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sldIdLst>
    <p:sldId id="270" r:id="rId3"/>
    <p:sldId id="271" r:id="rId4"/>
    <p:sldId id="272" r:id="rId5"/>
    <p:sldId id="273" r:id="rId6"/>
    <p:sldId id="274" r:id="rId7"/>
    <p:sldId id="275" r:id="rId8"/>
    <p:sldId id="276" r:id="rId9"/>
    <p:sldId id="277" r:id="rId10"/>
    <p:sldId id="278" r:id="rId11"/>
    <p:sldId id="279" r:id="rId12"/>
    <p:sldId id="280" r:id="rId13"/>
    <p:sldId id="285" r:id="rId14"/>
    <p:sldId id="281" r:id="rId15"/>
    <p:sldId id="282" r:id="rId16"/>
    <p:sldId id="283" r:id="rId17"/>
    <p:sldId id="262"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02" userDrawn="1">
          <p15:clr>
            <a:srgbClr val="A4A3A4"/>
          </p15:clr>
        </p15:guide>
        <p15:guide id="3" orient="horz" pos="822" userDrawn="1">
          <p15:clr>
            <a:srgbClr val="A4A3A4"/>
          </p15:clr>
        </p15:guide>
        <p15:guide id="4" pos="402" userDrawn="1">
          <p15:clr>
            <a:srgbClr val="A4A3A4"/>
          </p15:clr>
        </p15:guide>
        <p15:guide id="5" orient="horz" pos="1139" userDrawn="1">
          <p15:clr>
            <a:srgbClr val="A4A3A4"/>
          </p15:clr>
        </p15:guide>
        <p15:guide id="6" pos="846" userDrawn="1">
          <p15:clr>
            <a:srgbClr val="A4A3A4"/>
          </p15:clr>
        </p15:guide>
        <p15:guide id="7" orient="horz" pos="1207" userDrawn="1">
          <p15:clr>
            <a:srgbClr val="A4A3A4"/>
          </p15:clr>
        </p15:guide>
        <p15:guide id="8" orient="horz" pos="14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guide orient="horz" pos="391"/>
        <p:guide pos="302"/>
        <p:guide orient="horz" pos="822"/>
        <p:guide pos="402"/>
        <p:guide orient="horz" pos="1139"/>
        <p:guide pos="846"/>
        <p:guide orient="horz" pos="1207"/>
        <p:guide orient="horz" pos="143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lvl1pPr>
              <a:defRPr>
                <a:solidFill>
                  <a:schemeClr val="tx1"/>
                </a:solidFill>
              </a:defRPr>
            </a:lvl1pPr>
          </a:lstStyle>
          <a:p>
            <a:fld id="{1F1CFA5E-D7BE-45A1-BD59-8EBEFF519CD8}"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256884" y="6414405"/>
            <a:ext cx="935115"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88772" y="647223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5" r:id="rId1"/>
    <p:sldLayoutId id="2147485334"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SR0nfB"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bit.ly/3eheHi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et.google.com/yie-qhyo-yqy" TargetMode="External"/><Relationship Id="rId2" Type="http://schemas.openxmlformats.org/officeDocument/2006/relationships/hyperlink" Target="https://meet.google.com/rbz-wgrp-mii" TargetMode="External"/><Relationship Id="rId1" Type="http://schemas.openxmlformats.org/officeDocument/2006/relationships/slideLayout" Target="../slideLayouts/slideLayout2.xml"/><Relationship Id="rId5" Type="http://schemas.openxmlformats.org/officeDocument/2006/relationships/hyperlink" Target="https://bit.ly/3eheHix" TargetMode="External"/><Relationship Id="rId4" Type="http://schemas.openxmlformats.org/officeDocument/2006/relationships/hyperlink" Target="https://bit.ly/3SR0nf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330C881-0A32-FCA0-EE44-015245879006}"/>
              </a:ext>
            </a:extLst>
          </p:cNvPr>
          <p:cNvSpPr txBox="1">
            <a:spLocks noChangeArrowheads="1"/>
          </p:cNvSpPr>
          <p:nvPr/>
        </p:nvSpPr>
        <p:spPr bwMode="auto">
          <a:xfrm>
            <a:off x="908219" y="1795787"/>
            <a:ext cx="10375559" cy="1200329"/>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Exercise 1</a:t>
            </a:r>
            <a:r>
              <a:rPr lang="en-US" altLang="en-US" sz="3600" b="1" cap="small" dirty="0">
                <a:solidFill>
                  <a:schemeClr val="bg1"/>
                </a:solidFill>
              </a:rPr>
              <a:t>: </a:t>
            </a:r>
            <a:r>
              <a:rPr lang="en-GB" sz="3600" b="1" cap="small" dirty="0">
                <a:solidFill>
                  <a:schemeClr val="bg1"/>
                </a:solidFill>
              </a:rPr>
              <a:t>Preparing the statistical data for </a:t>
            </a:r>
          </a:p>
          <a:p>
            <a:pPr algn="ctr"/>
            <a:r>
              <a:rPr lang="en-GB" sz="3600" b="1" cap="small" dirty="0">
                <a:solidFill>
                  <a:schemeClr val="bg1"/>
                </a:solidFill>
              </a:rPr>
              <a:t>use in a GIS software</a:t>
            </a:r>
            <a:endParaRPr lang="en-US" sz="3600" b="1" cap="small" dirty="0">
              <a:solidFill>
                <a:schemeClr val="bg1"/>
              </a:solidFill>
            </a:endParaRPr>
          </a:p>
        </p:txBody>
      </p:sp>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Tree>
    <p:extLst>
      <p:ext uri="{BB962C8B-B14F-4D97-AF65-F5344CB8AC3E}">
        <p14:creationId xmlns:p14="http://schemas.microsoft.com/office/powerpoint/2010/main" val="230689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28730" y="928467"/>
            <a:ext cx="9782318" cy="523220"/>
          </a:xfrm>
          <a:prstGeom prst="rect">
            <a:avLst/>
          </a:prstGeom>
          <a:noFill/>
          <a:ln w="9525">
            <a:noFill/>
            <a:miter lim="800000"/>
            <a:headEnd/>
            <a:tailEnd/>
          </a:ln>
        </p:spPr>
        <p:txBody>
          <a:bodyPr wrap="square">
            <a:spAutoFit/>
          </a:bodyPr>
          <a:lstStyle/>
          <a:p>
            <a:r>
              <a:rPr lang="en-GB" altLang="en-US" sz="2800" b="1" u="sng" dirty="0"/>
              <a:t>Integrate the new cases in the Cases Report file</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9538" y="1480763"/>
            <a:ext cx="10610815"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Tx/>
              <a:buAutoNum type="arabicPeriod"/>
            </a:pPr>
            <a:r>
              <a:rPr lang="en-US" altLang="en-US" sz="2400" dirty="0"/>
              <a:t>Open the following files in Excel:</a:t>
            </a:r>
          </a:p>
          <a:p>
            <a:pPr lvl="1">
              <a:buFont typeface="Arial" panose="020B0604020202020204" pitchFamily="34" charset="0"/>
              <a:buChar char="•"/>
            </a:pPr>
            <a:r>
              <a:rPr lang="pt-BR" altLang="en-US" sz="2400" dirty="0"/>
              <a:t>Malaria_Cases_Report_DOH_200325</a:t>
            </a:r>
            <a:r>
              <a:rPr lang="en-US" altLang="en-US" sz="2400" dirty="0"/>
              <a:t>.xlsx (cases report)</a:t>
            </a:r>
          </a:p>
          <a:p>
            <a:pPr lvl="1">
              <a:buFont typeface="Arial" panose="020B0604020202020204" pitchFamily="34" charset="0"/>
              <a:buChar char="•"/>
            </a:pPr>
            <a:r>
              <a:rPr lang="pt-BR" altLang="en-US" sz="2400" dirty="0"/>
              <a:t>Surveillance_results</a:t>
            </a:r>
            <a:r>
              <a:rPr lang="en-US" altLang="en-US" sz="2400" dirty="0"/>
              <a:t>.csv</a:t>
            </a:r>
            <a:r>
              <a:rPr lang="en-GB" altLang="en-US" sz="2400" dirty="0"/>
              <a:t> (answers from the ODK-based questionnaire)</a:t>
            </a:r>
          </a:p>
          <a:p>
            <a:pPr>
              <a:spcBef>
                <a:spcPts val="1200"/>
              </a:spcBef>
              <a:spcAft>
                <a:spcPts val="600"/>
              </a:spcAft>
              <a:buFontTx/>
              <a:buAutoNum type="arabicPeriod"/>
            </a:pPr>
            <a:r>
              <a:rPr lang="en-GB" altLang="en-US" sz="2400" dirty="0"/>
              <a:t>Save the ODK-based file under a new name and in Excel format (security in case you make a mistake)</a:t>
            </a:r>
          </a:p>
          <a:p>
            <a:pPr>
              <a:spcBef>
                <a:spcPts val="1200"/>
              </a:spcBef>
              <a:spcAft>
                <a:spcPts val="600"/>
              </a:spcAft>
              <a:buFontTx/>
              <a:buAutoNum type="arabicPeriod"/>
            </a:pPr>
            <a:r>
              <a:rPr lang="en-GB" altLang="en-US" sz="2400" dirty="0"/>
              <a:t>In the copy of the ODK-based file:</a:t>
            </a:r>
          </a:p>
          <a:p>
            <a:pPr lvl="1">
              <a:buFont typeface="Arial" panose="020B0604020202020204" pitchFamily="34" charset="0"/>
              <a:buChar char="•"/>
            </a:pPr>
            <a:r>
              <a:rPr lang="en-GB" altLang="en-US" sz="2400" dirty="0"/>
              <a:t>Identify and highlight the columns that needs to be kept to match the structure of the cases report file</a:t>
            </a:r>
          </a:p>
          <a:p>
            <a:pPr lvl="1">
              <a:buFont typeface="Arial" panose="020B0604020202020204" pitchFamily="34" charset="0"/>
              <a:buChar char="•"/>
            </a:pPr>
            <a:r>
              <a:rPr lang="en-GB" altLang="en-US" sz="2400" dirty="0"/>
              <a:t>Delete the other columns </a:t>
            </a:r>
          </a:p>
        </p:txBody>
      </p:sp>
      <p:sp>
        <p:nvSpPr>
          <p:cNvPr id="2" name="Title 1">
            <a:extLst>
              <a:ext uri="{FF2B5EF4-FFF2-40B4-BE49-F238E27FC236}">
                <a16:creationId xmlns:a16="http://schemas.microsoft.com/office/drawing/2014/main" id="{30345115-0D6A-431F-7E04-92898BCD5919}"/>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Part 1</a:t>
            </a:r>
            <a:endParaRPr lang="en-PH" altLang="en-US" sz="3600" dirty="0"/>
          </a:p>
        </p:txBody>
      </p:sp>
      <p:sp>
        <p:nvSpPr>
          <p:cNvPr id="3" name="Slide Number Placeholder 3">
            <a:extLst>
              <a:ext uri="{FF2B5EF4-FFF2-40B4-BE49-F238E27FC236}">
                <a16:creationId xmlns:a16="http://schemas.microsoft.com/office/drawing/2014/main" id="{8246CC24-6BD8-A521-3BC0-C4611A3C6008}"/>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10</a:t>
            </a:fld>
            <a:endParaRPr lang="en-US" dirty="0"/>
          </a:p>
        </p:txBody>
      </p:sp>
    </p:spTree>
    <p:extLst>
      <p:ext uri="{BB962C8B-B14F-4D97-AF65-F5344CB8AC3E}">
        <p14:creationId xmlns:p14="http://schemas.microsoft.com/office/powerpoint/2010/main" val="401032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1721806" y="2377875"/>
            <a:ext cx="87483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700" u="sng" dirty="0"/>
              <a:t>Barangay code: </a:t>
            </a:r>
            <a:r>
              <a:rPr lang="en-US" altLang="en-US" sz="2700" dirty="0" err="1"/>
              <a:t>barangay_address:residence_brgy</a:t>
            </a:r>
            <a:endParaRPr lang="en-US" altLang="en-US" sz="2700" dirty="0"/>
          </a:p>
          <a:p>
            <a:pPr>
              <a:buFontTx/>
              <a:buAutoNum type="arabicPeriod"/>
            </a:pPr>
            <a:r>
              <a:rPr lang="en-US" altLang="en-US" sz="2700" u="sng" dirty="0"/>
              <a:t>Barangay name:</a:t>
            </a:r>
            <a:r>
              <a:rPr lang="en-US" altLang="en-US" sz="2700" dirty="0"/>
              <a:t> </a:t>
            </a:r>
            <a:r>
              <a:rPr lang="en-US" altLang="en-US" sz="2700" dirty="0">
                <a:highlight>
                  <a:srgbClr val="FFFF00"/>
                </a:highlight>
              </a:rPr>
              <a:t>Not captured</a:t>
            </a:r>
            <a:r>
              <a:rPr lang="en-US" altLang="en-US" sz="2700" u="sng" dirty="0"/>
              <a:t> </a:t>
            </a:r>
          </a:p>
          <a:p>
            <a:pPr>
              <a:buFontTx/>
              <a:buAutoNum type="arabicPeriod"/>
            </a:pPr>
            <a:r>
              <a:rPr lang="en-US" altLang="en-US" sz="2700" u="sng" dirty="0"/>
              <a:t>Health facility unique ID: </a:t>
            </a:r>
            <a:r>
              <a:rPr lang="en-US" altLang="en-US" sz="2700" dirty="0" err="1"/>
              <a:t>collection_location:hf_name</a:t>
            </a:r>
            <a:endParaRPr lang="en-US" altLang="en-US" sz="2700" dirty="0">
              <a:highlight>
                <a:srgbClr val="FFFF00"/>
              </a:highlight>
            </a:endParaRPr>
          </a:p>
          <a:p>
            <a:pPr>
              <a:buFontTx/>
              <a:buAutoNum type="arabicPeriod"/>
            </a:pPr>
            <a:r>
              <a:rPr lang="en-US" altLang="en-US" sz="2700" u="sng" dirty="0"/>
              <a:t>Health facility name:</a:t>
            </a:r>
            <a:r>
              <a:rPr lang="en-US" altLang="en-US" sz="2700" dirty="0"/>
              <a:t> </a:t>
            </a:r>
            <a:r>
              <a:rPr lang="en-US" altLang="en-US" sz="2700" dirty="0">
                <a:highlight>
                  <a:srgbClr val="FFFF00"/>
                </a:highlight>
              </a:rPr>
              <a:t>Not captured</a:t>
            </a:r>
          </a:p>
          <a:p>
            <a:pPr>
              <a:buFontTx/>
              <a:buAutoNum type="arabicPeriod"/>
            </a:pPr>
            <a:r>
              <a:rPr lang="en-US" altLang="en-US" sz="2700" u="sng" dirty="0"/>
              <a:t>Health facility type:</a:t>
            </a:r>
            <a:r>
              <a:rPr lang="en-US" altLang="en-US" sz="2700" dirty="0"/>
              <a:t> </a:t>
            </a:r>
            <a:r>
              <a:rPr lang="en-US" altLang="en-US" sz="2700" dirty="0" err="1"/>
              <a:t>hf_data:hf_type</a:t>
            </a:r>
            <a:endParaRPr lang="en-US" altLang="en-US" sz="2700" dirty="0"/>
          </a:p>
          <a:p>
            <a:pPr>
              <a:buFontTx/>
              <a:buAutoNum type="arabicPeriod"/>
            </a:pPr>
            <a:r>
              <a:rPr lang="en-US" altLang="en-US" sz="2700" u="sng" dirty="0"/>
              <a:t>Reporting date:</a:t>
            </a:r>
            <a:r>
              <a:rPr lang="en-US" altLang="en-US" sz="2700" dirty="0"/>
              <a:t> </a:t>
            </a:r>
            <a:r>
              <a:rPr lang="en-US" altLang="en-US" sz="2700" dirty="0" err="1"/>
              <a:t>reporting_date:date_clxn</a:t>
            </a:r>
            <a:endParaRPr lang="en-US" altLang="en-US" sz="2700" dirty="0">
              <a:highlight>
                <a:srgbClr val="FFFF00"/>
              </a:highlight>
            </a:endParaRPr>
          </a:p>
        </p:txBody>
      </p:sp>
      <p:sp>
        <p:nvSpPr>
          <p:cNvPr id="11" name="Rectangle 12">
            <a:extLst>
              <a:ext uri="{FF2B5EF4-FFF2-40B4-BE49-F238E27FC236}">
                <a16:creationId xmlns:a16="http://schemas.microsoft.com/office/drawing/2014/main" id="{8723D548-D205-48FF-8773-7405E404D810}"/>
              </a:ext>
            </a:extLst>
          </p:cNvPr>
          <p:cNvSpPr>
            <a:spLocks noChangeArrowheads="1"/>
          </p:cNvSpPr>
          <p:nvPr/>
        </p:nvSpPr>
        <p:spPr bwMode="auto">
          <a:xfrm>
            <a:off x="532563" y="1442331"/>
            <a:ext cx="111436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indent="0"/>
            <a:r>
              <a:rPr lang="en-US" altLang="en-US" sz="2700" dirty="0"/>
              <a:t>List of fields that should be in your temporary file before copying the records to the Malaria Cases Report file</a:t>
            </a:r>
          </a:p>
        </p:txBody>
      </p:sp>
      <p:sp>
        <p:nvSpPr>
          <p:cNvPr id="2" name="Title 1">
            <a:extLst>
              <a:ext uri="{FF2B5EF4-FFF2-40B4-BE49-F238E27FC236}">
                <a16:creationId xmlns:a16="http://schemas.microsoft.com/office/drawing/2014/main" id="{91476FE8-6F7E-01F8-48E7-02384E182ED3}"/>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Part 2</a:t>
            </a:r>
            <a:endParaRPr lang="en-PH" altLang="en-US" sz="3600" dirty="0"/>
          </a:p>
        </p:txBody>
      </p:sp>
      <p:sp>
        <p:nvSpPr>
          <p:cNvPr id="3" name="Rectangle 12">
            <a:extLst>
              <a:ext uri="{FF2B5EF4-FFF2-40B4-BE49-F238E27FC236}">
                <a16:creationId xmlns:a16="http://schemas.microsoft.com/office/drawing/2014/main" id="{37CAFA61-31A1-F300-015B-55E302F70267}"/>
              </a:ext>
            </a:extLst>
          </p:cNvPr>
          <p:cNvSpPr>
            <a:spLocks noChangeArrowheads="1"/>
          </p:cNvSpPr>
          <p:nvPr/>
        </p:nvSpPr>
        <p:spPr bwMode="auto">
          <a:xfrm>
            <a:off x="1197429" y="5129975"/>
            <a:ext cx="104787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indent="0"/>
            <a:r>
              <a:rPr lang="en-US" altLang="en-US" sz="2700" dirty="0"/>
              <a:t>Perform a VLOOKUP to get the Barangay names and Health facility names</a:t>
            </a:r>
          </a:p>
        </p:txBody>
      </p:sp>
      <p:sp>
        <p:nvSpPr>
          <p:cNvPr id="4" name="AutoShape 32">
            <a:extLst>
              <a:ext uri="{FF2B5EF4-FFF2-40B4-BE49-F238E27FC236}">
                <a16:creationId xmlns:a16="http://schemas.microsoft.com/office/drawing/2014/main" id="{51FEF2A5-BDAF-773D-63FE-8DAA7482A669}"/>
              </a:ext>
            </a:extLst>
          </p:cNvPr>
          <p:cNvSpPr>
            <a:spLocks noChangeArrowheads="1"/>
          </p:cNvSpPr>
          <p:nvPr/>
        </p:nvSpPr>
        <p:spPr bwMode="auto">
          <a:xfrm>
            <a:off x="996854" y="5834967"/>
            <a:ext cx="480059" cy="369844"/>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5" name="Rectangle 12">
            <a:extLst>
              <a:ext uri="{FF2B5EF4-FFF2-40B4-BE49-F238E27FC236}">
                <a16:creationId xmlns:a16="http://schemas.microsoft.com/office/drawing/2014/main" id="{9935E3AF-71BA-4312-4EAE-BBB7D646A1BC}"/>
              </a:ext>
            </a:extLst>
          </p:cNvPr>
          <p:cNvSpPr>
            <a:spLocks noChangeArrowheads="1"/>
          </p:cNvSpPr>
          <p:nvPr/>
        </p:nvSpPr>
        <p:spPr bwMode="auto">
          <a:xfrm>
            <a:off x="1560844" y="5743146"/>
            <a:ext cx="104787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indent="0"/>
            <a:r>
              <a:rPr lang="en-US" altLang="en-US" sz="2700" dirty="0"/>
              <a:t>Once done, integrate the new cases to the Malaria Cases Report file</a:t>
            </a:r>
          </a:p>
        </p:txBody>
      </p:sp>
      <p:sp>
        <p:nvSpPr>
          <p:cNvPr id="6" name="Slide Number Placeholder 3">
            <a:extLst>
              <a:ext uri="{FF2B5EF4-FFF2-40B4-BE49-F238E27FC236}">
                <a16:creationId xmlns:a16="http://schemas.microsoft.com/office/drawing/2014/main" id="{75E24B58-8BFA-5B76-B058-939775269BCC}"/>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11</a:t>
            </a:fld>
            <a:endParaRPr lang="en-US" dirty="0"/>
          </a:p>
        </p:txBody>
      </p:sp>
      <p:sp>
        <p:nvSpPr>
          <p:cNvPr id="9" name="AutoShape 32">
            <a:extLst>
              <a:ext uri="{FF2B5EF4-FFF2-40B4-BE49-F238E27FC236}">
                <a16:creationId xmlns:a16="http://schemas.microsoft.com/office/drawing/2014/main" id="{071E5EF2-8094-329B-1C8B-4857832BBEC2}"/>
              </a:ext>
            </a:extLst>
          </p:cNvPr>
          <p:cNvSpPr>
            <a:spLocks noChangeArrowheads="1"/>
          </p:cNvSpPr>
          <p:nvPr/>
        </p:nvSpPr>
        <p:spPr bwMode="auto">
          <a:xfrm>
            <a:off x="532563" y="5198968"/>
            <a:ext cx="480059" cy="369844"/>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7" name="Rectangle 3">
            <a:extLst>
              <a:ext uri="{FF2B5EF4-FFF2-40B4-BE49-F238E27FC236}">
                <a16:creationId xmlns:a16="http://schemas.microsoft.com/office/drawing/2014/main" id="{9A902193-52D5-1F46-2622-E847CFF63818}"/>
              </a:ext>
            </a:extLst>
          </p:cNvPr>
          <p:cNvSpPr>
            <a:spLocks noChangeArrowheads="1"/>
          </p:cNvSpPr>
          <p:nvPr/>
        </p:nvSpPr>
        <p:spPr bwMode="auto">
          <a:xfrm>
            <a:off x="528730" y="928467"/>
            <a:ext cx="9782318" cy="523220"/>
          </a:xfrm>
          <a:prstGeom prst="rect">
            <a:avLst/>
          </a:prstGeom>
          <a:noFill/>
          <a:ln w="9525">
            <a:noFill/>
            <a:miter lim="800000"/>
            <a:headEnd/>
            <a:tailEnd/>
          </a:ln>
        </p:spPr>
        <p:txBody>
          <a:bodyPr wrap="square">
            <a:spAutoFit/>
          </a:bodyPr>
          <a:lstStyle/>
          <a:p>
            <a:r>
              <a:rPr lang="en-GB" altLang="en-US" sz="2800" b="1" u="sng" dirty="0"/>
              <a:t>Integrate the new cases in the Cases Report file</a:t>
            </a:r>
          </a:p>
        </p:txBody>
      </p:sp>
    </p:spTree>
    <p:extLst>
      <p:ext uri="{BB962C8B-B14F-4D97-AF65-F5344CB8AC3E}">
        <p14:creationId xmlns:p14="http://schemas.microsoft.com/office/powerpoint/2010/main" val="14729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9539" y="1480766"/>
            <a:ext cx="1011680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200"/>
              </a:spcBef>
              <a:spcAft>
                <a:spcPts val="600"/>
              </a:spcAft>
              <a:buFont typeface="+mj-lt"/>
              <a:buAutoNum type="arabicPeriod" startAt="4"/>
            </a:pPr>
            <a:r>
              <a:rPr lang="en-GB" altLang="en-US" sz="2400" dirty="0"/>
              <a:t>Copy the new cases from the file resulting from step 3 and paste them in the cases report one (verify the total number of cases)</a:t>
            </a:r>
          </a:p>
          <a:p>
            <a:pPr>
              <a:spcBef>
                <a:spcPts val="1200"/>
              </a:spcBef>
              <a:spcAft>
                <a:spcPts val="600"/>
              </a:spcAft>
              <a:buFontTx/>
              <a:buAutoNum type="arabicPeriod" startAt="4"/>
            </a:pPr>
            <a:r>
              <a:rPr lang="en-GB" altLang="en-US" sz="2400" dirty="0"/>
              <a:t>Add the next available unique identifier to each of the new cases</a:t>
            </a:r>
          </a:p>
          <a:p>
            <a:pPr>
              <a:spcBef>
                <a:spcPts val="1200"/>
              </a:spcBef>
              <a:spcAft>
                <a:spcPts val="600"/>
              </a:spcAft>
              <a:buFontTx/>
              <a:buAutoNum type="arabicPeriod" startAt="4"/>
            </a:pPr>
            <a:r>
              <a:rPr lang="en-GB" altLang="en-US" sz="2400" dirty="0"/>
              <a:t>Save the case report file under a new name (with today’s date…in 2025)</a:t>
            </a:r>
            <a:endParaRPr lang="en-US" altLang="en-US" sz="2400" dirty="0"/>
          </a:p>
        </p:txBody>
      </p:sp>
      <p:sp>
        <p:nvSpPr>
          <p:cNvPr id="2" name="Title 1">
            <a:extLst>
              <a:ext uri="{FF2B5EF4-FFF2-40B4-BE49-F238E27FC236}">
                <a16:creationId xmlns:a16="http://schemas.microsoft.com/office/drawing/2014/main" id="{30345115-0D6A-431F-7E04-92898BCD5919}"/>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Part 2</a:t>
            </a:r>
            <a:endParaRPr lang="en-PH" altLang="en-US" sz="3600" dirty="0"/>
          </a:p>
        </p:txBody>
      </p:sp>
      <p:sp>
        <p:nvSpPr>
          <p:cNvPr id="3" name="Slide Number Placeholder 3">
            <a:extLst>
              <a:ext uri="{FF2B5EF4-FFF2-40B4-BE49-F238E27FC236}">
                <a16:creationId xmlns:a16="http://schemas.microsoft.com/office/drawing/2014/main" id="{8246CC24-6BD8-A521-3BC0-C4611A3C6008}"/>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12</a:t>
            </a:fld>
            <a:endParaRPr lang="en-US" dirty="0"/>
          </a:p>
        </p:txBody>
      </p:sp>
      <p:sp>
        <p:nvSpPr>
          <p:cNvPr id="4" name="Rectangle 3">
            <a:extLst>
              <a:ext uri="{FF2B5EF4-FFF2-40B4-BE49-F238E27FC236}">
                <a16:creationId xmlns:a16="http://schemas.microsoft.com/office/drawing/2014/main" id="{637648C2-6214-19EF-8CB2-F01D244FDC5C}"/>
              </a:ext>
            </a:extLst>
          </p:cNvPr>
          <p:cNvSpPr>
            <a:spLocks noChangeArrowheads="1"/>
          </p:cNvSpPr>
          <p:nvPr/>
        </p:nvSpPr>
        <p:spPr bwMode="auto">
          <a:xfrm>
            <a:off x="528730" y="928467"/>
            <a:ext cx="9782318" cy="523220"/>
          </a:xfrm>
          <a:prstGeom prst="rect">
            <a:avLst/>
          </a:prstGeom>
          <a:noFill/>
          <a:ln w="9525">
            <a:noFill/>
            <a:miter lim="800000"/>
            <a:headEnd/>
            <a:tailEnd/>
          </a:ln>
        </p:spPr>
        <p:txBody>
          <a:bodyPr wrap="square">
            <a:spAutoFit/>
          </a:bodyPr>
          <a:lstStyle/>
          <a:p>
            <a:r>
              <a:rPr lang="en-GB" altLang="en-US" sz="2800" b="1" u="sng" dirty="0"/>
              <a:t>Integrate the new cases in the Cases Report file</a:t>
            </a:r>
          </a:p>
        </p:txBody>
      </p:sp>
    </p:spTree>
    <p:extLst>
      <p:ext uri="{BB962C8B-B14F-4D97-AF65-F5344CB8AC3E}">
        <p14:creationId xmlns:p14="http://schemas.microsoft.com/office/powerpoint/2010/main" val="169634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9362" y="933447"/>
            <a:ext cx="9789616" cy="523220"/>
          </a:xfrm>
          <a:prstGeom prst="rect">
            <a:avLst/>
          </a:prstGeom>
          <a:noFill/>
          <a:ln w="9525">
            <a:noFill/>
            <a:miter lim="800000"/>
            <a:headEnd/>
            <a:tailEnd/>
          </a:ln>
        </p:spPr>
        <p:txBody>
          <a:bodyPr wrap="square">
            <a:spAutoFit/>
          </a:bodyPr>
          <a:lstStyle/>
          <a:p>
            <a:r>
              <a:rPr lang="en-GB" altLang="en-US" sz="2800" b="1" u="sng" dirty="0"/>
              <a:t>Create the malaria cases report file by Barangay</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2398" y="1480765"/>
            <a:ext cx="995456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Malaria_Cases_Report_DOH_[</a:t>
            </a:r>
            <a:r>
              <a:rPr lang="pt-BR" altLang="en-US" sz="2400" i="1" dirty="0"/>
              <a:t>date</a:t>
            </a:r>
            <a:r>
              <a:rPr lang="pt-BR" altLang="en-US" sz="2400" dirty="0"/>
              <a:t>]</a:t>
            </a:r>
            <a:r>
              <a:rPr lang="en-US" altLang="en-US" sz="2400" dirty="0"/>
              <a:t>.xlsx  file in Excel</a:t>
            </a:r>
          </a:p>
        </p:txBody>
      </p:sp>
      <p:sp>
        <p:nvSpPr>
          <p:cNvPr id="8" name="Rectangle 12">
            <a:extLst>
              <a:ext uri="{FF2B5EF4-FFF2-40B4-BE49-F238E27FC236}">
                <a16:creationId xmlns:a16="http://schemas.microsoft.com/office/drawing/2014/main" id="{BA3CA1AC-A09A-45E8-9F1D-EABD5361608B}"/>
              </a:ext>
            </a:extLst>
          </p:cNvPr>
          <p:cNvSpPr>
            <a:spLocks noChangeArrowheads="1"/>
          </p:cNvSpPr>
          <p:nvPr/>
        </p:nvSpPr>
        <p:spPr bwMode="auto">
          <a:xfrm>
            <a:off x="722398" y="1955488"/>
            <a:ext cx="7194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400" dirty="0"/>
              <a:t>Use the pivot table function to generate a new table that would contain the Barangay unique identifier and the total number of cases by Barangay</a:t>
            </a:r>
          </a:p>
        </p:txBody>
      </p:sp>
      <p:pic>
        <p:nvPicPr>
          <p:cNvPr id="2" name="Picture 1">
            <a:extLst>
              <a:ext uri="{FF2B5EF4-FFF2-40B4-BE49-F238E27FC236}">
                <a16:creationId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8114757" y="2345769"/>
            <a:ext cx="1316542" cy="2153488"/>
          </a:xfrm>
          <a:prstGeom prst="rect">
            <a:avLst/>
          </a:prstGeom>
          <a:effectLst>
            <a:outerShdw blurRad="50800" dist="38100" dir="2700000" sx="102000" sy="102000" algn="tl" rotWithShape="0">
              <a:prstClr val="black">
                <a:alpha val="40000"/>
              </a:prstClr>
            </a:outerShdw>
          </a:effectLst>
        </p:spPr>
      </p:pic>
      <p:pic>
        <p:nvPicPr>
          <p:cNvPr id="3" name="Picture 2">
            <a:extLst>
              <a:ext uri="{FF2B5EF4-FFF2-40B4-BE49-F238E27FC236}">
                <a16:creationId xmlns:a16="http://schemas.microsoft.com/office/drawing/2014/main" id="{3FC6F6A0-55ED-446A-BCEA-1B8B9B6CBFB9}"/>
              </a:ext>
            </a:extLst>
          </p:cNvPr>
          <p:cNvPicPr>
            <a:picLocks noChangeAspect="1"/>
          </p:cNvPicPr>
          <p:nvPr/>
        </p:nvPicPr>
        <p:blipFill rotWithShape="1">
          <a:blip r:embed="rId3"/>
          <a:srcRect l="49212" t="37400" r="36613" b="20773"/>
          <a:stretch/>
        </p:blipFill>
        <p:spPr>
          <a:xfrm>
            <a:off x="9065856" y="2738759"/>
            <a:ext cx="1455851" cy="2416460"/>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a16="http://schemas.microsoft.com/office/drawing/2014/main" id="{80DD72F2-F898-4AE4-829A-0BAB510BDFED}"/>
              </a:ext>
            </a:extLst>
          </p:cNvPr>
          <p:cNvSpPr>
            <a:spLocks noChangeArrowheads="1"/>
          </p:cNvSpPr>
          <p:nvPr/>
        </p:nvSpPr>
        <p:spPr bwMode="auto">
          <a:xfrm>
            <a:off x="722398" y="3194660"/>
            <a:ext cx="7194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400" dirty="0"/>
              <a:t>Make sure that your pivot table contains all the cases from the cases report</a:t>
            </a:r>
          </a:p>
        </p:txBody>
      </p:sp>
      <p:sp>
        <p:nvSpPr>
          <p:cNvPr id="12" name="Rectangle 12">
            <a:extLst>
              <a:ext uri="{FF2B5EF4-FFF2-40B4-BE49-F238E27FC236}">
                <a16:creationId xmlns:a16="http://schemas.microsoft.com/office/drawing/2014/main" id="{2BE89D9D-9C89-4C45-A8A1-B677918824E3}"/>
              </a:ext>
            </a:extLst>
          </p:cNvPr>
          <p:cNvSpPr>
            <a:spLocks noChangeArrowheads="1"/>
          </p:cNvSpPr>
          <p:nvPr/>
        </p:nvSpPr>
        <p:spPr bwMode="auto">
          <a:xfrm>
            <a:off x="722398" y="4033084"/>
            <a:ext cx="7194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400" dirty="0"/>
              <a:t>Add the Barangay names to your table and adjust the headers to be appropriate for import in QGIS</a:t>
            </a:r>
          </a:p>
        </p:txBody>
      </p:sp>
      <p:pic>
        <p:nvPicPr>
          <p:cNvPr id="4" name="Picture 3">
            <a:extLst>
              <a:ext uri="{FF2B5EF4-FFF2-40B4-BE49-F238E27FC236}">
                <a16:creationId xmlns:a16="http://schemas.microsoft.com/office/drawing/2014/main" id="{638019AD-7C93-463E-B1C2-25E466FDCB40}"/>
              </a:ext>
            </a:extLst>
          </p:cNvPr>
          <p:cNvPicPr>
            <a:picLocks noChangeAspect="1"/>
          </p:cNvPicPr>
          <p:nvPr/>
        </p:nvPicPr>
        <p:blipFill rotWithShape="1">
          <a:blip r:embed="rId4"/>
          <a:srcRect l="56864" t="31800" r="24013" b="13794"/>
          <a:stretch/>
        </p:blipFill>
        <p:spPr>
          <a:xfrm>
            <a:off x="10164448" y="2993338"/>
            <a:ext cx="1748590" cy="2798340"/>
          </a:xfrm>
          <a:prstGeom prst="rect">
            <a:avLst/>
          </a:prstGeom>
        </p:spPr>
      </p:pic>
      <p:sp>
        <p:nvSpPr>
          <p:cNvPr id="13" name="Rectangle 12">
            <a:extLst>
              <a:ext uri="{FF2B5EF4-FFF2-40B4-BE49-F238E27FC236}">
                <a16:creationId xmlns:a16="http://schemas.microsoft.com/office/drawing/2014/main" id="{7FFAC063-A60C-412E-A5FF-4E701C22E859}"/>
              </a:ext>
            </a:extLst>
          </p:cNvPr>
          <p:cNvSpPr>
            <a:spLocks noChangeArrowheads="1"/>
          </p:cNvSpPr>
          <p:nvPr/>
        </p:nvSpPr>
        <p:spPr bwMode="auto">
          <a:xfrm>
            <a:off x="722398" y="5750411"/>
            <a:ext cx="918500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500" dirty="0"/>
              <a:t>Save the resulting table as Tot_Cases_Bgy_[</a:t>
            </a:r>
            <a:r>
              <a:rPr lang="en-US" altLang="en-US" sz="2500" i="1" dirty="0"/>
              <a:t>date</a:t>
            </a:r>
            <a:r>
              <a:rPr lang="en-US" altLang="en-US" sz="2500" dirty="0"/>
              <a:t>].xlsx</a:t>
            </a:r>
          </a:p>
        </p:txBody>
      </p:sp>
      <p:sp>
        <p:nvSpPr>
          <p:cNvPr id="14" name="Rectangle 12">
            <a:extLst>
              <a:ext uri="{FF2B5EF4-FFF2-40B4-BE49-F238E27FC236}">
                <a16:creationId xmlns:a16="http://schemas.microsoft.com/office/drawing/2014/main" id="{CED09125-228D-4881-A2C8-42DE709F966B}"/>
              </a:ext>
            </a:extLst>
          </p:cNvPr>
          <p:cNvSpPr>
            <a:spLocks noChangeArrowheads="1"/>
          </p:cNvSpPr>
          <p:nvPr/>
        </p:nvSpPr>
        <p:spPr bwMode="auto">
          <a:xfrm>
            <a:off x="722398" y="4915857"/>
            <a:ext cx="8149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400" dirty="0"/>
              <a:t>Check that all the Barangay in your new table are in the master list and rename the worksheet </a:t>
            </a:r>
            <a:r>
              <a:rPr lang="fr-CH" altLang="en-US" sz="2400" dirty="0"/>
              <a:t>«</a:t>
            </a:r>
            <a:r>
              <a:rPr lang="fr-CH" altLang="en-US" sz="2400" dirty="0" err="1"/>
              <a:t>Tot_Cases_Bgy</a:t>
            </a:r>
            <a:r>
              <a:rPr lang="fr-CH" altLang="en-US" sz="2400" dirty="0"/>
              <a:t>»</a:t>
            </a:r>
            <a:endParaRPr lang="en-US" altLang="en-US" sz="2400" dirty="0"/>
          </a:p>
        </p:txBody>
      </p:sp>
      <p:sp>
        <p:nvSpPr>
          <p:cNvPr id="5" name="Title 1">
            <a:extLst>
              <a:ext uri="{FF2B5EF4-FFF2-40B4-BE49-F238E27FC236}">
                <a16:creationId xmlns:a16="http://schemas.microsoft.com/office/drawing/2014/main" id="{A7715D83-60A1-D556-331E-2C5946AEF9A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Part 3</a:t>
            </a:r>
            <a:endParaRPr lang="en-PH" altLang="en-US" sz="3600" dirty="0"/>
          </a:p>
        </p:txBody>
      </p:sp>
      <p:sp>
        <p:nvSpPr>
          <p:cNvPr id="6" name="Slide Number Placeholder 3">
            <a:extLst>
              <a:ext uri="{FF2B5EF4-FFF2-40B4-BE49-F238E27FC236}">
                <a16:creationId xmlns:a16="http://schemas.microsoft.com/office/drawing/2014/main" id="{88B1DAFC-4D8F-5CF3-0AB1-B0C7D8137670}"/>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13</a:t>
            </a:fld>
            <a:endParaRPr lang="en-US" dirty="0"/>
          </a:p>
        </p:txBody>
      </p:sp>
    </p:spTree>
    <p:extLst>
      <p:ext uri="{BB962C8B-B14F-4D97-AF65-F5344CB8AC3E}">
        <p14:creationId xmlns:p14="http://schemas.microsoft.com/office/powerpoint/2010/main" val="138679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14</a:t>
            </a:fld>
            <a:endParaRPr lang="en-GB" altLang="en-US" dirty="0"/>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0232" y="1480764"/>
            <a:ext cx="997466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Malaria_Cases_Report_DOH_[</a:t>
            </a:r>
            <a:r>
              <a:rPr lang="pt-BR" altLang="en-US" sz="2400" i="1" dirty="0"/>
              <a:t>date</a:t>
            </a:r>
            <a:r>
              <a:rPr lang="pt-BR" altLang="en-US" sz="2400" dirty="0"/>
              <a:t>]</a:t>
            </a:r>
            <a:r>
              <a:rPr lang="en-US" altLang="en-US" sz="2400" dirty="0"/>
              <a:t>.xlsx  file in Excel</a:t>
            </a:r>
          </a:p>
        </p:txBody>
      </p:sp>
      <p:sp>
        <p:nvSpPr>
          <p:cNvPr id="8" name="Rectangle 12">
            <a:extLst>
              <a:ext uri="{FF2B5EF4-FFF2-40B4-BE49-F238E27FC236}">
                <a16:creationId xmlns:a16="http://schemas.microsoft.com/office/drawing/2014/main" id="{BA3CA1AC-A09A-45E8-9F1D-EABD5361608B}"/>
              </a:ext>
            </a:extLst>
          </p:cNvPr>
          <p:cNvSpPr>
            <a:spLocks noChangeArrowheads="1"/>
          </p:cNvSpPr>
          <p:nvPr/>
        </p:nvSpPr>
        <p:spPr bwMode="auto">
          <a:xfrm>
            <a:off x="720232" y="1956912"/>
            <a:ext cx="68429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400" dirty="0"/>
              <a:t>Use the pivot table function to generate a new table that would contain the health facility unique identifier and the total number of cases by health facility</a:t>
            </a:r>
          </a:p>
        </p:txBody>
      </p:sp>
      <p:pic>
        <p:nvPicPr>
          <p:cNvPr id="2" name="Picture 1">
            <a:extLst>
              <a:ext uri="{FF2B5EF4-FFF2-40B4-BE49-F238E27FC236}">
                <a16:creationId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8095197" y="2062721"/>
            <a:ext cx="1316542" cy="2153488"/>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a16="http://schemas.microsoft.com/office/drawing/2014/main" id="{80DD72F2-F898-4AE4-829A-0BAB510BDFED}"/>
              </a:ext>
            </a:extLst>
          </p:cNvPr>
          <p:cNvSpPr>
            <a:spLocks noChangeArrowheads="1"/>
          </p:cNvSpPr>
          <p:nvPr/>
        </p:nvSpPr>
        <p:spPr bwMode="auto">
          <a:xfrm>
            <a:off x="720232" y="3433959"/>
            <a:ext cx="7094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400" dirty="0"/>
              <a:t>Make sure that your pivot table contains all the cases from the cases report</a:t>
            </a:r>
          </a:p>
        </p:txBody>
      </p:sp>
      <p:sp>
        <p:nvSpPr>
          <p:cNvPr id="12" name="Rectangle 12">
            <a:extLst>
              <a:ext uri="{FF2B5EF4-FFF2-40B4-BE49-F238E27FC236}">
                <a16:creationId xmlns:a16="http://schemas.microsoft.com/office/drawing/2014/main" id="{2BE89D9D-9C89-4C45-A8A1-B677918824E3}"/>
              </a:ext>
            </a:extLst>
          </p:cNvPr>
          <p:cNvSpPr>
            <a:spLocks noChangeArrowheads="1"/>
          </p:cNvSpPr>
          <p:nvPr/>
        </p:nvSpPr>
        <p:spPr bwMode="auto">
          <a:xfrm>
            <a:off x="720232" y="4228751"/>
            <a:ext cx="83012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400" dirty="0"/>
              <a:t>Add the Barangay names to your table and adjust the headers to be appropriate for import in QGIS </a:t>
            </a:r>
          </a:p>
        </p:txBody>
      </p:sp>
      <p:sp>
        <p:nvSpPr>
          <p:cNvPr id="13" name="Rectangle 12">
            <a:extLst>
              <a:ext uri="{FF2B5EF4-FFF2-40B4-BE49-F238E27FC236}">
                <a16:creationId xmlns:a16="http://schemas.microsoft.com/office/drawing/2014/main" id="{7FFAC063-A60C-412E-A5FF-4E701C22E859}"/>
              </a:ext>
            </a:extLst>
          </p:cNvPr>
          <p:cNvSpPr>
            <a:spLocks noChangeArrowheads="1"/>
          </p:cNvSpPr>
          <p:nvPr/>
        </p:nvSpPr>
        <p:spPr bwMode="auto">
          <a:xfrm>
            <a:off x="690055" y="5820656"/>
            <a:ext cx="898233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400" dirty="0"/>
              <a:t>Save the resulting table as </a:t>
            </a:r>
            <a:r>
              <a:rPr lang="en-US" altLang="en-US" sz="2400" dirty="0" err="1"/>
              <a:t>Tot_Cases_HF</a:t>
            </a:r>
            <a:r>
              <a:rPr lang="pt-BR" altLang="en-US" sz="2400" dirty="0"/>
              <a:t>_[</a:t>
            </a:r>
            <a:r>
              <a:rPr lang="pt-BR" altLang="en-US" sz="2400" i="1" dirty="0"/>
              <a:t>date</a:t>
            </a:r>
            <a:r>
              <a:rPr lang="pt-BR" altLang="en-US" sz="2400" dirty="0"/>
              <a:t>]</a:t>
            </a:r>
            <a:r>
              <a:rPr lang="en-US" altLang="en-US" sz="2400" dirty="0"/>
              <a:t>.xlsx</a:t>
            </a:r>
          </a:p>
        </p:txBody>
      </p:sp>
      <p:pic>
        <p:nvPicPr>
          <p:cNvPr id="5" name="Picture 4">
            <a:extLst>
              <a:ext uri="{FF2B5EF4-FFF2-40B4-BE49-F238E27FC236}">
                <a16:creationId xmlns:a16="http://schemas.microsoft.com/office/drawing/2014/main" id="{2E376056-B09B-4DAD-8CF7-FC0936A3E1A9}"/>
              </a:ext>
            </a:extLst>
          </p:cNvPr>
          <p:cNvPicPr>
            <a:picLocks noChangeAspect="1"/>
          </p:cNvPicPr>
          <p:nvPr/>
        </p:nvPicPr>
        <p:blipFill rotWithShape="1">
          <a:blip r:embed="rId3"/>
          <a:srcRect l="58097" t="31304" r="28346" b="26828"/>
          <a:stretch/>
        </p:blipFill>
        <p:spPr>
          <a:xfrm>
            <a:off x="8987426" y="2392732"/>
            <a:ext cx="1476910" cy="2565594"/>
          </a:xfrm>
          <a:prstGeom prst="rect">
            <a:avLst/>
          </a:prstGeom>
          <a:effectLst>
            <a:outerShdw blurRad="50800" dist="38100" dir="2700000" sx="102000" sy="102000" algn="tl" rotWithShape="0">
              <a:prstClr val="black">
                <a:alpha val="40000"/>
              </a:prstClr>
            </a:outerShdw>
          </a:effectLst>
        </p:spPr>
      </p:pic>
      <p:pic>
        <p:nvPicPr>
          <p:cNvPr id="6" name="Picture 5">
            <a:extLst>
              <a:ext uri="{FF2B5EF4-FFF2-40B4-BE49-F238E27FC236}">
                <a16:creationId xmlns:a16="http://schemas.microsoft.com/office/drawing/2014/main" id="{0DC07025-A1B9-4C17-8536-DCE907EB8C79}"/>
              </a:ext>
            </a:extLst>
          </p:cNvPr>
          <p:cNvPicPr>
            <a:picLocks noChangeAspect="1"/>
          </p:cNvPicPr>
          <p:nvPr/>
        </p:nvPicPr>
        <p:blipFill rotWithShape="1">
          <a:blip r:embed="rId4"/>
          <a:srcRect l="9838" t="31598" r="69687" b="14249"/>
          <a:stretch/>
        </p:blipFill>
        <p:spPr>
          <a:xfrm>
            <a:off x="10068920" y="2931172"/>
            <a:ext cx="1872208" cy="2785378"/>
          </a:xfrm>
          <a:prstGeom prst="rect">
            <a:avLst/>
          </a:prstGeom>
        </p:spPr>
      </p:pic>
      <p:sp>
        <p:nvSpPr>
          <p:cNvPr id="14" name="Rectangle 12">
            <a:extLst>
              <a:ext uri="{FF2B5EF4-FFF2-40B4-BE49-F238E27FC236}">
                <a16:creationId xmlns:a16="http://schemas.microsoft.com/office/drawing/2014/main" id="{5D164B62-A46A-457C-BC92-09F47F7A9C0C}"/>
              </a:ext>
            </a:extLst>
          </p:cNvPr>
          <p:cNvSpPr>
            <a:spLocks noChangeArrowheads="1"/>
          </p:cNvSpPr>
          <p:nvPr/>
        </p:nvSpPr>
        <p:spPr bwMode="auto">
          <a:xfrm>
            <a:off x="720232" y="5038287"/>
            <a:ext cx="83012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400" dirty="0"/>
              <a:t>Check that all the health facilities in your new table are in the master list and rename the worksheet </a:t>
            </a:r>
            <a:r>
              <a:rPr lang="fr-CH" altLang="en-US" sz="2400" dirty="0"/>
              <a:t>«</a:t>
            </a:r>
            <a:r>
              <a:rPr lang="en-US" altLang="en-US" sz="2400" dirty="0" err="1"/>
              <a:t>Tot_Cases_HF</a:t>
            </a:r>
            <a:r>
              <a:rPr lang="fr-CH" altLang="en-US" sz="2400" dirty="0"/>
              <a:t>»</a:t>
            </a:r>
            <a:r>
              <a:rPr lang="en-US" altLang="en-US" sz="2400" dirty="0"/>
              <a:t> </a:t>
            </a:r>
          </a:p>
        </p:txBody>
      </p:sp>
      <p:sp>
        <p:nvSpPr>
          <p:cNvPr id="3" name="Title 1">
            <a:extLst>
              <a:ext uri="{FF2B5EF4-FFF2-40B4-BE49-F238E27FC236}">
                <a16:creationId xmlns:a16="http://schemas.microsoft.com/office/drawing/2014/main" id="{92F2BCCE-7789-2A0A-21A1-8A881F6E03B8}"/>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Part 4</a:t>
            </a:r>
            <a:endParaRPr lang="en-PH" altLang="en-US" sz="3600" dirty="0"/>
          </a:p>
        </p:txBody>
      </p:sp>
      <p:sp>
        <p:nvSpPr>
          <p:cNvPr id="4" name="Rectangle 3">
            <a:extLst>
              <a:ext uri="{FF2B5EF4-FFF2-40B4-BE49-F238E27FC236}">
                <a16:creationId xmlns:a16="http://schemas.microsoft.com/office/drawing/2014/main" id="{07D1EE2C-1060-03AF-017D-EB01BBC13709}"/>
              </a:ext>
            </a:extLst>
          </p:cNvPr>
          <p:cNvSpPr>
            <a:spLocks noChangeArrowheads="1"/>
          </p:cNvSpPr>
          <p:nvPr/>
        </p:nvSpPr>
        <p:spPr bwMode="auto">
          <a:xfrm>
            <a:off x="539362" y="933447"/>
            <a:ext cx="9789616" cy="523220"/>
          </a:xfrm>
          <a:prstGeom prst="rect">
            <a:avLst/>
          </a:prstGeom>
          <a:noFill/>
          <a:ln w="9525">
            <a:noFill/>
            <a:miter lim="800000"/>
            <a:headEnd/>
            <a:tailEnd/>
          </a:ln>
        </p:spPr>
        <p:txBody>
          <a:bodyPr wrap="square">
            <a:spAutoFit/>
          </a:bodyPr>
          <a:lstStyle/>
          <a:p>
            <a:r>
              <a:rPr lang="en-GB" altLang="en-US" sz="2800" b="1" u="sng" dirty="0"/>
              <a:t>Create the malaria cases report file by health facility</a:t>
            </a:r>
          </a:p>
        </p:txBody>
      </p:sp>
    </p:spTree>
    <p:extLst>
      <p:ext uri="{BB962C8B-B14F-4D97-AF65-F5344CB8AC3E}">
        <p14:creationId xmlns:p14="http://schemas.microsoft.com/office/powerpoint/2010/main" val="1663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15</a:t>
            </a:fld>
            <a:endParaRPr lang="en-GB" altLang="en-US"/>
          </a:p>
        </p:txBody>
      </p:sp>
      <p:sp>
        <p:nvSpPr>
          <p:cNvPr id="14" name="Rectangle 12">
            <a:extLst>
              <a:ext uri="{FF2B5EF4-FFF2-40B4-BE49-F238E27FC236}">
                <a16:creationId xmlns:a16="http://schemas.microsoft.com/office/drawing/2014/main" id="{9915EC18-9730-4890-B417-3D7F5E98343B}"/>
              </a:ext>
            </a:extLst>
          </p:cNvPr>
          <p:cNvSpPr>
            <a:spLocks noChangeArrowheads="1"/>
          </p:cNvSpPr>
          <p:nvPr/>
        </p:nvSpPr>
        <p:spPr bwMode="auto">
          <a:xfrm>
            <a:off x="715500" y="929991"/>
            <a:ext cx="100684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800" dirty="0"/>
              <a:t>Re-organizing statistical data that are not properly organized in the first place might be very time consuming and prone to errors</a:t>
            </a:r>
          </a:p>
          <a:p>
            <a:pPr>
              <a:buFontTx/>
              <a:buAutoNum type="arabicPeriod"/>
            </a:pPr>
            <a:r>
              <a:rPr lang="en-US" altLang="en-US" sz="2800" dirty="0"/>
              <a:t>Having a data catalog and metadata ensures for you to understand the data and make sure that it is appropriate for your needs</a:t>
            </a:r>
          </a:p>
          <a:p>
            <a:pPr>
              <a:buFontTx/>
              <a:buAutoNum type="arabicPeriod"/>
            </a:pPr>
            <a:r>
              <a:rPr lang="en-US" altLang="en-US" sz="2800" dirty="0"/>
              <a:t>The use of a master list as the reference for data collection and sharing (unique identifier, name,…) facilitates data consistency, reduce data cleaning, and errors</a:t>
            </a:r>
          </a:p>
        </p:txBody>
      </p:sp>
      <p:sp>
        <p:nvSpPr>
          <p:cNvPr id="15" name="AutoShape 32">
            <a:extLst>
              <a:ext uri="{FF2B5EF4-FFF2-40B4-BE49-F238E27FC236}">
                <a16:creationId xmlns:a16="http://schemas.microsoft.com/office/drawing/2014/main" id="{693D837A-4E0F-4423-BB7D-58A3766F99B9}"/>
              </a:ext>
            </a:extLst>
          </p:cNvPr>
          <p:cNvSpPr>
            <a:spLocks noChangeArrowheads="1"/>
          </p:cNvSpPr>
          <p:nvPr/>
        </p:nvSpPr>
        <p:spPr bwMode="auto">
          <a:xfrm>
            <a:off x="823078" y="4734839"/>
            <a:ext cx="504825" cy="427037"/>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sz="2000" dirty="0">
              <a:solidFill>
                <a:srgbClr val="346667"/>
              </a:solidFill>
              <a:latin typeface="+mn-lt"/>
              <a:cs typeface="Arial" charset="0"/>
            </a:endParaRPr>
          </a:p>
        </p:txBody>
      </p:sp>
      <p:sp>
        <p:nvSpPr>
          <p:cNvPr id="16" name="Rectangle 3">
            <a:extLst>
              <a:ext uri="{FF2B5EF4-FFF2-40B4-BE49-F238E27FC236}">
                <a16:creationId xmlns:a16="http://schemas.microsoft.com/office/drawing/2014/main" id="{FA0D97E8-2D8C-4CA0-9245-72E9FB592298}"/>
              </a:ext>
            </a:extLst>
          </p:cNvPr>
          <p:cNvSpPr>
            <a:spLocks noChangeArrowheads="1"/>
          </p:cNvSpPr>
          <p:nvPr/>
        </p:nvSpPr>
        <p:spPr bwMode="auto">
          <a:xfrm>
            <a:off x="1493004" y="4734839"/>
            <a:ext cx="9056877"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Good geospatial data management practices is key to a powerful use of GIS and other geospatial technologies, and therefore thematic mapping</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2" name="Title 1">
            <a:extLst>
              <a:ext uri="{FF2B5EF4-FFF2-40B4-BE49-F238E27FC236}">
                <a16:creationId xmlns:a16="http://schemas.microsoft.com/office/drawing/2014/main" id="{ED225413-5BE0-08BE-5B5D-7505CD7ADF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Exercise 1 – Conclusion</a:t>
            </a:r>
            <a:endParaRPr lang="en-PH" altLang="en-US" sz="3600" dirty="0"/>
          </a:p>
        </p:txBody>
      </p:sp>
    </p:spTree>
    <p:extLst>
      <p:ext uri="{BB962C8B-B14F-4D97-AF65-F5344CB8AC3E}">
        <p14:creationId xmlns:p14="http://schemas.microsoft.com/office/powerpoint/2010/main" val="228975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9016D9-CA47-06C0-26CD-7F40AD22F908}"/>
              </a:ext>
            </a:extLst>
          </p:cNvPr>
          <p:cNvPicPr>
            <a:picLocks noChangeAspect="1"/>
          </p:cNvPicPr>
          <p:nvPr/>
        </p:nvPicPr>
        <p:blipFill>
          <a:blip r:embed="rId2"/>
          <a:stretch>
            <a:fillRect/>
          </a:stretch>
        </p:blipFill>
        <p:spPr>
          <a:xfrm>
            <a:off x="4107243" y="846138"/>
            <a:ext cx="5558544" cy="3726250"/>
          </a:xfrm>
          <a:prstGeom prst="rect">
            <a:avLst/>
          </a:prstGeom>
        </p:spPr>
      </p:pic>
      <p:sp>
        <p:nvSpPr>
          <p:cNvPr id="4" name="Slide Number Placeholder 3">
            <a:extLst>
              <a:ext uri="{FF2B5EF4-FFF2-40B4-BE49-F238E27FC236}">
                <a16:creationId xmlns:a16="http://schemas.microsoft.com/office/drawing/2014/main" id="{A73D48DE-F9C0-EF1D-7B4D-5222A5EB3E51}"/>
              </a:ext>
            </a:extLst>
          </p:cNvPr>
          <p:cNvSpPr>
            <a:spLocks noGrp="1"/>
          </p:cNvSpPr>
          <p:nvPr>
            <p:ph type="sldNum" sz="quarter" idx="12"/>
          </p:nvPr>
        </p:nvSpPr>
        <p:spPr/>
        <p:txBody>
          <a:bodyPr/>
          <a:lstStyle/>
          <a:p>
            <a:fld id="{4D309488-8EB1-4662-952E-D6A73107E6C0}" type="slidenum">
              <a:rPr lang="en-US" smtClean="0"/>
              <a:pPr/>
              <a:t>16</a:t>
            </a:fld>
            <a:endParaRPr lang="en-US"/>
          </a:p>
        </p:txBody>
      </p:sp>
      <p:sp>
        <p:nvSpPr>
          <p:cNvPr id="6" name="Title 1">
            <a:extLst>
              <a:ext uri="{FF2B5EF4-FFF2-40B4-BE49-F238E27FC236}">
                <a16:creationId xmlns:a16="http://schemas.microsoft.com/office/drawing/2014/main" id="{0FBEEC12-00E0-75DD-A5F0-5A315F60C6A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500" b="1" dirty="0">
                <a:latin typeface="+mn-lt"/>
              </a:rPr>
              <a:t>Introduction to Day 3 (October 24</a:t>
            </a:r>
            <a:r>
              <a:rPr lang="en-US" sz="3500" b="1" baseline="30000" dirty="0">
                <a:latin typeface="+mn-lt"/>
              </a:rPr>
              <a:t>th</a:t>
            </a:r>
            <a:r>
              <a:rPr lang="en-US" sz="3500" b="1" dirty="0">
                <a:latin typeface="+mn-lt"/>
              </a:rPr>
              <a:t>, 12:00-16:00 Bangkok time)</a:t>
            </a:r>
            <a:endParaRPr lang="en-PH" altLang="en-US" sz="3500" dirty="0"/>
          </a:p>
        </p:txBody>
      </p:sp>
      <p:sp>
        <p:nvSpPr>
          <p:cNvPr id="7" name="Left Brace 6">
            <a:extLst>
              <a:ext uri="{FF2B5EF4-FFF2-40B4-BE49-F238E27FC236}">
                <a16:creationId xmlns:a16="http://schemas.microsoft.com/office/drawing/2014/main" id="{599CB9DF-311D-4630-EDF6-98390F88733A}"/>
              </a:ext>
            </a:extLst>
          </p:cNvPr>
          <p:cNvSpPr/>
          <p:nvPr/>
        </p:nvSpPr>
        <p:spPr>
          <a:xfrm>
            <a:off x="3397621" y="1553826"/>
            <a:ext cx="600635" cy="226513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8" name="TextBox 7">
            <a:extLst>
              <a:ext uri="{FF2B5EF4-FFF2-40B4-BE49-F238E27FC236}">
                <a16:creationId xmlns:a16="http://schemas.microsoft.com/office/drawing/2014/main" id="{179D69C4-4CFA-B152-7566-54D6F6358BF2}"/>
              </a:ext>
            </a:extLst>
          </p:cNvPr>
          <p:cNvSpPr txBox="1"/>
          <p:nvPr/>
        </p:nvSpPr>
        <p:spPr>
          <a:xfrm>
            <a:off x="549178" y="2451750"/>
            <a:ext cx="2880359" cy="707886"/>
          </a:xfrm>
          <a:prstGeom prst="rect">
            <a:avLst/>
          </a:prstGeom>
          <a:noFill/>
        </p:spPr>
        <p:txBody>
          <a:bodyPr wrap="square">
            <a:spAutoFit/>
          </a:bodyPr>
          <a:lstStyle/>
          <a:p>
            <a:pPr marL="180975" algn="r"/>
            <a:r>
              <a:rPr lang="en-GB" sz="2000" dirty="0"/>
              <a:t>Hands on with the use of QGIS!</a:t>
            </a:r>
          </a:p>
        </p:txBody>
      </p:sp>
      <p:sp>
        <p:nvSpPr>
          <p:cNvPr id="2" name="TextBox 1">
            <a:extLst>
              <a:ext uri="{FF2B5EF4-FFF2-40B4-BE49-F238E27FC236}">
                <a16:creationId xmlns:a16="http://schemas.microsoft.com/office/drawing/2014/main" id="{554CB6AF-7E4E-BA48-DCF6-2FF8FCDAA26F}"/>
              </a:ext>
            </a:extLst>
          </p:cNvPr>
          <p:cNvSpPr txBox="1"/>
          <p:nvPr/>
        </p:nvSpPr>
        <p:spPr>
          <a:xfrm>
            <a:off x="282388" y="4474891"/>
            <a:ext cx="11627224" cy="1938992"/>
          </a:xfrm>
          <a:prstGeom prst="rect">
            <a:avLst/>
          </a:prstGeom>
          <a:noFill/>
        </p:spPr>
        <p:txBody>
          <a:bodyPr wrap="square">
            <a:spAutoFit/>
          </a:bodyPr>
          <a:lstStyle/>
          <a:p>
            <a:pPr marL="180975"/>
            <a:r>
              <a:rPr lang="en-GB" sz="2000" b="1" u="sng" dirty="0"/>
              <a:t>Homework:</a:t>
            </a:r>
          </a:p>
          <a:p>
            <a:pPr marL="1231900" indent="-514350">
              <a:buAutoNum type="arabicPeriod"/>
            </a:pPr>
            <a:r>
              <a:rPr lang="en-GB" sz="2000" dirty="0"/>
              <a:t>Finish exercise 1 and share the resulting file to us by email </a:t>
            </a:r>
          </a:p>
          <a:p>
            <a:pPr marL="1231900" indent="-514350">
              <a:buFontTx/>
              <a:buAutoNum type="arabicPeriod"/>
            </a:pPr>
            <a:r>
              <a:rPr lang="en-US" sz="2000" dirty="0"/>
              <a:t>Capture any questions you might have regarding the training in: </a:t>
            </a:r>
            <a:r>
              <a:rPr lang="en-US" sz="2000" dirty="0">
                <a:hlinkClick r:id="rId3"/>
              </a:rPr>
              <a:t>https://bit.ly/3SR0nfB</a:t>
            </a:r>
            <a:r>
              <a:rPr lang="en-US" sz="2000" dirty="0"/>
              <a:t> </a:t>
            </a:r>
          </a:p>
          <a:p>
            <a:pPr marL="1231900" indent="-514350">
              <a:buAutoNum type="arabicPeriod"/>
            </a:pPr>
            <a:r>
              <a:rPr lang="en-GB" sz="2000" dirty="0"/>
              <a:t>Install QGIS 3.22 by following the instructions reported in Installing_QGIS_3-22.pptx  </a:t>
            </a:r>
          </a:p>
          <a:p>
            <a:pPr marL="1231900" indent="-514350">
              <a:buAutoNum type="arabicPeriod"/>
            </a:pPr>
            <a:r>
              <a:rPr lang="en-US" sz="2000" dirty="0"/>
              <a:t>Capture any QGIS installation problems here: </a:t>
            </a:r>
            <a:r>
              <a:rPr lang="en-US" sz="2000" dirty="0">
                <a:hlinkClick r:id="rId4"/>
              </a:rPr>
              <a:t>https://bit.ly/3eheHix</a:t>
            </a:r>
            <a:r>
              <a:rPr lang="en-US" sz="2000" dirty="0"/>
              <a:t> </a:t>
            </a:r>
          </a:p>
          <a:p>
            <a:pPr marL="1231900" indent="-514350">
              <a:buAutoNum type="arabicPeriod"/>
            </a:pPr>
            <a:r>
              <a:rPr lang="en-US" sz="2000" dirty="0"/>
              <a:t>Go through the QGIS_Interface_Menu_Tools_27092022.pdf file</a:t>
            </a:r>
          </a:p>
        </p:txBody>
      </p:sp>
      <p:pic>
        <p:nvPicPr>
          <p:cNvPr id="5" name="Picture 4">
            <a:extLst>
              <a:ext uri="{FF2B5EF4-FFF2-40B4-BE49-F238E27FC236}">
                <a16:creationId xmlns:a16="http://schemas.microsoft.com/office/drawing/2014/main" id="{60BEB627-8681-5230-8F3C-7E6F0D682BC4}"/>
              </a:ext>
            </a:extLst>
          </p:cNvPr>
          <p:cNvPicPr>
            <a:picLocks noChangeAspect="1"/>
          </p:cNvPicPr>
          <p:nvPr/>
        </p:nvPicPr>
        <p:blipFill rotWithShape="1">
          <a:blip r:embed="rId5"/>
          <a:srcRect l="80520" t="38265" r="10441" b="47050"/>
          <a:stretch/>
        </p:blipFill>
        <p:spPr>
          <a:xfrm>
            <a:off x="10362625" y="5658465"/>
            <a:ext cx="718553" cy="647571"/>
          </a:xfrm>
          <a:prstGeom prst="rect">
            <a:avLst/>
          </a:prstGeom>
        </p:spPr>
      </p:pic>
    </p:spTree>
    <p:extLst>
      <p:ext uri="{BB962C8B-B14F-4D97-AF65-F5344CB8AC3E}">
        <p14:creationId xmlns:p14="http://schemas.microsoft.com/office/powerpoint/2010/main" val="42915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D48DE-F9C0-EF1D-7B4D-5222A5EB3E51}"/>
              </a:ext>
            </a:extLst>
          </p:cNvPr>
          <p:cNvSpPr>
            <a:spLocks noGrp="1"/>
          </p:cNvSpPr>
          <p:nvPr>
            <p:ph type="sldNum" sz="quarter" idx="12"/>
          </p:nvPr>
        </p:nvSpPr>
        <p:spPr/>
        <p:txBody>
          <a:bodyPr/>
          <a:lstStyle/>
          <a:p>
            <a:fld id="{4D309488-8EB1-4662-952E-D6A73107E6C0}" type="slidenum">
              <a:rPr lang="en-US" smtClean="0"/>
              <a:pPr/>
              <a:t>17</a:t>
            </a:fld>
            <a:endParaRPr lang="en-US"/>
          </a:p>
        </p:txBody>
      </p:sp>
      <p:sp>
        <p:nvSpPr>
          <p:cNvPr id="6" name="Title 1">
            <a:extLst>
              <a:ext uri="{FF2B5EF4-FFF2-40B4-BE49-F238E27FC236}">
                <a16:creationId xmlns:a16="http://schemas.microsoft.com/office/drawing/2014/main" id="{0FBEEC12-00E0-75DD-A5F0-5A315F60C6A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500" b="1" dirty="0">
                <a:latin typeface="+mn-lt"/>
              </a:rPr>
              <a:t>Q&amp;A Sessions (October 21</a:t>
            </a:r>
            <a:r>
              <a:rPr lang="en-US" sz="3500" b="1" baseline="30000" dirty="0">
                <a:latin typeface="+mn-lt"/>
              </a:rPr>
              <a:t>st</a:t>
            </a:r>
            <a:r>
              <a:rPr lang="en-US" sz="3500" b="1" dirty="0">
                <a:latin typeface="+mn-lt"/>
              </a:rPr>
              <a:t>, 12:00-14:00 Bangkok time)</a:t>
            </a:r>
            <a:endParaRPr lang="en-PH" altLang="en-US" sz="3500" dirty="0"/>
          </a:p>
        </p:txBody>
      </p:sp>
      <p:sp>
        <p:nvSpPr>
          <p:cNvPr id="2" name="Title 1">
            <a:extLst>
              <a:ext uri="{FF2B5EF4-FFF2-40B4-BE49-F238E27FC236}">
                <a16:creationId xmlns:a16="http://schemas.microsoft.com/office/drawing/2014/main" id="{40D4E4F7-9BC3-97F7-9E52-43B0A0797A8D}"/>
              </a:ext>
            </a:extLst>
          </p:cNvPr>
          <p:cNvSpPr txBox="1">
            <a:spLocks/>
          </p:cNvSpPr>
          <p:nvPr/>
        </p:nvSpPr>
        <p:spPr bwMode="auto">
          <a:xfrm>
            <a:off x="259976" y="1072287"/>
            <a:ext cx="9690848"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500" b="1" dirty="0">
                <a:latin typeface="+mn-lt"/>
              </a:rPr>
              <a:t>1. Questions about the training (slides, exercises) </a:t>
            </a:r>
            <a:endParaRPr lang="en-PH" altLang="en-US" sz="3500" dirty="0"/>
          </a:p>
        </p:txBody>
      </p:sp>
      <p:sp>
        <p:nvSpPr>
          <p:cNvPr id="5" name="Title 1">
            <a:extLst>
              <a:ext uri="{FF2B5EF4-FFF2-40B4-BE49-F238E27FC236}">
                <a16:creationId xmlns:a16="http://schemas.microsoft.com/office/drawing/2014/main" id="{624249E1-2621-239B-C87B-0E9C7570111C}"/>
              </a:ext>
            </a:extLst>
          </p:cNvPr>
          <p:cNvSpPr txBox="1">
            <a:spLocks/>
          </p:cNvSpPr>
          <p:nvPr/>
        </p:nvSpPr>
        <p:spPr bwMode="auto">
          <a:xfrm>
            <a:off x="322729" y="3390980"/>
            <a:ext cx="6858001"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500" b="1" dirty="0">
                <a:latin typeface="+mn-lt"/>
              </a:rPr>
              <a:t>2. Problems installing QGIS 3.22</a:t>
            </a:r>
            <a:endParaRPr lang="en-PH" altLang="en-US" sz="3500" dirty="0"/>
          </a:p>
        </p:txBody>
      </p:sp>
      <p:sp>
        <p:nvSpPr>
          <p:cNvPr id="10" name="TextBox 9">
            <a:extLst>
              <a:ext uri="{FF2B5EF4-FFF2-40B4-BE49-F238E27FC236}">
                <a16:creationId xmlns:a16="http://schemas.microsoft.com/office/drawing/2014/main" id="{57354071-8A47-C14B-758B-3B960587497E}"/>
              </a:ext>
            </a:extLst>
          </p:cNvPr>
          <p:cNvSpPr txBox="1"/>
          <p:nvPr/>
        </p:nvSpPr>
        <p:spPr>
          <a:xfrm>
            <a:off x="2043953" y="1680954"/>
            <a:ext cx="6122894" cy="523220"/>
          </a:xfrm>
          <a:prstGeom prst="rect">
            <a:avLst/>
          </a:prstGeom>
          <a:noFill/>
        </p:spPr>
        <p:txBody>
          <a:bodyPr wrap="square">
            <a:spAutoFit/>
          </a:bodyPr>
          <a:lstStyle/>
          <a:p>
            <a:r>
              <a:rPr lang="en-PH" sz="2800" dirty="0">
                <a:hlinkClick r:id="rId2"/>
              </a:rPr>
              <a:t>https://meet.google.com/rbz-wgrp-mii</a:t>
            </a:r>
            <a:r>
              <a:rPr lang="en-PH" sz="2800" dirty="0"/>
              <a:t> </a:t>
            </a:r>
          </a:p>
        </p:txBody>
      </p:sp>
      <p:sp>
        <p:nvSpPr>
          <p:cNvPr id="12" name="TextBox 11">
            <a:extLst>
              <a:ext uri="{FF2B5EF4-FFF2-40B4-BE49-F238E27FC236}">
                <a16:creationId xmlns:a16="http://schemas.microsoft.com/office/drawing/2014/main" id="{A713CBD6-418F-1E12-803A-DCB798AA3064}"/>
              </a:ext>
            </a:extLst>
          </p:cNvPr>
          <p:cNvSpPr txBox="1"/>
          <p:nvPr/>
        </p:nvSpPr>
        <p:spPr>
          <a:xfrm>
            <a:off x="2043953" y="4084717"/>
            <a:ext cx="6122894" cy="523220"/>
          </a:xfrm>
          <a:prstGeom prst="rect">
            <a:avLst/>
          </a:prstGeom>
          <a:noFill/>
        </p:spPr>
        <p:txBody>
          <a:bodyPr wrap="square">
            <a:spAutoFit/>
          </a:bodyPr>
          <a:lstStyle/>
          <a:p>
            <a:r>
              <a:rPr lang="en-PH" sz="2800" dirty="0">
                <a:hlinkClick r:id="rId3"/>
              </a:rPr>
              <a:t>https://meet.google.com/yie-qhyo-yqy</a:t>
            </a:r>
            <a:r>
              <a:rPr lang="en-PH" sz="2800" dirty="0"/>
              <a:t> </a:t>
            </a:r>
          </a:p>
        </p:txBody>
      </p:sp>
      <p:sp>
        <p:nvSpPr>
          <p:cNvPr id="13" name="AutoShape 32">
            <a:extLst>
              <a:ext uri="{FF2B5EF4-FFF2-40B4-BE49-F238E27FC236}">
                <a16:creationId xmlns:a16="http://schemas.microsoft.com/office/drawing/2014/main" id="{0BC3FAA7-0CC7-14B6-99AE-AED78C862943}"/>
              </a:ext>
            </a:extLst>
          </p:cNvPr>
          <p:cNvSpPr>
            <a:spLocks noChangeArrowheads="1"/>
          </p:cNvSpPr>
          <p:nvPr/>
        </p:nvSpPr>
        <p:spPr bwMode="auto">
          <a:xfrm>
            <a:off x="982662" y="2459761"/>
            <a:ext cx="504825" cy="427037"/>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sz="2000" dirty="0">
              <a:solidFill>
                <a:srgbClr val="346667"/>
              </a:solidFill>
              <a:latin typeface="+mn-lt"/>
              <a:cs typeface="Arial" charset="0"/>
            </a:endParaRPr>
          </a:p>
        </p:txBody>
      </p:sp>
      <p:sp>
        <p:nvSpPr>
          <p:cNvPr id="14" name="Rectangle 3">
            <a:extLst>
              <a:ext uri="{FF2B5EF4-FFF2-40B4-BE49-F238E27FC236}">
                <a16:creationId xmlns:a16="http://schemas.microsoft.com/office/drawing/2014/main" id="{2F79E71C-F962-03E0-90BE-58A0282499EA}"/>
              </a:ext>
            </a:extLst>
          </p:cNvPr>
          <p:cNvSpPr>
            <a:spLocks noChangeArrowheads="1"/>
          </p:cNvSpPr>
          <p:nvPr/>
        </p:nvSpPr>
        <p:spPr bwMode="auto">
          <a:xfrm>
            <a:off x="1666034" y="2486019"/>
            <a:ext cx="9959788"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3000" dirty="0">
                <a:latin typeface="+mn-lt"/>
                <a:cs typeface="Arial" charset="0"/>
              </a:rPr>
              <a:t>Will answer the questions captured in: </a:t>
            </a:r>
            <a:r>
              <a:rPr lang="en-US" sz="3200" dirty="0">
                <a:hlinkClick r:id="rId4"/>
              </a:rPr>
              <a:t>https://bit.ly/3SR0nfB</a:t>
            </a:r>
            <a:r>
              <a:rPr lang="en-US" sz="3200" dirty="0"/>
              <a:t> </a:t>
            </a:r>
            <a:endParaRPr lang="en-US" altLang="zh-CN" sz="3000" dirty="0">
              <a:latin typeface="+mn-lt"/>
              <a:cs typeface="Arial" charset="0"/>
            </a:endParaRPr>
          </a:p>
          <a:p>
            <a:pPr marL="347663" indent="-347663">
              <a:lnSpc>
                <a:spcPct val="90000"/>
              </a:lnSpc>
              <a:spcBef>
                <a:spcPct val="20000"/>
              </a:spcBef>
              <a:buFont typeface="Arial" pitchFamily="34" charset="0"/>
              <a:buChar char="•"/>
              <a:defRPr/>
            </a:pPr>
            <a:endParaRPr lang="en-US" altLang="zh-CN" sz="3000" dirty="0">
              <a:latin typeface="+mn-lt"/>
              <a:cs typeface="Arial" charset="0"/>
            </a:endParaRPr>
          </a:p>
        </p:txBody>
      </p:sp>
      <p:sp>
        <p:nvSpPr>
          <p:cNvPr id="15" name="AutoShape 32">
            <a:extLst>
              <a:ext uri="{FF2B5EF4-FFF2-40B4-BE49-F238E27FC236}">
                <a16:creationId xmlns:a16="http://schemas.microsoft.com/office/drawing/2014/main" id="{D134B5F4-0ADF-8544-B332-C783A6621CE9}"/>
              </a:ext>
            </a:extLst>
          </p:cNvPr>
          <p:cNvSpPr>
            <a:spLocks noChangeArrowheads="1"/>
          </p:cNvSpPr>
          <p:nvPr/>
        </p:nvSpPr>
        <p:spPr bwMode="auto">
          <a:xfrm>
            <a:off x="982662" y="4874637"/>
            <a:ext cx="504825" cy="427037"/>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sz="2000" dirty="0">
              <a:solidFill>
                <a:srgbClr val="346667"/>
              </a:solidFill>
              <a:latin typeface="+mn-lt"/>
              <a:cs typeface="Arial" charset="0"/>
            </a:endParaRPr>
          </a:p>
        </p:txBody>
      </p:sp>
      <p:sp>
        <p:nvSpPr>
          <p:cNvPr id="16" name="Rectangle 3">
            <a:extLst>
              <a:ext uri="{FF2B5EF4-FFF2-40B4-BE49-F238E27FC236}">
                <a16:creationId xmlns:a16="http://schemas.microsoft.com/office/drawing/2014/main" id="{8C15AD5C-33A4-CA40-E241-559B4CACAD81}"/>
              </a:ext>
            </a:extLst>
          </p:cNvPr>
          <p:cNvSpPr>
            <a:spLocks noChangeArrowheads="1"/>
          </p:cNvSpPr>
          <p:nvPr/>
        </p:nvSpPr>
        <p:spPr bwMode="auto">
          <a:xfrm>
            <a:off x="1666033" y="4900895"/>
            <a:ext cx="10230131"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3000" dirty="0">
                <a:latin typeface="+mn-lt"/>
                <a:cs typeface="Arial" charset="0"/>
              </a:rPr>
              <a:t>Will answer the issues captured in: </a:t>
            </a:r>
            <a:r>
              <a:rPr lang="en-US" sz="3200" dirty="0">
                <a:hlinkClick r:id="rId5"/>
              </a:rPr>
              <a:t>https://bit.ly/3eheHix</a:t>
            </a:r>
            <a:r>
              <a:rPr lang="en-US" sz="3200" dirty="0"/>
              <a:t> </a:t>
            </a:r>
            <a:endParaRPr lang="en-US" altLang="zh-CN" sz="3000" dirty="0">
              <a:latin typeface="+mn-lt"/>
              <a:cs typeface="Arial" charset="0"/>
            </a:endParaRPr>
          </a:p>
          <a:p>
            <a:pPr>
              <a:lnSpc>
                <a:spcPct val="90000"/>
              </a:lnSpc>
              <a:spcBef>
                <a:spcPct val="20000"/>
              </a:spcBef>
              <a:defRPr/>
            </a:pPr>
            <a:endParaRPr lang="en-US" altLang="zh-CN" sz="3000" dirty="0">
              <a:latin typeface="+mn-lt"/>
              <a:cs typeface="Arial" charset="0"/>
            </a:endParaRPr>
          </a:p>
        </p:txBody>
      </p:sp>
    </p:spTree>
    <p:extLst>
      <p:ext uri="{BB962C8B-B14F-4D97-AF65-F5344CB8AC3E}">
        <p14:creationId xmlns:p14="http://schemas.microsoft.com/office/powerpoint/2010/main" val="270817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2563" y="906553"/>
            <a:ext cx="9769519" cy="584775"/>
          </a:xfrm>
          <a:prstGeom prst="rect">
            <a:avLst/>
          </a:prstGeom>
          <a:noFill/>
          <a:ln w="9525">
            <a:noFill/>
            <a:miter lim="800000"/>
            <a:headEnd/>
            <a:tailEnd/>
          </a:ln>
        </p:spPr>
        <p:txBody>
          <a:bodyPr wrap="square">
            <a:spAutoFit/>
          </a:bodyPr>
          <a:lstStyle/>
          <a:p>
            <a:r>
              <a:rPr lang="en-US" altLang="en-US" sz="3200" b="1" dirty="0"/>
              <a:t>Map 1</a:t>
            </a:r>
            <a:endParaRPr lang="en-US" altLang="en-US" sz="3200" dirty="0"/>
          </a:p>
        </p:txBody>
      </p:sp>
      <p:sp>
        <p:nvSpPr>
          <p:cNvPr id="10" name="Rectangle 3"/>
          <p:cNvSpPr>
            <a:spLocks noChangeArrowheads="1"/>
          </p:cNvSpPr>
          <p:nvPr/>
        </p:nvSpPr>
        <p:spPr bwMode="auto">
          <a:xfrm>
            <a:off x="884847" y="1471689"/>
            <a:ext cx="10440236" cy="2893100"/>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600" u="sng" dirty="0"/>
              <a:t>Purpose:</a:t>
            </a:r>
            <a:r>
              <a:rPr lang="en-GB" altLang="en-US" sz="2600" dirty="0"/>
              <a:t> Assist on-going malaria control and elimination activities</a:t>
            </a:r>
          </a:p>
          <a:p>
            <a:pPr marL="347663" indent="-347663">
              <a:buFont typeface="Arial" charset="0"/>
              <a:buChar char="•"/>
            </a:pPr>
            <a:r>
              <a:rPr lang="en-GB" altLang="en-US" sz="2600" u="sng" dirty="0"/>
              <a:t>Audience:</a:t>
            </a:r>
            <a:r>
              <a:rPr lang="en-GB" altLang="en-US" sz="2600" dirty="0"/>
              <a:t> Province-level Malaria Surveillance Officer</a:t>
            </a:r>
          </a:p>
          <a:p>
            <a:pPr marL="347663" indent="-347663">
              <a:buFont typeface="Arial" charset="0"/>
              <a:buChar char="•"/>
            </a:pPr>
            <a:r>
              <a:rPr lang="en-GB" altLang="en-US" sz="2600" u="sng" dirty="0"/>
              <a:t>Content:</a:t>
            </a:r>
          </a:p>
          <a:p>
            <a:pPr marL="804863" lvl="1" indent="-347663">
              <a:buFont typeface="Arial" charset="0"/>
              <a:buChar char="•"/>
            </a:pPr>
            <a:r>
              <a:rPr lang="en-GB" altLang="en-US" sz="2600" dirty="0"/>
              <a:t>Updated number of malaria cases:</a:t>
            </a:r>
          </a:p>
          <a:p>
            <a:pPr marL="1262063" lvl="2" indent="-347663">
              <a:buFont typeface="Arial" charset="0"/>
              <a:buChar char="•"/>
            </a:pPr>
            <a:r>
              <a:rPr lang="en-PH" altLang="en-US" sz="2600" dirty="0"/>
              <a:t>By place of residence aggregated</a:t>
            </a:r>
            <a:r>
              <a:rPr lang="en-GB" altLang="en-US" sz="2600" dirty="0"/>
              <a:t> by Barangay</a:t>
            </a:r>
          </a:p>
          <a:p>
            <a:pPr marL="1262063" lvl="2" indent="-347663">
              <a:buFont typeface="Arial" charset="0"/>
              <a:buChar char="•"/>
            </a:pPr>
            <a:r>
              <a:rPr lang="en-PH" altLang="en-US" sz="2600" dirty="0"/>
              <a:t>By place of reporting at</a:t>
            </a:r>
            <a:r>
              <a:rPr lang="en-GB" altLang="en-US" sz="2600" dirty="0"/>
              <a:t> the health facility level</a:t>
            </a:r>
          </a:p>
          <a:p>
            <a:pPr marL="347663" indent="-347663">
              <a:buFont typeface="Arial" charset="0"/>
              <a:buChar char="•"/>
            </a:pPr>
            <a:r>
              <a:rPr lang="en-GB" altLang="en-US" sz="2600" u="sng" dirty="0"/>
              <a:t>Medium:</a:t>
            </a:r>
            <a:r>
              <a:rPr lang="en-GB" altLang="en-US" sz="2600" dirty="0"/>
              <a:t> A4 size map stored in a PDF file</a:t>
            </a:r>
            <a:endParaRPr lang="en-US" altLang="en-US" sz="2600" dirty="0"/>
          </a:p>
        </p:txBody>
      </p:sp>
      <p:sp>
        <p:nvSpPr>
          <p:cNvPr id="2" name="Title 1">
            <a:extLst>
              <a:ext uri="{FF2B5EF4-FFF2-40B4-BE49-F238E27FC236}">
                <a16:creationId xmlns:a16="http://schemas.microsoft.com/office/drawing/2014/main" id="{23024187-726B-9FB1-0553-24BD5004FDE8}"/>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Request received for maps</a:t>
            </a:r>
            <a:endParaRPr lang="en-PH" altLang="en-US" sz="3600" dirty="0"/>
          </a:p>
        </p:txBody>
      </p:sp>
      <p:sp>
        <p:nvSpPr>
          <p:cNvPr id="3" name="Slide Number Placeholder 3">
            <a:extLst>
              <a:ext uri="{FF2B5EF4-FFF2-40B4-BE49-F238E27FC236}">
                <a16:creationId xmlns:a16="http://schemas.microsoft.com/office/drawing/2014/main" id="{D10ABA2A-BB9D-F87A-0343-2468E87F80A6}"/>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2</a:t>
            </a:fld>
            <a:endParaRPr lang="en-US" dirty="0"/>
          </a:p>
        </p:txBody>
      </p:sp>
    </p:spTree>
    <p:extLst>
      <p:ext uri="{BB962C8B-B14F-4D97-AF65-F5344CB8AC3E}">
        <p14:creationId xmlns:p14="http://schemas.microsoft.com/office/powerpoint/2010/main" val="200006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1480" y="906552"/>
            <a:ext cx="9779568" cy="584775"/>
          </a:xfrm>
          <a:prstGeom prst="rect">
            <a:avLst/>
          </a:prstGeom>
          <a:noFill/>
          <a:ln w="9525">
            <a:noFill/>
            <a:miter lim="800000"/>
            <a:headEnd/>
            <a:tailEnd/>
          </a:ln>
        </p:spPr>
        <p:txBody>
          <a:bodyPr wrap="square">
            <a:spAutoFit/>
          </a:bodyPr>
          <a:lstStyle/>
          <a:p>
            <a:r>
              <a:rPr lang="en-US" altLang="en-US" sz="3200" b="1" dirty="0"/>
              <a:t>Map 2</a:t>
            </a:r>
            <a:endParaRPr lang="en-US" altLang="en-US" sz="3200" dirty="0"/>
          </a:p>
        </p:txBody>
      </p:sp>
      <p:sp>
        <p:nvSpPr>
          <p:cNvPr id="10" name="Rectangle 3"/>
          <p:cNvSpPr>
            <a:spLocks noChangeArrowheads="1"/>
          </p:cNvSpPr>
          <p:nvPr/>
        </p:nvSpPr>
        <p:spPr bwMode="auto">
          <a:xfrm>
            <a:off x="884846" y="1470742"/>
            <a:ext cx="10440237" cy="3693319"/>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600" u="sng" dirty="0"/>
              <a:t>Purpose:</a:t>
            </a:r>
            <a:r>
              <a:rPr lang="en-GB" altLang="en-US" sz="2600" dirty="0"/>
              <a:t> Identify geographic foci and guide foci investigations as needed</a:t>
            </a:r>
          </a:p>
          <a:p>
            <a:pPr marL="347663" indent="-347663">
              <a:buFont typeface="Arial" charset="0"/>
              <a:buChar char="•"/>
            </a:pPr>
            <a:r>
              <a:rPr lang="en-GB" altLang="en-US" sz="2600" u="sng" dirty="0"/>
              <a:t>Audience:</a:t>
            </a:r>
            <a:r>
              <a:rPr lang="en-GB" altLang="en-US" sz="2600" dirty="0"/>
              <a:t> Barangay-level Malaria Surveillance Officer</a:t>
            </a:r>
          </a:p>
          <a:p>
            <a:pPr marL="347663" indent="-347663">
              <a:buFont typeface="Arial" charset="0"/>
              <a:buChar char="•"/>
            </a:pPr>
            <a:r>
              <a:rPr lang="en-GB" altLang="en-US" sz="2600" u="sng" dirty="0"/>
              <a:t>Content:</a:t>
            </a:r>
          </a:p>
          <a:p>
            <a:pPr marL="804863" lvl="1" indent="-347663">
              <a:buFont typeface="Arial" charset="0"/>
              <a:buChar char="•"/>
            </a:pPr>
            <a:r>
              <a:rPr lang="en-GB" altLang="en-US" sz="2600" dirty="0"/>
              <a:t>Location of place of residence and possible place of infection for the 315 positive cases reported since the beginning of the year and including the new ones just reported by the RITM Hospital</a:t>
            </a:r>
          </a:p>
          <a:p>
            <a:pPr marL="804863" lvl="1" indent="-347663">
              <a:buFont typeface="Arial" charset="0"/>
              <a:buChar char="•"/>
            </a:pPr>
            <a:r>
              <a:rPr lang="en-GB" altLang="en-US" sz="2600" dirty="0"/>
              <a:t>Waterways and water bodies</a:t>
            </a:r>
          </a:p>
          <a:p>
            <a:pPr marL="804863" lvl="1" indent="-347663">
              <a:buFont typeface="Arial" charset="0"/>
              <a:buChar char="•"/>
            </a:pPr>
            <a:r>
              <a:rPr lang="en-GB" altLang="en-US" sz="2600" dirty="0"/>
              <a:t>Forests</a:t>
            </a:r>
          </a:p>
          <a:p>
            <a:pPr marL="347663" indent="-347663">
              <a:buFont typeface="Arial" charset="0"/>
              <a:buChar char="•"/>
            </a:pPr>
            <a:r>
              <a:rPr lang="en-GB" altLang="en-US" sz="2600" u="sng" dirty="0"/>
              <a:t>Medium:</a:t>
            </a:r>
            <a:r>
              <a:rPr lang="en-GB" altLang="en-US" sz="2600" dirty="0"/>
              <a:t> A4 size map stored in a PDF file</a:t>
            </a:r>
            <a:endParaRPr lang="en-US" altLang="en-US" sz="2600" dirty="0"/>
          </a:p>
        </p:txBody>
      </p:sp>
      <p:sp>
        <p:nvSpPr>
          <p:cNvPr id="8" name="AutoShape 32">
            <a:extLst>
              <a:ext uri="{FF2B5EF4-FFF2-40B4-BE49-F238E27FC236}">
                <a16:creationId xmlns:a16="http://schemas.microsoft.com/office/drawing/2014/main" id="{C8EA5120-C23D-40F6-89DB-5CDF88A26BF7}"/>
              </a:ext>
            </a:extLst>
          </p:cNvPr>
          <p:cNvSpPr>
            <a:spLocks noChangeArrowheads="1"/>
          </p:cNvSpPr>
          <p:nvPr/>
        </p:nvSpPr>
        <p:spPr bwMode="auto">
          <a:xfrm>
            <a:off x="637741" y="5279677"/>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1" name="Rectangle 3">
            <a:extLst>
              <a:ext uri="{FF2B5EF4-FFF2-40B4-BE49-F238E27FC236}">
                <a16:creationId xmlns:a16="http://schemas.microsoft.com/office/drawing/2014/main" id="{4E824099-CAD8-47DE-B643-34B5F0EF6921}"/>
              </a:ext>
            </a:extLst>
          </p:cNvPr>
          <p:cNvSpPr>
            <a:spLocks noChangeArrowheads="1"/>
          </p:cNvSpPr>
          <p:nvPr/>
        </p:nvSpPr>
        <p:spPr bwMode="auto">
          <a:xfrm>
            <a:off x="1349248" y="5289725"/>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Any statistical data here?</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12" name="AutoShape 32">
            <a:extLst>
              <a:ext uri="{FF2B5EF4-FFF2-40B4-BE49-F238E27FC236}">
                <a16:creationId xmlns:a16="http://schemas.microsoft.com/office/drawing/2014/main" id="{747944FC-882F-443C-BA1C-0C5CD41E813B}"/>
              </a:ext>
            </a:extLst>
          </p:cNvPr>
          <p:cNvSpPr>
            <a:spLocks noChangeArrowheads="1"/>
          </p:cNvSpPr>
          <p:nvPr/>
        </p:nvSpPr>
        <p:spPr bwMode="auto">
          <a:xfrm>
            <a:off x="855784" y="5811606"/>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Rectangle 3">
            <a:extLst>
              <a:ext uri="{FF2B5EF4-FFF2-40B4-BE49-F238E27FC236}">
                <a16:creationId xmlns:a16="http://schemas.microsoft.com/office/drawing/2014/main" id="{46616D23-0038-44CC-9F54-0EF985AF9618}"/>
              </a:ext>
            </a:extLst>
          </p:cNvPr>
          <p:cNvSpPr>
            <a:spLocks noChangeArrowheads="1"/>
          </p:cNvSpPr>
          <p:nvPr/>
        </p:nvSpPr>
        <p:spPr bwMode="auto">
          <a:xfrm>
            <a:off x="1452958" y="5821654"/>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We will focus on preparing the data for the 1</a:t>
            </a:r>
            <a:r>
              <a:rPr lang="en-US" altLang="zh-CN" sz="2800" baseline="30000" dirty="0">
                <a:latin typeface="+mn-lt"/>
                <a:cs typeface="Arial" charset="0"/>
              </a:rPr>
              <a:t>st</a:t>
            </a:r>
            <a:r>
              <a:rPr lang="en-US" altLang="zh-CN" sz="28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2" name="Title 1">
            <a:extLst>
              <a:ext uri="{FF2B5EF4-FFF2-40B4-BE49-F238E27FC236}">
                <a16:creationId xmlns:a16="http://schemas.microsoft.com/office/drawing/2014/main" id="{A36CF311-B1E0-981F-1C4D-77EB8F3A10A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Request received for maps</a:t>
            </a:r>
            <a:endParaRPr lang="en-PH" altLang="en-US" sz="3600" dirty="0"/>
          </a:p>
        </p:txBody>
      </p:sp>
      <p:sp>
        <p:nvSpPr>
          <p:cNvPr id="3" name="Slide Number Placeholder 3">
            <a:extLst>
              <a:ext uri="{FF2B5EF4-FFF2-40B4-BE49-F238E27FC236}">
                <a16:creationId xmlns:a16="http://schemas.microsoft.com/office/drawing/2014/main" id="{71C29347-1F38-68E2-A2F3-FFBD09F9E461}"/>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3</a:t>
            </a:fld>
            <a:endParaRPr lang="en-US" dirty="0"/>
          </a:p>
        </p:txBody>
      </p:sp>
    </p:spTree>
    <p:extLst>
      <p:ext uri="{BB962C8B-B14F-4D97-AF65-F5344CB8AC3E}">
        <p14:creationId xmlns:p14="http://schemas.microsoft.com/office/powerpoint/2010/main" val="38298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2">
            <a:extLst>
              <a:ext uri="{FF2B5EF4-FFF2-40B4-BE49-F238E27FC236}">
                <a16:creationId xmlns:a16="http://schemas.microsoft.com/office/drawing/2014/main" id="{747944FC-882F-443C-BA1C-0C5CD41E813B}"/>
              </a:ext>
            </a:extLst>
          </p:cNvPr>
          <p:cNvSpPr>
            <a:spLocks noChangeArrowheads="1"/>
          </p:cNvSpPr>
          <p:nvPr/>
        </p:nvSpPr>
        <p:spPr bwMode="auto">
          <a:xfrm>
            <a:off x="791492" y="1041425"/>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Rectangle 3">
            <a:extLst>
              <a:ext uri="{FF2B5EF4-FFF2-40B4-BE49-F238E27FC236}">
                <a16:creationId xmlns:a16="http://schemas.microsoft.com/office/drawing/2014/main" id="{46616D23-0038-44CC-9F54-0EF985AF9618}"/>
              </a:ext>
            </a:extLst>
          </p:cNvPr>
          <p:cNvSpPr>
            <a:spLocks noChangeArrowheads="1"/>
          </p:cNvSpPr>
          <p:nvPr/>
        </p:nvSpPr>
        <p:spPr bwMode="auto">
          <a:xfrm>
            <a:off x="1356421" y="1041425"/>
            <a:ext cx="10034932" cy="853005"/>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What kind of data do we need and how should it be organized to create the 1</a:t>
            </a:r>
            <a:r>
              <a:rPr lang="en-US" altLang="zh-CN" sz="2600" baseline="30000" dirty="0">
                <a:latin typeface="+mn-lt"/>
                <a:cs typeface="Arial" charset="0"/>
              </a:rPr>
              <a:t>st</a:t>
            </a:r>
            <a:r>
              <a:rPr lang="en-US" altLang="zh-CN" sz="26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600" dirty="0">
              <a:latin typeface="+mn-lt"/>
              <a:cs typeface="Arial" charset="0"/>
            </a:endParaRPr>
          </a:p>
        </p:txBody>
      </p:sp>
      <p:sp>
        <p:nvSpPr>
          <p:cNvPr id="14" name="Rectangle 3">
            <a:extLst>
              <a:ext uri="{FF2B5EF4-FFF2-40B4-BE49-F238E27FC236}">
                <a16:creationId xmlns:a16="http://schemas.microsoft.com/office/drawing/2014/main" id="{8B762226-58FB-4E70-B4CD-09FBFA5529ED}"/>
              </a:ext>
            </a:extLst>
          </p:cNvPr>
          <p:cNvSpPr>
            <a:spLocks noChangeArrowheads="1"/>
          </p:cNvSpPr>
          <p:nvPr/>
        </p:nvSpPr>
        <p:spPr bwMode="auto">
          <a:xfrm>
            <a:off x="5519194" y="4156904"/>
            <a:ext cx="5872159" cy="2289149"/>
          </a:xfrm>
          <a:prstGeom prst="rect">
            <a:avLst/>
          </a:prstGeom>
          <a:noFill/>
          <a:ln w="9525">
            <a:noFill/>
            <a:miter lim="800000"/>
            <a:headEnd/>
            <a:tailEnd/>
          </a:ln>
        </p:spPr>
        <p:txBody>
          <a:bodyPr lIns="0" tIns="0" rIns="0" bIns="0"/>
          <a:lstStyle/>
          <a:p>
            <a:pPr marL="168275" indent="-168275">
              <a:spcBef>
                <a:spcPts val="0"/>
              </a:spcBef>
              <a:buFont typeface="Arial" panose="020B0604020202020204" pitchFamily="34" charset="0"/>
              <a:buChar char="•"/>
              <a:defRPr/>
            </a:pPr>
            <a:r>
              <a:rPr lang="en-US" altLang="zh-CN" sz="2200" dirty="0">
                <a:latin typeface="+mn-lt"/>
              </a:rPr>
              <a:t>Excel file with the total number of cases (315+new ones) by health facility organized in a table presenting at least 3 columns:</a:t>
            </a:r>
          </a:p>
          <a:p>
            <a:pPr marL="690563" lvl="1" indent="-233363">
              <a:spcBef>
                <a:spcPts val="0"/>
              </a:spcBef>
              <a:buFont typeface="Arial" panose="020B0604020202020204" pitchFamily="34" charset="0"/>
              <a:buChar char="•"/>
              <a:defRPr/>
            </a:pPr>
            <a:r>
              <a:rPr lang="en-US" altLang="zh-CN" sz="2200" dirty="0">
                <a:latin typeface="+mn-lt"/>
              </a:rPr>
              <a:t>Health facility unique ID</a:t>
            </a:r>
          </a:p>
          <a:p>
            <a:pPr marL="690563" lvl="1" indent="-233363">
              <a:spcBef>
                <a:spcPts val="0"/>
              </a:spcBef>
              <a:buFont typeface="Arial" panose="020B0604020202020204" pitchFamily="34" charset="0"/>
              <a:buChar char="•"/>
              <a:defRPr/>
            </a:pPr>
            <a:r>
              <a:rPr lang="en-US" altLang="zh-CN" sz="2200" dirty="0">
                <a:latin typeface="+mn-lt"/>
              </a:rPr>
              <a:t>Health facility name (for crosschecking)</a:t>
            </a:r>
          </a:p>
          <a:p>
            <a:pPr marL="690563" lvl="1" indent="-233363">
              <a:spcBef>
                <a:spcPts val="0"/>
              </a:spcBef>
              <a:buFont typeface="Arial" panose="020B0604020202020204" pitchFamily="34" charset="0"/>
              <a:buChar char="•"/>
              <a:defRPr/>
            </a:pPr>
            <a:r>
              <a:rPr lang="en-US" altLang="zh-CN" sz="2200" dirty="0">
                <a:latin typeface="+mn-lt"/>
              </a:rPr>
              <a:t>Total number of cases until today</a:t>
            </a:r>
          </a:p>
          <a:p>
            <a:pPr marL="457200" indent="-457200">
              <a:spcBef>
                <a:spcPts val="0"/>
              </a:spcBef>
              <a:buFont typeface="Arial" panose="020B0604020202020204" pitchFamily="34" charset="0"/>
              <a:buChar char="•"/>
              <a:defRPr/>
            </a:pPr>
            <a:endParaRPr lang="en-US" altLang="zh-CN" sz="2200" dirty="0">
              <a:latin typeface="+mn-lt"/>
            </a:endParaRPr>
          </a:p>
          <a:p>
            <a:pPr marL="347663" indent="-347663">
              <a:spcBef>
                <a:spcPts val="0"/>
              </a:spcBef>
              <a:buFont typeface="Arial" pitchFamily="34" charset="0"/>
              <a:buChar char="•"/>
              <a:defRPr/>
            </a:pPr>
            <a:endParaRPr lang="en-US" altLang="zh-CN" sz="2200" dirty="0">
              <a:latin typeface="+mn-lt"/>
            </a:endParaRPr>
          </a:p>
        </p:txBody>
      </p:sp>
      <p:sp>
        <p:nvSpPr>
          <p:cNvPr id="15" name="Rectangle 3">
            <a:extLst>
              <a:ext uri="{FF2B5EF4-FFF2-40B4-BE49-F238E27FC236}">
                <a16:creationId xmlns:a16="http://schemas.microsoft.com/office/drawing/2014/main" id="{E6801C56-DE08-45BA-9C86-01772B521009}"/>
              </a:ext>
            </a:extLst>
          </p:cNvPr>
          <p:cNvSpPr>
            <a:spLocks noChangeArrowheads="1"/>
          </p:cNvSpPr>
          <p:nvPr/>
        </p:nvSpPr>
        <p:spPr bwMode="auto">
          <a:xfrm>
            <a:off x="5384725" y="1861471"/>
            <a:ext cx="5872159" cy="2133046"/>
          </a:xfrm>
          <a:prstGeom prst="rect">
            <a:avLst/>
          </a:prstGeom>
          <a:noFill/>
          <a:ln w="9525">
            <a:noFill/>
            <a:miter lim="800000"/>
            <a:headEnd/>
            <a:tailEnd/>
          </a:ln>
        </p:spPr>
        <p:txBody>
          <a:bodyPr lIns="0" tIns="0" rIns="0" bIns="0"/>
          <a:lstStyle/>
          <a:p>
            <a:pPr marL="168275" indent="-168275">
              <a:spcBef>
                <a:spcPts val="0"/>
              </a:spcBef>
              <a:buFont typeface="Arial" panose="020B0604020202020204" pitchFamily="34" charset="0"/>
              <a:buChar char="•"/>
              <a:defRPr/>
            </a:pPr>
            <a:r>
              <a:rPr lang="en-US" altLang="zh-CN" sz="2200" dirty="0">
                <a:latin typeface="+mn-lt"/>
              </a:rPr>
              <a:t>Excel file with the total number of cases (315+new ones) by Barangay organized in a table presenting at least 3 columns:</a:t>
            </a:r>
          </a:p>
          <a:p>
            <a:pPr marL="690563" lvl="1" indent="-233363">
              <a:spcBef>
                <a:spcPts val="0"/>
              </a:spcBef>
              <a:buFont typeface="Arial" panose="020B0604020202020204" pitchFamily="34" charset="0"/>
              <a:buChar char="•"/>
              <a:defRPr/>
            </a:pPr>
            <a:r>
              <a:rPr lang="en-US" altLang="zh-CN" sz="2200" dirty="0">
                <a:latin typeface="+mn-lt"/>
              </a:rPr>
              <a:t>Barangay unique ID</a:t>
            </a:r>
          </a:p>
          <a:p>
            <a:pPr marL="690563" lvl="1" indent="-233363">
              <a:spcBef>
                <a:spcPts val="0"/>
              </a:spcBef>
              <a:buFont typeface="Arial" panose="020B0604020202020204" pitchFamily="34" charset="0"/>
              <a:buChar char="•"/>
              <a:defRPr/>
            </a:pPr>
            <a:r>
              <a:rPr lang="en-US" altLang="zh-CN" sz="2200" dirty="0">
                <a:latin typeface="+mn-lt"/>
              </a:rPr>
              <a:t>Barangay name (for crosschecking)</a:t>
            </a:r>
          </a:p>
          <a:p>
            <a:pPr marL="690563" lvl="1" indent="-233363">
              <a:spcBef>
                <a:spcPts val="0"/>
              </a:spcBef>
              <a:buFont typeface="Arial" panose="020B0604020202020204" pitchFamily="34" charset="0"/>
              <a:buChar char="•"/>
              <a:defRPr/>
            </a:pPr>
            <a:r>
              <a:rPr lang="en-US" altLang="zh-CN" sz="2200" dirty="0">
                <a:latin typeface="+mn-lt"/>
              </a:rPr>
              <a:t>Total number of cases until today</a:t>
            </a:r>
          </a:p>
        </p:txBody>
      </p:sp>
      <p:sp>
        <p:nvSpPr>
          <p:cNvPr id="2" name="Title 1">
            <a:extLst>
              <a:ext uri="{FF2B5EF4-FFF2-40B4-BE49-F238E27FC236}">
                <a16:creationId xmlns:a16="http://schemas.microsoft.com/office/drawing/2014/main" id="{6AB4D847-06A7-1119-5E31-11932DB6C9E3}"/>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statistical data do we need?</a:t>
            </a:r>
            <a:endParaRPr lang="en-PH" altLang="en-US" sz="3600" dirty="0"/>
          </a:p>
        </p:txBody>
      </p:sp>
      <p:sp>
        <p:nvSpPr>
          <p:cNvPr id="3" name="Slide Number Placeholder 3">
            <a:extLst>
              <a:ext uri="{FF2B5EF4-FFF2-40B4-BE49-F238E27FC236}">
                <a16:creationId xmlns:a16="http://schemas.microsoft.com/office/drawing/2014/main" id="{8BA9A7C2-00F0-ED21-9FEB-0BF718075872}"/>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4</a:t>
            </a:fld>
            <a:endParaRPr lang="en-US" dirty="0"/>
          </a:p>
        </p:txBody>
      </p:sp>
      <p:grpSp>
        <p:nvGrpSpPr>
          <p:cNvPr id="7" name="Group 6">
            <a:extLst>
              <a:ext uri="{FF2B5EF4-FFF2-40B4-BE49-F238E27FC236}">
                <a16:creationId xmlns:a16="http://schemas.microsoft.com/office/drawing/2014/main" id="{70FEBF82-86E4-0E1E-78CE-EB436BEF684A}"/>
              </a:ext>
            </a:extLst>
          </p:cNvPr>
          <p:cNvGrpSpPr/>
          <p:nvPr/>
        </p:nvGrpSpPr>
        <p:grpSpPr>
          <a:xfrm>
            <a:off x="1343025" y="1808163"/>
            <a:ext cx="3025836" cy="4286442"/>
            <a:chOff x="1343025" y="1808163"/>
            <a:chExt cx="3025836" cy="4286442"/>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03" r="10292"/>
            <a:stretch/>
          </p:blipFill>
          <p:spPr bwMode="auto">
            <a:xfrm rot="5400000">
              <a:off x="712722" y="2438466"/>
              <a:ext cx="4286442" cy="302583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9D5A7F9-BD75-D02C-B8D1-169C936FAAC8}"/>
                </a:ext>
              </a:extLst>
            </p:cNvPr>
            <p:cNvSpPr/>
            <p:nvPr/>
          </p:nvSpPr>
          <p:spPr>
            <a:xfrm>
              <a:off x="1509311" y="1938145"/>
              <a:ext cx="28093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557BE8C0-C289-000C-E893-BAFC83E7C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28" y="2030399"/>
              <a:ext cx="382807" cy="153822"/>
            </a:xfrm>
            <a:prstGeom prst="rect">
              <a:avLst/>
            </a:prstGeom>
          </p:spPr>
        </p:pic>
      </p:grpSp>
    </p:spTree>
    <p:extLst>
      <p:ext uri="{BB962C8B-B14F-4D97-AF65-F5344CB8AC3E}">
        <p14:creationId xmlns:p14="http://schemas.microsoft.com/office/powerpoint/2010/main" val="8566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911149" y="1440876"/>
            <a:ext cx="10450286" cy="2677656"/>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dirty="0"/>
              <a:t>Administrative divisions master list down to the Barangay level (PSA)</a:t>
            </a:r>
          </a:p>
          <a:p>
            <a:pPr marL="347663" indent="-347663">
              <a:buFont typeface="Arial" charset="0"/>
              <a:buChar char="•"/>
            </a:pPr>
            <a:r>
              <a:rPr lang="en-GB" altLang="en-US" sz="2800" dirty="0"/>
              <a:t>Health Facilities master list (DOH)</a:t>
            </a:r>
          </a:p>
          <a:p>
            <a:pPr marL="347663" indent="-347663">
              <a:buFont typeface="Arial" charset="0"/>
              <a:buChar char="•"/>
            </a:pPr>
            <a:r>
              <a:rPr lang="en-GB" altLang="en-US" sz="2800" dirty="0"/>
              <a:t>Malaria cases report for the 315 positive cases identified since the beginning of 2025</a:t>
            </a:r>
          </a:p>
          <a:p>
            <a:pPr marL="347663" indent="-347663">
              <a:buFont typeface="Arial" charset="0"/>
              <a:buChar char="•"/>
            </a:pPr>
            <a:r>
              <a:rPr lang="en-GB" altLang="en-US" sz="2800" dirty="0"/>
              <a:t>Answer from the ODK-based questionnaire for the new cases reported by the RITM Hospital</a:t>
            </a:r>
            <a:endParaRPr lang="en-US" altLang="en-US" sz="2800" dirty="0"/>
          </a:p>
        </p:txBody>
      </p:sp>
      <p:sp>
        <p:nvSpPr>
          <p:cNvPr id="8" name="AutoShape 32">
            <a:extLst>
              <a:ext uri="{FF2B5EF4-FFF2-40B4-BE49-F238E27FC236}">
                <a16:creationId xmlns:a16="http://schemas.microsoft.com/office/drawing/2014/main" id="{0303BD81-0BE4-476C-BF32-D5E2E9A06526}"/>
              </a:ext>
            </a:extLst>
          </p:cNvPr>
          <p:cNvSpPr>
            <a:spLocks noChangeArrowheads="1"/>
          </p:cNvSpPr>
          <p:nvPr/>
        </p:nvSpPr>
        <p:spPr bwMode="auto">
          <a:xfrm>
            <a:off x="771302" y="4858582"/>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1" name="Rectangle 3">
            <a:extLst>
              <a:ext uri="{FF2B5EF4-FFF2-40B4-BE49-F238E27FC236}">
                <a16:creationId xmlns:a16="http://schemas.microsoft.com/office/drawing/2014/main" id="{15359EF9-3F0F-4EF8-B77F-321687C70135}"/>
              </a:ext>
            </a:extLst>
          </p:cNvPr>
          <p:cNvSpPr>
            <a:spLocks noChangeArrowheads="1"/>
          </p:cNvSpPr>
          <p:nvPr/>
        </p:nvSpPr>
        <p:spPr bwMode="auto">
          <a:xfrm>
            <a:off x="1325250" y="4850188"/>
            <a:ext cx="10253701" cy="381000"/>
          </a:xfrm>
          <a:prstGeom prst="rect">
            <a:avLst/>
          </a:prstGeom>
        </p:spPr>
        <p:txBody>
          <a:bodyPr lIns="0" tIns="0" rIns="0" bIns="0"/>
          <a:lstStyle/>
          <a:p>
            <a:pPr>
              <a:lnSpc>
                <a:spcPct val="90000"/>
              </a:lnSpc>
              <a:spcBef>
                <a:spcPct val="20000"/>
              </a:spcBef>
              <a:defRPr/>
            </a:pPr>
            <a:r>
              <a:rPr lang="en-US" altLang="zh-CN" sz="2800" dirty="0">
                <a:latin typeface="+mn-lt"/>
                <a:cs typeface="Arial" charset="0"/>
              </a:rPr>
              <a:t>Data placed in the TRAINING_MATERIAL\EXERCISES\EXERCISE_1</a:t>
            </a:r>
            <a:r>
              <a:rPr lang="en-US" altLang="zh-CN" sz="2800" dirty="0">
                <a:cs typeface="Arial" charset="0"/>
              </a:rPr>
              <a:t>\DATA</a:t>
            </a:r>
            <a:r>
              <a:rPr lang="en-US" altLang="zh-CN" sz="2800" dirty="0">
                <a:latin typeface="+mn-lt"/>
                <a:cs typeface="Arial" charset="0"/>
              </a:rPr>
              <a:t> folder</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2" name="Title 1">
            <a:extLst>
              <a:ext uri="{FF2B5EF4-FFF2-40B4-BE49-F238E27FC236}">
                <a16:creationId xmlns:a16="http://schemas.microsoft.com/office/drawing/2014/main" id="{7A9904C5-79BD-FAD0-BBD8-FEECF27314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tabular data do we have?</a:t>
            </a:r>
            <a:endParaRPr lang="en-PH" altLang="en-US" sz="3600" dirty="0"/>
          </a:p>
        </p:txBody>
      </p:sp>
      <p:sp>
        <p:nvSpPr>
          <p:cNvPr id="3" name="Slide Number Placeholder 3">
            <a:extLst>
              <a:ext uri="{FF2B5EF4-FFF2-40B4-BE49-F238E27FC236}">
                <a16:creationId xmlns:a16="http://schemas.microsoft.com/office/drawing/2014/main" id="{07FCB247-FDBF-2826-E86C-AECCC47AB8D2}"/>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5</a:t>
            </a:fld>
            <a:endParaRPr lang="en-US" dirty="0"/>
          </a:p>
        </p:txBody>
      </p:sp>
    </p:spTree>
    <p:extLst>
      <p:ext uri="{BB962C8B-B14F-4D97-AF65-F5344CB8AC3E}">
        <p14:creationId xmlns:p14="http://schemas.microsoft.com/office/powerpoint/2010/main" val="103033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48327" y="942411"/>
            <a:ext cx="9789616" cy="523220"/>
          </a:xfrm>
          <a:prstGeom prst="rect">
            <a:avLst/>
          </a:prstGeom>
          <a:noFill/>
          <a:ln w="9525">
            <a:noFill/>
            <a:miter lim="800000"/>
            <a:headEnd/>
            <a:tailEnd/>
          </a:ln>
        </p:spPr>
        <p:txBody>
          <a:bodyPr wrap="square">
            <a:spAutoFit/>
          </a:bodyPr>
          <a:lstStyle/>
          <a:p>
            <a:r>
              <a:rPr lang="en-GB" altLang="en-US" sz="2800" b="1" u="sng" dirty="0"/>
              <a:t>Administrative divisions master list</a:t>
            </a:r>
          </a:p>
        </p:txBody>
      </p:sp>
      <p:sp>
        <p:nvSpPr>
          <p:cNvPr id="12" name="Rectangle 12">
            <a:extLst>
              <a:ext uri="{FF2B5EF4-FFF2-40B4-BE49-F238E27FC236}">
                <a16:creationId xmlns:a16="http://schemas.microsoft.com/office/drawing/2014/main" id="{215105D3-7612-4BBF-8F1C-D5D0C9B0361D}"/>
              </a:ext>
            </a:extLst>
          </p:cNvPr>
          <p:cNvSpPr>
            <a:spLocks noChangeArrowheads="1"/>
          </p:cNvSpPr>
          <p:nvPr/>
        </p:nvSpPr>
        <p:spPr bwMode="auto">
          <a:xfrm>
            <a:off x="730280" y="1476109"/>
            <a:ext cx="1081202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Tx/>
              <a:buAutoNum type="arabicPeriod"/>
            </a:pPr>
            <a:r>
              <a:rPr lang="en-US" altLang="en-US" sz="2400" dirty="0"/>
              <a:t>Open the Admin_divisions_master_list_PSA_Jan2025.xlsx file in excel</a:t>
            </a:r>
          </a:p>
          <a:p>
            <a:pPr>
              <a:spcAft>
                <a:spcPts val="600"/>
              </a:spcAft>
              <a:buFontTx/>
              <a:buAutoNum type="arabicPeriod"/>
            </a:pPr>
            <a:r>
              <a:rPr lang="en-US" altLang="en-US" sz="2400" dirty="0"/>
              <a:t>Look at the structure and content of the file</a:t>
            </a:r>
          </a:p>
          <a:p>
            <a:pPr lvl="1">
              <a:spcAft>
                <a:spcPts val="600"/>
              </a:spcAft>
              <a:buFont typeface="Calibri Light" panose="020F0302020204030204" pitchFamily="34" charset="0"/>
              <a:buAutoNum type="alphaLcPeriod"/>
            </a:pPr>
            <a:r>
              <a:rPr lang="en-US" altLang="en-US" sz="2400" dirty="0"/>
              <a:t>How many worksheets?</a:t>
            </a:r>
          </a:p>
          <a:p>
            <a:pPr lvl="1">
              <a:spcAft>
                <a:spcPts val="600"/>
              </a:spcAft>
              <a:buFont typeface="Calibri Light" panose="020F0302020204030204" pitchFamily="34" charset="0"/>
              <a:buAutoNum type="alphaLcPeriod"/>
            </a:pPr>
            <a:r>
              <a:rPr lang="en-US" altLang="en-US" sz="2400" dirty="0"/>
              <a:t>What is in each worksheet?</a:t>
            </a:r>
          </a:p>
          <a:p>
            <a:pPr>
              <a:spcAft>
                <a:spcPts val="600"/>
              </a:spcAft>
              <a:buFontTx/>
              <a:buAutoNum type="arabicPeriod"/>
            </a:pPr>
            <a:r>
              <a:rPr lang="en-US" altLang="en-US" sz="2400" dirty="0"/>
              <a:t>Identify the following information across the worksheets:</a:t>
            </a:r>
          </a:p>
          <a:p>
            <a:pPr lvl="1">
              <a:spcAft>
                <a:spcPts val="600"/>
              </a:spcAft>
              <a:buFont typeface="Calibri Light" panose="020F0302020204030204" pitchFamily="34" charset="0"/>
              <a:buAutoNum type="alphaLcPeriod"/>
            </a:pPr>
            <a:r>
              <a:rPr lang="en-US" altLang="en-US" sz="2400" dirty="0"/>
              <a:t>The source of the data</a:t>
            </a:r>
          </a:p>
          <a:p>
            <a:pPr lvl="1">
              <a:spcAft>
                <a:spcPts val="600"/>
              </a:spcAft>
              <a:buFont typeface="Calibri Light" panose="020F0302020204030204" pitchFamily="34" charset="0"/>
              <a:buAutoNum type="alphaLcPeriod"/>
            </a:pPr>
            <a:r>
              <a:rPr lang="en-US" altLang="en-US" sz="2400" dirty="0"/>
              <a:t>The year of validity</a:t>
            </a:r>
          </a:p>
          <a:p>
            <a:pPr lvl="1">
              <a:spcAft>
                <a:spcPts val="600"/>
              </a:spcAft>
              <a:buFont typeface="Calibri Light" panose="020F0302020204030204" pitchFamily="34" charset="0"/>
              <a:buAutoNum type="alphaLcPeriod"/>
            </a:pPr>
            <a:r>
              <a:rPr lang="en-US" altLang="en-US" sz="2400" dirty="0"/>
              <a:t>The explanation of the content</a:t>
            </a:r>
          </a:p>
          <a:p>
            <a:pPr>
              <a:spcAft>
                <a:spcPts val="600"/>
              </a:spcAft>
              <a:buFont typeface="Calibri Light" panose="020F0302020204030204" pitchFamily="34" charset="0"/>
              <a:buAutoNum type="arabicPeriod"/>
            </a:pPr>
            <a:r>
              <a:rPr lang="en-US" altLang="en-US" sz="2400" dirty="0"/>
              <a:t>Is this file organized properly to allow its use in a GIS software?</a:t>
            </a:r>
          </a:p>
        </p:txBody>
      </p:sp>
      <p:sp>
        <p:nvSpPr>
          <p:cNvPr id="2" name="Title 1">
            <a:extLst>
              <a:ext uri="{FF2B5EF4-FFF2-40B4-BE49-F238E27FC236}">
                <a16:creationId xmlns:a16="http://schemas.microsoft.com/office/drawing/2014/main" id="{CE28B0D8-CEB9-A715-D54F-89A998F6835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tabular data do we have?</a:t>
            </a:r>
            <a:endParaRPr lang="en-PH" altLang="en-US" sz="3600" dirty="0"/>
          </a:p>
        </p:txBody>
      </p:sp>
      <p:sp>
        <p:nvSpPr>
          <p:cNvPr id="3" name="Slide Number Placeholder 3">
            <a:extLst>
              <a:ext uri="{FF2B5EF4-FFF2-40B4-BE49-F238E27FC236}">
                <a16:creationId xmlns:a16="http://schemas.microsoft.com/office/drawing/2014/main" id="{57491E14-40A2-639A-B273-328BB1B7310E}"/>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6</a:t>
            </a:fld>
            <a:endParaRPr lang="en-US" dirty="0"/>
          </a:p>
        </p:txBody>
      </p:sp>
    </p:spTree>
    <p:extLst>
      <p:ext uri="{BB962C8B-B14F-4D97-AF65-F5344CB8AC3E}">
        <p14:creationId xmlns:p14="http://schemas.microsoft.com/office/powerpoint/2010/main" val="81574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1480" y="942409"/>
            <a:ext cx="9779568" cy="523220"/>
          </a:xfrm>
          <a:prstGeom prst="rect">
            <a:avLst/>
          </a:prstGeom>
          <a:noFill/>
          <a:ln w="9525">
            <a:noFill/>
            <a:miter lim="800000"/>
            <a:headEnd/>
            <a:tailEnd/>
          </a:ln>
        </p:spPr>
        <p:txBody>
          <a:bodyPr wrap="square">
            <a:spAutoFit/>
          </a:bodyPr>
          <a:lstStyle/>
          <a:p>
            <a:r>
              <a:rPr lang="en-GB" altLang="en-US" sz="2800" b="1" u="sng" dirty="0"/>
              <a:t>Health facilities master list</a:t>
            </a:r>
          </a:p>
        </p:txBody>
      </p:sp>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730280" y="1475852"/>
            <a:ext cx="1080197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Tx/>
              <a:buAutoNum type="arabicPeriod"/>
            </a:pPr>
            <a:r>
              <a:rPr lang="en-US" altLang="en-US" sz="2400" dirty="0"/>
              <a:t>Open the </a:t>
            </a:r>
            <a:r>
              <a:rPr lang="en-GB" altLang="en-US" sz="2400" dirty="0"/>
              <a:t>Health_Facilities_master_list_DOH_Jan2025</a:t>
            </a:r>
            <a:r>
              <a:rPr lang="en-US" altLang="en-US" sz="2400" dirty="0"/>
              <a:t>.xlsx file in Excel </a:t>
            </a:r>
          </a:p>
          <a:p>
            <a:pPr>
              <a:spcAft>
                <a:spcPts val="600"/>
              </a:spcAft>
              <a:buFontTx/>
              <a:buAutoNum type="arabicPeriod"/>
            </a:pPr>
            <a:r>
              <a:rPr lang="en-US" altLang="en-US" sz="2400" dirty="0"/>
              <a:t>Notice the similar file structure as the administrative division master list</a:t>
            </a:r>
          </a:p>
          <a:p>
            <a:pPr>
              <a:spcAft>
                <a:spcPts val="600"/>
              </a:spcAft>
              <a:buFontTx/>
              <a:buAutoNum type="arabicPeriod"/>
            </a:pPr>
            <a:r>
              <a:rPr lang="en-US" altLang="en-US" sz="2400" dirty="0"/>
              <a:t>Identity the following information across the worksheets:</a:t>
            </a:r>
          </a:p>
          <a:p>
            <a:pPr lvl="1">
              <a:spcAft>
                <a:spcPts val="600"/>
              </a:spcAft>
              <a:buFont typeface="Calibri Light" panose="020F0302020204030204" pitchFamily="34" charset="0"/>
              <a:buAutoNum type="alphaLcPeriod"/>
            </a:pPr>
            <a:r>
              <a:rPr lang="en-US" altLang="en-US" sz="2400" dirty="0"/>
              <a:t>The source and validity of the data</a:t>
            </a:r>
          </a:p>
          <a:p>
            <a:pPr lvl="1">
              <a:spcAft>
                <a:spcPts val="600"/>
              </a:spcAft>
              <a:buFont typeface="Calibri Light" panose="020F0302020204030204" pitchFamily="34" charset="0"/>
              <a:buAutoNum type="alphaLcPeriod"/>
            </a:pPr>
            <a:r>
              <a:rPr lang="en-US" altLang="en-US" sz="2400" dirty="0"/>
              <a:t>The structure of the unique identifier attached to each health facility</a:t>
            </a:r>
          </a:p>
          <a:p>
            <a:pPr lvl="1">
              <a:spcAft>
                <a:spcPts val="600"/>
              </a:spcAft>
              <a:buFont typeface="Calibri Light" panose="020F0302020204030204" pitchFamily="34" charset="0"/>
              <a:buAutoNum type="alphaLcPeriod"/>
            </a:pPr>
            <a:r>
              <a:rPr lang="fr-CH" altLang="en-US" sz="2400" dirty="0"/>
              <a:t>The </a:t>
            </a:r>
            <a:r>
              <a:rPr lang="fr-CH" altLang="en-US" sz="2400" dirty="0" err="1"/>
              <a:t>geographic</a:t>
            </a:r>
            <a:r>
              <a:rPr lang="fr-CH" altLang="en-US" sz="2400" dirty="0"/>
              <a:t> </a:t>
            </a:r>
            <a:r>
              <a:rPr lang="fr-CH" altLang="en-US" sz="2400" dirty="0" err="1"/>
              <a:t>coordinates</a:t>
            </a:r>
            <a:r>
              <a:rPr lang="fr-CH" altLang="en-US" sz="2400" dirty="0"/>
              <a:t> for </a:t>
            </a:r>
            <a:r>
              <a:rPr lang="fr-CH" altLang="en-US" sz="2400" dirty="0" err="1"/>
              <a:t>each</a:t>
            </a:r>
            <a:r>
              <a:rPr lang="fr-CH" altLang="en-US" sz="2400" dirty="0"/>
              <a:t> </a:t>
            </a:r>
            <a:r>
              <a:rPr lang="fr-CH" altLang="en-US" sz="2400" dirty="0" err="1"/>
              <a:t>health</a:t>
            </a:r>
            <a:r>
              <a:rPr lang="fr-CH" altLang="en-US" sz="2400" dirty="0"/>
              <a:t> </a:t>
            </a:r>
            <a:r>
              <a:rPr lang="fr-CH" altLang="en-US" sz="2400" dirty="0" err="1"/>
              <a:t>facility</a:t>
            </a:r>
            <a:endParaRPr lang="fr-CH" altLang="en-US" sz="2400" dirty="0"/>
          </a:p>
          <a:p>
            <a:pPr lvl="1">
              <a:spcAft>
                <a:spcPts val="600"/>
              </a:spcAft>
              <a:buFont typeface="Calibri Light" panose="020F0302020204030204" pitchFamily="34" charset="0"/>
              <a:buAutoNum type="alphaLcPeriod"/>
            </a:pPr>
            <a:r>
              <a:rPr lang="fr-CH" altLang="en-US" sz="2400" dirty="0"/>
              <a:t>The </a:t>
            </a:r>
            <a:r>
              <a:rPr lang="fr-CH" altLang="en-US" sz="2400" dirty="0" err="1"/>
              <a:t>method</a:t>
            </a:r>
            <a:r>
              <a:rPr lang="fr-CH" altLang="en-US" sz="2400" dirty="0"/>
              <a:t> </a:t>
            </a:r>
            <a:r>
              <a:rPr lang="fr-CH" altLang="en-US" sz="2400" dirty="0" err="1"/>
              <a:t>used</a:t>
            </a:r>
            <a:r>
              <a:rPr lang="fr-CH" altLang="en-US" sz="2400" dirty="0"/>
              <a:t> to </a:t>
            </a:r>
            <a:r>
              <a:rPr lang="fr-CH" altLang="en-US" sz="2400" dirty="0" err="1"/>
              <a:t>collect</a:t>
            </a:r>
            <a:r>
              <a:rPr lang="fr-CH" altLang="en-US" sz="2400" dirty="0"/>
              <a:t> </a:t>
            </a:r>
            <a:r>
              <a:rPr lang="fr-CH" altLang="en-US" sz="2400" dirty="0" err="1"/>
              <a:t>these</a:t>
            </a:r>
            <a:r>
              <a:rPr lang="fr-CH" altLang="en-US" sz="2400" dirty="0"/>
              <a:t> </a:t>
            </a:r>
            <a:r>
              <a:rPr lang="fr-CH" altLang="en-US" sz="2400" dirty="0" err="1"/>
              <a:t>coordinates</a:t>
            </a:r>
            <a:r>
              <a:rPr lang="fr-CH" altLang="en-US" sz="2400" dirty="0"/>
              <a:t> and the </a:t>
            </a:r>
            <a:r>
              <a:rPr lang="fr-CH" altLang="en-US" sz="2400" dirty="0" err="1"/>
              <a:t>associated</a:t>
            </a:r>
            <a:r>
              <a:rPr lang="fr-CH" altLang="en-US" sz="2400" dirty="0"/>
              <a:t> </a:t>
            </a:r>
            <a:r>
              <a:rPr lang="fr-CH" altLang="en-US" sz="2400" dirty="0" err="1"/>
              <a:t>level</a:t>
            </a:r>
            <a:r>
              <a:rPr lang="fr-CH" altLang="en-US" sz="2400" dirty="0"/>
              <a:t> of </a:t>
            </a:r>
            <a:r>
              <a:rPr lang="fr-CH" altLang="en-US" sz="2400" dirty="0" err="1"/>
              <a:t>accuracy</a:t>
            </a:r>
            <a:endParaRPr lang="en-US" altLang="en-US" sz="2400" dirty="0"/>
          </a:p>
        </p:txBody>
      </p:sp>
      <p:sp>
        <p:nvSpPr>
          <p:cNvPr id="2" name="Title 1">
            <a:extLst>
              <a:ext uri="{FF2B5EF4-FFF2-40B4-BE49-F238E27FC236}">
                <a16:creationId xmlns:a16="http://schemas.microsoft.com/office/drawing/2014/main" id="{4346A846-04E4-9699-465F-8C97B84EBC6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tabular data do we have?</a:t>
            </a:r>
            <a:endParaRPr lang="en-PH" altLang="en-US" sz="3600" dirty="0"/>
          </a:p>
        </p:txBody>
      </p:sp>
      <p:sp>
        <p:nvSpPr>
          <p:cNvPr id="3" name="Slide Number Placeholder 3">
            <a:extLst>
              <a:ext uri="{FF2B5EF4-FFF2-40B4-BE49-F238E27FC236}">
                <a16:creationId xmlns:a16="http://schemas.microsoft.com/office/drawing/2014/main" id="{5512804C-DF1C-8032-C11F-E1A627604B9B}"/>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7</a:t>
            </a:fld>
            <a:endParaRPr lang="en-US" dirty="0"/>
          </a:p>
        </p:txBody>
      </p:sp>
    </p:spTree>
    <p:extLst>
      <p:ext uri="{BB962C8B-B14F-4D97-AF65-F5344CB8AC3E}">
        <p14:creationId xmlns:p14="http://schemas.microsoft.com/office/powerpoint/2010/main" val="227259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0397" y="942412"/>
            <a:ext cx="9789616" cy="523220"/>
          </a:xfrm>
          <a:prstGeom prst="rect">
            <a:avLst/>
          </a:prstGeom>
          <a:noFill/>
          <a:ln w="9525">
            <a:noFill/>
            <a:miter lim="800000"/>
            <a:headEnd/>
            <a:tailEnd/>
          </a:ln>
        </p:spPr>
        <p:txBody>
          <a:bodyPr wrap="square">
            <a:spAutoFit/>
          </a:bodyPr>
          <a:lstStyle/>
          <a:p>
            <a:r>
              <a:rPr lang="en-GB" altLang="en-US" sz="2800" b="1" u="sng" dirty="0"/>
              <a:t>Malaria cases report file</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9196" y="1474265"/>
            <a:ext cx="107919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Malaria_Cases_Report_DOH_200325</a:t>
            </a:r>
            <a:r>
              <a:rPr lang="en-US" altLang="en-US" sz="2400" dirty="0"/>
              <a:t>.xlsx file in excel</a:t>
            </a:r>
          </a:p>
          <a:p>
            <a:pPr>
              <a:buFontTx/>
              <a:buAutoNum type="arabicPeriod"/>
            </a:pPr>
            <a:r>
              <a:rPr lang="en-US" altLang="en-US" sz="2400" dirty="0"/>
              <a:t>Look at the structure and content of the file</a:t>
            </a:r>
          </a:p>
          <a:p>
            <a:pPr>
              <a:buFontTx/>
              <a:buAutoNum type="arabicPeriod"/>
            </a:pPr>
            <a:r>
              <a:rPr lang="en-US" altLang="en-US" sz="2400" dirty="0"/>
              <a:t>Search for the following information across the worksheet:</a:t>
            </a:r>
          </a:p>
          <a:p>
            <a:pPr lvl="1">
              <a:buFont typeface="Calibri Light" panose="020F0302020204030204" pitchFamily="34" charset="0"/>
              <a:buAutoNum type="alphaLcPeriod"/>
            </a:pPr>
            <a:r>
              <a:rPr lang="en-US" altLang="en-US" sz="2400" dirty="0"/>
              <a:t>The source and validity of the data</a:t>
            </a:r>
          </a:p>
          <a:p>
            <a:pPr lvl="1">
              <a:buFont typeface="Calibri Light" panose="020F0302020204030204" pitchFamily="34" charset="0"/>
              <a:buAutoNum type="alphaLcPeriod"/>
            </a:pPr>
            <a:r>
              <a:rPr lang="en-US" altLang="en-US" sz="2400" dirty="0"/>
              <a:t>The explanation of the content of each column</a:t>
            </a:r>
          </a:p>
          <a:p>
            <a:pPr>
              <a:buFont typeface="Calibri Light" panose="020F0302020204030204" pitchFamily="34" charset="0"/>
              <a:buAutoNum type="arabicPeriod"/>
            </a:pPr>
            <a:r>
              <a:rPr lang="en-US" altLang="en-US" sz="2400" dirty="0"/>
              <a:t>Is this file organized properly to allow using it to create the content of the first map? If not, why?</a:t>
            </a:r>
          </a:p>
          <a:p>
            <a:pPr>
              <a:buFont typeface="Calibri Light" panose="020F0302020204030204" pitchFamily="34" charset="0"/>
              <a:buAutoNum type="arabicPeriod"/>
            </a:pPr>
            <a:r>
              <a:rPr lang="en-US" altLang="en-US" sz="2400" dirty="0"/>
              <a:t>Does the list of Barangays and health facilities in this file match those in the master lists?</a:t>
            </a:r>
          </a:p>
          <a:p>
            <a:pPr>
              <a:buFont typeface="Calibri Light" panose="020F0302020204030204" pitchFamily="34" charset="0"/>
              <a:buAutoNum type="arabicPeriod"/>
            </a:pPr>
            <a:r>
              <a:rPr lang="en-US" altLang="en-US" sz="2400" dirty="0"/>
              <a:t>Are the Barangays codes and health facilities unique IDs the same between this file and the master lists?  </a:t>
            </a:r>
          </a:p>
          <a:p>
            <a:pPr>
              <a:buFont typeface="Calibri Light" panose="020F0302020204030204" pitchFamily="34" charset="0"/>
              <a:buAutoNum type="arabicPeriod"/>
            </a:pPr>
            <a:r>
              <a:rPr lang="en-US" altLang="en-US" sz="2400" dirty="0"/>
              <a:t>What do you think about the unique ID attached to each case?</a:t>
            </a:r>
          </a:p>
          <a:p>
            <a:pPr>
              <a:buFont typeface="Calibri Light" panose="020F0302020204030204" pitchFamily="34" charset="0"/>
              <a:buAutoNum type="arabicPeriod"/>
            </a:pPr>
            <a:r>
              <a:rPr lang="en-US" altLang="en-US" sz="2400" dirty="0"/>
              <a:t>What do we have to do to obtain the data we need?</a:t>
            </a:r>
          </a:p>
        </p:txBody>
      </p:sp>
      <p:sp>
        <p:nvSpPr>
          <p:cNvPr id="2" name="Title 1">
            <a:extLst>
              <a:ext uri="{FF2B5EF4-FFF2-40B4-BE49-F238E27FC236}">
                <a16:creationId xmlns:a16="http://schemas.microsoft.com/office/drawing/2014/main" id="{7978570D-B3B8-613B-FD50-E55B74D5EF3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tabular data do we have?</a:t>
            </a:r>
            <a:endParaRPr lang="en-PH" altLang="en-US" sz="3600" dirty="0"/>
          </a:p>
        </p:txBody>
      </p:sp>
      <p:sp>
        <p:nvSpPr>
          <p:cNvPr id="3" name="Slide Number Placeholder 3">
            <a:extLst>
              <a:ext uri="{FF2B5EF4-FFF2-40B4-BE49-F238E27FC236}">
                <a16:creationId xmlns:a16="http://schemas.microsoft.com/office/drawing/2014/main" id="{F9FCE5AB-79C3-E695-C8D1-B64693183E6C}"/>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8</a:t>
            </a:fld>
            <a:endParaRPr lang="en-US" dirty="0"/>
          </a:p>
        </p:txBody>
      </p:sp>
    </p:spTree>
    <p:extLst>
      <p:ext uri="{BB962C8B-B14F-4D97-AF65-F5344CB8AC3E}">
        <p14:creationId xmlns:p14="http://schemas.microsoft.com/office/powerpoint/2010/main" val="27887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49410" y="942413"/>
            <a:ext cx="9779568" cy="523220"/>
          </a:xfrm>
          <a:prstGeom prst="rect">
            <a:avLst/>
          </a:prstGeom>
          <a:noFill/>
          <a:ln w="9525">
            <a:noFill/>
            <a:miter lim="800000"/>
            <a:headEnd/>
            <a:tailEnd/>
          </a:ln>
        </p:spPr>
        <p:txBody>
          <a:bodyPr wrap="square">
            <a:spAutoFit/>
          </a:bodyPr>
          <a:lstStyle/>
          <a:p>
            <a:r>
              <a:rPr lang="en-GB" altLang="en-US" sz="2800" b="1" u="sng" dirty="0"/>
              <a:t>Answer from the ODK-based questionnaire</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729196" y="1480763"/>
            <a:ext cx="1080197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Surveillance_results</a:t>
            </a:r>
            <a:r>
              <a:rPr lang="en-US" altLang="en-US" sz="2400" dirty="0"/>
              <a:t>.csv file in Excel</a:t>
            </a:r>
          </a:p>
          <a:p>
            <a:pPr>
              <a:buFont typeface="Calibri Light" panose="020F0302020204030204" pitchFamily="34" charset="0"/>
              <a:buAutoNum type="arabicPeriod"/>
            </a:pPr>
            <a:r>
              <a:rPr lang="en-US" altLang="en-US" sz="2400" dirty="0"/>
              <a:t>Look at the structure and content of the file</a:t>
            </a:r>
          </a:p>
          <a:p>
            <a:pPr>
              <a:buFont typeface="Calibri Light" panose="020F0302020204030204" pitchFamily="34" charset="0"/>
              <a:buAutoNum type="arabicPeriod"/>
            </a:pPr>
            <a:r>
              <a:rPr lang="en-US" altLang="en-US" sz="2400" dirty="0"/>
              <a:t>What is missing compared to the previous files?</a:t>
            </a:r>
          </a:p>
          <a:p>
            <a:pPr>
              <a:buFont typeface="Calibri Light" panose="020F0302020204030204" pitchFamily="34" charset="0"/>
              <a:buAutoNum type="arabicPeriod"/>
            </a:pPr>
            <a:r>
              <a:rPr lang="en-US" altLang="en-US" sz="2400" dirty="0"/>
              <a:t>Is this file organized properly to allow using it to create the content of the first map? If not, why?</a:t>
            </a:r>
          </a:p>
          <a:p>
            <a:pPr>
              <a:buFont typeface="Calibri Light" panose="020F0302020204030204" pitchFamily="34" charset="0"/>
              <a:buAutoNum type="arabicPeriod"/>
            </a:pPr>
            <a:r>
              <a:rPr lang="en-US" altLang="en-US" sz="2400" dirty="0"/>
              <a:t>Does the list of Barangays and health facilities in this file match those in the master lists?</a:t>
            </a:r>
          </a:p>
          <a:p>
            <a:pPr>
              <a:buFont typeface="Calibri Light" panose="020F0302020204030204" pitchFamily="34" charset="0"/>
              <a:buAutoNum type="arabicPeriod"/>
            </a:pPr>
            <a:r>
              <a:rPr lang="en-US" altLang="en-US" sz="2400" dirty="0"/>
              <a:t>Are the Barangays codes and health facilities unique IDs the same between this file and the master lists?  </a:t>
            </a:r>
          </a:p>
          <a:p>
            <a:pPr>
              <a:buFont typeface="Calibri Light" panose="020F0302020204030204" pitchFamily="34" charset="0"/>
              <a:buAutoNum type="arabicPeriod"/>
            </a:pPr>
            <a:r>
              <a:rPr lang="en-US" altLang="en-US" sz="2400" dirty="0"/>
              <a:t>Which part of this table do we need to integrate in the Malaria cases report file?</a:t>
            </a:r>
          </a:p>
        </p:txBody>
      </p:sp>
      <p:sp>
        <p:nvSpPr>
          <p:cNvPr id="11" name="AutoShape 32">
            <a:extLst>
              <a:ext uri="{FF2B5EF4-FFF2-40B4-BE49-F238E27FC236}">
                <a16:creationId xmlns:a16="http://schemas.microsoft.com/office/drawing/2014/main" id="{C493F635-C767-4025-AA4E-43F7F564561C}"/>
              </a:ext>
            </a:extLst>
          </p:cNvPr>
          <p:cNvSpPr>
            <a:spLocks noChangeArrowheads="1"/>
          </p:cNvSpPr>
          <p:nvPr/>
        </p:nvSpPr>
        <p:spPr bwMode="auto">
          <a:xfrm>
            <a:off x="788271" y="5435978"/>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2" name="Rectangle 3">
            <a:extLst>
              <a:ext uri="{FF2B5EF4-FFF2-40B4-BE49-F238E27FC236}">
                <a16:creationId xmlns:a16="http://schemas.microsoft.com/office/drawing/2014/main" id="{21743EE4-5310-4426-904B-FB39AA6E17E4}"/>
              </a:ext>
            </a:extLst>
          </p:cNvPr>
          <p:cNvSpPr>
            <a:spLocks noChangeArrowheads="1"/>
          </p:cNvSpPr>
          <p:nvPr/>
        </p:nvSpPr>
        <p:spPr bwMode="auto">
          <a:xfrm>
            <a:off x="1326424" y="5435978"/>
            <a:ext cx="10401971"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How do we use these different Excel files to create the ones we need to generate the 1</a:t>
            </a:r>
            <a:r>
              <a:rPr lang="en-US" altLang="zh-CN" sz="2400" baseline="30000" dirty="0">
                <a:latin typeface="+mn-lt"/>
                <a:cs typeface="Arial" charset="0"/>
              </a:rPr>
              <a:t>st</a:t>
            </a:r>
            <a:r>
              <a:rPr lang="en-US" altLang="zh-CN" sz="24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400" dirty="0">
              <a:latin typeface="+mn-lt"/>
              <a:cs typeface="Arial" charset="0"/>
            </a:endParaRPr>
          </a:p>
        </p:txBody>
      </p:sp>
      <p:sp>
        <p:nvSpPr>
          <p:cNvPr id="2" name="Title 1">
            <a:extLst>
              <a:ext uri="{FF2B5EF4-FFF2-40B4-BE49-F238E27FC236}">
                <a16:creationId xmlns:a16="http://schemas.microsoft.com/office/drawing/2014/main" id="{ACEFED3F-C906-BCDB-F8E0-805BD0923C3F}"/>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tabular data do we have?</a:t>
            </a:r>
            <a:endParaRPr lang="en-PH" altLang="en-US" sz="3600" dirty="0"/>
          </a:p>
        </p:txBody>
      </p:sp>
      <p:sp>
        <p:nvSpPr>
          <p:cNvPr id="3" name="Slide Number Placeholder 3">
            <a:extLst>
              <a:ext uri="{FF2B5EF4-FFF2-40B4-BE49-F238E27FC236}">
                <a16:creationId xmlns:a16="http://schemas.microsoft.com/office/drawing/2014/main" id="{2BD0FC88-9859-DA50-57C8-0EA5D45FD1F2}"/>
              </a:ext>
            </a:extLst>
          </p:cNvPr>
          <p:cNvSpPr>
            <a:spLocks noGrp="1"/>
          </p:cNvSpPr>
          <p:nvPr>
            <p:ph type="sldNum" sz="quarter" idx="12"/>
          </p:nvPr>
        </p:nvSpPr>
        <p:spPr>
          <a:xfrm>
            <a:off x="11256884" y="6414405"/>
            <a:ext cx="935115" cy="365125"/>
          </a:xfrm>
        </p:spPr>
        <p:txBody>
          <a:bodyPr/>
          <a:lstStyle/>
          <a:p>
            <a:fld id="{4D309488-8EB1-4662-952E-D6A73107E6C0}" type="slidenum">
              <a:rPr lang="en-US" smtClean="0"/>
              <a:pPr/>
              <a:t>9</a:t>
            </a:fld>
            <a:endParaRPr lang="en-US" dirty="0"/>
          </a:p>
        </p:txBody>
      </p:sp>
    </p:spTree>
    <p:extLst>
      <p:ext uri="{BB962C8B-B14F-4D97-AF65-F5344CB8AC3E}">
        <p14:creationId xmlns:p14="http://schemas.microsoft.com/office/powerpoint/2010/main" val="162818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4550</TotalTime>
  <Words>1646</Words>
  <Application>Microsoft Office PowerPoint</Application>
  <PresentationFormat>Widescreen</PresentationFormat>
  <Paragraphs>161</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37</cp:revision>
  <dcterms:created xsi:type="dcterms:W3CDTF">2022-09-23T03:29:17Z</dcterms:created>
  <dcterms:modified xsi:type="dcterms:W3CDTF">2022-11-03T15:05:49Z</dcterms:modified>
</cp:coreProperties>
</file>