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5"/>
  </p:notesMasterIdLst>
  <p:sldIdLst>
    <p:sldId id="313" r:id="rId3"/>
    <p:sldId id="314" r:id="rId4"/>
    <p:sldId id="319" r:id="rId5"/>
    <p:sldId id="262" r:id="rId6"/>
    <p:sldId id="270" r:id="rId7"/>
    <p:sldId id="271" r:id="rId8"/>
    <p:sldId id="272" r:id="rId9"/>
    <p:sldId id="277" r:id="rId10"/>
    <p:sldId id="283" r:id="rId11"/>
    <p:sldId id="284" r:id="rId12"/>
    <p:sldId id="285" r:id="rId13"/>
    <p:sldId id="286" r:id="rId14"/>
    <p:sldId id="287" r:id="rId15"/>
    <p:sldId id="276" r:id="rId16"/>
    <p:sldId id="288" r:id="rId17"/>
    <p:sldId id="289" r:id="rId18"/>
    <p:sldId id="290" r:id="rId19"/>
    <p:sldId id="291" r:id="rId20"/>
    <p:sldId id="292" r:id="rId21"/>
    <p:sldId id="299" r:id="rId22"/>
    <p:sldId id="298" r:id="rId23"/>
    <p:sldId id="300" r:id="rId24"/>
    <p:sldId id="305" r:id="rId25"/>
    <p:sldId id="306" r:id="rId26"/>
    <p:sldId id="307" r:id="rId27"/>
    <p:sldId id="301" r:id="rId28"/>
    <p:sldId id="308" r:id="rId29"/>
    <p:sldId id="309" r:id="rId30"/>
    <p:sldId id="302" r:id="rId31"/>
    <p:sldId id="312" r:id="rId32"/>
    <p:sldId id="293" r:id="rId33"/>
    <p:sldId id="32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302" userDrawn="1">
          <p15:clr>
            <a:srgbClr val="A4A3A4"/>
          </p15:clr>
        </p15:guide>
        <p15:guide id="3" orient="horz" pos="822" userDrawn="1">
          <p15:clr>
            <a:srgbClr val="A4A3A4"/>
          </p15:clr>
        </p15:guide>
        <p15:guide id="4" pos="402" userDrawn="1">
          <p15:clr>
            <a:srgbClr val="A4A3A4"/>
          </p15:clr>
        </p15:guide>
        <p15:guide id="5" orient="horz" pos="1117" userDrawn="1">
          <p15:clr>
            <a:srgbClr val="A4A3A4"/>
          </p15:clr>
        </p15:guide>
        <p15:guide id="6" pos="733" userDrawn="1">
          <p15:clr>
            <a:srgbClr val="A4A3A4"/>
          </p15:clr>
        </p15:guide>
        <p15:guide id="7" orient="horz" pos="1366" userDrawn="1">
          <p15:clr>
            <a:srgbClr val="A4A3A4"/>
          </p15:clr>
        </p15:guide>
        <p15:guide id="8" orient="horz" pos="1480" userDrawn="1">
          <p15:clr>
            <a:srgbClr val="A4A3A4"/>
          </p15:clr>
        </p15:guide>
        <p15:guide id="9" pos="8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C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47" autoAdjust="0"/>
  </p:normalViewPr>
  <p:slideViewPr>
    <p:cSldViewPr snapToGrid="0">
      <p:cViewPr varScale="1">
        <p:scale>
          <a:sx n="79" d="100"/>
          <a:sy n="79" d="100"/>
        </p:scale>
        <p:origin x="773" y="72"/>
      </p:cViewPr>
      <p:guideLst>
        <p:guide orient="horz" pos="391"/>
        <p:guide pos="302"/>
        <p:guide orient="horz" pos="822"/>
        <p:guide pos="402"/>
        <p:guide orient="horz" pos="1117"/>
        <p:guide pos="733"/>
        <p:guide orient="horz" pos="1366"/>
        <p:guide orient="horz" pos="1480"/>
        <p:guide pos="83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4A4A2-4D13-42CB-A079-8ACC30453617}" type="datetimeFigureOut">
              <a:rPr lang="en-US" smtClean="0"/>
              <a:t>10/26/2022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5FFAE-FD5C-4660-8FE7-A3AC433FDEFA}" type="slidenum">
              <a:rPr lang="en-US" smtClean="0"/>
              <a:t>‹#›</a:t>
            </a:fld>
            <a:endParaRPr lang="en-US"/>
          </a:p>
        </p:txBody>
      </p:sp>
    </p:spTree>
    <p:extLst>
      <p:ext uri="{BB962C8B-B14F-4D97-AF65-F5344CB8AC3E}">
        <p14:creationId xmlns:p14="http://schemas.microsoft.com/office/powerpoint/2010/main" val="487448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1EBECE40-BA85-4910-A575-5B92A2789538}"/>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tLang="en-US"/>
              <a:t>Note that the inclusion of the Administrative Division Master List in the population dataset and the shapefile make it easier to immediately link the two information. This saves time and effort .</a:t>
            </a:r>
            <a:endParaRPr lang="en-US" altLang="en-US"/>
          </a:p>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14</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3484932-0F1C-4204-93A5-926F60C3F36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tLang="en-US"/>
              <a:t>Note that the inclusion of the Administrative Division Master List in the population dataset and the shapefile make it easier to immediately link the two information. This saves time and effort .</a:t>
            </a:r>
            <a:endParaRPr lang="en-US" altLang="en-US"/>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e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A52975-1A79-F0AA-9626-6A57EA906F3C}"/>
              </a:ext>
            </a:extLst>
          </p:cNvPr>
          <p:cNvSpPr/>
          <p:nvPr userDrawn="1"/>
        </p:nvSpPr>
        <p:spPr bwMode="auto">
          <a:xfrm>
            <a:off x="0" y="0"/>
            <a:ext cx="12192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 name="TextBox 4">
            <a:extLst>
              <a:ext uri="{FF2B5EF4-FFF2-40B4-BE49-F238E27FC236}">
                <a16:creationId xmlns:a16="http://schemas.microsoft.com/office/drawing/2014/main" id="{FA1B9A9D-02F1-E96E-90FC-D1D4AEFC7AB4}"/>
              </a:ext>
            </a:extLst>
          </p:cNvPr>
          <p:cNvSpPr txBox="1">
            <a:spLocks noChangeArrowheads="1"/>
          </p:cNvSpPr>
          <p:nvPr userDrawn="1"/>
        </p:nvSpPr>
        <p:spPr bwMode="auto">
          <a:xfrm>
            <a:off x="319336" y="116632"/>
            <a:ext cx="10115582" cy="707886"/>
          </a:xfrm>
          <a:prstGeom prst="rect">
            <a:avLst/>
          </a:prstGeom>
          <a:noFill/>
          <a:ln w="9525">
            <a:noFill/>
            <a:miter lim="800000"/>
            <a:headEnd/>
            <a:tailEnd/>
          </a:ln>
        </p:spPr>
        <p:txBody>
          <a:bodyPr wrap="square">
            <a:spAutoFit/>
          </a:bodyPr>
          <a:lstStyle/>
          <a:p>
            <a:r>
              <a:rPr lang="en-US" sz="2000" b="1" dirty="0">
                <a:solidFill>
                  <a:schemeClr val="bg1"/>
                </a:solidFill>
                <a:latin typeface="+mn-lt"/>
              </a:rPr>
              <a:t>INTRODUCTION TO THE MANAGEMENT AND USE OF GEOSPATIAL DATA AND TECHNOLOGIES FOR MALARIA PROGRAMS</a:t>
            </a:r>
          </a:p>
        </p:txBody>
      </p:sp>
      <p:sp>
        <p:nvSpPr>
          <p:cNvPr id="4" name="Rectangle 3">
            <a:extLst>
              <a:ext uri="{FF2B5EF4-FFF2-40B4-BE49-F238E27FC236}">
                <a16:creationId xmlns:a16="http://schemas.microsoft.com/office/drawing/2014/main" id="{0FE79DBE-112A-2072-4F6E-A783D5213B8E}"/>
              </a:ext>
            </a:extLst>
          </p:cNvPr>
          <p:cNvSpPr/>
          <p:nvPr userDrawn="1"/>
        </p:nvSpPr>
        <p:spPr bwMode="auto">
          <a:xfrm>
            <a:off x="-1" y="984826"/>
            <a:ext cx="12191999" cy="4460397"/>
          </a:xfrm>
          <a:prstGeom prst="rect">
            <a:avLst/>
          </a:prstGeom>
          <a:solidFill>
            <a:srgbClr val="4F8CB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pic>
        <p:nvPicPr>
          <p:cNvPr id="5" name="Picture 2" descr="C:\Users\Izay Pantanilla\Downloads\MORU_FS_CMYK.tif">
            <a:extLst>
              <a:ext uri="{FF2B5EF4-FFF2-40B4-BE49-F238E27FC236}">
                <a16:creationId xmlns:a16="http://schemas.microsoft.com/office/drawing/2014/main" id="{B3C4E6CA-ED22-92F3-3B06-45E2D5B0DDC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9686" y="5854239"/>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logo&#10;&#10;Description automatically generated">
            <a:extLst>
              <a:ext uri="{FF2B5EF4-FFF2-40B4-BE49-F238E27FC236}">
                <a16:creationId xmlns:a16="http://schemas.microsoft.com/office/drawing/2014/main" id="{54E4094D-D2FB-FCE7-17A9-7BB01795FC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5863" y="5733487"/>
            <a:ext cx="2239772" cy="900000"/>
          </a:xfrm>
          <a:prstGeom prst="rect">
            <a:avLst/>
          </a:prstGeom>
        </p:spPr>
      </p:pic>
      <p:pic>
        <p:nvPicPr>
          <p:cNvPr id="7" name="Picture 6">
            <a:extLst>
              <a:ext uri="{FF2B5EF4-FFF2-40B4-BE49-F238E27FC236}">
                <a16:creationId xmlns:a16="http://schemas.microsoft.com/office/drawing/2014/main" id="{75BFDCDE-3666-5C05-C3B1-367CFF1F305D}"/>
              </a:ext>
            </a:extLst>
          </p:cNvPr>
          <p:cNvPicPr>
            <a:picLocks noChangeAspect="1"/>
          </p:cNvPicPr>
          <p:nvPr userDrawn="1"/>
        </p:nvPicPr>
        <p:blipFill>
          <a:blip r:embed="rId4"/>
          <a:stretch>
            <a:fillRect/>
          </a:stretch>
        </p:blipFill>
        <p:spPr>
          <a:xfrm>
            <a:off x="8246775" y="5766895"/>
            <a:ext cx="2731922" cy="807344"/>
          </a:xfrm>
          <a:prstGeom prst="rect">
            <a:avLst/>
          </a:prstGeom>
        </p:spPr>
      </p:pic>
    </p:spTree>
    <p:extLst>
      <p:ext uri="{BB962C8B-B14F-4D97-AF65-F5344CB8AC3E}">
        <p14:creationId xmlns:p14="http://schemas.microsoft.com/office/powerpoint/2010/main" val="312753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5889-8162-0CDC-59C1-D71249B609B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EAD0D8-3D6F-199A-AB19-B5342838A0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D9C7C-BAD7-20ED-DB44-F6C383AF0A7B}"/>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5" name="Footer Placeholder 4">
            <a:extLst>
              <a:ext uri="{FF2B5EF4-FFF2-40B4-BE49-F238E27FC236}">
                <a16:creationId xmlns:a16="http://schemas.microsoft.com/office/drawing/2014/main" id="{0A59A0DC-9EF5-E96E-5883-AFE429208B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0584943-C740-BB8D-31B4-60DF38FC476D}"/>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16665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6A558A-7987-C662-E308-31E00B891D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82464-CED6-5C28-4D70-232AD300CB7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73642-2862-E703-3545-74DCA8C4678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5" name="Footer Placeholder 4">
            <a:extLst>
              <a:ext uri="{FF2B5EF4-FFF2-40B4-BE49-F238E27FC236}">
                <a16:creationId xmlns:a16="http://schemas.microsoft.com/office/drawing/2014/main" id="{25158D05-4685-C222-7831-E42D9106BC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652BE4-1A06-0C84-E067-AFAE6464009A}"/>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212976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1"/>
            <a:ext cx="12192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9448800" y="6453189"/>
            <a:ext cx="2743200" cy="365125"/>
          </a:xfrm>
          <a:noFill/>
          <a:ln>
            <a:miter lim="800000"/>
            <a:headEnd/>
            <a:tailEnd/>
          </a:ln>
        </p:spPr>
        <p:txBody>
          <a:bodyPr/>
          <a:lstStyle>
            <a:lvl1pPr>
              <a:defRPr>
                <a:solidFill>
                  <a:schemeClr val="tx1"/>
                </a:solidFill>
              </a:defRPr>
            </a:lvl1pPr>
          </a:lstStyle>
          <a:p>
            <a:fld id="{1F1CFA5E-D7BE-45A1-BD59-8EBEFF519CD8}"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602D56-FB78-AC85-1454-16B4AF6AAD2C}"/>
              </a:ext>
            </a:extLst>
          </p:cNvPr>
          <p:cNvSpPr/>
          <p:nvPr userDrawn="1"/>
        </p:nvSpPr>
        <p:spPr>
          <a:xfrm>
            <a:off x="0" y="6354005"/>
            <a:ext cx="12192000" cy="503999"/>
          </a:xfrm>
          <a:prstGeom prst="rect">
            <a:avLst/>
          </a:prstGeom>
          <a:solidFill>
            <a:srgbClr val="1F8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grpSp>
        <p:nvGrpSpPr>
          <p:cNvPr id="4" name="Group 3">
            <a:extLst>
              <a:ext uri="{FF2B5EF4-FFF2-40B4-BE49-F238E27FC236}">
                <a16:creationId xmlns:a16="http://schemas.microsoft.com/office/drawing/2014/main" id="{594ECD73-1280-BEB1-D42D-6054B590E5F4}"/>
              </a:ext>
            </a:extLst>
          </p:cNvPr>
          <p:cNvGrpSpPr/>
          <p:nvPr userDrawn="1"/>
        </p:nvGrpSpPr>
        <p:grpSpPr>
          <a:xfrm>
            <a:off x="3779619" y="6382690"/>
            <a:ext cx="4547403" cy="440669"/>
            <a:chOff x="2479985" y="6388135"/>
            <a:chExt cx="4547403" cy="440669"/>
          </a:xfrm>
        </p:grpSpPr>
        <p:pic>
          <p:nvPicPr>
            <p:cNvPr id="5" name="Picture 4">
              <a:extLst>
                <a:ext uri="{FF2B5EF4-FFF2-40B4-BE49-F238E27FC236}">
                  <a16:creationId xmlns:a16="http://schemas.microsoft.com/office/drawing/2014/main" id="{6AB71C64-9794-2044-17B1-D9F9D9FE03D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14442" y="6388135"/>
              <a:ext cx="1315116" cy="438912"/>
            </a:xfrm>
            <a:prstGeom prst="rect">
              <a:avLst/>
            </a:prstGeom>
          </p:spPr>
        </p:pic>
        <p:pic>
          <p:nvPicPr>
            <p:cNvPr id="7" name="Picture 6">
              <a:extLst>
                <a:ext uri="{FF2B5EF4-FFF2-40B4-BE49-F238E27FC236}">
                  <a16:creationId xmlns:a16="http://schemas.microsoft.com/office/drawing/2014/main" id="{AF6CCB3E-5F49-B9DF-553E-E867FED6357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79985" y="6388137"/>
              <a:ext cx="1145263" cy="440667"/>
            </a:xfrm>
            <a:prstGeom prst="rect">
              <a:avLst/>
            </a:prstGeom>
          </p:spPr>
        </p:pic>
        <p:sp>
          <p:nvSpPr>
            <p:cNvPr id="8" name="Rectangle 7">
              <a:extLst>
                <a:ext uri="{FF2B5EF4-FFF2-40B4-BE49-F238E27FC236}">
                  <a16:creationId xmlns:a16="http://schemas.microsoft.com/office/drawing/2014/main" id="{0EF94D07-D482-733C-CC8C-2A7D865EE399}"/>
                </a:ext>
              </a:extLst>
            </p:cNvPr>
            <p:cNvSpPr/>
            <p:nvPr userDrawn="1"/>
          </p:nvSpPr>
          <p:spPr>
            <a:xfrm>
              <a:off x="5548309" y="6419850"/>
              <a:ext cx="359569" cy="376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a:extLst>
                <a:ext uri="{FF2B5EF4-FFF2-40B4-BE49-F238E27FC236}">
                  <a16:creationId xmlns:a16="http://schemas.microsoft.com/office/drawing/2014/main" id="{B6D05697-04D4-D811-62F4-5B934F9C2C5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492339" y="6388135"/>
              <a:ext cx="438912" cy="438912"/>
            </a:xfrm>
            <a:prstGeom prst="rect">
              <a:avLst/>
            </a:prstGeom>
          </p:spPr>
        </p:pic>
        <p:pic>
          <p:nvPicPr>
            <p:cNvPr id="10" name="Picture 9">
              <a:extLst>
                <a:ext uri="{FF2B5EF4-FFF2-40B4-BE49-F238E27FC236}">
                  <a16:creationId xmlns:a16="http://schemas.microsoft.com/office/drawing/2014/main" id="{FE452BF2-8302-EE15-8DD0-5F4129105C02}"/>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054695" y="6388135"/>
              <a:ext cx="438912" cy="438912"/>
            </a:xfrm>
            <a:prstGeom prst="rect">
              <a:avLst/>
            </a:prstGeom>
          </p:spPr>
        </p:pic>
        <p:pic>
          <p:nvPicPr>
            <p:cNvPr id="11" name="Picture 10">
              <a:extLst>
                <a:ext uri="{FF2B5EF4-FFF2-40B4-BE49-F238E27FC236}">
                  <a16:creationId xmlns:a16="http://schemas.microsoft.com/office/drawing/2014/main" id="{71F7E034-9FC7-79BA-1A88-E300B8D67E4A}"/>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588476" y="6388135"/>
              <a:ext cx="438912" cy="438912"/>
            </a:xfrm>
            <a:prstGeom prst="rect">
              <a:avLst/>
            </a:prstGeom>
          </p:spPr>
        </p:pic>
      </p:grpSp>
      <p:pic>
        <p:nvPicPr>
          <p:cNvPr id="12" name="Picture 11" descr="A picture containing logo&#10;&#10;Description automatically generated">
            <a:extLst>
              <a:ext uri="{FF2B5EF4-FFF2-40B4-BE49-F238E27FC236}">
                <a16:creationId xmlns:a16="http://schemas.microsoft.com/office/drawing/2014/main" id="{90FCC25E-EEF8-843E-CFAE-9A404FAEB1D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83730" y="6402667"/>
            <a:ext cx="1042574" cy="418935"/>
          </a:xfrm>
          <a:prstGeom prst="rect">
            <a:avLst/>
          </a:prstGeom>
          <a:solidFill>
            <a:schemeClr val="bg1"/>
          </a:solidFill>
        </p:spPr>
      </p:pic>
      <p:pic>
        <p:nvPicPr>
          <p:cNvPr id="13" name="Picture 12">
            <a:extLst>
              <a:ext uri="{FF2B5EF4-FFF2-40B4-BE49-F238E27FC236}">
                <a16:creationId xmlns:a16="http://schemas.microsoft.com/office/drawing/2014/main" id="{435E72E8-ABB3-C335-0F4F-0C8533DF1CEC}"/>
              </a:ext>
            </a:extLst>
          </p:cNvPr>
          <p:cNvPicPr>
            <a:picLocks noChangeAspect="1"/>
          </p:cNvPicPr>
          <p:nvPr userDrawn="1"/>
        </p:nvPicPr>
        <p:blipFill>
          <a:blip r:embed="rId8"/>
          <a:stretch>
            <a:fillRect/>
          </a:stretch>
        </p:blipFill>
        <p:spPr>
          <a:xfrm>
            <a:off x="8504020" y="6399100"/>
            <a:ext cx="1377891" cy="407197"/>
          </a:xfrm>
          <a:prstGeom prst="rect">
            <a:avLst/>
          </a:prstGeom>
        </p:spPr>
      </p:pic>
      <p:sp>
        <p:nvSpPr>
          <p:cNvPr id="6" name="Slide Number Placeholder 5">
            <a:extLst>
              <a:ext uri="{FF2B5EF4-FFF2-40B4-BE49-F238E27FC236}">
                <a16:creationId xmlns:a16="http://schemas.microsoft.com/office/drawing/2014/main" id="{1CCB00C0-CA4E-F524-CE3A-4CDB79372D03}"/>
              </a:ext>
            </a:extLst>
          </p:cNvPr>
          <p:cNvSpPr>
            <a:spLocks noGrp="1"/>
          </p:cNvSpPr>
          <p:nvPr>
            <p:ph type="sldNum" sz="quarter" idx="12"/>
          </p:nvPr>
        </p:nvSpPr>
        <p:spPr>
          <a:xfrm>
            <a:off x="11461072" y="6414405"/>
            <a:ext cx="730928" cy="365125"/>
          </a:xfrm>
          <a:prstGeom prst="rect">
            <a:avLst/>
          </a:prstGeom>
        </p:spPr>
        <p:txBody>
          <a:bodyPr/>
          <a:lstStyle>
            <a:lvl1pPr algn="r">
              <a:defRPr>
                <a:solidFill>
                  <a:schemeClr val="bg1"/>
                </a:solidFill>
              </a:defRPr>
            </a:lvl1pPr>
          </a:lstStyle>
          <a:p>
            <a:fld id="{4D309488-8EB1-4662-952E-D6A73107E6C0}" type="slidenum">
              <a:rPr lang="en-US" smtClean="0"/>
              <a:pPr/>
              <a:t>‹#›</a:t>
            </a:fld>
            <a:endParaRPr lang="en-US" dirty="0"/>
          </a:p>
        </p:txBody>
      </p:sp>
      <p:sp>
        <p:nvSpPr>
          <p:cNvPr id="14" name="Title 1">
            <a:extLst>
              <a:ext uri="{FF2B5EF4-FFF2-40B4-BE49-F238E27FC236}">
                <a16:creationId xmlns:a16="http://schemas.microsoft.com/office/drawing/2014/main" id="{50B285FE-927D-0FFE-8969-FEE801E71ED0}"/>
              </a:ext>
            </a:extLst>
          </p:cNvPr>
          <p:cNvSpPr txBox="1">
            <a:spLocks/>
          </p:cNvSpPr>
          <p:nvPr userDrawn="1"/>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marL="358775" eaLnBrk="1" hangingPunct="1">
              <a:defRPr/>
            </a:pPr>
            <a:endParaRPr lang="en-PH" altLang="en-US" sz="3200" b="1" cap="small" baseline="0" dirty="0">
              <a:solidFill>
                <a:srgbClr val="4F8CB5"/>
              </a:solidFill>
              <a:latin typeface="+mn-lt"/>
            </a:endParaRPr>
          </a:p>
        </p:txBody>
      </p:sp>
    </p:spTree>
    <p:extLst>
      <p:ext uri="{BB962C8B-B14F-4D97-AF65-F5344CB8AC3E}">
        <p14:creationId xmlns:p14="http://schemas.microsoft.com/office/powerpoint/2010/main" val="54146630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50EA-0B6B-00CC-77CD-215859FDCDA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10A03A-AA18-906E-6C5B-3A5EFC91BA7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13E58B-6F25-5749-2309-D09A418A004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5" name="Footer Placeholder 4">
            <a:extLst>
              <a:ext uri="{FF2B5EF4-FFF2-40B4-BE49-F238E27FC236}">
                <a16:creationId xmlns:a16="http://schemas.microsoft.com/office/drawing/2014/main" id="{F198C9EC-59CF-022E-D04A-9CFCEC90A7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B30D7-789D-B77F-72BC-238B29150B3E}"/>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42873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A1214-1277-CD2D-C367-ECF0FFB3A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1BC1AF3-FCF2-FF30-6FCF-BCD64E2354A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3D867D-CF30-72BC-3658-FCF630A12BE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80C5F8-B02A-0ADA-EE59-B922D330583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6" name="Footer Placeholder 5">
            <a:extLst>
              <a:ext uri="{FF2B5EF4-FFF2-40B4-BE49-F238E27FC236}">
                <a16:creationId xmlns:a16="http://schemas.microsoft.com/office/drawing/2014/main" id="{BB143DBA-7786-DDAE-3C53-D3019ABB1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2F88F2-B314-B7E6-3C93-5FAFB8108060}"/>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533230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011A5-B26A-424B-6850-95686FE54AC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253BCC7-9DA2-AADA-EB23-59219FE5B6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A6ED7-6E5A-EB00-1AF3-B2991CC01B2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8E7696-919D-302E-EB5F-4AC8D60219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4D7B4F-CE69-F32A-67D9-7B98440674D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E1F1CD-5083-B2D1-2C2E-9D9CE13D9AE7}"/>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8" name="Footer Placeholder 7">
            <a:extLst>
              <a:ext uri="{FF2B5EF4-FFF2-40B4-BE49-F238E27FC236}">
                <a16:creationId xmlns:a16="http://schemas.microsoft.com/office/drawing/2014/main" id="{161DFD51-DB5A-7DF2-BB76-EE90D58D2F2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F3C9D41D-B137-9098-1AFB-9AD291241112}"/>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2047912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E3CF3-2971-AC60-2772-88F139A5F91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110351E-BAAD-30A5-4207-3598772F21DA}"/>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4" name="Footer Placeholder 3">
            <a:extLst>
              <a:ext uri="{FF2B5EF4-FFF2-40B4-BE49-F238E27FC236}">
                <a16:creationId xmlns:a16="http://schemas.microsoft.com/office/drawing/2014/main" id="{0444A673-3013-9826-3ED5-E171F1C45B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9C0799B-3FAA-71C4-5707-8BD54EC199D1}"/>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48836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531417-D421-8319-DD01-3D5D74AE24F4}"/>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3" name="Footer Placeholder 2">
            <a:extLst>
              <a:ext uri="{FF2B5EF4-FFF2-40B4-BE49-F238E27FC236}">
                <a16:creationId xmlns:a16="http://schemas.microsoft.com/office/drawing/2014/main" id="{328C400C-6081-6E9F-5CF0-AFEBA05E3C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8A5E5D7-2CE2-B28B-7E07-EF8460F1B0C3}"/>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795313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00EF-F695-C974-DA01-1A1FB51850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8CEE3E-8260-62D3-B8B0-A654634539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4375C1-F4F9-4F4F-D5D8-2A032F10293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95A4B-DFFA-E172-1C29-5384D73DD422}"/>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6" name="Footer Placeholder 5">
            <a:extLst>
              <a:ext uri="{FF2B5EF4-FFF2-40B4-BE49-F238E27FC236}">
                <a16:creationId xmlns:a16="http://schemas.microsoft.com/office/drawing/2014/main" id="{0F31E9E9-7713-51F0-B039-C8A56B2A9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5220E5-5E01-62EB-B1F4-069AD3EE5C6B}"/>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301591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D679-BDAA-53BF-7AB1-3F9D50AEBB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1821F4-4480-F393-5552-6480F8C603A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5D01BD-0C77-530B-13B4-2635FC5A6CA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86464-FEF5-2DB0-8A6A-3A11529129C6}"/>
              </a:ext>
            </a:extLst>
          </p:cNvPr>
          <p:cNvSpPr>
            <a:spLocks noGrp="1"/>
          </p:cNvSpPr>
          <p:nvPr>
            <p:ph type="dt" sz="half" idx="10"/>
          </p:nvPr>
        </p:nvSpPr>
        <p:spPr>
          <a:xfrm>
            <a:off x="838200" y="6356350"/>
            <a:ext cx="2743200" cy="365125"/>
          </a:xfrm>
          <a:prstGeom prst="rect">
            <a:avLst/>
          </a:prstGeom>
        </p:spPr>
        <p:txBody>
          <a:bodyPr/>
          <a:lstStyle/>
          <a:p>
            <a:fld id="{23C1F390-0A73-4112-8026-F19703CE7438}" type="datetimeFigureOut">
              <a:rPr lang="en-US" smtClean="0"/>
              <a:t>10/26/2022</a:t>
            </a:fld>
            <a:endParaRPr lang="en-US"/>
          </a:p>
        </p:txBody>
      </p:sp>
      <p:sp>
        <p:nvSpPr>
          <p:cNvPr id="6" name="Footer Placeholder 5">
            <a:extLst>
              <a:ext uri="{FF2B5EF4-FFF2-40B4-BE49-F238E27FC236}">
                <a16:creationId xmlns:a16="http://schemas.microsoft.com/office/drawing/2014/main" id="{9717B4A7-69AC-3CE3-D4A1-9EC9BFFB10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E89A6D2-AF09-E468-23B9-E650D4CBF90F}"/>
              </a:ext>
            </a:extLst>
          </p:cNvPr>
          <p:cNvSpPr>
            <a:spLocks noGrp="1"/>
          </p:cNvSpPr>
          <p:nvPr>
            <p:ph type="sldNum" sz="quarter" idx="12"/>
          </p:nvPr>
        </p:nvSpPr>
        <p:spPr>
          <a:xfrm>
            <a:off x="8610600" y="6356350"/>
            <a:ext cx="2743200" cy="365125"/>
          </a:xfrm>
          <a:prstGeom prst="rect">
            <a:avLst/>
          </a:prstGeom>
        </p:spPr>
        <p:txBody>
          <a:bodyPr/>
          <a:lstStyle/>
          <a:p>
            <a:fld id="{4D309488-8EB1-4662-952E-D6A73107E6C0}" type="slidenum">
              <a:rPr lang="en-US" smtClean="0"/>
              <a:t>‹#›</a:t>
            </a:fld>
            <a:endParaRPr lang="en-US"/>
          </a:p>
        </p:txBody>
      </p:sp>
    </p:spTree>
    <p:extLst>
      <p:ext uri="{BB962C8B-B14F-4D97-AF65-F5344CB8AC3E}">
        <p14:creationId xmlns:p14="http://schemas.microsoft.com/office/powerpoint/2010/main" val="1664989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1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388772" y="6472239"/>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5" r:id="rId1"/>
    <p:sldLayoutId id="2147485334" r:id="rId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rs.particify.de/"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1</a:t>
            </a:fld>
            <a:endParaRPr lang="en-US"/>
          </a:p>
        </p:txBody>
      </p:sp>
      <p:sp>
        <p:nvSpPr>
          <p:cNvPr id="8" name="Rectangle 7">
            <a:extLst>
              <a:ext uri="{FF2B5EF4-FFF2-40B4-BE49-F238E27FC236}">
                <a16:creationId xmlns:a16="http://schemas.microsoft.com/office/drawing/2014/main" id="{AB1CFBE1-E9D3-FA4E-8871-7DBCC9E3C73B}"/>
              </a:ext>
            </a:extLst>
          </p:cNvPr>
          <p:cNvSpPr/>
          <p:nvPr/>
        </p:nvSpPr>
        <p:spPr bwMode="auto">
          <a:xfrm>
            <a:off x="-17931" y="5943600"/>
            <a:ext cx="12221112" cy="914400"/>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dirty="0">
              <a:solidFill>
                <a:srgbClr val="FFFFFF"/>
              </a:solidFill>
              <a:cs typeface="Arial" charset="0"/>
            </a:endParaRPr>
          </a:p>
        </p:txBody>
      </p:sp>
      <p:sp>
        <p:nvSpPr>
          <p:cNvPr id="11" name="TextBox 4">
            <a:extLst>
              <a:ext uri="{FF2B5EF4-FFF2-40B4-BE49-F238E27FC236}">
                <a16:creationId xmlns:a16="http://schemas.microsoft.com/office/drawing/2014/main" id="{FDB7DF09-DF7B-75AA-4FAA-7C5D3A9DAD9D}"/>
              </a:ext>
            </a:extLst>
          </p:cNvPr>
          <p:cNvSpPr txBox="1">
            <a:spLocks noChangeArrowheads="1"/>
          </p:cNvSpPr>
          <p:nvPr/>
        </p:nvSpPr>
        <p:spPr bwMode="auto">
          <a:xfrm>
            <a:off x="908220" y="1882678"/>
            <a:ext cx="10375559" cy="1754326"/>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INTRODUCTION TO THE MANAGEMENT AND USE OF GEOSPATIAL DATA AND TECHNOLOGIES </a:t>
            </a:r>
          </a:p>
          <a:p>
            <a:pPr algn="ctr"/>
            <a:r>
              <a:rPr lang="en-US" sz="3600" b="1" dirty="0">
                <a:solidFill>
                  <a:schemeClr val="accent1">
                    <a:lumMod val="50000"/>
                  </a:schemeClr>
                </a:solidFill>
                <a:latin typeface="+mn-lt"/>
              </a:rPr>
              <a:t>FOR MALARIA PROGRAMS</a:t>
            </a:r>
          </a:p>
        </p:txBody>
      </p:sp>
      <p:sp>
        <p:nvSpPr>
          <p:cNvPr id="12" name="TextBox 11">
            <a:extLst>
              <a:ext uri="{FF2B5EF4-FFF2-40B4-BE49-F238E27FC236}">
                <a16:creationId xmlns:a16="http://schemas.microsoft.com/office/drawing/2014/main" id="{42418910-7CD5-4F99-C354-479F52E3D8B7}"/>
              </a:ext>
            </a:extLst>
          </p:cNvPr>
          <p:cNvSpPr txBox="1">
            <a:spLocks noChangeArrowheads="1"/>
          </p:cNvSpPr>
          <p:nvPr/>
        </p:nvSpPr>
        <p:spPr bwMode="auto">
          <a:xfrm>
            <a:off x="908220" y="4126608"/>
            <a:ext cx="10375559" cy="646331"/>
          </a:xfrm>
          <a:prstGeom prst="rect">
            <a:avLst/>
          </a:prstGeom>
          <a:noFill/>
          <a:ln w="9525">
            <a:noFill/>
            <a:miter lim="800000"/>
            <a:headEnd/>
            <a:tailEnd/>
          </a:ln>
        </p:spPr>
        <p:txBody>
          <a:bodyPr wrap="square">
            <a:spAutoFit/>
          </a:bodyPr>
          <a:lstStyle/>
          <a:p>
            <a:pPr algn="ctr"/>
            <a:r>
              <a:rPr lang="en-US" sz="3600" b="1" dirty="0">
                <a:solidFill>
                  <a:schemeClr val="accent1">
                    <a:lumMod val="50000"/>
                  </a:schemeClr>
                </a:solidFill>
                <a:latin typeface="+mn-lt"/>
              </a:rPr>
              <a:t>APMEN Online Training Series – Day 4</a:t>
            </a:r>
          </a:p>
        </p:txBody>
      </p:sp>
      <p:pic>
        <p:nvPicPr>
          <p:cNvPr id="13" name="Picture 2" descr="C:\Users\Izay Pantanilla\Downloads\MORU_FS_CMYK.tif">
            <a:extLst>
              <a:ext uri="{FF2B5EF4-FFF2-40B4-BE49-F238E27FC236}">
                <a16:creationId xmlns:a16="http://schemas.microsoft.com/office/drawing/2014/main" id="{DC34B602-72E1-E5DE-9E8F-11F2123177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6306" y="349908"/>
            <a:ext cx="2153038" cy="72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logo&#10;&#10;Description automatically generated">
            <a:extLst>
              <a:ext uri="{FF2B5EF4-FFF2-40B4-BE49-F238E27FC236}">
                <a16:creationId xmlns:a16="http://schemas.microsoft.com/office/drawing/2014/main" id="{51BE902E-FCAC-B8A0-60D5-7BBB45589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293" y="229156"/>
            <a:ext cx="2239772" cy="900000"/>
          </a:xfrm>
          <a:prstGeom prst="rect">
            <a:avLst/>
          </a:prstGeom>
        </p:spPr>
      </p:pic>
      <p:pic>
        <p:nvPicPr>
          <p:cNvPr id="15" name="Picture 14">
            <a:extLst>
              <a:ext uri="{FF2B5EF4-FFF2-40B4-BE49-F238E27FC236}">
                <a16:creationId xmlns:a16="http://schemas.microsoft.com/office/drawing/2014/main" id="{4830F917-C71F-22CB-FF0F-521D8594B007}"/>
              </a:ext>
            </a:extLst>
          </p:cNvPr>
          <p:cNvPicPr>
            <a:picLocks noChangeAspect="1"/>
          </p:cNvPicPr>
          <p:nvPr/>
        </p:nvPicPr>
        <p:blipFill>
          <a:blip r:embed="rId4"/>
          <a:stretch>
            <a:fillRect/>
          </a:stretch>
        </p:blipFill>
        <p:spPr>
          <a:xfrm>
            <a:off x="8331458" y="262564"/>
            <a:ext cx="2731922" cy="807344"/>
          </a:xfrm>
          <a:prstGeom prst="rect">
            <a:avLst/>
          </a:prstGeom>
        </p:spPr>
      </p:pic>
    </p:spTree>
    <p:extLst>
      <p:ext uri="{BB962C8B-B14F-4D97-AF65-F5344CB8AC3E}">
        <p14:creationId xmlns:p14="http://schemas.microsoft.com/office/powerpoint/2010/main" val="4055363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2">
            <a:extLst>
              <a:ext uri="{FF2B5EF4-FFF2-40B4-BE49-F238E27FC236}">
                <a16:creationId xmlns:a16="http://schemas.microsoft.com/office/drawing/2014/main" id="{964BC354-CB9C-4C1F-8E90-B64ABC2F1BB2}"/>
              </a:ext>
            </a:extLst>
          </p:cNvPr>
          <p:cNvSpPr>
            <a:spLocks noChangeArrowheads="1"/>
          </p:cNvSpPr>
          <p:nvPr/>
        </p:nvSpPr>
        <p:spPr bwMode="auto">
          <a:xfrm>
            <a:off x="703385" y="2041226"/>
            <a:ext cx="88280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Tx/>
              <a:buAutoNum type="arabicPeriod"/>
            </a:pPr>
            <a:r>
              <a:rPr lang="en-GB" altLang="en-US" sz="2400" dirty="0"/>
              <a:t>Save the Health_Facilities_master_list_DOH_Jan2025</a:t>
            </a:r>
            <a:r>
              <a:rPr lang="en-US" altLang="en-US" sz="2400" dirty="0"/>
              <a:t>.xlsx  as tab delimited (.txt) file</a:t>
            </a:r>
          </a:p>
          <a:p>
            <a:pPr marL="360000" indent="-360000">
              <a:buFontTx/>
              <a:buAutoNum type="arabicPeriod"/>
            </a:pPr>
            <a:r>
              <a:rPr lang="fr-CH" altLang="en-US" sz="2400" dirty="0"/>
              <a:t>Close the Excel file.</a:t>
            </a:r>
          </a:p>
        </p:txBody>
      </p:sp>
      <p:sp>
        <p:nvSpPr>
          <p:cNvPr id="12" name="AutoShape 32">
            <a:extLst>
              <a:ext uri="{FF2B5EF4-FFF2-40B4-BE49-F238E27FC236}">
                <a16:creationId xmlns:a16="http://schemas.microsoft.com/office/drawing/2014/main" id="{9E49C5E8-A6D5-4D33-A8C8-D8EE3FF6FB83}"/>
              </a:ext>
            </a:extLst>
          </p:cNvPr>
          <p:cNvSpPr>
            <a:spLocks noChangeArrowheads="1"/>
          </p:cNvSpPr>
          <p:nvPr/>
        </p:nvSpPr>
        <p:spPr bwMode="auto">
          <a:xfrm>
            <a:off x="642510" y="1558761"/>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Rectangle 3">
            <a:extLst>
              <a:ext uri="{FF2B5EF4-FFF2-40B4-BE49-F238E27FC236}">
                <a16:creationId xmlns:a16="http://schemas.microsoft.com/office/drawing/2014/main" id="{9BE1D3EF-1D9C-4390-833E-C7401F7EF88E}"/>
              </a:ext>
            </a:extLst>
          </p:cNvPr>
          <p:cNvSpPr>
            <a:spLocks noChangeArrowheads="1"/>
          </p:cNvSpPr>
          <p:nvPr/>
        </p:nvSpPr>
        <p:spPr bwMode="auto">
          <a:xfrm>
            <a:off x="1324698" y="1602578"/>
            <a:ext cx="9900559" cy="433143"/>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We have to convert the content of the health facility master list into a shapefile</a:t>
            </a:r>
          </a:p>
        </p:txBody>
      </p:sp>
      <p:sp>
        <p:nvSpPr>
          <p:cNvPr id="14" name="Rectangle 12">
            <a:extLst>
              <a:ext uri="{FF2B5EF4-FFF2-40B4-BE49-F238E27FC236}">
                <a16:creationId xmlns:a16="http://schemas.microsoft.com/office/drawing/2014/main" id="{ADED5E99-E824-4F75-B670-B466E47E207F}"/>
              </a:ext>
            </a:extLst>
          </p:cNvPr>
          <p:cNvSpPr>
            <a:spLocks noChangeArrowheads="1"/>
          </p:cNvSpPr>
          <p:nvPr/>
        </p:nvSpPr>
        <p:spPr bwMode="auto">
          <a:xfrm>
            <a:off x="694420" y="3189628"/>
            <a:ext cx="7671367"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206500" indent="-2921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 typeface="Calibri Light" panose="020F0302020204030204" pitchFamily="34" charset="0"/>
              <a:buAutoNum type="arabicPeriod" startAt="3"/>
            </a:pPr>
            <a:r>
              <a:rPr lang="en-US" altLang="en-US" sz="2400" dirty="0"/>
              <a:t>In QGIS:</a:t>
            </a:r>
          </a:p>
          <a:p>
            <a:pPr marL="1080000" lvl="1" indent="-360000">
              <a:buFont typeface="Calibri Light" panose="020F0302020204030204" pitchFamily="34" charset="0"/>
              <a:buAutoNum type="alphaLcPeriod"/>
            </a:pPr>
            <a:r>
              <a:rPr lang="en-US" altLang="en-US" sz="2000" dirty="0"/>
              <a:t>Click on the </a:t>
            </a:r>
            <a:r>
              <a:rPr lang="en-US" altLang="en-US" sz="2000" i="1" dirty="0"/>
              <a:t>Add Delimited Text Layer </a:t>
            </a:r>
            <a:r>
              <a:rPr lang="en-US" altLang="en-US" sz="2000" dirty="0"/>
              <a:t>button</a:t>
            </a:r>
          </a:p>
          <a:p>
            <a:pPr marL="1080000" lvl="1" indent="-360000">
              <a:buFont typeface="Calibri Light" panose="020F0302020204030204" pitchFamily="34" charset="0"/>
              <a:buAutoNum type="alphaLcPeriod"/>
            </a:pPr>
            <a:r>
              <a:rPr lang="en-US" altLang="en-US" sz="2000" dirty="0"/>
              <a:t>In the window that opens:</a:t>
            </a:r>
          </a:p>
          <a:p>
            <a:pPr marL="1440000" lvl="2" indent="-360000">
              <a:buFont typeface="Arial" panose="020B0604020202020204" pitchFamily="34" charset="0"/>
              <a:buChar char="•"/>
            </a:pPr>
            <a:r>
              <a:rPr lang="en-US" altLang="en-US" sz="2000" dirty="0"/>
              <a:t>Browse to the .txt file. Select it and click </a:t>
            </a:r>
            <a:r>
              <a:rPr lang="en-US" altLang="en-US" sz="2000" i="1" dirty="0"/>
              <a:t>Open</a:t>
            </a:r>
            <a:r>
              <a:rPr lang="en-US" altLang="en-US" sz="2000" dirty="0"/>
              <a:t>.</a:t>
            </a:r>
          </a:p>
          <a:p>
            <a:pPr marL="1440000" lvl="2" indent="-360000">
              <a:buFont typeface="Arial" panose="020B0604020202020204" pitchFamily="34" charset="0"/>
              <a:buChar char="•"/>
            </a:pPr>
            <a:r>
              <a:rPr lang="en-US" altLang="en-US" sz="2000" dirty="0"/>
              <a:t>Under File Format, select </a:t>
            </a:r>
            <a:r>
              <a:rPr lang="en-US" altLang="en-US" sz="2000" i="1" dirty="0"/>
              <a:t>Custom delimiters </a:t>
            </a:r>
            <a:r>
              <a:rPr lang="en-US" altLang="en-US" sz="2000" dirty="0"/>
              <a:t>and check </a:t>
            </a:r>
            <a:r>
              <a:rPr lang="en-US" altLang="en-US" sz="2000" i="1" dirty="0"/>
              <a:t>Tab</a:t>
            </a:r>
            <a:endParaRPr lang="en-US" altLang="en-US" sz="2600" dirty="0"/>
          </a:p>
        </p:txBody>
      </p:sp>
      <p:pic>
        <p:nvPicPr>
          <p:cNvPr id="15" name="Picture 3">
            <a:extLst>
              <a:ext uri="{FF2B5EF4-FFF2-40B4-BE49-F238E27FC236}">
                <a16:creationId xmlns:a16="http://schemas.microsoft.com/office/drawing/2014/main" id="{E51FFC05-3DC2-4529-8DC5-C3F67DC57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9" t="50000" r="96744" b="45445"/>
          <a:stretch>
            <a:fillRect/>
          </a:stretch>
        </p:blipFill>
        <p:spPr bwMode="auto">
          <a:xfrm>
            <a:off x="6472198" y="3573904"/>
            <a:ext cx="43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a:extLst>
              <a:ext uri="{FF2B5EF4-FFF2-40B4-BE49-F238E27FC236}">
                <a16:creationId xmlns:a16="http://schemas.microsoft.com/office/drawing/2014/main" id="{5F01E4EE-1B15-474D-A9CD-936F10ACC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5971" t="65428" r="32683" b="28076"/>
          <a:stretch>
            <a:fillRect/>
          </a:stretch>
        </p:blipFill>
        <p:spPr bwMode="auto">
          <a:xfrm>
            <a:off x="327343" y="4364060"/>
            <a:ext cx="1114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168C239-E136-47EE-B963-E4E8036F5465}"/>
              </a:ext>
            </a:extLst>
          </p:cNvPr>
          <p:cNvSpPr>
            <a:spLocks noChangeArrowheads="1"/>
          </p:cNvSpPr>
          <p:nvPr/>
        </p:nvSpPr>
        <p:spPr bwMode="auto">
          <a:xfrm>
            <a:off x="703385" y="5800685"/>
            <a:ext cx="79272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 typeface="Calibri Light" panose="020F0302020204030204" pitchFamily="34" charset="0"/>
              <a:buAutoNum type="arabicPeriod" startAt="4"/>
            </a:pPr>
            <a:r>
              <a:rPr lang="en-US" altLang="en-US" sz="2400" dirty="0"/>
              <a:t>Click </a:t>
            </a:r>
            <a:r>
              <a:rPr lang="en-US" altLang="en-US" sz="2400" i="1" dirty="0"/>
              <a:t>Add </a:t>
            </a:r>
            <a:r>
              <a:rPr lang="en-US" altLang="en-US" sz="2400" dirty="0"/>
              <a:t>then close the Data Source Manager window. </a:t>
            </a:r>
          </a:p>
        </p:txBody>
      </p:sp>
      <p:sp>
        <p:nvSpPr>
          <p:cNvPr id="22" name="Rectangle 12">
            <a:extLst>
              <a:ext uri="{FF2B5EF4-FFF2-40B4-BE49-F238E27FC236}">
                <a16:creationId xmlns:a16="http://schemas.microsoft.com/office/drawing/2014/main" id="{A628A4B4-547D-4E7D-A79F-93169E4F5274}"/>
              </a:ext>
            </a:extLst>
          </p:cNvPr>
          <p:cNvSpPr>
            <a:spLocks noChangeArrowheads="1"/>
          </p:cNvSpPr>
          <p:nvPr/>
        </p:nvSpPr>
        <p:spPr bwMode="auto">
          <a:xfrm>
            <a:off x="1782858" y="4805199"/>
            <a:ext cx="668199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206500" indent="-2921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lvl="2" indent="-360000">
              <a:buFont typeface="Arial" panose="020B0604020202020204" pitchFamily="34" charset="0"/>
              <a:buChar char="•"/>
            </a:pPr>
            <a:r>
              <a:rPr lang="en-US" altLang="en-US" sz="2000" dirty="0"/>
              <a:t>Under</a:t>
            </a:r>
            <a:r>
              <a:rPr lang="en-US" altLang="en-US" sz="2000" i="1" dirty="0"/>
              <a:t> </a:t>
            </a:r>
            <a:r>
              <a:rPr lang="en-US" altLang="en-US" sz="2000" dirty="0"/>
              <a:t>Geometry Definition, indicate which fields contain the longitudes and latitudes and</a:t>
            </a:r>
            <a:r>
              <a:rPr lang="en-US" altLang="en-US" sz="2000" i="1" dirty="0"/>
              <a:t> </a:t>
            </a:r>
            <a:r>
              <a:rPr lang="en-US" altLang="en-US" sz="2000" dirty="0"/>
              <a:t>Geometry CRS is </a:t>
            </a:r>
            <a:r>
              <a:rPr lang="en-US" altLang="en-US" sz="2000" i="1" dirty="0"/>
              <a:t>EPSG:4326 – WGS 84</a:t>
            </a:r>
            <a:endParaRPr lang="en-US" altLang="en-US" sz="2000" dirty="0"/>
          </a:p>
        </p:txBody>
      </p:sp>
      <p:pic>
        <p:nvPicPr>
          <p:cNvPr id="23" name="Picture 22">
            <a:extLst>
              <a:ext uri="{FF2B5EF4-FFF2-40B4-BE49-F238E27FC236}">
                <a16:creationId xmlns:a16="http://schemas.microsoft.com/office/drawing/2014/main" id="{42AF4A95-D897-4C76-B304-2F16298809B8}"/>
              </a:ext>
            </a:extLst>
          </p:cNvPr>
          <p:cNvPicPr>
            <a:picLocks noChangeAspect="1"/>
          </p:cNvPicPr>
          <p:nvPr/>
        </p:nvPicPr>
        <p:blipFill rotWithShape="1">
          <a:blip r:embed="rId4"/>
          <a:srcRect l="56739" t="20934" r="6689" b="25516"/>
          <a:stretch/>
        </p:blipFill>
        <p:spPr>
          <a:xfrm>
            <a:off x="8532211" y="2628622"/>
            <a:ext cx="3344117" cy="2754164"/>
          </a:xfrm>
          <a:prstGeom prst="rect">
            <a:avLst/>
          </a:prstGeom>
          <a:effectLst>
            <a:outerShdw blurRad="50800" dist="38100" dir="2700000" sx="102000" sy="102000" algn="tl" rotWithShape="0">
              <a:prstClr val="black">
                <a:alpha val="40000"/>
              </a:prstClr>
            </a:outerShdw>
          </a:effectLst>
        </p:spPr>
      </p:pic>
      <p:sp>
        <p:nvSpPr>
          <p:cNvPr id="2" name="Slide Number Placeholder 3">
            <a:extLst>
              <a:ext uri="{FF2B5EF4-FFF2-40B4-BE49-F238E27FC236}">
                <a16:creationId xmlns:a16="http://schemas.microsoft.com/office/drawing/2014/main" id="{A5FE64B8-AFA7-150E-6D32-EE5CE4B5D9C3}"/>
              </a:ext>
            </a:extLst>
          </p:cNvPr>
          <p:cNvSpPr>
            <a:spLocks noGrp="1"/>
          </p:cNvSpPr>
          <p:nvPr>
            <p:ph type="sldNum" sz="quarter" idx="12"/>
          </p:nvPr>
        </p:nvSpPr>
        <p:spPr/>
        <p:txBody>
          <a:bodyPr/>
          <a:lstStyle/>
          <a:p>
            <a:fld id="{4D309488-8EB1-4662-952E-D6A73107E6C0}" type="slidenum">
              <a:rPr lang="en-US" smtClean="0"/>
              <a:pPr/>
              <a:t>10</a:t>
            </a:fld>
            <a:endParaRPr lang="en-US" dirty="0"/>
          </a:p>
        </p:txBody>
      </p:sp>
      <p:sp>
        <p:nvSpPr>
          <p:cNvPr id="4" name="Rectangle 3">
            <a:extLst>
              <a:ext uri="{FF2B5EF4-FFF2-40B4-BE49-F238E27FC236}">
                <a16:creationId xmlns:a16="http://schemas.microsoft.com/office/drawing/2014/main" id="{055C2CAC-DC3B-6CCA-36E3-9EE8CB3D4D92}"/>
              </a:ext>
            </a:extLst>
          </p:cNvPr>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Health facilities location shapefile</a:t>
            </a:r>
          </a:p>
        </p:txBody>
      </p:sp>
      <p:sp>
        <p:nvSpPr>
          <p:cNvPr id="5" name="Title 1">
            <a:extLst>
              <a:ext uri="{FF2B5EF4-FFF2-40B4-BE49-F238E27FC236}">
                <a16:creationId xmlns:a16="http://schemas.microsoft.com/office/drawing/2014/main" id="{46A59EF5-9F61-B875-6CE8-A7D915978D1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Tree>
    <p:extLst>
      <p:ext uri="{BB962C8B-B14F-4D97-AF65-F5344CB8AC3E}">
        <p14:creationId xmlns:p14="http://schemas.microsoft.com/office/powerpoint/2010/main" val="4010321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32">
            <a:extLst>
              <a:ext uri="{FF2B5EF4-FFF2-40B4-BE49-F238E27FC236}">
                <a16:creationId xmlns:a16="http://schemas.microsoft.com/office/drawing/2014/main" id="{5B1F24BB-FED6-4426-9EEA-B3F1D7023D57}"/>
              </a:ext>
            </a:extLst>
          </p:cNvPr>
          <p:cNvSpPr>
            <a:spLocks noChangeArrowheads="1"/>
          </p:cNvSpPr>
          <p:nvPr/>
        </p:nvSpPr>
        <p:spPr bwMode="auto">
          <a:xfrm>
            <a:off x="892599" y="1982500"/>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solidFill>
                <a:srgbClr val="346667"/>
              </a:solidFill>
              <a:latin typeface="+mn-lt"/>
              <a:cs typeface="Arial" charset="0"/>
            </a:endParaRPr>
          </a:p>
        </p:txBody>
      </p:sp>
      <p:sp>
        <p:nvSpPr>
          <p:cNvPr id="24" name="Rectangle 3">
            <a:extLst>
              <a:ext uri="{FF2B5EF4-FFF2-40B4-BE49-F238E27FC236}">
                <a16:creationId xmlns:a16="http://schemas.microsoft.com/office/drawing/2014/main" id="{E172D58E-C37C-4ECD-A5B9-058C2427D76C}"/>
              </a:ext>
            </a:extLst>
          </p:cNvPr>
          <p:cNvSpPr>
            <a:spLocks noChangeArrowheads="1"/>
          </p:cNvSpPr>
          <p:nvPr/>
        </p:nvSpPr>
        <p:spPr bwMode="auto">
          <a:xfrm>
            <a:off x="1524400" y="1910782"/>
            <a:ext cx="4245172" cy="177505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The locations of the health facilities included the master list should appear </a:t>
            </a:r>
            <a:r>
              <a:rPr lang="en-US" altLang="zh-CN" sz="2600" dirty="0">
                <a:latin typeface="+mn-lt"/>
              </a:rPr>
              <a:t>in the map canvas</a:t>
            </a:r>
          </a:p>
        </p:txBody>
      </p:sp>
      <p:sp>
        <p:nvSpPr>
          <p:cNvPr id="25" name="Rectangle 3">
            <a:extLst>
              <a:ext uri="{FF2B5EF4-FFF2-40B4-BE49-F238E27FC236}">
                <a16:creationId xmlns:a16="http://schemas.microsoft.com/office/drawing/2014/main" id="{FE3799FC-A578-4408-8B9A-F9DC0548FA05}"/>
              </a:ext>
            </a:extLst>
          </p:cNvPr>
          <p:cNvSpPr>
            <a:spLocks noChangeArrowheads="1"/>
          </p:cNvSpPr>
          <p:nvPr/>
        </p:nvSpPr>
        <p:spPr bwMode="auto">
          <a:xfrm>
            <a:off x="2318761" y="3757558"/>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latin typeface="+mn-lt"/>
                <a:cs typeface="Arial" charset="0"/>
              </a:rPr>
              <a:t>Save the project! </a:t>
            </a:r>
          </a:p>
        </p:txBody>
      </p:sp>
      <p:pic>
        <p:nvPicPr>
          <p:cNvPr id="2" name="Picture 1">
            <a:extLst>
              <a:ext uri="{FF2B5EF4-FFF2-40B4-BE49-F238E27FC236}">
                <a16:creationId xmlns:a16="http://schemas.microsoft.com/office/drawing/2014/main" id="{CE1ED837-42E2-4D89-A1C7-80CD418C086A}"/>
              </a:ext>
            </a:extLst>
          </p:cNvPr>
          <p:cNvPicPr>
            <a:picLocks noChangeAspect="1"/>
          </p:cNvPicPr>
          <p:nvPr/>
        </p:nvPicPr>
        <p:blipFill rotWithShape="1">
          <a:blip r:embed="rId2"/>
          <a:srcRect l="9838" t="7041" r="10625" b="13601"/>
          <a:stretch/>
        </p:blipFill>
        <p:spPr>
          <a:xfrm>
            <a:off x="6096000" y="1720446"/>
            <a:ext cx="4986848" cy="2798832"/>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26" name="Rectangle 3">
            <a:extLst>
              <a:ext uri="{FF2B5EF4-FFF2-40B4-BE49-F238E27FC236}">
                <a16:creationId xmlns:a16="http://schemas.microsoft.com/office/drawing/2014/main" id="{2DE63906-1D79-4DFE-A49B-FEDA0BA522CF}"/>
              </a:ext>
            </a:extLst>
          </p:cNvPr>
          <p:cNvSpPr>
            <a:spLocks noChangeArrowheads="1"/>
          </p:cNvSpPr>
          <p:nvPr/>
        </p:nvSpPr>
        <p:spPr bwMode="auto">
          <a:xfrm>
            <a:off x="2587880" y="5280997"/>
            <a:ext cx="8064500" cy="503238"/>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solidFill>
                  <a:srgbClr val="FF0000"/>
                </a:solidFill>
                <a:latin typeface="+mn-lt"/>
                <a:cs typeface="Arial" charset="0"/>
              </a:rPr>
              <a:t>!!!! The points are not yet saved in a </a:t>
            </a:r>
            <a:r>
              <a:rPr lang="en-US" altLang="zh-CN" sz="2600" dirty="0" err="1">
                <a:solidFill>
                  <a:srgbClr val="FF0000"/>
                </a:solidFill>
                <a:latin typeface="+mn-lt"/>
                <a:cs typeface="Arial" charset="0"/>
              </a:rPr>
              <a:t>shapefile</a:t>
            </a:r>
            <a:r>
              <a:rPr lang="en-US" altLang="zh-CN" sz="2600" dirty="0">
                <a:solidFill>
                  <a:srgbClr val="FF0000"/>
                </a:solidFill>
                <a:latin typeface="+mn-lt"/>
                <a:cs typeface="Arial" charset="0"/>
              </a:rPr>
              <a:t>!!!</a:t>
            </a:r>
          </a:p>
        </p:txBody>
      </p:sp>
      <p:sp>
        <p:nvSpPr>
          <p:cNvPr id="3" name="Slide Number Placeholder 3">
            <a:extLst>
              <a:ext uri="{FF2B5EF4-FFF2-40B4-BE49-F238E27FC236}">
                <a16:creationId xmlns:a16="http://schemas.microsoft.com/office/drawing/2014/main" id="{E85B90EF-233E-8B49-48B0-9779695DFF5E}"/>
              </a:ext>
            </a:extLst>
          </p:cNvPr>
          <p:cNvSpPr>
            <a:spLocks noGrp="1"/>
          </p:cNvSpPr>
          <p:nvPr>
            <p:ph type="sldNum" sz="quarter" idx="12"/>
          </p:nvPr>
        </p:nvSpPr>
        <p:spPr/>
        <p:txBody>
          <a:bodyPr/>
          <a:lstStyle/>
          <a:p>
            <a:fld id="{4D309488-8EB1-4662-952E-D6A73107E6C0}" type="slidenum">
              <a:rPr lang="en-US" smtClean="0"/>
              <a:pPr/>
              <a:t>11</a:t>
            </a:fld>
            <a:endParaRPr lang="en-US" dirty="0"/>
          </a:p>
        </p:txBody>
      </p:sp>
      <p:sp>
        <p:nvSpPr>
          <p:cNvPr id="5" name="Rectangle 4">
            <a:extLst>
              <a:ext uri="{FF2B5EF4-FFF2-40B4-BE49-F238E27FC236}">
                <a16:creationId xmlns:a16="http://schemas.microsoft.com/office/drawing/2014/main" id="{14121B19-471A-8938-6AE3-9441D95E3492}"/>
              </a:ext>
            </a:extLst>
          </p:cNvPr>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Health facilities location shapefile</a:t>
            </a:r>
          </a:p>
        </p:txBody>
      </p:sp>
      <p:sp>
        <p:nvSpPr>
          <p:cNvPr id="6" name="Title 1">
            <a:extLst>
              <a:ext uri="{FF2B5EF4-FFF2-40B4-BE49-F238E27FC236}">
                <a16:creationId xmlns:a16="http://schemas.microsoft.com/office/drawing/2014/main" id="{CDE8384E-DD78-CCF9-50F5-5580572D5A9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Tree>
    <p:extLst>
      <p:ext uri="{BB962C8B-B14F-4D97-AF65-F5344CB8AC3E}">
        <p14:creationId xmlns:p14="http://schemas.microsoft.com/office/powerpoint/2010/main" val="142949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2">
            <a:extLst>
              <a:ext uri="{FF2B5EF4-FFF2-40B4-BE49-F238E27FC236}">
                <a16:creationId xmlns:a16="http://schemas.microsoft.com/office/drawing/2014/main" id="{E14B6401-1D5A-4C2C-8BA8-F0676878EB6B}"/>
              </a:ext>
            </a:extLst>
          </p:cNvPr>
          <p:cNvSpPr>
            <a:spLocks noChangeArrowheads="1"/>
          </p:cNvSpPr>
          <p:nvPr/>
        </p:nvSpPr>
        <p:spPr bwMode="auto">
          <a:xfrm>
            <a:off x="641280" y="1561905"/>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5" name="Rectangle 3">
            <a:extLst>
              <a:ext uri="{FF2B5EF4-FFF2-40B4-BE49-F238E27FC236}">
                <a16:creationId xmlns:a16="http://schemas.microsoft.com/office/drawing/2014/main" id="{0B3E4281-78C3-4B7F-B0A2-D6E12D5B74C9}"/>
              </a:ext>
            </a:extLst>
          </p:cNvPr>
          <p:cNvSpPr>
            <a:spLocks noChangeArrowheads="1"/>
          </p:cNvSpPr>
          <p:nvPr/>
        </p:nvSpPr>
        <p:spPr bwMode="auto">
          <a:xfrm>
            <a:off x="1328486" y="1608326"/>
            <a:ext cx="1512887" cy="4699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To do so:</a:t>
            </a:r>
          </a:p>
        </p:txBody>
      </p:sp>
      <p:sp>
        <p:nvSpPr>
          <p:cNvPr id="16" name="Rectangle 12">
            <a:extLst>
              <a:ext uri="{FF2B5EF4-FFF2-40B4-BE49-F238E27FC236}">
                <a16:creationId xmlns:a16="http://schemas.microsoft.com/office/drawing/2014/main" id="{10EFCF82-F61D-4DA9-8BCD-4EE5DBFADDBB}"/>
              </a:ext>
            </a:extLst>
          </p:cNvPr>
          <p:cNvSpPr>
            <a:spLocks noChangeArrowheads="1"/>
          </p:cNvSpPr>
          <p:nvPr/>
        </p:nvSpPr>
        <p:spPr bwMode="auto">
          <a:xfrm>
            <a:off x="689788" y="2029242"/>
            <a:ext cx="6870118"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spcAft>
                <a:spcPts val="600"/>
              </a:spcAft>
              <a:buFont typeface="Calibri Light" panose="020F0302020204030204" pitchFamily="34" charset="0"/>
              <a:buAutoNum type="arabicPeriod"/>
            </a:pPr>
            <a:r>
              <a:rPr lang="en-US" altLang="en-US" sz="2500" dirty="0"/>
              <a:t>Right click on the layer containing the points in the layer panel and click on </a:t>
            </a:r>
            <a:r>
              <a:rPr lang="en-US" altLang="en-US" sz="2500" i="1" dirty="0"/>
              <a:t>Export</a:t>
            </a:r>
            <a:r>
              <a:rPr lang="en-US" altLang="en-US" sz="2500" dirty="0"/>
              <a:t> &gt; </a:t>
            </a:r>
            <a:r>
              <a:rPr lang="en-US" altLang="en-US" sz="2500" i="1" dirty="0"/>
              <a:t>Save Features as…</a:t>
            </a:r>
          </a:p>
          <a:p>
            <a:pPr marL="360000" indent="-360000">
              <a:spcAft>
                <a:spcPts val="600"/>
              </a:spcAft>
              <a:buFont typeface="Calibri Light" panose="020F0302020204030204" pitchFamily="34" charset="0"/>
              <a:buAutoNum type="arabicPeriod"/>
            </a:pPr>
            <a:r>
              <a:rPr lang="en-US" altLang="en-US" sz="2500" dirty="0"/>
              <a:t>In the Window that opens</a:t>
            </a:r>
            <a:r>
              <a:rPr lang="en-US" altLang="en-US" sz="2500" i="1" dirty="0"/>
              <a:t>:</a:t>
            </a:r>
          </a:p>
          <a:p>
            <a:pPr marL="900000" lvl="1" indent="-360000">
              <a:spcAft>
                <a:spcPts val="600"/>
              </a:spcAft>
              <a:buFont typeface="Calibri Light" panose="020F0302020204030204" pitchFamily="34" charset="0"/>
              <a:buAutoNum type="alphaLcPeriod"/>
            </a:pPr>
            <a:r>
              <a:rPr lang="en-US" altLang="en-US" sz="2400" dirty="0"/>
              <a:t>Select </a:t>
            </a:r>
            <a:r>
              <a:rPr lang="en-US" altLang="en-US" sz="2400" i="1" dirty="0"/>
              <a:t>Esri Shapefile </a:t>
            </a:r>
            <a:r>
              <a:rPr lang="en-US" altLang="en-US" sz="2400" dirty="0"/>
              <a:t>as the Format</a:t>
            </a:r>
          </a:p>
          <a:p>
            <a:pPr marL="900000" lvl="1" indent="-360000">
              <a:spcAft>
                <a:spcPts val="600"/>
              </a:spcAft>
              <a:buFont typeface="Calibri Light" panose="020F0302020204030204" pitchFamily="34" charset="0"/>
              <a:buAutoNum type="alphaLcPeriod"/>
            </a:pPr>
            <a:r>
              <a:rPr lang="en-US" altLang="en-US" sz="2400" dirty="0"/>
              <a:t>Browse to the folder where you want to save it and give it a name (</a:t>
            </a:r>
            <a:r>
              <a:rPr lang="en-US" altLang="en-US" sz="2400" dirty="0" err="1"/>
              <a:t>HF_Locations.shp</a:t>
            </a:r>
            <a:r>
              <a:rPr lang="en-US" altLang="en-US" sz="2400" dirty="0"/>
              <a:t>)</a:t>
            </a:r>
          </a:p>
          <a:p>
            <a:pPr marL="900000" lvl="1" indent="-360000">
              <a:spcAft>
                <a:spcPts val="600"/>
              </a:spcAft>
              <a:buFont typeface="Calibri Light" panose="020F0302020204030204" pitchFamily="34" charset="0"/>
              <a:buAutoNum type="alphaLcPeriod"/>
            </a:pPr>
            <a:r>
              <a:rPr lang="en-US" altLang="en-US" sz="2400" dirty="0"/>
              <a:t>Keep EPSG:4326 - WGS 84 as the CRS</a:t>
            </a:r>
          </a:p>
          <a:p>
            <a:pPr marL="360000" indent="-360000">
              <a:spcAft>
                <a:spcPts val="600"/>
              </a:spcAft>
              <a:buFont typeface="Calibri Light" panose="020F0302020204030204" pitchFamily="34" charset="0"/>
              <a:buAutoNum type="arabicPeriod"/>
            </a:pPr>
            <a:r>
              <a:rPr lang="en-US" altLang="en-US" sz="2400" dirty="0"/>
              <a:t>Click </a:t>
            </a:r>
            <a:r>
              <a:rPr lang="en-US" altLang="en-US" sz="2400" i="1" dirty="0"/>
              <a:t>OK.</a:t>
            </a:r>
          </a:p>
        </p:txBody>
      </p:sp>
      <p:sp>
        <p:nvSpPr>
          <p:cNvPr id="2" name="Slide Number Placeholder 3">
            <a:extLst>
              <a:ext uri="{FF2B5EF4-FFF2-40B4-BE49-F238E27FC236}">
                <a16:creationId xmlns:a16="http://schemas.microsoft.com/office/drawing/2014/main" id="{EC85CC8C-662D-0083-52E7-3DC9484B3A9C}"/>
              </a:ext>
            </a:extLst>
          </p:cNvPr>
          <p:cNvSpPr>
            <a:spLocks noGrp="1"/>
          </p:cNvSpPr>
          <p:nvPr>
            <p:ph type="sldNum" sz="quarter" idx="12"/>
          </p:nvPr>
        </p:nvSpPr>
        <p:spPr/>
        <p:txBody>
          <a:bodyPr/>
          <a:lstStyle/>
          <a:p>
            <a:fld id="{4D309488-8EB1-4662-952E-D6A73107E6C0}" type="slidenum">
              <a:rPr lang="en-US" smtClean="0"/>
              <a:pPr/>
              <a:t>12</a:t>
            </a:fld>
            <a:endParaRPr lang="en-US" dirty="0"/>
          </a:p>
        </p:txBody>
      </p:sp>
      <p:pic>
        <p:nvPicPr>
          <p:cNvPr id="6" name="Picture 5">
            <a:extLst>
              <a:ext uri="{FF2B5EF4-FFF2-40B4-BE49-F238E27FC236}">
                <a16:creationId xmlns:a16="http://schemas.microsoft.com/office/drawing/2014/main" id="{EFE8DFB4-096D-1DDC-6EFE-399DD31888F0}"/>
              </a:ext>
            </a:extLst>
          </p:cNvPr>
          <p:cNvPicPr>
            <a:picLocks noChangeAspect="1"/>
          </p:cNvPicPr>
          <p:nvPr/>
        </p:nvPicPr>
        <p:blipFill>
          <a:blip r:embed="rId2"/>
          <a:stretch>
            <a:fillRect/>
          </a:stretch>
        </p:blipFill>
        <p:spPr>
          <a:xfrm>
            <a:off x="7866239" y="1608842"/>
            <a:ext cx="3594833" cy="4068477"/>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3" name="Rectangle 2">
            <a:extLst>
              <a:ext uri="{FF2B5EF4-FFF2-40B4-BE49-F238E27FC236}">
                <a16:creationId xmlns:a16="http://schemas.microsoft.com/office/drawing/2014/main" id="{AE680F06-8506-F991-1ACE-00A0790EB771}"/>
              </a:ext>
            </a:extLst>
          </p:cNvPr>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Health facilities location shapefile</a:t>
            </a:r>
          </a:p>
        </p:txBody>
      </p:sp>
      <p:sp>
        <p:nvSpPr>
          <p:cNvPr id="5" name="Title 1">
            <a:extLst>
              <a:ext uri="{FF2B5EF4-FFF2-40B4-BE49-F238E27FC236}">
                <a16:creationId xmlns:a16="http://schemas.microsoft.com/office/drawing/2014/main" id="{8B44F2B3-6764-D515-3DF0-C3EB86F50CE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Tree>
    <p:extLst>
      <p:ext uri="{BB962C8B-B14F-4D97-AF65-F5344CB8AC3E}">
        <p14:creationId xmlns:p14="http://schemas.microsoft.com/office/powerpoint/2010/main" val="163175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77" t="17786" r="9200" b="9462"/>
          <a:stretch/>
        </p:blipFill>
        <p:spPr bwMode="auto">
          <a:xfrm>
            <a:off x="8017270" y="3970229"/>
            <a:ext cx="3593632" cy="1918366"/>
          </a:xfrm>
          <a:prstGeom prst="rect">
            <a:avLst/>
          </a:prstGeom>
          <a:ln>
            <a:solidFill>
              <a:schemeClr val="tx1"/>
            </a:solidFill>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14" name="AutoShape 32">
            <a:extLst>
              <a:ext uri="{FF2B5EF4-FFF2-40B4-BE49-F238E27FC236}">
                <a16:creationId xmlns:a16="http://schemas.microsoft.com/office/drawing/2014/main" id="{EA8E0041-1919-4D1D-B86E-5664670CA410}"/>
              </a:ext>
            </a:extLst>
          </p:cNvPr>
          <p:cNvSpPr>
            <a:spLocks noChangeArrowheads="1"/>
          </p:cNvSpPr>
          <p:nvPr/>
        </p:nvSpPr>
        <p:spPr bwMode="auto">
          <a:xfrm>
            <a:off x="647725" y="1571126"/>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5" name="Rectangle 3">
            <a:extLst>
              <a:ext uri="{FF2B5EF4-FFF2-40B4-BE49-F238E27FC236}">
                <a16:creationId xmlns:a16="http://schemas.microsoft.com/office/drawing/2014/main" id="{B32BAC0A-61E6-444C-9664-FED801940DC8}"/>
              </a:ext>
            </a:extLst>
          </p:cNvPr>
          <p:cNvSpPr>
            <a:spLocks noChangeArrowheads="1"/>
          </p:cNvSpPr>
          <p:nvPr/>
        </p:nvSpPr>
        <p:spPr bwMode="auto">
          <a:xfrm>
            <a:off x="1347904" y="1604462"/>
            <a:ext cx="7777162" cy="4699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The new shapefile is now added to the layer panel</a:t>
            </a:r>
          </a:p>
        </p:txBody>
      </p:sp>
      <p:sp>
        <p:nvSpPr>
          <p:cNvPr id="29703" name="Rectangle 12">
            <a:extLst>
              <a:ext uri="{FF2B5EF4-FFF2-40B4-BE49-F238E27FC236}">
                <a16:creationId xmlns:a16="http://schemas.microsoft.com/office/drawing/2014/main" id="{C8EC9B97-A4C1-4875-8809-FD33170A4EB4}"/>
              </a:ext>
            </a:extLst>
          </p:cNvPr>
          <p:cNvSpPr>
            <a:spLocks noChangeArrowheads="1"/>
          </p:cNvSpPr>
          <p:nvPr/>
        </p:nvSpPr>
        <p:spPr bwMode="auto">
          <a:xfrm>
            <a:off x="696586" y="3388729"/>
            <a:ext cx="669061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 typeface="Calibri Light" panose="020F0302020204030204" pitchFamily="34" charset="0"/>
              <a:buAutoNum type="arabicPeriod"/>
            </a:pPr>
            <a:r>
              <a:rPr lang="en-US" altLang="en-US" sz="2200" dirty="0"/>
              <a:t>Make sure that all the points are falling within the Tolkien Province (click on the Z</a:t>
            </a:r>
            <a:r>
              <a:rPr lang="en-US" altLang="en-US" sz="2200" i="1" dirty="0"/>
              <a:t>oom Full </a:t>
            </a:r>
            <a:r>
              <a:rPr lang="en-US" altLang="en-US" sz="2200" dirty="0"/>
              <a:t>button</a:t>
            </a:r>
            <a:r>
              <a:rPr lang="en-US" altLang="en-US" sz="2200" i="1" dirty="0"/>
              <a:t> </a:t>
            </a:r>
            <a:r>
              <a:rPr lang="en-US" altLang="en-US" sz="2200" dirty="0"/>
              <a:t>for that        )</a:t>
            </a:r>
          </a:p>
          <a:p>
            <a:pPr marL="360000" indent="-360000">
              <a:buFont typeface="Calibri Light" panose="020F0302020204030204" pitchFamily="34" charset="0"/>
              <a:buAutoNum type="arabicPeriod"/>
            </a:pPr>
            <a:r>
              <a:rPr lang="en-US" altLang="en-US" sz="2200" dirty="0"/>
              <a:t>Open the attribute table and check that all the content from the master list is there (192 health facilities)</a:t>
            </a:r>
          </a:p>
        </p:txBody>
      </p:sp>
      <p:sp>
        <p:nvSpPr>
          <p:cNvPr id="10" name="AutoShape 32">
            <a:extLst>
              <a:ext uri="{FF2B5EF4-FFF2-40B4-BE49-F238E27FC236}">
                <a16:creationId xmlns:a16="http://schemas.microsoft.com/office/drawing/2014/main" id="{699257C0-F7AE-4D7B-A335-F556769EC1B8}"/>
              </a:ext>
            </a:extLst>
          </p:cNvPr>
          <p:cNvSpPr>
            <a:spLocks noChangeArrowheads="1"/>
          </p:cNvSpPr>
          <p:nvPr/>
        </p:nvSpPr>
        <p:spPr bwMode="auto">
          <a:xfrm>
            <a:off x="656690" y="2142410"/>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1" name="Rectangle 3">
            <a:extLst>
              <a:ext uri="{FF2B5EF4-FFF2-40B4-BE49-F238E27FC236}">
                <a16:creationId xmlns:a16="http://schemas.microsoft.com/office/drawing/2014/main" id="{F03616C0-75F5-424D-90E5-F368587964F2}"/>
              </a:ext>
            </a:extLst>
          </p:cNvPr>
          <p:cNvSpPr>
            <a:spLocks noChangeArrowheads="1"/>
          </p:cNvSpPr>
          <p:nvPr/>
        </p:nvSpPr>
        <p:spPr bwMode="auto">
          <a:xfrm>
            <a:off x="1329975" y="2105616"/>
            <a:ext cx="6286762" cy="510254"/>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You can delete the temporary layer by right clicking on it and then click on </a:t>
            </a:r>
            <a:r>
              <a:rPr lang="en-US" altLang="zh-CN" sz="2400" i="1" dirty="0">
                <a:latin typeface="+mn-lt"/>
                <a:cs typeface="Arial" charset="0"/>
              </a:rPr>
              <a:t>Remove Layer</a:t>
            </a:r>
          </a:p>
        </p:txBody>
      </p:sp>
      <p:sp>
        <p:nvSpPr>
          <p:cNvPr id="29707" name="Rectangle 12">
            <a:extLst>
              <a:ext uri="{FF2B5EF4-FFF2-40B4-BE49-F238E27FC236}">
                <a16:creationId xmlns:a16="http://schemas.microsoft.com/office/drawing/2014/main" id="{0E0DED7E-5D87-4592-BB63-98C530C40384}"/>
              </a:ext>
            </a:extLst>
          </p:cNvPr>
          <p:cNvSpPr>
            <a:spLocks noChangeArrowheads="1"/>
          </p:cNvSpPr>
          <p:nvPr/>
        </p:nvSpPr>
        <p:spPr bwMode="auto">
          <a:xfrm>
            <a:off x="535220" y="2903173"/>
            <a:ext cx="588014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400" dirty="0"/>
              <a:t>Once done, save the project and:</a:t>
            </a:r>
            <a:endParaRPr lang="en-US" altLang="en-US" sz="2400" i="1" dirty="0"/>
          </a:p>
        </p:txBody>
      </p:sp>
      <p:pic>
        <p:nvPicPr>
          <p:cNvPr id="29708" name="Picture 4">
            <a:extLst>
              <a:ext uri="{FF2B5EF4-FFF2-40B4-BE49-F238E27FC236}">
                <a16:creationId xmlns:a16="http://schemas.microsoft.com/office/drawing/2014/main" id="{E1EC8529-FCED-4013-8C46-350C4F8E23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042" t="6377" r="63074" b="89070"/>
          <a:stretch>
            <a:fillRect/>
          </a:stretch>
        </p:blipFill>
        <p:spPr bwMode="auto">
          <a:xfrm>
            <a:off x="1712581" y="4089273"/>
            <a:ext cx="358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8966FBAC-A5A7-4191-AD51-CBE5E6EBC0B0}"/>
              </a:ext>
            </a:extLst>
          </p:cNvPr>
          <p:cNvSpPr>
            <a:spLocks noChangeArrowheads="1"/>
          </p:cNvSpPr>
          <p:nvPr/>
        </p:nvSpPr>
        <p:spPr bwMode="auto">
          <a:xfrm>
            <a:off x="8615040" y="6007937"/>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latin typeface="+mn-lt"/>
                <a:cs typeface="Arial" charset="0"/>
              </a:rPr>
              <a:t>Save the project! </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5158" r="81540" b="66518"/>
          <a:stretch/>
        </p:blipFill>
        <p:spPr bwMode="auto">
          <a:xfrm>
            <a:off x="7414096" y="1903248"/>
            <a:ext cx="2401888" cy="134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5843" t="36623" r="67464" b="39853"/>
          <a:stretch/>
        </p:blipFill>
        <p:spPr bwMode="auto">
          <a:xfrm>
            <a:off x="9681778" y="2088622"/>
            <a:ext cx="2074990" cy="164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9593" t="16319" r="20815" b="7985"/>
          <a:stretch/>
        </p:blipFill>
        <p:spPr bwMode="auto">
          <a:xfrm>
            <a:off x="7460873" y="3454258"/>
            <a:ext cx="2054278" cy="22081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2">
            <a:extLst>
              <a:ext uri="{FF2B5EF4-FFF2-40B4-BE49-F238E27FC236}">
                <a16:creationId xmlns:a16="http://schemas.microsoft.com/office/drawing/2014/main" id="{AC8A92AD-0850-4346-AEB5-7D7669C3FAF7}"/>
              </a:ext>
            </a:extLst>
          </p:cNvPr>
          <p:cNvSpPr>
            <a:spLocks noChangeArrowheads="1"/>
          </p:cNvSpPr>
          <p:nvPr/>
        </p:nvSpPr>
        <p:spPr bwMode="auto">
          <a:xfrm>
            <a:off x="705551" y="5434963"/>
            <a:ext cx="641353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 typeface="+mj-lt"/>
              <a:buAutoNum type="arabicPeriod" startAt="3"/>
            </a:pPr>
            <a:r>
              <a:rPr lang="en-US" altLang="en-US" sz="2200" dirty="0"/>
              <a:t>Check that the health facilities are falling within the correct City and Barangay</a:t>
            </a:r>
          </a:p>
        </p:txBody>
      </p:sp>
      <p:sp>
        <p:nvSpPr>
          <p:cNvPr id="2" name="Slide Number Placeholder 3">
            <a:extLst>
              <a:ext uri="{FF2B5EF4-FFF2-40B4-BE49-F238E27FC236}">
                <a16:creationId xmlns:a16="http://schemas.microsoft.com/office/drawing/2014/main" id="{A338E5BC-6219-9A26-A9E9-935689ACF2DF}"/>
              </a:ext>
            </a:extLst>
          </p:cNvPr>
          <p:cNvSpPr>
            <a:spLocks noGrp="1"/>
          </p:cNvSpPr>
          <p:nvPr>
            <p:ph type="sldNum" sz="quarter" idx="12"/>
          </p:nvPr>
        </p:nvSpPr>
        <p:spPr/>
        <p:txBody>
          <a:bodyPr/>
          <a:lstStyle/>
          <a:p>
            <a:fld id="{4D309488-8EB1-4662-952E-D6A73107E6C0}" type="slidenum">
              <a:rPr lang="en-US" smtClean="0"/>
              <a:pPr/>
              <a:t>13</a:t>
            </a:fld>
            <a:endParaRPr lang="en-US" dirty="0"/>
          </a:p>
        </p:txBody>
      </p:sp>
      <p:sp>
        <p:nvSpPr>
          <p:cNvPr id="4" name="Rectangle 3">
            <a:extLst>
              <a:ext uri="{FF2B5EF4-FFF2-40B4-BE49-F238E27FC236}">
                <a16:creationId xmlns:a16="http://schemas.microsoft.com/office/drawing/2014/main" id="{B0ED2C24-0E80-5826-A8C8-6C4E78DFE72D}"/>
              </a:ext>
            </a:extLst>
          </p:cNvPr>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Health facilities location shapefile</a:t>
            </a:r>
          </a:p>
        </p:txBody>
      </p:sp>
      <p:sp>
        <p:nvSpPr>
          <p:cNvPr id="5" name="Title 1">
            <a:extLst>
              <a:ext uri="{FF2B5EF4-FFF2-40B4-BE49-F238E27FC236}">
                <a16:creationId xmlns:a16="http://schemas.microsoft.com/office/drawing/2014/main" id="{3AD69D85-91DE-DCFF-528B-CD446CDF086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Tree>
    <p:extLst>
      <p:ext uri="{BB962C8B-B14F-4D97-AF65-F5344CB8AC3E}">
        <p14:creationId xmlns:p14="http://schemas.microsoft.com/office/powerpoint/2010/main" val="2220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11 -0.03681 L -0.33889 -0.31088 L -0.17778 -0.60348 L -0.36945 -0.97014 L -0.65417 -1.20533 " pathEditMode="relative" ptsTypes="AAAAA">
                                      <p:cBhvr>
                                        <p:cTn id="6" dur="4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2">
            <a:extLst>
              <a:ext uri="{FF2B5EF4-FFF2-40B4-BE49-F238E27FC236}">
                <a16:creationId xmlns:a16="http://schemas.microsoft.com/office/drawing/2014/main" id="{792CEC09-6700-46D4-A6E6-5D21673A847F}"/>
              </a:ext>
            </a:extLst>
          </p:cNvPr>
          <p:cNvSpPr>
            <a:spLocks noChangeArrowheads="1"/>
          </p:cNvSpPr>
          <p:nvPr/>
        </p:nvSpPr>
        <p:spPr bwMode="auto">
          <a:xfrm>
            <a:off x="531478" y="905200"/>
            <a:ext cx="11153671"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Barangay – Link with the number of malaria cases aggregated at barangay level</a:t>
            </a:r>
          </a:p>
        </p:txBody>
      </p:sp>
      <p:sp>
        <p:nvSpPr>
          <p:cNvPr id="23557" name="Rectangle 14">
            <a:extLst>
              <a:ext uri="{FF2B5EF4-FFF2-40B4-BE49-F238E27FC236}">
                <a16:creationId xmlns:a16="http://schemas.microsoft.com/office/drawing/2014/main" id="{39849398-4143-4B9C-88EB-3B908417D61E}"/>
              </a:ext>
            </a:extLst>
          </p:cNvPr>
          <p:cNvSpPr>
            <a:spLocks noChangeArrowheads="1"/>
          </p:cNvSpPr>
          <p:nvPr/>
        </p:nvSpPr>
        <p:spPr bwMode="auto">
          <a:xfrm>
            <a:off x="986963" y="3531705"/>
            <a:ext cx="6582745"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dirty="0"/>
              <a:t>Open the attribute table of the Excel file and Barangay boundary shapefile and compare the two tables.</a:t>
            </a:r>
          </a:p>
          <a:p>
            <a:pPr>
              <a:lnSpc>
                <a:spcPct val="90000"/>
              </a:lnSpc>
              <a:spcBef>
                <a:spcPct val="20000"/>
              </a:spcBef>
              <a:buFont typeface="Arial" panose="020B0604020202020204" pitchFamily="34" charset="0"/>
              <a:buChar char="•"/>
            </a:pPr>
            <a:r>
              <a:rPr lang="en-US" altLang="zh-CN" sz="2400" dirty="0"/>
              <a:t>Do they contain the same list of Barangays?</a:t>
            </a:r>
          </a:p>
          <a:p>
            <a:pPr>
              <a:lnSpc>
                <a:spcPct val="90000"/>
              </a:lnSpc>
              <a:spcBef>
                <a:spcPct val="20000"/>
              </a:spcBef>
              <a:buFont typeface="Arial" panose="020B0604020202020204" pitchFamily="34" charset="0"/>
              <a:buChar char="•"/>
            </a:pPr>
            <a:r>
              <a:rPr lang="en-US" altLang="zh-CN" sz="2400" dirty="0"/>
              <a:t>Is there a unique identifier in common to both tables that could be used to join them together?</a:t>
            </a:r>
          </a:p>
        </p:txBody>
      </p:sp>
      <p:sp>
        <p:nvSpPr>
          <p:cNvPr id="23562" name="Rectangle 12">
            <a:extLst>
              <a:ext uri="{FF2B5EF4-FFF2-40B4-BE49-F238E27FC236}">
                <a16:creationId xmlns:a16="http://schemas.microsoft.com/office/drawing/2014/main" id="{726E06B6-032F-4445-926E-C6EF606247AE}"/>
              </a:ext>
            </a:extLst>
          </p:cNvPr>
          <p:cNvSpPr>
            <a:spLocks noChangeArrowheads="1"/>
          </p:cNvSpPr>
          <p:nvPr/>
        </p:nvSpPr>
        <p:spPr bwMode="auto">
          <a:xfrm>
            <a:off x="702301" y="1429811"/>
            <a:ext cx="10812027" cy="1631216"/>
          </a:xfrm>
          <a:prstGeom prst="rect">
            <a:avLst/>
          </a:prstGeom>
          <a:noFill/>
          <a:ln w="9525">
            <a:noFill/>
            <a:miter lim="800000"/>
            <a:headEnd/>
            <a:tailEnd/>
          </a:ln>
        </p:spPr>
        <p:txBody>
          <a:bodyPr wrap="square">
            <a:spAutoFit/>
          </a:bodyPr>
          <a:lstStyle/>
          <a:p>
            <a:pPr marL="360000" indent="-360000">
              <a:buFontTx/>
              <a:buAutoNum type="arabicPeriod"/>
              <a:defRPr/>
            </a:pPr>
            <a:r>
              <a:rPr lang="en-US" sz="2500" dirty="0"/>
              <a:t>Click the </a:t>
            </a:r>
            <a:r>
              <a:rPr lang="en-US" sz="2500" i="1" dirty="0"/>
              <a:t>Add Vector Layer </a:t>
            </a:r>
            <a:r>
              <a:rPr lang="en-US" sz="2500" dirty="0"/>
              <a:t>button</a:t>
            </a:r>
          </a:p>
          <a:p>
            <a:pPr marL="360000" indent="-360000">
              <a:buFontTx/>
              <a:buAutoNum type="arabicPeriod"/>
              <a:defRPr/>
            </a:pPr>
            <a:r>
              <a:rPr lang="en-US" sz="2500" dirty="0"/>
              <a:t>Browse to the location of the EXERCISE_4\DATA folder</a:t>
            </a:r>
          </a:p>
          <a:p>
            <a:pPr marL="360000" indent="-360000">
              <a:buFontTx/>
              <a:buAutoNum type="arabicPeriod"/>
              <a:defRPr/>
            </a:pPr>
            <a:r>
              <a:rPr lang="en-US" sz="2500" dirty="0"/>
              <a:t>Select the </a:t>
            </a:r>
            <a:r>
              <a:rPr lang="en-US" altLang="en-US" sz="2500" i="1" dirty="0"/>
              <a:t>Tot_Cases_Bgy_[date].xlsx</a:t>
            </a:r>
            <a:r>
              <a:rPr lang="en-US" sz="2500" i="1" dirty="0"/>
              <a:t> </a:t>
            </a:r>
            <a:r>
              <a:rPr lang="en-US" sz="2500" dirty="0"/>
              <a:t>file and click </a:t>
            </a:r>
            <a:r>
              <a:rPr lang="en-US" sz="2500" i="1" dirty="0"/>
              <a:t>Add</a:t>
            </a:r>
            <a:r>
              <a:rPr lang="en-US" sz="2500" dirty="0"/>
              <a:t>.</a:t>
            </a:r>
            <a:endParaRPr lang="fr-CH" sz="2500" dirty="0"/>
          </a:p>
          <a:p>
            <a:pPr marL="360000" indent="-360000">
              <a:buFontTx/>
              <a:buAutoNum type="arabicPeriod"/>
              <a:defRPr/>
            </a:pPr>
            <a:r>
              <a:rPr lang="fr-CH" altLang="en-US" sz="2500" dirty="0"/>
              <a:t>Close the </a:t>
            </a:r>
            <a:r>
              <a:rPr lang="en-US" altLang="en-US" sz="2500" dirty="0"/>
              <a:t>Data Source Manager </a:t>
            </a:r>
            <a:r>
              <a:rPr lang="fr-CH" altLang="en-US" sz="2500" dirty="0" err="1"/>
              <a:t>window</a:t>
            </a:r>
            <a:r>
              <a:rPr lang="fr-CH" altLang="en-US" sz="2500" dirty="0"/>
              <a:t>.</a:t>
            </a:r>
            <a:endParaRPr lang="en-US" sz="2500" dirty="0"/>
          </a:p>
        </p:txBody>
      </p:sp>
      <p:pic>
        <p:nvPicPr>
          <p:cNvPr id="23561" name="Picture 6" descr="add_vector">
            <a:extLst>
              <a:ext uri="{FF2B5EF4-FFF2-40B4-BE49-F238E27FC236}">
                <a16:creationId xmlns:a16="http://schemas.microsoft.com/office/drawing/2014/main" id="{841088A5-D531-41BE-8ADA-33759308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9708" y="1431420"/>
            <a:ext cx="499118" cy="44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60" t="12848" r="19693" b="14573"/>
          <a:stretch/>
        </p:blipFill>
        <p:spPr bwMode="auto">
          <a:xfrm>
            <a:off x="8471586" y="3429000"/>
            <a:ext cx="2733451"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509" t="13610" r="21087" b="14930"/>
          <a:stretch/>
        </p:blipFill>
        <p:spPr bwMode="auto">
          <a:xfrm>
            <a:off x="9874202" y="3599849"/>
            <a:ext cx="1423194" cy="234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7CF8E732-4588-CCA3-8EA5-16AEFCF92EB9}"/>
              </a:ext>
            </a:extLst>
          </p:cNvPr>
          <p:cNvSpPr>
            <a:spLocks noGrp="1"/>
          </p:cNvSpPr>
          <p:nvPr>
            <p:ph type="sldNum" sz="quarter" idx="12"/>
          </p:nvPr>
        </p:nvSpPr>
        <p:spPr/>
        <p:txBody>
          <a:bodyPr/>
          <a:lstStyle/>
          <a:p>
            <a:fld id="{4D309488-8EB1-4662-952E-D6A73107E6C0}" type="slidenum">
              <a:rPr lang="en-US" smtClean="0"/>
              <a:pPr/>
              <a:t>14</a:t>
            </a:fld>
            <a:endParaRPr lang="en-US" dirty="0"/>
          </a:p>
        </p:txBody>
      </p:sp>
      <p:sp>
        <p:nvSpPr>
          <p:cNvPr id="3" name="Title 1">
            <a:extLst>
              <a:ext uri="{FF2B5EF4-FFF2-40B4-BE49-F238E27FC236}">
                <a16:creationId xmlns:a16="http://schemas.microsoft.com/office/drawing/2014/main" id="{52239ED9-1AA2-C16D-1FF5-E8FDF5053B5D}"/>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a:t>
            </a:r>
            <a:endParaRPr lang="en-PH" altLang="en-US" sz="3600" dirty="0"/>
          </a:p>
        </p:txBody>
      </p:sp>
    </p:spTree>
    <p:extLst>
      <p:ext uri="{BB962C8B-B14F-4D97-AF65-F5344CB8AC3E}">
        <p14:creationId xmlns:p14="http://schemas.microsoft.com/office/powerpoint/2010/main" val="385499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12">
            <a:extLst>
              <a:ext uri="{FF2B5EF4-FFF2-40B4-BE49-F238E27FC236}">
                <a16:creationId xmlns:a16="http://schemas.microsoft.com/office/drawing/2014/main" id="{B435A29B-E369-42C7-8880-ED4CD6BA6452}"/>
              </a:ext>
            </a:extLst>
          </p:cNvPr>
          <p:cNvSpPr>
            <a:spLocks noChangeArrowheads="1"/>
          </p:cNvSpPr>
          <p:nvPr/>
        </p:nvSpPr>
        <p:spPr bwMode="auto">
          <a:xfrm>
            <a:off x="690676" y="2394084"/>
            <a:ext cx="1083833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Tx/>
              <a:buAutoNum type="arabicPeriod"/>
            </a:pPr>
            <a:r>
              <a:rPr lang="en-US" altLang="en-US" sz="2600" dirty="0"/>
              <a:t>Right click on the shapefile name in the menu and click on </a:t>
            </a:r>
            <a:r>
              <a:rPr lang="en-US" altLang="en-US" sz="2600" i="1" dirty="0"/>
              <a:t>Properties…</a:t>
            </a:r>
          </a:p>
          <a:p>
            <a:pPr marL="360000" indent="-360000">
              <a:buFontTx/>
              <a:buAutoNum type="arabicPeriod"/>
            </a:pPr>
            <a:r>
              <a:rPr lang="en-US" altLang="en-US" sz="2600" dirty="0"/>
              <a:t>Click on </a:t>
            </a:r>
            <a:r>
              <a:rPr lang="en-US" altLang="en-US" sz="2600" i="1" dirty="0"/>
              <a:t>Joins</a:t>
            </a:r>
            <a:r>
              <a:rPr lang="en-US" altLang="en-US" sz="2600" dirty="0"/>
              <a:t> in the window that opens</a:t>
            </a:r>
          </a:p>
          <a:p>
            <a:pPr marL="360000" indent="-360000">
              <a:buFontTx/>
              <a:buAutoNum type="arabicPeriod"/>
            </a:pPr>
            <a:r>
              <a:rPr lang="en-US" altLang="en-US" sz="2600" dirty="0"/>
              <a:t>Click on the « + » icon at the bottom of the window</a:t>
            </a:r>
          </a:p>
          <a:p>
            <a:pPr marL="360000" indent="-360000">
              <a:buFontTx/>
              <a:buAutoNum type="arabicPeriod"/>
            </a:pPr>
            <a:r>
              <a:rPr lang="en-US" altLang="en-US" sz="2600" dirty="0"/>
              <a:t>In the window that opens select:</a:t>
            </a:r>
          </a:p>
        </p:txBody>
      </p:sp>
      <p:sp>
        <p:nvSpPr>
          <p:cNvPr id="12" name="AutoShape 32">
            <a:extLst>
              <a:ext uri="{FF2B5EF4-FFF2-40B4-BE49-F238E27FC236}">
                <a16:creationId xmlns:a16="http://schemas.microsoft.com/office/drawing/2014/main" id="{29BDD403-95BA-4299-AF37-6CC95BB4C381}"/>
              </a:ext>
            </a:extLst>
          </p:cNvPr>
          <p:cNvSpPr>
            <a:spLocks noChangeArrowheads="1"/>
          </p:cNvSpPr>
          <p:nvPr/>
        </p:nvSpPr>
        <p:spPr bwMode="auto">
          <a:xfrm>
            <a:off x="636886" y="1550220"/>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6" name="Rectangle 3">
            <a:extLst>
              <a:ext uri="{FF2B5EF4-FFF2-40B4-BE49-F238E27FC236}">
                <a16:creationId xmlns:a16="http://schemas.microsoft.com/office/drawing/2014/main" id="{8FBD7B9F-5C36-42B3-9EB4-0A1565F77020}"/>
              </a:ext>
            </a:extLst>
          </p:cNvPr>
          <p:cNvSpPr>
            <a:spLocks noChangeArrowheads="1"/>
          </p:cNvSpPr>
          <p:nvPr/>
        </p:nvSpPr>
        <p:spPr bwMode="auto">
          <a:xfrm>
            <a:off x="1313630" y="1588842"/>
            <a:ext cx="10051055"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This means that we can join the content of the malaria cases table (Excel) to the attribute table of the shapefile</a:t>
            </a:r>
          </a:p>
        </p:txBody>
      </p:sp>
      <p:pic>
        <p:nvPicPr>
          <p:cNvPr id="24583" name="Picture 2">
            <a:extLst>
              <a:ext uri="{FF2B5EF4-FFF2-40B4-BE49-F238E27FC236}">
                <a16:creationId xmlns:a16="http://schemas.microsoft.com/office/drawing/2014/main" id="{8394C5C8-B816-487B-87BC-2F926985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8195200" y="2924153"/>
            <a:ext cx="928704" cy="38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6">
            <a:extLst>
              <a:ext uri="{FF2B5EF4-FFF2-40B4-BE49-F238E27FC236}">
                <a16:creationId xmlns:a16="http://schemas.microsoft.com/office/drawing/2014/main" id="{17365C76-6DF1-4FA4-AA0C-71B2E60AD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9499548" y="319197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BA76CCC8-F481-4C8D-B2E4-36F930DF23C8}"/>
              </a:ext>
            </a:extLst>
          </p:cNvPr>
          <p:cNvSpPr>
            <a:spLocks noChangeArrowheads="1"/>
          </p:cNvSpPr>
          <p:nvPr/>
        </p:nvSpPr>
        <p:spPr bwMode="auto">
          <a:xfrm>
            <a:off x="1071939" y="4091805"/>
            <a:ext cx="6028107" cy="1938992"/>
          </a:xfrm>
          <a:prstGeom prst="rect">
            <a:avLst/>
          </a:prstGeom>
          <a:noFill/>
          <a:ln w="9525">
            <a:noFill/>
            <a:miter lim="800000"/>
            <a:headEnd/>
            <a:tailEnd/>
          </a:ln>
        </p:spPr>
        <p:txBody>
          <a:bodyPr wrap="square">
            <a:spAutoFit/>
          </a:bodyPr>
          <a:lstStyle/>
          <a:p>
            <a:pPr marL="360000" lvl="1" indent="-360000">
              <a:buFont typeface="+mj-lt"/>
              <a:buAutoNum type="alphaLcPeriod"/>
              <a:defRPr/>
            </a:pPr>
            <a:r>
              <a:rPr lang="en-US" sz="2400" dirty="0" err="1"/>
              <a:t>Tot_Cases_Bgy</a:t>
            </a:r>
            <a:r>
              <a:rPr lang="en-US" sz="2400" dirty="0"/>
              <a:t>_[</a:t>
            </a:r>
            <a:r>
              <a:rPr lang="en-US" sz="2400" i="1" dirty="0"/>
              <a:t>date</a:t>
            </a:r>
            <a:r>
              <a:rPr lang="en-US" sz="2400" dirty="0"/>
              <a:t>] – </a:t>
            </a:r>
            <a:r>
              <a:rPr lang="en-US" sz="2400" dirty="0" err="1"/>
              <a:t>Tot_Cases_Bgy</a:t>
            </a:r>
            <a:r>
              <a:rPr lang="en-US" sz="2400" dirty="0"/>
              <a:t> </a:t>
            </a:r>
            <a:r>
              <a:rPr lang="en-US" sz="2400" dirty="0">
                <a:cs typeface="Arial" charset="0"/>
              </a:rPr>
              <a:t>as the </a:t>
            </a:r>
            <a:r>
              <a:rPr lang="en-US" sz="2400" i="1" dirty="0">
                <a:cs typeface="Arial" charset="0"/>
              </a:rPr>
              <a:t>Join layer</a:t>
            </a:r>
          </a:p>
          <a:p>
            <a:pPr marL="360000" lvl="1" indent="-360000">
              <a:buFont typeface="+mj-lt"/>
              <a:buAutoNum type="alphaLcPeriod"/>
              <a:defRPr/>
            </a:pPr>
            <a:r>
              <a:rPr lang="en-US" sz="2400" dirty="0" err="1">
                <a:cs typeface="Arial" charset="0"/>
              </a:rPr>
              <a:t>Bgy_Code</a:t>
            </a:r>
            <a:r>
              <a:rPr lang="en-US" sz="2400" dirty="0">
                <a:cs typeface="Arial" charset="0"/>
              </a:rPr>
              <a:t> as the </a:t>
            </a:r>
            <a:r>
              <a:rPr lang="en-US" sz="2400" i="1" dirty="0">
                <a:cs typeface="Arial" charset="0"/>
              </a:rPr>
              <a:t>Join field</a:t>
            </a:r>
          </a:p>
          <a:p>
            <a:pPr marL="360000" lvl="1" indent="-360000">
              <a:buFont typeface="+mj-lt"/>
              <a:buAutoNum type="alphaLcPeriod"/>
              <a:defRPr/>
            </a:pPr>
            <a:r>
              <a:rPr lang="en-US" sz="2400" dirty="0" err="1">
                <a:cs typeface="Arial" charset="0"/>
              </a:rPr>
              <a:t>Bgy_Code</a:t>
            </a:r>
            <a:r>
              <a:rPr lang="en-US" sz="2400" dirty="0">
                <a:cs typeface="Arial" charset="0"/>
              </a:rPr>
              <a:t> as the </a:t>
            </a:r>
            <a:r>
              <a:rPr lang="en-US" sz="2400" i="1" dirty="0">
                <a:cs typeface="Arial" charset="0"/>
              </a:rPr>
              <a:t>Target field </a:t>
            </a:r>
            <a:r>
              <a:rPr lang="en-US" sz="2400" dirty="0">
                <a:cs typeface="Arial" charset="0"/>
              </a:rPr>
              <a:t>in the shapefile</a:t>
            </a:r>
          </a:p>
          <a:p>
            <a:pPr marL="360000" lvl="1" indent="-360000">
              <a:buFont typeface="+mj-lt"/>
              <a:buAutoNum type="alphaLcPeriod"/>
              <a:defRPr/>
            </a:pPr>
            <a:r>
              <a:rPr lang="fr-CH" sz="2400" dirty="0">
                <a:cs typeface="Arial" charset="0"/>
              </a:rPr>
              <a:t>Click </a:t>
            </a:r>
            <a:r>
              <a:rPr lang="fr-CH" sz="2400" i="1" dirty="0">
                <a:cs typeface="Arial" charset="0"/>
              </a:rPr>
              <a:t>OK</a:t>
            </a:r>
            <a:r>
              <a:rPr lang="fr-CH" sz="2400" dirty="0">
                <a:cs typeface="Arial" charset="0"/>
              </a:rPr>
              <a:t> </a:t>
            </a:r>
            <a:r>
              <a:rPr lang="fr-CH" sz="2400" dirty="0" err="1">
                <a:cs typeface="Arial" charset="0"/>
              </a:rPr>
              <a:t>twice</a:t>
            </a:r>
            <a:endParaRPr lang="en-US" sz="2400" dirty="0">
              <a:cs typeface="Arial" charset="0"/>
            </a:endParaRPr>
          </a:p>
        </p:txBody>
      </p:sp>
      <p:sp>
        <p:nvSpPr>
          <p:cNvPr id="24586" name="Rectangle 12">
            <a:extLst>
              <a:ext uri="{FF2B5EF4-FFF2-40B4-BE49-F238E27FC236}">
                <a16:creationId xmlns:a16="http://schemas.microsoft.com/office/drawing/2014/main" id="{BEDA49A0-AE30-466F-92F0-C6B3A96EE01E}"/>
              </a:ext>
            </a:extLst>
          </p:cNvPr>
          <p:cNvSpPr>
            <a:spLocks noChangeArrowheads="1"/>
          </p:cNvSpPr>
          <p:nvPr/>
        </p:nvSpPr>
        <p:spPr bwMode="auto">
          <a:xfrm>
            <a:off x="532563" y="900343"/>
            <a:ext cx="11143622"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Barangay – Link with the number of malaria cases aggregated at barangay level</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332" t="12242" r="31100" b="68315"/>
          <a:stretch/>
        </p:blipFill>
        <p:spPr bwMode="auto">
          <a:xfrm>
            <a:off x="7423853" y="4318748"/>
            <a:ext cx="3940832" cy="114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12D5346C-A71B-FB70-3050-4A12CEF912F8}"/>
              </a:ext>
            </a:extLst>
          </p:cNvPr>
          <p:cNvSpPr>
            <a:spLocks noGrp="1"/>
          </p:cNvSpPr>
          <p:nvPr>
            <p:ph type="sldNum" sz="quarter" idx="12"/>
          </p:nvPr>
        </p:nvSpPr>
        <p:spPr/>
        <p:txBody>
          <a:bodyPr/>
          <a:lstStyle/>
          <a:p>
            <a:fld id="{4D309488-8EB1-4662-952E-D6A73107E6C0}" type="slidenum">
              <a:rPr lang="en-US" smtClean="0"/>
              <a:pPr/>
              <a:t>15</a:t>
            </a:fld>
            <a:endParaRPr lang="en-US" dirty="0"/>
          </a:p>
        </p:txBody>
      </p:sp>
      <p:sp>
        <p:nvSpPr>
          <p:cNvPr id="3" name="Title 1">
            <a:extLst>
              <a:ext uri="{FF2B5EF4-FFF2-40B4-BE49-F238E27FC236}">
                <a16:creationId xmlns:a16="http://schemas.microsoft.com/office/drawing/2014/main" id="{31A4EBDD-1C3C-CBD9-72FC-F4AD16534523}"/>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 </a:t>
            </a:r>
            <a:endParaRPr lang="en-PH" altLang="en-US" sz="3600" dirty="0"/>
          </a:p>
        </p:txBody>
      </p:sp>
    </p:spTree>
    <p:extLst>
      <p:ext uri="{BB962C8B-B14F-4D97-AF65-F5344CB8AC3E}">
        <p14:creationId xmlns:p14="http://schemas.microsoft.com/office/powerpoint/2010/main" val="1421495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71" t="16532" r="20620" b="44475"/>
          <a:stretch/>
        </p:blipFill>
        <p:spPr bwMode="auto">
          <a:xfrm>
            <a:off x="3150551" y="3624753"/>
            <a:ext cx="6264696" cy="19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Rectangle 12">
            <a:extLst>
              <a:ext uri="{FF2B5EF4-FFF2-40B4-BE49-F238E27FC236}">
                <a16:creationId xmlns:a16="http://schemas.microsoft.com/office/drawing/2014/main" id="{FE4EF54C-5498-4011-848A-6378FBEFBEE3}"/>
              </a:ext>
            </a:extLst>
          </p:cNvPr>
          <p:cNvSpPr>
            <a:spLocks noChangeArrowheads="1"/>
          </p:cNvSpPr>
          <p:nvPr/>
        </p:nvSpPr>
        <p:spPr bwMode="auto">
          <a:xfrm>
            <a:off x="713433" y="1431642"/>
            <a:ext cx="108019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dirty="0"/>
              <a:t>Re-open the attribute table of the Barangay boundaries shapefile</a:t>
            </a:r>
          </a:p>
        </p:txBody>
      </p:sp>
      <p:sp>
        <p:nvSpPr>
          <p:cNvPr id="25606" name="Rectangle 12">
            <a:extLst>
              <a:ext uri="{FF2B5EF4-FFF2-40B4-BE49-F238E27FC236}">
                <a16:creationId xmlns:a16="http://schemas.microsoft.com/office/drawing/2014/main" id="{9C78370F-2713-4B22-B8A3-A369F74E2C87}"/>
              </a:ext>
            </a:extLst>
          </p:cNvPr>
          <p:cNvSpPr>
            <a:spLocks noChangeArrowheads="1"/>
          </p:cNvSpPr>
          <p:nvPr/>
        </p:nvSpPr>
        <p:spPr bwMode="auto">
          <a:xfrm>
            <a:off x="1002967" y="1844289"/>
            <a:ext cx="1024931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lvl="1" indent="-360000">
              <a:buFont typeface="Arial" panose="020B0604020202020204" pitchFamily="34" charset="0"/>
              <a:buChar char="•"/>
            </a:pPr>
            <a:r>
              <a:rPr lang="en-US" altLang="en-US" sz="2400" dirty="0"/>
              <a:t>Notice that the content of the malaria cases table from the Excel file is now included in the shapefile attribute table (last columns)</a:t>
            </a:r>
          </a:p>
          <a:p>
            <a:pPr marL="360000" lvl="1" indent="-360000">
              <a:buFont typeface="Arial" panose="020B0604020202020204" pitchFamily="34" charset="0"/>
              <a:buChar char="•"/>
            </a:pPr>
            <a:r>
              <a:rPr lang="en-US" altLang="en-US" sz="2400" dirty="0"/>
              <a:t>Check that all the Barangays for which cases have been reported do present a value in the attribute table</a:t>
            </a:r>
          </a:p>
        </p:txBody>
      </p:sp>
      <p:sp>
        <p:nvSpPr>
          <p:cNvPr id="14" name="AutoShape 32">
            <a:extLst>
              <a:ext uri="{FF2B5EF4-FFF2-40B4-BE49-F238E27FC236}">
                <a16:creationId xmlns:a16="http://schemas.microsoft.com/office/drawing/2014/main" id="{6C505B56-677E-4E19-A73C-DC2D29DE3043}"/>
              </a:ext>
            </a:extLst>
          </p:cNvPr>
          <p:cNvSpPr>
            <a:spLocks noChangeArrowheads="1"/>
          </p:cNvSpPr>
          <p:nvPr/>
        </p:nvSpPr>
        <p:spPr bwMode="auto">
          <a:xfrm>
            <a:off x="1020102" y="5783538"/>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5" name="Rectangle 3">
            <a:extLst>
              <a:ext uri="{FF2B5EF4-FFF2-40B4-BE49-F238E27FC236}">
                <a16:creationId xmlns:a16="http://schemas.microsoft.com/office/drawing/2014/main" id="{F8F78596-E4C8-4FC0-B727-10B218D635C4}"/>
              </a:ext>
            </a:extLst>
          </p:cNvPr>
          <p:cNvSpPr>
            <a:spLocks noChangeArrowheads="1"/>
          </p:cNvSpPr>
          <p:nvPr/>
        </p:nvSpPr>
        <p:spPr bwMode="auto">
          <a:xfrm>
            <a:off x="1636557" y="5840198"/>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Don’t forget to save your project! </a:t>
            </a:r>
          </a:p>
        </p:txBody>
      </p:sp>
      <p:sp>
        <p:nvSpPr>
          <p:cNvPr id="19" name="Rectangle 3">
            <a:extLst>
              <a:ext uri="{FF2B5EF4-FFF2-40B4-BE49-F238E27FC236}">
                <a16:creationId xmlns:a16="http://schemas.microsoft.com/office/drawing/2014/main" id="{D60BF9FD-52FF-4AE8-98B2-9E37CC365C74}"/>
              </a:ext>
            </a:extLst>
          </p:cNvPr>
          <p:cNvSpPr>
            <a:spLocks noChangeArrowheads="1"/>
          </p:cNvSpPr>
          <p:nvPr/>
        </p:nvSpPr>
        <p:spPr bwMode="auto">
          <a:xfrm rot="20776917">
            <a:off x="3460436" y="4356786"/>
            <a:ext cx="5391150" cy="381000"/>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latin typeface="+mn-lt"/>
                <a:cs typeface="Arial" charset="0"/>
              </a:rPr>
              <a:t>Layer ready for thematic mapping!</a:t>
            </a:r>
          </a:p>
        </p:txBody>
      </p:sp>
      <p:sp>
        <p:nvSpPr>
          <p:cNvPr id="12" name="Rectangle 12">
            <a:extLst>
              <a:ext uri="{FF2B5EF4-FFF2-40B4-BE49-F238E27FC236}">
                <a16:creationId xmlns:a16="http://schemas.microsoft.com/office/drawing/2014/main" id="{BEDA49A0-AE30-466F-92F0-C6B3A96EE01E}"/>
              </a:ext>
            </a:extLst>
          </p:cNvPr>
          <p:cNvSpPr>
            <a:spLocks noChangeArrowheads="1"/>
          </p:cNvSpPr>
          <p:nvPr/>
        </p:nvSpPr>
        <p:spPr bwMode="auto">
          <a:xfrm>
            <a:off x="531479" y="900341"/>
            <a:ext cx="11143622"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Barangay – Link with the number of malaria cases aggregated at barangay level</a:t>
            </a:r>
          </a:p>
        </p:txBody>
      </p:sp>
      <p:sp>
        <p:nvSpPr>
          <p:cNvPr id="2" name="Slide Number Placeholder 3">
            <a:extLst>
              <a:ext uri="{FF2B5EF4-FFF2-40B4-BE49-F238E27FC236}">
                <a16:creationId xmlns:a16="http://schemas.microsoft.com/office/drawing/2014/main" id="{39367071-1D1D-62D8-84CA-682299B60713}"/>
              </a:ext>
            </a:extLst>
          </p:cNvPr>
          <p:cNvSpPr>
            <a:spLocks noGrp="1"/>
          </p:cNvSpPr>
          <p:nvPr>
            <p:ph type="sldNum" sz="quarter" idx="12"/>
          </p:nvPr>
        </p:nvSpPr>
        <p:spPr/>
        <p:txBody>
          <a:bodyPr/>
          <a:lstStyle/>
          <a:p>
            <a:fld id="{4D309488-8EB1-4662-952E-D6A73107E6C0}" type="slidenum">
              <a:rPr lang="en-US" smtClean="0"/>
              <a:pPr/>
              <a:t>16</a:t>
            </a:fld>
            <a:endParaRPr lang="en-US" dirty="0"/>
          </a:p>
        </p:txBody>
      </p:sp>
      <p:sp>
        <p:nvSpPr>
          <p:cNvPr id="3" name="Title 1">
            <a:extLst>
              <a:ext uri="{FF2B5EF4-FFF2-40B4-BE49-F238E27FC236}">
                <a16:creationId xmlns:a16="http://schemas.microsoft.com/office/drawing/2014/main" id="{9F6F225E-77EB-D83F-A4A5-E5CBE686742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 </a:t>
            </a:r>
            <a:endParaRPr lang="en-PH" altLang="en-US" sz="3600" dirty="0"/>
          </a:p>
        </p:txBody>
      </p:sp>
    </p:spTree>
    <p:extLst>
      <p:ext uri="{BB962C8B-B14F-4D97-AF65-F5344CB8AC3E}">
        <p14:creationId xmlns:p14="http://schemas.microsoft.com/office/powerpoint/2010/main" val="2925711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2" name="Rectangle 12">
            <a:extLst>
              <a:ext uri="{FF2B5EF4-FFF2-40B4-BE49-F238E27FC236}">
                <a16:creationId xmlns:a16="http://schemas.microsoft.com/office/drawing/2014/main" id="{C9A4A003-E59A-423E-90D0-A9D88EF7416C}"/>
              </a:ext>
            </a:extLst>
          </p:cNvPr>
          <p:cNvSpPr>
            <a:spLocks noChangeArrowheads="1"/>
          </p:cNvSpPr>
          <p:nvPr/>
        </p:nvSpPr>
        <p:spPr bwMode="auto">
          <a:xfrm>
            <a:off x="704468" y="1443610"/>
            <a:ext cx="10781881" cy="1569660"/>
          </a:xfrm>
          <a:prstGeom prst="rect">
            <a:avLst/>
          </a:prstGeom>
          <a:noFill/>
          <a:ln w="9525">
            <a:noFill/>
            <a:miter lim="800000"/>
            <a:headEnd/>
            <a:tailEnd/>
          </a:ln>
        </p:spPr>
        <p:txBody>
          <a:bodyPr wrap="square">
            <a:spAutoFit/>
          </a:bodyPr>
          <a:lstStyle/>
          <a:p>
            <a:pPr marL="360000" indent="-360000">
              <a:buFontTx/>
              <a:buAutoNum type="arabicPeriod"/>
              <a:defRPr/>
            </a:pPr>
            <a:r>
              <a:rPr lang="en-US" sz="2400" dirty="0">
                <a:cs typeface="Arial" charset="0"/>
              </a:rPr>
              <a:t>Click once again the </a:t>
            </a:r>
            <a:r>
              <a:rPr lang="en-US" sz="2400" i="1" dirty="0">
                <a:cs typeface="Arial" charset="0"/>
              </a:rPr>
              <a:t>Add Vector Layer </a:t>
            </a:r>
            <a:r>
              <a:rPr lang="en-US" sz="2400" dirty="0">
                <a:cs typeface="Arial" charset="0"/>
              </a:rPr>
              <a:t>button</a:t>
            </a:r>
          </a:p>
          <a:p>
            <a:pPr marL="360000" indent="-360000">
              <a:buFontTx/>
              <a:buAutoNum type="arabicPeriod"/>
              <a:defRPr/>
            </a:pPr>
            <a:r>
              <a:rPr lang="en-US" sz="2400" dirty="0">
                <a:cs typeface="Arial" charset="0"/>
              </a:rPr>
              <a:t>Browse to the location of the EXERCISE_4\DATA folder</a:t>
            </a:r>
          </a:p>
          <a:p>
            <a:pPr marL="360000" indent="-360000">
              <a:buFont typeface="+mj-lt"/>
              <a:buAutoNum type="arabicPeriod" startAt="3"/>
              <a:defRPr/>
            </a:pPr>
            <a:r>
              <a:rPr lang="en-US" sz="2400" dirty="0">
                <a:cs typeface="Arial" charset="0"/>
              </a:rPr>
              <a:t>Select the </a:t>
            </a:r>
            <a:r>
              <a:rPr lang="en-US" sz="2400" i="1" dirty="0"/>
              <a:t>Tot_Cases_HF_[date].xlsx </a:t>
            </a:r>
            <a:r>
              <a:rPr lang="en-US" sz="2400" dirty="0">
                <a:cs typeface="Arial" charset="0"/>
              </a:rPr>
              <a:t>file </a:t>
            </a:r>
            <a:r>
              <a:rPr lang="en-US" sz="2400" dirty="0"/>
              <a:t>and click </a:t>
            </a:r>
            <a:r>
              <a:rPr lang="en-US" sz="2400" i="1" dirty="0"/>
              <a:t>Add.</a:t>
            </a:r>
            <a:endParaRPr lang="fr-CH" sz="2400" dirty="0"/>
          </a:p>
          <a:p>
            <a:pPr marL="360000" indent="-360000">
              <a:buFontTx/>
              <a:buAutoNum type="arabicPeriod" startAt="3"/>
              <a:defRPr/>
            </a:pPr>
            <a:r>
              <a:rPr lang="fr-CH" altLang="en-US" sz="2400" dirty="0"/>
              <a:t>Close the </a:t>
            </a:r>
            <a:r>
              <a:rPr lang="en-US" altLang="en-US" sz="2400" i="1" dirty="0"/>
              <a:t>Data Source Manager </a:t>
            </a:r>
            <a:r>
              <a:rPr lang="fr-CH" altLang="en-US" sz="2400" dirty="0" err="1"/>
              <a:t>window</a:t>
            </a:r>
            <a:r>
              <a:rPr lang="fr-CH" altLang="en-US" sz="2400" dirty="0"/>
              <a:t>.</a:t>
            </a:r>
            <a:endParaRPr lang="en-US" sz="2400" i="1" dirty="0"/>
          </a:p>
        </p:txBody>
      </p:sp>
      <p:pic>
        <p:nvPicPr>
          <p:cNvPr id="30728" name="Picture 6" descr="add_vector">
            <a:extLst>
              <a:ext uri="{FF2B5EF4-FFF2-40B4-BE49-F238E27FC236}">
                <a16:creationId xmlns:a16="http://schemas.microsoft.com/office/drawing/2014/main" id="{023696C3-3D81-40A6-982B-33AD6B2F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7987" y="1443421"/>
            <a:ext cx="5534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12">
            <a:extLst>
              <a:ext uri="{FF2B5EF4-FFF2-40B4-BE49-F238E27FC236}">
                <a16:creationId xmlns:a16="http://schemas.microsoft.com/office/drawing/2014/main" id="{3A7FA6A9-4E06-4AF2-BD9A-77044800B09B}"/>
              </a:ext>
            </a:extLst>
          </p:cNvPr>
          <p:cNvSpPr>
            <a:spLocks noChangeArrowheads="1"/>
          </p:cNvSpPr>
          <p:nvPr/>
        </p:nvSpPr>
        <p:spPr bwMode="auto">
          <a:xfrm>
            <a:off x="532563" y="906342"/>
            <a:ext cx="11133573"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Health facility location - Link with the number of malaria cases by health facility</a:t>
            </a:r>
          </a:p>
        </p:txBody>
      </p:sp>
      <p:sp>
        <p:nvSpPr>
          <p:cNvPr id="12" name="Rectangle 14">
            <a:extLst>
              <a:ext uri="{FF2B5EF4-FFF2-40B4-BE49-F238E27FC236}">
                <a16:creationId xmlns:a16="http://schemas.microsoft.com/office/drawing/2014/main" id="{39849398-4143-4B9C-88EB-3B908417D61E}"/>
              </a:ext>
            </a:extLst>
          </p:cNvPr>
          <p:cNvSpPr>
            <a:spLocks noChangeArrowheads="1"/>
          </p:cNvSpPr>
          <p:nvPr/>
        </p:nvSpPr>
        <p:spPr bwMode="auto">
          <a:xfrm>
            <a:off x="1014884" y="3384801"/>
            <a:ext cx="6873071" cy="1902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dirty="0"/>
              <a:t>Open the attribute table of the Excel file and Health facility shapefile and compare the two tables.</a:t>
            </a:r>
          </a:p>
          <a:p>
            <a:pPr>
              <a:lnSpc>
                <a:spcPct val="90000"/>
              </a:lnSpc>
              <a:spcBef>
                <a:spcPct val="20000"/>
              </a:spcBef>
              <a:buFont typeface="Arial" panose="020B0604020202020204" pitchFamily="34" charset="0"/>
              <a:buChar char="•"/>
            </a:pPr>
            <a:r>
              <a:rPr lang="fr-CH" altLang="zh-CN" sz="2400" dirty="0"/>
              <a:t>Do </a:t>
            </a:r>
            <a:r>
              <a:rPr lang="fr-CH" altLang="zh-CN" sz="2400" dirty="0" err="1"/>
              <a:t>we</a:t>
            </a:r>
            <a:r>
              <a:rPr lang="fr-CH" altLang="zh-CN" sz="2400" dirty="0"/>
              <a:t> have the unique identifier?</a:t>
            </a:r>
          </a:p>
          <a:p>
            <a:pPr>
              <a:lnSpc>
                <a:spcPct val="90000"/>
              </a:lnSpc>
              <a:spcBef>
                <a:spcPct val="20000"/>
              </a:spcBef>
              <a:buFont typeface="Arial" panose="020B0604020202020204" pitchFamily="34" charset="0"/>
              <a:buChar char="•"/>
            </a:pPr>
            <a:r>
              <a:rPr lang="en-US" altLang="zh-CN" sz="2400" dirty="0"/>
              <a:t>Is there a value in the TOT_CASES column for each health facility in the Excel file?</a:t>
            </a: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96" t="10888" r="48042" b="34889"/>
          <a:stretch/>
        </p:blipFill>
        <p:spPr bwMode="auto">
          <a:xfrm>
            <a:off x="8605886" y="3409597"/>
            <a:ext cx="2104417" cy="259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02CD83F7-7176-3E06-C974-72F310B3E3FA}"/>
              </a:ext>
            </a:extLst>
          </p:cNvPr>
          <p:cNvSpPr>
            <a:spLocks noGrp="1"/>
          </p:cNvSpPr>
          <p:nvPr>
            <p:ph type="sldNum" sz="quarter" idx="12"/>
          </p:nvPr>
        </p:nvSpPr>
        <p:spPr/>
        <p:txBody>
          <a:bodyPr/>
          <a:lstStyle/>
          <a:p>
            <a:fld id="{4D309488-8EB1-4662-952E-D6A73107E6C0}" type="slidenum">
              <a:rPr lang="en-US" smtClean="0"/>
              <a:pPr/>
              <a:t>17</a:t>
            </a:fld>
            <a:endParaRPr lang="en-US" dirty="0"/>
          </a:p>
        </p:txBody>
      </p:sp>
      <p:sp>
        <p:nvSpPr>
          <p:cNvPr id="3" name="Title 1">
            <a:extLst>
              <a:ext uri="{FF2B5EF4-FFF2-40B4-BE49-F238E27FC236}">
                <a16:creationId xmlns:a16="http://schemas.microsoft.com/office/drawing/2014/main" id="{D51FFC3C-8105-DDCC-1BF5-062D1F9AF1D8}"/>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a:t>
            </a:r>
            <a:endParaRPr lang="en-PH" altLang="en-US" sz="3600" dirty="0"/>
          </a:p>
        </p:txBody>
      </p:sp>
    </p:spTree>
    <p:extLst>
      <p:ext uri="{BB962C8B-B14F-4D97-AF65-F5344CB8AC3E}">
        <p14:creationId xmlns:p14="http://schemas.microsoft.com/office/powerpoint/2010/main" val="3772594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12">
            <a:extLst>
              <a:ext uri="{FF2B5EF4-FFF2-40B4-BE49-F238E27FC236}">
                <a16:creationId xmlns:a16="http://schemas.microsoft.com/office/drawing/2014/main" id="{A868EE95-FC1E-463D-BFB8-42100560FE7F}"/>
              </a:ext>
            </a:extLst>
          </p:cNvPr>
          <p:cNvSpPr>
            <a:spLocks noChangeArrowheads="1"/>
          </p:cNvSpPr>
          <p:nvPr/>
        </p:nvSpPr>
        <p:spPr bwMode="auto">
          <a:xfrm>
            <a:off x="690376" y="2321824"/>
            <a:ext cx="10788091"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buFontTx/>
              <a:buAutoNum type="arabicPeriod"/>
            </a:pPr>
            <a:r>
              <a:rPr lang="en-US" altLang="en-US" sz="2600" dirty="0"/>
              <a:t>Right click on the health facility shapefile name in the menu and click on </a:t>
            </a:r>
            <a:r>
              <a:rPr lang="en-US" altLang="en-US" sz="2600" i="1" dirty="0"/>
              <a:t>Properties…</a:t>
            </a:r>
          </a:p>
          <a:p>
            <a:pPr marL="360000" indent="-360000">
              <a:buFontTx/>
              <a:buAutoNum type="arabicPeriod"/>
            </a:pPr>
            <a:r>
              <a:rPr lang="en-US" altLang="en-US" sz="2600" dirty="0"/>
              <a:t>Click on </a:t>
            </a:r>
            <a:r>
              <a:rPr lang="en-US" altLang="en-US" sz="2600" i="1" dirty="0"/>
              <a:t>Joins</a:t>
            </a:r>
            <a:r>
              <a:rPr lang="en-US" altLang="en-US" sz="2600" dirty="0"/>
              <a:t> in the window that opens</a:t>
            </a:r>
          </a:p>
          <a:p>
            <a:pPr marL="360000" indent="-360000">
              <a:buFontTx/>
              <a:buAutoNum type="arabicPeriod"/>
            </a:pPr>
            <a:r>
              <a:rPr lang="en-US" altLang="en-US" sz="2600" dirty="0"/>
              <a:t>Click on the « + » icon at the bottom of the window</a:t>
            </a:r>
          </a:p>
          <a:p>
            <a:pPr marL="360000" indent="-360000">
              <a:buFontTx/>
              <a:buAutoNum type="arabicPeriod"/>
            </a:pPr>
            <a:r>
              <a:rPr lang="en-US" altLang="en-US" sz="2600" dirty="0"/>
              <a:t>In the window that opens select:</a:t>
            </a:r>
          </a:p>
        </p:txBody>
      </p:sp>
      <p:sp>
        <p:nvSpPr>
          <p:cNvPr id="12" name="AutoShape 32">
            <a:extLst>
              <a:ext uri="{FF2B5EF4-FFF2-40B4-BE49-F238E27FC236}">
                <a16:creationId xmlns:a16="http://schemas.microsoft.com/office/drawing/2014/main" id="{00562E38-617E-45E9-89C9-5E3DB3361B65}"/>
              </a:ext>
            </a:extLst>
          </p:cNvPr>
          <p:cNvSpPr>
            <a:spLocks noChangeArrowheads="1"/>
          </p:cNvSpPr>
          <p:nvPr/>
        </p:nvSpPr>
        <p:spPr bwMode="auto">
          <a:xfrm>
            <a:off x="717272" y="1462132"/>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6" name="Rectangle 3">
            <a:extLst>
              <a:ext uri="{FF2B5EF4-FFF2-40B4-BE49-F238E27FC236}">
                <a16:creationId xmlns:a16="http://schemas.microsoft.com/office/drawing/2014/main" id="{C39497BA-74E9-44F0-885E-6620A516CF6A}"/>
              </a:ext>
            </a:extLst>
          </p:cNvPr>
          <p:cNvSpPr>
            <a:spLocks noChangeArrowheads="1"/>
          </p:cNvSpPr>
          <p:nvPr/>
        </p:nvSpPr>
        <p:spPr bwMode="auto">
          <a:xfrm>
            <a:off x="1381126" y="1504705"/>
            <a:ext cx="10305106"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We can join the content of the </a:t>
            </a:r>
            <a:r>
              <a:rPr lang="en-US" altLang="zh-CN" sz="2600" dirty="0"/>
              <a:t>malaria cases table (Excel) to the attribute table of the shapefile</a:t>
            </a:r>
            <a:endParaRPr lang="en-US" altLang="zh-CN" sz="2600" dirty="0">
              <a:latin typeface="+mn-lt"/>
              <a:cs typeface="Arial" charset="0"/>
            </a:endParaRPr>
          </a:p>
        </p:txBody>
      </p:sp>
      <p:pic>
        <p:nvPicPr>
          <p:cNvPr id="31751" name="Picture 2">
            <a:extLst>
              <a:ext uri="{FF2B5EF4-FFF2-40B4-BE49-F238E27FC236}">
                <a16:creationId xmlns:a16="http://schemas.microsoft.com/office/drawing/2014/main" id="{D550077B-C095-4AA8-B7A3-B0BD2F43F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7293402" y="3076014"/>
            <a:ext cx="998669" cy="41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a:extLst>
              <a:ext uri="{FF2B5EF4-FFF2-40B4-BE49-F238E27FC236}">
                <a16:creationId xmlns:a16="http://schemas.microsoft.com/office/drawing/2014/main" id="{28B8F458-03AB-4274-A09E-849B056E8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9102726" y="3429000"/>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id="{7ECBC5AE-B38B-42AC-9AA0-DB52FF8B23DF}"/>
              </a:ext>
            </a:extLst>
          </p:cNvPr>
          <p:cNvSpPr>
            <a:spLocks noChangeArrowheads="1"/>
          </p:cNvSpPr>
          <p:nvPr/>
        </p:nvSpPr>
        <p:spPr bwMode="auto">
          <a:xfrm>
            <a:off x="1082261" y="4288643"/>
            <a:ext cx="5851102" cy="1938992"/>
          </a:xfrm>
          <a:prstGeom prst="rect">
            <a:avLst/>
          </a:prstGeom>
          <a:noFill/>
          <a:ln w="9525">
            <a:noFill/>
            <a:miter lim="800000"/>
            <a:headEnd/>
            <a:tailEnd/>
          </a:ln>
        </p:spPr>
        <p:txBody>
          <a:bodyPr wrap="square">
            <a:spAutoFit/>
          </a:bodyPr>
          <a:lstStyle/>
          <a:p>
            <a:pPr marL="360000" lvl="1" indent="-360000">
              <a:buFont typeface="+mj-lt"/>
              <a:buAutoNum type="alphaLcPeriod"/>
              <a:defRPr/>
            </a:pPr>
            <a:r>
              <a:rPr lang="en-US" sz="2400" dirty="0" err="1"/>
              <a:t>Tot_Cases_HF</a:t>
            </a:r>
            <a:r>
              <a:rPr lang="en-US" sz="2400" dirty="0"/>
              <a:t>_[</a:t>
            </a:r>
            <a:r>
              <a:rPr lang="en-US" sz="2400" i="1" dirty="0"/>
              <a:t>date</a:t>
            </a:r>
            <a:r>
              <a:rPr lang="en-US" sz="2400" dirty="0"/>
              <a:t>] – </a:t>
            </a:r>
            <a:r>
              <a:rPr lang="en-US" sz="2400" dirty="0" err="1"/>
              <a:t>Tot_Cases_HF</a:t>
            </a:r>
            <a:r>
              <a:rPr lang="en-US" sz="2400" dirty="0"/>
              <a:t> </a:t>
            </a:r>
            <a:r>
              <a:rPr lang="en-US" sz="2400" dirty="0">
                <a:cs typeface="Arial" charset="0"/>
              </a:rPr>
              <a:t>as the </a:t>
            </a:r>
            <a:r>
              <a:rPr lang="en-US" sz="2400" i="1" dirty="0">
                <a:cs typeface="Arial" charset="0"/>
              </a:rPr>
              <a:t>Join layer</a:t>
            </a:r>
          </a:p>
          <a:p>
            <a:pPr marL="360000" lvl="1" indent="-360000">
              <a:buFont typeface="+mj-lt"/>
              <a:buAutoNum type="alphaLcPeriod"/>
              <a:defRPr/>
            </a:pPr>
            <a:r>
              <a:rPr lang="en-US" sz="2400" dirty="0">
                <a:cs typeface="Arial" charset="0"/>
              </a:rPr>
              <a:t>HF_ID as the </a:t>
            </a:r>
            <a:r>
              <a:rPr lang="en-US" sz="2400" i="1" dirty="0">
                <a:cs typeface="Arial" charset="0"/>
              </a:rPr>
              <a:t>Join field</a:t>
            </a:r>
          </a:p>
          <a:p>
            <a:pPr marL="360000" lvl="1" indent="-360000">
              <a:buFont typeface="+mj-lt"/>
              <a:buAutoNum type="alphaLcPeriod"/>
              <a:defRPr/>
            </a:pPr>
            <a:r>
              <a:rPr lang="en-US" sz="2400" dirty="0">
                <a:cs typeface="Arial" charset="0"/>
              </a:rPr>
              <a:t>HF_ID as the </a:t>
            </a:r>
            <a:r>
              <a:rPr lang="en-US" sz="2400" i="1" dirty="0">
                <a:cs typeface="Arial" charset="0"/>
              </a:rPr>
              <a:t>Target field </a:t>
            </a:r>
            <a:r>
              <a:rPr lang="en-US" sz="2400" dirty="0">
                <a:cs typeface="Arial" charset="0"/>
              </a:rPr>
              <a:t>in the shapefile</a:t>
            </a:r>
          </a:p>
          <a:p>
            <a:pPr marL="360000" lvl="1" indent="-360000">
              <a:buFont typeface="+mj-lt"/>
              <a:buAutoNum type="alphaLcPeriod"/>
              <a:defRPr/>
            </a:pPr>
            <a:r>
              <a:rPr lang="fr-CH" sz="2400" dirty="0">
                <a:cs typeface="Arial" charset="0"/>
              </a:rPr>
              <a:t>Click </a:t>
            </a:r>
            <a:r>
              <a:rPr lang="fr-CH" sz="2400" i="1" dirty="0">
                <a:cs typeface="Arial" charset="0"/>
              </a:rPr>
              <a:t>OK</a:t>
            </a:r>
            <a:r>
              <a:rPr lang="fr-CH" sz="2400" dirty="0">
                <a:cs typeface="Arial" charset="0"/>
              </a:rPr>
              <a:t> </a:t>
            </a:r>
            <a:r>
              <a:rPr lang="fr-CH" sz="2400" dirty="0" err="1">
                <a:cs typeface="Arial" charset="0"/>
              </a:rPr>
              <a:t>twice</a:t>
            </a:r>
            <a:endParaRPr lang="en-US" sz="2400" dirty="0">
              <a:cs typeface="Arial" charset="0"/>
            </a:endParaRPr>
          </a:p>
        </p:txBody>
      </p:sp>
      <p:sp>
        <p:nvSpPr>
          <p:cNvPr id="14" name="Rectangle 3">
            <a:extLst>
              <a:ext uri="{FF2B5EF4-FFF2-40B4-BE49-F238E27FC236}">
                <a16:creationId xmlns:a16="http://schemas.microsoft.com/office/drawing/2014/main" id="{3F032C4D-46D2-48C8-9AB3-96D9E5ABFDC7}"/>
              </a:ext>
            </a:extLst>
          </p:cNvPr>
          <p:cNvSpPr>
            <a:spLocks noChangeArrowheads="1"/>
          </p:cNvSpPr>
          <p:nvPr/>
        </p:nvSpPr>
        <p:spPr bwMode="auto">
          <a:xfrm>
            <a:off x="8148638" y="5932858"/>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solidFill>
                  <a:srgbClr val="FF0000"/>
                </a:solidFill>
                <a:latin typeface="+mn-lt"/>
                <a:cs typeface="Arial" charset="0"/>
              </a:rPr>
              <a:t>Save the project! </a:t>
            </a:r>
          </a:p>
        </p:txBody>
      </p:sp>
      <p:sp>
        <p:nvSpPr>
          <p:cNvPr id="31755" name="Rectangle 12">
            <a:extLst>
              <a:ext uri="{FF2B5EF4-FFF2-40B4-BE49-F238E27FC236}">
                <a16:creationId xmlns:a16="http://schemas.microsoft.com/office/drawing/2014/main" id="{ED1F2A70-2898-4921-828C-309191894BF0}"/>
              </a:ext>
            </a:extLst>
          </p:cNvPr>
          <p:cNvSpPr>
            <a:spLocks noChangeArrowheads="1"/>
          </p:cNvSpPr>
          <p:nvPr/>
        </p:nvSpPr>
        <p:spPr bwMode="auto">
          <a:xfrm>
            <a:off x="530395" y="907913"/>
            <a:ext cx="11173767"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Health facility location - Link with the number of malaria cases by health facility</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492" t="12719" r="31072" b="67198"/>
          <a:stretch/>
        </p:blipFill>
        <p:spPr bwMode="auto">
          <a:xfrm>
            <a:off x="7432795" y="4383583"/>
            <a:ext cx="3807573" cy="11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3">
            <a:extLst>
              <a:ext uri="{FF2B5EF4-FFF2-40B4-BE49-F238E27FC236}">
                <a16:creationId xmlns:a16="http://schemas.microsoft.com/office/drawing/2014/main" id="{B17DDF2E-33CC-2F5A-E703-9E595451A4DC}"/>
              </a:ext>
            </a:extLst>
          </p:cNvPr>
          <p:cNvSpPr>
            <a:spLocks noGrp="1"/>
          </p:cNvSpPr>
          <p:nvPr>
            <p:ph type="sldNum" sz="quarter" idx="12"/>
          </p:nvPr>
        </p:nvSpPr>
        <p:spPr/>
        <p:txBody>
          <a:bodyPr/>
          <a:lstStyle/>
          <a:p>
            <a:fld id="{4D309488-8EB1-4662-952E-D6A73107E6C0}" type="slidenum">
              <a:rPr lang="en-US" smtClean="0"/>
              <a:pPr/>
              <a:t>18</a:t>
            </a:fld>
            <a:endParaRPr lang="en-US" dirty="0"/>
          </a:p>
        </p:txBody>
      </p:sp>
      <p:sp>
        <p:nvSpPr>
          <p:cNvPr id="3" name="Title 1">
            <a:extLst>
              <a:ext uri="{FF2B5EF4-FFF2-40B4-BE49-F238E27FC236}">
                <a16:creationId xmlns:a16="http://schemas.microsoft.com/office/drawing/2014/main" id="{2D35ED2A-2B23-E036-A84F-7587C5A390B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a:t>
            </a:r>
            <a:endParaRPr lang="en-PH" altLang="en-US" sz="3600" dirty="0"/>
          </a:p>
        </p:txBody>
      </p:sp>
    </p:spTree>
    <p:extLst>
      <p:ext uri="{BB962C8B-B14F-4D97-AF65-F5344CB8AC3E}">
        <p14:creationId xmlns:p14="http://schemas.microsoft.com/office/powerpoint/2010/main" val="79822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5655" r="15610" b="29991"/>
          <a:stretch/>
        </p:blipFill>
        <p:spPr bwMode="auto">
          <a:xfrm>
            <a:off x="7134347" y="4385463"/>
            <a:ext cx="4541838" cy="167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2" name="Rectangle 12">
            <a:extLst>
              <a:ext uri="{FF2B5EF4-FFF2-40B4-BE49-F238E27FC236}">
                <a16:creationId xmlns:a16="http://schemas.microsoft.com/office/drawing/2014/main" id="{58155961-E497-4A3E-BD5C-2F5BF9BC52CB}"/>
              </a:ext>
            </a:extLst>
          </p:cNvPr>
          <p:cNvSpPr>
            <a:spLocks noChangeArrowheads="1"/>
          </p:cNvSpPr>
          <p:nvPr/>
        </p:nvSpPr>
        <p:spPr bwMode="auto">
          <a:xfrm>
            <a:off x="703385" y="1430238"/>
            <a:ext cx="993604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dirty="0"/>
              <a:t>Re-open the attribute table of the health facility shapefile</a:t>
            </a:r>
          </a:p>
        </p:txBody>
      </p:sp>
      <p:sp>
        <p:nvSpPr>
          <p:cNvPr id="32773" name="Rectangle 12">
            <a:extLst>
              <a:ext uri="{FF2B5EF4-FFF2-40B4-BE49-F238E27FC236}">
                <a16:creationId xmlns:a16="http://schemas.microsoft.com/office/drawing/2014/main" id="{F9A5E52E-1CD9-4C99-B9BD-92CED5377558}"/>
              </a:ext>
            </a:extLst>
          </p:cNvPr>
          <p:cNvSpPr>
            <a:spLocks noChangeArrowheads="1"/>
          </p:cNvSpPr>
          <p:nvPr/>
        </p:nvSpPr>
        <p:spPr bwMode="auto">
          <a:xfrm>
            <a:off x="999713" y="1842291"/>
            <a:ext cx="107200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lvl="1" indent="-360000">
              <a:buFont typeface="Arial" panose="020B0604020202020204" pitchFamily="34" charset="0"/>
              <a:buChar char="•"/>
            </a:pPr>
            <a:r>
              <a:rPr lang="en-US" altLang="en-US" sz="2400" dirty="0"/>
              <a:t>Notice that the content of the malaria cases table from the Excel file is now included in the shapefile attribute table (last columns)</a:t>
            </a:r>
          </a:p>
          <a:p>
            <a:pPr marL="360000" lvl="1" indent="-360000">
              <a:buFont typeface="Arial" panose="020B0604020202020204" pitchFamily="34" charset="0"/>
              <a:buChar char="•"/>
            </a:pPr>
            <a:r>
              <a:rPr lang="en-US" altLang="en-US" sz="2400" dirty="0"/>
              <a:t>Notice that there not all the health facilities  have TOT_CASES value because health facilities with no reported cases (0 cases) were not included in the Excel file</a:t>
            </a:r>
          </a:p>
          <a:p>
            <a:pPr lvl="1">
              <a:buFont typeface="Arial" panose="020B0604020202020204" pitchFamily="34" charset="0"/>
              <a:buChar char="•"/>
            </a:pPr>
            <a:endParaRPr lang="en-US" altLang="en-US" sz="2400" dirty="0"/>
          </a:p>
        </p:txBody>
      </p:sp>
      <p:sp>
        <p:nvSpPr>
          <p:cNvPr id="16" name="AutoShape 32">
            <a:extLst>
              <a:ext uri="{FF2B5EF4-FFF2-40B4-BE49-F238E27FC236}">
                <a16:creationId xmlns:a16="http://schemas.microsoft.com/office/drawing/2014/main" id="{E4682C43-82B6-44C3-A68B-60408F877B59}"/>
              </a:ext>
            </a:extLst>
          </p:cNvPr>
          <p:cNvSpPr>
            <a:spLocks noChangeArrowheads="1"/>
          </p:cNvSpPr>
          <p:nvPr/>
        </p:nvSpPr>
        <p:spPr bwMode="auto">
          <a:xfrm>
            <a:off x="1323196" y="3558357"/>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7" name="Rectangle 3">
            <a:extLst>
              <a:ext uri="{FF2B5EF4-FFF2-40B4-BE49-F238E27FC236}">
                <a16:creationId xmlns:a16="http://schemas.microsoft.com/office/drawing/2014/main" id="{9E6D1320-A9EB-4899-90CC-84AAC987B3F7}"/>
              </a:ext>
            </a:extLst>
          </p:cNvPr>
          <p:cNvSpPr>
            <a:spLocks noChangeArrowheads="1"/>
          </p:cNvSpPr>
          <p:nvPr/>
        </p:nvSpPr>
        <p:spPr bwMode="auto">
          <a:xfrm>
            <a:off x="1927249" y="3588409"/>
            <a:ext cx="9748936"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latin typeface="+mn-lt"/>
                <a:cs typeface="Arial" charset="0"/>
              </a:rPr>
              <a:t>Click on the header of the </a:t>
            </a:r>
            <a:r>
              <a:rPr lang="en-US" altLang="zh-CN" sz="2200" dirty="0">
                <a:latin typeface="+mn-lt"/>
              </a:rPr>
              <a:t>“</a:t>
            </a:r>
            <a:r>
              <a:rPr lang="en-US" altLang="zh-CN" sz="2200" dirty="0" err="1">
                <a:latin typeface="+mn-lt"/>
              </a:rPr>
              <a:t>Tot_Cases_HF</a:t>
            </a:r>
            <a:r>
              <a:rPr lang="en-US" altLang="zh-CN" sz="2200" dirty="0">
                <a:latin typeface="+mn-lt"/>
              </a:rPr>
              <a:t>_[</a:t>
            </a:r>
            <a:r>
              <a:rPr lang="en-US" altLang="zh-CN" sz="2200" i="1" dirty="0">
                <a:latin typeface="+mn-lt"/>
              </a:rPr>
              <a:t>date</a:t>
            </a:r>
            <a:r>
              <a:rPr lang="en-US" altLang="zh-CN" sz="2200" dirty="0">
                <a:latin typeface="+mn-lt"/>
              </a:rPr>
              <a:t>] TOT_CASES_HF_TOT_CASES”  </a:t>
            </a:r>
            <a:r>
              <a:rPr lang="en-US" altLang="zh-CN" sz="2200" dirty="0">
                <a:latin typeface="+mn-lt"/>
                <a:cs typeface="Arial" charset="0"/>
              </a:rPr>
              <a:t>column (last column) and scroll down to check that the join worked for all the </a:t>
            </a:r>
            <a:r>
              <a:rPr lang="en-US" altLang="zh-CN" sz="2200" dirty="0">
                <a:latin typeface="+mn-lt"/>
              </a:rPr>
              <a:t>39</a:t>
            </a:r>
            <a:r>
              <a:rPr lang="en-US" altLang="zh-CN" sz="2200" dirty="0">
                <a:latin typeface="+mn-lt"/>
                <a:cs typeface="Arial" charset="0"/>
              </a:rPr>
              <a:t> facilities </a:t>
            </a:r>
          </a:p>
        </p:txBody>
      </p:sp>
      <p:sp>
        <p:nvSpPr>
          <p:cNvPr id="32778" name="Rectangle 13">
            <a:extLst>
              <a:ext uri="{FF2B5EF4-FFF2-40B4-BE49-F238E27FC236}">
                <a16:creationId xmlns:a16="http://schemas.microsoft.com/office/drawing/2014/main" id="{8933FDD9-51B1-4405-A6EB-FA0994D4FFAE}"/>
              </a:ext>
            </a:extLst>
          </p:cNvPr>
          <p:cNvSpPr>
            <a:spLocks noChangeArrowheads="1"/>
          </p:cNvSpPr>
          <p:nvPr/>
        </p:nvSpPr>
        <p:spPr bwMode="auto">
          <a:xfrm>
            <a:off x="532563" y="907038"/>
            <a:ext cx="11143622" cy="4924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dirty="0"/>
              <a:t>Health facility location - Link with the number of malaria cases by health facility</a:t>
            </a:r>
          </a:p>
        </p:txBody>
      </p:sp>
      <p:sp>
        <p:nvSpPr>
          <p:cNvPr id="32779" name="Rectangle 14">
            <a:extLst>
              <a:ext uri="{FF2B5EF4-FFF2-40B4-BE49-F238E27FC236}">
                <a16:creationId xmlns:a16="http://schemas.microsoft.com/office/drawing/2014/main" id="{A264B2EF-FDC1-4B9E-B278-EA2C3692A10F}"/>
              </a:ext>
            </a:extLst>
          </p:cNvPr>
          <p:cNvSpPr>
            <a:spLocks noChangeArrowheads="1"/>
          </p:cNvSpPr>
          <p:nvPr/>
        </p:nvSpPr>
        <p:spPr bwMode="auto">
          <a:xfrm>
            <a:off x="999714" y="4550599"/>
            <a:ext cx="571689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360000" indent="-360000">
              <a:lnSpc>
                <a:spcPct val="90000"/>
              </a:lnSpc>
              <a:spcBef>
                <a:spcPct val="20000"/>
              </a:spcBef>
              <a:buFont typeface="Arial" panose="020B0604020202020204" pitchFamily="34" charset="0"/>
              <a:buChar char="•"/>
            </a:pPr>
            <a:r>
              <a:rPr lang="en-US" altLang="zh-CN" sz="2400" dirty="0"/>
              <a:t>Does all the health facilities for which we have malaria cases have a Latitude/ Longitude?</a:t>
            </a:r>
          </a:p>
        </p:txBody>
      </p:sp>
      <p:sp>
        <p:nvSpPr>
          <p:cNvPr id="23" name="Rectangle 3">
            <a:extLst>
              <a:ext uri="{FF2B5EF4-FFF2-40B4-BE49-F238E27FC236}">
                <a16:creationId xmlns:a16="http://schemas.microsoft.com/office/drawing/2014/main" id="{8B74A522-5A3C-4EA6-8CB4-8200E5969759}"/>
              </a:ext>
            </a:extLst>
          </p:cNvPr>
          <p:cNvSpPr>
            <a:spLocks noChangeArrowheads="1"/>
          </p:cNvSpPr>
          <p:nvPr/>
        </p:nvSpPr>
        <p:spPr bwMode="auto">
          <a:xfrm rot="21170510">
            <a:off x="6819427" y="5074324"/>
            <a:ext cx="5389563" cy="504635"/>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latin typeface="+mn-lt"/>
                <a:cs typeface="Arial" charset="0"/>
              </a:rPr>
              <a:t>Layer ready for thematic mapping</a:t>
            </a:r>
          </a:p>
        </p:txBody>
      </p:sp>
      <p:sp>
        <p:nvSpPr>
          <p:cNvPr id="2" name="Slide Number Placeholder 3">
            <a:extLst>
              <a:ext uri="{FF2B5EF4-FFF2-40B4-BE49-F238E27FC236}">
                <a16:creationId xmlns:a16="http://schemas.microsoft.com/office/drawing/2014/main" id="{26DD1CC2-FDA2-62E6-6577-8158A6DC7762}"/>
              </a:ext>
            </a:extLst>
          </p:cNvPr>
          <p:cNvSpPr>
            <a:spLocks noGrp="1"/>
          </p:cNvSpPr>
          <p:nvPr>
            <p:ph type="sldNum" sz="quarter" idx="12"/>
          </p:nvPr>
        </p:nvSpPr>
        <p:spPr/>
        <p:txBody>
          <a:bodyPr/>
          <a:lstStyle/>
          <a:p>
            <a:fld id="{4D309488-8EB1-4662-952E-D6A73107E6C0}" type="slidenum">
              <a:rPr lang="en-US" smtClean="0"/>
              <a:pPr/>
              <a:t>19</a:t>
            </a:fld>
            <a:endParaRPr lang="en-US" dirty="0"/>
          </a:p>
        </p:txBody>
      </p:sp>
      <p:sp>
        <p:nvSpPr>
          <p:cNvPr id="3" name="Title 1">
            <a:extLst>
              <a:ext uri="{FF2B5EF4-FFF2-40B4-BE49-F238E27FC236}">
                <a16:creationId xmlns:a16="http://schemas.microsoft.com/office/drawing/2014/main" id="{E0EDFFC8-331F-A69C-07CA-B06F93063C8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sz="3600" dirty="0"/>
              <a:t>Creating Geographic Data for Map 1</a:t>
            </a:r>
            <a:endParaRPr lang="en-PH" altLang="en-US" sz="3600" dirty="0"/>
          </a:p>
        </p:txBody>
      </p:sp>
    </p:spTree>
    <p:extLst>
      <p:ext uri="{BB962C8B-B14F-4D97-AF65-F5344CB8AC3E}">
        <p14:creationId xmlns:p14="http://schemas.microsoft.com/office/powerpoint/2010/main" val="98082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a:latin typeface="+mn-lt"/>
              </a:rPr>
              <a:t>Recap of Day 4</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2</a:t>
            </a:fld>
            <a:endParaRPr lang="en-US"/>
          </a:p>
        </p:txBody>
      </p:sp>
      <p:sp>
        <p:nvSpPr>
          <p:cNvPr id="2" name="Content Placeholder 2">
            <a:extLst>
              <a:ext uri="{FF2B5EF4-FFF2-40B4-BE49-F238E27FC236}">
                <a16:creationId xmlns:a16="http://schemas.microsoft.com/office/drawing/2014/main" id="{E60696C9-2921-9ADA-04EB-B79F00FBE11D}"/>
              </a:ext>
            </a:extLst>
          </p:cNvPr>
          <p:cNvSpPr txBox="1">
            <a:spLocks/>
          </p:cNvSpPr>
          <p:nvPr/>
        </p:nvSpPr>
        <p:spPr>
          <a:xfrm>
            <a:off x="793378" y="2360975"/>
            <a:ext cx="3554506"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Introduction to GIS and QGIS</a:t>
            </a:r>
            <a:endParaRPr lang="en-US" altLang="zh-CN" sz="2600" dirty="0"/>
          </a:p>
        </p:txBody>
      </p:sp>
      <p:sp>
        <p:nvSpPr>
          <p:cNvPr id="3" name="Content Placeholder 2">
            <a:extLst>
              <a:ext uri="{FF2B5EF4-FFF2-40B4-BE49-F238E27FC236}">
                <a16:creationId xmlns:a16="http://schemas.microsoft.com/office/drawing/2014/main" id="{CB5D1275-93B1-2B72-F272-4EA7FB51DBFE}"/>
              </a:ext>
            </a:extLst>
          </p:cNvPr>
          <p:cNvSpPr txBox="1">
            <a:spLocks/>
          </p:cNvSpPr>
          <p:nvPr/>
        </p:nvSpPr>
        <p:spPr>
          <a:xfrm>
            <a:off x="6701120" y="2360975"/>
            <a:ext cx="431650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Preparing the geospatial data for its use in QGIS</a:t>
            </a:r>
            <a:endParaRPr lang="en-US" altLang="zh-CN" sz="2600" dirty="0"/>
          </a:p>
        </p:txBody>
      </p:sp>
      <p:sp>
        <p:nvSpPr>
          <p:cNvPr id="13" name="Content Placeholder 2">
            <a:extLst>
              <a:ext uri="{FF2B5EF4-FFF2-40B4-BE49-F238E27FC236}">
                <a16:creationId xmlns:a16="http://schemas.microsoft.com/office/drawing/2014/main" id="{7391DE06-E890-CA62-CC4C-8C52EAA04338}"/>
              </a:ext>
            </a:extLst>
          </p:cNvPr>
          <p:cNvSpPr txBox="1">
            <a:spLocks/>
          </p:cNvSpPr>
          <p:nvPr/>
        </p:nvSpPr>
        <p:spPr>
          <a:xfrm>
            <a:off x="3801034" y="5556606"/>
            <a:ext cx="4598893"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Creating individual thematic maps</a:t>
            </a:r>
          </a:p>
        </p:txBody>
      </p:sp>
      <p:pic>
        <p:nvPicPr>
          <p:cNvPr id="6" name="Picture 2">
            <a:extLst>
              <a:ext uri="{FF2B5EF4-FFF2-40B4-BE49-F238E27FC236}">
                <a16:creationId xmlns:a16="http://schemas.microsoft.com/office/drawing/2014/main" id="{8EA35F68-39BF-943C-2FF5-73B0D71BE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463" r="13773" b="9601"/>
          <a:stretch>
            <a:fillRect/>
          </a:stretch>
        </p:blipFill>
        <p:spPr bwMode="auto">
          <a:xfrm>
            <a:off x="248963" y="846137"/>
            <a:ext cx="2154407" cy="1505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27FB517C-83FB-A35B-0B50-C929B359EC51}"/>
              </a:ext>
            </a:extLst>
          </p:cNvPr>
          <p:cNvPicPr>
            <a:picLocks noChangeAspect="1"/>
          </p:cNvPicPr>
          <p:nvPr/>
        </p:nvPicPr>
        <p:blipFill rotWithShape="1">
          <a:blip r:embed="rId3"/>
          <a:srcRect l="22355" t="19919" r="9632" b="10021"/>
          <a:stretch/>
        </p:blipFill>
        <p:spPr>
          <a:xfrm>
            <a:off x="2652333" y="808427"/>
            <a:ext cx="2608809" cy="1444444"/>
          </a:xfrm>
          <a:prstGeom prst="rect">
            <a:avLst/>
          </a:prstGeom>
        </p:spPr>
      </p:pic>
      <p:grpSp>
        <p:nvGrpSpPr>
          <p:cNvPr id="12" name="Group 11">
            <a:extLst>
              <a:ext uri="{FF2B5EF4-FFF2-40B4-BE49-F238E27FC236}">
                <a16:creationId xmlns:a16="http://schemas.microsoft.com/office/drawing/2014/main" id="{904B8701-3146-3E72-E4F6-99FEA56D2B92}"/>
              </a:ext>
            </a:extLst>
          </p:cNvPr>
          <p:cNvGrpSpPr/>
          <p:nvPr/>
        </p:nvGrpSpPr>
        <p:grpSpPr>
          <a:xfrm>
            <a:off x="2160104" y="4004732"/>
            <a:ext cx="1719703" cy="2224277"/>
            <a:chOff x="1343025" y="1808163"/>
            <a:chExt cx="3025836" cy="4286442"/>
          </a:xfrm>
        </p:grpSpPr>
        <p:pic>
          <p:nvPicPr>
            <p:cNvPr id="14" name="Picture 2">
              <a:extLst>
                <a:ext uri="{FF2B5EF4-FFF2-40B4-BE49-F238E27FC236}">
                  <a16:creationId xmlns:a16="http://schemas.microsoft.com/office/drawing/2014/main" id="{7E771E67-A041-FC6B-EC92-42E7C1372A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403" r="10292"/>
            <a:stretch/>
          </p:blipFill>
          <p:spPr bwMode="auto">
            <a:xfrm rot="5400000">
              <a:off x="712722" y="2438466"/>
              <a:ext cx="4286442" cy="3025836"/>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a:extLst>
                <a:ext uri="{FF2B5EF4-FFF2-40B4-BE49-F238E27FC236}">
                  <a16:creationId xmlns:a16="http://schemas.microsoft.com/office/drawing/2014/main" id="{5348A00F-1176-0A56-67EB-FF8478173C5B}"/>
                </a:ext>
              </a:extLst>
            </p:cNvPr>
            <p:cNvSpPr/>
            <p:nvPr/>
          </p:nvSpPr>
          <p:spPr>
            <a:xfrm>
              <a:off x="1509311" y="1938145"/>
              <a:ext cx="280930"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logo&#10;&#10;Description automatically generated">
              <a:extLst>
                <a:ext uri="{FF2B5EF4-FFF2-40B4-BE49-F238E27FC236}">
                  <a16:creationId xmlns:a16="http://schemas.microsoft.com/office/drawing/2014/main" id="{EB6B13C7-6E25-B82A-A154-B758501DFC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6928" y="2030399"/>
              <a:ext cx="382807" cy="153822"/>
            </a:xfrm>
            <a:prstGeom prst="rect">
              <a:avLst/>
            </a:prstGeom>
          </p:spPr>
        </p:pic>
      </p:grpSp>
      <p:pic>
        <p:nvPicPr>
          <p:cNvPr id="19" name="Picture 18">
            <a:extLst>
              <a:ext uri="{FF2B5EF4-FFF2-40B4-BE49-F238E27FC236}">
                <a16:creationId xmlns:a16="http://schemas.microsoft.com/office/drawing/2014/main" id="{E5C995B8-86CE-D4E7-313B-C2CE25A421AE}"/>
              </a:ext>
            </a:extLst>
          </p:cNvPr>
          <p:cNvPicPr>
            <a:picLocks noChangeAspect="1"/>
          </p:cNvPicPr>
          <p:nvPr/>
        </p:nvPicPr>
        <p:blipFill>
          <a:blip r:embed="rId6"/>
          <a:stretch>
            <a:fillRect/>
          </a:stretch>
        </p:blipFill>
        <p:spPr>
          <a:xfrm>
            <a:off x="8433351" y="352463"/>
            <a:ext cx="3170193" cy="1855119"/>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23" name="Picture 22">
            <a:extLst>
              <a:ext uri="{FF2B5EF4-FFF2-40B4-BE49-F238E27FC236}">
                <a16:creationId xmlns:a16="http://schemas.microsoft.com/office/drawing/2014/main" id="{9C5589E0-3307-43AC-E6DC-9743263B70B7}"/>
              </a:ext>
            </a:extLst>
          </p:cNvPr>
          <p:cNvPicPr>
            <a:picLocks noChangeAspect="1"/>
          </p:cNvPicPr>
          <p:nvPr/>
        </p:nvPicPr>
        <p:blipFill rotWithShape="1">
          <a:blip r:embed="rId7"/>
          <a:srcRect l="67305" t="35863" r="6317" b="17100"/>
          <a:stretch/>
        </p:blipFill>
        <p:spPr>
          <a:xfrm>
            <a:off x="6585163" y="307176"/>
            <a:ext cx="1607384" cy="1945695"/>
          </a:xfrm>
          <a:prstGeom prst="rect">
            <a:avLst/>
          </a:prstGeom>
        </p:spPr>
      </p:pic>
      <p:pic>
        <p:nvPicPr>
          <p:cNvPr id="24" name="Picture 23">
            <a:extLst>
              <a:ext uri="{FF2B5EF4-FFF2-40B4-BE49-F238E27FC236}">
                <a16:creationId xmlns:a16="http://schemas.microsoft.com/office/drawing/2014/main" id="{5297F722-24C8-5072-C807-8252A780C6FA}"/>
              </a:ext>
            </a:extLst>
          </p:cNvPr>
          <p:cNvPicPr>
            <a:picLocks noChangeAspect="1"/>
          </p:cNvPicPr>
          <p:nvPr/>
        </p:nvPicPr>
        <p:blipFill>
          <a:blip r:embed="rId8"/>
          <a:stretch>
            <a:fillRect/>
          </a:stretch>
        </p:blipFill>
        <p:spPr>
          <a:xfrm>
            <a:off x="8192547" y="4709670"/>
            <a:ext cx="2337219" cy="1519339"/>
          </a:xfrm>
          <a:prstGeom prst="rect">
            <a:avLst/>
          </a:prstGeom>
          <a:ln>
            <a:solidFill>
              <a:schemeClr val="tx1"/>
            </a:solidFill>
          </a:ln>
        </p:spPr>
      </p:pic>
      <p:pic>
        <p:nvPicPr>
          <p:cNvPr id="25" name="Picture 24">
            <a:extLst>
              <a:ext uri="{FF2B5EF4-FFF2-40B4-BE49-F238E27FC236}">
                <a16:creationId xmlns:a16="http://schemas.microsoft.com/office/drawing/2014/main" id="{D1697F31-D765-9CC2-6319-1730869F6CA0}"/>
              </a:ext>
            </a:extLst>
          </p:cNvPr>
          <p:cNvPicPr>
            <a:picLocks noChangeAspect="1"/>
          </p:cNvPicPr>
          <p:nvPr/>
        </p:nvPicPr>
        <p:blipFill rotWithShape="1">
          <a:blip r:embed="rId9"/>
          <a:srcRect r="47537" b="5495"/>
          <a:stretch/>
        </p:blipFill>
        <p:spPr>
          <a:xfrm>
            <a:off x="5881198" y="3698222"/>
            <a:ext cx="2096890" cy="1813815"/>
          </a:xfrm>
          <a:prstGeom prst="rect">
            <a:avLst/>
          </a:prstGeom>
          <a:ln>
            <a:solidFill>
              <a:schemeClr val="tx1"/>
            </a:solidFill>
          </a:ln>
        </p:spPr>
      </p:pic>
      <p:pic>
        <p:nvPicPr>
          <p:cNvPr id="26" name="Picture 25">
            <a:extLst>
              <a:ext uri="{FF2B5EF4-FFF2-40B4-BE49-F238E27FC236}">
                <a16:creationId xmlns:a16="http://schemas.microsoft.com/office/drawing/2014/main" id="{03573128-45DF-C249-0729-751BE2D534CE}"/>
              </a:ext>
            </a:extLst>
          </p:cNvPr>
          <p:cNvPicPr>
            <a:picLocks noChangeAspect="1"/>
          </p:cNvPicPr>
          <p:nvPr/>
        </p:nvPicPr>
        <p:blipFill>
          <a:blip r:embed="rId10"/>
          <a:stretch>
            <a:fillRect/>
          </a:stretch>
        </p:blipFill>
        <p:spPr>
          <a:xfrm>
            <a:off x="4094266" y="4235502"/>
            <a:ext cx="2135378" cy="869454"/>
          </a:xfrm>
          <a:prstGeom prst="rect">
            <a:avLst/>
          </a:prstGeom>
          <a:ln>
            <a:solidFill>
              <a:schemeClr val="tx1"/>
            </a:solidFill>
          </a:ln>
        </p:spPr>
      </p:pic>
    </p:spTree>
    <p:extLst>
      <p:ext uri="{BB962C8B-B14F-4D97-AF65-F5344CB8AC3E}">
        <p14:creationId xmlns:p14="http://schemas.microsoft.com/office/powerpoint/2010/main" val="2814311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05BFDF-6478-6A49-D1AA-A8E4AEFB3036}"/>
              </a:ext>
            </a:extLst>
          </p:cNvPr>
          <p:cNvPicPr>
            <a:picLocks noChangeAspect="1"/>
          </p:cNvPicPr>
          <p:nvPr/>
        </p:nvPicPr>
        <p:blipFill>
          <a:blip r:embed="rId2"/>
          <a:stretch>
            <a:fillRect/>
          </a:stretch>
        </p:blipFill>
        <p:spPr>
          <a:xfrm>
            <a:off x="2703034" y="1520722"/>
            <a:ext cx="7592388" cy="4520542"/>
          </a:xfrm>
          <a:prstGeom prst="rect">
            <a:avLst/>
          </a:prstGeom>
        </p:spPr>
      </p:pic>
      <p:sp>
        <p:nvSpPr>
          <p:cNvPr id="3" name="Oval 2"/>
          <p:cNvSpPr/>
          <p:nvPr/>
        </p:nvSpPr>
        <p:spPr>
          <a:xfrm>
            <a:off x="4256884" y="1789615"/>
            <a:ext cx="79208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92711" y="2055124"/>
            <a:ext cx="79208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144" y="4780354"/>
            <a:ext cx="614784"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215448" y="5049246"/>
            <a:ext cx="833524"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539361" y="993329"/>
            <a:ext cx="9615983"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600" dirty="0">
                <a:cs typeface="Calibri" pitchFamily="34" charset="0"/>
              </a:rPr>
              <a:t>Creating Graduated symbology</a:t>
            </a:r>
          </a:p>
        </p:txBody>
      </p:sp>
      <p:sp>
        <p:nvSpPr>
          <p:cNvPr id="4" name="Slide Number Placeholder 3">
            <a:extLst>
              <a:ext uri="{FF2B5EF4-FFF2-40B4-BE49-F238E27FC236}">
                <a16:creationId xmlns:a16="http://schemas.microsoft.com/office/drawing/2014/main" id="{46F085AA-5AD8-ED8D-EF9C-41643E5D0ADF}"/>
              </a:ext>
            </a:extLst>
          </p:cNvPr>
          <p:cNvSpPr>
            <a:spLocks noGrp="1"/>
          </p:cNvSpPr>
          <p:nvPr>
            <p:ph type="sldNum" sz="quarter" idx="12"/>
          </p:nvPr>
        </p:nvSpPr>
        <p:spPr/>
        <p:txBody>
          <a:bodyPr/>
          <a:lstStyle/>
          <a:p>
            <a:fld id="{4D309488-8EB1-4662-952E-D6A73107E6C0}" type="slidenum">
              <a:rPr lang="en-US" smtClean="0"/>
              <a:pPr/>
              <a:t>20</a:t>
            </a:fld>
            <a:endParaRPr lang="en-US" dirty="0"/>
          </a:p>
        </p:txBody>
      </p:sp>
      <p:sp>
        <p:nvSpPr>
          <p:cNvPr id="5" name="Title 1">
            <a:extLst>
              <a:ext uri="{FF2B5EF4-FFF2-40B4-BE49-F238E27FC236}">
                <a16:creationId xmlns:a16="http://schemas.microsoft.com/office/drawing/2014/main" id="{5C2D8B6F-E917-90E8-7896-FA90E48BB308}"/>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Tree>
    <p:extLst>
      <p:ext uri="{BB962C8B-B14F-4D97-AF65-F5344CB8AC3E}">
        <p14:creationId xmlns:p14="http://schemas.microsoft.com/office/powerpoint/2010/main" val="21508836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8A44D64-E101-751C-B8BB-0923ECABFFB0}"/>
              </a:ext>
            </a:extLst>
          </p:cNvPr>
          <p:cNvPicPr>
            <a:picLocks noChangeAspect="1"/>
          </p:cNvPicPr>
          <p:nvPr/>
        </p:nvPicPr>
        <p:blipFill rotWithShape="1">
          <a:blip r:embed="rId2"/>
          <a:srcRect r="17655" b="45886"/>
          <a:stretch/>
        </p:blipFill>
        <p:spPr>
          <a:xfrm>
            <a:off x="6816134" y="1394791"/>
            <a:ext cx="4732773" cy="1934542"/>
          </a:xfrm>
          <a:prstGeom prst="rect">
            <a:avLst/>
          </a:prstGeom>
        </p:spPr>
      </p:pic>
      <p:sp>
        <p:nvSpPr>
          <p:cNvPr id="8" name="Title 1"/>
          <p:cNvSpPr txBox="1">
            <a:spLocks/>
          </p:cNvSpPr>
          <p:nvPr/>
        </p:nvSpPr>
        <p:spPr bwMode="auto">
          <a:xfrm>
            <a:off x="540370" y="1000600"/>
            <a:ext cx="5806642" cy="82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600" dirty="0">
                <a:cs typeface="Calibri" pitchFamily="34" charset="0"/>
              </a:rPr>
              <a:t>Symbolizing the areas with zero cases</a:t>
            </a:r>
          </a:p>
        </p:txBody>
      </p:sp>
      <p:sp>
        <p:nvSpPr>
          <p:cNvPr id="3" name="Slide Number Placeholder 3">
            <a:extLst>
              <a:ext uri="{FF2B5EF4-FFF2-40B4-BE49-F238E27FC236}">
                <a16:creationId xmlns:a16="http://schemas.microsoft.com/office/drawing/2014/main" id="{06EB3E6E-48E9-BB7C-9AE9-1E5B55C1DB6C}"/>
              </a:ext>
            </a:extLst>
          </p:cNvPr>
          <p:cNvSpPr>
            <a:spLocks noGrp="1"/>
          </p:cNvSpPr>
          <p:nvPr>
            <p:ph type="sldNum" sz="quarter" idx="12"/>
          </p:nvPr>
        </p:nvSpPr>
        <p:spPr/>
        <p:txBody>
          <a:bodyPr/>
          <a:lstStyle/>
          <a:p>
            <a:fld id="{4D309488-8EB1-4662-952E-D6A73107E6C0}" type="slidenum">
              <a:rPr lang="en-US" smtClean="0"/>
              <a:pPr/>
              <a:t>21</a:t>
            </a:fld>
            <a:endParaRPr lang="en-US" dirty="0"/>
          </a:p>
        </p:txBody>
      </p:sp>
      <p:sp>
        <p:nvSpPr>
          <p:cNvPr id="4" name="Title 1">
            <a:extLst>
              <a:ext uri="{FF2B5EF4-FFF2-40B4-BE49-F238E27FC236}">
                <a16:creationId xmlns:a16="http://schemas.microsoft.com/office/drawing/2014/main" id="{73D647EA-14A5-75A3-358D-B87496133E14}"/>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
        <p:nvSpPr>
          <p:cNvPr id="5" name="Rectangle 4">
            <a:extLst>
              <a:ext uri="{FF2B5EF4-FFF2-40B4-BE49-F238E27FC236}">
                <a16:creationId xmlns:a16="http://schemas.microsoft.com/office/drawing/2014/main" id="{6E239D09-8CC6-A957-F261-FDE7FA4C4D04}"/>
              </a:ext>
            </a:extLst>
          </p:cNvPr>
          <p:cNvSpPr/>
          <p:nvPr/>
        </p:nvSpPr>
        <p:spPr>
          <a:xfrm>
            <a:off x="8225188" y="2054336"/>
            <a:ext cx="1085222" cy="204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7F73C18-81CA-8BC8-C679-63F9F53E3F02}"/>
              </a:ext>
            </a:extLst>
          </p:cNvPr>
          <p:cNvSpPr txBox="1">
            <a:spLocks/>
          </p:cNvSpPr>
          <p:nvPr/>
        </p:nvSpPr>
        <p:spPr bwMode="auto">
          <a:xfrm>
            <a:off x="692767" y="1864399"/>
            <a:ext cx="5904170" cy="29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spcAft>
                <a:spcPts val="1200"/>
              </a:spcAft>
              <a:buFont typeface="+mj-lt"/>
              <a:buAutoNum type="arabicPeriod"/>
            </a:pPr>
            <a:r>
              <a:rPr lang="en-PH" altLang="en-US" sz="2600" dirty="0">
                <a:cs typeface="Calibri" pitchFamily="34" charset="0"/>
              </a:rPr>
              <a:t>Finish symbolizing the areas with cases first</a:t>
            </a:r>
          </a:p>
          <a:p>
            <a:pPr marL="360000" indent="-360000">
              <a:lnSpc>
                <a:spcPct val="90000"/>
              </a:lnSpc>
              <a:spcAft>
                <a:spcPts val="1200"/>
              </a:spcAft>
              <a:buFont typeface="+mj-lt"/>
              <a:buAutoNum type="arabicPeriod"/>
            </a:pPr>
            <a:r>
              <a:rPr lang="en-PH" altLang="en-US" sz="2600" dirty="0">
                <a:cs typeface="Calibri" pitchFamily="34" charset="0"/>
              </a:rPr>
              <a:t>From the dropdown menu of the different modes or representation, choose </a:t>
            </a:r>
            <a:r>
              <a:rPr lang="en-PH" altLang="en-US" sz="2600" i="1" dirty="0">
                <a:cs typeface="Calibri" pitchFamily="34" charset="0"/>
              </a:rPr>
              <a:t>Rule-based</a:t>
            </a:r>
            <a:r>
              <a:rPr lang="en-PH" altLang="en-US" sz="2600" dirty="0">
                <a:cs typeface="Calibri" pitchFamily="34" charset="0"/>
              </a:rPr>
              <a:t>.</a:t>
            </a:r>
          </a:p>
          <a:p>
            <a:pPr marL="360000" indent="-360000">
              <a:lnSpc>
                <a:spcPct val="90000"/>
              </a:lnSpc>
              <a:spcAft>
                <a:spcPts val="1200"/>
              </a:spcAft>
              <a:buFont typeface="+mj-lt"/>
              <a:buAutoNum type="arabicPeriod"/>
            </a:pPr>
            <a:r>
              <a:rPr lang="en-PH" altLang="en-US" sz="2600" dirty="0">
                <a:cs typeface="Calibri" pitchFamily="34" charset="0"/>
              </a:rPr>
              <a:t>Click the </a:t>
            </a:r>
            <a:r>
              <a:rPr lang="en-PH" altLang="en-US" sz="2600" i="1" dirty="0">
                <a:cs typeface="Calibri" pitchFamily="34" charset="0"/>
              </a:rPr>
              <a:t>Add</a:t>
            </a:r>
            <a:r>
              <a:rPr lang="en-PH" altLang="en-US" sz="2600" dirty="0">
                <a:cs typeface="Calibri" pitchFamily="34" charset="0"/>
              </a:rPr>
              <a:t> button </a:t>
            </a:r>
          </a:p>
        </p:txBody>
      </p:sp>
      <p:pic>
        <p:nvPicPr>
          <p:cNvPr id="11" name="Picture 10">
            <a:extLst>
              <a:ext uri="{FF2B5EF4-FFF2-40B4-BE49-F238E27FC236}">
                <a16:creationId xmlns:a16="http://schemas.microsoft.com/office/drawing/2014/main" id="{1C042B08-B380-5803-72B3-BA05DDCF63F3}"/>
              </a:ext>
            </a:extLst>
          </p:cNvPr>
          <p:cNvPicPr>
            <a:picLocks noChangeAspect="1"/>
          </p:cNvPicPr>
          <p:nvPr/>
        </p:nvPicPr>
        <p:blipFill>
          <a:blip r:embed="rId3"/>
          <a:stretch>
            <a:fillRect/>
          </a:stretch>
        </p:blipFill>
        <p:spPr>
          <a:xfrm>
            <a:off x="6983186" y="3600945"/>
            <a:ext cx="4565721" cy="2197288"/>
          </a:xfrm>
          <a:prstGeom prst="rect">
            <a:avLst/>
          </a:prstGeom>
        </p:spPr>
      </p:pic>
      <p:sp>
        <p:nvSpPr>
          <p:cNvPr id="12" name="Rectangle 11">
            <a:extLst>
              <a:ext uri="{FF2B5EF4-FFF2-40B4-BE49-F238E27FC236}">
                <a16:creationId xmlns:a16="http://schemas.microsoft.com/office/drawing/2014/main" id="{8DA499FE-570F-6D88-C755-D4B128B197EF}"/>
              </a:ext>
            </a:extLst>
          </p:cNvPr>
          <p:cNvSpPr/>
          <p:nvPr/>
        </p:nvSpPr>
        <p:spPr>
          <a:xfrm>
            <a:off x="8085461" y="5133284"/>
            <a:ext cx="229439" cy="204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AD0C6C-60C1-8DD7-B56C-EF8AE4FD67F9}"/>
              </a:ext>
            </a:extLst>
          </p:cNvPr>
          <p:cNvPicPr>
            <a:picLocks noChangeAspect="1"/>
          </p:cNvPicPr>
          <p:nvPr/>
        </p:nvPicPr>
        <p:blipFill>
          <a:blip r:embed="rId4"/>
          <a:stretch>
            <a:fillRect/>
          </a:stretch>
        </p:blipFill>
        <p:spPr>
          <a:xfrm>
            <a:off x="3973022" y="3902892"/>
            <a:ext cx="601668" cy="515716"/>
          </a:xfrm>
          <a:prstGeom prst="rect">
            <a:avLst/>
          </a:prstGeom>
        </p:spPr>
      </p:pic>
    </p:spTree>
    <p:extLst>
      <p:ext uri="{BB962C8B-B14F-4D97-AF65-F5344CB8AC3E}">
        <p14:creationId xmlns:p14="http://schemas.microsoft.com/office/powerpoint/2010/main" val="3112831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A9147C-C472-69FB-FA0D-23B106EEF741}"/>
              </a:ext>
            </a:extLst>
          </p:cNvPr>
          <p:cNvPicPr>
            <a:picLocks noChangeAspect="1"/>
          </p:cNvPicPr>
          <p:nvPr/>
        </p:nvPicPr>
        <p:blipFill>
          <a:blip r:embed="rId2"/>
          <a:stretch>
            <a:fillRect/>
          </a:stretch>
        </p:blipFill>
        <p:spPr>
          <a:xfrm>
            <a:off x="7103894" y="1150084"/>
            <a:ext cx="2817449" cy="1277681"/>
          </a:xfrm>
          <a:prstGeom prst="rect">
            <a:avLst/>
          </a:prstGeom>
        </p:spPr>
      </p:pic>
      <p:sp>
        <p:nvSpPr>
          <p:cNvPr id="3" name="Slide Number Placeholder 3">
            <a:extLst>
              <a:ext uri="{FF2B5EF4-FFF2-40B4-BE49-F238E27FC236}">
                <a16:creationId xmlns:a16="http://schemas.microsoft.com/office/drawing/2014/main" id="{06EB3E6E-48E9-BB7C-9AE9-1E5B55C1DB6C}"/>
              </a:ext>
            </a:extLst>
          </p:cNvPr>
          <p:cNvSpPr>
            <a:spLocks noGrp="1"/>
          </p:cNvSpPr>
          <p:nvPr>
            <p:ph type="sldNum" sz="quarter" idx="12"/>
          </p:nvPr>
        </p:nvSpPr>
        <p:spPr/>
        <p:txBody>
          <a:bodyPr/>
          <a:lstStyle/>
          <a:p>
            <a:fld id="{4D309488-8EB1-4662-952E-D6A73107E6C0}" type="slidenum">
              <a:rPr lang="en-US" smtClean="0"/>
              <a:pPr/>
              <a:t>22</a:t>
            </a:fld>
            <a:endParaRPr lang="en-US" dirty="0"/>
          </a:p>
        </p:txBody>
      </p:sp>
      <p:sp>
        <p:nvSpPr>
          <p:cNvPr id="4" name="Title 1">
            <a:extLst>
              <a:ext uri="{FF2B5EF4-FFF2-40B4-BE49-F238E27FC236}">
                <a16:creationId xmlns:a16="http://schemas.microsoft.com/office/drawing/2014/main" id="{73D647EA-14A5-75A3-358D-B87496133E14}"/>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
        <p:nvSpPr>
          <p:cNvPr id="5" name="Rectangle 4">
            <a:extLst>
              <a:ext uri="{FF2B5EF4-FFF2-40B4-BE49-F238E27FC236}">
                <a16:creationId xmlns:a16="http://schemas.microsoft.com/office/drawing/2014/main" id="{6E239D09-8CC6-A957-F261-FDE7FA4C4D04}"/>
              </a:ext>
            </a:extLst>
          </p:cNvPr>
          <p:cNvSpPr/>
          <p:nvPr/>
        </p:nvSpPr>
        <p:spPr>
          <a:xfrm>
            <a:off x="7103894" y="1819959"/>
            <a:ext cx="470599" cy="207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7F73C18-81CA-8BC8-C679-63F9F53E3F02}"/>
              </a:ext>
            </a:extLst>
          </p:cNvPr>
          <p:cNvSpPr txBox="1">
            <a:spLocks/>
          </p:cNvSpPr>
          <p:nvPr/>
        </p:nvSpPr>
        <p:spPr bwMode="auto">
          <a:xfrm>
            <a:off x="687408" y="1472416"/>
            <a:ext cx="6251272" cy="2904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spcAft>
                <a:spcPts val="1800"/>
              </a:spcAft>
              <a:buFont typeface="+mj-lt"/>
              <a:buAutoNum type="arabicPeriod" startAt="4"/>
            </a:pPr>
            <a:r>
              <a:rPr lang="en-PH" altLang="en-US" sz="2600" dirty="0">
                <a:cs typeface="Calibri" pitchFamily="34" charset="0"/>
              </a:rPr>
              <a:t>In the Edit Rule window that opens, select </a:t>
            </a:r>
            <a:r>
              <a:rPr lang="en-PH" altLang="en-US" sz="2600" i="1" dirty="0">
                <a:cs typeface="Calibri" pitchFamily="34" charset="0"/>
              </a:rPr>
              <a:t>Else</a:t>
            </a:r>
            <a:r>
              <a:rPr lang="en-PH" altLang="en-US" sz="2600" dirty="0">
                <a:cs typeface="Calibri" pitchFamily="34" charset="0"/>
              </a:rPr>
              <a:t> then click </a:t>
            </a:r>
            <a:r>
              <a:rPr lang="en-PH" altLang="en-US" sz="2600" i="1" dirty="0">
                <a:cs typeface="Calibri" pitchFamily="34" charset="0"/>
              </a:rPr>
              <a:t>OK</a:t>
            </a:r>
            <a:r>
              <a:rPr lang="en-PH" altLang="en-US" sz="2600" dirty="0">
                <a:cs typeface="Calibri" pitchFamily="34" charset="0"/>
              </a:rPr>
              <a:t>.</a:t>
            </a:r>
          </a:p>
          <a:p>
            <a:pPr marL="360000" indent="-360000">
              <a:lnSpc>
                <a:spcPct val="90000"/>
              </a:lnSpc>
              <a:spcBef>
                <a:spcPts val="2400"/>
              </a:spcBef>
              <a:spcAft>
                <a:spcPts val="1800"/>
              </a:spcAft>
              <a:buFont typeface="+mj-lt"/>
              <a:buAutoNum type="arabicPeriod" startAt="4"/>
            </a:pPr>
            <a:r>
              <a:rPr lang="en-PH" altLang="en-US" sz="2600" dirty="0">
                <a:cs typeface="Calibri" pitchFamily="34" charset="0"/>
              </a:rPr>
              <a:t>A new symbology class will appear. Click its corresponding label field and type “0”.</a:t>
            </a:r>
          </a:p>
          <a:p>
            <a:pPr marL="360000" indent="-360000">
              <a:lnSpc>
                <a:spcPct val="90000"/>
              </a:lnSpc>
              <a:spcBef>
                <a:spcPts val="2400"/>
              </a:spcBef>
              <a:spcAft>
                <a:spcPts val="1800"/>
              </a:spcAft>
              <a:buFont typeface="+mj-lt"/>
              <a:buAutoNum type="arabicPeriod" startAt="4"/>
            </a:pPr>
            <a:r>
              <a:rPr lang="en-PH" altLang="en-US" sz="2600" dirty="0">
                <a:cs typeface="Calibri" pitchFamily="34" charset="0"/>
              </a:rPr>
              <a:t>Click and drag it to the top so that it appears above the other classes. Click </a:t>
            </a:r>
            <a:r>
              <a:rPr lang="en-PH" altLang="en-US" sz="2600" i="1" dirty="0">
                <a:cs typeface="Calibri" pitchFamily="34" charset="0"/>
              </a:rPr>
              <a:t>Apply</a:t>
            </a:r>
            <a:r>
              <a:rPr lang="en-PH" altLang="en-US" sz="2600" dirty="0">
                <a:cs typeface="Calibri" pitchFamily="34" charset="0"/>
              </a:rPr>
              <a:t>.</a:t>
            </a:r>
          </a:p>
        </p:txBody>
      </p:sp>
      <p:pic>
        <p:nvPicPr>
          <p:cNvPr id="18" name="Picture 17">
            <a:extLst>
              <a:ext uri="{FF2B5EF4-FFF2-40B4-BE49-F238E27FC236}">
                <a16:creationId xmlns:a16="http://schemas.microsoft.com/office/drawing/2014/main" id="{13858093-A884-77C3-56E2-0A3638DFEC23}"/>
              </a:ext>
            </a:extLst>
          </p:cNvPr>
          <p:cNvPicPr>
            <a:picLocks noChangeAspect="1"/>
          </p:cNvPicPr>
          <p:nvPr/>
        </p:nvPicPr>
        <p:blipFill>
          <a:blip r:embed="rId3"/>
          <a:stretch>
            <a:fillRect/>
          </a:stretch>
        </p:blipFill>
        <p:spPr>
          <a:xfrm>
            <a:off x="8158971" y="2635191"/>
            <a:ext cx="3081618" cy="1250369"/>
          </a:xfrm>
          <a:prstGeom prst="rect">
            <a:avLst/>
          </a:prstGeom>
        </p:spPr>
      </p:pic>
      <p:sp>
        <p:nvSpPr>
          <p:cNvPr id="19" name="Rectangle 18">
            <a:extLst>
              <a:ext uri="{FF2B5EF4-FFF2-40B4-BE49-F238E27FC236}">
                <a16:creationId xmlns:a16="http://schemas.microsoft.com/office/drawing/2014/main" id="{12E9A301-8689-A799-0309-ADAE175AE34D}"/>
              </a:ext>
            </a:extLst>
          </p:cNvPr>
          <p:cNvSpPr/>
          <p:nvPr/>
        </p:nvSpPr>
        <p:spPr>
          <a:xfrm>
            <a:off x="8421125" y="3573966"/>
            <a:ext cx="1318847" cy="2841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638F080-CC5B-DDFF-7940-90150991E33F}"/>
              </a:ext>
            </a:extLst>
          </p:cNvPr>
          <p:cNvPicPr>
            <a:picLocks noChangeAspect="1"/>
          </p:cNvPicPr>
          <p:nvPr/>
        </p:nvPicPr>
        <p:blipFill>
          <a:blip r:embed="rId4"/>
          <a:stretch>
            <a:fillRect/>
          </a:stretch>
        </p:blipFill>
        <p:spPr>
          <a:xfrm>
            <a:off x="7296768" y="4216819"/>
            <a:ext cx="3081618" cy="1254731"/>
          </a:xfrm>
          <a:prstGeom prst="rect">
            <a:avLst/>
          </a:prstGeom>
        </p:spPr>
      </p:pic>
      <p:sp>
        <p:nvSpPr>
          <p:cNvPr id="22" name="Rectangle 21">
            <a:extLst>
              <a:ext uri="{FF2B5EF4-FFF2-40B4-BE49-F238E27FC236}">
                <a16:creationId xmlns:a16="http://schemas.microsoft.com/office/drawing/2014/main" id="{A955DCBB-C4BB-C63F-58F8-E2E3B382B90F}"/>
              </a:ext>
            </a:extLst>
          </p:cNvPr>
          <p:cNvSpPr/>
          <p:nvPr/>
        </p:nvSpPr>
        <p:spPr>
          <a:xfrm>
            <a:off x="7513006" y="4471031"/>
            <a:ext cx="1282922" cy="2277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12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48327" y="996639"/>
            <a:ext cx="11163718" cy="15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514350" indent="-514350">
              <a:lnSpc>
                <a:spcPct val="90000"/>
              </a:lnSpc>
              <a:spcAft>
                <a:spcPts val="600"/>
              </a:spcAft>
              <a:buFont typeface="+mj-lt"/>
              <a:buAutoNum type="arabicPeriod" startAt="7"/>
            </a:pPr>
            <a:r>
              <a:rPr lang="en-PH" altLang="en-US" sz="2600" dirty="0">
                <a:cs typeface="Calibri" pitchFamily="34" charset="0"/>
              </a:rPr>
              <a:t>Customize the fill color by right-clicking on the color square then choosing </a:t>
            </a:r>
            <a:r>
              <a:rPr lang="en-PH" altLang="en-US" sz="2600" i="1" dirty="0">
                <a:cs typeface="Calibri" pitchFamily="34" charset="0"/>
              </a:rPr>
              <a:t>Change Color…</a:t>
            </a:r>
          </a:p>
          <a:p>
            <a:pPr marL="514350" indent="-514350">
              <a:lnSpc>
                <a:spcPct val="90000"/>
              </a:lnSpc>
              <a:spcAft>
                <a:spcPts val="600"/>
              </a:spcAft>
              <a:buFont typeface="+mj-lt"/>
              <a:buAutoNum type="arabicPeriod" startAt="7"/>
            </a:pPr>
            <a:r>
              <a:rPr lang="en-PH" altLang="en-US" sz="2600" dirty="0">
                <a:cs typeface="Calibri" pitchFamily="34" charset="0"/>
              </a:rPr>
              <a:t>Choose the appropriate color for the symbol then click </a:t>
            </a:r>
            <a:r>
              <a:rPr lang="en-PH" altLang="en-US" sz="2600" i="1" dirty="0">
                <a:cs typeface="Calibri" pitchFamily="34" charset="0"/>
              </a:rPr>
              <a:t>OK</a:t>
            </a:r>
            <a:r>
              <a:rPr lang="en-PH" altLang="en-US" sz="2600" dirty="0">
                <a:cs typeface="Calibri" pitchFamily="34" charset="0"/>
              </a:rPr>
              <a:t>.</a:t>
            </a:r>
          </a:p>
        </p:txBody>
      </p:sp>
      <p:sp>
        <p:nvSpPr>
          <p:cNvPr id="3" name="Rectangle 2"/>
          <p:cNvSpPr/>
          <p:nvPr/>
        </p:nvSpPr>
        <p:spPr>
          <a:xfrm>
            <a:off x="3793413" y="3906451"/>
            <a:ext cx="216024"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05E5F0C1-5F26-E5D5-142C-A5780DE6612F}"/>
              </a:ext>
            </a:extLst>
          </p:cNvPr>
          <p:cNvSpPr>
            <a:spLocks noGrp="1"/>
          </p:cNvSpPr>
          <p:nvPr>
            <p:ph type="sldNum" sz="quarter" idx="12"/>
          </p:nvPr>
        </p:nvSpPr>
        <p:spPr/>
        <p:txBody>
          <a:bodyPr/>
          <a:lstStyle/>
          <a:p>
            <a:fld id="{4D309488-8EB1-4662-952E-D6A73107E6C0}" type="slidenum">
              <a:rPr lang="en-US" smtClean="0"/>
              <a:pPr/>
              <a:t>23</a:t>
            </a:fld>
            <a:endParaRPr lang="en-US" dirty="0"/>
          </a:p>
        </p:txBody>
      </p:sp>
      <p:sp>
        <p:nvSpPr>
          <p:cNvPr id="5" name="Title 1">
            <a:extLst>
              <a:ext uri="{FF2B5EF4-FFF2-40B4-BE49-F238E27FC236}">
                <a16:creationId xmlns:a16="http://schemas.microsoft.com/office/drawing/2014/main" id="{E23EE36D-18D3-FB8C-262E-79185F1F7A3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pic>
        <p:nvPicPr>
          <p:cNvPr id="7" name="Picture 6">
            <a:extLst>
              <a:ext uri="{FF2B5EF4-FFF2-40B4-BE49-F238E27FC236}">
                <a16:creationId xmlns:a16="http://schemas.microsoft.com/office/drawing/2014/main" id="{34EE6687-DFB0-BB58-3B28-F3CD3007BA88}"/>
              </a:ext>
            </a:extLst>
          </p:cNvPr>
          <p:cNvPicPr>
            <a:picLocks noChangeAspect="1"/>
          </p:cNvPicPr>
          <p:nvPr/>
        </p:nvPicPr>
        <p:blipFill rotWithShape="1">
          <a:blip r:embed="rId2"/>
          <a:srcRect r="47537" b="5495"/>
          <a:stretch/>
        </p:blipFill>
        <p:spPr>
          <a:xfrm>
            <a:off x="2793441" y="2511508"/>
            <a:ext cx="3109742" cy="2689934"/>
          </a:xfrm>
          <a:prstGeom prst="rect">
            <a:avLst/>
          </a:prstGeom>
          <a:ln>
            <a:solidFill>
              <a:schemeClr val="tx1"/>
            </a:solidFill>
          </a:ln>
        </p:spPr>
      </p:pic>
      <p:pic>
        <p:nvPicPr>
          <p:cNvPr id="10" name="Picture 9">
            <a:extLst>
              <a:ext uri="{FF2B5EF4-FFF2-40B4-BE49-F238E27FC236}">
                <a16:creationId xmlns:a16="http://schemas.microsoft.com/office/drawing/2014/main" id="{1CBDD2C4-2D14-BCA7-D5CD-01776F1A9C22}"/>
              </a:ext>
            </a:extLst>
          </p:cNvPr>
          <p:cNvPicPr>
            <a:picLocks noChangeAspect="1"/>
          </p:cNvPicPr>
          <p:nvPr/>
        </p:nvPicPr>
        <p:blipFill>
          <a:blip r:embed="rId3"/>
          <a:stretch>
            <a:fillRect/>
          </a:stretch>
        </p:blipFill>
        <p:spPr>
          <a:xfrm>
            <a:off x="5903183" y="3162660"/>
            <a:ext cx="4137960" cy="2689933"/>
          </a:xfrm>
          <a:prstGeom prst="rect">
            <a:avLst/>
          </a:prstGeom>
          <a:ln>
            <a:solidFill>
              <a:schemeClr val="tx1"/>
            </a:solidFill>
          </a:ln>
        </p:spPr>
      </p:pic>
      <p:sp>
        <p:nvSpPr>
          <p:cNvPr id="11" name="Rectangle 10">
            <a:extLst>
              <a:ext uri="{FF2B5EF4-FFF2-40B4-BE49-F238E27FC236}">
                <a16:creationId xmlns:a16="http://schemas.microsoft.com/office/drawing/2014/main" id="{7D89498C-F994-F56A-5230-A916999B5FC3}"/>
              </a:ext>
            </a:extLst>
          </p:cNvPr>
          <p:cNvSpPr/>
          <p:nvPr/>
        </p:nvSpPr>
        <p:spPr>
          <a:xfrm>
            <a:off x="4448407" y="3929829"/>
            <a:ext cx="877219"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703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551144" y="1007611"/>
            <a:ext cx="4356786" cy="493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spcAft>
                <a:spcPts val="1200"/>
              </a:spcAft>
            </a:pPr>
            <a:r>
              <a:rPr lang="en-PH" altLang="en-US" sz="2600" dirty="0">
                <a:cs typeface="Calibri" pitchFamily="34" charset="0"/>
              </a:rPr>
              <a:t>To create proportional symbols:</a:t>
            </a:r>
          </a:p>
          <a:p>
            <a:pPr marL="360000" indent="-360000">
              <a:lnSpc>
                <a:spcPct val="90000"/>
              </a:lnSpc>
              <a:spcAft>
                <a:spcPts val="1200"/>
              </a:spcAft>
              <a:buFont typeface="+mj-lt"/>
              <a:buAutoNum type="arabicPeriod"/>
            </a:pPr>
            <a:r>
              <a:rPr lang="en-PH" altLang="en-US" sz="2600" dirty="0">
                <a:cs typeface="Calibri" pitchFamily="34" charset="0"/>
              </a:rPr>
              <a:t>Open the Properties window of the </a:t>
            </a:r>
            <a:r>
              <a:rPr lang="en-PH" altLang="en-US" sz="2600" dirty="0" err="1">
                <a:cs typeface="Calibri" pitchFamily="34" charset="0"/>
              </a:rPr>
              <a:t>HF_Locations</a:t>
            </a:r>
            <a:r>
              <a:rPr lang="en-PH" altLang="en-US" sz="2600" dirty="0">
                <a:cs typeface="Calibri" pitchFamily="34" charset="0"/>
              </a:rPr>
              <a:t> shapefile and go to the Symbology tab.</a:t>
            </a:r>
          </a:p>
          <a:p>
            <a:pPr marL="360000" indent="-360000">
              <a:lnSpc>
                <a:spcPct val="90000"/>
              </a:lnSpc>
              <a:buFont typeface="+mj-lt"/>
              <a:buAutoNum type="arabicPeriod"/>
            </a:pPr>
            <a:r>
              <a:rPr lang="en-PH" altLang="en-US" sz="2600" dirty="0">
                <a:cs typeface="Calibri" pitchFamily="34" charset="0"/>
              </a:rPr>
              <a:t>Click the dropdown menu beside the </a:t>
            </a:r>
            <a:r>
              <a:rPr lang="en-PH" altLang="en-US" sz="2600" b="1" dirty="0">
                <a:cs typeface="Calibri" pitchFamily="34" charset="0"/>
              </a:rPr>
              <a:t>Size</a:t>
            </a:r>
            <a:r>
              <a:rPr lang="en-PH" altLang="en-US" sz="2600" dirty="0">
                <a:cs typeface="Calibri" pitchFamily="34" charset="0"/>
              </a:rPr>
              <a:t> field and choose </a:t>
            </a:r>
            <a:r>
              <a:rPr lang="en-PH" altLang="en-US" sz="2600" b="1" dirty="0">
                <a:cs typeface="Calibri" pitchFamily="34" charset="0"/>
              </a:rPr>
              <a:t>Assistant…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9266" y="1629845"/>
            <a:ext cx="6813851" cy="4000852"/>
          </a:xfrm>
          <a:prstGeom prst="rect">
            <a:avLst/>
          </a:prstGeom>
        </p:spPr>
      </p:pic>
      <p:sp>
        <p:nvSpPr>
          <p:cNvPr id="4" name="Oval 3"/>
          <p:cNvSpPr/>
          <p:nvPr/>
        </p:nvSpPr>
        <p:spPr>
          <a:xfrm>
            <a:off x="10135312" y="3610175"/>
            <a:ext cx="288032"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135312" y="5311069"/>
            <a:ext cx="792088"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3C862885-A11E-F534-91F9-5A378AC2184B}"/>
              </a:ext>
            </a:extLst>
          </p:cNvPr>
          <p:cNvSpPr>
            <a:spLocks noGrp="1"/>
          </p:cNvSpPr>
          <p:nvPr>
            <p:ph type="sldNum" sz="quarter" idx="12"/>
          </p:nvPr>
        </p:nvSpPr>
        <p:spPr/>
        <p:txBody>
          <a:bodyPr/>
          <a:lstStyle/>
          <a:p>
            <a:fld id="{4D309488-8EB1-4662-952E-D6A73107E6C0}" type="slidenum">
              <a:rPr lang="en-US" smtClean="0"/>
              <a:pPr/>
              <a:t>24</a:t>
            </a:fld>
            <a:endParaRPr lang="en-US" dirty="0"/>
          </a:p>
        </p:txBody>
      </p:sp>
      <p:sp>
        <p:nvSpPr>
          <p:cNvPr id="5" name="Title 1">
            <a:extLst>
              <a:ext uri="{FF2B5EF4-FFF2-40B4-BE49-F238E27FC236}">
                <a16:creationId xmlns:a16="http://schemas.microsoft.com/office/drawing/2014/main" id="{BAD71D7A-6748-7E3F-9CCE-1C2519F16A7F}"/>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Tree>
    <p:extLst>
      <p:ext uri="{BB962C8B-B14F-4D97-AF65-F5344CB8AC3E}">
        <p14:creationId xmlns:p14="http://schemas.microsoft.com/office/powerpoint/2010/main" val="642973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92842" y="1005040"/>
            <a:ext cx="6306305"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spcAft>
                <a:spcPts val="600"/>
              </a:spcAft>
              <a:buFont typeface="+mj-lt"/>
              <a:buAutoNum type="arabicPeriod" startAt="3"/>
            </a:pPr>
            <a:r>
              <a:rPr lang="en-PH" altLang="en-US" sz="2600" dirty="0">
                <a:cs typeface="Calibri" pitchFamily="34" charset="0"/>
              </a:rPr>
              <a:t>In the Input section, choose the column you would like to symbolize in the </a:t>
            </a:r>
            <a:r>
              <a:rPr lang="en-PH" altLang="en-US" sz="2600" b="1" dirty="0">
                <a:cs typeface="Calibri" pitchFamily="34" charset="0"/>
              </a:rPr>
              <a:t>Source</a:t>
            </a:r>
            <a:r>
              <a:rPr lang="en-PH" altLang="en-US" sz="2600" dirty="0">
                <a:cs typeface="Calibri" pitchFamily="34" charset="0"/>
              </a:rPr>
              <a:t> field.</a:t>
            </a:r>
          </a:p>
          <a:p>
            <a:pPr marL="360000" indent="-360000">
              <a:lnSpc>
                <a:spcPct val="90000"/>
              </a:lnSpc>
              <a:spcAft>
                <a:spcPts val="600"/>
              </a:spcAft>
              <a:buFont typeface="+mj-lt"/>
              <a:buAutoNum type="arabicPeriod" startAt="3"/>
            </a:pPr>
            <a:r>
              <a:rPr lang="en-PH" altLang="en-US" sz="2600" dirty="0">
                <a:cs typeface="Calibri" pitchFamily="34" charset="0"/>
              </a:rPr>
              <a:t>Click the </a:t>
            </a:r>
            <a:r>
              <a:rPr lang="en-PH" altLang="en-US" sz="2600" b="1" dirty="0">
                <a:cs typeface="Calibri" pitchFamily="34" charset="0"/>
              </a:rPr>
              <a:t>Refresh</a:t>
            </a:r>
            <a:r>
              <a:rPr lang="en-PH" altLang="en-US" sz="2600" dirty="0">
                <a:cs typeface="Calibri" pitchFamily="34" charset="0"/>
              </a:rPr>
              <a:t> button         for the field values to appear.</a:t>
            </a:r>
          </a:p>
          <a:p>
            <a:pPr marL="360000" indent="-360000">
              <a:lnSpc>
                <a:spcPct val="90000"/>
              </a:lnSpc>
              <a:spcAft>
                <a:spcPts val="600"/>
              </a:spcAft>
              <a:buFont typeface="+mj-lt"/>
              <a:buAutoNum type="arabicPeriod" startAt="3"/>
            </a:pPr>
            <a:r>
              <a:rPr lang="en-PH" altLang="en-US" sz="2600" dirty="0">
                <a:cs typeface="Calibri" pitchFamily="34" charset="0"/>
              </a:rPr>
              <a:t>In the Output section, put the minimum and maximum size you would like for your symbol.</a:t>
            </a:r>
          </a:p>
          <a:p>
            <a:pPr marL="360000" indent="-360000">
              <a:lnSpc>
                <a:spcPct val="90000"/>
              </a:lnSpc>
              <a:spcAft>
                <a:spcPts val="600"/>
              </a:spcAft>
              <a:buFont typeface="+mj-lt"/>
              <a:buAutoNum type="arabicPeriod" startAt="3"/>
            </a:pPr>
            <a:r>
              <a:rPr lang="en-PH" altLang="en-US" sz="2600" dirty="0">
                <a:cs typeface="Calibri" pitchFamily="34" charset="0"/>
              </a:rPr>
              <a:t>In the Scale method field, choose </a:t>
            </a:r>
            <a:r>
              <a:rPr lang="en-PH" altLang="en-US" sz="2600" i="1" dirty="0">
                <a:cs typeface="Calibri" pitchFamily="34" charset="0"/>
              </a:rPr>
              <a:t>Radius</a:t>
            </a:r>
            <a:r>
              <a:rPr lang="en-PH" altLang="en-US" sz="2600" dirty="0">
                <a:cs typeface="Calibri" pitchFamily="34" charset="0"/>
              </a:rPr>
              <a:t>.</a:t>
            </a:r>
          </a:p>
          <a:p>
            <a:pPr marL="360000" indent="-360000">
              <a:lnSpc>
                <a:spcPct val="90000"/>
              </a:lnSpc>
              <a:spcAft>
                <a:spcPts val="600"/>
              </a:spcAft>
              <a:buFont typeface="+mj-lt"/>
              <a:buAutoNum type="arabicPeriod" startAt="3"/>
            </a:pPr>
            <a:r>
              <a:rPr lang="en-PH" altLang="en-US" sz="2600" dirty="0">
                <a:cs typeface="Calibri" pitchFamily="34" charset="0"/>
              </a:rPr>
              <a:t>Click </a:t>
            </a:r>
            <a:r>
              <a:rPr lang="en-PH" altLang="en-US" sz="2600" i="1" dirty="0">
                <a:cs typeface="Calibri" pitchFamily="34" charset="0"/>
              </a:rPr>
              <a:t>OK</a:t>
            </a:r>
            <a:r>
              <a:rPr lang="en-PH" altLang="en-US" sz="2600" dirty="0">
                <a:cs typeface="Calibri" pitchFamily="34" charset="0"/>
              </a:rPr>
              <a:t>.</a:t>
            </a:r>
          </a:p>
          <a:p>
            <a:pPr marL="360000" indent="-360000">
              <a:lnSpc>
                <a:spcPct val="90000"/>
              </a:lnSpc>
              <a:spcAft>
                <a:spcPts val="600"/>
              </a:spcAft>
              <a:buFont typeface="+mj-lt"/>
              <a:buAutoNum type="arabicPeriod" startAt="3"/>
            </a:pPr>
            <a:r>
              <a:rPr lang="en-PH" altLang="en-US" sz="2600" dirty="0">
                <a:cs typeface="Calibri" pitchFamily="34" charset="0"/>
              </a:rPr>
              <a:t>Click </a:t>
            </a:r>
            <a:r>
              <a:rPr lang="en-PH" altLang="en-US" sz="2600" i="1" dirty="0">
                <a:cs typeface="Calibri" pitchFamily="34" charset="0"/>
              </a:rPr>
              <a:t>OK</a:t>
            </a:r>
            <a:r>
              <a:rPr lang="en-PH" altLang="en-US" sz="2600" dirty="0">
                <a:cs typeface="Calibri" pitchFamily="34" charset="0"/>
              </a:rPr>
              <a:t> in the Layer Properties window.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3504" y="1166225"/>
            <a:ext cx="4565984" cy="3894733"/>
          </a:xfrm>
          <a:prstGeom prst="rect">
            <a:avLst/>
          </a:prstGeom>
          <a:ln>
            <a:solidFill>
              <a:schemeClr val="tx1"/>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256" y="2168525"/>
            <a:ext cx="323850" cy="323850"/>
          </a:xfrm>
          <a:prstGeom prst="rect">
            <a:avLst/>
          </a:prstGeom>
        </p:spPr>
      </p:pic>
      <p:sp>
        <p:nvSpPr>
          <p:cNvPr id="2" name="Slide Number Placeholder 3">
            <a:extLst>
              <a:ext uri="{FF2B5EF4-FFF2-40B4-BE49-F238E27FC236}">
                <a16:creationId xmlns:a16="http://schemas.microsoft.com/office/drawing/2014/main" id="{0DB61939-924F-4CDA-C1EB-2E5D2494CED0}"/>
              </a:ext>
            </a:extLst>
          </p:cNvPr>
          <p:cNvSpPr>
            <a:spLocks noGrp="1"/>
          </p:cNvSpPr>
          <p:nvPr>
            <p:ph type="sldNum" sz="quarter" idx="12"/>
          </p:nvPr>
        </p:nvSpPr>
        <p:spPr/>
        <p:txBody>
          <a:bodyPr/>
          <a:lstStyle/>
          <a:p>
            <a:fld id="{4D309488-8EB1-4662-952E-D6A73107E6C0}" type="slidenum">
              <a:rPr lang="en-US" smtClean="0"/>
              <a:pPr/>
              <a:t>25</a:t>
            </a:fld>
            <a:endParaRPr lang="en-US" dirty="0"/>
          </a:p>
        </p:txBody>
      </p:sp>
      <p:sp>
        <p:nvSpPr>
          <p:cNvPr id="3" name="Title 1">
            <a:extLst>
              <a:ext uri="{FF2B5EF4-FFF2-40B4-BE49-F238E27FC236}">
                <a16:creationId xmlns:a16="http://schemas.microsoft.com/office/drawing/2014/main" id="{B2F5929D-9C4D-AEC1-6A56-A771C93114B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
        <p:nvSpPr>
          <p:cNvPr id="4" name="Right Arrow 11">
            <a:extLst>
              <a:ext uri="{FF2B5EF4-FFF2-40B4-BE49-F238E27FC236}">
                <a16:creationId xmlns:a16="http://schemas.microsoft.com/office/drawing/2014/main" id="{84A66BBC-8211-A3C9-6E6B-6BB091A4544A}"/>
              </a:ext>
            </a:extLst>
          </p:cNvPr>
          <p:cNvSpPr/>
          <p:nvPr/>
        </p:nvSpPr>
        <p:spPr>
          <a:xfrm>
            <a:off x="833703" y="5481017"/>
            <a:ext cx="425693" cy="363776"/>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7" name="TextBox 6">
            <a:extLst>
              <a:ext uri="{FF2B5EF4-FFF2-40B4-BE49-F238E27FC236}">
                <a16:creationId xmlns:a16="http://schemas.microsoft.com/office/drawing/2014/main" id="{98D3D3FC-8A8E-1DED-3070-070A8DEAFFCC}"/>
              </a:ext>
            </a:extLst>
          </p:cNvPr>
          <p:cNvSpPr txBox="1"/>
          <p:nvPr/>
        </p:nvSpPr>
        <p:spPr>
          <a:xfrm>
            <a:off x="1259396" y="5381046"/>
            <a:ext cx="10410092" cy="892552"/>
          </a:xfrm>
          <a:prstGeom prst="rect">
            <a:avLst/>
          </a:prstGeom>
          <a:noFill/>
        </p:spPr>
        <p:txBody>
          <a:bodyPr wrap="square">
            <a:spAutoFit/>
          </a:bodyPr>
          <a:lstStyle/>
          <a:p>
            <a:pPr eaLnBrk="1" hangingPunct="1">
              <a:defRPr/>
            </a:pPr>
            <a:r>
              <a:rPr lang="en-PH" sz="2600" dirty="0">
                <a:latin typeface="+mn-lt"/>
                <a:cs typeface="+mn-cs"/>
              </a:rPr>
              <a:t>If your symbols turn out to be too big or too small, you may repeat these steps to change their size</a:t>
            </a:r>
          </a:p>
        </p:txBody>
      </p:sp>
    </p:spTree>
    <p:extLst>
      <p:ext uri="{BB962C8B-B14F-4D97-AF65-F5344CB8AC3E}">
        <p14:creationId xmlns:p14="http://schemas.microsoft.com/office/powerpoint/2010/main" val="4056729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6253A01-988E-EBFE-72F3-120664DDD920}"/>
              </a:ext>
            </a:extLst>
          </p:cNvPr>
          <p:cNvPicPr>
            <a:picLocks noChangeAspect="1"/>
          </p:cNvPicPr>
          <p:nvPr/>
        </p:nvPicPr>
        <p:blipFill>
          <a:blip r:embed="rId2"/>
          <a:stretch>
            <a:fillRect/>
          </a:stretch>
        </p:blipFill>
        <p:spPr>
          <a:xfrm>
            <a:off x="1448154" y="2555776"/>
            <a:ext cx="5153684" cy="2082533"/>
          </a:xfrm>
          <a:prstGeom prst="rect">
            <a:avLst/>
          </a:prstGeom>
          <a:ln>
            <a:solidFill>
              <a:schemeClr val="tx1"/>
            </a:solidFill>
          </a:ln>
        </p:spPr>
      </p:pic>
      <p:sp>
        <p:nvSpPr>
          <p:cNvPr id="9" name="Title 1"/>
          <p:cNvSpPr txBox="1">
            <a:spLocks/>
          </p:cNvSpPr>
          <p:nvPr/>
        </p:nvSpPr>
        <p:spPr bwMode="auto">
          <a:xfrm>
            <a:off x="705444" y="997504"/>
            <a:ext cx="11163718" cy="156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spcAft>
                <a:spcPts val="600"/>
              </a:spcAft>
              <a:buFont typeface="+mj-lt"/>
              <a:buAutoNum type="arabicPeriod" startAt="9"/>
            </a:pPr>
            <a:r>
              <a:rPr lang="en-PH" altLang="en-US" sz="2600" dirty="0">
                <a:cs typeface="Calibri" pitchFamily="34" charset="0"/>
              </a:rPr>
              <a:t>Customize the fill color by clicking on the color field. The Select Color window will open.</a:t>
            </a:r>
          </a:p>
          <a:p>
            <a:pPr marL="360000" indent="-360000">
              <a:lnSpc>
                <a:spcPct val="90000"/>
              </a:lnSpc>
              <a:spcAft>
                <a:spcPts val="600"/>
              </a:spcAft>
              <a:buFont typeface="+mj-lt"/>
              <a:buAutoNum type="arabicPeriod" startAt="9"/>
            </a:pPr>
            <a:r>
              <a:rPr lang="en-PH" altLang="en-US" sz="2600" dirty="0">
                <a:cs typeface="Calibri" pitchFamily="34" charset="0"/>
              </a:rPr>
              <a:t>Choose the appropriate color for the symbol then click </a:t>
            </a:r>
            <a:r>
              <a:rPr lang="en-PH" altLang="en-US" sz="2600" i="1" dirty="0">
                <a:cs typeface="Calibri" pitchFamily="34" charset="0"/>
              </a:rPr>
              <a:t>OK</a:t>
            </a:r>
            <a:r>
              <a:rPr lang="en-PH" altLang="en-US" sz="2600" dirty="0">
                <a:cs typeface="Calibri" pitchFamily="34" charset="0"/>
              </a:rPr>
              <a:t>.</a:t>
            </a:r>
          </a:p>
        </p:txBody>
      </p:sp>
      <p:sp>
        <p:nvSpPr>
          <p:cNvPr id="4" name="Slide Number Placeholder 3">
            <a:extLst>
              <a:ext uri="{FF2B5EF4-FFF2-40B4-BE49-F238E27FC236}">
                <a16:creationId xmlns:a16="http://schemas.microsoft.com/office/drawing/2014/main" id="{05E5F0C1-5F26-E5D5-142C-A5780DE6612F}"/>
              </a:ext>
            </a:extLst>
          </p:cNvPr>
          <p:cNvSpPr>
            <a:spLocks noGrp="1"/>
          </p:cNvSpPr>
          <p:nvPr>
            <p:ph type="sldNum" sz="quarter" idx="12"/>
          </p:nvPr>
        </p:nvSpPr>
        <p:spPr/>
        <p:txBody>
          <a:bodyPr/>
          <a:lstStyle/>
          <a:p>
            <a:fld id="{4D309488-8EB1-4662-952E-D6A73107E6C0}" type="slidenum">
              <a:rPr lang="en-US" smtClean="0"/>
              <a:pPr/>
              <a:t>26</a:t>
            </a:fld>
            <a:endParaRPr lang="en-US" dirty="0"/>
          </a:p>
        </p:txBody>
      </p:sp>
      <p:sp>
        <p:nvSpPr>
          <p:cNvPr id="5" name="Title 1">
            <a:extLst>
              <a:ext uri="{FF2B5EF4-FFF2-40B4-BE49-F238E27FC236}">
                <a16:creationId xmlns:a16="http://schemas.microsoft.com/office/drawing/2014/main" id="{E23EE36D-18D3-FB8C-262E-79185F1F7A3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pic>
        <p:nvPicPr>
          <p:cNvPr id="10" name="Picture 9">
            <a:extLst>
              <a:ext uri="{FF2B5EF4-FFF2-40B4-BE49-F238E27FC236}">
                <a16:creationId xmlns:a16="http://schemas.microsoft.com/office/drawing/2014/main" id="{1CBDD2C4-2D14-BCA7-D5CD-01776F1A9C22}"/>
              </a:ext>
            </a:extLst>
          </p:cNvPr>
          <p:cNvPicPr>
            <a:picLocks noChangeAspect="1"/>
          </p:cNvPicPr>
          <p:nvPr/>
        </p:nvPicPr>
        <p:blipFill>
          <a:blip r:embed="rId3"/>
          <a:stretch>
            <a:fillRect/>
          </a:stretch>
        </p:blipFill>
        <p:spPr>
          <a:xfrm>
            <a:off x="6429984" y="2723970"/>
            <a:ext cx="4137960" cy="2689933"/>
          </a:xfrm>
          <a:prstGeom prst="rect">
            <a:avLst/>
          </a:prstGeom>
          <a:ln>
            <a:solidFill>
              <a:schemeClr val="tx1"/>
            </a:solidFill>
          </a:ln>
        </p:spPr>
      </p:pic>
      <p:sp>
        <p:nvSpPr>
          <p:cNvPr id="11" name="Rectangle 10">
            <a:extLst>
              <a:ext uri="{FF2B5EF4-FFF2-40B4-BE49-F238E27FC236}">
                <a16:creationId xmlns:a16="http://schemas.microsoft.com/office/drawing/2014/main" id="{7D89498C-F994-F56A-5230-A916999B5FC3}"/>
              </a:ext>
            </a:extLst>
          </p:cNvPr>
          <p:cNvSpPr/>
          <p:nvPr/>
        </p:nvSpPr>
        <p:spPr>
          <a:xfrm>
            <a:off x="2898468" y="3996424"/>
            <a:ext cx="3531516" cy="257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1">
            <a:extLst>
              <a:ext uri="{FF2B5EF4-FFF2-40B4-BE49-F238E27FC236}">
                <a16:creationId xmlns:a16="http://schemas.microsoft.com/office/drawing/2014/main" id="{17709905-5408-B010-B908-FF2FBA3A0E9C}"/>
              </a:ext>
            </a:extLst>
          </p:cNvPr>
          <p:cNvSpPr/>
          <p:nvPr/>
        </p:nvSpPr>
        <p:spPr>
          <a:xfrm>
            <a:off x="809258" y="5730725"/>
            <a:ext cx="425693" cy="363776"/>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8" name="TextBox 17">
            <a:extLst>
              <a:ext uri="{FF2B5EF4-FFF2-40B4-BE49-F238E27FC236}">
                <a16:creationId xmlns:a16="http://schemas.microsoft.com/office/drawing/2014/main" id="{C753A129-3B3F-BF31-C242-72DA906440D5}"/>
              </a:ext>
            </a:extLst>
          </p:cNvPr>
          <p:cNvSpPr txBox="1"/>
          <p:nvPr/>
        </p:nvSpPr>
        <p:spPr>
          <a:xfrm>
            <a:off x="1234951" y="5630754"/>
            <a:ext cx="10410092" cy="492443"/>
          </a:xfrm>
          <a:prstGeom prst="rect">
            <a:avLst/>
          </a:prstGeom>
          <a:noFill/>
        </p:spPr>
        <p:txBody>
          <a:bodyPr wrap="square">
            <a:spAutoFit/>
          </a:bodyPr>
          <a:lstStyle/>
          <a:p>
            <a:pPr eaLnBrk="1" hangingPunct="1">
              <a:defRPr/>
            </a:pPr>
            <a:r>
              <a:rPr lang="en-PH" sz="2600" dirty="0">
                <a:latin typeface="+mn-lt"/>
                <a:cs typeface="+mn-cs"/>
              </a:rPr>
              <a:t>If you would like to change the colors again, just repeat these steps.</a:t>
            </a:r>
          </a:p>
        </p:txBody>
      </p:sp>
    </p:spTree>
    <p:extLst>
      <p:ext uri="{BB962C8B-B14F-4D97-AF65-F5344CB8AC3E}">
        <p14:creationId xmlns:p14="http://schemas.microsoft.com/office/powerpoint/2010/main" val="4292108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1705" y="1542039"/>
            <a:ext cx="6835527" cy="4176464"/>
          </a:xfrm>
          <a:prstGeom prst="rect">
            <a:avLst/>
          </a:prstGeom>
        </p:spPr>
      </p:pic>
      <p:sp>
        <p:nvSpPr>
          <p:cNvPr id="9" name="Title 1"/>
          <p:cNvSpPr txBox="1">
            <a:spLocks/>
          </p:cNvSpPr>
          <p:nvPr/>
        </p:nvSpPr>
        <p:spPr bwMode="auto">
          <a:xfrm>
            <a:off x="557288" y="989930"/>
            <a:ext cx="4639239" cy="146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600" dirty="0">
                <a:cs typeface="Calibri" pitchFamily="34" charset="0"/>
              </a:rPr>
              <a:t>To make sure that the proportional symbol appears in the map layout legend:</a:t>
            </a:r>
          </a:p>
        </p:txBody>
      </p:sp>
      <p:sp>
        <p:nvSpPr>
          <p:cNvPr id="4" name="Oval 3"/>
          <p:cNvSpPr/>
          <p:nvPr/>
        </p:nvSpPr>
        <p:spPr>
          <a:xfrm>
            <a:off x="10358862" y="4975955"/>
            <a:ext cx="782464"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360226" y="5286455"/>
            <a:ext cx="1627005"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3">
            <a:extLst>
              <a:ext uri="{FF2B5EF4-FFF2-40B4-BE49-F238E27FC236}">
                <a16:creationId xmlns:a16="http://schemas.microsoft.com/office/drawing/2014/main" id="{57DF0E83-FBF6-72FE-6838-7DC71E273345}"/>
              </a:ext>
            </a:extLst>
          </p:cNvPr>
          <p:cNvSpPr>
            <a:spLocks noGrp="1"/>
          </p:cNvSpPr>
          <p:nvPr>
            <p:ph type="sldNum" sz="quarter" idx="12"/>
          </p:nvPr>
        </p:nvSpPr>
        <p:spPr/>
        <p:txBody>
          <a:bodyPr/>
          <a:lstStyle/>
          <a:p>
            <a:fld id="{4D309488-8EB1-4662-952E-D6A73107E6C0}" type="slidenum">
              <a:rPr lang="en-US" smtClean="0"/>
              <a:pPr/>
              <a:t>27</a:t>
            </a:fld>
            <a:endParaRPr lang="en-US" dirty="0"/>
          </a:p>
        </p:txBody>
      </p:sp>
      <p:sp>
        <p:nvSpPr>
          <p:cNvPr id="3" name="Title 1">
            <a:extLst>
              <a:ext uri="{FF2B5EF4-FFF2-40B4-BE49-F238E27FC236}">
                <a16:creationId xmlns:a16="http://schemas.microsoft.com/office/drawing/2014/main" id="{B033A1B7-65B0-76FB-1B57-F0C4187F126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
        <p:nvSpPr>
          <p:cNvPr id="5" name="Title 1">
            <a:extLst>
              <a:ext uri="{FF2B5EF4-FFF2-40B4-BE49-F238E27FC236}">
                <a16:creationId xmlns:a16="http://schemas.microsoft.com/office/drawing/2014/main" id="{744061F4-B653-F84E-9AD8-C1CE811183F2}"/>
              </a:ext>
            </a:extLst>
          </p:cNvPr>
          <p:cNvSpPr txBox="1">
            <a:spLocks/>
          </p:cNvSpPr>
          <p:nvPr/>
        </p:nvSpPr>
        <p:spPr bwMode="auto">
          <a:xfrm>
            <a:off x="709896" y="2168525"/>
            <a:ext cx="4513530"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endParaRPr lang="en-PH" altLang="en-US" sz="2600" dirty="0">
              <a:cs typeface="Calibri" pitchFamily="34" charset="0"/>
            </a:endParaRPr>
          </a:p>
          <a:p>
            <a:pPr marL="360000" indent="-360000">
              <a:lnSpc>
                <a:spcPct val="90000"/>
              </a:lnSpc>
              <a:buFont typeface="+mj-lt"/>
              <a:buAutoNum type="arabicPeriod"/>
            </a:pPr>
            <a:r>
              <a:rPr lang="en-PH" altLang="en-US" sz="2600" dirty="0">
                <a:cs typeface="Calibri" pitchFamily="34" charset="0"/>
              </a:rPr>
              <a:t>Click the </a:t>
            </a:r>
            <a:r>
              <a:rPr lang="en-PH" altLang="en-US" sz="2600" b="1" dirty="0">
                <a:cs typeface="Calibri" pitchFamily="34" charset="0"/>
              </a:rPr>
              <a:t>Advanced</a:t>
            </a:r>
            <a:r>
              <a:rPr lang="en-PH" altLang="en-US" sz="2600" dirty="0">
                <a:cs typeface="Calibri" pitchFamily="34" charset="0"/>
              </a:rPr>
              <a:t> dropdown menu and choose </a:t>
            </a:r>
            <a:r>
              <a:rPr lang="en-PH" altLang="en-US" sz="2600" b="1" dirty="0">
                <a:cs typeface="Calibri" pitchFamily="34" charset="0"/>
              </a:rPr>
              <a:t>Data-defined Size Legend…</a:t>
            </a:r>
          </a:p>
        </p:txBody>
      </p:sp>
    </p:spTree>
    <p:extLst>
      <p:ext uri="{BB962C8B-B14F-4D97-AF65-F5344CB8AC3E}">
        <p14:creationId xmlns:p14="http://schemas.microsoft.com/office/powerpoint/2010/main" val="3880656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99718" y="1858242"/>
            <a:ext cx="5185773"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spcAft>
                <a:spcPts val="600"/>
              </a:spcAft>
              <a:buFont typeface="+mj-lt"/>
              <a:buAutoNum type="arabicPeriod" startAt="2"/>
            </a:pPr>
            <a:r>
              <a:rPr lang="en-PH" altLang="en-US" sz="2600" dirty="0">
                <a:cs typeface="Calibri" pitchFamily="34" charset="0"/>
              </a:rPr>
              <a:t>Choose how you would like the symbol to appear in the legend (preferably </a:t>
            </a:r>
            <a:r>
              <a:rPr lang="en-PH" altLang="en-US" sz="2600" b="1" dirty="0">
                <a:cs typeface="Calibri" pitchFamily="34" charset="0"/>
              </a:rPr>
              <a:t>Collapsed legend</a:t>
            </a:r>
            <a:r>
              <a:rPr lang="en-PH" altLang="en-US" sz="2600" dirty="0">
                <a:cs typeface="Calibri" pitchFamily="34" charset="0"/>
              </a:rPr>
              <a:t>).</a:t>
            </a:r>
          </a:p>
          <a:p>
            <a:pPr marL="360000" indent="-360000">
              <a:lnSpc>
                <a:spcPct val="90000"/>
              </a:lnSpc>
              <a:spcAft>
                <a:spcPts val="600"/>
              </a:spcAft>
              <a:buFont typeface="+mj-lt"/>
              <a:buAutoNum type="arabicPeriod" startAt="2"/>
            </a:pPr>
            <a:r>
              <a:rPr lang="en-PH" altLang="en-US" sz="2600" dirty="0">
                <a:cs typeface="Calibri" pitchFamily="34" charset="0"/>
              </a:rPr>
              <a:t>Type in the title of your legend item.</a:t>
            </a:r>
          </a:p>
          <a:p>
            <a:pPr marL="360000" indent="-360000">
              <a:lnSpc>
                <a:spcPct val="90000"/>
              </a:lnSpc>
              <a:spcAft>
                <a:spcPts val="600"/>
              </a:spcAft>
              <a:buFont typeface="+mj-lt"/>
              <a:buAutoNum type="arabicPeriod" startAt="2"/>
            </a:pPr>
            <a:r>
              <a:rPr lang="en-PH" altLang="en-US" sz="2600" dirty="0">
                <a:cs typeface="Calibri" pitchFamily="34" charset="0"/>
              </a:rPr>
              <a:t>Click </a:t>
            </a:r>
            <a:r>
              <a:rPr lang="en-PH" altLang="en-US" sz="2600" i="1" dirty="0">
                <a:cs typeface="Calibri" pitchFamily="34" charset="0"/>
              </a:rPr>
              <a:t>OK</a:t>
            </a:r>
            <a:r>
              <a:rPr lang="en-PH" altLang="en-US" sz="2600" dirty="0">
                <a:cs typeface="Calibri" pitchFamily="34" charset="0"/>
              </a:rPr>
              <a:t>.</a:t>
            </a:r>
          </a:p>
          <a:p>
            <a:pPr marL="360000" indent="-360000">
              <a:lnSpc>
                <a:spcPct val="90000"/>
              </a:lnSpc>
              <a:spcAft>
                <a:spcPts val="600"/>
              </a:spcAft>
              <a:buFont typeface="+mj-lt"/>
              <a:buAutoNum type="arabicPeriod" startAt="2"/>
            </a:pPr>
            <a:r>
              <a:rPr lang="en-PH" altLang="en-US" sz="2600" dirty="0">
                <a:cs typeface="Calibri" pitchFamily="34" charset="0"/>
              </a:rPr>
              <a:t>Click </a:t>
            </a:r>
            <a:r>
              <a:rPr lang="en-PH" altLang="en-US" sz="2600" i="1" dirty="0">
                <a:cs typeface="Calibri" pitchFamily="34" charset="0"/>
              </a:rPr>
              <a:t>OK</a:t>
            </a:r>
            <a:r>
              <a:rPr lang="en-PH" altLang="en-US" sz="2600" dirty="0">
                <a:cs typeface="Calibri" pitchFamily="34" charset="0"/>
              </a:rPr>
              <a:t> in the Layer Properties window.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840" y="1306326"/>
            <a:ext cx="4558080" cy="4245347"/>
          </a:xfrm>
          <a:prstGeom prst="rect">
            <a:avLst/>
          </a:prstGeom>
          <a:ln>
            <a:solidFill>
              <a:schemeClr val="tx1"/>
            </a:solidFill>
          </a:ln>
        </p:spPr>
      </p:pic>
      <p:sp>
        <p:nvSpPr>
          <p:cNvPr id="3" name="Rectangle 2"/>
          <p:cNvSpPr/>
          <p:nvPr/>
        </p:nvSpPr>
        <p:spPr>
          <a:xfrm>
            <a:off x="6573377" y="2023280"/>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5B2BA4D5-4DF9-B936-861A-CD0F32256B4C}"/>
              </a:ext>
            </a:extLst>
          </p:cNvPr>
          <p:cNvSpPr>
            <a:spLocks noGrp="1"/>
          </p:cNvSpPr>
          <p:nvPr>
            <p:ph type="sldNum" sz="quarter" idx="12"/>
          </p:nvPr>
        </p:nvSpPr>
        <p:spPr/>
        <p:txBody>
          <a:bodyPr/>
          <a:lstStyle/>
          <a:p>
            <a:fld id="{4D309488-8EB1-4662-952E-D6A73107E6C0}" type="slidenum">
              <a:rPr lang="en-US" smtClean="0"/>
              <a:pPr/>
              <a:t>28</a:t>
            </a:fld>
            <a:endParaRPr lang="en-US" dirty="0"/>
          </a:p>
        </p:txBody>
      </p:sp>
      <p:sp>
        <p:nvSpPr>
          <p:cNvPr id="5" name="Title 1">
            <a:extLst>
              <a:ext uri="{FF2B5EF4-FFF2-40B4-BE49-F238E27FC236}">
                <a16:creationId xmlns:a16="http://schemas.microsoft.com/office/drawing/2014/main" id="{AE6C137D-B3B4-9831-3E99-DEEC314528C7}"/>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Mode of representation</a:t>
            </a:r>
            <a:endParaRPr lang="en-PH" altLang="en-US" sz="3600" dirty="0"/>
          </a:p>
        </p:txBody>
      </p:sp>
    </p:spTree>
    <p:extLst>
      <p:ext uri="{BB962C8B-B14F-4D97-AF65-F5344CB8AC3E}">
        <p14:creationId xmlns:p14="http://schemas.microsoft.com/office/powerpoint/2010/main" val="22136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5EB1191B-D212-8B3F-7B29-85DA6CAF80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975" y="2499984"/>
            <a:ext cx="3160942" cy="2511028"/>
          </a:xfrm>
          <a:prstGeom prst="rect">
            <a:avLst/>
          </a:prstGeom>
        </p:spPr>
      </p:pic>
      <p:sp>
        <p:nvSpPr>
          <p:cNvPr id="15" name="Right Arrow 14"/>
          <p:cNvSpPr/>
          <p:nvPr/>
        </p:nvSpPr>
        <p:spPr>
          <a:xfrm>
            <a:off x="638175" y="966892"/>
            <a:ext cx="403303" cy="381731"/>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6" name="TextBox 15"/>
          <p:cNvSpPr txBox="1"/>
          <p:nvPr/>
        </p:nvSpPr>
        <p:spPr>
          <a:xfrm>
            <a:off x="1066800" y="954437"/>
            <a:ext cx="10058400" cy="892552"/>
          </a:xfrm>
          <a:prstGeom prst="rect">
            <a:avLst/>
          </a:prstGeom>
          <a:noFill/>
        </p:spPr>
        <p:txBody>
          <a:bodyPr wrap="square">
            <a:spAutoFit/>
          </a:bodyPr>
          <a:lstStyle/>
          <a:p>
            <a:pPr eaLnBrk="1" hangingPunct="1">
              <a:defRPr/>
            </a:pPr>
            <a:r>
              <a:rPr lang="en-PH" sz="2600" dirty="0">
                <a:latin typeface="+mn-lt"/>
                <a:cs typeface="+mn-cs"/>
              </a:rPr>
              <a:t>We have prepared an incomplete map template for you to use in this exercise. Skip steps 31-36 in Annex 3 and do the following steps instead.</a:t>
            </a:r>
          </a:p>
        </p:txBody>
      </p:sp>
      <p:sp>
        <p:nvSpPr>
          <p:cNvPr id="10" name="TextBox 9"/>
          <p:cNvSpPr txBox="1"/>
          <p:nvPr/>
        </p:nvSpPr>
        <p:spPr>
          <a:xfrm>
            <a:off x="726621" y="2215719"/>
            <a:ext cx="6068626" cy="3600986"/>
          </a:xfrm>
          <a:prstGeom prst="rect">
            <a:avLst/>
          </a:prstGeom>
          <a:noFill/>
        </p:spPr>
        <p:txBody>
          <a:bodyPr wrap="square">
            <a:spAutoFit/>
          </a:bodyPr>
          <a:lstStyle/>
          <a:p>
            <a:pPr marL="360000" indent="-360000" eaLnBrk="1" hangingPunct="1">
              <a:spcAft>
                <a:spcPts val="1200"/>
              </a:spcAft>
              <a:buAutoNum type="arabicPeriod"/>
              <a:defRPr/>
            </a:pPr>
            <a:r>
              <a:rPr lang="en-PH" sz="2600" dirty="0">
                <a:latin typeface="+mn-lt"/>
                <a:cs typeface="+mn-cs"/>
              </a:rPr>
              <a:t>To start creating the layout for your map, click </a:t>
            </a:r>
            <a:r>
              <a:rPr lang="en-PH" sz="2600" i="1" dirty="0">
                <a:latin typeface="+mn-lt"/>
                <a:cs typeface="+mn-cs"/>
              </a:rPr>
              <a:t>Project &gt; Layout Manager… </a:t>
            </a:r>
            <a:r>
              <a:rPr lang="en-PH" sz="2600" dirty="0">
                <a:latin typeface="+mn-lt"/>
                <a:cs typeface="+mn-cs"/>
              </a:rPr>
              <a:t>in the main menu.</a:t>
            </a:r>
          </a:p>
          <a:p>
            <a:pPr marL="360000" indent="-360000" eaLnBrk="1" hangingPunct="1">
              <a:spcAft>
                <a:spcPts val="1200"/>
              </a:spcAft>
              <a:buAutoNum type="arabicPeriod"/>
              <a:defRPr/>
            </a:pPr>
            <a:r>
              <a:rPr lang="en-PH" sz="2600" dirty="0">
                <a:latin typeface="+mn-lt"/>
                <a:cs typeface="+mn-cs"/>
              </a:rPr>
              <a:t>The Layout Manager window opens. To choose the template, in the New from template section dropdown list, choose </a:t>
            </a:r>
            <a:r>
              <a:rPr lang="en-PH" sz="2600" i="1" dirty="0">
                <a:latin typeface="+mn-lt"/>
                <a:cs typeface="+mn-cs"/>
              </a:rPr>
              <a:t>Specific</a:t>
            </a:r>
            <a:r>
              <a:rPr lang="en-PH" sz="2600" dirty="0">
                <a:latin typeface="+mn-lt"/>
                <a:cs typeface="+mn-cs"/>
              </a:rPr>
              <a:t> then click the </a:t>
            </a:r>
            <a:r>
              <a:rPr lang="en-PH" sz="2600" i="1" dirty="0">
                <a:latin typeface="+mn-lt"/>
                <a:cs typeface="+mn-cs"/>
              </a:rPr>
              <a:t>Browse</a:t>
            </a:r>
            <a:r>
              <a:rPr lang="en-PH" sz="2600" dirty="0">
                <a:latin typeface="+mn-lt"/>
                <a:cs typeface="+mn-cs"/>
              </a:rPr>
              <a:t> button. </a:t>
            </a:r>
          </a:p>
          <a:p>
            <a:pPr marL="457200" indent="-457200" eaLnBrk="1" hangingPunct="1">
              <a:buAutoNum type="arabicPeriod"/>
              <a:defRPr/>
            </a:pPr>
            <a:endParaRPr lang="en-PH" sz="2600" dirty="0">
              <a:latin typeface="+mn-lt"/>
              <a:cs typeface="+mn-cs"/>
            </a:endParaRPr>
          </a:p>
        </p:txBody>
      </p:sp>
      <p:sp>
        <p:nvSpPr>
          <p:cNvPr id="17" name="Rectangle 16"/>
          <p:cNvSpPr/>
          <p:nvPr/>
        </p:nvSpPr>
        <p:spPr>
          <a:xfrm>
            <a:off x="7420314" y="3948955"/>
            <a:ext cx="230639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0022645" y="4201046"/>
            <a:ext cx="281644" cy="2393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3">
            <a:extLst>
              <a:ext uri="{FF2B5EF4-FFF2-40B4-BE49-F238E27FC236}">
                <a16:creationId xmlns:a16="http://schemas.microsoft.com/office/drawing/2014/main" id="{9E1FCFAC-278A-838D-7809-CFA5B5ACD4B1}"/>
              </a:ext>
            </a:extLst>
          </p:cNvPr>
          <p:cNvSpPr>
            <a:spLocks noGrp="1"/>
          </p:cNvSpPr>
          <p:nvPr>
            <p:ph type="sldNum" sz="quarter" idx="12"/>
          </p:nvPr>
        </p:nvSpPr>
        <p:spPr/>
        <p:txBody>
          <a:bodyPr/>
          <a:lstStyle/>
          <a:p>
            <a:fld id="{4D309488-8EB1-4662-952E-D6A73107E6C0}" type="slidenum">
              <a:rPr lang="en-US" smtClean="0"/>
              <a:pPr/>
              <a:t>29</a:t>
            </a:fld>
            <a:endParaRPr lang="en-US" dirty="0"/>
          </a:p>
        </p:txBody>
      </p:sp>
      <p:sp>
        <p:nvSpPr>
          <p:cNvPr id="3" name="Title 1">
            <a:extLst>
              <a:ext uri="{FF2B5EF4-FFF2-40B4-BE49-F238E27FC236}">
                <a16:creationId xmlns:a16="http://schemas.microsoft.com/office/drawing/2014/main" id="{D0F35050-183B-0008-D9AD-E72C7932CC2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Using a map template</a:t>
            </a:r>
            <a:endParaRPr lang="en-PH" altLang="en-US" sz="3600" dirty="0"/>
          </a:p>
        </p:txBody>
      </p:sp>
    </p:spTree>
    <p:extLst>
      <p:ext uri="{BB962C8B-B14F-4D97-AF65-F5344CB8AC3E}">
        <p14:creationId xmlns:p14="http://schemas.microsoft.com/office/powerpoint/2010/main" val="4128605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00C55CE-F1E5-2E67-D863-59C302DA8E10}"/>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b="1" dirty="0" err="1">
                <a:latin typeface="+mn-lt"/>
              </a:rPr>
              <a:t>Quizz</a:t>
            </a:r>
            <a:endParaRPr lang="en-PH" altLang="en-US" sz="3600" dirty="0"/>
          </a:p>
        </p:txBody>
      </p:sp>
      <p:sp>
        <p:nvSpPr>
          <p:cNvPr id="5" name="Slide Number Placeholder 4">
            <a:extLst>
              <a:ext uri="{FF2B5EF4-FFF2-40B4-BE49-F238E27FC236}">
                <a16:creationId xmlns:a16="http://schemas.microsoft.com/office/drawing/2014/main" id="{2AEADE24-F61B-005D-C6DC-8465CE11AAE1}"/>
              </a:ext>
            </a:extLst>
          </p:cNvPr>
          <p:cNvSpPr>
            <a:spLocks noGrp="1"/>
          </p:cNvSpPr>
          <p:nvPr>
            <p:ph type="sldNum" sz="quarter" idx="12"/>
          </p:nvPr>
        </p:nvSpPr>
        <p:spPr/>
        <p:txBody>
          <a:bodyPr/>
          <a:lstStyle/>
          <a:p>
            <a:fld id="{4D309488-8EB1-4662-952E-D6A73107E6C0}" type="slidenum">
              <a:rPr lang="en-US" smtClean="0"/>
              <a:pPr/>
              <a:t>3</a:t>
            </a:fld>
            <a:endParaRPr lang="en-US"/>
          </a:p>
        </p:txBody>
      </p:sp>
      <p:sp>
        <p:nvSpPr>
          <p:cNvPr id="2" name="Content Placeholder 2">
            <a:extLst>
              <a:ext uri="{FF2B5EF4-FFF2-40B4-BE49-F238E27FC236}">
                <a16:creationId xmlns:a16="http://schemas.microsoft.com/office/drawing/2014/main" id="{E60696C9-2921-9ADA-04EB-B79F00FBE11D}"/>
              </a:ext>
            </a:extLst>
          </p:cNvPr>
          <p:cNvSpPr txBox="1">
            <a:spLocks/>
          </p:cNvSpPr>
          <p:nvPr/>
        </p:nvSpPr>
        <p:spPr>
          <a:xfrm>
            <a:off x="323850" y="1120606"/>
            <a:ext cx="5862919"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1. Please go to: </a:t>
            </a:r>
            <a:r>
              <a:rPr lang="en-GB" altLang="zh-CN" sz="2600" dirty="0">
                <a:hlinkClick r:id="rId2"/>
              </a:rPr>
              <a:t>https://ars.particify.de/</a:t>
            </a:r>
            <a:r>
              <a:rPr lang="en-GB" altLang="zh-CN" sz="2600" dirty="0"/>
              <a:t>   </a:t>
            </a:r>
            <a:endParaRPr lang="en-US" altLang="zh-CN" sz="2600" dirty="0"/>
          </a:p>
        </p:txBody>
      </p:sp>
      <p:sp>
        <p:nvSpPr>
          <p:cNvPr id="3" name="Content Placeholder 2">
            <a:extLst>
              <a:ext uri="{FF2B5EF4-FFF2-40B4-BE49-F238E27FC236}">
                <a16:creationId xmlns:a16="http://schemas.microsoft.com/office/drawing/2014/main" id="{CB5D1275-93B1-2B72-F272-4EA7FB51DBFE}"/>
              </a:ext>
            </a:extLst>
          </p:cNvPr>
          <p:cNvSpPr txBox="1">
            <a:spLocks/>
          </p:cNvSpPr>
          <p:nvPr/>
        </p:nvSpPr>
        <p:spPr>
          <a:xfrm>
            <a:off x="186020" y="1792300"/>
            <a:ext cx="431650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buNone/>
              <a:defRPr/>
            </a:pPr>
            <a:r>
              <a:rPr lang="en-GB" altLang="zh-CN" sz="2600" dirty="0"/>
              <a:t>2. Enter code: 4739 3467</a:t>
            </a:r>
            <a:endParaRPr lang="en-US" altLang="zh-CN" sz="2600" dirty="0"/>
          </a:p>
        </p:txBody>
      </p:sp>
      <p:sp>
        <p:nvSpPr>
          <p:cNvPr id="13" name="Content Placeholder 2">
            <a:extLst>
              <a:ext uri="{FF2B5EF4-FFF2-40B4-BE49-F238E27FC236}">
                <a16:creationId xmlns:a16="http://schemas.microsoft.com/office/drawing/2014/main" id="{7391DE06-E890-CA62-CC4C-8C52EAA04338}"/>
              </a:ext>
            </a:extLst>
          </p:cNvPr>
          <p:cNvSpPr txBox="1">
            <a:spLocks/>
          </p:cNvSpPr>
          <p:nvPr/>
        </p:nvSpPr>
        <p:spPr>
          <a:xfrm>
            <a:off x="459676" y="2423057"/>
            <a:ext cx="4598893"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3. You should get this window:</a:t>
            </a:r>
          </a:p>
        </p:txBody>
      </p:sp>
      <p:sp>
        <p:nvSpPr>
          <p:cNvPr id="18" name="Content Placeholder 2">
            <a:extLst>
              <a:ext uri="{FF2B5EF4-FFF2-40B4-BE49-F238E27FC236}">
                <a16:creationId xmlns:a16="http://schemas.microsoft.com/office/drawing/2014/main" id="{8628B720-0CAE-3CA3-5C6B-E03414CA7475}"/>
              </a:ext>
            </a:extLst>
          </p:cNvPr>
          <p:cNvSpPr txBox="1">
            <a:spLocks/>
          </p:cNvSpPr>
          <p:nvPr/>
        </p:nvSpPr>
        <p:spPr>
          <a:xfrm>
            <a:off x="6096000" y="2955783"/>
            <a:ext cx="304552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4. Click on APMEN Day 4</a:t>
            </a:r>
          </a:p>
        </p:txBody>
      </p:sp>
      <p:sp>
        <p:nvSpPr>
          <p:cNvPr id="23" name="Arrow: Right 22">
            <a:extLst>
              <a:ext uri="{FF2B5EF4-FFF2-40B4-BE49-F238E27FC236}">
                <a16:creationId xmlns:a16="http://schemas.microsoft.com/office/drawing/2014/main" id="{87C16644-A7CE-5BEC-22B9-5866737FAAE5}"/>
              </a:ext>
            </a:extLst>
          </p:cNvPr>
          <p:cNvSpPr/>
          <p:nvPr/>
        </p:nvSpPr>
        <p:spPr>
          <a:xfrm rot="1610411">
            <a:off x="5959848" y="4823792"/>
            <a:ext cx="1745255" cy="50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Content Placeholder 2">
            <a:extLst>
              <a:ext uri="{FF2B5EF4-FFF2-40B4-BE49-F238E27FC236}">
                <a16:creationId xmlns:a16="http://schemas.microsoft.com/office/drawing/2014/main" id="{BF41B13C-27F7-E8D0-9EC8-5EF4B84994AA}"/>
              </a:ext>
            </a:extLst>
          </p:cNvPr>
          <p:cNvSpPr txBox="1">
            <a:spLocks/>
          </p:cNvSpPr>
          <p:nvPr/>
        </p:nvSpPr>
        <p:spPr>
          <a:xfrm>
            <a:off x="5171543" y="5204396"/>
            <a:ext cx="2273054" cy="492294"/>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0"/>
              </a:spcBef>
              <a:buNone/>
              <a:defRPr/>
            </a:pPr>
            <a:r>
              <a:rPr lang="en-US" altLang="zh-CN" sz="2600" dirty="0"/>
              <a:t>5. First question</a:t>
            </a:r>
          </a:p>
        </p:txBody>
      </p:sp>
      <p:pic>
        <p:nvPicPr>
          <p:cNvPr id="8" name="Picture 7">
            <a:extLst>
              <a:ext uri="{FF2B5EF4-FFF2-40B4-BE49-F238E27FC236}">
                <a16:creationId xmlns:a16="http://schemas.microsoft.com/office/drawing/2014/main" id="{6D1440D7-2A8D-F184-B80C-0327F0A9A580}"/>
              </a:ext>
            </a:extLst>
          </p:cNvPr>
          <p:cNvPicPr>
            <a:picLocks noChangeAspect="1"/>
          </p:cNvPicPr>
          <p:nvPr/>
        </p:nvPicPr>
        <p:blipFill rotWithShape="1">
          <a:blip r:embed="rId3"/>
          <a:srcRect l="34599" t="19658" r="31722" b="36507"/>
          <a:stretch/>
        </p:blipFill>
        <p:spPr>
          <a:xfrm>
            <a:off x="1215368" y="2915351"/>
            <a:ext cx="3725062" cy="2605979"/>
          </a:xfrm>
          <a:prstGeom prst="rect">
            <a:avLst/>
          </a:prstGeom>
          <a:ln>
            <a:solidFill>
              <a:schemeClr val="tx1"/>
            </a:solidFill>
          </a:ln>
        </p:spPr>
      </p:pic>
      <p:sp>
        <p:nvSpPr>
          <p:cNvPr id="20" name="Arrow: Right 19">
            <a:extLst>
              <a:ext uri="{FF2B5EF4-FFF2-40B4-BE49-F238E27FC236}">
                <a16:creationId xmlns:a16="http://schemas.microsoft.com/office/drawing/2014/main" id="{9B18A5E1-4098-920E-4950-2C49454A0EC0}"/>
              </a:ext>
            </a:extLst>
          </p:cNvPr>
          <p:cNvSpPr/>
          <p:nvPr/>
        </p:nvSpPr>
        <p:spPr>
          <a:xfrm rot="8912387">
            <a:off x="4539306" y="4073152"/>
            <a:ext cx="2537916" cy="5061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1" name="Picture 10">
            <a:extLst>
              <a:ext uri="{FF2B5EF4-FFF2-40B4-BE49-F238E27FC236}">
                <a16:creationId xmlns:a16="http://schemas.microsoft.com/office/drawing/2014/main" id="{1346EE05-2F4C-FE10-8753-5E4296FAB5F6}"/>
              </a:ext>
            </a:extLst>
          </p:cNvPr>
          <p:cNvPicPr>
            <a:picLocks noChangeAspect="1"/>
          </p:cNvPicPr>
          <p:nvPr/>
        </p:nvPicPr>
        <p:blipFill rotWithShape="1">
          <a:blip r:embed="rId4"/>
          <a:srcRect l="33917" t="18540" r="31863" b="48281"/>
          <a:stretch/>
        </p:blipFill>
        <p:spPr>
          <a:xfrm>
            <a:off x="7725362" y="4238730"/>
            <a:ext cx="3894419" cy="2029544"/>
          </a:xfrm>
          <a:prstGeom prst="rect">
            <a:avLst/>
          </a:prstGeom>
          <a:ln>
            <a:solidFill>
              <a:schemeClr val="tx1"/>
            </a:solidFill>
          </a:ln>
        </p:spPr>
      </p:pic>
    </p:spTree>
    <p:extLst>
      <p:ext uri="{BB962C8B-B14F-4D97-AF65-F5344CB8AC3E}">
        <p14:creationId xmlns:p14="http://schemas.microsoft.com/office/powerpoint/2010/main" val="385879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7176" y="1054104"/>
            <a:ext cx="6391836" cy="4401205"/>
          </a:xfrm>
          <a:prstGeom prst="rect">
            <a:avLst/>
          </a:prstGeom>
          <a:noFill/>
        </p:spPr>
        <p:txBody>
          <a:bodyPr wrap="square">
            <a:spAutoFit/>
          </a:bodyPr>
          <a:lstStyle/>
          <a:p>
            <a:pPr marL="360000" indent="-360000" eaLnBrk="1" hangingPunct="1">
              <a:spcAft>
                <a:spcPts val="1200"/>
              </a:spcAft>
              <a:buFont typeface="+mj-lt"/>
              <a:buAutoNum type="arabicPeriod" startAt="3"/>
              <a:defRPr/>
            </a:pPr>
            <a:r>
              <a:rPr lang="en-PH" sz="2600" dirty="0"/>
              <a:t>The Select a Template window opens. In your training materials files, go to TRAINING_MATERIAL\EXERCISES\EXERCISE_4\MAP_TEMPLATE.</a:t>
            </a:r>
          </a:p>
          <a:p>
            <a:pPr marL="360000" indent="-360000" eaLnBrk="1" hangingPunct="1">
              <a:spcAft>
                <a:spcPts val="1200"/>
              </a:spcAft>
              <a:buFont typeface="+mj-lt"/>
              <a:buAutoNum type="arabicPeriod" startAt="3"/>
              <a:defRPr/>
            </a:pPr>
            <a:r>
              <a:rPr lang="en-PH" sz="2600" dirty="0"/>
              <a:t>Select the appropriate orientation for your map. Click </a:t>
            </a:r>
            <a:r>
              <a:rPr lang="en-PH" sz="2600" i="1" dirty="0"/>
              <a:t>Open</a:t>
            </a:r>
            <a:r>
              <a:rPr lang="en-PH" sz="2600" dirty="0"/>
              <a:t>.</a:t>
            </a:r>
          </a:p>
          <a:p>
            <a:pPr marL="360000" indent="-360000" eaLnBrk="1" hangingPunct="1">
              <a:spcAft>
                <a:spcPts val="1200"/>
              </a:spcAft>
              <a:buFont typeface="+mj-lt"/>
              <a:buAutoNum type="arabicPeriod" startAt="3"/>
              <a:defRPr/>
            </a:pPr>
            <a:r>
              <a:rPr lang="en-PH" sz="2600" dirty="0"/>
              <a:t>Click </a:t>
            </a:r>
            <a:r>
              <a:rPr lang="en-PH" sz="2600" i="1" dirty="0"/>
              <a:t>Create</a:t>
            </a:r>
            <a:r>
              <a:rPr lang="en-PH" sz="2600" dirty="0"/>
              <a:t> then type in a unique print composer title in the field that appears. (Otherwise a title will be generated for you.) Click </a:t>
            </a:r>
            <a:r>
              <a:rPr lang="en-PH" sz="2600" i="1" dirty="0"/>
              <a:t>OK</a:t>
            </a:r>
            <a:r>
              <a:rPr lang="en-PH" sz="2600" dirty="0"/>
              <a:t>.</a:t>
            </a:r>
          </a:p>
        </p:txBody>
      </p:sp>
      <p:sp>
        <p:nvSpPr>
          <p:cNvPr id="2" name="Slide Number Placeholder 3">
            <a:extLst>
              <a:ext uri="{FF2B5EF4-FFF2-40B4-BE49-F238E27FC236}">
                <a16:creationId xmlns:a16="http://schemas.microsoft.com/office/drawing/2014/main" id="{721CB6D2-7FA5-67BC-C428-2DA26877DE0F}"/>
              </a:ext>
            </a:extLst>
          </p:cNvPr>
          <p:cNvSpPr>
            <a:spLocks noGrp="1"/>
          </p:cNvSpPr>
          <p:nvPr>
            <p:ph type="sldNum" sz="quarter" idx="12"/>
          </p:nvPr>
        </p:nvSpPr>
        <p:spPr/>
        <p:txBody>
          <a:bodyPr/>
          <a:lstStyle/>
          <a:p>
            <a:fld id="{4D309488-8EB1-4662-952E-D6A73107E6C0}" type="slidenum">
              <a:rPr lang="en-US" smtClean="0"/>
              <a:pPr/>
              <a:t>30</a:t>
            </a:fld>
            <a:endParaRPr lang="en-US" dirty="0"/>
          </a:p>
        </p:txBody>
      </p:sp>
      <p:sp>
        <p:nvSpPr>
          <p:cNvPr id="3" name="Title 1">
            <a:extLst>
              <a:ext uri="{FF2B5EF4-FFF2-40B4-BE49-F238E27FC236}">
                <a16:creationId xmlns:a16="http://schemas.microsoft.com/office/drawing/2014/main" id="{604DD655-5D7B-A902-7A11-B96C6E809C0E}"/>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Using a map template</a:t>
            </a:r>
            <a:endParaRPr lang="en-PH" altLang="en-US" sz="3600" dirty="0"/>
          </a:p>
        </p:txBody>
      </p:sp>
      <p:pic>
        <p:nvPicPr>
          <p:cNvPr id="5" name="Picture 4">
            <a:extLst>
              <a:ext uri="{FF2B5EF4-FFF2-40B4-BE49-F238E27FC236}">
                <a16:creationId xmlns:a16="http://schemas.microsoft.com/office/drawing/2014/main" id="{F1881572-7E4E-DA72-A0C4-33A44E991572}"/>
              </a:ext>
            </a:extLst>
          </p:cNvPr>
          <p:cNvPicPr>
            <a:picLocks noChangeAspect="1"/>
          </p:cNvPicPr>
          <p:nvPr/>
        </p:nvPicPr>
        <p:blipFill>
          <a:blip r:embed="rId2"/>
          <a:stretch>
            <a:fillRect/>
          </a:stretch>
        </p:blipFill>
        <p:spPr>
          <a:xfrm>
            <a:off x="7598870" y="1307072"/>
            <a:ext cx="3687695" cy="1953023"/>
          </a:xfrm>
          <a:prstGeom prst="rect">
            <a:avLst/>
          </a:prstGeom>
          <a:ln>
            <a:solidFill>
              <a:schemeClr val="tx1"/>
            </a:solidFill>
          </a:ln>
        </p:spPr>
      </p:pic>
      <p:pic>
        <p:nvPicPr>
          <p:cNvPr id="7" name="Picture 6">
            <a:extLst>
              <a:ext uri="{FF2B5EF4-FFF2-40B4-BE49-F238E27FC236}">
                <a16:creationId xmlns:a16="http://schemas.microsoft.com/office/drawing/2014/main" id="{1F7FF99E-85E3-66BE-3ECD-07508DC8126F}"/>
              </a:ext>
            </a:extLst>
          </p:cNvPr>
          <p:cNvPicPr>
            <a:picLocks noChangeAspect="1"/>
          </p:cNvPicPr>
          <p:nvPr/>
        </p:nvPicPr>
        <p:blipFill>
          <a:blip r:embed="rId3"/>
          <a:stretch>
            <a:fillRect/>
          </a:stretch>
        </p:blipFill>
        <p:spPr>
          <a:xfrm>
            <a:off x="8307743" y="3900652"/>
            <a:ext cx="2269947" cy="1327996"/>
          </a:xfrm>
          <a:prstGeom prst="rect">
            <a:avLst/>
          </a:prstGeom>
        </p:spPr>
      </p:pic>
    </p:spTree>
    <p:extLst>
      <p:ext uri="{BB962C8B-B14F-4D97-AF65-F5344CB8AC3E}">
        <p14:creationId xmlns:p14="http://schemas.microsoft.com/office/powerpoint/2010/main" val="1176816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13340" y="1098883"/>
            <a:ext cx="11152882" cy="492443"/>
          </a:xfrm>
          <a:prstGeom prst="rect">
            <a:avLst/>
          </a:prstGeom>
          <a:noFill/>
        </p:spPr>
        <p:txBody>
          <a:bodyPr wrap="square">
            <a:spAutoFit/>
          </a:bodyPr>
          <a:lstStyle/>
          <a:p>
            <a:pPr marL="360000" indent="-360000" eaLnBrk="1" hangingPunct="1">
              <a:buFont typeface="+mj-lt"/>
              <a:buAutoNum type="arabicPeriod" startAt="6"/>
              <a:defRPr/>
            </a:pPr>
            <a:r>
              <a:rPr lang="en-PH" sz="2600" dirty="0">
                <a:latin typeface="+mn-lt"/>
                <a:cs typeface="+mn-cs"/>
              </a:rPr>
              <a:t>The map template will open in a new window.</a:t>
            </a:r>
          </a:p>
        </p:txBody>
      </p:sp>
      <p:sp>
        <p:nvSpPr>
          <p:cNvPr id="7" name="Right Arrow 6"/>
          <p:cNvSpPr/>
          <p:nvPr/>
        </p:nvSpPr>
        <p:spPr>
          <a:xfrm>
            <a:off x="1069121" y="4893845"/>
            <a:ext cx="373847" cy="309579"/>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8" name="TextBox 7"/>
          <p:cNvSpPr txBox="1"/>
          <p:nvPr/>
        </p:nvSpPr>
        <p:spPr>
          <a:xfrm>
            <a:off x="1547129" y="4818816"/>
            <a:ext cx="8743466" cy="461665"/>
          </a:xfrm>
          <a:prstGeom prst="rect">
            <a:avLst/>
          </a:prstGeom>
          <a:noFill/>
        </p:spPr>
        <p:txBody>
          <a:bodyPr wrap="square">
            <a:spAutoFit/>
          </a:bodyPr>
          <a:lstStyle/>
          <a:p>
            <a:pPr eaLnBrk="1" hangingPunct="1">
              <a:defRPr/>
            </a:pPr>
            <a:r>
              <a:rPr lang="en-PH" sz="2400" dirty="0">
                <a:latin typeface="+mn-lt"/>
                <a:cs typeface="+mn-cs"/>
              </a:rPr>
              <a:t>Proceed with steps 37 onward of Annex 3 to complete your map.</a:t>
            </a:r>
          </a:p>
        </p:txBody>
      </p:sp>
      <p:sp>
        <p:nvSpPr>
          <p:cNvPr id="9" name="Rectangle 10"/>
          <p:cNvSpPr>
            <a:spLocks noChangeArrowheads="1"/>
          </p:cNvSpPr>
          <p:nvPr/>
        </p:nvSpPr>
        <p:spPr bwMode="auto">
          <a:xfrm>
            <a:off x="1566585" y="5359644"/>
            <a:ext cx="89003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400" dirty="0"/>
              <a:t>The APMEN logo to use is in the EXERCISES\EXERCISE_4\LOGO folder</a:t>
            </a:r>
          </a:p>
        </p:txBody>
      </p:sp>
      <p:sp>
        <p:nvSpPr>
          <p:cNvPr id="2" name="Slide Number Placeholder 3">
            <a:extLst>
              <a:ext uri="{FF2B5EF4-FFF2-40B4-BE49-F238E27FC236}">
                <a16:creationId xmlns:a16="http://schemas.microsoft.com/office/drawing/2014/main" id="{BC86A6B0-DA6D-5414-995F-B790C7302CC7}"/>
              </a:ext>
            </a:extLst>
          </p:cNvPr>
          <p:cNvSpPr>
            <a:spLocks noGrp="1"/>
          </p:cNvSpPr>
          <p:nvPr>
            <p:ph type="sldNum" sz="quarter" idx="12"/>
          </p:nvPr>
        </p:nvSpPr>
        <p:spPr/>
        <p:txBody>
          <a:bodyPr/>
          <a:lstStyle/>
          <a:p>
            <a:fld id="{4D309488-8EB1-4662-952E-D6A73107E6C0}" type="slidenum">
              <a:rPr lang="en-US" smtClean="0"/>
              <a:pPr/>
              <a:t>31</a:t>
            </a:fld>
            <a:endParaRPr lang="en-US" dirty="0"/>
          </a:p>
        </p:txBody>
      </p:sp>
      <p:sp>
        <p:nvSpPr>
          <p:cNvPr id="3" name="Title 1">
            <a:extLst>
              <a:ext uri="{FF2B5EF4-FFF2-40B4-BE49-F238E27FC236}">
                <a16:creationId xmlns:a16="http://schemas.microsoft.com/office/drawing/2014/main" id="{40A04DAE-6BD1-019F-38DA-205F67CAC895}"/>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Creating thematic map – Using a map template</a:t>
            </a:r>
            <a:endParaRPr lang="en-PH" altLang="en-US" sz="3600" dirty="0"/>
          </a:p>
        </p:txBody>
      </p:sp>
      <p:pic>
        <p:nvPicPr>
          <p:cNvPr id="4" name="Picture 2">
            <a:extLst>
              <a:ext uri="{FF2B5EF4-FFF2-40B4-BE49-F238E27FC236}">
                <a16:creationId xmlns:a16="http://schemas.microsoft.com/office/drawing/2014/main" id="{36C06C49-6C5E-CDD2-4799-309E6A3091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3" t="86" r="419" b="4828"/>
          <a:stretch/>
        </p:blipFill>
        <p:spPr bwMode="auto">
          <a:xfrm>
            <a:off x="1760635" y="1670489"/>
            <a:ext cx="5267052" cy="2831130"/>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5" name="Right Arrow 6">
            <a:extLst>
              <a:ext uri="{FF2B5EF4-FFF2-40B4-BE49-F238E27FC236}">
                <a16:creationId xmlns:a16="http://schemas.microsoft.com/office/drawing/2014/main" id="{88456BD6-C694-0FE5-6EE1-FF55A5D5A512}"/>
              </a:ext>
            </a:extLst>
          </p:cNvPr>
          <p:cNvSpPr/>
          <p:nvPr/>
        </p:nvSpPr>
        <p:spPr>
          <a:xfrm>
            <a:off x="1088578" y="5404910"/>
            <a:ext cx="373847" cy="309579"/>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1" name="TextBox 10">
            <a:extLst>
              <a:ext uri="{FF2B5EF4-FFF2-40B4-BE49-F238E27FC236}">
                <a16:creationId xmlns:a16="http://schemas.microsoft.com/office/drawing/2014/main" id="{3478147A-A019-92BB-B888-FF1ECD7B09CC}"/>
              </a:ext>
            </a:extLst>
          </p:cNvPr>
          <p:cNvSpPr txBox="1"/>
          <p:nvPr/>
        </p:nvSpPr>
        <p:spPr>
          <a:xfrm>
            <a:off x="8171330" y="4245123"/>
            <a:ext cx="3482788" cy="369332"/>
          </a:xfrm>
          <a:prstGeom prst="rect">
            <a:avLst/>
          </a:prstGeom>
          <a:noFill/>
        </p:spPr>
        <p:txBody>
          <a:bodyPr wrap="square">
            <a:spAutoFit/>
          </a:bodyPr>
          <a:lstStyle/>
          <a:p>
            <a:r>
              <a:rPr lang="en-PH" dirty="0"/>
              <a:t>Guide_HGLC_Part2_6_1_Annex_3</a:t>
            </a:r>
          </a:p>
        </p:txBody>
      </p:sp>
      <p:pic>
        <p:nvPicPr>
          <p:cNvPr id="13" name="Picture 12">
            <a:extLst>
              <a:ext uri="{FF2B5EF4-FFF2-40B4-BE49-F238E27FC236}">
                <a16:creationId xmlns:a16="http://schemas.microsoft.com/office/drawing/2014/main" id="{D4BF0B96-D125-3150-73DB-0947D2DEADB5}"/>
              </a:ext>
            </a:extLst>
          </p:cNvPr>
          <p:cNvPicPr>
            <a:picLocks noChangeAspect="1"/>
          </p:cNvPicPr>
          <p:nvPr/>
        </p:nvPicPr>
        <p:blipFill rotWithShape="1">
          <a:blip r:embed="rId3"/>
          <a:srcRect l="22376" t="15116" r="38938" b="2222"/>
          <a:stretch/>
        </p:blipFill>
        <p:spPr>
          <a:xfrm>
            <a:off x="8812306" y="1577519"/>
            <a:ext cx="1915902" cy="2664994"/>
          </a:xfrm>
          <a:prstGeom prst="rect">
            <a:avLst/>
          </a:prstGeom>
          <a:ln>
            <a:solidFill>
              <a:schemeClr val="tx1"/>
            </a:solidFill>
          </a:ln>
        </p:spPr>
      </p:pic>
      <p:pic>
        <p:nvPicPr>
          <p:cNvPr id="14" name="Picture 13">
            <a:extLst>
              <a:ext uri="{FF2B5EF4-FFF2-40B4-BE49-F238E27FC236}">
                <a16:creationId xmlns:a16="http://schemas.microsoft.com/office/drawing/2014/main" id="{1CE4B770-B7A3-5C1D-6387-5D400642EF41}"/>
              </a:ext>
            </a:extLst>
          </p:cNvPr>
          <p:cNvPicPr>
            <a:picLocks noChangeAspect="1"/>
          </p:cNvPicPr>
          <p:nvPr/>
        </p:nvPicPr>
        <p:blipFill rotWithShape="1">
          <a:blip r:embed="rId4"/>
          <a:srcRect l="80520" t="38265" r="10441" b="47050"/>
          <a:stretch/>
        </p:blipFill>
        <p:spPr>
          <a:xfrm>
            <a:off x="10831886" y="3633297"/>
            <a:ext cx="718553" cy="647571"/>
          </a:xfrm>
          <a:prstGeom prst="rect">
            <a:avLst/>
          </a:prstGeom>
        </p:spPr>
      </p:pic>
    </p:spTree>
    <p:extLst>
      <p:ext uri="{BB962C8B-B14F-4D97-AF65-F5344CB8AC3E}">
        <p14:creationId xmlns:p14="http://schemas.microsoft.com/office/powerpoint/2010/main" val="661764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BC86A6B0-DA6D-5414-995F-B790C7302CC7}"/>
              </a:ext>
            </a:extLst>
          </p:cNvPr>
          <p:cNvSpPr>
            <a:spLocks noGrp="1"/>
          </p:cNvSpPr>
          <p:nvPr>
            <p:ph type="sldNum" sz="quarter" idx="12"/>
          </p:nvPr>
        </p:nvSpPr>
        <p:spPr/>
        <p:txBody>
          <a:bodyPr/>
          <a:lstStyle/>
          <a:p>
            <a:fld id="{4D309488-8EB1-4662-952E-D6A73107E6C0}" type="slidenum">
              <a:rPr lang="en-US" smtClean="0"/>
              <a:pPr/>
              <a:t>32</a:t>
            </a:fld>
            <a:endParaRPr lang="en-US" dirty="0"/>
          </a:p>
        </p:txBody>
      </p:sp>
      <p:sp>
        <p:nvSpPr>
          <p:cNvPr id="3" name="Title 1">
            <a:extLst>
              <a:ext uri="{FF2B5EF4-FFF2-40B4-BE49-F238E27FC236}">
                <a16:creationId xmlns:a16="http://schemas.microsoft.com/office/drawing/2014/main" id="{40A04DAE-6BD1-019F-38DA-205F67CAC895}"/>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altLang="en-US" sz="3600" b="1" dirty="0">
                <a:latin typeface="+mn-lt"/>
              </a:rPr>
              <a:t>Thematic map to be produced to get the training certificate</a:t>
            </a:r>
            <a:endParaRPr lang="en-PH" altLang="en-US" sz="3600" dirty="0"/>
          </a:p>
        </p:txBody>
      </p:sp>
      <p:sp>
        <p:nvSpPr>
          <p:cNvPr id="6" name="Rectangle 12">
            <a:extLst>
              <a:ext uri="{FF2B5EF4-FFF2-40B4-BE49-F238E27FC236}">
                <a16:creationId xmlns:a16="http://schemas.microsoft.com/office/drawing/2014/main" id="{C804BE9E-27EB-3E61-047E-DA0B1AD621B3}"/>
              </a:ext>
            </a:extLst>
          </p:cNvPr>
          <p:cNvSpPr>
            <a:spLocks noChangeArrowheads="1"/>
          </p:cNvSpPr>
          <p:nvPr/>
        </p:nvSpPr>
        <p:spPr bwMode="auto">
          <a:xfrm>
            <a:off x="1128550" y="1773238"/>
            <a:ext cx="8831934"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spcAft>
                <a:spcPts val="600"/>
              </a:spcAft>
              <a:buFontTx/>
              <a:buAutoNum type="arabicPeriod"/>
            </a:pPr>
            <a:r>
              <a:rPr lang="en-US" altLang="en-US" sz="2800" dirty="0"/>
              <a:t>Fit the purpose, audience, content, and medium</a:t>
            </a:r>
          </a:p>
          <a:p>
            <a:pPr marL="514350" indent="-514350">
              <a:spcAft>
                <a:spcPts val="600"/>
              </a:spcAft>
              <a:buFontTx/>
              <a:buAutoNum type="arabicPeriod"/>
            </a:pPr>
            <a:r>
              <a:rPr lang="en-US" altLang="en-US" sz="2800" dirty="0"/>
              <a:t>Inclusion of the key components that make a good map</a:t>
            </a:r>
          </a:p>
          <a:p>
            <a:pPr marL="514350" indent="-514350">
              <a:spcAft>
                <a:spcPts val="600"/>
              </a:spcAft>
              <a:buFontTx/>
              <a:buAutoNum type="arabicPeriod"/>
            </a:pPr>
            <a:r>
              <a:rPr lang="en-US" altLang="en-US" sz="2800" dirty="0"/>
              <a:t>Visually appealing and passing a strong message</a:t>
            </a:r>
          </a:p>
        </p:txBody>
      </p:sp>
      <p:sp>
        <p:nvSpPr>
          <p:cNvPr id="12" name="Title 1">
            <a:extLst>
              <a:ext uri="{FF2B5EF4-FFF2-40B4-BE49-F238E27FC236}">
                <a16:creationId xmlns:a16="http://schemas.microsoft.com/office/drawing/2014/main" id="{7A41AD74-E2A2-EA60-7DC4-F2B8A6200351}"/>
              </a:ext>
            </a:extLst>
          </p:cNvPr>
          <p:cNvSpPr txBox="1">
            <a:spLocks/>
          </p:cNvSpPr>
          <p:nvPr/>
        </p:nvSpPr>
        <p:spPr bwMode="auto">
          <a:xfrm>
            <a:off x="172920" y="1007998"/>
            <a:ext cx="3582988"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Judging criteria</a:t>
            </a:r>
          </a:p>
        </p:txBody>
      </p:sp>
      <p:sp>
        <p:nvSpPr>
          <p:cNvPr id="15" name="Title 1">
            <a:extLst>
              <a:ext uri="{FF2B5EF4-FFF2-40B4-BE49-F238E27FC236}">
                <a16:creationId xmlns:a16="http://schemas.microsoft.com/office/drawing/2014/main" id="{64C66715-7066-5DF1-757A-8772EC9EAB06}"/>
              </a:ext>
            </a:extLst>
          </p:cNvPr>
          <p:cNvSpPr txBox="1">
            <a:spLocks/>
          </p:cNvSpPr>
          <p:nvPr/>
        </p:nvSpPr>
        <p:spPr bwMode="auto">
          <a:xfrm>
            <a:off x="638175" y="4460280"/>
            <a:ext cx="9589645"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PH" sz="3200" b="1" dirty="0">
                <a:latin typeface="+mn-lt"/>
                <a:ea typeface="SimSun" pitchFamily="2" charset="-122"/>
              </a:rPr>
              <a:t>Deadline for submission by email: </a:t>
            </a:r>
            <a:r>
              <a:rPr lang="en-PH" sz="3200" dirty="0">
                <a:latin typeface="+mn-lt"/>
                <a:ea typeface="SimSun" pitchFamily="2" charset="-122"/>
              </a:rPr>
              <a:t>November 4th</a:t>
            </a:r>
          </a:p>
        </p:txBody>
      </p:sp>
      <p:sp>
        <p:nvSpPr>
          <p:cNvPr id="16" name="Title 1">
            <a:extLst>
              <a:ext uri="{FF2B5EF4-FFF2-40B4-BE49-F238E27FC236}">
                <a16:creationId xmlns:a16="http://schemas.microsoft.com/office/drawing/2014/main" id="{04AFD83C-7455-785C-CD74-E0F8E43E8704}"/>
              </a:ext>
            </a:extLst>
          </p:cNvPr>
          <p:cNvSpPr txBox="1">
            <a:spLocks/>
          </p:cNvSpPr>
          <p:nvPr/>
        </p:nvSpPr>
        <p:spPr bwMode="auto">
          <a:xfrm>
            <a:off x="638174" y="3458236"/>
            <a:ext cx="9589645"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PH" sz="3200" b="1" dirty="0">
                <a:latin typeface="+mn-lt"/>
                <a:ea typeface="SimSun" pitchFamily="2" charset="-122"/>
              </a:rPr>
              <a:t>One map per training participant</a:t>
            </a:r>
            <a:endParaRPr lang="en-PH" sz="3200" dirty="0">
              <a:latin typeface="+mn-lt"/>
              <a:ea typeface="SimSun" pitchFamily="2" charset="-122"/>
            </a:endParaRPr>
          </a:p>
        </p:txBody>
      </p:sp>
      <p:sp>
        <p:nvSpPr>
          <p:cNvPr id="17" name="Title 1">
            <a:extLst>
              <a:ext uri="{FF2B5EF4-FFF2-40B4-BE49-F238E27FC236}">
                <a16:creationId xmlns:a16="http://schemas.microsoft.com/office/drawing/2014/main" id="{AFEB9D78-A242-CF4B-21F0-8E1B93623276}"/>
              </a:ext>
            </a:extLst>
          </p:cNvPr>
          <p:cNvSpPr txBox="1">
            <a:spLocks/>
          </p:cNvSpPr>
          <p:nvPr/>
        </p:nvSpPr>
        <p:spPr bwMode="auto">
          <a:xfrm>
            <a:off x="6013148" y="5406256"/>
            <a:ext cx="3582988" cy="619125"/>
          </a:xfrm>
          <a:prstGeom prst="rect">
            <a:avLst/>
          </a:prstGeom>
          <a:noFill/>
          <a:ln>
            <a:noFill/>
          </a:ln>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Good luck !!!</a:t>
            </a:r>
          </a:p>
        </p:txBody>
      </p:sp>
      <p:grpSp>
        <p:nvGrpSpPr>
          <p:cNvPr id="18" name="Group 289">
            <a:extLst>
              <a:ext uri="{FF2B5EF4-FFF2-40B4-BE49-F238E27FC236}">
                <a16:creationId xmlns:a16="http://schemas.microsoft.com/office/drawing/2014/main" id="{E7891B15-C4C0-178B-55A7-AF0D871A5885}"/>
              </a:ext>
            </a:extLst>
          </p:cNvPr>
          <p:cNvGrpSpPr>
            <a:grpSpLocks/>
          </p:cNvGrpSpPr>
          <p:nvPr/>
        </p:nvGrpSpPr>
        <p:grpSpPr bwMode="auto">
          <a:xfrm>
            <a:off x="9960484" y="4891399"/>
            <a:ext cx="1327150" cy="1705568"/>
            <a:chOff x="4195" y="1953"/>
            <a:chExt cx="1183" cy="1795"/>
          </a:xfrm>
        </p:grpSpPr>
        <p:grpSp>
          <p:nvGrpSpPr>
            <p:cNvPr id="19" name="Group 288">
              <a:extLst>
                <a:ext uri="{FF2B5EF4-FFF2-40B4-BE49-F238E27FC236}">
                  <a16:creationId xmlns:a16="http://schemas.microsoft.com/office/drawing/2014/main" id="{0FF525EA-7EE1-D05C-9690-9B7A6F48E569}"/>
                </a:ext>
              </a:extLst>
            </p:cNvPr>
            <p:cNvGrpSpPr>
              <a:grpSpLocks/>
            </p:cNvGrpSpPr>
            <p:nvPr/>
          </p:nvGrpSpPr>
          <p:grpSpPr bwMode="auto">
            <a:xfrm>
              <a:off x="4331" y="2452"/>
              <a:ext cx="855" cy="843"/>
              <a:chOff x="4476" y="2627"/>
              <a:chExt cx="855" cy="843"/>
            </a:xfrm>
          </p:grpSpPr>
          <p:sp>
            <p:nvSpPr>
              <p:cNvPr id="61" name="Freeform 144">
                <a:extLst>
                  <a:ext uri="{FF2B5EF4-FFF2-40B4-BE49-F238E27FC236}">
                    <a16:creationId xmlns:a16="http://schemas.microsoft.com/office/drawing/2014/main" id="{F41687A5-E992-68FE-1CF6-6DE32AABCD8D}"/>
                  </a:ext>
                </a:extLst>
              </p:cNvPr>
              <p:cNvSpPr>
                <a:spLocks/>
              </p:cNvSpPr>
              <p:nvPr/>
            </p:nvSpPr>
            <p:spPr bwMode="auto">
              <a:xfrm>
                <a:off x="4527" y="2669"/>
                <a:ext cx="792" cy="780"/>
              </a:xfrm>
              <a:custGeom>
                <a:avLst/>
                <a:gdLst>
                  <a:gd name="T0" fmla="*/ 396 w 792"/>
                  <a:gd name="T1" fmla="*/ 0 h 780"/>
                  <a:gd name="T2" fmla="*/ 477 w 792"/>
                  <a:gd name="T3" fmla="*/ 7 h 780"/>
                  <a:gd name="T4" fmla="*/ 552 w 792"/>
                  <a:gd name="T5" fmla="*/ 31 h 780"/>
                  <a:gd name="T6" fmla="*/ 618 w 792"/>
                  <a:gd name="T7" fmla="*/ 66 h 780"/>
                  <a:gd name="T8" fmla="*/ 677 w 792"/>
                  <a:gd name="T9" fmla="*/ 113 h 780"/>
                  <a:gd name="T10" fmla="*/ 724 w 792"/>
                  <a:gd name="T11" fmla="*/ 172 h 780"/>
                  <a:gd name="T12" fmla="*/ 762 w 792"/>
                  <a:gd name="T13" fmla="*/ 238 h 780"/>
                  <a:gd name="T14" fmla="*/ 785 w 792"/>
                  <a:gd name="T15" fmla="*/ 311 h 780"/>
                  <a:gd name="T16" fmla="*/ 792 w 792"/>
                  <a:gd name="T17" fmla="*/ 389 h 780"/>
                  <a:gd name="T18" fmla="*/ 790 w 792"/>
                  <a:gd name="T19" fmla="*/ 429 h 780"/>
                  <a:gd name="T20" fmla="*/ 776 w 792"/>
                  <a:gd name="T21" fmla="*/ 504 h 780"/>
                  <a:gd name="T22" fmla="*/ 745 w 792"/>
                  <a:gd name="T23" fmla="*/ 575 h 780"/>
                  <a:gd name="T24" fmla="*/ 703 w 792"/>
                  <a:gd name="T25" fmla="*/ 636 h 780"/>
                  <a:gd name="T26" fmla="*/ 649 w 792"/>
                  <a:gd name="T27" fmla="*/ 691 h 780"/>
                  <a:gd name="T28" fmla="*/ 585 w 792"/>
                  <a:gd name="T29" fmla="*/ 733 h 780"/>
                  <a:gd name="T30" fmla="*/ 514 w 792"/>
                  <a:gd name="T31" fmla="*/ 761 h 780"/>
                  <a:gd name="T32" fmla="*/ 436 w 792"/>
                  <a:gd name="T33" fmla="*/ 778 h 780"/>
                  <a:gd name="T34" fmla="*/ 396 w 792"/>
                  <a:gd name="T35" fmla="*/ 780 h 780"/>
                  <a:gd name="T36" fmla="*/ 319 w 792"/>
                  <a:gd name="T37" fmla="*/ 771 h 780"/>
                  <a:gd name="T38" fmla="*/ 243 w 792"/>
                  <a:gd name="T39" fmla="*/ 749 h 780"/>
                  <a:gd name="T40" fmla="*/ 177 w 792"/>
                  <a:gd name="T41" fmla="*/ 712 h 780"/>
                  <a:gd name="T42" fmla="*/ 118 w 792"/>
                  <a:gd name="T43" fmla="*/ 665 h 780"/>
                  <a:gd name="T44" fmla="*/ 69 w 792"/>
                  <a:gd name="T45" fmla="*/ 608 h 780"/>
                  <a:gd name="T46" fmla="*/ 33 w 792"/>
                  <a:gd name="T47" fmla="*/ 540 h 780"/>
                  <a:gd name="T48" fmla="*/ 10 w 792"/>
                  <a:gd name="T49" fmla="*/ 467 h 780"/>
                  <a:gd name="T50" fmla="*/ 0 w 792"/>
                  <a:gd name="T51" fmla="*/ 389 h 780"/>
                  <a:gd name="T52" fmla="*/ 3 w 792"/>
                  <a:gd name="T53" fmla="*/ 349 h 780"/>
                  <a:gd name="T54" fmla="*/ 19 w 792"/>
                  <a:gd name="T55" fmla="*/ 274 h 780"/>
                  <a:gd name="T56" fmla="*/ 50 w 792"/>
                  <a:gd name="T57" fmla="*/ 203 h 780"/>
                  <a:gd name="T58" fmla="*/ 92 w 792"/>
                  <a:gd name="T59" fmla="*/ 142 h 780"/>
                  <a:gd name="T60" fmla="*/ 147 w 792"/>
                  <a:gd name="T61" fmla="*/ 90 h 780"/>
                  <a:gd name="T62" fmla="*/ 208 w 792"/>
                  <a:gd name="T63" fmla="*/ 48 h 780"/>
                  <a:gd name="T64" fmla="*/ 279 w 792"/>
                  <a:gd name="T65" fmla="*/ 17 h 780"/>
                  <a:gd name="T66" fmla="*/ 356 w 792"/>
                  <a:gd name="T67" fmla="*/ 3 h 780"/>
                  <a:gd name="T68" fmla="*/ 396 w 792"/>
                  <a:gd name="T69" fmla="*/ 0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80"/>
                  <a:gd name="T107" fmla="*/ 792 w 79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80">
                    <a:moveTo>
                      <a:pt x="396" y="0"/>
                    </a:moveTo>
                    <a:lnTo>
                      <a:pt x="396" y="0"/>
                    </a:lnTo>
                    <a:lnTo>
                      <a:pt x="436" y="3"/>
                    </a:lnTo>
                    <a:lnTo>
                      <a:pt x="477" y="7"/>
                    </a:lnTo>
                    <a:lnTo>
                      <a:pt x="514" y="17"/>
                    </a:lnTo>
                    <a:lnTo>
                      <a:pt x="552" y="31"/>
                    </a:lnTo>
                    <a:lnTo>
                      <a:pt x="585" y="48"/>
                    </a:lnTo>
                    <a:lnTo>
                      <a:pt x="618" y="66"/>
                    </a:lnTo>
                    <a:lnTo>
                      <a:pt x="649" y="90"/>
                    </a:lnTo>
                    <a:lnTo>
                      <a:pt x="677" y="113"/>
                    </a:lnTo>
                    <a:lnTo>
                      <a:pt x="703" y="142"/>
                    </a:lnTo>
                    <a:lnTo>
                      <a:pt x="724" y="172"/>
                    </a:lnTo>
                    <a:lnTo>
                      <a:pt x="745" y="203"/>
                    </a:lnTo>
                    <a:lnTo>
                      <a:pt x="762" y="238"/>
                    </a:lnTo>
                    <a:lnTo>
                      <a:pt x="776" y="274"/>
                    </a:lnTo>
                    <a:lnTo>
                      <a:pt x="785" y="311"/>
                    </a:lnTo>
                    <a:lnTo>
                      <a:pt x="790" y="349"/>
                    </a:lnTo>
                    <a:lnTo>
                      <a:pt x="792" y="389"/>
                    </a:lnTo>
                    <a:lnTo>
                      <a:pt x="790" y="429"/>
                    </a:lnTo>
                    <a:lnTo>
                      <a:pt x="785" y="467"/>
                    </a:lnTo>
                    <a:lnTo>
                      <a:pt x="776" y="504"/>
                    </a:lnTo>
                    <a:lnTo>
                      <a:pt x="762" y="540"/>
                    </a:lnTo>
                    <a:lnTo>
                      <a:pt x="745" y="575"/>
                    </a:lnTo>
                    <a:lnTo>
                      <a:pt x="724" y="608"/>
                    </a:lnTo>
                    <a:lnTo>
                      <a:pt x="703" y="636"/>
                    </a:lnTo>
                    <a:lnTo>
                      <a:pt x="677" y="665"/>
                    </a:lnTo>
                    <a:lnTo>
                      <a:pt x="649" y="691"/>
                    </a:lnTo>
                    <a:lnTo>
                      <a:pt x="618" y="712"/>
                    </a:lnTo>
                    <a:lnTo>
                      <a:pt x="585" y="733"/>
                    </a:lnTo>
                    <a:lnTo>
                      <a:pt x="552" y="749"/>
                    </a:lnTo>
                    <a:lnTo>
                      <a:pt x="514" y="761"/>
                    </a:lnTo>
                    <a:lnTo>
                      <a:pt x="477" y="771"/>
                    </a:lnTo>
                    <a:lnTo>
                      <a:pt x="436" y="778"/>
                    </a:lnTo>
                    <a:lnTo>
                      <a:pt x="396" y="780"/>
                    </a:lnTo>
                    <a:lnTo>
                      <a:pt x="356" y="778"/>
                    </a:lnTo>
                    <a:lnTo>
                      <a:pt x="319" y="771"/>
                    </a:lnTo>
                    <a:lnTo>
                      <a:pt x="279" y="761"/>
                    </a:lnTo>
                    <a:lnTo>
                      <a:pt x="243" y="749"/>
                    </a:lnTo>
                    <a:lnTo>
                      <a:pt x="208" y="733"/>
                    </a:lnTo>
                    <a:lnTo>
                      <a:pt x="177" y="712"/>
                    </a:lnTo>
                    <a:lnTo>
                      <a:pt x="147" y="691"/>
                    </a:lnTo>
                    <a:lnTo>
                      <a:pt x="118" y="665"/>
                    </a:lnTo>
                    <a:lnTo>
                      <a:pt x="92" y="636"/>
                    </a:lnTo>
                    <a:lnTo>
                      <a:pt x="69" y="608"/>
                    </a:lnTo>
                    <a:lnTo>
                      <a:pt x="50" y="575"/>
                    </a:lnTo>
                    <a:lnTo>
                      <a:pt x="33" y="540"/>
                    </a:lnTo>
                    <a:lnTo>
                      <a:pt x="19" y="504"/>
                    </a:lnTo>
                    <a:lnTo>
                      <a:pt x="10" y="467"/>
                    </a:lnTo>
                    <a:lnTo>
                      <a:pt x="3" y="429"/>
                    </a:lnTo>
                    <a:lnTo>
                      <a:pt x="0" y="389"/>
                    </a:lnTo>
                    <a:lnTo>
                      <a:pt x="3" y="349"/>
                    </a:lnTo>
                    <a:lnTo>
                      <a:pt x="10" y="311"/>
                    </a:lnTo>
                    <a:lnTo>
                      <a:pt x="19" y="274"/>
                    </a:lnTo>
                    <a:lnTo>
                      <a:pt x="33" y="238"/>
                    </a:lnTo>
                    <a:lnTo>
                      <a:pt x="50" y="203"/>
                    </a:lnTo>
                    <a:lnTo>
                      <a:pt x="69" y="172"/>
                    </a:lnTo>
                    <a:lnTo>
                      <a:pt x="92" y="142"/>
                    </a:lnTo>
                    <a:lnTo>
                      <a:pt x="118" y="113"/>
                    </a:lnTo>
                    <a:lnTo>
                      <a:pt x="147" y="90"/>
                    </a:lnTo>
                    <a:lnTo>
                      <a:pt x="177" y="66"/>
                    </a:lnTo>
                    <a:lnTo>
                      <a:pt x="208" y="48"/>
                    </a:lnTo>
                    <a:lnTo>
                      <a:pt x="243" y="31"/>
                    </a:lnTo>
                    <a:lnTo>
                      <a:pt x="279" y="17"/>
                    </a:lnTo>
                    <a:lnTo>
                      <a:pt x="319" y="7"/>
                    </a:lnTo>
                    <a:lnTo>
                      <a:pt x="356" y="3"/>
                    </a:lnTo>
                    <a:lnTo>
                      <a:pt x="3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45">
                <a:extLst>
                  <a:ext uri="{FF2B5EF4-FFF2-40B4-BE49-F238E27FC236}">
                    <a16:creationId xmlns:a16="http://schemas.microsoft.com/office/drawing/2014/main" id="{2D3550DC-8480-DA85-134A-DDD21C57E27A}"/>
                  </a:ext>
                </a:extLst>
              </p:cNvPr>
              <p:cNvSpPr>
                <a:spLocks/>
              </p:cNvSpPr>
              <p:nvPr/>
            </p:nvSpPr>
            <p:spPr bwMode="auto">
              <a:xfrm>
                <a:off x="4525" y="2667"/>
                <a:ext cx="797" cy="782"/>
              </a:xfrm>
              <a:custGeom>
                <a:avLst/>
                <a:gdLst>
                  <a:gd name="T0" fmla="*/ 398 w 797"/>
                  <a:gd name="T1" fmla="*/ 0 h 782"/>
                  <a:gd name="T2" fmla="*/ 479 w 797"/>
                  <a:gd name="T3" fmla="*/ 7 h 782"/>
                  <a:gd name="T4" fmla="*/ 552 w 797"/>
                  <a:gd name="T5" fmla="*/ 31 h 782"/>
                  <a:gd name="T6" fmla="*/ 620 w 797"/>
                  <a:gd name="T7" fmla="*/ 66 h 782"/>
                  <a:gd name="T8" fmla="*/ 679 w 797"/>
                  <a:gd name="T9" fmla="*/ 115 h 782"/>
                  <a:gd name="T10" fmla="*/ 728 w 797"/>
                  <a:gd name="T11" fmla="*/ 172 h 782"/>
                  <a:gd name="T12" fmla="*/ 764 w 797"/>
                  <a:gd name="T13" fmla="*/ 238 h 782"/>
                  <a:gd name="T14" fmla="*/ 787 w 797"/>
                  <a:gd name="T15" fmla="*/ 313 h 782"/>
                  <a:gd name="T16" fmla="*/ 797 w 797"/>
                  <a:gd name="T17" fmla="*/ 391 h 782"/>
                  <a:gd name="T18" fmla="*/ 794 w 797"/>
                  <a:gd name="T19" fmla="*/ 431 h 782"/>
                  <a:gd name="T20" fmla="*/ 778 w 797"/>
                  <a:gd name="T21" fmla="*/ 506 h 782"/>
                  <a:gd name="T22" fmla="*/ 747 w 797"/>
                  <a:gd name="T23" fmla="*/ 577 h 782"/>
                  <a:gd name="T24" fmla="*/ 705 w 797"/>
                  <a:gd name="T25" fmla="*/ 641 h 782"/>
                  <a:gd name="T26" fmla="*/ 651 w 797"/>
                  <a:gd name="T27" fmla="*/ 693 h 782"/>
                  <a:gd name="T28" fmla="*/ 587 w 797"/>
                  <a:gd name="T29" fmla="*/ 735 h 782"/>
                  <a:gd name="T30" fmla="*/ 516 w 797"/>
                  <a:gd name="T31" fmla="*/ 766 h 782"/>
                  <a:gd name="T32" fmla="*/ 438 w 797"/>
                  <a:gd name="T33" fmla="*/ 780 h 782"/>
                  <a:gd name="T34" fmla="*/ 398 w 797"/>
                  <a:gd name="T35" fmla="*/ 782 h 782"/>
                  <a:gd name="T36" fmla="*/ 318 w 797"/>
                  <a:gd name="T37" fmla="*/ 775 h 782"/>
                  <a:gd name="T38" fmla="*/ 243 w 797"/>
                  <a:gd name="T39" fmla="*/ 751 h 782"/>
                  <a:gd name="T40" fmla="*/ 177 w 797"/>
                  <a:gd name="T41" fmla="*/ 716 h 782"/>
                  <a:gd name="T42" fmla="*/ 118 w 797"/>
                  <a:gd name="T43" fmla="*/ 667 h 782"/>
                  <a:gd name="T44" fmla="*/ 68 w 797"/>
                  <a:gd name="T45" fmla="*/ 610 h 782"/>
                  <a:gd name="T46" fmla="*/ 31 w 797"/>
                  <a:gd name="T47" fmla="*/ 544 h 782"/>
                  <a:gd name="T48" fmla="*/ 7 w 797"/>
                  <a:gd name="T49" fmla="*/ 469 h 782"/>
                  <a:gd name="T50" fmla="*/ 0 w 797"/>
                  <a:gd name="T51" fmla="*/ 391 h 782"/>
                  <a:gd name="T52" fmla="*/ 2 w 797"/>
                  <a:gd name="T53" fmla="*/ 351 h 782"/>
                  <a:gd name="T54" fmla="*/ 19 w 797"/>
                  <a:gd name="T55" fmla="*/ 276 h 782"/>
                  <a:gd name="T56" fmla="*/ 47 w 797"/>
                  <a:gd name="T57" fmla="*/ 205 h 782"/>
                  <a:gd name="T58" fmla="*/ 92 w 797"/>
                  <a:gd name="T59" fmla="*/ 141 h 782"/>
                  <a:gd name="T60" fmla="*/ 146 w 797"/>
                  <a:gd name="T61" fmla="*/ 90 h 782"/>
                  <a:gd name="T62" fmla="*/ 207 w 797"/>
                  <a:gd name="T63" fmla="*/ 47 h 782"/>
                  <a:gd name="T64" fmla="*/ 281 w 797"/>
                  <a:gd name="T65" fmla="*/ 17 h 782"/>
                  <a:gd name="T66" fmla="*/ 358 w 797"/>
                  <a:gd name="T67" fmla="*/ 2 h 782"/>
                  <a:gd name="T68" fmla="*/ 398 w 797"/>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782"/>
                  <a:gd name="T107" fmla="*/ 797 w 797"/>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782">
                    <a:moveTo>
                      <a:pt x="398" y="0"/>
                    </a:moveTo>
                    <a:lnTo>
                      <a:pt x="398" y="0"/>
                    </a:lnTo>
                    <a:lnTo>
                      <a:pt x="438" y="2"/>
                    </a:lnTo>
                    <a:lnTo>
                      <a:pt x="479" y="7"/>
                    </a:lnTo>
                    <a:lnTo>
                      <a:pt x="516" y="17"/>
                    </a:lnTo>
                    <a:lnTo>
                      <a:pt x="552" y="31"/>
                    </a:lnTo>
                    <a:lnTo>
                      <a:pt x="587" y="47"/>
                    </a:lnTo>
                    <a:lnTo>
                      <a:pt x="620" y="66"/>
                    </a:lnTo>
                    <a:lnTo>
                      <a:pt x="651" y="90"/>
                    </a:lnTo>
                    <a:lnTo>
                      <a:pt x="679" y="115"/>
                    </a:lnTo>
                    <a:lnTo>
                      <a:pt x="705" y="141"/>
                    </a:lnTo>
                    <a:lnTo>
                      <a:pt x="728" y="172"/>
                    </a:lnTo>
                    <a:lnTo>
                      <a:pt x="747" y="205"/>
                    </a:lnTo>
                    <a:lnTo>
                      <a:pt x="764" y="238"/>
                    </a:lnTo>
                    <a:lnTo>
                      <a:pt x="778" y="276"/>
                    </a:lnTo>
                    <a:lnTo>
                      <a:pt x="787" y="313"/>
                    </a:lnTo>
                    <a:lnTo>
                      <a:pt x="794" y="351"/>
                    </a:lnTo>
                    <a:lnTo>
                      <a:pt x="797" y="391"/>
                    </a:lnTo>
                    <a:lnTo>
                      <a:pt x="794" y="431"/>
                    </a:lnTo>
                    <a:lnTo>
                      <a:pt x="787" y="469"/>
                    </a:lnTo>
                    <a:lnTo>
                      <a:pt x="778" y="506"/>
                    </a:lnTo>
                    <a:lnTo>
                      <a:pt x="764" y="544"/>
                    </a:lnTo>
                    <a:lnTo>
                      <a:pt x="747" y="577"/>
                    </a:lnTo>
                    <a:lnTo>
                      <a:pt x="728" y="610"/>
                    </a:lnTo>
                    <a:lnTo>
                      <a:pt x="705" y="641"/>
                    </a:lnTo>
                    <a:lnTo>
                      <a:pt x="679" y="667"/>
                    </a:lnTo>
                    <a:lnTo>
                      <a:pt x="651" y="693"/>
                    </a:lnTo>
                    <a:lnTo>
                      <a:pt x="620" y="716"/>
                    </a:lnTo>
                    <a:lnTo>
                      <a:pt x="587" y="735"/>
                    </a:lnTo>
                    <a:lnTo>
                      <a:pt x="552" y="751"/>
                    </a:lnTo>
                    <a:lnTo>
                      <a:pt x="516" y="766"/>
                    </a:lnTo>
                    <a:lnTo>
                      <a:pt x="479" y="775"/>
                    </a:lnTo>
                    <a:lnTo>
                      <a:pt x="438" y="780"/>
                    </a:lnTo>
                    <a:lnTo>
                      <a:pt x="398" y="782"/>
                    </a:lnTo>
                    <a:lnTo>
                      <a:pt x="358" y="780"/>
                    </a:lnTo>
                    <a:lnTo>
                      <a:pt x="318" y="775"/>
                    </a:lnTo>
                    <a:lnTo>
                      <a:pt x="281" y="766"/>
                    </a:lnTo>
                    <a:lnTo>
                      <a:pt x="243" y="751"/>
                    </a:lnTo>
                    <a:lnTo>
                      <a:pt x="207" y="735"/>
                    </a:lnTo>
                    <a:lnTo>
                      <a:pt x="177" y="716"/>
                    </a:lnTo>
                    <a:lnTo>
                      <a:pt x="146" y="693"/>
                    </a:lnTo>
                    <a:lnTo>
                      <a:pt x="118" y="667"/>
                    </a:lnTo>
                    <a:lnTo>
                      <a:pt x="92" y="641"/>
                    </a:lnTo>
                    <a:lnTo>
                      <a:pt x="68" y="610"/>
                    </a:lnTo>
                    <a:lnTo>
                      <a:pt x="47" y="577"/>
                    </a:lnTo>
                    <a:lnTo>
                      <a:pt x="31" y="544"/>
                    </a:lnTo>
                    <a:lnTo>
                      <a:pt x="19" y="506"/>
                    </a:lnTo>
                    <a:lnTo>
                      <a:pt x="7" y="469"/>
                    </a:lnTo>
                    <a:lnTo>
                      <a:pt x="2" y="431"/>
                    </a:lnTo>
                    <a:lnTo>
                      <a:pt x="0" y="391"/>
                    </a:lnTo>
                    <a:lnTo>
                      <a:pt x="2" y="351"/>
                    </a:lnTo>
                    <a:lnTo>
                      <a:pt x="7" y="313"/>
                    </a:lnTo>
                    <a:lnTo>
                      <a:pt x="19" y="276"/>
                    </a:lnTo>
                    <a:lnTo>
                      <a:pt x="31" y="238"/>
                    </a:lnTo>
                    <a:lnTo>
                      <a:pt x="47" y="205"/>
                    </a:lnTo>
                    <a:lnTo>
                      <a:pt x="68" y="172"/>
                    </a:lnTo>
                    <a:lnTo>
                      <a:pt x="92" y="141"/>
                    </a:lnTo>
                    <a:lnTo>
                      <a:pt x="118" y="115"/>
                    </a:lnTo>
                    <a:lnTo>
                      <a:pt x="146" y="90"/>
                    </a:lnTo>
                    <a:lnTo>
                      <a:pt x="177" y="66"/>
                    </a:lnTo>
                    <a:lnTo>
                      <a:pt x="207" y="47"/>
                    </a:lnTo>
                    <a:lnTo>
                      <a:pt x="243" y="31"/>
                    </a:lnTo>
                    <a:lnTo>
                      <a:pt x="281" y="17"/>
                    </a:lnTo>
                    <a:lnTo>
                      <a:pt x="318" y="7"/>
                    </a:lnTo>
                    <a:lnTo>
                      <a:pt x="358" y="2"/>
                    </a:lnTo>
                    <a:lnTo>
                      <a:pt x="398"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46">
                <a:extLst>
                  <a:ext uri="{FF2B5EF4-FFF2-40B4-BE49-F238E27FC236}">
                    <a16:creationId xmlns:a16="http://schemas.microsoft.com/office/drawing/2014/main" id="{D32CEB78-6300-32D8-E2D8-7BB56B2C9CB9}"/>
                  </a:ext>
                </a:extLst>
              </p:cNvPr>
              <p:cNvSpPr>
                <a:spLocks/>
              </p:cNvSpPr>
              <p:nvPr/>
            </p:nvSpPr>
            <p:spPr bwMode="auto">
              <a:xfrm>
                <a:off x="4523" y="2665"/>
                <a:ext cx="799" cy="786"/>
              </a:xfrm>
              <a:custGeom>
                <a:avLst/>
                <a:gdLst>
                  <a:gd name="T0" fmla="*/ 398 w 799"/>
                  <a:gd name="T1" fmla="*/ 0 h 786"/>
                  <a:gd name="T2" fmla="*/ 478 w 799"/>
                  <a:gd name="T3" fmla="*/ 7 h 786"/>
                  <a:gd name="T4" fmla="*/ 554 w 799"/>
                  <a:gd name="T5" fmla="*/ 30 h 786"/>
                  <a:gd name="T6" fmla="*/ 622 w 799"/>
                  <a:gd name="T7" fmla="*/ 66 h 786"/>
                  <a:gd name="T8" fmla="*/ 681 w 799"/>
                  <a:gd name="T9" fmla="*/ 115 h 786"/>
                  <a:gd name="T10" fmla="*/ 730 w 799"/>
                  <a:gd name="T11" fmla="*/ 172 h 786"/>
                  <a:gd name="T12" fmla="*/ 766 w 799"/>
                  <a:gd name="T13" fmla="*/ 240 h 786"/>
                  <a:gd name="T14" fmla="*/ 789 w 799"/>
                  <a:gd name="T15" fmla="*/ 313 h 786"/>
                  <a:gd name="T16" fmla="*/ 799 w 799"/>
                  <a:gd name="T17" fmla="*/ 393 h 786"/>
                  <a:gd name="T18" fmla="*/ 796 w 799"/>
                  <a:gd name="T19" fmla="*/ 433 h 786"/>
                  <a:gd name="T20" fmla="*/ 780 w 799"/>
                  <a:gd name="T21" fmla="*/ 508 h 786"/>
                  <a:gd name="T22" fmla="*/ 749 w 799"/>
                  <a:gd name="T23" fmla="*/ 579 h 786"/>
                  <a:gd name="T24" fmla="*/ 707 w 799"/>
                  <a:gd name="T25" fmla="*/ 643 h 786"/>
                  <a:gd name="T26" fmla="*/ 653 w 799"/>
                  <a:gd name="T27" fmla="*/ 697 h 786"/>
                  <a:gd name="T28" fmla="*/ 589 w 799"/>
                  <a:gd name="T29" fmla="*/ 739 h 786"/>
                  <a:gd name="T30" fmla="*/ 518 w 799"/>
                  <a:gd name="T31" fmla="*/ 768 h 786"/>
                  <a:gd name="T32" fmla="*/ 440 w 799"/>
                  <a:gd name="T33" fmla="*/ 784 h 786"/>
                  <a:gd name="T34" fmla="*/ 398 w 799"/>
                  <a:gd name="T35" fmla="*/ 786 h 786"/>
                  <a:gd name="T36" fmla="*/ 318 w 799"/>
                  <a:gd name="T37" fmla="*/ 777 h 786"/>
                  <a:gd name="T38" fmla="*/ 242 w 799"/>
                  <a:gd name="T39" fmla="*/ 756 h 786"/>
                  <a:gd name="T40" fmla="*/ 176 w 799"/>
                  <a:gd name="T41" fmla="*/ 718 h 786"/>
                  <a:gd name="T42" fmla="*/ 115 w 799"/>
                  <a:gd name="T43" fmla="*/ 671 h 786"/>
                  <a:gd name="T44" fmla="*/ 68 w 799"/>
                  <a:gd name="T45" fmla="*/ 612 h 786"/>
                  <a:gd name="T46" fmla="*/ 30 w 799"/>
                  <a:gd name="T47" fmla="*/ 546 h 786"/>
                  <a:gd name="T48" fmla="*/ 7 w 799"/>
                  <a:gd name="T49" fmla="*/ 471 h 786"/>
                  <a:gd name="T50" fmla="*/ 0 w 799"/>
                  <a:gd name="T51" fmla="*/ 393 h 786"/>
                  <a:gd name="T52" fmla="*/ 2 w 799"/>
                  <a:gd name="T53" fmla="*/ 353 h 786"/>
                  <a:gd name="T54" fmla="*/ 16 w 799"/>
                  <a:gd name="T55" fmla="*/ 275 h 786"/>
                  <a:gd name="T56" fmla="*/ 47 w 799"/>
                  <a:gd name="T57" fmla="*/ 205 h 786"/>
                  <a:gd name="T58" fmla="*/ 89 w 799"/>
                  <a:gd name="T59" fmla="*/ 143 h 786"/>
                  <a:gd name="T60" fmla="*/ 143 w 799"/>
                  <a:gd name="T61" fmla="*/ 89 h 786"/>
                  <a:gd name="T62" fmla="*/ 209 w 799"/>
                  <a:gd name="T63" fmla="*/ 47 h 786"/>
                  <a:gd name="T64" fmla="*/ 280 w 799"/>
                  <a:gd name="T65" fmla="*/ 16 h 786"/>
                  <a:gd name="T66" fmla="*/ 358 w 799"/>
                  <a:gd name="T67" fmla="*/ 0 h 786"/>
                  <a:gd name="T68" fmla="*/ 398 w 799"/>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786"/>
                  <a:gd name="T107" fmla="*/ 799 w 799"/>
                  <a:gd name="T108" fmla="*/ 786 h 7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786">
                    <a:moveTo>
                      <a:pt x="398" y="0"/>
                    </a:moveTo>
                    <a:lnTo>
                      <a:pt x="398" y="0"/>
                    </a:lnTo>
                    <a:lnTo>
                      <a:pt x="440" y="0"/>
                    </a:lnTo>
                    <a:lnTo>
                      <a:pt x="478" y="7"/>
                    </a:lnTo>
                    <a:lnTo>
                      <a:pt x="518" y="16"/>
                    </a:lnTo>
                    <a:lnTo>
                      <a:pt x="554" y="30"/>
                    </a:lnTo>
                    <a:lnTo>
                      <a:pt x="589" y="47"/>
                    </a:lnTo>
                    <a:lnTo>
                      <a:pt x="622" y="66"/>
                    </a:lnTo>
                    <a:lnTo>
                      <a:pt x="653" y="89"/>
                    </a:lnTo>
                    <a:lnTo>
                      <a:pt x="681" y="115"/>
                    </a:lnTo>
                    <a:lnTo>
                      <a:pt x="707" y="143"/>
                    </a:lnTo>
                    <a:lnTo>
                      <a:pt x="730" y="172"/>
                    </a:lnTo>
                    <a:lnTo>
                      <a:pt x="749" y="205"/>
                    </a:lnTo>
                    <a:lnTo>
                      <a:pt x="766" y="240"/>
                    </a:lnTo>
                    <a:lnTo>
                      <a:pt x="780" y="275"/>
                    </a:lnTo>
                    <a:lnTo>
                      <a:pt x="789" y="313"/>
                    </a:lnTo>
                    <a:lnTo>
                      <a:pt x="796" y="353"/>
                    </a:lnTo>
                    <a:lnTo>
                      <a:pt x="799" y="393"/>
                    </a:lnTo>
                    <a:lnTo>
                      <a:pt x="796" y="433"/>
                    </a:lnTo>
                    <a:lnTo>
                      <a:pt x="789" y="471"/>
                    </a:lnTo>
                    <a:lnTo>
                      <a:pt x="780" y="508"/>
                    </a:lnTo>
                    <a:lnTo>
                      <a:pt x="766" y="546"/>
                    </a:lnTo>
                    <a:lnTo>
                      <a:pt x="749" y="579"/>
                    </a:lnTo>
                    <a:lnTo>
                      <a:pt x="730" y="612"/>
                    </a:lnTo>
                    <a:lnTo>
                      <a:pt x="707" y="643"/>
                    </a:lnTo>
                    <a:lnTo>
                      <a:pt x="681" y="671"/>
                    </a:lnTo>
                    <a:lnTo>
                      <a:pt x="653" y="697"/>
                    </a:lnTo>
                    <a:lnTo>
                      <a:pt x="622" y="718"/>
                    </a:lnTo>
                    <a:lnTo>
                      <a:pt x="589" y="739"/>
                    </a:lnTo>
                    <a:lnTo>
                      <a:pt x="554" y="756"/>
                    </a:lnTo>
                    <a:lnTo>
                      <a:pt x="518" y="768"/>
                    </a:lnTo>
                    <a:lnTo>
                      <a:pt x="478" y="777"/>
                    </a:lnTo>
                    <a:lnTo>
                      <a:pt x="440" y="784"/>
                    </a:lnTo>
                    <a:lnTo>
                      <a:pt x="398" y="786"/>
                    </a:lnTo>
                    <a:lnTo>
                      <a:pt x="358" y="784"/>
                    </a:lnTo>
                    <a:lnTo>
                      <a:pt x="318" y="777"/>
                    </a:lnTo>
                    <a:lnTo>
                      <a:pt x="280" y="768"/>
                    </a:lnTo>
                    <a:lnTo>
                      <a:pt x="242" y="756"/>
                    </a:lnTo>
                    <a:lnTo>
                      <a:pt x="209" y="739"/>
                    </a:lnTo>
                    <a:lnTo>
                      <a:pt x="176" y="718"/>
                    </a:lnTo>
                    <a:lnTo>
                      <a:pt x="143" y="697"/>
                    </a:lnTo>
                    <a:lnTo>
                      <a:pt x="115" y="671"/>
                    </a:lnTo>
                    <a:lnTo>
                      <a:pt x="89" y="643"/>
                    </a:lnTo>
                    <a:lnTo>
                      <a:pt x="68" y="612"/>
                    </a:lnTo>
                    <a:lnTo>
                      <a:pt x="47" y="579"/>
                    </a:lnTo>
                    <a:lnTo>
                      <a:pt x="30" y="546"/>
                    </a:lnTo>
                    <a:lnTo>
                      <a:pt x="16" y="508"/>
                    </a:lnTo>
                    <a:lnTo>
                      <a:pt x="7" y="471"/>
                    </a:lnTo>
                    <a:lnTo>
                      <a:pt x="2" y="433"/>
                    </a:lnTo>
                    <a:lnTo>
                      <a:pt x="0" y="393"/>
                    </a:lnTo>
                    <a:lnTo>
                      <a:pt x="2" y="353"/>
                    </a:lnTo>
                    <a:lnTo>
                      <a:pt x="7" y="313"/>
                    </a:lnTo>
                    <a:lnTo>
                      <a:pt x="16" y="275"/>
                    </a:lnTo>
                    <a:lnTo>
                      <a:pt x="30" y="240"/>
                    </a:lnTo>
                    <a:lnTo>
                      <a:pt x="47" y="205"/>
                    </a:lnTo>
                    <a:lnTo>
                      <a:pt x="68" y="172"/>
                    </a:lnTo>
                    <a:lnTo>
                      <a:pt x="89" y="143"/>
                    </a:lnTo>
                    <a:lnTo>
                      <a:pt x="115" y="115"/>
                    </a:lnTo>
                    <a:lnTo>
                      <a:pt x="143" y="89"/>
                    </a:lnTo>
                    <a:lnTo>
                      <a:pt x="176" y="66"/>
                    </a:lnTo>
                    <a:lnTo>
                      <a:pt x="209" y="47"/>
                    </a:lnTo>
                    <a:lnTo>
                      <a:pt x="242" y="30"/>
                    </a:lnTo>
                    <a:lnTo>
                      <a:pt x="280" y="16"/>
                    </a:lnTo>
                    <a:lnTo>
                      <a:pt x="318" y="7"/>
                    </a:lnTo>
                    <a:lnTo>
                      <a:pt x="358" y="0"/>
                    </a:lnTo>
                    <a:lnTo>
                      <a:pt x="39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47">
                <a:extLst>
                  <a:ext uri="{FF2B5EF4-FFF2-40B4-BE49-F238E27FC236}">
                    <a16:creationId xmlns:a16="http://schemas.microsoft.com/office/drawing/2014/main" id="{B3F538B2-0455-A0B3-81D7-4EB94D4D79B3}"/>
                  </a:ext>
                </a:extLst>
              </p:cNvPr>
              <p:cNvSpPr>
                <a:spLocks/>
              </p:cNvSpPr>
              <p:nvPr/>
            </p:nvSpPr>
            <p:spPr bwMode="auto">
              <a:xfrm>
                <a:off x="4518" y="2660"/>
                <a:ext cx="804" cy="791"/>
              </a:xfrm>
              <a:custGeom>
                <a:avLst/>
                <a:gdLst>
                  <a:gd name="T0" fmla="*/ 403 w 804"/>
                  <a:gd name="T1" fmla="*/ 0 h 791"/>
                  <a:gd name="T2" fmla="*/ 483 w 804"/>
                  <a:gd name="T3" fmla="*/ 9 h 791"/>
                  <a:gd name="T4" fmla="*/ 559 w 804"/>
                  <a:gd name="T5" fmla="*/ 33 h 791"/>
                  <a:gd name="T6" fmla="*/ 627 w 804"/>
                  <a:gd name="T7" fmla="*/ 68 h 791"/>
                  <a:gd name="T8" fmla="*/ 686 w 804"/>
                  <a:gd name="T9" fmla="*/ 118 h 791"/>
                  <a:gd name="T10" fmla="*/ 735 w 804"/>
                  <a:gd name="T11" fmla="*/ 177 h 791"/>
                  <a:gd name="T12" fmla="*/ 773 w 804"/>
                  <a:gd name="T13" fmla="*/ 243 h 791"/>
                  <a:gd name="T14" fmla="*/ 797 w 804"/>
                  <a:gd name="T15" fmla="*/ 318 h 791"/>
                  <a:gd name="T16" fmla="*/ 804 w 804"/>
                  <a:gd name="T17" fmla="*/ 396 h 791"/>
                  <a:gd name="T18" fmla="*/ 801 w 804"/>
                  <a:gd name="T19" fmla="*/ 438 h 791"/>
                  <a:gd name="T20" fmla="*/ 785 w 804"/>
                  <a:gd name="T21" fmla="*/ 513 h 791"/>
                  <a:gd name="T22" fmla="*/ 757 w 804"/>
                  <a:gd name="T23" fmla="*/ 584 h 791"/>
                  <a:gd name="T24" fmla="*/ 712 w 804"/>
                  <a:gd name="T25" fmla="*/ 648 h 791"/>
                  <a:gd name="T26" fmla="*/ 658 w 804"/>
                  <a:gd name="T27" fmla="*/ 702 h 791"/>
                  <a:gd name="T28" fmla="*/ 594 w 804"/>
                  <a:gd name="T29" fmla="*/ 744 h 791"/>
                  <a:gd name="T30" fmla="*/ 521 w 804"/>
                  <a:gd name="T31" fmla="*/ 775 h 791"/>
                  <a:gd name="T32" fmla="*/ 443 w 804"/>
                  <a:gd name="T33" fmla="*/ 789 h 791"/>
                  <a:gd name="T34" fmla="*/ 403 w 804"/>
                  <a:gd name="T35" fmla="*/ 791 h 791"/>
                  <a:gd name="T36" fmla="*/ 321 w 804"/>
                  <a:gd name="T37" fmla="*/ 784 h 791"/>
                  <a:gd name="T38" fmla="*/ 245 w 804"/>
                  <a:gd name="T39" fmla="*/ 761 h 791"/>
                  <a:gd name="T40" fmla="*/ 179 w 804"/>
                  <a:gd name="T41" fmla="*/ 725 h 791"/>
                  <a:gd name="T42" fmla="*/ 118 w 804"/>
                  <a:gd name="T43" fmla="*/ 676 h 791"/>
                  <a:gd name="T44" fmla="*/ 68 w 804"/>
                  <a:gd name="T45" fmla="*/ 617 h 791"/>
                  <a:gd name="T46" fmla="*/ 33 w 804"/>
                  <a:gd name="T47" fmla="*/ 551 h 791"/>
                  <a:gd name="T48" fmla="*/ 9 w 804"/>
                  <a:gd name="T49" fmla="*/ 476 h 791"/>
                  <a:gd name="T50" fmla="*/ 0 w 804"/>
                  <a:gd name="T51" fmla="*/ 396 h 791"/>
                  <a:gd name="T52" fmla="*/ 2 w 804"/>
                  <a:gd name="T53" fmla="*/ 356 h 791"/>
                  <a:gd name="T54" fmla="*/ 19 w 804"/>
                  <a:gd name="T55" fmla="*/ 280 h 791"/>
                  <a:gd name="T56" fmla="*/ 49 w 804"/>
                  <a:gd name="T57" fmla="*/ 207 h 791"/>
                  <a:gd name="T58" fmla="*/ 92 w 804"/>
                  <a:gd name="T59" fmla="*/ 146 h 791"/>
                  <a:gd name="T60" fmla="*/ 146 w 804"/>
                  <a:gd name="T61" fmla="*/ 92 h 791"/>
                  <a:gd name="T62" fmla="*/ 212 w 804"/>
                  <a:gd name="T63" fmla="*/ 49 h 791"/>
                  <a:gd name="T64" fmla="*/ 283 w 804"/>
                  <a:gd name="T65" fmla="*/ 19 h 791"/>
                  <a:gd name="T66" fmla="*/ 361 w 804"/>
                  <a:gd name="T67" fmla="*/ 2 h 791"/>
                  <a:gd name="T68" fmla="*/ 403 w 804"/>
                  <a:gd name="T69" fmla="*/ 0 h 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791"/>
                  <a:gd name="T107" fmla="*/ 804 w 804"/>
                  <a:gd name="T108" fmla="*/ 791 h 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791">
                    <a:moveTo>
                      <a:pt x="403" y="0"/>
                    </a:moveTo>
                    <a:lnTo>
                      <a:pt x="403" y="0"/>
                    </a:lnTo>
                    <a:lnTo>
                      <a:pt x="443" y="2"/>
                    </a:lnTo>
                    <a:lnTo>
                      <a:pt x="483" y="9"/>
                    </a:lnTo>
                    <a:lnTo>
                      <a:pt x="521" y="19"/>
                    </a:lnTo>
                    <a:lnTo>
                      <a:pt x="559" y="33"/>
                    </a:lnTo>
                    <a:lnTo>
                      <a:pt x="594" y="49"/>
                    </a:lnTo>
                    <a:lnTo>
                      <a:pt x="627" y="68"/>
                    </a:lnTo>
                    <a:lnTo>
                      <a:pt x="658" y="92"/>
                    </a:lnTo>
                    <a:lnTo>
                      <a:pt x="686" y="118"/>
                    </a:lnTo>
                    <a:lnTo>
                      <a:pt x="712" y="146"/>
                    </a:lnTo>
                    <a:lnTo>
                      <a:pt x="735" y="177"/>
                    </a:lnTo>
                    <a:lnTo>
                      <a:pt x="757" y="207"/>
                    </a:lnTo>
                    <a:lnTo>
                      <a:pt x="773" y="243"/>
                    </a:lnTo>
                    <a:lnTo>
                      <a:pt x="785" y="280"/>
                    </a:lnTo>
                    <a:lnTo>
                      <a:pt x="797" y="318"/>
                    </a:lnTo>
                    <a:lnTo>
                      <a:pt x="801" y="356"/>
                    </a:lnTo>
                    <a:lnTo>
                      <a:pt x="804" y="396"/>
                    </a:lnTo>
                    <a:lnTo>
                      <a:pt x="801" y="438"/>
                    </a:lnTo>
                    <a:lnTo>
                      <a:pt x="797" y="476"/>
                    </a:lnTo>
                    <a:lnTo>
                      <a:pt x="785" y="513"/>
                    </a:lnTo>
                    <a:lnTo>
                      <a:pt x="773" y="551"/>
                    </a:lnTo>
                    <a:lnTo>
                      <a:pt x="757" y="584"/>
                    </a:lnTo>
                    <a:lnTo>
                      <a:pt x="735" y="617"/>
                    </a:lnTo>
                    <a:lnTo>
                      <a:pt x="712" y="648"/>
                    </a:lnTo>
                    <a:lnTo>
                      <a:pt x="686" y="676"/>
                    </a:lnTo>
                    <a:lnTo>
                      <a:pt x="658" y="702"/>
                    </a:lnTo>
                    <a:lnTo>
                      <a:pt x="627" y="725"/>
                    </a:lnTo>
                    <a:lnTo>
                      <a:pt x="594" y="744"/>
                    </a:lnTo>
                    <a:lnTo>
                      <a:pt x="559" y="761"/>
                    </a:lnTo>
                    <a:lnTo>
                      <a:pt x="521" y="775"/>
                    </a:lnTo>
                    <a:lnTo>
                      <a:pt x="483" y="784"/>
                    </a:lnTo>
                    <a:lnTo>
                      <a:pt x="443" y="789"/>
                    </a:lnTo>
                    <a:lnTo>
                      <a:pt x="403" y="791"/>
                    </a:lnTo>
                    <a:lnTo>
                      <a:pt x="361" y="789"/>
                    </a:lnTo>
                    <a:lnTo>
                      <a:pt x="321" y="784"/>
                    </a:lnTo>
                    <a:lnTo>
                      <a:pt x="283" y="775"/>
                    </a:lnTo>
                    <a:lnTo>
                      <a:pt x="245" y="761"/>
                    </a:lnTo>
                    <a:lnTo>
                      <a:pt x="212" y="744"/>
                    </a:lnTo>
                    <a:lnTo>
                      <a:pt x="179" y="725"/>
                    </a:lnTo>
                    <a:lnTo>
                      <a:pt x="146" y="702"/>
                    </a:lnTo>
                    <a:lnTo>
                      <a:pt x="118" y="676"/>
                    </a:lnTo>
                    <a:lnTo>
                      <a:pt x="92" y="648"/>
                    </a:lnTo>
                    <a:lnTo>
                      <a:pt x="68" y="617"/>
                    </a:lnTo>
                    <a:lnTo>
                      <a:pt x="49" y="584"/>
                    </a:lnTo>
                    <a:lnTo>
                      <a:pt x="33" y="551"/>
                    </a:lnTo>
                    <a:lnTo>
                      <a:pt x="19" y="513"/>
                    </a:lnTo>
                    <a:lnTo>
                      <a:pt x="9" y="476"/>
                    </a:lnTo>
                    <a:lnTo>
                      <a:pt x="2" y="438"/>
                    </a:lnTo>
                    <a:lnTo>
                      <a:pt x="0" y="396"/>
                    </a:lnTo>
                    <a:lnTo>
                      <a:pt x="2" y="356"/>
                    </a:lnTo>
                    <a:lnTo>
                      <a:pt x="9" y="318"/>
                    </a:lnTo>
                    <a:lnTo>
                      <a:pt x="19" y="280"/>
                    </a:lnTo>
                    <a:lnTo>
                      <a:pt x="33" y="243"/>
                    </a:lnTo>
                    <a:lnTo>
                      <a:pt x="49" y="207"/>
                    </a:lnTo>
                    <a:lnTo>
                      <a:pt x="68" y="177"/>
                    </a:lnTo>
                    <a:lnTo>
                      <a:pt x="92" y="146"/>
                    </a:lnTo>
                    <a:lnTo>
                      <a:pt x="118" y="118"/>
                    </a:lnTo>
                    <a:lnTo>
                      <a:pt x="146" y="92"/>
                    </a:lnTo>
                    <a:lnTo>
                      <a:pt x="179" y="68"/>
                    </a:lnTo>
                    <a:lnTo>
                      <a:pt x="212" y="49"/>
                    </a:lnTo>
                    <a:lnTo>
                      <a:pt x="245" y="33"/>
                    </a:lnTo>
                    <a:lnTo>
                      <a:pt x="283" y="19"/>
                    </a:lnTo>
                    <a:lnTo>
                      <a:pt x="321" y="9"/>
                    </a:lnTo>
                    <a:lnTo>
                      <a:pt x="361" y="2"/>
                    </a:lnTo>
                    <a:lnTo>
                      <a:pt x="4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48">
                <a:extLst>
                  <a:ext uri="{FF2B5EF4-FFF2-40B4-BE49-F238E27FC236}">
                    <a16:creationId xmlns:a16="http://schemas.microsoft.com/office/drawing/2014/main" id="{E4D50A46-3948-9043-ECCB-9B6E865DC75B}"/>
                  </a:ext>
                </a:extLst>
              </p:cNvPr>
              <p:cNvSpPr>
                <a:spLocks/>
              </p:cNvSpPr>
              <p:nvPr/>
            </p:nvSpPr>
            <p:spPr bwMode="auto">
              <a:xfrm>
                <a:off x="4516" y="2658"/>
                <a:ext cx="806" cy="796"/>
              </a:xfrm>
              <a:custGeom>
                <a:avLst/>
                <a:gdLst>
                  <a:gd name="T0" fmla="*/ 403 w 806"/>
                  <a:gd name="T1" fmla="*/ 0 h 796"/>
                  <a:gd name="T2" fmla="*/ 485 w 806"/>
                  <a:gd name="T3" fmla="*/ 9 h 796"/>
                  <a:gd name="T4" fmla="*/ 561 w 806"/>
                  <a:gd name="T5" fmla="*/ 33 h 796"/>
                  <a:gd name="T6" fmla="*/ 629 w 806"/>
                  <a:gd name="T7" fmla="*/ 68 h 796"/>
                  <a:gd name="T8" fmla="*/ 688 w 806"/>
                  <a:gd name="T9" fmla="*/ 117 h 796"/>
                  <a:gd name="T10" fmla="*/ 737 w 806"/>
                  <a:gd name="T11" fmla="*/ 176 h 796"/>
                  <a:gd name="T12" fmla="*/ 775 w 806"/>
                  <a:gd name="T13" fmla="*/ 245 h 796"/>
                  <a:gd name="T14" fmla="*/ 799 w 806"/>
                  <a:gd name="T15" fmla="*/ 318 h 796"/>
                  <a:gd name="T16" fmla="*/ 806 w 806"/>
                  <a:gd name="T17" fmla="*/ 398 h 796"/>
                  <a:gd name="T18" fmla="*/ 806 w 806"/>
                  <a:gd name="T19" fmla="*/ 438 h 796"/>
                  <a:gd name="T20" fmla="*/ 789 w 806"/>
                  <a:gd name="T21" fmla="*/ 515 h 796"/>
                  <a:gd name="T22" fmla="*/ 759 w 806"/>
                  <a:gd name="T23" fmla="*/ 586 h 796"/>
                  <a:gd name="T24" fmla="*/ 714 w 806"/>
                  <a:gd name="T25" fmla="*/ 650 h 796"/>
                  <a:gd name="T26" fmla="*/ 660 w 806"/>
                  <a:gd name="T27" fmla="*/ 704 h 796"/>
                  <a:gd name="T28" fmla="*/ 596 w 806"/>
                  <a:gd name="T29" fmla="*/ 746 h 796"/>
                  <a:gd name="T30" fmla="*/ 523 w 806"/>
                  <a:gd name="T31" fmla="*/ 777 h 796"/>
                  <a:gd name="T32" fmla="*/ 445 w 806"/>
                  <a:gd name="T33" fmla="*/ 793 h 796"/>
                  <a:gd name="T34" fmla="*/ 403 w 806"/>
                  <a:gd name="T35" fmla="*/ 796 h 796"/>
                  <a:gd name="T36" fmla="*/ 323 w 806"/>
                  <a:gd name="T37" fmla="*/ 786 h 796"/>
                  <a:gd name="T38" fmla="*/ 247 w 806"/>
                  <a:gd name="T39" fmla="*/ 765 h 796"/>
                  <a:gd name="T40" fmla="*/ 179 w 806"/>
                  <a:gd name="T41" fmla="*/ 727 h 796"/>
                  <a:gd name="T42" fmla="*/ 117 w 806"/>
                  <a:gd name="T43" fmla="*/ 678 h 796"/>
                  <a:gd name="T44" fmla="*/ 68 w 806"/>
                  <a:gd name="T45" fmla="*/ 619 h 796"/>
                  <a:gd name="T46" fmla="*/ 30 w 806"/>
                  <a:gd name="T47" fmla="*/ 553 h 796"/>
                  <a:gd name="T48" fmla="*/ 7 w 806"/>
                  <a:gd name="T49" fmla="*/ 478 h 796"/>
                  <a:gd name="T50" fmla="*/ 0 w 806"/>
                  <a:gd name="T51" fmla="*/ 398 h 796"/>
                  <a:gd name="T52" fmla="*/ 2 w 806"/>
                  <a:gd name="T53" fmla="*/ 358 h 796"/>
                  <a:gd name="T54" fmla="*/ 18 w 806"/>
                  <a:gd name="T55" fmla="*/ 280 h 796"/>
                  <a:gd name="T56" fmla="*/ 49 w 806"/>
                  <a:gd name="T57" fmla="*/ 209 h 796"/>
                  <a:gd name="T58" fmla="*/ 92 w 806"/>
                  <a:gd name="T59" fmla="*/ 146 h 796"/>
                  <a:gd name="T60" fmla="*/ 146 w 806"/>
                  <a:gd name="T61" fmla="*/ 92 h 796"/>
                  <a:gd name="T62" fmla="*/ 212 w 806"/>
                  <a:gd name="T63" fmla="*/ 49 h 796"/>
                  <a:gd name="T64" fmla="*/ 282 w 806"/>
                  <a:gd name="T65" fmla="*/ 18 h 796"/>
                  <a:gd name="T66" fmla="*/ 363 w 806"/>
                  <a:gd name="T67" fmla="*/ 2 h 796"/>
                  <a:gd name="T68" fmla="*/ 403 w 806"/>
                  <a:gd name="T69" fmla="*/ 0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796"/>
                  <a:gd name="T107" fmla="*/ 806 w 806"/>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796">
                    <a:moveTo>
                      <a:pt x="403" y="0"/>
                    </a:moveTo>
                    <a:lnTo>
                      <a:pt x="403" y="0"/>
                    </a:lnTo>
                    <a:lnTo>
                      <a:pt x="445" y="2"/>
                    </a:lnTo>
                    <a:lnTo>
                      <a:pt x="485" y="9"/>
                    </a:lnTo>
                    <a:lnTo>
                      <a:pt x="523" y="18"/>
                    </a:lnTo>
                    <a:lnTo>
                      <a:pt x="561" y="33"/>
                    </a:lnTo>
                    <a:lnTo>
                      <a:pt x="596" y="49"/>
                    </a:lnTo>
                    <a:lnTo>
                      <a:pt x="629" y="68"/>
                    </a:lnTo>
                    <a:lnTo>
                      <a:pt x="660" y="92"/>
                    </a:lnTo>
                    <a:lnTo>
                      <a:pt x="688" y="117"/>
                    </a:lnTo>
                    <a:lnTo>
                      <a:pt x="714" y="146"/>
                    </a:lnTo>
                    <a:lnTo>
                      <a:pt x="737" y="176"/>
                    </a:lnTo>
                    <a:lnTo>
                      <a:pt x="759" y="209"/>
                    </a:lnTo>
                    <a:lnTo>
                      <a:pt x="775" y="245"/>
                    </a:lnTo>
                    <a:lnTo>
                      <a:pt x="789" y="280"/>
                    </a:lnTo>
                    <a:lnTo>
                      <a:pt x="799" y="318"/>
                    </a:lnTo>
                    <a:lnTo>
                      <a:pt x="806" y="358"/>
                    </a:lnTo>
                    <a:lnTo>
                      <a:pt x="806" y="398"/>
                    </a:lnTo>
                    <a:lnTo>
                      <a:pt x="806" y="438"/>
                    </a:lnTo>
                    <a:lnTo>
                      <a:pt x="799" y="478"/>
                    </a:lnTo>
                    <a:lnTo>
                      <a:pt x="789" y="515"/>
                    </a:lnTo>
                    <a:lnTo>
                      <a:pt x="775" y="553"/>
                    </a:lnTo>
                    <a:lnTo>
                      <a:pt x="759" y="586"/>
                    </a:lnTo>
                    <a:lnTo>
                      <a:pt x="737" y="619"/>
                    </a:lnTo>
                    <a:lnTo>
                      <a:pt x="714" y="650"/>
                    </a:lnTo>
                    <a:lnTo>
                      <a:pt x="688" y="678"/>
                    </a:lnTo>
                    <a:lnTo>
                      <a:pt x="660" y="704"/>
                    </a:lnTo>
                    <a:lnTo>
                      <a:pt x="629" y="727"/>
                    </a:lnTo>
                    <a:lnTo>
                      <a:pt x="596" y="746"/>
                    </a:lnTo>
                    <a:lnTo>
                      <a:pt x="561" y="765"/>
                    </a:lnTo>
                    <a:lnTo>
                      <a:pt x="523" y="777"/>
                    </a:lnTo>
                    <a:lnTo>
                      <a:pt x="485" y="786"/>
                    </a:lnTo>
                    <a:lnTo>
                      <a:pt x="445" y="793"/>
                    </a:lnTo>
                    <a:lnTo>
                      <a:pt x="403" y="796"/>
                    </a:lnTo>
                    <a:lnTo>
                      <a:pt x="363" y="793"/>
                    </a:lnTo>
                    <a:lnTo>
                      <a:pt x="323" y="786"/>
                    </a:lnTo>
                    <a:lnTo>
                      <a:pt x="282" y="777"/>
                    </a:lnTo>
                    <a:lnTo>
                      <a:pt x="247" y="765"/>
                    </a:lnTo>
                    <a:lnTo>
                      <a:pt x="212" y="746"/>
                    </a:lnTo>
                    <a:lnTo>
                      <a:pt x="179" y="727"/>
                    </a:lnTo>
                    <a:lnTo>
                      <a:pt x="146" y="704"/>
                    </a:lnTo>
                    <a:lnTo>
                      <a:pt x="117" y="678"/>
                    </a:lnTo>
                    <a:lnTo>
                      <a:pt x="92" y="650"/>
                    </a:lnTo>
                    <a:lnTo>
                      <a:pt x="68" y="619"/>
                    </a:lnTo>
                    <a:lnTo>
                      <a:pt x="49" y="586"/>
                    </a:lnTo>
                    <a:lnTo>
                      <a:pt x="30" y="553"/>
                    </a:lnTo>
                    <a:lnTo>
                      <a:pt x="18" y="515"/>
                    </a:lnTo>
                    <a:lnTo>
                      <a:pt x="7" y="478"/>
                    </a:lnTo>
                    <a:lnTo>
                      <a:pt x="2" y="438"/>
                    </a:lnTo>
                    <a:lnTo>
                      <a:pt x="0" y="398"/>
                    </a:lnTo>
                    <a:lnTo>
                      <a:pt x="2" y="358"/>
                    </a:lnTo>
                    <a:lnTo>
                      <a:pt x="7" y="318"/>
                    </a:lnTo>
                    <a:lnTo>
                      <a:pt x="18" y="280"/>
                    </a:lnTo>
                    <a:lnTo>
                      <a:pt x="30" y="245"/>
                    </a:lnTo>
                    <a:lnTo>
                      <a:pt x="49" y="209"/>
                    </a:lnTo>
                    <a:lnTo>
                      <a:pt x="68" y="176"/>
                    </a:lnTo>
                    <a:lnTo>
                      <a:pt x="92" y="146"/>
                    </a:lnTo>
                    <a:lnTo>
                      <a:pt x="117" y="117"/>
                    </a:lnTo>
                    <a:lnTo>
                      <a:pt x="146" y="92"/>
                    </a:lnTo>
                    <a:lnTo>
                      <a:pt x="179" y="68"/>
                    </a:lnTo>
                    <a:lnTo>
                      <a:pt x="212" y="49"/>
                    </a:lnTo>
                    <a:lnTo>
                      <a:pt x="247" y="33"/>
                    </a:lnTo>
                    <a:lnTo>
                      <a:pt x="282" y="18"/>
                    </a:lnTo>
                    <a:lnTo>
                      <a:pt x="323" y="9"/>
                    </a:lnTo>
                    <a:lnTo>
                      <a:pt x="363" y="2"/>
                    </a:lnTo>
                    <a:lnTo>
                      <a:pt x="40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49">
                <a:extLst>
                  <a:ext uri="{FF2B5EF4-FFF2-40B4-BE49-F238E27FC236}">
                    <a16:creationId xmlns:a16="http://schemas.microsoft.com/office/drawing/2014/main" id="{CFFF85A0-936D-C900-23D9-5F7441E491F3}"/>
                  </a:ext>
                </a:extLst>
              </p:cNvPr>
              <p:cNvSpPr>
                <a:spLocks/>
              </p:cNvSpPr>
              <p:nvPr/>
            </p:nvSpPr>
            <p:spPr bwMode="auto">
              <a:xfrm>
                <a:off x="4511" y="2655"/>
                <a:ext cx="813" cy="799"/>
              </a:xfrm>
              <a:custGeom>
                <a:avLst/>
                <a:gdLst>
                  <a:gd name="T0" fmla="*/ 408 w 813"/>
                  <a:gd name="T1" fmla="*/ 0 h 799"/>
                  <a:gd name="T2" fmla="*/ 488 w 813"/>
                  <a:gd name="T3" fmla="*/ 10 h 799"/>
                  <a:gd name="T4" fmla="*/ 566 w 813"/>
                  <a:gd name="T5" fmla="*/ 33 h 799"/>
                  <a:gd name="T6" fmla="*/ 634 w 813"/>
                  <a:gd name="T7" fmla="*/ 69 h 799"/>
                  <a:gd name="T8" fmla="*/ 693 w 813"/>
                  <a:gd name="T9" fmla="*/ 118 h 799"/>
                  <a:gd name="T10" fmla="*/ 742 w 813"/>
                  <a:gd name="T11" fmla="*/ 177 h 799"/>
                  <a:gd name="T12" fmla="*/ 780 w 813"/>
                  <a:gd name="T13" fmla="*/ 245 h 799"/>
                  <a:gd name="T14" fmla="*/ 804 w 813"/>
                  <a:gd name="T15" fmla="*/ 321 h 799"/>
                  <a:gd name="T16" fmla="*/ 813 w 813"/>
                  <a:gd name="T17" fmla="*/ 401 h 799"/>
                  <a:gd name="T18" fmla="*/ 811 w 813"/>
                  <a:gd name="T19" fmla="*/ 441 h 799"/>
                  <a:gd name="T20" fmla="*/ 794 w 813"/>
                  <a:gd name="T21" fmla="*/ 518 h 799"/>
                  <a:gd name="T22" fmla="*/ 764 w 813"/>
                  <a:gd name="T23" fmla="*/ 592 h 799"/>
                  <a:gd name="T24" fmla="*/ 719 w 813"/>
                  <a:gd name="T25" fmla="*/ 655 h 799"/>
                  <a:gd name="T26" fmla="*/ 665 w 813"/>
                  <a:gd name="T27" fmla="*/ 709 h 799"/>
                  <a:gd name="T28" fmla="*/ 601 w 813"/>
                  <a:gd name="T29" fmla="*/ 752 h 799"/>
                  <a:gd name="T30" fmla="*/ 528 w 813"/>
                  <a:gd name="T31" fmla="*/ 782 h 799"/>
                  <a:gd name="T32" fmla="*/ 448 w 813"/>
                  <a:gd name="T33" fmla="*/ 799 h 799"/>
                  <a:gd name="T34" fmla="*/ 408 w 813"/>
                  <a:gd name="T35" fmla="*/ 799 h 799"/>
                  <a:gd name="T36" fmla="*/ 325 w 813"/>
                  <a:gd name="T37" fmla="*/ 792 h 799"/>
                  <a:gd name="T38" fmla="*/ 250 w 813"/>
                  <a:gd name="T39" fmla="*/ 768 h 799"/>
                  <a:gd name="T40" fmla="*/ 179 w 813"/>
                  <a:gd name="T41" fmla="*/ 730 h 799"/>
                  <a:gd name="T42" fmla="*/ 120 w 813"/>
                  <a:gd name="T43" fmla="*/ 683 h 799"/>
                  <a:gd name="T44" fmla="*/ 71 w 813"/>
                  <a:gd name="T45" fmla="*/ 624 h 799"/>
                  <a:gd name="T46" fmla="*/ 33 w 813"/>
                  <a:gd name="T47" fmla="*/ 556 h 799"/>
                  <a:gd name="T48" fmla="*/ 9 w 813"/>
                  <a:gd name="T49" fmla="*/ 481 h 799"/>
                  <a:gd name="T50" fmla="*/ 0 w 813"/>
                  <a:gd name="T51" fmla="*/ 401 h 799"/>
                  <a:gd name="T52" fmla="*/ 2 w 813"/>
                  <a:gd name="T53" fmla="*/ 361 h 799"/>
                  <a:gd name="T54" fmla="*/ 19 w 813"/>
                  <a:gd name="T55" fmla="*/ 283 h 799"/>
                  <a:gd name="T56" fmla="*/ 49 w 813"/>
                  <a:gd name="T57" fmla="*/ 210 h 799"/>
                  <a:gd name="T58" fmla="*/ 94 w 813"/>
                  <a:gd name="T59" fmla="*/ 146 h 799"/>
                  <a:gd name="T60" fmla="*/ 148 w 813"/>
                  <a:gd name="T61" fmla="*/ 92 h 799"/>
                  <a:gd name="T62" fmla="*/ 214 w 813"/>
                  <a:gd name="T63" fmla="*/ 50 h 799"/>
                  <a:gd name="T64" fmla="*/ 287 w 813"/>
                  <a:gd name="T65" fmla="*/ 19 h 799"/>
                  <a:gd name="T66" fmla="*/ 365 w 813"/>
                  <a:gd name="T67" fmla="*/ 3 h 799"/>
                  <a:gd name="T68" fmla="*/ 408 w 81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799"/>
                  <a:gd name="T107" fmla="*/ 813 w 81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799">
                    <a:moveTo>
                      <a:pt x="408" y="0"/>
                    </a:moveTo>
                    <a:lnTo>
                      <a:pt x="408" y="0"/>
                    </a:lnTo>
                    <a:lnTo>
                      <a:pt x="448" y="3"/>
                    </a:lnTo>
                    <a:lnTo>
                      <a:pt x="488" y="10"/>
                    </a:lnTo>
                    <a:lnTo>
                      <a:pt x="528" y="19"/>
                    </a:lnTo>
                    <a:lnTo>
                      <a:pt x="566" y="33"/>
                    </a:lnTo>
                    <a:lnTo>
                      <a:pt x="601" y="50"/>
                    </a:lnTo>
                    <a:lnTo>
                      <a:pt x="634" y="69"/>
                    </a:lnTo>
                    <a:lnTo>
                      <a:pt x="665" y="92"/>
                    </a:lnTo>
                    <a:lnTo>
                      <a:pt x="693" y="118"/>
                    </a:lnTo>
                    <a:lnTo>
                      <a:pt x="719" y="146"/>
                    </a:lnTo>
                    <a:lnTo>
                      <a:pt x="742" y="177"/>
                    </a:lnTo>
                    <a:lnTo>
                      <a:pt x="764" y="210"/>
                    </a:lnTo>
                    <a:lnTo>
                      <a:pt x="780" y="245"/>
                    </a:lnTo>
                    <a:lnTo>
                      <a:pt x="794" y="283"/>
                    </a:lnTo>
                    <a:lnTo>
                      <a:pt x="804" y="321"/>
                    </a:lnTo>
                    <a:lnTo>
                      <a:pt x="811" y="361"/>
                    </a:lnTo>
                    <a:lnTo>
                      <a:pt x="813" y="401"/>
                    </a:lnTo>
                    <a:lnTo>
                      <a:pt x="811" y="441"/>
                    </a:lnTo>
                    <a:lnTo>
                      <a:pt x="804" y="481"/>
                    </a:lnTo>
                    <a:lnTo>
                      <a:pt x="794" y="518"/>
                    </a:lnTo>
                    <a:lnTo>
                      <a:pt x="780" y="556"/>
                    </a:lnTo>
                    <a:lnTo>
                      <a:pt x="764" y="592"/>
                    </a:lnTo>
                    <a:lnTo>
                      <a:pt x="742" y="624"/>
                    </a:lnTo>
                    <a:lnTo>
                      <a:pt x="719" y="655"/>
                    </a:lnTo>
                    <a:lnTo>
                      <a:pt x="693" y="683"/>
                    </a:lnTo>
                    <a:lnTo>
                      <a:pt x="665" y="709"/>
                    </a:lnTo>
                    <a:lnTo>
                      <a:pt x="634" y="730"/>
                    </a:lnTo>
                    <a:lnTo>
                      <a:pt x="601" y="752"/>
                    </a:lnTo>
                    <a:lnTo>
                      <a:pt x="566" y="768"/>
                    </a:lnTo>
                    <a:lnTo>
                      <a:pt x="528" y="782"/>
                    </a:lnTo>
                    <a:lnTo>
                      <a:pt x="488" y="792"/>
                    </a:lnTo>
                    <a:lnTo>
                      <a:pt x="448" y="799"/>
                    </a:lnTo>
                    <a:lnTo>
                      <a:pt x="408" y="799"/>
                    </a:lnTo>
                    <a:lnTo>
                      <a:pt x="365" y="799"/>
                    </a:lnTo>
                    <a:lnTo>
                      <a:pt x="325" y="792"/>
                    </a:lnTo>
                    <a:lnTo>
                      <a:pt x="287" y="782"/>
                    </a:lnTo>
                    <a:lnTo>
                      <a:pt x="250" y="768"/>
                    </a:lnTo>
                    <a:lnTo>
                      <a:pt x="214" y="752"/>
                    </a:lnTo>
                    <a:lnTo>
                      <a:pt x="179" y="730"/>
                    </a:lnTo>
                    <a:lnTo>
                      <a:pt x="148" y="709"/>
                    </a:lnTo>
                    <a:lnTo>
                      <a:pt x="120" y="683"/>
                    </a:lnTo>
                    <a:lnTo>
                      <a:pt x="94" y="655"/>
                    </a:lnTo>
                    <a:lnTo>
                      <a:pt x="71" y="624"/>
                    </a:lnTo>
                    <a:lnTo>
                      <a:pt x="49" y="592"/>
                    </a:lnTo>
                    <a:lnTo>
                      <a:pt x="33" y="556"/>
                    </a:lnTo>
                    <a:lnTo>
                      <a:pt x="19" y="518"/>
                    </a:lnTo>
                    <a:lnTo>
                      <a:pt x="9" y="481"/>
                    </a:lnTo>
                    <a:lnTo>
                      <a:pt x="2" y="441"/>
                    </a:lnTo>
                    <a:lnTo>
                      <a:pt x="0" y="401"/>
                    </a:lnTo>
                    <a:lnTo>
                      <a:pt x="2" y="361"/>
                    </a:lnTo>
                    <a:lnTo>
                      <a:pt x="9" y="321"/>
                    </a:lnTo>
                    <a:lnTo>
                      <a:pt x="19" y="283"/>
                    </a:lnTo>
                    <a:lnTo>
                      <a:pt x="33" y="245"/>
                    </a:lnTo>
                    <a:lnTo>
                      <a:pt x="49" y="210"/>
                    </a:lnTo>
                    <a:lnTo>
                      <a:pt x="71" y="177"/>
                    </a:lnTo>
                    <a:lnTo>
                      <a:pt x="94" y="146"/>
                    </a:lnTo>
                    <a:lnTo>
                      <a:pt x="120" y="118"/>
                    </a:lnTo>
                    <a:lnTo>
                      <a:pt x="148" y="92"/>
                    </a:lnTo>
                    <a:lnTo>
                      <a:pt x="179" y="69"/>
                    </a:lnTo>
                    <a:lnTo>
                      <a:pt x="214" y="50"/>
                    </a:lnTo>
                    <a:lnTo>
                      <a:pt x="250" y="33"/>
                    </a:lnTo>
                    <a:lnTo>
                      <a:pt x="287" y="19"/>
                    </a:lnTo>
                    <a:lnTo>
                      <a:pt x="325" y="10"/>
                    </a:lnTo>
                    <a:lnTo>
                      <a:pt x="365" y="3"/>
                    </a:lnTo>
                    <a:lnTo>
                      <a:pt x="408"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0">
                <a:extLst>
                  <a:ext uri="{FF2B5EF4-FFF2-40B4-BE49-F238E27FC236}">
                    <a16:creationId xmlns:a16="http://schemas.microsoft.com/office/drawing/2014/main" id="{314DBB37-A7D6-79BD-B957-15AA912F9AE9}"/>
                  </a:ext>
                </a:extLst>
              </p:cNvPr>
              <p:cNvSpPr>
                <a:spLocks/>
              </p:cNvSpPr>
              <p:nvPr/>
            </p:nvSpPr>
            <p:spPr bwMode="auto">
              <a:xfrm>
                <a:off x="4509" y="2653"/>
                <a:ext cx="815" cy="803"/>
              </a:xfrm>
              <a:custGeom>
                <a:avLst/>
                <a:gdLst>
                  <a:gd name="T0" fmla="*/ 407 w 815"/>
                  <a:gd name="T1" fmla="*/ 0 h 803"/>
                  <a:gd name="T2" fmla="*/ 490 w 815"/>
                  <a:gd name="T3" fmla="*/ 9 h 803"/>
                  <a:gd name="T4" fmla="*/ 565 w 815"/>
                  <a:gd name="T5" fmla="*/ 33 h 803"/>
                  <a:gd name="T6" fmla="*/ 636 w 815"/>
                  <a:gd name="T7" fmla="*/ 68 h 803"/>
                  <a:gd name="T8" fmla="*/ 695 w 815"/>
                  <a:gd name="T9" fmla="*/ 118 h 803"/>
                  <a:gd name="T10" fmla="*/ 747 w 815"/>
                  <a:gd name="T11" fmla="*/ 177 h 803"/>
                  <a:gd name="T12" fmla="*/ 784 w 815"/>
                  <a:gd name="T13" fmla="*/ 245 h 803"/>
                  <a:gd name="T14" fmla="*/ 808 w 815"/>
                  <a:gd name="T15" fmla="*/ 320 h 803"/>
                  <a:gd name="T16" fmla="*/ 815 w 815"/>
                  <a:gd name="T17" fmla="*/ 403 h 803"/>
                  <a:gd name="T18" fmla="*/ 813 w 815"/>
                  <a:gd name="T19" fmla="*/ 443 h 803"/>
                  <a:gd name="T20" fmla="*/ 796 w 815"/>
                  <a:gd name="T21" fmla="*/ 520 h 803"/>
                  <a:gd name="T22" fmla="*/ 766 w 815"/>
                  <a:gd name="T23" fmla="*/ 594 h 803"/>
                  <a:gd name="T24" fmla="*/ 723 w 815"/>
                  <a:gd name="T25" fmla="*/ 657 h 803"/>
                  <a:gd name="T26" fmla="*/ 667 w 815"/>
                  <a:gd name="T27" fmla="*/ 711 h 803"/>
                  <a:gd name="T28" fmla="*/ 601 w 815"/>
                  <a:gd name="T29" fmla="*/ 754 h 803"/>
                  <a:gd name="T30" fmla="*/ 528 w 815"/>
                  <a:gd name="T31" fmla="*/ 784 h 803"/>
                  <a:gd name="T32" fmla="*/ 450 w 815"/>
                  <a:gd name="T33" fmla="*/ 801 h 803"/>
                  <a:gd name="T34" fmla="*/ 407 w 815"/>
                  <a:gd name="T35" fmla="*/ 803 h 803"/>
                  <a:gd name="T36" fmla="*/ 325 w 815"/>
                  <a:gd name="T37" fmla="*/ 796 h 803"/>
                  <a:gd name="T38" fmla="*/ 249 w 815"/>
                  <a:gd name="T39" fmla="*/ 773 h 803"/>
                  <a:gd name="T40" fmla="*/ 179 w 815"/>
                  <a:gd name="T41" fmla="*/ 735 h 803"/>
                  <a:gd name="T42" fmla="*/ 120 w 815"/>
                  <a:gd name="T43" fmla="*/ 685 h 803"/>
                  <a:gd name="T44" fmla="*/ 70 w 815"/>
                  <a:gd name="T45" fmla="*/ 626 h 803"/>
                  <a:gd name="T46" fmla="*/ 33 w 815"/>
                  <a:gd name="T47" fmla="*/ 558 h 803"/>
                  <a:gd name="T48" fmla="*/ 9 w 815"/>
                  <a:gd name="T49" fmla="*/ 483 h 803"/>
                  <a:gd name="T50" fmla="*/ 0 w 815"/>
                  <a:gd name="T51" fmla="*/ 403 h 803"/>
                  <a:gd name="T52" fmla="*/ 2 w 815"/>
                  <a:gd name="T53" fmla="*/ 360 h 803"/>
                  <a:gd name="T54" fmla="*/ 18 w 815"/>
                  <a:gd name="T55" fmla="*/ 283 h 803"/>
                  <a:gd name="T56" fmla="*/ 49 w 815"/>
                  <a:gd name="T57" fmla="*/ 210 h 803"/>
                  <a:gd name="T58" fmla="*/ 94 w 815"/>
                  <a:gd name="T59" fmla="*/ 146 h 803"/>
                  <a:gd name="T60" fmla="*/ 148 w 815"/>
                  <a:gd name="T61" fmla="*/ 92 h 803"/>
                  <a:gd name="T62" fmla="*/ 214 w 815"/>
                  <a:gd name="T63" fmla="*/ 49 h 803"/>
                  <a:gd name="T64" fmla="*/ 287 w 815"/>
                  <a:gd name="T65" fmla="*/ 19 h 803"/>
                  <a:gd name="T66" fmla="*/ 365 w 815"/>
                  <a:gd name="T67" fmla="*/ 2 h 803"/>
                  <a:gd name="T68" fmla="*/ 407 w 815"/>
                  <a:gd name="T69" fmla="*/ 0 h 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803"/>
                  <a:gd name="T107" fmla="*/ 815 w 815"/>
                  <a:gd name="T108" fmla="*/ 803 h 8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803">
                    <a:moveTo>
                      <a:pt x="407" y="0"/>
                    </a:moveTo>
                    <a:lnTo>
                      <a:pt x="407" y="0"/>
                    </a:lnTo>
                    <a:lnTo>
                      <a:pt x="450" y="2"/>
                    </a:lnTo>
                    <a:lnTo>
                      <a:pt x="490" y="9"/>
                    </a:lnTo>
                    <a:lnTo>
                      <a:pt x="528" y="19"/>
                    </a:lnTo>
                    <a:lnTo>
                      <a:pt x="565" y="33"/>
                    </a:lnTo>
                    <a:lnTo>
                      <a:pt x="601" y="49"/>
                    </a:lnTo>
                    <a:lnTo>
                      <a:pt x="636" y="68"/>
                    </a:lnTo>
                    <a:lnTo>
                      <a:pt x="667" y="92"/>
                    </a:lnTo>
                    <a:lnTo>
                      <a:pt x="695" y="118"/>
                    </a:lnTo>
                    <a:lnTo>
                      <a:pt x="723" y="146"/>
                    </a:lnTo>
                    <a:lnTo>
                      <a:pt x="747" y="177"/>
                    </a:lnTo>
                    <a:lnTo>
                      <a:pt x="766" y="210"/>
                    </a:lnTo>
                    <a:lnTo>
                      <a:pt x="784" y="245"/>
                    </a:lnTo>
                    <a:lnTo>
                      <a:pt x="796" y="283"/>
                    </a:lnTo>
                    <a:lnTo>
                      <a:pt x="808" y="320"/>
                    </a:lnTo>
                    <a:lnTo>
                      <a:pt x="813" y="360"/>
                    </a:lnTo>
                    <a:lnTo>
                      <a:pt x="815" y="403"/>
                    </a:lnTo>
                    <a:lnTo>
                      <a:pt x="813" y="443"/>
                    </a:lnTo>
                    <a:lnTo>
                      <a:pt x="808" y="483"/>
                    </a:lnTo>
                    <a:lnTo>
                      <a:pt x="796" y="520"/>
                    </a:lnTo>
                    <a:lnTo>
                      <a:pt x="784" y="558"/>
                    </a:lnTo>
                    <a:lnTo>
                      <a:pt x="766" y="594"/>
                    </a:lnTo>
                    <a:lnTo>
                      <a:pt x="747" y="626"/>
                    </a:lnTo>
                    <a:lnTo>
                      <a:pt x="723" y="657"/>
                    </a:lnTo>
                    <a:lnTo>
                      <a:pt x="695" y="685"/>
                    </a:lnTo>
                    <a:lnTo>
                      <a:pt x="667" y="711"/>
                    </a:lnTo>
                    <a:lnTo>
                      <a:pt x="636" y="735"/>
                    </a:lnTo>
                    <a:lnTo>
                      <a:pt x="601" y="754"/>
                    </a:lnTo>
                    <a:lnTo>
                      <a:pt x="565" y="773"/>
                    </a:lnTo>
                    <a:lnTo>
                      <a:pt x="528" y="784"/>
                    </a:lnTo>
                    <a:lnTo>
                      <a:pt x="490" y="796"/>
                    </a:lnTo>
                    <a:lnTo>
                      <a:pt x="450" y="801"/>
                    </a:lnTo>
                    <a:lnTo>
                      <a:pt x="407" y="803"/>
                    </a:lnTo>
                    <a:lnTo>
                      <a:pt x="365" y="801"/>
                    </a:lnTo>
                    <a:lnTo>
                      <a:pt x="325" y="796"/>
                    </a:lnTo>
                    <a:lnTo>
                      <a:pt x="287" y="784"/>
                    </a:lnTo>
                    <a:lnTo>
                      <a:pt x="249" y="773"/>
                    </a:lnTo>
                    <a:lnTo>
                      <a:pt x="214" y="754"/>
                    </a:lnTo>
                    <a:lnTo>
                      <a:pt x="179" y="735"/>
                    </a:lnTo>
                    <a:lnTo>
                      <a:pt x="148" y="711"/>
                    </a:lnTo>
                    <a:lnTo>
                      <a:pt x="120" y="685"/>
                    </a:lnTo>
                    <a:lnTo>
                      <a:pt x="94" y="657"/>
                    </a:lnTo>
                    <a:lnTo>
                      <a:pt x="70" y="626"/>
                    </a:lnTo>
                    <a:lnTo>
                      <a:pt x="49" y="594"/>
                    </a:lnTo>
                    <a:lnTo>
                      <a:pt x="33" y="558"/>
                    </a:lnTo>
                    <a:lnTo>
                      <a:pt x="18" y="520"/>
                    </a:lnTo>
                    <a:lnTo>
                      <a:pt x="9" y="483"/>
                    </a:lnTo>
                    <a:lnTo>
                      <a:pt x="2" y="443"/>
                    </a:lnTo>
                    <a:lnTo>
                      <a:pt x="0" y="403"/>
                    </a:lnTo>
                    <a:lnTo>
                      <a:pt x="2" y="360"/>
                    </a:lnTo>
                    <a:lnTo>
                      <a:pt x="9" y="320"/>
                    </a:lnTo>
                    <a:lnTo>
                      <a:pt x="18" y="283"/>
                    </a:lnTo>
                    <a:lnTo>
                      <a:pt x="33" y="245"/>
                    </a:lnTo>
                    <a:lnTo>
                      <a:pt x="49" y="210"/>
                    </a:lnTo>
                    <a:lnTo>
                      <a:pt x="70" y="177"/>
                    </a:lnTo>
                    <a:lnTo>
                      <a:pt x="94" y="146"/>
                    </a:lnTo>
                    <a:lnTo>
                      <a:pt x="120" y="118"/>
                    </a:lnTo>
                    <a:lnTo>
                      <a:pt x="148" y="92"/>
                    </a:lnTo>
                    <a:lnTo>
                      <a:pt x="179" y="68"/>
                    </a:lnTo>
                    <a:lnTo>
                      <a:pt x="214" y="49"/>
                    </a:lnTo>
                    <a:lnTo>
                      <a:pt x="249" y="33"/>
                    </a:lnTo>
                    <a:lnTo>
                      <a:pt x="287" y="19"/>
                    </a:lnTo>
                    <a:lnTo>
                      <a:pt x="325" y="9"/>
                    </a:lnTo>
                    <a:lnTo>
                      <a:pt x="365" y="2"/>
                    </a:lnTo>
                    <a:lnTo>
                      <a:pt x="407"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51">
                <a:extLst>
                  <a:ext uri="{FF2B5EF4-FFF2-40B4-BE49-F238E27FC236}">
                    <a16:creationId xmlns:a16="http://schemas.microsoft.com/office/drawing/2014/main" id="{9D2B83C2-D68E-5F95-BA81-67CA969F309A}"/>
                  </a:ext>
                </a:extLst>
              </p:cNvPr>
              <p:cNvSpPr>
                <a:spLocks/>
              </p:cNvSpPr>
              <p:nvPr/>
            </p:nvSpPr>
            <p:spPr bwMode="auto">
              <a:xfrm>
                <a:off x="4506" y="2651"/>
                <a:ext cx="818" cy="808"/>
              </a:xfrm>
              <a:custGeom>
                <a:avLst/>
                <a:gdLst>
                  <a:gd name="T0" fmla="*/ 410 w 818"/>
                  <a:gd name="T1" fmla="*/ 0 h 808"/>
                  <a:gd name="T2" fmla="*/ 493 w 818"/>
                  <a:gd name="T3" fmla="*/ 9 h 808"/>
                  <a:gd name="T4" fmla="*/ 568 w 818"/>
                  <a:gd name="T5" fmla="*/ 33 h 808"/>
                  <a:gd name="T6" fmla="*/ 639 w 818"/>
                  <a:gd name="T7" fmla="*/ 68 h 808"/>
                  <a:gd name="T8" fmla="*/ 698 w 818"/>
                  <a:gd name="T9" fmla="*/ 117 h 808"/>
                  <a:gd name="T10" fmla="*/ 750 w 818"/>
                  <a:gd name="T11" fmla="*/ 179 h 808"/>
                  <a:gd name="T12" fmla="*/ 787 w 818"/>
                  <a:gd name="T13" fmla="*/ 247 h 808"/>
                  <a:gd name="T14" fmla="*/ 811 w 818"/>
                  <a:gd name="T15" fmla="*/ 322 h 808"/>
                  <a:gd name="T16" fmla="*/ 818 w 818"/>
                  <a:gd name="T17" fmla="*/ 402 h 808"/>
                  <a:gd name="T18" fmla="*/ 818 w 818"/>
                  <a:gd name="T19" fmla="*/ 445 h 808"/>
                  <a:gd name="T20" fmla="*/ 802 w 818"/>
                  <a:gd name="T21" fmla="*/ 522 h 808"/>
                  <a:gd name="T22" fmla="*/ 769 w 818"/>
                  <a:gd name="T23" fmla="*/ 596 h 808"/>
                  <a:gd name="T24" fmla="*/ 726 w 818"/>
                  <a:gd name="T25" fmla="*/ 659 h 808"/>
                  <a:gd name="T26" fmla="*/ 670 w 818"/>
                  <a:gd name="T27" fmla="*/ 713 h 808"/>
                  <a:gd name="T28" fmla="*/ 604 w 818"/>
                  <a:gd name="T29" fmla="*/ 758 h 808"/>
                  <a:gd name="T30" fmla="*/ 531 w 818"/>
                  <a:gd name="T31" fmla="*/ 789 h 808"/>
                  <a:gd name="T32" fmla="*/ 450 w 818"/>
                  <a:gd name="T33" fmla="*/ 805 h 808"/>
                  <a:gd name="T34" fmla="*/ 410 w 818"/>
                  <a:gd name="T35" fmla="*/ 808 h 808"/>
                  <a:gd name="T36" fmla="*/ 328 w 818"/>
                  <a:gd name="T37" fmla="*/ 798 h 808"/>
                  <a:gd name="T38" fmla="*/ 250 w 818"/>
                  <a:gd name="T39" fmla="*/ 775 h 808"/>
                  <a:gd name="T40" fmla="*/ 179 w 818"/>
                  <a:gd name="T41" fmla="*/ 737 h 808"/>
                  <a:gd name="T42" fmla="*/ 120 w 818"/>
                  <a:gd name="T43" fmla="*/ 687 h 808"/>
                  <a:gd name="T44" fmla="*/ 69 w 818"/>
                  <a:gd name="T45" fmla="*/ 628 h 808"/>
                  <a:gd name="T46" fmla="*/ 31 w 818"/>
                  <a:gd name="T47" fmla="*/ 560 h 808"/>
                  <a:gd name="T48" fmla="*/ 7 w 818"/>
                  <a:gd name="T49" fmla="*/ 485 h 808"/>
                  <a:gd name="T50" fmla="*/ 0 w 818"/>
                  <a:gd name="T51" fmla="*/ 402 h 808"/>
                  <a:gd name="T52" fmla="*/ 3 w 818"/>
                  <a:gd name="T53" fmla="*/ 362 h 808"/>
                  <a:gd name="T54" fmla="*/ 19 w 818"/>
                  <a:gd name="T55" fmla="*/ 282 h 808"/>
                  <a:gd name="T56" fmla="*/ 50 w 818"/>
                  <a:gd name="T57" fmla="*/ 212 h 808"/>
                  <a:gd name="T58" fmla="*/ 92 w 818"/>
                  <a:gd name="T59" fmla="*/ 146 h 808"/>
                  <a:gd name="T60" fmla="*/ 149 w 818"/>
                  <a:gd name="T61" fmla="*/ 91 h 808"/>
                  <a:gd name="T62" fmla="*/ 215 w 818"/>
                  <a:gd name="T63" fmla="*/ 49 h 808"/>
                  <a:gd name="T64" fmla="*/ 288 w 818"/>
                  <a:gd name="T65" fmla="*/ 18 h 808"/>
                  <a:gd name="T66" fmla="*/ 368 w 818"/>
                  <a:gd name="T67" fmla="*/ 2 h 808"/>
                  <a:gd name="T68" fmla="*/ 410 w 818"/>
                  <a:gd name="T69" fmla="*/ 0 h 8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8"/>
                  <a:gd name="T106" fmla="*/ 0 h 808"/>
                  <a:gd name="T107" fmla="*/ 818 w 818"/>
                  <a:gd name="T108" fmla="*/ 808 h 8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8" h="808">
                    <a:moveTo>
                      <a:pt x="410" y="0"/>
                    </a:moveTo>
                    <a:lnTo>
                      <a:pt x="410" y="0"/>
                    </a:lnTo>
                    <a:lnTo>
                      <a:pt x="450" y="2"/>
                    </a:lnTo>
                    <a:lnTo>
                      <a:pt x="493" y="9"/>
                    </a:lnTo>
                    <a:lnTo>
                      <a:pt x="531" y="18"/>
                    </a:lnTo>
                    <a:lnTo>
                      <a:pt x="568" y="33"/>
                    </a:lnTo>
                    <a:lnTo>
                      <a:pt x="604" y="49"/>
                    </a:lnTo>
                    <a:lnTo>
                      <a:pt x="639" y="68"/>
                    </a:lnTo>
                    <a:lnTo>
                      <a:pt x="670" y="91"/>
                    </a:lnTo>
                    <a:lnTo>
                      <a:pt x="698" y="117"/>
                    </a:lnTo>
                    <a:lnTo>
                      <a:pt x="726" y="146"/>
                    </a:lnTo>
                    <a:lnTo>
                      <a:pt x="750" y="179"/>
                    </a:lnTo>
                    <a:lnTo>
                      <a:pt x="769" y="212"/>
                    </a:lnTo>
                    <a:lnTo>
                      <a:pt x="787" y="247"/>
                    </a:lnTo>
                    <a:lnTo>
                      <a:pt x="802" y="282"/>
                    </a:lnTo>
                    <a:lnTo>
                      <a:pt x="811" y="322"/>
                    </a:lnTo>
                    <a:lnTo>
                      <a:pt x="818" y="362"/>
                    </a:lnTo>
                    <a:lnTo>
                      <a:pt x="818" y="402"/>
                    </a:lnTo>
                    <a:lnTo>
                      <a:pt x="818" y="445"/>
                    </a:lnTo>
                    <a:lnTo>
                      <a:pt x="811" y="485"/>
                    </a:lnTo>
                    <a:lnTo>
                      <a:pt x="802" y="522"/>
                    </a:lnTo>
                    <a:lnTo>
                      <a:pt x="787" y="560"/>
                    </a:lnTo>
                    <a:lnTo>
                      <a:pt x="769" y="596"/>
                    </a:lnTo>
                    <a:lnTo>
                      <a:pt x="750" y="628"/>
                    </a:lnTo>
                    <a:lnTo>
                      <a:pt x="726" y="659"/>
                    </a:lnTo>
                    <a:lnTo>
                      <a:pt x="698" y="687"/>
                    </a:lnTo>
                    <a:lnTo>
                      <a:pt x="670" y="713"/>
                    </a:lnTo>
                    <a:lnTo>
                      <a:pt x="639" y="737"/>
                    </a:lnTo>
                    <a:lnTo>
                      <a:pt x="604" y="758"/>
                    </a:lnTo>
                    <a:lnTo>
                      <a:pt x="568" y="775"/>
                    </a:lnTo>
                    <a:lnTo>
                      <a:pt x="531" y="789"/>
                    </a:lnTo>
                    <a:lnTo>
                      <a:pt x="493" y="798"/>
                    </a:lnTo>
                    <a:lnTo>
                      <a:pt x="450" y="805"/>
                    </a:lnTo>
                    <a:lnTo>
                      <a:pt x="410" y="808"/>
                    </a:lnTo>
                    <a:lnTo>
                      <a:pt x="368" y="805"/>
                    </a:lnTo>
                    <a:lnTo>
                      <a:pt x="328" y="798"/>
                    </a:lnTo>
                    <a:lnTo>
                      <a:pt x="288" y="789"/>
                    </a:lnTo>
                    <a:lnTo>
                      <a:pt x="250" y="775"/>
                    </a:lnTo>
                    <a:lnTo>
                      <a:pt x="215" y="758"/>
                    </a:lnTo>
                    <a:lnTo>
                      <a:pt x="179" y="737"/>
                    </a:lnTo>
                    <a:lnTo>
                      <a:pt x="149" y="713"/>
                    </a:lnTo>
                    <a:lnTo>
                      <a:pt x="120" y="687"/>
                    </a:lnTo>
                    <a:lnTo>
                      <a:pt x="92" y="659"/>
                    </a:lnTo>
                    <a:lnTo>
                      <a:pt x="69" y="628"/>
                    </a:lnTo>
                    <a:lnTo>
                      <a:pt x="50" y="596"/>
                    </a:lnTo>
                    <a:lnTo>
                      <a:pt x="31" y="560"/>
                    </a:lnTo>
                    <a:lnTo>
                      <a:pt x="19" y="522"/>
                    </a:lnTo>
                    <a:lnTo>
                      <a:pt x="7" y="485"/>
                    </a:lnTo>
                    <a:lnTo>
                      <a:pt x="3" y="445"/>
                    </a:lnTo>
                    <a:lnTo>
                      <a:pt x="0" y="402"/>
                    </a:lnTo>
                    <a:lnTo>
                      <a:pt x="3" y="362"/>
                    </a:lnTo>
                    <a:lnTo>
                      <a:pt x="7" y="322"/>
                    </a:lnTo>
                    <a:lnTo>
                      <a:pt x="19" y="282"/>
                    </a:lnTo>
                    <a:lnTo>
                      <a:pt x="31" y="247"/>
                    </a:lnTo>
                    <a:lnTo>
                      <a:pt x="50" y="212"/>
                    </a:lnTo>
                    <a:lnTo>
                      <a:pt x="69" y="179"/>
                    </a:lnTo>
                    <a:lnTo>
                      <a:pt x="92" y="146"/>
                    </a:lnTo>
                    <a:lnTo>
                      <a:pt x="120" y="117"/>
                    </a:lnTo>
                    <a:lnTo>
                      <a:pt x="149" y="91"/>
                    </a:lnTo>
                    <a:lnTo>
                      <a:pt x="179" y="68"/>
                    </a:lnTo>
                    <a:lnTo>
                      <a:pt x="215" y="49"/>
                    </a:lnTo>
                    <a:lnTo>
                      <a:pt x="250" y="33"/>
                    </a:lnTo>
                    <a:lnTo>
                      <a:pt x="288" y="18"/>
                    </a:lnTo>
                    <a:lnTo>
                      <a:pt x="328" y="9"/>
                    </a:lnTo>
                    <a:lnTo>
                      <a:pt x="368" y="2"/>
                    </a:lnTo>
                    <a:lnTo>
                      <a:pt x="41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52">
                <a:extLst>
                  <a:ext uri="{FF2B5EF4-FFF2-40B4-BE49-F238E27FC236}">
                    <a16:creationId xmlns:a16="http://schemas.microsoft.com/office/drawing/2014/main" id="{19C7F883-FF33-DE81-7055-678985441E6A}"/>
                  </a:ext>
                </a:extLst>
              </p:cNvPr>
              <p:cNvSpPr>
                <a:spLocks/>
              </p:cNvSpPr>
              <p:nvPr/>
            </p:nvSpPr>
            <p:spPr bwMode="auto">
              <a:xfrm>
                <a:off x="4501" y="2648"/>
                <a:ext cx="825" cy="811"/>
              </a:xfrm>
              <a:custGeom>
                <a:avLst/>
                <a:gdLst>
                  <a:gd name="T0" fmla="*/ 413 w 825"/>
                  <a:gd name="T1" fmla="*/ 0 h 811"/>
                  <a:gd name="T2" fmla="*/ 495 w 825"/>
                  <a:gd name="T3" fmla="*/ 7 h 811"/>
                  <a:gd name="T4" fmla="*/ 573 w 825"/>
                  <a:gd name="T5" fmla="*/ 31 h 811"/>
                  <a:gd name="T6" fmla="*/ 644 w 825"/>
                  <a:gd name="T7" fmla="*/ 69 h 811"/>
                  <a:gd name="T8" fmla="*/ 705 w 825"/>
                  <a:gd name="T9" fmla="*/ 118 h 811"/>
                  <a:gd name="T10" fmla="*/ 755 w 825"/>
                  <a:gd name="T11" fmla="*/ 179 h 811"/>
                  <a:gd name="T12" fmla="*/ 792 w 825"/>
                  <a:gd name="T13" fmla="*/ 248 h 811"/>
                  <a:gd name="T14" fmla="*/ 816 w 825"/>
                  <a:gd name="T15" fmla="*/ 323 h 811"/>
                  <a:gd name="T16" fmla="*/ 825 w 825"/>
                  <a:gd name="T17" fmla="*/ 405 h 811"/>
                  <a:gd name="T18" fmla="*/ 823 w 825"/>
                  <a:gd name="T19" fmla="*/ 448 h 811"/>
                  <a:gd name="T20" fmla="*/ 807 w 825"/>
                  <a:gd name="T21" fmla="*/ 525 h 811"/>
                  <a:gd name="T22" fmla="*/ 776 w 825"/>
                  <a:gd name="T23" fmla="*/ 599 h 811"/>
                  <a:gd name="T24" fmla="*/ 731 w 825"/>
                  <a:gd name="T25" fmla="*/ 662 h 811"/>
                  <a:gd name="T26" fmla="*/ 675 w 825"/>
                  <a:gd name="T27" fmla="*/ 719 h 811"/>
                  <a:gd name="T28" fmla="*/ 609 w 825"/>
                  <a:gd name="T29" fmla="*/ 761 h 811"/>
                  <a:gd name="T30" fmla="*/ 536 w 825"/>
                  <a:gd name="T31" fmla="*/ 792 h 811"/>
                  <a:gd name="T32" fmla="*/ 455 w 825"/>
                  <a:gd name="T33" fmla="*/ 808 h 811"/>
                  <a:gd name="T34" fmla="*/ 413 w 825"/>
                  <a:gd name="T35" fmla="*/ 811 h 811"/>
                  <a:gd name="T36" fmla="*/ 330 w 825"/>
                  <a:gd name="T37" fmla="*/ 803 h 811"/>
                  <a:gd name="T38" fmla="*/ 253 w 825"/>
                  <a:gd name="T39" fmla="*/ 780 h 811"/>
                  <a:gd name="T40" fmla="*/ 182 w 825"/>
                  <a:gd name="T41" fmla="*/ 742 h 811"/>
                  <a:gd name="T42" fmla="*/ 123 w 825"/>
                  <a:gd name="T43" fmla="*/ 693 h 811"/>
                  <a:gd name="T44" fmla="*/ 71 w 825"/>
                  <a:gd name="T45" fmla="*/ 631 h 811"/>
                  <a:gd name="T46" fmla="*/ 33 w 825"/>
                  <a:gd name="T47" fmla="*/ 563 h 811"/>
                  <a:gd name="T48" fmla="*/ 10 w 825"/>
                  <a:gd name="T49" fmla="*/ 488 h 811"/>
                  <a:gd name="T50" fmla="*/ 0 w 825"/>
                  <a:gd name="T51" fmla="*/ 405 h 811"/>
                  <a:gd name="T52" fmla="*/ 3 w 825"/>
                  <a:gd name="T53" fmla="*/ 363 h 811"/>
                  <a:gd name="T54" fmla="*/ 19 w 825"/>
                  <a:gd name="T55" fmla="*/ 285 h 811"/>
                  <a:gd name="T56" fmla="*/ 50 w 825"/>
                  <a:gd name="T57" fmla="*/ 212 h 811"/>
                  <a:gd name="T58" fmla="*/ 95 w 825"/>
                  <a:gd name="T59" fmla="*/ 149 h 811"/>
                  <a:gd name="T60" fmla="*/ 151 w 825"/>
                  <a:gd name="T61" fmla="*/ 92 h 811"/>
                  <a:gd name="T62" fmla="*/ 217 w 825"/>
                  <a:gd name="T63" fmla="*/ 50 h 811"/>
                  <a:gd name="T64" fmla="*/ 290 w 825"/>
                  <a:gd name="T65" fmla="*/ 19 h 811"/>
                  <a:gd name="T66" fmla="*/ 371 w 825"/>
                  <a:gd name="T67" fmla="*/ 3 h 811"/>
                  <a:gd name="T68" fmla="*/ 413 w 825"/>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5"/>
                  <a:gd name="T106" fmla="*/ 0 h 811"/>
                  <a:gd name="T107" fmla="*/ 825 w 825"/>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5" h="811">
                    <a:moveTo>
                      <a:pt x="413" y="0"/>
                    </a:moveTo>
                    <a:lnTo>
                      <a:pt x="413" y="0"/>
                    </a:lnTo>
                    <a:lnTo>
                      <a:pt x="455" y="3"/>
                    </a:lnTo>
                    <a:lnTo>
                      <a:pt x="495" y="7"/>
                    </a:lnTo>
                    <a:lnTo>
                      <a:pt x="536" y="19"/>
                    </a:lnTo>
                    <a:lnTo>
                      <a:pt x="573" y="31"/>
                    </a:lnTo>
                    <a:lnTo>
                      <a:pt x="609" y="50"/>
                    </a:lnTo>
                    <a:lnTo>
                      <a:pt x="644" y="69"/>
                    </a:lnTo>
                    <a:lnTo>
                      <a:pt x="675" y="92"/>
                    </a:lnTo>
                    <a:lnTo>
                      <a:pt x="705" y="118"/>
                    </a:lnTo>
                    <a:lnTo>
                      <a:pt x="731" y="149"/>
                    </a:lnTo>
                    <a:lnTo>
                      <a:pt x="755" y="179"/>
                    </a:lnTo>
                    <a:lnTo>
                      <a:pt x="776" y="212"/>
                    </a:lnTo>
                    <a:lnTo>
                      <a:pt x="792" y="248"/>
                    </a:lnTo>
                    <a:lnTo>
                      <a:pt x="807" y="285"/>
                    </a:lnTo>
                    <a:lnTo>
                      <a:pt x="816" y="323"/>
                    </a:lnTo>
                    <a:lnTo>
                      <a:pt x="823" y="363"/>
                    </a:lnTo>
                    <a:lnTo>
                      <a:pt x="825" y="405"/>
                    </a:lnTo>
                    <a:lnTo>
                      <a:pt x="823" y="448"/>
                    </a:lnTo>
                    <a:lnTo>
                      <a:pt x="816" y="488"/>
                    </a:lnTo>
                    <a:lnTo>
                      <a:pt x="807" y="525"/>
                    </a:lnTo>
                    <a:lnTo>
                      <a:pt x="792" y="563"/>
                    </a:lnTo>
                    <a:lnTo>
                      <a:pt x="776" y="599"/>
                    </a:lnTo>
                    <a:lnTo>
                      <a:pt x="755" y="631"/>
                    </a:lnTo>
                    <a:lnTo>
                      <a:pt x="731" y="662"/>
                    </a:lnTo>
                    <a:lnTo>
                      <a:pt x="705" y="693"/>
                    </a:lnTo>
                    <a:lnTo>
                      <a:pt x="675" y="719"/>
                    </a:lnTo>
                    <a:lnTo>
                      <a:pt x="644" y="742"/>
                    </a:lnTo>
                    <a:lnTo>
                      <a:pt x="609" y="761"/>
                    </a:lnTo>
                    <a:lnTo>
                      <a:pt x="573" y="780"/>
                    </a:lnTo>
                    <a:lnTo>
                      <a:pt x="536" y="792"/>
                    </a:lnTo>
                    <a:lnTo>
                      <a:pt x="495" y="803"/>
                    </a:lnTo>
                    <a:lnTo>
                      <a:pt x="455" y="808"/>
                    </a:lnTo>
                    <a:lnTo>
                      <a:pt x="413" y="811"/>
                    </a:lnTo>
                    <a:lnTo>
                      <a:pt x="371" y="808"/>
                    </a:lnTo>
                    <a:lnTo>
                      <a:pt x="330" y="803"/>
                    </a:lnTo>
                    <a:lnTo>
                      <a:pt x="290" y="792"/>
                    </a:lnTo>
                    <a:lnTo>
                      <a:pt x="253" y="780"/>
                    </a:lnTo>
                    <a:lnTo>
                      <a:pt x="217" y="761"/>
                    </a:lnTo>
                    <a:lnTo>
                      <a:pt x="182" y="742"/>
                    </a:lnTo>
                    <a:lnTo>
                      <a:pt x="151" y="719"/>
                    </a:lnTo>
                    <a:lnTo>
                      <a:pt x="123" y="693"/>
                    </a:lnTo>
                    <a:lnTo>
                      <a:pt x="95" y="662"/>
                    </a:lnTo>
                    <a:lnTo>
                      <a:pt x="71" y="631"/>
                    </a:lnTo>
                    <a:lnTo>
                      <a:pt x="50" y="599"/>
                    </a:lnTo>
                    <a:lnTo>
                      <a:pt x="33" y="563"/>
                    </a:lnTo>
                    <a:lnTo>
                      <a:pt x="19" y="525"/>
                    </a:lnTo>
                    <a:lnTo>
                      <a:pt x="10" y="488"/>
                    </a:lnTo>
                    <a:lnTo>
                      <a:pt x="3" y="448"/>
                    </a:lnTo>
                    <a:lnTo>
                      <a:pt x="0" y="405"/>
                    </a:lnTo>
                    <a:lnTo>
                      <a:pt x="3" y="363"/>
                    </a:lnTo>
                    <a:lnTo>
                      <a:pt x="10" y="323"/>
                    </a:lnTo>
                    <a:lnTo>
                      <a:pt x="19" y="285"/>
                    </a:lnTo>
                    <a:lnTo>
                      <a:pt x="33" y="248"/>
                    </a:lnTo>
                    <a:lnTo>
                      <a:pt x="50" y="212"/>
                    </a:lnTo>
                    <a:lnTo>
                      <a:pt x="71" y="179"/>
                    </a:lnTo>
                    <a:lnTo>
                      <a:pt x="95" y="149"/>
                    </a:lnTo>
                    <a:lnTo>
                      <a:pt x="123" y="118"/>
                    </a:lnTo>
                    <a:lnTo>
                      <a:pt x="151" y="92"/>
                    </a:lnTo>
                    <a:lnTo>
                      <a:pt x="182" y="69"/>
                    </a:lnTo>
                    <a:lnTo>
                      <a:pt x="217" y="50"/>
                    </a:lnTo>
                    <a:lnTo>
                      <a:pt x="253" y="31"/>
                    </a:lnTo>
                    <a:lnTo>
                      <a:pt x="290" y="19"/>
                    </a:lnTo>
                    <a:lnTo>
                      <a:pt x="330" y="7"/>
                    </a:lnTo>
                    <a:lnTo>
                      <a:pt x="371" y="3"/>
                    </a:lnTo>
                    <a:lnTo>
                      <a:pt x="41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53">
                <a:extLst>
                  <a:ext uri="{FF2B5EF4-FFF2-40B4-BE49-F238E27FC236}">
                    <a16:creationId xmlns:a16="http://schemas.microsoft.com/office/drawing/2014/main" id="{EBB14F72-E104-A700-DA82-812DAB12F822}"/>
                  </a:ext>
                </a:extLst>
              </p:cNvPr>
              <p:cNvSpPr>
                <a:spLocks/>
              </p:cNvSpPr>
              <p:nvPr/>
            </p:nvSpPr>
            <p:spPr bwMode="auto">
              <a:xfrm>
                <a:off x="4499" y="2646"/>
                <a:ext cx="827" cy="815"/>
              </a:xfrm>
              <a:custGeom>
                <a:avLst/>
                <a:gdLst>
                  <a:gd name="T0" fmla="*/ 415 w 827"/>
                  <a:gd name="T1" fmla="*/ 0 h 815"/>
                  <a:gd name="T2" fmla="*/ 497 w 827"/>
                  <a:gd name="T3" fmla="*/ 7 h 815"/>
                  <a:gd name="T4" fmla="*/ 575 w 827"/>
                  <a:gd name="T5" fmla="*/ 30 h 815"/>
                  <a:gd name="T6" fmla="*/ 646 w 827"/>
                  <a:gd name="T7" fmla="*/ 68 h 815"/>
                  <a:gd name="T8" fmla="*/ 707 w 827"/>
                  <a:gd name="T9" fmla="*/ 120 h 815"/>
                  <a:gd name="T10" fmla="*/ 757 w 827"/>
                  <a:gd name="T11" fmla="*/ 179 h 815"/>
                  <a:gd name="T12" fmla="*/ 794 w 827"/>
                  <a:gd name="T13" fmla="*/ 250 h 815"/>
                  <a:gd name="T14" fmla="*/ 820 w 827"/>
                  <a:gd name="T15" fmla="*/ 325 h 815"/>
                  <a:gd name="T16" fmla="*/ 827 w 827"/>
                  <a:gd name="T17" fmla="*/ 407 h 815"/>
                  <a:gd name="T18" fmla="*/ 825 w 827"/>
                  <a:gd name="T19" fmla="*/ 447 h 815"/>
                  <a:gd name="T20" fmla="*/ 809 w 827"/>
                  <a:gd name="T21" fmla="*/ 527 h 815"/>
                  <a:gd name="T22" fmla="*/ 778 w 827"/>
                  <a:gd name="T23" fmla="*/ 601 h 815"/>
                  <a:gd name="T24" fmla="*/ 733 w 827"/>
                  <a:gd name="T25" fmla="*/ 666 h 815"/>
                  <a:gd name="T26" fmla="*/ 677 w 827"/>
                  <a:gd name="T27" fmla="*/ 721 h 815"/>
                  <a:gd name="T28" fmla="*/ 611 w 827"/>
                  <a:gd name="T29" fmla="*/ 765 h 815"/>
                  <a:gd name="T30" fmla="*/ 538 w 827"/>
                  <a:gd name="T31" fmla="*/ 796 h 815"/>
                  <a:gd name="T32" fmla="*/ 455 w 827"/>
                  <a:gd name="T33" fmla="*/ 813 h 815"/>
                  <a:gd name="T34" fmla="*/ 415 w 827"/>
                  <a:gd name="T35" fmla="*/ 815 h 815"/>
                  <a:gd name="T36" fmla="*/ 330 w 827"/>
                  <a:gd name="T37" fmla="*/ 805 h 815"/>
                  <a:gd name="T38" fmla="*/ 252 w 827"/>
                  <a:gd name="T39" fmla="*/ 782 h 815"/>
                  <a:gd name="T40" fmla="*/ 182 w 827"/>
                  <a:gd name="T41" fmla="*/ 744 h 815"/>
                  <a:gd name="T42" fmla="*/ 120 w 827"/>
                  <a:gd name="T43" fmla="*/ 695 h 815"/>
                  <a:gd name="T44" fmla="*/ 71 w 827"/>
                  <a:gd name="T45" fmla="*/ 633 h 815"/>
                  <a:gd name="T46" fmla="*/ 33 w 827"/>
                  <a:gd name="T47" fmla="*/ 565 h 815"/>
                  <a:gd name="T48" fmla="*/ 10 w 827"/>
                  <a:gd name="T49" fmla="*/ 490 h 815"/>
                  <a:gd name="T50" fmla="*/ 0 w 827"/>
                  <a:gd name="T51" fmla="*/ 407 h 815"/>
                  <a:gd name="T52" fmla="*/ 2 w 827"/>
                  <a:gd name="T53" fmla="*/ 365 h 815"/>
                  <a:gd name="T54" fmla="*/ 19 w 827"/>
                  <a:gd name="T55" fmla="*/ 285 h 815"/>
                  <a:gd name="T56" fmla="*/ 50 w 827"/>
                  <a:gd name="T57" fmla="*/ 212 h 815"/>
                  <a:gd name="T58" fmla="*/ 94 w 827"/>
                  <a:gd name="T59" fmla="*/ 148 h 815"/>
                  <a:gd name="T60" fmla="*/ 151 w 827"/>
                  <a:gd name="T61" fmla="*/ 92 h 815"/>
                  <a:gd name="T62" fmla="*/ 217 w 827"/>
                  <a:gd name="T63" fmla="*/ 49 h 815"/>
                  <a:gd name="T64" fmla="*/ 290 w 827"/>
                  <a:gd name="T65" fmla="*/ 19 h 815"/>
                  <a:gd name="T66" fmla="*/ 373 w 827"/>
                  <a:gd name="T67" fmla="*/ 2 h 815"/>
                  <a:gd name="T68" fmla="*/ 415 w 827"/>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7"/>
                  <a:gd name="T106" fmla="*/ 0 h 815"/>
                  <a:gd name="T107" fmla="*/ 827 w 827"/>
                  <a:gd name="T108" fmla="*/ 815 h 8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7" h="815">
                    <a:moveTo>
                      <a:pt x="415" y="0"/>
                    </a:moveTo>
                    <a:lnTo>
                      <a:pt x="415" y="0"/>
                    </a:lnTo>
                    <a:lnTo>
                      <a:pt x="455" y="2"/>
                    </a:lnTo>
                    <a:lnTo>
                      <a:pt x="497" y="7"/>
                    </a:lnTo>
                    <a:lnTo>
                      <a:pt x="538" y="19"/>
                    </a:lnTo>
                    <a:lnTo>
                      <a:pt x="575" y="30"/>
                    </a:lnTo>
                    <a:lnTo>
                      <a:pt x="611" y="49"/>
                    </a:lnTo>
                    <a:lnTo>
                      <a:pt x="646" y="68"/>
                    </a:lnTo>
                    <a:lnTo>
                      <a:pt x="677" y="92"/>
                    </a:lnTo>
                    <a:lnTo>
                      <a:pt x="707" y="120"/>
                    </a:lnTo>
                    <a:lnTo>
                      <a:pt x="733" y="148"/>
                    </a:lnTo>
                    <a:lnTo>
                      <a:pt x="757" y="179"/>
                    </a:lnTo>
                    <a:lnTo>
                      <a:pt x="778" y="212"/>
                    </a:lnTo>
                    <a:lnTo>
                      <a:pt x="794" y="250"/>
                    </a:lnTo>
                    <a:lnTo>
                      <a:pt x="809" y="285"/>
                    </a:lnTo>
                    <a:lnTo>
                      <a:pt x="820" y="325"/>
                    </a:lnTo>
                    <a:lnTo>
                      <a:pt x="825" y="365"/>
                    </a:lnTo>
                    <a:lnTo>
                      <a:pt x="827" y="407"/>
                    </a:lnTo>
                    <a:lnTo>
                      <a:pt x="825" y="447"/>
                    </a:lnTo>
                    <a:lnTo>
                      <a:pt x="820" y="490"/>
                    </a:lnTo>
                    <a:lnTo>
                      <a:pt x="809" y="527"/>
                    </a:lnTo>
                    <a:lnTo>
                      <a:pt x="794" y="565"/>
                    </a:lnTo>
                    <a:lnTo>
                      <a:pt x="778" y="601"/>
                    </a:lnTo>
                    <a:lnTo>
                      <a:pt x="757" y="633"/>
                    </a:lnTo>
                    <a:lnTo>
                      <a:pt x="733" y="666"/>
                    </a:lnTo>
                    <a:lnTo>
                      <a:pt x="707" y="695"/>
                    </a:lnTo>
                    <a:lnTo>
                      <a:pt x="677" y="721"/>
                    </a:lnTo>
                    <a:lnTo>
                      <a:pt x="646" y="744"/>
                    </a:lnTo>
                    <a:lnTo>
                      <a:pt x="611" y="765"/>
                    </a:lnTo>
                    <a:lnTo>
                      <a:pt x="575" y="782"/>
                    </a:lnTo>
                    <a:lnTo>
                      <a:pt x="538" y="796"/>
                    </a:lnTo>
                    <a:lnTo>
                      <a:pt x="497" y="805"/>
                    </a:lnTo>
                    <a:lnTo>
                      <a:pt x="455" y="813"/>
                    </a:lnTo>
                    <a:lnTo>
                      <a:pt x="415" y="815"/>
                    </a:lnTo>
                    <a:lnTo>
                      <a:pt x="373" y="813"/>
                    </a:lnTo>
                    <a:lnTo>
                      <a:pt x="330" y="805"/>
                    </a:lnTo>
                    <a:lnTo>
                      <a:pt x="290" y="796"/>
                    </a:lnTo>
                    <a:lnTo>
                      <a:pt x="252" y="782"/>
                    </a:lnTo>
                    <a:lnTo>
                      <a:pt x="217" y="765"/>
                    </a:lnTo>
                    <a:lnTo>
                      <a:pt x="182" y="744"/>
                    </a:lnTo>
                    <a:lnTo>
                      <a:pt x="151" y="721"/>
                    </a:lnTo>
                    <a:lnTo>
                      <a:pt x="120" y="695"/>
                    </a:lnTo>
                    <a:lnTo>
                      <a:pt x="94" y="666"/>
                    </a:lnTo>
                    <a:lnTo>
                      <a:pt x="71" y="633"/>
                    </a:lnTo>
                    <a:lnTo>
                      <a:pt x="50" y="601"/>
                    </a:lnTo>
                    <a:lnTo>
                      <a:pt x="33" y="565"/>
                    </a:lnTo>
                    <a:lnTo>
                      <a:pt x="19" y="527"/>
                    </a:lnTo>
                    <a:lnTo>
                      <a:pt x="10" y="490"/>
                    </a:lnTo>
                    <a:lnTo>
                      <a:pt x="2" y="447"/>
                    </a:lnTo>
                    <a:lnTo>
                      <a:pt x="0" y="407"/>
                    </a:lnTo>
                    <a:lnTo>
                      <a:pt x="2" y="365"/>
                    </a:lnTo>
                    <a:lnTo>
                      <a:pt x="10" y="325"/>
                    </a:lnTo>
                    <a:lnTo>
                      <a:pt x="19" y="285"/>
                    </a:lnTo>
                    <a:lnTo>
                      <a:pt x="33" y="250"/>
                    </a:lnTo>
                    <a:lnTo>
                      <a:pt x="50" y="212"/>
                    </a:lnTo>
                    <a:lnTo>
                      <a:pt x="71" y="179"/>
                    </a:lnTo>
                    <a:lnTo>
                      <a:pt x="94" y="148"/>
                    </a:lnTo>
                    <a:lnTo>
                      <a:pt x="120" y="120"/>
                    </a:lnTo>
                    <a:lnTo>
                      <a:pt x="151" y="92"/>
                    </a:lnTo>
                    <a:lnTo>
                      <a:pt x="182" y="68"/>
                    </a:lnTo>
                    <a:lnTo>
                      <a:pt x="217" y="49"/>
                    </a:lnTo>
                    <a:lnTo>
                      <a:pt x="252" y="30"/>
                    </a:lnTo>
                    <a:lnTo>
                      <a:pt x="290" y="19"/>
                    </a:lnTo>
                    <a:lnTo>
                      <a:pt x="330" y="7"/>
                    </a:lnTo>
                    <a:lnTo>
                      <a:pt x="373" y="2"/>
                    </a:lnTo>
                    <a:lnTo>
                      <a:pt x="415"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54">
                <a:extLst>
                  <a:ext uri="{FF2B5EF4-FFF2-40B4-BE49-F238E27FC236}">
                    <a16:creationId xmlns:a16="http://schemas.microsoft.com/office/drawing/2014/main" id="{35576D2C-2753-0AE0-B155-3A26C39BAA3A}"/>
                  </a:ext>
                </a:extLst>
              </p:cNvPr>
              <p:cNvSpPr>
                <a:spLocks/>
              </p:cNvSpPr>
              <p:nvPr/>
            </p:nvSpPr>
            <p:spPr bwMode="auto">
              <a:xfrm>
                <a:off x="4497" y="2644"/>
                <a:ext cx="829" cy="817"/>
              </a:xfrm>
              <a:custGeom>
                <a:avLst/>
                <a:gdLst>
                  <a:gd name="T0" fmla="*/ 415 w 829"/>
                  <a:gd name="T1" fmla="*/ 0 h 817"/>
                  <a:gd name="T2" fmla="*/ 497 w 829"/>
                  <a:gd name="T3" fmla="*/ 7 h 817"/>
                  <a:gd name="T4" fmla="*/ 577 w 829"/>
                  <a:gd name="T5" fmla="*/ 30 h 817"/>
                  <a:gd name="T6" fmla="*/ 648 w 829"/>
                  <a:gd name="T7" fmla="*/ 68 h 817"/>
                  <a:gd name="T8" fmla="*/ 709 w 829"/>
                  <a:gd name="T9" fmla="*/ 120 h 817"/>
                  <a:gd name="T10" fmla="*/ 759 w 829"/>
                  <a:gd name="T11" fmla="*/ 179 h 817"/>
                  <a:gd name="T12" fmla="*/ 799 w 829"/>
                  <a:gd name="T13" fmla="*/ 249 h 817"/>
                  <a:gd name="T14" fmla="*/ 822 w 829"/>
                  <a:gd name="T15" fmla="*/ 327 h 817"/>
                  <a:gd name="T16" fmla="*/ 829 w 829"/>
                  <a:gd name="T17" fmla="*/ 409 h 817"/>
                  <a:gd name="T18" fmla="*/ 829 w 829"/>
                  <a:gd name="T19" fmla="*/ 449 h 817"/>
                  <a:gd name="T20" fmla="*/ 813 w 829"/>
                  <a:gd name="T21" fmla="*/ 529 h 817"/>
                  <a:gd name="T22" fmla="*/ 780 w 829"/>
                  <a:gd name="T23" fmla="*/ 603 h 817"/>
                  <a:gd name="T24" fmla="*/ 735 w 829"/>
                  <a:gd name="T25" fmla="*/ 668 h 817"/>
                  <a:gd name="T26" fmla="*/ 679 w 829"/>
                  <a:gd name="T27" fmla="*/ 725 h 817"/>
                  <a:gd name="T28" fmla="*/ 613 w 829"/>
                  <a:gd name="T29" fmla="*/ 767 h 817"/>
                  <a:gd name="T30" fmla="*/ 537 w 829"/>
                  <a:gd name="T31" fmla="*/ 798 h 817"/>
                  <a:gd name="T32" fmla="*/ 457 w 829"/>
                  <a:gd name="T33" fmla="*/ 815 h 817"/>
                  <a:gd name="T34" fmla="*/ 415 w 829"/>
                  <a:gd name="T35" fmla="*/ 817 h 817"/>
                  <a:gd name="T36" fmla="*/ 332 w 829"/>
                  <a:gd name="T37" fmla="*/ 810 h 817"/>
                  <a:gd name="T38" fmla="*/ 252 w 829"/>
                  <a:gd name="T39" fmla="*/ 786 h 817"/>
                  <a:gd name="T40" fmla="*/ 181 w 829"/>
                  <a:gd name="T41" fmla="*/ 749 h 817"/>
                  <a:gd name="T42" fmla="*/ 120 w 829"/>
                  <a:gd name="T43" fmla="*/ 697 h 817"/>
                  <a:gd name="T44" fmla="*/ 70 w 829"/>
                  <a:gd name="T45" fmla="*/ 638 h 817"/>
                  <a:gd name="T46" fmla="*/ 30 w 829"/>
                  <a:gd name="T47" fmla="*/ 567 h 817"/>
                  <a:gd name="T48" fmla="*/ 7 w 829"/>
                  <a:gd name="T49" fmla="*/ 489 h 817"/>
                  <a:gd name="T50" fmla="*/ 0 w 829"/>
                  <a:gd name="T51" fmla="*/ 409 h 817"/>
                  <a:gd name="T52" fmla="*/ 0 w 829"/>
                  <a:gd name="T53" fmla="*/ 367 h 817"/>
                  <a:gd name="T54" fmla="*/ 16 w 829"/>
                  <a:gd name="T55" fmla="*/ 287 h 817"/>
                  <a:gd name="T56" fmla="*/ 49 w 829"/>
                  <a:gd name="T57" fmla="*/ 214 h 817"/>
                  <a:gd name="T58" fmla="*/ 94 w 829"/>
                  <a:gd name="T59" fmla="*/ 148 h 817"/>
                  <a:gd name="T60" fmla="*/ 151 w 829"/>
                  <a:gd name="T61" fmla="*/ 91 h 817"/>
                  <a:gd name="T62" fmla="*/ 217 w 829"/>
                  <a:gd name="T63" fmla="*/ 49 h 817"/>
                  <a:gd name="T64" fmla="*/ 292 w 829"/>
                  <a:gd name="T65" fmla="*/ 18 h 817"/>
                  <a:gd name="T66" fmla="*/ 372 w 829"/>
                  <a:gd name="T67" fmla="*/ 2 h 817"/>
                  <a:gd name="T68" fmla="*/ 415 w 829"/>
                  <a:gd name="T69" fmla="*/ 0 h 8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9"/>
                  <a:gd name="T106" fmla="*/ 0 h 817"/>
                  <a:gd name="T107" fmla="*/ 829 w 829"/>
                  <a:gd name="T108" fmla="*/ 817 h 8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9" h="817">
                    <a:moveTo>
                      <a:pt x="415" y="0"/>
                    </a:moveTo>
                    <a:lnTo>
                      <a:pt x="415" y="0"/>
                    </a:lnTo>
                    <a:lnTo>
                      <a:pt x="457" y="2"/>
                    </a:lnTo>
                    <a:lnTo>
                      <a:pt x="497" y="7"/>
                    </a:lnTo>
                    <a:lnTo>
                      <a:pt x="537" y="18"/>
                    </a:lnTo>
                    <a:lnTo>
                      <a:pt x="577" y="30"/>
                    </a:lnTo>
                    <a:lnTo>
                      <a:pt x="613" y="49"/>
                    </a:lnTo>
                    <a:lnTo>
                      <a:pt x="648" y="68"/>
                    </a:lnTo>
                    <a:lnTo>
                      <a:pt x="679" y="91"/>
                    </a:lnTo>
                    <a:lnTo>
                      <a:pt x="709" y="120"/>
                    </a:lnTo>
                    <a:lnTo>
                      <a:pt x="735" y="148"/>
                    </a:lnTo>
                    <a:lnTo>
                      <a:pt x="759" y="179"/>
                    </a:lnTo>
                    <a:lnTo>
                      <a:pt x="780" y="214"/>
                    </a:lnTo>
                    <a:lnTo>
                      <a:pt x="799" y="249"/>
                    </a:lnTo>
                    <a:lnTo>
                      <a:pt x="813" y="287"/>
                    </a:lnTo>
                    <a:lnTo>
                      <a:pt x="822" y="327"/>
                    </a:lnTo>
                    <a:lnTo>
                      <a:pt x="829" y="367"/>
                    </a:lnTo>
                    <a:lnTo>
                      <a:pt x="829" y="409"/>
                    </a:lnTo>
                    <a:lnTo>
                      <a:pt x="829" y="449"/>
                    </a:lnTo>
                    <a:lnTo>
                      <a:pt x="822" y="489"/>
                    </a:lnTo>
                    <a:lnTo>
                      <a:pt x="813" y="529"/>
                    </a:lnTo>
                    <a:lnTo>
                      <a:pt x="799" y="567"/>
                    </a:lnTo>
                    <a:lnTo>
                      <a:pt x="780" y="603"/>
                    </a:lnTo>
                    <a:lnTo>
                      <a:pt x="759" y="638"/>
                    </a:lnTo>
                    <a:lnTo>
                      <a:pt x="735" y="668"/>
                    </a:lnTo>
                    <a:lnTo>
                      <a:pt x="709" y="697"/>
                    </a:lnTo>
                    <a:lnTo>
                      <a:pt x="679" y="725"/>
                    </a:lnTo>
                    <a:lnTo>
                      <a:pt x="648" y="749"/>
                    </a:lnTo>
                    <a:lnTo>
                      <a:pt x="613" y="767"/>
                    </a:lnTo>
                    <a:lnTo>
                      <a:pt x="577" y="786"/>
                    </a:lnTo>
                    <a:lnTo>
                      <a:pt x="537" y="798"/>
                    </a:lnTo>
                    <a:lnTo>
                      <a:pt x="497" y="810"/>
                    </a:lnTo>
                    <a:lnTo>
                      <a:pt x="457" y="815"/>
                    </a:lnTo>
                    <a:lnTo>
                      <a:pt x="415" y="817"/>
                    </a:lnTo>
                    <a:lnTo>
                      <a:pt x="372" y="815"/>
                    </a:lnTo>
                    <a:lnTo>
                      <a:pt x="332" y="810"/>
                    </a:lnTo>
                    <a:lnTo>
                      <a:pt x="292" y="798"/>
                    </a:lnTo>
                    <a:lnTo>
                      <a:pt x="252" y="786"/>
                    </a:lnTo>
                    <a:lnTo>
                      <a:pt x="217" y="767"/>
                    </a:lnTo>
                    <a:lnTo>
                      <a:pt x="181" y="749"/>
                    </a:lnTo>
                    <a:lnTo>
                      <a:pt x="151" y="725"/>
                    </a:lnTo>
                    <a:lnTo>
                      <a:pt x="120" y="697"/>
                    </a:lnTo>
                    <a:lnTo>
                      <a:pt x="94" y="668"/>
                    </a:lnTo>
                    <a:lnTo>
                      <a:pt x="70" y="638"/>
                    </a:lnTo>
                    <a:lnTo>
                      <a:pt x="49" y="603"/>
                    </a:lnTo>
                    <a:lnTo>
                      <a:pt x="30" y="567"/>
                    </a:lnTo>
                    <a:lnTo>
                      <a:pt x="16" y="529"/>
                    </a:lnTo>
                    <a:lnTo>
                      <a:pt x="7" y="489"/>
                    </a:lnTo>
                    <a:lnTo>
                      <a:pt x="0" y="449"/>
                    </a:lnTo>
                    <a:lnTo>
                      <a:pt x="0" y="409"/>
                    </a:lnTo>
                    <a:lnTo>
                      <a:pt x="0" y="367"/>
                    </a:lnTo>
                    <a:lnTo>
                      <a:pt x="7" y="327"/>
                    </a:lnTo>
                    <a:lnTo>
                      <a:pt x="16" y="287"/>
                    </a:lnTo>
                    <a:lnTo>
                      <a:pt x="30" y="249"/>
                    </a:lnTo>
                    <a:lnTo>
                      <a:pt x="49" y="214"/>
                    </a:lnTo>
                    <a:lnTo>
                      <a:pt x="70" y="179"/>
                    </a:lnTo>
                    <a:lnTo>
                      <a:pt x="94" y="148"/>
                    </a:lnTo>
                    <a:lnTo>
                      <a:pt x="120" y="120"/>
                    </a:lnTo>
                    <a:lnTo>
                      <a:pt x="151" y="91"/>
                    </a:lnTo>
                    <a:lnTo>
                      <a:pt x="181" y="68"/>
                    </a:lnTo>
                    <a:lnTo>
                      <a:pt x="217" y="49"/>
                    </a:lnTo>
                    <a:lnTo>
                      <a:pt x="252" y="30"/>
                    </a:lnTo>
                    <a:lnTo>
                      <a:pt x="292" y="18"/>
                    </a:lnTo>
                    <a:lnTo>
                      <a:pt x="332" y="7"/>
                    </a:lnTo>
                    <a:lnTo>
                      <a:pt x="372" y="2"/>
                    </a:lnTo>
                    <a:lnTo>
                      <a:pt x="415"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55">
                <a:extLst>
                  <a:ext uri="{FF2B5EF4-FFF2-40B4-BE49-F238E27FC236}">
                    <a16:creationId xmlns:a16="http://schemas.microsoft.com/office/drawing/2014/main" id="{6CE64DF2-6561-39DC-2801-B24311AC83EE}"/>
                  </a:ext>
                </a:extLst>
              </p:cNvPr>
              <p:cNvSpPr>
                <a:spLocks/>
              </p:cNvSpPr>
              <p:nvPr/>
            </p:nvSpPr>
            <p:spPr bwMode="auto">
              <a:xfrm>
                <a:off x="4492" y="2641"/>
                <a:ext cx="837" cy="822"/>
              </a:xfrm>
              <a:custGeom>
                <a:avLst/>
                <a:gdLst>
                  <a:gd name="T0" fmla="*/ 417 w 837"/>
                  <a:gd name="T1" fmla="*/ 0 h 822"/>
                  <a:gd name="T2" fmla="*/ 502 w 837"/>
                  <a:gd name="T3" fmla="*/ 7 h 822"/>
                  <a:gd name="T4" fmla="*/ 580 w 837"/>
                  <a:gd name="T5" fmla="*/ 31 h 822"/>
                  <a:gd name="T6" fmla="*/ 651 w 837"/>
                  <a:gd name="T7" fmla="*/ 68 h 822"/>
                  <a:gd name="T8" fmla="*/ 714 w 837"/>
                  <a:gd name="T9" fmla="*/ 120 h 822"/>
                  <a:gd name="T10" fmla="*/ 764 w 837"/>
                  <a:gd name="T11" fmla="*/ 182 h 822"/>
                  <a:gd name="T12" fmla="*/ 804 w 837"/>
                  <a:gd name="T13" fmla="*/ 250 h 822"/>
                  <a:gd name="T14" fmla="*/ 827 w 837"/>
                  <a:gd name="T15" fmla="*/ 328 h 822"/>
                  <a:gd name="T16" fmla="*/ 837 w 837"/>
                  <a:gd name="T17" fmla="*/ 410 h 822"/>
                  <a:gd name="T18" fmla="*/ 834 w 837"/>
                  <a:gd name="T19" fmla="*/ 452 h 822"/>
                  <a:gd name="T20" fmla="*/ 818 w 837"/>
                  <a:gd name="T21" fmla="*/ 532 h 822"/>
                  <a:gd name="T22" fmla="*/ 785 w 837"/>
                  <a:gd name="T23" fmla="*/ 606 h 822"/>
                  <a:gd name="T24" fmla="*/ 740 w 837"/>
                  <a:gd name="T25" fmla="*/ 671 h 822"/>
                  <a:gd name="T26" fmla="*/ 684 w 837"/>
                  <a:gd name="T27" fmla="*/ 728 h 822"/>
                  <a:gd name="T28" fmla="*/ 618 w 837"/>
                  <a:gd name="T29" fmla="*/ 773 h 822"/>
                  <a:gd name="T30" fmla="*/ 542 w 837"/>
                  <a:gd name="T31" fmla="*/ 803 h 822"/>
                  <a:gd name="T32" fmla="*/ 462 w 837"/>
                  <a:gd name="T33" fmla="*/ 820 h 822"/>
                  <a:gd name="T34" fmla="*/ 417 w 837"/>
                  <a:gd name="T35" fmla="*/ 822 h 822"/>
                  <a:gd name="T36" fmla="*/ 335 w 837"/>
                  <a:gd name="T37" fmla="*/ 813 h 822"/>
                  <a:gd name="T38" fmla="*/ 257 w 837"/>
                  <a:gd name="T39" fmla="*/ 789 h 822"/>
                  <a:gd name="T40" fmla="*/ 184 w 837"/>
                  <a:gd name="T41" fmla="*/ 752 h 822"/>
                  <a:gd name="T42" fmla="*/ 123 w 837"/>
                  <a:gd name="T43" fmla="*/ 702 h 822"/>
                  <a:gd name="T44" fmla="*/ 73 w 837"/>
                  <a:gd name="T45" fmla="*/ 641 h 822"/>
                  <a:gd name="T46" fmla="*/ 33 w 837"/>
                  <a:gd name="T47" fmla="*/ 570 h 822"/>
                  <a:gd name="T48" fmla="*/ 9 w 837"/>
                  <a:gd name="T49" fmla="*/ 492 h 822"/>
                  <a:gd name="T50" fmla="*/ 0 w 837"/>
                  <a:gd name="T51" fmla="*/ 410 h 822"/>
                  <a:gd name="T52" fmla="*/ 2 w 837"/>
                  <a:gd name="T53" fmla="*/ 368 h 822"/>
                  <a:gd name="T54" fmla="*/ 19 w 837"/>
                  <a:gd name="T55" fmla="*/ 288 h 822"/>
                  <a:gd name="T56" fmla="*/ 52 w 837"/>
                  <a:gd name="T57" fmla="*/ 214 h 822"/>
                  <a:gd name="T58" fmla="*/ 97 w 837"/>
                  <a:gd name="T59" fmla="*/ 149 h 822"/>
                  <a:gd name="T60" fmla="*/ 153 w 837"/>
                  <a:gd name="T61" fmla="*/ 94 h 822"/>
                  <a:gd name="T62" fmla="*/ 219 w 837"/>
                  <a:gd name="T63" fmla="*/ 50 h 822"/>
                  <a:gd name="T64" fmla="*/ 295 w 837"/>
                  <a:gd name="T65" fmla="*/ 17 h 822"/>
                  <a:gd name="T66" fmla="*/ 375 w 837"/>
                  <a:gd name="T67" fmla="*/ 0 h 822"/>
                  <a:gd name="T68" fmla="*/ 417 w 837"/>
                  <a:gd name="T69" fmla="*/ 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7"/>
                  <a:gd name="T106" fmla="*/ 0 h 822"/>
                  <a:gd name="T107" fmla="*/ 837 w 837"/>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7" h="822">
                    <a:moveTo>
                      <a:pt x="417" y="0"/>
                    </a:moveTo>
                    <a:lnTo>
                      <a:pt x="417" y="0"/>
                    </a:lnTo>
                    <a:lnTo>
                      <a:pt x="462" y="0"/>
                    </a:lnTo>
                    <a:lnTo>
                      <a:pt x="502" y="7"/>
                    </a:lnTo>
                    <a:lnTo>
                      <a:pt x="542" y="17"/>
                    </a:lnTo>
                    <a:lnTo>
                      <a:pt x="580" y="31"/>
                    </a:lnTo>
                    <a:lnTo>
                      <a:pt x="618" y="50"/>
                    </a:lnTo>
                    <a:lnTo>
                      <a:pt x="651" y="68"/>
                    </a:lnTo>
                    <a:lnTo>
                      <a:pt x="684" y="94"/>
                    </a:lnTo>
                    <a:lnTo>
                      <a:pt x="714" y="120"/>
                    </a:lnTo>
                    <a:lnTo>
                      <a:pt x="740" y="149"/>
                    </a:lnTo>
                    <a:lnTo>
                      <a:pt x="764" y="182"/>
                    </a:lnTo>
                    <a:lnTo>
                      <a:pt x="785" y="214"/>
                    </a:lnTo>
                    <a:lnTo>
                      <a:pt x="804" y="250"/>
                    </a:lnTo>
                    <a:lnTo>
                      <a:pt x="818" y="288"/>
                    </a:lnTo>
                    <a:lnTo>
                      <a:pt x="827" y="328"/>
                    </a:lnTo>
                    <a:lnTo>
                      <a:pt x="834" y="368"/>
                    </a:lnTo>
                    <a:lnTo>
                      <a:pt x="837" y="410"/>
                    </a:lnTo>
                    <a:lnTo>
                      <a:pt x="834" y="452"/>
                    </a:lnTo>
                    <a:lnTo>
                      <a:pt x="827" y="492"/>
                    </a:lnTo>
                    <a:lnTo>
                      <a:pt x="818" y="532"/>
                    </a:lnTo>
                    <a:lnTo>
                      <a:pt x="804" y="570"/>
                    </a:lnTo>
                    <a:lnTo>
                      <a:pt x="785" y="606"/>
                    </a:lnTo>
                    <a:lnTo>
                      <a:pt x="764" y="641"/>
                    </a:lnTo>
                    <a:lnTo>
                      <a:pt x="740" y="671"/>
                    </a:lnTo>
                    <a:lnTo>
                      <a:pt x="714" y="702"/>
                    </a:lnTo>
                    <a:lnTo>
                      <a:pt x="684" y="728"/>
                    </a:lnTo>
                    <a:lnTo>
                      <a:pt x="651" y="752"/>
                    </a:lnTo>
                    <a:lnTo>
                      <a:pt x="618" y="773"/>
                    </a:lnTo>
                    <a:lnTo>
                      <a:pt x="580" y="789"/>
                    </a:lnTo>
                    <a:lnTo>
                      <a:pt x="542" y="803"/>
                    </a:lnTo>
                    <a:lnTo>
                      <a:pt x="502" y="813"/>
                    </a:lnTo>
                    <a:lnTo>
                      <a:pt x="462" y="820"/>
                    </a:lnTo>
                    <a:lnTo>
                      <a:pt x="417" y="822"/>
                    </a:lnTo>
                    <a:lnTo>
                      <a:pt x="375" y="820"/>
                    </a:lnTo>
                    <a:lnTo>
                      <a:pt x="335" y="813"/>
                    </a:lnTo>
                    <a:lnTo>
                      <a:pt x="295" y="803"/>
                    </a:lnTo>
                    <a:lnTo>
                      <a:pt x="257" y="789"/>
                    </a:lnTo>
                    <a:lnTo>
                      <a:pt x="219" y="773"/>
                    </a:lnTo>
                    <a:lnTo>
                      <a:pt x="184" y="752"/>
                    </a:lnTo>
                    <a:lnTo>
                      <a:pt x="153" y="728"/>
                    </a:lnTo>
                    <a:lnTo>
                      <a:pt x="123" y="702"/>
                    </a:lnTo>
                    <a:lnTo>
                      <a:pt x="97" y="671"/>
                    </a:lnTo>
                    <a:lnTo>
                      <a:pt x="73" y="641"/>
                    </a:lnTo>
                    <a:lnTo>
                      <a:pt x="52" y="606"/>
                    </a:lnTo>
                    <a:lnTo>
                      <a:pt x="33" y="570"/>
                    </a:lnTo>
                    <a:lnTo>
                      <a:pt x="19" y="532"/>
                    </a:lnTo>
                    <a:lnTo>
                      <a:pt x="9" y="492"/>
                    </a:lnTo>
                    <a:lnTo>
                      <a:pt x="2" y="452"/>
                    </a:lnTo>
                    <a:lnTo>
                      <a:pt x="0" y="410"/>
                    </a:lnTo>
                    <a:lnTo>
                      <a:pt x="2" y="368"/>
                    </a:lnTo>
                    <a:lnTo>
                      <a:pt x="9" y="328"/>
                    </a:lnTo>
                    <a:lnTo>
                      <a:pt x="19" y="288"/>
                    </a:lnTo>
                    <a:lnTo>
                      <a:pt x="33" y="250"/>
                    </a:lnTo>
                    <a:lnTo>
                      <a:pt x="52" y="214"/>
                    </a:lnTo>
                    <a:lnTo>
                      <a:pt x="73" y="182"/>
                    </a:lnTo>
                    <a:lnTo>
                      <a:pt x="97" y="149"/>
                    </a:lnTo>
                    <a:lnTo>
                      <a:pt x="123" y="120"/>
                    </a:lnTo>
                    <a:lnTo>
                      <a:pt x="153" y="94"/>
                    </a:lnTo>
                    <a:lnTo>
                      <a:pt x="184" y="68"/>
                    </a:lnTo>
                    <a:lnTo>
                      <a:pt x="219" y="50"/>
                    </a:lnTo>
                    <a:lnTo>
                      <a:pt x="257" y="31"/>
                    </a:lnTo>
                    <a:lnTo>
                      <a:pt x="295" y="17"/>
                    </a:lnTo>
                    <a:lnTo>
                      <a:pt x="335" y="7"/>
                    </a:lnTo>
                    <a:lnTo>
                      <a:pt x="375" y="0"/>
                    </a:lnTo>
                    <a:lnTo>
                      <a:pt x="417"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56">
                <a:extLst>
                  <a:ext uri="{FF2B5EF4-FFF2-40B4-BE49-F238E27FC236}">
                    <a16:creationId xmlns:a16="http://schemas.microsoft.com/office/drawing/2014/main" id="{1099163C-B044-5946-5116-662D9D916D82}"/>
                  </a:ext>
                </a:extLst>
              </p:cNvPr>
              <p:cNvSpPr>
                <a:spLocks/>
              </p:cNvSpPr>
              <p:nvPr/>
            </p:nvSpPr>
            <p:spPr bwMode="auto">
              <a:xfrm>
                <a:off x="4490" y="2636"/>
                <a:ext cx="839" cy="827"/>
              </a:xfrm>
              <a:custGeom>
                <a:avLst/>
                <a:gdLst>
                  <a:gd name="T0" fmla="*/ 419 w 839"/>
                  <a:gd name="T1" fmla="*/ 0 h 827"/>
                  <a:gd name="T2" fmla="*/ 504 w 839"/>
                  <a:gd name="T3" fmla="*/ 10 h 827"/>
                  <a:gd name="T4" fmla="*/ 582 w 839"/>
                  <a:gd name="T5" fmla="*/ 33 h 827"/>
                  <a:gd name="T6" fmla="*/ 653 w 839"/>
                  <a:gd name="T7" fmla="*/ 73 h 827"/>
                  <a:gd name="T8" fmla="*/ 716 w 839"/>
                  <a:gd name="T9" fmla="*/ 123 h 827"/>
                  <a:gd name="T10" fmla="*/ 768 w 839"/>
                  <a:gd name="T11" fmla="*/ 184 h 827"/>
                  <a:gd name="T12" fmla="*/ 806 w 839"/>
                  <a:gd name="T13" fmla="*/ 255 h 827"/>
                  <a:gd name="T14" fmla="*/ 829 w 839"/>
                  <a:gd name="T15" fmla="*/ 333 h 827"/>
                  <a:gd name="T16" fmla="*/ 839 w 839"/>
                  <a:gd name="T17" fmla="*/ 415 h 827"/>
                  <a:gd name="T18" fmla="*/ 836 w 839"/>
                  <a:gd name="T19" fmla="*/ 457 h 827"/>
                  <a:gd name="T20" fmla="*/ 820 w 839"/>
                  <a:gd name="T21" fmla="*/ 537 h 827"/>
                  <a:gd name="T22" fmla="*/ 789 w 839"/>
                  <a:gd name="T23" fmla="*/ 613 h 827"/>
                  <a:gd name="T24" fmla="*/ 742 w 839"/>
                  <a:gd name="T25" fmla="*/ 676 h 827"/>
                  <a:gd name="T26" fmla="*/ 686 w 839"/>
                  <a:gd name="T27" fmla="*/ 733 h 827"/>
                  <a:gd name="T28" fmla="*/ 620 w 839"/>
                  <a:gd name="T29" fmla="*/ 778 h 827"/>
                  <a:gd name="T30" fmla="*/ 544 w 839"/>
                  <a:gd name="T31" fmla="*/ 811 h 827"/>
                  <a:gd name="T32" fmla="*/ 462 w 839"/>
                  <a:gd name="T33" fmla="*/ 827 h 827"/>
                  <a:gd name="T34" fmla="*/ 419 w 839"/>
                  <a:gd name="T35" fmla="*/ 827 h 827"/>
                  <a:gd name="T36" fmla="*/ 334 w 839"/>
                  <a:gd name="T37" fmla="*/ 820 h 827"/>
                  <a:gd name="T38" fmla="*/ 257 w 839"/>
                  <a:gd name="T39" fmla="*/ 797 h 827"/>
                  <a:gd name="T40" fmla="*/ 184 w 839"/>
                  <a:gd name="T41" fmla="*/ 757 h 827"/>
                  <a:gd name="T42" fmla="*/ 122 w 839"/>
                  <a:gd name="T43" fmla="*/ 707 h 827"/>
                  <a:gd name="T44" fmla="*/ 70 w 839"/>
                  <a:gd name="T45" fmla="*/ 646 h 827"/>
                  <a:gd name="T46" fmla="*/ 33 w 839"/>
                  <a:gd name="T47" fmla="*/ 575 h 827"/>
                  <a:gd name="T48" fmla="*/ 7 w 839"/>
                  <a:gd name="T49" fmla="*/ 497 h 827"/>
                  <a:gd name="T50" fmla="*/ 0 w 839"/>
                  <a:gd name="T51" fmla="*/ 415 h 827"/>
                  <a:gd name="T52" fmla="*/ 2 w 839"/>
                  <a:gd name="T53" fmla="*/ 373 h 827"/>
                  <a:gd name="T54" fmla="*/ 19 w 839"/>
                  <a:gd name="T55" fmla="*/ 293 h 827"/>
                  <a:gd name="T56" fmla="*/ 49 w 839"/>
                  <a:gd name="T57" fmla="*/ 217 h 827"/>
                  <a:gd name="T58" fmla="*/ 96 w 839"/>
                  <a:gd name="T59" fmla="*/ 151 h 827"/>
                  <a:gd name="T60" fmla="*/ 153 w 839"/>
                  <a:gd name="T61" fmla="*/ 97 h 827"/>
                  <a:gd name="T62" fmla="*/ 219 w 839"/>
                  <a:gd name="T63" fmla="*/ 52 h 827"/>
                  <a:gd name="T64" fmla="*/ 294 w 839"/>
                  <a:gd name="T65" fmla="*/ 19 h 827"/>
                  <a:gd name="T66" fmla="*/ 377 w 839"/>
                  <a:gd name="T67" fmla="*/ 3 h 827"/>
                  <a:gd name="T68" fmla="*/ 419 w 839"/>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9"/>
                  <a:gd name="T106" fmla="*/ 0 h 827"/>
                  <a:gd name="T107" fmla="*/ 839 w 839"/>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9" h="827">
                    <a:moveTo>
                      <a:pt x="419" y="0"/>
                    </a:moveTo>
                    <a:lnTo>
                      <a:pt x="419" y="0"/>
                    </a:lnTo>
                    <a:lnTo>
                      <a:pt x="462" y="3"/>
                    </a:lnTo>
                    <a:lnTo>
                      <a:pt x="504" y="10"/>
                    </a:lnTo>
                    <a:lnTo>
                      <a:pt x="544" y="19"/>
                    </a:lnTo>
                    <a:lnTo>
                      <a:pt x="582" y="33"/>
                    </a:lnTo>
                    <a:lnTo>
                      <a:pt x="620" y="52"/>
                    </a:lnTo>
                    <a:lnTo>
                      <a:pt x="653" y="73"/>
                    </a:lnTo>
                    <a:lnTo>
                      <a:pt x="686" y="97"/>
                    </a:lnTo>
                    <a:lnTo>
                      <a:pt x="716" y="123"/>
                    </a:lnTo>
                    <a:lnTo>
                      <a:pt x="742" y="151"/>
                    </a:lnTo>
                    <a:lnTo>
                      <a:pt x="768" y="184"/>
                    </a:lnTo>
                    <a:lnTo>
                      <a:pt x="789" y="217"/>
                    </a:lnTo>
                    <a:lnTo>
                      <a:pt x="806" y="255"/>
                    </a:lnTo>
                    <a:lnTo>
                      <a:pt x="820" y="293"/>
                    </a:lnTo>
                    <a:lnTo>
                      <a:pt x="829" y="333"/>
                    </a:lnTo>
                    <a:lnTo>
                      <a:pt x="836" y="373"/>
                    </a:lnTo>
                    <a:lnTo>
                      <a:pt x="839" y="415"/>
                    </a:lnTo>
                    <a:lnTo>
                      <a:pt x="836" y="457"/>
                    </a:lnTo>
                    <a:lnTo>
                      <a:pt x="829" y="497"/>
                    </a:lnTo>
                    <a:lnTo>
                      <a:pt x="820" y="537"/>
                    </a:lnTo>
                    <a:lnTo>
                      <a:pt x="806" y="575"/>
                    </a:lnTo>
                    <a:lnTo>
                      <a:pt x="789" y="613"/>
                    </a:lnTo>
                    <a:lnTo>
                      <a:pt x="768" y="646"/>
                    </a:lnTo>
                    <a:lnTo>
                      <a:pt x="742" y="676"/>
                    </a:lnTo>
                    <a:lnTo>
                      <a:pt x="716" y="707"/>
                    </a:lnTo>
                    <a:lnTo>
                      <a:pt x="686" y="733"/>
                    </a:lnTo>
                    <a:lnTo>
                      <a:pt x="653" y="757"/>
                    </a:lnTo>
                    <a:lnTo>
                      <a:pt x="620" y="778"/>
                    </a:lnTo>
                    <a:lnTo>
                      <a:pt x="582" y="797"/>
                    </a:lnTo>
                    <a:lnTo>
                      <a:pt x="544" y="811"/>
                    </a:lnTo>
                    <a:lnTo>
                      <a:pt x="504" y="820"/>
                    </a:lnTo>
                    <a:lnTo>
                      <a:pt x="462" y="827"/>
                    </a:lnTo>
                    <a:lnTo>
                      <a:pt x="419" y="827"/>
                    </a:lnTo>
                    <a:lnTo>
                      <a:pt x="377" y="827"/>
                    </a:lnTo>
                    <a:lnTo>
                      <a:pt x="334" y="820"/>
                    </a:lnTo>
                    <a:lnTo>
                      <a:pt x="294" y="811"/>
                    </a:lnTo>
                    <a:lnTo>
                      <a:pt x="257" y="797"/>
                    </a:lnTo>
                    <a:lnTo>
                      <a:pt x="219" y="778"/>
                    </a:lnTo>
                    <a:lnTo>
                      <a:pt x="184" y="757"/>
                    </a:lnTo>
                    <a:lnTo>
                      <a:pt x="153" y="733"/>
                    </a:lnTo>
                    <a:lnTo>
                      <a:pt x="122" y="707"/>
                    </a:lnTo>
                    <a:lnTo>
                      <a:pt x="96" y="676"/>
                    </a:lnTo>
                    <a:lnTo>
                      <a:pt x="70" y="646"/>
                    </a:lnTo>
                    <a:lnTo>
                      <a:pt x="49" y="613"/>
                    </a:lnTo>
                    <a:lnTo>
                      <a:pt x="33" y="575"/>
                    </a:lnTo>
                    <a:lnTo>
                      <a:pt x="19" y="537"/>
                    </a:lnTo>
                    <a:lnTo>
                      <a:pt x="7" y="497"/>
                    </a:lnTo>
                    <a:lnTo>
                      <a:pt x="2" y="457"/>
                    </a:lnTo>
                    <a:lnTo>
                      <a:pt x="0" y="415"/>
                    </a:lnTo>
                    <a:lnTo>
                      <a:pt x="2" y="373"/>
                    </a:lnTo>
                    <a:lnTo>
                      <a:pt x="7" y="333"/>
                    </a:lnTo>
                    <a:lnTo>
                      <a:pt x="19" y="293"/>
                    </a:lnTo>
                    <a:lnTo>
                      <a:pt x="33" y="255"/>
                    </a:lnTo>
                    <a:lnTo>
                      <a:pt x="49" y="217"/>
                    </a:lnTo>
                    <a:lnTo>
                      <a:pt x="70" y="184"/>
                    </a:lnTo>
                    <a:lnTo>
                      <a:pt x="96" y="151"/>
                    </a:lnTo>
                    <a:lnTo>
                      <a:pt x="122" y="123"/>
                    </a:lnTo>
                    <a:lnTo>
                      <a:pt x="153" y="97"/>
                    </a:lnTo>
                    <a:lnTo>
                      <a:pt x="184" y="73"/>
                    </a:lnTo>
                    <a:lnTo>
                      <a:pt x="219" y="52"/>
                    </a:lnTo>
                    <a:lnTo>
                      <a:pt x="257" y="33"/>
                    </a:lnTo>
                    <a:lnTo>
                      <a:pt x="294" y="19"/>
                    </a:lnTo>
                    <a:lnTo>
                      <a:pt x="334" y="10"/>
                    </a:lnTo>
                    <a:lnTo>
                      <a:pt x="377" y="3"/>
                    </a:lnTo>
                    <a:lnTo>
                      <a:pt x="41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57">
                <a:extLst>
                  <a:ext uri="{FF2B5EF4-FFF2-40B4-BE49-F238E27FC236}">
                    <a16:creationId xmlns:a16="http://schemas.microsoft.com/office/drawing/2014/main" id="{B0593566-B078-5ED2-0B13-979F7C9A85D5}"/>
                  </a:ext>
                </a:extLst>
              </p:cNvPr>
              <p:cNvSpPr>
                <a:spLocks/>
              </p:cNvSpPr>
              <p:nvPr/>
            </p:nvSpPr>
            <p:spPr bwMode="auto">
              <a:xfrm>
                <a:off x="4485" y="2634"/>
                <a:ext cx="844" cy="832"/>
              </a:xfrm>
              <a:custGeom>
                <a:avLst/>
                <a:gdLst>
                  <a:gd name="T0" fmla="*/ 422 w 844"/>
                  <a:gd name="T1" fmla="*/ 0 h 832"/>
                  <a:gd name="T2" fmla="*/ 507 w 844"/>
                  <a:gd name="T3" fmla="*/ 10 h 832"/>
                  <a:gd name="T4" fmla="*/ 587 w 844"/>
                  <a:gd name="T5" fmla="*/ 33 h 832"/>
                  <a:gd name="T6" fmla="*/ 658 w 844"/>
                  <a:gd name="T7" fmla="*/ 73 h 832"/>
                  <a:gd name="T8" fmla="*/ 721 w 844"/>
                  <a:gd name="T9" fmla="*/ 123 h 832"/>
                  <a:gd name="T10" fmla="*/ 773 w 844"/>
                  <a:gd name="T11" fmla="*/ 184 h 832"/>
                  <a:gd name="T12" fmla="*/ 811 w 844"/>
                  <a:gd name="T13" fmla="*/ 254 h 832"/>
                  <a:gd name="T14" fmla="*/ 837 w 844"/>
                  <a:gd name="T15" fmla="*/ 332 h 832"/>
                  <a:gd name="T16" fmla="*/ 844 w 844"/>
                  <a:gd name="T17" fmla="*/ 417 h 832"/>
                  <a:gd name="T18" fmla="*/ 844 w 844"/>
                  <a:gd name="T19" fmla="*/ 459 h 832"/>
                  <a:gd name="T20" fmla="*/ 825 w 844"/>
                  <a:gd name="T21" fmla="*/ 539 h 832"/>
                  <a:gd name="T22" fmla="*/ 794 w 844"/>
                  <a:gd name="T23" fmla="*/ 615 h 832"/>
                  <a:gd name="T24" fmla="*/ 747 w 844"/>
                  <a:gd name="T25" fmla="*/ 681 h 832"/>
                  <a:gd name="T26" fmla="*/ 691 w 844"/>
                  <a:gd name="T27" fmla="*/ 737 h 832"/>
                  <a:gd name="T28" fmla="*/ 625 w 844"/>
                  <a:gd name="T29" fmla="*/ 782 h 832"/>
                  <a:gd name="T30" fmla="*/ 549 w 844"/>
                  <a:gd name="T31" fmla="*/ 813 h 832"/>
                  <a:gd name="T32" fmla="*/ 467 w 844"/>
                  <a:gd name="T33" fmla="*/ 829 h 832"/>
                  <a:gd name="T34" fmla="*/ 422 w 844"/>
                  <a:gd name="T35" fmla="*/ 832 h 832"/>
                  <a:gd name="T36" fmla="*/ 337 w 844"/>
                  <a:gd name="T37" fmla="*/ 822 h 832"/>
                  <a:gd name="T38" fmla="*/ 259 w 844"/>
                  <a:gd name="T39" fmla="*/ 799 h 832"/>
                  <a:gd name="T40" fmla="*/ 186 w 844"/>
                  <a:gd name="T41" fmla="*/ 761 h 832"/>
                  <a:gd name="T42" fmla="*/ 125 w 844"/>
                  <a:gd name="T43" fmla="*/ 709 h 832"/>
                  <a:gd name="T44" fmla="*/ 73 w 844"/>
                  <a:gd name="T45" fmla="*/ 648 h 832"/>
                  <a:gd name="T46" fmla="*/ 33 w 844"/>
                  <a:gd name="T47" fmla="*/ 577 h 832"/>
                  <a:gd name="T48" fmla="*/ 9 w 844"/>
                  <a:gd name="T49" fmla="*/ 499 h 832"/>
                  <a:gd name="T50" fmla="*/ 0 w 844"/>
                  <a:gd name="T51" fmla="*/ 417 h 832"/>
                  <a:gd name="T52" fmla="*/ 2 w 844"/>
                  <a:gd name="T53" fmla="*/ 375 h 832"/>
                  <a:gd name="T54" fmla="*/ 19 w 844"/>
                  <a:gd name="T55" fmla="*/ 292 h 832"/>
                  <a:gd name="T56" fmla="*/ 52 w 844"/>
                  <a:gd name="T57" fmla="*/ 219 h 832"/>
                  <a:gd name="T58" fmla="*/ 97 w 844"/>
                  <a:gd name="T59" fmla="*/ 153 h 832"/>
                  <a:gd name="T60" fmla="*/ 156 w 844"/>
                  <a:gd name="T61" fmla="*/ 97 h 832"/>
                  <a:gd name="T62" fmla="*/ 222 w 844"/>
                  <a:gd name="T63" fmla="*/ 52 h 832"/>
                  <a:gd name="T64" fmla="*/ 297 w 844"/>
                  <a:gd name="T65" fmla="*/ 19 h 832"/>
                  <a:gd name="T66" fmla="*/ 379 w 844"/>
                  <a:gd name="T67" fmla="*/ 2 h 832"/>
                  <a:gd name="T68" fmla="*/ 422 w 844"/>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4"/>
                  <a:gd name="T106" fmla="*/ 0 h 832"/>
                  <a:gd name="T107" fmla="*/ 844 w 844"/>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4" h="832">
                    <a:moveTo>
                      <a:pt x="422" y="0"/>
                    </a:moveTo>
                    <a:lnTo>
                      <a:pt x="422" y="0"/>
                    </a:lnTo>
                    <a:lnTo>
                      <a:pt x="467" y="2"/>
                    </a:lnTo>
                    <a:lnTo>
                      <a:pt x="507" y="10"/>
                    </a:lnTo>
                    <a:lnTo>
                      <a:pt x="549" y="19"/>
                    </a:lnTo>
                    <a:lnTo>
                      <a:pt x="587" y="33"/>
                    </a:lnTo>
                    <a:lnTo>
                      <a:pt x="625" y="52"/>
                    </a:lnTo>
                    <a:lnTo>
                      <a:pt x="658" y="73"/>
                    </a:lnTo>
                    <a:lnTo>
                      <a:pt x="691" y="97"/>
                    </a:lnTo>
                    <a:lnTo>
                      <a:pt x="721" y="123"/>
                    </a:lnTo>
                    <a:lnTo>
                      <a:pt x="747" y="153"/>
                    </a:lnTo>
                    <a:lnTo>
                      <a:pt x="773" y="184"/>
                    </a:lnTo>
                    <a:lnTo>
                      <a:pt x="794" y="219"/>
                    </a:lnTo>
                    <a:lnTo>
                      <a:pt x="811" y="254"/>
                    </a:lnTo>
                    <a:lnTo>
                      <a:pt x="825" y="292"/>
                    </a:lnTo>
                    <a:lnTo>
                      <a:pt x="837" y="332"/>
                    </a:lnTo>
                    <a:lnTo>
                      <a:pt x="844" y="375"/>
                    </a:lnTo>
                    <a:lnTo>
                      <a:pt x="844" y="417"/>
                    </a:lnTo>
                    <a:lnTo>
                      <a:pt x="844" y="459"/>
                    </a:lnTo>
                    <a:lnTo>
                      <a:pt x="837" y="499"/>
                    </a:lnTo>
                    <a:lnTo>
                      <a:pt x="825" y="539"/>
                    </a:lnTo>
                    <a:lnTo>
                      <a:pt x="811" y="577"/>
                    </a:lnTo>
                    <a:lnTo>
                      <a:pt x="794" y="615"/>
                    </a:lnTo>
                    <a:lnTo>
                      <a:pt x="773" y="648"/>
                    </a:lnTo>
                    <a:lnTo>
                      <a:pt x="747" y="681"/>
                    </a:lnTo>
                    <a:lnTo>
                      <a:pt x="721" y="709"/>
                    </a:lnTo>
                    <a:lnTo>
                      <a:pt x="691" y="737"/>
                    </a:lnTo>
                    <a:lnTo>
                      <a:pt x="658" y="761"/>
                    </a:lnTo>
                    <a:lnTo>
                      <a:pt x="625" y="782"/>
                    </a:lnTo>
                    <a:lnTo>
                      <a:pt x="587" y="799"/>
                    </a:lnTo>
                    <a:lnTo>
                      <a:pt x="549" y="813"/>
                    </a:lnTo>
                    <a:lnTo>
                      <a:pt x="507" y="822"/>
                    </a:lnTo>
                    <a:lnTo>
                      <a:pt x="467" y="829"/>
                    </a:lnTo>
                    <a:lnTo>
                      <a:pt x="422" y="832"/>
                    </a:lnTo>
                    <a:lnTo>
                      <a:pt x="379" y="829"/>
                    </a:lnTo>
                    <a:lnTo>
                      <a:pt x="337" y="822"/>
                    </a:lnTo>
                    <a:lnTo>
                      <a:pt x="297" y="813"/>
                    </a:lnTo>
                    <a:lnTo>
                      <a:pt x="259" y="799"/>
                    </a:lnTo>
                    <a:lnTo>
                      <a:pt x="222" y="782"/>
                    </a:lnTo>
                    <a:lnTo>
                      <a:pt x="186" y="761"/>
                    </a:lnTo>
                    <a:lnTo>
                      <a:pt x="156" y="737"/>
                    </a:lnTo>
                    <a:lnTo>
                      <a:pt x="125" y="709"/>
                    </a:lnTo>
                    <a:lnTo>
                      <a:pt x="97" y="681"/>
                    </a:lnTo>
                    <a:lnTo>
                      <a:pt x="73" y="648"/>
                    </a:lnTo>
                    <a:lnTo>
                      <a:pt x="52" y="615"/>
                    </a:lnTo>
                    <a:lnTo>
                      <a:pt x="33" y="577"/>
                    </a:lnTo>
                    <a:lnTo>
                      <a:pt x="19" y="539"/>
                    </a:lnTo>
                    <a:lnTo>
                      <a:pt x="9" y="499"/>
                    </a:lnTo>
                    <a:lnTo>
                      <a:pt x="2" y="459"/>
                    </a:lnTo>
                    <a:lnTo>
                      <a:pt x="0" y="417"/>
                    </a:lnTo>
                    <a:lnTo>
                      <a:pt x="2" y="375"/>
                    </a:lnTo>
                    <a:lnTo>
                      <a:pt x="9" y="332"/>
                    </a:lnTo>
                    <a:lnTo>
                      <a:pt x="19" y="292"/>
                    </a:lnTo>
                    <a:lnTo>
                      <a:pt x="33" y="254"/>
                    </a:lnTo>
                    <a:lnTo>
                      <a:pt x="52" y="219"/>
                    </a:lnTo>
                    <a:lnTo>
                      <a:pt x="73" y="184"/>
                    </a:lnTo>
                    <a:lnTo>
                      <a:pt x="97" y="153"/>
                    </a:lnTo>
                    <a:lnTo>
                      <a:pt x="125" y="123"/>
                    </a:lnTo>
                    <a:lnTo>
                      <a:pt x="156" y="97"/>
                    </a:lnTo>
                    <a:lnTo>
                      <a:pt x="186" y="73"/>
                    </a:lnTo>
                    <a:lnTo>
                      <a:pt x="222" y="52"/>
                    </a:lnTo>
                    <a:lnTo>
                      <a:pt x="259" y="33"/>
                    </a:lnTo>
                    <a:lnTo>
                      <a:pt x="297" y="19"/>
                    </a:lnTo>
                    <a:lnTo>
                      <a:pt x="337" y="10"/>
                    </a:lnTo>
                    <a:lnTo>
                      <a:pt x="379" y="2"/>
                    </a:lnTo>
                    <a:lnTo>
                      <a:pt x="422" y="0"/>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58">
                <a:extLst>
                  <a:ext uri="{FF2B5EF4-FFF2-40B4-BE49-F238E27FC236}">
                    <a16:creationId xmlns:a16="http://schemas.microsoft.com/office/drawing/2014/main" id="{51C33028-EF54-609D-8434-2B121A813E59}"/>
                  </a:ext>
                </a:extLst>
              </p:cNvPr>
              <p:cNvSpPr>
                <a:spLocks/>
              </p:cNvSpPr>
              <p:nvPr/>
            </p:nvSpPr>
            <p:spPr bwMode="auto">
              <a:xfrm>
                <a:off x="4483" y="2632"/>
                <a:ext cx="848" cy="836"/>
              </a:xfrm>
              <a:custGeom>
                <a:avLst/>
                <a:gdLst>
                  <a:gd name="T0" fmla="*/ 424 w 848"/>
                  <a:gd name="T1" fmla="*/ 0 h 836"/>
                  <a:gd name="T2" fmla="*/ 509 w 848"/>
                  <a:gd name="T3" fmla="*/ 9 h 836"/>
                  <a:gd name="T4" fmla="*/ 589 w 848"/>
                  <a:gd name="T5" fmla="*/ 33 h 836"/>
                  <a:gd name="T6" fmla="*/ 660 w 848"/>
                  <a:gd name="T7" fmla="*/ 73 h 836"/>
                  <a:gd name="T8" fmla="*/ 723 w 848"/>
                  <a:gd name="T9" fmla="*/ 122 h 836"/>
                  <a:gd name="T10" fmla="*/ 775 w 848"/>
                  <a:gd name="T11" fmla="*/ 183 h 836"/>
                  <a:gd name="T12" fmla="*/ 815 w 848"/>
                  <a:gd name="T13" fmla="*/ 256 h 836"/>
                  <a:gd name="T14" fmla="*/ 839 w 848"/>
                  <a:gd name="T15" fmla="*/ 334 h 836"/>
                  <a:gd name="T16" fmla="*/ 848 w 848"/>
                  <a:gd name="T17" fmla="*/ 417 h 836"/>
                  <a:gd name="T18" fmla="*/ 846 w 848"/>
                  <a:gd name="T19" fmla="*/ 461 h 836"/>
                  <a:gd name="T20" fmla="*/ 829 w 848"/>
                  <a:gd name="T21" fmla="*/ 541 h 836"/>
                  <a:gd name="T22" fmla="*/ 796 w 848"/>
                  <a:gd name="T23" fmla="*/ 617 h 836"/>
                  <a:gd name="T24" fmla="*/ 752 w 848"/>
                  <a:gd name="T25" fmla="*/ 683 h 836"/>
                  <a:gd name="T26" fmla="*/ 693 w 848"/>
                  <a:gd name="T27" fmla="*/ 739 h 836"/>
                  <a:gd name="T28" fmla="*/ 627 w 848"/>
                  <a:gd name="T29" fmla="*/ 784 h 836"/>
                  <a:gd name="T30" fmla="*/ 549 w 848"/>
                  <a:gd name="T31" fmla="*/ 817 h 836"/>
                  <a:gd name="T32" fmla="*/ 466 w 848"/>
                  <a:gd name="T33" fmla="*/ 834 h 836"/>
                  <a:gd name="T34" fmla="*/ 424 w 848"/>
                  <a:gd name="T35" fmla="*/ 836 h 836"/>
                  <a:gd name="T36" fmla="*/ 339 w 848"/>
                  <a:gd name="T37" fmla="*/ 827 h 836"/>
                  <a:gd name="T38" fmla="*/ 259 w 848"/>
                  <a:gd name="T39" fmla="*/ 803 h 836"/>
                  <a:gd name="T40" fmla="*/ 186 w 848"/>
                  <a:gd name="T41" fmla="*/ 763 h 836"/>
                  <a:gd name="T42" fmla="*/ 125 w 848"/>
                  <a:gd name="T43" fmla="*/ 713 h 836"/>
                  <a:gd name="T44" fmla="*/ 73 w 848"/>
                  <a:gd name="T45" fmla="*/ 650 h 836"/>
                  <a:gd name="T46" fmla="*/ 33 w 848"/>
                  <a:gd name="T47" fmla="*/ 579 h 836"/>
                  <a:gd name="T48" fmla="*/ 9 w 848"/>
                  <a:gd name="T49" fmla="*/ 501 h 836"/>
                  <a:gd name="T50" fmla="*/ 0 w 848"/>
                  <a:gd name="T51" fmla="*/ 417 h 836"/>
                  <a:gd name="T52" fmla="*/ 2 w 848"/>
                  <a:gd name="T53" fmla="*/ 374 h 836"/>
                  <a:gd name="T54" fmla="*/ 18 w 848"/>
                  <a:gd name="T55" fmla="*/ 294 h 836"/>
                  <a:gd name="T56" fmla="*/ 51 w 848"/>
                  <a:gd name="T57" fmla="*/ 219 h 836"/>
                  <a:gd name="T58" fmla="*/ 96 w 848"/>
                  <a:gd name="T59" fmla="*/ 153 h 836"/>
                  <a:gd name="T60" fmla="*/ 155 w 848"/>
                  <a:gd name="T61" fmla="*/ 96 h 836"/>
                  <a:gd name="T62" fmla="*/ 221 w 848"/>
                  <a:gd name="T63" fmla="*/ 52 h 836"/>
                  <a:gd name="T64" fmla="*/ 297 w 848"/>
                  <a:gd name="T65" fmla="*/ 19 h 836"/>
                  <a:gd name="T66" fmla="*/ 381 w 848"/>
                  <a:gd name="T67" fmla="*/ 2 h 836"/>
                  <a:gd name="T68" fmla="*/ 424 w 848"/>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8"/>
                  <a:gd name="T106" fmla="*/ 0 h 836"/>
                  <a:gd name="T107" fmla="*/ 848 w 848"/>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8" h="836">
                    <a:moveTo>
                      <a:pt x="424" y="0"/>
                    </a:moveTo>
                    <a:lnTo>
                      <a:pt x="424" y="0"/>
                    </a:lnTo>
                    <a:lnTo>
                      <a:pt x="466" y="2"/>
                    </a:lnTo>
                    <a:lnTo>
                      <a:pt x="509" y="9"/>
                    </a:lnTo>
                    <a:lnTo>
                      <a:pt x="549" y="19"/>
                    </a:lnTo>
                    <a:lnTo>
                      <a:pt x="589" y="33"/>
                    </a:lnTo>
                    <a:lnTo>
                      <a:pt x="627" y="52"/>
                    </a:lnTo>
                    <a:lnTo>
                      <a:pt x="660" y="73"/>
                    </a:lnTo>
                    <a:lnTo>
                      <a:pt x="693" y="96"/>
                    </a:lnTo>
                    <a:lnTo>
                      <a:pt x="723" y="122"/>
                    </a:lnTo>
                    <a:lnTo>
                      <a:pt x="752" y="153"/>
                    </a:lnTo>
                    <a:lnTo>
                      <a:pt x="775" y="183"/>
                    </a:lnTo>
                    <a:lnTo>
                      <a:pt x="796" y="219"/>
                    </a:lnTo>
                    <a:lnTo>
                      <a:pt x="815" y="256"/>
                    </a:lnTo>
                    <a:lnTo>
                      <a:pt x="829" y="294"/>
                    </a:lnTo>
                    <a:lnTo>
                      <a:pt x="839" y="334"/>
                    </a:lnTo>
                    <a:lnTo>
                      <a:pt x="846" y="374"/>
                    </a:lnTo>
                    <a:lnTo>
                      <a:pt x="848" y="417"/>
                    </a:lnTo>
                    <a:lnTo>
                      <a:pt x="846" y="461"/>
                    </a:lnTo>
                    <a:lnTo>
                      <a:pt x="839" y="501"/>
                    </a:lnTo>
                    <a:lnTo>
                      <a:pt x="829" y="541"/>
                    </a:lnTo>
                    <a:lnTo>
                      <a:pt x="815" y="579"/>
                    </a:lnTo>
                    <a:lnTo>
                      <a:pt x="796" y="617"/>
                    </a:lnTo>
                    <a:lnTo>
                      <a:pt x="775" y="650"/>
                    </a:lnTo>
                    <a:lnTo>
                      <a:pt x="752" y="683"/>
                    </a:lnTo>
                    <a:lnTo>
                      <a:pt x="723" y="713"/>
                    </a:lnTo>
                    <a:lnTo>
                      <a:pt x="693" y="739"/>
                    </a:lnTo>
                    <a:lnTo>
                      <a:pt x="660" y="763"/>
                    </a:lnTo>
                    <a:lnTo>
                      <a:pt x="627" y="784"/>
                    </a:lnTo>
                    <a:lnTo>
                      <a:pt x="589" y="803"/>
                    </a:lnTo>
                    <a:lnTo>
                      <a:pt x="549" y="817"/>
                    </a:lnTo>
                    <a:lnTo>
                      <a:pt x="509" y="827"/>
                    </a:lnTo>
                    <a:lnTo>
                      <a:pt x="466" y="834"/>
                    </a:lnTo>
                    <a:lnTo>
                      <a:pt x="424" y="836"/>
                    </a:lnTo>
                    <a:lnTo>
                      <a:pt x="381" y="834"/>
                    </a:lnTo>
                    <a:lnTo>
                      <a:pt x="339" y="827"/>
                    </a:lnTo>
                    <a:lnTo>
                      <a:pt x="297" y="817"/>
                    </a:lnTo>
                    <a:lnTo>
                      <a:pt x="259" y="803"/>
                    </a:lnTo>
                    <a:lnTo>
                      <a:pt x="221" y="784"/>
                    </a:lnTo>
                    <a:lnTo>
                      <a:pt x="186" y="763"/>
                    </a:lnTo>
                    <a:lnTo>
                      <a:pt x="155" y="739"/>
                    </a:lnTo>
                    <a:lnTo>
                      <a:pt x="125" y="713"/>
                    </a:lnTo>
                    <a:lnTo>
                      <a:pt x="96" y="683"/>
                    </a:lnTo>
                    <a:lnTo>
                      <a:pt x="73" y="650"/>
                    </a:lnTo>
                    <a:lnTo>
                      <a:pt x="51" y="617"/>
                    </a:lnTo>
                    <a:lnTo>
                      <a:pt x="33" y="579"/>
                    </a:lnTo>
                    <a:lnTo>
                      <a:pt x="18" y="541"/>
                    </a:lnTo>
                    <a:lnTo>
                      <a:pt x="9" y="501"/>
                    </a:lnTo>
                    <a:lnTo>
                      <a:pt x="2" y="461"/>
                    </a:lnTo>
                    <a:lnTo>
                      <a:pt x="0" y="417"/>
                    </a:lnTo>
                    <a:lnTo>
                      <a:pt x="2" y="374"/>
                    </a:lnTo>
                    <a:lnTo>
                      <a:pt x="9" y="334"/>
                    </a:lnTo>
                    <a:lnTo>
                      <a:pt x="18" y="294"/>
                    </a:lnTo>
                    <a:lnTo>
                      <a:pt x="33" y="256"/>
                    </a:lnTo>
                    <a:lnTo>
                      <a:pt x="51" y="219"/>
                    </a:lnTo>
                    <a:lnTo>
                      <a:pt x="73" y="183"/>
                    </a:lnTo>
                    <a:lnTo>
                      <a:pt x="96" y="153"/>
                    </a:lnTo>
                    <a:lnTo>
                      <a:pt x="125" y="122"/>
                    </a:lnTo>
                    <a:lnTo>
                      <a:pt x="155" y="96"/>
                    </a:lnTo>
                    <a:lnTo>
                      <a:pt x="186" y="73"/>
                    </a:lnTo>
                    <a:lnTo>
                      <a:pt x="221" y="52"/>
                    </a:lnTo>
                    <a:lnTo>
                      <a:pt x="259" y="33"/>
                    </a:lnTo>
                    <a:lnTo>
                      <a:pt x="297" y="19"/>
                    </a:lnTo>
                    <a:lnTo>
                      <a:pt x="339" y="9"/>
                    </a:lnTo>
                    <a:lnTo>
                      <a:pt x="381" y="2"/>
                    </a:lnTo>
                    <a:lnTo>
                      <a:pt x="424"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59">
                <a:extLst>
                  <a:ext uri="{FF2B5EF4-FFF2-40B4-BE49-F238E27FC236}">
                    <a16:creationId xmlns:a16="http://schemas.microsoft.com/office/drawing/2014/main" id="{2A33DDE7-76E4-6442-EAEF-B24A3C489CE4}"/>
                  </a:ext>
                </a:extLst>
              </p:cNvPr>
              <p:cNvSpPr>
                <a:spLocks/>
              </p:cNvSpPr>
              <p:nvPr/>
            </p:nvSpPr>
            <p:spPr bwMode="auto">
              <a:xfrm>
                <a:off x="4480" y="2629"/>
                <a:ext cx="851" cy="839"/>
              </a:xfrm>
              <a:custGeom>
                <a:avLst/>
                <a:gdLst>
                  <a:gd name="T0" fmla="*/ 425 w 851"/>
                  <a:gd name="T1" fmla="*/ 0 h 839"/>
                  <a:gd name="T2" fmla="*/ 512 w 851"/>
                  <a:gd name="T3" fmla="*/ 10 h 839"/>
                  <a:gd name="T4" fmla="*/ 592 w 851"/>
                  <a:gd name="T5" fmla="*/ 33 h 839"/>
                  <a:gd name="T6" fmla="*/ 663 w 851"/>
                  <a:gd name="T7" fmla="*/ 73 h 839"/>
                  <a:gd name="T8" fmla="*/ 726 w 851"/>
                  <a:gd name="T9" fmla="*/ 123 h 839"/>
                  <a:gd name="T10" fmla="*/ 778 w 851"/>
                  <a:gd name="T11" fmla="*/ 186 h 839"/>
                  <a:gd name="T12" fmla="*/ 818 w 851"/>
                  <a:gd name="T13" fmla="*/ 257 h 839"/>
                  <a:gd name="T14" fmla="*/ 842 w 851"/>
                  <a:gd name="T15" fmla="*/ 335 h 839"/>
                  <a:gd name="T16" fmla="*/ 851 w 851"/>
                  <a:gd name="T17" fmla="*/ 420 h 839"/>
                  <a:gd name="T18" fmla="*/ 849 w 851"/>
                  <a:gd name="T19" fmla="*/ 462 h 839"/>
                  <a:gd name="T20" fmla="*/ 832 w 851"/>
                  <a:gd name="T21" fmla="*/ 544 h 839"/>
                  <a:gd name="T22" fmla="*/ 799 w 851"/>
                  <a:gd name="T23" fmla="*/ 620 h 839"/>
                  <a:gd name="T24" fmla="*/ 755 w 851"/>
                  <a:gd name="T25" fmla="*/ 686 h 839"/>
                  <a:gd name="T26" fmla="*/ 696 w 851"/>
                  <a:gd name="T27" fmla="*/ 742 h 839"/>
                  <a:gd name="T28" fmla="*/ 627 w 851"/>
                  <a:gd name="T29" fmla="*/ 789 h 839"/>
                  <a:gd name="T30" fmla="*/ 552 w 851"/>
                  <a:gd name="T31" fmla="*/ 820 h 839"/>
                  <a:gd name="T32" fmla="*/ 469 w 851"/>
                  <a:gd name="T33" fmla="*/ 837 h 839"/>
                  <a:gd name="T34" fmla="*/ 425 w 851"/>
                  <a:gd name="T35" fmla="*/ 839 h 839"/>
                  <a:gd name="T36" fmla="*/ 340 w 851"/>
                  <a:gd name="T37" fmla="*/ 832 h 839"/>
                  <a:gd name="T38" fmla="*/ 260 w 851"/>
                  <a:gd name="T39" fmla="*/ 806 h 839"/>
                  <a:gd name="T40" fmla="*/ 186 w 851"/>
                  <a:gd name="T41" fmla="*/ 768 h 839"/>
                  <a:gd name="T42" fmla="*/ 125 w 851"/>
                  <a:gd name="T43" fmla="*/ 716 h 839"/>
                  <a:gd name="T44" fmla="*/ 73 w 851"/>
                  <a:gd name="T45" fmla="*/ 655 h 839"/>
                  <a:gd name="T46" fmla="*/ 33 w 851"/>
                  <a:gd name="T47" fmla="*/ 582 h 839"/>
                  <a:gd name="T48" fmla="*/ 7 w 851"/>
                  <a:gd name="T49" fmla="*/ 504 h 839"/>
                  <a:gd name="T50" fmla="*/ 0 w 851"/>
                  <a:gd name="T51" fmla="*/ 420 h 839"/>
                  <a:gd name="T52" fmla="*/ 3 w 851"/>
                  <a:gd name="T53" fmla="*/ 377 h 839"/>
                  <a:gd name="T54" fmla="*/ 19 w 851"/>
                  <a:gd name="T55" fmla="*/ 295 h 839"/>
                  <a:gd name="T56" fmla="*/ 50 w 851"/>
                  <a:gd name="T57" fmla="*/ 219 h 839"/>
                  <a:gd name="T58" fmla="*/ 97 w 851"/>
                  <a:gd name="T59" fmla="*/ 153 h 839"/>
                  <a:gd name="T60" fmla="*/ 153 w 851"/>
                  <a:gd name="T61" fmla="*/ 97 h 839"/>
                  <a:gd name="T62" fmla="*/ 222 w 851"/>
                  <a:gd name="T63" fmla="*/ 52 h 839"/>
                  <a:gd name="T64" fmla="*/ 300 w 851"/>
                  <a:gd name="T65" fmla="*/ 19 h 839"/>
                  <a:gd name="T66" fmla="*/ 382 w 851"/>
                  <a:gd name="T67" fmla="*/ 3 h 839"/>
                  <a:gd name="T68" fmla="*/ 425 w 851"/>
                  <a:gd name="T69" fmla="*/ 0 h 8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1"/>
                  <a:gd name="T106" fmla="*/ 0 h 839"/>
                  <a:gd name="T107" fmla="*/ 851 w 851"/>
                  <a:gd name="T108" fmla="*/ 839 h 8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1" h="839">
                    <a:moveTo>
                      <a:pt x="425" y="0"/>
                    </a:moveTo>
                    <a:lnTo>
                      <a:pt x="425" y="0"/>
                    </a:lnTo>
                    <a:lnTo>
                      <a:pt x="469" y="3"/>
                    </a:lnTo>
                    <a:lnTo>
                      <a:pt x="512" y="10"/>
                    </a:lnTo>
                    <a:lnTo>
                      <a:pt x="552" y="19"/>
                    </a:lnTo>
                    <a:lnTo>
                      <a:pt x="592" y="33"/>
                    </a:lnTo>
                    <a:lnTo>
                      <a:pt x="627" y="52"/>
                    </a:lnTo>
                    <a:lnTo>
                      <a:pt x="663" y="73"/>
                    </a:lnTo>
                    <a:lnTo>
                      <a:pt x="696" y="97"/>
                    </a:lnTo>
                    <a:lnTo>
                      <a:pt x="726" y="123"/>
                    </a:lnTo>
                    <a:lnTo>
                      <a:pt x="755" y="153"/>
                    </a:lnTo>
                    <a:lnTo>
                      <a:pt x="778" y="186"/>
                    </a:lnTo>
                    <a:lnTo>
                      <a:pt x="799" y="219"/>
                    </a:lnTo>
                    <a:lnTo>
                      <a:pt x="818" y="257"/>
                    </a:lnTo>
                    <a:lnTo>
                      <a:pt x="832" y="295"/>
                    </a:lnTo>
                    <a:lnTo>
                      <a:pt x="842" y="335"/>
                    </a:lnTo>
                    <a:lnTo>
                      <a:pt x="849" y="377"/>
                    </a:lnTo>
                    <a:lnTo>
                      <a:pt x="851" y="420"/>
                    </a:lnTo>
                    <a:lnTo>
                      <a:pt x="849" y="462"/>
                    </a:lnTo>
                    <a:lnTo>
                      <a:pt x="842" y="504"/>
                    </a:lnTo>
                    <a:lnTo>
                      <a:pt x="832" y="544"/>
                    </a:lnTo>
                    <a:lnTo>
                      <a:pt x="818" y="582"/>
                    </a:lnTo>
                    <a:lnTo>
                      <a:pt x="799" y="620"/>
                    </a:lnTo>
                    <a:lnTo>
                      <a:pt x="778" y="655"/>
                    </a:lnTo>
                    <a:lnTo>
                      <a:pt x="755" y="686"/>
                    </a:lnTo>
                    <a:lnTo>
                      <a:pt x="726" y="716"/>
                    </a:lnTo>
                    <a:lnTo>
                      <a:pt x="696" y="742"/>
                    </a:lnTo>
                    <a:lnTo>
                      <a:pt x="663" y="768"/>
                    </a:lnTo>
                    <a:lnTo>
                      <a:pt x="627" y="789"/>
                    </a:lnTo>
                    <a:lnTo>
                      <a:pt x="592" y="806"/>
                    </a:lnTo>
                    <a:lnTo>
                      <a:pt x="552" y="820"/>
                    </a:lnTo>
                    <a:lnTo>
                      <a:pt x="512" y="832"/>
                    </a:lnTo>
                    <a:lnTo>
                      <a:pt x="469" y="837"/>
                    </a:lnTo>
                    <a:lnTo>
                      <a:pt x="425" y="839"/>
                    </a:lnTo>
                    <a:lnTo>
                      <a:pt x="382" y="837"/>
                    </a:lnTo>
                    <a:lnTo>
                      <a:pt x="340" y="832"/>
                    </a:lnTo>
                    <a:lnTo>
                      <a:pt x="300" y="820"/>
                    </a:lnTo>
                    <a:lnTo>
                      <a:pt x="260" y="806"/>
                    </a:lnTo>
                    <a:lnTo>
                      <a:pt x="222" y="789"/>
                    </a:lnTo>
                    <a:lnTo>
                      <a:pt x="186" y="768"/>
                    </a:lnTo>
                    <a:lnTo>
                      <a:pt x="153" y="742"/>
                    </a:lnTo>
                    <a:lnTo>
                      <a:pt x="125" y="716"/>
                    </a:lnTo>
                    <a:lnTo>
                      <a:pt x="97" y="686"/>
                    </a:lnTo>
                    <a:lnTo>
                      <a:pt x="73" y="655"/>
                    </a:lnTo>
                    <a:lnTo>
                      <a:pt x="50" y="620"/>
                    </a:lnTo>
                    <a:lnTo>
                      <a:pt x="33" y="582"/>
                    </a:lnTo>
                    <a:lnTo>
                      <a:pt x="19" y="544"/>
                    </a:lnTo>
                    <a:lnTo>
                      <a:pt x="7" y="504"/>
                    </a:lnTo>
                    <a:lnTo>
                      <a:pt x="3" y="462"/>
                    </a:lnTo>
                    <a:lnTo>
                      <a:pt x="0" y="420"/>
                    </a:lnTo>
                    <a:lnTo>
                      <a:pt x="3" y="377"/>
                    </a:lnTo>
                    <a:lnTo>
                      <a:pt x="7" y="335"/>
                    </a:lnTo>
                    <a:lnTo>
                      <a:pt x="19" y="295"/>
                    </a:lnTo>
                    <a:lnTo>
                      <a:pt x="33" y="257"/>
                    </a:lnTo>
                    <a:lnTo>
                      <a:pt x="50" y="219"/>
                    </a:lnTo>
                    <a:lnTo>
                      <a:pt x="73" y="186"/>
                    </a:lnTo>
                    <a:lnTo>
                      <a:pt x="97" y="153"/>
                    </a:lnTo>
                    <a:lnTo>
                      <a:pt x="125" y="123"/>
                    </a:lnTo>
                    <a:lnTo>
                      <a:pt x="153" y="97"/>
                    </a:lnTo>
                    <a:lnTo>
                      <a:pt x="186" y="73"/>
                    </a:lnTo>
                    <a:lnTo>
                      <a:pt x="222" y="52"/>
                    </a:lnTo>
                    <a:lnTo>
                      <a:pt x="260" y="33"/>
                    </a:lnTo>
                    <a:lnTo>
                      <a:pt x="300" y="19"/>
                    </a:lnTo>
                    <a:lnTo>
                      <a:pt x="340" y="10"/>
                    </a:lnTo>
                    <a:lnTo>
                      <a:pt x="382" y="3"/>
                    </a:lnTo>
                    <a:lnTo>
                      <a:pt x="425" y="0"/>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0">
                <a:extLst>
                  <a:ext uri="{FF2B5EF4-FFF2-40B4-BE49-F238E27FC236}">
                    <a16:creationId xmlns:a16="http://schemas.microsoft.com/office/drawing/2014/main" id="{532A89DC-8D04-7653-6BA0-FE72FBD8D1AD}"/>
                  </a:ext>
                </a:extLst>
              </p:cNvPr>
              <p:cNvSpPr>
                <a:spLocks/>
              </p:cNvSpPr>
              <p:nvPr/>
            </p:nvSpPr>
            <p:spPr bwMode="auto">
              <a:xfrm>
                <a:off x="4476" y="2627"/>
                <a:ext cx="855" cy="843"/>
              </a:xfrm>
              <a:custGeom>
                <a:avLst/>
                <a:gdLst>
                  <a:gd name="T0" fmla="*/ 429 w 855"/>
                  <a:gd name="T1" fmla="*/ 0 h 843"/>
                  <a:gd name="T2" fmla="*/ 513 w 855"/>
                  <a:gd name="T3" fmla="*/ 9 h 843"/>
                  <a:gd name="T4" fmla="*/ 594 w 855"/>
                  <a:gd name="T5" fmla="*/ 33 h 843"/>
                  <a:gd name="T6" fmla="*/ 667 w 855"/>
                  <a:gd name="T7" fmla="*/ 73 h 843"/>
                  <a:gd name="T8" fmla="*/ 730 w 855"/>
                  <a:gd name="T9" fmla="*/ 125 h 843"/>
                  <a:gd name="T10" fmla="*/ 782 w 855"/>
                  <a:gd name="T11" fmla="*/ 186 h 843"/>
                  <a:gd name="T12" fmla="*/ 822 w 855"/>
                  <a:gd name="T13" fmla="*/ 257 h 843"/>
                  <a:gd name="T14" fmla="*/ 848 w 855"/>
                  <a:gd name="T15" fmla="*/ 337 h 843"/>
                  <a:gd name="T16" fmla="*/ 855 w 855"/>
                  <a:gd name="T17" fmla="*/ 422 h 843"/>
                  <a:gd name="T18" fmla="*/ 853 w 855"/>
                  <a:gd name="T19" fmla="*/ 464 h 843"/>
                  <a:gd name="T20" fmla="*/ 836 w 855"/>
                  <a:gd name="T21" fmla="*/ 546 h 843"/>
                  <a:gd name="T22" fmla="*/ 803 w 855"/>
                  <a:gd name="T23" fmla="*/ 622 h 843"/>
                  <a:gd name="T24" fmla="*/ 759 w 855"/>
                  <a:gd name="T25" fmla="*/ 690 h 843"/>
                  <a:gd name="T26" fmla="*/ 700 w 855"/>
                  <a:gd name="T27" fmla="*/ 747 h 843"/>
                  <a:gd name="T28" fmla="*/ 631 w 855"/>
                  <a:gd name="T29" fmla="*/ 791 h 843"/>
                  <a:gd name="T30" fmla="*/ 556 w 855"/>
                  <a:gd name="T31" fmla="*/ 824 h 843"/>
                  <a:gd name="T32" fmla="*/ 471 w 855"/>
                  <a:gd name="T33" fmla="*/ 841 h 843"/>
                  <a:gd name="T34" fmla="*/ 429 w 855"/>
                  <a:gd name="T35" fmla="*/ 843 h 843"/>
                  <a:gd name="T36" fmla="*/ 341 w 855"/>
                  <a:gd name="T37" fmla="*/ 834 h 843"/>
                  <a:gd name="T38" fmla="*/ 261 w 855"/>
                  <a:gd name="T39" fmla="*/ 810 h 843"/>
                  <a:gd name="T40" fmla="*/ 188 w 855"/>
                  <a:gd name="T41" fmla="*/ 770 h 843"/>
                  <a:gd name="T42" fmla="*/ 127 w 855"/>
                  <a:gd name="T43" fmla="*/ 718 h 843"/>
                  <a:gd name="T44" fmla="*/ 73 w 855"/>
                  <a:gd name="T45" fmla="*/ 657 h 843"/>
                  <a:gd name="T46" fmla="*/ 35 w 855"/>
                  <a:gd name="T47" fmla="*/ 584 h 843"/>
                  <a:gd name="T48" fmla="*/ 9 w 855"/>
                  <a:gd name="T49" fmla="*/ 506 h 843"/>
                  <a:gd name="T50" fmla="*/ 0 w 855"/>
                  <a:gd name="T51" fmla="*/ 422 h 843"/>
                  <a:gd name="T52" fmla="*/ 2 w 855"/>
                  <a:gd name="T53" fmla="*/ 379 h 843"/>
                  <a:gd name="T54" fmla="*/ 18 w 855"/>
                  <a:gd name="T55" fmla="*/ 297 h 843"/>
                  <a:gd name="T56" fmla="*/ 51 w 855"/>
                  <a:gd name="T57" fmla="*/ 221 h 843"/>
                  <a:gd name="T58" fmla="*/ 99 w 855"/>
                  <a:gd name="T59" fmla="*/ 153 h 843"/>
                  <a:gd name="T60" fmla="*/ 155 w 855"/>
                  <a:gd name="T61" fmla="*/ 97 h 843"/>
                  <a:gd name="T62" fmla="*/ 223 w 855"/>
                  <a:gd name="T63" fmla="*/ 52 h 843"/>
                  <a:gd name="T64" fmla="*/ 301 w 855"/>
                  <a:gd name="T65" fmla="*/ 19 h 843"/>
                  <a:gd name="T66" fmla="*/ 384 w 855"/>
                  <a:gd name="T67" fmla="*/ 2 h 843"/>
                  <a:gd name="T68" fmla="*/ 429 w 855"/>
                  <a:gd name="T69" fmla="*/ 0 h 8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5"/>
                  <a:gd name="T106" fmla="*/ 0 h 843"/>
                  <a:gd name="T107" fmla="*/ 855 w 855"/>
                  <a:gd name="T108" fmla="*/ 843 h 8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5" h="843">
                    <a:moveTo>
                      <a:pt x="429" y="0"/>
                    </a:moveTo>
                    <a:lnTo>
                      <a:pt x="429" y="0"/>
                    </a:lnTo>
                    <a:lnTo>
                      <a:pt x="471" y="2"/>
                    </a:lnTo>
                    <a:lnTo>
                      <a:pt x="513" y="9"/>
                    </a:lnTo>
                    <a:lnTo>
                      <a:pt x="556" y="19"/>
                    </a:lnTo>
                    <a:lnTo>
                      <a:pt x="594" y="33"/>
                    </a:lnTo>
                    <a:lnTo>
                      <a:pt x="631" y="52"/>
                    </a:lnTo>
                    <a:lnTo>
                      <a:pt x="667" y="73"/>
                    </a:lnTo>
                    <a:lnTo>
                      <a:pt x="700" y="97"/>
                    </a:lnTo>
                    <a:lnTo>
                      <a:pt x="730" y="125"/>
                    </a:lnTo>
                    <a:lnTo>
                      <a:pt x="759" y="153"/>
                    </a:lnTo>
                    <a:lnTo>
                      <a:pt x="782" y="186"/>
                    </a:lnTo>
                    <a:lnTo>
                      <a:pt x="803" y="221"/>
                    </a:lnTo>
                    <a:lnTo>
                      <a:pt x="822" y="257"/>
                    </a:lnTo>
                    <a:lnTo>
                      <a:pt x="836" y="297"/>
                    </a:lnTo>
                    <a:lnTo>
                      <a:pt x="848" y="337"/>
                    </a:lnTo>
                    <a:lnTo>
                      <a:pt x="853" y="379"/>
                    </a:lnTo>
                    <a:lnTo>
                      <a:pt x="855" y="422"/>
                    </a:lnTo>
                    <a:lnTo>
                      <a:pt x="853" y="464"/>
                    </a:lnTo>
                    <a:lnTo>
                      <a:pt x="848" y="506"/>
                    </a:lnTo>
                    <a:lnTo>
                      <a:pt x="836" y="546"/>
                    </a:lnTo>
                    <a:lnTo>
                      <a:pt x="822" y="584"/>
                    </a:lnTo>
                    <a:lnTo>
                      <a:pt x="803" y="622"/>
                    </a:lnTo>
                    <a:lnTo>
                      <a:pt x="782" y="657"/>
                    </a:lnTo>
                    <a:lnTo>
                      <a:pt x="759" y="690"/>
                    </a:lnTo>
                    <a:lnTo>
                      <a:pt x="730" y="718"/>
                    </a:lnTo>
                    <a:lnTo>
                      <a:pt x="700" y="747"/>
                    </a:lnTo>
                    <a:lnTo>
                      <a:pt x="667" y="770"/>
                    </a:lnTo>
                    <a:lnTo>
                      <a:pt x="631" y="791"/>
                    </a:lnTo>
                    <a:lnTo>
                      <a:pt x="594" y="810"/>
                    </a:lnTo>
                    <a:lnTo>
                      <a:pt x="556" y="824"/>
                    </a:lnTo>
                    <a:lnTo>
                      <a:pt x="513" y="834"/>
                    </a:lnTo>
                    <a:lnTo>
                      <a:pt x="471" y="841"/>
                    </a:lnTo>
                    <a:lnTo>
                      <a:pt x="429" y="843"/>
                    </a:lnTo>
                    <a:lnTo>
                      <a:pt x="384" y="841"/>
                    </a:lnTo>
                    <a:lnTo>
                      <a:pt x="341" y="834"/>
                    </a:lnTo>
                    <a:lnTo>
                      <a:pt x="301" y="824"/>
                    </a:lnTo>
                    <a:lnTo>
                      <a:pt x="261" y="810"/>
                    </a:lnTo>
                    <a:lnTo>
                      <a:pt x="223" y="791"/>
                    </a:lnTo>
                    <a:lnTo>
                      <a:pt x="188" y="770"/>
                    </a:lnTo>
                    <a:lnTo>
                      <a:pt x="155" y="747"/>
                    </a:lnTo>
                    <a:lnTo>
                      <a:pt x="127" y="718"/>
                    </a:lnTo>
                    <a:lnTo>
                      <a:pt x="99" y="690"/>
                    </a:lnTo>
                    <a:lnTo>
                      <a:pt x="73" y="657"/>
                    </a:lnTo>
                    <a:lnTo>
                      <a:pt x="51" y="622"/>
                    </a:lnTo>
                    <a:lnTo>
                      <a:pt x="35" y="584"/>
                    </a:lnTo>
                    <a:lnTo>
                      <a:pt x="18" y="546"/>
                    </a:lnTo>
                    <a:lnTo>
                      <a:pt x="9" y="506"/>
                    </a:lnTo>
                    <a:lnTo>
                      <a:pt x="2" y="464"/>
                    </a:lnTo>
                    <a:lnTo>
                      <a:pt x="0" y="422"/>
                    </a:lnTo>
                    <a:lnTo>
                      <a:pt x="2" y="379"/>
                    </a:lnTo>
                    <a:lnTo>
                      <a:pt x="9" y="337"/>
                    </a:lnTo>
                    <a:lnTo>
                      <a:pt x="18" y="297"/>
                    </a:lnTo>
                    <a:lnTo>
                      <a:pt x="35" y="257"/>
                    </a:lnTo>
                    <a:lnTo>
                      <a:pt x="51" y="221"/>
                    </a:lnTo>
                    <a:lnTo>
                      <a:pt x="73" y="186"/>
                    </a:lnTo>
                    <a:lnTo>
                      <a:pt x="99" y="153"/>
                    </a:lnTo>
                    <a:lnTo>
                      <a:pt x="127" y="125"/>
                    </a:lnTo>
                    <a:lnTo>
                      <a:pt x="155" y="97"/>
                    </a:lnTo>
                    <a:lnTo>
                      <a:pt x="188" y="73"/>
                    </a:lnTo>
                    <a:lnTo>
                      <a:pt x="223" y="52"/>
                    </a:lnTo>
                    <a:lnTo>
                      <a:pt x="261" y="33"/>
                    </a:lnTo>
                    <a:lnTo>
                      <a:pt x="301" y="19"/>
                    </a:lnTo>
                    <a:lnTo>
                      <a:pt x="341" y="9"/>
                    </a:lnTo>
                    <a:lnTo>
                      <a:pt x="384" y="2"/>
                    </a:lnTo>
                    <a:lnTo>
                      <a:pt x="4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61">
                <a:extLst>
                  <a:ext uri="{FF2B5EF4-FFF2-40B4-BE49-F238E27FC236}">
                    <a16:creationId xmlns:a16="http://schemas.microsoft.com/office/drawing/2014/main" id="{CA9F2D10-2387-1BB0-644A-2D0A7F44830D}"/>
                  </a:ext>
                </a:extLst>
              </p:cNvPr>
              <p:cNvSpPr>
                <a:spLocks/>
              </p:cNvSpPr>
              <p:nvPr/>
            </p:nvSpPr>
            <p:spPr bwMode="auto">
              <a:xfrm>
                <a:off x="4501" y="2636"/>
                <a:ext cx="814" cy="811"/>
              </a:xfrm>
              <a:custGeom>
                <a:avLst/>
                <a:gdLst>
                  <a:gd name="T0" fmla="*/ 406 w 814"/>
                  <a:gd name="T1" fmla="*/ 0 h 811"/>
                  <a:gd name="T2" fmla="*/ 488 w 814"/>
                  <a:gd name="T3" fmla="*/ 8 h 811"/>
                  <a:gd name="T4" fmla="*/ 564 w 814"/>
                  <a:gd name="T5" fmla="*/ 31 h 811"/>
                  <a:gd name="T6" fmla="*/ 635 w 814"/>
                  <a:gd name="T7" fmla="*/ 69 h 811"/>
                  <a:gd name="T8" fmla="*/ 693 w 814"/>
                  <a:gd name="T9" fmla="*/ 118 h 811"/>
                  <a:gd name="T10" fmla="*/ 743 w 814"/>
                  <a:gd name="T11" fmla="*/ 179 h 811"/>
                  <a:gd name="T12" fmla="*/ 781 w 814"/>
                  <a:gd name="T13" fmla="*/ 248 h 811"/>
                  <a:gd name="T14" fmla="*/ 804 w 814"/>
                  <a:gd name="T15" fmla="*/ 323 h 811"/>
                  <a:gd name="T16" fmla="*/ 814 w 814"/>
                  <a:gd name="T17" fmla="*/ 406 h 811"/>
                  <a:gd name="T18" fmla="*/ 811 w 814"/>
                  <a:gd name="T19" fmla="*/ 446 h 811"/>
                  <a:gd name="T20" fmla="*/ 795 w 814"/>
                  <a:gd name="T21" fmla="*/ 526 h 811"/>
                  <a:gd name="T22" fmla="*/ 764 w 814"/>
                  <a:gd name="T23" fmla="*/ 596 h 811"/>
                  <a:gd name="T24" fmla="*/ 719 w 814"/>
                  <a:gd name="T25" fmla="*/ 662 h 811"/>
                  <a:gd name="T26" fmla="*/ 665 w 814"/>
                  <a:gd name="T27" fmla="*/ 717 h 811"/>
                  <a:gd name="T28" fmla="*/ 599 w 814"/>
                  <a:gd name="T29" fmla="*/ 761 h 811"/>
                  <a:gd name="T30" fmla="*/ 526 w 814"/>
                  <a:gd name="T31" fmla="*/ 792 h 811"/>
                  <a:gd name="T32" fmla="*/ 448 w 814"/>
                  <a:gd name="T33" fmla="*/ 808 h 811"/>
                  <a:gd name="T34" fmla="*/ 406 w 814"/>
                  <a:gd name="T35" fmla="*/ 811 h 811"/>
                  <a:gd name="T36" fmla="*/ 326 w 814"/>
                  <a:gd name="T37" fmla="*/ 801 h 811"/>
                  <a:gd name="T38" fmla="*/ 248 w 814"/>
                  <a:gd name="T39" fmla="*/ 778 h 811"/>
                  <a:gd name="T40" fmla="*/ 180 w 814"/>
                  <a:gd name="T41" fmla="*/ 740 h 811"/>
                  <a:gd name="T42" fmla="*/ 121 w 814"/>
                  <a:gd name="T43" fmla="*/ 691 h 811"/>
                  <a:gd name="T44" fmla="*/ 71 w 814"/>
                  <a:gd name="T45" fmla="*/ 632 h 811"/>
                  <a:gd name="T46" fmla="*/ 33 w 814"/>
                  <a:gd name="T47" fmla="*/ 561 h 811"/>
                  <a:gd name="T48" fmla="*/ 10 w 814"/>
                  <a:gd name="T49" fmla="*/ 486 h 811"/>
                  <a:gd name="T50" fmla="*/ 0 w 814"/>
                  <a:gd name="T51" fmla="*/ 406 h 811"/>
                  <a:gd name="T52" fmla="*/ 3 w 814"/>
                  <a:gd name="T53" fmla="*/ 363 h 811"/>
                  <a:gd name="T54" fmla="*/ 19 w 814"/>
                  <a:gd name="T55" fmla="*/ 285 h 811"/>
                  <a:gd name="T56" fmla="*/ 50 w 814"/>
                  <a:gd name="T57" fmla="*/ 212 h 811"/>
                  <a:gd name="T58" fmla="*/ 92 w 814"/>
                  <a:gd name="T59" fmla="*/ 146 h 811"/>
                  <a:gd name="T60" fmla="*/ 149 w 814"/>
                  <a:gd name="T61" fmla="*/ 92 h 811"/>
                  <a:gd name="T62" fmla="*/ 213 w 814"/>
                  <a:gd name="T63" fmla="*/ 48 h 811"/>
                  <a:gd name="T64" fmla="*/ 286 w 814"/>
                  <a:gd name="T65" fmla="*/ 17 h 811"/>
                  <a:gd name="T66" fmla="*/ 366 w 814"/>
                  <a:gd name="T67" fmla="*/ 0 h 811"/>
                  <a:gd name="T68" fmla="*/ 406 w 814"/>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811"/>
                  <a:gd name="T107" fmla="*/ 814 w 814"/>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811">
                    <a:moveTo>
                      <a:pt x="406" y="0"/>
                    </a:moveTo>
                    <a:lnTo>
                      <a:pt x="406" y="0"/>
                    </a:lnTo>
                    <a:lnTo>
                      <a:pt x="448" y="0"/>
                    </a:lnTo>
                    <a:lnTo>
                      <a:pt x="488" y="8"/>
                    </a:lnTo>
                    <a:lnTo>
                      <a:pt x="526" y="17"/>
                    </a:lnTo>
                    <a:lnTo>
                      <a:pt x="564" y="31"/>
                    </a:lnTo>
                    <a:lnTo>
                      <a:pt x="599" y="48"/>
                    </a:lnTo>
                    <a:lnTo>
                      <a:pt x="635" y="69"/>
                    </a:lnTo>
                    <a:lnTo>
                      <a:pt x="665" y="92"/>
                    </a:lnTo>
                    <a:lnTo>
                      <a:pt x="693" y="118"/>
                    </a:lnTo>
                    <a:lnTo>
                      <a:pt x="719" y="146"/>
                    </a:lnTo>
                    <a:lnTo>
                      <a:pt x="743" y="179"/>
                    </a:lnTo>
                    <a:lnTo>
                      <a:pt x="764" y="212"/>
                    </a:lnTo>
                    <a:lnTo>
                      <a:pt x="781" y="248"/>
                    </a:lnTo>
                    <a:lnTo>
                      <a:pt x="795" y="285"/>
                    </a:lnTo>
                    <a:lnTo>
                      <a:pt x="804" y="323"/>
                    </a:lnTo>
                    <a:lnTo>
                      <a:pt x="811" y="363"/>
                    </a:lnTo>
                    <a:lnTo>
                      <a:pt x="814" y="406"/>
                    </a:lnTo>
                    <a:lnTo>
                      <a:pt x="811" y="446"/>
                    </a:lnTo>
                    <a:lnTo>
                      <a:pt x="804" y="486"/>
                    </a:lnTo>
                    <a:lnTo>
                      <a:pt x="795" y="526"/>
                    </a:lnTo>
                    <a:lnTo>
                      <a:pt x="781" y="561"/>
                    </a:lnTo>
                    <a:lnTo>
                      <a:pt x="764" y="596"/>
                    </a:lnTo>
                    <a:lnTo>
                      <a:pt x="743" y="632"/>
                    </a:lnTo>
                    <a:lnTo>
                      <a:pt x="719" y="662"/>
                    </a:lnTo>
                    <a:lnTo>
                      <a:pt x="693" y="691"/>
                    </a:lnTo>
                    <a:lnTo>
                      <a:pt x="665" y="717"/>
                    </a:lnTo>
                    <a:lnTo>
                      <a:pt x="635" y="740"/>
                    </a:lnTo>
                    <a:lnTo>
                      <a:pt x="599" y="761"/>
                    </a:lnTo>
                    <a:lnTo>
                      <a:pt x="564" y="778"/>
                    </a:lnTo>
                    <a:lnTo>
                      <a:pt x="526" y="792"/>
                    </a:lnTo>
                    <a:lnTo>
                      <a:pt x="488" y="801"/>
                    </a:lnTo>
                    <a:lnTo>
                      <a:pt x="448" y="808"/>
                    </a:lnTo>
                    <a:lnTo>
                      <a:pt x="406" y="811"/>
                    </a:lnTo>
                    <a:lnTo>
                      <a:pt x="366" y="808"/>
                    </a:lnTo>
                    <a:lnTo>
                      <a:pt x="326" y="801"/>
                    </a:lnTo>
                    <a:lnTo>
                      <a:pt x="286" y="792"/>
                    </a:lnTo>
                    <a:lnTo>
                      <a:pt x="248" y="778"/>
                    </a:lnTo>
                    <a:lnTo>
                      <a:pt x="213" y="761"/>
                    </a:lnTo>
                    <a:lnTo>
                      <a:pt x="180" y="740"/>
                    </a:lnTo>
                    <a:lnTo>
                      <a:pt x="149" y="717"/>
                    </a:lnTo>
                    <a:lnTo>
                      <a:pt x="121" y="691"/>
                    </a:lnTo>
                    <a:lnTo>
                      <a:pt x="92" y="662"/>
                    </a:lnTo>
                    <a:lnTo>
                      <a:pt x="71" y="632"/>
                    </a:lnTo>
                    <a:lnTo>
                      <a:pt x="50" y="596"/>
                    </a:lnTo>
                    <a:lnTo>
                      <a:pt x="33" y="561"/>
                    </a:lnTo>
                    <a:lnTo>
                      <a:pt x="19" y="526"/>
                    </a:lnTo>
                    <a:lnTo>
                      <a:pt x="10" y="486"/>
                    </a:lnTo>
                    <a:lnTo>
                      <a:pt x="3" y="446"/>
                    </a:lnTo>
                    <a:lnTo>
                      <a:pt x="0" y="406"/>
                    </a:lnTo>
                    <a:lnTo>
                      <a:pt x="3" y="363"/>
                    </a:lnTo>
                    <a:lnTo>
                      <a:pt x="10" y="323"/>
                    </a:lnTo>
                    <a:lnTo>
                      <a:pt x="19" y="285"/>
                    </a:lnTo>
                    <a:lnTo>
                      <a:pt x="33" y="248"/>
                    </a:lnTo>
                    <a:lnTo>
                      <a:pt x="50" y="212"/>
                    </a:lnTo>
                    <a:lnTo>
                      <a:pt x="71" y="179"/>
                    </a:lnTo>
                    <a:lnTo>
                      <a:pt x="92" y="146"/>
                    </a:lnTo>
                    <a:lnTo>
                      <a:pt x="121" y="118"/>
                    </a:lnTo>
                    <a:lnTo>
                      <a:pt x="149" y="92"/>
                    </a:lnTo>
                    <a:lnTo>
                      <a:pt x="180" y="69"/>
                    </a:lnTo>
                    <a:lnTo>
                      <a:pt x="213" y="48"/>
                    </a:lnTo>
                    <a:lnTo>
                      <a:pt x="248" y="31"/>
                    </a:lnTo>
                    <a:lnTo>
                      <a:pt x="286" y="17"/>
                    </a:lnTo>
                    <a:lnTo>
                      <a:pt x="326" y="8"/>
                    </a:lnTo>
                    <a:lnTo>
                      <a:pt x="366" y="0"/>
                    </a:lnTo>
                    <a:lnTo>
                      <a:pt x="40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62">
                <a:extLst>
                  <a:ext uri="{FF2B5EF4-FFF2-40B4-BE49-F238E27FC236}">
                    <a16:creationId xmlns:a16="http://schemas.microsoft.com/office/drawing/2014/main" id="{0D869849-268A-225E-C523-D1D7166A68A5}"/>
                  </a:ext>
                </a:extLst>
              </p:cNvPr>
              <p:cNvSpPr>
                <a:spLocks/>
              </p:cNvSpPr>
              <p:nvPr/>
            </p:nvSpPr>
            <p:spPr bwMode="auto">
              <a:xfrm>
                <a:off x="4511" y="2641"/>
                <a:ext cx="794" cy="799"/>
              </a:xfrm>
              <a:custGeom>
                <a:avLst/>
                <a:gdLst>
                  <a:gd name="T0" fmla="*/ 398 w 794"/>
                  <a:gd name="T1" fmla="*/ 0 h 799"/>
                  <a:gd name="T2" fmla="*/ 476 w 794"/>
                  <a:gd name="T3" fmla="*/ 7 h 799"/>
                  <a:gd name="T4" fmla="*/ 551 w 794"/>
                  <a:gd name="T5" fmla="*/ 31 h 799"/>
                  <a:gd name="T6" fmla="*/ 620 w 794"/>
                  <a:gd name="T7" fmla="*/ 68 h 799"/>
                  <a:gd name="T8" fmla="*/ 679 w 794"/>
                  <a:gd name="T9" fmla="*/ 116 h 799"/>
                  <a:gd name="T10" fmla="*/ 726 w 794"/>
                  <a:gd name="T11" fmla="*/ 177 h 799"/>
                  <a:gd name="T12" fmla="*/ 764 w 794"/>
                  <a:gd name="T13" fmla="*/ 243 h 799"/>
                  <a:gd name="T14" fmla="*/ 787 w 794"/>
                  <a:gd name="T15" fmla="*/ 318 h 799"/>
                  <a:gd name="T16" fmla="*/ 794 w 794"/>
                  <a:gd name="T17" fmla="*/ 398 h 799"/>
                  <a:gd name="T18" fmla="*/ 792 w 794"/>
                  <a:gd name="T19" fmla="*/ 441 h 799"/>
                  <a:gd name="T20" fmla="*/ 775 w 794"/>
                  <a:gd name="T21" fmla="*/ 518 h 799"/>
                  <a:gd name="T22" fmla="*/ 747 w 794"/>
                  <a:gd name="T23" fmla="*/ 589 h 799"/>
                  <a:gd name="T24" fmla="*/ 702 w 794"/>
                  <a:gd name="T25" fmla="*/ 653 h 799"/>
                  <a:gd name="T26" fmla="*/ 650 w 794"/>
                  <a:gd name="T27" fmla="*/ 707 h 799"/>
                  <a:gd name="T28" fmla="*/ 587 w 794"/>
                  <a:gd name="T29" fmla="*/ 749 h 799"/>
                  <a:gd name="T30" fmla="*/ 516 w 794"/>
                  <a:gd name="T31" fmla="*/ 780 h 799"/>
                  <a:gd name="T32" fmla="*/ 438 w 794"/>
                  <a:gd name="T33" fmla="*/ 796 h 799"/>
                  <a:gd name="T34" fmla="*/ 398 w 794"/>
                  <a:gd name="T35" fmla="*/ 799 h 799"/>
                  <a:gd name="T36" fmla="*/ 318 w 794"/>
                  <a:gd name="T37" fmla="*/ 789 h 799"/>
                  <a:gd name="T38" fmla="*/ 243 w 794"/>
                  <a:gd name="T39" fmla="*/ 766 h 799"/>
                  <a:gd name="T40" fmla="*/ 177 w 794"/>
                  <a:gd name="T41" fmla="*/ 730 h 799"/>
                  <a:gd name="T42" fmla="*/ 118 w 794"/>
                  <a:gd name="T43" fmla="*/ 681 h 799"/>
                  <a:gd name="T44" fmla="*/ 68 w 794"/>
                  <a:gd name="T45" fmla="*/ 622 h 799"/>
                  <a:gd name="T46" fmla="*/ 31 w 794"/>
                  <a:gd name="T47" fmla="*/ 554 h 799"/>
                  <a:gd name="T48" fmla="*/ 9 w 794"/>
                  <a:gd name="T49" fmla="*/ 478 h 799"/>
                  <a:gd name="T50" fmla="*/ 0 w 794"/>
                  <a:gd name="T51" fmla="*/ 398 h 799"/>
                  <a:gd name="T52" fmla="*/ 2 w 794"/>
                  <a:gd name="T53" fmla="*/ 358 h 799"/>
                  <a:gd name="T54" fmla="*/ 19 w 794"/>
                  <a:gd name="T55" fmla="*/ 280 h 799"/>
                  <a:gd name="T56" fmla="*/ 49 w 794"/>
                  <a:gd name="T57" fmla="*/ 210 h 799"/>
                  <a:gd name="T58" fmla="*/ 92 w 794"/>
                  <a:gd name="T59" fmla="*/ 144 h 799"/>
                  <a:gd name="T60" fmla="*/ 146 w 794"/>
                  <a:gd name="T61" fmla="*/ 90 h 799"/>
                  <a:gd name="T62" fmla="*/ 207 w 794"/>
                  <a:gd name="T63" fmla="*/ 47 h 799"/>
                  <a:gd name="T64" fmla="*/ 280 w 794"/>
                  <a:gd name="T65" fmla="*/ 17 h 799"/>
                  <a:gd name="T66" fmla="*/ 356 w 794"/>
                  <a:gd name="T67" fmla="*/ 3 h 799"/>
                  <a:gd name="T68" fmla="*/ 398 w 794"/>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4"/>
                  <a:gd name="T106" fmla="*/ 0 h 799"/>
                  <a:gd name="T107" fmla="*/ 794 w 794"/>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4" h="799">
                    <a:moveTo>
                      <a:pt x="398" y="0"/>
                    </a:moveTo>
                    <a:lnTo>
                      <a:pt x="398" y="0"/>
                    </a:lnTo>
                    <a:lnTo>
                      <a:pt x="438" y="3"/>
                    </a:lnTo>
                    <a:lnTo>
                      <a:pt x="476" y="7"/>
                    </a:lnTo>
                    <a:lnTo>
                      <a:pt x="516" y="17"/>
                    </a:lnTo>
                    <a:lnTo>
                      <a:pt x="551" y="31"/>
                    </a:lnTo>
                    <a:lnTo>
                      <a:pt x="587" y="47"/>
                    </a:lnTo>
                    <a:lnTo>
                      <a:pt x="620" y="68"/>
                    </a:lnTo>
                    <a:lnTo>
                      <a:pt x="650" y="90"/>
                    </a:lnTo>
                    <a:lnTo>
                      <a:pt x="679" y="116"/>
                    </a:lnTo>
                    <a:lnTo>
                      <a:pt x="702" y="144"/>
                    </a:lnTo>
                    <a:lnTo>
                      <a:pt x="726" y="177"/>
                    </a:lnTo>
                    <a:lnTo>
                      <a:pt x="747" y="210"/>
                    </a:lnTo>
                    <a:lnTo>
                      <a:pt x="764" y="243"/>
                    </a:lnTo>
                    <a:lnTo>
                      <a:pt x="775" y="280"/>
                    </a:lnTo>
                    <a:lnTo>
                      <a:pt x="787" y="318"/>
                    </a:lnTo>
                    <a:lnTo>
                      <a:pt x="792" y="358"/>
                    </a:lnTo>
                    <a:lnTo>
                      <a:pt x="794" y="398"/>
                    </a:lnTo>
                    <a:lnTo>
                      <a:pt x="792" y="441"/>
                    </a:lnTo>
                    <a:lnTo>
                      <a:pt x="787" y="478"/>
                    </a:lnTo>
                    <a:lnTo>
                      <a:pt x="775" y="518"/>
                    </a:lnTo>
                    <a:lnTo>
                      <a:pt x="764" y="554"/>
                    </a:lnTo>
                    <a:lnTo>
                      <a:pt x="747" y="589"/>
                    </a:lnTo>
                    <a:lnTo>
                      <a:pt x="726" y="622"/>
                    </a:lnTo>
                    <a:lnTo>
                      <a:pt x="702" y="653"/>
                    </a:lnTo>
                    <a:lnTo>
                      <a:pt x="679" y="681"/>
                    </a:lnTo>
                    <a:lnTo>
                      <a:pt x="650" y="707"/>
                    </a:lnTo>
                    <a:lnTo>
                      <a:pt x="620" y="730"/>
                    </a:lnTo>
                    <a:lnTo>
                      <a:pt x="587" y="749"/>
                    </a:lnTo>
                    <a:lnTo>
                      <a:pt x="551" y="766"/>
                    </a:lnTo>
                    <a:lnTo>
                      <a:pt x="516" y="780"/>
                    </a:lnTo>
                    <a:lnTo>
                      <a:pt x="476" y="789"/>
                    </a:lnTo>
                    <a:lnTo>
                      <a:pt x="438" y="796"/>
                    </a:lnTo>
                    <a:lnTo>
                      <a:pt x="398" y="799"/>
                    </a:lnTo>
                    <a:lnTo>
                      <a:pt x="356" y="796"/>
                    </a:lnTo>
                    <a:lnTo>
                      <a:pt x="318" y="789"/>
                    </a:lnTo>
                    <a:lnTo>
                      <a:pt x="280" y="780"/>
                    </a:lnTo>
                    <a:lnTo>
                      <a:pt x="243" y="766"/>
                    </a:lnTo>
                    <a:lnTo>
                      <a:pt x="207" y="749"/>
                    </a:lnTo>
                    <a:lnTo>
                      <a:pt x="177" y="730"/>
                    </a:lnTo>
                    <a:lnTo>
                      <a:pt x="146" y="707"/>
                    </a:lnTo>
                    <a:lnTo>
                      <a:pt x="118" y="681"/>
                    </a:lnTo>
                    <a:lnTo>
                      <a:pt x="92" y="653"/>
                    </a:lnTo>
                    <a:lnTo>
                      <a:pt x="68" y="622"/>
                    </a:lnTo>
                    <a:lnTo>
                      <a:pt x="49" y="589"/>
                    </a:lnTo>
                    <a:lnTo>
                      <a:pt x="31" y="554"/>
                    </a:lnTo>
                    <a:lnTo>
                      <a:pt x="19" y="518"/>
                    </a:lnTo>
                    <a:lnTo>
                      <a:pt x="9" y="478"/>
                    </a:lnTo>
                    <a:lnTo>
                      <a:pt x="2" y="441"/>
                    </a:lnTo>
                    <a:lnTo>
                      <a:pt x="0" y="398"/>
                    </a:lnTo>
                    <a:lnTo>
                      <a:pt x="2" y="358"/>
                    </a:lnTo>
                    <a:lnTo>
                      <a:pt x="9" y="318"/>
                    </a:lnTo>
                    <a:lnTo>
                      <a:pt x="19" y="280"/>
                    </a:lnTo>
                    <a:lnTo>
                      <a:pt x="31" y="243"/>
                    </a:lnTo>
                    <a:lnTo>
                      <a:pt x="49" y="210"/>
                    </a:lnTo>
                    <a:lnTo>
                      <a:pt x="68" y="177"/>
                    </a:lnTo>
                    <a:lnTo>
                      <a:pt x="92" y="144"/>
                    </a:lnTo>
                    <a:lnTo>
                      <a:pt x="118" y="116"/>
                    </a:lnTo>
                    <a:lnTo>
                      <a:pt x="146" y="90"/>
                    </a:lnTo>
                    <a:lnTo>
                      <a:pt x="177" y="68"/>
                    </a:lnTo>
                    <a:lnTo>
                      <a:pt x="207" y="47"/>
                    </a:lnTo>
                    <a:lnTo>
                      <a:pt x="243" y="31"/>
                    </a:lnTo>
                    <a:lnTo>
                      <a:pt x="280" y="17"/>
                    </a:lnTo>
                    <a:lnTo>
                      <a:pt x="318" y="7"/>
                    </a:lnTo>
                    <a:lnTo>
                      <a:pt x="356" y="3"/>
                    </a:lnTo>
                    <a:lnTo>
                      <a:pt x="39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63">
                <a:extLst>
                  <a:ext uri="{FF2B5EF4-FFF2-40B4-BE49-F238E27FC236}">
                    <a16:creationId xmlns:a16="http://schemas.microsoft.com/office/drawing/2014/main" id="{87507142-23E5-1FFE-F6ED-76AB9DA10FC5}"/>
                  </a:ext>
                </a:extLst>
              </p:cNvPr>
              <p:cNvSpPr>
                <a:spLocks/>
              </p:cNvSpPr>
              <p:nvPr/>
            </p:nvSpPr>
            <p:spPr bwMode="auto">
              <a:xfrm>
                <a:off x="4520" y="2646"/>
                <a:ext cx="776" cy="787"/>
              </a:xfrm>
              <a:custGeom>
                <a:avLst/>
                <a:gdLst>
                  <a:gd name="T0" fmla="*/ 389 w 776"/>
                  <a:gd name="T1" fmla="*/ 0 h 787"/>
                  <a:gd name="T2" fmla="*/ 467 w 776"/>
                  <a:gd name="T3" fmla="*/ 7 h 787"/>
                  <a:gd name="T4" fmla="*/ 540 w 776"/>
                  <a:gd name="T5" fmla="*/ 30 h 787"/>
                  <a:gd name="T6" fmla="*/ 606 w 776"/>
                  <a:gd name="T7" fmla="*/ 66 h 787"/>
                  <a:gd name="T8" fmla="*/ 663 w 776"/>
                  <a:gd name="T9" fmla="*/ 115 h 787"/>
                  <a:gd name="T10" fmla="*/ 710 w 776"/>
                  <a:gd name="T11" fmla="*/ 174 h 787"/>
                  <a:gd name="T12" fmla="*/ 745 w 776"/>
                  <a:gd name="T13" fmla="*/ 240 h 787"/>
                  <a:gd name="T14" fmla="*/ 769 w 776"/>
                  <a:gd name="T15" fmla="*/ 313 h 787"/>
                  <a:gd name="T16" fmla="*/ 776 w 776"/>
                  <a:gd name="T17" fmla="*/ 393 h 787"/>
                  <a:gd name="T18" fmla="*/ 773 w 776"/>
                  <a:gd name="T19" fmla="*/ 433 h 787"/>
                  <a:gd name="T20" fmla="*/ 759 w 776"/>
                  <a:gd name="T21" fmla="*/ 511 h 787"/>
                  <a:gd name="T22" fmla="*/ 729 w 776"/>
                  <a:gd name="T23" fmla="*/ 579 h 787"/>
                  <a:gd name="T24" fmla="*/ 689 w 776"/>
                  <a:gd name="T25" fmla="*/ 643 h 787"/>
                  <a:gd name="T26" fmla="*/ 634 w 776"/>
                  <a:gd name="T27" fmla="*/ 697 h 787"/>
                  <a:gd name="T28" fmla="*/ 573 w 776"/>
                  <a:gd name="T29" fmla="*/ 739 h 787"/>
                  <a:gd name="T30" fmla="*/ 505 w 776"/>
                  <a:gd name="T31" fmla="*/ 770 h 787"/>
                  <a:gd name="T32" fmla="*/ 429 w 776"/>
                  <a:gd name="T33" fmla="*/ 784 h 787"/>
                  <a:gd name="T34" fmla="*/ 389 w 776"/>
                  <a:gd name="T35" fmla="*/ 787 h 787"/>
                  <a:gd name="T36" fmla="*/ 311 w 776"/>
                  <a:gd name="T37" fmla="*/ 780 h 787"/>
                  <a:gd name="T38" fmla="*/ 238 w 776"/>
                  <a:gd name="T39" fmla="*/ 756 h 787"/>
                  <a:gd name="T40" fmla="*/ 172 w 776"/>
                  <a:gd name="T41" fmla="*/ 718 h 787"/>
                  <a:gd name="T42" fmla="*/ 116 w 776"/>
                  <a:gd name="T43" fmla="*/ 671 h 787"/>
                  <a:gd name="T44" fmla="*/ 66 w 776"/>
                  <a:gd name="T45" fmla="*/ 612 h 787"/>
                  <a:gd name="T46" fmla="*/ 31 w 776"/>
                  <a:gd name="T47" fmla="*/ 546 h 787"/>
                  <a:gd name="T48" fmla="*/ 10 w 776"/>
                  <a:gd name="T49" fmla="*/ 473 h 787"/>
                  <a:gd name="T50" fmla="*/ 0 w 776"/>
                  <a:gd name="T51" fmla="*/ 393 h 787"/>
                  <a:gd name="T52" fmla="*/ 3 w 776"/>
                  <a:gd name="T53" fmla="*/ 353 h 787"/>
                  <a:gd name="T54" fmla="*/ 19 w 776"/>
                  <a:gd name="T55" fmla="*/ 275 h 787"/>
                  <a:gd name="T56" fmla="*/ 47 w 776"/>
                  <a:gd name="T57" fmla="*/ 205 h 787"/>
                  <a:gd name="T58" fmla="*/ 90 w 776"/>
                  <a:gd name="T59" fmla="*/ 144 h 787"/>
                  <a:gd name="T60" fmla="*/ 142 w 776"/>
                  <a:gd name="T61" fmla="*/ 89 h 787"/>
                  <a:gd name="T62" fmla="*/ 205 w 776"/>
                  <a:gd name="T63" fmla="*/ 47 h 787"/>
                  <a:gd name="T64" fmla="*/ 274 w 776"/>
                  <a:gd name="T65" fmla="*/ 16 h 787"/>
                  <a:gd name="T66" fmla="*/ 349 w 776"/>
                  <a:gd name="T67" fmla="*/ 2 h 787"/>
                  <a:gd name="T68" fmla="*/ 389 w 776"/>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6"/>
                  <a:gd name="T106" fmla="*/ 0 h 787"/>
                  <a:gd name="T107" fmla="*/ 776 w 776"/>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6" h="787">
                    <a:moveTo>
                      <a:pt x="389" y="0"/>
                    </a:moveTo>
                    <a:lnTo>
                      <a:pt x="389" y="0"/>
                    </a:lnTo>
                    <a:lnTo>
                      <a:pt x="429" y="2"/>
                    </a:lnTo>
                    <a:lnTo>
                      <a:pt x="467" y="7"/>
                    </a:lnTo>
                    <a:lnTo>
                      <a:pt x="505" y="16"/>
                    </a:lnTo>
                    <a:lnTo>
                      <a:pt x="540" y="30"/>
                    </a:lnTo>
                    <a:lnTo>
                      <a:pt x="573" y="47"/>
                    </a:lnTo>
                    <a:lnTo>
                      <a:pt x="606" y="66"/>
                    </a:lnTo>
                    <a:lnTo>
                      <a:pt x="634" y="89"/>
                    </a:lnTo>
                    <a:lnTo>
                      <a:pt x="663" y="115"/>
                    </a:lnTo>
                    <a:lnTo>
                      <a:pt x="689" y="144"/>
                    </a:lnTo>
                    <a:lnTo>
                      <a:pt x="710" y="174"/>
                    </a:lnTo>
                    <a:lnTo>
                      <a:pt x="729" y="205"/>
                    </a:lnTo>
                    <a:lnTo>
                      <a:pt x="745" y="240"/>
                    </a:lnTo>
                    <a:lnTo>
                      <a:pt x="759" y="275"/>
                    </a:lnTo>
                    <a:lnTo>
                      <a:pt x="769" y="313"/>
                    </a:lnTo>
                    <a:lnTo>
                      <a:pt x="773" y="353"/>
                    </a:lnTo>
                    <a:lnTo>
                      <a:pt x="776" y="393"/>
                    </a:lnTo>
                    <a:lnTo>
                      <a:pt x="773" y="433"/>
                    </a:lnTo>
                    <a:lnTo>
                      <a:pt x="769" y="473"/>
                    </a:lnTo>
                    <a:lnTo>
                      <a:pt x="759" y="511"/>
                    </a:lnTo>
                    <a:lnTo>
                      <a:pt x="745" y="546"/>
                    </a:lnTo>
                    <a:lnTo>
                      <a:pt x="729" y="579"/>
                    </a:lnTo>
                    <a:lnTo>
                      <a:pt x="710" y="612"/>
                    </a:lnTo>
                    <a:lnTo>
                      <a:pt x="689" y="643"/>
                    </a:lnTo>
                    <a:lnTo>
                      <a:pt x="663" y="671"/>
                    </a:lnTo>
                    <a:lnTo>
                      <a:pt x="634" y="697"/>
                    </a:lnTo>
                    <a:lnTo>
                      <a:pt x="606" y="718"/>
                    </a:lnTo>
                    <a:lnTo>
                      <a:pt x="573" y="739"/>
                    </a:lnTo>
                    <a:lnTo>
                      <a:pt x="540" y="756"/>
                    </a:lnTo>
                    <a:lnTo>
                      <a:pt x="505" y="770"/>
                    </a:lnTo>
                    <a:lnTo>
                      <a:pt x="467" y="780"/>
                    </a:lnTo>
                    <a:lnTo>
                      <a:pt x="429" y="784"/>
                    </a:lnTo>
                    <a:lnTo>
                      <a:pt x="389" y="787"/>
                    </a:lnTo>
                    <a:lnTo>
                      <a:pt x="349" y="784"/>
                    </a:lnTo>
                    <a:lnTo>
                      <a:pt x="311" y="780"/>
                    </a:lnTo>
                    <a:lnTo>
                      <a:pt x="274" y="770"/>
                    </a:lnTo>
                    <a:lnTo>
                      <a:pt x="238" y="756"/>
                    </a:lnTo>
                    <a:lnTo>
                      <a:pt x="205" y="739"/>
                    </a:lnTo>
                    <a:lnTo>
                      <a:pt x="172" y="718"/>
                    </a:lnTo>
                    <a:lnTo>
                      <a:pt x="142" y="697"/>
                    </a:lnTo>
                    <a:lnTo>
                      <a:pt x="116" y="671"/>
                    </a:lnTo>
                    <a:lnTo>
                      <a:pt x="90" y="643"/>
                    </a:lnTo>
                    <a:lnTo>
                      <a:pt x="66" y="612"/>
                    </a:lnTo>
                    <a:lnTo>
                      <a:pt x="47" y="579"/>
                    </a:lnTo>
                    <a:lnTo>
                      <a:pt x="31" y="546"/>
                    </a:lnTo>
                    <a:lnTo>
                      <a:pt x="19" y="511"/>
                    </a:lnTo>
                    <a:lnTo>
                      <a:pt x="10" y="473"/>
                    </a:lnTo>
                    <a:lnTo>
                      <a:pt x="3" y="433"/>
                    </a:lnTo>
                    <a:lnTo>
                      <a:pt x="0" y="393"/>
                    </a:lnTo>
                    <a:lnTo>
                      <a:pt x="3" y="353"/>
                    </a:lnTo>
                    <a:lnTo>
                      <a:pt x="10" y="313"/>
                    </a:lnTo>
                    <a:lnTo>
                      <a:pt x="19" y="275"/>
                    </a:lnTo>
                    <a:lnTo>
                      <a:pt x="31" y="240"/>
                    </a:lnTo>
                    <a:lnTo>
                      <a:pt x="47" y="205"/>
                    </a:lnTo>
                    <a:lnTo>
                      <a:pt x="66" y="174"/>
                    </a:lnTo>
                    <a:lnTo>
                      <a:pt x="90" y="144"/>
                    </a:lnTo>
                    <a:lnTo>
                      <a:pt x="116" y="115"/>
                    </a:lnTo>
                    <a:lnTo>
                      <a:pt x="142" y="89"/>
                    </a:lnTo>
                    <a:lnTo>
                      <a:pt x="172" y="66"/>
                    </a:lnTo>
                    <a:lnTo>
                      <a:pt x="205" y="47"/>
                    </a:lnTo>
                    <a:lnTo>
                      <a:pt x="238" y="30"/>
                    </a:lnTo>
                    <a:lnTo>
                      <a:pt x="274" y="16"/>
                    </a:lnTo>
                    <a:lnTo>
                      <a:pt x="311" y="7"/>
                    </a:lnTo>
                    <a:lnTo>
                      <a:pt x="349" y="2"/>
                    </a:lnTo>
                    <a:lnTo>
                      <a:pt x="389" y="0"/>
                    </a:lnTo>
                    <a:close/>
                  </a:path>
                </a:pathLst>
              </a:custGeom>
              <a:solidFill>
                <a:srgbClr val="FFC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64">
                <a:extLst>
                  <a:ext uri="{FF2B5EF4-FFF2-40B4-BE49-F238E27FC236}">
                    <a16:creationId xmlns:a16="http://schemas.microsoft.com/office/drawing/2014/main" id="{AFD76BED-87A5-9F94-0A50-EF51D3D83DB1}"/>
                  </a:ext>
                </a:extLst>
              </p:cNvPr>
              <p:cNvSpPr>
                <a:spLocks/>
              </p:cNvSpPr>
              <p:nvPr/>
            </p:nvSpPr>
            <p:spPr bwMode="auto">
              <a:xfrm>
                <a:off x="4530" y="2651"/>
                <a:ext cx="759" cy="775"/>
              </a:xfrm>
              <a:custGeom>
                <a:avLst/>
                <a:gdLst>
                  <a:gd name="T0" fmla="*/ 379 w 759"/>
                  <a:gd name="T1" fmla="*/ 0 h 775"/>
                  <a:gd name="T2" fmla="*/ 455 w 759"/>
                  <a:gd name="T3" fmla="*/ 7 h 775"/>
                  <a:gd name="T4" fmla="*/ 525 w 759"/>
                  <a:gd name="T5" fmla="*/ 30 h 775"/>
                  <a:gd name="T6" fmla="*/ 591 w 759"/>
                  <a:gd name="T7" fmla="*/ 66 h 775"/>
                  <a:gd name="T8" fmla="*/ 648 w 759"/>
                  <a:gd name="T9" fmla="*/ 113 h 775"/>
                  <a:gd name="T10" fmla="*/ 693 w 759"/>
                  <a:gd name="T11" fmla="*/ 172 h 775"/>
                  <a:gd name="T12" fmla="*/ 728 w 759"/>
                  <a:gd name="T13" fmla="*/ 237 h 775"/>
                  <a:gd name="T14" fmla="*/ 749 w 759"/>
                  <a:gd name="T15" fmla="*/ 308 h 775"/>
                  <a:gd name="T16" fmla="*/ 759 w 759"/>
                  <a:gd name="T17" fmla="*/ 388 h 775"/>
                  <a:gd name="T18" fmla="*/ 756 w 759"/>
                  <a:gd name="T19" fmla="*/ 426 h 775"/>
                  <a:gd name="T20" fmla="*/ 740 w 759"/>
                  <a:gd name="T21" fmla="*/ 504 h 775"/>
                  <a:gd name="T22" fmla="*/ 712 w 759"/>
                  <a:gd name="T23" fmla="*/ 572 h 775"/>
                  <a:gd name="T24" fmla="*/ 672 w 759"/>
                  <a:gd name="T25" fmla="*/ 633 h 775"/>
                  <a:gd name="T26" fmla="*/ 620 w 759"/>
                  <a:gd name="T27" fmla="*/ 687 h 775"/>
                  <a:gd name="T28" fmla="*/ 561 w 759"/>
                  <a:gd name="T29" fmla="*/ 727 h 775"/>
                  <a:gd name="T30" fmla="*/ 492 w 759"/>
                  <a:gd name="T31" fmla="*/ 758 h 775"/>
                  <a:gd name="T32" fmla="*/ 417 w 759"/>
                  <a:gd name="T33" fmla="*/ 775 h 775"/>
                  <a:gd name="T34" fmla="*/ 379 w 759"/>
                  <a:gd name="T35" fmla="*/ 775 h 775"/>
                  <a:gd name="T36" fmla="*/ 304 w 759"/>
                  <a:gd name="T37" fmla="*/ 767 h 775"/>
                  <a:gd name="T38" fmla="*/ 233 w 759"/>
                  <a:gd name="T39" fmla="*/ 744 h 775"/>
                  <a:gd name="T40" fmla="*/ 167 w 759"/>
                  <a:gd name="T41" fmla="*/ 709 h 775"/>
                  <a:gd name="T42" fmla="*/ 113 w 759"/>
                  <a:gd name="T43" fmla="*/ 661 h 775"/>
                  <a:gd name="T44" fmla="*/ 66 w 759"/>
                  <a:gd name="T45" fmla="*/ 605 h 775"/>
                  <a:gd name="T46" fmla="*/ 30 w 759"/>
                  <a:gd name="T47" fmla="*/ 539 h 775"/>
                  <a:gd name="T48" fmla="*/ 9 w 759"/>
                  <a:gd name="T49" fmla="*/ 466 h 775"/>
                  <a:gd name="T50" fmla="*/ 0 w 759"/>
                  <a:gd name="T51" fmla="*/ 388 h 775"/>
                  <a:gd name="T52" fmla="*/ 2 w 759"/>
                  <a:gd name="T53" fmla="*/ 348 h 775"/>
                  <a:gd name="T54" fmla="*/ 19 w 759"/>
                  <a:gd name="T55" fmla="*/ 273 h 775"/>
                  <a:gd name="T56" fmla="*/ 47 w 759"/>
                  <a:gd name="T57" fmla="*/ 202 h 775"/>
                  <a:gd name="T58" fmla="*/ 87 w 759"/>
                  <a:gd name="T59" fmla="*/ 141 h 775"/>
                  <a:gd name="T60" fmla="*/ 139 w 759"/>
                  <a:gd name="T61" fmla="*/ 89 h 775"/>
                  <a:gd name="T62" fmla="*/ 200 w 759"/>
                  <a:gd name="T63" fmla="*/ 47 h 775"/>
                  <a:gd name="T64" fmla="*/ 266 w 759"/>
                  <a:gd name="T65" fmla="*/ 16 h 775"/>
                  <a:gd name="T66" fmla="*/ 342 w 759"/>
                  <a:gd name="T67" fmla="*/ 2 h 775"/>
                  <a:gd name="T68" fmla="*/ 379 w 759"/>
                  <a:gd name="T69" fmla="*/ 0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75"/>
                  <a:gd name="T107" fmla="*/ 759 w 759"/>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75">
                    <a:moveTo>
                      <a:pt x="379" y="0"/>
                    </a:moveTo>
                    <a:lnTo>
                      <a:pt x="379" y="0"/>
                    </a:lnTo>
                    <a:lnTo>
                      <a:pt x="417" y="2"/>
                    </a:lnTo>
                    <a:lnTo>
                      <a:pt x="455" y="7"/>
                    </a:lnTo>
                    <a:lnTo>
                      <a:pt x="492" y="16"/>
                    </a:lnTo>
                    <a:lnTo>
                      <a:pt x="525" y="30"/>
                    </a:lnTo>
                    <a:lnTo>
                      <a:pt x="561" y="47"/>
                    </a:lnTo>
                    <a:lnTo>
                      <a:pt x="591" y="66"/>
                    </a:lnTo>
                    <a:lnTo>
                      <a:pt x="620" y="89"/>
                    </a:lnTo>
                    <a:lnTo>
                      <a:pt x="648" y="113"/>
                    </a:lnTo>
                    <a:lnTo>
                      <a:pt x="672" y="141"/>
                    </a:lnTo>
                    <a:lnTo>
                      <a:pt x="693" y="172"/>
                    </a:lnTo>
                    <a:lnTo>
                      <a:pt x="712" y="202"/>
                    </a:lnTo>
                    <a:lnTo>
                      <a:pt x="728" y="237"/>
                    </a:lnTo>
                    <a:lnTo>
                      <a:pt x="740" y="273"/>
                    </a:lnTo>
                    <a:lnTo>
                      <a:pt x="749" y="308"/>
                    </a:lnTo>
                    <a:lnTo>
                      <a:pt x="756" y="348"/>
                    </a:lnTo>
                    <a:lnTo>
                      <a:pt x="759" y="388"/>
                    </a:lnTo>
                    <a:lnTo>
                      <a:pt x="756" y="426"/>
                    </a:lnTo>
                    <a:lnTo>
                      <a:pt x="749" y="466"/>
                    </a:lnTo>
                    <a:lnTo>
                      <a:pt x="740" y="504"/>
                    </a:lnTo>
                    <a:lnTo>
                      <a:pt x="728" y="539"/>
                    </a:lnTo>
                    <a:lnTo>
                      <a:pt x="712" y="572"/>
                    </a:lnTo>
                    <a:lnTo>
                      <a:pt x="693" y="605"/>
                    </a:lnTo>
                    <a:lnTo>
                      <a:pt x="672" y="633"/>
                    </a:lnTo>
                    <a:lnTo>
                      <a:pt x="648" y="661"/>
                    </a:lnTo>
                    <a:lnTo>
                      <a:pt x="620" y="687"/>
                    </a:lnTo>
                    <a:lnTo>
                      <a:pt x="591" y="709"/>
                    </a:lnTo>
                    <a:lnTo>
                      <a:pt x="561" y="727"/>
                    </a:lnTo>
                    <a:lnTo>
                      <a:pt x="525" y="744"/>
                    </a:lnTo>
                    <a:lnTo>
                      <a:pt x="492" y="758"/>
                    </a:lnTo>
                    <a:lnTo>
                      <a:pt x="455" y="767"/>
                    </a:lnTo>
                    <a:lnTo>
                      <a:pt x="417" y="775"/>
                    </a:lnTo>
                    <a:lnTo>
                      <a:pt x="379" y="775"/>
                    </a:lnTo>
                    <a:lnTo>
                      <a:pt x="342" y="775"/>
                    </a:lnTo>
                    <a:lnTo>
                      <a:pt x="304" y="767"/>
                    </a:lnTo>
                    <a:lnTo>
                      <a:pt x="266" y="758"/>
                    </a:lnTo>
                    <a:lnTo>
                      <a:pt x="233" y="744"/>
                    </a:lnTo>
                    <a:lnTo>
                      <a:pt x="200" y="727"/>
                    </a:lnTo>
                    <a:lnTo>
                      <a:pt x="167" y="709"/>
                    </a:lnTo>
                    <a:lnTo>
                      <a:pt x="139" y="687"/>
                    </a:lnTo>
                    <a:lnTo>
                      <a:pt x="113" y="661"/>
                    </a:lnTo>
                    <a:lnTo>
                      <a:pt x="87" y="633"/>
                    </a:lnTo>
                    <a:lnTo>
                      <a:pt x="66" y="605"/>
                    </a:lnTo>
                    <a:lnTo>
                      <a:pt x="47" y="572"/>
                    </a:lnTo>
                    <a:lnTo>
                      <a:pt x="30" y="539"/>
                    </a:lnTo>
                    <a:lnTo>
                      <a:pt x="19" y="504"/>
                    </a:lnTo>
                    <a:lnTo>
                      <a:pt x="9" y="466"/>
                    </a:lnTo>
                    <a:lnTo>
                      <a:pt x="2" y="426"/>
                    </a:lnTo>
                    <a:lnTo>
                      <a:pt x="0" y="388"/>
                    </a:lnTo>
                    <a:lnTo>
                      <a:pt x="2" y="348"/>
                    </a:lnTo>
                    <a:lnTo>
                      <a:pt x="9" y="308"/>
                    </a:lnTo>
                    <a:lnTo>
                      <a:pt x="19" y="273"/>
                    </a:lnTo>
                    <a:lnTo>
                      <a:pt x="30" y="237"/>
                    </a:lnTo>
                    <a:lnTo>
                      <a:pt x="47" y="202"/>
                    </a:lnTo>
                    <a:lnTo>
                      <a:pt x="66" y="172"/>
                    </a:lnTo>
                    <a:lnTo>
                      <a:pt x="87" y="141"/>
                    </a:lnTo>
                    <a:lnTo>
                      <a:pt x="113" y="113"/>
                    </a:lnTo>
                    <a:lnTo>
                      <a:pt x="139" y="89"/>
                    </a:lnTo>
                    <a:lnTo>
                      <a:pt x="167" y="66"/>
                    </a:lnTo>
                    <a:lnTo>
                      <a:pt x="200" y="47"/>
                    </a:lnTo>
                    <a:lnTo>
                      <a:pt x="233" y="30"/>
                    </a:lnTo>
                    <a:lnTo>
                      <a:pt x="266" y="16"/>
                    </a:lnTo>
                    <a:lnTo>
                      <a:pt x="304" y="7"/>
                    </a:lnTo>
                    <a:lnTo>
                      <a:pt x="342" y="2"/>
                    </a:lnTo>
                    <a:lnTo>
                      <a:pt x="379" y="0"/>
                    </a:lnTo>
                    <a:close/>
                  </a:path>
                </a:pathLst>
              </a:custGeom>
              <a:solidFill>
                <a:srgbClr val="FCCA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65">
                <a:extLst>
                  <a:ext uri="{FF2B5EF4-FFF2-40B4-BE49-F238E27FC236}">
                    <a16:creationId xmlns:a16="http://schemas.microsoft.com/office/drawing/2014/main" id="{3A25607B-3B81-5C4F-FEA9-371442C0F305}"/>
                  </a:ext>
                </a:extLst>
              </p:cNvPr>
              <p:cNvSpPr>
                <a:spLocks/>
              </p:cNvSpPr>
              <p:nvPr/>
            </p:nvSpPr>
            <p:spPr bwMode="auto">
              <a:xfrm>
                <a:off x="4542" y="2655"/>
                <a:ext cx="737" cy="766"/>
              </a:xfrm>
              <a:custGeom>
                <a:avLst/>
                <a:gdLst>
                  <a:gd name="T0" fmla="*/ 367 w 737"/>
                  <a:gd name="T1" fmla="*/ 0 h 766"/>
                  <a:gd name="T2" fmla="*/ 443 w 737"/>
                  <a:gd name="T3" fmla="*/ 7 h 766"/>
                  <a:gd name="T4" fmla="*/ 511 w 737"/>
                  <a:gd name="T5" fmla="*/ 31 h 766"/>
                  <a:gd name="T6" fmla="*/ 575 w 737"/>
                  <a:gd name="T7" fmla="*/ 66 h 766"/>
                  <a:gd name="T8" fmla="*/ 629 w 737"/>
                  <a:gd name="T9" fmla="*/ 113 h 766"/>
                  <a:gd name="T10" fmla="*/ 674 w 737"/>
                  <a:gd name="T11" fmla="*/ 170 h 766"/>
                  <a:gd name="T12" fmla="*/ 709 w 737"/>
                  <a:gd name="T13" fmla="*/ 233 h 766"/>
                  <a:gd name="T14" fmla="*/ 730 w 737"/>
                  <a:gd name="T15" fmla="*/ 306 h 766"/>
                  <a:gd name="T16" fmla="*/ 737 w 737"/>
                  <a:gd name="T17" fmla="*/ 382 h 766"/>
                  <a:gd name="T18" fmla="*/ 735 w 737"/>
                  <a:gd name="T19" fmla="*/ 422 h 766"/>
                  <a:gd name="T20" fmla="*/ 721 w 737"/>
                  <a:gd name="T21" fmla="*/ 495 h 766"/>
                  <a:gd name="T22" fmla="*/ 693 w 737"/>
                  <a:gd name="T23" fmla="*/ 566 h 766"/>
                  <a:gd name="T24" fmla="*/ 652 w 737"/>
                  <a:gd name="T25" fmla="*/ 624 h 766"/>
                  <a:gd name="T26" fmla="*/ 603 w 737"/>
                  <a:gd name="T27" fmla="*/ 676 h 766"/>
                  <a:gd name="T28" fmla="*/ 544 w 737"/>
                  <a:gd name="T29" fmla="*/ 719 h 766"/>
                  <a:gd name="T30" fmla="*/ 478 w 737"/>
                  <a:gd name="T31" fmla="*/ 747 h 766"/>
                  <a:gd name="T32" fmla="*/ 405 w 737"/>
                  <a:gd name="T33" fmla="*/ 763 h 766"/>
                  <a:gd name="T34" fmla="*/ 367 w 737"/>
                  <a:gd name="T35" fmla="*/ 766 h 766"/>
                  <a:gd name="T36" fmla="*/ 294 w 737"/>
                  <a:gd name="T37" fmla="*/ 756 h 766"/>
                  <a:gd name="T38" fmla="*/ 223 w 737"/>
                  <a:gd name="T39" fmla="*/ 735 h 766"/>
                  <a:gd name="T40" fmla="*/ 162 w 737"/>
                  <a:gd name="T41" fmla="*/ 700 h 766"/>
                  <a:gd name="T42" fmla="*/ 108 w 737"/>
                  <a:gd name="T43" fmla="*/ 653 h 766"/>
                  <a:gd name="T44" fmla="*/ 61 w 737"/>
                  <a:gd name="T45" fmla="*/ 596 h 766"/>
                  <a:gd name="T46" fmla="*/ 28 w 737"/>
                  <a:gd name="T47" fmla="*/ 530 h 766"/>
                  <a:gd name="T48" fmla="*/ 7 w 737"/>
                  <a:gd name="T49" fmla="*/ 460 h 766"/>
                  <a:gd name="T50" fmla="*/ 0 w 737"/>
                  <a:gd name="T51" fmla="*/ 382 h 766"/>
                  <a:gd name="T52" fmla="*/ 0 w 737"/>
                  <a:gd name="T53" fmla="*/ 344 h 766"/>
                  <a:gd name="T54" fmla="*/ 16 w 737"/>
                  <a:gd name="T55" fmla="*/ 269 h 766"/>
                  <a:gd name="T56" fmla="*/ 44 w 737"/>
                  <a:gd name="T57" fmla="*/ 200 h 766"/>
                  <a:gd name="T58" fmla="*/ 82 w 737"/>
                  <a:gd name="T59" fmla="*/ 139 h 766"/>
                  <a:gd name="T60" fmla="*/ 134 w 737"/>
                  <a:gd name="T61" fmla="*/ 87 h 766"/>
                  <a:gd name="T62" fmla="*/ 193 w 737"/>
                  <a:gd name="T63" fmla="*/ 47 h 766"/>
                  <a:gd name="T64" fmla="*/ 259 w 737"/>
                  <a:gd name="T65" fmla="*/ 17 h 766"/>
                  <a:gd name="T66" fmla="*/ 330 w 737"/>
                  <a:gd name="T67" fmla="*/ 3 h 766"/>
                  <a:gd name="T68" fmla="*/ 367 w 737"/>
                  <a:gd name="T69" fmla="*/ 0 h 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7"/>
                  <a:gd name="T106" fmla="*/ 0 h 766"/>
                  <a:gd name="T107" fmla="*/ 737 w 737"/>
                  <a:gd name="T108" fmla="*/ 766 h 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7" h="766">
                    <a:moveTo>
                      <a:pt x="367" y="0"/>
                    </a:moveTo>
                    <a:lnTo>
                      <a:pt x="367" y="0"/>
                    </a:lnTo>
                    <a:lnTo>
                      <a:pt x="405" y="3"/>
                    </a:lnTo>
                    <a:lnTo>
                      <a:pt x="443" y="7"/>
                    </a:lnTo>
                    <a:lnTo>
                      <a:pt x="478" y="17"/>
                    </a:lnTo>
                    <a:lnTo>
                      <a:pt x="511" y="31"/>
                    </a:lnTo>
                    <a:lnTo>
                      <a:pt x="544" y="47"/>
                    </a:lnTo>
                    <a:lnTo>
                      <a:pt x="575" y="66"/>
                    </a:lnTo>
                    <a:lnTo>
                      <a:pt x="603" y="87"/>
                    </a:lnTo>
                    <a:lnTo>
                      <a:pt x="629" y="113"/>
                    </a:lnTo>
                    <a:lnTo>
                      <a:pt x="652" y="139"/>
                    </a:lnTo>
                    <a:lnTo>
                      <a:pt x="674" y="170"/>
                    </a:lnTo>
                    <a:lnTo>
                      <a:pt x="693" y="200"/>
                    </a:lnTo>
                    <a:lnTo>
                      <a:pt x="709" y="233"/>
                    </a:lnTo>
                    <a:lnTo>
                      <a:pt x="721" y="269"/>
                    </a:lnTo>
                    <a:lnTo>
                      <a:pt x="730" y="306"/>
                    </a:lnTo>
                    <a:lnTo>
                      <a:pt x="735" y="344"/>
                    </a:lnTo>
                    <a:lnTo>
                      <a:pt x="737" y="382"/>
                    </a:lnTo>
                    <a:lnTo>
                      <a:pt x="735" y="422"/>
                    </a:lnTo>
                    <a:lnTo>
                      <a:pt x="730" y="460"/>
                    </a:lnTo>
                    <a:lnTo>
                      <a:pt x="721" y="495"/>
                    </a:lnTo>
                    <a:lnTo>
                      <a:pt x="709" y="530"/>
                    </a:lnTo>
                    <a:lnTo>
                      <a:pt x="693" y="566"/>
                    </a:lnTo>
                    <a:lnTo>
                      <a:pt x="674" y="596"/>
                    </a:lnTo>
                    <a:lnTo>
                      <a:pt x="652" y="624"/>
                    </a:lnTo>
                    <a:lnTo>
                      <a:pt x="629" y="653"/>
                    </a:lnTo>
                    <a:lnTo>
                      <a:pt x="603" y="676"/>
                    </a:lnTo>
                    <a:lnTo>
                      <a:pt x="575" y="700"/>
                    </a:lnTo>
                    <a:lnTo>
                      <a:pt x="544" y="719"/>
                    </a:lnTo>
                    <a:lnTo>
                      <a:pt x="511" y="735"/>
                    </a:lnTo>
                    <a:lnTo>
                      <a:pt x="478" y="747"/>
                    </a:lnTo>
                    <a:lnTo>
                      <a:pt x="443" y="756"/>
                    </a:lnTo>
                    <a:lnTo>
                      <a:pt x="405" y="763"/>
                    </a:lnTo>
                    <a:lnTo>
                      <a:pt x="367" y="766"/>
                    </a:lnTo>
                    <a:lnTo>
                      <a:pt x="330" y="763"/>
                    </a:lnTo>
                    <a:lnTo>
                      <a:pt x="294" y="756"/>
                    </a:lnTo>
                    <a:lnTo>
                      <a:pt x="259" y="747"/>
                    </a:lnTo>
                    <a:lnTo>
                      <a:pt x="223" y="735"/>
                    </a:lnTo>
                    <a:lnTo>
                      <a:pt x="193" y="719"/>
                    </a:lnTo>
                    <a:lnTo>
                      <a:pt x="162" y="700"/>
                    </a:lnTo>
                    <a:lnTo>
                      <a:pt x="134" y="676"/>
                    </a:lnTo>
                    <a:lnTo>
                      <a:pt x="108" y="653"/>
                    </a:lnTo>
                    <a:lnTo>
                      <a:pt x="82" y="624"/>
                    </a:lnTo>
                    <a:lnTo>
                      <a:pt x="61" y="596"/>
                    </a:lnTo>
                    <a:lnTo>
                      <a:pt x="44" y="566"/>
                    </a:lnTo>
                    <a:lnTo>
                      <a:pt x="28" y="530"/>
                    </a:lnTo>
                    <a:lnTo>
                      <a:pt x="16" y="495"/>
                    </a:lnTo>
                    <a:lnTo>
                      <a:pt x="7" y="460"/>
                    </a:lnTo>
                    <a:lnTo>
                      <a:pt x="0" y="422"/>
                    </a:lnTo>
                    <a:lnTo>
                      <a:pt x="0" y="382"/>
                    </a:lnTo>
                    <a:lnTo>
                      <a:pt x="0" y="344"/>
                    </a:lnTo>
                    <a:lnTo>
                      <a:pt x="7" y="306"/>
                    </a:lnTo>
                    <a:lnTo>
                      <a:pt x="16" y="269"/>
                    </a:lnTo>
                    <a:lnTo>
                      <a:pt x="28" y="233"/>
                    </a:lnTo>
                    <a:lnTo>
                      <a:pt x="44" y="200"/>
                    </a:lnTo>
                    <a:lnTo>
                      <a:pt x="61" y="170"/>
                    </a:lnTo>
                    <a:lnTo>
                      <a:pt x="82" y="139"/>
                    </a:lnTo>
                    <a:lnTo>
                      <a:pt x="108" y="113"/>
                    </a:lnTo>
                    <a:lnTo>
                      <a:pt x="134" y="87"/>
                    </a:lnTo>
                    <a:lnTo>
                      <a:pt x="162" y="66"/>
                    </a:lnTo>
                    <a:lnTo>
                      <a:pt x="193" y="47"/>
                    </a:lnTo>
                    <a:lnTo>
                      <a:pt x="223" y="31"/>
                    </a:lnTo>
                    <a:lnTo>
                      <a:pt x="259" y="17"/>
                    </a:lnTo>
                    <a:lnTo>
                      <a:pt x="294" y="7"/>
                    </a:lnTo>
                    <a:lnTo>
                      <a:pt x="330" y="3"/>
                    </a:lnTo>
                    <a:lnTo>
                      <a:pt x="367" y="0"/>
                    </a:lnTo>
                    <a:close/>
                  </a:path>
                </a:pathLst>
              </a:custGeom>
              <a:solidFill>
                <a:srgbClr val="FCCE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66">
                <a:extLst>
                  <a:ext uri="{FF2B5EF4-FFF2-40B4-BE49-F238E27FC236}">
                    <a16:creationId xmlns:a16="http://schemas.microsoft.com/office/drawing/2014/main" id="{323ADF8D-42DD-BD5E-532E-C29959E28CB4}"/>
                  </a:ext>
                </a:extLst>
              </p:cNvPr>
              <p:cNvSpPr>
                <a:spLocks/>
              </p:cNvSpPr>
              <p:nvPr/>
            </p:nvSpPr>
            <p:spPr bwMode="auto">
              <a:xfrm>
                <a:off x="4551" y="2660"/>
                <a:ext cx="719" cy="754"/>
              </a:xfrm>
              <a:custGeom>
                <a:avLst/>
                <a:gdLst>
                  <a:gd name="T0" fmla="*/ 361 w 719"/>
                  <a:gd name="T1" fmla="*/ 0 h 754"/>
                  <a:gd name="T2" fmla="*/ 431 w 719"/>
                  <a:gd name="T3" fmla="*/ 7 h 754"/>
                  <a:gd name="T4" fmla="*/ 500 w 719"/>
                  <a:gd name="T5" fmla="*/ 31 h 754"/>
                  <a:gd name="T6" fmla="*/ 561 w 719"/>
                  <a:gd name="T7" fmla="*/ 64 h 754"/>
                  <a:gd name="T8" fmla="*/ 615 w 719"/>
                  <a:gd name="T9" fmla="*/ 111 h 754"/>
                  <a:gd name="T10" fmla="*/ 658 w 719"/>
                  <a:gd name="T11" fmla="*/ 167 h 754"/>
                  <a:gd name="T12" fmla="*/ 691 w 719"/>
                  <a:gd name="T13" fmla="*/ 231 h 754"/>
                  <a:gd name="T14" fmla="*/ 712 w 719"/>
                  <a:gd name="T15" fmla="*/ 301 h 754"/>
                  <a:gd name="T16" fmla="*/ 719 w 719"/>
                  <a:gd name="T17" fmla="*/ 377 h 754"/>
                  <a:gd name="T18" fmla="*/ 719 w 719"/>
                  <a:gd name="T19" fmla="*/ 415 h 754"/>
                  <a:gd name="T20" fmla="*/ 705 w 719"/>
                  <a:gd name="T21" fmla="*/ 488 h 754"/>
                  <a:gd name="T22" fmla="*/ 676 w 719"/>
                  <a:gd name="T23" fmla="*/ 556 h 754"/>
                  <a:gd name="T24" fmla="*/ 636 w 719"/>
                  <a:gd name="T25" fmla="*/ 617 h 754"/>
                  <a:gd name="T26" fmla="*/ 589 w 719"/>
                  <a:gd name="T27" fmla="*/ 667 h 754"/>
                  <a:gd name="T28" fmla="*/ 530 w 719"/>
                  <a:gd name="T29" fmla="*/ 709 h 754"/>
                  <a:gd name="T30" fmla="*/ 467 w 719"/>
                  <a:gd name="T31" fmla="*/ 737 h 754"/>
                  <a:gd name="T32" fmla="*/ 396 w 719"/>
                  <a:gd name="T33" fmla="*/ 751 h 754"/>
                  <a:gd name="T34" fmla="*/ 361 w 719"/>
                  <a:gd name="T35" fmla="*/ 754 h 754"/>
                  <a:gd name="T36" fmla="*/ 288 w 719"/>
                  <a:gd name="T37" fmla="*/ 747 h 754"/>
                  <a:gd name="T38" fmla="*/ 219 w 719"/>
                  <a:gd name="T39" fmla="*/ 723 h 754"/>
                  <a:gd name="T40" fmla="*/ 158 w 719"/>
                  <a:gd name="T41" fmla="*/ 690 h 754"/>
                  <a:gd name="T42" fmla="*/ 106 w 719"/>
                  <a:gd name="T43" fmla="*/ 643 h 754"/>
                  <a:gd name="T44" fmla="*/ 61 w 719"/>
                  <a:gd name="T45" fmla="*/ 587 h 754"/>
                  <a:gd name="T46" fmla="*/ 28 w 719"/>
                  <a:gd name="T47" fmla="*/ 523 h 754"/>
                  <a:gd name="T48" fmla="*/ 7 w 719"/>
                  <a:gd name="T49" fmla="*/ 452 h 754"/>
                  <a:gd name="T50" fmla="*/ 0 w 719"/>
                  <a:gd name="T51" fmla="*/ 377 h 754"/>
                  <a:gd name="T52" fmla="*/ 2 w 719"/>
                  <a:gd name="T53" fmla="*/ 339 h 754"/>
                  <a:gd name="T54" fmla="*/ 16 w 719"/>
                  <a:gd name="T55" fmla="*/ 264 h 754"/>
                  <a:gd name="T56" fmla="*/ 42 w 719"/>
                  <a:gd name="T57" fmla="*/ 198 h 754"/>
                  <a:gd name="T58" fmla="*/ 82 w 719"/>
                  <a:gd name="T59" fmla="*/ 137 h 754"/>
                  <a:gd name="T60" fmla="*/ 130 w 719"/>
                  <a:gd name="T61" fmla="*/ 87 h 754"/>
                  <a:gd name="T62" fmla="*/ 189 w 719"/>
                  <a:gd name="T63" fmla="*/ 45 h 754"/>
                  <a:gd name="T64" fmla="*/ 252 w 719"/>
                  <a:gd name="T65" fmla="*/ 16 h 754"/>
                  <a:gd name="T66" fmla="*/ 323 w 719"/>
                  <a:gd name="T67" fmla="*/ 2 h 754"/>
                  <a:gd name="T68" fmla="*/ 361 w 719"/>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54"/>
                  <a:gd name="T107" fmla="*/ 719 w 719"/>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54">
                    <a:moveTo>
                      <a:pt x="361" y="0"/>
                    </a:moveTo>
                    <a:lnTo>
                      <a:pt x="361" y="0"/>
                    </a:lnTo>
                    <a:lnTo>
                      <a:pt x="396" y="2"/>
                    </a:lnTo>
                    <a:lnTo>
                      <a:pt x="431" y="7"/>
                    </a:lnTo>
                    <a:lnTo>
                      <a:pt x="467" y="16"/>
                    </a:lnTo>
                    <a:lnTo>
                      <a:pt x="500" y="31"/>
                    </a:lnTo>
                    <a:lnTo>
                      <a:pt x="530" y="45"/>
                    </a:lnTo>
                    <a:lnTo>
                      <a:pt x="561" y="64"/>
                    </a:lnTo>
                    <a:lnTo>
                      <a:pt x="589" y="87"/>
                    </a:lnTo>
                    <a:lnTo>
                      <a:pt x="615" y="111"/>
                    </a:lnTo>
                    <a:lnTo>
                      <a:pt x="636" y="137"/>
                    </a:lnTo>
                    <a:lnTo>
                      <a:pt x="658" y="167"/>
                    </a:lnTo>
                    <a:lnTo>
                      <a:pt x="676" y="198"/>
                    </a:lnTo>
                    <a:lnTo>
                      <a:pt x="691" y="231"/>
                    </a:lnTo>
                    <a:lnTo>
                      <a:pt x="705" y="264"/>
                    </a:lnTo>
                    <a:lnTo>
                      <a:pt x="712" y="301"/>
                    </a:lnTo>
                    <a:lnTo>
                      <a:pt x="719" y="339"/>
                    </a:lnTo>
                    <a:lnTo>
                      <a:pt x="719" y="377"/>
                    </a:lnTo>
                    <a:lnTo>
                      <a:pt x="719" y="415"/>
                    </a:lnTo>
                    <a:lnTo>
                      <a:pt x="712" y="452"/>
                    </a:lnTo>
                    <a:lnTo>
                      <a:pt x="705" y="488"/>
                    </a:lnTo>
                    <a:lnTo>
                      <a:pt x="691" y="523"/>
                    </a:lnTo>
                    <a:lnTo>
                      <a:pt x="676" y="556"/>
                    </a:lnTo>
                    <a:lnTo>
                      <a:pt x="658" y="587"/>
                    </a:lnTo>
                    <a:lnTo>
                      <a:pt x="636" y="617"/>
                    </a:lnTo>
                    <a:lnTo>
                      <a:pt x="615" y="643"/>
                    </a:lnTo>
                    <a:lnTo>
                      <a:pt x="589" y="667"/>
                    </a:lnTo>
                    <a:lnTo>
                      <a:pt x="561" y="690"/>
                    </a:lnTo>
                    <a:lnTo>
                      <a:pt x="530" y="709"/>
                    </a:lnTo>
                    <a:lnTo>
                      <a:pt x="500" y="723"/>
                    </a:lnTo>
                    <a:lnTo>
                      <a:pt x="467" y="737"/>
                    </a:lnTo>
                    <a:lnTo>
                      <a:pt x="431" y="747"/>
                    </a:lnTo>
                    <a:lnTo>
                      <a:pt x="396" y="751"/>
                    </a:lnTo>
                    <a:lnTo>
                      <a:pt x="361" y="754"/>
                    </a:lnTo>
                    <a:lnTo>
                      <a:pt x="323" y="751"/>
                    </a:lnTo>
                    <a:lnTo>
                      <a:pt x="288" y="747"/>
                    </a:lnTo>
                    <a:lnTo>
                      <a:pt x="252" y="737"/>
                    </a:lnTo>
                    <a:lnTo>
                      <a:pt x="219" y="723"/>
                    </a:lnTo>
                    <a:lnTo>
                      <a:pt x="189" y="709"/>
                    </a:lnTo>
                    <a:lnTo>
                      <a:pt x="158" y="690"/>
                    </a:lnTo>
                    <a:lnTo>
                      <a:pt x="130" y="667"/>
                    </a:lnTo>
                    <a:lnTo>
                      <a:pt x="106" y="643"/>
                    </a:lnTo>
                    <a:lnTo>
                      <a:pt x="82" y="617"/>
                    </a:lnTo>
                    <a:lnTo>
                      <a:pt x="61" y="587"/>
                    </a:lnTo>
                    <a:lnTo>
                      <a:pt x="42" y="556"/>
                    </a:lnTo>
                    <a:lnTo>
                      <a:pt x="28" y="523"/>
                    </a:lnTo>
                    <a:lnTo>
                      <a:pt x="16" y="488"/>
                    </a:lnTo>
                    <a:lnTo>
                      <a:pt x="7" y="452"/>
                    </a:lnTo>
                    <a:lnTo>
                      <a:pt x="2" y="415"/>
                    </a:lnTo>
                    <a:lnTo>
                      <a:pt x="0" y="377"/>
                    </a:lnTo>
                    <a:lnTo>
                      <a:pt x="2" y="339"/>
                    </a:lnTo>
                    <a:lnTo>
                      <a:pt x="7" y="301"/>
                    </a:lnTo>
                    <a:lnTo>
                      <a:pt x="16" y="264"/>
                    </a:lnTo>
                    <a:lnTo>
                      <a:pt x="28" y="231"/>
                    </a:lnTo>
                    <a:lnTo>
                      <a:pt x="42" y="198"/>
                    </a:lnTo>
                    <a:lnTo>
                      <a:pt x="61" y="167"/>
                    </a:lnTo>
                    <a:lnTo>
                      <a:pt x="82" y="137"/>
                    </a:lnTo>
                    <a:lnTo>
                      <a:pt x="106" y="111"/>
                    </a:lnTo>
                    <a:lnTo>
                      <a:pt x="130" y="87"/>
                    </a:lnTo>
                    <a:lnTo>
                      <a:pt x="158" y="64"/>
                    </a:lnTo>
                    <a:lnTo>
                      <a:pt x="189" y="45"/>
                    </a:lnTo>
                    <a:lnTo>
                      <a:pt x="219" y="31"/>
                    </a:lnTo>
                    <a:lnTo>
                      <a:pt x="252" y="16"/>
                    </a:lnTo>
                    <a:lnTo>
                      <a:pt x="288" y="7"/>
                    </a:lnTo>
                    <a:lnTo>
                      <a:pt x="323" y="2"/>
                    </a:lnTo>
                    <a:lnTo>
                      <a:pt x="361" y="0"/>
                    </a:lnTo>
                    <a:close/>
                  </a:path>
                </a:pathLst>
              </a:custGeom>
              <a:solidFill>
                <a:srgbClr val="FCD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67">
                <a:extLst>
                  <a:ext uri="{FF2B5EF4-FFF2-40B4-BE49-F238E27FC236}">
                    <a16:creationId xmlns:a16="http://schemas.microsoft.com/office/drawing/2014/main" id="{7A98499E-A5C2-059A-B0EC-653DE6E006E3}"/>
                  </a:ext>
                </a:extLst>
              </p:cNvPr>
              <p:cNvSpPr>
                <a:spLocks/>
              </p:cNvSpPr>
              <p:nvPr/>
            </p:nvSpPr>
            <p:spPr bwMode="auto">
              <a:xfrm>
                <a:off x="4560" y="2665"/>
                <a:ext cx="703" cy="742"/>
              </a:xfrm>
              <a:custGeom>
                <a:avLst/>
                <a:gdLst>
                  <a:gd name="T0" fmla="*/ 352 w 703"/>
                  <a:gd name="T1" fmla="*/ 0 h 742"/>
                  <a:gd name="T2" fmla="*/ 422 w 703"/>
                  <a:gd name="T3" fmla="*/ 7 h 742"/>
                  <a:gd name="T4" fmla="*/ 488 w 703"/>
                  <a:gd name="T5" fmla="*/ 30 h 742"/>
                  <a:gd name="T6" fmla="*/ 547 w 703"/>
                  <a:gd name="T7" fmla="*/ 63 h 742"/>
                  <a:gd name="T8" fmla="*/ 599 w 703"/>
                  <a:gd name="T9" fmla="*/ 108 h 742"/>
                  <a:gd name="T10" fmla="*/ 642 w 703"/>
                  <a:gd name="T11" fmla="*/ 165 h 742"/>
                  <a:gd name="T12" fmla="*/ 675 w 703"/>
                  <a:gd name="T13" fmla="*/ 226 h 742"/>
                  <a:gd name="T14" fmla="*/ 696 w 703"/>
                  <a:gd name="T15" fmla="*/ 296 h 742"/>
                  <a:gd name="T16" fmla="*/ 703 w 703"/>
                  <a:gd name="T17" fmla="*/ 372 h 742"/>
                  <a:gd name="T18" fmla="*/ 700 w 703"/>
                  <a:gd name="T19" fmla="*/ 410 h 742"/>
                  <a:gd name="T20" fmla="*/ 686 w 703"/>
                  <a:gd name="T21" fmla="*/ 480 h 742"/>
                  <a:gd name="T22" fmla="*/ 660 w 703"/>
                  <a:gd name="T23" fmla="*/ 549 h 742"/>
                  <a:gd name="T24" fmla="*/ 623 w 703"/>
                  <a:gd name="T25" fmla="*/ 607 h 742"/>
                  <a:gd name="T26" fmla="*/ 573 w 703"/>
                  <a:gd name="T27" fmla="*/ 657 h 742"/>
                  <a:gd name="T28" fmla="*/ 519 w 703"/>
                  <a:gd name="T29" fmla="*/ 697 h 742"/>
                  <a:gd name="T30" fmla="*/ 455 w 703"/>
                  <a:gd name="T31" fmla="*/ 725 h 742"/>
                  <a:gd name="T32" fmla="*/ 387 w 703"/>
                  <a:gd name="T33" fmla="*/ 739 h 742"/>
                  <a:gd name="T34" fmla="*/ 352 w 703"/>
                  <a:gd name="T35" fmla="*/ 742 h 742"/>
                  <a:gd name="T36" fmla="*/ 281 w 703"/>
                  <a:gd name="T37" fmla="*/ 735 h 742"/>
                  <a:gd name="T38" fmla="*/ 215 w 703"/>
                  <a:gd name="T39" fmla="*/ 713 h 742"/>
                  <a:gd name="T40" fmla="*/ 156 w 703"/>
                  <a:gd name="T41" fmla="*/ 678 h 742"/>
                  <a:gd name="T42" fmla="*/ 104 w 703"/>
                  <a:gd name="T43" fmla="*/ 633 h 742"/>
                  <a:gd name="T44" fmla="*/ 59 w 703"/>
                  <a:gd name="T45" fmla="*/ 579 h 742"/>
                  <a:gd name="T46" fmla="*/ 29 w 703"/>
                  <a:gd name="T47" fmla="*/ 516 h 742"/>
                  <a:gd name="T48" fmla="*/ 7 w 703"/>
                  <a:gd name="T49" fmla="*/ 445 h 742"/>
                  <a:gd name="T50" fmla="*/ 0 w 703"/>
                  <a:gd name="T51" fmla="*/ 372 h 742"/>
                  <a:gd name="T52" fmla="*/ 3 w 703"/>
                  <a:gd name="T53" fmla="*/ 334 h 742"/>
                  <a:gd name="T54" fmla="*/ 17 w 703"/>
                  <a:gd name="T55" fmla="*/ 261 h 742"/>
                  <a:gd name="T56" fmla="*/ 43 w 703"/>
                  <a:gd name="T57" fmla="*/ 195 h 742"/>
                  <a:gd name="T58" fmla="*/ 81 w 703"/>
                  <a:gd name="T59" fmla="*/ 136 h 742"/>
                  <a:gd name="T60" fmla="*/ 128 w 703"/>
                  <a:gd name="T61" fmla="*/ 85 h 742"/>
                  <a:gd name="T62" fmla="*/ 184 w 703"/>
                  <a:gd name="T63" fmla="*/ 44 h 742"/>
                  <a:gd name="T64" fmla="*/ 248 w 703"/>
                  <a:gd name="T65" fmla="*/ 16 h 742"/>
                  <a:gd name="T66" fmla="*/ 316 w 703"/>
                  <a:gd name="T67" fmla="*/ 2 h 742"/>
                  <a:gd name="T68" fmla="*/ 352 w 703"/>
                  <a:gd name="T69" fmla="*/ 0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42"/>
                  <a:gd name="T107" fmla="*/ 703 w 703"/>
                  <a:gd name="T108" fmla="*/ 742 h 7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42">
                    <a:moveTo>
                      <a:pt x="352" y="0"/>
                    </a:moveTo>
                    <a:lnTo>
                      <a:pt x="352" y="0"/>
                    </a:lnTo>
                    <a:lnTo>
                      <a:pt x="387" y="2"/>
                    </a:lnTo>
                    <a:lnTo>
                      <a:pt x="422" y="7"/>
                    </a:lnTo>
                    <a:lnTo>
                      <a:pt x="455" y="16"/>
                    </a:lnTo>
                    <a:lnTo>
                      <a:pt x="488" y="30"/>
                    </a:lnTo>
                    <a:lnTo>
                      <a:pt x="519" y="44"/>
                    </a:lnTo>
                    <a:lnTo>
                      <a:pt x="547" y="63"/>
                    </a:lnTo>
                    <a:lnTo>
                      <a:pt x="573" y="85"/>
                    </a:lnTo>
                    <a:lnTo>
                      <a:pt x="599" y="108"/>
                    </a:lnTo>
                    <a:lnTo>
                      <a:pt x="623" y="136"/>
                    </a:lnTo>
                    <a:lnTo>
                      <a:pt x="642" y="165"/>
                    </a:lnTo>
                    <a:lnTo>
                      <a:pt x="660" y="195"/>
                    </a:lnTo>
                    <a:lnTo>
                      <a:pt x="675" y="226"/>
                    </a:lnTo>
                    <a:lnTo>
                      <a:pt x="686" y="261"/>
                    </a:lnTo>
                    <a:lnTo>
                      <a:pt x="696" y="296"/>
                    </a:lnTo>
                    <a:lnTo>
                      <a:pt x="700" y="334"/>
                    </a:lnTo>
                    <a:lnTo>
                      <a:pt x="703" y="372"/>
                    </a:lnTo>
                    <a:lnTo>
                      <a:pt x="700" y="410"/>
                    </a:lnTo>
                    <a:lnTo>
                      <a:pt x="696" y="445"/>
                    </a:lnTo>
                    <a:lnTo>
                      <a:pt x="686" y="480"/>
                    </a:lnTo>
                    <a:lnTo>
                      <a:pt x="675" y="516"/>
                    </a:lnTo>
                    <a:lnTo>
                      <a:pt x="660" y="549"/>
                    </a:lnTo>
                    <a:lnTo>
                      <a:pt x="642" y="579"/>
                    </a:lnTo>
                    <a:lnTo>
                      <a:pt x="623" y="607"/>
                    </a:lnTo>
                    <a:lnTo>
                      <a:pt x="599" y="633"/>
                    </a:lnTo>
                    <a:lnTo>
                      <a:pt x="573" y="657"/>
                    </a:lnTo>
                    <a:lnTo>
                      <a:pt x="547" y="678"/>
                    </a:lnTo>
                    <a:lnTo>
                      <a:pt x="519" y="697"/>
                    </a:lnTo>
                    <a:lnTo>
                      <a:pt x="488" y="713"/>
                    </a:lnTo>
                    <a:lnTo>
                      <a:pt x="455" y="725"/>
                    </a:lnTo>
                    <a:lnTo>
                      <a:pt x="422" y="735"/>
                    </a:lnTo>
                    <a:lnTo>
                      <a:pt x="387" y="739"/>
                    </a:lnTo>
                    <a:lnTo>
                      <a:pt x="352" y="742"/>
                    </a:lnTo>
                    <a:lnTo>
                      <a:pt x="316" y="739"/>
                    </a:lnTo>
                    <a:lnTo>
                      <a:pt x="281" y="735"/>
                    </a:lnTo>
                    <a:lnTo>
                      <a:pt x="248" y="725"/>
                    </a:lnTo>
                    <a:lnTo>
                      <a:pt x="215" y="713"/>
                    </a:lnTo>
                    <a:lnTo>
                      <a:pt x="184" y="697"/>
                    </a:lnTo>
                    <a:lnTo>
                      <a:pt x="156" y="678"/>
                    </a:lnTo>
                    <a:lnTo>
                      <a:pt x="128" y="657"/>
                    </a:lnTo>
                    <a:lnTo>
                      <a:pt x="104" y="633"/>
                    </a:lnTo>
                    <a:lnTo>
                      <a:pt x="81" y="607"/>
                    </a:lnTo>
                    <a:lnTo>
                      <a:pt x="59" y="579"/>
                    </a:lnTo>
                    <a:lnTo>
                      <a:pt x="43" y="549"/>
                    </a:lnTo>
                    <a:lnTo>
                      <a:pt x="29" y="516"/>
                    </a:lnTo>
                    <a:lnTo>
                      <a:pt x="17" y="480"/>
                    </a:lnTo>
                    <a:lnTo>
                      <a:pt x="7" y="445"/>
                    </a:lnTo>
                    <a:lnTo>
                      <a:pt x="3" y="410"/>
                    </a:lnTo>
                    <a:lnTo>
                      <a:pt x="0" y="372"/>
                    </a:lnTo>
                    <a:lnTo>
                      <a:pt x="3" y="334"/>
                    </a:lnTo>
                    <a:lnTo>
                      <a:pt x="7" y="296"/>
                    </a:lnTo>
                    <a:lnTo>
                      <a:pt x="17" y="261"/>
                    </a:lnTo>
                    <a:lnTo>
                      <a:pt x="29" y="226"/>
                    </a:lnTo>
                    <a:lnTo>
                      <a:pt x="43" y="195"/>
                    </a:lnTo>
                    <a:lnTo>
                      <a:pt x="59" y="165"/>
                    </a:lnTo>
                    <a:lnTo>
                      <a:pt x="81" y="136"/>
                    </a:lnTo>
                    <a:lnTo>
                      <a:pt x="104" y="108"/>
                    </a:lnTo>
                    <a:lnTo>
                      <a:pt x="128" y="85"/>
                    </a:lnTo>
                    <a:lnTo>
                      <a:pt x="156" y="63"/>
                    </a:lnTo>
                    <a:lnTo>
                      <a:pt x="184" y="44"/>
                    </a:lnTo>
                    <a:lnTo>
                      <a:pt x="215" y="30"/>
                    </a:lnTo>
                    <a:lnTo>
                      <a:pt x="248" y="16"/>
                    </a:lnTo>
                    <a:lnTo>
                      <a:pt x="281" y="7"/>
                    </a:lnTo>
                    <a:lnTo>
                      <a:pt x="316" y="2"/>
                    </a:lnTo>
                    <a:lnTo>
                      <a:pt x="352" y="0"/>
                    </a:lnTo>
                    <a:close/>
                  </a:path>
                </a:pathLst>
              </a:custGeom>
              <a:solidFill>
                <a:srgbClr val="FCD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68">
                <a:extLst>
                  <a:ext uri="{FF2B5EF4-FFF2-40B4-BE49-F238E27FC236}">
                    <a16:creationId xmlns:a16="http://schemas.microsoft.com/office/drawing/2014/main" id="{306BB297-2BA0-BDFD-196A-67373C0A6485}"/>
                  </a:ext>
                </a:extLst>
              </p:cNvPr>
              <p:cNvSpPr>
                <a:spLocks/>
              </p:cNvSpPr>
              <p:nvPr/>
            </p:nvSpPr>
            <p:spPr bwMode="auto">
              <a:xfrm>
                <a:off x="4570" y="2669"/>
                <a:ext cx="683" cy="731"/>
              </a:xfrm>
              <a:custGeom>
                <a:avLst/>
                <a:gdLst>
                  <a:gd name="T0" fmla="*/ 342 w 683"/>
                  <a:gd name="T1" fmla="*/ 0 h 731"/>
                  <a:gd name="T2" fmla="*/ 410 w 683"/>
                  <a:gd name="T3" fmla="*/ 7 h 731"/>
                  <a:gd name="T4" fmla="*/ 474 w 683"/>
                  <a:gd name="T5" fmla="*/ 29 h 731"/>
                  <a:gd name="T6" fmla="*/ 533 w 683"/>
                  <a:gd name="T7" fmla="*/ 64 h 731"/>
                  <a:gd name="T8" fmla="*/ 584 w 683"/>
                  <a:gd name="T9" fmla="*/ 109 h 731"/>
                  <a:gd name="T10" fmla="*/ 624 w 683"/>
                  <a:gd name="T11" fmla="*/ 163 h 731"/>
                  <a:gd name="T12" fmla="*/ 657 w 683"/>
                  <a:gd name="T13" fmla="*/ 224 h 731"/>
                  <a:gd name="T14" fmla="*/ 676 w 683"/>
                  <a:gd name="T15" fmla="*/ 292 h 731"/>
                  <a:gd name="T16" fmla="*/ 683 w 683"/>
                  <a:gd name="T17" fmla="*/ 366 h 731"/>
                  <a:gd name="T18" fmla="*/ 681 w 683"/>
                  <a:gd name="T19" fmla="*/ 403 h 731"/>
                  <a:gd name="T20" fmla="*/ 669 w 683"/>
                  <a:gd name="T21" fmla="*/ 474 h 731"/>
                  <a:gd name="T22" fmla="*/ 643 w 683"/>
                  <a:gd name="T23" fmla="*/ 540 h 731"/>
                  <a:gd name="T24" fmla="*/ 606 w 683"/>
                  <a:gd name="T25" fmla="*/ 599 h 731"/>
                  <a:gd name="T26" fmla="*/ 558 w 683"/>
                  <a:gd name="T27" fmla="*/ 648 h 731"/>
                  <a:gd name="T28" fmla="*/ 504 w 683"/>
                  <a:gd name="T29" fmla="*/ 688 h 731"/>
                  <a:gd name="T30" fmla="*/ 443 w 683"/>
                  <a:gd name="T31" fmla="*/ 714 h 731"/>
                  <a:gd name="T32" fmla="*/ 377 w 683"/>
                  <a:gd name="T33" fmla="*/ 731 h 731"/>
                  <a:gd name="T34" fmla="*/ 342 w 683"/>
                  <a:gd name="T35" fmla="*/ 731 h 731"/>
                  <a:gd name="T36" fmla="*/ 273 w 683"/>
                  <a:gd name="T37" fmla="*/ 724 h 731"/>
                  <a:gd name="T38" fmla="*/ 210 w 683"/>
                  <a:gd name="T39" fmla="*/ 702 h 731"/>
                  <a:gd name="T40" fmla="*/ 151 w 683"/>
                  <a:gd name="T41" fmla="*/ 669 h 731"/>
                  <a:gd name="T42" fmla="*/ 101 w 683"/>
                  <a:gd name="T43" fmla="*/ 625 h 731"/>
                  <a:gd name="T44" fmla="*/ 59 w 683"/>
                  <a:gd name="T45" fmla="*/ 570 h 731"/>
                  <a:gd name="T46" fmla="*/ 26 w 683"/>
                  <a:gd name="T47" fmla="*/ 509 h 731"/>
                  <a:gd name="T48" fmla="*/ 7 w 683"/>
                  <a:gd name="T49" fmla="*/ 441 h 731"/>
                  <a:gd name="T50" fmla="*/ 0 w 683"/>
                  <a:gd name="T51" fmla="*/ 366 h 731"/>
                  <a:gd name="T52" fmla="*/ 2 w 683"/>
                  <a:gd name="T53" fmla="*/ 328 h 731"/>
                  <a:gd name="T54" fmla="*/ 16 w 683"/>
                  <a:gd name="T55" fmla="*/ 257 h 731"/>
                  <a:gd name="T56" fmla="*/ 42 w 683"/>
                  <a:gd name="T57" fmla="*/ 191 h 731"/>
                  <a:gd name="T58" fmla="*/ 78 w 683"/>
                  <a:gd name="T59" fmla="*/ 135 h 731"/>
                  <a:gd name="T60" fmla="*/ 125 w 683"/>
                  <a:gd name="T61" fmla="*/ 85 h 731"/>
                  <a:gd name="T62" fmla="*/ 179 w 683"/>
                  <a:gd name="T63" fmla="*/ 45 h 731"/>
                  <a:gd name="T64" fmla="*/ 240 w 683"/>
                  <a:gd name="T65" fmla="*/ 17 h 731"/>
                  <a:gd name="T66" fmla="*/ 306 w 683"/>
                  <a:gd name="T67" fmla="*/ 3 h 731"/>
                  <a:gd name="T68" fmla="*/ 342 w 683"/>
                  <a:gd name="T69" fmla="*/ 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731"/>
                  <a:gd name="T107" fmla="*/ 683 w 683"/>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731">
                    <a:moveTo>
                      <a:pt x="342" y="0"/>
                    </a:moveTo>
                    <a:lnTo>
                      <a:pt x="342" y="0"/>
                    </a:lnTo>
                    <a:lnTo>
                      <a:pt x="377" y="3"/>
                    </a:lnTo>
                    <a:lnTo>
                      <a:pt x="410" y="7"/>
                    </a:lnTo>
                    <a:lnTo>
                      <a:pt x="443" y="17"/>
                    </a:lnTo>
                    <a:lnTo>
                      <a:pt x="474" y="29"/>
                    </a:lnTo>
                    <a:lnTo>
                      <a:pt x="504" y="45"/>
                    </a:lnTo>
                    <a:lnTo>
                      <a:pt x="533" y="64"/>
                    </a:lnTo>
                    <a:lnTo>
                      <a:pt x="558" y="85"/>
                    </a:lnTo>
                    <a:lnTo>
                      <a:pt x="584" y="109"/>
                    </a:lnTo>
                    <a:lnTo>
                      <a:pt x="606" y="135"/>
                    </a:lnTo>
                    <a:lnTo>
                      <a:pt x="624" y="163"/>
                    </a:lnTo>
                    <a:lnTo>
                      <a:pt x="643" y="191"/>
                    </a:lnTo>
                    <a:lnTo>
                      <a:pt x="657" y="224"/>
                    </a:lnTo>
                    <a:lnTo>
                      <a:pt x="669" y="257"/>
                    </a:lnTo>
                    <a:lnTo>
                      <a:pt x="676" y="292"/>
                    </a:lnTo>
                    <a:lnTo>
                      <a:pt x="681" y="328"/>
                    </a:lnTo>
                    <a:lnTo>
                      <a:pt x="683" y="366"/>
                    </a:lnTo>
                    <a:lnTo>
                      <a:pt x="681" y="403"/>
                    </a:lnTo>
                    <a:lnTo>
                      <a:pt x="676" y="441"/>
                    </a:lnTo>
                    <a:lnTo>
                      <a:pt x="669" y="474"/>
                    </a:lnTo>
                    <a:lnTo>
                      <a:pt x="657" y="509"/>
                    </a:lnTo>
                    <a:lnTo>
                      <a:pt x="643" y="540"/>
                    </a:lnTo>
                    <a:lnTo>
                      <a:pt x="624" y="570"/>
                    </a:lnTo>
                    <a:lnTo>
                      <a:pt x="606" y="599"/>
                    </a:lnTo>
                    <a:lnTo>
                      <a:pt x="584" y="625"/>
                    </a:lnTo>
                    <a:lnTo>
                      <a:pt x="558" y="648"/>
                    </a:lnTo>
                    <a:lnTo>
                      <a:pt x="533" y="669"/>
                    </a:lnTo>
                    <a:lnTo>
                      <a:pt x="504" y="688"/>
                    </a:lnTo>
                    <a:lnTo>
                      <a:pt x="474" y="702"/>
                    </a:lnTo>
                    <a:lnTo>
                      <a:pt x="443" y="714"/>
                    </a:lnTo>
                    <a:lnTo>
                      <a:pt x="410" y="724"/>
                    </a:lnTo>
                    <a:lnTo>
                      <a:pt x="377" y="731"/>
                    </a:lnTo>
                    <a:lnTo>
                      <a:pt x="342" y="731"/>
                    </a:lnTo>
                    <a:lnTo>
                      <a:pt x="306" y="731"/>
                    </a:lnTo>
                    <a:lnTo>
                      <a:pt x="273" y="724"/>
                    </a:lnTo>
                    <a:lnTo>
                      <a:pt x="240" y="714"/>
                    </a:lnTo>
                    <a:lnTo>
                      <a:pt x="210" y="702"/>
                    </a:lnTo>
                    <a:lnTo>
                      <a:pt x="179" y="688"/>
                    </a:lnTo>
                    <a:lnTo>
                      <a:pt x="151" y="669"/>
                    </a:lnTo>
                    <a:lnTo>
                      <a:pt x="125" y="648"/>
                    </a:lnTo>
                    <a:lnTo>
                      <a:pt x="101" y="625"/>
                    </a:lnTo>
                    <a:lnTo>
                      <a:pt x="78" y="599"/>
                    </a:lnTo>
                    <a:lnTo>
                      <a:pt x="59" y="570"/>
                    </a:lnTo>
                    <a:lnTo>
                      <a:pt x="42" y="540"/>
                    </a:lnTo>
                    <a:lnTo>
                      <a:pt x="26" y="509"/>
                    </a:lnTo>
                    <a:lnTo>
                      <a:pt x="16" y="474"/>
                    </a:lnTo>
                    <a:lnTo>
                      <a:pt x="7" y="441"/>
                    </a:lnTo>
                    <a:lnTo>
                      <a:pt x="2" y="403"/>
                    </a:lnTo>
                    <a:lnTo>
                      <a:pt x="0" y="366"/>
                    </a:lnTo>
                    <a:lnTo>
                      <a:pt x="2" y="328"/>
                    </a:lnTo>
                    <a:lnTo>
                      <a:pt x="7" y="292"/>
                    </a:lnTo>
                    <a:lnTo>
                      <a:pt x="16" y="257"/>
                    </a:lnTo>
                    <a:lnTo>
                      <a:pt x="26" y="224"/>
                    </a:lnTo>
                    <a:lnTo>
                      <a:pt x="42" y="191"/>
                    </a:lnTo>
                    <a:lnTo>
                      <a:pt x="59" y="163"/>
                    </a:lnTo>
                    <a:lnTo>
                      <a:pt x="78" y="135"/>
                    </a:lnTo>
                    <a:lnTo>
                      <a:pt x="101" y="109"/>
                    </a:lnTo>
                    <a:lnTo>
                      <a:pt x="125" y="85"/>
                    </a:lnTo>
                    <a:lnTo>
                      <a:pt x="151" y="64"/>
                    </a:lnTo>
                    <a:lnTo>
                      <a:pt x="179" y="45"/>
                    </a:lnTo>
                    <a:lnTo>
                      <a:pt x="210" y="29"/>
                    </a:lnTo>
                    <a:lnTo>
                      <a:pt x="240" y="17"/>
                    </a:lnTo>
                    <a:lnTo>
                      <a:pt x="273" y="7"/>
                    </a:lnTo>
                    <a:lnTo>
                      <a:pt x="306" y="3"/>
                    </a:lnTo>
                    <a:lnTo>
                      <a:pt x="342" y="0"/>
                    </a:lnTo>
                    <a:close/>
                  </a:path>
                </a:pathLst>
              </a:custGeom>
              <a:solidFill>
                <a:srgbClr val="FAD7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69">
                <a:extLst>
                  <a:ext uri="{FF2B5EF4-FFF2-40B4-BE49-F238E27FC236}">
                    <a16:creationId xmlns:a16="http://schemas.microsoft.com/office/drawing/2014/main" id="{BD4AFFF6-BAF6-7A43-9D87-28673EFE05DD}"/>
                  </a:ext>
                </a:extLst>
              </p:cNvPr>
              <p:cNvSpPr>
                <a:spLocks/>
              </p:cNvSpPr>
              <p:nvPr/>
            </p:nvSpPr>
            <p:spPr bwMode="auto">
              <a:xfrm>
                <a:off x="4579" y="2674"/>
                <a:ext cx="665" cy="721"/>
              </a:xfrm>
              <a:custGeom>
                <a:avLst/>
                <a:gdLst>
                  <a:gd name="T0" fmla="*/ 333 w 665"/>
                  <a:gd name="T1" fmla="*/ 0 h 721"/>
                  <a:gd name="T2" fmla="*/ 401 w 665"/>
                  <a:gd name="T3" fmla="*/ 7 h 721"/>
                  <a:gd name="T4" fmla="*/ 462 w 665"/>
                  <a:gd name="T5" fmla="*/ 28 h 721"/>
                  <a:gd name="T6" fmla="*/ 519 w 665"/>
                  <a:gd name="T7" fmla="*/ 61 h 721"/>
                  <a:gd name="T8" fmla="*/ 568 w 665"/>
                  <a:gd name="T9" fmla="*/ 106 h 721"/>
                  <a:gd name="T10" fmla="*/ 608 w 665"/>
                  <a:gd name="T11" fmla="*/ 160 h 721"/>
                  <a:gd name="T12" fmla="*/ 639 w 665"/>
                  <a:gd name="T13" fmla="*/ 222 h 721"/>
                  <a:gd name="T14" fmla="*/ 660 w 665"/>
                  <a:gd name="T15" fmla="*/ 287 h 721"/>
                  <a:gd name="T16" fmla="*/ 665 w 665"/>
                  <a:gd name="T17" fmla="*/ 361 h 721"/>
                  <a:gd name="T18" fmla="*/ 665 w 665"/>
                  <a:gd name="T19" fmla="*/ 398 h 721"/>
                  <a:gd name="T20" fmla="*/ 651 w 665"/>
                  <a:gd name="T21" fmla="*/ 467 h 721"/>
                  <a:gd name="T22" fmla="*/ 625 w 665"/>
                  <a:gd name="T23" fmla="*/ 532 h 721"/>
                  <a:gd name="T24" fmla="*/ 590 w 665"/>
                  <a:gd name="T25" fmla="*/ 589 h 721"/>
                  <a:gd name="T26" fmla="*/ 545 w 665"/>
                  <a:gd name="T27" fmla="*/ 638 h 721"/>
                  <a:gd name="T28" fmla="*/ 491 w 665"/>
                  <a:gd name="T29" fmla="*/ 676 h 721"/>
                  <a:gd name="T30" fmla="*/ 432 w 665"/>
                  <a:gd name="T31" fmla="*/ 704 h 721"/>
                  <a:gd name="T32" fmla="*/ 368 w 665"/>
                  <a:gd name="T33" fmla="*/ 719 h 721"/>
                  <a:gd name="T34" fmla="*/ 333 w 665"/>
                  <a:gd name="T35" fmla="*/ 721 h 721"/>
                  <a:gd name="T36" fmla="*/ 267 w 665"/>
                  <a:gd name="T37" fmla="*/ 714 h 721"/>
                  <a:gd name="T38" fmla="*/ 203 w 665"/>
                  <a:gd name="T39" fmla="*/ 693 h 721"/>
                  <a:gd name="T40" fmla="*/ 146 w 665"/>
                  <a:gd name="T41" fmla="*/ 660 h 721"/>
                  <a:gd name="T42" fmla="*/ 99 w 665"/>
                  <a:gd name="T43" fmla="*/ 615 h 721"/>
                  <a:gd name="T44" fmla="*/ 57 w 665"/>
                  <a:gd name="T45" fmla="*/ 561 h 721"/>
                  <a:gd name="T46" fmla="*/ 26 w 665"/>
                  <a:gd name="T47" fmla="*/ 499 h 721"/>
                  <a:gd name="T48" fmla="*/ 7 w 665"/>
                  <a:gd name="T49" fmla="*/ 434 h 721"/>
                  <a:gd name="T50" fmla="*/ 0 w 665"/>
                  <a:gd name="T51" fmla="*/ 361 h 721"/>
                  <a:gd name="T52" fmla="*/ 3 w 665"/>
                  <a:gd name="T53" fmla="*/ 323 h 721"/>
                  <a:gd name="T54" fmla="*/ 14 w 665"/>
                  <a:gd name="T55" fmla="*/ 255 h 721"/>
                  <a:gd name="T56" fmla="*/ 40 w 665"/>
                  <a:gd name="T57" fmla="*/ 189 h 721"/>
                  <a:gd name="T58" fmla="*/ 76 w 665"/>
                  <a:gd name="T59" fmla="*/ 132 h 721"/>
                  <a:gd name="T60" fmla="*/ 123 w 665"/>
                  <a:gd name="T61" fmla="*/ 83 h 721"/>
                  <a:gd name="T62" fmla="*/ 175 w 665"/>
                  <a:gd name="T63" fmla="*/ 45 h 721"/>
                  <a:gd name="T64" fmla="*/ 234 w 665"/>
                  <a:gd name="T65" fmla="*/ 17 h 721"/>
                  <a:gd name="T66" fmla="*/ 300 w 665"/>
                  <a:gd name="T67" fmla="*/ 2 h 721"/>
                  <a:gd name="T68" fmla="*/ 333 w 66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721"/>
                  <a:gd name="T107" fmla="*/ 665 w 66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721">
                    <a:moveTo>
                      <a:pt x="333" y="0"/>
                    </a:moveTo>
                    <a:lnTo>
                      <a:pt x="333" y="0"/>
                    </a:lnTo>
                    <a:lnTo>
                      <a:pt x="368" y="2"/>
                    </a:lnTo>
                    <a:lnTo>
                      <a:pt x="401" y="7"/>
                    </a:lnTo>
                    <a:lnTo>
                      <a:pt x="432" y="17"/>
                    </a:lnTo>
                    <a:lnTo>
                      <a:pt x="462" y="28"/>
                    </a:lnTo>
                    <a:lnTo>
                      <a:pt x="491" y="45"/>
                    </a:lnTo>
                    <a:lnTo>
                      <a:pt x="519" y="61"/>
                    </a:lnTo>
                    <a:lnTo>
                      <a:pt x="545" y="83"/>
                    </a:lnTo>
                    <a:lnTo>
                      <a:pt x="568" y="106"/>
                    </a:lnTo>
                    <a:lnTo>
                      <a:pt x="590" y="132"/>
                    </a:lnTo>
                    <a:lnTo>
                      <a:pt x="608" y="160"/>
                    </a:lnTo>
                    <a:lnTo>
                      <a:pt x="625" y="189"/>
                    </a:lnTo>
                    <a:lnTo>
                      <a:pt x="639" y="222"/>
                    </a:lnTo>
                    <a:lnTo>
                      <a:pt x="651" y="255"/>
                    </a:lnTo>
                    <a:lnTo>
                      <a:pt x="660" y="287"/>
                    </a:lnTo>
                    <a:lnTo>
                      <a:pt x="665" y="323"/>
                    </a:lnTo>
                    <a:lnTo>
                      <a:pt x="665" y="361"/>
                    </a:lnTo>
                    <a:lnTo>
                      <a:pt x="665" y="398"/>
                    </a:lnTo>
                    <a:lnTo>
                      <a:pt x="660" y="434"/>
                    </a:lnTo>
                    <a:lnTo>
                      <a:pt x="651" y="467"/>
                    </a:lnTo>
                    <a:lnTo>
                      <a:pt x="639" y="499"/>
                    </a:lnTo>
                    <a:lnTo>
                      <a:pt x="625" y="532"/>
                    </a:lnTo>
                    <a:lnTo>
                      <a:pt x="608" y="561"/>
                    </a:lnTo>
                    <a:lnTo>
                      <a:pt x="590" y="589"/>
                    </a:lnTo>
                    <a:lnTo>
                      <a:pt x="568" y="615"/>
                    </a:lnTo>
                    <a:lnTo>
                      <a:pt x="545" y="638"/>
                    </a:lnTo>
                    <a:lnTo>
                      <a:pt x="519" y="660"/>
                    </a:lnTo>
                    <a:lnTo>
                      <a:pt x="491" y="676"/>
                    </a:lnTo>
                    <a:lnTo>
                      <a:pt x="462" y="693"/>
                    </a:lnTo>
                    <a:lnTo>
                      <a:pt x="432" y="704"/>
                    </a:lnTo>
                    <a:lnTo>
                      <a:pt x="401" y="714"/>
                    </a:lnTo>
                    <a:lnTo>
                      <a:pt x="368" y="719"/>
                    </a:lnTo>
                    <a:lnTo>
                      <a:pt x="333" y="721"/>
                    </a:lnTo>
                    <a:lnTo>
                      <a:pt x="300" y="719"/>
                    </a:lnTo>
                    <a:lnTo>
                      <a:pt x="267" y="714"/>
                    </a:lnTo>
                    <a:lnTo>
                      <a:pt x="234" y="704"/>
                    </a:lnTo>
                    <a:lnTo>
                      <a:pt x="203" y="693"/>
                    </a:lnTo>
                    <a:lnTo>
                      <a:pt x="175" y="676"/>
                    </a:lnTo>
                    <a:lnTo>
                      <a:pt x="146" y="660"/>
                    </a:lnTo>
                    <a:lnTo>
                      <a:pt x="123" y="638"/>
                    </a:lnTo>
                    <a:lnTo>
                      <a:pt x="99" y="615"/>
                    </a:lnTo>
                    <a:lnTo>
                      <a:pt x="76" y="589"/>
                    </a:lnTo>
                    <a:lnTo>
                      <a:pt x="57" y="561"/>
                    </a:lnTo>
                    <a:lnTo>
                      <a:pt x="40" y="532"/>
                    </a:lnTo>
                    <a:lnTo>
                      <a:pt x="26" y="499"/>
                    </a:lnTo>
                    <a:lnTo>
                      <a:pt x="14" y="467"/>
                    </a:lnTo>
                    <a:lnTo>
                      <a:pt x="7" y="434"/>
                    </a:lnTo>
                    <a:lnTo>
                      <a:pt x="3" y="398"/>
                    </a:lnTo>
                    <a:lnTo>
                      <a:pt x="0" y="361"/>
                    </a:lnTo>
                    <a:lnTo>
                      <a:pt x="3" y="323"/>
                    </a:lnTo>
                    <a:lnTo>
                      <a:pt x="7" y="287"/>
                    </a:lnTo>
                    <a:lnTo>
                      <a:pt x="14" y="255"/>
                    </a:lnTo>
                    <a:lnTo>
                      <a:pt x="26" y="222"/>
                    </a:lnTo>
                    <a:lnTo>
                      <a:pt x="40" y="189"/>
                    </a:lnTo>
                    <a:lnTo>
                      <a:pt x="57" y="160"/>
                    </a:lnTo>
                    <a:lnTo>
                      <a:pt x="76" y="132"/>
                    </a:lnTo>
                    <a:lnTo>
                      <a:pt x="99" y="106"/>
                    </a:lnTo>
                    <a:lnTo>
                      <a:pt x="123" y="83"/>
                    </a:lnTo>
                    <a:lnTo>
                      <a:pt x="146" y="61"/>
                    </a:lnTo>
                    <a:lnTo>
                      <a:pt x="175" y="45"/>
                    </a:lnTo>
                    <a:lnTo>
                      <a:pt x="203" y="28"/>
                    </a:lnTo>
                    <a:lnTo>
                      <a:pt x="234" y="17"/>
                    </a:lnTo>
                    <a:lnTo>
                      <a:pt x="267" y="7"/>
                    </a:lnTo>
                    <a:lnTo>
                      <a:pt x="300" y="2"/>
                    </a:lnTo>
                    <a:lnTo>
                      <a:pt x="333" y="0"/>
                    </a:lnTo>
                    <a:close/>
                  </a:path>
                </a:pathLst>
              </a:custGeom>
              <a:solidFill>
                <a:srgbClr val="FADC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70">
                <a:extLst>
                  <a:ext uri="{FF2B5EF4-FFF2-40B4-BE49-F238E27FC236}">
                    <a16:creationId xmlns:a16="http://schemas.microsoft.com/office/drawing/2014/main" id="{F2BD6349-5E26-2292-7E47-BFEF267AE5EB}"/>
                  </a:ext>
                </a:extLst>
              </p:cNvPr>
              <p:cNvSpPr>
                <a:spLocks/>
              </p:cNvSpPr>
              <p:nvPr/>
            </p:nvSpPr>
            <p:spPr bwMode="auto">
              <a:xfrm>
                <a:off x="4589" y="2679"/>
                <a:ext cx="648" cy="709"/>
              </a:xfrm>
              <a:custGeom>
                <a:avLst/>
                <a:gdLst>
                  <a:gd name="T0" fmla="*/ 325 w 648"/>
                  <a:gd name="T1" fmla="*/ 0 h 709"/>
                  <a:gd name="T2" fmla="*/ 389 w 648"/>
                  <a:gd name="T3" fmla="*/ 7 h 709"/>
                  <a:gd name="T4" fmla="*/ 450 w 648"/>
                  <a:gd name="T5" fmla="*/ 28 h 709"/>
                  <a:gd name="T6" fmla="*/ 504 w 648"/>
                  <a:gd name="T7" fmla="*/ 61 h 709"/>
                  <a:gd name="T8" fmla="*/ 554 w 648"/>
                  <a:gd name="T9" fmla="*/ 103 h 709"/>
                  <a:gd name="T10" fmla="*/ 591 w 648"/>
                  <a:gd name="T11" fmla="*/ 158 h 709"/>
                  <a:gd name="T12" fmla="*/ 622 w 648"/>
                  <a:gd name="T13" fmla="*/ 217 h 709"/>
                  <a:gd name="T14" fmla="*/ 641 w 648"/>
                  <a:gd name="T15" fmla="*/ 282 h 709"/>
                  <a:gd name="T16" fmla="*/ 648 w 648"/>
                  <a:gd name="T17" fmla="*/ 356 h 709"/>
                  <a:gd name="T18" fmla="*/ 646 w 648"/>
                  <a:gd name="T19" fmla="*/ 391 h 709"/>
                  <a:gd name="T20" fmla="*/ 634 w 648"/>
                  <a:gd name="T21" fmla="*/ 459 h 709"/>
                  <a:gd name="T22" fmla="*/ 608 w 648"/>
                  <a:gd name="T23" fmla="*/ 523 h 709"/>
                  <a:gd name="T24" fmla="*/ 572 w 648"/>
                  <a:gd name="T25" fmla="*/ 579 h 709"/>
                  <a:gd name="T26" fmla="*/ 530 w 648"/>
                  <a:gd name="T27" fmla="*/ 629 h 709"/>
                  <a:gd name="T28" fmla="*/ 478 w 648"/>
                  <a:gd name="T29" fmla="*/ 666 h 709"/>
                  <a:gd name="T30" fmla="*/ 419 w 648"/>
                  <a:gd name="T31" fmla="*/ 692 h 709"/>
                  <a:gd name="T32" fmla="*/ 358 w 648"/>
                  <a:gd name="T33" fmla="*/ 706 h 709"/>
                  <a:gd name="T34" fmla="*/ 325 w 648"/>
                  <a:gd name="T35" fmla="*/ 709 h 709"/>
                  <a:gd name="T36" fmla="*/ 259 w 648"/>
                  <a:gd name="T37" fmla="*/ 702 h 709"/>
                  <a:gd name="T38" fmla="*/ 198 w 648"/>
                  <a:gd name="T39" fmla="*/ 681 h 709"/>
                  <a:gd name="T40" fmla="*/ 143 w 648"/>
                  <a:gd name="T41" fmla="*/ 648 h 709"/>
                  <a:gd name="T42" fmla="*/ 96 w 648"/>
                  <a:gd name="T43" fmla="*/ 605 h 709"/>
                  <a:gd name="T44" fmla="*/ 56 w 648"/>
                  <a:gd name="T45" fmla="*/ 553 h 709"/>
                  <a:gd name="T46" fmla="*/ 26 w 648"/>
                  <a:gd name="T47" fmla="*/ 492 h 709"/>
                  <a:gd name="T48" fmla="*/ 7 w 648"/>
                  <a:gd name="T49" fmla="*/ 426 h 709"/>
                  <a:gd name="T50" fmla="*/ 0 w 648"/>
                  <a:gd name="T51" fmla="*/ 356 h 709"/>
                  <a:gd name="T52" fmla="*/ 2 w 648"/>
                  <a:gd name="T53" fmla="*/ 318 h 709"/>
                  <a:gd name="T54" fmla="*/ 14 w 648"/>
                  <a:gd name="T55" fmla="*/ 250 h 709"/>
                  <a:gd name="T56" fmla="*/ 40 w 648"/>
                  <a:gd name="T57" fmla="*/ 186 h 709"/>
                  <a:gd name="T58" fmla="*/ 75 w 648"/>
                  <a:gd name="T59" fmla="*/ 129 h 709"/>
                  <a:gd name="T60" fmla="*/ 118 w 648"/>
                  <a:gd name="T61" fmla="*/ 82 h 709"/>
                  <a:gd name="T62" fmla="*/ 169 w 648"/>
                  <a:gd name="T63" fmla="*/ 45 h 709"/>
                  <a:gd name="T64" fmla="*/ 228 w 648"/>
                  <a:gd name="T65" fmla="*/ 16 h 709"/>
                  <a:gd name="T66" fmla="*/ 292 w 648"/>
                  <a:gd name="T67" fmla="*/ 2 h 709"/>
                  <a:gd name="T68" fmla="*/ 325 w 648"/>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8"/>
                  <a:gd name="T106" fmla="*/ 0 h 709"/>
                  <a:gd name="T107" fmla="*/ 648 w 648"/>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8" h="709">
                    <a:moveTo>
                      <a:pt x="325" y="0"/>
                    </a:moveTo>
                    <a:lnTo>
                      <a:pt x="325" y="0"/>
                    </a:lnTo>
                    <a:lnTo>
                      <a:pt x="358" y="2"/>
                    </a:lnTo>
                    <a:lnTo>
                      <a:pt x="389" y="7"/>
                    </a:lnTo>
                    <a:lnTo>
                      <a:pt x="419" y="16"/>
                    </a:lnTo>
                    <a:lnTo>
                      <a:pt x="450" y="28"/>
                    </a:lnTo>
                    <a:lnTo>
                      <a:pt x="478" y="45"/>
                    </a:lnTo>
                    <a:lnTo>
                      <a:pt x="504" y="61"/>
                    </a:lnTo>
                    <a:lnTo>
                      <a:pt x="530" y="82"/>
                    </a:lnTo>
                    <a:lnTo>
                      <a:pt x="554" y="103"/>
                    </a:lnTo>
                    <a:lnTo>
                      <a:pt x="572" y="129"/>
                    </a:lnTo>
                    <a:lnTo>
                      <a:pt x="591" y="158"/>
                    </a:lnTo>
                    <a:lnTo>
                      <a:pt x="608" y="186"/>
                    </a:lnTo>
                    <a:lnTo>
                      <a:pt x="622" y="217"/>
                    </a:lnTo>
                    <a:lnTo>
                      <a:pt x="634" y="250"/>
                    </a:lnTo>
                    <a:lnTo>
                      <a:pt x="641" y="282"/>
                    </a:lnTo>
                    <a:lnTo>
                      <a:pt x="646" y="318"/>
                    </a:lnTo>
                    <a:lnTo>
                      <a:pt x="648" y="356"/>
                    </a:lnTo>
                    <a:lnTo>
                      <a:pt x="646" y="391"/>
                    </a:lnTo>
                    <a:lnTo>
                      <a:pt x="641" y="426"/>
                    </a:lnTo>
                    <a:lnTo>
                      <a:pt x="634" y="459"/>
                    </a:lnTo>
                    <a:lnTo>
                      <a:pt x="622" y="492"/>
                    </a:lnTo>
                    <a:lnTo>
                      <a:pt x="608" y="523"/>
                    </a:lnTo>
                    <a:lnTo>
                      <a:pt x="591" y="553"/>
                    </a:lnTo>
                    <a:lnTo>
                      <a:pt x="572" y="579"/>
                    </a:lnTo>
                    <a:lnTo>
                      <a:pt x="554" y="605"/>
                    </a:lnTo>
                    <a:lnTo>
                      <a:pt x="530" y="629"/>
                    </a:lnTo>
                    <a:lnTo>
                      <a:pt x="504" y="648"/>
                    </a:lnTo>
                    <a:lnTo>
                      <a:pt x="478" y="666"/>
                    </a:lnTo>
                    <a:lnTo>
                      <a:pt x="450" y="681"/>
                    </a:lnTo>
                    <a:lnTo>
                      <a:pt x="419" y="692"/>
                    </a:lnTo>
                    <a:lnTo>
                      <a:pt x="389" y="702"/>
                    </a:lnTo>
                    <a:lnTo>
                      <a:pt x="358" y="706"/>
                    </a:lnTo>
                    <a:lnTo>
                      <a:pt x="325" y="709"/>
                    </a:lnTo>
                    <a:lnTo>
                      <a:pt x="292" y="706"/>
                    </a:lnTo>
                    <a:lnTo>
                      <a:pt x="259" y="702"/>
                    </a:lnTo>
                    <a:lnTo>
                      <a:pt x="228" y="692"/>
                    </a:lnTo>
                    <a:lnTo>
                      <a:pt x="198" y="681"/>
                    </a:lnTo>
                    <a:lnTo>
                      <a:pt x="169" y="666"/>
                    </a:lnTo>
                    <a:lnTo>
                      <a:pt x="143" y="648"/>
                    </a:lnTo>
                    <a:lnTo>
                      <a:pt x="118" y="629"/>
                    </a:lnTo>
                    <a:lnTo>
                      <a:pt x="96" y="605"/>
                    </a:lnTo>
                    <a:lnTo>
                      <a:pt x="75" y="579"/>
                    </a:lnTo>
                    <a:lnTo>
                      <a:pt x="56" y="553"/>
                    </a:lnTo>
                    <a:lnTo>
                      <a:pt x="40" y="523"/>
                    </a:lnTo>
                    <a:lnTo>
                      <a:pt x="26" y="492"/>
                    </a:lnTo>
                    <a:lnTo>
                      <a:pt x="14" y="459"/>
                    </a:lnTo>
                    <a:lnTo>
                      <a:pt x="7" y="426"/>
                    </a:lnTo>
                    <a:lnTo>
                      <a:pt x="2" y="391"/>
                    </a:lnTo>
                    <a:lnTo>
                      <a:pt x="0" y="356"/>
                    </a:lnTo>
                    <a:lnTo>
                      <a:pt x="2" y="318"/>
                    </a:lnTo>
                    <a:lnTo>
                      <a:pt x="7" y="282"/>
                    </a:lnTo>
                    <a:lnTo>
                      <a:pt x="14" y="250"/>
                    </a:lnTo>
                    <a:lnTo>
                      <a:pt x="26" y="217"/>
                    </a:lnTo>
                    <a:lnTo>
                      <a:pt x="40" y="186"/>
                    </a:lnTo>
                    <a:lnTo>
                      <a:pt x="56" y="158"/>
                    </a:lnTo>
                    <a:lnTo>
                      <a:pt x="75" y="129"/>
                    </a:lnTo>
                    <a:lnTo>
                      <a:pt x="96" y="103"/>
                    </a:lnTo>
                    <a:lnTo>
                      <a:pt x="118" y="82"/>
                    </a:lnTo>
                    <a:lnTo>
                      <a:pt x="143" y="61"/>
                    </a:lnTo>
                    <a:lnTo>
                      <a:pt x="169" y="45"/>
                    </a:lnTo>
                    <a:lnTo>
                      <a:pt x="198" y="28"/>
                    </a:lnTo>
                    <a:lnTo>
                      <a:pt x="228" y="16"/>
                    </a:lnTo>
                    <a:lnTo>
                      <a:pt x="259" y="7"/>
                    </a:lnTo>
                    <a:lnTo>
                      <a:pt x="292" y="2"/>
                    </a:lnTo>
                    <a:lnTo>
                      <a:pt x="325" y="0"/>
                    </a:lnTo>
                    <a:close/>
                  </a:path>
                </a:pathLst>
              </a:custGeom>
              <a:solidFill>
                <a:srgbClr val="FADE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71">
                <a:extLst>
                  <a:ext uri="{FF2B5EF4-FFF2-40B4-BE49-F238E27FC236}">
                    <a16:creationId xmlns:a16="http://schemas.microsoft.com/office/drawing/2014/main" id="{62F2228A-7A68-8A0F-8BAE-A47154A2BE31}"/>
                  </a:ext>
                </a:extLst>
              </p:cNvPr>
              <p:cNvSpPr>
                <a:spLocks/>
              </p:cNvSpPr>
              <p:nvPr/>
            </p:nvSpPr>
            <p:spPr bwMode="auto">
              <a:xfrm>
                <a:off x="4598" y="2684"/>
                <a:ext cx="629" cy="697"/>
              </a:xfrm>
              <a:custGeom>
                <a:avLst/>
                <a:gdLst>
                  <a:gd name="T0" fmla="*/ 316 w 629"/>
                  <a:gd name="T1" fmla="*/ 0 h 697"/>
                  <a:gd name="T2" fmla="*/ 380 w 629"/>
                  <a:gd name="T3" fmla="*/ 7 h 697"/>
                  <a:gd name="T4" fmla="*/ 439 w 629"/>
                  <a:gd name="T5" fmla="*/ 28 h 697"/>
                  <a:gd name="T6" fmla="*/ 490 w 629"/>
                  <a:gd name="T7" fmla="*/ 61 h 697"/>
                  <a:gd name="T8" fmla="*/ 538 w 629"/>
                  <a:gd name="T9" fmla="*/ 103 h 697"/>
                  <a:gd name="T10" fmla="*/ 575 w 629"/>
                  <a:gd name="T11" fmla="*/ 155 h 697"/>
                  <a:gd name="T12" fmla="*/ 606 w 629"/>
                  <a:gd name="T13" fmla="*/ 214 h 697"/>
                  <a:gd name="T14" fmla="*/ 622 w 629"/>
                  <a:gd name="T15" fmla="*/ 280 h 697"/>
                  <a:gd name="T16" fmla="*/ 629 w 629"/>
                  <a:gd name="T17" fmla="*/ 348 h 697"/>
                  <a:gd name="T18" fmla="*/ 627 w 629"/>
                  <a:gd name="T19" fmla="*/ 383 h 697"/>
                  <a:gd name="T20" fmla="*/ 615 w 629"/>
                  <a:gd name="T21" fmla="*/ 452 h 697"/>
                  <a:gd name="T22" fmla="*/ 592 w 629"/>
                  <a:gd name="T23" fmla="*/ 515 h 697"/>
                  <a:gd name="T24" fmla="*/ 559 w 629"/>
                  <a:gd name="T25" fmla="*/ 570 h 697"/>
                  <a:gd name="T26" fmla="*/ 516 w 629"/>
                  <a:gd name="T27" fmla="*/ 617 h 697"/>
                  <a:gd name="T28" fmla="*/ 464 w 629"/>
                  <a:gd name="T29" fmla="*/ 654 h 697"/>
                  <a:gd name="T30" fmla="*/ 408 w 629"/>
                  <a:gd name="T31" fmla="*/ 683 h 697"/>
                  <a:gd name="T32" fmla="*/ 347 w 629"/>
                  <a:gd name="T33" fmla="*/ 694 h 697"/>
                  <a:gd name="T34" fmla="*/ 316 w 629"/>
                  <a:gd name="T35" fmla="*/ 697 h 697"/>
                  <a:gd name="T36" fmla="*/ 252 w 629"/>
                  <a:gd name="T37" fmla="*/ 690 h 697"/>
                  <a:gd name="T38" fmla="*/ 193 w 629"/>
                  <a:gd name="T39" fmla="*/ 671 h 697"/>
                  <a:gd name="T40" fmla="*/ 139 w 629"/>
                  <a:gd name="T41" fmla="*/ 638 h 697"/>
                  <a:gd name="T42" fmla="*/ 94 w 629"/>
                  <a:gd name="T43" fmla="*/ 595 h 697"/>
                  <a:gd name="T44" fmla="*/ 54 w 629"/>
                  <a:gd name="T45" fmla="*/ 544 h 697"/>
                  <a:gd name="T46" fmla="*/ 26 w 629"/>
                  <a:gd name="T47" fmla="*/ 485 h 697"/>
                  <a:gd name="T48" fmla="*/ 7 w 629"/>
                  <a:gd name="T49" fmla="*/ 419 h 697"/>
                  <a:gd name="T50" fmla="*/ 0 w 629"/>
                  <a:gd name="T51" fmla="*/ 348 h 697"/>
                  <a:gd name="T52" fmla="*/ 2 w 629"/>
                  <a:gd name="T53" fmla="*/ 313 h 697"/>
                  <a:gd name="T54" fmla="*/ 14 w 629"/>
                  <a:gd name="T55" fmla="*/ 245 h 697"/>
                  <a:gd name="T56" fmla="*/ 40 w 629"/>
                  <a:gd name="T57" fmla="*/ 183 h 697"/>
                  <a:gd name="T58" fmla="*/ 73 w 629"/>
                  <a:gd name="T59" fmla="*/ 127 h 697"/>
                  <a:gd name="T60" fmla="*/ 116 w 629"/>
                  <a:gd name="T61" fmla="*/ 80 h 697"/>
                  <a:gd name="T62" fmla="*/ 165 w 629"/>
                  <a:gd name="T63" fmla="*/ 42 h 697"/>
                  <a:gd name="T64" fmla="*/ 222 w 629"/>
                  <a:gd name="T65" fmla="*/ 16 h 697"/>
                  <a:gd name="T66" fmla="*/ 283 w 629"/>
                  <a:gd name="T67" fmla="*/ 2 h 697"/>
                  <a:gd name="T68" fmla="*/ 316 w 629"/>
                  <a:gd name="T69" fmla="*/ 0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97"/>
                  <a:gd name="T107" fmla="*/ 629 w 629"/>
                  <a:gd name="T108" fmla="*/ 697 h 6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97">
                    <a:moveTo>
                      <a:pt x="316" y="0"/>
                    </a:moveTo>
                    <a:lnTo>
                      <a:pt x="316" y="0"/>
                    </a:lnTo>
                    <a:lnTo>
                      <a:pt x="347" y="2"/>
                    </a:lnTo>
                    <a:lnTo>
                      <a:pt x="380" y="7"/>
                    </a:lnTo>
                    <a:lnTo>
                      <a:pt x="408" y="16"/>
                    </a:lnTo>
                    <a:lnTo>
                      <a:pt x="439" y="28"/>
                    </a:lnTo>
                    <a:lnTo>
                      <a:pt x="464" y="42"/>
                    </a:lnTo>
                    <a:lnTo>
                      <a:pt x="490" y="61"/>
                    </a:lnTo>
                    <a:lnTo>
                      <a:pt x="516" y="80"/>
                    </a:lnTo>
                    <a:lnTo>
                      <a:pt x="538" y="103"/>
                    </a:lnTo>
                    <a:lnTo>
                      <a:pt x="559" y="127"/>
                    </a:lnTo>
                    <a:lnTo>
                      <a:pt x="575" y="155"/>
                    </a:lnTo>
                    <a:lnTo>
                      <a:pt x="592" y="183"/>
                    </a:lnTo>
                    <a:lnTo>
                      <a:pt x="606" y="214"/>
                    </a:lnTo>
                    <a:lnTo>
                      <a:pt x="615" y="245"/>
                    </a:lnTo>
                    <a:lnTo>
                      <a:pt x="622" y="280"/>
                    </a:lnTo>
                    <a:lnTo>
                      <a:pt x="627" y="313"/>
                    </a:lnTo>
                    <a:lnTo>
                      <a:pt x="629" y="348"/>
                    </a:lnTo>
                    <a:lnTo>
                      <a:pt x="627" y="383"/>
                    </a:lnTo>
                    <a:lnTo>
                      <a:pt x="622" y="419"/>
                    </a:lnTo>
                    <a:lnTo>
                      <a:pt x="615" y="452"/>
                    </a:lnTo>
                    <a:lnTo>
                      <a:pt x="606" y="485"/>
                    </a:lnTo>
                    <a:lnTo>
                      <a:pt x="592" y="515"/>
                    </a:lnTo>
                    <a:lnTo>
                      <a:pt x="575" y="544"/>
                    </a:lnTo>
                    <a:lnTo>
                      <a:pt x="559" y="570"/>
                    </a:lnTo>
                    <a:lnTo>
                      <a:pt x="538" y="595"/>
                    </a:lnTo>
                    <a:lnTo>
                      <a:pt x="516" y="617"/>
                    </a:lnTo>
                    <a:lnTo>
                      <a:pt x="490" y="638"/>
                    </a:lnTo>
                    <a:lnTo>
                      <a:pt x="464" y="654"/>
                    </a:lnTo>
                    <a:lnTo>
                      <a:pt x="439" y="671"/>
                    </a:lnTo>
                    <a:lnTo>
                      <a:pt x="408" y="683"/>
                    </a:lnTo>
                    <a:lnTo>
                      <a:pt x="380" y="690"/>
                    </a:lnTo>
                    <a:lnTo>
                      <a:pt x="347" y="694"/>
                    </a:lnTo>
                    <a:lnTo>
                      <a:pt x="316" y="697"/>
                    </a:lnTo>
                    <a:lnTo>
                      <a:pt x="283" y="694"/>
                    </a:lnTo>
                    <a:lnTo>
                      <a:pt x="252" y="690"/>
                    </a:lnTo>
                    <a:lnTo>
                      <a:pt x="222" y="683"/>
                    </a:lnTo>
                    <a:lnTo>
                      <a:pt x="193" y="671"/>
                    </a:lnTo>
                    <a:lnTo>
                      <a:pt x="165" y="654"/>
                    </a:lnTo>
                    <a:lnTo>
                      <a:pt x="139" y="638"/>
                    </a:lnTo>
                    <a:lnTo>
                      <a:pt x="116" y="617"/>
                    </a:lnTo>
                    <a:lnTo>
                      <a:pt x="94" y="595"/>
                    </a:lnTo>
                    <a:lnTo>
                      <a:pt x="73" y="570"/>
                    </a:lnTo>
                    <a:lnTo>
                      <a:pt x="54" y="544"/>
                    </a:lnTo>
                    <a:lnTo>
                      <a:pt x="40" y="515"/>
                    </a:lnTo>
                    <a:lnTo>
                      <a:pt x="26" y="485"/>
                    </a:lnTo>
                    <a:lnTo>
                      <a:pt x="14" y="452"/>
                    </a:lnTo>
                    <a:lnTo>
                      <a:pt x="7" y="419"/>
                    </a:lnTo>
                    <a:lnTo>
                      <a:pt x="2" y="383"/>
                    </a:lnTo>
                    <a:lnTo>
                      <a:pt x="0" y="348"/>
                    </a:lnTo>
                    <a:lnTo>
                      <a:pt x="2" y="313"/>
                    </a:lnTo>
                    <a:lnTo>
                      <a:pt x="7" y="280"/>
                    </a:lnTo>
                    <a:lnTo>
                      <a:pt x="14" y="245"/>
                    </a:lnTo>
                    <a:lnTo>
                      <a:pt x="26" y="214"/>
                    </a:lnTo>
                    <a:lnTo>
                      <a:pt x="40" y="183"/>
                    </a:lnTo>
                    <a:lnTo>
                      <a:pt x="54" y="155"/>
                    </a:lnTo>
                    <a:lnTo>
                      <a:pt x="73" y="127"/>
                    </a:lnTo>
                    <a:lnTo>
                      <a:pt x="94" y="103"/>
                    </a:lnTo>
                    <a:lnTo>
                      <a:pt x="116" y="80"/>
                    </a:lnTo>
                    <a:lnTo>
                      <a:pt x="139" y="61"/>
                    </a:lnTo>
                    <a:lnTo>
                      <a:pt x="165" y="42"/>
                    </a:lnTo>
                    <a:lnTo>
                      <a:pt x="193" y="28"/>
                    </a:lnTo>
                    <a:lnTo>
                      <a:pt x="222" y="16"/>
                    </a:lnTo>
                    <a:lnTo>
                      <a:pt x="252" y="7"/>
                    </a:lnTo>
                    <a:lnTo>
                      <a:pt x="283" y="2"/>
                    </a:lnTo>
                    <a:lnTo>
                      <a:pt x="316" y="0"/>
                    </a:lnTo>
                    <a:close/>
                  </a:path>
                </a:pathLst>
              </a:custGeom>
              <a:solidFill>
                <a:srgbClr val="FAE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72">
                <a:extLst>
                  <a:ext uri="{FF2B5EF4-FFF2-40B4-BE49-F238E27FC236}">
                    <a16:creationId xmlns:a16="http://schemas.microsoft.com/office/drawing/2014/main" id="{4AB1BB93-2F2B-CBA1-BA65-8E8CF6F2489C}"/>
                  </a:ext>
                </a:extLst>
              </p:cNvPr>
              <p:cNvSpPr>
                <a:spLocks/>
              </p:cNvSpPr>
              <p:nvPr/>
            </p:nvSpPr>
            <p:spPr bwMode="auto">
              <a:xfrm>
                <a:off x="4610" y="2688"/>
                <a:ext cx="608" cy="688"/>
              </a:xfrm>
              <a:custGeom>
                <a:avLst/>
                <a:gdLst>
                  <a:gd name="T0" fmla="*/ 304 w 608"/>
                  <a:gd name="T1" fmla="*/ 0 h 688"/>
                  <a:gd name="T2" fmla="*/ 365 w 608"/>
                  <a:gd name="T3" fmla="*/ 7 h 688"/>
                  <a:gd name="T4" fmla="*/ 422 w 608"/>
                  <a:gd name="T5" fmla="*/ 29 h 688"/>
                  <a:gd name="T6" fmla="*/ 474 w 608"/>
                  <a:gd name="T7" fmla="*/ 59 h 688"/>
                  <a:gd name="T8" fmla="*/ 518 w 608"/>
                  <a:gd name="T9" fmla="*/ 102 h 688"/>
                  <a:gd name="T10" fmla="*/ 556 w 608"/>
                  <a:gd name="T11" fmla="*/ 153 h 688"/>
                  <a:gd name="T12" fmla="*/ 584 w 608"/>
                  <a:gd name="T13" fmla="*/ 210 h 688"/>
                  <a:gd name="T14" fmla="*/ 603 w 608"/>
                  <a:gd name="T15" fmla="*/ 276 h 688"/>
                  <a:gd name="T16" fmla="*/ 608 w 608"/>
                  <a:gd name="T17" fmla="*/ 344 h 688"/>
                  <a:gd name="T18" fmla="*/ 608 w 608"/>
                  <a:gd name="T19" fmla="*/ 379 h 688"/>
                  <a:gd name="T20" fmla="*/ 596 w 608"/>
                  <a:gd name="T21" fmla="*/ 445 h 688"/>
                  <a:gd name="T22" fmla="*/ 573 w 608"/>
                  <a:gd name="T23" fmla="*/ 507 h 688"/>
                  <a:gd name="T24" fmla="*/ 540 w 608"/>
                  <a:gd name="T25" fmla="*/ 561 h 688"/>
                  <a:gd name="T26" fmla="*/ 497 w 608"/>
                  <a:gd name="T27" fmla="*/ 608 h 688"/>
                  <a:gd name="T28" fmla="*/ 450 w 608"/>
                  <a:gd name="T29" fmla="*/ 646 h 688"/>
                  <a:gd name="T30" fmla="*/ 394 w 608"/>
                  <a:gd name="T31" fmla="*/ 672 h 688"/>
                  <a:gd name="T32" fmla="*/ 335 w 608"/>
                  <a:gd name="T33" fmla="*/ 686 h 688"/>
                  <a:gd name="T34" fmla="*/ 304 w 608"/>
                  <a:gd name="T35" fmla="*/ 688 h 688"/>
                  <a:gd name="T36" fmla="*/ 243 w 608"/>
                  <a:gd name="T37" fmla="*/ 681 h 688"/>
                  <a:gd name="T38" fmla="*/ 186 w 608"/>
                  <a:gd name="T39" fmla="*/ 660 h 688"/>
                  <a:gd name="T40" fmla="*/ 134 w 608"/>
                  <a:gd name="T41" fmla="*/ 629 h 688"/>
                  <a:gd name="T42" fmla="*/ 89 w 608"/>
                  <a:gd name="T43" fmla="*/ 587 h 688"/>
                  <a:gd name="T44" fmla="*/ 52 w 608"/>
                  <a:gd name="T45" fmla="*/ 535 h 688"/>
                  <a:gd name="T46" fmla="*/ 23 w 608"/>
                  <a:gd name="T47" fmla="*/ 478 h 688"/>
                  <a:gd name="T48" fmla="*/ 5 w 608"/>
                  <a:gd name="T49" fmla="*/ 412 h 688"/>
                  <a:gd name="T50" fmla="*/ 0 w 608"/>
                  <a:gd name="T51" fmla="*/ 344 h 688"/>
                  <a:gd name="T52" fmla="*/ 0 w 608"/>
                  <a:gd name="T53" fmla="*/ 309 h 688"/>
                  <a:gd name="T54" fmla="*/ 12 w 608"/>
                  <a:gd name="T55" fmla="*/ 243 h 688"/>
                  <a:gd name="T56" fmla="*/ 35 w 608"/>
                  <a:gd name="T57" fmla="*/ 182 h 688"/>
                  <a:gd name="T58" fmla="*/ 68 w 608"/>
                  <a:gd name="T59" fmla="*/ 127 h 688"/>
                  <a:gd name="T60" fmla="*/ 111 w 608"/>
                  <a:gd name="T61" fmla="*/ 80 h 688"/>
                  <a:gd name="T62" fmla="*/ 158 w 608"/>
                  <a:gd name="T63" fmla="*/ 43 h 688"/>
                  <a:gd name="T64" fmla="*/ 214 w 608"/>
                  <a:gd name="T65" fmla="*/ 17 h 688"/>
                  <a:gd name="T66" fmla="*/ 273 w 608"/>
                  <a:gd name="T67" fmla="*/ 3 h 688"/>
                  <a:gd name="T68" fmla="*/ 304 w 608"/>
                  <a:gd name="T69" fmla="*/ 0 h 6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8"/>
                  <a:gd name="T106" fmla="*/ 0 h 688"/>
                  <a:gd name="T107" fmla="*/ 608 w 608"/>
                  <a:gd name="T108" fmla="*/ 688 h 6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8" h="688">
                    <a:moveTo>
                      <a:pt x="304" y="0"/>
                    </a:moveTo>
                    <a:lnTo>
                      <a:pt x="304" y="0"/>
                    </a:lnTo>
                    <a:lnTo>
                      <a:pt x="335" y="3"/>
                    </a:lnTo>
                    <a:lnTo>
                      <a:pt x="365" y="7"/>
                    </a:lnTo>
                    <a:lnTo>
                      <a:pt x="394" y="17"/>
                    </a:lnTo>
                    <a:lnTo>
                      <a:pt x="422" y="29"/>
                    </a:lnTo>
                    <a:lnTo>
                      <a:pt x="450" y="43"/>
                    </a:lnTo>
                    <a:lnTo>
                      <a:pt x="474" y="59"/>
                    </a:lnTo>
                    <a:lnTo>
                      <a:pt x="497" y="80"/>
                    </a:lnTo>
                    <a:lnTo>
                      <a:pt x="518" y="102"/>
                    </a:lnTo>
                    <a:lnTo>
                      <a:pt x="540" y="127"/>
                    </a:lnTo>
                    <a:lnTo>
                      <a:pt x="556" y="153"/>
                    </a:lnTo>
                    <a:lnTo>
                      <a:pt x="573" y="182"/>
                    </a:lnTo>
                    <a:lnTo>
                      <a:pt x="584" y="210"/>
                    </a:lnTo>
                    <a:lnTo>
                      <a:pt x="596" y="243"/>
                    </a:lnTo>
                    <a:lnTo>
                      <a:pt x="603" y="276"/>
                    </a:lnTo>
                    <a:lnTo>
                      <a:pt x="608" y="309"/>
                    </a:lnTo>
                    <a:lnTo>
                      <a:pt x="608" y="344"/>
                    </a:lnTo>
                    <a:lnTo>
                      <a:pt x="608" y="379"/>
                    </a:lnTo>
                    <a:lnTo>
                      <a:pt x="603" y="412"/>
                    </a:lnTo>
                    <a:lnTo>
                      <a:pt x="596" y="445"/>
                    </a:lnTo>
                    <a:lnTo>
                      <a:pt x="584" y="478"/>
                    </a:lnTo>
                    <a:lnTo>
                      <a:pt x="573" y="507"/>
                    </a:lnTo>
                    <a:lnTo>
                      <a:pt x="556" y="535"/>
                    </a:lnTo>
                    <a:lnTo>
                      <a:pt x="540" y="561"/>
                    </a:lnTo>
                    <a:lnTo>
                      <a:pt x="518" y="587"/>
                    </a:lnTo>
                    <a:lnTo>
                      <a:pt x="497" y="608"/>
                    </a:lnTo>
                    <a:lnTo>
                      <a:pt x="474" y="629"/>
                    </a:lnTo>
                    <a:lnTo>
                      <a:pt x="450" y="646"/>
                    </a:lnTo>
                    <a:lnTo>
                      <a:pt x="422" y="660"/>
                    </a:lnTo>
                    <a:lnTo>
                      <a:pt x="394" y="672"/>
                    </a:lnTo>
                    <a:lnTo>
                      <a:pt x="365" y="681"/>
                    </a:lnTo>
                    <a:lnTo>
                      <a:pt x="335" y="686"/>
                    </a:lnTo>
                    <a:lnTo>
                      <a:pt x="304" y="688"/>
                    </a:lnTo>
                    <a:lnTo>
                      <a:pt x="273" y="686"/>
                    </a:lnTo>
                    <a:lnTo>
                      <a:pt x="243" y="681"/>
                    </a:lnTo>
                    <a:lnTo>
                      <a:pt x="214" y="672"/>
                    </a:lnTo>
                    <a:lnTo>
                      <a:pt x="186" y="660"/>
                    </a:lnTo>
                    <a:lnTo>
                      <a:pt x="158" y="646"/>
                    </a:lnTo>
                    <a:lnTo>
                      <a:pt x="134" y="629"/>
                    </a:lnTo>
                    <a:lnTo>
                      <a:pt x="111" y="608"/>
                    </a:lnTo>
                    <a:lnTo>
                      <a:pt x="89" y="587"/>
                    </a:lnTo>
                    <a:lnTo>
                      <a:pt x="68" y="561"/>
                    </a:lnTo>
                    <a:lnTo>
                      <a:pt x="52" y="535"/>
                    </a:lnTo>
                    <a:lnTo>
                      <a:pt x="35" y="507"/>
                    </a:lnTo>
                    <a:lnTo>
                      <a:pt x="23" y="478"/>
                    </a:lnTo>
                    <a:lnTo>
                      <a:pt x="12" y="445"/>
                    </a:lnTo>
                    <a:lnTo>
                      <a:pt x="5" y="412"/>
                    </a:lnTo>
                    <a:lnTo>
                      <a:pt x="0" y="379"/>
                    </a:lnTo>
                    <a:lnTo>
                      <a:pt x="0" y="344"/>
                    </a:lnTo>
                    <a:lnTo>
                      <a:pt x="0" y="309"/>
                    </a:lnTo>
                    <a:lnTo>
                      <a:pt x="5" y="276"/>
                    </a:lnTo>
                    <a:lnTo>
                      <a:pt x="12" y="243"/>
                    </a:lnTo>
                    <a:lnTo>
                      <a:pt x="23" y="210"/>
                    </a:lnTo>
                    <a:lnTo>
                      <a:pt x="35" y="182"/>
                    </a:lnTo>
                    <a:lnTo>
                      <a:pt x="52" y="153"/>
                    </a:lnTo>
                    <a:lnTo>
                      <a:pt x="68" y="127"/>
                    </a:lnTo>
                    <a:lnTo>
                      <a:pt x="89" y="102"/>
                    </a:lnTo>
                    <a:lnTo>
                      <a:pt x="111" y="80"/>
                    </a:lnTo>
                    <a:lnTo>
                      <a:pt x="134" y="59"/>
                    </a:lnTo>
                    <a:lnTo>
                      <a:pt x="158" y="43"/>
                    </a:lnTo>
                    <a:lnTo>
                      <a:pt x="186" y="29"/>
                    </a:lnTo>
                    <a:lnTo>
                      <a:pt x="214" y="17"/>
                    </a:lnTo>
                    <a:lnTo>
                      <a:pt x="243" y="7"/>
                    </a:lnTo>
                    <a:lnTo>
                      <a:pt x="273" y="3"/>
                    </a:lnTo>
                    <a:lnTo>
                      <a:pt x="304" y="0"/>
                    </a:lnTo>
                    <a:close/>
                  </a:path>
                </a:pathLst>
              </a:custGeom>
              <a:solidFill>
                <a:srgbClr val="FAE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73">
                <a:extLst>
                  <a:ext uri="{FF2B5EF4-FFF2-40B4-BE49-F238E27FC236}">
                    <a16:creationId xmlns:a16="http://schemas.microsoft.com/office/drawing/2014/main" id="{CD2874F2-3AA5-D170-B9AB-277CBC2B9677}"/>
                  </a:ext>
                </a:extLst>
              </p:cNvPr>
              <p:cNvSpPr>
                <a:spLocks/>
              </p:cNvSpPr>
              <p:nvPr/>
            </p:nvSpPr>
            <p:spPr bwMode="auto">
              <a:xfrm>
                <a:off x="4619" y="2695"/>
                <a:ext cx="592" cy="674"/>
              </a:xfrm>
              <a:custGeom>
                <a:avLst/>
                <a:gdLst>
                  <a:gd name="T0" fmla="*/ 295 w 592"/>
                  <a:gd name="T1" fmla="*/ 0 h 674"/>
                  <a:gd name="T2" fmla="*/ 356 w 592"/>
                  <a:gd name="T3" fmla="*/ 5 h 674"/>
                  <a:gd name="T4" fmla="*/ 410 w 592"/>
                  <a:gd name="T5" fmla="*/ 26 h 674"/>
                  <a:gd name="T6" fmla="*/ 460 w 592"/>
                  <a:gd name="T7" fmla="*/ 57 h 674"/>
                  <a:gd name="T8" fmla="*/ 505 w 592"/>
                  <a:gd name="T9" fmla="*/ 99 h 674"/>
                  <a:gd name="T10" fmla="*/ 540 w 592"/>
                  <a:gd name="T11" fmla="*/ 149 h 674"/>
                  <a:gd name="T12" fmla="*/ 568 w 592"/>
                  <a:gd name="T13" fmla="*/ 205 h 674"/>
                  <a:gd name="T14" fmla="*/ 585 w 592"/>
                  <a:gd name="T15" fmla="*/ 269 h 674"/>
                  <a:gd name="T16" fmla="*/ 592 w 592"/>
                  <a:gd name="T17" fmla="*/ 337 h 674"/>
                  <a:gd name="T18" fmla="*/ 590 w 592"/>
                  <a:gd name="T19" fmla="*/ 370 h 674"/>
                  <a:gd name="T20" fmla="*/ 578 w 592"/>
                  <a:gd name="T21" fmla="*/ 436 h 674"/>
                  <a:gd name="T22" fmla="*/ 557 w 592"/>
                  <a:gd name="T23" fmla="*/ 497 h 674"/>
                  <a:gd name="T24" fmla="*/ 524 w 592"/>
                  <a:gd name="T25" fmla="*/ 552 h 674"/>
                  <a:gd name="T26" fmla="*/ 484 w 592"/>
                  <a:gd name="T27" fmla="*/ 596 h 674"/>
                  <a:gd name="T28" fmla="*/ 436 w 592"/>
                  <a:gd name="T29" fmla="*/ 632 h 674"/>
                  <a:gd name="T30" fmla="*/ 385 w 592"/>
                  <a:gd name="T31" fmla="*/ 658 h 674"/>
                  <a:gd name="T32" fmla="*/ 326 w 592"/>
                  <a:gd name="T33" fmla="*/ 672 h 674"/>
                  <a:gd name="T34" fmla="*/ 295 w 592"/>
                  <a:gd name="T35" fmla="*/ 674 h 674"/>
                  <a:gd name="T36" fmla="*/ 236 w 592"/>
                  <a:gd name="T37" fmla="*/ 667 h 674"/>
                  <a:gd name="T38" fmla="*/ 179 w 592"/>
                  <a:gd name="T39" fmla="*/ 648 h 674"/>
                  <a:gd name="T40" fmla="*/ 130 w 592"/>
                  <a:gd name="T41" fmla="*/ 615 h 674"/>
                  <a:gd name="T42" fmla="*/ 88 w 592"/>
                  <a:gd name="T43" fmla="*/ 575 h 674"/>
                  <a:gd name="T44" fmla="*/ 50 w 592"/>
                  <a:gd name="T45" fmla="*/ 526 h 674"/>
                  <a:gd name="T46" fmla="*/ 24 w 592"/>
                  <a:gd name="T47" fmla="*/ 467 h 674"/>
                  <a:gd name="T48" fmla="*/ 5 w 592"/>
                  <a:gd name="T49" fmla="*/ 403 h 674"/>
                  <a:gd name="T50" fmla="*/ 0 w 592"/>
                  <a:gd name="T51" fmla="*/ 337 h 674"/>
                  <a:gd name="T52" fmla="*/ 0 w 592"/>
                  <a:gd name="T53" fmla="*/ 302 h 674"/>
                  <a:gd name="T54" fmla="*/ 12 w 592"/>
                  <a:gd name="T55" fmla="*/ 236 h 674"/>
                  <a:gd name="T56" fmla="*/ 36 w 592"/>
                  <a:gd name="T57" fmla="*/ 177 h 674"/>
                  <a:gd name="T58" fmla="*/ 66 w 592"/>
                  <a:gd name="T59" fmla="*/ 123 h 674"/>
                  <a:gd name="T60" fmla="*/ 106 w 592"/>
                  <a:gd name="T61" fmla="*/ 76 h 674"/>
                  <a:gd name="T62" fmla="*/ 154 w 592"/>
                  <a:gd name="T63" fmla="*/ 40 h 674"/>
                  <a:gd name="T64" fmla="*/ 208 w 592"/>
                  <a:gd name="T65" fmla="*/ 14 h 674"/>
                  <a:gd name="T66" fmla="*/ 264 w 592"/>
                  <a:gd name="T67" fmla="*/ 0 h 674"/>
                  <a:gd name="T68" fmla="*/ 295 w 592"/>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674"/>
                  <a:gd name="T107" fmla="*/ 592 w 592"/>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674">
                    <a:moveTo>
                      <a:pt x="295" y="0"/>
                    </a:moveTo>
                    <a:lnTo>
                      <a:pt x="295" y="0"/>
                    </a:lnTo>
                    <a:lnTo>
                      <a:pt x="326" y="0"/>
                    </a:lnTo>
                    <a:lnTo>
                      <a:pt x="356" y="5"/>
                    </a:lnTo>
                    <a:lnTo>
                      <a:pt x="385" y="14"/>
                    </a:lnTo>
                    <a:lnTo>
                      <a:pt x="410" y="26"/>
                    </a:lnTo>
                    <a:lnTo>
                      <a:pt x="436" y="40"/>
                    </a:lnTo>
                    <a:lnTo>
                      <a:pt x="460" y="57"/>
                    </a:lnTo>
                    <a:lnTo>
                      <a:pt x="484" y="76"/>
                    </a:lnTo>
                    <a:lnTo>
                      <a:pt x="505" y="99"/>
                    </a:lnTo>
                    <a:lnTo>
                      <a:pt x="524" y="123"/>
                    </a:lnTo>
                    <a:lnTo>
                      <a:pt x="540" y="149"/>
                    </a:lnTo>
                    <a:lnTo>
                      <a:pt x="557" y="177"/>
                    </a:lnTo>
                    <a:lnTo>
                      <a:pt x="568" y="205"/>
                    </a:lnTo>
                    <a:lnTo>
                      <a:pt x="578" y="236"/>
                    </a:lnTo>
                    <a:lnTo>
                      <a:pt x="585" y="269"/>
                    </a:lnTo>
                    <a:lnTo>
                      <a:pt x="590" y="302"/>
                    </a:lnTo>
                    <a:lnTo>
                      <a:pt x="592" y="337"/>
                    </a:lnTo>
                    <a:lnTo>
                      <a:pt x="590" y="370"/>
                    </a:lnTo>
                    <a:lnTo>
                      <a:pt x="585" y="403"/>
                    </a:lnTo>
                    <a:lnTo>
                      <a:pt x="578" y="436"/>
                    </a:lnTo>
                    <a:lnTo>
                      <a:pt x="568" y="467"/>
                    </a:lnTo>
                    <a:lnTo>
                      <a:pt x="557" y="497"/>
                    </a:lnTo>
                    <a:lnTo>
                      <a:pt x="540" y="526"/>
                    </a:lnTo>
                    <a:lnTo>
                      <a:pt x="524" y="552"/>
                    </a:lnTo>
                    <a:lnTo>
                      <a:pt x="505" y="575"/>
                    </a:lnTo>
                    <a:lnTo>
                      <a:pt x="484" y="596"/>
                    </a:lnTo>
                    <a:lnTo>
                      <a:pt x="460" y="615"/>
                    </a:lnTo>
                    <a:lnTo>
                      <a:pt x="436" y="632"/>
                    </a:lnTo>
                    <a:lnTo>
                      <a:pt x="410" y="648"/>
                    </a:lnTo>
                    <a:lnTo>
                      <a:pt x="385" y="658"/>
                    </a:lnTo>
                    <a:lnTo>
                      <a:pt x="356" y="667"/>
                    </a:lnTo>
                    <a:lnTo>
                      <a:pt x="326" y="672"/>
                    </a:lnTo>
                    <a:lnTo>
                      <a:pt x="295" y="674"/>
                    </a:lnTo>
                    <a:lnTo>
                      <a:pt x="264" y="672"/>
                    </a:lnTo>
                    <a:lnTo>
                      <a:pt x="236" y="667"/>
                    </a:lnTo>
                    <a:lnTo>
                      <a:pt x="208" y="658"/>
                    </a:lnTo>
                    <a:lnTo>
                      <a:pt x="179" y="648"/>
                    </a:lnTo>
                    <a:lnTo>
                      <a:pt x="154" y="632"/>
                    </a:lnTo>
                    <a:lnTo>
                      <a:pt x="130" y="615"/>
                    </a:lnTo>
                    <a:lnTo>
                      <a:pt x="106" y="596"/>
                    </a:lnTo>
                    <a:lnTo>
                      <a:pt x="88" y="575"/>
                    </a:lnTo>
                    <a:lnTo>
                      <a:pt x="66" y="552"/>
                    </a:lnTo>
                    <a:lnTo>
                      <a:pt x="50" y="526"/>
                    </a:lnTo>
                    <a:lnTo>
                      <a:pt x="36" y="497"/>
                    </a:lnTo>
                    <a:lnTo>
                      <a:pt x="24" y="467"/>
                    </a:lnTo>
                    <a:lnTo>
                      <a:pt x="12" y="436"/>
                    </a:lnTo>
                    <a:lnTo>
                      <a:pt x="5" y="403"/>
                    </a:lnTo>
                    <a:lnTo>
                      <a:pt x="0" y="370"/>
                    </a:lnTo>
                    <a:lnTo>
                      <a:pt x="0" y="337"/>
                    </a:lnTo>
                    <a:lnTo>
                      <a:pt x="0" y="302"/>
                    </a:lnTo>
                    <a:lnTo>
                      <a:pt x="5" y="269"/>
                    </a:lnTo>
                    <a:lnTo>
                      <a:pt x="12" y="236"/>
                    </a:lnTo>
                    <a:lnTo>
                      <a:pt x="24" y="205"/>
                    </a:lnTo>
                    <a:lnTo>
                      <a:pt x="36" y="177"/>
                    </a:lnTo>
                    <a:lnTo>
                      <a:pt x="50" y="149"/>
                    </a:lnTo>
                    <a:lnTo>
                      <a:pt x="66" y="123"/>
                    </a:lnTo>
                    <a:lnTo>
                      <a:pt x="88" y="99"/>
                    </a:lnTo>
                    <a:lnTo>
                      <a:pt x="106" y="76"/>
                    </a:lnTo>
                    <a:lnTo>
                      <a:pt x="130" y="57"/>
                    </a:lnTo>
                    <a:lnTo>
                      <a:pt x="154" y="40"/>
                    </a:lnTo>
                    <a:lnTo>
                      <a:pt x="179" y="26"/>
                    </a:lnTo>
                    <a:lnTo>
                      <a:pt x="208" y="14"/>
                    </a:lnTo>
                    <a:lnTo>
                      <a:pt x="236" y="5"/>
                    </a:lnTo>
                    <a:lnTo>
                      <a:pt x="264" y="0"/>
                    </a:lnTo>
                    <a:lnTo>
                      <a:pt x="295" y="0"/>
                    </a:lnTo>
                    <a:close/>
                  </a:path>
                </a:pathLst>
              </a:custGeom>
              <a:solidFill>
                <a:srgbClr val="FAE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74">
                <a:extLst>
                  <a:ext uri="{FF2B5EF4-FFF2-40B4-BE49-F238E27FC236}">
                    <a16:creationId xmlns:a16="http://schemas.microsoft.com/office/drawing/2014/main" id="{24DB4566-AFE7-33CC-2AD8-BFAB8A45F29E}"/>
                  </a:ext>
                </a:extLst>
              </p:cNvPr>
              <p:cNvSpPr>
                <a:spLocks/>
              </p:cNvSpPr>
              <p:nvPr/>
            </p:nvSpPr>
            <p:spPr bwMode="auto">
              <a:xfrm>
                <a:off x="4629" y="2700"/>
                <a:ext cx="573" cy="662"/>
              </a:xfrm>
              <a:custGeom>
                <a:avLst/>
                <a:gdLst>
                  <a:gd name="T0" fmla="*/ 285 w 573"/>
                  <a:gd name="T1" fmla="*/ 0 h 662"/>
                  <a:gd name="T2" fmla="*/ 344 w 573"/>
                  <a:gd name="T3" fmla="*/ 7 h 662"/>
                  <a:gd name="T4" fmla="*/ 398 w 573"/>
                  <a:gd name="T5" fmla="*/ 26 h 662"/>
                  <a:gd name="T6" fmla="*/ 445 w 573"/>
                  <a:gd name="T7" fmla="*/ 57 h 662"/>
                  <a:gd name="T8" fmla="*/ 488 w 573"/>
                  <a:gd name="T9" fmla="*/ 97 h 662"/>
                  <a:gd name="T10" fmla="*/ 523 w 573"/>
                  <a:gd name="T11" fmla="*/ 146 h 662"/>
                  <a:gd name="T12" fmla="*/ 551 w 573"/>
                  <a:gd name="T13" fmla="*/ 203 h 662"/>
                  <a:gd name="T14" fmla="*/ 568 w 573"/>
                  <a:gd name="T15" fmla="*/ 264 h 662"/>
                  <a:gd name="T16" fmla="*/ 573 w 573"/>
                  <a:gd name="T17" fmla="*/ 330 h 662"/>
                  <a:gd name="T18" fmla="*/ 573 w 573"/>
                  <a:gd name="T19" fmla="*/ 365 h 662"/>
                  <a:gd name="T20" fmla="*/ 561 w 573"/>
                  <a:gd name="T21" fmla="*/ 429 h 662"/>
                  <a:gd name="T22" fmla="*/ 537 w 573"/>
                  <a:gd name="T23" fmla="*/ 488 h 662"/>
                  <a:gd name="T24" fmla="*/ 507 w 573"/>
                  <a:gd name="T25" fmla="*/ 542 h 662"/>
                  <a:gd name="T26" fmla="*/ 469 w 573"/>
                  <a:gd name="T27" fmla="*/ 587 h 662"/>
                  <a:gd name="T28" fmla="*/ 422 w 573"/>
                  <a:gd name="T29" fmla="*/ 622 h 662"/>
                  <a:gd name="T30" fmla="*/ 372 w 573"/>
                  <a:gd name="T31" fmla="*/ 648 h 662"/>
                  <a:gd name="T32" fmla="*/ 316 w 573"/>
                  <a:gd name="T33" fmla="*/ 660 h 662"/>
                  <a:gd name="T34" fmla="*/ 285 w 573"/>
                  <a:gd name="T35" fmla="*/ 662 h 662"/>
                  <a:gd name="T36" fmla="*/ 228 w 573"/>
                  <a:gd name="T37" fmla="*/ 655 h 662"/>
                  <a:gd name="T38" fmla="*/ 174 w 573"/>
                  <a:gd name="T39" fmla="*/ 636 h 662"/>
                  <a:gd name="T40" fmla="*/ 127 w 573"/>
                  <a:gd name="T41" fmla="*/ 605 h 662"/>
                  <a:gd name="T42" fmla="*/ 85 w 573"/>
                  <a:gd name="T43" fmla="*/ 565 h 662"/>
                  <a:gd name="T44" fmla="*/ 49 w 573"/>
                  <a:gd name="T45" fmla="*/ 516 h 662"/>
                  <a:gd name="T46" fmla="*/ 21 w 573"/>
                  <a:gd name="T47" fmla="*/ 459 h 662"/>
                  <a:gd name="T48" fmla="*/ 4 w 573"/>
                  <a:gd name="T49" fmla="*/ 398 h 662"/>
                  <a:gd name="T50" fmla="*/ 0 w 573"/>
                  <a:gd name="T51" fmla="*/ 330 h 662"/>
                  <a:gd name="T52" fmla="*/ 0 w 573"/>
                  <a:gd name="T53" fmla="*/ 297 h 662"/>
                  <a:gd name="T54" fmla="*/ 12 w 573"/>
                  <a:gd name="T55" fmla="*/ 233 h 662"/>
                  <a:gd name="T56" fmla="*/ 35 w 573"/>
                  <a:gd name="T57" fmla="*/ 172 h 662"/>
                  <a:gd name="T58" fmla="*/ 66 w 573"/>
                  <a:gd name="T59" fmla="*/ 120 h 662"/>
                  <a:gd name="T60" fmla="*/ 103 w 573"/>
                  <a:gd name="T61" fmla="*/ 75 h 662"/>
                  <a:gd name="T62" fmla="*/ 151 w 573"/>
                  <a:gd name="T63" fmla="*/ 40 h 662"/>
                  <a:gd name="T64" fmla="*/ 200 w 573"/>
                  <a:gd name="T65" fmla="*/ 14 h 662"/>
                  <a:gd name="T66" fmla="*/ 257 w 573"/>
                  <a:gd name="T67" fmla="*/ 0 h 662"/>
                  <a:gd name="T68" fmla="*/ 285 w 573"/>
                  <a:gd name="T69" fmla="*/ 0 h 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662"/>
                  <a:gd name="T107" fmla="*/ 573 w 573"/>
                  <a:gd name="T108" fmla="*/ 662 h 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662">
                    <a:moveTo>
                      <a:pt x="285" y="0"/>
                    </a:moveTo>
                    <a:lnTo>
                      <a:pt x="285" y="0"/>
                    </a:lnTo>
                    <a:lnTo>
                      <a:pt x="316" y="0"/>
                    </a:lnTo>
                    <a:lnTo>
                      <a:pt x="344" y="7"/>
                    </a:lnTo>
                    <a:lnTo>
                      <a:pt x="372" y="14"/>
                    </a:lnTo>
                    <a:lnTo>
                      <a:pt x="398" y="26"/>
                    </a:lnTo>
                    <a:lnTo>
                      <a:pt x="422" y="40"/>
                    </a:lnTo>
                    <a:lnTo>
                      <a:pt x="445" y="57"/>
                    </a:lnTo>
                    <a:lnTo>
                      <a:pt x="469" y="75"/>
                    </a:lnTo>
                    <a:lnTo>
                      <a:pt x="488" y="97"/>
                    </a:lnTo>
                    <a:lnTo>
                      <a:pt x="507" y="120"/>
                    </a:lnTo>
                    <a:lnTo>
                      <a:pt x="523" y="146"/>
                    </a:lnTo>
                    <a:lnTo>
                      <a:pt x="537" y="172"/>
                    </a:lnTo>
                    <a:lnTo>
                      <a:pt x="551" y="203"/>
                    </a:lnTo>
                    <a:lnTo>
                      <a:pt x="561" y="233"/>
                    </a:lnTo>
                    <a:lnTo>
                      <a:pt x="568" y="264"/>
                    </a:lnTo>
                    <a:lnTo>
                      <a:pt x="573" y="297"/>
                    </a:lnTo>
                    <a:lnTo>
                      <a:pt x="573" y="330"/>
                    </a:lnTo>
                    <a:lnTo>
                      <a:pt x="573" y="365"/>
                    </a:lnTo>
                    <a:lnTo>
                      <a:pt x="568" y="398"/>
                    </a:lnTo>
                    <a:lnTo>
                      <a:pt x="561" y="429"/>
                    </a:lnTo>
                    <a:lnTo>
                      <a:pt x="551" y="459"/>
                    </a:lnTo>
                    <a:lnTo>
                      <a:pt x="537" y="488"/>
                    </a:lnTo>
                    <a:lnTo>
                      <a:pt x="523" y="516"/>
                    </a:lnTo>
                    <a:lnTo>
                      <a:pt x="507" y="542"/>
                    </a:lnTo>
                    <a:lnTo>
                      <a:pt x="488" y="565"/>
                    </a:lnTo>
                    <a:lnTo>
                      <a:pt x="469" y="587"/>
                    </a:lnTo>
                    <a:lnTo>
                      <a:pt x="445" y="605"/>
                    </a:lnTo>
                    <a:lnTo>
                      <a:pt x="422" y="622"/>
                    </a:lnTo>
                    <a:lnTo>
                      <a:pt x="398" y="636"/>
                    </a:lnTo>
                    <a:lnTo>
                      <a:pt x="372" y="648"/>
                    </a:lnTo>
                    <a:lnTo>
                      <a:pt x="344" y="655"/>
                    </a:lnTo>
                    <a:lnTo>
                      <a:pt x="316" y="660"/>
                    </a:lnTo>
                    <a:lnTo>
                      <a:pt x="285" y="662"/>
                    </a:lnTo>
                    <a:lnTo>
                      <a:pt x="257" y="660"/>
                    </a:lnTo>
                    <a:lnTo>
                      <a:pt x="228" y="655"/>
                    </a:lnTo>
                    <a:lnTo>
                      <a:pt x="200" y="648"/>
                    </a:lnTo>
                    <a:lnTo>
                      <a:pt x="174" y="636"/>
                    </a:lnTo>
                    <a:lnTo>
                      <a:pt x="151" y="622"/>
                    </a:lnTo>
                    <a:lnTo>
                      <a:pt x="127" y="605"/>
                    </a:lnTo>
                    <a:lnTo>
                      <a:pt x="103" y="587"/>
                    </a:lnTo>
                    <a:lnTo>
                      <a:pt x="85" y="565"/>
                    </a:lnTo>
                    <a:lnTo>
                      <a:pt x="66" y="542"/>
                    </a:lnTo>
                    <a:lnTo>
                      <a:pt x="49" y="516"/>
                    </a:lnTo>
                    <a:lnTo>
                      <a:pt x="35" y="488"/>
                    </a:lnTo>
                    <a:lnTo>
                      <a:pt x="21" y="459"/>
                    </a:lnTo>
                    <a:lnTo>
                      <a:pt x="12" y="429"/>
                    </a:lnTo>
                    <a:lnTo>
                      <a:pt x="4" y="398"/>
                    </a:lnTo>
                    <a:lnTo>
                      <a:pt x="0" y="365"/>
                    </a:lnTo>
                    <a:lnTo>
                      <a:pt x="0" y="330"/>
                    </a:lnTo>
                    <a:lnTo>
                      <a:pt x="0" y="297"/>
                    </a:lnTo>
                    <a:lnTo>
                      <a:pt x="4" y="264"/>
                    </a:lnTo>
                    <a:lnTo>
                      <a:pt x="12" y="233"/>
                    </a:lnTo>
                    <a:lnTo>
                      <a:pt x="21" y="203"/>
                    </a:lnTo>
                    <a:lnTo>
                      <a:pt x="35" y="172"/>
                    </a:lnTo>
                    <a:lnTo>
                      <a:pt x="49" y="146"/>
                    </a:lnTo>
                    <a:lnTo>
                      <a:pt x="66" y="120"/>
                    </a:lnTo>
                    <a:lnTo>
                      <a:pt x="85" y="97"/>
                    </a:lnTo>
                    <a:lnTo>
                      <a:pt x="103" y="75"/>
                    </a:lnTo>
                    <a:lnTo>
                      <a:pt x="127" y="57"/>
                    </a:lnTo>
                    <a:lnTo>
                      <a:pt x="151" y="40"/>
                    </a:lnTo>
                    <a:lnTo>
                      <a:pt x="174" y="26"/>
                    </a:lnTo>
                    <a:lnTo>
                      <a:pt x="200" y="14"/>
                    </a:lnTo>
                    <a:lnTo>
                      <a:pt x="228" y="7"/>
                    </a:lnTo>
                    <a:lnTo>
                      <a:pt x="257" y="0"/>
                    </a:lnTo>
                    <a:lnTo>
                      <a:pt x="285" y="0"/>
                    </a:lnTo>
                    <a:close/>
                  </a:path>
                </a:pathLst>
              </a:custGeom>
              <a:solidFill>
                <a:srgbClr val="F7EA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75">
                <a:extLst>
                  <a:ext uri="{FF2B5EF4-FFF2-40B4-BE49-F238E27FC236}">
                    <a16:creationId xmlns:a16="http://schemas.microsoft.com/office/drawing/2014/main" id="{52D2B3FE-1ED1-E24A-B28C-8BB02B8571A7}"/>
                  </a:ext>
                </a:extLst>
              </p:cNvPr>
              <p:cNvSpPr>
                <a:spLocks/>
              </p:cNvSpPr>
              <p:nvPr/>
            </p:nvSpPr>
            <p:spPr bwMode="auto">
              <a:xfrm>
                <a:off x="4638" y="2705"/>
                <a:ext cx="556" cy="650"/>
              </a:xfrm>
              <a:custGeom>
                <a:avLst/>
                <a:gdLst>
                  <a:gd name="T0" fmla="*/ 278 w 556"/>
                  <a:gd name="T1" fmla="*/ 0 h 650"/>
                  <a:gd name="T2" fmla="*/ 333 w 556"/>
                  <a:gd name="T3" fmla="*/ 7 h 650"/>
                  <a:gd name="T4" fmla="*/ 387 w 556"/>
                  <a:gd name="T5" fmla="*/ 26 h 650"/>
                  <a:gd name="T6" fmla="*/ 434 w 556"/>
                  <a:gd name="T7" fmla="*/ 54 h 650"/>
                  <a:gd name="T8" fmla="*/ 474 w 556"/>
                  <a:gd name="T9" fmla="*/ 94 h 650"/>
                  <a:gd name="T10" fmla="*/ 507 w 556"/>
                  <a:gd name="T11" fmla="*/ 143 h 650"/>
                  <a:gd name="T12" fmla="*/ 533 w 556"/>
                  <a:gd name="T13" fmla="*/ 198 h 650"/>
                  <a:gd name="T14" fmla="*/ 549 w 556"/>
                  <a:gd name="T15" fmla="*/ 259 h 650"/>
                  <a:gd name="T16" fmla="*/ 556 w 556"/>
                  <a:gd name="T17" fmla="*/ 325 h 650"/>
                  <a:gd name="T18" fmla="*/ 554 w 556"/>
                  <a:gd name="T19" fmla="*/ 358 h 650"/>
                  <a:gd name="T20" fmla="*/ 542 w 556"/>
                  <a:gd name="T21" fmla="*/ 421 h 650"/>
                  <a:gd name="T22" fmla="*/ 521 w 556"/>
                  <a:gd name="T23" fmla="*/ 480 h 650"/>
                  <a:gd name="T24" fmla="*/ 493 w 556"/>
                  <a:gd name="T25" fmla="*/ 532 h 650"/>
                  <a:gd name="T26" fmla="*/ 455 w 556"/>
                  <a:gd name="T27" fmla="*/ 577 h 650"/>
                  <a:gd name="T28" fmla="*/ 410 w 556"/>
                  <a:gd name="T29" fmla="*/ 612 h 650"/>
                  <a:gd name="T30" fmla="*/ 361 w 556"/>
                  <a:gd name="T31" fmla="*/ 636 h 650"/>
                  <a:gd name="T32" fmla="*/ 307 w 556"/>
                  <a:gd name="T33" fmla="*/ 650 h 650"/>
                  <a:gd name="T34" fmla="*/ 278 w 556"/>
                  <a:gd name="T35" fmla="*/ 650 h 650"/>
                  <a:gd name="T36" fmla="*/ 222 w 556"/>
                  <a:gd name="T37" fmla="*/ 645 h 650"/>
                  <a:gd name="T38" fmla="*/ 170 w 556"/>
                  <a:gd name="T39" fmla="*/ 624 h 650"/>
                  <a:gd name="T40" fmla="*/ 123 w 556"/>
                  <a:gd name="T41" fmla="*/ 596 h 650"/>
                  <a:gd name="T42" fmla="*/ 83 w 556"/>
                  <a:gd name="T43" fmla="*/ 556 h 650"/>
                  <a:gd name="T44" fmla="*/ 47 w 556"/>
                  <a:gd name="T45" fmla="*/ 506 h 650"/>
                  <a:gd name="T46" fmla="*/ 21 w 556"/>
                  <a:gd name="T47" fmla="*/ 452 h 650"/>
                  <a:gd name="T48" fmla="*/ 5 w 556"/>
                  <a:gd name="T49" fmla="*/ 391 h 650"/>
                  <a:gd name="T50" fmla="*/ 0 w 556"/>
                  <a:gd name="T51" fmla="*/ 325 h 650"/>
                  <a:gd name="T52" fmla="*/ 3 w 556"/>
                  <a:gd name="T53" fmla="*/ 292 h 650"/>
                  <a:gd name="T54" fmla="*/ 12 w 556"/>
                  <a:gd name="T55" fmla="*/ 228 h 650"/>
                  <a:gd name="T56" fmla="*/ 33 w 556"/>
                  <a:gd name="T57" fmla="*/ 169 h 650"/>
                  <a:gd name="T58" fmla="*/ 64 w 556"/>
                  <a:gd name="T59" fmla="*/ 118 h 650"/>
                  <a:gd name="T60" fmla="*/ 102 w 556"/>
                  <a:gd name="T61" fmla="*/ 73 h 650"/>
                  <a:gd name="T62" fmla="*/ 146 w 556"/>
                  <a:gd name="T63" fmla="*/ 37 h 650"/>
                  <a:gd name="T64" fmla="*/ 196 w 556"/>
                  <a:gd name="T65" fmla="*/ 14 h 650"/>
                  <a:gd name="T66" fmla="*/ 250 w 556"/>
                  <a:gd name="T67" fmla="*/ 0 h 650"/>
                  <a:gd name="T68" fmla="*/ 278 w 556"/>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650"/>
                  <a:gd name="T107" fmla="*/ 556 w 556"/>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650">
                    <a:moveTo>
                      <a:pt x="278" y="0"/>
                    </a:moveTo>
                    <a:lnTo>
                      <a:pt x="278" y="0"/>
                    </a:lnTo>
                    <a:lnTo>
                      <a:pt x="307" y="0"/>
                    </a:lnTo>
                    <a:lnTo>
                      <a:pt x="333" y="7"/>
                    </a:lnTo>
                    <a:lnTo>
                      <a:pt x="361" y="14"/>
                    </a:lnTo>
                    <a:lnTo>
                      <a:pt x="387" y="26"/>
                    </a:lnTo>
                    <a:lnTo>
                      <a:pt x="410" y="37"/>
                    </a:lnTo>
                    <a:lnTo>
                      <a:pt x="434" y="54"/>
                    </a:lnTo>
                    <a:lnTo>
                      <a:pt x="455" y="73"/>
                    </a:lnTo>
                    <a:lnTo>
                      <a:pt x="474" y="94"/>
                    </a:lnTo>
                    <a:lnTo>
                      <a:pt x="493" y="118"/>
                    </a:lnTo>
                    <a:lnTo>
                      <a:pt x="507" y="143"/>
                    </a:lnTo>
                    <a:lnTo>
                      <a:pt x="521" y="169"/>
                    </a:lnTo>
                    <a:lnTo>
                      <a:pt x="533" y="198"/>
                    </a:lnTo>
                    <a:lnTo>
                      <a:pt x="542" y="228"/>
                    </a:lnTo>
                    <a:lnTo>
                      <a:pt x="549" y="259"/>
                    </a:lnTo>
                    <a:lnTo>
                      <a:pt x="554" y="292"/>
                    </a:lnTo>
                    <a:lnTo>
                      <a:pt x="556" y="325"/>
                    </a:lnTo>
                    <a:lnTo>
                      <a:pt x="554" y="358"/>
                    </a:lnTo>
                    <a:lnTo>
                      <a:pt x="549" y="391"/>
                    </a:lnTo>
                    <a:lnTo>
                      <a:pt x="542" y="421"/>
                    </a:lnTo>
                    <a:lnTo>
                      <a:pt x="533" y="452"/>
                    </a:lnTo>
                    <a:lnTo>
                      <a:pt x="521" y="480"/>
                    </a:lnTo>
                    <a:lnTo>
                      <a:pt x="507" y="506"/>
                    </a:lnTo>
                    <a:lnTo>
                      <a:pt x="493" y="532"/>
                    </a:lnTo>
                    <a:lnTo>
                      <a:pt x="474" y="556"/>
                    </a:lnTo>
                    <a:lnTo>
                      <a:pt x="455" y="577"/>
                    </a:lnTo>
                    <a:lnTo>
                      <a:pt x="434" y="596"/>
                    </a:lnTo>
                    <a:lnTo>
                      <a:pt x="410" y="612"/>
                    </a:lnTo>
                    <a:lnTo>
                      <a:pt x="387" y="624"/>
                    </a:lnTo>
                    <a:lnTo>
                      <a:pt x="361" y="636"/>
                    </a:lnTo>
                    <a:lnTo>
                      <a:pt x="333" y="645"/>
                    </a:lnTo>
                    <a:lnTo>
                      <a:pt x="307" y="650"/>
                    </a:lnTo>
                    <a:lnTo>
                      <a:pt x="278" y="650"/>
                    </a:lnTo>
                    <a:lnTo>
                      <a:pt x="250" y="650"/>
                    </a:lnTo>
                    <a:lnTo>
                      <a:pt x="222" y="645"/>
                    </a:lnTo>
                    <a:lnTo>
                      <a:pt x="196" y="636"/>
                    </a:lnTo>
                    <a:lnTo>
                      <a:pt x="170" y="624"/>
                    </a:lnTo>
                    <a:lnTo>
                      <a:pt x="146" y="612"/>
                    </a:lnTo>
                    <a:lnTo>
                      <a:pt x="123" y="596"/>
                    </a:lnTo>
                    <a:lnTo>
                      <a:pt x="102" y="577"/>
                    </a:lnTo>
                    <a:lnTo>
                      <a:pt x="83" y="556"/>
                    </a:lnTo>
                    <a:lnTo>
                      <a:pt x="64" y="532"/>
                    </a:lnTo>
                    <a:lnTo>
                      <a:pt x="47" y="506"/>
                    </a:lnTo>
                    <a:lnTo>
                      <a:pt x="33" y="480"/>
                    </a:lnTo>
                    <a:lnTo>
                      <a:pt x="21" y="452"/>
                    </a:lnTo>
                    <a:lnTo>
                      <a:pt x="12" y="421"/>
                    </a:lnTo>
                    <a:lnTo>
                      <a:pt x="5" y="391"/>
                    </a:lnTo>
                    <a:lnTo>
                      <a:pt x="3" y="358"/>
                    </a:lnTo>
                    <a:lnTo>
                      <a:pt x="0" y="325"/>
                    </a:lnTo>
                    <a:lnTo>
                      <a:pt x="3" y="292"/>
                    </a:lnTo>
                    <a:lnTo>
                      <a:pt x="5" y="259"/>
                    </a:lnTo>
                    <a:lnTo>
                      <a:pt x="12" y="228"/>
                    </a:lnTo>
                    <a:lnTo>
                      <a:pt x="21" y="198"/>
                    </a:lnTo>
                    <a:lnTo>
                      <a:pt x="33" y="169"/>
                    </a:lnTo>
                    <a:lnTo>
                      <a:pt x="47" y="143"/>
                    </a:lnTo>
                    <a:lnTo>
                      <a:pt x="64" y="118"/>
                    </a:lnTo>
                    <a:lnTo>
                      <a:pt x="83" y="94"/>
                    </a:lnTo>
                    <a:lnTo>
                      <a:pt x="102" y="73"/>
                    </a:lnTo>
                    <a:lnTo>
                      <a:pt x="123" y="54"/>
                    </a:lnTo>
                    <a:lnTo>
                      <a:pt x="146" y="37"/>
                    </a:lnTo>
                    <a:lnTo>
                      <a:pt x="170" y="26"/>
                    </a:lnTo>
                    <a:lnTo>
                      <a:pt x="196" y="14"/>
                    </a:lnTo>
                    <a:lnTo>
                      <a:pt x="222" y="7"/>
                    </a:lnTo>
                    <a:lnTo>
                      <a:pt x="250" y="0"/>
                    </a:lnTo>
                    <a:lnTo>
                      <a:pt x="278" y="0"/>
                    </a:lnTo>
                    <a:close/>
                  </a:path>
                </a:pathLst>
              </a:custGeom>
              <a:solidFill>
                <a:srgbClr val="F7E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76">
                <a:extLst>
                  <a:ext uri="{FF2B5EF4-FFF2-40B4-BE49-F238E27FC236}">
                    <a16:creationId xmlns:a16="http://schemas.microsoft.com/office/drawing/2014/main" id="{19C60C56-F09B-4C3E-6608-2ABFEAD66D89}"/>
                  </a:ext>
                </a:extLst>
              </p:cNvPr>
              <p:cNvSpPr>
                <a:spLocks/>
              </p:cNvSpPr>
              <p:nvPr/>
            </p:nvSpPr>
            <p:spPr bwMode="auto">
              <a:xfrm>
                <a:off x="4648" y="2709"/>
                <a:ext cx="537" cy="641"/>
              </a:xfrm>
              <a:custGeom>
                <a:avLst/>
                <a:gdLst>
                  <a:gd name="T0" fmla="*/ 268 w 537"/>
                  <a:gd name="T1" fmla="*/ 0 h 641"/>
                  <a:gd name="T2" fmla="*/ 323 w 537"/>
                  <a:gd name="T3" fmla="*/ 8 h 641"/>
                  <a:gd name="T4" fmla="*/ 372 w 537"/>
                  <a:gd name="T5" fmla="*/ 26 h 641"/>
                  <a:gd name="T6" fmla="*/ 419 w 537"/>
                  <a:gd name="T7" fmla="*/ 55 h 641"/>
                  <a:gd name="T8" fmla="*/ 457 w 537"/>
                  <a:gd name="T9" fmla="*/ 95 h 641"/>
                  <a:gd name="T10" fmla="*/ 490 w 537"/>
                  <a:gd name="T11" fmla="*/ 142 h 641"/>
                  <a:gd name="T12" fmla="*/ 516 w 537"/>
                  <a:gd name="T13" fmla="*/ 196 h 641"/>
                  <a:gd name="T14" fmla="*/ 532 w 537"/>
                  <a:gd name="T15" fmla="*/ 255 h 641"/>
                  <a:gd name="T16" fmla="*/ 537 w 537"/>
                  <a:gd name="T17" fmla="*/ 321 h 641"/>
                  <a:gd name="T18" fmla="*/ 535 w 537"/>
                  <a:gd name="T19" fmla="*/ 354 h 641"/>
                  <a:gd name="T20" fmla="*/ 525 w 537"/>
                  <a:gd name="T21" fmla="*/ 415 h 641"/>
                  <a:gd name="T22" fmla="*/ 504 w 537"/>
                  <a:gd name="T23" fmla="*/ 472 h 641"/>
                  <a:gd name="T24" fmla="*/ 476 w 537"/>
                  <a:gd name="T25" fmla="*/ 523 h 641"/>
                  <a:gd name="T26" fmla="*/ 438 w 537"/>
                  <a:gd name="T27" fmla="*/ 568 h 641"/>
                  <a:gd name="T28" fmla="*/ 396 w 537"/>
                  <a:gd name="T29" fmla="*/ 601 h 641"/>
                  <a:gd name="T30" fmla="*/ 348 w 537"/>
                  <a:gd name="T31" fmla="*/ 625 h 641"/>
                  <a:gd name="T32" fmla="*/ 297 w 537"/>
                  <a:gd name="T33" fmla="*/ 639 h 641"/>
                  <a:gd name="T34" fmla="*/ 268 w 537"/>
                  <a:gd name="T35" fmla="*/ 641 h 641"/>
                  <a:gd name="T36" fmla="*/ 214 w 537"/>
                  <a:gd name="T37" fmla="*/ 634 h 641"/>
                  <a:gd name="T38" fmla="*/ 165 w 537"/>
                  <a:gd name="T39" fmla="*/ 615 h 641"/>
                  <a:gd name="T40" fmla="*/ 117 w 537"/>
                  <a:gd name="T41" fmla="*/ 585 h 641"/>
                  <a:gd name="T42" fmla="*/ 77 w 537"/>
                  <a:gd name="T43" fmla="*/ 547 h 641"/>
                  <a:gd name="T44" fmla="*/ 47 w 537"/>
                  <a:gd name="T45" fmla="*/ 500 h 641"/>
                  <a:gd name="T46" fmla="*/ 21 w 537"/>
                  <a:gd name="T47" fmla="*/ 446 h 641"/>
                  <a:gd name="T48" fmla="*/ 4 w 537"/>
                  <a:gd name="T49" fmla="*/ 384 h 641"/>
                  <a:gd name="T50" fmla="*/ 0 w 537"/>
                  <a:gd name="T51" fmla="*/ 321 h 641"/>
                  <a:gd name="T52" fmla="*/ 2 w 537"/>
                  <a:gd name="T53" fmla="*/ 288 h 641"/>
                  <a:gd name="T54" fmla="*/ 11 w 537"/>
                  <a:gd name="T55" fmla="*/ 224 h 641"/>
                  <a:gd name="T56" fmla="*/ 33 w 537"/>
                  <a:gd name="T57" fmla="*/ 168 h 641"/>
                  <a:gd name="T58" fmla="*/ 61 w 537"/>
                  <a:gd name="T59" fmla="*/ 116 h 641"/>
                  <a:gd name="T60" fmla="*/ 99 w 537"/>
                  <a:gd name="T61" fmla="*/ 73 h 641"/>
                  <a:gd name="T62" fmla="*/ 141 w 537"/>
                  <a:gd name="T63" fmla="*/ 38 h 641"/>
                  <a:gd name="T64" fmla="*/ 188 w 537"/>
                  <a:gd name="T65" fmla="*/ 15 h 641"/>
                  <a:gd name="T66" fmla="*/ 240 w 537"/>
                  <a:gd name="T67" fmla="*/ 3 h 641"/>
                  <a:gd name="T68" fmla="*/ 268 w 537"/>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641"/>
                  <a:gd name="T107" fmla="*/ 537 w 537"/>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641">
                    <a:moveTo>
                      <a:pt x="268" y="0"/>
                    </a:moveTo>
                    <a:lnTo>
                      <a:pt x="268" y="0"/>
                    </a:lnTo>
                    <a:lnTo>
                      <a:pt x="297" y="3"/>
                    </a:lnTo>
                    <a:lnTo>
                      <a:pt x="323" y="8"/>
                    </a:lnTo>
                    <a:lnTo>
                      <a:pt x="348" y="15"/>
                    </a:lnTo>
                    <a:lnTo>
                      <a:pt x="372" y="26"/>
                    </a:lnTo>
                    <a:lnTo>
                      <a:pt x="396" y="38"/>
                    </a:lnTo>
                    <a:lnTo>
                      <a:pt x="419" y="55"/>
                    </a:lnTo>
                    <a:lnTo>
                      <a:pt x="438" y="73"/>
                    </a:lnTo>
                    <a:lnTo>
                      <a:pt x="457" y="95"/>
                    </a:lnTo>
                    <a:lnTo>
                      <a:pt x="476" y="116"/>
                    </a:lnTo>
                    <a:lnTo>
                      <a:pt x="490" y="142"/>
                    </a:lnTo>
                    <a:lnTo>
                      <a:pt x="504" y="168"/>
                    </a:lnTo>
                    <a:lnTo>
                      <a:pt x="516" y="196"/>
                    </a:lnTo>
                    <a:lnTo>
                      <a:pt x="525" y="224"/>
                    </a:lnTo>
                    <a:lnTo>
                      <a:pt x="532" y="255"/>
                    </a:lnTo>
                    <a:lnTo>
                      <a:pt x="535" y="288"/>
                    </a:lnTo>
                    <a:lnTo>
                      <a:pt x="537" y="321"/>
                    </a:lnTo>
                    <a:lnTo>
                      <a:pt x="535" y="354"/>
                    </a:lnTo>
                    <a:lnTo>
                      <a:pt x="532" y="384"/>
                    </a:lnTo>
                    <a:lnTo>
                      <a:pt x="525" y="415"/>
                    </a:lnTo>
                    <a:lnTo>
                      <a:pt x="516" y="446"/>
                    </a:lnTo>
                    <a:lnTo>
                      <a:pt x="504" y="472"/>
                    </a:lnTo>
                    <a:lnTo>
                      <a:pt x="490" y="500"/>
                    </a:lnTo>
                    <a:lnTo>
                      <a:pt x="476" y="523"/>
                    </a:lnTo>
                    <a:lnTo>
                      <a:pt x="457" y="547"/>
                    </a:lnTo>
                    <a:lnTo>
                      <a:pt x="438" y="568"/>
                    </a:lnTo>
                    <a:lnTo>
                      <a:pt x="419" y="585"/>
                    </a:lnTo>
                    <a:lnTo>
                      <a:pt x="396" y="601"/>
                    </a:lnTo>
                    <a:lnTo>
                      <a:pt x="372" y="615"/>
                    </a:lnTo>
                    <a:lnTo>
                      <a:pt x="348" y="625"/>
                    </a:lnTo>
                    <a:lnTo>
                      <a:pt x="323" y="634"/>
                    </a:lnTo>
                    <a:lnTo>
                      <a:pt x="297" y="639"/>
                    </a:lnTo>
                    <a:lnTo>
                      <a:pt x="268" y="641"/>
                    </a:lnTo>
                    <a:lnTo>
                      <a:pt x="240" y="639"/>
                    </a:lnTo>
                    <a:lnTo>
                      <a:pt x="214" y="634"/>
                    </a:lnTo>
                    <a:lnTo>
                      <a:pt x="188" y="625"/>
                    </a:lnTo>
                    <a:lnTo>
                      <a:pt x="165" y="615"/>
                    </a:lnTo>
                    <a:lnTo>
                      <a:pt x="141" y="601"/>
                    </a:lnTo>
                    <a:lnTo>
                      <a:pt x="117" y="585"/>
                    </a:lnTo>
                    <a:lnTo>
                      <a:pt x="99" y="568"/>
                    </a:lnTo>
                    <a:lnTo>
                      <a:pt x="77" y="547"/>
                    </a:lnTo>
                    <a:lnTo>
                      <a:pt x="61" y="523"/>
                    </a:lnTo>
                    <a:lnTo>
                      <a:pt x="47" y="500"/>
                    </a:lnTo>
                    <a:lnTo>
                      <a:pt x="33" y="472"/>
                    </a:lnTo>
                    <a:lnTo>
                      <a:pt x="21" y="446"/>
                    </a:lnTo>
                    <a:lnTo>
                      <a:pt x="11" y="415"/>
                    </a:lnTo>
                    <a:lnTo>
                      <a:pt x="4" y="384"/>
                    </a:lnTo>
                    <a:lnTo>
                      <a:pt x="2" y="354"/>
                    </a:lnTo>
                    <a:lnTo>
                      <a:pt x="0" y="321"/>
                    </a:lnTo>
                    <a:lnTo>
                      <a:pt x="2" y="288"/>
                    </a:lnTo>
                    <a:lnTo>
                      <a:pt x="4" y="255"/>
                    </a:lnTo>
                    <a:lnTo>
                      <a:pt x="11" y="224"/>
                    </a:lnTo>
                    <a:lnTo>
                      <a:pt x="21" y="196"/>
                    </a:lnTo>
                    <a:lnTo>
                      <a:pt x="33" y="168"/>
                    </a:lnTo>
                    <a:lnTo>
                      <a:pt x="47" y="142"/>
                    </a:lnTo>
                    <a:lnTo>
                      <a:pt x="61" y="116"/>
                    </a:lnTo>
                    <a:lnTo>
                      <a:pt x="77" y="95"/>
                    </a:lnTo>
                    <a:lnTo>
                      <a:pt x="99" y="73"/>
                    </a:lnTo>
                    <a:lnTo>
                      <a:pt x="117" y="55"/>
                    </a:lnTo>
                    <a:lnTo>
                      <a:pt x="141" y="38"/>
                    </a:lnTo>
                    <a:lnTo>
                      <a:pt x="165" y="26"/>
                    </a:lnTo>
                    <a:lnTo>
                      <a:pt x="188" y="15"/>
                    </a:lnTo>
                    <a:lnTo>
                      <a:pt x="214" y="8"/>
                    </a:lnTo>
                    <a:lnTo>
                      <a:pt x="240" y="3"/>
                    </a:lnTo>
                    <a:lnTo>
                      <a:pt x="268" y="0"/>
                    </a:lnTo>
                    <a:close/>
                  </a:path>
                </a:pathLst>
              </a:custGeom>
              <a:solidFill>
                <a:srgbClr val="F7F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77">
                <a:extLst>
                  <a:ext uri="{FF2B5EF4-FFF2-40B4-BE49-F238E27FC236}">
                    <a16:creationId xmlns:a16="http://schemas.microsoft.com/office/drawing/2014/main" id="{95F34E72-2D39-33B6-C91F-3A8CCA550697}"/>
                  </a:ext>
                </a:extLst>
              </p:cNvPr>
              <p:cNvSpPr>
                <a:spLocks/>
              </p:cNvSpPr>
              <p:nvPr/>
            </p:nvSpPr>
            <p:spPr bwMode="auto">
              <a:xfrm>
                <a:off x="4657" y="2714"/>
                <a:ext cx="519" cy="629"/>
              </a:xfrm>
              <a:custGeom>
                <a:avLst/>
                <a:gdLst>
                  <a:gd name="T0" fmla="*/ 259 w 519"/>
                  <a:gd name="T1" fmla="*/ 0 h 629"/>
                  <a:gd name="T2" fmla="*/ 311 w 519"/>
                  <a:gd name="T3" fmla="*/ 7 h 629"/>
                  <a:gd name="T4" fmla="*/ 361 w 519"/>
                  <a:gd name="T5" fmla="*/ 24 h 629"/>
                  <a:gd name="T6" fmla="*/ 405 w 519"/>
                  <a:gd name="T7" fmla="*/ 54 h 629"/>
                  <a:gd name="T8" fmla="*/ 443 w 519"/>
                  <a:gd name="T9" fmla="*/ 92 h 629"/>
                  <a:gd name="T10" fmla="*/ 474 w 519"/>
                  <a:gd name="T11" fmla="*/ 139 h 629"/>
                  <a:gd name="T12" fmla="*/ 500 w 519"/>
                  <a:gd name="T13" fmla="*/ 193 h 629"/>
                  <a:gd name="T14" fmla="*/ 514 w 519"/>
                  <a:gd name="T15" fmla="*/ 252 h 629"/>
                  <a:gd name="T16" fmla="*/ 519 w 519"/>
                  <a:gd name="T17" fmla="*/ 313 h 629"/>
                  <a:gd name="T18" fmla="*/ 519 w 519"/>
                  <a:gd name="T19" fmla="*/ 346 h 629"/>
                  <a:gd name="T20" fmla="*/ 507 w 519"/>
                  <a:gd name="T21" fmla="*/ 408 h 629"/>
                  <a:gd name="T22" fmla="*/ 488 w 519"/>
                  <a:gd name="T23" fmla="*/ 464 h 629"/>
                  <a:gd name="T24" fmla="*/ 460 w 519"/>
                  <a:gd name="T25" fmla="*/ 514 h 629"/>
                  <a:gd name="T26" fmla="*/ 424 w 519"/>
                  <a:gd name="T27" fmla="*/ 556 h 629"/>
                  <a:gd name="T28" fmla="*/ 384 w 519"/>
                  <a:gd name="T29" fmla="*/ 591 h 629"/>
                  <a:gd name="T30" fmla="*/ 337 w 519"/>
                  <a:gd name="T31" fmla="*/ 615 h 629"/>
                  <a:gd name="T32" fmla="*/ 285 w 519"/>
                  <a:gd name="T33" fmla="*/ 627 h 629"/>
                  <a:gd name="T34" fmla="*/ 259 w 519"/>
                  <a:gd name="T35" fmla="*/ 629 h 629"/>
                  <a:gd name="T36" fmla="*/ 207 w 519"/>
                  <a:gd name="T37" fmla="*/ 622 h 629"/>
                  <a:gd name="T38" fmla="*/ 158 w 519"/>
                  <a:gd name="T39" fmla="*/ 603 h 629"/>
                  <a:gd name="T40" fmla="*/ 116 w 519"/>
                  <a:gd name="T41" fmla="*/ 575 h 629"/>
                  <a:gd name="T42" fmla="*/ 75 w 519"/>
                  <a:gd name="T43" fmla="*/ 537 h 629"/>
                  <a:gd name="T44" fmla="*/ 45 w 519"/>
                  <a:gd name="T45" fmla="*/ 490 h 629"/>
                  <a:gd name="T46" fmla="*/ 21 w 519"/>
                  <a:gd name="T47" fmla="*/ 436 h 629"/>
                  <a:gd name="T48" fmla="*/ 5 w 519"/>
                  <a:gd name="T49" fmla="*/ 377 h 629"/>
                  <a:gd name="T50" fmla="*/ 0 w 519"/>
                  <a:gd name="T51" fmla="*/ 313 h 629"/>
                  <a:gd name="T52" fmla="*/ 2 w 519"/>
                  <a:gd name="T53" fmla="*/ 283 h 629"/>
                  <a:gd name="T54" fmla="*/ 12 w 519"/>
                  <a:gd name="T55" fmla="*/ 222 h 629"/>
                  <a:gd name="T56" fmla="*/ 33 w 519"/>
                  <a:gd name="T57" fmla="*/ 165 h 629"/>
                  <a:gd name="T58" fmla="*/ 59 w 519"/>
                  <a:gd name="T59" fmla="*/ 116 h 629"/>
                  <a:gd name="T60" fmla="*/ 94 w 519"/>
                  <a:gd name="T61" fmla="*/ 71 h 629"/>
                  <a:gd name="T62" fmla="*/ 137 w 519"/>
                  <a:gd name="T63" fmla="*/ 38 h 629"/>
                  <a:gd name="T64" fmla="*/ 184 w 519"/>
                  <a:gd name="T65" fmla="*/ 14 h 629"/>
                  <a:gd name="T66" fmla="*/ 233 w 519"/>
                  <a:gd name="T67" fmla="*/ 3 h 629"/>
                  <a:gd name="T68" fmla="*/ 259 w 519"/>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629"/>
                  <a:gd name="T107" fmla="*/ 519 w 519"/>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629">
                    <a:moveTo>
                      <a:pt x="259" y="0"/>
                    </a:moveTo>
                    <a:lnTo>
                      <a:pt x="259" y="0"/>
                    </a:lnTo>
                    <a:lnTo>
                      <a:pt x="285" y="3"/>
                    </a:lnTo>
                    <a:lnTo>
                      <a:pt x="311" y="7"/>
                    </a:lnTo>
                    <a:lnTo>
                      <a:pt x="337" y="14"/>
                    </a:lnTo>
                    <a:lnTo>
                      <a:pt x="361" y="24"/>
                    </a:lnTo>
                    <a:lnTo>
                      <a:pt x="384" y="38"/>
                    </a:lnTo>
                    <a:lnTo>
                      <a:pt x="405" y="54"/>
                    </a:lnTo>
                    <a:lnTo>
                      <a:pt x="424" y="71"/>
                    </a:lnTo>
                    <a:lnTo>
                      <a:pt x="443" y="92"/>
                    </a:lnTo>
                    <a:lnTo>
                      <a:pt x="460" y="116"/>
                    </a:lnTo>
                    <a:lnTo>
                      <a:pt x="474" y="139"/>
                    </a:lnTo>
                    <a:lnTo>
                      <a:pt x="488" y="165"/>
                    </a:lnTo>
                    <a:lnTo>
                      <a:pt x="500" y="193"/>
                    </a:lnTo>
                    <a:lnTo>
                      <a:pt x="507" y="222"/>
                    </a:lnTo>
                    <a:lnTo>
                      <a:pt x="514" y="252"/>
                    </a:lnTo>
                    <a:lnTo>
                      <a:pt x="519" y="283"/>
                    </a:lnTo>
                    <a:lnTo>
                      <a:pt x="519" y="313"/>
                    </a:lnTo>
                    <a:lnTo>
                      <a:pt x="519" y="346"/>
                    </a:lnTo>
                    <a:lnTo>
                      <a:pt x="514" y="377"/>
                    </a:lnTo>
                    <a:lnTo>
                      <a:pt x="507" y="408"/>
                    </a:lnTo>
                    <a:lnTo>
                      <a:pt x="500" y="436"/>
                    </a:lnTo>
                    <a:lnTo>
                      <a:pt x="488" y="464"/>
                    </a:lnTo>
                    <a:lnTo>
                      <a:pt x="474" y="490"/>
                    </a:lnTo>
                    <a:lnTo>
                      <a:pt x="460" y="514"/>
                    </a:lnTo>
                    <a:lnTo>
                      <a:pt x="443" y="537"/>
                    </a:lnTo>
                    <a:lnTo>
                      <a:pt x="424" y="556"/>
                    </a:lnTo>
                    <a:lnTo>
                      <a:pt x="405" y="575"/>
                    </a:lnTo>
                    <a:lnTo>
                      <a:pt x="384" y="591"/>
                    </a:lnTo>
                    <a:lnTo>
                      <a:pt x="361" y="603"/>
                    </a:lnTo>
                    <a:lnTo>
                      <a:pt x="337" y="615"/>
                    </a:lnTo>
                    <a:lnTo>
                      <a:pt x="311" y="622"/>
                    </a:lnTo>
                    <a:lnTo>
                      <a:pt x="285" y="627"/>
                    </a:lnTo>
                    <a:lnTo>
                      <a:pt x="259" y="629"/>
                    </a:lnTo>
                    <a:lnTo>
                      <a:pt x="233" y="627"/>
                    </a:lnTo>
                    <a:lnTo>
                      <a:pt x="207" y="622"/>
                    </a:lnTo>
                    <a:lnTo>
                      <a:pt x="184" y="615"/>
                    </a:lnTo>
                    <a:lnTo>
                      <a:pt x="158" y="603"/>
                    </a:lnTo>
                    <a:lnTo>
                      <a:pt x="137" y="591"/>
                    </a:lnTo>
                    <a:lnTo>
                      <a:pt x="116" y="575"/>
                    </a:lnTo>
                    <a:lnTo>
                      <a:pt x="94" y="556"/>
                    </a:lnTo>
                    <a:lnTo>
                      <a:pt x="75" y="537"/>
                    </a:lnTo>
                    <a:lnTo>
                      <a:pt x="59" y="514"/>
                    </a:lnTo>
                    <a:lnTo>
                      <a:pt x="45" y="490"/>
                    </a:lnTo>
                    <a:lnTo>
                      <a:pt x="33" y="464"/>
                    </a:lnTo>
                    <a:lnTo>
                      <a:pt x="21" y="436"/>
                    </a:lnTo>
                    <a:lnTo>
                      <a:pt x="12" y="408"/>
                    </a:lnTo>
                    <a:lnTo>
                      <a:pt x="5" y="377"/>
                    </a:lnTo>
                    <a:lnTo>
                      <a:pt x="2" y="346"/>
                    </a:lnTo>
                    <a:lnTo>
                      <a:pt x="0" y="313"/>
                    </a:lnTo>
                    <a:lnTo>
                      <a:pt x="2" y="283"/>
                    </a:lnTo>
                    <a:lnTo>
                      <a:pt x="5" y="252"/>
                    </a:lnTo>
                    <a:lnTo>
                      <a:pt x="12" y="222"/>
                    </a:lnTo>
                    <a:lnTo>
                      <a:pt x="21" y="193"/>
                    </a:lnTo>
                    <a:lnTo>
                      <a:pt x="33" y="165"/>
                    </a:lnTo>
                    <a:lnTo>
                      <a:pt x="45" y="139"/>
                    </a:lnTo>
                    <a:lnTo>
                      <a:pt x="59" y="116"/>
                    </a:lnTo>
                    <a:lnTo>
                      <a:pt x="75" y="92"/>
                    </a:lnTo>
                    <a:lnTo>
                      <a:pt x="94" y="71"/>
                    </a:lnTo>
                    <a:lnTo>
                      <a:pt x="116" y="54"/>
                    </a:lnTo>
                    <a:lnTo>
                      <a:pt x="137" y="38"/>
                    </a:lnTo>
                    <a:lnTo>
                      <a:pt x="158" y="24"/>
                    </a:lnTo>
                    <a:lnTo>
                      <a:pt x="184" y="14"/>
                    </a:lnTo>
                    <a:lnTo>
                      <a:pt x="207" y="7"/>
                    </a:lnTo>
                    <a:lnTo>
                      <a:pt x="233" y="3"/>
                    </a:lnTo>
                    <a:lnTo>
                      <a:pt x="259" y="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78">
                <a:extLst>
                  <a:ext uri="{FF2B5EF4-FFF2-40B4-BE49-F238E27FC236}">
                    <a16:creationId xmlns:a16="http://schemas.microsoft.com/office/drawing/2014/main" id="{B7040353-8AC2-ED22-33D8-78EC6DEE563E}"/>
                  </a:ext>
                </a:extLst>
              </p:cNvPr>
              <p:cNvSpPr>
                <a:spLocks/>
              </p:cNvSpPr>
              <p:nvPr/>
            </p:nvSpPr>
            <p:spPr bwMode="auto">
              <a:xfrm>
                <a:off x="4987" y="2731"/>
                <a:ext cx="149" cy="139"/>
              </a:xfrm>
              <a:custGeom>
                <a:avLst/>
                <a:gdLst>
                  <a:gd name="T0" fmla="*/ 7 w 149"/>
                  <a:gd name="T1" fmla="*/ 77 h 139"/>
                  <a:gd name="T2" fmla="*/ 0 w 149"/>
                  <a:gd name="T3" fmla="*/ 59 h 139"/>
                  <a:gd name="T4" fmla="*/ 0 w 149"/>
                  <a:gd name="T5" fmla="*/ 59 h 139"/>
                  <a:gd name="T6" fmla="*/ 12 w 149"/>
                  <a:gd name="T7" fmla="*/ 47 h 139"/>
                  <a:gd name="T8" fmla="*/ 42 w 149"/>
                  <a:gd name="T9" fmla="*/ 21 h 139"/>
                  <a:gd name="T10" fmla="*/ 59 w 149"/>
                  <a:gd name="T11" fmla="*/ 9 h 139"/>
                  <a:gd name="T12" fmla="*/ 75 w 149"/>
                  <a:gd name="T13" fmla="*/ 2 h 139"/>
                  <a:gd name="T14" fmla="*/ 83 w 149"/>
                  <a:gd name="T15" fmla="*/ 0 h 139"/>
                  <a:gd name="T16" fmla="*/ 92 w 149"/>
                  <a:gd name="T17" fmla="*/ 0 h 139"/>
                  <a:gd name="T18" fmla="*/ 99 w 149"/>
                  <a:gd name="T19" fmla="*/ 2 h 139"/>
                  <a:gd name="T20" fmla="*/ 104 w 149"/>
                  <a:gd name="T21" fmla="*/ 4 h 139"/>
                  <a:gd name="T22" fmla="*/ 104 w 149"/>
                  <a:gd name="T23" fmla="*/ 4 h 139"/>
                  <a:gd name="T24" fmla="*/ 113 w 149"/>
                  <a:gd name="T25" fmla="*/ 14 h 139"/>
                  <a:gd name="T26" fmla="*/ 125 w 149"/>
                  <a:gd name="T27" fmla="*/ 23 h 139"/>
                  <a:gd name="T28" fmla="*/ 134 w 149"/>
                  <a:gd name="T29" fmla="*/ 40 h 139"/>
                  <a:gd name="T30" fmla="*/ 144 w 149"/>
                  <a:gd name="T31" fmla="*/ 59 h 139"/>
                  <a:gd name="T32" fmla="*/ 146 w 149"/>
                  <a:gd name="T33" fmla="*/ 70 h 139"/>
                  <a:gd name="T34" fmla="*/ 149 w 149"/>
                  <a:gd name="T35" fmla="*/ 82 h 139"/>
                  <a:gd name="T36" fmla="*/ 149 w 149"/>
                  <a:gd name="T37" fmla="*/ 94 h 139"/>
                  <a:gd name="T38" fmla="*/ 146 w 149"/>
                  <a:gd name="T39" fmla="*/ 108 h 139"/>
                  <a:gd name="T40" fmla="*/ 144 w 149"/>
                  <a:gd name="T41" fmla="*/ 124 h 139"/>
                  <a:gd name="T42" fmla="*/ 139 w 149"/>
                  <a:gd name="T43" fmla="*/ 139 h 139"/>
                  <a:gd name="T44" fmla="*/ 7 w 149"/>
                  <a:gd name="T45" fmla="*/ 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
                  <a:gd name="T70" fmla="*/ 0 h 139"/>
                  <a:gd name="T71" fmla="*/ 149 w 14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 h="139">
                    <a:moveTo>
                      <a:pt x="7" y="77"/>
                    </a:moveTo>
                    <a:lnTo>
                      <a:pt x="0" y="59"/>
                    </a:lnTo>
                    <a:lnTo>
                      <a:pt x="12" y="47"/>
                    </a:lnTo>
                    <a:lnTo>
                      <a:pt x="42" y="21"/>
                    </a:lnTo>
                    <a:lnTo>
                      <a:pt x="59" y="9"/>
                    </a:lnTo>
                    <a:lnTo>
                      <a:pt x="75" y="2"/>
                    </a:lnTo>
                    <a:lnTo>
                      <a:pt x="83" y="0"/>
                    </a:lnTo>
                    <a:lnTo>
                      <a:pt x="92" y="0"/>
                    </a:lnTo>
                    <a:lnTo>
                      <a:pt x="99" y="2"/>
                    </a:lnTo>
                    <a:lnTo>
                      <a:pt x="104" y="4"/>
                    </a:lnTo>
                    <a:lnTo>
                      <a:pt x="113" y="14"/>
                    </a:lnTo>
                    <a:lnTo>
                      <a:pt x="125" y="23"/>
                    </a:lnTo>
                    <a:lnTo>
                      <a:pt x="134" y="40"/>
                    </a:lnTo>
                    <a:lnTo>
                      <a:pt x="144" y="59"/>
                    </a:lnTo>
                    <a:lnTo>
                      <a:pt x="146" y="70"/>
                    </a:lnTo>
                    <a:lnTo>
                      <a:pt x="149" y="82"/>
                    </a:lnTo>
                    <a:lnTo>
                      <a:pt x="149" y="94"/>
                    </a:lnTo>
                    <a:lnTo>
                      <a:pt x="146" y="108"/>
                    </a:lnTo>
                    <a:lnTo>
                      <a:pt x="144" y="124"/>
                    </a:lnTo>
                    <a:lnTo>
                      <a:pt x="139" y="139"/>
                    </a:lnTo>
                    <a:lnTo>
                      <a:pt x="7" y="77"/>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79">
                <a:extLst>
                  <a:ext uri="{FF2B5EF4-FFF2-40B4-BE49-F238E27FC236}">
                    <a16:creationId xmlns:a16="http://schemas.microsoft.com/office/drawing/2014/main" id="{1A3197AB-9699-DA98-F873-14DAEFC11A38}"/>
                  </a:ext>
                </a:extLst>
              </p:cNvPr>
              <p:cNvSpPr>
                <a:spLocks/>
              </p:cNvSpPr>
              <p:nvPr/>
            </p:nvSpPr>
            <p:spPr bwMode="auto">
              <a:xfrm>
                <a:off x="4945" y="2775"/>
                <a:ext cx="188" cy="276"/>
              </a:xfrm>
              <a:custGeom>
                <a:avLst/>
                <a:gdLst>
                  <a:gd name="T0" fmla="*/ 122 w 188"/>
                  <a:gd name="T1" fmla="*/ 276 h 276"/>
                  <a:gd name="T2" fmla="*/ 122 w 188"/>
                  <a:gd name="T3" fmla="*/ 276 h 276"/>
                  <a:gd name="T4" fmla="*/ 110 w 188"/>
                  <a:gd name="T5" fmla="*/ 269 h 276"/>
                  <a:gd name="T6" fmla="*/ 99 w 188"/>
                  <a:gd name="T7" fmla="*/ 264 h 276"/>
                  <a:gd name="T8" fmla="*/ 87 w 188"/>
                  <a:gd name="T9" fmla="*/ 262 h 276"/>
                  <a:gd name="T10" fmla="*/ 75 w 188"/>
                  <a:gd name="T11" fmla="*/ 260 h 276"/>
                  <a:gd name="T12" fmla="*/ 54 w 188"/>
                  <a:gd name="T13" fmla="*/ 260 h 276"/>
                  <a:gd name="T14" fmla="*/ 35 w 188"/>
                  <a:gd name="T15" fmla="*/ 262 h 276"/>
                  <a:gd name="T16" fmla="*/ 35 w 188"/>
                  <a:gd name="T17" fmla="*/ 262 h 276"/>
                  <a:gd name="T18" fmla="*/ 26 w 188"/>
                  <a:gd name="T19" fmla="*/ 250 h 276"/>
                  <a:gd name="T20" fmla="*/ 18 w 188"/>
                  <a:gd name="T21" fmla="*/ 236 h 276"/>
                  <a:gd name="T22" fmla="*/ 11 w 188"/>
                  <a:gd name="T23" fmla="*/ 219 h 276"/>
                  <a:gd name="T24" fmla="*/ 7 w 188"/>
                  <a:gd name="T25" fmla="*/ 201 h 276"/>
                  <a:gd name="T26" fmla="*/ 2 w 188"/>
                  <a:gd name="T27" fmla="*/ 182 h 276"/>
                  <a:gd name="T28" fmla="*/ 0 w 188"/>
                  <a:gd name="T29" fmla="*/ 163 h 276"/>
                  <a:gd name="T30" fmla="*/ 2 w 188"/>
                  <a:gd name="T31" fmla="*/ 142 h 276"/>
                  <a:gd name="T32" fmla="*/ 2 w 188"/>
                  <a:gd name="T33" fmla="*/ 123 h 276"/>
                  <a:gd name="T34" fmla="*/ 2 w 188"/>
                  <a:gd name="T35" fmla="*/ 123 h 276"/>
                  <a:gd name="T36" fmla="*/ 9 w 188"/>
                  <a:gd name="T37" fmla="*/ 95 h 276"/>
                  <a:gd name="T38" fmla="*/ 18 w 188"/>
                  <a:gd name="T39" fmla="*/ 69 h 276"/>
                  <a:gd name="T40" fmla="*/ 30 w 188"/>
                  <a:gd name="T41" fmla="*/ 45 h 276"/>
                  <a:gd name="T42" fmla="*/ 44 w 188"/>
                  <a:gd name="T43" fmla="*/ 29 h 276"/>
                  <a:gd name="T44" fmla="*/ 61 w 188"/>
                  <a:gd name="T45" fmla="*/ 15 h 276"/>
                  <a:gd name="T46" fmla="*/ 77 w 188"/>
                  <a:gd name="T47" fmla="*/ 5 h 276"/>
                  <a:gd name="T48" fmla="*/ 96 w 188"/>
                  <a:gd name="T49" fmla="*/ 0 h 276"/>
                  <a:gd name="T50" fmla="*/ 106 w 188"/>
                  <a:gd name="T51" fmla="*/ 0 h 276"/>
                  <a:gd name="T52" fmla="*/ 115 w 188"/>
                  <a:gd name="T53" fmla="*/ 0 h 276"/>
                  <a:gd name="T54" fmla="*/ 115 w 188"/>
                  <a:gd name="T55" fmla="*/ 0 h 276"/>
                  <a:gd name="T56" fmla="*/ 125 w 188"/>
                  <a:gd name="T57" fmla="*/ 3 h 276"/>
                  <a:gd name="T58" fmla="*/ 134 w 188"/>
                  <a:gd name="T59" fmla="*/ 7 h 276"/>
                  <a:gd name="T60" fmla="*/ 150 w 188"/>
                  <a:gd name="T61" fmla="*/ 22 h 276"/>
                  <a:gd name="T62" fmla="*/ 165 w 188"/>
                  <a:gd name="T63" fmla="*/ 38 h 276"/>
                  <a:gd name="T64" fmla="*/ 174 w 188"/>
                  <a:gd name="T65" fmla="*/ 57 h 276"/>
                  <a:gd name="T66" fmla="*/ 183 w 188"/>
                  <a:gd name="T67" fmla="*/ 80 h 276"/>
                  <a:gd name="T68" fmla="*/ 188 w 188"/>
                  <a:gd name="T69" fmla="*/ 109 h 276"/>
                  <a:gd name="T70" fmla="*/ 188 w 188"/>
                  <a:gd name="T71" fmla="*/ 135 h 276"/>
                  <a:gd name="T72" fmla="*/ 186 w 188"/>
                  <a:gd name="T73" fmla="*/ 165 h 276"/>
                  <a:gd name="T74" fmla="*/ 186 w 188"/>
                  <a:gd name="T75" fmla="*/ 165 h 276"/>
                  <a:gd name="T76" fmla="*/ 183 w 188"/>
                  <a:gd name="T77" fmla="*/ 184 h 276"/>
                  <a:gd name="T78" fmla="*/ 179 w 188"/>
                  <a:gd name="T79" fmla="*/ 201 h 276"/>
                  <a:gd name="T80" fmla="*/ 172 w 188"/>
                  <a:gd name="T81" fmla="*/ 217 h 276"/>
                  <a:gd name="T82" fmla="*/ 162 w 188"/>
                  <a:gd name="T83" fmla="*/ 234 h 276"/>
                  <a:gd name="T84" fmla="*/ 155 w 188"/>
                  <a:gd name="T85" fmla="*/ 248 h 276"/>
                  <a:gd name="T86" fmla="*/ 146 w 188"/>
                  <a:gd name="T87" fmla="*/ 260 h 276"/>
                  <a:gd name="T88" fmla="*/ 134 w 188"/>
                  <a:gd name="T89" fmla="*/ 269 h 276"/>
                  <a:gd name="T90" fmla="*/ 122 w 188"/>
                  <a:gd name="T91" fmla="*/ 276 h 276"/>
                  <a:gd name="T92" fmla="*/ 122 w 188"/>
                  <a:gd name="T93" fmla="*/ 276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8"/>
                  <a:gd name="T142" fmla="*/ 0 h 276"/>
                  <a:gd name="T143" fmla="*/ 188 w 18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8" h="276">
                    <a:moveTo>
                      <a:pt x="122" y="276"/>
                    </a:moveTo>
                    <a:lnTo>
                      <a:pt x="122" y="276"/>
                    </a:lnTo>
                    <a:lnTo>
                      <a:pt x="110" y="269"/>
                    </a:lnTo>
                    <a:lnTo>
                      <a:pt x="99" y="264"/>
                    </a:lnTo>
                    <a:lnTo>
                      <a:pt x="87" y="262"/>
                    </a:lnTo>
                    <a:lnTo>
                      <a:pt x="75" y="260"/>
                    </a:lnTo>
                    <a:lnTo>
                      <a:pt x="54" y="260"/>
                    </a:lnTo>
                    <a:lnTo>
                      <a:pt x="35" y="262"/>
                    </a:lnTo>
                    <a:lnTo>
                      <a:pt x="26" y="250"/>
                    </a:lnTo>
                    <a:lnTo>
                      <a:pt x="18" y="236"/>
                    </a:lnTo>
                    <a:lnTo>
                      <a:pt x="11" y="219"/>
                    </a:lnTo>
                    <a:lnTo>
                      <a:pt x="7" y="201"/>
                    </a:lnTo>
                    <a:lnTo>
                      <a:pt x="2" y="182"/>
                    </a:lnTo>
                    <a:lnTo>
                      <a:pt x="0" y="163"/>
                    </a:lnTo>
                    <a:lnTo>
                      <a:pt x="2" y="142"/>
                    </a:lnTo>
                    <a:lnTo>
                      <a:pt x="2" y="123"/>
                    </a:lnTo>
                    <a:lnTo>
                      <a:pt x="9" y="95"/>
                    </a:lnTo>
                    <a:lnTo>
                      <a:pt x="18" y="69"/>
                    </a:lnTo>
                    <a:lnTo>
                      <a:pt x="30" y="45"/>
                    </a:lnTo>
                    <a:lnTo>
                      <a:pt x="44" y="29"/>
                    </a:lnTo>
                    <a:lnTo>
                      <a:pt x="61" y="15"/>
                    </a:lnTo>
                    <a:lnTo>
                      <a:pt x="77" y="5"/>
                    </a:lnTo>
                    <a:lnTo>
                      <a:pt x="96" y="0"/>
                    </a:lnTo>
                    <a:lnTo>
                      <a:pt x="106" y="0"/>
                    </a:lnTo>
                    <a:lnTo>
                      <a:pt x="115" y="0"/>
                    </a:lnTo>
                    <a:lnTo>
                      <a:pt x="125" y="3"/>
                    </a:lnTo>
                    <a:lnTo>
                      <a:pt x="134" y="7"/>
                    </a:lnTo>
                    <a:lnTo>
                      <a:pt x="150" y="22"/>
                    </a:lnTo>
                    <a:lnTo>
                      <a:pt x="165" y="38"/>
                    </a:lnTo>
                    <a:lnTo>
                      <a:pt x="174" y="57"/>
                    </a:lnTo>
                    <a:lnTo>
                      <a:pt x="183" y="80"/>
                    </a:lnTo>
                    <a:lnTo>
                      <a:pt x="188" y="109"/>
                    </a:lnTo>
                    <a:lnTo>
                      <a:pt x="188" y="135"/>
                    </a:lnTo>
                    <a:lnTo>
                      <a:pt x="186" y="165"/>
                    </a:lnTo>
                    <a:lnTo>
                      <a:pt x="183" y="184"/>
                    </a:lnTo>
                    <a:lnTo>
                      <a:pt x="179" y="201"/>
                    </a:lnTo>
                    <a:lnTo>
                      <a:pt x="172" y="217"/>
                    </a:lnTo>
                    <a:lnTo>
                      <a:pt x="162" y="234"/>
                    </a:lnTo>
                    <a:lnTo>
                      <a:pt x="155" y="248"/>
                    </a:lnTo>
                    <a:lnTo>
                      <a:pt x="146" y="260"/>
                    </a:lnTo>
                    <a:lnTo>
                      <a:pt x="134" y="269"/>
                    </a:lnTo>
                    <a:lnTo>
                      <a:pt x="122" y="2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80">
                <a:extLst>
                  <a:ext uri="{FF2B5EF4-FFF2-40B4-BE49-F238E27FC236}">
                    <a16:creationId xmlns:a16="http://schemas.microsoft.com/office/drawing/2014/main" id="{9E4BF561-3822-FA62-E5AB-1E41ECB777D4}"/>
                  </a:ext>
                </a:extLst>
              </p:cNvPr>
              <p:cNvSpPr>
                <a:spLocks/>
              </p:cNvSpPr>
              <p:nvPr/>
            </p:nvSpPr>
            <p:spPr bwMode="auto">
              <a:xfrm>
                <a:off x="4961" y="2801"/>
                <a:ext cx="160" cy="259"/>
              </a:xfrm>
              <a:custGeom>
                <a:avLst/>
                <a:gdLst>
                  <a:gd name="T0" fmla="*/ 97 w 160"/>
                  <a:gd name="T1" fmla="*/ 3 h 259"/>
                  <a:gd name="T2" fmla="*/ 97 w 160"/>
                  <a:gd name="T3" fmla="*/ 3 h 259"/>
                  <a:gd name="T4" fmla="*/ 83 w 160"/>
                  <a:gd name="T5" fmla="*/ 0 h 259"/>
                  <a:gd name="T6" fmla="*/ 66 w 160"/>
                  <a:gd name="T7" fmla="*/ 5 h 259"/>
                  <a:gd name="T8" fmla="*/ 52 w 160"/>
                  <a:gd name="T9" fmla="*/ 14 h 259"/>
                  <a:gd name="T10" fmla="*/ 38 w 160"/>
                  <a:gd name="T11" fmla="*/ 29 h 259"/>
                  <a:gd name="T12" fmla="*/ 26 w 160"/>
                  <a:gd name="T13" fmla="*/ 45 h 259"/>
                  <a:gd name="T14" fmla="*/ 14 w 160"/>
                  <a:gd name="T15" fmla="*/ 66 h 259"/>
                  <a:gd name="T16" fmla="*/ 7 w 160"/>
                  <a:gd name="T17" fmla="*/ 90 h 259"/>
                  <a:gd name="T18" fmla="*/ 2 w 160"/>
                  <a:gd name="T19" fmla="*/ 116 h 259"/>
                  <a:gd name="T20" fmla="*/ 2 w 160"/>
                  <a:gd name="T21" fmla="*/ 116 h 259"/>
                  <a:gd name="T22" fmla="*/ 0 w 160"/>
                  <a:gd name="T23" fmla="*/ 135 h 259"/>
                  <a:gd name="T24" fmla="*/ 0 w 160"/>
                  <a:gd name="T25" fmla="*/ 153 h 259"/>
                  <a:gd name="T26" fmla="*/ 0 w 160"/>
                  <a:gd name="T27" fmla="*/ 172 h 259"/>
                  <a:gd name="T28" fmla="*/ 5 w 160"/>
                  <a:gd name="T29" fmla="*/ 189 h 259"/>
                  <a:gd name="T30" fmla="*/ 7 w 160"/>
                  <a:gd name="T31" fmla="*/ 205 h 259"/>
                  <a:gd name="T32" fmla="*/ 14 w 160"/>
                  <a:gd name="T33" fmla="*/ 219 h 259"/>
                  <a:gd name="T34" fmla="*/ 21 w 160"/>
                  <a:gd name="T35" fmla="*/ 234 h 259"/>
                  <a:gd name="T36" fmla="*/ 28 w 160"/>
                  <a:gd name="T37" fmla="*/ 245 h 259"/>
                  <a:gd name="T38" fmla="*/ 28 w 160"/>
                  <a:gd name="T39" fmla="*/ 245 h 259"/>
                  <a:gd name="T40" fmla="*/ 45 w 160"/>
                  <a:gd name="T41" fmla="*/ 243 h 259"/>
                  <a:gd name="T42" fmla="*/ 64 w 160"/>
                  <a:gd name="T43" fmla="*/ 243 h 259"/>
                  <a:gd name="T44" fmla="*/ 83 w 160"/>
                  <a:gd name="T45" fmla="*/ 248 h 259"/>
                  <a:gd name="T46" fmla="*/ 94 w 160"/>
                  <a:gd name="T47" fmla="*/ 252 h 259"/>
                  <a:gd name="T48" fmla="*/ 104 w 160"/>
                  <a:gd name="T49" fmla="*/ 259 h 259"/>
                  <a:gd name="T50" fmla="*/ 104 w 160"/>
                  <a:gd name="T51" fmla="*/ 259 h 259"/>
                  <a:gd name="T52" fmla="*/ 113 w 160"/>
                  <a:gd name="T53" fmla="*/ 252 h 259"/>
                  <a:gd name="T54" fmla="*/ 123 w 160"/>
                  <a:gd name="T55" fmla="*/ 243 h 259"/>
                  <a:gd name="T56" fmla="*/ 130 w 160"/>
                  <a:gd name="T57" fmla="*/ 231 h 259"/>
                  <a:gd name="T58" fmla="*/ 137 w 160"/>
                  <a:gd name="T59" fmla="*/ 219 h 259"/>
                  <a:gd name="T60" fmla="*/ 144 w 160"/>
                  <a:gd name="T61" fmla="*/ 205 h 259"/>
                  <a:gd name="T62" fmla="*/ 151 w 160"/>
                  <a:gd name="T63" fmla="*/ 189 h 259"/>
                  <a:gd name="T64" fmla="*/ 156 w 160"/>
                  <a:gd name="T65" fmla="*/ 172 h 259"/>
                  <a:gd name="T66" fmla="*/ 158 w 160"/>
                  <a:gd name="T67" fmla="*/ 156 h 259"/>
                  <a:gd name="T68" fmla="*/ 158 w 160"/>
                  <a:gd name="T69" fmla="*/ 156 h 259"/>
                  <a:gd name="T70" fmla="*/ 160 w 160"/>
                  <a:gd name="T71" fmla="*/ 128 h 259"/>
                  <a:gd name="T72" fmla="*/ 158 w 160"/>
                  <a:gd name="T73" fmla="*/ 102 h 259"/>
                  <a:gd name="T74" fmla="*/ 153 w 160"/>
                  <a:gd name="T75" fmla="*/ 78 h 259"/>
                  <a:gd name="T76" fmla="*/ 149 w 160"/>
                  <a:gd name="T77" fmla="*/ 54 h 259"/>
                  <a:gd name="T78" fmla="*/ 139 w 160"/>
                  <a:gd name="T79" fmla="*/ 36 h 259"/>
                  <a:gd name="T80" fmla="*/ 127 w 160"/>
                  <a:gd name="T81" fmla="*/ 22 h 259"/>
                  <a:gd name="T82" fmla="*/ 113 w 160"/>
                  <a:gd name="T83" fmla="*/ 10 h 259"/>
                  <a:gd name="T84" fmla="*/ 97 w 160"/>
                  <a:gd name="T85" fmla="*/ 3 h 259"/>
                  <a:gd name="T86" fmla="*/ 97 w 160"/>
                  <a:gd name="T87" fmla="*/ 3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259"/>
                  <a:gd name="T134" fmla="*/ 160 w 160"/>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259">
                    <a:moveTo>
                      <a:pt x="97" y="3"/>
                    </a:moveTo>
                    <a:lnTo>
                      <a:pt x="97" y="3"/>
                    </a:lnTo>
                    <a:lnTo>
                      <a:pt x="83" y="0"/>
                    </a:lnTo>
                    <a:lnTo>
                      <a:pt x="66" y="5"/>
                    </a:lnTo>
                    <a:lnTo>
                      <a:pt x="52" y="14"/>
                    </a:lnTo>
                    <a:lnTo>
                      <a:pt x="38" y="29"/>
                    </a:lnTo>
                    <a:lnTo>
                      <a:pt x="26" y="45"/>
                    </a:lnTo>
                    <a:lnTo>
                      <a:pt x="14" y="66"/>
                    </a:lnTo>
                    <a:lnTo>
                      <a:pt x="7" y="90"/>
                    </a:lnTo>
                    <a:lnTo>
                      <a:pt x="2" y="116"/>
                    </a:lnTo>
                    <a:lnTo>
                      <a:pt x="0" y="135"/>
                    </a:lnTo>
                    <a:lnTo>
                      <a:pt x="0" y="153"/>
                    </a:lnTo>
                    <a:lnTo>
                      <a:pt x="0" y="172"/>
                    </a:lnTo>
                    <a:lnTo>
                      <a:pt x="5" y="189"/>
                    </a:lnTo>
                    <a:lnTo>
                      <a:pt x="7" y="205"/>
                    </a:lnTo>
                    <a:lnTo>
                      <a:pt x="14" y="219"/>
                    </a:lnTo>
                    <a:lnTo>
                      <a:pt x="21" y="234"/>
                    </a:lnTo>
                    <a:lnTo>
                      <a:pt x="28" y="245"/>
                    </a:lnTo>
                    <a:lnTo>
                      <a:pt x="45" y="243"/>
                    </a:lnTo>
                    <a:lnTo>
                      <a:pt x="64" y="243"/>
                    </a:lnTo>
                    <a:lnTo>
                      <a:pt x="83" y="248"/>
                    </a:lnTo>
                    <a:lnTo>
                      <a:pt x="94" y="252"/>
                    </a:lnTo>
                    <a:lnTo>
                      <a:pt x="104" y="259"/>
                    </a:lnTo>
                    <a:lnTo>
                      <a:pt x="113" y="252"/>
                    </a:lnTo>
                    <a:lnTo>
                      <a:pt x="123" y="243"/>
                    </a:lnTo>
                    <a:lnTo>
                      <a:pt x="130" y="231"/>
                    </a:lnTo>
                    <a:lnTo>
                      <a:pt x="137" y="219"/>
                    </a:lnTo>
                    <a:lnTo>
                      <a:pt x="144" y="205"/>
                    </a:lnTo>
                    <a:lnTo>
                      <a:pt x="151" y="189"/>
                    </a:lnTo>
                    <a:lnTo>
                      <a:pt x="156" y="172"/>
                    </a:lnTo>
                    <a:lnTo>
                      <a:pt x="158" y="156"/>
                    </a:lnTo>
                    <a:lnTo>
                      <a:pt x="160" y="128"/>
                    </a:lnTo>
                    <a:lnTo>
                      <a:pt x="158" y="102"/>
                    </a:lnTo>
                    <a:lnTo>
                      <a:pt x="153" y="78"/>
                    </a:lnTo>
                    <a:lnTo>
                      <a:pt x="149" y="54"/>
                    </a:lnTo>
                    <a:lnTo>
                      <a:pt x="139" y="36"/>
                    </a:lnTo>
                    <a:lnTo>
                      <a:pt x="127" y="22"/>
                    </a:lnTo>
                    <a:lnTo>
                      <a:pt x="113" y="10"/>
                    </a:lnTo>
                    <a:lnTo>
                      <a:pt x="97"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81">
                <a:extLst>
                  <a:ext uri="{FF2B5EF4-FFF2-40B4-BE49-F238E27FC236}">
                    <a16:creationId xmlns:a16="http://schemas.microsoft.com/office/drawing/2014/main" id="{54DB756E-DF66-3EC2-1A3A-E2411BAEFF56}"/>
                  </a:ext>
                </a:extLst>
              </p:cNvPr>
              <p:cNvSpPr>
                <a:spLocks/>
              </p:cNvSpPr>
              <p:nvPr/>
            </p:nvSpPr>
            <p:spPr bwMode="auto">
              <a:xfrm>
                <a:off x="4971" y="2818"/>
                <a:ext cx="141" cy="235"/>
              </a:xfrm>
              <a:custGeom>
                <a:avLst/>
                <a:gdLst>
                  <a:gd name="T0" fmla="*/ 82 w 141"/>
                  <a:gd name="T1" fmla="*/ 0 h 235"/>
                  <a:gd name="T2" fmla="*/ 82 w 141"/>
                  <a:gd name="T3" fmla="*/ 0 h 235"/>
                  <a:gd name="T4" fmla="*/ 68 w 141"/>
                  <a:gd name="T5" fmla="*/ 0 h 235"/>
                  <a:gd name="T6" fmla="*/ 54 w 141"/>
                  <a:gd name="T7" fmla="*/ 5 h 235"/>
                  <a:gd name="T8" fmla="*/ 42 w 141"/>
                  <a:gd name="T9" fmla="*/ 14 h 235"/>
                  <a:gd name="T10" fmla="*/ 30 w 141"/>
                  <a:gd name="T11" fmla="*/ 28 h 235"/>
                  <a:gd name="T12" fmla="*/ 18 w 141"/>
                  <a:gd name="T13" fmla="*/ 45 h 235"/>
                  <a:gd name="T14" fmla="*/ 11 w 141"/>
                  <a:gd name="T15" fmla="*/ 63 h 235"/>
                  <a:gd name="T16" fmla="*/ 4 w 141"/>
                  <a:gd name="T17" fmla="*/ 87 h 235"/>
                  <a:gd name="T18" fmla="*/ 0 w 141"/>
                  <a:gd name="T19" fmla="*/ 111 h 235"/>
                  <a:gd name="T20" fmla="*/ 0 w 141"/>
                  <a:gd name="T21" fmla="*/ 111 h 235"/>
                  <a:gd name="T22" fmla="*/ 0 w 141"/>
                  <a:gd name="T23" fmla="*/ 129 h 235"/>
                  <a:gd name="T24" fmla="*/ 0 w 141"/>
                  <a:gd name="T25" fmla="*/ 146 h 235"/>
                  <a:gd name="T26" fmla="*/ 2 w 141"/>
                  <a:gd name="T27" fmla="*/ 162 h 235"/>
                  <a:gd name="T28" fmla="*/ 7 w 141"/>
                  <a:gd name="T29" fmla="*/ 179 h 235"/>
                  <a:gd name="T30" fmla="*/ 11 w 141"/>
                  <a:gd name="T31" fmla="*/ 193 h 235"/>
                  <a:gd name="T32" fmla="*/ 16 w 141"/>
                  <a:gd name="T33" fmla="*/ 207 h 235"/>
                  <a:gd name="T34" fmla="*/ 23 w 141"/>
                  <a:gd name="T35" fmla="*/ 217 h 235"/>
                  <a:gd name="T36" fmla="*/ 33 w 141"/>
                  <a:gd name="T37" fmla="*/ 226 h 235"/>
                  <a:gd name="T38" fmla="*/ 33 w 141"/>
                  <a:gd name="T39" fmla="*/ 226 h 235"/>
                  <a:gd name="T40" fmla="*/ 44 w 141"/>
                  <a:gd name="T41" fmla="*/ 226 h 235"/>
                  <a:gd name="T42" fmla="*/ 56 w 141"/>
                  <a:gd name="T43" fmla="*/ 226 h 235"/>
                  <a:gd name="T44" fmla="*/ 68 w 141"/>
                  <a:gd name="T45" fmla="*/ 231 h 235"/>
                  <a:gd name="T46" fmla="*/ 82 w 141"/>
                  <a:gd name="T47" fmla="*/ 235 h 235"/>
                  <a:gd name="T48" fmla="*/ 82 w 141"/>
                  <a:gd name="T49" fmla="*/ 235 h 235"/>
                  <a:gd name="T50" fmla="*/ 91 w 141"/>
                  <a:gd name="T51" fmla="*/ 228 h 235"/>
                  <a:gd name="T52" fmla="*/ 101 w 141"/>
                  <a:gd name="T53" fmla="*/ 219 h 235"/>
                  <a:gd name="T54" fmla="*/ 110 w 141"/>
                  <a:gd name="T55" fmla="*/ 209 h 235"/>
                  <a:gd name="T56" fmla="*/ 120 w 141"/>
                  <a:gd name="T57" fmla="*/ 195 h 235"/>
                  <a:gd name="T58" fmla="*/ 127 w 141"/>
                  <a:gd name="T59" fmla="*/ 181 h 235"/>
                  <a:gd name="T60" fmla="*/ 132 w 141"/>
                  <a:gd name="T61" fmla="*/ 165 h 235"/>
                  <a:gd name="T62" fmla="*/ 136 w 141"/>
                  <a:gd name="T63" fmla="*/ 146 h 235"/>
                  <a:gd name="T64" fmla="*/ 139 w 141"/>
                  <a:gd name="T65" fmla="*/ 127 h 235"/>
                  <a:gd name="T66" fmla="*/ 139 w 141"/>
                  <a:gd name="T67" fmla="*/ 127 h 235"/>
                  <a:gd name="T68" fmla="*/ 141 w 141"/>
                  <a:gd name="T69" fmla="*/ 103 h 235"/>
                  <a:gd name="T70" fmla="*/ 139 w 141"/>
                  <a:gd name="T71" fmla="*/ 80 h 235"/>
                  <a:gd name="T72" fmla="*/ 134 w 141"/>
                  <a:gd name="T73" fmla="*/ 59 h 235"/>
                  <a:gd name="T74" fmla="*/ 127 w 141"/>
                  <a:gd name="T75" fmla="*/ 40 h 235"/>
                  <a:gd name="T76" fmla="*/ 120 w 141"/>
                  <a:gd name="T77" fmla="*/ 23 h 235"/>
                  <a:gd name="T78" fmla="*/ 108 w 141"/>
                  <a:gd name="T79" fmla="*/ 12 h 235"/>
                  <a:gd name="T80" fmla="*/ 96 w 141"/>
                  <a:gd name="T81" fmla="*/ 2 h 235"/>
                  <a:gd name="T82" fmla="*/ 82 w 141"/>
                  <a:gd name="T83" fmla="*/ 0 h 235"/>
                  <a:gd name="T84" fmla="*/ 82 w 141"/>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235"/>
                  <a:gd name="T131" fmla="*/ 141 w 141"/>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235">
                    <a:moveTo>
                      <a:pt x="82" y="0"/>
                    </a:moveTo>
                    <a:lnTo>
                      <a:pt x="82" y="0"/>
                    </a:lnTo>
                    <a:lnTo>
                      <a:pt x="68" y="0"/>
                    </a:lnTo>
                    <a:lnTo>
                      <a:pt x="54" y="5"/>
                    </a:lnTo>
                    <a:lnTo>
                      <a:pt x="42" y="14"/>
                    </a:lnTo>
                    <a:lnTo>
                      <a:pt x="30" y="28"/>
                    </a:lnTo>
                    <a:lnTo>
                      <a:pt x="18" y="45"/>
                    </a:lnTo>
                    <a:lnTo>
                      <a:pt x="11" y="63"/>
                    </a:lnTo>
                    <a:lnTo>
                      <a:pt x="4" y="87"/>
                    </a:lnTo>
                    <a:lnTo>
                      <a:pt x="0" y="111"/>
                    </a:lnTo>
                    <a:lnTo>
                      <a:pt x="0" y="129"/>
                    </a:lnTo>
                    <a:lnTo>
                      <a:pt x="0" y="146"/>
                    </a:lnTo>
                    <a:lnTo>
                      <a:pt x="2" y="162"/>
                    </a:lnTo>
                    <a:lnTo>
                      <a:pt x="7" y="179"/>
                    </a:lnTo>
                    <a:lnTo>
                      <a:pt x="11" y="193"/>
                    </a:lnTo>
                    <a:lnTo>
                      <a:pt x="16" y="207"/>
                    </a:lnTo>
                    <a:lnTo>
                      <a:pt x="23" y="217"/>
                    </a:lnTo>
                    <a:lnTo>
                      <a:pt x="33" y="226"/>
                    </a:lnTo>
                    <a:lnTo>
                      <a:pt x="44" y="226"/>
                    </a:lnTo>
                    <a:lnTo>
                      <a:pt x="56" y="226"/>
                    </a:lnTo>
                    <a:lnTo>
                      <a:pt x="68" y="231"/>
                    </a:lnTo>
                    <a:lnTo>
                      <a:pt x="82" y="235"/>
                    </a:lnTo>
                    <a:lnTo>
                      <a:pt x="91" y="228"/>
                    </a:lnTo>
                    <a:lnTo>
                      <a:pt x="101" y="219"/>
                    </a:lnTo>
                    <a:lnTo>
                      <a:pt x="110" y="209"/>
                    </a:lnTo>
                    <a:lnTo>
                      <a:pt x="120" y="195"/>
                    </a:lnTo>
                    <a:lnTo>
                      <a:pt x="127" y="181"/>
                    </a:lnTo>
                    <a:lnTo>
                      <a:pt x="132" y="165"/>
                    </a:lnTo>
                    <a:lnTo>
                      <a:pt x="136" y="146"/>
                    </a:lnTo>
                    <a:lnTo>
                      <a:pt x="139" y="127"/>
                    </a:lnTo>
                    <a:lnTo>
                      <a:pt x="141" y="103"/>
                    </a:lnTo>
                    <a:lnTo>
                      <a:pt x="139" y="80"/>
                    </a:lnTo>
                    <a:lnTo>
                      <a:pt x="134" y="59"/>
                    </a:lnTo>
                    <a:lnTo>
                      <a:pt x="127" y="40"/>
                    </a:lnTo>
                    <a:lnTo>
                      <a:pt x="120" y="23"/>
                    </a:lnTo>
                    <a:lnTo>
                      <a:pt x="108" y="12"/>
                    </a:lnTo>
                    <a:lnTo>
                      <a:pt x="9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82">
                <a:extLst>
                  <a:ext uri="{FF2B5EF4-FFF2-40B4-BE49-F238E27FC236}">
                    <a16:creationId xmlns:a16="http://schemas.microsoft.com/office/drawing/2014/main" id="{DAD4BECC-12B7-4692-7719-894D39D00900}"/>
                  </a:ext>
                </a:extLst>
              </p:cNvPr>
              <p:cNvSpPr>
                <a:spLocks/>
              </p:cNvSpPr>
              <p:nvPr/>
            </p:nvSpPr>
            <p:spPr bwMode="auto">
              <a:xfrm>
                <a:off x="4971" y="2818"/>
                <a:ext cx="141" cy="143"/>
              </a:xfrm>
              <a:custGeom>
                <a:avLst/>
                <a:gdLst>
                  <a:gd name="T0" fmla="*/ 80 w 141"/>
                  <a:gd name="T1" fmla="*/ 21 h 143"/>
                  <a:gd name="T2" fmla="*/ 80 w 141"/>
                  <a:gd name="T3" fmla="*/ 21 h 143"/>
                  <a:gd name="T4" fmla="*/ 94 w 141"/>
                  <a:gd name="T5" fmla="*/ 23 h 143"/>
                  <a:gd name="T6" fmla="*/ 106 w 141"/>
                  <a:gd name="T7" fmla="*/ 33 h 143"/>
                  <a:gd name="T8" fmla="*/ 115 w 141"/>
                  <a:gd name="T9" fmla="*/ 45 h 143"/>
                  <a:gd name="T10" fmla="*/ 124 w 141"/>
                  <a:gd name="T11" fmla="*/ 59 h 143"/>
                  <a:gd name="T12" fmla="*/ 132 w 141"/>
                  <a:gd name="T13" fmla="*/ 78 h 143"/>
                  <a:gd name="T14" fmla="*/ 136 w 141"/>
                  <a:gd name="T15" fmla="*/ 96 h 143"/>
                  <a:gd name="T16" fmla="*/ 139 w 141"/>
                  <a:gd name="T17" fmla="*/ 120 h 143"/>
                  <a:gd name="T18" fmla="*/ 136 w 141"/>
                  <a:gd name="T19" fmla="*/ 143 h 143"/>
                  <a:gd name="T20" fmla="*/ 136 w 141"/>
                  <a:gd name="T21" fmla="*/ 143 h 143"/>
                  <a:gd name="T22" fmla="*/ 139 w 141"/>
                  <a:gd name="T23" fmla="*/ 127 h 143"/>
                  <a:gd name="T24" fmla="*/ 139 w 141"/>
                  <a:gd name="T25" fmla="*/ 127 h 143"/>
                  <a:gd name="T26" fmla="*/ 141 w 141"/>
                  <a:gd name="T27" fmla="*/ 103 h 143"/>
                  <a:gd name="T28" fmla="*/ 139 w 141"/>
                  <a:gd name="T29" fmla="*/ 80 h 143"/>
                  <a:gd name="T30" fmla="*/ 134 w 141"/>
                  <a:gd name="T31" fmla="*/ 59 h 143"/>
                  <a:gd name="T32" fmla="*/ 127 w 141"/>
                  <a:gd name="T33" fmla="*/ 40 h 143"/>
                  <a:gd name="T34" fmla="*/ 120 w 141"/>
                  <a:gd name="T35" fmla="*/ 23 h 143"/>
                  <a:gd name="T36" fmla="*/ 108 w 141"/>
                  <a:gd name="T37" fmla="*/ 12 h 143"/>
                  <a:gd name="T38" fmla="*/ 96 w 141"/>
                  <a:gd name="T39" fmla="*/ 2 h 143"/>
                  <a:gd name="T40" fmla="*/ 82 w 141"/>
                  <a:gd name="T41" fmla="*/ 0 h 143"/>
                  <a:gd name="T42" fmla="*/ 82 w 141"/>
                  <a:gd name="T43" fmla="*/ 0 h 143"/>
                  <a:gd name="T44" fmla="*/ 68 w 141"/>
                  <a:gd name="T45" fmla="*/ 0 h 143"/>
                  <a:gd name="T46" fmla="*/ 54 w 141"/>
                  <a:gd name="T47" fmla="*/ 5 h 143"/>
                  <a:gd name="T48" fmla="*/ 42 w 141"/>
                  <a:gd name="T49" fmla="*/ 14 h 143"/>
                  <a:gd name="T50" fmla="*/ 30 w 141"/>
                  <a:gd name="T51" fmla="*/ 28 h 143"/>
                  <a:gd name="T52" fmla="*/ 18 w 141"/>
                  <a:gd name="T53" fmla="*/ 45 h 143"/>
                  <a:gd name="T54" fmla="*/ 11 w 141"/>
                  <a:gd name="T55" fmla="*/ 63 h 143"/>
                  <a:gd name="T56" fmla="*/ 4 w 141"/>
                  <a:gd name="T57" fmla="*/ 87 h 143"/>
                  <a:gd name="T58" fmla="*/ 0 w 141"/>
                  <a:gd name="T59" fmla="*/ 111 h 143"/>
                  <a:gd name="T60" fmla="*/ 0 w 141"/>
                  <a:gd name="T61" fmla="*/ 111 h 143"/>
                  <a:gd name="T62" fmla="*/ 0 w 141"/>
                  <a:gd name="T63" fmla="*/ 118 h 143"/>
                  <a:gd name="T64" fmla="*/ 0 w 141"/>
                  <a:gd name="T65" fmla="*/ 118 h 143"/>
                  <a:gd name="T66" fmla="*/ 4 w 141"/>
                  <a:gd name="T67" fmla="*/ 96 h 143"/>
                  <a:gd name="T68" fmla="*/ 11 w 141"/>
                  <a:gd name="T69" fmla="*/ 75 h 143"/>
                  <a:gd name="T70" fmla="*/ 21 w 141"/>
                  <a:gd name="T71" fmla="*/ 59 h 143"/>
                  <a:gd name="T72" fmla="*/ 30 w 141"/>
                  <a:gd name="T73" fmla="*/ 45 h 143"/>
                  <a:gd name="T74" fmla="*/ 42 w 141"/>
                  <a:gd name="T75" fmla="*/ 33 h 143"/>
                  <a:gd name="T76" fmla="*/ 54 w 141"/>
                  <a:gd name="T77" fmla="*/ 26 h 143"/>
                  <a:gd name="T78" fmla="*/ 68 w 141"/>
                  <a:gd name="T79" fmla="*/ 21 h 143"/>
                  <a:gd name="T80" fmla="*/ 80 w 141"/>
                  <a:gd name="T81" fmla="*/ 21 h 143"/>
                  <a:gd name="T82" fmla="*/ 80 w 141"/>
                  <a:gd name="T83" fmla="*/ 21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43"/>
                  <a:gd name="T128" fmla="*/ 141 w 141"/>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43">
                    <a:moveTo>
                      <a:pt x="80" y="21"/>
                    </a:moveTo>
                    <a:lnTo>
                      <a:pt x="80" y="21"/>
                    </a:lnTo>
                    <a:lnTo>
                      <a:pt x="94" y="23"/>
                    </a:lnTo>
                    <a:lnTo>
                      <a:pt x="106" y="33"/>
                    </a:lnTo>
                    <a:lnTo>
                      <a:pt x="115" y="45"/>
                    </a:lnTo>
                    <a:lnTo>
                      <a:pt x="124" y="59"/>
                    </a:lnTo>
                    <a:lnTo>
                      <a:pt x="132" y="78"/>
                    </a:lnTo>
                    <a:lnTo>
                      <a:pt x="136" y="96"/>
                    </a:lnTo>
                    <a:lnTo>
                      <a:pt x="139" y="120"/>
                    </a:lnTo>
                    <a:lnTo>
                      <a:pt x="136" y="143"/>
                    </a:lnTo>
                    <a:lnTo>
                      <a:pt x="139" y="127"/>
                    </a:lnTo>
                    <a:lnTo>
                      <a:pt x="141" y="103"/>
                    </a:lnTo>
                    <a:lnTo>
                      <a:pt x="139" y="80"/>
                    </a:lnTo>
                    <a:lnTo>
                      <a:pt x="134" y="59"/>
                    </a:lnTo>
                    <a:lnTo>
                      <a:pt x="127" y="40"/>
                    </a:lnTo>
                    <a:lnTo>
                      <a:pt x="120" y="23"/>
                    </a:lnTo>
                    <a:lnTo>
                      <a:pt x="108" y="12"/>
                    </a:lnTo>
                    <a:lnTo>
                      <a:pt x="96" y="2"/>
                    </a:lnTo>
                    <a:lnTo>
                      <a:pt x="82" y="0"/>
                    </a:lnTo>
                    <a:lnTo>
                      <a:pt x="68" y="0"/>
                    </a:lnTo>
                    <a:lnTo>
                      <a:pt x="54" y="5"/>
                    </a:lnTo>
                    <a:lnTo>
                      <a:pt x="42" y="14"/>
                    </a:lnTo>
                    <a:lnTo>
                      <a:pt x="30" y="28"/>
                    </a:lnTo>
                    <a:lnTo>
                      <a:pt x="18" y="45"/>
                    </a:lnTo>
                    <a:lnTo>
                      <a:pt x="11" y="63"/>
                    </a:lnTo>
                    <a:lnTo>
                      <a:pt x="4" y="87"/>
                    </a:lnTo>
                    <a:lnTo>
                      <a:pt x="0" y="111"/>
                    </a:lnTo>
                    <a:lnTo>
                      <a:pt x="0" y="118"/>
                    </a:lnTo>
                    <a:lnTo>
                      <a:pt x="4" y="96"/>
                    </a:lnTo>
                    <a:lnTo>
                      <a:pt x="11" y="75"/>
                    </a:lnTo>
                    <a:lnTo>
                      <a:pt x="21" y="59"/>
                    </a:lnTo>
                    <a:lnTo>
                      <a:pt x="30" y="45"/>
                    </a:lnTo>
                    <a:lnTo>
                      <a:pt x="42" y="33"/>
                    </a:lnTo>
                    <a:lnTo>
                      <a:pt x="54" y="26"/>
                    </a:lnTo>
                    <a:lnTo>
                      <a:pt x="68" y="21"/>
                    </a:lnTo>
                    <a:lnTo>
                      <a:pt x="80"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83">
                <a:extLst>
                  <a:ext uri="{FF2B5EF4-FFF2-40B4-BE49-F238E27FC236}">
                    <a16:creationId xmlns:a16="http://schemas.microsoft.com/office/drawing/2014/main" id="{7D0E7B06-44B2-F2EF-28FB-F73F49E029DF}"/>
                  </a:ext>
                </a:extLst>
              </p:cNvPr>
              <p:cNvSpPr>
                <a:spLocks/>
              </p:cNvSpPr>
              <p:nvPr/>
            </p:nvSpPr>
            <p:spPr bwMode="auto">
              <a:xfrm>
                <a:off x="4982" y="2874"/>
                <a:ext cx="109" cy="142"/>
              </a:xfrm>
              <a:custGeom>
                <a:avLst/>
                <a:gdLst>
                  <a:gd name="T0" fmla="*/ 106 w 109"/>
                  <a:gd name="T1" fmla="*/ 78 h 142"/>
                  <a:gd name="T2" fmla="*/ 106 w 109"/>
                  <a:gd name="T3" fmla="*/ 78 h 142"/>
                  <a:gd name="T4" fmla="*/ 104 w 109"/>
                  <a:gd name="T5" fmla="*/ 92 h 142"/>
                  <a:gd name="T6" fmla="*/ 99 w 109"/>
                  <a:gd name="T7" fmla="*/ 106 h 142"/>
                  <a:gd name="T8" fmla="*/ 92 w 109"/>
                  <a:gd name="T9" fmla="*/ 118 h 142"/>
                  <a:gd name="T10" fmla="*/ 83 w 109"/>
                  <a:gd name="T11" fmla="*/ 128 h 142"/>
                  <a:gd name="T12" fmla="*/ 73 w 109"/>
                  <a:gd name="T13" fmla="*/ 135 h 142"/>
                  <a:gd name="T14" fmla="*/ 64 w 109"/>
                  <a:gd name="T15" fmla="*/ 139 h 142"/>
                  <a:gd name="T16" fmla="*/ 55 w 109"/>
                  <a:gd name="T17" fmla="*/ 142 h 142"/>
                  <a:gd name="T18" fmla="*/ 43 w 109"/>
                  <a:gd name="T19" fmla="*/ 142 h 142"/>
                  <a:gd name="T20" fmla="*/ 43 w 109"/>
                  <a:gd name="T21" fmla="*/ 142 h 142"/>
                  <a:gd name="T22" fmla="*/ 33 w 109"/>
                  <a:gd name="T23" fmla="*/ 139 h 142"/>
                  <a:gd name="T24" fmla="*/ 24 w 109"/>
                  <a:gd name="T25" fmla="*/ 132 h 142"/>
                  <a:gd name="T26" fmla="*/ 17 w 109"/>
                  <a:gd name="T27" fmla="*/ 125 h 142"/>
                  <a:gd name="T28" fmla="*/ 10 w 109"/>
                  <a:gd name="T29" fmla="*/ 116 h 142"/>
                  <a:gd name="T30" fmla="*/ 5 w 109"/>
                  <a:gd name="T31" fmla="*/ 104 h 142"/>
                  <a:gd name="T32" fmla="*/ 3 w 109"/>
                  <a:gd name="T33" fmla="*/ 90 h 142"/>
                  <a:gd name="T34" fmla="*/ 0 w 109"/>
                  <a:gd name="T35" fmla="*/ 78 h 142"/>
                  <a:gd name="T36" fmla="*/ 3 w 109"/>
                  <a:gd name="T37" fmla="*/ 64 h 142"/>
                  <a:gd name="T38" fmla="*/ 3 w 109"/>
                  <a:gd name="T39" fmla="*/ 64 h 142"/>
                  <a:gd name="T40" fmla="*/ 5 w 109"/>
                  <a:gd name="T41" fmla="*/ 50 h 142"/>
                  <a:gd name="T42" fmla="*/ 10 w 109"/>
                  <a:gd name="T43" fmla="*/ 36 h 142"/>
                  <a:gd name="T44" fmla="*/ 17 w 109"/>
                  <a:gd name="T45" fmla="*/ 24 h 142"/>
                  <a:gd name="T46" fmla="*/ 24 w 109"/>
                  <a:gd name="T47" fmla="*/ 17 h 142"/>
                  <a:gd name="T48" fmla="*/ 33 w 109"/>
                  <a:gd name="T49" fmla="*/ 7 h 142"/>
                  <a:gd name="T50" fmla="*/ 43 w 109"/>
                  <a:gd name="T51" fmla="*/ 3 h 142"/>
                  <a:gd name="T52" fmla="*/ 55 w 109"/>
                  <a:gd name="T53" fmla="*/ 0 h 142"/>
                  <a:gd name="T54" fmla="*/ 64 w 109"/>
                  <a:gd name="T55" fmla="*/ 0 h 142"/>
                  <a:gd name="T56" fmla="*/ 64 w 109"/>
                  <a:gd name="T57" fmla="*/ 0 h 142"/>
                  <a:gd name="T58" fmla="*/ 76 w 109"/>
                  <a:gd name="T59" fmla="*/ 3 h 142"/>
                  <a:gd name="T60" fmla="*/ 85 w 109"/>
                  <a:gd name="T61" fmla="*/ 10 h 142"/>
                  <a:gd name="T62" fmla="*/ 92 w 109"/>
                  <a:gd name="T63" fmla="*/ 17 h 142"/>
                  <a:gd name="T64" fmla="*/ 99 w 109"/>
                  <a:gd name="T65" fmla="*/ 26 h 142"/>
                  <a:gd name="T66" fmla="*/ 104 w 109"/>
                  <a:gd name="T67" fmla="*/ 38 h 142"/>
                  <a:gd name="T68" fmla="*/ 106 w 109"/>
                  <a:gd name="T69" fmla="*/ 52 h 142"/>
                  <a:gd name="T70" fmla="*/ 109 w 109"/>
                  <a:gd name="T71" fmla="*/ 64 h 142"/>
                  <a:gd name="T72" fmla="*/ 106 w 109"/>
                  <a:gd name="T73" fmla="*/ 78 h 142"/>
                  <a:gd name="T74" fmla="*/ 106 w 109"/>
                  <a:gd name="T75" fmla="*/ 7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2"/>
                  <a:gd name="T116" fmla="*/ 109 w 109"/>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2">
                    <a:moveTo>
                      <a:pt x="106" y="78"/>
                    </a:moveTo>
                    <a:lnTo>
                      <a:pt x="106" y="78"/>
                    </a:lnTo>
                    <a:lnTo>
                      <a:pt x="104" y="92"/>
                    </a:lnTo>
                    <a:lnTo>
                      <a:pt x="99" y="106"/>
                    </a:lnTo>
                    <a:lnTo>
                      <a:pt x="92" y="118"/>
                    </a:lnTo>
                    <a:lnTo>
                      <a:pt x="83" y="128"/>
                    </a:lnTo>
                    <a:lnTo>
                      <a:pt x="73" y="135"/>
                    </a:lnTo>
                    <a:lnTo>
                      <a:pt x="64" y="139"/>
                    </a:lnTo>
                    <a:lnTo>
                      <a:pt x="55" y="142"/>
                    </a:lnTo>
                    <a:lnTo>
                      <a:pt x="43" y="142"/>
                    </a:lnTo>
                    <a:lnTo>
                      <a:pt x="33" y="139"/>
                    </a:lnTo>
                    <a:lnTo>
                      <a:pt x="24" y="132"/>
                    </a:lnTo>
                    <a:lnTo>
                      <a:pt x="17" y="125"/>
                    </a:lnTo>
                    <a:lnTo>
                      <a:pt x="10" y="116"/>
                    </a:lnTo>
                    <a:lnTo>
                      <a:pt x="5" y="104"/>
                    </a:lnTo>
                    <a:lnTo>
                      <a:pt x="3" y="90"/>
                    </a:lnTo>
                    <a:lnTo>
                      <a:pt x="0" y="78"/>
                    </a:lnTo>
                    <a:lnTo>
                      <a:pt x="3" y="64"/>
                    </a:lnTo>
                    <a:lnTo>
                      <a:pt x="5" y="50"/>
                    </a:lnTo>
                    <a:lnTo>
                      <a:pt x="10" y="36"/>
                    </a:lnTo>
                    <a:lnTo>
                      <a:pt x="17" y="24"/>
                    </a:lnTo>
                    <a:lnTo>
                      <a:pt x="24" y="17"/>
                    </a:lnTo>
                    <a:lnTo>
                      <a:pt x="33" y="7"/>
                    </a:lnTo>
                    <a:lnTo>
                      <a:pt x="43" y="3"/>
                    </a:lnTo>
                    <a:lnTo>
                      <a:pt x="55" y="0"/>
                    </a:lnTo>
                    <a:lnTo>
                      <a:pt x="64" y="0"/>
                    </a:lnTo>
                    <a:lnTo>
                      <a:pt x="76" y="3"/>
                    </a:lnTo>
                    <a:lnTo>
                      <a:pt x="85" y="10"/>
                    </a:lnTo>
                    <a:lnTo>
                      <a:pt x="92" y="17"/>
                    </a:lnTo>
                    <a:lnTo>
                      <a:pt x="99" y="26"/>
                    </a:lnTo>
                    <a:lnTo>
                      <a:pt x="104" y="38"/>
                    </a:lnTo>
                    <a:lnTo>
                      <a:pt x="106" y="52"/>
                    </a:lnTo>
                    <a:lnTo>
                      <a:pt x="109" y="64"/>
                    </a:lnTo>
                    <a:lnTo>
                      <a:pt x="106" y="78"/>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84">
                <a:extLst>
                  <a:ext uri="{FF2B5EF4-FFF2-40B4-BE49-F238E27FC236}">
                    <a16:creationId xmlns:a16="http://schemas.microsoft.com/office/drawing/2014/main" id="{9914C94E-5EB1-1848-4187-B1D7C8A516EF}"/>
                  </a:ext>
                </a:extLst>
              </p:cNvPr>
              <p:cNvSpPr>
                <a:spLocks/>
              </p:cNvSpPr>
              <p:nvPr/>
            </p:nvSpPr>
            <p:spPr bwMode="auto">
              <a:xfrm>
                <a:off x="4994" y="2888"/>
                <a:ext cx="85" cy="114"/>
              </a:xfrm>
              <a:custGeom>
                <a:avLst/>
                <a:gdLst>
                  <a:gd name="T0" fmla="*/ 85 w 85"/>
                  <a:gd name="T1" fmla="*/ 64 h 114"/>
                  <a:gd name="T2" fmla="*/ 85 w 85"/>
                  <a:gd name="T3" fmla="*/ 64 h 114"/>
                  <a:gd name="T4" fmla="*/ 83 w 85"/>
                  <a:gd name="T5" fmla="*/ 73 h 114"/>
                  <a:gd name="T6" fmla="*/ 78 w 85"/>
                  <a:gd name="T7" fmla="*/ 85 h 114"/>
                  <a:gd name="T8" fmla="*/ 73 w 85"/>
                  <a:gd name="T9" fmla="*/ 95 h 114"/>
                  <a:gd name="T10" fmla="*/ 66 w 85"/>
                  <a:gd name="T11" fmla="*/ 102 h 114"/>
                  <a:gd name="T12" fmla="*/ 59 w 85"/>
                  <a:gd name="T13" fmla="*/ 106 h 114"/>
                  <a:gd name="T14" fmla="*/ 50 w 85"/>
                  <a:gd name="T15" fmla="*/ 111 h 114"/>
                  <a:gd name="T16" fmla="*/ 43 w 85"/>
                  <a:gd name="T17" fmla="*/ 114 h 114"/>
                  <a:gd name="T18" fmla="*/ 33 w 85"/>
                  <a:gd name="T19" fmla="*/ 114 h 114"/>
                  <a:gd name="T20" fmla="*/ 33 w 85"/>
                  <a:gd name="T21" fmla="*/ 114 h 114"/>
                  <a:gd name="T22" fmla="*/ 26 w 85"/>
                  <a:gd name="T23" fmla="*/ 111 h 114"/>
                  <a:gd name="T24" fmla="*/ 19 w 85"/>
                  <a:gd name="T25" fmla="*/ 106 h 114"/>
                  <a:gd name="T26" fmla="*/ 12 w 85"/>
                  <a:gd name="T27" fmla="*/ 99 h 114"/>
                  <a:gd name="T28" fmla="*/ 7 w 85"/>
                  <a:gd name="T29" fmla="*/ 92 h 114"/>
                  <a:gd name="T30" fmla="*/ 2 w 85"/>
                  <a:gd name="T31" fmla="*/ 83 h 114"/>
                  <a:gd name="T32" fmla="*/ 0 w 85"/>
                  <a:gd name="T33" fmla="*/ 73 h 114"/>
                  <a:gd name="T34" fmla="*/ 0 w 85"/>
                  <a:gd name="T35" fmla="*/ 62 h 114"/>
                  <a:gd name="T36" fmla="*/ 0 w 85"/>
                  <a:gd name="T37" fmla="*/ 50 h 114"/>
                  <a:gd name="T38" fmla="*/ 0 w 85"/>
                  <a:gd name="T39" fmla="*/ 50 h 114"/>
                  <a:gd name="T40" fmla="*/ 2 w 85"/>
                  <a:gd name="T41" fmla="*/ 41 h 114"/>
                  <a:gd name="T42" fmla="*/ 7 w 85"/>
                  <a:gd name="T43" fmla="*/ 29 h 114"/>
                  <a:gd name="T44" fmla="*/ 12 w 85"/>
                  <a:gd name="T45" fmla="*/ 19 h 114"/>
                  <a:gd name="T46" fmla="*/ 19 w 85"/>
                  <a:gd name="T47" fmla="*/ 12 h 114"/>
                  <a:gd name="T48" fmla="*/ 26 w 85"/>
                  <a:gd name="T49" fmla="*/ 8 h 114"/>
                  <a:gd name="T50" fmla="*/ 33 w 85"/>
                  <a:gd name="T51" fmla="*/ 3 h 114"/>
                  <a:gd name="T52" fmla="*/ 43 w 85"/>
                  <a:gd name="T53" fmla="*/ 0 h 114"/>
                  <a:gd name="T54" fmla="*/ 52 w 85"/>
                  <a:gd name="T55" fmla="*/ 0 h 114"/>
                  <a:gd name="T56" fmla="*/ 52 w 85"/>
                  <a:gd name="T57" fmla="*/ 0 h 114"/>
                  <a:gd name="T58" fmla="*/ 59 w 85"/>
                  <a:gd name="T59" fmla="*/ 3 h 114"/>
                  <a:gd name="T60" fmla="*/ 66 w 85"/>
                  <a:gd name="T61" fmla="*/ 8 h 114"/>
                  <a:gd name="T62" fmla="*/ 73 w 85"/>
                  <a:gd name="T63" fmla="*/ 15 h 114"/>
                  <a:gd name="T64" fmla="*/ 78 w 85"/>
                  <a:gd name="T65" fmla="*/ 22 h 114"/>
                  <a:gd name="T66" fmla="*/ 83 w 85"/>
                  <a:gd name="T67" fmla="*/ 31 h 114"/>
                  <a:gd name="T68" fmla="*/ 85 w 85"/>
                  <a:gd name="T69" fmla="*/ 41 h 114"/>
                  <a:gd name="T70" fmla="*/ 85 w 85"/>
                  <a:gd name="T71" fmla="*/ 52 h 114"/>
                  <a:gd name="T72" fmla="*/ 85 w 85"/>
                  <a:gd name="T73" fmla="*/ 64 h 114"/>
                  <a:gd name="T74" fmla="*/ 85 w 85"/>
                  <a:gd name="T75" fmla="*/ 6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14"/>
                  <a:gd name="T116" fmla="*/ 85 w 8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14">
                    <a:moveTo>
                      <a:pt x="85" y="64"/>
                    </a:moveTo>
                    <a:lnTo>
                      <a:pt x="85" y="64"/>
                    </a:lnTo>
                    <a:lnTo>
                      <a:pt x="83" y="73"/>
                    </a:lnTo>
                    <a:lnTo>
                      <a:pt x="78" y="85"/>
                    </a:lnTo>
                    <a:lnTo>
                      <a:pt x="73" y="95"/>
                    </a:lnTo>
                    <a:lnTo>
                      <a:pt x="66" y="102"/>
                    </a:lnTo>
                    <a:lnTo>
                      <a:pt x="59" y="106"/>
                    </a:lnTo>
                    <a:lnTo>
                      <a:pt x="50" y="111"/>
                    </a:lnTo>
                    <a:lnTo>
                      <a:pt x="43" y="114"/>
                    </a:lnTo>
                    <a:lnTo>
                      <a:pt x="33" y="114"/>
                    </a:lnTo>
                    <a:lnTo>
                      <a:pt x="26" y="111"/>
                    </a:lnTo>
                    <a:lnTo>
                      <a:pt x="19" y="106"/>
                    </a:lnTo>
                    <a:lnTo>
                      <a:pt x="12" y="99"/>
                    </a:lnTo>
                    <a:lnTo>
                      <a:pt x="7" y="92"/>
                    </a:lnTo>
                    <a:lnTo>
                      <a:pt x="2" y="83"/>
                    </a:lnTo>
                    <a:lnTo>
                      <a:pt x="0" y="73"/>
                    </a:lnTo>
                    <a:lnTo>
                      <a:pt x="0" y="62"/>
                    </a:lnTo>
                    <a:lnTo>
                      <a:pt x="0" y="50"/>
                    </a:lnTo>
                    <a:lnTo>
                      <a:pt x="2" y="41"/>
                    </a:lnTo>
                    <a:lnTo>
                      <a:pt x="7" y="29"/>
                    </a:lnTo>
                    <a:lnTo>
                      <a:pt x="12" y="19"/>
                    </a:lnTo>
                    <a:lnTo>
                      <a:pt x="19" y="12"/>
                    </a:lnTo>
                    <a:lnTo>
                      <a:pt x="26" y="8"/>
                    </a:lnTo>
                    <a:lnTo>
                      <a:pt x="33" y="3"/>
                    </a:lnTo>
                    <a:lnTo>
                      <a:pt x="43" y="0"/>
                    </a:lnTo>
                    <a:lnTo>
                      <a:pt x="52" y="0"/>
                    </a:lnTo>
                    <a:lnTo>
                      <a:pt x="59" y="3"/>
                    </a:lnTo>
                    <a:lnTo>
                      <a:pt x="66" y="8"/>
                    </a:lnTo>
                    <a:lnTo>
                      <a:pt x="73" y="15"/>
                    </a:lnTo>
                    <a:lnTo>
                      <a:pt x="78" y="22"/>
                    </a:lnTo>
                    <a:lnTo>
                      <a:pt x="83" y="31"/>
                    </a:lnTo>
                    <a:lnTo>
                      <a:pt x="85" y="41"/>
                    </a:lnTo>
                    <a:lnTo>
                      <a:pt x="85" y="52"/>
                    </a:lnTo>
                    <a:lnTo>
                      <a:pt x="85" y="6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85">
                <a:extLst>
                  <a:ext uri="{FF2B5EF4-FFF2-40B4-BE49-F238E27FC236}">
                    <a16:creationId xmlns:a16="http://schemas.microsoft.com/office/drawing/2014/main" id="{6D770F8D-5D8E-4E12-D86D-EAD2067F0023}"/>
                  </a:ext>
                </a:extLst>
              </p:cNvPr>
              <p:cNvSpPr>
                <a:spLocks/>
              </p:cNvSpPr>
              <p:nvPr/>
            </p:nvSpPr>
            <p:spPr bwMode="auto">
              <a:xfrm>
                <a:off x="5008" y="2912"/>
                <a:ext cx="54" cy="71"/>
              </a:xfrm>
              <a:custGeom>
                <a:avLst/>
                <a:gdLst>
                  <a:gd name="T0" fmla="*/ 54 w 54"/>
                  <a:gd name="T1" fmla="*/ 40 h 71"/>
                  <a:gd name="T2" fmla="*/ 54 w 54"/>
                  <a:gd name="T3" fmla="*/ 40 h 71"/>
                  <a:gd name="T4" fmla="*/ 52 w 54"/>
                  <a:gd name="T5" fmla="*/ 52 h 71"/>
                  <a:gd name="T6" fmla="*/ 43 w 54"/>
                  <a:gd name="T7" fmla="*/ 64 h 71"/>
                  <a:gd name="T8" fmla="*/ 33 w 54"/>
                  <a:gd name="T9" fmla="*/ 68 h 71"/>
                  <a:gd name="T10" fmla="*/ 29 w 54"/>
                  <a:gd name="T11" fmla="*/ 71 h 71"/>
                  <a:gd name="T12" fmla="*/ 21 w 54"/>
                  <a:gd name="T13" fmla="*/ 71 h 71"/>
                  <a:gd name="T14" fmla="*/ 21 w 54"/>
                  <a:gd name="T15" fmla="*/ 71 h 71"/>
                  <a:gd name="T16" fmla="*/ 17 w 54"/>
                  <a:gd name="T17" fmla="*/ 68 h 71"/>
                  <a:gd name="T18" fmla="*/ 12 w 54"/>
                  <a:gd name="T19" fmla="*/ 66 h 71"/>
                  <a:gd name="T20" fmla="*/ 5 w 54"/>
                  <a:gd name="T21" fmla="*/ 57 h 71"/>
                  <a:gd name="T22" fmla="*/ 0 w 54"/>
                  <a:gd name="T23" fmla="*/ 45 h 71"/>
                  <a:gd name="T24" fmla="*/ 0 w 54"/>
                  <a:gd name="T25" fmla="*/ 31 h 71"/>
                  <a:gd name="T26" fmla="*/ 0 w 54"/>
                  <a:gd name="T27" fmla="*/ 31 h 71"/>
                  <a:gd name="T28" fmla="*/ 5 w 54"/>
                  <a:gd name="T29" fmla="*/ 19 h 71"/>
                  <a:gd name="T30" fmla="*/ 12 w 54"/>
                  <a:gd name="T31" fmla="*/ 7 h 71"/>
                  <a:gd name="T32" fmla="*/ 21 w 54"/>
                  <a:gd name="T33" fmla="*/ 2 h 71"/>
                  <a:gd name="T34" fmla="*/ 29 w 54"/>
                  <a:gd name="T35" fmla="*/ 0 h 71"/>
                  <a:gd name="T36" fmla="*/ 33 w 54"/>
                  <a:gd name="T37" fmla="*/ 0 h 71"/>
                  <a:gd name="T38" fmla="*/ 33 w 54"/>
                  <a:gd name="T39" fmla="*/ 0 h 71"/>
                  <a:gd name="T40" fmla="*/ 38 w 54"/>
                  <a:gd name="T41" fmla="*/ 2 h 71"/>
                  <a:gd name="T42" fmla="*/ 43 w 54"/>
                  <a:gd name="T43" fmla="*/ 5 h 71"/>
                  <a:gd name="T44" fmla="*/ 52 w 54"/>
                  <a:gd name="T45" fmla="*/ 14 h 71"/>
                  <a:gd name="T46" fmla="*/ 54 w 54"/>
                  <a:gd name="T47" fmla="*/ 26 h 71"/>
                  <a:gd name="T48" fmla="*/ 54 w 54"/>
                  <a:gd name="T49" fmla="*/ 40 h 71"/>
                  <a:gd name="T50" fmla="*/ 54 w 54"/>
                  <a:gd name="T51" fmla="*/ 4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71"/>
                  <a:gd name="T80" fmla="*/ 54 w 54"/>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71">
                    <a:moveTo>
                      <a:pt x="54" y="40"/>
                    </a:moveTo>
                    <a:lnTo>
                      <a:pt x="54" y="40"/>
                    </a:lnTo>
                    <a:lnTo>
                      <a:pt x="52" y="52"/>
                    </a:lnTo>
                    <a:lnTo>
                      <a:pt x="43" y="64"/>
                    </a:lnTo>
                    <a:lnTo>
                      <a:pt x="33" y="68"/>
                    </a:lnTo>
                    <a:lnTo>
                      <a:pt x="29" y="71"/>
                    </a:lnTo>
                    <a:lnTo>
                      <a:pt x="21" y="71"/>
                    </a:lnTo>
                    <a:lnTo>
                      <a:pt x="17" y="68"/>
                    </a:lnTo>
                    <a:lnTo>
                      <a:pt x="12" y="66"/>
                    </a:lnTo>
                    <a:lnTo>
                      <a:pt x="5" y="57"/>
                    </a:lnTo>
                    <a:lnTo>
                      <a:pt x="0" y="45"/>
                    </a:lnTo>
                    <a:lnTo>
                      <a:pt x="0" y="31"/>
                    </a:lnTo>
                    <a:lnTo>
                      <a:pt x="5" y="19"/>
                    </a:lnTo>
                    <a:lnTo>
                      <a:pt x="12" y="7"/>
                    </a:lnTo>
                    <a:lnTo>
                      <a:pt x="21" y="2"/>
                    </a:lnTo>
                    <a:lnTo>
                      <a:pt x="29" y="0"/>
                    </a:lnTo>
                    <a:lnTo>
                      <a:pt x="33" y="0"/>
                    </a:lnTo>
                    <a:lnTo>
                      <a:pt x="38" y="2"/>
                    </a:lnTo>
                    <a:lnTo>
                      <a:pt x="43" y="5"/>
                    </a:lnTo>
                    <a:lnTo>
                      <a:pt x="52" y="14"/>
                    </a:lnTo>
                    <a:lnTo>
                      <a:pt x="54" y="26"/>
                    </a:lnTo>
                    <a:lnTo>
                      <a:pt x="5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Freeform 186">
                <a:extLst>
                  <a:ext uri="{FF2B5EF4-FFF2-40B4-BE49-F238E27FC236}">
                    <a16:creationId xmlns:a16="http://schemas.microsoft.com/office/drawing/2014/main" id="{1E48CD9A-3920-5DF3-0F45-1C3C8E466D3B}"/>
                  </a:ext>
                </a:extLst>
              </p:cNvPr>
              <p:cNvSpPr>
                <a:spLocks/>
              </p:cNvSpPr>
              <p:nvPr/>
            </p:nvSpPr>
            <p:spPr bwMode="auto">
              <a:xfrm>
                <a:off x="5015" y="2907"/>
                <a:ext cx="22" cy="29"/>
              </a:xfrm>
              <a:custGeom>
                <a:avLst/>
                <a:gdLst>
                  <a:gd name="T0" fmla="*/ 22 w 22"/>
                  <a:gd name="T1" fmla="*/ 14 h 29"/>
                  <a:gd name="T2" fmla="*/ 22 w 22"/>
                  <a:gd name="T3" fmla="*/ 14 h 29"/>
                  <a:gd name="T4" fmla="*/ 22 w 22"/>
                  <a:gd name="T5" fmla="*/ 19 h 29"/>
                  <a:gd name="T6" fmla="*/ 19 w 22"/>
                  <a:gd name="T7" fmla="*/ 24 h 29"/>
                  <a:gd name="T8" fmla="*/ 14 w 22"/>
                  <a:gd name="T9" fmla="*/ 26 h 29"/>
                  <a:gd name="T10" fmla="*/ 12 w 22"/>
                  <a:gd name="T11" fmla="*/ 29 h 29"/>
                  <a:gd name="T12" fmla="*/ 12 w 22"/>
                  <a:gd name="T13" fmla="*/ 29 h 29"/>
                  <a:gd name="T14" fmla="*/ 7 w 22"/>
                  <a:gd name="T15" fmla="*/ 26 h 29"/>
                  <a:gd name="T16" fmla="*/ 3 w 22"/>
                  <a:gd name="T17" fmla="*/ 24 h 29"/>
                  <a:gd name="T18" fmla="*/ 0 w 22"/>
                  <a:gd name="T19" fmla="*/ 19 h 29"/>
                  <a:gd name="T20" fmla="*/ 0 w 22"/>
                  <a:gd name="T21" fmla="*/ 14 h 29"/>
                  <a:gd name="T22" fmla="*/ 0 w 22"/>
                  <a:gd name="T23" fmla="*/ 14 h 29"/>
                  <a:gd name="T24" fmla="*/ 3 w 22"/>
                  <a:gd name="T25" fmla="*/ 10 h 29"/>
                  <a:gd name="T26" fmla="*/ 5 w 22"/>
                  <a:gd name="T27" fmla="*/ 5 h 29"/>
                  <a:gd name="T28" fmla="*/ 7 w 22"/>
                  <a:gd name="T29" fmla="*/ 3 h 29"/>
                  <a:gd name="T30" fmla="*/ 12 w 22"/>
                  <a:gd name="T31" fmla="*/ 0 h 29"/>
                  <a:gd name="T32" fmla="*/ 12 w 22"/>
                  <a:gd name="T33" fmla="*/ 0 h 29"/>
                  <a:gd name="T34" fmla="*/ 17 w 22"/>
                  <a:gd name="T35" fmla="*/ 3 h 29"/>
                  <a:gd name="T36" fmla="*/ 19 w 22"/>
                  <a:gd name="T37" fmla="*/ 5 h 29"/>
                  <a:gd name="T38" fmla="*/ 22 w 22"/>
                  <a:gd name="T39" fmla="*/ 10 h 29"/>
                  <a:gd name="T40" fmla="*/ 22 w 22"/>
                  <a:gd name="T41" fmla="*/ 14 h 29"/>
                  <a:gd name="T42" fmla="*/ 22 w 22"/>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9"/>
                  <a:gd name="T68" fmla="*/ 22 w 2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9">
                    <a:moveTo>
                      <a:pt x="22" y="14"/>
                    </a:moveTo>
                    <a:lnTo>
                      <a:pt x="22" y="14"/>
                    </a:lnTo>
                    <a:lnTo>
                      <a:pt x="22" y="19"/>
                    </a:lnTo>
                    <a:lnTo>
                      <a:pt x="19" y="24"/>
                    </a:lnTo>
                    <a:lnTo>
                      <a:pt x="14" y="26"/>
                    </a:lnTo>
                    <a:lnTo>
                      <a:pt x="12" y="29"/>
                    </a:lnTo>
                    <a:lnTo>
                      <a:pt x="7" y="26"/>
                    </a:lnTo>
                    <a:lnTo>
                      <a:pt x="3" y="24"/>
                    </a:lnTo>
                    <a:lnTo>
                      <a:pt x="0" y="19"/>
                    </a:lnTo>
                    <a:lnTo>
                      <a:pt x="0" y="14"/>
                    </a:lnTo>
                    <a:lnTo>
                      <a:pt x="3" y="10"/>
                    </a:lnTo>
                    <a:lnTo>
                      <a:pt x="5" y="5"/>
                    </a:lnTo>
                    <a:lnTo>
                      <a:pt x="7" y="3"/>
                    </a:lnTo>
                    <a:lnTo>
                      <a:pt x="12" y="0"/>
                    </a:lnTo>
                    <a:lnTo>
                      <a:pt x="17" y="3"/>
                    </a:lnTo>
                    <a:lnTo>
                      <a:pt x="19" y="5"/>
                    </a:lnTo>
                    <a:lnTo>
                      <a:pt x="22" y="10"/>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87">
                <a:extLst>
                  <a:ext uri="{FF2B5EF4-FFF2-40B4-BE49-F238E27FC236}">
                    <a16:creationId xmlns:a16="http://schemas.microsoft.com/office/drawing/2014/main" id="{1508CC8D-567F-F0D4-B201-07AED338EF52}"/>
                  </a:ext>
                </a:extLst>
              </p:cNvPr>
              <p:cNvSpPr>
                <a:spLocks/>
              </p:cNvSpPr>
              <p:nvPr/>
            </p:nvSpPr>
            <p:spPr bwMode="auto">
              <a:xfrm>
                <a:off x="5046" y="2961"/>
                <a:ext cx="14" cy="15"/>
              </a:xfrm>
              <a:custGeom>
                <a:avLst/>
                <a:gdLst>
                  <a:gd name="T0" fmla="*/ 7 w 14"/>
                  <a:gd name="T1" fmla="*/ 0 h 15"/>
                  <a:gd name="T2" fmla="*/ 7 w 14"/>
                  <a:gd name="T3" fmla="*/ 0 h 15"/>
                  <a:gd name="T4" fmla="*/ 12 w 14"/>
                  <a:gd name="T5" fmla="*/ 3 h 15"/>
                  <a:gd name="T6" fmla="*/ 14 w 14"/>
                  <a:gd name="T7" fmla="*/ 8 h 15"/>
                  <a:gd name="T8" fmla="*/ 14 w 14"/>
                  <a:gd name="T9" fmla="*/ 8 h 15"/>
                  <a:gd name="T10" fmla="*/ 12 w 14"/>
                  <a:gd name="T11" fmla="*/ 12 h 15"/>
                  <a:gd name="T12" fmla="*/ 7 w 14"/>
                  <a:gd name="T13" fmla="*/ 15 h 15"/>
                  <a:gd name="T14" fmla="*/ 7 w 14"/>
                  <a:gd name="T15" fmla="*/ 15 h 15"/>
                  <a:gd name="T16" fmla="*/ 2 w 14"/>
                  <a:gd name="T17" fmla="*/ 12 h 15"/>
                  <a:gd name="T18" fmla="*/ 0 w 14"/>
                  <a:gd name="T19" fmla="*/ 8 h 15"/>
                  <a:gd name="T20" fmla="*/ 0 w 14"/>
                  <a:gd name="T21" fmla="*/ 8 h 15"/>
                  <a:gd name="T22" fmla="*/ 2 w 14"/>
                  <a:gd name="T23" fmla="*/ 3 h 15"/>
                  <a:gd name="T24" fmla="*/ 7 w 14"/>
                  <a:gd name="T25" fmla="*/ 0 h 15"/>
                  <a:gd name="T26" fmla="*/ 7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7" y="0"/>
                    </a:moveTo>
                    <a:lnTo>
                      <a:pt x="7" y="0"/>
                    </a:lnTo>
                    <a:lnTo>
                      <a:pt x="12" y="3"/>
                    </a:lnTo>
                    <a:lnTo>
                      <a:pt x="14" y="8"/>
                    </a:lnTo>
                    <a:lnTo>
                      <a:pt x="12" y="12"/>
                    </a:lnTo>
                    <a:lnTo>
                      <a:pt x="7" y="15"/>
                    </a:lnTo>
                    <a:lnTo>
                      <a:pt x="2" y="12"/>
                    </a:lnTo>
                    <a:lnTo>
                      <a:pt x="0" y="8"/>
                    </a:lnTo>
                    <a:lnTo>
                      <a:pt x="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88">
                <a:extLst>
                  <a:ext uri="{FF2B5EF4-FFF2-40B4-BE49-F238E27FC236}">
                    <a16:creationId xmlns:a16="http://schemas.microsoft.com/office/drawing/2014/main" id="{CADBFAD9-1E57-2FC9-E339-D970B29C9C72}"/>
                  </a:ext>
                </a:extLst>
              </p:cNvPr>
              <p:cNvSpPr>
                <a:spLocks/>
              </p:cNvSpPr>
              <p:nvPr/>
            </p:nvSpPr>
            <p:spPr bwMode="auto">
              <a:xfrm>
                <a:off x="4952" y="3011"/>
                <a:ext cx="151" cy="73"/>
              </a:xfrm>
              <a:custGeom>
                <a:avLst/>
                <a:gdLst>
                  <a:gd name="T0" fmla="*/ 151 w 151"/>
                  <a:gd name="T1" fmla="*/ 49 h 73"/>
                  <a:gd name="T2" fmla="*/ 151 w 151"/>
                  <a:gd name="T3" fmla="*/ 49 h 73"/>
                  <a:gd name="T4" fmla="*/ 151 w 151"/>
                  <a:gd name="T5" fmla="*/ 45 h 73"/>
                  <a:gd name="T6" fmla="*/ 141 w 151"/>
                  <a:gd name="T7" fmla="*/ 28 h 73"/>
                  <a:gd name="T8" fmla="*/ 134 w 151"/>
                  <a:gd name="T9" fmla="*/ 21 h 73"/>
                  <a:gd name="T10" fmla="*/ 125 w 151"/>
                  <a:gd name="T11" fmla="*/ 12 h 73"/>
                  <a:gd name="T12" fmla="*/ 113 w 151"/>
                  <a:gd name="T13" fmla="*/ 7 h 73"/>
                  <a:gd name="T14" fmla="*/ 96 w 151"/>
                  <a:gd name="T15" fmla="*/ 2 h 73"/>
                  <a:gd name="T16" fmla="*/ 96 w 151"/>
                  <a:gd name="T17" fmla="*/ 2 h 73"/>
                  <a:gd name="T18" fmla="*/ 54 w 151"/>
                  <a:gd name="T19" fmla="*/ 0 h 73"/>
                  <a:gd name="T20" fmla="*/ 44 w 151"/>
                  <a:gd name="T21" fmla="*/ 0 h 73"/>
                  <a:gd name="T22" fmla="*/ 33 w 151"/>
                  <a:gd name="T23" fmla="*/ 2 h 73"/>
                  <a:gd name="T24" fmla="*/ 33 w 151"/>
                  <a:gd name="T25" fmla="*/ 2 h 73"/>
                  <a:gd name="T26" fmla="*/ 21 w 151"/>
                  <a:gd name="T27" fmla="*/ 7 h 73"/>
                  <a:gd name="T28" fmla="*/ 9 w 151"/>
                  <a:gd name="T29" fmla="*/ 12 h 73"/>
                  <a:gd name="T30" fmla="*/ 0 w 151"/>
                  <a:gd name="T31" fmla="*/ 19 h 73"/>
                  <a:gd name="T32" fmla="*/ 0 w 151"/>
                  <a:gd name="T33" fmla="*/ 19 h 73"/>
                  <a:gd name="T34" fmla="*/ 2 w 151"/>
                  <a:gd name="T35" fmla="*/ 26 h 73"/>
                  <a:gd name="T36" fmla="*/ 14 w 151"/>
                  <a:gd name="T37" fmla="*/ 40 h 73"/>
                  <a:gd name="T38" fmla="*/ 21 w 151"/>
                  <a:gd name="T39" fmla="*/ 49 h 73"/>
                  <a:gd name="T40" fmla="*/ 30 w 151"/>
                  <a:gd name="T41" fmla="*/ 59 h 73"/>
                  <a:gd name="T42" fmla="*/ 40 w 151"/>
                  <a:gd name="T43" fmla="*/ 64 h 73"/>
                  <a:gd name="T44" fmla="*/ 52 w 151"/>
                  <a:gd name="T45" fmla="*/ 68 h 73"/>
                  <a:gd name="T46" fmla="*/ 52 w 151"/>
                  <a:gd name="T47" fmla="*/ 68 h 73"/>
                  <a:gd name="T48" fmla="*/ 89 w 151"/>
                  <a:gd name="T49" fmla="*/ 73 h 73"/>
                  <a:gd name="T50" fmla="*/ 101 w 151"/>
                  <a:gd name="T51" fmla="*/ 73 h 73"/>
                  <a:gd name="T52" fmla="*/ 115 w 151"/>
                  <a:gd name="T53" fmla="*/ 68 h 73"/>
                  <a:gd name="T54" fmla="*/ 115 w 151"/>
                  <a:gd name="T55" fmla="*/ 68 h 73"/>
                  <a:gd name="T56" fmla="*/ 141 w 151"/>
                  <a:gd name="T57" fmla="*/ 56 h 73"/>
                  <a:gd name="T58" fmla="*/ 151 w 151"/>
                  <a:gd name="T59" fmla="*/ 49 h 73"/>
                  <a:gd name="T60" fmla="*/ 151 w 151"/>
                  <a:gd name="T61" fmla="*/ 4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3"/>
                  <a:gd name="T95" fmla="*/ 151 w 15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3">
                    <a:moveTo>
                      <a:pt x="151" y="49"/>
                    </a:moveTo>
                    <a:lnTo>
                      <a:pt x="151" y="49"/>
                    </a:lnTo>
                    <a:lnTo>
                      <a:pt x="151" y="45"/>
                    </a:lnTo>
                    <a:lnTo>
                      <a:pt x="141" y="28"/>
                    </a:lnTo>
                    <a:lnTo>
                      <a:pt x="134" y="21"/>
                    </a:lnTo>
                    <a:lnTo>
                      <a:pt x="125" y="12"/>
                    </a:lnTo>
                    <a:lnTo>
                      <a:pt x="113" y="7"/>
                    </a:lnTo>
                    <a:lnTo>
                      <a:pt x="96" y="2"/>
                    </a:lnTo>
                    <a:lnTo>
                      <a:pt x="54" y="0"/>
                    </a:lnTo>
                    <a:lnTo>
                      <a:pt x="44" y="0"/>
                    </a:lnTo>
                    <a:lnTo>
                      <a:pt x="33" y="2"/>
                    </a:lnTo>
                    <a:lnTo>
                      <a:pt x="21" y="7"/>
                    </a:lnTo>
                    <a:lnTo>
                      <a:pt x="9" y="12"/>
                    </a:lnTo>
                    <a:lnTo>
                      <a:pt x="0" y="19"/>
                    </a:lnTo>
                    <a:lnTo>
                      <a:pt x="2" y="26"/>
                    </a:lnTo>
                    <a:lnTo>
                      <a:pt x="14" y="40"/>
                    </a:lnTo>
                    <a:lnTo>
                      <a:pt x="21" y="49"/>
                    </a:lnTo>
                    <a:lnTo>
                      <a:pt x="30" y="59"/>
                    </a:lnTo>
                    <a:lnTo>
                      <a:pt x="40" y="64"/>
                    </a:lnTo>
                    <a:lnTo>
                      <a:pt x="52" y="68"/>
                    </a:lnTo>
                    <a:lnTo>
                      <a:pt x="89" y="73"/>
                    </a:lnTo>
                    <a:lnTo>
                      <a:pt x="101" y="73"/>
                    </a:lnTo>
                    <a:lnTo>
                      <a:pt x="115" y="68"/>
                    </a:lnTo>
                    <a:lnTo>
                      <a:pt x="141" y="56"/>
                    </a:lnTo>
                    <a:lnTo>
                      <a:pt x="151" y="49"/>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89">
                <a:extLst>
                  <a:ext uri="{FF2B5EF4-FFF2-40B4-BE49-F238E27FC236}">
                    <a16:creationId xmlns:a16="http://schemas.microsoft.com/office/drawing/2014/main" id="{875E3FBF-9CDE-DEC9-923F-1987BBA49AE0}"/>
                  </a:ext>
                </a:extLst>
              </p:cNvPr>
              <p:cNvSpPr>
                <a:spLocks/>
              </p:cNvSpPr>
              <p:nvPr/>
            </p:nvSpPr>
            <p:spPr bwMode="auto">
              <a:xfrm>
                <a:off x="4949" y="3006"/>
                <a:ext cx="163" cy="50"/>
              </a:xfrm>
              <a:custGeom>
                <a:avLst/>
                <a:gdLst>
                  <a:gd name="T0" fmla="*/ 0 w 163"/>
                  <a:gd name="T1" fmla="*/ 21 h 50"/>
                  <a:gd name="T2" fmla="*/ 0 w 163"/>
                  <a:gd name="T3" fmla="*/ 21 h 50"/>
                  <a:gd name="T4" fmla="*/ 17 w 163"/>
                  <a:gd name="T5" fmla="*/ 14 h 50"/>
                  <a:gd name="T6" fmla="*/ 36 w 163"/>
                  <a:gd name="T7" fmla="*/ 7 h 50"/>
                  <a:gd name="T8" fmla="*/ 59 w 163"/>
                  <a:gd name="T9" fmla="*/ 3 h 50"/>
                  <a:gd name="T10" fmla="*/ 71 w 163"/>
                  <a:gd name="T11" fmla="*/ 0 h 50"/>
                  <a:gd name="T12" fmla="*/ 85 w 163"/>
                  <a:gd name="T13" fmla="*/ 0 h 50"/>
                  <a:gd name="T14" fmla="*/ 97 w 163"/>
                  <a:gd name="T15" fmla="*/ 3 h 50"/>
                  <a:gd name="T16" fmla="*/ 111 w 163"/>
                  <a:gd name="T17" fmla="*/ 7 h 50"/>
                  <a:gd name="T18" fmla="*/ 125 w 163"/>
                  <a:gd name="T19" fmla="*/ 14 h 50"/>
                  <a:gd name="T20" fmla="*/ 139 w 163"/>
                  <a:gd name="T21" fmla="*/ 24 h 50"/>
                  <a:gd name="T22" fmla="*/ 151 w 163"/>
                  <a:gd name="T23" fmla="*/ 36 h 50"/>
                  <a:gd name="T24" fmla="*/ 163 w 163"/>
                  <a:gd name="T25" fmla="*/ 50 h 50"/>
                  <a:gd name="T26" fmla="*/ 163 w 163"/>
                  <a:gd name="T27" fmla="*/ 50 h 50"/>
                  <a:gd name="T28" fmla="*/ 154 w 163"/>
                  <a:gd name="T29" fmla="*/ 40 h 50"/>
                  <a:gd name="T30" fmla="*/ 142 w 163"/>
                  <a:gd name="T31" fmla="*/ 31 h 50"/>
                  <a:gd name="T32" fmla="*/ 125 w 163"/>
                  <a:gd name="T33" fmla="*/ 21 h 50"/>
                  <a:gd name="T34" fmla="*/ 104 w 163"/>
                  <a:gd name="T35" fmla="*/ 14 h 50"/>
                  <a:gd name="T36" fmla="*/ 90 w 163"/>
                  <a:gd name="T37" fmla="*/ 12 h 50"/>
                  <a:gd name="T38" fmla="*/ 76 w 163"/>
                  <a:gd name="T39" fmla="*/ 12 h 50"/>
                  <a:gd name="T40" fmla="*/ 59 w 163"/>
                  <a:gd name="T41" fmla="*/ 12 h 50"/>
                  <a:gd name="T42" fmla="*/ 40 w 163"/>
                  <a:gd name="T43" fmla="*/ 12 h 50"/>
                  <a:gd name="T44" fmla="*/ 22 w 163"/>
                  <a:gd name="T45" fmla="*/ 17 h 50"/>
                  <a:gd name="T46" fmla="*/ 0 w 163"/>
                  <a:gd name="T47" fmla="*/ 21 h 50"/>
                  <a:gd name="T48" fmla="*/ 0 w 163"/>
                  <a:gd name="T49" fmla="*/ 21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50"/>
                  <a:gd name="T77" fmla="*/ 163 w 16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50">
                    <a:moveTo>
                      <a:pt x="0" y="21"/>
                    </a:moveTo>
                    <a:lnTo>
                      <a:pt x="0" y="21"/>
                    </a:lnTo>
                    <a:lnTo>
                      <a:pt x="17" y="14"/>
                    </a:lnTo>
                    <a:lnTo>
                      <a:pt x="36" y="7"/>
                    </a:lnTo>
                    <a:lnTo>
                      <a:pt x="59" y="3"/>
                    </a:lnTo>
                    <a:lnTo>
                      <a:pt x="71" y="0"/>
                    </a:lnTo>
                    <a:lnTo>
                      <a:pt x="85" y="0"/>
                    </a:lnTo>
                    <a:lnTo>
                      <a:pt x="97" y="3"/>
                    </a:lnTo>
                    <a:lnTo>
                      <a:pt x="111" y="7"/>
                    </a:lnTo>
                    <a:lnTo>
                      <a:pt x="125" y="14"/>
                    </a:lnTo>
                    <a:lnTo>
                      <a:pt x="139" y="24"/>
                    </a:lnTo>
                    <a:lnTo>
                      <a:pt x="151" y="36"/>
                    </a:lnTo>
                    <a:lnTo>
                      <a:pt x="163" y="50"/>
                    </a:lnTo>
                    <a:lnTo>
                      <a:pt x="154" y="40"/>
                    </a:lnTo>
                    <a:lnTo>
                      <a:pt x="142" y="31"/>
                    </a:lnTo>
                    <a:lnTo>
                      <a:pt x="125" y="21"/>
                    </a:lnTo>
                    <a:lnTo>
                      <a:pt x="104" y="14"/>
                    </a:lnTo>
                    <a:lnTo>
                      <a:pt x="90" y="12"/>
                    </a:lnTo>
                    <a:lnTo>
                      <a:pt x="76" y="12"/>
                    </a:lnTo>
                    <a:lnTo>
                      <a:pt x="59" y="12"/>
                    </a:lnTo>
                    <a:lnTo>
                      <a:pt x="40" y="12"/>
                    </a:lnTo>
                    <a:lnTo>
                      <a:pt x="22" y="17"/>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90">
                <a:extLst>
                  <a:ext uri="{FF2B5EF4-FFF2-40B4-BE49-F238E27FC236}">
                    <a16:creationId xmlns:a16="http://schemas.microsoft.com/office/drawing/2014/main" id="{9BC9E3FB-097A-F72B-8500-229E8D07CD46}"/>
                  </a:ext>
                </a:extLst>
              </p:cNvPr>
              <p:cNvSpPr>
                <a:spLocks/>
              </p:cNvSpPr>
              <p:nvPr/>
            </p:nvSpPr>
            <p:spPr bwMode="auto">
              <a:xfrm>
                <a:off x="4695" y="2728"/>
                <a:ext cx="153" cy="139"/>
              </a:xfrm>
              <a:custGeom>
                <a:avLst/>
                <a:gdLst>
                  <a:gd name="T0" fmla="*/ 141 w 153"/>
                  <a:gd name="T1" fmla="*/ 76 h 139"/>
                  <a:gd name="T2" fmla="*/ 153 w 153"/>
                  <a:gd name="T3" fmla="*/ 66 h 139"/>
                  <a:gd name="T4" fmla="*/ 153 w 153"/>
                  <a:gd name="T5" fmla="*/ 66 h 139"/>
                  <a:gd name="T6" fmla="*/ 141 w 153"/>
                  <a:gd name="T7" fmla="*/ 54 h 139"/>
                  <a:gd name="T8" fmla="*/ 111 w 153"/>
                  <a:gd name="T9" fmla="*/ 26 h 139"/>
                  <a:gd name="T10" fmla="*/ 92 w 153"/>
                  <a:gd name="T11" fmla="*/ 12 h 139"/>
                  <a:gd name="T12" fmla="*/ 75 w 153"/>
                  <a:gd name="T13" fmla="*/ 3 h 139"/>
                  <a:gd name="T14" fmla="*/ 66 w 153"/>
                  <a:gd name="T15" fmla="*/ 0 h 139"/>
                  <a:gd name="T16" fmla="*/ 59 w 153"/>
                  <a:gd name="T17" fmla="*/ 0 h 139"/>
                  <a:gd name="T18" fmla="*/ 52 w 153"/>
                  <a:gd name="T19" fmla="*/ 0 h 139"/>
                  <a:gd name="T20" fmla="*/ 45 w 153"/>
                  <a:gd name="T21" fmla="*/ 5 h 139"/>
                  <a:gd name="T22" fmla="*/ 45 w 153"/>
                  <a:gd name="T23" fmla="*/ 5 h 139"/>
                  <a:gd name="T24" fmla="*/ 35 w 153"/>
                  <a:gd name="T25" fmla="*/ 14 h 139"/>
                  <a:gd name="T26" fmla="*/ 26 w 153"/>
                  <a:gd name="T27" fmla="*/ 24 h 139"/>
                  <a:gd name="T28" fmla="*/ 14 w 153"/>
                  <a:gd name="T29" fmla="*/ 40 h 139"/>
                  <a:gd name="T30" fmla="*/ 7 w 153"/>
                  <a:gd name="T31" fmla="*/ 59 h 139"/>
                  <a:gd name="T32" fmla="*/ 2 w 153"/>
                  <a:gd name="T33" fmla="*/ 69 h 139"/>
                  <a:gd name="T34" fmla="*/ 2 w 153"/>
                  <a:gd name="T35" fmla="*/ 83 h 139"/>
                  <a:gd name="T36" fmla="*/ 0 w 153"/>
                  <a:gd name="T37" fmla="*/ 95 h 139"/>
                  <a:gd name="T38" fmla="*/ 2 w 153"/>
                  <a:gd name="T39" fmla="*/ 109 h 139"/>
                  <a:gd name="T40" fmla="*/ 4 w 153"/>
                  <a:gd name="T41" fmla="*/ 123 h 139"/>
                  <a:gd name="T42" fmla="*/ 12 w 153"/>
                  <a:gd name="T43" fmla="*/ 139 h 139"/>
                  <a:gd name="T44" fmla="*/ 141 w 153"/>
                  <a:gd name="T45" fmla="*/ 7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39"/>
                  <a:gd name="T71" fmla="*/ 153 w 15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39">
                    <a:moveTo>
                      <a:pt x="141" y="76"/>
                    </a:moveTo>
                    <a:lnTo>
                      <a:pt x="153" y="66"/>
                    </a:lnTo>
                    <a:lnTo>
                      <a:pt x="141" y="54"/>
                    </a:lnTo>
                    <a:lnTo>
                      <a:pt x="111" y="26"/>
                    </a:lnTo>
                    <a:lnTo>
                      <a:pt x="92" y="12"/>
                    </a:lnTo>
                    <a:lnTo>
                      <a:pt x="75" y="3"/>
                    </a:lnTo>
                    <a:lnTo>
                      <a:pt x="66" y="0"/>
                    </a:lnTo>
                    <a:lnTo>
                      <a:pt x="59" y="0"/>
                    </a:lnTo>
                    <a:lnTo>
                      <a:pt x="52" y="0"/>
                    </a:lnTo>
                    <a:lnTo>
                      <a:pt x="45" y="5"/>
                    </a:lnTo>
                    <a:lnTo>
                      <a:pt x="35" y="14"/>
                    </a:lnTo>
                    <a:lnTo>
                      <a:pt x="26" y="24"/>
                    </a:lnTo>
                    <a:lnTo>
                      <a:pt x="14" y="40"/>
                    </a:lnTo>
                    <a:lnTo>
                      <a:pt x="7" y="59"/>
                    </a:lnTo>
                    <a:lnTo>
                      <a:pt x="2" y="69"/>
                    </a:lnTo>
                    <a:lnTo>
                      <a:pt x="2" y="83"/>
                    </a:lnTo>
                    <a:lnTo>
                      <a:pt x="0" y="95"/>
                    </a:lnTo>
                    <a:lnTo>
                      <a:pt x="2" y="109"/>
                    </a:lnTo>
                    <a:lnTo>
                      <a:pt x="4" y="123"/>
                    </a:lnTo>
                    <a:lnTo>
                      <a:pt x="12" y="139"/>
                    </a:lnTo>
                    <a:lnTo>
                      <a:pt x="141" y="76"/>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91">
                <a:extLst>
                  <a:ext uri="{FF2B5EF4-FFF2-40B4-BE49-F238E27FC236}">
                    <a16:creationId xmlns:a16="http://schemas.microsoft.com/office/drawing/2014/main" id="{D0382A7C-7839-5502-B430-2AFB328EDF45}"/>
                  </a:ext>
                </a:extLst>
              </p:cNvPr>
              <p:cNvSpPr>
                <a:spLocks/>
              </p:cNvSpPr>
              <p:nvPr/>
            </p:nvSpPr>
            <p:spPr bwMode="auto">
              <a:xfrm>
                <a:off x="4671" y="2709"/>
                <a:ext cx="172" cy="163"/>
              </a:xfrm>
              <a:custGeom>
                <a:avLst/>
                <a:gdLst>
                  <a:gd name="T0" fmla="*/ 113 w 172"/>
                  <a:gd name="T1" fmla="*/ 10 h 163"/>
                  <a:gd name="T2" fmla="*/ 113 w 172"/>
                  <a:gd name="T3" fmla="*/ 10 h 163"/>
                  <a:gd name="T4" fmla="*/ 104 w 172"/>
                  <a:gd name="T5" fmla="*/ 3 h 163"/>
                  <a:gd name="T6" fmla="*/ 94 w 172"/>
                  <a:gd name="T7" fmla="*/ 0 h 163"/>
                  <a:gd name="T8" fmla="*/ 83 w 172"/>
                  <a:gd name="T9" fmla="*/ 0 h 163"/>
                  <a:gd name="T10" fmla="*/ 73 w 172"/>
                  <a:gd name="T11" fmla="*/ 5 h 163"/>
                  <a:gd name="T12" fmla="*/ 64 w 172"/>
                  <a:gd name="T13" fmla="*/ 12 h 163"/>
                  <a:gd name="T14" fmla="*/ 52 w 172"/>
                  <a:gd name="T15" fmla="*/ 22 h 163"/>
                  <a:gd name="T16" fmla="*/ 43 w 172"/>
                  <a:gd name="T17" fmla="*/ 36 h 163"/>
                  <a:gd name="T18" fmla="*/ 33 w 172"/>
                  <a:gd name="T19" fmla="*/ 52 h 163"/>
                  <a:gd name="T20" fmla="*/ 33 w 172"/>
                  <a:gd name="T21" fmla="*/ 52 h 163"/>
                  <a:gd name="T22" fmla="*/ 21 w 172"/>
                  <a:gd name="T23" fmla="*/ 81 h 163"/>
                  <a:gd name="T24" fmla="*/ 14 w 172"/>
                  <a:gd name="T25" fmla="*/ 104 h 163"/>
                  <a:gd name="T26" fmla="*/ 5 w 172"/>
                  <a:gd name="T27" fmla="*/ 139 h 163"/>
                  <a:gd name="T28" fmla="*/ 0 w 172"/>
                  <a:gd name="T29" fmla="*/ 161 h 163"/>
                  <a:gd name="T30" fmla="*/ 0 w 172"/>
                  <a:gd name="T31" fmla="*/ 163 h 163"/>
                  <a:gd name="T32" fmla="*/ 0 w 172"/>
                  <a:gd name="T33" fmla="*/ 163 h 163"/>
                  <a:gd name="T34" fmla="*/ 10 w 172"/>
                  <a:gd name="T35" fmla="*/ 139 h 163"/>
                  <a:gd name="T36" fmla="*/ 19 w 172"/>
                  <a:gd name="T37" fmla="*/ 116 h 163"/>
                  <a:gd name="T38" fmla="*/ 33 w 172"/>
                  <a:gd name="T39" fmla="*/ 90 h 163"/>
                  <a:gd name="T40" fmla="*/ 47 w 172"/>
                  <a:gd name="T41" fmla="*/ 66 h 163"/>
                  <a:gd name="T42" fmla="*/ 57 w 172"/>
                  <a:gd name="T43" fmla="*/ 55 h 163"/>
                  <a:gd name="T44" fmla="*/ 66 w 172"/>
                  <a:gd name="T45" fmla="*/ 48 h 163"/>
                  <a:gd name="T46" fmla="*/ 76 w 172"/>
                  <a:gd name="T47" fmla="*/ 41 h 163"/>
                  <a:gd name="T48" fmla="*/ 87 w 172"/>
                  <a:gd name="T49" fmla="*/ 36 h 163"/>
                  <a:gd name="T50" fmla="*/ 97 w 172"/>
                  <a:gd name="T51" fmla="*/ 36 h 163"/>
                  <a:gd name="T52" fmla="*/ 109 w 172"/>
                  <a:gd name="T53" fmla="*/ 38 h 163"/>
                  <a:gd name="T54" fmla="*/ 109 w 172"/>
                  <a:gd name="T55" fmla="*/ 38 h 163"/>
                  <a:gd name="T56" fmla="*/ 127 w 172"/>
                  <a:gd name="T57" fmla="*/ 50 h 163"/>
                  <a:gd name="T58" fmla="*/ 142 w 172"/>
                  <a:gd name="T59" fmla="*/ 59 h 163"/>
                  <a:gd name="T60" fmla="*/ 142 w 172"/>
                  <a:gd name="T61" fmla="*/ 59 h 163"/>
                  <a:gd name="T62" fmla="*/ 149 w 172"/>
                  <a:gd name="T63" fmla="*/ 62 h 163"/>
                  <a:gd name="T64" fmla="*/ 156 w 172"/>
                  <a:gd name="T65" fmla="*/ 62 h 163"/>
                  <a:gd name="T66" fmla="*/ 160 w 172"/>
                  <a:gd name="T67" fmla="*/ 62 h 163"/>
                  <a:gd name="T68" fmla="*/ 165 w 172"/>
                  <a:gd name="T69" fmla="*/ 57 h 163"/>
                  <a:gd name="T70" fmla="*/ 170 w 172"/>
                  <a:gd name="T71" fmla="*/ 52 h 163"/>
                  <a:gd name="T72" fmla="*/ 170 w 172"/>
                  <a:gd name="T73" fmla="*/ 48 h 163"/>
                  <a:gd name="T74" fmla="*/ 172 w 172"/>
                  <a:gd name="T75" fmla="*/ 41 h 163"/>
                  <a:gd name="T76" fmla="*/ 170 w 172"/>
                  <a:gd name="T77" fmla="*/ 33 h 163"/>
                  <a:gd name="T78" fmla="*/ 170 w 172"/>
                  <a:gd name="T79" fmla="*/ 33 h 163"/>
                  <a:gd name="T80" fmla="*/ 170 w 172"/>
                  <a:gd name="T81" fmla="*/ 33 h 163"/>
                  <a:gd name="T82" fmla="*/ 168 w 172"/>
                  <a:gd name="T83" fmla="*/ 33 h 163"/>
                  <a:gd name="T84" fmla="*/ 165 w 172"/>
                  <a:gd name="T85" fmla="*/ 38 h 163"/>
                  <a:gd name="T86" fmla="*/ 158 w 172"/>
                  <a:gd name="T87" fmla="*/ 43 h 163"/>
                  <a:gd name="T88" fmla="*/ 156 w 172"/>
                  <a:gd name="T89" fmla="*/ 45 h 163"/>
                  <a:gd name="T90" fmla="*/ 151 w 172"/>
                  <a:gd name="T91" fmla="*/ 43 h 163"/>
                  <a:gd name="T92" fmla="*/ 151 w 172"/>
                  <a:gd name="T93" fmla="*/ 43 h 163"/>
                  <a:gd name="T94" fmla="*/ 142 w 172"/>
                  <a:gd name="T95" fmla="*/ 38 h 163"/>
                  <a:gd name="T96" fmla="*/ 135 w 172"/>
                  <a:gd name="T97" fmla="*/ 31 h 163"/>
                  <a:gd name="T98" fmla="*/ 125 w 172"/>
                  <a:gd name="T99" fmla="*/ 22 h 163"/>
                  <a:gd name="T100" fmla="*/ 113 w 172"/>
                  <a:gd name="T101" fmla="*/ 10 h 163"/>
                  <a:gd name="T102" fmla="*/ 113 w 172"/>
                  <a:gd name="T103" fmla="*/ 1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63"/>
                  <a:gd name="T158" fmla="*/ 172 w 172"/>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63">
                    <a:moveTo>
                      <a:pt x="113" y="10"/>
                    </a:moveTo>
                    <a:lnTo>
                      <a:pt x="113" y="10"/>
                    </a:lnTo>
                    <a:lnTo>
                      <a:pt x="104" y="3"/>
                    </a:lnTo>
                    <a:lnTo>
                      <a:pt x="94" y="0"/>
                    </a:lnTo>
                    <a:lnTo>
                      <a:pt x="83" y="0"/>
                    </a:lnTo>
                    <a:lnTo>
                      <a:pt x="73" y="5"/>
                    </a:lnTo>
                    <a:lnTo>
                      <a:pt x="64" y="12"/>
                    </a:lnTo>
                    <a:lnTo>
                      <a:pt x="52" y="22"/>
                    </a:lnTo>
                    <a:lnTo>
                      <a:pt x="43" y="36"/>
                    </a:lnTo>
                    <a:lnTo>
                      <a:pt x="33" y="52"/>
                    </a:lnTo>
                    <a:lnTo>
                      <a:pt x="21" y="81"/>
                    </a:lnTo>
                    <a:lnTo>
                      <a:pt x="14" y="104"/>
                    </a:lnTo>
                    <a:lnTo>
                      <a:pt x="5" y="139"/>
                    </a:lnTo>
                    <a:lnTo>
                      <a:pt x="0" y="161"/>
                    </a:lnTo>
                    <a:lnTo>
                      <a:pt x="0" y="163"/>
                    </a:lnTo>
                    <a:lnTo>
                      <a:pt x="10" y="139"/>
                    </a:lnTo>
                    <a:lnTo>
                      <a:pt x="19" y="116"/>
                    </a:lnTo>
                    <a:lnTo>
                      <a:pt x="33" y="90"/>
                    </a:lnTo>
                    <a:lnTo>
                      <a:pt x="47" y="66"/>
                    </a:lnTo>
                    <a:lnTo>
                      <a:pt x="57" y="55"/>
                    </a:lnTo>
                    <a:lnTo>
                      <a:pt x="66" y="48"/>
                    </a:lnTo>
                    <a:lnTo>
                      <a:pt x="76" y="41"/>
                    </a:lnTo>
                    <a:lnTo>
                      <a:pt x="87" y="36"/>
                    </a:lnTo>
                    <a:lnTo>
                      <a:pt x="97" y="36"/>
                    </a:lnTo>
                    <a:lnTo>
                      <a:pt x="109" y="38"/>
                    </a:lnTo>
                    <a:lnTo>
                      <a:pt x="127" y="50"/>
                    </a:lnTo>
                    <a:lnTo>
                      <a:pt x="142" y="59"/>
                    </a:lnTo>
                    <a:lnTo>
                      <a:pt x="149" y="62"/>
                    </a:lnTo>
                    <a:lnTo>
                      <a:pt x="156" y="62"/>
                    </a:lnTo>
                    <a:lnTo>
                      <a:pt x="160" y="62"/>
                    </a:lnTo>
                    <a:lnTo>
                      <a:pt x="165" y="57"/>
                    </a:lnTo>
                    <a:lnTo>
                      <a:pt x="170" y="52"/>
                    </a:lnTo>
                    <a:lnTo>
                      <a:pt x="170" y="48"/>
                    </a:lnTo>
                    <a:lnTo>
                      <a:pt x="172" y="41"/>
                    </a:lnTo>
                    <a:lnTo>
                      <a:pt x="170" y="33"/>
                    </a:lnTo>
                    <a:lnTo>
                      <a:pt x="168" y="33"/>
                    </a:lnTo>
                    <a:lnTo>
                      <a:pt x="165" y="38"/>
                    </a:lnTo>
                    <a:lnTo>
                      <a:pt x="158" y="43"/>
                    </a:lnTo>
                    <a:lnTo>
                      <a:pt x="156" y="45"/>
                    </a:lnTo>
                    <a:lnTo>
                      <a:pt x="151" y="43"/>
                    </a:lnTo>
                    <a:lnTo>
                      <a:pt x="142" y="38"/>
                    </a:lnTo>
                    <a:lnTo>
                      <a:pt x="135" y="31"/>
                    </a:lnTo>
                    <a:lnTo>
                      <a:pt x="125" y="22"/>
                    </a:lnTo>
                    <a:lnTo>
                      <a:pt x="113"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92">
                <a:extLst>
                  <a:ext uri="{FF2B5EF4-FFF2-40B4-BE49-F238E27FC236}">
                    <a16:creationId xmlns:a16="http://schemas.microsoft.com/office/drawing/2014/main" id="{5949A303-6A36-B77B-9D37-47150B35B5A2}"/>
                  </a:ext>
                </a:extLst>
              </p:cNvPr>
              <p:cNvSpPr>
                <a:spLocks/>
              </p:cNvSpPr>
              <p:nvPr/>
            </p:nvSpPr>
            <p:spPr bwMode="auto">
              <a:xfrm>
                <a:off x="4681" y="2768"/>
                <a:ext cx="198" cy="292"/>
              </a:xfrm>
              <a:custGeom>
                <a:avLst/>
                <a:gdLst>
                  <a:gd name="T0" fmla="*/ 68 w 198"/>
                  <a:gd name="T1" fmla="*/ 292 h 292"/>
                  <a:gd name="T2" fmla="*/ 68 w 198"/>
                  <a:gd name="T3" fmla="*/ 292 h 292"/>
                  <a:gd name="T4" fmla="*/ 80 w 198"/>
                  <a:gd name="T5" fmla="*/ 285 h 292"/>
                  <a:gd name="T6" fmla="*/ 94 w 198"/>
                  <a:gd name="T7" fmla="*/ 278 h 292"/>
                  <a:gd name="T8" fmla="*/ 106 w 198"/>
                  <a:gd name="T9" fmla="*/ 276 h 292"/>
                  <a:gd name="T10" fmla="*/ 117 w 198"/>
                  <a:gd name="T11" fmla="*/ 274 h 292"/>
                  <a:gd name="T12" fmla="*/ 141 w 198"/>
                  <a:gd name="T13" fmla="*/ 274 h 292"/>
                  <a:gd name="T14" fmla="*/ 160 w 198"/>
                  <a:gd name="T15" fmla="*/ 276 h 292"/>
                  <a:gd name="T16" fmla="*/ 160 w 198"/>
                  <a:gd name="T17" fmla="*/ 276 h 292"/>
                  <a:gd name="T18" fmla="*/ 169 w 198"/>
                  <a:gd name="T19" fmla="*/ 262 h 292"/>
                  <a:gd name="T20" fmla="*/ 179 w 198"/>
                  <a:gd name="T21" fmla="*/ 248 h 292"/>
                  <a:gd name="T22" fmla="*/ 186 w 198"/>
                  <a:gd name="T23" fmla="*/ 231 h 292"/>
                  <a:gd name="T24" fmla="*/ 191 w 198"/>
                  <a:gd name="T25" fmla="*/ 212 h 292"/>
                  <a:gd name="T26" fmla="*/ 195 w 198"/>
                  <a:gd name="T27" fmla="*/ 193 h 292"/>
                  <a:gd name="T28" fmla="*/ 198 w 198"/>
                  <a:gd name="T29" fmla="*/ 172 h 292"/>
                  <a:gd name="T30" fmla="*/ 198 w 198"/>
                  <a:gd name="T31" fmla="*/ 151 h 292"/>
                  <a:gd name="T32" fmla="*/ 195 w 198"/>
                  <a:gd name="T33" fmla="*/ 130 h 292"/>
                  <a:gd name="T34" fmla="*/ 195 w 198"/>
                  <a:gd name="T35" fmla="*/ 130 h 292"/>
                  <a:gd name="T36" fmla="*/ 188 w 198"/>
                  <a:gd name="T37" fmla="*/ 99 h 292"/>
                  <a:gd name="T38" fmla="*/ 179 w 198"/>
                  <a:gd name="T39" fmla="*/ 73 h 292"/>
                  <a:gd name="T40" fmla="*/ 165 w 198"/>
                  <a:gd name="T41" fmla="*/ 50 h 292"/>
                  <a:gd name="T42" fmla="*/ 150 w 198"/>
                  <a:gd name="T43" fmla="*/ 31 h 292"/>
                  <a:gd name="T44" fmla="*/ 134 w 198"/>
                  <a:gd name="T45" fmla="*/ 14 h 292"/>
                  <a:gd name="T46" fmla="*/ 115 w 198"/>
                  <a:gd name="T47" fmla="*/ 5 h 292"/>
                  <a:gd name="T48" fmla="*/ 106 w 198"/>
                  <a:gd name="T49" fmla="*/ 3 h 292"/>
                  <a:gd name="T50" fmla="*/ 96 w 198"/>
                  <a:gd name="T51" fmla="*/ 0 h 292"/>
                  <a:gd name="T52" fmla="*/ 87 w 198"/>
                  <a:gd name="T53" fmla="*/ 0 h 292"/>
                  <a:gd name="T54" fmla="*/ 75 w 198"/>
                  <a:gd name="T55" fmla="*/ 3 h 292"/>
                  <a:gd name="T56" fmla="*/ 75 w 198"/>
                  <a:gd name="T57" fmla="*/ 3 h 292"/>
                  <a:gd name="T58" fmla="*/ 66 w 198"/>
                  <a:gd name="T59" fmla="*/ 5 h 292"/>
                  <a:gd name="T60" fmla="*/ 56 w 198"/>
                  <a:gd name="T61" fmla="*/ 10 h 292"/>
                  <a:gd name="T62" fmla="*/ 40 w 198"/>
                  <a:gd name="T63" fmla="*/ 24 h 292"/>
                  <a:gd name="T64" fmla="*/ 26 w 198"/>
                  <a:gd name="T65" fmla="*/ 40 h 292"/>
                  <a:gd name="T66" fmla="*/ 14 w 198"/>
                  <a:gd name="T67" fmla="*/ 62 h 292"/>
                  <a:gd name="T68" fmla="*/ 7 w 198"/>
                  <a:gd name="T69" fmla="*/ 87 h 292"/>
                  <a:gd name="T70" fmla="*/ 0 w 198"/>
                  <a:gd name="T71" fmla="*/ 113 h 292"/>
                  <a:gd name="T72" fmla="*/ 0 w 198"/>
                  <a:gd name="T73" fmla="*/ 144 h 292"/>
                  <a:gd name="T74" fmla="*/ 2 w 198"/>
                  <a:gd name="T75" fmla="*/ 175 h 292"/>
                  <a:gd name="T76" fmla="*/ 2 w 198"/>
                  <a:gd name="T77" fmla="*/ 175 h 292"/>
                  <a:gd name="T78" fmla="*/ 4 w 198"/>
                  <a:gd name="T79" fmla="*/ 193 h 292"/>
                  <a:gd name="T80" fmla="*/ 11 w 198"/>
                  <a:gd name="T81" fmla="*/ 212 h 292"/>
                  <a:gd name="T82" fmla="*/ 18 w 198"/>
                  <a:gd name="T83" fmla="*/ 231 h 292"/>
                  <a:gd name="T84" fmla="*/ 26 w 198"/>
                  <a:gd name="T85" fmla="*/ 245 h 292"/>
                  <a:gd name="T86" fmla="*/ 35 w 198"/>
                  <a:gd name="T87" fmla="*/ 259 h 292"/>
                  <a:gd name="T88" fmla="*/ 44 w 198"/>
                  <a:gd name="T89" fmla="*/ 274 h 292"/>
                  <a:gd name="T90" fmla="*/ 56 w 198"/>
                  <a:gd name="T91" fmla="*/ 283 h 292"/>
                  <a:gd name="T92" fmla="*/ 68 w 198"/>
                  <a:gd name="T93" fmla="*/ 292 h 292"/>
                  <a:gd name="T94" fmla="*/ 68 w 198"/>
                  <a:gd name="T95" fmla="*/ 29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292"/>
                  <a:gd name="T146" fmla="*/ 198 w 198"/>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292">
                    <a:moveTo>
                      <a:pt x="68" y="292"/>
                    </a:moveTo>
                    <a:lnTo>
                      <a:pt x="68" y="292"/>
                    </a:lnTo>
                    <a:lnTo>
                      <a:pt x="80" y="285"/>
                    </a:lnTo>
                    <a:lnTo>
                      <a:pt x="94" y="278"/>
                    </a:lnTo>
                    <a:lnTo>
                      <a:pt x="106" y="276"/>
                    </a:lnTo>
                    <a:lnTo>
                      <a:pt x="117" y="274"/>
                    </a:lnTo>
                    <a:lnTo>
                      <a:pt x="141" y="274"/>
                    </a:lnTo>
                    <a:lnTo>
                      <a:pt x="160" y="276"/>
                    </a:lnTo>
                    <a:lnTo>
                      <a:pt x="169" y="262"/>
                    </a:lnTo>
                    <a:lnTo>
                      <a:pt x="179" y="248"/>
                    </a:lnTo>
                    <a:lnTo>
                      <a:pt x="186" y="231"/>
                    </a:lnTo>
                    <a:lnTo>
                      <a:pt x="191" y="212"/>
                    </a:lnTo>
                    <a:lnTo>
                      <a:pt x="195" y="193"/>
                    </a:lnTo>
                    <a:lnTo>
                      <a:pt x="198" y="172"/>
                    </a:lnTo>
                    <a:lnTo>
                      <a:pt x="198" y="151"/>
                    </a:lnTo>
                    <a:lnTo>
                      <a:pt x="195" y="130"/>
                    </a:lnTo>
                    <a:lnTo>
                      <a:pt x="188" y="99"/>
                    </a:lnTo>
                    <a:lnTo>
                      <a:pt x="179" y="73"/>
                    </a:lnTo>
                    <a:lnTo>
                      <a:pt x="165" y="50"/>
                    </a:lnTo>
                    <a:lnTo>
                      <a:pt x="150" y="31"/>
                    </a:lnTo>
                    <a:lnTo>
                      <a:pt x="134" y="14"/>
                    </a:lnTo>
                    <a:lnTo>
                      <a:pt x="115" y="5"/>
                    </a:lnTo>
                    <a:lnTo>
                      <a:pt x="106" y="3"/>
                    </a:lnTo>
                    <a:lnTo>
                      <a:pt x="96" y="0"/>
                    </a:lnTo>
                    <a:lnTo>
                      <a:pt x="87" y="0"/>
                    </a:lnTo>
                    <a:lnTo>
                      <a:pt x="75" y="3"/>
                    </a:lnTo>
                    <a:lnTo>
                      <a:pt x="66" y="5"/>
                    </a:lnTo>
                    <a:lnTo>
                      <a:pt x="56" y="10"/>
                    </a:lnTo>
                    <a:lnTo>
                      <a:pt x="40" y="24"/>
                    </a:lnTo>
                    <a:lnTo>
                      <a:pt x="26" y="40"/>
                    </a:lnTo>
                    <a:lnTo>
                      <a:pt x="14" y="62"/>
                    </a:lnTo>
                    <a:lnTo>
                      <a:pt x="7" y="87"/>
                    </a:lnTo>
                    <a:lnTo>
                      <a:pt x="0" y="113"/>
                    </a:lnTo>
                    <a:lnTo>
                      <a:pt x="0" y="144"/>
                    </a:lnTo>
                    <a:lnTo>
                      <a:pt x="2" y="175"/>
                    </a:lnTo>
                    <a:lnTo>
                      <a:pt x="4" y="193"/>
                    </a:lnTo>
                    <a:lnTo>
                      <a:pt x="11" y="212"/>
                    </a:lnTo>
                    <a:lnTo>
                      <a:pt x="18" y="231"/>
                    </a:lnTo>
                    <a:lnTo>
                      <a:pt x="26" y="245"/>
                    </a:lnTo>
                    <a:lnTo>
                      <a:pt x="35" y="259"/>
                    </a:lnTo>
                    <a:lnTo>
                      <a:pt x="44" y="274"/>
                    </a:lnTo>
                    <a:lnTo>
                      <a:pt x="56" y="283"/>
                    </a:lnTo>
                    <a:lnTo>
                      <a:pt x="68" y="29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193">
                <a:extLst>
                  <a:ext uri="{FF2B5EF4-FFF2-40B4-BE49-F238E27FC236}">
                    <a16:creationId xmlns:a16="http://schemas.microsoft.com/office/drawing/2014/main" id="{67D2ABF3-CF34-35C5-BA04-9D6985E974D5}"/>
                  </a:ext>
                </a:extLst>
              </p:cNvPr>
              <p:cNvSpPr>
                <a:spLocks/>
              </p:cNvSpPr>
              <p:nvPr/>
            </p:nvSpPr>
            <p:spPr bwMode="auto">
              <a:xfrm>
                <a:off x="4695" y="2799"/>
                <a:ext cx="167" cy="271"/>
              </a:xfrm>
              <a:custGeom>
                <a:avLst/>
                <a:gdLst>
                  <a:gd name="T0" fmla="*/ 63 w 167"/>
                  <a:gd name="T1" fmla="*/ 0 h 271"/>
                  <a:gd name="T2" fmla="*/ 63 w 167"/>
                  <a:gd name="T3" fmla="*/ 0 h 271"/>
                  <a:gd name="T4" fmla="*/ 73 w 167"/>
                  <a:gd name="T5" fmla="*/ 0 h 271"/>
                  <a:gd name="T6" fmla="*/ 80 w 167"/>
                  <a:gd name="T7" fmla="*/ 0 h 271"/>
                  <a:gd name="T8" fmla="*/ 96 w 167"/>
                  <a:gd name="T9" fmla="*/ 2 h 271"/>
                  <a:gd name="T10" fmla="*/ 113 w 167"/>
                  <a:gd name="T11" fmla="*/ 12 h 271"/>
                  <a:gd name="T12" fmla="*/ 127 w 167"/>
                  <a:gd name="T13" fmla="*/ 26 h 271"/>
                  <a:gd name="T14" fmla="*/ 141 w 167"/>
                  <a:gd name="T15" fmla="*/ 45 h 271"/>
                  <a:gd name="T16" fmla="*/ 151 w 167"/>
                  <a:gd name="T17" fmla="*/ 66 h 271"/>
                  <a:gd name="T18" fmla="*/ 160 w 167"/>
                  <a:gd name="T19" fmla="*/ 92 h 271"/>
                  <a:gd name="T20" fmla="*/ 165 w 167"/>
                  <a:gd name="T21" fmla="*/ 120 h 271"/>
                  <a:gd name="T22" fmla="*/ 165 w 167"/>
                  <a:gd name="T23" fmla="*/ 120 h 271"/>
                  <a:gd name="T24" fmla="*/ 167 w 167"/>
                  <a:gd name="T25" fmla="*/ 139 h 271"/>
                  <a:gd name="T26" fmla="*/ 167 w 167"/>
                  <a:gd name="T27" fmla="*/ 160 h 271"/>
                  <a:gd name="T28" fmla="*/ 165 w 167"/>
                  <a:gd name="T29" fmla="*/ 179 h 271"/>
                  <a:gd name="T30" fmla="*/ 162 w 167"/>
                  <a:gd name="T31" fmla="*/ 195 h 271"/>
                  <a:gd name="T32" fmla="*/ 158 w 167"/>
                  <a:gd name="T33" fmla="*/ 214 h 271"/>
                  <a:gd name="T34" fmla="*/ 153 w 167"/>
                  <a:gd name="T35" fmla="*/ 228 h 271"/>
                  <a:gd name="T36" fmla="*/ 146 w 167"/>
                  <a:gd name="T37" fmla="*/ 243 h 271"/>
                  <a:gd name="T38" fmla="*/ 136 w 167"/>
                  <a:gd name="T39" fmla="*/ 254 h 271"/>
                  <a:gd name="T40" fmla="*/ 136 w 167"/>
                  <a:gd name="T41" fmla="*/ 254 h 271"/>
                  <a:gd name="T42" fmla="*/ 120 w 167"/>
                  <a:gd name="T43" fmla="*/ 252 h 271"/>
                  <a:gd name="T44" fmla="*/ 101 w 167"/>
                  <a:gd name="T45" fmla="*/ 254 h 271"/>
                  <a:gd name="T46" fmla="*/ 80 w 167"/>
                  <a:gd name="T47" fmla="*/ 259 h 271"/>
                  <a:gd name="T48" fmla="*/ 68 w 167"/>
                  <a:gd name="T49" fmla="*/ 264 h 271"/>
                  <a:gd name="T50" fmla="*/ 59 w 167"/>
                  <a:gd name="T51" fmla="*/ 271 h 271"/>
                  <a:gd name="T52" fmla="*/ 59 w 167"/>
                  <a:gd name="T53" fmla="*/ 271 h 271"/>
                  <a:gd name="T54" fmla="*/ 47 w 167"/>
                  <a:gd name="T55" fmla="*/ 261 h 271"/>
                  <a:gd name="T56" fmla="*/ 37 w 167"/>
                  <a:gd name="T57" fmla="*/ 252 h 271"/>
                  <a:gd name="T58" fmla="*/ 30 w 167"/>
                  <a:gd name="T59" fmla="*/ 240 h 271"/>
                  <a:gd name="T60" fmla="*/ 21 w 167"/>
                  <a:gd name="T61" fmla="*/ 228 h 271"/>
                  <a:gd name="T62" fmla="*/ 14 w 167"/>
                  <a:gd name="T63" fmla="*/ 212 h 271"/>
                  <a:gd name="T64" fmla="*/ 9 w 167"/>
                  <a:gd name="T65" fmla="*/ 195 h 271"/>
                  <a:gd name="T66" fmla="*/ 4 w 167"/>
                  <a:gd name="T67" fmla="*/ 179 h 271"/>
                  <a:gd name="T68" fmla="*/ 2 w 167"/>
                  <a:gd name="T69" fmla="*/ 160 h 271"/>
                  <a:gd name="T70" fmla="*/ 2 w 167"/>
                  <a:gd name="T71" fmla="*/ 160 h 271"/>
                  <a:gd name="T72" fmla="*/ 0 w 167"/>
                  <a:gd name="T73" fmla="*/ 132 h 271"/>
                  <a:gd name="T74" fmla="*/ 0 w 167"/>
                  <a:gd name="T75" fmla="*/ 104 h 271"/>
                  <a:gd name="T76" fmla="*/ 4 w 167"/>
                  <a:gd name="T77" fmla="*/ 80 h 271"/>
                  <a:gd name="T78" fmla="*/ 12 w 167"/>
                  <a:gd name="T79" fmla="*/ 56 h 271"/>
                  <a:gd name="T80" fmla="*/ 21 w 167"/>
                  <a:gd name="T81" fmla="*/ 35 h 271"/>
                  <a:gd name="T82" fmla="*/ 33 w 167"/>
                  <a:gd name="T83" fmla="*/ 19 h 271"/>
                  <a:gd name="T84" fmla="*/ 47 w 167"/>
                  <a:gd name="T85" fmla="*/ 7 h 271"/>
                  <a:gd name="T86" fmla="*/ 56 w 167"/>
                  <a:gd name="T87" fmla="*/ 2 h 271"/>
                  <a:gd name="T88" fmla="*/ 63 w 167"/>
                  <a:gd name="T89" fmla="*/ 0 h 271"/>
                  <a:gd name="T90" fmla="*/ 63 w 167"/>
                  <a:gd name="T91" fmla="*/ 0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71"/>
                  <a:gd name="T140" fmla="*/ 167 w 167"/>
                  <a:gd name="T141" fmla="*/ 271 h 2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71">
                    <a:moveTo>
                      <a:pt x="63" y="0"/>
                    </a:moveTo>
                    <a:lnTo>
                      <a:pt x="63" y="0"/>
                    </a:lnTo>
                    <a:lnTo>
                      <a:pt x="73" y="0"/>
                    </a:lnTo>
                    <a:lnTo>
                      <a:pt x="80" y="0"/>
                    </a:lnTo>
                    <a:lnTo>
                      <a:pt x="96" y="2"/>
                    </a:lnTo>
                    <a:lnTo>
                      <a:pt x="113" y="12"/>
                    </a:lnTo>
                    <a:lnTo>
                      <a:pt x="127" y="26"/>
                    </a:lnTo>
                    <a:lnTo>
                      <a:pt x="141" y="45"/>
                    </a:lnTo>
                    <a:lnTo>
                      <a:pt x="151" y="66"/>
                    </a:lnTo>
                    <a:lnTo>
                      <a:pt x="160" y="92"/>
                    </a:lnTo>
                    <a:lnTo>
                      <a:pt x="165" y="120"/>
                    </a:lnTo>
                    <a:lnTo>
                      <a:pt x="167" y="139"/>
                    </a:lnTo>
                    <a:lnTo>
                      <a:pt x="167" y="160"/>
                    </a:lnTo>
                    <a:lnTo>
                      <a:pt x="165" y="179"/>
                    </a:lnTo>
                    <a:lnTo>
                      <a:pt x="162" y="195"/>
                    </a:lnTo>
                    <a:lnTo>
                      <a:pt x="158" y="214"/>
                    </a:lnTo>
                    <a:lnTo>
                      <a:pt x="153" y="228"/>
                    </a:lnTo>
                    <a:lnTo>
                      <a:pt x="146" y="243"/>
                    </a:lnTo>
                    <a:lnTo>
                      <a:pt x="136" y="254"/>
                    </a:lnTo>
                    <a:lnTo>
                      <a:pt x="120" y="252"/>
                    </a:lnTo>
                    <a:lnTo>
                      <a:pt x="101" y="254"/>
                    </a:lnTo>
                    <a:lnTo>
                      <a:pt x="80" y="259"/>
                    </a:lnTo>
                    <a:lnTo>
                      <a:pt x="68" y="264"/>
                    </a:lnTo>
                    <a:lnTo>
                      <a:pt x="59" y="271"/>
                    </a:lnTo>
                    <a:lnTo>
                      <a:pt x="47" y="261"/>
                    </a:lnTo>
                    <a:lnTo>
                      <a:pt x="37" y="252"/>
                    </a:lnTo>
                    <a:lnTo>
                      <a:pt x="30" y="240"/>
                    </a:lnTo>
                    <a:lnTo>
                      <a:pt x="21" y="228"/>
                    </a:lnTo>
                    <a:lnTo>
                      <a:pt x="14" y="212"/>
                    </a:lnTo>
                    <a:lnTo>
                      <a:pt x="9" y="195"/>
                    </a:lnTo>
                    <a:lnTo>
                      <a:pt x="4" y="179"/>
                    </a:lnTo>
                    <a:lnTo>
                      <a:pt x="2" y="160"/>
                    </a:lnTo>
                    <a:lnTo>
                      <a:pt x="0" y="132"/>
                    </a:lnTo>
                    <a:lnTo>
                      <a:pt x="0" y="104"/>
                    </a:lnTo>
                    <a:lnTo>
                      <a:pt x="4" y="80"/>
                    </a:lnTo>
                    <a:lnTo>
                      <a:pt x="12" y="56"/>
                    </a:lnTo>
                    <a:lnTo>
                      <a:pt x="21" y="35"/>
                    </a:lnTo>
                    <a:lnTo>
                      <a:pt x="33" y="19"/>
                    </a:lnTo>
                    <a:lnTo>
                      <a:pt x="47" y="7"/>
                    </a:lnTo>
                    <a:lnTo>
                      <a:pt x="56" y="2"/>
                    </a:lnTo>
                    <a:lnTo>
                      <a:pt x="6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194">
                <a:extLst>
                  <a:ext uri="{FF2B5EF4-FFF2-40B4-BE49-F238E27FC236}">
                    <a16:creationId xmlns:a16="http://schemas.microsoft.com/office/drawing/2014/main" id="{8CF160BB-878C-4E73-65C1-21719C0D3955}"/>
                  </a:ext>
                </a:extLst>
              </p:cNvPr>
              <p:cNvSpPr>
                <a:spLocks/>
              </p:cNvSpPr>
              <p:nvPr/>
            </p:nvSpPr>
            <p:spPr bwMode="auto">
              <a:xfrm>
                <a:off x="4704" y="2813"/>
                <a:ext cx="149" cy="247"/>
              </a:xfrm>
              <a:custGeom>
                <a:avLst/>
                <a:gdLst>
                  <a:gd name="T0" fmla="*/ 61 w 149"/>
                  <a:gd name="T1" fmla="*/ 0 h 247"/>
                  <a:gd name="T2" fmla="*/ 61 w 149"/>
                  <a:gd name="T3" fmla="*/ 0 h 247"/>
                  <a:gd name="T4" fmla="*/ 76 w 149"/>
                  <a:gd name="T5" fmla="*/ 0 h 247"/>
                  <a:gd name="T6" fmla="*/ 90 w 149"/>
                  <a:gd name="T7" fmla="*/ 7 h 247"/>
                  <a:gd name="T8" fmla="*/ 104 w 149"/>
                  <a:gd name="T9" fmla="*/ 17 h 247"/>
                  <a:gd name="T10" fmla="*/ 116 w 149"/>
                  <a:gd name="T11" fmla="*/ 31 h 247"/>
                  <a:gd name="T12" fmla="*/ 127 w 149"/>
                  <a:gd name="T13" fmla="*/ 50 h 247"/>
                  <a:gd name="T14" fmla="*/ 135 w 149"/>
                  <a:gd name="T15" fmla="*/ 68 h 247"/>
                  <a:gd name="T16" fmla="*/ 142 w 149"/>
                  <a:gd name="T17" fmla="*/ 92 h 247"/>
                  <a:gd name="T18" fmla="*/ 146 w 149"/>
                  <a:gd name="T19" fmla="*/ 118 h 247"/>
                  <a:gd name="T20" fmla="*/ 146 w 149"/>
                  <a:gd name="T21" fmla="*/ 118 h 247"/>
                  <a:gd name="T22" fmla="*/ 149 w 149"/>
                  <a:gd name="T23" fmla="*/ 137 h 247"/>
                  <a:gd name="T24" fmla="*/ 146 w 149"/>
                  <a:gd name="T25" fmla="*/ 156 h 247"/>
                  <a:gd name="T26" fmla="*/ 144 w 149"/>
                  <a:gd name="T27" fmla="*/ 172 h 247"/>
                  <a:gd name="T28" fmla="*/ 142 w 149"/>
                  <a:gd name="T29" fmla="*/ 189 h 247"/>
                  <a:gd name="T30" fmla="*/ 137 w 149"/>
                  <a:gd name="T31" fmla="*/ 205 h 247"/>
                  <a:gd name="T32" fmla="*/ 130 w 149"/>
                  <a:gd name="T33" fmla="*/ 217 h 247"/>
                  <a:gd name="T34" fmla="*/ 123 w 149"/>
                  <a:gd name="T35" fmla="*/ 229 h 247"/>
                  <a:gd name="T36" fmla="*/ 113 w 149"/>
                  <a:gd name="T37" fmla="*/ 238 h 247"/>
                  <a:gd name="T38" fmla="*/ 113 w 149"/>
                  <a:gd name="T39" fmla="*/ 238 h 247"/>
                  <a:gd name="T40" fmla="*/ 102 w 149"/>
                  <a:gd name="T41" fmla="*/ 238 h 247"/>
                  <a:gd name="T42" fmla="*/ 90 w 149"/>
                  <a:gd name="T43" fmla="*/ 240 h 247"/>
                  <a:gd name="T44" fmla="*/ 76 w 149"/>
                  <a:gd name="T45" fmla="*/ 243 h 247"/>
                  <a:gd name="T46" fmla="*/ 61 w 149"/>
                  <a:gd name="T47" fmla="*/ 247 h 247"/>
                  <a:gd name="T48" fmla="*/ 61 w 149"/>
                  <a:gd name="T49" fmla="*/ 247 h 247"/>
                  <a:gd name="T50" fmla="*/ 50 w 149"/>
                  <a:gd name="T51" fmla="*/ 243 h 247"/>
                  <a:gd name="T52" fmla="*/ 40 w 149"/>
                  <a:gd name="T53" fmla="*/ 233 h 247"/>
                  <a:gd name="T54" fmla="*/ 31 w 149"/>
                  <a:gd name="T55" fmla="*/ 222 h 247"/>
                  <a:gd name="T56" fmla="*/ 21 w 149"/>
                  <a:gd name="T57" fmla="*/ 207 h 247"/>
                  <a:gd name="T58" fmla="*/ 14 w 149"/>
                  <a:gd name="T59" fmla="*/ 191 h 247"/>
                  <a:gd name="T60" fmla="*/ 7 w 149"/>
                  <a:gd name="T61" fmla="*/ 174 h 247"/>
                  <a:gd name="T62" fmla="*/ 3 w 149"/>
                  <a:gd name="T63" fmla="*/ 156 h 247"/>
                  <a:gd name="T64" fmla="*/ 0 w 149"/>
                  <a:gd name="T65" fmla="*/ 137 h 247"/>
                  <a:gd name="T66" fmla="*/ 0 w 149"/>
                  <a:gd name="T67" fmla="*/ 137 h 247"/>
                  <a:gd name="T68" fmla="*/ 0 w 149"/>
                  <a:gd name="T69" fmla="*/ 111 h 247"/>
                  <a:gd name="T70" fmla="*/ 0 w 149"/>
                  <a:gd name="T71" fmla="*/ 85 h 247"/>
                  <a:gd name="T72" fmla="*/ 5 w 149"/>
                  <a:gd name="T73" fmla="*/ 64 h 247"/>
                  <a:gd name="T74" fmla="*/ 12 w 149"/>
                  <a:gd name="T75" fmla="*/ 45 h 247"/>
                  <a:gd name="T76" fmla="*/ 21 w 149"/>
                  <a:gd name="T77" fmla="*/ 26 h 247"/>
                  <a:gd name="T78" fmla="*/ 33 w 149"/>
                  <a:gd name="T79" fmla="*/ 14 h 247"/>
                  <a:gd name="T80" fmla="*/ 45 w 149"/>
                  <a:gd name="T81" fmla="*/ 5 h 247"/>
                  <a:gd name="T82" fmla="*/ 61 w 149"/>
                  <a:gd name="T83" fmla="*/ 0 h 247"/>
                  <a:gd name="T84" fmla="*/ 61 w 149"/>
                  <a:gd name="T85" fmla="*/ 0 h 2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247"/>
                  <a:gd name="T131" fmla="*/ 149 w 149"/>
                  <a:gd name="T132" fmla="*/ 247 h 2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247">
                    <a:moveTo>
                      <a:pt x="61" y="0"/>
                    </a:moveTo>
                    <a:lnTo>
                      <a:pt x="61" y="0"/>
                    </a:lnTo>
                    <a:lnTo>
                      <a:pt x="76" y="0"/>
                    </a:lnTo>
                    <a:lnTo>
                      <a:pt x="90" y="7"/>
                    </a:lnTo>
                    <a:lnTo>
                      <a:pt x="104" y="17"/>
                    </a:lnTo>
                    <a:lnTo>
                      <a:pt x="116" y="31"/>
                    </a:lnTo>
                    <a:lnTo>
                      <a:pt x="127" y="50"/>
                    </a:lnTo>
                    <a:lnTo>
                      <a:pt x="135" y="68"/>
                    </a:lnTo>
                    <a:lnTo>
                      <a:pt x="142" y="92"/>
                    </a:lnTo>
                    <a:lnTo>
                      <a:pt x="146" y="118"/>
                    </a:lnTo>
                    <a:lnTo>
                      <a:pt x="149" y="137"/>
                    </a:lnTo>
                    <a:lnTo>
                      <a:pt x="146" y="156"/>
                    </a:lnTo>
                    <a:lnTo>
                      <a:pt x="144" y="172"/>
                    </a:lnTo>
                    <a:lnTo>
                      <a:pt x="142" y="189"/>
                    </a:lnTo>
                    <a:lnTo>
                      <a:pt x="137" y="205"/>
                    </a:lnTo>
                    <a:lnTo>
                      <a:pt x="130" y="217"/>
                    </a:lnTo>
                    <a:lnTo>
                      <a:pt x="123" y="229"/>
                    </a:lnTo>
                    <a:lnTo>
                      <a:pt x="113" y="238"/>
                    </a:lnTo>
                    <a:lnTo>
                      <a:pt x="102" y="238"/>
                    </a:lnTo>
                    <a:lnTo>
                      <a:pt x="90" y="240"/>
                    </a:lnTo>
                    <a:lnTo>
                      <a:pt x="76" y="243"/>
                    </a:lnTo>
                    <a:lnTo>
                      <a:pt x="61" y="247"/>
                    </a:lnTo>
                    <a:lnTo>
                      <a:pt x="50" y="243"/>
                    </a:lnTo>
                    <a:lnTo>
                      <a:pt x="40" y="233"/>
                    </a:lnTo>
                    <a:lnTo>
                      <a:pt x="31" y="222"/>
                    </a:lnTo>
                    <a:lnTo>
                      <a:pt x="21" y="207"/>
                    </a:lnTo>
                    <a:lnTo>
                      <a:pt x="14" y="191"/>
                    </a:lnTo>
                    <a:lnTo>
                      <a:pt x="7" y="174"/>
                    </a:lnTo>
                    <a:lnTo>
                      <a:pt x="3" y="156"/>
                    </a:lnTo>
                    <a:lnTo>
                      <a:pt x="0" y="137"/>
                    </a:lnTo>
                    <a:lnTo>
                      <a:pt x="0" y="111"/>
                    </a:lnTo>
                    <a:lnTo>
                      <a:pt x="0" y="85"/>
                    </a:lnTo>
                    <a:lnTo>
                      <a:pt x="5" y="64"/>
                    </a:lnTo>
                    <a:lnTo>
                      <a:pt x="12" y="45"/>
                    </a:lnTo>
                    <a:lnTo>
                      <a:pt x="21" y="26"/>
                    </a:lnTo>
                    <a:lnTo>
                      <a:pt x="33" y="14"/>
                    </a:lnTo>
                    <a:lnTo>
                      <a:pt x="45" y="5"/>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195">
                <a:extLst>
                  <a:ext uri="{FF2B5EF4-FFF2-40B4-BE49-F238E27FC236}">
                    <a16:creationId xmlns:a16="http://schemas.microsoft.com/office/drawing/2014/main" id="{BAC57F4E-6310-FF7F-4946-6882D39EB6B0}"/>
                  </a:ext>
                </a:extLst>
              </p:cNvPr>
              <p:cNvSpPr>
                <a:spLocks/>
              </p:cNvSpPr>
              <p:nvPr/>
            </p:nvSpPr>
            <p:spPr bwMode="auto">
              <a:xfrm>
                <a:off x="4704" y="2813"/>
                <a:ext cx="146" cy="151"/>
              </a:xfrm>
              <a:custGeom>
                <a:avLst/>
                <a:gdLst>
                  <a:gd name="T0" fmla="*/ 64 w 146"/>
                  <a:gd name="T1" fmla="*/ 24 h 151"/>
                  <a:gd name="T2" fmla="*/ 64 w 146"/>
                  <a:gd name="T3" fmla="*/ 24 h 151"/>
                  <a:gd name="T4" fmla="*/ 50 w 146"/>
                  <a:gd name="T5" fmla="*/ 26 h 151"/>
                  <a:gd name="T6" fmla="*/ 36 w 146"/>
                  <a:gd name="T7" fmla="*/ 35 h 151"/>
                  <a:gd name="T8" fmla="*/ 26 w 146"/>
                  <a:gd name="T9" fmla="*/ 47 h 151"/>
                  <a:gd name="T10" fmla="*/ 17 w 146"/>
                  <a:gd name="T11" fmla="*/ 64 h 151"/>
                  <a:gd name="T12" fmla="*/ 10 w 146"/>
                  <a:gd name="T13" fmla="*/ 83 h 151"/>
                  <a:gd name="T14" fmla="*/ 5 w 146"/>
                  <a:gd name="T15" fmla="*/ 104 h 151"/>
                  <a:gd name="T16" fmla="*/ 3 w 146"/>
                  <a:gd name="T17" fmla="*/ 127 h 151"/>
                  <a:gd name="T18" fmla="*/ 3 w 146"/>
                  <a:gd name="T19" fmla="*/ 151 h 151"/>
                  <a:gd name="T20" fmla="*/ 3 w 146"/>
                  <a:gd name="T21" fmla="*/ 151 h 151"/>
                  <a:gd name="T22" fmla="*/ 0 w 146"/>
                  <a:gd name="T23" fmla="*/ 137 h 151"/>
                  <a:gd name="T24" fmla="*/ 0 w 146"/>
                  <a:gd name="T25" fmla="*/ 137 h 151"/>
                  <a:gd name="T26" fmla="*/ 0 w 146"/>
                  <a:gd name="T27" fmla="*/ 111 h 151"/>
                  <a:gd name="T28" fmla="*/ 0 w 146"/>
                  <a:gd name="T29" fmla="*/ 85 h 151"/>
                  <a:gd name="T30" fmla="*/ 5 w 146"/>
                  <a:gd name="T31" fmla="*/ 64 h 151"/>
                  <a:gd name="T32" fmla="*/ 12 w 146"/>
                  <a:gd name="T33" fmla="*/ 45 h 151"/>
                  <a:gd name="T34" fmla="*/ 21 w 146"/>
                  <a:gd name="T35" fmla="*/ 26 h 151"/>
                  <a:gd name="T36" fmla="*/ 33 w 146"/>
                  <a:gd name="T37" fmla="*/ 14 h 151"/>
                  <a:gd name="T38" fmla="*/ 45 w 146"/>
                  <a:gd name="T39" fmla="*/ 5 h 151"/>
                  <a:gd name="T40" fmla="*/ 61 w 146"/>
                  <a:gd name="T41" fmla="*/ 0 h 151"/>
                  <a:gd name="T42" fmla="*/ 61 w 146"/>
                  <a:gd name="T43" fmla="*/ 0 h 151"/>
                  <a:gd name="T44" fmla="*/ 76 w 146"/>
                  <a:gd name="T45" fmla="*/ 0 h 151"/>
                  <a:gd name="T46" fmla="*/ 90 w 146"/>
                  <a:gd name="T47" fmla="*/ 7 h 151"/>
                  <a:gd name="T48" fmla="*/ 104 w 146"/>
                  <a:gd name="T49" fmla="*/ 17 h 151"/>
                  <a:gd name="T50" fmla="*/ 116 w 146"/>
                  <a:gd name="T51" fmla="*/ 31 h 151"/>
                  <a:gd name="T52" fmla="*/ 127 w 146"/>
                  <a:gd name="T53" fmla="*/ 50 h 151"/>
                  <a:gd name="T54" fmla="*/ 135 w 146"/>
                  <a:gd name="T55" fmla="*/ 68 h 151"/>
                  <a:gd name="T56" fmla="*/ 142 w 146"/>
                  <a:gd name="T57" fmla="*/ 92 h 151"/>
                  <a:gd name="T58" fmla="*/ 146 w 146"/>
                  <a:gd name="T59" fmla="*/ 118 h 151"/>
                  <a:gd name="T60" fmla="*/ 146 w 146"/>
                  <a:gd name="T61" fmla="*/ 118 h 151"/>
                  <a:gd name="T62" fmla="*/ 146 w 146"/>
                  <a:gd name="T63" fmla="*/ 123 h 151"/>
                  <a:gd name="T64" fmla="*/ 146 w 146"/>
                  <a:gd name="T65" fmla="*/ 123 h 151"/>
                  <a:gd name="T66" fmla="*/ 142 w 146"/>
                  <a:gd name="T67" fmla="*/ 101 h 151"/>
                  <a:gd name="T68" fmla="*/ 135 w 146"/>
                  <a:gd name="T69" fmla="*/ 83 h 151"/>
                  <a:gd name="T70" fmla="*/ 125 w 146"/>
                  <a:gd name="T71" fmla="*/ 64 h 151"/>
                  <a:gd name="T72" fmla="*/ 116 w 146"/>
                  <a:gd name="T73" fmla="*/ 47 h 151"/>
                  <a:gd name="T74" fmla="*/ 104 w 146"/>
                  <a:gd name="T75" fmla="*/ 35 h 151"/>
                  <a:gd name="T76" fmla="*/ 90 w 146"/>
                  <a:gd name="T77" fmla="*/ 28 h 151"/>
                  <a:gd name="T78" fmla="*/ 78 w 146"/>
                  <a:gd name="T79" fmla="*/ 24 h 151"/>
                  <a:gd name="T80" fmla="*/ 64 w 146"/>
                  <a:gd name="T81" fmla="*/ 24 h 151"/>
                  <a:gd name="T82" fmla="*/ 64 w 146"/>
                  <a:gd name="T83" fmla="*/ 24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51"/>
                  <a:gd name="T128" fmla="*/ 146 w 146"/>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51">
                    <a:moveTo>
                      <a:pt x="64" y="24"/>
                    </a:moveTo>
                    <a:lnTo>
                      <a:pt x="64" y="24"/>
                    </a:lnTo>
                    <a:lnTo>
                      <a:pt x="50" y="26"/>
                    </a:lnTo>
                    <a:lnTo>
                      <a:pt x="36" y="35"/>
                    </a:lnTo>
                    <a:lnTo>
                      <a:pt x="26" y="47"/>
                    </a:lnTo>
                    <a:lnTo>
                      <a:pt x="17" y="64"/>
                    </a:lnTo>
                    <a:lnTo>
                      <a:pt x="10" y="83"/>
                    </a:lnTo>
                    <a:lnTo>
                      <a:pt x="5" y="104"/>
                    </a:lnTo>
                    <a:lnTo>
                      <a:pt x="3" y="127"/>
                    </a:lnTo>
                    <a:lnTo>
                      <a:pt x="3" y="151"/>
                    </a:lnTo>
                    <a:lnTo>
                      <a:pt x="0" y="137"/>
                    </a:lnTo>
                    <a:lnTo>
                      <a:pt x="0" y="111"/>
                    </a:lnTo>
                    <a:lnTo>
                      <a:pt x="0" y="85"/>
                    </a:lnTo>
                    <a:lnTo>
                      <a:pt x="5" y="64"/>
                    </a:lnTo>
                    <a:lnTo>
                      <a:pt x="12" y="45"/>
                    </a:lnTo>
                    <a:lnTo>
                      <a:pt x="21" y="26"/>
                    </a:lnTo>
                    <a:lnTo>
                      <a:pt x="33" y="14"/>
                    </a:lnTo>
                    <a:lnTo>
                      <a:pt x="45" y="5"/>
                    </a:lnTo>
                    <a:lnTo>
                      <a:pt x="61" y="0"/>
                    </a:lnTo>
                    <a:lnTo>
                      <a:pt x="76" y="0"/>
                    </a:lnTo>
                    <a:lnTo>
                      <a:pt x="90" y="7"/>
                    </a:lnTo>
                    <a:lnTo>
                      <a:pt x="104" y="17"/>
                    </a:lnTo>
                    <a:lnTo>
                      <a:pt x="116" y="31"/>
                    </a:lnTo>
                    <a:lnTo>
                      <a:pt x="127" y="50"/>
                    </a:lnTo>
                    <a:lnTo>
                      <a:pt x="135" y="68"/>
                    </a:lnTo>
                    <a:lnTo>
                      <a:pt x="142" y="92"/>
                    </a:lnTo>
                    <a:lnTo>
                      <a:pt x="146" y="118"/>
                    </a:lnTo>
                    <a:lnTo>
                      <a:pt x="146" y="123"/>
                    </a:lnTo>
                    <a:lnTo>
                      <a:pt x="142" y="101"/>
                    </a:lnTo>
                    <a:lnTo>
                      <a:pt x="135" y="83"/>
                    </a:lnTo>
                    <a:lnTo>
                      <a:pt x="125" y="64"/>
                    </a:lnTo>
                    <a:lnTo>
                      <a:pt x="116" y="47"/>
                    </a:lnTo>
                    <a:lnTo>
                      <a:pt x="104" y="35"/>
                    </a:lnTo>
                    <a:lnTo>
                      <a:pt x="90" y="28"/>
                    </a:lnTo>
                    <a:lnTo>
                      <a:pt x="78" y="24"/>
                    </a:lnTo>
                    <a:lnTo>
                      <a:pt x="64"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196">
                <a:extLst>
                  <a:ext uri="{FF2B5EF4-FFF2-40B4-BE49-F238E27FC236}">
                    <a16:creationId xmlns:a16="http://schemas.microsoft.com/office/drawing/2014/main" id="{C4B57D7F-5550-FAE4-74E6-29D2BF069F03}"/>
                  </a:ext>
                </a:extLst>
              </p:cNvPr>
              <p:cNvSpPr>
                <a:spLocks/>
              </p:cNvSpPr>
              <p:nvPr/>
            </p:nvSpPr>
            <p:spPr bwMode="auto">
              <a:xfrm>
                <a:off x="4725" y="2874"/>
                <a:ext cx="114" cy="149"/>
              </a:xfrm>
              <a:custGeom>
                <a:avLst/>
                <a:gdLst>
                  <a:gd name="T0" fmla="*/ 3 w 114"/>
                  <a:gd name="T1" fmla="*/ 83 h 149"/>
                  <a:gd name="T2" fmla="*/ 3 w 114"/>
                  <a:gd name="T3" fmla="*/ 83 h 149"/>
                  <a:gd name="T4" fmla="*/ 5 w 114"/>
                  <a:gd name="T5" fmla="*/ 97 h 149"/>
                  <a:gd name="T6" fmla="*/ 12 w 114"/>
                  <a:gd name="T7" fmla="*/ 111 h 149"/>
                  <a:gd name="T8" fmla="*/ 19 w 114"/>
                  <a:gd name="T9" fmla="*/ 123 h 149"/>
                  <a:gd name="T10" fmla="*/ 26 w 114"/>
                  <a:gd name="T11" fmla="*/ 132 h 149"/>
                  <a:gd name="T12" fmla="*/ 36 w 114"/>
                  <a:gd name="T13" fmla="*/ 139 h 149"/>
                  <a:gd name="T14" fmla="*/ 48 w 114"/>
                  <a:gd name="T15" fmla="*/ 144 h 149"/>
                  <a:gd name="T16" fmla="*/ 57 w 114"/>
                  <a:gd name="T17" fmla="*/ 149 h 149"/>
                  <a:gd name="T18" fmla="*/ 69 w 114"/>
                  <a:gd name="T19" fmla="*/ 149 h 149"/>
                  <a:gd name="T20" fmla="*/ 69 w 114"/>
                  <a:gd name="T21" fmla="*/ 149 h 149"/>
                  <a:gd name="T22" fmla="*/ 81 w 114"/>
                  <a:gd name="T23" fmla="*/ 144 h 149"/>
                  <a:gd name="T24" fmla="*/ 90 w 114"/>
                  <a:gd name="T25" fmla="*/ 139 h 149"/>
                  <a:gd name="T26" fmla="*/ 97 w 114"/>
                  <a:gd name="T27" fmla="*/ 130 h 149"/>
                  <a:gd name="T28" fmla="*/ 104 w 114"/>
                  <a:gd name="T29" fmla="*/ 120 h 149"/>
                  <a:gd name="T30" fmla="*/ 109 w 114"/>
                  <a:gd name="T31" fmla="*/ 109 h 149"/>
                  <a:gd name="T32" fmla="*/ 114 w 114"/>
                  <a:gd name="T33" fmla="*/ 95 h 149"/>
                  <a:gd name="T34" fmla="*/ 114 w 114"/>
                  <a:gd name="T35" fmla="*/ 80 h 149"/>
                  <a:gd name="T36" fmla="*/ 114 w 114"/>
                  <a:gd name="T37" fmla="*/ 66 h 149"/>
                  <a:gd name="T38" fmla="*/ 114 w 114"/>
                  <a:gd name="T39" fmla="*/ 66 h 149"/>
                  <a:gd name="T40" fmla="*/ 109 w 114"/>
                  <a:gd name="T41" fmla="*/ 50 h 149"/>
                  <a:gd name="T42" fmla="*/ 104 w 114"/>
                  <a:gd name="T43" fmla="*/ 38 h 149"/>
                  <a:gd name="T44" fmla="*/ 97 w 114"/>
                  <a:gd name="T45" fmla="*/ 26 h 149"/>
                  <a:gd name="T46" fmla="*/ 88 w 114"/>
                  <a:gd name="T47" fmla="*/ 17 h 149"/>
                  <a:gd name="T48" fmla="*/ 78 w 114"/>
                  <a:gd name="T49" fmla="*/ 7 h 149"/>
                  <a:gd name="T50" fmla="*/ 69 w 114"/>
                  <a:gd name="T51" fmla="*/ 3 h 149"/>
                  <a:gd name="T52" fmla="*/ 57 w 114"/>
                  <a:gd name="T53" fmla="*/ 0 h 149"/>
                  <a:gd name="T54" fmla="*/ 45 w 114"/>
                  <a:gd name="T55" fmla="*/ 0 h 149"/>
                  <a:gd name="T56" fmla="*/ 45 w 114"/>
                  <a:gd name="T57" fmla="*/ 0 h 149"/>
                  <a:gd name="T58" fmla="*/ 36 w 114"/>
                  <a:gd name="T59" fmla="*/ 3 h 149"/>
                  <a:gd name="T60" fmla="*/ 26 w 114"/>
                  <a:gd name="T61" fmla="*/ 10 h 149"/>
                  <a:gd name="T62" fmla="*/ 17 w 114"/>
                  <a:gd name="T63" fmla="*/ 17 h 149"/>
                  <a:gd name="T64" fmla="*/ 10 w 114"/>
                  <a:gd name="T65" fmla="*/ 29 h 149"/>
                  <a:gd name="T66" fmla="*/ 5 w 114"/>
                  <a:gd name="T67" fmla="*/ 40 h 149"/>
                  <a:gd name="T68" fmla="*/ 3 w 114"/>
                  <a:gd name="T69" fmla="*/ 52 h 149"/>
                  <a:gd name="T70" fmla="*/ 0 w 114"/>
                  <a:gd name="T71" fmla="*/ 66 h 149"/>
                  <a:gd name="T72" fmla="*/ 3 w 114"/>
                  <a:gd name="T73" fmla="*/ 83 h 149"/>
                  <a:gd name="T74" fmla="*/ 3 w 114"/>
                  <a:gd name="T75" fmla="*/ 83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149"/>
                  <a:gd name="T116" fmla="*/ 114 w 114"/>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149">
                    <a:moveTo>
                      <a:pt x="3" y="83"/>
                    </a:moveTo>
                    <a:lnTo>
                      <a:pt x="3" y="83"/>
                    </a:lnTo>
                    <a:lnTo>
                      <a:pt x="5" y="97"/>
                    </a:lnTo>
                    <a:lnTo>
                      <a:pt x="12" y="111"/>
                    </a:lnTo>
                    <a:lnTo>
                      <a:pt x="19" y="123"/>
                    </a:lnTo>
                    <a:lnTo>
                      <a:pt x="26" y="132"/>
                    </a:lnTo>
                    <a:lnTo>
                      <a:pt x="36" y="139"/>
                    </a:lnTo>
                    <a:lnTo>
                      <a:pt x="48" y="144"/>
                    </a:lnTo>
                    <a:lnTo>
                      <a:pt x="57" y="149"/>
                    </a:lnTo>
                    <a:lnTo>
                      <a:pt x="69" y="149"/>
                    </a:lnTo>
                    <a:lnTo>
                      <a:pt x="81" y="144"/>
                    </a:lnTo>
                    <a:lnTo>
                      <a:pt x="90" y="139"/>
                    </a:lnTo>
                    <a:lnTo>
                      <a:pt x="97" y="130"/>
                    </a:lnTo>
                    <a:lnTo>
                      <a:pt x="104" y="120"/>
                    </a:lnTo>
                    <a:lnTo>
                      <a:pt x="109" y="109"/>
                    </a:lnTo>
                    <a:lnTo>
                      <a:pt x="114" y="95"/>
                    </a:lnTo>
                    <a:lnTo>
                      <a:pt x="114" y="80"/>
                    </a:lnTo>
                    <a:lnTo>
                      <a:pt x="114" y="66"/>
                    </a:lnTo>
                    <a:lnTo>
                      <a:pt x="109" y="50"/>
                    </a:lnTo>
                    <a:lnTo>
                      <a:pt x="104" y="38"/>
                    </a:lnTo>
                    <a:lnTo>
                      <a:pt x="97" y="26"/>
                    </a:lnTo>
                    <a:lnTo>
                      <a:pt x="88" y="17"/>
                    </a:lnTo>
                    <a:lnTo>
                      <a:pt x="78" y="7"/>
                    </a:lnTo>
                    <a:lnTo>
                      <a:pt x="69" y="3"/>
                    </a:lnTo>
                    <a:lnTo>
                      <a:pt x="57" y="0"/>
                    </a:lnTo>
                    <a:lnTo>
                      <a:pt x="45" y="0"/>
                    </a:lnTo>
                    <a:lnTo>
                      <a:pt x="36" y="3"/>
                    </a:lnTo>
                    <a:lnTo>
                      <a:pt x="26" y="10"/>
                    </a:lnTo>
                    <a:lnTo>
                      <a:pt x="17" y="17"/>
                    </a:lnTo>
                    <a:lnTo>
                      <a:pt x="10" y="29"/>
                    </a:lnTo>
                    <a:lnTo>
                      <a:pt x="5" y="40"/>
                    </a:lnTo>
                    <a:lnTo>
                      <a:pt x="3" y="52"/>
                    </a:lnTo>
                    <a:lnTo>
                      <a:pt x="0" y="66"/>
                    </a:lnTo>
                    <a:lnTo>
                      <a:pt x="3" y="83"/>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197">
                <a:extLst>
                  <a:ext uri="{FF2B5EF4-FFF2-40B4-BE49-F238E27FC236}">
                    <a16:creationId xmlns:a16="http://schemas.microsoft.com/office/drawing/2014/main" id="{B40B0A33-B98B-B14A-60F0-0A32A6BCE9E8}"/>
                  </a:ext>
                </a:extLst>
              </p:cNvPr>
              <p:cNvSpPr>
                <a:spLocks/>
              </p:cNvSpPr>
              <p:nvPr/>
            </p:nvSpPr>
            <p:spPr bwMode="auto">
              <a:xfrm>
                <a:off x="4737" y="2888"/>
                <a:ext cx="90" cy="118"/>
              </a:xfrm>
              <a:custGeom>
                <a:avLst/>
                <a:gdLst>
                  <a:gd name="T0" fmla="*/ 3 w 90"/>
                  <a:gd name="T1" fmla="*/ 66 h 118"/>
                  <a:gd name="T2" fmla="*/ 3 w 90"/>
                  <a:gd name="T3" fmla="*/ 66 h 118"/>
                  <a:gd name="T4" fmla="*/ 5 w 90"/>
                  <a:gd name="T5" fmla="*/ 78 h 118"/>
                  <a:gd name="T6" fmla="*/ 10 w 90"/>
                  <a:gd name="T7" fmla="*/ 90 h 118"/>
                  <a:gd name="T8" fmla="*/ 14 w 90"/>
                  <a:gd name="T9" fmla="*/ 99 h 118"/>
                  <a:gd name="T10" fmla="*/ 21 w 90"/>
                  <a:gd name="T11" fmla="*/ 106 h 118"/>
                  <a:gd name="T12" fmla="*/ 28 w 90"/>
                  <a:gd name="T13" fmla="*/ 114 h 118"/>
                  <a:gd name="T14" fmla="*/ 38 w 90"/>
                  <a:gd name="T15" fmla="*/ 116 h 118"/>
                  <a:gd name="T16" fmla="*/ 45 w 90"/>
                  <a:gd name="T17" fmla="*/ 118 h 118"/>
                  <a:gd name="T18" fmla="*/ 54 w 90"/>
                  <a:gd name="T19" fmla="*/ 118 h 118"/>
                  <a:gd name="T20" fmla="*/ 54 w 90"/>
                  <a:gd name="T21" fmla="*/ 118 h 118"/>
                  <a:gd name="T22" fmla="*/ 64 w 90"/>
                  <a:gd name="T23" fmla="*/ 116 h 118"/>
                  <a:gd name="T24" fmla="*/ 71 w 90"/>
                  <a:gd name="T25" fmla="*/ 111 h 118"/>
                  <a:gd name="T26" fmla="*/ 78 w 90"/>
                  <a:gd name="T27" fmla="*/ 104 h 118"/>
                  <a:gd name="T28" fmla="*/ 83 w 90"/>
                  <a:gd name="T29" fmla="*/ 97 h 118"/>
                  <a:gd name="T30" fmla="*/ 87 w 90"/>
                  <a:gd name="T31" fmla="*/ 88 h 118"/>
                  <a:gd name="T32" fmla="*/ 90 w 90"/>
                  <a:gd name="T33" fmla="*/ 76 h 118"/>
                  <a:gd name="T34" fmla="*/ 90 w 90"/>
                  <a:gd name="T35" fmla="*/ 64 h 118"/>
                  <a:gd name="T36" fmla="*/ 90 w 90"/>
                  <a:gd name="T37" fmla="*/ 52 h 118"/>
                  <a:gd name="T38" fmla="*/ 90 w 90"/>
                  <a:gd name="T39" fmla="*/ 52 h 118"/>
                  <a:gd name="T40" fmla="*/ 87 w 90"/>
                  <a:gd name="T41" fmla="*/ 41 h 118"/>
                  <a:gd name="T42" fmla="*/ 83 w 90"/>
                  <a:gd name="T43" fmla="*/ 31 h 118"/>
                  <a:gd name="T44" fmla="*/ 78 w 90"/>
                  <a:gd name="T45" fmla="*/ 22 h 118"/>
                  <a:gd name="T46" fmla="*/ 71 w 90"/>
                  <a:gd name="T47" fmla="*/ 12 h 118"/>
                  <a:gd name="T48" fmla="*/ 61 w 90"/>
                  <a:gd name="T49" fmla="*/ 8 h 118"/>
                  <a:gd name="T50" fmla="*/ 54 w 90"/>
                  <a:gd name="T51" fmla="*/ 3 h 118"/>
                  <a:gd name="T52" fmla="*/ 45 w 90"/>
                  <a:gd name="T53" fmla="*/ 0 h 118"/>
                  <a:gd name="T54" fmla="*/ 36 w 90"/>
                  <a:gd name="T55" fmla="*/ 0 h 118"/>
                  <a:gd name="T56" fmla="*/ 36 w 90"/>
                  <a:gd name="T57" fmla="*/ 0 h 118"/>
                  <a:gd name="T58" fmla="*/ 28 w 90"/>
                  <a:gd name="T59" fmla="*/ 3 h 118"/>
                  <a:gd name="T60" fmla="*/ 19 w 90"/>
                  <a:gd name="T61" fmla="*/ 8 h 118"/>
                  <a:gd name="T62" fmla="*/ 14 w 90"/>
                  <a:gd name="T63" fmla="*/ 15 h 118"/>
                  <a:gd name="T64" fmla="*/ 7 w 90"/>
                  <a:gd name="T65" fmla="*/ 24 h 118"/>
                  <a:gd name="T66" fmla="*/ 5 w 90"/>
                  <a:gd name="T67" fmla="*/ 33 h 118"/>
                  <a:gd name="T68" fmla="*/ 3 w 90"/>
                  <a:gd name="T69" fmla="*/ 43 h 118"/>
                  <a:gd name="T70" fmla="*/ 0 w 90"/>
                  <a:gd name="T71" fmla="*/ 55 h 118"/>
                  <a:gd name="T72" fmla="*/ 3 w 90"/>
                  <a:gd name="T73" fmla="*/ 66 h 118"/>
                  <a:gd name="T74" fmla="*/ 3 w 90"/>
                  <a:gd name="T75" fmla="*/ 66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18"/>
                  <a:gd name="T116" fmla="*/ 90 w 9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18">
                    <a:moveTo>
                      <a:pt x="3" y="66"/>
                    </a:moveTo>
                    <a:lnTo>
                      <a:pt x="3" y="66"/>
                    </a:lnTo>
                    <a:lnTo>
                      <a:pt x="5" y="78"/>
                    </a:lnTo>
                    <a:lnTo>
                      <a:pt x="10" y="90"/>
                    </a:lnTo>
                    <a:lnTo>
                      <a:pt x="14" y="99"/>
                    </a:lnTo>
                    <a:lnTo>
                      <a:pt x="21" y="106"/>
                    </a:lnTo>
                    <a:lnTo>
                      <a:pt x="28" y="114"/>
                    </a:lnTo>
                    <a:lnTo>
                      <a:pt x="38" y="116"/>
                    </a:lnTo>
                    <a:lnTo>
                      <a:pt x="45" y="118"/>
                    </a:lnTo>
                    <a:lnTo>
                      <a:pt x="54" y="118"/>
                    </a:lnTo>
                    <a:lnTo>
                      <a:pt x="64" y="116"/>
                    </a:lnTo>
                    <a:lnTo>
                      <a:pt x="71" y="111"/>
                    </a:lnTo>
                    <a:lnTo>
                      <a:pt x="78" y="104"/>
                    </a:lnTo>
                    <a:lnTo>
                      <a:pt x="83" y="97"/>
                    </a:lnTo>
                    <a:lnTo>
                      <a:pt x="87" y="88"/>
                    </a:lnTo>
                    <a:lnTo>
                      <a:pt x="90" y="76"/>
                    </a:lnTo>
                    <a:lnTo>
                      <a:pt x="90" y="64"/>
                    </a:lnTo>
                    <a:lnTo>
                      <a:pt x="90" y="52"/>
                    </a:lnTo>
                    <a:lnTo>
                      <a:pt x="87" y="41"/>
                    </a:lnTo>
                    <a:lnTo>
                      <a:pt x="83" y="31"/>
                    </a:lnTo>
                    <a:lnTo>
                      <a:pt x="78" y="22"/>
                    </a:lnTo>
                    <a:lnTo>
                      <a:pt x="71" y="12"/>
                    </a:lnTo>
                    <a:lnTo>
                      <a:pt x="61" y="8"/>
                    </a:lnTo>
                    <a:lnTo>
                      <a:pt x="54" y="3"/>
                    </a:lnTo>
                    <a:lnTo>
                      <a:pt x="45" y="0"/>
                    </a:lnTo>
                    <a:lnTo>
                      <a:pt x="36" y="0"/>
                    </a:lnTo>
                    <a:lnTo>
                      <a:pt x="28" y="3"/>
                    </a:lnTo>
                    <a:lnTo>
                      <a:pt x="19" y="8"/>
                    </a:lnTo>
                    <a:lnTo>
                      <a:pt x="14" y="15"/>
                    </a:lnTo>
                    <a:lnTo>
                      <a:pt x="7" y="24"/>
                    </a:lnTo>
                    <a:lnTo>
                      <a:pt x="5" y="33"/>
                    </a:lnTo>
                    <a:lnTo>
                      <a:pt x="3" y="43"/>
                    </a:lnTo>
                    <a:lnTo>
                      <a:pt x="0" y="55"/>
                    </a:lnTo>
                    <a:lnTo>
                      <a:pt x="3" y="66"/>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198">
                <a:extLst>
                  <a:ext uri="{FF2B5EF4-FFF2-40B4-BE49-F238E27FC236}">
                    <a16:creationId xmlns:a16="http://schemas.microsoft.com/office/drawing/2014/main" id="{C147FEE3-92B8-E783-2E81-11E4CBF9B733}"/>
                  </a:ext>
                </a:extLst>
              </p:cNvPr>
              <p:cNvSpPr>
                <a:spLocks/>
              </p:cNvSpPr>
              <p:nvPr/>
            </p:nvSpPr>
            <p:spPr bwMode="auto">
              <a:xfrm>
                <a:off x="4754" y="2914"/>
                <a:ext cx="59" cy="73"/>
              </a:xfrm>
              <a:custGeom>
                <a:avLst/>
                <a:gdLst>
                  <a:gd name="T0" fmla="*/ 0 w 59"/>
                  <a:gd name="T1" fmla="*/ 40 h 73"/>
                  <a:gd name="T2" fmla="*/ 0 w 59"/>
                  <a:gd name="T3" fmla="*/ 40 h 73"/>
                  <a:gd name="T4" fmla="*/ 4 w 59"/>
                  <a:gd name="T5" fmla="*/ 55 h 73"/>
                  <a:gd name="T6" fmla="*/ 14 w 59"/>
                  <a:gd name="T7" fmla="*/ 64 h 73"/>
                  <a:gd name="T8" fmla="*/ 23 w 59"/>
                  <a:gd name="T9" fmla="*/ 71 h 73"/>
                  <a:gd name="T10" fmla="*/ 28 w 59"/>
                  <a:gd name="T11" fmla="*/ 73 h 73"/>
                  <a:gd name="T12" fmla="*/ 35 w 59"/>
                  <a:gd name="T13" fmla="*/ 73 h 73"/>
                  <a:gd name="T14" fmla="*/ 35 w 59"/>
                  <a:gd name="T15" fmla="*/ 73 h 73"/>
                  <a:gd name="T16" fmla="*/ 40 w 59"/>
                  <a:gd name="T17" fmla="*/ 71 h 73"/>
                  <a:gd name="T18" fmla="*/ 44 w 59"/>
                  <a:gd name="T19" fmla="*/ 69 h 73"/>
                  <a:gd name="T20" fmla="*/ 54 w 59"/>
                  <a:gd name="T21" fmla="*/ 59 h 73"/>
                  <a:gd name="T22" fmla="*/ 59 w 59"/>
                  <a:gd name="T23" fmla="*/ 47 h 73"/>
                  <a:gd name="T24" fmla="*/ 59 w 59"/>
                  <a:gd name="T25" fmla="*/ 31 h 73"/>
                  <a:gd name="T26" fmla="*/ 59 w 59"/>
                  <a:gd name="T27" fmla="*/ 31 h 73"/>
                  <a:gd name="T28" fmla="*/ 54 w 59"/>
                  <a:gd name="T29" fmla="*/ 17 h 73"/>
                  <a:gd name="T30" fmla="*/ 44 w 59"/>
                  <a:gd name="T31" fmla="*/ 7 h 73"/>
                  <a:gd name="T32" fmla="*/ 35 w 59"/>
                  <a:gd name="T33" fmla="*/ 0 h 73"/>
                  <a:gd name="T34" fmla="*/ 30 w 59"/>
                  <a:gd name="T35" fmla="*/ 0 h 73"/>
                  <a:gd name="T36" fmla="*/ 23 w 59"/>
                  <a:gd name="T37" fmla="*/ 0 h 73"/>
                  <a:gd name="T38" fmla="*/ 23 w 59"/>
                  <a:gd name="T39" fmla="*/ 0 h 73"/>
                  <a:gd name="T40" fmla="*/ 19 w 59"/>
                  <a:gd name="T41" fmla="*/ 0 h 73"/>
                  <a:gd name="T42" fmla="*/ 11 w 59"/>
                  <a:gd name="T43" fmla="*/ 5 h 73"/>
                  <a:gd name="T44" fmla="*/ 4 w 59"/>
                  <a:gd name="T45" fmla="*/ 15 h 73"/>
                  <a:gd name="T46" fmla="*/ 0 w 59"/>
                  <a:gd name="T47" fmla="*/ 26 h 73"/>
                  <a:gd name="T48" fmla="*/ 0 w 59"/>
                  <a:gd name="T49" fmla="*/ 40 h 73"/>
                  <a:gd name="T50" fmla="*/ 0 w 59"/>
                  <a:gd name="T51" fmla="*/ 4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73"/>
                  <a:gd name="T80" fmla="*/ 59 w 59"/>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73">
                    <a:moveTo>
                      <a:pt x="0" y="40"/>
                    </a:moveTo>
                    <a:lnTo>
                      <a:pt x="0" y="40"/>
                    </a:lnTo>
                    <a:lnTo>
                      <a:pt x="4" y="55"/>
                    </a:lnTo>
                    <a:lnTo>
                      <a:pt x="14" y="64"/>
                    </a:lnTo>
                    <a:lnTo>
                      <a:pt x="23" y="71"/>
                    </a:lnTo>
                    <a:lnTo>
                      <a:pt x="28" y="73"/>
                    </a:lnTo>
                    <a:lnTo>
                      <a:pt x="35" y="73"/>
                    </a:lnTo>
                    <a:lnTo>
                      <a:pt x="40" y="71"/>
                    </a:lnTo>
                    <a:lnTo>
                      <a:pt x="44" y="69"/>
                    </a:lnTo>
                    <a:lnTo>
                      <a:pt x="54" y="59"/>
                    </a:lnTo>
                    <a:lnTo>
                      <a:pt x="59" y="47"/>
                    </a:lnTo>
                    <a:lnTo>
                      <a:pt x="59" y="31"/>
                    </a:lnTo>
                    <a:lnTo>
                      <a:pt x="54" y="17"/>
                    </a:lnTo>
                    <a:lnTo>
                      <a:pt x="44" y="7"/>
                    </a:lnTo>
                    <a:lnTo>
                      <a:pt x="35" y="0"/>
                    </a:lnTo>
                    <a:lnTo>
                      <a:pt x="30" y="0"/>
                    </a:lnTo>
                    <a:lnTo>
                      <a:pt x="23" y="0"/>
                    </a:lnTo>
                    <a:lnTo>
                      <a:pt x="19" y="0"/>
                    </a:lnTo>
                    <a:lnTo>
                      <a:pt x="11" y="5"/>
                    </a:lnTo>
                    <a:lnTo>
                      <a:pt x="4" y="15"/>
                    </a:lnTo>
                    <a:lnTo>
                      <a:pt x="0" y="26"/>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99">
                <a:extLst>
                  <a:ext uri="{FF2B5EF4-FFF2-40B4-BE49-F238E27FC236}">
                    <a16:creationId xmlns:a16="http://schemas.microsoft.com/office/drawing/2014/main" id="{C694F672-1A9B-D2F7-903F-712D7A0DAD31}"/>
                  </a:ext>
                </a:extLst>
              </p:cNvPr>
              <p:cNvSpPr>
                <a:spLocks/>
              </p:cNvSpPr>
              <p:nvPr/>
            </p:nvSpPr>
            <p:spPr bwMode="auto">
              <a:xfrm>
                <a:off x="4782" y="2910"/>
                <a:ext cx="21" cy="28"/>
              </a:xfrm>
              <a:custGeom>
                <a:avLst/>
                <a:gdLst>
                  <a:gd name="T0" fmla="*/ 0 w 21"/>
                  <a:gd name="T1" fmla="*/ 14 h 28"/>
                  <a:gd name="T2" fmla="*/ 0 w 21"/>
                  <a:gd name="T3" fmla="*/ 14 h 28"/>
                  <a:gd name="T4" fmla="*/ 0 w 21"/>
                  <a:gd name="T5" fmla="*/ 19 h 28"/>
                  <a:gd name="T6" fmla="*/ 2 w 21"/>
                  <a:gd name="T7" fmla="*/ 23 h 28"/>
                  <a:gd name="T8" fmla="*/ 7 w 21"/>
                  <a:gd name="T9" fmla="*/ 26 h 28"/>
                  <a:gd name="T10" fmla="*/ 12 w 21"/>
                  <a:gd name="T11" fmla="*/ 28 h 28"/>
                  <a:gd name="T12" fmla="*/ 12 w 21"/>
                  <a:gd name="T13" fmla="*/ 28 h 28"/>
                  <a:gd name="T14" fmla="*/ 16 w 21"/>
                  <a:gd name="T15" fmla="*/ 26 h 28"/>
                  <a:gd name="T16" fmla="*/ 19 w 21"/>
                  <a:gd name="T17" fmla="*/ 23 h 28"/>
                  <a:gd name="T18" fmla="*/ 21 w 21"/>
                  <a:gd name="T19" fmla="*/ 19 h 28"/>
                  <a:gd name="T20" fmla="*/ 21 w 21"/>
                  <a:gd name="T21" fmla="*/ 14 h 28"/>
                  <a:gd name="T22" fmla="*/ 21 w 21"/>
                  <a:gd name="T23" fmla="*/ 14 h 28"/>
                  <a:gd name="T24" fmla="*/ 21 w 21"/>
                  <a:gd name="T25" fmla="*/ 7 h 28"/>
                  <a:gd name="T26" fmla="*/ 19 w 21"/>
                  <a:gd name="T27" fmla="*/ 2 h 28"/>
                  <a:gd name="T28" fmla="*/ 14 w 21"/>
                  <a:gd name="T29" fmla="*/ 0 h 28"/>
                  <a:gd name="T30" fmla="*/ 12 w 21"/>
                  <a:gd name="T31" fmla="*/ 0 h 28"/>
                  <a:gd name="T32" fmla="*/ 12 w 21"/>
                  <a:gd name="T33" fmla="*/ 0 h 28"/>
                  <a:gd name="T34" fmla="*/ 7 w 21"/>
                  <a:gd name="T35" fmla="*/ 0 h 28"/>
                  <a:gd name="T36" fmla="*/ 2 w 21"/>
                  <a:gd name="T37" fmla="*/ 4 h 28"/>
                  <a:gd name="T38" fmla="*/ 0 w 21"/>
                  <a:gd name="T39" fmla="*/ 7 h 28"/>
                  <a:gd name="T40" fmla="*/ 0 w 21"/>
                  <a:gd name="T41" fmla="*/ 14 h 28"/>
                  <a:gd name="T42" fmla="*/ 0 w 21"/>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0" y="14"/>
                    </a:moveTo>
                    <a:lnTo>
                      <a:pt x="0" y="14"/>
                    </a:lnTo>
                    <a:lnTo>
                      <a:pt x="0" y="19"/>
                    </a:lnTo>
                    <a:lnTo>
                      <a:pt x="2" y="23"/>
                    </a:lnTo>
                    <a:lnTo>
                      <a:pt x="7" y="26"/>
                    </a:lnTo>
                    <a:lnTo>
                      <a:pt x="12" y="28"/>
                    </a:lnTo>
                    <a:lnTo>
                      <a:pt x="16" y="26"/>
                    </a:lnTo>
                    <a:lnTo>
                      <a:pt x="19" y="23"/>
                    </a:lnTo>
                    <a:lnTo>
                      <a:pt x="21" y="19"/>
                    </a:lnTo>
                    <a:lnTo>
                      <a:pt x="21" y="14"/>
                    </a:lnTo>
                    <a:lnTo>
                      <a:pt x="21" y="7"/>
                    </a:lnTo>
                    <a:lnTo>
                      <a:pt x="19" y="2"/>
                    </a:lnTo>
                    <a:lnTo>
                      <a:pt x="14" y="0"/>
                    </a:lnTo>
                    <a:lnTo>
                      <a:pt x="12" y="0"/>
                    </a:lnTo>
                    <a:lnTo>
                      <a:pt x="7" y="0"/>
                    </a:lnTo>
                    <a:lnTo>
                      <a:pt x="2" y="4"/>
                    </a:lnTo>
                    <a:lnTo>
                      <a:pt x="0" y="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00">
                <a:extLst>
                  <a:ext uri="{FF2B5EF4-FFF2-40B4-BE49-F238E27FC236}">
                    <a16:creationId xmlns:a16="http://schemas.microsoft.com/office/drawing/2014/main" id="{6ADFAA81-9744-880F-40FF-D17841740623}"/>
                  </a:ext>
                </a:extLst>
              </p:cNvPr>
              <p:cNvSpPr>
                <a:spLocks/>
              </p:cNvSpPr>
              <p:nvPr/>
            </p:nvSpPr>
            <p:spPr bwMode="auto">
              <a:xfrm>
                <a:off x="4758" y="2966"/>
                <a:ext cx="15" cy="14"/>
              </a:xfrm>
              <a:custGeom>
                <a:avLst/>
                <a:gdLst>
                  <a:gd name="T0" fmla="*/ 7 w 15"/>
                  <a:gd name="T1" fmla="*/ 0 h 14"/>
                  <a:gd name="T2" fmla="*/ 7 w 15"/>
                  <a:gd name="T3" fmla="*/ 0 h 14"/>
                  <a:gd name="T4" fmla="*/ 3 w 15"/>
                  <a:gd name="T5" fmla="*/ 0 h 14"/>
                  <a:gd name="T6" fmla="*/ 0 w 15"/>
                  <a:gd name="T7" fmla="*/ 7 h 14"/>
                  <a:gd name="T8" fmla="*/ 0 w 15"/>
                  <a:gd name="T9" fmla="*/ 7 h 14"/>
                  <a:gd name="T10" fmla="*/ 3 w 15"/>
                  <a:gd name="T11" fmla="*/ 12 h 14"/>
                  <a:gd name="T12" fmla="*/ 7 w 15"/>
                  <a:gd name="T13" fmla="*/ 14 h 14"/>
                  <a:gd name="T14" fmla="*/ 7 w 15"/>
                  <a:gd name="T15" fmla="*/ 14 h 14"/>
                  <a:gd name="T16" fmla="*/ 12 w 15"/>
                  <a:gd name="T17" fmla="*/ 12 h 14"/>
                  <a:gd name="T18" fmla="*/ 15 w 15"/>
                  <a:gd name="T19" fmla="*/ 7 h 14"/>
                  <a:gd name="T20" fmla="*/ 15 w 15"/>
                  <a:gd name="T21" fmla="*/ 7 h 14"/>
                  <a:gd name="T22" fmla="*/ 12 w 15"/>
                  <a:gd name="T23" fmla="*/ 3 h 14"/>
                  <a:gd name="T24" fmla="*/ 7 w 15"/>
                  <a:gd name="T25" fmla="*/ 0 h 14"/>
                  <a:gd name="T26" fmla="*/ 7 w 15"/>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7" y="0"/>
                    </a:moveTo>
                    <a:lnTo>
                      <a:pt x="7" y="0"/>
                    </a:lnTo>
                    <a:lnTo>
                      <a:pt x="3" y="0"/>
                    </a:lnTo>
                    <a:lnTo>
                      <a:pt x="0" y="7"/>
                    </a:lnTo>
                    <a:lnTo>
                      <a:pt x="3" y="12"/>
                    </a:lnTo>
                    <a:lnTo>
                      <a:pt x="7" y="14"/>
                    </a:lnTo>
                    <a:lnTo>
                      <a:pt x="12" y="12"/>
                    </a:lnTo>
                    <a:lnTo>
                      <a:pt x="15" y="7"/>
                    </a:lnTo>
                    <a:lnTo>
                      <a:pt x="1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01">
                <a:extLst>
                  <a:ext uri="{FF2B5EF4-FFF2-40B4-BE49-F238E27FC236}">
                    <a16:creationId xmlns:a16="http://schemas.microsoft.com/office/drawing/2014/main" id="{A869008A-0E71-5BF1-2641-D608267BACD3}"/>
                  </a:ext>
                </a:extLst>
              </p:cNvPr>
              <p:cNvSpPr>
                <a:spLocks/>
              </p:cNvSpPr>
              <p:nvPr/>
            </p:nvSpPr>
            <p:spPr bwMode="auto">
              <a:xfrm>
                <a:off x="4711" y="3018"/>
                <a:ext cx="161" cy="78"/>
              </a:xfrm>
              <a:custGeom>
                <a:avLst/>
                <a:gdLst>
                  <a:gd name="T0" fmla="*/ 0 w 161"/>
                  <a:gd name="T1" fmla="*/ 52 h 78"/>
                  <a:gd name="T2" fmla="*/ 0 w 161"/>
                  <a:gd name="T3" fmla="*/ 52 h 78"/>
                  <a:gd name="T4" fmla="*/ 3 w 161"/>
                  <a:gd name="T5" fmla="*/ 45 h 78"/>
                  <a:gd name="T6" fmla="*/ 12 w 161"/>
                  <a:gd name="T7" fmla="*/ 28 h 78"/>
                  <a:gd name="T8" fmla="*/ 19 w 161"/>
                  <a:gd name="T9" fmla="*/ 21 h 78"/>
                  <a:gd name="T10" fmla="*/ 29 w 161"/>
                  <a:gd name="T11" fmla="*/ 12 h 78"/>
                  <a:gd name="T12" fmla="*/ 43 w 161"/>
                  <a:gd name="T13" fmla="*/ 7 h 78"/>
                  <a:gd name="T14" fmla="*/ 59 w 161"/>
                  <a:gd name="T15" fmla="*/ 2 h 78"/>
                  <a:gd name="T16" fmla="*/ 59 w 161"/>
                  <a:gd name="T17" fmla="*/ 2 h 78"/>
                  <a:gd name="T18" fmla="*/ 104 w 161"/>
                  <a:gd name="T19" fmla="*/ 0 h 78"/>
                  <a:gd name="T20" fmla="*/ 116 w 161"/>
                  <a:gd name="T21" fmla="*/ 0 h 78"/>
                  <a:gd name="T22" fmla="*/ 125 w 161"/>
                  <a:gd name="T23" fmla="*/ 2 h 78"/>
                  <a:gd name="T24" fmla="*/ 125 w 161"/>
                  <a:gd name="T25" fmla="*/ 2 h 78"/>
                  <a:gd name="T26" fmla="*/ 139 w 161"/>
                  <a:gd name="T27" fmla="*/ 7 h 78"/>
                  <a:gd name="T28" fmla="*/ 151 w 161"/>
                  <a:gd name="T29" fmla="*/ 12 h 78"/>
                  <a:gd name="T30" fmla="*/ 161 w 161"/>
                  <a:gd name="T31" fmla="*/ 19 h 78"/>
                  <a:gd name="T32" fmla="*/ 161 w 161"/>
                  <a:gd name="T33" fmla="*/ 19 h 78"/>
                  <a:gd name="T34" fmla="*/ 158 w 161"/>
                  <a:gd name="T35" fmla="*/ 26 h 78"/>
                  <a:gd name="T36" fmla="*/ 146 w 161"/>
                  <a:gd name="T37" fmla="*/ 42 h 78"/>
                  <a:gd name="T38" fmla="*/ 139 w 161"/>
                  <a:gd name="T39" fmla="*/ 52 h 78"/>
                  <a:gd name="T40" fmla="*/ 130 w 161"/>
                  <a:gd name="T41" fmla="*/ 59 h 78"/>
                  <a:gd name="T42" fmla="*/ 118 w 161"/>
                  <a:gd name="T43" fmla="*/ 66 h 78"/>
                  <a:gd name="T44" fmla="*/ 106 w 161"/>
                  <a:gd name="T45" fmla="*/ 71 h 78"/>
                  <a:gd name="T46" fmla="*/ 106 w 161"/>
                  <a:gd name="T47" fmla="*/ 71 h 78"/>
                  <a:gd name="T48" fmla="*/ 83 w 161"/>
                  <a:gd name="T49" fmla="*/ 75 h 78"/>
                  <a:gd name="T50" fmla="*/ 66 w 161"/>
                  <a:gd name="T51" fmla="*/ 78 h 78"/>
                  <a:gd name="T52" fmla="*/ 52 w 161"/>
                  <a:gd name="T53" fmla="*/ 75 h 78"/>
                  <a:gd name="T54" fmla="*/ 40 w 161"/>
                  <a:gd name="T55" fmla="*/ 71 h 78"/>
                  <a:gd name="T56" fmla="*/ 40 w 161"/>
                  <a:gd name="T57" fmla="*/ 71 h 78"/>
                  <a:gd name="T58" fmla="*/ 12 w 161"/>
                  <a:gd name="T59" fmla="*/ 59 h 78"/>
                  <a:gd name="T60" fmla="*/ 0 w 161"/>
                  <a:gd name="T61" fmla="*/ 52 h 78"/>
                  <a:gd name="T62" fmla="*/ 0 w 161"/>
                  <a:gd name="T63" fmla="*/ 5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78"/>
                  <a:gd name="T98" fmla="*/ 161 w 161"/>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78">
                    <a:moveTo>
                      <a:pt x="0" y="52"/>
                    </a:moveTo>
                    <a:lnTo>
                      <a:pt x="0" y="52"/>
                    </a:lnTo>
                    <a:lnTo>
                      <a:pt x="3" y="45"/>
                    </a:lnTo>
                    <a:lnTo>
                      <a:pt x="12" y="28"/>
                    </a:lnTo>
                    <a:lnTo>
                      <a:pt x="19" y="21"/>
                    </a:lnTo>
                    <a:lnTo>
                      <a:pt x="29" y="12"/>
                    </a:lnTo>
                    <a:lnTo>
                      <a:pt x="43" y="7"/>
                    </a:lnTo>
                    <a:lnTo>
                      <a:pt x="59" y="2"/>
                    </a:lnTo>
                    <a:lnTo>
                      <a:pt x="104" y="0"/>
                    </a:lnTo>
                    <a:lnTo>
                      <a:pt x="116" y="0"/>
                    </a:lnTo>
                    <a:lnTo>
                      <a:pt x="125" y="2"/>
                    </a:lnTo>
                    <a:lnTo>
                      <a:pt x="139" y="7"/>
                    </a:lnTo>
                    <a:lnTo>
                      <a:pt x="151" y="12"/>
                    </a:lnTo>
                    <a:lnTo>
                      <a:pt x="161" y="19"/>
                    </a:lnTo>
                    <a:lnTo>
                      <a:pt x="158" y="26"/>
                    </a:lnTo>
                    <a:lnTo>
                      <a:pt x="146" y="42"/>
                    </a:lnTo>
                    <a:lnTo>
                      <a:pt x="139" y="52"/>
                    </a:lnTo>
                    <a:lnTo>
                      <a:pt x="130" y="59"/>
                    </a:lnTo>
                    <a:lnTo>
                      <a:pt x="118" y="66"/>
                    </a:lnTo>
                    <a:lnTo>
                      <a:pt x="106" y="71"/>
                    </a:lnTo>
                    <a:lnTo>
                      <a:pt x="83" y="75"/>
                    </a:lnTo>
                    <a:lnTo>
                      <a:pt x="66" y="78"/>
                    </a:lnTo>
                    <a:lnTo>
                      <a:pt x="52" y="75"/>
                    </a:lnTo>
                    <a:lnTo>
                      <a:pt x="40" y="71"/>
                    </a:lnTo>
                    <a:lnTo>
                      <a:pt x="12" y="59"/>
                    </a:lnTo>
                    <a:lnTo>
                      <a:pt x="0" y="52"/>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02">
                <a:extLst>
                  <a:ext uri="{FF2B5EF4-FFF2-40B4-BE49-F238E27FC236}">
                    <a16:creationId xmlns:a16="http://schemas.microsoft.com/office/drawing/2014/main" id="{3A768078-73E7-9B72-7ED7-BE777CC27FDF}"/>
                  </a:ext>
                </a:extLst>
              </p:cNvPr>
              <p:cNvSpPr>
                <a:spLocks/>
              </p:cNvSpPr>
              <p:nvPr/>
            </p:nvSpPr>
            <p:spPr bwMode="auto">
              <a:xfrm>
                <a:off x="4702" y="3013"/>
                <a:ext cx="172" cy="52"/>
              </a:xfrm>
              <a:custGeom>
                <a:avLst/>
                <a:gdLst>
                  <a:gd name="T0" fmla="*/ 172 w 172"/>
                  <a:gd name="T1" fmla="*/ 22 h 52"/>
                  <a:gd name="T2" fmla="*/ 172 w 172"/>
                  <a:gd name="T3" fmla="*/ 22 h 52"/>
                  <a:gd name="T4" fmla="*/ 153 w 172"/>
                  <a:gd name="T5" fmla="*/ 12 h 52"/>
                  <a:gd name="T6" fmla="*/ 134 w 172"/>
                  <a:gd name="T7" fmla="*/ 5 h 52"/>
                  <a:gd name="T8" fmla="*/ 111 w 172"/>
                  <a:gd name="T9" fmla="*/ 0 h 52"/>
                  <a:gd name="T10" fmla="*/ 96 w 172"/>
                  <a:gd name="T11" fmla="*/ 0 h 52"/>
                  <a:gd name="T12" fmla="*/ 85 w 172"/>
                  <a:gd name="T13" fmla="*/ 0 h 52"/>
                  <a:gd name="T14" fmla="*/ 71 w 172"/>
                  <a:gd name="T15" fmla="*/ 3 h 52"/>
                  <a:gd name="T16" fmla="*/ 56 w 172"/>
                  <a:gd name="T17" fmla="*/ 7 h 52"/>
                  <a:gd name="T18" fmla="*/ 40 w 172"/>
                  <a:gd name="T19" fmla="*/ 12 h 52"/>
                  <a:gd name="T20" fmla="*/ 28 w 172"/>
                  <a:gd name="T21" fmla="*/ 24 h 52"/>
                  <a:gd name="T22" fmla="*/ 14 w 172"/>
                  <a:gd name="T23" fmla="*/ 36 h 52"/>
                  <a:gd name="T24" fmla="*/ 0 w 172"/>
                  <a:gd name="T25" fmla="*/ 52 h 52"/>
                  <a:gd name="T26" fmla="*/ 0 w 172"/>
                  <a:gd name="T27" fmla="*/ 52 h 52"/>
                  <a:gd name="T28" fmla="*/ 9 w 172"/>
                  <a:gd name="T29" fmla="*/ 43 h 52"/>
                  <a:gd name="T30" fmla="*/ 23 w 172"/>
                  <a:gd name="T31" fmla="*/ 33 h 52"/>
                  <a:gd name="T32" fmla="*/ 40 w 172"/>
                  <a:gd name="T33" fmla="*/ 22 h 52"/>
                  <a:gd name="T34" fmla="*/ 63 w 172"/>
                  <a:gd name="T35" fmla="*/ 14 h 52"/>
                  <a:gd name="T36" fmla="*/ 78 w 172"/>
                  <a:gd name="T37" fmla="*/ 12 h 52"/>
                  <a:gd name="T38" fmla="*/ 94 w 172"/>
                  <a:gd name="T39" fmla="*/ 10 h 52"/>
                  <a:gd name="T40" fmla="*/ 111 w 172"/>
                  <a:gd name="T41" fmla="*/ 10 h 52"/>
                  <a:gd name="T42" fmla="*/ 129 w 172"/>
                  <a:gd name="T43" fmla="*/ 12 h 52"/>
                  <a:gd name="T44" fmla="*/ 148 w 172"/>
                  <a:gd name="T45" fmla="*/ 17 h 52"/>
                  <a:gd name="T46" fmla="*/ 172 w 172"/>
                  <a:gd name="T47" fmla="*/ 22 h 52"/>
                  <a:gd name="T48" fmla="*/ 172 w 172"/>
                  <a:gd name="T49" fmla="*/ 2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52"/>
                  <a:gd name="T77" fmla="*/ 172 w 17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52">
                    <a:moveTo>
                      <a:pt x="172" y="22"/>
                    </a:moveTo>
                    <a:lnTo>
                      <a:pt x="172" y="22"/>
                    </a:lnTo>
                    <a:lnTo>
                      <a:pt x="153" y="12"/>
                    </a:lnTo>
                    <a:lnTo>
                      <a:pt x="134" y="5"/>
                    </a:lnTo>
                    <a:lnTo>
                      <a:pt x="111" y="0"/>
                    </a:lnTo>
                    <a:lnTo>
                      <a:pt x="96" y="0"/>
                    </a:lnTo>
                    <a:lnTo>
                      <a:pt x="85" y="0"/>
                    </a:lnTo>
                    <a:lnTo>
                      <a:pt x="71" y="3"/>
                    </a:lnTo>
                    <a:lnTo>
                      <a:pt x="56" y="7"/>
                    </a:lnTo>
                    <a:lnTo>
                      <a:pt x="40" y="12"/>
                    </a:lnTo>
                    <a:lnTo>
                      <a:pt x="28" y="24"/>
                    </a:lnTo>
                    <a:lnTo>
                      <a:pt x="14" y="36"/>
                    </a:lnTo>
                    <a:lnTo>
                      <a:pt x="0" y="52"/>
                    </a:lnTo>
                    <a:lnTo>
                      <a:pt x="9" y="43"/>
                    </a:lnTo>
                    <a:lnTo>
                      <a:pt x="23" y="33"/>
                    </a:lnTo>
                    <a:lnTo>
                      <a:pt x="40" y="22"/>
                    </a:lnTo>
                    <a:lnTo>
                      <a:pt x="63" y="14"/>
                    </a:lnTo>
                    <a:lnTo>
                      <a:pt x="78" y="12"/>
                    </a:lnTo>
                    <a:lnTo>
                      <a:pt x="94" y="10"/>
                    </a:lnTo>
                    <a:lnTo>
                      <a:pt x="111" y="10"/>
                    </a:lnTo>
                    <a:lnTo>
                      <a:pt x="129" y="12"/>
                    </a:lnTo>
                    <a:lnTo>
                      <a:pt x="148" y="17"/>
                    </a:lnTo>
                    <a:lnTo>
                      <a:pt x="172" y="2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03">
                <a:extLst>
                  <a:ext uri="{FF2B5EF4-FFF2-40B4-BE49-F238E27FC236}">
                    <a16:creationId xmlns:a16="http://schemas.microsoft.com/office/drawing/2014/main" id="{090F945A-0E01-5506-0D14-4C66ABC52057}"/>
                  </a:ext>
                </a:extLst>
              </p:cNvPr>
              <p:cNvSpPr>
                <a:spLocks/>
              </p:cNvSpPr>
              <p:nvPr/>
            </p:nvSpPr>
            <p:spPr bwMode="auto">
              <a:xfrm>
                <a:off x="4737" y="3084"/>
                <a:ext cx="349" cy="250"/>
              </a:xfrm>
              <a:custGeom>
                <a:avLst/>
                <a:gdLst>
                  <a:gd name="T0" fmla="*/ 3 w 349"/>
                  <a:gd name="T1" fmla="*/ 33 h 250"/>
                  <a:gd name="T2" fmla="*/ 3 w 349"/>
                  <a:gd name="T3" fmla="*/ 33 h 250"/>
                  <a:gd name="T4" fmla="*/ 12 w 349"/>
                  <a:gd name="T5" fmla="*/ 16 h 250"/>
                  <a:gd name="T6" fmla="*/ 21 w 349"/>
                  <a:gd name="T7" fmla="*/ 5 h 250"/>
                  <a:gd name="T8" fmla="*/ 26 w 349"/>
                  <a:gd name="T9" fmla="*/ 0 h 250"/>
                  <a:gd name="T10" fmla="*/ 31 w 349"/>
                  <a:gd name="T11" fmla="*/ 0 h 250"/>
                  <a:gd name="T12" fmla="*/ 38 w 349"/>
                  <a:gd name="T13" fmla="*/ 0 h 250"/>
                  <a:gd name="T14" fmla="*/ 45 w 349"/>
                  <a:gd name="T15" fmla="*/ 5 h 250"/>
                  <a:gd name="T16" fmla="*/ 45 w 349"/>
                  <a:gd name="T17" fmla="*/ 5 h 250"/>
                  <a:gd name="T18" fmla="*/ 61 w 349"/>
                  <a:gd name="T19" fmla="*/ 16 h 250"/>
                  <a:gd name="T20" fmla="*/ 83 w 349"/>
                  <a:gd name="T21" fmla="*/ 28 h 250"/>
                  <a:gd name="T22" fmla="*/ 104 w 349"/>
                  <a:gd name="T23" fmla="*/ 35 h 250"/>
                  <a:gd name="T24" fmla="*/ 125 w 349"/>
                  <a:gd name="T25" fmla="*/ 42 h 250"/>
                  <a:gd name="T26" fmla="*/ 149 w 349"/>
                  <a:gd name="T27" fmla="*/ 47 h 250"/>
                  <a:gd name="T28" fmla="*/ 170 w 349"/>
                  <a:gd name="T29" fmla="*/ 52 h 250"/>
                  <a:gd name="T30" fmla="*/ 193 w 349"/>
                  <a:gd name="T31" fmla="*/ 52 h 250"/>
                  <a:gd name="T32" fmla="*/ 215 w 349"/>
                  <a:gd name="T33" fmla="*/ 52 h 250"/>
                  <a:gd name="T34" fmla="*/ 215 w 349"/>
                  <a:gd name="T35" fmla="*/ 52 h 250"/>
                  <a:gd name="T36" fmla="*/ 241 w 349"/>
                  <a:gd name="T37" fmla="*/ 45 h 250"/>
                  <a:gd name="T38" fmla="*/ 269 w 349"/>
                  <a:gd name="T39" fmla="*/ 35 h 250"/>
                  <a:gd name="T40" fmla="*/ 321 w 349"/>
                  <a:gd name="T41" fmla="*/ 14 h 250"/>
                  <a:gd name="T42" fmla="*/ 321 w 349"/>
                  <a:gd name="T43" fmla="*/ 14 h 250"/>
                  <a:gd name="T44" fmla="*/ 330 w 349"/>
                  <a:gd name="T45" fmla="*/ 9 h 250"/>
                  <a:gd name="T46" fmla="*/ 337 w 349"/>
                  <a:gd name="T47" fmla="*/ 9 h 250"/>
                  <a:gd name="T48" fmla="*/ 342 w 349"/>
                  <a:gd name="T49" fmla="*/ 12 h 250"/>
                  <a:gd name="T50" fmla="*/ 344 w 349"/>
                  <a:gd name="T51" fmla="*/ 14 h 250"/>
                  <a:gd name="T52" fmla="*/ 347 w 349"/>
                  <a:gd name="T53" fmla="*/ 16 h 250"/>
                  <a:gd name="T54" fmla="*/ 349 w 349"/>
                  <a:gd name="T55" fmla="*/ 24 h 250"/>
                  <a:gd name="T56" fmla="*/ 347 w 349"/>
                  <a:gd name="T57" fmla="*/ 35 h 250"/>
                  <a:gd name="T58" fmla="*/ 344 w 349"/>
                  <a:gd name="T59" fmla="*/ 49 h 250"/>
                  <a:gd name="T60" fmla="*/ 337 w 349"/>
                  <a:gd name="T61" fmla="*/ 64 h 250"/>
                  <a:gd name="T62" fmla="*/ 330 w 349"/>
                  <a:gd name="T63" fmla="*/ 82 h 250"/>
                  <a:gd name="T64" fmla="*/ 330 w 349"/>
                  <a:gd name="T65" fmla="*/ 82 h 250"/>
                  <a:gd name="T66" fmla="*/ 318 w 349"/>
                  <a:gd name="T67" fmla="*/ 108 h 250"/>
                  <a:gd name="T68" fmla="*/ 311 w 349"/>
                  <a:gd name="T69" fmla="*/ 130 h 250"/>
                  <a:gd name="T70" fmla="*/ 304 w 349"/>
                  <a:gd name="T71" fmla="*/ 153 h 250"/>
                  <a:gd name="T72" fmla="*/ 295 w 349"/>
                  <a:gd name="T73" fmla="*/ 179 h 250"/>
                  <a:gd name="T74" fmla="*/ 295 w 349"/>
                  <a:gd name="T75" fmla="*/ 179 h 250"/>
                  <a:gd name="T76" fmla="*/ 285 w 349"/>
                  <a:gd name="T77" fmla="*/ 203 h 250"/>
                  <a:gd name="T78" fmla="*/ 278 w 349"/>
                  <a:gd name="T79" fmla="*/ 212 h 250"/>
                  <a:gd name="T80" fmla="*/ 271 w 349"/>
                  <a:gd name="T81" fmla="*/ 224 h 250"/>
                  <a:gd name="T82" fmla="*/ 259 w 349"/>
                  <a:gd name="T83" fmla="*/ 233 h 250"/>
                  <a:gd name="T84" fmla="*/ 245 w 349"/>
                  <a:gd name="T85" fmla="*/ 240 h 250"/>
                  <a:gd name="T86" fmla="*/ 224 w 349"/>
                  <a:gd name="T87" fmla="*/ 245 h 250"/>
                  <a:gd name="T88" fmla="*/ 198 w 349"/>
                  <a:gd name="T89" fmla="*/ 250 h 250"/>
                  <a:gd name="T90" fmla="*/ 198 w 349"/>
                  <a:gd name="T91" fmla="*/ 250 h 250"/>
                  <a:gd name="T92" fmla="*/ 175 w 349"/>
                  <a:gd name="T93" fmla="*/ 250 h 250"/>
                  <a:gd name="T94" fmla="*/ 153 w 349"/>
                  <a:gd name="T95" fmla="*/ 247 h 250"/>
                  <a:gd name="T96" fmla="*/ 132 w 349"/>
                  <a:gd name="T97" fmla="*/ 243 h 250"/>
                  <a:gd name="T98" fmla="*/ 116 w 349"/>
                  <a:gd name="T99" fmla="*/ 238 h 250"/>
                  <a:gd name="T100" fmla="*/ 102 w 349"/>
                  <a:gd name="T101" fmla="*/ 228 h 250"/>
                  <a:gd name="T102" fmla="*/ 87 w 349"/>
                  <a:gd name="T103" fmla="*/ 219 h 250"/>
                  <a:gd name="T104" fmla="*/ 78 w 349"/>
                  <a:gd name="T105" fmla="*/ 207 h 250"/>
                  <a:gd name="T106" fmla="*/ 66 w 349"/>
                  <a:gd name="T107" fmla="*/ 195 h 250"/>
                  <a:gd name="T108" fmla="*/ 50 w 349"/>
                  <a:gd name="T109" fmla="*/ 165 h 250"/>
                  <a:gd name="T110" fmla="*/ 36 w 349"/>
                  <a:gd name="T111" fmla="*/ 132 h 250"/>
                  <a:gd name="T112" fmla="*/ 19 w 349"/>
                  <a:gd name="T113" fmla="*/ 94 h 250"/>
                  <a:gd name="T114" fmla="*/ 5 w 349"/>
                  <a:gd name="T115" fmla="*/ 57 h 250"/>
                  <a:gd name="T116" fmla="*/ 5 w 349"/>
                  <a:gd name="T117" fmla="*/ 57 h 250"/>
                  <a:gd name="T118" fmla="*/ 0 w 349"/>
                  <a:gd name="T119" fmla="*/ 45 h 250"/>
                  <a:gd name="T120" fmla="*/ 0 w 349"/>
                  <a:gd name="T121" fmla="*/ 38 h 250"/>
                  <a:gd name="T122" fmla="*/ 3 w 349"/>
                  <a:gd name="T123" fmla="*/ 33 h 250"/>
                  <a:gd name="T124" fmla="*/ 3 w 349"/>
                  <a:gd name="T125" fmla="*/ 33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250"/>
                  <a:gd name="T191" fmla="*/ 349 w 349"/>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250">
                    <a:moveTo>
                      <a:pt x="3" y="33"/>
                    </a:moveTo>
                    <a:lnTo>
                      <a:pt x="3" y="33"/>
                    </a:lnTo>
                    <a:lnTo>
                      <a:pt x="12" y="16"/>
                    </a:lnTo>
                    <a:lnTo>
                      <a:pt x="21" y="5"/>
                    </a:lnTo>
                    <a:lnTo>
                      <a:pt x="26" y="0"/>
                    </a:lnTo>
                    <a:lnTo>
                      <a:pt x="31" y="0"/>
                    </a:lnTo>
                    <a:lnTo>
                      <a:pt x="38" y="0"/>
                    </a:lnTo>
                    <a:lnTo>
                      <a:pt x="45" y="5"/>
                    </a:lnTo>
                    <a:lnTo>
                      <a:pt x="61" y="16"/>
                    </a:lnTo>
                    <a:lnTo>
                      <a:pt x="83" y="28"/>
                    </a:lnTo>
                    <a:lnTo>
                      <a:pt x="104" y="35"/>
                    </a:lnTo>
                    <a:lnTo>
                      <a:pt x="125" y="42"/>
                    </a:lnTo>
                    <a:lnTo>
                      <a:pt x="149" y="47"/>
                    </a:lnTo>
                    <a:lnTo>
                      <a:pt x="170" y="52"/>
                    </a:lnTo>
                    <a:lnTo>
                      <a:pt x="193" y="52"/>
                    </a:lnTo>
                    <a:lnTo>
                      <a:pt x="215" y="52"/>
                    </a:lnTo>
                    <a:lnTo>
                      <a:pt x="241" y="45"/>
                    </a:lnTo>
                    <a:lnTo>
                      <a:pt x="269" y="35"/>
                    </a:lnTo>
                    <a:lnTo>
                      <a:pt x="321" y="14"/>
                    </a:lnTo>
                    <a:lnTo>
                      <a:pt x="330" y="9"/>
                    </a:lnTo>
                    <a:lnTo>
                      <a:pt x="337" y="9"/>
                    </a:lnTo>
                    <a:lnTo>
                      <a:pt x="342" y="12"/>
                    </a:lnTo>
                    <a:lnTo>
                      <a:pt x="344" y="14"/>
                    </a:lnTo>
                    <a:lnTo>
                      <a:pt x="347" y="16"/>
                    </a:lnTo>
                    <a:lnTo>
                      <a:pt x="349" y="24"/>
                    </a:lnTo>
                    <a:lnTo>
                      <a:pt x="347" y="35"/>
                    </a:lnTo>
                    <a:lnTo>
                      <a:pt x="344" y="49"/>
                    </a:lnTo>
                    <a:lnTo>
                      <a:pt x="337" y="64"/>
                    </a:lnTo>
                    <a:lnTo>
                      <a:pt x="330" y="82"/>
                    </a:lnTo>
                    <a:lnTo>
                      <a:pt x="318" y="108"/>
                    </a:lnTo>
                    <a:lnTo>
                      <a:pt x="311" y="130"/>
                    </a:lnTo>
                    <a:lnTo>
                      <a:pt x="304" y="153"/>
                    </a:lnTo>
                    <a:lnTo>
                      <a:pt x="295" y="179"/>
                    </a:lnTo>
                    <a:lnTo>
                      <a:pt x="285" y="203"/>
                    </a:lnTo>
                    <a:lnTo>
                      <a:pt x="278" y="212"/>
                    </a:lnTo>
                    <a:lnTo>
                      <a:pt x="271" y="224"/>
                    </a:lnTo>
                    <a:lnTo>
                      <a:pt x="259" y="233"/>
                    </a:lnTo>
                    <a:lnTo>
                      <a:pt x="245" y="240"/>
                    </a:lnTo>
                    <a:lnTo>
                      <a:pt x="224" y="245"/>
                    </a:lnTo>
                    <a:lnTo>
                      <a:pt x="198" y="250"/>
                    </a:lnTo>
                    <a:lnTo>
                      <a:pt x="175" y="250"/>
                    </a:lnTo>
                    <a:lnTo>
                      <a:pt x="153" y="247"/>
                    </a:lnTo>
                    <a:lnTo>
                      <a:pt x="132" y="243"/>
                    </a:lnTo>
                    <a:lnTo>
                      <a:pt x="116" y="238"/>
                    </a:lnTo>
                    <a:lnTo>
                      <a:pt x="102" y="228"/>
                    </a:lnTo>
                    <a:lnTo>
                      <a:pt x="87" y="219"/>
                    </a:lnTo>
                    <a:lnTo>
                      <a:pt x="78" y="207"/>
                    </a:lnTo>
                    <a:lnTo>
                      <a:pt x="66" y="195"/>
                    </a:lnTo>
                    <a:lnTo>
                      <a:pt x="50" y="165"/>
                    </a:lnTo>
                    <a:lnTo>
                      <a:pt x="36" y="132"/>
                    </a:lnTo>
                    <a:lnTo>
                      <a:pt x="19" y="94"/>
                    </a:lnTo>
                    <a:lnTo>
                      <a:pt x="5" y="57"/>
                    </a:lnTo>
                    <a:lnTo>
                      <a:pt x="0" y="45"/>
                    </a:lnTo>
                    <a:lnTo>
                      <a:pt x="0" y="38"/>
                    </a:lnTo>
                    <a:lnTo>
                      <a:pt x="3" y="3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04">
                <a:extLst>
                  <a:ext uri="{FF2B5EF4-FFF2-40B4-BE49-F238E27FC236}">
                    <a16:creationId xmlns:a16="http://schemas.microsoft.com/office/drawing/2014/main" id="{A3D4358A-26B0-9716-48F3-485DA064EA37}"/>
                  </a:ext>
                </a:extLst>
              </p:cNvPr>
              <p:cNvSpPr>
                <a:spLocks/>
              </p:cNvSpPr>
              <p:nvPr/>
            </p:nvSpPr>
            <p:spPr bwMode="auto">
              <a:xfrm>
                <a:off x="4744" y="3100"/>
                <a:ext cx="326" cy="194"/>
              </a:xfrm>
              <a:custGeom>
                <a:avLst/>
                <a:gdLst>
                  <a:gd name="T0" fmla="*/ 0 w 326"/>
                  <a:gd name="T1" fmla="*/ 22 h 194"/>
                  <a:gd name="T2" fmla="*/ 0 w 326"/>
                  <a:gd name="T3" fmla="*/ 22 h 194"/>
                  <a:gd name="T4" fmla="*/ 3 w 326"/>
                  <a:gd name="T5" fmla="*/ 17 h 194"/>
                  <a:gd name="T6" fmla="*/ 10 w 326"/>
                  <a:gd name="T7" fmla="*/ 8 h 194"/>
                  <a:gd name="T8" fmla="*/ 14 w 326"/>
                  <a:gd name="T9" fmla="*/ 3 h 194"/>
                  <a:gd name="T10" fmla="*/ 19 w 326"/>
                  <a:gd name="T11" fmla="*/ 0 h 194"/>
                  <a:gd name="T12" fmla="*/ 26 w 326"/>
                  <a:gd name="T13" fmla="*/ 0 h 194"/>
                  <a:gd name="T14" fmla="*/ 33 w 326"/>
                  <a:gd name="T15" fmla="*/ 5 h 194"/>
                  <a:gd name="T16" fmla="*/ 33 w 326"/>
                  <a:gd name="T17" fmla="*/ 5 h 194"/>
                  <a:gd name="T18" fmla="*/ 45 w 326"/>
                  <a:gd name="T19" fmla="*/ 15 h 194"/>
                  <a:gd name="T20" fmla="*/ 66 w 326"/>
                  <a:gd name="T21" fmla="*/ 26 h 194"/>
                  <a:gd name="T22" fmla="*/ 95 w 326"/>
                  <a:gd name="T23" fmla="*/ 38 h 194"/>
                  <a:gd name="T24" fmla="*/ 128 w 326"/>
                  <a:gd name="T25" fmla="*/ 48 h 194"/>
                  <a:gd name="T26" fmla="*/ 163 w 326"/>
                  <a:gd name="T27" fmla="*/ 55 h 194"/>
                  <a:gd name="T28" fmla="*/ 196 w 326"/>
                  <a:gd name="T29" fmla="*/ 57 h 194"/>
                  <a:gd name="T30" fmla="*/ 212 w 326"/>
                  <a:gd name="T31" fmla="*/ 57 h 194"/>
                  <a:gd name="T32" fmla="*/ 229 w 326"/>
                  <a:gd name="T33" fmla="*/ 52 h 194"/>
                  <a:gd name="T34" fmla="*/ 243 w 326"/>
                  <a:gd name="T35" fmla="*/ 48 h 194"/>
                  <a:gd name="T36" fmla="*/ 255 w 326"/>
                  <a:gd name="T37" fmla="*/ 43 h 194"/>
                  <a:gd name="T38" fmla="*/ 255 w 326"/>
                  <a:gd name="T39" fmla="*/ 43 h 194"/>
                  <a:gd name="T40" fmla="*/ 295 w 326"/>
                  <a:gd name="T41" fmla="*/ 17 h 194"/>
                  <a:gd name="T42" fmla="*/ 307 w 326"/>
                  <a:gd name="T43" fmla="*/ 12 h 194"/>
                  <a:gd name="T44" fmla="*/ 316 w 326"/>
                  <a:gd name="T45" fmla="*/ 8 h 194"/>
                  <a:gd name="T46" fmla="*/ 321 w 326"/>
                  <a:gd name="T47" fmla="*/ 8 h 194"/>
                  <a:gd name="T48" fmla="*/ 326 w 326"/>
                  <a:gd name="T49" fmla="*/ 10 h 194"/>
                  <a:gd name="T50" fmla="*/ 326 w 326"/>
                  <a:gd name="T51" fmla="*/ 15 h 194"/>
                  <a:gd name="T52" fmla="*/ 323 w 326"/>
                  <a:gd name="T53" fmla="*/ 22 h 194"/>
                  <a:gd name="T54" fmla="*/ 323 w 326"/>
                  <a:gd name="T55" fmla="*/ 22 h 194"/>
                  <a:gd name="T56" fmla="*/ 307 w 326"/>
                  <a:gd name="T57" fmla="*/ 66 h 194"/>
                  <a:gd name="T58" fmla="*/ 278 w 326"/>
                  <a:gd name="T59" fmla="*/ 130 h 194"/>
                  <a:gd name="T60" fmla="*/ 278 w 326"/>
                  <a:gd name="T61" fmla="*/ 130 h 194"/>
                  <a:gd name="T62" fmla="*/ 269 w 326"/>
                  <a:gd name="T63" fmla="*/ 149 h 194"/>
                  <a:gd name="T64" fmla="*/ 257 w 326"/>
                  <a:gd name="T65" fmla="*/ 165 h 194"/>
                  <a:gd name="T66" fmla="*/ 243 w 326"/>
                  <a:gd name="T67" fmla="*/ 177 h 194"/>
                  <a:gd name="T68" fmla="*/ 224 w 326"/>
                  <a:gd name="T69" fmla="*/ 187 h 194"/>
                  <a:gd name="T70" fmla="*/ 203 w 326"/>
                  <a:gd name="T71" fmla="*/ 191 h 194"/>
                  <a:gd name="T72" fmla="*/ 179 w 326"/>
                  <a:gd name="T73" fmla="*/ 194 h 194"/>
                  <a:gd name="T74" fmla="*/ 153 w 326"/>
                  <a:gd name="T75" fmla="*/ 191 h 194"/>
                  <a:gd name="T76" fmla="*/ 123 w 326"/>
                  <a:gd name="T77" fmla="*/ 184 h 194"/>
                  <a:gd name="T78" fmla="*/ 123 w 326"/>
                  <a:gd name="T79" fmla="*/ 184 h 194"/>
                  <a:gd name="T80" fmla="*/ 111 w 326"/>
                  <a:gd name="T81" fmla="*/ 179 h 194"/>
                  <a:gd name="T82" fmla="*/ 102 w 326"/>
                  <a:gd name="T83" fmla="*/ 172 h 194"/>
                  <a:gd name="T84" fmla="*/ 80 w 326"/>
                  <a:gd name="T85" fmla="*/ 156 h 194"/>
                  <a:gd name="T86" fmla="*/ 59 w 326"/>
                  <a:gd name="T87" fmla="*/ 132 h 194"/>
                  <a:gd name="T88" fmla="*/ 40 w 326"/>
                  <a:gd name="T89" fmla="*/ 106 h 194"/>
                  <a:gd name="T90" fmla="*/ 26 w 326"/>
                  <a:gd name="T91" fmla="*/ 81 h 194"/>
                  <a:gd name="T92" fmla="*/ 12 w 326"/>
                  <a:gd name="T93" fmla="*/ 59 h 194"/>
                  <a:gd name="T94" fmla="*/ 5 w 326"/>
                  <a:gd name="T95" fmla="*/ 43 h 194"/>
                  <a:gd name="T96" fmla="*/ 3 w 326"/>
                  <a:gd name="T97" fmla="*/ 33 h 194"/>
                  <a:gd name="T98" fmla="*/ 3 w 326"/>
                  <a:gd name="T99" fmla="*/ 33 h 194"/>
                  <a:gd name="T100" fmla="*/ 3 w 326"/>
                  <a:gd name="T101" fmla="*/ 24 h 194"/>
                  <a:gd name="T102" fmla="*/ 0 w 326"/>
                  <a:gd name="T103" fmla="*/ 22 h 194"/>
                  <a:gd name="T104" fmla="*/ 0 w 326"/>
                  <a:gd name="T105" fmla="*/ 22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194"/>
                  <a:gd name="T161" fmla="*/ 326 w 32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194">
                    <a:moveTo>
                      <a:pt x="0" y="22"/>
                    </a:moveTo>
                    <a:lnTo>
                      <a:pt x="0" y="22"/>
                    </a:lnTo>
                    <a:lnTo>
                      <a:pt x="3" y="17"/>
                    </a:lnTo>
                    <a:lnTo>
                      <a:pt x="10" y="8"/>
                    </a:lnTo>
                    <a:lnTo>
                      <a:pt x="14" y="3"/>
                    </a:lnTo>
                    <a:lnTo>
                      <a:pt x="19" y="0"/>
                    </a:lnTo>
                    <a:lnTo>
                      <a:pt x="26" y="0"/>
                    </a:lnTo>
                    <a:lnTo>
                      <a:pt x="33" y="5"/>
                    </a:lnTo>
                    <a:lnTo>
                      <a:pt x="45" y="15"/>
                    </a:lnTo>
                    <a:lnTo>
                      <a:pt x="66" y="26"/>
                    </a:lnTo>
                    <a:lnTo>
                      <a:pt x="95" y="38"/>
                    </a:lnTo>
                    <a:lnTo>
                      <a:pt x="128" y="48"/>
                    </a:lnTo>
                    <a:lnTo>
                      <a:pt x="163" y="55"/>
                    </a:lnTo>
                    <a:lnTo>
                      <a:pt x="196" y="57"/>
                    </a:lnTo>
                    <a:lnTo>
                      <a:pt x="212" y="57"/>
                    </a:lnTo>
                    <a:lnTo>
                      <a:pt x="229" y="52"/>
                    </a:lnTo>
                    <a:lnTo>
                      <a:pt x="243" y="48"/>
                    </a:lnTo>
                    <a:lnTo>
                      <a:pt x="255" y="43"/>
                    </a:lnTo>
                    <a:lnTo>
                      <a:pt x="295" y="17"/>
                    </a:lnTo>
                    <a:lnTo>
                      <a:pt x="307" y="12"/>
                    </a:lnTo>
                    <a:lnTo>
                      <a:pt x="316" y="8"/>
                    </a:lnTo>
                    <a:lnTo>
                      <a:pt x="321" y="8"/>
                    </a:lnTo>
                    <a:lnTo>
                      <a:pt x="326" y="10"/>
                    </a:lnTo>
                    <a:lnTo>
                      <a:pt x="326" y="15"/>
                    </a:lnTo>
                    <a:lnTo>
                      <a:pt x="323" y="22"/>
                    </a:lnTo>
                    <a:lnTo>
                      <a:pt x="307" y="66"/>
                    </a:lnTo>
                    <a:lnTo>
                      <a:pt x="278" y="130"/>
                    </a:lnTo>
                    <a:lnTo>
                      <a:pt x="269" y="149"/>
                    </a:lnTo>
                    <a:lnTo>
                      <a:pt x="257" y="165"/>
                    </a:lnTo>
                    <a:lnTo>
                      <a:pt x="243" y="177"/>
                    </a:lnTo>
                    <a:lnTo>
                      <a:pt x="224" y="187"/>
                    </a:lnTo>
                    <a:lnTo>
                      <a:pt x="203" y="191"/>
                    </a:lnTo>
                    <a:lnTo>
                      <a:pt x="179" y="194"/>
                    </a:lnTo>
                    <a:lnTo>
                      <a:pt x="153" y="191"/>
                    </a:lnTo>
                    <a:lnTo>
                      <a:pt x="123" y="184"/>
                    </a:lnTo>
                    <a:lnTo>
                      <a:pt x="111" y="179"/>
                    </a:lnTo>
                    <a:lnTo>
                      <a:pt x="102" y="172"/>
                    </a:lnTo>
                    <a:lnTo>
                      <a:pt x="80" y="156"/>
                    </a:lnTo>
                    <a:lnTo>
                      <a:pt x="59" y="132"/>
                    </a:lnTo>
                    <a:lnTo>
                      <a:pt x="40" y="106"/>
                    </a:lnTo>
                    <a:lnTo>
                      <a:pt x="26" y="81"/>
                    </a:lnTo>
                    <a:lnTo>
                      <a:pt x="12" y="59"/>
                    </a:lnTo>
                    <a:lnTo>
                      <a:pt x="5" y="43"/>
                    </a:lnTo>
                    <a:lnTo>
                      <a:pt x="3" y="33"/>
                    </a:lnTo>
                    <a:lnTo>
                      <a:pt x="3"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05">
                <a:extLst>
                  <a:ext uri="{FF2B5EF4-FFF2-40B4-BE49-F238E27FC236}">
                    <a16:creationId xmlns:a16="http://schemas.microsoft.com/office/drawing/2014/main" id="{8C78E80D-E973-77D0-736D-F6F7F756A0DD}"/>
                  </a:ext>
                </a:extLst>
              </p:cNvPr>
              <p:cNvSpPr>
                <a:spLocks/>
              </p:cNvSpPr>
              <p:nvPr/>
            </p:nvSpPr>
            <p:spPr bwMode="auto">
              <a:xfrm>
                <a:off x="4754" y="3100"/>
                <a:ext cx="316" cy="109"/>
              </a:xfrm>
              <a:custGeom>
                <a:avLst/>
                <a:gdLst>
                  <a:gd name="T0" fmla="*/ 0 w 316"/>
                  <a:gd name="T1" fmla="*/ 17 h 109"/>
                  <a:gd name="T2" fmla="*/ 0 w 316"/>
                  <a:gd name="T3" fmla="*/ 17 h 109"/>
                  <a:gd name="T4" fmla="*/ 33 w 316"/>
                  <a:gd name="T5" fmla="*/ 41 h 109"/>
                  <a:gd name="T6" fmla="*/ 33 w 316"/>
                  <a:gd name="T7" fmla="*/ 41 h 109"/>
                  <a:gd name="T8" fmla="*/ 80 w 316"/>
                  <a:gd name="T9" fmla="*/ 71 h 109"/>
                  <a:gd name="T10" fmla="*/ 110 w 316"/>
                  <a:gd name="T11" fmla="*/ 92 h 109"/>
                  <a:gd name="T12" fmla="*/ 125 w 316"/>
                  <a:gd name="T13" fmla="*/ 97 h 109"/>
                  <a:gd name="T14" fmla="*/ 139 w 316"/>
                  <a:gd name="T15" fmla="*/ 102 h 109"/>
                  <a:gd name="T16" fmla="*/ 155 w 316"/>
                  <a:gd name="T17" fmla="*/ 106 h 109"/>
                  <a:gd name="T18" fmla="*/ 174 w 316"/>
                  <a:gd name="T19" fmla="*/ 106 h 109"/>
                  <a:gd name="T20" fmla="*/ 174 w 316"/>
                  <a:gd name="T21" fmla="*/ 106 h 109"/>
                  <a:gd name="T22" fmla="*/ 198 w 316"/>
                  <a:gd name="T23" fmla="*/ 109 h 109"/>
                  <a:gd name="T24" fmla="*/ 217 w 316"/>
                  <a:gd name="T25" fmla="*/ 104 h 109"/>
                  <a:gd name="T26" fmla="*/ 217 w 316"/>
                  <a:gd name="T27" fmla="*/ 104 h 109"/>
                  <a:gd name="T28" fmla="*/ 231 w 316"/>
                  <a:gd name="T29" fmla="*/ 97 h 109"/>
                  <a:gd name="T30" fmla="*/ 245 w 316"/>
                  <a:gd name="T31" fmla="*/ 90 h 109"/>
                  <a:gd name="T32" fmla="*/ 271 w 316"/>
                  <a:gd name="T33" fmla="*/ 71 h 109"/>
                  <a:gd name="T34" fmla="*/ 306 w 316"/>
                  <a:gd name="T35" fmla="*/ 36 h 109"/>
                  <a:gd name="T36" fmla="*/ 306 w 316"/>
                  <a:gd name="T37" fmla="*/ 36 h 109"/>
                  <a:gd name="T38" fmla="*/ 313 w 316"/>
                  <a:gd name="T39" fmla="*/ 24 h 109"/>
                  <a:gd name="T40" fmla="*/ 313 w 316"/>
                  <a:gd name="T41" fmla="*/ 22 h 109"/>
                  <a:gd name="T42" fmla="*/ 313 w 316"/>
                  <a:gd name="T43" fmla="*/ 22 h 109"/>
                  <a:gd name="T44" fmla="*/ 316 w 316"/>
                  <a:gd name="T45" fmla="*/ 15 h 109"/>
                  <a:gd name="T46" fmla="*/ 316 w 316"/>
                  <a:gd name="T47" fmla="*/ 10 h 109"/>
                  <a:gd name="T48" fmla="*/ 311 w 316"/>
                  <a:gd name="T49" fmla="*/ 8 h 109"/>
                  <a:gd name="T50" fmla="*/ 306 w 316"/>
                  <a:gd name="T51" fmla="*/ 8 h 109"/>
                  <a:gd name="T52" fmla="*/ 297 w 316"/>
                  <a:gd name="T53" fmla="*/ 12 h 109"/>
                  <a:gd name="T54" fmla="*/ 285 w 316"/>
                  <a:gd name="T55" fmla="*/ 17 h 109"/>
                  <a:gd name="T56" fmla="*/ 245 w 316"/>
                  <a:gd name="T57" fmla="*/ 43 h 109"/>
                  <a:gd name="T58" fmla="*/ 245 w 316"/>
                  <a:gd name="T59" fmla="*/ 43 h 109"/>
                  <a:gd name="T60" fmla="*/ 233 w 316"/>
                  <a:gd name="T61" fmla="*/ 48 h 109"/>
                  <a:gd name="T62" fmla="*/ 219 w 316"/>
                  <a:gd name="T63" fmla="*/ 52 h 109"/>
                  <a:gd name="T64" fmla="*/ 202 w 316"/>
                  <a:gd name="T65" fmla="*/ 57 h 109"/>
                  <a:gd name="T66" fmla="*/ 186 w 316"/>
                  <a:gd name="T67" fmla="*/ 57 h 109"/>
                  <a:gd name="T68" fmla="*/ 153 w 316"/>
                  <a:gd name="T69" fmla="*/ 55 h 109"/>
                  <a:gd name="T70" fmla="*/ 118 w 316"/>
                  <a:gd name="T71" fmla="*/ 48 h 109"/>
                  <a:gd name="T72" fmla="*/ 85 w 316"/>
                  <a:gd name="T73" fmla="*/ 38 h 109"/>
                  <a:gd name="T74" fmla="*/ 56 w 316"/>
                  <a:gd name="T75" fmla="*/ 26 h 109"/>
                  <a:gd name="T76" fmla="*/ 35 w 316"/>
                  <a:gd name="T77" fmla="*/ 15 h 109"/>
                  <a:gd name="T78" fmla="*/ 23 w 316"/>
                  <a:gd name="T79" fmla="*/ 5 h 109"/>
                  <a:gd name="T80" fmla="*/ 23 w 316"/>
                  <a:gd name="T81" fmla="*/ 5 h 109"/>
                  <a:gd name="T82" fmla="*/ 16 w 316"/>
                  <a:gd name="T83" fmla="*/ 0 h 109"/>
                  <a:gd name="T84" fmla="*/ 11 w 316"/>
                  <a:gd name="T85" fmla="*/ 0 h 109"/>
                  <a:gd name="T86" fmla="*/ 7 w 316"/>
                  <a:gd name="T87" fmla="*/ 0 h 109"/>
                  <a:gd name="T88" fmla="*/ 4 w 316"/>
                  <a:gd name="T89" fmla="*/ 5 h 109"/>
                  <a:gd name="T90" fmla="*/ 2 w 316"/>
                  <a:gd name="T91" fmla="*/ 12 h 109"/>
                  <a:gd name="T92" fmla="*/ 0 w 316"/>
                  <a:gd name="T93" fmla="*/ 17 h 109"/>
                  <a:gd name="T94" fmla="*/ 0 w 316"/>
                  <a:gd name="T95" fmla="*/ 1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109"/>
                  <a:gd name="T146" fmla="*/ 316 w 316"/>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109">
                    <a:moveTo>
                      <a:pt x="0" y="17"/>
                    </a:moveTo>
                    <a:lnTo>
                      <a:pt x="0" y="17"/>
                    </a:lnTo>
                    <a:lnTo>
                      <a:pt x="33" y="41"/>
                    </a:lnTo>
                    <a:lnTo>
                      <a:pt x="80" y="71"/>
                    </a:lnTo>
                    <a:lnTo>
                      <a:pt x="110" y="92"/>
                    </a:lnTo>
                    <a:lnTo>
                      <a:pt x="125" y="97"/>
                    </a:lnTo>
                    <a:lnTo>
                      <a:pt x="139" y="102"/>
                    </a:lnTo>
                    <a:lnTo>
                      <a:pt x="155" y="106"/>
                    </a:lnTo>
                    <a:lnTo>
                      <a:pt x="174" y="106"/>
                    </a:lnTo>
                    <a:lnTo>
                      <a:pt x="198" y="109"/>
                    </a:lnTo>
                    <a:lnTo>
                      <a:pt x="217" y="104"/>
                    </a:lnTo>
                    <a:lnTo>
                      <a:pt x="231" y="97"/>
                    </a:lnTo>
                    <a:lnTo>
                      <a:pt x="245" y="90"/>
                    </a:lnTo>
                    <a:lnTo>
                      <a:pt x="271" y="71"/>
                    </a:lnTo>
                    <a:lnTo>
                      <a:pt x="306" y="36"/>
                    </a:lnTo>
                    <a:lnTo>
                      <a:pt x="313" y="24"/>
                    </a:lnTo>
                    <a:lnTo>
                      <a:pt x="313" y="22"/>
                    </a:lnTo>
                    <a:lnTo>
                      <a:pt x="316" y="15"/>
                    </a:lnTo>
                    <a:lnTo>
                      <a:pt x="316" y="10"/>
                    </a:lnTo>
                    <a:lnTo>
                      <a:pt x="311" y="8"/>
                    </a:lnTo>
                    <a:lnTo>
                      <a:pt x="306" y="8"/>
                    </a:lnTo>
                    <a:lnTo>
                      <a:pt x="297" y="12"/>
                    </a:lnTo>
                    <a:lnTo>
                      <a:pt x="285" y="17"/>
                    </a:lnTo>
                    <a:lnTo>
                      <a:pt x="245" y="43"/>
                    </a:lnTo>
                    <a:lnTo>
                      <a:pt x="233" y="48"/>
                    </a:lnTo>
                    <a:lnTo>
                      <a:pt x="219" y="52"/>
                    </a:lnTo>
                    <a:lnTo>
                      <a:pt x="202" y="57"/>
                    </a:lnTo>
                    <a:lnTo>
                      <a:pt x="186" y="57"/>
                    </a:lnTo>
                    <a:lnTo>
                      <a:pt x="153" y="55"/>
                    </a:lnTo>
                    <a:lnTo>
                      <a:pt x="118" y="48"/>
                    </a:lnTo>
                    <a:lnTo>
                      <a:pt x="85" y="38"/>
                    </a:lnTo>
                    <a:lnTo>
                      <a:pt x="56" y="26"/>
                    </a:lnTo>
                    <a:lnTo>
                      <a:pt x="35" y="15"/>
                    </a:lnTo>
                    <a:lnTo>
                      <a:pt x="23" y="5"/>
                    </a:lnTo>
                    <a:lnTo>
                      <a:pt x="16" y="0"/>
                    </a:lnTo>
                    <a:lnTo>
                      <a:pt x="11" y="0"/>
                    </a:lnTo>
                    <a:lnTo>
                      <a:pt x="7" y="0"/>
                    </a:lnTo>
                    <a:lnTo>
                      <a:pt x="4" y="5"/>
                    </a:lnTo>
                    <a:lnTo>
                      <a:pt x="2" y="1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06">
                <a:extLst>
                  <a:ext uri="{FF2B5EF4-FFF2-40B4-BE49-F238E27FC236}">
                    <a16:creationId xmlns:a16="http://schemas.microsoft.com/office/drawing/2014/main" id="{12F60C90-C0B3-8067-7711-9178A4EC3C8D}"/>
                  </a:ext>
                </a:extLst>
              </p:cNvPr>
              <p:cNvSpPr>
                <a:spLocks/>
              </p:cNvSpPr>
              <p:nvPr/>
            </p:nvSpPr>
            <p:spPr bwMode="auto">
              <a:xfrm>
                <a:off x="4744" y="3100"/>
                <a:ext cx="326" cy="76"/>
              </a:xfrm>
              <a:custGeom>
                <a:avLst/>
                <a:gdLst>
                  <a:gd name="T0" fmla="*/ 0 w 326"/>
                  <a:gd name="T1" fmla="*/ 19 h 76"/>
                  <a:gd name="T2" fmla="*/ 0 w 326"/>
                  <a:gd name="T3" fmla="*/ 19 h 76"/>
                  <a:gd name="T4" fmla="*/ 7 w 326"/>
                  <a:gd name="T5" fmla="*/ 19 h 76"/>
                  <a:gd name="T6" fmla="*/ 17 w 326"/>
                  <a:gd name="T7" fmla="*/ 22 h 76"/>
                  <a:gd name="T8" fmla="*/ 33 w 326"/>
                  <a:gd name="T9" fmla="*/ 29 h 76"/>
                  <a:gd name="T10" fmla="*/ 57 w 326"/>
                  <a:gd name="T11" fmla="*/ 38 h 76"/>
                  <a:gd name="T12" fmla="*/ 57 w 326"/>
                  <a:gd name="T13" fmla="*/ 38 h 76"/>
                  <a:gd name="T14" fmla="*/ 83 w 326"/>
                  <a:gd name="T15" fmla="*/ 50 h 76"/>
                  <a:gd name="T16" fmla="*/ 106 w 326"/>
                  <a:gd name="T17" fmla="*/ 59 h 76"/>
                  <a:gd name="T18" fmla="*/ 132 w 326"/>
                  <a:gd name="T19" fmla="*/ 66 h 76"/>
                  <a:gd name="T20" fmla="*/ 156 w 326"/>
                  <a:gd name="T21" fmla="*/ 73 h 76"/>
                  <a:gd name="T22" fmla="*/ 179 w 326"/>
                  <a:gd name="T23" fmla="*/ 76 h 76"/>
                  <a:gd name="T24" fmla="*/ 201 w 326"/>
                  <a:gd name="T25" fmla="*/ 76 h 76"/>
                  <a:gd name="T26" fmla="*/ 222 w 326"/>
                  <a:gd name="T27" fmla="*/ 73 h 76"/>
                  <a:gd name="T28" fmla="*/ 238 w 326"/>
                  <a:gd name="T29" fmla="*/ 69 h 76"/>
                  <a:gd name="T30" fmla="*/ 238 w 326"/>
                  <a:gd name="T31" fmla="*/ 69 h 76"/>
                  <a:gd name="T32" fmla="*/ 264 w 326"/>
                  <a:gd name="T33" fmla="*/ 57 h 76"/>
                  <a:gd name="T34" fmla="*/ 285 w 326"/>
                  <a:gd name="T35" fmla="*/ 45 h 76"/>
                  <a:gd name="T36" fmla="*/ 302 w 326"/>
                  <a:gd name="T37" fmla="*/ 38 h 76"/>
                  <a:gd name="T38" fmla="*/ 311 w 326"/>
                  <a:gd name="T39" fmla="*/ 36 h 76"/>
                  <a:gd name="T40" fmla="*/ 318 w 326"/>
                  <a:gd name="T41" fmla="*/ 36 h 76"/>
                  <a:gd name="T42" fmla="*/ 318 w 326"/>
                  <a:gd name="T43" fmla="*/ 36 h 76"/>
                  <a:gd name="T44" fmla="*/ 323 w 326"/>
                  <a:gd name="T45" fmla="*/ 22 h 76"/>
                  <a:gd name="T46" fmla="*/ 323 w 326"/>
                  <a:gd name="T47" fmla="*/ 22 h 76"/>
                  <a:gd name="T48" fmla="*/ 326 w 326"/>
                  <a:gd name="T49" fmla="*/ 15 h 76"/>
                  <a:gd name="T50" fmla="*/ 326 w 326"/>
                  <a:gd name="T51" fmla="*/ 10 h 76"/>
                  <a:gd name="T52" fmla="*/ 321 w 326"/>
                  <a:gd name="T53" fmla="*/ 8 h 76"/>
                  <a:gd name="T54" fmla="*/ 316 w 326"/>
                  <a:gd name="T55" fmla="*/ 8 h 76"/>
                  <a:gd name="T56" fmla="*/ 307 w 326"/>
                  <a:gd name="T57" fmla="*/ 12 h 76"/>
                  <a:gd name="T58" fmla="*/ 295 w 326"/>
                  <a:gd name="T59" fmla="*/ 17 h 76"/>
                  <a:gd name="T60" fmla="*/ 255 w 326"/>
                  <a:gd name="T61" fmla="*/ 43 h 76"/>
                  <a:gd name="T62" fmla="*/ 255 w 326"/>
                  <a:gd name="T63" fmla="*/ 43 h 76"/>
                  <a:gd name="T64" fmla="*/ 243 w 326"/>
                  <a:gd name="T65" fmla="*/ 48 h 76"/>
                  <a:gd name="T66" fmla="*/ 229 w 326"/>
                  <a:gd name="T67" fmla="*/ 52 h 76"/>
                  <a:gd name="T68" fmla="*/ 212 w 326"/>
                  <a:gd name="T69" fmla="*/ 57 h 76"/>
                  <a:gd name="T70" fmla="*/ 196 w 326"/>
                  <a:gd name="T71" fmla="*/ 57 h 76"/>
                  <a:gd name="T72" fmla="*/ 163 w 326"/>
                  <a:gd name="T73" fmla="*/ 55 h 76"/>
                  <a:gd name="T74" fmla="*/ 128 w 326"/>
                  <a:gd name="T75" fmla="*/ 48 h 76"/>
                  <a:gd name="T76" fmla="*/ 95 w 326"/>
                  <a:gd name="T77" fmla="*/ 38 h 76"/>
                  <a:gd name="T78" fmla="*/ 66 w 326"/>
                  <a:gd name="T79" fmla="*/ 26 h 76"/>
                  <a:gd name="T80" fmla="*/ 45 w 326"/>
                  <a:gd name="T81" fmla="*/ 15 h 76"/>
                  <a:gd name="T82" fmla="*/ 33 w 326"/>
                  <a:gd name="T83" fmla="*/ 5 h 76"/>
                  <a:gd name="T84" fmla="*/ 33 w 326"/>
                  <a:gd name="T85" fmla="*/ 5 h 76"/>
                  <a:gd name="T86" fmla="*/ 26 w 326"/>
                  <a:gd name="T87" fmla="*/ 0 h 76"/>
                  <a:gd name="T88" fmla="*/ 21 w 326"/>
                  <a:gd name="T89" fmla="*/ 0 h 76"/>
                  <a:gd name="T90" fmla="*/ 17 w 326"/>
                  <a:gd name="T91" fmla="*/ 0 h 76"/>
                  <a:gd name="T92" fmla="*/ 12 w 326"/>
                  <a:gd name="T93" fmla="*/ 3 h 76"/>
                  <a:gd name="T94" fmla="*/ 5 w 326"/>
                  <a:gd name="T95" fmla="*/ 12 h 76"/>
                  <a:gd name="T96" fmla="*/ 0 w 326"/>
                  <a:gd name="T97" fmla="*/ 19 h 76"/>
                  <a:gd name="T98" fmla="*/ 0 w 326"/>
                  <a:gd name="T99" fmla="*/ 19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76"/>
                  <a:gd name="T152" fmla="*/ 326 w 326"/>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76">
                    <a:moveTo>
                      <a:pt x="0" y="19"/>
                    </a:moveTo>
                    <a:lnTo>
                      <a:pt x="0" y="19"/>
                    </a:lnTo>
                    <a:lnTo>
                      <a:pt x="7" y="19"/>
                    </a:lnTo>
                    <a:lnTo>
                      <a:pt x="17" y="22"/>
                    </a:lnTo>
                    <a:lnTo>
                      <a:pt x="33" y="29"/>
                    </a:lnTo>
                    <a:lnTo>
                      <a:pt x="57" y="38"/>
                    </a:lnTo>
                    <a:lnTo>
                      <a:pt x="83" y="50"/>
                    </a:lnTo>
                    <a:lnTo>
                      <a:pt x="106" y="59"/>
                    </a:lnTo>
                    <a:lnTo>
                      <a:pt x="132" y="66"/>
                    </a:lnTo>
                    <a:lnTo>
                      <a:pt x="156" y="73"/>
                    </a:lnTo>
                    <a:lnTo>
                      <a:pt x="179" y="76"/>
                    </a:lnTo>
                    <a:lnTo>
                      <a:pt x="201" y="76"/>
                    </a:lnTo>
                    <a:lnTo>
                      <a:pt x="222" y="73"/>
                    </a:lnTo>
                    <a:lnTo>
                      <a:pt x="238" y="69"/>
                    </a:lnTo>
                    <a:lnTo>
                      <a:pt x="264" y="57"/>
                    </a:lnTo>
                    <a:lnTo>
                      <a:pt x="285" y="45"/>
                    </a:lnTo>
                    <a:lnTo>
                      <a:pt x="302" y="38"/>
                    </a:lnTo>
                    <a:lnTo>
                      <a:pt x="311" y="36"/>
                    </a:lnTo>
                    <a:lnTo>
                      <a:pt x="318" y="36"/>
                    </a:lnTo>
                    <a:lnTo>
                      <a:pt x="323" y="22"/>
                    </a:lnTo>
                    <a:lnTo>
                      <a:pt x="326" y="15"/>
                    </a:lnTo>
                    <a:lnTo>
                      <a:pt x="326" y="10"/>
                    </a:lnTo>
                    <a:lnTo>
                      <a:pt x="321" y="8"/>
                    </a:lnTo>
                    <a:lnTo>
                      <a:pt x="316" y="8"/>
                    </a:lnTo>
                    <a:lnTo>
                      <a:pt x="307" y="12"/>
                    </a:lnTo>
                    <a:lnTo>
                      <a:pt x="295" y="17"/>
                    </a:lnTo>
                    <a:lnTo>
                      <a:pt x="255" y="43"/>
                    </a:lnTo>
                    <a:lnTo>
                      <a:pt x="243" y="48"/>
                    </a:lnTo>
                    <a:lnTo>
                      <a:pt x="229" y="52"/>
                    </a:lnTo>
                    <a:lnTo>
                      <a:pt x="212" y="57"/>
                    </a:lnTo>
                    <a:lnTo>
                      <a:pt x="196" y="57"/>
                    </a:lnTo>
                    <a:lnTo>
                      <a:pt x="163" y="55"/>
                    </a:lnTo>
                    <a:lnTo>
                      <a:pt x="128" y="48"/>
                    </a:lnTo>
                    <a:lnTo>
                      <a:pt x="95" y="38"/>
                    </a:lnTo>
                    <a:lnTo>
                      <a:pt x="66" y="26"/>
                    </a:lnTo>
                    <a:lnTo>
                      <a:pt x="45" y="15"/>
                    </a:lnTo>
                    <a:lnTo>
                      <a:pt x="33" y="5"/>
                    </a:lnTo>
                    <a:lnTo>
                      <a:pt x="26" y="0"/>
                    </a:lnTo>
                    <a:lnTo>
                      <a:pt x="21" y="0"/>
                    </a:lnTo>
                    <a:lnTo>
                      <a:pt x="17" y="0"/>
                    </a:lnTo>
                    <a:lnTo>
                      <a:pt x="12" y="3"/>
                    </a:lnTo>
                    <a:lnTo>
                      <a:pt x="5" y="12"/>
                    </a:lnTo>
                    <a:lnTo>
                      <a:pt x="0" y="19"/>
                    </a:lnTo>
                    <a:close/>
                  </a:path>
                </a:pathLst>
              </a:custGeom>
              <a:solidFill>
                <a:srgbClr val="CF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07">
                <a:extLst>
                  <a:ext uri="{FF2B5EF4-FFF2-40B4-BE49-F238E27FC236}">
                    <a16:creationId xmlns:a16="http://schemas.microsoft.com/office/drawing/2014/main" id="{3062C97F-46EA-42D6-2BE4-0695C7073109}"/>
                  </a:ext>
                </a:extLst>
              </p:cNvPr>
              <p:cNvSpPr>
                <a:spLocks/>
              </p:cNvSpPr>
              <p:nvPr/>
            </p:nvSpPr>
            <p:spPr bwMode="auto">
              <a:xfrm>
                <a:off x="4834" y="3242"/>
                <a:ext cx="179" cy="54"/>
              </a:xfrm>
              <a:custGeom>
                <a:avLst/>
                <a:gdLst>
                  <a:gd name="T0" fmla="*/ 0 w 179"/>
                  <a:gd name="T1" fmla="*/ 26 h 54"/>
                  <a:gd name="T2" fmla="*/ 0 w 179"/>
                  <a:gd name="T3" fmla="*/ 26 h 54"/>
                  <a:gd name="T4" fmla="*/ 26 w 179"/>
                  <a:gd name="T5" fmla="*/ 40 h 54"/>
                  <a:gd name="T6" fmla="*/ 26 w 179"/>
                  <a:gd name="T7" fmla="*/ 40 h 54"/>
                  <a:gd name="T8" fmla="*/ 49 w 179"/>
                  <a:gd name="T9" fmla="*/ 49 h 54"/>
                  <a:gd name="T10" fmla="*/ 73 w 179"/>
                  <a:gd name="T11" fmla="*/ 54 h 54"/>
                  <a:gd name="T12" fmla="*/ 99 w 179"/>
                  <a:gd name="T13" fmla="*/ 54 h 54"/>
                  <a:gd name="T14" fmla="*/ 120 w 179"/>
                  <a:gd name="T15" fmla="*/ 52 h 54"/>
                  <a:gd name="T16" fmla="*/ 141 w 179"/>
                  <a:gd name="T17" fmla="*/ 47 h 54"/>
                  <a:gd name="T18" fmla="*/ 158 w 179"/>
                  <a:gd name="T19" fmla="*/ 37 h 54"/>
                  <a:gd name="T20" fmla="*/ 172 w 179"/>
                  <a:gd name="T21" fmla="*/ 26 h 54"/>
                  <a:gd name="T22" fmla="*/ 177 w 179"/>
                  <a:gd name="T23" fmla="*/ 19 h 54"/>
                  <a:gd name="T24" fmla="*/ 179 w 179"/>
                  <a:gd name="T25" fmla="*/ 12 h 54"/>
                  <a:gd name="T26" fmla="*/ 179 w 179"/>
                  <a:gd name="T27" fmla="*/ 12 h 54"/>
                  <a:gd name="T28" fmla="*/ 158 w 179"/>
                  <a:gd name="T29" fmla="*/ 5 h 54"/>
                  <a:gd name="T30" fmla="*/ 134 w 179"/>
                  <a:gd name="T31" fmla="*/ 2 h 54"/>
                  <a:gd name="T32" fmla="*/ 111 w 179"/>
                  <a:gd name="T33" fmla="*/ 0 h 54"/>
                  <a:gd name="T34" fmla="*/ 87 w 179"/>
                  <a:gd name="T35" fmla="*/ 0 h 54"/>
                  <a:gd name="T36" fmla="*/ 63 w 179"/>
                  <a:gd name="T37" fmla="*/ 5 h 54"/>
                  <a:gd name="T38" fmla="*/ 40 w 179"/>
                  <a:gd name="T39" fmla="*/ 9 h 54"/>
                  <a:gd name="T40" fmla="*/ 19 w 179"/>
                  <a:gd name="T41" fmla="*/ 16 h 54"/>
                  <a:gd name="T42" fmla="*/ 0 w 179"/>
                  <a:gd name="T43" fmla="*/ 26 h 54"/>
                  <a:gd name="T44" fmla="*/ 0 w 179"/>
                  <a:gd name="T45" fmla="*/ 26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54"/>
                  <a:gd name="T71" fmla="*/ 179 w 179"/>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54">
                    <a:moveTo>
                      <a:pt x="0" y="26"/>
                    </a:moveTo>
                    <a:lnTo>
                      <a:pt x="0" y="26"/>
                    </a:lnTo>
                    <a:lnTo>
                      <a:pt x="26" y="40"/>
                    </a:lnTo>
                    <a:lnTo>
                      <a:pt x="49" y="49"/>
                    </a:lnTo>
                    <a:lnTo>
                      <a:pt x="73" y="54"/>
                    </a:lnTo>
                    <a:lnTo>
                      <a:pt x="99" y="54"/>
                    </a:lnTo>
                    <a:lnTo>
                      <a:pt x="120" y="52"/>
                    </a:lnTo>
                    <a:lnTo>
                      <a:pt x="141" y="47"/>
                    </a:lnTo>
                    <a:lnTo>
                      <a:pt x="158" y="37"/>
                    </a:lnTo>
                    <a:lnTo>
                      <a:pt x="172" y="26"/>
                    </a:lnTo>
                    <a:lnTo>
                      <a:pt x="177" y="19"/>
                    </a:lnTo>
                    <a:lnTo>
                      <a:pt x="179" y="12"/>
                    </a:lnTo>
                    <a:lnTo>
                      <a:pt x="158" y="5"/>
                    </a:lnTo>
                    <a:lnTo>
                      <a:pt x="134" y="2"/>
                    </a:lnTo>
                    <a:lnTo>
                      <a:pt x="111" y="0"/>
                    </a:lnTo>
                    <a:lnTo>
                      <a:pt x="87" y="0"/>
                    </a:lnTo>
                    <a:lnTo>
                      <a:pt x="63" y="5"/>
                    </a:lnTo>
                    <a:lnTo>
                      <a:pt x="40" y="9"/>
                    </a:lnTo>
                    <a:lnTo>
                      <a:pt x="19" y="16"/>
                    </a:lnTo>
                    <a:lnTo>
                      <a:pt x="0" y="26"/>
                    </a:lnTo>
                    <a:close/>
                  </a:path>
                </a:pathLst>
              </a:custGeom>
              <a:solidFill>
                <a:srgbClr val="A50D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08">
                <a:extLst>
                  <a:ext uri="{FF2B5EF4-FFF2-40B4-BE49-F238E27FC236}">
                    <a16:creationId xmlns:a16="http://schemas.microsoft.com/office/drawing/2014/main" id="{F0A3C7B0-C76A-AE9F-3336-3C7668758F82}"/>
                  </a:ext>
                </a:extLst>
              </p:cNvPr>
              <p:cNvSpPr>
                <a:spLocks/>
              </p:cNvSpPr>
              <p:nvPr/>
            </p:nvSpPr>
            <p:spPr bwMode="auto">
              <a:xfrm>
                <a:off x="5053" y="3082"/>
                <a:ext cx="45" cy="47"/>
              </a:xfrm>
              <a:custGeom>
                <a:avLst/>
                <a:gdLst>
                  <a:gd name="T0" fmla="*/ 0 w 45"/>
                  <a:gd name="T1" fmla="*/ 2 h 47"/>
                  <a:gd name="T2" fmla="*/ 0 w 45"/>
                  <a:gd name="T3" fmla="*/ 2 h 47"/>
                  <a:gd name="T4" fmla="*/ 9 w 45"/>
                  <a:gd name="T5" fmla="*/ 0 h 47"/>
                  <a:gd name="T6" fmla="*/ 19 w 45"/>
                  <a:gd name="T7" fmla="*/ 0 h 47"/>
                  <a:gd name="T8" fmla="*/ 28 w 45"/>
                  <a:gd name="T9" fmla="*/ 2 h 47"/>
                  <a:gd name="T10" fmla="*/ 38 w 45"/>
                  <a:gd name="T11" fmla="*/ 7 h 47"/>
                  <a:gd name="T12" fmla="*/ 40 w 45"/>
                  <a:gd name="T13" fmla="*/ 9 h 47"/>
                  <a:gd name="T14" fmla="*/ 42 w 45"/>
                  <a:gd name="T15" fmla="*/ 14 h 47"/>
                  <a:gd name="T16" fmla="*/ 45 w 45"/>
                  <a:gd name="T17" fmla="*/ 21 h 47"/>
                  <a:gd name="T18" fmla="*/ 45 w 45"/>
                  <a:gd name="T19" fmla="*/ 28 h 47"/>
                  <a:gd name="T20" fmla="*/ 40 w 45"/>
                  <a:gd name="T21" fmla="*/ 47 h 47"/>
                  <a:gd name="T22" fmla="*/ 40 w 45"/>
                  <a:gd name="T23" fmla="*/ 47 h 47"/>
                  <a:gd name="T24" fmla="*/ 40 w 45"/>
                  <a:gd name="T25" fmla="*/ 40 h 47"/>
                  <a:gd name="T26" fmla="*/ 40 w 45"/>
                  <a:gd name="T27" fmla="*/ 33 h 47"/>
                  <a:gd name="T28" fmla="*/ 40 w 45"/>
                  <a:gd name="T29" fmla="*/ 26 h 47"/>
                  <a:gd name="T30" fmla="*/ 35 w 45"/>
                  <a:gd name="T31" fmla="*/ 16 h 47"/>
                  <a:gd name="T32" fmla="*/ 28 w 45"/>
                  <a:gd name="T33" fmla="*/ 9 h 47"/>
                  <a:gd name="T34" fmla="*/ 17 w 45"/>
                  <a:gd name="T35" fmla="*/ 4 h 47"/>
                  <a:gd name="T36" fmla="*/ 0 w 45"/>
                  <a:gd name="T37" fmla="*/ 2 h 47"/>
                  <a:gd name="T38" fmla="*/ 0 w 45"/>
                  <a:gd name="T39" fmla="*/ 2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47"/>
                  <a:gd name="T62" fmla="*/ 45 w 4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47">
                    <a:moveTo>
                      <a:pt x="0" y="2"/>
                    </a:moveTo>
                    <a:lnTo>
                      <a:pt x="0" y="2"/>
                    </a:lnTo>
                    <a:lnTo>
                      <a:pt x="9" y="0"/>
                    </a:lnTo>
                    <a:lnTo>
                      <a:pt x="19" y="0"/>
                    </a:lnTo>
                    <a:lnTo>
                      <a:pt x="28" y="2"/>
                    </a:lnTo>
                    <a:lnTo>
                      <a:pt x="38" y="7"/>
                    </a:lnTo>
                    <a:lnTo>
                      <a:pt x="40" y="9"/>
                    </a:lnTo>
                    <a:lnTo>
                      <a:pt x="42" y="14"/>
                    </a:lnTo>
                    <a:lnTo>
                      <a:pt x="45" y="21"/>
                    </a:lnTo>
                    <a:lnTo>
                      <a:pt x="45" y="28"/>
                    </a:lnTo>
                    <a:lnTo>
                      <a:pt x="40" y="47"/>
                    </a:lnTo>
                    <a:lnTo>
                      <a:pt x="40" y="40"/>
                    </a:lnTo>
                    <a:lnTo>
                      <a:pt x="40" y="33"/>
                    </a:lnTo>
                    <a:lnTo>
                      <a:pt x="40" y="26"/>
                    </a:lnTo>
                    <a:lnTo>
                      <a:pt x="35" y="16"/>
                    </a:lnTo>
                    <a:lnTo>
                      <a:pt x="28" y="9"/>
                    </a:lnTo>
                    <a:lnTo>
                      <a:pt x="17" y="4"/>
                    </a:lnTo>
                    <a:lnTo>
                      <a:pt x="0"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09">
                <a:extLst>
                  <a:ext uri="{FF2B5EF4-FFF2-40B4-BE49-F238E27FC236}">
                    <a16:creationId xmlns:a16="http://schemas.microsoft.com/office/drawing/2014/main" id="{B4FE5063-1A68-A235-8650-AA1F35AE7616}"/>
                  </a:ext>
                </a:extLst>
              </p:cNvPr>
              <p:cNvSpPr>
                <a:spLocks/>
              </p:cNvSpPr>
              <p:nvPr/>
            </p:nvSpPr>
            <p:spPr bwMode="auto">
              <a:xfrm>
                <a:off x="4989" y="2714"/>
                <a:ext cx="170" cy="163"/>
              </a:xfrm>
              <a:custGeom>
                <a:avLst/>
                <a:gdLst>
                  <a:gd name="T0" fmla="*/ 59 w 170"/>
                  <a:gd name="T1" fmla="*/ 7 h 163"/>
                  <a:gd name="T2" fmla="*/ 59 w 170"/>
                  <a:gd name="T3" fmla="*/ 7 h 163"/>
                  <a:gd name="T4" fmla="*/ 69 w 170"/>
                  <a:gd name="T5" fmla="*/ 3 h 163"/>
                  <a:gd name="T6" fmla="*/ 78 w 170"/>
                  <a:gd name="T7" fmla="*/ 0 h 163"/>
                  <a:gd name="T8" fmla="*/ 88 w 170"/>
                  <a:gd name="T9" fmla="*/ 0 h 163"/>
                  <a:gd name="T10" fmla="*/ 97 w 170"/>
                  <a:gd name="T11" fmla="*/ 3 h 163"/>
                  <a:gd name="T12" fmla="*/ 109 w 170"/>
                  <a:gd name="T13" fmla="*/ 10 h 163"/>
                  <a:gd name="T14" fmla="*/ 118 w 170"/>
                  <a:gd name="T15" fmla="*/ 21 h 163"/>
                  <a:gd name="T16" fmla="*/ 128 w 170"/>
                  <a:gd name="T17" fmla="*/ 33 h 163"/>
                  <a:gd name="T18" fmla="*/ 137 w 170"/>
                  <a:gd name="T19" fmla="*/ 52 h 163"/>
                  <a:gd name="T20" fmla="*/ 137 w 170"/>
                  <a:gd name="T21" fmla="*/ 52 h 163"/>
                  <a:gd name="T22" fmla="*/ 149 w 170"/>
                  <a:gd name="T23" fmla="*/ 78 h 163"/>
                  <a:gd name="T24" fmla="*/ 158 w 170"/>
                  <a:gd name="T25" fmla="*/ 104 h 163"/>
                  <a:gd name="T26" fmla="*/ 168 w 170"/>
                  <a:gd name="T27" fmla="*/ 139 h 163"/>
                  <a:gd name="T28" fmla="*/ 170 w 170"/>
                  <a:gd name="T29" fmla="*/ 158 h 163"/>
                  <a:gd name="T30" fmla="*/ 170 w 170"/>
                  <a:gd name="T31" fmla="*/ 163 h 163"/>
                  <a:gd name="T32" fmla="*/ 170 w 170"/>
                  <a:gd name="T33" fmla="*/ 163 h 163"/>
                  <a:gd name="T34" fmla="*/ 163 w 170"/>
                  <a:gd name="T35" fmla="*/ 137 h 163"/>
                  <a:gd name="T36" fmla="*/ 151 w 170"/>
                  <a:gd name="T37" fmla="*/ 113 h 163"/>
                  <a:gd name="T38" fmla="*/ 139 w 170"/>
                  <a:gd name="T39" fmla="*/ 87 h 163"/>
                  <a:gd name="T40" fmla="*/ 123 w 170"/>
                  <a:gd name="T41" fmla="*/ 64 h 163"/>
                  <a:gd name="T42" fmla="*/ 114 w 170"/>
                  <a:gd name="T43" fmla="*/ 54 h 163"/>
                  <a:gd name="T44" fmla="*/ 104 w 170"/>
                  <a:gd name="T45" fmla="*/ 45 h 163"/>
                  <a:gd name="T46" fmla="*/ 95 w 170"/>
                  <a:gd name="T47" fmla="*/ 38 h 163"/>
                  <a:gd name="T48" fmla="*/ 85 w 170"/>
                  <a:gd name="T49" fmla="*/ 36 h 163"/>
                  <a:gd name="T50" fmla="*/ 73 w 170"/>
                  <a:gd name="T51" fmla="*/ 33 h 163"/>
                  <a:gd name="T52" fmla="*/ 64 w 170"/>
                  <a:gd name="T53" fmla="*/ 38 h 163"/>
                  <a:gd name="T54" fmla="*/ 64 w 170"/>
                  <a:gd name="T55" fmla="*/ 38 h 163"/>
                  <a:gd name="T56" fmla="*/ 43 w 170"/>
                  <a:gd name="T57" fmla="*/ 47 h 163"/>
                  <a:gd name="T58" fmla="*/ 29 w 170"/>
                  <a:gd name="T59" fmla="*/ 57 h 163"/>
                  <a:gd name="T60" fmla="*/ 29 w 170"/>
                  <a:gd name="T61" fmla="*/ 57 h 163"/>
                  <a:gd name="T62" fmla="*/ 22 w 170"/>
                  <a:gd name="T63" fmla="*/ 59 h 163"/>
                  <a:gd name="T64" fmla="*/ 17 w 170"/>
                  <a:gd name="T65" fmla="*/ 61 h 163"/>
                  <a:gd name="T66" fmla="*/ 10 w 170"/>
                  <a:gd name="T67" fmla="*/ 59 h 163"/>
                  <a:gd name="T68" fmla="*/ 5 w 170"/>
                  <a:gd name="T69" fmla="*/ 57 h 163"/>
                  <a:gd name="T70" fmla="*/ 3 w 170"/>
                  <a:gd name="T71" fmla="*/ 52 h 163"/>
                  <a:gd name="T72" fmla="*/ 0 w 170"/>
                  <a:gd name="T73" fmla="*/ 45 h 163"/>
                  <a:gd name="T74" fmla="*/ 0 w 170"/>
                  <a:gd name="T75" fmla="*/ 40 h 163"/>
                  <a:gd name="T76" fmla="*/ 0 w 170"/>
                  <a:gd name="T77" fmla="*/ 33 h 163"/>
                  <a:gd name="T78" fmla="*/ 0 w 170"/>
                  <a:gd name="T79" fmla="*/ 33 h 163"/>
                  <a:gd name="T80" fmla="*/ 3 w 170"/>
                  <a:gd name="T81" fmla="*/ 31 h 163"/>
                  <a:gd name="T82" fmla="*/ 3 w 170"/>
                  <a:gd name="T83" fmla="*/ 33 h 163"/>
                  <a:gd name="T84" fmla="*/ 7 w 170"/>
                  <a:gd name="T85" fmla="*/ 38 h 163"/>
                  <a:gd name="T86" fmla="*/ 12 w 170"/>
                  <a:gd name="T87" fmla="*/ 43 h 163"/>
                  <a:gd name="T88" fmla="*/ 17 w 170"/>
                  <a:gd name="T89" fmla="*/ 43 h 163"/>
                  <a:gd name="T90" fmla="*/ 22 w 170"/>
                  <a:gd name="T91" fmla="*/ 40 h 163"/>
                  <a:gd name="T92" fmla="*/ 22 w 170"/>
                  <a:gd name="T93" fmla="*/ 40 h 163"/>
                  <a:gd name="T94" fmla="*/ 31 w 170"/>
                  <a:gd name="T95" fmla="*/ 36 h 163"/>
                  <a:gd name="T96" fmla="*/ 38 w 170"/>
                  <a:gd name="T97" fmla="*/ 28 h 163"/>
                  <a:gd name="T98" fmla="*/ 45 w 170"/>
                  <a:gd name="T99" fmla="*/ 21 h 163"/>
                  <a:gd name="T100" fmla="*/ 59 w 170"/>
                  <a:gd name="T101" fmla="*/ 7 h 163"/>
                  <a:gd name="T102" fmla="*/ 59 w 170"/>
                  <a:gd name="T103" fmla="*/ 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3"/>
                  <a:gd name="T158" fmla="*/ 170 w 170"/>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3">
                    <a:moveTo>
                      <a:pt x="59" y="7"/>
                    </a:moveTo>
                    <a:lnTo>
                      <a:pt x="59" y="7"/>
                    </a:lnTo>
                    <a:lnTo>
                      <a:pt x="69" y="3"/>
                    </a:lnTo>
                    <a:lnTo>
                      <a:pt x="78" y="0"/>
                    </a:lnTo>
                    <a:lnTo>
                      <a:pt x="88" y="0"/>
                    </a:lnTo>
                    <a:lnTo>
                      <a:pt x="97" y="3"/>
                    </a:lnTo>
                    <a:lnTo>
                      <a:pt x="109" y="10"/>
                    </a:lnTo>
                    <a:lnTo>
                      <a:pt x="118" y="21"/>
                    </a:lnTo>
                    <a:lnTo>
                      <a:pt x="128" y="33"/>
                    </a:lnTo>
                    <a:lnTo>
                      <a:pt x="137" y="52"/>
                    </a:lnTo>
                    <a:lnTo>
                      <a:pt x="149" y="78"/>
                    </a:lnTo>
                    <a:lnTo>
                      <a:pt x="158" y="104"/>
                    </a:lnTo>
                    <a:lnTo>
                      <a:pt x="168" y="139"/>
                    </a:lnTo>
                    <a:lnTo>
                      <a:pt x="170" y="158"/>
                    </a:lnTo>
                    <a:lnTo>
                      <a:pt x="170" y="163"/>
                    </a:lnTo>
                    <a:lnTo>
                      <a:pt x="163" y="137"/>
                    </a:lnTo>
                    <a:lnTo>
                      <a:pt x="151" y="113"/>
                    </a:lnTo>
                    <a:lnTo>
                      <a:pt x="139" y="87"/>
                    </a:lnTo>
                    <a:lnTo>
                      <a:pt x="123" y="64"/>
                    </a:lnTo>
                    <a:lnTo>
                      <a:pt x="114" y="54"/>
                    </a:lnTo>
                    <a:lnTo>
                      <a:pt x="104" y="45"/>
                    </a:lnTo>
                    <a:lnTo>
                      <a:pt x="95" y="38"/>
                    </a:lnTo>
                    <a:lnTo>
                      <a:pt x="85" y="36"/>
                    </a:lnTo>
                    <a:lnTo>
                      <a:pt x="73" y="33"/>
                    </a:lnTo>
                    <a:lnTo>
                      <a:pt x="64" y="38"/>
                    </a:lnTo>
                    <a:lnTo>
                      <a:pt x="43" y="47"/>
                    </a:lnTo>
                    <a:lnTo>
                      <a:pt x="29" y="57"/>
                    </a:lnTo>
                    <a:lnTo>
                      <a:pt x="22" y="59"/>
                    </a:lnTo>
                    <a:lnTo>
                      <a:pt x="17" y="61"/>
                    </a:lnTo>
                    <a:lnTo>
                      <a:pt x="10" y="59"/>
                    </a:lnTo>
                    <a:lnTo>
                      <a:pt x="5" y="57"/>
                    </a:lnTo>
                    <a:lnTo>
                      <a:pt x="3" y="52"/>
                    </a:lnTo>
                    <a:lnTo>
                      <a:pt x="0" y="45"/>
                    </a:lnTo>
                    <a:lnTo>
                      <a:pt x="0" y="40"/>
                    </a:lnTo>
                    <a:lnTo>
                      <a:pt x="0" y="33"/>
                    </a:lnTo>
                    <a:lnTo>
                      <a:pt x="3" y="31"/>
                    </a:lnTo>
                    <a:lnTo>
                      <a:pt x="3" y="33"/>
                    </a:lnTo>
                    <a:lnTo>
                      <a:pt x="7" y="38"/>
                    </a:lnTo>
                    <a:lnTo>
                      <a:pt x="12" y="43"/>
                    </a:lnTo>
                    <a:lnTo>
                      <a:pt x="17" y="43"/>
                    </a:lnTo>
                    <a:lnTo>
                      <a:pt x="22" y="40"/>
                    </a:lnTo>
                    <a:lnTo>
                      <a:pt x="31" y="36"/>
                    </a:lnTo>
                    <a:lnTo>
                      <a:pt x="38" y="28"/>
                    </a:lnTo>
                    <a:lnTo>
                      <a:pt x="45" y="21"/>
                    </a:lnTo>
                    <a:lnTo>
                      <a:pt x="59" y="7"/>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10">
                <a:extLst>
                  <a:ext uri="{FF2B5EF4-FFF2-40B4-BE49-F238E27FC236}">
                    <a16:creationId xmlns:a16="http://schemas.microsoft.com/office/drawing/2014/main" id="{5798CE00-3046-524D-FAB0-22B3B18A0351}"/>
                  </a:ext>
                </a:extLst>
              </p:cNvPr>
              <p:cNvSpPr>
                <a:spLocks/>
              </p:cNvSpPr>
              <p:nvPr/>
            </p:nvSpPr>
            <p:spPr bwMode="auto">
              <a:xfrm>
                <a:off x="4989" y="3023"/>
                <a:ext cx="88" cy="54"/>
              </a:xfrm>
              <a:custGeom>
                <a:avLst/>
                <a:gdLst>
                  <a:gd name="T0" fmla="*/ 88 w 88"/>
                  <a:gd name="T1" fmla="*/ 33 h 54"/>
                  <a:gd name="T2" fmla="*/ 88 w 88"/>
                  <a:gd name="T3" fmla="*/ 33 h 54"/>
                  <a:gd name="T4" fmla="*/ 85 w 88"/>
                  <a:gd name="T5" fmla="*/ 37 h 54"/>
                  <a:gd name="T6" fmla="*/ 83 w 88"/>
                  <a:gd name="T7" fmla="*/ 42 h 54"/>
                  <a:gd name="T8" fmla="*/ 71 w 88"/>
                  <a:gd name="T9" fmla="*/ 49 h 54"/>
                  <a:gd name="T10" fmla="*/ 57 w 88"/>
                  <a:gd name="T11" fmla="*/ 54 h 54"/>
                  <a:gd name="T12" fmla="*/ 40 w 88"/>
                  <a:gd name="T13" fmla="*/ 54 h 54"/>
                  <a:gd name="T14" fmla="*/ 40 w 88"/>
                  <a:gd name="T15" fmla="*/ 54 h 54"/>
                  <a:gd name="T16" fmla="*/ 24 w 88"/>
                  <a:gd name="T17" fmla="*/ 49 h 54"/>
                  <a:gd name="T18" fmla="*/ 10 w 88"/>
                  <a:gd name="T19" fmla="*/ 42 h 54"/>
                  <a:gd name="T20" fmla="*/ 3 w 88"/>
                  <a:gd name="T21" fmla="*/ 30 h 54"/>
                  <a:gd name="T22" fmla="*/ 0 w 88"/>
                  <a:gd name="T23" fmla="*/ 26 h 54"/>
                  <a:gd name="T24" fmla="*/ 0 w 88"/>
                  <a:gd name="T25" fmla="*/ 21 h 54"/>
                  <a:gd name="T26" fmla="*/ 0 w 88"/>
                  <a:gd name="T27" fmla="*/ 21 h 54"/>
                  <a:gd name="T28" fmla="*/ 3 w 88"/>
                  <a:gd name="T29" fmla="*/ 14 h 54"/>
                  <a:gd name="T30" fmla="*/ 5 w 88"/>
                  <a:gd name="T31" fmla="*/ 9 h 54"/>
                  <a:gd name="T32" fmla="*/ 17 w 88"/>
                  <a:gd name="T33" fmla="*/ 2 h 54"/>
                  <a:gd name="T34" fmla="*/ 31 w 88"/>
                  <a:gd name="T35" fmla="*/ 0 h 54"/>
                  <a:gd name="T36" fmla="*/ 48 w 88"/>
                  <a:gd name="T37" fmla="*/ 0 h 54"/>
                  <a:gd name="T38" fmla="*/ 48 w 88"/>
                  <a:gd name="T39" fmla="*/ 0 h 54"/>
                  <a:gd name="T40" fmla="*/ 64 w 88"/>
                  <a:gd name="T41" fmla="*/ 2 h 54"/>
                  <a:gd name="T42" fmla="*/ 76 w 88"/>
                  <a:gd name="T43" fmla="*/ 12 h 54"/>
                  <a:gd name="T44" fmla="*/ 85 w 88"/>
                  <a:gd name="T45" fmla="*/ 21 h 54"/>
                  <a:gd name="T46" fmla="*/ 88 w 88"/>
                  <a:gd name="T47" fmla="*/ 26 h 54"/>
                  <a:gd name="T48" fmla="*/ 88 w 88"/>
                  <a:gd name="T49" fmla="*/ 33 h 54"/>
                  <a:gd name="T50" fmla="*/ 88 w 88"/>
                  <a:gd name="T51" fmla="*/ 33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4"/>
                  <a:gd name="T80" fmla="*/ 88 w 8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4">
                    <a:moveTo>
                      <a:pt x="88" y="33"/>
                    </a:moveTo>
                    <a:lnTo>
                      <a:pt x="88" y="33"/>
                    </a:lnTo>
                    <a:lnTo>
                      <a:pt x="85" y="37"/>
                    </a:lnTo>
                    <a:lnTo>
                      <a:pt x="83" y="42"/>
                    </a:lnTo>
                    <a:lnTo>
                      <a:pt x="71" y="49"/>
                    </a:lnTo>
                    <a:lnTo>
                      <a:pt x="57" y="54"/>
                    </a:lnTo>
                    <a:lnTo>
                      <a:pt x="40" y="54"/>
                    </a:lnTo>
                    <a:lnTo>
                      <a:pt x="24" y="49"/>
                    </a:lnTo>
                    <a:lnTo>
                      <a:pt x="10" y="42"/>
                    </a:lnTo>
                    <a:lnTo>
                      <a:pt x="3" y="30"/>
                    </a:lnTo>
                    <a:lnTo>
                      <a:pt x="0" y="26"/>
                    </a:lnTo>
                    <a:lnTo>
                      <a:pt x="0" y="21"/>
                    </a:lnTo>
                    <a:lnTo>
                      <a:pt x="3" y="14"/>
                    </a:lnTo>
                    <a:lnTo>
                      <a:pt x="5" y="9"/>
                    </a:lnTo>
                    <a:lnTo>
                      <a:pt x="17" y="2"/>
                    </a:lnTo>
                    <a:lnTo>
                      <a:pt x="31" y="0"/>
                    </a:lnTo>
                    <a:lnTo>
                      <a:pt x="48" y="0"/>
                    </a:lnTo>
                    <a:lnTo>
                      <a:pt x="64" y="2"/>
                    </a:lnTo>
                    <a:lnTo>
                      <a:pt x="76" y="12"/>
                    </a:lnTo>
                    <a:lnTo>
                      <a:pt x="85" y="21"/>
                    </a:lnTo>
                    <a:lnTo>
                      <a:pt x="88" y="26"/>
                    </a:lnTo>
                    <a:lnTo>
                      <a:pt x="88" y="3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11">
                <a:extLst>
                  <a:ext uri="{FF2B5EF4-FFF2-40B4-BE49-F238E27FC236}">
                    <a16:creationId xmlns:a16="http://schemas.microsoft.com/office/drawing/2014/main" id="{F1ADBD4D-6159-3FB2-7A46-4FEA33A5714A}"/>
                  </a:ext>
                </a:extLst>
              </p:cNvPr>
              <p:cNvSpPr>
                <a:spLocks/>
              </p:cNvSpPr>
              <p:nvPr/>
            </p:nvSpPr>
            <p:spPr bwMode="auto">
              <a:xfrm>
                <a:off x="4992" y="3023"/>
                <a:ext cx="82" cy="52"/>
              </a:xfrm>
              <a:custGeom>
                <a:avLst/>
                <a:gdLst>
                  <a:gd name="T0" fmla="*/ 0 w 82"/>
                  <a:gd name="T1" fmla="*/ 21 h 52"/>
                  <a:gd name="T2" fmla="*/ 0 w 82"/>
                  <a:gd name="T3" fmla="*/ 21 h 52"/>
                  <a:gd name="T4" fmla="*/ 0 w 82"/>
                  <a:gd name="T5" fmla="*/ 16 h 52"/>
                  <a:gd name="T6" fmla="*/ 4 w 82"/>
                  <a:gd name="T7" fmla="*/ 12 h 52"/>
                  <a:gd name="T8" fmla="*/ 14 w 82"/>
                  <a:gd name="T9" fmla="*/ 4 h 52"/>
                  <a:gd name="T10" fmla="*/ 28 w 82"/>
                  <a:gd name="T11" fmla="*/ 0 h 52"/>
                  <a:gd name="T12" fmla="*/ 45 w 82"/>
                  <a:gd name="T13" fmla="*/ 0 h 52"/>
                  <a:gd name="T14" fmla="*/ 45 w 82"/>
                  <a:gd name="T15" fmla="*/ 0 h 52"/>
                  <a:gd name="T16" fmla="*/ 61 w 82"/>
                  <a:gd name="T17" fmla="*/ 4 h 52"/>
                  <a:gd name="T18" fmla="*/ 73 w 82"/>
                  <a:gd name="T19" fmla="*/ 12 h 52"/>
                  <a:gd name="T20" fmla="*/ 80 w 82"/>
                  <a:gd name="T21" fmla="*/ 21 h 52"/>
                  <a:gd name="T22" fmla="*/ 82 w 82"/>
                  <a:gd name="T23" fmla="*/ 26 h 52"/>
                  <a:gd name="T24" fmla="*/ 82 w 82"/>
                  <a:gd name="T25" fmla="*/ 33 h 52"/>
                  <a:gd name="T26" fmla="*/ 82 w 82"/>
                  <a:gd name="T27" fmla="*/ 33 h 52"/>
                  <a:gd name="T28" fmla="*/ 80 w 82"/>
                  <a:gd name="T29" fmla="*/ 37 h 52"/>
                  <a:gd name="T30" fmla="*/ 78 w 82"/>
                  <a:gd name="T31" fmla="*/ 42 h 52"/>
                  <a:gd name="T32" fmla="*/ 68 w 82"/>
                  <a:gd name="T33" fmla="*/ 49 h 52"/>
                  <a:gd name="T34" fmla="*/ 54 w 82"/>
                  <a:gd name="T35" fmla="*/ 52 h 52"/>
                  <a:gd name="T36" fmla="*/ 37 w 82"/>
                  <a:gd name="T37" fmla="*/ 52 h 52"/>
                  <a:gd name="T38" fmla="*/ 37 w 82"/>
                  <a:gd name="T39" fmla="*/ 52 h 52"/>
                  <a:gd name="T40" fmla="*/ 21 w 82"/>
                  <a:gd name="T41" fmla="*/ 49 h 52"/>
                  <a:gd name="T42" fmla="*/ 9 w 82"/>
                  <a:gd name="T43" fmla="*/ 40 h 52"/>
                  <a:gd name="T44" fmla="*/ 2 w 82"/>
                  <a:gd name="T45" fmla="*/ 30 h 52"/>
                  <a:gd name="T46" fmla="*/ 0 w 82"/>
                  <a:gd name="T47" fmla="*/ 26 h 52"/>
                  <a:gd name="T48" fmla="*/ 0 w 82"/>
                  <a:gd name="T49" fmla="*/ 21 h 52"/>
                  <a:gd name="T50" fmla="*/ 0 w 82"/>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52"/>
                  <a:gd name="T80" fmla="*/ 82 w 8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52">
                    <a:moveTo>
                      <a:pt x="0" y="21"/>
                    </a:moveTo>
                    <a:lnTo>
                      <a:pt x="0" y="21"/>
                    </a:lnTo>
                    <a:lnTo>
                      <a:pt x="0" y="16"/>
                    </a:lnTo>
                    <a:lnTo>
                      <a:pt x="4" y="12"/>
                    </a:lnTo>
                    <a:lnTo>
                      <a:pt x="14" y="4"/>
                    </a:lnTo>
                    <a:lnTo>
                      <a:pt x="28" y="0"/>
                    </a:lnTo>
                    <a:lnTo>
                      <a:pt x="45" y="0"/>
                    </a:lnTo>
                    <a:lnTo>
                      <a:pt x="61" y="4"/>
                    </a:lnTo>
                    <a:lnTo>
                      <a:pt x="73" y="12"/>
                    </a:lnTo>
                    <a:lnTo>
                      <a:pt x="80" y="21"/>
                    </a:lnTo>
                    <a:lnTo>
                      <a:pt x="82" y="26"/>
                    </a:lnTo>
                    <a:lnTo>
                      <a:pt x="82" y="33"/>
                    </a:lnTo>
                    <a:lnTo>
                      <a:pt x="80" y="37"/>
                    </a:lnTo>
                    <a:lnTo>
                      <a:pt x="78" y="42"/>
                    </a:lnTo>
                    <a:lnTo>
                      <a:pt x="68" y="49"/>
                    </a:lnTo>
                    <a:lnTo>
                      <a:pt x="54" y="52"/>
                    </a:lnTo>
                    <a:lnTo>
                      <a:pt x="37" y="52"/>
                    </a:lnTo>
                    <a:lnTo>
                      <a:pt x="21" y="49"/>
                    </a:lnTo>
                    <a:lnTo>
                      <a:pt x="9" y="40"/>
                    </a:lnTo>
                    <a:lnTo>
                      <a:pt x="2" y="30"/>
                    </a:lnTo>
                    <a:lnTo>
                      <a:pt x="0" y="26"/>
                    </a:lnTo>
                    <a:lnTo>
                      <a:pt x="0" y="2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212">
                <a:extLst>
                  <a:ext uri="{FF2B5EF4-FFF2-40B4-BE49-F238E27FC236}">
                    <a16:creationId xmlns:a16="http://schemas.microsoft.com/office/drawing/2014/main" id="{98BBC8FD-A340-F866-2821-4878C6351927}"/>
                  </a:ext>
                </a:extLst>
              </p:cNvPr>
              <p:cNvSpPr>
                <a:spLocks/>
              </p:cNvSpPr>
              <p:nvPr/>
            </p:nvSpPr>
            <p:spPr bwMode="auto">
              <a:xfrm>
                <a:off x="4992" y="3023"/>
                <a:ext cx="80" cy="52"/>
              </a:xfrm>
              <a:custGeom>
                <a:avLst/>
                <a:gdLst>
                  <a:gd name="T0" fmla="*/ 0 w 80"/>
                  <a:gd name="T1" fmla="*/ 21 h 52"/>
                  <a:gd name="T2" fmla="*/ 0 w 80"/>
                  <a:gd name="T3" fmla="*/ 21 h 52"/>
                  <a:gd name="T4" fmla="*/ 2 w 80"/>
                  <a:gd name="T5" fmla="*/ 16 h 52"/>
                  <a:gd name="T6" fmla="*/ 4 w 80"/>
                  <a:gd name="T7" fmla="*/ 12 h 52"/>
                  <a:gd name="T8" fmla="*/ 14 w 80"/>
                  <a:gd name="T9" fmla="*/ 4 h 52"/>
                  <a:gd name="T10" fmla="*/ 28 w 80"/>
                  <a:gd name="T11" fmla="*/ 0 h 52"/>
                  <a:gd name="T12" fmla="*/ 45 w 80"/>
                  <a:gd name="T13" fmla="*/ 0 h 52"/>
                  <a:gd name="T14" fmla="*/ 45 w 80"/>
                  <a:gd name="T15" fmla="*/ 0 h 52"/>
                  <a:gd name="T16" fmla="*/ 59 w 80"/>
                  <a:gd name="T17" fmla="*/ 4 h 52"/>
                  <a:gd name="T18" fmla="*/ 70 w 80"/>
                  <a:gd name="T19" fmla="*/ 12 h 52"/>
                  <a:gd name="T20" fmla="*/ 78 w 80"/>
                  <a:gd name="T21" fmla="*/ 21 h 52"/>
                  <a:gd name="T22" fmla="*/ 80 w 80"/>
                  <a:gd name="T23" fmla="*/ 26 h 52"/>
                  <a:gd name="T24" fmla="*/ 80 w 80"/>
                  <a:gd name="T25" fmla="*/ 30 h 52"/>
                  <a:gd name="T26" fmla="*/ 80 w 80"/>
                  <a:gd name="T27" fmla="*/ 30 h 52"/>
                  <a:gd name="T28" fmla="*/ 80 w 80"/>
                  <a:gd name="T29" fmla="*/ 37 h 52"/>
                  <a:gd name="T30" fmla="*/ 75 w 80"/>
                  <a:gd name="T31" fmla="*/ 42 h 52"/>
                  <a:gd name="T32" fmla="*/ 66 w 80"/>
                  <a:gd name="T33" fmla="*/ 47 h 52"/>
                  <a:gd name="T34" fmla="*/ 54 w 80"/>
                  <a:gd name="T35" fmla="*/ 52 h 52"/>
                  <a:gd name="T36" fmla="*/ 37 w 80"/>
                  <a:gd name="T37" fmla="*/ 52 h 52"/>
                  <a:gd name="T38" fmla="*/ 37 w 80"/>
                  <a:gd name="T39" fmla="*/ 52 h 52"/>
                  <a:gd name="T40" fmla="*/ 21 w 80"/>
                  <a:gd name="T41" fmla="*/ 47 h 52"/>
                  <a:gd name="T42" fmla="*/ 9 w 80"/>
                  <a:gd name="T43" fmla="*/ 40 h 52"/>
                  <a:gd name="T44" fmla="*/ 2 w 80"/>
                  <a:gd name="T45" fmla="*/ 30 h 52"/>
                  <a:gd name="T46" fmla="*/ 0 w 80"/>
                  <a:gd name="T47" fmla="*/ 26 h 52"/>
                  <a:gd name="T48" fmla="*/ 0 w 80"/>
                  <a:gd name="T49" fmla="*/ 21 h 52"/>
                  <a:gd name="T50" fmla="*/ 0 w 80"/>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52"/>
                  <a:gd name="T80" fmla="*/ 80 w 80"/>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52">
                    <a:moveTo>
                      <a:pt x="0" y="21"/>
                    </a:moveTo>
                    <a:lnTo>
                      <a:pt x="0" y="21"/>
                    </a:lnTo>
                    <a:lnTo>
                      <a:pt x="2" y="16"/>
                    </a:lnTo>
                    <a:lnTo>
                      <a:pt x="4" y="12"/>
                    </a:lnTo>
                    <a:lnTo>
                      <a:pt x="14" y="4"/>
                    </a:lnTo>
                    <a:lnTo>
                      <a:pt x="28" y="0"/>
                    </a:lnTo>
                    <a:lnTo>
                      <a:pt x="45" y="0"/>
                    </a:lnTo>
                    <a:lnTo>
                      <a:pt x="59" y="4"/>
                    </a:lnTo>
                    <a:lnTo>
                      <a:pt x="70" y="12"/>
                    </a:lnTo>
                    <a:lnTo>
                      <a:pt x="78" y="21"/>
                    </a:lnTo>
                    <a:lnTo>
                      <a:pt x="80" y="26"/>
                    </a:lnTo>
                    <a:lnTo>
                      <a:pt x="80" y="30"/>
                    </a:lnTo>
                    <a:lnTo>
                      <a:pt x="80" y="37"/>
                    </a:lnTo>
                    <a:lnTo>
                      <a:pt x="75" y="42"/>
                    </a:lnTo>
                    <a:lnTo>
                      <a:pt x="66" y="47"/>
                    </a:lnTo>
                    <a:lnTo>
                      <a:pt x="54" y="52"/>
                    </a:lnTo>
                    <a:lnTo>
                      <a:pt x="37" y="52"/>
                    </a:lnTo>
                    <a:lnTo>
                      <a:pt x="21" y="47"/>
                    </a:lnTo>
                    <a:lnTo>
                      <a:pt x="9" y="40"/>
                    </a:lnTo>
                    <a:lnTo>
                      <a:pt x="2" y="30"/>
                    </a:lnTo>
                    <a:lnTo>
                      <a:pt x="0" y="26"/>
                    </a:lnTo>
                    <a:lnTo>
                      <a:pt x="0" y="21"/>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13">
                <a:extLst>
                  <a:ext uri="{FF2B5EF4-FFF2-40B4-BE49-F238E27FC236}">
                    <a16:creationId xmlns:a16="http://schemas.microsoft.com/office/drawing/2014/main" id="{39136F93-0667-9A30-497A-0030A64037AB}"/>
                  </a:ext>
                </a:extLst>
              </p:cNvPr>
              <p:cNvSpPr>
                <a:spLocks/>
              </p:cNvSpPr>
              <p:nvPr/>
            </p:nvSpPr>
            <p:spPr bwMode="auto">
              <a:xfrm>
                <a:off x="4994" y="3025"/>
                <a:ext cx="78" cy="50"/>
              </a:xfrm>
              <a:custGeom>
                <a:avLst/>
                <a:gdLst>
                  <a:gd name="T0" fmla="*/ 0 w 78"/>
                  <a:gd name="T1" fmla="*/ 19 h 50"/>
                  <a:gd name="T2" fmla="*/ 0 w 78"/>
                  <a:gd name="T3" fmla="*/ 19 h 50"/>
                  <a:gd name="T4" fmla="*/ 2 w 78"/>
                  <a:gd name="T5" fmla="*/ 14 h 50"/>
                  <a:gd name="T6" fmla="*/ 5 w 78"/>
                  <a:gd name="T7" fmla="*/ 10 h 50"/>
                  <a:gd name="T8" fmla="*/ 14 w 78"/>
                  <a:gd name="T9" fmla="*/ 2 h 50"/>
                  <a:gd name="T10" fmla="*/ 26 w 78"/>
                  <a:gd name="T11" fmla="*/ 0 h 50"/>
                  <a:gd name="T12" fmla="*/ 43 w 78"/>
                  <a:gd name="T13" fmla="*/ 0 h 50"/>
                  <a:gd name="T14" fmla="*/ 43 w 78"/>
                  <a:gd name="T15" fmla="*/ 0 h 50"/>
                  <a:gd name="T16" fmla="*/ 57 w 78"/>
                  <a:gd name="T17" fmla="*/ 5 h 50"/>
                  <a:gd name="T18" fmla="*/ 68 w 78"/>
                  <a:gd name="T19" fmla="*/ 10 h 50"/>
                  <a:gd name="T20" fmla="*/ 76 w 78"/>
                  <a:gd name="T21" fmla="*/ 19 h 50"/>
                  <a:gd name="T22" fmla="*/ 76 w 78"/>
                  <a:gd name="T23" fmla="*/ 24 h 50"/>
                  <a:gd name="T24" fmla="*/ 78 w 78"/>
                  <a:gd name="T25" fmla="*/ 28 h 50"/>
                  <a:gd name="T26" fmla="*/ 78 w 78"/>
                  <a:gd name="T27" fmla="*/ 28 h 50"/>
                  <a:gd name="T28" fmla="*/ 76 w 78"/>
                  <a:gd name="T29" fmla="*/ 33 h 50"/>
                  <a:gd name="T30" fmla="*/ 73 w 78"/>
                  <a:gd name="T31" fmla="*/ 38 h 50"/>
                  <a:gd name="T32" fmla="*/ 64 w 78"/>
                  <a:gd name="T33" fmla="*/ 45 h 50"/>
                  <a:gd name="T34" fmla="*/ 50 w 78"/>
                  <a:gd name="T35" fmla="*/ 50 h 50"/>
                  <a:gd name="T36" fmla="*/ 35 w 78"/>
                  <a:gd name="T37" fmla="*/ 50 h 50"/>
                  <a:gd name="T38" fmla="*/ 35 w 78"/>
                  <a:gd name="T39" fmla="*/ 50 h 50"/>
                  <a:gd name="T40" fmla="*/ 21 w 78"/>
                  <a:gd name="T41" fmla="*/ 45 h 50"/>
                  <a:gd name="T42" fmla="*/ 10 w 78"/>
                  <a:gd name="T43" fmla="*/ 38 h 50"/>
                  <a:gd name="T44" fmla="*/ 2 w 78"/>
                  <a:gd name="T45" fmla="*/ 28 h 50"/>
                  <a:gd name="T46" fmla="*/ 0 w 78"/>
                  <a:gd name="T47" fmla="*/ 24 h 50"/>
                  <a:gd name="T48" fmla="*/ 0 w 78"/>
                  <a:gd name="T49" fmla="*/ 19 h 50"/>
                  <a:gd name="T50" fmla="*/ 0 w 78"/>
                  <a:gd name="T51" fmla="*/ 1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0"/>
                  <a:gd name="T80" fmla="*/ 78 w 78"/>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0">
                    <a:moveTo>
                      <a:pt x="0" y="19"/>
                    </a:moveTo>
                    <a:lnTo>
                      <a:pt x="0" y="19"/>
                    </a:lnTo>
                    <a:lnTo>
                      <a:pt x="2" y="14"/>
                    </a:lnTo>
                    <a:lnTo>
                      <a:pt x="5" y="10"/>
                    </a:lnTo>
                    <a:lnTo>
                      <a:pt x="14" y="2"/>
                    </a:lnTo>
                    <a:lnTo>
                      <a:pt x="26" y="0"/>
                    </a:lnTo>
                    <a:lnTo>
                      <a:pt x="43" y="0"/>
                    </a:lnTo>
                    <a:lnTo>
                      <a:pt x="57" y="5"/>
                    </a:lnTo>
                    <a:lnTo>
                      <a:pt x="68" y="10"/>
                    </a:lnTo>
                    <a:lnTo>
                      <a:pt x="76" y="19"/>
                    </a:lnTo>
                    <a:lnTo>
                      <a:pt x="76" y="24"/>
                    </a:lnTo>
                    <a:lnTo>
                      <a:pt x="78" y="28"/>
                    </a:lnTo>
                    <a:lnTo>
                      <a:pt x="76" y="33"/>
                    </a:lnTo>
                    <a:lnTo>
                      <a:pt x="73" y="38"/>
                    </a:lnTo>
                    <a:lnTo>
                      <a:pt x="64" y="45"/>
                    </a:lnTo>
                    <a:lnTo>
                      <a:pt x="50" y="50"/>
                    </a:lnTo>
                    <a:lnTo>
                      <a:pt x="35" y="50"/>
                    </a:lnTo>
                    <a:lnTo>
                      <a:pt x="21" y="45"/>
                    </a:lnTo>
                    <a:lnTo>
                      <a:pt x="10" y="38"/>
                    </a:lnTo>
                    <a:lnTo>
                      <a:pt x="2" y="28"/>
                    </a:lnTo>
                    <a:lnTo>
                      <a:pt x="0" y="24"/>
                    </a:lnTo>
                    <a:lnTo>
                      <a:pt x="0" y="19"/>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14">
                <a:extLst>
                  <a:ext uri="{FF2B5EF4-FFF2-40B4-BE49-F238E27FC236}">
                    <a16:creationId xmlns:a16="http://schemas.microsoft.com/office/drawing/2014/main" id="{38D420BC-C7DA-2C2F-3D07-82A7346B7A95}"/>
                  </a:ext>
                </a:extLst>
              </p:cNvPr>
              <p:cNvSpPr>
                <a:spLocks/>
              </p:cNvSpPr>
              <p:nvPr/>
            </p:nvSpPr>
            <p:spPr bwMode="auto">
              <a:xfrm>
                <a:off x="4996" y="3025"/>
                <a:ext cx="74" cy="47"/>
              </a:xfrm>
              <a:custGeom>
                <a:avLst/>
                <a:gdLst>
                  <a:gd name="T0" fmla="*/ 0 w 74"/>
                  <a:gd name="T1" fmla="*/ 19 h 47"/>
                  <a:gd name="T2" fmla="*/ 0 w 74"/>
                  <a:gd name="T3" fmla="*/ 19 h 47"/>
                  <a:gd name="T4" fmla="*/ 0 w 74"/>
                  <a:gd name="T5" fmla="*/ 14 h 47"/>
                  <a:gd name="T6" fmla="*/ 5 w 74"/>
                  <a:gd name="T7" fmla="*/ 10 h 47"/>
                  <a:gd name="T8" fmla="*/ 12 w 74"/>
                  <a:gd name="T9" fmla="*/ 5 h 47"/>
                  <a:gd name="T10" fmla="*/ 26 w 74"/>
                  <a:gd name="T11" fmla="*/ 0 h 47"/>
                  <a:gd name="T12" fmla="*/ 41 w 74"/>
                  <a:gd name="T13" fmla="*/ 0 h 47"/>
                  <a:gd name="T14" fmla="*/ 41 w 74"/>
                  <a:gd name="T15" fmla="*/ 0 h 47"/>
                  <a:gd name="T16" fmla="*/ 55 w 74"/>
                  <a:gd name="T17" fmla="*/ 5 h 47"/>
                  <a:gd name="T18" fmla="*/ 64 w 74"/>
                  <a:gd name="T19" fmla="*/ 12 h 47"/>
                  <a:gd name="T20" fmla="*/ 71 w 74"/>
                  <a:gd name="T21" fmla="*/ 19 h 47"/>
                  <a:gd name="T22" fmla="*/ 74 w 74"/>
                  <a:gd name="T23" fmla="*/ 24 h 47"/>
                  <a:gd name="T24" fmla="*/ 74 w 74"/>
                  <a:gd name="T25" fmla="*/ 28 h 47"/>
                  <a:gd name="T26" fmla="*/ 74 w 74"/>
                  <a:gd name="T27" fmla="*/ 28 h 47"/>
                  <a:gd name="T28" fmla="*/ 71 w 74"/>
                  <a:gd name="T29" fmla="*/ 33 h 47"/>
                  <a:gd name="T30" fmla="*/ 69 w 74"/>
                  <a:gd name="T31" fmla="*/ 38 h 47"/>
                  <a:gd name="T32" fmla="*/ 59 w 74"/>
                  <a:gd name="T33" fmla="*/ 45 h 47"/>
                  <a:gd name="T34" fmla="*/ 48 w 74"/>
                  <a:gd name="T35" fmla="*/ 47 h 47"/>
                  <a:gd name="T36" fmla="*/ 33 w 74"/>
                  <a:gd name="T37" fmla="*/ 47 h 47"/>
                  <a:gd name="T38" fmla="*/ 33 w 74"/>
                  <a:gd name="T39" fmla="*/ 47 h 47"/>
                  <a:gd name="T40" fmla="*/ 19 w 74"/>
                  <a:gd name="T41" fmla="*/ 45 h 47"/>
                  <a:gd name="T42" fmla="*/ 8 w 74"/>
                  <a:gd name="T43" fmla="*/ 38 h 47"/>
                  <a:gd name="T44" fmla="*/ 0 w 74"/>
                  <a:gd name="T45" fmla="*/ 28 h 47"/>
                  <a:gd name="T46" fmla="*/ 0 w 74"/>
                  <a:gd name="T47" fmla="*/ 24 h 47"/>
                  <a:gd name="T48" fmla="*/ 0 w 74"/>
                  <a:gd name="T49" fmla="*/ 19 h 47"/>
                  <a:gd name="T50" fmla="*/ 0 w 74"/>
                  <a:gd name="T51" fmla="*/ 19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7"/>
                  <a:gd name="T80" fmla="*/ 74 w 74"/>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7">
                    <a:moveTo>
                      <a:pt x="0" y="19"/>
                    </a:moveTo>
                    <a:lnTo>
                      <a:pt x="0" y="19"/>
                    </a:lnTo>
                    <a:lnTo>
                      <a:pt x="0" y="14"/>
                    </a:lnTo>
                    <a:lnTo>
                      <a:pt x="5" y="10"/>
                    </a:lnTo>
                    <a:lnTo>
                      <a:pt x="12" y="5"/>
                    </a:lnTo>
                    <a:lnTo>
                      <a:pt x="26" y="0"/>
                    </a:lnTo>
                    <a:lnTo>
                      <a:pt x="41" y="0"/>
                    </a:lnTo>
                    <a:lnTo>
                      <a:pt x="55" y="5"/>
                    </a:lnTo>
                    <a:lnTo>
                      <a:pt x="64" y="12"/>
                    </a:lnTo>
                    <a:lnTo>
                      <a:pt x="71" y="19"/>
                    </a:lnTo>
                    <a:lnTo>
                      <a:pt x="74" y="24"/>
                    </a:lnTo>
                    <a:lnTo>
                      <a:pt x="74" y="28"/>
                    </a:lnTo>
                    <a:lnTo>
                      <a:pt x="71" y="33"/>
                    </a:lnTo>
                    <a:lnTo>
                      <a:pt x="69" y="38"/>
                    </a:lnTo>
                    <a:lnTo>
                      <a:pt x="59" y="45"/>
                    </a:lnTo>
                    <a:lnTo>
                      <a:pt x="48" y="47"/>
                    </a:lnTo>
                    <a:lnTo>
                      <a:pt x="33" y="47"/>
                    </a:lnTo>
                    <a:lnTo>
                      <a:pt x="19" y="45"/>
                    </a:lnTo>
                    <a:lnTo>
                      <a:pt x="8" y="38"/>
                    </a:lnTo>
                    <a:lnTo>
                      <a:pt x="0" y="28"/>
                    </a:lnTo>
                    <a:lnTo>
                      <a:pt x="0" y="24"/>
                    </a:lnTo>
                    <a:lnTo>
                      <a:pt x="0" y="1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15">
                <a:extLst>
                  <a:ext uri="{FF2B5EF4-FFF2-40B4-BE49-F238E27FC236}">
                    <a16:creationId xmlns:a16="http://schemas.microsoft.com/office/drawing/2014/main" id="{76719F79-D604-52CA-DA03-8BF1F14EBBB0}"/>
                  </a:ext>
                </a:extLst>
              </p:cNvPr>
              <p:cNvSpPr>
                <a:spLocks/>
              </p:cNvSpPr>
              <p:nvPr/>
            </p:nvSpPr>
            <p:spPr bwMode="auto">
              <a:xfrm>
                <a:off x="4996" y="3027"/>
                <a:ext cx="71" cy="45"/>
              </a:xfrm>
              <a:custGeom>
                <a:avLst/>
                <a:gdLst>
                  <a:gd name="T0" fmla="*/ 0 w 71"/>
                  <a:gd name="T1" fmla="*/ 17 h 45"/>
                  <a:gd name="T2" fmla="*/ 0 w 71"/>
                  <a:gd name="T3" fmla="*/ 17 h 45"/>
                  <a:gd name="T4" fmla="*/ 5 w 71"/>
                  <a:gd name="T5" fmla="*/ 10 h 45"/>
                  <a:gd name="T6" fmla="*/ 15 w 71"/>
                  <a:gd name="T7" fmla="*/ 3 h 45"/>
                  <a:gd name="T8" fmla="*/ 26 w 71"/>
                  <a:gd name="T9" fmla="*/ 0 h 45"/>
                  <a:gd name="T10" fmla="*/ 41 w 71"/>
                  <a:gd name="T11" fmla="*/ 0 h 45"/>
                  <a:gd name="T12" fmla="*/ 41 w 71"/>
                  <a:gd name="T13" fmla="*/ 0 h 45"/>
                  <a:gd name="T14" fmla="*/ 52 w 71"/>
                  <a:gd name="T15" fmla="*/ 3 h 45"/>
                  <a:gd name="T16" fmla="*/ 64 w 71"/>
                  <a:gd name="T17" fmla="*/ 10 h 45"/>
                  <a:gd name="T18" fmla="*/ 69 w 71"/>
                  <a:gd name="T19" fmla="*/ 17 h 45"/>
                  <a:gd name="T20" fmla="*/ 71 w 71"/>
                  <a:gd name="T21" fmla="*/ 26 h 45"/>
                  <a:gd name="T22" fmla="*/ 71 w 71"/>
                  <a:gd name="T23" fmla="*/ 26 h 45"/>
                  <a:gd name="T24" fmla="*/ 66 w 71"/>
                  <a:gd name="T25" fmla="*/ 36 h 45"/>
                  <a:gd name="T26" fmla="*/ 59 w 71"/>
                  <a:gd name="T27" fmla="*/ 40 h 45"/>
                  <a:gd name="T28" fmla="*/ 48 w 71"/>
                  <a:gd name="T29" fmla="*/ 45 h 45"/>
                  <a:gd name="T30" fmla="*/ 33 w 71"/>
                  <a:gd name="T31" fmla="*/ 45 h 45"/>
                  <a:gd name="T32" fmla="*/ 33 w 71"/>
                  <a:gd name="T33" fmla="*/ 45 h 45"/>
                  <a:gd name="T34" fmla="*/ 19 w 71"/>
                  <a:gd name="T35" fmla="*/ 40 h 45"/>
                  <a:gd name="T36" fmla="*/ 10 w 71"/>
                  <a:gd name="T37" fmla="*/ 33 h 45"/>
                  <a:gd name="T38" fmla="*/ 3 w 71"/>
                  <a:gd name="T39" fmla="*/ 26 h 45"/>
                  <a:gd name="T40" fmla="*/ 0 w 71"/>
                  <a:gd name="T41" fmla="*/ 17 h 45"/>
                  <a:gd name="T42" fmla="*/ 0 w 71"/>
                  <a:gd name="T43" fmla="*/ 1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5"/>
                  <a:gd name="T68" fmla="*/ 71 w 71"/>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5">
                    <a:moveTo>
                      <a:pt x="0" y="17"/>
                    </a:moveTo>
                    <a:lnTo>
                      <a:pt x="0" y="17"/>
                    </a:lnTo>
                    <a:lnTo>
                      <a:pt x="5" y="10"/>
                    </a:lnTo>
                    <a:lnTo>
                      <a:pt x="15" y="3"/>
                    </a:lnTo>
                    <a:lnTo>
                      <a:pt x="26" y="0"/>
                    </a:lnTo>
                    <a:lnTo>
                      <a:pt x="41" y="0"/>
                    </a:lnTo>
                    <a:lnTo>
                      <a:pt x="52" y="3"/>
                    </a:lnTo>
                    <a:lnTo>
                      <a:pt x="64" y="10"/>
                    </a:lnTo>
                    <a:lnTo>
                      <a:pt x="69" y="17"/>
                    </a:lnTo>
                    <a:lnTo>
                      <a:pt x="71" y="26"/>
                    </a:lnTo>
                    <a:lnTo>
                      <a:pt x="66" y="36"/>
                    </a:lnTo>
                    <a:lnTo>
                      <a:pt x="59" y="40"/>
                    </a:lnTo>
                    <a:lnTo>
                      <a:pt x="48" y="45"/>
                    </a:lnTo>
                    <a:lnTo>
                      <a:pt x="33" y="45"/>
                    </a:lnTo>
                    <a:lnTo>
                      <a:pt x="19" y="40"/>
                    </a:lnTo>
                    <a:lnTo>
                      <a:pt x="10" y="33"/>
                    </a:lnTo>
                    <a:lnTo>
                      <a:pt x="3" y="26"/>
                    </a:lnTo>
                    <a:lnTo>
                      <a:pt x="0" y="1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16">
                <a:extLst>
                  <a:ext uri="{FF2B5EF4-FFF2-40B4-BE49-F238E27FC236}">
                    <a16:creationId xmlns:a16="http://schemas.microsoft.com/office/drawing/2014/main" id="{B69888CE-FF14-331E-9874-96666D40C6D3}"/>
                  </a:ext>
                </a:extLst>
              </p:cNvPr>
              <p:cNvSpPr>
                <a:spLocks/>
              </p:cNvSpPr>
              <p:nvPr/>
            </p:nvSpPr>
            <p:spPr bwMode="auto">
              <a:xfrm>
                <a:off x="4999" y="3027"/>
                <a:ext cx="66" cy="43"/>
              </a:xfrm>
              <a:custGeom>
                <a:avLst/>
                <a:gdLst>
                  <a:gd name="T0" fmla="*/ 0 w 66"/>
                  <a:gd name="T1" fmla="*/ 17 h 43"/>
                  <a:gd name="T2" fmla="*/ 0 w 66"/>
                  <a:gd name="T3" fmla="*/ 17 h 43"/>
                  <a:gd name="T4" fmla="*/ 5 w 66"/>
                  <a:gd name="T5" fmla="*/ 10 h 43"/>
                  <a:gd name="T6" fmla="*/ 12 w 66"/>
                  <a:gd name="T7" fmla="*/ 3 h 43"/>
                  <a:gd name="T8" fmla="*/ 23 w 66"/>
                  <a:gd name="T9" fmla="*/ 0 h 43"/>
                  <a:gd name="T10" fmla="*/ 38 w 66"/>
                  <a:gd name="T11" fmla="*/ 0 h 43"/>
                  <a:gd name="T12" fmla="*/ 38 w 66"/>
                  <a:gd name="T13" fmla="*/ 0 h 43"/>
                  <a:gd name="T14" fmla="*/ 49 w 66"/>
                  <a:gd name="T15" fmla="*/ 5 h 43"/>
                  <a:gd name="T16" fmla="*/ 59 w 66"/>
                  <a:gd name="T17" fmla="*/ 10 h 43"/>
                  <a:gd name="T18" fmla="*/ 66 w 66"/>
                  <a:gd name="T19" fmla="*/ 17 h 43"/>
                  <a:gd name="T20" fmla="*/ 66 w 66"/>
                  <a:gd name="T21" fmla="*/ 26 h 43"/>
                  <a:gd name="T22" fmla="*/ 66 w 66"/>
                  <a:gd name="T23" fmla="*/ 26 h 43"/>
                  <a:gd name="T24" fmla="*/ 63 w 66"/>
                  <a:gd name="T25" fmla="*/ 33 h 43"/>
                  <a:gd name="T26" fmla="*/ 54 w 66"/>
                  <a:gd name="T27" fmla="*/ 40 h 43"/>
                  <a:gd name="T28" fmla="*/ 45 w 66"/>
                  <a:gd name="T29" fmla="*/ 43 h 43"/>
                  <a:gd name="T30" fmla="*/ 30 w 66"/>
                  <a:gd name="T31" fmla="*/ 43 h 43"/>
                  <a:gd name="T32" fmla="*/ 30 w 66"/>
                  <a:gd name="T33" fmla="*/ 43 h 43"/>
                  <a:gd name="T34" fmla="*/ 19 w 66"/>
                  <a:gd name="T35" fmla="*/ 40 h 43"/>
                  <a:gd name="T36" fmla="*/ 7 w 66"/>
                  <a:gd name="T37" fmla="*/ 33 h 43"/>
                  <a:gd name="T38" fmla="*/ 2 w 66"/>
                  <a:gd name="T39" fmla="*/ 26 h 43"/>
                  <a:gd name="T40" fmla="*/ 0 w 66"/>
                  <a:gd name="T41" fmla="*/ 17 h 43"/>
                  <a:gd name="T42" fmla="*/ 0 w 66"/>
                  <a:gd name="T43" fmla="*/ 1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3"/>
                  <a:gd name="T68" fmla="*/ 66 w 66"/>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3">
                    <a:moveTo>
                      <a:pt x="0" y="17"/>
                    </a:moveTo>
                    <a:lnTo>
                      <a:pt x="0" y="17"/>
                    </a:lnTo>
                    <a:lnTo>
                      <a:pt x="5" y="10"/>
                    </a:lnTo>
                    <a:lnTo>
                      <a:pt x="12" y="3"/>
                    </a:lnTo>
                    <a:lnTo>
                      <a:pt x="23" y="0"/>
                    </a:lnTo>
                    <a:lnTo>
                      <a:pt x="38" y="0"/>
                    </a:lnTo>
                    <a:lnTo>
                      <a:pt x="49" y="5"/>
                    </a:lnTo>
                    <a:lnTo>
                      <a:pt x="59" y="10"/>
                    </a:lnTo>
                    <a:lnTo>
                      <a:pt x="66" y="17"/>
                    </a:lnTo>
                    <a:lnTo>
                      <a:pt x="66" y="26"/>
                    </a:lnTo>
                    <a:lnTo>
                      <a:pt x="63" y="33"/>
                    </a:lnTo>
                    <a:lnTo>
                      <a:pt x="54" y="40"/>
                    </a:lnTo>
                    <a:lnTo>
                      <a:pt x="45" y="43"/>
                    </a:lnTo>
                    <a:lnTo>
                      <a:pt x="30" y="43"/>
                    </a:lnTo>
                    <a:lnTo>
                      <a:pt x="19" y="40"/>
                    </a:lnTo>
                    <a:lnTo>
                      <a:pt x="7" y="33"/>
                    </a:lnTo>
                    <a:lnTo>
                      <a:pt x="2" y="26"/>
                    </a:lnTo>
                    <a:lnTo>
                      <a:pt x="0" y="1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17">
                <a:extLst>
                  <a:ext uri="{FF2B5EF4-FFF2-40B4-BE49-F238E27FC236}">
                    <a16:creationId xmlns:a16="http://schemas.microsoft.com/office/drawing/2014/main" id="{969DF6BA-7C0F-D309-DBFB-0CB62897C9E3}"/>
                  </a:ext>
                </a:extLst>
              </p:cNvPr>
              <p:cNvSpPr>
                <a:spLocks/>
              </p:cNvSpPr>
              <p:nvPr/>
            </p:nvSpPr>
            <p:spPr bwMode="auto">
              <a:xfrm>
                <a:off x="5001" y="3030"/>
                <a:ext cx="64" cy="40"/>
              </a:xfrm>
              <a:custGeom>
                <a:avLst/>
                <a:gdLst>
                  <a:gd name="T0" fmla="*/ 0 w 64"/>
                  <a:gd name="T1" fmla="*/ 14 h 40"/>
                  <a:gd name="T2" fmla="*/ 0 w 64"/>
                  <a:gd name="T3" fmla="*/ 14 h 40"/>
                  <a:gd name="T4" fmla="*/ 3 w 64"/>
                  <a:gd name="T5" fmla="*/ 7 h 40"/>
                  <a:gd name="T6" fmla="*/ 12 w 64"/>
                  <a:gd name="T7" fmla="*/ 2 h 40"/>
                  <a:gd name="T8" fmla="*/ 21 w 64"/>
                  <a:gd name="T9" fmla="*/ 0 h 40"/>
                  <a:gd name="T10" fmla="*/ 33 w 64"/>
                  <a:gd name="T11" fmla="*/ 0 h 40"/>
                  <a:gd name="T12" fmla="*/ 33 w 64"/>
                  <a:gd name="T13" fmla="*/ 0 h 40"/>
                  <a:gd name="T14" fmla="*/ 47 w 64"/>
                  <a:gd name="T15" fmla="*/ 2 h 40"/>
                  <a:gd name="T16" fmla="*/ 57 w 64"/>
                  <a:gd name="T17" fmla="*/ 7 h 40"/>
                  <a:gd name="T18" fmla="*/ 61 w 64"/>
                  <a:gd name="T19" fmla="*/ 16 h 40"/>
                  <a:gd name="T20" fmla="*/ 64 w 64"/>
                  <a:gd name="T21" fmla="*/ 23 h 40"/>
                  <a:gd name="T22" fmla="*/ 64 w 64"/>
                  <a:gd name="T23" fmla="*/ 23 h 40"/>
                  <a:gd name="T24" fmla="*/ 59 w 64"/>
                  <a:gd name="T25" fmla="*/ 30 h 40"/>
                  <a:gd name="T26" fmla="*/ 52 w 64"/>
                  <a:gd name="T27" fmla="*/ 37 h 40"/>
                  <a:gd name="T28" fmla="*/ 40 w 64"/>
                  <a:gd name="T29" fmla="*/ 40 h 40"/>
                  <a:gd name="T30" fmla="*/ 28 w 64"/>
                  <a:gd name="T31" fmla="*/ 40 h 40"/>
                  <a:gd name="T32" fmla="*/ 28 w 64"/>
                  <a:gd name="T33" fmla="*/ 40 h 40"/>
                  <a:gd name="T34" fmla="*/ 17 w 64"/>
                  <a:gd name="T35" fmla="*/ 35 h 40"/>
                  <a:gd name="T36" fmla="*/ 7 w 64"/>
                  <a:gd name="T37" fmla="*/ 30 h 40"/>
                  <a:gd name="T38" fmla="*/ 0 w 64"/>
                  <a:gd name="T39" fmla="*/ 23 h 40"/>
                  <a:gd name="T40" fmla="*/ 0 w 64"/>
                  <a:gd name="T41" fmla="*/ 14 h 40"/>
                  <a:gd name="T42" fmla="*/ 0 w 64"/>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40"/>
                  <a:gd name="T68" fmla="*/ 64 w 64"/>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40">
                    <a:moveTo>
                      <a:pt x="0" y="14"/>
                    </a:moveTo>
                    <a:lnTo>
                      <a:pt x="0" y="14"/>
                    </a:lnTo>
                    <a:lnTo>
                      <a:pt x="3" y="7"/>
                    </a:lnTo>
                    <a:lnTo>
                      <a:pt x="12" y="2"/>
                    </a:lnTo>
                    <a:lnTo>
                      <a:pt x="21" y="0"/>
                    </a:lnTo>
                    <a:lnTo>
                      <a:pt x="33" y="0"/>
                    </a:lnTo>
                    <a:lnTo>
                      <a:pt x="47" y="2"/>
                    </a:lnTo>
                    <a:lnTo>
                      <a:pt x="57" y="7"/>
                    </a:lnTo>
                    <a:lnTo>
                      <a:pt x="61" y="16"/>
                    </a:lnTo>
                    <a:lnTo>
                      <a:pt x="64" y="23"/>
                    </a:lnTo>
                    <a:lnTo>
                      <a:pt x="59" y="30"/>
                    </a:lnTo>
                    <a:lnTo>
                      <a:pt x="52" y="37"/>
                    </a:lnTo>
                    <a:lnTo>
                      <a:pt x="40" y="40"/>
                    </a:lnTo>
                    <a:lnTo>
                      <a:pt x="28" y="40"/>
                    </a:lnTo>
                    <a:lnTo>
                      <a:pt x="17" y="35"/>
                    </a:lnTo>
                    <a:lnTo>
                      <a:pt x="7" y="30"/>
                    </a:lnTo>
                    <a:lnTo>
                      <a:pt x="0" y="23"/>
                    </a:lnTo>
                    <a:lnTo>
                      <a:pt x="0" y="14"/>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18">
                <a:extLst>
                  <a:ext uri="{FF2B5EF4-FFF2-40B4-BE49-F238E27FC236}">
                    <a16:creationId xmlns:a16="http://schemas.microsoft.com/office/drawing/2014/main" id="{8ECD68EA-B96D-5030-7FF4-153D6211E4A4}"/>
                  </a:ext>
                </a:extLst>
              </p:cNvPr>
              <p:cNvSpPr>
                <a:spLocks/>
              </p:cNvSpPr>
              <p:nvPr/>
            </p:nvSpPr>
            <p:spPr bwMode="auto">
              <a:xfrm>
                <a:off x="5001" y="3030"/>
                <a:ext cx="61" cy="37"/>
              </a:xfrm>
              <a:custGeom>
                <a:avLst/>
                <a:gdLst>
                  <a:gd name="T0" fmla="*/ 0 w 61"/>
                  <a:gd name="T1" fmla="*/ 14 h 37"/>
                  <a:gd name="T2" fmla="*/ 0 w 61"/>
                  <a:gd name="T3" fmla="*/ 14 h 37"/>
                  <a:gd name="T4" fmla="*/ 5 w 61"/>
                  <a:gd name="T5" fmla="*/ 7 h 37"/>
                  <a:gd name="T6" fmla="*/ 12 w 61"/>
                  <a:gd name="T7" fmla="*/ 2 h 37"/>
                  <a:gd name="T8" fmla="*/ 21 w 61"/>
                  <a:gd name="T9" fmla="*/ 0 h 37"/>
                  <a:gd name="T10" fmla="*/ 33 w 61"/>
                  <a:gd name="T11" fmla="*/ 0 h 37"/>
                  <a:gd name="T12" fmla="*/ 33 w 61"/>
                  <a:gd name="T13" fmla="*/ 0 h 37"/>
                  <a:gd name="T14" fmla="*/ 45 w 61"/>
                  <a:gd name="T15" fmla="*/ 2 h 37"/>
                  <a:gd name="T16" fmla="*/ 54 w 61"/>
                  <a:gd name="T17" fmla="*/ 9 h 37"/>
                  <a:gd name="T18" fmla="*/ 61 w 61"/>
                  <a:gd name="T19" fmla="*/ 16 h 37"/>
                  <a:gd name="T20" fmla="*/ 61 w 61"/>
                  <a:gd name="T21" fmla="*/ 23 h 37"/>
                  <a:gd name="T22" fmla="*/ 61 w 61"/>
                  <a:gd name="T23" fmla="*/ 23 h 37"/>
                  <a:gd name="T24" fmla="*/ 59 w 61"/>
                  <a:gd name="T25" fmla="*/ 30 h 37"/>
                  <a:gd name="T26" fmla="*/ 52 w 61"/>
                  <a:gd name="T27" fmla="*/ 35 h 37"/>
                  <a:gd name="T28" fmla="*/ 40 w 61"/>
                  <a:gd name="T29" fmla="*/ 37 h 37"/>
                  <a:gd name="T30" fmla="*/ 28 w 61"/>
                  <a:gd name="T31" fmla="*/ 37 h 37"/>
                  <a:gd name="T32" fmla="*/ 28 w 61"/>
                  <a:gd name="T33" fmla="*/ 37 h 37"/>
                  <a:gd name="T34" fmla="*/ 17 w 61"/>
                  <a:gd name="T35" fmla="*/ 35 h 37"/>
                  <a:gd name="T36" fmla="*/ 7 w 61"/>
                  <a:gd name="T37" fmla="*/ 30 h 37"/>
                  <a:gd name="T38" fmla="*/ 3 w 61"/>
                  <a:gd name="T39" fmla="*/ 23 h 37"/>
                  <a:gd name="T40" fmla="*/ 0 w 61"/>
                  <a:gd name="T41" fmla="*/ 14 h 37"/>
                  <a:gd name="T42" fmla="*/ 0 w 61"/>
                  <a:gd name="T43" fmla="*/ 1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37"/>
                  <a:gd name="T68" fmla="*/ 61 w 6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37">
                    <a:moveTo>
                      <a:pt x="0" y="14"/>
                    </a:moveTo>
                    <a:lnTo>
                      <a:pt x="0" y="14"/>
                    </a:lnTo>
                    <a:lnTo>
                      <a:pt x="5" y="7"/>
                    </a:lnTo>
                    <a:lnTo>
                      <a:pt x="12" y="2"/>
                    </a:lnTo>
                    <a:lnTo>
                      <a:pt x="21" y="0"/>
                    </a:lnTo>
                    <a:lnTo>
                      <a:pt x="33" y="0"/>
                    </a:lnTo>
                    <a:lnTo>
                      <a:pt x="45" y="2"/>
                    </a:lnTo>
                    <a:lnTo>
                      <a:pt x="54" y="9"/>
                    </a:lnTo>
                    <a:lnTo>
                      <a:pt x="61" y="16"/>
                    </a:lnTo>
                    <a:lnTo>
                      <a:pt x="61" y="23"/>
                    </a:lnTo>
                    <a:lnTo>
                      <a:pt x="59" y="30"/>
                    </a:lnTo>
                    <a:lnTo>
                      <a:pt x="52" y="35"/>
                    </a:lnTo>
                    <a:lnTo>
                      <a:pt x="40" y="37"/>
                    </a:lnTo>
                    <a:lnTo>
                      <a:pt x="28" y="37"/>
                    </a:lnTo>
                    <a:lnTo>
                      <a:pt x="17" y="35"/>
                    </a:lnTo>
                    <a:lnTo>
                      <a:pt x="7" y="30"/>
                    </a:lnTo>
                    <a:lnTo>
                      <a:pt x="3" y="23"/>
                    </a:lnTo>
                    <a:lnTo>
                      <a:pt x="0" y="1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19">
                <a:extLst>
                  <a:ext uri="{FF2B5EF4-FFF2-40B4-BE49-F238E27FC236}">
                    <a16:creationId xmlns:a16="http://schemas.microsoft.com/office/drawing/2014/main" id="{A30BFDF6-1857-1DB3-557F-F410C3249910}"/>
                  </a:ext>
                </a:extLst>
              </p:cNvPr>
              <p:cNvSpPr>
                <a:spLocks/>
              </p:cNvSpPr>
              <p:nvPr/>
            </p:nvSpPr>
            <p:spPr bwMode="auto">
              <a:xfrm>
                <a:off x="5004" y="3030"/>
                <a:ext cx="56" cy="37"/>
              </a:xfrm>
              <a:custGeom>
                <a:avLst/>
                <a:gdLst>
                  <a:gd name="T0" fmla="*/ 0 w 56"/>
                  <a:gd name="T1" fmla="*/ 16 h 37"/>
                  <a:gd name="T2" fmla="*/ 0 w 56"/>
                  <a:gd name="T3" fmla="*/ 16 h 37"/>
                  <a:gd name="T4" fmla="*/ 4 w 56"/>
                  <a:gd name="T5" fmla="*/ 9 h 37"/>
                  <a:gd name="T6" fmla="*/ 9 w 56"/>
                  <a:gd name="T7" fmla="*/ 5 h 37"/>
                  <a:gd name="T8" fmla="*/ 21 w 56"/>
                  <a:gd name="T9" fmla="*/ 0 h 37"/>
                  <a:gd name="T10" fmla="*/ 30 w 56"/>
                  <a:gd name="T11" fmla="*/ 0 h 37"/>
                  <a:gd name="T12" fmla="*/ 30 w 56"/>
                  <a:gd name="T13" fmla="*/ 0 h 37"/>
                  <a:gd name="T14" fmla="*/ 42 w 56"/>
                  <a:gd name="T15" fmla="*/ 5 h 37"/>
                  <a:gd name="T16" fmla="*/ 51 w 56"/>
                  <a:gd name="T17" fmla="*/ 9 h 37"/>
                  <a:gd name="T18" fmla="*/ 56 w 56"/>
                  <a:gd name="T19" fmla="*/ 16 h 37"/>
                  <a:gd name="T20" fmla="*/ 56 w 56"/>
                  <a:gd name="T21" fmla="*/ 23 h 37"/>
                  <a:gd name="T22" fmla="*/ 56 w 56"/>
                  <a:gd name="T23" fmla="*/ 23 h 37"/>
                  <a:gd name="T24" fmla="*/ 54 w 56"/>
                  <a:gd name="T25" fmla="*/ 30 h 37"/>
                  <a:gd name="T26" fmla="*/ 47 w 56"/>
                  <a:gd name="T27" fmla="*/ 35 h 37"/>
                  <a:gd name="T28" fmla="*/ 37 w 56"/>
                  <a:gd name="T29" fmla="*/ 37 h 37"/>
                  <a:gd name="T30" fmla="*/ 25 w 56"/>
                  <a:gd name="T31" fmla="*/ 37 h 37"/>
                  <a:gd name="T32" fmla="*/ 25 w 56"/>
                  <a:gd name="T33" fmla="*/ 37 h 37"/>
                  <a:gd name="T34" fmla="*/ 16 w 56"/>
                  <a:gd name="T35" fmla="*/ 35 h 37"/>
                  <a:gd name="T36" fmla="*/ 7 w 56"/>
                  <a:gd name="T37" fmla="*/ 30 h 37"/>
                  <a:gd name="T38" fmla="*/ 2 w 56"/>
                  <a:gd name="T39" fmla="*/ 23 h 37"/>
                  <a:gd name="T40" fmla="*/ 0 w 56"/>
                  <a:gd name="T41" fmla="*/ 16 h 37"/>
                  <a:gd name="T42" fmla="*/ 0 w 56"/>
                  <a:gd name="T43" fmla="*/ 1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37"/>
                  <a:gd name="T68" fmla="*/ 56 w 5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37">
                    <a:moveTo>
                      <a:pt x="0" y="16"/>
                    </a:moveTo>
                    <a:lnTo>
                      <a:pt x="0" y="16"/>
                    </a:lnTo>
                    <a:lnTo>
                      <a:pt x="4" y="9"/>
                    </a:lnTo>
                    <a:lnTo>
                      <a:pt x="9" y="5"/>
                    </a:lnTo>
                    <a:lnTo>
                      <a:pt x="21" y="0"/>
                    </a:lnTo>
                    <a:lnTo>
                      <a:pt x="30" y="0"/>
                    </a:lnTo>
                    <a:lnTo>
                      <a:pt x="42" y="5"/>
                    </a:lnTo>
                    <a:lnTo>
                      <a:pt x="51" y="9"/>
                    </a:lnTo>
                    <a:lnTo>
                      <a:pt x="56" y="16"/>
                    </a:lnTo>
                    <a:lnTo>
                      <a:pt x="56" y="23"/>
                    </a:lnTo>
                    <a:lnTo>
                      <a:pt x="54" y="30"/>
                    </a:lnTo>
                    <a:lnTo>
                      <a:pt x="47" y="35"/>
                    </a:lnTo>
                    <a:lnTo>
                      <a:pt x="37" y="37"/>
                    </a:lnTo>
                    <a:lnTo>
                      <a:pt x="25" y="37"/>
                    </a:lnTo>
                    <a:lnTo>
                      <a:pt x="16" y="35"/>
                    </a:lnTo>
                    <a:lnTo>
                      <a:pt x="7" y="30"/>
                    </a:lnTo>
                    <a:lnTo>
                      <a:pt x="2" y="23"/>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20">
                <a:extLst>
                  <a:ext uri="{FF2B5EF4-FFF2-40B4-BE49-F238E27FC236}">
                    <a16:creationId xmlns:a16="http://schemas.microsoft.com/office/drawing/2014/main" id="{1B142609-4AE8-B4B3-2F6D-9C6BC7BF60B3}"/>
                  </a:ext>
                </a:extLst>
              </p:cNvPr>
              <p:cNvSpPr>
                <a:spLocks/>
              </p:cNvSpPr>
              <p:nvPr/>
            </p:nvSpPr>
            <p:spPr bwMode="auto">
              <a:xfrm>
                <a:off x="5006" y="3032"/>
                <a:ext cx="54" cy="35"/>
              </a:xfrm>
              <a:custGeom>
                <a:avLst/>
                <a:gdLst>
                  <a:gd name="T0" fmla="*/ 0 w 54"/>
                  <a:gd name="T1" fmla="*/ 14 h 35"/>
                  <a:gd name="T2" fmla="*/ 0 w 54"/>
                  <a:gd name="T3" fmla="*/ 14 h 35"/>
                  <a:gd name="T4" fmla="*/ 2 w 54"/>
                  <a:gd name="T5" fmla="*/ 7 h 35"/>
                  <a:gd name="T6" fmla="*/ 9 w 54"/>
                  <a:gd name="T7" fmla="*/ 3 h 35"/>
                  <a:gd name="T8" fmla="*/ 19 w 54"/>
                  <a:gd name="T9" fmla="*/ 0 h 35"/>
                  <a:gd name="T10" fmla="*/ 28 w 54"/>
                  <a:gd name="T11" fmla="*/ 0 h 35"/>
                  <a:gd name="T12" fmla="*/ 28 w 54"/>
                  <a:gd name="T13" fmla="*/ 0 h 35"/>
                  <a:gd name="T14" fmla="*/ 40 w 54"/>
                  <a:gd name="T15" fmla="*/ 3 h 35"/>
                  <a:gd name="T16" fmla="*/ 47 w 54"/>
                  <a:gd name="T17" fmla="*/ 7 h 35"/>
                  <a:gd name="T18" fmla="*/ 52 w 54"/>
                  <a:gd name="T19" fmla="*/ 14 h 35"/>
                  <a:gd name="T20" fmla="*/ 54 w 54"/>
                  <a:gd name="T21" fmla="*/ 21 h 35"/>
                  <a:gd name="T22" fmla="*/ 54 w 54"/>
                  <a:gd name="T23" fmla="*/ 21 h 35"/>
                  <a:gd name="T24" fmla="*/ 49 w 54"/>
                  <a:gd name="T25" fmla="*/ 26 h 35"/>
                  <a:gd name="T26" fmla="*/ 45 w 54"/>
                  <a:gd name="T27" fmla="*/ 31 h 35"/>
                  <a:gd name="T28" fmla="*/ 35 w 54"/>
                  <a:gd name="T29" fmla="*/ 35 h 35"/>
                  <a:gd name="T30" fmla="*/ 23 w 54"/>
                  <a:gd name="T31" fmla="*/ 35 h 35"/>
                  <a:gd name="T32" fmla="*/ 23 w 54"/>
                  <a:gd name="T33" fmla="*/ 35 h 35"/>
                  <a:gd name="T34" fmla="*/ 14 w 54"/>
                  <a:gd name="T35" fmla="*/ 31 h 35"/>
                  <a:gd name="T36" fmla="*/ 7 w 54"/>
                  <a:gd name="T37" fmla="*/ 26 h 35"/>
                  <a:gd name="T38" fmla="*/ 0 w 54"/>
                  <a:gd name="T39" fmla="*/ 21 h 35"/>
                  <a:gd name="T40" fmla="*/ 0 w 54"/>
                  <a:gd name="T41" fmla="*/ 14 h 35"/>
                  <a:gd name="T42" fmla="*/ 0 w 54"/>
                  <a:gd name="T43" fmla="*/ 14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4"/>
                    </a:moveTo>
                    <a:lnTo>
                      <a:pt x="0" y="14"/>
                    </a:lnTo>
                    <a:lnTo>
                      <a:pt x="2" y="7"/>
                    </a:lnTo>
                    <a:lnTo>
                      <a:pt x="9" y="3"/>
                    </a:lnTo>
                    <a:lnTo>
                      <a:pt x="19" y="0"/>
                    </a:lnTo>
                    <a:lnTo>
                      <a:pt x="28" y="0"/>
                    </a:lnTo>
                    <a:lnTo>
                      <a:pt x="40" y="3"/>
                    </a:lnTo>
                    <a:lnTo>
                      <a:pt x="47" y="7"/>
                    </a:lnTo>
                    <a:lnTo>
                      <a:pt x="52" y="14"/>
                    </a:lnTo>
                    <a:lnTo>
                      <a:pt x="54" y="21"/>
                    </a:lnTo>
                    <a:lnTo>
                      <a:pt x="49" y="26"/>
                    </a:lnTo>
                    <a:lnTo>
                      <a:pt x="45" y="31"/>
                    </a:lnTo>
                    <a:lnTo>
                      <a:pt x="35" y="35"/>
                    </a:lnTo>
                    <a:lnTo>
                      <a:pt x="23" y="35"/>
                    </a:lnTo>
                    <a:lnTo>
                      <a:pt x="14" y="31"/>
                    </a:lnTo>
                    <a:lnTo>
                      <a:pt x="7" y="26"/>
                    </a:lnTo>
                    <a:lnTo>
                      <a:pt x="0" y="21"/>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21">
                <a:extLst>
                  <a:ext uri="{FF2B5EF4-FFF2-40B4-BE49-F238E27FC236}">
                    <a16:creationId xmlns:a16="http://schemas.microsoft.com/office/drawing/2014/main" id="{2CF016C8-6908-9379-3AA9-0969A03F6060}"/>
                  </a:ext>
                </a:extLst>
              </p:cNvPr>
              <p:cNvSpPr>
                <a:spLocks/>
              </p:cNvSpPr>
              <p:nvPr/>
            </p:nvSpPr>
            <p:spPr bwMode="auto">
              <a:xfrm>
                <a:off x="5008" y="3032"/>
                <a:ext cx="50" cy="33"/>
              </a:xfrm>
              <a:custGeom>
                <a:avLst/>
                <a:gdLst>
                  <a:gd name="T0" fmla="*/ 0 w 50"/>
                  <a:gd name="T1" fmla="*/ 14 h 33"/>
                  <a:gd name="T2" fmla="*/ 0 w 50"/>
                  <a:gd name="T3" fmla="*/ 14 h 33"/>
                  <a:gd name="T4" fmla="*/ 3 w 50"/>
                  <a:gd name="T5" fmla="*/ 7 h 33"/>
                  <a:gd name="T6" fmla="*/ 7 w 50"/>
                  <a:gd name="T7" fmla="*/ 3 h 33"/>
                  <a:gd name="T8" fmla="*/ 17 w 50"/>
                  <a:gd name="T9" fmla="*/ 0 h 33"/>
                  <a:gd name="T10" fmla="*/ 26 w 50"/>
                  <a:gd name="T11" fmla="*/ 0 h 33"/>
                  <a:gd name="T12" fmla="*/ 26 w 50"/>
                  <a:gd name="T13" fmla="*/ 0 h 33"/>
                  <a:gd name="T14" fmla="*/ 36 w 50"/>
                  <a:gd name="T15" fmla="*/ 3 h 33"/>
                  <a:gd name="T16" fmla="*/ 45 w 50"/>
                  <a:gd name="T17" fmla="*/ 7 h 33"/>
                  <a:gd name="T18" fmla="*/ 50 w 50"/>
                  <a:gd name="T19" fmla="*/ 14 h 33"/>
                  <a:gd name="T20" fmla="*/ 50 w 50"/>
                  <a:gd name="T21" fmla="*/ 21 h 33"/>
                  <a:gd name="T22" fmla="*/ 50 w 50"/>
                  <a:gd name="T23" fmla="*/ 21 h 33"/>
                  <a:gd name="T24" fmla="*/ 47 w 50"/>
                  <a:gd name="T25" fmla="*/ 26 h 33"/>
                  <a:gd name="T26" fmla="*/ 40 w 50"/>
                  <a:gd name="T27" fmla="*/ 31 h 33"/>
                  <a:gd name="T28" fmla="*/ 33 w 50"/>
                  <a:gd name="T29" fmla="*/ 33 h 33"/>
                  <a:gd name="T30" fmla="*/ 21 w 50"/>
                  <a:gd name="T31" fmla="*/ 33 h 33"/>
                  <a:gd name="T32" fmla="*/ 21 w 50"/>
                  <a:gd name="T33" fmla="*/ 33 h 33"/>
                  <a:gd name="T34" fmla="*/ 12 w 50"/>
                  <a:gd name="T35" fmla="*/ 31 h 33"/>
                  <a:gd name="T36" fmla="*/ 5 w 50"/>
                  <a:gd name="T37" fmla="*/ 26 h 33"/>
                  <a:gd name="T38" fmla="*/ 0 w 50"/>
                  <a:gd name="T39" fmla="*/ 21 h 33"/>
                  <a:gd name="T40" fmla="*/ 0 w 50"/>
                  <a:gd name="T41" fmla="*/ 14 h 33"/>
                  <a:gd name="T42" fmla="*/ 0 w 50"/>
                  <a:gd name="T43" fmla="*/ 1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3"/>
                  <a:gd name="T68" fmla="*/ 50 w 50"/>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3">
                    <a:moveTo>
                      <a:pt x="0" y="14"/>
                    </a:moveTo>
                    <a:lnTo>
                      <a:pt x="0" y="14"/>
                    </a:lnTo>
                    <a:lnTo>
                      <a:pt x="3" y="7"/>
                    </a:lnTo>
                    <a:lnTo>
                      <a:pt x="7" y="3"/>
                    </a:lnTo>
                    <a:lnTo>
                      <a:pt x="17" y="0"/>
                    </a:lnTo>
                    <a:lnTo>
                      <a:pt x="26" y="0"/>
                    </a:lnTo>
                    <a:lnTo>
                      <a:pt x="36" y="3"/>
                    </a:lnTo>
                    <a:lnTo>
                      <a:pt x="45" y="7"/>
                    </a:lnTo>
                    <a:lnTo>
                      <a:pt x="50" y="14"/>
                    </a:lnTo>
                    <a:lnTo>
                      <a:pt x="50" y="21"/>
                    </a:lnTo>
                    <a:lnTo>
                      <a:pt x="47" y="26"/>
                    </a:lnTo>
                    <a:lnTo>
                      <a:pt x="40" y="31"/>
                    </a:lnTo>
                    <a:lnTo>
                      <a:pt x="33" y="33"/>
                    </a:lnTo>
                    <a:lnTo>
                      <a:pt x="21" y="33"/>
                    </a:lnTo>
                    <a:lnTo>
                      <a:pt x="12" y="31"/>
                    </a:lnTo>
                    <a:lnTo>
                      <a:pt x="5" y="26"/>
                    </a:lnTo>
                    <a:lnTo>
                      <a:pt x="0" y="21"/>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22">
                <a:extLst>
                  <a:ext uri="{FF2B5EF4-FFF2-40B4-BE49-F238E27FC236}">
                    <a16:creationId xmlns:a16="http://schemas.microsoft.com/office/drawing/2014/main" id="{0303617F-3E7B-514F-DD3E-FBBC349BFBAE}"/>
                  </a:ext>
                </a:extLst>
              </p:cNvPr>
              <p:cNvSpPr>
                <a:spLocks/>
              </p:cNvSpPr>
              <p:nvPr/>
            </p:nvSpPr>
            <p:spPr bwMode="auto">
              <a:xfrm>
                <a:off x="5008" y="3035"/>
                <a:ext cx="47" cy="30"/>
              </a:xfrm>
              <a:custGeom>
                <a:avLst/>
                <a:gdLst>
                  <a:gd name="T0" fmla="*/ 0 w 47"/>
                  <a:gd name="T1" fmla="*/ 11 h 30"/>
                  <a:gd name="T2" fmla="*/ 0 w 47"/>
                  <a:gd name="T3" fmla="*/ 11 h 30"/>
                  <a:gd name="T4" fmla="*/ 3 w 47"/>
                  <a:gd name="T5" fmla="*/ 4 h 30"/>
                  <a:gd name="T6" fmla="*/ 10 w 47"/>
                  <a:gd name="T7" fmla="*/ 2 h 30"/>
                  <a:gd name="T8" fmla="*/ 17 w 47"/>
                  <a:gd name="T9" fmla="*/ 0 h 30"/>
                  <a:gd name="T10" fmla="*/ 26 w 47"/>
                  <a:gd name="T11" fmla="*/ 0 h 30"/>
                  <a:gd name="T12" fmla="*/ 26 w 47"/>
                  <a:gd name="T13" fmla="*/ 0 h 30"/>
                  <a:gd name="T14" fmla="*/ 36 w 47"/>
                  <a:gd name="T15" fmla="*/ 2 h 30"/>
                  <a:gd name="T16" fmla="*/ 43 w 47"/>
                  <a:gd name="T17" fmla="*/ 7 h 30"/>
                  <a:gd name="T18" fmla="*/ 47 w 47"/>
                  <a:gd name="T19" fmla="*/ 11 h 30"/>
                  <a:gd name="T20" fmla="*/ 47 w 47"/>
                  <a:gd name="T21" fmla="*/ 18 h 30"/>
                  <a:gd name="T22" fmla="*/ 47 w 47"/>
                  <a:gd name="T23" fmla="*/ 18 h 30"/>
                  <a:gd name="T24" fmla="*/ 45 w 47"/>
                  <a:gd name="T25" fmla="*/ 23 h 30"/>
                  <a:gd name="T26" fmla="*/ 40 w 47"/>
                  <a:gd name="T27" fmla="*/ 28 h 30"/>
                  <a:gd name="T28" fmla="*/ 31 w 47"/>
                  <a:gd name="T29" fmla="*/ 30 h 30"/>
                  <a:gd name="T30" fmla="*/ 21 w 47"/>
                  <a:gd name="T31" fmla="*/ 30 h 30"/>
                  <a:gd name="T32" fmla="*/ 21 w 47"/>
                  <a:gd name="T33" fmla="*/ 30 h 30"/>
                  <a:gd name="T34" fmla="*/ 14 w 47"/>
                  <a:gd name="T35" fmla="*/ 28 h 30"/>
                  <a:gd name="T36" fmla="*/ 7 w 47"/>
                  <a:gd name="T37" fmla="*/ 23 h 30"/>
                  <a:gd name="T38" fmla="*/ 3 w 47"/>
                  <a:gd name="T39" fmla="*/ 16 h 30"/>
                  <a:gd name="T40" fmla="*/ 0 w 47"/>
                  <a:gd name="T41" fmla="*/ 11 h 30"/>
                  <a:gd name="T42" fmla="*/ 0 w 47"/>
                  <a:gd name="T43" fmla="*/ 1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1"/>
                    </a:moveTo>
                    <a:lnTo>
                      <a:pt x="0" y="11"/>
                    </a:lnTo>
                    <a:lnTo>
                      <a:pt x="3" y="4"/>
                    </a:lnTo>
                    <a:lnTo>
                      <a:pt x="10" y="2"/>
                    </a:lnTo>
                    <a:lnTo>
                      <a:pt x="17" y="0"/>
                    </a:lnTo>
                    <a:lnTo>
                      <a:pt x="26" y="0"/>
                    </a:lnTo>
                    <a:lnTo>
                      <a:pt x="36" y="2"/>
                    </a:lnTo>
                    <a:lnTo>
                      <a:pt x="43" y="7"/>
                    </a:lnTo>
                    <a:lnTo>
                      <a:pt x="47" y="11"/>
                    </a:lnTo>
                    <a:lnTo>
                      <a:pt x="47" y="18"/>
                    </a:lnTo>
                    <a:lnTo>
                      <a:pt x="45" y="23"/>
                    </a:lnTo>
                    <a:lnTo>
                      <a:pt x="40" y="28"/>
                    </a:lnTo>
                    <a:lnTo>
                      <a:pt x="31" y="30"/>
                    </a:lnTo>
                    <a:lnTo>
                      <a:pt x="21" y="30"/>
                    </a:lnTo>
                    <a:lnTo>
                      <a:pt x="14" y="28"/>
                    </a:lnTo>
                    <a:lnTo>
                      <a:pt x="7" y="23"/>
                    </a:lnTo>
                    <a:lnTo>
                      <a:pt x="3" y="16"/>
                    </a:lnTo>
                    <a:lnTo>
                      <a:pt x="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23">
                <a:extLst>
                  <a:ext uri="{FF2B5EF4-FFF2-40B4-BE49-F238E27FC236}">
                    <a16:creationId xmlns:a16="http://schemas.microsoft.com/office/drawing/2014/main" id="{AF7D5DF3-031B-6A87-C96E-798123A206C5}"/>
                  </a:ext>
                </a:extLst>
              </p:cNvPr>
              <p:cNvSpPr>
                <a:spLocks/>
              </p:cNvSpPr>
              <p:nvPr/>
            </p:nvSpPr>
            <p:spPr bwMode="auto">
              <a:xfrm>
                <a:off x="5011" y="3035"/>
                <a:ext cx="44" cy="28"/>
              </a:xfrm>
              <a:custGeom>
                <a:avLst/>
                <a:gdLst>
                  <a:gd name="T0" fmla="*/ 44 w 44"/>
                  <a:gd name="T1" fmla="*/ 16 h 28"/>
                  <a:gd name="T2" fmla="*/ 44 w 44"/>
                  <a:gd name="T3" fmla="*/ 16 h 28"/>
                  <a:gd name="T4" fmla="*/ 42 w 44"/>
                  <a:gd name="T5" fmla="*/ 23 h 28"/>
                  <a:gd name="T6" fmla="*/ 35 w 44"/>
                  <a:gd name="T7" fmla="*/ 25 h 28"/>
                  <a:gd name="T8" fmla="*/ 28 w 44"/>
                  <a:gd name="T9" fmla="*/ 28 h 28"/>
                  <a:gd name="T10" fmla="*/ 18 w 44"/>
                  <a:gd name="T11" fmla="*/ 28 h 28"/>
                  <a:gd name="T12" fmla="*/ 18 w 44"/>
                  <a:gd name="T13" fmla="*/ 28 h 28"/>
                  <a:gd name="T14" fmla="*/ 11 w 44"/>
                  <a:gd name="T15" fmla="*/ 25 h 28"/>
                  <a:gd name="T16" fmla="*/ 4 w 44"/>
                  <a:gd name="T17" fmla="*/ 23 h 28"/>
                  <a:gd name="T18" fmla="*/ 0 w 44"/>
                  <a:gd name="T19" fmla="*/ 16 h 28"/>
                  <a:gd name="T20" fmla="*/ 0 w 44"/>
                  <a:gd name="T21" fmla="*/ 11 h 28"/>
                  <a:gd name="T22" fmla="*/ 0 w 44"/>
                  <a:gd name="T23" fmla="*/ 11 h 28"/>
                  <a:gd name="T24" fmla="*/ 2 w 44"/>
                  <a:gd name="T25" fmla="*/ 7 h 28"/>
                  <a:gd name="T26" fmla="*/ 7 w 44"/>
                  <a:gd name="T27" fmla="*/ 2 h 28"/>
                  <a:gd name="T28" fmla="*/ 14 w 44"/>
                  <a:gd name="T29" fmla="*/ 0 h 28"/>
                  <a:gd name="T30" fmla="*/ 23 w 44"/>
                  <a:gd name="T31" fmla="*/ 0 h 28"/>
                  <a:gd name="T32" fmla="*/ 23 w 44"/>
                  <a:gd name="T33" fmla="*/ 0 h 28"/>
                  <a:gd name="T34" fmla="*/ 33 w 44"/>
                  <a:gd name="T35" fmla="*/ 2 h 28"/>
                  <a:gd name="T36" fmla="*/ 40 w 44"/>
                  <a:gd name="T37" fmla="*/ 7 h 28"/>
                  <a:gd name="T38" fmla="*/ 42 w 44"/>
                  <a:gd name="T39" fmla="*/ 11 h 28"/>
                  <a:gd name="T40" fmla="*/ 44 w 44"/>
                  <a:gd name="T41" fmla="*/ 16 h 28"/>
                  <a:gd name="T42" fmla="*/ 44 w 44"/>
                  <a:gd name="T43" fmla="*/ 1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8"/>
                  <a:gd name="T68" fmla="*/ 44 w 44"/>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8">
                    <a:moveTo>
                      <a:pt x="44" y="16"/>
                    </a:moveTo>
                    <a:lnTo>
                      <a:pt x="44" y="16"/>
                    </a:lnTo>
                    <a:lnTo>
                      <a:pt x="42" y="23"/>
                    </a:lnTo>
                    <a:lnTo>
                      <a:pt x="35" y="25"/>
                    </a:lnTo>
                    <a:lnTo>
                      <a:pt x="28" y="28"/>
                    </a:lnTo>
                    <a:lnTo>
                      <a:pt x="18" y="28"/>
                    </a:lnTo>
                    <a:lnTo>
                      <a:pt x="11" y="25"/>
                    </a:lnTo>
                    <a:lnTo>
                      <a:pt x="4" y="23"/>
                    </a:lnTo>
                    <a:lnTo>
                      <a:pt x="0" y="16"/>
                    </a:lnTo>
                    <a:lnTo>
                      <a:pt x="0" y="11"/>
                    </a:lnTo>
                    <a:lnTo>
                      <a:pt x="2" y="7"/>
                    </a:lnTo>
                    <a:lnTo>
                      <a:pt x="7" y="2"/>
                    </a:lnTo>
                    <a:lnTo>
                      <a:pt x="14" y="0"/>
                    </a:lnTo>
                    <a:lnTo>
                      <a:pt x="23" y="0"/>
                    </a:lnTo>
                    <a:lnTo>
                      <a:pt x="33" y="2"/>
                    </a:lnTo>
                    <a:lnTo>
                      <a:pt x="40" y="7"/>
                    </a:lnTo>
                    <a:lnTo>
                      <a:pt x="42" y="11"/>
                    </a:lnTo>
                    <a:lnTo>
                      <a:pt x="44" y="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24">
                <a:extLst>
                  <a:ext uri="{FF2B5EF4-FFF2-40B4-BE49-F238E27FC236}">
                    <a16:creationId xmlns:a16="http://schemas.microsoft.com/office/drawing/2014/main" id="{957B2215-704F-2159-C382-FB4C679BEA39}"/>
                  </a:ext>
                </a:extLst>
              </p:cNvPr>
              <p:cNvSpPr>
                <a:spLocks/>
              </p:cNvSpPr>
              <p:nvPr/>
            </p:nvSpPr>
            <p:spPr bwMode="auto">
              <a:xfrm>
                <a:off x="4756" y="3030"/>
                <a:ext cx="85" cy="54"/>
              </a:xfrm>
              <a:custGeom>
                <a:avLst/>
                <a:gdLst>
                  <a:gd name="T0" fmla="*/ 85 w 85"/>
                  <a:gd name="T1" fmla="*/ 26 h 54"/>
                  <a:gd name="T2" fmla="*/ 85 w 85"/>
                  <a:gd name="T3" fmla="*/ 26 h 54"/>
                  <a:gd name="T4" fmla="*/ 85 w 85"/>
                  <a:gd name="T5" fmla="*/ 30 h 54"/>
                  <a:gd name="T6" fmla="*/ 83 w 85"/>
                  <a:gd name="T7" fmla="*/ 35 h 54"/>
                  <a:gd name="T8" fmla="*/ 73 w 85"/>
                  <a:gd name="T9" fmla="*/ 45 h 54"/>
                  <a:gd name="T10" fmla="*/ 61 w 85"/>
                  <a:gd name="T11" fmla="*/ 52 h 54"/>
                  <a:gd name="T12" fmla="*/ 45 w 85"/>
                  <a:gd name="T13" fmla="*/ 54 h 54"/>
                  <a:gd name="T14" fmla="*/ 45 w 85"/>
                  <a:gd name="T15" fmla="*/ 54 h 54"/>
                  <a:gd name="T16" fmla="*/ 26 w 85"/>
                  <a:gd name="T17" fmla="*/ 54 h 54"/>
                  <a:gd name="T18" fmla="*/ 12 w 85"/>
                  <a:gd name="T19" fmla="*/ 47 h 54"/>
                  <a:gd name="T20" fmla="*/ 2 w 85"/>
                  <a:gd name="T21" fmla="*/ 40 h 54"/>
                  <a:gd name="T22" fmla="*/ 0 w 85"/>
                  <a:gd name="T23" fmla="*/ 35 h 54"/>
                  <a:gd name="T24" fmla="*/ 0 w 85"/>
                  <a:gd name="T25" fmla="*/ 28 h 54"/>
                  <a:gd name="T26" fmla="*/ 0 w 85"/>
                  <a:gd name="T27" fmla="*/ 28 h 54"/>
                  <a:gd name="T28" fmla="*/ 0 w 85"/>
                  <a:gd name="T29" fmla="*/ 23 h 54"/>
                  <a:gd name="T30" fmla="*/ 2 w 85"/>
                  <a:gd name="T31" fmla="*/ 19 h 54"/>
                  <a:gd name="T32" fmla="*/ 12 w 85"/>
                  <a:gd name="T33" fmla="*/ 9 h 54"/>
                  <a:gd name="T34" fmla="*/ 24 w 85"/>
                  <a:gd name="T35" fmla="*/ 2 h 54"/>
                  <a:gd name="T36" fmla="*/ 42 w 85"/>
                  <a:gd name="T37" fmla="*/ 0 h 54"/>
                  <a:gd name="T38" fmla="*/ 42 w 85"/>
                  <a:gd name="T39" fmla="*/ 0 h 54"/>
                  <a:gd name="T40" fmla="*/ 59 w 85"/>
                  <a:gd name="T41" fmla="*/ 0 h 54"/>
                  <a:gd name="T42" fmla="*/ 73 w 85"/>
                  <a:gd name="T43" fmla="*/ 7 h 54"/>
                  <a:gd name="T44" fmla="*/ 83 w 85"/>
                  <a:gd name="T45" fmla="*/ 14 h 54"/>
                  <a:gd name="T46" fmla="*/ 85 w 85"/>
                  <a:gd name="T47" fmla="*/ 19 h 54"/>
                  <a:gd name="T48" fmla="*/ 85 w 85"/>
                  <a:gd name="T49" fmla="*/ 26 h 54"/>
                  <a:gd name="T50" fmla="*/ 85 w 85"/>
                  <a:gd name="T51" fmla="*/ 26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85" y="26"/>
                    </a:moveTo>
                    <a:lnTo>
                      <a:pt x="85" y="26"/>
                    </a:lnTo>
                    <a:lnTo>
                      <a:pt x="85" y="30"/>
                    </a:lnTo>
                    <a:lnTo>
                      <a:pt x="83" y="35"/>
                    </a:lnTo>
                    <a:lnTo>
                      <a:pt x="73" y="45"/>
                    </a:lnTo>
                    <a:lnTo>
                      <a:pt x="61" y="52"/>
                    </a:lnTo>
                    <a:lnTo>
                      <a:pt x="45" y="54"/>
                    </a:lnTo>
                    <a:lnTo>
                      <a:pt x="26" y="54"/>
                    </a:lnTo>
                    <a:lnTo>
                      <a:pt x="12" y="47"/>
                    </a:lnTo>
                    <a:lnTo>
                      <a:pt x="2" y="40"/>
                    </a:lnTo>
                    <a:lnTo>
                      <a:pt x="0" y="35"/>
                    </a:lnTo>
                    <a:lnTo>
                      <a:pt x="0" y="28"/>
                    </a:lnTo>
                    <a:lnTo>
                      <a:pt x="0" y="23"/>
                    </a:lnTo>
                    <a:lnTo>
                      <a:pt x="2" y="19"/>
                    </a:lnTo>
                    <a:lnTo>
                      <a:pt x="12" y="9"/>
                    </a:lnTo>
                    <a:lnTo>
                      <a:pt x="24" y="2"/>
                    </a:lnTo>
                    <a:lnTo>
                      <a:pt x="42" y="0"/>
                    </a:lnTo>
                    <a:lnTo>
                      <a:pt x="59" y="0"/>
                    </a:lnTo>
                    <a:lnTo>
                      <a:pt x="73" y="7"/>
                    </a:lnTo>
                    <a:lnTo>
                      <a:pt x="83" y="14"/>
                    </a:lnTo>
                    <a:lnTo>
                      <a:pt x="85" y="19"/>
                    </a:lnTo>
                    <a:lnTo>
                      <a:pt x="85"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25">
                <a:extLst>
                  <a:ext uri="{FF2B5EF4-FFF2-40B4-BE49-F238E27FC236}">
                    <a16:creationId xmlns:a16="http://schemas.microsoft.com/office/drawing/2014/main" id="{E25FAF70-F783-EBD0-A4BF-E177153AADF5}"/>
                  </a:ext>
                </a:extLst>
              </p:cNvPr>
              <p:cNvSpPr>
                <a:spLocks/>
              </p:cNvSpPr>
              <p:nvPr/>
            </p:nvSpPr>
            <p:spPr bwMode="auto">
              <a:xfrm>
                <a:off x="4756" y="3030"/>
                <a:ext cx="85" cy="54"/>
              </a:xfrm>
              <a:custGeom>
                <a:avLst/>
                <a:gdLst>
                  <a:gd name="T0" fmla="*/ 0 w 85"/>
                  <a:gd name="T1" fmla="*/ 28 h 54"/>
                  <a:gd name="T2" fmla="*/ 0 w 85"/>
                  <a:gd name="T3" fmla="*/ 28 h 54"/>
                  <a:gd name="T4" fmla="*/ 2 w 85"/>
                  <a:gd name="T5" fmla="*/ 23 h 54"/>
                  <a:gd name="T6" fmla="*/ 5 w 85"/>
                  <a:gd name="T7" fmla="*/ 19 h 54"/>
                  <a:gd name="T8" fmla="*/ 12 w 85"/>
                  <a:gd name="T9" fmla="*/ 9 h 54"/>
                  <a:gd name="T10" fmla="*/ 26 w 85"/>
                  <a:gd name="T11" fmla="*/ 2 h 54"/>
                  <a:gd name="T12" fmla="*/ 42 w 85"/>
                  <a:gd name="T13" fmla="*/ 0 h 54"/>
                  <a:gd name="T14" fmla="*/ 42 w 85"/>
                  <a:gd name="T15" fmla="*/ 0 h 54"/>
                  <a:gd name="T16" fmla="*/ 59 w 85"/>
                  <a:gd name="T17" fmla="*/ 2 h 54"/>
                  <a:gd name="T18" fmla="*/ 71 w 85"/>
                  <a:gd name="T19" fmla="*/ 7 h 54"/>
                  <a:gd name="T20" fmla="*/ 80 w 85"/>
                  <a:gd name="T21" fmla="*/ 14 h 54"/>
                  <a:gd name="T22" fmla="*/ 83 w 85"/>
                  <a:gd name="T23" fmla="*/ 21 h 54"/>
                  <a:gd name="T24" fmla="*/ 85 w 85"/>
                  <a:gd name="T25" fmla="*/ 26 h 54"/>
                  <a:gd name="T26" fmla="*/ 85 w 85"/>
                  <a:gd name="T27" fmla="*/ 26 h 54"/>
                  <a:gd name="T28" fmla="*/ 83 w 85"/>
                  <a:gd name="T29" fmla="*/ 30 h 54"/>
                  <a:gd name="T30" fmla="*/ 83 w 85"/>
                  <a:gd name="T31" fmla="*/ 35 h 54"/>
                  <a:gd name="T32" fmla="*/ 73 w 85"/>
                  <a:gd name="T33" fmla="*/ 45 h 54"/>
                  <a:gd name="T34" fmla="*/ 59 w 85"/>
                  <a:gd name="T35" fmla="*/ 52 h 54"/>
                  <a:gd name="T36" fmla="*/ 42 w 85"/>
                  <a:gd name="T37" fmla="*/ 54 h 54"/>
                  <a:gd name="T38" fmla="*/ 42 w 85"/>
                  <a:gd name="T39" fmla="*/ 54 h 54"/>
                  <a:gd name="T40" fmla="*/ 28 w 85"/>
                  <a:gd name="T41" fmla="*/ 52 h 54"/>
                  <a:gd name="T42" fmla="*/ 14 w 85"/>
                  <a:gd name="T43" fmla="*/ 47 h 54"/>
                  <a:gd name="T44" fmla="*/ 5 w 85"/>
                  <a:gd name="T45" fmla="*/ 40 h 54"/>
                  <a:gd name="T46" fmla="*/ 2 w 85"/>
                  <a:gd name="T47" fmla="*/ 33 h 54"/>
                  <a:gd name="T48" fmla="*/ 0 w 85"/>
                  <a:gd name="T49" fmla="*/ 28 h 54"/>
                  <a:gd name="T50" fmla="*/ 0 w 85"/>
                  <a:gd name="T51" fmla="*/ 28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0" y="28"/>
                    </a:moveTo>
                    <a:lnTo>
                      <a:pt x="0" y="28"/>
                    </a:lnTo>
                    <a:lnTo>
                      <a:pt x="2" y="23"/>
                    </a:lnTo>
                    <a:lnTo>
                      <a:pt x="5" y="19"/>
                    </a:lnTo>
                    <a:lnTo>
                      <a:pt x="12" y="9"/>
                    </a:lnTo>
                    <a:lnTo>
                      <a:pt x="26" y="2"/>
                    </a:lnTo>
                    <a:lnTo>
                      <a:pt x="42" y="0"/>
                    </a:lnTo>
                    <a:lnTo>
                      <a:pt x="59" y="2"/>
                    </a:lnTo>
                    <a:lnTo>
                      <a:pt x="71" y="7"/>
                    </a:lnTo>
                    <a:lnTo>
                      <a:pt x="80" y="14"/>
                    </a:lnTo>
                    <a:lnTo>
                      <a:pt x="83" y="21"/>
                    </a:lnTo>
                    <a:lnTo>
                      <a:pt x="85" y="26"/>
                    </a:lnTo>
                    <a:lnTo>
                      <a:pt x="83" y="30"/>
                    </a:lnTo>
                    <a:lnTo>
                      <a:pt x="83" y="35"/>
                    </a:lnTo>
                    <a:lnTo>
                      <a:pt x="73" y="45"/>
                    </a:lnTo>
                    <a:lnTo>
                      <a:pt x="59" y="52"/>
                    </a:lnTo>
                    <a:lnTo>
                      <a:pt x="42" y="54"/>
                    </a:lnTo>
                    <a:lnTo>
                      <a:pt x="28" y="52"/>
                    </a:lnTo>
                    <a:lnTo>
                      <a:pt x="14" y="47"/>
                    </a:lnTo>
                    <a:lnTo>
                      <a:pt x="5" y="40"/>
                    </a:lnTo>
                    <a:lnTo>
                      <a:pt x="2" y="33"/>
                    </a:lnTo>
                    <a:lnTo>
                      <a:pt x="0" y="2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26">
                <a:extLst>
                  <a:ext uri="{FF2B5EF4-FFF2-40B4-BE49-F238E27FC236}">
                    <a16:creationId xmlns:a16="http://schemas.microsoft.com/office/drawing/2014/main" id="{502BA8A7-8ACE-E0E0-7D0D-75ADA6259B13}"/>
                  </a:ext>
                </a:extLst>
              </p:cNvPr>
              <p:cNvSpPr>
                <a:spLocks/>
              </p:cNvSpPr>
              <p:nvPr/>
            </p:nvSpPr>
            <p:spPr bwMode="auto">
              <a:xfrm>
                <a:off x="4758" y="3032"/>
                <a:ext cx="81" cy="50"/>
              </a:xfrm>
              <a:custGeom>
                <a:avLst/>
                <a:gdLst>
                  <a:gd name="T0" fmla="*/ 0 w 81"/>
                  <a:gd name="T1" fmla="*/ 26 h 50"/>
                  <a:gd name="T2" fmla="*/ 0 w 81"/>
                  <a:gd name="T3" fmla="*/ 26 h 50"/>
                  <a:gd name="T4" fmla="*/ 0 w 81"/>
                  <a:gd name="T5" fmla="*/ 21 h 50"/>
                  <a:gd name="T6" fmla="*/ 3 w 81"/>
                  <a:gd name="T7" fmla="*/ 17 h 50"/>
                  <a:gd name="T8" fmla="*/ 12 w 81"/>
                  <a:gd name="T9" fmla="*/ 7 h 50"/>
                  <a:gd name="T10" fmla="*/ 24 w 81"/>
                  <a:gd name="T11" fmla="*/ 3 h 50"/>
                  <a:gd name="T12" fmla="*/ 40 w 81"/>
                  <a:gd name="T13" fmla="*/ 0 h 50"/>
                  <a:gd name="T14" fmla="*/ 40 w 81"/>
                  <a:gd name="T15" fmla="*/ 0 h 50"/>
                  <a:gd name="T16" fmla="*/ 55 w 81"/>
                  <a:gd name="T17" fmla="*/ 0 h 50"/>
                  <a:gd name="T18" fmla="*/ 69 w 81"/>
                  <a:gd name="T19" fmla="*/ 5 h 50"/>
                  <a:gd name="T20" fmla="*/ 78 w 81"/>
                  <a:gd name="T21" fmla="*/ 14 h 50"/>
                  <a:gd name="T22" fmla="*/ 81 w 81"/>
                  <a:gd name="T23" fmla="*/ 19 h 50"/>
                  <a:gd name="T24" fmla="*/ 81 w 81"/>
                  <a:gd name="T25" fmla="*/ 24 h 50"/>
                  <a:gd name="T26" fmla="*/ 81 w 81"/>
                  <a:gd name="T27" fmla="*/ 24 h 50"/>
                  <a:gd name="T28" fmla="*/ 81 w 81"/>
                  <a:gd name="T29" fmla="*/ 28 h 50"/>
                  <a:gd name="T30" fmla="*/ 78 w 81"/>
                  <a:gd name="T31" fmla="*/ 33 h 50"/>
                  <a:gd name="T32" fmla="*/ 69 w 81"/>
                  <a:gd name="T33" fmla="*/ 43 h 50"/>
                  <a:gd name="T34" fmla="*/ 57 w 81"/>
                  <a:gd name="T35" fmla="*/ 47 h 50"/>
                  <a:gd name="T36" fmla="*/ 40 w 81"/>
                  <a:gd name="T37" fmla="*/ 50 h 50"/>
                  <a:gd name="T38" fmla="*/ 40 w 81"/>
                  <a:gd name="T39" fmla="*/ 50 h 50"/>
                  <a:gd name="T40" fmla="*/ 26 w 81"/>
                  <a:gd name="T41" fmla="*/ 50 h 50"/>
                  <a:gd name="T42" fmla="*/ 12 w 81"/>
                  <a:gd name="T43" fmla="*/ 45 h 50"/>
                  <a:gd name="T44" fmla="*/ 5 w 81"/>
                  <a:gd name="T45" fmla="*/ 35 h 50"/>
                  <a:gd name="T46" fmla="*/ 0 w 81"/>
                  <a:gd name="T47" fmla="*/ 31 h 50"/>
                  <a:gd name="T48" fmla="*/ 0 w 81"/>
                  <a:gd name="T49" fmla="*/ 26 h 50"/>
                  <a:gd name="T50" fmla="*/ 0 w 81"/>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50"/>
                  <a:gd name="T80" fmla="*/ 81 w 81"/>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50">
                    <a:moveTo>
                      <a:pt x="0" y="26"/>
                    </a:moveTo>
                    <a:lnTo>
                      <a:pt x="0" y="26"/>
                    </a:lnTo>
                    <a:lnTo>
                      <a:pt x="0" y="21"/>
                    </a:lnTo>
                    <a:lnTo>
                      <a:pt x="3" y="17"/>
                    </a:lnTo>
                    <a:lnTo>
                      <a:pt x="12" y="7"/>
                    </a:lnTo>
                    <a:lnTo>
                      <a:pt x="24" y="3"/>
                    </a:lnTo>
                    <a:lnTo>
                      <a:pt x="40" y="0"/>
                    </a:lnTo>
                    <a:lnTo>
                      <a:pt x="55" y="0"/>
                    </a:lnTo>
                    <a:lnTo>
                      <a:pt x="69" y="5"/>
                    </a:lnTo>
                    <a:lnTo>
                      <a:pt x="78" y="14"/>
                    </a:lnTo>
                    <a:lnTo>
                      <a:pt x="81" y="19"/>
                    </a:lnTo>
                    <a:lnTo>
                      <a:pt x="81" y="24"/>
                    </a:lnTo>
                    <a:lnTo>
                      <a:pt x="81" y="28"/>
                    </a:lnTo>
                    <a:lnTo>
                      <a:pt x="78" y="33"/>
                    </a:lnTo>
                    <a:lnTo>
                      <a:pt x="69" y="43"/>
                    </a:lnTo>
                    <a:lnTo>
                      <a:pt x="57" y="47"/>
                    </a:lnTo>
                    <a:lnTo>
                      <a:pt x="40" y="50"/>
                    </a:lnTo>
                    <a:lnTo>
                      <a:pt x="26" y="50"/>
                    </a:lnTo>
                    <a:lnTo>
                      <a:pt x="12" y="45"/>
                    </a:lnTo>
                    <a:lnTo>
                      <a:pt x="5" y="35"/>
                    </a:lnTo>
                    <a:lnTo>
                      <a:pt x="0" y="31"/>
                    </a:lnTo>
                    <a:lnTo>
                      <a:pt x="0" y="2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27">
                <a:extLst>
                  <a:ext uri="{FF2B5EF4-FFF2-40B4-BE49-F238E27FC236}">
                    <a16:creationId xmlns:a16="http://schemas.microsoft.com/office/drawing/2014/main" id="{58348696-18AF-19CF-AB74-9F09886BE7F1}"/>
                  </a:ext>
                </a:extLst>
              </p:cNvPr>
              <p:cNvSpPr>
                <a:spLocks/>
              </p:cNvSpPr>
              <p:nvPr/>
            </p:nvSpPr>
            <p:spPr bwMode="auto">
              <a:xfrm>
                <a:off x="4761" y="3032"/>
                <a:ext cx="75" cy="50"/>
              </a:xfrm>
              <a:custGeom>
                <a:avLst/>
                <a:gdLst>
                  <a:gd name="T0" fmla="*/ 0 w 75"/>
                  <a:gd name="T1" fmla="*/ 26 h 50"/>
                  <a:gd name="T2" fmla="*/ 0 w 75"/>
                  <a:gd name="T3" fmla="*/ 26 h 50"/>
                  <a:gd name="T4" fmla="*/ 0 w 75"/>
                  <a:gd name="T5" fmla="*/ 21 h 50"/>
                  <a:gd name="T6" fmla="*/ 2 w 75"/>
                  <a:gd name="T7" fmla="*/ 17 h 50"/>
                  <a:gd name="T8" fmla="*/ 9 w 75"/>
                  <a:gd name="T9" fmla="*/ 10 h 50"/>
                  <a:gd name="T10" fmla="*/ 21 w 75"/>
                  <a:gd name="T11" fmla="*/ 3 h 50"/>
                  <a:gd name="T12" fmla="*/ 37 w 75"/>
                  <a:gd name="T13" fmla="*/ 0 h 50"/>
                  <a:gd name="T14" fmla="*/ 37 w 75"/>
                  <a:gd name="T15" fmla="*/ 0 h 50"/>
                  <a:gd name="T16" fmla="*/ 52 w 75"/>
                  <a:gd name="T17" fmla="*/ 3 h 50"/>
                  <a:gd name="T18" fmla="*/ 63 w 75"/>
                  <a:gd name="T19" fmla="*/ 7 h 50"/>
                  <a:gd name="T20" fmla="*/ 73 w 75"/>
                  <a:gd name="T21" fmla="*/ 14 h 50"/>
                  <a:gd name="T22" fmla="*/ 75 w 75"/>
                  <a:gd name="T23" fmla="*/ 19 h 50"/>
                  <a:gd name="T24" fmla="*/ 75 w 75"/>
                  <a:gd name="T25" fmla="*/ 24 h 50"/>
                  <a:gd name="T26" fmla="*/ 75 w 75"/>
                  <a:gd name="T27" fmla="*/ 24 h 50"/>
                  <a:gd name="T28" fmla="*/ 75 w 75"/>
                  <a:gd name="T29" fmla="*/ 28 h 50"/>
                  <a:gd name="T30" fmla="*/ 73 w 75"/>
                  <a:gd name="T31" fmla="*/ 33 h 50"/>
                  <a:gd name="T32" fmla="*/ 66 w 75"/>
                  <a:gd name="T33" fmla="*/ 40 h 50"/>
                  <a:gd name="T34" fmla="*/ 54 w 75"/>
                  <a:gd name="T35" fmla="*/ 47 h 50"/>
                  <a:gd name="T36" fmla="*/ 37 w 75"/>
                  <a:gd name="T37" fmla="*/ 50 h 50"/>
                  <a:gd name="T38" fmla="*/ 37 w 75"/>
                  <a:gd name="T39" fmla="*/ 50 h 50"/>
                  <a:gd name="T40" fmla="*/ 23 w 75"/>
                  <a:gd name="T41" fmla="*/ 47 h 50"/>
                  <a:gd name="T42" fmla="*/ 12 w 75"/>
                  <a:gd name="T43" fmla="*/ 43 h 50"/>
                  <a:gd name="T44" fmla="*/ 2 w 75"/>
                  <a:gd name="T45" fmla="*/ 35 h 50"/>
                  <a:gd name="T46" fmla="*/ 0 w 75"/>
                  <a:gd name="T47" fmla="*/ 31 h 50"/>
                  <a:gd name="T48" fmla="*/ 0 w 75"/>
                  <a:gd name="T49" fmla="*/ 26 h 50"/>
                  <a:gd name="T50" fmla="*/ 0 w 75"/>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50"/>
                  <a:gd name="T80" fmla="*/ 75 w 75"/>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50">
                    <a:moveTo>
                      <a:pt x="0" y="26"/>
                    </a:moveTo>
                    <a:lnTo>
                      <a:pt x="0" y="26"/>
                    </a:lnTo>
                    <a:lnTo>
                      <a:pt x="0" y="21"/>
                    </a:lnTo>
                    <a:lnTo>
                      <a:pt x="2" y="17"/>
                    </a:lnTo>
                    <a:lnTo>
                      <a:pt x="9" y="10"/>
                    </a:lnTo>
                    <a:lnTo>
                      <a:pt x="21" y="3"/>
                    </a:lnTo>
                    <a:lnTo>
                      <a:pt x="37" y="0"/>
                    </a:lnTo>
                    <a:lnTo>
                      <a:pt x="52" y="3"/>
                    </a:lnTo>
                    <a:lnTo>
                      <a:pt x="63" y="7"/>
                    </a:lnTo>
                    <a:lnTo>
                      <a:pt x="73" y="14"/>
                    </a:lnTo>
                    <a:lnTo>
                      <a:pt x="75" y="19"/>
                    </a:lnTo>
                    <a:lnTo>
                      <a:pt x="75" y="24"/>
                    </a:lnTo>
                    <a:lnTo>
                      <a:pt x="75" y="28"/>
                    </a:lnTo>
                    <a:lnTo>
                      <a:pt x="73" y="33"/>
                    </a:lnTo>
                    <a:lnTo>
                      <a:pt x="66" y="40"/>
                    </a:lnTo>
                    <a:lnTo>
                      <a:pt x="54" y="47"/>
                    </a:lnTo>
                    <a:lnTo>
                      <a:pt x="37" y="50"/>
                    </a:lnTo>
                    <a:lnTo>
                      <a:pt x="23" y="47"/>
                    </a:lnTo>
                    <a:lnTo>
                      <a:pt x="12" y="43"/>
                    </a:lnTo>
                    <a:lnTo>
                      <a:pt x="2" y="35"/>
                    </a:lnTo>
                    <a:lnTo>
                      <a:pt x="0" y="31"/>
                    </a:lnTo>
                    <a:lnTo>
                      <a:pt x="0" y="2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28">
                <a:extLst>
                  <a:ext uri="{FF2B5EF4-FFF2-40B4-BE49-F238E27FC236}">
                    <a16:creationId xmlns:a16="http://schemas.microsoft.com/office/drawing/2014/main" id="{A3A69A55-F331-1DF5-6C1C-01AE01046D0F}"/>
                  </a:ext>
                </a:extLst>
              </p:cNvPr>
              <p:cNvSpPr>
                <a:spLocks/>
              </p:cNvSpPr>
              <p:nvPr/>
            </p:nvSpPr>
            <p:spPr bwMode="auto">
              <a:xfrm>
                <a:off x="4761" y="3035"/>
                <a:ext cx="75" cy="47"/>
              </a:xfrm>
              <a:custGeom>
                <a:avLst/>
                <a:gdLst>
                  <a:gd name="T0" fmla="*/ 0 w 75"/>
                  <a:gd name="T1" fmla="*/ 23 h 47"/>
                  <a:gd name="T2" fmla="*/ 0 w 75"/>
                  <a:gd name="T3" fmla="*/ 23 h 47"/>
                  <a:gd name="T4" fmla="*/ 2 w 75"/>
                  <a:gd name="T5" fmla="*/ 18 h 47"/>
                  <a:gd name="T6" fmla="*/ 2 w 75"/>
                  <a:gd name="T7" fmla="*/ 14 h 47"/>
                  <a:gd name="T8" fmla="*/ 12 w 75"/>
                  <a:gd name="T9" fmla="*/ 7 h 47"/>
                  <a:gd name="T10" fmla="*/ 23 w 75"/>
                  <a:gd name="T11" fmla="*/ 2 h 47"/>
                  <a:gd name="T12" fmla="*/ 37 w 75"/>
                  <a:gd name="T13" fmla="*/ 0 h 47"/>
                  <a:gd name="T14" fmla="*/ 37 w 75"/>
                  <a:gd name="T15" fmla="*/ 0 h 47"/>
                  <a:gd name="T16" fmla="*/ 52 w 75"/>
                  <a:gd name="T17" fmla="*/ 0 h 47"/>
                  <a:gd name="T18" fmla="*/ 63 w 75"/>
                  <a:gd name="T19" fmla="*/ 4 h 47"/>
                  <a:gd name="T20" fmla="*/ 70 w 75"/>
                  <a:gd name="T21" fmla="*/ 11 h 47"/>
                  <a:gd name="T22" fmla="*/ 73 w 75"/>
                  <a:gd name="T23" fmla="*/ 16 h 47"/>
                  <a:gd name="T24" fmla="*/ 75 w 75"/>
                  <a:gd name="T25" fmla="*/ 21 h 47"/>
                  <a:gd name="T26" fmla="*/ 75 w 75"/>
                  <a:gd name="T27" fmla="*/ 21 h 47"/>
                  <a:gd name="T28" fmla="*/ 73 w 75"/>
                  <a:gd name="T29" fmla="*/ 25 h 47"/>
                  <a:gd name="T30" fmla="*/ 73 w 75"/>
                  <a:gd name="T31" fmla="*/ 30 h 47"/>
                  <a:gd name="T32" fmla="*/ 63 w 75"/>
                  <a:gd name="T33" fmla="*/ 37 h 47"/>
                  <a:gd name="T34" fmla="*/ 52 w 75"/>
                  <a:gd name="T35" fmla="*/ 44 h 47"/>
                  <a:gd name="T36" fmla="*/ 37 w 75"/>
                  <a:gd name="T37" fmla="*/ 47 h 47"/>
                  <a:gd name="T38" fmla="*/ 37 w 75"/>
                  <a:gd name="T39" fmla="*/ 47 h 47"/>
                  <a:gd name="T40" fmla="*/ 23 w 75"/>
                  <a:gd name="T41" fmla="*/ 44 h 47"/>
                  <a:gd name="T42" fmla="*/ 12 w 75"/>
                  <a:gd name="T43" fmla="*/ 40 h 47"/>
                  <a:gd name="T44" fmla="*/ 4 w 75"/>
                  <a:gd name="T45" fmla="*/ 32 h 47"/>
                  <a:gd name="T46" fmla="*/ 2 w 75"/>
                  <a:gd name="T47" fmla="*/ 28 h 47"/>
                  <a:gd name="T48" fmla="*/ 0 w 75"/>
                  <a:gd name="T49" fmla="*/ 23 h 47"/>
                  <a:gd name="T50" fmla="*/ 0 w 75"/>
                  <a:gd name="T51" fmla="*/ 2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47"/>
                  <a:gd name="T80" fmla="*/ 75 w 75"/>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47">
                    <a:moveTo>
                      <a:pt x="0" y="23"/>
                    </a:moveTo>
                    <a:lnTo>
                      <a:pt x="0" y="23"/>
                    </a:lnTo>
                    <a:lnTo>
                      <a:pt x="2" y="18"/>
                    </a:lnTo>
                    <a:lnTo>
                      <a:pt x="2" y="14"/>
                    </a:lnTo>
                    <a:lnTo>
                      <a:pt x="12" y="7"/>
                    </a:lnTo>
                    <a:lnTo>
                      <a:pt x="23" y="2"/>
                    </a:lnTo>
                    <a:lnTo>
                      <a:pt x="37" y="0"/>
                    </a:lnTo>
                    <a:lnTo>
                      <a:pt x="52" y="0"/>
                    </a:lnTo>
                    <a:lnTo>
                      <a:pt x="63" y="4"/>
                    </a:lnTo>
                    <a:lnTo>
                      <a:pt x="70" y="11"/>
                    </a:lnTo>
                    <a:lnTo>
                      <a:pt x="73" y="16"/>
                    </a:lnTo>
                    <a:lnTo>
                      <a:pt x="75" y="21"/>
                    </a:lnTo>
                    <a:lnTo>
                      <a:pt x="73" y="25"/>
                    </a:lnTo>
                    <a:lnTo>
                      <a:pt x="73" y="30"/>
                    </a:lnTo>
                    <a:lnTo>
                      <a:pt x="63" y="37"/>
                    </a:lnTo>
                    <a:lnTo>
                      <a:pt x="52" y="44"/>
                    </a:lnTo>
                    <a:lnTo>
                      <a:pt x="37" y="47"/>
                    </a:lnTo>
                    <a:lnTo>
                      <a:pt x="23" y="44"/>
                    </a:lnTo>
                    <a:lnTo>
                      <a:pt x="12" y="40"/>
                    </a:lnTo>
                    <a:lnTo>
                      <a:pt x="4" y="32"/>
                    </a:lnTo>
                    <a:lnTo>
                      <a:pt x="2" y="28"/>
                    </a:lnTo>
                    <a:lnTo>
                      <a:pt x="0" y="2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29">
                <a:extLst>
                  <a:ext uri="{FF2B5EF4-FFF2-40B4-BE49-F238E27FC236}">
                    <a16:creationId xmlns:a16="http://schemas.microsoft.com/office/drawing/2014/main" id="{89E716FD-A3A1-93C8-B32E-5B4D35BCD5A6}"/>
                  </a:ext>
                </a:extLst>
              </p:cNvPr>
              <p:cNvSpPr>
                <a:spLocks/>
              </p:cNvSpPr>
              <p:nvPr/>
            </p:nvSpPr>
            <p:spPr bwMode="auto">
              <a:xfrm>
                <a:off x="4763" y="3035"/>
                <a:ext cx="71" cy="44"/>
              </a:xfrm>
              <a:custGeom>
                <a:avLst/>
                <a:gdLst>
                  <a:gd name="T0" fmla="*/ 0 w 71"/>
                  <a:gd name="T1" fmla="*/ 23 h 44"/>
                  <a:gd name="T2" fmla="*/ 0 w 71"/>
                  <a:gd name="T3" fmla="*/ 23 h 44"/>
                  <a:gd name="T4" fmla="*/ 2 w 71"/>
                  <a:gd name="T5" fmla="*/ 14 h 44"/>
                  <a:gd name="T6" fmla="*/ 10 w 71"/>
                  <a:gd name="T7" fmla="*/ 7 h 44"/>
                  <a:gd name="T8" fmla="*/ 21 w 71"/>
                  <a:gd name="T9" fmla="*/ 2 h 44"/>
                  <a:gd name="T10" fmla="*/ 35 w 71"/>
                  <a:gd name="T11" fmla="*/ 0 h 44"/>
                  <a:gd name="T12" fmla="*/ 35 w 71"/>
                  <a:gd name="T13" fmla="*/ 0 h 44"/>
                  <a:gd name="T14" fmla="*/ 50 w 71"/>
                  <a:gd name="T15" fmla="*/ 0 h 44"/>
                  <a:gd name="T16" fmla="*/ 59 w 71"/>
                  <a:gd name="T17" fmla="*/ 4 h 44"/>
                  <a:gd name="T18" fmla="*/ 68 w 71"/>
                  <a:gd name="T19" fmla="*/ 11 h 44"/>
                  <a:gd name="T20" fmla="*/ 71 w 71"/>
                  <a:gd name="T21" fmla="*/ 21 h 44"/>
                  <a:gd name="T22" fmla="*/ 71 w 71"/>
                  <a:gd name="T23" fmla="*/ 21 h 44"/>
                  <a:gd name="T24" fmla="*/ 68 w 71"/>
                  <a:gd name="T25" fmla="*/ 30 h 44"/>
                  <a:gd name="T26" fmla="*/ 61 w 71"/>
                  <a:gd name="T27" fmla="*/ 37 h 44"/>
                  <a:gd name="T28" fmla="*/ 50 w 71"/>
                  <a:gd name="T29" fmla="*/ 42 h 44"/>
                  <a:gd name="T30" fmla="*/ 35 w 71"/>
                  <a:gd name="T31" fmla="*/ 44 h 44"/>
                  <a:gd name="T32" fmla="*/ 35 w 71"/>
                  <a:gd name="T33" fmla="*/ 44 h 44"/>
                  <a:gd name="T34" fmla="*/ 24 w 71"/>
                  <a:gd name="T35" fmla="*/ 44 h 44"/>
                  <a:gd name="T36" fmla="*/ 12 w 71"/>
                  <a:gd name="T37" fmla="*/ 40 h 44"/>
                  <a:gd name="T38" fmla="*/ 2 w 71"/>
                  <a:gd name="T39" fmla="*/ 32 h 44"/>
                  <a:gd name="T40" fmla="*/ 0 w 71"/>
                  <a:gd name="T41" fmla="*/ 23 h 44"/>
                  <a:gd name="T42" fmla="*/ 0 w 71"/>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4"/>
                  <a:gd name="T68" fmla="*/ 71 w 7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4">
                    <a:moveTo>
                      <a:pt x="0" y="23"/>
                    </a:moveTo>
                    <a:lnTo>
                      <a:pt x="0" y="23"/>
                    </a:lnTo>
                    <a:lnTo>
                      <a:pt x="2" y="14"/>
                    </a:lnTo>
                    <a:lnTo>
                      <a:pt x="10" y="7"/>
                    </a:lnTo>
                    <a:lnTo>
                      <a:pt x="21" y="2"/>
                    </a:lnTo>
                    <a:lnTo>
                      <a:pt x="35" y="0"/>
                    </a:lnTo>
                    <a:lnTo>
                      <a:pt x="50" y="0"/>
                    </a:lnTo>
                    <a:lnTo>
                      <a:pt x="59" y="4"/>
                    </a:lnTo>
                    <a:lnTo>
                      <a:pt x="68" y="11"/>
                    </a:lnTo>
                    <a:lnTo>
                      <a:pt x="71" y="21"/>
                    </a:lnTo>
                    <a:lnTo>
                      <a:pt x="68" y="30"/>
                    </a:lnTo>
                    <a:lnTo>
                      <a:pt x="61" y="37"/>
                    </a:lnTo>
                    <a:lnTo>
                      <a:pt x="50" y="42"/>
                    </a:lnTo>
                    <a:lnTo>
                      <a:pt x="35" y="44"/>
                    </a:lnTo>
                    <a:lnTo>
                      <a:pt x="24" y="44"/>
                    </a:lnTo>
                    <a:lnTo>
                      <a:pt x="12" y="40"/>
                    </a:lnTo>
                    <a:lnTo>
                      <a:pt x="2" y="32"/>
                    </a:lnTo>
                    <a:lnTo>
                      <a:pt x="0" y="2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30">
                <a:extLst>
                  <a:ext uri="{FF2B5EF4-FFF2-40B4-BE49-F238E27FC236}">
                    <a16:creationId xmlns:a16="http://schemas.microsoft.com/office/drawing/2014/main" id="{DA225F68-50C0-0006-2597-3AA15C1D46EC}"/>
                  </a:ext>
                </a:extLst>
              </p:cNvPr>
              <p:cNvSpPr>
                <a:spLocks/>
              </p:cNvSpPr>
              <p:nvPr/>
            </p:nvSpPr>
            <p:spPr bwMode="auto">
              <a:xfrm>
                <a:off x="4765" y="3035"/>
                <a:ext cx="66" cy="44"/>
              </a:xfrm>
              <a:custGeom>
                <a:avLst/>
                <a:gdLst>
                  <a:gd name="T0" fmla="*/ 0 w 66"/>
                  <a:gd name="T1" fmla="*/ 23 h 44"/>
                  <a:gd name="T2" fmla="*/ 0 w 66"/>
                  <a:gd name="T3" fmla="*/ 23 h 44"/>
                  <a:gd name="T4" fmla="*/ 3 w 66"/>
                  <a:gd name="T5" fmla="*/ 14 h 44"/>
                  <a:gd name="T6" fmla="*/ 10 w 66"/>
                  <a:gd name="T7" fmla="*/ 7 h 44"/>
                  <a:gd name="T8" fmla="*/ 19 w 66"/>
                  <a:gd name="T9" fmla="*/ 2 h 44"/>
                  <a:gd name="T10" fmla="*/ 33 w 66"/>
                  <a:gd name="T11" fmla="*/ 0 h 44"/>
                  <a:gd name="T12" fmla="*/ 33 w 66"/>
                  <a:gd name="T13" fmla="*/ 0 h 44"/>
                  <a:gd name="T14" fmla="*/ 45 w 66"/>
                  <a:gd name="T15" fmla="*/ 2 h 44"/>
                  <a:gd name="T16" fmla="*/ 57 w 66"/>
                  <a:gd name="T17" fmla="*/ 7 h 44"/>
                  <a:gd name="T18" fmla="*/ 64 w 66"/>
                  <a:gd name="T19" fmla="*/ 11 h 44"/>
                  <a:gd name="T20" fmla="*/ 66 w 66"/>
                  <a:gd name="T21" fmla="*/ 21 h 44"/>
                  <a:gd name="T22" fmla="*/ 66 w 66"/>
                  <a:gd name="T23" fmla="*/ 21 h 44"/>
                  <a:gd name="T24" fmla="*/ 64 w 66"/>
                  <a:gd name="T25" fmla="*/ 30 h 44"/>
                  <a:gd name="T26" fmla="*/ 57 w 66"/>
                  <a:gd name="T27" fmla="*/ 37 h 44"/>
                  <a:gd name="T28" fmla="*/ 48 w 66"/>
                  <a:gd name="T29" fmla="*/ 42 h 44"/>
                  <a:gd name="T30" fmla="*/ 33 w 66"/>
                  <a:gd name="T31" fmla="*/ 44 h 44"/>
                  <a:gd name="T32" fmla="*/ 33 w 66"/>
                  <a:gd name="T33" fmla="*/ 44 h 44"/>
                  <a:gd name="T34" fmla="*/ 22 w 66"/>
                  <a:gd name="T35" fmla="*/ 42 h 44"/>
                  <a:gd name="T36" fmla="*/ 10 w 66"/>
                  <a:gd name="T37" fmla="*/ 37 h 44"/>
                  <a:gd name="T38" fmla="*/ 3 w 66"/>
                  <a:gd name="T39" fmla="*/ 32 h 44"/>
                  <a:gd name="T40" fmla="*/ 0 w 66"/>
                  <a:gd name="T41" fmla="*/ 23 h 44"/>
                  <a:gd name="T42" fmla="*/ 0 w 66"/>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4"/>
                  <a:gd name="T68" fmla="*/ 66 w 6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4">
                    <a:moveTo>
                      <a:pt x="0" y="23"/>
                    </a:moveTo>
                    <a:lnTo>
                      <a:pt x="0" y="23"/>
                    </a:lnTo>
                    <a:lnTo>
                      <a:pt x="3" y="14"/>
                    </a:lnTo>
                    <a:lnTo>
                      <a:pt x="10" y="7"/>
                    </a:lnTo>
                    <a:lnTo>
                      <a:pt x="19" y="2"/>
                    </a:lnTo>
                    <a:lnTo>
                      <a:pt x="33" y="0"/>
                    </a:lnTo>
                    <a:lnTo>
                      <a:pt x="45" y="2"/>
                    </a:lnTo>
                    <a:lnTo>
                      <a:pt x="57" y="7"/>
                    </a:lnTo>
                    <a:lnTo>
                      <a:pt x="64" y="11"/>
                    </a:lnTo>
                    <a:lnTo>
                      <a:pt x="66" y="21"/>
                    </a:lnTo>
                    <a:lnTo>
                      <a:pt x="64" y="30"/>
                    </a:lnTo>
                    <a:lnTo>
                      <a:pt x="57" y="37"/>
                    </a:lnTo>
                    <a:lnTo>
                      <a:pt x="48" y="42"/>
                    </a:lnTo>
                    <a:lnTo>
                      <a:pt x="33" y="44"/>
                    </a:lnTo>
                    <a:lnTo>
                      <a:pt x="22" y="42"/>
                    </a:lnTo>
                    <a:lnTo>
                      <a:pt x="10" y="37"/>
                    </a:lnTo>
                    <a:lnTo>
                      <a:pt x="3" y="32"/>
                    </a:lnTo>
                    <a:lnTo>
                      <a:pt x="0" y="2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31">
                <a:extLst>
                  <a:ext uri="{FF2B5EF4-FFF2-40B4-BE49-F238E27FC236}">
                    <a16:creationId xmlns:a16="http://schemas.microsoft.com/office/drawing/2014/main" id="{6D4F2A76-41D5-5E4C-F95C-39F171030199}"/>
                  </a:ext>
                </a:extLst>
              </p:cNvPr>
              <p:cNvSpPr>
                <a:spLocks/>
              </p:cNvSpPr>
              <p:nvPr/>
            </p:nvSpPr>
            <p:spPr bwMode="auto">
              <a:xfrm>
                <a:off x="4765" y="3037"/>
                <a:ext cx="66" cy="40"/>
              </a:xfrm>
              <a:custGeom>
                <a:avLst/>
                <a:gdLst>
                  <a:gd name="T0" fmla="*/ 0 w 66"/>
                  <a:gd name="T1" fmla="*/ 21 h 40"/>
                  <a:gd name="T2" fmla="*/ 0 w 66"/>
                  <a:gd name="T3" fmla="*/ 21 h 40"/>
                  <a:gd name="T4" fmla="*/ 3 w 66"/>
                  <a:gd name="T5" fmla="*/ 14 h 40"/>
                  <a:gd name="T6" fmla="*/ 10 w 66"/>
                  <a:gd name="T7" fmla="*/ 7 h 40"/>
                  <a:gd name="T8" fmla="*/ 19 w 66"/>
                  <a:gd name="T9" fmla="*/ 2 h 40"/>
                  <a:gd name="T10" fmla="*/ 33 w 66"/>
                  <a:gd name="T11" fmla="*/ 0 h 40"/>
                  <a:gd name="T12" fmla="*/ 33 w 66"/>
                  <a:gd name="T13" fmla="*/ 0 h 40"/>
                  <a:gd name="T14" fmla="*/ 45 w 66"/>
                  <a:gd name="T15" fmla="*/ 0 h 40"/>
                  <a:gd name="T16" fmla="*/ 55 w 66"/>
                  <a:gd name="T17" fmla="*/ 5 h 40"/>
                  <a:gd name="T18" fmla="*/ 62 w 66"/>
                  <a:gd name="T19" fmla="*/ 12 h 40"/>
                  <a:gd name="T20" fmla="*/ 66 w 66"/>
                  <a:gd name="T21" fmla="*/ 19 h 40"/>
                  <a:gd name="T22" fmla="*/ 66 w 66"/>
                  <a:gd name="T23" fmla="*/ 19 h 40"/>
                  <a:gd name="T24" fmla="*/ 64 w 66"/>
                  <a:gd name="T25" fmla="*/ 26 h 40"/>
                  <a:gd name="T26" fmla="*/ 57 w 66"/>
                  <a:gd name="T27" fmla="*/ 33 h 40"/>
                  <a:gd name="T28" fmla="*/ 48 w 66"/>
                  <a:gd name="T29" fmla="*/ 38 h 40"/>
                  <a:gd name="T30" fmla="*/ 33 w 66"/>
                  <a:gd name="T31" fmla="*/ 40 h 40"/>
                  <a:gd name="T32" fmla="*/ 33 w 66"/>
                  <a:gd name="T33" fmla="*/ 40 h 40"/>
                  <a:gd name="T34" fmla="*/ 22 w 66"/>
                  <a:gd name="T35" fmla="*/ 40 h 40"/>
                  <a:gd name="T36" fmla="*/ 12 w 66"/>
                  <a:gd name="T37" fmla="*/ 35 h 40"/>
                  <a:gd name="T38" fmla="*/ 5 w 66"/>
                  <a:gd name="T39" fmla="*/ 28 h 40"/>
                  <a:gd name="T40" fmla="*/ 0 w 66"/>
                  <a:gd name="T41" fmla="*/ 21 h 40"/>
                  <a:gd name="T42" fmla="*/ 0 w 66"/>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0"/>
                  <a:gd name="T68" fmla="*/ 66 w 6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0">
                    <a:moveTo>
                      <a:pt x="0" y="21"/>
                    </a:moveTo>
                    <a:lnTo>
                      <a:pt x="0" y="21"/>
                    </a:lnTo>
                    <a:lnTo>
                      <a:pt x="3" y="14"/>
                    </a:lnTo>
                    <a:lnTo>
                      <a:pt x="10" y="7"/>
                    </a:lnTo>
                    <a:lnTo>
                      <a:pt x="19" y="2"/>
                    </a:lnTo>
                    <a:lnTo>
                      <a:pt x="33" y="0"/>
                    </a:lnTo>
                    <a:lnTo>
                      <a:pt x="45" y="0"/>
                    </a:lnTo>
                    <a:lnTo>
                      <a:pt x="55" y="5"/>
                    </a:lnTo>
                    <a:lnTo>
                      <a:pt x="62" y="12"/>
                    </a:lnTo>
                    <a:lnTo>
                      <a:pt x="66" y="19"/>
                    </a:lnTo>
                    <a:lnTo>
                      <a:pt x="64" y="26"/>
                    </a:lnTo>
                    <a:lnTo>
                      <a:pt x="57" y="33"/>
                    </a:lnTo>
                    <a:lnTo>
                      <a:pt x="48" y="38"/>
                    </a:lnTo>
                    <a:lnTo>
                      <a:pt x="33" y="40"/>
                    </a:lnTo>
                    <a:lnTo>
                      <a:pt x="22" y="40"/>
                    </a:lnTo>
                    <a:lnTo>
                      <a:pt x="12" y="35"/>
                    </a:lnTo>
                    <a:lnTo>
                      <a:pt x="5" y="28"/>
                    </a:lnTo>
                    <a:lnTo>
                      <a:pt x="0" y="2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32">
                <a:extLst>
                  <a:ext uri="{FF2B5EF4-FFF2-40B4-BE49-F238E27FC236}">
                    <a16:creationId xmlns:a16="http://schemas.microsoft.com/office/drawing/2014/main" id="{FF3151D6-26E0-EBC7-48A3-C8544C622768}"/>
                  </a:ext>
                </a:extLst>
              </p:cNvPr>
              <p:cNvSpPr>
                <a:spLocks/>
              </p:cNvSpPr>
              <p:nvPr/>
            </p:nvSpPr>
            <p:spPr bwMode="auto">
              <a:xfrm>
                <a:off x="4768" y="3037"/>
                <a:ext cx="61" cy="40"/>
              </a:xfrm>
              <a:custGeom>
                <a:avLst/>
                <a:gdLst>
                  <a:gd name="T0" fmla="*/ 0 w 61"/>
                  <a:gd name="T1" fmla="*/ 21 h 40"/>
                  <a:gd name="T2" fmla="*/ 0 w 61"/>
                  <a:gd name="T3" fmla="*/ 21 h 40"/>
                  <a:gd name="T4" fmla="*/ 2 w 61"/>
                  <a:gd name="T5" fmla="*/ 14 h 40"/>
                  <a:gd name="T6" fmla="*/ 9 w 61"/>
                  <a:gd name="T7" fmla="*/ 7 h 40"/>
                  <a:gd name="T8" fmla="*/ 19 w 61"/>
                  <a:gd name="T9" fmla="*/ 2 h 40"/>
                  <a:gd name="T10" fmla="*/ 30 w 61"/>
                  <a:gd name="T11" fmla="*/ 0 h 40"/>
                  <a:gd name="T12" fmla="*/ 30 w 61"/>
                  <a:gd name="T13" fmla="*/ 0 h 40"/>
                  <a:gd name="T14" fmla="*/ 42 w 61"/>
                  <a:gd name="T15" fmla="*/ 2 h 40"/>
                  <a:gd name="T16" fmla="*/ 52 w 61"/>
                  <a:gd name="T17" fmla="*/ 5 h 40"/>
                  <a:gd name="T18" fmla="*/ 59 w 61"/>
                  <a:gd name="T19" fmla="*/ 12 h 40"/>
                  <a:gd name="T20" fmla="*/ 61 w 61"/>
                  <a:gd name="T21" fmla="*/ 19 h 40"/>
                  <a:gd name="T22" fmla="*/ 61 w 61"/>
                  <a:gd name="T23" fmla="*/ 19 h 40"/>
                  <a:gd name="T24" fmla="*/ 59 w 61"/>
                  <a:gd name="T25" fmla="*/ 26 h 40"/>
                  <a:gd name="T26" fmla="*/ 52 w 61"/>
                  <a:gd name="T27" fmla="*/ 33 h 40"/>
                  <a:gd name="T28" fmla="*/ 42 w 61"/>
                  <a:gd name="T29" fmla="*/ 38 h 40"/>
                  <a:gd name="T30" fmla="*/ 30 w 61"/>
                  <a:gd name="T31" fmla="*/ 40 h 40"/>
                  <a:gd name="T32" fmla="*/ 30 w 61"/>
                  <a:gd name="T33" fmla="*/ 40 h 40"/>
                  <a:gd name="T34" fmla="*/ 19 w 61"/>
                  <a:gd name="T35" fmla="*/ 38 h 40"/>
                  <a:gd name="T36" fmla="*/ 9 w 61"/>
                  <a:gd name="T37" fmla="*/ 35 h 40"/>
                  <a:gd name="T38" fmla="*/ 2 w 61"/>
                  <a:gd name="T39" fmla="*/ 28 h 40"/>
                  <a:gd name="T40" fmla="*/ 0 w 61"/>
                  <a:gd name="T41" fmla="*/ 21 h 40"/>
                  <a:gd name="T42" fmla="*/ 0 w 61"/>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0"/>
                  <a:gd name="T68" fmla="*/ 61 w 61"/>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0">
                    <a:moveTo>
                      <a:pt x="0" y="21"/>
                    </a:moveTo>
                    <a:lnTo>
                      <a:pt x="0" y="21"/>
                    </a:lnTo>
                    <a:lnTo>
                      <a:pt x="2" y="14"/>
                    </a:lnTo>
                    <a:lnTo>
                      <a:pt x="9" y="7"/>
                    </a:lnTo>
                    <a:lnTo>
                      <a:pt x="19" y="2"/>
                    </a:lnTo>
                    <a:lnTo>
                      <a:pt x="30" y="0"/>
                    </a:lnTo>
                    <a:lnTo>
                      <a:pt x="42" y="2"/>
                    </a:lnTo>
                    <a:lnTo>
                      <a:pt x="52" y="5"/>
                    </a:lnTo>
                    <a:lnTo>
                      <a:pt x="59" y="12"/>
                    </a:lnTo>
                    <a:lnTo>
                      <a:pt x="61" y="19"/>
                    </a:lnTo>
                    <a:lnTo>
                      <a:pt x="59" y="26"/>
                    </a:lnTo>
                    <a:lnTo>
                      <a:pt x="52" y="33"/>
                    </a:lnTo>
                    <a:lnTo>
                      <a:pt x="42" y="38"/>
                    </a:lnTo>
                    <a:lnTo>
                      <a:pt x="30" y="40"/>
                    </a:lnTo>
                    <a:lnTo>
                      <a:pt x="19" y="38"/>
                    </a:lnTo>
                    <a:lnTo>
                      <a:pt x="9" y="35"/>
                    </a:lnTo>
                    <a:lnTo>
                      <a:pt x="2" y="28"/>
                    </a:lnTo>
                    <a:lnTo>
                      <a:pt x="0" y="2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0" name="Freeform 233">
                <a:extLst>
                  <a:ext uri="{FF2B5EF4-FFF2-40B4-BE49-F238E27FC236}">
                    <a16:creationId xmlns:a16="http://schemas.microsoft.com/office/drawing/2014/main" id="{F9707C1F-F091-0D7B-C8EC-A8E72F571186}"/>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7 w 57"/>
                  <a:gd name="T7" fmla="*/ 5 h 36"/>
                  <a:gd name="T8" fmla="*/ 17 w 57"/>
                  <a:gd name="T9" fmla="*/ 3 h 36"/>
                  <a:gd name="T10" fmla="*/ 28 w 57"/>
                  <a:gd name="T11" fmla="*/ 0 h 36"/>
                  <a:gd name="T12" fmla="*/ 28 w 57"/>
                  <a:gd name="T13" fmla="*/ 0 h 36"/>
                  <a:gd name="T14" fmla="*/ 40 w 57"/>
                  <a:gd name="T15" fmla="*/ 0 h 36"/>
                  <a:gd name="T16" fmla="*/ 47 w 57"/>
                  <a:gd name="T17" fmla="*/ 5 h 36"/>
                  <a:gd name="T18" fmla="*/ 54 w 57"/>
                  <a:gd name="T19" fmla="*/ 10 h 36"/>
                  <a:gd name="T20" fmla="*/ 57 w 57"/>
                  <a:gd name="T21" fmla="*/ 17 h 36"/>
                  <a:gd name="T22" fmla="*/ 57 w 57"/>
                  <a:gd name="T23" fmla="*/ 17 h 36"/>
                  <a:gd name="T24" fmla="*/ 54 w 57"/>
                  <a:gd name="T25" fmla="*/ 24 h 36"/>
                  <a:gd name="T26" fmla="*/ 50 w 57"/>
                  <a:gd name="T27" fmla="*/ 31 h 36"/>
                  <a:gd name="T28" fmla="*/ 40 w 57"/>
                  <a:gd name="T29" fmla="*/ 36 h 36"/>
                  <a:gd name="T30" fmla="*/ 28 w 57"/>
                  <a:gd name="T31" fmla="*/ 36 h 36"/>
                  <a:gd name="T32" fmla="*/ 28 w 57"/>
                  <a:gd name="T33" fmla="*/ 36 h 36"/>
                  <a:gd name="T34" fmla="*/ 19 w 57"/>
                  <a:gd name="T35" fmla="*/ 36 h 36"/>
                  <a:gd name="T36" fmla="*/ 10 w 57"/>
                  <a:gd name="T37" fmla="*/ 31 h 36"/>
                  <a:gd name="T38" fmla="*/ 3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7" y="5"/>
                    </a:lnTo>
                    <a:lnTo>
                      <a:pt x="17" y="3"/>
                    </a:lnTo>
                    <a:lnTo>
                      <a:pt x="28" y="0"/>
                    </a:lnTo>
                    <a:lnTo>
                      <a:pt x="40" y="0"/>
                    </a:lnTo>
                    <a:lnTo>
                      <a:pt x="47" y="5"/>
                    </a:lnTo>
                    <a:lnTo>
                      <a:pt x="54" y="10"/>
                    </a:lnTo>
                    <a:lnTo>
                      <a:pt x="57" y="17"/>
                    </a:lnTo>
                    <a:lnTo>
                      <a:pt x="54" y="24"/>
                    </a:lnTo>
                    <a:lnTo>
                      <a:pt x="50" y="31"/>
                    </a:lnTo>
                    <a:lnTo>
                      <a:pt x="40" y="36"/>
                    </a:lnTo>
                    <a:lnTo>
                      <a:pt x="28" y="36"/>
                    </a:lnTo>
                    <a:lnTo>
                      <a:pt x="19" y="36"/>
                    </a:lnTo>
                    <a:lnTo>
                      <a:pt x="10" y="31"/>
                    </a:lnTo>
                    <a:lnTo>
                      <a:pt x="3" y="26"/>
                    </a:lnTo>
                    <a:lnTo>
                      <a:pt x="0" y="1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1" name="Freeform 234">
                <a:extLst>
                  <a:ext uri="{FF2B5EF4-FFF2-40B4-BE49-F238E27FC236}">
                    <a16:creationId xmlns:a16="http://schemas.microsoft.com/office/drawing/2014/main" id="{814599B1-D785-F350-A299-506BBB069D97}"/>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10 w 57"/>
                  <a:gd name="T7" fmla="*/ 7 h 36"/>
                  <a:gd name="T8" fmla="*/ 17 w 57"/>
                  <a:gd name="T9" fmla="*/ 3 h 36"/>
                  <a:gd name="T10" fmla="*/ 28 w 57"/>
                  <a:gd name="T11" fmla="*/ 0 h 36"/>
                  <a:gd name="T12" fmla="*/ 28 w 57"/>
                  <a:gd name="T13" fmla="*/ 0 h 36"/>
                  <a:gd name="T14" fmla="*/ 38 w 57"/>
                  <a:gd name="T15" fmla="*/ 3 h 36"/>
                  <a:gd name="T16" fmla="*/ 47 w 57"/>
                  <a:gd name="T17" fmla="*/ 5 h 36"/>
                  <a:gd name="T18" fmla="*/ 54 w 57"/>
                  <a:gd name="T19" fmla="*/ 10 h 36"/>
                  <a:gd name="T20" fmla="*/ 57 w 57"/>
                  <a:gd name="T21" fmla="*/ 17 h 36"/>
                  <a:gd name="T22" fmla="*/ 57 w 57"/>
                  <a:gd name="T23" fmla="*/ 17 h 36"/>
                  <a:gd name="T24" fmla="*/ 54 w 57"/>
                  <a:gd name="T25" fmla="*/ 24 h 36"/>
                  <a:gd name="T26" fmla="*/ 47 w 57"/>
                  <a:gd name="T27" fmla="*/ 28 h 36"/>
                  <a:gd name="T28" fmla="*/ 40 w 57"/>
                  <a:gd name="T29" fmla="*/ 33 h 36"/>
                  <a:gd name="T30" fmla="*/ 28 w 57"/>
                  <a:gd name="T31" fmla="*/ 36 h 36"/>
                  <a:gd name="T32" fmla="*/ 28 w 57"/>
                  <a:gd name="T33" fmla="*/ 36 h 36"/>
                  <a:gd name="T34" fmla="*/ 19 w 57"/>
                  <a:gd name="T35" fmla="*/ 36 h 36"/>
                  <a:gd name="T36" fmla="*/ 10 w 57"/>
                  <a:gd name="T37" fmla="*/ 31 h 36"/>
                  <a:gd name="T38" fmla="*/ 5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10" y="7"/>
                    </a:lnTo>
                    <a:lnTo>
                      <a:pt x="17" y="3"/>
                    </a:lnTo>
                    <a:lnTo>
                      <a:pt x="28" y="0"/>
                    </a:lnTo>
                    <a:lnTo>
                      <a:pt x="38" y="3"/>
                    </a:lnTo>
                    <a:lnTo>
                      <a:pt x="47" y="5"/>
                    </a:lnTo>
                    <a:lnTo>
                      <a:pt x="54" y="10"/>
                    </a:lnTo>
                    <a:lnTo>
                      <a:pt x="57" y="17"/>
                    </a:lnTo>
                    <a:lnTo>
                      <a:pt x="54" y="24"/>
                    </a:lnTo>
                    <a:lnTo>
                      <a:pt x="47" y="28"/>
                    </a:lnTo>
                    <a:lnTo>
                      <a:pt x="40" y="33"/>
                    </a:lnTo>
                    <a:lnTo>
                      <a:pt x="28" y="36"/>
                    </a:lnTo>
                    <a:lnTo>
                      <a:pt x="19" y="36"/>
                    </a:lnTo>
                    <a:lnTo>
                      <a:pt x="10" y="31"/>
                    </a:lnTo>
                    <a:lnTo>
                      <a:pt x="5" y="26"/>
                    </a:lnTo>
                    <a:lnTo>
                      <a:pt x="0" y="1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2" name="Freeform 235">
                <a:extLst>
                  <a:ext uri="{FF2B5EF4-FFF2-40B4-BE49-F238E27FC236}">
                    <a16:creationId xmlns:a16="http://schemas.microsoft.com/office/drawing/2014/main" id="{D1453D17-93E6-67AD-B76E-0939A014884C}"/>
                  </a:ext>
                </a:extLst>
              </p:cNvPr>
              <p:cNvSpPr>
                <a:spLocks/>
              </p:cNvSpPr>
              <p:nvPr/>
            </p:nvSpPr>
            <p:spPr bwMode="auto">
              <a:xfrm>
                <a:off x="4773" y="3042"/>
                <a:ext cx="51" cy="30"/>
              </a:xfrm>
              <a:custGeom>
                <a:avLst/>
                <a:gdLst>
                  <a:gd name="T0" fmla="*/ 0 w 51"/>
                  <a:gd name="T1" fmla="*/ 16 h 30"/>
                  <a:gd name="T2" fmla="*/ 0 w 51"/>
                  <a:gd name="T3" fmla="*/ 16 h 30"/>
                  <a:gd name="T4" fmla="*/ 2 w 51"/>
                  <a:gd name="T5" fmla="*/ 9 h 30"/>
                  <a:gd name="T6" fmla="*/ 7 w 51"/>
                  <a:gd name="T7" fmla="*/ 4 h 30"/>
                  <a:gd name="T8" fmla="*/ 16 w 51"/>
                  <a:gd name="T9" fmla="*/ 0 h 30"/>
                  <a:gd name="T10" fmla="*/ 25 w 51"/>
                  <a:gd name="T11" fmla="*/ 0 h 30"/>
                  <a:gd name="T12" fmla="*/ 25 w 51"/>
                  <a:gd name="T13" fmla="*/ 0 h 30"/>
                  <a:gd name="T14" fmla="*/ 35 w 51"/>
                  <a:gd name="T15" fmla="*/ 0 h 30"/>
                  <a:gd name="T16" fmla="*/ 44 w 51"/>
                  <a:gd name="T17" fmla="*/ 2 h 30"/>
                  <a:gd name="T18" fmla="*/ 49 w 51"/>
                  <a:gd name="T19" fmla="*/ 7 h 30"/>
                  <a:gd name="T20" fmla="*/ 51 w 51"/>
                  <a:gd name="T21" fmla="*/ 14 h 30"/>
                  <a:gd name="T22" fmla="*/ 51 w 51"/>
                  <a:gd name="T23" fmla="*/ 14 h 30"/>
                  <a:gd name="T24" fmla="*/ 49 w 51"/>
                  <a:gd name="T25" fmla="*/ 21 h 30"/>
                  <a:gd name="T26" fmla="*/ 44 w 51"/>
                  <a:gd name="T27" fmla="*/ 25 h 30"/>
                  <a:gd name="T28" fmla="*/ 37 w 51"/>
                  <a:gd name="T29" fmla="*/ 30 h 30"/>
                  <a:gd name="T30" fmla="*/ 25 w 51"/>
                  <a:gd name="T31" fmla="*/ 30 h 30"/>
                  <a:gd name="T32" fmla="*/ 25 w 51"/>
                  <a:gd name="T33" fmla="*/ 30 h 30"/>
                  <a:gd name="T34" fmla="*/ 16 w 51"/>
                  <a:gd name="T35" fmla="*/ 30 h 30"/>
                  <a:gd name="T36" fmla="*/ 9 w 51"/>
                  <a:gd name="T37" fmla="*/ 28 h 30"/>
                  <a:gd name="T38" fmla="*/ 2 w 51"/>
                  <a:gd name="T39" fmla="*/ 23 h 30"/>
                  <a:gd name="T40" fmla="*/ 0 w 51"/>
                  <a:gd name="T41" fmla="*/ 16 h 30"/>
                  <a:gd name="T42" fmla="*/ 0 w 51"/>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0"/>
                  <a:gd name="T68" fmla="*/ 51 w 5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0">
                    <a:moveTo>
                      <a:pt x="0" y="16"/>
                    </a:moveTo>
                    <a:lnTo>
                      <a:pt x="0" y="16"/>
                    </a:lnTo>
                    <a:lnTo>
                      <a:pt x="2" y="9"/>
                    </a:lnTo>
                    <a:lnTo>
                      <a:pt x="7" y="4"/>
                    </a:lnTo>
                    <a:lnTo>
                      <a:pt x="16" y="0"/>
                    </a:lnTo>
                    <a:lnTo>
                      <a:pt x="25" y="0"/>
                    </a:lnTo>
                    <a:lnTo>
                      <a:pt x="35" y="0"/>
                    </a:lnTo>
                    <a:lnTo>
                      <a:pt x="44" y="2"/>
                    </a:lnTo>
                    <a:lnTo>
                      <a:pt x="49" y="7"/>
                    </a:lnTo>
                    <a:lnTo>
                      <a:pt x="51" y="14"/>
                    </a:lnTo>
                    <a:lnTo>
                      <a:pt x="49" y="21"/>
                    </a:lnTo>
                    <a:lnTo>
                      <a:pt x="44" y="25"/>
                    </a:lnTo>
                    <a:lnTo>
                      <a:pt x="37" y="30"/>
                    </a:lnTo>
                    <a:lnTo>
                      <a:pt x="25" y="30"/>
                    </a:lnTo>
                    <a:lnTo>
                      <a:pt x="16" y="30"/>
                    </a:lnTo>
                    <a:lnTo>
                      <a:pt x="9" y="28"/>
                    </a:lnTo>
                    <a:lnTo>
                      <a:pt x="2" y="23"/>
                    </a:lnTo>
                    <a:lnTo>
                      <a:pt x="0" y="1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3" name="Freeform 236">
                <a:extLst>
                  <a:ext uri="{FF2B5EF4-FFF2-40B4-BE49-F238E27FC236}">
                    <a16:creationId xmlns:a16="http://schemas.microsoft.com/office/drawing/2014/main" id="{B63B9878-85D9-6E95-063E-66672E1F058C}"/>
                  </a:ext>
                </a:extLst>
              </p:cNvPr>
              <p:cNvSpPr>
                <a:spLocks/>
              </p:cNvSpPr>
              <p:nvPr/>
            </p:nvSpPr>
            <p:spPr bwMode="auto">
              <a:xfrm>
                <a:off x="4775" y="3042"/>
                <a:ext cx="47" cy="30"/>
              </a:xfrm>
              <a:custGeom>
                <a:avLst/>
                <a:gdLst>
                  <a:gd name="T0" fmla="*/ 0 w 47"/>
                  <a:gd name="T1" fmla="*/ 16 h 30"/>
                  <a:gd name="T2" fmla="*/ 0 w 47"/>
                  <a:gd name="T3" fmla="*/ 16 h 30"/>
                  <a:gd name="T4" fmla="*/ 2 w 47"/>
                  <a:gd name="T5" fmla="*/ 9 h 30"/>
                  <a:gd name="T6" fmla="*/ 7 w 47"/>
                  <a:gd name="T7" fmla="*/ 4 h 30"/>
                  <a:gd name="T8" fmla="*/ 14 w 47"/>
                  <a:gd name="T9" fmla="*/ 2 h 30"/>
                  <a:gd name="T10" fmla="*/ 23 w 47"/>
                  <a:gd name="T11" fmla="*/ 0 h 30"/>
                  <a:gd name="T12" fmla="*/ 23 w 47"/>
                  <a:gd name="T13" fmla="*/ 0 h 30"/>
                  <a:gd name="T14" fmla="*/ 33 w 47"/>
                  <a:gd name="T15" fmla="*/ 0 h 30"/>
                  <a:gd name="T16" fmla="*/ 40 w 47"/>
                  <a:gd name="T17" fmla="*/ 4 h 30"/>
                  <a:gd name="T18" fmla="*/ 45 w 47"/>
                  <a:gd name="T19" fmla="*/ 9 h 30"/>
                  <a:gd name="T20" fmla="*/ 47 w 47"/>
                  <a:gd name="T21" fmla="*/ 14 h 30"/>
                  <a:gd name="T22" fmla="*/ 47 w 47"/>
                  <a:gd name="T23" fmla="*/ 14 h 30"/>
                  <a:gd name="T24" fmla="*/ 47 w 47"/>
                  <a:gd name="T25" fmla="*/ 21 h 30"/>
                  <a:gd name="T26" fmla="*/ 40 w 47"/>
                  <a:gd name="T27" fmla="*/ 25 h 30"/>
                  <a:gd name="T28" fmla="*/ 33 w 47"/>
                  <a:gd name="T29" fmla="*/ 28 h 30"/>
                  <a:gd name="T30" fmla="*/ 23 w 47"/>
                  <a:gd name="T31" fmla="*/ 30 h 30"/>
                  <a:gd name="T32" fmla="*/ 23 w 47"/>
                  <a:gd name="T33" fmla="*/ 30 h 30"/>
                  <a:gd name="T34" fmla="*/ 14 w 47"/>
                  <a:gd name="T35" fmla="*/ 30 h 30"/>
                  <a:gd name="T36" fmla="*/ 7 w 47"/>
                  <a:gd name="T37" fmla="*/ 25 h 30"/>
                  <a:gd name="T38" fmla="*/ 2 w 47"/>
                  <a:gd name="T39" fmla="*/ 21 h 30"/>
                  <a:gd name="T40" fmla="*/ 0 w 47"/>
                  <a:gd name="T41" fmla="*/ 16 h 30"/>
                  <a:gd name="T42" fmla="*/ 0 w 47"/>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6"/>
                    </a:moveTo>
                    <a:lnTo>
                      <a:pt x="0" y="16"/>
                    </a:lnTo>
                    <a:lnTo>
                      <a:pt x="2" y="9"/>
                    </a:lnTo>
                    <a:lnTo>
                      <a:pt x="7" y="4"/>
                    </a:lnTo>
                    <a:lnTo>
                      <a:pt x="14" y="2"/>
                    </a:lnTo>
                    <a:lnTo>
                      <a:pt x="23" y="0"/>
                    </a:lnTo>
                    <a:lnTo>
                      <a:pt x="33" y="0"/>
                    </a:lnTo>
                    <a:lnTo>
                      <a:pt x="40" y="4"/>
                    </a:lnTo>
                    <a:lnTo>
                      <a:pt x="45" y="9"/>
                    </a:lnTo>
                    <a:lnTo>
                      <a:pt x="47" y="14"/>
                    </a:lnTo>
                    <a:lnTo>
                      <a:pt x="47" y="21"/>
                    </a:lnTo>
                    <a:lnTo>
                      <a:pt x="40" y="25"/>
                    </a:lnTo>
                    <a:lnTo>
                      <a:pt x="33" y="28"/>
                    </a:lnTo>
                    <a:lnTo>
                      <a:pt x="23" y="30"/>
                    </a:lnTo>
                    <a:lnTo>
                      <a:pt x="14" y="30"/>
                    </a:lnTo>
                    <a:lnTo>
                      <a:pt x="7" y="25"/>
                    </a:lnTo>
                    <a:lnTo>
                      <a:pt x="2" y="21"/>
                    </a:lnTo>
                    <a:lnTo>
                      <a:pt x="0" y="1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 name="Freeform 237">
                <a:extLst>
                  <a:ext uri="{FF2B5EF4-FFF2-40B4-BE49-F238E27FC236}">
                    <a16:creationId xmlns:a16="http://schemas.microsoft.com/office/drawing/2014/main" id="{707F1428-0242-AAED-6C92-922F483FF4A9}"/>
                  </a:ext>
                </a:extLst>
              </p:cNvPr>
              <p:cNvSpPr>
                <a:spLocks/>
              </p:cNvSpPr>
              <p:nvPr/>
            </p:nvSpPr>
            <p:spPr bwMode="auto">
              <a:xfrm>
                <a:off x="4777" y="3042"/>
                <a:ext cx="45" cy="30"/>
              </a:xfrm>
              <a:custGeom>
                <a:avLst/>
                <a:gdLst>
                  <a:gd name="T0" fmla="*/ 45 w 45"/>
                  <a:gd name="T1" fmla="*/ 14 h 30"/>
                  <a:gd name="T2" fmla="*/ 45 w 45"/>
                  <a:gd name="T3" fmla="*/ 14 h 30"/>
                  <a:gd name="T4" fmla="*/ 43 w 45"/>
                  <a:gd name="T5" fmla="*/ 21 h 30"/>
                  <a:gd name="T6" fmla="*/ 38 w 45"/>
                  <a:gd name="T7" fmla="*/ 25 h 30"/>
                  <a:gd name="T8" fmla="*/ 31 w 45"/>
                  <a:gd name="T9" fmla="*/ 28 h 30"/>
                  <a:gd name="T10" fmla="*/ 21 w 45"/>
                  <a:gd name="T11" fmla="*/ 30 h 30"/>
                  <a:gd name="T12" fmla="*/ 21 w 45"/>
                  <a:gd name="T13" fmla="*/ 30 h 30"/>
                  <a:gd name="T14" fmla="*/ 14 w 45"/>
                  <a:gd name="T15" fmla="*/ 28 h 30"/>
                  <a:gd name="T16" fmla="*/ 5 w 45"/>
                  <a:gd name="T17" fmla="*/ 25 h 30"/>
                  <a:gd name="T18" fmla="*/ 0 w 45"/>
                  <a:gd name="T19" fmla="*/ 21 h 30"/>
                  <a:gd name="T20" fmla="*/ 0 w 45"/>
                  <a:gd name="T21" fmla="*/ 16 h 30"/>
                  <a:gd name="T22" fmla="*/ 0 w 45"/>
                  <a:gd name="T23" fmla="*/ 16 h 30"/>
                  <a:gd name="T24" fmla="*/ 0 w 45"/>
                  <a:gd name="T25" fmla="*/ 11 h 30"/>
                  <a:gd name="T26" fmla="*/ 5 w 45"/>
                  <a:gd name="T27" fmla="*/ 7 h 30"/>
                  <a:gd name="T28" fmla="*/ 12 w 45"/>
                  <a:gd name="T29" fmla="*/ 2 h 30"/>
                  <a:gd name="T30" fmla="*/ 21 w 45"/>
                  <a:gd name="T31" fmla="*/ 0 h 30"/>
                  <a:gd name="T32" fmla="*/ 21 w 45"/>
                  <a:gd name="T33" fmla="*/ 0 h 30"/>
                  <a:gd name="T34" fmla="*/ 31 w 45"/>
                  <a:gd name="T35" fmla="*/ 2 h 30"/>
                  <a:gd name="T36" fmla="*/ 38 w 45"/>
                  <a:gd name="T37" fmla="*/ 4 h 30"/>
                  <a:gd name="T38" fmla="*/ 43 w 45"/>
                  <a:gd name="T39" fmla="*/ 9 h 30"/>
                  <a:gd name="T40" fmla="*/ 45 w 45"/>
                  <a:gd name="T41" fmla="*/ 14 h 30"/>
                  <a:gd name="T42" fmla="*/ 45 w 45"/>
                  <a:gd name="T43" fmla="*/ 1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0"/>
                  <a:gd name="T68" fmla="*/ 45 w 45"/>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0">
                    <a:moveTo>
                      <a:pt x="45" y="14"/>
                    </a:moveTo>
                    <a:lnTo>
                      <a:pt x="45" y="14"/>
                    </a:lnTo>
                    <a:lnTo>
                      <a:pt x="43" y="21"/>
                    </a:lnTo>
                    <a:lnTo>
                      <a:pt x="38" y="25"/>
                    </a:lnTo>
                    <a:lnTo>
                      <a:pt x="31" y="28"/>
                    </a:lnTo>
                    <a:lnTo>
                      <a:pt x="21" y="30"/>
                    </a:lnTo>
                    <a:lnTo>
                      <a:pt x="14" y="28"/>
                    </a:lnTo>
                    <a:lnTo>
                      <a:pt x="5" y="25"/>
                    </a:lnTo>
                    <a:lnTo>
                      <a:pt x="0" y="21"/>
                    </a:lnTo>
                    <a:lnTo>
                      <a:pt x="0" y="16"/>
                    </a:lnTo>
                    <a:lnTo>
                      <a:pt x="0" y="11"/>
                    </a:lnTo>
                    <a:lnTo>
                      <a:pt x="5" y="7"/>
                    </a:lnTo>
                    <a:lnTo>
                      <a:pt x="12" y="2"/>
                    </a:lnTo>
                    <a:lnTo>
                      <a:pt x="21" y="0"/>
                    </a:lnTo>
                    <a:lnTo>
                      <a:pt x="31" y="2"/>
                    </a:lnTo>
                    <a:lnTo>
                      <a:pt x="38" y="4"/>
                    </a:lnTo>
                    <a:lnTo>
                      <a:pt x="43" y="9"/>
                    </a:lnTo>
                    <a:lnTo>
                      <a:pt x="45"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 name="Freeform 252">
                <a:extLst>
                  <a:ext uri="{FF2B5EF4-FFF2-40B4-BE49-F238E27FC236}">
                    <a16:creationId xmlns:a16="http://schemas.microsoft.com/office/drawing/2014/main" id="{8FBD3B5B-4B79-88D7-F8AE-56AB3620158B}"/>
                  </a:ext>
                </a:extLst>
              </p:cNvPr>
              <p:cNvSpPr>
                <a:spLocks/>
              </p:cNvSpPr>
              <p:nvPr/>
            </p:nvSpPr>
            <p:spPr bwMode="auto">
              <a:xfrm>
                <a:off x="4862" y="3336"/>
                <a:ext cx="132" cy="42"/>
              </a:xfrm>
              <a:custGeom>
                <a:avLst/>
                <a:gdLst>
                  <a:gd name="T0" fmla="*/ 0 w 132"/>
                  <a:gd name="T1" fmla="*/ 7 h 42"/>
                  <a:gd name="T2" fmla="*/ 0 w 132"/>
                  <a:gd name="T3" fmla="*/ 7 h 42"/>
                  <a:gd name="T4" fmla="*/ 12 w 132"/>
                  <a:gd name="T5" fmla="*/ 19 h 42"/>
                  <a:gd name="T6" fmla="*/ 24 w 132"/>
                  <a:gd name="T7" fmla="*/ 28 h 42"/>
                  <a:gd name="T8" fmla="*/ 40 w 132"/>
                  <a:gd name="T9" fmla="*/ 38 h 42"/>
                  <a:gd name="T10" fmla="*/ 50 w 132"/>
                  <a:gd name="T11" fmla="*/ 40 h 42"/>
                  <a:gd name="T12" fmla="*/ 59 w 132"/>
                  <a:gd name="T13" fmla="*/ 42 h 42"/>
                  <a:gd name="T14" fmla="*/ 71 w 132"/>
                  <a:gd name="T15" fmla="*/ 42 h 42"/>
                  <a:gd name="T16" fmla="*/ 83 w 132"/>
                  <a:gd name="T17" fmla="*/ 40 h 42"/>
                  <a:gd name="T18" fmla="*/ 94 w 132"/>
                  <a:gd name="T19" fmla="*/ 35 h 42"/>
                  <a:gd name="T20" fmla="*/ 106 w 132"/>
                  <a:gd name="T21" fmla="*/ 26 h 42"/>
                  <a:gd name="T22" fmla="*/ 118 w 132"/>
                  <a:gd name="T23" fmla="*/ 17 h 42"/>
                  <a:gd name="T24" fmla="*/ 132 w 132"/>
                  <a:gd name="T25" fmla="*/ 0 h 42"/>
                  <a:gd name="T26" fmla="*/ 132 w 132"/>
                  <a:gd name="T27" fmla="*/ 0 h 42"/>
                  <a:gd name="T28" fmla="*/ 120 w 132"/>
                  <a:gd name="T29" fmla="*/ 7 h 42"/>
                  <a:gd name="T30" fmla="*/ 109 w 132"/>
                  <a:gd name="T31" fmla="*/ 14 h 42"/>
                  <a:gd name="T32" fmla="*/ 92 w 132"/>
                  <a:gd name="T33" fmla="*/ 19 h 42"/>
                  <a:gd name="T34" fmla="*/ 71 w 132"/>
                  <a:gd name="T35" fmla="*/ 24 h 42"/>
                  <a:gd name="T36" fmla="*/ 50 w 132"/>
                  <a:gd name="T37" fmla="*/ 24 h 42"/>
                  <a:gd name="T38" fmla="*/ 38 w 132"/>
                  <a:gd name="T39" fmla="*/ 21 h 42"/>
                  <a:gd name="T40" fmla="*/ 26 w 132"/>
                  <a:gd name="T41" fmla="*/ 19 h 42"/>
                  <a:gd name="T42" fmla="*/ 14 w 132"/>
                  <a:gd name="T43" fmla="*/ 14 h 42"/>
                  <a:gd name="T44" fmla="*/ 0 w 132"/>
                  <a:gd name="T45" fmla="*/ 7 h 42"/>
                  <a:gd name="T46" fmla="*/ 0 w 132"/>
                  <a:gd name="T47" fmla="*/ 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42"/>
                  <a:gd name="T74" fmla="*/ 132 w 13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42">
                    <a:moveTo>
                      <a:pt x="0" y="7"/>
                    </a:moveTo>
                    <a:lnTo>
                      <a:pt x="0" y="7"/>
                    </a:lnTo>
                    <a:lnTo>
                      <a:pt x="12" y="19"/>
                    </a:lnTo>
                    <a:lnTo>
                      <a:pt x="24" y="28"/>
                    </a:lnTo>
                    <a:lnTo>
                      <a:pt x="40" y="38"/>
                    </a:lnTo>
                    <a:lnTo>
                      <a:pt x="50" y="40"/>
                    </a:lnTo>
                    <a:lnTo>
                      <a:pt x="59" y="42"/>
                    </a:lnTo>
                    <a:lnTo>
                      <a:pt x="71" y="42"/>
                    </a:lnTo>
                    <a:lnTo>
                      <a:pt x="83" y="40"/>
                    </a:lnTo>
                    <a:lnTo>
                      <a:pt x="94" y="35"/>
                    </a:lnTo>
                    <a:lnTo>
                      <a:pt x="106" y="26"/>
                    </a:lnTo>
                    <a:lnTo>
                      <a:pt x="118" y="17"/>
                    </a:lnTo>
                    <a:lnTo>
                      <a:pt x="132" y="0"/>
                    </a:lnTo>
                    <a:lnTo>
                      <a:pt x="120" y="7"/>
                    </a:lnTo>
                    <a:lnTo>
                      <a:pt x="109" y="14"/>
                    </a:lnTo>
                    <a:lnTo>
                      <a:pt x="92" y="19"/>
                    </a:lnTo>
                    <a:lnTo>
                      <a:pt x="71" y="24"/>
                    </a:lnTo>
                    <a:lnTo>
                      <a:pt x="50" y="24"/>
                    </a:lnTo>
                    <a:lnTo>
                      <a:pt x="38" y="21"/>
                    </a:lnTo>
                    <a:lnTo>
                      <a:pt x="26" y="19"/>
                    </a:lnTo>
                    <a:lnTo>
                      <a:pt x="14" y="14"/>
                    </a:lnTo>
                    <a:lnTo>
                      <a:pt x="0" y="7"/>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6" name="Freeform 253">
                <a:extLst>
                  <a:ext uri="{FF2B5EF4-FFF2-40B4-BE49-F238E27FC236}">
                    <a16:creationId xmlns:a16="http://schemas.microsoft.com/office/drawing/2014/main" id="{9232E3AE-331E-B267-2458-95280434C041}"/>
                  </a:ext>
                </a:extLst>
              </p:cNvPr>
              <p:cNvSpPr>
                <a:spLocks/>
              </p:cNvSpPr>
              <p:nvPr/>
            </p:nvSpPr>
            <p:spPr bwMode="auto">
              <a:xfrm>
                <a:off x="4728" y="3072"/>
                <a:ext cx="73" cy="97"/>
              </a:xfrm>
              <a:custGeom>
                <a:avLst/>
                <a:gdLst>
                  <a:gd name="T0" fmla="*/ 73 w 73"/>
                  <a:gd name="T1" fmla="*/ 3 h 97"/>
                  <a:gd name="T2" fmla="*/ 73 w 73"/>
                  <a:gd name="T3" fmla="*/ 3 h 97"/>
                  <a:gd name="T4" fmla="*/ 59 w 73"/>
                  <a:gd name="T5" fmla="*/ 0 h 97"/>
                  <a:gd name="T6" fmla="*/ 45 w 73"/>
                  <a:gd name="T7" fmla="*/ 0 h 97"/>
                  <a:gd name="T8" fmla="*/ 30 w 73"/>
                  <a:gd name="T9" fmla="*/ 5 h 97"/>
                  <a:gd name="T10" fmla="*/ 21 w 73"/>
                  <a:gd name="T11" fmla="*/ 7 h 97"/>
                  <a:gd name="T12" fmla="*/ 16 w 73"/>
                  <a:gd name="T13" fmla="*/ 14 h 97"/>
                  <a:gd name="T14" fmla="*/ 9 w 73"/>
                  <a:gd name="T15" fmla="*/ 21 h 97"/>
                  <a:gd name="T16" fmla="*/ 4 w 73"/>
                  <a:gd name="T17" fmla="*/ 31 h 97"/>
                  <a:gd name="T18" fmla="*/ 0 w 73"/>
                  <a:gd name="T19" fmla="*/ 43 h 97"/>
                  <a:gd name="T20" fmla="*/ 0 w 73"/>
                  <a:gd name="T21" fmla="*/ 57 h 97"/>
                  <a:gd name="T22" fmla="*/ 0 w 73"/>
                  <a:gd name="T23" fmla="*/ 76 h 97"/>
                  <a:gd name="T24" fmla="*/ 0 w 73"/>
                  <a:gd name="T25" fmla="*/ 97 h 97"/>
                  <a:gd name="T26" fmla="*/ 0 w 73"/>
                  <a:gd name="T27" fmla="*/ 97 h 97"/>
                  <a:gd name="T28" fmla="*/ 0 w 73"/>
                  <a:gd name="T29" fmla="*/ 85 h 97"/>
                  <a:gd name="T30" fmla="*/ 2 w 73"/>
                  <a:gd name="T31" fmla="*/ 71 h 97"/>
                  <a:gd name="T32" fmla="*/ 4 w 73"/>
                  <a:gd name="T33" fmla="*/ 57 h 97"/>
                  <a:gd name="T34" fmla="*/ 14 w 73"/>
                  <a:gd name="T35" fmla="*/ 40 h 97"/>
                  <a:gd name="T36" fmla="*/ 26 w 73"/>
                  <a:gd name="T37" fmla="*/ 26 h 97"/>
                  <a:gd name="T38" fmla="*/ 35 w 73"/>
                  <a:gd name="T39" fmla="*/ 19 h 97"/>
                  <a:gd name="T40" fmla="*/ 45 w 73"/>
                  <a:gd name="T41" fmla="*/ 12 h 97"/>
                  <a:gd name="T42" fmla="*/ 56 w 73"/>
                  <a:gd name="T43" fmla="*/ 7 h 97"/>
                  <a:gd name="T44" fmla="*/ 73 w 73"/>
                  <a:gd name="T45" fmla="*/ 3 h 97"/>
                  <a:gd name="T46" fmla="*/ 73 w 73"/>
                  <a:gd name="T47" fmla="*/ 3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7"/>
                  <a:gd name="T74" fmla="*/ 73 w 73"/>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7">
                    <a:moveTo>
                      <a:pt x="73" y="3"/>
                    </a:moveTo>
                    <a:lnTo>
                      <a:pt x="73" y="3"/>
                    </a:lnTo>
                    <a:lnTo>
                      <a:pt x="59" y="0"/>
                    </a:lnTo>
                    <a:lnTo>
                      <a:pt x="45" y="0"/>
                    </a:lnTo>
                    <a:lnTo>
                      <a:pt x="30" y="5"/>
                    </a:lnTo>
                    <a:lnTo>
                      <a:pt x="21" y="7"/>
                    </a:lnTo>
                    <a:lnTo>
                      <a:pt x="16" y="14"/>
                    </a:lnTo>
                    <a:lnTo>
                      <a:pt x="9" y="21"/>
                    </a:lnTo>
                    <a:lnTo>
                      <a:pt x="4" y="31"/>
                    </a:lnTo>
                    <a:lnTo>
                      <a:pt x="0" y="43"/>
                    </a:lnTo>
                    <a:lnTo>
                      <a:pt x="0" y="57"/>
                    </a:lnTo>
                    <a:lnTo>
                      <a:pt x="0" y="76"/>
                    </a:lnTo>
                    <a:lnTo>
                      <a:pt x="0" y="97"/>
                    </a:lnTo>
                    <a:lnTo>
                      <a:pt x="0" y="85"/>
                    </a:lnTo>
                    <a:lnTo>
                      <a:pt x="2" y="71"/>
                    </a:lnTo>
                    <a:lnTo>
                      <a:pt x="4" y="57"/>
                    </a:lnTo>
                    <a:lnTo>
                      <a:pt x="14" y="40"/>
                    </a:lnTo>
                    <a:lnTo>
                      <a:pt x="26" y="26"/>
                    </a:lnTo>
                    <a:lnTo>
                      <a:pt x="35" y="19"/>
                    </a:lnTo>
                    <a:lnTo>
                      <a:pt x="45" y="12"/>
                    </a:lnTo>
                    <a:lnTo>
                      <a:pt x="56" y="7"/>
                    </a:lnTo>
                    <a:lnTo>
                      <a:pt x="73"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 name="Group 110">
              <a:extLst>
                <a:ext uri="{FF2B5EF4-FFF2-40B4-BE49-F238E27FC236}">
                  <a16:creationId xmlns:a16="http://schemas.microsoft.com/office/drawing/2014/main" id="{A72C5414-65F6-509B-D45E-1DB6D6575A2D}"/>
                </a:ext>
              </a:extLst>
            </p:cNvPr>
            <p:cNvGrpSpPr>
              <a:grpSpLocks/>
            </p:cNvGrpSpPr>
            <p:nvPr/>
          </p:nvGrpSpPr>
          <p:grpSpPr bwMode="auto">
            <a:xfrm>
              <a:off x="4195" y="1953"/>
              <a:ext cx="1183" cy="1795"/>
              <a:chOff x="3958" y="1664"/>
              <a:chExt cx="1557" cy="2019"/>
            </a:xfrm>
          </p:grpSpPr>
          <p:sp>
            <p:nvSpPr>
              <p:cNvPr id="21" name="Freeform 14">
                <a:extLst>
                  <a:ext uri="{FF2B5EF4-FFF2-40B4-BE49-F238E27FC236}">
                    <a16:creationId xmlns:a16="http://schemas.microsoft.com/office/drawing/2014/main" id="{F559FA73-EF12-DAF6-B737-5150039F9EEB}"/>
                  </a:ext>
                </a:extLst>
              </p:cNvPr>
              <p:cNvSpPr>
                <a:spLocks/>
              </p:cNvSpPr>
              <p:nvPr/>
            </p:nvSpPr>
            <p:spPr bwMode="auto">
              <a:xfrm>
                <a:off x="4040" y="1685"/>
                <a:ext cx="1177" cy="507"/>
              </a:xfrm>
              <a:custGeom>
                <a:avLst/>
                <a:gdLst>
                  <a:gd name="T0" fmla="*/ 0 w 2355"/>
                  <a:gd name="T1" fmla="*/ 0 h 1014"/>
                  <a:gd name="T2" fmla="*/ 0 w 2355"/>
                  <a:gd name="T3" fmla="*/ 1 h 1014"/>
                  <a:gd name="T4" fmla="*/ 0 w 2355"/>
                  <a:gd name="T5" fmla="*/ 1 h 1014"/>
                  <a:gd name="T6" fmla="*/ 0 w 2355"/>
                  <a:gd name="T7" fmla="*/ 1 h 1014"/>
                  <a:gd name="T8" fmla="*/ 0 w 2355"/>
                  <a:gd name="T9" fmla="*/ 1 h 1014"/>
                  <a:gd name="T10" fmla="*/ 0 w 2355"/>
                  <a:gd name="T11" fmla="*/ 1 h 1014"/>
                  <a:gd name="T12" fmla="*/ 0 w 2355"/>
                  <a:gd name="T13" fmla="*/ 1 h 1014"/>
                  <a:gd name="T14" fmla="*/ 0 w 2355"/>
                  <a:gd name="T15" fmla="*/ 1 h 1014"/>
                  <a:gd name="T16" fmla="*/ 0 w 2355"/>
                  <a:gd name="T17" fmla="*/ 1 h 1014"/>
                  <a:gd name="T18" fmla="*/ 0 w 2355"/>
                  <a:gd name="T19" fmla="*/ 1 h 1014"/>
                  <a:gd name="T20" fmla="*/ 0 w 2355"/>
                  <a:gd name="T21" fmla="*/ 1 h 1014"/>
                  <a:gd name="T22" fmla="*/ 0 w 2355"/>
                  <a:gd name="T23" fmla="*/ 1 h 1014"/>
                  <a:gd name="T24" fmla="*/ 0 w 2355"/>
                  <a:gd name="T25" fmla="*/ 1 h 1014"/>
                  <a:gd name="T26" fmla="*/ 0 w 2355"/>
                  <a:gd name="T27" fmla="*/ 0 h 1014"/>
                  <a:gd name="T28" fmla="*/ 0 w 2355"/>
                  <a:gd name="T29" fmla="*/ 0 h 1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5"/>
                  <a:gd name="T46" fmla="*/ 0 h 1014"/>
                  <a:gd name="T47" fmla="*/ 2355 w 2355"/>
                  <a:gd name="T48" fmla="*/ 1014 h 1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5" h="1014">
                    <a:moveTo>
                      <a:pt x="1397" y="0"/>
                    </a:moveTo>
                    <a:lnTo>
                      <a:pt x="0" y="651"/>
                    </a:lnTo>
                    <a:lnTo>
                      <a:pt x="241" y="700"/>
                    </a:lnTo>
                    <a:lnTo>
                      <a:pt x="506" y="751"/>
                    </a:lnTo>
                    <a:lnTo>
                      <a:pt x="663" y="782"/>
                    </a:lnTo>
                    <a:lnTo>
                      <a:pt x="831" y="812"/>
                    </a:lnTo>
                    <a:lnTo>
                      <a:pt x="1007" y="844"/>
                    </a:lnTo>
                    <a:lnTo>
                      <a:pt x="1190" y="875"/>
                    </a:lnTo>
                    <a:lnTo>
                      <a:pt x="1374" y="905"/>
                    </a:lnTo>
                    <a:lnTo>
                      <a:pt x="1558" y="934"/>
                    </a:lnTo>
                    <a:lnTo>
                      <a:pt x="1910" y="983"/>
                    </a:lnTo>
                    <a:lnTo>
                      <a:pt x="2218" y="1014"/>
                    </a:lnTo>
                    <a:lnTo>
                      <a:pt x="2355" y="398"/>
                    </a:lnTo>
                    <a:lnTo>
                      <a:pt x="1397" y="0"/>
                    </a:lnTo>
                    <a:close/>
                  </a:path>
                </a:pathLst>
              </a:custGeom>
              <a:solidFill>
                <a:srgbClr val="487A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15">
                <a:extLst>
                  <a:ext uri="{FF2B5EF4-FFF2-40B4-BE49-F238E27FC236}">
                    <a16:creationId xmlns:a16="http://schemas.microsoft.com/office/drawing/2014/main" id="{21BE9709-A5D5-BAF1-F632-5610BB854745}"/>
                  </a:ext>
                </a:extLst>
              </p:cNvPr>
              <p:cNvSpPr>
                <a:spLocks/>
              </p:cNvSpPr>
              <p:nvPr/>
            </p:nvSpPr>
            <p:spPr bwMode="auto">
              <a:xfrm>
                <a:off x="4090" y="2036"/>
                <a:ext cx="1106" cy="191"/>
              </a:xfrm>
              <a:custGeom>
                <a:avLst/>
                <a:gdLst>
                  <a:gd name="T0" fmla="*/ 0 w 2210"/>
                  <a:gd name="T1" fmla="*/ 0 h 382"/>
                  <a:gd name="T2" fmla="*/ 1 w 2210"/>
                  <a:gd name="T3" fmla="*/ 1 h 382"/>
                  <a:gd name="T4" fmla="*/ 1 w 2210"/>
                  <a:gd name="T5" fmla="*/ 1 h 382"/>
                  <a:gd name="T6" fmla="*/ 1 w 2210"/>
                  <a:gd name="T7" fmla="*/ 1 h 382"/>
                  <a:gd name="T8" fmla="*/ 1 w 2210"/>
                  <a:gd name="T9" fmla="*/ 1 h 382"/>
                  <a:gd name="T10" fmla="*/ 1 w 2210"/>
                  <a:gd name="T11" fmla="*/ 1 h 382"/>
                  <a:gd name="T12" fmla="*/ 1 w 2210"/>
                  <a:gd name="T13" fmla="*/ 1 h 382"/>
                  <a:gd name="T14" fmla="*/ 1 w 2210"/>
                  <a:gd name="T15" fmla="*/ 1 h 382"/>
                  <a:gd name="T16" fmla="*/ 1 w 2210"/>
                  <a:gd name="T17" fmla="*/ 1 h 382"/>
                  <a:gd name="T18" fmla="*/ 1 w 2210"/>
                  <a:gd name="T19" fmla="*/ 1 h 382"/>
                  <a:gd name="T20" fmla="*/ 1 w 2210"/>
                  <a:gd name="T21" fmla="*/ 1 h 382"/>
                  <a:gd name="T22" fmla="*/ 1 w 2210"/>
                  <a:gd name="T23" fmla="*/ 1 h 382"/>
                  <a:gd name="T24" fmla="*/ 1 w 2210"/>
                  <a:gd name="T25" fmla="*/ 1 h 382"/>
                  <a:gd name="T26" fmla="*/ 1 w 2210"/>
                  <a:gd name="T27" fmla="*/ 1 h 382"/>
                  <a:gd name="T28" fmla="*/ 1 w 2210"/>
                  <a:gd name="T29" fmla="*/ 1 h 382"/>
                  <a:gd name="T30" fmla="*/ 1 w 2210"/>
                  <a:gd name="T31" fmla="*/ 1 h 382"/>
                  <a:gd name="T32" fmla="*/ 1 w 2210"/>
                  <a:gd name="T33" fmla="*/ 1 h 382"/>
                  <a:gd name="T34" fmla="*/ 0 w 2210"/>
                  <a:gd name="T35" fmla="*/ 0 h 382"/>
                  <a:gd name="T36" fmla="*/ 0 w 2210"/>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0"/>
                  <a:gd name="T58" fmla="*/ 0 h 382"/>
                  <a:gd name="T59" fmla="*/ 2210 w 2210"/>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0" h="382">
                    <a:moveTo>
                      <a:pt x="0" y="0"/>
                    </a:moveTo>
                    <a:lnTo>
                      <a:pt x="19" y="154"/>
                    </a:lnTo>
                    <a:lnTo>
                      <a:pt x="235" y="182"/>
                    </a:lnTo>
                    <a:lnTo>
                      <a:pt x="477" y="215"/>
                    </a:lnTo>
                    <a:lnTo>
                      <a:pt x="779" y="251"/>
                    </a:lnTo>
                    <a:lnTo>
                      <a:pt x="1123" y="291"/>
                    </a:lnTo>
                    <a:lnTo>
                      <a:pt x="1490" y="327"/>
                    </a:lnTo>
                    <a:lnTo>
                      <a:pt x="1860" y="359"/>
                    </a:lnTo>
                    <a:lnTo>
                      <a:pt x="2210" y="382"/>
                    </a:lnTo>
                    <a:lnTo>
                      <a:pt x="2185" y="319"/>
                    </a:lnTo>
                    <a:lnTo>
                      <a:pt x="1978" y="300"/>
                    </a:lnTo>
                    <a:lnTo>
                      <a:pt x="1448" y="241"/>
                    </a:lnTo>
                    <a:lnTo>
                      <a:pt x="1108" y="196"/>
                    </a:lnTo>
                    <a:lnTo>
                      <a:pt x="741" y="141"/>
                    </a:lnTo>
                    <a:lnTo>
                      <a:pt x="553" y="110"/>
                    </a:lnTo>
                    <a:lnTo>
                      <a:pt x="365" y="76"/>
                    </a:lnTo>
                    <a:lnTo>
                      <a:pt x="180" y="4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16">
                <a:extLst>
                  <a:ext uri="{FF2B5EF4-FFF2-40B4-BE49-F238E27FC236}">
                    <a16:creationId xmlns:a16="http://schemas.microsoft.com/office/drawing/2014/main" id="{6F4E6B73-77A2-CD21-69B2-156AF26307DF}"/>
                  </a:ext>
                </a:extLst>
              </p:cNvPr>
              <p:cNvSpPr>
                <a:spLocks/>
              </p:cNvSpPr>
              <p:nvPr/>
            </p:nvSpPr>
            <p:spPr bwMode="auto">
              <a:xfrm>
                <a:off x="5173" y="1930"/>
                <a:ext cx="84" cy="294"/>
              </a:xfrm>
              <a:custGeom>
                <a:avLst/>
                <a:gdLst>
                  <a:gd name="T0" fmla="*/ 0 w 170"/>
                  <a:gd name="T1" fmla="*/ 1 h 587"/>
                  <a:gd name="T2" fmla="*/ 0 w 170"/>
                  <a:gd name="T3" fmla="*/ 1 h 587"/>
                  <a:gd name="T4" fmla="*/ 0 w 170"/>
                  <a:gd name="T5" fmla="*/ 0 h 587"/>
                  <a:gd name="T6" fmla="*/ 0 w 170"/>
                  <a:gd name="T7" fmla="*/ 1 h 587"/>
                  <a:gd name="T8" fmla="*/ 0 w 170"/>
                  <a:gd name="T9" fmla="*/ 1 h 587"/>
                  <a:gd name="T10" fmla="*/ 0 w 170"/>
                  <a:gd name="T11" fmla="*/ 1 h 587"/>
                  <a:gd name="T12" fmla="*/ 0 60000 65536"/>
                  <a:gd name="T13" fmla="*/ 0 60000 65536"/>
                  <a:gd name="T14" fmla="*/ 0 60000 65536"/>
                  <a:gd name="T15" fmla="*/ 0 60000 65536"/>
                  <a:gd name="T16" fmla="*/ 0 60000 65536"/>
                  <a:gd name="T17" fmla="*/ 0 60000 65536"/>
                  <a:gd name="T18" fmla="*/ 0 w 170"/>
                  <a:gd name="T19" fmla="*/ 0 h 587"/>
                  <a:gd name="T20" fmla="*/ 170 w 170"/>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70" h="587">
                    <a:moveTo>
                      <a:pt x="57" y="587"/>
                    </a:moveTo>
                    <a:lnTo>
                      <a:pt x="0" y="492"/>
                    </a:lnTo>
                    <a:lnTo>
                      <a:pt x="78" y="0"/>
                    </a:lnTo>
                    <a:lnTo>
                      <a:pt x="170" y="70"/>
                    </a:lnTo>
                    <a:lnTo>
                      <a:pt x="57" y="587"/>
                    </a:lnTo>
                    <a:close/>
                  </a:path>
                </a:pathLst>
              </a:custGeom>
              <a:solidFill>
                <a:srgbClr val="002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7">
                <a:extLst>
                  <a:ext uri="{FF2B5EF4-FFF2-40B4-BE49-F238E27FC236}">
                    <a16:creationId xmlns:a16="http://schemas.microsoft.com/office/drawing/2014/main" id="{323C35B1-213A-404A-04B3-4FC84B702C73}"/>
                  </a:ext>
                </a:extLst>
              </p:cNvPr>
              <p:cNvSpPr>
                <a:spLocks/>
              </p:cNvSpPr>
              <p:nvPr/>
            </p:nvSpPr>
            <p:spPr bwMode="auto">
              <a:xfrm>
                <a:off x="4337" y="2160"/>
                <a:ext cx="674" cy="350"/>
              </a:xfrm>
              <a:custGeom>
                <a:avLst/>
                <a:gdLst>
                  <a:gd name="T0" fmla="*/ 1 w 1347"/>
                  <a:gd name="T1" fmla="*/ 0 h 699"/>
                  <a:gd name="T2" fmla="*/ 0 w 1347"/>
                  <a:gd name="T3" fmla="*/ 1 h 699"/>
                  <a:gd name="T4" fmla="*/ 1 w 1347"/>
                  <a:gd name="T5" fmla="*/ 1 h 699"/>
                  <a:gd name="T6" fmla="*/ 1 w 1347"/>
                  <a:gd name="T7" fmla="*/ 1 h 699"/>
                  <a:gd name="T8" fmla="*/ 1 w 1347"/>
                  <a:gd name="T9" fmla="*/ 1 h 699"/>
                  <a:gd name="T10" fmla="*/ 1 w 1347"/>
                  <a:gd name="T11" fmla="*/ 1 h 699"/>
                  <a:gd name="T12" fmla="*/ 1 w 1347"/>
                  <a:gd name="T13" fmla="*/ 1 h 699"/>
                  <a:gd name="T14" fmla="*/ 1 w 1347"/>
                  <a:gd name="T15" fmla="*/ 1 h 699"/>
                  <a:gd name="T16" fmla="*/ 1 w 1347"/>
                  <a:gd name="T17" fmla="*/ 1 h 699"/>
                  <a:gd name="T18" fmla="*/ 1 w 1347"/>
                  <a:gd name="T19" fmla="*/ 1 h 699"/>
                  <a:gd name="T20" fmla="*/ 1 w 1347"/>
                  <a:gd name="T21" fmla="*/ 1 h 699"/>
                  <a:gd name="T22" fmla="*/ 1 w 1347"/>
                  <a:gd name="T23" fmla="*/ 1 h 699"/>
                  <a:gd name="T24" fmla="*/ 1 w 1347"/>
                  <a:gd name="T25" fmla="*/ 0 h 699"/>
                  <a:gd name="T26" fmla="*/ 1 w 1347"/>
                  <a:gd name="T27" fmla="*/ 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7"/>
                  <a:gd name="T43" fmla="*/ 0 h 699"/>
                  <a:gd name="T44" fmla="*/ 1347 w 1347"/>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7" h="699">
                    <a:moveTo>
                      <a:pt x="268" y="0"/>
                    </a:moveTo>
                    <a:lnTo>
                      <a:pt x="0" y="699"/>
                    </a:lnTo>
                    <a:lnTo>
                      <a:pt x="161" y="673"/>
                    </a:lnTo>
                    <a:lnTo>
                      <a:pt x="334" y="642"/>
                    </a:lnTo>
                    <a:lnTo>
                      <a:pt x="545" y="599"/>
                    </a:lnTo>
                    <a:lnTo>
                      <a:pt x="770" y="545"/>
                    </a:lnTo>
                    <a:lnTo>
                      <a:pt x="992" y="481"/>
                    </a:lnTo>
                    <a:lnTo>
                      <a:pt x="1097" y="447"/>
                    </a:lnTo>
                    <a:lnTo>
                      <a:pt x="1192" y="409"/>
                    </a:lnTo>
                    <a:lnTo>
                      <a:pt x="1275" y="369"/>
                    </a:lnTo>
                    <a:lnTo>
                      <a:pt x="1347" y="327"/>
                    </a:lnTo>
                    <a:lnTo>
                      <a:pt x="1254" y="93"/>
                    </a:lnTo>
                    <a:lnTo>
                      <a:pt x="268"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8">
                <a:extLst>
                  <a:ext uri="{FF2B5EF4-FFF2-40B4-BE49-F238E27FC236}">
                    <a16:creationId xmlns:a16="http://schemas.microsoft.com/office/drawing/2014/main" id="{106CD93B-9B45-2076-6B65-BCF188E56AB5}"/>
                  </a:ext>
                </a:extLst>
              </p:cNvPr>
              <p:cNvSpPr>
                <a:spLocks/>
              </p:cNvSpPr>
              <p:nvPr/>
            </p:nvSpPr>
            <p:spPr bwMode="auto">
              <a:xfrm>
                <a:off x="4378" y="2199"/>
                <a:ext cx="627" cy="286"/>
              </a:xfrm>
              <a:custGeom>
                <a:avLst/>
                <a:gdLst>
                  <a:gd name="T0" fmla="*/ 1 w 1252"/>
                  <a:gd name="T1" fmla="*/ 0 h 572"/>
                  <a:gd name="T2" fmla="*/ 1 w 1252"/>
                  <a:gd name="T3" fmla="*/ 1 h 572"/>
                  <a:gd name="T4" fmla="*/ 1 w 1252"/>
                  <a:gd name="T5" fmla="*/ 1 h 572"/>
                  <a:gd name="T6" fmla="*/ 1 w 1252"/>
                  <a:gd name="T7" fmla="*/ 1 h 572"/>
                  <a:gd name="T8" fmla="*/ 1 w 1252"/>
                  <a:gd name="T9" fmla="*/ 1 h 572"/>
                  <a:gd name="T10" fmla="*/ 1 w 1252"/>
                  <a:gd name="T11" fmla="*/ 1 h 572"/>
                  <a:gd name="T12" fmla="*/ 1 w 1252"/>
                  <a:gd name="T13" fmla="*/ 1 h 572"/>
                  <a:gd name="T14" fmla="*/ 1 w 1252"/>
                  <a:gd name="T15" fmla="*/ 1 h 572"/>
                  <a:gd name="T16" fmla="*/ 1 w 1252"/>
                  <a:gd name="T17" fmla="*/ 1 h 572"/>
                  <a:gd name="T18" fmla="*/ 1 w 1252"/>
                  <a:gd name="T19" fmla="*/ 1 h 572"/>
                  <a:gd name="T20" fmla="*/ 1 w 1252"/>
                  <a:gd name="T21" fmla="*/ 1 h 572"/>
                  <a:gd name="T22" fmla="*/ 1 w 1252"/>
                  <a:gd name="T23" fmla="*/ 1 h 572"/>
                  <a:gd name="T24" fmla="*/ 1 w 1252"/>
                  <a:gd name="T25" fmla="*/ 1 h 572"/>
                  <a:gd name="T26" fmla="*/ 1 w 1252"/>
                  <a:gd name="T27" fmla="*/ 1 h 572"/>
                  <a:gd name="T28" fmla="*/ 0 w 1252"/>
                  <a:gd name="T29" fmla="*/ 1 h 572"/>
                  <a:gd name="T30" fmla="*/ 0 w 1252"/>
                  <a:gd name="T31" fmla="*/ 1 h 572"/>
                  <a:gd name="T32" fmla="*/ 1 w 1252"/>
                  <a:gd name="T33" fmla="*/ 1 h 572"/>
                  <a:gd name="T34" fmla="*/ 1 w 1252"/>
                  <a:gd name="T35" fmla="*/ 1 h 572"/>
                  <a:gd name="T36" fmla="*/ 1 w 1252"/>
                  <a:gd name="T37" fmla="*/ 0 h 572"/>
                  <a:gd name="T38" fmla="*/ 1 w 1252"/>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2"/>
                  <a:gd name="T61" fmla="*/ 0 h 572"/>
                  <a:gd name="T62" fmla="*/ 1252 w 125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2" h="572">
                    <a:moveTo>
                      <a:pt x="861" y="0"/>
                    </a:moveTo>
                    <a:lnTo>
                      <a:pt x="881" y="23"/>
                    </a:lnTo>
                    <a:lnTo>
                      <a:pt x="906" y="47"/>
                    </a:lnTo>
                    <a:lnTo>
                      <a:pt x="935" y="80"/>
                    </a:lnTo>
                    <a:lnTo>
                      <a:pt x="965" y="118"/>
                    </a:lnTo>
                    <a:lnTo>
                      <a:pt x="997" y="158"/>
                    </a:lnTo>
                    <a:lnTo>
                      <a:pt x="1028" y="197"/>
                    </a:lnTo>
                    <a:lnTo>
                      <a:pt x="1054" y="235"/>
                    </a:lnTo>
                    <a:lnTo>
                      <a:pt x="982" y="270"/>
                    </a:lnTo>
                    <a:lnTo>
                      <a:pt x="895" y="308"/>
                    </a:lnTo>
                    <a:lnTo>
                      <a:pt x="775" y="353"/>
                    </a:lnTo>
                    <a:lnTo>
                      <a:pt x="623" y="403"/>
                    </a:lnTo>
                    <a:lnTo>
                      <a:pt x="442" y="452"/>
                    </a:lnTo>
                    <a:lnTo>
                      <a:pt x="235" y="496"/>
                    </a:lnTo>
                    <a:lnTo>
                      <a:pt x="0" y="530"/>
                    </a:lnTo>
                    <a:lnTo>
                      <a:pt x="0" y="572"/>
                    </a:lnTo>
                    <a:lnTo>
                      <a:pt x="1252" y="251"/>
                    </a:lnTo>
                    <a:lnTo>
                      <a:pt x="1182" y="21"/>
                    </a:lnTo>
                    <a:lnTo>
                      <a:pt x="861" y="0"/>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9">
                <a:extLst>
                  <a:ext uri="{FF2B5EF4-FFF2-40B4-BE49-F238E27FC236}">
                    <a16:creationId xmlns:a16="http://schemas.microsoft.com/office/drawing/2014/main" id="{C12BA057-65C6-A9D7-1597-32C0EABBB0D4}"/>
                  </a:ext>
                </a:extLst>
              </p:cNvPr>
              <p:cNvSpPr>
                <a:spLocks/>
              </p:cNvSpPr>
              <p:nvPr/>
            </p:nvSpPr>
            <p:spPr bwMode="auto">
              <a:xfrm>
                <a:off x="4432" y="2204"/>
                <a:ext cx="249" cy="222"/>
              </a:xfrm>
              <a:custGeom>
                <a:avLst/>
                <a:gdLst>
                  <a:gd name="T0" fmla="*/ 0 w 500"/>
                  <a:gd name="T1" fmla="*/ 0 h 443"/>
                  <a:gd name="T2" fmla="*/ 0 w 500"/>
                  <a:gd name="T3" fmla="*/ 1 h 443"/>
                  <a:gd name="T4" fmla="*/ 0 w 500"/>
                  <a:gd name="T5" fmla="*/ 1 h 443"/>
                  <a:gd name="T6" fmla="*/ 0 w 500"/>
                  <a:gd name="T7" fmla="*/ 1 h 443"/>
                  <a:gd name="T8" fmla="*/ 0 w 500"/>
                  <a:gd name="T9" fmla="*/ 1 h 443"/>
                  <a:gd name="T10" fmla="*/ 0 w 500"/>
                  <a:gd name="T11" fmla="*/ 1 h 443"/>
                  <a:gd name="T12" fmla="*/ 0 w 500"/>
                  <a:gd name="T13" fmla="*/ 1 h 443"/>
                  <a:gd name="T14" fmla="*/ 0 w 500"/>
                  <a:gd name="T15" fmla="*/ 1 h 443"/>
                  <a:gd name="T16" fmla="*/ 0 w 500"/>
                  <a:gd name="T17" fmla="*/ 1 h 443"/>
                  <a:gd name="T18" fmla="*/ 0 w 500"/>
                  <a:gd name="T19" fmla="*/ 0 h 443"/>
                  <a:gd name="T20" fmla="*/ 0 w 500"/>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443"/>
                  <a:gd name="T35" fmla="*/ 500 w 500"/>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443">
                    <a:moveTo>
                      <a:pt x="141" y="0"/>
                    </a:moveTo>
                    <a:lnTo>
                      <a:pt x="125" y="40"/>
                    </a:lnTo>
                    <a:lnTo>
                      <a:pt x="110" y="86"/>
                    </a:lnTo>
                    <a:lnTo>
                      <a:pt x="89" y="143"/>
                    </a:lnTo>
                    <a:lnTo>
                      <a:pt x="44" y="285"/>
                    </a:lnTo>
                    <a:lnTo>
                      <a:pt x="21" y="363"/>
                    </a:lnTo>
                    <a:lnTo>
                      <a:pt x="0" y="443"/>
                    </a:lnTo>
                    <a:lnTo>
                      <a:pt x="150" y="192"/>
                    </a:lnTo>
                    <a:lnTo>
                      <a:pt x="500" y="156"/>
                    </a:lnTo>
                    <a:lnTo>
                      <a:pt x="141"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0">
                <a:extLst>
                  <a:ext uri="{FF2B5EF4-FFF2-40B4-BE49-F238E27FC236}">
                    <a16:creationId xmlns:a16="http://schemas.microsoft.com/office/drawing/2014/main" id="{93295FC9-CC5F-8F2A-1AC0-11F117E964AA}"/>
                  </a:ext>
                </a:extLst>
              </p:cNvPr>
              <p:cNvSpPr>
                <a:spLocks/>
              </p:cNvSpPr>
              <p:nvPr/>
            </p:nvSpPr>
            <p:spPr bwMode="auto">
              <a:xfrm>
                <a:off x="4709" y="1932"/>
                <a:ext cx="146" cy="50"/>
              </a:xfrm>
              <a:custGeom>
                <a:avLst/>
                <a:gdLst>
                  <a:gd name="T0" fmla="*/ 0 w 293"/>
                  <a:gd name="T1" fmla="*/ 0 h 99"/>
                  <a:gd name="T2" fmla="*/ 0 w 293"/>
                  <a:gd name="T3" fmla="*/ 1 h 99"/>
                  <a:gd name="T4" fmla="*/ 0 w 293"/>
                  <a:gd name="T5" fmla="*/ 1 h 99"/>
                  <a:gd name="T6" fmla="*/ 0 w 293"/>
                  <a:gd name="T7" fmla="*/ 1 h 99"/>
                  <a:gd name="T8" fmla="*/ 0 w 293"/>
                  <a:gd name="T9" fmla="*/ 1 h 99"/>
                  <a:gd name="T10" fmla="*/ 0 w 293"/>
                  <a:gd name="T11" fmla="*/ 0 h 99"/>
                  <a:gd name="T12" fmla="*/ 0 w 293"/>
                  <a:gd name="T13" fmla="*/ 0 h 99"/>
                  <a:gd name="T14" fmla="*/ 0 60000 65536"/>
                  <a:gd name="T15" fmla="*/ 0 60000 65536"/>
                  <a:gd name="T16" fmla="*/ 0 60000 65536"/>
                  <a:gd name="T17" fmla="*/ 0 60000 65536"/>
                  <a:gd name="T18" fmla="*/ 0 60000 65536"/>
                  <a:gd name="T19" fmla="*/ 0 60000 65536"/>
                  <a:gd name="T20" fmla="*/ 0 60000 65536"/>
                  <a:gd name="T21" fmla="*/ 0 w 293"/>
                  <a:gd name="T22" fmla="*/ 0 h 99"/>
                  <a:gd name="T23" fmla="*/ 293 w 29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99">
                    <a:moveTo>
                      <a:pt x="0" y="0"/>
                    </a:moveTo>
                    <a:lnTo>
                      <a:pt x="13" y="81"/>
                    </a:lnTo>
                    <a:lnTo>
                      <a:pt x="106" y="95"/>
                    </a:lnTo>
                    <a:lnTo>
                      <a:pt x="283" y="99"/>
                    </a:lnTo>
                    <a:lnTo>
                      <a:pt x="293" y="6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1">
                <a:extLst>
                  <a:ext uri="{FF2B5EF4-FFF2-40B4-BE49-F238E27FC236}">
                    <a16:creationId xmlns:a16="http://schemas.microsoft.com/office/drawing/2014/main" id="{E36FFB80-E488-FCA6-46CE-CC6973E3CFC5}"/>
                  </a:ext>
                </a:extLst>
              </p:cNvPr>
              <p:cNvSpPr>
                <a:spLocks/>
              </p:cNvSpPr>
              <p:nvPr/>
            </p:nvSpPr>
            <p:spPr bwMode="auto">
              <a:xfrm>
                <a:off x="4734" y="1901"/>
                <a:ext cx="66" cy="43"/>
              </a:xfrm>
              <a:custGeom>
                <a:avLst/>
                <a:gdLst>
                  <a:gd name="T0" fmla="*/ 0 w 133"/>
                  <a:gd name="T1" fmla="*/ 0 h 85"/>
                  <a:gd name="T2" fmla="*/ 0 w 133"/>
                  <a:gd name="T3" fmla="*/ 1 h 85"/>
                  <a:gd name="T4" fmla="*/ 0 w 133"/>
                  <a:gd name="T5" fmla="*/ 1 h 85"/>
                  <a:gd name="T6" fmla="*/ 0 w 133"/>
                  <a:gd name="T7" fmla="*/ 1 h 85"/>
                  <a:gd name="T8" fmla="*/ 0 w 133"/>
                  <a:gd name="T9" fmla="*/ 0 h 85"/>
                  <a:gd name="T10" fmla="*/ 0 w 133"/>
                  <a:gd name="T11" fmla="*/ 0 h 85"/>
                  <a:gd name="T12" fmla="*/ 0 60000 65536"/>
                  <a:gd name="T13" fmla="*/ 0 60000 65536"/>
                  <a:gd name="T14" fmla="*/ 0 60000 65536"/>
                  <a:gd name="T15" fmla="*/ 0 60000 65536"/>
                  <a:gd name="T16" fmla="*/ 0 60000 65536"/>
                  <a:gd name="T17" fmla="*/ 0 60000 65536"/>
                  <a:gd name="T18" fmla="*/ 0 w 133"/>
                  <a:gd name="T19" fmla="*/ 0 h 85"/>
                  <a:gd name="T20" fmla="*/ 133 w 1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3" h="85">
                    <a:moveTo>
                      <a:pt x="133" y="0"/>
                    </a:moveTo>
                    <a:lnTo>
                      <a:pt x="0" y="40"/>
                    </a:lnTo>
                    <a:lnTo>
                      <a:pt x="128" y="85"/>
                    </a:lnTo>
                    <a:lnTo>
                      <a:pt x="84" y="36"/>
                    </a:lnTo>
                    <a:lnTo>
                      <a:pt x="133" y="0"/>
                    </a:lnTo>
                    <a:close/>
                  </a:path>
                </a:pathLst>
              </a:custGeom>
              <a:solidFill>
                <a:srgbClr val="7A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42">
                <a:extLst>
                  <a:ext uri="{FF2B5EF4-FFF2-40B4-BE49-F238E27FC236}">
                    <a16:creationId xmlns:a16="http://schemas.microsoft.com/office/drawing/2014/main" id="{531C53D2-1820-B012-FE93-CF591CEB387F}"/>
                  </a:ext>
                </a:extLst>
              </p:cNvPr>
              <p:cNvSpPr>
                <a:spLocks/>
              </p:cNvSpPr>
              <p:nvPr/>
            </p:nvSpPr>
            <p:spPr bwMode="auto">
              <a:xfrm>
                <a:off x="5356" y="3056"/>
                <a:ext cx="137" cy="564"/>
              </a:xfrm>
              <a:custGeom>
                <a:avLst/>
                <a:gdLst>
                  <a:gd name="T0" fmla="*/ 1 w 274"/>
                  <a:gd name="T1" fmla="*/ 0 h 1130"/>
                  <a:gd name="T2" fmla="*/ 1 w 274"/>
                  <a:gd name="T3" fmla="*/ 0 h 1130"/>
                  <a:gd name="T4" fmla="*/ 1 w 274"/>
                  <a:gd name="T5" fmla="*/ 0 h 1130"/>
                  <a:gd name="T6" fmla="*/ 0 w 274"/>
                  <a:gd name="T7" fmla="*/ 0 h 1130"/>
                  <a:gd name="T8" fmla="*/ 1 w 274"/>
                  <a:gd name="T9" fmla="*/ 0 h 1130"/>
                  <a:gd name="T10" fmla="*/ 1 w 274"/>
                  <a:gd name="T11" fmla="*/ 0 h 1130"/>
                  <a:gd name="T12" fmla="*/ 1 w 274"/>
                  <a:gd name="T13" fmla="*/ 0 h 1130"/>
                  <a:gd name="T14" fmla="*/ 1 w 274"/>
                  <a:gd name="T15" fmla="*/ 0 h 1130"/>
                  <a:gd name="T16" fmla="*/ 1 w 274"/>
                  <a:gd name="T17" fmla="*/ 0 h 1130"/>
                  <a:gd name="T18" fmla="*/ 1 w 274"/>
                  <a:gd name="T19" fmla="*/ 0 h 1130"/>
                  <a:gd name="T20" fmla="*/ 1 w 274"/>
                  <a:gd name="T21" fmla="*/ 0 h 1130"/>
                  <a:gd name="T22" fmla="*/ 1 w 274"/>
                  <a:gd name="T23" fmla="*/ 0 h 1130"/>
                  <a:gd name="T24" fmla="*/ 1 w 274"/>
                  <a:gd name="T25" fmla="*/ 0 h 1130"/>
                  <a:gd name="T26" fmla="*/ 1 w 274"/>
                  <a:gd name="T27" fmla="*/ 0 h 1130"/>
                  <a:gd name="T28" fmla="*/ 1 w 274"/>
                  <a:gd name="T29" fmla="*/ 0 h 1130"/>
                  <a:gd name="T30" fmla="*/ 1 w 274"/>
                  <a:gd name="T31" fmla="*/ 0 h 1130"/>
                  <a:gd name="T32" fmla="*/ 1 w 274"/>
                  <a:gd name="T33" fmla="*/ 0 h 1130"/>
                  <a:gd name="T34" fmla="*/ 1 w 274"/>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130"/>
                  <a:gd name="T56" fmla="*/ 274 w 274"/>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130">
                    <a:moveTo>
                      <a:pt x="150" y="0"/>
                    </a:moveTo>
                    <a:lnTo>
                      <a:pt x="61" y="6"/>
                    </a:lnTo>
                    <a:lnTo>
                      <a:pt x="38" y="94"/>
                    </a:lnTo>
                    <a:lnTo>
                      <a:pt x="0" y="335"/>
                    </a:lnTo>
                    <a:lnTo>
                      <a:pt x="6" y="692"/>
                    </a:lnTo>
                    <a:lnTo>
                      <a:pt x="19" y="795"/>
                    </a:lnTo>
                    <a:lnTo>
                      <a:pt x="40" y="903"/>
                    </a:lnTo>
                    <a:lnTo>
                      <a:pt x="69" y="1014"/>
                    </a:lnTo>
                    <a:lnTo>
                      <a:pt x="105" y="1130"/>
                    </a:lnTo>
                    <a:lnTo>
                      <a:pt x="274" y="960"/>
                    </a:lnTo>
                    <a:lnTo>
                      <a:pt x="270" y="582"/>
                    </a:lnTo>
                    <a:lnTo>
                      <a:pt x="257" y="422"/>
                    </a:lnTo>
                    <a:lnTo>
                      <a:pt x="234" y="265"/>
                    </a:lnTo>
                    <a:lnTo>
                      <a:pt x="219" y="189"/>
                    </a:lnTo>
                    <a:lnTo>
                      <a:pt x="200" y="118"/>
                    </a:lnTo>
                    <a:lnTo>
                      <a:pt x="177" y="56"/>
                    </a:lnTo>
                    <a:lnTo>
                      <a:pt x="150"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43">
                <a:extLst>
                  <a:ext uri="{FF2B5EF4-FFF2-40B4-BE49-F238E27FC236}">
                    <a16:creationId xmlns:a16="http://schemas.microsoft.com/office/drawing/2014/main" id="{015705FA-E431-6D05-D27A-78FAE9AA0E95}"/>
                  </a:ext>
                </a:extLst>
              </p:cNvPr>
              <p:cNvSpPr>
                <a:spLocks/>
              </p:cNvSpPr>
              <p:nvPr/>
            </p:nvSpPr>
            <p:spPr bwMode="auto">
              <a:xfrm>
                <a:off x="5357" y="2830"/>
                <a:ext cx="96" cy="202"/>
              </a:xfrm>
              <a:custGeom>
                <a:avLst/>
                <a:gdLst>
                  <a:gd name="T0" fmla="*/ 1 w 192"/>
                  <a:gd name="T1" fmla="*/ 1 h 403"/>
                  <a:gd name="T2" fmla="*/ 0 w 192"/>
                  <a:gd name="T3" fmla="*/ 1 h 403"/>
                  <a:gd name="T4" fmla="*/ 1 w 192"/>
                  <a:gd name="T5" fmla="*/ 1 h 403"/>
                  <a:gd name="T6" fmla="*/ 1 w 192"/>
                  <a:gd name="T7" fmla="*/ 1 h 403"/>
                  <a:gd name="T8" fmla="*/ 1 w 192"/>
                  <a:gd name="T9" fmla="*/ 1 h 403"/>
                  <a:gd name="T10" fmla="*/ 1 w 192"/>
                  <a:gd name="T11" fmla="*/ 0 h 403"/>
                  <a:gd name="T12" fmla="*/ 1 w 192"/>
                  <a:gd name="T13" fmla="*/ 1 h 403"/>
                  <a:gd name="T14" fmla="*/ 1 w 192"/>
                  <a:gd name="T15" fmla="*/ 1 h 403"/>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03"/>
                  <a:gd name="T26" fmla="*/ 192 w 192"/>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03">
                    <a:moveTo>
                      <a:pt x="69" y="9"/>
                    </a:moveTo>
                    <a:lnTo>
                      <a:pt x="0" y="357"/>
                    </a:lnTo>
                    <a:lnTo>
                      <a:pt x="78" y="403"/>
                    </a:lnTo>
                    <a:lnTo>
                      <a:pt x="171" y="327"/>
                    </a:lnTo>
                    <a:lnTo>
                      <a:pt x="192" y="177"/>
                    </a:lnTo>
                    <a:lnTo>
                      <a:pt x="84" y="0"/>
                    </a:lnTo>
                    <a:lnTo>
                      <a:pt x="69" y="9"/>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44">
                <a:extLst>
                  <a:ext uri="{FF2B5EF4-FFF2-40B4-BE49-F238E27FC236}">
                    <a16:creationId xmlns:a16="http://schemas.microsoft.com/office/drawing/2014/main" id="{4200E165-2DE7-3EA5-2801-24A8569D4ADA}"/>
                  </a:ext>
                </a:extLst>
              </p:cNvPr>
              <p:cNvSpPr>
                <a:spLocks/>
              </p:cNvSpPr>
              <p:nvPr/>
            </p:nvSpPr>
            <p:spPr bwMode="auto">
              <a:xfrm>
                <a:off x="4856" y="1956"/>
                <a:ext cx="541" cy="874"/>
              </a:xfrm>
              <a:custGeom>
                <a:avLst/>
                <a:gdLst>
                  <a:gd name="T0" fmla="*/ 1 w 1081"/>
                  <a:gd name="T1" fmla="*/ 0 h 1747"/>
                  <a:gd name="T2" fmla="*/ 1 w 1081"/>
                  <a:gd name="T3" fmla="*/ 1 h 1747"/>
                  <a:gd name="T4" fmla="*/ 1 w 1081"/>
                  <a:gd name="T5" fmla="*/ 1 h 1747"/>
                  <a:gd name="T6" fmla="*/ 1 w 1081"/>
                  <a:gd name="T7" fmla="*/ 1 h 1747"/>
                  <a:gd name="T8" fmla="*/ 1 w 1081"/>
                  <a:gd name="T9" fmla="*/ 1 h 1747"/>
                  <a:gd name="T10" fmla="*/ 1 w 1081"/>
                  <a:gd name="T11" fmla="*/ 1 h 1747"/>
                  <a:gd name="T12" fmla="*/ 1 w 1081"/>
                  <a:gd name="T13" fmla="*/ 1 h 1747"/>
                  <a:gd name="T14" fmla="*/ 1 w 1081"/>
                  <a:gd name="T15" fmla="*/ 1 h 1747"/>
                  <a:gd name="T16" fmla="*/ 1 w 1081"/>
                  <a:gd name="T17" fmla="*/ 1 h 1747"/>
                  <a:gd name="T18" fmla="*/ 1 w 1081"/>
                  <a:gd name="T19" fmla="*/ 1 h 1747"/>
                  <a:gd name="T20" fmla="*/ 1 w 1081"/>
                  <a:gd name="T21" fmla="*/ 1 h 1747"/>
                  <a:gd name="T22" fmla="*/ 1 w 1081"/>
                  <a:gd name="T23" fmla="*/ 1 h 1747"/>
                  <a:gd name="T24" fmla="*/ 1 w 1081"/>
                  <a:gd name="T25" fmla="*/ 1 h 1747"/>
                  <a:gd name="T26" fmla="*/ 1 w 1081"/>
                  <a:gd name="T27" fmla="*/ 1 h 1747"/>
                  <a:gd name="T28" fmla="*/ 1 w 1081"/>
                  <a:gd name="T29" fmla="*/ 1 h 1747"/>
                  <a:gd name="T30" fmla="*/ 1 w 1081"/>
                  <a:gd name="T31" fmla="*/ 1 h 1747"/>
                  <a:gd name="T32" fmla="*/ 1 w 1081"/>
                  <a:gd name="T33" fmla="*/ 1 h 1747"/>
                  <a:gd name="T34" fmla="*/ 1 w 1081"/>
                  <a:gd name="T35" fmla="*/ 1 h 1747"/>
                  <a:gd name="T36" fmla="*/ 1 w 1081"/>
                  <a:gd name="T37" fmla="*/ 1 h 1747"/>
                  <a:gd name="T38" fmla="*/ 1 w 1081"/>
                  <a:gd name="T39" fmla="*/ 1 h 1747"/>
                  <a:gd name="T40" fmla="*/ 1 w 1081"/>
                  <a:gd name="T41" fmla="*/ 1 h 1747"/>
                  <a:gd name="T42" fmla="*/ 1 w 1081"/>
                  <a:gd name="T43" fmla="*/ 1 h 1747"/>
                  <a:gd name="T44" fmla="*/ 1 w 1081"/>
                  <a:gd name="T45" fmla="*/ 1 h 1747"/>
                  <a:gd name="T46" fmla="*/ 1 w 1081"/>
                  <a:gd name="T47" fmla="*/ 1 h 1747"/>
                  <a:gd name="T48" fmla="*/ 1 w 1081"/>
                  <a:gd name="T49" fmla="*/ 1 h 1747"/>
                  <a:gd name="T50" fmla="*/ 1 w 1081"/>
                  <a:gd name="T51" fmla="*/ 1 h 1747"/>
                  <a:gd name="T52" fmla="*/ 1 w 1081"/>
                  <a:gd name="T53" fmla="*/ 1 h 1747"/>
                  <a:gd name="T54" fmla="*/ 1 w 1081"/>
                  <a:gd name="T55" fmla="*/ 1 h 1747"/>
                  <a:gd name="T56" fmla="*/ 1 w 1081"/>
                  <a:gd name="T57" fmla="*/ 1 h 1747"/>
                  <a:gd name="T58" fmla="*/ 1 w 1081"/>
                  <a:gd name="T59" fmla="*/ 1 h 1747"/>
                  <a:gd name="T60" fmla="*/ 1 w 1081"/>
                  <a:gd name="T61" fmla="*/ 1 h 1747"/>
                  <a:gd name="T62" fmla="*/ 0 w 1081"/>
                  <a:gd name="T63" fmla="*/ 1 h 1747"/>
                  <a:gd name="T64" fmla="*/ 1 w 1081"/>
                  <a:gd name="T65" fmla="*/ 0 h 1747"/>
                  <a:gd name="T66" fmla="*/ 1 w 1081"/>
                  <a:gd name="T67" fmla="*/ 0 h 1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1"/>
                  <a:gd name="T103" fmla="*/ 0 h 1747"/>
                  <a:gd name="T104" fmla="*/ 1081 w 1081"/>
                  <a:gd name="T105" fmla="*/ 1747 h 1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1" h="1747">
                    <a:moveTo>
                      <a:pt x="5" y="0"/>
                    </a:moveTo>
                    <a:lnTo>
                      <a:pt x="233" y="31"/>
                    </a:lnTo>
                    <a:lnTo>
                      <a:pt x="475" y="67"/>
                    </a:lnTo>
                    <a:lnTo>
                      <a:pt x="764" y="114"/>
                    </a:lnTo>
                    <a:lnTo>
                      <a:pt x="798" y="266"/>
                    </a:lnTo>
                    <a:lnTo>
                      <a:pt x="836" y="437"/>
                    </a:lnTo>
                    <a:lnTo>
                      <a:pt x="859" y="540"/>
                    </a:lnTo>
                    <a:lnTo>
                      <a:pt x="883" y="652"/>
                    </a:lnTo>
                    <a:lnTo>
                      <a:pt x="908" y="774"/>
                    </a:lnTo>
                    <a:lnTo>
                      <a:pt x="935" y="901"/>
                    </a:lnTo>
                    <a:lnTo>
                      <a:pt x="961" y="1034"/>
                    </a:lnTo>
                    <a:lnTo>
                      <a:pt x="988" y="1169"/>
                    </a:lnTo>
                    <a:lnTo>
                      <a:pt x="1013" y="1306"/>
                    </a:lnTo>
                    <a:lnTo>
                      <a:pt x="1037" y="1445"/>
                    </a:lnTo>
                    <a:lnTo>
                      <a:pt x="1081" y="1713"/>
                    </a:lnTo>
                    <a:lnTo>
                      <a:pt x="1062" y="1747"/>
                    </a:lnTo>
                    <a:lnTo>
                      <a:pt x="1028" y="1578"/>
                    </a:lnTo>
                    <a:lnTo>
                      <a:pt x="1009" y="1490"/>
                    </a:lnTo>
                    <a:lnTo>
                      <a:pt x="990" y="1392"/>
                    </a:lnTo>
                    <a:lnTo>
                      <a:pt x="965" y="1281"/>
                    </a:lnTo>
                    <a:lnTo>
                      <a:pt x="940" y="1162"/>
                    </a:lnTo>
                    <a:lnTo>
                      <a:pt x="912" y="1038"/>
                    </a:lnTo>
                    <a:lnTo>
                      <a:pt x="883" y="907"/>
                    </a:lnTo>
                    <a:lnTo>
                      <a:pt x="853" y="776"/>
                    </a:lnTo>
                    <a:lnTo>
                      <a:pt x="823" y="645"/>
                    </a:lnTo>
                    <a:lnTo>
                      <a:pt x="790" y="517"/>
                    </a:lnTo>
                    <a:lnTo>
                      <a:pt x="758" y="394"/>
                    </a:lnTo>
                    <a:lnTo>
                      <a:pt x="727" y="276"/>
                    </a:lnTo>
                    <a:lnTo>
                      <a:pt x="697" y="169"/>
                    </a:lnTo>
                    <a:lnTo>
                      <a:pt x="498" y="124"/>
                    </a:lnTo>
                    <a:lnTo>
                      <a:pt x="275" y="78"/>
                    </a:lnTo>
                    <a:lnTo>
                      <a:pt x="0" y="29"/>
                    </a:lnTo>
                    <a:lnTo>
                      <a:pt x="5"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45">
                <a:extLst>
                  <a:ext uri="{FF2B5EF4-FFF2-40B4-BE49-F238E27FC236}">
                    <a16:creationId xmlns:a16="http://schemas.microsoft.com/office/drawing/2014/main" id="{10736E62-461F-7B36-12D6-CB4CAD515FC7}"/>
                  </a:ext>
                </a:extLst>
              </p:cNvPr>
              <p:cNvSpPr>
                <a:spLocks/>
              </p:cNvSpPr>
              <p:nvPr/>
            </p:nvSpPr>
            <p:spPr bwMode="auto">
              <a:xfrm>
                <a:off x="5365" y="2702"/>
                <a:ext cx="32" cy="128"/>
              </a:xfrm>
              <a:custGeom>
                <a:avLst/>
                <a:gdLst>
                  <a:gd name="T0" fmla="*/ 0 w 65"/>
                  <a:gd name="T1" fmla="*/ 0 h 257"/>
                  <a:gd name="T2" fmla="*/ 0 w 65"/>
                  <a:gd name="T3" fmla="*/ 0 h 257"/>
                  <a:gd name="T4" fmla="*/ 0 w 65"/>
                  <a:gd name="T5" fmla="*/ 0 h 257"/>
                  <a:gd name="T6" fmla="*/ 0 w 65"/>
                  <a:gd name="T7" fmla="*/ 0 h 257"/>
                  <a:gd name="T8" fmla="*/ 0 w 65"/>
                  <a:gd name="T9" fmla="*/ 0 h 257"/>
                  <a:gd name="T10" fmla="*/ 0 w 65"/>
                  <a:gd name="T11" fmla="*/ 0 h 257"/>
                  <a:gd name="T12" fmla="*/ 0 60000 65536"/>
                  <a:gd name="T13" fmla="*/ 0 60000 65536"/>
                  <a:gd name="T14" fmla="*/ 0 60000 65536"/>
                  <a:gd name="T15" fmla="*/ 0 60000 65536"/>
                  <a:gd name="T16" fmla="*/ 0 60000 65536"/>
                  <a:gd name="T17" fmla="*/ 0 60000 65536"/>
                  <a:gd name="T18" fmla="*/ 0 w 65"/>
                  <a:gd name="T19" fmla="*/ 0 h 257"/>
                  <a:gd name="T20" fmla="*/ 65 w 6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65" h="257">
                    <a:moveTo>
                      <a:pt x="27" y="0"/>
                    </a:moveTo>
                    <a:lnTo>
                      <a:pt x="0" y="25"/>
                    </a:lnTo>
                    <a:lnTo>
                      <a:pt x="46" y="257"/>
                    </a:lnTo>
                    <a:lnTo>
                      <a:pt x="65" y="215"/>
                    </a:lnTo>
                    <a:lnTo>
                      <a:pt x="27"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46">
                <a:extLst>
                  <a:ext uri="{FF2B5EF4-FFF2-40B4-BE49-F238E27FC236}">
                    <a16:creationId xmlns:a16="http://schemas.microsoft.com/office/drawing/2014/main" id="{C539BAE7-CA77-EC3E-5556-8761D90FAB29}"/>
                  </a:ext>
                </a:extLst>
              </p:cNvPr>
              <p:cNvSpPr>
                <a:spLocks/>
              </p:cNvSpPr>
              <p:nvPr/>
            </p:nvSpPr>
            <p:spPr bwMode="auto">
              <a:xfrm>
                <a:off x="5387" y="3019"/>
                <a:ext cx="42" cy="40"/>
              </a:xfrm>
              <a:custGeom>
                <a:avLst/>
                <a:gdLst>
                  <a:gd name="T0" fmla="*/ 0 w 84"/>
                  <a:gd name="T1" fmla="*/ 1 h 80"/>
                  <a:gd name="T2" fmla="*/ 1 w 84"/>
                  <a:gd name="T3" fmla="*/ 1 h 80"/>
                  <a:gd name="T4" fmla="*/ 1 w 84"/>
                  <a:gd name="T5" fmla="*/ 1 h 80"/>
                  <a:gd name="T6" fmla="*/ 1 w 84"/>
                  <a:gd name="T7" fmla="*/ 0 h 80"/>
                  <a:gd name="T8" fmla="*/ 0 w 84"/>
                  <a:gd name="T9" fmla="*/ 1 h 80"/>
                  <a:gd name="T10" fmla="*/ 0 w 84"/>
                  <a:gd name="T11" fmla="*/ 1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33"/>
                    </a:moveTo>
                    <a:lnTo>
                      <a:pt x="4" y="80"/>
                    </a:lnTo>
                    <a:lnTo>
                      <a:pt x="84" y="71"/>
                    </a:lnTo>
                    <a:lnTo>
                      <a:pt x="80" y="0"/>
                    </a:lnTo>
                    <a:lnTo>
                      <a:pt x="0" y="33"/>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57">
                <a:extLst>
                  <a:ext uri="{FF2B5EF4-FFF2-40B4-BE49-F238E27FC236}">
                    <a16:creationId xmlns:a16="http://schemas.microsoft.com/office/drawing/2014/main" id="{5CBC44F1-DF8E-94BF-A1A4-334FA14C56CA}"/>
                  </a:ext>
                </a:extLst>
              </p:cNvPr>
              <p:cNvSpPr>
                <a:spLocks/>
              </p:cNvSpPr>
              <p:nvPr/>
            </p:nvSpPr>
            <p:spPr bwMode="auto">
              <a:xfrm>
                <a:off x="5392" y="3019"/>
                <a:ext cx="37" cy="38"/>
              </a:xfrm>
              <a:custGeom>
                <a:avLst/>
                <a:gdLst>
                  <a:gd name="T0" fmla="*/ 0 w 75"/>
                  <a:gd name="T1" fmla="*/ 1 h 76"/>
                  <a:gd name="T2" fmla="*/ 0 w 75"/>
                  <a:gd name="T3" fmla="*/ 1 h 76"/>
                  <a:gd name="T4" fmla="*/ 0 w 75"/>
                  <a:gd name="T5" fmla="*/ 1 h 76"/>
                  <a:gd name="T6" fmla="*/ 0 w 75"/>
                  <a:gd name="T7" fmla="*/ 1 h 76"/>
                  <a:gd name="T8" fmla="*/ 0 w 75"/>
                  <a:gd name="T9" fmla="*/ 0 h 76"/>
                  <a:gd name="T10" fmla="*/ 0 w 75"/>
                  <a:gd name="T11" fmla="*/ 1 h 76"/>
                  <a:gd name="T12" fmla="*/ 0 w 75"/>
                  <a:gd name="T13" fmla="*/ 1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42" y="17"/>
                    </a:moveTo>
                    <a:lnTo>
                      <a:pt x="52" y="54"/>
                    </a:lnTo>
                    <a:lnTo>
                      <a:pt x="0" y="76"/>
                    </a:lnTo>
                    <a:lnTo>
                      <a:pt x="75" y="73"/>
                    </a:lnTo>
                    <a:lnTo>
                      <a:pt x="71" y="0"/>
                    </a:lnTo>
                    <a:lnTo>
                      <a:pt x="42" y="17"/>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58">
                <a:extLst>
                  <a:ext uri="{FF2B5EF4-FFF2-40B4-BE49-F238E27FC236}">
                    <a16:creationId xmlns:a16="http://schemas.microsoft.com/office/drawing/2014/main" id="{664228E8-BCB6-37FF-78F6-90E5B50B73D1}"/>
                  </a:ext>
                </a:extLst>
              </p:cNvPr>
              <p:cNvSpPr>
                <a:spLocks/>
              </p:cNvSpPr>
              <p:nvPr/>
            </p:nvSpPr>
            <p:spPr bwMode="auto">
              <a:xfrm>
                <a:off x="5393" y="3034"/>
                <a:ext cx="17" cy="18"/>
              </a:xfrm>
              <a:custGeom>
                <a:avLst/>
                <a:gdLst>
                  <a:gd name="T0" fmla="*/ 0 w 35"/>
                  <a:gd name="T1" fmla="*/ 1 h 36"/>
                  <a:gd name="T2" fmla="*/ 0 w 35"/>
                  <a:gd name="T3" fmla="*/ 1 h 36"/>
                  <a:gd name="T4" fmla="*/ 0 w 35"/>
                  <a:gd name="T5" fmla="*/ 0 h 36"/>
                  <a:gd name="T6" fmla="*/ 0 w 35"/>
                  <a:gd name="T7" fmla="*/ 1 h 36"/>
                  <a:gd name="T8" fmla="*/ 0 w 35"/>
                  <a:gd name="T9" fmla="*/ 1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 y="36"/>
                    </a:moveTo>
                    <a:lnTo>
                      <a:pt x="0" y="13"/>
                    </a:lnTo>
                    <a:lnTo>
                      <a:pt x="35" y="0"/>
                    </a:lnTo>
                    <a:lnTo>
                      <a:pt x="2" y="36"/>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59">
                <a:extLst>
                  <a:ext uri="{FF2B5EF4-FFF2-40B4-BE49-F238E27FC236}">
                    <a16:creationId xmlns:a16="http://schemas.microsoft.com/office/drawing/2014/main" id="{DE069374-87FB-3CAA-0DD0-93BCF5E19369}"/>
                  </a:ext>
                </a:extLst>
              </p:cNvPr>
              <p:cNvSpPr>
                <a:spLocks/>
              </p:cNvSpPr>
              <p:nvPr/>
            </p:nvSpPr>
            <p:spPr bwMode="auto">
              <a:xfrm>
                <a:off x="5368" y="3061"/>
                <a:ext cx="134" cy="568"/>
              </a:xfrm>
              <a:custGeom>
                <a:avLst/>
                <a:gdLst>
                  <a:gd name="T0" fmla="*/ 1 w 268"/>
                  <a:gd name="T1" fmla="*/ 0 h 1135"/>
                  <a:gd name="T2" fmla="*/ 1 w 268"/>
                  <a:gd name="T3" fmla="*/ 1 h 1135"/>
                  <a:gd name="T4" fmla="*/ 1 w 268"/>
                  <a:gd name="T5" fmla="*/ 1 h 1135"/>
                  <a:gd name="T6" fmla="*/ 1 w 268"/>
                  <a:gd name="T7" fmla="*/ 1 h 1135"/>
                  <a:gd name="T8" fmla="*/ 1 w 268"/>
                  <a:gd name="T9" fmla="*/ 1 h 1135"/>
                  <a:gd name="T10" fmla="*/ 1 w 268"/>
                  <a:gd name="T11" fmla="*/ 1 h 1135"/>
                  <a:gd name="T12" fmla="*/ 1 w 268"/>
                  <a:gd name="T13" fmla="*/ 1 h 1135"/>
                  <a:gd name="T14" fmla="*/ 1 w 268"/>
                  <a:gd name="T15" fmla="*/ 1 h 1135"/>
                  <a:gd name="T16" fmla="*/ 1 w 268"/>
                  <a:gd name="T17" fmla="*/ 1 h 1135"/>
                  <a:gd name="T18" fmla="*/ 1 w 268"/>
                  <a:gd name="T19" fmla="*/ 1 h 1135"/>
                  <a:gd name="T20" fmla="*/ 1 w 268"/>
                  <a:gd name="T21" fmla="*/ 1 h 1135"/>
                  <a:gd name="T22" fmla="*/ 1 w 268"/>
                  <a:gd name="T23" fmla="*/ 1 h 1135"/>
                  <a:gd name="T24" fmla="*/ 0 w 268"/>
                  <a:gd name="T25" fmla="*/ 1 h 1135"/>
                  <a:gd name="T26" fmla="*/ 1 w 268"/>
                  <a:gd name="T27" fmla="*/ 1 h 1135"/>
                  <a:gd name="T28" fmla="*/ 1 w 268"/>
                  <a:gd name="T29" fmla="*/ 1 h 1135"/>
                  <a:gd name="T30" fmla="*/ 1 w 268"/>
                  <a:gd name="T31" fmla="*/ 1 h 1135"/>
                  <a:gd name="T32" fmla="*/ 1 w 268"/>
                  <a:gd name="T33" fmla="*/ 1 h 1135"/>
                  <a:gd name="T34" fmla="*/ 1 w 268"/>
                  <a:gd name="T35" fmla="*/ 1 h 1135"/>
                  <a:gd name="T36" fmla="*/ 1 w 268"/>
                  <a:gd name="T37" fmla="*/ 1 h 1135"/>
                  <a:gd name="T38" fmla="*/ 1 w 268"/>
                  <a:gd name="T39" fmla="*/ 1 h 1135"/>
                  <a:gd name="T40" fmla="*/ 1 w 268"/>
                  <a:gd name="T41" fmla="*/ 1 h 1135"/>
                  <a:gd name="T42" fmla="*/ 1 w 268"/>
                  <a:gd name="T43" fmla="*/ 0 h 1135"/>
                  <a:gd name="T44" fmla="*/ 1 w 268"/>
                  <a:gd name="T45" fmla="*/ 0 h 1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1135"/>
                  <a:gd name="T71" fmla="*/ 268 w 268"/>
                  <a:gd name="T72" fmla="*/ 1135 h 1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1135">
                    <a:moveTo>
                      <a:pt x="122" y="0"/>
                    </a:moveTo>
                    <a:lnTo>
                      <a:pt x="137" y="57"/>
                    </a:lnTo>
                    <a:lnTo>
                      <a:pt x="165" y="228"/>
                    </a:lnTo>
                    <a:lnTo>
                      <a:pt x="203" y="857"/>
                    </a:lnTo>
                    <a:lnTo>
                      <a:pt x="145" y="426"/>
                    </a:lnTo>
                    <a:lnTo>
                      <a:pt x="164" y="907"/>
                    </a:lnTo>
                    <a:lnTo>
                      <a:pt x="127" y="768"/>
                    </a:lnTo>
                    <a:lnTo>
                      <a:pt x="127" y="933"/>
                    </a:lnTo>
                    <a:lnTo>
                      <a:pt x="67" y="633"/>
                    </a:lnTo>
                    <a:lnTo>
                      <a:pt x="80" y="939"/>
                    </a:lnTo>
                    <a:lnTo>
                      <a:pt x="51" y="840"/>
                    </a:lnTo>
                    <a:lnTo>
                      <a:pt x="25" y="741"/>
                    </a:lnTo>
                    <a:lnTo>
                      <a:pt x="0" y="633"/>
                    </a:lnTo>
                    <a:lnTo>
                      <a:pt x="76" y="1135"/>
                    </a:lnTo>
                    <a:lnTo>
                      <a:pt x="268" y="929"/>
                    </a:lnTo>
                    <a:lnTo>
                      <a:pt x="255" y="644"/>
                    </a:lnTo>
                    <a:lnTo>
                      <a:pt x="241" y="505"/>
                    </a:lnTo>
                    <a:lnTo>
                      <a:pt x="219" y="350"/>
                    </a:lnTo>
                    <a:lnTo>
                      <a:pt x="184" y="182"/>
                    </a:lnTo>
                    <a:lnTo>
                      <a:pt x="164" y="95"/>
                    </a:lnTo>
                    <a:lnTo>
                      <a:pt x="139" y="7"/>
                    </a:lnTo>
                    <a:lnTo>
                      <a:pt x="122"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0">
                <a:extLst>
                  <a:ext uri="{FF2B5EF4-FFF2-40B4-BE49-F238E27FC236}">
                    <a16:creationId xmlns:a16="http://schemas.microsoft.com/office/drawing/2014/main" id="{99D9F266-D1D0-27AF-2170-A598BB3CD61D}"/>
                  </a:ext>
                </a:extLst>
              </p:cNvPr>
              <p:cNvSpPr>
                <a:spLocks/>
              </p:cNvSpPr>
              <p:nvPr/>
            </p:nvSpPr>
            <p:spPr bwMode="auto">
              <a:xfrm>
                <a:off x="5366" y="2832"/>
                <a:ext cx="91" cy="203"/>
              </a:xfrm>
              <a:custGeom>
                <a:avLst/>
                <a:gdLst>
                  <a:gd name="T0" fmla="*/ 0 w 183"/>
                  <a:gd name="T1" fmla="*/ 1 h 405"/>
                  <a:gd name="T2" fmla="*/ 0 w 183"/>
                  <a:gd name="T3" fmla="*/ 1 h 405"/>
                  <a:gd name="T4" fmla="*/ 0 w 183"/>
                  <a:gd name="T5" fmla="*/ 1 h 405"/>
                  <a:gd name="T6" fmla="*/ 0 w 183"/>
                  <a:gd name="T7" fmla="*/ 1 h 405"/>
                  <a:gd name="T8" fmla="*/ 0 w 183"/>
                  <a:gd name="T9" fmla="*/ 1 h 405"/>
                  <a:gd name="T10" fmla="*/ 0 w 183"/>
                  <a:gd name="T11" fmla="*/ 1 h 405"/>
                  <a:gd name="T12" fmla="*/ 0 w 183"/>
                  <a:gd name="T13" fmla="*/ 1 h 405"/>
                  <a:gd name="T14" fmla="*/ 0 w 183"/>
                  <a:gd name="T15" fmla="*/ 0 h 405"/>
                  <a:gd name="T16" fmla="*/ 0 w 183"/>
                  <a:gd name="T17" fmla="*/ 1 h 405"/>
                  <a:gd name="T18" fmla="*/ 0 w 183"/>
                  <a:gd name="T19" fmla="*/ 1 h 405"/>
                  <a:gd name="T20" fmla="*/ 0 w 183"/>
                  <a:gd name="T21" fmla="*/ 1 h 405"/>
                  <a:gd name="T22" fmla="*/ 0 w 183"/>
                  <a:gd name="T23" fmla="*/ 1 h 405"/>
                  <a:gd name="T24" fmla="*/ 0 w 183"/>
                  <a:gd name="T25" fmla="*/ 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405"/>
                  <a:gd name="T41" fmla="*/ 183 w 183"/>
                  <a:gd name="T42" fmla="*/ 405 h 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405">
                    <a:moveTo>
                      <a:pt x="0" y="351"/>
                    </a:moveTo>
                    <a:lnTo>
                      <a:pt x="59" y="365"/>
                    </a:lnTo>
                    <a:lnTo>
                      <a:pt x="55" y="296"/>
                    </a:lnTo>
                    <a:lnTo>
                      <a:pt x="92" y="332"/>
                    </a:lnTo>
                    <a:lnTo>
                      <a:pt x="99" y="177"/>
                    </a:lnTo>
                    <a:lnTo>
                      <a:pt x="126" y="273"/>
                    </a:lnTo>
                    <a:lnTo>
                      <a:pt x="150" y="201"/>
                    </a:lnTo>
                    <a:lnTo>
                      <a:pt x="61" y="0"/>
                    </a:lnTo>
                    <a:lnTo>
                      <a:pt x="183" y="188"/>
                    </a:lnTo>
                    <a:lnTo>
                      <a:pt x="149" y="342"/>
                    </a:lnTo>
                    <a:lnTo>
                      <a:pt x="50" y="405"/>
                    </a:lnTo>
                    <a:lnTo>
                      <a:pt x="0" y="351"/>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1">
                <a:extLst>
                  <a:ext uri="{FF2B5EF4-FFF2-40B4-BE49-F238E27FC236}">
                    <a16:creationId xmlns:a16="http://schemas.microsoft.com/office/drawing/2014/main" id="{96AA5DB3-7D60-A5C0-719A-0F77C7719262}"/>
                  </a:ext>
                </a:extLst>
              </p:cNvPr>
              <p:cNvSpPr>
                <a:spLocks/>
              </p:cNvSpPr>
              <p:nvPr/>
            </p:nvSpPr>
            <p:spPr bwMode="auto">
              <a:xfrm>
                <a:off x="5400" y="3185"/>
                <a:ext cx="22" cy="230"/>
              </a:xfrm>
              <a:custGeom>
                <a:avLst/>
                <a:gdLst>
                  <a:gd name="T0" fmla="*/ 0 w 43"/>
                  <a:gd name="T1" fmla="*/ 0 h 460"/>
                  <a:gd name="T2" fmla="*/ 1 w 43"/>
                  <a:gd name="T3" fmla="*/ 1 h 460"/>
                  <a:gd name="T4" fmla="*/ 1 w 43"/>
                  <a:gd name="T5" fmla="*/ 1 h 460"/>
                  <a:gd name="T6" fmla="*/ 0 w 43"/>
                  <a:gd name="T7" fmla="*/ 0 h 460"/>
                  <a:gd name="T8" fmla="*/ 0 w 43"/>
                  <a:gd name="T9" fmla="*/ 0 h 460"/>
                  <a:gd name="T10" fmla="*/ 0 60000 65536"/>
                  <a:gd name="T11" fmla="*/ 0 60000 65536"/>
                  <a:gd name="T12" fmla="*/ 0 60000 65536"/>
                  <a:gd name="T13" fmla="*/ 0 60000 65536"/>
                  <a:gd name="T14" fmla="*/ 0 60000 65536"/>
                  <a:gd name="T15" fmla="*/ 0 w 43"/>
                  <a:gd name="T16" fmla="*/ 0 h 460"/>
                  <a:gd name="T17" fmla="*/ 43 w 43"/>
                  <a:gd name="T18" fmla="*/ 460 h 460"/>
                </a:gdLst>
                <a:ahLst/>
                <a:cxnLst>
                  <a:cxn ang="T10">
                    <a:pos x="T0" y="T1"/>
                  </a:cxn>
                  <a:cxn ang="T11">
                    <a:pos x="T2" y="T3"/>
                  </a:cxn>
                  <a:cxn ang="T12">
                    <a:pos x="T4" y="T5"/>
                  </a:cxn>
                  <a:cxn ang="T13">
                    <a:pos x="T6" y="T7"/>
                  </a:cxn>
                  <a:cxn ang="T14">
                    <a:pos x="T8" y="T9"/>
                  </a:cxn>
                </a:cxnLst>
                <a:rect l="T15" t="T16" r="T17" b="T18"/>
                <a:pathLst>
                  <a:path w="43" h="460">
                    <a:moveTo>
                      <a:pt x="0" y="0"/>
                    </a:moveTo>
                    <a:lnTo>
                      <a:pt x="28" y="72"/>
                    </a:lnTo>
                    <a:lnTo>
                      <a:pt x="43" y="460"/>
                    </a:lnTo>
                    <a:lnTo>
                      <a:pt x="0"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2">
                <a:extLst>
                  <a:ext uri="{FF2B5EF4-FFF2-40B4-BE49-F238E27FC236}">
                    <a16:creationId xmlns:a16="http://schemas.microsoft.com/office/drawing/2014/main" id="{F42DF92F-A8C7-1A60-612A-7EFBF69D6562}"/>
                  </a:ext>
                </a:extLst>
              </p:cNvPr>
              <p:cNvSpPr>
                <a:spLocks/>
              </p:cNvSpPr>
              <p:nvPr/>
            </p:nvSpPr>
            <p:spPr bwMode="auto">
              <a:xfrm>
                <a:off x="5381" y="2853"/>
                <a:ext cx="26" cy="102"/>
              </a:xfrm>
              <a:custGeom>
                <a:avLst/>
                <a:gdLst>
                  <a:gd name="T0" fmla="*/ 0 w 53"/>
                  <a:gd name="T1" fmla="*/ 0 h 203"/>
                  <a:gd name="T2" fmla="*/ 0 w 53"/>
                  <a:gd name="T3" fmla="*/ 1 h 203"/>
                  <a:gd name="T4" fmla="*/ 0 w 53"/>
                  <a:gd name="T5" fmla="*/ 1 h 203"/>
                  <a:gd name="T6" fmla="*/ 0 w 53"/>
                  <a:gd name="T7" fmla="*/ 1 h 203"/>
                  <a:gd name="T8" fmla="*/ 0 w 53"/>
                  <a:gd name="T9" fmla="*/ 0 h 203"/>
                  <a:gd name="T10" fmla="*/ 0 w 53"/>
                  <a:gd name="T11" fmla="*/ 0 h 203"/>
                  <a:gd name="T12" fmla="*/ 0 60000 65536"/>
                  <a:gd name="T13" fmla="*/ 0 60000 65536"/>
                  <a:gd name="T14" fmla="*/ 0 60000 65536"/>
                  <a:gd name="T15" fmla="*/ 0 60000 65536"/>
                  <a:gd name="T16" fmla="*/ 0 60000 65536"/>
                  <a:gd name="T17" fmla="*/ 0 60000 65536"/>
                  <a:gd name="T18" fmla="*/ 0 w 53"/>
                  <a:gd name="T19" fmla="*/ 0 h 203"/>
                  <a:gd name="T20" fmla="*/ 53 w 5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3" h="203">
                    <a:moveTo>
                      <a:pt x="28" y="0"/>
                    </a:moveTo>
                    <a:lnTo>
                      <a:pt x="0" y="174"/>
                    </a:lnTo>
                    <a:lnTo>
                      <a:pt x="26" y="100"/>
                    </a:lnTo>
                    <a:lnTo>
                      <a:pt x="53" y="203"/>
                    </a:lnTo>
                    <a:lnTo>
                      <a:pt x="28"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63">
                <a:extLst>
                  <a:ext uri="{FF2B5EF4-FFF2-40B4-BE49-F238E27FC236}">
                    <a16:creationId xmlns:a16="http://schemas.microsoft.com/office/drawing/2014/main" id="{FD844521-2C54-F069-CEBC-E5DF70E2E090}"/>
                  </a:ext>
                </a:extLst>
              </p:cNvPr>
              <p:cNvSpPr>
                <a:spLocks/>
              </p:cNvSpPr>
              <p:nvPr/>
            </p:nvSpPr>
            <p:spPr bwMode="auto">
              <a:xfrm>
                <a:off x="5404" y="2863"/>
                <a:ext cx="29" cy="72"/>
              </a:xfrm>
              <a:custGeom>
                <a:avLst/>
                <a:gdLst>
                  <a:gd name="T0" fmla="*/ 0 w 59"/>
                  <a:gd name="T1" fmla="*/ 0 h 144"/>
                  <a:gd name="T2" fmla="*/ 0 w 59"/>
                  <a:gd name="T3" fmla="*/ 1 h 144"/>
                  <a:gd name="T4" fmla="*/ 0 w 59"/>
                  <a:gd name="T5" fmla="*/ 1 h 144"/>
                  <a:gd name="T6" fmla="*/ 0 w 59"/>
                  <a:gd name="T7" fmla="*/ 0 h 144"/>
                  <a:gd name="T8" fmla="*/ 0 w 59"/>
                  <a:gd name="T9" fmla="*/ 0 h 144"/>
                  <a:gd name="T10" fmla="*/ 0 60000 65536"/>
                  <a:gd name="T11" fmla="*/ 0 60000 65536"/>
                  <a:gd name="T12" fmla="*/ 0 60000 65536"/>
                  <a:gd name="T13" fmla="*/ 0 60000 65536"/>
                  <a:gd name="T14" fmla="*/ 0 60000 65536"/>
                  <a:gd name="T15" fmla="*/ 0 w 59"/>
                  <a:gd name="T16" fmla="*/ 0 h 144"/>
                  <a:gd name="T17" fmla="*/ 59 w 59"/>
                  <a:gd name="T18" fmla="*/ 144 h 144"/>
                </a:gdLst>
                <a:ahLst/>
                <a:cxnLst>
                  <a:cxn ang="T10">
                    <a:pos x="T0" y="T1"/>
                  </a:cxn>
                  <a:cxn ang="T11">
                    <a:pos x="T2" y="T3"/>
                  </a:cxn>
                  <a:cxn ang="T12">
                    <a:pos x="T4" y="T5"/>
                  </a:cxn>
                  <a:cxn ang="T13">
                    <a:pos x="T6" y="T7"/>
                  </a:cxn>
                  <a:cxn ang="T14">
                    <a:pos x="T8" y="T9"/>
                  </a:cxn>
                </a:cxnLst>
                <a:rect l="T15" t="T16" r="T17" b="T18"/>
                <a:pathLst>
                  <a:path w="59" h="144">
                    <a:moveTo>
                      <a:pt x="0" y="0"/>
                    </a:moveTo>
                    <a:lnTo>
                      <a:pt x="59" y="129"/>
                    </a:lnTo>
                    <a:lnTo>
                      <a:pt x="52" y="14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4">
                <a:extLst>
                  <a:ext uri="{FF2B5EF4-FFF2-40B4-BE49-F238E27FC236}">
                    <a16:creationId xmlns:a16="http://schemas.microsoft.com/office/drawing/2014/main" id="{77E18DEA-53C1-97B7-124E-291414F6CEEB}"/>
                  </a:ext>
                </a:extLst>
              </p:cNvPr>
              <p:cNvSpPr>
                <a:spLocks/>
              </p:cNvSpPr>
              <p:nvPr/>
            </p:nvSpPr>
            <p:spPr bwMode="auto">
              <a:xfrm>
                <a:off x="5374" y="3072"/>
                <a:ext cx="23" cy="218"/>
              </a:xfrm>
              <a:custGeom>
                <a:avLst/>
                <a:gdLst>
                  <a:gd name="T0" fmla="*/ 1 w 46"/>
                  <a:gd name="T1" fmla="*/ 0 h 437"/>
                  <a:gd name="T2" fmla="*/ 1 w 46"/>
                  <a:gd name="T3" fmla="*/ 0 h 437"/>
                  <a:gd name="T4" fmla="*/ 0 w 46"/>
                  <a:gd name="T5" fmla="*/ 0 h 437"/>
                  <a:gd name="T6" fmla="*/ 1 w 46"/>
                  <a:gd name="T7" fmla="*/ 0 h 437"/>
                  <a:gd name="T8" fmla="*/ 1 w 46"/>
                  <a:gd name="T9" fmla="*/ 0 h 437"/>
                  <a:gd name="T10" fmla="*/ 1 w 46"/>
                  <a:gd name="T11" fmla="*/ 0 h 437"/>
                  <a:gd name="T12" fmla="*/ 0 60000 65536"/>
                  <a:gd name="T13" fmla="*/ 0 60000 65536"/>
                  <a:gd name="T14" fmla="*/ 0 60000 65536"/>
                  <a:gd name="T15" fmla="*/ 0 60000 65536"/>
                  <a:gd name="T16" fmla="*/ 0 60000 65536"/>
                  <a:gd name="T17" fmla="*/ 0 60000 65536"/>
                  <a:gd name="T18" fmla="*/ 0 w 46"/>
                  <a:gd name="T19" fmla="*/ 0 h 437"/>
                  <a:gd name="T20" fmla="*/ 46 w 46"/>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46" h="437">
                    <a:moveTo>
                      <a:pt x="42" y="0"/>
                    </a:moveTo>
                    <a:lnTo>
                      <a:pt x="21" y="135"/>
                    </a:lnTo>
                    <a:lnTo>
                      <a:pt x="0" y="437"/>
                    </a:lnTo>
                    <a:lnTo>
                      <a:pt x="46" y="74"/>
                    </a:lnTo>
                    <a:lnTo>
                      <a:pt x="42"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65">
                <a:extLst>
                  <a:ext uri="{FF2B5EF4-FFF2-40B4-BE49-F238E27FC236}">
                    <a16:creationId xmlns:a16="http://schemas.microsoft.com/office/drawing/2014/main" id="{EA17AAC6-9FD9-9099-3397-2F49B097E06F}"/>
                  </a:ext>
                </a:extLst>
              </p:cNvPr>
              <p:cNvSpPr>
                <a:spLocks/>
              </p:cNvSpPr>
              <p:nvPr/>
            </p:nvSpPr>
            <p:spPr bwMode="auto">
              <a:xfrm>
                <a:off x="5388" y="3246"/>
                <a:ext cx="13" cy="121"/>
              </a:xfrm>
              <a:custGeom>
                <a:avLst/>
                <a:gdLst>
                  <a:gd name="T0" fmla="*/ 0 w 25"/>
                  <a:gd name="T1" fmla="*/ 0 h 241"/>
                  <a:gd name="T2" fmla="*/ 1 w 25"/>
                  <a:gd name="T3" fmla="*/ 1 h 241"/>
                  <a:gd name="T4" fmla="*/ 1 w 25"/>
                  <a:gd name="T5" fmla="*/ 1 h 241"/>
                  <a:gd name="T6" fmla="*/ 0 w 25"/>
                  <a:gd name="T7" fmla="*/ 0 h 241"/>
                  <a:gd name="T8" fmla="*/ 0 w 25"/>
                  <a:gd name="T9" fmla="*/ 0 h 241"/>
                  <a:gd name="T10" fmla="*/ 0 60000 65536"/>
                  <a:gd name="T11" fmla="*/ 0 60000 65536"/>
                  <a:gd name="T12" fmla="*/ 0 60000 65536"/>
                  <a:gd name="T13" fmla="*/ 0 60000 65536"/>
                  <a:gd name="T14" fmla="*/ 0 60000 65536"/>
                  <a:gd name="T15" fmla="*/ 0 w 25"/>
                  <a:gd name="T16" fmla="*/ 0 h 241"/>
                  <a:gd name="T17" fmla="*/ 25 w 25"/>
                  <a:gd name="T18" fmla="*/ 241 h 241"/>
                </a:gdLst>
                <a:ahLst/>
                <a:cxnLst>
                  <a:cxn ang="T10">
                    <a:pos x="T0" y="T1"/>
                  </a:cxn>
                  <a:cxn ang="T11">
                    <a:pos x="T2" y="T3"/>
                  </a:cxn>
                  <a:cxn ang="T12">
                    <a:pos x="T4" y="T5"/>
                  </a:cxn>
                  <a:cxn ang="T13">
                    <a:pos x="T6" y="T7"/>
                  </a:cxn>
                  <a:cxn ang="T14">
                    <a:pos x="T8" y="T9"/>
                  </a:cxn>
                </a:cxnLst>
                <a:rect l="T15" t="T16" r="T17" b="T18"/>
                <a:pathLst>
                  <a:path w="25" h="241">
                    <a:moveTo>
                      <a:pt x="0" y="0"/>
                    </a:moveTo>
                    <a:lnTo>
                      <a:pt x="25" y="241"/>
                    </a:lnTo>
                    <a:lnTo>
                      <a:pt x="23"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66">
                <a:extLst>
                  <a:ext uri="{FF2B5EF4-FFF2-40B4-BE49-F238E27FC236}">
                    <a16:creationId xmlns:a16="http://schemas.microsoft.com/office/drawing/2014/main" id="{0C2F91AE-AB03-B57B-1465-F8EC840677EE}"/>
                  </a:ext>
                </a:extLst>
              </p:cNvPr>
              <p:cNvSpPr>
                <a:spLocks/>
              </p:cNvSpPr>
              <p:nvPr/>
            </p:nvSpPr>
            <p:spPr bwMode="auto">
              <a:xfrm>
                <a:off x="5414" y="3073"/>
                <a:ext cx="27" cy="222"/>
              </a:xfrm>
              <a:custGeom>
                <a:avLst/>
                <a:gdLst>
                  <a:gd name="T0" fmla="*/ 0 w 53"/>
                  <a:gd name="T1" fmla="*/ 0 h 444"/>
                  <a:gd name="T2" fmla="*/ 1 w 53"/>
                  <a:gd name="T3" fmla="*/ 1 h 444"/>
                  <a:gd name="T4" fmla="*/ 1 w 53"/>
                  <a:gd name="T5" fmla="*/ 1 h 444"/>
                  <a:gd name="T6" fmla="*/ 1 w 53"/>
                  <a:gd name="T7" fmla="*/ 1 h 444"/>
                  <a:gd name="T8" fmla="*/ 0 w 53"/>
                  <a:gd name="T9" fmla="*/ 0 h 444"/>
                  <a:gd name="T10" fmla="*/ 0 w 53"/>
                  <a:gd name="T11" fmla="*/ 0 h 444"/>
                  <a:gd name="T12" fmla="*/ 0 60000 65536"/>
                  <a:gd name="T13" fmla="*/ 0 60000 65536"/>
                  <a:gd name="T14" fmla="*/ 0 60000 65536"/>
                  <a:gd name="T15" fmla="*/ 0 60000 65536"/>
                  <a:gd name="T16" fmla="*/ 0 60000 65536"/>
                  <a:gd name="T17" fmla="*/ 0 60000 65536"/>
                  <a:gd name="T18" fmla="*/ 0 w 53"/>
                  <a:gd name="T19" fmla="*/ 0 h 444"/>
                  <a:gd name="T20" fmla="*/ 53 w 53"/>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53" h="444">
                    <a:moveTo>
                      <a:pt x="0" y="0"/>
                    </a:moveTo>
                    <a:lnTo>
                      <a:pt x="21" y="444"/>
                    </a:lnTo>
                    <a:lnTo>
                      <a:pt x="27" y="142"/>
                    </a:lnTo>
                    <a:lnTo>
                      <a:pt x="53" y="176"/>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67">
                <a:extLst>
                  <a:ext uri="{FF2B5EF4-FFF2-40B4-BE49-F238E27FC236}">
                    <a16:creationId xmlns:a16="http://schemas.microsoft.com/office/drawing/2014/main" id="{8D855025-DF2D-EFED-6FD7-076FE76E82E6}"/>
                  </a:ext>
                </a:extLst>
              </p:cNvPr>
              <p:cNvSpPr>
                <a:spLocks/>
              </p:cNvSpPr>
              <p:nvPr/>
            </p:nvSpPr>
            <p:spPr bwMode="auto">
              <a:xfrm>
                <a:off x="5374" y="3309"/>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60000 65536"/>
                  <a:gd name="T11" fmla="*/ 0 60000 65536"/>
                  <a:gd name="T12" fmla="*/ 0 60000 65536"/>
                  <a:gd name="T13" fmla="*/ 0 60000 65536"/>
                  <a:gd name="T14" fmla="*/ 0 60000 65536"/>
                  <a:gd name="T15" fmla="*/ 0 w 31"/>
                  <a:gd name="T16" fmla="*/ 0 h 253"/>
                  <a:gd name="T17" fmla="*/ 31 w 31"/>
                  <a:gd name="T18" fmla="*/ 253 h 253"/>
                </a:gdLst>
                <a:ahLst/>
                <a:cxnLst>
                  <a:cxn ang="T10">
                    <a:pos x="T0" y="T1"/>
                  </a:cxn>
                  <a:cxn ang="T11">
                    <a:pos x="T2" y="T3"/>
                  </a:cxn>
                  <a:cxn ang="T12">
                    <a:pos x="T4" y="T5"/>
                  </a:cxn>
                  <a:cxn ang="T13">
                    <a:pos x="T6" y="T7"/>
                  </a:cxn>
                  <a:cxn ang="T14">
                    <a:pos x="T8" y="T9"/>
                  </a:cxn>
                </a:cxnLst>
                <a:rect l="T15" t="T16" r="T17" b="T18"/>
                <a:pathLst>
                  <a:path w="31" h="253">
                    <a:moveTo>
                      <a:pt x="0" y="0"/>
                    </a:moveTo>
                    <a:lnTo>
                      <a:pt x="31" y="253"/>
                    </a:lnTo>
                    <a:lnTo>
                      <a:pt x="25"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68">
                <a:extLst>
                  <a:ext uri="{FF2B5EF4-FFF2-40B4-BE49-F238E27FC236}">
                    <a16:creationId xmlns:a16="http://schemas.microsoft.com/office/drawing/2014/main" id="{6734C9D5-27AD-5B44-35CC-D2593619C655}"/>
                  </a:ext>
                </a:extLst>
              </p:cNvPr>
              <p:cNvSpPr>
                <a:spLocks/>
              </p:cNvSpPr>
              <p:nvPr/>
            </p:nvSpPr>
            <p:spPr bwMode="auto">
              <a:xfrm>
                <a:off x="4854" y="1967"/>
                <a:ext cx="359" cy="64"/>
              </a:xfrm>
              <a:custGeom>
                <a:avLst/>
                <a:gdLst>
                  <a:gd name="T0" fmla="*/ 1 w 716"/>
                  <a:gd name="T1" fmla="*/ 0 h 129"/>
                  <a:gd name="T2" fmla="*/ 1 w 716"/>
                  <a:gd name="T3" fmla="*/ 0 h 129"/>
                  <a:gd name="T4" fmla="*/ 1 w 716"/>
                  <a:gd name="T5" fmla="*/ 0 h 129"/>
                  <a:gd name="T6" fmla="*/ 1 w 716"/>
                  <a:gd name="T7" fmla="*/ 0 h 129"/>
                  <a:gd name="T8" fmla="*/ 1 w 716"/>
                  <a:gd name="T9" fmla="*/ 0 h 129"/>
                  <a:gd name="T10" fmla="*/ 1 w 716"/>
                  <a:gd name="T11" fmla="*/ 0 h 129"/>
                  <a:gd name="T12" fmla="*/ 0 w 716"/>
                  <a:gd name="T13" fmla="*/ 0 h 129"/>
                  <a:gd name="T14" fmla="*/ 1 w 716"/>
                  <a:gd name="T15" fmla="*/ 0 h 129"/>
                  <a:gd name="T16" fmla="*/ 1 w 716"/>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129"/>
                  <a:gd name="T29" fmla="*/ 716 w 716"/>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129">
                    <a:moveTo>
                      <a:pt x="19" y="0"/>
                    </a:moveTo>
                    <a:lnTo>
                      <a:pt x="253" y="34"/>
                    </a:lnTo>
                    <a:lnTo>
                      <a:pt x="475" y="72"/>
                    </a:lnTo>
                    <a:lnTo>
                      <a:pt x="701" y="116"/>
                    </a:lnTo>
                    <a:lnTo>
                      <a:pt x="703" y="105"/>
                    </a:lnTo>
                    <a:lnTo>
                      <a:pt x="716" y="129"/>
                    </a:lnTo>
                    <a:lnTo>
                      <a:pt x="0" y="11"/>
                    </a:lnTo>
                    <a:lnTo>
                      <a:pt x="19"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69">
                <a:extLst>
                  <a:ext uri="{FF2B5EF4-FFF2-40B4-BE49-F238E27FC236}">
                    <a16:creationId xmlns:a16="http://schemas.microsoft.com/office/drawing/2014/main" id="{90052330-000D-3D42-C46D-4AF3EE5B0390}"/>
                  </a:ext>
                </a:extLst>
              </p:cNvPr>
              <p:cNvSpPr>
                <a:spLocks/>
              </p:cNvSpPr>
              <p:nvPr/>
            </p:nvSpPr>
            <p:spPr bwMode="auto">
              <a:xfrm>
                <a:off x="5220" y="2020"/>
                <a:ext cx="158" cy="683"/>
              </a:xfrm>
              <a:custGeom>
                <a:avLst/>
                <a:gdLst>
                  <a:gd name="T0" fmla="*/ 1 w 316"/>
                  <a:gd name="T1" fmla="*/ 0 h 1366"/>
                  <a:gd name="T2" fmla="*/ 0 w 316"/>
                  <a:gd name="T3" fmla="*/ 1 h 1366"/>
                  <a:gd name="T4" fmla="*/ 1 w 316"/>
                  <a:gd name="T5" fmla="*/ 1 h 1366"/>
                  <a:gd name="T6" fmla="*/ 1 w 316"/>
                  <a:gd name="T7" fmla="*/ 1 h 1366"/>
                  <a:gd name="T8" fmla="*/ 1 w 316"/>
                  <a:gd name="T9" fmla="*/ 1 h 1366"/>
                  <a:gd name="T10" fmla="*/ 1 w 316"/>
                  <a:gd name="T11" fmla="*/ 1 h 1366"/>
                  <a:gd name="T12" fmla="*/ 1 w 316"/>
                  <a:gd name="T13" fmla="*/ 1 h 1366"/>
                  <a:gd name="T14" fmla="*/ 1 w 316"/>
                  <a:gd name="T15" fmla="*/ 1 h 1366"/>
                  <a:gd name="T16" fmla="*/ 1 w 316"/>
                  <a:gd name="T17" fmla="*/ 1 h 1366"/>
                  <a:gd name="T18" fmla="*/ 1 w 316"/>
                  <a:gd name="T19" fmla="*/ 1 h 1366"/>
                  <a:gd name="T20" fmla="*/ 1 w 316"/>
                  <a:gd name="T21" fmla="*/ 1 h 1366"/>
                  <a:gd name="T22" fmla="*/ 1 w 316"/>
                  <a:gd name="T23" fmla="*/ 1 h 1366"/>
                  <a:gd name="T24" fmla="*/ 1 w 316"/>
                  <a:gd name="T25" fmla="*/ 1 h 1366"/>
                  <a:gd name="T26" fmla="*/ 1 w 316"/>
                  <a:gd name="T27" fmla="*/ 1 h 1366"/>
                  <a:gd name="T28" fmla="*/ 1 w 316"/>
                  <a:gd name="T29" fmla="*/ 1 h 1366"/>
                  <a:gd name="T30" fmla="*/ 1 w 316"/>
                  <a:gd name="T31" fmla="*/ 1 h 1366"/>
                  <a:gd name="T32" fmla="*/ 1 w 316"/>
                  <a:gd name="T33" fmla="*/ 1 h 1366"/>
                  <a:gd name="T34" fmla="*/ 1 w 316"/>
                  <a:gd name="T35" fmla="*/ 1 h 1366"/>
                  <a:gd name="T36" fmla="*/ 1 w 316"/>
                  <a:gd name="T37" fmla="*/ 1 h 1366"/>
                  <a:gd name="T38" fmla="*/ 1 w 316"/>
                  <a:gd name="T39" fmla="*/ 1 h 1366"/>
                  <a:gd name="T40" fmla="*/ 1 w 316"/>
                  <a:gd name="T41" fmla="*/ 1 h 1366"/>
                  <a:gd name="T42" fmla="*/ 1 w 316"/>
                  <a:gd name="T43" fmla="*/ 1 h 1366"/>
                  <a:gd name="T44" fmla="*/ 1 w 316"/>
                  <a:gd name="T45" fmla="*/ 1 h 1366"/>
                  <a:gd name="T46" fmla="*/ 1 w 316"/>
                  <a:gd name="T47" fmla="*/ 1 h 1366"/>
                  <a:gd name="T48" fmla="*/ 1 w 316"/>
                  <a:gd name="T49" fmla="*/ 1 h 1366"/>
                  <a:gd name="T50" fmla="*/ 1 w 316"/>
                  <a:gd name="T51" fmla="*/ 0 h 1366"/>
                  <a:gd name="T52" fmla="*/ 1 w 316"/>
                  <a:gd name="T53" fmla="*/ 0 h 1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6"/>
                  <a:gd name="T82" fmla="*/ 0 h 1366"/>
                  <a:gd name="T83" fmla="*/ 316 w 316"/>
                  <a:gd name="T84" fmla="*/ 1366 h 13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6" h="1366">
                    <a:moveTo>
                      <a:pt x="23" y="0"/>
                    </a:moveTo>
                    <a:lnTo>
                      <a:pt x="0" y="11"/>
                    </a:lnTo>
                    <a:lnTo>
                      <a:pt x="18" y="17"/>
                    </a:lnTo>
                    <a:lnTo>
                      <a:pt x="44" y="133"/>
                    </a:lnTo>
                    <a:lnTo>
                      <a:pt x="73" y="266"/>
                    </a:lnTo>
                    <a:lnTo>
                      <a:pt x="111" y="437"/>
                    </a:lnTo>
                    <a:lnTo>
                      <a:pt x="134" y="536"/>
                    </a:lnTo>
                    <a:lnTo>
                      <a:pt x="156" y="640"/>
                    </a:lnTo>
                    <a:lnTo>
                      <a:pt x="179" y="752"/>
                    </a:lnTo>
                    <a:lnTo>
                      <a:pt x="204" y="870"/>
                    </a:lnTo>
                    <a:lnTo>
                      <a:pt x="229" y="990"/>
                    </a:lnTo>
                    <a:lnTo>
                      <a:pt x="253" y="1113"/>
                    </a:lnTo>
                    <a:lnTo>
                      <a:pt x="280" y="1239"/>
                    </a:lnTo>
                    <a:lnTo>
                      <a:pt x="305" y="1366"/>
                    </a:lnTo>
                    <a:lnTo>
                      <a:pt x="316" y="1353"/>
                    </a:lnTo>
                    <a:lnTo>
                      <a:pt x="295" y="1243"/>
                    </a:lnTo>
                    <a:lnTo>
                      <a:pt x="272" y="1113"/>
                    </a:lnTo>
                    <a:lnTo>
                      <a:pt x="242" y="946"/>
                    </a:lnTo>
                    <a:lnTo>
                      <a:pt x="202" y="745"/>
                    </a:lnTo>
                    <a:lnTo>
                      <a:pt x="181" y="634"/>
                    </a:lnTo>
                    <a:lnTo>
                      <a:pt x="158" y="517"/>
                    </a:lnTo>
                    <a:lnTo>
                      <a:pt x="132" y="395"/>
                    </a:lnTo>
                    <a:lnTo>
                      <a:pt x="105" y="269"/>
                    </a:lnTo>
                    <a:lnTo>
                      <a:pt x="78" y="140"/>
                    </a:lnTo>
                    <a:lnTo>
                      <a:pt x="50" y="7"/>
                    </a:lnTo>
                    <a:lnTo>
                      <a:pt x="23"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0">
                <a:extLst>
                  <a:ext uri="{FF2B5EF4-FFF2-40B4-BE49-F238E27FC236}">
                    <a16:creationId xmlns:a16="http://schemas.microsoft.com/office/drawing/2014/main" id="{50D60C3C-5531-D002-C5FC-9C3C8A76056B}"/>
                  </a:ext>
                </a:extLst>
              </p:cNvPr>
              <p:cNvSpPr>
                <a:spLocks/>
              </p:cNvSpPr>
              <p:nvPr/>
            </p:nvSpPr>
            <p:spPr bwMode="auto">
              <a:xfrm>
                <a:off x="5047" y="1990"/>
                <a:ext cx="152" cy="29"/>
              </a:xfrm>
              <a:custGeom>
                <a:avLst/>
                <a:gdLst>
                  <a:gd name="T0" fmla="*/ 0 w 304"/>
                  <a:gd name="T1" fmla="*/ 0 h 57"/>
                  <a:gd name="T2" fmla="*/ 1 w 304"/>
                  <a:gd name="T3" fmla="*/ 1 h 57"/>
                  <a:gd name="T4" fmla="*/ 1 w 304"/>
                  <a:gd name="T5" fmla="*/ 1 h 57"/>
                  <a:gd name="T6" fmla="*/ 0 w 304"/>
                  <a:gd name="T7" fmla="*/ 0 h 57"/>
                  <a:gd name="T8" fmla="*/ 0 w 304"/>
                  <a:gd name="T9" fmla="*/ 0 h 57"/>
                  <a:gd name="T10" fmla="*/ 0 60000 65536"/>
                  <a:gd name="T11" fmla="*/ 0 60000 65536"/>
                  <a:gd name="T12" fmla="*/ 0 60000 65536"/>
                  <a:gd name="T13" fmla="*/ 0 60000 65536"/>
                  <a:gd name="T14" fmla="*/ 0 60000 65536"/>
                  <a:gd name="T15" fmla="*/ 0 w 304"/>
                  <a:gd name="T16" fmla="*/ 0 h 57"/>
                  <a:gd name="T17" fmla="*/ 304 w 304"/>
                  <a:gd name="T18" fmla="*/ 57 h 57"/>
                </a:gdLst>
                <a:ahLst/>
                <a:cxnLst>
                  <a:cxn ang="T10">
                    <a:pos x="T0" y="T1"/>
                  </a:cxn>
                  <a:cxn ang="T11">
                    <a:pos x="T2" y="T3"/>
                  </a:cxn>
                  <a:cxn ang="T12">
                    <a:pos x="T4" y="T5"/>
                  </a:cxn>
                  <a:cxn ang="T13">
                    <a:pos x="T6" y="T7"/>
                  </a:cxn>
                  <a:cxn ang="T14">
                    <a:pos x="T8" y="T9"/>
                  </a:cxn>
                </a:cxnLst>
                <a:rect l="T15" t="T16" r="T17" b="T18"/>
                <a:pathLst>
                  <a:path w="304" h="57">
                    <a:moveTo>
                      <a:pt x="0" y="0"/>
                    </a:moveTo>
                    <a:lnTo>
                      <a:pt x="304" y="51"/>
                    </a:lnTo>
                    <a:lnTo>
                      <a:pt x="287" y="57"/>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1">
                <a:extLst>
                  <a:ext uri="{FF2B5EF4-FFF2-40B4-BE49-F238E27FC236}">
                    <a16:creationId xmlns:a16="http://schemas.microsoft.com/office/drawing/2014/main" id="{7FFB4989-E8D9-B4BB-0B9A-F039912BAF9E}"/>
                  </a:ext>
                </a:extLst>
              </p:cNvPr>
              <p:cNvSpPr>
                <a:spLocks/>
              </p:cNvSpPr>
              <p:nvPr/>
            </p:nvSpPr>
            <p:spPr bwMode="auto">
              <a:xfrm>
                <a:off x="5217" y="2029"/>
                <a:ext cx="70" cy="284"/>
              </a:xfrm>
              <a:custGeom>
                <a:avLst/>
                <a:gdLst>
                  <a:gd name="T0" fmla="*/ 1 w 139"/>
                  <a:gd name="T1" fmla="*/ 1 h 568"/>
                  <a:gd name="T2" fmla="*/ 0 w 139"/>
                  <a:gd name="T3" fmla="*/ 0 h 568"/>
                  <a:gd name="T4" fmla="*/ 1 w 139"/>
                  <a:gd name="T5" fmla="*/ 1 h 568"/>
                  <a:gd name="T6" fmla="*/ 1 w 139"/>
                  <a:gd name="T7" fmla="*/ 1 h 568"/>
                  <a:gd name="T8" fmla="*/ 1 w 139"/>
                  <a:gd name="T9" fmla="*/ 1 h 568"/>
                  <a:gd name="T10" fmla="*/ 0 60000 65536"/>
                  <a:gd name="T11" fmla="*/ 0 60000 65536"/>
                  <a:gd name="T12" fmla="*/ 0 60000 65536"/>
                  <a:gd name="T13" fmla="*/ 0 60000 65536"/>
                  <a:gd name="T14" fmla="*/ 0 60000 65536"/>
                  <a:gd name="T15" fmla="*/ 0 w 139"/>
                  <a:gd name="T16" fmla="*/ 0 h 568"/>
                  <a:gd name="T17" fmla="*/ 139 w 139"/>
                  <a:gd name="T18" fmla="*/ 568 h 568"/>
                </a:gdLst>
                <a:ahLst/>
                <a:cxnLst>
                  <a:cxn ang="T10">
                    <a:pos x="T0" y="T1"/>
                  </a:cxn>
                  <a:cxn ang="T11">
                    <a:pos x="T2" y="T3"/>
                  </a:cxn>
                  <a:cxn ang="T12">
                    <a:pos x="T4" y="T5"/>
                  </a:cxn>
                  <a:cxn ang="T13">
                    <a:pos x="T6" y="T7"/>
                  </a:cxn>
                  <a:cxn ang="T14">
                    <a:pos x="T8" y="T9"/>
                  </a:cxn>
                </a:cxnLst>
                <a:rect l="T15" t="T16" r="T17" b="T18"/>
                <a:pathLst>
                  <a:path w="139" h="568">
                    <a:moveTo>
                      <a:pt x="19" y="13"/>
                    </a:moveTo>
                    <a:lnTo>
                      <a:pt x="0" y="0"/>
                    </a:lnTo>
                    <a:lnTo>
                      <a:pt x="139" y="568"/>
                    </a:lnTo>
                    <a:lnTo>
                      <a:pt x="19" y="13"/>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2">
                <a:extLst>
                  <a:ext uri="{FF2B5EF4-FFF2-40B4-BE49-F238E27FC236}">
                    <a16:creationId xmlns:a16="http://schemas.microsoft.com/office/drawing/2014/main" id="{0034F49B-9D55-752B-2DF1-BBFF0186B750}"/>
                  </a:ext>
                </a:extLst>
              </p:cNvPr>
              <p:cNvSpPr>
                <a:spLocks/>
              </p:cNvSpPr>
              <p:nvPr/>
            </p:nvSpPr>
            <p:spPr bwMode="auto">
              <a:xfrm>
                <a:off x="5373" y="2706"/>
                <a:ext cx="25" cy="116"/>
              </a:xfrm>
              <a:custGeom>
                <a:avLst/>
                <a:gdLst>
                  <a:gd name="T0" fmla="*/ 0 w 50"/>
                  <a:gd name="T1" fmla="*/ 1 h 232"/>
                  <a:gd name="T2" fmla="*/ 1 w 50"/>
                  <a:gd name="T3" fmla="*/ 1 h 232"/>
                  <a:gd name="T4" fmla="*/ 1 w 50"/>
                  <a:gd name="T5" fmla="*/ 1 h 232"/>
                  <a:gd name="T6" fmla="*/ 1 w 50"/>
                  <a:gd name="T7" fmla="*/ 1 h 232"/>
                  <a:gd name="T8" fmla="*/ 1 w 50"/>
                  <a:gd name="T9" fmla="*/ 0 h 232"/>
                  <a:gd name="T10" fmla="*/ 0 w 50"/>
                  <a:gd name="T11" fmla="*/ 1 h 232"/>
                  <a:gd name="T12" fmla="*/ 0 w 50"/>
                  <a:gd name="T13" fmla="*/ 1 h 232"/>
                  <a:gd name="T14" fmla="*/ 0 60000 65536"/>
                  <a:gd name="T15" fmla="*/ 0 60000 65536"/>
                  <a:gd name="T16" fmla="*/ 0 60000 65536"/>
                  <a:gd name="T17" fmla="*/ 0 60000 65536"/>
                  <a:gd name="T18" fmla="*/ 0 60000 65536"/>
                  <a:gd name="T19" fmla="*/ 0 60000 65536"/>
                  <a:gd name="T20" fmla="*/ 0 60000 65536"/>
                  <a:gd name="T21" fmla="*/ 0 w 50"/>
                  <a:gd name="T22" fmla="*/ 0 h 232"/>
                  <a:gd name="T23" fmla="*/ 50 w 5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32">
                    <a:moveTo>
                      <a:pt x="0" y="6"/>
                    </a:moveTo>
                    <a:lnTo>
                      <a:pt x="35" y="203"/>
                    </a:lnTo>
                    <a:lnTo>
                      <a:pt x="31" y="232"/>
                    </a:lnTo>
                    <a:lnTo>
                      <a:pt x="50" y="211"/>
                    </a:lnTo>
                    <a:lnTo>
                      <a:pt x="12" y="0"/>
                    </a:lnTo>
                    <a:lnTo>
                      <a:pt x="0" y="6"/>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73">
                <a:extLst>
                  <a:ext uri="{FF2B5EF4-FFF2-40B4-BE49-F238E27FC236}">
                    <a16:creationId xmlns:a16="http://schemas.microsoft.com/office/drawing/2014/main" id="{F04DB5BE-CF6E-2EBE-4F06-4AB0FDCC0612}"/>
                  </a:ext>
                </a:extLst>
              </p:cNvPr>
              <p:cNvSpPr>
                <a:spLocks/>
              </p:cNvSpPr>
              <p:nvPr/>
            </p:nvSpPr>
            <p:spPr bwMode="auto">
              <a:xfrm>
                <a:off x="5370" y="2716"/>
                <a:ext cx="17" cy="87"/>
              </a:xfrm>
              <a:custGeom>
                <a:avLst/>
                <a:gdLst>
                  <a:gd name="T0" fmla="*/ 1 w 32"/>
                  <a:gd name="T1" fmla="*/ 0 h 173"/>
                  <a:gd name="T2" fmla="*/ 0 w 32"/>
                  <a:gd name="T3" fmla="*/ 1 h 173"/>
                  <a:gd name="T4" fmla="*/ 1 w 32"/>
                  <a:gd name="T5" fmla="*/ 1 h 173"/>
                  <a:gd name="T6" fmla="*/ 1 w 32"/>
                  <a:gd name="T7" fmla="*/ 0 h 173"/>
                  <a:gd name="T8" fmla="*/ 1 w 32"/>
                  <a:gd name="T9" fmla="*/ 0 h 173"/>
                  <a:gd name="T10" fmla="*/ 0 60000 65536"/>
                  <a:gd name="T11" fmla="*/ 0 60000 65536"/>
                  <a:gd name="T12" fmla="*/ 0 60000 65536"/>
                  <a:gd name="T13" fmla="*/ 0 60000 65536"/>
                  <a:gd name="T14" fmla="*/ 0 60000 65536"/>
                  <a:gd name="T15" fmla="*/ 0 w 32"/>
                  <a:gd name="T16" fmla="*/ 0 h 173"/>
                  <a:gd name="T17" fmla="*/ 32 w 32"/>
                  <a:gd name="T18" fmla="*/ 173 h 173"/>
                </a:gdLst>
                <a:ahLst/>
                <a:cxnLst>
                  <a:cxn ang="T10">
                    <a:pos x="T0" y="T1"/>
                  </a:cxn>
                  <a:cxn ang="T11">
                    <a:pos x="T2" y="T3"/>
                  </a:cxn>
                  <a:cxn ang="T12">
                    <a:pos x="T4" y="T5"/>
                  </a:cxn>
                  <a:cxn ang="T13">
                    <a:pos x="T6" y="T7"/>
                  </a:cxn>
                  <a:cxn ang="T14">
                    <a:pos x="T8" y="T9"/>
                  </a:cxn>
                </a:cxnLst>
                <a:rect l="T15" t="T16" r="T17" b="T18"/>
                <a:pathLst>
                  <a:path w="32" h="173">
                    <a:moveTo>
                      <a:pt x="4" y="0"/>
                    </a:moveTo>
                    <a:lnTo>
                      <a:pt x="0" y="6"/>
                    </a:lnTo>
                    <a:lnTo>
                      <a:pt x="32" y="173"/>
                    </a:lnTo>
                    <a:lnTo>
                      <a:pt x="4"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74">
                <a:extLst>
                  <a:ext uri="{FF2B5EF4-FFF2-40B4-BE49-F238E27FC236}">
                    <a16:creationId xmlns:a16="http://schemas.microsoft.com/office/drawing/2014/main" id="{1DF2199F-D7CA-25F9-6AE0-EC45347685FF}"/>
                  </a:ext>
                </a:extLst>
              </p:cNvPr>
              <p:cNvSpPr>
                <a:spLocks/>
              </p:cNvSpPr>
              <p:nvPr/>
            </p:nvSpPr>
            <p:spPr bwMode="auto">
              <a:xfrm>
                <a:off x="4287" y="2162"/>
                <a:ext cx="762" cy="372"/>
              </a:xfrm>
              <a:custGeom>
                <a:avLst/>
                <a:gdLst>
                  <a:gd name="T0" fmla="*/ 1 w 1524"/>
                  <a:gd name="T1" fmla="*/ 0 h 743"/>
                  <a:gd name="T2" fmla="*/ 1 w 1524"/>
                  <a:gd name="T3" fmla="*/ 1 h 743"/>
                  <a:gd name="T4" fmla="*/ 1 w 1524"/>
                  <a:gd name="T5" fmla="*/ 1 h 743"/>
                  <a:gd name="T6" fmla="*/ 1 w 1524"/>
                  <a:gd name="T7" fmla="*/ 1 h 743"/>
                  <a:gd name="T8" fmla="*/ 1 w 1524"/>
                  <a:gd name="T9" fmla="*/ 1 h 743"/>
                  <a:gd name="T10" fmla="*/ 1 w 1524"/>
                  <a:gd name="T11" fmla="*/ 1 h 743"/>
                  <a:gd name="T12" fmla="*/ 1 w 1524"/>
                  <a:gd name="T13" fmla="*/ 1 h 743"/>
                  <a:gd name="T14" fmla="*/ 1 w 1524"/>
                  <a:gd name="T15" fmla="*/ 1 h 743"/>
                  <a:gd name="T16" fmla="*/ 1 w 1524"/>
                  <a:gd name="T17" fmla="*/ 1 h 743"/>
                  <a:gd name="T18" fmla="*/ 1 w 1524"/>
                  <a:gd name="T19" fmla="*/ 1 h 743"/>
                  <a:gd name="T20" fmla="*/ 1 w 1524"/>
                  <a:gd name="T21" fmla="*/ 1 h 743"/>
                  <a:gd name="T22" fmla="*/ 1 w 1524"/>
                  <a:gd name="T23" fmla="*/ 1 h 743"/>
                  <a:gd name="T24" fmla="*/ 0 w 1524"/>
                  <a:gd name="T25" fmla="*/ 1 h 743"/>
                  <a:gd name="T26" fmla="*/ 1 w 1524"/>
                  <a:gd name="T27" fmla="*/ 1 h 743"/>
                  <a:gd name="T28" fmla="*/ 1 w 1524"/>
                  <a:gd name="T29" fmla="*/ 1 h 743"/>
                  <a:gd name="T30" fmla="*/ 1 w 1524"/>
                  <a:gd name="T31" fmla="*/ 1 h 743"/>
                  <a:gd name="T32" fmla="*/ 1 w 1524"/>
                  <a:gd name="T33" fmla="*/ 1 h 743"/>
                  <a:gd name="T34" fmla="*/ 1 w 1524"/>
                  <a:gd name="T35" fmla="*/ 1 h 743"/>
                  <a:gd name="T36" fmla="*/ 1 w 1524"/>
                  <a:gd name="T37" fmla="*/ 1 h 743"/>
                  <a:gd name="T38" fmla="*/ 1 w 1524"/>
                  <a:gd name="T39" fmla="*/ 1 h 743"/>
                  <a:gd name="T40" fmla="*/ 1 w 1524"/>
                  <a:gd name="T41" fmla="*/ 1 h 743"/>
                  <a:gd name="T42" fmla="*/ 1 w 1524"/>
                  <a:gd name="T43" fmla="*/ 1 h 743"/>
                  <a:gd name="T44" fmla="*/ 1 w 1524"/>
                  <a:gd name="T45" fmla="*/ 1 h 743"/>
                  <a:gd name="T46" fmla="*/ 1 w 1524"/>
                  <a:gd name="T47" fmla="*/ 1 h 743"/>
                  <a:gd name="T48" fmla="*/ 1 w 1524"/>
                  <a:gd name="T49" fmla="*/ 1 h 743"/>
                  <a:gd name="T50" fmla="*/ 1 w 1524"/>
                  <a:gd name="T51" fmla="*/ 1 h 743"/>
                  <a:gd name="T52" fmla="*/ 1 w 1524"/>
                  <a:gd name="T53" fmla="*/ 1 h 743"/>
                  <a:gd name="T54" fmla="*/ 1 w 1524"/>
                  <a:gd name="T55" fmla="*/ 1 h 743"/>
                  <a:gd name="T56" fmla="*/ 1 w 1524"/>
                  <a:gd name="T57" fmla="*/ 1 h 743"/>
                  <a:gd name="T58" fmla="*/ 1 w 1524"/>
                  <a:gd name="T59" fmla="*/ 1 h 743"/>
                  <a:gd name="T60" fmla="*/ 1 w 1524"/>
                  <a:gd name="T61" fmla="*/ 1 h 743"/>
                  <a:gd name="T62" fmla="*/ 1 w 1524"/>
                  <a:gd name="T63" fmla="*/ 1 h 743"/>
                  <a:gd name="T64" fmla="*/ 1 w 1524"/>
                  <a:gd name="T65" fmla="*/ 1 h 743"/>
                  <a:gd name="T66" fmla="*/ 1 w 1524"/>
                  <a:gd name="T67" fmla="*/ 1 h 743"/>
                  <a:gd name="T68" fmla="*/ 1 w 1524"/>
                  <a:gd name="T69" fmla="*/ 1 h 743"/>
                  <a:gd name="T70" fmla="*/ 1 w 1524"/>
                  <a:gd name="T71" fmla="*/ 1 h 743"/>
                  <a:gd name="T72" fmla="*/ 1 w 1524"/>
                  <a:gd name="T73" fmla="*/ 1 h 743"/>
                  <a:gd name="T74" fmla="*/ 1 w 1524"/>
                  <a:gd name="T75" fmla="*/ 1 h 743"/>
                  <a:gd name="T76" fmla="*/ 1 w 1524"/>
                  <a:gd name="T77" fmla="*/ 0 h 743"/>
                  <a:gd name="T78" fmla="*/ 1 w 1524"/>
                  <a:gd name="T79" fmla="*/ 0 h 743"/>
                  <a:gd name="T80" fmla="*/ 1 w 1524"/>
                  <a:gd name="T81" fmla="*/ 0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4"/>
                  <a:gd name="T124" fmla="*/ 0 h 743"/>
                  <a:gd name="T125" fmla="*/ 1524 w 1524"/>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4" h="743">
                    <a:moveTo>
                      <a:pt x="359" y="0"/>
                    </a:moveTo>
                    <a:lnTo>
                      <a:pt x="319" y="55"/>
                    </a:lnTo>
                    <a:lnTo>
                      <a:pt x="299" y="83"/>
                    </a:lnTo>
                    <a:lnTo>
                      <a:pt x="276" y="119"/>
                    </a:lnTo>
                    <a:lnTo>
                      <a:pt x="251" y="159"/>
                    </a:lnTo>
                    <a:lnTo>
                      <a:pt x="223" y="207"/>
                    </a:lnTo>
                    <a:lnTo>
                      <a:pt x="194" y="256"/>
                    </a:lnTo>
                    <a:lnTo>
                      <a:pt x="166" y="313"/>
                    </a:lnTo>
                    <a:lnTo>
                      <a:pt x="135" y="374"/>
                    </a:lnTo>
                    <a:lnTo>
                      <a:pt x="107" y="441"/>
                    </a:lnTo>
                    <a:lnTo>
                      <a:pt x="76" y="511"/>
                    </a:lnTo>
                    <a:lnTo>
                      <a:pt x="50" y="583"/>
                    </a:lnTo>
                    <a:lnTo>
                      <a:pt x="0" y="743"/>
                    </a:lnTo>
                    <a:lnTo>
                      <a:pt x="1524" y="292"/>
                    </a:lnTo>
                    <a:lnTo>
                      <a:pt x="1511" y="271"/>
                    </a:lnTo>
                    <a:lnTo>
                      <a:pt x="1479" y="222"/>
                    </a:lnTo>
                    <a:lnTo>
                      <a:pt x="1456" y="190"/>
                    </a:lnTo>
                    <a:lnTo>
                      <a:pt x="1433" y="157"/>
                    </a:lnTo>
                    <a:lnTo>
                      <a:pt x="1407" y="123"/>
                    </a:lnTo>
                    <a:lnTo>
                      <a:pt x="1382" y="93"/>
                    </a:lnTo>
                    <a:lnTo>
                      <a:pt x="1332" y="83"/>
                    </a:lnTo>
                    <a:lnTo>
                      <a:pt x="1353" y="148"/>
                    </a:lnTo>
                    <a:lnTo>
                      <a:pt x="1395" y="334"/>
                    </a:lnTo>
                    <a:lnTo>
                      <a:pt x="1304" y="376"/>
                    </a:lnTo>
                    <a:lnTo>
                      <a:pt x="1196" y="420"/>
                    </a:lnTo>
                    <a:lnTo>
                      <a:pt x="1049" y="467"/>
                    </a:lnTo>
                    <a:lnTo>
                      <a:pt x="873" y="517"/>
                    </a:lnTo>
                    <a:lnTo>
                      <a:pt x="665" y="560"/>
                    </a:lnTo>
                    <a:lnTo>
                      <a:pt x="435" y="593"/>
                    </a:lnTo>
                    <a:lnTo>
                      <a:pt x="183" y="604"/>
                    </a:lnTo>
                    <a:lnTo>
                      <a:pt x="196" y="551"/>
                    </a:lnTo>
                    <a:lnTo>
                      <a:pt x="211" y="488"/>
                    </a:lnTo>
                    <a:lnTo>
                      <a:pt x="232" y="408"/>
                    </a:lnTo>
                    <a:lnTo>
                      <a:pt x="261" y="317"/>
                    </a:lnTo>
                    <a:lnTo>
                      <a:pt x="297" y="214"/>
                    </a:lnTo>
                    <a:lnTo>
                      <a:pt x="316" y="161"/>
                    </a:lnTo>
                    <a:lnTo>
                      <a:pt x="338" y="108"/>
                    </a:lnTo>
                    <a:lnTo>
                      <a:pt x="361" y="55"/>
                    </a:lnTo>
                    <a:lnTo>
                      <a:pt x="388"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75">
                <a:extLst>
                  <a:ext uri="{FF2B5EF4-FFF2-40B4-BE49-F238E27FC236}">
                    <a16:creationId xmlns:a16="http://schemas.microsoft.com/office/drawing/2014/main" id="{303B8305-3401-E5E4-9530-E987989C53F9}"/>
                  </a:ext>
                </a:extLst>
              </p:cNvPr>
              <p:cNvSpPr>
                <a:spLocks/>
              </p:cNvSpPr>
              <p:nvPr/>
            </p:nvSpPr>
            <p:spPr bwMode="auto">
              <a:xfrm>
                <a:off x="4670" y="1891"/>
                <a:ext cx="200" cy="74"/>
              </a:xfrm>
              <a:custGeom>
                <a:avLst/>
                <a:gdLst>
                  <a:gd name="T0" fmla="*/ 0 w 399"/>
                  <a:gd name="T1" fmla="*/ 1 h 146"/>
                  <a:gd name="T2" fmla="*/ 1 w 399"/>
                  <a:gd name="T3" fmla="*/ 1 h 146"/>
                  <a:gd name="T4" fmla="*/ 1 w 399"/>
                  <a:gd name="T5" fmla="*/ 0 h 146"/>
                  <a:gd name="T6" fmla="*/ 1 w 399"/>
                  <a:gd name="T7" fmla="*/ 1 h 146"/>
                  <a:gd name="T8" fmla="*/ 1 w 399"/>
                  <a:gd name="T9" fmla="*/ 1 h 146"/>
                  <a:gd name="T10" fmla="*/ 1 w 399"/>
                  <a:gd name="T11" fmla="*/ 1 h 146"/>
                  <a:gd name="T12" fmla="*/ 1 w 399"/>
                  <a:gd name="T13" fmla="*/ 1 h 146"/>
                  <a:gd name="T14" fmla="*/ 1 w 399"/>
                  <a:gd name="T15" fmla="*/ 1 h 146"/>
                  <a:gd name="T16" fmla="*/ 1 w 399"/>
                  <a:gd name="T17" fmla="*/ 1 h 146"/>
                  <a:gd name="T18" fmla="*/ 1 w 399"/>
                  <a:gd name="T19" fmla="*/ 1 h 146"/>
                  <a:gd name="T20" fmla="*/ 1 w 399"/>
                  <a:gd name="T21" fmla="*/ 1 h 146"/>
                  <a:gd name="T22" fmla="*/ 0 w 399"/>
                  <a:gd name="T23" fmla="*/ 1 h 146"/>
                  <a:gd name="T24" fmla="*/ 0 w 399"/>
                  <a:gd name="T25" fmla="*/ 1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146"/>
                  <a:gd name="T41" fmla="*/ 399 w 39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146">
                    <a:moveTo>
                      <a:pt x="0" y="55"/>
                    </a:moveTo>
                    <a:lnTo>
                      <a:pt x="84" y="30"/>
                    </a:lnTo>
                    <a:lnTo>
                      <a:pt x="279" y="0"/>
                    </a:lnTo>
                    <a:lnTo>
                      <a:pt x="317" y="38"/>
                    </a:lnTo>
                    <a:lnTo>
                      <a:pt x="357" y="84"/>
                    </a:lnTo>
                    <a:lnTo>
                      <a:pt x="399" y="146"/>
                    </a:lnTo>
                    <a:lnTo>
                      <a:pt x="336" y="142"/>
                    </a:lnTo>
                    <a:lnTo>
                      <a:pt x="321" y="93"/>
                    </a:lnTo>
                    <a:lnTo>
                      <a:pt x="302" y="49"/>
                    </a:lnTo>
                    <a:lnTo>
                      <a:pt x="276" y="8"/>
                    </a:lnTo>
                    <a:lnTo>
                      <a:pt x="80" y="6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76">
                <a:extLst>
                  <a:ext uri="{FF2B5EF4-FFF2-40B4-BE49-F238E27FC236}">
                    <a16:creationId xmlns:a16="http://schemas.microsoft.com/office/drawing/2014/main" id="{57113816-24A4-5A67-2762-F073ACC85DD0}"/>
                  </a:ext>
                </a:extLst>
              </p:cNvPr>
              <p:cNvSpPr>
                <a:spLocks/>
              </p:cNvSpPr>
              <p:nvPr/>
            </p:nvSpPr>
            <p:spPr bwMode="auto">
              <a:xfrm>
                <a:off x="4670" y="1912"/>
                <a:ext cx="200" cy="53"/>
              </a:xfrm>
              <a:custGeom>
                <a:avLst/>
                <a:gdLst>
                  <a:gd name="T0" fmla="*/ 0 w 399"/>
                  <a:gd name="T1" fmla="*/ 1 h 104"/>
                  <a:gd name="T2" fmla="*/ 1 w 399"/>
                  <a:gd name="T3" fmla="*/ 1 h 104"/>
                  <a:gd name="T4" fmla="*/ 1 w 399"/>
                  <a:gd name="T5" fmla="*/ 1 h 104"/>
                  <a:gd name="T6" fmla="*/ 1 w 399"/>
                  <a:gd name="T7" fmla="*/ 1 h 104"/>
                  <a:gd name="T8" fmla="*/ 1 w 399"/>
                  <a:gd name="T9" fmla="*/ 1 h 104"/>
                  <a:gd name="T10" fmla="*/ 1 w 399"/>
                  <a:gd name="T11" fmla="*/ 1 h 104"/>
                  <a:gd name="T12" fmla="*/ 1 w 399"/>
                  <a:gd name="T13" fmla="*/ 0 h 104"/>
                  <a:gd name="T14" fmla="*/ 0 w 399"/>
                  <a:gd name="T15" fmla="*/ 1 h 104"/>
                  <a:gd name="T16" fmla="*/ 0 w 399"/>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
                  <a:gd name="T28" fmla="*/ 0 h 104"/>
                  <a:gd name="T29" fmla="*/ 399 w 3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 h="104">
                    <a:moveTo>
                      <a:pt x="0" y="13"/>
                    </a:moveTo>
                    <a:lnTo>
                      <a:pt x="34" y="30"/>
                    </a:lnTo>
                    <a:lnTo>
                      <a:pt x="122" y="66"/>
                    </a:lnTo>
                    <a:lnTo>
                      <a:pt x="249" y="99"/>
                    </a:lnTo>
                    <a:lnTo>
                      <a:pt x="399" y="104"/>
                    </a:lnTo>
                    <a:lnTo>
                      <a:pt x="388" y="93"/>
                    </a:lnTo>
                    <a:lnTo>
                      <a:pt x="6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77">
                <a:extLst>
                  <a:ext uri="{FF2B5EF4-FFF2-40B4-BE49-F238E27FC236}">
                    <a16:creationId xmlns:a16="http://schemas.microsoft.com/office/drawing/2014/main" id="{CC96DF41-AB6F-5BCB-8109-898FC6459C0A}"/>
                  </a:ext>
                </a:extLst>
              </p:cNvPr>
              <p:cNvSpPr>
                <a:spLocks/>
              </p:cNvSpPr>
              <p:nvPr/>
            </p:nvSpPr>
            <p:spPr bwMode="auto">
              <a:xfrm>
                <a:off x="4670" y="1919"/>
                <a:ext cx="200" cy="66"/>
              </a:xfrm>
              <a:custGeom>
                <a:avLst/>
                <a:gdLst>
                  <a:gd name="T0" fmla="*/ 0 w 399"/>
                  <a:gd name="T1" fmla="*/ 0 h 131"/>
                  <a:gd name="T2" fmla="*/ 1 w 399"/>
                  <a:gd name="T3" fmla="*/ 1 h 131"/>
                  <a:gd name="T4" fmla="*/ 1 w 399"/>
                  <a:gd name="T5" fmla="*/ 1 h 131"/>
                  <a:gd name="T6" fmla="*/ 1 w 399"/>
                  <a:gd name="T7" fmla="*/ 1 h 131"/>
                  <a:gd name="T8" fmla="*/ 1 w 399"/>
                  <a:gd name="T9" fmla="*/ 1 h 131"/>
                  <a:gd name="T10" fmla="*/ 1 w 399"/>
                  <a:gd name="T11" fmla="*/ 1 h 131"/>
                  <a:gd name="T12" fmla="*/ 1 w 399"/>
                  <a:gd name="T13" fmla="*/ 1 h 131"/>
                  <a:gd name="T14" fmla="*/ 1 w 399"/>
                  <a:gd name="T15" fmla="*/ 1 h 131"/>
                  <a:gd name="T16" fmla="*/ 0 w 399"/>
                  <a:gd name="T17" fmla="*/ 0 h 131"/>
                  <a:gd name="T18" fmla="*/ 0 w 39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131"/>
                  <a:gd name="T32" fmla="*/ 399 w 3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131">
                    <a:moveTo>
                      <a:pt x="0" y="0"/>
                    </a:moveTo>
                    <a:lnTo>
                      <a:pt x="101" y="127"/>
                    </a:lnTo>
                    <a:lnTo>
                      <a:pt x="361" y="131"/>
                    </a:lnTo>
                    <a:lnTo>
                      <a:pt x="399" y="91"/>
                    </a:lnTo>
                    <a:lnTo>
                      <a:pt x="363" y="84"/>
                    </a:lnTo>
                    <a:lnTo>
                      <a:pt x="355" y="124"/>
                    </a:lnTo>
                    <a:lnTo>
                      <a:pt x="97" y="103"/>
                    </a:lnTo>
                    <a:lnTo>
                      <a:pt x="86"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78">
                <a:extLst>
                  <a:ext uri="{FF2B5EF4-FFF2-40B4-BE49-F238E27FC236}">
                    <a16:creationId xmlns:a16="http://schemas.microsoft.com/office/drawing/2014/main" id="{4D8C1D2F-01EF-21C4-CA44-AF1924974F8C}"/>
                  </a:ext>
                </a:extLst>
              </p:cNvPr>
              <p:cNvSpPr>
                <a:spLocks/>
              </p:cNvSpPr>
              <p:nvPr/>
            </p:nvSpPr>
            <p:spPr bwMode="auto">
              <a:xfrm>
                <a:off x="4854" y="1953"/>
                <a:ext cx="550" cy="892"/>
              </a:xfrm>
              <a:custGeom>
                <a:avLst/>
                <a:gdLst>
                  <a:gd name="T0" fmla="*/ 1 w 1098"/>
                  <a:gd name="T1" fmla="*/ 1 h 1783"/>
                  <a:gd name="T2" fmla="*/ 1 w 1098"/>
                  <a:gd name="T3" fmla="*/ 1 h 1783"/>
                  <a:gd name="T4" fmla="*/ 1 w 1098"/>
                  <a:gd name="T5" fmla="*/ 1 h 1783"/>
                  <a:gd name="T6" fmla="*/ 1 w 1098"/>
                  <a:gd name="T7" fmla="*/ 1 h 1783"/>
                  <a:gd name="T8" fmla="*/ 1 w 1098"/>
                  <a:gd name="T9" fmla="*/ 1 h 1783"/>
                  <a:gd name="T10" fmla="*/ 1 w 1098"/>
                  <a:gd name="T11" fmla="*/ 1 h 1783"/>
                  <a:gd name="T12" fmla="*/ 1 w 1098"/>
                  <a:gd name="T13" fmla="*/ 1 h 1783"/>
                  <a:gd name="T14" fmla="*/ 1 w 1098"/>
                  <a:gd name="T15" fmla="*/ 1 h 1783"/>
                  <a:gd name="T16" fmla="*/ 1 w 1098"/>
                  <a:gd name="T17" fmla="*/ 1 h 1783"/>
                  <a:gd name="T18" fmla="*/ 1 w 1098"/>
                  <a:gd name="T19" fmla="*/ 1 h 1783"/>
                  <a:gd name="T20" fmla="*/ 1 w 1098"/>
                  <a:gd name="T21" fmla="*/ 1 h 1783"/>
                  <a:gd name="T22" fmla="*/ 1 w 1098"/>
                  <a:gd name="T23" fmla="*/ 1 h 1783"/>
                  <a:gd name="T24" fmla="*/ 1 w 1098"/>
                  <a:gd name="T25" fmla="*/ 1 h 1783"/>
                  <a:gd name="T26" fmla="*/ 1 w 1098"/>
                  <a:gd name="T27" fmla="*/ 1 h 1783"/>
                  <a:gd name="T28" fmla="*/ 1 w 1098"/>
                  <a:gd name="T29" fmla="*/ 1 h 1783"/>
                  <a:gd name="T30" fmla="*/ 1 w 1098"/>
                  <a:gd name="T31" fmla="*/ 1 h 1783"/>
                  <a:gd name="T32" fmla="*/ 1 w 1098"/>
                  <a:gd name="T33" fmla="*/ 1 h 1783"/>
                  <a:gd name="T34" fmla="*/ 1 w 1098"/>
                  <a:gd name="T35" fmla="*/ 1 h 1783"/>
                  <a:gd name="T36" fmla="*/ 1 w 1098"/>
                  <a:gd name="T37" fmla="*/ 1 h 1783"/>
                  <a:gd name="T38" fmla="*/ 1 w 1098"/>
                  <a:gd name="T39" fmla="*/ 1 h 1783"/>
                  <a:gd name="T40" fmla="*/ 1 w 1098"/>
                  <a:gd name="T41" fmla="*/ 1 h 1783"/>
                  <a:gd name="T42" fmla="*/ 1 w 1098"/>
                  <a:gd name="T43" fmla="*/ 1 h 1783"/>
                  <a:gd name="T44" fmla="*/ 1 w 1098"/>
                  <a:gd name="T45" fmla="*/ 1 h 1783"/>
                  <a:gd name="T46" fmla="*/ 1 w 1098"/>
                  <a:gd name="T47" fmla="*/ 1 h 1783"/>
                  <a:gd name="T48" fmla="*/ 1 w 1098"/>
                  <a:gd name="T49" fmla="*/ 1 h 1783"/>
                  <a:gd name="T50" fmla="*/ 1 w 1098"/>
                  <a:gd name="T51" fmla="*/ 1 h 1783"/>
                  <a:gd name="T52" fmla="*/ 1 w 1098"/>
                  <a:gd name="T53" fmla="*/ 1 h 1783"/>
                  <a:gd name="T54" fmla="*/ 1 w 1098"/>
                  <a:gd name="T55" fmla="*/ 1 h 1783"/>
                  <a:gd name="T56" fmla="*/ 1 w 1098"/>
                  <a:gd name="T57" fmla="*/ 1 h 1783"/>
                  <a:gd name="T58" fmla="*/ 1 w 1098"/>
                  <a:gd name="T59" fmla="*/ 1 h 1783"/>
                  <a:gd name="T60" fmla="*/ 1 w 1098"/>
                  <a:gd name="T61" fmla="*/ 1 h 1783"/>
                  <a:gd name="T62" fmla="*/ 1 w 1098"/>
                  <a:gd name="T63" fmla="*/ 1 h 1783"/>
                  <a:gd name="T64" fmla="*/ 0 w 1098"/>
                  <a:gd name="T65" fmla="*/ 1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8"/>
                  <a:gd name="T100" fmla="*/ 0 h 1783"/>
                  <a:gd name="T101" fmla="*/ 1098 w 1098"/>
                  <a:gd name="T102" fmla="*/ 1783 h 17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8" h="1783">
                    <a:moveTo>
                      <a:pt x="0" y="44"/>
                    </a:moveTo>
                    <a:lnTo>
                      <a:pt x="224" y="86"/>
                    </a:lnTo>
                    <a:lnTo>
                      <a:pt x="448" y="132"/>
                    </a:lnTo>
                    <a:lnTo>
                      <a:pt x="697" y="192"/>
                    </a:lnTo>
                    <a:lnTo>
                      <a:pt x="726" y="295"/>
                    </a:lnTo>
                    <a:lnTo>
                      <a:pt x="758" y="421"/>
                    </a:lnTo>
                    <a:lnTo>
                      <a:pt x="804" y="597"/>
                    </a:lnTo>
                    <a:lnTo>
                      <a:pt x="828" y="704"/>
                    </a:lnTo>
                    <a:lnTo>
                      <a:pt x="857" y="822"/>
                    </a:lnTo>
                    <a:lnTo>
                      <a:pt x="887" y="953"/>
                    </a:lnTo>
                    <a:lnTo>
                      <a:pt x="920" y="1095"/>
                    </a:lnTo>
                    <a:lnTo>
                      <a:pt x="954" y="1249"/>
                    </a:lnTo>
                    <a:lnTo>
                      <a:pt x="990" y="1415"/>
                    </a:lnTo>
                    <a:lnTo>
                      <a:pt x="1028" y="1593"/>
                    </a:lnTo>
                    <a:lnTo>
                      <a:pt x="1066" y="1783"/>
                    </a:lnTo>
                    <a:lnTo>
                      <a:pt x="1098" y="1763"/>
                    </a:lnTo>
                    <a:lnTo>
                      <a:pt x="1074" y="1605"/>
                    </a:lnTo>
                    <a:lnTo>
                      <a:pt x="1043" y="1428"/>
                    </a:lnTo>
                    <a:lnTo>
                      <a:pt x="1026" y="1322"/>
                    </a:lnTo>
                    <a:lnTo>
                      <a:pt x="1005" y="1204"/>
                    </a:lnTo>
                    <a:lnTo>
                      <a:pt x="982" y="1078"/>
                    </a:lnTo>
                    <a:lnTo>
                      <a:pt x="960" y="947"/>
                    </a:lnTo>
                    <a:lnTo>
                      <a:pt x="933" y="810"/>
                    </a:lnTo>
                    <a:lnTo>
                      <a:pt x="906" y="670"/>
                    </a:lnTo>
                    <a:lnTo>
                      <a:pt x="878" y="529"/>
                    </a:lnTo>
                    <a:lnTo>
                      <a:pt x="849" y="386"/>
                    </a:lnTo>
                    <a:lnTo>
                      <a:pt x="819" y="248"/>
                    </a:lnTo>
                    <a:lnTo>
                      <a:pt x="789" y="111"/>
                    </a:lnTo>
                    <a:lnTo>
                      <a:pt x="547" y="75"/>
                    </a:lnTo>
                    <a:lnTo>
                      <a:pt x="298" y="38"/>
                    </a:lnTo>
                    <a:lnTo>
                      <a:pt x="5" y="0"/>
                    </a:lnTo>
                    <a:lnTo>
                      <a:pt x="13" y="12"/>
                    </a:lnTo>
                    <a:lnTo>
                      <a:pt x="258" y="46"/>
                    </a:lnTo>
                    <a:lnTo>
                      <a:pt x="498" y="84"/>
                    </a:lnTo>
                    <a:lnTo>
                      <a:pt x="754" y="134"/>
                    </a:lnTo>
                    <a:lnTo>
                      <a:pt x="781" y="236"/>
                    </a:lnTo>
                    <a:lnTo>
                      <a:pt x="809" y="364"/>
                    </a:lnTo>
                    <a:lnTo>
                      <a:pt x="849" y="540"/>
                    </a:lnTo>
                    <a:lnTo>
                      <a:pt x="872" y="647"/>
                    </a:lnTo>
                    <a:lnTo>
                      <a:pt x="897" y="765"/>
                    </a:lnTo>
                    <a:lnTo>
                      <a:pt x="923" y="894"/>
                    </a:lnTo>
                    <a:lnTo>
                      <a:pt x="952" y="1035"/>
                    </a:lnTo>
                    <a:lnTo>
                      <a:pt x="980" y="1187"/>
                    </a:lnTo>
                    <a:lnTo>
                      <a:pt x="1013" y="1350"/>
                    </a:lnTo>
                    <a:lnTo>
                      <a:pt x="1045" y="1525"/>
                    </a:lnTo>
                    <a:lnTo>
                      <a:pt x="1077" y="1711"/>
                    </a:lnTo>
                    <a:lnTo>
                      <a:pt x="1068" y="1738"/>
                    </a:lnTo>
                    <a:lnTo>
                      <a:pt x="1039" y="1595"/>
                    </a:lnTo>
                    <a:lnTo>
                      <a:pt x="1007" y="1432"/>
                    </a:lnTo>
                    <a:lnTo>
                      <a:pt x="988" y="1331"/>
                    </a:lnTo>
                    <a:lnTo>
                      <a:pt x="965" y="1223"/>
                    </a:lnTo>
                    <a:lnTo>
                      <a:pt x="939" y="1105"/>
                    </a:lnTo>
                    <a:lnTo>
                      <a:pt x="912" y="979"/>
                    </a:lnTo>
                    <a:lnTo>
                      <a:pt x="884" y="848"/>
                    </a:lnTo>
                    <a:lnTo>
                      <a:pt x="853" y="711"/>
                    </a:lnTo>
                    <a:lnTo>
                      <a:pt x="821" y="575"/>
                    </a:lnTo>
                    <a:lnTo>
                      <a:pt x="787" y="434"/>
                    </a:lnTo>
                    <a:lnTo>
                      <a:pt x="752" y="295"/>
                    </a:lnTo>
                    <a:lnTo>
                      <a:pt x="735" y="225"/>
                    </a:lnTo>
                    <a:lnTo>
                      <a:pt x="716" y="156"/>
                    </a:lnTo>
                    <a:lnTo>
                      <a:pt x="644" y="143"/>
                    </a:lnTo>
                    <a:lnTo>
                      <a:pt x="467" y="109"/>
                    </a:lnTo>
                    <a:lnTo>
                      <a:pt x="234" y="69"/>
                    </a:lnTo>
                    <a:lnTo>
                      <a:pt x="2" y="31"/>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79">
                <a:extLst>
                  <a:ext uri="{FF2B5EF4-FFF2-40B4-BE49-F238E27FC236}">
                    <a16:creationId xmlns:a16="http://schemas.microsoft.com/office/drawing/2014/main" id="{14BD9F02-CEA9-104C-EB90-F584F67CBA7F}"/>
                  </a:ext>
                </a:extLst>
              </p:cNvPr>
              <p:cNvSpPr>
                <a:spLocks/>
              </p:cNvSpPr>
              <p:nvPr/>
            </p:nvSpPr>
            <p:spPr bwMode="auto">
              <a:xfrm>
                <a:off x="3958" y="1664"/>
                <a:ext cx="1307" cy="542"/>
              </a:xfrm>
              <a:custGeom>
                <a:avLst/>
                <a:gdLst>
                  <a:gd name="T0" fmla="*/ 1 w 2613"/>
                  <a:gd name="T1" fmla="*/ 1 h 1083"/>
                  <a:gd name="T2" fmla="*/ 1 w 2613"/>
                  <a:gd name="T3" fmla="*/ 1 h 1083"/>
                  <a:gd name="T4" fmla="*/ 1 w 2613"/>
                  <a:gd name="T5" fmla="*/ 1 h 1083"/>
                  <a:gd name="T6" fmla="*/ 1 w 2613"/>
                  <a:gd name="T7" fmla="*/ 1 h 1083"/>
                  <a:gd name="T8" fmla="*/ 1 w 2613"/>
                  <a:gd name="T9" fmla="*/ 1 h 1083"/>
                  <a:gd name="T10" fmla="*/ 1 w 2613"/>
                  <a:gd name="T11" fmla="*/ 0 h 1083"/>
                  <a:gd name="T12" fmla="*/ 1 w 2613"/>
                  <a:gd name="T13" fmla="*/ 1 h 1083"/>
                  <a:gd name="T14" fmla="*/ 1 w 2613"/>
                  <a:gd name="T15" fmla="*/ 1 h 1083"/>
                  <a:gd name="T16" fmla="*/ 1 w 2613"/>
                  <a:gd name="T17" fmla="*/ 1 h 1083"/>
                  <a:gd name="T18" fmla="*/ 1 w 2613"/>
                  <a:gd name="T19" fmla="*/ 1 h 1083"/>
                  <a:gd name="T20" fmla="*/ 1 w 2613"/>
                  <a:gd name="T21" fmla="*/ 1 h 1083"/>
                  <a:gd name="T22" fmla="*/ 1 w 2613"/>
                  <a:gd name="T23" fmla="*/ 1 h 1083"/>
                  <a:gd name="T24" fmla="*/ 0 w 2613"/>
                  <a:gd name="T25" fmla="*/ 1 h 1083"/>
                  <a:gd name="T26" fmla="*/ 1 w 2613"/>
                  <a:gd name="T27" fmla="*/ 1 h 1083"/>
                  <a:gd name="T28" fmla="*/ 1 w 2613"/>
                  <a:gd name="T29" fmla="*/ 1 h 1083"/>
                  <a:gd name="T30" fmla="*/ 1 w 2613"/>
                  <a:gd name="T31" fmla="*/ 1 h 1083"/>
                  <a:gd name="T32" fmla="*/ 1 w 2613"/>
                  <a:gd name="T33" fmla="*/ 1 h 1083"/>
                  <a:gd name="T34" fmla="*/ 1 w 2613"/>
                  <a:gd name="T35" fmla="*/ 1 h 1083"/>
                  <a:gd name="T36" fmla="*/ 1 w 2613"/>
                  <a:gd name="T37" fmla="*/ 1 h 1083"/>
                  <a:gd name="T38" fmla="*/ 1 w 2613"/>
                  <a:gd name="T39" fmla="*/ 1 h 1083"/>
                  <a:gd name="T40" fmla="*/ 1 w 2613"/>
                  <a:gd name="T41" fmla="*/ 1 h 1083"/>
                  <a:gd name="T42" fmla="*/ 1 w 2613"/>
                  <a:gd name="T43" fmla="*/ 1 h 1083"/>
                  <a:gd name="T44" fmla="*/ 1 w 2613"/>
                  <a:gd name="T45" fmla="*/ 1 h 1083"/>
                  <a:gd name="T46" fmla="*/ 1 w 2613"/>
                  <a:gd name="T47" fmla="*/ 1 h 1083"/>
                  <a:gd name="T48" fmla="*/ 1 w 2613"/>
                  <a:gd name="T49" fmla="*/ 1 h 1083"/>
                  <a:gd name="T50" fmla="*/ 1 w 2613"/>
                  <a:gd name="T51" fmla="*/ 1 h 1083"/>
                  <a:gd name="T52" fmla="*/ 1 w 2613"/>
                  <a:gd name="T53" fmla="*/ 1 h 1083"/>
                  <a:gd name="T54" fmla="*/ 1 w 2613"/>
                  <a:gd name="T55" fmla="*/ 1 h 1083"/>
                  <a:gd name="T56" fmla="*/ 1 w 2613"/>
                  <a:gd name="T57" fmla="*/ 1 h 1083"/>
                  <a:gd name="T58" fmla="*/ 1 w 2613"/>
                  <a:gd name="T59" fmla="*/ 1 h 1083"/>
                  <a:gd name="T60" fmla="*/ 1 w 2613"/>
                  <a:gd name="T61" fmla="*/ 1 h 1083"/>
                  <a:gd name="T62" fmla="*/ 1 w 2613"/>
                  <a:gd name="T63" fmla="*/ 1 h 1083"/>
                  <a:gd name="T64" fmla="*/ 1 w 2613"/>
                  <a:gd name="T65" fmla="*/ 1 h 1083"/>
                  <a:gd name="T66" fmla="*/ 1 w 2613"/>
                  <a:gd name="T67" fmla="*/ 1 h 1083"/>
                  <a:gd name="T68" fmla="*/ 1 w 2613"/>
                  <a:gd name="T69" fmla="*/ 1 h 1083"/>
                  <a:gd name="T70" fmla="*/ 1 w 2613"/>
                  <a:gd name="T71" fmla="*/ 1 h 1083"/>
                  <a:gd name="T72" fmla="*/ 1 w 2613"/>
                  <a:gd name="T73" fmla="*/ 1 h 1083"/>
                  <a:gd name="T74" fmla="*/ 1 w 2613"/>
                  <a:gd name="T75" fmla="*/ 1 h 1083"/>
                  <a:gd name="T76" fmla="*/ 1 w 2613"/>
                  <a:gd name="T77" fmla="*/ 1 h 1083"/>
                  <a:gd name="T78" fmla="*/ 1 w 2613"/>
                  <a:gd name="T79" fmla="*/ 1 h 1083"/>
                  <a:gd name="T80" fmla="*/ 1 w 2613"/>
                  <a:gd name="T81" fmla="*/ 1 h 10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13"/>
                  <a:gd name="T124" fmla="*/ 0 h 1083"/>
                  <a:gd name="T125" fmla="*/ 2613 w 2613"/>
                  <a:gd name="T126" fmla="*/ 1083 h 10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13" h="1083">
                    <a:moveTo>
                      <a:pt x="2531" y="433"/>
                    </a:moveTo>
                    <a:lnTo>
                      <a:pt x="2455" y="391"/>
                    </a:lnTo>
                    <a:lnTo>
                      <a:pt x="2379" y="351"/>
                    </a:lnTo>
                    <a:lnTo>
                      <a:pt x="2303" y="311"/>
                    </a:lnTo>
                    <a:lnTo>
                      <a:pt x="2227" y="273"/>
                    </a:lnTo>
                    <a:lnTo>
                      <a:pt x="2151" y="235"/>
                    </a:lnTo>
                    <a:lnTo>
                      <a:pt x="2079" y="199"/>
                    </a:lnTo>
                    <a:lnTo>
                      <a:pt x="2008" y="167"/>
                    </a:lnTo>
                    <a:lnTo>
                      <a:pt x="1942" y="135"/>
                    </a:lnTo>
                    <a:lnTo>
                      <a:pt x="1822" y="79"/>
                    </a:lnTo>
                    <a:lnTo>
                      <a:pt x="1731" y="36"/>
                    </a:lnTo>
                    <a:lnTo>
                      <a:pt x="1647" y="0"/>
                    </a:lnTo>
                    <a:lnTo>
                      <a:pt x="1501" y="51"/>
                    </a:lnTo>
                    <a:lnTo>
                      <a:pt x="1355" y="106"/>
                    </a:lnTo>
                    <a:lnTo>
                      <a:pt x="1208" y="165"/>
                    </a:lnTo>
                    <a:lnTo>
                      <a:pt x="1062" y="224"/>
                    </a:lnTo>
                    <a:lnTo>
                      <a:pt x="921" y="283"/>
                    </a:lnTo>
                    <a:lnTo>
                      <a:pt x="784" y="344"/>
                    </a:lnTo>
                    <a:lnTo>
                      <a:pt x="655" y="401"/>
                    </a:lnTo>
                    <a:lnTo>
                      <a:pt x="532" y="458"/>
                    </a:lnTo>
                    <a:lnTo>
                      <a:pt x="420" y="511"/>
                    </a:lnTo>
                    <a:lnTo>
                      <a:pt x="317" y="560"/>
                    </a:lnTo>
                    <a:lnTo>
                      <a:pt x="226" y="604"/>
                    </a:lnTo>
                    <a:lnTo>
                      <a:pt x="148" y="642"/>
                    </a:lnTo>
                    <a:lnTo>
                      <a:pt x="39" y="695"/>
                    </a:lnTo>
                    <a:lnTo>
                      <a:pt x="0" y="716"/>
                    </a:lnTo>
                    <a:lnTo>
                      <a:pt x="220" y="760"/>
                    </a:lnTo>
                    <a:lnTo>
                      <a:pt x="469" y="807"/>
                    </a:lnTo>
                    <a:lnTo>
                      <a:pt x="623" y="836"/>
                    </a:lnTo>
                    <a:lnTo>
                      <a:pt x="792" y="866"/>
                    </a:lnTo>
                    <a:lnTo>
                      <a:pt x="973" y="897"/>
                    </a:lnTo>
                    <a:lnTo>
                      <a:pt x="1167" y="927"/>
                    </a:lnTo>
                    <a:lnTo>
                      <a:pt x="1370" y="958"/>
                    </a:lnTo>
                    <a:lnTo>
                      <a:pt x="1581" y="988"/>
                    </a:lnTo>
                    <a:lnTo>
                      <a:pt x="1796" y="1017"/>
                    </a:lnTo>
                    <a:lnTo>
                      <a:pt x="2014" y="1041"/>
                    </a:lnTo>
                    <a:lnTo>
                      <a:pt x="2453" y="1083"/>
                    </a:lnTo>
                    <a:lnTo>
                      <a:pt x="2493" y="752"/>
                    </a:lnTo>
                    <a:lnTo>
                      <a:pt x="2425" y="735"/>
                    </a:lnTo>
                    <a:lnTo>
                      <a:pt x="2343" y="1037"/>
                    </a:lnTo>
                    <a:lnTo>
                      <a:pt x="2010" y="992"/>
                    </a:lnTo>
                    <a:lnTo>
                      <a:pt x="1775" y="958"/>
                    </a:lnTo>
                    <a:lnTo>
                      <a:pt x="1509" y="914"/>
                    </a:lnTo>
                    <a:lnTo>
                      <a:pt x="1216" y="863"/>
                    </a:lnTo>
                    <a:lnTo>
                      <a:pt x="910" y="804"/>
                    </a:lnTo>
                    <a:lnTo>
                      <a:pt x="754" y="771"/>
                    </a:lnTo>
                    <a:lnTo>
                      <a:pt x="598" y="737"/>
                    </a:lnTo>
                    <a:lnTo>
                      <a:pt x="444" y="701"/>
                    </a:lnTo>
                    <a:lnTo>
                      <a:pt x="290" y="663"/>
                    </a:lnTo>
                    <a:lnTo>
                      <a:pt x="359" y="629"/>
                    </a:lnTo>
                    <a:lnTo>
                      <a:pt x="425" y="595"/>
                    </a:lnTo>
                    <a:lnTo>
                      <a:pt x="490" y="562"/>
                    </a:lnTo>
                    <a:lnTo>
                      <a:pt x="553" y="530"/>
                    </a:lnTo>
                    <a:lnTo>
                      <a:pt x="615" y="500"/>
                    </a:lnTo>
                    <a:lnTo>
                      <a:pt x="676" y="469"/>
                    </a:lnTo>
                    <a:lnTo>
                      <a:pt x="792" y="412"/>
                    </a:lnTo>
                    <a:lnTo>
                      <a:pt x="904" y="361"/>
                    </a:lnTo>
                    <a:lnTo>
                      <a:pt x="1007" y="311"/>
                    </a:lnTo>
                    <a:lnTo>
                      <a:pt x="1104" y="268"/>
                    </a:lnTo>
                    <a:lnTo>
                      <a:pt x="1191" y="228"/>
                    </a:lnTo>
                    <a:lnTo>
                      <a:pt x="1271" y="192"/>
                    </a:lnTo>
                    <a:lnTo>
                      <a:pt x="1341" y="159"/>
                    </a:lnTo>
                    <a:lnTo>
                      <a:pt x="1453" y="112"/>
                    </a:lnTo>
                    <a:lnTo>
                      <a:pt x="1549" y="72"/>
                    </a:lnTo>
                    <a:lnTo>
                      <a:pt x="1702" y="127"/>
                    </a:lnTo>
                    <a:lnTo>
                      <a:pt x="1782" y="157"/>
                    </a:lnTo>
                    <a:lnTo>
                      <a:pt x="1864" y="190"/>
                    </a:lnTo>
                    <a:lnTo>
                      <a:pt x="1944" y="222"/>
                    </a:lnTo>
                    <a:lnTo>
                      <a:pt x="2024" y="254"/>
                    </a:lnTo>
                    <a:lnTo>
                      <a:pt x="2100" y="285"/>
                    </a:lnTo>
                    <a:lnTo>
                      <a:pt x="2174" y="315"/>
                    </a:lnTo>
                    <a:lnTo>
                      <a:pt x="2305" y="370"/>
                    </a:lnTo>
                    <a:lnTo>
                      <a:pt x="2409" y="414"/>
                    </a:lnTo>
                    <a:lnTo>
                      <a:pt x="2503" y="454"/>
                    </a:lnTo>
                    <a:lnTo>
                      <a:pt x="2442" y="676"/>
                    </a:lnTo>
                    <a:lnTo>
                      <a:pt x="2501" y="686"/>
                    </a:lnTo>
                    <a:lnTo>
                      <a:pt x="2514" y="572"/>
                    </a:lnTo>
                    <a:lnTo>
                      <a:pt x="2586" y="608"/>
                    </a:lnTo>
                    <a:lnTo>
                      <a:pt x="2563" y="709"/>
                    </a:lnTo>
                    <a:lnTo>
                      <a:pt x="2581" y="773"/>
                    </a:lnTo>
                    <a:lnTo>
                      <a:pt x="2613" y="633"/>
                    </a:lnTo>
                    <a:lnTo>
                      <a:pt x="2531"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80">
                <a:extLst>
                  <a:ext uri="{FF2B5EF4-FFF2-40B4-BE49-F238E27FC236}">
                    <a16:creationId xmlns:a16="http://schemas.microsoft.com/office/drawing/2014/main" id="{E1942CC6-BFE0-148B-B2B4-C68234DEFB24}"/>
                  </a:ext>
                </a:extLst>
              </p:cNvPr>
              <p:cNvSpPr>
                <a:spLocks/>
              </p:cNvSpPr>
              <p:nvPr/>
            </p:nvSpPr>
            <p:spPr bwMode="auto">
              <a:xfrm>
                <a:off x="3958" y="2023"/>
                <a:ext cx="1273" cy="208"/>
              </a:xfrm>
              <a:custGeom>
                <a:avLst/>
                <a:gdLst>
                  <a:gd name="T0" fmla="*/ 1 w 2544"/>
                  <a:gd name="T1" fmla="*/ 0 h 417"/>
                  <a:gd name="T2" fmla="*/ 1 w 2544"/>
                  <a:gd name="T3" fmla="*/ 0 h 417"/>
                  <a:gd name="T4" fmla="*/ 1 w 2544"/>
                  <a:gd name="T5" fmla="*/ 0 h 417"/>
                  <a:gd name="T6" fmla="*/ 1 w 2544"/>
                  <a:gd name="T7" fmla="*/ 0 h 417"/>
                  <a:gd name="T8" fmla="*/ 1 w 2544"/>
                  <a:gd name="T9" fmla="*/ 0 h 417"/>
                  <a:gd name="T10" fmla="*/ 1 w 2544"/>
                  <a:gd name="T11" fmla="*/ 0 h 417"/>
                  <a:gd name="T12" fmla="*/ 1 w 2544"/>
                  <a:gd name="T13" fmla="*/ 0 h 417"/>
                  <a:gd name="T14" fmla="*/ 1 w 2544"/>
                  <a:gd name="T15" fmla="*/ 0 h 417"/>
                  <a:gd name="T16" fmla="*/ 1 w 2544"/>
                  <a:gd name="T17" fmla="*/ 0 h 417"/>
                  <a:gd name="T18" fmla="*/ 1 w 2544"/>
                  <a:gd name="T19" fmla="*/ 0 h 417"/>
                  <a:gd name="T20" fmla="*/ 1 w 2544"/>
                  <a:gd name="T21" fmla="*/ 0 h 417"/>
                  <a:gd name="T22" fmla="*/ 1 w 2544"/>
                  <a:gd name="T23" fmla="*/ 0 h 417"/>
                  <a:gd name="T24" fmla="*/ 0 w 2544"/>
                  <a:gd name="T25" fmla="*/ 0 h 417"/>
                  <a:gd name="T26" fmla="*/ 1 w 2544"/>
                  <a:gd name="T27" fmla="*/ 0 h 417"/>
                  <a:gd name="T28" fmla="*/ 1 w 2544"/>
                  <a:gd name="T29" fmla="*/ 0 h 417"/>
                  <a:gd name="T30" fmla="*/ 1 w 2544"/>
                  <a:gd name="T31" fmla="*/ 0 h 417"/>
                  <a:gd name="T32" fmla="*/ 1 w 2544"/>
                  <a:gd name="T33" fmla="*/ 0 h 417"/>
                  <a:gd name="T34" fmla="*/ 1 w 2544"/>
                  <a:gd name="T35" fmla="*/ 0 h 417"/>
                  <a:gd name="T36" fmla="*/ 1 w 2544"/>
                  <a:gd name="T37" fmla="*/ 0 h 417"/>
                  <a:gd name="T38" fmla="*/ 1 w 2544"/>
                  <a:gd name="T39" fmla="*/ 0 h 417"/>
                  <a:gd name="T40" fmla="*/ 1 w 2544"/>
                  <a:gd name="T41" fmla="*/ 0 h 417"/>
                  <a:gd name="T42" fmla="*/ 1 w 2544"/>
                  <a:gd name="T43" fmla="*/ 0 h 417"/>
                  <a:gd name="T44" fmla="*/ 1 w 2544"/>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4"/>
                  <a:gd name="T70" fmla="*/ 0 h 417"/>
                  <a:gd name="T71" fmla="*/ 2544 w 2544"/>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4" h="417">
                    <a:moveTo>
                      <a:pt x="2531" y="152"/>
                    </a:moveTo>
                    <a:lnTo>
                      <a:pt x="2482" y="382"/>
                    </a:lnTo>
                    <a:lnTo>
                      <a:pt x="2447" y="306"/>
                    </a:lnTo>
                    <a:lnTo>
                      <a:pt x="2436" y="333"/>
                    </a:lnTo>
                    <a:lnTo>
                      <a:pt x="2453" y="398"/>
                    </a:lnTo>
                    <a:lnTo>
                      <a:pt x="2244" y="380"/>
                    </a:lnTo>
                    <a:lnTo>
                      <a:pt x="1718" y="335"/>
                    </a:lnTo>
                    <a:lnTo>
                      <a:pt x="1381" y="301"/>
                    </a:lnTo>
                    <a:lnTo>
                      <a:pt x="1020" y="261"/>
                    </a:lnTo>
                    <a:lnTo>
                      <a:pt x="653" y="213"/>
                    </a:lnTo>
                    <a:lnTo>
                      <a:pt x="300" y="162"/>
                    </a:lnTo>
                    <a:lnTo>
                      <a:pt x="306" y="21"/>
                    </a:lnTo>
                    <a:lnTo>
                      <a:pt x="0" y="0"/>
                    </a:lnTo>
                    <a:lnTo>
                      <a:pt x="300" y="217"/>
                    </a:lnTo>
                    <a:lnTo>
                      <a:pt x="465" y="238"/>
                    </a:lnTo>
                    <a:lnTo>
                      <a:pt x="921" y="289"/>
                    </a:lnTo>
                    <a:lnTo>
                      <a:pt x="1243" y="321"/>
                    </a:lnTo>
                    <a:lnTo>
                      <a:pt x="1617" y="356"/>
                    </a:lnTo>
                    <a:lnTo>
                      <a:pt x="2037" y="388"/>
                    </a:lnTo>
                    <a:lnTo>
                      <a:pt x="2497" y="417"/>
                    </a:lnTo>
                    <a:lnTo>
                      <a:pt x="2544" y="211"/>
                    </a:lnTo>
                    <a:lnTo>
                      <a:pt x="253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81">
                <a:extLst>
                  <a:ext uri="{FF2B5EF4-FFF2-40B4-BE49-F238E27FC236}">
                    <a16:creationId xmlns:a16="http://schemas.microsoft.com/office/drawing/2014/main" id="{8046C97F-DD2B-A010-781C-6766C3D5C9E9}"/>
                  </a:ext>
                </a:extLst>
              </p:cNvPr>
              <p:cNvSpPr>
                <a:spLocks/>
              </p:cNvSpPr>
              <p:nvPr/>
            </p:nvSpPr>
            <p:spPr bwMode="auto">
              <a:xfrm>
                <a:off x="5345" y="2834"/>
                <a:ext cx="121" cy="207"/>
              </a:xfrm>
              <a:custGeom>
                <a:avLst/>
                <a:gdLst>
                  <a:gd name="T0" fmla="*/ 0 w 244"/>
                  <a:gd name="T1" fmla="*/ 1 h 412"/>
                  <a:gd name="T2" fmla="*/ 0 w 244"/>
                  <a:gd name="T3" fmla="*/ 1 h 412"/>
                  <a:gd name="T4" fmla="*/ 0 w 244"/>
                  <a:gd name="T5" fmla="*/ 1 h 412"/>
                  <a:gd name="T6" fmla="*/ 0 w 244"/>
                  <a:gd name="T7" fmla="*/ 1 h 412"/>
                  <a:gd name="T8" fmla="*/ 0 w 244"/>
                  <a:gd name="T9" fmla="*/ 1 h 412"/>
                  <a:gd name="T10" fmla="*/ 0 w 244"/>
                  <a:gd name="T11" fmla="*/ 1 h 412"/>
                  <a:gd name="T12" fmla="*/ 0 w 244"/>
                  <a:gd name="T13" fmla="*/ 1 h 412"/>
                  <a:gd name="T14" fmla="*/ 0 w 244"/>
                  <a:gd name="T15" fmla="*/ 1 h 412"/>
                  <a:gd name="T16" fmla="*/ 0 w 244"/>
                  <a:gd name="T17" fmla="*/ 1 h 412"/>
                  <a:gd name="T18" fmla="*/ 0 w 244"/>
                  <a:gd name="T19" fmla="*/ 1 h 412"/>
                  <a:gd name="T20" fmla="*/ 0 w 244"/>
                  <a:gd name="T21" fmla="*/ 1 h 412"/>
                  <a:gd name="T22" fmla="*/ 0 w 244"/>
                  <a:gd name="T23" fmla="*/ 1 h 412"/>
                  <a:gd name="T24" fmla="*/ 0 w 244"/>
                  <a:gd name="T25" fmla="*/ 0 h 412"/>
                  <a:gd name="T26" fmla="*/ 0 w 244"/>
                  <a:gd name="T27" fmla="*/ 1 h 412"/>
                  <a:gd name="T28" fmla="*/ 0 w 244"/>
                  <a:gd name="T29" fmla="*/ 1 h 412"/>
                  <a:gd name="T30" fmla="*/ 0 w 244"/>
                  <a:gd name="T31" fmla="*/ 1 h 412"/>
                  <a:gd name="T32" fmla="*/ 0 w 244"/>
                  <a:gd name="T33" fmla="*/ 1 h 412"/>
                  <a:gd name="T34" fmla="*/ 0 w 244"/>
                  <a:gd name="T35" fmla="*/ 1 h 412"/>
                  <a:gd name="T36" fmla="*/ 0 w 244"/>
                  <a:gd name="T37" fmla="*/ 1 h 412"/>
                  <a:gd name="T38" fmla="*/ 0 w 244"/>
                  <a:gd name="T39" fmla="*/ 1 h 412"/>
                  <a:gd name="T40" fmla="*/ 0 w 244"/>
                  <a:gd name="T41" fmla="*/ 1 h 412"/>
                  <a:gd name="T42" fmla="*/ 0 w 244"/>
                  <a:gd name="T43" fmla="*/ 1 h 412"/>
                  <a:gd name="T44" fmla="*/ 0 w 244"/>
                  <a:gd name="T45" fmla="*/ 1 h 412"/>
                  <a:gd name="T46" fmla="*/ 0 w 244"/>
                  <a:gd name="T47" fmla="*/ 1 h 412"/>
                  <a:gd name="T48" fmla="*/ 0 w 244"/>
                  <a:gd name="T49" fmla="*/ 1 h 412"/>
                  <a:gd name="T50" fmla="*/ 0 w 244"/>
                  <a:gd name="T51" fmla="*/ 1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412"/>
                  <a:gd name="T80" fmla="*/ 244 w 244"/>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412">
                    <a:moveTo>
                      <a:pt x="86" y="20"/>
                    </a:moveTo>
                    <a:lnTo>
                      <a:pt x="57" y="108"/>
                    </a:lnTo>
                    <a:lnTo>
                      <a:pt x="29" y="209"/>
                    </a:lnTo>
                    <a:lnTo>
                      <a:pt x="0" y="340"/>
                    </a:lnTo>
                    <a:lnTo>
                      <a:pt x="82" y="412"/>
                    </a:lnTo>
                    <a:lnTo>
                      <a:pt x="175" y="374"/>
                    </a:lnTo>
                    <a:lnTo>
                      <a:pt x="200" y="323"/>
                    </a:lnTo>
                    <a:lnTo>
                      <a:pt x="244" y="190"/>
                    </a:lnTo>
                    <a:lnTo>
                      <a:pt x="208" y="125"/>
                    </a:lnTo>
                    <a:lnTo>
                      <a:pt x="191" y="95"/>
                    </a:lnTo>
                    <a:lnTo>
                      <a:pt x="168" y="62"/>
                    </a:lnTo>
                    <a:lnTo>
                      <a:pt x="145" y="30"/>
                    </a:lnTo>
                    <a:lnTo>
                      <a:pt x="118" y="0"/>
                    </a:lnTo>
                    <a:lnTo>
                      <a:pt x="105" y="1"/>
                    </a:lnTo>
                    <a:lnTo>
                      <a:pt x="134" y="49"/>
                    </a:lnTo>
                    <a:lnTo>
                      <a:pt x="166" y="104"/>
                    </a:lnTo>
                    <a:lnTo>
                      <a:pt x="204" y="182"/>
                    </a:lnTo>
                    <a:lnTo>
                      <a:pt x="189" y="319"/>
                    </a:lnTo>
                    <a:lnTo>
                      <a:pt x="162" y="344"/>
                    </a:lnTo>
                    <a:lnTo>
                      <a:pt x="103" y="385"/>
                    </a:lnTo>
                    <a:lnTo>
                      <a:pt x="42" y="347"/>
                    </a:lnTo>
                    <a:lnTo>
                      <a:pt x="56" y="235"/>
                    </a:lnTo>
                    <a:lnTo>
                      <a:pt x="73" y="127"/>
                    </a:lnTo>
                    <a:lnTo>
                      <a:pt x="99" y="7"/>
                    </a:lnTo>
                    <a:lnTo>
                      <a:pt x="8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82">
                <a:extLst>
                  <a:ext uri="{FF2B5EF4-FFF2-40B4-BE49-F238E27FC236}">
                    <a16:creationId xmlns:a16="http://schemas.microsoft.com/office/drawing/2014/main" id="{C0E47241-9ADA-ECF5-8FC1-F454D97BF49E}"/>
                  </a:ext>
                </a:extLst>
              </p:cNvPr>
              <p:cNvSpPr>
                <a:spLocks/>
              </p:cNvSpPr>
              <p:nvPr/>
            </p:nvSpPr>
            <p:spPr bwMode="auto">
              <a:xfrm>
                <a:off x="5383" y="3020"/>
                <a:ext cx="54" cy="39"/>
              </a:xfrm>
              <a:custGeom>
                <a:avLst/>
                <a:gdLst>
                  <a:gd name="T0" fmla="*/ 0 w 109"/>
                  <a:gd name="T1" fmla="*/ 1 h 78"/>
                  <a:gd name="T2" fmla="*/ 0 w 109"/>
                  <a:gd name="T3" fmla="*/ 1 h 78"/>
                  <a:gd name="T4" fmla="*/ 0 w 109"/>
                  <a:gd name="T5" fmla="*/ 1 h 78"/>
                  <a:gd name="T6" fmla="*/ 0 w 109"/>
                  <a:gd name="T7" fmla="*/ 1 h 78"/>
                  <a:gd name="T8" fmla="*/ 0 w 109"/>
                  <a:gd name="T9" fmla="*/ 0 h 78"/>
                  <a:gd name="T10" fmla="*/ 0 w 109"/>
                  <a:gd name="T11" fmla="*/ 1 h 78"/>
                  <a:gd name="T12" fmla="*/ 0 w 109"/>
                  <a:gd name="T13" fmla="*/ 1 h 78"/>
                  <a:gd name="T14" fmla="*/ 0 w 109"/>
                  <a:gd name="T15" fmla="*/ 1 h 78"/>
                  <a:gd name="T16" fmla="*/ 0 w 109"/>
                  <a:gd name="T17" fmla="*/ 1 h 78"/>
                  <a:gd name="T18" fmla="*/ 0 w 109"/>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8"/>
                  <a:gd name="T32" fmla="*/ 109 w 10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8">
                    <a:moveTo>
                      <a:pt x="6" y="42"/>
                    </a:moveTo>
                    <a:lnTo>
                      <a:pt x="0" y="78"/>
                    </a:lnTo>
                    <a:lnTo>
                      <a:pt x="109" y="78"/>
                    </a:lnTo>
                    <a:lnTo>
                      <a:pt x="99" y="4"/>
                    </a:lnTo>
                    <a:lnTo>
                      <a:pt x="86" y="0"/>
                    </a:lnTo>
                    <a:lnTo>
                      <a:pt x="82" y="53"/>
                    </a:lnTo>
                    <a:lnTo>
                      <a:pt x="19" y="74"/>
                    </a:lnTo>
                    <a:lnTo>
                      <a:pt x="16" y="31"/>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83">
                <a:extLst>
                  <a:ext uri="{FF2B5EF4-FFF2-40B4-BE49-F238E27FC236}">
                    <a16:creationId xmlns:a16="http://schemas.microsoft.com/office/drawing/2014/main" id="{F559BB5E-006A-CEDA-4D2A-CDC7BFD54A20}"/>
                  </a:ext>
                </a:extLst>
              </p:cNvPr>
              <p:cNvSpPr>
                <a:spLocks/>
              </p:cNvSpPr>
              <p:nvPr/>
            </p:nvSpPr>
            <p:spPr bwMode="auto">
              <a:xfrm>
                <a:off x="5345" y="3056"/>
                <a:ext cx="170" cy="627"/>
              </a:xfrm>
              <a:custGeom>
                <a:avLst/>
                <a:gdLst>
                  <a:gd name="T0" fmla="*/ 0 w 341"/>
                  <a:gd name="T1" fmla="*/ 0 h 1255"/>
                  <a:gd name="T2" fmla="*/ 0 w 341"/>
                  <a:gd name="T3" fmla="*/ 0 h 1255"/>
                  <a:gd name="T4" fmla="*/ 0 w 341"/>
                  <a:gd name="T5" fmla="*/ 0 h 1255"/>
                  <a:gd name="T6" fmla="*/ 0 w 341"/>
                  <a:gd name="T7" fmla="*/ 0 h 1255"/>
                  <a:gd name="T8" fmla="*/ 0 w 341"/>
                  <a:gd name="T9" fmla="*/ 0 h 1255"/>
                  <a:gd name="T10" fmla="*/ 0 w 341"/>
                  <a:gd name="T11" fmla="*/ 0 h 1255"/>
                  <a:gd name="T12" fmla="*/ 0 w 341"/>
                  <a:gd name="T13" fmla="*/ 0 h 1255"/>
                  <a:gd name="T14" fmla="*/ 0 w 341"/>
                  <a:gd name="T15" fmla="*/ 0 h 1255"/>
                  <a:gd name="T16" fmla="*/ 0 w 341"/>
                  <a:gd name="T17" fmla="*/ 0 h 1255"/>
                  <a:gd name="T18" fmla="*/ 0 w 341"/>
                  <a:gd name="T19" fmla="*/ 0 h 1255"/>
                  <a:gd name="T20" fmla="*/ 0 w 341"/>
                  <a:gd name="T21" fmla="*/ 0 h 1255"/>
                  <a:gd name="T22" fmla="*/ 0 w 341"/>
                  <a:gd name="T23" fmla="*/ 0 h 1255"/>
                  <a:gd name="T24" fmla="*/ 0 w 341"/>
                  <a:gd name="T25" fmla="*/ 0 h 1255"/>
                  <a:gd name="T26" fmla="*/ 0 w 341"/>
                  <a:gd name="T27" fmla="*/ 0 h 1255"/>
                  <a:gd name="T28" fmla="*/ 0 w 341"/>
                  <a:gd name="T29" fmla="*/ 0 h 1255"/>
                  <a:gd name="T30" fmla="*/ 0 w 341"/>
                  <a:gd name="T31" fmla="*/ 0 h 1255"/>
                  <a:gd name="T32" fmla="*/ 0 w 341"/>
                  <a:gd name="T33" fmla="*/ 0 h 1255"/>
                  <a:gd name="T34" fmla="*/ 0 w 341"/>
                  <a:gd name="T35" fmla="*/ 0 h 1255"/>
                  <a:gd name="T36" fmla="*/ 0 w 341"/>
                  <a:gd name="T37" fmla="*/ 0 h 1255"/>
                  <a:gd name="T38" fmla="*/ 0 w 341"/>
                  <a:gd name="T39" fmla="*/ 0 h 1255"/>
                  <a:gd name="T40" fmla="*/ 0 w 341"/>
                  <a:gd name="T41" fmla="*/ 0 h 1255"/>
                  <a:gd name="T42" fmla="*/ 0 w 341"/>
                  <a:gd name="T43" fmla="*/ 0 h 1255"/>
                  <a:gd name="T44" fmla="*/ 0 w 341"/>
                  <a:gd name="T45" fmla="*/ 0 h 1255"/>
                  <a:gd name="T46" fmla="*/ 0 w 341"/>
                  <a:gd name="T47" fmla="*/ 0 h 1255"/>
                  <a:gd name="T48" fmla="*/ 0 w 341"/>
                  <a:gd name="T49" fmla="*/ 0 h 1255"/>
                  <a:gd name="T50" fmla="*/ 0 w 341"/>
                  <a:gd name="T51" fmla="*/ 0 h 1255"/>
                  <a:gd name="T52" fmla="*/ 0 w 341"/>
                  <a:gd name="T53" fmla="*/ 0 h 1255"/>
                  <a:gd name="T54" fmla="*/ 0 w 341"/>
                  <a:gd name="T55" fmla="*/ 0 h 1255"/>
                  <a:gd name="T56" fmla="*/ 0 w 341"/>
                  <a:gd name="T57" fmla="*/ 0 h 1255"/>
                  <a:gd name="T58" fmla="*/ 0 w 341"/>
                  <a:gd name="T59" fmla="*/ 0 h 1255"/>
                  <a:gd name="T60" fmla="*/ 0 w 341"/>
                  <a:gd name="T61" fmla="*/ 0 h 1255"/>
                  <a:gd name="T62" fmla="*/ 0 w 341"/>
                  <a:gd name="T63" fmla="*/ 0 h 1255"/>
                  <a:gd name="T64" fmla="*/ 0 w 341"/>
                  <a:gd name="T65" fmla="*/ 0 h 1255"/>
                  <a:gd name="T66" fmla="*/ 0 w 341"/>
                  <a:gd name="T67" fmla="*/ 0 h 1255"/>
                  <a:gd name="T68" fmla="*/ 0 w 341"/>
                  <a:gd name="T69" fmla="*/ 0 h 1255"/>
                  <a:gd name="T70" fmla="*/ 0 w 341"/>
                  <a:gd name="T71" fmla="*/ 0 h 1255"/>
                  <a:gd name="T72" fmla="*/ 0 w 341"/>
                  <a:gd name="T73" fmla="*/ 0 h 1255"/>
                  <a:gd name="T74" fmla="*/ 0 w 341"/>
                  <a:gd name="T75" fmla="*/ 0 h 1255"/>
                  <a:gd name="T76" fmla="*/ 0 w 341"/>
                  <a:gd name="T77" fmla="*/ 0 h 1255"/>
                  <a:gd name="T78" fmla="*/ 0 w 341"/>
                  <a:gd name="T79" fmla="*/ 0 h 1255"/>
                  <a:gd name="T80" fmla="*/ 0 w 341"/>
                  <a:gd name="T81" fmla="*/ 0 h 1255"/>
                  <a:gd name="T82" fmla="*/ 0 w 341"/>
                  <a:gd name="T83" fmla="*/ 0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1255"/>
                  <a:gd name="T128" fmla="*/ 341 w 341"/>
                  <a:gd name="T129" fmla="*/ 1255 h 1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1255">
                    <a:moveTo>
                      <a:pt x="76" y="6"/>
                    </a:moveTo>
                    <a:lnTo>
                      <a:pt x="50" y="99"/>
                    </a:lnTo>
                    <a:lnTo>
                      <a:pt x="10" y="362"/>
                    </a:lnTo>
                    <a:lnTo>
                      <a:pt x="0" y="544"/>
                    </a:lnTo>
                    <a:lnTo>
                      <a:pt x="10" y="757"/>
                    </a:lnTo>
                    <a:lnTo>
                      <a:pt x="25" y="873"/>
                    </a:lnTo>
                    <a:lnTo>
                      <a:pt x="46" y="995"/>
                    </a:lnTo>
                    <a:lnTo>
                      <a:pt x="75" y="1122"/>
                    </a:lnTo>
                    <a:lnTo>
                      <a:pt x="94" y="1187"/>
                    </a:lnTo>
                    <a:lnTo>
                      <a:pt x="113" y="1255"/>
                    </a:lnTo>
                    <a:lnTo>
                      <a:pt x="135" y="1230"/>
                    </a:lnTo>
                    <a:lnTo>
                      <a:pt x="162" y="1200"/>
                    </a:lnTo>
                    <a:lnTo>
                      <a:pt x="192" y="1162"/>
                    </a:lnTo>
                    <a:lnTo>
                      <a:pt x="229" y="1112"/>
                    </a:lnTo>
                    <a:lnTo>
                      <a:pt x="267" y="1055"/>
                    </a:lnTo>
                    <a:lnTo>
                      <a:pt x="286" y="1025"/>
                    </a:lnTo>
                    <a:lnTo>
                      <a:pt x="305" y="991"/>
                    </a:lnTo>
                    <a:lnTo>
                      <a:pt x="341" y="920"/>
                    </a:lnTo>
                    <a:lnTo>
                      <a:pt x="335" y="820"/>
                    </a:lnTo>
                    <a:lnTo>
                      <a:pt x="310" y="574"/>
                    </a:lnTo>
                    <a:lnTo>
                      <a:pt x="291" y="426"/>
                    </a:lnTo>
                    <a:lnTo>
                      <a:pt x="263" y="274"/>
                    </a:lnTo>
                    <a:lnTo>
                      <a:pt x="229" y="130"/>
                    </a:lnTo>
                    <a:lnTo>
                      <a:pt x="208" y="65"/>
                    </a:lnTo>
                    <a:lnTo>
                      <a:pt x="185" y="6"/>
                    </a:lnTo>
                    <a:lnTo>
                      <a:pt x="166" y="0"/>
                    </a:lnTo>
                    <a:lnTo>
                      <a:pt x="185" y="48"/>
                    </a:lnTo>
                    <a:lnTo>
                      <a:pt x="225" y="204"/>
                    </a:lnTo>
                    <a:lnTo>
                      <a:pt x="263" y="498"/>
                    </a:lnTo>
                    <a:lnTo>
                      <a:pt x="278" y="958"/>
                    </a:lnTo>
                    <a:lnTo>
                      <a:pt x="246" y="995"/>
                    </a:lnTo>
                    <a:lnTo>
                      <a:pt x="202" y="1033"/>
                    </a:lnTo>
                    <a:lnTo>
                      <a:pt x="135" y="1078"/>
                    </a:lnTo>
                    <a:lnTo>
                      <a:pt x="109" y="972"/>
                    </a:lnTo>
                    <a:lnTo>
                      <a:pt x="84" y="854"/>
                    </a:lnTo>
                    <a:lnTo>
                      <a:pt x="61" y="706"/>
                    </a:lnTo>
                    <a:lnTo>
                      <a:pt x="40" y="356"/>
                    </a:lnTo>
                    <a:lnTo>
                      <a:pt x="56" y="175"/>
                    </a:lnTo>
                    <a:lnTo>
                      <a:pt x="71" y="88"/>
                    </a:lnTo>
                    <a:lnTo>
                      <a:pt x="95" y="2"/>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Tree>
    <p:extLst>
      <p:ext uri="{BB962C8B-B14F-4D97-AF65-F5344CB8AC3E}">
        <p14:creationId xmlns:p14="http://schemas.microsoft.com/office/powerpoint/2010/main" val="3834254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A594A4-D84B-55B3-EF4B-2148F35EF723}"/>
              </a:ext>
            </a:extLst>
          </p:cNvPr>
          <p:cNvPicPr>
            <a:picLocks noChangeAspect="1"/>
          </p:cNvPicPr>
          <p:nvPr/>
        </p:nvPicPr>
        <p:blipFill rotWithShape="1">
          <a:blip r:embed="rId2"/>
          <a:srcRect l="13450" t="39403" r="29610" b="13234"/>
          <a:stretch/>
        </p:blipFill>
        <p:spPr>
          <a:xfrm>
            <a:off x="4107242" y="1279008"/>
            <a:ext cx="5784189" cy="3933250"/>
          </a:xfrm>
          <a:prstGeom prst="rect">
            <a:avLst/>
          </a:prstGeom>
        </p:spPr>
      </p:pic>
      <p:sp>
        <p:nvSpPr>
          <p:cNvPr id="4" name="Slide Number Placeholder 3">
            <a:extLst>
              <a:ext uri="{FF2B5EF4-FFF2-40B4-BE49-F238E27FC236}">
                <a16:creationId xmlns:a16="http://schemas.microsoft.com/office/drawing/2014/main" id="{A73D48DE-F9C0-EF1D-7B4D-5222A5EB3E51}"/>
              </a:ext>
            </a:extLst>
          </p:cNvPr>
          <p:cNvSpPr>
            <a:spLocks noGrp="1"/>
          </p:cNvSpPr>
          <p:nvPr>
            <p:ph type="sldNum" sz="quarter" idx="12"/>
          </p:nvPr>
        </p:nvSpPr>
        <p:spPr/>
        <p:txBody>
          <a:bodyPr/>
          <a:lstStyle/>
          <a:p>
            <a:fld id="{4D309488-8EB1-4662-952E-D6A73107E6C0}" type="slidenum">
              <a:rPr lang="en-US" smtClean="0"/>
              <a:pPr/>
              <a:t>4</a:t>
            </a:fld>
            <a:endParaRPr lang="en-US"/>
          </a:p>
        </p:txBody>
      </p:sp>
      <p:sp>
        <p:nvSpPr>
          <p:cNvPr id="6" name="Title 1">
            <a:extLst>
              <a:ext uri="{FF2B5EF4-FFF2-40B4-BE49-F238E27FC236}">
                <a16:creationId xmlns:a16="http://schemas.microsoft.com/office/drawing/2014/main" id="{0FBEEC12-00E0-75DD-A5F0-5A315F60C6A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b="1" dirty="0">
                <a:latin typeface="+mn-lt"/>
              </a:rPr>
              <a:t>Day 4 (October 26</a:t>
            </a:r>
            <a:r>
              <a:rPr lang="en-US" b="1" baseline="30000" dirty="0">
                <a:latin typeface="+mn-lt"/>
              </a:rPr>
              <a:t>th</a:t>
            </a:r>
            <a:r>
              <a:rPr lang="en-US" b="1" dirty="0">
                <a:latin typeface="+mn-lt"/>
              </a:rPr>
              <a:t>)</a:t>
            </a:r>
            <a:endParaRPr lang="en-PH" altLang="en-US" dirty="0"/>
          </a:p>
        </p:txBody>
      </p:sp>
      <p:sp>
        <p:nvSpPr>
          <p:cNvPr id="7" name="Left Brace 6">
            <a:extLst>
              <a:ext uri="{FF2B5EF4-FFF2-40B4-BE49-F238E27FC236}">
                <a16:creationId xmlns:a16="http://schemas.microsoft.com/office/drawing/2014/main" id="{599CB9DF-311D-4630-EDF6-98390F88733A}"/>
              </a:ext>
            </a:extLst>
          </p:cNvPr>
          <p:cNvSpPr/>
          <p:nvPr/>
        </p:nvSpPr>
        <p:spPr>
          <a:xfrm>
            <a:off x="3424515" y="2127568"/>
            <a:ext cx="600635" cy="693737"/>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8" name="TextBox 7">
            <a:extLst>
              <a:ext uri="{FF2B5EF4-FFF2-40B4-BE49-F238E27FC236}">
                <a16:creationId xmlns:a16="http://schemas.microsoft.com/office/drawing/2014/main" id="{179D69C4-4CFA-B152-7566-54D6F6358BF2}"/>
              </a:ext>
            </a:extLst>
          </p:cNvPr>
          <p:cNvSpPr txBox="1"/>
          <p:nvPr/>
        </p:nvSpPr>
        <p:spPr>
          <a:xfrm>
            <a:off x="240833" y="1966604"/>
            <a:ext cx="3101590" cy="1015663"/>
          </a:xfrm>
          <a:prstGeom prst="rect">
            <a:avLst/>
          </a:prstGeom>
          <a:noFill/>
        </p:spPr>
        <p:txBody>
          <a:bodyPr wrap="square">
            <a:spAutoFit/>
          </a:bodyPr>
          <a:lstStyle/>
          <a:p>
            <a:pPr marL="180975" algn="r"/>
            <a:r>
              <a:rPr lang="en-GB" sz="2000" dirty="0"/>
              <a:t>Repeat part of the exercises conducted during day 3</a:t>
            </a:r>
          </a:p>
        </p:txBody>
      </p:sp>
      <p:sp>
        <p:nvSpPr>
          <p:cNvPr id="9" name="Left Brace 8">
            <a:extLst>
              <a:ext uri="{FF2B5EF4-FFF2-40B4-BE49-F238E27FC236}">
                <a16:creationId xmlns:a16="http://schemas.microsoft.com/office/drawing/2014/main" id="{5A5A8697-5AD6-08D1-8E99-9364FCE34EE5}"/>
              </a:ext>
            </a:extLst>
          </p:cNvPr>
          <p:cNvSpPr/>
          <p:nvPr/>
        </p:nvSpPr>
        <p:spPr>
          <a:xfrm>
            <a:off x="3478099" y="3067108"/>
            <a:ext cx="600635" cy="1617251"/>
          </a:xfrm>
          <a:prstGeom prst="leftBrace">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PH"/>
          </a:p>
        </p:txBody>
      </p:sp>
      <p:sp>
        <p:nvSpPr>
          <p:cNvPr id="10" name="TextBox 9">
            <a:extLst>
              <a:ext uri="{FF2B5EF4-FFF2-40B4-BE49-F238E27FC236}">
                <a16:creationId xmlns:a16="http://schemas.microsoft.com/office/drawing/2014/main" id="{E7C18D3D-4A50-D0C1-468B-BF6B071898BF}"/>
              </a:ext>
            </a:extLst>
          </p:cNvPr>
          <p:cNvSpPr txBox="1"/>
          <p:nvPr/>
        </p:nvSpPr>
        <p:spPr>
          <a:xfrm>
            <a:off x="597740" y="3675678"/>
            <a:ext cx="2880359" cy="400110"/>
          </a:xfrm>
          <a:prstGeom prst="rect">
            <a:avLst/>
          </a:prstGeom>
          <a:noFill/>
        </p:spPr>
        <p:txBody>
          <a:bodyPr wrap="square">
            <a:spAutoFit/>
          </a:bodyPr>
          <a:lstStyle/>
          <a:p>
            <a:pPr marL="180975" algn="r"/>
            <a:r>
              <a:rPr lang="en-GB" sz="2000" dirty="0"/>
              <a:t>The way forward</a:t>
            </a:r>
          </a:p>
        </p:txBody>
      </p:sp>
      <p:sp>
        <p:nvSpPr>
          <p:cNvPr id="3" name="TextBox 2">
            <a:extLst>
              <a:ext uri="{FF2B5EF4-FFF2-40B4-BE49-F238E27FC236}">
                <a16:creationId xmlns:a16="http://schemas.microsoft.com/office/drawing/2014/main" id="{659CB55B-8182-E18D-84B4-DF9F9DBF8C1B}"/>
              </a:ext>
            </a:extLst>
          </p:cNvPr>
          <p:cNvSpPr txBox="1"/>
          <p:nvPr/>
        </p:nvSpPr>
        <p:spPr>
          <a:xfrm>
            <a:off x="2214349" y="5652544"/>
            <a:ext cx="7677081" cy="461665"/>
          </a:xfrm>
          <a:prstGeom prst="rect">
            <a:avLst/>
          </a:prstGeom>
          <a:noFill/>
        </p:spPr>
        <p:txBody>
          <a:bodyPr wrap="square">
            <a:spAutoFit/>
          </a:bodyPr>
          <a:lstStyle/>
          <a:p>
            <a:r>
              <a:rPr lang="en-PH" sz="2400" b="1" dirty="0"/>
              <a:t>Training evaluation form: </a:t>
            </a:r>
            <a:r>
              <a:rPr lang="en-PH" sz="2400" dirty="0"/>
              <a:t>https://bit.ly/3Fe476Z</a:t>
            </a:r>
          </a:p>
        </p:txBody>
      </p:sp>
    </p:spTree>
    <p:extLst>
      <p:ext uri="{BB962C8B-B14F-4D97-AF65-F5344CB8AC3E}">
        <p14:creationId xmlns:p14="http://schemas.microsoft.com/office/powerpoint/2010/main" val="429155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a:extLst>
              <a:ext uri="{FF2B5EF4-FFF2-40B4-BE49-F238E27FC236}">
                <a16:creationId xmlns:a16="http://schemas.microsoft.com/office/drawing/2014/main" id="{F330C881-0A32-FCA0-EE44-015245879006}"/>
              </a:ext>
            </a:extLst>
          </p:cNvPr>
          <p:cNvSpPr txBox="1">
            <a:spLocks noChangeArrowheads="1"/>
          </p:cNvSpPr>
          <p:nvPr/>
        </p:nvSpPr>
        <p:spPr bwMode="auto">
          <a:xfrm>
            <a:off x="908219" y="1795787"/>
            <a:ext cx="10375559" cy="1754326"/>
          </a:xfrm>
          <a:prstGeom prst="rect">
            <a:avLst/>
          </a:prstGeom>
          <a:noFill/>
          <a:ln w="9525">
            <a:noFill/>
            <a:miter lim="800000"/>
            <a:headEnd/>
            <a:tailEnd/>
          </a:ln>
        </p:spPr>
        <p:txBody>
          <a:bodyPr wrap="square">
            <a:spAutoFit/>
          </a:bodyPr>
          <a:lstStyle/>
          <a:p>
            <a:pPr algn="ctr"/>
            <a:r>
              <a:rPr lang="en-US" sz="3600" b="1" cap="small" dirty="0">
                <a:solidFill>
                  <a:schemeClr val="bg1"/>
                </a:solidFill>
                <a:latin typeface="+mn-lt"/>
              </a:rPr>
              <a:t>Exercise 4</a:t>
            </a:r>
            <a:r>
              <a:rPr lang="en-US" altLang="en-US" sz="3600" b="1" cap="small" dirty="0">
                <a:solidFill>
                  <a:schemeClr val="bg1"/>
                </a:solidFill>
              </a:rPr>
              <a:t>: </a:t>
            </a:r>
            <a:r>
              <a:rPr lang="en-US" sz="3600" b="1" cap="small" dirty="0">
                <a:solidFill>
                  <a:schemeClr val="bg1"/>
                </a:solidFill>
              </a:rPr>
              <a:t>Preparing the thematic map </a:t>
            </a:r>
          </a:p>
          <a:p>
            <a:pPr algn="ctr"/>
            <a:r>
              <a:rPr lang="en-US" sz="3600" b="1" cap="small" dirty="0">
                <a:solidFill>
                  <a:schemeClr val="bg1"/>
                </a:solidFill>
              </a:rPr>
              <a:t>for the training certificate</a:t>
            </a:r>
          </a:p>
          <a:p>
            <a:pPr algn="ctr"/>
            <a:endParaRPr lang="en-US" sz="3600" b="1" cap="small" dirty="0">
              <a:solidFill>
                <a:schemeClr val="bg1"/>
              </a:solidFill>
            </a:endParaRPr>
          </a:p>
        </p:txBody>
      </p:sp>
      <p:sp>
        <p:nvSpPr>
          <p:cNvPr id="2" name="TextBox 1">
            <a:extLst>
              <a:ext uri="{FF2B5EF4-FFF2-40B4-BE49-F238E27FC236}">
                <a16:creationId xmlns:a16="http://schemas.microsoft.com/office/drawing/2014/main" id="{AEA3D4AF-3DD0-F53A-2042-7C5BEE792D60}"/>
              </a:ext>
            </a:extLst>
          </p:cNvPr>
          <p:cNvSpPr txBox="1">
            <a:spLocks noChangeArrowheads="1"/>
          </p:cNvSpPr>
          <p:nvPr/>
        </p:nvSpPr>
        <p:spPr bwMode="auto">
          <a:xfrm>
            <a:off x="908220" y="4146833"/>
            <a:ext cx="10375559" cy="1169551"/>
          </a:xfrm>
          <a:prstGeom prst="rect">
            <a:avLst/>
          </a:prstGeom>
          <a:noFill/>
          <a:ln w="9525">
            <a:noFill/>
            <a:miter lim="800000"/>
            <a:headEnd/>
            <a:tailEnd/>
          </a:ln>
        </p:spPr>
        <p:txBody>
          <a:bodyPr wrap="square">
            <a:spAutoFit/>
          </a:bodyPr>
          <a:lstStyle/>
          <a:p>
            <a:pPr algn="ctr"/>
            <a:r>
              <a:rPr lang="en-US" altLang="en-US" sz="2000" b="1" cap="small" dirty="0">
                <a:solidFill>
                  <a:schemeClr val="bg1"/>
                </a:solidFill>
              </a:rPr>
              <a:t>Izay Pantanilla</a:t>
            </a:r>
          </a:p>
          <a:p>
            <a:pPr algn="ctr"/>
            <a:r>
              <a:rPr lang="en-US" altLang="en-US" sz="1600" dirty="0">
                <a:solidFill>
                  <a:schemeClr val="bg1"/>
                </a:solidFill>
                <a:ea typeface="Century Gothic" charset="0"/>
                <a:cs typeface="Century Gothic" charset="0"/>
              </a:rPr>
              <a:t>GIS Analyst</a:t>
            </a:r>
            <a:r>
              <a:rPr lang="en-US" altLang="en-US" sz="1600" baseline="0" dirty="0">
                <a:solidFill>
                  <a:schemeClr val="bg1"/>
                </a:solidFill>
                <a:latin typeface="+mn-lt"/>
                <a:ea typeface="Century Gothic" charset="0"/>
                <a:cs typeface="Century Gothic" charset="0"/>
              </a:rPr>
              <a:t>, Health </a:t>
            </a:r>
            <a:r>
              <a:rPr lang="en-US" altLang="en-US" sz="1600" baseline="0" dirty="0" err="1">
                <a:solidFill>
                  <a:schemeClr val="bg1"/>
                </a:solidFill>
                <a:latin typeface="+mn-lt"/>
                <a:ea typeface="Century Gothic" charset="0"/>
                <a:cs typeface="Century Gothic" charset="0"/>
              </a:rPr>
              <a:t>GeoLab</a:t>
            </a:r>
            <a:r>
              <a:rPr lang="en-US" altLang="en-US" sz="1600" baseline="0" dirty="0">
                <a:solidFill>
                  <a:schemeClr val="bg1"/>
                </a:solidFill>
                <a:latin typeface="+mn-lt"/>
                <a:ea typeface="Century Gothic" charset="0"/>
                <a:cs typeface="Century Gothic" charset="0"/>
              </a:rPr>
              <a:t> Group, Epidemiology Department, </a:t>
            </a:r>
          </a:p>
          <a:p>
            <a:pPr algn="ctr"/>
            <a:r>
              <a:rPr lang="en-US" sz="1600" b="0" i="0" u="none" strike="noStrike" dirty="0">
                <a:solidFill>
                  <a:schemeClr val="bg1"/>
                </a:solidFill>
                <a:effectLst/>
                <a:latin typeface="Calibri" panose="020F0502020204030204" pitchFamily="34" charset="0"/>
              </a:rPr>
              <a:t>Mahidol-Oxford Tropical Medicine Research Unit, Faculty of Tropical Medicine, </a:t>
            </a:r>
          </a:p>
          <a:p>
            <a:pPr algn="ctr"/>
            <a:r>
              <a:rPr lang="en-US" sz="1600" b="0" i="0" u="none" strike="noStrike" dirty="0">
                <a:solidFill>
                  <a:schemeClr val="bg1"/>
                </a:solidFill>
                <a:effectLst/>
                <a:latin typeface="Calibri" panose="020F0502020204030204" pitchFamily="34" charset="0"/>
              </a:rPr>
              <a:t>Mahidol University</a:t>
            </a:r>
            <a:r>
              <a:rPr lang="en-US" altLang="en-US" sz="1600" baseline="0" dirty="0">
                <a:solidFill>
                  <a:schemeClr val="bg1"/>
                </a:solidFill>
                <a:latin typeface="+mn-lt"/>
                <a:ea typeface="Century Gothic" charset="0"/>
                <a:cs typeface="Century Gothic" charset="0"/>
              </a:rPr>
              <a:t>, Bangkok</a:t>
            </a:r>
            <a:endParaRPr lang="en-US" sz="2000" b="1" cap="small" dirty="0">
              <a:solidFill>
                <a:schemeClr val="bg1"/>
              </a:solidFill>
              <a:latin typeface="+mn-lt"/>
            </a:endParaRPr>
          </a:p>
        </p:txBody>
      </p:sp>
    </p:spTree>
    <p:extLst>
      <p:ext uri="{BB962C8B-B14F-4D97-AF65-F5344CB8AC3E}">
        <p14:creationId xmlns:p14="http://schemas.microsoft.com/office/powerpoint/2010/main" val="230689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015BE5-74F3-08E8-90EA-D85D66351524}"/>
              </a:ext>
            </a:extLst>
          </p:cNvPr>
          <p:cNvSpPr>
            <a:spLocks noGrp="1"/>
          </p:cNvSpPr>
          <p:nvPr>
            <p:ph type="sldNum" sz="quarter" idx="12"/>
          </p:nvPr>
        </p:nvSpPr>
        <p:spPr/>
        <p:txBody>
          <a:bodyPr/>
          <a:lstStyle/>
          <a:p>
            <a:fld id="{4D309488-8EB1-4662-952E-D6A73107E6C0}" type="slidenum">
              <a:rPr lang="en-US" smtClean="0"/>
              <a:pPr/>
              <a:t>6</a:t>
            </a:fld>
            <a:endParaRPr lang="en-US" dirty="0"/>
          </a:p>
        </p:txBody>
      </p:sp>
      <p:sp>
        <p:nvSpPr>
          <p:cNvPr id="3" name="Title 1">
            <a:extLst>
              <a:ext uri="{FF2B5EF4-FFF2-40B4-BE49-F238E27FC236}">
                <a16:creationId xmlns:a16="http://schemas.microsoft.com/office/drawing/2014/main" id="{D5905AA7-3A8D-47F4-2DE3-B2190A63D278}"/>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US" sz="3600" dirty="0"/>
              <a:t>Request received for maps – MAP 1</a:t>
            </a:r>
            <a:endParaRPr lang="en-PH" altLang="en-US" sz="3600" dirty="0"/>
          </a:p>
        </p:txBody>
      </p:sp>
      <p:sp>
        <p:nvSpPr>
          <p:cNvPr id="5" name="Rectangle 3">
            <a:extLst>
              <a:ext uri="{FF2B5EF4-FFF2-40B4-BE49-F238E27FC236}">
                <a16:creationId xmlns:a16="http://schemas.microsoft.com/office/drawing/2014/main" id="{65B2DDB9-3AB7-9014-BADF-79BC979278DF}"/>
              </a:ext>
            </a:extLst>
          </p:cNvPr>
          <p:cNvSpPr>
            <a:spLocks noChangeArrowheads="1"/>
          </p:cNvSpPr>
          <p:nvPr/>
        </p:nvSpPr>
        <p:spPr bwMode="auto">
          <a:xfrm>
            <a:off x="705551" y="1426866"/>
            <a:ext cx="10440236" cy="3108543"/>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Assist on-going malaria control and elimination activities</a:t>
            </a:r>
          </a:p>
          <a:p>
            <a:pPr marL="347663" indent="-347663">
              <a:buFont typeface="Arial" charset="0"/>
              <a:buChar char="•"/>
            </a:pPr>
            <a:r>
              <a:rPr lang="en-GB" altLang="en-US" sz="2800" u="sng" dirty="0"/>
              <a:t>Audience:</a:t>
            </a:r>
            <a:r>
              <a:rPr lang="en-GB" altLang="en-US" sz="2800" dirty="0"/>
              <a:t> Province-level Malaria Surveillance Officer</a:t>
            </a:r>
          </a:p>
          <a:p>
            <a:pPr marL="347663" indent="-347663">
              <a:buFont typeface="Arial" charset="0"/>
              <a:buChar char="•"/>
            </a:pPr>
            <a:r>
              <a:rPr lang="en-GB" altLang="en-US" sz="2800" u="sng" dirty="0"/>
              <a:t>Content:</a:t>
            </a:r>
          </a:p>
          <a:p>
            <a:pPr marL="804863" lvl="1" indent="-347663">
              <a:buFont typeface="Arial" charset="0"/>
              <a:buChar char="•"/>
            </a:pPr>
            <a:r>
              <a:rPr lang="en-GB" altLang="en-US" sz="2800" dirty="0"/>
              <a:t>Updated number of malaria cases:</a:t>
            </a:r>
          </a:p>
          <a:p>
            <a:pPr marL="1262063" lvl="2" indent="-347663">
              <a:buFont typeface="Arial" charset="0"/>
              <a:buChar char="•"/>
            </a:pPr>
            <a:r>
              <a:rPr lang="en-PH" altLang="en-US" sz="2800" dirty="0"/>
              <a:t>By place of residence aggregated</a:t>
            </a:r>
            <a:r>
              <a:rPr lang="en-GB" altLang="en-US" sz="2800" dirty="0"/>
              <a:t> by Barangay</a:t>
            </a:r>
          </a:p>
          <a:p>
            <a:pPr marL="1262063" lvl="2" indent="-347663">
              <a:buFont typeface="Arial" charset="0"/>
              <a:buChar char="•"/>
            </a:pPr>
            <a:r>
              <a:rPr lang="en-PH" altLang="en-US" sz="2800" dirty="0"/>
              <a:t>By place of reporting at</a:t>
            </a:r>
            <a:r>
              <a:rPr lang="en-GB" altLang="en-US" sz="2800" dirty="0"/>
              <a:t> the health facility level</a:t>
            </a:r>
          </a:p>
          <a:p>
            <a:pPr marL="347663" indent="-347663">
              <a:buFont typeface="Arial" charset="0"/>
              <a:buChar char="•"/>
            </a:pPr>
            <a:r>
              <a:rPr lang="en-GB" altLang="en-US" sz="2800" u="sng" dirty="0"/>
              <a:t>Medium:</a:t>
            </a:r>
            <a:r>
              <a:rPr lang="en-GB" altLang="en-US" sz="2800" dirty="0"/>
              <a:t> A4 size map stored in a PDF file</a:t>
            </a:r>
            <a:endParaRPr lang="en-US" altLang="en-US" sz="2800" dirty="0"/>
          </a:p>
        </p:txBody>
      </p:sp>
    </p:spTree>
    <p:extLst>
      <p:ext uri="{BB962C8B-B14F-4D97-AF65-F5344CB8AC3E}">
        <p14:creationId xmlns:p14="http://schemas.microsoft.com/office/powerpoint/2010/main" val="2434070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8B762226-58FB-4E70-B4CD-09FBFA5529ED}"/>
              </a:ext>
            </a:extLst>
          </p:cNvPr>
          <p:cNvSpPr>
            <a:spLocks noChangeArrowheads="1"/>
          </p:cNvSpPr>
          <p:nvPr/>
        </p:nvSpPr>
        <p:spPr bwMode="auto">
          <a:xfrm>
            <a:off x="977153" y="1544872"/>
            <a:ext cx="10186565" cy="1884128"/>
          </a:xfrm>
          <a:prstGeom prst="rect">
            <a:avLst/>
          </a:prstGeom>
          <a:noFill/>
          <a:ln w="9525">
            <a:noFill/>
            <a:miter lim="800000"/>
            <a:headEnd/>
            <a:tailEnd/>
          </a:ln>
        </p:spPr>
        <p:txBody>
          <a:bodyPr lIns="0" tIns="0" rIns="0" bIns="0"/>
          <a:lstStyle/>
          <a:p>
            <a:pPr marL="342900" indent="-342900">
              <a:spcBef>
                <a:spcPts val="0"/>
              </a:spcBef>
              <a:spcAft>
                <a:spcPts val="1200"/>
              </a:spcAft>
              <a:buFont typeface="Arial" panose="020B0604020202020204" pitchFamily="34" charset="0"/>
              <a:buChar char="•"/>
              <a:defRPr/>
            </a:pPr>
            <a:r>
              <a:rPr lang="en-US" altLang="zh-CN" sz="2600" dirty="0">
                <a:latin typeface="+mn-lt"/>
              </a:rPr>
              <a:t>Boundaries of the Barangay with the unique identifiers from the master list included in the attribute table</a:t>
            </a:r>
          </a:p>
          <a:p>
            <a:pPr marL="342900" indent="-342900">
              <a:spcBef>
                <a:spcPts val="0"/>
              </a:spcBef>
              <a:spcAft>
                <a:spcPts val="1200"/>
              </a:spcAft>
              <a:buFont typeface="Arial" panose="020B0604020202020204" pitchFamily="34" charset="0"/>
              <a:buChar char="•"/>
              <a:defRPr/>
            </a:pPr>
            <a:r>
              <a:rPr lang="en-US" altLang="zh-CN" sz="2600" dirty="0">
                <a:latin typeface="+mn-lt"/>
              </a:rPr>
              <a:t>Location of the health facilities with the unique identifier from the master list included in the attribute table</a:t>
            </a:r>
          </a:p>
        </p:txBody>
      </p:sp>
      <p:sp>
        <p:nvSpPr>
          <p:cNvPr id="4" name="Title 1">
            <a:extLst>
              <a:ext uri="{FF2B5EF4-FFF2-40B4-BE49-F238E27FC236}">
                <a16:creationId xmlns:a16="http://schemas.microsoft.com/office/drawing/2014/main" id="{0E0E5DF7-4644-6A37-182A-C476D51FB19A}"/>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What data do we need?</a:t>
            </a:r>
            <a:endParaRPr lang="en-PH" altLang="en-US" sz="3600" dirty="0"/>
          </a:p>
        </p:txBody>
      </p:sp>
      <p:sp>
        <p:nvSpPr>
          <p:cNvPr id="6" name="Slide Number Placeholder 3">
            <a:extLst>
              <a:ext uri="{FF2B5EF4-FFF2-40B4-BE49-F238E27FC236}">
                <a16:creationId xmlns:a16="http://schemas.microsoft.com/office/drawing/2014/main" id="{98829EB8-92B0-D3E6-53DD-CC85CC6F9E84}"/>
              </a:ext>
            </a:extLst>
          </p:cNvPr>
          <p:cNvSpPr>
            <a:spLocks noGrp="1"/>
          </p:cNvSpPr>
          <p:nvPr>
            <p:ph type="sldNum" sz="quarter" idx="12"/>
          </p:nvPr>
        </p:nvSpPr>
        <p:spPr>
          <a:xfrm>
            <a:off x="11461072" y="6414405"/>
            <a:ext cx="730928" cy="365125"/>
          </a:xfrm>
        </p:spPr>
        <p:txBody>
          <a:bodyPr/>
          <a:lstStyle/>
          <a:p>
            <a:fld id="{4D309488-8EB1-4662-952E-D6A73107E6C0}" type="slidenum">
              <a:rPr lang="en-US" smtClean="0"/>
              <a:pPr/>
              <a:t>7</a:t>
            </a:fld>
            <a:endParaRPr lang="en-US" dirty="0"/>
          </a:p>
        </p:txBody>
      </p:sp>
      <p:sp>
        <p:nvSpPr>
          <p:cNvPr id="5" name="Rectangle 4">
            <a:extLst>
              <a:ext uri="{FF2B5EF4-FFF2-40B4-BE49-F238E27FC236}">
                <a16:creationId xmlns:a16="http://schemas.microsoft.com/office/drawing/2014/main" id="{2FA9AA3F-1E2A-FB31-0FD8-5A168E472950}"/>
              </a:ext>
            </a:extLst>
          </p:cNvPr>
          <p:cNvSpPr>
            <a:spLocks noChangeArrowheads="1"/>
          </p:cNvSpPr>
          <p:nvPr/>
        </p:nvSpPr>
        <p:spPr bwMode="auto">
          <a:xfrm>
            <a:off x="532563" y="942413"/>
            <a:ext cx="9769519" cy="523220"/>
          </a:xfrm>
          <a:prstGeom prst="rect">
            <a:avLst/>
          </a:prstGeom>
          <a:noFill/>
          <a:ln w="9525">
            <a:noFill/>
            <a:miter lim="800000"/>
            <a:headEnd/>
            <a:tailEnd/>
          </a:ln>
        </p:spPr>
        <p:txBody>
          <a:bodyPr wrap="square">
            <a:spAutoFit/>
          </a:bodyPr>
          <a:lstStyle/>
          <a:p>
            <a:r>
              <a:rPr lang="en-US" altLang="en-US" sz="2800" b="1" dirty="0"/>
              <a:t>Geospatial data</a:t>
            </a:r>
            <a:endParaRPr lang="en-US" altLang="en-US" sz="2800" dirty="0"/>
          </a:p>
        </p:txBody>
      </p:sp>
      <p:sp>
        <p:nvSpPr>
          <p:cNvPr id="2" name="Rectangle 3">
            <a:extLst>
              <a:ext uri="{FF2B5EF4-FFF2-40B4-BE49-F238E27FC236}">
                <a16:creationId xmlns:a16="http://schemas.microsoft.com/office/drawing/2014/main" id="{520B776E-5E48-76BD-F15D-A2FB51EE88F8}"/>
              </a:ext>
            </a:extLst>
          </p:cNvPr>
          <p:cNvSpPr>
            <a:spLocks noChangeArrowheads="1"/>
          </p:cNvSpPr>
          <p:nvPr/>
        </p:nvSpPr>
        <p:spPr bwMode="auto">
          <a:xfrm>
            <a:off x="924015" y="3973092"/>
            <a:ext cx="10186565" cy="1884128"/>
          </a:xfrm>
          <a:prstGeom prst="rect">
            <a:avLst/>
          </a:prstGeom>
          <a:noFill/>
          <a:ln w="9525">
            <a:noFill/>
            <a:miter lim="800000"/>
            <a:headEnd/>
            <a:tailEnd/>
          </a:ln>
        </p:spPr>
        <p:txBody>
          <a:bodyPr lIns="0" tIns="0" rIns="0" bIns="0"/>
          <a:lstStyle/>
          <a:p>
            <a:pPr marL="342900" indent="-342900">
              <a:spcBef>
                <a:spcPts val="0"/>
              </a:spcBef>
              <a:spcAft>
                <a:spcPts val="1200"/>
              </a:spcAft>
              <a:buFont typeface="Arial" panose="020B0604020202020204" pitchFamily="34" charset="0"/>
              <a:buChar char="•"/>
              <a:defRPr/>
            </a:pPr>
            <a:r>
              <a:rPr lang="en-US" altLang="zh-CN" sz="2600" dirty="0">
                <a:latin typeface="+mn-lt"/>
              </a:rPr>
              <a:t>Barangay level number of malaria cases</a:t>
            </a:r>
          </a:p>
          <a:p>
            <a:pPr marL="342900" indent="-342900">
              <a:spcBef>
                <a:spcPts val="0"/>
              </a:spcBef>
              <a:spcAft>
                <a:spcPts val="1200"/>
              </a:spcAft>
              <a:buFont typeface="Arial" panose="020B0604020202020204" pitchFamily="34" charset="0"/>
              <a:buChar char="•"/>
              <a:defRPr/>
            </a:pPr>
            <a:r>
              <a:rPr lang="en-US" altLang="zh-CN" sz="2600" dirty="0">
                <a:latin typeface="+mn-lt"/>
              </a:rPr>
              <a:t>Health facility leve</a:t>
            </a:r>
            <a:r>
              <a:rPr lang="en-US" altLang="zh-CN" sz="2600" dirty="0"/>
              <a:t>l number of malaria cases</a:t>
            </a:r>
            <a:endParaRPr lang="en-US" altLang="zh-CN" sz="2600" dirty="0">
              <a:latin typeface="+mn-lt"/>
            </a:endParaRPr>
          </a:p>
        </p:txBody>
      </p:sp>
      <p:sp>
        <p:nvSpPr>
          <p:cNvPr id="10" name="Rectangle 9">
            <a:extLst>
              <a:ext uri="{FF2B5EF4-FFF2-40B4-BE49-F238E27FC236}">
                <a16:creationId xmlns:a16="http://schemas.microsoft.com/office/drawing/2014/main" id="{3E4D7BFC-CC05-1772-34FC-F8161AD14985}"/>
              </a:ext>
            </a:extLst>
          </p:cNvPr>
          <p:cNvSpPr>
            <a:spLocks noChangeArrowheads="1"/>
          </p:cNvSpPr>
          <p:nvPr/>
        </p:nvSpPr>
        <p:spPr bwMode="auto">
          <a:xfrm>
            <a:off x="479425" y="3370633"/>
            <a:ext cx="9769519" cy="523220"/>
          </a:xfrm>
          <a:prstGeom prst="rect">
            <a:avLst/>
          </a:prstGeom>
          <a:noFill/>
          <a:ln w="9525">
            <a:noFill/>
            <a:miter lim="800000"/>
            <a:headEnd/>
            <a:tailEnd/>
          </a:ln>
        </p:spPr>
        <p:txBody>
          <a:bodyPr wrap="square">
            <a:spAutoFit/>
          </a:bodyPr>
          <a:lstStyle/>
          <a:p>
            <a:r>
              <a:rPr lang="en-US" altLang="en-US" sz="2800" b="1" dirty="0"/>
              <a:t>Attribute data</a:t>
            </a:r>
            <a:endParaRPr lang="en-US" altLang="en-US" sz="2800" dirty="0"/>
          </a:p>
        </p:txBody>
      </p:sp>
    </p:spTree>
    <p:extLst>
      <p:ext uri="{BB962C8B-B14F-4D97-AF65-F5344CB8AC3E}">
        <p14:creationId xmlns:p14="http://schemas.microsoft.com/office/powerpoint/2010/main" val="856613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Barangay boundaries shapefile</a:t>
            </a:r>
          </a:p>
        </p:txBody>
      </p:sp>
      <p:sp>
        <p:nvSpPr>
          <p:cNvPr id="6" name="Rectangle 12">
            <a:extLst>
              <a:ext uri="{FF2B5EF4-FFF2-40B4-BE49-F238E27FC236}">
                <a16:creationId xmlns:a16="http://schemas.microsoft.com/office/drawing/2014/main" id="{D5199254-0BB0-411F-90AD-F7267FE2384D}"/>
              </a:ext>
            </a:extLst>
          </p:cNvPr>
          <p:cNvSpPr>
            <a:spLocks noChangeArrowheads="1"/>
          </p:cNvSpPr>
          <p:nvPr/>
        </p:nvSpPr>
        <p:spPr bwMode="auto">
          <a:xfrm>
            <a:off x="542026" y="1449507"/>
            <a:ext cx="758896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indent="-360000">
              <a:buFontTx/>
              <a:buAutoNum type="arabicPeriod"/>
            </a:pPr>
            <a:r>
              <a:rPr lang="en-US" altLang="en-US" sz="2200" dirty="0"/>
              <a:t>Launch QGIS</a:t>
            </a:r>
          </a:p>
          <a:p>
            <a:pPr indent="-360000">
              <a:buFontTx/>
              <a:buAutoNum type="arabicPeriod"/>
            </a:pPr>
            <a:r>
              <a:rPr lang="en-US" altLang="en-US" sz="2200" dirty="0"/>
              <a:t>Click the </a:t>
            </a:r>
            <a:r>
              <a:rPr lang="en-US" altLang="en-US" sz="2200" i="1" dirty="0"/>
              <a:t>Add Vector Layer </a:t>
            </a:r>
            <a:r>
              <a:rPr lang="en-US" altLang="en-US" sz="2200" dirty="0"/>
              <a:t>button</a:t>
            </a:r>
          </a:p>
          <a:p>
            <a:pPr indent="-360000">
              <a:buFontTx/>
              <a:buAutoNum type="arabicPeriod"/>
            </a:pPr>
            <a:r>
              <a:rPr lang="en-US" altLang="en-US" sz="2200" dirty="0"/>
              <a:t>Browse to the location of the TRAINING_MATERIAL\EXERCISES\EXERCISE_4\DATA folder on your computer</a:t>
            </a:r>
          </a:p>
          <a:p>
            <a:pPr indent="-360000">
              <a:buFontTx/>
              <a:buAutoNum type="arabicPeriod" startAt="4"/>
            </a:pPr>
            <a:r>
              <a:rPr lang="en-US" altLang="en-US" sz="2200" dirty="0"/>
              <a:t>Select the </a:t>
            </a:r>
            <a:r>
              <a:rPr lang="en-US" altLang="en-US" sz="2200" dirty="0" err="1"/>
              <a:t>TOLKIEN_BRG.shp</a:t>
            </a:r>
            <a:r>
              <a:rPr lang="en-US" altLang="en-US" sz="2200" dirty="0"/>
              <a:t> file and click on the  </a:t>
            </a:r>
            <a:r>
              <a:rPr lang="en-US" altLang="en-US" sz="2200" i="1" dirty="0"/>
              <a:t>Add</a:t>
            </a:r>
            <a:r>
              <a:rPr lang="en-US" altLang="en-US" sz="2200" dirty="0"/>
              <a:t> button</a:t>
            </a:r>
          </a:p>
          <a:p>
            <a:pPr indent="-360000">
              <a:buFontTx/>
              <a:buAutoNum type="arabicPeriod" startAt="4"/>
            </a:pPr>
            <a:r>
              <a:rPr lang="fr-CH" altLang="en-US" sz="2200" dirty="0"/>
              <a:t>Close the </a:t>
            </a:r>
            <a:r>
              <a:rPr lang="en-US" altLang="en-US" sz="2200" i="1" dirty="0"/>
              <a:t>Data Source Manager </a:t>
            </a:r>
            <a:r>
              <a:rPr lang="fr-CH" altLang="en-US" sz="2200" dirty="0" err="1"/>
              <a:t>window</a:t>
            </a:r>
            <a:endParaRPr lang="en-US" altLang="en-US" sz="2200" dirty="0"/>
          </a:p>
        </p:txBody>
      </p:sp>
      <p:pic>
        <p:nvPicPr>
          <p:cNvPr id="8" name="Picture 6" descr="add_vector">
            <a:extLst>
              <a:ext uri="{FF2B5EF4-FFF2-40B4-BE49-F238E27FC236}">
                <a16:creationId xmlns:a16="http://schemas.microsoft.com/office/drawing/2014/main" id="{75600909-6C92-449E-AC23-AF9E59674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9057" y="1899762"/>
            <a:ext cx="5762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2">
            <a:extLst>
              <a:ext uri="{FF2B5EF4-FFF2-40B4-BE49-F238E27FC236}">
                <a16:creationId xmlns:a16="http://schemas.microsoft.com/office/drawing/2014/main" id="{DC137DBB-B5A4-4D7E-9847-606816B646F2}"/>
              </a:ext>
            </a:extLst>
          </p:cNvPr>
          <p:cNvSpPr>
            <a:spLocks noChangeArrowheads="1"/>
          </p:cNvSpPr>
          <p:nvPr/>
        </p:nvSpPr>
        <p:spPr bwMode="auto">
          <a:xfrm>
            <a:off x="857814" y="4182247"/>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1" name="Rectangle 3">
            <a:extLst>
              <a:ext uri="{FF2B5EF4-FFF2-40B4-BE49-F238E27FC236}">
                <a16:creationId xmlns:a16="http://schemas.microsoft.com/office/drawing/2014/main" id="{C45F41B9-2817-4DA6-9E0C-6DF77321999D}"/>
              </a:ext>
            </a:extLst>
          </p:cNvPr>
          <p:cNvSpPr>
            <a:spLocks noChangeArrowheads="1"/>
          </p:cNvSpPr>
          <p:nvPr/>
        </p:nvSpPr>
        <p:spPr bwMode="auto">
          <a:xfrm>
            <a:off x="1521104" y="4182155"/>
            <a:ext cx="6925672"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The Barangay boundaries for the Province of Tolkien should appear in the map canvas of QGIS</a:t>
            </a:r>
          </a:p>
        </p:txBody>
      </p:sp>
      <p:pic>
        <p:nvPicPr>
          <p:cNvPr id="3" name="Picture 2">
            <a:extLst>
              <a:ext uri="{FF2B5EF4-FFF2-40B4-BE49-F238E27FC236}">
                <a16:creationId xmlns:a16="http://schemas.microsoft.com/office/drawing/2014/main" id="{86591FE3-BCBE-4F88-B90B-35E4D4443868}"/>
              </a:ext>
            </a:extLst>
          </p:cNvPr>
          <p:cNvPicPr>
            <a:picLocks noChangeAspect="1"/>
          </p:cNvPicPr>
          <p:nvPr/>
        </p:nvPicPr>
        <p:blipFill rotWithShape="1">
          <a:blip r:embed="rId3"/>
          <a:srcRect l="23226" t="16186" r="24792" b="55600"/>
          <a:stretch/>
        </p:blipFill>
        <p:spPr>
          <a:xfrm>
            <a:off x="8379057" y="2592567"/>
            <a:ext cx="3548182" cy="1083267"/>
          </a:xfrm>
          <a:prstGeom prst="rect">
            <a:avLst/>
          </a:prstGeom>
          <a:ln>
            <a:solidFill>
              <a:schemeClr val="tx1"/>
            </a:solidFill>
          </a:ln>
          <a:effectLst>
            <a:outerShdw blurRad="50800" dist="38100" dir="2700000" sx="102000" sy="102000" algn="tl" rotWithShape="0">
              <a:prstClr val="black">
                <a:alpha val="40000"/>
              </a:prstClr>
            </a:outerShdw>
          </a:effectLst>
        </p:spPr>
      </p:pic>
      <p:pic>
        <p:nvPicPr>
          <p:cNvPr id="5" name="Picture 4">
            <a:extLst>
              <a:ext uri="{FF2B5EF4-FFF2-40B4-BE49-F238E27FC236}">
                <a16:creationId xmlns:a16="http://schemas.microsoft.com/office/drawing/2014/main" id="{E383CA1B-D4E8-4CA4-9679-F0006C37C163}"/>
              </a:ext>
            </a:extLst>
          </p:cNvPr>
          <p:cNvPicPr>
            <a:picLocks noChangeAspect="1"/>
          </p:cNvPicPr>
          <p:nvPr/>
        </p:nvPicPr>
        <p:blipFill>
          <a:blip r:embed="rId4"/>
          <a:stretch>
            <a:fillRect/>
          </a:stretch>
        </p:blipFill>
        <p:spPr>
          <a:xfrm>
            <a:off x="8551316" y="3857464"/>
            <a:ext cx="2782870" cy="1628467"/>
          </a:xfrm>
          <a:prstGeom prst="rect">
            <a:avLst/>
          </a:prstGeom>
          <a:ln>
            <a:solidFill>
              <a:schemeClr val="tx1"/>
            </a:solidFill>
          </a:ln>
          <a:effectLst>
            <a:outerShdw blurRad="50800" dist="38100" dir="2700000" sx="102000" sy="102000" algn="tl" rotWithShape="0">
              <a:prstClr val="black">
                <a:alpha val="40000"/>
              </a:prstClr>
            </a:outerShdw>
          </a:effectLst>
        </p:spPr>
      </p:pic>
      <p:sp>
        <p:nvSpPr>
          <p:cNvPr id="2" name="Title 1">
            <a:extLst>
              <a:ext uri="{FF2B5EF4-FFF2-40B4-BE49-F238E27FC236}">
                <a16:creationId xmlns:a16="http://schemas.microsoft.com/office/drawing/2014/main" id="{7E66CAB3-617C-2C85-2AD6-2B637FF68652}"/>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
        <p:nvSpPr>
          <p:cNvPr id="4" name="Slide Number Placeholder 3">
            <a:extLst>
              <a:ext uri="{FF2B5EF4-FFF2-40B4-BE49-F238E27FC236}">
                <a16:creationId xmlns:a16="http://schemas.microsoft.com/office/drawing/2014/main" id="{FD57E190-90B2-B0AA-B5E9-A1F469B56308}"/>
              </a:ext>
            </a:extLst>
          </p:cNvPr>
          <p:cNvSpPr>
            <a:spLocks noGrp="1"/>
          </p:cNvSpPr>
          <p:nvPr>
            <p:ph type="sldNum" sz="quarter" idx="12"/>
          </p:nvPr>
        </p:nvSpPr>
        <p:spPr>
          <a:xfrm>
            <a:off x="11461072" y="6414405"/>
            <a:ext cx="730928" cy="365125"/>
          </a:xfrm>
        </p:spPr>
        <p:txBody>
          <a:bodyPr/>
          <a:lstStyle/>
          <a:p>
            <a:fld id="{4D309488-8EB1-4662-952E-D6A73107E6C0}" type="slidenum">
              <a:rPr lang="en-US" smtClean="0"/>
              <a:pPr/>
              <a:t>8</a:t>
            </a:fld>
            <a:endParaRPr lang="en-US" dirty="0"/>
          </a:p>
        </p:txBody>
      </p:sp>
      <p:sp>
        <p:nvSpPr>
          <p:cNvPr id="7" name="Rectangle 6">
            <a:extLst>
              <a:ext uri="{FF2B5EF4-FFF2-40B4-BE49-F238E27FC236}">
                <a16:creationId xmlns:a16="http://schemas.microsoft.com/office/drawing/2014/main" id="{B14FB6FB-DBEF-BD40-BB5D-94552B304504}"/>
              </a:ext>
            </a:extLst>
          </p:cNvPr>
          <p:cNvSpPr/>
          <p:nvPr/>
        </p:nvSpPr>
        <p:spPr>
          <a:xfrm>
            <a:off x="11704268" y="3334872"/>
            <a:ext cx="187138" cy="1560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2">
            <a:extLst>
              <a:ext uri="{FF2B5EF4-FFF2-40B4-BE49-F238E27FC236}">
                <a16:creationId xmlns:a16="http://schemas.microsoft.com/office/drawing/2014/main" id="{06629611-DC62-A315-B275-2CAD97C9ED0B}"/>
              </a:ext>
            </a:extLst>
          </p:cNvPr>
          <p:cNvSpPr>
            <a:spLocks noChangeArrowheads="1"/>
          </p:cNvSpPr>
          <p:nvPr/>
        </p:nvSpPr>
        <p:spPr bwMode="auto">
          <a:xfrm>
            <a:off x="661793" y="5260243"/>
            <a:ext cx="85693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6400" indent="-4064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indent="-360000">
              <a:buFontTx/>
              <a:buAutoNum type="arabicPeriod"/>
            </a:pPr>
            <a:r>
              <a:rPr lang="en-US" altLang="en-US" sz="2200" dirty="0"/>
              <a:t>Click on the save icon</a:t>
            </a:r>
          </a:p>
          <a:p>
            <a:pPr indent="-360000">
              <a:buFontTx/>
              <a:buAutoNum type="arabicPeriod"/>
            </a:pPr>
            <a:r>
              <a:rPr lang="fr-CH" altLang="en-US" sz="2200" dirty="0" err="1"/>
              <a:t>Browse</a:t>
            </a:r>
            <a:r>
              <a:rPr lang="fr-CH" altLang="en-US" sz="2200" dirty="0"/>
              <a:t> to the folder </a:t>
            </a:r>
            <a:r>
              <a:rPr lang="en-US" altLang="en-US" sz="2200" dirty="0"/>
              <a:t>where</a:t>
            </a:r>
            <a:r>
              <a:rPr lang="fr-CH" altLang="en-US" sz="2200" dirty="0"/>
              <a:t> </a:t>
            </a:r>
            <a:r>
              <a:rPr lang="fr-CH" altLang="en-US" sz="2200" dirty="0" err="1"/>
              <a:t>you</a:t>
            </a:r>
            <a:r>
              <a:rPr lang="fr-CH" altLang="en-US" sz="2200" dirty="0"/>
              <a:t> </a:t>
            </a:r>
            <a:r>
              <a:rPr lang="fr-CH" altLang="en-US" sz="2200" dirty="0" err="1"/>
              <a:t>want</a:t>
            </a:r>
            <a:r>
              <a:rPr lang="fr-CH" altLang="en-US" sz="2200" dirty="0"/>
              <a:t> to </a:t>
            </a:r>
            <a:r>
              <a:rPr lang="fr-CH" altLang="en-US" sz="2200" dirty="0" err="1"/>
              <a:t>save</a:t>
            </a:r>
            <a:r>
              <a:rPr lang="fr-CH" altLang="en-US" sz="2200" dirty="0"/>
              <a:t> </a:t>
            </a:r>
            <a:r>
              <a:rPr lang="fr-CH" altLang="en-US" sz="2200" dirty="0" err="1"/>
              <a:t>your</a:t>
            </a:r>
            <a:r>
              <a:rPr lang="fr-CH" altLang="en-US" sz="2200" dirty="0"/>
              <a:t> QGIS </a:t>
            </a:r>
            <a:r>
              <a:rPr lang="fr-CH" altLang="en-US" sz="2200" dirty="0" err="1"/>
              <a:t>project</a:t>
            </a:r>
            <a:endParaRPr lang="fr-CH" altLang="en-US" sz="2200" dirty="0"/>
          </a:p>
          <a:p>
            <a:pPr indent="-360000">
              <a:buFontTx/>
              <a:buAutoNum type="arabicPeriod"/>
            </a:pPr>
            <a:r>
              <a:rPr lang="fr-CH" altLang="en-US" sz="2200" dirty="0"/>
              <a:t>Enter a file </a:t>
            </a:r>
            <a:r>
              <a:rPr lang="fr-CH" altLang="en-US" sz="2200" dirty="0" err="1"/>
              <a:t>name</a:t>
            </a:r>
            <a:r>
              <a:rPr lang="fr-CH" altLang="en-US" sz="2200" dirty="0"/>
              <a:t> and click </a:t>
            </a:r>
            <a:r>
              <a:rPr lang="fr-CH" altLang="en-US" sz="2200" i="1" dirty="0"/>
              <a:t>Save</a:t>
            </a:r>
            <a:endParaRPr lang="en-US" altLang="en-US" sz="2200" i="1" dirty="0"/>
          </a:p>
        </p:txBody>
      </p:sp>
      <p:pic>
        <p:nvPicPr>
          <p:cNvPr id="13" name="Picture 2">
            <a:extLst>
              <a:ext uri="{FF2B5EF4-FFF2-40B4-BE49-F238E27FC236}">
                <a16:creationId xmlns:a16="http://schemas.microsoft.com/office/drawing/2014/main" id="{B976FF40-D175-FE1D-C9C4-837D8AB7FB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6766" t="7150" r="91460" b="89906"/>
          <a:stretch>
            <a:fillRect/>
          </a:stretch>
        </p:blipFill>
        <p:spPr bwMode="auto">
          <a:xfrm>
            <a:off x="3781960" y="5235974"/>
            <a:ext cx="43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3">
            <a:extLst>
              <a:ext uri="{FF2B5EF4-FFF2-40B4-BE49-F238E27FC236}">
                <a16:creationId xmlns:a16="http://schemas.microsoft.com/office/drawing/2014/main" id="{32FAE367-4058-ED86-3D03-0CC6C5534B42}"/>
              </a:ext>
            </a:extLst>
          </p:cNvPr>
          <p:cNvSpPr>
            <a:spLocks noChangeArrowheads="1"/>
          </p:cNvSpPr>
          <p:nvPr/>
        </p:nvSpPr>
        <p:spPr bwMode="auto">
          <a:xfrm>
            <a:off x="542026" y="4757296"/>
            <a:ext cx="9779568" cy="523220"/>
          </a:xfrm>
          <a:prstGeom prst="rect">
            <a:avLst/>
          </a:prstGeom>
          <a:noFill/>
          <a:ln w="9525">
            <a:noFill/>
            <a:miter lim="800000"/>
            <a:headEnd/>
            <a:tailEnd/>
          </a:ln>
        </p:spPr>
        <p:txBody>
          <a:bodyPr wrap="square">
            <a:spAutoFit/>
          </a:bodyPr>
          <a:lstStyle/>
          <a:p>
            <a:r>
              <a:rPr lang="en-GB" altLang="en-US" sz="2800" b="1" u="sng" dirty="0"/>
              <a:t>Barangay boundaries shapefile</a:t>
            </a:r>
          </a:p>
        </p:txBody>
      </p:sp>
    </p:spTree>
    <p:extLst>
      <p:ext uri="{BB962C8B-B14F-4D97-AF65-F5344CB8AC3E}">
        <p14:creationId xmlns:p14="http://schemas.microsoft.com/office/powerpoint/2010/main" val="3635607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550982" y="1454325"/>
            <a:ext cx="1075768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indent="-360000">
              <a:buFontTx/>
              <a:buAutoNum type="arabicPeriod"/>
            </a:pPr>
            <a:r>
              <a:rPr lang="en-US" altLang="en-US" sz="2400" dirty="0"/>
              <a:t>Open the </a:t>
            </a:r>
            <a:r>
              <a:rPr lang="en-GB" altLang="en-US" sz="2400" dirty="0"/>
              <a:t>Health_Facilities_master_list_DOH_Jan2025</a:t>
            </a:r>
            <a:r>
              <a:rPr lang="en-US" altLang="en-US" sz="2400" dirty="0"/>
              <a:t>.xlsx file in Excel (located under </a:t>
            </a:r>
            <a:r>
              <a:rPr lang="pt-BR" altLang="en-US" sz="2400" dirty="0"/>
              <a:t>TRAINING_MATERIAL\EXERCISES\EXERCISE_4\DATA)</a:t>
            </a:r>
            <a:endParaRPr lang="en-US" altLang="en-US" sz="2400" dirty="0"/>
          </a:p>
          <a:p>
            <a:pPr indent="-360000">
              <a:buFontTx/>
              <a:buAutoNum type="arabicPeriod"/>
            </a:pPr>
            <a:r>
              <a:rPr lang="fr-CH" altLang="en-US" sz="2400" dirty="0"/>
              <a:t>Look at the </a:t>
            </a:r>
            <a:r>
              <a:rPr lang="fr-CH" altLang="en-US" sz="2400" dirty="0" err="1"/>
              <a:t>fields</a:t>
            </a:r>
            <a:r>
              <a:rPr lang="fr-CH" altLang="en-US" sz="2400" dirty="0"/>
              <a:t> </a:t>
            </a:r>
            <a:r>
              <a:rPr lang="fr-CH" altLang="en-US" sz="2400" dirty="0" err="1"/>
              <a:t>containing</a:t>
            </a:r>
            <a:r>
              <a:rPr lang="fr-CH" altLang="en-US" sz="2400" dirty="0"/>
              <a:t> the information </a:t>
            </a:r>
            <a:r>
              <a:rPr lang="fr-CH" altLang="en-US" sz="2400" dirty="0" err="1"/>
              <a:t>related</a:t>
            </a:r>
            <a:r>
              <a:rPr lang="fr-CH" altLang="en-US" sz="2400" dirty="0"/>
              <a:t> to the </a:t>
            </a:r>
            <a:r>
              <a:rPr lang="fr-CH" altLang="en-US" sz="2400" dirty="0" err="1"/>
              <a:t>geographic</a:t>
            </a:r>
            <a:r>
              <a:rPr lang="fr-CH" altLang="en-US" sz="2400" dirty="0"/>
              <a:t> </a:t>
            </a:r>
            <a:r>
              <a:rPr lang="fr-CH" altLang="en-US" sz="2400" dirty="0" err="1"/>
              <a:t>coordinates</a:t>
            </a:r>
            <a:r>
              <a:rPr lang="fr-CH" altLang="en-US" sz="2400" dirty="0"/>
              <a:t> of the </a:t>
            </a:r>
            <a:r>
              <a:rPr lang="fr-CH" altLang="en-US" sz="2400" dirty="0" err="1"/>
              <a:t>health</a:t>
            </a:r>
            <a:r>
              <a:rPr lang="fr-CH" altLang="en-US" sz="2400" dirty="0"/>
              <a:t> </a:t>
            </a:r>
            <a:r>
              <a:rPr lang="fr-CH" altLang="en-US" sz="2400" dirty="0" err="1"/>
              <a:t>facilities</a:t>
            </a:r>
            <a:r>
              <a:rPr lang="fr-CH" altLang="en-US" sz="2400" dirty="0"/>
              <a:t>:</a:t>
            </a:r>
          </a:p>
          <a:p>
            <a:pPr marL="1080000" lvl="1" indent="-360000">
              <a:buFont typeface="Arial" panose="020B0604020202020204" pitchFamily="34" charset="0"/>
              <a:buChar char="•"/>
            </a:pPr>
            <a:r>
              <a:rPr lang="fr-CH" altLang="en-US" sz="2400" dirty="0"/>
              <a:t>How </a:t>
            </a:r>
            <a:r>
              <a:rPr lang="fr-CH" altLang="en-US" sz="2400" dirty="0" err="1"/>
              <a:t>many</a:t>
            </a:r>
            <a:r>
              <a:rPr lang="fr-CH" altLang="en-US" sz="2400" dirty="0"/>
              <a:t> </a:t>
            </a:r>
            <a:r>
              <a:rPr lang="fr-CH" altLang="en-US" sz="2400" dirty="0" err="1"/>
              <a:t>fields</a:t>
            </a:r>
            <a:r>
              <a:rPr lang="fr-CH" altLang="en-US" sz="2400" dirty="0"/>
              <a:t> do </a:t>
            </a:r>
            <a:r>
              <a:rPr lang="fr-CH" altLang="en-US" sz="2400" dirty="0" err="1"/>
              <a:t>you</a:t>
            </a:r>
            <a:r>
              <a:rPr lang="fr-CH" altLang="en-US" sz="2400" dirty="0"/>
              <a:t> </a:t>
            </a:r>
            <a:r>
              <a:rPr lang="fr-CH" altLang="en-US" sz="2400" dirty="0" err="1"/>
              <a:t>see</a:t>
            </a:r>
            <a:r>
              <a:rPr lang="fr-CH" altLang="en-US" sz="2400" dirty="0"/>
              <a:t>?</a:t>
            </a:r>
          </a:p>
          <a:p>
            <a:pPr marL="1080000" lvl="1" indent="-360000">
              <a:buFont typeface="Arial" panose="020B0604020202020204" pitchFamily="34" charset="0"/>
              <a:buChar char="•"/>
            </a:pPr>
            <a:r>
              <a:rPr lang="fr-CH" altLang="en-US" sz="2400" dirty="0" err="1"/>
              <a:t>What</a:t>
            </a:r>
            <a:r>
              <a:rPr lang="fr-CH" altLang="en-US" sz="2400" dirty="0"/>
              <a:t> </a:t>
            </a:r>
            <a:r>
              <a:rPr lang="fr-CH" altLang="en-US" sz="2400" dirty="0" err="1"/>
              <a:t>does</a:t>
            </a:r>
            <a:r>
              <a:rPr lang="fr-CH" altLang="en-US" sz="2400" dirty="0"/>
              <a:t> </a:t>
            </a:r>
            <a:r>
              <a:rPr lang="fr-CH" altLang="en-US" sz="2400" dirty="0" err="1"/>
              <a:t>these</a:t>
            </a:r>
            <a:r>
              <a:rPr lang="fr-CH" altLang="en-US" sz="2400" dirty="0"/>
              <a:t> </a:t>
            </a:r>
            <a:r>
              <a:rPr lang="fr-CH" altLang="en-US" sz="2400" dirty="0" err="1"/>
              <a:t>fields</a:t>
            </a:r>
            <a:r>
              <a:rPr lang="fr-CH" altLang="en-US" sz="2400" dirty="0"/>
              <a:t> </a:t>
            </a:r>
            <a:r>
              <a:rPr lang="fr-CH" altLang="en-US" sz="2400" dirty="0" err="1"/>
              <a:t>contain</a:t>
            </a:r>
            <a:r>
              <a:rPr lang="fr-CH" altLang="en-US" sz="2400" dirty="0"/>
              <a:t>?</a:t>
            </a:r>
          </a:p>
          <a:p>
            <a:pPr marL="1080000" lvl="1" indent="-360000">
              <a:buFont typeface="Arial" panose="020B0604020202020204" pitchFamily="34" charset="0"/>
              <a:buChar char="•"/>
            </a:pPr>
            <a:r>
              <a:rPr lang="fr-CH" altLang="en-US" sz="2400" dirty="0" err="1"/>
              <a:t>What</a:t>
            </a:r>
            <a:r>
              <a:rPr lang="fr-CH" altLang="en-US" sz="2400" dirty="0"/>
              <a:t> </a:t>
            </a:r>
            <a:r>
              <a:rPr lang="fr-CH" altLang="en-US" sz="2400" dirty="0" err="1"/>
              <a:t>is</a:t>
            </a:r>
            <a:r>
              <a:rPr lang="fr-CH" altLang="en-US" sz="2400" dirty="0"/>
              <a:t> the </a:t>
            </a:r>
            <a:r>
              <a:rPr lang="fr-CH" altLang="en-US" sz="2400" dirty="0" err="1"/>
              <a:t>level</a:t>
            </a:r>
            <a:r>
              <a:rPr lang="fr-CH" altLang="en-US" sz="2400" dirty="0"/>
              <a:t> of </a:t>
            </a:r>
            <a:r>
              <a:rPr lang="fr-CH" altLang="en-US" sz="2400" dirty="0" err="1"/>
              <a:t>precision</a:t>
            </a:r>
            <a:r>
              <a:rPr lang="fr-CH" altLang="en-US" sz="2400" dirty="0"/>
              <a:t> of the </a:t>
            </a:r>
            <a:r>
              <a:rPr lang="fr-CH" altLang="en-US" sz="2400" dirty="0" err="1"/>
              <a:t>geographic</a:t>
            </a:r>
            <a:r>
              <a:rPr lang="fr-CH" altLang="en-US" sz="2400" dirty="0"/>
              <a:t> </a:t>
            </a:r>
            <a:r>
              <a:rPr lang="fr-CH" altLang="en-US" sz="2400" dirty="0" err="1"/>
              <a:t>coordinates</a:t>
            </a:r>
            <a:r>
              <a:rPr lang="fr-CH" altLang="en-US" sz="2400" dirty="0"/>
              <a:t>?</a:t>
            </a:r>
          </a:p>
          <a:p>
            <a:pPr marL="1080000" lvl="1" indent="-360000">
              <a:buFont typeface="Arial" panose="020B0604020202020204" pitchFamily="34" charset="0"/>
              <a:buChar char="•"/>
            </a:pPr>
            <a:r>
              <a:rPr lang="fr-CH" altLang="en-US" sz="2400" dirty="0"/>
              <a:t>Do </a:t>
            </a:r>
            <a:r>
              <a:rPr lang="fr-CH" altLang="en-US" sz="2400" dirty="0" err="1"/>
              <a:t>we</a:t>
            </a:r>
            <a:r>
              <a:rPr lang="fr-CH" altLang="en-US" sz="2400" dirty="0"/>
              <a:t> have </a:t>
            </a:r>
            <a:r>
              <a:rPr lang="fr-CH" altLang="en-US" sz="2400" dirty="0" err="1"/>
              <a:t>geographic</a:t>
            </a:r>
            <a:r>
              <a:rPr lang="fr-CH" altLang="en-US" sz="2400" dirty="0"/>
              <a:t> </a:t>
            </a:r>
            <a:r>
              <a:rPr lang="fr-CH" altLang="en-US" sz="2400" dirty="0" err="1"/>
              <a:t>coordinates</a:t>
            </a:r>
            <a:r>
              <a:rPr lang="fr-CH" altLang="en-US" sz="2400" dirty="0"/>
              <a:t> for the RITM Hospital?</a:t>
            </a:r>
          </a:p>
        </p:txBody>
      </p:sp>
      <p:sp>
        <p:nvSpPr>
          <p:cNvPr id="7" name="Rectangle 3">
            <a:extLst>
              <a:ext uri="{FF2B5EF4-FFF2-40B4-BE49-F238E27FC236}">
                <a16:creationId xmlns:a16="http://schemas.microsoft.com/office/drawing/2014/main" id="{963301E6-5FE6-4F5D-8049-DBBD7AF3D3C2}"/>
              </a:ext>
            </a:extLst>
          </p:cNvPr>
          <p:cNvSpPr>
            <a:spLocks noChangeArrowheads="1"/>
          </p:cNvSpPr>
          <p:nvPr/>
        </p:nvSpPr>
        <p:spPr bwMode="auto">
          <a:xfrm>
            <a:off x="2555891" y="4937877"/>
            <a:ext cx="6768752" cy="523220"/>
          </a:xfrm>
          <a:prstGeom prst="rect">
            <a:avLst/>
          </a:prstGeom>
          <a:noFill/>
          <a:ln w="9525">
            <a:noFill/>
            <a:miter lim="800000"/>
            <a:headEnd/>
            <a:tailEnd/>
          </a:ln>
        </p:spPr>
        <p:txBody>
          <a:bodyPr wrap="square">
            <a:spAutoFit/>
          </a:bodyPr>
          <a:lstStyle/>
          <a:p>
            <a:r>
              <a:rPr lang="en-GB" altLang="en-US" sz="2800" b="1" dirty="0"/>
              <a:t>Lat: </a:t>
            </a:r>
            <a:r>
              <a:rPr lang="en-GB" altLang="en-US" sz="2800" b="1"/>
              <a:t>14.40956       Long</a:t>
            </a:r>
            <a:r>
              <a:rPr lang="en-GB" altLang="en-US" sz="2800" b="1" dirty="0"/>
              <a:t>: 121.03732 </a:t>
            </a:r>
            <a:r>
              <a:rPr lang="en-GB" altLang="en-US" sz="2800" b="1" u="sng" dirty="0"/>
              <a:t>  </a:t>
            </a:r>
          </a:p>
        </p:txBody>
      </p:sp>
      <p:sp>
        <p:nvSpPr>
          <p:cNvPr id="10" name="Rectangle 3">
            <a:extLst>
              <a:ext uri="{FF2B5EF4-FFF2-40B4-BE49-F238E27FC236}">
                <a16:creationId xmlns:a16="http://schemas.microsoft.com/office/drawing/2014/main" id="{F7F800DF-C7FD-4104-AF44-4B20B2C88DF1}"/>
              </a:ext>
            </a:extLst>
          </p:cNvPr>
          <p:cNvSpPr>
            <a:spLocks noChangeArrowheads="1"/>
          </p:cNvSpPr>
          <p:nvPr/>
        </p:nvSpPr>
        <p:spPr bwMode="auto">
          <a:xfrm>
            <a:off x="2541287" y="5613592"/>
            <a:ext cx="8071184" cy="523220"/>
          </a:xfrm>
          <a:prstGeom prst="rect">
            <a:avLst/>
          </a:prstGeom>
          <a:noFill/>
          <a:ln w="9525">
            <a:noFill/>
            <a:miter lim="800000"/>
            <a:headEnd/>
            <a:tailEnd/>
          </a:ln>
        </p:spPr>
        <p:txBody>
          <a:bodyPr wrap="square">
            <a:spAutoFit/>
          </a:bodyPr>
          <a:lstStyle/>
          <a:p>
            <a:r>
              <a:rPr lang="en-GB" altLang="en-US" sz="2800" b="1" dirty="0"/>
              <a:t>Source (method): RITM (GPS)    Accuracy: High </a:t>
            </a:r>
            <a:r>
              <a:rPr lang="en-GB" altLang="en-US" sz="2800" b="1" u="sng" dirty="0"/>
              <a:t>  </a:t>
            </a:r>
          </a:p>
        </p:txBody>
      </p:sp>
      <p:sp>
        <p:nvSpPr>
          <p:cNvPr id="11" name="AutoShape 32">
            <a:extLst>
              <a:ext uri="{FF2B5EF4-FFF2-40B4-BE49-F238E27FC236}">
                <a16:creationId xmlns:a16="http://schemas.microsoft.com/office/drawing/2014/main" id="{1C7ED761-3931-4AFB-A24D-B1E47A7D5A22}"/>
              </a:ext>
            </a:extLst>
          </p:cNvPr>
          <p:cNvSpPr>
            <a:spLocks noChangeArrowheads="1"/>
          </p:cNvSpPr>
          <p:nvPr/>
        </p:nvSpPr>
        <p:spPr bwMode="auto">
          <a:xfrm>
            <a:off x="2105200" y="5021461"/>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3" name="AutoShape 32">
            <a:extLst>
              <a:ext uri="{FF2B5EF4-FFF2-40B4-BE49-F238E27FC236}">
                <a16:creationId xmlns:a16="http://schemas.microsoft.com/office/drawing/2014/main" id="{06D38D94-EA4D-4E44-B8E2-4C2B795918DB}"/>
              </a:ext>
            </a:extLst>
          </p:cNvPr>
          <p:cNvSpPr>
            <a:spLocks noChangeArrowheads="1"/>
          </p:cNvSpPr>
          <p:nvPr/>
        </p:nvSpPr>
        <p:spPr bwMode="auto">
          <a:xfrm>
            <a:off x="2096884" y="5684475"/>
            <a:ext cx="436087" cy="381000"/>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2" name="Slide Number Placeholder 3">
            <a:extLst>
              <a:ext uri="{FF2B5EF4-FFF2-40B4-BE49-F238E27FC236}">
                <a16:creationId xmlns:a16="http://schemas.microsoft.com/office/drawing/2014/main" id="{5792730F-D18E-3867-67C2-3CFB08DF295E}"/>
              </a:ext>
            </a:extLst>
          </p:cNvPr>
          <p:cNvSpPr>
            <a:spLocks noGrp="1"/>
          </p:cNvSpPr>
          <p:nvPr>
            <p:ph type="sldNum" sz="quarter" idx="12"/>
          </p:nvPr>
        </p:nvSpPr>
        <p:spPr/>
        <p:txBody>
          <a:bodyPr/>
          <a:lstStyle/>
          <a:p>
            <a:fld id="{4D309488-8EB1-4662-952E-D6A73107E6C0}" type="slidenum">
              <a:rPr lang="en-US" smtClean="0"/>
              <a:pPr/>
              <a:t>9</a:t>
            </a:fld>
            <a:endParaRPr lang="en-US" dirty="0"/>
          </a:p>
        </p:txBody>
      </p:sp>
      <p:sp>
        <p:nvSpPr>
          <p:cNvPr id="4" name="Rectangle 3">
            <a:extLst>
              <a:ext uri="{FF2B5EF4-FFF2-40B4-BE49-F238E27FC236}">
                <a16:creationId xmlns:a16="http://schemas.microsoft.com/office/drawing/2014/main" id="{5B3FAA7C-4535-B76B-ADDF-DCDBEC01E479}"/>
              </a:ext>
            </a:extLst>
          </p:cNvPr>
          <p:cNvSpPr>
            <a:spLocks noChangeArrowheads="1"/>
          </p:cNvSpPr>
          <p:nvPr/>
        </p:nvSpPr>
        <p:spPr bwMode="auto">
          <a:xfrm>
            <a:off x="531480" y="942411"/>
            <a:ext cx="9779568" cy="523220"/>
          </a:xfrm>
          <a:prstGeom prst="rect">
            <a:avLst/>
          </a:prstGeom>
          <a:noFill/>
          <a:ln w="9525">
            <a:noFill/>
            <a:miter lim="800000"/>
            <a:headEnd/>
            <a:tailEnd/>
          </a:ln>
        </p:spPr>
        <p:txBody>
          <a:bodyPr wrap="square">
            <a:spAutoFit/>
          </a:bodyPr>
          <a:lstStyle/>
          <a:p>
            <a:r>
              <a:rPr lang="en-GB" altLang="en-US" sz="2800" b="1" u="sng" dirty="0"/>
              <a:t>Health facilities location shapefile</a:t>
            </a:r>
          </a:p>
        </p:txBody>
      </p:sp>
      <p:sp>
        <p:nvSpPr>
          <p:cNvPr id="5" name="Title 1">
            <a:extLst>
              <a:ext uri="{FF2B5EF4-FFF2-40B4-BE49-F238E27FC236}">
                <a16:creationId xmlns:a16="http://schemas.microsoft.com/office/drawing/2014/main" id="{33D82DD7-ACEC-8FE6-20E9-1DB939E92DD1}"/>
              </a:ext>
            </a:extLst>
          </p:cNvPr>
          <p:cNvSpPr txBox="1">
            <a:spLocks/>
          </p:cNvSpPr>
          <p:nvPr/>
        </p:nvSpPr>
        <p:spPr bwMode="auto">
          <a:xfrm>
            <a:off x="0" y="152400"/>
            <a:ext cx="121920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defPPr>
              <a:defRPr lang="en-US"/>
            </a:defPPr>
            <a:lvl1pPr marL="358775" fontAlgn="base">
              <a:lnSpc>
                <a:spcPct val="90000"/>
              </a:lnSpc>
              <a:spcBef>
                <a:spcPct val="0"/>
              </a:spcBef>
              <a:spcAft>
                <a:spcPct val="0"/>
              </a:spcAft>
              <a:defRPr sz="3200" b="1" cap="small" baseline="0">
                <a:solidFill>
                  <a:srgbClr val="4F8CB5"/>
                </a:solidFill>
                <a:ea typeface="+mj-ea"/>
                <a:cs typeface="+mj-cs"/>
              </a:defRPr>
            </a:lvl1pPr>
            <a:lvl2pPr eaLnBrk="0" fontAlgn="base" hangingPunct="0">
              <a:lnSpc>
                <a:spcPct val="90000"/>
              </a:lnSpc>
              <a:spcBef>
                <a:spcPct val="0"/>
              </a:spcBef>
              <a:spcAft>
                <a:spcPct val="0"/>
              </a:spcAft>
              <a:defRPr sz="4400">
                <a:latin typeface="Calibri Light" pitchFamily="34" charset="0"/>
              </a:defRPr>
            </a:lvl2pPr>
            <a:lvl3pPr eaLnBrk="0" fontAlgn="base" hangingPunct="0">
              <a:lnSpc>
                <a:spcPct val="90000"/>
              </a:lnSpc>
              <a:spcBef>
                <a:spcPct val="0"/>
              </a:spcBef>
              <a:spcAft>
                <a:spcPct val="0"/>
              </a:spcAft>
              <a:defRPr sz="4400">
                <a:latin typeface="Calibri Light" pitchFamily="34" charset="0"/>
              </a:defRPr>
            </a:lvl3pPr>
            <a:lvl4pPr eaLnBrk="0" fontAlgn="base" hangingPunct="0">
              <a:lnSpc>
                <a:spcPct val="90000"/>
              </a:lnSpc>
              <a:spcBef>
                <a:spcPct val="0"/>
              </a:spcBef>
              <a:spcAft>
                <a:spcPct val="0"/>
              </a:spcAft>
              <a:defRPr sz="4400">
                <a:latin typeface="Calibri Light" pitchFamily="34" charset="0"/>
              </a:defRPr>
            </a:lvl4pPr>
            <a:lvl5pPr eaLnBrk="0" fontAlgn="base" hangingPunct="0">
              <a:lnSpc>
                <a:spcPct val="90000"/>
              </a:lnSpc>
              <a:spcBef>
                <a:spcPct val="0"/>
              </a:spcBef>
              <a:spcAft>
                <a:spcPct val="0"/>
              </a:spcAft>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GB" altLang="en-US" sz="3600" b="1" dirty="0">
                <a:latin typeface="+mn-lt"/>
              </a:rPr>
              <a:t>Adding the geospatial data in QGIS</a:t>
            </a:r>
            <a:endParaRPr lang="en-PH" altLang="en-US" sz="3600" dirty="0"/>
          </a:p>
        </p:txBody>
      </p:sp>
    </p:spTree>
    <p:extLst>
      <p:ext uri="{BB962C8B-B14F-4D97-AF65-F5344CB8AC3E}">
        <p14:creationId xmlns:p14="http://schemas.microsoft.com/office/powerpoint/2010/main" val="227259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_Epi_template.potx" id="{C4C6975B-1ACD-426D-B7B7-6BADFDA88C4B}" vid="{8964BB0A-67A4-4C3D-BACD-1CA8771A410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2299</Words>
  <Application>Microsoft Office PowerPoint</Application>
  <PresentationFormat>Widescreen</PresentationFormat>
  <Paragraphs>246</Paragraphs>
  <Slides>32</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Calibri Light</vt:lpstr>
      <vt:lpstr>Office Theme</vt: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975</dc:creator>
  <cp:lastModifiedBy>Neriza</cp:lastModifiedBy>
  <cp:revision>51</cp:revision>
  <dcterms:created xsi:type="dcterms:W3CDTF">2022-09-23T03:29:17Z</dcterms:created>
  <dcterms:modified xsi:type="dcterms:W3CDTF">2022-10-26T06:37:41Z</dcterms:modified>
</cp:coreProperties>
</file>