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70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7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1275"/>
        <p:guide pos="77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BA6CA-8631-4348-8B48-4AB6AC06E4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92D67-F8EE-41D8-9471-089DA65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77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jpe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6784C5-0C10-25BC-6CAA-D57CE15429FC}"/>
              </a:ext>
            </a:extLst>
          </p:cNvPr>
          <p:cNvSpPr/>
          <p:nvPr userDrawn="1"/>
        </p:nvSpPr>
        <p:spPr bwMode="auto">
          <a:xfrm>
            <a:off x="0" y="0"/>
            <a:ext cx="12192000" cy="981075"/>
          </a:xfrm>
          <a:prstGeom prst="rect">
            <a:avLst/>
          </a:prstGeom>
          <a:solidFill>
            <a:srgbClr val="001C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93F43686-3D37-838E-8DC4-90122E5E1AD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9336" y="116632"/>
            <a:ext cx="101155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+mn-lt"/>
              </a:rPr>
              <a:t>INTRODUCTION TO THE MANAGEMENT AND USE OF GEOSPATIAL DATA AND TECHNOLOGIES FOR MALARIA PROGRAMS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584390-8D60-AA56-4D9A-D1D32BE4C694}"/>
              </a:ext>
            </a:extLst>
          </p:cNvPr>
          <p:cNvSpPr/>
          <p:nvPr userDrawn="1"/>
        </p:nvSpPr>
        <p:spPr bwMode="auto">
          <a:xfrm>
            <a:off x="-1" y="984826"/>
            <a:ext cx="12191999" cy="4460397"/>
          </a:xfrm>
          <a:prstGeom prst="rect">
            <a:avLst/>
          </a:prstGeom>
          <a:solidFill>
            <a:srgbClr val="4F8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2" descr="C:\Users\Izay Pantanilla\Downloads\MORU_FS_CMYK.tif">
            <a:extLst>
              <a:ext uri="{FF2B5EF4-FFF2-40B4-BE49-F238E27FC236}">
                <a16:creationId xmlns:a16="http://schemas.microsoft.com/office/drawing/2014/main" id="{A730489F-3C30-2451-E154-C5D971B16A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686" y="5854239"/>
            <a:ext cx="215303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8CBD01FC-340F-694E-9380-593BBE6E9B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863" y="5733487"/>
            <a:ext cx="2239772" cy="900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BE351E-77DA-2544-87C3-4122263797F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46775" y="5766895"/>
            <a:ext cx="2731922" cy="80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53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65889-8162-0CDC-59C1-D71249B60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AD0D8-3D6F-199A-AB19-B5342838A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D9C7C-BAD7-20ED-DB44-F6C383AF0A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1F390-0A73-4112-8026-F19703CE74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9A0DC-9EF5-E96E-5883-AFE42920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84943-C740-BB8D-31B4-60DF38FC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309488-8EB1-4662-952E-D6A73107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5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6A558A-7987-C662-E308-31E00B891D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782464-CED6-5C28-4D70-232AD300C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73642-2862-E703-3545-74DCA8C467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1F390-0A73-4112-8026-F19703CE74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58D05-4685-C222-7831-E42D9106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52BE4-1A06-0C84-E067-AFAE6464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309488-8EB1-4662-952E-D6A73107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7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1F4C2-F4B3-4C41-B560-896DFFE15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74221B-7397-062E-1251-E33571AB3860}"/>
              </a:ext>
            </a:extLst>
          </p:cNvPr>
          <p:cNvSpPr/>
          <p:nvPr userDrawn="1"/>
        </p:nvSpPr>
        <p:spPr>
          <a:xfrm>
            <a:off x="0" y="6354005"/>
            <a:ext cx="12192000" cy="503999"/>
          </a:xfrm>
          <a:prstGeom prst="rect">
            <a:avLst/>
          </a:prstGeom>
          <a:solidFill>
            <a:srgbClr val="1F83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32BF410-C81B-79C9-9F32-78EBEA7715AC}"/>
              </a:ext>
            </a:extLst>
          </p:cNvPr>
          <p:cNvGrpSpPr/>
          <p:nvPr userDrawn="1"/>
        </p:nvGrpSpPr>
        <p:grpSpPr>
          <a:xfrm>
            <a:off x="3779619" y="6382690"/>
            <a:ext cx="4547403" cy="440669"/>
            <a:chOff x="2479985" y="6388135"/>
            <a:chExt cx="4547403" cy="44066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C824534-BB1B-8698-0102-3CC2EA6FEC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14442" y="6388135"/>
              <a:ext cx="1315116" cy="438912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08A59B6-2CD0-3B9B-E110-45D69BDBB0E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79985" y="6388137"/>
              <a:ext cx="1145263" cy="440667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07243D3-73E3-AFCB-1F25-DEA33A8D1633}"/>
                </a:ext>
              </a:extLst>
            </p:cNvPr>
            <p:cNvSpPr/>
            <p:nvPr userDrawn="1"/>
          </p:nvSpPr>
          <p:spPr>
            <a:xfrm>
              <a:off x="5548309" y="6419850"/>
              <a:ext cx="359569" cy="3762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A8F4772-8EBD-369C-80BD-3F5750389D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92339" y="6388135"/>
              <a:ext cx="438912" cy="43891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50FE13B-D41F-635C-EE2C-2290CF2927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54695" y="6388135"/>
              <a:ext cx="438912" cy="43891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B22DF1D-9AF7-A981-9D96-08ACEE6818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88476" y="6388135"/>
              <a:ext cx="438912" cy="438912"/>
            </a:xfrm>
            <a:prstGeom prst="rect">
              <a:avLst/>
            </a:prstGeom>
          </p:spPr>
        </p:pic>
      </p:grpSp>
      <p:pic>
        <p:nvPicPr>
          <p:cNvPr id="12" name="Picture 11" descr="A picture containing logo&#10;&#10;Description automatically generated">
            <a:extLst>
              <a:ext uri="{FF2B5EF4-FFF2-40B4-BE49-F238E27FC236}">
                <a16:creationId xmlns:a16="http://schemas.microsoft.com/office/drawing/2014/main" id="{CF7E0BA4-E21D-87AC-6ED1-BB74EBBAD17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30" y="6402667"/>
            <a:ext cx="1042574" cy="41893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E46777E-AB66-67D1-FBA4-4762423EB46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504020" y="6399100"/>
            <a:ext cx="1377891" cy="407197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0F11444-0BCC-1A4A-A284-680396FF1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9050" y="6414405"/>
            <a:ext cx="74295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4D309488-8EB1-4662-952E-D6A73107E6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46630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F50EA-0B6B-00CC-77CD-215859FD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0A03A-AA18-906E-6C5B-3A5EFC91B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3E58B-6F25-5749-2309-D09A418A00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1F390-0A73-4112-8026-F19703CE74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8C9EC-59CF-022E-D04A-9CFCEC90A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B30D7-789D-B77F-72BC-238B2915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309488-8EB1-4662-952E-D6A73107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3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A1214-1277-CD2D-C367-ECF0FFB3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C1AF3-FCF2-FF30-6FCF-BCD64E2354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D867D-CF30-72BC-3658-FCF630A12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0C5F8-B02A-0ADA-EE59-B922D33058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1F390-0A73-4112-8026-F19703CE74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43DBA-7786-DDAE-3C53-D3019ABB1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2F88F2-B314-B7E6-3C93-5FAFB810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309488-8EB1-4662-952E-D6A73107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3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011A5-B26A-424B-6850-95686FE54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3BCC7-9DA2-AADA-EB23-59219FE5B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DA6ED7-6E5A-EB00-1AF3-B2991CC01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8E7696-919D-302E-EB5F-4AC8D60219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4D7B4F-CE69-F32A-67D9-7B98440674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E1F1CD-5083-B2D1-2C2E-9D9CE13D9A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1F390-0A73-4112-8026-F19703CE74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1DFD51-DB5A-7DF2-BB76-EE90D58D2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C9D41D-B137-9098-1AFB-9AD29124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309488-8EB1-4662-952E-D6A73107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1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E3CF3-2971-AC60-2772-88F139A5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10351E-BAAD-30A5-4207-3598772F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1F390-0A73-4112-8026-F19703CE74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4A673-3013-9826-3ED5-E171F1C4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C0799B-3FAA-71C4-5707-8BD54EC1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309488-8EB1-4662-952E-D6A73107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6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531417-D421-8319-DD01-3D5D74AE2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1F390-0A73-4112-8026-F19703CE74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8C400C-6081-6E9F-5CF0-AFEBA05E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5E5D7-2CE2-B28B-7E07-EF8460F1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309488-8EB1-4662-952E-D6A73107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1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800EF-F695-C974-DA01-1A1FB518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CEE3E-8260-62D3-B8B0-A65463453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375C1-F4F9-4F4F-D5D8-2A032F102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95A4B-DFFA-E172-1C29-5384D73D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1F390-0A73-4112-8026-F19703CE74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1E9E9-7713-51F0-B039-C8A56B2A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220E5-5E01-62EB-B1F4-069AD3EE5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309488-8EB1-4662-952E-D6A73107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1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2D679-BDAA-53BF-7AB1-3F9D50AEB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1821F4-4480-F393-5552-6480F8C60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5D01BD-0C77-530B-13B4-2635FC5A6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86464-FEF5-2DB0-8A6A-3A11529129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1F390-0A73-4112-8026-F19703CE74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7B4A7-69AC-3CE3-D4A1-9EC9BFFB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9A6D2-AF09-E468-23B9-E650D4CB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309488-8EB1-4662-952E-D6A73107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8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1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>
            <a:extLst>
              <a:ext uri="{FF2B5EF4-FFF2-40B4-BE49-F238E27FC236}">
                <a16:creationId xmlns:a16="http://schemas.microsoft.com/office/drawing/2014/main" id="{F330C881-0A32-FCA0-EE44-015245879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425" y="1428233"/>
            <a:ext cx="1037555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cap="small" dirty="0">
                <a:solidFill>
                  <a:schemeClr val="bg1"/>
                </a:solidFill>
                <a:latin typeface="+mn-lt"/>
              </a:rPr>
              <a:t>Session 1: Country </a:t>
            </a:r>
            <a:r>
              <a:rPr lang="en-US" sz="3600" b="1" cap="small" dirty="0">
                <a:solidFill>
                  <a:schemeClr val="bg1"/>
                </a:solidFill>
              </a:rPr>
              <a:t>introduction and </a:t>
            </a:r>
          </a:p>
          <a:p>
            <a:pPr algn="ctr"/>
            <a:r>
              <a:rPr lang="en-US" sz="3600" b="1" cap="small" dirty="0">
                <a:solidFill>
                  <a:schemeClr val="bg1"/>
                </a:solidFill>
              </a:rPr>
              <a:t>presentation on current use of geospatial data and technologies for malaria elimination and/or other communicable diseases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A3D4AF-3DD0-F53A-2042-7C5BEE792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220" y="4260216"/>
            <a:ext cx="1037555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000" b="1" cap="small" dirty="0">
                <a:solidFill>
                  <a:schemeClr val="bg1"/>
                </a:solidFill>
              </a:rPr>
              <a:t>Steeve Ebener, PhD</a:t>
            </a:r>
          </a:p>
          <a:p>
            <a:pPr algn="ctr"/>
            <a:r>
              <a:rPr lang="en-US" altLang="en-US" sz="1600" baseline="0" dirty="0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Lead, Health </a:t>
            </a:r>
            <a:r>
              <a:rPr lang="en-US" altLang="en-US" sz="1600" baseline="0" dirty="0" err="1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GeoLab</a:t>
            </a:r>
            <a:r>
              <a:rPr lang="en-US" altLang="en-US" sz="1600" baseline="0" dirty="0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 Group, Epidemiology Department, </a:t>
            </a:r>
          </a:p>
          <a:p>
            <a:pPr algn="ctr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Mahidol-Oxford Tropical Medicine Research Unit, Faculty of Tropical Medicine, </a:t>
            </a:r>
          </a:p>
          <a:p>
            <a:pPr algn="ctr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Mahidol University</a:t>
            </a:r>
            <a:r>
              <a:rPr lang="en-US" altLang="en-US" sz="1600" baseline="0" dirty="0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, Bangkok</a:t>
            </a:r>
            <a:endParaRPr lang="en-US" sz="2000" b="1" cap="small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689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50E1B-C544-CEB8-51B6-BD509982E7DB}"/>
              </a:ext>
            </a:extLst>
          </p:cNvPr>
          <p:cNvSpPr txBox="1">
            <a:spLocks/>
          </p:cNvSpPr>
          <p:nvPr/>
        </p:nvSpPr>
        <p:spPr>
          <a:xfrm>
            <a:off x="515470" y="1067565"/>
            <a:ext cx="11161059" cy="93425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GB" altLang="zh-CN" sz="2600" dirty="0"/>
              <a:t>A 5-minute PowerPoint presentation by country covering the following topics (maximum 5 slides) :</a:t>
            </a:r>
            <a:endParaRPr lang="en-US" altLang="zh-CN" sz="26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D8A5F64-A2D5-053B-6AA6-DBC797839367}"/>
              </a:ext>
            </a:extLst>
          </p:cNvPr>
          <p:cNvSpPr txBox="1">
            <a:spLocks/>
          </p:cNvSpPr>
          <p:nvPr/>
        </p:nvSpPr>
        <p:spPr>
          <a:xfrm>
            <a:off x="691844" y="2223247"/>
            <a:ext cx="10630579" cy="34661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Briefly introduce the participants to the training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Describe: </a:t>
            </a:r>
          </a:p>
          <a:p>
            <a:pPr marL="9715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lphaLcPeriod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The current NMCP capacity to manage geospatial data and technologies</a:t>
            </a:r>
          </a:p>
          <a:p>
            <a:pPr marL="9715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lphaLcPeriod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Past and/or current activities and experience using geospatial data and technologies</a:t>
            </a:r>
          </a:p>
          <a:p>
            <a:pPr marL="9715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lphaLcPeriod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Major challenges when using geospatial data and technologies to support malaria surveillance and response</a:t>
            </a:r>
          </a:p>
          <a:p>
            <a:pPr marL="9715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lphaLcPeriod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How you see the way forward using this kind of data and technologies at the beginning of this training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1F2F11-6838-E544-8EF1-39523A1F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9488-8EB1-4662-952E-D6A73107E6C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73594F8-A62B-81C5-9F1F-F92D94EA7790}"/>
              </a:ext>
            </a:extLst>
          </p:cNvPr>
          <p:cNvSpPr txBox="1">
            <a:spLocks/>
          </p:cNvSpPr>
          <p:nvPr/>
        </p:nvSpPr>
        <p:spPr bwMode="auto">
          <a:xfrm>
            <a:off x="0" y="152400"/>
            <a:ext cx="121920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58775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cap="small" baseline="0">
                <a:solidFill>
                  <a:srgbClr val="4F8CB5"/>
                </a:solidFill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9pPr>
          </a:lstStyle>
          <a:p>
            <a:r>
              <a:rPr lang="en-US" sz="3600" b="1" dirty="0">
                <a:latin typeface="+mn-lt"/>
              </a:rPr>
              <a:t>What we would like to know</a:t>
            </a:r>
            <a:endParaRPr lang="en-PH" altLang="en-US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014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140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975</dc:creator>
  <cp:lastModifiedBy>Neriza</cp:lastModifiedBy>
  <cp:revision>12</cp:revision>
  <dcterms:created xsi:type="dcterms:W3CDTF">2022-09-23T03:29:17Z</dcterms:created>
  <dcterms:modified xsi:type="dcterms:W3CDTF">2022-10-13T14:36:38Z</dcterms:modified>
</cp:coreProperties>
</file>