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75" r:id="rId3"/>
    <p:sldId id="270" r:id="rId4"/>
    <p:sldId id="457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2" r:id="rId20"/>
    <p:sldId id="713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712" r:id="rId33"/>
    <p:sldId id="43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F8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653" y="72"/>
      </p:cViewPr>
      <p:guideLst>
        <p:guide orient="horz" pos="391"/>
        <p:guide pos="30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020CA5-DCE0-4A33-8E75-7A6A93F7DB64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18D9EE0C-666D-4958-A347-4B75B71888F7}">
      <dgm:prSet phldrT="[Text]"/>
      <dgm:spPr/>
      <dgm:t>
        <a:bodyPr/>
        <a:lstStyle/>
        <a:p>
          <a:r>
            <a:rPr lang="en-US" b="1" dirty="0"/>
            <a:t>1. Data Generation</a:t>
          </a:r>
          <a:endParaRPr lang="en-GB" b="1" dirty="0"/>
        </a:p>
      </dgm:t>
    </dgm:pt>
    <dgm:pt modelId="{09464FD9-564D-4EF6-95E7-88E044885311}" type="parTrans" cxnId="{851CC99D-A239-4102-9432-EED564B89B13}">
      <dgm:prSet/>
      <dgm:spPr/>
      <dgm:t>
        <a:bodyPr/>
        <a:lstStyle/>
        <a:p>
          <a:endParaRPr lang="en-GB" b="1"/>
        </a:p>
      </dgm:t>
    </dgm:pt>
    <dgm:pt modelId="{19BEA64D-333D-4147-9E94-02D5D362C5C0}" type="sibTrans" cxnId="{851CC99D-A239-4102-9432-EED564B89B13}">
      <dgm:prSet/>
      <dgm:spPr/>
      <dgm:t>
        <a:bodyPr/>
        <a:lstStyle/>
        <a:p>
          <a:endParaRPr lang="en-GB" b="1"/>
        </a:p>
      </dgm:t>
    </dgm:pt>
    <dgm:pt modelId="{846FA53F-C7ED-425E-A8A0-137214CC9E65}">
      <dgm:prSet phldrT="[Text]"/>
      <dgm:spPr/>
      <dgm:t>
        <a:bodyPr/>
        <a:lstStyle/>
        <a:p>
          <a:r>
            <a:rPr lang="en-US" b="1" dirty="0"/>
            <a:t>2. Compilation</a:t>
          </a:r>
          <a:endParaRPr lang="en-GB" b="1" dirty="0"/>
        </a:p>
      </dgm:t>
    </dgm:pt>
    <dgm:pt modelId="{91D193AD-0E7B-4A0A-A068-9DBABEC97441}" type="parTrans" cxnId="{8BE50117-97C6-4C43-91E7-21C49A26E4B2}">
      <dgm:prSet/>
      <dgm:spPr/>
      <dgm:t>
        <a:bodyPr/>
        <a:lstStyle/>
        <a:p>
          <a:endParaRPr lang="en-GB" b="1"/>
        </a:p>
      </dgm:t>
    </dgm:pt>
    <dgm:pt modelId="{AF3ED6DB-D25C-4525-BB4D-FFA8229A47F2}" type="sibTrans" cxnId="{8BE50117-97C6-4C43-91E7-21C49A26E4B2}">
      <dgm:prSet/>
      <dgm:spPr/>
      <dgm:t>
        <a:bodyPr/>
        <a:lstStyle/>
        <a:p>
          <a:endParaRPr lang="en-GB" b="1"/>
        </a:p>
      </dgm:t>
    </dgm:pt>
    <dgm:pt modelId="{523E9E7D-2F09-4EC3-A6E7-EC7D2150265C}">
      <dgm:prSet phldrT="[Text]"/>
      <dgm:spPr/>
      <dgm:t>
        <a:bodyPr/>
        <a:lstStyle/>
        <a:p>
          <a:r>
            <a:rPr lang="en-US" b="1" dirty="0"/>
            <a:t>3. Analysis and synthesis </a:t>
          </a:r>
          <a:endParaRPr lang="en-GB" b="1" dirty="0"/>
        </a:p>
      </dgm:t>
    </dgm:pt>
    <dgm:pt modelId="{6C806C76-D5DE-4D8F-89C2-0D763B0B279D}" type="parTrans" cxnId="{6EE08F4F-5D9B-48F8-B821-5C34D1D86DB5}">
      <dgm:prSet/>
      <dgm:spPr/>
      <dgm:t>
        <a:bodyPr/>
        <a:lstStyle/>
        <a:p>
          <a:endParaRPr lang="en-GB" b="1"/>
        </a:p>
      </dgm:t>
    </dgm:pt>
    <dgm:pt modelId="{9F3D9EC5-20C7-4195-BDA6-7DFCD3C0A8B0}" type="sibTrans" cxnId="{6EE08F4F-5D9B-48F8-B821-5C34D1D86DB5}">
      <dgm:prSet/>
      <dgm:spPr/>
      <dgm:t>
        <a:bodyPr/>
        <a:lstStyle/>
        <a:p>
          <a:endParaRPr lang="en-GB" b="1"/>
        </a:p>
      </dgm:t>
    </dgm:pt>
    <dgm:pt modelId="{8F40F652-DB68-44DE-89FB-0A2906B043AF}">
      <dgm:prSet phldrT="[Text]"/>
      <dgm:spPr/>
      <dgm:t>
        <a:bodyPr/>
        <a:lstStyle/>
        <a:p>
          <a:r>
            <a:rPr lang="en-US" b="1" dirty="0"/>
            <a:t>4. Communication and use</a:t>
          </a:r>
          <a:endParaRPr lang="en-GB" b="1" dirty="0"/>
        </a:p>
      </dgm:t>
    </dgm:pt>
    <dgm:pt modelId="{455130C9-685C-4D39-8B73-17CE18B9202B}" type="parTrans" cxnId="{BB2F5984-6143-47D0-A325-60E2FF78F2D7}">
      <dgm:prSet/>
      <dgm:spPr/>
      <dgm:t>
        <a:bodyPr/>
        <a:lstStyle/>
        <a:p>
          <a:endParaRPr lang="en-GB" b="1"/>
        </a:p>
      </dgm:t>
    </dgm:pt>
    <dgm:pt modelId="{CB920DF5-3BF3-46DF-BB8D-20535061AA09}" type="sibTrans" cxnId="{BB2F5984-6143-47D0-A325-60E2FF78F2D7}">
      <dgm:prSet/>
      <dgm:spPr/>
      <dgm:t>
        <a:bodyPr/>
        <a:lstStyle/>
        <a:p>
          <a:endParaRPr lang="en-GB" b="1"/>
        </a:p>
      </dgm:t>
    </dgm:pt>
    <dgm:pt modelId="{A9E50F3F-675A-45D9-B53D-E49FDA1E0760}" type="pres">
      <dgm:prSet presAssocID="{9E020CA5-DCE0-4A33-8E75-7A6A93F7DB64}" presName="Name0" presStyleCnt="0">
        <dgm:presLayoutVars>
          <dgm:dir/>
          <dgm:resizeHandles val="exact"/>
        </dgm:presLayoutVars>
      </dgm:prSet>
      <dgm:spPr/>
    </dgm:pt>
    <dgm:pt modelId="{A3B8C5B4-02B0-4C92-9851-926B6C26698E}" type="pres">
      <dgm:prSet presAssocID="{9E020CA5-DCE0-4A33-8E75-7A6A93F7DB64}" presName="cycle" presStyleCnt="0"/>
      <dgm:spPr/>
    </dgm:pt>
    <dgm:pt modelId="{84300B43-D40C-49A1-90B5-0ADAF3E0511F}" type="pres">
      <dgm:prSet presAssocID="{18D9EE0C-666D-4958-A347-4B75B71888F7}" presName="nodeFirstNode" presStyleLbl="node1" presStyleIdx="0" presStyleCnt="4">
        <dgm:presLayoutVars>
          <dgm:bulletEnabled val="1"/>
        </dgm:presLayoutVars>
      </dgm:prSet>
      <dgm:spPr/>
    </dgm:pt>
    <dgm:pt modelId="{85E38719-1C43-4C3B-BD3D-523BA196D91D}" type="pres">
      <dgm:prSet presAssocID="{19BEA64D-333D-4147-9E94-02D5D362C5C0}" presName="sibTransFirstNode" presStyleLbl="bgShp" presStyleIdx="0" presStyleCnt="1"/>
      <dgm:spPr/>
    </dgm:pt>
    <dgm:pt modelId="{E5F60E57-168D-4603-B54B-0786199E85B1}" type="pres">
      <dgm:prSet presAssocID="{846FA53F-C7ED-425E-A8A0-137214CC9E65}" presName="nodeFollowingNodes" presStyleLbl="node1" presStyleIdx="1" presStyleCnt="4">
        <dgm:presLayoutVars>
          <dgm:bulletEnabled val="1"/>
        </dgm:presLayoutVars>
      </dgm:prSet>
      <dgm:spPr/>
    </dgm:pt>
    <dgm:pt modelId="{C9DD708B-E121-4CF6-9EFA-17AB09B3DFBF}" type="pres">
      <dgm:prSet presAssocID="{523E9E7D-2F09-4EC3-A6E7-EC7D2150265C}" presName="nodeFollowingNodes" presStyleLbl="node1" presStyleIdx="2" presStyleCnt="4">
        <dgm:presLayoutVars>
          <dgm:bulletEnabled val="1"/>
        </dgm:presLayoutVars>
      </dgm:prSet>
      <dgm:spPr/>
    </dgm:pt>
    <dgm:pt modelId="{8D4EFABE-1C87-48DC-A5FA-7E882E3A9220}" type="pres">
      <dgm:prSet presAssocID="{8F40F652-DB68-44DE-89FB-0A2906B043AF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8BE50117-97C6-4C43-91E7-21C49A26E4B2}" srcId="{9E020CA5-DCE0-4A33-8E75-7A6A93F7DB64}" destId="{846FA53F-C7ED-425E-A8A0-137214CC9E65}" srcOrd="1" destOrd="0" parTransId="{91D193AD-0E7B-4A0A-A068-9DBABEC97441}" sibTransId="{AF3ED6DB-D25C-4525-BB4D-FFA8229A47F2}"/>
    <dgm:cxn modelId="{8A563737-7895-4A4B-B84C-E7BF1B667F2A}" type="presOf" srcId="{846FA53F-C7ED-425E-A8A0-137214CC9E65}" destId="{E5F60E57-168D-4603-B54B-0786199E85B1}" srcOrd="0" destOrd="0" presId="urn:microsoft.com/office/officeart/2005/8/layout/cycle3"/>
    <dgm:cxn modelId="{B097235E-426B-4B90-B49D-906B101677BD}" type="presOf" srcId="{18D9EE0C-666D-4958-A347-4B75B71888F7}" destId="{84300B43-D40C-49A1-90B5-0ADAF3E0511F}" srcOrd="0" destOrd="0" presId="urn:microsoft.com/office/officeart/2005/8/layout/cycle3"/>
    <dgm:cxn modelId="{F646C14E-D031-4244-BF96-3118AC1F90E8}" type="presOf" srcId="{9E020CA5-DCE0-4A33-8E75-7A6A93F7DB64}" destId="{A9E50F3F-675A-45D9-B53D-E49FDA1E0760}" srcOrd="0" destOrd="0" presId="urn:microsoft.com/office/officeart/2005/8/layout/cycle3"/>
    <dgm:cxn modelId="{6EE08F4F-5D9B-48F8-B821-5C34D1D86DB5}" srcId="{9E020CA5-DCE0-4A33-8E75-7A6A93F7DB64}" destId="{523E9E7D-2F09-4EC3-A6E7-EC7D2150265C}" srcOrd="2" destOrd="0" parTransId="{6C806C76-D5DE-4D8F-89C2-0D763B0B279D}" sibTransId="{9F3D9EC5-20C7-4195-BDA6-7DFCD3C0A8B0}"/>
    <dgm:cxn modelId="{BB2F5984-6143-47D0-A325-60E2FF78F2D7}" srcId="{9E020CA5-DCE0-4A33-8E75-7A6A93F7DB64}" destId="{8F40F652-DB68-44DE-89FB-0A2906B043AF}" srcOrd="3" destOrd="0" parTransId="{455130C9-685C-4D39-8B73-17CE18B9202B}" sibTransId="{CB920DF5-3BF3-46DF-BB8D-20535061AA09}"/>
    <dgm:cxn modelId="{F8E06292-E05B-430C-9296-3DAC820E342A}" type="presOf" srcId="{523E9E7D-2F09-4EC3-A6E7-EC7D2150265C}" destId="{C9DD708B-E121-4CF6-9EFA-17AB09B3DFBF}" srcOrd="0" destOrd="0" presId="urn:microsoft.com/office/officeart/2005/8/layout/cycle3"/>
    <dgm:cxn modelId="{851CC99D-A239-4102-9432-EED564B89B13}" srcId="{9E020CA5-DCE0-4A33-8E75-7A6A93F7DB64}" destId="{18D9EE0C-666D-4958-A347-4B75B71888F7}" srcOrd="0" destOrd="0" parTransId="{09464FD9-564D-4EF6-95E7-88E044885311}" sibTransId="{19BEA64D-333D-4147-9E94-02D5D362C5C0}"/>
    <dgm:cxn modelId="{4F4769CD-3C1F-4314-A214-4080AD707D76}" type="presOf" srcId="{19BEA64D-333D-4147-9E94-02D5D362C5C0}" destId="{85E38719-1C43-4C3B-BD3D-523BA196D91D}" srcOrd="0" destOrd="0" presId="urn:microsoft.com/office/officeart/2005/8/layout/cycle3"/>
    <dgm:cxn modelId="{9799E3FF-89CA-4D18-A976-2E91CED918DB}" type="presOf" srcId="{8F40F652-DB68-44DE-89FB-0A2906B043AF}" destId="{8D4EFABE-1C87-48DC-A5FA-7E882E3A9220}" srcOrd="0" destOrd="0" presId="urn:microsoft.com/office/officeart/2005/8/layout/cycle3"/>
    <dgm:cxn modelId="{110470E6-CE07-46AF-AAF9-9DE41AAE2A41}" type="presParOf" srcId="{A9E50F3F-675A-45D9-B53D-E49FDA1E0760}" destId="{A3B8C5B4-02B0-4C92-9851-926B6C26698E}" srcOrd="0" destOrd="0" presId="urn:microsoft.com/office/officeart/2005/8/layout/cycle3"/>
    <dgm:cxn modelId="{51164F06-68C7-4096-AB34-D09AE34616B5}" type="presParOf" srcId="{A3B8C5B4-02B0-4C92-9851-926B6C26698E}" destId="{84300B43-D40C-49A1-90B5-0ADAF3E0511F}" srcOrd="0" destOrd="0" presId="urn:microsoft.com/office/officeart/2005/8/layout/cycle3"/>
    <dgm:cxn modelId="{91CF0460-CA08-48AE-BA97-8747E4810937}" type="presParOf" srcId="{A3B8C5B4-02B0-4C92-9851-926B6C26698E}" destId="{85E38719-1C43-4C3B-BD3D-523BA196D91D}" srcOrd="1" destOrd="0" presId="urn:microsoft.com/office/officeart/2005/8/layout/cycle3"/>
    <dgm:cxn modelId="{69BD7ED7-4101-44EA-BC41-2207360FD3FE}" type="presParOf" srcId="{A3B8C5B4-02B0-4C92-9851-926B6C26698E}" destId="{E5F60E57-168D-4603-B54B-0786199E85B1}" srcOrd="2" destOrd="0" presId="urn:microsoft.com/office/officeart/2005/8/layout/cycle3"/>
    <dgm:cxn modelId="{BDCCB623-F811-4F39-AC0F-EC0A5651E65B}" type="presParOf" srcId="{A3B8C5B4-02B0-4C92-9851-926B6C26698E}" destId="{C9DD708B-E121-4CF6-9EFA-17AB09B3DFBF}" srcOrd="3" destOrd="0" presId="urn:microsoft.com/office/officeart/2005/8/layout/cycle3"/>
    <dgm:cxn modelId="{2B9F01CE-F963-4DAB-AC11-3EC2EE4334C2}" type="presParOf" srcId="{A3B8C5B4-02B0-4C92-9851-926B6C26698E}" destId="{8D4EFABE-1C87-48DC-A5FA-7E882E3A922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38719-1C43-4C3B-BD3D-523BA196D91D}">
      <dsp:nvSpPr>
        <dsp:cNvPr id="0" name=""/>
        <dsp:cNvSpPr/>
      </dsp:nvSpPr>
      <dsp:spPr>
        <a:xfrm>
          <a:off x="917464" y="-80626"/>
          <a:ext cx="4181697" cy="4181697"/>
        </a:xfrm>
        <a:prstGeom prst="circularArrow">
          <a:avLst>
            <a:gd name="adj1" fmla="val 4668"/>
            <a:gd name="adj2" fmla="val 272909"/>
            <a:gd name="adj3" fmla="val 12999054"/>
            <a:gd name="adj4" fmla="val 17917588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00B43-D40C-49A1-90B5-0ADAF3E0511F}">
      <dsp:nvSpPr>
        <dsp:cNvPr id="0" name=""/>
        <dsp:cNvSpPr/>
      </dsp:nvSpPr>
      <dsp:spPr>
        <a:xfrm>
          <a:off x="1676018" y="843"/>
          <a:ext cx="2664590" cy="1332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 Data Generation</a:t>
          </a:r>
          <a:endParaRPr lang="en-GB" sz="2400" b="1" kern="1200" dirty="0"/>
        </a:p>
      </dsp:txBody>
      <dsp:txXfrm>
        <a:off x="1741055" y="65880"/>
        <a:ext cx="2534516" cy="1202221"/>
      </dsp:txXfrm>
    </dsp:sp>
    <dsp:sp modelId="{E5F60E57-168D-4603-B54B-0786199E85B1}">
      <dsp:nvSpPr>
        <dsp:cNvPr id="0" name=""/>
        <dsp:cNvSpPr/>
      </dsp:nvSpPr>
      <dsp:spPr>
        <a:xfrm>
          <a:off x="3177525" y="1502350"/>
          <a:ext cx="2664590" cy="13322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2. Compilation</a:t>
          </a:r>
          <a:endParaRPr lang="en-GB" sz="2400" b="1" kern="1200" dirty="0"/>
        </a:p>
      </dsp:txBody>
      <dsp:txXfrm>
        <a:off x="3242562" y="1567387"/>
        <a:ext cx="2534516" cy="1202221"/>
      </dsp:txXfrm>
    </dsp:sp>
    <dsp:sp modelId="{C9DD708B-E121-4CF6-9EFA-17AB09B3DFBF}">
      <dsp:nvSpPr>
        <dsp:cNvPr id="0" name=""/>
        <dsp:cNvSpPr/>
      </dsp:nvSpPr>
      <dsp:spPr>
        <a:xfrm>
          <a:off x="1676018" y="3003857"/>
          <a:ext cx="2664590" cy="13322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3. Analysis and synthesis </a:t>
          </a:r>
          <a:endParaRPr lang="en-GB" sz="2400" b="1" kern="1200" dirty="0"/>
        </a:p>
      </dsp:txBody>
      <dsp:txXfrm>
        <a:off x="1741055" y="3068894"/>
        <a:ext cx="2534516" cy="1202221"/>
      </dsp:txXfrm>
    </dsp:sp>
    <dsp:sp modelId="{8D4EFABE-1C87-48DC-A5FA-7E882E3A9220}">
      <dsp:nvSpPr>
        <dsp:cNvPr id="0" name=""/>
        <dsp:cNvSpPr/>
      </dsp:nvSpPr>
      <dsp:spPr>
        <a:xfrm>
          <a:off x="174511" y="1502350"/>
          <a:ext cx="2664590" cy="13322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4. Communication and use</a:t>
          </a:r>
          <a:endParaRPr lang="en-GB" sz="2400" b="1" kern="1200" dirty="0"/>
        </a:p>
      </dsp:txBody>
      <dsp:txXfrm>
        <a:off x="239548" y="1567387"/>
        <a:ext cx="2534516" cy="1202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AA83C-0EE0-4D6D-A999-E9AE0D5645F9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CAB29-9D95-4A2F-BFA7-D196BE9F3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1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23985-6F61-4639-BB1E-446561DF3AD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8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18919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Malaria heterogeneity</a:t>
            </a:r>
            <a:r>
              <a:rPr lang="en-US" baseline="0" dirty="0"/>
              <a:t> across the transmission continuum</a:t>
            </a:r>
            <a:endParaRPr lang="en-US" dirty="0"/>
          </a:p>
          <a:p>
            <a:r>
              <a:rPr lang="en-US" dirty="0"/>
              <a:t>As transmission decreases,</a:t>
            </a:r>
            <a:r>
              <a:rPr lang="en-US" baseline="0" dirty="0"/>
              <a:t> malaria becomes focal, and the intensity and frequency of reporting increase. Surveillance systems evolve from reporting aggregate case data by month over large geographical areas (e.g. district) to reporting near-real-time individual case data in small areas (foci).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8339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1845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collection of a detailed history of an index case at a fixed point of care</a:t>
            </a:r>
            <a:r>
              <a:rPr lang="en-US" baseline="0" dirty="0"/>
              <a:t> (health facility or CHW) is the basis of initial case investigation. Recording of a detailed patient history is an integral part of surveillance for elimination and should be implemented at the fixed points of care even when a case will not be followed up in the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3431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02D862-3D65-46BC-AC6B-1475867F28E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9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0ADD24-AB00-440C-A7FB-016D65F5D98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9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CA958-8C31-6E22-0C3A-5B6BBFB36924}"/>
              </a:ext>
            </a:extLst>
          </p:cNvPr>
          <p:cNvSpPr/>
          <p:nvPr userDrawn="1"/>
        </p:nvSpPr>
        <p:spPr bwMode="auto">
          <a:xfrm>
            <a:off x="0" y="0"/>
            <a:ext cx="12192000" cy="981075"/>
          </a:xfrm>
          <a:prstGeom prst="rect">
            <a:avLst/>
          </a:prstGeom>
          <a:solidFill>
            <a:srgbClr val="001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F7A667F-BFFB-EAC7-89DA-6FA08CAA3A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9336" y="116632"/>
            <a:ext cx="101155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INTRODUCTION TO THE MANAGEMENT AND USE OF GEOSPATIAL DATA AND TECHNOLOGIES FOR MALARIA PROGRAMS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14C4B-8451-A7D9-A0F4-0DE7F47233E4}"/>
              </a:ext>
            </a:extLst>
          </p:cNvPr>
          <p:cNvSpPr/>
          <p:nvPr userDrawn="1"/>
        </p:nvSpPr>
        <p:spPr bwMode="auto">
          <a:xfrm>
            <a:off x="-1" y="984826"/>
            <a:ext cx="12191999" cy="4460397"/>
          </a:xfrm>
          <a:prstGeom prst="rect">
            <a:avLst/>
          </a:prstGeom>
          <a:solidFill>
            <a:srgbClr val="4F8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2" descr="C:\Users\Izay Pantanilla\Downloads\MORU_FS_CMYK.tif">
            <a:extLst>
              <a:ext uri="{FF2B5EF4-FFF2-40B4-BE49-F238E27FC236}">
                <a16:creationId xmlns:a16="http://schemas.microsoft.com/office/drawing/2014/main" id="{EAD854EB-DD81-2E2A-D84D-994A158D28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86" y="5854239"/>
            <a:ext cx="215303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AF88B6C-7815-8039-C6F4-A9B14B41BF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63" y="5733487"/>
            <a:ext cx="2239772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81DC0-C430-07FA-F4F1-8EA293670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6775" y="5766895"/>
            <a:ext cx="2731922" cy="8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3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5889-8162-0CDC-59C1-D71249B6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AD0D8-3D6F-199A-AB19-B5342838A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D9C7C-BAD7-20ED-DB44-F6C383AF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9A0DC-9EF5-E96E-5883-AFE42920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4943-C740-BB8D-31B4-60DF38FC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A558A-7987-C662-E308-31E00B891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82464-CED6-5C28-4D70-232AD300C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73642-2862-E703-3545-74DCA8C4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58D05-4685-C222-7831-E42D9106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52BE4-1A06-0C84-E067-AFAE6464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7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2B2C94C-1B2A-4A0C-9976-F1AC7BD7367F}" type="datetime1">
              <a:rPr lang="en-GB" smtClean="0"/>
              <a:pPr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2855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64094A0-358B-4FF5-A0C1-A823B5B87C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13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C0CCEC-1B86-9300-527E-87C593CC219C}"/>
              </a:ext>
            </a:extLst>
          </p:cNvPr>
          <p:cNvSpPr/>
          <p:nvPr userDrawn="1"/>
        </p:nvSpPr>
        <p:spPr>
          <a:xfrm>
            <a:off x="0" y="6354005"/>
            <a:ext cx="12192000" cy="503999"/>
          </a:xfrm>
          <a:prstGeom prst="rect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98A850-86EA-B979-6E71-5EB1C6BC46C7}"/>
              </a:ext>
            </a:extLst>
          </p:cNvPr>
          <p:cNvGrpSpPr/>
          <p:nvPr userDrawn="1"/>
        </p:nvGrpSpPr>
        <p:grpSpPr>
          <a:xfrm>
            <a:off x="3779619" y="6382690"/>
            <a:ext cx="4547403" cy="440669"/>
            <a:chOff x="2479985" y="6388135"/>
            <a:chExt cx="4547403" cy="4406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C4A4A3-56BC-B768-CC68-AEA81BABB2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9A6CDA-C862-7F0F-9DB9-AAC3E3568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A3E9E4-3628-CCD8-F8AB-D38C0F146B3E}"/>
                </a:ext>
              </a:extLst>
            </p:cNvPr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321067-C972-F6BF-1DD1-4AA63E908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C469F9-CC48-C0F2-A244-28ABFDEF6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97D0F-60B1-1141-15F6-0CA737891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B3429311-C79D-A801-08DD-0618B603C9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30" y="6402667"/>
            <a:ext cx="1042574" cy="4189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743040-98D4-4BA6-CC8F-5D9FF89F2C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4020" y="6399100"/>
            <a:ext cx="1377891" cy="40719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B17DD44-5ADC-9678-DCB6-5E79886B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  <a:prstGeom prst="rect">
            <a:avLst/>
          </a:prstGeom>
        </p:spPr>
        <p:txBody>
          <a:bodyPr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fld id="{4D309488-8EB1-4662-952E-D6A73107E6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663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50EA-0B6B-00CC-77CD-215859FD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0A03A-AA18-906E-6C5B-3A5EFC91B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E58B-6F25-5749-2309-D09A418A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8C9EC-59CF-022E-D04A-9CFCEC90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B30D7-789D-B77F-72BC-238B2915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1214-1277-CD2D-C367-ECF0FFB3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C1AF3-FCF2-FF30-6FCF-BCD64E235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D867D-CF30-72BC-3658-FCF630A12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0C5F8-B02A-0ADA-EE59-B922D330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43DBA-7786-DDAE-3C53-D3019ABB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F88F2-B314-B7E6-3C93-5FAFB810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3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11A5-B26A-424B-6850-95686FE5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3BCC7-9DA2-AADA-EB23-59219FE5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A6ED7-6E5A-EB00-1AF3-B2991CC01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E7696-919D-302E-EB5F-4AC8D6021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D7B4F-CE69-F32A-67D9-7B9844067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1F1CD-5083-B2D1-2C2E-9D9CE13D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DFD51-DB5A-7DF2-BB76-EE90D58D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9D41D-B137-9098-1AFB-9AD29124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3CF3-2971-AC60-2772-88F139A5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0351E-BAAD-30A5-4207-3598772F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4A673-3013-9826-3ED5-E171F1C4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0799B-3FAA-71C4-5707-8BD54EC1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6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337155-19A3-4376-AADF-E04B7E6ABBDB}"/>
              </a:ext>
            </a:extLst>
          </p:cNvPr>
          <p:cNvSpPr/>
          <p:nvPr userDrawn="1"/>
        </p:nvSpPr>
        <p:spPr>
          <a:xfrm>
            <a:off x="0" y="6354005"/>
            <a:ext cx="12192000" cy="503999"/>
          </a:xfrm>
          <a:prstGeom prst="rect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8B8B6D-8793-4F82-8536-832CBEA0F943}"/>
              </a:ext>
            </a:extLst>
          </p:cNvPr>
          <p:cNvGrpSpPr/>
          <p:nvPr userDrawn="1"/>
        </p:nvGrpSpPr>
        <p:grpSpPr>
          <a:xfrm>
            <a:off x="3779619" y="6382690"/>
            <a:ext cx="4547403" cy="440669"/>
            <a:chOff x="2479985" y="6388135"/>
            <a:chExt cx="4547403" cy="4406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A986E-A917-4B23-BC66-FADB4A692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4442" y="6388135"/>
              <a:ext cx="1315116" cy="4389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D09F72-B987-4066-8474-CCF1C8CCC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85" y="6388137"/>
              <a:ext cx="1145263" cy="4406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91F67F-3793-44D8-8F37-42675A403727}"/>
                </a:ext>
              </a:extLst>
            </p:cNvPr>
            <p:cNvSpPr/>
            <p:nvPr userDrawn="1"/>
          </p:nvSpPr>
          <p:spPr>
            <a:xfrm>
              <a:off x="5548309" y="6419850"/>
              <a:ext cx="359569" cy="376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A7718F-8D91-4CD5-A7F0-FBF9A2A5A0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39" y="6388135"/>
              <a:ext cx="438912" cy="4389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4E7500-95C6-42D3-8D06-C6231DF597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95" y="6388135"/>
              <a:ext cx="438912" cy="4389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0DF0FC-3E08-4A6C-8F76-614329AB9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476" y="6388135"/>
              <a:ext cx="438912" cy="438912"/>
            </a:xfrm>
            <a:prstGeom prst="rect">
              <a:avLst/>
            </a:prstGeom>
          </p:spPr>
        </p:pic>
      </p:grp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CA60067B-A19C-4EB2-9CB4-AED59BE663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30" y="6402667"/>
            <a:ext cx="1042574" cy="4189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28A1A-6425-4825-BA48-9C441DA7F6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4020" y="6399100"/>
            <a:ext cx="1377891" cy="40719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7D247DC-44DA-4EC5-946A-3E03D7BF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  <a:prstGeom prst="rect">
            <a:avLst/>
          </a:prstGeom>
        </p:spPr>
        <p:txBody>
          <a:bodyPr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fld id="{4D309488-8EB1-4662-952E-D6A73107E6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1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0EF-F695-C974-DA01-1A1FB5185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CEE3E-8260-62D3-B8B0-A6546345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375C1-F4F9-4F4F-D5D8-2A032F102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95A4B-DFFA-E172-1C29-5384D73D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1E9E9-7713-51F0-B039-C8A56B2A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220E5-5E01-62EB-B1F4-069AD3EE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D679-BDAA-53BF-7AB1-3F9D50AE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1821F4-4480-F393-5552-6480F8C60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D01BD-0C77-530B-13B4-2635FC5A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6464-FEF5-2DB0-8A6A-3A115291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1F390-0A73-4112-8026-F19703CE74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7B4A7-69AC-3CE3-D4A1-9EC9BFFB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9A6D2-AF09-E468-23B9-E650D4CB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09488-8EB1-4662-952E-D6A73107E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is2.org/" TargetMode="External"/><Relationship Id="rId2" Type="http://schemas.openxmlformats.org/officeDocument/2006/relationships/hyperlink" Target="https://www.who.int/malaria/publications/atoz/9789241503334/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qgis.org/en/site/" TargetMode="External"/><Relationship Id="rId4" Type="http://schemas.openxmlformats.org/officeDocument/2006/relationships/hyperlink" Target="https://www.arcgis.com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pmedres.ac/epidemiology" TargetMode="External"/><Relationship Id="rId2" Type="http://schemas.openxmlformats.org/officeDocument/2006/relationships/hyperlink" Target="mailto:richard@tropmedres.a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330C881-0A32-FCA0-EE44-015245879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25" y="1804752"/>
            <a:ext cx="103755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 cap="sm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2: </a:t>
            </a:r>
            <a:r>
              <a:rPr lang="en-US" altLang="en-US" dirty="0"/>
              <a:t>The Geographic Dimension of </a:t>
            </a:r>
          </a:p>
          <a:p>
            <a:r>
              <a:rPr lang="en-US" altLang="en-US" dirty="0"/>
              <a:t>Malaria Surveillance and Response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8F01B-0061-CB47-386B-4B843451D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25" y="3929606"/>
            <a:ext cx="103755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 cap="small">
                <a:solidFill>
                  <a:schemeClr val="bg1"/>
                </a:solidFill>
              </a:defRPr>
            </a:lvl1pPr>
          </a:lstStyle>
          <a:p>
            <a:r>
              <a:rPr lang="en-US" altLang="en-US" dirty="0"/>
              <a:t>Prof Richard J Maude </a:t>
            </a:r>
          </a:p>
          <a:p>
            <a:r>
              <a:rPr lang="en-US" altLang="en-US" sz="1600" b="0" cap="none" dirty="0"/>
              <a:t>MBChB Hons BSc DTM&amp;H DPhil MD FRGS FRCP FRSPH</a:t>
            </a:r>
          </a:p>
          <a:p>
            <a:r>
              <a:rPr lang="en-US" altLang="en-US" sz="1600" b="0" cap="none" dirty="0"/>
              <a:t>Head of Epidemiology Department, </a:t>
            </a:r>
          </a:p>
          <a:p>
            <a:r>
              <a:rPr lang="en-US" sz="1600" b="0" cap="none" dirty="0"/>
              <a:t>Mahidol-Oxford Tropical Medicine Research Unit, Faculty of Tropical Medicine, </a:t>
            </a:r>
          </a:p>
          <a:p>
            <a:r>
              <a:rPr lang="en-US" sz="1600" b="0" cap="none" dirty="0"/>
              <a:t>Mahidol University</a:t>
            </a:r>
            <a:r>
              <a:rPr lang="en-US" altLang="en-US" sz="1600" b="0" cap="none" dirty="0"/>
              <a:t>, Bangkok</a:t>
            </a:r>
            <a:endParaRPr lang="en-US" sz="1600" b="0" cap="none" dirty="0"/>
          </a:p>
        </p:txBody>
      </p:sp>
    </p:spTree>
    <p:extLst>
      <p:ext uri="{BB962C8B-B14F-4D97-AF65-F5344CB8AC3E}">
        <p14:creationId xmlns:p14="http://schemas.microsoft.com/office/powerpoint/2010/main" val="77142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30" y="1052736"/>
            <a:ext cx="5422977" cy="510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C9D2F-6A1C-5C38-4851-20C19A2AF2A6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/>
              <a:t>John Snow, Cholera 1854 </a:t>
            </a:r>
            <a:r>
              <a:rPr lang="en-US" sz="3600" dirty="0"/>
              <a:t>&amp; GIS</a:t>
            </a:r>
            <a:endParaRPr lang="en-PH" altLang="en-US" sz="3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092A7B-A04D-4CA1-9DC8-5749EED9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4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520" y="1033630"/>
            <a:ext cx="5421600" cy="5127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3592" y="1271931"/>
            <a:ext cx="92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Kernel</a:t>
            </a:r>
            <a:r>
              <a:rPr lang="en-GB" dirty="0"/>
              <a:t> density plot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8FBB8-8B34-393C-2126-DD5895C03A15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/>
              <a:t>John Snow, Cholera 1854 </a:t>
            </a:r>
            <a:r>
              <a:rPr lang="en-US" sz="3600" dirty="0"/>
              <a:t>&amp; GIS</a:t>
            </a:r>
            <a:endParaRPr lang="en-PH" altLang="en-US" sz="36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8D0E8F7-BEFD-40C5-9F5E-211735DF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3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520" y="1037912"/>
            <a:ext cx="5421600" cy="5127230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8551646" y="2941987"/>
            <a:ext cx="1393963" cy="3223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Broad Street water pump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59896" y="3646699"/>
            <a:ext cx="3066078" cy="3760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3002162"/>
            <a:ext cx="1022394" cy="12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F86EB-94CA-7269-9DD5-067003613C12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/>
              <a:t>John Snow, Cholera 1854</a:t>
            </a:r>
            <a:r>
              <a:rPr lang="en-US" sz="3600" dirty="0"/>
              <a:t> &amp; GIS</a:t>
            </a:r>
            <a:endParaRPr lang="en-PH" altLang="en-US" sz="36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C28902-B638-48BF-9C04-781676A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546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02644" y="1709739"/>
            <a:ext cx="9812956" cy="280197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400" b="1" dirty="0"/>
              <a:t>Communicable Disease Surveillance &amp; GIS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9BF605-A770-45EF-ADD5-7CAA836A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14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034980" y="1594514"/>
            <a:ext cx="543615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World Health Organization</a:t>
            </a:r>
            <a:endParaRPr lang="en-US" sz="3000" dirty="0"/>
          </a:p>
          <a:p>
            <a:pPr marL="0" indent="0">
              <a:buNone/>
            </a:pPr>
            <a:r>
              <a:rPr lang="en-GB" sz="3000" dirty="0"/>
              <a:t>Ongoing systematic collection, analysis, and interpretation of outcome specific data for use in planning, implementing and evaluating public health policies and practices.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760" y="1594514"/>
            <a:ext cx="2679478" cy="376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3A0C7B-166C-9729-8879-739C354EE1DC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Communicable Disease Surveillance</a:t>
            </a:r>
            <a:endParaRPr lang="en-PH" altLang="en-US" sz="36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6D0DC8-0F40-4C59-B5DD-4DD066C1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DBCBE-425D-88E8-24C4-114050705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0" t="38265" r="10441" b="47050"/>
          <a:stretch/>
        </p:blipFill>
        <p:spPr>
          <a:xfrm>
            <a:off x="10192612" y="5040322"/>
            <a:ext cx="495251" cy="446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AD109D-D469-7E4C-483A-466920539FD1}"/>
              </a:ext>
            </a:extLst>
          </p:cNvPr>
          <p:cNvSpPr/>
          <p:nvPr/>
        </p:nvSpPr>
        <p:spPr>
          <a:xfrm>
            <a:off x="7933322" y="5514965"/>
            <a:ext cx="23343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WHO_CDS_EPR_LYO_2006_2.pdf</a:t>
            </a:r>
            <a:endParaRPr lang="en-PH" sz="1100" dirty="0"/>
          </a:p>
        </p:txBody>
      </p:sp>
    </p:spTree>
    <p:extLst>
      <p:ext uri="{BB962C8B-B14F-4D97-AF65-F5344CB8AC3E}">
        <p14:creationId xmlns:p14="http://schemas.microsoft.com/office/powerpoint/2010/main" val="204015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3592" y="1443841"/>
            <a:ext cx="79082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World Health Organization</a:t>
            </a:r>
            <a:endParaRPr lang="en-US" sz="2800" dirty="0"/>
          </a:p>
          <a:p>
            <a:pPr marL="0" indent="0">
              <a:buNone/>
            </a:pPr>
            <a:r>
              <a:rPr lang="en-GB" sz="2800" dirty="0"/>
              <a:t>A communicable disease surveillance system serves two key functions: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1. </a:t>
            </a:r>
            <a:r>
              <a:rPr lang="en-GB" sz="2800" b="1" dirty="0"/>
              <a:t>early warning </a:t>
            </a:r>
            <a:r>
              <a:rPr lang="en-GB" sz="2800" dirty="0"/>
              <a:t>of potential threats to public health.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2. </a:t>
            </a:r>
            <a:r>
              <a:rPr lang="en-GB" sz="2800" b="1" dirty="0"/>
              <a:t>programme monitoring </a:t>
            </a:r>
            <a:r>
              <a:rPr lang="en-GB" sz="2800" dirty="0"/>
              <a:t>functions which may be disease specific or multi-disease in nature.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31222-7896-60EA-DBD6-BC7BD1F3D933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Communicable Disease Surveillance</a:t>
            </a:r>
            <a:endParaRPr lang="en-PH" altLang="en-US" sz="3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FB9847-9225-44C5-A71B-84471747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5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5467" y="876457"/>
            <a:ext cx="9063038" cy="1708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/>
              <a:t>“Provides the underpinnings for decision-making” (WHO)</a:t>
            </a:r>
          </a:p>
          <a:p>
            <a:pPr marL="0" indent="0">
              <a:buNone/>
            </a:pPr>
            <a:r>
              <a:rPr lang="en-GB" sz="2400" b="1" dirty="0"/>
              <a:t>4 key functions: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83173816"/>
              </p:ext>
            </p:extLst>
          </p:nvPr>
        </p:nvGraphicFramePr>
        <p:xfrm>
          <a:off x="3087687" y="1443318"/>
          <a:ext cx="6016627" cy="433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B8977F26-211D-0375-B7E7-08E049B65ECB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Health Information System (HIS)</a:t>
            </a:r>
            <a:endParaRPr lang="en-PH" altLang="en-US" sz="36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978CB8E-048B-4A1E-BB29-C758938F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16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58240C-3B60-4BF6-A864-5CEB619FB71E}"/>
              </a:ext>
            </a:extLst>
          </p:cNvPr>
          <p:cNvSpPr/>
          <p:nvPr/>
        </p:nvSpPr>
        <p:spPr>
          <a:xfrm>
            <a:off x="7449827" y="1481333"/>
            <a:ext cx="2788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Generates health data e.g. from </a:t>
            </a:r>
            <a:r>
              <a:rPr lang="en-GB" b="1" dirty="0"/>
              <a:t>surveillance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4EFD3-62F6-4CAA-8DDE-CFED7BBEF412}"/>
              </a:ext>
            </a:extLst>
          </p:cNvPr>
          <p:cNvSpPr/>
          <p:nvPr/>
        </p:nvSpPr>
        <p:spPr>
          <a:xfrm>
            <a:off x="8991601" y="3088193"/>
            <a:ext cx="2237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Compiles data from the health sector and other relevant sectors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CA7E3-EDE8-42D2-86C4-DC658ADB1C6F}"/>
              </a:ext>
            </a:extLst>
          </p:cNvPr>
          <p:cNvSpPr/>
          <p:nvPr/>
        </p:nvSpPr>
        <p:spPr>
          <a:xfrm>
            <a:off x="7504257" y="4705618"/>
            <a:ext cx="2853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Analyses the data and ensures their overall quality, relevance &amp; timeliness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0BEF1-413B-4941-A8B7-B1BA1CDE1E35}"/>
              </a:ext>
            </a:extLst>
          </p:cNvPr>
          <p:cNvSpPr/>
          <p:nvPr/>
        </p:nvSpPr>
        <p:spPr>
          <a:xfrm>
            <a:off x="272143" y="3088193"/>
            <a:ext cx="2884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/>
              <a:t>Converts data into information for health-related decision-making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082800" y="1770625"/>
            <a:ext cx="7772400" cy="1086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600" i="1" dirty="0"/>
              <a:t> "everything happens somewhere”* </a:t>
            </a:r>
          </a:p>
          <a:p>
            <a:pPr algn="ctr">
              <a:lnSpc>
                <a:spcPct val="90000"/>
              </a:lnSpc>
            </a:pPr>
            <a:r>
              <a:rPr lang="en-GB" sz="3600" i="1" dirty="0"/>
              <a:t> …“at a given time"</a:t>
            </a:r>
            <a:endParaRPr lang="en-US" sz="3600" i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63554" y="3688576"/>
            <a:ext cx="715867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Geography and time should be routinely captured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 </a:t>
            </a:r>
            <a:r>
              <a:rPr lang="en-US" sz="2800" dirty="0">
                <a:latin typeface="+mj-lt"/>
                <a:ea typeface="+mj-ea"/>
                <a:cs typeface="+mj-cs"/>
              </a:rPr>
              <a:t>a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Health Information System (HIS)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235968" y="3688576"/>
            <a:ext cx="576064" cy="5040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63554" y="4586952"/>
            <a:ext cx="870444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BUT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t</a:t>
            </a: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hey are among the most poorly captured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dimensions 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241583" y="4677824"/>
            <a:ext cx="576064" cy="5040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957071" y="6433450"/>
            <a:ext cx="7772400" cy="2559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dirty="0">
                <a:solidFill>
                  <a:schemeClr val="bg1"/>
                </a:solidFill>
              </a:rPr>
              <a:t>*</a:t>
            </a:r>
            <a:r>
              <a:rPr lang="en-GB" sz="1200" dirty="0" err="1">
                <a:solidFill>
                  <a:schemeClr val="bg1"/>
                </a:solidFill>
              </a:rPr>
              <a:t>Tosta</a:t>
            </a:r>
            <a:r>
              <a:rPr lang="en-GB" sz="1200" dirty="0">
                <a:solidFill>
                  <a:schemeClr val="bg1"/>
                </a:solidFill>
              </a:rPr>
              <a:t> 2001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4DE169E-5BD7-485D-AB2D-C1DFB40A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17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A98190-BB1B-40D2-886C-322820A90BE9}"/>
              </a:ext>
            </a:extLst>
          </p:cNvPr>
          <p:cNvSpPr txBox="1">
            <a:spLocks/>
          </p:cNvSpPr>
          <p:nvPr/>
        </p:nvSpPr>
        <p:spPr bwMode="auto">
          <a:xfrm>
            <a:off x="2008415" y="314526"/>
            <a:ext cx="8175171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dirty="0"/>
              <a:t>All data in Health Information Systems has  geographic and time dimensions</a:t>
            </a:r>
          </a:p>
        </p:txBody>
      </p:sp>
    </p:spTree>
    <p:extLst>
      <p:ext uri="{BB962C8B-B14F-4D97-AF65-F5344CB8AC3E}">
        <p14:creationId xmlns:p14="http://schemas.microsoft.com/office/powerpoint/2010/main" val="7789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10" grpId="0"/>
      <p:bldP spid="11" grpId="0" animBg="1"/>
      <p:bldP spid="12" grpId="0"/>
      <p:bldP spid="13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8"/>
          <a:stretch/>
        </p:blipFill>
        <p:spPr>
          <a:xfrm>
            <a:off x="3289926" y="1146284"/>
            <a:ext cx="5398363" cy="48799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48891" y="1291470"/>
            <a:ext cx="8099781" cy="4602682"/>
            <a:chOff x="324890" y="1442195"/>
            <a:chExt cx="8099781" cy="4602682"/>
          </a:xfrm>
        </p:grpSpPr>
        <p:sp>
          <p:nvSpPr>
            <p:cNvPr id="16" name="TextBox 15"/>
            <p:cNvSpPr txBox="1"/>
            <p:nvPr/>
          </p:nvSpPr>
          <p:spPr>
            <a:xfrm>
              <a:off x="6480455" y="1604950"/>
              <a:ext cx="194421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Lat</a:t>
              </a:r>
              <a:r>
                <a:rPr lang="en-US" dirty="0"/>
                <a:t>/long, address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9862" y="3415077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Geoenabled</a:t>
              </a:r>
              <a:r>
                <a:rPr lang="en-US" dirty="0"/>
                <a:t> database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45573" y="5502203"/>
              <a:ext cx="151216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Maps, tables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890" y="2272901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Targeting interventions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3215" y="1442195"/>
              <a:ext cx="1512168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Resource allocation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51863" y="5214171"/>
              <a:ext cx="86409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Report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1903" y="5675545"/>
              <a:ext cx="133102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Dashboard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90381" y="2445341"/>
            <a:ext cx="8230298" cy="3372924"/>
            <a:chOff x="266381" y="2596066"/>
            <a:chExt cx="8230298" cy="3372924"/>
          </a:xfrm>
        </p:grpSpPr>
        <p:sp>
          <p:nvSpPr>
            <p:cNvPr id="23" name="TextBox 22"/>
            <p:cNvSpPr txBox="1"/>
            <p:nvPr/>
          </p:nvSpPr>
          <p:spPr>
            <a:xfrm>
              <a:off x="7689588" y="2596066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GIS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45946" y="4318964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GIS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6381" y="5414992"/>
              <a:ext cx="8070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GIS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416988" y="5833294"/>
            <a:ext cx="120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2018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31FD14-A6C0-5809-E6B6-A614F7842041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Health Information Cycle, Geography &amp; GIS</a:t>
            </a:r>
            <a:endParaRPr lang="en-PH" altLang="en-US" sz="3600" dirty="0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E12340F2-FA0F-4797-B74E-C2821C6D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03384" y="1709739"/>
            <a:ext cx="9812215" cy="279192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800" b="1" dirty="0"/>
              <a:t>Malaria Surveillance &amp; Geography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1FEB121-2034-4D46-8698-CD233CD7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66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A8EB4C9-536A-9093-0B2A-F1A55D4A65A2}"/>
              </a:ext>
            </a:extLst>
          </p:cNvPr>
          <p:cNvSpPr txBox="1">
            <a:spLocks/>
          </p:cNvSpPr>
          <p:nvPr/>
        </p:nvSpPr>
        <p:spPr>
          <a:xfrm>
            <a:off x="560294" y="1775556"/>
            <a:ext cx="11161059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/>
              <a:t>Know which data in Health Information Systems has a geographic dimension</a:t>
            </a:r>
          </a:p>
          <a:p>
            <a:pPr marL="16002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/>
              <a:t>Understand why mapping is essential to communicable disease surveillance</a:t>
            </a:r>
          </a:p>
          <a:p>
            <a:pPr marL="16002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/>
              <a:t>Know how geography is used in the different components of malaria surveillance</a:t>
            </a:r>
          </a:p>
          <a:p>
            <a:pPr marL="16002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/>
              <a:t>Know how malaria mapping needs change as country approach elimination</a:t>
            </a:r>
          </a:p>
          <a:p>
            <a:pPr marL="16002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600" dirty="0"/>
              <a:t>Understand the roles of GIS and data dashboards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32E5D0-E014-C31A-0C00-A80451374C4D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dirty="0"/>
              <a:t>Learning goals</a:t>
            </a:r>
            <a:endParaRPr lang="en-PH" altLang="en-US" sz="36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4F320B7-7855-4439-8CBA-3EA34A20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44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AF8490-BEEB-46EC-AE20-61912B6EECCC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Why Map Malaria?</a:t>
            </a:r>
            <a:endParaRPr lang="en-PH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68832" y="1171575"/>
            <a:ext cx="6483350" cy="5143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100" b="1" dirty="0"/>
              <a:t>3 main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/>
              <a:t>Where are the cases?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/>
              <a:t>Where are the mosquitoes?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/>
              <a:t>Where are people being infected?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100" b="1" dirty="0"/>
              <a:t>How this is used: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Monitoring impact of control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Monitoring progress towards elimination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Targeting malaria control and elimination activities</a:t>
            </a:r>
          </a:p>
          <a:p>
            <a:pPr lvl="1"/>
            <a:r>
              <a:rPr lang="en-US" sz="2300" dirty="0">
                <a:solidFill>
                  <a:srgbClr val="FF0000"/>
                </a:solidFill>
              </a:rPr>
              <a:t>Prevention </a:t>
            </a:r>
          </a:p>
          <a:p>
            <a:pPr lvl="1"/>
            <a:r>
              <a:rPr lang="en-US" sz="2300" dirty="0">
                <a:solidFill>
                  <a:srgbClr val="FF0000"/>
                </a:solidFill>
              </a:rPr>
              <a:t>Access to healthcare  </a:t>
            </a:r>
          </a:p>
          <a:p>
            <a:pPr lvl="1"/>
            <a:r>
              <a:rPr lang="en-US" sz="2300" dirty="0">
                <a:solidFill>
                  <a:srgbClr val="FF0000"/>
                </a:solidFill>
              </a:rPr>
              <a:t>Risk stratification to allocate limited resources </a:t>
            </a:r>
          </a:p>
          <a:p>
            <a:pPr lvl="1"/>
            <a:r>
              <a:rPr lang="en-US" sz="2300" dirty="0">
                <a:solidFill>
                  <a:srgbClr val="FF0000"/>
                </a:solidFill>
              </a:rPr>
              <a:t>Define units of intervention</a:t>
            </a:r>
            <a:endParaRPr lang="en-US" sz="2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CAE4-4FB2-4529-81E4-E5857724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961" y="0"/>
            <a:ext cx="4545840" cy="6323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A520CE-1458-47CE-8215-79A317717B88}"/>
              </a:ext>
            </a:extLst>
          </p:cNvPr>
          <p:cNvSpPr txBox="1"/>
          <p:nvPr/>
        </p:nvSpPr>
        <p:spPr>
          <a:xfrm>
            <a:off x="6445631" y="0"/>
            <a:ext cx="1073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WHO World Malaria Report 2021</a:t>
            </a:r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D03F3150-24FC-48AD-ACAD-D9048A4823B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3000EACD-9A07-40F0-A849-8F467675896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8C9C8E-EC50-4E3B-84B5-EB87EDE8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460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50" y="479211"/>
            <a:ext cx="3779700" cy="540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34475" y="5198395"/>
            <a:ext cx="115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2018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596CD38-6821-4D50-9886-1CAACEB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32AC5-1D17-D228-804B-08F386D2E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0" t="38265" r="10441" b="47050"/>
          <a:stretch/>
        </p:blipFill>
        <p:spPr>
          <a:xfrm>
            <a:off x="7644688" y="5372136"/>
            <a:ext cx="682323" cy="61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4172DD-0D36-9DD8-54D7-8AA2CCDEBB2F}"/>
              </a:ext>
            </a:extLst>
          </p:cNvPr>
          <p:cNvSpPr/>
          <p:nvPr/>
        </p:nvSpPr>
        <p:spPr>
          <a:xfrm>
            <a:off x="4206150" y="5997103"/>
            <a:ext cx="3779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WHO Malaria SME Reference manual 2018_two page view.pdf</a:t>
            </a:r>
            <a:endParaRPr lang="en-PH" sz="1100" dirty="0"/>
          </a:p>
        </p:txBody>
      </p:sp>
    </p:spTree>
    <p:extLst>
      <p:ext uri="{BB962C8B-B14F-4D97-AF65-F5344CB8AC3E}">
        <p14:creationId xmlns:p14="http://schemas.microsoft.com/office/powerpoint/2010/main" val="783776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31"/>
          <a:stretch/>
        </p:blipFill>
        <p:spPr>
          <a:xfrm>
            <a:off x="1851899" y="1652490"/>
            <a:ext cx="8488201" cy="3955561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C5A26C9-C9C0-B109-C8B3-4CA58716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9A9CA1-FBAF-5543-5827-8D82BA06C96F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Closer to elimination -&gt; Higher resolution reporting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37103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C5A72-0C49-4A36-9BEC-E859308CD92D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155" y="846137"/>
            <a:ext cx="7502299" cy="5242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E5AF4-1004-1142-ECC2-D94CFC9B0299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Data flow and analysis for malaria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57207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24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39815" y="1290997"/>
            <a:ext cx="3151188" cy="435133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/>
              <a:t>Government hospitals</a:t>
            </a:r>
          </a:p>
          <a:p>
            <a:r>
              <a:rPr lang="en-US" dirty="0"/>
              <a:t>Government health </a:t>
            </a:r>
            <a:r>
              <a:rPr lang="en-US" dirty="0" err="1"/>
              <a:t>centres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Village health workers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Non-governmental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organisations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Private healthcare providers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Shops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Pharmacies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Military</a:t>
            </a:r>
          </a:p>
          <a:p>
            <a:r>
              <a:rPr lang="en-US" dirty="0"/>
              <a:t>Etc.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Level of geographic detail and accuracy can vary widely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912" y="746944"/>
            <a:ext cx="4968552" cy="53402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688289" y="6093297"/>
            <a:ext cx="2052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Mercado et al. Malar J. 2017.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A1E1B-7DE0-B3CB-D7E9-5C990732A218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Sources of malaria surveillance data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4978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4" y="5271674"/>
            <a:ext cx="5726098" cy="652509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4" y="4865525"/>
            <a:ext cx="5726098" cy="406154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4" y="4459375"/>
            <a:ext cx="5726098" cy="399495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3" y="3394047"/>
            <a:ext cx="5726098" cy="1071979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3" y="2468557"/>
            <a:ext cx="5726098" cy="912179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413" y="1649591"/>
            <a:ext cx="5726098" cy="865572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688"/>
          <a:stretch/>
        </p:blipFill>
        <p:spPr bwMode="auto">
          <a:xfrm>
            <a:off x="3835524" y="1256746"/>
            <a:ext cx="5726098" cy="386178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2" t="-2506"/>
          <a:stretch/>
        </p:blipFill>
        <p:spPr bwMode="auto">
          <a:xfrm>
            <a:off x="3234297" y="1280050"/>
            <a:ext cx="639192" cy="44011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376093" y="5562823"/>
            <a:ext cx="67069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58230" y="5531768"/>
            <a:ext cx="64344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2638" y="4459375"/>
            <a:ext cx="3895344" cy="1464809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44273" y="6093297"/>
            <a:ext cx="214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Anjan</a:t>
            </a:r>
            <a:r>
              <a:rPr lang="en-US" sz="1200" dirty="0"/>
              <a:t> </a:t>
            </a:r>
            <a:r>
              <a:rPr lang="en-US" sz="1200" dirty="0" err="1"/>
              <a:t>Saha</a:t>
            </a:r>
            <a:r>
              <a:rPr lang="en-US" sz="1200" dirty="0"/>
              <a:t>, NMEP, Bangladesh.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E4B2CA-9574-5F6A-BDBE-BA49DA5855B0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Hierarchical Reporting System</a:t>
            </a:r>
            <a:endParaRPr lang="en-PH" altLang="en-US" sz="3600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A0DA547-7A87-48E2-B795-3AA9A882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44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26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2564" y="901182"/>
            <a:ext cx="11163718" cy="48958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Data from multiple sources need to be combined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Ideal: </a:t>
            </a:r>
          </a:p>
          <a:p>
            <a:pPr lvl="1"/>
            <a:r>
              <a:rPr lang="en-US" dirty="0"/>
              <a:t>Data available from all sources</a:t>
            </a:r>
          </a:p>
          <a:p>
            <a:pPr lvl="1"/>
            <a:r>
              <a:rPr lang="en-US" dirty="0"/>
              <a:t>Standardized format/layout</a:t>
            </a:r>
          </a:p>
          <a:p>
            <a:pPr lvl="1"/>
            <a:r>
              <a:rPr lang="en-US" dirty="0"/>
              <a:t>Same level of spatial aggregation using same geography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Defined data fields common all sources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Reality: </a:t>
            </a:r>
          </a:p>
          <a:p>
            <a:pPr lvl="1"/>
            <a:r>
              <a:rPr lang="en-US" dirty="0"/>
              <a:t>Data from only some sources</a:t>
            </a:r>
          </a:p>
          <a:p>
            <a:pPr lvl="1"/>
            <a:r>
              <a:rPr lang="en-US" dirty="0"/>
              <a:t>Variety of formats from different </a:t>
            </a:r>
            <a:r>
              <a:rPr lang="en-US" dirty="0" err="1"/>
              <a:t>organisations</a:t>
            </a:r>
            <a:r>
              <a:rPr lang="en-US" dirty="0"/>
              <a:t> need to be combined manually</a:t>
            </a:r>
          </a:p>
          <a:p>
            <a:pPr lvl="1"/>
            <a:r>
              <a:rPr lang="en-US" dirty="0"/>
              <a:t>Different levels of spatial aggregation using different geography</a:t>
            </a:r>
          </a:p>
          <a:p>
            <a:pPr lvl="1"/>
            <a:r>
              <a:rPr lang="en-US" dirty="0"/>
              <a:t>Subset of data fields match  e.g. gender, 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EE37E1-E920-9131-5DB9-1FBCCD5BC600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Data collation: ideal vs reality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94669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7528" y="4797152"/>
            <a:ext cx="8640960" cy="1512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47528" y="3429000"/>
            <a:ext cx="8640960" cy="1415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7528" y="1089660"/>
            <a:ext cx="8640960" cy="2339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69474" y="1125538"/>
            <a:ext cx="5365820" cy="5183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CASES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Case detection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Passive case detection (PCD): people seeking care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Active case detection (ACD): screening in those at higher risk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Proactive case detection (PACD)</a:t>
            </a:r>
          </a:p>
          <a:p>
            <a:pPr lvl="2">
              <a:spcBef>
                <a:spcPts val="0"/>
              </a:spcBef>
            </a:pPr>
            <a:r>
              <a:rPr lang="en-US" sz="1200" dirty="0"/>
              <a:t>Reactive case detection (RACD) e.g., outbreaks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Case investigation -&gt; classification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Focus investigation -&gt; classification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Drug efficacy and resistance</a:t>
            </a:r>
          </a:p>
          <a:p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528048" y="3686490"/>
            <a:ext cx="45720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/>
              <a:t>Location of survey site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Vector species distribution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Insecticide resistance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28048" y="1479934"/>
            <a:ext cx="4572000" cy="144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/>
              <a:t>Location of cases: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Residence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Health facility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350" dirty="0"/>
              <a:t>Area e.g., district, province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/>
              <a:t>Location of possible transmission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80" dirty="0"/>
          </a:p>
        </p:txBody>
      </p:sp>
      <p:sp>
        <p:nvSpPr>
          <p:cNvPr id="7" name="Rectangle 6"/>
          <p:cNvSpPr/>
          <p:nvPr/>
        </p:nvSpPr>
        <p:spPr>
          <a:xfrm>
            <a:off x="6499279" y="5159886"/>
            <a:ext cx="3989209" cy="82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/>
              <a:t>Location of health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80" dirty="0"/>
              <a:t>Location of supply chain e.g., warehouse, vehicle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5640" y="7489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ACTIVITY					GEOGRAPHY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AB1C58-0FF2-2BB5-70CE-4920CC12735C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Malaria Elimination </a:t>
            </a:r>
            <a:r>
              <a:rPr lang="en-US" sz="3600" dirty="0"/>
              <a:t>S</a:t>
            </a:r>
            <a:r>
              <a:rPr lang="en-US" sz="3600" b="1" dirty="0"/>
              <a:t>urveillance and Geography</a:t>
            </a:r>
            <a:endParaRPr lang="en-PH" altLang="en-US" sz="3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0E070-651B-A069-631B-0E9796FEDE0D}"/>
              </a:ext>
            </a:extLst>
          </p:cNvPr>
          <p:cNvSpPr txBox="1">
            <a:spLocks/>
          </p:cNvSpPr>
          <p:nvPr/>
        </p:nvSpPr>
        <p:spPr>
          <a:xfrm>
            <a:off x="1995629" y="3429000"/>
            <a:ext cx="3949628" cy="19140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VECTORS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Baseline survey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Routine sentinel survey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Spot checks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Focus investigation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C389CD-D0E7-19DE-A135-E5766F8EE191}"/>
              </a:ext>
            </a:extLst>
          </p:cNvPr>
          <p:cNvSpPr txBox="1">
            <a:spLocks/>
          </p:cNvSpPr>
          <p:nvPr/>
        </p:nvSpPr>
        <p:spPr>
          <a:xfrm>
            <a:off x="1969474" y="4826329"/>
            <a:ext cx="5365820" cy="16282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INTERVENTIONS AND LOGISTICS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Antimalarial stocks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RDTs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Diagnostic labs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LLIN coverage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Staff and services e.g., VHVs, clinics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6E2779F-D1A3-70BB-2F9C-5A3434FD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163" y="0"/>
            <a:ext cx="5580112" cy="623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090" y="1225138"/>
            <a:ext cx="3256485" cy="486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592" y="1240647"/>
            <a:ext cx="3292982" cy="81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696400" y="6093297"/>
            <a:ext cx="1778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Karim et al. ASTMH 2016.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7E7C1CE-CB30-AC53-BD66-B0CD0199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28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2575EA-2736-3124-13E2-7877AA1C6E78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Passive Case Detection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4153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8" name="Picture 2" descr="E:\ICT_Backup\Desktop\Brochure picture'14\Inner page\P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603" y="1772817"/>
            <a:ext cx="3392510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624" y="4797153"/>
            <a:ext cx="3244312" cy="135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866537"/>
            <a:ext cx="1434434" cy="255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5" r="56496" b="11404"/>
          <a:stretch>
            <a:fillRect/>
          </a:stretch>
        </p:blipFill>
        <p:spPr bwMode="auto">
          <a:xfrm>
            <a:off x="5922868" y="3573016"/>
            <a:ext cx="466037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82164" y="1424374"/>
            <a:ext cx="2550104" cy="143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>
          <a:xfrm>
            <a:off x="8148642" y="2132856"/>
            <a:ext cx="61165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888448" y="450167"/>
            <a:ext cx="114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Cambodia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4245" y="1340063"/>
            <a:ext cx="128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Bangladesh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2BEE69-C6A0-81FC-8270-074418FAC9D7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Passive Case Detection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4648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CEA5B09-AE05-7192-AE95-D06432EDD5EC}"/>
              </a:ext>
            </a:extLst>
          </p:cNvPr>
          <p:cNvSpPr txBox="1">
            <a:spLocks/>
          </p:cNvSpPr>
          <p:nvPr/>
        </p:nvSpPr>
        <p:spPr>
          <a:xfrm>
            <a:off x="712269" y="1611132"/>
            <a:ext cx="7816248" cy="28646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/>
              <a:t>Cholera: from paper maps to GIS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D0968-D233-47F3-A2F5-307FD9DF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23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30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2563" y="908711"/>
            <a:ext cx="10475406" cy="6937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Where was the infection acquired?</a:t>
            </a:r>
          </a:p>
          <a:p>
            <a:pPr marL="0" indent="0">
              <a:buNone/>
            </a:pPr>
            <a:endParaRPr lang="en-US" sz="1600" dirty="0"/>
          </a:p>
          <a:p>
            <a:pPr marL="257175" lvl="1" indent="0">
              <a:buNone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31" y="2072600"/>
            <a:ext cx="4695574" cy="35216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15872" y="1665022"/>
            <a:ext cx="52502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u="sng" dirty="0"/>
              <a:t>Mosquito transmission</a:t>
            </a:r>
          </a:p>
          <a:p>
            <a:r>
              <a:rPr lang="en-US" sz="2000" dirty="0"/>
              <a:t>Acquired locally</a:t>
            </a:r>
          </a:p>
          <a:p>
            <a:pPr lvl="1"/>
            <a:r>
              <a:rPr lang="en-US" sz="2000" dirty="0"/>
              <a:t>Indigenous (no link to imported case)</a:t>
            </a:r>
          </a:p>
          <a:p>
            <a:pPr lvl="1"/>
            <a:r>
              <a:rPr lang="en-US" sz="2000" dirty="0"/>
              <a:t>Introduced (linked to proven imported case)</a:t>
            </a:r>
          </a:p>
          <a:p>
            <a:endParaRPr lang="en-US" sz="2000" dirty="0"/>
          </a:p>
          <a:p>
            <a:r>
              <a:rPr lang="en-US" sz="2000" dirty="0"/>
              <a:t>Acquired abroad or outside area</a:t>
            </a:r>
          </a:p>
          <a:p>
            <a:pPr lvl="1"/>
            <a:r>
              <a:rPr lang="en-US" sz="2000" dirty="0"/>
              <a:t>Imported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b="1" u="sng" dirty="0"/>
              <a:t>Not Mosquito transmission</a:t>
            </a:r>
          </a:p>
          <a:p>
            <a:r>
              <a:rPr lang="en-US" sz="2000" dirty="0"/>
              <a:t>Induced</a:t>
            </a:r>
          </a:p>
          <a:p>
            <a:pPr lvl="1"/>
            <a:r>
              <a:rPr lang="en-US" sz="2000" dirty="0"/>
              <a:t>Blood transfusion</a:t>
            </a:r>
          </a:p>
          <a:p>
            <a:pPr lvl="1"/>
            <a:r>
              <a:rPr lang="en-US" sz="2000" dirty="0"/>
              <a:t>Congenital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9C421D-CE9A-478D-47E1-614D6897F13C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Case Investigation -&gt; Classification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93493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F1E765-E3B5-41B8-973E-DE94BAC35FE0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dirty="0"/>
              <a:t>Case Investigation</a:t>
            </a:r>
            <a:endParaRPr lang="en-PH" altLang="en-US" sz="3600" dirty="0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3" y="110838"/>
            <a:ext cx="651165" cy="65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DC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6400" y="13858"/>
            <a:ext cx="867366" cy="766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4" b="6505"/>
          <a:stretch/>
        </p:blipFill>
        <p:spPr>
          <a:xfrm>
            <a:off x="4079776" y="887700"/>
            <a:ext cx="4032448" cy="502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45" b="55194"/>
          <a:stretch/>
        </p:blipFill>
        <p:spPr>
          <a:xfrm>
            <a:off x="4079776" y="2431256"/>
            <a:ext cx="4032448" cy="8537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67DACE4-1B48-16F0-6AC7-8A7124FD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4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>
            <a:extLst>
              <a:ext uri="{FF2B5EF4-FFF2-40B4-BE49-F238E27FC236}">
                <a16:creationId xmlns:a16="http://schemas.microsoft.com/office/drawing/2014/main" id="{8435AE5F-DB28-474F-A45B-5673FA869302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dirty="0"/>
              <a:t>What location information to use?</a:t>
            </a:r>
            <a:endParaRPr lang="en-PH" alt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8941" y="1647669"/>
            <a:ext cx="11986935" cy="4220393"/>
            <a:chOff x="222310" y="1647669"/>
            <a:chExt cx="11986935" cy="4220393"/>
          </a:xfrm>
        </p:grpSpPr>
        <p:grpSp>
          <p:nvGrpSpPr>
            <p:cNvPr id="62" name="Group 61"/>
            <p:cNvGrpSpPr/>
            <p:nvPr/>
          </p:nvGrpSpPr>
          <p:grpSpPr>
            <a:xfrm>
              <a:off x="222310" y="2259592"/>
              <a:ext cx="2891943" cy="2893461"/>
              <a:chOff x="6011862" y="1808922"/>
              <a:chExt cx="2492237" cy="233072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011862" y="1808922"/>
                <a:ext cx="2492237" cy="233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form 63"/>
              <p:cNvSpPr>
                <a:spLocks noChangeAspect="1"/>
              </p:cNvSpPr>
              <p:nvPr/>
            </p:nvSpPr>
            <p:spPr>
              <a:xfrm>
                <a:off x="6193735" y="1958008"/>
                <a:ext cx="2160000" cy="2047630"/>
              </a:xfrm>
              <a:custGeom>
                <a:avLst/>
                <a:gdLst>
                  <a:gd name="connsiteX0" fmla="*/ 293204 w 1719469"/>
                  <a:gd name="connsiteY0" fmla="*/ 129209 h 1630017"/>
                  <a:gd name="connsiteX1" fmla="*/ 0 w 1719469"/>
                  <a:gd name="connsiteY1" fmla="*/ 1336813 h 1630017"/>
                  <a:gd name="connsiteX2" fmla="*/ 660952 w 1719469"/>
                  <a:gd name="connsiteY2" fmla="*/ 1346752 h 1630017"/>
                  <a:gd name="connsiteX3" fmla="*/ 1053547 w 1719469"/>
                  <a:gd name="connsiteY3" fmla="*/ 1630017 h 1630017"/>
                  <a:gd name="connsiteX4" fmla="*/ 1510747 w 1719469"/>
                  <a:gd name="connsiteY4" fmla="*/ 1321904 h 1630017"/>
                  <a:gd name="connsiteX5" fmla="*/ 1719469 w 1719469"/>
                  <a:gd name="connsiteY5" fmla="*/ 273326 h 1630017"/>
                  <a:gd name="connsiteX6" fmla="*/ 1227482 w 1719469"/>
                  <a:gd name="connsiteY6" fmla="*/ 243509 h 1630017"/>
                  <a:gd name="connsiteX7" fmla="*/ 849795 w 1719469"/>
                  <a:gd name="connsiteY7" fmla="*/ 0 h 1630017"/>
                  <a:gd name="connsiteX8" fmla="*/ 293204 w 1719469"/>
                  <a:gd name="connsiteY8" fmla="*/ 129209 h 163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9469" h="1630017">
                    <a:moveTo>
                      <a:pt x="293204" y="129209"/>
                    </a:moveTo>
                    <a:lnTo>
                      <a:pt x="0" y="1336813"/>
                    </a:lnTo>
                    <a:lnTo>
                      <a:pt x="660952" y="1346752"/>
                    </a:lnTo>
                    <a:lnTo>
                      <a:pt x="1053547" y="1630017"/>
                    </a:lnTo>
                    <a:lnTo>
                      <a:pt x="1510747" y="1321904"/>
                    </a:lnTo>
                    <a:lnTo>
                      <a:pt x="1719469" y="273326"/>
                    </a:lnTo>
                    <a:lnTo>
                      <a:pt x="1227482" y="243509"/>
                    </a:lnTo>
                    <a:lnTo>
                      <a:pt x="849795" y="0"/>
                    </a:lnTo>
                    <a:lnTo>
                      <a:pt x="293204" y="129209"/>
                    </a:lnTo>
                    <a:close/>
                  </a:path>
                </a:pathLst>
              </a:custGeom>
              <a:solidFill>
                <a:srgbClr val="B0AB9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5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50025" y="3247027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760141" y="3017744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03731" y="3361668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3238727" y="2259592"/>
              <a:ext cx="2891943" cy="2893461"/>
              <a:chOff x="6011862" y="1808922"/>
              <a:chExt cx="2492237" cy="2330726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011862" y="1808922"/>
                <a:ext cx="2492237" cy="233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 57"/>
              <p:cNvSpPr>
                <a:spLocks noChangeAspect="1"/>
              </p:cNvSpPr>
              <p:nvPr/>
            </p:nvSpPr>
            <p:spPr>
              <a:xfrm>
                <a:off x="6193735" y="1958008"/>
                <a:ext cx="2160000" cy="2047630"/>
              </a:xfrm>
              <a:custGeom>
                <a:avLst/>
                <a:gdLst>
                  <a:gd name="connsiteX0" fmla="*/ 293204 w 1719469"/>
                  <a:gd name="connsiteY0" fmla="*/ 129209 h 1630017"/>
                  <a:gd name="connsiteX1" fmla="*/ 0 w 1719469"/>
                  <a:gd name="connsiteY1" fmla="*/ 1336813 h 1630017"/>
                  <a:gd name="connsiteX2" fmla="*/ 660952 w 1719469"/>
                  <a:gd name="connsiteY2" fmla="*/ 1346752 h 1630017"/>
                  <a:gd name="connsiteX3" fmla="*/ 1053547 w 1719469"/>
                  <a:gd name="connsiteY3" fmla="*/ 1630017 h 1630017"/>
                  <a:gd name="connsiteX4" fmla="*/ 1510747 w 1719469"/>
                  <a:gd name="connsiteY4" fmla="*/ 1321904 h 1630017"/>
                  <a:gd name="connsiteX5" fmla="*/ 1719469 w 1719469"/>
                  <a:gd name="connsiteY5" fmla="*/ 273326 h 1630017"/>
                  <a:gd name="connsiteX6" fmla="*/ 1227482 w 1719469"/>
                  <a:gd name="connsiteY6" fmla="*/ 243509 h 1630017"/>
                  <a:gd name="connsiteX7" fmla="*/ 849795 w 1719469"/>
                  <a:gd name="connsiteY7" fmla="*/ 0 h 1630017"/>
                  <a:gd name="connsiteX8" fmla="*/ 293204 w 1719469"/>
                  <a:gd name="connsiteY8" fmla="*/ 129209 h 163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9469" h="1630017">
                    <a:moveTo>
                      <a:pt x="293204" y="129209"/>
                    </a:moveTo>
                    <a:lnTo>
                      <a:pt x="0" y="1336813"/>
                    </a:lnTo>
                    <a:lnTo>
                      <a:pt x="660952" y="1346752"/>
                    </a:lnTo>
                    <a:lnTo>
                      <a:pt x="1053547" y="1630017"/>
                    </a:lnTo>
                    <a:lnTo>
                      <a:pt x="1510747" y="1321904"/>
                    </a:lnTo>
                    <a:lnTo>
                      <a:pt x="1719469" y="273326"/>
                    </a:lnTo>
                    <a:lnTo>
                      <a:pt x="1227482" y="243509"/>
                    </a:lnTo>
                    <a:lnTo>
                      <a:pt x="849795" y="0"/>
                    </a:lnTo>
                    <a:lnTo>
                      <a:pt x="293204" y="129209"/>
                    </a:lnTo>
                    <a:close/>
                  </a:path>
                </a:pathLst>
              </a:custGeom>
              <a:solidFill>
                <a:srgbClr val="B0AB9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9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50025" y="3247027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760141" y="3017744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03731" y="3361668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246429" y="2259592"/>
              <a:ext cx="2891943" cy="2893461"/>
              <a:chOff x="6011862" y="1808922"/>
              <a:chExt cx="2492237" cy="233072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011862" y="1808922"/>
                <a:ext cx="2492237" cy="233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reeform 19"/>
              <p:cNvSpPr>
                <a:spLocks noChangeAspect="1"/>
              </p:cNvSpPr>
              <p:nvPr/>
            </p:nvSpPr>
            <p:spPr>
              <a:xfrm>
                <a:off x="6193735" y="1958008"/>
                <a:ext cx="2160000" cy="2047630"/>
              </a:xfrm>
              <a:custGeom>
                <a:avLst/>
                <a:gdLst>
                  <a:gd name="connsiteX0" fmla="*/ 293204 w 1719469"/>
                  <a:gd name="connsiteY0" fmla="*/ 129209 h 1630017"/>
                  <a:gd name="connsiteX1" fmla="*/ 0 w 1719469"/>
                  <a:gd name="connsiteY1" fmla="*/ 1336813 h 1630017"/>
                  <a:gd name="connsiteX2" fmla="*/ 660952 w 1719469"/>
                  <a:gd name="connsiteY2" fmla="*/ 1346752 h 1630017"/>
                  <a:gd name="connsiteX3" fmla="*/ 1053547 w 1719469"/>
                  <a:gd name="connsiteY3" fmla="*/ 1630017 h 1630017"/>
                  <a:gd name="connsiteX4" fmla="*/ 1510747 w 1719469"/>
                  <a:gd name="connsiteY4" fmla="*/ 1321904 h 1630017"/>
                  <a:gd name="connsiteX5" fmla="*/ 1719469 w 1719469"/>
                  <a:gd name="connsiteY5" fmla="*/ 273326 h 1630017"/>
                  <a:gd name="connsiteX6" fmla="*/ 1227482 w 1719469"/>
                  <a:gd name="connsiteY6" fmla="*/ 243509 h 1630017"/>
                  <a:gd name="connsiteX7" fmla="*/ 849795 w 1719469"/>
                  <a:gd name="connsiteY7" fmla="*/ 0 h 1630017"/>
                  <a:gd name="connsiteX8" fmla="*/ 293204 w 1719469"/>
                  <a:gd name="connsiteY8" fmla="*/ 129209 h 163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9469" h="1630017">
                    <a:moveTo>
                      <a:pt x="293204" y="129209"/>
                    </a:moveTo>
                    <a:lnTo>
                      <a:pt x="0" y="1336813"/>
                    </a:lnTo>
                    <a:lnTo>
                      <a:pt x="660952" y="1346752"/>
                    </a:lnTo>
                    <a:lnTo>
                      <a:pt x="1053547" y="1630017"/>
                    </a:lnTo>
                    <a:lnTo>
                      <a:pt x="1510747" y="1321904"/>
                    </a:lnTo>
                    <a:lnTo>
                      <a:pt x="1719469" y="273326"/>
                    </a:lnTo>
                    <a:lnTo>
                      <a:pt x="1227482" y="243509"/>
                    </a:lnTo>
                    <a:lnTo>
                      <a:pt x="849795" y="0"/>
                    </a:lnTo>
                    <a:lnTo>
                      <a:pt x="293204" y="129209"/>
                    </a:lnTo>
                    <a:close/>
                  </a:path>
                </a:pathLst>
              </a:custGeom>
              <a:solidFill>
                <a:srgbClr val="B0AB9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2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50025" y="3247027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760141" y="3017744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03731" y="3361668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39866" y="1647669"/>
              <a:ext cx="114101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Place of diagnosis    </a:t>
              </a:r>
              <a:r>
                <a:rPr lang="en-US" sz="2400" u="sng" dirty="0"/>
                <a:t>vs</a:t>
              </a:r>
              <a:r>
                <a:rPr lang="en-US" sz="2400" dirty="0"/>
                <a:t>    </a:t>
              </a:r>
              <a:r>
                <a:rPr lang="en-US" sz="2400" b="1" dirty="0"/>
                <a:t>place of residence    </a:t>
              </a:r>
              <a:r>
                <a:rPr lang="en-US" sz="2400" u="sng" dirty="0"/>
                <a:t>vs</a:t>
              </a:r>
              <a:r>
                <a:rPr lang="en-US" sz="2400" dirty="0"/>
                <a:t>    </a:t>
              </a:r>
              <a:r>
                <a:rPr lang="en-US" sz="2400" b="1" dirty="0"/>
                <a:t>place of infection   </a:t>
              </a:r>
              <a:r>
                <a:rPr lang="en-US" sz="2400" u="sng" dirty="0"/>
                <a:t>vs</a:t>
              </a:r>
              <a:r>
                <a:rPr lang="en-US" sz="2400" b="1" dirty="0"/>
                <a:t>    routes of spread</a:t>
              </a:r>
              <a:endParaRPr lang="en-GB" sz="2400" b="1" dirty="0"/>
            </a:p>
          </p:txBody>
        </p:sp>
        <p:sp>
          <p:nvSpPr>
            <p:cNvPr id="11" name="Flowchart: Connector 81"/>
            <p:cNvSpPr/>
            <p:nvPr/>
          </p:nvSpPr>
          <p:spPr>
            <a:xfrm>
              <a:off x="1652376" y="3562601"/>
              <a:ext cx="106485" cy="119843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19" name="Flowchart: Connector 81"/>
            <p:cNvSpPr/>
            <p:nvPr/>
          </p:nvSpPr>
          <p:spPr>
            <a:xfrm>
              <a:off x="4693463" y="3562601"/>
              <a:ext cx="106485" cy="119843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1" name="Flowchart: Connector 81"/>
            <p:cNvSpPr/>
            <p:nvPr/>
          </p:nvSpPr>
          <p:spPr>
            <a:xfrm>
              <a:off x="7710682" y="3562601"/>
              <a:ext cx="106485" cy="119843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2" name="Flowchart: Connector 81"/>
            <p:cNvSpPr/>
            <p:nvPr/>
          </p:nvSpPr>
          <p:spPr>
            <a:xfrm>
              <a:off x="4870305" y="3751797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3" name="Flowchart: Connector 81"/>
            <p:cNvSpPr/>
            <p:nvPr/>
          </p:nvSpPr>
          <p:spPr>
            <a:xfrm>
              <a:off x="4586978" y="398394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4" name="Flowchart: Connector 81"/>
            <p:cNvSpPr/>
            <p:nvPr/>
          </p:nvSpPr>
          <p:spPr>
            <a:xfrm>
              <a:off x="4746704" y="2823875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5" name="Flowchart: Connector 81"/>
            <p:cNvSpPr/>
            <p:nvPr/>
          </p:nvSpPr>
          <p:spPr>
            <a:xfrm>
              <a:off x="5320068" y="3537977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6" name="Flowchart: Connector 81"/>
            <p:cNvSpPr/>
            <p:nvPr/>
          </p:nvSpPr>
          <p:spPr>
            <a:xfrm>
              <a:off x="3824630" y="3418134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7" name="Flowchart: Connector 81"/>
            <p:cNvSpPr/>
            <p:nvPr/>
          </p:nvSpPr>
          <p:spPr>
            <a:xfrm>
              <a:off x="3771387" y="4144690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467" y="5409558"/>
              <a:ext cx="147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Health facility</a:t>
              </a:r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92879" y="5409558"/>
              <a:ext cx="1801166" cy="458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Home Address</a:t>
              </a:r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55713" y="5409558"/>
              <a:ext cx="1816419" cy="458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Travel Patterns</a:t>
              </a:r>
              <a:endParaRPr lang="en-GB" dirty="0"/>
            </a:p>
          </p:txBody>
        </p:sp>
        <p:sp>
          <p:nvSpPr>
            <p:cNvPr id="32" name="Flowchart: Connector 81"/>
            <p:cNvSpPr/>
            <p:nvPr/>
          </p:nvSpPr>
          <p:spPr>
            <a:xfrm>
              <a:off x="8029186" y="4513260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3" name="Flowchart: Connector 81"/>
            <p:cNvSpPr/>
            <p:nvPr/>
          </p:nvSpPr>
          <p:spPr>
            <a:xfrm>
              <a:off x="8361726" y="3892949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4" name="Flowchart: Connector 81"/>
            <p:cNvSpPr/>
            <p:nvPr/>
          </p:nvSpPr>
          <p:spPr>
            <a:xfrm>
              <a:off x="8308483" y="4246715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5" name="Flowchart: Connector 81"/>
            <p:cNvSpPr/>
            <p:nvPr/>
          </p:nvSpPr>
          <p:spPr>
            <a:xfrm>
              <a:off x="8135671" y="430624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6" name="Flowchart: Connector 81"/>
            <p:cNvSpPr/>
            <p:nvPr/>
          </p:nvSpPr>
          <p:spPr>
            <a:xfrm>
              <a:off x="8857408" y="251377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8" name="Flowchart: Connector 81"/>
            <p:cNvSpPr/>
            <p:nvPr/>
          </p:nvSpPr>
          <p:spPr>
            <a:xfrm>
              <a:off x="8538568" y="4082145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39" name="Flowchart: Connector 81"/>
            <p:cNvSpPr/>
            <p:nvPr/>
          </p:nvSpPr>
          <p:spPr>
            <a:xfrm>
              <a:off x="8591809" y="251377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40" name="Flowchart: Connector 81"/>
            <p:cNvSpPr/>
            <p:nvPr/>
          </p:nvSpPr>
          <p:spPr>
            <a:xfrm>
              <a:off x="4923546" y="3013070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41" name="Flowchart: Connector 81"/>
            <p:cNvSpPr/>
            <p:nvPr/>
          </p:nvSpPr>
          <p:spPr>
            <a:xfrm>
              <a:off x="4298834" y="3163387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28" name="Flowchart: Connector 81"/>
            <p:cNvSpPr/>
            <p:nvPr/>
          </p:nvSpPr>
          <p:spPr>
            <a:xfrm>
              <a:off x="5320067" y="439341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4" name="Flowchart: Connector 81"/>
            <p:cNvSpPr/>
            <p:nvPr/>
          </p:nvSpPr>
          <p:spPr>
            <a:xfrm>
              <a:off x="8320163" y="4415400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5" name="Flowchart: Connector 81"/>
            <p:cNvSpPr/>
            <p:nvPr/>
          </p:nvSpPr>
          <p:spPr>
            <a:xfrm>
              <a:off x="7914587" y="3761137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6" name="Flowchart: Connector 81"/>
            <p:cNvSpPr/>
            <p:nvPr/>
          </p:nvSpPr>
          <p:spPr>
            <a:xfrm>
              <a:off x="7631261" y="399328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7" name="Flowchart: Connector 81"/>
            <p:cNvSpPr/>
            <p:nvPr/>
          </p:nvSpPr>
          <p:spPr>
            <a:xfrm>
              <a:off x="8364351" y="354731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39067" y="2259592"/>
              <a:ext cx="2891943" cy="2893461"/>
              <a:chOff x="6011862" y="1808922"/>
              <a:chExt cx="2492237" cy="233072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011862" y="1808922"/>
                <a:ext cx="2492237" cy="233072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Freeform 50"/>
              <p:cNvSpPr>
                <a:spLocks noChangeAspect="1"/>
              </p:cNvSpPr>
              <p:nvPr/>
            </p:nvSpPr>
            <p:spPr>
              <a:xfrm>
                <a:off x="6193735" y="1958008"/>
                <a:ext cx="2160000" cy="2047630"/>
              </a:xfrm>
              <a:custGeom>
                <a:avLst/>
                <a:gdLst>
                  <a:gd name="connsiteX0" fmla="*/ 293204 w 1719469"/>
                  <a:gd name="connsiteY0" fmla="*/ 129209 h 1630017"/>
                  <a:gd name="connsiteX1" fmla="*/ 0 w 1719469"/>
                  <a:gd name="connsiteY1" fmla="*/ 1336813 h 1630017"/>
                  <a:gd name="connsiteX2" fmla="*/ 660952 w 1719469"/>
                  <a:gd name="connsiteY2" fmla="*/ 1346752 h 1630017"/>
                  <a:gd name="connsiteX3" fmla="*/ 1053547 w 1719469"/>
                  <a:gd name="connsiteY3" fmla="*/ 1630017 h 1630017"/>
                  <a:gd name="connsiteX4" fmla="*/ 1510747 w 1719469"/>
                  <a:gd name="connsiteY4" fmla="*/ 1321904 h 1630017"/>
                  <a:gd name="connsiteX5" fmla="*/ 1719469 w 1719469"/>
                  <a:gd name="connsiteY5" fmla="*/ 273326 h 1630017"/>
                  <a:gd name="connsiteX6" fmla="*/ 1227482 w 1719469"/>
                  <a:gd name="connsiteY6" fmla="*/ 243509 h 1630017"/>
                  <a:gd name="connsiteX7" fmla="*/ 849795 w 1719469"/>
                  <a:gd name="connsiteY7" fmla="*/ 0 h 1630017"/>
                  <a:gd name="connsiteX8" fmla="*/ 293204 w 1719469"/>
                  <a:gd name="connsiteY8" fmla="*/ 129209 h 1630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9469" h="1630017">
                    <a:moveTo>
                      <a:pt x="293204" y="129209"/>
                    </a:moveTo>
                    <a:lnTo>
                      <a:pt x="0" y="1336813"/>
                    </a:lnTo>
                    <a:lnTo>
                      <a:pt x="660952" y="1346752"/>
                    </a:lnTo>
                    <a:lnTo>
                      <a:pt x="1053547" y="1630017"/>
                    </a:lnTo>
                    <a:lnTo>
                      <a:pt x="1510747" y="1321904"/>
                    </a:lnTo>
                    <a:lnTo>
                      <a:pt x="1719469" y="273326"/>
                    </a:lnTo>
                    <a:lnTo>
                      <a:pt x="1227482" y="243509"/>
                    </a:lnTo>
                    <a:lnTo>
                      <a:pt x="849795" y="0"/>
                    </a:lnTo>
                    <a:lnTo>
                      <a:pt x="293204" y="129209"/>
                    </a:lnTo>
                    <a:close/>
                  </a:path>
                </a:pathLst>
              </a:custGeom>
              <a:solidFill>
                <a:srgbClr val="B0AB9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5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50025" y="3247027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760141" y="3017744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4" descr="Free Clipart of a Plant | KalaaLo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03731" y="3361668"/>
                <a:ext cx="393957" cy="499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Flowchart: Connector 81"/>
            <p:cNvSpPr/>
            <p:nvPr/>
          </p:nvSpPr>
          <p:spPr>
            <a:xfrm>
              <a:off x="10703320" y="3562601"/>
              <a:ext cx="106485" cy="119843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97395" y="5414384"/>
              <a:ext cx="3011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Travel Patterns + Pop Genetics</a:t>
              </a:r>
              <a:endParaRPr lang="en-GB" dirty="0"/>
            </a:p>
          </p:txBody>
        </p:sp>
        <p:sp>
          <p:nvSpPr>
            <p:cNvPr id="72" name="Flowchart: Connector 81"/>
            <p:cNvSpPr/>
            <p:nvPr/>
          </p:nvSpPr>
          <p:spPr>
            <a:xfrm>
              <a:off x="11021824" y="4513260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3" name="Flowchart: Connector 81"/>
            <p:cNvSpPr/>
            <p:nvPr/>
          </p:nvSpPr>
          <p:spPr>
            <a:xfrm>
              <a:off x="11354364" y="3892949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8" name="Flowchart: Connector 81"/>
            <p:cNvSpPr/>
            <p:nvPr/>
          </p:nvSpPr>
          <p:spPr>
            <a:xfrm>
              <a:off x="11301121" y="4246715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79" name="Flowchart: Connector 81"/>
            <p:cNvSpPr/>
            <p:nvPr/>
          </p:nvSpPr>
          <p:spPr>
            <a:xfrm>
              <a:off x="11128309" y="430624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0" name="Flowchart: Connector 81"/>
            <p:cNvSpPr/>
            <p:nvPr/>
          </p:nvSpPr>
          <p:spPr>
            <a:xfrm>
              <a:off x="11850046" y="251377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1" name="Flowchart: Connector 81"/>
            <p:cNvSpPr/>
            <p:nvPr/>
          </p:nvSpPr>
          <p:spPr>
            <a:xfrm>
              <a:off x="11531206" y="4082145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11584447" y="2513777"/>
              <a:ext cx="106485" cy="119843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3" name="Flowchart: Connector 81"/>
            <p:cNvSpPr/>
            <p:nvPr/>
          </p:nvSpPr>
          <p:spPr>
            <a:xfrm>
              <a:off x="11312801" y="4415400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4" name="Flowchart: Connector 81"/>
            <p:cNvSpPr/>
            <p:nvPr/>
          </p:nvSpPr>
          <p:spPr>
            <a:xfrm>
              <a:off x="10907225" y="3761137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5" name="Flowchart: Connector 81"/>
            <p:cNvSpPr/>
            <p:nvPr/>
          </p:nvSpPr>
          <p:spPr>
            <a:xfrm>
              <a:off x="10623899" y="399328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  <p:sp>
          <p:nvSpPr>
            <p:cNvPr id="86" name="Flowchart: Connector 81"/>
            <p:cNvSpPr/>
            <p:nvPr/>
          </p:nvSpPr>
          <p:spPr>
            <a:xfrm>
              <a:off x="11356989" y="3547318"/>
              <a:ext cx="106485" cy="119843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760"/>
            </a:p>
          </p:txBody>
        </p:sp>
      </p:grpSp>
      <p:sp>
        <p:nvSpPr>
          <p:cNvPr id="14" name="Right Arrow 13"/>
          <p:cNvSpPr/>
          <p:nvPr/>
        </p:nvSpPr>
        <p:spPr>
          <a:xfrm rot="5718630">
            <a:off x="10942587" y="3228471"/>
            <a:ext cx="1279384" cy="28069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ight Arrow 86"/>
          <p:cNvSpPr/>
          <p:nvPr/>
        </p:nvSpPr>
        <p:spPr>
          <a:xfrm rot="13098226">
            <a:off x="10672141" y="3909721"/>
            <a:ext cx="464667" cy="3955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ight Arrow 87"/>
          <p:cNvSpPr/>
          <p:nvPr/>
        </p:nvSpPr>
        <p:spPr>
          <a:xfrm rot="6842650">
            <a:off x="9891514" y="4503789"/>
            <a:ext cx="806398" cy="2728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ightning Bolt 2" descr="-">
            <a:extLst>
              <a:ext uri="{FF2B5EF4-FFF2-40B4-BE49-F238E27FC236}">
                <a16:creationId xmlns:a16="http://schemas.microsoft.com/office/drawing/2014/main" id="{BE67039B-F87A-4C7A-BC59-3D3090875A1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C8FA5BA8-7C99-466A-94AB-400426023762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lide Number Placeholder 3">
            <a:extLst>
              <a:ext uri="{FF2B5EF4-FFF2-40B4-BE49-F238E27FC236}">
                <a16:creationId xmlns:a16="http://schemas.microsoft.com/office/drawing/2014/main" id="{41BF2C86-1DE5-4136-9079-96F37F65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376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8EBF85B-2FBE-4710-A7F2-20C5EBA2E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33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69206" y="1630816"/>
            <a:ext cx="8123237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Focus</a:t>
            </a:r>
            <a:r>
              <a:rPr lang="en-US" sz="1800" dirty="0"/>
              <a:t> = defined, circumscribed area in a currently or formerly </a:t>
            </a:r>
            <a:r>
              <a:rPr lang="en-US" sz="1800" dirty="0" err="1"/>
              <a:t>malarious</a:t>
            </a:r>
            <a:r>
              <a:rPr lang="en-US" sz="1800" dirty="0"/>
              <a:t> area that contains epidemiological and ecological factors necessary for malaria transmission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0" y="2573215"/>
            <a:ext cx="6623931" cy="322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47"/>
          <a:stretch/>
        </p:blipFill>
        <p:spPr>
          <a:xfrm>
            <a:off x="6668416" y="2621410"/>
            <a:ext cx="5333337" cy="331584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03312" y="4603861"/>
            <a:ext cx="959088" cy="35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≤3 years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76148" y="4554810"/>
            <a:ext cx="1638293" cy="35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&gt;3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F2EC-11BB-42D9-9076-E5DED9DE2F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300" y="38708"/>
            <a:ext cx="1116232" cy="165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60F601-8A04-48F0-961B-2882AA7767B2}"/>
              </a:ext>
            </a:extLst>
          </p:cNvPr>
          <p:cNvSpPr txBox="1"/>
          <p:nvPr/>
        </p:nvSpPr>
        <p:spPr>
          <a:xfrm>
            <a:off x="3102552" y="942067"/>
            <a:ext cx="5986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Is there transmission in the focus?</a:t>
            </a:r>
          </a:p>
        </p:txBody>
      </p:sp>
      <p:sp>
        <p:nvSpPr>
          <p:cNvPr id="11" name="Lightning Bolt 10" descr="-">
            <a:extLst>
              <a:ext uri="{FF2B5EF4-FFF2-40B4-BE49-F238E27FC236}">
                <a16:creationId xmlns:a16="http://schemas.microsoft.com/office/drawing/2014/main" id="{29782B04-0D58-4E5F-9150-924159AA5AC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ghtning Bolt 11" descr="-">
            <a:extLst>
              <a:ext uri="{FF2B5EF4-FFF2-40B4-BE49-F238E27FC236}">
                <a16:creationId xmlns:a16="http://schemas.microsoft.com/office/drawing/2014/main" id="{4374F4D2-BE52-42A6-9BAF-B09F4016B39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85B4120-EA98-4474-A163-CBEC59DF06DE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dirty="0"/>
              <a:t>F</a:t>
            </a:r>
            <a:r>
              <a:rPr lang="en-US" sz="3600" b="1" dirty="0"/>
              <a:t>ocus </a:t>
            </a:r>
            <a:r>
              <a:rPr lang="en-US" sz="3600" dirty="0"/>
              <a:t>I</a:t>
            </a:r>
            <a:r>
              <a:rPr lang="en-US" sz="3600" b="1" dirty="0"/>
              <a:t>nvestigation -&gt; Classification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3411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182" y="1790502"/>
            <a:ext cx="4588242" cy="3390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969" y="1587581"/>
            <a:ext cx="4239739" cy="440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6032" y="1264957"/>
            <a:ext cx="334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Molecular markers in Myanmar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7520" y="1264957"/>
            <a:ext cx="365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 treatment failure in Cambodia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CD8306-E58F-7774-FAAF-D32C4DBC7D08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Drug efficacy and resistance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72980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049" y="812566"/>
            <a:ext cx="3857305" cy="545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585" y="809378"/>
            <a:ext cx="3830461" cy="54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1088" y="548680"/>
            <a:ext cx="109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 stock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4193" y="548680"/>
            <a:ext cx="17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LLIN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8691" y="6128161"/>
            <a:ext cx="1778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Karim et al. ASTMH 2016.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392E76-495A-F393-6C66-A74BDF395347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Logistics</a:t>
            </a:r>
            <a:endParaRPr lang="en-PH" alt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963A4-19C4-0DB5-03D1-FBA84FC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1873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3705" y="1308846"/>
            <a:ext cx="9769017" cy="431904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indent="-182880"/>
            <a:r>
              <a:rPr lang="en-US" dirty="0"/>
              <a:t>Internal use of NMCP – monthly/near real-time situation analysis and planning activities</a:t>
            </a:r>
          </a:p>
          <a:p>
            <a:pPr indent="-182880"/>
            <a:r>
              <a:rPr lang="en-US" dirty="0"/>
              <a:t>Annual bulletin/report for MOH</a:t>
            </a:r>
          </a:p>
          <a:p>
            <a:pPr indent="-182880"/>
            <a:r>
              <a:rPr lang="en-US" dirty="0"/>
              <a:t>Progress update to Global Fund</a:t>
            </a:r>
          </a:p>
          <a:p>
            <a:pPr indent="-182880"/>
            <a:r>
              <a:rPr lang="en-US" dirty="0"/>
              <a:t>WHO World Malaria Report</a:t>
            </a:r>
          </a:p>
          <a:p>
            <a:pPr indent="-182880"/>
            <a:r>
              <a:rPr lang="en-US" dirty="0"/>
              <a:t>NMCP/MOH Dashboard</a:t>
            </a:r>
          </a:p>
          <a:p>
            <a:pPr indent="-182880"/>
            <a:r>
              <a:rPr lang="en-US" dirty="0"/>
              <a:t>Publications (internal/external)</a:t>
            </a:r>
          </a:p>
          <a:p>
            <a:pPr indent="-182880"/>
            <a:r>
              <a:rPr lang="en-US" dirty="0"/>
              <a:t>Presentations</a:t>
            </a:r>
          </a:p>
          <a:p>
            <a:pPr indent="-182880"/>
            <a:r>
              <a:rPr lang="en-US" dirty="0"/>
              <a:t>Special requests from </a:t>
            </a:r>
            <a:r>
              <a:rPr lang="en-US" dirty="0" err="1"/>
              <a:t>MoH</a:t>
            </a:r>
            <a:endParaRPr lang="en-US" dirty="0"/>
          </a:p>
          <a:p>
            <a:pPr indent="-182880"/>
            <a:r>
              <a:rPr lang="en-US" dirty="0"/>
              <a:t>Information sharing with collaborating organizations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7F869-7D29-F5AF-6D62-5E1E5E5EBCFF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>
              <a:defRPr/>
            </a:pPr>
            <a:r>
              <a:rPr lang="en-US" dirty="0"/>
              <a:t>Uses of surveillance data by an NMCP: Where maps might be needed</a:t>
            </a:r>
            <a:endParaRPr lang="en-PH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F98D4-1CCC-98DC-F803-BEADB0CA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43303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55366740"/>
              </p:ext>
            </p:extLst>
          </p:nvPr>
        </p:nvGraphicFramePr>
        <p:xfrm>
          <a:off x="1667508" y="1844824"/>
          <a:ext cx="8856984" cy="2595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17744">
                  <a:extLst>
                    <a:ext uri="{9D8B030D-6E8A-4147-A177-3AD203B41FA5}">
                      <a16:colId xmlns:a16="http://schemas.microsoft.com/office/drawing/2014/main" val="2538053800"/>
                    </a:ext>
                  </a:extLst>
                </a:gridCol>
                <a:gridCol w="4239240">
                  <a:extLst>
                    <a:ext uri="{9D8B030D-6E8A-4147-A177-3AD203B41FA5}">
                      <a16:colId xmlns:a16="http://schemas.microsoft.com/office/drawing/2014/main" val="320246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Dashboard e.g., DHIS2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GIS e.g., QGIS, ArcGIS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575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User-friendly,</a:t>
                      </a:r>
                      <a:r>
                        <a:rPr lang="en-US" sz="1800" baseline="0" dirty="0"/>
                        <a:t> easy to learn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More</a:t>
                      </a:r>
                      <a:r>
                        <a:rPr lang="en-US" sz="1800" baseline="0" dirty="0"/>
                        <a:t> difficult to learn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77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Online, may be near-real-time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Online or offline, harder to update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4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Limited</a:t>
                      </a:r>
                      <a:r>
                        <a:rPr lang="en-US" sz="1800" baseline="0" dirty="0"/>
                        <a:t> range of fixed map outputs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Potentially unlimited</a:t>
                      </a:r>
                      <a:r>
                        <a:rPr lang="en-US" sz="1800" baseline="0" dirty="0"/>
                        <a:t> range of map outputs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0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Little or no spatial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Broad</a:t>
                      </a:r>
                      <a:r>
                        <a:rPr lang="en-US" sz="1800" baseline="0" dirty="0"/>
                        <a:t> range of spatial analyses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74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Relatively inflexible once</a:t>
                      </a:r>
                      <a:r>
                        <a:rPr lang="en-US" sz="1800" baseline="0" dirty="0"/>
                        <a:t> set 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Very flexible – content,</a:t>
                      </a:r>
                      <a:r>
                        <a:rPr lang="en-US" sz="1800" baseline="0" dirty="0"/>
                        <a:t> formats…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35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Mostly require pre-prepared</a:t>
                      </a:r>
                      <a:r>
                        <a:rPr lang="en-US" sz="1800" baseline="0" dirty="0"/>
                        <a:t> geographic data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Can manage and edit geographic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60525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50544" y="4885393"/>
            <a:ext cx="3090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/>
              <a:t>NMCPs need both!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0E26A6-9823-AAFE-C835-611E72FD135B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Malaria Dashboards vs GIS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7123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2564" y="1183567"/>
            <a:ext cx="1094626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182880"/>
            <a:r>
              <a:rPr lang="en-US" dirty="0"/>
              <a:t>All data in Health Information Systems has a geographic dimension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Mapping is essential to communicable disease surveillance for monitoring and planning service delivery 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For malaria, the closer a location is to elimination, the more geographical and temporal detail is needed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GIS is an essential partner to dashboards e.g. DHIS2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D09C4E-8C1F-B2FD-1CE5-5A93961BE634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/>
              <a:t>Summary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62935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1267" y="1847397"/>
            <a:ext cx="10828421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2"/>
              </a:rPr>
              <a:t>https://www.who.int/csr/resources/publications/surveillance/WHO_CDS_EPR_LYO_2006_2/en/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2"/>
              </a:rPr>
              <a:t>https://www.who.int/malaria/publications/atoz/9789241503334/en/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3"/>
              </a:rPr>
              <a:t>https://www.dhis2.org/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4"/>
              </a:rPr>
              <a:t>https://www.arcgis.com/index.html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linkClick r:id="rId5"/>
              </a:rPr>
              <a:t>https://www.qgis.org/en/site/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8EEFD0-D4D5-7B54-8797-A6618C829947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Resources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3352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4094A0-358B-4FF5-A0C1-A823B5B87C6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14" descr="https://upload.wikimedia.org/wikipedia/commons/4/40/Diagram_of_cholera_deaths_in_England_during_1849_Wellcome_L0039178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44" y="2"/>
            <a:ext cx="9195956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s://upload.wikimedia.org/wikipedia/commons/2/28/Map_of_England_showing_prevalence_of_cholera%2C_1849_Wellcome_L0039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4497"/>
            <a:ext cx="3808857" cy="472350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201A08-EB6E-4383-825B-BA88D2C5DC4B}"/>
              </a:ext>
            </a:extLst>
          </p:cNvPr>
          <p:cNvSpPr txBox="1">
            <a:spLocks/>
          </p:cNvSpPr>
          <p:nvPr/>
        </p:nvSpPr>
        <p:spPr bwMode="auto">
          <a:xfrm>
            <a:off x="207777" y="469368"/>
            <a:ext cx="32228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marL="0"/>
            <a:r>
              <a:rPr lang="en-US" sz="3600" dirty="0"/>
              <a:t>John Snow Cholera, 1854</a:t>
            </a:r>
            <a:endParaRPr lang="en-PH" altLang="en-US" sz="3600" dirty="0"/>
          </a:p>
        </p:txBody>
      </p:sp>
      <p:sp>
        <p:nvSpPr>
          <p:cNvPr id="2" name="Lightning Bolt 1" descr="-">
            <a:extLst>
              <a:ext uri="{FF2B5EF4-FFF2-40B4-BE49-F238E27FC236}">
                <a16:creationId xmlns:a16="http://schemas.microsoft.com/office/drawing/2014/main" id="{30A35CDD-7E87-4BFB-8E8A-38E903CF6475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81751565-A304-4F80-8860-1707927C0D8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21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C27BB-EC34-4711-8D50-B6E287C1995C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4539" y="1627188"/>
            <a:ext cx="9731141" cy="287743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24000"/>
            <a:r>
              <a:rPr lang="en-US" sz="2400" dirty="0"/>
              <a:t>Cambodia NMCP (CNM): Siv Sovannaroth</a:t>
            </a:r>
          </a:p>
          <a:p>
            <a:pPr indent="-324000"/>
            <a:endParaRPr lang="en-US" sz="2400" dirty="0"/>
          </a:p>
          <a:p>
            <a:pPr indent="-324000"/>
            <a:r>
              <a:rPr lang="en-US" sz="2400" dirty="0"/>
              <a:t>Bangladesh NMEP: </a:t>
            </a:r>
            <a:r>
              <a:rPr lang="en-US" sz="2400" dirty="0" err="1"/>
              <a:t>Anjan</a:t>
            </a:r>
            <a:r>
              <a:rPr lang="en-US" sz="2400" dirty="0"/>
              <a:t> </a:t>
            </a:r>
            <a:r>
              <a:rPr lang="en-US" sz="2400" dirty="0" err="1"/>
              <a:t>Saha</a:t>
            </a:r>
            <a:r>
              <a:rPr lang="en-US" sz="2400" dirty="0"/>
              <a:t>, MM Aktaruzzaman</a:t>
            </a:r>
          </a:p>
          <a:p>
            <a:pPr indent="-324000"/>
            <a:endParaRPr lang="en-US" sz="2400" dirty="0"/>
          </a:p>
          <a:p>
            <a:pPr indent="-324000"/>
            <a:r>
              <a:rPr lang="en-US" sz="2400" dirty="0"/>
              <a:t>MORU: Pengby Ngor, </a:t>
            </a:r>
            <a:r>
              <a:rPr lang="en-US" sz="2400" dirty="0" err="1"/>
              <a:t>Jahirul</a:t>
            </a:r>
            <a:r>
              <a:rPr lang="en-US" sz="2400" dirty="0"/>
              <a:t> Karim, Chris Mercado</a:t>
            </a:r>
          </a:p>
        </p:txBody>
      </p:sp>
      <p:pic>
        <p:nvPicPr>
          <p:cNvPr id="4098" name="Picture 2" descr="Image result for gates found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31" y="411635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wellc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07" y="4742723"/>
            <a:ext cx="1490464" cy="14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C41BC4-E54D-260C-9BF1-50B6C33EFF32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b="1" dirty="0"/>
              <a:t>Acknowledgements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53272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94A0-358B-4FF5-A0C1-A823B5B87C64}" type="slidenum">
              <a:rPr lang="en-GB" smtClean="0"/>
              <a:t>41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199" y="163565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Thank you and good luck!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75008" y="3500421"/>
            <a:ext cx="6241983" cy="113895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richard@tropmedres.ac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www.tropmedres.ac/units/epidemiology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958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717" y="1049362"/>
            <a:ext cx="5030845" cy="469545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981700" y="2892288"/>
            <a:ext cx="2417274" cy="25841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ph.ucla.edu/epi/snow/graphics/cricketfig13_l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743" y="183096"/>
            <a:ext cx="1618284" cy="19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07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8424646" y="2187575"/>
            <a:ext cx="1393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Broad Street water pump</a:t>
            </a:r>
            <a:endParaRPr lang="en-GB" sz="28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0B15798-712E-47EE-864B-070FAE0E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5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EC7934-63A3-45A2-9660-294E9DAA651F}"/>
              </a:ext>
            </a:extLst>
          </p:cNvPr>
          <p:cNvSpPr txBox="1">
            <a:spLocks/>
          </p:cNvSpPr>
          <p:nvPr/>
        </p:nvSpPr>
        <p:spPr bwMode="auto">
          <a:xfrm>
            <a:off x="-135123" y="469368"/>
            <a:ext cx="32228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sz="3600" dirty="0"/>
              <a:t>John Snow Cholera, 1854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727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86672"/>
            <a:ext cx="9164483" cy="61324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81700" y="2187575"/>
            <a:ext cx="3836908" cy="4351338"/>
            <a:chOff x="4457700" y="2187575"/>
            <a:chExt cx="3836908" cy="4351338"/>
          </a:xfrm>
        </p:grpSpPr>
        <p:sp>
          <p:nvSpPr>
            <p:cNvPr id="9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800" dirty="0">
                  <a:solidFill>
                    <a:schemeClr val="bg1"/>
                  </a:solidFill>
                </a:rPr>
                <a:t>Broad Street water pump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07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51F1E14-40F3-4881-82BF-4E28C25B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6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032691-E1D3-45EE-93A7-AAE9ACF832B8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>
                <a:solidFill>
                  <a:schemeClr val="bg1"/>
                </a:solidFill>
              </a:rPr>
              <a:t>John Snow, Cholera 1854 </a:t>
            </a:r>
            <a:r>
              <a:rPr lang="en-US" sz="3600" dirty="0">
                <a:solidFill>
                  <a:schemeClr val="bg1"/>
                </a:solidFill>
              </a:rPr>
              <a:t>&amp; Google Maps</a:t>
            </a:r>
            <a:endParaRPr lang="en-PH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5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01" y="155677"/>
            <a:ext cx="9412883" cy="616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86672"/>
            <a:ext cx="9164483" cy="613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717" y="1106272"/>
            <a:ext cx="5030845" cy="4695456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8424646" y="2187575"/>
            <a:ext cx="13939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bg1"/>
                </a:solidFill>
              </a:rPr>
              <a:t>Broad Street water pump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81700" y="2949198"/>
            <a:ext cx="2417274" cy="25841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07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7440EFC-5A64-4698-AE8E-38479542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7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043FC0-10E4-44D1-9615-F786C27833F9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>
                <a:solidFill>
                  <a:schemeClr val="bg1"/>
                </a:solidFill>
              </a:rPr>
              <a:t>John Snow, Cholera 1854 </a:t>
            </a:r>
            <a:r>
              <a:rPr lang="en-US" sz="3600" dirty="0">
                <a:solidFill>
                  <a:schemeClr val="bg1"/>
                </a:solidFill>
              </a:rPr>
              <a:t>&amp; Google Maps</a:t>
            </a:r>
            <a:endParaRPr lang="en-PH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01" y="151883"/>
            <a:ext cx="9412883" cy="616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717" y="1102478"/>
            <a:ext cx="5030845" cy="46954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981700" y="2187575"/>
            <a:ext cx="3836908" cy="4351338"/>
            <a:chOff x="4457700" y="2187575"/>
            <a:chExt cx="3836908" cy="4351338"/>
          </a:xfrm>
        </p:grpSpPr>
        <p:sp>
          <p:nvSpPr>
            <p:cNvPr id="11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800" dirty="0"/>
                <a:t>Broad Street water pump</a:t>
              </a:r>
              <a:endParaRPr lang="en-GB" sz="28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07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2DC7BEE-8016-4BD4-B0C4-418AFC47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8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399E7C-44C9-4913-A976-1C597283FED0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/>
              <a:t>John Snow, Cholera 1854 </a:t>
            </a:r>
            <a:r>
              <a:rPr lang="en-US" sz="3600" dirty="0"/>
              <a:t>&amp; Google Maps</a:t>
            </a:r>
            <a:endParaRPr lang="en-PH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7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01" y="151883"/>
            <a:ext cx="9412883" cy="61634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981700" y="2187575"/>
            <a:ext cx="3836908" cy="4351338"/>
            <a:chOff x="4457700" y="2187575"/>
            <a:chExt cx="3836908" cy="4351338"/>
          </a:xfrm>
        </p:grpSpPr>
        <p:sp>
          <p:nvSpPr>
            <p:cNvPr id="11" name="Content Placeholder 7"/>
            <p:cNvSpPr txBox="1">
              <a:spLocks/>
            </p:cNvSpPr>
            <p:nvPr/>
          </p:nvSpPr>
          <p:spPr>
            <a:xfrm>
              <a:off x="6900645" y="2187575"/>
              <a:ext cx="1393963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800" dirty="0"/>
                <a:t>Broad Street water pump</a:t>
              </a:r>
              <a:endParaRPr lang="en-GB" sz="28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57700" y="2949197"/>
              <a:ext cx="2417274" cy="25841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http://www.ph.ucla.edu/epi/snow/broadstreetpump_nigh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07" y="3860548"/>
            <a:ext cx="1832039" cy="23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9EDBF5-D1B9-4EC7-915E-2C97B4829A1E}"/>
              </a:ext>
            </a:extLst>
          </p:cNvPr>
          <p:cNvSpPr txBox="1">
            <a:spLocks/>
          </p:cNvSpPr>
          <p:nvPr/>
        </p:nvSpPr>
        <p:spPr bwMode="auto">
          <a:xfrm>
            <a:off x="0" y="152400"/>
            <a:ext cx="12192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5877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rgbClr val="4F8CB5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pPr algn="ctr"/>
            <a:r>
              <a:rPr lang="en-US" sz="3600" b="0" dirty="0"/>
              <a:t>John Snow, Cholera 1854 </a:t>
            </a:r>
            <a:r>
              <a:rPr lang="en-US" sz="3600" dirty="0"/>
              <a:t>&amp; Google Maps</a:t>
            </a:r>
            <a:endParaRPr lang="en-PH" altLang="en-US" sz="36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A3E9B35-A3DE-D687-731F-79A68FE3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826" y="6414405"/>
            <a:ext cx="713173" cy="365125"/>
          </a:xfrm>
        </p:spPr>
        <p:txBody>
          <a:bodyPr/>
          <a:lstStyle/>
          <a:p>
            <a:fld id="{964094A0-358B-4FF5-A0C1-A823B5B87C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015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912a43d-ae1c-4d5b-a550-785fdc04f9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1458</Words>
  <Application>Microsoft Office PowerPoint</Application>
  <PresentationFormat>Widescreen</PresentationFormat>
  <Paragraphs>292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Communicable Disease Surveillance &amp; 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Malaria Surveillance &amp;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good luck!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975</dc:creator>
  <cp:lastModifiedBy>Neriza</cp:lastModifiedBy>
  <cp:revision>29</cp:revision>
  <dcterms:created xsi:type="dcterms:W3CDTF">2022-09-23T03:29:17Z</dcterms:created>
  <dcterms:modified xsi:type="dcterms:W3CDTF">2022-11-03T09:36:12Z</dcterms:modified>
</cp:coreProperties>
</file>