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70" r:id="rId2"/>
    <p:sldId id="257" r:id="rId3"/>
    <p:sldId id="258" r:id="rId4"/>
    <p:sldId id="269" r:id="rId5"/>
    <p:sldId id="271" r:id="rId6"/>
    <p:sldId id="272" r:id="rId7"/>
    <p:sldId id="273" r:id="rId8"/>
    <p:sldId id="274" r:id="rId9"/>
    <p:sldId id="275" r:id="rId10"/>
    <p:sldId id="276" r:id="rId11"/>
    <p:sldId id="282" r:id="rId12"/>
    <p:sldId id="277" r:id="rId13"/>
    <p:sldId id="278"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279" userDrawn="1">
          <p15:clr>
            <a:srgbClr val="A4A3A4"/>
          </p15:clr>
        </p15:guide>
        <p15:guide id="3" orient="horz" pos="799" userDrawn="1">
          <p15:clr>
            <a:srgbClr val="A4A3A4"/>
          </p15:clr>
        </p15:guide>
        <p15:guide id="4" pos="393" userDrawn="1">
          <p15:clr>
            <a:srgbClr val="A4A3A4"/>
          </p15:clr>
        </p15:guide>
        <p15:guide id="5" pos="665" userDrawn="1">
          <p15:clr>
            <a:srgbClr val="A4A3A4"/>
          </p15:clr>
        </p15:guide>
        <p15:guide id="6" orient="horz" pos="1253" userDrawn="1">
          <p15:clr>
            <a:srgbClr val="A4A3A4"/>
          </p15:clr>
        </p15:guide>
        <p15:guide id="7" pos="506" userDrawn="1">
          <p15:clr>
            <a:srgbClr val="A4A3A4"/>
          </p15:clr>
        </p15:guide>
        <p15:guide id="8" orient="horz" pos="1139" userDrawn="1">
          <p15:clr>
            <a:srgbClr val="A4A3A4"/>
          </p15:clr>
        </p15:guide>
        <p15:guide id="9" pos="7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07" d="100"/>
          <a:sy n="107" d="100"/>
        </p:scale>
        <p:origin x="672" y="102"/>
      </p:cViewPr>
      <p:guideLst>
        <p:guide orient="horz" pos="391"/>
        <p:guide pos="279"/>
        <p:guide orient="horz" pos="799"/>
        <p:guide pos="393"/>
        <p:guide pos="665"/>
        <p:guide orient="horz" pos="1253"/>
        <p:guide pos="506"/>
        <p:guide orient="horz" pos="1139"/>
        <p:guide pos="778"/>
      </p:guideLst>
    </p:cSldViewPr>
  </p:slideViewPr>
  <p:notesTextViewPr>
    <p:cViewPr>
      <p:scale>
        <a:sx n="3" d="2"/>
        <a:sy n="3" d="2"/>
      </p:scale>
      <p:origin x="0" y="0"/>
    </p:cViewPr>
  </p:notesTextViewPr>
  <p:sorterViewPr>
    <p:cViewPr>
      <p:scale>
        <a:sx n="140" d="100"/>
        <a:sy n="140" d="100"/>
      </p:scale>
      <p:origin x="0" y="-35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4A4A2-4D13-42CB-A079-8ACC30453617}"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5FFAE-FD5C-4660-8FE7-A3AC433FDEFA}" type="slidenum">
              <a:rPr lang="en-US" smtClean="0"/>
              <a:t>‹#›</a:t>
            </a:fld>
            <a:endParaRPr lang="en-US"/>
          </a:p>
        </p:txBody>
      </p:sp>
    </p:spTree>
    <p:extLst>
      <p:ext uri="{BB962C8B-B14F-4D97-AF65-F5344CB8AC3E}">
        <p14:creationId xmlns:p14="http://schemas.microsoft.com/office/powerpoint/2010/main" val="4874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52975-1A79-F0AA-9626-6A57EA906F3C}"/>
              </a:ext>
            </a:extLst>
          </p:cNvPr>
          <p:cNvSpPr/>
          <p:nvPr userDrawn="1"/>
        </p:nvSpPr>
        <p:spPr bwMode="auto">
          <a:xfrm>
            <a:off x="0" y="0"/>
            <a:ext cx="12192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 name="TextBox 4">
            <a:extLst>
              <a:ext uri="{FF2B5EF4-FFF2-40B4-BE49-F238E27FC236}">
                <a16:creationId xmlns:a16="http://schemas.microsoft.com/office/drawing/2014/main" id="{FA1B9A9D-02F1-E96E-90FC-D1D4AEFC7AB4}"/>
              </a:ext>
            </a:extLst>
          </p:cNvPr>
          <p:cNvSpPr txBox="1">
            <a:spLocks noChangeArrowheads="1"/>
          </p:cNvSpPr>
          <p:nvPr userDrawn="1"/>
        </p:nvSpPr>
        <p:spPr bwMode="auto">
          <a:xfrm>
            <a:off x="319336" y="116632"/>
            <a:ext cx="10115582" cy="707886"/>
          </a:xfrm>
          <a:prstGeom prst="rect">
            <a:avLst/>
          </a:prstGeom>
          <a:noFill/>
          <a:ln w="9525">
            <a:noFill/>
            <a:miter lim="800000"/>
            <a:headEnd/>
            <a:tailEnd/>
          </a:ln>
        </p:spPr>
        <p:txBody>
          <a:bodyPr wrap="square">
            <a:spAutoFit/>
          </a:bodyPr>
          <a:lstStyle/>
          <a:p>
            <a:r>
              <a:rPr lang="en-US" sz="2000" b="1" dirty="0">
                <a:solidFill>
                  <a:schemeClr val="bg1"/>
                </a:solidFill>
                <a:latin typeface="+mn-lt"/>
              </a:rPr>
              <a:t>INTRODUCTION TO THE MANAGEMENT AND USE OF GEOSPATIAL DATA AND TECHNOLOGIES FOR MALARIA PROGRAMS</a:t>
            </a:r>
          </a:p>
        </p:txBody>
      </p:sp>
      <p:sp>
        <p:nvSpPr>
          <p:cNvPr id="4" name="Rectangle 3">
            <a:extLst>
              <a:ext uri="{FF2B5EF4-FFF2-40B4-BE49-F238E27FC236}">
                <a16:creationId xmlns:a16="http://schemas.microsoft.com/office/drawing/2014/main" id="{0FE79DBE-112A-2072-4F6E-A783D5213B8E}"/>
              </a:ext>
            </a:extLst>
          </p:cNvPr>
          <p:cNvSpPr/>
          <p:nvPr userDrawn="1"/>
        </p:nvSpPr>
        <p:spPr bwMode="auto">
          <a:xfrm>
            <a:off x="-1" y="984826"/>
            <a:ext cx="12191999" cy="4460397"/>
          </a:xfrm>
          <a:prstGeom prst="rect">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pic>
        <p:nvPicPr>
          <p:cNvPr id="5" name="Picture 2" descr="C:\Users\Izay Pantanilla\Downloads\MORU_FS_CMYK.tif">
            <a:extLst>
              <a:ext uri="{FF2B5EF4-FFF2-40B4-BE49-F238E27FC236}">
                <a16:creationId xmlns:a16="http://schemas.microsoft.com/office/drawing/2014/main" id="{B3C4E6CA-ED22-92F3-3B06-45E2D5B0DD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9686" y="5854239"/>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54E4094D-D2FB-FCE7-17A9-7BB01795FC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863" y="5733487"/>
            <a:ext cx="2239772" cy="900000"/>
          </a:xfrm>
          <a:prstGeom prst="rect">
            <a:avLst/>
          </a:prstGeom>
        </p:spPr>
      </p:pic>
      <p:pic>
        <p:nvPicPr>
          <p:cNvPr id="7" name="Picture 6">
            <a:extLst>
              <a:ext uri="{FF2B5EF4-FFF2-40B4-BE49-F238E27FC236}">
                <a16:creationId xmlns:a16="http://schemas.microsoft.com/office/drawing/2014/main" id="{75BFDCDE-3666-5C05-C3B1-367CFF1F305D}"/>
              </a:ext>
            </a:extLst>
          </p:cNvPr>
          <p:cNvPicPr>
            <a:picLocks noChangeAspect="1"/>
          </p:cNvPicPr>
          <p:nvPr userDrawn="1"/>
        </p:nvPicPr>
        <p:blipFill>
          <a:blip r:embed="rId4"/>
          <a:stretch>
            <a:fillRect/>
          </a:stretch>
        </p:blipFill>
        <p:spPr>
          <a:xfrm>
            <a:off x="8246775" y="5766895"/>
            <a:ext cx="2731922" cy="807344"/>
          </a:xfrm>
          <a:prstGeom prst="rect">
            <a:avLst/>
          </a:prstGeom>
        </p:spPr>
      </p:pic>
    </p:spTree>
    <p:extLst>
      <p:ext uri="{BB962C8B-B14F-4D97-AF65-F5344CB8AC3E}">
        <p14:creationId xmlns:p14="http://schemas.microsoft.com/office/powerpoint/2010/main" val="31275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3" name="Content Placeholder 2">
            <a:extLst>
              <a:ext uri="{FF2B5EF4-FFF2-40B4-BE49-F238E27FC236}">
                <a16:creationId xmlns:a16="http://schemas.microsoft.com/office/drawing/2014/main" id="{E571F4C2-F4B3-4C41-B560-896DFFE1544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585358" y="6414405"/>
            <a:ext cx="606641"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5414663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10/18/2022</a:t>
            </a:fld>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F330C881-0A32-FCA0-EE44-015245879006}"/>
              </a:ext>
            </a:extLst>
          </p:cNvPr>
          <p:cNvSpPr txBox="1">
            <a:spLocks noChangeArrowheads="1"/>
          </p:cNvSpPr>
          <p:nvPr/>
        </p:nvSpPr>
        <p:spPr bwMode="auto">
          <a:xfrm>
            <a:off x="908219" y="1795787"/>
            <a:ext cx="10375559" cy="1200329"/>
          </a:xfrm>
          <a:prstGeom prst="rect">
            <a:avLst/>
          </a:prstGeom>
          <a:noFill/>
          <a:ln w="9525">
            <a:noFill/>
            <a:miter lim="800000"/>
            <a:headEnd/>
            <a:tailEnd/>
          </a:ln>
        </p:spPr>
        <p:txBody>
          <a:bodyPr wrap="square">
            <a:spAutoFit/>
          </a:bodyPr>
          <a:lstStyle/>
          <a:p>
            <a:pPr algn="ctr"/>
            <a:r>
              <a:rPr lang="en-US" sz="3600" b="1" cap="small" dirty="0">
                <a:solidFill>
                  <a:schemeClr val="bg1"/>
                </a:solidFill>
                <a:latin typeface="+mn-lt"/>
              </a:rPr>
              <a:t>Session </a:t>
            </a:r>
            <a:r>
              <a:rPr lang="en-US" altLang="en-US" sz="3600" b="1" cap="small" dirty="0">
                <a:solidFill>
                  <a:schemeClr val="bg1"/>
                </a:solidFill>
              </a:rPr>
              <a:t>3: </a:t>
            </a:r>
            <a:r>
              <a:rPr lang="en-US" sz="3600" b="1" cap="small" dirty="0">
                <a:solidFill>
                  <a:schemeClr val="bg1"/>
                </a:solidFill>
              </a:rPr>
              <a:t>Understanding the value of </a:t>
            </a:r>
          </a:p>
          <a:p>
            <a:pPr algn="ctr"/>
            <a:r>
              <a:rPr lang="en-US" sz="3600" b="1" cap="small" dirty="0">
                <a:solidFill>
                  <a:schemeClr val="bg1"/>
                </a:solidFill>
              </a:rPr>
              <a:t>a good thematic map</a:t>
            </a:r>
          </a:p>
        </p:txBody>
      </p:sp>
      <p:sp>
        <p:nvSpPr>
          <p:cNvPr id="2" name="TextBox 1">
            <a:extLst>
              <a:ext uri="{FF2B5EF4-FFF2-40B4-BE49-F238E27FC236}">
                <a16:creationId xmlns:a16="http://schemas.microsoft.com/office/drawing/2014/main" id="{AEA3D4AF-3DD0-F53A-2042-7C5BEE792D60}"/>
              </a:ext>
            </a:extLst>
          </p:cNvPr>
          <p:cNvSpPr txBox="1">
            <a:spLocks noChangeArrowheads="1"/>
          </p:cNvSpPr>
          <p:nvPr/>
        </p:nvSpPr>
        <p:spPr bwMode="auto">
          <a:xfrm>
            <a:off x="908220" y="4146833"/>
            <a:ext cx="10375559" cy="1169551"/>
          </a:xfrm>
          <a:prstGeom prst="rect">
            <a:avLst/>
          </a:prstGeom>
          <a:noFill/>
          <a:ln w="9525">
            <a:noFill/>
            <a:miter lim="800000"/>
            <a:headEnd/>
            <a:tailEnd/>
          </a:ln>
        </p:spPr>
        <p:txBody>
          <a:bodyPr wrap="square">
            <a:spAutoFit/>
          </a:bodyPr>
          <a:lstStyle/>
          <a:p>
            <a:pPr algn="ctr"/>
            <a:r>
              <a:rPr lang="en-US" altLang="en-US" sz="2000" b="1" cap="small" dirty="0">
                <a:solidFill>
                  <a:schemeClr val="bg1"/>
                </a:solidFill>
              </a:rPr>
              <a:t>Izay Pantanilla</a:t>
            </a:r>
          </a:p>
          <a:p>
            <a:pPr algn="ctr"/>
            <a:r>
              <a:rPr lang="en-US" altLang="en-US" sz="1600" dirty="0">
                <a:solidFill>
                  <a:schemeClr val="bg1"/>
                </a:solidFill>
                <a:ea typeface="Century Gothic" charset="0"/>
                <a:cs typeface="Century Gothic" charset="0"/>
              </a:rPr>
              <a:t>GIS Analyst</a:t>
            </a:r>
            <a:r>
              <a:rPr lang="en-US" altLang="en-US" sz="1600" baseline="0" dirty="0">
                <a:solidFill>
                  <a:schemeClr val="bg1"/>
                </a:solidFill>
                <a:latin typeface="+mn-lt"/>
                <a:ea typeface="Century Gothic" charset="0"/>
                <a:cs typeface="Century Gothic" charset="0"/>
              </a:rPr>
              <a:t>, Health </a:t>
            </a:r>
            <a:r>
              <a:rPr lang="en-US" altLang="en-US" sz="1600" baseline="0" dirty="0" err="1">
                <a:solidFill>
                  <a:schemeClr val="bg1"/>
                </a:solidFill>
                <a:latin typeface="+mn-lt"/>
                <a:ea typeface="Century Gothic" charset="0"/>
                <a:cs typeface="Century Gothic" charset="0"/>
              </a:rPr>
              <a:t>GeoLab</a:t>
            </a:r>
            <a:r>
              <a:rPr lang="en-US" altLang="en-US" sz="1600" baseline="0" dirty="0">
                <a:solidFill>
                  <a:schemeClr val="bg1"/>
                </a:solidFill>
                <a:latin typeface="+mn-lt"/>
                <a:ea typeface="Century Gothic" charset="0"/>
                <a:cs typeface="Century Gothic" charset="0"/>
              </a:rPr>
              <a:t> Group, Epidemiology Department, </a:t>
            </a:r>
          </a:p>
          <a:p>
            <a:pPr algn="ctr"/>
            <a:r>
              <a:rPr lang="en-US" sz="1600" b="0" i="0" u="none" strike="noStrike" dirty="0">
                <a:solidFill>
                  <a:schemeClr val="bg1"/>
                </a:solidFill>
                <a:effectLst/>
                <a:latin typeface="Calibri" panose="020F0502020204030204" pitchFamily="34" charset="0"/>
              </a:rPr>
              <a:t>Mahidol-Oxford Tropical Medicine Research Unit, Faculty of Tropical Medicine, </a:t>
            </a:r>
          </a:p>
          <a:p>
            <a:pPr algn="ctr"/>
            <a:r>
              <a:rPr lang="en-US" sz="1600" b="0" i="0" u="none" strike="noStrike" dirty="0">
                <a:solidFill>
                  <a:schemeClr val="bg1"/>
                </a:solidFill>
                <a:effectLst/>
                <a:latin typeface="Calibri" panose="020F0502020204030204" pitchFamily="34" charset="0"/>
              </a:rPr>
              <a:t>Mahidol University</a:t>
            </a:r>
            <a:r>
              <a:rPr lang="en-US" altLang="en-US" sz="1600" baseline="0" dirty="0">
                <a:solidFill>
                  <a:schemeClr val="bg1"/>
                </a:solidFill>
                <a:latin typeface="+mn-lt"/>
                <a:ea typeface="Century Gothic" charset="0"/>
                <a:cs typeface="Century Gothic" charset="0"/>
              </a:rPr>
              <a:t>, Bangkok</a:t>
            </a:r>
            <a:endParaRPr lang="en-US" sz="2000" b="1" cap="small" dirty="0">
              <a:solidFill>
                <a:schemeClr val="bg1"/>
              </a:solidFill>
              <a:latin typeface="+mn-lt"/>
            </a:endParaRPr>
          </a:p>
        </p:txBody>
      </p:sp>
    </p:spTree>
    <p:extLst>
      <p:ext uri="{BB962C8B-B14F-4D97-AF65-F5344CB8AC3E}">
        <p14:creationId xmlns:p14="http://schemas.microsoft.com/office/powerpoint/2010/main" val="230689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10</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sp>
        <p:nvSpPr>
          <p:cNvPr id="8" name="TextBox 3">
            <a:extLst>
              <a:ext uri="{FF2B5EF4-FFF2-40B4-BE49-F238E27FC236}">
                <a16:creationId xmlns:a16="http://schemas.microsoft.com/office/drawing/2014/main" id="{11658716-3527-CBB6-696A-836A38FAC3A1}"/>
              </a:ext>
            </a:extLst>
          </p:cNvPr>
          <p:cNvSpPr txBox="1">
            <a:spLocks noChangeArrowheads="1"/>
          </p:cNvSpPr>
          <p:nvPr/>
        </p:nvSpPr>
        <p:spPr bwMode="auto">
          <a:xfrm>
            <a:off x="499621" y="5160044"/>
            <a:ext cx="670245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PH" sz="2500" b="1" dirty="0"/>
              <a:t>Copyright </a:t>
            </a:r>
            <a:r>
              <a:rPr lang="en-PH" sz="2500" dirty="0"/>
              <a:t>– detailing use and distribution information of the map.</a:t>
            </a:r>
          </a:p>
        </p:txBody>
      </p:sp>
      <p:pic>
        <p:nvPicPr>
          <p:cNvPr id="14" name="Picture 13">
            <a:extLst>
              <a:ext uri="{FF2B5EF4-FFF2-40B4-BE49-F238E27FC236}">
                <a16:creationId xmlns:a16="http://schemas.microsoft.com/office/drawing/2014/main" id="{FD7AB414-39C3-5A7D-04AC-AFC2E8B60712}"/>
              </a:ext>
            </a:extLst>
          </p:cNvPr>
          <p:cNvPicPr>
            <a:picLocks noChangeAspect="1"/>
          </p:cNvPicPr>
          <p:nvPr/>
        </p:nvPicPr>
        <p:blipFill rotWithShape="1">
          <a:blip r:embed="rId2" cstate="print"/>
          <a:srcRect r="27831"/>
          <a:stretch/>
        </p:blipFill>
        <p:spPr>
          <a:xfrm>
            <a:off x="9095837" y="1150674"/>
            <a:ext cx="1236662" cy="17811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AD1A468-E5F8-B9F6-9E98-8B4123502170}"/>
              </a:ext>
            </a:extLst>
          </p:cNvPr>
          <p:cNvSpPr txBox="1"/>
          <p:nvPr/>
        </p:nvSpPr>
        <p:spPr>
          <a:xfrm>
            <a:off x="499620" y="3670916"/>
            <a:ext cx="6702458" cy="1515800"/>
          </a:xfrm>
          <a:prstGeom prst="rect">
            <a:avLst/>
          </a:prstGeom>
          <a:noFill/>
        </p:spPr>
        <p:txBody>
          <a:bodyPr wrap="square">
            <a:spAutoFit/>
          </a:bodyPr>
          <a:lstStyle/>
          <a:p>
            <a:pPr marL="228600" indent="-228600" fontAlgn="base">
              <a:lnSpc>
                <a:spcPct val="90000"/>
              </a:lnSpc>
              <a:spcBef>
                <a:spcPts val="1000"/>
              </a:spcBef>
              <a:spcAft>
                <a:spcPct val="0"/>
              </a:spcAft>
              <a:buFont typeface="Arial" charset="0"/>
              <a:buChar char="•"/>
              <a:defRPr/>
            </a:pPr>
            <a:r>
              <a:rPr lang="en-PH" sz="2500" b="1" dirty="0"/>
              <a:t>Disclaimer </a:t>
            </a:r>
            <a:r>
              <a:rPr lang="en-PH" sz="2500" dirty="0"/>
              <a:t>– delimiting the scope of rights and responsibility of the author regarding the content of the map.</a:t>
            </a:r>
          </a:p>
          <a:p>
            <a:pPr>
              <a:defRPr/>
            </a:pPr>
            <a:endParaRPr lang="en-PH" sz="2500" dirty="0"/>
          </a:p>
        </p:txBody>
      </p:sp>
      <p:pic>
        <p:nvPicPr>
          <p:cNvPr id="16" name="Picture 15">
            <a:extLst>
              <a:ext uri="{FF2B5EF4-FFF2-40B4-BE49-F238E27FC236}">
                <a16:creationId xmlns:a16="http://schemas.microsoft.com/office/drawing/2014/main" id="{82FA45BE-A72B-2F64-A9DD-9B41C7576F53}"/>
              </a:ext>
            </a:extLst>
          </p:cNvPr>
          <p:cNvPicPr>
            <a:picLocks noChangeAspect="1"/>
          </p:cNvPicPr>
          <p:nvPr/>
        </p:nvPicPr>
        <p:blipFill>
          <a:blip r:embed="rId3" cstate="print"/>
          <a:stretch>
            <a:fillRect/>
          </a:stretch>
        </p:blipFill>
        <p:spPr>
          <a:xfrm>
            <a:off x="7557247" y="5582408"/>
            <a:ext cx="4323391" cy="381517"/>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9C0FFEFB-B700-F07C-72F4-70BA2C0A4250}"/>
              </a:ext>
            </a:extLst>
          </p:cNvPr>
          <p:cNvPicPr>
            <a:picLocks noChangeAspect="1"/>
          </p:cNvPicPr>
          <p:nvPr/>
        </p:nvPicPr>
        <p:blipFill>
          <a:blip r:embed="rId4" cstate="print"/>
          <a:stretch>
            <a:fillRect/>
          </a:stretch>
        </p:blipFill>
        <p:spPr>
          <a:xfrm>
            <a:off x="8033005" y="3236386"/>
            <a:ext cx="3362325" cy="17938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1B076419-970B-D799-2251-844A4990B5BB}"/>
              </a:ext>
            </a:extLst>
          </p:cNvPr>
          <p:cNvSpPr txBox="1">
            <a:spLocks/>
          </p:cNvSpPr>
          <p:nvPr/>
        </p:nvSpPr>
        <p:spPr>
          <a:xfrm>
            <a:off x="520708" y="922948"/>
            <a:ext cx="5924291" cy="57624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dirty="0"/>
              <a:t>Optional components</a:t>
            </a:r>
          </a:p>
        </p:txBody>
      </p:sp>
      <p:sp>
        <p:nvSpPr>
          <p:cNvPr id="11" name="Content Placeholder 2">
            <a:extLst>
              <a:ext uri="{FF2B5EF4-FFF2-40B4-BE49-F238E27FC236}">
                <a16:creationId xmlns:a16="http://schemas.microsoft.com/office/drawing/2014/main" id="{3FAF874D-9D58-D4F2-F541-3805976DE056}"/>
              </a:ext>
            </a:extLst>
          </p:cNvPr>
          <p:cNvSpPr txBox="1">
            <a:spLocks/>
          </p:cNvSpPr>
          <p:nvPr/>
        </p:nvSpPr>
        <p:spPr>
          <a:xfrm>
            <a:off x="499442" y="1684684"/>
            <a:ext cx="6390456" cy="191912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dirty="0"/>
              <a:t>Inset map </a:t>
            </a:r>
            <a:r>
              <a:rPr lang="en-PH" sz="2500" dirty="0"/>
              <a:t>–</a:t>
            </a:r>
            <a:r>
              <a:rPr lang="en-PH" sz="2500" b="1" dirty="0"/>
              <a:t> </a:t>
            </a:r>
            <a:r>
              <a:rPr lang="en-PH" sz="2500" dirty="0"/>
              <a:t>showing a detailed part of the map at a larger scale, the location of the main map in the context of a larger area, or information for a related location that cannot easily fit into the same map</a:t>
            </a:r>
            <a:endParaRPr lang="en-PH" sz="2500" b="1" dirty="0"/>
          </a:p>
        </p:txBody>
      </p:sp>
    </p:spTree>
    <p:extLst>
      <p:ext uri="{BB962C8B-B14F-4D97-AF65-F5344CB8AC3E}">
        <p14:creationId xmlns:p14="http://schemas.microsoft.com/office/powerpoint/2010/main" val="353256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11</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sp>
        <p:nvSpPr>
          <p:cNvPr id="5" name="Content Placeholder 2">
            <a:extLst>
              <a:ext uri="{FF2B5EF4-FFF2-40B4-BE49-F238E27FC236}">
                <a16:creationId xmlns:a16="http://schemas.microsoft.com/office/drawing/2014/main" id="{1B076419-970B-D799-2251-844A4990B5BB}"/>
              </a:ext>
            </a:extLst>
          </p:cNvPr>
          <p:cNvSpPr txBox="1">
            <a:spLocks/>
          </p:cNvSpPr>
          <p:nvPr/>
        </p:nvSpPr>
        <p:spPr>
          <a:xfrm>
            <a:off x="520708" y="922948"/>
            <a:ext cx="5924291" cy="57624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dirty="0"/>
              <a:t>Optional components</a:t>
            </a:r>
          </a:p>
        </p:txBody>
      </p:sp>
      <p:sp>
        <p:nvSpPr>
          <p:cNvPr id="11" name="Content Placeholder 2">
            <a:extLst>
              <a:ext uri="{FF2B5EF4-FFF2-40B4-BE49-F238E27FC236}">
                <a16:creationId xmlns:a16="http://schemas.microsoft.com/office/drawing/2014/main" id="{3FAF874D-9D58-D4F2-F541-3805976DE056}"/>
              </a:ext>
            </a:extLst>
          </p:cNvPr>
          <p:cNvSpPr txBox="1">
            <a:spLocks/>
          </p:cNvSpPr>
          <p:nvPr/>
        </p:nvSpPr>
        <p:spPr>
          <a:xfrm>
            <a:off x="499442" y="1684684"/>
            <a:ext cx="6390456" cy="191912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dirty="0"/>
              <a:t>Additional information </a:t>
            </a:r>
            <a:r>
              <a:rPr lang="en-PH" sz="2500" dirty="0"/>
              <a:t>–</a:t>
            </a:r>
            <a:r>
              <a:rPr lang="en-PH" sz="2500" b="1" dirty="0"/>
              <a:t> </a:t>
            </a:r>
            <a:r>
              <a:rPr lang="en-US" sz="2500" dirty="0"/>
              <a:t>that would provide further context to the map</a:t>
            </a:r>
            <a:r>
              <a:rPr lang="en-PH" sz="2500" dirty="0"/>
              <a:t> </a:t>
            </a:r>
            <a:endParaRPr lang="en-PH" sz="2500" b="1" dirty="0"/>
          </a:p>
        </p:txBody>
      </p:sp>
      <p:pic>
        <p:nvPicPr>
          <p:cNvPr id="2" name="Picture 1">
            <a:extLst>
              <a:ext uri="{FF2B5EF4-FFF2-40B4-BE49-F238E27FC236}">
                <a16:creationId xmlns:a16="http://schemas.microsoft.com/office/drawing/2014/main" id="{E05DC467-9AAF-3123-FFBF-4A9888DB3D02}"/>
              </a:ext>
            </a:extLst>
          </p:cNvPr>
          <p:cNvPicPr>
            <a:picLocks noChangeAspect="1"/>
          </p:cNvPicPr>
          <p:nvPr/>
        </p:nvPicPr>
        <p:blipFill>
          <a:blip r:embed="rId2" cstate="print"/>
          <a:stretch>
            <a:fillRect/>
          </a:stretch>
        </p:blipFill>
        <p:spPr>
          <a:xfrm>
            <a:off x="7937315" y="1226719"/>
            <a:ext cx="2646528" cy="1820811"/>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5AC3B4F-F169-2D8D-5BA3-C527C656E007}"/>
              </a:ext>
            </a:extLst>
          </p:cNvPr>
          <p:cNvPicPr>
            <a:picLocks noChangeAspect="1"/>
          </p:cNvPicPr>
          <p:nvPr/>
        </p:nvPicPr>
        <p:blipFill>
          <a:blip r:embed="rId3" cstate="print"/>
          <a:stretch>
            <a:fillRect/>
          </a:stretch>
        </p:blipFill>
        <p:spPr>
          <a:xfrm>
            <a:off x="6444999" y="3676834"/>
            <a:ext cx="5219700" cy="3968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5D8AA068-F790-5D6D-E6F5-7EE2457FFC75}"/>
              </a:ext>
            </a:extLst>
          </p:cNvPr>
          <p:cNvSpPr txBox="1">
            <a:spLocks/>
          </p:cNvSpPr>
          <p:nvPr/>
        </p:nvSpPr>
        <p:spPr bwMode="auto">
          <a:xfrm>
            <a:off x="497207" y="2860333"/>
            <a:ext cx="6033155" cy="1539875"/>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t>Project file name</a:t>
            </a:r>
            <a:r>
              <a:rPr lang="en-PH" sz="2500" b="1" dirty="0">
                <a:latin typeface="+mn-lt"/>
                <a:cs typeface="+mn-cs"/>
              </a:rPr>
              <a:t> </a:t>
            </a:r>
            <a:r>
              <a:rPr lang="en-PH" sz="2500" dirty="0"/>
              <a:t>–</a:t>
            </a:r>
            <a:r>
              <a:rPr lang="en-PH" sz="2500" dirty="0">
                <a:latin typeface="+mn-lt"/>
                <a:cs typeface="+mn-cs"/>
              </a:rPr>
              <a:t> </a:t>
            </a:r>
            <a:r>
              <a:rPr lang="en-US" sz="2500" dirty="0">
                <a:latin typeface="+mn-lt"/>
                <a:cs typeface="+mn-cs"/>
              </a:rPr>
              <a:t>and its complete path to allow the GIS technician to easily find such project in case changes needs to be made</a:t>
            </a:r>
            <a:endParaRPr lang="en-PH" sz="2800" dirty="0">
              <a:latin typeface="+mn-lt"/>
              <a:cs typeface="+mn-cs"/>
            </a:endParaRPr>
          </a:p>
        </p:txBody>
      </p:sp>
      <p:sp>
        <p:nvSpPr>
          <p:cNvPr id="9" name="Content Placeholder 2">
            <a:extLst>
              <a:ext uri="{FF2B5EF4-FFF2-40B4-BE49-F238E27FC236}">
                <a16:creationId xmlns:a16="http://schemas.microsoft.com/office/drawing/2014/main" id="{EF18316E-25BE-A374-0163-B5746355CC6F}"/>
              </a:ext>
            </a:extLst>
          </p:cNvPr>
          <p:cNvSpPr txBox="1">
            <a:spLocks/>
          </p:cNvSpPr>
          <p:nvPr/>
        </p:nvSpPr>
        <p:spPr bwMode="auto">
          <a:xfrm>
            <a:off x="497207" y="4647752"/>
            <a:ext cx="6174558" cy="1598587"/>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latin typeface="+mn-lt"/>
                <a:cs typeface="+mn-cs"/>
              </a:rPr>
              <a:t>Logo </a:t>
            </a:r>
            <a:r>
              <a:rPr lang="en-PH" sz="2500" dirty="0">
                <a:latin typeface="+mn-lt"/>
                <a:cs typeface="+mn-cs"/>
              </a:rPr>
              <a:t>– </a:t>
            </a:r>
            <a:r>
              <a:rPr lang="en-US" sz="2500" dirty="0">
                <a:latin typeface="+mn-lt"/>
                <a:cs typeface="+mn-cs"/>
              </a:rPr>
              <a:t>a personal or organization logo that will help make the map more recognizable as a property of and contribute to the image of the owner or organization.</a:t>
            </a:r>
            <a:endParaRPr lang="en-PH" sz="2800" dirty="0">
              <a:latin typeface="+mn-lt"/>
              <a:cs typeface="+mn-cs"/>
            </a:endParaRPr>
          </a:p>
        </p:txBody>
      </p:sp>
      <p:pic>
        <p:nvPicPr>
          <p:cNvPr id="10" name="Picture 12" descr="D:\GAIA-GEOSYSTEMS\DROPBOX\Dropbox (Personal)\HEALTH_GEOLAB\ADVOCACY\LOGOS\MOHS-logo.jpg">
            <a:extLst>
              <a:ext uri="{FF2B5EF4-FFF2-40B4-BE49-F238E27FC236}">
                <a16:creationId xmlns:a16="http://schemas.microsoft.com/office/drawing/2014/main" id="{660FC2B7-99E3-229D-7A32-3AAF8E04B3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7804" y="4834270"/>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8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12</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Is this a </a:t>
            </a:r>
            <a:r>
              <a:rPr lang="en-US" sz="3600" b="1" cap="small" dirty="0">
                <a:solidFill>
                  <a:srgbClr val="4F8CB5"/>
                </a:solidFill>
                <a:latin typeface="+mn-lt"/>
              </a:rPr>
              <a:t>g</a:t>
            </a:r>
            <a:r>
              <a:rPr lang="en-US" sz="3600" b="1" cap="small" baseline="0" dirty="0">
                <a:solidFill>
                  <a:srgbClr val="4F8CB5"/>
                </a:solidFill>
                <a:latin typeface="+mn-lt"/>
              </a:rPr>
              <a:t>ood thematic </a:t>
            </a:r>
            <a:r>
              <a:rPr lang="en-US" sz="3600" b="1" cap="small" dirty="0">
                <a:solidFill>
                  <a:srgbClr val="4F8CB5"/>
                </a:solidFill>
                <a:latin typeface="+mn-lt"/>
              </a:rPr>
              <a:t>m</a:t>
            </a:r>
            <a:r>
              <a:rPr lang="en-US" sz="3600" b="1" cap="small" baseline="0" dirty="0">
                <a:solidFill>
                  <a:srgbClr val="4F8CB5"/>
                </a:solidFill>
                <a:latin typeface="+mn-lt"/>
              </a:rPr>
              <a:t>ap?</a:t>
            </a:r>
            <a:endParaRPr lang="en-PH" altLang="en-US" sz="3600" b="1" cap="small" baseline="0" dirty="0">
              <a:solidFill>
                <a:srgbClr val="4F8CB5"/>
              </a:solidFill>
              <a:latin typeface="+mn-lt"/>
            </a:endParaRPr>
          </a:p>
        </p:txBody>
      </p:sp>
      <p:pic>
        <p:nvPicPr>
          <p:cNvPr id="2" name="Content Placeholder 2">
            <a:extLst>
              <a:ext uri="{FF2B5EF4-FFF2-40B4-BE49-F238E27FC236}">
                <a16:creationId xmlns:a16="http://schemas.microsoft.com/office/drawing/2014/main" id="{8CE5CA10-471D-86D3-3423-4B92C6B537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14565" y="693668"/>
            <a:ext cx="4226246" cy="5470664"/>
          </a:xfrm>
          <a:prstGeom prst="rect">
            <a:avLst/>
          </a:prstGeom>
        </p:spPr>
      </p:pic>
      <p:sp>
        <p:nvSpPr>
          <p:cNvPr id="9" name="Content Placeholder 2">
            <a:extLst>
              <a:ext uri="{FF2B5EF4-FFF2-40B4-BE49-F238E27FC236}">
                <a16:creationId xmlns:a16="http://schemas.microsoft.com/office/drawing/2014/main" id="{07463C07-2288-76FA-9B86-A349595A508D}"/>
              </a:ext>
            </a:extLst>
          </p:cNvPr>
          <p:cNvSpPr txBox="1">
            <a:spLocks/>
          </p:cNvSpPr>
          <p:nvPr/>
        </p:nvSpPr>
        <p:spPr bwMode="auto">
          <a:xfrm>
            <a:off x="884254" y="1266093"/>
            <a:ext cx="5378037" cy="350575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spTree>
    <p:extLst>
      <p:ext uri="{BB962C8B-B14F-4D97-AF65-F5344CB8AC3E}">
        <p14:creationId xmlns:p14="http://schemas.microsoft.com/office/powerpoint/2010/main" val="184650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13</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Is this a </a:t>
            </a:r>
            <a:r>
              <a:rPr lang="en-US" sz="3600" b="1" cap="small" dirty="0">
                <a:solidFill>
                  <a:srgbClr val="4F8CB5"/>
                </a:solidFill>
                <a:latin typeface="+mn-lt"/>
              </a:rPr>
              <a:t>g</a:t>
            </a:r>
            <a:r>
              <a:rPr lang="en-US" sz="3600" b="1" cap="small" baseline="0" dirty="0">
                <a:solidFill>
                  <a:srgbClr val="4F8CB5"/>
                </a:solidFill>
                <a:latin typeface="+mn-lt"/>
              </a:rPr>
              <a:t>ood thematic </a:t>
            </a:r>
            <a:r>
              <a:rPr lang="en-US" sz="3600" b="1" cap="small" dirty="0">
                <a:solidFill>
                  <a:srgbClr val="4F8CB5"/>
                </a:solidFill>
                <a:latin typeface="+mn-lt"/>
              </a:rPr>
              <a:t>m</a:t>
            </a:r>
            <a:r>
              <a:rPr lang="en-US" sz="3600" b="1" cap="small" baseline="0" dirty="0">
                <a:solidFill>
                  <a:srgbClr val="4F8CB5"/>
                </a:solidFill>
                <a:latin typeface="+mn-lt"/>
              </a:rPr>
              <a:t>ap?</a:t>
            </a:r>
            <a:endParaRPr lang="en-PH" altLang="en-US" sz="3600" b="1" cap="small" baseline="0" dirty="0">
              <a:solidFill>
                <a:srgbClr val="4F8CB5"/>
              </a:solidFill>
              <a:latin typeface="+mn-lt"/>
            </a:endParaRPr>
          </a:p>
        </p:txBody>
      </p:sp>
      <p:pic>
        <p:nvPicPr>
          <p:cNvPr id="6" name="Content Placeholder 3">
            <a:extLst>
              <a:ext uri="{FF2B5EF4-FFF2-40B4-BE49-F238E27FC236}">
                <a16:creationId xmlns:a16="http://schemas.microsoft.com/office/drawing/2014/main" id="{8BCAB9DC-1658-45E4-F022-A593C47011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69741" y="681643"/>
            <a:ext cx="4247777" cy="5494713"/>
          </a:xfrm>
          <a:prstGeom prst="rect">
            <a:avLst/>
          </a:prstGeom>
        </p:spPr>
      </p:pic>
      <p:sp>
        <p:nvSpPr>
          <p:cNvPr id="2" name="Content Placeholder 2">
            <a:extLst>
              <a:ext uri="{FF2B5EF4-FFF2-40B4-BE49-F238E27FC236}">
                <a16:creationId xmlns:a16="http://schemas.microsoft.com/office/drawing/2014/main" id="{66E6C57A-6923-21A7-E8B7-773F4F1E74DA}"/>
              </a:ext>
            </a:extLst>
          </p:cNvPr>
          <p:cNvSpPr txBox="1">
            <a:spLocks/>
          </p:cNvSpPr>
          <p:nvPr/>
        </p:nvSpPr>
        <p:spPr bwMode="auto">
          <a:xfrm>
            <a:off x="884254" y="1266093"/>
            <a:ext cx="5378037" cy="350575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spTree>
    <p:extLst>
      <p:ext uri="{BB962C8B-B14F-4D97-AF65-F5344CB8AC3E}">
        <p14:creationId xmlns:p14="http://schemas.microsoft.com/office/powerpoint/2010/main" val="2228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757B4B07-4740-7646-86B2-08239CA623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61203" y="691894"/>
            <a:ext cx="4231928" cy="5474212"/>
          </a:xfrm>
          <a:prstGeom prst="rect">
            <a:avLst/>
          </a:prstGeom>
          <a:ln>
            <a:solidFill>
              <a:schemeClr val="tx1"/>
            </a:solidFill>
            <a:miter lim="800000"/>
            <a:headEnd/>
            <a:tailEnd/>
          </a:ln>
        </p:spPr>
      </p:pic>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14</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Is this a </a:t>
            </a:r>
            <a:r>
              <a:rPr lang="en-US" sz="3600" b="1" cap="small" dirty="0">
                <a:solidFill>
                  <a:srgbClr val="4F8CB5"/>
                </a:solidFill>
                <a:latin typeface="+mn-lt"/>
              </a:rPr>
              <a:t>g</a:t>
            </a:r>
            <a:r>
              <a:rPr lang="en-US" sz="3600" b="1" cap="small" baseline="0" dirty="0">
                <a:solidFill>
                  <a:srgbClr val="4F8CB5"/>
                </a:solidFill>
                <a:latin typeface="+mn-lt"/>
              </a:rPr>
              <a:t>ood thematic </a:t>
            </a:r>
            <a:r>
              <a:rPr lang="en-US" sz="3600" b="1" cap="small" dirty="0">
                <a:solidFill>
                  <a:srgbClr val="4F8CB5"/>
                </a:solidFill>
                <a:latin typeface="+mn-lt"/>
              </a:rPr>
              <a:t>m</a:t>
            </a:r>
            <a:r>
              <a:rPr lang="en-US" sz="3600" b="1" cap="small" baseline="0" dirty="0">
                <a:solidFill>
                  <a:srgbClr val="4F8CB5"/>
                </a:solidFill>
                <a:latin typeface="+mn-lt"/>
              </a:rPr>
              <a:t>ap?</a:t>
            </a:r>
            <a:endParaRPr lang="en-PH" altLang="en-US" sz="3600" b="1" cap="small" baseline="0" dirty="0">
              <a:solidFill>
                <a:srgbClr val="4F8CB5"/>
              </a:solidFill>
              <a:latin typeface="+mn-lt"/>
            </a:endParaRPr>
          </a:p>
        </p:txBody>
      </p:sp>
      <p:sp>
        <p:nvSpPr>
          <p:cNvPr id="5" name="Content Placeholder 2">
            <a:extLst>
              <a:ext uri="{FF2B5EF4-FFF2-40B4-BE49-F238E27FC236}">
                <a16:creationId xmlns:a16="http://schemas.microsoft.com/office/drawing/2014/main" id="{40855608-7E60-76CE-1C68-1CFB06B7346D}"/>
              </a:ext>
            </a:extLst>
          </p:cNvPr>
          <p:cNvSpPr txBox="1">
            <a:spLocks/>
          </p:cNvSpPr>
          <p:nvPr/>
        </p:nvSpPr>
        <p:spPr bwMode="auto">
          <a:xfrm>
            <a:off x="884254" y="1266093"/>
            <a:ext cx="5378037" cy="350575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spTree>
    <p:extLst>
      <p:ext uri="{BB962C8B-B14F-4D97-AF65-F5344CB8AC3E}">
        <p14:creationId xmlns:p14="http://schemas.microsoft.com/office/powerpoint/2010/main" val="152487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15</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Is this a </a:t>
            </a:r>
            <a:r>
              <a:rPr lang="en-US" sz="3600" b="1" cap="small" dirty="0">
                <a:solidFill>
                  <a:srgbClr val="4F8CB5"/>
                </a:solidFill>
                <a:latin typeface="+mn-lt"/>
              </a:rPr>
              <a:t>g</a:t>
            </a:r>
            <a:r>
              <a:rPr lang="en-US" sz="3600" b="1" cap="small" baseline="0" dirty="0">
                <a:solidFill>
                  <a:srgbClr val="4F8CB5"/>
                </a:solidFill>
                <a:latin typeface="+mn-lt"/>
              </a:rPr>
              <a:t>ood thematic </a:t>
            </a:r>
            <a:r>
              <a:rPr lang="en-US" sz="3600" b="1" cap="small" dirty="0">
                <a:solidFill>
                  <a:srgbClr val="4F8CB5"/>
                </a:solidFill>
                <a:latin typeface="+mn-lt"/>
              </a:rPr>
              <a:t>m</a:t>
            </a:r>
            <a:r>
              <a:rPr lang="en-US" sz="3600" b="1" cap="small" baseline="0" dirty="0">
                <a:solidFill>
                  <a:srgbClr val="4F8CB5"/>
                </a:solidFill>
                <a:latin typeface="+mn-lt"/>
              </a:rPr>
              <a:t>ap?</a:t>
            </a:r>
            <a:endParaRPr lang="en-PH" altLang="en-US" sz="3600" b="1" cap="small" baseline="0" dirty="0">
              <a:solidFill>
                <a:srgbClr val="4F8CB5"/>
              </a:solidFill>
              <a:latin typeface="+mn-lt"/>
            </a:endParaRPr>
          </a:p>
        </p:txBody>
      </p:sp>
      <p:pic>
        <p:nvPicPr>
          <p:cNvPr id="6" name="Content Placeholder 2">
            <a:extLst>
              <a:ext uri="{FF2B5EF4-FFF2-40B4-BE49-F238E27FC236}">
                <a16:creationId xmlns:a16="http://schemas.microsoft.com/office/drawing/2014/main" id="{EAC493A2-7392-473B-193E-4B57430D84CB}"/>
              </a:ext>
            </a:extLst>
          </p:cNvPr>
          <p:cNvPicPr>
            <a:picLocks noChangeAspect="1"/>
          </p:cNvPicPr>
          <p:nvPr/>
        </p:nvPicPr>
        <p:blipFill>
          <a:blip r:embed="rId2" cstate="print"/>
          <a:stretch>
            <a:fillRect/>
          </a:stretch>
        </p:blipFill>
        <p:spPr>
          <a:xfrm>
            <a:off x="6635671" y="451605"/>
            <a:ext cx="4077154" cy="5760080"/>
          </a:xfrm>
          <a:prstGeom prst="rect">
            <a:avLst/>
          </a:prstGeom>
          <a:effectLst>
            <a:outerShdw blurRad="292100" dist="139700" dir="2700000" algn="tl" rotWithShape="0">
              <a:srgbClr val="333333">
                <a:alpha val="65000"/>
              </a:srgbClr>
            </a:outerShdw>
          </a:effectLst>
        </p:spPr>
      </p:pic>
      <p:sp>
        <p:nvSpPr>
          <p:cNvPr id="2" name="Content Placeholder 2">
            <a:extLst>
              <a:ext uri="{FF2B5EF4-FFF2-40B4-BE49-F238E27FC236}">
                <a16:creationId xmlns:a16="http://schemas.microsoft.com/office/drawing/2014/main" id="{8A4B608F-7E29-28D3-C758-2C80FB4B5CD2}"/>
              </a:ext>
            </a:extLst>
          </p:cNvPr>
          <p:cNvSpPr txBox="1">
            <a:spLocks/>
          </p:cNvSpPr>
          <p:nvPr/>
        </p:nvSpPr>
        <p:spPr bwMode="auto">
          <a:xfrm>
            <a:off x="884254" y="1266093"/>
            <a:ext cx="5378037" cy="350575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spTree>
    <p:extLst>
      <p:ext uri="{BB962C8B-B14F-4D97-AF65-F5344CB8AC3E}">
        <p14:creationId xmlns:p14="http://schemas.microsoft.com/office/powerpoint/2010/main" val="428563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16</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Example of a </a:t>
            </a:r>
            <a:r>
              <a:rPr lang="en-US" sz="3600" b="1" cap="small" dirty="0">
                <a:solidFill>
                  <a:srgbClr val="4F8CB5"/>
                </a:solidFill>
                <a:latin typeface="+mn-lt"/>
              </a:rPr>
              <a:t>g</a:t>
            </a:r>
            <a:r>
              <a:rPr lang="en-US" sz="3600" b="1" cap="small" baseline="0" dirty="0">
                <a:solidFill>
                  <a:srgbClr val="4F8CB5"/>
                </a:solidFill>
                <a:latin typeface="+mn-lt"/>
              </a:rPr>
              <a:t>ood thematic </a:t>
            </a:r>
            <a:r>
              <a:rPr lang="en-US" sz="3600" b="1" cap="small" dirty="0">
                <a:solidFill>
                  <a:srgbClr val="4F8CB5"/>
                </a:solidFill>
                <a:latin typeface="+mn-lt"/>
              </a:rPr>
              <a:t>m</a:t>
            </a:r>
            <a:r>
              <a:rPr lang="en-US" sz="3600" b="1" cap="small" baseline="0" dirty="0">
                <a:solidFill>
                  <a:srgbClr val="4F8CB5"/>
                </a:solidFill>
                <a:latin typeface="+mn-lt"/>
              </a:rPr>
              <a:t>ap</a:t>
            </a:r>
            <a:endParaRPr lang="en-PH" altLang="en-US" sz="3600" b="1" cap="small" baseline="0" dirty="0">
              <a:solidFill>
                <a:srgbClr val="4F8CB5"/>
              </a:solidFill>
              <a:latin typeface="+mn-lt"/>
            </a:endParaRPr>
          </a:p>
        </p:txBody>
      </p:sp>
      <p:pic>
        <p:nvPicPr>
          <p:cNvPr id="2" name="Content Placeholder 7">
            <a:extLst>
              <a:ext uri="{FF2B5EF4-FFF2-40B4-BE49-F238E27FC236}">
                <a16:creationId xmlns:a16="http://schemas.microsoft.com/office/drawing/2014/main" id="{4A17F25E-3055-6887-B4FC-017087A93F44}"/>
              </a:ext>
            </a:extLst>
          </p:cNvPr>
          <p:cNvPicPr>
            <a:picLocks noChangeAspect="1"/>
          </p:cNvPicPr>
          <p:nvPr/>
        </p:nvPicPr>
        <p:blipFill rotWithShape="1">
          <a:blip r:embed="rId2" cstate="print"/>
          <a:srcRect l="1787" t="2432" r="2265" b="2327"/>
          <a:stretch/>
        </p:blipFill>
        <p:spPr>
          <a:xfrm>
            <a:off x="2460394" y="846137"/>
            <a:ext cx="7607432" cy="5346281"/>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28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What is a map?</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a:t>
            </a:fld>
            <a:endParaRPr lang="en-US" dirty="0"/>
          </a:p>
        </p:txBody>
      </p:sp>
      <p:sp>
        <p:nvSpPr>
          <p:cNvPr id="5" name="Content Placeholder 2">
            <a:extLst>
              <a:ext uri="{FF2B5EF4-FFF2-40B4-BE49-F238E27FC236}">
                <a16:creationId xmlns:a16="http://schemas.microsoft.com/office/drawing/2014/main" id="{C3E78DC7-A226-3937-027E-28D226FF0C6D}"/>
              </a:ext>
            </a:extLst>
          </p:cNvPr>
          <p:cNvSpPr txBox="1">
            <a:spLocks/>
          </p:cNvSpPr>
          <p:nvPr/>
        </p:nvSpPr>
        <p:spPr>
          <a:xfrm>
            <a:off x="527901" y="1146770"/>
            <a:ext cx="11161336" cy="15668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charset="0"/>
              <a:buNone/>
              <a:defRPr/>
            </a:pPr>
            <a:r>
              <a:rPr lang="en-US" altLang="zh-CN" sz="2600" dirty="0"/>
              <a:t>A drawing of the Earth's surface, or part of that surface, showing the shape and position of different countries, political borders, natural features such as rivers and mountains, and artificial features such as roads and buildings</a:t>
            </a:r>
          </a:p>
          <a:p>
            <a:pPr eaLnBrk="1" hangingPunct="1">
              <a:defRPr/>
            </a:pPr>
            <a:endParaRPr lang="en-PH" altLang="en-US" sz="2600" dirty="0"/>
          </a:p>
        </p:txBody>
      </p:sp>
      <p:pic>
        <p:nvPicPr>
          <p:cNvPr id="6" name="Picture 1">
            <a:extLst>
              <a:ext uri="{FF2B5EF4-FFF2-40B4-BE49-F238E27FC236}">
                <a16:creationId xmlns:a16="http://schemas.microsoft.com/office/drawing/2014/main" id="{A244E1EF-BB74-0414-23C8-E21AF4F595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579658"/>
            <a:ext cx="42846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pic>
        <p:nvPicPr>
          <p:cNvPr id="8" name="Picture 2">
            <a:extLst>
              <a:ext uri="{FF2B5EF4-FFF2-40B4-BE49-F238E27FC236}">
                <a16:creationId xmlns:a16="http://schemas.microsoft.com/office/drawing/2014/main" id="{35D82589-D304-CCF1-FD76-AAE024BC4F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085" y="3563402"/>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3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57C0A-1DB9-8CD1-9E11-6E7978A285EE}"/>
              </a:ext>
            </a:extLst>
          </p:cNvPr>
          <p:cNvPicPr>
            <a:picLocks noChangeAspect="1"/>
          </p:cNvPicPr>
          <p:nvPr/>
        </p:nvPicPr>
        <p:blipFill>
          <a:blip r:embed="rId2"/>
          <a:stretch>
            <a:fillRect/>
          </a:stretch>
        </p:blipFill>
        <p:spPr>
          <a:xfrm rot="5400000">
            <a:off x="7324163" y="1911237"/>
            <a:ext cx="3996000" cy="2801544"/>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Types of map</a:t>
            </a:r>
            <a:endParaRPr lang="en-PH" altLang="en-US" sz="3600" dirty="0"/>
          </a:p>
        </p:txBody>
      </p:sp>
      <p:sp>
        <p:nvSpPr>
          <p:cNvPr id="3" name="Slide Number Placeholder 2">
            <a:extLst>
              <a:ext uri="{FF2B5EF4-FFF2-40B4-BE49-F238E27FC236}">
                <a16:creationId xmlns:a16="http://schemas.microsoft.com/office/drawing/2014/main" id="{6050961A-66D6-FE0E-A0BF-6E6825EBA9D1}"/>
              </a:ext>
            </a:extLst>
          </p:cNvPr>
          <p:cNvSpPr>
            <a:spLocks noGrp="1"/>
          </p:cNvSpPr>
          <p:nvPr>
            <p:ph type="sldNum" sz="quarter" idx="12"/>
          </p:nvPr>
        </p:nvSpPr>
        <p:spPr/>
        <p:txBody>
          <a:bodyPr/>
          <a:lstStyle/>
          <a:p>
            <a:fld id="{4D309488-8EB1-4662-952E-D6A73107E6C0}" type="slidenum">
              <a:rPr lang="en-US" smtClean="0"/>
              <a:pPr/>
              <a:t>3</a:t>
            </a:fld>
            <a:endParaRPr lang="en-US" dirty="0"/>
          </a:p>
        </p:txBody>
      </p:sp>
      <p:sp>
        <p:nvSpPr>
          <p:cNvPr id="7" name="Picture 2">
            <a:extLst>
              <a:ext uri="{FF2B5EF4-FFF2-40B4-BE49-F238E27FC236}">
                <a16:creationId xmlns:a16="http://schemas.microsoft.com/office/drawing/2014/main" id="{4AC55271-E1CD-3814-9BC9-CA352078AF9F}"/>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8" name="Content Placeholder 2">
            <a:extLst>
              <a:ext uri="{FF2B5EF4-FFF2-40B4-BE49-F238E27FC236}">
                <a16:creationId xmlns:a16="http://schemas.microsoft.com/office/drawing/2014/main" id="{5BF94F06-3F6B-0E61-FD57-DF2540932984}"/>
              </a:ext>
            </a:extLst>
          </p:cNvPr>
          <p:cNvSpPr txBox="1">
            <a:spLocks/>
          </p:cNvSpPr>
          <p:nvPr/>
        </p:nvSpPr>
        <p:spPr>
          <a:xfrm>
            <a:off x="1218888" y="1242660"/>
            <a:ext cx="4032250" cy="43926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zh-CN" dirty="0"/>
              <a:t>Political maps</a:t>
            </a:r>
          </a:p>
          <a:p>
            <a:pPr eaLnBrk="1" hangingPunct="1">
              <a:defRPr/>
            </a:pPr>
            <a:r>
              <a:rPr lang="en-US" altLang="zh-CN" dirty="0"/>
              <a:t>Physical maps</a:t>
            </a:r>
          </a:p>
          <a:p>
            <a:pPr eaLnBrk="1" hangingPunct="1">
              <a:defRPr/>
            </a:pPr>
            <a:r>
              <a:rPr lang="en-US" altLang="zh-CN" dirty="0"/>
              <a:t>Topographic maps</a:t>
            </a:r>
          </a:p>
          <a:p>
            <a:pPr eaLnBrk="1" hangingPunct="1">
              <a:defRPr/>
            </a:pPr>
            <a:r>
              <a:rPr lang="en-US" altLang="zh-CN" dirty="0"/>
              <a:t>Climate maps</a:t>
            </a:r>
          </a:p>
          <a:p>
            <a:pPr eaLnBrk="1" hangingPunct="1">
              <a:defRPr/>
            </a:pPr>
            <a:r>
              <a:rPr lang="en-US" altLang="zh-CN" dirty="0"/>
              <a:t>Street maps</a:t>
            </a:r>
          </a:p>
          <a:p>
            <a:pPr eaLnBrk="1" hangingPunct="1">
              <a:defRPr/>
            </a:pPr>
            <a:r>
              <a:rPr lang="en-US" altLang="zh-CN" dirty="0"/>
              <a:t>Geological maps</a:t>
            </a:r>
          </a:p>
          <a:p>
            <a:pPr eaLnBrk="1" hangingPunct="1">
              <a:defRPr/>
            </a:pPr>
            <a:r>
              <a:rPr lang="en-US" altLang="zh-CN" dirty="0"/>
              <a:t>Navigational maps</a:t>
            </a:r>
          </a:p>
          <a:p>
            <a:pPr eaLnBrk="1" hangingPunct="1">
              <a:defRPr/>
            </a:pPr>
            <a:r>
              <a:rPr lang="en-US" altLang="zh-CN" dirty="0"/>
              <a:t>Thematic maps</a:t>
            </a:r>
          </a:p>
          <a:p>
            <a:pPr eaLnBrk="1" hangingPunct="1">
              <a:buFont typeface="Arial" charset="0"/>
              <a:buNone/>
              <a:defRPr/>
            </a:pPr>
            <a:endParaRPr lang="en-US" altLang="zh-CN" dirty="0"/>
          </a:p>
          <a:p>
            <a:pPr eaLnBrk="1" hangingPunct="1">
              <a:defRPr/>
            </a:pPr>
            <a:endParaRPr lang="en-US" altLang="zh-CN" dirty="0"/>
          </a:p>
          <a:p>
            <a:pPr eaLnBrk="1" hangingPunct="1">
              <a:defRPr/>
            </a:pPr>
            <a:endParaRPr lang="en-PH" dirty="0"/>
          </a:p>
        </p:txBody>
      </p:sp>
      <p:sp>
        <p:nvSpPr>
          <p:cNvPr id="9" name="Rectangle 8">
            <a:extLst>
              <a:ext uri="{FF2B5EF4-FFF2-40B4-BE49-F238E27FC236}">
                <a16:creationId xmlns:a16="http://schemas.microsoft.com/office/drawing/2014/main" id="{6DBB4D23-4DFE-0F9A-395A-4CA47559C7A2}"/>
              </a:ext>
            </a:extLst>
          </p:cNvPr>
          <p:cNvSpPr/>
          <p:nvPr/>
        </p:nvSpPr>
        <p:spPr>
          <a:xfrm>
            <a:off x="1154392" y="4713927"/>
            <a:ext cx="2881312" cy="64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Content Placeholder 2">
            <a:extLst>
              <a:ext uri="{FF2B5EF4-FFF2-40B4-BE49-F238E27FC236}">
                <a16:creationId xmlns:a16="http://schemas.microsoft.com/office/drawing/2014/main" id="{45874A95-1495-CC1E-3012-DD7986AEF2E8}"/>
              </a:ext>
            </a:extLst>
          </p:cNvPr>
          <p:cNvSpPr txBox="1">
            <a:spLocks/>
          </p:cNvSpPr>
          <p:nvPr/>
        </p:nvSpPr>
        <p:spPr bwMode="auto">
          <a:xfrm>
            <a:off x="1616189" y="5579842"/>
            <a:ext cx="3816672" cy="649287"/>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en-US" altLang="zh-CN" sz="2400" dirty="0">
                <a:solidFill>
                  <a:srgbClr val="FF0000"/>
                </a:solidFill>
                <a:latin typeface="+mn-lt"/>
                <a:cs typeface="+mn-cs"/>
              </a:rPr>
              <a:t>Topic of the present session</a:t>
            </a:r>
            <a:endParaRPr lang="en-US" sz="2400" dirty="0">
              <a:solidFill>
                <a:srgbClr val="FF0000"/>
              </a:solidFill>
              <a:latin typeface="+mn-lt"/>
              <a:cs typeface="+mn-cs"/>
            </a:endParaRPr>
          </a:p>
        </p:txBody>
      </p:sp>
      <p:sp>
        <p:nvSpPr>
          <p:cNvPr id="13" name="Rectangle 10">
            <a:extLst>
              <a:ext uri="{FF2B5EF4-FFF2-40B4-BE49-F238E27FC236}">
                <a16:creationId xmlns:a16="http://schemas.microsoft.com/office/drawing/2014/main" id="{007E2A41-28BE-3E84-C3F0-3004AB6476DE}"/>
              </a:ext>
            </a:extLst>
          </p:cNvPr>
          <p:cNvSpPr>
            <a:spLocks noChangeArrowheads="1"/>
          </p:cNvSpPr>
          <p:nvPr/>
        </p:nvSpPr>
        <p:spPr bwMode="auto">
          <a:xfrm>
            <a:off x="7921391" y="5450329"/>
            <a:ext cx="2817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Guide_HGLC_Part2_6_1.pdf</a:t>
            </a:r>
          </a:p>
        </p:txBody>
      </p:sp>
      <p:sp>
        <p:nvSpPr>
          <p:cNvPr id="14" name="TextBox 2">
            <a:extLst>
              <a:ext uri="{FF2B5EF4-FFF2-40B4-BE49-F238E27FC236}">
                <a16:creationId xmlns:a16="http://schemas.microsoft.com/office/drawing/2014/main" id="{1F0188FE-82A5-3F74-05BD-7167553FFE2B}"/>
              </a:ext>
            </a:extLst>
          </p:cNvPr>
          <p:cNvSpPr txBox="1">
            <a:spLocks noChangeArrowheads="1"/>
          </p:cNvSpPr>
          <p:nvPr/>
        </p:nvSpPr>
        <p:spPr bwMode="auto">
          <a:xfrm>
            <a:off x="8145029" y="6100856"/>
            <a:ext cx="4038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PH" sz="1000" dirty="0"/>
              <a:t>https://www.healthgeolab.net/DOCUMENTS/Guide_HGLC_Part2_6_1.pdf</a:t>
            </a:r>
          </a:p>
        </p:txBody>
      </p:sp>
      <p:pic>
        <p:nvPicPr>
          <p:cNvPr id="5" name="Picture 4">
            <a:extLst>
              <a:ext uri="{FF2B5EF4-FFF2-40B4-BE49-F238E27FC236}">
                <a16:creationId xmlns:a16="http://schemas.microsoft.com/office/drawing/2014/main" id="{79CCAA91-FE71-5B5C-A294-FB4A64C0627A}"/>
              </a:ext>
            </a:extLst>
          </p:cNvPr>
          <p:cNvPicPr>
            <a:picLocks noChangeAspect="1"/>
          </p:cNvPicPr>
          <p:nvPr/>
        </p:nvPicPr>
        <p:blipFill rotWithShape="1">
          <a:blip r:embed="rId3"/>
          <a:srcRect l="80520" t="38265" r="10441" b="47050"/>
          <a:stretch/>
        </p:blipFill>
        <p:spPr>
          <a:xfrm>
            <a:off x="10379927" y="4802758"/>
            <a:ext cx="718553" cy="647571"/>
          </a:xfrm>
          <a:prstGeom prst="rect">
            <a:avLst/>
          </a:prstGeom>
        </p:spPr>
      </p:pic>
    </p:spTree>
    <p:extLst>
      <p:ext uri="{BB962C8B-B14F-4D97-AF65-F5344CB8AC3E}">
        <p14:creationId xmlns:p14="http://schemas.microsoft.com/office/powerpoint/2010/main" val="169014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Thematic Map</a:t>
            </a:r>
            <a:endParaRPr lang="en-PH" altLang="en-US" sz="3600" b="1" cap="small" baseline="0" dirty="0">
              <a:solidFill>
                <a:srgbClr val="4F8CB5"/>
              </a:solidFill>
              <a:latin typeface="+mn-lt"/>
            </a:endParaRPr>
          </a:p>
        </p:txBody>
      </p:sp>
      <p:sp>
        <p:nvSpPr>
          <p:cNvPr id="3" name="Slide Number Placeholder 2">
            <a:extLst>
              <a:ext uri="{FF2B5EF4-FFF2-40B4-BE49-F238E27FC236}">
                <a16:creationId xmlns:a16="http://schemas.microsoft.com/office/drawing/2014/main" id="{FBD18918-48D5-AFA1-A4C9-2A48DB74897E}"/>
              </a:ext>
            </a:extLst>
          </p:cNvPr>
          <p:cNvSpPr>
            <a:spLocks noGrp="1"/>
          </p:cNvSpPr>
          <p:nvPr>
            <p:ph type="sldNum" sz="quarter" idx="12"/>
          </p:nvPr>
        </p:nvSpPr>
        <p:spPr/>
        <p:txBody>
          <a:bodyPr/>
          <a:lstStyle/>
          <a:p>
            <a:fld id="{4D309488-8EB1-4662-952E-D6A73107E6C0}" type="slidenum">
              <a:rPr lang="en-US" smtClean="0"/>
              <a:pPr/>
              <a:t>4</a:t>
            </a:fld>
            <a:endParaRPr lang="en-US" dirty="0"/>
          </a:p>
        </p:txBody>
      </p:sp>
      <p:sp>
        <p:nvSpPr>
          <p:cNvPr id="5" name="Title 1">
            <a:extLst>
              <a:ext uri="{FF2B5EF4-FFF2-40B4-BE49-F238E27FC236}">
                <a16:creationId xmlns:a16="http://schemas.microsoft.com/office/drawing/2014/main" id="{B691CD98-2998-BD92-720F-96CAE1A6E918}"/>
              </a:ext>
            </a:extLst>
          </p:cNvPr>
          <p:cNvSpPr txBox="1">
            <a:spLocks/>
          </p:cNvSpPr>
          <p:nvPr/>
        </p:nvSpPr>
        <p:spPr bwMode="auto">
          <a:xfrm>
            <a:off x="2152650" y="639998"/>
            <a:ext cx="78867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PH" altLang="en-US" sz="2800" b="1" dirty="0"/>
              <a:t>What is a thematic map?</a:t>
            </a:r>
          </a:p>
        </p:txBody>
      </p:sp>
      <p:sp>
        <p:nvSpPr>
          <p:cNvPr id="6" name="Slide Number Placeholder 3">
            <a:extLst>
              <a:ext uri="{FF2B5EF4-FFF2-40B4-BE49-F238E27FC236}">
                <a16:creationId xmlns:a16="http://schemas.microsoft.com/office/drawing/2014/main" id="{B135948A-3697-40F4-0FCF-9FEE505C4224}"/>
              </a:ext>
            </a:extLst>
          </p:cNvPr>
          <p:cNvSpPr txBox="1">
            <a:spLocks/>
          </p:cNvSpPr>
          <p:nvPr/>
        </p:nvSpPr>
        <p:spPr bwMode="auto">
          <a:xfrm>
            <a:off x="7086600" y="6453188"/>
            <a:ext cx="2057400" cy="365125"/>
          </a:xfrm>
          <a:prstGeom prst="rect">
            <a:avLst/>
          </a:prstGeom>
          <a:noFill/>
          <a:ln>
            <a:miter lim="800000"/>
            <a:headEnd/>
            <a:tailEnd/>
          </a:ln>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mtClean="0"/>
              <a:pPr/>
              <a:t>4</a:t>
            </a:fld>
            <a:endParaRPr lang="en-GB" altLang="en-US"/>
          </a:p>
        </p:txBody>
      </p:sp>
      <p:sp>
        <p:nvSpPr>
          <p:cNvPr id="7" name="Content Placeholder 2">
            <a:extLst>
              <a:ext uri="{FF2B5EF4-FFF2-40B4-BE49-F238E27FC236}">
                <a16:creationId xmlns:a16="http://schemas.microsoft.com/office/drawing/2014/main" id="{98CA9209-B884-8CD6-6AF7-A88D54AC1399}"/>
              </a:ext>
            </a:extLst>
          </p:cNvPr>
          <p:cNvSpPr txBox="1">
            <a:spLocks/>
          </p:cNvSpPr>
          <p:nvPr/>
        </p:nvSpPr>
        <p:spPr>
          <a:xfrm>
            <a:off x="528917" y="1430945"/>
            <a:ext cx="11161059" cy="137477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 typeface="Arial" charset="0"/>
              <a:buNone/>
              <a:defRPr/>
            </a:pPr>
            <a:r>
              <a:rPr lang="en-US" dirty="0"/>
              <a:t>A map designed to convey information about a single topic or theme, such as population density, geology, or health</a:t>
            </a:r>
            <a:endParaRPr lang="en-PH" baseline="30000" dirty="0"/>
          </a:p>
          <a:p>
            <a:pPr algn="ctr" eaLnBrk="1" hangingPunct="1">
              <a:buFont typeface="Arial" charset="0"/>
              <a:buNone/>
              <a:defRPr/>
            </a:pPr>
            <a:endParaRPr lang="en-PH" baseline="30000" dirty="0"/>
          </a:p>
          <a:p>
            <a:pPr marL="0" indent="0" algn="ctr" eaLnBrk="1" hangingPunct="1">
              <a:buFont typeface="Arial" charset="0"/>
              <a:buNone/>
              <a:defRPr/>
            </a:pPr>
            <a:endParaRPr lang="en-PH" dirty="0"/>
          </a:p>
        </p:txBody>
      </p:sp>
      <p:sp>
        <p:nvSpPr>
          <p:cNvPr id="8" name="Content Placeholder 2">
            <a:extLst>
              <a:ext uri="{FF2B5EF4-FFF2-40B4-BE49-F238E27FC236}">
                <a16:creationId xmlns:a16="http://schemas.microsoft.com/office/drawing/2014/main" id="{F3113B0B-6B74-7085-6C90-AE5B778433BA}"/>
              </a:ext>
            </a:extLst>
          </p:cNvPr>
          <p:cNvSpPr txBox="1">
            <a:spLocks/>
          </p:cNvSpPr>
          <p:nvPr/>
        </p:nvSpPr>
        <p:spPr bwMode="auto">
          <a:xfrm>
            <a:off x="528917" y="3211518"/>
            <a:ext cx="11161059" cy="1171575"/>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PH" sz="2800" dirty="0">
                <a:latin typeface="+mn-lt"/>
                <a:cs typeface="+mn-cs"/>
              </a:rPr>
              <a:t>A good thematic map easily and effectively conveys the information it contains to the reader without having to contact the person who created the map.</a:t>
            </a:r>
          </a:p>
          <a:p>
            <a:pPr eaLnBrk="1" hangingPunct="1">
              <a:lnSpc>
                <a:spcPct val="90000"/>
              </a:lnSpc>
              <a:spcBef>
                <a:spcPts val="1000"/>
              </a:spcBef>
              <a:buFont typeface="Arial" charset="0"/>
              <a:buNone/>
              <a:defRPr/>
            </a:pPr>
            <a:endParaRPr lang="en-PH" sz="2800" dirty="0">
              <a:latin typeface="+mn-lt"/>
              <a:cs typeface="+mn-cs"/>
            </a:endParaRPr>
          </a:p>
          <a:p>
            <a:pPr eaLnBrk="1" hangingPunct="1">
              <a:lnSpc>
                <a:spcPct val="90000"/>
              </a:lnSpc>
              <a:spcBef>
                <a:spcPts val="1000"/>
              </a:spcBef>
              <a:buFont typeface="Arial" charset="0"/>
              <a:buNone/>
              <a:defRPr/>
            </a:pPr>
            <a:endParaRPr lang="en-PH" sz="2800" dirty="0">
              <a:latin typeface="+mn-lt"/>
              <a:cs typeface="+mn-cs"/>
            </a:endParaRPr>
          </a:p>
        </p:txBody>
      </p:sp>
      <p:sp>
        <p:nvSpPr>
          <p:cNvPr id="9" name="Title 1">
            <a:extLst>
              <a:ext uri="{FF2B5EF4-FFF2-40B4-BE49-F238E27FC236}">
                <a16:creationId xmlns:a16="http://schemas.microsoft.com/office/drawing/2014/main" id="{09B6AFED-5CBD-76F9-FF97-A92C895CB0CB}"/>
              </a:ext>
            </a:extLst>
          </p:cNvPr>
          <p:cNvSpPr txBox="1">
            <a:spLocks/>
          </p:cNvSpPr>
          <p:nvPr/>
        </p:nvSpPr>
        <p:spPr bwMode="auto">
          <a:xfrm>
            <a:off x="2152650" y="2361208"/>
            <a:ext cx="7886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PH" altLang="en-US" sz="2800" b="1" dirty="0"/>
              <a:t>What is a good thematic map?</a:t>
            </a:r>
          </a:p>
        </p:txBody>
      </p:sp>
      <p:sp>
        <p:nvSpPr>
          <p:cNvPr id="10" name="Right Arrow 15">
            <a:extLst>
              <a:ext uri="{FF2B5EF4-FFF2-40B4-BE49-F238E27FC236}">
                <a16:creationId xmlns:a16="http://schemas.microsoft.com/office/drawing/2014/main" id="{90C465B4-901D-FC90-D3B5-3E7464199E9D}"/>
              </a:ext>
            </a:extLst>
          </p:cNvPr>
          <p:cNvSpPr/>
          <p:nvPr/>
        </p:nvSpPr>
        <p:spPr>
          <a:xfrm>
            <a:off x="961231" y="4570958"/>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1" name="TextBox 10">
            <a:extLst>
              <a:ext uri="{FF2B5EF4-FFF2-40B4-BE49-F238E27FC236}">
                <a16:creationId xmlns:a16="http://schemas.microsoft.com/office/drawing/2014/main" id="{39D651B2-9C56-5063-C13B-3C3C5CF594E5}"/>
              </a:ext>
            </a:extLst>
          </p:cNvPr>
          <p:cNvSpPr txBox="1"/>
          <p:nvPr/>
        </p:nvSpPr>
        <p:spPr>
          <a:xfrm>
            <a:off x="1581290" y="4466480"/>
            <a:ext cx="4608513" cy="523220"/>
          </a:xfrm>
          <a:prstGeom prst="rect">
            <a:avLst/>
          </a:prstGeom>
          <a:noFill/>
        </p:spPr>
        <p:txBody>
          <a:bodyPr>
            <a:spAutoFit/>
          </a:bodyPr>
          <a:lstStyle/>
          <a:p>
            <a:pPr eaLnBrk="1" hangingPunct="1">
              <a:defRPr/>
            </a:pPr>
            <a:r>
              <a:rPr lang="en-PH" sz="2800" dirty="0">
                <a:latin typeface="+mn-lt"/>
                <a:cs typeface="+mn-cs"/>
              </a:rPr>
              <a:t>Easy to understand</a:t>
            </a:r>
          </a:p>
        </p:txBody>
      </p:sp>
      <p:sp>
        <p:nvSpPr>
          <p:cNvPr id="12" name="Right Arrow 21">
            <a:extLst>
              <a:ext uri="{FF2B5EF4-FFF2-40B4-BE49-F238E27FC236}">
                <a16:creationId xmlns:a16="http://schemas.microsoft.com/office/drawing/2014/main" id="{43AACC9B-3E8A-2732-B305-FD0017574235}"/>
              </a:ext>
            </a:extLst>
          </p:cNvPr>
          <p:cNvSpPr/>
          <p:nvPr/>
        </p:nvSpPr>
        <p:spPr>
          <a:xfrm>
            <a:off x="981168" y="5112823"/>
            <a:ext cx="411163" cy="28733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PH" sz="2000">
              <a:solidFill>
                <a:schemeClr val="tx1"/>
              </a:solidFill>
            </a:endParaRPr>
          </a:p>
        </p:txBody>
      </p:sp>
      <p:sp>
        <p:nvSpPr>
          <p:cNvPr id="13" name="TextBox 12">
            <a:extLst>
              <a:ext uri="{FF2B5EF4-FFF2-40B4-BE49-F238E27FC236}">
                <a16:creationId xmlns:a16="http://schemas.microsoft.com/office/drawing/2014/main" id="{A43C6DEF-FE90-554B-3A88-5C0CC2F250CE}"/>
              </a:ext>
            </a:extLst>
          </p:cNvPr>
          <p:cNvSpPr txBox="1"/>
          <p:nvPr/>
        </p:nvSpPr>
        <p:spPr>
          <a:xfrm>
            <a:off x="1580683" y="4962805"/>
            <a:ext cx="9463835" cy="954107"/>
          </a:xfrm>
          <a:prstGeom prst="rect">
            <a:avLst/>
          </a:prstGeom>
          <a:noFill/>
        </p:spPr>
        <p:txBody>
          <a:bodyPr wrap="square">
            <a:spAutoFit/>
          </a:bodyPr>
          <a:lstStyle/>
          <a:p>
            <a:pPr eaLnBrk="1" hangingPunct="1">
              <a:defRPr/>
            </a:pPr>
            <a:r>
              <a:rPr lang="en-PH" sz="2800" dirty="0">
                <a:latin typeface="+mn-lt"/>
                <a:cs typeface="+mn-cs"/>
              </a:rPr>
              <a:t>Contains just the right amount of information to support decision making</a:t>
            </a:r>
          </a:p>
        </p:txBody>
      </p:sp>
      <p:sp>
        <p:nvSpPr>
          <p:cNvPr id="14" name="TextBox 13">
            <a:extLst>
              <a:ext uri="{FF2B5EF4-FFF2-40B4-BE49-F238E27FC236}">
                <a16:creationId xmlns:a16="http://schemas.microsoft.com/office/drawing/2014/main" id="{B1334A94-357F-D483-0EB6-AD78DC628E44}"/>
              </a:ext>
            </a:extLst>
          </p:cNvPr>
          <p:cNvSpPr txBox="1"/>
          <p:nvPr/>
        </p:nvSpPr>
        <p:spPr>
          <a:xfrm>
            <a:off x="1580683" y="5790213"/>
            <a:ext cx="4751387" cy="523220"/>
          </a:xfrm>
          <a:prstGeom prst="rect">
            <a:avLst/>
          </a:prstGeom>
          <a:noFill/>
        </p:spPr>
        <p:txBody>
          <a:bodyPr>
            <a:spAutoFit/>
          </a:bodyPr>
          <a:lstStyle/>
          <a:p>
            <a:pPr eaLnBrk="1" hangingPunct="1">
              <a:defRPr/>
            </a:pPr>
            <a:r>
              <a:rPr lang="en-PH" sz="2800" dirty="0">
                <a:latin typeface="+mn-lt"/>
                <a:cs typeface="+mn-cs"/>
              </a:rPr>
              <a:t>Useful!</a:t>
            </a:r>
          </a:p>
        </p:txBody>
      </p:sp>
      <p:sp>
        <p:nvSpPr>
          <p:cNvPr id="15" name="Right Arrow 24">
            <a:extLst>
              <a:ext uri="{FF2B5EF4-FFF2-40B4-BE49-F238E27FC236}">
                <a16:creationId xmlns:a16="http://schemas.microsoft.com/office/drawing/2014/main" id="{984E12FB-D440-560A-D39D-D481A8A1A79B}"/>
              </a:ext>
            </a:extLst>
          </p:cNvPr>
          <p:cNvSpPr/>
          <p:nvPr/>
        </p:nvSpPr>
        <p:spPr>
          <a:xfrm>
            <a:off x="981168" y="5908155"/>
            <a:ext cx="411163" cy="28733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PH" sz="2000">
              <a:solidFill>
                <a:schemeClr val="tx1"/>
              </a:solidFill>
            </a:endParaRPr>
          </a:p>
        </p:txBody>
      </p:sp>
    </p:spTree>
    <p:extLst>
      <p:ext uri="{BB962C8B-B14F-4D97-AF65-F5344CB8AC3E}">
        <p14:creationId xmlns:p14="http://schemas.microsoft.com/office/powerpoint/2010/main" val="282342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FC6581-1FFE-07E5-C98E-41D0C5D0EBC2}"/>
              </a:ext>
            </a:extLst>
          </p:cNvPr>
          <p:cNvPicPr>
            <a:picLocks noChangeAspect="1"/>
          </p:cNvPicPr>
          <p:nvPr/>
        </p:nvPicPr>
        <p:blipFill>
          <a:blip r:embed="rId2"/>
          <a:stretch>
            <a:fillRect/>
          </a:stretch>
        </p:blipFill>
        <p:spPr>
          <a:xfrm rot="5400000">
            <a:off x="950162" y="4391464"/>
            <a:ext cx="1718364" cy="1204723"/>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3" name="Slide Number Placeholder 2">
            <a:extLst>
              <a:ext uri="{FF2B5EF4-FFF2-40B4-BE49-F238E27FC236}">
                <a16:creationId xmlns:a16="http://schemas.microsoft.com/office/drawing/2014/main" id="{63A2C59E-900E-9DD7-9242-A4B7D09CB225}"/>
              </a:ext>
            </a:extLst>
          </p:cNvPr>
          <p:cNvSpPr>
            <a:spLocks noGrp="1"/>
          </p:cNvSpPr>
          <p:nvPr>
            <p:ph type="sldNum" sz="quarter" idx="12"/>
          </p:nvPr>
        </p:nvSpPr>
        <p:spPr/>
        <p:txBody>
          <a:bodyPr/>
          <a:lstStyle/>
          <a:p>
            <a:fld id="{4D309488-8EB1-4662-952E-D6A73107E6C0}" type="slidenum">
              <a:rPr lang="en-US" smtClean="0"/>
              <a:pPr/>
              <a:t>5</a:t>
            </a:fld>
            <a:endParaRPr lang="en-US" dirty="0"/>
          </a:p>
        </p:txBody>
      </p:sp>
      <p:sp>
        <p:nvSpPr>
          <p:cNvPr id="4" name="Title 1">
            <a:extLst>
              <a:ext uri="{FF2B5EF4-FFF2-40B4-BE49-F238E27FC236}">
                <a16:creationId xmlns:a16="http://schemas.microsoft.com/office/drawing/2014/main" id="{FD6CD474-F40C-8E33-D863-9975AF47D789}"/>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sp>
        <p:nvSpPr>
          <p:cNvPr id="6" name="Content Placeholder 2">
            <a:extLst>
              <a:ext uri="{FF2B5EF4-FFF2-40B4-BE49-F238E27FC236}">
                <a16:creationId xmlns:a16="http://schemas.microsoft.com/office/drawing/2014/main" id="{4C9F6418-28E7-15DA-BAC4-5DBCF912CFC1}"/>
              </a:ext>
            </a:extLst>
          </p:cNvPr>
          <p:cNvSpPr txBox="1">
            <a:spLocks/>
          </p:cNvSpPr>
          <p:nvPr/>
        </p:nvSpPr>
        <p:spPr>
          <a:xfrm>
            <a:off x="537883" y="956249"/>
            <a:ext cx="11161058"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sz="2600" dirty="0"/>
              <a:t>A good thematic map should always have at least the following components:</a:t>
            </a:r>
          </a:p>
          <a:p>
            <a:pPr eaLnBrk="1" hangingPunct="1">
              <a:defRPr/>
            </a:pPr>
            <a:endParaRPr lang="en-PH" sz="2600" dirty="0"/>
          </a:p>
          <a:p>
            <a:pPr eaLnBrk="1" hangingPunct="1">
              <a:defRPr/>
            </a:pPr>
            <a:endParaRPr lang="en-PH" sz="2600" dirty="0"/>
          </a:p>
        </p:txBody>
      </p:sp>
      <p:sp>
        <p:nvSpPr>
          <p:cNvPr id="7" name="TextBox 6">
            <a:extLst>
              <a:ext uri="{FF2B5EF4-FFF2-40B4-BE49-F238E27FC236}">
                <a16:creationId xmlns:a16="http://schemas.microsoft.com/office/drawing/2014/main" id="{C710C629-3798-91AD-75B8-B17279E83DDF}"/>
              </a:ext>
            </a:extLst>
          </p:cNvPr>
          <p:cNvSpPr txBox="1"/>
          <p:nvPr/>
        </p:nvSpPr>
        <p:spPr>
          <a:xfrm>
            <a:off x="948551" y="1456514"/>
            <a:ext cx="4533994" cy="2893100"/>
          </a:xfrm>
          <a:prstGeom prst="rect">
            <a:avLst/>
          </a:prstGeom>
          <a:noFill/>
        </p:spPr>
        <p:txBody>
          <a:bodyPr wrap="square">
            <a:spAutoFit/>
          </a:bodyPr>
          <a:lstStyle/>
          <a:p>
            <a:pPr marL="514350" indent="-514350" eaLnBrk="1" hangingPunct="1">
              <a:buFont typeface="+mj-lt"/>
              <a:buAutoNum type="arabicPeriod"/>
              <a:defRPr/>
            </a:pPr>
            <a:r>
              <a:rPr lang="en-PH" sz="2600" dirty="0">
                <a:cs typeface="Arial" charset="0"/>
              </a:rPr>
              <a:t>Map area</a:t>
            </a:r>
          </a:p>
          <a:p>
            <a:pPr marL="514350" indent="-514350" eaLnBrk="1" hangingPunct="1">
              <a:buFont typeface="+mj-lt"/>
              <a:buAutoNum type="arabicPeriod"/>
              <a:defRPr/>
            </a:pPr>
            <a:r>
              <a:rPr lang="en-PH" sz="2600" dirty="0">
                <a:cs typeface="Arial" charset="0"/>
              </a:rPr>
              <a:t>Title</a:t>
            </a:r>
          </a:p>
          <a:p>
            <a:pPr marL="514350" indent="-514350" eaLnBrk="1" hangingPunct="1">
              <a:buFont typeface="+mj-lt"/>
              <a:buAutoNum type="arabicPeriod"/>
              <a:defRPr/>
            </a:pPr>
            <a:r>
              <a:rPr lang="en-PH" sz="2600" dirty="0">
                <a:cs typeface="Arial" charset="0"/>
              </a:rPr>
              <a:t>Legend</a:t>
            </a:r>
          </a:p>
          <a:p>
            <a:pPr marL="514350" indent="-514350" eaLnBrk="1" hangingPunct="1">
              <a:buFont typeface="+mj-lt"/>
              <a:buAutoNum type="arabicPeriod"/>
              <a:defRPr/>
            </a:pPr>
            <a:r>
              <a:rPr lang="en-PH" sz="2600" dirty="0">
                <a:cs typeface="Arial" charset="0"/>
              </a:rPr>
              <a:t>Scale bar</a:t>
            </a:r>
          </a:p>
          <a:p>
            <a:pPr marL="514350" indent="-514350" eaLnBrk="1" hangingPunct="1">
              <a:buFont typeface="+mj-lt"/>
              <a:buAutoNum type="arabicPeriod"/>
              <a:defRPr/>
            </a:pPr>
            <a:r>
              <a:rPr lang="en-PH" sz="2600" dirty="0">
                <a:cs typeface="Arial" charset="0"/>
              </a:rPr>
              <a:t>North arrow</a:t>
            </a:r>
          </a:p>
          <a:p>
            <a:pPr marL="514350" indent="-514350" eaLnBrk="1" hangingPunct="1">
              <a:buFont typeface="+mj-lt"/>
              <a:buAutoNum type="arabicPeriod"/>
              <a:defRPr/>
            </a:pPr>
            <a:r>
              <a:rPr lang="en-PH" sz="2600" dirty="0">
                <a:cs typeface="Arial" charset="0"/>
              </a:rPr>
              <a:t>Map production information</a:t>
            </a:r>
          </a:p>
          <a:p>
            <a:pPr eaLnBrk="1" hangingPunct="1">
              <a:defRPr/>
            </a:pPr>
            <a:endParaRPr lang="en-PH" sz="2600" dirty="0">
              <a:cs typeface="Arial" charset="0"/>
            </a:endParaRPr>
          </a:p>
        </p:txBody>
      </p:sp>
      <p:pic>
        <p:nvPicPr>
          <p:cNvPr id="8" name="Picture 7">
            <a:extLst>
              <a:ext uri="{FF2B5EF4-FFF2-40B4-BE49-F238E27FC236}">
                <a16:creationId xmlns:a16="http://schemas.microsoft.com/office/drawing/2014/main" id="{A16BB748-1BA8-661E-FA50-02FFE41AD9FD}"/>
              </a:ext>
            </a:extLst>
          </p:cNvPr>
          <p:cNvPicPr>
            <a:picLocks noChangeAspect="1"/>
          </p:cNvPicPr>
          <p:nvPr/>
        </p:nvPicPr>
        <p:blipFill>
          <a:blip r:embed="rId3" cstate="print"/>
          <a:stretch>
            <a:fillRect/>
          </a:stretch>
        </p:blipFill>
        <p:spPr>
          <a:xfrm>
            <a:off x="6176682" y="1570562"/>
            <a:ext cx="4811716" cy="3716876"/>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0" name="Rectangle 10">
            <a:extLst>
              <a:ext uri="{FF2B5EF4-FFF2-40B4-BE49-F238E27FC236}">
                <a16:creationId xmlns:a16="http://schemas.microsoft.com/office/drawing/2014/main" id="{7C8A13AA-510A-8FA5-E022-9385154DE559}"/>
              </a:ext>
            </a:extLst>
          </p:cNvPr>
          <p:cNvSpPr>
            <a:spLocks noChangeArrowheads="1"/>
          </p:cNvSpPr>
          <p:nvPr/>
        </p:nvSpPr>
        <p:spPr bwMode="auto">
          <a:xfrm>
            <a:off x="2617040" y="5638035"/>
            <a:ext cx="281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Guide_HGLC_Part2_6_1.pdf</a:t>
            </a:r>
          </a:p>
        </p:txBody>
      </p:sp>
      <p:pic>
        <p:nvPicPr>
          <p:cNvPr id="9" name="Picture 8">
            <a:extLst>
              <a:ext uri="{FF2B5EF4-FFF2-40B4-BE49-F238E27FC236}">
                <a16:creationId xmlns:a16="http://schemas.microsoft.com/office/drawing/2014/main" id="{3986108F-C46C-6824-02BA-02B852FA0AAE}"/>
              </a:ext>
            </a:extLst>
          </p:cNvPr>
          <p:cNvPicPr>
            <a:picLocks noChangeAspect="1"/>
          </p:cNvPicPr>
          <p:nvPr/>
        </p:nvPicPr>
        <p:blipFill rotWithShape="1">
          <a:blip r:embed="rId4"/>
          <a:srcRect l="80520" t="38265" r="10441" b="47050"/>
          <a:stretch/>
        </p:blipFill>
        <p:spPr>
          <a:xfrm>
            <a:off x="2057934" y="5533086"/>
            <a:ext cx="559106" cy="503875"/>
          </a:xfrm>
          <a:prstGeom prst="rect">
            <a:avLst/>
          </a:prstGeom>
        </p:spPr>
      </p:pic>
    </p:spTree>
    <p:extLst>
      <p:ext uri="{BB962C8B-B14F-4D97-AF65-F5344CB8AC3E}">
        <p14:creationId xmlns:p14="http://schemas.microsoft.com/office/powerpoint/2010/main" val="416862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6</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sp>
        <p:nvSpPr>
          <p:cNvPr id="5" name="Content Placeholder 2">
            <a:extLst>
              <a:ext uri="{FF2B5EF4-FFF2-40B4-BE49-F238E27FC236}">
                <a16:creationId xmlns:a16="http://schemas.microsoft.com/office/drawing/2014/main" id="{C2DA134E-76DF-9D54-9BB9-947AAE3C9F95}"/>
              </a:ext>
            </a:extLst>
          </p:cNvPr>
          <p:cNvSpPr txBox="1">
            <a:spLocks/>
          </p:cNvSpPr>
          <p:nvPr/>
        </p:nvSpPr>
        <p:spPr>
          <a:xfrm>
            <a:off x="537883" y="956332"/>
            <a:ext cx="11152094" cy="58035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sz="2600" dirty="0"/>
              <a:t>The following components, while not mandatory, are adding value to the map:</a:t>
            </a:r>
          </a:p>
          <a:p>
            <a:pPr eaLnBrk="1" hangingPunct="1">
              <a:defRPr/>
            </a:pPr>
            <a:endParaRPr lang="en-PH" sz="2600" dirty="0"/>
          </a:p>
        </p:txBody>
      </p:sp>
      <p:sp>
        <p:nvSpPr>
          <p:cNvPr id="6" name="TextBox 4">
            <a:extLst>
              <a:ext uri="{FF2B5EF4-FFF2-40B4-BE49-F238E27FC236}">
                <a16:creationId xmlns:a16="http://schemas.microsoft.com/office/drawing/2014/main" id="{4F105BA0-96D7-4B70-9609-C73F813A00D0}"/>
              </a:ext>
            </a:extLst>
          </p:cNvPr>
          <p:cNvSpPr txBox="1">
            <a:spLocks noChangeArrowheads="1"/>
          </p:cNvSpPr>
          <p:nvPr/>
        </p:nvSpPr>
        <p:spPr bwMode="auto">
          <a:xfrm>
            <a:off x="949282" y="1453288"/>
            <a:ext cx="463111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mj-lt"/>
              <a:buAutoNum type="arabicPeriod" startAt="7"/>
              <a:defRPr/>
            </a:pPr>
            <a:r>
              <a:rPr lang="en-PH" sz="2600" dirty="0">
                <a:latin typeface="+mn-lt"/>
                <a:cs typeface="Arial" charset="0"/>
              </a:rPr>
              <a:t>Inset map</a:t>
            </a:r>
          </a:p>
          <a:p>
            <a:pPr>
              <a:buFont typeface="+mj-lt"/>
              <a:buAutoNum type="arabicPeriod" startAt="7"/>
              <a:defRPr/>
            </a:pPr>
            <a:r>
              <a:rPr lang="en-PH" sz="2600" dirty="0">
                <a:latin typeface="+mn-lt"/>
                <a:cs typeface="Arial" charset="0"/>
              </a:rPr>
              <a:t>Disclaimer</a:t>
            </a:r>
          </a:p>
          <a:p>
            <a:pPr>
              <a:buFont typeface="+mj-lt"/>
              <a:buAutoNum type="arabicPeriod" startAt="7"/>
              <a:defRPr/>
            </a:pPr>
            <a:r>
              <a:rPr lang="en-PH" sz="2600" dirty="0">
                <a:latin typeface="+mn-lt"/>
                <a:cs typeface="Arial" charset="0"/>
              </a:rPr>
              <a:t>Copyright</a:t>
            </a:r>
          </a:p>
          <a:p>
            <a:pPr>
              <a:buFont typeface="+mj-lt"/>
              <a:buAutoNum type="arabicPeriod" startAt="7"/>
              <a:defRPr/>
            </a:pPr>
            <a:r>
              <a:rPr lang="en-PH" sz="2600" dirty="0">
                <a:latin typeface="+mn-lt"/>
                <a:cs typeface="Arial" charset="0"/>
              </a:rPr>
              <a:t>Additional information</a:t>
            </a:r>
          </a:p>
          <a:p>
            <a:pPr>
              <a:buFont typeface="+mj-lt"/>
              <a:buAutoNum type="arabicPeriod" startAt="7"/>
              <a:defRPr/>
            </a:pPr>
            <a:r>
              <a:rPr lang="en-PH" sz="2600" dirty="0">
                <a:latin typeface="+mn-lt"/>
                <a:cs typeface="Arial" charset="0"/>
              </a:rPr>
              <a:t>Project file name</a:t>
            </a:r>
          </a:p>
          <a:p>
            <a:pPr>
              <a:buFont typeface="+mj-lt"/>
              <a:buAutoNum type="arabicPeriod" startAt="7"/>
              <a:defRPr/>
            </a:pPr>
            <a:r>
              <a:rPr lang="en-PH" sz="2600" dirty="0">
                <a:latin typeface="+mn-lt"/>
                <a:cs typeface="Arial" charset="0"/>
              </a:rPr>
              <a:t>Logo</a:t>
            </a:r>
          </a:p>
        </p:txBody>
      </p:sp>
      <p:sp>
        <p:nvSpPr>
          <p:cNvPr id="7" name="Right Arrow 11">
            <a:extLst>
              <a:ext uri="{FF2B5EF4-FFF2-40B4-BE49-F238E27FC236}">
                <a16:creationId xmlns:a16="http://schemas.microsoft.com/office/drawing/2014/main" id="{B7F1E8B7-ECE0-FF79-7672-B98911C4BA38}"/>
              </a:ext>
            </a:extLst>
          </p:cNvPr>
          <p:cNvSpPr/>
          <p:nvPr/>
        </p:nvSpPr>
        <p:spPr>
          <a:xfrm>
            <a:off x="387630" y="4570212"/>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dirty="0">
              <a:solidFill>
                <a:schemeClr val="tx1"/>
              </a:solidFill>
            </a:endParaRPr>
          </a:p>
        </p:txBody>
      </p:sp>
      <p:sp>
        <p:nvSpPr>
          <p:cNvPr id="8" name="TextBox 7">
            <a:extLst>
              <a:ext uri="{FF2B5EF4-FFF2-40B4-BE49-F238E27FC236}">
                <a16:creationId xmlns:a16="http://schemas.microsoft.com/office/drawing/2014/main" id="{8FDE0E90-02B9-A1F5-65D7-B7D328725B30}"/>
              </a:ext>
            </a:extLst>
          </p:cNvPr>
          <p:cNvSpPr txBox="1"/>
          <p:nvPr/>
        </p:nvSpPr>
        <p:spPr>
          <a:xfrm>
            <a:off x="900112" y="4399193"/>
            <a:ext cx="5195888" cy="1569660"/>
          </a:xfrm>
          <a:prstGeom prst="rect">
            <a:avLst/>
          </a:prstGeom>
          <a:noFill/>
        </p:spPr>
        <p:txBody>
          <a:bodyPr wrap="square">
            <a:spAutoFit/>
          </a:bodyPr>
          <a:lstStyle/>
          <a:p>
            <a:pPr eaLnBrk="1" hangingPunct="1">
              <a:defRPr/>
            </a:pPr>
            <a:r>
              <a:rPr lang="en-PH" sz="2400" i="1" dirty="0"/>
              <a:t>It is good to create one template in portrait and one in landscape orientation that can be used each time you create a thematic map</a:t>
            </a:r>
            <a:endParaRPr lang="en-PH" sz="2400" i="1" dirty="0">
              <a:latin typeface="+mn-lt"/>
              <a:cs typeface="+mn-cs"/>
            </a:endParaRPr>
          </a:p>
        </p:txBody>
      </p:sp>
      <p:pic>
        <p:nvPicPr>
          <p:cNvPr id="2" name="Picture 1">
            <a:extLst>
              <a:ext uri="{FF2B5EF4-FFF2-40B4-BE49-F238E27FC236}">
                <a16:creationId xmlns:a16="http://schemas.microsoft.com/office/drawing/2014/main" id="{9FB1FA37-DEBE-A3B5-B0D7-8E5F9218BD97}"/>
              </a:ext>
            </a:extLst>
          </p:cNvPr>
          <p:cNvPicPr>
            <a:picLocks noChangeAspect="1"/>
          </p:cNvPicPr>
          <p:nvPr/>
        </p:nvPicPr>
        <p:blipFill>
          <a:blip r:embed="rId2" cstate="print"/>
          <a:stretch>
            <a:fillRect/>
          </a:stretch>
        </p:blipFill>
        <p:spPr>
          <a:xfrm>
            <a:off x="6176682" y="1570562"/>
            <a:ext cx="4811716" cy="3716876"/>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762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7</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sp>
        <p:nvSpPr>
          <p:cNvPr id="2" name="Content Placeholder 2">
            <a:extLst>
              <a:ext uri="{FF2B5EF4-FFF2-40B4-BE49-F238E27FC236}">
                <a16:creationId xmlns:a16="http://schemas.microsoft.com/office/drawing/2014/main" id="{64D9A53A-F304-C7D9-2034-B1A68BD5AC3C}"/>
              </a:ext>
            </a:extLst>
          </p:cNvPr>
          <p:cNvSpPr txBox="1">
            <a:spLocks/>
          </p:cNvSpPr>
          <p:nvPr/>
        </p:nvSpPr>
        <p:spPr>
          <a:xfrm>
            <a:off x="520708" y="922948"/>
            <a:ext cx="5924291" cy="57624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dirty="0"/>
              <a:t>Mandatory components</a:t>
            </a:r>
          </a:p>
        </p:txBody>
      </p:sp>
      <p:sp>
        <p:nvSpPr>
          <p:cNvPr id="9" name="Rectangle 7">
            <a:extLst>
              <a:ext uri="{FF2B5EF4-FFF2-40B4-BE49-F238E27FC236}">
                <a16:creationId xmlns:a16="http://schemas.microsoft.com/office/drawing/2014/main" id="{DFAF936C-DFAC-4C44-B57C-5DDBDF5CDD8E}"/>
              </a:ext>
            </a:extLst>
          </p:cNvPr>
          <p:cNvSpPr>
            <a:spLocks noChangeArrowheads="1"/>
          </p:cNvSpPr>
          <p:nvPr/>
        </p:nvSpPr>
        <p:spPr bwMode="auto">
          <a:xfrm>
            <a:off x="827582" y="4690959"/>
            <a:ext cx="10862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PH" sz="2400" i="1" dirty="0"/>
              <a:t>A good practice, when it applies, is to also indicate in the title the validity date of the information represented on the map</a:t>
            </a:r>
            <a:endParaRPr lang="en-US" sz="2400" i="1" dirty="0"/>
          </a:p>
        </p:txBody>
      </p:sp>
      <p:pic>
        <p:nvPicPr>
          <p:cNvPr id="10" name="Picture 9">
            <a:extLst>
              <a:ext uri="{FF2B5EF4-FFF2-40B4-BE49-F238E27FC236}">
                <a16:creationId xmlns:a16="http://schemas.microsoft.com/office/drawing/2014/main" id="{328A416A-3BC5-9DC2-9088-CB0DB4AAC645}"/>
              </a:ext>
            </a:extLst>
          </p:cNvPr>
          <p:cNvPicPr>
            <a:picLocks noChangeAspect="1"/>
          </p:cNvPicPr>
          <p:nvPr/>
        </p:nvPicPr>
        <p:blipFill>
          <a:blip r:embed="rId2" cstate="print"/>
          <a:stretch>
            <a:fillRect/>
          </a:stretch>
        </p:blipFill>
        <p:spPr>
          <a:xfrm>
            <a:off x="7602279" y="1402875"/>
            <a:ext cx="3465517" cy="267140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2" name="TextBox 3">
            <a:extLst>
              <a:ext uri="{FF2B5EF4-FFF2-40B4-BE49-F238E27FC236}">
                <a16:creationId xmlns:a16="http://schemas.microsoft.com/office/drawing/2014/main" id="{09773652-737F-AB4C-BD54-FD4422921CE6}"/>
              </a:ext>
            </a:extLst>
          </p:cNvPr>
          <p:cNvSpPr txBox="1">
            <a:spLocks noChangeArrowheads="1"/>
          </p:cNvSpPr>
          <p:nvPr/>
        </p:nvSpPr>
        <p:spPr bwMode="auto">
          <a:xfrm>
            <a:off x="499442" y="4005867"/>
            <a:ext cx="72532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PH" sz="2500" b="1" dirty="0"/>
              <a:t>Title</a:t>
            </a:r>
            <a:r>
              <a:rPr lang="en-PH" sz="2500" dirty="0"/>
              <a:t> – description of the content of the map</a:t>
            </a:r>
          </a:p>
        </p:txBody>
      </p:sp>
      <p:sp>
        <p:nvSpPr>
          <p:cNvPr id="5" name="Content Placeholder 2">
            <a:extLst>
              <a:ext uri="{FF2B5EF4-FFF2-40B4-BE49-F238E27FC236}">
                <a16:creationId xmlns:a16="http://schemas.microsoft.com/office/drawing/2014/main" id="{ACE286CB-2F3B-54CA-E8C5-B34101F6F73B}"/>
              </a:ext>
            </a:extLst>
          </p:cNvPr>
          <p:cNvSpPr txBox="1">
            <a:spLocks/>
          </p:cNvSpPr>
          <p:nvPr/>
        </p:nvSpPr>
        <p:spPr>
          <a:xfrm>
            <a:off x="499442" y="1684684"/>
            <a:ext cx="6390456" cy="94155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dirty="0"/>
              <a:t>Map area </a:t>
            </a:r>
            <a:r>
              <a:rPr lang="en-PH" sz="2500" dirty="0"/>
              <a:t>– where the symbolized and labelled data is located</a:t>
            </a:r>
            <a:endParaRPr lang="en-PH" sz="2500" b="1" dirty="0"/>
          </a:p>
        </p:txBody>
      </p:sp>
    </p:spTree>
    <p:extLst>
      <p:ext uri="{BB962C8B-B14F-4D97-AF65-F5344CB8AC3E}">
        <p14:creationId xmlns:p14="http://schemas.microsoft.com/office/powerpoint/2010/main" val="294675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8</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sp>
        <p:nvSpPr>
          <p:cNvPr id="6" name="Content Placeholder 2">
            <a:extLst>
              <a:ext uri="{FF2B5EF4-FFF2-40B4-BE49-F238E27FC236}">
                <a16:creationId xmlns:a16="http://schemas.microsoft.com/office/drawing/2014/main" id="{13B93A2D-B557-2796-552E-C0012D73AA44}"/>
              </a:ext>
            </a:extLst>
          </p:cNvPr>
          <p:cNvSpPr txBox="1">
            <a:spLocks/>
          </p:cNvSpPr>
          <p:nvPr/>
        </p:nvSpPr>
        <p:spPr bwMode="auto">
          <a:xfrm>
            <a:off x="499443" y="1685332"/>
            <a:ext cx="6951351" cy="4608513"/>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latin typeface="+mn-lt"/>
                <a:cs typeface="+mn-cs"/>
              </a:rPr>
              <a:t>Legend</a:t>
            </a:r>
            <a:r>
              <a:rPr lang="en-PH" sz="2500" dirty="0">
                <a:latin typeface="+mn-lt"/>
                <a:cs typeface="+mn-cs"/>
              </a:rPr>
              <a:t> – indicating what the different symbols used in the map represent on the ground. The legend should also contain the source of the data and the year when it was collected if not in the title.</a:t>
            </a:r>
          </a:p>
          <a:p>
            <a:pPr eaLnBrk="1" hangingPunct="1">
              <a:lnSpc>
                <a:spcPct val="90000"/>
              </a:lnSpc>
              <a:spcBef>
                <a:spcPts val="1000"/>
              </a:spcBef>
              <a:defRPr/>
            </a:pPr>
            <a:endParaRPr lang="en-PH" sz="2800" dirty="0">
              <a:latin typeface="+mn-lt"/>
              <a:cs typeface="+mn-cs"/>
            </a:endParaRPr>
          </a:p>
          <a:p>
            <a:pPr marL="228600" indent="-228600" eaLnBrk="1" hangingPunct="1">
              <a:lnSpc>
                <a:spcPct val="90000"/>
              </a:lnSpc>
              <a:spcBef>
                <a:spcPts val="1000"/>
              </a:spcBef>
              <a:buFont typeface="Arial" charset="0"/>
              <a:buNone/>
              <a:defRPr/>
            </a:pPr>
            <a:r>
              <a:rPr lang="en-PH" sz="2400" i="1" dirty="0">
                <a:latin typeface="+mn-lt"/>
                <a:cs typeface="+mn-cs"/>
              </a:rPr>
              <a:t>   The source and year associated to the data may sometime be placed separately from the legend if the texts are too long (in the additional information section)</a:t>
            </a:r>
          </a:p>
          <a:p>
            <a:pPr marL="228600" indent="-228600" eaLnBrk="1" hangingPunct="1">
              <a:lnSpc>
                <a:spcPct val="90000"/>
              </a:lnSpc>
              <a:spcBef>
                <a:spcPts val="1000"/>
              </a:spcBef>
              <a:buFont typeface="Arial" charset="0"/>
              <a:buChar char="•"/>
              <a:defRPr/>
            </a:pPr>
            <a:endParaRPr lang="en-PH" i="1" dirty="0">
              <a:latin typeface="+mn-lt"/>
              <a:cs typeface="+mn-cs"/>
            </a:endParaRPr>
          </a:p>
          <a:p>
            <a:pPr marL="228600" indent="-228600" eaLnBrk="1" hangingPunct="1">
              <a:lnSpc>
                <a:spcPct val="90000"/>
              </a:lnSpc>
              <a:spcBef>
                <a:spcPts val="1000"/>
              </a:spcBef>
              <a:buFont typeface="Arial" charset="0"/>
              <a:buChar char="•"/>
              <a:defRPr/>
            </a:pPr>
            <a:endParaRPr lang="en-PH" i="1" dirty="0">
              <a:latin typeface="+mn-lt"/>
              <a:cs typeface="+mn-cs"/>
            </a:endParaRPr>
          </a:p>
        </p:txBody>
      </p:sp>
      <p:pic>
        <p:nvPicPr>
          <p:cNvPr id="7" name="Content Placeholder 7">
            <a:extLst>
              <a:ext uri="{FF2B5EF4-FFF2-40B4-BE49-F238E27FC236}">
                <a16:creationId xmlns:a16="http://schemas.microsoft.com/office/drawing/2014/main" id="{A14ADCCF-FA5B-4300-263D-F6D52600E472}"/>
              </a:ext>
            </a:extLst>
          </p:cNvPr>
          <p:cNvPicPr>
            <a:picLocks noChangeAspect="1"/>
          </p:cNvPicPr>
          <p:nvPr/>
        </p:nvPicPr>
        <p:blipFill>
          <a:blip r:embed="rId2" cstate="print"/>
          <a:srcRect l="68503" t="68213" r="3498" b="9888"/>
          <a:stretch>
            <a:fillRect/>
          </a:stretch>
        </p:blipFill>
        <p:spPr bwMode="auto">
          <a:xfrm>
            <a:off x="8210452" y="2055633"/>
            <a:ext cx="3121025" cy="1728787"/>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6F337F7C-92C5-2E80-0B93-19F3C21985A8}"/>
              </a:ext>
            </a:extLst>
          </p:cNvPr>
          <p:cNvPicPr>
            <a:picLocks noChangeAspect="1"/>
          </p:cNvPicPr>
          <p:nvPr/>
        </p:nvPicPr>
        <p:blipFill>
          <a:blip r:embed="rId2" cstate="print"/>
          <a:srcRect l="45684" t="84679" r="32063" b="9134"/>
          <a:stretch>
            <a:fillRect/>
          </a:stretch>
        </p:blipFill>
        <p:spPr bwMode="auto">
          <a:xfrm>
            <a:off x="8008870" y="4414639"/>
            <a:ext cx="3524188" cy="693737"/>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FC1D700C-6EBE-15AD-A010-8B659FDF8CAA}"/>
              </a:ext>
            </a:extLst>
          </p:cNvPr>
          <p:cNvSpPr txBox="1">
            <a:spLocks/>
          </p:cNvSpPr>
          <p:nvPr/>
        </p:nvSpPr>
        <p:spPr>
          <a:xfrm>
            <a:off x="520708" y="922948"/>
            <a:ext cx="5924291" cy="57624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dirty="0"/>
              <a:t>Mandatory components</a:t>
            </a:r>
          </a:p>
        </p:txBody>
      </p:sp>
    </p:spTree>
    <p:extLst>
      <p:ext uri="{BB962C8B-B14F-4D97-AF65-F5344CB8AC3E}">
        <p14:creationId xmlns:p14="http://schemas.microsoft.com/office/powerpoint/2010/main" val="249620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B8EDE-D947-17DF-E959-A0040CA0662B}"/>
              </a:ext>
            </a:extLst>
          </p:cNvPr>
          <p:cNvSpPr>
            <a:spLocks noGrp="1"/>
          </p:cNvSpPr>
          <p:nvPr>
            <p:ph type="sldNum" sz="quarter" idx="12"/>
          </p:nvPr>
        </p:nvSpPr>
        <p:spPr/>
        <p:txBody>
          <a:bodyPr/>
          <a:lstStyle/>
          <a:p>
            <a:fld id="{4D309488-8EB1-4662-952E-D6A73107E6C0}" type="slidenum">
              <a:rPr lang="en-US" smtClean="0"/>
              <a:pPr/>
              <a:t>9</a:t>
            </a:fld>
            <a:endParaRPr lang="en-US" dirty="0"/>
          </a:p>
        </p:txBody>
      </p:sp>
      <p:sp>
        <p:nvSpPr>
          <p:cNvPr id="4" name="Title 1">
            <a:extLst>
              <a:ext uri="{FF2B5EF4-FFF2-40B4-BE49-F238E27FC236}">
                <a16:creationId xmlns:a16="http://schemas.microsoft.com/office/drawing/2014/main" id="{2B3EAB05-DC6F-ABCF-EC10-C5A3C3A67D4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r>
              <a:rPr lang="en-US" sz="3600" b="1" cap="small" baseline="0" dirty="0">
                <a:solidFill>
                  <a:srgbClr val="4F8CB5"/>
                </a:solidFill>
                <a:latin typeface="+mn-lt"/>
              </a:rPr>
              <a:t>Components of a Good Thematic Map</a:t>
            </a:r>
            <a:endParaRPr lang="en-PH" altLang="en-US" sz="3600" b="1" cap="small" baseline="0" dirty="0">
              <a:solidFill>
                <a:srgbClr val="4F8CB5"/>
              </a:solidFill>
              <a:latin typeface="+mn-lt"/>
            </a:endParaRPr>
          </a:p>
        </p:txBody>
      </p:sp>
      <p:pic>
        <p:nvPicPr>
          <p:cNvPr id="9" name="Picture 5" descr="D:\FIA-CAD-Blocks-Scale-Bars.jpg">
            <a:extLst>
              <a:ext uri="{FF2B5EF4-FFF2-40B4-BE49-F238E27FC236}">
                <a16:creationId xmlns:a16="http://schemas.microsoft.com/office/drawing/2014/main" id="{7872493F-C6DB-5D42-3D4D-2B43F25A01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5230" t="7089" r="25699" b="75011"/>
          <a:stretch>
            <a:fillRect/>
          </a:stretch>
        </p:blipFill>
        <p:spPr bwMode="auto">
          <a:xfrm>
            <a:off x="7719604" y="1729166"/>
            <a:ext cx="3672061" cy="5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401AE050-D39F-C0F9-6F9F-8A108F38CD58}"/>
              </a:ext>
            </a:extLst>
          </p:cNvPr>
          <p:cNvSpPr txBox="1">
            <a:spLocks/>
          </p:cNvSpPr>
          <p:nvPr/>
        </p:nvSpPr>
        <p:spPr bwMode="auto">
          <a:xfrm>
            <a:off x="497207" y="2860333"/>
            <a:ext cx="6033155" cy="1539875"/>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latin typeface="+mn-lt"/>
                <a:cs typeface="+mn-cs"/>
              </a:rPr>
              <a:t>North arrow </a:t>
            </a:r>
            <a:r>
              <a:rPr lang="en-PH" sz="2500" dirty="0"/>
              <a:t>–</a:t>
            </a:r>
            <a:r>
              <a:rPr lang="en-PH" sz="2500" dirty="0">
                <a:latin typeface="+mn-lt"/>
                <a:cs typeface="+mn-cs"/>
              </a:rPr>
              <a:t> </a:t>
            </a:r>
            <a:r>
              <a:rPr lang="en-US" sz="2500" dirty="0">
                <a:latin typeface="+mn-lt"/>
                <a:cs typeface="+mn-cs"/>
              </a:rPr>
              <a:t>a map symbol that shows the direction of north on the map, thereby showing how the map is oriented</a:t>
            </a:r>
            <a:endParaRPr lang="en-PH" sz="2800" dirty="0">
              <a:latin typeface="+mn-lt"/>
              <a:cs typeface="+mn-cs"/>
            </a:endParaRPr>
          </a:p>
        </p:txBody>
      </p:sp>
      <p:pic>
        <p:nvPicPr>
          <p:cNvPr id="11" name="Picture 7">
            <a:extLst>
              <a:ext uri="{FF2B5EF4-FFF2-40B4-BE49-F238E27FC236}">
                <a16:creationId xmlns:a16="http://schemas.microsoft.com/office/drawing/2014/main" id="{719D950E-6BAB-1F9C-24EE-362DC4598C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95" t="25729" r="58116" b="14729"/>
          <a:stretch>
            <a:fillRect/>
          </a:stretch>
        </p:blipFill>
        <p:spPr bwMode="auto">
          <a:xfrm>
            <a:off x="8907140" y="2665504"/>
            <a:ext cx="129698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45F43987-8466-2530-26F1-44675AB6BF71}"/>
              </a:ext>
            </a:extLst>
          </p:cNvPr>
          <p:cNvSpPr txBox="1">
            <a:spLocks/>
          </p:cNvSpPr>
          <p:nvPr/>
        </p:nvSpPr>
        <p:spPr bwMode="auto">
          <a:xfrm>
            <a:off x="497207" y="4336465"/>
            <a:ext cx="6174558" cy="2159000"/>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latin typeface="+mn-lt"/>
                <a:cs typeface="+mn-cs"/>
              </a:rPr>
              <a:t>Map production information </a:t>
            </a:r>
            <a:r>
              <a:rPr lang="en-PH" sz="2500" dirty="0">
                <a:latin typeface="+mn-lt"/>
                <a:cs typeface="+mn-cs"/>
              </a:rPr>
              <a:t>– stating the person and/or organization who created the map and their contact information and the date when the map was created.</a:t>
            </a:r>
          </a:p>
          <a:p>
            <a:pPr marL="228600" indent="-228600" eaLnBrk="1" hangingPunct="1">
              <a:lnSpc>
                <a:spcPct val="90000"/>
              </a:lnSpc>
              <a:spcBef>
                <a:spcPts val="1000"/>
              </a:spcBef>
              <a:buFont typeface="Arial" charset="0"/>
              <a:buChar char="•"/>
              <a:defRPr/>
            </a:pPr>
            <a:endParaRPr lang="en-PH" sz="2400" dirty="0">
              <a:latin typeface="+mn-lt"/>
              <a:cs typeface="+mn-cs"/>
            </a:endParaRPr>
          </a:p>
          <a:p>
            <a:pPr marL="228600" indent="-228600" eaLnBrk="1" hangingPunct="1">
              <a:lnSpc>
                <a:spcPct val="90000"/>
              </a:lnSpc>
              <a:spcBef>
                <a:spcPts val="1000"/>
              </a:spcBef>
              <a:buFont typeface="Arial" charset="0"/>
              <a:buChar char="•"/>
              <a:defRPr/>
            </a:pPr>
            <a:endParaRPr lang="en-PH" sz="2800" dirty="0">
              <a:latin typeface="+mn-lt"/>
              <a:cs typeface="+mn-cs"/>
            </a:endParaRPr>
          </a:p>
          <a:p>
            <a:pPr marL="228600" indent="-228600" eaLnBrk="1" hangingPunct="1">
              <a:lnSpc>
                <a:spcPct val="90000"/>
              </a:lnSpc>
              <a:spcBef>
                <a:spcPts val="1000"/>
              </a:spcBef>
              <a:buFont typeface="Arial" charset="0"/>
              <a:buChar char="•"/>
              <a:defRPr/>
            </a:pPr>
            <a:endParaRPr lang="en-PH" sz="2800" dirty="0">
              <a:latin typeface="+mn-lt"/>
              <a:cs typeface="+mn-cs"/>
            </a:endParaRPr>
          </a:p>
        </p:txBody>
      </p:sp>
      <p:pic>
        <p:nvPicPr>
          <p:cNvPr id="13" name="Content Placeholder 7">
            <a:extLst>
              <a:ext uri="{FF2B5EF4-FFF2-40B4-BE49-F238E27FC236}">
                <a16:creationId xmlns:a16="http://schemas.microsoft.com/office/drawing/2014/main" id="{124A670E-C528-7F6C-E950-D6037112AFEC}"/>
              </a:ext>
            </a:extLst>
          </p:cNvPr>
          <p:cNvPicPr>
            <a:picLocks noChangeAspect="1"/>
          </p:cNvPicPr>
          <p:nvPr/>
        </p:nvPicPr>
        <p:blipFill>
          <a:blip r:embed="rId4" cstate="print"/>
          <a:srcRect l="83448" t="91592" r="3605" b="6579"/>
          <a:stretch>
            <a:fillRect/>
          </a:stretch>
        </p:blipFill>
        <p:spPr bwMode="auto">
          <a:xfrm>
            <a:off x="7719604" y="5128834"/>
            <a:ext cx="3708400" cy="369888"/>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63F76074-464D-B1BF-4BD4-0E6B9B23CF8F}"/>
              </a:ext>
            </a:extLst>
          </p:cNvPr>
          <p:cNvSpPr txBox="1">
            <a:spLocks/>
          </p:cNvSpPr>
          <p:nvPr/>
        </p:nvSpPr>
        <p:spPr>
          <a:xfrm>
            <a:off x="520708" y="922948"/>
            <a:ext cx="5924291" cy="57624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dirty="0"/>
              <a:t>Mandatory components</a:t>
            </a:r>
          </a:p>
        </p:txBody>
      </p:sp>
      <p:sp>
        <p:nvSpPr>
          <p:cNvPr id="8" name="Content Placeholder 2">
            <a:extLst>
              <a:ext uri="{FF2B5EF4-FFF2-40B4-BE49-F238E27FC236}">
                <a16:creationId xmlns:a16="http://schemas.microsoft.com/office/drawing/2014/main" id="{C747C327-EE24-4CD2-0A4D-477287627CF7}"/>
              </a:ext>
            </a:extLst>
          </p:cNvPr>
          <p:cNvSpPr txBox="1">
            <a:spLocks/>
          </p:cNvSpPr>
          <p:nvPr/>
        </p:nvSpPr>
        <p:spPr>
          <a:xfrm>
            <a:off x="499442" y="1684684"/>
            <a:ext cx="6390456" cy="94155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dirty="0"/>
              <a:t>Scale </a:t>
            </a:r>
            <a:r>
              <a:rPr lang="en-PH" sz="2500" dirty="0"/>
              <a:t>–</a:t>
            </a:r>
            <a:r>
              <a:rPr lang="en-PH" sz="2500" b="1" dirty="0"/>
              <a:t> </a:t>
            </a:r>
            <a:r>
              <a:rPr lang="en-US" sz="2500" dirty="0"/>
              <a:t>a map element used to graphically represent the scale of a map</a:t>
            </a:r>
            <a:endParaRPr lang="en-PH" sz="2500" b="1" dirty="0"/>
          </a:p>
        </p:txBody>
      </p:sp>
    </p:spTree>
    <p:extLst>
      <p:ext uri="{BB962C8B-B14F-4D97-AF65-F5344CB8AC3E}">
        <p14:creationId xmlns:p14="http://schemas.microsoft.com/office/powerpoint/2010/main" val="3097880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4557</TotalTime>
  <Words>812</Words>
  <Application>Microsoft Office PowerPoint</Application>
  <PresentationFormat>Widescreen</PresentationFormat>
  <Paragraphs>110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25</cp:revision>
  <dcterms:created xsi:type="dcterms:W3CDTF">2022-09-23T03:29:17Z</dcterms:created>
  <dcterms:modified xsi:type="dcterms:W3CDTF">2022-10-18T15:27:43Z</dcterms:modified>
</cp:coreProperties>
</file>