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70" r:id="rId2"/>
    <p:sldId id="257"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302" userDrawn="1">
          <p15:clr>
            <a:srgbClr val="A4A3A4"/>
          </p15:clr>
        </p15:guide>
        <p15:guide id="3" orient="horz" pos="867" userDrawn="1">
          <p15:clr>
            <a:srgbClr val="A4A3A4"/>
          </p15:clr>
        </p15:guide>
        <p15:guide id="4" pos="402" userDrawn="1">
          <p15:clr>
            <a:srgbClr val="A4A3A4"/>
          </p15:clr>
        </p15:guide>
        <p15:guide id="5" pos="597" userDrawn="1">
          <p15:clr>
            <a:srgbClr val="A4A3A4"/>
          </p15:clr>
        </p15:guide>
        <p15:guide id="6" orient="horz" pos="1275" userDrawn="1">
          <p15:clr>
            <a:srgbClr val="A4A3A4"/>
          </p15:clr>
        </p15:guide>
        <p15:guide id="7" pos="801" userDrawn="1">
          <p15:clr>
            <a:srgbClr val="A4A3A4"/>
          </p15:clr>
        </p15:guide>
        <p15:guide id="8" orient="horz" pos="1593" userDrawn="1">
          <p15:clr>
            <a:srgbClr val="A4A3A4"/>
          </p15:clr>
        </p15:guide>
        <p15:guide id="9"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C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79" d="100"/>
          <a:sy n="79" d="100"/>
        </p:scale>
        <p:origin x="773" y="72"/>
      </p:cViewPr>
      <p:guideLst>
        <p:guide orient="horz" pos="391"/>
        <p:guide pos="302"/>
        <p:guide orient="horz" pos="867"/>
        <p:guide pos="402"/>
        <p:guide pos="597"/>
        <p:guide orient="horz" pos="1275"/>
        <p:guide pos="801"/>
        <p:guide orient="horz" pos="1593"/>
        <p:guide pos="461"/>
      </p:guideLst>
    </p:cSldViewPr>
  </p:slideViewPr>
  <p:notesTextViewPr>
    <p:cViewPr>
      <p:scale>
        <a:sx n="1" d="1"/>
        <a:sy n="1" d="1"/>
      </p:scale>
      <p:origin x="0" y="0"/>
    </p:cViewPr>
  </p:notesTextViewPr>
  <p:sorterViewPr>
    <p:cViewPr>
      <p:scale>
        <a:sx n="140" d="100"/>
        <a:sy n="140" d="100"/>
      </p:scale>
      <p:origin x="0" y="-557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4A4A2-4D13-42CB-A079-8ACC30453617}"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5FFAE-FD5C-4660-8FE7-A3AC433FDEFA}" type="slidenum">
              <a:rPr lang="en-US" smtClean="0"/>
              <a:t>‹#›</a:t>
            </a:fld>
            <a:endParaRPr lang="en-US"/>
          </a:p>
        </p:txBody>
      </p:sp>
    </p:spTree>
    <p:extLst>
      <p:ext uri="{BB962C8B-B14F-4D97-AF65-F5344CB8AC3E}">
        <p14:creationId xmlns:p14="http://schemas.microsoft.com/office/powerpoint/2010/main" val="48744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A52975-1A79-F0AA-9626-6A57EA906F3C}"/>
              </a:ext>
            </a:extLst>
          </p:cNvPr>
          <p:cNvSpPr/>
          <p:nvPr userDrawn="1"/>
        </p:nvSpPr>
        <p:spPr bwMode="auto">
          <a:xfrm>
            <a:off x="0" y="0"/>
            <a:ext cx="12192000" cy="981075"/>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 name="TextBox 4">
            <a:extLst>
              <a:ext uri="{FF2B5EF4-FFF2-40B4-BE49-F238E27FC236}">
                <a16:creationId xmlns:a16="http://schemas.microsoft.com/office/drawing/2014/main" id="{FA1B9A9D-02F1-E96E-90FC-D1D4AEFC7AB4}"/>
              </a:ext>
            </a:extLst>
          </p:cNvPr>
          <p:cNvSpPr txBox="1">
            <a:spLocks noChangeArrowheads="1"/>
          </p:cNvSpPr>
          <p:nvPr userDrawn="1"/>
        </p:nvSpPr>
        <p:spPr bwMode="auto">
          <a:xfrm>
            <a:off x="319336" y="116632"/>
            <a:ext cx="10115582" cy="707886"/>
          </a:xfrm>
          <a:prstGeom prst="rect">
            <a:avLst/>
          </a:prstGeom>
          <a:noFill/>
          <a:ln w="9525">
            <a:noFill/>
            <a:miter lim="800000"/>
            <a:headEnd/>
            <a:tailEnd/>
          </a:ln>
        </p:spPr>
        <p:txBody>
          <a:bodyPr wrap="square">
            <a:spAutoFit/>
          </a:bodyPr>
          <a:lstStyle/>
          <a:p>
            <a:r>
              <a:rPr lang="en-US" sz="2000" b="1" dirty="0">
                <a:solidFill>
                  <a:schemeClr val="bg1"/>
                </a:solidFill>
                <a:latin typeface="+mn-lt"/>
              </a:rPr>
              <a:t>INTRODUCTION TO THE MANAGEMENT AND USE OF GEOSPATIAL DATA AND TECHNOLOGIES FOR MALARIA PROGRAMS</a:t>
            </a:r>
          </a:p>
        </p:txBody>
      </p:sp>
      <p:sp>
        <p:nvSpPr>
          <p:cNvPr id="4" name="Rectangle 3">
            <a:extLst>
              <a:ext uri="{FF2B5EF4-FFF2-40B4-BE49-F238E27FC236}">
                <a16:creationId xmlns:a16="http://schemas.microsoft.com/office/drawing/2014/main" id="{0FE79DBE-112A-2072-4F6E-A783D5213B8E}"/>
              </a:ext>
            </a:extLst>
          </p:cNvPr>
          <p:cNvSpPr/>
          <p:nvPr userDrawn="1"/>
        </p:nvSpPr>
        <p:spPr bwMode="auto">
          <a:xfrm>
            <a:off x="-1" y="984826"/>
            <a:ext cx="12191999" cy="4460397"/>
          </a:xfrm>
          <a:prstGeom prst="rect">
            <a:avLst/>
          </a:prstGeom>
          <a:solidFill>
            <a:srgbClr val="4F8C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pic>
        <p:nvPicPr>
          <p:cNvPr id="5" name="Picture 2" descr="C:\Users\Izay Pantanilla\Downloads\MORU_FS_CMYK.tif">
            <a:extLst>
              <a:ext uri="{FF2B5EF4-FFF2-40B4-BE49-F238E27FC236}">
                <a16:creationId xmlns:a16="http://schemas.microsoft.com/office/drawing/2014/main" id="{B3C4E6CA-ED22-92F3-3B06-45E2D5B0DDC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09686" y="5854239"/>
            <a:ext cx="2153038" cy="7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logo&#10;&#10;Description automatically generated">
            <a:extLst>
              <a:ext uri="{FF2B5EF4-FFF2-40B4-BE49-F238E27FC236}">
                <a16:creationId xmlns:a16="http://schemas.microsoft.com/office/drawing/2014/main" id="{54E4094D-D2FB-FCE7-17A9-7BB01795FC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863" y="5733487"/>
            <a:ext cx="2239772" cy="900000"/>
          </a:xfrm>
          <a:prstGeom prst="rect">
            <a:avLst/>
          </a:prstGeom>
        </p:spPr>
      </p:pic>
      <p:pic>
        <p:nvPicPr>
          <p:cNvPr id="7" name="Picture 6">
            <a:extLst>
              <a:ext uri="{FF2B5EF4-FFF2-40B4-BE49-F238E27FC236}">
                <a16:creationId xmlns:a16="http://schemas.microsoft.com/office/drawing/2014/main" id="{75BFDCDE-3666-5C05-C3B1-367CFF1F305D}"/>
              </a:ext>
            </a:extLst>
          </p:cNvPr>
          <p:cNvPicPr>
            <a:picLocks noChangeAspect="1"/>
          </p:cNvPicPr>
          <p:nvPr userDrawn="1"/>
        </p:nvPicPr>
        <p:blipFill>
          <a:blip r:embed="rId4"/>
          <a:stretch>
            <a:fillRect/>
          </a:stretch>
        </p:blipFill>
        <p:spPr>
          <a:xfrm>
            <a:off x="8246775" y="5766895"/>
            <a:ext cx="2731922" cy="807344"/>
          </a:xfrm>
          <a:prstGeom prst="rect">
            <a:avLst/>
          </a:prstGeom>
        </p:spPr>
      </p:pic>
    </p:spTree>
    <p:extLst>
      <p:ext uri="{BB962C8B-B14F-4D97-AF65-F5344CB8AC3E}">
        <p14:creationId xmlns:p14="http://schemas.microsoft.com/office/powerpoint/2010/main" val="312753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5889-8162-0CDC-59C1-D71249B609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EAD0D8-3D6F-199A-AB19-B5342838A03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D9C7C-BAD7-20ED-DB44-F6C383AF0A7B}"/>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5" name="Footer Placeholder 4">
            <a:extLst>
              <a:ext uri="{FF2B5EF4-FFF2-40B4-BE49-F238E27FC236}">
                <a16:creationId xmlns:a16="http://schemas.microsoft.com/office/drawing/2014/main" id="{0A59A0DC-9EF5-E96E-5883-AFE429208B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584943-C740-BB8D-31B4-60DF38FC476D}"/>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416665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6A558A-7987-C662-E308-31E00B891D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782464-CED6-5C28-4D70-232AD300CB7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73642-2862-E703-3545-74DCA8C46786}"/>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5" name="Footer Placeholder 4">
            <a:extLst>
              <a:ext uri="{FF2B5EF4-FFF2-40B4-BE49-F238E27FC236}">
                <a16:creationId xmlns:a16="http://schemas.microsoft.com/office/drawing/2014/main" id="{25158D05-4685-C222-7831-E42D9106BC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652BE4-1A06-0C84-E067-AFAE6464009A}"/>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212976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DD2D25-C232-872F-B07B-C937774FD67F}"/>
              </a:ext>
            </a:extLst>
          </p:cNvPr>
          <p:cNvSpPr/>
          <p:nvPr userDrawn="1"/>
        </p:nvSpPr>
        <p:spPr>
          <a:xfrm>
            <a:off x="0" y="6354005"/>
            <a:ext cx="12192000" cy="503999"/>
          </a:xfrm>
          <a:prstGeom prst="rect">
            <a:avLst/>
          </a:prstGeom>
          <a:solidFill>
            <a:srgbClr val="1F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Slide Number Placeholder 5">
            <a:extLst>
              <a:ext uri="{FF2B5EF4-FFF2-40B4-BE49-F238E27FC236}">
                <a16:creationId xmlns:a16="http://schemas.microsoft.com/office/drawing/2014/main" id="{1CCB00C0-CA4E-F524-CE3A-4CDB79372D03}"/>
              </a:ext>
            </a:extLst>
          </p:cNvPr>
          <p:cNvSpPr>
            <a:spLocks noGrp="1"/>
          </p:cNvSpPr>
          <p:nvPr>
            <p:ph type="sldNum" sz="quarter" idx="12"/>
          </p:nvPr>
        </p:nvSpPr>
        <p:spPr>
          <a:xfrm>
            <a:off x="11549849" y="6418496"/>
            <a:ext cx="629578" cy="365125"/>
          </a:xfrm>
          <a:prstGeom prst="rect">
            <a:avLst/>
          </a:prstGeom>
        </p:spPr>
        <p:txBody>
          <a:bodyPr/>
          <a:lstStyle>
            <a:lvl1pPr algn="r">
              <a:defRPr>
                <a:solidFill>
                  <a:schemeClr val="bg1"/>
                </a:solidFill>
              </a:defRPr>
            </a:lvl1pPr>
          </a:lstStyle>
          <a:p>
            <a:fld id="{4D309488-8EB1-4662-952E-D6A73107E6C0}" type="slidenum">
              <a:rPr lang="en-US" smtClean="0"/>
              <a:pPr/>
              <a:t>‹#›</a:t>
            </a:fld>
            <a:endParaRPr lang="en-US"/>
          </a:p>
        </p:txBody>
      </p:sp>
      <p:grpSp>
        <p:nvGrpSpPr>
          <p:cNvPr id="4" name="Group 3">
            <a:extLst>
              <a:ext uri="{FF2B5EF4-FFF2-40B4-BE49-F238E27FC236}">
                <a16:creationId xmlns:a16="http://schemas.microsoft.com/office/drawing/2014/main" id="{45D58C4F-A77B-2B81-0434-00821E375F5F}"/>
              </a:ext>
            </a:extLst>
          </p:cNvPr>
          <p:cNvGrpSpPr/>
          <p:nvPr userDrawn="1"/>
        </p:nvGrpSpPr>
        <p:grpSpPr>
          <a:xfrm>
            <a:off x="3779619" y="6382690"/>
            <a:ext cx="4547403" cy="440669"/>
            <a:chOff x="2479985" y="6388135"/>
            <a:chExt cx="4547403" cy="440669"/>
          </a:xfrm>
        </p:grpSpPr>
        <p:pic>
          <p:nvPicPr>
            <p:cNvPr id="5" name="Picture 4">
              <a:extLst>
                <a:ext uri="{FF2B5EF4-FFF2-40B4-BE49-F238E27FC236}">
                  <a16:creationId xmlns:a16="http://schemas.microsoft.com/office/drawing/2014/main" id="{E50EE9B9-1E20-09EF-006A-7E6679D83C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14442" y="6388135"/>
              <a:ext cx="1315116" cy="438912"/>
            </a:xfrm>
            <a:prstGeom prst="rect">
              <a:avLst/>
            </a:prstGeom>
          </p:spPr>
        </p:pic>
        <p:pic>
          <p:nvPicPr>
            <p:cNvPr id="7" name="Picture 6">
              <a:extLst>
                <a:ext uri="{FF2B5EF4-FFF2-40B4-BE49-F238E27FC236}">
                  <a16:creationId xmlns:a16="http://schemas.microsoft.com/office/drawing/2014/main" id="{CA69B016-1C0E-3969-FC75-A71A0D89C58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79985" y="6388137"/>
              <a:ext cx="1145263" cy="440667"/>
            </a:xfrm>
            <a:prstGeom prst="rect">
              <a:avLst/>
            </a:prstGeom>
          </p:spPr>
        </p:pic>
        <p:sp>
          <p:nvSpPr>
            <p:cNvPr id="8" name="Rectangle 7">
              <a:extLst>
                <a:ext uri="{FF2B5EF4-FFF2-40B4-BE49-F238E27FC236}">
                  <a16:creationId xmlns:a16="http://schemas.microsoft.com/office/drawing/2014/main" id="{2BA6A988-770E-C6F8-3F7F-D3895A622481}"/>
                </a:ext>
              </a:extLst>
            </p:cNvPr>
            <p:cNvSpPr/>
            <p:nvPr userDrawn="1"/>
          </p:nvSpPr>
          <p:spPr>
            <a:xfrm>
              <a:off x="5548309" y="6419850"/>
              <a:ext cx="359569" cy="376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F58E7A77-066E-D889-0A9E-2B5E8D4323B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492339" y="6388135"/>
              <a:ext cx="438912" cy="438912"/>
            </a:xfrm>
            <a:prstGeom prst="rect">
              <a:avLst/>
            </a:prstGeom>
          </p:spPr>
        </p:pic>
        <p:pic>
          <p:nvPicPr>
            <p:cNvPr id="10" name="Picture 9">
              <a:extLst>
                <a:ext uri="{FF2B5EF4-FFF2-40B4-BE49-F238E27FC236}">
                  <a16:creationId xmlns:a16="http://schemas.microsoft.com/office/drawing/2014/main" id="{15D020F3-E627-4485-1EEF-FD9809855D5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054695" y="6388135"/>
              <a:ext cx="438912" cy="438912"/>
            </a:xfrm>
            <a:prstGeom prst="rect">
              <a:avLst/>
            </a:prstGeom>
          </p:spPr>
        </p:pic>
        <p:pic>
          <p:nvPicPr>
            <p:cNvPr id="11" name="Picture 10">
              <a:extLst>
                <a:ext uri="{FF2B5EF4-FFF2-40B4-BE49-F238E27FC236}">
                  <a16:creationId xmlns:a16="http://schemas.microsoft.com/office/drawing/2014/main" id="{9CC81617-AFAA-52B2-67CF-95D3023653D2}"/>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588476" y="6388135"/>
              <a:ext cx="438912" cy="438912"/>
            </a:xfrm>
            <a:prstGeom prst="rect">
              <a:avLst/>
            </a:prstGeom>
          </p:spPr>
        </p:pic>
      </p:grpSp>
      <p:pic>
        <p:nvPicPr>
          <p:cNvPr id="12" name="Picture 11" descr="A picture containing logo&#10;&#10;Description automatically generated">
            <a:extLst>
              <a:ext uri="{FF2B5EF4-FFF2-40B4-BE49-F238E27FC236}">
                <a16:creationId xmlns:a16="http://schemas.microsoft.com/office/drawing/2014/main" id="{285E663E-944E-D154-7DD1-E0AEEA3181D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83730" y="6402667"/>
            <a:ext cx="1042574" cy="418935"/>
          </a:xfrm>
          <a:prstGeom prst="rect">
            <a:avLst/>
          </a:prstGeom>
          <a:solidFill>
            <a:schemeClr val="bg1"/>
          </a:solidFill>
        </p:spPr>
      </p:pic>
      <p:pic>
        <p:nvPicPr>
          <p:cNvPr id="15" name="Picture 14">
            <a:extLst>
              <a:ext uri="{FF2B5EF4-FFF2-40B4-BE49-F238E27FC236}">
                <a16:creationId xmlns:a16="http://schemas.microsoft.com/office/drawing/2014/main" id="{FCC4DA2A-404D-A9A1-E5E2-55470F409386}"/>
              </a:ext>
            </a:extLst>
          </p:cNvPr>
          <p:cNvPicPr>
            <a:picLocks noChangeAspect="1"/>
          </p:cNvPicPr>
          <p:nvPr userDrawn="1"/>
        </p:nvPicPr>
        <p:blipFill>
          <a:blip r:embed="rId8"/>
          <a:stretch>
            <a:fillRect/>
          </a:stretch>
        </p:blipFill>
        <p:spPr>
          <a:xfrm>
            <a:off x="8504020" y="6399100"/>
            <a:ext cx="1377891" cy="407197"/>
          </a:xfrm>
          <a:prstGeom prst="rect">
            <a:avLst/>
          </a:prstGeom>
        </p:spPr>
      </p:pic>
    </p:spTree>
    <p:extLst>
      <p:ext uri="{BB962C8B-B14F-4D97-AF65-F5344CB8AC3E}">
        <p14:creationId xmlns:p14="http://schemas.microsoft.com/office/powerpoint/2010/main" val="336876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602D56-FB78-AC85-1454-16B4AF6AAD2C}"/>
              </a:ext>
            </a:extLst>
          </p:cNvPr>
          <p:cNvSpPr/>
          <p:nvPr userDrawn="1"/>
        </p:nvSpPr>
        <p:spPr>
          <a:xfrm>
            <a:off x="0" y="6354005"/>
            <a:ext cx="12192000" cy="503999"/>
          </a:xfrm>
          <a:prstGeom prst="rect">
            <a:avLst/>
          </a:prstGeom>
          <a:solidFill>
            <a:srgbClr val="1F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nvGrpSpPr>
          <p:cNvPr id="4" name="Group 3">
            <a:extLst>
              <a:ext uri="{FF2B5EF4-FFF2-40B4-BE49-F238E27FC236}">
                <a16:creationId xmlns:a16="http://schemas.microsoft.com/office/drawing/2014/main" id="{594ECD73-1280-BEB1-D42D-6054B590E5F4}"/>
              </a:ext>
            </a:extLst>
          </p:cNvPr>
          <p:cNvGrpSpPr/>
          <p:nvPr userDrawn="1"/>
        </p:nvGrpSpPr>
        <p:grpSpPr>
          <a:xfrm>
            <a:off x="3779619" y="6382690"/>
            <a:ext cx="4547403" cy="440669"/>
            <a:chOff x="2479985" y="6388135"/>
            <a:chExt cx="4547403" cy="440669"/>
          </a:xfrm>
        </p:grpSpPr>
        <p:pic>
          <p:nvPicPr>
            <p:cNvPr id="5" name="Picture 4">
              <a:extLst>
                <a:ext uri="{FF2B5EF4-FFF2-40B4-BE49-F238E27FC236}">
                  <a16:creationId xmlns:a16="http://schemas.microsoft.com/office/drawing/2014/main" id="{6AB71C64-9794-2044-17B1-D9F9D9FE03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14442" y="6388135"/>
              <a:ext cx="1315116" cy="438912"/>
            </a:xfrm>
            <a:prstGeom prst="rect">
              <a:avLst/>
            </a:prstGeom>
          </p:spPr>
        </p:pic>
        <p:pic>
          <p:nvPicPr>
            <p:cNvPr id="7" name="Picture 6">
              <a:extLst>
                <a:ext uri="{FF2B5EF4-FFF2-40B4-BE49-F238E27FC236}">
                  <a16:creationId xmlns:a16="http://schemas.microsoft.com/office/drawing/2014/main" id="{AF6CCB3E-5F49-B9DF-553E-E867FED6357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79985" y="6388137"/>
              <a:ext cx="1145263" cy="440667"/>
            </a:xfrm>
            <a:prstGeom prst="rect">
              <a:avLst/>
            </a:prstGeom>
          </p:spPr>
        </p:pic>
        <p:sp>
          <p:nvSpPr>
            <p:cNvPr id="8" name="Rectangle 7">
              <a:extLst>
                <a:ext uri="{FF2B5EF4-FFF2-40B4-BE49-F238E27FC236}">
                  <a16:creationId xmlns:a16="http://schemas.microsoft.com/office/drawing/2014/main" id="{0EF94D07-D482-733C-CC8C-2A7D865EE399}"/>
                </a:ext>
              </a:extLst>
            </p:cNvPr>
            <p:cNvSpPr/>
            <p:nvPr userDrawn="1"/>
          </p:nvSpPr>
          <p:spPr>
            <a:xfrm>
              <a:off x="5548309" y="6419850"/>
              <a:ext cx="359569" cy="376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B6D05697-04D4-D811-62F4-5B934F9C2C5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492339" y="6388135"/>
              <a:ext cx="438912" cy="438912"/>
            </a:xfrm>
            <a:prstGeom prst="rect">
              <a:avLst/>
            </a:prstGeom>
          </p:spPr>
        </p:pic>
        <p:pic>
          <p:nvPicPr>
            <p:cNvPr id="10" name="Picture 9">
              <a:extLst>
                <a:ext uri="{FF2B5EF4-FFF2-40B4-BE49-F238E27FC236}">
                  <a16:creationId xmlns:a16="http://schemas.microsoft.com/office/drawing/2014/main" id="{FE452BF2-8302-EE15-8DD0-5F4129105C0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054695" y="6388135"/>
              <a:ext cx="438912" cy="438912"/>
            </a:xfrm>
            <a:prstGeom prst="rect">
              <a:avLst/>
            </a:prstGeom>
          </p:spPr>
        </p:pic>
        <p:pic>
          <p:nvPicPr>
            <p:cNvPr id="11" name="Picture 10">
              <a:extLst>
                <a:ext uri="{FF2B5EF4-FFF2-40B4-BE49-F238E27FC236}">
                  <a16:creationId xmlns:a16="http://schemas.microsoft.com/office/drawing/2014/main" id="{71F7E034-9FC7-79BA-1A88-E300B8D67E4A}"/>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588476" y="6388135"/>
              <a:ext cx="438912" cy="438912"/>
            </a:xfrm>
            <a:prstGeom prst="rect">
              <a:avLst/>
            </a:prstGeom>
          </p:spPr>
        </p:pic>
      </p:grpSp>
      <p:pic>
        <p:nvPicPr>
          <p:cNvPr id="12" name="Picture 11" descr="A picture containing logo&#10;&#10;Description automatically generated">
            <a:extLst>
              <a:ext uri="{FF2B5EF4-FFF2-40B4-BE49-F238E27FC236}">
                <a16:creationId xmlns:a16="http://schemas.microsoft.com/office/drawing/2014/main" id="{90FCC25E-EEF8-843E-CFAE-9A404FAEB1D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83730" y="6402667"/>
            <a:ext cx="1042574" cy="418935"/>
          </a:xfrm>
          <a:prstGeom prst="rect">
            <a:avLst/>
          </a:prstGeom>
          <a:solidFill>
            <a:schemeClr val="bg1"/>
          </a:solidFill>
        </p:spPr>
      </p:pic>
      <p:pic>
        <p:nvPicPr>
          <p:cNvPr id="13" name="Picture 12">
            <a:extLst>
              <a:ext uri="{FF2B5EF4-FFF2-40B4-BE49-F238E27FC236}">
                <a16:creationId xmlns:a16="http://schemas.microsoft.com/office/drawing/2014/main" id="{435E72E8-ABB3-C335-0F4F-0C8533DF1CEC}"/>
              </a:ext>
            </a:extLst>
          </p:cNvPr>
          <p:cNvPicPr>
            <a:picLocks noChangeAspect="1"/>
          </p:cNvPicPr>
          <p:nvPr userDrawn="1"/>
        </p:nvPicPr>
        <p:blipFill>
          <a:blip r:embed="rId8"/>
          <a:stretch>
            <a:fillRect/>
          </a:stretch>
        </p:blipFill>
        <p:spPr>
          <a:xfrm>
            <a:off x="8504020" y="6399100"/>
            <a:ext cx="1377891" cy="407197"/>
          </a:xfrm>
          <a:prstGeom prst="rect">
            <a:avLst/>
          </a:prstGeom>
        </p:spPr>
      </p:pic>
      <p:sp>
        <p:nvSpPr>
          <p:cNvPr id="3" name="Content Placeholder 2">
            <a:extLst>
              <a:ext uri="{FF2B5EF4-FFF2-40B4-BE49-F238E27FC236}">
                <a16:creationId xmlns:a16="http://schemas.microsoft.com/office/drawing/2014/main" id="{E571F4C2-F4B3-4C41-B560-896DFFE1544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CCB00C0-CA4E-F524-CE3A-4CDB79372D03}"/>
              </a:ext>
            </a:extLst>
          </p:cNvPr>
          <p:cNvSpPr>
            <a:spLocks noGrp="1"/>
          </p:cNvSpPr>
          <p:nvPr>
            <p:ph type="sldNum" sz="quarter" idx="12"/>
          </p:nvPr>
        </p:nvSpPr>
        <p:spPr>
          <a:xfrm>
            <a:off x="11532092" y="6414405"/>
            <a:ext cx="659907" cy="365125"/>
          </a:xfrm>
          <a:prstGeom prst="rect">
            <a:avLst/>
          </a:prstGeom>
        </p:spPr>
        <p:txBody>
          <a:bodyPr/>
          <a:lstStyle>
            <a:lvl1pPr algn="r">
              <a:defRPr>
                <a:solidFill>
                  <a:schemeClr val="bg1"/>
                </a:solidFill>
              </a:defRPr>
            </a:lvl1pPr>
          </a:lstStyle>
          <a:p>
            <a:fld id="{4D309488-8EB1-4662-952E-D6A73107E6C0}" type="slidenum">
              <a:rPr lang="en-US" smtClean="0"/>
              <a:pPr/>
              <a:t>‹#›</a:t>
            </a:fld>
            <a:endParaRPr lang="en-US" dirty="0"/>
          </a:p>
        </p:txBody>
      </p:sp>
      <p:sp>
        <p:nvSpPr>
          <p:cNvPr id="14" name="Title 1">
            <a:extLst>
              <a:ext uri="{FF2B5EF4-FFF2-40B4-BE49-F238E27FC236}">
                <a16:creationId xmlns:a16="http://schemas.microsoft.com/office/drawing/2014/main" id="{50B285FE-927D-0FFE-8969-FEE801E71ED0}"/>
              </a:ext>
            </a:extLst>
          </p:cNvPr>
          <p:cNvSpPr txBox="1">
            <a:spLocks/>
          </p:cNvSpPr>
          <p:nvPr userDrawn="1"/>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endParaRPr lang="en-PH" altLang="en-US" sz="3200" b="1" cap="small" baseline="0" dirty="0">
              <a:solidFill>
                <a:srgbClr val="4F8CB5"/>
              </a:solidFill>
              <a:latin typeface="+mn-lt"/>
            </a:endParaRPr>
          </a:p>
        </p:txBody>
      </p:sp>
    </p:spTree>
    <p:extLst>
      <p:ext uri="{BB962C8B-B14F-4D97-AF65-F5344CB8AC3E}">
        <p14:creationId xmlns:p14="http://schemas.microsoft.com/office/powerpoint/2010/main" val="54146630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50EA-0B6B-00CC-77CD-215859FDCDA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10A03A-AA18-906E-6C5B-3A5EFC91BA7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13E58B-6F25-5749-2309-D09A418A0047}"/>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5" name="Footer Placeholder 4">
            <a:extLst>
              <a:ext uri="{FF2B5EF4-FFF2-40B4-BE49-F238E27FC236}">
                <a16:creationId xmlns:a16="http://schemas.microsoft.com/office/drawing/2014/main" id="{F198C9EC-59CF-022E-D04A-9CFCEC90A7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DB30D7-789D-B77F-72BC-238B29150B3E}"/>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142873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1214-1277-CD2D-C367-ECF0FFB3A9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BC1AF3-FCF2-FF30-6FCF-BCD64E2354A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3D867D-CF30-72BC-3658-FCF630A12BE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80C5F8-B02A-0ADA-EE59-B922D3305834}"/>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6" name="Footer Placeholder 5">
            <a:extLst>
              <a:ext uri="{FF2B5EF4-FFF2-40B4-BE49-F238E27FC236}">
                <a16:creationId xmlns:a16="http://schemas.microsoft.com/office/drawing/2014/main" id="{BB143DBA-7786-DDAE-3C53-D3019ABB1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2F88F2-B314-B7E6-3C93-5FAFB8108060}"/>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53323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011A5-B26A-424B-6850-95686FE54AC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253BCC7-9DA2-AADA-EB23-59219FE5B6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A6ED7-6E5A-EB00-1AF3-B2991CC01B2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8E7696-919D-302E-EB5F-4AC8D60219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4D7B4F-CE69-F32A-67D9-7B98440674D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E1F1CD-5083-B2D1-2C2E-9D9CE13D9AE7}"/>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8" name="Footer Placeholder 7">
            <a:extLst>
              <a:ext uri="{FF2B5EF4-FFF2-40B4-BE49-F238E27FC236}">
                <a16:creationId xmlns:a16="http://schemas.microsoft.com/office/drawing/2014/main" id="{161DFD51-DB5A-7DF2-BB76-EE90D58D2F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3C9D41D-B137-9098-1AFB-9AD291241112}"/>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04791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3CF3-2971-AC60-2772-88F139A5F91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110351E-BAAD-30A5-4207-3598772F21DA}"/>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4" name="Footer Placeholder 3">
            <a:extLst>
              <a:ext uri="{FF2B5EF4-FFF2-40B4-BE49-F238E27FC236}">
                <a16:creationId xmlns:a16="http://schemas.microsoft.com/office/drawing/2014/main" id="{0444A673-3013-9826-3ED5-E171F1C45B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9C0799B-3FAA-71C4-5707-8BD54EC199D1}"/>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48836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531417-D421-8319-DD01-3D5D74AE24F4}"/>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3" name="Footer Placeholder 2">
            <a:extLst>
              <a:ext uri="{FF2B5EF4-FFF2-40B4-BE49-F238E27FC236}">
                <a16:creationId xmlns:a16="http://schemas.microsoft.com/office/drawing/2014/main" id="{328C400C-6081-6E9F-5CF0-AFEBA05E3C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8A5E5D7-2CE2-B28B-7E07-EF8460F1B0C3}"/>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379531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00EF-F695-C974-DA01-1A1FB51850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8CEE3E-8260-62D3-B8B0-A654634539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4375C1-F4F9-4F4F-D5D8-2A032F1029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095A4B-DFFA-E172-1C29-5384D73DD422}"/>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6" name="Footer Placeholder 5">
            <a:extLst>
              <a:ext uri="{FF2B5EF4-FFF2-40B4-BE49-F238E27FC236}">
                <a16:creationId xmlns:a16="http://schemas.microsoft.com/office/drawing/2014/main" id="{0F31E9E9-7713-51F0-B039-C8A56B2A9A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95220E5-5E01-62EB-B1F4-069AD3EE5C6B}"/>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301591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D679-BDAA-53BF-7AB1-3F9D50AEBB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1821F4-4480-F393-5552-6480F8C603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5D01BD-0C77-530B-13B4-2635FC5A6C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86464-FEF5-2DB0-8A6A-3A11529129C6}"/>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11/3/2022</a:t>
            </a:fld>
            <a:endParaRPr lang="en-US"/>
          </a:p>
        </p:txBody>
      </p:sp>
      <p:sp>
        <p:nvSpPr>
          <p:cNvPr id="6" name="Footer Placeholder 5">
            <a:extLst>
              <a:ext uri="{FF2B5EF4-FFF2-40B4-BE49-F238E27FC236}">
                <a16:creationId xmlns:a16="http://schemas.microsoft.com/office/drawing/2014/main" id="{9717B4A7-69AC-3CE3-D4A1-9EC9BFFB10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E89A6D2-AF09-E468-23B9-E650D4CBF90F}"/>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166498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1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nhfr.doh.gov.ph/VActivefacilitiesLis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bit.ly/3SR0nfB" TargetMode="External"/><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F330C881-0A32-FCA0-EE44-015245879006}"/>
              </a:ext>
            </a:extLst>
          </p:cNvPr>
          <p:cNvSpPr txBox="1">
            <a:spLocks noChangeArrowheads="1"/>
          </p:cNvSpPr>
          <p:nvPr/>
        </p:nvSpPr>
        <p:spPr bwMode="auto">
          <a:xfrm>
            <a:off x="908219" y="1795787"/>
            <a:ext cx="10375559" cy="1754326"/>
          </a:xfrm>
          <a:prstGeom prst="rect">
            <a:avLst/>
          </a:prstGeom>
          <a:noFill/>
          <a:ln w="9525">
            <a:noFill/>
            <a:miter lim="800000"/>
            <a:headEnd/>
            <a:tailEnd/>
          </a:ln>
        </p:spPr>
        <p:txBody>
          <a:bodyPr wrap="square">
            <a:spAutoFit/>
          </a:bodyPr>
          <a:lstStyle/>
          <a:p>
            <a:pPr algn="ctr"/>
            <a:r>
              <a:rPr lang="en-US" sz="3600" b="1" cap="small" dirty="0">
                <a:solidFill>
                  <a:schemeClr val="bg1"/>
                </a:solidFill>
                <a:latin typeface="+mn-lt"/>
              </a:rPr>
              <a:t>Session </a:t>
            </a:r>
            <a:r>
              <a:rPr lang="en-US" altLang="en-US" sz="3600" b="1" cap="small" dirty="0">
                <a:solidFill>
                  <a:schemeClr val="bg1"/>
                </a:solidFill>
              </a:rPr>
              <a:t>4: T</a:t>
            </a:r>
            <a:r>
              <a:rPr lang="en-US" sz="3600" b="1" cap="small" dirty="0">
                <a:solidFill>
                  <a:schemeClr val="bg1"/>
                </a:solidFill>
              </a:rPr>
              <a:t>he process behind making </a:t>
            </a:r>
          </a:p>
          <a:p>
            <a:pPr algn="ctr"/>
            <a:r>
              <a:rPr lang="en-US" sz="3600" b="1" cap="small" dirty="0">
                <a:solidFill>
                  <a:schemeClr val="bg1"/>
                </a:solidFill>
              </a:rPr>
              <a:t>a good thematic map –</a:t>
            </a:r>
          </a:p>
          <a:p>
            <a:pPr algn="ctr"/>
            <a:r>
              <a:rPr lang="en-US" sz="3600" b="1" cap="small" dirty="0">
                <a:solidFill>
                  <a:schemeClr val="bg1"/>
                </a:solidFill>
              </a:rPr>
              <a:t>Introduction</a:t>
            </a:r>
          </a:p>
        </p:txBody>
      </p:sp>
      <p:sp>
        <p:nvSpPr>
          <p:cNvPr id="2" name="TextBox 1">
            <a:extLst>
              <a:ext uri="{FF2B5EF4-FFF2-40B4-BE49-F238E27FC236}">
                <a16:creationId xmlns:a16="http://schemas.microsoft.com/office/drawing/2014/main" id="{AEA3D4AF-3DD0-F53A-2042-7C5BEE792D60}"/>
              </a:ext>
            </a:extLst>
          </p:cNvPr>
          <p:cNvSpPr txBox="1">
            <a:spLocks noChangeArrowheads="1"/>
          </p:cNvSpPr>
          <p:nvPr/>
        </p:nvSpPr>
        <p:spPr bwMode="auto">
          <a:xfrm>
            <a:off x="908220" y="4146833"/>
            <a:ext cx="10375559" cy="1169551"/>
          </a:xfrm>
          <a:prstGeom prst="rect">
            <a:avLst/>
          </a:prstGeom>
          <a:noFill/>
          <a:ln w="9525">
            <a:noFill/>
            <a:miter lim="800000"/>
            <a:headEnd/>
            <a:tailEnd/>
          </a:ln>
        </p:spPr>
        <p:txBody>
          <a:bodyPr wrap="square">
            <a:spAutoFit/>
          </a:bodyPr>
          <a:lstStyle/>
          <a:p>
            <a:pPr algn="ctr"/>
            <a:r>
              <a:rPr lang="en-US" altLang="en-US" sz="2000" b="1" cap="small" dirty="0">
                <a:solidFill>
                  <a:schemeClr val="bg1"/>
                </a:solidFill>
              </a:rPr>
              <a:t>Izay Pantanilla</a:t>
            </a:r>
          </a:p>
          <a:p>
            <a:pPr algn="ctr"/>
            <a:r>
              <a:rPr lang="en-US" altLang="en-US" sz="1600" dirty="0">
                <a:solidFill>
                  <a:schemeClr val="bg1"/>
                </a:solidFill>
                <a:ea typeface="Century Gothic" charset="0"/>
                <a:cs typeface="Century Gothic" charset="0"/>
              </a:rPr>
              <a:t>GIS Analyst</a:t>
            </a:r>
            <a:r>
              <a:rPr lang="en-US" altLang="en-US" sz="1600" baseline="0" dirty="0">
                <a:solidFill>
                  <a:schemeClr val="bg1"/>
                </a:solidFill>
                <a:latin typeface="+mn-lt"/>
                <a:ea typeface="Century Gothic" charset="0"/>
                <a:cs typeface="Century Gothic" charset="0"/>
              </a:rPr>
              <a:t>, Health </a:t>
            </a:r>
            <a:r>
              <a:rPr lang="en-US" altLang="en-US" sz="1600" baseline="0" dirty="0" err="1">
                <a:solidFill>
                  <a:schemeClr val="bg1"/>
                </a:solidFill>
                <a:latin typeface="+mn-lt"/>
                <a:ea typeface="Century Gothic" charset="0"/>
                <a:cs typeface="Century Gothic" charset="0"/>
              </a:rPr>
              <a:t>GeoLab</a:t>
            </a:r>
            <a:r>
              <a:rPr lang="en-US" altLang="en-US" sz="1600" baseline="0" dirty="0">
                <a:solidFill>
                  <a:schemeClr val="bg1"/>
                </a:solidFill>
                <a:latin typeface="+mn-lt"/>
                <a:ea typeface="Century Gothic" charset="0"/>
                <a:cs typeface="Century Gothic" charset="0"/>
              </a:rPr>
              <a:t> Group, Epidemiology Department, </a:t>
            </a:r>
          </a:p>
          <a:p>
            <a:pPr algn="ctr"/>
            <a:r>
              <a:rPr lang="en-US" sz="1600" b="0" i="0" u="none" strike="noStrike" dirty="0">
                <a:solidFill>
                  <a:schemeClr val="bg1"/>
                </a:solidFill>
                <a:effectLst/>
                <a:latin typeface="Calibri" panose="020F0502020204030204" pitchFamily="34" charset="0"/>
              </a:rPr>
              <a:t>Mahidol-Oxford Tropical Medicine Research Unit, Faculty of Tropical Medicine, </a:t>
            </a:r>
          </a:p>
          <a:p>
            <a:pPr algn="ctr"/>
            <a:r>
              <a:rPr lang="en-US" sz="1600" b="0" i="0" u="none" strike="noStrike" dirty="0">
                <a:solidFill>
                  <a:schemeClr val="bg1"/>
                </a:solidFill>
                <a:effectLst/>
                <a:latin typeface="Calibri" panose="020F0502020204030204" pitchFamily="34" charset="0"/>
              </a:rPr>
              <a:t>Mahidol University</a:t>
            </a:r>
            <a:r>
              <a:rPr lang="en-US" altLang="en-US" sz="1600" baseline="0" dirty="0">
                <a:solidFill>
                  <a:schemeClr val="bg1"/>
                </a:solidFill>
                <a:latin typeface="+mn-lt"/>
                <a:ea typeface="Century Gothic" charset="0"/>
                <a:cs typeface="Century Gothic" charset="0"/>
              </a:rPr>
              <a:t>, Bangkok</a:t>
            </a:r>
            <a:endParaRPr lang="en-US" sz="2000" b="1" cap="small" dirty="0">
              <a:solidFill>
                <a:schemeClr val="bg1"/>
              </a:solidFill>
              <a:latin typeface="+mn-lt"/>
            </a:endParaRPr>
          </a:p>
        </p:txBody>
      </p:sp>
    </p:spTree>
    <p:extLst>
      <p:ext uri="{BB962C8B-B14F-4D97-AF65-F5344CB8AC3E}">
        <p14:creationId xmlns:p14="http://schemas.microsoft.com/office/powerpoint/2010/main" val="230689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10</a:t>
            </a:fld>
            <a:endParaRPr lang="en-US" dirty="0"/>
          </a:p>
        </p:txBody>
      </p:sp>
      <p:pic>
        <p:nvPicPr>
          <p:cNvPr id="3" name="Picture 2" descr="D:\Izay_Pantanilla\Health_GeoLab\PROJECTS\HIS_GEO_ENABLING\FIGURES\2.1.PNG">
            <a:extLst>
              <a:ext uri="{FF2B5EF4-FFF2-40B4-BE49-F238E27FC236}">
                <a16:creationId xmlns:a16="http://schemas.microsoft.com/office/drawing/2014/main" id="{B80C5244-2C7B-F79B-5206-9DC1BAC51B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7908943" y="4104274"/>
            <a:ext cx="2173286" cy="14687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273F573-3996-99DF-D85C-B61E4CBC3A45}"/>
              </a:ext>
            </a:extLst>
          </p:cNvPr>
          <p:cNvSpPr txBox="1">
            <a:spLocks/>
          </p:cNvSpPr>
          <p:nvPr/>
        </p:nvSpPr>
        <p:spPr>
          <a:xfrm>
            <a:off x="527438" y="1691004"/>
            <a:ext cx="11178988" cy="1762778"/>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charset="0"/>
              <a:buNone/>
            </a:pPr>
            <a:r>
              <a:rPr lang="en-PH" altLang="en-US" b="1" dirty="0"/>
              <a:t>Geospatial/spatial data</a:t>
            </a:r>
          </a:p>
          <a:p>
            <a:pPr marL="0" indent="0">
              <a:buFont typeface="Arial" pitchFamily="34" charset="0"/>
              <a:buNone/>
            </a:pPr>
            <a:r>
              <a:rPr lang="en-US" altLang="zh-CN" dirty="0"/>
              <a:t>Information about the locations and shapes of geographic features (object) and the relationships between them, usually stored as coordinates and topology (how point, line, and polygon features share geometry).</a:t>
            </a:r>
            <a:endParaRPr lang="en-PH" altLang="en-US" dirty="0"/>
          </a:p>
        </p:txBody>
      </p:sp>
      <p:pic>
        <p:nvPicPr>
          <p:cNvPr id="9" name="Picture 18">
            <a:extLst>
              <a:ext uri="{FF2B5EF4-FFF2-40B4-BE49-F238E27FC236}">
                <a16:creationId xmlns:a16="http://schemas.microsoft.com/office/drawing/2014/main" id="{A2A1B992-0984-FD64-18B4-72DC564A9B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6345" y="3643139"/>
            <a:ext cx="3869571" cy="226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a:extLst>
              <a:ext uri="{FF2B5EF4-FFF2-40B4-BE49-F238E27FC236}">
                <a16:creationId xmlns:a16="http://schemas.microsoft.com/office/drawing/2014/main" id="{B0730E61-A1A3-8E66-6784-E1DD63DFAB68}"/>
              </a:ext>
            </a:extLst>
          </p:cNvPr>
          <p:cNvSpPr>
            <a:spLocks noChangeArrowheads="1"/>
          </p:cNvSpPr>
          <p:nvPr/>
        </p:nvSpPr>
        <p:spPr bwMode="auto">
          <a:xfrm>
            <a:off x="8117821" y="6013723"/>
            <a:ext cx="289504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t>Guide_HGLC_Part2_1.pdf</a:t>
            </a:r>
          </a:p>
        </p:txBody>
      </p:sp>
      <p:sp>
        <p:nvSpPr>
          <p:cNvPr id="18" name="TextBox 2">
            <a:extLst>
              <a:ext uri="{FF2B5EF4-FFF2-40B4-BE49-F238E27FC236}">
                <a16:creationId xmlns:a16="http://schemas.microsoft.com/office/drawing/2014/main" id="{14C9452F-AECB-3C61-FB1C-E2AD28FD0072}"/>
              </a:ext>
            </a:extLst>
          </p:cNvPr>
          <p:cNvSpPr txBox="1">
            <a:spLocks noChangeArrowheads="1"/>
          </p:cNvSpPr>
          <p:nvPr/>
        </p:nvSpPr>
        <p:spPr bwMode="auto">
          <a:xfrm>
            <a:off x="0" y="6106377"/>
            <a:ext cx="46755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PH" sz="1000" dirty="0"/>
              <a:t>https://www.healthgeolab.net/DOCUMENTS/Guide_HGLC_Part2_1.pdf</a:t>
            </a:r>
          </a:p>
        </p:txBody>
      </p:sp>
      <p:sp>
        <p:nvSpPr>
          <p:cNvPr id="19" name="Title 1">
            <a:extLst>
              <a:ext uri="{FF2B5EF4-FFF2-40B4-BE49-F238E27FC236}">
                <a16:creationId xmlns:a16="http://schemas.microsoft.com/office/drawing/2014/main" id="{65F0059D-23EB-A61E-774A-FFB917C6C6AF}"/>
              </a:ext>
            </a:extLst>
          </p:cNvPr>
          <p:cNvSpPr txBox="1">
            <a:spLocks/>
          </p:cNvSpPr>
          <p:nvPr/>
        </p:nvSpPr>
        <p:spPr>
          <a:xfrm>
            <a:off x="518473" y="1053201"/>
            <a:ext cx="11155054" cy="5409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Collecting and preparing the necessary data</a:t>
            </a:r>
          </a:p>
        </p:txBody>
      </p:sp>
      <p:pic>
        <p:nvPicPr>
          <p:cNvPr id="7" name="Picture 6">
            <a:extLst>
              <a:ext uri="{FF2B5EF4-FFF2-40B4-BE49-F238E27FC236}">
                <a16:creationId xmlns:a16="http://schemas.microsoft.com/office/drawing/2014/main" id="{FDB38D37-C14D-8AFC-D87C-CF4AFA2F6DE7}"/>
              </a:ext>
            </a:extLst>
          </p:cNvPr>
          <p:cNvPicPr>
            <a:picLocks noChangeAspect="1"/>
          </p:cNvPicPr>
          <p:nvPr/>
        </p:nvPicPr>
        <p:blipFill rotWithShape="1">
          <a:blip r:embed="rId4"/>
          <a:srcRect l="80520" t="38265" r="10441" b="47050"/>
          <a:stretch/>
        </p:blipFill>
        <p:spPr>
          <a:xfrm>
            <a:off x="9565342" y="5576829"/>
            <a:ext cx="484783" cy="436894"/>
          </a:xfrm>
          <a:prstGeom prst="rect">
            <a:avLst/>
          </a:prstGeom>
        </p:spPr>
      </p:pic>
    </p:spTree>
    <p:extLst>
      <p:ext uri="{BB962C8B-B14F-4D97-AF65-F5344CB8AC3E}">
        <p14:creationId xmlns:p14="http://schemas.microsoft.com/office/powerpoint/2010/main" val="4110940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11</a:t>
            </a:fld>
            <a:endParaRPr lang="en-US" dirty="0"/>
          </a:p>
        </p:txBody>
      </p:sp>
      <p:pic>
        <p:nvPicPr>
          <p:cNvPr id="6" name="Picture 5">
            <a:extLst>
              <a:ext uri="{FF2B5EF4-FFF2-40B4-BE49-F238E27FC236}">
                <a16:creationId xmlns:a16="http://schemas.microsoft.com/office/drawing/2014/main" id="{61C4740E-72FF-0D23-1B8A-B45A37DC5885}"/>
              </a:ext>
            </a:extLst>
          </p:cNvPr>
          <p:cNvPicPr>
            <a:picLocks noChangeAspect="1" noChangeArrowheads="1"/>
          </p:cNvPicPr>
          <p:nvPr/>
        </p:nvPicPr>
        <p:blipFill>
          <a:blip r:embed="rId2" cstate="print"/>
          <a:srcRect l="1834" t="18581" r="52496" b="48703"/>
          <a:stretch>
            <a:fillRect/>
          </a:stretch>
        </p:blipFill>
        <p:spPr bwMode="auto">
          <a:xfrm>
            <a:off x="3593626" y="4210095"/>
            <a:ext cx="5028733" cy="1950091"/>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7" name="Content Placeholder 2">
            <a:extLst>
              <a:ext uri="{FF2B5EF4-FFF2-40B4-BE49-F238E27FC236}">
                <a16:creationId xmlns:a16="http://schemas.microsoft.com/office/drawing/2014/main" id="{32CBE246-5D88-4280-69D3-32C5B7F6688A}"/>
              </a:ext>
            </a:extLst>
          </p:cNvPr>
          <p:cNvSpPr txBox="1">
            <a:spLocks/>
          </p:cNvSpPr>
          <p:nvPr/>
        </p:nvSpPr>
        <p:spPr>
          <a:xfrm>
            <a:off x="536402" y="1706460"/>
            <a:ext cx="11155054" cy="261302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US" b="1" dirty="0"/>
              <a:t>Attribute data</a:t>
            </a:r>
          </a:p>
          <a:p>
            <a:pPr>
              <a:defRPr/>
            </a:pPr>
            <a:r>
              <a:rPr lang="en-US" dirty="0"/>
              <a:t>Statistical data and/or information that can be attached to a specific geographic objects (geospatial data)</a:t>
            </a:r>
          </a:p>
          <a:p>
            <a:pPr>
              <a:defRPr/>
            </a:pPr>
            <a:r>
              <a:rPr lang="en-US" altLang="zh-CN" dirty="0">
                <a:cs typeface="Arial" charset="0"/>
              </a:rPr>
              <a:t>Generally stored in a table (Excel file for example)</a:t>
            </a:r>
          </a:p>
          <a:p>
            <a:pPr>
              <a:defRPr/>
            </a:pPr>
            <a:r>
              <a:rPr lang="en-US" altLang="zh-CN" dirty="0">
                <a:cs typeface="Arial" charset="0"/>
              </a:rPr>
              <a:t>A unique identifier allows the link (join) with the corresponding object   </a:t>
            </a:r>
            <a:endParaRPr lang="en-US" dirty="0"/>
          </a:p>
          <a:p>
            <a:pPr marL="0" indent="0">
              <a:buFont typeface="Arial" charset="0"/>
              <a:buNone/>
              <a:defRPr/>
            </a:pPr>
            <a:endParaRPr lang="en-US" dirty="0"/>
          </a:p>
        </p:txBody>
      </p:sp>
      <p:sp>
        <p:nvSpPr>
          <p:cNvPr id="8" name="Rectangle 7">
            <a:extLst>
              <a:ext uri="{FF2B5EF4-FFF2-40B4-BE49-F238E27FC236}">
                <a16:creationId xmlns:a16="http://schemas.microsoft.com/office/drawing/2014/main" id="{84F0476B-DFF7-6DA5-ABD7-4009FB78BF53}"/>
              </a:ext>
            </a:extLst>
          </p:cNvPr>
          <p:cNvSpPr/>
          <p:nvPr/>
        </p:nvSpPr>
        <p:spPr>
          <a:xfrm>
            <a:off x="3593626" y="4210095"/>
            <a:ext cx="539103" cy="19500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itle 1">
            <a:extLst>
              <a:ext uri="{FF2B5EF4-FFF2-40B4-BE49-F238E27FC236}">
                <a16:creationId xmlns:a16="http://schemas.microsoft.com/office/drawing/2014/main" id="{75A10E8E-007E-A35D-30E5-7E00D5089847}"/>
              </a:ext>
            </a:extLst>
          </p:cNvPr>
          <p:cNvSpPr txBox="1">
            <a:spLocks/>
          </p:cNvSpPr>
          <p:nvPr/>
        </p:nvSpPr>
        <p:spPr bwMode="auto">
          <a:xfrm>
            <a:off x="1623732" y="4716827"/>
            <a:ext cx="1800225" cy="936625"/>
          </a:xfrm>
          <a:prstGeom prst="rect">
            <a:avLst/>
          </a:prstGeom>
          <a:noFill/>
          <a:ln w="9525">
            <a:noFill/>
            <a:miter lim="800000"/>
            <a:headEnd/>
            <a:tailEnd/>
          </a:ln>
        </p:spPr>
        <p:txBody>
          <a:bodyPr anchor="ctr"/>
          <a:lstStyle/>
          <a:p>
            <a:pPr algn="r">
              <a:lnSpc>
                <a:spcPct val="90000"/>
              </a:lnSpc>
              <a:defRPr/>
            </a:pPr>
            <a:r>
              <a:rPr lang="en-PH" altLang="en-US" sz="2000" b="1" dirty="0">
                <a:solidFill>
                  <a:srgbClr val="FF0000"/>
                </a:solidFill>
                <a:latin typeface="+mj-lt"/>
                <a:ea typeface="+mj-ea"/>
                <a:cs typeface="+mj-cs"/>
              </a:rPr>
              <a:t>Unique identifier</a:t>
            </a:r>
          </a:p>
        </p:txBody>
      </p:sp>
      <p:sp>
        <p:nvSpPr>
          <p:cNvPr id="3" name="Title 1">
            <a:extLst>
              <a:ext uri="{FF2B5EF4-FFF2-40B4-BE49-F238E27FC236}">
                <a16:creationId xmlns:a16="http://schemas.microsoft.com/office/drawing/2014/main" id="{572BBDC8-7170-A6A2-F899-508E7290D70A}"/>
              </a:ext>
            </a:extLst>
          </p:cNvPr>
          <p:cNvSpPr txBox="1">
            <a:spLocks/>
          </p:cNvSpPr>
          <p:nvPr/>
        </p:nvSpPr>
        <p:spPr>
          <a:xfrm>
            <a:off x="518473" y="1053201"/>
            <a:ext cx="11155054" cy="5409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Collecting and preparing the necessary data</a:t>
            </a:r>
          </a:p>
        </p:txBody>
      </p:sp>
    </p:spTree>
    <p:extLst>
      <p:ext uri="{BB962C8B-B14F-4D97-AF65-F5344CB8AC3E}">
        <p14:creationId xmlns:p14="http://schemas.microsoft.com/office/powerpoint/2010/main" val="1901437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12</a:t>
            </a:fld>
            <a:endParaRPr lang="en-US" dirty="0"/>
          </a:p>
        </p:txBody>
      </p:sp>
      <p:sp>
        <p:nvSpPr>
          <p:cNvPr id="3" name="Rectangle 10">
            <a:extLst>
              <a:ext uri="{FF2B5EF4-FFF2-40B4-BE49-F238E27FC236}">
                <a16:creationId xmlns:a16="http://schemas.microsoft.com/office/drawing/2014/main" id="{16FD4209-404D-9EFE-BB61-B9E34A608293}"/>
              </a:ext>
            </a:extLst>
          </p:cNvPr>
          <p:cNvSpPr>
            <a:spLocks noChangeArrowheads="1"/>
          </p:cNvSpPr>
          <p:nvPr/>
        </p:nvSpPr>
        <p:spPr bwMode="auto">
          <a:xfrm>
            <a:off x="4627843" y="4584972"/>
            <a:ext cx="2484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000">
                <a:solidFill>
                  <a:srgbClr val="346667"/>
                </a:solidFill>
              </a:rPr>
              <a:t>Health facility</a:t>
            </a:r>
            <a:endParaRPr lang="en-US" sz="2000">
              <a:solidFill>
                <a:srgbClr val="346667"/>
              </a:solidFill>
            </a:endParaRPr>
          </a:p>
        </p:txBody>
      </p:sp>
      <p:sp>
        <p:nvSpPr>
          <p:cNvPr id="5" name="Rectangle 10">
            <a:extLst>
              <a:ext uri="{FF2B5EF4-FFF2-40B4-BE49-F238E27FC236}">
                <a16:creationId xmlns:a16="http://schemas.microsoft.com/office/drawing/2014/main" id="{3E184E4F-2475-625D-C230-BD0CCC3CCB36}"/>
              </a:ext>
            </a:extLst>
          </p:cNvPr>
          <p:cNvSpPr>
            <a:spLocks noChangeArrowheads="1"/>
          </p:cNvSpPr>
          <p:nvPr/>
        </p:nvSpPr>
        <p:spPr bwMode="auto">
          <a:xfrm>
            <a:off x="4621493" y="3605485"/>
            <a:ext cx="2490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000">
                <a:solidFill>
                  <a:srgbClr val="346667"/>
                </a:solidFill>
              </a:rPr>
              <a:t>Township</a:t>
            </a:r>
            <a:endParaRPr lang="en-US" sz="2000">
              <a:solidFill>
                <a:srgbClr val="346667"/>
              </a:solidFill>
            </a:endParaRPr>
          </a:p>
        </p:txBody>
      </p:sp>
      <p:sp>
        <p:nvSpPr>
          <p:cNvPr id="9" name="Rectangle 10">
            <a:extLst>
              <a:ext uri="{FF2B5EF4-FFF2-40B4-BE49-F238E27FC236}">
                <a16:creationId xmlns:a16="http://schemas.microsoft.com/office/drawing/2014/main" id="{9443366E-E155-7BF9-9CDF-579DA9462910}"/>
              </a:ext>
            </a:extLst>
          </p:cNvPr>
          <p:cNvSpPr>
            <a:spLocks noChangeArrowheads="1"/>
          </p:cNvSpPr>
          <p:nvPr/>
        </p:nvSpPr>
        <p:spPr bwMode="auto">
          <a:xfrm>
            <a:off x="4591331" y="3149872"/>
            <a:ext cx="248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000">
                <a:solidFill>
                  <a:srgbClr val="346667"/>
                </a:solidFill>
              </a:rPr>
              <a:t>District</a:t>
            </a:r>
          </a:p>
        </p:txBody>
      </p:sp>
      <p:sp>
        <p:nvSpPr>
          <p:cNvPr id="11" name="Rectangle 10">
            <a:extLst>
              <a:ext uri="{FF2B5EF4-FFF2-40B4-BE49-F238E27FC236}">
                <a16:creationId xmlns:a16="http://schemas.microsoft.com/office/drawing/2014/main" id="{DC7EB7CA-F0E9-7213-6179-C1903D7574E6}"/>
              </a:ext>
            </a:extLst>
          </p:cNvPr>
          <p:cNvSpPr>
            <a:spLocks noChangeArrowheads="1"/>
          </p:cNvSpPr>
          <p:nvPr/>
        </p:nvSpPr>
        <p:spPr bwMode="auto">
          <a:xfrm>
            <a:off x="4632606" y="5448572"/>
            <a:ext cx="2479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000">
                <a:solidFill>
                  <a:srgbClr val="346667"/>
                </a:solidFill>
              </a:rPr>
              <a:t>Patient</a:t>
            </a:r>
            <a:endParaRPr lang="en-US" sz="2000">
              <a:solidFill>
                <a:srgbClr val="346667"/>
              </a:solidFill>
            </a:endParaRPr>
          </a:p>
        </p:txBody>
      </p:sp>
      <p:sp>
        <p:nvSpPr>
          <p:cNvPr id="12" name="Rectangle 10">
            <a:extLst>
              <a:ext uri="{FF2B5EF4-FFF2-40B4-BE49-F238E27FC236}">
                <a16:creationId xmlns:a16="http://schemas.microsoft.com/office/drawing/2014/main" id="{9D38FA89-6DEC-DB75-9CD7-125EDF746975}"/>
              </a:ext>
            </a:extLst>
          </p:cNvPr>
          <p:cNvSpPr>
            <a:spLocks noChangeArrowheads="1"/>
          </p:cNvSpPr>
          <p:nvPr/>
        </p:nvSpPr>
        <p:spPr bwMode="auto">
          <a:xfrm>
            <a:off x="8977034" y="3073672"/>
            <a:ext cx="236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nSpc>
                <a:spcPct val="90000"/>
              </a:lnSpc>
            </a:pPr>
            <a:r>
              <a:rPr lang="en-GB" sz="2400">
                <a:solidFill>
                  <a:srgbClr val="346667"/>
                </a:solidFill>
              </a:rPr>
              <a:t>Stats/Info</a:t>
            </a:r>
            <a:endParaRPr lang="en-US" sz="2400">
              <a:solidFill>
                <a:srgbClr val="346667"/>
              </a:solidFill>
            </a:endParaRPr>
          </a:p>
        </p:txBody>
      </p:sp>
      <p:sp>
        <p:nvSpPr>
          <p:cNvPr id="13" name="Rectangle 10">
            <a:extLst>
              <a:ext uri="{FF2B5EF4-FFF2-40B4-BE49-F238E27FC236}">
                <a16:creationId xmlns:a16="http://schemas.microsoft.com/office/drawing/2014/main" id="{0BC4F2A8-2E89-94AB-0B73-DC40C8FFF9E3}"/>
              </a:ext>
            </a:extLst>
          </p:cNvPr>
          <p:cNvSpPr>
            <a:spLocks noChangeArrowheads="1"/>
          </p:cNvSpPr>
          <p:nvPr/>
        </p:nvSpPr>
        <p:spPr bwMode="auto">
          <a:xfrm>
            <a:off x="8977034" y="4616722"/>
            <a:ext cx="236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nSpc>
                <a:spcPct val="90000"/>
              </a:lnSpc>
            </a:pPr>
            <a:r>
              <a:rPr lang="en-GB" sz="2400">
                <a:solidFill>
                  <a:srgbClr val="346667"/>
                </a:solidFill>
              </a:rPr>
              <a:t>Information</a:t>
            </a:r>
            <a:endParaRPr lang="en-US" sz="2400">
              <a:solidFill>
                <a:srgbClr val="346667"/>
              </a:solidFill>
            </a:endParaRPr>
          </a:p>
        </p:txBody>
      </p:sp>
      <p:sp>
        <p:nvSpPr>
          <p:cNvPr id="14" name="Rectangle 10">
            <a:extLst>
              <a:ext uri="{FF2B5EF4-FFF2-40B4-BE49-F238E27FC236}">
                <a16:creationId xmlns:a16="http://schemas.microsoft.com/office/drawing/2014/main" id="{240EAF6D-7087-ED71-B042-81DADE5B6CCD}"/>
              </a:ext>
            </a:extLst>
          </p:cNvPr>
          <p:cNvSpPr>
            <a:spLocks noChangeArrowheads="1"/>
          </p:cNvSpPr>
          <p:nvPr/>
        </p:nvSpPr>
        <p:spPr bwMode="auto">
          <a:xfrm>
            <a:off x="8986559" y="5466035"/>
            <a:ext cx="236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nSpc>
                <a:spcPct val="90000"/>
              </a:lnSpc>
            </a:pPr>
            <a:r>
              <a:rPr lang="en-GB" sz="2400">
                <a:solidFill>
                  <a:srgbClr val="346667"/>
                </a:solidFill>
              </a:rPr>
              <a:t>Stats/Info</a:t>
            </a:r>
            <a:endParaRPr lang="en-US" sz="2400">
              <a:solidFill>
                <a:srgbClr val="346667"/>
              </a:solidFill>
            </a:endParaRPr>
          </a:p>
        </p:txBody>
      </p:sp>
      <p:sp>
        <p:nvSpPr>
          <p:cNvPr id="15" name="Rectangle 10">
            <a:extLst>
              <a:ext uri="{FF2B5EF4-FFF2-40B4-BE49-F238E27FC236}">
                <a16:creationId xmlns:a16="http://schemas.microsoft.com/office/drawing/2014/main" id="{CA47404C-55CE-BE6C-CB79-118AA3F64C1E}"/>
              </a:ext>
            </a:extLst>
          </p:cNvPr>
          <p:cNvSpPr>
            <a:spLocks noChangeArrowheads="1"/>
          </p:cNvSpPr>
          <p:nvPr/>
        </p:nvSpPr>
        <p:spPr bwMode="auto">
          <a:xfrm>
            <a:off x="8954809" y="4097610"/>
            <a:ext cx="236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nSpc>
                <a:spcPct val="90000"/>
              </a:lnSpc>
            </a:pPr>
            <a:r>
              <a:rPr lang="en-GB" sz="2400">
                <a:solidFill>
                  <a:srgbClr val="346667"/>
                </a:solidFill>
              </a:rPr>
              <a:t>Stats/Info</a:t>
            </a:r>
            <a:endParaRPr lang="en-US" sz="2400">
              <a:solidFill>
                <a:srgbClr val="346667"/>
              </a:solidFill>
            </a:endParaRPr>
          </a:p>
        </p:txBody>
      </p:sp>
      <p:cxnSp>
        <p:nvCxnSpPr>
          <p:cNvPr id="16" name="Straight Arrow Connector 46">
            <a:extLst>
              <a:ext uri="{FF2B5EF4-FFF2-40B4-BE49-F238E27FC236}">
                <a16:creationId xmlns:a16="http://schemas.microsoft.com/office/drawing/2014/main" id="{CA94861B-DD1A-E3F4-EE85-21A86432143E}"/>
              </a:ext>
            </a:extLst>
          </p:cNvPr>
          <p:cNvCxnSpPr>
            <a:cxnSpLocks noChangeShapeType="1"/>
          </p:cNvCxnSpPr>
          <p:nvPr/>
        </p:nvCxnSpPr>
        <p:spPr bwMode="auto">
          <a:xfrm>
            <a:off x="7422503" y="4799285"/>
            <a:ext cx="838200"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cxnSp>
        <p:nvCxnSpPr>
          <p:cNvPr id="17" name="Straight Arrow Connector 51">
            <a:extLst>
              <a:ext uri="{FF2B5EF4-FFF2-40B4-BE49-F238E27FC236}">
                <a16:creationId xmlns:a16="http://schemas.microsoft.com/office/drawing/2014/main" id="{6DE24BA2-4EE8-77D5-2D81-6AEEEC2D076F}"/>
              </a:ext>
            </a:extLst>
          </p:cNvPr>
          <p:cNvCxnSpPr>
            <a:cxnSpLocks noChangeShapeType="1"/>
          </p:cNvCxnSpPr>
          <p:nvPr/>
        </p:nvCxnSpPr>
        <p:spPr bwMode="auto">
          <a:xfrm>
            <a:off x="7398690" y="3827735"/>
            <a:ext cx="838200"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sp>
        <p:nvSpPr>
          <p:cNvPr id="18" name="Rectangle 10">
            <a:extLst>
              <a:ext uri="{FF2B5EF4-FFF2-40B4-BE49-F238E27FC236}">
                <a16:creationId xmlns:a16="http://schemas.microsoft.com/office/drawing/2014/main" id="{FD2BFEA6-7A95-79A9-30FE-7467B2C7B744}"/>
              </a:ext>
            </a:extLst>
          </p:cNvPr>
          <p:cNvSpPr>
            <a:spLocks noChangeArrowheads="1"/>
          </p:cNvSpPr>
          <p:nvPr/>
        </p:nvSpPr>
        <p:spPr bwMode="auto">
          <a:xfrm>
            <a:off x="8977034" y="3621360"/>
            <a:ext cx="236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nSpc>
                <a:spcPct val="90000"/>
              </a:lnSpc>
            </a:pPr>
            <a:r>
              <a:rPr lang="en-GB" sz="2400">
                <a:solidFill>
                  <a:srgbClr val="346667"/>
                </a:solidFill>
              </a:rPr>
              <a:t>Stats/Info</a:t>
            </a:r>
            <a:endParaRPr lang="en-US" sz="2400">
              <a:solidFill>
                <a:srgbClr val="346667"/>
              </a:solidFill>
            </a:endParaRPr>
          </a:p>
        </p:txBody>
      </p:sp>
      <p:sp>
        <p:nvSpPr>
          <p:cNvPr id="20" name="Rectangle 10">
            <a:extLst>
              <a:ext uri="{FF2B5EF4-FFF2-40B4-BE49-F238E27FC236}">
                <a16:creationId xmlns:a16="http://schemas.microsoft.com/office/drawing/2014/main" id="{F5BD0EE4-F9C6-37CB-11A5-DD40391FE6DD}"/>
              </a:ext>
            </a:extLst>
          </p:cNvPr>
          <p:cNvSpPr>
            <a:spLocks noChangeArrowheads="1"/>
          </p:cNvSpPr>
          <p:nvPr/>
        </p:nvSpPr>
        <p:spPr bwMode="auto">
          <a:xfrm>
            <a:off x="4627843" y="5069160"/>
            <a:ext cx="24844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000">
                <a:solidFill>
                  <a:srgbClr val="346667"/>
                </a:solidFill>
              </a:rPr>
              <a:t>EPI community</a:t>
            </a:r>
            <a:endParaRPr lang="en-US" sz="2000">
              <a:solidFill>
                <a:srgbClr val="346667"/>
              </a:solidFill>
            </a:endParaRPr>
          </a:p>
        </p:txBody>
      </p:sp>
      <p:sp>
        <p:nvSpPr>
          <p:cNvPr id="21" name="Rectangle 10">
            <a:extLst>
              <a:ext uri="{FF2B5EF4-FFF2-40B4-BE49-F238E27FC236}">
                <a16:creationId xmlns:a16="http://schemas.microsoft.com/office/drawing/2014/main" id="{9E533FA1-017B-E0CF-2782-2A2C73D0E5EA}"/>
              </a:ext>
            </a:extLst>
          </p:cNvPr>
          <p:cNvSpPr>
            <a:spLocks noChangeArrowheads="1"/>
          </p:cNvSpPr>
          <p:nvPr/>
        </p:nvSpPr>
        <p:spPr bwMode="auto">
          <a:xfrm>
            <a:off x="8940522" y="5061222"/>
            <a:ext cx="236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nSpc>
                <a:spcPct val="90000"/>
              </a:lnSpc>
            </a:pPr>
            <a:r>
              <a:rPr lang="en-GB" sz="2400">
                <a:solidFill>
                  <a:srgbClr val="346667"/>
                </a:solidFill>
              </a:rPr>
              <a:t>Information</a:t>
            </a:r>
            <a:endParaRPr lang="en-US" sz="2400">
              <a:solidFill>
                <a:srgbClr val="346667"/>
              </a:solidFill>
            </a:endParaRPr>
          </a:p>
        </p:txBody>
      </p:sp>
      <p:sp>
        <p:nvSpPr>
          <p:cNvPr id="22" name="Rectangle 10">
            <a:extLst>
              <a:ext uri="{FF2B5EF4-FFF2-40B4-BE49-F238E27FC236}">
                <a16:creationId xmlns:a16="http://schemas.microsoft.com/office/drawing/2014/main" id="{830F270E-7126-0694-0FF4-4966E0963DCA}"/>
              </a:ext>
            </a:extLst>
          </p:cNvPr>
          <p:cNvSpPr>
            <a:spLocks noChangeArrowheads="1"/>
          </p:cNvSpPr>
          <p:nvPr/>
        </p:nvSpPr>
        <p:spPr bwMode="auto">
          <a:xfrm>
            <a:off x="4645306" y="2505347"/>
            <a:ext cx="24574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000">
                <a:solidFill>
                  <a:srgbClr val="346667"/>
                </a:solidFill>
              </a:rPr>
              <a:t>Region/ </a:t>
            </a:r>
          </a:p>
          <a:p>
            <a:pPr marL="461963" indent="-461963" algn="ctr">
              <a:lnSpc>
                <a:spcPct val="90000"/>
              </a:lnSpc>
            </a:pPr>
            <a:r>
              <a:rPr lang="en-GB" sz="2000">
                <a:solidFill>
                  <a:srgbClr val="346667"/>
                </a:solidFill>
              </a:rPr>
              <a:t>State</a:t>
            </a:r>
            <a:endParaRPr lang="en-US" sz="2000">
              <a:solidFill>
                <a:srgbClr val="346667"/>
              </a:solidFill>
            </a:endParaRPr>
          </a:p>
        </p:txBody>
      </p:sp>
      <p:sp>
        <p:nvSpPr>
          <p:cNvPr id="23" name="Rectangle 10">
            <a:extLst>
              <a:ext uri="{FF2B5EF4-FFF2-40B4-BE49-F238E27FC236}">
                <a16:creationId xmlns:a16="http://schemas.microsoft.com/office/drawing/2014/main" id="{1327067C-4B51-D8BB-DEC4-43AA8BBA20D7}"/>
              </a:ext>
            </a:extLst>
          </p:cNvPr>
          <p:cNvSpPr>
            <a:spLocks noChangeArrowheads="1"/>
          </p:cNvSpPr>
          <p:nvPr/>
        </p:nvSpPr>
        <p:spPr bwMode="auto">
          <a:xfrm>
            <a:off x="8954809" y="2525985"/>
            <a:ext cx="236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nSpc>
                <a:spcPct val="90000"/>
              </a:lnSpc>
            </a:pPr>
            <a:r>
              <a:rPr lang="en-GB" sz="2400">
                <a:solidFill>
                  <a:srgbClr val="346667"/>
                </a:solidFill>
              </a:rPr>
              <a:t>Stats/Info</a:t>
            </a:r>
            <a:endParaRPr lang="en-US" sz="2400">
              <a:solidFill>
                <a:srgbClr val="346667"/>
              </a:solidFill>
            </a:endParaRPr>
          </a:p>
        </p:txBody>
      </p:sp>
      <p:cxnSp>
        <p:nvCxnSpPr>
          <p:cNvPr id="24" name="Straight Arrow Connector 46">
            <a:extLst>
              <a:ext uri="{FF2B5EF4-FFF2-40B4-BE49-F238E27FC236}">
                <a16:creationId xmlns:a16="http://schemas.microsoft.com/office/drawing/2014/main" id="{D8A4F1EC-726C-44F3-7137-857275E4CDBF}"/>
              </a:ext>
            </a:extLst>
          </p:cNvPr>
          <p:cNvCxnSpPr>
            <a:cxnSpLocks noChangeShapeType="1"/>
          </p:cNvCxnSpPr>
          <p:nvPr/>
        </p:nvCxnSpPr>
        <p:spPr bwMode="auto">
          <a:xfrm>
            <a:off x="7412978" y="5250135"/>
            <a:ext cx="838200"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cxnSp>
        <p:nvCxnSpPr>
          <p:cNvPr id="25" name="Straight Arrow Connector 46">
            <a:extLst>
              <a:ext uri="{FF2B5EF4-FFF2-40B4-BE49-F238E27FC236}">
                <a16:creationId xmlns:a16="http://schemas.microsoft.com/office/drawing/2014/main" id="{2A7D6A92-EE58-C94B-C543-5D38E5226F7A}"/>
              </a:ext>
            </a:extLst>
          </p:cNvPr>
          <p:cNvCxnSpPr>
            <a:cxnSpLocks noChangeShapeType="1"/>
          </p:cNvCxnSpPr>
          <p:nvPr/>
        </p:nvCxnSpPr>
        <p:spPr bwMode="auto">
          <a:xfrm>
            <a:off x="7412978" y="5654947"/>
            <a:ext cx="838200"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cxnSp>
        <p:nvCxnSpPr>
          <p:cNvPr id="26" name="Straight Arrow Connector 46">
            <a:extLst>
              <a:ext uri="{FF2B5EF4-FFF2-40B4-BE49-F238E27FC236}">
                <a16:creationId xmlns:a16="http://schemas.microsoft.com/office/drawing/2014/main" id="{E63CB179-9B93-ABF6-D542-CB4A24D30295}"/>
              </a:ext>
            </a:extLst>
          </p:cNvPr>
          <p:cNvCxnSpPr>
            <a:cxnSpLocks noChangeShapeType="1"/>
          </p:cNvCxnSpPr>
          <p:nvPr/>
        </p:nvCxnSpPr>
        <p:spPr bwMode="auto">
          <a:xfrm>
            <a:off x="7412978" y="4280172"/>
            <a:ext cx="838200"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cxnSp>
        <p:nvCxnSpPr>
          <p:cNvPr id="27" name="Straight Arrow Connector 46">
            <a:extLst>
              <a:ext uri="{FF2B5EF4-FFF2-40B4-BE49-F238E27FC236}">
                <a16:creationId xmlns:a16="http://schemas.microsoft.com/office/drawing/2014/main" id="{30161C6D-CACE-53E4-D3C5-9057CD6076FF}"/>
              </a:ext>
            </a:extLst>
          </p:cNvPr>
          <p:cNvCxnSpPr>
            <a:cxnSpLocks noChangeShapeType="1"/>
          </p:cNvCxnSpPr>
          <p:nvPr/>
        </p:nvCxnSpPr>
        <p:spPr bwMode="auto">
          <a:xfrm>
            <a:off x="7425678" y="3278460"/>
            <a:ext cx="838200"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cxnSp>
        <p:nvCxnSpPr>
          <p:cNvPr id="28" name="Straight Arrow Connector 46">
            <a:extLst>
              <a:ext uri="{FF2B5EF4-FFF2-40B4-BE49-F238E27FC236}">
                <a16:creationId xmlns:a16="http://schemas.microsoft.com/office/drawing/2014/main" id="{E686636B-46C2-CEF7-C774-7F8AFC651203}"/>
              </a:ext>
            </a:extLst>
          </p:cNvPr>
          <p:cNvCxnSpPr>
            <a:cxnSpLocks noChangeShapeType="1"/>
          </p:cNvCxnSpPr>
          <p:nvPr/>
        </p:nvCxnSpPr>
        <p:spPr bwMode="auto">
          <a:xfrm>
            <a:off x="7412978" y="2726010"/>
            <a:ext cx="838200"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sp>
        <p:nvSpPr>
          <p:cNvPr id="29" name="Title 1">
            <a:extLst>
              <a:ext uri="{FF2B5EF4-FFF2-40B4-BE49-F238E27FC236}">
                <a16:creationId xmlns:a16="http://schemas.microsoft.com/office/drawing/2014/main" id="{6AEE07B3-C249-CFD5-CA35-C25061507266}"/>
              </a:ext>
            </a:extLst>
          </p:cNvPr>
          <p:cNvSpPr txBox="1">
            <a:spLocks/>
          </p:cNvSpPr>
          <p:nvPr/>
        </p:nvSpPr>
        <p:spPr>
          <a:xfrm>
            <a:off x="971550" y="6139135"/>
            <a:ext cx="7777163" cy="468312"/>
          </a:xfrm>
          <a:prstGeom prst="rect">
            <a:avLst/>
          </a:prstGeom>
        </p:spPr>
        <p:txBody>
          <a:bodyPr/>
          <a:lstStyle/>
          <a:p>
            <a:pPr eaLnBrk="1" fontAlgn="auto" hangingPunct="1">
              <a:spcAft>
                <a:spcPts val="0"/>
              </a:spcAft>
              <a:defRPr/>
            </a:pPr>
            <a:endParaRPr lang="en-US" sz="2800" dirty="0">
              <a:solidFill>
                <a:schemeClr val="accent1">
                  <a:lumMod val="50000"/>
                </a:schemeClr>
              </a:solidFill>
              <a:latin typeface="+mj-lt"/>
              <a:ea typeface="+mj-ea"/>
              <a:cs typeface="+mj-cs"/>
            </a:endParaRPr>
          </a:p>
        </p:txBody>
      </p:sp>
      <p:sp>
        <p:nvSpPr>
          <p:cNvPr id="30" name="Rectangle 10">
            <a:extLst>
              <a:ext uri="{FF2B5EF4-FFF2-40B4-BE49-F238E27FC236}">
                <a16:creationId xmlns:a16="http://schemas.microsoft.com/office/drawing/2014/main" id="{95274E95-2717-ADDA-ACFF-0D21C0DA55E9}"/>
              </a:ext>
            </a:extLst>
          </p:cNvPr>
          <p:cNvSpPr>
            <a:spLocks noChangeArrowheads="1"/>
          </p:cNvSpPr>
          <p:nvPr/>
        </p:nvSpPr>
        <p:spPr bwMode="auto">
          <a:xfrm>
            <a:off x="4627843" y="1663972"/>
            <a:ext cx="2457450" cy="58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b="1" dirty="0">
                <a:solidFill>
                  <a:srgbClr val="346667"/>
                </a:solidFill>
              </a:rPr>
              <a:t>Geographic</a:t>
            </a:r>
          </a:p>
          <a:p>
            <a:pPr marL="461963" indent="-461963" algn="ctr">
              <a:lnSpc>
                <a:spcPct val="90000"/>
              </a:lnSpc>
            </a:pPr>
            <a:r>
              <a:rPr lang="en-GB" b="1" dirty="0">
                <a:solidFill>
                  <a:srgbClr val="346667"/>
                </a:solidFill>
              </a:rPr>
              <a:t>objects</a:t>
            </a:r>
            <a:endParaRPr lang="en-US" b="1" dirty="0">
              <a:solidFill>
                <a:srgbClr val="346667"/>
              </a:solidFill>
            </a:endParaRPr>
          </a:p>
        </p:txBody>
      </p:sp>
      <p:pic>
        <p:nvPicPr>
          <p:cNvPr id="31" name="Picture 30" descr="C:\Users\Samsung\AppData\Local\Microsoft\Windows\INetCache\Content.Word\KHM_Figure_18_final.jpg">
            <a:extLst>
              <a:ext uri="{FF2B5EF4-FFF2-40B4-BE49-F238E27FC236}">
                <a16:creationId xmlns:a16="http://schemas.microsoft.com/office/drawing/2014/main" id="{B33E85EC-7C98-64A2-6740-3DBEFF01839F}"/>
              </a:ext>
            </a:extLst>
          </p:cNvPr>
          <p:cNvPicPr/>
          <p:nvPr/>
        </p:nvPicPr>
        <p:blipFill>
          <a:blip r:embed="rId2" cstate="print"/>
          <a:srcRect l="7802" t="5572" r="7553" b="6136"/>
          <a:stretch>
            <a:fillRect/>
          </a:stretch>
        </p:blipFill>
        <p:spPr bwMode="auto">
          <a:xfrm>
            <a:off x="1133756" y="2211660"/>
            <a:ext cx="2266950" cy="1692275"/>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32" name="Rectangle 10">
            <a:extLst>
              <a:ext uri="{FF2B5EF4-FFF2-40B4-BE49-F238E27FC236}">
                <a16:creationId xmlns:a16="http://schemas.microsoft.com/office/drawing/2014/main" id="{E8D6DE52-AA18-12DB-5FDB-10AAB3EFFC4B}"/>
              </a:ext>
            </a:extLst>
          </p:cNvPr>
          <p:cNvSpPr>
            <a:spLocks noChangeArrowheads="1"/>
          </p:cNvSpPr>
          <p:nvPr/>
        </p:nvSpPr>
        <p:spPr bwMode="auto">
          <a:xfrm>
            <a:off x="8473055" y="1673796"/>
            <a:ext cx="2457450" cy="58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b="1" dirty="0">
                <a:solidFill>
                  <a:srgbClr val="346667"/>
                </a:solidFill>
              </a:rPr>
              <a:t>Programmatic</a:t>
            </a:r>
          </a:p>
          <a:p>
            <a:pPr marL="461963" indent="-461963" algn="ctr">
              <a:lnSpc>
                <a:spcPct val="90000"/>
              </a:lnSpc>
            </a:pPr>
            <a:r>
              <a:rPr lang="en-GB" b="1" dirty="0">
                <a:solidFill>
                  <a:srgbClr val="346667"/>
                </a:solidFill>
              </a:rPr>
              <a:t>attributes</a:t>
            </a:r>
            <a:endParaRPr lang="en-US" b="1" dirty="0">
              <a:solidFill>
                <a:srgbClr val="346667"/>
              </a:solidFill>
            </a:endParaRPr>
          </a:p>
        </p:txBody>
      </p:sp>
      <p:sp>
        <p:nvSpPr>
          <p:cNvPr id="33" name="Rectangle 10">
            <a:extLst>
              <a:ext uri="{FF2B5EF4-FFF2-40B4-BE49-F238E27FC236}">
                <a16:creationId xmlns:a16="http://schemas.microsoft.com/office/drawing/2014/main" id="{3294CA59-EC9A-D6D8-6B95-2D689CEF6D85}"/>
              </a:ext>
            </a:extLst>
          </p:cNvPr>
          <p:cNvSpPr>
            <a:spLocks noChangeArrowheads="1"/>
          </p:cNvSpPr>
          <p:nvPr/>
        </p:nvSpPr>
        <p:spPr bwMode="auto">
          <a:xfrm>
            <a:off x="1124231" y="1779860"/>
            <a:ext cx="2457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400" b="1">
                <a:solidFill>
                  <a:srgbClr val="346667"/>
                </a:solidFill>
              </a:rPr>
              <a:t>Map</a:t>
            </a:r>
            <a:endParaRPr lang="en-US" sz="2400" b="1">
              <a:solidFill>
                <a:srgbClr val="346667"/>
              </a:solidFill>
            </a:endParaRPr>
          </a:p>
        </p:txBody>
      </p:sp>
      <p:cxnSp>
        <p:nvCxnSpPr>
          <p:cNvPr id="34" name="Straight Arrow Connector 46">
            <a:extLst>
              <a:ext uri="{FF2B5EF4-FFF2-40B4-BE49-F238E27FC236}">
                <a16:creationId xmlns:a16="http://schemas.microsoft.com/office/drawing/2014/main" id="{98C8AC15-2589-96D0-852B-9CBB3FBDC49E}"/>
              </a:ext>
            </a:extLst>
          </p:cNvPr>
          <p:cNvCxnSpPr>
            <a:cxnSpLocks noChangeShapeType="1"/>
          </p:cNvCxnSpPr>
          <p:nvPr/>
        </p:nvCxnSpPr>
        <p:spPr bwMode="auto">
          <a:xfrm flipV="1">
            <a:off x="4519893" y="2791097"/>
            <a:ext cx="720725" cy="65088"/>
          </a:xfrm>
          <a:prstGeom prst="straightConnector1">
            <a:avLst/>
          </a:prstGeom>
          <a:noFill/>
          <a:ln w="28575" algn="ctr">
            <a:solidFill>
              <a:schemeClr val="accent1">
                <a:lumMod val="75000"/>
              </a:schemeClr>
            </a:solidFill>
            <a:round/>
            <a:headEnd type="arrow" w="med" len="med"/>
            <a:tailEnd type="none" w="med" len="med"/>
          </a:ln>
        </p:spPr>
      </p:cxnSp>
      <p:cxnSp>
        <p:nvCxnSpPr>
          <p:cNvPr id="35" name="Straight Arrow Connector 46">
            <a:extLst>
              <a:ext uri="{FF2B5EF4-FFF2-40B4-BE49-F238E27FC236}">
                <a16:creationId xmlns:a16="http://schemas.microsoft.com/office/drawing/2014/main" id="{08FB6D9B-6256-6D87-2DB4-9A7915B927F0}"/>
              </a:ext>
            </a:extLst>
          </p:cNvPr>
          <p:cNvCxnSpPr>
            <a:cxnSpLocks noChangeShapeType="1"/>
          </p:cNvCxnSpPr>
          <p:nvPr/>
        </p:nvCxnSpPr>
        <p:spPr bwMode="auto">
          <a:xfrm flipV="1">
            <a:off x="4519893" y="3295922"/>
            <a:ext cx="431800" cy="71438"/>
          </a:xfrm>
          <a:prstGeom prst="straightConnector1">
            <a:avLst/>
          </a:prstGeom>
          <a:noFill/>
          <a:ln w="28575" algn="ctr">
            <a:solidFill>
              <a:schemeClr val="accent1">
                <a:lumMod val="75000"/>
              </a:schemeClr>
            </a:solidFill>
            <a:round/>
            <a:headEnd type="arrow" w="med" len="med"/>
            <a:tailEnd type="none" w="med" len="med"/>
          </a:ln>
        </p:spPr>
      </p:cxnSp>
      <p:cxnSp>
        <p:nvCxnSpPr>
          <p:cNvPr id="36" name="Straight Arrow Connector 46">
            <a:extLst>
              <a:ext uri="{FF2B5EF4-FFF2-40B4-BE49-F238E27FC236}">
                <a16:creationId xmlns:a16="http://schemas.microsoft.com/office/drawing/2014/main" id="{7A02B4CB-85A4-4BBD-9CE1-BB1D48BA5D52}"/>
              </a:ext>
            </a:extLst>
          </p:cNvPr>
          <p:cNvCxnSpPr>
            <a:cxnSpLocks noChangeShapeType="1"/>
          </p:cNvCxnSpPr>
          <p:nvPr/>
        </p:nvCxnSpPr>
        <p:spPr bwMode="auto">
          <a:xfrm flipV="1">
            <a:off x="4437343" y="3799160"/>
            <a:ext cx="360363" cy="80962"/>
          </a:xfrm>
          <a:prstGeom prst="straightConnector1">
            <a:avLst/>
          </a:prstGeom>
          <a:noFill/>
          <a:ln w="28575" algn="ctr">
            <a:solidFill>
              <a:schemeClr val="accent1">
                <a:lumMod val="75000"/>
              </a:schemeClr>
            </a:solidFill>
            <a:round/>
            <a:headEnd type="arrow" w="med" len="med"/>
            <a:tailEnd type="none" w="med" len="med"/>
          </a:ln>
        </p:spPr>
      </p:cxnSp>
      <p:cxnSp>
        <p:nvCxnSpPr>
          <p:cNvPr id="37" name="Straight Arrow Connector 46">
            <a:extLst>
              <a:ext uri="{FF2B5EF4-FFF2-40B4-BE49-F238E27FC236}">
                <a16:creationId xmlns:a16="http://schemas.microsoft.com/office/drawing/2014/main" id="{E9DDB5AD-A177-FB10-5D5D-BBA1C80C331C}"/>
              </a:ext>
            </a:extLst>
          </p:cNvPr>
          <p:cNvCxnSpPr>
            <a:cxnSpLocks noChangeShapeType="1"/>
          </p:cNvCxnSpPr>
          <p:nvPr/>
        </p:nvCxnSpPr>
        <p:spPr bwMode="auto">
          <a:xfrm flipV="1">
            <a:off x="4303993" y="4446860"/>
            <a:ext cx="576263" cy="73025"/>
          </a:xfrm>
          <a:prstGeom prst="straightConnector1">
            <a:avLst/>
          </a:prstGeom>
          <a:noFill/>
          <a:ln w="28575" algn="ctr">
            <a:solidFill>
              <a:schemeClr val="accent1">
                <a:lumMod val="75000"/>
              </a:schemeClr>
            </a:solidFill>
            <a:round/>
            <a:headEnd type="arrow" w="med" len="med"/>
            <a:tailEnd type="none" w="med" len="med"/>
          </a:ln>
        </p:spPr>
      </p:cxnSp>
      <p:cxnSp>
        <p:nvCxnSpPr>
          <p:cNvPr id="38" name="Straight Arrow Connector 46">
            <a:extLst>
              <a:ext uri="{FF2B5EF4-FFF2-40B4-BE49-F238E27FC236}">
                <a16:creationId xmlns:a16="http://schemas.microsoft.com/office/drawing/2014/main" id="{CA3F5672-6910-379A-19BF-16BFCB8A3E51}"/>
              </a:ext>
            </a:extLst>
          </p:cNvPr>
          <p:cNvCxnSpPr>
            <a:cxnSpLocks noChangeShapeType="1"/>
          </p:cNvCxnSpPr>
          <p:nvPr/>
        </p:nvCxnSpPr>
        <p:spPr bwMode="auto">
          <a:xfrm flipV="1">
            <a:off x="4448456" y="4951685"/>
            <a:ext cx="503237" cy="71437"/>
          </a:xfrm>
          <a:prstGeom prst="straightConnector1">
            <a:avLst/>
          </a:prstGeom>
          <a:noFill/>
          <a:ln w="28575" algn="ctr">
            <a:solidFill>
              <a:schemeClr val="accent1">
                <a:lumMod val="75000"/>
              </a:schemeClr>
            </a:solidFill>
            <a:round/>
            <a:headEnd type="arrow" w="med" len="med"/>
            <a:tailEnd type="none" w="med" len="med"/>
          </a:ln>
        </p:spPr>
      </p:cxnSp>
      <p:pic>
        <p:nvPicPr>
          <p:cNvPr id="39" name="Picture 13">
            <a:extLst>
              <a:ext uri="{FF2B5EF4-FFF2-40B4-BE49-F238E27FC236}">
                <a16:creationId xmlns:a16="http://schemas.microsoft.com/office/drawing/2014/main" id="{7ABDBEFC-179C-29AC-EFDF-A30004B382AE}"/>
              </a:ext>
            </a:extLst>
          </p:cNvPr>
          <p:cNvPicPr>
            <a:picLocks noChangeAspect="1" noChangeArrowheads="1"/>
          </p:cNvPicPr>
          <p:nvPr/>
        </p:nvPicPr>
        <p:blipFill>
          <a:blip r:embed="rId3" cstate="print"/>
          <a:srcRect l="18780" t="19149" r="34303" b="44901"/>
          <a:stretch>
            <a:fillRect/>
          </a:stretch>
        </p:blipFill>
        <p:spPr bwMode="auto">
          <a:xfrm>
            <a:off x="1621819" y="5183872"/>
            <a:ext cx="2035175" cy="838200"/>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pic>
        <p:nvPicPr>
          <p:cNvPr id="40" name="Picture 14">
            <a:extLst>
              <a:ext uri="{FF2B5EF4-FFF2-40B4-BE49-F238E27FC236}">
                <a16:creationId xmlns:a16="http://schemas.microsoft.com/office/drawing/2014/main" id="{9E966372-821D-21D7-A318-D7C1A8790E30}"/>
              </a:ext>
            </a:extLst>
          </p:cNvPr>
          <p:cNvPicPr>
            <a:picLocks noChangeAspect="1" noChangeArrowheads="1"/>
          </p:cNvPicPr>
          <p:nvPr/>
        </p:nvPicPr>
        <p:blipFill>
          <a:blip r:embed="rId4" cstate="print"/>
          <a:srcRect l="18000" t="36279" r="40000" b="23721"/>
          <a:stretch>
            <a:fillRect/>
          </a:stretch>
        </p:blipFill>
        <p:spPr bwMode="auto">
          <a:xfrm>
            <a:off x="1088419" y="4583797"/>
            <a:ext cx="2105025" cy="1077912"/>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
        <p:nvSpPr>
          <p:cNvPr id="41" name="Rectangle 10">
            <a:extLst>
              <a:ext uri="{FF2B5EF4-FFF2-40B4-BE49-F238E27FC236}">
                <a16:creationId xmlns:a16="http://schemas.microsoft.com/office/drawing/2014/main" id="{C8A4310A-F67F-0DBB-CB72-7BBC71700F11}"/>
              </a:ext>
            </a:extLst>
          </p:cNvPr>
          <p:cNvSpPr>
            <a:spLocks noChangeArrowheads="1"/>
          </p:cNvSpPr>
          <p:nvPr/>
        </p:nvSpPr>
        <p:spPr bwMode="auto">
          <a:xfrm>
            <a:off x="961419" y="4104372"/>
            <a:ext cx="2457450" cy="422275"/>
          </a:xfrm>
          <a:prstGeom prst="rect">
            <a:avLst/>
          </a:prstGeom>
          <a:noFill/>
          <a:ln w="12700">
            <a:noFill/>
            <a:miter lim="800000"/>
            <a:headEnd/>
            <a:tailEnd/>
          </a:ln>
        </p:spPr>
        <p:txBody>
          <a:bodyPr lIns="90488" tIns="44450" rIns="90488" bIns="44450">
            <a:spAutoFit/>
          </a:bodyPr>
          <a:lstStyle/>
          <a:p>
            <a:pPr marL="461963" indent="-461963" algn="ctr">
              <a:lnSpc>
                <a:spcPct val="90000"/>
              </a:lnSpc>
              <a:defRPr/>
            </a:pPr>
            <a:r>
              <a:rPr lang="en-GB" sz="2400" b="1" dirty="0">
                <a:solidFill>
                  <a:schemeClr val="accent1">
                    <a:lumMod val="50000"/>
                  </a:schemeClr>
                </a:solidFill>
                <a:cs typeface="Arial" charset="0"/>
              </a:rPr>
              <a:t>Table/graph</a:t>
            </a:r>
            <a:endParaRPr lang="en-US" sz="2400" b="1" dirty="0">
              <a:solidFill>
                <a:schemeClr val="accent1">
                  <a:lumMod val="50000"/>
                </a:schemeClr>
              </a:solidFill>
              <a:cs typeface="Arial" charset="0"/>
            </a:endParaRPr>
          </a:p>
        </p:txBody>
      </p:sp>
      <p:sp>
        <p:nvSpPr>
          <p:cNvPr id="42" name="Oval 41">
            <a:extLst>
              <a:ext uri="{FF2B5EF4-FFF2-40B4-BE49-F238E27FC236}">
                <a16:creationId xmlns:a16="http://schemas.microsoft.com/office/drawing/2014/main" id="{8CDE73EA-CFD0-42F9-2DB0-B1A8A0B00D3C}"/>
              </a:ext>
            </a:extLst>
          </p:cNvPr>
          <p:cNvSpPr/>
          <p:nvPr/>
        </p:nvSpPr>
        <p:spPr>
          <a:xfrm>
            <a:off x="8375372" y="2286272"/>
            <a:ext cx="2592387" cy="3854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10">
            <a:extLst>
              <a:ext uri="{FF2B5EF4-FFF2-40B4-BE49-F238E27FC236}">
                <a16:creationId xmlns:a16="http://schemas.microsoft.com/office/drawing/2014/main" id="{FB306F6E-172D-ED51-69F1-E46B6FE2D146}"/>
              </a:ext>
            </a:extLst>
          </p:cNvPr>
          <p:cNvSpPr>
            <a:spLocks noChangeArrowheads="1"/>
          </p:cNvSpPr>
          <p:nvPr/>
        </p:nvSpPr>
        <p:spPr bwMode="auto">
          <a:xfrm>
            <a:off x="4613370" y="5968860"/>
            <a:ext cx="2457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400" dirty="0">
                <a:solidFill>
                  <a:srgbClr val="00B050"/>
                </a:solidFill>
              </a:rPr>
              <a:t>Master lists</a:t>
            </a:r>
            <a:endParaRPr lang="en-US" sz="2400" dirty="0">
              <a:solidFill>
                <a:srgbClr val="00B050"/>
              </a:solidFill>
            </a:endParaRPr>
          </a:p>
        </p:txBody>
      </p:sp>
      <p:sp>
        <p:nvSpPr>
          <p:cNvPr id="44" name="Oval 43">
            <a:extLst>
              <a:ext uri="{FF2B5EF4-FFF2-40B4-BE49-F238E27FC236}">
                <a16:creationId xmlns:a16="http://schemas.microsoft.com/office/drawing/2014/main" id="{F45EC9BD-F634-8FEE-B3E6-23F44D76DCFA}"/>
              </a:ext>
            </a:extLst>
          </p:cNvPr>
          <p:cNvSpPr/>
          <p:nvPr/>
        </p:nvSpPr>
        <p:spPr>
          <a:xfrm rot="10800000">
            <a:off x="4735792" y="2295797"/>
            <a:ext cx="2232025" cy="370839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5" name="Straight Arrow Connector 46">
            <a:extLst>
              <a:ext uri="{FF2B5EF4-FFF2-40B4-BE49-F238E27FC236}">
                <a16:creationId xmlns:a16="http://schemas.microsoft.com/office/drawing/2014/main" id="{577740C2-9F95-52A1-02AD-F6E4A4FC888D}"/>
              </a:ext>
            </a:extLst>
          </p:cNvPr>
          <p:cNvCxnSpPr>
            <a:cxnSpLocks noChangeShapeType="1"/>
          </p:cNvCxnSpPr>
          <p:nvPr/>
        </p:nvCxnSpPr>
        <p:spPr bwMode="auto">
          <a:xfrm flipV="1">
            <a:off x="4519893" y="5239022"/>
            <a:ext cx="431800" cy="144463"/>
          </a:xfrm>
          <a:prstGeom prst="straightConnector1">
            <a:avLst/>
          </a:prstGeom>
          <a:noFill/>
          <a:ln w="28575" algn="ctr">
            <a:solidFill>
              <a:schemeClr val="accent1">
                <a:lumMod val="75000"/>
              </a:schemeClr>
            </a:solidFill>
            <a:round/>
            <a:headEnd type="arrow" w="med" len="med"/>
            <a:tailEnd type="none" w="med" len="med"/>
          </a:ln>
        </p:spPr>
      </p:cxnSp>
      <p:sp>
        <p:nvSpPr>
          <p:cNvPr id="46" name="Rectangle 10">
            <a:extLst>
              <a:ext uri="{FF2B5EF4-FFF2-40B4-BE49-F238E27FC236}">
                <a16:creationId xmlns:a16="http://schemas.microsoft.com/office/drawing/2014/main" id="{C554B367-41C5-AC46-3375-2A30F9CA9516}"/>
              </a:ext>
            </a:extLst>
          </p:cNvPr>
          <p:cNvSpPr>
            <a:spLocks noChangeArrowheads="1"/>
          </p:cNvSpPr>
          <p:nvPr/>
        </p:nvSpPr>
        <p:spPr bwMode="auto">
          <a:xfrm>
            <a:off x="4638956" y="3980135"/>
            <a:ext cx="1906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000">
                <a:solidFill>
                  <a:srgbClr val="346667"/>
                </a:solidFill>
              </a:rPr>
              <a:t>Village track</a:t>
            </a:r>
            <a:endParaRPr lang="en-US" sz="2000">
              <a:solidFill>
                <a:srgbClr val="346667"/>
              </a:solidFill>
            </a:endParaRPr>
          </a:p>
        </p:txBody>
      </p:sp>
      <p:cxnSp>
        <p:nvCxnSpPr>
          <p:cNvPr id="47" name="Straight Arrow Connector 46">
            <a:extLst>
              <a:ext uri="{FF2B5EF4-FFF2-40B4-BE49-F238E27FC236}">
                <a16:creationId xmlns:a16="http://schemas.microsoft.com/office/drawing/2014/main" id="{589C100C-45CA-5F82-9F44-B2CC95B73310}"/>
              </a:ext>
            </a:extLst>
          </p:cNvPr>
          <p:cNvCxnSpPr>
            <a:cxnSpLocks noChangeShapeType="1"/>
          </p:cNvCxnSpPr>
          <p:nvPr/>
        </p:nvCxnSpPr>
        <p:spPr bwMode="auto">
          <a:xfrm flipV="1">
            <a:off x="4807231" y="5599385"/>
            <a:ext cx="433387" cy="144462"/>
          </a:xfrm>
          <a:prstGeom prst="straightConnector1">
            <a:avLst/>
          </a:prstGeom>
          <a:noFill/>
          <a:ln w="28575" algn="ctr">
            <a:solidFill>
              <a:schemeClr val="accent1">
                <a:lumMod val="75000"/>
              </a:schemeClr>
            </a:solidFill>
            <a:round/>
            <a:headEnd type="arrow" w="med" len="med"/>
            <a:tailEnd type="none" w="med" len="med"/>
          </a:ln>
        </p:spPr>
      </p:cxnSp>
      <p:sp>
        <p:nvSpPr>
          <p:cNvPr id="48" name="Title 1">
            <a:extLst>
              <a:ext uri="{FF2B5EF4-FFF2-40B4-BE49-F238E27FC236}">
                <a16:creationId xmlns:a16="http://schemas.microsoft.com/office/drawing/2014/main" id="{A6DB600A-A9E1-C263-5921-6EE98E69BB3A}"/>
              </a:ext>
            </a:extLst>
          </p:cNvPr>
          <p:cNvSpPr txBox="1">
            <a:spLocks/>
          </p:cNvSpPr>
          <p:nvPr/>
        </p:nvSpPr>
        <p:spPr bwMode="auto">
          <a:xfrm>
            <a:off x="7101828" y="1710010"/>
            <a:ext cx="1295400" cy="936625"/>
          </a:xfrm>
          <a:prstGeom prst="rect">
            <a:avLst/>
          </a:prstGeom>
          <a:noFill/>
          <a:ln w="9525">
            <a:noFill/>
            <a:miter lim="800000"/>
            <a:headEnd/>
            <a:tailEnd/>
          </a:ln>
        </p:spPr>
        <p:txBody>
          <a:bodyPr anchor="ctr"/>
          <a:lstStyle/>
          <a:p>
            <a:pPr algn="ctr">
              <a:lnSpc>
                <a:spcPct val="90000"/>
              </a:lnSpc>
              <a:defRPr/>
            </a:pPr>
            <a:r>
              <a:rPr lang="en-PH" altLang="en-US" sz="2000" b="1" dirty="0">
                <a:solidFill>
                  <a:srgbClr val="7030A0"/>
                </a:solidFill>
                <a:latin typeface="+mj-lt"/>
                <a:ea typeface="+mj-ea"/>
                <a:cs typeface="+mj-cs"/>
              </a:rPr>
              <a:t>Unique identifier</a:t>
            </a:r>
          </a:p>
        </p:txBody>
      </p:sp>
      <p:sp>
        <p:nvSpPr>
          <p:cNvPr id="49" name="Rectangle 10">
            <a:extLst>
              <a:ext uri="{FF2B5EF4-FFF2-40B4-BE49-F238E27FC236}">
                <a16:creationId xmlns:a16="http://schemas.microsoft.com/office/drawing/2014/main" id="{F9C81569-E6BA-6937-7AC5-2A05058CF50C}"/>
              </a:ext>
            </a:extLst>
          </p:cNvPr>
          <p:cNvSpPr>
            <a:spLocks noChangeArrowheads="1"/>
          </p:cNvSpPr>
          <p:nvPr/>
        </p:nvSpPr>
        <p:spPr bwMode="auto">
          <a:xfrm>
            <a:off x="5959756" y="4200797"/>
            <a:ext cx="936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000">
                <a:solidFill>
                  <a:srgbClr val="346667"/>
                </a:solidFill>
              </a:rPr>
              <a:t>Ward</a:t>
            </a:r>
            <a:endParaRPr lang="en-US" sz="2000">
              <a:solidFill>
                <a:srgbClr val="346667"/>
              </a:solidFill>
            </a:endParaRPr>
          </a:p>
        </p:txBody>
      </p:sp>
      <p:sp>
        <p:nvSpPr>
          <p:cNvPr id="50" name="Rectangle 10">
            <a:extLst>
              <a:ext uri="{FF2B5EF4-FFF2-40B4-BE49-F238E27FC236}">
                <a16:creationId xmlns:a16="http://schemas.microsoft.com/office/drawing/2014/main" id="{B5125070-434F-BC05-9453-675AACB12133}"/>
              </a:ext>
            </a:extLst>
          </p:cNvPr>
          <p:cNvSpPr>
            <a:spLocks noChangeArrowheads="1"/>
          </p:cNvSpPr>
          <p:nvPr/>
        </p:nvSpPr>
        <p:spPr bwMode="auto">
          <a:xfrm>
            <a:off x="10831513" y="5256197"/>
            <a:ext cx="1360487" cy="108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marL="461963" indent="-461963" algn="ctr">
              <a:lnSpc>
                <a:spcPct val="90000"/>
              </a:lnSpc>
            </a:pPr>
            <a:r>
              <a:rPr lang="en-GB" sz="2400" dirty="0">
                <a:solidFill>
                  <a:srgbClr val="FF0000"/>
                </a:solidFill>
              </a:rPr>
              <a:t>Health</a:t>
            </a:r>
          </a:p>
          <a:p>
            <a:pPr marL="461963" indent="-461963" algn="ctr">
              <a:lnSpc>
                <a:spcPct val="90000"/>
              </a:lnSpc>
            </a:pPr>
            <a:r>
              <a:rPr lang="en-GB" sz="2400" dirty="0">
                <a:solidFill>
                  <a:srgbClr val="FF0000"/>
                </a:solidFill>
              </a:rPr>
              <a:t>program</a:t>
            </a:r>
          </a:p>
          <a:p>
            <a:pPr marL="461963" indent="-461963" algn="ctr">
              <a:lnSpc>
                <a:spcPct val="90000"/>
              </a:lnSpc>
            </a:pPr>
            <a:r>
              <a:rPr lang="en-GB" sz="2400" dirty="0">
                <a:solidFill>
                  <a:srgbClr val="FF0000"/>
                </a:solidFill>
              </a:rPr>
              <a:t>specific</a:t>
            </a:r>
            <a:endParaRPr lang="en-US" sz="2400" dirty="0">
              <a:solidFill>
                <a:srgbClr val="FF0000"/>
              </a:solidFill>
            </a:endParaRPr>
          </a:p>
        </p:txBody>
      </p:sp>
      <p:sp>
        <p:nvSpPr>
          <p:cNvPr id="6" name="Title 1">
            <a:extLst>
              <a:ext uri="{FF2B5EF4-FFF2-40B4-BE49-F238E27FC236}">
                <a16:creationId xmlns:a16="http://schemas.microsoft.com/office/drawing/2014/main" id="{D9D24372-E7BE-19D4-E90D-980B7175F865}"/>
              </a:ext>
            </a:extLst>
          </p:cNvPr>
          <p:cNvSpPr txBox="1">
            <a:spLocks/>
          </p:cNvSpPr>
          <p:nvPr/>
        </p:nvSpPr>
        <p:spPr>
          <a:xfrm>
            <a:off x="518473" y="1053201"/>
            <a:ext cx="11155054" cy="5409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Collecting and preparing the necessary data</a:t>
            </a:r>
          </a:p>
        </p:txBody>
      </p:sp>
    </p:spTree>
    <p:extLst>
      <p:ext uri="{BB962C8B-B14F-4D97-AF65-F5344CB8AC3E}">
        <p14:creationId xmlns:p14="http://schemas.microsoft.com/office/powerpoint/2010/main" val="2560762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13</a:t>
            </a:fld>
            <a:endParaRPr lang="en-US" dirty="0"/>
          </a:p>
        </p:txBody>
      </p:sp>
      <p:sp>
        <p:nvSpPr>
          <p:cNvPr id="29" name="Title 1">
            <a:extLst>
              <a:ext uri="{FF2B5EF4-FFF2-40B4-BE49-F238E27FC236}">
                <a16:creationId xmlns:a16="http://schemas.microsoft.com/office/drawing/2014/main" id="{6AEE07B3-C249-CFD5-CA35-C25061507266}"/>
              </a:ext>
            </a:extLst>
          </p:cNvPr>
          <p:cNvSpPr txBox="1">
            <a:spLocks/>
          </p:cNvSpPr>
          <p:nvPr/>
        </p:nvSpPr>
        <p:spPr>
          <a:xfrm>
            <a:off x="971550" y="6139135"/>
            <a:ext cx="7777163" cy="468312"/>
          </a:xfrm>
          <a:prstGeom prst="rect">
            <a:avLst/>
          </a:prstGeom>
        </p:spPr>
        <p:txBody>
          <a:bodyPr/>
          <a:lstStyle/>
          <a:p>
            <a:pPr eaLnBrk="1" fontAlgn="auto" hangingPunct="1">
              <a:spcAft>
                <a:spcPts val="0"/>
              </a:spcAft>
              <a:defRPr/>
            </a:pPr>
            <a:endParaRPr lang="en-US" sz="2800" dirty="0">
              <a:solidFill>
                <a:schemeClr val="accent1">
                  <a:lumMod val="50000"/>
                </a:schemeClr>
              </a:solidFill>
              <a:latin typeface="+mj-lt"/>
              <a:ea typeface="+mj-ea"/>
              <a:cs typeface="+mj-cs"/>
            </a:endParaRPr>
          </a:p>
        </p:txBody>
      </p:sp>
      <p:sp>
        <p:nvSpPr>
          <p:cNvPr id="7" name="Rectangle 6">
            <a:extLst>
              <a:ext uri="{FF2B5EF4-FFF2-40B4-BE49-F238E27FC236}">
                <a16:creationId xmlns:a16="http://schemas.microsoft.com/office/drawing/2014/main" id="{6A6C7C49-5417-124C-3CE4-FB9E6160A09F}"/>
              </a:ext>
            </a:extLst>
          </p:cNvPr>
          <p:cNvSpPr/>
          <p:nvPr/>
        </p:nvSpPr>
        <p:spPr>
          <a:xfrm>
            <a:off x="503547" y="1504299"/>
            <a:ext cx="11401582" cy="923330"/>
          </a:xfrm>
          <a:prstGeom prst="rect">
            <a:avLst/>
          </a:prstGeom>
        </p:spPr>
        <p:txBody>
          <a:bodyPr wrap="square">
            <a:spAutoFit/>
          </a:bodyPr>
          <a:lstStyle/>
          <a:p>
            <a:pPr algn="ctr">
              <a:lnSpc>
                <a:spcPct val="90000"/>
              </a:lnSpc>
              <a:spcBef>
                <a:spcPts val="0"/>
              </a:spcBef>
            </a:pPr>
            <a:r>
              <a:rPr lang="en-US" altLang="zh-CN" sz="2000" dirty="0">
                <a:ea typeface="SimSun" pitchFamily="2" charset="-122"/>
              </a:rPr>
              <a:t>A unique, authoritative, complete, up-to-date, and uniquely coded list of all the active (and past active) records for a given type of geographic feature/object (e.g., health facilities, administrative divisions, villages) officially curated by the mandated agency</a:t>
            </a:r>
          </a:p>
        </p:txBody>
      </p:sp>
      <p:sp>
        <p:nvSpPr>
          <p:cNvPr id="8" name="Title 1">
            <a:extLst>
              <a:ext uri="{FF2B5EF4-FFF2-40B4-BE49-F238E27FC236}">
                <a16:creationId xmlns:a16="http://schemas.microsoft.com/office/drawing/2014/main" id="{8F76CC8F-49D1-949B-084C-341C0EEEC6E8}"/>
              </a:ext>
            </a:extLst>
          </p:cNvPr>
          <p:cNvSpPr txBox="1">
            <a:spLocks/>
          </p:cNvSpPr>
          <p:nvPr/>
        </p:nvSpPr>
        <p:spPr>
          <a:xfrm>
            <a:off x="521476" y="2468068"/>
            <a:ext cx="11184905" cy="51651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Key characteristics</a:t>
            </a:r>
          </a:p>
        </p:txBody>
      </p:sp>
      <p:sp>
        <p:nvSpPr>
          <p:cNvPr id="10" name="Rectangle 3">
            <a:extLst>
              <a:ext uri="{FF2B5EF4-FFF2-40B4-BE49-F238E27FC236}">
                <a16:creationId xmlns:a16="http://schemas.microsoft.com/office/drawing/2014/main" id="{30DF9CBE-4F14-3E14-3FEE-6E5EEFB1DD38}"/>
              </a:ext>
            </a:extLst>
          </p:cNvPr>
          <p:cNvSpPr>
            <a:spLocks noChangeArrowheads="1"/>
          </p:cNvSpPr>
          <p:nvPr/>
        </p:nvSpPr>
        <p:spPr bwMode="auto">
          <a:xfrm>
            <a:off x="371878" y="2948717"/>
            <a:ext cx="8530074" cy="3661841"/>
          </a:xfrm>
          <a:prstGeom prst="rect">
            <a:avLst/>
          </a:prstGeom>
          <a:noFill/>
          <a:ln w="9525">
            <a:noFill/>
            <a:miter lim="800000"/>
            <a:headEnd/>
            <a:tailEnd/>
          </a:ln>
        </p:spPr>
        <p:txBody>
          <a:bodyPr lIns="0" tIns="0" rIns="0" bIns="0"/>
          <a:lstStyle/>
          <a:p>
            <a:pPr marL="720000" lvl="1" indent="-360000">
              <a:lnSpc>
                <a:spcPct val="90000"/>
              </a:lnSpc>
              <a:spcAft>
                <a:spcPts val="600"/>
              </a:spcAft>
              <a:buFont typeface="+mj-lt"/>
              <a:buAutoNum type="arabicPeriod"/>
              <a:defRPr/>
            </a:pPr>
            <a:r>
              <a:rPr lang="en-US" altLang="zh-CN" sz="1900" dirty="0">
                <a:latin typeface="+mn-lt"/>
              </a:rPr>
              <a:t>Cover the core set of fields that would allow to uniquely identify, classify, geographically locate, and, when appropriate, contact each active record in the master list</a:t>
            </a:r>
          </a:p>
          <a:p>
            <a:pPr marL="720000" lvl="1" indent="-360000">
              <a:lnSpc>
                <a:spcPct val="90000"/>
              </a:lnSpc>
              <a:spcAft>
                <a:spcPts val="600"/>
              </a:spcAft>
              <a:buFont typeface="+mj-lt"/>
              <a:buAutoNum type="arabicPeriod"/>
              <a:defRPr/>
            </a:pPr>
            <a:r>
              <a:rPr lang="en-US" altLang="zh-CN" sz="1900" dirty="0">
                <a:latin typeface="+mn-lt"/>
              </a:rPr>
              <a:t>Originate from the governmental entity officially mandated to develop and maintain such master list (unique)</a:t>
            </a:r>
          </a:p>
          <a:p>
            <a:pPr marL="720000" lvl="1" indent="-360000">
              <a:lnSpc>
                <a:spcPct val="90000"/>
              </a:lnSpc>
              <a:spcAft>
                <a:spcPts val="600"/>
              </a:spcAft>
              <a:buFont typeface="+mj-lt"/>
              <a:buAutoNum type="arabicPeriod"/>
              <a:defRPr/>
            </a:pPr>
            <a:r>
              <a:rPr lang="en-US" altLang="zh-CN" sz="1900" dirty="0">
                <a:latin typeface="+mn-lt"/>
              </a:rPr>
              <a:t>Be complete and up-to-date (updating mechanism in place, validity time stamp)</a:t>
            </a:r>
          </a:p>
          <a:p>
            <a:pPr marL="720000" lvl="1" indent="-360000">
              <a:lnSpc>
                <a:spcPct val="90000"/>
              </a:lnSpc>
              <a:spcAft>
                <a:spcPts val="600"/>
              </a:spcAft>
              <a:buFont typeface="+mj-lt"/>
              <a:buAutoNum type="arabicPeriod"/>
              <a:defRPr/>
            </a:pPr>
            <a:r>
              <a:rPr lang="en-US" altLang="zh-CN" sz="1900" dirty="0">
                <a:latin typeface="+mn-lt"/>
              </a:rPr>
              <a:t>Contain an official and unique identifier (ID) for each record </a:t>
            </a:r>
          </a:p>
          <a:p>
            <a:pPr marL="720000" lvl="1" indent="-360000">
              <a:lnSpc>
                <a:spcPct val="90000"/>
              </a:lnSpc>
              <a:spcAft>
                <a:spcPts val="600"/>
              </a:spcAft>
              <a:buFont typeface="+mj-lt"/>
              <a:buAutoNum type="arabicPeriod"/>
              <a:defRPr/>
            </a:pPr>
            <a:r>
              <a:rPr lang="en-US" altLang="zh-CN" sz="1900" dirty="0">
                <a:latin typeface="+mn-lt"/>
              </a:rPr>
              <a:t>Make the link with other master lists in order to describe the geographical and hierarchical relationships between the objects (e.g., by including the name and unique code of administrative divisions in the health facility master list)</a:t>
            </a:r>
          </a:p>
          <a:p>
            <a:pPr>
              <a:lnSpc>
                <a:spcPct val="90000"/>
              </a:lnSpc>
              <a:spcBef>
                <a:spcPct val="20000"/>
              </a:spcBef>
              <a:defRPr/>
            </a:pPr>
            <a:endParaRPr lang="en-US" altLang="zh-CN" sz="2000" dirty="0">
              <a:latin typeface="+mn-lt"/>
            </a:endParaRPr>
          </a:p>
        </p:txBody>
      </p:sp>
      <p:pic>
        <p:nvPicPr>
          <p:cNvPr id="3" name="Picture 2">
            <a:extLst>
              <a:ext uri="{FF2B5EF4-FFF2-40B4-BE49-F238E27FC236}">
                <a16:creationId xmlns:a16="http://schemas.microsoft.com/office/drawing/2014/main" id="{FA388DF6-E5DC-E25C-A09E-E363A08AE942}"/>
              </a:ext>
            </a:extLst>
          </p:cNvPr>
          <p:cNvPicPr>
            <a:picLocks noChangeAspect="1"/>
          </p:cNvPicPr>
          <p:nvPr/>
        </p:nvPicPr>
        <p:blipFill rotWithShape="1">
          <a:blip r:embed="rId2"/>
          <a:srcRect l="32100" t="18321" r="45303"/>
          <a:stretch/>
        </p:blipFill>
        <p:spPr>
          <a:xfrm>
            <a:off x="9702365" y="2634975"/>
            <a:ext cx="1850521" cy="2634207"/>
          </a:xfrm>
          <a:prstGeom prst="rect">
            <a:avLst/>
          </a:prstGeom>
          <a:ln>
            <a:solidFill>
              <a:schemeClr val="tx1"/>
            </a:solidFill>
          </a:ln>
        </p:spPr>
      </p:pic>
      <p:pic>
        <p:nvPicPr>
          <p:cNvPr id="5" name="Picture 4">
            <a:extLst>
              <a:ext uri="{FF2B5EF4-FFF2-40B4-BE49-F238E27FC236}">
                <a16:creationId xmlns:a16="http://schemas.microsoft.com/office/drawing/2014/main" id="{B995CF82-39D3-5191-612C-ABDA7886E7B6}"/>
              </a:ext>
            </a:extLst>
          </p:cNvPr>
          <p:cNvPicPr>
            <a:picLocks noChangeAspect="1"/>
          </p:cNvPicPr>
          <p:nvPr/>
        </p:nvPicPr>
        <p:blipFill rotWithShape="1">
          <a:blip r:embed="rId3"/>
          <a:srcRect l="80520" t="38265" r="10441" b="47050"/>
          <a:stretch/>
        </p:blipFill>
        <p:spPr>
          <a:xfrm>
            <a:off x="11202981" y="5044166"/>
            <a:ext cx="718553" cy="647571"/>
          </a:xfrm>
          <a:prstGeom prst="rect">
            <a:avLst/>
          </a:prstGeom>
        </p:spPr>
      </p:pic>
      <p:sp>
        <p:nvSpPr>
          <p:cNvPr id="9" name="Rectangle 6">
            <a:extLst>
              <a:ext uri="{FF2B5EF4-FFF2-40B4-BE49-F238E27FC236}">
                <a16:creationId xmlns:a16="http://schemas.microsoft.com/office/drawing/2014/main" id="{F0C03C12-DDA5-4E1E-2147-FB5CEA1FE929}"/>
              </a:ext>
            </a:extLst>
          </p:cNvPr>
          <p:cNvSpPr>
            <a:spLocks noChangeArrowheads="1"/>
          </p:cNvSpPr>
          <p:nvPr/>
        </p:nvSpPr>
        <p:spPr bwMode="auto">
          <a:xfrm>
            <a:off x="9255548" y="5436857"/>
            <a:ext cx="26452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t>National-Georeferenced-Community-Health-Worker-Master-List-Hosted-in-a-Registry-2021.pdf</a:t>
            </a:r>
          </a:p>
        </p:txBody>
      </p:sp>
      <p:sp>
        <p:nvSpPr>
          <p:cNvPr id="12" name="Title 1">
            <a:extLst>
              <a:ext uri="{FF2B5EF4-FFF2-40B4-BE49-F238E27FC236}">
                <a16:creationId xmlns:a16="http://schemas.microsoft.com/office/drawing/2014/main" id="{02A766F8-5503-535F-23F4-A9D4397C07FD}"/>
              </a:ext>
            </a:extLst>
          </p:cNvPr>
          <p:cNvSpPr txBox="1">
            <a:spLocks/>
          </p:cNvSpPr>
          <p:nvPr/>
        </p:nvSpPr>
        <p:spPr>
          <a:xfrm>
            <a:off x="518473" y="1053201"/>
            <a:ext cx="11155054" cy="5409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The concept of master list</a:t>
            </a:r>
          </a:p>
        </p:txBody>
      </p:sp>
    </p:spTree>
    <p:extLst>
      <p:ext uri="{BB962C8B-B14F-4D97-AF65-F5344CB8AC3E}">
        <p14:creationId xmlns:p14="http://schemas.microsoft.com/office/powerpoint/2010/main" val="1103082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14</a:t>
            </a:fld>
            <a:endParaRPr lang="en-US" dirty="0"/>
          </a:p>
        </p:txBody>
      </p:sp>
      <p:sp>
        <p:nvSpPr>
          <p:cNvPr id="29" name="Title 1">
            <a:extLst>
              <a:ext uri="{FF2B5EF4-FFF2-40B4-BE49-F238E27FC236}">
                <a16:creationId xmlns:a16="http://schemas.microsoft.com/office/drawing/2014/main" id="{6AEE07B3-C249-CFD5-CA35-C25061507266}"/>
              </a:ext>
            </a:extLst>
          </p:cNvPr>
          <p:cNvSpPr txBox="1">
            <a:spLocks/>
          </p:cNvSpPr>
          <p:nvPr/>
        </p:nvSpPr>
        <p:spPr>
          <a:xfrm>
            <a:off x="971550" y="6139135"/>
            <a:ext cx="7777163" cy="468312"/>
          </a:xfrm>
          <a:prstGeom prst="rect">
            <a:avLst/>
          </a:prstGeom>
        </p:spPr>
        <p:txBody>
          <a:bodyPr/>
          <a:lstStyle/>
          <a:p>
            <a:pPr eaLnBrk="1" fontAlgn="auto" hangingPunct="1">
              <a:spcAft>
                <a:spcPts val="0"/>
              </a:spcAft>
              <a:defRPr/>
            </a:pPr>
            <a:endParaRPr lang="en-US" sz="2800" dirty="0">
              <a:solidFill>
                <a:schemeClr val="accent1">
                  <a:lumMod val="50000"/>
                </a:schemeClr>
              </a:solidFill>
              <a:latin typeface="+mj-lt"/>
              <a:ea typeface="+mj-ea"/>
              <a:cs typeface="+mj-cs"/>
            </a:endParaRPr>
          </a:p>
        </p:txBody>
      </p:sp>
      <p:sp>
        <p:nvSpPr>
          <p:cNvPr id="3" name="Rectangle 2">
            <a:extLst>
              <a:ext uri="{FF2B5EF4-FFF2-40B4-BE49-F238E27FC236}">
                <a16:creationId xmlns:a16="http://schemas.microsoft.com/office/drawing/2014/main" id="{43D61434-30A3-A54A-6B16-7D3CCC9A7C4A}"/>
              </a:ext>
            </a:extLst>
          </p:cNvPr>
          <p:cNvSpPr/>
          <p:nvPr/>
        </p:nvSpPr>
        <p:spPr>
          <a:xfrm>
            <a:off x="717175" y="1641427"/>
            <a:ext cx="10971275" cy="369332"/>
          </a:xfrm>
          <a:prstGeom prst="rect">
            <a:avLst/>
          </a:prstGeom>
        </p:spPr>
        <p:txBody>
          <a:bodyPr wrap="square">
            <a:spAutoFit/>
          </a:bodyPr>
          <a:lstStyle/>
          <a:p>
            <a:pPr algn="ctr">
              <a:lnSpc>
                <a:spcPct val="90000"/>
              </a:lnSpc>
              <a:spcBef>
                <a:spcPts val="0"/>
              </a:spcBef>
            </a:pPr>
            <a:r>
              <a:rPr lang="en-GB" altLang="zh-CN" sz="2000" dirty="0">
                <a:ea typeface="SimSun" pitchFamily="2" charset="-122"/>
              </a:rPr>
              <a:t>Central authority to collect, store, and distribute an up to date and standardized master list</a:t>
            </a:r>
          </a:p>
        </p:txBody>
      </p:sp>
      <p:sp>
        <p:nvSpPr>
          <p:cNvPr id="5" name="Rectangle 3">
            <a:extLst>
              <a:ext uri="{FF2B5EF4-FFF2-40B4-BE49-F238E27FC236}">
                <a16:creationId xmlns:a16="http://schemas.microsoft.com/office/drawing/2014/main" id="{C60A7C7F-EA84-EA59-BE01-469A448A9100}"/>
              </a:ext>
            </a:extLst>
          </p:cNvPr>
          <p:cNvSpPr>
            <a:spLocks noChangeArrowheads="1"/>
          </p:cNvSpPr>
          <p:nvPr/>
        </p:nvSpPr>
        <p:spPr bwMode="auto">
          <a:xfrm>
            <a:off x="503548" y="5611291"/>
            <a:ext cx="11184903" cy="762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rPr>
              <a:t>Example of the health facility registry of the Department of Health of the Philippines: </a:t>
            </a:r>
            <a:r>
              <a:rPr lang="en-US" altLang="zh-CN" sz="2400" dirty="0">
                <a:latin typeface="+mn-lt"/>
                <a:hlinkClick r:id="rId2"/>
              </a:rPr>
              <a:t>https://nhfr.doh.gov.ph/VActivefacilitiesList</a:t>
            </a:r>
            <a:endParaRPr lang="en-US" altLang="zh-CN" sz="2400" dirty="0">
              <a:latin typeface="+mn-lt"/>
            </a:endParaRPr>
          </a:p>
        </p:txBody>
      </p:sp>
      <p:sp>
        <p:nvSpPr>
          <p:cNvPr id="9" name="Rectangle 8">
            <a:extLst>
              <a:ext uri="{FF2B5EF4-FFF2-40B4-BE49-F238E27FC236}">
                <a16:creationId xmlns:a16="http://schemas.microsoft.com/office/drawing/2014/main" id="{6D60FE87-F9E6-86CF-6FFD-01E4A8BF9C24}"/>
              </a:ext>
            </a:extLst>
          </p:cNvPr>
          <p:cNvSpPr/>
          <p:nvPr/>
        </p:nvSpPr>
        <p:spPr>
          <a:xfrm>
            <a:off x="503547" y="2522810"/>
            <a:ext cx="5224900" cy="1569660"/>
          </a:xfrm>
          <a:prstGeom prst="rect">
            <a:avLst/>
          </a:prstGeom>
        </p:spPr>
        <p:txBody>
          <a:bodyPr wrap="square">
            <a:spAutoFit/>
          </a:bodyPr>
          <a:lstStyle/>
          <a:p>
            <a:pPr>
              <a:defRPr/>
            </a:pPr>
            <a:r>
              <a:rPr lang="en-GB" sz="2400" dirty="0">
                <a:latin typeface="+mn-lt"/>
              </a:rPr>
              <a:t>In other words, a registry can be understood as the IT solution while the master list is itself the standardized data stored in that solution.</a:t>
            </a:r>
            <a:endParaRPr lang="en-US" sz="2400" dirty="0">
              <a:latin typeface="+mn-lt"/>
            </a:endParaRPr>
          </a:p>
        </p:txBody>
      </p:sp>
      <p:pic>
        <p:nvPicPr>
          <p:cNvPr id="13" name="Picture 12">
            <a:extLst>
              <a:ext uri="{FF2B5EF4-FFF2-40B4-BE49-F238E27FC236}">
                <a16:creationId xmlns:a16="http://schemas.microsoft.com/office/drawing/2014/main" id="{668A0C51-E621-D30C-E7D5-9F1575C046DE}"/>
              </a:ext>
            </a:extLst>
          </p:cNvPr>
          <p:cNvPicPr>
            <a:picLocks noChangeAspect="1"/>
          </p:cNvPicPr>
          <p:nvPr/>
        </p:nvPicPr>
        <p:blipFill>
          <a:blip r:embed="rId3"/>
          <a:stretch>
            <a:fillRect/>
          </a:stretch>
        </p:blipFill>
        <p:spPr>
          <a:xfrm>
            <a:off x="6202812" y="2285248"/>
            <a:ext cx="5605117" cy="2812878"/>
          </a:xfrm>
          <a:prstGeom prst="rect">
            <a:avLst/>
          </a:prstGeom>
        </p:spPr>
      </p:pic>
      <p:sp>
        <p:nvSpPr>
          <p:cNvPr id="8" name="Title 1">
            <a:extLst>
              <a:ext uri="{FF2B5EF4-FFF2-40B4-BE49-F238E27FC236}">
                <a16:creationId xmlns:a16="http://schemas.microsoft.com/office/drawing/2014/main" id="{25FEBD24-0AA7-9B66-29D3-E3BE0703C330}"/>
              </a:ext>
            </a:extLst>
          </p:cNvPr>
          <p:cNvSpPr txBox="1">
            <a:spLocks/>
          </p:cNvSpPr>
          <p:nvPr/>
        </p:nvSpPr>
        <p:spPr>
          <a:xfrm>
            <a:off x="518473" y="1053201"/>
            <a:ext cx="11155054" cy="5409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The concept of registry</a:t>
            </a:r>
          </a:p>
        </p:txBody>
      </p:sp>
    </p:spTree>
    <p:extLst>
      <p:ext uri="{BB962C8B-B14F-4D97-AF65-F5344CB8AC3E}">
        <p14:creationId xmlns:p14="http://schemas.microsoft.com/office/powerpoint/2010/main" val="2483850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15</a:t>
            </a:fld>
            <a:endParaRPr lang="en-US" dirty="0"/>
          </a:p>
        </p:txBody>
      </p:sp>
      <p:sp>
        <p:nvSpPr>
          <p:cNvPr id="7" name="Rectangle 6">
            <a:extLst>
              <a:ext uri="{FF2B5EF4-FFF2-40B4-BE49-F238E27FC236}">
                <a16:creationId xmlns:a16="http://schemas.microsoft.com/office/drawing/2014/main" id="{8B255FDF-9A96-DF61-91F9-1331A8EE8E74}"/>
              </a:ext>
            </a:extLst>
          </p:cNvPr>
          <p:cNvSpPr/>
          <p:nvPr/>
        </p:nvSpPr>
        <p:spPr>
          <a:xfrm>
            <a:off x="699246" y="1641427"/>
            <a:ext cx="10989205" cy="341632"/>
          </a:xfrm>
          <a:prstGeom prst="rect">
            <a:avLst/>
          </a:prstGeom>
        </p:spPr>
        <p:txBody>
          <a:bodyPr wrap="square">
            <a:spAutoFit/>
          </a:bodyPr>
          <a:lstStyle/>
          <a:p>
            <a:pPr algn="ctr">
              <a:lnSpc>
                <a:spcPct val="90000"/>
              </a:lnSpc>
              <a:spcBef>
                <a:spcPts val="0"/>
              </a:spcBef>
            </a:pPr>
            <a:r>
              <a:rPr lang="en-GB" altLang="zh-CN" dirty="0">
                <a:ea typeface="SimSun" pitchFamily="2" charset="-122"/>
              </a:rPr>
              <a:t>IT solution that allows to store, manage, validate, update, and share multiple master lists in parallel </a:t>
            </a:r>
            <a:endParaRPr lang="en-US" altLang="zh-CN" dirty="0">
              <a:ea typeface="SimSun" pitchFamily="2" charset="-122"/>
            </a:endParaRPr>
          </a:p>
        </p:txBody>
      </p:sp>
      <p:pic>
        <p:nvPicPr>
          <p:cNvPr id="10" name="Picture 9">
            <a:extLst>
              <a:ext uri="{FF2B5EF4-FFF2-40B4-BE49-F238E27FC236}">
                <a16:creationId xmlns:a16="http://schemas.microsoft.com/office/drawing/2014/main" id="{4EEB3CF6-4116-A089-8A49-77035FDD2F78}"/>
              </a:ext>
            </a:extLst>
          </p:cNvPr>
          <p:cNvPicPr>
            <a:picLocks noChangeAspect="1"/>
          </p:cNvPicPr>
          <p:nvPr/>
        </p:nvPicPr>
        <p:blipFill>
          <a:blip r:embed="rId2"/>
          <a:stretch>
            <a:fillRect/>
          </a:stretch>
        </p:blipFill>
        <p:spPr>
          <a:xfrm rot="5400000">
            <a:off x="1743159" y="2510038"/>
            <a:ext cx="3732302" cy="2884494"/>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pic>
        <p:nvPicPr>
          <p:cNvPr id="12" name="Picture 11">
            <a:extLst>
              <a:ext uri="{FF2B5EF4-FFF2-40B4-BE49-F238E27FC236}">
                <a16:creationId xmlns:a16="http://schemas.microsoft.com/office/drawing/2014/main" id="{F90BADD4-6397-1C57-136E-A0A9DC89A7CE}"/>
              </a:ext>
            </a:extLst>
          </p:cNvPr>
          <p:cNvPicPr>
            <a:picLocks noChangeAspect="1"/>
          </p:cNvPicPr>
          <p:nvPr/>
        </p:nvPicPr>
        <p:blipFill>
          <a:blip r:embed="rId3"/>
          <a:stretch>
            <a:fillRect/>
          </a:stretch>
        </p:blipFill>
        <p:spPr>
          <a:xfrm>
            <a:off x="5913669" y="2244782"/>
            <a:ext cx="4650910" cy="3099128"/>
          </a:xfrm>
          <a:prstGeom prst="rect">
            <a:avLst/>
          </a:prstGeom>
        </p:spPr>
      </p:pic>
      <p:sp>
        <p:nvSpPr>
          <p:cNvPr id="14" name="Rectangle 13">
            <a:extLst>
              <a:ext uri="{FF2B5EF4-FFF2-40B4-BE49-F238E27FC236}">
                <a16:creationId xmlns:a16="http://schemas.microsoft.com/office/drawing/2014/main" id="{16E7E9FA-4E30-0BD7-B19B-949229E717B7}"/>
              </a:ext>
            </a:extLst>
          </p:cNvPr>
          <p:cNvSpPr/>
          <p:nvPr/>
        </p:nvSpPr>
        <p:spPr>
          <a:xfrm>
            <a:off x="6193848" y="5605633"/>
            <a:ext cx="4650910" cy="590931"/>
          </a:xfrm>
          <a:prstGeom prst="rect">
            <a:avLst/>
          </a:prstGeom>
        </p:spPr>
        <p:txBody>
          <a:bodyPr wrap="square">
            <a:spAutoFit/>
          </a:bodyPr>
          <a:lstStyle/>
          <a:p>
            <a:pPr>
              <a:lnSpc>
                <a:spcPct val="90000"/>
              </a:lnSpc>
              <a:spcBef>
                <a:spcPts val="0"/>
              </a:spcBef>
            </a:pPr>
            <a:r>
              <a:rPr lang="en-GB" altLang="zh-CN" dirty="0">
                <a:ea typeface="SimSun" pitchFamily="2" charset="-122"/>
              </a:rPr>
              <a:t>We will talk more about this on the last session of this training workshop</a:t>
            </a:r>
            <a:endParaRPr lang="en-US" altLang="zh-CN" dirty="0">
              <a:ea typeface="SimSun" pitchFamily="2" charset="-122"/>
            </a:endParaRPr>
          </a:p>
        </p:txBody>
      </p:sp>
      <p:pic>
        <p:nvPicPr>
          <p:cNvPr id="9" name="Picture 8">
            <a:extLst>
              <a:ext uri="{FF2B5EF4-FFF2-40B4-BE49-F238E27FC236}">
                <a16:creationId xmlns:a16="http://schemas.microsoft.com/office/drawing/2014/main" id="{C71A5ED5-3390-2416-E8A7-505B39210915}"/>
              </a:ext>
            </a:extLst>
          </p:cNvPr>
          <p:cNvPicPr>
            <a:picLocks noChangeAspect="1"/>
          </p:cNvPicPr>
          <p:nvPr/>
        </p:nvPicPr>
        <p:blipFill rotWithShape="1">
          <a:blip r:embed="rId4"/>
          <a:srcRect l="80520" t="38265" r="10441" b="47050"/>
          <a:stretch/>
        </p:blipFill>
        <p:spPr>
          <a:xfrm>
            <a:off x="4726451" y="5449622"/>
            <a:ext cx="650212" cy="585981"/>
          </a:xfrm>
          <a:prstGeom prst="rect">
            <a:avLst/>
          </a:prstGeom>
        </p:spPr>
      </p:pic>
      <p:sp>
        <p:nvSpPr>
          <p:cNvPr id="3" name="Title 1">
            <a:extLst>
              <a:ext uri="{FF2B5EF4-FFF2-40B4-BE49-F238E27FC236}">
                <a16:creationId xmlns:a16="http://schemas.microsoft.com/office/drawing/2014/main" id="{84617C66-B5EB-D41B-8554-3CA2257305BE}"/>
              </a:ext>
            </a:extLst>
          </p:cNvPr>
          <p:cNvSpPr txBox="1">
            <a:spLocks/>
          </p:cNvSpPr>
          <p:nvPr/>
        </p:nvSpPr>
        <p:spPr>
          <a:xfrm>
            <a:off x="518473" y="1053201"/>
            <a:ext cx="11155054" cy="5409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The concept of Common Geo-Registry</a:t>
            </a:r>
          </a:p>
        </p:txBody>
      </p:sp>
      <p:sp>
        <p:nvSpPr>
          <p:cNvPr id="5" name="Rectangle 6">
            <a:extLst>
              <a:ext uri="{FF2B5EF4-FFF2-40B4-BE49-F238E27FC236}">
                <a16:creationId xmlns:a16="http://schemas.microsoft.com/office/drawing/2014/main" id="{2ACB7EC8-4AFA-174F-8B82-481D35F9870F}"/>
              </a:ext>
            </a:extLst>
          </p:cNvPr>
          <p:cNvSpPr>
            <a:spLocks noChangeArrowheads="1"/>
          </p:cNvSpPr>
          <p:nvPr/>
        </p:nvSpPr>
        <p:spPr bwMode="auto">
          <a:xfrm>
            <a:off x="1854496" y="6035603"/>
            <a:ext cx="3509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t>Guidance_Common_Geo-registry_Ve2.pdf</a:t>
            </a:r>
          </a:p>
        </p:txBody>
      </p:sp>
    </p:spTree>
    <p:extLst>
      <p:ext uri="{BB962C8B-B14F-4D97-AF65-F5344CB8AC3E}">
        <p14:creationId xmlns:p14="http://schemas.microsoft.com/office/powerpoint/2010/main" val="3250204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16</a:t>
            </a:fld>
            <a:endParaRPr lang="en-US" dirty="0"/>
          </a:p>
        </p:txBody>
      </p:sp>
      <p:sp>
        <p:nvSpPr>
          <p:cNvPr id="3" name="Title 1">
            <a:extLst>
              <a:ext uri="{FF2B5EF4-FFF2-40B4-BE49-F238E27FC236}">
                <a16:creationId xmlns:a16="http://schemas.microsoft.com/office/drawing/2014/main" id="{92F0C87A-D07B-3731-7034-E0E674566C16}"/>
              </a:ext>
            </a:extLst>
          </p:cNvPr>
          <p:cNvSpPr txBox="1">
            <a:spLocks/>
          </p:cNvSpPr>
          <p:nvPr/>
        </p:nvSpPr>
        <p:spPr bwMode="auto">
          <a:xfrm>
            <a:off x="762000" y="1661716"/>
            <a:ext cx="3281363" cy="399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sz="2800" b="1" dirty="0" err="1">
                <a:latin typeface="+mn-lt"/>
              </a:rPr>
              <a:t>Basemaps</a:t>
            </a:r>
            <a:endParaRPr lang="en-GB" sz="2800" b="1" dirty="0">
              <a:latin typeface="+mn-lt"/>
            </a:endParaRPr>
          </a:p>
        </p:txBody>
      </p:sp>
      <p:sp>
        <p:nvSpPr>
          <p:cNvPr id="5" name="Content Placeholder 2">
            <a:extLst>
              <a:ext uri="{FF2B5EF4-FFF2-40B4-BE49-F238E27FC236}">
                <a16:creationId xmlns:a16="http://schemas.microsoft.com/office/drawing/2014/main" id="{2C7A7B5B-7C8D-90D8-3BE4-90FA0BB2383B}"/>
              </a:ext>
            </a:extLst>
          </p:cNvPr>
          <p:cNvSpPr txBox="1">
            <a:spLocks/>
          </p:cNvSpPr>
          <p:nvPr/>
        </p:nvSpPr>
        <p:spPr bwMode="auto">
          <a:xfrm>
            <a:off x="681037" y="2128540"/>
            <a:ext cx="6134541" cy="4043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Raster file with selection of layers combined into single raster or vector file</a:t>
            </a:r>
          </a:p>
          <a:p>
            <a:r>
              <a:rPr lang="en-US" dirty="0"/>
              <a:t>Used as bottom layer/background for a map</a:t>
            </a:r>
            <a:endParaRPr lang="en-GB" dirty="0"/>
          </a:p>
          <a:p>
            <a:r>
              <a:rPr lang="en-GB" dirty="0"/>
              <a:t>Examples:</a:t>
            </a:r>
          </a:p>
          <a:p>
            <a:pPr lvl="1"/>
            <a:r>
              <a:rPr lang="en-GB" sz="2600" dirty="0"/>
              <a:t>Google Maps</a:t>
            </a:r>
          </a:p>
          <a:p>
            <a:pPr lvl="1"/>
            <a:r>
              <a:rPr lang="en-GB" sz="2600" dirty="0"/>
              <a:t>ESRI via ArcGIS online</a:t>
            </a:r>
          </a:p>
          <a:p>
            <a:pPr lvl="1"/>
            <a:r>
              <a:rPr lang="en-GB" sz="2600" dirty="0"/>
              <a:t>Open Street Map</a:t>
            </a:r>
          </a:p>
        </p:txBody>
      </p:sp>
      <p:pic>
        <p:nvPicPr>
          <p:cNvPr id="9" name="Picture 4">
            <a:extLst>
              <a:ext uri="{FF2B5EF4-FFF2-40B4-BE49-F238E27FC236}">
                <a16:creationId xmlns:a16="http://schemas.microsoft.com/office/drawing/2014/main" id="{B37A6C5C-F2C0-372A-9DA5-2D87CBA2E9A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1621046"/>
            <a:ext cx="39624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65">
            <a:extLst>
              <a:ext uri="{FF2B5EF4-FFF2-40B4-BE49-F238E27FC236}">
                <a16:creationId xmlns:a16="http://schemas.microsoft.com/office/drawing/2014/main" id="{88440B8D-3481-9A86-D247-B95D363C148A}"/>
              </a:ext>
            </a:extLst>
          </p:cNvPr>
          <p:cNvSpPr>
            <a:spLocks noChangeArrowheads="1"/>
          </p:cNvSpPr>
          <p:nvPr/>
        </p:nvSpPr>
        <p:spPr bwMode="auto">
          <a:xfrm>
            <a:off x="7548564" y="5777903"/>
            <a:ext cx="4531617" cy="476250"/>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800" dirty="0">
                <a:latin typeface="+mn-lt"/>
                <a:cs typeface="Arial" charset="0"/>
              </a:rPr>
              <a:t>Only for visualization purpose</a:t>
            </a:r>
          </a:p>
        </p:txBody>
      </p:sp>
      <p:sp>
        <p:nvSpPr>
          <p:cNvPr id="12" name="AutoShape 416">
            <a:extLst>
              <a:ext uri="{FF2B5EF4-FFF2-40B4-BE49-F238E27FC236}">
                <a16:creationId xmlns:a16="http://schemas.microsoft.com/office/drawing/2014/main" id="{5B7FF287-35DB-F5C1-5CED-14159C26617A}"/>
              </a:ext>
            </a:extLst>
          </p:cNvPr>
          <p:cNvSpPr>
            <a:spLocks noChangeArrowheads="1"/>
          </p:cNvSpPr>
          <p:nvPr/>
        </p:nvSpPr>
        <p:spPr bwMode="auto">
          <a:xfrm>
            <a:off x="6977064" y="5790603"/>
            <a:ext cx="508000" cy="381000"/>
          </a:xfrm>
          <a:prstGeom prst="rightArrow">
            <a:avLst>
              <a:gd name="adj1" fmla="val 50000"/>
              <a:gd name="adj2" fmla="val 50000"/>
            </a:avLst>
          </a:prstGeom>
          <a:solidFill>
            <a:srgbClr val="4F8CB5"/>
          </a:solidFill>
          <a:ln w="9525">
            <a:noFill/>
            <a:miter lim="800000"/>
            <a:headEnd/>
            <a:tailEnd/>
          </a:ln>
        </p:spPr>
        <p:txBody>
          <a:bodyPr wrap="none" anchor="ctr"/>
          <a:lstStyle/>
          <a:p>
            <a:pPr>
              <a:defRPr/>
            </a:pPr>
            <a:endParaRPr lang="fr-CH">
              <a:latin typeface="+mj-lt"/>
              <a:cs typeface="Arial" charset="0"/>
            </a:endParaRPr>
          </a:p>
        </p:txBody>
      </p:sp>
      <p:sp>
        <p:nvSpPr>
          <p:cNvPr id="6" name="Title 1">
            <a:extLst>
              <a:ext uri="{FF2B5EF4-FFF2-40B4-BE49-F238E27FC236}">
                <a16:creationId xmlns:a16="http://schemas.microsoft.com/office/drawing/2014/main" id="{4E6EC93C-793B-AB4E-9F70-FDA0F34E1D6E}"/>
              </a:ext>
            </a:extLst>
          </p:cNvPr>
          <p:cNvSpPr txBox="1">
            <a:spLocks/>
          </p:cNvSpPr>
          <p:nvPr/>
        </p:nvSpPr>
        <p:spPr>
          <a:xfrm>
            <a:off x="518473" y="1053201"/>
            <a:ext cx="11155054" cy="5409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Collecting and preparing the necessary data</a:t>
            </a:r>
          </a:p>
        </p:txBody>
      </p:sp>
    </p:spTree>
    <p:extLst>
      <p:ext uri="{BB962C8B-B14F-4D97-AF65-F5344CB8AC3E}">
        <p14:creationId xmlns:p14="http://schemas.microsoft.com/office/powerpoint/2010/main" val="270487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17</a:t>
            </a:fld>
            <a:endParaRPr lang="en-US" dirty="0"/>
          </a:p>
        </p:txBody>
      </p:sp>
      <p:sp>
        <p:nvSpPr>
          <p:cNvPr id="6" name="Content Placeholder 2">
            <a:extLst>
              <a:ext uri="{FF2B5EF4-FFF2-40B4-BE49-F238E27FC236}">
                <a16:creationId xmlns:a16="http://schemas.microsoft.com/office/drawing/2014/main" id="{BBFB79C1-CEAD-2CCF-5A4C-ED9D1B0A1F48}"/>
              </a:ext>
            </a:extLst>
          </p:cNvPr>
          <p:cNvSpPr txBox="1">
            <a:spLocks/>
          </p:cNvSpPr>
          <p:nvPr/>
        </p:nvSpPr>
        <p:spPr>
          <a:xfrm>
            <a:off x="697583" y="1708143"/>
            <a:ext cx="10975943" cy="446405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PH" sz="2600" dirty="0"/>
              <a:t>Steps in creating a thematic map</a:t>
            </a:r>
          </a:p>
          <a:p>
            <a:pPr marL="514350" indent="-514350">
              <a:spcBef>
                <a:spcPts val="600"/>
              </a:spcBef>
              <a:buFont typeface="+mj-lt"/>
              <a:buAutoNum type="arabicPeriod"/>
              <a:defRPr/>
            </a:pPr>
            <a:r>
              <a:rPr lang="en-US" sz="2600" dirty="0"/>
              <a:t>Adding the data into the GIS software</a:t>
            </a:r>
          </a:p>
          <a:p>
            <a:pPr marL="514350" indent="-514350">
              <a:spcBef>
                <a:spcPts val="600"/>
              </a:spcBef>
              <a:buFont typeface="+mj-lt"/>
              <a:buAutoNum type="arabicPeriod"/>
              <a:defRPr/>
            </a:pPr>
            <a:r>
              <a:rPr lang="en-US" sz="2600" dirty="0"/>
              <a:t>Select the appropriate mode of representation </a:t>
            </a:r>
          </a:p>
          <a:p>
            <a:pPr marL="514350" indent="-514350">
              <a:spcBef>
                <a:spcPts val="600"/>
              </a:spcBef>
              <a:buFont typeface="+mj-lt"/>
              <a:buAutoNum type="arabicPeriod"/>
              <a:defRPr/>
            </a:pPr>
            <a:r>
              <a:rPr lang="en-US" sz="2600" dirty="0"/>
              <a:t>Fix the symbology</a:t>
            </a:r>
          </a:p>
          <a:p>
            <a:pPr marL="514350" indent="-514350">
              <a:spcBef>
                <a:spcPts val="600"/>
              </a:spcBef>
              <a:buFont typeface="+mj-lt"/>
              <a:buAutoNum type="arabicPeriod"/>
              <a:defRPr/>
            </a:pPr>
            <a:r>
              <a:rPr lang="en-US" sz="2600" dirty="0"/>
              <a:t>Add labels to the map</a:t>
            </a:r>
          </a:p>
          <a:p>
            <a:pPr marL="514350" indent="-514350">
              <a:spcBef>
                <a:spcPts val="600"/>
              </a:spcBef>
              <a:buFont typeface="+mj-lt"/>
              <a:buAutoNum type="arabicPeriod"/>
              <a:defRPr/>
            </a:pPr>
            <a:r>
              <a:rPr lang="en-US" sz="2600" dirty="0"/>
              <a:t>Choose the map orientation (or map template)</a:t>
            </a:r>
          </a:p>
          <a:p>
            <a:pPr marL="514350" indent="-514350">
              <a:spcBef>
                <a:spcPts val="600"/>
              </a:spcBef>
              <a:buFont typeface="+mj-lt"/>
              <a:buAutoNum type="arabicPeriod"/>
              <a:defRPr/>
            </a:pPr>
            <a:r>
              <a:rPr lang="en-US" sz="2600" dirty="0"/>
              <a:t>Fix the other elements of the layout</a:t>
            </a:r>
          </a:p>
          <a:p>
            <a:pPr marL="514350" indent="-514350">
              <a:spcBef>
                <a:spcPts val="600"/>
              </a:spcBef>
              <a:buFont typeface="+mj-lt"/>
              <a:buAutoNum type="arabicPeriod"/>
              <a:defRPr/>
            </a:pPr>
            <a:r>
              <a:rPr lang="en-US" sz="2600" dirty="0"/>
              <a:t>Save the final map in the appropriate format</a:t>
            </a:r>
          </a:p>
        </p:txBody>
      </p:sp>
      <p:sp>
        <p:nvSpPr>
          <p:cNvPr id="7" name="Rectangle 7">
            <a:extLst>
              <a:ext uri="{FF2B5EF4-FFF2-40B4-BE49-F238E27FC236}">
                <a16:creationId xmlns:a16="http://schemas.microsoft.com/office/drawing/2014/main" id="{F4CF938B-B84D-826A-1199-97F2BCA1275A}"/>
              </a:ext>
            </a:extLst>
          </p:cNvPr>
          <p:cNvSpPr>
            <a:spLocks noChangeArrowheads="1"/>
          </p:cNvSpPr>
          <p:nvPr/>
        </p:nvSpPr>
        <p:spPr bwMode="auto">
          <a:xfrm>
            <a:off x="1421224" y="5280985"/>
            <a:ext cx="1025230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itchFamily="34" charset="0"/>
              <a:buNone/>
            </a:pPr>
            <a:r>
              <a:rPr lang="en-PH" sz="2600" dirty="0">
                <a:latin typeface="+mn-lt"/>
              </a:rPr>
              <a:t>Fix map elements outside the GIS software (with Adobe Illustrator for example after export)</a:t>
            </a:r>
          </a:p>
        </p:txBody>
      </p:sp>
      <p:sp>
        <p:nvSpPr>
          <p:cNvPr id="8" name="Rectangle 8">
            <a:extLst>
              <a:ext uri="{FF2B5EF4-FFF2-40B4-BE49-F238E27FC236}">
                <a16:creationId xmlns:a16="http://schemas.microsoft.com/office/drawing/2014/main" id="{E43DBB0D-9B08-DCFA-7C9E-98E278A6F958}"/>
              </a:ext>
            </a:extLst>
          </p:cNvPr>
          <p:cNvSpPr>
            <a:spLocks noChangeArrowheads="1"/>
          </p:cNvSpPr>
          <p:nvPr/>
        </p:nvSpPr>
        <p:spPr bwMode="auto">
          <a:xfrm>
            <a:off x="1013237" y="5154953"/>
            <a:ext cx="4395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itchFamily="34" charset="0"/>
              <a:buNone/>
            </a:pPr>
            <a:r>
              <a:rPr lang="en-PH" sz="4000" b="1" dirty="0">
                <a:latin typeface="+mn-lt"/>
              </a:rPr>
              <a:t>+</a:t>
            </a:r>
          </a:p>
        </p:txBody>
      </p:sp>
      <p:sp>
        <p:nvSpPr>
          <p:cNvPr id="3" name="Title 1">
            <a:extLst>
              <a:ext uri="{FF2B5EF4-FFF2-40B4-BE49-F238E27FC236}">
                <a16:creationId xmlns:a16="http://schemas.microsoft.com/office/drawing/2014/main" id="{3E2CDA3B-D966-B341-8506-64445A8910E1}"/>
              </a:ext>
            </a:extLst>
          </p:cNvPr>
          <p:cNvSpPr txBox="1">
            <a:spLocks/>
          </p:cNvSpPr>
          <p:nvPr/>
        </p:nvSpPr>
        <p:spPr>
          <a:xfrm>
            <a:off x="518473" y="1053201"/>
            <a:ext cx="11155054" cy="5409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Creating the thematic map</a:t>
            </a:r>
          </a:p>
        </p:txBody>
      </p:sp>
    </p:spTree>
    <p:extLst>
      <p:ext uri="{BB962C8B-B14F-4D97-AF65-F5344CB8AC3E}">
        <p14:creationId xmlns:p14="http://schemas.microsoft.com/office/powerpoint/2010/main" val="726782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18</a:t>
            </a:fld>
            <a:endParaRPr lang="en-US" dirty="0"/>
          </a:p>
        </p:txBody>
      </p:sp>
      <p:sp>
        <p:nvSpPr>
          <p:cNvPr id="3" name="Content Placeholder 2">
            <a:extLst>
              <a:ext uri="{FF2B5EF4-FFF2-40B4-BE49-F238E27FC236}">
                <a16:creationId xmlns:a16="http://schemas.microsoft.com/office/drawing/2014/main" id="{83B3EA98-AF2D-AED3-15A2-AAE69C36C0B4}"/>
              </a:ext>
            </a:extLst>
          </p:cNvPr>
          <p:cNvSpPr txBox="1">
            <a:spLocks/>
          </p:cNvSpPr>
          <p:nvPr/>
        </p:nvSpPr>
        <p:spPr>
          <a:xfrm>
            <a:off x="652759" y="1700808"/>
            <a:ext cx="8286160" cy="307738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8463" indent="-398463">
              <a:buFont typeface="Arial" charset="0"/>
              <a:buNone/>
              <a:defRPr/>
            </a:pPr>
            <a:r>
              <a:rPr lang="en-PH" dirty="0"/>
              <a:t>1. Adding the data in the GIS software</a:t>
            </a:r>
          </a:p>
          <a:p>
            <a:pPr marL="627063">
              <a:defRPr/>
            </a:pPr>
            <a:r>
              <a:rPr lang="en-PH" dirty="0"/>
              <a:t>Geospatial data</a:t>
            </a:r>
          </a:p>
          <a:p>
            <a:pPr marL="627063">
              <a:defRPr/>
            </a:pPr>
            <a:r>
              <a:rPr lang="en-PH" dirty="0"/>
              <a:t>Attribute data</a:t>
            </a:r>
          </a:p>
          <a:p>
            <a:pPr marL="0" indent="0">
              <a:buFont typeface="Arial" charset="0"/>
              <a:buNone/>
              <a:defRPr/>
            </a:pPr>
            <a:endParaRPr lang="en-PH" dirty="0"/>
          </a:p>
          <a:p>
            <a:pPr marL="0" indent="0">
              <a:buFont typeface="Arial" charset="0"/>
              <a:buNone/>
              <a:defRPr/>
            </a:pPr>
            <a:endParaRPr lang="en-PH" dirty="0"/>
          </a:p>
          <a:p>
            <a:pPr marL="628650">
              <a:defRPr/>
            </a:pPr>
            <a:r>
              <a:rPr lang="en-PH" dirty="0"/>
              <a:t>Basemap</a:t>
            </a:r>
          </a:p>
        </p:txBody>
      </p:sp>
      <p:sp>
        <p:nvSpPr>
          <p:cNvPr id="5" name="Right Arrow 13">
            <a:extLst>
              <a:ext uri="{FF2B5EF4-FFF2-40B4-BE49-F238E27FC236}">
                <a16:creationId xmlns:a16="http://schemas.microsoft.com/office/drawing/2014/main" id="{499ABEFC-98E4-3914-B651-7D5B8B9BCD2E}"/>
              </a:ext>
            </a:extLst>
          </p:cNvPr>
          <p:cNvSpPr/>
          <p:nvPr/>
        </p:nvSpPr>
        <p:spPr>
          <a:xfrm>
            <a:off x="1691953" y="3412133"/>
            <a:ext cx="538162" cy="466725"/>
          </a:xfrm>
          <a:prstGeom prst="rightArrow">
            <a:avLst/>
          </a:prstGeom>
          <a:solidFill>
            <a:srgbClr val="4F8CB5"/>
          </a:solidFill>
          <a:ln w="9525">
            <a:noFill/>
            <a:miter lim="800000"/>
            <a:headEnd/>
            <a:tailEnd/>
          </a:ln>
        </p:spPr>
        <p:txBody>
          <a:bodyPr wrap="none" anchor="ctr"/>
          <a:lstStyle/>
          <a:p>
            <a:endParaRPr lang="en-PH">
              <a:solidFill>
                <a:schemeClr val="tx1"/>
              </a:solidFill>
              <a:latin typeface="+mj-lt"/>
              <a:cs typeface="Arial" charset="0"/>
            </a:endParaRPr>
          </a:p>
        </p:txBody>
      </p:sp>
      <p:sp>
        <p:nvSpPr>
          <p:cNvPr id="9" name="TextBox 2">
            <a:extLst>
              <a:ext uri="{FF2B5EF4-FFF2-40B4-BE49-F238E27FC236}">
                <a16:creationId xmlns:a16="http://schemas.microsoft.com/office/drawing/2014/main" id="{FBD2890B-FA9E-FD04-D263-D3A27CEE919D}"/>
              </a:ext>
            </a:extLst>
          </p:cNvPr>
          <p:cNvSpPr txBox="1">
            <a:spLocks noChangeArrowheads="1"/>
          </p:cNvSpPr>
          <p:nvPr/>
        </p:nvSpPr>
        <p:spPr bwMode="auto">
          <a:xfrm>
            <a:off x="2339653" y="3412133"/>
            <a:ext cx="9333874"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nSpc>
                <a:spcPct val="90000"/>
              </a:lnSpc>
              <a:spcBef>
                <a:spcPts val="1000"/>
              </a:spcBef>
              <a:buFont typeface="Arial" pitchFamily="34" charset="0"/>
              <a:buNone/>
            </a:pPr>
            <a:r>
              <a:rPr lang="en-PH" altLang="en-US" sz="2800" dirty="0">
                <a:latin typeface="+mn-lt"/>
              </a:rPr>
              <a:t>Join the attribute data with the geospatial data using the unique identifier</a:t>
            </a:r>
          </a:p>
        </p:txBody>
      </p:sp>
      <p:sp>
        <p:nvSpPr>
          <p:cNvPr id="6" name="Title 1">
            <a:extLst>
              <a:ext uri="{FF2B5EF4-FFF2-40B4-BE49-F238E27FC236}">
                <a16:creationId xmlns:a16="http://schemas.microsoft.com/office/drawing/2014/main" id="{AA4C8B86-D41D-8C13-6083-9001929E444C}"/>
              </a:ext>
            </a:extLst>
          </p:cNvPr>
          <p:cNvSpPr txBox="1">
            <a:spLocks/>
          </p:cNvSpPr>
          <p:nvPr/>
        </p:nvSpPr>
        <p:spPr>
          <a:xfrm>
            <a:off x="518473" y="1053201"/>
            <a:ext cx="11155054" cy="5409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Creating the thematic map</a:t>
            </a:r>
          </a:p>
        </p:txBody>
      </p:sp>
    </p:spTree>
    <p:extLst>
      <p:ext uri="{BB962C8B-B14F-4D97-AF65-F5344CB8AC3E}">
        <p14:creationId xmlns:p14="http://schemas.microsoft.com/office/powerpoint/2010/main" val="121102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FFCB9FF4-E5E0-D1D9-B6C6-B998D9DF6A76}"/>
              </a:ext>
            </a:extLst>
          </p:cNvPr>
          <p:cNvSpPr txBox="1">
            <a:spLocks/>
          </p:cNvSpPr>
          <p:nvPr/>
        </p:nvSpPr>
        <p:spPr>
          <a:xfrm>
            <a:off x="945637" y="2694498"/>
            <a:ext cx="7547913" cy="348569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PH" dirty="0"/>
              <a:t>Choropleth</a:t>
            </a:r>
          </a:p>
          <a:p>
            <a:pPr>
              <a:defRPr/>
            </a:pPr>
            <a:r>
              <a:rPr lang="en-PH" dirty="0"/>
              <a:t>Proportional symbol</a:t>
            </a:r>
          </a:p>
          <a:p>
            <a:pPr>
              <a:defRPr/>
            </a:pPr>
            <a:r>
              <a:rPr lang="en-PH" dirty="0" err="1"/>
              <a:t>Isarithmic</a:t>
            </a:r>
            <a:r>
              <a:rPr lang="en-PH" dirty="0"/>
              <a:t> or isopleth</a:t>
            </a:r>
          </a:p>
          <a:p>
            <a:pPr>
              <a:defRPr/>
            </a:pPr>
            <a:r>
              <a:rPr lang="en-PH" dirty="0"/>
              <a:t>Chorochromatic</a:t>
            </a:r>
          </a:p>
          <a:p>
            <a:pPr>
              <a:defRPr/>
            </a:pPr>
            <a:r>
              <a:rPr lang="en-PH" dirty="0"/>
              <a:t>Dot density</a:t>
            </a:r>
          </a:p>
          <a:p>
            <a:pPr>
              <a:defRPr/>
            </a:pPr>
            <a:r>
              <a:rPr lang="en-PH" dirty="0" err="1"/>
              <a:t>Dasymetric</a:t>
            </a:r>
            <a:r>
              <a:rPr lang="en-PH" dirty="0"/>
              <a:t> or cartogram</a:t>
            </a:r>
          </a:p>
        </p:txBody>
      </p:sp>
      <p:sp>
        <p:nvSpPr>
          <p:cNvPr id="7" name="Content Placeholder 2">
            <a:extLst>
              <a:ext uri="{FF2B5EF4-FFF2-40B4-BE49-F238E27FC236}">
                <a16:creationId xmlns:a16="http://schemas.microsoft.com/office/drawing/2014/main" id="{64F89233-BA74-BA95-E8CC-98A4BEFD85BB}"/>
              </a:ext>
            </a:extLst>
          </p:cNvPr>
          <p:cNvSpPr txBox="1">
            <a:spLocks/>
          </p:cNvSpPr>
          <p:nvPr/>
        </p:nvSpPr>
        <p:spPr>
          <a:xfrm>
            <a:off x="653222" y="1698208"/>
            <a:ext cx="8365677" cy="446405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dirty="0"/>
              <a:t>2. Select the appropriate mode of representation for the content of the map</a:t>
            </a:r>
            <a:endParaRPr lang="en-PH" dirty="0"/>
          </a:p>
        </p:txBody>
      </p:sp>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19</a:t>
            </a:fld>
            <a:endParaRPr lang="en-US" dirty="0"/>
          </a:p>
        </p:txBody>
      </p:sp>
      <p:pic>
        <p:nvPicPr>
          <p:cNvPr id="6" name="Picture 2" descr="D:\Izay_Pantanilla\Health_GeoLab\PROJECTS\HIS_GEO_ENABLING\FIGURES\2.6.1.PNG">
            <a:extLst>
              <a:ext uri="{FF2B5EF4-FFF2-40B4-BE49-F238E27FC236}">
                <a16:creationId xmlns:a16="http://schemas.microsoft.com/office/drawing/2014/main" id="{BFBB6EC8-D122-3F59-FA9C-2E8EB76A10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8716505" y="2752167"/>
            <a:ext cx="3260355" cy="2299543"/>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E889FF6-5C17-97BC-912D-1F71684D77BB}"/>
              </a:ext>
            </a:extLst>
          </p:cNvPr>
          <p:cNvSpPr>
            <a:spLocks noChangeArrowheads="1"/>
          </p:cNvSpPr>
          <p:nvPr/>
        </p:nvSpPr>
        <p:spPr bwMode="auto">
          <a:xfrm>
            <a:off x="9783119" y="5950935"/>
            <a:ext cx="1127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PH" altLang="en-US" sz="1400" dirty="0"/>
              <a:t>Section 4.3.3</a:t>
            </a:r>
            <a:endParaRPr lang="en-US" sz="1400" dirty="0"/>
          </a:p>
        </p:txBody>
      </p:sp>
      <p:sp>
        <p:nvSpPr>
          <p:cNvPr id="11" name="Right Brace 10">
            <a:extLst>
              <a:ext uri="{FF2B5EF4-FFF2-40B4-BE49-F238E27FC236}">
                <a16:creationId xmlns:a16="http://schemas.microsoft.com/office/drawing/2014/main" id="{6EFAEAF3-3F3A-B5C2-B69F-34AF1A9377A0}"/>
              </a:ext>
            </a:extLst>
          </p:cNvPr>
          <p:cNvSpPr/>
          <p:nvPr/>
        </p:nvSpPr>
        <p:spPr>
          <a:xfrm>
            <a:off x="4913047" y="2694498"/>
            <a:ext cx="360363" cy="903287"/>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Content Placeholder 2">
            <a:extLst>
              <a:ext uri="{FF2B5EF4-FFF2-40B4-BE49-F238E27FC236}">
                <a16:creationId xmlns:a16="http://schemas.microsoft.com/office/drawing/2014/main" id="{505E07B8-8EE9-BC81-432E-713C1740AD21}"/>
              </a:ext>
            </a:extLst>
          </p:cNvPr>
          <p:cNvSpPr txBox="1">
            <a:spLocks/>
          </p:cNvSpPr>
          <p:nvPr/>
        </p:nvSpPr>
        <p:spPr bwMode="auto">
          <a:xfrm>
            <a:off x="5424527" y="2924175"/>
            <a:ext cx="2268950" cy="504825"/>
          </a:xfrm>
          <a:prstGeom prst="rect">
            <a:avLst/>
          </a:prstGeom>
          <a:noFill/>
          <a:ln w="9525">
            <a:noFill/>
            <a:miter lim="800000"/>
            <a:headEnd/>
            <a:tailEnd/>
          </a:ln>
        </p:spPr>
        <p:txBody>
          <a:bodyPr/>
          <a:lstStyle/>
          <a:p>
            <a:pPr>
              <a:lnSpc>
                <a:spcPct val="90000"/>
              </a:lnSpc>
              <a:spcBef>
                <a:spcPts val="1000"/>
              </a:spcBef>
              <a:buFont typeface="Arial" charset="0"/>
              <a:buNone/>
              <a:defRPr/>
            </a:pPr>
            <a:r>
              <a:rPr lang="en-PH" sz="2800" dirty="0">
                <a:latin typeface="+mn-lt"/>
                <a:cs typeface="+mn-cs"/>
              </a:rPr>
              <a:t>Most used</a:t>
            </a:r>
          </a:p>
        </p:txBody>
      </p:sp>
      <p:sp>
        <p:nvSpPr>
          <p:cNvPr id="13" name="Rectangle 11">
            <a:extLst>
              <a:ext uri="{FF2B5EF4-FFF2-40B4-BE49-F238E27FC236}">
                <a16:creationId xmlns:a16="http://schemas.microsoft.com/office/drawing/2014/main" id="{08442D64-56C2-D95D-55EC-0702F9BCD357}"/>
              </a:ext>
            </a:extLst>
          </p:cNvPr>
          <p:cNvSpPr>
            <a:spLocks noChangeArrowheads="1"/>
          </p:cNvSpPr>
          <p:nvPr/>
        </p:nvSpPr>
        <p:spPr bwMode="auto">
          <a:xfrm>
            <a:off x="9228908" y="5673596"/>
            <a:ext cx="2235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dirty="0"/>
              <a:t>Guide_HGLC_Part2_6_1.pdf</a:t>
            </a:r>
          </a:p>
        </p:txBody>
      </p:sp>
      <p:pic>
        <p:nvPicPr>
          <p:cNvPr id="3" name="Picture 2">
            <a:extLst>
              <a:ext uri="{FF2B5EF4-FFF2-40B4-BE49-F238E27FC236}">
                <a16:creationId xmlns:a16="http://schemas.microsoft.com/office/drawing/2014/main" id="{7F823365-A2E3-24CC-3E75-BE9AEF538DC8}"/>
              </a:ext>
            </a:extLst>
          </p:cNvPr>
          <p:cNvPicPr>
            <a:picLocks noChangeAspect="1"/>
          </p:cNvPicPr>
          <p:nvPr/>
        </p:nvPicPr>
        <p:blipFill rotWithShape="1">
          <a:blip r:embed="rId3"/>
          <a:srcRect l="80520" t="38265" r="10441" b="47050"/>
          <a:stretch/>
        </p:blipFill>
        <p:spPr>
          <a:xfrm>
            <a:off x="11065403" y="5061955"/>
            <a:ext cx="674300" cy="607690"/>
          </a:xfrm>
          <a:prstGeom prst="rect">
            <a:avLst/>
          </a:prstGeom>
        </p:spPr>
      </p:pic>
      <p:sp>
        <p:nvSpPr>
          <p:cNvPr id="5" name="Title 1">
            <a:extLst>
              <a:ext uri="{FF2B5EF4-FFF2-40B4-BE49-F238E27FC236}">
                <a16:creationId xmlns:a16="http://schemas.microsoft.com/office/drawing/2014/main" id="{03F37904-4018-905C-D34E-5E37B8787DD1}"/>
              </a:ext>
            </a:extLst>
          </p:cNvPr>
          <p:cNvSpPr txBox="1">
            <a:spLocks/>
          </p:cNvSpPr>
          <p:nvPr/>
        </p:nvSpPr>
        <p:spPr>
          <a:xfrm>
            <a:off x="518473" y="1053201"/>
            <a:ext cx="11155054" cy="5409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Creating the thematic map</a:t>
            </a:r>
          </a:p>
        </p:txBody>
      </p:sp>
    </p:spTree>
    <p:extLst>
      <p:ext uri="{BB962C8B-B14F-4D97-AF65-F5344CB8AC3E}">
        <p14:creationId xmlns:p14="http://schemas.microsoft.com/office/powerpoint/2010/main" val="898673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Key terms used in this session</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a:t>
            </a:fld>
            <a:endParaRPr lang="en-US" dirty="0"/>
          </a:p>
        </p:txBody>
      </p:sp>
      <p:sp>
        <p:nvSpPr>
          <p:cNvPr id="7" name="Picture 2">
            <a:extLst>
              <a:ext uri="{FF2B5EF4-FFF2-40B4-BE49-F238E27FC236}">
                <a16:creationId xmlns:a16="http://schemas.microsoft.com/office/drawing/2014/main" id="{290FC24B-757E-4DF9-4748-F0396A4D7E8C}"/>
              </a:ext>
            </a:extLst>
          </p:cNvPr>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3" name="Rectangle 2">
            <a:extLst>
              <a:ext uri="{FF2B5EF4-FFF2-40B4-BE49-F238E27FC236}">
                <a16:creationId xmlns:a16="http://schemas.microsoft.com/office/drawing/2014/main" id="{C26F8E10-31E4-7132-E9B3-D94CE2483398}"/>
              </a:ext>
            </a:extLst>
          </p:cNvPr>
          <p:cNvSpPr>
            <a:spLocks noChangeArrowheads="1"/>
          </p:cNvSpPr>
          <p:nvPr/>
        </p:nvSpPr>
        <p:spPr bwMode="auto">
          <a:xfrm>
            <a:off x="551331" y="1037573"/>
            <a:ext cx="11178988" cy="4385816"/>
          </a:xfrm>
          <a:prstGeom prst="rect">
            <a:avLst/>
          </a:prstGeom>
          <a:noFill/>
          <a:ln w="9525">
            <a:noFill/>
            <a:miter lim="800000"/>
            <a:headEnd/>
            <a:tailEnd/>
          </a:ln>
        </p:spPr>
        <p:txBody>
          <a:bodyPr wrap="square">
            <a:spAutoFit/>
          </a:bodyPr>
          <a:lstStyle/>
          <a:p>
            <a:pPr marL="361950" indent="-361950">
              <a:spcBef>
                <a:spcPts val="0"/>
              </a:spcBef>
              <a:spcAft>
                <a:spcPts val="1800"/>
              </a:spcAft>
            </a:pPr>
            <a:r>
              <a:rPr lang="en-US" altLang="zh-CN" sz="2600" b="1" dirty="0">
                <a:ea typeface="SimSun" pitchFamily="2" charset="-122"/>
              </a:rPr>
              <a:t>Attribute data:</a:t>
            </a:r>
            <a:r>
              <a:rPr lang="en-US" altLang="zh-CN" sz="2600" dirty="0">
                <a:ea typeface="SimSun" pitchFamily="2" charset="-122"/>
              </a:rPr>
              <a:t> Also statistical data; Nonspatial information about a geographic feature, usually stored in a table that can be attached to a geographic object through the use of unique identifier or ID</a:t>
            </a:r>
            <a:endParaRPr lang="en-PH" sz="2600" dirty="0">
              <a:ea typeface="SimSun" pitchFamily="2" charset="-122"/>
            </a:endParaRPr>
          </a:p>
          <a:p>
            <a:pPr marL="361950" indent="-361950">
              <a:spcBef>
                <a:spcPts val="0"/>
              </a:spcBef>
              <a:spcAft>
                <a:spcPts val="1800"/>
              </a:spcAft>
            </a:pPr>
            <a:r>
              <a:rPr lang="en-PH" sz="2600" b="1" dirty="0">
                <a:ea typeface="SimSun" pitchFamily="2" charset="-122"/>
              </a:rPr>
              <a:t>Geospatial data: </a:t>
            </a:r>
            <a:r>
              <a:rPr lang="en-PH" sz="2600" dirty="0">
                <a:ea typeface="SimSun" pitchFamily="2" charset="-122"/>
              </a:rPr>
              <a:t>Also referred to as spatial data; Information about the locations and shapes of geographic features and the relationships between them, usually stored as coordinates and topology.</a:t>
            </a:r>
          </a:p>
          <a:p>
            <a:pPr marL="361950" indent="-361950">
              <a:spcBef>
                <a:spcPts val="0"/>
              </a:spcBef>
              <a:spcAft>
                <a:spcPts val="1800"/>
              </a:spcAft>
            </a:pPr>
            <a:r>
              <a:rPr lang="en-PH" altLang="zh-CN" sz="2600" b="1" dirty="0">
                <a:ea typeface="SimSun" pitchFamily="2" charset="-122"/>
              </a:rPr>
              <a:t>Map: </a:t>
            </a:r>
            <a:r>
              <a:rPr lang="en-PH" sz="2600" dirty="0"/>
              <a:t>Any graphical representation of geographic or spatial information.</a:t>
            </a:r>
            <a:endParaRPr lang="en-US" altLang="zh-CN" sz="2600" dirty="0">
              <a:ea typeface="SimSun" pitchFamily="2" charset="-122"/>
            </a:endParaRPr>
          </a:p>
          <a:p>
            <a:pPr marL="361950" indent="-361950">
              <a:spcBef>
                <a:spcPts val="0"/>
              </a:spcBef>
              <a:spcAft>
                <a:spcPts val="1800"/>
              </a:spcAft>
            </a:pPr>
            <a:r>
              <a:rPr lang="en-US" altLang="zh-CN" sz="2600" b="1" dirty="0">
                <a:ea typeface="SimSun" pitchFamily="2" charset="-122"/>
              </a:rPr>
              <a:t>Thematic map: </a:t>
            </a:r>
            <a:r>
              <a:rPr lang="en-US" sz="2600" dirty="0"/>
              <a:t>A map designed to convey information about a single topic or theme, such as population density, geology, or health</a:t>
            </a:r>
            <a:endParaRPr lang="en-PH" sz="2600" dirty="0">
              <a:ea typeface="SimSun" pitchFamily="2" charset="-122"/>
            </a:endParaRPr>
          </a:p>
        </p:txBody>
      </p:sp>
    </p:spTree>
    <p:extLst>
      <p:ext uri="{BB962C8B-B14F-4D97-AF65-F5344CB8AC3E}">
        <p14:creationId xmlns:p14="http://schemas.microsoft.com/office/powerpoint/2010/main" val="657355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20</a:t>
            </a:fld>
            <a:endParaRPr lang="en-US" dirty="0"/>
          </a:p>
        </p:txBody>
      </p:sp>
      <p:sp>
        <p:nvSpPr>
          <p:cNvPr id="3" name="Content Placeholder 2">
            <a:extLst>
              <a:ext uri="{FF2B5EF4-FFF2-40B4-BE49-F238E27FC236}">
                <a16:creationId xmlns:a16="http://schemas.microsoft.com/office/drawing/2014/main" id="{5A52F1C7-FCCD-7232-0A4D-0DF835E2FCEF}"/>
              </a:ext>
            </a:extLst>
          </p:cNvPr>
          <p:cNvSpPr txBox="1">
            <a:spLocks/>
          </p:cNvSpPr>
          <p:nvPr/>
        </p:nvSpPr>
        <p:spPr>
          <a:xfrm>
            <a:off x="652760" y="1706711"/>
            <a:ext cx="8640442" cy="64216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dirty="0"/>
              <a:t>3. Fix the symbology</a:t>
            </a:r>
            <a:endParaRPr lang="en-PH" dirty="0"/>
          </a:p>
          <a:p>
            <a:pPr marL="0" indent="0">
              <a:buFont typeface="Arial" charset="0"/>
              <a:buNone/>
              <a:defRPr/>
            </a:pPr>
            <a:endParaRPr lang="en-PH" sz="1600" dirty="0"/>
          </a:p>
        </p:txBody>
      </p:sp>
      <p:sp>
        <p:nvSpPr>
          <p:cNvPr id="5" name="Content Placeholder 2">
            <a:extLst>
              <a:ext uri="{FF2B5EF4-FFF2-40B4-BE49-F238E27FC236}">
                <a16:creationId xmlns:a16="http://schemas.microsoft.com/office/drawing/2014/main" id="{CE90773D-D6B9-6CC4-DBBC-52610C8FCC71}"/>
              </a:ext>
            </a:extLst>
          </p:cNvPr>
          <p:cNvSpPr txBox="1">
            <a:spLocks/>
          </p:cNvSpPr>
          <p:nvPr/>
        </p:nvSpPr>
        <p:spPr>
          <a:xfrm>
            <a:off x="1021113" y="2205732"/>
            <a:ext cx="8316912" cy="79122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PH" dirty="0"/>
              <a:t>Choose the appropriate symbols and/or colors</a:t>
            </a:r>
          </a:p>
        </p:txBody>
      </p:sp>
      <p:pic>
        <p:nvPicPr>
          <p:cNvPr id="9" name="Picture 1">
            <a:extLst>
              <a:ext uri="{FF2B5EF4-FFF2-40B4-BE49-F238E27FC236}">
                <a16:creationId xmlns:a16="http://schemas.microsoft.com/office/drawing/2014/main" id="{673D268D-760B-5C4A-54ED-6B3628C2B478}"/>
              </a:ext>
            </a:extLst>
          </p:cNvPr>
          <p:cNvPicPr>
            <a:picLocks noChangeAspect="1"/>
          </p:cNvPicPr>
          <p:nvPr/>
        </p:nvPicPr>
        <p:blipFill>
          <a:blip r:embed="rId2" cstate="print"/>
          <a:srcRect/>
          <a:stretch>
            <a:fillRect/>
          </a:stretch>
        </p:blipFill>
        <p:spPr bwMode="auto">
          <a:xfrm>
            <a:off x="1664410" y="2847901"/>
            <a:ext cx="3850270" cy="1957865"/>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pic>
        <p:nvPicPr>
          <p:cNvPr id="15" name="Picture 2">
            <a:extLst>
              <a:ext uri="{FF2B5EF4-FFF2-40B4-BE49-F238E27FC236}">
                <a16:creationId xmlns:a16="http://schemas.microsoft.com/office/drawing/2014/main" id="{40517F0B-6506-B27F-2F14-09021FD3EDFA}"/>
              </a:ext>
            </a:extLst>
          </p:cNvPr>
          <p:cNvPicPr>
            <a:picLocks noChangeAspect="1"/>
          </p:cNvPicPr>
          <p:nvPr/>
        </p:nvPicPr>
        <p:blipFill>
          <a:blip r:embed="rId3" cstate="print"/>
          <a:srcRect/>
          <a:stretch>
            <a:fillRect/>
          </a:stretch>
        </p:blipFill>
        <p:spPr bwMode="auto">
          <a:xfrm>
            <a:off x="2999220" y="4231439"/>
            <a:ext cx="3893398" cy="1957865"/>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pic>
        <p:nvPicPr>
          <p:cNvPr id="16" name="Picture 11" descr="https://lh5.googleusercontent.com/7IBJT9qy6PqW1JEL3XRBgaW3yoF8yvvtKUfHo9BOHueysEaRbTJIXcjq-KvBeT9hcPsQHLz0QAx1D9_IFmDPTtLDaeVe-Hc6_hujsI_4eLhMnDnLI3l57xG4LcbGczDPSTmUzJ5Ru8Qn13IU2w">
            <a:extLst>
              <a:ext uri="{FF2B5EF4-FFF2-40B4-BE49-F238E27FC236}">
                <a16:creationId xmlns:a16="http://schemas.microsoft.com/office/drawing/2014/main" id="{DCCAAAA1-599B-BFD2-CDD9-A617D83FB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5572" y="2781325"/>
            <a:ext cx="2238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https://lh4.googleusercontent.com/yvE6DqnBdE5jrPaHZzFWIUDLgL7ardfQxry4Ojr2CremSFKe-HQREDc74hbYo7d_EDbz5mY7ABqyOOe5jV3r8xABGwau7As9fMqP8_loTQPGJMzcx_KyZBU_5uCWnsuPNp7_Bak46IYw9yp8LA">
            <a:extLst>
              <a:ext uri="{FF2B5EF4-FFF2-40B4-BE49-F238E27FC236}">
                <a16:creationId xmlns:a16="http://schemas.microsoft.com/office/drawing/2014/main" id="{7DC0D50E-3344-3CD4-B08C-EC0864EFF0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0035" y="3860825"/>
            <a:ext cx="2105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https://lh3.googleusercontent.com/JGvuZJjUxpvWkE91ZaAVR5AHh8Y8gctvcIPZrjHb4crDpSlVztAjFpMw_Mryd93DIXzZFL3Af-Aiow5L-W_yXs3z-ByIMZYX_ENWWK2Ke2DevHlMe0A_c3yIRVQOJIwC7zo5aQu2rOrP8e5-ig">
            <a:extLst>
              <a:ext uri="{FF2B5EF4-FFF2-40B4-BE49-F238E27FC236}">
                <a16:creationId xmlns:a16="http://schemas.microsoft.com/office/drawing/2014/main" id="{82565536-7DD8-482E-415E-C95D9A1E94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5572" y="5084787"/>
            <a:ext cx="23336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76E3F4A-D1CD-3B15-A2D9-8A0AB63C3E07}"/>
              </a:ext>
            </a:extLst>
          </p:cNvPr>
          <p:cNvSpPr txBox="1">
            <a:spLocks/>
          </p:cNvSpPr>
          <p:nvPr/>
        </p:nvSpPr>
        <p:spPr>
          <a:xfrm>
            <a:off x="518473" y="1053201"/>
            <a:ext cx="11155054" cy="5409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Creating the thematic map</a:t>
            </a:r>
          </a:p>
        </p:txBody>
      </p:sp>
    </p:spTree>
    <p:extLst>
      <p:ext uri="{BB962C8B-B14F-4D97-AF65-F5344CB8AC3E}">
        <p14:creationId xmlns:p14="http://schemas.microsoft.com/office/powerpoint/2010/main" val="1687451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21</a:t>
            </a:fld>
            <a:endParaRPr lang="en-US" dirty="0"/>
          </a:p>
        </p:txBody>
      </p:sp>
      <p:sp>
        <p:nvSpPr>
          <p:cNvPr id="6" name="Content Placeholder 2">
            <a:extLst>
              <a:ext uri="{FF2B5EF4-FFF2-40B4-BE49-F238E27FC236}">
                <a16:creationId xmlns:a16="http://schemas.microsoft.com/office/drawing/2014/main" id="{894B3EC4-8BFF-5B0D-F591-E5A84689E39D}"/>
              </a:ext>
            </a:extLst>
          </p:cNvPr>
          <p:cNvSpPr txBox="1">
            <a:spLocks/>
          </p:cNvSpPr>
          <p:nvPr/>
        </p:nvSpPr>
        <p:spPr>
          <a:xfrm>
            <a:off x="652759" y="1706711"/>
            <a:ext cx="8301076" cy="64216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dirty="0"/>
              <a:t>4. Add labels to the map</a:t>
            </a:r>
            <a:endParaRPr lang="en-PH" dirty="0"/>
          </a:p>
          <a:p>
            <a:pPr marL="0" indent="0">
              <a:buFont typeface="Arial" charset="0"/>
              <a:buNone/>
              <a:defRPr/>
            </a:pPr>
            <a:endParaRPr lang="en-PH" sz="1600" dirty="0"/>
          </a:p>
        </p:txBody>
      </p:sp>
      <p:sp>
        <p:nvSpPr>
          <p:cNvPr id="7" name="Content Placeholder 2">
            <a:extLst>
              <a:ext uri="{FF2B5EF4-FFF2-40B4-BE49-F238E27FC236}">
                <a16:creationId xmlns:a16="http://schemas.microsoft.com/office/drawing/2014/main" id="{6343D700-C88A-E3C9-89D9-E2A0C77C454F}"/>
              </a:ext>
            </a:extLst>
          </p:cNvPr>
          <p:cNvSpPr txBox="1">
            <a:spLocks/>
          </p:cNvSpPr>
          <p:nvPr/>
        </p:nvSpPr>
        <p:spPr bwMode="auto">
          <a:xfrm>
            <a:off x="788431" y="3141563"/>
            <a:ext cx="10885095" cy="2879725"/>
          </a:xfrm>
          <a:prstGeom prst="rect">
            <a:avLst/>
          </a:prstGeom>
          <a:noFill/>
          <a:ln w="9525">
            <a:noFill/>
            <a:miter lim="800000"/>
            <a:headEnd/>
            <a:tailEnd/>
          </a:ln>
        </p:spPr>
        <p:txBody>
          <a:bodyPr/>
          <a:lstStyle/>
          <a:p>
            <a:pPr marL="228600" indent="-228600">
              <a:lnSpc>
                <a:spcPct val="90000"/>
              </a:lnSpc>
              <a:spcBef>
                <a:spcPts val="1000"/>
              </a:spcBef>
              <a:buFont typeface="Arial" charset="0"/>
              <a:buChar char="•"/>
              <a:defRPr/>
            </a:pPr>
            <a:r>
              <a:rPr lang="en-PH" altLang="en-US" sz="2600" dirty="0">
                <a:latin typeface="+mn-lt"/>
                <a:cs typeface="+mn-cs"/>
              </a:rPr>
              <a:t>Identify the intellectual hierarchy</a:t>
            </a:r>
          </a:p>
          <a:p>
            <a:pPr marL="685800" lvl="1" indent="-228600">
              <a:lnSpc>
                <a:spcPct val="90000"/>
              </a:lnSpc>
              <a:spcBef>
                <a:spcPts val="500"/>
              </a:spcBef>
              <a:buFont typeface="Wingdings" pitchFamily="2" charset="2"/>
              <a:buChar char="Ø"/>
              <a:defRPr/>
            </a:pPr>
            <a:r>
              <a:rPr lang="en-PH" altLang="en-US" sz="2600" dirty="0">
                <a:latin typeface="+mn-lt"/>
                <a:cs typeface="+mn-cs"/>
              </a:rPr>
              <a:t> The ranking of </a:t>
            </a:r>
            <a:r>
              <a:rPr lang="en-PH" altLang="en-US" sz="2600" b="1" dirty="0">
                <a:latin typeface="+mn-lt"/>
                <a:cs typeface="+mn-cs"/>
              </a:rPr>
              <a:t>importance</a:t>
            </a:r>
            <a:r>
              <a:rPr lang="en-PH" altLang="en-US" sz="2600" dirty="0">
                <a:latin typeface="+mn-lt"/>
                <a:cs typeface="+mn-cs"/>
              </a:rPr>
              <a:t> of the different map features</a:t>
            </a:r>
          </a:p>
          <a:p>
            <a:pPr marL="228600" indent="-228600">
              <a:lnSpc>
                <a:spcPct val="90000"/>
              </a:lnSpc>
              <a:spcBef>
                <a:spcPts val="1000"/>
              </a:spcBef>
              <a:buFont typeface="Arial" charset="0"/>
              <a:buChar char="•"/>
              <a:defRPr/>
            </a:pPr>
            <a:r>
              <a:rPr lang="en-PH" altLang="en-US" sz="2600" dirty="0">
                <a:latin typeface="+mn-lt"/>
                <a:cs typeface="+mn-cs"/>
              </a:rPr>
              <a:t>Determine the visual hierarchy of map labels based on the intellectual hierarchy</a:t>
            </a:r>
          </a:p>
          <a:p>
            <a:pPr marL="685800" lvl="1" indent="-228600">
              <a:lnSpc>
                <a:spcPct val="90000"/>
              </a:lnSpc>
              <a:spcBef>
                <a:spcPts val="500"/>
              </a:spcBef>
              <a:buFont typeface="Wingdings" pitchFamily="2" charset="2"/>
              <a:buChar char="Ø"/>
              <a:defRPr/>
            </a:pPr>
            <a:r>
              <a:rPr lang="en-PH" altLang="en-US" sz="2600" dirty="0">
                <a:latin typeface="+mn-lt"/>
                <a:cs typeface="+mn-cs"/>
              </a:rPr>
              <a:t> The way the map </a:t>
            </a:r>
            <a:r>
              <a:rPr lang="en-PH" altLang="en-US" sz="2600" b="1" dirty="0">
                <a:latin typeface="+mn-lt"/>
                <a:cs typeface="+mn-cs"/>
              </a:rPr>
              <a:t>labels</a:t>
            </a:r>
            <a:r>
              <a:rPr lang="en-PH" altLang="en-US" sz="2600" dirty="0">
                <a:latin typeface="+mn-lt"/>
                <a:cs typeface="+mn-cs"/>
              </a:rPr>
              <a:t> are designed to help map readers organize geographical information</a:t>
            </a:r>
          </a:p>
        </p:txBody>
      </p:sp>
      <p:sp>
        <p:nvSpPr>
          <p:cNvPr id="8" name="Rectangle 7">
            <a:extLst>
              <a:ext uri="{FF2B5EF4-FFF2-40B4-BE49-F238E27FC236}">
                <a16:creationId xmlns:a16="http://schemas.microsoft.com/office/drawing/2014/main" id="{B0523C2A-02CD-F9A3-6563-826FFE175DFB}"/>
              </a:ext>
            </a:extLst>
          </p:cNvPr>
          <p:cNvSpPr>
            <a:spLocks noChangeArrowheads="1"/>
          </p:cNvSpPr>
          <p:nvPr/>
        </p:nvSpPr>
        <p:spPr bwMode="auto">
          <a:xfrm>
            <a:off x="1005919" y="2149375"/>
            <a:ext cx="1066760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i="1" dirty="0"/>
              <a:t>In cartography, a label is a text placed on or near a map feature that describes or identifies it. </a:t>
            </a:r>
          </a:p>
        </p:txBody>
      </p:sp>
      <p:sp>
        <p:nvSpPr>
          <p:cNvPr id="3" name="Title 1">
            <a:extLst>
              <a:ext uri="{FF2B5EF4-FFF2-40B4-BE49-F238E27FC236}">
                <a16:creationId xmlns:a16="http://schemas.microsoft.com/office/drawing/2014/main" id="{1F1916D9-9E69-7356-6497-54B8E4901C30}"/>
              </a:ext>
            </a:extLst>
          </p:cNvPr>
          <p:cNvSpPr txBox="1">
            <a:spLocks/>
          </p:cNvSpPr>
          <p:nvPr/>
        </p:nvSpPr>
        <p:spPr>
          <a:xfrm>
            <a:off x="518473" y="1053201"/>
            <a:ext cx="11155054" cy="5409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Creating the thematic map</a:t>
            </a:r>
          </a:p>
        </p:txBody>
      </p:sp>
    </p:spTree>
    <p:extLst>
      <p:ext uri="{BB962C8B-B14F-4D97-AF65-F5344CB8AC3E}">
        <p14:creationId xmlns:p14="http://schemas.microsoft.com/office/powerpoint/2010/main" val="477272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22</a:t>
            </a:fld>
            <a:endParaRPr lang="en-US" dirty="0"/>
          </a:p>
        </p:txBody>
      </p:sp>
      <p:sp>
        <p:nvSpPr>
          <p:cNvPr id="3" name="Content Placeholder 2">
            <a:extLst>
              <a:ext uri="{FF2B5EF4-FFF2-40B4-BE49-F238E27FC236}">
                <a16:creationId xmlns:a16="http://schemas.microsoft.com/office/drawing/2014/main" id="{6C545267-AFFB-2563-22E9-BDE8E1A71965}"/>
              </a:ext>
            </a:extLst>
          </p:cNvPr>
          <p:cNvSpPr txBox="1">
            <a:spLocks/>
          </p:cNvSpPr>
          <p:nvPr/>
        </p:nvSpPr>
        <p:spPr>
          <a:xfrm>
            <a:off x="655063" y="1706711"/>
            <a:ext cx="7625827" cy="107421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dirty="0"/>
              <a:t>5. Choose the map orientation (or map template)</a:t>
            </a:r>
            <a:endParaRPr lang="en-PH" dirty="0"/>
          </a:p>
          <a:p>
            <a:pPr marL="0" indent="0">
              <a:buFont typeface="Arial" charset="0"/>
              <a:buNone/>
              <a:defRPr/>
            </a:pPr>
            <a:endParaRPr lang="en-PH" sz="1600" dirty="0"/>
          </a:p>
        </p:txBody>
      </p:sp>
      <p:sp>
        <p:nvSpPr>
          <p:cNvPr id="5" name="Content Placeholder 2">
            <a:extLst>
              <a:ext uri="{FF2B5EF4-FFF2-40B4-BE49-F238E27FC236}">
                <a16:creationId xmlns:a16="http://schemas.microsoft.com/office/drawing/2014/main" id="{3DC07616-A600-5D21-E864-CE78413B6D00}"/>
              </a:ext>
            </a:extLst>
          </p:cNvPr>
          <p:cNvSpPr txBox="1">
            <a:spLocks/>
          </p:cNvSpPr>
          <p:nvPr/>
        </p:nvSpPr>
        <p:spPr>
          <a:xfrm>
            <a:off x="691998" y="2194682"/>
            <a:ext cx="5230813" cy="100806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0">
              <a:spcBef>
                <a:spcPts val="0"/>
              </a:spcBef>
              <a:defRPr/>
            </a:pPr>
            <a:r>
              <a:rPr lang="en-PH" altLang="en-US" dirty="0"/>
              <a:t>Portrait</a:t>
            </a:r>
          </a:p>
          <a:p>
            <a:pPr marL="635000">
              <a:spcBef>
                <a:spcPts val="0"/>
              </a:spcBef>
              <a:defRPr/>
            </a:pPr>
            <a:r>
              <a:rPr lang="en-PH" altLang="en-US" dirty="0"/>
              <a:t>Landscape</a:t>
            </a:r>
          </a:p>
        </p:txBody>
      </p:sp>
      <p:pic>
        <p:nvPicPr>
          <p:cNvPr id="9" name="Picture 8">
            <a:extLst>
              <a:ext uri="{FF2B5EF4-FFF2-40B4-BE49-F238E27FC236}">
                <a16:creationId xmlns:a16="http://schemas.microsoft.com/office/drawing/2014/main" id="{0DA3E94E-BF10-2D2C-21A4-063B645969B8}"/>
              </a:ext>
            </a:extLst>
          </p:cNvPr>
          <p:cNvPicPr>
            <a:picLocks noChangeAspect="1"/>
          </p:cNvPicPr>
          <p:nvPr/>
        </p:nvPicPr>
        <p:blipFill>
          <a:blip r:embed="rId2" cstate="print"/>
          <a:stretch>
            <a:fillRect/>
          </a:stretch>
        </p:blipFill>
        <p:spPr>
          <a:xfrm>
            <a:off x="8886800" y="846137"/>
            <a:ext cx="2954337" cy="417671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6895A2D-A50A-746C-7D2A-18EF6158EB82}"/>
              </a:ext>
            </a:extLst>
          </p:cNvPr>
          <p:cNvPicPr>
            <a:picLocks noChangeAspect="1"/>
          </p:cNvPicPr>
          <p:nvPr/>
        </p:nvPicPr>
        <p:blipFill>
          <a:blip r:embed="rId3" cstate="print"/>
          <a:stretch>
            <a:fillRect/>
          </a:stretch>
        </p:blipFill>
        <p:spPr>
          <a:xfrm>
            <a:off x="5338068" y="2515244"/>
            <a:ext cx="4578350" cy="3240087"/>
          </a:xfrm>
          <a:prstGeom prst="rect">
            <a:avLst/>
          </a:prstGeom>
          <a:ln>
            <a:noFill/>
          </a:ln>
          <a:effectLst>
            <a:outerShdw blurRad="292100" dist="139700" dir="2700000" algn="tl" rotWithShape="0">
              <a:srgbClr val="333333">
                <a:alpha val="65000"/>
              </a:srgbClr>
            </a:outerShdw>
          </a:effectLst>
        </p:spPr>
      </p:pic>
      <p:sp>
        <p:nvSpPr>
          <p:cNvPr id="11" name="Right Arrow 14">
            <a:extLst>
              <a:ext uri="{FF2B5EF4-FFF2-40B4-BE49-F238E27FC236}">
                <a16:creationId xmlns:a16="http://schemas.microsoft.com/office/drawing/2014/main" id="{D0611939-29F8-BEBA-930A-14E6398549B5}"/>
              </a:ext>
            </a:extLst>
          </p:cNvPr>
          <p:cNvSpPr/>
          <p:nvPr/>
        </p:nvSpPr>
        <p:spPr>
          <a:xfrm>
            <a:off x="585731" y="3901926"/>
            <a:ext cx="538162" cy="4667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a:solidFill>
                <a:schemeClr val="tx1"/>
              </a:solidFill>
            </a:endParaRPr>
          </a:p>
        </p:txBody>
      </p:sp>
      <p:sp>
        <p:nvSpPr>
          <p:cNvPr id="12" name="TextBox 2">
            <a:extLst>
              <a:ext uri="{FF2B5EF4-FFF2-40B4-BE49-F238E27FC236}">
                <a16:creationId xmlns:a16="http://schemas.microsoft.com/office/drawing/2014/main" id="{8863A675-E91A-9F20-2856-00AB8ABD9958}"/>
              </a:ext>
            </a:extLst>
          </p:cNvPr>
          <p:cNvSpPr txBox="1">
            <a:spLocks noChangeArrowheads="1"/>
          </p:cNvSpPr>
          <p:nvPr/>
        </p:nvSpPr>
        <p:spPr bwMode="auto">
          <a:xfrm>
            <a:off x="1209982" y="3885036"/>
            <a:ext cx="4041996" cy="187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nSpc>
                <a:spcPct val="90000"/>
              </a:lnSpc>
              <a:spcBef>
                <a:spcPts val="1000"/>
              </a:spcBef>
              <a:buFont typeface="Arial" pitchFamily="34" charset="0"/>
              <a:buNone/>
            </a:pPr>
            <a:r>
              <a:rPr lang="en-PH" altLang="en-US" sz="2600" dirty="0"/>
              <a:t>Depends mainly on the shape of the geographic area being covered</a:t>
            </a:r>
          </a:p>
        </p:txBody>
      </p:sp>
      <p:pic>
        <p:nvPicPr>
          <p:cNvPr id="13" name="Picture 10">
            <a:extLst>
              <a:ext uri="{FF2B5EF4-FFF2-40B4-BE49-F238E27FC236}">
                <a16:creationId xmlns:a16="http://schemas.microsoft.com/office/drawing/2014/main" id="{06917257-4D1D-8962-A014-725A16590FD2}"/>
              </a:ext>
            </a:extLst>
          </p:cNvPr>
          <p:cNvPicPr>
            <a:picLocks noChangeAspect="1" noChangeArrowheads="1"/>
          </p:cNvPicPr>
          <p:nvPr/>
        </p:nvPicPr>
        <p:blipFill>
          <a:blip r:embed="rId4" cstate="print"/>
          <a:srcRect/>
          <a:stretch>
            <a:fillRect/>
          </a:stretch>
        </p:blipFill>
        <p:spPr bwMode="auto">
          <a:xfrm>
            <a:off x="8047095" y="4079643"/>
            <a:ext cx="3021012" cy="2135187"/>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
        <p:nvSpPr>
          <p:cNvPr id="6" name="Title 1">
            <a:extLst>
              <a:ext uri="{FF2B5EF4-FFF2-40B4-BE49-F238E27FC236}">
                <a16:creationId xmlns:a16="http://schemas.microsoft.com/office/drawing/2014/main" id="{1B320FA6-CAC4-6CB4-FD8E-C4F61968287A}"/>
              </a:ext>
            </a:extLst>
          </p:cNvPr>
          <p:cNvSpPr txBox="1">
            <a:spLocks/>
          </p:cNvSpPr>
          <p:nvPr/>
        </p:nvSpPr>
        <p:spPr>
          <a:xfrm>
            <a:off x="518473" y="1053201"/>
            <a:ext cx="11155054" cy="5409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Creating the thematic map</a:t>
            </a:r>
          </a:p>
        </p:txBody>
      </p:sp>
    </p:spTree>
    <p:extLst>
      <p:ext uri="{BB962C8B-B14F-4D97-AF65-F5344CB8AC3E}">
        <p14:creationId xmlns:p14="http://schemas.microsoft.com/office/powerpoint/2010/main" val="3326761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23</a:t>
            </a:fld>
            <a:endParaRPr lang="en-US" dirty="0"/>
          </a:p>
        </p:txBody>
      </p:sp>
      <p:sp>
        <p:nvSpPr>
          <p:cNvPr id="6" name="Content Placeholder 2">
            <a:extLst>
              <a:ext uri="{FF2B5EF4-FFF2-40B4-BE49-F238E27FC236}">
                <a16:creationId xmlns:a16="http://schemas.microsoft.com/office/drawing/2014/main" id="{B9809B7B-F011-D283-81E1-7AE79C61C07A}"/>
              </a:ext>
            </a:extLst>
          </p:cNvPr>
          <p:cNvSpPr txBox="1">
            <a:spLocks/>
          </p:cNvSpPr>
          <p:nvPr/>
        </p:nvSpPr>
        <p:spPr>
          <a:xfrm>
            <a:off x="652759" y="1706711"/>
            <a:ext cx="10975943" cy="107421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dirty="0"/>
              <a:t>6. Fix the other elements of the layout</a:t>
            </a:r>
            <a:endParaRPr lang="en-PH" dirty="0"/>
          </a:p>
          <a:p>
            <a:pPr marL="0" indent="0">
              <a:buFont typeface="Arial" charset="0"/>
              <a:buNone/>
              <a:defRPr/>
            </a:pPr>
            <a:endParaRPr lang="en-PH" sz="1600" dirty="0"/>
          </a:p>
        </p:txBody>
      </p:sp>
      <p:sp>
        <p:nvSpPr>
          <p:cNvPr id="7" name="Content Placeholder 2">
            <a:extLst>
              <a:ext uri="{FF2B5EF4-FFF2-40B4-BE49-F238E27FC236}">
                <a16:creationId xmlns:a16="http://schemas.microsoft.com/office/drawing/2014/main" id="{63FE5C6F-E039-6FD8-DAD6-77B7D51E6BA3}"/>
              </a:ext>
            </a:extLst>
          </p:cNvPr>
          <p:cNvSpPr txBox="1">
            <a:spLocks/>
          </p:cNvSpPr>
          <p:nvPr/>
        </p:nvSpPr>
        <p:spPr>
          <a:xfrm>
            <a:off x="1096817" y="2195898"/>
            <a:ext cx="7605762" cy="2163787"/>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PH" dirty="0"/>
              <a:t>If no map template is available, make sure that all map components are present.</a:t>
            </a:r>
          </a:p>
          <a:p>
            <a:pPr>
              <a:defRPr/>
            </a:pPr>
            <a:r>
              <a:rPr lang="en-PH" dirty="0"/>
              <a:t>If using a map template: </a:t>
            </a:r>
          </a:p>
          <a:p>
            <a:pPr lvl="1">
              <a:defRPr/>
            </a:pPr>
            <a:r>
              <a:rPr lang="en-PH" sz="2600" dirty="0"/>
              <a:t>Supply the text for the title, production date, project file name, etc.</a:t>
            </a:r>
          </a:p>
          <a:p>
            <a:pPr lvl="1">
              <a:defRPr/>
            </a:pPr>
            <a:r>
              <a:rPr lang="en-PH" sz="2600" dirty="0"/>
              <a:t>Check that the legend and scale represent the current map</a:t>
            </a:r>
          </a:p>
        </p:txBody>
      </p:sp>
      <p:sp>
        <p:nvSpPr>
          <p:cNvPr id="8" name="Right Arrow 14">
            <a:extLst>
              <a:ext uri="{FF2B5EF4-FFF2-40B4-BE49-F238E27FC236}">
                <a16:creationId xmlns:a16="http://schemas.microsoft.com/office/drawing/2014/main" id="{6FE78FED-AFD1-ADC3-73DA-43B0B1E72D0D}"/>
              </a:ext>
            </a:extLst>
          </p:cNvPr>
          <p:cNvSpPr/>
          <p:nvPr/>
        </p:nvSpPr>
        <p:spPr>
          <a:xfrm>
            <a:off x="823343" y="5350954"/>
            <a:ext cx="538162" cy="4667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a:solidFill>
                <a:schemeClr val="tx1"/>
              </a:solidFill>
            </a:endParaRPr>
          </a:p>
        </p:txBody>
      </p:sp>
      <p:pic>
        <p:nvPicPr>
          <p:cNvPr id="14" name="Picture 13">
            <a:extLst>
              <a:ext uri="{FF2B5EF4-FFF2-40B4-BE49-F238E27FC236}">
                <a16:creationId xmlns:a16="http://schemas.microsoft.com/office/drawing/2014/main" id="{3BE52A04-0F55-4D69-D1A5-298CD4EE6D89}"/>
              </a:ext>
            </a:extLst>
          </p:cNvPr>
          <p:cNvPicPr>
            <a:picLocks noChangeAspect="1"/>
          </p:cNvPicPr>
          <p:nvPr/>
        </p:nvPicPr>
        <p:blipFill>
          <a:blip r:embed="rId2" cstate="print"/>
          <a:stretch>
            <a:fillRect/>
          </a:stretch>
        </p:blipFill>
        <p:spPr>
          <a:xfrm>
            <a:off x="9252215" y="2243819"/>
            <a:ext cx="2376487" cy="1835150"/>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15" name="TextBox 6">
            <a:extLst>
              <a:ext uri="{FF2B5EF4-FFF2-40B4-BE49-F238E27FC236}">
                <a16:creationId xmlns:a16="http://schemas.microsoft.com/office/drawing/2014/main" id="{F5527265-ABD9-DC33-614D-7007FA0E69DB}"/>
              </a:ext>
            </a:extLst>
          </p:cNvPr>
          <p:cNvSpPr txBox="1">
            <a:spLocks noChangeArrowheads="1"/>
          </p:cNvSpPr>
          <p:nvPr/>
        </p:nvSpPr>
        <p:spPr bwMode="auto">
          <a:xfrm>
            <a:off x="1433513" y="5260943"/>
            <a:ext cx="102400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PH" altLang="en-US" sz="2800" dirty="0"/>
              <a:t>Check the overall look of your map. Ensure that it looks clean and balanced.</a:t>
            </a:r>
          </a:p>
        </p:txBody>
      </p:sp>
      <p:sp>
        <p:nvSpPr>
          <p:cNvPr id="3" name="Title 1">
            <a:extLst>
              <a:ext uri="{FF2B5EF4-FFF2-40B4-BE49-F238E27FC236}">
                <a16:creationId xmlns:a16="http://schemas.microsoft.com/office/drawing/2014/main" id="{10451E63-55B8-06D8-C524-5E431BF1FAFE}"/>
              </a:ext>
            </a:extLst>
          </p:cNvPr>
          <p:cNvSpPr txBox="1">
            <a:spLocks/>
          </p:cNvSpPr>
          <p:nvPr/>
        </p:nvSpPr>
        <p:spPr>
          <a:xfrm>
            <a:off x="518473" y="1053201"/>
            <a:ext cx="11155054" cy="5409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Creating the thematic map</a:t>
            </a:r>
          </a:p>
        </p:txBody>
      </p:sp>
    </p:spTree>
    <p:extLst>
      <p:ext uri="{BB962C8B-B14F-4D97-AF65-F5344CB8AC3E}">
        <p14:creationId xmlns:p14="http://schemas.microsoft.com/office/powerpoint/2010/main" val="232266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24</a:t>
            </a:fld>
            <a:endParaRPr lang="en-US" dirty="0"/>
          </a:p>
        </p:txBody>
      </p:sp>
      <p:sp>
        <p:nvSpPr>
          <p:cNvPr id="3" name="Content Placeholder 2">
            <a:extLst>
              <a:ext uri="{FF2B5EF4-FFF2-40B4-BE49-F238E27FC236}">
                <a16:creationId xmlns:a16="http://schemas.microsoft.com/office/drawing/2014/main" id="{38D445B4-58BB-E41C-745F-60DA854DD01E}"/>
              </a:ext>
            </a:extLst>
          </p:cNvPr>
          <p:cNvSpPr txBox="1">
            <a:spLocks/>
          </p:cNvSpPr>
          <p:nvPr/>
        </p:nvSpPr>
        <p:spPr>
          <a:xfrm>
            <a:off x="652758" y="1706712"/>
            <a:ext cx="10975943" cy="53710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dirty="0"/>
              <a:t>7. Save the final map in the appropriate format</a:t>
            </a:r>
            <a:endParaRPr lang="en-PH" dirty="0"/>
          </a:p>
          <a:p>
            <a:pPr marL="0" indent="0">
              <a:buFont typeface="Arial" charset="0"/>
              <a:buNone/>
              <a:defRPr/>
            </a:pPr>
            <a:endParaRPr lang="en-PH" sz="1600" dirty="0"/>
          </a:p>
        </p:txBody>
      </p:sp>
      <p:sp>
        <p:nvSpPr>
          <p:cNvPr id="5" name="Content Placeholder 2">
            <a:extLst>
              <a:ext uri="{FF2B5EF4-FFF2-40B4-BE49-F238E27FC236}">
                <a16:creationId xmlns:a16="http://schemas.microsoft.com/office/drawing/2014/main" id="{0098C1D4-F767-1E1A-D8F2-DB4A93A8165F}"/>
              </a:ext>
            </a:extLst>
          </p:cNvPr>
          <p:cNvSpPr txBox="1">
            <a:spLocks/>
          </p:cNvSpPr>
          <p:nvPr/>
        </p:nvSpPr>
        <p:spPr>
          <a:xfrm>
            <a:off x="1100813" y="2195898"/>
            <a:ext cx="10796834" cy="367240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PH" altLang="en-US" dirty="0"/>
              <a:t>Save the map in a file format that would best suit the end use</a:t>
            </a:r>
          </a:p>
          <a:p>
            <a:pPr>
              <a:defRPr/>
            </a:pPr>
            <a:r>
              <a:rPr lang="en-PH" altLang="en-US" dirty="0"/>
              <a:t>For use in electronic viewing wherein the map readers do not need to zoom in, the map can be saved in JPEG, BMP, or PNG file format.</a:t>
            </a:r>
          </a:p>
          <a:p>
            <a:pPr>
              <a:defRPr/>
            </a:pPr>
            <a:r>
              <a:rPr lang="en-PH" altLang="en-US" dirty="0"/>
              <a:t>Otherwise, it is best to save in PDF format.</a:t>
            </a:r>
          </a:p>
          <a:p>
            <a:pPr>
              <a:defRPr/>
            </a:pPr>
            <a:r>
              <a:rPr lang="en-PH" altLang="en-US" dirty="0"/>
              <a:t>It is advisable to save the map with at least 300 dots per inch (dpi) resolution.</a:t>
            </a:r>
          </a:p>
        </p:txBody>
      </p:sp>
      <p:sp>
        <p:nvSpPr>
          <p:cNvPr id="6" name="Title 1">
            <a:extLst>
              <a:ext uri="{FF2B5EF4-FFF2-40B4-BE49-F238E27FC236}">
                <a16:creationId xmlns:a16="http://schemas.microsoft.com/office/drawing/2014/main" id="{4DC02227-3193-C618-0232-658E009E4FF8}"/>
              </a:ext>
            </a:extLst>
          </p:cNvPr>
          <p:cNvSpPr txBox="1">
            <a:spLocks/>
          </p:cNvSpPr>
          <p:nvPr/>
        </p:nvSpPr>
        <p:spPr>
          <a:xfrm>
            <a:off x="518473" y="1053201"/>
            <a:ext cx="11155054" cy="5409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Creating the thematic map</a:t>
            </a:r>
          </a:p>
        </p:txBody>
      </p:sp>
    </p:spTree>
    <p:extLst>
      <p:ext uri="{BB962C8B-B14F-4D97-AF65-F5344CB8AC3E}">
        <p14:creationId xmlns:p14="http://schemas.microsoft.com/office/powerpoint/2010/main" val="735523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25</a:t>
            </a:fld>
            <a:endParaRPr lang="en-US" dirty="0"/>
          </a:p>
        </p:txBody>
      </p:sp>
      <p:sp>
        <p:nvSpPr>
          <p:cNvPr id="6" name="Content Placeholder 2">
            <a:extLst>
              <a:ext uri="{FF2B5EF4-FFF2-40B4-BE49-F238E27FC236}">
                <a16:creationId xmlns:a16="http://schemas.microsoft.com/office/drawing/2014/main" id="{6A1D73DE-9ED9-C04F-B64A-92C4C648BD9C}"/>
              </a:ext>
            </a:extLst>
          </p:cNvPr>
          <p:cNvSpPr txBox="1">
            <a:spLocks/>
          </p:cNvSpPr>
          <p:nvPr/>
        </p:nvSpPr>
        <p:spPr>
          <a:xfrm>
            <a:off x="697583" y="1706712"/>
            <a:ext cx="10975943" cy="309044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PH" dirty="0"/>
              <a:t>Fix map elements outside the GIS software (after export)</a:t>
            </a:r>
          </a:p>
          <a:p>
            <a:pPr marL="0" indent="0">
              <a:buNone/>
              <a:defRPr/>
            </a:pPr>
            <a:r>
              <a:rPr lang="en-PH" dirty="0"/>
              <a:t>There is sometimes the need to do minor editing after creating the final map:</a:t>
            </a:r>
          </a:p>
        </p:txBody>
      </p:sp>
      <p:sp>
        <p:nvSpPr>
          <p:cNvPr id="7" name="TextBox 1">
            <a:extLst>
              <a:ext uri="{FF2B5EF4-FFF2-40B4-BE49-F238E27FC236}">
                <a16:creationId xmlns:a16="http://schemas.microsoft.com/office/drawing/2014/main" id="{1A623168-23FB-C488-4944-01CAD63DE76C}"/>
              </a:ext>
            </a:extLst>
          </p:cNvPr>
          <p:cNvSpPr txBox="1">
            <a:spLocks noChangeArrowheads="1"/>
          </p:cNvSpPr>
          <p:nvPr/>
        </p:nvSpPr>
        <p:spPr bwMode="auto">
          <a:xfrm>
            <a:off x="1827444" y="4797152"/>
            <a:ext cx="7993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PH" altLang="en-US" sz="2400" dirty="0"/>
              <a:t>JPEG, BMP, and PNG		MS Paint or Adobe Photoshop</a:t>
            </a:r>
          </a:p>
          <a:p>
            <a:pPr eaLnBrk="1" hangingPunct="1"/>
            <a:endParaRPr lang="en-PH" altLang="en-US" sz="2400" dirty="0"/>
          </a:p>
          <a:p>
            <a:pPr eaLnBrk="1" hangingPunct="1"/>
            <a:r>
              <a:rPr lang="en-PH" altLang="en-US" sz="2400" dirty="0"/>
              <a:t>PDF 	        Adobe Photoshop or Adobe Illustrator</a:t>
            </a:r>
          </a:p>
        </p:txBody>
      </p:sp>
      <p:sp>
        <p:nvSpPr>
          <p:cNvPr id="8" name="Right Arrow 10">
            <a:extLst>
              <a:ext uri="{FF2B5EF4-FFF2-40B4-BE49-F238E27FC236}">
                <a16:creationId xmlns:a16="http://schemas.microsoft.com/office/drawing/2014/main" id="{ECF4B9E4-642A-06AE-44DA-8C1E88F04968}"/>
              </a:ext>
            </a:extLst>
          </p:cNvPr>
          <p:cNvSpPr/>
          <p:nvPr/>
        </p:nvSpPr>
        <p:spPr>
          <a:xfrm>
            <a:off x="4743681" y="4878115"/>
            <a:ext cx="539750" cy="287337"/>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a:solidFill>
                <a:schemeClr val="tx1"/>
              </a:solidFill>
            </a:endParaRPr>
          </a:p>
        </p:txBody>
      </p:sp>
      <p:sp>
        <p:nvSpPr>
          <p:cNvPr id="9" name="Right Arrow 12">
            <a:extLst>
              <a:ext uri="{FF2B5EF4-FFF2-40B4-BE49-F238E27FC236}">
                <a16:creationId xmlns:a16="http://schemas.microsoft.com/office/drawing/2014/main" id="{F5311451-C570-242C-5B4B-663BC4519DA4}"/>
              </a:ext>
            </a:extLst>
          </p:cNvPr>
          <p:cNvSpPr/>
          <p:nvPr/>
        </p:nvSpPr>
        <p:spPr>
          <a:xfrm>
            <a:off x="2592619" y="5587727"/>
            <a:ext cx="539750" cy="287338"/>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a:solidFill>
                <a:schemeClr val="tx1"/>
              </a:solidFill>
            </a:endParaRPr>
          </a:p>
        </p:txBody>
      </p:sp>
      <p:sp>
        <p:nvSpPr>
          <p:cNvPr id="3" name="Title 1">
            <a:extLst>
              <a:ext uri="{FF2B5EF4-FFF2-40B4-BE49-F238E27FC236}">
                <a16:creationId xmlns:a16="http://schemas.microsoft.com/office/drawing/2014/main" id="{C39E15D9-8BF4-3E5B-8FC1-451FF2788578}"/>
              </a:ext>
            </a:extLst>
          </p:cNvPr>
          <p:cNvSpPr txBox="1">
            <a:spLocks/>
          </p:cNvSpPr>
          <p:nvPr/>
        </p:nvSpPr>
        <p:spPr>
          <a:xfrm>
            <a:off x="518473" y="1053201"/>
            <a:ext cx="11155054" cy="5409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Creating the thematic map</a:t>
            </a:r>
          </a:p>
        </p:txBody>
      </p:sp>
      <p:sp>
        <p:nvSpPr>
          <p:cNvPr id="5" name="Content Placeholder 2">
            <a:extLst>
              <a:ext uri="{FF2B5EF4-FFF2-40B4-BE49-F238E27FC236}">
                <a16:creationId xmlns:a16="http://schemas.microsoft.com/office/drawing/2014/main" id="{C9D7400E-A221-4553-2B2F-4DBFB2BEBA5A}"/>
              </a:ext>
            </a:extLst>
          </p:cNvPr>
          <p:cNvSpPr txBox="1">
            <a:spLocks/>
          </p:cNvSpPr>
          <p:nvPr/>
        </p:nvSpPr>
        <p:spPr>
          <a:xfrm>
            <a:off x="859207" y="3088477"/>
            <a:ext cx="10975943" cy="309044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000">
              <a:defRPr/>
            </a:pPr>
            <a:r>
              <a:rPr lang="en-PH" dirty="0"/>
              <a:t>Repositioning or adding labels</a:t>
            </a:r>
          </a:p>
          <a:p>
            <a:pPr marL="468000">
              <a:defRPr/>
            </a:pPr>
            <a:r>
              <a:rPr lang="en-PH" dirty="0"/>
              <a:t>Adding text information</a:t>
            </a:r>
          </a:p>
          <a:p>
            <a:pPr marL="468000">
              <a:defRPr/>
            </a:pPr>
            <a:r>
              <a:rPr lang="en-PH" dirty="0"/>
              <a:t>Removing unnecessary data and/or text</a:t>
            </a:r>
          </a:p>
        </p:txBody>
      </p:sp>
    </p:spTree>
    <p:extLst>
      <p:ext uri="{BB962C8B-B14F-4D97-AF65-F5344CB8AC3E}">
        <p14:creationId xmlns:p14="http://schemas.microsoft.com/office/powerpoint/2010/main" val="3725022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E17C9B-E198-67C6-097B-8E8FE122C37B}"/>
              </a:ext>
            </a:extLst>
          </p:cNvPr>
          <p:cNvPicPr>
            <a:picLocks noChangeAspect="1"/>
          </p:cNvPicPr>
          <p:nvPr/>
        </p:nvPicPr>
        <p:blipFill rotWithShape="1">
          <a:blip r:embed="rId2"/>
          <a:srcRect l="21594" t="35137" r="30053" b="24774"/>
          <a:stretch/>
        </p:blipFill>
        <p:spPr>
          <a:xfrm>
            <a:off x="4116388" y="971647"/>
            <a:ext cx="5803049" cy="3887228"/>
          </a:xfrm>
          <a:prstGeom prst="rect">
            <a:avLst/>
          </a:prstGeom>
        </p:spPr>
      </p:pic>
      <p:sp>
        <p:nvSpPr>
          <p:cNvPr id="4" name="Title 1">
            <a:extLst>
              <a:ext uri="{FF2B5EF4-FFF2-40B4-BE49-F238E27FC236}">
                <a16:creationId xmlns:a16="http://schemas.microsoft.com/office/drawing/2014/main" id="{C00C55CE-F1E5-2E67-D863-59C302DA8E10}"/>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pPr marL="0"/>
            <a:r>
              <a:rPr lang="en-US" sz="3600" b="1" dirty="0">
                <a:latin typeface="+mn-lt"/>
              </a:rPr>
              <a:t>Introduction to Day 2 (October 19</a:t>
            </a:r>
            <a:r>
              <a:rPr lang="en-US" sz="3600" b="1" baseline="30000" dirty="0">
                <a:latin typeface="+mn-lt"/>
              </a:rPr>
              <a:t>th</a:t>
            </a:r>
            <a:r>
              <a:rPr lang="en-US" sz="3600" b="1" dirty="0">
                <a:latin typeface="+mn-lt"/>
              </a:rPr>
              <a:t>, 12:00-14:00 Bangkok time)</a:t>
            </a:r>
            <a:endParaRPr lang="en-PH" altLang="en-US" sz="3600" dirty="0"/>
          </a:p>
        </p:txBody>
      </p:sp>
      <p:sp>
        <p:nvSpPr>
          <p:cNvPr id="5" name="Slide Number Placeholder 4">
            <a:extLst>
              <a:ext uri="{FF2B5EF4-FFF2-40B4-BE49-F238E27FC236}">
                <a16:creationId xmlns:a16="http://schemas.microsoft.com/office/drawing/2014/main" id="{2AEADE24-F61B-005D-C6DC-8465CE11AAE1}"/>
              </a:ext>
            </a:extLst>
          </p:cNvPr>
          <p:cNvSpPr>
            <a:spLocks noGrp="1"/>
          </p:cNvSpPr>
          <p:nvPr>
            <p:ph type="sldNum" sz="quarter" idx="12"/>
          </p:nvPr>
        </p:nvSpPr>
        <p:spPr/>
        <p:txBody>
          <a:bodyPr/>
          <a:lstStyle/>
          <a:p>
            <a:fld id="{4D309488-8EB1-4662-952E-D6A73107E6C0}" type="slidenum">
              <a:rPr lang="en-US" smtClean="0"/>
              <a:pPr/>
              <a:t>26</a:t>
            </a:fld>
            <a:endParaRPr lang="en-US"/>
          </a:p>
        </p:txBody>
      </p:sp>
      <p:sp>
        <p:nvSpPr>
          <p:cNvPr id="6" name="Left Brace 5">
            <a:extLst>
              <a:ext uri="{FF2B5EF4-FFF2-40B4-BE49-F238E27FC236}">
                <a16:creationId xmlns:a16="http://schemas.microsoft.com/office/drawing/2014/main" id="{E267D0D3-0281-35F3-73EC-A4CE3C765622}"/>
              </a:ext>
            </a:extLst>
          </p:cNvPr>
          <p:cNvSpPr/>
          <p:nvPr/>
        </p:nvSpPr>
        <p:spPr>
          <a:xfrm>
            <a:off x="3424515" y="1750157"/>
            <a:ext cx="600635" cy="2488566"/>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sp>
        <p:nvSpPr>
          <p:cNvPr id="7" name="TextBox 6">
            <a:extLst>
              <a:ext uri="{FF2B5EF4-FFF2-40B4-BE49-F238E27FC236}">
                <a16:creationId xmlns:a16="http://schemas.microsoft.com/office/drawing/2014/main" id="{8C481E11-1646-8BE1-7C76-AB7BB0A7CA64}"/>
              </a:ext>
            </a:extLst>
          </p:cNvPr>
          <p:cNvSpPr txBox="1"/>
          <p:nvPr/>
        </p:nvSpPr>
        <p:spPr>
          <a:xfrm>
            <a:off x="628323" y="2794385"/>
            <a:ext cx="2841812" cy="400110"/>
          </a:xfrm>
          <a:prstGeom prst="rect">
            <a:avLst/>
          </a:prstGeom>
          <a:noFill/>
        </p:spPr>
        <p:txBody>
          <a:bodyPr wrap="square">
            <a:spAutoFit/>
          </a:bodyPr>
          <a:lstStyle/>
          <a:p>
            <a:pPr marL="180975"/>
            <a:r>
              <a:rPr lang="en-GB" sz="2000" dirty="0"/>
              <a:t>The importance of data</a:t>
            </a:r>
          </a:p>
        </p:txBody>
      </p:sp>
      <p:sp>
        <p:nvSpPr>
          <p:cNvPr id="9" name="TextBox 8">
            <a:extLst>
              <a:ext uri="{FF2B5EF4-FFF2-40B4-BE49-F238E27FC236}">
                <a16:creationId xmlns:a16="http://schemas.microsoft.com/office/drawing/2014/main" id="{5018B126-DDB1-CCBF-B8E4-88BAC80988D0}"/>
              </a:ext>
            </a:extLst>
          </p:cNvPr>
          <p:cNvSpPr txBox="1"/>
          <p:nvPr/>
        </p:nvSpPr>
        <p:spPr>
          <a:xfrm>
            <a:off x="1111624" y="4984385"/>
            <a:ext cx="10534509" cy="1323439"/>
          </a:xfrm>
          <a:prstGeom prst="rect">
            <a:avLst/>
          </a:prstGeom>
          <a:noFill/>
        </p:spPr>
        <p:txBody>
          <a:bodyPr wrap="square">
            <a:spAutoFit/>
          </a:bodyPr>
          <a:lstStyle/>
          <a:p>
            <a:pPr marL="180975"/>
            <a:r>
              <a:rPr lang="en-GB" sz="2000" dirty="0"/>
              <a:t>No homework this time but feel free to:</a:t>
            </a:r>
          </a:p>
          <a:p>
            <a:pPr marL="638175" indent="-457200">
              <a:buAutoNum type="arabicPeriod"/>
            </a:pPr>
            <a:r>
              <a:rPr lang="en-GB" sz="2000" dirty="0"/>
              <a:t>Go through the slides presented today (in the Google Drive)</a:t>
            </a:r>
          </a:p>
          <a:p>
            <a:pPr marL="638175" indent="-457200">
              <a:buAutoNum type="arabicPeriod"/>
            </a:pPr>
            <a:r>
              <a:rPr lang="en-GB" sz="2000" dirty="0"/>
              <a:t>Consult the reference material in the Google Drive folder + collect geographic coordinates</a:t>
            </a:r>
          </a:p>
          <a:p>
            <a:pPr marL="638175" indent="-457200">
              <a:buAutoNum type="arabicPeriod"/>
            </a:pPr>
            <a:r>
              <a:rPr lang="en-GB" sz="2000" dirty="0"/>
              <a:t>Capture any questions you might have in the following Google form: </a:t>
            </a:r>
            <a:r>
              <a:rPr lang="en-GB" sz="2000" dirty="0">
                <a:hlinkClick r:id="rId3"/>
              </a:rPr>
              <a:t>https://bit.ly/3SR0nfB</a:t>
            </a:r>
            <a:endParaRPr lang="en-GB" sz="2000" dirty="0"/>
          </a:p>
        </p:txBody>
      </p:sp>
      <p:sp>
        <p:nvSpPr>
          <p:cNvPr id="2" name="Right Arrow 14">
            <a:extLst>
              <a:ext uri="{FF2B5EF4-FFF2-40B4-BE49-F238E27FC236}">
                <a16:creationId xmlns:a16="http://schemas.microsoft.com/office/drawing/2014/main" id="{D143C268-7448-2B10-A9A8-E58052098057}"/>
              </a:ext>
            </a:extLst>
          </p:cNvPr>
          <p:cNvSpPr/>
          <p:nvPr/>
        </p:nvSpPr>
        <p:spPr>
          <a:xfrm>
            <a:off x="628323" y="5016191"/>
            <a:ext cx="606752" cy="329248"/>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a:solidFill>
                <a:schemeClr val="tx1"/>
              </a:solidFill>
            </a:endParaRPr>
          </a:p>
        </p:txBody>
      </p:sp>
    </p:spTree>
    <p:extLst>
      <p:ext uri="{BB962C8B-B14F-4D97-AF65-F5344CB8AC3E}">
        <p14:creationId xmlns:p14="http://schemas.microsoft.com/office/powerpoint/2010/main" val="101373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geographic approach</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3</a:t>
            </a:fld>
            <a:endParaRPr lang="en-US" dirty="0"/>
          </a:p>
        </p:txBody>
      </p:sp>
      <p:sp>
        <p:nvSpPr>
          <p:cNvPr id="7" name="Picture 2">
            <a:extLst>
              <a:ext uri="{FF2B5EF4-FFF2-40B4-BE49-F238E27FC236}">
                <a16:creationId xmlns:a16="http://schemas.microsoft.com/office/drawing/2014/main" id="{290FC24B-757E-4DF9-4748-F0396A4D7E8C}"/>
              </a:ext>
            </a:extLst>
          </p:cNvPr>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5" name="Content Placeholder 2">
            <a:extLst>
              <a:ext uri="{FF2B5EF4-FFF2-40B4-BE49-F238E27FC236}">
                <a16:creationId xmlns:a16="http://schemas.microsoft.com/office/drawing/2014/main" id="{563AAE68-DDDC-975B-5569-0CB7FD3E39F4}"/>
              </a:ext>
            </a:extLst>
          </p:cNvPr>
          <p:cNvSpPr txBox="1">
            <a:spLocks/>
          </p:cNvSpPr>
          <p:nvPr/>
        </p:nvSpPr>
        <p:spPr>
          <a:xfrm>
            <a:off x="530221" y="1133137"/>
            <a:ext cx="6811873" cy="5147005"/>
          </a:xfr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charset="0"/>
              <a:buNone/>
              <a:defRPr/>
            </a:pPr>
            <a:r>
              <a:rPr lang="en-GB" sz="2000" b="1" dirty="0"/>
              <a:t>Step 1: Ask</a:t>
            </a:r>
          </a:p>
          <a:p>
            <a:pPr>
              <a:spcBef>
                <a:spcPts val="0"/>
              </a:spcBef>
              <a:spcAft>
                <a:spcPts val="600"/>
              </a:spcAft>
              <a:defRPr/>
            </a:pPr>
            <a:r>
              <a:rPr lang="en-GB" sz="2000" dirty="0"/>
              <a:t>What is the problem to solve or analyze? Where is it located?</a:t>
            </a:r>
          </a:p>
          <a:p>
            <a:pPr marL="0" indent="0">
              <a:spcBef>
                <a:spcPts val="0"/>
              </a:spcBef>
              <a:spcAft>
                <a:spcPts val="600"/>
              </a:spcAft>
              <a:buFont typeface="Arial" charset="0"/>
              <a:buNone/>
              <a:defRPr/>
            </a:pPr>
            <a:r>
              <a:rPr lang="en-GB" sz="2000" b="1" dirty="0"/>
              <a:t>Step 2: Acquire</a:t>
            </a:r>
          </a:p>
          <a:p>
            <a:pPr>
              <a:spcBef>
                <a:spcPts val="0"/>
              </a:spcBef>
              <a:spcAft>
                <a:spcPts val="600"/>
              </a:spcAft>
              <a:defRPr/>
            </a:pPr>
            <a:r>
              <a:rPr lang="en-GB" sz="2000" dirty="0"/>
              <a:t>What data are needed to complete the analysis? Where can it be found or generated?</a:t>
            </a:r>
          </a:p>
          <a:p>
            <a:pPr marL="0" indent="0">
              <a:spcBef>
                <a:spcPts val="0"/>
              </a:spcBef>
              <a:spcAft>
                <a:spcPts val="600"/>
              </a:spcAft>
              <a:buFont typeface="Arial" charset="0"/>
              <a:buNone/>
              <a:defRPr/>
            </a:pPr>
            <a:r>
              <a:rPr lang="en-GB" sz="2000" b="1" dirty="0"/>
              <a:t>Step 3: Examine</a:t>
            </a:r>
            <a:endParaRPr lang="en-GB" sz="2000" dirty="0"/>
          </a:p>
          <a:p>
            <a:pPr>
              <a:spcBef>
                <a:spcPts val="0"/>
              </a:spcBef>
              <a:spcAft>
                <a:spcPts val="600"/>
              </a:spcAft>
              <a:defRPr/>
            </a:pPr>
            <a:r>
              <a:rPr lang="en-GB" sz="2000" dirty="0"/>
              <a:t>Visual inspection of data, how is it organized (</a:t>
            </a:r>
            <a:r>
              <a:rPr lang="en-GB" sz="2000" b="1" dirty="0"/>
              <a:t>schema</a:t>
            </a:r>
            <a:r>
              <a:rPr lang="en-GB" sz="2000" dirty="0"/>
              <a:t>), how does it correspond to other data and physical world (</a:t>
            </a:r>
            <a:r>
              <a:rPr lang="en-GB" sz="2000" b="1" dirty="0"/>
              <a:t>topology</a:t>
            </a:r>
            <a:r>
              <a:rPr lang="en-GB" sz="2000" dirty="0"/>
              <a:t>), where is it from (</a:t>
            </a:r>
            <a:r>
              <a:rPr lang="en-GB" sz="2000" b="1" dirty="0"/>
              <a:t>metadata</a:t>
            </a:r>
            <a:r>
              <a:rPr lang="en-GB" sz="2000" dirty="0"/>
              <a:t>).</a:t>
            </a:r>
          </a:p>
          <a:p>
            <a:pPr marL="0" indent="0">
              <a:spcBef>
                <a:spcPts val="0"/>
              </a:spcBef>
              <a:spcAft>
                <a:spcPts val="600"/>
              </a:spcAft>
              <a:buFont typeface="Arial" charset="0"/>
              <a:buNone/>
              <a:defRPr/>
            </a:pPr>
            <a:r>
              <a:rPr lang="en-GB" sz="2000" b="1" dirty="0"/>
              <a:t>Step 4: Analyze</a:t>
            </a:r>
          </a:p>
          <a:p>
            <a:pPr>
              <a:spcBef>
                <a:spcPts val="0"/>
              </a:spcBef>
              <a:spcAft>
                <a:spcPts val="600"/>
              </a:spcAft>
              <a:defRPr/>
            </a:pPr>
            <a:r>
              <a:rPr lang="en-GB" sz="2000" dirty="0"/>
              <a:t>Way data processed and </a:t>
            </a:r>
            <a:r>
              <a:rPr lang="en-GB" sz="2000" dirty="0" err="1"/>
              <a:t>analyzed</a:t>
            </a:r>
            <a:r>
              <a:rPr lang="en-GB" sz="2000" dirty="0"/>
              <a:t> depends on results wanted</a:t>
            </a:r>
          </a:p>
          <a:p>
            <a:pPr marL="0" indent="0">
              <a:spcBef>
                <a:spcPts val="0"/>
              </a:spcBef>
              <a:spcAft>
                <a:spcPts val="600"/>
              </a:spcAft>
              <a:buFont typeface="Arial" charset="0"/>
              <a:buNone/>
              <a:defRPr/>
            </a:pPr>
            <a:r>
              <a:rPr lang="en-GB" sz="2000" b="1" dirty="0"/>
              <a:t>Step 5: Act</a:t>
            </a:r>
          </a:p>
          <a:p>
            <a:pPr>
              <a:spcBef>
                <a:spcPts val="0"/>
              </a:spcBef>
              <a:spcAft>
                <a:spcPts val="600"/>
              </a:spcAft>
              <a:defRPr/>
            </a:pPr>
            <a:r>
              <a:rPr lang="en-GB" sz="2000" dirty="0"/>
              <a:t>Presentation of results part of the decision making process. Via reports, maps, tables, and charts; printed/digitally – network/web.</a:t>
            </a:r>
          </a:p>
        </p:txBody>
      </p:sp>
      <p:pic>
        <p:nvPicPr>
          <p:cNvPr id="6" name="Picture 4">
            <a:extLst>
              <a:ext uri="{FF2B5EF4-FFF2-40B4-BE49-F238E27FC236}">
                <a16:creationId xmlns:a16="http://schemas.microsoft.com/office/drawing/2014/main" id="{FDA32C27-48AF-CC10-1D7A-8DFB0866FB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527" y="1241053"/>
            <a:ext cx="3776252" cy="413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2FC9A34B-A431-F979-1F1C-6A59E4A87D82}"/>
              </a:ext>
            </a:extLst>
          </p:cNvPr>
          <p:cNvSpPr txBox="1">
            <a:spLocks/>
          </p:cNvSpPr>
          <p:nvPr/>
        </p:nvSpPr>
        <p:spPr bwMode="auto">
          <a:xfrm>
            <a:off x="7540834" y="5701371"/>
            <a:ext cx="4465638" cy="504825"/>
          </a:xfrm>
          <a:prstGeom prst="rect">
            <a:avLst/>
          </a:prstGeom>
          <a:noFill/>
          <a:ln w="9525">
            <a:noFill/>
            <a:miter lim="800000"/>
            <a:headEnd/>
            <a:tailEnd/>
          </a:ln>
        </p:spPr>
        <p:txBody>
          <a:bodyPr/>
          <a:lstStyle/>
          <a:p>
            <a:pPr algn="ctr">
              <a:lnSpc>
                <a:spcPct val="90000"/>
              </a:lnSpc>
              <a:spcBef>
                <a:spcPts val="0"/>
              </a:spcBef>
              <a:buFont typeface="Arial" charset="0"/>
              <a:buNone/>
              <a:defRPr/>
            </a:pPr>
            <a:r>
              <a:rPr lang="en-GB" b="1" dirty="0">
                <a:latin typeface="+mn-lt"/>
                <a:cs typeface="+mn-cs"/>
              </a:rPr>
              <a:t>Thematic mapping follows these steps</a:t>
            </a:r>
            <a:endParaRPr lang="en-GB" dirty="0">
              <a:latin typeface="+mn-lt"/>
              <a:cs typeface="+mn-cs"/>
            </a:endParaRPr>
          </a:p>
        </p:txBody>
      </p:sp>
    </p:spTree>
    <p:extLst>
      <p:ext uri="{BB962C8B-B14F-4D97-AF65-F5344CB8AC3E}">
        <p14:creationId xmlns:p14="http://schemas.microsoft.com/office/powerpoint/2010/main" val="253313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27B540-C9E9-9C7C-162A-917C1C7C46AC}"/>
              </a:ext>
            </a:extLst>
          </p:cNvPr>
          <p:cNvPicPr>
            <a:picLocks noChangeAspect="1"/>
          </p:cNvPicPr>
          <p:nvPr/>
        </p:nvPicPr>
        <p:blipFill>
          <a:blip r:embed="rId2"/>
          <a:stretch>
            <a:fillRect/>
          </a:stretch>
        </p:blipFill>
        <p:spPr>
          <a:xfrm rot="5400000">
            <a:off x="7945163" y="2028032"/>
            <a:ext cx="3630580" cy="2545352"/>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4</a:t>
            </a:fld>
            <a:endParaRPr lang="en-US" dirty="0"/>
          </a:p>
        </p:txBody>
      </p:sp>
      <p:sp>
        <p:nvSpPr>
          <p:cNvPr id="7" name="Picture 2">
            <a:extLst>
              <a:ext uri="{FF2B5EF4-FFF2-40B4-BE49-F238E27FC236}">
                <a16:creationId xmlns:a16="http://schemas.microsoft.com/office/drawing/2014/main" id="{290FC24B-757E-4DF9-4748-F0396A4D7E8C}"/>
              </a:ext>
            </a:extLst>
          </p:cNvPr>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9" name="Content Placeholder 2">
            <a:extLst>
              <a:ext uri="{FF2B5EF4-FFF2-40B4-BE49-F238E27FC236}">
                <a16:creationId xmlns:a16="http://schemas.microsoft.com/office/drawing/2014/main" id="{5D5E9E91-AD33-4CA7-F310-C004485559EC}"/>
              </a:ext>
            </a:extLst>
          </p:cNvPr>
          <p:cNvSpPr txBox="1">
            <a:spLocks/>
          </p:cNvSpPr>
          <p:nvPr/>
        </p:nvSpPr>
        <p:spPr>
          <a:xfrm>
            <a:off x="554333" y="1045689"/>
            <a:ext cx="5792680" cy="93503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PH" dirty="0"/>
              <a:t>Three main parts of the process:</a:t>
            </a:r>
          </a:p>
        </p:txBody>
      </p:sp>
      <p:sp>
        <p:nvSpPr>
          <p:cNvPr id="10" name="TextBox 2">
            <a:extLst>
              <a:ext uri="{FF2B5EF4-FFF2-40B4-BE49-F238E27FC236}">
                <a16:creationId xmlns:a16="http://schemas.microsoft.com/office/drawing/2014/main" id="{628D3B66-BA84-5F24-DC93-9229B8E18B2C}"/>
              </a:ext>
            </a:extLst>
          </p:cNvPr>
          <p:cNvSpPr txBox="1">
            <a:spLocks noChangeArrowheads="1"/>
          </p:cNvSpPr>
          <p:nvPr/>
        </p:nvSpPr>
        <p:spPr bwMode="auto">
          <a:xfrm>
            <a:off x="0" y="6089452"/>
            <a:ext cx="4951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PH" sz="1200" dirty="0"/>
              <a:t>https://www.healthgeolab.net/DOCUMENTS/Guide_HGLC_Part2_6_1.pdf</a:t>
            </a:r>
          </a:p>
        </p:txBody>
      </p:sp>
      <p:sp>
        <p:nvSpPr>
          <p:cNvPr id="12" name="Right Brace 11">
            <a:extLst>
              <a:ext uri="{FF2B5EF4-FFF2-40B4-BE49-F238E27FC236}">
                <a16:creationId xmlns:a16="http://schemas.microsoft.com/office/drawing/2014/main" id="{E27178FE-8B54-DB59-E375-4A6733CB7285}"/>
              </a:ext>
            </a:extLst>
          </p:cNvPr>
          <p:cNvSpPr/>
          <p:nvPr/>
        </p:nvSpPr>
        <p:spPr>
          <a:xfrm>
            <a:off x="5804597" y="1693854"/>
            <a:ext cx="287337" cy="82867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Right Brace 12">
            <a:extLst>
              <a:ext uri="{FF2B5EF4-FFF2-40B4-BE49-F238E27FC236}">
                <a16:creationId xmlns:a16="http://schemas.microsoft.com/office/drawing/2014/main" id="{CE10E681-81DC-175C-CEB4-F9AAF0B84A87}"/>
              </a:ext>
            </a:extLst>
          </p:cNvPr>
          <p:cNvSpPr/>
          <p:nvPr/>
        </p:nvSpPr>
        <p:spPr>
          <a:xfrm>
            <a:off x="5804597" y="2763488"/>
            <a:ext cx="287337" cy="10795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Right Brace 13">
            <a:extLst>
              <a:ext uri="{FF2B5EF4-FFF2-40B4-BE49-F238E27FC236}">
                <a16:creationId xmlns:a16="http://schemas.microsoft.com/office/drawing/2014/main" id="{E66B282A-8EF3-7638-DD06-F2CD8C804718}"/>
              </a:ext>
            </a:extLst>
          </p:cNvPr>
          <p:cNvSpPr/>
          <p:nvPr/>
        </p:nvSpPr>
        <p:spPr>
          <a:xfrm>
            <a:off x="5804597" y="4214804"/>
            <a:ext cx="287337" cy="863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Content Placeholder 2">
            <a:extLst>
              <a:ext uri="{FF2B5EF4-FFF2-40B4-BE49-F238E27FC236}">
                <a16:creationId xmlns:a16="http://schemas.microsoft.com/office/drawing/2014/main" id="{A3126582-05E8-2750-0833-CDB7D03A3F73}"/>
              </a:ext>
            </a:extLst>
          </p:cNvPr>
          <p:cNvSpPr txBox="1">
            <a:spLocks/>
          </p:cNvSpPr>
          <p:nvPr/>
        </p:nvSpPr>
        <p:spPr bwMode="auto">
          <a:xfrm>
            <a:off x="6295133" y="1855778"/>
            <a:ext cx="792162" cy="504825"/>
          </a:xfrm>
          <a:prstGeom prst="rect">
            <a:avLst/>
          </a:prstGeom>
          <a:noFill/>
          <a:ln w="9525">
            <a:noFill/>
            <a:miter lim="800000"/>
            <a:headEnd/>
            <a:tailEnd/>
          </a:ln>
        </p:spPr>
        <p:txBody>
          <a:bodyPr/>
          <a:lstStyle/>
          <a:p>
            <a:pPr>
              <a:lnSpc>
                <a:spcPct val="90000"/>
              </a:lnSpc>
              <a:spcBef>
                <a:spcPts val="1000"/>
              </a:spcBef>
              <a:buFont typeface="Arial" charset="0"/>
              <a:buNone/>
              <a:defRPr/>
            </a:pPr>
            <a:r>
              <a:rPr lang="en-PH" sz="2800" dirty="0">
                <a:latin typeface="+mn-lt"/>
                <a:cs typeface="+mn-cs"/>
              </a:rPr>
              <a:t>Ask</a:t>
            </a:r>
          </a:p>
        </p:txBody>
      </p:sp>
      <p:sp>
        <p:nvSpPr>
          <p:cNvPr id="16" name="Content Placeholder 2">
            <a:extLst>
              <a:ext uri="{FF2B5EF4-FFF2-40B4-BE49-F238E27FC236}">
                <a16:creationId xmlns:a16="http://schemas.microsoft.com/office/drawing/2014/main" id="{ED0F30CA-CEB4-9761-5352-0E7D981645DB}"/>
              </a:ext>
            </a:extLst>
          </p:cNvPr>
          <p:cNvSpPr txBox="1">
            <a:spLocks/>
          </p:cNvSpPr>
          <p:nvPr/>
        </p:nvSpPr>
        <p:spPr bwMode="auto">
          <a:xfrm>
            <a:off x="6223697" y="2847172"/>
            <a:ext cx="1441450" cy="503238"/>
          </a:xfrm>
          <a:prstGeom prst="rect">
            <a:avLst/>
          </a:prstGeom>
          <a:noFill/>
          <a:ln w="9525">
            <a:noFill/>
            <a:miter lim="800000"/>
            <a:headEnd/>
            <a:tailEnd/>
          </a:ln>
        </p:spPr>
        <p:txBody>
          <a:bodyPr/>
          <a:lstStyle/>
          <a:p>
            <a:pPr>
              <a:lnSpc>
                <a:spcPct val="90000"/>
              </a:lnSpc>
              <a:spcBef>
                <a:spcPts val="1000"/>
              </a:spcBef>
              <a:buFont typeface="Arial" charset="0"/>
              <a:buNone/>
              <a:defRPr/>
            </a:pPr>
            <a:r>
              <a:rPr lang="en-PH" sz="2800" dirty="0">
                <a:latin typeface="+mn-lt"/>
                <a:cs typeface="+mn-cs"/>
              </a:rPr>
              <a:t>Acquire</a:t>
            </a:r>
          </a:p>
          <a:p>
            <a:pPr>
              <a:lnSpc>
                <a:spcPct val="90000"/>
              </a:lnSpc>
              <a:spcBef>
                <a:spcPts val="1000"/>
              </a:spcBef>
              <a:buFont typeface="Arial" charset="0"/>
              <a:buNone/>
              <a:defRPr/>
            </a:pPr>
            <a:r>
              <a:rPr lang="en-PH" sz="2800" dirty="0">
                <a:latin typeface="+mn-lt"/>
                <a:cs typeface="+mn-cs"/>
              </a:rPr>
              <a:t>Examine</a:t>
            </a:r>
          </a:p>
        </p:txBody>
      </p:sp>
      <p:sp>
        <p:nvSpPr>
          <p:cNvPr id="17" name="Content Placeholder 2">
            <a:extLst>
              <a:ext uri="{FF2B5EF4-FFF2-40B4-BE49-F238E27FC236}">
                <a16:creationId xmlns:a16="http://schemas.microsoft.com/office/drawing/2014/main" id="{B06DD7D4-D77E-DF59-3558-057FB310E37E}"/>
              </a:ext>
            </a:extLst>
          </p:cNvPr>
          <p:cNvSpPr txBox="1">
            <a:spLocks/>
          </p:cNvSpPr>
          <p:nvPr/>
        </p:nvSpPr>
        <p:spPr bwMode="auto">
          <a:xfrm>
            <a:off x="6295133" y="4394985"/>
            <a:ext cx="1439863" cy="503238"/>
          </a:xfrm>
          <a:prstGeom prst="rect">
            <a:avLst/>
          </a:prstGeom>
          <a:noFill/>
          <a:ln w="9525">
            <a:noFill/>
            <a:miter lim="800000"/>
            <a:headEnd/>
            <a:tailEnd/>
          </a:ln>
        </p:spPr>
        <p:txBody>
          <a:bodyPr/>
          <a:lstStyle/>
          <a:p>
            <a:pPr>
              <a:lnSpc>
                <a:spcPct val="90000"/>
              </a:lnSpc>
              <a:spcBef>
                <a:spcPts val="1000"/>
              </a:spcBef>
              <a:buFont typeface="Arial" charset="0"/>
              <a:buNone/>
              <a:defRPr/>
            </a:pPr>
            <a:r>
              <a:rPr lang="en-PH" sz="2800" dirty="0">
                <a:latin typeface="+mn-lt"/>
                <a:cs typeface="+mn-cs"/>
              </a:rPr>
              <a:t>Analyze</a:t>
            </a:r>
          </a:p>
        </p:txBody>
      </p:sp>
      <p:sp>
        <p:nvSpPr>
          <p:cNvPr id="18" name="Rectangle 16">
            <a:extLst>
              <a:ext uri="{FF2B5EF4-FFF2-40B4-BE49-F238E27FC236}">
                <a16:creationId xmlns:a16="http://schemas.microsoft.com/office/drawing/2014/main" id="{357096D0-9914-39BD-2C41-B2599A4177C0}"/>
              </a:ext>
            </a:extLst>
          </p:cNvPr>
          <p:cNvSpPr>
            <a:spLocks noChangeArrowheads="1"/>
          </p:cNvSpPr>
          <p:nvPr/>
        </p:nvSpPr>
        <p:spPr bwMode="auto">
          <a:xfrm>
            <a:off x="8487777" y="5372583"/>
            <a:ext cx="25453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t>Guide_HGLC_Part2_6_1.pdf</a:t>
            </a:r>
          </a:p>
        </p:txBody>
      </p:sp>
      <p:sp>
        <p:nvSpPr>
          <p:cNvPr id="19" name="Content Placeholder 2">
            <a:extLst>
              <a:ext uri="{FF2B5EF4-FFF2-40B4-BE49-F238E27FC236}">
                <a16:creationId xmlns:a16="http://schemas.microsoft.com/office/drawing/2014/main" id="{E9533DBB-0FB3-3550-5FD3-89F79509E6BC}"/>
              </a:ext>
            </a:extLst>
          </p:cNvPr>
          <p:cNvSpPr txBox="1">
            <a:spLocks/>
          </p:cNvSpPr>
          <p:nvPr/>
        </p:nvSpPr>
        <p:spPr>
          <a:xfrm>
            <a:off x="635539" y="1700103"/>
            <a:ext cx="4734846" cy="350838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6800">
              <a:spcAft>
                <a:spcPts val="1200"/>
              </a:spcAft>
              <a:defRPr/>
            </a:pPr>
            <a:r>
              <a:rPr lang="en-PH" dirty="0"/>
              <a:t>Understanding the context of the map to be created</a:t>
            </a:r>
          </a:p>
          <a:p>
            <a:pPr indent="-226800">
              <a:spcAft>
                <a:spcPts val="1200"/>
              </a:spcAft>
              <a:defRPr/>
            </a:pPr>
            <a:r>
              <a:rPr lang="en-PH" dirty="0"/>
              <a:t>Collecting and preparing the necessary data and information</a:t>
            </a:r>
          </a:p>
          <a:p>
            <a:pPr indent="-226800">
              <a:spcAft>
                <a:spcPts val="1200"/>
              </a:spcAft>
              <a:defRPr/>
            </a:pPr>
            <a:r>
              <a:rPr lang="en-PH" dirty="0"/>
              <a:t>Creating the thematic map itself</a:t>
            </a:r>
          </a:p>
        </p:txBody>
      </p:sp>
      <p:pic>
        <p:nvPicPr>
          <p:cNvPr id="6" name="Picture 5">
            <a:extLst>
              <a:ext uri="{FF2B5EF4-FFF2-40B4-BE49-F238E27FC236}">
                <a16:creationId xmlns:a16="http://schemas.microsoft.com/office/drawing/2014/main" id="{FDB38D37-C14D-8AFC-D87C-CF4AFA2F6DE7}"/>
              </a:ext>
            </a:extLst>
          </p:cNvPr>
          <p:cNvPicPr>
            <a:picLocks noChangeAspect="1"/>
          </p:cNvPicPr>
          <p:nvPr/>
        </p:nvPicPr>
        <p:blipFill rotWithShape="1">
          <a:blip r:embed="rId3"/>
          <a:srcRect l="80520" t="38265" r="10441" b="47050"/>
          <a:stretch/>
        </p:blipFill>
        <p:spPr>
          <a:xfrm>
            <a:off x="10673852" y="4627033"/>
            <a:ext cx="718553" cy="647571"/>
          </a:xfrm>
          <a:prstGeom prst="rect">
            <a:avLst/>
          </a:prstGeom>
        </p:spPr>
      </p:pic>
    </p:spTree>
    <p:extLst>
      <p:ext uri="{BB962C8B-B14F-4D97-AF65-F5344CB8AC3E}">
        <p14:creationId xmlns:p14="http://schemas.microsoft.com/office/powerpoint/2010/main" val="295670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5</a:t>
            </a:fld>
            <a:endParaRPr lang="en-US" dirty="0"/>
          </a:p>
        </p:txBody>
      </p:sp>
      <p:sp>
        <p:nvSpPr>
          <p:cNvPr id="7" name="Picture 2">
            <a:extLst>
              <a:ext uri="{FF2B5EF4-FFF2-40B4-BE49-F238E27FC236}">
                <a16:creationId xmlns:a16="http://schemas.microsoft.com/office/drawing/2014/main" id="{290FC24B-757E-4DF9-4748-F0396A4D7E8C}"/>
              </a:ext>
            </a:extLst>
          </p:cNvPr>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5" name="Title 1">
            <a:extLst>
              <a:ext uri="{FF2B5EF4-FFF2-40B4-BE49-F238E27FC236}">
                <a16:creationId xmlns:a16="http://schemas.microsoft.com/office/drawing/2014/main" id="{617305FA-62E1-E51D-B0F7-55BF2CF8B250}"/>
              </a:ext>
            </a:extLst>
          </p:cNvPr>
          <p:cNvSpPr txBox="1">
            <a:spLocks/>
          </p:cNvSpPr>
          <p:nvPr/>
        </p:nvSpPr>
        <p:spPr bwMode="auto">
          <a:xfrm>
            <a:off x="518473" y="982385"/>
            <a:ext cx="885958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PH" altLang="en-US" sz="2800" b="1" dirty="0">
                <a:latin typeface="+mn-lt"/>
              </a:rPr>
              <a:t>Understanding the context of the map to be created</a:t>
            </a:r>
            <a:endParaRPr lang="en-PH" altLang="en-US" sz="3600" b="1" dirty="0">
              <a:latin typeface="+mn-lt"/>
            </a:endParaRPr>
          </a:p>
        </p:txBody>
      </p:sp>
      <p:sp>
        <p:nvSpPr>
          <p:cNvPr id="6" name="Content Placeholder 2">
            <a:extLst>
              <a:ext uri="{FF2B5EF4-FFF2-40B4-BE49-F238E27FC236}">
                <a16:creationId xmlns:a16="http://schemas.microsoft.com/office/drawing/2014/main" id="{BEBB4598-41AD-CF5C-312A-026636E17045}"/>
              </a:ext>
            </a:extLst>
          </p:cNvPr>
          <p:cNvSpPr txBox="1">
            <a:spLocks/>
          </p:cNvSpPr>
          <p:nvPr/>
        </p:nvSpPr>
        <p:spPr>
          <a:xfrm>
            <a:off x="387067" y="2492797"/>
            <a:ext cx="11069824" cy="2592387"/>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600"/>
              </a:spcAft>
            </a:pPr>
            <a:r>
              <a:rPr lang="en-PH" altLang="en-US" sz="2800" dirty="0"/>
              <a:t>What is the map going to be used for? Is this for general information, decision making?</a:t>
            </a:r>
          </a:p>
          <a:p>
            <a:pPr lvl="1">
              <a:spcAft>
                <a:spcPts val="600"/>
              </a:spcAft>
            </a:pPr>
            <a:r>
              <a:rPr lang="en-PH" altLang="en-US" sz="2800" dirty="0"/>
              <a:t>What is the message(s) that the map is meant to convey?</a:t>
            </a:r>
          </a:p>
          <a:p>
            <a:pPr lvl="1">
              <a:spcAft>
                <a:spcPts val="600"/>
              </a:spcAft>
            </a:pPr>
            <a:r>
              <a:rPr lang="en-PH" altLang="en-US" sz="2800" dirty="0"/>
              <a:t>When and where will this map be used?</a:t>
            </a:r>
          </a:p>
          <a:p>
            <a:pPr lvl="1">
              <a:spcAft>
                <a:spcPts val="600"/>
              </a:spcAft>
            </a:pPr>
            <a:r>
              <a:rPr lang="en-PH" altLang="en-US" sz="2800" dirty="0"/>
              <a:t>Who will present the map?</a:t>
            </a:r>
          </a:p>
          <a:p>
            <a:pPr lvl="1">
              <a:spcAft>
                <a:spcPts val="600"/>
              </a:spcAft>
              <a:buFont typeface="Arial" pitchFamily="34" charset="0"/>
              <a:buNone/>
            </a:pPr>
            <a:r>
              <a:rPr lang="en-PH" altLang="en-US" sz="2800" dirty="0"/>
              <a:t>	</a:t>
            </a:r>
          </a:p>
        </p:txBody>
      </p:sp>
      <p:sp>
        <p:nvSpPr>
          <p:cNvPr id="8" name="Rectangle 7">
            <a:extLst>
              <a:ext uri="{FF2B5EF4-FFF2-40B4-BE49-F238E27FC236}">
                <a16:creationId xmlns:a16="http://schemas.microsoft.com/office/drawing/2014/main" id="{327C069A-8446-533F-CD34-565B42FF8A44}"/>
              </a:ext>
            </a:extLst>
          </p:cNvPr>
          <p:cNvSpPr/>
          <p:nvPr/>
        </p:nvSpPr>
        <p:spPr>
          <a:xfrm>
            <a:off x="510987" y="1655022"/>
            <a:ext cx="10972800" cy="523220"/>
          </a:xfrm>
          <a:prstGeom prst="rect">
            <a:avLst/>
          </a:prstGeom>
        </p:spPr>
        <p:txBody>
          <a:bodyPr wrap="square">
            <a:spAutoFit/>
          </a:bodyPr>
          <a:lstStyle/>
          <a:p>
            <a:pPr>
              <a:defRPr/>
            </a:pPr>
            <a:r>
              <a:rPr lang="en-PH" altLang="en-US" sz="2800" dirty="0">
                <a:latin typeface="+mn-lt"/>
                <a:cs typeface="Arial" charset="0"/>
              </a:rPr>
              <a:t>1. Understanding the purpose</a:t>
            </a:r>
            <a:endParaRPr lang="en-US" sz="2800" dirty="0">
              <a:latin typeface="+mn-lt"/>
              <a:cs typeface="Arial" charset="0"/>
            </a:endParaRPr>
          </a:p>
        </p:txBody>
      </p:sp>
    </p:spTree>
    <p:extLst>
      <p:ext uri="{BB962C8B-B14F-4D97-AF65-F5344CB8AC3E}">
        <p14:creationId xmlns:p14="http://schemas.microsoft.com/office/powerpoint/2010/main" val="377146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6</a:t>
            </a:fld>
            <a:endParaRPr lang="en-US" dirty="0"/>
          </a:p>
        </p:txBody>
      </p:sp>
      <p:sp>
        <p:nvSpPr>
          <p:cNvPr id="7" name="Picture 2">
            <a:extLst>
              <a:ext uri="{FF2B5EF4-FFF2-40B4-BE49-F238E27FC236}">
                <a16:creationId xmlns:a16="http://schemas.microsoft.com/office/drawing/2014/main" id="{290FC24B-757E-4DF9-4748-F0396A4D7E8C}"/>
              </a:ext>
            </a:extLst>
          </p:cNvPr>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5" name="Title 1">
            <a:extLst>
              <a:ext uri="{FF2B5EF4-FFF2-40B4-BE49-F238E27FC236}">
                <a16:creationId xmlns:a16="http://schemas.microsoft.com/office/drawing/2014/main" id="{617305FA-62E1-E51D-B0F7-55BF2CF8B250}"/>
              </a:ext>
            </a:extLst>
          </p:cNvPr>
          <p:cNvSpPr txBox="1">
            <a:spLocks/>
          </p:cNvSpPr>
          <p:nvPr/>
        </p:nvSpPr>
        <p:spPr bwMode="auto">
          <a:xfrm>
            <a:off x="518473" y="982389"/>
            <a:ext cx="885958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PH" altLang="en-US" sz="2800" b="1" dirty="0">
                <a:latin typeface="+mn-lt"/>
              </a:rPr>
              <a:t>Understanding the context of the map to be created</a:t>
            </a:r>
            <a:endParaRPr lang="en-PH" altLang="en-US" sz="3600" b="1" dirty="0">
              <a:latin typeface="+mn-lt"/>
            </a:endParaRPr>
          </a:p>
        </p:txBody>
      </p:sp>
      <p:sp>
        <p:nvSpPr>
          <p:cNvPr id="3" name="Content Placeholder 2">
            <a:extLst>
              <a:ext uri="{FF2B5EF4-FFF2-40B4-BE49-F238E27FC236}">
                <a16:creationId xmlns:a16="http://schemas.microsoft.com/office/drawing/2014/main" id="{B1DD3F31-DF82-CA3C-4E3F-1645029E813A}"/>
              </a:ext>
            </a:extLst>
          </p:cNvPr>
          <p:cNvSpPr txBox="1">
            <a:spLocks/>
          </p:cNvSpPr>
          <p:nvPr/>
        </p:nvSpPr>
        <p:spPr>
          <a:xfrm>
            <a:off x="386323" y="2492466"/>
            <a:ext cx="11285724" cy="3024188"/>
          </a:xfrm>
          <a:prstGeom prst="rect">
            <a:avLst/>
          </a:prstGeom>
        </p:spPr>
        <p:txBody>
          <a:bodyPr>
            <a:noAutofit/>
          </a:bodyPr>
          <a:lstStyle>
            <a:defPPr>
              <a:defRPr lang="en-US"/>
            </a:defPPr>
            <a:lvl1pPr marL="228600" indent="-228600">
              <a:lnSpc>
                <a:spcPct val="90000"/>
              </a:lnSpc>
              <a:spcBef>
                <a:spcPts val="1000"/>
              </a:spcBef>
              <a:buFont typeface="Arial" charset="0"/>
              <a:buChar char="•"/>
              <a:defRPr sz="2800">
                <a:latin typeface="+mn-lt"/>
                <a:cs typeface="+mn-cs"/>
              </a:defRPr>
            </a:lvl1pPr>
            <a:lvl2pPr marL="685800" lvl="1" indent="-228600">
              <a:lnSpc>
                <a:spcPct val="90000"/>
              </a:lnSpc>
              <a:spcBef>
                <a:spcPts val="500"/>
              </a:spcBef>
              <a:spcAft>
                <a:spcPts val="600"/>
              </a:spcAft>
              <a:buFont typeface="Arial" charset="0"/>
              <a:buChar char="•"/>
              <a:defRPr sz="2800">
                <a:latin typeface="+mn-lt"/>
                <a:cs typeface="+mn-cs"/>
              </a:defRPr>
            </a:lvl2pPr>
            <a:lvl3pPr marL="1143000" indent="-228600">
              <a:lnSpc>
                <a:spcPct val="90000"/>
              </a:lnSpc>
              <a:spcBef>
                <a:spcPts val="500"/>
              </a:spcBef>
              <a:buFont typeface="Arial" charset="0"/>
              <a:buChar char="•"/>
              <a:defRPr sz="2000">
                <a:latin typeface="+mn-lt"/>
                <a:cs typeface="+mn-cs"/>
              </a:defRPr>
            </a:lvl3pPr>
            <a:lvl4pPr marL="1600200" indent="-228600">
              <a:lnSpc>
                <a:spcPct val="90000"/>
              </a:lnSpc>
              <a:spcBef>
                <a:spcPts val="500"/>
              </a:spcBef>
              <a:buFont typeface="Arial" charset="0"/>
              <a:buChar char="•"/>
              <a:defRPr>
                <a:latin typeface="+mn-lt"/>
                <a:cs typeface="+mn-cs"/>
              </a:defRPr>
            </a:lvl4pPr>
            <a:lvl5pPr marL="2057400" indent="-228600">
              <a:lnSpc>
                <a:spcPct val="90000"/>
              </a:lnSpc>
              <a:spcBef>
                <a:spcPts val="500"/>
              </a:spcBef>
              <a:buFont typeface="Arial" charset="0"/>
              <a:buChar char="•"/>
              <a:defRPr>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lvl="1"/>
            <a:r>
              <a:rPr lang="en-PH" altLang="en-US" dirty="0"/>
              <a:t>Who will be using the map?</a:t>
            </a:r>
          </a:p>
          <a:p>
            <a:pPr lvl="1"/>
            <a:r>
              <a:rPr lang="en-PH" altLang="en-US" dirty="0"/>
              <a:t>Is this map meant for the MOH only or for the public?</a:t>
            </a:r>
          </a:p>
          <a:p>
            <a:pPr lvl="1"/>
            <a:r>
              <a:rPr lang="en-PH" altLang="en-US" dirty="0"/>
              <a:t>Can you use technical terms/jargons or should you only use simple terms?</a:t>
            </a:r>
          </a:p>
          <a:p>
            <a:pPr lvl="1"/>
            <a:r>
              <a:rPr lang="en-PH" altLang="en-US" dirty="0"/>
              <a:t>Is the audience familiar with the topic covered by the map?</a:t>
            </a:r>
          </a:p>
          <a:p>
            <a:pPr lvl="1"/>
            <a:r>
              <a:rPr lang="en-PH" altLang="en-US" dirty="0"/>
              <a:t>Do your map readers know the area well?</a:t>
            </a:r>
          </a:p>
        </p:txBody>
      </p:sp>
      <p:sp>
        <p:nvSpPr>
          <p:cNvPr id="9" name="Rectangle 8">
            <a:extLst>
              <a:ext uri="{FF2B5EF4-FFF2-40B4-BE49-F238E27FC236}">
                <a16:creationId xmlns:a16="http://schemas.microsoft.com/office/drawing/2014/main" id="{149CA55A-2922-B8BA-4D15-DD7888DB9609}"/>
              </a:ext>
            </a:extLst>
          </p:cNvPr>
          <p:cNvSpPr/>
          <p:nvPr/>
        </p:nvSpPr>
        <p:spPr>
          <a:xfrm>
            <a:off x="510988" y="1656264"/>
            <a:ext cx="11170024" cy="523220"/>
          </a:xfrm>
          <a:prstGeom prst="rect">
            <a:avLst/>
          </a:prstGeom>
        </p:spPr>
        <p:txBody>
          <a:bodyPr wrap="square">
            <a:spAutoFit/>
          </a:bodyPr>
          <a:lstStyle/>
          <a:p>
            <a:r>
              <a:rPr lang="en-PH" altLang="en-US" sz="2800" dirty="0">
                <a:latin typeface="+mn-lt"/>
              </a:rPr>
              <a:t>2. Understanding the audience</a:t>
            </a:r>
            <a:endParaRPr lang="en-US" sz="2800" dirty="0">
              <a:latin typeface="+mn-lt"/>
            </a:endParaRPr>
          </a:p>
        </p:txBody>
      </p:sp>
    </p:spTree>
    <p:extLst>
      <p:ext uri="{BB962C8B-B14F-4D97-AF65-F5344CB8AC3E}">
        <p14:creationId xmlns:p14="http://schemas.microsoft.com/office/powerpoint/2010/main" val="237115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7</a:t>
            </a:fld>
            <a:endParaRPr lang="en-US" dirty="0"/>
          </a:p>
        </p:txBody>
      </p:sp>
      <p:sp>
        <p:nvSpPr>
          <p:cNvPr id="7" name="Picture 2">
            <a:extLst>
              <a:ext uri="{FF2B5EF4-FFF2-40B4-BE49-F238E27FC236}">
                <a16:creationId xmlns:a16="http://schemas.microsoft.com/office/drawing/2014/main" id="{290FC24B-757E-4DF9-4748-F0396A4D7E8C}"/>
              </a:ext>
            </a:extLst>
          </p:cNvPr>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5" name="Title 1">
            <a:extLst>
              <a:ext uri="{FF2B5EF4-FFF2-40B4-BE49-F238E27FC236}">
                <a16:creationId xmlns:a16="http://schemas.microsoft.com/office/drawing/2014/main" id="{617305FA-62E1-E51D-B0F7-55BF2CF8B250}"/>
              </a:ext>
            </a:extLst>
          </p:cNvPr>
          <p:cNvSpPr txBox="1">
            <a:spLocks/>
          </p:cNvSpPr>
          <p:nvPr/>
        </p:nvSpPr>
        <p:spPr bwMode="auto">
          <a:xfrm>
            <a:off x="518473" y="982390"/>
            <a:ext cx="885958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PH" altLang="en-US" sz="2800" b="1" dirty="0">
                <a:latin typeface="+mn-lt"/>
              </a:rPr>
              <a:t>Understanding the context of the map to be created</a:t>
            </a:r>
            <a:endParaRPr lang="en-PH" altLang="en-US" sz="3600" b="1" dirty="0">
              <a:latin typeface="+mn-lt"/>
            </a:endParaRPr>
          </a:p>
        </p:txBody>
      </p:sp>
      <p:sp>
        <p:nvSpPr>
          <p:cNvPr id="6" name="Content Placeholder 2">
            <a:extLst>
              <a:ext uri="{FF2B5EF4-FFF2-40B4-BE49-F238E27FC236}">
                <a16:creationId xmlns:a16="http://schemas.microsoft.com/office/drawing/2014/main" id="{AE9FE47F-6BAC-C585-E4C7-EB2D1348C9F8}"/>
              </a:ext>
            </a:extLst>
          </p:cNvPr>
          <p:cNvSpPr txBox="1">
            <a:spLocks/>
          </p:cNvSpPr>
          <p:nvPr/>
        </p:nvSpPr>
        <p:spPr>
          <a:xfrm>
            <a:off x="386323" y="2492462"/>
            <a:ext cx="11285724" cy="3024188"/>
          </a:xfrm>
          <a:prstGeom prst="rect">
            <a:avLst/>
          </a:prstGeom>
        </p:spPr>
        <p:txBody>
          <a:bodyPr>
            <a:noAutofit/>
          </a:bodyPr>
          <a:lstStyle>
            <a:defPPr>
              <a:defRPr lang="en-US"/>
            </a:defPPr>
            <a:lvl1pPr marL="228600" indent="-228600">
              <a:lnSpc>
                <a:spcPct val="90000"/>
              </a:lnSpc>
              <a:spcBef>
                <a:spcPts val="1000"/>
              </a:spcBef>
              <a:buFont typeface="Arial" charset="0"/>
              <a:buChar char="•"/>
              <a:defRPr sz="2800">
                <a:latin typeface="+mn-lt"/>
                <a:cs typeface="+mn-cs"/>
              </a:defRPr>
            </a:lvl1pPr>
            <a:lvl2pPr marL="685800" lvl="1" indent="-228600">
              <a:lnSpc>
                <a:spcPct val="90000"/>
              </a:lnSpc>
              <a:spcBef>
                <a:spcPts val="500"/>
              </a:spcBef>
              <a:spcAft>
                <a:spcPts val="600"/>
              </a:spcAft>
              <a:buFont typeface="Arial" charset="0"/>
              <a:buChar char="•"/>
              <a:defRPr sz="2800">
                <a:latin typeface="+mn-lt"/>
                <a:cs typeface="+mn-cs"/>
              </a:defRPr>
            </a:lvl2pPr>
            <a:lvl3pPr marL="1143000" indent="-228600">
              <a:lnSpc>
                <a:spcPct val="90000"/>
              </a:lnSpc>
              <a:spcBef>
                <a:spcPts val="500"/>
              </a:spcBef>
              <a:buFont typeface="Arial" charset="0"/>
              <a:buChar char="•"/>
              <a:defRPr sz="2000">
                <a:latin typeface="+mn-lt"/>
                <a:cs typeface="+mn-cs"/>
              </a:defRPr>
            </a:lvl3pPr>
            <a:lvl4pPr marL="1600200" indent="-228600">
              <a:lnSpc>
                <a:spcPct val="90000"/>
              </a:lnSpc>
              <a:spcBef>
                <a:spcPts val="500"/>
              </a:spcBef>
              <a:buFont typeface="Arial" charset="0"/>
              <a:buChar char="•"/>
              <a:defRPr>
                <a:latin typeface="+mn-lt"/>
                <a:cs typeface="+mn-cs"/>
              </a:defRPr>
            </a:lvl4pPr>
            <a:lvl5pPr marL="2057400" indent="-228600">
              <a:lnSpc>
                <a:spcPct val="90000"/>
              </a:lnSpc>
              <a:spcBef>
                <a:spcPts val="500"/>
              </a:spcBef>
              <a:buFont typeface="Arial" charset="0"/>
              <a:buChar char="•"/>
              <a:defRPr>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lvl="1"/>
            <a:r>
              <a:rPr lang="en-PH" altLang="en-US" dirty="0"/>
              <a:t>What information needs to appear on the map to fulfil the expected purpose and reach the target audience?</a:t>
            </a:r>
          </a:p>
          <a:p>
            <a:pPr lvl="1"/>
            <a:r>
              <a:rPr lang="en-PH" altLang="en-US" dirty="0"/>
              <a:t>Is there any particular way in which the information should be represented on the map?</a:t>
            </a:r>
          </a:p>
          <a:p>
            <a:pPr lvl="1"/>
            <a:r>
              <a:rPr lang="en-PH" altLang="en-US" dirty="0"/>
              <a:t>What data and information needs to be collected in order to create the map</a:t>
            </a:r>
          </a:p>
        </p:txBody>
      </p:sp>
      <p:sp>
        <p:nvSpPr>
          <p:cNvPr id="8" name="Rectangle 7">
            <a:extLst>
              <a:ext uri="{FF2B5EF4-FFF2-40B4-BE49-F238E27FC236}">
                <a16:creationId xmlns:a16="http://schemas.microsoft.com/office/drawing/2014/main" id="{763C01F9-FCBF-6D49-8985-4E6E8BC432C0}"/>
              </a:ext>
            </a:extLst>
          </p:cNvPr>
          <p:cNvSpPr/>
          <p:nvPr/>
        </p:nvSpPr>
        <p:spPr>
          <a:xfrm>
            <a:off x="518473" y="1647296"/>
            <a:ext cx="11162539" cy="523220"/>
          </a:xfrm>
          <a:prstGeom prst="rect">
            <a:avLst/>
          </a:prstGeom>
        </p:spPr>
        <p:txBody>
          <a:bodyPr wrap="square">
            <a:spAutoFit/>
          </a:bodyPr>
          <a:lstStyle/>
          <a:p>
            <a:pPr>
              <a:defRPr/>
            </a:pPr>
            <a:r>
              <a:rPr lang="en-PH" altLang="en-US" sz="2800" dirty="0">
                <a:latin typeface="+mn-lt"/>
              </a:rPr>
              <a:t>3. Defining the content</a:t>
            </a:r>
            <a:endParaRPr lang="en-US" sz="2800" dirty="0">
              <a:latin typeface="+mn-lt"/>
            </a:endParaRPr>
          </a:p>
        </p:txBody>
      </p:sp>
      <p:pic>
        <p:nvPicPr>
          <p:cNvPr id="10" name="Picture 1">
            <a:extLst>
              <a:ext uri="{FF2B5EF4-FFF2-40B4-BE49-F238E27FC236}">
                <a16:creationId xmlns:a16="http://schemas.microsoft.com/office/drawing/2014/main" id="{7F28C228-9DA1-C61D-8E68-3B0C60CD38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9850" y="5449118"/>
            <a:ext cx="685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a:extLst>
              <a:ext uri="{FF2B5EF4-FFF2-40B4-BE49-F238E27FC236}">
                <a16:creationId xmlns:a16="http://schemas.microsoft.com/office/drawing/2014/main" id="{503C64D9-3510-9078-6D50-3B382CA793B0}"/>
              </a:ext>
            </a:extLst>
          </p:cNvPr>
          <p:cNvSpPr txBox="1">
            <a:spLocks noChangeArrowheads="1"/>
          </p:cNvSpPr>
          <p:nvPr/>
        </p:nvSpPr>
        <p:spPr bwMode="auto">
          <a:xfrm>
            <a:off x="2229597" y="5520703"/>
            <a:ext cx="7029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PH" altLang="en-US" sz="2400" dirty="0"/>
              <a:t>Avoid including too much information in just one map!</a:t>
            </a:r>
          </a:p>
        </p:txBody>
      </p:sp>
    </p:spTree>
    <p:extLst>
      <p:ext uri="{BB962C8B-B14F-4D97-AF65-F5344CB8AC3E}">
        <p14:creationId xmlns:p14="http://schemas.microsoft.com/office/powerpoint/2010/main" val="376246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8</a:t>
            </a:fld>
            <a:endParaRPr lang="en-US" dirty="0"/>
          </a:p>
        </p:txBody>
      </p:sp>
      <p:sp>
        <p:nvSpPr>
          <p:cNvPr id="7" name="Picture 2">
            <a:extLst>
              <a:ext uri="{FF2B5EF4-FFF2-40B4-BE49-F238E27FC236}">
                <a16:creationId xmlns:a16="http://schemas.microsoft.com/office/drawing/2014/main" id="{290FC24B-757E-4DF9-4748-F0396A4D7E8C}"/>
              </a:ext>
            </a:extLst>
          </p:cNvPr>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5" name="Title 1">
            <a:extLst>
              <a:ext uri="{FF2B5EF4-FFF2-40B4-BE49-F238E27FC236}">
                <a16:creationId xmlns:a16="http://schemas.microsoft.com/office/drawing/2014/main" id="{617305FA-62E1-E51D-B0F7-55BF2CF8B250}"/>
              </a:ext>
            </a:extLst>
          </p:cNvPr>
          <p:cNvSpPr txBox="1">
            <a:spLocks/>
          </p:cNvSpPr>
          <p:nvPr/>
        </p:nvSpPr>
        <p:spPr bwMode="auto">
          <a:xfrm>
            <a:off x="518473" y="982386"/>
            <a:ext cx="885958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PH" altLang="en-US" sz="2800" b="1" dirty="0">
                <a:latin typeface="+mn-lt"/>
              </a:rPr>
              <a:t>Understanding the context of the map to be created</a:t>
            </a:r>
            <a:endParaRPr lang="en-PH" altLang="en-US" sz="3600" b="1" dirty="0">
              <a:latin typeface="+mn-lt"/>
            </a:endParaRPr>
          </a:p>
        </p:txBody>
      </p:sp>
      <p:sp>
        <p:nvSpPr>
          <p:cNvPr id="3" name="Content Placeholder 2">
            <a:extLst>
              <a:ext uri="{FF2B5EF4-FFF2-40B4-BE49-F238E27FC236}">
                <a16:creationId xmlns:a16="http://schemas.microsoft.com/office/drawing/2014/main" id="{479AA9BF-BBFE-CC29-913E-9CFF9F156120}"/>
              </a:ext>
            </a:extLst>
          </p:cNvPr>
          <p:cNvSpPr txBox="1">
            <a:spLocks/>
          </p:cNvSpPr>
          <p:nvPr/>
        </p:nvSpPr>
        <p:spPr>
          <a:xfrm>
            <a:off x="386323" y="3402393"/>
            <a:ext cx="11285724" cy="1656036"/>
          </a:xfrm>
          <a:prstGeom prst="rect">
            <a:avLst/>
          </a:prstGeom>
        </p:spPr>
        <p:txBody>
          <a:bodyPr>
            <a:noAutofit/>
          </a:bodyPr>
          <a:lstStyle>
            <a:defPPr>
              <a:defRPr lang="en-US"/>
            </a:defPPr>
            <a:lvl1pPr marL="228600" indent="-228600">
              <a:lnSpc>
                <a:spcPct val="90000"/>
              </a:lnSpc>
              <a:spcBef>
                <a:spcPts val="1000"/>
              </a:spcBef>
              <a:buFont typeface="Arial" charset="0"/>
              <a:buChar char="•"/>
              <a:defRPr sz="2800">
                <a:latin typeface="+mn-lt"/>
                <a:cs typeface="+mn-cs"/>
              </a:defRPr>
            </a:lvl1pPr>
            <a:lvl2pPr marL="685800" lvl="1" indent="-228600">
              <a:lnSpc>
                <a:spcPct val="90000"/>
              </a:lnSpc>
              <a:spcBef>
                <a:spcPts val="500"/>
              </a:spcBef>
              <a:spcAft>
                <a:spcPts val="600"/>
              </a:spcAft>
              <a:buFont typeface="Arial" charset="0"/>
              <a:buChar char="•"/>
              <a:defRPr sz="2800">
                <a:latin typeface="+mn-lt"/>
                <a:cs typeface="+mn-cs"/>
              </a:defRPr>
            </a:lvl2pPr>
            <a:lvl3pPr marL="1143000" indent="-228600">
              <a:lnSpc>
                <a:spcPct val="90000"/>
              </a:lnSpc>
              <a:spcBef>
                <a:spcPts val="500"/>
              </a:spcBef>
              <a:buFont typeface="Arial" charset="0"/>
              <a:buChar char="•"/>
              <a:defRPr sz="2000">
                <a:latin typeface="+mn-lt"/>
                <a:cs typeface="+mn-cs"/>
              </a:defRPr>
            </a:lvl3pPr>
            <a:lvl4pPr marL="1600200" indent="-228600">
              <a:lnSpc>
                <a:spcPct val="90000"/>
              </a:lnSpc>
              <a:spcBef>
                <a:spcPts val="500"/>
              </a:spcBef>
              <a:buFont typeface="Arial" charset="0"/>
              <a:buChar char="•"/>
              <a:defRPr>
                <a:latin typeface="+mn-lt"/>
                <a:cs typeface="+mn-cs"/>
              </a:defRPr>
            </a:lvl4pPr>
            <a:lvl5pPr marL="2057400" indent="-228600">
              <a:lnSpc>
                <a:spcPct val="90000"/>
              </a:lnSpc>
              <a:spcBef>
                <a:spcPts val="500"/>
              </a:spcBef>
              <a:buFont typeface="Arial" charset="0"/>
              <a:buChar char="•"/>
              <a:defRPr>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lvl="1"/>
            <a:r>
              <a:rPr lang="en-PH" altLang="en-US" dirty="0"/>
              <a:t>How will the map reach the audience?</a:t>
            </a:r>
          </a:p>
          <a:p>
            <a:pPr lvl="1"/>
            <a:r>
              <a:rPr lang="en-PH" altLang="en-US" dirty="0"/>
              <a:t>What is the appropriate size for the map?</a:t>
            </a:r>
          </a:p>
          <a:p>
            <a:pPr lvl="1"/>
            <a:r>
              <a:rPr lang="en-PH" altLang="en-US" dirty="0"/>
              <a:t>Does the audience need to zoom on the map?</a:t>
            </a:r>
          </a:p>
        </p:txBody>
      </p:sp>
      <p:sp>
        <p:nvSpPr>
          <p:cNvPr id="9" name="Rectangle 8">
            <a:extLst>
              <a:ext uri="{FF2B5EF4-FFF2-40B4-BE49-F238E27FC236}">
                <a16:creationId xmlns:a16="http://schemas.microsoft.com/office/drawing/2014/main" id="{54700BE0-0841-8718-80D0-2CC259791036}"/>
              </a:ext>
            </a:extLst>
          </p:cNvPr>
          <p:cNvSpPr/>
          <p:nvPr/>
        </p:nvSpPr>
        <p:spPr>
          <a:xfrm>
            <a:off x="518473" y="1656264"/>
            <a:ext cx="11162539" cy="523220"/>
          </a:xfrm>
          <a:prstGeom prst="rect">
            <a:avLst/>
          </a:prstGeom>
        </p:spPr>
        <p:txBody>
          <a:bodyPr wrap="square">
            <a:spAutoFit/>
          </a:bodyPr>
          <a:lstStyle/>
          <a:p>
            <a:pPr>
              <a:defRPr/>
            </a:pPr>
            <a:r>
              <a:rPr lang="en-PH" altLang="en-US" sz="2800" dirty="0">
                <a:latin typeface="+mn-lt"/>
              </a:rPr>
              <a:t>4. Identifying the medium</a:t>
            </a:r>
            <a:endParaRPr lang="en-US" sz="2800" dirty="0">
              <a:latin typeface="+mn-lt"/>
            </a:endParaRPr>
          </a:p>
        </p:txBody>
      </p:sp>
      <p:sp>
        <p:nvSpPr>
          <p:cNvPr id="12" name="Content Placeholder 2">
            <a:extLst>
              <a:ext uri="{FF2B5EF4-FFF2-40B4-BE49-F238E27FC236}">
                <a16:creationId xmlns:a16="http://schemas.microsoft.com/office/drawing/2014/main" id="{87F93E5B-636A-BE8C-ABF8-F88AFA521CEE}"/>
              </a:ext>
            </a:extLst>
          </p:cNvPr>
          <p:cNvSpPr txBox="1">
            <a:spLocks/>
          </p:cNvSpPr>
          <p:nvPr/>
        </p:nvSpPr>
        <p:spPr bwMode="auto">
          <a:xfrm>
            <a:off x="505147" y="2420888"/>
            <a:ext cx="11175865" cy="647700"/>
          </a:xfrm>
          <a:prstGeom prst="rect">
            <a:avLst/>
          </a:prstGeom>
          <a:noFill/>
          <a:ln w="9525">
            <a:noFill/>
            <a:miter lim="800000"/>
            <a:headEnd/>
            <a:tailEnd/>
          </a:ln>
        </p:spPr>
        <p:txBody>
          <a:bodyPr/>
          <a:lstStyle/>
          <a:p>
            <a:pPr marL="685800" lvl="1" indent="-228600">
              <a:lnSpc>
                <a:spcPct val="90000"/>
              </a:lnSpc>
              <a:spcBef>
                <a:spcPts val="500"/>
              </a:spcBef>
              <a:defRPr/>
            </a:pPr>
            <a:r>
              <a:rPr lang="en-PH" altLang="en-US" sz="2400" i="1" dirty="0">
                <a:latin typeface="+mn-lt"/>
                <a:cs typeface="+mn-cs"/>
              </a:rPr>
              <a:t>Medium = support on which the map will be stored (printed on paper, saved in a </a:t>
            </a:r>
            <a:r>
              <a:rPr lang="en-PH" altLang="en-US" sz="2400" i="1" dirty="0" err="1">
                <a:latin typeface="+mn-lt"/>
                <a:cs typeface="+mn-cs"/>
              </a:rPr>
              <a:t>pdf</a:t>
            </a:r>
            <a:r>
              <a:rPr lang="en-PH" altLang="en-US" sz="2400" i="1" dirty="0">
                <a:latin typeface="+mn-lt"/>
                <a:cs typeface="+mn-cs"/>
              </a:rPr>
              <a:t> or </a:t>
            </a:r>
            <a:r>
              <a:rPr lang="en-PH" altLang="en-US" sz="2400" i="1" dirty="0" err="1">
                <a:latin typeface="+mn-lt"/>
                <a:cs typeface="+mn-cs"/>
              </a:rPr>
              <a:t>ppt</a:t>
            </a:r>
            <a:r>
              <a:rPr lang="en-PH" altLang="en-US" sz="2400" i="1" dirty="0">
                <a:latin typeface="+mn-lt"/>
                <a:cs typeface="+mn-cs"/>
              </a:rPr>
              <a:t> file, shared online,...) </a:t>
            </a:r>
          </a:p>
        </p:txBody>
      </p:sp>
    </p:spTree>
    <p:extLst>
      <p:ext uri="{BB962C8B-B14F-4D97-AF65-F5344CB8AC3E}">
        <p14:creationId xmlns:p14="http://schemas.microsoft.com/office/powerpoint/2010/main" val="380972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The thematic mapping process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9</a:t>
            </a:fld>
            <a:endParaRPr lang="en-US" dirty="0"/>
          </a:p>
        </p:txBody>
      </p:sp>
      <p:sp>
        <p:nvSpPr>
          <p:cNvPr id="7" name="Picture 2">
            <a:extLst>
              <a:ext uri="{FF2B5EF4-FFF2-40B4-BE49-F238E27FC236}">
                <a16:creationId xmlns:a16="http://schemas.microsoft.com/office/drawing/2014/main" id="{290FC24B-757E-4DF9-4748-F0396A4D7E8C}"/>
              </a:ext>
            </a:extLst>
          </p:cNvPr>
          <p:cNvSpPr>
            <a:spLocks noChangeAspect="1"/>
          </p:cNvSpPr>
          <p:nvPr/>
        </p:nvSpPr>
        <p:spPr bwMode="auto">
          <a:xfrm>
            <a:off x="611188" y="3725897"/>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6" name="Title 1">
            <a:extLst>
              <a:ext uri="{FF2B5EF4-FFF2-40B4-BE49-F238E27FC236}">
                <a16:creationId xmlns:a16="http://schemas.microsoft.com/office/drawing/2014/main" id="{F26A9E64-7F97-5866-C45A-F20856803CAF}"/>
              </a:ext>
            </a:extLst>
          </p:cNvPr>
          <p:cNvSpPr txBox="1">
            <a:spLocks/>
          </p:cNvSpPr>
          <p:nvPr/>
        </p:nvSpPr>
        <p:spPr>
          <a:xfrm>
            <a:off x="518473" y="1053200"/>
            <a:ext cx="11155054" cy="5409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Collecting and preparing the necessary data</a:t>
            </a:r>
          </a:p>
        </p:txBody>
      </p:sp>
      <p:pic>
        <p:nvPicPr>
          <p:cNvPr id="8" name="Picture 1">
            <a:extLst>
              <a:ext uri="{FF2B5EF4-FFF2-40B4-BE49-F238E27FC236}">
                <a16:creationId xmlns:a16="http://schemas.microsoft.com/office/drawing/2014/main" id="{C233F4FB-D946-2EF7-4370-224B0503342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4470" y="282681"/>
            <a:ext cx="2010194" cy="344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630C7E30-09D6-7301-A410-FE025D24FA99}"/>
              </a:ext>
            </a:extLst>
          </p:cNvPr>
          <p:cNvPicPr>
            <a:picLocks noChangeAspect="1"/>
          </p:cNvPicPr>
          <p:nvPr/>
        </p:nvPicPr>
        <p:blipFill>
          <a:blip r:embed="rId3" cstate="print"/>
          <a:srcRect/>
          <a:stretch>
            <a:fillRect/>
          </a:stretch>
        </p:blipFill>
        <p:spPr bwMode="auto">
          <a:xfrm>
            <a:off x="6681075" y="3976511"/>
            <a:ext cx="3789601" cy="2004076"/>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
        <p:nvSpPr>
          <p:cNvPr id="11" name="Content Placeholder 2">
            <a:extLst>
              <a:ext uri="{FF2B5EF4-FFF2-40B4-BE49-F238E27FC236}">
                <a16:creationId xmlns:a16="http://schemas.microsoft.com/office/drawing/2014/main" id="{97234524-AE7D-38CB-800F-858E93F382E9}"/>
              </a:ext>
            </a:extLst>
          </p:cNvPr>
          <p:cNvSpPr txBox="1">
            <a:spLocks/>
          </p:cNvSpPr>
          <p:nvPr/>
        </p:nvSpPr>
        <p:spPr>
          <a:xfrm>
            <a:off x="518473" y="1719194"/>
            <a:ext cx="7218068" cy="835209"/>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PH" dirty="0"/>
              <a:t>Two main data types needed to create a thematic map:</a:t>
            </a:r>
          </a:p>
        </p:txBody>
      </p:sp>
      <p:sp>
        <p:nvSpPr>
          <p:cNvPr id="13" name="Content Placeholder 2">
            <a:extLst>
              <a:ext uri="{FF2B5EF4-FFF2-40B4-BE49-F238E27FC236}">
                <a16:creationId xmlns:a16="http://schemas.microsoft.com/office/drawing/2014/main" id="{0DD32E6B-7F8C-6730-2493-F03C30101015}"/>
              </a:ext>
            </a:extLst>
          </p:cNvPr>
          <p:cNvSpPr txBox="1">
            <a:spLocks/>
          </p:cNvSpPr>
          <p:nvPr/>
        </p:nvSpPr>
        <p:spPr bwMode="auto">
          <a:xfrm>
            <a:off x="469690" y="4095576"/>
            <a:ext cx="5041237" cy="1944191"/>
          </a:xfrm>
          <a:prstGeom prst="rect">
            <a:avLst/>
          </a:prstGeom>
          <a:noFill/>
          <a:ln w="9525">
            <a:noFill/>
            <a:miter lim="800000"/>
            <a:headEnd/>
            <a:tailEnd/>
          </a:ln>
        </p:spPr>
        <p:txBody>
          <a:bodyPr/>
          <a:lstStyle/>
          <a:p>
            <a:pPr>
              <a:lnSpc>
                <a:spcPct val="90000"/>
              </a:lnSpc>
              <a:spcBef>
                <a:spcPts val="1000"/>
              </a:spcBef>
              <a:buFont typeface="Arial" charset="0"/>
              <a:buNone/>
              <a:defRPr/>
            </a:pPr>
            <a:r>
              <a:rPr lang="en-PH" sz="2800" dirty="0">
                <a:latin typeface="+mn-lt"/>
                <a:cs typeface="+mn-cs"/>
              </a:rPr>
              <a:t>Additional data:</a:t>
            </a:r>
          </a:p>
          <a:p>
            <a:pPr marL="228600" indent="-228600">
              <a:lnSpc>
                <a:spcPct val="90000"/>
              </a:lnSpc>
              <a:spcBef>
                <a:spcPts val="1000"/>
              </a:spcBef>
              <a:buFont typeface="Arial" charset="0"/>
              <a:buChar char="•"/>
              <a:defRPr/>
            </a:pPr>
            <a:r>
              <a:rPr lang="en-PH" sz="2800" dirty="0">
                <a:latin typeface="+mn-lt"/>
                <a:cs typeface="+mn-cs"/>
              </a:rPr>
              <a:t>Other information to appear on the map</a:t>
            </a:r>
          </a:p>
          <a:p>
            <a:pPr marL="228600" indent="-228600">
              <a:lnSpc>
                <a:spcPct val="90000"/>
              </a:lnSpc>
              <a:spcBef>
                <a:spcPts val="1000"/>
              </a:spcBef>
              <a:buFont typeface="Arial" charset="0"/>
              <a:buChar char="•"/>
              <a:defRPr/>
            </a:pPr>
            <a:r>
              <a:rPr lang="en-PH" sz="2800" dirty="0" err="1">
                <a:latin typeface="+mn-lt"/>
                <a:cs typeface="+mn-cs"/>
              </a:rPr>
              <a:t>Basemap</a:t>
            </a:r>
            <a:endParaRPr lang="en-PH" sz="2800" dirty="0">
              <a:latin typeface="+mn-lt"/>
              <a:cs typeface="+mn-cs"/>
            </a:endParaRPr>
          </a:p>
        </p:txBody>
      </p:sp>
      <p:sp>
        <p:nvSpPr>
          <p:cNvPr id="14" name="Right Arrow 15">
            <a:extLst>
              <a:ext uri="{FF2B5EF4-FFF2-40B4-BE49-F238E27FC236}">
                <a16:creationId xmlns:a16="http://schemas.microsoft.com/office/drawing/2014/main" id="{A8CD3460-4AA8-CCC0-D567-B41D06856256}"/>
              </a:ext>
            </a:extLst>
          </p:cNvPr>
          <p:cNvSpPr/>
          <p:nvPr/>
        </p:nvSpPr>
        <p:spPr>
          <a:xfrm rot="20582496">
            <a:off x="6346418" y="2353378"/>
            <a:ext cx="1008063" cy="5048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 name="Right Arrow 16">
            <a:extLst>
              <a:ext uri="{FF2B5EF4-FFF2-40B4-BE49-F238E27FC236}">
                <a16:creationId xmlns:a16="http://schemas.microsoft.com/office/drawing/2014/main" id="{37FDB88E-D086-CB42-B647-1AEDFC2DBC30}"/>
              </a:ext>
            </a:extLst>
          </p:cNvPr>
          <p:cNvSpPr/>
          <p:nvPr/>
        </p:nvSpPr>
        <p:spPr>
          <a:xfrm rot="1643715">
            <a:off x="4949284" y="3404167"/>
            <a:ext cx="1566862" cy="5048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6" name="Content Placeholder 2">
            <a:extLst>
              <a:ext uri="{FF2B5EF4-FFF2-40B4-BE49-F238E27FC236}">
                <a16:creationId xmlns:a16="http://schemas.microsoft.com/office/drawing/2014/main" id="{C059683D-1184-1432-CBE9-5F777EE5F614}"/>
              </a:ext>
            </a:extLst>
          </p:cNvPr>
          <p:cNvSpPr txBox="1">
            <a:spLocks/>
          </p:cNvSpPr>
          <p:nvPr/>
        </p:nvSpPr>
        <p:spPr>
          <a:xfrm>
            <a:off x="1407464" y="2477029"/>
            <a:ext cx="4887247" cy="111023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charset="0"/>
              <a:buAutoNum type="arabicPeriod"/>
              <a:defRPr/>
            </a:pPr>
            <a:r>
              <a:rPr lang="en-PH" dirty="0"/>
              <a:t>Geospatial data</a:t>
            </a:r>
          </a:p>
          <a:p>
            <a:pPr marL="514350" indent="-514350">
              <a:buFont typeface="Arial" charset="0"/>
              <a:buAutoNum type="arabicPeriod"/>
              <a:defRPr/>
            </a:pPr>
            <a:r>
              <a:rPr lang="en-PH" dirty="0"/>
              <a:t>Attribute data</a:t>
            </a:r>
          </a:p>
        </p:txBody>
      </p:sp>
    </p:spTree>
    <p:extLst>
      <p:ext uri="{BB962C8B-B14F-4D97-AF65-F5344CB8AC3E}">
        <p14:creationId xmlns:p14="http://schemas.microsoft.com/office/powerpoint/2010/main" val="1038000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8009</TotalTime>
  <Words>1830</Words>
  <Application>Microsoft Office PowerPoint</Application>
  <PresentationFormat>Widescreen</PresentationFormat>
  <Paragraphs>252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975</dc:creator>
  <cp:lastModifiedBy>Neriza</cp:lastModifiedBy>
  <cp:revision>50</cp:revision>
  <dcterms:created xsi:type="dcterms:W3CDTF">2022-09-23T03:29:17Z</dcterms:created>
  <dcterms:modified xsi:type="dcterms:W3CDTF">2022-11-03T13:56:52Z</dcterms:modified>
</cp:coreProperties>
</file>