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sldIdLst>
    <p:sldId id="313" r:id="rId2"/>
    <p:sldId id="314" r:id="rId3"/>
    <p:sldId id="319" r:id="rId4"/>
    <p:sldId id="320" r:id="rId5"/>
    <p:sldId id="261" r:id="rId6"/>
    <p:sldId id="270" r:id="rId7"/>
    <p:sldId id="257"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8" r:id="rId24"/>
    <p:sldId id="289" r:id="rId25"/>
    <p:sldId id="290" r:id="rId26"/>
    <p:sldId id="291" r:id="rId27"/>
    <p:sldId id="292" r:id="rId28"/>
    <p:sldId id="293" r:id="rId29"/>
    <p:sldId id="318" r:id="rId30"/>
    <p:sldId id="294" r:id="rId31"/>
    <p:sldId id="296" r:id="rId32"/>
    <p:sldId id="315" r:id="rId33"/>
    <p:sldId id="297" r:id="rId34"/>
    <p:sldId id="298" r:id="rId35"/>
    <p:sldId id="300" r:id="rId36"/>
    <p:sldId id="302" r:id="rId37"/>
    <p:sldId id="303" r:id="rId38"/>
    <p:sldId id="305" r:id="rId39"/>
    <p:sldId id="316" r:id="rId40"/>
    <p:sldId id="308" r:id="rId41"/>
    <p:sldId id="309" r:id="rId42"/>
    <p:sldId id="310" r:id="rId43"/>
    <p:sldId id="311" r:id="rId44"/>
    <p:sldId id="31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1" userDrawn="1">
          <p15:clr>
            <a:srgbClr val="A4A3A4"/>
          </p15:clr>
        </p15:guide>
        <p15:guide id="2" pos="302" userDrawn="1">
          <p15:clr>
            <a:srgbClr val="A4A3A4"/>
          </p15:clr>
        </p15:guide>
        <p15:guide id="3" pos="402" userDrawn="1">
          <p15:clr>
            <a:srgbClr val="A4A3A4"/>
          </p15:clr>
        </p15:guide>
        <p15:guide id="4" orient="horz" pos="731" userDrawn="1">
          <p15:clr>
            <a:srgbClr val="A4A3A4"/>
          </p15:clr>
        </p15:guide>
        <p15:guide id="5" orient="horz" pos="967" userDrawn="1">
          <p15:clr>
            <a:srgbClr val="A4A3A4"/>
          </p15:clr>
        </p15:guide>
        <p15:guide id="6" pos="733" userDrawn="1">
          <p15:clr>
            <a:srgbClr val="A4A3A4"/>
          </p15:clr>
        </p15:guide>
        <p15:guide id="7" orient="horz" pos="867" userDrawn="1">
          <p15:clr>
            <a:srgbClr val="A4A3A4"/>
          </p15:clr>
        </p15:guide>
        <p15:guide id="8" orient="horz" pos="1207" userDrawn="1">
          <p15:clr>
            <a:srgbClr val="A4A3A4"/>
          </p15:clr>
        </p15:guide>
        <p15:guide id="9" pos="502" userDrawn="1">
          <p15:clr>
            <a:srgbClr val="A4A3A4"/>
          </p15:clr>
        </p15:guide>
        <p15:guide id="10" orient="horz" pos="13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C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247" autoAdjust="0"/>
  </p:normalViewPr>
  <p:slideViewPr>
    <p:cSldViewPr snapToGrid="0">
      <p:cViewPr varScale="1">
        <p:scale>
          <a:sx n="75" d="100"/>
          <a:sy n="75" d="100"/>
        </p:scale>
        <p:origin x="902" y="48"/>
      </p:cViewPr>
      <p:guideLst>
        <p:guide orient="horz" pos="391"/>
        <p:guide pos="302"/>
        <p:guide pos="402"/>
        <p:guide orient="horz" pos="731"/>
        <p:guide orient="horz" pos="967"/>
        <p:guide pos="733"/>
        <p:guide orient="horz" pos="867"/>
        <p:guide orient="horz" pos="1207"/>
        <p:guide pos="502"/>
        <p:guide orient="horz" pos="1344"/>
      </p:guideLst>
    </p:cSldViewPr>
  </p:slideViewPr>
  <p:notesTextViewPr>
    <p:cViewPr>
      <p:scale>
        <a:sx n="1" d="1"/>
        <a:sy n="1" d="1"/>
      </p:scale>
      <p:origin x="0" y="0"/>
    </p:cViewPr>
  </p:notesTextViewPr>
  <p:sorterViewPr>
    <p:cViewPr varScale="1">
      <p:scale>
        <a:sx n="1" d="1"/>
        <a:sy n="1" d="1"/>
      </p:scale>
      <p:origin x="0" y="-27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4A4A2-4D13-42CB-A079-8ACC30453617}" type="datetimeFigureOut">
              <a:rPr lang="en-US" smtClean="0"/>
              <a:t>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35FFAE-FD5C-4660-8FE7-A3AC433FDEFA}" type="slidenum">
              <a:rPr lang="en-US" smtClean="0"/>
              <a:t>‹#›</a:t>
            </a:fld>
            <a:endParaRPr lang="en-US"/>
          </a:p>
        </p:txBody>
      </p:sp>
    </p:spTree>
    <p:extLst>
      <p:ext uri="{BB962C8B-B14F-4D97-AF65-F5344CB8AC3E}">
        <p14:creationId xmlns:p14="http://schemas.microsoft.com/office/powerpoint/2010/main" val="487448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e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2" descr="C:\Users\Izay Pantanilla\Downloads\MORU_FS_CMYK.tif">
            <a:extLst>
              <a:ext uri="{FF2B5EF4-FFF2-40B4-BE49-F238E27FC236}">
                <a16:creationId xmlns:a16="http://schemas.microsoft.com/office/drawing/2014/main" id="{7935BBB3-6E56-2AB3-1424-9021E4980EB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18651" y="349908"/>
            <a:ext cx="2153038" cy="72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logo&#10;&#10;Description automatically generated">
            <a:extLst>
              <a:ext uri="{FF2B5EF4-FFF2-40B4-BE49-F238E27FC236}">
                <a16:creationId xmlns:a16="http://schemas.microsoft.com/office/drawing/2014/main" id="{B3ED95E1-1065-F782-D425-46DB8E4EA5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4828" y="229156"/>
            <a:ext cx="2239772" cy="900000"/>
          </a:xfrm>
          <a:prstGeom prst="rect">
            <a:avLst/>
          </a:prstGeom>
        </p:spPr>
      </p:pic>
      <p:sp>
        <p:nvSpPr>
          <p:cNvPr id="4" name="Rectangle 3">
            <a:extLst>
              <a:ext uri="{FF2B5EF4-FFF2-40B4-BE49-F238E27FC236}">
                <a16:creationId xmlns:a16="http://schemas.microsoft.com/office/drawing/2014/main" id="{D2B62641-D72B-ECB0-597D-B3E3DADAE875}"/>
              </a:ext>
            </a:extLst>
          </p:cNvPr>
          <p:cNvSpPr/>
          <p:nvPr userDrawn="1"/>
        </p:nvSpPr>
        <p:spPr bwMode="auto">
          <a:xfrm>
            <a:off x="0" y="5943600"/>
            <a:ext cx="12192000" cy="914400"/>
          </a:xfrm>
          <a:prstGeom prst="rect">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dirty="0">
              <a:solidFill>
                <a:srgbClr val="FFFFFF"/>
              </a:solidFill>
              <a:cs typeface="Arial" charset="0"/>
            </a:endParaRPr>
          </a:p>
        </p:txBody>
      </p:sp>
      <p:pic>
        <p:nvPicPr>
          <p:cNvPr id="7" name="Picture 6">
            <a:extLst>
              <a:ext uri="{FF2B5EF4-FFF2-40B4-BE49-F238E27FC236}">
                <a16:creationId xmlns:a16="http://schemas.microsoft.com/office/drawing/2014/main" id="{0E169A32-3C61-D3EA-D76D-A778A6695BBE}"/>
              </a:ext>
            </a:extLst>
          </p:cNvPr>
          <p:cNvPicPr>
            <a:picLocks noChangeAspect="1"/>
          </p:cNvPicPr>
          <p:nvPr userDrawn="1"/>
        </p:nvPicPr>
        <p:blipFill>
          <a:blip r:embed="rId4"/>
          <a:stretch>
            <a:fillRect/>
          </a:stretch>
        </p:blipFill>
        <p:spPr>
          <a:xfrm>
            <a:off x="8091763" y="262564"/>
            <a:ext cx="2731922" cy="807344"/>
          </a:xfrm>
          <a:prstGeom prst="rect">
            <a:avLst/>
          </a:prstGeom>
        </p:spPr>
      </p:pic>
    </p:spTree>
    <p:extLst>
      <p:ext uri="{BB962C8B-B14F-4D97-AF65-F5344CB8AC3E}">
        <p14:creationId xmlns:p14="http://schemas.microsoft.com/office/powerpoint/2010/main" val="10770551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D679-BDAA-53BF-7AB1-3F9D50AEBB8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1821F4-4480-F393-5552-6480F8C603A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5D01BD-0C77-530B-13B4-2635FC5A6CA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286464-FEF5-2DB0-8A6A-3A11529129C6}"/>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11/3/2022</a:t>
            </a:fld>
            <a:endParaRPr lang="en-US"/>
          </a:p>
        </p:txBody>
      </p:sp>
      <p:sp>
        <p:nvSpPr>
          <p:cNvPr id="6" name="Footer Placeholder 5">
            <a:extLst>
              <a:ext uri="{FF2B5EF4-FFF2-40B4-BE49-F238E27FC236}">
                <a16:creationId xmlns:a16="http://schemas.microsoft.com/office/drawing/2014/main" id="{9717B4A7-69AC-3CE3-D4A1-9EC9BFFB10D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E89A6D2-AF09-E468-23B9-E650D4CBF90F}"/>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1664989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65889-8162-0CDC-59C1-D71249B609B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EAD0D8-3D6F-199A-AB19-B5342838A03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8D9C7C-BAD7-20ED-DB44-F6C383AF0A7B}"/>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11/3/2022</a:t>
            </a:fld>
            <a:endParaRPr lang="en-US"/>
          </a:p>
        </p:txBody>
      </p:sp>
      <p:sp>
        <p:nvSpPr>
          <p:cNvPr id="5" name="Footer Placeholder 4">
            <a:extLst>
              <a:ext uri="{FF2B5EF4-FFF2-40B4-BE49-F238E27FC236}">
                <a16:creationId xmlns:a16="http://schemas.microsoft.com/office/drawing/2014/main" id="{0A59A0DC-9EF5-E96E-5883-AFE429208B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0584943-C740-BB8D-31B4-60DF38FC476D}"/>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4166652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6A558A-7987-C662-E308-31E00B891DD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782464-CED6-5C28-4D70-232AD300CB7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373642-2862-E703-3545-74DCA8C46786}"/>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11/3/2022</a:t>
            </a:fld>
            <a:endParaRPr lang="en-US"/>
          </a:p>
        </p:txBody>
      </p:sp>
      <p:sp>
        <p:nvSpPr>
          <p:cNvPr id="5" name="Footer Placeholder 4">
            <a:extLst>
              <a:ext uri="{FF2B5EF4-FFF2-40B4-BE49-F238E27FC236}">
                <a16:creationId xmlns:a16="http://schemas.microsoft.com/office/drawing/2014/main" id="{25158D05-4685-C222-7831-E42D9106BC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652BE4-1A06-0C84-E067-AFAE6464009A}"/>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2212976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A52975-1A79-F0AA-9626-6A57EA906F3C}"/>
              </a:ext>
            </a:extLst>
          </p:cNvPr>
          <p:cNvSpPr/>
          <p:nvPr userDrawn="1"/>
        </p:nvSpPr>
        <p:spPr bwMode="auto">
          <a:xfrm>
            <a:off x="0" y="0"/>
            <a:ext cx="12192000" cy="981075"/>
          </a:xfrm>
          <a:prstGeom prst="rect">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 name="TextBox 4">
            <a:extLst>
              <a:ext uri="{FF2B5EF4-FFF2-40B4-BE49-F238E27FC236}">
                <a16:creationId xmlns:a16="http://schemas.microsoft.com/office/drawing/2014/main" id="{FA1B9A9D-02F1-E96E-90FC-D1D4AEFC7AB4}"/>
              </a:ext>
            </a:extLst>
          </p:cNvPr>
          <p:cNvSpPr txBox="1">
            <a:spLocks noChangeArrowheads="1"/>
          </p:cNvSpPr>
          <p:nvPr userDrawn="1"/>
        </p:nvSpPr>
        <p:spPr bwMode="auto">
          <a:xfrm>
            <a:off x="319336" y="116632"/>
            <a:ext cx="10115582" cy="707886"/>
          </a:xfrm>
          <a:prstGeom prst="rect">
            <a:avLst/>
          </a:prstGeom>
          <a:noFill/>
          <a:ln w="9525">
            <a:noFill/>
            <a:miter lim="800000"/>
            <a:headEnd/>
            <a:tailEnd/>
          </a:ln>
        </p:spPr>
        <p:txBody>
          <a:bodyPr wrap="square">
            <a:spAutoFit/>
          </a:bodyPr>
          <a:lstStyle/>
          <a:p>
            <a:r>
              <a:rPr lang="en-US" sz="2000" b="1" dirty="0">
                <a:solidFill>
                  <a:schemeClr val="bg1"/>
                </a:solidFill>
                <a:latin typeface="+mn-lt"/>
              </a:rPr>
              <a:t>INTRODUCTION TO THE MANAGEMENT AND USE OF GEOSPATIAL DATA AND TECHNOLOGIES FOR MALARIA PROGRAMS</a:t>
            </a:r>
          </a:p>
        </p:txBody>
      </p:sp>
      <p:sp>
        <p:nvSpPr>
          <p:cNvPr id="4" name="Rectangle 3">
            <a:extLst>
              <a:ext uri="{FF2B5EF4-FFF2-40B4-BE49-F238E27FC236}">
                <a16:creationId xmlns:a16="http://schemas.microsoft.com/office/drawing/2014/main" id="{0FE79DBE-112A-2072-4F6E-A783D5213B8E}"/>
              </a:ext>
            </a:extLst>
          </p:cNvPr>
          <p:cNvSpPr/>
          <p:nvPr userDrawn="1"/>
        </p:nvSpPr>
        <p:spPr bwMode="auto">
          <a:xfrm>
            <a:off x="-1" y="984826"/>
            <a:ext cx="12191999" cy="4460397"/>
          </a:xfrm>
          <a:prstGeom prst="rect">
            <a:avLst/>
          </a:prstGeom>
          <a:solidFill>
            <a:srgbClr val="4F8C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pic>
        <p:nvPicPr>
          <p:cNvPr id="5" name="Picture 2" descr="C:\Users\Izay Pantanilla\Downloads\MORU_FS_CMYK.tif">
            <a:extLst>
              <a:ext uri="{FF2B5EF4-FFF2-40B4-BE49-F238E27FC236}">
                <a16:creationId xmlns:a16="http://schemas.microsoft.com/office/drawing/2014/main" id="{B3C4E6CA-ED22-92F3-3B06-45E2D5B0DDC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09686" y="5854239"/>
            <a:ext cx="2153038" cy="72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logo&#10;&#10;Description automatically generated">
            <a:extLst>
              <a:ext uri="{FF2B5EF4-FFF2-40B4-BE49-F238E27FC236}">
                <a16:creationId xmlns:a16="http://schemas.microsoft.com/office/drawing/2014/main" id="{54E4094D-D2FB-FCE7-17A9-7BB01795FC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863" y="5733487"/>
            <a:ext cx="2239772" cy="900000"/>
          </a:xfrm>
          <a:prstGeom prst="rect">
            <a:avLst/>
          </a:prstGeom>
        </p:spPr>
      </p:pic>
      <p:pic>
        <p:nvPicPr>
          <p:cNvPr id="7" name="Picture 6">
            <a:extLst>
              <a:ext uri="{FF2B5EF4-FFF2-40B4-BE49-F238E27FC236}">
                <a16:creationId xmlns:a16="http://schemas.microsoft.com/office/drawing/2014/main" id="{75BFDCDE-3666-5C05-C3B1-367CFF1F305D}"/>
              </a:ext>
            </a:extLst>
          </p:cNvPr>
          <p:cNvPicPr>
            <a:picLocks noChangeAspect="1"/>
          </p:cNvPicPr>
          <p:nvPr userDrawn="1"/>
        </p:nvPicPr>
        <p:blipFill>
          <a:blip r:embed="rId4"/>
          <a:stretch>
            <a:fillRect/>
          </a:stretch>
        </p:blipFill>
        <p:spPr>
          <a:xfrm>
            <a:off x="8246775" y="5766895"/>
            <a:ext cx="2731922" cy="807344"/>
          </a:xfrm>
          <a:prstGeom prst="rect">
            <a:avLst/>
          </a:prstGeom>
        </p:spPr>
      </p:pic>
    </p:spTree>
    <p:extLst>
      <p:ext uri="{BB962C8B-B14F-4D97-AF65-F5344CB8AC3E}">
        <p14:creationId xmlns:p14="http://schemas.microsoft.com/office/powerpoint/2010/main" val="31275347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602D56-FB78-AC85-1454-16B4AF6AAD2C}"/>
              </a:ext>
            </a:extLst>
          </p:cNvPr>
          <p:cNvSpPr/>
          <p:nvPr userDrawn="1"/>
        </p:nvSpPr>
        <p:spPr>
          <a:xfrm>
            <a:off x="0" y="6354005"/>
            <a:ext cx="12192000" cy="503999"/>
          </a:xfrm>
          <a:prstGeom prst="rect">
            <a:avLst/>
          </a:prstGeom>
          <a:solidFill>
            <a:srgbClr val="1F8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nvGrpSpPr>
          <p:cNvPr id="4" name="Group 3">
            <a:extLst>
              <a:ext uri="{FF2B5EF4-FFF2-40B4-BE49-F238E27FC236}">
                <a16:creationId xmlns:a16="http://schemas.microsoft.com/office/drawing/2014/main" id="{594ECD73-1280-BEB1-D42D-6054B590E5F4}"/>
              </a:ext>
            </a:extLst>
          </p:cNvPr>
          <p:cNvGrpSpPr/>
          <p:nvPr userDrawn="1"/>
        </p:nvGrpSpPr>
        <p:grpSpPr>
          <a:xfrm>
            <a:off x="3779619" y="6382690"/>
            <a:ext cx="4547403" cy="440669"/>
            <a:chOff x="2479985" y="6388135"/>
            <a:chExt cx="4547403" cy="440669"/>
          </a:xfrm>
        </p:grpSpPr>
        <p:pic>
          <p:nvPicPr>
            <p:cNvPr id="5" name="Picture 4">
              <a:extLst>
                <a:ext uri="{FF2B5EF4-FFF2-40B4-BE49-F238E27FC236}">
                  <a16:creationId xmlns:a16="http://schemas.microsoft.com/office/drawing/2014/main" id="{6AB71C64-9794-2044-17B1-D9F9D9FE03D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14442" y="6388135"/>
              <a:ext cx="1315116" cy="438912"/>
            </a:xfrm>
            <a:prstGeom prst="rect">
              <a:avLst/>
            </a:prstGeom>
          </p:spPr>
        </p:pic>
        <p:pic>
          <p:nvPicPr>
            <p:cNvPr id="7" name="Picture 6">
              <a:extLst>
                <a:ext uri="{FF2B5EF4-FFF2-40B4-BE49-F238E27FC236}">
                  <a16:creationId xmlns:a16="http://schemas.microsoft.com/office/drawing/2014/main" id="{AF6CCB3E-5F49-B9DF-553E-E867FED6357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479985" y="6388137"/>
              <a:ext cx="1145263" cy="440667"/>
            </a:xfrm>
            <a:prstGeom prst="rect">
              <a:avLst/>
            </a:prstGeom>
          </p:spPr>
        </p:pic>
        <p:sp>
          <p:nvSpPr>
            <p:cNvPr id="8" name="Rectangle 7">
              <a:extLst>
                <a:ext uri="{FF2B5EF4-FFF2-40B4-BE49-F238E27FC236}">
                  <a16:creationId xmlns:a16="http://schemas.microsoft.com/office/drawing/2014/main" id="{0EF94D07-D482-733C-CC8C-2A7D865EE399}"/>
                </a:ext>
              </a:extLst>
            </p:cNvPr>
            <p:cNvSpPr/>
            <p:nvPr userDrawn="1"/>
          </p:nvSpPr>
          <p:spPr>
            <a:xfrm>
              <a:off x="5548309" y="6419850"/>
              <a:ext cx="359569" cy="376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B6D05697-04D4-D811-62F4-5B934F9C2C5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492339" y="6388135"/>
              <a:ext cx="438912" cy="438912"/>
            </a:xfrm>
            <a:prstGeom prst="rect">
              <a:avLst/>
            </a:prstGeom>
          </p:spPr>
        </p:pic>
        <p:pic>
          <p:nvPicPr>
            <p:cNvPr id="10" name="Picture 9">
              <a:extLst>
                <a:ext uri="{FF2B5EF4-FFF2-40B4-BE49-F238E27FC236}">
                  <a16:creationId xmlns:a16="http://schemas.microsoft.com/office/drawing/2014/main" id="{FE452BF2-8302-EE15-8DD0-5F4129105C0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054695" y="6388135"/>
              <a:ext cx="438912" cy="438912"/>
            </a:xfrm>
            <a:prstGeom prst="rect">
              <a:avLst/>
            </a:prstGeom>
          </p:spPr>
        </p:pic>
        <p:pic>
          <p:nvPicPr>
            <p:cNvPr id="11" name="Picture 10">
              <a:extLst>
                <a:ext uri="{FF2B5EF4-FFF2-40B4-BE49-F238E27FC236}">
                  <a16:creationId xmlns:a16="http://schemas.microsoft.com/office/drawing/2014/main" id="{71F7E034-9FC7-79BA-1A88-E300B8D67E4A}"/>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588476" y="6388135"/>
              <a:ext cx="438912" cy="438912"/>
            </a:xfrm>
            <a:prstGeom prst="rect">
              <a:avLst/>
            </a:prstGeom>
          </p:spPr>
        </p:pic>
      </p:grpSp>
      <p:pic>
        <p:nvPicPr>
          <p:cNvPr id="12" name="Picture 11" descr="A picture containing logo&#10;&#10;Description automatically generated">
            <a:extLst>
              <a:ext uri="{FF2B5EF4-FFF2-40B4-BE49-F238E27FC236}">
                <a16:creationId xmlns:a16="http://schemas.microsoft.com/office/drawing/2014/main" id="{90FCC25E-EEF8-843E-CFAE-9A404FAEB1D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83730" y="6402667"/>
            <a:ext cx="1042574" cy="418935"/>
          </a:xfrm>
          <a:prstGeom prst="rect">
            <a:avLst/>
          </a:prstGeom>
          <a:solidFill>
            <a:schemeClr val="bg1"/>
          </a:solidFill>
        </p:spPr>
      </p:pic>
      <p:pic>
        <p:nvPicPr>
          <p:cNvPr id="13" name="Picture 12">
            <a:extLst>
              <a:ext uri="{FF2B5EF4-FFF2-40B4-BE49-F238E27FC236}">
                <a16:creationId xmlns:a16="http://schemas.microsoft.com/office/drawing/2014/main" id="{435E72E8-ABB3-C335-0F4F-0C8533DF1CEC}"/>
              </a:ext>
            </a:extLst>
          </p:cNvPr>
          <p:cNvPicPr>
            <a:picLocks noChangeAspect="1"/>
          </p:cNvPicPr>
          <p:nvPr userDrawn="1"/>
        </p:nvPicPr>
        <p:blipFill>
          <a:blip r:embed="rId8"/>
          <a:stretch>
            <a:fillRect/>
          </a:stretch>
        </p:blipFill>
        <p:spPr>
          <a:xfrm>
            <a:off x="8504020" y="6399100"/>
            <a:ext cx="1377891" cy="407197"/>
          </a:xfrm>
          <a:prstGeom prst="rect">
            <a:avLst/>
          </a:prstGeom>
        </p:spPr>
      </p:pic>
      <p:sp>
        <p:nvSpPr>
          <p:cNvPr id="6" name="Slide Number Placeholder 5">
            <a:extLst>
              <a:ext uri="{FF2B5EF4-FFF2-40B4-BE49-F238E27FC236}">
                <a16:creationId xmlns:a16="http://schemas.microsoft.com/office/drawing/2014/main" id="{1CCB00C0-CA4E-F524-CE3A-4CDB79372D03}"/>
              </a:ext>
            </a:extLst>
          </p:cNvPr>
          <p:cNvSpPr>
            <a:spLocks noGrp="1"/>
          </p:cNvSpPr>
          <p:nvPr>
            <p:ph type="sldNum" sz="quarter" idx="12"/>
          </p:nvPr>
        </p:nvSpPr>
        <p:spPr>
          <a:xfrm>
            <a:off x="11505460" y="6414405"/>
            <a:ext cx="686540" cy="365125"/>
          </a:xfrm>
          <a:prstGeom prst="rect">
            <a:avLst/>
          </a:prstGeom>
        </p:spPr>
        <p:txBody>
          <a:bodyPr/>
          <a:lstStyle>
            <a:lvl1pPr algn="r">
              <a:defRPr>
                <a:solidFill>
                  <a:schemeClr val="bg1"/>
                </a:solidFill>
              </a:defRPr>
            </a:lvl1pPr>
          </a:lstStyle>
          <a:p>
            <a:fld id="{4D309488-8EB1-4662-952E-D6A73107E6C0}" type="slidenum">
              <a:rPr lang="en-US" smtClean="0"/>
              <a:pPr/>
              <a:t>‹#›</a:t>
            </a:fld>
            <a:endParaRPr lang="en-US" dirty="0"/>
          </a:p>
        </p:txBody>
      </p:sp>
      <p:sp>
        <p:nvSpPr>
          <p:cNvPr id="14" name="Title 1">
            <a:extLst>
              <a:ext uri="{FF2B5EF4-FFF2-40B4-BE49-F238E27FC236}">
                <a16:creationId xmlns:a16="http://schemas.microsoft.com/office/drawing/2014/main" id="{50B285FE-927D-0FFE-8969-FEE801E71ED0}"/>
              </a:ext>
            </a:extLst>
          </p:cNvPr>
          <p:cNvSpPr txBox="1">
            <a:spLocks/>
          </p:cNvSpPr>
          <p:nvPr userDrawn="1"/>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L="358775" eaLnBrk="1" hangingPunct="1">
              <a:defRPr/>
            </a:pPr>
            <a:endParaRPr lang="en-PH" altLang="en-US" sz="3200" b="1" cap="small" baseline="0" dirty="0">
              <a:solidFill>
                <a:srgbClr val="4F8CB5"/>
              </a:solidFill>
              <a:latin typeface="+mn-lt"/>
            </a:endParaRPr>
          </a:p>
        </p:txBody>
      </p:sp>
    </p:spTree>
    <p:extLst>
      <p:ext uri="{BB962C8B-B14F-4D97-AF65-F5344CB8AC3E}">
        <p14:creationId xmlns:p14="http://schemas.microsoft.com/office/powerpoint/2010/main" val="54146630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F50EA-0B6B-00CC-77CD-215859FDCDA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10A03A-AA18-906E-6C5B-3A5EFC91BA7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13E58B-6F25-5749-2309-D09A418A0047}"/>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11/3/2022</a:t>
            </a:fld>
            <a:endParaRPr lang="en-US"/>
          </a:p>
        </p:txBody>
      </p:sp>
      <p:sp>
        <p:nvSpPr>
          <p:cNvPr id="5" name="Footer Placeholder 4">
            <a:extLst>
              <a:ext uri="{FF2B5EF4-FFF2-40B4-BE49-F238E27FC236}">
                <a16:creationId xmlns:a16="http://schemas.microsoft.com/office/drawing/2014/main" id="{F198C9EC-59CF-022E-D04A-9CFCEC90A7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DB30D7-789D-B77F-72BC-238B29150B3E}"/>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1428732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A1214-1277-CD2D-C367-ECF0FFB3A9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1BC1AF3-FCF2-FF30-6FCF-BCD64E2354A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3D867D-CF30-72BC-3658-FCF630A12BE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80C5F8-B02A-0ADA-EE59-B922D3305834}"/>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11/3/2022</a:t>
            </a:fld>
            <a:endParaRPr lang="en-US"/>
          </a:p>
        </p:txBody>
      </p:sp>
      <p:sp>
        <p:nvSpPr>
          <p:cNvPr id="6" name="Footer Placeholder 5">
            <a:extLst>
              <a:ext uri="{FF2B5EF4-FFF2-40B4-BE49-F238E27FC236}">
                <a16:creationId xmlns:a16="http://schemas.microsoft.com/office/drawing/2014/main" id="{BB143DBA-7786-DDAE-3C53-D3019ABB1B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32F88F2-B314-B7E6-3C93-5FAFB8108060}"/>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2533230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011A5-B26A-424B-6850-95686FE54AC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253BCC7-9DA2-AADA-EB23-59219FE5B63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DA6ED7-6E5A-EB00-1AF3-B2991CC01B2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8E7696-919D-302E-EB5F-4AC8D602196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4D7B4F-CE69-F32A-67D9-7B98440674D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E1F1CD-5083-B2D1-2C2E-9D9CE13D9AE7}"/>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11/3/2022</a:t>
            </a:fld>
            <a:endParaRPr lang="en-US"/>
          </a:p>
        </p:txBody>
      </p:sp>
      <p:sp>
        <p:nvSpPr>
          <p:cNvPr id="8" name="Footer Placeholder 7">
            <a:extLst>
              <a:ext uri="{FF2B5EF4-FFF2-40B4-BE49-F238E27FC236}">
                <a16:creationId xmlns:a16="http://schemas.microsoft.com/office/drawing/2014/main" id="{161DFD51-DB5A-7DF2-BB76-EE90D58D2F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3C9D41D-B137-9098-1AFB-9AD291241112}"/>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2047912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E3CF3-2971-AC60-2772-88F139A5F91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110351E-BAAD-30A5-4207-3598772F21DA}"/>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11/3/2022</a:t>
            </a:fld>
            <a:endParaRPr lang="en-US"/>
          </a:p>
        </p:txBody>
      </p:sp>
      <p:sp>
        <p:nvSpPr>
          <p:cNvPr id="4" name="Footer Placeholder 3">
            <a:extLst>
              <a:ext uri="{FF2B5EF4-FFF2-40B4-BE49-F238E27FC236}">
                <a16:creationId xmlns:a16="http://schemas.microsoft.com/office/drawing/2014/main" id="{0444A673-3013-9826-3ED5-E171F1C45B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9C0799B-3FAA-71C4-5707-8BD54EC199D1}"/>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48836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531417-D421-8319-DD01-3D5D74AE24F4}"/>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11/3/2022</a:t>
            </a:fld>
            <a:endParaRPr lang="en-US"/>
          </a:p>
        </p:txBody>
      </p:sp>
      <p:sp>
        <p:nvSpPr>
          <p:cNvPr id="3" name="Footer Placeholder 2">
            <a:extLst>
              <a:ext uri="{FF2B5EF4-FFF2-40B4-BE49-F238E27FC236}">
                <a16:creationId xmlns:a16="http://schemas.microsoft.com/office/drawing/2014/main" id="{328C400C-6081-6E9F-5CF0-AFEBA05E3C7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8A5E5D7-2CE2-B28B-7E07-EF8460F1B0C3}"/>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3795313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800EF-F695-C974-DA01-1A1FB518500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8CEE3E-8260-62D3-B8B0-A654634539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4375C1-F4F9-4F4F-D5D8-2A032F10293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095A4B-DFFA-E172-1C29-5384D73DD422}"/>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11/3/2022</a:t>
            </a:fld>
            <a:endParaRPr lang="en-US"/>
          </a:p>
        </p:txBody>
      </p:sp>
      <p:sp>
        <p:nvSpPr>
          <p:cNvPr id="6" name="Footer Placeholder 5">
            <a:extLst>
              <a:ext uri="{FF2B5EF4-FFF2-40B4-BE49-F238E27FC236}">
                <a16:creationId xmlns:a16="http://schemas.microsoft.com/office/drawing/2014/main" id="{0F31E9E9-7713-51F0-B039-C8A56B2A9A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95220E5-5E01-62EB-B1F4-069AD3EE5C6B}"/>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3015914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718528"/>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upport.esri.com/other-resources/gis-dictionary" TargetMode="Externa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5.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emf"/><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colorado.edu/geography/gcraft/notes/error/gif/scale.gif" TargetMode="Externa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6.jpg"/><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7.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ars.particify.de/" TargetMode="Externa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55.png"/><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8" Type="http://schemas.openxmlformats.org/officeDocument/2006/relationships/hyperlink" Target="https://www.healthgeolab.net/KNOW_REP/MMR_MOHS_Geo-Guidelines.pdf" TargetMode="External"/><Relationship Id="rId3" Type="http://schemas.openxmlformats.org/officeDocument/2006/relationships/image" Target="../media/image57.png"/><Relationship Id="rId7" Type="http://schemas.openxmlformats.org/officeDocument/2006/relationships/hyperlink" Target="https://www.healthgeolab.net/KNOW_REP/KHM_MOH_Guidelines_2018.pdf" TargetMode="External"/><Relationship Id="rId2" Type="http://schemas.openxmlformats.org/officeDocument/2006/relationships/image" Target="../media/image56.png"/><Relationship Id="rId1" Type="http://schemas.openxmlformats.org/officeDocument/2006/relationships/slideLayout" Target="../slideLayouts/slideLayout3.xml"/><Relationship Id="rId6" Type="http://schemas.openxmlformats.org/officeDocument/2006/relationships/hyperlink" Target="https://healthgeolab.net/KNOW_REP/DOH_GIS-GPS_Guidelines_Standards_011714.pdf" TargetMode="External"/><Relationship Id="rId5" Type="http://schemas.openxmlformats.org/officeDocument/2006/relationships/image" Target="../media/image31.png"/><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hyperlink" Target="http://www.geohive.ie/catalogue.html" TargetMode="External"/><Relationship Id="rId3" Type="http://schemas.openxmlformats.org/officeDocument/2006/relationships/hyperlink" Target="http://www.openstreetmap.org/" TargetMode="External"/><Relationship Id="rId7" Type="http://schemas.openxmlformats.org/officeDocument/2006/relationships/hyperlink" Target="http://www.worldpop.org.uk/" TargetMode="External"/><Relationship Id="rId12" Type="http://schemas.openxmlformats.org/officeDocument/2006/relationships/hyperlink" Target="http://srtm.csi.cgiar.org/" TargetMode="External"/><Relationship Id="rId2" Type="http://schemas.openxmlformats.org/officeDocument/2006/relationships/hyperlink" Target="https://www.unsalb.org/" TargetMode="External"/><Relationship Id="rId1" Type="http://schemas.openxmlformats.org/officeDocument/2006/relationships/slideLayout" Target="../slideLayouts/slideLayout3.xml"/><Relationship Id="rId6" Type="http://schemas.openxmlformats.org/officeDocument/2006/relationships/hyperlink" Target="http://extract.bbbike.org/" TargetMode="External"/><Relationship Id="rId11" Type="http://schemas.openxmlformats.org/officeDocument/2006/relationships/hyperlink" Target="https://earthenginepartners.appspot.com/science-2013-global-forest/download_v1.6.html" TargetMode="External"/><Relationship Id="rId5" Type="http://schemas.openxmlformats.org/officeDocument/2006/relationships/hyperlink" Target="http://www.openstreetmapdata.com/" TargetMode="External"/><Relationship Id="rId10" Type="http://schemas.openxmlformats.org/officeDocument/2006/relationships/hyperlink" Target="http://www.globallandcover.com/" TargetMode="External"/><Relationship Id="rId4" Type="http://schemas.openxmlformats.org/officeDocument/2006/relationships/hyperlink" Target="http://download.geofabrik.de/" TargetMode="External"/><Relationship Id="rId9" Type="http://schemas.openxmlformats.org/officeDocument/2006/relationships/hyperlink" Target="http://sedac.ciesin.columbia.edu/data/collection/gpw-v4"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61.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hyperlink" Target="https://bit.ly/3eheHix" TargetMode="External"/><Relationship Id="rId3" Type="http://schemas.openxmlformats.org/officeDocument/2006/relationships/hyperlink" Target="https://bit.ly/3gkWnpm" TargetMode="External"/><Relationship Id="rId7" Type="http://schemas.openxmlformats.org/officeDocument/2006/relationships/hyperlink" Target="https://bit.ly/3SR0nfB" TargetMode="External"/><Relationship Id="rId2" Type="http://schemas.openxmlformats.org/officeDocument/2006/relationships/hyperlink" Target="https://bit.ly/3ChSHMs" TargetMode="Externa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0.xml.rels><?xml version="1.0" encoding="UTF-8" standalone="yes"?>
<Relationships xmlns="http://schemas.openxmlformats.org/package/2006/relationships"><Relationship Id="rId3" Type="http://schemas.openxmlformats.org/officeDocument/2006/relationships/image" Target="../media/image63.wmf"/><Relationship Id="rId7" Type="http://schemas.openxmlformats.org/officeDocument/2006/relationships/image" Target="../media/image67.wmf"/><Relationship Id="rId2" Type="http://schemas.openxmlformats.org/officeDocument/2006/relationships/image" Target="../media/image62.wmf"/><Relationship Id="rId1" Type="http://schemas.openxmlformats.org/officeDocument/2006/relationships/slideLayout" Target="../slideLayouts/slideLayout3.xml"/><Relationship Id="rId6" Type="http://schemas.openxmlformats.org/officeDocument/2006/relationships/image" Target="../media/image66.png"/><Relationship Id="rId5" Type="http://schemas.openxmlformats.org/officeDocument/2006/relationships/image" Target="../media/image65.wmf"/><Relationship Id="rId4" Type="http://schemas.openxmlformats.org/officeDocument/2006/relationships/image" Target="../media/image64.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AEADE24-F61B-005D-C6DC-8465CE11AAE1}"/>
              </a:ext>
            </a:extLst>
          </p:cNvPr>
          <p:cNvSpPr>
            <a:spLocks noGrp="1"/>
          </p:cNvSpPr>
          <p:nvPr>
            <p:ph type="sldNum" sz="quarter" idx="12"/>
          </p:nvPr>
        </p:nvSpPr>
        <p:spPr/>
        <p:txBody>
          <a:bodyPr/>
          <a:lstStyle/>
          <a:p>
            <a:fld id="{4D309488-8EB1-4662-952E-D6A73107E6C0}" type="slidenum">
              <a:rPr lang="en-US" smtClean="0"/>
              <a:pPr/>
              <a:t>1</a:t>
            </a:fld>
            <a:endParaRPr lang="en-US"/>
          </a:p>
        </p:txBody>
      </p:sp>
      <p:sp>
        <p:nvSpPr>
          <p:cNvPr id="8" name="Rectangle 7">
            <a:extLst>
              <a:ext uri="{FF2B5EF4-FFF2-40B4-BE49-F238E27FC236}">
                <a16:creationId xmlns:a16="http://schemas.microsoft.com/office/drawing/2014/main" id="{AB1CFBE1-E9D3-FA4E-8871-7DBCC9E3C73B}"/>
              </a:ext>
            </a:extLst>
          </p:cNvPr>
          <p:cNvSpPr/>
          <p:nvPr/>
        </p:nvSpPr>
        <p:spPr bwMode="auto">
          <a:xfrm>
            <a:off x="-17931" y="5943600"/>
            <a:ext cx="12221112" cy="914400"/>
          </a:xfrm>
          <a:prstGeom prst="rect">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dirty="0">
              <a:solidFill>
                <a:srgbClr val="FFFFFF"/>
              </a:solidFill>
              <a:cs typeface="Arial" charset="0"/>
            </a:endParaRPr>
          </a:p>
        </p:txBody>
      </p:sp>
      <p:sp>
        <p:nvSpPr>
          <p:cNvPr id="11" name="TextBox 4">
            <a:extLst>
              <a:ext uri="{FF2B5EF4-FFF2-40B4-BE49-F238E27FC236}">
                <a16:creationId xmlns:a16="http://schemas.microsoft.com/office/drawing/2014/main" id="{FDB7DF09-DF7B-75AA-4FAA-7C5D3A9DAD9D}"/>
              </a:ext>
            </a:extLst>
          </p:cNvPr>
          <p:cNvSpPr txBox="1">
            <a:spLocks noChangeArrowheads="1"/>
          </p:cNvSpPr>
          <p:nvPr/>
        </p:nvSpPr>
        <p:spPr bwMode="auto">
          <a:xfrm>
            <a:off x="908220" y="1882678"/>
            <a:ext cx="10375559" cy="1754326"/>
          </a:xfrm>
          <a:prstGeom prst="rect">
            <a:avLst/>
          </a:prstGeom>
          <a:noFill/>
          <a:ln w="9525">
            <a:noFill/>
            <a:miter lim="800000"/>
            <a:headEnd/>
            <a:tailEnd/>
          </a:ln>
        </p:spPr>
        <p:txBody>
          <a:bodyPr wrap="square">
            <a:spAutoFit/>
          </a:bodyPr>
          <a:lstStyle/>
          <a:p>
            <a:pPr algn="ctr"/>
            <a:r>
              <a:rPr lang="en-US" sz="3600" b="1" dirty="0">
                <a:solidFill>
                  <a:schemeClr val="accent1">
                    <a:lumMod val="50000"/>
                  </a:schemeClr>
                </a:solidFill>
                <a:latin typeface="+mn-lt"/>
              </a:rPr>
              <a:t>INTRODUCTION TO THE MANAGEMENT AND USE OF GEOSPATIAL DATA AND TECHNOLOGIES </a:t>
            </a:r>
          </a:p>
          <a:p>
            <a:pPr algn="ctr"/>
            <a:r>
              <a:rPr lang="en-US" sz="3600" b="1" dirty="0">
                <a:solidFill>
                  <a:schemeClr val="accent1">
                    <a:lumMod val="50000"/>
                  </a:schemeClr>
                </a:solidFill>
                <a:latin typeface="+mn-lt"/>
              </a:rPr>
              <a:t>FOR MALARIA PROGRAMS</a:t>
            </a:r>
          </a:p>
        </p:txBody>
      </p:sp>
      <p:sp>
        <p:nvSpPr>
          <p:cNvPr id="12" name="TextBox 11">
            <a:extLst>
              <a:ext uri="{FF2B5EF4-FFF2-40B4-BE49-F238E27FC236}">
                <a16:creationId xmlns:a16="http://schemas.microsoft.com/office/drawing/2014/main" id="{42418910-7CD5-4F99-C354-479F52E3D8B7}"/>
              </a:ext>
            </a:extLst>
          </p:cNvPr>
          <p:cNvSpPr txBox="1">
            <a:spLocks noChangeArrowheads="1"/>
          </p:cNvSpPr>
          <p:nvPr/>
        </p:nvSpPr>
        <p:spPr bwMode="auto">
          <a:xfrm>
            <a:off x="908220" y="4126608"/>
            <a:ext cx="10375559" cy="646331"/>
          </a:xfrm>
          <a:prstGeom prst="rect">
            <a:avLst/>
          </a:prstGeom>
          <a:noFill/>
          <a:ln w="9525">
            <a:noFill/>
            <a:miter lim="800000"/>
            <a:headEnd/>
            <a:tailEnd/>
          </a:ln>
        </p:spPr>
        <p:txBody>
          <a:bodyPr wrap="square">
            <a:spAutoFit/>
          </a:bodyPr>
          <a:lstStyle/>
          <a:p>
            <a:pPr algn="ctr"/>
            <a:r>
              <a:rPr lang="en-US" sz="3600" b="1" dirty="0">
                <a:solidFill>
                  <a:schemeClr val="accent1">
                    <a:lumMod val="50000"/>
                  </a:schemeClr>
                </a:solidFill>
                <a:latin typeface="+mn-lt"/>
              </a:rPr>
              <a:t>APMEN Online Training Series – Day 2</a:t>
            </a:r>
          </a:p>
        </p:txBody>
      </p:sp>
      <p:pic>
        <p:nvPicPr>
          <p:cNvPr id="13" name="Picture 2" descr="C:\Users\Izay Pantanilla\Downloads\MORU_FS_CMYK.tif">
            <a:extLst>
              <a:ext uri="{FF2B5EF4-FFF2-40B4-BE49-F238E27FC236}">
                <a16:creationId xmlns:a16="http://schemas.microsoft.com/office/drawing/2014/main" id="{DC34B602-72E1-E5DE-9E8F-11F2123177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6306" y="349908"/>
            <a:ext cx="2153038" cy="72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icture containing logo&#10;&#10;Description automatically generated">
            <a:extLst>
              <a:ext uri="{FF2B5EF4-FFF2-40B4-BE49-F238E27FC236}">
                <a16:creationId xmlns:a16="http://schemas.microsoft.com/office/drawing/2014/main" id="{51BE902E-FCAC-B8A0-60D5-7BBB45589D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293" y="229156"/>
            <a:ext cx="2239772" cy="900000"/>
          </a:xfrm>
          <a:prstGeom prst="rect">
            <a:avLst/>
          </a:prstGeom>
        </p:spPr>
      </p:pic>
      <p:pic>
        <p:nvPicPr>
          <p:cNvPr id="15" name="Picture 14">
            <a:extLst>
              <a:ext uri="{FF2B5EF4-FFF2-40B4-BE49-F238E27FC236}">
                <a16:creationId xmlns:a16="http://schemas.microsoft.com/office/drawing/2014/main" id="{4830F917-C71F-22CB-FF0F-521D8594B007}"/>
              </a:ext>
            </a:extLst>
          </p:cNvPr>
          <p:cNvPicPr>
            <a:picLocks noChangeAspect="1"/>
          </p:cNvPicPr>
          <p:nvPr/>
        </p:nvPicPr>
        <p:blipFill>
          <a:blip r:embed="rId4"/>
          <a:stretch>
            <a:fillRect/>
          </a:stretch>
        </p:blipFill>
        <p:spPr>
          <a:xfrm>
            <a:off x="8331458" y="262564"/>
            <a:ext cx="2731922" cy="807344"/>
          </a:xfrm>
          <a:prstGeom prst="rect">
            <a:avLst/>
          </a:prstGeom>
        </p:spPr>
      </p:pic>
    </p:spTree>
    <p:extLst>
      <p:ext uri="{BB962C8B-B14F-4D97-AF65-F5344CB8AC3E}">
        <p14:creationId xmlns:p14="http://schemas.microsoft.com/office/powerpoint/2010/main" val="4055363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E2F6-D7C9-CF3B-6734-CA4ADCB2CE4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dirty="0"/>
              <a:t>Defining the vocabulary</a:t>
            </a:r>
          </a:p>
        </p:txBody>
      </p:sp>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10</a:t>
            </a:fld>
            <a:endParaRPr lang="en-US" dirty="0"/>
          </a:p>
        </p:txBody>
      </p:sp>
      <p:sp>
        <p:nvSpPr>
          <p:cNvPr id="6" name="Rectangle 3">
            <a:extLst>
              <a:ext uri="{FF2B5EF4-FFF2-40B4-BE49-F238E27FC236}">
                <a16:creationId xmlns:a16="http://schemas.microsoft.com/office/drawing/2014/main" id="{67D0CBF1-2CE1-83D3-7564-1857F6071CA1}"/>
              </a:ext>
            </a:extLst>
          </p:cNvPr>
          <p:cNvSpPr>
            <a:spLocks noChangeArrowheads="1"/>
          </p:cNvSpPr>
          <p:nvPr/>
        </p:nvSpPr>
        <p:spPr bwMode="auto">
          <a:xfrm>
            <a:off x="618566" y="1080213"/>
            <a:ext cx="11170024" cy="512265"/>
          </a:xfrm>
          <a:prstGeom prst="rect">
            <a:avLst/>
          </a:prstGeom>
          <a:noFill/>
          <a:ln w="9525">
            <a:noFill/>
            <a:miter lim="800000"/>
            <a:headEnd/>
            <a:tailEnd/>
          </a:ln>
        </p:spPr>
        <p:txBody>
          <a:bodyPr lIns="0" tIns="0" rIns="0" bIns="0"/>
          <a:lstStyle/>
          <a:p>
            <a:pPr lvl="0"/>
            <a:r>
              <a:rPr lang="en-US" sz="2600" dirty="0"/>
              <a:t>Defining the vocabulary ensures that all actors involve speak the same language</a:t>
            </a:r>
          </a:p>
        </p:txBody>
      </p:sp>
      <p:sp>
        <p:nvSpPr>
          <p:cNvPr id="7" name="Rectangle 3">
            <a:extLst>
              <a:ext uri="{FF2B5EF4-FFF2-40B4-BE49-F238E27FC236}">
                <a16:creationId xmlns:a16="http://schemas.microsoft.com/office/drawing/2014/main" id="{EE651035-6109-96D0-A3F3-5D63C0A6C6C4}"/>
              </a:ext>
            </a:extLst>
          </p:cNvPr>
          <p:cNvSpPr>
            <a:spLocks noChangeArrowheads="1"/>
          </p:cNvSpPr>
          <p:nvPr/>
        </p:nvSpPr>
        <p:spPr bwMode="auto">
          <a:xfrm>
            <a:off x="1473624" y="1862502"/>
            <a:ext cx="5698141" cy="576196"/>
          </a:xfrm>
          <a:prstGeom prst="rect">
            <a:avLst/>
          </a:prstGeom>
          <a:noFill/>
          <a:ln w="9525">
            <a:noFill/>
            <a:miter lim="800000"/>
            <a:headEnd/>
            <a:tailEnd/>
          </a:ln>
        </p:spPr>
        <p:txBody>
          <a:bodyPr lIns="0" tIns="0" rIns="0" bIns="0"/>
          <a:lstStyle/>
          <a:p>
            <a:pPr marL="457200" indent="-457200">
              <a:lnSpc>
                <a:spcPct val="90000"/>
              </a:lnSpc>
              <a:spcBef>
                <a:spcPct val="20000"/>
              </a:spcBef>
            </a:pPr>
            <a:r>
              <a:rPr lang="en-US" altLang="zh-CN" sz="2600" dirty="0">
                <a:ea typeface="SimSun" pitchFamily="2" charset="-122"/>
              </a:rPr>
              <a:t>GIS: </a:t>
            </a:r>
            <a:r>
              <a:rPr lang="en-US" altLang="zh-CN" sz="2600" dirty="0" err="1">
                <a:ea typeface="SimSun" pitchFamily="2" charset="-122"/>
              </a:rPr>
              <a:t>Esri</a:t>
            </a:r>
            <a:r>
              <a:rPr lang="en-US" altLang="zh-CN" sz="2600" dirty="0">
                <a:ea typeface="SimSun" pitchFamily="2" charset="-122"/>
              </a:rPr>
              <a:t> online GIS dictionary: http://support.esri.com/other-resources/gis-dictionary  </a:t>
            </a:r>
          </a:p>
        </p:txBody>
      </p:sp>
      <p:pic>
        <p:nvPicPr>
          <p:cNvPr id="8" name="Picture 2">
            <a:hlinkClick r:id="rId2"/>
            <a:extLst>
              <a:ext uri="{FF2B5EF4-FFF2-40B4-BE49-F238E27FC236}">
                <a16:creationId xmlns:a16="http://schemas.microsoft.com/office/drawing/2014/main" id="{11AB33F0-9FA6-3EAB-6EAA-FBE7EA25317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49871" y="2002531"/>
            <a:ext cx="3480111" cy="1592151"/>
          </a:xfrm>
          <a:prstGeom prst="rect">
            <a:avLst/>
          </a:prstGeom>
          <a:ln>
            <a:noFill/>
          </a:ln>
          <a:effectLst>
            <a:outerShdw blurRad="190500" algn="tl" rotWithShape="0">
              <a:srgbClr val="000000">
                <a:alpha val="70000"/>
              </a:srgbClr>
            </a:outerShdw>
          </a:effectLst>
        </p:spPr>
      </p:pic>
      <p:sp>
        <p:nvSpPr>
          <p:cNvPr id="9" name="Right Arrow 12">
            <a:extLst>
              <a:ext uri="{FF2B5EF4-FFF2-40B4-BE49-F238E27FC236}">
                <a16:creationId xmlns:a16="http://schemas.microsoft.com/office/drawing/2014/main" id="{B30864C8-CF27-DE90-B00A-CEC49A7FA816}"/>
              </a:ext>
            </a:extLst>
          </p:cNvPr>
          <p:cNvSpPr/>
          <p:nvPr/>
        </p:nvSpPr>
        <p:spPr>
          <a:xfrm>
            <a:off x="825552" y="1862502"/>
            <a:ext cx="431726" cy="288032"/>
          </a:xfrm>
          <a:prstGeom prst="rightArrow">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10" name="Rectangle 3">
            <a:extLst>
              <a:ext uri="{FF2B5EF4-FFF2-40B4-BE49-F238E27FC236}">
                <a16:creationId xmlns:a16="http://schemas.microsoft.com/office/drawing/2014/main" id="{CD72DEFE-F71F-3319-2189-4BC2E382CDFA}"/>
              </a:ext>
            </a:extLst>
          </p:cNvPr>
          <p:cNvSpPr>
            <a:spLocks noChangeArrowheads="1"/>
          </p:cNvSpPr>
          <p:nvPr/>
        </p:nvSpPr>
        <p:spPr bwMode="auto">
          <a:xfrm>
            <a:off x="1473302" y="5331735"/>
            <a:ext cx="7144022" cy="576196"/>
          </a:xfrm>
          <a:prstGeom prst="rect">
            <a:avLst/>
          </a:prstGeom>
          <a:noFill/>
          <a:ln w="9525">
            <a:noFill/>
            <a:miter lim="800000"/>
            <a:headEnd/>
            <a:tailEnd/>
          </a:ln>
        </p:spPr>
        <p:txBody>
          <a:bodyPr lIns="0" tIns="0" rIns="0" bIns="0"/>
          <a:lstStyle/>
          <a:p>
            <a:pPr marL="457200" indent="-457200">
              <a:lnSpc>
                <a:spcPct val="90000"/>
              </a:lnSpc>
              <a:spcBef>
                <a:spcPct val="20000"/>
              </a:spcBef>
            </a:pPr>
            <a:r>
              <a:rPr lang="en-US" altLang="zh-CN" sz="2600" dirty="0">
                <a:ea typeface="SimSun" pitchFamily="2" charset="-122"/>
              </a:rPr>
              <a:t>Also important to have a dictionary covering the concerned thematic area (Malaria, MNH,…)</a:t>
            </a:r>
          </a:p>
        </p:txBody>
      </p:sp>
      <p:sp>
        <p:nvSpPr>
          <p:cNvPr id="11" name="Right Arrow 14">
            <a:extLst>
              <a:ext uri="{FF2B5EF4-FFF2-40B4-BE49-F238E27FC236}">
                <a16:creationId xmlns:a16="http://schemas.microsoft.com/office/drawing/2014/main" id="{DC9BBC78-4024-15E8-86D4-6B5423BB202E}"/>
              </a:ext>
            </a:extLst>
          </p:cNvPr>
          <p:cNvSpPr/>
          <p:nvPr/>
        </p:nvSpPr>
        <p:spPr>
          <a:xfrm>
            <a:off x="831270" y="5350785"/>
            <a:ext cx="431726" cy="288032"/>
          </a:xfrm>
          <a:prstGeom prst="rightArrow">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pic>
        <p:nvPicPr>
          <p:cNvPr id="12" name="Picture 11" descr="Esri_dic.jpg">
            <a:extLst>
              <a:ext uri="{FF2B5EF4-FFF2-40B4-BE49-F238E27FC236}">
                <a16:creationId xmlns:a16="http://schemas.microsoft.com/office/drawing/2014/main" id="{34206B77-3830-7269-1FD7-59C84933B2B6}"/>
              </a:ext>
            </a:extLst>
          </p:cNvPr>
          <p:cNvPicPr>
            <a:picLocks noChangeAspect="1"/>
          </p:cNvPicPr>
          <p:nvPr/>
        </p:nvPicPr>
        <p:blipFill>
          <a:blip r:embed="rId4" cstate="print"/>
          <a:srcRect/>
          <a:stretch>
            <a:fillRect/>
          </a:stretch>
        </p:blipFill>
        <p:spPr bwMode="auto">
          <a:xfrm>
            <a:off x="10247120" y="1862502"/>
            <a:ext cx="1442856" cy="2192031"/>
          </a:xfrm>
          <a:prstGeom prst="rect">
            <a:avLst/>
          </a:prstGeom>
          <a:noFill/>
          <a:ln w="9525">
            <a:noFill/>
            <a:miter lim="800000"/>
            <a:headEnd/>
            <a:tailEnd/>
          </a:ln>
          <a:effectLst>
            <a:outerShdw blurRad="50800" dist="38100" dir="2700000" sx="102000" sy="102000" algn="tl" rotWithShape="0">
              <a:prstClr val="black">
                <a:alpha val="40000"/>
              </a:prstClr>
            </a:outerShdw>
          </a:effectLst>
        </p:spPr>
      </p:pic>
      <p:sp>
        <p:nvSpPr>
          <p:cNvPr id="13" name="Rectangle 3">
            <a:extLst>
              <a:ext uri="{FF2B5EF4-FFF2-40B4-BE49-F238E27FC236}">
                <a16:creationId xmlns:a16="http://schemas.microsoft.com/office/drawing/2014/main" id="{311D9B1E-8BCD-8D15-6C03-7998401F3B2B}"/>
              </a:ext>
            </a:extLst>
          </p:cNvPr>
          <p:cNvSpPr>
            <a:spLocks noChangeArrowheads="1"/>
          </p:cNvSpPr>
          <p:nvPr/>
        </p:nvSpPr>
        <p:spPr bwMode="auto">
          <a:xfrm>
            <a:off x="1473302" y="3859012"/>
            <a:ext cx="5117998" cy="576196"/>
          </a:xfrm>
          <a:prstGeom prst="rect">
            <a:avLst/>
          </a:prstGeom>
          <a:noFill/>
          <a:ln w="9525">
            <a:noFill/>
            <a:miter lim="800000"/>
            <a:headEnd/>
            <a:tailEnd/>
          </a:ln>
        </p:spPr>
        <p:txBody>
          <a:bodyPr lIns="0" tIns="0" rIns="0" bIns="0"/>
          <a:lstStyle/>
          <a:p>
            <a:pPr marL="228600" indent="-228600">
              <a:lnSpc>
                <a:spcPct val="90000"/>
              </a:lnSpc>
              <a:spcBef>
                <a:spcPct val="20000"/>
              </a:spcBef>
            </a:pPr>
            <a:r>
              <a:rPr lang="en-US" altLang="zh-CN" sz="2600" dirty="0">
                <a:ea typeface="SimSun" pitchFamily="2" charset="-122"/>
              </a:rPr>
              <a:t>GIS: wiki.GIS.com: http://wiki.gis.com/wiki/index.php/GIS_Glossary</a:t>
            </a:r>
          </a:p>
        </p:txBody>
      </p:sp>
      <p:sp>
        <p:nvSpPr>
          <p:cNvPr id="14" name="Right Arrow 17">
            <a:extLst>
              <a:ext uri="{FF2B5EF4-FFF2-40B4-BE49-F238E27FC236}">
                <a16:creationId xmlns:a16="http://schemas.microsoft.com/office/drawing/2014/main" id="{8866F2E8-9214-081C-4347-A100E0099670}"/>
              </a:ext>
            </a:extLst>
          </p:cNvPr>
          <p:cNvSpPr/>
          <p:nvPr/>
        </p:nvSpPr>
        <p:spPr>
          <a:xfrm>
            <a:off x="825874" y="3872394"/>
            <a:ext cx="431726" cy="288032"/>
          </a:xfrm>
          <a:prstGeom prst="rightArrow">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pic>
        <p:nvPicPr>
          <p:cNvPr id="15" name="Picture 2">
            <a:extLst>
              <a:ext uri="{FF2B5EF4-FFF2-40B4-BE49-F238E27FC236}">
                <a16:creationId xmlns:a16="http://schemas.microsoft.com/office/drawing/2014/main" id="{862F7631-88F0-AAE0-0DD9-3A3AA5B07A7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698877" y="4269261"/>
            <a:ext cx="2411754" cy="15921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4140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11</a:t>
            </a:fld>
            <a:endParaRPr lang="en-US" dirty="0"/>
          </a:p>
        </p:txBody>
      </p:sp>
      <p:sp>
        <p:nvSpPr>
          <p:cNvPr id="3" name="Rectangle 3">
            <a:extLst>
              <a:ext uri="{FF2B5EF4-FFF2-40B4-BE49-F238E27FC236}">
                <a16:creationId xmlns:a16="http://schemas.microsoft.com/office/drawing/2014/main" id="{7C1E3214-47C2-BC5F-A695-388B7A31F412}"/>
              </a:ext>
            </a:extLst>
          </p:cNvPr>
          <p:cNvSpPr>
            <a:spLocks noChangeArrowheads="1"/>
          </p:cNvSpPr>
          <p:nvPr/>
        </p:nvSpPr>
        <p:spPr bwMode="auto">
          <a:xfrm>
            <a:off x="636494" y="1080210"/>
            <a:ext cx="11170024" cy="864095"/>
          </a:xfrm>
          <a:prstGeom prst="rect">
            <a:avLst/>
          </a:prstGeom>
          <a:noFill/>
          <a:ln w="9525">
            <a:noFill/>
            <a:miter lim="800000"/>
            <a:headEnd/>
            <a:tailEnd/>
          </a:ln>
        </p:spPr>
        <p:txBody>
          <a:bodyPr lIns="0" tIns="0" rIns="0" bIns="0"/>
          <a:lstStyle/>
          <a:p>
            <a:pPr lvl="0"/>
            <a:r>
              <a:rPr lang="en-GB" sz="2600" dirty="0"/>
              <a:t>Addressing public health issues requires good quality data and good</a:t>
            </a:r>
            <a:r>
              <a:rPr lang="en-US" sz="2600" dirty="0"/>
              <a:t> geospatial data must cover the six (6) dimensions of data quality:</a:t>
            </a:r>
            <a:endParaRPr lang="en-US" sz="2600" u="none" strike="noStrike" dirty="0">
              <a:effectLst/>
            </a:endParaRPr>
          </a:p>
        </p:txBody>
      </p:sp>
      <p:sp>
        <p:nvSpPr>
          <p:cNvPr id="5" name="Title 1">
            <a:extLst>
              <a:ext uri="{FF2B5EF4-FFF2-40B4-BE49-F238E27FC236}">
                <a16:creationId xmlns:a16="http://schemas.microsoft.com/office/drawing/2014/main" id="{36303299-7789-B1F7-7223-F3971EE098FE}"/>
              </a:ext>
            </a:extLst>
          </p:cNvPr>
          <p:cNvSpPr txBox="1">
            <a:spLocks/>
          </p:cNvSpPr>
          <p:nvPr/>
        </p:nvSpPr>
        <p:spPr>
          <a:xfrm>
            <a:off x="890140" y="2090013"/>
            <a:ext cx="8038146" cy="2615329"/>
          </a:xfrm>
          <a:prstGeom prst="rect">
            <a:avLst/>
          </a:prstGeom>
        </p:spPr>
        <p:txBody>
          <a:bodyPr anchor="t">
            <a:noAutofit/>
          </a:bodyPr>
          <a:lstStyle/>
          <a:p>
            <a:pPr marL="514350" indent="-514350" fontAlgn="auto">
              <a:lnSpc>
                <a:spcPct val="90000"/>
              </a:lnSpc>
              <a:spcAft>
                <a:spcPts val="0"/>
              </a:spcAft>
              <a:buFont typeface="+mj-lt"/>
              <a:buAutoNum type="arabicPeriod"/>
              <a:defRPr/>
            </a:pPr>
            <a:r>
              <a:rPr lang="en-GB" sz="2600" u="sng" dirty="0">
                <a:latin typeface="+mn-lt"/>
                <a:ea typeface="+mj-ea"/>
                <a:cs typeface="+mj-cs"/>
              </a:rPr>
              <a:t>Completeness</a:t>
            </a:r>
            <a:r>
              <a:rPr lang="en-GB" sz="2600" dirty="0">
                <a:latin typeface="+mn-lt"/>
                <a:ea typeface="+mj-ea"/>
                <a:cs typeface="+mj-cs"/>
              </a:rPr>
              <a:t>: </a:t>
            </a:r>
            <a:r>
              <a:rPr lang="en-US" sz="2600" dirty="0">
                <a:latin typeface="+mn-lt"/>
                <a:ea typeface="+mj-ea"/>
                <a:cs typeface="+mj-cs"/>
              </a:rPr>
              <a:t>No data gap</a:t>
            </a:r>
            <a:endParaRPr lang="en-GB" sz="2600" dirty="0">
              <a:latin typeface="+mn-lt"/>
              <a:ea typeface="+mj-ea"/>
              <a:cs typeface="+mj-cs"/>
            </a:endParaRPr>
          </a:p>
          <a:p>
            <a:pPr marL="514350" indent="-514350" fontAlgn="auto">
              <a:lnSpc>
                <a:spcPct val="90000"/>
              </a:lnSpc>
              <a:spcAft>
                <a:spcPts val="0"/>
              </a:spcAft>
              <a:buFont typeface="+mj-lt"/>
              <a:buAutoNum type="arabicPeriod"/>
              <a:defRPr/>
            </a:pPr>
            <a:r>
              <a:rPr lang="en-GB" sz="2600" u="sng" dirty="0">
                <a:latin typeface="+mn-lt"/>
                <a:ea typeface="+mj-ea"/>
                <a:cs typeface="+mj-cs"/>
              </a:rPr>
              <a:t>Uniqueness</a:t>
            </a:r>
            <a:r>
              <a:rPr lang="en-GB" sz="2600" dirty="0">
                <a:latin typeface="+mn-lt"/>
                <a:ea typeface="+mj-ea"/>
                <a:cs typeface="+mj-cs"/>
              </a:rPr>
              <a:t>: </a:t>
            </a:r>
            <a:r>
              <a:rPr lang="en-US" sz="2600" dirty="0">
                <a:latin typeface="+mn-lt"/>
                <a:ea typeface="+mj-ea"/>
                <a:cs typeface="+mj-cs"/>
              </a:rPr>
              <a:t>No duplicates</a:t>
            </a:r>
            <a:endParaRPr lang="en-GB" sz="2600" dirty="0">
              <a:latin typeface="+mn-lt"/>
              <a:ea typeface="+mj-ea"/>
              <a:cs typeface="+mj-cs"/>
            </a:endParaRPr>
          </a:p>
          <a:p>
            <a:pPr marL="514350" indent="-514350" fontAlgn="auto">
              <a:lnSpc>
                <a:spcPct val="90000"/>
              </a:lnSpc>
              <a:spcAft>
                <a:spcPts val="0"/>
              </a:spcAft>
              <a:buFont typeface="+mj-lt"/>
              <a:buAutoNum type="arabicPeriod"/>
              <a:defRPr/>
            </a:pPr>
            <a:r>
              <a:rPr lang="en-GB" sz="2600" u="sng" dirty="0">
                <a:latin typeface="+mn-lt"/>
                <a:ea typeface="+mj-ea"/>
                <a:cs typeface="+mj-cs"/>
              </a:rPr>
              <a:t>Timeliness:</a:t>
            </a:r>
            <a:r>
              <a:rPr lang="en-GB" sz="2600" dirty="0">
                <a:latin typeface="+mn-lt"/>
                <a:ea typeface="+mj-ea"/>
                <a:cs typeface="+mj-cs"/>
              </a:rPr>
              <a:t> </a:t>
            </a:r>
            <a:r>
              <a:rPr lang="en-US" sz="2600" dirty="0">
                <a:latin typeface="+mn-lt"/>
                <a:ea typeface="+mj-ea"/>
                <a:cs typeface="+mj-cs"/>
              </a:rPr>
              <a:t>Up-to-date </a:t>
            </a:r>
            <a:endParaRPr lang="en-GB" sz="2600" dirty="0">
              <a:latin typeface="+mn-lt"/>
              <a:ea typeface="+mj-ea"/>
              <a:cs typeface="+mj-cs"/>
            </a:endParaRPr>
          </a:p>
          <a:p>
            <a:pPr marL="514350" indent="-514350" fontAlgn="auto">
              <a:lnSpc>
                <a:spcPct val="90000"/>
              </a:lnSpc>
              <a:spcAft>
                <a:spcPts val="0"/>
              </a:spcAft>
              <a:buFont typeface="+mj-lt"/>
              <a:buAutoNum type="arabicPeriod"/>
              <a:defRPr/>
            </a:pPr>
            <a:r>
              <a:rPr lang="en-GB" sz="2600" u="sng" dirty="0">
                <a:latin typeface="+mn-lt"/>
                <a:ea typeface="+mj-ea"/>
                <a:cs typeface="+mj-cs"/>
              </a:rPr>
              <a:t>Validity</a:t>
            </a:r>
            <a:r>
              <a:rPr lang="en-GB" sz="2600" dirty="0">
                <a:latin typeface="+mn-lt"/>
                <a:ea typeface="+mj-ea"/>
                <a:cs typeface="+mj-cs"/>
              </a:rPr>
              <a:t>: Conform to the defined format, type, range,...</a:t>
            </a:r>
          </a:p>
          <a:p>
            <a:pPr marL="514350" indent="-514350" fontAlgn="auto">
              <a:lnSpc>
                <a:spcPct val="90000"/>
              </a:lnSpc>
              <a:spcAft>
                <a:spcPts val="0"/>
              </a:spcAft>
              <a:buFont typeface="+mj-lt"/>
              <a:buAutoNum type="arabicPeriod"/>
              <a:defRPr/>
            </a:pPr>
            <a:r>
              <a:rPr lang="en-GB" sz="2600" u="sng" dirty="0">
                <a:latin typeface="+mn-lt"/>
                <a:ea typeface="+mj-ea"/>
                <a:cs typeface="+mj-cs"/>
              </a:rPr>
              <a:t>Accuracy</a:t>
            </a:r>
            <a:r>
              <a:rPr lang="en-GB" sz="2600" dirty="0">
                <a:latin typeface="+mn-lt"/>
                <a:ea typeface="+mj-ea"/>
                <a:cs typeface="+mj-cs"/>
              </a:rPr>
              <a:t>: Correctness</a:t>
            </a:r>
          </a:p>
          <a:p>
            <a:pPr marL="514350" indent="-514350" fontAlgn="auto">
              <a:lnSpc>
                <a:spcPct val="90000"/>
              </a:lnSpc>
              <a:spcAft>
                <a:spcPts val="0"/>
              </a:spcAft>
              <a:buFont typeface="+mj-lt"/>
              <a:buAutoNum type="arabicPeriod"/>
              <a:defRPr/>
            </a:pPr>
            <a:r>
              <a:rPr lang="en-GB" sz="2600" u="sng" dirty="0">
                <a:latin typeface="+mn-lt"/>
                <a:ea typeface="+mj-ea"/>
                <a:cs typeface="+mj-cs"/>
              </a:rPr>
              <a:t>Consistency</a:t>
            </a:r>
            <a:r>
              <a:rPr lang="en-GB" sz="2600" dirty="0">
                <a:latin typeface="+mn-lt"/>
                <a:ea typeface="+mj-ea"/>
                <a:cs typeface="+mj-cs"/>
              </a:rPr>
              <a:t>: No difference across sources</a:t>
            </a:r>
          </a:p>
        </p:txBody>
      </p:sp>
      <p:pic>
        <p:nvPicPr>
          <p:cNvPr id="16" name="Picture 15">
            <a:extLst>
              <a:ext uri="{FF2B5EF4-FFF2-40B4-BE49-F238E27FC236}">
                <a16:creationId xmlns:a16="http://schemas.microsoft.com/office/drawing/2014/main" id="{A245C1D4-152D-DB78-3BB5-C460C33C87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8818129" y="2336502"/>
            <a:ext cx="2898755" cy="2049656"/>
          </a:xfrm>
          <a:prstGeom prst="rect">
            <a:avLst/>
          </a:prstGeom>
          <a:ln>
            <a:noFill/>
          </a:ln>
          <a:effectLst>
            <a:outerShdw blurRad="190500" algn="tl" rotWithShape="0">
              <a:srgbClr val="000000">
                <a:alpha val="70000"/>
              </a:srgbClr>
            </a:outerShdw>
          </a:effectLst>
        </p:spPr>
      </p:pic>
      <p:sp>
        <p:nvSpPr>
          <p:cNvPr id="17" name="Rectangle 16">
            <a:extLst>
              <a:ext uri="{FF2B5EF4-FFF2-40B4-BE49-F238E27FC236}">
                <a16:creationId xmlns:a16="http://schemas.microsoft.com/office/drawing/2014/main" id="{FA110828-A3CC-0CF1-941D-DE3C52F77758}"/>
              </a:ext>
            </a:extLst>
          </p:cNvPr>
          <p:cNvSpPr/>
          <p:nvPr/>
        </p:nvSpPr>
        <p:spPr>
          <a:xfrm>
            <a:off x="7488968" y="6097595"/>
            <a:ext cx="4693270" cy="246221"/>
          </a:xfrm>
          <a:prstGeom prst="rect">
            <a:avLst/>
          </a:prstGeom>
        </p:spPr>
        <p:txBody>
          <a:bodyPr wrap="square">
            <a:spAutoFit/>
          </a:bodyPr>
          <a:lstStyle/>
          <a:p>
            <a:pPr algn="r"/>
            <a:r>
              <a:rPr lang="en-US" sz="1000" dirty="0"/>
              <a:t>http://www.healthgeolab.net/DOCUMENTS/Guide_HGLC_Part2_2.pdf</a:t>
            </a:r>
          </a:p>
        </p:txBody>
      </p:sp>
      <p:sp>
        <p:nvSpPr>
          <p:cNvPr id="18" name="Right Arrow 8">
            <a:extLst>
              <a:ext uri="{FF2B5EF4-FFF2-40B4-BE49-F238E27FC236}">
                <a16:creationId xmlns:a16="http://schemas.microsoft.com/office/drawing/2014/main" id="{B3192BBE-0499-AFD8-2EF9-4AF0343C2B15}"/>
              </a:ext>
            </a:extLst>
          </p:cNvPr>
          <p:cNvSpPr/>
          <p:nvPr/>
        </p:nvSpPr>
        <p:spPr>
          <a:xfrm>
            <a:off x="685109" y="4903559"/>
            <a:ext cx="429111" cy="344432"/>
          </a:xfrm>
          <a:prstGeom prst="rightArrow">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sp>
        <p:nvSpPr>
          <p:cNvPr id="19" name="Rectangle 3">
            <a:extLst>
              <a:ext uri="{FF2B5EF4-FFF2-40B4-BE49-F238E27FC236}">
                <a16:creationId xmlns:a16="http://schemas.microsoft.com/office/drawing/2014/main" id="{927300A7-6BA8-DC5C-CC11-53F092E8C966}"/>
              </a:ext>
            </a:extLst>
          </p:cNvPr>
          <p:cNvSpPr>
            <a:spLocks noChangeArrowheads="1"/>
          </p:cNvSpPr>
          <p:nvPr/>
        </p:nvSpPr>
        <p:spPr bwMode="auto">
          <a:xfrm>
            <a:off x="1228528" y="4797154"/>
            <a:ext cx="7903493" cy="1144051"/>
          </a:xfrm>
          <a:prstGeom prst="rect">
            <a:avLst/>
          </a:prstGeom>
          <a:noFill/>
          <a:ln w="9525">
            <a:noFill/>
            <a:miter lim="800000"/>
            <a:headEnd/>
            <a:tailEnd/>
          </a:ln>
        </p:spPr>
        <p:txBody>
          <a:bodyPr lIns="0" tIns="0" rIns="0" bIns="0"/>
          <a:lstStyle/>
          <a:p>
            <a:pPr lvl="0"/>
            <a:r>
              <a:rPr lang="en-GB" sz="2600" dirty="0"/>
              <a:t>The data set specifications and the ground reference capture the standards against which geospatial data is assessed to measure these dimensions.</a:t>
            </a:r>
            <a:endParaRPr lang="en-US" sz="2600" dirty="0"/>
          </a:p>
        </p:txBody>
      </p:sp>
      <p:sp>
        <p:nvSpPr>
          <p:cNvPr id="21" name="Title 1">
            <a:extLst>
              <a:ext uri="{FF2B5EF4-FFF2-40B4-BE49-F238E27FC236}">
                <a16:creationId xmlns:a16="http://schemas.microsoft.com/office/drawing/2014/main" id="{E2490561-C931-E660-2175-FA7F4FC77910}"/>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dirty="0"/>
              <a:t>Defining the data set specifications and ground reference</a:t>
            </a:r>
          </a:p>
        </p:txBody>
      </p:sp>
      <p:pic>
        <p:nvPicPr>
          <p:cNvPr id="2" name="Picture 1">
            <a:extLst>
              <a:ext uri="{FF2B5EF4-FFF2-40B4-BE49-F238E27FC236}">
                <a16:creationId xmlns:a16="http://schemas.microsoft.com/office/drawing/2014/main" id="{C15AA9F8-5647-17E9-CAA6-364D2B8B551D}"/>
              </a:ext>
            </a:extLst>
          </p:cNvPr>
          <p:cNvPicPr>
            <a:picLocks noChangeAspect="1"/>
          </p:cNvPicPr>
          <p:nvPr/>
        </p:nvPicPr>
        <p:blipFill rotWithShape="1">
          <a:blip r:embed="rId3"/>
          <a:srcRect l="80520" t="38265" r="10441" b="47050"/>
          <a:stretch/>
        </p:blipFill>
        <p:spPr>
          <a:xfrm>
            <a:off x="10878649" y="4418671"/>
            <a:ext cx="718553" cy="647571"/>
          </a:xfrm>
          <a:prstGeom prst="rect">
            <a:avLst/>
          </a:prstGeom>
        </p:spPr>
      </p:pic>
      <p:sp>
        <p:nvSpPr>
          <p:cNvPr id="6" name="Rectangle 5">
            <a:extLst>
              <a:ext uri="{FF2B5EF4-FFF2-40B4-BE49-F238E27FC236}">
                <a16:creationId xmlns:a16="http://schemas.microsoft.com/office/drawing/2014/main" id="{16A9A4AA-127D-F6A6-21FA-8E3F4472A7AA}"/>
              </a:ext>
            </a:extLst>
          </p:cNvPr>
          <p:cNvSpPr/>
          <p:nvPr/>
        </p:nvSpPr>
        <p:spPr>
          <a:xfrm>
            <a:off x="9242678" y="5056450"/>
            <a:ext cx="2049658" cy="307777"/>
          </a:xfrm>
          <a:prstGeom prst="rect">
            <a:avLst/>
          </a:prstGeom>
        </p:spPr>
        <p:txBody>
          <a:bodyPr wrap="square">
            <a:spAutoFit/>
          </a:bodyPr>
          <a:lstStyle/>
          <a:p>
            <a:pPr algn="ctr"/>
            <a:r>
              <a:rPr lang="en-US" sz="1400" dirty="0"/>
              <a:t>Guide_HGLC_Part2_2.pdf</a:t>
            </a:r>
          </a:p>
        </p:txBody>
      </p:sp>
      <p:pic>
        <p:nvPicPr>
          <p:cNvPr id="7" name="Picture 1" descr="C:\Users\Samsung\AppData\Local\Microsoft\Windows\INetCache\IE\3LEF0BVK\556px-Mauritius_Road_Signs_-_Warning_Sign_-_Other_dangers.svg[1].png">
            <a:extLst>
              <a:ext uri="{FF2B5EF4-FFF2-40B4-BE49-F238E27FC236}">
                <a16:creationId xmlns:a16="http://schemas.microsoft.com/office/drawing/2014/main" id="{860DF7C3-5B7D-6527-4088-27B45BB03E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60827" y="185886"/>
            <a:ext cx="645691" cy="569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2386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12</a:t>
            </a:fld>
            <a:endParaRPr lang="en-US" dirty="0"/>
          </a:p>
        </p:txBody>
      </p:sp>
      <p:pic>
        <p:nvPicPr>
          <p:cNvPr id="6" name="Picture 1">
            <a:extLst>
              <a:ext uri="{FF2B5EF4-FFF2-40B4-BE49-F238E27FC236}">
                <a16:creationId xmlns:a16="http://schemas.microsoft.com/office/drawing/2014/main" id="{0B5E4309-FCF4-65A5-635C-B43766EEBE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4408" t="41251" r="46423" b="28738"/>
          <a:stretch>
            <a:fillRect/>
          </a:stretch>
        </p:blipFill>
        <p:spPr bwMode="auto">
          <a:xfrm>
            <a:off x="3760709" y="3393140"/>
            <a:ext cx="4455428" cy="216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9A1DC5E9-C97A-E9F8-0FC4-A0DB18D730B7}"/>
              </a:ext>
            </a:extLst>
          </p:cNvPr>
          <p:cNvSpPr/>
          <p:nvPr/>
        </p:nvSpPr>
        <p:spPr>
          <a:xfrm>
            <a:off x="6233494" y="4554334"/>
            <a:ext cx="1982643" cy="92703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346667"/>
              </a:solidFill>
            </a:endParaRPr>
          </a:p>
        </p:txBody>
      </p:sp>
      <p:sp>
        <p:nvSpPr>
          <p:cNvPr id="8" name="Rectangle 3">
            <a:extLst>
              <a:ext uri="{FF2B5EF4-FFF2-40B4-BE49-F238E27FC236}">
                <a16:creationId xmlns:a16="http://schemas.microsoft.com/office/drawing/2014/main" id="{0FAB0146-C595-8750-36D4-6885D41D561A}"/>
              </a:ext>
            </a:extLst>
          </p:cNvPr>
          <p:cNvSpPr>
            <a:spLocks noChangeArrowheads="1"/>
          </p:cNvSpPr>
          <p:nvPr/>
        </p:nvSpPr>
        <p:spPr bwMode="auto">
          <a:xfrm>
            <a:off x="636494" y="1080210"/>
            <a:ext cx="11170024" cy="864095"/>
          </a:xfrm>
          <a:prstGeom prst="rect">
            <a:avLst/>
          </a:prstGeom>
          <a:noFill/>
          <a:ln w="9525">
            <a:noFill/>
            <a:miter lim="800000"/>
            <a:headEnd/>
            <a:tailEnd/>
          </a:ln>
        </p:spPr>
        <p:txBody>
          <a:bodyPr lIns="0" tIns="0" rIns="0" bIns="0"/>
          <a:lstStyle/>
          <a:p>
            <a:r>
              <a:rPr lang="en-US" sz="2600" dirty="0"/>
              <a:t>A geospatial data specification document contains all features a geospatial dataset should comply with in order to be considered of good quality and fulfill the original purpose and expected outcomes of the project.</a:t>
            </a:r>
          </a:p>
          <a:p>
            <a:pPr lvl="0"/>
            <a:r>
              <a:rPr lang="en-PH" dirty="0"/>
              <a:t>  </a:t>
            </a:r>
            <a:endParaRPr lang="en-US" dirty="0"/>
          </a:p>
          <a:p>
            <a:pPr lvl="0"/>
            <a:r>
              <a:rPr lang="en-US" sz="2600" dirty="0"/>
              <a:t>The data quality dimensions</a:t>
            </a:r>
            <a:r>
              <a:rPr lang="en-US" sz="2600" baseline="30000" dirty="0"/>
              <a:t>1</a:t>
            </a:r>
            <a:r>
              <a:rPr lang="en-US" sz="2600" dirty="0"/>
              <a:t> covered by the data set specifications are presented below:</a:t>
            </a:r>
          </a:p>
        </p:txBody>
      </p:sp>
      <p:sp>
        <p:nvSpPr>
          <p:cNvPr id="9" name="Rectangle 3">
            <a:extLst>
              <a:ext uri="{FF2B5EF4-FFF2-40B4-BE49-F238E27FC236}">
                <a16:creationId xmlns:a16="http://schemas.microsoft.com/office/drawing/2014/main" id="{7D3F91AE-757D-2499-36E4-B17E54938343}"/>
              </a:ext>
            </a:extLst>
          </p:cNvPr>
          <p:cNvSpPr>
            <a:spLocks noChangeArrowheads="1"/>
          </p:cNvSpPr>
          <p:nvPr/>
        </p:nvSpPr>
        <p:spPr bwMode="auto">
          <a:xfrm>
            <a:off x="152400" y="5846314"/>
            <a:ext cx="11528611" cy="498970"/>
          </a:xfrm>
          <a:prstGeom prst="rect">
            <a:avLst/>
          </a:prstGeom>
          <a:noFill/>
          <a:ln w="9525">
            <a:noFill/>
            <a:miter lim="800000"/>
            <a:headEnd/>
            <a:tailEnd/>
          </a:ln>
        </p:spPr>
        <p:txBody>
          <a:bodyPr lIns="0" tIns="0" rIns="0" bIns="0"/>
          <a:lstStyle/>
          <a:p>
            <a:pPr lvl="0"/>
            <a:r>
              <a:rPr lang="en-US" sz="1400" dirty="0"/>
              <a:t>1</a:t>
            </a:r>
            <a:r>
              <a:rPr lang="en-US" sz="2400" baseline="30000" dirty="0"/>
              <a:t> </a:t>
            </a:r>
            <a:r>
              <a:rPr lang="en-PH" sz="1400" dirty="0"/>
              <a:t>A Data Quality (DQ) Dimension is a recognized term used by data management professionals to describe a feature of data that can be measured or assessed against defined standards in order to determine the quality of data. </a:t>
            </a:r>
            <a:endParaRPr lang="en-US" sz="1600" u="none" strike="noStrike" dirty="0">
              <a:effectLst/>
            </a:endParaRPr>
          </a:p>
        </p:txBody>
      </p:sp>
      <p:sp>
        <p:nvSpPr>
          <p:cNvPr id="10" name="Title 1">
            <a:extLst>
              <a:ext uri="{FF2B5EF4-FFF2-40B4-BE49-F238E27FC236}">
                <a16:creationId xmlns:a16="http://schemas.microsoft.com/office/drawing/2014/main" id="{72309963-4F95-19FF-35EF-DB3B7D394791}"/>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dirty="0"/>
              <a:t>Defining the data set specifications</a:t>
            </a:r>
          </a:p>
        </p:txBody>
      </p:sp>
    </p:spTree>
    <p:extLst>
      <p:ext uri="{BB962C8B-B14F-4D97-AF65-F5344CB8AC3E}">
        <p14:creationId xmlns:p14="http://schemas.microsoft.com/office/powerpoint/2010/main" val="3879786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13</a:t>
            </a:fld>
            <a:endParaRPr lang="en-US" dirty="0"/>
          </a:p>
        </p:txBody>
      </p:sp>
      <p:sp>
        <p:nvSpPr>
          <p:cNvPr id="3" name="Title 1">
            <a:extLst>
              <a:ext uri="{FF2B5EF4-FFF2-40B4-BE49-F238E27FC236}">
                <a16:creationId xmlns:a16="http://schemas.microsoft.com/office/drawing/2014/main" id="{007DED3A-8F5A-DBF2-F76D-58C794757C9B}"/>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dirty="0"/>
              <a:t>Defining the data set specifications</a:t>
            </a:r>
          </a:p>
        </p:txBody>
      </p:sp>
      <p:sp>
        <p:nvSpPr>
          <p:cNvPr id="5" name="Rectangle 3">
            <a:extLst>
              <a:ext uri="{FF2B5EF4-FFF2-40B4-BE49-F238E27FC236}">
                <a16:creationId xmlns:a16="http://schemas.microsoft.com/office/drawing/2014/main" id="{7AABD932-CDFB-44F3-B73F-41A212616508}"/>
              </a:ext>
            </a:extLst>
          </p:cNvPr>
          <p:cNvSpPr>
            <a:spLocks noChangeArrowheads="1"/>
          </p:cNvSpPr>
          <p:nvPr/>
        </p:nvSpPr>
        <p:spPr bwMode="auto">
          <a:xfrm>
            <a:off x="636496" y="1078512"/>
            <a:ext cx="11143130" cy="432047"/>
          </a:xfrm>
          <a:prstGeom prst="rect">
            <a:avLst/>
          </a:prstGeom>
          <a:noFill/>
          <a:ln w="9525">
            <a:noFill/>
            <a:miter lim="800000"/>
            <a:headEnd/>
            <a:tailEnd/>
          </a:ln>
        </p:spPr>
        <p:txBody>
          <a:bodyPr lIns="0" tIns="0" rIns="0" bIns="0"/>
          <a:lstStyle/>
          <a:p>
            <a:pPr lvl="0"/>
            <a:r>
              <a:rPr lang="en-US" sz="2600" dirty="0"/>
              <a:t>Such document should contain at least the following information:</a:t>
            </a:r>
          </a:p>
        </p:txBody>
      </p:sp>
      <p:sp>
        <p:nvSpPr>
          <p:cNvPr id="10" name="Rectangle 1">
            <a:extLst>
              <a:ext uri="{FF2B5EF4-FFF2-40B4-BE49-F238E27FC236}">
                <a16:creationId xmlns:a16="http://schemas.microsoft.com/office/drawing/2014/main" id="{A1FFA1FE-ED21-8CFF-B979-C7A003152D33}"/>
              </a:ext>
            </a:extLst>
          </p:cNvPr>
          <p:cNvSpPr>
            <a:spLocks noChangeArrowheads="1"/>
          </p:cNvSpPr>
          <p:nvPr/>
        </p:nvSpPr>
        <p:spPr bwMode="auto">
          <a:xfrm>
            <a:off x="699246" y="1434746"/>
            <a:ext cx="10067365" cy="4832092"/>
          </a:xfrm>
          <a:prstGeom prst="rect">
            <a:avLst/>
          </a:prstGeom>
          <a:noFill/>
          <a:ln w="9525">
            <a:noFill/>
            <a:miter lim="800000"/>
            <a:headEnd/>
            <a:tailEnd/>
          </a:ln>
          <a:effectLst/>
        </p:spPr>
        <p:txBody>
          <a:bodyPr wrap="square" anchor="ctr">
            <a:spAutoFit/>
          </a:bodyPr>
          <a:lstStyle/>
          <a:p>
            <a:pPr>
              <a:buFontTx/>
              <a:buChar char="•"/>
              <a:defRPr/>
            </a:pPr>
            <a:r>
              <a:rPr lang="en-GB" sz="2200" dirty="0">
                <a:latin typeface="+mn-lt"/>
                <a:ea typeface="Times New Roman" pitchFamily="18" charset="0"/>
              </a:rPr>
              <a:t> Validity:</a:t>
            </a:r>
            <a:endParaRPr lang="en-US" sz="2200" dirty="0">
              <a:latin typeface="+mn-lt"/>
            </a:endParaRPr>
          </a:p>
          <a:p>
            <a:pPr lvl="1" eaLnBrk="0" hangingPunct="0">
              <a:defRPr/>
            </a:pPr>
            <a:r>
              <a:rPr lang="en-GB" sz="2200" dirty="0">
                <a:latin typeface="+mn-lt"/>
                <a:ea typeface="Times New Roman" pitchFamily="18" charset="0"/>
              </a:rPr>
              <a:t>V.1 Geographic coordinate system and map projection</a:t>
            </a:r>
            <a:endParaRPr lang="en-US" sz="2200" dirty="0">
              <a:latin typeface="+mn-lt"/>
            </a:endParaRPr>
          </a:p>
          <a:p>
            <a:pPr lvl="1" eaLnBrk="0" hangingPunct="0">
              <a:defRPr/>
            </a:pPr>
            <a:r>
              <a:rPr lang="en-GB" sz="2200" dirty="0">
                <a:latin typeface="+mn-lt"/>
                <a:ea typeface="Times New Roman" pitchFamily="18" charset="0"/>
              </a:rPr>
              <a:t>V.2 Geographic extent of the area being covered</a:t>
            </a:r>
            <a:endParaRPr lang="en-US" sz="2200" dirty="0">
              <a:latin typeface="+mn-lt"/>
            </a:endParaRPr>
          </a:p>
          <a:p>
            <a:pPr lvl="1" eaLnBrk="0" hangingPunct="0">
              <a:defRPr/>
            </a:pPr>
            <a:r>
              <a:rPr lang="en-GB" sz="2200" dirty="0">
                <a:latin typeface="+mn-lt"/>
                <a:ea typeface="Times New Roman" pitchFamily="18" charset="0"/>
              </a:rPr>
              <a:t>V.3 Language(s) included in the data</a:t>
            </a:r>
            <a:endParaRPr lang="en-US" sz="2200" dirty="0">
              <a:latin typeface="+mn-lt"/>
            </a:endParaRPr>
          </a:p>
          <a:p>
            <a:pPr lvl="1" eaLnBrk="0" hangingPunct="0">
              <a:defRPr/>
            </a:pPr>
            <a:r>
              <a:rPr lang="en-GB" sz="2200" dirty="0">
                <a:latin typeface="+mn-lt"/>
                <a:ea typeface="Times New Roman" pitchFamily="18" charset="0"/>
              </a:rPr>
              <a:t>V.4 File format(s) for sharing data</a:t>
            </a:r>
            <a:endParaRPr lang="en-US" sz="2200" dirty="0">
              <a:latin typeface="+mn-lt"/>
            </a:endParaRPr>
          </a:p>
          <a:p>
            <a:pPr lvl="1" eaLnBrk="0" hangingPunct="0">
              <a:defRPr/>
            </a:pPr>
            <a:r>
              <a:rPr lang="en-GB" sz="2200" dirty="0">
                <a:latin typeface="+mn-lt"/>
                <a:ea typeface="Times New Roman" pitchFamily="18" charset="0"/>
              </a:rPr>
              <a:t>V.5 Metadata standard used to document the data</a:t>
            </a:r>
            <a:endParaRPr lang="en-US" sz="2200" dirty="0">
              <a:latin typeface="+mn-lt"/>
            </a:endParaRPr>
          </a:p>
          <a:p>
            <a:pPr eaLnBrk="0" hangingPunct="0">
              <a:buFontTx/>
              <a:buChar char="•"/>
              <a:defRPr/>
            </a:pPr>
            <a:r>
              <a:rPr lang="en-GB" sz="2200" dirty="0">
                <a:latin typeface="+mn-lt"/>
                <a:ea typeface="Times New Roman" pitchFamily="18" charset="0"/>
              </a:rPr>
              <a:t> Accuracy:</a:t>
            </a:r>
            <a:endParaRPr lang="en-US" sz="2200" dirty="0">
              <a:latin typeface="+mn-lt"/>
            </a:endParaRPr>
          </a:p>
          <a:p>
            <a:pPr lvl="1" eaLnBrk="0" hangingPunct="0">
              <a:defRPr/>
            </a:pPr>
            <a:r>
              <a:rPr lang="en-GB" sz="2200" dirty="0">
                <a:latin typeface="+mn-lt"/>
                <a:ea typeface="Times New Roman" pitchFamily="18" charset="0"/>
              </a:rPr>
              <a:t>A.1 Scale (vector layers)</a:t>
            </a:r>
            <a:endParaRPr lang="en-US" sz="2200" dirty="0">
              <a:latin typeface="+mn-lt"/>
            </a:endParaRPr>
          </a:p>
          <a:p>
            <a:pPr lvl="1" eaLnBrk="0" hangingPunct="0">
              <a:defRPr/>
            </a:pPr>
            <a:r>
              <a:rPr lang="en-GB" sz="2200" dirty="0">
                <a:latin typeface="+mn-lt"/>
                <a:ea typeface="Times New Roman" pitchFamily="18" charset="0"/>
              </a:rPr>
              <a:t>A.2 Spatial resolution (raster layers)</a:t>
            </a:r>
            <a:endParaRPr lang="en-US" sz="2200" dirty="0">
              <a:latin typeface="+mn-lt"/>
            </a:endParaRPr>
          </a:p>
          <a:p>
            <a:pPr lvl="1" eaLnBrk="0" hangingPunct="0">
              <a:defRPr/>
            </a:pPr>
            <a:r>
              <a:rPr lang="en-GB" sz="2200" dirty="0">
                <a:latin typeface="+mn-lt"/>
                <a:ea typeface="Times New Roman" pitchFamily="18" charset="0"/>
              </a:rPr>
              <a:t>A.3 Positional accuracy (vector layers)</a:t>
            </a:r>
            <a:endParaRPr lang="en-US" sz="2200" dirty="0">
              <a:latin typeface="+mn-lt"/>
            </a:endParaRPr>
          </a:p>
          <a:p>
            <a:pPr lvl="1" eaLnBrk="0" hangingPunct="0">
              <a:defRPr/>
            </a:pPr>
            <a:r>
              <a:rPr lang="en-GB" sz="2200" dirty="0">
                <a:latin typeface="+mn-lt"/>
                <a:ea typeface="Times New Roman" pitchFamily="18" charset="0"/>
              </a:rPr>
              <a:t>A.4 Positional accuracy (GNSS reading)</a:t>
            </a:r>
            <a:endParaRPr lang="en-US" sz="2200" dirty="0">
              <a:latin typeface="+mn-lt"/>
            </a:endParaRPr>
          </a:p>
          <a:p>
            <a:pPr lvl="1" eaLnBrk="0" hangingPunct="0">
              <a:defRPr/>
            </a:pPr>
            <a:r>
              <a:rPr lang="en-GB" sz="2200" dirty="0">
                <a:latin typeface="+mn-lt"/>
                <a:ea typeface="Times New Roman" pitchFamily="18" charset="0"/>
              </a:rPr>
              <a:t>A.5 Positional precision (GNSS reading)</a:t>
            </a:r>
            <a:endParaRPr lang="en-US" sz="2200" dirty="0">
              <a:latin typeface="+mn-lt"/>
            </a:endParaRPr>
          </a:p>
          <a:p>
            <a:pPr eaLnBrk="0" hangingPunct="0">
              <a:buFontTx/>
              <a:buChar char="•"/>
              <a:defRPr/>
            </a:pPr>
            <a:r>
              <a:rPr lang="en-GB" sz="2200" dirty="0">
                <a:latin typeface="+mn-lt"/>
                <a:ea typeface="Times New Roman" pitchFamily="18" charset="0"/>
              </a:rPr>
              <a:t> Timeliness:</a:t>
            </a:r>
            <a:endParaRPr lang="en-US" sz="2200" dirty="0">
              <a:latin typeface="+mn-lt"/>
            </a:endParaRPr>
          </a:p>
          <a:p>
            <a:pPr lvl="1" eaLnBrk="0" hangingPunct="0">
              <a:defRPr/>
            </a:pPr>
            <a:r>
              <a:rPr lang="en-GB" sz="2200" dirty="0">
                <a:latin typeface="+mn-lt"/>
                <a:ea typeface="Times New Roman" pitchFamily="18" charset="0"/>
              </a:rPr>
              <a:t>T.1 Period for which the data is being considered as relevant</a:t>
            </a:r>
            <a:endParaRPr lang="en-GB" sz="2200" dirty="0">
              <a:latin typeface="+mn-lt"/>
            </a:endParaRPr>
          </a:p>
        </p:txBody>
      </p:sp>
      <p:sp>
        <p:nvSpPr>
          <p:cNvPr id="11" name="Left Brace 10">
            <a:extLst>
              <a:ext uri="{FF2B5EF4-FFF2-40B4-BE49-F238E27FC236}">
                <a16:creationId xmlns:a16="http://schemas.microsoft.com/office/drawing/2014/main" id="{8EDE08BD-94F0-07F8-EBB4-5EAF40FCADAA}"/>
              </a:ext>
            </a:extLst>
          </p:cNvPr>
          <p:cNvSpPr/>
          <p:nvPr/>
        </p:nvSpPr>
        <p:spPr>
          <a:xfrm flipH="1">
            <a:off x="8711453" y="1695309"/>
            <a:ext cx="647700" cy="4419741"/>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n>
                <a:solidFill>
                  <a:sysClr val="windowText" lastClr="000000"/>
                </a:solidFill>
              </a:ln>
            </a:endParaRPr>
          </a:p>
        </p:txBody>
      </p:sp>
      <p:sp>
        <p:nvSpPr>
          <p:cNvPr id="12" name="Rectangle 1">
            <a:extLst>
              <a:ext uri="{FF2B5EF4-FFF2-40B4-BE49-F238E27FC236}">
                <a16:creationId xmlns:a16="http://schemas.microsoft.com/office/drawing/2014/main" id="{156EC90E-7790-2FD1-0D50-ADD425A76EDD}"/>
              </a:ext>
            </a:extLst>
          </p:cNvPr>
          <p:cNvSpPr>
            <a:spLocks noChangeArrowheads="1"/>
          </p:cNvSpPr>
          <p:nvPr/>
        </p:nvSpPr>
        <p:spPr bwMode="auto">
          <a:xfrm rot="16200000">
            <a:off x="8393626" y="3621634"/>
            <a:ext cx="2754312" cy="584200"/>
          </a:xfrm>
          <a:prstGeom prst="rect">
            <a:avLst/>
          </a:prstGeom>
          <a:noFill/>
          <a:ln w="9525">
            <a:noFill/>
            <a:miter lim="800000"/>
            <a:headEnd/>
            <a:tailEnd/>
          </a:ln>
          <a:effectLst/>
        </p:spPr>
        <p:txBody>
          <a:bodyPr anchor="ctr">
            <a:spAutoFit/>
          </a:bodyPr>
          <a:lstStyle/>
          <a:p>
            <a:pPr algn="ctr">
              <a:defRPr/>
            </a:pPr>
            <a:r>
              <a:rPr lang="en-GB" sz="3200" dirty="0">
                <a:solidFill>
                  <a:srgbClr val="346667"/>
                </a:solidFill>
                <a:latin typeface="+mn-lt"/>
              </a:rPr>
              <a:t>Consistency</a:t>
            </a:r>
            <a:endParaRPr lang="en-US" sz="3200" dirty="0">
              <a:solidFill>
                <a:srgbClr val="346667"/>
              </a:solidFill>
              <a:latin typeface="+mn-lt"/>
            </a:endParaRPr>
          </a:p>
        </p:txBody>
      </p:sp>
    </p:spTree>
    <p:extLst>
      <p:ext uri="{BB962C8B-B14F-4D97-AF65-F5344CB8AC3E}">
        <p14:creationId xmlns:p14="http://schemas.microsoft.com/office/powerpoint/2010/main" val="1907796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14</a:t>
            </a:fld>
            <a:endParaRPr lang="en-US" dirty="0"/>
          </a:p>
        </p:txBody>
      </p:sp>
      <p:sp>
        <p:nvSpPr>
          <p:cNvPr id="3" name="Title 1">
            <a:extLst>
              <a:ext uri="{FF2B5EF4-FFF2-40B4-BE49-F238E27FC236}">
                <a16:creationId xmlns:a16="http://schemas.microsoft.com/office/drawing/2014/main" id="{007DED3A-8F5A-DBF2-F76D-58C794757C9B}"/>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dirty="0"/>
              <a:t>Defining the data set specifications</a:t>
            </a:r>
          </a:p>
        </p:txBody>
      </p:sp>
      <p:sp>
        <p:nvSpPr>
          <p:cNvPr id="2" name="Rectangle 1">
            <a:extLst>
              <a:ext uri="{FF2B5EF4-FFF2-40B4-BE49-F238E27FC236}">
                <a16:creationId xmlns:a16="http://schemas.microsoft.com/office/drawing/2014/main" id="{6366F90B-137E-8CC1-560B-087F17E1E2C5}"/>
              </a:ext>
            </a:extLst>
          </p:cNvPr>
          <p:cNvSpPr/>
          <p:nvPr/>
        </p:nvSpPr>
        <p:spPr>
          <a:xfrm>
            <a:off x="708212" y="1565506"/>
            <a:ext cx="10981764" cy="892552"/>
          </a:xfrm>
          <a:prstGeom prst="rect">
            <a:avLst/>
          </a:prstGeom>
        </p:spPr>
        <p:txBody>
          <a:bodyPr wrap="square">
            <a:spAutoFit/>
          </a:bodyPr>
          <a:lstStyle/>
          <a:p>
            <a:pPr>
              <a:defRPr/>
            </a:pPr>
            <a:r>
              <a:rPr lang="en-US" sz="2600" dirty="0">
                <a:latin typeface="+mn-lt"/>
                <a:cs typeface="Arial" charset="0"/>
              </a:rPr>
              <a:t>System in which geospatial data is defined by a 3-D surface and measured in latitude and longitude.</a:t>
            </a:r>
          </a:p>
        </p:txBody>
      </p:sp>
      <p:sp>
        <p:nvSpPr>
          <p:cNvPr id="6" name="Title 1">
            <a:extLst>
              <a:ext uri="{FF2B5EF4-FFF2-40B4-BE49-F238E27FC236}">
                <a16:creationId xmlns:a16="http://schemas.microsoft.com/office/drawing/2014/main" id="{295A47F3-BE54-A3C5-A5A5-BE721A7EDB02}"/>
              </a:ext>
            </a:extLst>
          </p:cNvPr>
          <p:cNvSpPr txBox="1">
            <a:spLocks/>
          </p:cNvSpPr>
          <p:nvPr/>
        </p:nvSpPr>
        <p:spPr>
          <a:xfrm>
            <a:off x="555813" y="1053316"/>
            <a:ext cx="8128790" cy="469900"/>
          </a:xfrm>
          <a:prstGeom prst="rect">
            <a:avLst/>
          </a:prstGeom>
        </p:spPr>
        <p:txBody>
          <a:bodyPr anchor="ctr"/>
          <a:lstStyle/>
          <a:p>
            <a:pPr fontAlgn="auto">
              <a:lnSpc>
                <a:spcPct val="90000"/>
              </a:lnSpc>
              <a:spcAft>
                <a:spcPts val="0"/>
              </a:spcAft>
              <a:defRPr/>
            </a:pPr>
            <a:r>
              <a:rPr lang="en-US" sz="2600" b="1" dirty="0">
                <a:latin typeface="+mn-lt"/>
                <a:ea typeface="+mj-ea"/>
                <a:cs typeface="+mj-cs"/>
              </a:rPr>
              <a:t>V.1 Geographic Coordinate System</a:t>
            </a:r>
          </a:p>
        </p:txBody>
      </p:sp>
      <p:sp>
        <p:nvSpPr>
          <p:cNvPr id="7" name="Content Placeholder 2">
            <a:extLst>
              <a:ext uri="{FF2B5EF4-FFF2-40B4-BE49-F238E27FC236}">
                <a16:creationId xmlns:a16="http://schemas.microsoft.com/office/drawing/2014/main" id="{23CB7B88-154A-733B-2BBD-9B883542B93A}"/>
              </a:ext>
            </a:extLst>
          </p:cNvPr>
          <p:cNvSpPr txBox="1">
            <a:spLocks/>
          </p:cNvSpPr>
          <p:nvPr/>
        </p:nvSpPr>
        <p:spPr>
          <a:xfrm>
            <a:off x="3227294" y="2569112"/>
            <a:ext cx="8462682" cy="2989263"/>
          </a:xfrm>
          <a:prstGeom prst="rect">
            <a:avLst/>
          </a:prstGeom>
        </p:spPr>
        <p:txBody>
          <a:bodyPr>
            <a:noAutofit/>
          </a:bodyPr>
          <a:lstStyle/>
          <a:p>
            <a:pPr marL="457200" indent="-457200" fontAlgn="auto">
              <a:lnSpc>
                <a:spcPct val="90000"/>
              </a:lnSpc>
              <a:spcBef>
                <a:spcPts val="0"/>
              </a:spcBef>
              <a:spcAft>
                <a:spcPts val="600"/>
              </a:spcAft>
              <a:buFont typeface="Arial" pitchFamily="34" charset="0"/>
              <a:buChar char="•"/>
              <a:defRPr/>
            </a:pPr>
            <a:r>
              <a:rPr lang="en-GB" sz="2600" dirty="0">
                <a:latin typeface="+mn-lt"/>
                <a:cs typeface="+mn-cs"/>
              </a:rPr>
              <a:t>Angular units: The unit of measure on the spherical reference system.</a:t>
            </a:r>
          </a:p>
          <a:p>
            <a:pPr marL="457200" indent="-457200" fontAlgn="auto">
              <a:lnSpc>
                <a:spcPct val="90000"/>
              </a:lnSpc>
              <a:spcBef>
                <a:spcPts val="0"/>
              </a:spcBef>
              <a:spcAft>
                <a:spcPts val="600"/>
              </a:spcAft>
              <a:buFont typeface="Arial" pitchFamily="34" charset="0"/>
              <a:buChar char="•"/>
              <a:defRPr/>
            </a:pPr>
            <a:r>
              <a:rPr lang="en-GB" sz="2600" dirty="0">
                <a:latin typeface="+mn-lt"/>
                <a:cs typeface="+mn-cs"/>
              </a:rPr>
              <a:t>Prime meridian: The longitude origin of the spherical reference system.</a:t>
            </a:r>
          </a:p>
          <a:p>
            <a:pPr marL="457200" indent="-457200" fontAlgn="auto">
              <a:lnSpc>
                <a:spcPct val="90000"/>
              </a:lnSpc>
              <a:spcBef>
                <a:spcPts val="0"/>
              </a:spcBef>
              <a:spcAft>
                <a:spcPts val="600"/>
              </a:spcAft>
              <a:buFont typeface="Arial" pitchFamily="34" charset="0"/>
              <a:buChar char="•"/>
              <a:defRPr/>
            </a:pPr>
            <a:r>
              <a:rPr lang="en-GB" sz="2600" dirty="0">
                <a:latin typeface="+mn-lt"/>
                <a:cs typeface="+mn-cs"/>
              </a:rPr>
              <a:t>Datum: Defines the relationship of the reference spheroid to the Earth's surface.</a:t>
            </a:r>
          </a:p>
          <a:p>
            <a:pPr marL="457200" indent="-457200" fontAlgn="auto">
              <a:lnSpc>
                <a:spcPct val="90000"/>
              </a:lnSpc>
              <a:spcBef>
                <a:spcPts val="0"/>
              </a:spcBef>
              <a:spcAft>
                <a:spcPts val="600"/>
              </a:spcAft>
              <a:buFont typeface="Arial" pitchFamily="34" charset="0"/>
              <a:buChar char="•"/>
              <a:defRPr/>
            </a:pPr>
            <a:r>
              <a:rPr lang="en-GB" sz="2600" dirty="0">
                <a:latin typeface="+mn-lt"/>
                <a:cs typeface="+mn-cs"/>
              </a:rPr>
              <a:t>Spheroid: The reference spheroid for the coordinate transformation.</a:t>
            </a:r>
          </a:p>
          <a:p>
            <a:pPr fontAlgn="auto">
              <a:lnSpc>
                <a:spcPct val="90000"/>
              </a:lnSpc>
              <a:spcBef>
                <a:spcPts val="1000"/>
              </a:spcBef>
              <a:spcAft>
                <a:spcPts val="0"/>
              </a:spcAft>
              <a:buFont typeface="Arial" pitchFamily="34" charset="0"/>
              <a:buChar char="•"/>
              <a:defRPr/>
            </a:pPr>
            <a:endParaRPr lang="en-GB" sz="2600" dirty="0">
              <a:latin typeface="+mn-lt"/>
              <a:cs typeface="+mn-cs"/>
            </a:endParaRPr>
          </a:p>
        </p:txBody>
      </p:sp>
      <p:pic>
        <p:nvPicPr>
          <p:cNvPr id="8" name="Picture 11" descr="coordinate_syst.jpg">
            <a:extLst>
              <a:ext uri="{FF2B5EF4-FFF2-40B4-BE49-F238E27FC236}">
                <a16:creationId xmlns:a16="http://schemas.microsoft.com/office/drawing/2014/main" id="{47867994-F147-9350-7B2A-51734E03C94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178" y="2861480"/>
            <a:ext cx="20193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a:extLst>
              <a:ext uri="{FF2B5EF4-FFF2-40B4-BE49-F238E27FC236}">
                <a16:creationId xmlns:a16="http://schemas.microsoft.com/office/drawing/2014/main" id="{AD1479ED-8CF4-3299-2A38-086EA745DC7F}"/>
              </a:ext>
            </a:extLst>
          </p:cNvPr>
          <p:cNvSpPr>
            <a:spLocks noChangeArrowheads="1"/>
          </p:cNvSpPr>
          <p:nvPr/>
        </p:nvSpPr>
        <p:spPr bwMode="auto">
          <a:xfrm>
            <a:off x="-7450" y="6096853"/>
            <a:ext cx="8569325" cy="246221"/>
          </a:xfrm>
          <a:prstGeom prst="rect">
            <a:avLst/>
          </a:prstGeom>
          <a:noFill/>
          <a:ln w="9525">
            <a:noFill/>
            <a:miter lim="800000"/>
            <a:headEnd/>
            <a:tailEnd/>
          </a:ln>
        </p:spPr>
        <p:txBody>
          <a:bodyPr>
            <a:spAutoFit/>
          </a:bodyPr>
          <a:lstStyle/>
          <a:p>
            <a:pPr>
              <a:defRPr/>
            </a:pPr>
            <a:r>
              <a:rPr lang="en-US" sz="1000" dirty="0">
                <a:latin typeface="+mn-lt"/>
              </a:rPr>
              <a:t>http://help.arcgis.com/en/arcgisdesktop/10.0/help/index.html#/What_are_geographic_coordinate_systems/003r00000006000000/</a:t>
            </a:r>
          </a:p>
        </p:txBody>
      </p:sp>
      <p:sp>
        <p:nvSpPr>
          <p:cNvPr id="13" name="Rectangle 12">
            <a:extLst>
              <a:ext uri="{FF2B5EF4-FFF2-40B4-BE49-F238E27FC236}">
                <a16:creationId xmlns:a16="http://schemas.microsoft.com/office/drawing/2014/main" id="{25C401BC-EABE-6CE8-8585-2BFB61FF3B6E}"/>
              </a:ext>
            </a:extLst>
          </p:cNvPr>
          <p:cNvSpPr>
            <a:spLocks noChangeArrowheads="1"/>
          </p:cNvSpPr>
          <p:nvPr/>
        </p:nvSpPr>
        <p:spPr bwMode="auto">
          <a:xfrm>
            <a:off x="-9037" y="5853966"/>
            <a:ext cx="72263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dirty="0"/>
              <a:t>https://www.healthgeolab.net/DOCUMENTS/Guide_HGLC_Part2_2.pdf</a:t>
            </a:r>
          </a:p>
        </p:txBody>
      </p:sp>
    </p:spTree>
    <p:extLst>
      <p:ext uri="{BB962C8B-B14F-4D97-AF65-F5344CB8AC3E}">
        <p14:creationId xmlns:p14="http://schemas.microsoft.com/office/powerpoint/2010/main" val="544535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15</a:t>
            </a:fld>
            <a:endParaRPr lang="en-US" dirty="0"/>
          </a:p>
        </p:txBody>
      </p:sp>
      <p:sp>
        <p:nvSpPr>
          <p:cNvPr id="3" name="Title 1">
            <a:extLst>
              <a:ext uri="{FF2B5EF4-FFF2-40B4-BE49-F238E27FC236}">
                <a16:creationId xmlns:a16="http://schemas.microsoft.com/office/drawing/2014/main" id="{007DED3A-8F5A-DBF2-F76D-58C794757C9B}"/>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dirty="0"/>
              <a:t>Defining the data set specifications</a:t>
            </a:r>
          </a:p>
        </p:txBody>
      </p:sp>
      <p:sp>
        <p:nvSpPr>
          <p:cNvPr id="5" name="Content Placeholder 2">
            <a:extLst>
              <a:ext uri="{FF2B5EF4-FFF2-40B4-BE49-F238E27FC236}">
                <a16:creationId xmlns:a16="http://schemas.microsoft.com/office/drawing/2014/main" id="{2D726D08-47AF-42FE-7D81-87B2243CC75B}"/>
              </a:ext>
            </a:extLst>
          </p:cNvPr>
          <p:cNvSpPr txBox="1">
            <a:spLocks/>
          </p:cNvSpPr>
          <p:nvPr/>
        </p:nvSpPr>
        <p:spPr bwMode="auto">
          <a:xfrm>
            <a:off x="699246" y="1604869"/>
            <a:ext cx="10981766" cy="733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charset="0"/>
              <a:buNone/>
            </a:pPr>
            <a:r>
              <a:rPr lang="en-US" sz="2600" b="1" dirty="0"/>
              <a:t>IMPORTANT: Must use the same Geographic Coordinate System on each dataset being combined on a map</a:t>
            </a:r>
            <a:endParaRPr lang="en-GB" sz="2600" b="1" dirty="0"/>
          </a:p>
        </p:txBody>
      </p:sp>
      <p:pic>
        <p:nvPicPr>
          <p:cNvPr id="10" name="Picture 5">
            <a:extLst>
              <a:ext uri="{FF2B5EF4-FFF2-40B4-BE49-F238E27FC236}">
                <a16:creationId xmlns:a16="http://schemas.microsoft.com/office/drawing/2014/main" id="{3B9DE5AE-E252-8C3F-4A26-9D48702D986E}"/>
              </a:ext>
            </a:extLst>
          </p:cNvPr>
          <p:cNvPicPr>
            <a:picLocks noChangeAspect="1"/>
          </p:cNvPicPr>
          <p:nvPr/>
        </p:nvPicPr>
        <p:blipFill>
          <a:blip r:embed="rId2" cstate="print">
            <a:extLst>
              <a:ext uri="{28A0092B-C50C-407E-A947-70E740481C1C}">
                <a14:useLocalDpi xmlns:a14="http://schemas.microsoft.com/office/drawing/2010/main" val="0"/>
              </a:ext>
            </a:extLst>
          </a:blip>
          <a:srcRect b="7060"/>
          <a:stretch>
            <a:fillRect/>
          </a:stretch>
        </p:blipFill>
        <p:spPr bwMode="auto">
          <a:xfrm>
            <a:off x="2683478" y="2583530"/>
            <a:ext cx="59563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7578626-163E-988C-3970-4C7F7576CD5F}"/>
              </a:ext>
            </a:extLst>
          </p:cNvPr>
          <p:cNvSpPr txBox="1">
            <a:spLocks/>
          </p:cNvSpPr>
          <p:nvPr/>
        </p:nvSpPr>
        <p:spPr>
          <a:xfrm>
            <a:off x="555813" y="1053316"/>
            <a:ext cx="8128790" cy="469900"/>
          </a:xfrm>
          <a:prstGeom prst="rect">
            <a:avLst/>
          </a:prstGeom>
        </p:spPr>
        <p:txBody>
          <a:bodyPr anchor="ctr"/>
          <a:lstStyle/>
          <a:p>
            <a:pPr fontAlgn="auto">
              <a:lnSpc>
                <a:spcPct val="90000"/>
              </a:lnSpc>
              <a:spcAft>
                <a:spcPts val="0"/>
              </a:spcAft>
              <a:defRPr/>
            </a:pPr>
            <a:r>
              <a:rPr lang="en-US" sz="2600" b="1" dirty="0">
                <a:latin typeface="+mn-lt"/>
                <a:ea typeface="+mj-ea"/>
                <a:cs typeface="+mj-cs"/>
              </a:rPr>
              <a:t>V.1 Geographic Coordinate System</a:t>
            </a:r>
          </a:p>
        </p:txBody>
      </p:sp>
      <p:pic>
        <p:nvPicPr>
          <p:cNvPr id="7" name="Picture 1" descr="C:\Users\Samsung\AppData\Local\Microsoft\Windows\INetCache\IE\3LEF0BVK\556px-Mauritius_Road_Signs_-_Warning_Sign_-_Other_dangers.svg[1].png">
            <a:extLst>
              <a:ext uri="{FF2B5EF4-FFF2-40B4-BE49-F238E27FC236}">
                <a16:creationId xmlns:a16="http://schemas.microsoft.com/office/drawing/2014/main" id="{3DA1F2AB-3A19-F60E-DA9B-C4BA223933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0827" y="185886"/>
            <a:ext cx="645691" cy="569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7227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16</a:t>
            </a:fld>
            <a:endParaRPr lang="en-US" dirty="0"/>
          </a:p>
        </p:txBody>
      </p:sp>
      <p:sp>
        <p:nvSpPr>
          <p:cNvPr id="3" name="Title 1">
            <a:extLst>
              <a:ext uri="{FF2B5EF4-FFF2-40B4-BE49-F238E27FC236}">
                <a16:creationId xmlns:a16="http://schemas.microsoft.com/office/drawing/2014/main" id="{007DED3A-8F5A-DBF2-F76D-58C794757C9B}"/>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dirty="0"/>
              <a:t>Defining the data set specifications</a:t>
            </a:r>
          </a:p>
        </p:txBody>
      </p:sp>
      <p:sp>
        <p:nvSpPr>
          <p:cNvPr id="7" name="Title 1">
            <a:extLst>
              <a:ext uri="{FF2B5EF4-FFF2-40B4-BE49-F238E27FC236}">
                <a16:creationId xmlns:a16="http://schemas.microsoft.com/office/drawing/2014/main" id="{466B96AA-E76D-6541-6FAC-910F87BB4BBA}"/>
              </a:ext>
            </a:extLst>
          </p:cNvPr>
          <p:cNvSpPr txBox="1">
            <a:spLocks/>
          </p:cNvSpPr>
          <p:nvPr/>
        </p:nvSpPr>
        <p:spPr>
          <a:xfrm>
            <a:off x="708211" y="2346325"/>
            <a:ext cx="8184963" cy="685800"/>
          </a:xfrm>
          <a:prstGeom prst="rect">
            <a:avLst/>
          </a:prstGeom>
        </p:spPr>
        <p:txBody>
          <a:bodyPr anchor="ctr"/>
          <a:lstStyle/>
          <a:p>
            <a:pPr fontAlgn="auto">
              <a:lnSpc>
                <a:spcPct val="90000"/>
              </a:lnSpc>
              <a:spcAft>
                <a:spcPts val="0"/>
              </a:spcAft>
              <a:defRPr/>
            </a:pPr>
            <a:r>
              <a:rPr lang="fr-CH" sz="2600" b="1" dirty="0" err="1">
                <a:latin typeface="+mn-lt"/>
                <a:ea typeface="+mj-ea"/>
                <a:cs typeface="+mj-cs"/>
              </a:rPr>
              <a:t>Map</a:t>
            </a:r>
            <a:r>
              <a:rPr lang="fr-CH" sz="2600" b="1" dirty="0">
                <a:latin typeface="+mn-lt"/>
                <a:ea typeface="+mj-ea"/>
                <a:cs typeface="+mj-cs"/>
              </a:rPr>
              <a:t> projection</a:t>
            </a:r>
            <a:endParaRPr lang="en-US" sz="2600" b="1" dirty="0">
              <a:latin typeface="+mn-lt"/>
              <a:ea typeface="+mj-ea"/>
              <a:cs typeface="+mj-cs"/>
            </a:endParaRPr>
          </a:p>
        </p:txBody>
      </p:sp>
      <p:sp>
        <p:nvSpPr>
          <p:cNvPr id="8" name="Content Placeholder 2">
            <a:extLst>
              <a:ext uri="{FF2B5EF4-FFF2-40B4-BE49-F238E27FC236}">
                <a16:creationId xmlns:a16="http://schemas.microsoft.com/office/drawing/2014/main" id="{9F32D5A0-EF6E-F2EE-2B44-C8297E952E9F}"/>
              </a:ext>
            </a:extLst>
          </p:cNvPr>
          <p:cNvSpPr txBox="1">
            <a:spLocks/>
          </p:cNvSpPr>
          <p:nvPr/>
        </p:nvSpPr>
        <p:spPr>
          <a:xfrm>
            <a:off x="993960" y="3498122"/>
            <a:ext cx="7888943" cy="1903150"/>
          </a:xfrm>
          <a:prstGeom prst="rect">
            <a:avLst/>
          </a:prstGeom>
        </p:spPr>
        <p:txBody>
          <a:bodyPr/>
          <a:lstStyle/>
          <a:p>
            <a:pPr marL="230188" indent="-230188" fontAlgn="auto">
              <a:lnSpc>
                <a:spcPct val="90000"/>
              </a:lnSpc>
              <a:spcBef>
                <a:spcPts val="0"/>
              </a:spcBef>
              <a:spcAft>
                <a:spcPts val="600"/>
              </a:spcAft>
              <a:buFont typeface="Arial" pitchFamily="34" charset="0"/>
              <a:buChar char="•"/>
              <a:defRPr/>
            </a:pPr>
            <a:r>
              <a:rPr lang="en-US" sz="2600" dirty="0">
                <a:latin typeface="+mn-lt"/>
                <a:cs typeface="+mn-cs"/>
              </a:rPr>
              <a:t>The systematic transformation of points on the Earth’s surface to corresponding points on a plane (flat) surface</a:t>
            </a:r>
          </a:p>
          <a:p>
            <a:pPr marL="230188" indent="-230188" fontAlgn="auto">
              <a:lnSpc>
                <a:spcPct val="90000"/>
              </a:lnSpc>
              <a:spcBef>
                <a:spcPts val="0"/>
              </a:spcBef>
              <a:spcAft>
                <a:spcPts val="600"/>
              </a:spcAft>
              <a:buFont typeface="Arial" pitchFamily="34" charset="0"/>
              <a:buChar char="•"/>
              <a:defRPr/>
            </a:pPr>
            <a:r>
              <a:rPr lang="en-US" sz="2600" dirty="0">
                <a:latin typeface="+mn-lt"/>
                <a:cs typeface="+mn-cs"/>
              </a:rPr>
              <a:t>The earth is 3D but maps need to be flat!</a:t>
            </a:r>
          </a:p>
          <a:p>
            <a:pPr marL="230188" indent="-230188" fontAlgn="auto">
              <a:lnSpc>
                <a:spcPct val="90000"/>
              </a:lnSpc>
              <a:spcBef>
                <a:spcPts val="0"/>
              </a:spcBef>
              <a:spcAft>
                <a:spcPts val="600"/>
              </a:spcAft>
              <a:buFont typeface="Arial" pitchFamily="34" charset="0"/>
              <a:buChar char="•"/>
              <a:defRPr/>
            </a:pPr>
            <a:r>
              <a:rPr lang="en-US" sz="2600" dirty="0">
                <a:latin typeface="+mn-lt"/>
                <a:cs typeface="+mn-cs"/>
              </a:rPr>
              <a:t>This requires distortion of some parts of the map.</a:t>
            </a:r>
            <a:endParaRPr lang="en-GB" sz="2600" dirty="0">
              <a:latin typeface="+mn-lt"/>
              <a:cs typeface="+mn-cs"/>
            </a:endParaRPr>
          </a:p>
        </p:txBody>
      </p:sp>
      <p:sp>
        <p:nvSpPr>
          <p:cNvPr id="9" name="Rectangle 7">
            <a:extLst>
              <a:ext uri="{FF2B5EF4-FFF2-40B4-BE49-F238E27FC236}">
                <a16:creationId xmlns:a16="http://schemas.microsoft.com/office/drawing/2014/main" id="{A8A5B9B8-EEB0-C4E3-BA65-ACFC4F597B83}"/>
              </a:ext>
            </a:extLst>
          </p:cNvPr>
          <p:cNvSpPr>
            <a:spLocks noChangeArrowheads="1"/>
          </p:cNvSpPr>
          <p:nvPr/>
        </p:nvSpPr>
        <p:spPr bwMode="auto">
          <a:xfrm>
            <a:off x="708210" y="2901950"/>
            <a:ext cx="10981764" cy="492443"/>
          </a:xfrm>
          <a:prstGeom prst="rect">
            <a:avLst/>
          </a:prstGeom>
          <a:noFill/>
          <a:ln w="9525">
            <a:noFill/>
            <a:miter lim="800000"/>
            <a:headEnd/>
            <a:tailEnd/>
          </a:ln>
        </p:spPr>
        <p:txBody>
          <a:bodyPr wrap="square">
            <a:spAutoFit/>
          </a:bodyPr>
          <a:lstStyle/>
          <a:p>
            <a:pPr>
              <a:defRPr/>
            </a:pPr>
            <a:r>
              <a:rPr lang="en-US" sz="2600" dirty="0">
                <a:latin typeface="+mn-lt"/>
              </a:rPr>
              <a:t>A method by which the curved surface of the earth is portrayed on a flat surface</a:t>
            </a:r>
          </a:p>
        </p:txBody>
      </p:sp>
      <p:sp>
        <p:nvSpPr>
          <p:cNvPr id="11" name="Rectangle 8">
            <a:extLst>
              <a:ext uri="{FF2B5EF4-FFF2-40B4-BE49-F238E27FC236}">
                <a16:creationId xmlns:a16="http://schemas.microsoft.com/office/drawing/2014/main" id="{71ED4F95-875F-84AE-00D4-0BB6C5C2C615}"/>
              </a:ext>
            </a:extLst>
          </p:cNvPr>
          <p:cNvSpPr>
            <a:spLocks noChangeArrowheads="1"/>
          </p:cNvSpPr>
          <p:nvPr/>
        </p:nvSpPr>
        <p:spPr bwMode="auto">
          <a:xfrm>
            <a:off x="708212" y="1562414"/>
            <a:ext cx="10981764" cy="892552"/>
          </a:xfrm>
          <a:prstGeom prst="rect">
            <a:avLst/>
          </a:prstGeom>
          <a:noFill/>
          <a:ln w="9525">
            <a:noFill/>
            <a:miter lim="800000"/>
            <a:headEnd/>
            <a:tailEnd/>
          </a:ln>
        </p:spPr>
        <p:txBody>
          <a:bodyPr wrap="square">
            <a:spAutoFit/>
          </a:bodyPr>
          <a:lstStyle/>
          <a:p>
            <a:pPr>
              <a:defRPr/>
            </a:pPr>
            <a:r>
              <a:rPr lang="en-US" sz="2600" dirty="0">
                <a:latin typeface="+mn-lt"/>
              </a:rPr>
              <a:t>System in which geospatial data is defined by a flat 2-D surface and can be measured in units of meters and feet.</a:t>
            </a:r>
          </a:p>
        </p:txBody>
      </p:sp>
      <p:pic>
        <p:nvPicPr>
          <p:cNvPr id="12" name="Picture 11" descr="map_projection.gif">
            <a:extLst>
              <a:ext uri="{FF2B5EF4-FFF2-40B4-BE49-F238E27FC236}">
                <a16:creationId xmlns:a16="http://schemas.microsoft.com/office/drawing/2014/main" id="{A4C2438B-8092-D4C9-78F1-929AC895170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3174" y="3504504"/>
            <a:ext cx="292417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
            <a:extLst>
              <a:ext uri="{FF2B5EF4-FFF2-40B4-BE49-F238E27FC236}">
                <a16:creationId xmlns:a16="http://schemas.microsoft.com/office/drawing/2014/main" id="{13B9EEE4-FECF-C4A3-9EE0-C55183992A7C}"/>
              </a:ext>
            </a:extLst>
          </p:cNvPr>
          <p:cNvSpPr>
            <a:spLocks noChangeArrowheads="1"/>
          </p:cNvSpPr>
          <p:nvPr/>
        </p:nvSpPr>
        <p:spPr bwMode="auto">
          <a:xfrm>
            <a:off x="0" y="5772527"/>
            <a:ext cx="9144000" cy="584775"/>
          </a:xfrm>
          <a:prstGeom prst="rect">
            <a:avLst/>
          </a:prstGeom>
          <a:noFill/>
          <a:ln w="9525">
            <a:noFill/>
            <a:miter lim="800000"/>
            <a:headEnd/>
            <a:tailEnd/>
          </a:ln>
        </p:spPr>
        <p:txBody>
          <a:bodyPr>
            <a:spAutoFit/>
          </a:bodyPr>
          <a:lstStyle/>
          <a:p>
            <a:pPr>
              <a:defRPr/>
            </a:pPr>
            <a:r>
              <a:rPr lang="en-US" sz="1600" dirty="0">
                <a:latin typeface="+mn-lt"/>
              </a:rPr>
              <a:t>Note: When displaying data that is using a geographic coordinate system, GIS uses a projected coordinate system. Basically, we just treat the coordinate values as if they are linear and just display the data. </a:t>
            </a:r>
          </a:p>
        </p:txBody>
      </p:sp>
      <p:sp>
        <p:nvSpPr>
          <p:cNvPr id="5" name="Title 1">
            <a:extLst>
              <a:ext uri="{FF2B5EF4-FFF2-40B4-BE49-F238E27FC236}">
                <a16:creationId xmlns:a16="http://schemas.microsoft.com/office/drawing/2014/main" id="{5E8C8C49-CD82-917E-7DDB-BD27C85FD07C}"/>
              </a:ext>
            </a:extLst>
          </p:cNvPr>
          <p:cNvSpPr txBox="1">
            <a:spLocks/>
          </p:cNvSpPr>
          <p:nvPr/>
        </p:nvSpPr>
        <p:spPr>
          <a:xfrm>
            <a:off x="555813" y="1053316"/>
            <a:ext cx="8128790" cy="469900"/>
          </a:xfrm>
          <a:prstGeom prst="rect">
            <a:avLst/>
          </a:prstGeom>
        </p:spPr>
        <p:txBody>
          <a:bodyPr anchor="ctr"/>
          <a:lstStyle/>
          <a:p>
            <a:pPr fontAlgn="auto">
              <a:lnSpc>
                <a:spcPct val="90000"/>
              </a:lnSpc>
              <a:spcAft>
                <a:spcPts val="0"/>
              </a:spcAft>
              <a:defRPr/>
            </a:pPr>
            <a:r>
              <a:rPr lang="en-US" sz="2600" b="1" dirty="0">
                <a:latin typeface="+mn-lt"/>
                <a:ea typeface="+mj-ea"/>
                <a:cs typeface="+mj-cs"/>
              </a:rPr>
              <a:t>V.2 Projected Coordinate System</a:t>
            </a:r>
          </a:p>
        </p:txBody>
      </p:sp>
    </p:spTree>
    <p:extLst>
      <p:ext uri="{BB962C8B-B14F-4D97-AF65-F5344CB8AC3E}">
        <p14:creationId xmlns:p14="http://schemas.microsoft.com/office/powerpoint/2010/main" val="2978147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17</a:t>
            </a:fld>
            <a:endParaRPr lang="en-US" dirty="0"/>
          </a:p>
        </p:txBody>
      </p:sp>
      <p:sp>
        <p:nvSpPr>
          <p:cNvPr id="3" name="Title 1">
            <a:extLst>
              <a:ext uri="{FF2B5EF4-FFF2-40B4-BE49-F238E27FC236}">
                <a16:creationId xmlns:a16="http://schemas.microsoft.com/office/drawing/2014/main" id="{007DED3A-8F5A-DBF2-F76D-58C794757C9B}"/>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dirty="0"/>
              <a:t>Defining the data set specifications</a:t>
            </a:r>
          </a:p>
        </p:txBody>
      </p:sp>
      <p:sp>
        <p:nvSpPr>
          <p:cNvPr id="6" name="Rectangle 4">
            <a:extLst>
              <a:ext uri="{FF2B5EF4-FFF2-40B4-BE49-F238E27FC236}">
                <a16:creationId xmlns:a16="http://schemas.microsoft.com/office/drawing/2014/main" id="{2D713FA3-4439-E325-2904-9AE6AF8D8591}"/>
              </a:ext>
            </a:extLst>
          </p:cNvPr>
          <p:cNvSpPr>
            <a:spLocks noChangeArrowheads="1"/>
          </p:cNvSpPr>
          <p:nvPr/>
        </p:nvSpPr>
        <p:spPr bwMode="auto">
          <a:xfrm>
            <a:off x="8601" y="6097881"/>
            <a:ext cx="85693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dirty="0"/>
              <a:t>http://www.icsm.gov.au/mapping/about_projections.html#types</a:t>
            </a:r>
          </a:p>
        </p:txBody>
      </p:sp>
      <p:pic>
        <p:nvPicPr>
          <p:cNvPr id="10" name="Picture 2">
            <a:extLst>
              <a:ext uri="{FF2B5EF4-FFF2-40B4-BE49-F238E27FC236}">
                <a16:creationId xmlns:a16="http://schemas.microsoft.com/office/drawing/2014/main" id="{387F3AD8-7918-74FF-8F69-F2F13A39C2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9657" y="1793788"/>
            <a:ext cx="4987925" cy="379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7">
            <a:extLst>
              <a:ext uri="{FF2B5EF4-FFF2-40B4-BE49-F238E27FC236}">
                <a16:creationId xmlns:a16="http://schemas.microsoft.com/office/drawing/2014/main" id="{B1E7EDEF-2791-1D44-2AEF-EB07CB27C9AC}"/>
              </a:ext>
            </a:extLst>
          </p:cNvPr>
          <p:cNvSpPr>
            <a:spLocks noChangeArrowheads="1"/>
          </p:cNvSpPr>
          <p:nvPr/>
        </p:nvSpPr>
        <p:spPr bwMode="auto">
          <a:xfrm>
            <a:off x="2548341" y="2349363"/>
            <a:ext cx="1475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t>Cylindrical</a:t>
            </a:r>
          </a:p>
        </p:txBody>
      </p:sp>
      <p:sp>
        <p:nvSpPr>
          <p:cNvPr id="15" name="Rectangle 8">
            <a:extLst>
              <a:ext uri="{FF2B5EF4-FFF2-40B4-BE49-F238E27FC236}">
                <a16:creationId xmlns:a16="http://schemas.microsoft.com/office/drawing/2014/main" id="{6112847E-94B6-5DD6-DDCC-4E5DDB6B5A50}"/>
              </a:ext>
            </a:extLst>
          </p:cNvPr>
          <p:cNvSpPr>
            <a:spLocks noChangeArrowheads="1"/>
          </p:cNvSpPr>
          <p:nvPr/>
        </p:nvSpPr>
        <p:spPr bwMode="auto">
          <a:xfrm>
            <a:off x="2530878" y="3717515"/>
            <a:ext cx="10877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t>Conical</a:t>
            </a:r>
          </a:p>
        </p:txBody>
      </p:sp>
      <p:sp>
        <p:nvSpPr>
          <p:cNvPr id="16" name="Rectangle 9">
            <a:extLst>
              <a:ext uri="{FF2B5EF4-FFF2-40B4-BE49-F238E27FC236}">
                <a16:creationId xmlns:a16="http://schemas.microsoft.com/office/drawing/2014/main" id="{E611A611-A807-3EFC-7D6B-470DBDF20B84}"/>
              </a:ext>
            </a:extLst>
          </p:cNvPr>
          <p:cNvSpPr>
            <a:spLocks noChangeArrowheads="1"/>
          </p:cNvSpPr>
          <p:nvPr/>
        </p:nvSpPr>
        <p:spPr bwMode="auto">
          <a:xfrm>
            <a:off x="2541991" y="4941651"/>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t>Azimuthal</a:t>
            </a:r>
          </a:p>
        </p:txBody>
      </p:sp>
      <p:sp>
        <p:nvSpPr>
          <p:cNvPr id="17" name="Rectangle 16">
            <a:extLst>
              <a:ext uri="{FF2B5EF4-FFF2-40B4-BE49-F238E27FC236}">
                <a16:creationId xmlns:a16="http://schemas.microsoft.com/office/drawing/2014/main" id="{2BD7F61A-DA9E-C644-DCA8-5239E11AA79F}"/>
              </a:ext>
            </a:extLst>
          </p:cNvPr>
          <p:cNvSpPr/>
          <p:nvPr/>
        </p:nvSpPr>
        <p:spPr>
          <a:xfrm>
            <a:off x="5448207" y="5275175"/>
            <a:ext cx="2447925" cy="242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8" name="Rectangle 17">
            <a:extLst>
              <a:ext uri="{FF2B5EF4-FFF2-40B4-BE49-F238E27FC236}">
                <a16:creationId xmlns:a16="http://schemas.microsoft.com/office/drawing/2014/main" id="{F84C4BA8-E867-4163-515E-D43486DC19C6}"/>
              </a:ext>
            </a:extLst>
          </p:cNvPr>
          <p:cNvSpPr/>
          <p:nvPr/>
        </p:nvSpPr>
        <p:spPr>
          <a:xfrm>
            <a:off x="4224243" y="2416088"/>
            <a:ext cx="250825"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9" name="Rectangle 18">
            <a:extLst>
              <a:ext uri="{FF2B5EF4-FFF2-40B4-BE49-F238E27FC236}">
                <a16:creationId xmlns:a16="http://schemas.microsoft.com/office/drawing/2014/main" id="{188AF59C-1B94-1C4D-28BB-B931E1B25624}"/>
              </a:ext>
            </a:extLst>
          </p:cNvPr>
          <p:cNvSpPr/>
          <p:nvPr/>
        </p:nvSpPr>
        <p:spPr>
          <a:xfrm>
            <a:off x="4259169" y="3595600"/>
            <a:ext cx="2159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0" name="Rectangle 19">
            <a:extLst>
              <a:ext uri="{FF2B5EF4-FFF2-40B4-BE49-F238E27FC236}">
                <a16:creationId xmlns:a16="http://schemas.microsoft.com/office/drawing/2014/main" id="{074EA5BE-C72C-6F38-570A-F6D18B74C4B4}"/>
              </a:ext>
            </a:extLst>
          </p:cNvPr>
          <p:cNvSpPr/>
          <p:nvPr/>
        </p:nvSpPr>
        <p:spPr>
          <a:xfrm>
            <a:off x="4233769" y="4725900"/>
            <a:ext cx="2159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1" name="Rectangle 15">
            <a:extLst>
              <a:ext uri="{FF2B5EF4-FFF2-40B4-BE49-F238E27FC236}">
                <a16:creationId xmlns:a16="http://schemas.microsoft.com/office/drawing/2014/main" id="{3A165D2B-3116-FD45-529E-ED7A20E80A1B}"/>
              </a:ext>
            </a:extLst>
          </p:cNvPr>
          <p:cNvSpPr>
            <a:spLocks noChangeArrowheads="1"/>
          </p:cNvSpPr>
          <p:nvPr/>
        </p:nvSpPr>
        <p:spPr bwMode="auto">
          <a:xfrm>
            <a:off x="8601" y="5881857"/>
            <a:ext cx="72263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dirty="0"/>
              <a:t>https://www.healthgeolab.net/DOCUMENTS/Guide_HGLC_Part2_2.pdf</a:t>
            </a:r>
          </a:p>
        </p:txBody>
      </p:sp>
      <p:sp>
        <p:nvSpPr>
          <p:cNvPr id="2" name="Title 1">
            <a:extLst>
              <a:ext uri="{FF2B5EF4-FFF2-40B4-BE49-F238E27FC236}">
                <a16:creationId xmlns:a16="http://schemas.microsoft.com/office/drawing/2014/main" id="{DE809CFF-0A66-B4D4-B49B-6686FC128C95}"/>
              </a:ext>
            </a:extLst>
          </p:cNvPr>
          <p:cNvSpPr txBox="1">
            <a:spLocks/>
          </p:cNvSpPr>
          <p:nvPr/>
        </p:nvSpPr>
        <p:spPr>
          <a:xfrm>
            <a:off x="555813" y="1053316"/>
            <a:ext cx="8128790" cy="469900"/>
          </a:xfrm>
          <a:prstGeom prst="rect">
            <a:avLst/>
          </a:prstGeom>
        </p:spPr>
        <p:txBody>
          <a:bodyPr anchor="ctr"/>
          <a:lstStyle/>
          <a:p>
            <a:pPr fontAlgn="auto">
              <a:lnSpc>
                <a:spcPct val="90000"/>
              </a:lnSpc>
              <a:spcAft>
                <a:spcPts val="0"/>
              </a:spcAft>
              <a:defRPr/>
            </a:pPr>
            <a:r>
              <a:rPr lang="en-US" sz="2600" b="1" dirty="0">
                <a:latin typeface="+mn-lt"/>
                <a:ea typeface="+mj-ea"/>
                <a:cs typeface="+mj-cs"/>
              </a:rPr>
              <a:t>V.2 Map Projection – Basic projection techniques</a:t>
            </a:r>
          </a:p>
        </p:txBody>
      </p:sp>
    </p:spTree>
    <p:extLst>
      <p:ext uri="{BB962C8B-B14F-4D97-AF65-F5344CB8AC3E}">
        <p14:creationId xmlns:p14="http://schemas.microsoft.com/office/powerpoint/2010/main" val="854530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18</a:t>
            </a:fld>
            <a:endParaRPr lang="en-US" dirty="0"/>
          </a:p>
        </p:txBody>
      </p:sp>
      <p:sp>
        <p:nvSpPr>
          <p:cNvPr id="3" name="Title 1">
            <a:extLst>
              <a:ext uri="{FF2B5EF4-FFF2-40B4-BE49-F238E27FC236}">
                <a16:creationId xmlns:a16="http://schemas.microsoft.com/office/drawing/2014/main" id="{007DED3A-8F5A-DBF2-F76D-58C794757C9B}"/>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dirty="0"/>
              <a:t>Defining the data set specifications</a:t>
            </a:r>
          </a:p>
        </p:txBody>
      </p:sp>
      <p:sp>
        <p:nvSpPr>
          <p:cNvPr id="5" name="Title 1">
            <a:extLst>
              <a:ext uri="{FF2B5EF4-FFF2-40B4-BE49-F238E27FC236}">
                <a16:creationId xmlns:a16="http://schemas.microsoft.com/office/drawing/2014/main" id="{AEBE231E-F66F-A72A-5712-FE92267A3EED}"/>
              </a:ext>
            </a:extLst>
          </p:cNvPr>
          <p:cNvSpPr txBox="1">
            <a:spLocks/>
          </p:cNvSpPr>
          <p:nvPr/>
        </p:nvSpPr>
        <p:spPr>
          <a:xfrm>
            <a:off x="555813" y="1053315"/>
            <a:ext cx="8083965" cy="469900"/>
          </a:xfrm>
          <a:prstGeom prst="rect">
            <a:avLst/>
          </a:prstGeom>
        </p:spPr>
        <p:txBody>
          <a:bodyPr anchor="ctr"/>
          <a:lstStyle/>
          <a:p>
            <a:pPr fontAlgn="auto">
              <a:lnSpc>
                <a:spcPct val="90000"/>
              </a:lnSpc>
              <a:spcAft>
                <a:spcPts val="0"/>
              </a:spcAft>
              <a:defRPr/>
            </a:pPr>
            <a:r>
              <a:rPr lang="en-US" sz="2600" b="1" dirty="0">
                <a:latin typeface="+mn-lt"/>
                <a:ea typeface="+mj-ea"/>
                <a:cs typeface="+mj-cs"/>
              </a:rPr>
              <a:t>V.2 Map Projection – Basic projection types</a:t>
            </a:r>
          </a:p>
        </p:txBody>
      </p:sp>
      <p:sp>
        <p:nvSpPr>
          <p:cNvPr id="2" name="Rectangle 7">
            <a:extLst>
              <a:ext uri="{FF2B5EF4-FFF2-40B4-BE49-F238E27FC236}">
                <a16:creationId xmlns:a16="http://schemas.microsoft.com/office/drawing/2014/main" id="{39AC23F9-4E84-CB12-C803-3FA97F549021}"/>
              </a:ext>
            </a:extLst>
          </p:cNvPr>
          <p:cNvSpPr>
            <a:spLocks noChangeArrowheads="1"/>
          </p:cNvSpPr>
          <p:nvPr/>
        </p:nvSpPr>
        <p:spPr bwMode="auto">
          <a:xfrm>
            <a:off x="992281" y="2017475"/>
            <a:ext cx="10775576"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7663" indent="-347663">
              <a:buFont typeface="Arial" pitchFamily="34" charset="0"/>
              <a:buChar char="•"/>
            </a:pPr>
            <a:r>
              <a:rPr lang="en-US" sz="2600" b="1" dirty="0"/>
              <a:t>Equal-Area</a:t>
            </a:r>
            <a:r>
              <a:rPr lang="en-US" sz="2600" dirty="0"/>
              <a:t> — correctly shows the </a:t>
            </a:r>
            <a:r>
              <a:rPr lang="en-US" sz="2600" b="1" dirty="0"/>
              <a:t>size</a:t>
            </a:r>
            <a:r>
              <a:rPr lang="en-US" sz="2600" dirty="0"/>
              <a:t> of a feature</a:t>
            </a:r>
          </a:p>
          <a:p>
            <a:pPr marL="347663" indent="-347663">
              <a:buFont typeface="Arial" pitchFamily="34" charset="0"/>
              <a:buChar char="•"/>
            </a:pPr>
            <a:r>
              <a:rPr lang="en-US" sz="2600" b="1" dirty="0"/>
              <a:t>Conformal</a:t>
            </a:r>
            <a:r>
              <a:rPr lang="en-US" sz="2600" dirty="0"/>
              <a:t> — correctly shows the </a:t>
            </a:r>
            <a:r>
              <a:rPr lang="en-US" sz="2600" b="1" dirty="0"/>
              <a:t>shape</a:t>
            </a:r>
            <a:r>
              <a:rPr lang="en-US" sz="2600" dirty="0"/>
              <a:t> of features</a:t>
            </a:r>
          </a:p>
          <a:p>
            <a:pPr marL="347663" indent="-347663">
              <a:buFont typeface="Arial" pitchFamily="34" charset="0"/>
              <a:buChar char="•"/>
            </a:pPr>
            <a:r>
              <a:rPr lang="en-US" sz="2600" b="1" dirty="0"/>
              <a:t>Equidistant</a:t>
            </a:r>
            <a:r>
              <a:rPr lang="en-US" sz="2600" dirty="0"/>
              <a:t> — correctly shows the </a:t>
            </a:r>
            <a:r>
              <a:rPr lang="en-US" sz="2600" b="1" dirty="0"/>
              <a:t>distance </a:t>
            </a:r>
            <a:r>
              <a:rPr lang="en-US" sz="2600" dirty="0"/>
              <a:t>between two features </a:t>
            </a:r>
          </a:p>
          <a:p>
            <a:pPr marL="347663" indent="-347663">
              <a:buFont typeface="Arial" pitchFamily="34" charset="0"/>
              <a:buChar char="•"/>
            </a:pPr>
            <a:r>
              <a:rPr lang="en-US" sz="2600" b="1" dirty="0"/>
              <a:t>True Direction</a:t>
            </a:r>
            <a:r>
              <a:rPr lang="en-US" sz="2600" dirty="0"/>
              <a:t> — correctly shows the compass </a:t>
            </a:r>
            <a:r>
              <a:rPr lang="en-US" sz="2600" b="1" dirty="0"/>
              <a:t>direction </a:t>
            </a:r>
            <a:r>
              <a:rPr lang="en-US" sz="2600" dirty="0"/>
              <a:t>between two features</a:t>
            </a:r>
          </a:p>
        </p:txBody>
      </p:sp>
      <p:sp>
        <p:nvSpPr>
          <p:cNvPr id="7" name="Rectangle 8">
            <a:extLst>
              <a:ext uri="{FF2B5EF4-FFF2-40B4-BE49-F238E27FC236}">
                <a16:creationId xmlns:a16="http://schemas.microsoft.com/office/drawing/2014/main" id="{1146DBED-F0A3-7607-47A5-BA51B60D9B4A}"/>
              </a:ext>
            </a:extLst>
          </p:cNvPr>
          <p:cNvSpPr>
            <a:spLocks noChangeArrowheads="1"/>
          </p:cNvSpPr>
          <p:nvPr/>
        </p:nvSpPr>
        <p:spPr bwMode="auto">
          <a:xfrm>
            <a:off x="689162" y="1559295"/>
            <a:ext cx="1095487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600" dirty="0"/>
              <a:t>Each projection preserves a particular relationship or characteristic:</a:t>
            </a:r>
          </a:p>
        </p:txBody>
      </p:sp>
      <p:sp>
        <p:nvSpPr>
          <p:cNvPr id="8" name="Rectangle 265">
            <a:extLst>
              <a:ext uri="{FF2B5EF4-FFF2-40B4-BE49-F238E27FC236}">
                <a16:creationId xmlns:a16="http://schemas.microsoft.com/office/drawing/2014/main" id="{EF3B71AA-B2F3-C38C-AF37-94A83E49B4CF}"/>
              </a:ext>
            </a:extLst>
          </p:cNvPr>
          <p:cNvSpPr>
            <a:spLocks noChangeArrowheads="1"/>
          </p:cNvSpPr>
          <p:nvPr/>
        </p:nvSpPr>
        <p:spPr bwMode="auto">
          <a:xfrm>
            <a:off x="1483659" y="5196067"/>
            <a:ext cx="7562850" cy="44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nSpc>
                <a:spcPct val="90000"/>
              </a:lnSpc>
            </a:pPr>
            <a:r>
              <a:rPr lang="en-US" sz="2600" dirty="0"/>
              <a:t>A map projection is to be chosen based on the needs </a:t>
            </a:r>
          </a:p>
        </p:txBody>
      </p:sp>
      <p:sp>
        <p:nvSpPr>
          <p:cNvPr id="9" name="Rectangle 11">
            <a:extLst>
              <a:ext uri="{FF2B5EF4-FFF2-40B4-BE49-F238E27FC236}">
                <a16:creationId xmlns:a16="http://schemas.microsoft.com/office/drawing/2014/main" id="{E97AC6BE-F748-9D8E-6AFA-5951925CD258}"/>
              </a:ext>
            </a:extLst>
          </p:cNvPr>
          <p:cNvSpPr>
            <a:spLocks noChangeArrowheads="1"/>
          </p:cNvSpPr>
          <p:nvPr/>
        </p:nvSpPr>
        <p:spPr bwMode="auto">
          <a:xfrm>
            <a:off x="1543424" y="4233852"/>
            <a:ext cx="1011965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600" dirty="0"/>
              <a:t>A map cannot be at the same time equal-area or conformal – it can only be one </a:t>
            </a:r>
            <a:r>
              <a:rPr lang="en-PH" sz="2600" dirty="0"/>
              <a:t>or the other, or neither.</a:t>
            </a:r>
            <a:endParaRPr lang="en-US" sz="2600" dirty="0"/>
          </a:p>
        </p:txBody>
      </p:sp>
      <p:sp>
        <p:nvSpPr>
          <p:cNvPr id="11" name="Rectangle 12">
            <a:extLst>
              <a:ext uri="{FF2B5EF4-FFF2-40B4-BE49-F238E27FC236}">
                <a16:creationId xmlns:a16="http://schemas.microsoft.com/office/drawing/2014/main" id="{BE8A4444-DAC9-90E4-7ECB-BA5B48B4D843}"/>
              </a:ext>
            </a:extLst>
          </p:cNvPr>
          <p:cNvSpPr>
            <a:spLocks noChangeArrowheads="1"/>
          </p:cNvSpPr>
          <p:nvPr/>
        </p:nvSpPr>
        <p:spPr bwMode="auto">
          <a:xfrm>
            <a:off x="0" y="6095791"/>
            <a:ext cx="72263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dirty="0"/>
              <a:t>https://www.healthgeolab.net/DOCUMENTS/Guide_HGLC_Part2_2.pdf</a:t>
            </a:r>
          </a:p>
        </p:txBody>
      </p:sp>
      <p:sp>
        <p:nvSpPr>
          <p:cNvPr id="12" name="AutoShape 416">
            <a:extLst>
              <a:ext uri="{FF2B5EF4-FFF2-40B4-BE49-F238E27FC236}">
                <a16:creationId xmlns:a16="http://schemas.microsoft.com/office/drawing/2014/main" id="{0066F030-4228-BF6B-74FE-567067F0ED42}"/>
              </a:ext>
            </a:extLst>
          </p:cNvPr>
          <p:cNvSpPr>
            <a:spLocks noChangeArrowheads="1"/>
          </p:cNvSpPr>
          <p:nvPr/>
        </p:nvSpPr>
        <p:spPr bwMode="auto">
          <a:xfrm>
            <a:off x="858418" y="4316098"/>
            <a:ext cx="508000" cy="381000"/>
          </a:xfrm>
          <a:prstGeom prst="rightArrow">
            <a:avLst>
              <a:gd name="adj1" fmla="val 50000"/>
              <a:gd name="adj2" fmla="val 50000"/>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600">
              <a:solidFill>
                <a:schemeClr val="accent1">
                  <a:lumMod val="50000"/>
                </a:schemeClr>
              </a:solidFill>
              <a:latin typeface="+mn-lt"/>
              <a:cs typeface="+mn-cs"/>
            </a:endParaRPr>
          </a:p>
        </p:txBody>
      </p:sp>
      <p:sp>
        <p:nvSpPr>
          <p:cNvPr id="13" name="AutoShape 416">
            <a:extLst>
              <a:ext uri="{FF2B5EF4-FFF2-40B4-BE49-F238E27FC236}">
                <a16:creationId xmlns:a16="http://schemas.microsoft.com/office/drawing/2014/main" id="{0A5A115C-7C38-0C0D-E75C-A36C03FA91EC}"/>
              </a:ext>
            </a:extLst>
          </p:cNvPr>
          <p:cNvSpPr>
            <a:spLocks noChangeArrowheads="1"/>
          </p:cNvSpPr>
          <p:nvPr/>
        </p:nvSpPr>
        <p:spPr bwMode="auto">
          <a:xfrm>
            <a:off x="849453" y="5192926"/>
            <a:ext cx="508000" cy="381000"/>
          </a:xfrm>
          <a:prstGeom prst="rightArrow">
            <a:avLst>
              <a:gd name="adj1" fmla="val 50000"/>
              <a:gd name="adj2" fmla="val 50000"/>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600">
              <a:solidFill>
                <a:schemeClr val="accent1">
                  <a:lumMod val="50000"/>
                </a:schemeClr>
              </a:solidFill>
              <a:latin typeface="+mn-lt"/>
              <a:cs typeface="+mn-cs"/>
            </a:endParaRPr>
          </a:p>
        </p:txBody>
      </p:sp>
    </p:spTree>
    <p:extLst>
      <p:ext uri="{BB962C8B-B14F-4D97-AF65-F5344CB8AC3E}">
        <p14:creationId xmlns:p14="http://schemas.microsoft.com/office/powerpoint/2010/main" val="3433319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19</a:t>
            </a:fld>
            <a:endParaRPr lang="en-US" dirty="0"/>
          </a:p>
        </p:txBody>
      </p:sp>
      <p:sp>
        <p:nvSpPr>
          <p:cNvPr id="3" name="Title 1">
            <a:extLst>
              <a:ext uri="{FF2B5EF4-FFF2-40B4-BE49-F238E27FC236}">
                <a16:creationId xmlns:a16="http://schemas.microsoft.com/office/drawing/2014/main" id="{007DED3A-8F5A-DBF2-F76D-58C794757C9B}"/>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dirty="0"/>
              <a:t>Defining the data set specifications</a:t>
            </a:r>
          </a:p>
        </p:txBody>
      </p:sp>
      <p:sp>
        <p:nvSpPr>
          <p:cNvPr id="5" name="Title 1">
            <a:extLst>
              <a:ext uri="{FF2B5EF4-FFF2-40B4-BE49-F238E27FC236}">
                <a16:creationId xmlns:a16="http://schemas.microsoft.com/office/drawing/2014/main" id="{AEBE231E-F66F-A72A-5712-FE92267A3EED}"/>
              </a:ext>
            </a:extLst>
          </p:cNvPr>
          <p:cNvSpPr txBox="1">
            <a:spLocks/>
          </p:cNvSpPr>
          <p:nvPr/>
        </p:nvSpPr>
        <p:spPr>
          <a:xfrm>
            <a:off x="555813" y="1053315"/>
            <a:ext cx="8083965" cy="469900"/>
          </a:xfrm>
          <a:prstGeom prst="rect">
            <a:avLst/>
          </a:prstGeom>
        </p:spPr>
        <p:txBody>
          <a:bodyPr anchor="ctr"/>
          <a:lstStyle/>
          <a:p>
            <a:pPr fontAlgn="auto">
              <a:lnSpc>
                <a:spcPct val="90000"/>
              </a:lnSpc>
              <a:spcAft>
                <a:spcPts val="0"/>
              </a:spcAft>
              <a:defRPr/>
            </a:pPr>
            <a:r>
              <a:rPr lang="en-US" sz="2600" b="1" dirty="0">
                <a:latin typeface="+mn-lt"/>
                <a:ea typeface="+mj-ea"/>
                <a:cs typeface="+mj-cs"/>
              </a:rPr>
              <a:t>V.2 Map Projection – Examples</a:t>
            </a:r>
          </a:p>
        </p:txBody>
      </p:sp>
      <p:sp>
        <p:nvSpPr>
          <p:cNvPr id="6" name="Rectangle 12">
            <a:extLst>
              <a:ext uri="{FF2B5EF4-FFF2-40B4-BE49-F238E27FC236}">
                <a16:creationId xmlns:a16="http://schemas.microsoft.com/office/drawing/2014/main" id="{F5C05947-415C-A4C9-A407-085B37D66EC8}"/>
              </a:ext>
            </a:extLst>
          </p:cNvPr>
          <p:cNvSpPr>
            <a:spLocks noChangeArrowheads="1"/>
          </p:cNvSpPr>
          <p:nvPr/>
        </p:nvSpPr>
        <p:spPr bwMode="auto">
          <a:xfrm>
            <a:off x="8962" y="6101990"/>
            <a:ext cx="72263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dirty="0"/>
              <a:t>https://en.wikipedia.org/wiki/List_of_map_projections</a:t>
            </a:r>
          </a:p>
        </p:txBody>
      </p:sp>
      <p:graphicFrame>
        <p:nvGraphicFramePr>
          <p:cNvPr id="10" name="Table 9">
            <a:extLst>
              <a:ext uri="{FF2B5EF4-FFF2-40B4-BE49-F238E27FC236}">
                <a16:creationId xmlns:a16="http://schemas.microsoft.com/office/drawing/2014/main" id="{A981BAAE-3069-F291-4998-4D82543B1634}"/>
              </a:ext>
            </a:extLst>
          </p:cNvPr>
          <p:cNvGraphicFramePr>
            <a:graphicFrameLocks noGrp="1"/>
          </p:cNvGraphicFramePr>
          <p:nvPr>
            <p:extLst>
              <p:ext uri="{D42A27DB-BD31-4B8C-83A1-F6EECF244321}">
                <p14:modId xmlns:p14="http://schemas.microsoft.com/office/powerpoint/2010/main" val="1631031334"/>
              </p:ext>
            </p:extLst>
          </p:nvPr>
        </p:nvGraphicFramePr>
        <p:xfrm>
          <a:off x="746125" y="1736303"/>
          <a:ext cx="10773522" cy="3641693"/>
        </p:xfrm>
        <a:graphic>
          <a:graphicData uri="http://schemas.openxmlformats.org/drawingml/2006/table">
            <a:tbl>
              <a:tblPr firstRow="1" bandRow="1">
                <a:tableStyleId>{5C22544A-7EE6-4342-B048-85BDC9FD1C3A}</a:tableStyleId>
              </a:tblPr>
              <a:tblGrid>
                <a:gridCol w="2567874">
                  <a:extLst>
                    <a:ext uri="{9D8B030D-6E8A-4147-A177-3AD203B41FA5}">
                      <a16:colId xmlns:a16="http://schemas.microsoft.com/office/drawing/2014/main" val="20000"/>
                    </a:ext>
                  </a:extLst>
                </a:gridCol>
                <a:gridCol w="1993107">
                  <a:extLst>
                    <a:ext uri="{9D8B030D-6E8A-4147-A177-3AD203B41FA5}">
                      <a16:colId xmlns:a16="http://schemas.microsoft.com/office/drawing/2014/main" val="20001"/>
                    </a:ext>
                  </a:extLst>
                </a:gridCol>
                <a:gridCol w="2334688">
                  <a:extLst>
                    <a:ext uri="{9D8B030D-6E8A-4147-A177-3AD203B41FA5}">
                      <a16:colId xmlns:a16="http://schemas.microsoft.com/office/drawing/2014/main" val="20002"/>
                    </a:ext>
                  </a:extLst>
                </a:gridCol>
                <a:gridCol w="3877853">
                  <a:extLst>
                    <a:ext uri="{9D8B030D-6E8A-4147-A177-3AD203B41FA5}">
                      <a16:colId xmlns:a16="http://schemas.microsoft.com/office/drawing/2014/main" val="20003"/>
                    </a:ext>
                  </a:extLst>
                </a:gridCol>
              </a:tblGrid>
              <a:tr h="350536">
                <a:tc>
                  <a:txBody>
                    <a:bodyPr/>
                    <a:lstStyle/>
                    <a:p>
                      <a:pPr algn="ctr"/>
                      <a:r>
                        <a:rPr lang="fr-CH" sz="1700" dirty="0"/>
                        <a:t>Projection</a:t>
                      </a:r>
                      <a:endParaRPr lang="en-US" sz="1700" dirty="0"/>
                    </a:p>
                  </a:txBody>
                  <a:tcPr marL="91438" marR="91438" marT="45715" marB="45715"/>
                </a:tc>
                <a:tc>
                  <a:txBody>
                    <a:bodyPr/>
                    <a:lstStyle/>
                    <a:p>
                      <a:pPr algn="ctr"/>
                      <a:r>
                        <a:rPr lang="fr-CH" sz="1700" dirty="0"/>
                        <a:t>Technique</a:t>
                      </a:r>
                      <a:endParaRPr lang="en-US" sz="1700" dirty="0"/>
                    </a:p>
                  </a:txBody>
                  <a:tcPr marL="91438" marR="91438" marT="45715" marB="45715"/>
                </a:tc>
                <a:tc>
                  <a:txBody>
                    <a:bodyPr/>
                    <a:lstStyle/>
                    <a:p>
                      <a:pPr algn="ctr"/>
                      <a:r>
                        <a:rPr lang="fr-CH" sz="1700" dirty="0"/>
                        <a:t>Type</a:t>
                      </a:r>
                      <a:endParaRPr lang="en-US" sz="1700" dirty="0"/>
                    </a:p>
                  </a:txBody>
                  <a:tcPr marL="91438" marR="91438" marT="45715" marB="45715"/>
                </a:tc>
                <a:tc>
                  <a:txBody>
                    <a:bodyPr/>
                    <a:lstStyle/>
                    <a:p>
                      <a:pPr algn="ctr"/>
                      <a:r>
                        <a:rPr lang="en-US" sz="1700" dirty="0"/>
                        <a:t>Description</a:t>
                      </a:r>
                    </a:p>
                  </a:txBody>
                  <a:tcPr marL="91438" marR="91438" marT="45715" marB="45715"/>
                </a:tc>
                <a:extLst>
                  <a:ext uri="{0D108BD9-81ED-4DB2-BD59-A6C34878D82A}">
                    <a16:rowId xmlns:a16="http://schemas.microsoft.com/office/drawing/2014/main" val="10000"/>
                  </a:ext>
                </a:extLst>
              </a:tr>
              <a:tr h="1158385">
                <a:tc>
                  <a:txBody>
                    <a:bodyPr/>
                    <a:lstStyle/>
                    <a:p>
                      <a:r>
                        <a:rPr lang="en-US" sz="1700" dirty="0" err="1"/>
                        <a:t>Equirectangular</a:t>
                      </a:r>
                      <a:endParaRPr lang="en-US" sz="1700" dirty="0"/>
                    </a:p>
                  </a:txBody>
                  <a:tcPr marL="91438" marR="91438" marT="45715" marB="45715" anchor="ctr"/>
                </a:tc>
                <a:tc>
                  <a:txBody>
                    <a:bodyPr/>
                    <a:lstStyle/>
                    <a:p>
                      <a:r>
                        <a:rPr lang="en-US" sz="1700" dirty="0"/>
                        <a:t>Cylindrical</a:t>
                      </a:r>
                    </a:p>
                  </a:txBody>
                  <a:tcPr marL="91438" marR="91438" marT="45715" marB="45715" anchor="ctr"/>
                </a:tc>
                <a:tc>
                  <a:txBody>
                    <a:bodyPr/>
                    <a:lstStyle/>
                    <a:p>
                      <a:r>
                        <a:rPr lang="en-US" sz="1700" dirty="0"/>
                        <a:t>Equidistant</a:t>
                      </a:r>
                    </a:p>
                  </a:txBody>
                  <a:tcPr marL="91438" marR="91438" marT="45715" marB="45715" anchor="ctr"/>
                </a:tc>
                <a:tc>
                  <a:txBody>
                    <a:bodyPr/>
                    <a:lstStyle/>
                    <a:p>
                      <a:r>
                        <a:rPr lang="en-US" sz="1700" dirty="0"/>
                        <a:t>Simplest geometry; distances along meridians are conserved.</a:t>
                      </a:r>
                      <a:br>
                        <a:rPr lang="en-US" sz="1700" dirty="0"/>
                      </a:br>
                      <a:r>
                        <a:rPr lang="en-US" sz="1700" dirty="0"/>
                        <a:t>Plate </a:t>
                      </a:r>
                      <a:r>
                        <a:rPr lang="en-US" sz="1700" dirty="0" err="1"/>
                        <a:t>carrée</a:t>
                      </a:r>
                      <a:r>
                        <a:rPr lang="en-US" sz="1700" dirty="0"/>
                        <a:t>: special case having the equator as the standard parallel.</a:t>
                      </a:r>
                    </a:p>
                  </a:txBody>
                  <a:tcPr marL="91438" marR="91438" marT="45715" marB="45715"/>
                </a:tc>
                <a:extLst>
                  <a:ext uri="{0D108BD9-81ED-4DB2-BD59-A6C34878D82A}">
                    <a16:rowId xmlns:a16="http://schemas.microsoft.com/office/drawing/2014/main" val="10001"/>
                  </a:ext>
                </a:extLst>
              </a:tr>
              <a:tr h="609642">
                <a:tc>
                  <a:txBody>
                    <a:bodyPr/>
                    <a:lstStyle/>
                    <a:p>
                      <a:r>
                        <a:rPr lang="en-US" sz="1700" dirty="0"/>
                        <a:t>Lambert cylindrical equal-area</a:t>
                      </a:r>
                    </a:p>
                  </a:txBody>
                  <a:tcPr marL="91438" marR="91438"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a:t>Cylindrical</a:t>
                      </a:r>
                    </a:p>
                    <a:p>
                      <a:endParaRPr lang="en-US" sz="1700" dirty="0"/>
                    </a:p>
                  </a:txBody>
                  <a:tcPr marL="91438" marR="91438" marT="45715" marB="45715"/>
                </a:tc>
                <a:tc>
                  <a:txBody>
                    <a:bodyPr/>
                    <a:lstStyle/>
                    <a:p>
                      <a:r>
                        <a:rPr lang="en-US" sz="1700" dirty="0"/>
                        <a:t>Equal-area</a:t>
                      </a:r>
                    </a:p>
                  </a:txBody>
                  <a:tcPr marL="91438" marR="91438" marT="45715" marB="45715"/>
                </a:tc>
                <a:tc>
                  <a:txBody>
                    <a:bodyPr/>
                    <a:lstStyle/>
                    <a:p>
                      <a:endParaRPr lang="en-US" sz="1700" dirty="0"/>
                    </a:p>
                  </a:txBody>
                  <a:tcPr marL="91438" marR="91438" marT="45715" marB="45715"/>
                </a:tc>
                <a:extLst>
                  <a:ext uri="{0D108BD9-81ED-4DB2-BD59-A6C34878D82A}">
                    <a16:rowId xmlns:a16="http://schemas.microsoft.com/office/drawing/2014/main" val="10002"/>
                  </a:ext>
                </a:extLst>
              </a:tr>
              <a:tr h="654381">
                <a:tc>
                  <a:txBody>
                    <a:bodyPr/>
                    <a:lstStyle/>
                    <a:p>
                      <a:r>
                        <a:rPr lang="en-US" sz="1700" dirty="0"/>
                        <a:t>Universal Transverse Mercator (UTM)</a:t>
                      </a:r>
                    </a:p>
                  </a:txBody>
                  <a:tcPr marL="91438" marR="91438"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a:t>Cylindrical</a:t>
                      </a:r>
                    </a:p>
                    <a:p>
                      <a:endParaRPr lang="en-US" sz="1700" dirty="0"/>
                    </a:p>
                  </a:txBody>
                  <a:tcPr marL="91438" marR="91438" marT="45715" marB="45715"/>
                </a:tc>
                <a:tc>
                  <a:txBody>
                    <a:bodyPr/>
                    <a:lstStyle/>
                    <a:p>
                      <a:r>
                        <a:rPr lang="fr-CH" sz="1700" dirty="0" err="1"/>
                        <a:t>Conformal</a:t>
                      </a:r>
                      <a:endParaRPr lang="en-US" sz="1700" dirty="0"/>
                    </a:p>
                  </a:txBody>
                  <a:tcPr marL="91438" marR="91438" marT="45715" marB="45715"/>
                </a:tc>
                <a:tc>
                  <a:txBody>
                    <a:bodyPr/>
                    <a:lstStyle/>
                    <a:p>
                      <a:r>
                        <a:rPr lang="en-US" sz="1700" dirty="0"/>
                        <a:t>Divides the Earth into sixty zones, each being a six-degree band of longitude</a:t>
                      </a:r>
                    </a:p>
                  </a:txBody>
                  <a:tcPr marL="91438" marR="91438" marT="45715" marB="45715"/>
                </a:tc>
                <a:extLst>
                  <a:ext uri="{0D108BD9-81ED-4DB2-BD59-A6C34878D82A}">
                    <a16:rowId xmlns:a16="http://schemas.microsoft.com/office/drawing/2014/main" val="10003"/>
                  </a:ext>
                </a:extLst>
              </a:tr>
              <a:tr h="868749">
                <a:tc>
                  <a:txBody>
                    <a:bodyPr/>
                    <a:lstStyle/>
                    <a:p>
                      <a:r>
                        <a:rPr lang="fr-CH" sz="1700" dirty="0"/>
                        <a:t>Robinson</a:t>
                      </a:r>
                      <a:endParaRPr lang="en-US" sz="1700" dirty="0"/>
                    </a:p>
                  </a:txBody>
                  <a:tcPr marL="91438" marR="91438" marT="45715" marB="45715"/>
                </a:tc>
                <a:tc>
                  <a:txBody>
                    <a:bodyPr/>
                    <a:lstStyle/>
                    <a:p>
                      <a:r>
                        <a:rPr lang="en-US" sz="1700" b="0" i="0" kern="1200" dirty="0" err="1">
                          <a:solidFill>
                            <a:schemeClr val="dk1"/>
                          </a:solidFill>
                          <a:latin typeface="+mn-lt"/>
                          <a:ea typeface="+mn-ea"/>
                          <a:cs typeface="+mn-cs"/>
                        </a:rPr>
                        <a:t>Pseudocylindrical</a:t>
                      </a:r>
                      <a:endParaRPr lang="en-US" sz="1700" dirty="0"/>
                    </a:p>
                  </a:txBody>
                  <a:tcPr marL="91438" marR="91438" marT="45715" marB="45715"/>
                </a:tc>
                <a:tc>
                  <a:txBody>
                    <a:bodyPr/>
                    <a:lstStyle/>
                    <a:p>
                      <a:r>
                        <a:rPr lang="en-US" sz="1700" b="0" i="0" kern="1200" dirty="0">
                          <a:solidFill>
                            <a:schemeClr val="dk1"/>
                          </a:solidFill>
                          <a:latin typeface="+mn-lt"/>
                          <a:ea typeface="+mn-ea"/>
                          <a:cs typeface="+mn-cs"/>
                        </a:rPr>
                        <a:t>Compromise (neither equal-area nor</a:t>
                      </a:r>
                      <a:r>
                        <a:rPr lang="en-US" sz="1700" b="0" i="0" kern="1200" baseline="0" dirty="0">
                          <a:solidFill>
                            <a:schemeClr val="dk1"/>
                          </a:solidFill>
                          <a:latin typeface="+mn-lt"/>
                          <a:ea typeface="+mn-ea"/>
                          <a:cs typeface="+mn-cs"/>
                        </a:rPr>
                        <a:t> conformal)</a:t>
                      </a:r>
                      <a:endParaRPr lang="en-US" sz="1700" dirty="0"/>
                    </a:p>
                  </a:txBody>
                  <a:tcPr marL="91438" marR="91438" marT="45715" marB="45715"/>
                </a:tc>
                <a:tc>
                  <a:txBody>
                    <a:bodyPr/>
                    <a:lstStyle/>
                    <a:p>
                      <a:r>
                        <a:rPr lang="fr-CH" sz="1700" dirty="0" err="1"/>
                        <a:t>Used</a:t>
                      </a:r>
                      <a:r>
                        <a:rPr lang="fr-CH" sz="1700" baseline="0" dirty="0"/>
                        <a:t> to </a:t>
                      </a:r>
                      <a:r>
                        <a:rPr lang="fr-CH" sz="1700" baseline="0" dirty="0" err="1"/>
                        <a:t>create</a:t>
                      </a:r>
                      <a:r>
                        <a:rPr lang="fr-CH" sz="1700" baseline="0" dirty="0"/>
                        <a:t> global </a:t>
                      </a:r>
                      <a:r>
                        <a:rPr lang="fr-CH" sz="1700" baseline="0" dirty="0" err="1"/>
                        <a:t>maps</a:t>
                      </a:r>
                      <a:endParaRPr lang="en-US" sz="1700" dirty="0"/>
                    </a:p>
                  </a:txBody>
                  <a:tcPr marL="91438" marR="91438" marT="45715" marB="45715"/>
                </a:tc>
                <a:extLst>
                  <a:ext uri="{0D108BD9-81ED-4DB2-BD59-A6C34878D82A}">
                    <a16:rowId xmlns:a16="http://schemas.microsoft.com/office/drawing/2014/main" val="10004"/>
                  </a:ext>
                </a:extLst>
              </a:tr>
            </a:tbl>
          </a:graphicData>
        </a:graphic>
      </p:graphicFrame>
      <p:sp>
        <p:nvSpPr>
          <p:cNvPr id="14" name="Rectangle 13">
            <a:extLst>
              <a:ext uri="{FF2B5EF4-FFF2-40B4-BE49-F238E27FC236}">
                <a16:creationId xmlns:a16="http://schemas.microsoft.com/office/drawing/2014/main" id="{CA28EDA6-0A22-3A90-50CC-1454F7B17650}"/>
              </a:ext>
            </a:extLst>
          </p:cNvPr>
          <p:cNvSpPr/>
          <p:nvPr/>
        </p:nvSpPr>
        <p:spPr>
          <a:xfrm>
            <a:off x="746125" y="3846407"/>
            <a:ext cx="10773522" cy="6538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930729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0C55CE-F1E5-2E67-D863-59C302DA8E10}"/>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b="1" dirty="0">
                <a:latin typeface="+mn-lt"/>
              </a:rPr>
              <a:t>Recap of Day 1</a:t>
            </a:r>
            <a:endParaRPr lang="en-PH" altLang="en-US" sz="3600" dirty="0"/>
          </a:p>
        </p:txBody>
      </p:sp>
      <p:sp>
        <p:nvSpPr>
          <p:cNvPr id="5" name="Slide Number Placeholder 4">
            <a:extLst>
              <a:ext uri="{FF2B5EF4-FFF2-40B4-BE49-F238E27FC236}">
                <a16:creationId xmlns:a16="http://schemas.microsoft.com/office/drawing/2014/main" id="{2AEADE24-F61B-005D-C6DC-8465CE11AAE1}"/>
              </a:ext>
            </a:extLst>
          </p:cNvPr>
          <p:cNvSpPr>
            <a:spLocks noGrp="1"/>
          </p:cNvSpPr>
          <p:nvPr>
            <p:ph type="sldNum" sz="quarter" idx="12"/>
          </p:nvPr>
        </p:nvSpPr>
        <p:spPr/>
        <p:txBody>
          <a:bodyPr/>
          <a:lstStyle/>
          <a:p>
            <a:fld id="{4D309488-8EB1-4662-952E-D6A73107E6C0}" type="slidenum">
              <a:rPr lang="en-US" smtClean="0"/>
              <a:pPr/>
              <a:t>2</a:t>
            </a:fld>
            <a:endParaRPr lang="en-US"/>
          </a:p>
        </p:txBody>
      </p:sp>
      <p:sp>
        <p:nvSpPr>
          <p:cNvPr id="2" name="Content Placeholder 2">
            <a:extLst>
              <a:ext uri="{FF2B5EF4-FFF2-40B4-BE49-F238E27FC236}">
                <a16:creationId xmlns:a16="http://schemas.microsoft.com/office/drawing/2014/main" id="{E60696C9-2921-9ADA-04EB-B79F00FBE11D}"/>
              </a:ext>
            </a:extLst>
          </p:cNvPr>
          <p:cNvSpPr txBox="1">
            <a:spLocks/>
          </p:cNvSpPr>
          <p:nvPr/>
        </p:nvSpPr>
        <p:spPr>
          <a:xfrm>
            <a:off x="685801" y="2466060"/>
            <a:ext cx="3554506" cy="492294"/>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buNone/>
              <a:defRPr/>
            </a:pPr>
            <a:r>
              <a:rPr lang="en-GB" altLang="zh-CN" sz="2600" dirty="0"/>
              <a:t>Country presentations</a:t>
            </a:r>
            <a:endParaRPr lang="en-US" altLang="zh-CN" sz="2600" dirty="0"/>
          </a:p>
        </p:txBody>
      </p:sp>
      <p:sp>
        <p:nvSpPr>
          <p:cNvPr id="3" name="Content Placeholder 2">
            <a:extLst>
              <a:ext uri="{FF2B5EF4-FFF2-40B4-BE49-F238E27FC236}">
                <a16:creationId xmlns:a16="http://schemas.microsoft.com/office/drawing/2014/main" id="{CB5D1275-93B1-2B72-F272-4EA7FB51DBFE}"/>
              </a:ext>
            </a:extLst>
          </p:cNvPr>
          <p:cNvSpPr txBox="1">
            <a:spLocks/>
          </p:cNvSpPr>
          <p:nvPr/>
        </p:nvSpPr>
        <p:spPr>
          <a:xfrm>
            <a:off x="6548720" y="2349519"/>
            <a:ext cx="4316504" cy="492294"/>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buNone/>
              <a:defRPr/>
            </a:pPr>
            <a:r>
              <a:rPr lang="en-GB" altLang="zh-CN" sz="2600" dirty="0"/>
              <a:t>Geographic dimension of malaria surveillance response</a:t>
            </a:r>
            <a:endParaRPr lang="en-US" altLang="zh-CN" sz="2600" dirty="0"/>
          </a:p>
        </p:txBody>
      </p:sp>
      <p:pic>
        <p:nvPicPr>
          <p:cNvPr id="8" name="Picture 7">
            <a:extLst>
              <a:ext uri="{FF2B5EF4-FFF2-40B4-BE49-F238E27FC236}">
                <a16:creationId xmlns:a16="http://schemas.microsoft.com/office/drawing/2014/main" id="{A29F9C64-CCB9-7C63-59B4-3DF073480B8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326838" y="302279"/>
            <a:ext cx="1477178" cy="1378699"/>
          </a:xfrm>
          <a:prstGeom prst="rect">
            <a:avLst/>
          </a:prstGeom>
        </p:spPr>
      </p:pic>
      <p:pic>
        <p:nvPicPr>
          <p:cNvPr id="9" name="Picture 8">
            <a:extLst>
              <a:ext uri="{FF2B5EF4-FFF2-40B4-BE49-F238E27FC236}">
                <a16:creationId xmlns:a16="http://schemas.microsoft.com/office/drawing/2014/main" id="{E1B02A25-6C45-83BA-102A-E5ED843719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274" t="1074" r="5106"/>
          <a:stretch/>
        </p:blipFill>
        <p:spPr>
          <a:xfrm>
            <a:off x="7310477" y="804409"/>
            <a:ext cx="1394252" cy="1455462"/>
          </a:xfrm>
          <a:prstGeom prst="rect">
            <a:avLst/>
          </a:prstGeom>
          <a:ln>
            <a:solidFill>
              <a:schemeClr val="tx1"/>
            </a:solidFill>
          </a:ln>
        </p:spPr>
      </p:pic>
      <p:pic>
        <p:nvPicPr>
          <p:cNvPr id="11" name="Picture 10">
            <a:extLst>
              <a:ext uri="{FF2B5EF4-FFF2-40B4-BE49-F238E27FC236}">
                <a16:creationId xmlns:a16="http://schemas.microsoft.com/office/drawing/2014/main" id="{18E5D8CC-DAE8-60C9-35FC-0D411228F6D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59585" y="244416"/>
            <a:ext cx="2036899" cy="1423358"/>
          </a:xfrm>
          <a:prstGeom prst="rect">
            <a:avLst/>
          </a:prstGeom>
          <a:ln>
            <a:solidFill>
              <a:schemeClr val="tx1"/>
            </a:solidFill>
          </a:ln>
        </p:spPr>
      </p:pic>
      <p:pic>
        <p:nvPicPr>
          <p:cNvPr id="12" name="Picture 11">
            <a:extLst>
              <a:ext uri="{FF2B5EF4-FFF2-40B4-BE49-F238E27FC236}">
                <a16:creationId xmlns:a16="http://schemas.microsoft.com/office/drawing/2014/main" id="{A023F94A-80DF-ABC7-EADE-09DD5EF16D7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76627" y="780449"/>
            <a:ext cx="1399903" cy="1455462"/>
          </a:xfrm>
          <a:prstGeom prst="rect">
            <a:avLst/>
          </a:prstGeom>
          <a:ln>
            <a:solidFill>
              <a:schemeClr val="tx1"/>
            </a:solidFill>
          </a:ln>
        </p:spPr>
      </p:pic>
      <p:sp>
        <p:nvSpPr>
          <p:cNvPr id="13" name="Content Placeholder 2">
            <a:extLst>
              <a:ext uri="{FF2B5EF4-FFF2-40B4-BE49-F238E27FC236}">
                <a16:creationId xmlns:a16="http://schemas.microsoft.com/office/drawing/2014/main" id="{7391DE06-E890-CA62-CC4C-8C52EAA04338}"/>
              </a:ext>
            </a:extLst>
          </p:cNvPr>
          <p:cNvSpPr txBox="1">
            <a:spLocks/>
          </p:cNvSpPr>
          <p:nvPr/>
        </p:nvSpPr>
        <p:spPr>
          <a:xfrm>
            <a:off x="4041076" y="5352695"/>
            <a:ext cx="4598893" cy="492294"/>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lnSpc>
                <a:spcPct val="100000"/>
              </a:lnSpc>
              <a:spcBef>
                <a:spcPts val="0"/>
              </a:spcBef>
              <a:buNone/>
              <a:defRPr/>
            </a:pPr>
            <a:r>
              <a:rPr lang="en-US" altLang="zh-CN" sz="2600" dirty="0"/>
              <a:t>Understanding the value of </a:t>
            </a:r>
          </a:p>
          <a:p>
            <a:pPr marL="0" indent="0" algn="ctr" eaLnBrk="1" hangingPunct="1">
              <a:lnSpc>
                <a:spcPct val="100000"/>
              </a:lnSpc>
              <a:spcBef>
                <a:spcPts val="0"/>
              </a:spcBef>
              <a:buNone/>
              <a:defRPr/>
            </a:pPr>
            <a:r>
              <a:rPr lang="en-US" altLang="zh-CN" sz="2600" dirty="0"/>
              <a:t>a good thematic map</a:t>
            </a:r>
          </a:p>
        </p:txBody>
      </p:sp>
      <p:pic>
        <p:nvPicPr>
          <p:cNvPr id="14" name="Picture 13">
            <a:extLst>
              <a:ext uri="{FF2B5EF4-FFF2-40B4-BE49-F238E27FC236}">
                <a16:creationId xmlns:a16="http://schemas.microsoft.com/office/drawing/2014/main" id="{07A314EF-4A87-71F6-4072-BF1716B9DF3D}"/>
              </a:ext>
            </a:extLst>
          </p:cNvPr>
          <p:cNvPicPr>
            <a:picLocks noChangeAspect="1"/>
          </p:cNvPicPr>
          <p:nvPr/>
        </p:nvPicPr>
        <p:blipFill>
          <a:blip r:embed="rId6" cstate="print"/>
          <a:stretch>
            <a:fillRect/>
          </a:stretch>
        </p:blipFill>
        <p:spPr>
          <a:xfrm>
            <a:off x="1422364" y="3657230"/>
            <a:ext cx="2832184" cy="2187759"/>
          </a:xfrm>
          <a:prstGeom prst="rect">
            <a:avLst/>
          </a:prstGeom>
          <a:noFill/>
          <a:ln w="9525">
            <a:solidFill>
              <a:schemeClr val="tx1"/>
            </a:solidFill>
            <a:miter lim="800000"/>
            <a:headEnd/>
            <a:tailEnd/>
          </a:ln>
          <a:effectLst/>
        </p:spPr>
      </p:pic>
      <p:pic>
        <p:nvPicPr>
          <p:cNvPr id="15" name="Content Placeholder 7">
            <a:extLst>
              <a:ext uri="{FF2B5EF4-FFF2-40B4-BE49-F238E27FC236}">
                <a16:creationId xmlns:a16="http://schemas.microsoft.com/office/drawing/2014/main" id="{80BA53F4-FC3B-A319-E18D-40252B9DD88F}"/>
              </a:ext>
            </a:extLst>
          </p:cNvPr>
          <p:cNvPicPr>
            <a:picLocks noChangeAspect="1"/>
          </p:cNvPicPr>
          <p:nvPr/>
        </p:nvPicPr>
        <p:blipFill>
          <a:blip r:embed="rId7" cstate="print"/>
          <a:srcRect l="68503" t="68213" r="3498" b="9888"/>
          <a:stretch>
            <a:fillRect/>
          </a:stretch>
        </p:blipFill>
        <p:spPr bwMode="auto">
          <a:xfrm>
            <a:off x="4750100" y="3623908"/>
            <a:ext cx="3121025" cy="1728787"/>
          </a:xfrm>
          <a:prstGeom prst="rect">
            <a:avLst/>
          </a:prstGeom>
          <a:noFill/>
          <a:ln w="9525">
            <a:solidFill>
              <a:schemeClr val="tx1"/>
            </a:solidFill>
            <a:miter lim="800000"/>
            <a:headEnd/>
            <a:tailEnd/>
          </a:ln>
          <a:effectLst/>
        </p:spPr>
      </p:pic>
      <p:pic>
        <p:nvPicPr>
          <p:cNvPr id="16" name="Content Placeholder 3">
            <a:extLst>
              <a:ext uri="{FF2B5EF4-FFF2-40B4-BE49-F238E27FC236}">
                <a16:creationId xmlns:a16="http://schemas.microsoft.com/office/drawing/2014/main" id="{2F53C858-1114-8C60-D8FB-AE514852FB0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8366677" y="3583305"/>
            <a:ext cx="2048303" cy="2649583"/>
          </a:xfrm>
          <a:prstGeom prst="rect">
            <a:avLst/>
          </a:prstGeom>
        </p:spPr>
      </p:pic>
      <p:pic>
        <p:nvPicPr>
          <p:cNvPr id="7" name="Picture 6">
            <a:extLst>
              <a:ext uri="{FF2B5EF4-FFF2-40B4-BE49-F238E27FC236}">
                <a16:creationId xmlns:a16="http://schemas.microsoft.com/office/drawing/2014/main" id="{3843F22B-D666-404C-A6E1-A1D40E4000E8}"/>
              </a:ext>
            </a:extLst>
          </p:cNvPr>
          <p:cNvPicPr>
            <a:picLocks noChangeAspect="1"/>
          </p:cNvPicPr>
          <p:nvPr/>
        </p:nvPicPr>
        <p:blipFill rotWithShape="1">
          <a:blip r:embed="rId9"/>
          <a:srcRect l="34118" t="23326" r="18235" b="13132"/>
          <a:stretch/>
        </p:blipFill>
        <p:spPr>
          <a:xfrm>
            <a:off x="545192" y="856901"/>
            <a:ext cx="1525792" cy="1093695"/>
          </a:xfrm>
          <a:prstGeom prst="rect">
            <a:avLst/>
          </a:prstGeom>
          <a:ln>
            <a:solidFill>
              <a:schemeClr val="tx1"/>
            </a:solidFill>
          </a:ln>
        </p:spPr>
      </p:pic>
      <p:pic>
        <p:nvPicPr>
          <p:cNvPr id="17" name="Picture 16">
            <a:extLst>
              <a:ext uri="{FF2B5EF4-FFF2-40B4-BE49-F238E27FC236}">
                <a16:creationId xmlns:a16="http://schemas.microsoft.com/office/drawing/2014/main" id="{909DB3DC-A833-1CAD-A2C1-4C64BDA965A3}"/>
              </a:ext>
            </a:extLst>
          </p:cNvPr>
          <p:cNvPicPr>
            <a:picLocks noChangeAspect="1"/>
          </p:cNvPicPr>
          <p:nvPr/>
        </p:nvPicPr>
        <p:blipFill rotWithShape="1">
          <a:blip r:embed="rId10"/>
          <a:srcRect l="29926" t="23326" r="2794" b="7214"/>
          <a:stretch/>
        </p:blipFill>
        <p:spPr>
          <a:xfrm>
            <a:off x="1850504" y="1476441"/>
            <a:ext cx="1801117" cy="999490"/>
          </a:xfrm>
          <a:prstGeom prst="rect">
            <a:avLst/>
          </a:prstGeom>
          <a:ln>
            <a:solidFill>
              <a:schemeClr val="tx1"/>
            </a:solidFill>
          </a:ln>
        </p:spPr>
      </p:pic>
      <p:pic>
        <p:nvPicPr>
          <p:cNvPr id="19" name="Picture 18">
            <a:extLst>
              <a:ext uri="{FF2B5EF4-FFF2-40B4-BE49-F238E27FC236}">
                <a16:creationId xmlns:a16="http://schemas.microsoft.com/office/drawing/2014/main" id="{3179A7E4-C1CD-CCF8-D121-13E971D29B44}"/>
              </a:ext>
            </a:extLst>
          </p:cNvPr>
          <p:cNvPicPr>
            <a:picLocks noChangeAspect="1"/>
          </p:cNvPicPr>
          <p:nvPr/>
        </p:nvPicPr>
        <p:blipFill rotWithShape="1">
          <a:blip r:embed="rId11"/>
          <a:srcRect l="31375" t="15185" r="10883" b="19562"/>
          <a:stretch/>
        </p:blipFill>
        <p:spPr>
          <a:xfrm>
            <a:off x="3360472" y="795433"/>
            <a:ext cx="1638642" cy="995342"/>
          </a:xfrm>
          <a:prstGeom prst="rect">
            <a:avLst/>
          </a:prstGeom>
          <a:ln>
            <a:solidFill>
              <a:schemeClr val="tx1"/>
            </a:solidFill>
          </a:ln>
        </p:spPr>
      </p:pic>
    </p:spTree>
    <p:extLst>
      <p:ext uri="{BB962C8B-B14F-4D97-AF65-F5344CB8AC3E}">
        <p14:creationId xmlns:p14="http://schemas.microsoft.com/office/powerpoint/2010/main" val="2814311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20</a:t>
            </a:fld>
            <a:endParaRPr lang="en-US" dirty="0"/>
          </a:p>
        </p:txBody>
      </p:sp>
      <p:sp>
        <p:nvSpPr>
          <p:cNvPr id="3" name="Title 1">
            <a:extLst>
              <a:ext uri="{FF2B5EF4-FFF2-40B4-BE49-F238E27FC236}">
                <a16:creationId xmlns:a16="http://schemas.microsoft.com/office/drawing/2014/main" id="{007DED3A-8F5A-DBF2-F76D-58C794757C9B}"/>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dirty="0"/>
              <a:t>Defining the data set specifications</a:t>
            </a:r>
          </a:p>
        </p:txBody>
      </p:sp>
      <p:sp>
        <p:nvSpPr>
          <p:cNvPr id="18" name="Title 1">
            <a:extLst>
              <a:ext uri="{FF2B5EF4-FFF2-40B4-BE49-F238E27FC236}">
                <a16:creationId xmlns:a16="http://schemas.microsoft.com/office/drawing/2014/main" id="{01F3DA9C-6ACD-A624-57DA-40194D35DCC6}"/>
              </a:ext>
            </a:extLst>
          </p:cNvPr>
          <p:cNvSpPr txBox="1">
            <a:spLocks/>
          </p:cNvSpPr>
          <p:nvPr/>
        </p:nvSpPr>
        <p:spPr>
          <a:xfrm>
            <a:off x="557722" y="1053312"/>
            <a:ext cx="11150185" cy="469900"/>
          </a:xfrm>
          <a:prstGeom prst="rect">
            <a:avLst/>
          </a:prstGeom>
        </p:spPr>
        <p:txBody>
          <a:bodyPr anchor="ctr"/>
          <a:lstStyle/>
          <a:p>
            <a:pPr fontAlgn="auto">
              <a:lnSpc>
                <a:spcPct val="90000"/>
              </a:lnSpc>
              <a:spcAft>
                <a:spcPts val="0"/>
              </a:spcAft>
              <a:defRPr/>
            </a:pPr>
            <a:r>
              <a:rPr lang="en-US" sz="2600" b="1" dirty="0">
                <a:latin typeface="+mn-lt"/>
                <a:ea typeface="+mj-ea"/>
                <a:cs typeface="+mj-cs"/>
              </a:rPr>
              <a:t>V.3 Language</a:t>
            </a:r>
          </a:p>
        </p:txBody>
      </p:sp>
      <p:sp>
        <p:nvSpPr>
          <p:cNvPr id="19" name="Content Placeholder 2">
            <a:extLst>
              <a:ext uri="{FF2B5EF4-FFF2-40B4-BE49-F238E27FC236}">
                <a16:creationId xmlns:a16="http://schemas.microsoft.com/office/drawing/2014/main" id="{FBE58BFB-A994-D4AD-C654-FA3934A5116B}"/>
              </a:ext>
            </a:extLst>
          </p:cNvPr>
          <p:cNvSpPr txBox="1">
            <a:spLocks/>
          </p:cNvSpPr>
          <p:nvPr/>
        </p:nvSpPr>
        <p:spPr>
          <a:xfrm>
            <a:off x="1003486" y="2318892"/>
            <a:ext cx="10455089" cy="4351338"/>
          </a:xfrm>
          <a:prstGeom prst="rect">
            <a:avLst/>
          </a:prstGeom>
        </p:spPr>
        <p:txBody>
          <a:bodyPr>
            <a:noAutofit/>
          </a:bodyPr>
          <a:lstStyle/>
          <a:p>
            <a:pPr marL="228600" indent="-228600" fontAlgn="auto">
              <a:lnSpc>
                <a:spcPct val="90000"/>
              </a:lnSpc>
              <a:spcBef>
                <a:spcPts val="0"/>
              </a:spcBef>
              <a:spcAft>
                <a:spcPts val="0"/>
              </a:spcAft>
              <a:buFont typeface="Arial" pitchFamily="34" charset="0"/>
              <a:buChar char="•"/>
              <a:defRPr/>
            </a:pPr>
            <a:r>
              <a:rPr lang="en-US" sz="2400" dirty="0">
                <a:latin typeface="+mn-lt"/>
                <a:cs typeface="+mn-cs"/>
              </a:rPr>
              <a:t>Vector</a:t>
            </a:r>
          </a:p>
          <a:p>
            <a:pPr marL="635000" lvl="1" indent="-177800" fontAlgn="auto">
              <a:lnSpc>
                <a:spcPct val="90000"/>
              </a:lnSpc>
              <a:spcBef>
                <a:spcPts val="0"/>
              </a:spcBef>
              <a:spcAft>
                <a:spcPts val="0"/>
              </a:spcAft>
              <a:buFont typeface="Arial" pitchFamily="34" charset="0"/>
              <a:buChar char="•"/>
              <a:defRPr/>
            </a:pPr>
            <a:r>
              <a:rPr lang="en-US" sz="2400" dirty="0" err="1">
                <a:latin typeface="+mn-lt"/>
                <a:cs typeface="+mn-cs"/>
              </a:rPr>
              <a:t>Shapefiles</a:t>
            </a:r>
            <a:r>
              <a:rPr lang="en-US" sz="2400" dirty="0">
                <a:latin typeface="+mn-lt"/>
                <a:cs typeface="+mn-cs"/>
              </a:rPr>
              <a:t> (actually composed of the 3 to 8 files)</a:t>
            </a:r>
          </a:p>
          <a:p>
            <a:pPr marL="635000" lvl="1" indent="-177800" fontAlgn="auto">
              <a:lnSpc>
                <a:spcPct val="90000"/>
              </a:lnSpc>
              <a:spcBef>
                <a:spcPts val="0"/>
              </a:spcBef>
              <a:spcAft>
                <a:spcPts val="0"/>
              </a:spcAft>
              <a:buFont typeface="Arial" pitchFamily="34" charset="0"/>
              <a:buChar char="•"/>
              <a:defRPr/>
            </a:pPr>
            <a:r>
              <a:rPr lang="en-US" sz="2400" dirty="0" err="1">
                <a:latin typeface="+mn-lt"/>
                <a:cs typeface="+mn-cs"/>
              </a:rPr>
              <a:t>GeoJSON</a:t>
            </a:r>
            <a:r>
              <a:rPr lang="en-US" sz="2400" dirty="0">
                <a:latin typeface="+mn-lt"/>
                <a:cs typeface="+mn-cs"/>
              </a:rPr>
              <a:t> (QGIS)</a:t>
            </a:r>
          </a:p>
          <a:p>
            <a:pPr marL="228600" indent="-228600" fontAlgn="auto">
              <a:lnSpc>
                <a:spcPct val="90000"/>
              </a:lnSpc>
              <a:spcBef>
                <a:spcPts val="0"/>
              </a:spcBef>
              <a:spcAft>
                <a:spcPts val="0"/>
              </a:spcAft>
              <a:buFont typeface="Arial" pitchFamily="34" charset="0"/>
              <a:buChar char="•"/>
              <a:defRPr/>
            </a:pPr>
            <a:r>
              <a:rPr lang="en-US" sz="2400" dirty="0">
                <a:latin typeface="+mn-lt"/>
                <a:cs typeface="+mn-cs"/>
              </a:rPr>
              <a:t>Raster</a:t>
            </a:r>
          </a:p>
          <a:p>
            <a:pPr marL="635000" lvl="1" indent="-177800" fontAlgn="auto">
              <a:lnSpc>
                <a:spcPct val="90000"/>
              </a:lnSpc>
              <a:spcBef>
                <a:spcPts val="0"/>
              </a:spcBef>
              <a:spcAft>
                <a:spcPts val="0"/>
              </a:spcAft>
              <a:buFont typeface="Arial" pitchFamily="34" charset="0"/>
              <a:buChar char="•"/>
              <a:defRPr/>
            </a:pPr>
            <a:r>
              <a:rPr lang="en-US" sz="2400" dirty="0" err="1">
                <a:latin typeface="+mn-lt"/>
                <a:cs typeface="+mn-cs"/>
              </a:rPr>
              <a:t>Georeferenced</a:t>
            </a:r>
            <a:r>
              <a:rPr lang="en-US" sz="2400" dirty="0">
                <a:latin typeface="+mn-lt"/>
                <a:cs typeface="+mn-cs"/>
              </a:rPr>
              <a:t>: </a:t>
            </a:r>
            <a:r>
              <a:rPr lang="en-US" sz="2400" dirty="0" err="1">
                <a:latin typeface="+mn-lt"/>
                <a:cs typeface="+mn-cs"/>
              </a:rPr>
              <a:t>Geotiff</a:t>
            </a:r>
            <a:r>
              <a:rPr lang="en-US" sz="2400" dirty="0">
                <a:latin typeface="+mn-lt"/>
                <a:cs typeface="+mn-cs"/>
              </a:rPr>
              <a:t> </a:t>
            </a:r>
          </a:p>
          <a:p>
            <a:pPr marL="635000" lvl="1" indent="-177800" fontAlgn="auto">
              <a:lnSpc>
                <a:spcPct val="90000"/>
              </a:lnSpc>
              <a:spcBef>
                <a:spcPts val="0"/>
              </a:spcBef>
              <a:spcAft>
                <a:spcPts val="0"/>
              </a:spcAft>
              <a:buFont typeface="Arial" pitchFamily="34" charset="0"/>
              <a:buChar char="•"/>
              <a:defRPr/>
            </a:pPr>
            <a:r>
              <a:rPr lang="en-US" sz="2400" dirty="0">
                <a:latin typeface="+mn-lt"/>
              </a:rPr>
              <a:t>Not </a:t>
            </a:r>
            <a:r>
              <a:rPr lang="en-US" sz="2400" dirty="0" err="1">
                <a:latin typeface="+mn-lt"/>
              </a:rPr>
              <a:t>georeferenced</a:t>
            </a:r>
            <a:r>
              <a:rPr lang="en-US" sz="2400" dirty="0">
                <a:latin typeface="+mn-lt"/>
              </a:rPr>
              <a:t>: </a:t>
            </a:r>
            <a:r>
              <a:rPr lang="en-US" sz="2400" dirty="0">
                <a:latin typeface="+mn-lt"/>
                <a:cs typeface="+mn-cs"/>
              </a:rPr>
              <a:t>.jpeg, .</a:t>
            </a:r>
            <a:r>
              <a:rPr lang="en-US" sz="2400" dirty="0" err="1">
                <a:latin typeface="+mn-lt"/>
                <a:cs typeface="+mn-cs"/>
              </a:rPr>
              <a:t>png</a:t>
            </a:r>
            <a:r>
              <a:rPr lang="en-US" sz="2400" dirty="0">
                <a:latin typeface="+mn-lt"/>
                <a:cs typeface="+mn-cs"/>
              </a:rPr>
              <a:t>, etc.</a:t>
            </a:r>
          </a:p>
          <a:p>
            <a:pPr marL="635000" lvl="1" indent="-177800" fontAlgn="auto">
              <a:lnSpc>
                <a:spcPct val="90000"/>
              </a:lnSpc>
              <a:spcBef>
                <a:spcPts val="0"/>
              </a:spcBef>
              <a:spcAft>
                <a:spcPts val="0"/>
              </a:spcAft>
              <a:buFont typeface="Arial" pitchFamily="34" charset="0"/>
              <a:buChar char="•"/>
              <a:defRPr/>
            </a:pPr>
            <a:r>
              <a:rPr lang="fr-CH" sz="2400" dirty="0">
                <a:latin typeface="+mn-lt"/>
                <a:cs typeface="+mn-cs"/>
              </a:rPr>
              <a:t>GRID</a:t>
            </a:r>
            <a:endParaRPr lang="en-US" sz="2400" dirty="0">
              <a:latin typeface="+mn-lt"/>
              <a:cs typeface="+mn-cs"/>
            </a:endParaRPr>
          </a:p>
          <a:p>
            <a:pPr marL="228600" indent="-228600" fontAlgn="auto">
              <a:lnSpc>
                <a:spcPct val="90000"/>
              </a:lnSpc>
              <a:spcBef>
                <a:spcPts val="0"/>
              </a:spcBef>
              <a:spcAft>
                <a:spcPts val="0"/>
              </a:spcAft>
              <a:buFont typeface="Arial" pitchFamily="34" charset="0"/>
              <a:buChar char="•"/>
              <a:defRPr/>
            </a:pPr>
            <a:r>
              <a:rPr lang="en-US" sz="2400" dirty="0">
                <a:latin typeface="+mn-lt"/>
                <a:cs typeface="+mn-cs"/>
              </a:rPr>
              <a:t>Tabular (attributes):</a:t>
            </a:r>
          </a:p>
          <a:p>
            <a:pPr marL="635000" lvl="1" indent="-177800" fontAlgn="auto">
              <a:lnSpc>
                <a:spcPct val="90000"/>
              </a:lnSpc>
              <a:spcBef>
                <a:spcPts val="0"/>
              </a:spcBef>
              <a:spcAft>
                <a:spcPts val="0"/>
              </a:spcAft>
              <a:buFont typeface="Arial" pitchFamily="34" charset="0"/>
              <a:buChar char="•"/>
              <a:defRPr/>
            </a:pPr>
            <a:r>
              <a:rPr lang="en-US" sz="2400" dirty="0">
                <a:latin typeface="+mn-lt"/>
                <a:cs typeface="+mn-cs"/>
              </a:rPr>
              <a:t>Spreadsheets: .</a:t>
            </a:r>
            <a:r>
              <a:rPr lang="en-US" sz="2400" dirty="0" err="1">
                <a:latin typeface="+mn-lt"/>
                <a:cs typeface="+mn-cs"/>
              </a:rPr>
              <a:t>xls</a:t>
            </a:r>
            <a:r>
              <a:rPr lang="en-US" sz="2400" dirty="0">
                <a:latin typeface="+mn-lt"/>
                <a:cs typeface="+mn-cs"/>
              </a:rPr>
              <a:t>, .dbf  (for point type data and when they contain the latitude and longitude)</a:t>
            </a:r>
          </a:p>
          <a:p>
            <a:pPr marL="228600" indent="-228600" fontAlgn="auto">
              <a:lnSpc>
                <a:spcPct val="90000"/>
              </a:lnSpc>
              <a:spcBef>
                <a:spcPts val="0"/>
              </a:spcBef>
              <a:spcAft>
                <a:spcPts val="0"/>
              </a:spcAft>
              <a:buFont typeface="Arial" pitchFamily="34" charset="0"/>
              <a:buChar char="•"/>
              <a:defRPr/>
            </a:pPr>
            <a:r>
              <a:rPr lang="en-US" sz="2400" dirty="0">
                <a:latin typeface="+mn-lt"/>
                <a:cs typeface="+mn-cs"/>
              </a:rPr>
              <a:t>Combined vector/raster/tabular</a:t>
            </a:r>
          </a:p>
          <a:p>
            <a:pPr marL="635000" lvl="1" indent="-177800" fontAlgn="auto">
              <a:lnSpc>
                <a:spcPct val="90000"/>
              </a:lnSpc>
              <a:spcBef>
                <a:spcPts val="0"/>
              </a:spcBef>
              <a:spcAft>
                <a:spcPts val="0"/>
              </a:spcAft>
              <a:buFont typeface="Arial" pitchFamily="34" charset="0"/>
              <a:buChar char="•"/>
              <a:defRPr/>
            </a:pPr>
            <a:r>
              <a:rPr lang="en-US" sz="2400" dirty="0" err="1">
                <a:latin typeface="+mn-lt"/>
                <a:cs typeface="+mn-cs"/>
              </a:rPr>
              <a:t>Geodatabases</a:t>
            </a:r>
            <a:endParaRPr lang="en-US" sz="2400" dirty="0">
              <a:latin typeface="+mn-lt"/>
              <a:cs typeface="+mn-cs"/>
            </a:endParaRPr>
          </a:p>
        </p:txBody>
      </p:sp>
      <p:sp>
        <p:nvSpPr>
          <p:cNvPr id="20" name="Title 1">
            <a:extLst>
              <a:ext uri="{FF2B5EF4-FFF2-40B4-BE49-F238E27FC236}">
                <a16:creationId xmlns:a16="http://schemas.microsoft.com/office/drawing/2014/main" id="{2A6D6988-5E7E-8E32-701A-29CD38291814}"/>
              </a:ext>
            </a:extLst>
          </p:cNvPr>
          <p:cNvSpPr txBox="1">
            <a:spLocks/>
          </p:cNvSpPr>
          <p:nvPr/>
        </p:nvSpPr>
        <p:spPr>
          <a:xfrm>
            <a:off x="557722" y="1778944"/>
            <a:ext cx="11184136" cy="685800"/>
          </a:xfrm>
          <a:prstGeom prst="rect">
            <a:avLst/>
          </a:prstGeom>
        </p:spPr>
        <p:txBody>
          <a:bodyPr anchor="ctr"/>
          <a:lstStyle>
            <a:defPPr>
              <a:defRPr lang="en-US"/>
            </a:defPPr>
            <a:lvl1pPr fontAlgn="auto">
              <a:lnSpc>
                <a:spcPct val="90000"/>
              </a:lnSpc>
              <a:spcAft>
                <a:spcPts val="0"/>
              </a:spcAft>
              <a:defRPr sz="2600" b="1">
                <a:latin typeface="+mn-lt"/>
                <a:ea typeface="+mj-ea"/>
                <a:cs typeface="+mj-cs"/>
              </a:defRPr>
            </a:lvl1pPr>
          </a:lstStyle>
          <a:p>
            <a:r>
              <a:rPr lang="fr-CH" dirty="0"/>
              <a:t>V.4 </a:t>
            </a:r>
            <a:r>
              <a:rPr lang="fr-CH" dirty="0" err="1"/>
              <a:t>Geospatial</a:t>
            </a:r>
            <a:r>
              <a:rPr lang="fr-CH" dirty="0"/>
              <a:t> and </a:t>
            </a:r>
            <a:r>
              <a:rPr lang="fr-CH" dirty="0" err="1"/>
              <a:t>attribute</a:t>
            </a:r>
            <a:r>
              <a:rPr lang="fr-CH" dirty="0"/>
              <a:t> data format (</a:t>
            </a:r>
            <a:r>
              <a:rPr lang="fr-CH" dirty="0" err="1"/>
              <a:t>most</a:t>
            </a:r>
            <a:r>
              <a:rPr lang="fr-CH" dirty="0"/>
              <a:t> </a:t>
            </a:r>
            <a:r>
              <a:rPr lang="fr-CH" dirty="0" err="1"/>
              <a:t>used</a:t>
            </a:r>
            <a:r>
              <a:rPr lang="fr-CH" dirty="0"/>
              <a:t>)</a:t>
            </a:r>
            <a:endParaRPr lang="en-US" dirty="0"/>
          </a:p>
        </p:txBody>
      </p:sp>
      <p:sp>
        <p:nvSpPr>
          <p:cNvPr id="21" name="Title 1">
            <a:extLst>
              <a:ext uri="{FF2B5EF4-FFF2-40B4-BE49-F238E27FC236}">
                <a16:creationId xmlns:a16="http://schemas.microsoft.com/office/drawing/2014/main" id="{9DC797CF-26F9-CCAB-7FB1-808D67A8D7D5}"/>
              </a:ext>
            </a:extLst>
          </p:cNvPr>
          <p:cNvSpPr txBox="1">
            <a:spLocks/>
          </p:cNvSpPr>
          <p:nvPr/>
        </p:nvSpPr>
        <p:spPr bwMode="auto">
          <a:xfrm>
            <a:off x="9949173" y="5685980"/>
            <a:ext cx="1835050" cy="619125"/>
          </a:xfrm>
          <a:prstGeom prst="rect">
            <a:avLst/>
          </a:prstGeom>
          <a:noFill/>
          <a:ln w="9525">
            <a:noFill/>
            <a:miter lim="800000"/>
            <a:headEnd/>
            <a:tailEnd/>
          </a:ln>
        </p:spPr>
        <p:txBody>
          <a:bodyPr anchor="ctr"/>
          <a:lstStyle/>
          <a:p>
            <a:pPr>
              <a:defRPr/>
            </a:pPr>
            <a:r>
              <a:rPr lang="en-US" altLang="zh-CN" sz="2000" b="1" dirty="0">
                <a:solidFill>
                  <a:srgbClr val="FF0000"/>
                </a:solidFill>
                <a:latin typeface="+mn-lt"/>
                <a:ea typeface="+mj-ea"/>
                <a:cs typeface="+mj-cs"/>
              </a:rPr>
              <a:t>Recommended</a:t>
            </a:r>
            <a:endParaRPr lang="en-US" sz="2000" b="1" dirty="0">
              <a:solidFill>
                <a:srgbClr val="FF0000"/>
              </a:solidFill>
              <a:latin typeface="+mn-lt"/>
              <a:ea typeface="+mj-ea"/>
              <a:cs typeface="+mj-cs"/>
            </a:endParaRPr>
          </a:p>
        </p:txBody>
      </p:sp>
      <p:sp>
        <p:nvSpPr>
          <p:cNvPr id="22" name="Content Placeholder 2">
            <a:extLst>
              <a:ext uri="{FF2B5EF4-FFF2-40B4-BE49-F238E27FC236}">
                <a16:creationId xmlns:a16="http://schemas.microsoft.com/office/drawing/2014/main" id="{D4F27893-232E-B12C-CA54-847A8793D24A}"/>
              </a:ext>
            </a:extLst>
          </p:cNvPr>
          <p:cNvSpPr txBox="1">
            <a:spLocks/>
          </p:cNvSpPr>
          <p:nvPr/>
        </p:nvSpPr>
        <p:spPr>
          <a:xfrm>
            <a:off x="1003487" y="1503095"/>
            <a:ext cx="10979856" cy="504825"/>
          </a:xfrm>
          <a:prstGeom prst="rect">
            <a:avLst/>
          </a:prstGeom>
        </p:spPr>
        <p:txBody>
          <a:bodyPr>
            <a:noAutofit/>
          </a:bodyPr>
          <a:lstStyle/>
          <a:p>
            <a:pPr marL="228600" indent="-228600" fontAlgn="auto">
              <a:lnSpc>
                <a:spcPct val="90000"/>
              </a:lnSpc>
              <a:spcBef>
                <a:spcPts val="1000"/>
              </a:spcBef>
              <a:spcAft>
                <a:spcPts val="0"/>
              </a:spcAft>
              <a:buFont typeface="Arial" pitchFamily="34" charset="0"/>
              <a:buChar char="•"/>
              <a:defRPr/>
            </a:pPr>
            <a:r>
              <a:rPr lang="en-US" sz="2400" dirty="0">
                <a:latin typeface="+mn-lt"/>
                <a:cs typeface="+mn-cs"/>
              </a:rPr>
              <a:t>National versus international capacity to understand the data </a:t>
            </a:r>
          </a:p>
        </p:txBody>
      </p:sp>
      <p:sp>
        <p:nvSpPr>
          <p:cNvPr id="23" name="Rectangle 22">
            <a:extLst>
              <a:ext uri="{FF2B5EF4-FFF2-40B4-BE49-F238E27FC236}">
                <a16:creationId xmlns:a16="http://schemas.microsoft.com/office/drawing/2014/main" id="{77FCA166-FC5C-8154-3223-953C6068E268}"/>
              </a:ext>
            </a:extLst>
          </p:cNvPr>
          <p:cNvSpPr/>
          <p:nvPr/>
        </p:nvSpPr>
        <p:spPr>
          <a:xfrm>
            <a:off x="1698052" y="2630613"/>
            <a:ext cx="1368152" cy="4318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a:extLst>
              <a:ext uri="{FF2B5EF4-FFF2-40B4-BE49-F238E27FC236}">
                <a16:creationId xmlns:a16="http://schemas.microsoft.com/office/drawing/2014/main" id="{2EB97355-DE1C-77FD-AC86-22857E863AB4}"/>
              </a:ext>
            </a:extLst>
          </p:cNvPr>
          <p:cNvSpPr/>
          <p:nvPr/>
        </p:nvSpPr>
        <p:spPr>
          <a:xfrm>
            <a:off x="1698052" y="3626167"/>
            <a:ext cx="3024336" cy="345198"/>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
        <p:nvSpPr>
          <p:cNvPr id="25" name="Rectangle 24">
            <a:extLst>
              <a:ext uri="{FF2B5EF4-FFF2-40B4-BE49-F238E27FC236}">
                <a16:creationId xmlns:a16="http://schemas.microsoft.com/office/drawing/2014/main" id="{D0046940-7029-1DE8-7CD2-2A8DC081CB67}"/>
              </a:ext>
            </a:extLst>
          </p:cNvPr>
          <p:cNvSpPr/>
          <p:nvPr/>
        </p:nvSpPr>
        <p:spPr>
          <a:xfrm>
            <a:off x="1698053" y="4324132"/>
            <a:ext cx="739788" cy="345198"/>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
        <p:nvSpPr>
          <p:cNvPr id="26" name="Rectangle 25">
            <a:extLst>
              <a:ext uri="{FF2B5EF4-FFF2-40B4-BE49-F238E27FC236}">
                <a16:creationId xmlns:a16="http://schemas.microsoft.com/office/drawing/2014/main" id="{3CE61BF4-E57E-2E8C-7875-6D3697A9B0FF}"/>
              </a:ext>
            </a:extLst>
          </p:cNvPr>
          <p:cNvSpPr/>
          <p:nvPr/>
        </p:nvSpPr>
        <p:spPr>
          <a:xfrm>
            <a:off x="3497963" y="5005040"/>
            <a:ext cx="571453" cy="345198"/>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
        <p:nvSpPr>
          <p:cNvPr id="27" name="Rectangle 26">
            <a:extLst>
              <a:ext uri="{FF2B5EF4-FFF2-40B4-BE49-F238E27FC236}">
                <a16:creationId xmlns:a16="http://schemas.microsoft.com/office/drawing/2014/main" id="{4C0F46DF-4353-58A9-718C-AC8BADC8064D}"/>
              </a:ext>
            </a:extLst>
          </p:cNvPr>
          <p:cNvSpPr/>
          <p:nvPr/>
        </p:nvSpPr>
        <p:spPr>
          <a:xfrm>
            <a:off x="9997352" y="5779643"/>
            <a:ext cx="1726523" cy="4318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Tree>
    <p:extLst>
      <p:ext uri="{BB962C8B-B14F-4D97-AF65-F5344CB8AC3E}">
        <p14:creationId xmlns:p14="http://schemas.microsoft.com/office/powerpoint/2010/main" val="280294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21</a:t>
            </a:fld>
            <a:endParaRPr lang="en-US" dirty="0"/>
          </a:p>
        </p:txBody>
      </p:sp>
      <p:sp>
        <p:nvSpPr>
          <p:cNvPr id="3" name="Title 1">
            <a:extLst>
              <a:ext uri="{FF2B5EF4-FFF2-40B4-BE49-F238E27FC236}">
                <a16:creationId xmlns:a16="http://schemas.microsoft.com/office/drawing/2014/main" id="{007DED3A-8F5A-DBF2-F76D-58C794757C9B}"/>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dirty="0"/>
              <a:t>Defining the data set specifications</a:t>
            </a:r>
          </a:p>
        </p:txBody>
      </p:sp>
      <p:sp>
        <p:nvSpPr>
          <p:cNvPr id="2" name="Title 1">
            <a:extLst>
              <a:ext uri="{FF2B5EF4-FFF2-40B4-BE49-F238E27FC236}">
                <a16:creationId xmlns:a16="http://schemas.microsoft.com/office/drawing/2014/main" id="{A12501AE-0776-F3CB-DA92-78653453F412}"/>
              </a:ext>
            </a:extLst>
          </p:cNvPr>
          <p:cNvSpPr txBox="1">
            <a:spLocks/>
          </p:cNvSpPr>
          <p:nvPr/>
        </p:nvSpPr>
        <p:spPr>
          <a:xfrm>
            <a:off x="560805" y="1053314"/>
            <a:ext cx="11173997" cy="469900"/>
          </a:xfrm>
          <a:prstGeom prst="rect">
            <a:avLst/>
          </a:prstGeom>
        </p:spPr>
        <p:txBody>
          <a:bodyPr anchor="ctr"/>
          <a:lstStyle/>
          <a:p>
            <a:pPr fontAlgn="auto">
              <a:lnSpc>
                <a:spcPct val="90000"/>
              </a:lnSpc>
              <a:spcAft>
                <a:spcPts val="0"/>
              </a:spcAft>
              <a:defRPr/>
            </a:pPr>
            <a:r>
              <a:rPr lang="en-US" sz="2600" b="1" dirty="0">
                <a:latin typeface="+mn-lt"/>
                <a:ea typeface="+mj-ea"/>
                <a:cs typeface="+mj-cs"/>
              </a:rPr>
              <a:t>V.5 Metadata – Data about the data</a:t>
            </a:r>
          </a:p>
        </p:txBody>
      </p:sp>
      <p:sp>
        <p:nvSpPr>
          <p:cNvPr id="5" name="AutoShape 416">
            <a:extLst>
              <a:ext uri="{FF2B5EF4-FFF2-40B4-BE49-F238E27FC236}">
                <a16:creationId xmlns:a16="http://schemas.microsoft.com/office/drawing/2014/main" id="{7CD0E670-4190-1DD0-15E2-03C408949521}"/>
              </a:ext>
            </a:extLst>
          </p:cNvPr>
          <p:cNvSpPr>
            <a:spLocks noChangeArrowheads="1"/>
          </p:cNvSpPr>
          <p:nvPr/>
        </p:nvSpPr>
        <p:spPr bwMode="auto">
          <a:xfrm>
            <a:off x="741829" y="1653432"/>
            <a:ext cx="508000" cy="381000"/>
          </a:xfrm>
          <a:prstGeom prst="rightArrow">
            <a:avLst>
              <a:gd name="adj1" fmla="val 50000"/>
              <a:gd name="adj2" fmla="val 50000"/>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600">
              <a:solidFill>
                <a:schemeClr val="accent1">
                  <a:lumMod val="50000"/>
                </a:schemeClr>
              </a:solidFill>
              <a:latin typeface="+mn-lt"/>
              <a:cs typeface="+mn-cs"/>
            </a:endParaRPr>
          </a:p>
        </p:txBody>
      </p:sp>
      <p:sp>
        <p:nvSpPr>
          <p:cNvPr id="6" name="Rectangle 265">
            <a:extLst>
              <a:ext uri="{FF2B5EF4-FFF2-40B4-BE49-F238E27FC236}">
                <a16:creationId xmlns:a16="http://schemas.microsoft.com/office/drawing/2014/main" id="{97115300-2B79-215B-F9BB-16A77780BB72}"/>
              </a:ext>
            </a:extLst>
          </p:cNvPr>
          <p:cNvSpPr>
            <a:spLocks noChangeArrowheads="1"/>
          </p:cNvSpPr>
          <p:nvPr/>
        </p:nvSpPr>
        <p:spPr bwMode="auto">
          <a:xfrm>
            <a:off x="1300628" y="1607395"/>
            <a:ext cx="7341347" cy="865187"/>
          </a:xfrm>
          <a:prstGeom prst="rect">
            <a:avLst/>
          </a:prstGeom>
          <a:noFill/>
          <a:ln w="12700">
            <a:noFill/>
            <a:miter lim="800000"/>
            <a:headEnd/>
            <a:tailEnd/>
          </a:ln>
        </p:spPr>
        <p:txBody>
          <a:bodyPr wrap="square" lIns="90488" tIns="44450" rIns="90488" bIns="44450">
            <a:spAutoFit/>
          </a:bodyPr>
          <a:lstStyle/>
          <a:p>
            <a:pPr>
              <a:lnSpc>
                <a:spcPct val="90000"/>
              </a:lnSpc>
              <a:defRPr/>
            </a:pPr>
            <a:r>
              <a:rPr lang="en-US" sz="2800" dirty="0">
                <a:latin typeface="+mn-lt"/>
              </a:rPr>
              <a:t>For users to ensure that the data is appropriate for their own purpose</a:t>
            </a:r>
          </a:p>
        </p:txBody>
      </p:sp>
      <p:pic>
        <p:nvPicPr>
          <p:cNvPr id="7" name="Picture 15" descr="nutrition facts.jpg">
            <a:extLst>
              <a:ext uri="{FF2B5EF4-FFF2-40B4-BE49-F238E27FC236}">
                <a16:creationId xmlns:a16="http://schemas.microsoft.com/office/drawing/2014/main" id="{4A2652F1-7835-3A17-37A1-C1A32210F676}"/>
              </a:ext>
            </a:extLst>
          </p:cNvPr>
          <p:cNvPicPr>
            <a:picLocks noChangeAspect="1"/>
          </p:cNvPicPr>
          <p:nvPr/>
        </p:nvPicPr>
        <p:blipFill>
          <a:blip r:embed="rId2" cstate="print"/>
          <a:srcRect/>
          <a:stretch>
            <a:fillRect/>
          </a:stretch>
        </p:blipFill>
        <p:spPr bwMode="auto">
          <a:xfrm>
            <a:off x="9056688" y="1453721"/>
            <a:ext cx="2157412" cy="3414712"/>
          </a:xfrm>
          <a:prstGeom prst="rect">
            <a:avLst/>
          </a:prstGeom>
          <a:solidFill>
            <a:srgbClr val="000000">
              <a:shade val="95000"/>
            </a:srgbClr>
          </a:solidFill>
          <a:ln w="3175" cap="sq">
            <a:solidFill>
              <a:srgbClr val="000000"/>
            </a:solidFill>
            <a:miter lim="800000"/>
          </a:ln>
          <a:effectLst>
            <a:outerShdw blurRad="254000" dist="190500" dir="2700000" sy="90000" algn="bl" rotWithShape="0">
              <a:srgbClr val="000000">
                <a:alpha val="40000"/>
              </a:srgbClr>
            </a:outerShdw>
          </a:effectLst>
        </p:spPr>
      </p:pic>
      <p:sp>
        <p:nvSpPr>
          <p:cNvPr id="8" name="AutoShape 416">
            <a:extLst>
              <a:ext uri="{FF2B5EF4-FFF2-40B4-BE49-F238E27FC236}">
                <a16:creationId xmlns:a16="http://schemas.microsoft.com/office/drawing/2014/main" id="{E1924D57-51BE-A18F-1C0E-7D0D730FED74}"/>
              </a:ext>
            </a:extLst>
          </p:cNvPr>
          <p:cNvSpPr>
            <a:spLocks noChangeArrowheads="1"/>
          </p:cNvSpPr>
          <p:nvPr/>
        </p:nvSpPr>
        <p:spPr bwMode="auto">
          <a:xfrm>
            <a:off x="762467" y="2558307"/>
            <a:ext cx="520700" cy="381000"/>
          </a:xfrm>
          <a:prstGeom prst="rightArrow">
            <a:avLst>
              <a:gd name="adj1" fmla="val 50000"/>
              <a:gd name="adj2" fmla="val 50000"/>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600">
              <a:solidFill>
                <a:schemeClr val="accent1">
                  <a:lumMod val="50000"/>
                </a:schemeClr>
              </a:solidFill>
            </a:endParaRPr>
          </a:p>
        </p:txBody>
      </p:sp>
      <p:sp>
        <p:nvSpPr>
          <p:cNvPr id="9" name="Rectangle 265">
            <a:extLst>
              <a:ext uri="{FF2B5EF4-FFF2-40B4-BE49-F238E27FC236}">
                <a16:creationId xmlns:a16="http://schemas.microsoft.com/office/drawing/2014/main" id="{31D2726C-2E98-8E56-4350-D4C16DDDB166}"/>
              </a:ext>
            </a:extLst>
          </p:cNvPr>
          <p:cNvSpPr>
            <a:spLocks noChangeArrowheads="1"/>
          </p:cNvSpPr>
          <p:nvPr/>
        </p:nvSpPr>
        <p:spPr bwMode="auto">
          <a:xfrm>
            <a:off x="1300629" y="2534495"/>
            <a:ext cx="7341346" cy="1253164"/>
          </a:xfrm>
          <a:prstGeom prst="rect">
            <a:avLst/>
          </a:prstGeom>
          <a:noFill/>
          <a:ln w="12700">
            <a:noFill/>
            <a:miter lim="800000"/>
            <a:headEnd/>
            <a:tailEnd/>
          </a:ln>
        </p:spPr>
        <p:txBody>
          <a:bodyPr wrap="square" lIns="90488" tIns="44450" rIns="90488" bIns="44450">
            <a:spAutoFit/>
          </a:bodyPr>
          <a:lstStyle/>
          <a:p>
            <a:pPr>
              <a:lnSpc>
                <a:spcPct val="90000"/>
              </a:lnSpc>
              <a:defRPr/>
            </a:pPr>
            <a:r>
              <a:rPr lang="en-US" sz="2800" dirty="0">
                <a:latin typeface="+mn-lt"/>
              </a:rPr>
              <a:t>Should be captured as much as possible during data collection and completed before data dissemination</a:t>
            </a:r>
          </a:p>
        </p:txBody>
      </p:sp>
      <p:sp>
        <p:nvSpPr>
          <p:cNvPr id="10" name="Rectangle 265">
            <a:extLst>
              <a:ext uri="{FF2B5EF4-FFF2-40B4-BE49-F238E27FC236}">
                <a16:creationId xmlns:a16="http://schemas.microsoft.com/office/drawing/2014/main" id="{13780C2F-F58F-8613-9BD8-8DE4B75878F3}"/>
              </a:ext>
            </a:extLst>
          </p:cNvPr>
          <p:cNvSpPr>
            <a:spLocks noChangeArrowheads="1"/>
          </p:cNvSpPr>
          <p:nvPr/>
        </p:nvSpPr>
        <p:spPr bwMode="auto">
          <a:xfrm>
            <a:off x="533909" y="4769039"/>
            <a:ext cx="8430798" cy="1254125"/>
          </a:xfrm>
          <a:prstGeom prst="rect">
            <a:avLst/>
          </a:prstGeom>
          <a:noFill/>
          <a:ln w="12700">
            <a:noFill/>
            <a:miter lim="800000"/>
            <a:headEnd/>
            <a:tailEnd/>
          </a:ln>
        </p:spPr>
        <p:txBody>
          <a:bodyPr wrap="square" lIns="90488" tIns="44450" rIns="90488" bIns="44450">
            <a:spAutoFit/>
          </a:bodyPr>
          <a:lstStyle/>
          <a:p>
            <a:pPr>
              <a:lnSpc>
                <a:spcPct val="90000"/>
              </a:lnSpc>
              <a:defRPr/>
            </a:pPr>
            <a:r>
              <a:rPr lang="en-US" sz="2800" dirty="0">
                <a:latin typeface="+mn-lt"/>
              </a:rPr>
              <a:t>Different standards exists (FGDC, ISO) but they first need to be converted into a metadata profile (selection of fields) before being used.</a:t>
            </a:r>
          </a:p>
        </p:txBody>
      </p:sp>
      <p:sp>
        <p:nvSpPr>
          <p:cNvPr id="11" name="AutoShape 416">
            <a:extLst>
              <a:ext uri="{FF2B5EF4-FFF2-40B4-BE49-F238E27FC236}">
                <a16:creationId xmlns:a16="http://schemas.microsoft.com/office/drawing/2014/main" id="{4B27ECF9-4635-315C-97EB-588A8164DE91}"/>
              </a:ext>
            </a:extLst>
          </p:cNvPr>
          <p:cNvSpPr>
            <a:spLocks noChangeArrowheads="1"/>
          </p:cNvSpPr>
          <p:nvPr/>
        </p:nvSpPr>
        <p:spPr bwMode="auto">
          <a:xfrm>
            <a:off x="749767" y="3864164"/>
            <a:ext cx="520700" cy="381000"/>
          </a:xfrm>
          <a:prstGeom prst="rightArrow">
            <a:avLst>
              <a:gd name="adj1" fmla="val 50000"/>
              <a:gd name="adj2" fmla="val 50000"/>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600">
              <a:solidFill>
                <a:schemeClr val="accent1">
                  <a:lumMod val="50000"/>
                </a:schemeClr>
              </a:solidFill>
              <a:latin typeface="+mn-lt"/>
              <a:cs typeface="+mn-cs"/>
            </a:endParaRPr>
          </a:p>
        </p:txBody>
      </p:sp>
      <p:sp>
        <p:nvSpPr>
          <p:cNvPr id="12" name="Rectangle 265">
            <a:extLst>
              <a:ext uri="{FF2B5EF4-FFF2-40B4-BE49-F238E27FC236}">
                <a16:creationId xmlns:a16="http://schemas.microsoft.com/office/drawing/2014/main" id="{70287975-A892-81CB-68C6-F3D3CC96958C}"/>
              </a:ext>
            </a:extLst>
          </p:cNvPr>
          <p:cNvSpPr>
            <a:spLocks noChangeArrowheads="1"/>
          </p:cNvSpPr>
          <p:nvPr/>
        </p:nvSpPr>
        <p:spPr bwMode="auto">
          <a:xfrm>
            <a:off x="1287929" y="3840352"/>
            <a:ext cx="7341346" cy="477567"/>
          </a:xfrm>
          <a:prstGeom prst="rect">
            <a:avLst/>
          </a:prstGeom>
          <a:noFill/>
          <a:ln w="12700">
            <a:noFill/>
            <a:miter lim="800000"/>
            <a:headEnd/>
            <a:tailEnd/>
          </a:ln>
        </p:spPr>
        <p:txBody>
          <a:bodyPr wrap="square" lIns="90488" tIns="44450" rIns="90488" bIns="44450">
            <a:spAutoFit/>
          </a:bodyPr>
          <a:lstStyle/>
          <a:p>
            <a:pPr>
              <a:lnSpc>
                <a:spcPct val="90000"/>
              </a:lnSpc>
              <a:defRPr/>
            </a:pPr>
            <a:r>
              <a:rPr lang="en-US" sz="2800" dirty="0">
                <a:latin typeface="+mn-lt"/>
              </a:rPr>
              <a:t>Applies to both geospatial and statistical data</a:t>
            </a:r>
          </a:p>
        </p:txBody>
      </p:sp>
    </p:spTree>
    <p:extLst>
      <p:ext uri="{BB962C8B-B14F-4D97-AF65-F5344CB8AC3E}">
        <p14:creationId xmlns:p14="http://schemas.microsoft.com/office/powerpoint/2010/main" val="3485677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22</a:t>
            </a:fld>
            <a:endParaRPr lang="en-US" dirty="0"/>
          </a:p>
        </p:txBody>
      </p:sp>
      <p:sp>
        <p:nvSpPr>
          <p:cNvPr id="3" name="Title 1">
            <a:extLst>
              <a:ext uri="{FF2B5EF4-FFF2-40B4-BE49-F238E27FC236}">
                <a16:creationId xmlns:a16="http://schemas.microsoft.com/office/drawing/2014/main" id="{007DED3A-8F5A-DBF2-F76D-58C794757C9B}"/>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dirty="0"/>
              <a:t>Defining the data set specifications</a:t>
            </a:r>
          </a:p>
        </p:txBody>
      </p:sp>
      <p:sp>
        <p:nvSpPr>
          <p:cNvPr id="2" name="Title 1">
            <a:extLst>
              <a:ext uri="{FF2B5EF4-FFF2-40B4-BE49-F238E27FC236}">
                <a16:creationId xmlns:a16="http://schemas.microsoft.com/office/drawing/2014/main" id="{A12501AE-0776-F3CB-DA92-78653453F412}"/>
              </a:ext>
            </a:extLst>
          </p:cNvPr>
          <p:cNvSpPr txBox="1">
            <a:spLocks/>
          </p:cNvSpPr>
          <p:nvPr/>
        </p:nvSpPr>
        <p:spPr>
          <a:xfrm>
            <a:off x="560805" y="1053314"/>
            <a:ext cx="11173997" cy="469900"/>
          </a:xfrm>
          <a:prstGeom prst="rect">
            <a:avLst/>
          </a:prstGeom>
        </p:spPr>
        <p:txBody>
          <a:bodyPr anchor="ctr"/>
          <a:lstStyle/>
          <a:p>
            <a:pPr fontAlgn="auto">
              <a:lnSpc>
                <a:spcPct val="90000"/>
              </a:lnSpc>
              <a:spcAft>
                <a:spcPts val="0"/>
              </a:spcAft>
              <a:defRPr/>
            </a:pPr>
            <a:r>
              <a:rPr lang="en-US" sz="2600" b="1" dirty="0">
                <a:latin typeface="+mn-lt"/>
                <a:ea typeface="+mj-ea"/>
                <a:cs typeface="+mj-cs"/>
              </a:rPr>
              <a:t>V.5 Metadata – Data about the data</a:t>
            </a:r>
          </a:p>
        </p:txBody>
      </p:sp>
      <p:sp>
        <p:nvSpPr>
          <p:cNvPr id="13" name="Content Placeholder 2">
            <a:extLst>
              <a:ext uri="{FF2B5EF4-FFF2-40B4-BE49-F238E27FC236}">
                <a16:creationId xmlns:a16="http://schemas.microsoft.com/office/drawing/2014/main" id="{847A84DB-1149-EEB5-8F57-9BA272424551}"/>
              </a:ext>
            </a:extLst>
          </p:cNvPr>
          <p:cNvSpPr txBox="1">
            <a:spLocks/>
          </p:cNvSpPr>
          <p:nvPr/>
        </p:nvSpPr>
        <p:spPr>
          <a:xfrm>
            <a:off x="726140" y="1570839"/>
            <a:ext cx="8122025" cy="4615689"/>
          </a:xfrm>
          <a:prstGeom prst="rect">
            <a:avLst/>
          </a:prstGeom>
        </p:spPr>
        <p:txBody>
          <a:bodyPr/>
          <a:lstStyle/>
          <a:p>
            <a:pPr marL="342900" indent="-342900" fontAlgn="auto">
              <a:spcBef>
                <a:spcPct val="20000"/>
              </a:spcBef>
              <a:spcAft>
                <a:spcPts val="0"/>
              </a:spcAft>
              <a:buFont typeface="Arial" pitchFamily="34" charset="0"/>
              <a:buNone/>
              <a:defRPr/>
            </a:pPr>
            <a:r>
              <a:rPr lang="en-US" sz="2600" dirty="0">
                <a:latin typeface="+mn-lt"/>
                <a:cs typeface="+mn-cs"/>
              </a:rPr>
              <a:t>A minimum metadata should cover:</a:t>
            </a:r>
          </a:p>
          <a:p>
            <a:pPr marL="720000" lvl="1" indent="-457200" fontAlgn="auto">
              <a:spcBef>
                <a:spcPct val="20000"/>
              </a:spcBef>
              <a:spcAft>
                <a:spcPts val="0"/>
              </a:spcAft>
              <a:buFont typeface="Wingdings" pitchFamily="2" charset="2"/>
              <a:buChar char="§"/>
              <a:defRPr/>
            </a:pPr>
            <a:r>
              <a:rPr lang="en-US" sz="2600" dirty="0">
                <a:latin typeface="+mn-lt"/>
                <a:cs typeface="+mn-cs"/>
              </a:rPr>
              <a:t>Where is the data coming from?</a:t>
            </a:r>
          </a:p>
          <a:p>
            <a:pPr marL="720000" lvl="1" indent="-457200" fontAlgn="auto">
              <a:spcBef>
                <a:spcPct val="20000"/>
              </a:spcBef>
              <a:spcAft>
                <a:spcPts val="0"/>
              </a:spcAft>
              <a:buFont typeface="Wingdings" pitchFamily="2" charset="2"/>
              <a:buChar char="§"/>
              <a:defRPr/>
            </a:pPr>
            <a:r>
              <a:rPr lang="en-US" sz="2600" dirty="0">
                <a:latin typeface="+mn-lt"/>
                <a:cs typeface="+mn-cs"/>
              </a:rPr>
              <a:t>When was it created/last updated?</a:t>
            </a:r>
          </a:p>
          <a:p>
            <a:pPr marL="720000" lvl="1" indent="-457200" fontAlgn="auto">
              <a:spcBef>
                <a:spcPct val="20000"/>
              </a:spcBef>
              <a:spcAft>
                <a:spcPts val="0"/>
              </a:spcAft>
              <a:buFont typeface="Wingdings" pitchFamily="2" charset="2"/>
              <a:buChar char="§"/>
              <a:defRPr/>
            </a:pPr>
            <a:r>
              <a:rPr lang="en-US" sz="2600" dirty="0">
                <a:latin typeface="+mn-lt"/>
                <a:cs typeface="+mn-cs"/>
              </a:rPr>
              <a:t>What is the method behind the data (scale, accuracy,..)?</a:t>
            </a:r>
          </a:p>
          <a:p>
            <a:pPr marL="720000" lvl="1" indent="-457200" fontAlgn="auto">
              <a:spcBef>
                <a:spcPct val="20000"/>
              </a:spcBef>
              <a:spcAft>
                <a:spcPts val="0"/>
              </a:spcAft>
              <a:buFont typeface="Wingdings" pitchFamily="2" charset="2"/>
              <a:buChar char="§"/>
              <a:defRPr/>
            </a:pPr>
            <a:r>
              <a:rPr lang="en-US" sz="2600" dirty="0">
                <a:latin typeface="+mn-lt"/>
                <a:cs typeface="+mn-cs"/>
              </a:rPr>
              <a:t>Which geographic coordinate/projection system is being used?</a:t>
            </a:r>
          </a:p>
          <a:p>
            <a:pPr marL="720000" lvl="1" indent="-457200" fontAlgn="auto">
              <a:spcBef>
                <a:spcPct val="20000"/>
              </a:spcBef>
              <a:spcAft>
                <a:spcPts val="0"/>
              </a:spcAft>
              <a:buFont typeface="Wingdings" pitchFamily="2" charset="2"/>
              <a:buChar char="§"/>
              <a:defRPr/>
            </a:pPr>
            <a:r>
              <a:rPr lang="en-US" sz="2600" dirty="0">
                <a:latin typeface="+mn-lt"/>
                <a:cs typeface="+mn-cs"/>
              </a:rPr>
              <a:t>Are there any use or redistribution restrictions attached to the data? </a:t>
            </a:r>
          </a:p>
          <a:p>
            <a:pPr marL="720000" lvl="1" indent="-457200" fontAlgn="auto">
              <a:spcBef>
                <a:spcPct val="20000"/>
              </a:spcBef>
              <a:spcAft>
                <a:spcPts val="0"/>
              </a:spcAft>
              <a:buFont typeface="Wingdings" pitchFamily="2" charset="2"/>
              <a:buChar char="§"/>
              <a:defRPr/>
            </a:pPr>
            <a:r>
              <a:rPr lang="fr-CH" sz="2600" dirty="0" err="1">
                <a:latin typeface="+mn-lt"/>
                <a:cs typeface="+mn-cs"/>
              </a:rPr>
              <a:t>Who</a:t>
            </a:r>
            <a:r>
              <a:rPr lang="fr-CH" sz="2600" dirty="0">
                <a:latin typeface="+mn-lt"/>
                <a:cs typeface="+mn-cs"/>
              </a:rPr>
              <a:t> can I contact if I have questions?</a:t>
            </a:r>
            <a:endParaRPr lang="en-US" sz="2600" dirty="0">
              <a:latin typeface="+mn-lt"/>
              <a:cs typeface="+mn-cs"/>
            </a:endParaRPr>
          </a:p>
        </p:txBody>
      </p:sp>
      <p:pic>
        <p:nvPicPr>
          <p:cNvPr id="14" name="Picture 13">
            <a:extLst>
              <a:ext uri="{FF2B5EF4-FFF2-40B4-BE49-F238E27FC236}">
                <a16:creationId xmlns:a16="http://schemas.microsoft.com/office/drawing/2014/main" id="{84B4D94B-BCE0-40D8-E976-4A06811CA6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479212" y="2182033"/>
            <a:ext cx="3134579" cy="2209677"/>
          </a:xfrm>
          <a:prstGeom prst="rect">
            <a:avLst/>
          </a:prstGeom>
          <a:solidFill>
            <a:srgbClr val="000000">
              <a:shade val="95000"/>
            </a:srgbClr>
          </a:solidFill>
          <a:ln w="3175" cap="sq">
            <a:solidFill>
              <a:srgbClr val="000000"/>
            </a:solidFill>
            <a:miter lim="800000"/>
          </a:ln>
          <a:effectLst>
            <a:outerShdw blurRad="254000" dist="190500" dir="2700000" sy="90000" algn="bl" rotWithShape="0">
              <a:srgbClr val="000000">
                <a:alpha val="40000"/>
              </a:srgbClr>
            </a:outerShdw>
          </a:effectLst>
        </p:spPr>
      </p:pic>
      <p:sp>
        <p:nvSpPr>
          <p:cNvPr id="15" name="Rectangle 12">
            <a:extLst>
              <a:ext uri="{FF2B5EF4-FFF2-40B4-BE49-F238E27FC236}">
                <a16:creationId xmlns:a16="http://schemas.microsoft.com/office/drawing/2014/main" id="{919E07AD-4EA8-507E-61FC-3343C4B9646E}"/>
              </a:ext>
            </a:extLst>
          </p:cNvPr>
          <p:cNvSpPr>
            <a:spLocks noChangeArrowheads="1"/>
          </p:cNvSpPr>
          <p:nvPr/>
        </p:nvSpPr>
        <p:spPr bwMode="auto">
          <a:xfrm>
            <a:off x="0" y="6093915"/>
            <a:ext cx="72263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dirty="0"/>
              <a:t>https://www.healthgeolab.net/DOCUMENTS/Guide_HGLC_Part2_5_1.pdf</a:t>
            </a:r>
          </a:p>
        </p:txBody>
      </p:sp>
      <p:pic>
        <p:nvPicPr>
          <p:cNvPr id="5" name="Picture 4">
            <a:extLst>
              <a:ext uri="{FF2B5EF4-FFF2-40B4-BE49-F238E27FC236}">
                <a16:creationId xmlns:a16="http://schemas.microsoft.com/office/drawing/2014/main" id="{00D46903-0ACE-AADB-4474-D005EC2D5DD2}"/>
              </a:ext>
            </a:extLst>
          </p:cNvPr>
          <p:cNvPicPr>
            <a:picLocks noChangeAspect="1"/>
          </p:cNvPicPr>
          <p:nvPr/>
        </p:nvPicPr>
        <p:blipFill rotWithShape="1">
          <a:blip r:embed="rId3"/>
          <a:srcRect l="80520" t="38265" r="10441" b="47050"/>
          <a:stretch/>
        </p:blipFill>
        <p:spPr>
          <a:xfrm>
            <a:off x="10747307" y="4530375"/>
            <a:ext cx="718553" cy="647571"/>
          </a:xfrm>
          <a:prstGeom prst="rect">
            <a:avLst/>
          </a:prstGeom>
        </p:spPr>
      </p:pic>
      <p:sp>
        <p:nvSpPr>
          <p:cNvPr id="6" name="Rectangle 12">
            <a:extLst>
              <a:ext uri="{FF2B5EF4-FFF2-40B4-BE49-F238E27FC236}">
                <a16:creationId xmlns:a16="http://schemas.microsoft.com/office/drawing/2014/main" id="{1769B61E-D235-A7E0-4389-B8A56D3E4992}"/>
              </a:ext>
            </a:extLst>
          </p:cNvPr>
          <p:cNvSpPr>
            <a:spLocks noChangeArrowheads="1"/>
          </p:cNvSpPr>
          <p:nvPr/>
        </p:nvSpPr>
        <p:spPr bwMode="auto">
          <a:xfrm>
            <a:off x="8815908" y="5180897"/>
            <a:ext cx="24611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400" dirty="0"/>
              <a:t>Guide_HGLC_Part2_5_1.pdf</a:t>
            </a:r>
          </a:p>
        </p:txBody>
      </p:sp>
    </p:spTree>
    <p:extLst>
      <p:ext uri="{BB962C8B-B14F-4D97-AF65-F5344CB8AC3E}">
        <p14:creationId xmlns:p14="http://schemas.microsoft.com/office/powerpoint/2010/main" val="3950365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23</a:t>
            </a:fld>
            <a:endParaRPr lang="en-US" dirty="0"/>
          </a:p>
        </p:txBody>
      </p:sp>
      <p:sp>
        <p:nvSpPr>
          <p:cNvPr id="3" name="Title 1">
            <a:extLst>
              <a:ext uri="{FF2B5EF4-FFF2-40B4-BE49-F238E27FC236}">
                <a16:creationId xmlns:a16="http://schemas.microsoft.com/office/drawing/2014/main" id="{007DED3A-8F5A-DBF2-F76D-58C794757C9B}"/>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dirty="0"/>
              <a:t>Defining the data set specifications</a:t>
            </a:r>
          </a:p>
        </p:txBody>
      </p:sp>
      <p:sp>
        <p:nvSpPr>
          <p:cNvPr id="5" name="Title 1">
            <a:extLst>
              <a:ext uri="{FF2B5EF4-FFF2-40B4-BE49-F238E27FC236}">
                <a16:creationId xmlns:a16="http://schemas.microsoft.com/office/drawing/2014/main" id="{C238476B-C1EC-3A95-B23C-5C53733F0A8A}"/>
              </a:ext>
            </a:extLst>
          </p:cNvPr>
          <p:cNvSpPr txBox="1">
            <a:spLocks/>
          </p:cNvSpPr>
          <p:nvPr/>
        </p:nvSpPr>
        <p:spPr>
          <a:xfrm>
            <a:off x="565336" y="1062841"/>
            <a:ext cx="11170024" cy="469900"/>
          </a:xfrm>
          <a:prstGeom prst="rect">
            <a:avLst/>
          </a:prstGeom>
        </p:spPr>
        <p:txBody>
          <a:bodyPr anchor="ctr"/>
          <a:lstStyle/>
          <a:p>
            <a:pPr fontAlgn="auto">
              <a:lnSpc>
                <a:spcPct val="90000"/>
              </a:lnSpc>
              <a:spcAft>
                <a:spcPts val="0"/>
              </a:spcAft>
              <a:defRPr/>
            </a:pPr>
            <a:r>
              <a:rPr lang="en-US" sz="2600" b="1" dirty="0">
                <a:latin typeface="+mn-lt"/>
                <a:ea typeface="+mj-ea"/>
                <a:cs typeface="+mj-cs"/>
              </a:rPr>
              <a:t>A.1 Scale, A.2 Resolution, A.3 &amp; A.4 Accuracy, and A.5 Precision</a:t>
            </a:r>
          </a:p>
        </p:txBody>
      </p:sp>
      <p:sp>
        <p:nvSpPr>
          <p:cNvPr id="6" name="Rectangle 12">
            <a:extLst>
              <a:ext uri="{FF2B5EF4-FFF2-40B4-BE49-F238E27FC236}">
                <a16:creationId xmlns:a16="http://schemas.microsoft.com/office/drawing/2014/main" id="{56B9859D-DD8D-DED1-3891-05F082F3605C}"/>
              </a:ext>
            </a:extLst>
          </p:cNvPr>
          <p:cNvSpPr>
            <a:spLocks noChangeArrowheads="1"/>
          </p:cNvSpPr>
          <p:nvPr/>
        </p:nvSpPr>
        <p:spPr bwMode="auto">
          <a:xfrm>
            <a:off x="0" y="6093141"/>
            <a:ext cx="72263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00" dirty="0"/>
              <a:t>http://support.esri.com/other-resources/gis-dictionary/</a:t>
            </a:r>
          </a:p>
        </p:txBody>
      </p:sp>
      <p:sp>
        <p:nvSpPr>
          <p:cNvPr id="7" name="Rectangle 1">
            <a:extLst>
              <a:ext uri="{FF2B5EF4-FFF2-40B4-BE49-F238E27FC236}">
                <a16:creationId xmlns:a16="http://schemas.microsoft.com/office/drawing/2014/main" id="{0F11305D-E93A-1A63-A3ED-B8F6ABB3E607}"/>
              </a:ext>
            </a:extLst>
          </p:cNvPr>
          <p:cNvSpPr>
            <a:spLocks noChangeArrowheads="1"/>
          </p:cNvSpPr>
          <p:nvPr/>
        </p:nvSpPr>
        <p:spPr bwMode="auto">
          <a:xfrm>
            <a:off x="717737" y="1599169"/>
            <a:ext cx="10963836" cy="4231928"/>
          </a:xfrm>
          <a:prstGeom prst="rect">
            <a:avLst/>
          </a:prstGeom>
          <a:noFill/>
          <a:ln w="9525">
            <a:noFill/>
            <a:miter lim="800000"/>
            <a:headEnd/>
            <a:tailEnd/>
          </a:ln>
          <a:effectLst/>
        </p:spPr>
        <p:txBody>
          <a:bodyPr wrap="square" tIns="0" bIns="0" anchor="ctr">
            <a:spAutoFit/>
          </a:bodyPr>
          <a:lstStyle/>
          <a:p>
            <a:pPr marL="342900" indent="-342900" eaLnBrk="0" hangingPunct="0">
              <a:spcAft>
                <a:spcPts val="600"/>
              </a:spcAft>
              <a:buFontTx/>
              <a:buChar char="•"/>
              <a:defRPr/>
            </a:pPr>
            <a:r>
              <a:rPr lang="en-US" sz="2600" u="sng" dirty="0">
                <a:latin typeface="+mn-lt"/>
                <a:ea typeface="Times New Roman" pitchFamily="18" charset="0"/>
              </a:rPr>
              <a:t>Scale:</a:t>
            </a:r>
            <a:r>
              <a:rPr lang="en-US" sz="2600" dirty="0">
                <a:latin typeface="+mn-lt"/>
                <a:ea typeface="Times New Roman" pitchFamily="18" charset="0"/>
              </a:rPr>
              <a:t> The ratio or relationship between a distance or area on a map and the corresponding distance or area on the ground, commonly expressed as a fraction or ratio. A map scale of 1/100,000 or 1:100,000 means that one unit of measure on the map equals 100,000 of the same unit on the earth.</a:t>
            </a:r>
            <a:endParaRPr lang="en-GB" sz="2600" dirty="0">
              <a:latin typeface="+mn-lt"/>
              <a:ea typeface="Times New Roman" pitchFamily="18" charset="0"/>
            </a:endParaRPr>
          </a:p>
          <a:p>
            <a:pPr marL="342900" indent="-342900" eaLnBrk="0" hangingPunct="0">
              <a:spcAft>
                <a:spcPts val="600"/>
              </a:spcAft>
              <a:buFontTx/>
              <a:buChar char="•"/>
              <a:defRPr/>
            </a:pPr>
            <a:r>
              <a:rPr lang="en-US" sz="2600" u="sng" dirty="0">
                <a:ea typeface="Times New Roman" pitchFamily="18" charset="0"/>
              </a:rPr>
              <a:t>Resolution (raster format):</a:t>
            </a:r>
            <a:r>
              <a:rPr lang="en-US" sz="2600" dirty="0">
                <a:ea typeface="Times New Roman" pitchFamily="18" charset="0"/>
              </a:rPr>
              <a:t> The dimensions represented by each cell or pixel in a raster.</a:t>
            </a:r>
            <a:endParaRPr lang="en-GB" sz="2600" dirty="0">
              <a:ea typeface="Times New Roman" pitchFamily="18" charset="0"/>
            </a:endParaRPr>
          </a:p>
          <a:p>
            <a:pPr marL="342900" indent="-342900" eaLnBrk="0" hangingPunct="0">
              <a:spcAft>
                <a:spcPts val="600"/>
              </a:spcAft>
              <a:buFontTx/>
              <a:buChar char="•"/>
              <a:defRPr/>
            </a:pPr>
            <a:r>
              <a:rPr lang="en-US" sz="2600" u="sng" dirty="0">
                <a:latin typeface="+mn-lt"/>
                <a:ea typeface="Times New Roman" pitchFamily="18" charset="0"/>
              </a:rPr>
              <a:t>Accuracy:</a:t>
            </a:r>
            <a:r>
              <a:rPr lang="en-US" sz="2600" dirty="0">
                <a:latin typeface="+mn-lt"/>
                <a:ea typeface="Times New Roman" pitchFamily="18" charset="0"/>
              </a:rPr>
              <a:t> The degree to which a measured value conforms to true or accepted values. Accuracy is a measure of correctness.</a:t>
            </a:r>
            <a:endParaRPr lang="en-GB" sz="2600" dirty="0">
              <a:latin typeface="+mn-lt"/>
              <a:ea typeface="Times New Roman" pitchFamily="18" charset="0"/>
            </a:endParaRPr>
          </a:p>
          <a:p>
            <a:pPr marL="342900" indent="-342900" eaLnBrk="0" hangingPunct="0">
              <a:spcAft>
                <a:spcPts val="600"/>
              </a:spcAft>
              <a:buFontTx/>
              <a:buChar char="•"/>
              <a:defRPr/>
            </a:pPr>
            <a:r>
              <a:rPr lang="en-US" sz="2600" u="sng" dirty="0">
                <a:latin typeface="+mn-lt"/>
                <a:ea typeface="Times New Roman" pitchFamily="18" charset="0"/>
              </a:rPr>
              <a:t>Precision:</a:t>
            </a:r>
            <a:r>
              <a:rPr lang="en-US" sz="2600" dirty="0">
                <a:latin typeface="+mn-lt"/>
                <a:ea typeface="Times New Roman" pitchFamily="18" charset="0"/>
              </a:rPr>
              <a:t> The number of significant digits used to store numbers, particularly coordinate values. Precision measures exactness.</a:t>
            </a:r>
            <a:endParaRPr lang="en-US" sz="2600" dirty="0">
              <a:latin typeface="+mn-lt"/>
            </a:endParaRPr>
          </a:p>
        </p:txBody>
      </p:sp>
    </p:spTree>
    <p:extLst>
      <p:ext uri="{BB962C8B-B14F-4D97-AF65-F5344CB8AC3E}">
        <p14:creationId xmlns:p14="http://schemas.microsoft.com/office/powerpoint/2010/main" val="4055445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24</a:t>
            </a:fld>
            <a:endParaRPr lang="en-US" dirty="0"/>
          </a:p>
        </p:txBody>
      </p:sp>
      <p:sp>
        <p:nvSpPr>
          <p:cNvPr id="3" name="Title 1">
            <a:extLst>
              <a:ext uri="{FF2B5EF4-FFF2-40B4-BE49-F238E27FC236}">
                <a16:creationId xmlns:a16="http://schemas.microsoft.com/office/drawing/2014/main" id="{007DED3A-8F5A-DBF2-F76D-58C794757C9B}"/>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dirty="0"/>
              <a:t>Defining the data set specifications</a:t>
            </a:r>
          </a:p>
        </p:txBody>
      </p:sp>
      <p:sp>
        <p:nvSpPr>
          <p:cNvPr id="2" name="Title 1">
            <a:extLst>
              <a:ext uri="{FF2B5EF4-FFF2-40B4-BE49-F238E27FC236}">
                <a16:creationId xmlns:a16="http://schemas.microsoft.com/office/drawing/2014/main" id="{11AD9012-35C5-44E5-36F2-2B137D82E44A}"/>
              </a:ext>
            </a:extLst>
          </p:cNvPr>
          <p:cNvSpPr txBox="1">
            <a:spLocks/>
          </p:cNvSpPr>
          <p:nvPr/>
        </p:nvSpPr>
        <p:spPr>
          <a:xfrm>
            <a:off x="568042" y="1071805"/>
            <a:ext cx="8307635" cy="469900"/>
          </a:xfrm>
          <a:prstGeom prst="rect">
            <a:avLst/>
          </a:prstGeom>
        </p:spPr>
        <p:txBody>
          <a:bodyPr anchor="ctr"/>
          <a:lstStyle/>
          <a:p>
            <a:pPr fontAlgn="auto">
              <a:lnSpc>
                <a:spcPct val="90000"/>
              </a:lnSpc>
              <a:spcAft>
                <a:spcPts val="0"/>
              </a:spcAft>
              <a:defRPr/>
            </a:pPr>
            <a:r>
              <a:rPr lang="en-US" sz="2600" b="1" dirty="0">
                <a:latin typeface="+mn-lt"/>
                <a:ea typeface="+mj-ea"/>
                <a:cs typeface="+mj-cs"/>
              </a:rPr>
              <a:t>Accuracy and Precision (A.4 and A.5)</a:t>
            </a:r>
          </a:p>
        </p:txBody>
      </p:sp>
      <p:grpSp>
        <p:nvGrpSpPr>
          <p:cNvPr id="8" name="Group 7">
            <a:extLst>
              <a:ext uri="{FF2B5EF4-FFF2-40B4-BE49-F238E27FC236}">
                <a16:creationId xmlns:a16="http://schemas.microsoft.com/office/drawing/2014/main" id="{8C88AAD9-1CAE-5DA2-55DE-9241C4536EC8}"/>
              </a:ext>
            </a:extLst>
          </p:cNvPr>
          <p:cNvGrpSpPr>
            <a:grpSpLocks/>
          </p:cNvGrpSpPr>
          <p:nvPr/>
        </p:nvGrpSpPr>
        <p:grpSpPr bwMode="auto">
          <a:xfrm>
            <a:off x="5718736" y="3584593"/>
            <a:ext cx="4562475" cy="2667000"/>
            <a:chOff x="3923928" y="3284984"/>
            <a:chExt cx="4969247" cy="2667000"/>
          </a:xfrm>
        </p:grpSpPr>
        <p:sp>
          <p:nvSpPr>
            <p:cNvPr id="9" name="Rectangle 8">
              <a:extLst>
                <a:ext uri="{FF2B5EF4-FFF2-40B4-BE49-F238E27FC236}">
                  <a16:creationId xmlns:a16="http://schemas.microsoft.com/office/drawing/2014/main" id="{824C0C9A-196D-51F6-968E-46380AB2A92D}"/>
                </a:ext>
              </a:extLst>
            </p:cNvPr>
            <p:cNvSpPr/>
            <p:nvPr/>
          </p:nvSpPr>
          <p:spPr>
            <a:xfrm>
              <a:off x="3923928" y="3284984"/>
              <a:ext cx="4969247" cy="26638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8" descr="520px-Accuracy_and_precision.svg.png">
              <a:extLst>
                <a:ext uri="{FF2B5EF4-FFF2-40B4-BE49-F238E27FC236}">
                  <a16:creationId xmlns:a16="http://schemas.microsoft.com/office/drawing/2014/main" id="{30FCBD67-1AEB-04FD-5C40-0CA658EF4C0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0175" y="3284984"/>
              <a:ext cx="4953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a:extLst>
              <a:ext uri="{FF2B5EF4-FFF2-40B4-BE49-F238E27FC236}">
                <a16:creationId xmlns:a16="http://schemas.microsoft.com/office/drawing/2014/main" id="{18DB3746-95A1-F3CD-F99E-03BCDC9C397A}"/>
              </a:ext>
            </a:extLst>
          </p:cNvPr>
          <p:cNvSpPr/>
          <p:nvPr/>
        </p:nvSpPr>
        <p:spPr>
          <a:xfrm>
            <a:off x="5790174" y="3803644"/>
            <a:ext cx="936625" cy="792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 name="Picture 1" descr="D:\GAIA-GEOSYSTEMS\PROJECTS\AeHIN_Lab\COUNTRIES\MMR\MEETINGS\August_2016\PRESENTATION\precision_accuracy.png">
            <a:extLst>
              <a:ext uri="{FF2B5EF4-FFF2-40B4-BE49-F238E27FC236}">
                <a16:creationId xmlns:a16="http://schemas.microsoft.com/office/drawing/2014/main" id="{19A3858D-D14A-194E-99A8-3162AEE0C4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0949" y="1730393"/>
            <a:ext cx="4391025" cy="293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520px-Accuracy_and_precision.svg.png">
            <a:extLst>
              <a:ext uri="{FF2B5EF4-FFF2-40B4-BE49-F238E27FC236}">
                <a16:creationId xmlns:a16="http://schemas.microsoft.com/office/drawing/2014/main" id="{6017FA3F-4362-6B11-9EA3-9A9E433E5895}"/>
              </a:ext>
            </a:extLst>
          </p:cNvPr>
          <p:cNvPicPr>
            <a:picLocks noChangeAspect="1"/>
          </p:cNvPicPr>
          <p:nvPr/>
        </p:nvPicPr>
        <p:blipFill>
          <a:blip r:embed="rId2" cstate="print">
            <a:extLst>
              <a:ext uri="{28A0092B-C50C-407E-A947-70E740481C1C}">
                <a14:useLocalDpi xmlns:a14="http://schemas.microsoft.com/office/drawing/2010/main" val="0"/>
              </a:ext>
            </a:extLst>
          </a:blip>
          <a:srcRect l="1254" t="16200" r="76578" b="62199"/>
          <a:stretch>
            <a:fillRect/>
          </a:stretch>
        </p:blipFill>
        <p:spPr bwMode="auto">
          <a:xfrm>
            <a:off x="5820336" y="4811706"/>
            <a:ext cx="10080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9238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25</a:t>
            </a:fld>
            <a:endParaRPr lang="en-US" dirty="0"/>
          </a:p>
        </p:txBody>
      </p:sp>
      <p:sp>
        <p:nvSpPr>
          <p:cNvPr id="3" name="Title 1">
            <a:extLst>
              <a:ext uri="{FF2B5EF4-FFF2-40B4-BE49-F238E27FC236}">
                <a16:creationId xmlns:a16="http://schemas.microsoft.com/office/drawing/2014/main" id="{007DED3A-8F5A-DBF2-F76D-58C794757C9B}"/>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dirty="0"/>
              <a:t>Defining the data set specifications</a:t>
            </a:r>
          </a:p>
        </p:txBody>
      </p:sp>
      <p:sp>
        <p:nvSpPr>
          <p:cNvPr id="5" name="Title 1">
            <a:extLst>
              <a:ext uri="{FF2B5EF4-FFF2-40B4-BE49-F238E27FC236}">
                <a16:creationId xmlns:a16="http://schemas.microsoft.com/office/drawing/2014/main" id="{1BDBD162-58B3-BE6A-055F-A13AA75055A4}"/>
              </a:ext>
            </a:extLst>
          </p:cNvPr>
          <p:cNvSpPr txBox="1">
            <a:spLocks/>
          </p:cNvSpPr>
          <p:nvPr/>
        </p:nvSpPr>
        <p:spPr>
          <a:xfrm>
            <a:off x="528918" y="1053315"/>
            <a:ext cx="8247030" cy="469900"/>
          </a:xfrm>
          <a:prstGeom prst="rect">
            <a:avLst/>
          </a:prstGeom>
        </p:spPr>
        <p:txBody>
          <a:bodyPr anchor="ctr"/>
          <a:lstStyle/>
          <a:p>
            <a:pPr fontAlgn="auto">
              <a:lnSpc>
                <a:spcPct val="90000"/>
              </a:lnSpc>
              <a:spcAft>
                <a:spcPts val="0"/>
              </a:spcAft>
              <a:defRPr/>
            </a:pPr>
            <a:r>
              <a:rPr lang="en-US" sz="2600" b="1" dirty="0">
                <a:latin typeface="+mn-lt"/>
                <a:ea typeface="+mj-ea"/>
                <a:cs typeface="+mj-cs"/>
              </a:rPr>
              <a:t>Precision (A.5)</a:t>
            </a:r>
          </a:p>
        </p:txBody>
      </p:sp>
      <p:sp>
        <p:nvSpPr>
          <p:cNvPr id="6" name="Text Box 18">
            <a:extLst>
              <a:ext uri="{FF2B5EF4-FFF2-40B4-BE49-F238E27FC236}">
                <a16:creationId xmlns:a16="http://schemas.microsoft.com/office/drawing/2014/main" id="{8051FB52-5C88-3047-0858-DDDC81E0A4B9}"/>
              </a:ext>
            </a:extLst>
          </p:cNvPr>
          <p:cNvSpPr txBox="1">
            <a:spLocks noChangeArrowheads="1"/>
          </p:cNvSpPr>
          <p:nvPr/>
        </p:nvSpPr>
        <p:spPr bwMode="auto">
          <a:xfrm>
            <a:off x="2463257" y="1523215"/>
            <a:ext cx="2998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GB" sz="2400">
                <a:latin typeface="Arial" pitchFamily="34" charset="0"/>
              </a:rPr>
              <a:t>At the equator: 360 º</a:t>
            </a:r>
          </a:p>
        </p:txBody>
      </p:sp>
      <p:sp>
        <p:nvSpPr>
          <p:cNvPr id="7" name="Text Box 18">
            <a:extLst>
              <a:ext uri="{FF2B5EF4-FFF2-40B4-BE49-F238E27FC236}">
                <a16:creationId xmlns:a16="http://schemas.microsoft.com/office/drawing/2014/main" id="{0D504A34-E58E-D067-B0A9-3BC285095D8F}"/>
              </a:ext>
            </a:extLst>
          </p:cNvPr>
          <p:cNvSpPr txBox="1">
            <a:spLocks noChangeArrowheads="1"/>
          </p:cNvSpPr>
          <p:nvPr/>
        </p:nvSpPr>
        <p:spPr bwMode="auto">
          <a:xfrm>
            <a:off x="6595519" y="1523215"/>
            <a:ext cx="1657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GB" sz="2400">
                <a:latin typeface="Arial" pitchFamily="34" charset="0"/>
              </a:rPr>
              <a:t>40’075 km</a:t>
            </a:r>
          </a:p>
        </p:txBody>
      </p:sp>
      <p:sp>
        <p:nvSpPr>
          <p:cNvPr id="14" name="Right Arrow 7">
            <a:extLst>
              <a:ext uri="{FF2B5EF4-FFF2-40B4-BE49-F238E27FC236}">
                <a16:creationId xmlns:a16="http://schemas.microsoft.com/office/drawing/2014/main" id="{6FC25B26-5C15-6FC3-96EA-A464A1284CBE}"/>
              </a:ext>
            </a:extLst>
          </p:cNvPr>
          <p:cNvSpPr>
            <a:spLocks noChangeArrowheads="1"/>
          </p:cNvSpPr>
          <p:nvPr/>
        </p:nvSpPr>
        <p:spPr bwMode="auto">
          <a:xfrm>
            <a:off x="5757319" y="1599415"/>
            <a:ext cx="609600" cy="304800"/>
          </a:xfrm>
          <a:prstGeom prst="rightArrow">
            <a:avLst>
              <a:gd name="adj1" fmla="val 50000"/>
              <a:gd name="adj2" fmla="val 50000"/>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600">
              <a:solidFill>
                <a:schemeClr val="accent1">
                  <a:lumMod val="50000"/>
                </a:schemeClr>
              </a:solidFill>
              <a:latin typeface="+mn-lt"/>
              <a:cs typeface="+mn-cs"/>
            </a:endParaRPr>
          </a:p>
        </p:txBody>
      </p:sp>
      <p:sp>
        <p:nvSpPr>
          <p:cNvPr id="15" name="Text Box 18">
            <a:extLst>
              <a:ext uri="{FF2B5EF4-FFF2-40B4-BE49-F238E27FC236}">
                <a16:creationId xmlns:a16="http://schemas.microsoft.com/office/drawing/2014/main" id="{79004FA2-DD57-F515-5E71-DE7F3182E142}"/>
              </a:ext>
            </a:extLst>
          </p:cNvPr>
          <p:cNvSpPr txBox="1">
            <a:spLocks noChangeArrowheads="1"/>
          </p:cNvSpPr>
          <p:nvPr/>
        </p:nvSpPr>
        <p:spPr bwMode="auto">
          <a:xfrm>
            <a:off x="4919119" y="2035977"/>
            <a:ext cx="5540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GB" sz="2400">
                <a:latin typeface="Arial" pitchFamily="34" charset="0"/>
              </a:rPr>
              <a:t>1 º</a:t>
            </a:r>
          </a:p>
        </p:txBody>
      </p:sp>
      <p:sp>
        <p:nvSpPr>
          <p:cNvPr id="16" name="Rectangle 9">
            <a:extLst>
              <a:ext uri="{FF2B5EF4-FFF2-40B4-BE49-F238E27FC236}">
                <a16:creationId xmlns:a16="http://schemas.microsoft.com/office/drawing/2014/main" id="{F2195270-1F2F-C182-A877-F644675BF79E}"/>
              </a:ext>
            </a:extLst>
          </p:cNvPr>
          <p:cNvSpPr>
            <a:spLocks noChangeArrowheads="1"/>
          </p:cNvSpPr>
          <p:nvPr/>
        </p:nvSpPr>
        <p:spPr bwMode="auto">
          <a:xfrm>
            <a:off x="5696994" y="2062965"/>
            <a:ext cx="4413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6000">
                <a:latin typeface="Arial" pitchFamily="34" charset="0"/>
              </a:rPr>
              <a:t> ͌</a:t>
            </a:r>
            <a:endParaRPr lang="fr-CH" sz="6000"/>
          </a:p>
        </p:txBody>
      </p:sp>
      <p:sp>
        <p:nvSpPr>
          <p:cNvPr id="17" name="Text Box 18">
            <a:extLst>
              <a:ext uri="{FF2B5EF4-FFF2-40B4-BE49-F238E27FC236}">
                <a16:creationId xmlns:a16="http://schemas.microsoft.com/office/drawing/2014/main" id="{3D83AF39-A580-263A-AAC8-5BF9ACB4FF29}"/>
              </a:ext>
            </a:extLst>
          </p:cNvPr>
          <p:cNvSpPr txBox="1">
            <a:spLocks noChangeArrowheads="1"/>
          </p:cNvSpPr>
          <p:nvPr/>
        </p:nvSpPr>
        <p:spPr bwMode="auto">
          <a:xfrm>
            <a:off x="6659019" y="2066140"/>
            <a:ext cx="161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GB" sz="2400">
                <a:latin typeface="Arial" pitchFamily="34" charset="0"/>
              </a:rPr>
              <a:t>111’320 m</a:t>
            </a:r>
          </a:p>
        </p:txBody>
      </p:sp>
      <p:sp>
        <p:nvSpPr>
          <p:cNvPr id="18" name="Text Box 18">
            <a:extLst>
              <a:ext uri="{FF2B5EF4-FFF2-40B4-BE49-F238E27FC236}">
                <a16:creationId xmlns:a16="http://schemas.microsoft.com/office/drawing/2014/main" id="{EA664D44-27D7-F0C7-0D65-6243B9E38A99}"/>
              </a:ext>
            </a:extLst>
          </p:cNvPr>
          <p:cNvSpPr txBox="1">
            <a:spLocks noChangeArrowheads="1"/>
          </p:cNvSpPr>
          <p:nvPr/>
        </p:nvSpPr>
        <p:spPr bwMode="auto">
          <a:xfrm>
            <a:off x="10194381" y="4451548"/>
            <a:ext cx="18389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GB" b="1" dirty="0">
                <a:solidFill>
                  <a:srgbClr val="FF0000"/>
                </a:solidFill>
                <a:latin typeface="Arial" pitchFamily="34" charset="0"/>
              </a:rPr>
              <a:t>Recommended</a:t>
            </a:r>
          </a:p>
        </p:txBody>
      </p:sp>
      <p:pic>
        <p:nvPicPr>
          <p:cNvPr id="19" name="Picture 1">
            <a:extLst>
              <a:ext uri="{FF2B5EF4-FFF2-40B4-BE49-F238E27FC236}">
                <a16:creationId xmlns:a16="http://schemas.microsoft.com/office/drawing/2014/main" id="{2AAB2101-7CF3-6726-1D03-D897C9E477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4882" y="2477302"/>
            <a:ext cx="86106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50">
            <a:extLst>
              <a:ext uri="{FF2B5EF4-FFF2-40B4-BE49-F238E27FC236}">
                <a16:creationId xmlns:a16="http://schemas.microsoft.com/office/drawing/2014/main" id="{B5C9308F-3054-88BA-8AC7-1FFF1BA06A2D}"/>
              </a:ext>
            </a:extLst>
          </p:cNvPr>
          <p:cNvSpPr>
            <a:spLocks noChangeArrowheads="1"/>
          </p:cNvSpPr>
          <p:nvPr/>
        </p:nvSpPr>
        <p:spPr bwMode="auto">
          <a:xfrm>
            <a:off x="1617119" y="4451032"/>
            <a:ext cx="8455025" cy="4191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a:p>
        </p:txBody>
      </p:sp>
      <p:sp>
        <p:nvSpPr>
          <p:cNvPr id="21" name="Rectangle 265">
            <a:extLst>
              <a:ext uri="{FF2B5EF4-FFF2-40B4-BE49-F238E27FC236}">
                <a16:creationId xmlns:a16="http://schemas.microsoft.com/office/drawing/2014/main" id="{2653A199-C04B-889F-6F47-46BE131F1D97}"/>
              </a:ext>
            </a:extLst>
          </p:cNvPr>
          <p:cNvSpPr>
            <a:spLocks noChangeArrowheads="1"/>
          </p:cNvSpPr>
          <p:nvPr/>
        </p:nvSpPr>
        <p:spPr bwMode="auto">
          <a:xfrm>
            <a:off x="1458260" y="5082347"/>
            <a:ext cx="7562850" cy="42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nSpc>
                <a:spcPct val="90000"/>
              </a:lnSpc>
            </a:pPr>
            <a:r>
              <a:rPr lang="en-US" sz="2400"/>
              <a:t>During data collection in the field (GNSS enabled devices)</a:t>
            </a:r>
          </a:p>
        </p:txBody>
      </p:sp>
      <p:sp>
        <p:nvSpPr>
          <p:cNvPr id="22" name="Rectangle 265">
            <a:extLst>
              <a:ext uri="{FF2B5EF4-FFF2-40B4-BE49-F238E27FC236}">
                <a16:creationId xmlns:a16="http://schemas.microsoft.com/office/drawing/2014/main" id="{D3427EA2-F023-D576-FF79-B097D0C08541}"/>
              </a:ext>
            </a:extLst>
          </p:cNvPr>
          <p:cNvSpPr>
            <a:spLocks noChangeArrowheads="1"/>
          </p:cNvSpPr>
          <p:nvPr/>
        </p:nvSpPr>
        <p:spPr bwMode="auto">
          <a:xfrm>
            <a:off x="1470959" y="5610283"/>
            <a:ext cx="10201087" cy="75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p>
            <a:pPr>
              <a:lnSpc>
                <a:spcPct val="90000"/>
              </a:lnSpc>
            </a:pPr>
            <a:r>
              <a:rPr lang="en-US" sz="2400" dirty="0"/>
              <a:t>When generating or extracting vector format geospatial data (precision level of vertices)</a:t>
            </a:r>
          </a:p>
        </p:txBody>
      </p:sp>
      <p:sp>
        <p:nvSpPr>
          <p:cNvPr id="23" name="AutoShape 416">
            <a:extLst>
              <a:ext uri="{FF2B5EF4-FFF2-40B4-BE49-F238E27FC236}">
                <a16:creationId xmlns:a16="http://schemas.microsoft.com/office/drawing/2014/main" id="{7492EBAB-14E8-BBF7-843C-71D7327E7777}"/>
              </a:ext>
            </a:extLst>
          </p:cNvPr>
          <p:cNvSpPr>
            <a:spLocks noChangeArrowheads="1"/>
          </p:cNvSpPr>
          <p:nvPr/>
        </p:nvSpPr>
        <p:spPr bwMode="auto">
          <a:xfrm>
            <a:off x="767698" y="5068705"/>
            <a:ext cx="520700" cy="381000"/>
          </a:xfrm>
          <a:prstGeom prst="rightArrow">
            <a:avLst>
              <a:gd name="adj1" fmla="val 50000"/>
              <a:gd name="adj2" fmla="val 50000"/>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600">
              <a:solidFill>
                <a:schemeClr val="accent1">
                  <a:lumMod val="50000"/>
                </a:schemeClr>
              </a:solidFill>
              <a:latin typeface="+mn-lt"/>
              <a:cs typeface="+mn-cs"/>
            </a:endParaRPr>
          </a:p>
        </p:txBody>
      </p:sp>
      <p:sp>
        <p:nvSpPr>
          <p:cNvPr id="24" name="AutoShape 416">
            <a:extLst>
              <a:ext uri="{FF2B5EF4-FFF2-40B4-BE49-F238E27FC236}">
                <a16:creationId xmlns:a16="http://schemas.microsoft.com/office/drawing/2014/main" id="{C8AE5898-7244-7A42-C81B-619C4A602485}"/>
              </a:ext>
            </a:extLst>
          </p:cNvPr>
          <p:cNvSpPr>
            <a:spLocks noChangeArrowheads="1"/>
          </p:cNvSpPr>
          <p:nvPr/>
        </p:nvSpPr>
        <p:spPr bwMode="auto">
          <a:xfrm>
            <a:off x="769286" y="5623809"/>
            <a:ext cx="520700" cy="381000"/>
          </a:xfrm>
          <a:prstGeom prst="rightArrow">
            <a:avLst>
              <a:gd name="adj1" fmla="val 50000"/>
              <a:gd name="adj2" fmla="val 50000"/>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600">
              <a:solidFill>
                <a:schemeClr val="accent1">
                  <a:lumMod val="50000"/>
                </a:schemeClr>
              </a:solidFill>
              <a:latin typeface="+mn-lt"/>
              <a:cs typeface="+mn-cs"/>
            </a:endParaRPr>
          </a:p>
        </p:txBody>
      </p:sp>
      <p:pic>
        <p:nvPicPr>
          <p:cNvPr id="2" name="Picture 1" descr="C:\Users\Samsung\AppData\Local\Microsoft\Windows\INetCache\IE\3LEF0BVK\556px-Mauritius_Road_Signs_-_Warning_Sign_-_Other_dangers.svg[1].png">
            <a:extLst>
              <a:ext uri="{FF2B5EF4-FFF2-40B4-BE49-F238E27FC236}">
                <a16:creationId xmlns:a16="http://schemas.microsoft.com/office/drawing/2014/main" id="{75CC90D1-A6C3-C652-227F-E71529D74B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0827" y="185886"/>
            <a:ext cx="645691" cy="569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6709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26</a:t>
            </a:fld>
            <a:endParaRPr lang="en-US" dirty="0"/>
          </a:p>
        </p:txBody>
      </p:sp>
      <p:sp>
        <p:nvSpPr>
          <p:cNvPr id="3" name="Title 1">
            <a:extLst>
              <a:ext uri="{FF2B5EF4-FFF2-40B4-BE49-F238E27FC236}">
                <a16:creationId xmlns:a16="http://schemas.microsoft.com/office/drawing/2014/main" id="{007DED3A-8F5A-DBF2-F76D-58C794757C9B}"/>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dirty="0"/>
              <a:t>Defining the data set specifications</a:t>
            </a:r>
          </a:p>
        </p:txBody>
      </p:sp>
      <p:sp>
        <p:nvSpPr>
          <p:cNvPr id="2" name="Title 1">
            <a:extLst>
              <a:ext uri="{FF2B5EF4-FFF2-40B4-BE49-F238E27FC236}">
                <a16:creationId xmlns:a16="http://schemas.microsoft.com/office/drawing/2014/main" id="{C57B57E7-F410-2FA9-13BD-C6C17EFF7C3B}"/>
              </a:ext>
            </a:extLst>
          </p:cNvPr>
          <p:cNvSpPr txBox="1">
            <a:spLocks/>
          </p:cNvSpPr>
          <p:nvPr/>
        </p:nvSpPr>
        <p:spPr>
          <a:xfrm>
            <a:off x="544666" y="1053318"/>
            <a:ext cx="11154275" cy="469900"/>
          </a:xfrm>
          <a:prstGeom prst="rect">
            <a:avLst/>
          </a:prstGeom>
        </p:spPr>
        <p:txBody>
          <a:bodyPr anchor="ctr"/>
          <a:lstStyle/>
          <a:p>
            <a:pPr fontAlgn="auto">
              <a:lnSpc>
                <a:spcPct val="90000"/>
              </a:lnSpc>
              <a:spcAft>
                <a:spcPts val="0"/>
              </a:spcAft>
              <a:defRPr/>
            </a:pPr>
            <a:r>
              <a:rPr lang="en-US" sz="2600" b="1" dirty="0">
                <a:latin typeface="+mn-lt"/>
                <a:ea typeface="+mj-ea"/>
                <a:cs typeface="+mj-cs"/>
              </a:rPr>
              <a:t>Scale, Accuracy, and Precision (A.1, A.3, and A.5)</a:t>
            </a:r>
          </a:p>
        </p:txBody>
      </p:sp>
      <p:sp>
        <p:nvSpPr>
          <p:cNvPr id="8" name="Rectangle 4">
            <a:extLst>
              <a:ext uri="{FF2B5EF4-FFF2-40B4-BE49-F238E27FC236}">
                <a16:creationId xmlns:a16="http://schemas.microsoft.com/office/drawing/2014/main" id="{B9BD0048-5308-4F9F-9926-4A9001BE80D1}"/>
              </a:ext>
            </a:extLst>
          </p:cNvPr>
          <p:cNvSpPr>
            <a:spLocks noChangeArrowheads="1"/>
          </p:cNvSpPr>
          <p:nvPr/>
        </p:nvSpPr>
        <p:spPr bwMode="auto">
          <a:xfrm>
            <a:off x="0" y="6087329"/>
            <a:ext cx="49196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9063" indent="-119063"/>
            <a:r>
              <a:rPr lang="en-US" sz="1100" dirty="0"/>
              <a:t>http://www.colorado.edu/geography/gcraft/notes/error/error_f.html</a:t>
            </a:r>
          </a:p>
        </p:txBody>
      </p:sp>
      <p:sp>
        <p:nvSpPr>
          <p:cNvPr id="9" name="Rectangle 5">
            <a:extLst>
              <a:ext uri="{FF2B5EF4-FFF2-40B4-BE49-F238E27FC236}">
                <a16:creationId xmlns:a16="http://schemas.microsoft.com/office/drawing/2014/main" id="{6362D3A2-34AD-5F51-15ED-D3C814A8E6C5}"/>
              </a:ext>
            </a:extLst>
          </p:cNvPr>
          <p:cNvSpPr>
            <a:spLocks noChangeArrowheads="1"/>
          </p:cNvSpPr>
          <p:nvPr/>
        </p:nvSpPr>
        <p:spPr bwMode="auto">
          <a:xfrm>
            <a:off x="896470" y="1595248"/>
            <a:ext cx="10058401" cy="762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80000"/>
              </a:lnSpc>
            </a:pPr>
            <a:r>
              <a:rPr lang="en-US" dirty="0"/>
              <a:t>United States Geological Survey mapping standards: "</a:t>
            </a:r>
            <a:r>
              <a:rPr lang="en-US" i="1" dirty="0"/>
              <a:t>requirements for meeting horizontal accuracy as 90 per cent of all measurable points must be within 1/30th of an inch for maps at a scale of 1:20,000 or larger, and 1/50th of an inch for maps at scales smaller than 1:20,000.</a:t>
            </a:r>
            <a:r>
              <a:rPr lang="en-US" dirty="0"/>
              <a:t>"</a:t>
            </a:r>
            <a:endParaRPr lang="en-US" b="1" dirty="0">
              <a:hlinkClick r:id="rId2"/>
            </a:endParaRPr>
          </a:p>
        </p:txBody>
      </p:sp>
      <p:pic>
        <p:nvPicPr>
          <p:cNvPr id="10" name="Picture 1">
            <a:extLst>
              <a:ext uri="{FF2B5EF4-FFF2-40B4-BE49-F238E27FC236}">
                <a16:creationId xmlns:a16="http://schemas.microsoft.com/office/drawing/2014/main" id="{44202E79-8A4E-9A35-5948-53B6D86749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6912" y="2359247"/>
            <a:ext cx="8258175"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0">
            <a:extLst>
              <a:ext uri="{FF2B5EF4-FFF2-40B4-BE49-F238E27FC236}">
                <a16:creationId xmlns:a16="http://schemas.microsoft.com/office/drawing/2014/main" id="{223131CA-2B60-F1F9-E542-6CF6FAB57D1A}"/>
              </a:ext>
            </a:extLst>
          </p:cNvPr>
          <p:cNvSpPr>
            <a:spLocks noChangeArrowheads="1"/>
          </p:cNvSpPr>
          <p:nvPr/>
        </p:nvSpPr>
        <p:spPr bwMode="auto">
          <a:xfrm>
            <a:off x="5537200" y="3406997"/>
            <a:ext cx="4608512" cy="471488"/>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a:p>
        </p:txBody>
      </p:sp>
      <p:pic>
        <p:nvPicPr>
          <p:cNvPr id="5" name="Picture 1" descr="C:\Users\Samsung\AppData\Local\Microsoft\Windows\INetCache\IE\3LEF0BVK\556px-Mauritius_Road_Signs_-_Warning_Sign_-_Other_dangers.svg[1].png">
            <a:extLst>
              <a:ext uri="{FF2B5EF4-FFF2-40B4-BE49-F238E27FC236}">
                <a16:creationId xmlns:a16="http://schemas.microsoft.com/office/drawing/2014/main" id="{AEA87E2A-F8AF-0FEF-F546-E9F69A3928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60827" y="185886"/>
            <a:ext cx="645691" cy="569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2741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27</a:t>
            </a:fld>
            <a:endParaRPr lang="en-US" dirty="0"/>
          </a:p>
        </p:txBody>
      </p:sp>
      <p:sp>
        <p:nvSpPr>
          <p:cNvPr id="3" name="Title 1">
            <a:extLst>
              <a:ext uri="{FF2B5EF4-FFF2-40B4-BE49-F238E27FC236}">
                <a16:creationId xmlns:a16="http://schemas.microsoft.com/office/drawing/2014/main" id="{007DED3A-8F5A-DBF2-F76D-58C794757C9B}"/>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dirty="0"/>
              <a:t>Defining the data set specifications</a:t>
            </a:r>
          </a:p>
        </p:txBody>
      </p:sp>
      <p:sp>
        <p:nvSpPr>
          <p:cNvPr id="5" name="Title 1">
            <a:extLst>
              <a:ext uri="{FF2B5EF4-FFF2-40B4-BE49-F238E27FC236}">
                <a16:creationId xmlns:a16="http://schemas.microsoft.com/office/drawing/2014/main" id="{8513E920-4F43-1BA3-A958-24941B7F4B1E}"/>
              </a:ext>
            </a:extLst>
          </p:cNvPr>
          <p:cNvSpPr txBox="1">
            <a:spLocks/>
          </p:cNvSpPr>
          <p:nvPr/>
        </p:nvSpPr>
        <p:spPr>
          <a:xfrm>
            <a:off x="548228" y="1053314"/>
            <a:ext cx="8308404" cy="469900"/>
          </a:xfrm>
          <a:prstGeom prst="rect">
            <a:avLst/>
          </a:prstGeom>
        </p:spPr>
        <p:txBody>
          <a:bodyPr anchor="ctr"/>
          <a:lstStyle/>
          <a:p>
            <a:pPr fontAlgn="auto">
              <a:lnSpc>
                <a:spcPct val="90000"/>
              </a:lnSpc>
              <a:spcAft>
                <a:spcPts val="0"/>
              </a:spcAft>
              <a:defRPr/>
            </a:pPr>
            <a:r>
              <a:rPr lang="en-US" sz="2600" b="1" dirty="0">
                <a:latin typeface="+mn-lt"/>
                <a:ea typeface="+mj-ea"/>
                <a:cs typeface="+mj-cs"/>
              </a:rPr>
              <a:t>Scale and Resolution (A.1 and A.2)</a:t>
            </a:r>
          </a:p>
        </p:txBody>
      </p:sp>
      <p:sp>
        <p:nvSpPr>
          <p:cNvPr id="6" name="Rectangle 4">
            <a:extLst>
              <a:ext uri="{FF2B5EF4-FFF2-40B4-BE49-F238E27FC236}">
                <a16:creationId xmlns:a16="http://schemas.microsoft.com/office/drawing/2014/main" id="{7E534910-8E48-73EA-8835-9F1F642F9848}"/>
              </a:ext>
            </a:extLst>
          </p:cNvPr>
          <p:cNvSpPr>
            <a:spLocks noChangeArrowheads="1"/>
          </p:cNvSpPr>
          <p:nvPr/>
        </p:nvSpPr>
        <p:spPr bwMode="auto">
          <a:xfrm>
            <a:off x="0" y="6084671"/>
            <a:ext cx="848957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19063" indent="-119063"/>
            <a:r>
              <a:rPr lang="en-US" sz="1100"/>
              <a:t>Tobler W. (1987): Measuring Spatial Resolution, Proceedings, Land Resources Information Systems Conference, Beijing, pp. 12-16</a:t>
            </a:r>
          </a:p>
        </p:txBody>
      </p:sp>
      <p:pic>
        <p:nvPicPr>
          <p:cNvPr id="7" name="Picture 2">
            <a:extLst>
              <a:ext uri="{FF2B5EF4-FFF2-40B4-BE49-F238E27FC236}">
                <a16:creationId xmlns:a16="http://schemas.microsoft.com/office/drawing/2014/main" id="{F3D451C3-A9FE-C240-3E87-9819B65252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6061" y="1765898"/>
            <a:ext cx="5006975"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65">
            <a:extLst>
              <a:ext uri="{FF2B5EF4-FFF2-40B4-BE49-F238E27FC236}">
                <a16:creationId xmlns:a16="http://schemas.microsoft.com/office/drawing/2014/main" id="{63BF7B55-25FC-F56E-2B7E-50B3458A5DA9}"/>
              </a:ext>
            </a:extLst>
          </p:cNvPr>
          <p:cNvSpPr>
            <a:spLocks noChangeArrowheads="1"/>
          </p:cNvSpPr>
          <p:nvPr/>
        </p:nvSpPr>
        <p:spPr bwMode="auto">
          <a:xfrm>
            <a:off x="1606061" y="5098128"/>
            <a:ext cx="7562850" cy="44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nSpc>
                <a:spcPct val="90000"/>
              </a:lnSpc>
            </a:pPr>
            <a:r>
              <a:rPr lang="en-US" sz="2600"/>
              <a:t>Values are very close to those for accuracy</a:t>
            </a:r>
          </a:p>
        </p:txBody>
      </p:sp>
      <p:sp>
        <p:nvSpPr>
          <p:cNvPr id="13" name="Rectangle 50">
            <a:extLst>
              <a:ext uri="{FF2B5EF4-FFF2-40B4-BE49-F238E27FC236}">
                <a16:creationId xmlns:a16="http://schemas.microsoft.com/office/drawing/2014/main" id="{944A5024-3459-9ECD-DD54-DFED075ECEAC}"/>
              </a:ext>
            </a:extLst>
          </p:cNvPr>
          <p:cNvSpPr>
            <a:spLocks noChangeArrowheads="1"/>
          </p:cNvSpPr>
          <p:nvPr/>
        </p:nvSpPr>
        <p:spPr bwMode="auto">
          <a:xfrm>
            <a:off x="1748936" y="2492973"/>
            <a:ext cx="4826000" cy="400050"/>
          </a:xfrm>
          <a:prstGeom prst="rect">
            <a:avLst/>
          </a:prstGeom>
          <a:noFill/>
          <a:ln w="444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a:p>
        </p:txBody>
      </p:sp>
      <p:pic>
        <p:nvPicPr>
          <p:cNvPr id="14" name="Picture 11" descr="D:\GAIA-GEOSYSTEMS\DROPBOX\Dropbox (Personal)\DPHI_KHM_TRAINING\resolution.gif">
            <a:extLst>
              <a:ext uri="{FF2B5EF4-FFF2-40B4-BE49-F238E27FC236}">
                <a16:creationId xmlns:a16="http://schemas.microsoft.com/office/drawing/2014/main" id="{91B13CC5-19C7-86F9-1769-227F14C109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29279" r="65994"/>
          <a:stretch>
            <a:fillRect/>
          </a:stretch>
        </p:blipFill>
        <p:spPr bwMode="auto">
          <a:xfrm>
            <a:off x="6936389" y="1629671"/>
            <a:ext cx="14843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D:\GAIA-GEOSYSTEMS\DROPBOX\Dropbox (Personal)\DPHI_KHM_TRAINING\resolution.gif">
            <a:extLst>
              <a:ext uri="{FF2B5EF4-FFF2-40B4-BE49-F238E27FC236}">
                <a16:creationId xmlns:a16="http://schemas.microsoft.com/office/drawing/2014/main" id="{440346B6-80A4-B1F3-6B49-C68AF97DF2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33002" t="28975" r="32993"/>
          <a:stretch>
            <a:fillRect/>
          </a:stretch>
        </p:blipFill>
        <p:spPr bwMode="auto">
          <a:xfrm>
            <a:off x="9101627" y="2323725"/>
            <a:ext cx="1484312"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 descr="D:\GAIA-GEOSYSTEMS\DROPBOX\Dropbox (Personal)\DPHI_KHM_TRAINING\resolution.gif">
            <a:extLst>
              <a:ext uri="{FF2B5EF4-FFF2-40B4-BE49-F238E27FC236}">
                <a16:creationId xmlns:a16="http://schemas.microsoft.com/office/drawing/2014/main" id="{4E418D21-573A-52B2-BCB6-75895B3D0A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67647" t="29767" r="-2292"/>
          <a:stretch>
            <a:fillRect/>
          </a:stretch>
        </p:blipFill>
        <p:spPr bwMode="auto">
          <a:xfrm>
            <a:off x="7463408" y="3368662"/>
            <a:ext cx="15113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416">
            <a:extLst>
              <a:ext uri="{FF2B5EF4-FFF2-40B4-BE49-F238E27FC236}">
                <a16:creationId xmlns:a16="http://schemas.microsoft.com/office/drawing/2014/main" id="{F8F64935-DEA3-C786-53A7-CFC980C913DB}"/>
              </a:ext>
            </a:extLst>
          </p:cNvPr>
          <p:cNvSpPr>
            <a:spLocks noChangeArrowheads="1"/>
          </p:cNvSpPr>
          <p:nvPr/>
        </p:nvSpPr>
        <p:spPr bwMode="auto">
          <a:xfrm>
            <a:off x="917483" y="5115947"/>
            <a:ext cx="520700" cy="381000"/>
          </a:xfrm>
          <a:prstGeom prst="rightArrow">
            <a:avLst>
              <a:gd name="adj1" fmla="val 50000"/>
              <a:gd name="adj2" fmla="val 50000"/>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600">
              <a:solidFill>
                <a:schemeClr val="accent1">
                  <a:lumMod val="50000"/>
                </a:schemeClr>
              </a:solidFill>
              <a:latin typeface="+mn-lt"/>
              <a:cs typeface="+mn-cs"/>
            </a:endParaRPr>
          </a:p>
        </p:txBody>
      </p:sp>
      <p:pic>
        <p:nvPicPr>
          <p:cNvPr id="2" name="Picture 11" descr="D:\GAIA-GEOSYSTEMS\DROPBOX\Dropbox (Personal)\DPHI_KHM_TRAINING\resolution.gif">
            <a:extLst>
              <a:ext uri="{FF2B5EF4-FFF2-40B4-BE49-F238E27FC236}">
                <a16:creationId xmlns:a16="http://schemas.microsoft.com/office/drawing/2014/main" id="{627DECCD-51CC-D1E4-97F8-8819DA23B3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29279" r="65994"/>
          <a:stretch>
            <a:fillRect/>
          </a:stretch>
        </p:blipFill>
        <p:spPr bwMode="auto">
          <a:xfrm>
            <a:off x="6972248" y="1690009"/>
            <a:ext cx="14843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D:\GAIA-GEOSYSTEMS\DROPBOX\Dropbox (Personal)\DPHI_KHM_TRAINING\resolution.gif">
            <a:extLst>
              <a:ext uri="{FF2B5EF4-FFF2-40B4-BE49-F238E27FC236}">
                <a16:creationId xmlns:a16="http://schemas.microsoft.com/office/drawing/2014/main" id="{52C2734A-5A54-F14A-6FAC-5CB0AABC1A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67647" t="29767" r="-2292"/>
          <a:stretch>
            <a:fillRect/>
          </a:stretch>
        </p:blipFill>
        <p:spPr bwMode="auto">
          <a:xfrm>
            <a:off x="7499267" y="3429000"/>
            <a:ext cx="15113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descr="C:\Users\Samsung\AppData\Local\Microsoft\Windows\INetCache\IE\3LEF0BVK\556px-Mauritius_Road_Signs_-_Warning_Sign_-_Other_dangers.svg[1].png">
            <a:extLst>
              <a:ext uri="{FF2B5EF4-FFF2-40B4-BE49-F238E27FC236}">
                <a16:creationId xmlns:a16="http://schemas.microsoft.com/office/drawing/2014/main" id="{92152A31-4136-6CAF-355B-2E038B29D6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60827" y="185886"/>
            <a:ext cx="645691" cy="569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6857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28</a:t>
            </a:fld>
            <a:endParaRPr lang="en-US" dirty="0"/>
          </a:p>
        </p:txBody>
      </p:sp>
      <p:sp>
        <p:nvSpPr>
          <p:cNvPr id="3" name="Title 1">
            <a:extLst>
              <a:ext uri="{FF2B5EF4-FFF2-40B4-BE49-F238E27FC236}">
                <a16:creationId xmlns:a16="http://schemas.microsoft.com/office/drawing/2014/main" id="{007DED3A-8F5A-DBF2-F76D-58C794757C9B}"/>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dirty="0"/>
              <a:t>Defining the data set specifications</a:t>
            </a:r>
          </a:p>
        </p:txBody>
      </p:sp>
      <p:sp>
        <p:nvSpPr>
          <p:cNvPr id="2" name="Title 1">
            <a:extLst>
              <a:ext uri="{FF2B5EF4-FFF2-40B4-BE49-F238E27FC236}">
                <a16:creationId xmlns:a16="http://schemas.microsoft.com/office/drawing/2014/main" id="{EFFA219D-B3FB-BCE8-CFAB-D89F54A59D55}"/>
              </a:ext>
            </a:extLst>
          </p:cNvPr>
          <p:cNvSpPr txBox="1">
            <a:spLocks/>
          </p:cNvSpPr>
          <p:nvPr/>
        </p:nvSpPr>
        <p:spPr>
          <a:xfrm>
            <a:off x="548527" y="1053313"/>
            <a:ext cx="8255995" cy="469900"/>
          </a:xfrm>
          <a:prstGeom prst="rect">
            <a:avLst/>
          </a:prstGeom>
        </p:spPr>
        <p:txBody>
          <a:bodyPr anchor="ctr"/>
          <a:lstStyle/>
          <a:p>
            <a:pPr fontAlgn="auto">
              <a:lnSpc>
                <a:spcPct val="90000"/>
              </a:lnSpc>
              <a:spcAft>
                <a:spcPts val="0"/>
              </a:spcAft>
              <a:defRPr/>
            </a:pPr>
            <a:r>
              <a:rPr lang="en-US" sz="2600" b="1" dirty="0">
                <a:latin typeface="+mn-lt"/>
                <a:ea typeface="+mj-ea"/>
                <a:cs typeface="+mj-cs"/>
              </a:rPr>
              <a:t>Scale, Accuracy, and Precision - Conclusion</a:t>
            </a:r>
          </a:p>
        </p:txBody>
      </p:sp>
      <p:sp>
        <p:nvSpPr>
          <p:cNvPr id="8" name="Rectangle 1">
            <a:extLst>
              <a:ext uri="{FF2B5EF4-FFF2-40B4-BE49-F238E27FC236}">
                <a16:creationId xmlns:a16="http://schemas.microsoft.com/office/drawing/2014/main" id="{27047130-97E2-FD51-16A7-8A80DAE8ACE6}"/>
              </a:ext>
            </a:extLst>
          </p:cNvPr>
          <p:cNvSpPr>
            <a:spLocks noChangeArrowheads="1"/>
          </p:cNvSpPr>
          <p:nvPr/>
        </p:nvSpPr>
        <p:spPr bwMode="auto">
          <a:xfrm>
            <a:off x="727820" y="1612991"/>
            <a:ext cx="6696111" cy="4293483"/>
          </a:xfrm>
          <a:prstGeom prst="rect">
            <a:avLst/>
          </a:prstGeom>
          <a:noFill/>
          <a:ln w="9525">
            <a:noFill/>
            <a:miter lim="800000"/>
            <a:headEnd/>
            <a:tailEnd/>
          </a:ln>
          <a:effectLst/>
        </p:spPr>
        <p:txBody>
          <a:bodyPr wrap="square" tIns="0" bIns="0" anchor="ctr">
            <a:spAutoFit/>
          </a:bodyPr>
          <a:lstStyle/>
          <a:p>
            <a:pPr marL="342900" indent="-342900" eaLnBrk="0" hangingPunct="0">
              <a:spcAft>
                <a:spcPts val="600"/>
              </a:spcAft>
              <a:buFontTx/>
              <a:buChar char="•"/>
              <a:defRPr/>
            </a:pPr>
            <a:r>
              <a:rPr lang="en-US" sz="2400" dirty="0"/>
              <a:t>The purpose behind the thematic map will guide the choice of a specific scale of work.</a:t>
            </a:r>
          </a:p>
          <a:p>
            <a:pPr marL="342900" indent="-342900" eaLnBrk="0" hangingPunct="0">
              <a:spcAft>
                <a:spcPts val="600"/>
              </a:spcAft>
              <a:buFontTx/>
              <a:buChar char="•"/>
              <a:defRPr/>
            </a:pPr>
            <a:r>
              <a:rPr lang="en-US" sz="2400" dirty="0"/>
              <a:t>This scale will directly influence the positional accuracy and spatial resolution that should be used when compiling, collecting, or extracting geospatial data.</a:t>
            </a:r>
          </a:p>
          <a:p>
            <a:pPr marL="342900" indent="-342900" eaLnBrk="0" hangingPunct="0">
              <a:spcAft>
                <a:spcPts val="600"/>
              </a:spcAft>
              <a:buFontTx/>
              <a:buChar char="•"/>
              <a:defRPr/>
            </a:pPr>
            <a:r>
              <a:rPr lang="en-US" sz="2400" dirty="0"/>
              <a:t>The highest accuracy possible should be sought when using GNSS-enabled devices to allow for the largest use possible of the resulting data; and</a:t>
            </a:r>
          </a:p>
          <a:p>
            <a:pPr marL="342900" indent="-342900" eaLnBrk="0" hangingPunct="0">
              <a:spcAft>
                <a:spcPts val="600"/>
              </a:spcAft>
              <a:buFontTx/>
              <a:buChar char="•"/>
              <a:defRPr/>
            </a:pPr>
            <a:r>
              <a:rPr lang="en-US" sz="2400" dirty="0"/>
              <a:t>A precision level down to the meter (5 digits in decimal degrees) is being recommended.</a:t>
            </a:r>
          </a:p>
        </p:txBody>
      </p:sp>
      <p:sp>
        <p:nvSpPr>
          <p:cNvPr id="6" name="Oval 5">
            <a:extLst>
              <a:ext uri="{FF2B5EF4-FFF2-40B4-BE49-F238E27FC236}">
                <a16:creationId xmlns:a16="http://schemas.microsoft.com/office/drawing/2014/main" id="{E9023AD8-FE27-496C-3072-994AAE6390CF}"/>
              </a:ext>
            </a:extLst>
          </p:cNvPr>
          <p:cNvSpPr/>
          <p:nvPr/>
        </p:nvSpPr>
        <p:spPr>
          <a:xfrm>
            <a:off x="7325439" y="1104257"/>
            <a:ext cx="2348753" cy="950259"/>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PURPOSE</a:t>
            </a:r>
          </a:p>
        </p:txBody>
      </p:sp>
      <p:sp>
        <p:nvSpPr>
          <p:cNvPr id="7" name="Arrow: Right 6">
            <a:extLst>
              <a:ext uri="{FF2B5EF4-FFF2-40B4-BE49-F238E27FC236}">
                <a16:creationId xmlns:a16="http://schemas.microsoft.com/office/drawing/2014/main" id="{E81822B5-4EB7-39F8-64F9-794ADA7E1B37}"/>
              </a:ext>
            </a:extLst>
          </p:cNvPr>
          <p:cNvSpPr/>
          <p:nvPr/>
        </p:nvSpPr>
        <p:spPr>
          <a:xfrm rot="1102826">
            <a:off x="8886926" y="2164266"/>
            <a:ext cx="887505" cy="5378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Diagram&#10;&#10;Description automatically generated">
            <a:extLst>
              <a:ext uri="{FF2B5EF4-FFF2-40B4-BE49-F238E27FC236}">
                <a16:creationId xmlns:a16="http://schemas.microsoft.com/office/drawing/2014/main" id="{C1AA1182-D374-AEA6-DAAA-A07517C054FB}"/>
              </a:ext>
            </a:extLst>
          </p:cNvPr>
          <p:cNvPicPr>
            <a:picLocks noChangeAspect="1"/>
          </p:cNvPicPr>
          <p:nvPr/>
        </p:nvPicPr>
        <p:blipFill rotWithShape="1">
          <a:blip r:embed="rId2">
            <a:extLst>
              <a:ext uri="{28A0092B-C50C-407E-A947-70E740481C1C}">
                <a14:useLocalDpi xmlns:a14="http://schemas.microsoft.com/office/drawing/2010/main" val="0"/>
              </a:ext>
            </a:extLst>
          </a:blip>
          <a:srcRect l="21373" t="6144" r="19608" b="3921"/>
          <a:stretch/>
        </p:blipFill>
        <p:spPr>
          <a:xfrm>
            <a:off x="9968946" y="1862049"/>
            <a:ext cx="1866739" cy="2133416"/>
          </a:xfrm>
          <a:prstGeom prst="rect">
            <a:avLst/>
          </a:prstGeom>
        </p:spPr>
      </p:pic>
      <p:pic>
        <p:nvPicPr>
          <p:cNvPr id="13" name="Picture 1">
            <a:extLst>
              <a:ext uri="{FF2B5EF4-FFF2-40B4-BE49-F238E27FC236}">
                <a16:creationId xmlns:a16="http://schemas.microsoft.com/office/drawing/2014/main" id="{ECC8CD06-074E-EF39-257A-CB7A49AE7B8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956" t="3499" r="1254"/>
          <a:stretch/>
        </p:blipFill>
        <p:spPr bwMode="auto">
          <a:xfrm>
            <a:off x="7586336" y="4505406"/>
            <a:ext cx="1805078" cy="1329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rrow: Right 13">
            <a:extLst>
              <a:ext uri="{FF2B5EF4-FFF2-40B4-BE49-F238E27FC236}">
                <a16:creationId xmlns:a16="http://schemas.microsoft.com/office/drawing/2014/main" id="{C9D0B657-5C25-DD90-3F50-300A5FDC0AC2}"/>
              </a:ext>
            </a:extLst>
          </p:cNvPr>
          <p:cNvSpPr/>
          <p:nvPr/>
        </p:nvSpPr>
        <p:spPr>
          <a:xfrm rot="7999425">
            <a:off x="9006704" y="3627014"/>
            <a:ext cx="887505" cy="5378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
            <a:extLst>
              <a:ext uri="{FF2B5EF4-FFF2-40B4-BE49-F238E27FC236}">
                <a16:creationId xmlns:a16="http://schemas.microsoft.com/office/drawing/2014/main" id="{33B46A39-ACDF-7A9C-347D-6C50B61597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9604" y="5212631"/>
            <a:ext cx="3408812" cy="955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50">
            <a:extLst>
              <a:ext uri="{FF2B5EF4-FFF2-40B4-BE49-F238E27FC236}">
                <a16:creationId xmlns:a16="http://schemas.microsoft.com/office/drawing/2014/main" id="{4C0643E3-86B6-CDF4-5142-50910B20FCB3}"/>
              </a:ext>
            </a:extLst>
          </p:cNvPr>
          <p:cNvSpPr>
            <a:spLocks noChangeArrowheads="1"/>
          </p:cNvSpPr>
          <p:nvPr/>
        </p:nvSpPr>
        <p:spPr bwMode="auto">
          <a:xfrm flipV="1">
            <a:off x="8419604" y="6010182"/>
            <a:ext cx="3408813" cy="154147"/>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a:p>
        </p:txBody>
      </p:sp>
      <p:pic>
        <p:nvPicPr>
          <p:cNvPr id="15" name="Picture 11" descr="D:\GAIA-GEOSYSTEMS\DROPBOX\Dropbox (Personal)\DPHI_KHM_TRAINING\resolution.gif">
            <a:extLst>
              <a:ext uri="{FF2B5EF4-FFF2-40B4-BE49-F238E27FC236}">
                <a16:creationId xmlns:a16="http://schemas.microsoft.com/office/drawing/2014/main" id="{DA39D39A-39DA-6B3C-2AD4-DAF693FEC77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33002" t="28975" r="32993"/>
          <a:stretch>
            <a:fillRect/>
          </a:stretch>
        </p:blipFill>
        <p:spPr bwMode="auto">
          <a:xfrm>
            <a:off x="10224682" y="4918937"/>
            <a:ext cx="705897" cy="653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 descr="D:\GAIA-GEOSYSTEMS\DROPBOX\Dropbox (Personal)\DPHI_KHM_TRAINING\resolution.gif">
            <a:extLst>
              <a:ext uri="{FF2B5EF4-FFF2-40B4-BE49-F238E27FC236}">
                <a16:creationId xmlns:a16="http://schemas.microsoft.com/office/drawing/2014/main" id="{B39FAFE4-882F-5597-D16B-2CDC25CF8B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29279" r="65994"/>
          <a:stretch>
            <a:fillRect/>
          </a:stretch>
        </p:blipFill>
        <p:spPr bwMode="auto">
          <a:xfrm>
            <a:off x="9586392" y="4502228"/>
            <a:ext cx="638290" cy="58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 descr="D:\GAIA-GEOSYSTEMS\DROPBOX\Dropbox (Personal)\DPHI_KHM_TRAINING\resolution.gif">
            <a:extLst>
              <a:ext uri="{FF2B5EF4-FFF2-40B4-BE49-F238E27FC236}">
                <a16:creationId xmlns:a16="http://schemas.microsoft.com/office/drawing/2014/main" id="{AFD45F8F-30F8-0514-838C-9BAF6836738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67647" t="29767" r="-2292"/>
          <a:stretch>
            <a:fillRect/>
          </a:stretch>
        </p:blipFill>
        <p:spPr bwMode="auto">
          <a:xfrm>
            <a:off x="9653128" y="5329967"/>
            <a:ext cx="569431" cy="51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5868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29</a:t>
            </a:fld>
            <a:endParaRPr lang="en-US" dirty="0"/>
          </a:p>
        </p:txBody>
      </p:sp>
      <p:sp>
        <p:nvSpPr>
          <p:cNvPr id="3" name="Title 1">
            <a:extLst>
              <a:ext uri="{FF2B5EF4-FFF2-40B4-BE49-F238E27FC236}">
                <a16:creationId xmlns:a16="http://schemas.microsoft.com/office/drawing/2014/main" id="{007DED3A-8F5A-DBF2-F76D-58C794757C9B}"/>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dirty="0"/>
              <a:t>Defining the data set specifications</a:t>
            </a:r>
          </a:p>
        </p:txBody>
      </p:sp>
      <p:sp>
        <p:nvSpPr>
          <p:cNvPr id="2" name="Title 1">
            <a:extLst>
              <a:ext uri="{FF2B5EF4-FFF2-40B4-BE49-F238E27FC236}">
                <a16:creationId xmlns:a16="http://schemas.microsoft.com/office/drawing/2014/main" id="{EFFA219D-B3FB-BCE8-CFAB-D89F54A59D55}"/>
              </a:ext>
            </a:extLst>
          </p:cNvPr>
          <p:cNvSpPr txBox="1">
            <a:spLocks/>
          </p:cNvSpPr>
          <p:nvPr/>
        </p:nvSpPr>
        <p:spPr>
          <a:xfrm>
            <a:off x="548527" y="1053313"/>
            <a:ext cx="8255995" cy="469900"/>
          </a:xfrm>
          <a:prstGeom prst="rect">
            <a:avLst/>
          </a:prstGeom>
        </p:spPr>
        <p:txBody>
          <a:bodyPr anchor="ctr"/>
          <a:lstStyle/>
          <a:p>
            <a:pPr fontAlgn="auto">
              <a:lnSpc>
                <a:spcPct val="90000"/>
              </a:lnSpc>
              <a:spcAft>
                <a:spcPts val="0"/>
              </a:spcAft>
              <a:defRPr/>
            </a:pPr>
            <a:r>
              <a:rPr lang="en-US" sz="2600" b="1" dirty="0">
                <a:latin typeface="+mn-lt"/>
                <a:ea typeface="+mj-ea"/>
                <a:cs typeface="+mj-cs"/>
              </a:rPr>
              <a:t>Summary</a:t>
            </a:r>
          </a:p>
        </p:txBody>
      </p:sp>
      <p:sp>
        <p:nvSpPr>
          <p:cNvPr id="8" name="Rectangle 1">
            <a:extLst>
              <a:ext uri="{FF2B5EF4-FFF2-40B4-BE49-F238E27FC236}">
                <a16:creationId xmlns:a16="http://schemas.microsoft.com/office/drawing/2014/main" id="{27047130-97E2-FD51-16A7-8A80DAE8ACE6}"/>
              </a:ext>
            </a:extLst>
          </p:cNvPr>
          <p:cNvSpPr>
            <a:spLocks noChangeArrowheads="1"/>
          </p:cNvSpPr>
          <p:nvPr/>
        </p:nvSpPr>
        <p:spPr bwMode="auto">
          <a:xfrm>
            <a:off x="717390" y="1636161"/>
            <a:ext cx="7372251" cy="4031873"/>
          </a:xfrm>
          <a:prstGeom prst="rect">
            <a:avLst/>
          </a:prstGeom>
          <a:noFill/>
          <a:ln w="9525">
            <a:noFill/>
            <a:miter lim="800000"/>
            <a:headEnd/>
            <a:tailEnd/>
          </a:ln>
          <a:effectLst/>
        </p:spPr>
        <p:txBody>
          <a:bodyPr wrap="square" tIns="0" bIns="0" anchor="ctr">
            <a:spAutoFit/>
          </a:bodyPr>
          <a:lstStyle/>
          <a:p>
            <a:pPr marL="342900" indent="-342900" eaLnBrk="0" hangingPunct="0">
              <a:spcAft>
                <a:spcPts val="600"/>
              </a:spcAft>
              <a:buFontTx/>
              <a:buChar char="•"/>
              <a:defRPr/>
            </a:pPr>
            <a:r>
              <a:rPr lang="en-US" sz="2200" dirty="0"/>
              <a:t>Defining the data specifications is key to ensuring the quality of the geospatial data and thematic maps created from it.</a:t>
            </a:r>
          </a:p>
          <a:p>
            <a:pPr marL="342900" indent="-342900" eaLnBrk="0" hangingPunct="0">
              <a:spcAft>
                <a:spcPts val="600"/>
              </a:spcAft>
              <a:buFontTx/>
              <a:buChar char="•"/>
              <a:defRPr/>
            </a:pPr>
            <a:r>
              <a:rPr lang="en-US" sz="2200" dirty="0"/>
              <a:t>All the geospatial data used to create a thematic map should comply with the data specifications. For example:</a:t>
            </a:r>
          </a:p>
          <a:p>
            <a:pPr marL="800100" lvl="1" indent="-342900" eaLnBrk="0" hangingPunct="0">
              <a:spcAft>
                <a:spcPts val="600"/>
              </a:spcAft>
              <a:buFontTx/>
              <a:buChar char="•"/>
              <a:defRPr/>
            </a:pPr>
            <a:r>
              <a:rPr lang="en-US" sz="2200" dirty="0"/>
              <a:t>Using different geographic coordinate system will result in misaligned layers</a:t>
            </a:r>
          </a:p>
          <a:p>
            <a:pPr marL="800100" lvl="1" indent="-342900" eaLnBrk="0" hangingPunct="0">
              <a:spcAft>
                <a:spcPts val="600"/>
              </a:spcAft>
              <a:buFontTx/>
              <a:buChar char="•"/>
              <a:defRPr/>
            </a:pPr>
            <a:r>
              <a:rPr lang="en-US" sz="2200" dirty="0"/>
              <a:t>Inaccurate geographic coordinates will lead to health facilities falling in the sea</a:t>
            </a:r>
          </a:p>
          <a:p>
            <a:pPr marL="800100" lvl="1" indent="-342900" eaLnBrk="0" hangingPunct="0">
              <a:spcAft>
                <a:spcPts val="600"/>
              </a:spcAft>
              <a:buFontTx/>
              <a:buChar char="•"/>
              <a:defRPr/>
            </a:pPr>
            <a:r>
              <a:rPr lang="en-US" sz="2200" dirty="0"/>
              <a:t>Using layers from different point in time (2005, 2010, 2021) will create temporal discrepancies</a:t>
            </a:r>
          </a:p>
        </p:txBody>
      </p:sp>
      <p:pic>
        <p:nvPicPr>
          <p:cNvPr id="9" name="Picture 9">
            <a:extLst>
              <a:ext uri="{FF2B5EF4-FFF2-40B4-BE49-F238E27FC236}">
                <a16:creationId xmlns:a16="http://schemas.microsoft.com/office/drawing/2014/main" id="{1ED26666-3362-E065-6BFF-EF02CF5377F0}"/>
              </a:ext>
            </a:extLst>
          </p:cNvPr>
          <p:cNvPicPr>
            <a:picLocks noChangeAspect="1" noChangeArrowheads="1"/>
          </p:cNvPicPr>
          <p:nvPr/>
        </p:nvPicPr>
        <p:blipFill>
          <a:blip r:embed="rId2" cstate="print"/>
          <a:srcRect l="29852" t="14343" r="33992" b="8334"/>
          <a:stretch>
            <a:fillRect/>
          </a:stretch>
        </p:blipFill>
        <p:spPr bwMode="auto">
          <a:xfrm>
            <a:off x="8386065" y="1523214"/>
            <a:ext cx="3080179" cy="4182262"/>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p:spPr>
      </p:pic>
      <p:sp>
        <p:nvSpPr>
          <p:cNvPr id="10" name="Rectangle 10">
            <a:extLst>
              <a:ext uri="{FF2B5EF4-FFF2-40B4-BE49-F238E27FC236}">
                <a16:creationId xmlns:a16="http://schemas.microsoft.com/office/drawing/2014/main" id="{E8AD8D0E-FFB6-1F98-C055-C8BA16D5BE7F}"/>
              </a:ext>
            </a:extLst>
          </p:cNvPr>
          <p:cNvSpPr>
            <a:spLocks noChangeArrowheads="1"/>
          </p:cNvSpPr>
          <p:nvPr/>
        </p:nvSpPr>
        <p:spPr bwMode="auto">
          <a:xfrm>
            <a:off x="7982352" y="5953381"/>
            <a:ext cx="38876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a:t>Geospatial_data_specifications_MMR_201217.pdf</a:t>
            </a:r>
          </a:p>
        </p:txBody>
      </p:sp>
      <p:pic>
        <p:nvPicPr>
          <p:cNvPr id="5" name="Picture 4">
            <a:extLst>
              <a:ext uri="{FF2B5EF4-FFF2-40B4-BE49-F238E27FC236}">
                <a16:creationId xmlns:a16="http://schemas.microsoft.com/office/drawing/2014/main" id="{40CA1255-4F07-42C2-20A8-373A95EDBDBE}"/>
              </a:ext>
            </a:extLst>
          </p:cNvPr>
          <p:cNvPicPr>
            <a:picLocks noChangeAspect="1"/>
          </p:cNvPicPr>
          <p:nvPr/>
        </p:nvPicPr>
        <p:blipFill rotWithShape="1">
          <a:blip r:embed="rId3"/>
          <a:srcRect l="80520" t="38265" r="10441" b="47050"/>
          <a:stretch/>
        </p:blipFill>
        <p:spPr>
          <a:xfrm>
            <a:off x="11123553" y="5232153"/>
            <a:ext cx="718553" cy="647571"/>
          </a:xfrm>
          <a:prstGeom prst="rect">
            <a:avLst/>
          </a:prstGeom>
        </p:spPr>
      </p:pic>
      <p:sp>
        <p:nvSpPr>
          <p:cNvPr id="6" name="Rectangle 265">
            <a:extLst>
              <a:ext uri="{FF2B5EF4-FFF2-40B4-BE49-F238E27FC236}">
                <a16:creationId xmlns:a16="http://schemas.microsoft.com/office/drawing/2014/main" id="{DF8DCBE2-35BA-A286-7553-B58470FEA2C4}"/>
              </a:ext>
            </a:extLst>
          </p:cNvPr>
          <p:cNvSpPr>
            <a:spLocks noChangeArrowheads="1"/>
          </p:cNvSpPr>
          <p:nvPr/>
        </p:nvSpPr>
        <p:spPr bwMode="auto">
          <a:xfrm>
            <a:off x="1163638" y="5779133"/>
            <a:ext cx="7562850" cy="44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nSpc>
                <a:spcPct val="90000"/>
              </a:lnSpc>
            </a:pPr>
            <a:r>
              <a:rPr lang="en-US" sz="2600" b="1" dirty="0">
                <a:solidFill>
                  <a:srgbClr val="FF0000"/>
                </a:solidFill>
              </a:rPr>
              <a:t>Central to the creation of good thematic maps!!!</a:t>
            </a:r>
          </a:p>
        </p:txBody>
      </p:sp>
      <p:sp>
        <p:nvSpPr>
          <p:cNvPr id="7" name="AutoShape 416">
            <a:extLst>
              <a:ext uri="{FF2B5EF4-FFF2-40B4-BE49-F238E27FC236}">
                <a16:creationId xmlns:a16="http://schemas.microsoft.com/office/drawing/2014/main" id="{E4018B2F-AC58-EDFD-2123-198A6342A59B}"/>
              </a:ext>
            </a:extLst>
          </p:cNvPr>
          <p:cNvSpPr>
            <a:spLocks noChangeArrowheads="1"/>
          </p:cNvSpPr>
          <p:nvPr/>
        </p:nvSpPr>
        <p:spPr bwMode="auto">
          <a:xfrm>
            <a:off x="548527" y="5833955"/>
            <a:ext cx="520700" cy="381000"/>
          </a:xfrm>
          <a:prstGeom prst="rightArrow">
            <a:avLst>
              <a:gd name="adj1" fmla="val 50000"/>
              <a:gd name="adj2" fmla="val 50000"/>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600">
              <a:solidFill>
                <a:schemeClr val="accent1">
                  <a:lumMod val="50000"/>
                </a:schemeClr>
              </a:solidFill>
              <a:latin typeface="+mn-lt"/>
              <a:cs typeface="+mn-cs"/>
            </a:endParaRPr>
          </a:p>
        </p:txBody>
      </p:sp>
      <p:pic>
        <p:nvPicPr>
          <p:cNvPr id="11" name="Picture 1" descr="C:\Users\Samsung\AppData\Local\Microsoft\Windows\INetCache\IE\3LEF0BVK\556px-Mauritius_Road_Signs_-_Warning_Sign_-_Other_dangers.svg[1].png">
            <a:extLst>
              <a:ext uri="{FF2B5EF4-FFF2-40B4-BE49-F238E27FC236}">
                <a16:creationId xmlns:a16="http://schemas.microsoft.com/office/drawing/2014/main" id="{F8EF5C43-D399-6B29-569D-9A183BF1523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60827" y="185886"/>
            <a:ext cx="645691" cy="569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6880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0C55CE-F1E5-2E67-D863-59C302DA8E10}"/>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b="1" dirty="0" err="1">
                <a:latin typeface="+mn-lt"/>
              </a:rPr>
              <a:t>Quizz</a:t>
            </a:r>
            <a:endParaRPr lang="en-PH" altLang="en-US" sz="3600" dirty="0"/>
          </a:p>
        </p:txBody>
      </p:sp>
      <p:sp>
        <p:nvSpPr>
          <p:cNvPr id="5" name="Slide Number Placeholder 4">
            <a:extLst>
              <a:ext uri="{FF2B5EF4-FFF2-40B4-BE49-F238E27FC236}">
                <a16:creationId xmlns:a16="http://schemas.microsoft.com/office/drawing/2014/main" id="{2AEADE24-F61B-005D-C6DC-8465CE11AAE1}"/>
              </a:ext>
            </a:extLst>
          </p:cNvPr>
          <p:cNvSpPr>
            <a:spLocks noGrp="1"/>
          </p:cNvSpPr>
          <p:nvPr>
            <p:ph type="sldNum" sz="quarter" idx="12"/>
          </p:nvPr>
        </p:nvSpPr>
        <p:spPr/>
        <p:txBody>
          <a:bodyPr/>
          <a:lstStyle/>
          <a:p>
            <a:fld id="{4D309488-8EB1-4662-952E-D6A73107E6C0}" type="slidenum">
              <a:rPr lang="en-US" smtClean="0"/>
              <a:pPr/>
              <a:t>3</a:t>
            </a:fld>
            <a:endParaRPr lang="en-US"/>
          </a:p>
        </p:txBody>
      </p:sp>
      <p:sp>
        <p:nvSpPr>
          <p:cNvPr id="2" name="Content Placeholder 2">
            <a:extLst>
              <a:ext uri="{FF2B5EF4-FFF2-40B4-BE49-F238E27FC236}">
                <a16:creationId xmlns:a16="http://schemas.microsoft.com/office/drawing/2014/main" id="{E60696C9-2921-9ADA-04EB-B79F00FBE11D}"/>
              </a:ext>
            </a:extLst>
          </p:cNvPr>
          <p:cNvSpPr txBox="1">
            <a:spLocks/>
          </p:cNvSpPr>
          <p:nvPr/>
        </p:nvSpPr>
        <p:spPr>
          <a:xfrm>
            <a:off x="323850" y="1120606"/>
            <a:ext cx="5862919" cy="492294"/>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buNone/>
              <a:defRPr/>
            </a:pPr>
            <a:r>
              <a:rPr lang="en-GB" altLang="zh-CN" sz="2600" dirty="0"/>
              <a:t>1. Please go to: </a:t>
            </a:r>
            <a:r>
              <a:rPr lang="en-GB" altLang="zh-CN" sz="2600" dirty="0">
                <a:hlinkClick r:id="rId2"/>
              </a:rPr>
              <a:t>https://ars.particify.de/</a:t>
            </a:r>
            <a:r>
              <a:rPr lang="en-GB" altLang="zh-CN" sz="2600" dirty="0"/>
              <a:t>   </a:t>
            </a:r>
            <a:endParaRPr lang="en-US" altLang="zh-CN" sz="2600" dirty="0"/>
          </a:p>
        </p:txBody>
      </p:sp>
      <p:sp>
        <p:nvSpPr>
          <p:cNvPr id="3" name="Content Placeholder 2">
            <a:extLst>
              <a:ext uri="{FF2B5EF4-FFF2-40B4-BE49-F238E27FC236}">
                <a16:creationId xmlns:a16="http://schemas.microsoft.com/office/drawing/2014/main" id="{CB5D1275-93B1-2B72-F272-4EA7FB51DBFE}"/>
              </a:ext>
            </a:extLst>
          </p:cNvPr>
          <p:cNvSpPr txBox="1">
            <a:spLocks/>
          </p:cNvSpPr>
          <p:nvPr/>
        </p:nvSpPr>
        <p:spPr>
          <a:xfrm>
            <a:off x="186020" y="1792300"/>
            <a:ext cx="4316504" cy="492294"/>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buNone/>
              <a:defRPr/>
            </a:pPr>
            <a:r>
              <a:rPr lang="en-GB" altLang="zh-CN" sz="2600" dirty="0"/>
              <a:t>2. Enter code: 4739 3467</a:t>
            </a:r>
            <a:endParaRPr lang="en-US" altLang="zh-CN" sz="2600" dirty="0"/>
          </a:p>
        </p:txBody>
      </p:sp>
      <p:sp>
        <p:nvSpPr>
          <p:cNvPr id="13" name="Content Placeholder 2">
            <a:extLst>
              <a:ext uri="{FF2B5EF4-FFF2-40B4-BE49-F238E27FC236}">
                <a16:creationId xmlns:a16="http://schemas.microsoft.com/office/drawing/2014/main" id="{7391DE06-E890-CA62-CC4C-8C52EAA04338}"/>
              </a:ext>
            </a:extLst>
          </p:cNvPr>
          <p:cNvSpPr txBox="1">
            <a:spLocks/>
          </p:cNvSpPr>
          <p:nvPr/>
        </p:nvSpPr>
        <p:spPr>
          <a:xfrm>
            <a:off x="459676" y="2423057"/>
            <a:ext cx="4598893" cy="492294"/>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lnSpc>
                <a:spcPct val="100000"/>
              </a:lnSpc>
              <a:spcBef>
                <a:spcPts val="0"/>
              </a:spcBef>
              <a:buNone/>
              <a:defRPr/>
            </a:pPr>
            <a:r>
              <a:rPr lang="en-US" altLang="zh-CN" sz="2600" dirty="0"/>
              <a:t>3. You should get this window:</a:t>
            </a:r>
          </a:p>
        </p:txBody>
      </p:sp>
      <p:pic>
        <p:nvPicPr>
          <p:cNvPr id="10" name="Picture 9" descr="Graphical user interface, application&#10;&#10;Description automatically generated">
            <a:extLst>
              <a:ext uri="{FF2B5EF4-FFF2-40B4-BE49-F238E27FC236}">
                <a16:creationId xmlns:a16="http://schemas.microsoft.com/office/drawing/2014/main" id="{6C51BC0D-D7C0-EE98-7092-40E4DD1A813D}"/>
              </a:ext>
            </a:extLst>
          </p:cNvPr>
          <p:cNvPicPr>
            <a:picLocks noChangeAspect="1"/>
          </p:cNvPicPr>
          <p:nvPr/>
        </p:nvPicPr>
        <p:blipFill rotWithShape="1">
          <a:blip r:embed="rId3">
            <a:extLst>
              <a:ext uri="{28A0092B-C50C-407E-A947-70E740481C1C}">
                <a14:useLocalDpi xmlns:a14="http://schemas.microsoft.com/office/drawing/2010/main" val="0"/>
              </a:ext>
            </a:extLst>
          </a:blip>
          <a:srcRect r="23730" b="45696"/>
          <a:stretch/>
        </p:blipFill>
        <p:spPr>
          <a:xfrm>
            <a:off x="800101" y="2934857"/>
            <a:ext cx="4857749" cy="1805018"/>
          </a:xfrm>
          <a:prstGeom prst="rect">
            <a:avLst/>
          </a:prstGeom>
        </p:spPr>
      </p:pic>
      <p:sp>
        <p:nvSpPr>
          <p:cNvPr id="18" name="Content Placeholder 2">
            <a:extLst>
              <a:ext uri="{FF2B5EF4-FFF2-40B4-BE49-F238E27FC236}">
                <a16:creationId xmlns:a16="http://schemas.microsoft.com/office/drawing/2014/main" id="{8628B720-0CAE-3CA3-5C6B-E03414CA7475}"/>
              </a:ext>
            </a:extLst>
          </p:cNvPr>
          <p:cNvSpPr txBox="1">
            <a:spLocks/>
          </p:cNvSpPr>
          <p:nvPr/>
        </p:nvSpPr>
        <p:spPr>
          <a:xfrm>
            <a:off x="6096000" y="2955783"/>
            <a:ext cx="3045524" cy="492294"/>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lnSpc>
                <a:spcPct val="100000"/>
              </a:lnSpc>
              <a:spcBef>
                <a:spcPts val="0"/>
              </a:spcBef>
              <a:buNone/>
              <a:defRPr/>
            </a:pPr>
            <a:r>
              <a:rPr lang="en-US" altLang="zh-CN" sz="2600" dirty="0"/>
              <a:t>4. Click on APMEN Day 2</a:t>
            </a:r>
          </a:p>
        </p:txBody>
      </p:sp>
      <p:sp>
        <p:nvSpPr>
          <p:cNvPr id="20" name="Arrow: Right 19">
            <a:extLst>
              <a:ext uri="{FF2B5EF4-FFF2-40B4-BE49-F238E27FC236}">
                <a16:creationId xmlns:a16="http://schemas.microsoft.com/office/drawing/2014/main" id="{9B18A5E1-4098-920E-4950-2C49454A0EC0}"/>
              </a:ext>
            </a:extLst>
          </p:cNvPr>
          <p:cNvSpPr/>
          <p:nvPr/>
        </p:nvSpPr>
        <p:spPr>
          <a:xfrm rot="9255720">
            <a:off x="4958307" y="3782836"/>
            <a:ext cx="1745255" cy="5061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22" name="Picture 21" descr="Graphical user interface, text, application&#10;&#10;Description automatically generated">
            <a:extLst>
              <a:ext uri="{FF2B5EF4-FFF2-40B4-BE49-F238E27FC236}">
                <a16:creationId xmlns:a16="http://schemas.microsoft.com/office/drawing/2014/main" id="{0FBD3635-94C7-50A3-7992-3A0731AEFF30}"/>
              </a:ext>
            </a:extLst>
          </p:cNvPr>
          <p:cNvPicPr>
            <a:picLocks noChangeAspect="1"/>
          </p:cNvPicPr>
          <p:nvPr/>
        </p:nvPicPr>
        <p:blipFill rotWithShape="1">
          <a:blip r:embed="rId4">
            <a:extLst>
              <a:ext uri="{28A0092B-C50C-407E-A947-70E740481C1C}">
                <a14:useLocalDpi xmlns:a14="http://schemas.microsoft.com/office/drawing/2010/main" val="0"/>
              </a:ext>
            </a:extLst>
          </a:blip>
          <a:srcRect l="26250" t="15564" r="25000" b="36316"/>
          <a:stretch/>
        </p:blipFill>
        <p:spPr>
          <a:xfrm>
            <a:off x="7791450" y="4207493"/>
            <a:ext cx="3797206" cy="1947285"/>
          </a:xfrm>
          <a:prstGeom prst="rect">
            <a:avLst/>
          </a:prstGeom>
        </p:spPr>
      </p:pic>
      <p:sp>
        <p:nvSpPr>
          <p:cNvPr id="23" name="Arrow: Right 22">
            <a:extLst>
              <a:ext uri="{FF2B5EF4-FFF2-40B4-BE49-F238E27FC236}">
                <a16:creationId xmlns:a16="http://schemas.microsoft.com/office/drawing/2014/main" id="{87C16644-A7CE-5BEC-22B9-5866737FAAE5}"/>
              </a:ext>
            </a:extLst>
          </p:cNvPr>
          <p:cNvSpPr/>
          <p:nvPr/>
        </p:nvSpPr>
        <p:spPr>
          <a:xfrm rot="1610411">
            <a:off x="5981845" y="4821635"/>
            <a:ext cx="1745255" cy="5061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4" name="Content Placeholder 2">
            <a:extLst>
              <a:ext uri="{FF2B5EF4-FFF2-40B4-BE49-F238E27FC236}">
                <a16:creationId xmlns:a16="http://schemas.microsoft.com/office/drawing/2014/main" id="{BF41B13C-27F7-E8D0-9EC8-5EF4B84994AA}"/>
              </a:ext>
            </a:extLst>
          </p:cNvPr>
          <p:cNvSpPr txBox="1">
            <a:spLocks/>
          </p:cNvSpPr>
          <p:nvPr/>
        </p:nvSpPr>
        <p:spPr>
          <a:xfrm>
            <a:off x="4135088" y="5311576"/>
            <a:ext cx="3045524" cy="492294"/>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lnSpc>
                <a:spcPct val="100000"/>
              </a:lnSpc>
              <a:spcBef>
                <a:spcPts val="0"/>
              </a:spcBef>
              <a:buNone/>
              <a:defRPr/>
            </a:pPr>
            <a:r>
              <a:rPr lang="en-US" altLang="zh-CN" sz="2600" dirty="0"/>
              <a:t>5. First question</a:t>
            </a:r>
          </a:p>
        </p:txBody>
      </p:sp>
    </p:spTree>
    <p:extLst>
      <p:ext uri="{BB962C8B-B14F-4D97-AF65-F5344CB8AC3E}">
        <p14:creationId xmlns:p14="http://schemas.microsoft.com/office/powerpoint/2010/main" val="3858794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30</a:t>
            </a:fld>
            <a:endParaRPr lang="en-US" dirty="0"/>
          </a:p>
        </p:txBody>
      </p:sp>
      <p:sp>
        <p:nvSpPr>
          <p:cNvPr id="3" name="Title 1">
            <a:extLst>
              <a:ext uri="{FF2B5EF4-FFF2-40B4-BE49-F238E27FC236}">
                <a16:creationId xmlns:a16="http://schemas.microsoft.com/office/drawing/2014/main" id="{007DED3A-8F5A-DBF2-F76D-58C794757C9B}"/>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dirty="0"/>
              <a:t>Defining the data set specifications</a:t>
            </a:r>
          </a:p>
        </p:txBody>
      </p:sp>
      <p:sp>
        <p:nvSpPr>
          <p:cNvPr id="5" name="Title 1">
            <a:extLst>
              <a:ext uri="{FF2B5EF4-FFF2-40B4-BE49-F238E27FC236}">
                <a16:creationId xmlns:a16="http://schemas.microsoft.com/office/drawing/2014/main" id="{059657E3-5C36-6E68-FF0B-5C9AF1E444BB}"/>
              </a:ext>
            </a:extLst>
          </p:cNvPr>
          <p:cNvSpPr txBox="1">
            <a:spLocks/>
          </p:cNvSpPr>
          <p:nvPr/>
        </p:nvSpPr>
        <p:spPr>
          <a:xfrm>
            <a:off x="519952" y="1053317"/>
            <a:ext cx="11143129" cy="469900"/>
          </a:xfrm>
          <a:prstGeom prst="rect">
            <a:avLst/>
          </a:prstGeom>
        </p:spPr>
        <p:txBody>
          <a:bodyPr anchor="ctr"/>
          <a:lstStyle/>
          <a:p>
            <a:pPr fontAlgn="auto">
              <a:lnSpc>
                <a:spcPct val="90000"/>
              </a:lnSpc>
              <a:spcAft>
                <a:spcPts val="0"/>
              </a:spcAft>
              <a:defRPr/>
            </a:pPr>
            <a:r>
              <a:rPr lang="en-US" sz="2600" b="1" dirty="0">
                <a:latin typeface="+mn-lt"/>
                <a:ea typeface="+mj-ea"/>
                <a:cs typeface="+mj-cs"/>
              </a:rPr>
              <a:t>Example - Data specifications for MOH of Vietnam (HIS geo-enabling process)</a:t>
            </a:r>
          </a:p>
        </p:txBody>
      </p:sp>
      <p:pic>
        <p:nvPicPr>
          <p:cNvPr id="6" name="Picture 9">
            <a:extLst>
              <a:ext uri="{FF2B5EF4-FFF2-40B4-BE49-F238E27FC236}">
                <a16:creationId xmlns:a16="http://schemas.microsoft.com/office/drawing/2014/main" id="{26CD263E-2C10-3D05-DC09-E41BA6A03A25}"/>
              </a:ext>
            </a:extLst>
          </p:cNvPr>
          <p:cNvPicPr>
            <a:picLocks noChangeAspect="1" noChangeArrowheads="1"/>
          </p:cNvPicPr>
          <p:nvPr/>
        </p:nvPicPr>
        <p:blipFill>
          <a:blip r:embed="rId2" cstate="print"/>
          <a:srcRect l="25987" t="29555" r="43773" b="16280"/>
          <a:stretch>
            <a:fillRect/>
          </a:stretch>
        </p:blipFill>
        <p:spPr bwMode="auto">
          <a:xfrm>
            <a:off x="441882" y="1523217"/>
            <a:ext cx="4711700" cy="4537075"/>
          </a:xfrm>
          <a:prstGeom prst="rect">
            <a:avLst/>
          </a:prstGeom>
          <a:noFill/>
          <a:ln w="9525">
            <a:noFill/>
            <a:miter lim="800000"/>
            <a:headEnd/>
            <a:tailEnd/>
          </a:ln>
        </p:spPr>
      </p:pic>
      <p:pic>
        <p:nvPicPr>
          <p:cNvPr id="2" name="Picture 9">
            <a:extLst>
              <a:ext uri="{FF2B5EF4-FFF2-40B4-BE49-F238E27FC236}">
                <a16:creationId xmlns:a16="http://schemas.microsoft.com/office/drawing/2014/main" id="{E3FB2ACE-D314-95C8-32D5-09F16C11F4FC}"/>
              </a:ext>
            </a:extLst>
          </p:cNvPr>
          <p:cNvPicPr>
            <a:picLocks noChangeAspect="1" noChangeArrowheads="1"/>
          </p:cNvPicPr>
          <p:nvPr/>
        </p:nvPicPr>
        <p:blipFill>
          <a:blip r:embed="rId3" cstate="print"/>
          <a:srcRect l="25748" t="24278" r="27475" b="6274"/>
          <a:stretch>
            <a:fillRect/>
          </a:stretch>
        </p:blipFill>
        <p:spPr bwMode="auto">
          <a:xfrm>
            <a:off x="5686144" y="1584386"/>
            <a:ext cx="5976937" cy="4768850"/>
          </a:xfrm>
          <a:prstGeom prst="rect">
            <a:avLst/>
          </a:prstGeom>
          <a:noFill/>
          <a:ln w="9525">
            <a:noFill/>
            <a:miter lim="800000"/>
            <a:headEnd/>
            <a:tailEnd/>
          </a:ln>
        </p:spPr>
      </p:pic>
    </p:spTree>
    <p:extLst>
      <p:ext uri="{BB962C8B-B14F-4D97-AF65-F5344CB8AC3E}">
        <p14:creationId xmlns:p14="http://schemas.microsoft.com/office/powerpoint/2010/main" val="865426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31</a:t>
            </a:fld>
            <a:endParaRPr lang="en-US" dirty="0"/>
          </a:p>
        </p:txBody>
      </p:sp>
      <p:sp>
        <p:nvSpPr>
          <p:cNvPr id="3" name="Title 1">
            <a:extLst>
              <a:ext uri="{FF2B5EF4-FFF2-40B4-BE49-F238E27FC236}">
                <a16:creationId xmlns:a16="http://schemas.microsoft.com/office/drawing/2014/main" id="{007DED3A-8F5A-DBF2-F76D-58C794757C9B}"/>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dirty="0"/>
              <a:t>Defining the ground reference</a:t>
            </a:r>
          </a:p>
        </p:txBody>
      </p:sp>
      <p:sp>
        <p:nvSpPr>
          <p:cNvPr id="6" name="Rectangle 3">
            <a:extLst>
              <a:ext uri="{FF2B5EF4-FFF2-40B4-BE49-F238E27FC236}">
                <a16:creationId xmlns:a16="http://schemas.microsoft.com/office/drawing/2014/main" id="{2E996BEC-9C19-3B43-C8BD-FF3C26BB4C59}"/>
              </a:ext>
            </a:extLst>
          </p:cNvPr>
          <p:cNvSpPr>
            <a:spLocks noChangeArrowheads="1"/>
          </p:cNvSpPr>
          <p:nvPr/>
        </p:nvSpPr>
        <p:spPr bwMode="auto">
          <a:xfrm>
            <a:off x="645459" y="1053313"/>
            <a:ext cx="8597154" cy="648072"/>
          </a:xfrm>
          <a:prstGeom prst="rect">
            <a:avLst/>
          </a:prstGeom>
          <a:noFill/>
          <a:ln w="9525">
            <a:noFill/>
            <a:miter lim="800000"/>
            <a:headEnd/>
            <a:tailEnd/>
          </a:ln>
        </p:spPr>
        <p:txBody>
          <a:bodyPr lIns="0" tIns="0" rIns="0" bIns="0"/>
          <a:lstStyle/>
          <a:p>
            <a:pPr lvl="0"/>
            <a:r>
              <a:rPr lang="en-US" sz="2800" dirty="0"/>
              <a:t>There are two types of ground references or ground truths:</a:t>
            </a:r>
            <a:endParaRPr lang="en-US" sz="3200" dirty="0"/>
          </a:p>
        </p:txBody>
      </p:sp>
      <p:pic>
        <p:nvPicPr>
          <p:cNvPr id="7" name="Picture 2">
            <a:extLst>
              <a:ext uri="{FF2B5EF4-FFF2-40B4-BE49-F238E27FC236}">
                <a16:creationId xmlns:a16="http://schemas.microsoft.com/office/drawing/2014/main" id="{EC5EFEF9-C2B5-AB95-C1D3-4E48AAF2CA39}"/>
              </a:ext>
            </a:extLst>
          </p:cNvPr>
          <p:cNvPicPr>
            <a:picLocks noChangeAspect="1" noChangeArrowheads="1"/>
          </p:cNvPicPr>
          <p:nvPr/>
        </p:nvPicPr>
        <p:blipFill>
          <a:blip r:embed="rId2" cstate="print"/>
          <a:srcRect/>
          <a:stretch>
            <a:fillRect/>
          </a:stretch>
        </p:blipFill>
        <p:spPr bwMode="auto">
          <a:xfrm>
            <a:off x="9648918" y="1281135"/>
            <a:ext cx="1997075" cy="1901825"/>
          </a:xfrm>
          <a:prstGeom prst="rect">
            <a:avLst/>
          </a:prstGeom>
          <a:solidFill>
            <a:srgbClr val="000000">
              <a:shade val="95000"/>
            </a:srgbClr>
          </a:solidFill>
          <a:ln w="3175" cap="sq">
            <a:solidFill>
              <a:srgbClr val="000000"/>
            </a:solidFill>
            <a:miter lim="800000"/>
          </a:ln>
          <a:effectLst>
            <a:outerShdw blurRad="254000" dist="190500" dir="2700000" sy="90000" algn="bl" rotWithShape="0">
              <a:srgbClr val="000000">
                <a:alpha val="40000"/>
              </a:srgbClr>
            </a:outerShdw>
          </a:effectLst>
        </p:spPr>
      </p:pic>
      <p:sp>
        <p:nvSpPr>
          <p:cNvPr id="8" name="AutoShape 416">
            <a:extLst>
              <a:ext uri="{FF2B5EF4-FFF2-40B4-BE49-F238E27FC236}">
                <a16:creationId xmlns:a16="http://schemas.microsoft.com/office/drawing/2014/main" id="{BDFE5CAD-C6BD-BFC4-3031-3231FC23B094}"/>
              </a:ext>
            </a:extLst>
          </p:cNvPr>
          <p:cNvSpPr>
            <a:spLocks noChangeArrowheads="1"/>
          </p:cNvSpPr>
          <p:nvPr/>
        </p:nvSpPr>
        <p:spPr bwMode="auto">
          <a:xfrm>
            <a:off x="827088" y="1763239"/>
            <a:ext cx="508000" cy="381000"/>
          </a:xfrm>
          <a:prstGeom prst="rightArrow">
            <a:avLst>
              <a:gd name="adj1" fmla="val 50000"/>
              <a:gd name="adj2" fmla="val 50000"/>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600">
              <a:solidFill>
                <a:schemeClr val="accent1">
                  <a:lumMod val="50000"/>
                </a:schemeClr>
              </a:solidFill>
              <a:latin typeface="+mn-lt"/>
              <a:cs typeface="+mn-cs"/>
            </a:endParaRPr>
          </a:p>
        </p:txBody>
      </p:sp>
      <p:pic>
        <p:nvPicPr>
          <p:cNvPr id="9" name="Picture 5">
            <a:extLst>
              <a:ext uri="{FF2B5EF4-FFF2-40B4-BE49-F238E27FC236}">
                <a16:creationId xmlns:a16="http://schemas.microsoft.com/office/drawing/2014/main" id="{2D0A2AA6-5D07-3ABD-51E6-97C023CB8F1C}"/>
              </a:ext>
            </a:extLst>
          </p:cNvPr>
          <p:cNvPicPr>
            <a:picLocks noChangeAspect="1" noChangeArrowheads="1"/>
          </p:cNvPicPr>
          <p:nvPr/>
        </p:nvPicPr>
        <p:blipFill>
          <a:blip r:embed="rId3" cstate="print"/>
          <a:srcRect/>
          <a:stretch>
            <a:fillRect/>
          </a:stretch>
        </p:blipFill>
        <p:spPr bwMode="auto">
          <a:xfrm>
            <a:off x="9231406" y="2279672"/>
            <a:ext cx="1851025" cy="1566863"/>
          </a:xfrm>
          <a:prstGeom prst="rect">
            <a:avLst/>
          </a:prstGeom>
          <a:solidFill>
            <a:srgbClr val="000000">
              <a:shade val="95000"/>
            </a:srgbClr>
          </a:solidFill>
          <a:ln w="3175" cap="sq">
            <a:solidFill>
              <a:srgbClr val="000000"/>
            </a:solidFill>
            <a:miter lim="800000"/>
          </a:ln>
          <a:effectLst>
            <a:outerShdw blurRad="254000" dist="190500" dir="2700000" sy="90000" algn="bl" rotWithShape="0">
              <a:srgbClr val="000000">
                <a:alpha val="40000"/>
              </a:srgbClr>
            </a:outerShdw>
          </a:effectLst>
        </p:spPr>
      </p:pic>
      <p:cxnSp>
        <p:nvCxnSpPr>
          <p:cNvPr id="10" name="Straight Connector 8">
            <a:extLst>
              <a:ext uri="{FF2B5EF4-FFF2-40B4-BE49-F238E27FC236}">
                <a16:creationId xmlns:a16="http://schemas.microsoft.com/office/drawing/2014/main" id="{4E65EB35-54E3-90B9-83DA-0BF2685038BD}"/>
              </a:ext>
            </a:extLst>
          </p:cNvPr>
          <p:cNvCxnSpPr>
            <a:cxnSpLocks noChangeShapeType="1"/>
          </p:cNvCxnSpPr>
          <p:nvPr/>
        </p:nvCxnSpPr>
        <p:spPr bwMode="auto">
          <a:xfrm flipH="1" flipV="1">
            <a:off x="9902918" y="3395685"/>
            <a:ext cx="762000" cy="792162"/>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sp>
        <p:nvSpPr>
          <p:cNvPr id="11" name="Rectangle 266">
            <a:extLst>
              <a:ext uri="{FF2B5EF4-FFF2-40B4-BE49-F238E27FC236}">
                <a16:creationId xmlns:a16="http://schemas.microsoft.com/office/drawing/2014/main" id="{4EA024BC-ADDA-2307-AE6F-2ECCAB2772E9}"/>
              </a:ext>
            </a:extLst>
          </p:cNvPr>
          <p:cNvSpPr>
            <a:spLocks noChangeArrowheads="1"/>
          </p:cNvSpPr>
          <p:nvPr/>
        </p:nvSpPr>
        <p:spPr bwMode="auto">
          <a:xfrm>
            <a:off x="10664918" y="4024335"/>
            <a:ext cx="977900" cy="366712"/>
          </a:xfrm>
          <a:prstGeom prst="rect">
            <a:avLst/>
          </a:prstGeom>
          <a:noFill/>
          <a:ln w="12700">
            <a:noFill/>
            <a:miter lim="800000"/>
            <a:headEnd/>
            <a:tailEnd/>
          </a:ln>
        </p:spPr>
        <p:txBody>
          <a:bodyPr lIns="90488" tIns="44450" rIns="90488" bIns="44450">
            <a:spAutoFit/>
          </a:bodyPr>
          <a:lstStyle/>
          <a:p>
            <a:pPr>
              <a:lnSpc>
                <a:spcPct val="90000"/>
              </a:lnSpc>
              <a:defRPr/>
            </a:pPr>
            <a:r>
              <a:rPr lang="en-US" sz="2000">
                <a:latin typeface="+mj-lt"/>
                <a:cs typeface="Arial" charset="0"/>
              </a:rPr>
              <a:t>890 m</a:t>
            </a:r>
          </a:p>
        </p:txBody>
      </p:sp>
      <p:sp>
        <p:nvSpPr>
          <p:cNvPr id="12" name="Rectangle 265">
            <a:extLst>
              <a:ext uri="{FF2B5EF4-FFF2-40B4-BE49-F238E27FC236}">
                <a16:creationId xmlns:a16="http://schemas.microsoft.com/office/drawing/2014/main" id="{9FFA1F4A-EA51-A5C1-8115-9B824BFC6B1C}"/>
              </a:ext>
            </a:extLst>
          </p:cNvPr>
          <p:cNvSpPr>
            <a:spLocks noChangeArrowheads="1"/>
          </p:cNvSpPr>
          <p:nvPr/>
        </p:nvSpPr>
        <p:spPr bwMode="auto">
          <a:xfrm>
            <a:off x="1411288" y="1709264"/>
            <a:ext cx="5511800" cy="477838"/>
          </a:xfrm>
          <a:prstGeom prst="rect">
            <a:avLst/>
          </a:prstGeom>
          <a:noFill/>
          <a:ln w="12700">
            <a:noFill/>
            <a:miter lim="800000"/>
            <a:headEnd/>
            <a:tailEnd/>
          </a:ln>
        </p:spPr>
        <p:txBody>
          <a:bodyPr lIns="90488" tIns="44450" rIns="90488" bIns="44450">
            <a:spAutoFit/>
          </a:bodyPr>
          <a:lstStyle/>
          <a:p>
            <a:pPr>
              <a:lnSpc>
                <a:spcPct val="90000"/>
              </a:lnSpc>
              <a:defRPr/>
            </a:pPr>
            <a:r>
              <a:rPr lang="en-US" sz="2800" dirty="0">
                <a:latin typeface="+mn-lt"/>
                <a:cs typeface="Arial" charset="0"/>
              </a:rPr>
              <a:t>Remote sensing imagery (geospatial)</a:t>
            </a:r>
          </a:p>
        </p:txBody>
      </p:sp>
      <p:sp>
        <p:nvSpPr>
          <p:cNvPr id="13" name="Rectangle 265">
            <a:extLst>
              <a:ext uri="{FF2B5EF4-FFF2-40B4-BE49-F238E27FC236}">
                <a16:creationId xmlns:a16="http://schemas.microsoft.com/office/drawing/2014/main" id="{43F29400-B63E-C784-C4B2-258E0640ABEA}"/>
              </a:ext>
            </a:extLst>
          </p:cNvPr>
          <p:cNvSpPr>
            <a:spLocks noChangeArrowheads="1"/>
          </p:cNvSpPr>
          <p:nvPr/>
        </p:nvSpPr>
        <p:spPr bwMode="auto">
          <a:xfrm>
            <a:off x="1366788" y="3321421"/>
            <a:ext cx="7467600" cy="477837"/>
          </a:xfrm>
          <a:prstGeom prst="rect">
            <a:avLst/>
          </a:prstGeom>
          <a:noFill/>
          <a:ln w="12700">
            <a:noFill/>
            <a:miter lim="800000"/>
            <a:headEnd/>
            <a:tailEnd/>
          </a:ln>
        </p:spPr>
        <p:txBody>
          <a:bodyPr lIns="90488" tIns="44450" rIns="90488" bIns="44450">
            <a:spAutoFit/>
          </a:bodyPr>
          <a:lstStyle/>
          <a:p>
            <a:pPr>
              <a:lnSpc>
                <a:spcPct val="90000"/>
              </a:lnSpc>
              <a:defRPr/>
            </a:pPr>
            <a:r>
              <a:rPr lang="en-US" sz="2800" dirty="0">
                <a:latin typeface="+mn-lt"/>
                <a:cs typeface="Arial" charset="0"/>
              </a:rPr>
              <a:t>Master lists (geospatial and attribute data)</a:t>
            </a:r>
          </a:p>
        </p:txBody>
      </p:sp>
      <p:pic>
        <p:nvPicPr>
          <p:cNvPr id="14" name="Picture 1" descr="C:\Users\Samsung\AppData\Local\Microsoft\Windows\INetCache\IE\3LEF0BVK\556px-Mauritius_Road_Signs_-_Warning_Sign_-_Other_dangers.svg[1].png">
            <a:extLst>
              <a:ext uri="{FF2B5EF4-FFF2-40B4-BE49-F238E27FC236}">
                <a16:creationId xmlns:a16="http://schemas.microsoft.com/office/drawing/2014/main" id="{CCCB3E60-4EA5-2EAD-46BE-87F74F68F8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8107" y="2276869"/>
            <a:ext cx="825424" cy="728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65">
            <a:extLst>
              <a:ext uri="{FF2B5EF4-FFF2-40B4-BE49-F238E27FC236}">
                <a16:creationId xmlns:a16="http://schemas.microsoft.com/office/drawing/2014/main" id="{D0931367-7F8F-0AA8-5261-E637E809D201}"/>
              </a:ext>
            </a:extLst>
          </p:cNvPr>
          <p:cNvSpPr>
            <a:spLocks noChangeArrowheads="1"/>
          </p:cNvSpPr>
          <p:nvPr/>
        </p:nvSpPr>
        <p:spPr bwMode="auto">
          <a:xfrm>
            <a:off x="2980845" y="2474782"/>
            <a:ext cx="5334480" cy="422167"/>
          </a:xfrm>
          <a:prstGeom prst="rect">
            <a:avLst/>
          </a:prstGeom>
          <a:noFill/>
          <a:ln w="12700">
            <a:noFill/>
            <a:miter lim="800000"/>
            <a:headEnd/>
            <a:tailEnd/>
          </a:ln>
        </p:spPr>
        <p:txBody>
          <a:bodyPr wrap="square" lIns="90488" tIns="44450" rIns="90488" bIns="44450">
            <a:spAutoFit/>
          </a:bodyPr>
          <a:lstStyle/>
          <a:p>
            <a:pPr>
              <a:lnSpc>
                <a:spcPct val="90000"/>
              </a:lnSpc>
              <a:defRPr/>
            </a:pPr>
            <a:r>
              <a:rPr lang="en-US" sz="2400" dirty="0">
                <a:latin typeface="+mn-lt"/>
                <a:cs typeface="Arial" charset="0"/>
              </a:rPr>
              <a:t>The image also has its own accuracy</a:t>
            </a:r>
          </a:p>
        </p:txBody>
      </p:sp>
      <p:sp>
        <p:nvSpPr>
          <p:cNvPr id="16" name="Right Arrow 20">
            <a:extLst>
              <a:ext uri="{FF2B5EF4-FFF2-40B4-BE49-F238E27FC236}">
                <a16:creationId xmlns:a16="http://schemas.microsoft.com/office/drawing/2014/main" id="{7C54D32D-A5F2-DCD6-B0C2-59310CF60EFB}"/>
              </a:ext>
            </a:extLst>
          </p:cNvPr>
          <p:cNvSpPr/>
          <p:nvPr/>
        </p:nvSpPr>
        <p:spPr>
          <a:xfrm>
            <a:off x="1874065" y="4928287"/>
            <a:ext cx="800100" cy="554037"/>
          </a:xfrm>
          <a:prstGeom prst="rightArrow">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solidFill>
                <a:schemeClr val="accent1">
                  <a:lumMod val="50000"/>
                </a:schemeClr>
              </a:solidFill>
            </a:endParaRPr>
          </a:p>
        </p:txBody>
      </p:sp>
      <p:pic>
        <p:nvPicPr>
          <p:cNvPr id="17" name="Picture 1">
            <a:extLst>
              <a:ext uri="{FF2B5EF4-FFF2-40B4-BE49-F238E27FC236}">
                <a16:creationId xmlns:a16="http://schemas.microsoft.com/office/drawing/2014/main" id="{B2FD9C71-C601-0DFA-C898-C02674C9C1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24408" t="41251" r="59077" b="28738"/>
          <a:stretch>
            <a:fillRect/>
          </a:stretch>
        </p:blipFill>
        <p:spPr bwMode="auto">
          <a:xfrm>
            <a:off x="2869427" y="4082149"/>
            <a:ext cx="2100263"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
            <a:extLst>
              <a:ext uri="{FF2B5EF4-FFF2-40B4-BE49-F238E27FC236}">
                <a16:creationId xmlns:a16="http://schemas.microsoft.com/office/drawing/2014/main" id="{8B775AA7-FDC8-7279-7004-F1B1E677280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53381" t="41251" r="23965" b="28738"/>
          <a:stretch>
            <a:fillRect/>
          </a:stretch>
        </p:blipFill>
        <p:spPr bwMode="auto">
          <a:xfrm>
            <a:off x="4950640" y="4078974"/>
            <a:ext cx="2879725"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4C28AE49-105D-C48D-11C8-CCFF3A9E97FE}"/>
              </a:ext>
            </a:extLst>
          </p:cNvPr>
          <p:cNvSpPr/>
          <p:nvPr/>
        </p:nvSpPr>
        <p:spPr>
          <a:xfrm>
            <a:off x="4898897" y="4136620"/>
            <a:ext cx="2736304" cy="194421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20" name="AutoShape 416">
            <a:extLst>
              <a:ext uri="{FF2B5EF4-FFF2-40B4-BE49-F238E27FC236}">
                <a16:creationId xmlns:a16="http://schemas.microsoft.com/office/drawing/2014/main" id="{CDC3595F-2BC4-FB21-B08D-CD68C882FD42}"/>
              </a:ext>
            </a:extLst>
          </p:cNvPr>
          <p:cNvSpPr>
            <a:spLocks noChangeArrowheads="1"/>
          </p:cNvSpPr>
          <p:nvPr/>
        </p:nvSpPr>
        <p:spPr bwMode="auto">
          <a:xfrm>
            <a:off x="827088" y="3378670"/>
            <a:ext cx="508000" cy="381000"/>
          </a:xfrm>
          <a:prstGeom prst="rightArrow">
            <a:avLst>
              <a:gd name="adj1" fmla="val 50000"/>
              <a:gd name="adj2" fmla="val 50000"/>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600">
              <a:solidFill>
                <a:schemeClr val="accent1">
                  <a:lumMod val="50000"/>
                </a:schemeClr>
              </a:solidFill>
              <a:latin typeface="+mn-lt"/>
              <a:cs typeface="+mn-cs"/>
            </a:endParaRPr>
          </a:p>
        </p:txBody>
      </p:sp>
      <p:pic>
        <p:nvPicPr>
          <p:cNvPr id="2" name="Picture 1" descr="C:\Users\Samsung\AppData\Local\Microsoft\Windows\INetCache\IE\3LEF0BVK\556px-Mauritius_Road_Signs_-_Warning_Sign_-_Other_dangers.svg[1].png">
            <a:extLst>
              <a:ext uri="{FF2B5EF4-FFF2-40B4-BE49-F238E27FC236}">
                <a16:creationId xmlns:a16="http://schemas.microsoft.com/office/drawing/2014/main" id="{4139561F-D2E1-F0CF-4651-EE0E408A1E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60827" y="185886"/>
            <a:ext cx="645691" cy="569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7839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32</a:t>
            </a:fld>
            <a:endParaRPr lang="en-US" dirty="0"/>
          </a:p>
        </p:txBody>
      </p:sp>
      <p:sp>
        <p:nvSpPr>
          <p:cNvPr id="3" name="Title 1">
            <a:extLst>
              <a:ext uri="{FF2B5EF4-FFF2-40B4-BE49-F238E27FC236}">
                <a16:creationId xmlns:a16="http://schemas.microsoft.com/office/drawing/2014/main" id="{007DED3A-8F5A-DBF2-F76D-58C794757C9B}"/>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dirty="0"/>
              <a:t>The concept of Master list</a:t>
            </a:r>
          </a:p>
        </p:txBody>
      </p:sp>
      <p:sp>
        <p:nvSpPr>
          <p:cNvPr id="5" name="TextBox 4">
            <a:extLst>
              <a:ext uri="{FF2B5EF4-FFF2-40B4-BE49-F238E27FC236}">
                <a16:creationId xmlns:a16="http://schemas.microsoft.com/office/drawing/2014/main" id="{F3B1BD79-07CE-EEFF-3993-489549E9F2F5}"/>
              </a:ext>
            </a:extLst>
          </p:cNvPr>
          <p:cNvSpPr txBox="1"/>
          <p:nvPr/>
        </p:nvSpPr>
        <p:spPr>
          <a:xfrm>
            <a:off x="739589" y="846137"/>
            <a:ext cx="10457330" cy="1569660"/>
          </a:xfrm>
          <a:prstGeom prst="rect">
            <a:avLst/>
          </a:prstGeom>
          <a:noFill/>
        </p:spPr>
        <p:txBody>
          <a:bodyPr wrap="square">
            <a:spAutoFit/>
          </a:bodyPr>
          <a:lstStyle/>
          <a:p>
            <a:pPr marL="0" lvl="0" indent="0" algn="ctr">
              <a:spcAft>
                <a:spcPts val="1600"/>
              </a:spcAft>
              <a:buNone/>
            </a:pPr>
            <a:r>
              <a:rPr lang="en-US" sz="2400" b="1" dirty="0"/>
              <a:t>Definition</a:t>
            </a:r>
            <a:r>
              <a:rPr lang="en-US" sz="2400" dirty="0"/>
              <a:t>: A unique, authoritative, complete, up-to-date, and uniquely coded list of all the active (and past active) records for a given type of geographic feature/object (e.g., health facilities, administrative divisions, villages) officially curated by the mandated agency.</a:t>
            </a:r>
          </a:p>
        </p:txBody>
      </p:sp>
      <p:sp>
        <p:nvSpPr>
          <p:cNvPr id="6" name="Google Shape;156;g74f4d1d32f_1_256">
            <a:extLst>
              <a:ext uri="{FF2B5EF4-FFF2-40B4-BE49-F238E27FC236}">
                <a16:creationId xmlns:a16="http://schemas.microsoft.com/office/drawing/2014/main" id="{E7D46AB9-46C2-945B-AA67-3EF7E0000952}"/>
              </a:ext>
            </a:extLst>
          </p:cNvPr>
          <p:cNvSpPr txBox="1"/>
          <p:nvPr/>
        </p:nvSpPr>
        <p:spPr>
          <a:xfrm>
            <a:off x="436187" y="2617167"/>
            <a:ext cx="5408801" cy="35223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dirty="0">
                <a:latin typeface="Calibri" panose="020F0502020204030204" pitchFamily="34" charset="0"/>
                <a:ea typeface="Open Sans" panose="020B0604020202020204" charset="0"/>
                <a:cs typeface="Calibri" panose="020F0502020204030204" pitchFamily="34" charset="0"/>
                <a:sym typeface="Calibri"/>
              </a:rPr>
              <a:t>Tabular</a:t>
            </a:r>
            <a:r>
              <a:rPr lang="en-US" sz="2000" i="0" u="none" strike="noStrike" cap="none" dirty="0">
                <a:latin typeface="Calibri" panose="020F0502020204030204" pitchFamily="34" charset="0"/>
                <a:ea typeface="Open Sans" panose="020B0604020202020204" charset="0"/>
                <a:cs typeface="Calibri" panose="020F0502020204030204" pitchFamily="34" charset="0"/>
                <a:sym typeface="Calibri"/>
              </a:rPr>
              <a:t> information that allows to do the following for each of the geographic object:</a:t>
            </a:r>
          </a:p>
          <a:p>
            <a:pPr marL="0" marR="0" lvl="0" indent="0" algn="l" rtl="0">
              <a:lnSpc>
                <a:spcPct val="100000"/>
              </a:lnSpc>
              <a:spcBef>
                <a:spcPts val="0"/>
              </a:spcBef>
              <a:spcAft>
                <a:spcPts val="0"/>
              </a:spcAft>
              <a:buClr>
                <a:srgbClr val="000000"/>
              </a:buClr>
              <a:buSzPts val="1800"/>
              <a:buFont typeface="Arial"/>
              <a:buNone/>
            </a:pPr>
            <a:endParaRPr lang="en-US" sz="1000" i="0" u="none" strike="noStrike" cap="none" dirty="0">
              <a:latin typeface="Calibri" panose="020F0502020204030204" pitchFamily="34" charset="0"/>
              <a:ea typeface="Open Sans" panose="020B0604020202020204" charset="0"/>
              <a:cs typeface="Calibri" panose="020F0502020204030204" pitchFamily="34" charset="0"/>
              <a:sym typeface="Calibri"/>
            </a:endParaRPr>
          </a:p>
          <a:p>
            <a:pPr marL="625475" lvl="0" indent="-342900">
              <a:buSzPts val="1800"/>
              <a:buFont typeface="Arial" panose="020B0604020202020204" pitchFamily="34" charset="0"/>
              <a:buChar char="•"/>
            </a:pPr>
            <a:r>
              <a:rPr lang="en-GB" sz="2000" dirty="0">
                <a:latin typeface="Calibri" panose="020F0502020204030204" pitchFamily="34" charset="0"/>
                <a:ea typeface="Open Sans" panose="020B0604020202020204" charset="0"/>
                <a:cs typeface="Calibri" panose="020F0502020204030204" pitchFamily="34" charset="0"/>
              </a:rPr>
              <a:t>Uniquely identify (unique identifier, name)</a:t>
            </a:r>
          </a:p>
          <a:p>
            <a:pPr marL="282575" lvl="0">
              <a:buSzPts val="1800"/>
            </a:pPr>
            <a:endParaRPr lang="en-GB" sz="2000" dirty="0">
              <a:latin typeface="Calibri" panose="020F0502020204030204" pitchFamily="34" charset="0"/>
              <a:ea typeface="Open Sans" panose="020B0604020202020204" charset="0"/>
              <a:cs typeface="Calibri" panose="020F0502020204030204" pitchFamily="34" charset="0"/>
            </a:endParaRPr>
          </a:p>
          <a:p>
            <a:pPr marL="625475" lvl="0" indent="-342900">
              <a:buSzPts val="1800"/>
              <a:buFont typeface="Arial" panose="020B0604020202020204" pitchFamily="34" charset="0"/>
              <a:buChar char="•"/>
            </a:pPr>
            <a:r>
              <a:rPr lang="en-GB" sz="2000" dirty="0">
                <a:latin typeface="Calibri" panose="020F0502020204030204" pitchFamily="34" charset="0"/>
                <a:ea typeface="Open Sans" panose="020B0604020202020204" charset="0"/>
                <a:cs typeface="Calibri" panose="020F0502020204030204" pitchFamily="34" charset="0"/>
              </a:rPr>
              <a:t>Classify (type, ownership,…)</a:t>
            </a:r>
          </a:p>
          <a:p>
            <a:pPr marL="282575" lvl="0">
              <a:buSzPts val="1800"/>
            </a:pPr>
            <a:endParaRPr lang="en-GB" sz="2000" dirty="0">
              <a:latin typeface="Calibri" panose="020F0502020204030204" pitchFamily="34" charset="0"/>
              <a:ea typeface="Open Sans" panose="020B0604020202020204" charset="0"/>
              <a:cs typeface="Calibri" panose="020F0502020204030204" pitchFamily="34" charset="0"/>
            </a:endParaRPr>
          </a:p>
          <a:p>
            <a:pPr marL="625475" lvl="0" indent="-342900">
              <a:buSzPts val="1800"/>
              <a:buFont typeface="Arial" panose="020B0604020202020204" pitchFamily="34" charset="0"/>
              <a:buChar char="•"/>
            </a:pPr>
            <a:r>
              <a:rPr lang="en-GB" sz="2000" dirty="0">
                <a:latin typeface="Calibri" panose="020F0502020204030204" pitchFamily="34" charset="0"/>
                <a:ea typeface="Open Sans" panose="020B0604020202020204" charset="0"/>
                <a:cs typeface="Calibri" panose="020F0502020204030204" pitchFamily="34" charset="0"/>
              </a:rPr>
              <a:t>Locate (address, administrative division, geographic coordinates)</a:t>
            </a:r>
          </a:p>
          <a:p>
            <a:pPr marL="625475" lvl="0" indent="-342900">
              <a:buSzPts val="1800"/>
              <a:buFont typeface="Arial" panose="020B0604020202020204" pitchFamily="34" charset="0"/>
              <a:buChar char="•"/>
            </a:pPr>
            <a:endParaRPr lang="en-GB" sz="2000" dirty="0">
              <a:latin typeface="Calibri" panose="020F0502020204030204" pitchFamily="34" charset="0"/>
              <a:ea typeface="Open Sans" panose="020B0604020202020204" charset="0"/>
              <a:cs typeface="Calibri" panose="020F0502020204030204" pitchFamily="34" charset="0"/>
            </a:endParaRPr>
          </a:p>
          <a:p>
            <a:pPr marL="625475" lvl="0" indent="-342900">
              <a:buSzPts val="1800"/>
              <a:buFont typeface="Arial" panose="020B0604020202020204" pitchFamily="34" charset="0"/>
              <a:buChar char="•"/>
            </a:pPr>
            <a:r>
              <a:rPr lang="en-GB" sz="2000" dirty="0">
                <a:latin typeface="Calibri" panose="020F0502020204030204" pitchFamily="34" charset="0"/>
                <a:ea typeface="Open Sans" panose="020B0604020202020204" charset="0"/>
                <a:cs typeface="Calibri" panose="020F0502020204030204" pitchFamily="34" charset="0"/>
              </a:rPr>
              <a:t>When it applies, contact (Head name, phone number, email address,…)</a:t>
            </a: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latin typeface="Calibri" panose="020F0502020204030204" pitchFamily="34" charset="0"/>
              <a:ea typeface="Open Sans" panose="020B0604020202020204" charset="0"/>
              <a:cs typeface="Calibri" panose="020F0502020204030204" pitchFamily="34" charset="0"/>
              <a:sym typeface="Arial"/>
            </a:endParaRPr>
          </a:p>
        </p:txBody>
      </p:sp>
      <p:pic>
        <p:nvPicPr>
          <p:cNvPr id="7" name="Picture 6">
            <a:extLst>
              <a:ext uri="{FF2B5EF4-FFF2-40B4-BE49-F238E27FC236}">
                <a16:creationId xmlns:a16="http://schemas.microsoft.com/office/drawing/2014/main" id="{632D3994-E52D-DCA4-17C5-6E204ACDE8E6}"/>
              </a:ext>
            </a:extLst>
          </p:cNvPr>
          <p:cNvPicPr>
            <a:picLocks noChangeAspect="1"/>
          </p:cNvPicPr>
          <p:nvPr/>
        </p:nvPicPr>
        <p:blipFill rotWithShape="1">
          <a:blip r:embed="rId2"/>
          <a:srcRect l="12391" t="53330" r="50000" b="32029"/>
          <a:stretch/>
        </p:blipFill>
        <p:spPr>
          <a:xfrm>
            <a:off x="6172526" y="3176195"/>
            <a:ext cx="2904890" cy="609134"/>
          </a:xfrm>
          <a:prstGeom prst="rect">
            <a:avLst/>
          </a:prstGeom>
        </p:spPr>
      </p:pic>
      <p:pic>
        <p:nvPicPr>
          <p:cNvPr id="8" name="Picture 7">
            <a:extLst>
              <a:ext uri="{FF2B5EF4-FFF2-40B4-BE49-F238E27FC236}">
                <a16:creationId xmlns:a16="http://schemas.microsoft.com/office/drawing/2014/main" id="{4B35A264-312D-4093-C3BE-193CC749B843}"/>
              </a:ext>
            </a:extLst>
          </p:cNvPr>
          <p:cNvPicPr>
            <a:picLocks noChangeAspect="1"/>
          </p:cNvPicPr>
          <p:nvPr/>
        </p:nvPicPr>
        <p:blipFill rotWithShape="1">
          <a:blip r:embed="rId2"/>
          <a:srcRect l="60008" t="53330" r="3134" b="32029"/>
          <a:stretch/>
        </p:blipFill>
        <p:spPr>
          <a:xfrm>
            <a:off x="6201577" y="3820731"/>
            <a:ext cx="2846788" cy="609134"/>
          </a:xfrm>
          <a:prstGeom prst="rect">
            <a:avLst/>
          </a:prstGeom>
        </p:spPr>
      </p:pic>
      <p:pic>
        <p:nvPicPr>
          <p:cNvPr id="9" name="Picture 8">
            <a:extLst>
              <a:ext uri="{FF2B5EF4-FFF2-40B4-BE49-F238E27FC236}">
                <a16:creationId xmlns:a16="http://schemas.microsoft.com/office/drawing/2014/main" id="{4716FF37-3E50-CEBF-352E-45F69851D0C2}"/>
              </a:ext>
            </a:extLst>
          </p:cNvPr>
          <p:cNvPicPr>
            <a:picLocks noChangeAspect="1"/>
          </p:cNvPicPr>
          <p:nvPr/>
        </p:nvPicPr>
        <p:blipFill rotWithShape="1">
          <a:blip r:embed="rId3"/>
          <a:srcRect l="13414" t="53934" r="23821" b="27651"/>
          <a:stretch/>
        </p:blipFill>
        <p:spPr>
          <a:xfrm>
            <a:off x="5668535" y="4616700"/>
            <a:ext cx="3854519" cy="609134"/>
          </a:xfrm>
          <a:prstGeom prst="rect">
            <a:avLst/>
          </a:prstGeom>
        </p:spPr>
      </p:pic>
      <p:pic>
        <p:nvPicPr>
          <p:cNvPr id="10" name="Picture 9">
            <a:extLst>
              <a:ext uri="{FF2B5EF4-FFF2-40B4-BE49-F238E27FC236}">
                <a16:creationId xmlns:a16="http://schemas.microsoft.com/office/drawing/2014/main" id="{3F42BCCB-9408-4295-1BD1-7F40859014A2}"/>
              </a:ext>
            </a:extLst>
          </p:cNvPr>
          <p:cNvPicPr>
            <a:picLocks noChangeAspect="1"/>
          </p:cNvPicPr>
          <p:nvPr/>
        </p:nvPicPr>
        <p:blipFill rotWithShape="1">
          <a:blip r:embed="rId4"/>
          <a:srcRect l="24716" t="64953" r="31707" b="20544"/>
          <a:stretch/>
        </p:blipFill>
        <p:spPr>
          <a:xfrm>
            <a:off x="5896776" y="5530401"/>
            <a:ext cx="3398039" cy="609134"/>
          </a:xfrm>
          <a:prstGeom prst="rect">
            <a:avLst/>
          </a:prstGeom>
        </p:spPr>
      </p:pic>
      <p:sp>
        <p:nvSpPr>
          <p:cNvPr id="11" name="Rectangle 10">
            <a:extLst>
              <a:ext uri="{FF2B5EF4-FFF2-40B4-BE49-F238E27FC236}">
                <a16:creationId xmlns:a16="http://schemas.microsoft.com/office/drawing/2014/main" id="{82FFE8C7-5339-F6EF-EF8B-9E6E66ACDEFA}"/>
              </a:ext>
            </a:extLst>
          </p:cNvPr>
          <p:cNvSpPr/>
          <p:nvPr/>
        </p:nvSpPr>
        <p:spPr>
          <a:xfrm>
            <a:off x="5997060" y="2621112"/>
            <a:ext cx="3297755" cy="307777"/>
          </a:xfrm>
          <a:prstGeom prst="rect">
            <a:avLst/>
          </a:prstGeom>
        </p:spPr>
        <p:txBody>
          <a:bodyPr wrap="square">
            <a:spAutoFit/>
          </a:bodyPr>
          <a:lstStyle/>
          <a:p>
            <a:pPr lvl="0" algn="ctr">
              <a:buSzPts val="1800"/>
            </a:pPr>
            <a:r>
              <a:rPr lang="en-US" sz="1400" i="1" dirty="0">
                <a:latin typeface="Open Sans" panose="020B0604020202020204" charset="0"/>
                <a:ea typeface="Open Sans" panose="020B0604020202020204" charset="0"/>
                <a:cs typeface="Open Sans" panose="020B0604020202020204" charset="0"/>
                <a:sym typeface="Calibri"/>
              </a:rPr>
              <a:t>Example for a health facility</a:t>
            </a:r>
          </a:p>
        </p:txBody>
      </p:sp>
      <p:pic>
        <p:nvPicPr>
          <p:cNvPr id="13" name="Picture 12">
            <a:extLst>
              <a:ext uri="{FF2B5EF4-FFF2-40B4-BE49-F238E27FC236}">
                <a16:creationId xmlns:a16="http://schemas.microsoft.com/office/drawing/2014/main" id="{89382F04-9D25-5C37-E9A2-D4CFEF6E63DD}"/>
              </a:ext>
            </a:extLst>
          </p:cNvPr>
          <p:cNvPicPr>
            <a:picLocks noChangeAspect="1"/>
          </p:cNvPicPr>
          <p:nvPr/>
        </p:nvPicPr>
        <p:blipFill rotWithShape="1">
          <a:blip r:embed="rId5"/>
          <a:srcRect l="32100" t="18321" r="45303"/>
          <a:stretch/>
        </p:blipFill>
        <p:spPr>
          <a:xfrm>
            <a:off x="9905292" y="2775000"/>
            <a:ext cx="1850521" cy="2634207"/>
          </a:xfrm>
          <a:prstGeom prst="rect">
            <a:avLst/>
          </a:prstGeom>
          <a:ln>
            <a:solidFill>
              <a:schemeClr val="tx1"/>
            </a:solidFill>
          </a:ln>
        </p:spPr>
      </p:pic>
      <p:pic>
        <p:nvPicPr>
          <p:cNvPr id="12" name="Picture 11">
            <a:extLst>
              <a:ext uri="{FF2B5EF4-FFF2-40B4-BE49-F238E27FC236}">
                <a16:creationId xmlns:a16="http://schemas.microsoft.com/office/drawing/2014/main" id="{1720F322-CDD1-43CA-DBF7-2C8E24F59B1F}"/>
              </a:ext>
            </a:extLst>
          </p:cNvPr>
          <p:cNvPicPr>
            <a:picLocks noChangeAspect="1"/>
          </p:cNvPicPr>
          <p:nvPr/>
        </p:nvPicPr>
        <p:blipFill rotWithShape="1">
          <a:blip r:embed="rId6"/>
          <a:srcRect l="80520" t="38265" r="10441" b="47050"/>
          <a:stretch/>
        </p:blipFill>
        <p:spPr>
          <a:xfrm>
            <a:off x="11373575" y="5142781"/>
            <a:ext cx="652663" cy="588190"/>
          </a:xfrm>
          <a:prstGeom prst="rect">
            <a:avLst/>
          </a:prstGeom>
        </p:spPr>
      </p:pic>
      <p:sp>
        <p:nvSpPr>
          <p:cNvPr id="2" name="Rectangle 6">
            <a:extLst>
              <a:ext uri="{FF2B5EF4-FFF2-40B4-BE49-F238E27FC236}">
                <a16:creationId xmlns:a16="http://schemas.microsoft.com/office/drawing/2014/main" id="{C4A56A87-0616-5252-2F87-32D865717E32}"/>
              </a:ext>
            </a:extLst>
          </p:cNvPr>
          <p:cNvSpPr>
            <a:spLocks noChangeArrowheads="1"/>
          </p:cNvSpPr>
          <p:nvPr/>
        </p:nvSpPr>
        <p:spPr bwMode="auto">
          <a:xfrm>
            <a:off x="9714173" y="5706834"/>
            <a:ext cx="231206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100" dirty="0"/>
              <a:t>National-Georeferenced-Community-Health-Worker-Master-List-Hosted-in-a-Registry-2021.pdf</a:t>
            </a:r>
          </a:p>
        </p:txBody>
      </p:sp>
    </p:spTree>
    <p:extLst>
      <p:ext uri="{BB962C8B-B14F-4D97-AF65-F5344CB8AC3E}">
        <p14:creationId xmlns:p14="http://schemas.microsoft.com/office/powerpoint/2010/main" val="1476458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33</a:t>
            </a:fld>
            <a:endParaRPr lang="en-US" dirty="0"/>
          </a:p>
        </p:txBody>
      </p:sp>
      <p:sp>
        <p:nvSpPr>
          <p:cNvPr id="3" name="Title 1">
            <a:extLst>
              <a:ext uri="{FF2B5EF4-FFF2-40B4-BE49-F238E27FC236}">
                <a16:creationId xmlns:a16="http://schemas.microsoft.com/office/drawing/2014/main" id="{007DED3A-8F5A-DBF2-F76D-58C794757C9B}"/>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dirty="0"/>
              <a:t>Geospatial data management guideline</a:t>
            </a:r>
          </a:p>
        </p:txBody>
      </p:sp>
      <p:sp>
        <p:nvSpPr>
          <p:cNvPr id="2" name="Rectangle 3">
            <a:extLst>
              <a:ext uri="{FF2B5EF4-FFF2-40B4-BE49-F238E27FC236}">
                <a16:creationId xmlns:a16="http://schemas.microsoft.com/office/drawing/2014/main" id="{DAD9A20E-5A4B-688C-49EA-FC0B17690D5E}"/>
              </a:ext>
            </a:extLst>
          </p:cNvPr>
          <p:cNvSpPr>
            <a:spLocks noChangeArrowheads="1"/>
          </p:cNvSpPr>
          <p:nvPr/>
        </p:nvSpPr>
        <p:spPr bwMode="auto">
          <a:xfrm>
            <a:off x="618563" y="1048431"/>
            <a:ext cx="10985508" cy="648072"/>
          </a:xfrm>
          <a:prstGeom prst="rect">
            <a:avLst/>
          </a:prstGeom>
          <a:noFill/>
          <a:ln w="9525">
            <a:noFill/>
            <a:miter lim="800000"/>
            <a:headEnd/>
            <a:tailEnd/>
          </a:ln>
        </p:spPr>
        <p:txBody>
          <a:bodyPr lIns="0" tIns="0" rIns="0" bIns="0"/>
          <a:lstStyle/>
          <a:p>
            <a:pPr lvl="0"/>
            <a:r>
              <a:rPr lang="en-US" sz="2800" dirty="0"/>
              <a:t>It is important to capture all we covered in this session into a Geospatial data management guideline document</a:t>
            </a:r>
            <a:endParaRPr lang="en-US" sz="3200" dirty="0"/>
          </a:p>
        </p:txBody>
      </p:sp>
      <p:pic>
        <p:nvPicPr>
          <p:cNvPr id="5" name="Picture 4">
            <a:extLst>
              <a:ext uri="{FF2B5EF4-FFF2-40B4-BE49-F238E27FC236}">
                <a16:creationId xmlns:a16="http://schemas.microsoft.com/office/drawing/2014/main" id="{B37F493C-0AB2-E74E-2923-20046FBE5B50}"/>
              </a:ext>
            </a:extLst>
          </p:cNvPr>
          <p:cNvPicPr>
            <a:picLocks noChangeAspect="1"/>
          </p:cNvPicPr>
          <p:nvPr/>
        </p:nvPicPr>
        <p:blipFill rotWithShape="1">
          <a:blip r:embed="rId2"/>
          <a:srcRect l="35825" t="18016" r="36613" b="9295"/>
          <a:stretch/>
        </p:blipFill>
        <p:spPr>
          <a:xfrm>
            <a:off x="4938593" y="2139463"/>
            <a:ext cx="2196243" cy="3137404"/>
          </a:xfrm>
          <a:prstGeom prst="rect">
            <a:avLst/>
          </a:prstGeom>
          <a:ln>
            <a:solidFill>
              <a:schemeClr val="tx1"/>
            </a:solidFill>
          </a:ln>
        </p:spPr>
      </p:pic>
      <p:sp>
        <p:nvSpPr>
          <p:cNvPr id="21" name="Rectangle 20">
            <a:extLst>
              <a:ext uri="{FF2B5EF4-FFF2-40B4-BE49-F238E27FC236}">
                <a16:creationId xmlns:a16="http://schemas.microsoft.com/office/drawing/2014/main" id="{4DA934D6-FE68-7DC3-66CB-5073830F2D6C}"/>
              </a:ext>
            </a:extLst>
          </p:cNvPr>
          <p:cNvSpPr/>
          <p:nvPr/>
        </p:nvSpPr>
        <p:spPr>
          <a:xfrm>
            <a:off x="4389149" y="5282590"/>
            <a:ext cx="3439618" cy="307777"/>
          </a:xfrm>
          <a:prstGeom prst="rect">
            <a:avLst/>
          </a:prstGeom>
        </p:spPr>
        <p:txBody>
          <a:bodyPr wrap="square">
            <a:spAutoFit/>
          </a:bodyPr>
          <a:lstStyle/>
          <a:p>
            <a:pPr algn="ctr"/>
            <a:r>
              <a:rPr lang="en-PH" sz="1400" dirty="0"/>
              <a:t>Cambodia (2018):</a:t>
            </a:r>
          </a:p>
        </p:txBody>
      </p:sp>
      <p:pic>
        <p:nvPicPr>
          <p:cNvPr id="22" name="Picture 21">
            <a:extLst>
              <a:ext uri="{FF2B5EF4-FFF2-40B4-BE49-F238E27FC236}">
                <a16:creationId xmlns:a16="http://schemas.microsoft.com/office/drawing/2014/main" id="{5CB2321F-9F61-7775-4237-1806F4032FD9}"/>
              </a:ext>
            </a:extLst>
          </p:cNvPr>
          <p:cNvPicPr>
            <a:picLocks noChangeAspect="1"/>
          </p:cNvPicPr>
          <p:nvPr/>
        </p:nvPicPr>
        <p:blipFill rotWithShape="1">
          <a:blip r:embed="rId3"/>
          <a:srcRect l="34250" t="15899" r="35825" b="4933"/>
          <a:stretch/>
        </p:blipFill>
        <p:spPr>
          <a:xfrm>
            <a:off x="9035157" y="2145919"/>
            <a:ext cx="2196243" cy="3147318"/>
          </a:xfrm>
          <a:prstGeom prst="rect">
            <a:avLst/>
          </a:prstGeom>
          <a:ln>
            <a:solidFill>
              <a:schemeClr val="tx1"/>
            </a:solidFill>
          </a:ln>
        </p:spPr>
      </p:pic>
      <p:pic>
        <p:nvPicPr>
          <p:cNvPr id="23" name="Picture 22">
            <a:extLst>
              <a:ext uri="{FF2B5EF4-FFF2-40B4-BE49-F238E27FC236}">
                <a16:creationId xmlns:a16="http://schemas.microsoft.com/office/drawing/2014/main" id="{3437D5D9-8042-E304-34BC-A5D51B4D9FBA}"/>
              </a:ext>
            </a:extLst>
          </p:cNvPr>
          <p:cNvPicPr>
            <a:picLocks noChangeAspect="1"/>
          </p:cNvPicPr>
          <p:nvPr/>
        </p:nvPicPr>
        <p:blipFill rotWithShape="1">
          <a:blip r:embed="rId4"/>
          <a:srcRect l="26375" t="25701" r="42913" b="12321"/>
          <a:stretch/>
        </p:blipFill>
        <p:spPr>
          <a:xfrm>
            <a:off x="1185278" y="2144805"/>
            <a:ext cx="2180571" cy="3137404"/>
          </a:xfrm>
          <a:prstGeom prst="rect">
            <a:avLst/>
          </a:prstGeom>
          <a:ln>
            <a:solidFill>
              <a:schemeClr val="tx1"/>
            </a:solidFill>
          </a:ln>
        </p:spPr>
      </p:pic>
      <p:sp>
        <p:nvSpPr>
          <p:cNvPr id="24" name="Rectangle 23">
            <a:extLst>
              <a:ext uri="{FF2B5EF4-FFF2-40B4-BE49-F238E27FC236}">
                <a16:creationId xmlns:a16="http://schemas.microsoft.com/office/drawing/2014/main" id="{5F34A85A-B74A-1280-7319-C8138AC5415B}"/>
              </a:ext>
            </a:extLst>
          </p:cNvPr>
          <p:cNvSpPr/>
          <p:nvPr/>
        </p:nvSpPr>
        <p:spPr>
          <a:xfrm>
            <a:off x="519952" y="5293598"/>
            <a:ext cx="3439618" cy="307777"/>
          </a:xfrm>
          <a:prstGeom prst="rect">
            <a:avLst/>
          </a:prstGeom>
        </p:spPr>
        <p:txBody>
          <a:bodyPr wrap="square">
            <a:spAutoFit/>
          </a:bodyPr>
          <a:lstStyle/>
          <a:p>
            <a:pPr algn="ctr"/>
            <a:r>
              <a:rPr lang="en-PH" sz="1400" dirty="0"/>
              <a:t>Philippines (2014):</a:t>
            </a:r>
          </a:p>
        </p:txBody>
      </p:sp>
      <p:sp>
        <p:nvSpPr>
          <p:cNvPr id="25" name="Rectangle 24">
            <a:extLst>
              <a:ext uri="{FF2B5EF4-FFF2-40B4-BE49-F238E27FC236}">
                <a16:creationId xmlns:a16="http://schemas.microsoft.com/office/drawing/2014/main" id="{E83310A1-D474-4473-6640-EB4983F17E62}"/>
              </a:ext>
            </a:extLst>
          </p:cNvPr>
          <p:cNvSpPr/>
          <p:nvPr/>
        </p:nvSpPr>
        <p:spPr>
          <a:xfrm>
            <a:off x="8407572" y="5306158"/>
            <a:ext cx="3451412" cy="307777"/>
          </a:xfrm>
          <a:prstGeom prst="rect">
            <a:avLst/>
          </a:prstGeom>
        </p:spPr>
        <p:txBody>
          <a:bodyPr wrap="square">
            <a:spAutoFit/>
          </a:bodyPr>
          <a:lstStyle/>
          <a:p>
            <a:pPr algn="ctr"/>
            <a:r>
              <a:rPr lang="en-PH" sz="1400" dirty="0"/>
              <a:t>Myanmar (2018):</a:t>
            </a:r>
          </a:p>
        </p:txBody>
      </p:sp>
      <p:pic>
        <p:nvPicPr>
          <p:cNvPr id="6" name="Picture 5">
            <a:extLst>
              <a:ext uri="{FF2B5EF4-FFF2-40B4-BE49-F238E27FC236}">
                <a16:creationId xmlns:a16="http://schemas.microsoft.com/office/drawing/2014/main" id="{347F4059-9593-4390-A469-4E77C7C8C6D7}"/>
              </a:ext>
            </a:extLst>
          </p:cNvPr>
          <p:cNvPicPr>
            <a:picLocks noChangeAspect="1"/>
          </p:cNvPicPr>
          <p:nvPr/>
        </p:nvPicPr>
        <p:blipFill rotWithShape="1">
          <a:blip r:embed="rId5"/>
          <a:srcRect l="80520" t="38265" r="10441" b="47050"/>
          <a:stretch/>
        </p:blipFill>
        <p:spPr>
          <a:xfrm>
            <a:off x="850409" y="5004551"/>
            <a:ext cx="626458" cy="564574"/>
          </a:xfrm>
          <a:prstGeom prst="rect">
            <a:avLst/>
          </a:prstGeom>
        </p:spPr>
      </p:pic>
      <p:sp>
        <p:nvSpPr>
          <p:cNvPr id="9" name="Rectangle 8">
            <a:extLst>
              <a:ext uri="{FF2B5EF4-FFF2-40B4-BE49-F238E27FC236}">
                <a16:creationId xmlns:a16="http://schemas.microsoft.com/office/drawing/2014/main" id="{697F7C65-55A5-5549-CBD5-C666C29B27DC}"/>
              </a:ext>
            </a:extLst>
          </p:cNvPr>
          <p:cNvSpPr/>
          <p:nvPr/>
        </p:nvSpPr>
        <p:spPr>
          <a:xfrm>
            <a:off x="663938" y="5973117"/>
            <a:ext cx="3439618" cy="400110"/>
          </a:xfrm>
          <a:prstGeom prst="rect">
            <a:avLst/>
          </a:prstGeom>
        </p:spPr>
        <p:txBody>
          <a:bodyPr wrap="square">
            <a:spAutoFit/>
          </a:bodyPr>
          <a:lstStyle/>
          <a:p>
            <a:pPr algn="ctr"/>
            <a:r>
              <a:rPr lang="en-PH" sz="1000" dirty="0">
                <a:hlinkClick r:id="rId6"/>
              </a:rPr>
              <a:t>https://healthgeolab.net/KNOW_REP/DOH_GIS-GPS_Guidelines_Standards_011714.pdf</a:t>
            </a:r>
            <a:r>
              <a:rPr lang="en-PH" sz="1000" dirty="0"/>
              <a:t> </a:t>
            </a:r>
          </a:p>
        </p:txBody>
      </p:sp>
      <p:sp>
        <p:nvSpPr>
          <p:cNvPr id="10" name="Rectangle 9">
            <a:extLst>
              <a:ext uri="{FF2B5EF4-FFF2-40B4-BE49-F238E27FC236}">
                <a16:creationId xmlns:a16="http://schemas.microsoft.com/office/drawing/2014/main" id="{D5968C92-39C9-FF0C-C683-984253559596}"/>
              </a:ext>
            </a:extLst>
          </p:cNvPr>
          <p:cNvSpPr/>
          <p:nvPr/>
        </p:nvSpPr>
        <p:spPr>
          <a:xfrm>
            <a:off x="885963" y="5521090"/>
            <a:ext cx="2838312" cy="523220"/>
          </a:xfrm>
          <a:prstGeom prst="rect">
            <a:avLst/>
          </a:prstGeom>
        </p:spPr>
        <p:txBody>
          <a:bodyPr wrap="square">
            <a:spAutoFit/>
          </a:bodyPr>
          <a:lstStyle/>
          <a:p>
            <a:pPr algn="ctr"/>
            <a:r>
              <a:rPr lang="en-PH" sz="1400" dirty="0"/>
              <a:t>DOH_GIS-GPS_ Guidelines_Standards_011714.pdf </a:t>
            </a:r>
          </a:p>
        </p:txBody>
      </p:sp>
      <p:pic>
        <p:nvPicPr>
          <p:cNvPr id="11" name="Picture 10">
            <a:extLst>
              <a:ext uri="{FF2B5EF4-FFF2-40B4-BE49-F238E27FC236}">
                <a16:creationId xmlns:a16="http://schemas.microsoft.com/office/drawing/2014/main" id="{194608E3-A5B2-E5A0-2A43-BF54BB4E9E9E}"/>
              </a:ext>
            </a:extLst>
          </p:cNvPr>
          <p:cNvPicPr>
            <a:picLocks noChangeAspect="1"/>
          </p:cNvPicPr>
          <p:nvPr/>
        </p:nvPicPr>
        <p:blipFill rotWithShape="1">
          <a:blip r:embed="rId5"/>
          <a:srcRect l="80520" t="38265" r="10441" b="47050"/>
          <a:stretch/>
        </p:blipFill>
        <p:spPr>
          <a:xfrm>
            <a:off x="4622250" y="5004551"/>
            <a:ext cx="626458" cy="564574"/>
          </a:xfrm>
          <a:prstGeom prst="rect">
            <a:avLst/>
          </a:prstGeom>
        </p:spPr>
      </p:pic>
      <p:pic>
        <p:nvPicPr>
          <p:cNvPr id="12" name="Picture 11">
            <a:extLst>
              <a:ext uri="{FF2B5EF4-FFF2-40B4-BE49-F238E27FC236}">
                <a16:creationId xmlns:a16="http://schemas.microsoft.com/office/drawing/2014/main" id="{CFF1FC8C-B1C7-624F-B52B-1490D27203AD}"/>
              </a:ext>
            </a:extLst>
          </p:cNvPr>
          <p:cNvPicPr>
            <a:picLocks noChangeAspect="1"/>
          </p:cNvPicPr>
          <p:nvPr/>
        </p:nvPicPr>
        <p:blipFill rotWithShape="1">
          <a:blip r:embed="rId5"/>
          <a:srcRect l="80520" t="38265" r="10441" b="47050"/>
          <a:stretch/>
        </p:blipFill>
        <p:spPr>
          <a:xfrm>
            <a:off x="8798271" y="5004551"/>
            <a:ext cx="626458" cy="564574"/>
          </a:xfrm>
          <a:prstGeom prst="rect">
            <a:avLst/>
          </a:prstGeom>
        </p:spPr>
      </p:pic>
      <p:sp>
        <p:nvSpPr>
          <p:cNvPr id="13" name="Rectangle 12">
            <a:extLst>
              <a:ext uri="{FF2B5EF4-FFF2-40B4-BE49-F238E27FC236}">
                <a16:creationId xmlns:a16="http://schemas.microsoft.com/office/drawing/2014/main" id="{A6BA3D4A-2B4F-43EB-E764-0BACA6BD337A}"/>
              </a:ext>
            </a:extLst>
          </p:cNvPr>
          <p:cNvSpPr/>
          <p:nvPr/>
        </p:nvSpPr>
        <p:spPr>
          <a:xfrm>
            <a:off x="4376191" y="5612080"/>
            <a:ext cx="3439618" cy="307777"/>
          </a:xfrm>
          <a:prstGeom prst="rect">
            <a:avLst/>
          </a:prstGeom>
        </p:spPr>
        <p:txBody>
          <a:bodyPr wrap="square">
            <a:spAutoFit/>
          </a:bodyPr>
          <a:lstStyle/>
          <a:p>
            <a:pPr algn="ctr"/>
            <a:r>
              <a:rPr lang="en-PH" sz="1400" dirty="0"/>
              <a:t>KHM_MOH_Guidelines_2018.pdf </a:t>
            </a:r>
          </a:p>
        </p:txBody>
      </p:sp>
      <p:sp>
        <p:nvSpPr>
          <p:cNvPr id="14" name="Rectangle 13">
            <a:extLst>
              <a:ext uri="{FF2B5EF4-FFF2-40B4-BE49-F238E27FC236}">
                <a16:creationId xmlns:a16="http://schemas.microsoft.com/office/drawing/2014/main" id="{435F4071-9074-7160-6D56-C4220BC35378}"/>
              </a:ext>
            </a:extLst>
          </p:cNvPr>
          <p:cNvSpPr/>
          <p:nvPr/>
        </p:nvSpPr>
        <p:spPr>
          <a:xfrm>
            <a:off x="4863277" y="5973117"/>
            <a:ext cx="2465446" cy="400110"/>
          </a:xfrm>
          <a:prstGeom prst="rect">
            <a:avLst/>
          </a:prstGeom>
        </p:spPr>
        <p:txBody>
          <a:bodyPr wrap="square">
            <a:spAutoFit/>
          </a:bodyPr>
          <a:lstStyle/>
          <a:p>
            <a:pPr algn="ctr"/>
            <a:r>
              <a:rPr lang="en-PH" sz="1000" dirty="0">
                <a:hlinkClick r:id="rId7"/>
              </a:rPr>
              <a:t>https://www.healthgeolab.net/KNOW_REP/KHM_MOH_Guidelines_2018.pdf</a:t>
            </a:r>
            <a:r>
              <a:rPr lang="en-PH" sz="1000" dirty="0"/>
              <a:t> </a:t>
            </a:r>
          </a:p>
        </p:txBody>
      </p:sp>
      <p:sp>
        <p:nvSpPr>
          <p:cNvPr id="15" name="Rectangle 14">
            <a:extLst>
              <a:ext uri="{FF2B5EF4-FFF2-40B4-BE49-F238E27FC236}">
                <a16:creationId xmlns:a16="http://schemas.microsoft.com/office/drawing/2014/main" id="{B07A6EBB-309D-DCEF-122A-46F97DF6C58C}"/>
              </a:ext>
            </a:extLst>
          </p:cNvPr>
          <p:cNvSpPr/>
          <p:nvPr/>
        </p:nvSpPr>
        <p:spPr>
          <a:xfrm>
            <a:off x="8420530" y="5584258"/>
            <a:ext cx="3451412" cy="307777"/>
          </a:xfrm>
          <a:prstGeom prst="rect">
            <a:avLst/>
          </a:prstGeom>
        </p:spPr>
        <p:txBody>
          <a:bodyPr wrap="square">
            <a:spAutoFit/>
          </a:bodyPr>
          <a:lstStyle/>
          <a:p>
            <a:pPr algn="ctr"/>
            <a:r>
              <a:rPr lang="en-PH" sz="1400" dirty="0"/>
              <a:t>MMR_MOHS_Geo-Guidelines.pdf </a:t>
            </a:r>
          </a:p>
        </p:txBody>
      </p:sp>
      <p:sp>
        <p:nvSpPr>
          <p:cNvPr id="16" name="Rectangle 15">
            <a:extLst>
              <a:ext uri="{FF2B5EF4-FFF2-40B4-BE49-F238E27FC236}">
                <a16:creationId xmlns:a16="http://schemas.microsoft.com/office/drawing/2014/main" id="{B6512B24-EF9A-7AED-68B2-FC1B2408C859}"/>
              </a:ext>
            </a:extLst>
          </p:cNvPr>
          <p:cNvSpPr/>
          <p:nvPr/>
        </p:nvSpPr>
        <p:spPr>
          <a:xfrm>
            <a:off x="8869969" y="5943026"/>
            <a:ext cx="2552533" cy="400110"/>
          </a:xfrm>
          <a:prstGeom prst="rect">
            <a:avLst/>
          </a:prstGeom>
        </p:spPr>
        <p:txBody>
          <a:bodyPr wrap="square">
            <a:spAutoFit/>
          </a:bodyPr>
          <a:lstStyle/>
          <a:p>
            <a:pPr algn="ctr"/>
            <a:r>
              <a:rPr lang="en-PH" sz="1000" dirty="0">
                <a:hlinkClick r:id="rId8"/>
              </a:rPr>
              <a:t>https://www.healthgeolab.net/KNOW_REP/MMR_MOHS_Geo-Guidelines.pdf</a:t>
            </a:r>
            <a:r>
              <a:rPr lang="en-PH" sz="1000" dirty="0"/>
              <a:t> </a:t>
            </a:r>
          </a:p>
        </p:txBody>
      </p:sp>
    </p:spTree>
    <p:extLst>
      <p:ext uri="{BB962C8B-B14F-4D97-AF65-F5344CB8AC3E}">
        <p14:creationId xmlns:p14="http://schemas.microsoft.com/office/powerpoint/2010/main" val="1130232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5DC06250-E7FA-6C9C-BDE7-E5D75B412D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63317" y="336465"/>
            <a:ext cx="3000287" cy="359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34</a:t>
            </a:fld>
            <a:endParaRPr lang="en-US" dirty="0"/>
          </a:p>
        </p:txBody>
      </p:sp>
      <p:sp>
        <p:nvSpPr>
          <p:cNvPr id="3" name="Title 1">
            <a:extLst>
              <a:ext uri="{FF2B5EF4-FFF2-40B4-BE49-F238E27FC236}">
                <a16:creationId xmlns:a16="http://schemas.microsoft.com/office/drawing/2014/main" id="{007DED3A-8F5A-DBF2-F76D-58C794757C9B}"/>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dirty="0"/>
              <a:t>Compiling existing data</a:t>
            </a:r>
          </a:p>
        </p:txBody>
      </p:sp>
      <p:sp>
        <p:nvSpPr>
          <p:cNvPr id="6" name="Rectangle 3">
            <a:extLst>
              <a:ext uri="{FF2B5EF4-FFF2-40B4-BE49-F238E27FC236}">
                <a16:creationId xmlns:a16="http://schemas.microsoft.com/office/drawing/2014/main" id="{D7991B2A-5DDD-92C7-D31E-DAC4DC390EE6}"/>
              </a:ext>
            </a:extLst>
          </p:cNvPr>
          <p:cNvSpPr>
            <a:spLocks noChangeArrowheads="1"/>
          </p:cNvSpPr>
          <p:nvPr/>
        </p:nvSpPr>
        <p:spPr bwMode="auto">
          <a:xfrm>
            <a:off x="478017" y="896615"/>
            <a:ext cx="8549441" cy="1710328"/>
          </a:xfrm>
          <a:prstGeom prst="rect">
            <a:avLst/>
          </a:prstGeom>
          <a:noFill/>
          <a:ln w="9525">
            <a:noFill/>
            <a:miter lim="800000"/>
            <a:headEnd/>
            <a:tailEnd/>
          </a:ln>
        </p:spPr>
        <p:txBody>
          <a:bodyPr lIns="0" tIns="0" rIns="0" bIns="0"/>
          <a:lstStyle/>
          <a:p>
            <a:pPr lvl="0"/>
            <a:r>
              <a:rPr lang="en-GB" sz="2300" dirty="0"/>
              <a:t>Once the data needs have been identified and before collecting data in the field, existing data must first be compiled. The defined data specifications and ground reference will then be used as references to assess the quality of the compiled data.</a:t>
            </a:r>
            <a:endParaRPr lang="en-US" sz="2300" dirty="0"/>
          </a:p>
        </p:txBody>
      </p:sp>
      <p:sp>
        <p:nvSpPr>
          <p:cNvPr id="8" name="Rectangle 7">
            <a:extLst>
              <a:ext uri="{FF2B5EF4-FFF2-40B4-BE49-F238E27FC236}">
                <a16:creationId xmlns:a16="http://schemas.microsoft.com/office/drawing/2014/main" id="{9BD65097-72F4-E12A-1802-FACCF0F5984F}"/>
              </a:ext>
            </a:extLst>
          </p:cNvPr>
          <p:cNvSpPr/>
          <p:nvPr/>
        </p:nvSpPr>
        <p:spPr>
          <a:xfrm>
            <a:off x="9923929" y="1674086"/>
            <a:ext cx="923364" cy="5939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9" name="Rectangle 3">
            <a:extLst>
              <a:ext uri="{FF2B5EF4-FFF2-40B4-BE49-F238E27FC236}">
                <a16:creationId xmlns:a16="http://schemas.microsoft.com/office/drawing/2014/main" id="{F02CDBE4-AE00-0A48-954C-F285EBA4EAFB}"/>
              </a:ext>
            </a:extLst>
          </p:cNvPr>
          <p:cNvSpPr>
            <a:spLocks noChangeArrowheads="1"/>
          </p:cNvSpPr>
          <p:nvPr/>
        </p:nvSpPr>
        <p:spPr bwMode="auto">
          <a:xfrm>
            <a:off x="1232713" y="2451027"/>
            <a:ext cx="8099546" cy="923512"/>
          </a:xfrm>
          <a:prstGeom prst="rect">
            <a:avLst/>
          </a:prstGeom>
          <a:noFill/>
          <a:ln w="9525">
            <a:noFill/>
            <a:miter lim="800000"/>
            <a:headEnd/>
            <a:tailEnd/>
          </a:ln>
        </p:spPr>
        <p:txBody>
          <a:bodyPr lIns="0" tIns="0" rIns="0" bIns="0"/>
          <a:lstStyle/>
          <a:p>
            <a:pPr lvl="0"/>
            <a:r>
              <a:rPr lang="en-GB" sz="2300" b="1" dirty="0"/>
              <a:t>Compiling existing data first prevents duplication of efforts, saves time and money, and allows identification of potential gaps.</a:t>
            </a:r>
            <a:endParaRPr lang="en-US" sz="2300" b="1" dirty="0"/>
          </a:p>
        </p:txBody>
      </p:sp>
      <p:sp>
        <p:nvSpPr>
          <p:cNvPr id="10" name="Right Arrow 8">
            <a:extLst>
              <a:ext uri="{FF2B5EF4-FFF2-40B4-BE49-F238E27FC236}">
                <a16:creationId xmlns:a16="http://schemas.microsoft.com/office/drawing/2014/main" id="{A51D2F08-DE47-5861-C37A-8982EDBA1B7C}"/>
              </a:ext>
            </a:extLst>
          </p:cNvPr>
          <p:cNvSpPr/>
          <p:nvPr/>
        </p:nvSpPr>
        <p:spPr>
          <a:xfrm>
            <a:off x="681092" y="2451027"/>
            <a:ext cx="482188" cy="427587"/>
          </a:xfrm>
          <a:prstGeom prst="rightArrow">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sp>
        <p:nvSpPr>
          <p:cNvPr id="11" name="Rectangle 10">
            <a:extLst>
              <a:ext uri="{FF2B5EF4-FFF2-40B4-BE49-F238E27FC236}">
                <a16:creationId xmlns:a16="http://schemas.microsoft.com/office/drawing/2014/main" id="{FDADAF49-9772-E2B3-9EB6-C0FE203B2B26}"/>
              </a:ext>
            </a:extLst>
          </p:cNvPr>
          <p:cNvSpPr/>
          <p:nvPr/>
        </p:nvSpPr>
        <p:spPr>
          <a:xfrm>
            <a:off x="7489765" y="6094871"/>
            <a:ext cx="4693270" cy="246221"/>
          </a:xfrm>
          <a:prstGeom prst="rect">
            <a:avLst/>
          </a:prstGeom>
        </p:spPr>
        <p:txBody>
          <a:bodyPr wrap="square">
            <a:spAutoFit/>
          </a:bodyPr>
          <a:lstStyle/>
          <a:p>
            <a:pPr algn="r"/>
            <a:r>
              <a:rPr lang="en-US" sz="1000" dirty="0"/>
              <a:t>http://www.healthgeolab.net/DOCUMENTS/Guide_HGLC_Part2_3.pdf</a:t>
            </a:r>
          </a:p>
        </p:txBody>
      </p:sp>
      <p:sp>
        <p:nvSpPr>
          <p:cNvPr id="2" name="Rectangle 3">
            <a:extLst>
              <a:ext uri="{FF2B5EF4-FFF2-40B4-BE49-F238E27FC236}">
                <a16:creationId xmlns:a16="http://schemas.microsoft.com/office/drawing/2014/main" id="{00901636-3482-517E-B790-27EE82F3C37D}"/>
              </a:ext>
            </a:extLst>
          </p:cNvPr>
          <p:cNvSpPr>
            <a:spLocks noChangeArrowheads="1"/>
          </p:cNvSpPr>
          <p:nvPr/>
        </p:nvSpPr>
        <p:spPr bwMode="auto">
          <a:xfrm>
            <a:off x="513877" y="3376472"/>
            <a:ext cx="10554173" cy="2972417"/>
          </a:xfrm>
          <a:prstGeom prst="rect">
            <a:avLst/>
          </a:prstGeom>
          <a:noFill/>
          <a:ln w="9525">
            <a:noFill/>
            <a:miter lim="800000"/>
            <a:headEnd/>
            <a:tailEnd/>
          </a:ln>
        </p:spPr>
        <p:txBody>
          <a:bodyPr lIns="0" tIns="0" rIns="0" bIns="0"/>
          <a:lstStyle/>
          <a:p>
            <a:pPr lvl="0"/>
            <a:r>
              <a:rPr lang="en-GB" sz="2400" dirty="0"/>
              <a:t>The following must be compiled in order to have a quality dataset:</a:t>
            </a:r>
          </a:p>
          <a:p>
            <a:pPr marL="717550" lvl="0" indent="-269875">
              <a:buFont typeface="Arial" panose="020B0604020202020204" pitchFamily="34" charset="0"/>
              <a:buChar char="•"/>
            </a:pPr>
            <a:r>
              <a:rPr lang="en-GB" sz="2400" dirty="0"/>
              <a:t>The master list for the geographic features considered in the data model</a:t>
            </a:r>
            <a:endParaRPr lang="en-US" sz="2400" dirty="0"/>
          </a:p>
          <a:p>
            <a:pPr marL="717550" lvl="1" indent="-269875">
              <a:buFont typeface="Arial" pitchFamily="34" charset="0"/>
              <a:buChar char="•"/>
            </a:pPr>
            <a:r>
              <a:rPr lang="en-GB" sz="2400" dirty="0"/>
              <a:t>The thematic layers containing the geospatial representation (geographic objects) for the considered geographic features</a:t>
            </a:r>
            <a:endParaRPr lang="en-US" sz="2400" dirty="0"/>
          </a:p>
          <a:p>
            <a:pPr marL="717550" lvl="1" indent="-269875">
              <a:buFont typeface="Arial" pitchFamily="34" charset="0"/>
              <a:buChar char="•"/>
            </a:pPr>
            <a:r>
              <a:rPr lang="en-GB" sz="2400" dirty="0"/>
              <a:t>The statistical data to be attached to these features</a:t>
            </a:r>
            <a:endParaRPr lang="en-US" sz="2400" dirty="0"/>
          </a:p>
          <a:p>
            <a:pPr marL="717550" lvl="1" indent="-269875">
              <a:buFont typeface="Arial" pitchFamily="34" charset="0"/>
              <a:buChar char="•"/>
            </a:pPr>
            <a:r>
              <a:rPr lang="en-GB" sz="2400" dirty="0" err="1"/>
              <a:t>Basemaps</a:t>
            </a:r>
            <a:r>
              <a:rPr lang="en-GB" sz="2400" dirty="0"/>
              <a:t> to serve as ground reference when checking the geospatial data that has been collected</a:t>
            </a:r>
          </a:p>
          <a:p>
            <a:pPr marL="717550" lvl="1" indent="-269875">
              <a:buFont typeface="Arial" pitchFamily="34" charset="0"/>
              <a:buChar char="•"/>
            </a:pPr>
            <a:r>
              <a:rPr lang="en-GB" sz="2400" dirty="0"/>
              <a:t>Metadata</a:t>
            </a:r>
            <a:endParaRPr lang="en-US" sz="2400" dirty="0"/>
          </a:p>
          <a:p>
            <a:pPr lvl="0"/>
            <a:endParaRPr lang="en-US" sz="2400" dirty="0"/>
          </a:p>
        </p:txBody>
      </p:sp>
    </p:spTree>
    <p:extLst>
      <p:ext uri="{BB962C8B-B14F-4D97-AF65-F5344CB8AC3E}">
        <p14:creationId xmlns:p14="http://schemas.microsoft.com/office/powerpoint/2010/main" val="396401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35</a:t>
            </a:fld>
            <a:endParaRPr lang="en-US" dirty="0"/>
          </a:p>
        </p:txBody>
      </p:sp>
      <p:sp>
        <p:nvSpPr>
          <p:cNvPr id="3" name="Title 1">
            <a:extLst>
              <a:ext uri="{FF2B5EF4-FFF2-40B4-BE49-F238E27FC236}">
                <a16:creationId xmlns:a16="http://schemas.microsoft.com/office/drawing/2014/main" id="{007DED3A-8F5A-DBF2-F76D-58C794757C9B}"/>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dirty="0"/>
              <a:t>Sources of data</a:t>
            </a:r>
          </a:p>
        </p:txBody>
      </p:sp>
      <p:sp>
        <p:nvSpPr>
          <p:cNvPr id="5" name="Title 1">
            <a:extLst>
              <a:ext uri="{FF2B5EF4-FFF2-40B4-BE49-F238E27FC236}">
                <a16:creationId xmlns:a16="http://schemas.microsoft.com/office/drawing/2014/main" id="{A80C4E37-2F5A-7499-244D-F1D9B30A8E6C}"/>
              </a:ext>
            </a:extLst>
          </p:cNvPr>
          <p:cNvSpPr txBox="1">
            <a:spLocks/>
          </p:cNvSpPr>
          <p:nvPr/>
        </p:nvSpPr>
        <p:spPr bwMode="auto">
          <a:xfrm>
            <a:off x="377638" y="882578"/>
            <a:ext cx="6947647" cy="34389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GB" sz="2300" dirty="0">
                <a:latin typeface="Calibri" pitchFamily="34" charset="0"/>
                <a:cs typeface="Calibri" pitchFamily="34" charset="0"/>
              </a:rPr>
              <a:t>By definition, master lists come from the government entities which have the official mandate over the considered geographic feature(s).</a:t>
            </a:r>
          </a:p>
          <a:p>
            <a:endParaRPr lang="en-GB" sz="1400" dirty="0">
              <a:latin typeface="Calibri" pitchFamily="34" charset="0"/>
              <a:cs typeface="Calibri" pitchFamily="34" charset="0"/>
            </a:endParaRPr>
          </a:p>
          <a:p>
            <a:r>
              <a:rPr lang="en-GB" sz="2300" dirty="0">
                <a:latin typeface="Calibri" pitchFamily="34" charset="0"/>
                <a:cs typeface="Calibri" pitchFamily="34" charset="0"/>
              </a:rPr>
              <a:t>T</a:t>
            </a:r>
            <a:r>
              <a:rPr lang="en-PH" sz="2300" dirty="0">
                <a:latin typeface="Calibri" pitchFamily="34" charset="0"/>
                <a:cs typeface="Calibri" pitchFamily="34" charset="0"/>
              </a:rPr>
              <a:t>he table on the right provides the list of the governmental entities generally in charge of the master list and associated thematic layer for the geographic features most often used in public health.</a:t>
            </a:r>
          </a:p>
          <a:p>
            <a:endParaRPr lang="en-PH" sz="1200" dirty="0">
              <a:latin typeface="Calibri" pitchFamily="34" charset="0"/>
              <a:cs typeface="Calibri" pitchFamily="34" charset="0"/>
            </a:endParaRPr>
          </a:p>
          <a:p>
            <a:r>
              <a:rPr lang="en-GB" sz="2300" dirty="0">
                <a:latin typeface="Calibri" pitchFamily="34" charset="0"/>
                <a:cs typeface="Calibri" pitchFamily="34" charset="0"/>
              </a:rPr>
              <a:t>However, other sources can be considered for geospatial and statistical data and </a:t>
            </a:r>
            <a:r>
              <a:rPr lang="en-GB" sz="2300" dirty="0" err="1">
                <a:latin typeface="Calibri" pitchFamily="34" charset="0"/>
                <a:cs typeface="Calibri" pitchFamily="34" charset="0"/>
              </a:rPr>
              <a:t>basemaps</a:t>
            </a:r>
            <a:r>
              <a:rPr lang="en-GB" sz="2300" dirty="0">
                <a:latin typeface="Calibri" pitchFamily="34" charset="0"/>
                <a:cs typeface="Calibri" pitchFamily="34" charset="0"/>
              </a:rPr>
              <a:t> </a:t>
            </a:r>
            <a:r>
              <a:rPr lang="en-PH" sz="2300" dirty="0">
                <a:latin typeface="Calibri" pitchFamily="34" charset="0"/>
                <a:cs typeface="Calibri" pitchFamily="34" charset="0"/>
              </a:rPr>
              <a:t>depending on the needs identified at the beginning of the process and their availability.</a:t>
            </a:r>
          </a:p>
          <a:p>
            <a:endParaRPr lang="en-GB" sz="2300" dirty="0">
              <a:latin typeface="Calibri" pitchFamily="34" charset="0"/>
              <a:cs typeface="Calibri" pitchFamily="34" charset="0"/>
            </a:endParaRPr>
          </a:p>
        </p:txBody>
      </p:sp>
      <p:sp>
        <p:nvSpPr>
          <p:cNvPr id="7" name="Title 1">
            <a:extLst>
              <a:ext uri="{FF2B5EF4-FFF2-40B4-BE49-F238E27FC236}">
                <a16:creationId xmlns:a16="http://schemas.microsoft.com/office/drawing/2014/main" id="{67B334DD-EEE0-B1A6-2C38-5F1C1550262A}"/>
              </a:ext>
            </a:extLst>
          </p:cNvPr>
          <p:cNvSpPr txBox="1">
            <a:spLocks/>
          </p:cNvSpPr>
          <p:nvPr/>
        </p:nvSpPr>
        <p:spPr bwMode="auto">
          <a:xfrm>
            <a:off x="1597403" y="5159378"/>
            <a:ext cx="10087953" cy="92250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r>
              <a:rPr lang="en-GB" sz="2400" dirty="0">
                <a:latin typeface="Calibri" pitchFamily="34" charset="0"/>
                <a:cs typeface="Calibri" pitchFamily="34" charset="0"/>
              </a:rPr>
              <a:t>It is important to consider all these sources as they might be complementary and under different use and redistribution rights constraints. </a:t>
            </a:r>
            <a:endParaRPr lang="en-US" sz="2400" dirty="0">
              <a:latin typeface="Calibri" pitchFamily="34" charset="0"/>
              <a:cs typeface="Calibri" pitchFamily="34" charset="0"/>
            </a:endParaRPr>
          </a:p>
        </p:txBody>
      </p:sp>
      <p:sp>
        <p:nvSpPr>
          <p:cNvPr id="8" name="Right Arrow 31">
            <a:extLst>
              <a:ext uri="{FF2B5EF4-FFF2-40B4-BE49-F238E27FC236}">
                <a16:creationId xmlns:a16="http://schemas.microsoft.com/office/drawing/2014/main" id="{AA13BD88-6E29-6882-F22F-689811C7A68C}"/>
              </a:ext>
            </a:extLst>
          </p:cNvPr>
          <p:cNvSpPr/>
          <p:nvPr/>
        </p:nvSpPr>
        <p:spPr>
          <a:xfrm>
            <a:off x="1138798" y="5255797"/>
            <a:ext cx="458605" cy="427587"/>
          </a:xfrm>
          <a:prstGeom prst="rightArrow">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pic>
        <p:nvPicPr>
          <p:cNvPr id="9" name="Picture 8">
            <a:extLst>
              <a:ext uri="{FF2B5EF4-FFF2-40B4-BE49-F238E27FC236}">
                <a16:creationId xmlns:a16="http://schemas.microsoft.com/office/drawing/2014/main" id="{3215E051-CCC5-5ACD-11A7-00CB166BC1E4}"/>
              </a:ext>
            </a:extLst>
          </p:cNvPr>
          <p:cNvPicPr>
            <a:picLocks noChangeAspect="1"/>
          </p:cNvPicPr>
          <p:nvPr/>
        </p:nvPicPr>
        <p:blipFill>
          <a:blip r:embed="rId2"/>
          <a:stretch>
            <a:fillRect/>
          </a:stretch>
        </p:blipFill>
        <p:spPr>
          <a:xfrm>
            <a:off x="8010183" y="1237131"/>
            <a:ext cx="3495277" cy="3074894"/>
          </a:xfrm>
          <a:prstGeom prst="rect">
            <a:avLst/>
          </a:prstGeom>
        </p:spPr>
      </p:pic>
    </p:spTree>
    <p:extLst>
      <p:ext uri="{BB962C8B-B14F-4D97-AF65-F5344CB8AC3E}">
        <p14:creationId xmlns:p14="http://schemas.microsoft.com/office/powerpoint/2010/main" val="319823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36</a:t>
            </a:fld>
            <a:endParaRPr lang="en-US" dirty="0"/>
          </a:p>
        </p:txBody>
      </p:sp>
      <p:sp>
        <p:nvSpPr>
          <p:cNvPr id="3" name="Title 1">
            <a:extLst>
              <a:ext uri="{FF2B5EF4-FFF2-40B4-BE49-F238E27FC236}">
                <a16:creationId xmlns:a16="http://schemas.microsoft.com/office/drawing/2014/main" id="{007DED3A-8F5A-DBF2-F76D-58C794757C9B}"/>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dirty="0"/>
              <a:t>Potential sources of data</a:t>
            </a:r>
          </a:p>
        </p:txBody>
      </p:sp>
      <p:sp>
        <p:nvSpPr>
          <p:cNvPr id="5" name="Title 1">
            <a:extLst>
              <a:ext uri="{FF2B5EF4-FFF2-40B4-BE49-F238E27FC236}">
                <a16:creationId xmlns:a16="http://schemas.microsoft.com/office/drawing/2014/main" id="{BC378EF1-6E8A-1C31-235D-96B256CC1F66}"/>
              </a:ext>
            </a:extLst>
          </p:cNvPr>
          <p:cNvSpPr txBox="1">
            <a:spLocks/>
          </p:cNvSpPr>
          <p:nvPr/>
        </p:nvSpPr>
        <p:spPr bwMode="auto">
          <a:xfrm>
            <a:off x="555499" y="1061675"/>
            <a:ext cx="11012894" cy="6688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GB" sz="2800" dirty="0">
                <a:latin typeface="Calibri" pitchFamily="34" charset="0"/>
                <a:cs typeface="Calibri" pitchFamily="34" charset="0"/>
              </a:rPr>
              <a:t>Aside from governmental entities, </a:t>
            </a:r>
            <a:r>
              <a:rPr lang="en-PH" sz="2800" dirty="0">
                <a:latin typeface="Calibri" pitchFamily="34" charset="0"/>
                <a:cs typeface="Calibri" pitchFamily="34" charset="0"/>
              </a:rPr>
              <a:t>other potential sources of local, regional, or global geospatial and statistical data are: </a:t>
            </a:r>
            <a:endParaRPr lang="en-GB" sz="2800" dirty="0">
              <a:latin typeface="Calibri" pitchFamily="34" charset="0"/>
              <a:cs typeface="Calibri" pitchFamily="34" charset="0"/>
            </a:endParaRPr>
          </a:p>
        </p:txBody>
      </p:sp>
      <p:sp>
        <p:nvSpPr>
          <p:cNvPr id="6" name="Content Placeholder 2">
            <a:extLst>
              <a:ext uri="{FF2B5EF4-FFF2-40B4-BE49-F238E27FC236}">
                <a16:creationId xmlns:a16="http://schemas.microsoft.com/office/drawing/2014/main" id="{1F35507B-C8D9-7E53-A76D-5916C9B2B6B9}"/>
              </a:ext>
            </a:extLst>
          </p:cNvPr>
          <p:cNvSpPr txBox="1">
            <a:spLocks/>
          </p:cNvSpPr>
          <p:nvPr/>
        </p:nvSpPr>
        <p:spPr bwMode="auto">
          <a:xfrm>
            <a:off x="830915" y="2031787"/>
            <a:ext cx="10605247" cy="39075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defRPr/>
            </a:pPr>
            <a:r>
              <a:rPr lang="en-US" b="1" dirty="0"/>
              <a:t>NGOs  (UN,…) and volunteer groups (i.e., OSM):</a:t>
            </a:r>
            <a:r>
              <a:rPr lang="en-US" dirty="0"/>
              <a:t> administrative boundaries, road network, hydrographic network, populated places,…</a:t>
            </a:r>
            <a:endParaRPr lang="en-US" b="1" dirty="0"/>
          </a:p>
          <a:p>
            <a:pPr>
              <a:spcAft>
                <a:spcPts val="600"/>
              </a:spcAft>
              <a:defRPr/>
            </a:pPr>
            <a:r>
              <a:rPr lang="en-US" b="1" dirty="0"/>
              <a:t>Research groups/universities:  </a:t>
            </a:r>
            <a:r>
              <a:rPr lang="en-US" dirty="0"/>
              <a:t>Population distribution grids, land cover</a:t>
            </a:r>
          </a:p>
          <a:p>
            <a:pPr>
              <a:spcAft>
                <a:spcPts val="600"/>
              </a:spcAft>
              <a:defRPr/>
            </a:pPr>
            <a:r>
              <a:rPr lang="en-US" b="1" dirty="0"/>
              <a:t>Other type of institutions</a:t>
            </a:r>
            <a:r>
              <a:rPr lang="en-US" dirty="0"/>
              <a:t>: satellite images</a:t>
            </a:r>
          </a:p>
          <a:p>
            <a:pPr>
              <a:spcAft>
                <a:spcPts val="600"/>
              </a:spcAft>
              <a:defRPr/>
            </a:pPr>
            <a:r>
              <a:rPr lang="en-US" b="1" dirty="0"/>
              <a:t>Private sector including GIS software companies (e.g., Esri): </a:t>
            </a:r>
            <a:r>
              <a:rPr lang="en-US" dirty="0" err="1"/>
              <a:t>basemap</a:t>
            </a:r>
            <a:r>
              <a:rPr lang="en-US" dirty="0"/>
              <a:t> layers</a:t>
            </a:r>
          </a:p>
        </p:txBody>
      </p:sp>
    </p:spTree>
    <p:extLst>
      <p:ext uri="{BB962C8B-B14F-4D97-AF65-F5344CB8AC3E}">
        <p14:creationId xmlns:p14="http://schemas.microsoft.com/office/powerpoint/2010/main" val="3767588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37</a:t>
            </a:fld>
            <a:endParaRPr lang="en-US" dirty="0"/>
          </a:p>
        </p:txBody>
      </p:sp>
      <p:sp>
        <p:nvSpPr>
          <p:cNvPr id="3" name="Title 1">
            <a:extLst>
              <a:ext uri="{FF2B5EF4-FFF2-40B4-BE49-F238E27FC236}">
                <a16:creationId xmlns:a16="http://schemas.microsoft.com/office/drawing/2014/main" id="{007DED3A-8F5A-DBF2-F76D-58C794757C9B}"/>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dirty="0"/>
              <a:t>Potential sources of data</a:t>
            </a:r>
          </a:p>
        </p:txBody>
      </p:sp>
      <p:sp>
        <p:nvSpPr>
          <p:cNvPr id="2" name="Content Placeholder 4">
            <a:extLst>
              <a:ext uri="{FF2B5EF4-FFF2-40B4-BE49-F238E27FC236}">
                <a16:creationId xmlns:a16="http://schemas.microsoft.com/office/drawing/2014/main" id="{5F039213-EDA1-391C-BC5E-C652A9FFB045}"/>
              </a:ext>
            </a:extLst>
          </p:cNvPr>
          <p:cNvSpPr txBox="1">
            <a:spLocks/>
          </p:cNvSpPr>
          <p:nvPr/>
        </p:nvSpPr>
        <p:spPr bwMode="auto">
          <a:xfrm>
            <a:off x="385484" y="1248791"/>
            <a:ext cx="11161058" cy="23694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2000" dirty="0"/>
              <a:t>There are many websites for online free shapefiles. Here are some examples:</a:t>
            </a:r>
            <a:endParaRPr lang="en-GB" sz="2000" dirty="0"/>
          </a:p>
          <a:p>
            <a:pPr marL="685800">
              <a:lnSpc>
                <a:spcPct val="100000"/>
              </a:lnSpc>
              <a:spcBef>
                <a:spcPts val="300"/>
              </a:spcBef>
              <a:spcAft>
                <a:spcPts val="600"/>
              </a:spcAft>
              <a:defRPr/>
            </a:pPr>
            <a:r>
              <a:rPr lang="en-GB" sz="2000" dirty="0"/>
              <a:t>UN Second Administrative Level Boundaries: </a:t>
            </a:r>
            <a:r>
              <a:rPr lang="en-GB" sz="2000" dirty="0">
                <a:hlinkClick r:id="rId2"/>
              </a:rPr>
              <a:t>https://www.unsalb.org/</a:t>
            </a:r>
            <a:r>
              <a:rPr lang="en-GB" sz="2000" dirty="0"/>
              <a:t> </a:t>
            </a:r>
          </a:p>
          <a:p>
            <a:pPr marL="685800">
              <a:lnSpc>
                <a:spcPct val="100000"/>
              </a:lnSpc>
              <a:spcBef>
                <a:spcPts val="300"/>
              </a:spcBef>
              <a:spcAft>
                <a:spcPts val="600"/>
              </a:spcAft>
              <a:defRPr/>
            </a:pPr>
            <a:r>
              <a:rPr lang="en-GB" sz="2000" dirty="0"/>
              <a:t>OpenStreetMap: </a:t>
            </a:r>
            <a:r>
              <a:rPr lang="en-GB" sz="2000" dirty="0">
                <a:hlinkClick r:id="rId3"/>
              </a:rPr>
              <a:t>openstreetmap.org</a:t>
            </a:r>
            <a:r>
              <a:rPr lang="en-GB" sz="2000" dirty="0"/>
              <a:t>, </a:t>
            </a:r>
            <a:r>
              <a:rPr lang="en-GB" sz="2000" dirty="0">
                <a:hlinkClick r:id="rId4"/>
              </a:rPr>
              <a:t>http://download.geofabrik.de/</a:t>
            </a:r>
            <a:r>
              <a:rPr lang="en-GB" sz="2000" dirty="0"/>
              <a:t>, </a:t>
            </a:r>
            <a:r>
              <a:rPr lang="en-GB" sz="2000" dirty="0">
                <a:hlinkClick r:id="rId5"/>
              </a:rPr>
              <a:t>openstreetmapdata.com</a:t>
            </a:r>
            <a:r>
              <a:rPr lang="en-GB" sz="2000" dirty="0"/>
              <a:t> , </a:t>
            </a:r>
            <a:r>
              <a:rPr lang="en-GB" sz="2000" dirty="0">
                <a:hlinkClick r:id="rId6"/>
              </a:rPr>
              <a:t>http://extract.bbbike.org/</a:t>
            </a:r>
            <a:r>
              <a:rPr lang="en-GB" sz="2000" dirty="0"/>
              <a:t> </a:t>
            </a:r>
          </a:p>
        </p:txBody>
      </p:sp>
      <p:sp>
        <p:nvSpPr>
          <p:cNvPr id="7" name="Title 1">
            <a:extLst>
              <a:ext uri="{FF2B5EF4-FFF2-40B4-BE49-F238E27FC236}">
                <a16:creationId xmlns:a16="http://schemas.microsoft.com/office/drawing/2014/main" id="{5B1E6798-F84F-0E22-6D89-00E2226EF0BB}"/>
              </a:ext>
            </a:extLst>
          </p:cNvPr>
          <p:cNvSpPr txBox="1">
            <a:spLocks/>
          </p:cNvSpPr>
          <p:nvPr/>
        </p:nvSpPr>
        <p:spPr>
          <a:xfrm>
            <a:off x="385484" y="827087"/>
            <a:ext cx="11161058" cy="503238"/>
          </a:xfrm>
          <a:prstGeom prst="rect">
            <a:avLst/>
          </a:prstGeom>
        </p:spPr>
        <p:txBody>
          <a:bodyPr anchor="ctr"/>
          <a:lstStyle/>
          <a:p>
            <a:pPr fontAlgn="auto">
              <a:lnSpc>
                <a:spcPct val="90000"/>
              </a:lnSpc>
              <a:spcAft>
                <a:spcPts val="0"/>
              </a:spcAft>
              <a:defRPr/>
            </a:pPr>
            <a:r>
              <a:rPr lang="en-US" sz="2400" b="1" dirty="0">
                <a:latin typeface="+mn-lt"/>
                <a:ea typeface="+mj-ea"/>
                <a:cs typeface="+mj-cs"/>
              </a:rPr>
              <a:t>Online free shapefiles (for download)</a:t>
            </a:r>
          </a:p>
        </p:txBody>
      </p:sp>
      <p:sp>
        <p:nvSpPr>
          <p:cNvPr id="5" name="Content Placeholder 2">
            <a:extLst>
              <a:ext uri="{FF2B5EF4-FFF2-40B4-BE49-F238E27FC236}">
                <a16:creationId xmlns:a16="http://schemas.microsoft.com/office/drawing/2014/main" id="{0FB37443-4B56-6C30-0A2F-D458A2C79FB9}"/>
              </a:ext>
            </a:extLst>
          </p:cNvPr>
          <p:cNvSpPr txBox="1">
            <a:spLocks/>
          </p:cNvSpPr>
          <p:nvPr/>
        </p:nvSpPr>
        <p:spPr bwMode="auto">
          <a:xfrm>
            <a:off x="849404" y="3223475"/>
            <a:ext cx="10472391" cy="1277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err="1">
                <a:latin typeface="Calibri" pitchFamily="34" charset="0"/>
                <a:cs typeface="Calibri" pitchFamily="34" charset="0"/>
              </a:rPr>
              <a:t>Worldpop</a:t>
            </a:r>
            <a:r>
              <a:rPr lang="en-GB" sz="2000" dirty="0">
                <a:latin typeface="Calibri" pitchFamily="34" charset="0"/>
                <a:cs typeface="Calibri" pitchFamily="34" charset="0"/>
              </a:rPr>
              <a:t>: </a:t>
            </a:r>
            <a:r>
              <a:rPr lang="en-GB" sz="2000" dirty="0">
                <a:latin typeface="Calibri" pitchFamily="34" charset="0"/>
                <a:cs typeface="Calibri" pitchFamily="34" charset="0"/>
                <a:hlinkClick r:id="rId7"/>
              </a:rPr>
              <a:t>www.worldpop.org.uk</a:t>
            </a:r>
            <a:r>
              <a:rPr lang="en-GB" sz="2000" dirty="0">
                <a:latin typeface="Calibri" pitchFamily="34" charset="0"/>
                <a:cs typeface="Calibri" pitchFamily="34" charset="0"/>
              </a:rPr>
              <a:t> </a:t>
            </a:r>
          </a:p>
          <a:p>
            <a:r>
              <a:rPr lang="en-GB" sz="2000" dirty="0">
                <a:latin typeface="Calibri" pitchFamily="34" charset="0"/>
                <a:cs typeface="Calibri" pitchFamily="34" charset="0"/>
              </a:rPr>
              <a:t>GEOHIVE: </a:t>
            </a:r>
            <a:r>
              <a:rPr lang="en-GB" sz="2000" dirty="0">
                <a:latin typeface="Calibri" pitchFamily="34" charset="0"/>
                <a:cs typeface="Calibri" pitchFamily="34" charset="0"/>
                <a:hlinkClick r:id="rId8"/>
              </a:rPr>
              <a:t>http://www.geohive.ie/catalogue.html</a:t>
            </a:r>
            <a:r>
              <a:rPr lang="en-GB" sz="2000" dirty="0">
                <a:latin typeface="Calibri" pitchFamily="34" charset="0"/>
                <a:cs typeface="Calibri" pitchFamily="34" charset="0"/>
              </a:rPr>
              <a:t> </a:t>
            </a:r>
          </a:p>
          <a:p>
            <a:r>
              <a:rPr lang="en-GB" sz="2000" dirty="0">
                <a:latin typeface="Calibri" pitchFamily="34" charset="0"/>
                <a:cs typeface="Calibri" pitchFamily="34" charset="0"/>
              </a:rPr>
              <a:t>Gridded Population of the World </a:t>
            </a:r>
            <a:r>
              <a:rPr lang="en-GB" sz="2000" dirty="0">
                <a:latin typeface="Calibri" pitchFamily="34" charset="0"/>
                <a:cs typeface="Calibri" pitchFamily="34" charset="0"/>
                <a:hlinkClick r:id="rId9"/>
              </a:rPr>
              <a:t>http://sedac.ciesin.columbia.edu/data/collection/gpw-v4</a:t>
            </a:r>
            <a:endParaRPr lang="en-GB" sz="2000" dirty="0">
              <a:latin typeface="Calibri" pitchFamily="34" charset="0"/>
              <a:cs typeface="Calibri" pitchFamily="34" charset="0"/>
            </a:endParaRPr>
          </a:p>
        </p:txBody>
      </p:sp>
      <p:sp>
        <p:nvSpPr>
          <p:cNvPr id="6" name="Title 1">
            <a:extLst>
              <a:ext uri="{FF2B5EF4-FFF2-40B4-BE49-F238E27FC236}">
                <a16:creationId xmlns:a16="http://schemas.microsoft.com/office/drawing/2014/main" id="{FE5FC1ED-6843-CEB5-B375-4486FE278713}"/>
              </a:ext>
            </a:extLst>
          </p:cNvPr>
          <p:cNvSpPr txBox="1">
            <a:spLocks/>
          </p:cNvSpPr>
          <p:nvPr/>
        </p:nvSpPr>
        <p:spPr>
          <a:xfrm>
            <a:off x="385482" y="2756750"/>
            <a:ext cx="8615082" cy="503238"/>
          </a:xfrm>
          <a:prstGeom prst="rect">
            <a:avLst/>
          </a:prstGeom>
        </p:spPr>
        <p:txBody>
          <a:bodyPr anchor="ctr"/>
          <a:lstStyle/>
          <a:p>
            <a:pPr fontAlgn="auto">
              <a:lnSpc>
                <a:spcPct val="90000"/>
              </a:lnSpc>
              <a:spcAft>
                <a:spcPts val="0"/>
              </a:spcAft>
              <a:defRPr/>
            </a:pPr>
            <a:r>
              <a:rPr lang="en-US" sz="2400" b="1" dirty="0">
                <a:ea typeface="+mj-ea"/>
                <a:cs typeface="Calibri" pitchFamily="34" charset="0"/>
              </a:rPr>
              <a:t>Online free population data (for download)</a:t>
            </a:r>
          </a:p>
        </p:txBody>
      </p:sp>
      <p:sp>
        <p:nvSpPr>
          <p:cNvPr id="8" name="Title 3">
            <a:extLst>
              <a:ext uri="{FF2B5EF4-FFF2-40B4-BE49-F238E27FC236}">
                <a16:creationId xmlns:a16="http://schemas.microsoft.com/office/drawing/2014/main" id="{3FA489D0-A61E-73E7-F82C-460CC10000CC}"/>
              </a:ext>
            </a:extLst>
          </p:cNvPr>
          <p:cNvSpPr txBox="1">
            <a:spLocks/>
          </p:cNvSpPr>
          <p:nvPr/>
        </p:nvSpPr>
        <p:spPr>
          <a:xfrm>
            <a:off x="376875" y="4372088"/>
            <a:ext cx="8648420" cy="638175"/>
          </a:xfrm>
          <a:prstGeom prst="rect">
            <a:avLst/>
          </a:prstGeom>
        </p:spPr>
        <p:txBody>
          <a:bodyPr anchor="ctr"/>
          <a:lstStyle/>
          <a:p>
            <a:pPr fontAlgn="auto">
              <a:lnSpc>
                <a:spcPct val="90000"/>
              </a:lnSpc>
              <a:spcAft>
                <a:spcPts val="0"/>
              </a:spcAft>
              <a:defRPr/>
            </a:pPr>
            <a:r>
              <a:rPr lang="en-US" sz="2400" b="1" dirty="0">
                <a:ea typeface="+mj-ea"/>
                <a:cs typeface="Calibri" pitchFamily="34" charset="0"/>
              </a:rPr>
              <a:t>Free raster layers (for download)</a:t>
            </a:r>
            <a:endParaRPr lang="en-GB" sz="2400" b="1" dirty="0">
              <a:ea typeface="+mj-ea"/>
              <a:cs typeface="Calibri" pitchFamily="34" charset="0"/>
            </a:endParaRPr>
          </a:p>
        </p:txBody>
      </p:sp>
      <p:sp>
        <p:nvSpPr>
          <p:cNvPr id="9" name="Content Placeholder 2">
            <a:extLst>
              <a:ext uri="{FF2B5EF4-FFF2-40B4-BE49-F238E27FC236}">
                <a16:creationId xmlns:a16="http://schemas.microsoft.com/office/drawing/2014/main" id="{C895D5AA-598E-DAB9-7A17-405AEFAB6AFD}"/>
              </a:ext>
            </a:extLst>
          </p:cNvPr>
          <p:cNvSpPr txBox="1">
            <a:spLocks/>
          </p:cNvSpPr>
          <p:nvPr/>
        </p:nvSpPr>
        <p:spPr>
          <a:xfrm>
            <a:off x="840796" y="4859452"/>
            <a:ext cx="11161057" cy="1554954"/>
          </a:xfrm>
          <a:prstGeom prst="rect">
            <a:avLst/>
          </a:prstGeom>
        </p:spPr>
        <p:txBody>
          <a:bodyPr>
            <a:normAutofit/>
          </a:bodyPr>
          <a:lstStyle/>
          <a:p>
            <a:pPr marL="228600" indent="-228600">
              <a:lnSpc>
                <a:spcPct val="90000"/>
              </a:lnSpc>
              <a:spcBef>
                <a:spcPts val="1000"/>
              </a:spcBef>
              <a:buFont typeface="Arial" panose="020B0604020202020204" pitchFamily="34" charset="0"/>
              <a:buChar char="•"/>
              <a:defRPr/>
            </a:pPr>
            <a:r>
              <a:rPr lang="en-GB" sz="2000" dirty="0">
                <a:cs typeface="Calibri" pitchFamily="34" charset="0"/>
              </a:rPr>
              <a:t>Global Land Cover 30: </a:t>
            </a:r>
            <a:r>
              <a:rPr lang="en-GB" sz="2000" dirty="0">
                <a:cs typeface="Calibri" pitchFamily="34" charset="0"/>
                <a:hlinkClick r:id="rId10"/>
              </a:rPr>
              <a:t>http://www.globallandcover.com</a:t>
            </a:r>
            <a:r>
              <a:rPr lang="en-GB" sz="2000" dirty="0">
                <a:cs typeface="Calibri" pitchFamily="34" charset="0"/>
              </a:rPr>
              <a:t> </a:t>
            </a:r>
          </a:p>
          <a:p>
            <a:pPr marL="228600" indent="-228600">
              <a:lnSpc>
                <a:spcPct val="90000"/>
              </a:lnSpc>
              <a:spcBef>
                <a:spcPts val="1000"/>
              </a:spcBef>
              <a:buFont typeface="Arial" panose="020B0604020202020204" pitchFamily="34" charset="0"/>
              <a:buChar char="•"/>
              <a:defRPr/>
            </a:pPr>
            <a:r>
              <a:rPr lang="en-GB" sz="2000" dirty="0">
                <a:cs typeface="Calibri" pitchFamily="34" charset="0"/>
              </a:rPr>
              <a:t>Forest cover: </a:t>
            </a:r>
            <a:r>
              <a:rPr lang="en-GB" sz="2000" dirty="0">
                <a:cs typeface="Calibri" pitchFamily="34" charset="0"/>
                <a:hlinkClick r:id="rId11"/>
              </a:rPr>
              <a:t>https://earthenginepartners.appspot.com/science-2013-global-forest/download_v1.6.html</a:t>
            </a:r>
            <a:r>
              <a:rPr lang="en-GB" sz="2000" dirty="0">
                <a:cs typeface="Calibri" pitchFamily="34" charset="0"/>
              </a:rPr>
              <a:t> </a:t>
            </a:r>
          </a:p>
          <a:p>
            <a:pPr marL="228600" indent="-228600">
              <a:lnSpc>
                <a:spcPct val="90000"/>
              </a:lnSpc>
              <a:spcBef>
                <a:spcPts val="1000"/>
              </a:spcBef>
              <a:buFont typeface="Arial" panose="020B0604020202020204" pitchFamily="34" charset="0"/>
              <a:buChar char="•"/>
              <a:defRPr/>
            </a:pPr>
            <a:r>
              <a:rPr lang="en-GB" sz="2000" dirty="0">
                <a:cs typeface="Calibri" pitchFamily="34" charset="0"/>
              </a:rPr>
              <a:t>DEM (CGIAR): </a:t>
            </a:r>
            <a:r>
              <a:rPr lang="en-GB" sz="2000" dirty="0">
                <a:cs typeface="Calibri" pitchFamily="34" charset="0"/>
                <a:hlinkClick r:id="rId12"/>
              </a:rPr>
              <a:t>http://srtm.csi.cgiar.org/</a:t>
            </a:r>
            <a:endParaRPr lang="en-GB" sz="2000" dirty="0">
              <a:cs typeface="Calibri" pitchFamily="34" charset="0"/>
            </a:endParaRPr>
          </a:p>
        </p:txBody>
      </p:sp>
    </p:spTree>
    <p:extLst>
      <p:ext uri="{BB962C8B-B14F-4D97-AF65-F5344CB8AC3E}">
        <p14:creationId xmlns:p14="http://schemas.microsoft.com/office/powerpoint/2010/main" val="25002632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38</a:t>
            </a:fld>
            <a:endParaRPr lang="en-US" dirty="0"/>
          </a:p>
        </p:txBody>
      </p:sp>
      <p:sp>
        <p:nvSpPr>
          <p:cNvPr id="3" name="Title 1">
            <a:extLst>
              <a:ext uri="{FF2B5EF4-FFF2-40B4-BE49-F238E27FC236}">
                <a16:creationId xmlns:a16="http://schemas.microsoft.com/office/drawing/2014/main" id="{007DED3A-8F5A-DBF2-F76D-58C794757C9B}"/>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dirty="0"/>
              <a:t>Organizing compiled data</a:t>
            </a:r>
          </a:p>
        </p:txBody>
      </p:sp>
      <p:sp>
        <p:nvSpPr>
          <p:cNvPr id="2" name="Title 1">
            <a:extLst>
              <a:ext uri="{FF2B5EF4-FFF2-40B4-BE49-F238E27FC236}">
                <a16:creationId xmlns:a16="http://schemas.microsoft.com/office/drawing/2014/main" id="{AB808B7B-C5A6-97FC-5179-7DE6A4DB7A19}"/>
              </a:ext>
            </a:extLst>
          </p:cNvPr>
          <p:cNvSpPr txBox="1">
            <a:spLocks/>
          </p:cNvSpPr>
          <p:nvPr/>
        </p:nvSpPr>
        <p:spPr>
          <a:xfrm>
            <a:off x="538443" y="1050925"/>
            <a:ext cx="10815358" cy="1274714"/>
          </a:xfrm>
          <a:prstGeom prst="rect">
            <a:avLst/>
          </a:prstGeom>
        </p:spPr>
        <p:txBody>
          <a:bodyPr anchor="t"/>
          <a:lstStyle/>
          <a:p>
            <a:pPr fontAlgn="auto">
              <a:lnSpc>
                <a:spcPct val="90000"/>
              </a:lnSpc>
              <a:spcAft>
                <a:spcPts val="0"/>
              </a:spcAft>
              <a:defRPr/>
            </a:pPr>
            <a:r>
              <a:rPr lang="en-US" sz="2800" dirty="0">
                <a:ea typeface="+mj-ea"/>
                <a:cs typeface="Calibri" pitchFamily="34" charset="0"/>
              </a:rPr>
              <a:t>Once </a:t>
            </a:r>
            <a:r>
              <a:rPr lang="en-GB" sz="2800" dirty="0"/>
              <a:t>the available existing data are compiled, they must then be organized on a computer in such a way that it is easy to find by you or other people.</a:t>
            </a:r>
            <a:endParaRPr lang="en-US" sz="2800" dirty="0">
              <a:ea typeface="+mj-ea"/>
              <a:cs typeface="Calibri" pitchFamily="34" charset="0"/>
            </a:endParaRPr>
          </a:p>
        </p:txBody>
      </p:sp>
      <p:sp>
        <p:nvSpPr>
          <p:cNvPr id="7" name="Title 1">
            <a:extLst>
              <a:ext uri="{FF2B5EF4-FFF2-40B4-BE49-F238E27FC236}">
                <a16:creationId xmlns:a16="http://schemas.microsoft.com/office/drawing/2014/main" id="{A744AC4B-70A8-521F-5441-6CB17936E559}"/>
              </a:ext>
            </a:extLst>
          </p:cNvPr>
          <p:cNvSpPr txBox="1">
            <a:spLocks/>
          </p:cNvSpPr>
          <p:nvPr/>
        </p:nvSpPr>
        <p:spPr>
          <a:xfrm>
            <a:off x="546847" y="2469677"/>
            <a:ext cx="6473078" cy="797398"/>
          </a:xfrm>
          <a:prstGeom prst="rect">
            <a:avLst/>
          </a:prstGeom>
        </p:spPr>
        <p:txBody>
          <a:bodyPr anchor="t"/>
          <a:lstStyle/>
          <a:p>
            <a:pPr fontAlgn="auto">
              <a:lnSpc>
                <a:spcPct val="90000"/>
              </a:lnSpc>
              <a:spcAft>
                <a:spcPts val="0"/>
              </a:spcAft>
              <a:defRPr/>
            </a:pPr>
            <a:r>
              <a:rPr lang="en-PH" sz="2800" dirty="0">
                <a:ea typeface="+mj-ea"/>
                <a:cs typeface="+mj-cs"/>
              </a:rPr>
              <a:t>The suggested folder organization structure is the following:</a:t>
            </a:r>
            <a:endParaRPr lang="en-US" sz="2800" dirty="0">
              <a:ea typeface="+mj-ea"/>
              <a:cs typeface="+mj-cs"/>
            </a:endParaRPr>
          </a:p>
        </p:txBody>
      </p:sp>
      <p:pic>
        <p:nvPicPr>
          <p:cNvPr id="10" name="Picture 9" descr="D:\Izay_Pantanilla\Pictures\hypersnap32\NoTemplate\Compile01.png">
            <a:extLst>
              <a:ext uri="{FF2B5EF4-FFF2-40B4-BE49-F238E27FC236}">
                <a16:creationId xmlns:a16="http://schemas.microsoft.com/office/drawing/2014/main" id="{52E478D6-1832-C500-B5E4-9558A9953342}"/>
              </a:ext>
            </a:extLst>
          </p:cNvPr>
          <p:cNvPicPr/>
          <p:nvPr/>
        </p:nvPicPr>
        <p:blipFill>
          <a:blip r:embed="rId2" cstate="print">
            <a:extLst>
              <a:ext uri="{28A0092B-C50C-407E-A947-70E740481C1C}">
                <a14:useLocalDpi xmlns:a14="http://schemas.microsoft.com/office/drawing/2010/main" val="0"/>
              </a:ext>
            </a:extLst>
          </a:blip>
          <a:srcRect b="30496"/>
          <a:stretch>
            <a:fillRect/>
          </a:stretch>
        </p:blipFill>
        <p:spPr bwMode="auto">
          <a:xfrm>
            <a:off x="7462477" y="2305548"/>
            <a:ext cx="3795591" cy="3111377"/>
          </a:xfrm>
          <a:prstGeom prst="rect">
            <a:avLst/>
          </a:prstGeom>
          <a:noFill/>
          <a:ln>
            <a:solidFill>
              <a:schemeClr val="tx1"/>
            </a:solidFill>
          </a:ln>
        </p:spPr>
      </p:pic>
      <p:sp>
        <p:nvSpPr>
          <p:cNvPr id="5" name="Title 1">
            <a:extLst>
              <a:ext uri="{FF2B5EF4-FFF2-40B4-BE49-F238E27FC236}">
                <a16:creationId xmlns:a16="http://schemas.microsoft.com/office/drawing/2014/main" id="{A6CAAA43-8B74-F769-EEEC-72FEFA8B217D}"/>
              </a:ext>
            </a:extLst>
          </p:cNvPr>
          <p:cNvSpPr txBox="1">
            <a:spLocks/>
          </p:cNvSpPr>
          <p:nvPr/>
        </p:nvSpPr>
        <p:spPr>
          <a:xfrm>
            <a:off x="687721" y="3429057"/>
            <a:ext cx="6234953" cy="1647768"/>
          </a:xfrm>
          <a:prstGeom prst="rect">
            <a:avLst/>
          </a:prstGeom>
        </p:spPr>
        <p:txBody>
          <a:bodyPr anchor="t"/>
          <a:lstStyle/>
          <a:p>
            <a:pPr marL="540000" indent="-360000">
              <a:lnSpc>
                <a:spcPct val="90000"/>
              </a:lnSpc>
              <a:spcAft>
                <a:spcPts val="1200"/>
              </a:spcAft>
              <a:buAutoNum type="arabicPeriod"/>
              <a:defRPr/>
            </a:pPr>
            <a:r>
              <a:rPr lang="en-PH" sz="2800" dirty="0">
                <a:ea typeface="+mj-ea"/>
                <a:cs typeface="+mj-cs"/>
              </a:rPr>
              <a:t>Data category</a:t>
            </a:r>
          </a:p>
          <a:p>
            <a:pPr marL="540000" indent="-360000" fontAlgn="auto">
              <a:lnSpc>
                <a:spcPct val="90000"/>
              </a:lnSpc>
              <a:spcAft>
                <a:spcPts val="1200"/>
              </a:spcAft>
              <a:buAutoNum type="arabicPeriod"/>
              <a:defRPr/>
            </a:pPr>
            <a:r>
              <a:rPr lang="en-PH" sz="2800" dirty="0">
                <a:ea typeface="+mj-ea"/>
                <a:cs typeface="+mj-cs"/>
              </a:rPr>
              <a:t>Data type</a:t>
            </a:r>
          </a:p>
          <a:p>
            <a:pPr marL="540000" indent="-360000" fontAlgn="auto">
              <a:lnSpc>
                <a:spcPct val="90000"/>
              </a:lnSpc>
              <a:spcAft>
                <a:spcPts val="1200"/>
              </a:spcAft>
              <a:buAutoNum type="arabicPeriod"/>
              <a:defRPr/>
            </a:pPr>
            <a:r>
              <a:rPr lang="en-PH" sz="2800" dirty="0">
                <a:ea typeface="+mj-ea"/>
                <a:cs typeface="+mj-cs"/>
              </a:rPr>
              <a:t>Data source</a:t>
            </a:r>
            <a:endParaRPr lang="en-US" sz="2800" dirty="0">
              <a:ea typeface="+mj-ea"/>
              <a:cs typeface="+mj-cs"/>
            </a:endParaRPr>
          </a:p>
        </p:txBody>
      </p:sp>
    </p:spTree>
    <p:extLst>
      <p:ext uri="{BB962C8B-B14F-4D97-AF65-F5344CB8AC3E}">
        <p14:creationId xmlns:p14="http://schemas.microsoft.com/office/powerpoint/2010/main" val="3605385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39</a:t>
            </a:fld>
            <a:endParaRPr lang="en-US" dirty="0"/>
          </a:p>
        </p:txBody>
      </p:sp>
      <p:sp>
        <p:nvSpPr>
          <p:cNvPr id="3" name="Title 1">
            <a:extLst>
              <a:ext uri="{FF2B5EF4-FFF2-40B4-BE49-F238E27FC236}">
                <a16:creationId xmlns:a16="http://schemas.microsoft.com/office/drawing/2014/main" id="{007DED3A-8F5A-DBF2-F76D-58C794757C9B}"/>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dirty="0"/>
              <a:t>Assessing compiled data</a:t>
            </a:r>
          </a:p>
        </p:txBody>
      </p:sp>
      <p:sp>
        <p:nvSpPr>
          <p:cNvPr id="5" name="Title 1">
            <a:extLst>
              <a:ext uri="{FF2B5EF4-FFF2-40B4-BE49-F238E27FC236}">
                <a16:creationId xmlns:a16="http://schemas.microsoft.com/office/drawing/2014/main" id="{12F617CF-88BA-AF50-F8EE-45394B5ABD85}"/>
              </a:ext>
            </a:extLst>
          </p:cNvPr>
          <p:cNvSpPr txBox="1">
            <a:spLocks/>
          </p:cNvSpPr>
          <p:nvPr/>
        </p:nvSpPr>
        <p:spPr>
          <a:xfrm>
            <a:off x="559173" y="1091382"/>
            <a:ext cx="11187953" cy="1008111"/>
          </a:xfrm>
          <a:prstGeom prst="rect">
            <a:avLst/>
          </a:prstGeom>
        </p:spPr>
        <p:txBody>
          <a:bodyPr anchor="t"/>
          <a:lstStyle>
            <a:defPPr>
              <a:defRPr lang="en-US"/>
            </a:defPPr>
            <a:lvl1pPr fontAlgn="auto">
              <a:lnSpc>
                <a:spcPct val="90000"/>
              </a:lnSpc>
              <a:spcAft>
                <a:spcPts val="0"/>
              </a:spcAft>
              <a:defRPr sz="2700">
                <a:ea typeface="+mj-ea"/>
                <a:cs typeface="+mj-cs"/>
              </a:defRPr>
            </a:lvl1pPr>
          </a:lstStyle>
          <a:p>
            <a:pPr lvl="0"/>
            <a:r>
              <a:rPr lang="en-GB" sz="2400" dirty="0"/>
              <a:t>The compiled and organized data must be assessed in order to identify:</a:t>
            </a:r>
            <a:endParaRPr lang="en-PH" sz="2400" dirty="0"/>
          </a:p>
          <a:p>
            <a:endParaRPr lang="en-PH" sz="2400" dirty="0"/>
          </a:p>
          <a:p>
            <a:endParaRPr lang="en-US" sz="2400" dirty="0"/>
          </a:p>
        </p:txBody>
      </p:sp>
      <p:sp>
        <p:nvSpPr>
          <p:cNvPr id="6" name="Rectangle 265">
            <a:extLst>
              <a:ext uri="{FF2B5EF4-FFF2-40B4-BE49-F238E27FC236}">
                <a16:creationId xmlns:a16="http://schemas.microsoft.com/office/drawing/2014/main" id="{50D7E86E-1BE8-1B24-84E2-6C01669C5064}"/>
              </a:ext>
            </a:extLst>
          </p:cNvPr>
          <p:cNvSpPr>
            <a:spLocks noChangeArrowheads="1"/>
          </p:cNvSpPr>
          <p:nvPr/>
        </p:nvSpPr>
        <p:spPr bwMode="auto">
          <a:xfrm>
            <a:off x="1457325" y="2503449"/>
            <a:ext cx="7810500" cy="422167"/>
          </a:xfrm>
          <a:prstGeom prst="rect">
            <a:avLst/>
          </a:prstGeom>
          <a:noFill/>
          <a:ln w="12700">
            <a:noFill/>
            <a:miter lim="800000"/>
            <a:headEnd/>
            <a:tailEnd/>
          </a:ln>
        </p:spPr>
        <p:txBody>
          <a:bodyPr wrap="square" lIns="90488" tIns="44450" rIns="90488" bIns="44450">
            <a:spAutoFit/>
          </a:bodyPr>
          <a:lstStyle/>
          <a:p>
            <a:pPr>
              <a:lnSpc>
                <a:spcPct val="90000"/>
              </a:lnSpc>
              <a:defRPr/>
            </a:pPr>
            <a:r>
              <a:rPr lang="en-US" sz="2400" dirty="0">
                <a:cs typeface="Calibri" pitchFamily="34" charset="0"/>
              </a:rPr>
              <a:t>If not, make a list of data that has not been possible to find</a:t>
            </a:r>
          </a:p>
        </p:txBody>
      </p:sp>
      <p:sp>
        <p:nvSpPr>
          <p:cNvPr id="8" name="Right Arrow 7">
            <a:extLst>
              <a:ext uri="{FF2B5EF4-FFF2-40B4-BE49-F238E27FC236}">
                <a16:creationId xmlns:a16="http://schemas.microsoft.com/office/drawing/2014/main" id="{DDA96B9A-EA88-7835-1593-767B421BB6E0}"/>
              </a:ext>
            </a:extLst>
          </p:cNvPr>
          <p:cNvSpPr/>
          <p:nvPr/>
        </p:nvSpPr>
        <p:spPr>
          <a:xfrm>
            <a:off x="1036350" y="2572123"/>
            <a:ext cx="342099" cy="308609"/>
          </a:xfrm>
          <a:prstGeom prst="rightArrow">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pic>
        <p:nvPicPr>
          <p:cNvPr id="9" name="Picture 8">
            <a:extLst>
              <a:ext uri="{FF2B5EF4-FFF2-40B4-BE49-F238E27FC236}">
                <a16:creationId xmlns:a16="http://schemas.microsoft.com/office/drawing/2014/main" id="{DB39C71F-A642-2D25-DF6B-A7DC0531E6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2719" y="1478774"/>
            <a:ext cx="1132411" cy="1531395"/>
          </a:xfrm>
          <a:prstGeom prst="rect">
            <a:avLst/>
          </a:prstGeom>
          <a:ln>
            <a:noFill/>
          </a:ln>
          <a:effectLst>
            <a:outerShdw blurRad="190500" algn="tl" rotWithShape="0">
              <a:srgbClr val="000000">
                <a:alpha val="70000"/>
              </a:srgbClr>
            </a:outerShdw>
          </a:effectLst>
        </p:spPr>
      </p:pic>
      <p:sp>
        <p:nvSpPr>
          <p:cNvPr id="11" name="Title 1">
            <a:extLst>
              <a:ext uri="{FF2B5EF4-FFF2-40B4-BE49-F238E27FC236}">
                <a16:creationId xmlns:a16="http://schemas.microsoft.com/office/drawing/2014/main" id="{B39B58C1-F040-32B5-32FE-14644A027C84}"/>
              </a:ext>
            </a:extLst>
          </p:cNvPr>
          <p:cNvSpPr txBox="1">
            <a:spLocks/>
          </p:cNvSpPr>
          <p:nvPr/>
        </p:nvSpPr>
        <p:spPr>
          <a:xfrm>
            <a:off x="601755" y="1634551"/>
            <a:ext cx="8437470" cy="754566"/>
          </a:xfrm>
          <a:prstGeom prst="rect">
            <a:avLst/>
          </a:prstGeom>
        </p:spPr>
        <p:txBody>
          <a:bodyPr anchor="t"/>
          <a:lstStyle>
            <a:defPPr>
              <a:defRPr lang="en-US"/>
            </a:defPPr>
            <a:lvl1pPr fontAlgn="auto">
              <a:lnSpc>
                <a:spcPct val="90000"/>
              </a:lnSpc>
              <a:spcAft>
                <a:spcPts val="0"/>
              </a:spcAft>
              <a:defRPr sz="2700">
                <a:ea typeface="+mj-ea"/>
                <a:cs typeface="+mj-cs"/>
              </a:defRPr>
            </a:lvl1pPr>
          </a:lstStyle>
          <a:p>
            <a:pPr marL="447675" indent="-360000">
              <a:buAutoNum type="arabicPeriod"/>
            </a:pPr>
            <a:r>
              <a:rPr lang="en-US" sz="2400" dirty="0"/>
              <a:t>If at least one source for each of the data needed at the beginning of the process has been found.</a:t>
            </a:r>
          </a:p>
        </p:txBody>
      </p:sp>
      <p:sp>
        <p:nvSpPr>
          <p:cNvPr id="2" name="Title 1">
            <a:extLst>
              <a:ext uri="{FF2B5EF4-FFF2-40B4-BE49-F238E27FC236}">
                <a16:creationId xmlns:a16="http://schemas.microsoft.com/office/drawing/2014/main" id="{46CA3D91-36B2-505F-36DD-7BB50FE0E57A}"/>
              </a:ext>
            </a:extLst>
          </p:cNvPr>
          <p:cNvSpPr txBox="1">
            <a:spLocks/>
          </p:cNvSpPr>
          <p:nvPr/>
        </p:nvSpPr>
        <p:spPr>
          <a:xfrm>
            <a:off x="601755" y="3179936"/>
            <a:ext cx="8523195" cy="1008111"/>
          </a:xfrm>
          <a:prstGeom prst="rect">
            <a:avLst/>
          </a:prstGeom>
        </p:spPr>
        <p:txBody>
          <a:bodyPr anchor="t"/>
          <a:lstStyle>
            <a:defPPr>
              <a:defRPr lang="en-US"/>
            </a:defPPr>
            <a:lvl1pPr fontAlgn="auto">
              <a:lnSpc>
                <a:spcPct val="90000"/>
              </a:lnSpc>
              <a:spcAft>
                <a:spcPts val="0"/>
              </a:spcAft>
              <a:defRPr sz="2700">
                <a:ea typeface="+mj-ea"/>
                <a:cs typeface="+mj-cs"/>
              </a:defRPr>
            </a:lvl1pPr>
          </a:lstStyle>
          <a:p>
            <a:pPr marL="446088" lvl="1" indent="-360363" fontAlgn="auto">
              <a:lnSpc>
                <a:spcPct val="90000"/>
              </a:lnSpc>
              <a:spcAft>
                <a:spcPts val="0"/>
              </a:spcAft>
              <a:buFont typeface="+mj-lt"/>
              <a:buAutoNum type="arabicPeriod" startAt="2"/>
            </a:pPr>
            <a:r>
              <a:rPr lang="en-GB" sz="2400" dirty="0">
                <a:ea typeface="+mj-ea"/>
                <a:cs typeface="+mj-cs"/>
              </a:rPr>
              <a:t>Which source/s  is/are of the best quality according to the six (6) dimensions </a:t>
            </a:r>
            <a:r>
              <a:rPr lang="en-US" sz="2400" dirty="0">
                <a:ea typeface="+mj-ea"/>
                <a:cs typeface="+mj-cs"/>
              </a:rPr>
              <a:t>(Completeness, Uniqueness, Timeliness, Validity, Accuracy, Consistency):</a:t>
            </a:r>
          </a:p>
        </p:txBody>
      </p:sp>
      <p:sp>
        <p:nvSpPr>
          <p:cNvPr id="7" name="Title 1">
            <a:extLst>
              <a:ext uri="{FF2B5EF4-FFF2-40B4-BE49-F238E27FC236}">
                <a16:creationId xmlns:a16="http://schemas.microsoft.com/office/drawing/2014/main" id="{BD9363F9-DBCD-DA3D-9049-48272E079710}"/>
              </a:ext>
            </a:extLst>
          </p:cNvPr>
          <p:cNvSpPr txBox="1">
            <a:spLocks/>
          </p:cNvSpPr>
          <p:nvPr/>
        </p:nvSpPr>
        <p:spPr>
          <a:xfrm>
            <a:off x="973230" y="4260056"/>
            <a:ext cx="7295891" cy="947427"/>
          </a:xfrm>
          <a:prstGeom prst="rect">
            <a:avLst/>
          </a:prstGeom>
        </p:spPr>
        <p:txBody>
          <a:bodyPr anchor="t"/>
          <a:lstStyle>
            <a:defPPr>
              <a:defRPr lang="en-US"/>
            </a:defPPr>
            <a:lvl1pPr fontAlgn="auto">
              <a:lnSpc>
                <a:spcPct val="90000"/>
              </a:lnSpc>
              <a:spcAft>
                <a:spcPts val="0"/>
              </a:spcAft>
              <a:defRPr sz="2700">
                <a:ea typeface="+mj-ea"/>
                <a:cs typeface="+mj-cs"/>
              </a:defRPr>
            </a:lvl1pPr>
          </a:lstStyle>
          <a:p>
            <a:pPr marL="914400" lvl="1" indent="-457200">
              <a:spcAft>
                <a:spcPts val="1200"/>
              </a:spcAft>
              <a:buFont typeface="+mj-lt"/>
              <a:buAutoNum type="alphaLcParenR"/>
              <a:defRPr/>
            </a:pPr>
            <a:r>
              <a:rPr lang="en-US" sz="2400" dirty="0"/>
              <a:t>Comply to the defined data specifications?</a:t>
            </a:r>
          </a:p>
          <a:p>
            <a:pPr marL="914400" lvl="1" indent="-457200">
              <a:spcAft>
                <a:spcPts val="1200"/>
              </a:spcAft>
              <a:buFont typeface="+mj-lt"/>
              <a:buAutoNum type="alphaLcParenR"/>
              <a:defRPr/>
            </a:pPr>
            <a:r>
              <a:rPr lang="en-US" sz="2400" dirty="0"/>
              <a:t>Consistent with the ground references?</a:t>
            </a:r>
          </a:p>
        </p:txBody>
      </p:sp>
      <p:sp>
        <p:nvSpPr>
          <p:cNvPr id="10" name="Rectangle 265">
            <a:extLst>
              <a:ext uri="{FF2B5EF4-FFF2-40B4-BE49-F238E27FC236}">
                <a16:creationId xmlns:a16="http://schemas.microsoft.com/office/drawing/2014/main" id="{65E14FB3-15C9-C232-3393-42671A4F2A40}"/>
              </a:ext>
            </a:extLst>
          </p:cNvPr>
          <p:cNvSpPr>
            <a:spLocks noChangeArrowheads="1"/>
          </p:cNvSpPr>
          <p:nvPr/>
        </p:nvSpPr>
        <p:spPr bwMode="auto">
          <a:xfrm>
            <a:off x="1457324" y="5403867"/>
            <a:ext cx="7295891" cy="754566"/>
          </a:xfrm>
          <a:prstGeom prst="rect">
            <a:avLst/>
          </a:prstGeom>
          <a:noFill/>
          <a:ln w="12700">
            <a:noFill/>
            <a:miter lim="800000"/>
            <a:headEnd/>
            <a:tailEnd/>
          </a:ln>
        </p:spPr>
        <p:txBody>
          <a:bodyPr wrap="square" lIns="90488" tIns="44450" rIns="90488" bIns="44450">
            <a:spAutoFit/>
          </a:bodyPr>
          <a:lstStyle/>
          <a:p>
            <a:pPr>
              <a:lnSpc>
                <a:spcPct val="90000"/>
              </a:lnSpc>
              <a:defRPr/>
            </a:pPr>
            <a:r>
              <a:rPr lang="en-US" sz="2400" dirty="0">
                <a:cs typeface="Calibri" pitchFamily="34" charset="0"/>
              </a:rPr>
              <a:t>If not, you might have to search for other sources or complete the identified gaps… or do with what you have</a:t>
            </a:r>
          </a:p>
        </p:txBody>
      </p:sp>
      <p:sp>
        <p:nvSpPr>
          <p:cNvPr id="13" name="Right Arrow 7">
            <a:extLst>
              <a:ext uri="{FF2B5EF4-FFF2-40B4-BE49-F238E27FC236}">
                <a16:creationId xmlns:a16="http://schemas.microsoft.com/office/drawing/2014/main" id="{796EF5B3-9918-D868-83D0-5530C782CCD3}"/>
              </a:ext>
            </a:extLst>
          </p:cNvPr>
          <p:cNvSpPr/>
          <p:nvPr/>
        </p:nvSpPr>
        <p:spPr>
          <a:xfrm>
            <a:off x="1036350" y="5461429"/>
            <a:ext cx="342099" cy="308609"/>
          </a:xfrm>
          <a:prstGeom prst="rightArrow">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pic>
        <p:nvPicPr>
          <p:cNvPr id="14" name="Picture 9">
            <a:extLst>
              <a:ext uri="{FF2B5EF4-FFF2-40B4-BE49-F238E27FC236}">
                <a16:creationId xmlns:a16="http://schemas.microsoft.com/office/drawing/2014/main" id="{AB494BEE-1122-82BC-76D2-12A2111FE1F3}"/>
              </a:ext>
            </a:extLst>
          </p:cNvPr>
          <p:cNvPicPr>
            <a:picLocks noChangeAspect="1" noChangeArrowheads="1"/>
          </p:cNvPicPr>
          <p:nvPr/>
        </p:nvPicPr>
        <p:blipFill>
          <a:blip r:embed="rId3" cstate="print"/>
          <a:srcRect l="29852" t="14343" r="33992" b="8334"/>
          <a:stretch>
            <a:fillRect/>
          </a:stretch>
        </p:blipFill>
        <p:spPr bwMode="auto">
          <a:xfrm>
            <a:off x="9553575" y="3114896"/>
            <a:ext cx="1841496" cy="2499988"/>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p:spPr>
      </p:pic>
      <p:sp>
        <p:nvSpPr>
          <p:cNvPr id="15" name="Rectangle 13">
            <a:extLst>
              <a:ext uri="{FF2B5EF4-FFF2-40B4-BE49-F238E27FC236}">
                <a16:creationId xmlns:a16="http://schemas.microsoft.com/office/drawing/2014/main" id="{B34EF9FD-6C24-0B76-D18E-74A7B9C9A290}"/>
              </a:ext>
            </a:extLst>
          </p:cNvPr>
          <p:cNvSpPr>
            <a:spLocks noChangeArrowheads="1"/>
          </p:cNvSpPr>
          <p:nvPr/>
        </p:nvSpPr>
        <p:spPr bwMode="auto">
          <a:xfrm>
            <a:off x="9244782" y="5663285"/>
            <a:ext cx="260394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100" dirty="0"/>
              <a:t>Example of geospatial data specifications document: </a:t>
            </a:r>
            <a:r>
              <a:rPr lang="en-PH" sz="1100" dirty="0"/>
              <a:t>MOHS Myanmar</a:t>
            </a:r>
            <a:endParaRPr lang="en-US" sz="1100" dirty="0"/>
          </a:p>
        </p:txBody>
      </p:sp>
      <p:pic>
        <p:nvPicPr>
          <p:cNvPr id="16" name="Picture 15">
            <a:extLst>
              <a:ext uri="{FF2B5EF4-FFF2-40B4-BE49-F238E27FC236}">
                <a16:creationId xmlns:a16="http://schemas.microsoft.com/office/drawing/2014/main" id="{39E3600D-E5F6-121F-7BAC-4CA1C06B8D3F}"/>
              </a:ext>
            </a:extLst>
          </p:cNvPr>
          <p:cNvPicPr>
            <a:picLocks noChangeAspect="1"/>
          </p:cNvPicPr>
          <p:nvPr/>
        </p:nvPicPr>
        <p:blipFill rotWithShape="1">
          <a:blip r:embed="rId4"/>
          <a:srcRect l="80520" t="38265" r="10441" b="47050"/>
          <a:stretch/>
        </p:blipFill>
        <p:spPr>
          <a:xfrm>
            <a:off x="11195595" y="5284583"/>
            <a:ext cx="447201" cy="403025"/>
          </a:xfrm>
          <a:prstGeom prst="rect">
            <a:avLst/>
          </a:prstGeom>
        </p:spPr>
      </p:pic>
      <p:sp>
        <p:nvSpPr>
          <p:cNvPr id="17" name="Rectangle 10">
            <a:extLst>
              <a:ext uri="{FF2B5EF4-FFF2-40B4-BE49-F238E27FC236}">
                <a16:creationId xmlns:a16="http://schemas.microsoft.com/office/drawing/2014/main" id="{61716528-A6CF-4C73-5D5E-E9E95148522F}"/>
              </a:ext>
            </a:extLst>
          </p:cNvPr>
          <p:cNvSpPr>
            <a:spLocks noChangeArrowheads="1"/>
          </p:cNvSpPr>
          <p:nvPr/>
        </p:nvSpPr>
        <p:spPr bwMode="auto">
          <a:xfrm>
            <a:off x="8802711" y="6065362"/>
            <a:ext cx="33432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Geospatial_data_specifications_MMR_201217.pdf</a:t>
            </a:r>
          </a:p>
        </p:txBody>
      </p:sp>
    </p:spTree>
    <p:extLst>
      <p:ext uri="{BB962C8B-B14F-4D97-AF65-F5344CB8AC3E}">
        <p14:creationId xmlns:p14="http://schemas.microsoft.com/office/powerpoint/2010/main" val="217695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0C55CE-F1E5-2E67-D863-59C302DA8E10}"/>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b="1" dirty="0">
                <a:latin typeface="+mn-lt"/>
              </a:rPr>
              <a:t>Some logistic reminders</a:t>
            </a:r>
            <a:endParaRPr lang="en-PH" altLang="en-US" sz="3600" dirty="0"/>
          </a:p>
        </p:txBody>
      </p:sp>
      <p:sp>
        <p:nvSpPr>
          <p:cNvPr id="5" name="Slide Number Placeholder 4">
            <a:extLst>
              <a:ext uri="{FF2B5EF4-FFF2-40B4-BE49-F238E27FC236}">
                <a16:creationId xmlns:a16="http://schemas.microsoft.com/office/drawing/2014/main" id="{2AEADE24-F61B-005D-C6DC-8465CE11AAE1}"/>
              </a:ext>
            </a:extLst>
          </p:cNvPr>
          <p:cNvSpPr>
            <a:spLocks noGrp="1"/>
          </p:cNvSpPr>
          <p:nvPr>
            <p:ph type="sldNum" sz="quarter" idx="12"/>
          </p:nvPr>
        </p:nvSpPr>
        <p:spPr/>
        <p:txBody>
          <a:bodyPr/>
          <a:lstStyle/>
          <a:p>
            <a:fld id="{4D309488-8EB1-4662-952E-D6A73107E6C0}" type="slidenum">
              <a:rPr lang="en-US" smtClean="0"/>
              <a:pPr/>
              <a:t>4</a:t>
            </a:fld>
            <a:endParaRPr lang="en-US"/>
          </a:p>
        </p:txBody>
      </p:sp>
      <p:sp>
        <p:nvSpPr>
          <p:cNvPr id="2" name="Content Placeholder 2">
            <a:extLst>
              <a:ext uri="{FF2B5EF4-FFF2-40B4-BE49-F238E27FC236}">
                <a16:creationId xmlns:a16="http://schemas.microsoft.com/office/drawing/2014/main" id="{E60696C9-2921-9ADA-04EB-B79F00FBE11D}"/>
              </a:ext>
            </a:extLst>
          </p:cNvPr>
          <p:cNvSpPr txBox="1">
            <a:spLocks/>
          </p:cNvSpPr>
          <p:nvPr/>
        </p:nvSpPr>
        <p:spPr>
          <a:xfrm>
            <a:off x="323850" y="1120606"/>
            <a:ext cx="5862919" cy="492294"/>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defRPr/>
            </a:pPr>
            <a:r>
              <a:rPr lang="en-GB" altLang="zh-CN" sz="2600" b="1" u="sng" dirty="0"/>
              <a:t>Training material</a:t>
            </a:r>
            <a:endParaRPr lang="en-US" altLang="zh-CN" sz="2600" b="1" u="sng" dirty="0"/>
          </a:p>
        </p:txBody>
      </p:sp>
      <p:sp>
        <p:nvSpPr>
          <p:cNvPr id="3" name="Content Placeholder 2">
            <a:extLst>
              <a:ext uri="{FF2B5EF4-FFF2-40B4-BE49-F238E27FC236}">
                <a16:creationId xmlns:a16="http://schemas.microsoft.com/office/drawing/2014/main" id="{CB5D1275-93B1-2B72-F272-4EA7FB51DBFE}"/>
              </a:ext>
            </a:extLst>
          </p:cNvPr>
          <p:cNvSpPr txBox="1">
            <a:spLocks/>
          </p:cNvSpPr>
          <p:nvPr/>
        </p:nvSpPr>
        <p:spPr>
          <a:xfrm>
            <a:off x="742064" y="1771831"/>
            <a:ext cx="6211185" cy="492294"/>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defRPr/>
            </a:pPr>
            <a:r>
              <a:rPr lang="en-GB" altLang="zh-CN" sz="2600" dirty="0"/>
              <a:t>- Google Drive: </a:t>
            </a:r>
            <a:r>
              <a:rPr lang="en-PH" sz="2600" u="sng" dirty="0">
                <a:solidFill>
                  <a:srgbClr val="0000FF"/>
                </a:solidFill>
                <a:effectLst/>
                <a:latin typeface="Calibri" panose="020F0502020204030204" pitchFamily="34" charset="0"/>
                <a:ea typeface="Calibri" panose="020F0502020204030204" pitchFamily="34" charset="0"/>
                <a:hlinkClick r:id="rId2"/>
              </a:rPr>
              <a:t>https://bit.ly/3ChSHMs</a:t>
            </a:r>
            <a:r>
              <a:rPr lang="en-GB" altLang="zh-CN" sz="2600" dirty="0"/>
              <a:t> </a:t>
            </a:r>
            <a:endParaRPr lang="en-US" altLang="zh-CN" sz="2600" dirty="0"/>
          </a:p>
        </p:txBody>
      </p:sp>
      <p:sp>
        <p:nvSpPr>
          <p:cNvPr id="13" name="Content Placeholder 2">
            <a:extLst>
              <a:ext uri="{FF2B5EF4-FFF2-40B4-BE49-F238E27FC236}">
                <a16:creationId xmlns:a16="http://schemas.microsoft.com/office/drawing/2014/main" id="{7391DE06-E890-CA62-CC4C-8C52EAA04338}"/>
              </a:ext>
            </a:extLst>
          </p:cNvPr>
          <p:cNvSpPr txBox="1">
            <a:spLocks/>
          </p:cNvSpPr>
          <p:nvPr/>
        </p:nvSpPr>
        <p:spPr>
          <a:xfrm>
            <a:off x="742064" y="2292447"/>
            <a:ext cx="6782686" cy="492294"/>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100000"/>
              </a:lnSpc>
              <a:spcBef>
                <a:spcPts val="0"/>
              </a:spcBef>
              <a:buNone/>
              <a:defRPr/>
            </a:pPr>
            <a:r>
              <a:rPr lang="en-US" altLang="zh-CN" sz="2600" dirty="0"/>
              <a:t>- Web page: </a:t>
            </a:r>
            <a:r>
              <a:rPr lang="en-US" altLang="zh-CN" sz="2600" dirty="0">
                <a:hlinkClick r:id="rId3"/>
              </a:rPr>
              <a:t>https://bit.ly/3gkWnpm</a:t>
            </a:r>
            <a:r>
              <a:rPr lang="en-US" altLang="zh-CN" sz="2600" dirty="0"/>
              <a:t> </a:t>
            </a:r>
          </a:p>
        </p:txBody>
      </p:sp>
      <p:sp>
        <p:nvSpPr>
          <p:cNvPr id="6" name="Arrow: Right 5">
            <a:extLst>
              <a:ext uri="{FF2B5EF4-FFF2-40B4-BE49-F238E27FC236}">
                <a16:creationId xmlns:a16="http://schemas.microsoft.com/office/drawing/2014/main" id="{D4A5061D-156B-2C9D-D6AB-30558F0D392F}"/>
              </a:ext>
            </a:extLst>
          </p:cNvPr>
          <p:cNvSpPr/>
          <p:nvPr/>
        </p:nvSpPr>
        <p:spPr>
          <a:xfrm rot="19788740">
            <a:off x="5949019" y="2060802"/>
            <a:ext cx="1810905" cy="1672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Arrow: Right 7">
            <a:extLst>
              <a:ext uri="{FF2B5EF4-FFF2-40B4-BE49-F238E27FC236}">
                <a16:creationId xmlns:a16="http://schemas.microsoft.com/office/drawing/2014/main" id="{02D0BF91-7ACC-3374-F070-E023908EAC77}"/>
              </a:ext>
            </a:extLst>
          </p:cNvPr>
          <p:cNvSpPr/>
          <p:nvPr/>
        </p:nvSpPr>
        <p:spPr>
          <a:xfrm>
            <a:off x="6189967" y="2677942"/>
            <a:ext cx="1810905" cy="1672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 name="Arrow: Right 8">
            <a:extLst>
              <a:ext uri="{FF2B5EF4-FFF2-40B4-BE49-F238E27FC236}">
                <a16:creationId xmlns:a16="http://schemas.microsoft.com/office/drawing/2014/main" id="{07482EDF-D7E6-3D8B-458B-73C71DC35AED}"/>
              </a:ext>
            </a:extLst>
          </p:cNvPr>
          <p:cNvSpPr/>
          <p:nvPr/>
        </p:nvSpPr>
        <p:spPr>
          <a:xfrm rot="1834536">
            <a:off x="5951632" y="3262020"/>
            <a:ext cx="1810905" cy="1672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1" name="Picture 10">
            <a:extLst>
              <a:ext uri="{FF2B5EF4-FFF2-40B4-BE49-F238E27FC236}">
                <a16:creationId xmlns:a16="http://schemas.microsoft.com/office/drawing/2014/main" id="{ED8AA570-003E-DE99-92BB-8878FF19EB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3715" y="927758"/>
            <a:ext cx="874314" cy="801454"/>
          </a:xfrm>
          <a:prstGeom prst="rect">
            <a:avLst/>
          </a:prstGeom>
        </p:spPr>
      </p:pic>
      <p:sp>
        <p:nvSpPr>
          <p:cNvPr id="12" name="Title 1">
            <a:extLst>
              <a:ext uri="{FF2B5EF4-FFF2-40B4-BE49-F238E27FC236}">
                <a16:creationId xmlns:a16="http://schemas.microsoft.com/office/drawing/2014/main" id="{BEB16170-70F7-5F61-0417-5ED404D7C4FA}"/>
              </a:ext>
            </a:extLst>
          </p:cNvPr>
          <p:cNvSpPr txBox="1">
            <a:spLocks/>
          </p:cNvSpPr>
          <p:nvPr/>
        </p:nvSpPr>
        <p:spPr bwMode="auto">
          <a:xfrm>
            <a:off x="8304326" y="1153565"/>
            <a:ext cx="1657350" cy="476250"/>
          </a:xfrm>
          <a:prstGeom prst="rect">
            <a:avLst/>
          </a:prstGeom>
          <a:noFill/>
          <a:ln w="9525">
            <a:noFill/>
            <a:miter lim="800000"/>
            <a:headEnd/>
            <a:tailEnd/>
          </a:ln>
        </p:spPr>
        <p:txBody>
          <a:bodyPr anchor="ctr"/>
          <a:lstStyle/>
          <a:p>
            <a:pPr eaLnBrk="1" hangingPunct="1">
              <a:lnSpc>
                <a:spcPct val="90000"/>
              </a:lnSpc>
              <a:defRPr/>
            </a:pPr>
            <a:r>
              <a:rPr lang="en-PH" altLang="en-US" sz="2400" dirty="0">
                <a:latin typeface="+mn-lt"/>
                <a:ea typeface="+mj-ea"/>
                <a:cs typeface="+mj-cs"/>
              </a:rPr>
              <a:t>QGIS Installer</a:t>
            </a:r>
          </a:p>
        </p:txBody>
      </p:sp>
      <p:pic>
        <p:nvPicPr>
          <p:cNvPr id="15" name="Picture 14">
            <a:extLst>
              <a:ext uri="{FF2B5EF4-FFF2-40B4-BE49-F238E27FC236}">
                <a16:creationId xmlns:a16="http://schemas.microsoft.com/office/drawing/2014/main" id="{C7316812-4639-C720-994C-75797AE357E9}"/>
              </a:ext>
            </a:extLst>
          </p:cNvPr>
          <p:cNvPicPr>
            <a:picLocks noChangeAspect="1"/>
          </p:cNvPicPr>
          <p:nvPr/>
        </p:nvPicPr>
        <p:blipFill rotWithShape="1">
          <a:blip r:embed="rId5"/>
          <a:srcRect l="6719" t="8721" r="6086"/>
          <a:stretch/>
        </p:blipFill>
        <p:spPr>
          <a:xfrm>
            <a:off x="8092568" y="2144404"/>
            <a:ext cx="1875167" cy="1055114"/>
          </a:xfrm>
          <a:prstGeom prst="rect">
            <a:avLst/>
          </a:prstGeom>
        </p:spPr>
      </p:pic>
      <p:sp>
        <p:nvSpPr>
          <p:cNvPr id="16" name="Title 1">
            <a:extLst>
              <a:ext uri="{FF2B5EF4-FFF2-40B4-BE49-F238E27FC236}">
                <a16:creationId xmlns:a16="http://schemas.microsoft.com/office/drawing/2014/main" id="{BE1CC683-AB8B-3DEA-213B-541EDE1B74A6}"/>
              </a:ext>
            </a:extLst>
          </p:cNvPr>
          <p:cNvSpPr txBox="1">
            <a:spLocks/>
          </p:cNvSpPr>
          <p:nvPr/>
        </p:nvSpPr>
        <p:spPr bwMode="auto">
          <a:xfrm>
            <a:off x="10059431" y="2402432"/>
            <a:ext cx="1657350" cy="476250"/>
          </a:xfrm>
          <a:prstGeom prst="rect">
            <a:avLst/>
          </a:prstGeom>
          <a:noFill/>
          <a:ln w="9525">
            <a:noFill/>
            <a:miter lim="800000"/>
            <a:headEnd/>
            <a:tailEnd/>
          </a:ln>
        </p:spPr>
        <p:txBody>
          <a:bodyPr anchor="ctr"/>
          <a:lstStyle/>
          <a:p>
            <a:pPr eaLnBrk="1" hangingPunct="1">
              <a:lnSpc>
                <a:spcPct val="90000"/>
              </a:lnSpc>
              <a:defRPr/>
            </a:pPr>
            <a:r>
              <a:rPr lang="en-PH" altLang="en-US" sz="2400" dirty="0">
                <a:latin typeface="+mn-lt"/>
                <a:ea typeface="+mj-ea"/>
                <a:cs typeface="+mj-cs"/>
              </a:rPr>
              <a:t>Sessions recording</a:t>
            </a:r>
          </a:p>
        </p:txBody>
      </p:sp>
      <p:pic>
        <p:nvPicPr>
          <p:cNvPr id="19" name="Picture 18">
            <a:extLst>
              <a:ext uri="{FF2B5EF4-FFF2-40B4-BE49-F238E27FC236}">
                <a16:creationId xmlns:a16="http://schemas.microsoft.com/office/drawing/2014/main" id="{B2500878-F6FC-0054-E18E-8483C8D9AD16}"/>
              </a:ext>
            </a:extLst>
          </p:cNvPr>
          <p:cNvPicPr>
            <a:picLocks noChangeAspect="1"/>
          </p:cNvPicPr>
          <p:nvPr/>
        </p:nvPicPr>
        <p:blipFill rotWithShape="1">
          <a:blip r:embed="rId6"/>
          <a:srcRect l="30349" t="17297" r="21562" b="30233"/>
          <a:stretch/>
        </p:blipFill>
        <p:spPr>
          <a:xfrm>
            <a:off x="7872130" y="3352322"/>
            <a:ext cx="2113650" cy="1239628"/>
          </a:xfrm>
          <a:prstGeom prst="rect">
            <a:avLst/>
          </a:prstGeom>
        </p:spPr>
      </p:pic>
      <p:sp>
        <p:nvSpPr>
          <p:cNvPr id="21" name="Title 1">
            <a:extLst>
              <a:ext uri="{FF2B5EF4-FFF2-40B4-BE49-F238E27FC236}">
                <a16:creationId xmlns:a16="http://schemas.microsoft.com/office/drawing/2014/main" id="{213B6E58-BFD8-C753-51F2-B23A0037AF61}"/>
              </a:ext>
            </a:extLst>
          </p:cNvPr>
          <p:cNvSpPr txBox="1">
            <a:spLocks/>
          </p:cNvSpPr>
          <p:nvPr/>
        </p:nvSpPr>
        <p:spPr bwMode="auto">
          <a:xfrm>
            <a:off x="9985780" y="3640056"/>
            <a:ext cx="1657350" cy="476250"/>
          </a:xfrm>
          <a:prstGeom prst="rect">
            <a:avLst/>
          </a:prstGeom>
          <a:noFill/>
          <a:ln w="9525">
            <a:noFill/>
            <a:miter lim="800000"/>
            <a:headEnd/>
            <a:tailEnd/>
          </a:ln>
        </p:spPr>
        <p:txBody>
          <a:bodyPr anchor="ctr"/>
          <a:lstStyle/>
          <a:p>
            <a:pPr eaLnBrk="1" hangingPunct="1">
              <a:lnSpc>
                <a:spcPct val="90000"/>
              </a:lnSpc>
              <a:defRPr/>
            </a:pPr>
            <a:r>
              <a:rPr lang="en-PH" altLang="en-US" sz="2400" dirty="0">
                <a:latin typeface="+mn-lt"/>
                <a:ea typeface="+mj-ea"/>
                <a:cs typeface="+mj-cs"/>
              </a:rPr>
              <a:t>Picture</a:t>
            </a:r>
          </a:p>
        </p:txBody>
      </p:sp>
      <p:sp>
        <p:nvSpPr>
          <p:cNvPr id="25" name="Content Placeholder 2">
            <a:extLst>
              <a:ext uri="{FF2B5EF4-FFF2-40B4-BE49-F238E27FC236}">
                <a16:creationId xmlns:a16="http://schemas.microsoft.com/office/drawing/2014/main" id="{A5FD7064-A578-798C-34AC-4952ECA56B98}"/>
              </a:ext>
            </a:extLst>
          </p:cNvPr>
          <p:cNvSpPr txBox="1">
            <a:spLocks/>
          </p:cNvSpPr>
          <p:nvPr/>
        </p:nvSpPr>
        <p:spPr>
          <a:xfrm>
            <a:off x="351861" y="3245344"/>
            <a:ext cx="5490178" cy="492294"/>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defRPr/>
            </a:pPr>
            <a:r>
              <a:rPr lang="en-GB" altLang="zh-CN" sz="2600" b="1" u="sng" dirty="0"/>
              <a:t>Questions, Problems installing QGIS </a:t>
            </a:r>
            <a:endParaRPr lang="en-US" altLang="zh-CN" sz="2600" b="1" u="sng" dirty="0"/>
          </a:p>
        </p:txBody>
      </p:sp>
      <p:sp>
        <p:nvSpPr>
          <p:cNvPr id="26" name="Content Placeholder 2">
            <a:extLst>
              <a:ext uri="{FF2B5EF4-FFF2-40B4-BE49-F238E27FC236}">
                <a16:creationId xmlns:a16="http://schemas.microsoft.com/office/drawing/2014/main" id="{EA7B3281-7B52-7FD0-D880-6A19770FB562}"/>
              </a:ext>
            </a:extLst>
          </p:cNvPr>
          <p:cNvSpPr txBox="1">
            <a:spLocks/>
          </p:cNvSpPr>
          <p:nvPr/>
        </p:nvSpPr>
        <p:spPr>
          <a:xfrm>
            <a:off x="742064" y="4039897"/>
            <a:ext cx="7973311" cy="492294"/>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defRPr/>
            </a:pPr>
            <a:r>
              <a:rPr lang="en-GB" altLang="zh-CN" sz="2600" dirty="0"/>
              <a:t>- General questions: </a:t>
            </a:r>
            <a:r>
              <a:rPr lang="en-PH" sz="2600" b="0" i="0" u="sng" strike="noStrike" dirty="0">
                <a:solidFill>
                  <a:srgbClr val="0563C1"/>
                </a:solidFill>
                <a:effectLst/>
                <a:hlinkClick r:id="rId7"/>
              </a:rPr>
              <a:t>https://bit.ly/3SR0nfB</a:t>
            </a:r>
            <a:endParaRPr lang="en-US" altLang="zh-CN" sz="2600" dirty="0"/>
          </a:p>
        </p:txBody>
      </p:sp>
      <p:sp>
        <p:nvSpPr>
          <p:cNvPr id="27" name="Content Placeholder 2">
            <a:extLst>
              <a:ext uri="{FF2B5EF4-FFF2-40B4-BE49-F238E27FC236}">
                <a16:creationId xmlns:a16="http://schemas.microsoft.com/office/drawing/2014/main" id="{82666ACE-B7E1-0BE3-D162-F43D0140A18B}"/>
              </a:ext>
            </a:extLst>
          </p:cNvPr>
          <p:cNvSpPr txBox="1">
            <a:spLocks/>
          </p:cNvSpPr>
          <p:nvPr/>
        </p:nvSpPr>
        <p:spPr>
          <a:xfrm>
            <a:off x="742064" y="4560513"/>
            <a:ext cx="6782686" cy="492294"/>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100000"/>
              </a:lnSpc>
              <a:spcBef>
                <a:spcPts val="0"/>
              </a:spcBef>
              <a:buNone/>
              <a:defRPr/>
            </a:pPr>
            <a:r>
              <a:rPr lang="en-US" altLang="zh-CN" sz="2600" dirty="0"/>
              <a:t>- QGIS Issues: </a:t>
            </a:r>
            <a:r>
              <a:rPr lang="en-PH" sz="2600" b="0" i="0" u="sng" strike="noStrike" dirty="0">
                <a:solidFill>
                  <a:srgbClr val="0563C1"/>
                </a:solidFill>
                <a:effectLst/>
                <a:hlinkClick r:id="rId8"/>
              </a:rPr>
              <a:t>https://bit.ly/3eheHix</a:t>
            </a:r>
            <a:endParaRPr lang="en-US" altLang="zh-CN" sz="2600" dirty="0"/>
          </a:p>
        </p:txBody>
      </p:sp>
      <p:sp>
        <p:nvSpPr>
          <p:cNvPr id="28" name="Content Placeholder 2">
            <a:extLst>
              <a:ext uri="{FF2B5EF4-FFF2-40B4-BE49-F238E27FC236}">
                <a16:creationId xmlns:a16="http://schemas.microsoft.com/office/drawing/2014/main" id="{2EDE225F-03D9-E1C2-B3CD-D078F14947A3}"/>
              </a:ext>
            </a:extLst>
          </p:cNvPr>
          <p:cNvSpPr txBox="1">
            <a:spLocks/>
          </p:cNvSpPr>
          <p:nvPr/>
        </p:nvSpPr>
        <p:spPr>
          <a:xfrm>
            <a:off x="742063" y="5133337"/>
            <a:ext cx="10640312" cy="492294"/>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100000"/>
              </a:lnSpc>
              <a:spcBef>
                <a:spcPts val="0"/>
              </a:spcBef>
              <a:buNone/>
              <a:defRPr/>
            </a:pPr>
            <a:r>
              <a:rPr lang="en-US" altLang="zh-CN" sz="2600" dirty="0"/>
              <a:t>- </a:t>
            </a:r>
            <a:r>
              <a:rPr lang="en-GB" sz="2600" dirty="0"/>
              <a:t>Type them in the chat, raise hand, attend the Q&amp;A session on October 21</a:t>
            </a:r>
            <a:r>
              <a:rPr lang="en-GB" sz="2600" baseline="30000" dirty="0"/>
              <a:t>st</a:t>
            </a:r>
            <a:endParaRPr lang="en-US" altLang="zh-CN" sz="2600" dirty="0"/>
          </a:p>
        </p:txBody>
      </p:sp>
    </p:spTree>
    <p:extLst>
      <p:ext uri="{BB962C8B-B14F-4D97-AF65-F5344CB8AC3E}">
        <p14:creationId xmlns:p14="http://schemas.microsoft.com/office/powerpoint/2010/main" val="8612282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40</a:t>
            </a:fld>
            <a:endParaRPr lang="en-US" dirty="0"/>
          </a:p>
        </p:txBody>
      </p:sp>
      <p:sp>
        <p:nvSpPr>
          <p:cNvPr id="3" name="Title 1">
            <a:extLst>
              <a:ext uri="{FF2B5EF4-FFF2-40B4-BE49-F238E27FC236}">
                <a16:creationId xmlns:a16="http://schemas.microsoft.com/office/drawing/2014/main" id="{007DED3A-8F5A-DBF2-F76D-58C794757C9B}"/>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dirty="0"/>
              <a:t>Possible issues when assessing data</a:t>
            </a:r>
          </a:p>
        </p:txBody>
      </p:sp>
      <p:sp>
        <p:nvSpPr>
          <p:cNvPr id="5" name="Title 1">
            <a:extLst>
              <a:ext uri="{FF2B5EF4-FFF2-40B4-BE49-F238E27FC236}">
                <a16:creationId xmlns:a16="http://schemas.microsoft.com/office/drawing/2014/main" id="{B37EF0F1-4BA5-8675-CE49-78EA4AD24B32}"/>
              </a:ext>
            </a:extLst>
          </p:cNvPr>
          <p:cNvSpPr txBox="1">
            <a:spLocks/>
          </p:cNvSpPr>
          <p:nvPr/>
        </p:nvSpPr>
        <p:spPr>
          <a:xfrm>
            <a:off x="543485" y="1063401"/>
            <a:ext cx="11143129" cy="513555"/>
          </a:xfrm>
          <a:prstGeom prst="rect">
            <a:avLst/>
          </a:prstGeom>
        </p:spPr>
        <p:txBody>
          <a:bodyPr anchor="t"/>
          <a:lstStyle>
            <a:defPPr>
              <a:defRPr lang="en-US"/>
            </a:defPPr>
            <a:lvl1pPr fontAlgn="auto">
              <a:lnSpc>
                <a:spcPct val="90000"/>
              </a:lnSpc>
              <a:spcAft>
                <a:spcPts val="0"/>
              </a:spcAft>
              <a:defRPr sz="2700">
                <a:ea typeface="+mj-ea"/>
                <a:cs typeface="+mj-cs"/>
              </a:defRPr>
            </a:lvl1pPr>
          </a:lstStyle>
          <a:p>
            <a:pPr lvl="0"/>
            <a:r>
              <a:rPr lang="en-GB" sz="2800" dirty="0"/>
              <a:t>Some of the issues that may persist after the assessment :</a:t>
            </a:r>
            <a:endParaRPr lang="en-US" sz="2800" dirty="0"/>
          </a:p>
        </p:txBody>
      </p:sp>
      <p:sp>
        <p:nvSpPr>
          <p:cNvPr id="6" name="Title 1">
            <a:extLst>
              <a:ext uri="{FF2B5EF4-FFF2-40B4-BE49-F238E27FC236}">
                <a16:creationId xmlns:a16="http://schemas.microsoft.com/office/drawing/2014/main" id="{1C723174-C1BE-0990-BB20-15764A69ABDD}"/>
              </a:ext>
            </a:extLst>
          </p:cNvPr>
          <p:cNvSpPr txBox="1">
            <a:spLocks/>
          </p:cNvSpPr>
          <p:nvPr/>
        </p:nvSpPr>
        <p:spPr>
          <a:xfrm>
            <a:off x="779710" y="1578491"/>
            <a:ext cx="10844711" cy="1014965"/>
          </a:xfrm>
          <a:prstGeom prst="rect">
            <a:avLst/>
          </a:prstGeom>
        </p:spPr>
        <p:txBody>
          <a:bodyPr anchor="t"/>
          <a:lstStyle>
            <a:defPPr>
              <a:defRPr lang="en-US"/>
            </a:defPPr>
            <a:lvl1pPr fontAlgn="auto">
              <a:lnSpc>
                <a:spcPct val="90000"/>
              </a:lnSpc>
              <a:spcAft>
                <a:spcPts val="0"/>
              </a:spcAft>
              <a:defRPr sz="2700">
                <a:ea typeface="+mj-ea"/>
                <a:cs typeface="+mj-cs"/>
              </a:defRPr>
            </a:lvl1pPr>
          </a:lstStyle>
          <a:p>
            <a:pPr marL="292100" lvl="1" indent="-292100" fontAlgn="auto">
              <a:lnSpc>
                <a:spcPct val="90000"/>
              </a:lnSpc>
              <a:spcAft>
                <a:spcPts val="0"/>
              </a:spcAft>
              <a:buFont typeface="Arial" pitchFamily="34" charset="0"/>
              <a:buChar char="•"/>
            </a:pPr>
            <a:r>
              <a:rPr lang="en-GB" sz="2800" dirty="0">
                <a:ea typeface="+mj-ea"/>
                <a:cs typeface="+mj-cs"/>
              </a:rPr>
              <a:t>Temporal discrepancies: Data collected at different time period and </a:t>
            </a:r>
            <a:r>
              <a:rPr lang="en-US" sz="2800" dirty="0"/>
              <a:t>therefore corresponding to different geographies</a:t>
            </a:r>
          </a:p>
          <a:p>
            <a:pPr marL="292100" lvl="1" indent="-292100" fontAlgn="auto">
              <a:lnSpc>
                <a:spcPct val="90000"/>
              </a:lnSpc>
              <a:spcAft>
                <a:spcPts val="0"/>
              </a:spcAft>
              <a:buFont typeface="Arial" pitchFamily="34" charset="0"/>
              <a:buChar char="•"/>
            </a:pPr>
            <a:endParaRPr lang="en-US" sz="2800" dirty="0">
              <a:ea typeface="+mj-ea"/>
              <a:cs typeface="+mj-cs"/>
            </a:endParaRPr>
          </a:p>
          <a:p>
            <a:r>
              <a:rPr lang="en-PH" sz="2800" dirty="0"/>
              <a:t> </a:t>
            </a:r>
            <a:endParaRPr lang="en-US" sz="2800" dirty="0"/>
          </a:p>
        </p:txBody>
      </p:sp>
      <p:pic>
        <p:nvPicPr>
          <p:cNvPr id="8" name="Picture 5">
            <a:extLst>
              <a:ext uri="{FF2B5EF4-FFF2-40B4-BE49-F238E27FC236}">
                <a16:creationId xmlns:a16="http://schemas.microsoft.com/office/drawing/2014/main" id="{7C391FD1-3837-4E64-6517-E391BD4AC1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1631" y="4187823"/>
            <a:ext cx="24399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a:extLst>
              <a:ext uri="{FF2B5EF4-FFF2-40B4-BE49-F238E27FC236}">
                <a16:creationId xmlns:a16="http://schemas.microsoft.com/office/drawing/2014/main" id="{4C20A762-B2E1-822E-328F-FCF3EBDE03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6581" y="4202110"/>
            <a:ext cx="24145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a:extLst>
              <a:ext uri="{FF2B5EF4-FFF2-40B4-BE49-F238E27FC236}">
                <a16:creationId xmlns:a16="http://schemas.microsoft.com/office/drawing/2014/main" id="{610EB08F-C284-54B3-CE75-8114CEB283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8043" y="4202110"/>
            <a:ext cx="24177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a:extLst>
              <a:ext uri="{FF2B5EF4-FFF2-40B4-BE49-F238E27FC236}">
                <a16:creationId xmlns:a16="http://schemas.microsoft.com/office/drawing/2014/main" id="{7ED04F71-AEA7-E52B-069D-B89EF5AF0C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2206" y="4203698"/>
            <a:ext cx="2439987"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a:extLst>
              <a:ext uri="{FF2B5EF4-FFF2-40B4-BE49-F238E27FC236}">
                <a16:creationId xmlns:a16="http://schemas.microsoft.com/office/drawing/2014/main" id="{EFE1100E-BC18-4749-5DE0-22C5FFA5E0E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21031" y="2819398"/>
            <a:ext cx="79216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0">
            <a:extLst>
              <a:ext uri="{FF2B5EF4-FFF2-40B4-BE49-F238E27FC236}">
                <a16:creationId xmlns:a16="http://schemas.microsoft.com/office/drawing/2014/main" id="{92E1D8ED-BED0-F9F4-A4B3-6AF4DB3E471A}"/>
              </a:ext>
            </a:extLst>
          </p:cNvPr>
          <p:cNvGrpSpPr>
            <a:grpSpLocks/>
          </p:cNvGrpSpPr>
          <p:nvPr/>
        </p:nvGrpSpPr>
        <p:grpSpPr bwMode="auto">
          <a:xfrm>
            <a:off x="2346481" y="3611560"/>
            <a:ext cx="2311400" cy="1368425"/>
            <a:chOff x="925" y="1888"/>
            <a:chExt cx="1456" cy="1134"/>
          </a:xfrm>
        </p:grpSpPr>
        <p:sp>
          <p:nvSpPr>
            <p:cNvPr id="17" name="Line 11">
              <a:extLst>
                <a:ext uri="{FF2B5EF4-FFF2-40B4-BE49-F238E27FC236}">
                  <a16:creationId xmlns:a16="http://schemas.microsoft.com/office/drawing/2014/main" id="{C31197D5-808E-CBCF-B668-D84CFBEB10AF}"/>
                </a:ext>
              </a:extLst>
            </p:cNvPr>
            <p:cNvSpPr>
              <a:spLocks noChangeShapeType="1"/>
            </p:cNvSpPr>
            <p:nvPr/>
          </p:nvSpPr>
          <p:spPr bwMode="auto">
            <a:xfrm>
              <a:off x="925" y="1902"/>
              <a:ext cx="504" cy="1074"/>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Line 12">
              <a:extLst>
                <a:ext uri="{FF2B5EF4-FFF2-40B4-BE49-F238E27FC236}">
                  <a16:creationId xmlns:a16="http://schemas.microsoft.com/office/drawing/2014/main" id="{49528DFA-B1C3-44D1-1537-3699BA77CFE7}"/>
                </a:ext>
              </a:extLst>
            </p:cNvPr>
            <p:cNvSpPr>
              <a:spLocks noChangeShapeType="1"/>
            </p:cNvSpPr>
            <p:nvPr/>
          </p:nvSpPr>
          <p:spPr bwMode="auto">
            <a:xfrm>
              <a:off x="1973" y="1888"/>
              <a:ext cx="408" cy="1134"/>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0" name="Group 13">
            <a:extLst>
              <a:ext uri="{FF2B5EF4-FFF2-40B4-BE49-F238E27FC236}">
                <a16:creationId xmlns:a16="http://schemas.microsoft.com/office/drawing/2014/main" id="{CD0C0D54-ABB6-7F15-B983-AC74AA66A6CD}"/>
              </a:ext>
            </a:extLst>
          </p:cNvPr>
          <p:cNvGrpSpPr>
            <a:grpSpLocks/>
          </p:cNvGrpSpPr>
          <p:nvPr/>
        </p:nvGrpSpPr>
        <p:grpSpPr bwMode="auto">
          <a:xfrm>
            <a:off x="5594506" y="3611560"/>
            <a:ext cx="2160587" cy="1439863"/>
            <a:chOff x="2971" y="1888"/>
            <a:chExt cx="1361" cy="1134"/>
          </a:xfrm>
        </p:grpSpPr>
        <p:sp>
          <p:nvSpPr>
            <p:cNvPr id="21" name="Line 14">
              <a:extLst>
                <a:ext uri="{FF2B5EF4-FFF2-40B4-BE49-F238E27FC236}">
                  <a16:creationId xmlns:a16="http://schemas.microsoft.com/office/drawing/2014/main" id="{3585DE8A-A436-82EA-11F5-17DB0D7D2004}"/>
                </a:ext>
              </a:extLst>
            </p:cNvPr>
            <p:cNvSpPr>
              <a:spLocks noChangeShapeType="1"/>
            </p:cNvSpPr>
            <p:nvPr/>
          </p:nvSpPr>
          <p:spPr bwMode="auto">
            <a:xfrm>
              <a:off x="2971" y="1888"/>
              <a:ext cx="317" cy="1134"/>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 name="Line 15">
              <a:extLst>
                <a:ext uri="{FF2B5EF4-FFF2-40B4-BE49-F238E27FC236}">
                  <a16:creationId xmlns:a16="http://schemas.microsoft.com/office/drawing/2014/main" id="{E61A7EE8-3404-87C3-1B30-54B7CEF05C62}"/>
                </a:ext>
              </a:extLst>
            </p:cNvPr>
            <p:cNvSpPr>
              <a:spLocks noChangeShapeType="1"/>
            </p:cNvSpPr>
            <p:nvPr/>
          </p:nvSpPr>
          <p:spPr bwMode="auto">
            <a:xfrm>
              <a:off x="3923" y="1888"/>
              <a:ext cx="409" cy="1134"/>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23" name="Picture 16">
            <a:extLst>
              <a:ext uri="{FF2B5EF4-FFF2-40B4-BE49-F238E27FC236}">
                <a16:creationId xmlns:a16="http://schemas.microsoft.com/office/drawing/2014/main" id="{140EF27E-A723-9CF8-34F7-AEC3B4F05208}"/>
              </a:ext>
            </a:extLst>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97968" y="4202110"/>
            <a:ext cx="24479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Line 17">
            <a:extLst>
              <a:ext uri="{FF2B5EF4-FFF2-40B4-BE49-F238E27FC236}">
                <a16:creationId xmlns:a16="http://schemas.microsoft.com/office/drawing/2014/main" id="{00CDF627-B52C-75E9-D391-6FB25111FC0D}"/>
              </a:ext>
            </a:extLst>
          </p:cNvPr>
          <p:cNvSpPr>
            <a:spLocks noChangeShapeType="1"/>
          </p:cNvSpPr>
          <p:nvPr/>
        </p:nvSpPr>
        <p:spPr bwMode="auto">
          <a:xfrm>
            <a:off x="8763156" y="3611560"/>
            <a:ext cx="574675" cy="1366838"/>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046638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41</a:t>
            </a:fld>
            <a:endParaRPr lang="en-US" dirty="0"/>
          </a:p>
        </p:txBody>
      </p:sp>
      <p:sp>
        <p:nvSpPr>
          <p:cNvPr id="3" name="Title 1">
            <a:extLst>
              <a:ext uri="{FF2B5EF4-FFF2-40B4-BE49-F238E27FC236}">
                <a16:creationId xmlns:a16="http://schemas.microsoft.com/office/drawing/2014/main" id="{007DED3A-8F5A-DBF2-F76D-58C794757C9B}"/>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dirty="0"/>
              <a:t>Possible issues when assessing data</a:t>
            </a:r>
          </a:p>
        </p:txBody>
      </p:sp>
      <p:sp>
        <p:nvSpPr>
          <p:cNvPr id="2" name="Title 1">
            <a:extLst>
              <a:ext uri="{FF2B5EF4-FFF2-40B4-BE49-F238E27FC236}">
                <a16:creationId xmlns:a16="http://schemas.microsoft.com/office/drawing/2014/main" id="{16D45991-AE4A-A0E3-706C-880585C2C20C}"/>
              </a:ext>
            </a:extLst>
          </p:cNvPr>
          <p:cNvSpPr txBox="1">
            <a:spLocks/>
          </p:cNvSpPr>
          <p:nvPr/>
        </p:nvSpPr>
        <p:spPr>
          <a:xfrm>
            <a:off x="549087" y="1058070"/>
            <a:ext cx="11161059" cy="623374"/>
          </a:xfrm>
          <a:prstGeom prst="rect">
            <a:avLst/>
          </a:prstGeom>
        </p:spPr>
        <p:txBody>
          <a:bodyPr anchor="t"/>
          <a:lstStyle>
            <a:defPPr>
              <a:defRPr lang="en-US"/>
            </a:defPPr>
            <a:lvl1pPr fontAlgn="auto">
              <a:lnSpc>
                <a:spcPct val="90000"/>
              </a:lnSpc>
              <a:spcAft>
                <a:spcPts val="0"/>
              </a:spcAft>
              <a:defRPr sz="2700">
                <a:ea typeface="+mj-ea"/>
                <a:cs typeface="+mj-cs"/>
              </a:defRPr>
            </a:lvl1pPr>
          </a:lstStyle>
          <a:p>
            <a:pPr lvl="0"/>
            <a:r>
              <a:rPr lang="en-GB" sz="2800" dirty="0"/>
              <a:t>There are some issues that may arise after the assessment such as: </a:t>
            </a:r>
            <a:endParaRPr lang="en-US" sz="2800" dirty="0"/>
          </a:p>
        </p:txBody>
      </p:sp>
      <p:sp>
        <p:nvSpPr>
          <p:cNvPr id="7" name="Title 1">
            <a:extLst>
              <a:ext uri="{FF2B5EF4-FFF2-40B4-BE49-F238E27FC236}">
                <a16:creationId xmlns:a16="http://schemas.microsoft.com/office/drawing/2014/main" id="{CE90D97A-7CFB-21DE-A2D7-1DE0F8E24C87}"/>
              </a:ext>
            </a:extLst>
          </p:cNvPr>
          <p:cNvSpPr txBox="1">
            <a:spLocks/>
          </p:cNvSpPr>
          <p:nvPr/>
        </p:nvSpPr>
        <p:spPr>
          <a:xfrm>
            <a:off x="756396" y="1595719"/>
            <a:ext cx="10359279" cy="3907825"/>
          </a:xfrm>
          <a:prstGeom prst="rect">
            <a:avLst/>
          </a:prstGeom>
        </p:spPr>
        <p:txBody>
          <a:bodyPr anchor="t"/>
          <a:lstStyle>
            <a:defPPr>
              <a:defRPr lang="en-US"/>
            </a:defPPr>
            <a:lvl1pPr fontAlgn="auto">
              <a:lnSpc>
                <a:spcPct val="90000"/>
              </a:lnSpc>
              <a:spcAft>
                <a:spcPts val="0"/>
              </a:spcAft>
              <a:defRPr sz="2700">
                <a:ea typeface="+mj-ea"/>
                <a:cs typeface="+mj-cs"/>
              </a:defRPr>
            </a:lvl1pPr>
          </a:lstStyle>
          <a:p>
            <a:pPr marL="292100" lvl="1" indent="-292100" fontAlgn="auto">
              <a:lnSpc>
                <a:spcPct val="90000"/>
              </a:lnSpc>
              <a:spcAft>
                <a:spcPts val="0"/>
              </a:spcAft>
              <a:buFont typeface="Arial" pitchFamily="34" charset="0"/>
              <a:buChar char="•"/>
            </a:pPr>
            <a:r>
              <a:rPr lang="en-GB" sz="2800" dirty="0">
                <a:ea typeface="+mj-ea"/>
                <a:cs typeface="+mj-cs"/>
              </a:rPr>
              <a:t>Lack of documentation: The metadata is missing or incomplete which could lead to technical issues or inability to determine the appropriateness of the data for use</a:t>
            </a:r>
          </a:p>
          <a:p>
            <a:pPr marL="0" lvl="1" fontAlgn="auto">
              <a:lnSpc>
                <a:spcPct val="90000"/>
              </a:lnSpc>
              <a:spcAft>
                <a:spcPts val="0"/>
              </a:spcAft>
            </a:pPr>
            <a:r>
              <a:rPr lang="en-GB" sz="2000" dirty="0">
                <a:ea typeface="+mj-ea"/>
                <a:cs typeface="+mj-cs"/>
              </a:rPr>
              <a:t> </a:t>
            </a:r>
            <a:endParaRPr lang="en-US" sz="2000" dirty="0">
              <a:ea typeface="+mj-ea"/>
              <a:cs typeface="+mj-cs"/>
            </a:endParaRPr>
          </a:p>
          <a:p>
            <a:pPr marL="292100" lvl="1" indent="-292100" fontAlgn="auto">
              <a:lnSpc>
                <a:spcPct val="90000"/>
              </a:lnSpc>
              <a:spcAft>
                <a:spcPts val="0"/>
              </a:spcAft>
              <a:buFont typeface="Arial" pitchFamily="34" charset="0"/>
              <a:buChar char="•"/>
            </a:pPr>
            <a:r>
              <a:rPr lang="en-GB" sz="2800" dirty="0">
                <a:ea typeface="+mj-ea"/>
                <a:cs typeface="+mj-cs"/>
              </a:rPr>
              <a:t>Big gaps in authoritative data compared other sources: The gaps in authoritative data from the government might be too big compared to other sources for them be considered </a:t>
            </a:r>
            <a:endParaRPr lang="en-US" sz="2800" dirty="0">
              <a:ea typeface="+mj-ea"/>
              <a:cs typeface="+mj-cs"/>
            </a:endParaRPr>
          </a:p>
          <a:p>
            <a:pPr marL="292100" lvl="1" indent="-292100" fontAlgn="auto">
              <a:lnSpc>
                <a:spcPct val="90000"/>
              </a:lnSpc>
              <a:spcAft>
                <a:spcPts val="0"/>
              </a:spcAft>
              <a:buFont typeface="Arial" pitchFamily="34" charset="0"/>
              <a:buChar char="•"/>
            </a:pPr>
            <a:endParaRPr lang="en-US" sz="2800" dirty="0">
              <a:ea typeface="+mj-ea"/>
              <a:cs typeface="+mj-cs"/>
            </a:endParaRPr>
          </a:p>
          <a:p>
            <a:r>
              <a:rPr lang="en-PH" sz="2800" dirty="0"/>
              <a:t> </a:t>
            </a:r>
            <a:endParaRPr lang="en-US" sz="2800" dirty="0"/>
          </a:p>
        </p:txBody>
      </p:sp>
    </p:spTree>
    <p:extLst>
      <p:ext uri="{BB962C8B-B14F-4D97-AF65-F5344CB8AC3E}">
        <p14:creationId xmlns:p14="http://schemas.microsoft.com/office/powerpoint/2010/main" val="1519192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42</a:t>
            </a:fld>
            <a:endParaRPr lang="en-US" dirty="0"/>
          </a:p>
        </p:txBody>
      </p:sp>
      <p:sp>
        <p:nvSpPr>
          <p:cNvPr id="3" name="Title 1">
            <a:extLst>
              <a:ext uri="{FF2B5EF4-FFF2-40B4-BE49-F238E27FC236}">
                <a16:creationId xmlns:a16="http://schemas.microsoft.com/office/drawing/2014/main" id="{007DED3A-8F5A-DBF2-F76D-58C794757C9B}"/>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dirty="0"/>
              <a:t>Result of data assessment</a:t>
            </a:r>
          </a:p>
        </p:txBody>
      </p:sp>
      <p:sp>
        <p:nvSpPr>
          <p:cNvPr id="5" name="Title 1">
            <a:extLst>
              <a:ext uri="{FF2B5EF4-FFF2-40B4-BE49-F238E27FC236}">
                <a16:creationId xmlns:a16="http://schemas.microsoft.com/office/drawing/2014/main" id="{E6E32D74-2307-155C-6E68-2367E7E2E5D4}"/>
              </a:ext>
            </a:extLst>
          </p:cNvPr>
          <p:cNvSpPr txBox="1">
            <a:spLocks/>
          </p:cNvSpPr>
          <p:nvPr/>
        </p:nvSpPr>
        <p:spPr>
          <a:xfrm>
            <a:off x="547967" y="1058069"/>
            <a:ext cx="11143129" cy="857243"/>
          </a:xfrm>
          <a:prstGeom prst="rect">
            <a:avLst/>
          </a:prstGeom>
        </p:spPr>
        <p:txBody>
          <a:bodyPr anchor="t"/>
          <a:lstStyle>
            <a:defPPr>
              <a:defRPr lang="en-US"/>
            </a:defPPr>
            <a:lvl1pPr fontAlgn="auto">
              <a:lnSpc>
                <a:spcPct val="90000"/>
              </a:lnSpc>
              <a:spcAft>
                <a:spcPts val="0"/>
              </a:spcAft>
              <a:defRPr sz="2700">
                <a:ea typeface="+mj-ea"/>
                <a:cs typeface="+mj-cs"/>
              </a:defRPr>
            </a:lvl1pPr>
          </a:lstStyle>
          <a:p>
            <a:r>
              <a:rPr lang="en-GB" sz="2800" dirty="0"/>
              <a:t>At the end of the assessment, some or all of the compiled data:</a:t>
            </a:r>
            <a:endParaRPr lang="en-US" sz="2800" dirty="0"/>
          </a:p>
          <a:p>
            <a:pPr lvl="0"/>
            <a:endParaRPr lang="en-PH" sz="2800" dirty="0"/>
          </a:p>
          <a:p>
            <a:endParaRPr lang="en-US" sz="2800" dirty="0"/>
          </a:p>
        </p:txBody>
      </p:sp>
      <p:sp>
        <p:nvSpPr>
          <p:cNvPr id="6" name="Title 1">
            <a:extLst>
              <a:ext uri="{FF2B5EF4-FFF2-40B4-BE49-F238E27FC236}">
                <a16:creationId xmlns:a16="http://schemas.microsoft.com/office/drawing/2014/main" id="{32708F4C-3A72-A5FB-7013-C48425B2E269}"/>
              </a:ext>
            </a:extLst>
          </p:cNvPr>
          <p:cNvSpPr txBox="1">
            <a:spLocks/>
          </p:cNvSpPr>
          <p:nvPr/>
        </p:nvSpPr>
        <p:spPr>
          <a:xfrm>
            <a:off x="755276" y="1584177"/>
            <a:ext cx="10598524" cy="3627906"/>
          </a:xfrm>
          <a:prstGeom prst="rect">
            <a:avLst/>
          </a:prstGeom>
        </p:spPr>
        <p:txBody>
          <a:bodyPr anchor="t"/>
          <a:lstStyle>
            <a:defPPr>
              <a:defRPr lang="en-US"/>
            </a:defPPr>
            <a:lvl1pPr fontAlgn="auto">
              <a:lnSpc>
                <a:spcPct val="90000"/>
              </a:lnSpc>
              <a:spcAft>
                <a:spcPts val="0"/>
              </a:spcAft>
              <a:defRPr sz="2700">
                <a:ea typeface="+mj-ea"/>
                <a:cs typeface="+mj-cs"/>
              </a:defRPr>
            </a:lvl1pPr>
          </a:lstStyle>
          <a:p>
            <a:pPr marL="292100" lvl="1" indent="-292100" fontAlgn="auto">
              <a:lnSpc>
                <a:spcPct val="90000"/>
              </a:lnSpc>
              <a:spcAft>
                <a:spcPts val="0"/>
              </a:spcAft>
              <a:buFont typeface="Arial" pitchFamily="34" charset="0"/>
              <a:buChar char="•"/>
            </a:pPr>
            <a:r>
              <a:rPr lang="en-GB" sz="2800" dirty="0">
                <a:ea typeface="+mj-ea"/>
                <a:cs typeface="+mj-cs"/>
              </a:rPr>
              <a:t>May not be of sufficient quality</a:t>
            </a:r>
          </a:p>
          <a:p>
            <a:pPr lvl="2" indent="-457200" fontAlgn="auto">
              <a:lnSpc>
                <a:spcPct val="90000"/>
              </a:lnSpc>
              <a:spcAft>
                <a:spcPts val="0"/>
              </a:spcAft>
              <a:buFont typeface="Courier New" panose="02070309020205020404" pitchFamily="49" charset="0"/>
              <a:buChar char="o"/>
            </a:pPr>
            <a:r>
              <a:rPr lang="en-PH" sz="2800" dirty="0">
                <a:ea typeface="+mj-ea"/>
                <a:cs typeface="+mj-cs"/>
              </a:rPr>
              <a:t>Do not comply to the data specification and/or not consistent with the ground references</a:t>
            </a:r>
            <a:endParaRPr lang="en-US" dirty="0">
              <a:ea typeface="+mj-ea"/>
              <a:cs typeface="+mj-cs"/>
            </a:endParaRPr>
          </a:p>
          <a:p>
            <a:pPr marL="292100" lvl="1" indent="-292100" fontAlgn="auto">
              <a:lnSpc>
                <a:spcPct val="90000"/>
              </a:lnSpc>
              <a:spcAft>
                <a:spcPts val="0"/>
              </a:spcAft>
              <a:buFont typeface="Arial" pitchFamily="34" charset="0"/>
              <a:buChar char="•"/>
            </a:pPr>
            <a:r>
              <a:rPr lang="en-GB" sz="2800" dirty="0">
                <a:ea typeface="+mj-ea"/>
                <a:cs typeface="+mj-cs"/>
              </a:rPr>
              <a:t>Has use restrictions</a:t>
            </a:r>
          </a:p>
          <a:p>
            <a:pPr lvl="2" indent="-457200">
              <a:lnSpc>
                <a:spcPct val="90000"/>
              </a:lnSpc>
              <a:buFont typeface="Courier New" panose="02070309020205020404" pitchFamily="49" charset="0"/>
              <a:buChar char="o"/>
              <a:defRPr/>
            </a:pPr>
            <a:r>
              <a:rPr lang="en-US" sz="2800" dirty="0">
                <a:ea typeface="+mj-ea"/>
                <a:cs typeface="+mj-cs"/>
              </a:rPr>
              <a:t>Can use them but under some conditions</a:t>
            </a:r>
          </a:p>
          <a:p>
            <a:pPr lvl="2" indent="-457200">
              <a:lnSpc>
                <a:spcPct val="90000"/>
              </a:lnSpc>
              <a:buFont typeface="Courier New" panose="02070309020205020404" pitchFamily="49" charset="0"/>
              <a:buChar char="o"/>
              <a:defRPr/>
            </a:pPr>
            <a:r>
              <a:rPr lang="en-US" sz="2800" dirty="0">
                <a:ea typeface="+mj-ea"/>
                <a:cs typeface="+mj-cs"/>
              </a:rPr>
              <a:t>Cannot even use the data</a:t>
            </a:r>
          </a:p>
          <a:p>
            <a:pPr marL="292100" lvl="1" indent="-292100" fontAlgn="auto">
              <a:lnSpc>
                <a:spcPct val="90000"/>
              </a:lnSpc>
              <a:spcAft>
                <a:spcPts val="0"/>
              </a:spcAft>
              <a:buFont typeface="Arial" pitchFamily="34" charset="0"/>
              <a:buChar char="•"/>
              <a:defRPr/>
            </a:pPr>
            <a:r>
              <a:rPr lang="en-PH" sz="2800" dirty="0">
                <a:ea typeface="+mj-ea"/>
                <a:cs typeface="+mj-cs"/>
              </a:rPr>
              <a:t>Has sharing restriction</a:t>
            </a:r>
          </a:p>
          <a:p>
            <a:pPr lvl="2" indent="-457200" fontAlgn="auto">
              <a:lnSpc>
                <a:spcPct val="90000"/>
              </a:lnSpc>
              <a:spcAft>
                <a:spcPts val="0"/>
              </a:spcAft>
              <a:buFont typeface="Courier New" panose="02070309020205020404" pitchFamily="49" charset="0"/>
              <a:buChar char="o"/>
              <a:defRPr/>
            </a:pPr>
            <a:r>
              <a:rPr lang="en-US" sz="2800" dirty="0">
                <a:ea typeface="+mj-ea"/>
                <a:cs typeface="+mj-cs"/>
              </a:rPr>
              <a:t>Can use the data to make a map but cannot share the data to a third party</a:t>
            </a:r>
          </a:p>
          <a:p>
            <a:pPr marL="749300" lvl="2" indent="-292100" fontAlgn="auto">
              <a:lnSpc>
                <a:spcPct val="90000"/>
              </a:lnSpc>
              <a:spcAft>
                <a:spcPts val="0"/>
              </a:spcAft>
              <a:buFont typeface="Arial" pitchFamily="34" charset="0"/>
              <a:buChar char="•"/>
              <a:defRPr/>
            </a:pPr>
            <a:endParaRPr lang="en-US" sz="2800" dirty="0">
              <a:ea typeface="+mj-ea"/>
              <a:cs typeface="+mj-cs"/>
            </a:endParaRPr>
          </a:p>
          <a:p>
            <a:pPr marL="749300" lvl="2" indent="-292100" fontAlgn="auto">
              <a:lnSpc>
                <a:spcPct val="90000"/>
              </a:lnSpc>
              <a:spcAft>
                <a:spcPts val="0"/>
              </a:spcAft>
              <a:buFont typeface="Arial" pitchFamily="34" charset="0"/>
              <a:buChar char="•"/>
            </a:pPr>
            <a:endParaRPr lang="en-US" sz="2800" dirty="0">
              <a:ea typeface="+mj-ea"/>
              <a:cs typeface="+mj-cs"/>
            </a:endParaRPr>
          </a:p>
          <a:p>
            <a:r>
              <a:rPr lang="en-PH" sz="2800" dirty="0"/>
              <a:t> </a:t>
            </a:r>
            <a:endParaRPr lang="en-US" sz="2800" dirty="0"/>
          </a:p>
        </p:txBody>
      </p:sp>
      <p:sp>
        <p:nvSpPr>
          <p:cNvPr id="8" name="Rectangle 265">
            <a:extLst>
              <a:ext uri="{FF2B5EF4-FFF2-40B4-BE49-F238E27FC236}">
                <a16:creationId xmlns:a16="http://schemas.microsoft.com/office/drawing/2014/main" id="{F31ECABB-15C4-C321-DC3B-69044AA93835}"/>
              </a:ext>
            </a:extLst>
          </p:cNvPr>
          <p:cNvSpPr>
            <a:spLocks noChangeArrowheads="1"/>
          </p:cNvSpPr>
          <p:nvPr/>
        </p:nvSpPr>
        <p:spPr bwMode="auto">
          <a:xfrm>
            <a:off x="1356792" y="5310916"/>
            <a:ext cx="10153890" cy="865365"/>
          </a:xfrm>
          <a:prstGeom prst="rect">
            <a:avLst/>
          </a:prstGeom>
          <a:noFill/>
          <a:ln w="12700">
            <a:noFill/>
            <a:miter lim="800000"/>
            <a:headEnd/>
            <a:tailEnd/>
          </a:ln>
        </p:spPr>
        <p:txBody>
          <a:bodyPr wrap="square" lIns="90488" tIns="44450" rIns="90488" bIns="44450">
            <a:spAutoFit/>
          </a:bodyPr>
          <a:lstStyle/>
          <a:p>
            <a:pPr>
              <a:lnSpc>
                <a:spcPct val="90000"/>
              </a:lnSpc>
              <a:defRPr/>
            </a:pPr>
            <a:r>
              <a:rPr lang="en-US" sz="2800" dirty="0">
                <a:cs typeface="Calibri" pitchFamily="34" charset="0"/>
              </a:rPr>
              <a:t>You might find that you have gaps in your data at the end of the assessment process</a:t>
            </a:r>
          </a:p>
        </p:txBody>
      </p:sp>
      <p:sp>
        <p:nvSpPr>
          <p:cNvPr id="9" name="Right Arrow 6">
            <a:extLst>
              <a:ext uri="{FF2B5EF4-FFF2-40B4-BE49-F238E27FC236}">
                <a16:creationId xmlns:a16="http://schemas.microsoft.com/office/drawing/2014/main" id="{1B0F9266-D9E5-A1F7-9FC7-D78CF4A0C22C}"/>
              </a:ext>
            </a:extLst>
          </p:cNvPr>
          <p:cNvSpPr/>
          <p:nvPr/>
        </p:nvSpPr>
        <p:spPr>
          <a:xfrm>
            <a:off x="809008" y="5341095"/>
            <a:ext cx="458605" cy="427587"/>
          </a:xfrm>
          <a:prstGeom prst="rightArrow">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Tree>
    <p:extLst>
      <p:ext uri="{BB962C8B-B14F-4D97-AF65-F5344CB8AC3E}">
        <p14:creationId xmlns:p14="http://schemas.microsoft.com/office/powerpoint/2010/main" val="377119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43</a:t>
            </a:fld>
            <a:endParaRPr lang="en-US" dirty="0"/>
          </a:p>
        </p:txBody>
      </p:sp>
      <p:sp>
        <p:nvSpPr>
          <p:cNvPr id="3" name="Title 1">
            <a:extLst>
              <a:ext uri="{FF2B5EF4-FFF2-40B4-BE49-F238E27FC236}">
                <a16:creationId xmlns:a16="http://schemas.microsoft.com/office/drawing/2014/main" id="{007DED3A-8F5A-DBF2-F76D-58C794757C9B}"/>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dirty="0"/>
              <a:t>Addressing the data gaps</a:t>
            </a:r>
          </a:p>
        </p:txBody>
      </p:sp>
      <p:sp>
        <p:nvSpPr>
          <p:cNvPr id="2" name="Title 1">
            <a:extLst>
              <a:ext uri="{FF2B5EF4-FFF2-40B4-BE49-F238E27FC236}">
                <a16:creationId xmlns:a16="http://schemas.microsoft.com/office/drawing/2014/main" id="{EB8E246A-1A0F-8CA1-CB7E-D1C45689CBCF}"/>
              </a:ext>
            </a:extLst>
          </p:cNvPr>
          <p:cNvSpPr txBox="1">
            <a:spLocks/>
          </p:cNvSpPr>
          <p:nvPr/>
        </p:nvSpPr>
        <p:spPr>
          <a:xfrm>
            <a:off x="553269" y="1058069"/>
            <a:ext cx="11195538" cy="857243"/>
          </a:xfrm>
          <a:prstGeom prst="rect">
            <a:avLst/>
          </a:prstGeom>
        </p:spPr>
        <p:txBody>
          <a:bodyPr anchor="t"/>
          <a:lstStyle>
            <a:defPPr>
              <a:defRPr lang="en-US"/>
            </a:defPPr>
            <a:lvl1pPr fontAlgn="auto">
              <a:lnSpc>
                <a:spcPct val="90000"/>
              </a:lnSpc>
              <a:spcAft>
                <a:spcPts val="0"/>
              </a:spcAft>
              <a:defRPr sz="2700">
                <a:ea typeface="+mj-ea"/>
                <a:cs typeface="+mj-cs"/>
              </a:defRPr>
            </a:lvl1pPr>
          </a:lstStyle>
          <a:p>
            <a:pPr lvl="0"/>
            <a:r>
              <a:rPr lang="en-GB" sz="2800" dirty="0"/>
              <a:t>When you have gaps with your data, the following options should be considered:</a:t>
            </a:r>
            <a:endParaRPr lang="en-US" sz="2800" dirty="0"/>
          </a:p>
        </p:txBody>
      </p:sp>
      <p:sp>
        <p:nvSpPr>
          <p:cNvPr id="7" name="Title 1">
            <a:extLst>
              <a:ext uri="{FF2B5EF4-FFF2-40B4-BE49-F238E27FC236}">
                <a16:creationId xmlns:a16="http://schemas.microsoft.com/office/drawing/2014/main" id="{13BAE047-3588-B4D5-2EC9-910920E2BB8E}"/>
              </a:ext>
            </a:extLst>
          </p:cNvPr>
          <p:cNvSpPr txBox="1">
            <a:spLocks/>
          </p:cNvSpPr>
          <p:nvPr/>
        </p:nvSpPr>
        <p:spPr>
          <a:xfrm>
            <a:off x="757749" y="2019691"/>
            <a:ext cx="10800558" cy="2094937"/>
          </a:xfrm>
          <a:prstGeom prst="rect">
            <a:avLst/>
          </a:prstGeom>
        </p:spPr>
        <p:txBody>
          <a:bodyPr anchor="t"/>
          <a:lstStyle>
            <a:defPPr>
              <a:defRPr lang="en-US"/>
            </a:defPPr>
            <a:lvl1pPr fontAlgn="auto">
              <a:lnSpc>
                <a:spcPct val="90000"/>
              </a:lnSpc>
              <a:spcAft>
                <a:spcPts val="0"/>
              </a:spcAft>
              <a:defRPr sz="2700">
                <a:ea typeface="+mj-ea"/>
                <a:cs typeface="+mj-cs"/>
              </a:defRPr>
            </a:lvl1pPr>
          </a:lstStyle>
          <a:p>
            <a:pPr marL="292100" lvl="1" indent="-292100" fontAlgn="auto">
              <a:lnSpc>
                <a:spcPct val="90000"/>
              </a:lnSpc>
              <a:spcAft>
                <a:spcPts val="0"/>
              </a:spcAft>
              <a:buFont typeface="Arial" pitchFamily="34" charset="0"/>
              <a:buChar char="•"/>
            </a:pPr>
            <a:r>
              <a:rPr lang="en-GB" sz="2800" dirty="0">
                <a:ea typeface="+mj-ea"/>
                <a:cs typeface="+mj-cs"/>
              </a:rPr>
              <a:t>Look for additional sources that might have been missed during the first round of data compilation</a:t>
            </a:r>
          </a:p>
          <a:p>
            <a:pPr marL="0" lvl="1" fontAlgn="auto">
              <a:lnSpc>
                <a:spcPct val="90000"/>
              </a:lnSpc>
              <a:spcAft>
                <a:spcPts val="0"/>
              </a:spcAft>
            </a:pPr>
            <a:r>
              <a:rPr lang="en-GB" dirty="0">
                <a:ea typeface="+mj-ea"/>
                <a:cs typeface="+mj-cs"/>
              </a:rPr>
              <a:t> </a:t>
            </a:r>
            <a:endParaRPr lang="en-US" dirty="0">
              <a:ea typeface="+mj-ea"/>
              <a:cs typeface="+mj-cs"/>
            </a:endParaRPr>
          </a:p>
          <a:p>
            <a:pPr marL="292100" lvl="1" indent="-292100" fontAlgn="auto">
              <a:lnSpc>
                <a:spcPct val="90000"/>
              </a:lnSpc>
              <a:spcAft>
                <a:spcPts val="0"/>
              </a:spcAft>
              <a:buFont typeface="Arial" pitchFamily="34" charset="0"/>
              <a:buChar char="•"/>
            </a:pPr>
            <a:r>
              <a:rPr lang="en-GB" sz="2800" dirty="0">
                <a:ea typeface="+mj-ea"/>
                <a:cs typeface="+mj-cs"/>
              </a:rPr>
              <a:t>Identify if combining different sources of data together could help cover the gap(s)</a:t>
            </a:r>
            <a:endParaRPr lang="en-US" sz="2800" dirty="0">
              <a:ea typeface="+mj-ea"/>
              <a:cs typeface="+mj-cs"/>
            </a:endParaRPr>
          </a:p>
          <a:p>
            <a:pPr marL="749300" lvl="2" indent="-292100" fontAlgn="auto">
              <a:lnSpc>
                <a:spcPct val="90000"/>
              </a:lnSpc>
              <a:spcAft>
                <a:spcPts val="0"/>
              </a:spcAft>
              <a:buFont typeface="Arial" pitchFamily="34" charset="0"/>
              <a:buChar char="•"/>
              <a:defRPr/>
            </a:pPr>
            <a:endParaRPr lang="en-US" sz="2800" dirty="0">
              <a:ea typeface="+mj-ea"/>
              <a:cs typeface="+mj-cs"/>
            </a:endParaRPr>
          </a:p>
          <a:p>
            <a:pPr marL="749300" lvl="2" indent="-292100" fontAlgn="auto">
              <a:lnSpc>
                <a:spcPct val="90000"/>
              </a:lnSpc>
              <a:spcAft>
                <a:spcPts val="0"/>
              </a:spcAft>
              <a:buFont typeface="Arial" pitchFamily="34" charset="0"/>
              <a:buChar char="•"/>
            </a:pPr>
            <a:endParaRPr lang="en-US" sz="2800" dirty="0">
              <a:ea typeface="+mj-ea"/>
              <a:cs typeface="+mj-cs"/>
            </a:endParaRPr>
          </a:p>
          <a:p>
            <a:r>
              <a:rPr lang="en-PH" sz="2800" dirty="0"/>
              <a:t> </a:t>
            </a:r>
            <a:endParaRPr lang="en-US" sz="2800" dirty="0"/>
          </a:p>
        </p:txBody>
      </p:sp>
      <p:sp>
        <p:nvSpPr>
          <p:cNvPr id="10" name="Rectangle 265">
            <a:extLst>
              <a:ext uri="{FF2B5EF4-FFF2-40B4-BE49-F238E27FC236}">
                <a16:creationId xmlns:a16="http://schemas.microsoft.com/office/drawing/2014/main" id="{8B4ABBBB-6F90-6AA4-CC69-D8EE2D4E9C2C}"/>
              </a:ext>
            </a:extLst>
          </p:cNvPr>
          <p:cNvSpPr>
            <a:spLocks noChangeArrowheads="1"/>
          </p:cNvSpPr>
          <p:nvPr/>
        </p:nvSpPr>
        <p:spPr bwMode="auto">
          <a:xfrm>
            <a:off x="1491262" y="4190828"/>
            <a:ext cx="9766403" cy="1382430"/>
          </a:xfrm>
          <a:prstGeom prst="rect">
            <a:avLst/>
          </a:prstGeom>
          <a:noFill/>
          <a:ln w="12700">
            <a:noFill/>
            <a:miter lim="800000"/>
            <a:headEnd/>
            <a:tailEnd/>
          </a:ln>
        </p:spPr>
        <p:txBody>
          <a:bodyPr wrap="square" lIns="90488" tIns="44450" rIns="90488" bIns="44450">
            <a:spAutoFit/>
          </a:bodyPr>
          <a:lstStyle/>
          <a:p>
            <a:pPr lvl="0"/>
            <a:r>
              <a:rPr lang="en-GB" sz="2800" dirty="0"/>
              <a:t>If none of the above works, the remaining gaps should be properly documented and mentioned not only in the metadata profile but also on any maps that would be created using this data.</a:t>
            </a:r>
            <a:endParaRPr lang="en-US" sz="2800" dirty="0"/>
          </a:p>
        </p:txBody>
      </p:sp>
      <p:sp>
        <p:nvSpPr>
          <p:cNvPr id="11" name="Right Arrow 6">
            <a:extLst>
              <a:ext uri="{FF2B5EF4-FFF2-40B4-BE49-F238E27FC236}">
                <a16:creationId xmlns:a16="http://schemas.microsoft.com/office/drawing/2014/main" id="{C15FC54E-C962-8321-C659-F53E4275256D}"/>
              </a:ext>
            </a:extLst>
          </p:cNvPr>
          <p:cNvSpPr/>
          <p:nvPr/>
        </p:nvSpPr>
        <p:spPr>
          <a:xfrm>
            <a:off x="934335" y="4322844"/>
            <a:ext cx="458605" cy="427587"/>
          </a:xfrm>
          <a:prstGeom prst="rightArrow">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spTree>
    <p:extLst>
      <p:ext uri="{BB962C8B-B14F-4D97-AF65-F5344CB8AC3E}">
        <p14:creationId xmlns:p14="http://schemas.microsoft.com/office/powerpoint/2010/main" val="377657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44</a:t>
            </a:fld>
            <a:endParaRPr lang="en-US" dirty="0"/>
          </a:p>
        </p:txBody>
      </p:sp>
      <p:sp>
        <p:nvSpPr>
          <p:cNvPr id="3" name="Title 1">
            <a:extLst>
              <a:ext uri="{FF2B5EF4-FFF2-40B4-BE49-F238E27FC236}">
                <a16:creationId xmlns:a16="http://schemas.microsoft.com/office/drawing/2014/main" id="{007DED3A-8F5A-DBF2-F76D-58C794757C9B}"/>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dirty="0"/>
              <a:t>Addressing the data gaps</a:t>
            </a:r>
          </a:p>
        </p:txBody>
      </p:sp>
      <p:sp>
        <p:nvSpPr>
          <p:cNvPr id="5" name="Rectangle 265">
            <a:extLst>
              <a:ext uri="{FF2B5EF4-FFF2-40B4-BE49-F238E27FC236}">
                <a16:creationId xmlns:a16="http://schemas.microsoft.com/office/drawing/2014/main" id="{AF0A7496-3543-7F28-5209-5537808168DC}"/>
              </a:ext>
            </a:extLst>
          </p:cNvPr>
          <p:cNvSpPr>
            <a:spLocks noChangeArrowheads="1"/>
          </p:cNvSpPr>
          <p:nvPr/>
        </p:nvSpPr>
        <p:spPr bwMode="auto">
          <a:xfrm>
            <a:off x="2396202" y="4000404"/>
            <a:ext cx="6480720" cy="951543"/>
          </a:xfrm>
          <a:prstGeom prst="rect">
            <a:avLst/>
          </a:prstGeom>
          <a:noFill/>
          <a:ln w="12700">
            <a:noFill/>
            <a:miter lim="800000"/>
            <a:headEnd/>
            <a:tailEnd/>
          </a:ln>
        </p:spPr>
        <p:txBody>
          <a:bodyPr wrap="square" lIns="90488" tIns="44450" rIns="90488" bIns="44450">
            <a:spAutoFit/>
          </a:bodyPr>
          <a:lstStyle/>
          <a:p>
            <a:r>
              <a:rPr lang="en-GB" sz="2800" dirty="0"/>
              <a:t>Session 6 - </a:t>
            </a:r>
            <a:r>
              <a:rPr lang="en-US" sz="2800" dirty="0"/>
              <a:t>Making a good thematic map – </a:t>
            </a:r>
          </a:p>
          <a:p>
            <a:r>
              <a:rPr lang="en-US" sz="2800" dirty="0"/>
              <a:t>Extracting or collecting geospatial data</a:t>
            </a:r>
          </a:p>
        </p:txBody>
      </p:sp>
      <p:sp>
        <p:nvSpPr>
          <p:cNvPr id="6" name="Right Arrow 6">
            <a:extLst>
              <a:ext uri="{FF2B5EF4-FFF2-40B4-BE49-F238E27FC236}">
                <a16:creationId xmlns:a16="http://schemas.microsoft.com/office/drawing/2014/main" id="{E66655B4-2520-ECAA-7896-A11A6B94453E}"/>
              </a:ext>
            </a:extLst>
          </p:cNvPr>
          <p:cNvSpPr/>
          <p:nvPr/>
        </p:nvSpPr>
        <p:spPr>
          <a:xfrm>
            <a:off x="1825667" y="4070168"/>
            <a:ext cx="458605" cy="427587"/>
          </a:xfrm>
          <a:prstGeom prst="rightArrow">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8" name="Rectangle 7">
            <a:extLst>
              <a:ext uri="{FF2B5EF4-FFF2-40B4-BE49-F238E27FC236}">
                <a16:creationId xmlns:a16="http://schemas.microsoft.com/office/drawing/2014/main" id="{AA2DF683-848B-2AEB-235A-7AA13C11CAAA}"/>
              </a:ext>
            </a:extLst>
          </p:cNvPr>
          <p:cNvSpPr/>
          <p:nvPr/>
        </p:nvSpPr>
        <p:spPr>
          <a:xfrm>
            <a:off x="1326776" y="1632049"/>
            <a:ext cx="6333760" cy="954107"/>
          </a:xfrm>
          <a:prstGeom prst="rect">
            <a:avLst/>
          </a:prstGeom>
        </p:spPr>
        <p:txBody>
          <a:bodyPr wrap="square">
            <a:spAutoFit/>
          </a:bodyPr>
          <a:lstStyle/>
          <a:p>
            <a:pPr fontAlgn="base"/>
            <a:r>
              <a:rPr lang="en-US" sz="2800" dirty="0"/>
              <a:t>How do you address these remaining gaps when possible?</a:t>
            </a:r>
          </a:p>
        </p:txBody>
      </p:sp>
      <p:pic>
        <p:nvPicPr>
          <p:cNvPr id="9" name="Picture 5" descr="MCj04344110000[1]">
            <a:extLst>
              <a:ext uri="{FF2B5EF4-FFF2-40B4-BE49-F238E27FC236}">
                <a16:creationId xmlns:a16="http://schemas.microsoft.com/office/drawing/2014/main" id="{9AB90C32-7677-E479-21F9-753699734E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0228" y="1475166"/>
            <a:ext cx="1242095" cy="139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MCj04298270000[1]">
            <a:extLst>
              <a:ext uri="{FF2B5EF4-FFF2-40B4-BE49-F238E27FC236}">
                <a16:creationId xmlns:a16="http://schemas.microsoft.com/office/drawing/2014/main" id="{24795327-EBF8-C57E-3D6B-57A48435B7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5952" y="3799203"/>
            <a:ext cx="1296591" cy="158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364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FE17C9B-E198-67C6-097B-8E8FE122C37B}"/>
              </a:ext>
            </a:extLst>
          </p:cNvPr>
          <p:cNvPicPr>
            <a:picLocks noChangeAspect="1"/>
          </p:cNvPicPr>
          <p:nvPr/>
        </p:nvPicPr>
        <p:blipFill rotWithShape="1">
          <a:blip r:embed="rId2"/>
          <a:srcRect l="21594" t="35137" r="30053" b="24774"/>
          <a:stretch/>
        </p:blipFill>
        <p:spPr>
          <a:xfrm>
            <a:off x="4116388" y="1213691"/>
            <a:ext cx="5803049" cy="3887228"/>
          </a:xfrm>
          <a:prstGeom prst="rect">
            <a:avLst/>
          </a:prstGeom>
        </p:spPr>
      </p:pic>
      <p:sp>
        <p:nvSpPr>
          <p:cNvPr id="4" name="Title 1">
            <a:extLst>
              <a:ext uri="{FF2B5EF4-FFF2-40B4-BE49-F238E27FC236}">
                <a16:creationId xmlns:a16="http://schemas.microsoft.com/office/drawing/2014/main" id="{C00C55CE-F1E5-2E67-D863-59C302DA8E10}"/>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b="1" dirty="0">
                <a:latin typeface="+mn-lt"/>
              </a:rPr>
              <a:t>Day 2 (October 19</a:t>
            </a:r>
            <a:r>
              <a:rPr lang="en-US" sz="3600" b="1" baseline="30000" dirty="0">
                <a:latin typeface="+mn-lt"/>
              </a:rPr>
              <a:t>th</a:t>
            </a:r>
            <a:r>
              <a:rPr lang="en-US" sz="3600" b="1" dirty="0">
                <a:latin typeface="+mn-lt"/>
              </a:rPr>
              <a:t>)</a:t>
            </a:r>
            <a:endParaRPr lang="en-PH" altLang="en-US" sz="3600" dirty="0"/>
          </a:p>
        </p:txBody>
      </p:sp>
      <p:sp>
        <p:nvSpPr>
          <p:cNvPr id="5" name="Slide Number Placeholder 4">
            <a:extLst>
              <a:ext uri="{FF2B5EF4-FFF2-40B4-BE49-F238E27FC236}">
                <a16:creationId xmlns:a16="http://schemas.microsoft.com/office/drawing/2014/main" id="{2AEADE24-F61B-005D-C6DC-8465CE11AAE1}"/>
              </a:ext>
            </a:extLst>
          </p:cNvPr>
          <p:cNvSpPr>
            <a:spLocks noGrp="1"/>
          </p:cNvSpPr>
          <p:nvPr>
            <p:ph type="sldNum" sz="quarter" idx="12"/>
          </p:nvPr>
        </p:nvSpPr>
        <p:spPr/>
        <p:txBody>
          <a:bodyPr/>
          <a:lstStyle/>
          <a:p>
            <a:fld id="{4D309488-8EB1-4662-952E-D6A73107E6C0}" type="slidenum">
              <a:rPr lang="en-US" smtClean="0"/>
              <a:pPr/>
              <a:t>5</a:t>
            </a:fld>
            <a:endParaRPr lang="en-US"/>
          </a:p>
        </p:txBody>
      </p:sp>
      <p:sp>
        <p:nvSpPr>
          <p:cNvPr id="6" name="Left Brace 5">
            <a:extLst>
              <a:ext uri="{FF2B5EF4-FFF2-40B4-BE49-F238E27FC236}">
                <a16:creationId xmlns:a16="http://schemas.microsoft.com/office/drawing/2014/main" id="{E267D0D3-0281-35F3-73EC-A4CE3C765622}"/>
              </a:ext>
            </a:extLst>
          </p:cNvPr>
          <p:cNvSpPr/>
          <p:nvPr/>
        </p:nvSpPr>
        <p:spPr>
          <a:xfrm>
            <a:off x="3424515" y="1992201"/>
            <a:ext cx="600635" cy="2488566"/>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PH"/>
          </a:p>
        </p:txBody>
      </p:sp>
      <p:sp>
        <p:nvSpPr>
          <p:cNvPr id="7" name="TextBox 6">
            <a:extLst>
              <a:ext uri="{FF2B5EF4-FFF2-40B4-BE49-F238E27FC236}">
                <a16:creationId xmlns:a16="http://schemas.microsoft.com/office/drawing/2014/main" id="{8C481E11-1646-8BE1-7C76-AB7BB0A7CA64}"/>
              </a:ext>
            </a:extLst>
          </p:cNvPr>
          <p:cNvSpPr txBox="1"/>
          <p:nvPr/>
        </p:nvSpPr>
        <p:spPr>
          <a:xfrm>
            <a:off x="628323" y="3036429"/>
            <a:ext cx="2841812" cy="400110"/>
          </a:xfrm>
          <a:prstGeom prst="rect">
            <a:avLst/>
          </a:prstGeom>
          <a:noFill/>
        </p:spPr>
        <p:txBody>
          <a:bodyPr wrap="square">
            <a:spAutoFit/>
          </a:bodyPr>
          <a:lstStyle/>
          <a:p>
            <a:pPr marL="180975"/>
            <a:r>
              <a:rPr lang="en-GB" sz="2000" dirty="0"/>
              <a:t>The importance of data</a:t>
            </a:r>
          </a:p>
        </p:txBody>
      </p:sp>
    </p:spTree>
    <p:extLst>
      <p:ext uri="{BB962C8B-B14F-4D97-AF65-F5344CB8AC3E}">
        <p14:creationId xmlns:p14="http://schemas.microsoft.com/office/powerpoint/2010/main" val="1013736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F330C881-0A32-FCA0-EE44-015245879006}"/>
              </a:ext>
            </a:extLst>
          </p:cNvPr>
          <p:cNvSpPr txBox="1">
            <a:spLocks noChangeArrowheads="1"/>
          </p:cNvSpPr>
          <p:nvPr/>
        </p:nvSpPr>
        <p:spPr bwMode="auto">
          <a:xfrm>
            <a:off x="908219" y="1795787"/>
            <a:ext cx="10375559" cy="1200329"/>
          </a:xfrm>
          <a:prstGeom prst="rect">
            <a:avLst/>
          </a:prstGeom>
          <a:noFill/>
          <a:ln w="9525">
            <a:noFill/>
            <a:miter lim="800000"/>
            <a:headEnd/>
            <a:tailEnd/>
          </a:ln>
        </p:spPr>
        <p:txBody>
          <a:bodyPr wrap="square">
            <a:spAutoFit/>
          </a:bodyPr>
          <a:lstStyle/>
          <a:p>
            <a:pPr algn="ctr"/>
            <a:r>
              <a:rPr lang="en-US" sz="3600" b="1" cap="small" dirty="0">
                <a:solidFill>
                  <a:schemeClr val="bg1"/>
                </a:solidFill>
                <a:latin typeface="+mn-lt"/>
              </a:rPr>
              <a:t>Session 5</a:t>
            </a:r>
            <a:r>
              <a:rPr lang="en-US" altLang="en-US" sz="3600" b="1" cap="small" dirty="0">
                <a:solidFill>
                  <a:schemeClr val="bg1"/>
                </a:solidFill>
              </a:rPr>
              <a:t>: Making </a:t>
            </a:r>
            <a:r>
              <a:rPr lang="en-US" sz="3600" b="1" cap="small" dirty="0">
                <a:solidFill>
                  <a:schemeClr val="bg1"/>
                </a:solidFill>
              </a:rPr>
              <a:t>a good thematic map –</a:t>
            </a:r>
          </a:p>
          <a:p>
            <a:pPr algn="ctr"/>
            <a:r>
              <a:rPr lang="en-US" sz="3600" b="1" cap="small" dirty="0">
                <a:solidFill>
                  <a:schemeClr val="bg1"/>
                </a:solidFill>
              </a:rPr>
              <a:t>Compiling good geospatial data</a:t>
            </a:r>
          </a:p>
        </p:txBody>
      </p:sp>
      <p:sp>
        <p:nvSpPr>
          <p:cNvPr id="2" name="TextBox 1">
            <a:extLst>
              <a:ext uri="{FF2B5EF4-FFF2-40B4-BE49-F238E27FC236}">
                <a16:creationId xmlns:a16="http://schemas.microsoft.com/office/drawing/2014/main" id="{AEA3D4AF-3DD0-F53A-2042-7C5BEE792D60}"/>
              </a:ext>
            </a:extLst>
          </p:cNvPr>
          <p:cNvSpPr txBox="1">
            <a:spLocks noChangeArrowheads="1"/>
          </p:cNvSpPr>
          <p:nvPr/>
        </p:nvSpPr>
        <p:spPr bwMode="auto">
          <a:xfrm>
            <a:off x="908220" y="4146833"/>
            <a:ext cx="10375559" cy="1169551"/>
          </a:xfrm>
          <a:prstGeom prst="rect">
            <a:avLst/>
          </a:prstGeom>
          <a:noFill/>
          <a:ln w="9525">
            <a:noFill/>
            <a:miter lim="800000"/>
            <a:headEnd/>
            <a:tailEnd/>
          </a:ln>
        </p:spPr>
        <p:txBody>
          <a:bodyPr wrap="square">
            <a:spAutoFit/>
          </a:bodyPr>
          <a:lstStyle/>
          <a:p>
            <a:pPr algn="ctr"/>
            <a:r>
              <a:rPr lang="en-US" altLang="en-US" sz="2000" b="1" cap="small" dirty="0">
                <a:solidFill>
                  <a:schemeClr val="bg1"/>
                </a:solidFill>
              </a:rPr>
              <a:t>Izay Pantanilla</a:t>
            </a:r>
          </a:p>
          <a:p>
            <a:pPr algn="ctr"/>
            <a:r>
              <a:rPr lang="en-US" altLang="en-US" sz="1600" dirty="0">
                <a:solidFill>
                  <a:schemeClr val="bg1"/>
                </a:solidFill>
                <a:ea typeface="Century Gothic" charset="0"/>
                <a:cs typeface="Century Gothic" charset="0"/>
              </a:rPr>
              <a:t>GIS Analyst</a:t>
            </a:r>
            <a:r>
              <a:rPr lang="en-US" altLang="en-US" sz="1600" baseline="0" dirty="0">
                <a:solidFill>
                  <a:schemeClr val="bg1"/>
                </a:solidFill>
                <a:latin typeface="+mn-lt"/>
                <a:ea typeface="Century Gothic" charset="0"/>
                <a:cs typeface="Century Gothic" charset="0"/>
              </a:rPr>
              <a:t>, Health </a:t>
            </a:r>
            <a:r>
              <a:rPr lang="en-US" altLang="en-US" sz="1600" baseline="0" dirty="0" err="1">
                <a:solidFill>
                  <a:schemeClr val="bg1"/>
                </a:solidFill>
                <a:latin typeface="+mn-lt"/>
                <a:ea typeface="Century Gothic" charset="0"/>
                <a:cs typeface="Century Gothic" charset="0"/>
              </a:rPr>
              <a:t>GeoLab</a:t>
            </a:r>
            <a:r>
              <a:rPr lang="en-US" altLang="en-US" sz="1600" baseline="0" dirty="0">
                <a:solidFill>
                  <a:schemeClr val="bg1"/>
                </a:solidFill>
                <a:latin typeface="+mn-lt"/>
                <a:ea typeface="Century Gothic" charset="0"/>
                <a:cs typeface="Century Gothic" charset="0"/>
              </a:rPr>
              <a:t> Group, Epidemiology Department, </a:t>
            </a:r>
          </a:p>
          <a:p>
            <a:pPr algn="ctr"/>
            <a:r>
              <a:rPr lang="en-US" sz="1600" b="0" i="0" u="none" strike="noStrike" dirty="0">
                <a:solidFill>
                  <a:schemeClr val="bg1"/>
                </a:solidFill>
                <a:effectLst/>
                <a:latin typeface="Calibri" panose="020F0502020204030204" pitchFamily="34" charset="0"/>
              </a:rPr>
              <a:t>Mahidol-Oxford Tropical Medicine Research Unit, Faculty of Tropical Medicine, </a:t>
            </a:r>
          </a:p>
          <a:p>
            <a:pPr algn="ctr"/>
            <a:r>
              <a:rPr lang="en-US" sz="1600" b="0" i="0" u="none" strike="noStrike" dirty="0">
                <a:solidFill>
                  <a:schemeClr val="bg1"/>
                </a:solidFill>
                <a:effectLst/>
                <a:latin typeface="Calibri" panose="020F0502020204030204" pitchFamily="34" charset="0"/>
              </a:rPr>
              <a:t>Mahidol University</a:t>
            </a:r>
            <a:r>
              <a:rPr lang="en-US" altLang="en-US" sz="1600" baseline="0" dirty="0">
                <a:solidFill>
                  <a:schemeClr val="bg1"/>
                </a:solidFill>
                <a:latin typeface="+mn-lt"/>
                <a:ea typeface="Century Gothic" charset="0"/>
                <a:cs typeface="Century Gothic" charset="0"/>
              </a:rPr>
              <a:t>, Bangkok</a:t>
            </a:r>
            <a:endParaRPr lang="en-US" sz="2000" b="1" cap="small" dirty="0">
              <a:solidFill>
                <a:schemeClr val="bg1"/>
              </a:solidFill>
              <a:latin typeface="+mn-lt"/>
            </a:endParaRPr>
          </a:p>
        </p:txBody>
      </p:sp>
    </p:spTree>
    <p:extLst>
      <p:ext uri="{BB962C8B-B14F-4D97-AF65-F5344CB8AC3E}">
        <p14:creationId xmlns:p14="http://schemas.microsoft.com/office/powerpoint/2010/main" val="2306897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E2F6-D7C9-CF3B-6734-CA4ADCB2CE4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Key terms used in this session</a:t>
            </a:r>
            <a:endParaRPr lang="en-PH" altLang="en-US" sz="3600" dirty="0"/>
          </a:p>
        </p:txBody>
      </p:sp>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7</a:t>
            </a:fld>
            <a:endParaRPr lang="en-US" dirty="0"/>
          </a:p>
        </p:txBody>
      </p:sp>
      <p:sp>
        <p:nvSpPr>
          <p:cNvPr id="7" name="Picture 2">
            <a:extLst>
              <a:ext uri="{FF2B5EF4-FFF2-40B4-BE49-F238E27FC236}">
                <a16:creationId xmlns:a16="http://schemas.microsoft.com/office/drawing/2014/main" id="{290FC24B-757E-4DF9-4748-F0396A4D7E8C}"/>
              </a:ext>
            </a:extLst>
          </p:cNvPr>
          <p:cNvSpPr>
            <a:spLocks noChangeAspect="1"/>
          </p:cNvSpPr>
          <p:nvPr/>
        </p:nvSpPr>
        <p:spPr bwMode="auto">
          <a:xfrm>
            <a:off x="611188" y="3869333"/>
            <a:ext cx="45720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PH"/>
          </a:p>
        </p:txBody>
      </p:sp>
      <p:sp>
        <p:nvSpPr>
          <p:cNvPr id="3" name="Rectangle 2">
            <a:extLst>
              <a:ext uri="{FF2B5EF4-FFF2-40B4-BE49-F238E27FC236}">
                <a16:creationId xmlns:a16="http://schemas.microsoft.com/office/drawing/2014/main" id="{BB1D95C1-9065-AE75-CAF0-4EC8598CAEF6}"/>
              </a:ext>
            </a:extLst>
          </p:cNvPr>
          <p:cNvSpPr>
            <a:spLocks noChangeArrowheads="1"/>
          </p:cNvSpPr>
          <p:nvPr/>
        </p:nvSpPr>
        <p:spPr bwMode="auto">
          <a:xfrm>
            <a:off x="546848" y="1091897"/>
            <a:ext cx="11152094" cy="5316840"/>
          </a:xfrm>
          <a:prstGeom prst="rect">
            <a:avLst/>
          </a:prstGeom>
          <a:noFill/>
          <a:ln w="9525">
            <a:noFill/>
            <a:miter lim="800000"/>
            <a:headEnd/>
            <a:tailEnd/>
          </a:ln>
        </p:spPr>
        <p:txBody>
          <a:bodyPr wrap="square">
            <a:spAutoFit/>
          </a:bodyPr>
          <a:lstStyle/>
          <a:p>
            <a:pPr marL="361950" indent="-361950">
              <a:spcBef>
                <a:spcPts val="0"/>
              </a:spcBef>
            </a:pPr>
            <a:r>
              <a:rPr lang="en-US" altLang="zh-CN" sz="2000" b="1" dirty="0">
                <a:ea typeface="SimSun" pitchFamily="2" charset="-122"/>
              </a:rPr>
              <a:t>Attribute data:</a:t>
            </a:r>
            <a:r>
              <a:rPr lang="en-US" altLang="zh-CN" sz="2000" dirty="0">
                <a:ea typeface="SimSun" pitchFamily="2" charset="-122"/>
              </a:rPr>
              <a:t> Also statistical data; Nonspatial information about a geographic feature, usually stored in a table that can be attached to a geographic object through the use of unique identifier or ID</a:t>
            </a:r>
          </a:p>
          <a:p>
            <a:pPr marL="361950" indent="-361950">
              <a:spcBef>
                <a:spcPts val="0"/>
              </a:spcBef>
            </a:pPr>
            <a:endParaRPr lang="en-US" altLang="zh-CN" sz="500" dirty="0">
              <a:ea typeface="SimSun" pitchFamily="2" charset="-122"/>
            </a:endParaRPr>
          </a:p>
          <a:p>
            <a:pPr marL="361950" indent="-361950"/>
            <a:r>
              <a:rPr lang="en-PH" altLang="zh-CN" sz="2000" b="1" dirty="0" err="1">
                <a:ea typeface="SimSun" pitchFamily="2" charset="-122"/>
              </a:rPr>
              <a:t>Basemap</a:t>
            </a:r>
            <a:r>
              <a:rPr lang="en-PH" altLang="zh-CN" sz="2000" b="1" dirty="0">
                <a:ea typeface="SimSun" pitchFamily="2" charset="-122"/>
              </a:rPr>
              <a:t>: </a:t>
            </a:r>
            <a:r>
              <a:rPr lang="en-PH" altLang="zh-CN" sz="2000" dirty="0">
                <a:ea typeface="SimSun" pitchFamily="2" charset="-122"/>
              </a:rPr>
              <a:t>Collection of GIS data and/or orthorectified imagery that form the background setting for a map. The function of the </a:t>
            </a:r>
            <a:r>
              <a:rPr lang="en-PH" altLang="zh-CN" sz="2000" dirty="0" err="1">
                <a:ea typeface="SimSun" pitchFamily="2" charset="-122"/>
              </a:rPr>
              <a:t>basemap</a:t>
            </a:r>
            <a:r>
              <a:rPr lang="en-PH" altLang="zh-CN" sz="2000" dirty="0">
                <a:ea typeface="SimSun" pitchFamily="2" charset="-122"/>
              </a:rPr>
              <a:t> is to provide background detail necessary to orient the location of the map.</a:t>
            </a:r>
          </a:p>
          <a:p>
            <a:pPr marL="361950" indent="-361950"/>
            <a:endParaRPr lang="en-US" altLang="zh-CN" sz="500" b="1" dirty="0">
              <a:ea typeface="SimSun" pitchFamily="2" charset="-122"/>
            </a:endParaRPr>
          </a:p>
          <a:p>
            <a:pPr marL="361950" indent="-361950"/>
            <a:r>
              <a:rPr lang="en-US" altLang="zh-CN" sz="2000" b="1" dirty="0">
                <a:ea typeface="SimSun" pitchFamily="2" charset="-122"/>
              </a:rPr>
              <a:t>Data: </a:t>
            </a:r>
            <a:r>
              <a:rPr lang="en-US" altLang="zh-CN" sz="2000" dirty="0">
                <a:ea typeface="SimSun" pitchFamily="2" charset="-122"/>
              </a:rPr>
              <a:t>Facts and statistics collected for reference or analysis</a:t>
            </a:r>
          </a:p>
          <a:p>
            <a:pPr marL="361950" indent="-361950">
              <a:spcBef>
                <a:spcPts val="0"/>
              </a:spcBef>
            </a:pPr>
            <a:endParaRPr lang="en-PH" sz="500" b="1" dirty="0">
              <a:ea typeface="SimSun" pitchFamily="2" charset="-122"/>
            </a:endParaRPr>
          </a:p>
          <a:p>
            <a:pPr marL="361950" indent="-361950">
              <a:spcBef>
                <a:spcPts val="0"/>
              </a:spcBef>
            </a:pPr>
            <a:r>
              <a:rPr lang="en-PH" sz="2000" b="1" dirty="0">
                <a:ea typeface="SimSun" pitchFamily="2" charset="-122"/>
              </a:rPr>
              <a:t>Geospatial data: </a:t>
            </a:r>
            <a:r>
              <a:rPr lang="en-PH" sz="2000" dirty="0">
                <a:ea typeface="SimSun" pitchFamily="2" charset="-122"/>
              </a:rPr>
              <a:t>Also referred to as spatial data; Information about the locations and shapes of geographic features and the relationships between them, usually stored as coordinates and topology.</a:t>
            </a:r>
          </a:p>
          <a:p>
            <a:pPr marL="361950" indent="-361950">
              <a:spcBef>
                <a:spcPts val="0"/>
              </a:spcBef>
            </a:pPr>
            <a:endParaRPr lang="en-PH" altLang="zh-CN" sz="500" b="1" dirty="0">
              <a:ea typeface="SimSun" pitchFamily="2" charset="-122"/>
            </a:endParaRPr>
          </a:p>
          <a:p>
            <a:pPr marL="361950" indent="-361950">
              <a:spcBef>
                <a:spcPts val="0"/>
              </a:spcBef>
            </a:pPr>
            <a:r>
              <a:rPr lang="en-PH" altLang="zh-CN" sz="2000" b="1" dirty="0">
                <a:ea typeface="SimSun" pitchFamily="2" charset="-122"/>
              </a:rPr>
              <a:t>Map: </a:t>
            </a:r>
            <a:r>
              <a:rPr lang="en-PH" sz="2000" dirty="0"/>
              <a:t>Any graphical representation of geographic or spatial information.</a:t>
            </a:r>
          </a:p>
          <a:p>
            <a:pPr marL="361950" indent="-361950">
              <a:lnSpc>
                <a:spcPct val="90000"/>
              </a:lnSpc>
              <a:spcBef>
                <a:spcPts val="0"/>
              </a:spcBef>
            </a:pPr>
            <a:endParaRPr lang="en-PH" altLang="zh-CN" sz="500" b="1" dirty="0">
              <a:ea typeface="SimSun" pitchFamily="2" charset="-122"/>
            </a:endParaRPr>
          </a:p>
          <a:p>
            <a:pPr marL="361950" indent="-361950">
              <a:lnSpc>
                <a:spcPct val="90000"/>
              </a:lnSpc>
              <a:spcBef>
                <a:spcPts val="0"/>
              </a:spcBef>
            </a:pPr>
            <a:r>
              <a:rPr lang="en-PH" altLang="zh-CN" sz="2000" b="1" dirty="0">
                <a:ea typeface="SimSun" pitchFamily="2" charset="-122"/>
              </a:rPr>
              <a:t>Master list: </a:t>
            </a:r>
            <a:r>
              <a:rPr lang="en-US" altLang="zh-CN" sz="2000" dirty="0">
                <a:ea typeface="SimSun" pitchFamily="2" charset="-122"/>
              </a:rPr>
              <a:t>A unique, authoritative, complete, up-to-date, and uniquely coded list of all the active (and past active) records for a given type of geographic feature/object (e.g., health facilities, administrative divisions, villages) officially curated by the mandated agency</a:t>
            </a:r>
          </a:p>
          <a:p>
            <a:pPr marL="361950" indent="-361950">
              <a:lnSpc>
                <a:spcPct val="90000"/>
              </a:lnSpc>
              <a:spcBef>
                <a:spcPts val="0"/>
              </a:spcBef>
            </a:pPr>
            <a:r>
              <a:rPr lang="en-PH" altLang="zh-CN" sz="500" dirty="0">
                <a:ea typeface="SimSun" pitchFamily="2" charset="-122"/>
              </a:rPr>
              <a:t> </a:t>
            </a:r>
          </a:p>
          <a:p>
            <a:pPr marL="361950" indent="-361950">
              <a:lnSpc>
                <a:spcPct val="90000"/>
              </a:lnSpc>
              <a:spcBef>
                <a:spcPts val="0"/>
              </a:spcBef>
            </a:pPr>
            <a:r>
              <a:rPr lang="en-PH" altLang="zh-CN" sz="2000" b="1" dirty="0">
                <a:ea typeface="SimSun" pitchFamily="2" charset="-122"/>
              </a:rPr>
              <a:t>Metadata: </a:t>
            </a:r>
            <a:r>
              <a:rPr lang="en-PH" altLang="zh-CN" sz="2000" dirty="0">
                <a:ea typeface="SimSun" pitchFamily="2" charset="-122"/>
              </a:rPr>
              <a:t>Information that describes the content, quality, condition, origin, and other characteristics of data or other pieces of data</a:t>
            </a:r>
          </a:p>
          <a:p>
            <a:pPr marL="361950" indent="-361950">
              <a:lnSpc>
                <a:spcPct val="90000"/>
              </a:lnSpc>
              <a:spcBef>
                <a:spcPts val="0"/>
              </a:spcBef>
            </a:pPr>
            <a:r>
              <a:rPr lang="en-PH" altLang="zh-CN" sz="500" dirty="0">
                <a:ea typeface="SimSun" pitchFamily="2" charset="-122"/>
              </a:rPr>
              <a:t> </a:t>
            </a:r>
          </a:p>
          <a:p>
            <a:pPr marL="361950" indent="-361950">
              <a:lnSpc>
                <a:spcPct val="90000"/>
              </a:lnSpc>
              <a:spcBef>
                <a:spcPts val="0"/>
              </a:spcBef>
            </a:pPr>
            <a:r>
              <a:rPr lang="en-PH" sz="2000" b="1" dirty="0">
                <a:ea typeface="SimSun" pitchFamily="2" charset="-122"/>
              </a:rPr>
              <a:t>Thematic layer: </a:t>
            </a:r>
            <a:r>
              <a:rPr lang="en-PH" sz="2000" dirty="0">
                <a:ea typeface="SimSun" pitchFamily="2" charset="-122"/>
              </a:rPr>
              <a:t>A spatial representation of analyzed geospatial data of elements of the same type (health facilities, roads, districts, etc.)</a:t>
            </a:r>
            <a:endParaRPr lang="en-US" altLang="zh-CN" sz="2200" dirty="0">
              <a:ea typeface="SimSun" pitchFamily="2" charset="-122"/>
            </a:endParaRPr>
          </a:p>
        </p:txBody>
      </p:sp>
    </p:spTree>
    <p:extLst>
      <p:ext uri="{BB962C8B-B14F-4D97-AF65-F5344CB8AC3E}">
        <p14:creationId xmlns:p14="http://schemas.microsoft.com/office/powerpoint/2010/main" val="657355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E2F6-D7C9-CF3B-6734-CA4ADCB2CE4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The geospatial data cycle</a:t>
            </a:r>
            <a:endParaRPr lang="en-PH" altLang="en-US" sz="3600" dirty="0"/>
          </a:p>
        </p:txBody>
      </p:sp>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8</a:t>
            </a:fld>
            <a:endParaRPr lang="en-US" dirty="0"/>
          </a:p>
        </p:txBody>
      </p:sp>
      <p:sp>
        <p:nvSpPr>
          <p:cNvPr id="7" name="Picture 2">
            <a:extLst>
              <a:ext uri="{FF2B5EF4-FFF2-40B4-BE49-F238E27FC236}">
                <a16:creationId xmlns:a16="http://schemas.microsoft.com/office/drawing/2014/main" id="{290FC24B-757E-4DF9-4748-F0396A4D7E8C}"/>
              </a:ext>
            </a:extLst>
          </p:cNvPr>
          <p:cNvSpPr>
            <a:spLocks noChangeAspect="1"/>
          </p:cNvSpPr>
          <p:nvPr/>
        </p:nvSpPr>
        <p:spPr bwMode="auto">
          <a:xfrm>
            <a:off x="611188" y="3869333"/>
            <a:ext cx="45720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PH"/>
          </a:p>
        </p:txBody>
      </p:sp>
      <p:pic>
        <p:nvPicPr>
          <p:cNvPr id="6" name="Picture 2">
            <a:extLst>
              <a:ext uri="{FF2B5EF4-FFF2-40B4-BE49-F238E27FC236}">
                <a16:creationId xmlns:a16="http://schemas.microsoft.com/office/drawing/2014/main" id="{90CDD805-0477-542D-A06D-83480FC12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8466" y="1083069"/>
            <a:ext cx="3306763" cy="389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ght Arrow 12">
            <a:extLst>
              <a:ext uri="{FF2B5EF4-FFF2-40B4-BE49-F238E27FC236}">
                <a16:creationId xmlns:a16="http://schemas.microsoft.com/office/drawing/2014/main" id="{A10F6848-D644-8078-1AE4-5BC5F7AF9CA6}"/>
              </a:ext>
            </a:extLst>
          </p:cNvPr>
          <p:cNvSpPr/>
          <p:nvPr/>
        </p:nvSpPr>
        <p:spPr>
          <a:xfrm>
            <a:off x="6901516" y="4988319"/>
            <a:ext cx="325438" cy="268287"/>
          </a:xfrm>
          <a:prstGeom prst="rightArrow">
            <a:avLst/>
          </a:prstGeom>
          <a:solidFill>
            <a:srgbClr val="4F8C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chemeClr val="accent1">
                  <a:lumMod val="50000"/>
                </a:schemeClr>
              </a:solidFill>
            </a:endParaRPr>
          </a:p>
        </p:txBody>
      </p:sp>
      <p:sp>
        <p:nvSpPr>
          <p:cNvPr id="9" name="Rectangle 16">
            <a:extLst>
              <a:ext uri="{FF2B5EF4-FFF2-40B4-BE49-F238E27FC236}">
                <a16:creationId xmlns:a16="http://schemas.microsoft.com/office/drawing/2014/main" id="{7AB47B78-DB2E-D01E-28D8-8682CC0542C9}"/>
              </a:ext>
            </a:extLst>
          </p:cNvPr>
          <p:cNvSpPr>
            <a:spLocks noChangeArrowheads="1"/>
          </p:cNvSpPr>
          <p:nvPr/>
        </p:nvSpPr>
        <p:spPr bwMode="auto">
          <a:xfrm>
            <a:off x="7174566" y="4931169"/>
            <a:ext cx="3197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000"/>
              <a:t>Geospatial data life cycle</a:t>
            </a:r>
          </a:p>
        </p:txBody>
      </p:sp>
      <p:sp>
        <p:nvSpPr>
          <p:cNvPr id="10" name="Rectangle 9">
            <a:extLst>
              <a:ext uri="{FF2B5EF4-FFF2-40B4-BE49-F238E27FC236}">
                <a16:creationId xmlns:a16="http://schemas.microsoft.com/office/drawing/2014/main" id="{709A84E2-E1DA-771D-3970-2357EA54E35D}"/>
              </a:ext>
            </a:extLst>
          </p:cNvPr>
          <p:cNvSpPr/>
          <p:nvPr/>
        </p:nvSpPr>
        <p:spPr>
          <a:xfrm>
            <a:off x="7563504" y="3253181"/>
            <a:ext cx="1081087" cy="1100138"/>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11" name="Rectangle 10">
            <a:extLst>
              <a:ext uri="{FF2B5EF4-FFF2-40B4-BE49-F238E27FC236}">
                <a16:creationId xmlns:a16="http://schemas.microsoft.com/office/drawing/2014/main" id="{A44B234C-3BB3-3EAF-6C5F-391211B74015}"/>
              </a:ext>
            </a:extLst>
          </p:cNvPr>
          <p:cNvSpPr/>
          <p:nvPr/>
        </p:nvSpPr>
        <p:spPr>
          <a:xfrm>
            <a:off x="7563504" y="2514994"/>
            <a:ext cx="1081087" cy="638175"/>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12" name="Left Arrow 24">
            <a:extLst>
              <a:ext uri="{FF2B5EF4-FFF2-40B4-BE49-F238E27FC236}">
                <a16:creationId xmlns:a16="http://schemas.microsoft.com/office/drawing/2014/main" id="{4C9CC2CB-6743-CC4E-A9D2-86CD95A7157F}"/>
              </a:ext>
            </a:extLst>
          </p:cNvPr>
          <p:cNvSpPr/>
          <p:nvPr/>
        </p:nvSpPr>
        <p:spPr>
          <a:xfrm flipH="1">
            <a:off x="6771341" y="3243656"/>
            <a:ext cx="647700" cy="647700"/>
          </a:xfrm>
          <a:prstGeom prst="lef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13" name="Left Arrow 25">
            <a:extLst>
              <a:ext uri="{FF2B5EF4-FFF2-40B4-BE49-F238E27FC236}">
                <a16:creationId xmlns:a16="http://schemas.microsoft.com/office/drawing/2014/main" id="{49EF3939-1711-0589-7324-0C30233C7CAD}"/>
              </a:ext>
            </a:extLst>
          </p:cNvPr>
          <p:cNvSpPr/>
          <p:nvPr/>
        </p:nvSpPr>
        <p:spPr>
          <a:xfrm flipH="1">
            <a:off x="6772929" y="2497531"/>
            <a:ext cx="647700" cy="647700"/>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14" name="Right Arrow 27">
            <a:extLst>
              <a:ext uri="{FF2B5EF4-FFF2-40B4-BE49-F238E27FC236}">
                <a16:creationId xmlns:a16="http://schemas.microsoft.com/office/drawing/2014/main" id="{1C9484A4-0D1A-495C-5931-9CC653A435D4}"/>
              </a:ext>
            </a:extLst>
          </p:cNvPr>
          <p:cNvSpPr/>
          <p:nvPr/>
        </p:nvSpPr>
        <p:spPr>
          <a:xfrm>
            <a:off x="1482818" y="5673177"/>
            <a:ext cx="399115" cy="431800"/>
          </a:xfrm>
          <a:prstGeom prst="rightArrow">
            <a:avLst/>
          </a:prstGeom>
          <a:solidFill>
            <a:srgbClr val="4F8C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chemeClr val="accent1">
                  <a:lumMod val="50000"/>
                </a:schemeClr>
              </a:solidFill>
            </a:endParaRPr>
          </a:p>
        </p:txBody>
      </p:sp>
      <p:sp>
        <p:nvSpPr>
          <p:cNvPr id="15" name="Rectangle 16">
            <a:extLst>
              <a:ext uri="{FF2B5EF4-FFF2-40B4-BE49-F238E27FC236}">
                <a16:creationId xmlns:a16="http://schemas.microsoft.com/office/drawing/2014/main" id="{77B7E9EB-F74A-AA44-1219-3045CA4D6D21}"/>
              </a:ext>
            </a:extLst>
          </p:cNvPr>
          <p:cNvSpPr>
            <a:spLocks noChangeArrowheads="1"/>
          </p:cNvSpPr>
          <p:nvPr/>
        </p:nvSpPr>
        <p:spPr bwMode="auto">
          <a:xfrm>
            <a:off x="1856441" y="5649364"/>
            <a:ext cx="7070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dirty="0"/>
              <a:t>Critical steps to create good maps!</a:t>
            </a:r>
          </a:p>
        </p:txBody>
      </p:sp>
      <p:pic>
        <p:nvPicPr>
          <p:cNvPr id="16" name="Picture 4">
            <a:extLst>
              <a:ext uri="{FF2B5EF4-FFF2-40B4-BE49-F238E27FC236}">
                <a16:creationId xmlns:a16="http://schemas.microsoft.com/office/drawing/2014/main" id="{42908792-EA96-98D7-450F-1713C9EC33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9954" y="1208283"/>
            <a:ext cx="3417887"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a:extLst>
              <a:ext uri="{FF2B5EF4-FFF2-40B4-BE49-F238E27FC236}">
                <a16:creationId xmlns:a16="http://schemas.microsoft.com/office/drawing/2014/main" id="{27A64B95-366B-32E4-0943-79C88D254C9F}"/>
              </a:ext>
            </a:extLst>
          </p:cNvPr>
          <p:cNvCxnSpPr>
            <a:cxnSpLocks/>
          </p:cNvCxnSpPr>
          <p:nvPr/>
        </p:nvCxnSpPr>
        <p:spPr>
          <a:xfrm flipV="1">
            <a:off x="4828241" y="1308847"/>
            <a:ext cx="2073275" cy="3147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9D8C6EC-4A96-1766-F160-2F4A699B0C2B}"/>
              </a:ext>
            </a:extLst>
          </p:cNvPr>
          <p:cNvCxnSpPr/>
          <p:nvPr/>
        </p:nvCxnSpPr>
        <p:spPr>
          <a:xfrm flipV="1">
            <a:off x="3891616" y="4754956"/>
            <a:ext cx="3311525" cy="3246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Freeform 18">
            <a:extLst>
              <a:ext uri="{FF2B5EF4-FFF2-40B4-BE49-F238E27FC236}">
                <a16:creationId xmlns:a16="http://schemas.microsoft.com/office/drawing/2014/main" id="{6FA859A8-9C14-02C5-5E8F-0AD7B7CC6FD4}"/>
              </a:ext>
            </a:extLst>
          </p:cNvPr>
          <p:cNvSpPr/>
          <p:nvPr/>
        </p:nvSpPr>
        <p:spPr>
          <a:xfrm>
            <a:off x="2812116" y="1857570"/>
            <a:ext cx="2579688" cy="3113088"/>
          </a:xfrm>
          <a:custGeom>
            <a:avLst/>
            <a:gdLst>
              <a:gd name="connsiteX0" fmla="*/ 827314 w 2579914"/>
              <a:gd name="connsiteY0" fmla="*/ 1382485 h 3113314"/>
              <a:gd name="connsiteX1" fmla="*/ 1839685 w 2579914"/>
              <a:gd name="connsiteY1" fmla="*/ 0 h 3113314"/>
              <a:gd name="connsiteX2" fmla="*/ 2492828 w 2579914"/>
              <a:gd name="connsiteY2" fmla="*/ 674914 h 3113314"/>
              <a:gd name="connsiteX3" fmla="*/ 2579914 w 2579914"/>
              <a:gd name="connsiteY3" fmla="*/ 1589314 h 3113314"/>
              <a:gd name="connsiteX4" fmla="*/ 2296885 w 2579914"/>
              <a:gd name="connsiteY4" fmla="*/ 2307771 h 3113314"/>
              <a:gd name="connsiteX5" fmla="*/ 1567543 w 2579914"/>
              <a:gd name="connsiteY5" fmla="*/ 2950028 h 3113314"/>
              <a:gd name="connsiteX6" fmla="*/ 772885 w 2579914"/>
              <a:gd name="connsiteY6" fmla="*/ 3113314 h 3113314"/>
              <a:gd name="connsiteX7" fmla="*/ 0 w 2579914"/>
              <a:gd name="connsiteY7" fmla="*/ 2917371 h 3113314"/>
              <a:gd name="connsiteX8" fmla="*/ 827314 w 2579914"/>
              <a:gd name="connsiteY8" fmla="*/ 1382485 h 311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9914" h="3113314">
                <a:moveTo>
                  <a:pt x="827314" y="1382485"/>
                </a:moveTo>
                <a:lnTo>
                  <a:pt x="1839685" y="0"/>
                </a:lnTo>
                <a:lnTo>
                  <a:pt x="2492828" y="674914"/>
                </a:lnTo>
                <a:lnTo>
                  <a:pt x="2579914" y="1589314"/>
                </a:lnTo>
                <a:lnTo>
                  <a:pt x="2296885" y="2307771"/>
                </a:lnTo>
                <a:lnTo>
                  <a:pt x="1567543" y="2950028"/>
                </a:lnTo>
                <a:lnTo>
                  <a:pt x="772885" y="3113314"/>
                </a:lnTo>
                <a:lnTo>
                  <a:pt x="0" y="2917371"/>
                </a:lnTo>
                <a:lnTo>
                  <a:pt x="827314" y="1382485"/>
                </a:ln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825030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E2F6-D7C9-CF3B-6734-CA4ADCB2CE4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dirty="0"/>
              <a:t>Defining the vocabulary, data set specifications, and ground reference</a:t>
            </a:r>
          </a:p>
        </p:txBody>
      </p:sp>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9</a:t>
            </a:fld>
            <a:endParaRPr lang="en-US" dirty="0"/>
          </a:p>
        </p:txBody>
      </p:sp>
      <p:sp>
        <p:nvSpPr>
          <p:cNvPr id="3" name="Rectangle 3">
            <a:extLst>
              <a:ext uri="{FF2B5EF4-FFF2-40B4-BE49-F238E27FC236}">
                <a16:creationId xmlns:a16="http://schemas.microsoft.com/office/drawing/2014/main" id="{A51A345D-2E16-3310-2AA2-783F2FAAA550}"/>
              </a:ext>
            </a:extLst>
          </p:cNvPr>
          <p:cNvSpPr>
            <a:spLocks noChangeArrowheads="1"/>
          </p:cNvSpPr>
          <p:nvPr/>
        </p:nvSpPr>
        <p:spPr bwMode="auto">
          <a:xfrm>
            <a:off x="636490" y="1078531"/>
            <a:ext cx="6945410" cy="3744887"/>
          </a:xfrm>
          <a:prstGeom prst="rect">
            <a:avLst/>
          </a:prstGeom>
          <a:noFill/>
          <a:ln w="9525">
            <a:noFill/>
            <a:miter lim="800000"/>
            <a:headEnd/>
            <a:tailEnd/>
          </a:ln>
        </p:spPr>
        <p:txBody>
          <a:bodyPr lIns="0" tIns="0" rIns="0" bIns="0"/>
          <a:lstStyle/>
          <a:p>
            <a:r>
              <a:rPr lang="en-PH" sz="2600" dirty="0"/>
              <a:t>As mentioned earlier, identifying and understanding the purpose of the map helps identify the data needs and identifying the audience helps in defining the vocabulary to be used. Before compiling the needed data, the data specification and ground reference have to be defined to ensure the quality of the data to be used. </a:t>
            </a:r>
            <a:endParaRPr lang="en-US" sz="2600" dirty="0"/>
          </a:p>
        </p:txBody>
      </p:sp>
      <p:pic>
        <p:nvPicPr>
          <p:cNvPr id="5" name="Picture 2">
            <a:extLst>
              <a:ext uri="{FF2B5EF4-FFF2-40B4-BE49-F238E27FC236}">
                <a16:creationId xmlns:a16="http://schemas.microsoft.com/office/drawing/2014/main" id="{E1CDC423-B6D9-316C-1914-ACB691614A2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0222" y="1378227"/>
            <a:ext cx="3545936" cy="417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DDFA8AD6-ED5C-EEDB-172E-B227906F0158}"/>
              </a:ext>
            </a:extLst>
          </p:cNvPr>
          <p:cNvSpPr/>
          <p:nvPr/>
        </p:nvSpPr>
        <p:spPr>
          <a:xfrm>
            <a:off x="8778829" y="3610475"/>
            <a:ext cx="1224136" cy="12843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21" name="Rectangle 3">
            <a:extLst>
              <a:ext uri="{FF2B5EF4-FFF2-40B4-BE49-F238E27FC236}">
                <a16:creationId xmlns:a16="http://schemas.microsoft.com/office/drawing/2014/main" id="{DE2B4C2E-BF44-B0E2-CADB-967DD8DD57F3}"/>
              </a:ext>
            </a:extLst>
          </p:cNvPr>
          <p:cNvSpPr>
            <a:spLocks noChangeArrowheads="1"/>
          </p:cNvSpPr>
          <p:nvPr/>
        </p:nvSpPr>
        <p:spPr bwMode="auto">
          <a:xfrm>
            <a:off x="646547" y="4513169"/>
            <a:ext cx="6184557" cy="2015226"/>
          </a:xfrm>
          <a:prstGeom prst="rect">
            <a:avLst/>
          </a:prstGeom>
          <a:noFill/>
          <a:ln w="9525">
            <a:noFill/>
            <a:miter lim="800000"/>
            <a:headEnd/>
            <a:tailEnd/>
          </a:ln>
        </p:spPr>
        <p:txBody>
          <a:bodyPr lIns="0" tIns="0" rIns="0" bIns="0"/>
          <a:lstStyle/>
          <a:p>
            <a:pPr marL="720000" lvl="1" indent="-360000">
              <a:buFont typeface="Arial" pitchFamily="34" charset="0"/>
              <a:buChar char="•"/>
            </a:pPr>
            <a:r>
              <a:rPr lang="en-US" sz="2600" dirty="0"/>
              <a:t>Defining the vocabulary</a:t>
            </a:r>
          </a:p>
          <a:p>
            <a:pPr marL="720000" lvl="1" indent="-360000">
              <a:buFont typeface="Arial" pitchFamily="34" charset="0"/>
              <a:buChar char="•"/>
            </a:pPr>
            <a:r>
              <a:rPr lang="en-US" sz="2600" dirty="0"/>
              <a:t>Defining the data set specification</a:t>
            </a:r>
          </a:p>
          <a:p>
            <a:pPr marL="720000" lvl="1" indent="-360000">
              <a:buFont typeface="Arial" pitchFamily="34" charset="0"/>
              <a:buChar char="•"/>
            </a:pPr>
            <a:r>
              <a:rPr lang="en-US" sz="2600" dirty="0"/>
              <a:t>Defining the ground reference</a:t>
            </a:r>
            <a:endParaRPr lang="en-US" sz="2600" u="none" strike="noStrike" dirty="0">
              <a:effectLst/>
            </a:endParaRPr>
          </a:p>
        </p:txBody>
      </p:sp>
      <p:sp>
        <p:nvSpPr>
          <p:cNvPr id="22" name="Rectangle 21">
            <a:extLst>
              <a:ext uri="{FF2B5EF4-FFF2-40B4-BE49-F238E27FC236}">
                <a16:creationId xmlns:a16="http://schemas.microsoft.com/office/drawing/2014/main" id="{DDA89D8C-E33E-F9BD-E3D7-A94694DAA789}"/>
              </a:ext>
            </a:extLst>
          </p:cNvPr>
          <p:cNvSpPr/>
          <p:nvPr/>
        </p:nvSpPr>
        <p:spPr>
          <a:xfrm>
            <a:off x="7489765" y="6095636"/>
            <a:ext cx="4693270" cy="246221"/>
          </a:xfrm>
          <a:prstGeom prst="rect">
            <a:avLst/>
          </a:prstGeom>
        </p:spPr>
        <p:txBody>
          <a:bodyPr wrap="square">
            <a:spAutoFit/>
          </a:bodyPr>
          <a:lstStyle/>
          <a:p>
            <a:pPr algn="r"/>
            <a:r>
              <a:rPr lang="en-US" sz="1000" dirty="0"/>
              <a:t>http://www.healthgeolab.net/DOCUMENTS/Guide_HGLC_Part2_2.pdf</a:t>
            </a:r>
          </a:p>
        </p:txBody>
      </p:sp>
    </p:spTree>
    <p:extLst>
      <p:ext uri="{BB962C8B-B14F-4D97-AF65-F5344CB8AC3E}">
        <p14:creationId xmlns:p14="http://schemas.microsoft.com/office/powerpoint/2010/main" val="3382171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5022</TotalTime>
  <Words>3738</Words>
  <Application>Microsoft Office PowerPoint</Application>
  <PresentationFormat>Widescreen</PresentationFormat>
  <Paragraphs>397</Paragraphs>
  <Slides>44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Calibri Light</vt:lpstr>
      <vt:lpstr>Courier New</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975</dc:creator>
  <cp:lastModifiedBy>Neriza</cp:lastModifiedBy>
  <cp:revision>69</cp:revision>
  <dcterms:created xsi:type="dcterms:W3CDTF">2022-09-23T03:29:17Z</dcterms:created>
  <dcterms:modified xsi:type="dcterms:W3CDTF">2022-11-03T14:36:06Z</dcterms:modified>
</cp:coreProperties>
</file>