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0"/>
  </p:notesMasterIdLst>
  <p:sldIdLst>
    <p:sldId id="27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02" userDrawn="1">
          <p15:clr>
            <a:srgbClr val="A4A3A4"/>
          </p15:clr>
        </p15:guide>
        <p15:guide id="3" pos="402" userDrawn="1">
          <p15:clr>
            <a:srgbClr val="A4A3A4"/>
          </p15:clr>
        </p15:guide>
        <p15:guide id="4" orient="horz" pos="731" userDrawn="1">
          <p15:clr>
            <a:srgbClr val="A4A3A4"/>
          </p15:clr>
        </p15:guide>
        <p15:guide id="5" orient="horz" pos="867" userDrawn="1">
          <p15:clr>
            <a:srgbClr val="A4A3A4"/>
          </p15:clr>
        </p15:guide>
        <p15:guide id="6" pos="733" userDrawn="1">
          <p15:clr>
            <a:srgbClr val="A4A3A4"/>
          </p15:clr>
        </p15:guide>
        <p15:guide id="7" pos="1391" userDrawn="1">
          <p15:clr>
            <a:srgbClr val="A4A3A4"/>
          </p15:clr>
        </p15:guide>
        <p15:guide id="8" orient="horz" pos="10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6247" autoAdjust="0"/>
  </p:normalViewPr>
  <p:slideViewPr>
    <p:cSldViewPr snapToGrid="0">
      <p:cViewPr varScale="1">
        <p:scale>
          <a:sx n="79" d="100"/>
          <a:sy n="79" d="100"/>
        </p:scale>
        <p:origin x="773" y="72"/>
      </p:cViewPr>
      <p:guideLst>
        <p:guide orient="horz" pos="391"/>
        <p:guide pos="302"/>
        <p:guide pos="402"/>
        <p:guide orient="horz" pos="731"/>
        <p:guide orient="horz" pos="867"/>
        <p:guide pos="733"/>
        <p:guide pos="1391"/>
        <p:guide orient="horz" pos="107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Key terms used in this session </a:t>
            </a:r>
            <a:endParaRPr lang="en-PH" altLang="en-US" sz="1200" b="1"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2</a:t>
            </a:fld>
            <a:endParaRPr lang="en-US"/>
          </a:p>
        </p:txBody>
      </p:sp>
    </p:spTree>
    <p:extLst>
      <p:ext uri="{BB962C8B-B14F-4D97-AF65-F5344CB8AC3E}">
        <p14:creationId xmlns:p14="http://schemas.microsoft.com/office/powerpoint/2010/main" val="232678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How does it work?</a:t>
            </a:r>
            <a:endParaRPr lang="en-PH" altLang="en-US" sz="1200" b="1" dirty="0">
              <a:solidFill>
                <a:schemeClr val="bg1"/>
              </a:solidFill>
              <a:latin typeface="+mn-lt"/>
            </a:endParaRPr>
          </a:p>
          <a:p>
            <a:endParaRPr lang="en-PH" dirty="0"/>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11</a:t>
            </a:fld>
            <a:endParaRPr lang="en-US"/>
          </a:p>
        </p:txBody>
      </p:sp>
    </p:spTree>
    <p:extLst>
      <p:ext uri="{BB962C8B-B14F-4D97-AF65-F5344CB8AC3E}">
        <p14:creationId xmlns:p14="http://schemas.microsoft.com/office/powerpoint/2010/main" val="3108630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How does it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0" dirty="0">
              <a:solidFill>
                <a:schemeClr val="bg1"/>
              </a:solidFill>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a:p>
        </p:txBody>
      </p:sp>
    </p:spTree>
    <p:extLst>
      <p:ext uri="{BB962C8B-B14F-4D97-AF65-F5344CB8AC3E}">
        <p14:creationId xmlns:p14="http://schemas.microsoft.com/office/powerpoint/2010/main" val="1106405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How does it work?</a:t>
            </a: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a:p>
        </p:txBody>
      </p:sp>
    </p:spTree>
    <p:extLst>
      <p:ext uri="{BB962C8B-B14F-4D97-AF65-F5344CB8AC3E}">
        <p14:creationId xmlns:p14="http://schemas.microsoft.com/office/powerpoint/2010/main" val="2920815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How does it work?</a:t>
            </a: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a:p>
        </p:txBody>
      </p:sp>
    </p:spTree>
    <p:extLst>
      <p:ext uri="{BB962C8B-B14F-4D97-AF65-F5344CB8AC3E}">
        <p14:creationId xmlns:p14="http://schemas.microsoft.com/office/powerpoint/2010/main" val="500809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Source of signal errors</a:t>
            </a:r>
            <a:endParaRPr lang="en-PH" altLang="en-US" sz="1200" b="1" dirty="0">
              <a:solidFill>
                <a:schemeClr val="bg1"/>
              </a:solidFill>
              <a:latin typeface="+mn-lt"/>
            </a:endParaRPr>
          </a:p>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a:p>
        </p:txBody>
      </p:sp>
    </p:spTree>
    <p:extLst>
      <p:ext uri="{BB962C8B-B14F-4D97-AF65-F5344CB8AC3E}">
        <p14:creationId xmlns:p14="http://schemas.microsoft.com/office/powerpoint/2010/main" val="324992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Source of signal errors</a:t>
            </a:r>
            <a:endParaRPr lang="en-PH" altLang="en-US" sz="1200" b="1" dirty="0">
              <a:solidFill>
                <a:schemeClr val="bg1"/>
              </a:solidFill>
              <a:latin typeface="+mn-lt"/>
            </a:endParaRPr>
          </a:p>
          <a:p>
            <a:endParaRPr lang="en-PH" dirty="0"/>
          </a:p>
          <a:p>
            <a:pPr>
              <a:defRPr/>
            </a:pPr>
            <a:r>
              <a:rPr lang="en-PH" dirty="0"/>
              <a:t>With most receivers,</a:t>
            </a:r>
            <a:r>
              <a:rPr lang="en-PH" baseline="0" dirty="0"/>
              <a:t> you will be able to see the dispersion of the satellite you are getting the signal from. It is better to wait to have </a:t>
            </a:r>
            <a:r>
              <a:rPr lang="en-GB" sz="1200" dirty="0">
                <a:latin typeface="+mn-lt"/>
              </a:rPr>
              <a:t>a good dispersion and to look at the accuracy measure given by the device before recording the location</a:t>
            </a:r>
            <a:r>
              <a:rPr lang="en-GB" sz="1200" baseline="0" dirty="0">
                <a:latin typeface="+mn-lt"/>
              </a:rPr>
              <a:t> (reading).</a:t>
            </a:r>
            <a:endParaRPr lang="en-GB" sz="1200" dirty="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a:p>
        </p:txBody>
      </p:sp>
    </p:spTree>
    <p:extLst>
      <p:ext uri="{BB962C8B-B14F-4D97-AF65-F5344CB8AC3E}">
        <p14:creationId xmlns:p14="http://schemas.microsoft.com/office/powerpoint/2010/main" val="379531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Source of signal errors</a:t>
            </a:r>
            <a:endParaRPr lang="en-PH" altLang="en-US" sz="1200" b="1" dirty="0">
              <a:solidFill>
                <a:schemeClr val="bg1"/>
              </a:solidFill>
              <a:latin typeface="+mn-lt"/>
            </a:endParaRPr>
          </a:p>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17</a:t>
            </a:fld>
            <a:endParaRPr lang="en-PH" altLang="en-US"/>
          </a:p>
        </p:txBody>
      </p:sp>
    </p:spTree>
    <p:extLst>
      <p:ext uri="{BB962C8B-B14F-4D97-AF65-F5344CB8AC3E}">
        <p14:creationId xmlns:p14="http://schemas.microsoft.com/office/powerpoint/2010/main" val="143296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Source of signal errors</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18</a:t>
            </a:fld>
            <a:endParaRPr lang="en-PH" altLang="en-US"/>
          </a:p>
        </p:txBody>
      </p:sp>
    </p:spTree>
    <p:extLst>
      <p:ext uri="{BB962C8B-B14F-4D97-AF65-F5344CB8AC3E}">
        <p14:creationId xmlns:p14="http://schemas.microsoft.com/office/powerpoint/2010/main" val="3837249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Which device to use?</a:t>
            </a:r>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19</a:t>
            </a:fld>
            <a:endParaRPr lang="en-PH" altLang="en-US"/>
          </a:p>
        </p:txBody>
      </p:sp>
    </p:spTree>
    <p:extLst>
      <p:ext uri="{BB962C8B-B14F-4D97-AF65-F5344CB8AC3E}">
        <p14:creationId xmlns:p14="http://schemas.microsoft.com/office/powerpoint/2010/main" val="1002842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Unit Setting</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20</a:t>
            </a:fld>
            <a:endParaRPr lang="en-PH" altLang="en-US"/>
          </a:p>
        </p:txBody>
      </p:sp>
    </p:spTree>
    <p:extLst>
      <p:ext uri="{BB962C8B-B14F-4D97-AF65-F5344CB8AC3E}">
        <p14:creationId xmlns:p14="http://schemas.microsoft.com/office/powerpoint/2010/main" val="234290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Key terms used in this session </a:t>
            </a:r>
            <a:endParaRPr lang="en-PH" altLang="en-US" sz="1200" b="1"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3</a:t>
            </a:fld>
            <a:endParaRPr lang="en-US"/>
          </a:p>
        </p:txBody>
      </p:sp>
    </p:spTree>
    <p:extLst>
      <p:ext uri="{BB962C8B-B14F-4D97-AF65-F5344CB8AC3E}">
        <p14:creationId xmlns:p14="http://schemas.microsoft.com/office/powerpoint/2010/main" val="4272717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Why use latitude and longitude?</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21</a:t>
            </a:fld>
            <a:endParaRPr lang="en-PH" altLang="en-US"/>
          </a:p>
        </p:txBody>
      </p:sp>
    </p:spTree>
    <p:extLst>
      <p:ext uri="{BB962C8B-B14F-4D97-AF65-F5344CB8AC3E}">
        <p14:creationId xmlns:p14="http://schemas.microsoft.com/office/powerpoint/2010/main" val="211643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Scale, Accuracy, and Precision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PH" altLang="en-US" sz="1200" b="1"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22</a:t>
            </a:fld>
            <a:endParaRPr lang="en-PH" altLang="en-US"/>
          </a:p>
        </p:txBody>
      </p:sp>
    </p:spTree>
    <p:extLst>
      <p:ext uri="{BB962C8B-B14F-4D97-AF65-F5344CB8AC3E}">
        <p14:creationId xmlns:p14="http://schemas.microsoft.com/office/powerpoint/2010/main" val="78452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Data collection methods</a:t>
            </a:r>
            <a:endParaRPr lang="en-PH" altLang="en-US" sz="1200" b="1" dirty="0">
              <a:solidFill>
                <a:schemeClr val="bg1"/>
              </a:solidFill>
              <a:latin typeface="+mn-lt"/>
            </a:endParaRPr>
          </a:p>
          <a:p>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23</a:t>
            </a:fld>
            <a:endParaRPr lang="en-PH" altLang="en-US"/>
          </a:p>
        </p:txBody>
      </p:sp>
    </p:spTree>
    <p:extLst>
      <p:ext uri="{BB962C8B-B14F-4D97-AF65-F5344CB8AC3E}">
        <p14:creationId xmlns:p14="http://schemas.microsoft.com/office/powerpoint/2010/main" val="19988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Importance of SOP and Training</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24</a:t>
            </a:fld>
            <a:endParaRPr lang="en-PH" altLang="en-US"/>
          </a:p>
        </p:txBody>
      </p:sp>
    </p:spTree>
    <p:extLst>
      <p:ext uri="{BB962C8B-B14F-4D97-AF65-F5344CB8AC3E}">
        <p14:creationId xmlns:p14="http://schemas.microsoft.com/office/powerpoint/2010/main" val="2072241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Importance of SOP and Training</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25</a:t>
            </a:fld>
            <a:endParaRPr lang="en-PH" altLang="en-US"/>
          </a:p>
        </p:txBody>
      </p:sp>
    </p:spTree>
    <p:extLst>
      <p:ext uri="{BB962C8B-B14F-4D97-AF65-F5344CB8AC3E}">
        <p14:creationId xmlns:p14="http://schemas.microsoft.com/office/powerpoint/2010/main" val="3529792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26</a:t>
            </a:fld>
            <a:endParaRPr lang="en-PH" altLang="en-US"/>
          </a:p>
        </p:txBody>
      </p:sp>
    </p:spTree>
    <p:extLst>
      <p:ext uri="{BB962C8B-B14F-4D97-AF65-F5344CB8AC3E}">
        <p14:creationId xmlns:p14="http://schemas.microsoft.com/office/powerpoint/2010/main" val="1704405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27</a:t>
            </a:fld>
            <a:endParaRPr lang="en-PH" altLang="en-US"/>
          </a:p>
        </p:txBody>
      </p:sp>
    </p:spTree>
    <p:extLst>
      <p:ext uri="{BB962C8B-B14F-4D97-AF65-F5344CB8AC3E}">
        <p14:creationId xmlns:p14="http://schemas.microsoft.com/office/powerpoint/2010/main" val="55919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Key terms used in this session </a:t>
            </a:r>
            <a:endParaRPr lang="en-PH" altLang="en-US" sz="1200" b="1" dirty="0">
              <a:solidFill>
                <a:schemeClr val="bg1"/>
              </a:solidFill>
              <a:latin typeface="+mn-lt"/>
            </a:endParaRP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4</a:t>
            </a:fld>
            <a:endParaRPr lang="en-US"/>
          </a:p>
        </p:txBody>
      </p:sp>
    </p:spTree>
    <p:extLst>
      <p:ext uri="{BB962C8B-B14F-4D97-AF65-F5344CB8AC3E}">
        <p14:creationId xmlns:p14="http://schemas.microsoft.com/office/powerpoint/2010/main" val="99266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1200" b="1" dirty="0">
                <a:solidFill>
                  <a:schemeClr val="bg1"/>
                </a:solidFill>
                <a:latin typeface="+mn-lt"/>
              </a:rPr>
              <a:t>Filling identified data gaps</a:t>
            </a: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5</a:t>
            </a:fld>
            <a:endParaRPr lang="en-US"/>
          </a:p>
        </p:txBody>
      </p:sp>
    </p:spTree>
    <p:extLst>
      <p:ext uri="{BB962C8B-B14F-4D97-AF65-F5344CB8AC3E}">
        <p14:creationId xmlns:p14="http://schemas.microsoft.com/office/powerpoint/2010/main" val="298079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1200" b="1" dirty="0">
                <a:solidFill>
                  <a:schemeClr val="bg1"/>
                </a:solidFill>
                <a:latin typeface="+mn-lt"/>
              </a:rPr>
              <a:t>Collecting or extracting geographic data</a:t>
            </a: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6</a:t>
            </a:fld>
            <a:endParaRPr lang="en-US"/>
          </a:p>
        </p:txBody>
      </p:sp>
    </p:spTree>
    <p:extLst>
      <p:ext uri="{BB962C8B-B14F-4D97-AF65-F5344CB8AC3E}">
        <p14:creationId xmlns:p14="http://schemas.microsoft.com/office/powerpoint/2010/main" val="240533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1200" b="1" dirty="0">
                <a:solidFill>
                  <a:schemeClr val="bg1"/>
                </a:solidFill>
                <a:latin typeface="+mn-lt"/>
              </a:rPr>
              <a:t>Collecting or extracting geographic data</a:t>
            </a: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7</a:t>
            </a:fld>
            <a:endParaRPr lang="en-US"/>
          </a:p>
        </p:txBody>
      </p:sp>
    </p:spTree>
    <p:extLst>
      <p:ext uri="{BB962C8B-B14F-4D97-AF65-F5344CB8AC3E}">
        <p14:creationId xmlns:p14="http://schemas.microsoft.com/office/powerpoint/2010/main" val="1412112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1200" b="1" dirty="0">
                <a:solidFill>
                  <a:schemeClr val="bg1"/>
                </a:solidFill>
                <a:latin typeface="+mn-lt"/>
              </a:rPr>
              <a:t>Collecting or extracting geographic data</a:t>
            </a: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8</a:t>
            </a:fld>
            <a:endParaRPr lang="en-US"/>
          </a:p>
        </p:txBody>
      </p:sp>
    </p:spTree>
    <p:extLst>
      <p:ext uri="{BB962C8B-B14F-4D97-AF65-F5344CB8AC3E}">
        <p14:creationId xmlns:p14="http://schemas.microsoft.com/office/powerpoint/2010/main" val="189099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altLang="en-US" sz="1200" b="1" dirty="0">
                <a:solidFill>
                  <a:schemeClr val="bg1"/>
                </a:solidFill>
                <a:latin typeface="+mn-lt"/>
              </a:rPr>
              <a:t>Collecting or extracting geographic data</a:t>
            </a:r>
          </a:p>
          <a:p>
            <a:endParaRPr lang="en-US" dirty="0"/>
          </a:p>
        </p:txBody>
      </p:sp>
      <p:sp>
        <p:nvSpPr>
          <p:cNvPr id="4" name="Slide Number Placeholder 3"/>
          <p:cNvSpPr>
            <a:spLocks noGrp="1"/>
          </p:cNvSpPr>
          <p:nvPr>
            <p:ph type="sldNum" sz="quarter" idx="5"/>
          </p:nvPr>
        </p:nvSpPr>
        <p:spPr/>
        <p:txBody>
          <a:bodyPr/>
          <a:lstStyle/>
          <a:p>
            <a:fld id="{CA35FFAE-FD5C-4660-8FE7-A3AC433FDEFA}" type="slidenum">
              <a:rPr lang="en-US" smtClean="0"/>
              <a:t>9</a:t>
            </a:fld>
            <a:endParaRPr lang="en-US"/>
          </a:p>
        </p:txBody>
      </p:sp>
    </p:spTree>
    <p:extLst>
      <p:ext uri="{BB962C8B-B14F-4D97-AF65-F5344CB8AC3E}">
        <p14:creationId xmlns:p14="http://schemas.microsoft.com/office/powerpoint/2010/main" val="122769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solidFill>
                  <a:schemeClr val="bg1"/>
                </a:solidFill>
                <a:latin typeface="+mn-lt"/>
              </a:rPr>
              <a:t>Global Navigation Satellite Systems</a:t>
            </a:r>
            <a:endParaRPr lang="en-PH" altLang="en-US" sz="1200" b="1" dirty="0">
              <a:solidFill>
                <a:schemeClr val="bg1"/>
              </a:solidFill>
              <a:latin typeface="+mn-lt"/>
            </a:endParaRPr>
          </a:p>
          <a:p>
            <a:endParaRPr lang="en-PH" dirty="0"/>
          </a:p>
        </p:txBody>
      </p:sp>
      <p:sp>
        <p:nvSpPr>
          <p:cNvPr id="4" name="Slide Number Placeholder 3"/>
          <p:cNvSpPr>
            <a:spLocks noGrp="1"/>
          </p:cNvSpPr>
          <p:nvPr>
            <p:ph type="sldNum" sz="quarter" idx="5"/>
          </p:nvPr>
        </p:nvSpPr>
        <p:spPr/>
        <p:txBody>
          <a:bodyPr/>
          <a:lstStyle/>
          <a:p>
            <a:fld id="{CA35FFAE-FD5C-4660-8FE7-A3AC433FDEFA}" type="slidenum">
              <a:rPr lang="en-US" smtClean="0"/>
              <a:t>10</a:t>
            </a:fld>
            <a:endParaRPr lang="en-US"/>
          </a:p>
        </p:txBody>
      </p:sp>
    </p:spTree>
    <p:extLst>
      <p:ext uri="{BB962C8B-B14F-4D97-AF65-F5344CB8AC3E}">
        <p14:creationId xmlns:p14="http://schemas.microsoft.com/office/powerpoint/2010/main" val="259911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extLst>
      <p:ext uri="{BB962C8B-B14F-4D97-AF65-F5344CB8AC3E}">
        <p14:creationId xmlns:p14="http://schemas.microsoft.com/office/powerpoint/2010/main" val="277196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576482" y="6414405"/>
            <a:ext cx="615518"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3" name="Content Placeholder 2">
            <a:extLst>
              <a:ext uri="{FF2B5EF4-FFF2-40B4-BE49-F238E27FC236}">
                <a16:creationId xmlns:a16="http://schemas.microsoft.com/office/drawing/2014/main" id="{E571F4C2-F4B3-4C41-B560-896DFFE1544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9448800" y="6414405"/>
            <a:ext cx="2743200" cy="365125"/>
          </a:xfrm>
          <a:prstGeom prst="rect">
            <a:avLst/>
          </a:prstGeom>
        </p:spPr>
        <p:txBody>
          <a:bodyPr/>
          <a:lstStyle>
            <a:lvl1pPr algn="r">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342799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5336"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533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88772" y="647223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4"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3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5.bin"/><Relationship Id="rId7"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image" Target="../media/image33.wmf"/><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8.jpeg"/><Relationship Id="rId7" Type="http://schemas.openxmlformats.org/officeDocument/2006/relationships/oleObject" Target="../embeddings/oleObject14.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9.jpeg"/><Relationship Id="rId9"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2.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bit.ly/3SR0nfB" TargetMode="External"/><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
        <p:nvSpPr>
          <p:cNvPr id="3" name="TextBox 4">
            <a:extLst>
              <a:ext uri="{FF2B5EF4-FFF2-40B4-BE49-F238E27FC236}">
                <a16:creationId xmlns:a16="http://schemas.microsoft.com/office/drawing/2014/main" id="{61636939-2016-98EA-D50C-4567974B9D06}"/>
              </a:ext>
            </a:extLst>
          </p:cNvPr>
          <p:cNvSpPr txBox="1">
            <a:spLocks noChangeArrowheads="1"/>
          </p:cNvSpPr>
          <p:nvPr/>
        </p:nvSpPr>
        <p:spPr bwMode="auto">
          <a:xfrm>
            <a:off x="908219" y="1795787"/>
            <a:ext cx="10375559" cy="1200329"/>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Session 6</a:t>
            </a:r>
            <a:r>
              <a:rPr lang="en-US" altLang="en-US" sz="3600" b="1" cap="small" dirty="0">
                <a:solidFill>
                  <a:schemeClr val="bg1"/>
                </a:solidFill>
              </a:rPr>
              <a:t>: Making </a:t>
            </a:r>
            <a:r>
              <a:rPr lang="en-US" sz="3600" b="1" cap="small" dirty="0">
                <a:solidFill>
                  <a:schemeClr val="bg1"/>
                </a:solidFill>
              </a:rPr>
              <a:t>a good thematic map –</a:t>
            </a:r>
          </a:p>
          <a:p>
            <a:pPr algn="ctr"/>
            <a:r>
              <a:rPr lang="en-US" sz="3600" b="1" cap="small" dirty="0">
                <a:solidFill>
                  <a:schemeClr val="bg1"/>
                </a:solidFill>
              </a:rPr>
              <a:t>Extracting or collecting geospatial data</a:t>
            </a:r>
          </a:p>
        </p:txBody>
      </p:sp>
    </p:spTree>
    <p:extLst>
      <p:ext uri="{BB962C8B-B14F-4D97-AF65-F5344CB8AC3E}">
        <p14:creationId xmlns:p14="http://schemas.microsoft.com/office/powerpoint/2010/main" val="230689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Global </a:t>
            </a:r>
            <a:r>
              <a:rPr lang="en-US" sz="3600" dirty="0"/>
              <a:t>Navigation Satellite Systems</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10</a:t>
            </a:fld>
            <a:endParaRPr lang="en-US" dirty="0"/>
          </a:p>
        </p:txBody>
      </p:sp>
      <p:sp>
        <p:nvSpPr>
          <p:cNvPr id="5" name="Rectangle 4">
            <a:extLst>
              <a:ext uri="{FF2B5EF4-FFF2-40B4-BE49-F238E27FC236}">
                <a16:creationId xmlns:a16="http://schemas.microsoft.com/office/drawing/2014/main" id="{7387EE8D-540D-5C4E-09B2-344FEB7BCD1B}"/>
              </a:ext>
            </a:extLst>
          </p:cNvPr>
          <p:cNvSpPr>
            <a:spLocks noChangeArrowheads="1"/>
          </p:cNvSpPr>
          <p:nvPr/>
        </p:nvSpPr>
        <p:spPr bwMode="auto">
          <a:xfrm>
            <a:off x="547968" y="1037636"/>
            <a:ext cx="11143129" cy="1292662"/>
          </a:xfrm>
          <a:prstGeom prst="rect">
            <a:avLst/>
          </a:prstGeom>
          <a:noFill/>
          <a:ln w="9525">
            <a:noFill/>
            <a:miter lim="800000"/>
            <a:headEnd/>
            <a:tailEnd/>
          </a:ln>
        </p:spPr>
        <p:txBody>
          <a:bodyPr wrap="square">
            <a:spAutoFit/>
          </a:bodyPr>
          <a:lstStyle/>
          <a:p>
            <a:pPr>
              <a:spcBef>
                <a:spcPts val="0"/>
              </a:spcBef>
            </a:pPr>
            <a:r>
              <a:rPr lang="en-PH" sz="2600" dirty="0">
                <a:ea typeface="SimSun" pitchFamily="2" charset="-122"/>
              </a:rPr>
              <a:t>There are different satellite navigation systems </a:t>
            </a:r>
            <a:r>
              <a:rPr lang="en-US" sz="2600" dirty="0"/>
              <a:t>providing autonomous geo-spatial positioning</a:t>
            </a:r>
            <a:r>
              <a:rPr lang="en-PH" sz="2600" dirty="0">
                <a:ea typeface="SimSun" pitchFamily="2" charset="-122"/>
              </a:rPr>
              <a:t>  at present:</a:t>
            </a:r>
          </a:p>
          <a:p>
            <a:pPr algn="ctr">
              <a:spcBef>
                <a:spcPts val="0"/>
              </a:spcBef>
            </a:pPr>
            <a:r>
              <a:rPr lang="en-PH" sz="2600" b="1" dirty="0">
                <a:ea typeface="SimSun" pitchFamily="2" charset="-122"/>
              </a:rPr>
              <a:t>GPS, GLONASS, </a:t>
            </a:r>
            <a:r>
              <a:rPr lang="en-PH" sz="2600" b="1" dirty="0" err="1">
                <a:ea typeface="SimSun" pitchFamily="2" charset="-122"/>
              </a:rPr>
              <a:t>BeiDou</a:t>
            </a:r>
            <a:r>
              <a:rPr lang="en-PH" sz="2600" b="1" dirty="0">
                <a:ea typeface="SimSun" pitchFamily="2" charset="-122"/>
              </a:rPr>
              <a:t>, and Galileo</a:t>
            </a:r>
          </a:p>
        </p:txBody>
      </p:sp>
      <p:pic>
        <p:nvPicPr>
          <p:cNvPr id="10" name="Picture 9" descr="GPS-glonass.jpg">
            <a:extLst>
              <a:ext uri="{FF2B5EF4-FFF2-40B4-BE49-F238E27FC236}">
                <a16:creationId xmlns:a16="http://schemas.microsoft.com/office/drawing/2014/main" id="{CD909C66-A702-DF60-61BA-4BAD13C738E1}"/>
              </a:ext>
            </a:extLst>
          </p:cNvPr>
          <p:cNvPicPr>
            <a:picLocks noChangeAspect="1"/>
          </p:cNvPicPr>
          <p:nvPr/>
        </p:nvPicPr>
        <p:blipFill>
          <a:blip r:embed="rId3"/>
          <a:stretch>
            <a:fillRect/>
          </a:stretch>
        </p:blipFill>
        <p:spPr>
          <a:xfrm>
            <a:off x="2252365" y="2393050"/>
            <a:ext cx="3682208" cy="2761656"/>
          </a:xfrm>
          <a:prstGeom prst="rect">
            <a:avLst/>
          </a:prstGeom>
          <a:ln>
            <a:noFill/>
          </a:ln>
          <a:effectLst>
            <a:outerShdw blurRad="190500" algn="tl" rotWithShape="0">
              <a:srgbClr val="000000">
                <a:alpha val="70000"/>
              </a:srgbClr>
            </a:outerShdw>
          </a:effectLst>
        </p:spPr>
      </p:pic>
      <p:pic>
        <p:nvPicPr>
          <p:cNvPr id="11" name="Picture 7">
            <a:extLst>
              <a:ext uri="{FF2B5EF4-FFF2-40B4-BE49-F238E27FC236}">
                <a16:creationId xmlns:a16="http://schemas.microsoft.com/office/drawing/2014/main" id="{54F876C5-768A-F5B5-E369-7F7509B5BD7F}"/>
              </a:ext>
            </a:extLst>
          </p:cNvPr>
          <p:cNvPicPr>
            <a:picLocks noChangeAspect="1" noChangeArrowheads="1"/>
          </p:cNvPicPr>
          <p:nvPr/>
        </p:nvPicPr>
        <p:blipFill>
          <a:blip r:embed="rId4"/>
          <a:srcRect/>
          <a:stretch>
            <a:fillRect/>
          </a:stretch>
        </p:blipFill>
        <p:spPr bwMode="auto">
          <a:xfrm>
            <a:off x="5866111" y="2973797"/>
            <a:ext cx="4073524" cy="2527566"/>
          </a:xfrm>
          <a:prstGeom prst="rect">
            <a:avLst/>
          </a:prstGeom>
          <a:ln>
            <a:noFill/>
          </a:ln>
          <a:effectLst>
            <a:outerShdw blurRad="190500" algn="tl" rotWithShape="0">
              <a:srgbClr val="000000">
                <a:alpha val="70000"/>
              </a:srgbClr>
            </a:outerShdw>
          </a:effectLst>
        </p:spPr>
      </p:pic>
      <p:pic>
        <p:nvPicPr>
          <p:cNvPr id="12" name="Picture 12" descr="Galileo_logo.svg.png">
            <a:extLst>
              <a:ext uri="{FF2B5EF4-FFF2-40B4-BE49-F238E27FC236}">
                <a16:creationId xmlns:a16="http://schemas.microsoft.com/office/drawing/2014/main" id="{478083FB-8DE9-259B-F902-FABF556BD9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3587" y="5349381"/>
            <a:ext cx="794412" cy="7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a:extLst>
              <a:ext uri="{FF2B5EF4-FFF2-40B4-BE49-F238E27FC236}">
                <a16:creationId xmlns:a16="http://schemas.microsoft.com/office/drawing/2014/main" id="{7242A8A0-2D69-4841-789F-06934C7ACD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2343" y="5349381"/>
            <a:ext cx="794411" cy="79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57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How does it work?</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11</a:t>
            </a:fld>
            <a:endParaRPr lang="en-US" dirty="0"/>
          </a:p>
        </p:txBody>
      </p:sp>
      <p:pic>
        <p:nvPicPr>
          <p:cNvPr id="3" name="Picture 31" descr="radio_signal">
            <a:extLst>
              <a:ext uri="{FF2B5EF4-FFF2-40B4-BE49-F238E27FC236}">
                <a16:creationId xmlns:a16="http://schemas.microsoft.com/office/drawing/2014/main" id="{EFB83884-AFCC-AAC0-8286-3411A5DD1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2002" y="1393868"/>
            <a:ext cx="52578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2">
            <a:extLst>
              <a:ext uri="{FF2B5EF4-FFF2-40B4-BE49-F238E27FC236}">
                <a16:creationId xmlns:a16="http://schemas.microsoft.com/office/drawing/2014/main" id="{78E2FA35-B73E-0FB6-F988-A8519A212DFE}"/>
              </a:ext>
            </a:extLst>
          </p:cNvPr>
          <p:cNvSpPr txBox="1">
            <a:spLocks noChangeArrowheads="1"/>
          </p:cNvSpPr>
          <p:nvPr/>
        </p:nvSpPr>
        <p:spPr bwMode="auto">
          <a:xfrm>
            <a:off x="7599123" y="3702911"/>
            <a:ext cx="159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a:latin typeface="Arial" charset="0"/>
              </a:rPr>
              <a:t>-  </a:t>
            </a:r>
            <a:r>
              <a:rPr lang="en-GB" sz="2400">
                <a:latin typeface="Arial" charset="0"/>
              </a:rPr>
              <a:t>Identifier</a:t>
            </a:r>
          </a:p>
        </p:txBody>
      </p:sp>
      <p:sp>
        <p:nvSpPr>
          <p:cNvPr id="7" name="Freeform 37">
            <a:extLst>
              <a:ext uri="{FF2B5EF4-FFF2-40B4-BE49-F238E27FC236}">
                <a16:creationId xmlns:a16="http://schemas.microsoft.com/office/drawing/2014/main" id="{D274DFD9-2EBA-2C95-23B4-01E90CFE11D4}"/>
              </a:ext>
            </a:extLst>
          </p:cNvPr>
          <p:cNvSpPr>
            <a:spLocks/>
          </p:cNvSpPr>
          <p:nvPr/>
        </p:nvSpPr>
        <p:spPr bwMode="auto">
          <a:xfrm>
            <a:off x="5744924" y="2841667"/>
            <a:ext cx="1092200" cy="996949"/>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8" name="Text Box 33">
            <a:extLst>
              <a:ext uri="{FF2B5EF4-FFF2-40B4-BE49-F238E27FC236}">
                <a16:creationId xmlns:a16="http://schemas.microsoft.com/office/drawing/2014/main" id="{BC59BF56-7981-270D-E17D-ED0BAB737A56}"/>
              </a:ext>
            </a:extLst>
          </p:cNvPr>
          <p:cNvSpPr txBox="1">
            <a:spLocks noChangeArrowheads="1"/>
          </p:cNvSpPr>
          <p:nvPr/>
        </p:nvSpPr>
        <p:spPr bwMode="auto">
          <a:xfrm>
            <a:off x="7592774" y="4065853"/>
            <a:ext cx="2927028" cy="1077218"/>
          </a:xfrm>
          <a:prstGeom prst="rect">
            <a:avLst/>
          </a:prstGeom>
          <a:noFill/>
          <a:ln w="12700">
            <a:noFill/>
            <a:miter lim="800000"/>
            <a:headEnd/>
            <a:tailEnd/>
          </a:ln>
        </p:spPr>
        <p:txBody>
          <a:bodyPr wrap="square" anchor="t">
            <a:spAutoFit/>
          </a:bodyPr>
          <a:lstStyle/>
          <a:p>
            <a:pPr>
              <a:defRPr/>
            </a:pPr>
            <a:r>
              <a:rPr lang="en-GB" sz="2000">
                <a:latin typeface="Arial" charset="0"/>
              </a:rPr>
              <a:t>-   Almanac </a:t>
            </a:r>
            <a:r>
              <a:rPr lang="en-GB" sz="2000" dirty="0">
                <a:latin typeface="Arial" charset="0"/>
              </a:rPr>
              <a:t>Data</a:t>
            </a:r>
          </a:p>
          <a:p>
            <a:pPr>
              <a:defRPr/>
            </a:pPr>
            <a:r>
              <a:rPr lang="en-US" sz="1600">
                <a:latin typeface="Arial" charset="0"/>
              </a:rPr>
              <a:t>           </a:t>
            </a:r>
            <a:r>
              <a:rPr lang="en-US" sz="1400">
                <a:latin typeface="Arial" charset="0"/>
              </a:rPr>
              <a:t>(</a:t>
            </a:r>
            <a:r>
              <a:rPr lang="en-US" sz="1400" dirty="0">
                <a:latin typeface="Arial" charset="0"/>
              </a:rPr>
              <a:t>status &amp; orbital info to </a:t>
            </a:r>
          </a:p>
          <a:p>
            <a:pPr>
              <a:defRPr/>
            </a:pPr>
            <a:r>
              <a:rPr lang="en-US" sz="1400">
                <a:latin typeface="Arial" charset="0"/>
              </a:rPr>
              <a:t>               calculate </a:t>
            </a:r>
            <a:r>
              <a:rPr lang="en-US" sz="1400" dirty="0">
                <a:latin typeface="Arial" charset="0"/>
              </a:rPr>
              <a:t>which satellites </a:t>
            </a:r>
          </a:p>
          <a:p>
            <a:pPr>
              <a:defRPr/>
            </a:pPr>
            <a:r>
              <a:rPr lang="en-US" sz="1400">
                <a:latin typeface="Arial" charset="0"/>
              </a:rPr>
              <a:t>                are </a:t>
            </a:r>
            <a:r>
              <a:rPr lang="en-US" sz="1400" dirty="0">
                <a:latin typeface="Arial" charset="0"/>
              </a:rPr>
              <a:t>visible)</a:t>
            </a:r>
            <a:endParaRPr lang="en-GB" sz="1400" dirty="0">
              <a:latin typeface="Arial" charset="0"/>
            </a:endParaRPr>
          </a:p>
        </p:txBody>
      </p:sp>
      <p:sp>
        <p:nvSpPr>
          <p:cNvPr id="9" name="Freeform 38">
            <a:extLst>
              <a:ext uri="{FF2B5EF4-FFF2-40B4-BE49-F238E27FC236}">
                <a16:creationId xmlns:a16="http://schemas.microsoft.com/office/drawing/2014/main" id="{CEFFB951-8AE8-5DE7-B68D-920627D449FF}"/>
              </a:ext>
            </a:extLst>
          </p:cNvPr>
          <p:cNvSpPr>
            <a:spLocks/>
          </p:cNvSpPr>
          <p:nvPr/>
        </p:nvSpPr>
        <p:spPr bwMode="auto">
          <a:xfrm>
            <a:off x="5957649" y="3222672"/>
            <a:ext cx="1090612" cy="996951"/>
          </a:xfrm>
          <a:custGeom>
            <a:avLst/>
            <a:gdLst>
              <a:gd name="T0" fmla="*/ 0 w 576"/>
              <a:gd name="T1" fmla="*/ 135763 h 528"/>
              <a:gd name="T2" fmla="*/ 67294 w 576"/>
              <a:gd name="T3" fmla="*/ 74192 h 528"/>
              <a:gd name="T4" fmla="*/ 67294 w 576"/>
              <a:gd name="T5" fmla="*/ 86493 h 528"/>
              <a:gd name="T6" fmla="*/ 148578 w 576"/>
              <a:gd name="T7" fmla="*/ 12441 h 528"/>
              <a:gd name="T8" fmla="*/ 162034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14" name="Text Box 34">
            <a:extLst>
              <a:ext uri="{FF2B5EF4-FFF2-40B4-BE49-F238E27FC236}">
                <a16:creationId xmlns:a16="http://schemas.microsoft.com/office/drawing/2014/main" id="{6E3A109C-EC29-485C-4B18-8997383D3F63}"/>
              </a:ext>
            </a:extLst>
          </p:cNvPr>
          <p:cNvSpPr txBox="1">
            <a:spLocks noChangeArrowheads="1"/>
          </p:cNvSpPr>
          <p:nvPr/>
        </p:nvSpPr>
        <p:spPr bwMode="auto">
          <a:xfrm>
            <a:off x="7618174" y="5032154"/>
            <a:ext cx="3058790" cy="830997"/>
          </a:xfrm>
          <a:prstGeom prst="rect">
            <a:avLst/>
          </a:prstGeom>
          <a:noFill/>
          <a:ln w="12700">
            <a:noFill/>
            <a:miter lim="800000"/>
            <a:headEnd/>
            <a:tailEnd/>
          </a:ln>
        </p:spPr>
        <p:txBody>
          <a:bodyPr wrap="square" anchor="t">
            <a:spAutoFit/>
          </a:bodyPr>
          <a:lstStyle/>
          <a:p>
            <a:pPr marL="285750" indent="-285750">
              <a:buFontTx/>
              <a:buChar char="-"/>
              <a:defRPr/>
            </a:pPr>
            <a:r>
              <a:rPr lang="en-GB" sz="2000" dirty="0">
                <a:latin typeface="Arial" charset="0"/>
              </a:rPr>
              <a:t>Ephemeris Data</a:t>
            </a:r>
            <a:endParaRPr lang="en-GB" sz="1400" dirty="0">
              <a:latin typeface="Arial" charset="0"/>
            </a:endParaRPr>
          </a:p>
          <a:p>
            <a:pPr>
              <a:defRPr/>
            </a:pPr>
            <a:r>
              <a:rPr lang="en-US" sz="1400">
                <a:latin typeface="Arial" charset="0"/>
              </a:rPr>
              <a:t>            (</a:t>
            </a:r>
            <a:r>
              <a:rPr lang="en-US" sz="1400" dirty="0">
                <a:latin typeface="Arial" charset="0"/>
              </a:rPr>
              <a:t>precise orbital info to </a:t>
            </a:r>
          </a:p>
          <a:p>
            <a:pPr>
              <a:defRPr/>
            </a:pPr>
            <a:r>
              <a:rPr lang="en-US" sz="1400">
                <a:latin typeface="Arial" charset="0"/>
              </a:rPr>
              <a:t>                calculate </a:t>
            </a:r>
            <a:r>
              <a:rPr lang="en-US" sz="1400" dirty="0">
                <a:latin typeface="Arial" charset="0"/>
              </a:rPr>
              <a:t>satellite location)</a:t>
            </a:r>
            <a:endParaRPr lang="en-GB" sz="1400" dirty="0">
              <a:latin typeface="Arial" charset="0"/>
            </a:endParaRPr>
          </a:p>
        </p:txBody>
      </p:sp>
      <p:sp>
        <p:nvSpPr>
          <p:cNvPr id="15" name="Freeform 39">
            <a:extLst>
              <a:ext uri="{FF2B5EF4-FFF2-40B4-BE49-F238E27FC236}">
                <a16:creationId xmlns:a16="http://schemas.microsoft.com/office/drawing/2014/main" id="{98B717DE-21A7-2637-C075-0890BF373FD0}"/>
              </a:ext>
            </a:extLst>
          </p:cNvPr>
          <p:cNvSpPr>
            <a:spLocks/>
          </p:cNvSpPr>
          <p:nvPr/>
        </p:nvSpPr>
        <p:spPr bwMode="auto">
          <a:xfrm>
            <a:off x="6125924" y="3603662"/>
            <a:ext cx="1092200" cy="996948"/>
          </a:xfrm>
          <a:custGeom>
            <a:avLst/>
            <a:gdLst>
              <a:gd name="T0" fmla="*/ 0 w 576"/>
              <a:gd name="T1" fmla="*/ 135763 h 528"/>
              <a:gd name="T2" fmla="*/ 70960 w 576"/>
              <a:gd name="T3" fmla="*/ 74192 h 528"/>
              <a:gd name="T4" fmla="*/ 70960 w 576"/>
              <a:gd name="T5" fmla="*/ 86493 h 528"/>
              <a:gd name="T6" fmla="*/ 155656 w 576"/>
              <a:gd name="T7" fmla="*/ 12441 h 528"/>
              <a:gd name="T8" fmla="*/ 169677 w 576"/>
              <a:gd name="T9" fmla="*/ 0 h 528"/>
              <a:gd name="T10" fmla="*/ 0 60000 65536"/>
              <a:gd name="T11" fmla="*/ 0 60000 65536"/>
              <a:gd name="T12" fmla="*/ 0 60000 65536"/>
              <a:gd name="T13" fmla="*/ 0 60000 65536"/>
              <a:gd name="T14" fmla="*/ 0 60000 65536"/>
              <a:gd name="T15" fmla="*/ 0 w 576"/>
              <a:gd name="T16" fmla="*/ 0 h 528"/>
              <a:gd name="T17" fmla="*/ 576 w 576"/>
              <a:gd name="T18" fmla="*/ 528 h 528"/>
            </a:gdLst>
            <a:ahLst/>
            <a:cxnLst>
              <a:cxn ang="T10">
                <a:pos x="T0" y="T1"/>
              </a:cxn>
              <a:cxn ang="T11">
                <a:pos x="T2" y="T3"/>
              </a:cxn>
              <a:cxn ang="T12">
                <a:pos x="T4" y="T5"/>
              </a:cxn>
              <a:cxn ang="T13">
                <a:pos x="T6" y="T7"/>
              </a:cxn>
              <a:cxn ang="T14">
                <a:pos x="T8" y="T9"/>
              </a:cxn>
            </a:cxnLst>
            <a:rect l="T15" t="T16" r="T17" b="T18"/>
            <a:pathLst>
              <a:path w="576" h="528">
                <a:moveTo>
                  <a:pt x="0" y="528"/>
                </a:moveTo>
                <a:lnTo>
                  <a:pt x="240" y="288"/>
                </a:lnTo>
                <a:lnTo>
                  <a:pt x="240" y="336"/>
                </a:lnTo>
                <a:lnTo>
                  <a:pt x="528" y="48"/>
                </a:lnTo>
                <a:lnTo>
                  <a:pt x="576" y="0"/>
                </a:lnTo>
              </a:path>
            </a:pathLst>
          </a:custGeom>
          <a:noFill/>
          <a:ln w="28575" cap="flat" cmpd="sng">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pic>
        <p:nvPicPr>
          <p:cNvPr id="16" name="Picture 7">
            <a:extLst>
              <a:ext uri="{FF2B5EF4-FFF2-40B4-BE49-F238E27FC236}">
                <a16:creationId xmlns:a16="http://schemas.microsoft.com/office/drawing/2014/main" id="{0F2FD0CF-1892-20A2-773E-9AEDFFB204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9202" y="1389924"/>
            <a:ext cx="3695700"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a:extLst>
              <a:ext uri="{FF2B5EF4-FFF2-40B4-BE49-F238E27FC236}">
                <a16:creationId xmlns:a16="http://schemas.microsoft.com/office/drawing/2014/main" id="{6174780A-3F9C-2888-D66E-93F2B7A92A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7939" y="4567280"/>
            <a:ext cx="7651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a:extLst>
              <a:ext uri="{FF2B5EF4-FFF2-40B4-BE49-F238E27FC236}">
                <a16:creationId xmlns:a16="http://schemas.microsoft.com/office/drawing/2014/main" id="{AF8A6C22-51A0-AFA6-568A-2C39D9BA4F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8252" y="2910823"/>
            <a:ext cx="3381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a:extLst>
              <a:ext uri="{FF2B5EF4-FFF2-40B4-BE49-F238E27FC236}">
                <a16:creationId xmlns:a16="http://schemas.microsoft.com/office/drawing/2014/main" id="{6976858B-39E1-3EE1-C889-6008B3F8E65E}"/>
              </a:ext>
            </a:extLst>
          </p:cNvPr>
          <p:cNvSpPr txBox="1">
            <a:spLocks/>
          </p:cNvSpPr>
          <p:nvPr/>
        </p:nvSpPr>
        <p:spPr bwMode="auto">
          <a:xfrm rot="20558010">
            <a:off x="1779027" y="4646655"/>
            <a:ext cx="29527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solidFill>
                  <a:srgbClr val="FF0000"/>
                </a:solidFill>
                <a:ea typeface="SimSun" pitchFamily="2" charset="-122"/>
              </a:rPr>
              <a:t>Don’t need internet !!!</a:t>
            </a:r>
            <a:endParaRPr lang="en-PH" sz="2800">
              <a:solidFill>
                <a:srgbClr val="FF0000"/>
              </a:solidFill>
              <a:ea typeface="SimSun" pitchFamily="2" charset="-122"/>
            </a:endParaRPr>
          </a:p>
        </p:txBody>
      </p:sp>
    </p:spTree>
    <p:extLst>
      <p:ext uri="{BB962C8B-B14F-4D97-AF65-F5344CB8AC3E}">
        <p14:creationId xmlns:p14="http://schemas.microsoft.com/office/powerpoint/2010/main" val="343002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12</a:t>
            </a:fld>
            <a:endParaRPr lang="en-GB" altLang="en-US" dirty="0"/>
          </a:p>
        </p:txBody>
      </p:sp>
      <p:sp>
        <p:nvSpPr>
          <p:cNvPr id="18" name="Line 18"/>
          <p:cNvSpPr>
            <a:spLocks noChangeShapeType="1"/>
          </p:cNvSpPr>
          <p:nvPr/>
        </p:nvSpPr>
        <p:spPr bwMode="auto">
          <a:xfrm flipV="1">
            <a:off x="4762500" y="3838575"/>
            <a:ext cx="838200" cy="1219200"/>
          </a:xfrm>
          <a:prstGeom prst="line">
            <a:avLst/>
          </a:prstGeom>
          <a:noFill/>
          <a:ln w="28575">
            <a:solidFill>
              <a:srgbClr val="FFFF00"/>
            </a:solidFill>
            <a:prstDash val="dash"/>
            <a:round/>
            <a:headEnd/>
            <a:tailEnd/>
          </a:ln>
          <a:effectLst/>
        </p:spPr>
        <p:txBody>
          <a:bodyPr wrap="none" anchor="ctr"/>
          <a:lstStyle/>
          <a:p>
            <a:pPr>
              <a:defRPr/>
            </a:pPr>
            <a:endParaRPr lang="fr-CH">
              <a:solidFill>
                <a:srgbClr val="000078"/>
              </a:solidFill>
            </a:endParaRPr>
          </a:p>
        </p:txBody>
      </p:sp>
      <p:pic>
        <p:nvPicPr>
          <p:cNvPr id="25" name="Picture 1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10100" y="4829175"/>
            <a:ext cx="266700" cy="571500"/>
          </a:xfrm>
          <a:prstGeom prst="rect">
            <a:avLst/>
          </a:prstGeom>
          <a:noFill/>
          <a:ln w="9525">
            <a:noFill/>
            <a:miter lim="800000"/>
            <a:headEnd/>
            <a:tailEnd/>
          </a:ln>
        </p:spPr>
      </p:pic>
      <p:graphicFrame>
        <p:nvGraphicFramePr>
          <p:cNvPr id="26" name="Object 14"/>
          <p:cNvGraphicFramePr>
            <a:graphicFrameLocks noChangeAspect="1"/>
          </p:cNvGraphicFramePr>
          <p:nvPr/>
        </p:nvGraphicFramePr>
        <p:xfrm>
          <a:off x="5132388" y="3281364"/>
          <a:ext cx="1154112" cy="801687"/>
        </p:xfrm>
        <a:graphic>
          <a:graphicData uri="http://schemas.openxmlformats.org/presentationml/2006/ole">
            <mc:AlternateContent xmlns:mc="http://schemas.openxmlformats.org/markup-compatibility/2006">
              <mc:Choice xmlns:v="urn:schemas-microsoft-com:vml" Requires="v">
                <p:oleObj name="Clip" r:id="rId4" imgW="4487863" imgH="3116263" progId="">
                  <p:embed/>
                </p:oleObj>
              </mc:Choice>
              <mc:Fallback>
                <p:oleObj name="Clip" r:id="rId4" imgW="4487863" imgH="3116263" progId="">
                  <p:embed/>
                  <p:pic>
                    <p:nvPicPr>
                      <p:cNvPr id="26"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2388" y="3281364"/>
                        <a:ext cx="1154112" cy="801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nvGraphicFramePr>
        <p:xfrm>
          <a:off x="3924301" y="1781175"/>
          <a:ext cx="3844925" cy="4114800"/>
        </p:xfrm>
        <a:graphic>
          <a:graphicData uri="http://schemas.openxmlformats.org/presentationml/2006/ole">
            <mc:AlternateContent xmlns:mc="http://schemas.openxmlformats.org/markup-compatibility/2006">
              <mc:Choice xmlns:v="urn:schemas-microsoft-com:vml" Requires="v">
                <p:oleObj name="Document" r:id="rId6" imgW="2261616" imgH="2419350" progId="Word.Document.8">
                  <p:embed/>
                </p:oleObj>
              </mc:Choice>
              <mc:Fallback>
                <p:oleObj name="Document" r:id="rId6" imgW="2261616" imgH="2419350" progId="Word.Document.8">
                  <p:embed/>
                  <p:pic>
                    <p:nvPicPr>
                      <p:cNvPr id="2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1" y="1781175"/>
                        <a:ext cx="3844925" cy="4114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20"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3500" y="4905375"/>
            <a:ext cx="266700" cy="571500"/>
          </a:xfrm>
          <a:prstGeom prst="rect">
            <a:avLst/>
          </a:prstGeom>
          <a:noFill/>
          <a:ln w="9525">
            <a:noFill/>
            <a:miter lim="800000"/>
            <a:headEnd/>
            <a:tailEnd/>
          </a:ln>
        </p:spPr>
      </p:pic>
      <p:pic>
        <p:nvPicPr>
          <p:cNvPr id="29" name="Picture 27"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77100" y="2619375"/>
            <a:ext cx="266700" cy="571500"/>
          </a:xfrm>
          <a:prstGeom prst="rect">
            <a:avLst/>
          </a:prstGeom>
          <a:noFill/>
          <a:ln w="9525">
            <a:noFill/>
            <a:miter lim="800000"/>
            <a:headEnd/>
            <a:tailEnd/>
          </a:ln>
        </p:spPr>
      </p:pic>
      <p:pic>
        <p:nvPicPr>
          <p:cNvPr id="30" name="Picture 29"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72300" y="4676775"/>
            <a:ext cx="266700" cy="571500"/>
          </a:xfrm>
          <a:prstGeom prst="rect">
            <a:avLst/>
          </a:prstGeom>
          <a:noFill/>
          <a:ln w="9525">
            <a:noFill/>
            <a:miter lim="800000"/>
            <a:headEnd/>
            <a:tailEnd/>
          </a:ln>
        </p:spPr>
      </p:pic>
      <p:pic>
        <p:nvPicPr>
          <p:cNvPr id="31" name="Picture 32"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62700" y="1933575"/>
            <a:ext cx="266700" cy="571500"/>
          </a:xfrm>
          <a:prstGeom prst="rect">
            <a:avLst/>
          </a:prstGeom>
          <a:noFill/>
          <a:ln w="9525">
            <a:noFill/>
            <a:miter lim="800000"/>
            <a:headEnd/>
            <a:tailEnd/>
          </a:ln>
        </p:spPr>
      </p:pic>
      <p:pic>
        <p:nvPicPr>
          <p:cNvPr id="32" name="Picture 33"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0" y="3609975"/>
            <a:ext cx="266700" cy="571500"/>
          </a:xfrm>
          <a:prstGeom prst="rect">
            <a:avLst/>
          </a:prstGeom>
          <a:noFill/>
          <a:ln w="9525">
            <a:noFill/>
            <a:miter lim="800000"/>
            <a:headEnd/>
            <a:tailEnd/>
          </a:ln>
        </p:spPr>
      </p:pic>
      <p:grpSp>
        <p:nvGrpSpPr>
          <p:cNvPr id="33" name="Group 35"/>
          <p:cNvGrpSpPr>
            <a:grpSpLocks/>
          </p:cNvGrpSpPr>
          <p:nvPr/>
        </p:nvGrpSpPr>
        <p:grpSpPr bwMode="auto">
          <a:xfrm>
            <a:off x="6694489" y="3457575"/>
            <a:ext cx="377825" cy="571500"/>
            <a:chOff x="3569" y="2256"/>
            <a:chExt cx="238" cy="360"/>
          </a:xfrm>
        </p:grpSpPr>
        <p:pic>
          <p:nvPicPr>
            <p:cNvPr id="34" name="Picture 31"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00" y="2256"/>
              <a:ext cx="168" cy="360"/>
            </a:xfrm>
            <a:prstGeom prst="rect">
              <a:avLst/>
            </a:prstGeom>
            <a:noFill/>
            <a:ln w="9525">
              <a:noFill/>
              <a:miter lim="800000"/>
              <a:headEnd/>
              <a:tailEnd/>
            </a:ln>
          </p:spPr>
        </p:pic>
        <p:sp>
          <p:nvSpPr>
            <p:cNvPr id="35" name="Freeform 34"/>
            <p:cNvSpPr>
              <a:spLocks/>
            </p:cNvSpPr>
            <p:nvPr/>
          </p:nvSpPr>
          <p:spPr bwMode="auto">
            <a:xfrm>
              <a:off x="3569" y="2457"/>
              <a:ext cx="238" cy="62"/>
            </a:xfrm>
            <a:custGeom>
              <a:avLst/>
              <a:gdLst/>
              <a:ahLst/>
              <a:cxnLst>
                <a:cxn ang="0">
                  <a:pos x="0" y="62"/>
                </a:cxn>
                <a:cxn ang="0">
                  <a:pos x="119" y="36"/>
                </a:cxn>
                <a:cxn ang="0">
                  <a:pos x="207" y="16"/>
                </a:cxn>
                <a:cxn ang="0">
                  <a:pos x="238" y="0"/>
                </a:cxn>
              </a:cxnLst>
              <a:rect l="0" t="0" r="r" b="b"/>
              <a:pathLst>
                <a:path w="238" h="62">
                  <a:moveTo>
                    <a:pt x="0" y="62"/>
                  </a:moveTo>
                  <a:cubicBezTo>
                    <a:pt x="30" y="52"/>
                    <a:pt x="86" y="41"/>
                    <a:pt x="119" y="36"/>
                  </a:cubicBezTo>
                  <a:cubicBezTo>
                    <a:pt x="148" y="26"/>
                    <a:pt x="178" y="26"/>
                    <a:pt x="207" y="16"/>
                  </a:cubicBezTo>
                  <a:cubicBezTo>
                    <a:pt x="218" y="12"/>
                    <a:pt x="238" y="0"/>
                    <a:pt x="238" y="0"/>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36" name="Group 38"/>
          <p:cNvGrpSpPr>
            <a:grpSpLocks/>
          </p:cNvGrpSpPr>
          <p:nvPr/>
        </p:nvGrpSpPr>
        <p:grpSpPr bwMode="auto">
          <a:xfrm>
            <a:off x="4879975" y="2381251"/>
            <a:ext cx="344488" cy="581025"/>
            <a:chOff x="2426" y="1578"/>
            <a:chExt cx="217" cy="366"/>
          </a:xfrm>
        </p:grpSpPr>
        <p:pic>
          <p:nvPicPr>
            <p:cNvPr id="37" name="Picture 28" descr="eTrexB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584"/>
              <a:ext cx="168" cy="360"/>
            </a:xfrm>
            <a:prstGeom prst="rect">
              <a:avLst/>
            </a:prstGeom>
            <a:noFill/>
            <a:ln w="9525">
              <a:noFill/>
              <a:miter lim="800000"/>
              <a:headEnd/>
              <a:tailEnd/>
            </a:ln>
          </p:spPr>
        </p:pic>
        <p:sp>
          <p:nvSpPr>
            <p:cNvPr id="38" name="Freeform 36"/>
            <p:cNvSpPr>
              <a:spLocks/>
            </p:cNvSpPr>
            <p:nvPr/>
          </p:nvSpPr>
          <p:spPr bwMode="auto">
            <a:xfrm>
              <a:off x="2441" y="1578"/>
              <a:ext cx="197" cy="31"/>
            </a:xfrm>
            <a:custGeom>
              <a:avLst/>
              <a:gdLst/>
              <a:ahLst/>
              <a:cxnLst>
                <a:cxn ang="0">
                  <a:pos x="0" y="0"/>
                </a:cxn>
                <a:cxn ang="0">
                  <a:pos x="93" y="10"/>
                </a:cxn>
                <a:cxn ang="0">
                  <a:pos x="197" y="31"/>
                </a:cxn>
              </a:cxnLst>
              <a:rect l="0" t="0" r="r" b="b"/>
              <a:pathLst>
                <a:path w="197" h="31">
                  <a:moveTo>
                    <a:pt x="0" y="0"/>
                  </a:moveTo>
                  <a:cubicBezTo>
                    <a:pt x="31" y="4"/>
                    <a:pt x="62" y="4"/>
                    <a:pt x="93" y="10"/>
                  </a:cubicBezTo>
                  <a:cubicBezTo>
                    <a:pt x="129" y="17"/>
                    <a:pt x="160" y="31"/>
                    <a:pt x="197" y="31"/>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sp>
          <p:nvSpPr>
            <p:cNvPr id="39" name="Freeform 37"/>
            <p:cNvSpPr>
              <a:spLocks/>
            </p:cNvSpPr>
            <p:nvPr/>
          </p:nvSpPr>
          <p:spPr bwMode="auto">
            <a:xfrm>
              <a:off x="2426" y="1878"/>
              <a:ext cx="217" cy="36"/>
            </a:xfrm>
            <a:custGeom>
              <a:avLst/>
              <a:gdLst/>
              <a:ahLst/>
              <a:cxnLst>
                <a:cxn ang="0">
                  <a:pos x="0" y="0"/>
                </a:cxn>
                <a:cxn ang="0">
                  <a:pos x="150" y="26"/>
                </a:cxn>
                <a:cxn ang="0">
                  <a:pos x="217" y="36"/>
                </a:cxn>
              </a:cxnLst>
              <a:rect l="0" t="0" r="r" b="b"/>
              <a:pathLst>
                <a:path w="217" h="36">
                  <a:moveTo>
                    <a:pt x="0" y="0"/>
                  </a:moveTo>
                  <a:cubicBezTo>
                    <a:pt x="52" y="8"/>
                    <a:pt x="96" y="21"/>
                    <a:pt x="150" y="26"/>
                  </a:cubicBezTo>
                  <a:cubicBezTo>
                    <a:pt x="171" y="33"/>
                    <a:pt x="217" y="36"/>
                    <a:pt x="217" y="36"/>
                  </a:cubicBezTo>
                </a:path>
              </a:pathLst>
            </a:custGeom>
            <a:noFill/>
            <a:ln w="28575" cap="flat" cmpd="sng">
              <a:solidFill>
                <a:srgbClr val="C0C0C0"/>
              </a:solidFill>
              <a:prstDash val="solid"/>
              <a:round/>
              <a:headEnd/>
              <a:tailEnd/>
            </a:ln>
            <a:effectLst/>
          </p:spPr>
          <p:txBody>
            <a:bodyPr wrap="none" anchor="ctr"/>
            <a:lstStyle/>
            <a:p>
              <a:pPr>
                <a:defRPr/>
              </a:pPr>
              <a:endParaRPr lang="fr-CH">
                <a:solidFill>
                  <a:srgbClr val="000078"/>
                </a:solidFill>
              </a:endParaRPr>
            </a:p>
          </p:txBody>
        </p:sp>
      </p:grpSp>
      <p:grpSp>
        <p:nvGrpSpPr>
          <p:cNvPr id="40" name="Group 48"/>
          <p:cNvGrpSpPr>
            <a:grpSpLocks/>
          </p:cNvGrpSpPr>
          <p:nvPr/>
        </p:nvGrpSpPr>
        <p:grpSpPr bwMode="auto">
          <a:xfrm>
            <a:off x="4152901" y="1600201"/>
            <a:ext cx="3605213" cy="3381375"/>
            <a:chOff x="1968" y="1086"/>
            <a:chExt cx="2271" cy="2130"/>
          </a:xfrm>
        </p:grpSpPr>
        <p:sp>
          <p:nvSpPr>
            <p:cNvPr id="41" name="Text Box 39"/>
            <p:cNvSpPr txBox="1">
              <a:spLocks noChangeArrowheads="1"/>
            </p:cNvSpPr>
            <p:nvPr/>
          </p:nvSpPr>
          <p:spPr bwMode="auto">
            <a:xfrm>
              <a:off x="2463" y="296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2" name="Text Box 40"/>
            <p:cNvSpPr txBox="1">
              <a:spLocks noChangeArrowheads="1"/>
            </p:cNvSpPr>
            <p:nvPr/>
          </p:nvSpPr>
          <p:spPr bwMode="auto">
            <a:xfrm>
              <a:off x="3600" y="2832"/>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3" name="Text Box 41"/>
            <p:cNvSpPr txBox="1">
              <a:spLocks noChangeArrowheads="1"/>
            </p:cNvSpPr>
            <p:nvPr/>
          </p:nvSpPr>
          <p:spPr bwMode="auto">
            <a:xfrm>
              <a:off x="1968" y="2160"/>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4" name="Text Box 42"/>
            <p:cNvSpPr txBox="1">
              <a:spLocks noChangeArrowheads="1"/>
            </p:cNvSpPr>
            <p:nvPr/>
          </p:nvSpPr>
          <p:spPr bwMode="auto">
            <a:xfrm>
              <a:off x="2322" y="1359"/>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5" name="Text Box 43"/>
            <p:cNvSpPr txBox="1">
              <a:spLocks noChangeArrowheads="1"/>
            </p:cNvSpPr>
            <p:nvPr/>
          </p:nvSpPr>
          <p:spPr bwMode="auto">
            <a:xfrm>
              <a:off x="3244" y="108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6" name="Text Box 46"/>
            <p:cNvSpPr txBox="1">
              <a:spLocks noChangeArrowheads="1"/>
            </p:cNvSpPr>
            <p:nvPr/>
          </p:nvSpPr>
          <p:spPr bwMode="auto">
            <a:xfrm>
              <a:off x="3479" y="2036"/>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sp>
          <p:nvSpPr>
            <p:cNvPr id="47" name="Text Box 47"/>
            <p:cNvSpPr txBox="1">
              <a:spLocks noChangeArrowheads="1"/>
            </p:cNvSpPr>
            <p:nvPr/>
          </p:nvSpPr>
          <p:spPr bwMode="auto">
            <a:xfrm>
              <a:off x="3807" y="1521"/>
              <a:ext cx="432" cy="250"/>
            </a:xfrm>
            <a:prstGeom prst="rect">
              <a:avLst/>
            </a:prstGeom>
            <a:noFill/>
            <a:ln w="12700">
              <a:noFill/>
              <a:miter lim="800000"/>
              <a:headEnd/>
              <a:tailEnd/>
            </a:ln>
            <a:effectLst/>
          </p:spPr>
          <p:txBody>
            <a:bodyPr anchor="ctr">
              <a:spAutoFit/>
            </a:bodyPr>
            <a:lstStyle/>
            <a:p>
              <a:pPr>
                <a:defRPr/>
              </a:pPr>
              <a:r>
                <a:rPr lang="en-GB" sz="2000" b="1">
                  <a:solidFill>
                    <a:srgbClr val="000078"/>
                  </a:solidFill>
                  <a:latin typeface="Arial" charset="0"/>
                </a:rPr>
                <a:t>?</a:t>
              </a:r>
            </a:p>
          </p:txBody>
        </p:sp>
      </p:grpSp>
      <p:sp>
        <p:nvSpPr>
          <p:cNvPr id="48" name="Title 1"/>
          <p:cNvSpPr txBox="1">
            <a:spLocks/>
          </p:cNvSpPr>
          <p:nvPr/>
        </p:nvSpPr>
        <p:spPr bwMode="auto">
          <a:xfrm>
            <a:off x="2097088" y="1268414"/>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ea typeface="SimSun" pitchFamily="2" charset="-122"/>
              </a:rPr>
              <a:t>If only 1 signal</a:t>
            </a:r>
            <a:endParaRPr lang="en-PH" sz="2800">
              <a:ea typeface="SimSun" pitchFamily="2" charset="-122"/>
            </a:endParaRPr>
          </a:p>
        </p:txBody>
      </p:sp>
      <p:sp>
        <p:nvSpPr>
          <p:cNvPr id="3" name="Title 1">
            <a:extLst>
              <a:ext uri="{FF2B5EF4-FFF2-40B4-BE49-F238E27FC236}">
                <a16:creationId xmlns:a16="http://schemas.microsoft.com/office/drawing/2014/main" id="{B08CE4EA-B4CC-0A36-9FE4-32A2FFF85113}"/>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How does it work?</a:t>
            </a:r>
          </a:p>
        </p:txBody>
      </p:sp>
    </p:spTree>
    <p:extLst>
      <p:ext uri="{BB962C8B-B14F-4D97-AF65-F5344CB8AC3E}">
        <p14:creationId xmlns:p14="http://schemas.microsoft.com/office/powerpoint/2010/main" val="219182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heckerboard(across)">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heckerboard(across)">
                                      <p:cBhvr>
                                        <p:cTn id="31" dur="500"/>
                                        <p:tgtEl>
                                          <p:spTgt spid="29"/>
                                        </p:tgtEl>
                                      </p:cBhvr>
                                    </p:animEffect>
                                  </p:childTnLst>
                                </p:cTn>
                              </p:par>
                            </p:childTnLst>
                          </p:cTn>
                        </p:par>
                        <p:par>
                          <p:cTn id="32" fill="hold">
                            <p:stCondLst>
                              <p:cond delay="1000"/>
                            </p:stCondLst>
                            <p:childTnLst>
                              <p:par>
                                <p:cTn id="33" presetID="5" presetClass="entr" presetSubtype="1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heckerboard(across)">
                                      <p:cBhvr>
                                        <p:cTn id="35" dur="500"/>
                                        <p:tgtEl>
                                          <p:spTgt spid="32"/>
                                        </p:tgtEl>
                                      </p:cBhvr>
                                    </p:animEffect>
                                  </p:childTnLst>
                                </p:cTn>
                              </p:par>
                            </p:childTnLst>
                          </p:cTn>
                        </p:par>
                        <p:par>
                          <p:cTn id="36" fill="hold">
                            <p:stCondLst>
                              <p:cond delay="1500"/>
                            </p:stCondLst>
                            <p:childTnLst>
                              <p:par>
                                <p:cTn id="37" presetID="5" presetClass="entr" presetSubtype="1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heckerboard(across)">
                                      <p:cBhvr>
                                        <p:cTn id="39" dur="500"/>
                                        <p:tgtEl>
                                          <p:spTgt spid="30"/>
                                        </p:tgtEl>
                                      </p:cBhvr>
                                    </p:animEffect>
                                  </p:childTnLst>
                                </p:cTn>
                              </p:par>
                            </p:childTnLst>
                          </p:cTn>
                        </p:par>
                        <p:par>
                          <p:cTn id="40" fill="hold">
                            <p:stCondLst>
                              <p:cond delay="2000"/>
                            </p:stCondLst>
                            <p:childTnLst>
                              <p:par>
                                <p:cTn id="41" presetID="5" presetClass="entr" presetSubtype="1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heckerboard(across)">
                                      <p:cBhvr>
                                        <p:cTn id="43" dur="500"/>
                                        <p:tgtEl>
                                          <p:spTgt spid="31"/>
                                        </p:tgtEl>
                                      </p:cBhvr>
                                    </p:animEffect>
                                  </p:childTnLst>
                                </p:cTn>
                              </p:par>
                            </p:childTnLst>
                          </p:cTn>
                        </p:par>
                        <p:par>
                          <p:cTn id="44" fill="hold">
                            <p:stCondLst>
                              <p:cond delay="2500"/>
                            </p:stCondLst>
                            <p:childTnLst>
                              <p:par>
                                <p:cTn id="45" presetID="5" presetClass="entr" presetSubtype="10"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checkerboard(across)">
                                      <p:cBhvr>
                                        <p:cTn id="47" dur="500"/>
                                        <p:tgtEl>
                                          <p:spTgt spid="36"/>
                                        </p:tgtEl>
                                      </p:cBhvr>
                                    </p:animEffect>
                                  </p:childTnLst>
                                </p:cTn>
                              </p:par>
                            </p:childTnLst>
                          </p:cTn>
                        </p:par>
                        <p:par>
                          <p:cTn id="48" fill="hold">
                            <p:stCondLst>
                              <p:cond delay="3000"/>
                            </p:stCondLst>
                            <p:childTnLst>
                              <p:par>
                                <p:cTn id="49" presetID="5" presetClass="entr" presetSubtype="10"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heckerboard(across)">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checkerboard(across)">
                                      <p:cBhvr>
                                        <p:cTn id="5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13</a:t>
            </a:fld>
            <a:endParaRPr lang="en-GB" altLang="en-US" dirty="0"/>
          </a:p>
        </p:txBody>
      </p:sp>
      <p:graphicFrame>
        <p:nvGraphicFramePr>
          <p:cNvPr id="27" name="Object 8"/>
          <p:cNvGraphicFramePr>
            <a:graphicFrameLocks noChangeAspect="1"/>
          </p:cNvGraphicFramePr>
          <p:nvPr/>
        </p:nvGraphicFramePr>
        <p:xfrm>
          <a:off x="2895600" y="1905000"/>
          <a:ext cx="6172200" cy="4133850"/>
        </p:xfrm>
        <a:graphic>
          <a:graphicData uri="http://schemas.openxmlformats.org/presentationml/2006/ole">
            <mc:AlternateContent xmlns:mc="http://schemas.openxmlformats.org/markup-compatibility/2006">
              <mc:Choice xmlns:v="urn:schemas-microsoft-com:vml" Requires="v">
                <p:oleObj name="Document" r:id="rId3" imgW="3501566" imgH="2496671" progId="Word.Document.8">
                  <p:embed/>
                </p:oleObj>
              </mc:Choice>
              <mc:Fallback>
                <p:oleObj name="Document" r:id="rId3" imgW="3501566" imgH="2496671" progId="Word.Document.8">
                  <p:embed/>
                  <p:pic>
                    <p:nvPicPr>
                      <p:cNvPr id="2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905000"/>
                        <a:ext cx="6172200" cy="41338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 name="Picture 10"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57814" y="3448050"/>
            <a:ext cx="123825" cy="266700"/>
          </a:xfrm>
          <a:prstGeom prst="rect">
            <a:avLst/>
          </a:prstGeom>
          <a:noFill/>
          <a:ln w="9525">
            <a:noFill/>
            <a:miter lim="800000"/>
            <a:headEnd/>
            <a:tailEnd/>
          </a:ln>
        </p:spPr>
      </p:pic>
      <p:pic>
        <p:nvPicPr>
          <p:cNvPr id="29" name="Picture 11"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0201" y="3067050"/>
            <a:ext cx="123825" cy="266700"/>
          </a:xfrm>
          <a:prstGeom prst="rect">
            <a:avLst/>
          </a:prstGeom>
          <a:noFill/>
          <a:ln w="9525">
            <a:noFill/>
            <a:miter lim="800000"/>
            <a:headEnd/>
            <a:tailEnd/>
          </a:ln>
        </p:spPr>
      </p:pic>
      <p:pic>
        <p:nvPicPr>
          <p:cNvPr id="30" name="Picture 12"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62601" y="2838450"/>
            <a:ext cx="123825" cy="266700"/>
          </a:xfrm>
          <a:prstGeom prst="rect">
            <a:avLst/>
          </a:prstGeom>
          <a:noFill/>
          <a:ln w="9525">
            <a:noFill/>
            <a:miter lim="800000"/>
            <a:headEnd/>
            <a:tailEnd/>
          </a:ln>
        </p:spPr>
      </p:pic>
      <p:pic>
        <p:nvPicPr>
          <p:cNvPr id="31" name="Picture 13"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91201" y="2990850"/>
            <a:ext cx="123825" cy="266700"/>
          </a:xfrm>
          <a:prstGeom prst="rect">
            <a:avLst/>
          </a:prstGeom>
          <a:noFill/>
          <a:ln w="9525">
            <a:noFill/>
            <a:miter lim="800000"/>
            <a:headEnd/>
            <a:tailEnd/>
          </a:ln>
        </p:spPr>
      </p:pic>
      <p:pic>
        <p:nvPicPr>
          <p:cNvPr id="32" name="Picture 14"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67401" y="3371850"/>
            <a:ext cx="123825" cy="266700"/>
          </a:xfrm>
          <a:prstGeom prst="rect">
            <a:avLst/>
          </a:prstGeom>
          <a:noFill/>
          <a:ln w="9525">
            <a:noFill/>
            <a:miter lim="800000"/>
            <a:headEnd/>
            <a:tailEnd/>
          </a:ln>
        </p:spPr>
      </p:pic>
      <p:pic>
        <p:nvPicPr>
          <p:cNvPr id="33" name="Picture 15"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43589" y="3789363"/>
            <a:ext cx="123825" cy="266700"/>
          </a:xfrm>
          <a:prstGeom prst="rect">
            <a:avLst/>
          </a:prstGeom>
          <a:noFill/>
          <a:ln w="9525">
            <a:noFill/>
            <a:miter lim="800000"/>
            <a:headEnd/>
            <a:tailEnd/>
          </a:ln>
        </p:spPr>
      </p:pic>
      <p:pic>
        <p:nvPicPr>
          <p:cNvPr id="34" name="Picture 16"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1" y="4133850"/>
            <a:ext cx="123825" cy="266700"/>
          </a:xfrm>
          <a:prstGeom prst="rect">
            <a:avLst/>
          </a:prstGeom>
          <a:noFill/>
          <a:ln w="9525">
            <a:noFill/>
            <a:miter lim="800000"/>
            <a:headEnd/>
            <a:tailEnd/>
          </a:ln>
        </p:spPr>
      </p:pic>
      <p:pic>
        <p:nvPicPr>
          <p:cNvPr id="35" name="Picture 17"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1" y="4133850"/>
            <a:ext cx="123825" cy="266700"/>
          </a:xfrm>
          <a:prstGeom prst="rect">
            <a:avLst/>
          </a:prstGeom>
          <a:noFill/>
          <a:ln w="9525">
            <a:noFill/>
            <a:miter lim="800000"/>
            <a:headEnd/>
            <a:tailEnd/>
          </a:ln>
        </p:spPr>
      </p:pic>
      <p:pic>
        <p:nvPicPr>
          <p:cNvPr id="36" name="Picture 18" descr="eTrexBi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373689" y="3829050"/>
            <a:ext cx="123825" cy="266700"/>
          </a:xfrm>
          <a:prstGeom prst="rect">
            <a:avLst/>
          </a:prstGeom>
          <a:noFill/>
          <a:ln w="9525">
            <a:noFill/>
            <a:miter lim="800000"/>
            <a:headEnd/>
            <a:tailEnd/>
          </a:ln>
        </p:spPr>
      </p:pic>
      <p:grpSp>
        <p:nvGrpSpPr>
          <p:cNvPr id="37" name="Group 30"/>
          <p:cNvGrpSpPr>
            <a:grpSpLocks/>
          </p:cNvGrpSpPr>
          <p:nvPr/>
        </p:nvGrpSpPr>
        <p:grpSpPr bwMode="auto">
          <a:xfrm>
            <a:off x="5181601" y="2624138"/>
            <a:ext cx="963613" cy="1631950"/>
            <a:chOff x="2304" y="1737"/>
            <a:chExt cx="607" cy="1028"/>
          </a:xfrm>
        </p:grpSpPr>
        <p:sp>
          <p:nvSpPr>
            <p:cNvPr id="38" name="Text Box 21"/>
            <p:cNvSpPr txBox="1">
              <a:spLocks noChangeArrowheads="1"/>
            </p:cNvSpPr>
            <p:nvPr/>
          </p:nvSpPr>
          <p:spPr bwMode="auto">
            <a:xfrm>
              <a:off x="2640" y="1824"/>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39" name="Text Box 22"/>
            <p:cNvSpPr txBox="1">
              <a:spLocks noChangeArrowheads="1"/>
            </p:cNvSpPr>
            <p:nvPr/>
          </p:nvSpPr>
          <p:spPr bwMode="auto">
            <a:xfrm>
              <a:off x="2400" y="187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0" name="Text Box 23"/>
            <p:cNvSpPr txBox="1">
              <a:spLocks noChangeArrowheads="1"/>
            </p:cNvSpPr>
            <p:nvPr/>
          </p:nvSpPr>
          <p:spPr bwMode="auto">
            <a:xfrm>
              <a:off x="2496" y="1737"/>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1" name="Text Box 24"/>
            <p:cNvSpPr txBox="1">
              <a:spLocks noChangeArrowheads="1"/>
            </p:cNvSpPr>
            <p:nvPr/>
          </p:nvSpPr>
          <p:spPr bwMode="auto">
            <a:xfrm>
              <a:off x="2736" y="211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2" name="Text Box 25"/>
            <p:cNvSpPr txBox="1">
              <a:spLocks noChangeArrowheads="1"/>
            </p:cNvSpPr>
            <p:nvPr/>
          </p:nvSpPr>
          <p:spPr bwMode="auto">
            <a:xfrm>
              <a:off x="2304" y="2160"/>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3" name="Text Box 27"/>
            <p:cNvSpPr txBox="1">
              <a:spLocks noChangeArrowheads="1"/>
            </p:cNvSpPr>
            <p:nvPr/>
          </p:nvSpPr>
          <p:spPr bwMode="auto">
            <a:xfrm>
              <a:off x="2736" y="235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4" name="Text Box 28"/>
            <p:cNvSpPr txBox="1">
              <a:spLocks noChangeArrowheads="1"/>
            </p:cNvSpPr>
            <p:nvPr/>
          </p:nvSpPr>
          <p:spPr bwMode="auto">
            <a:xfrm>
              <a:off x="2440" y="23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sp>
          <p:nvSpPr>
            <p:cNvPr id="45" name="Text Box 29"/>
            <p:cNvSpPr txBox="1">
              <a:spLocks noChangeArrowheads="1"/>
            </p:cNvSpPr>
            <p:nvPr/>
          </p:nvSpPr>
          <p:spPr bwMode="auto">
            <a:xfrm>
              <a:off x="2513" y="2592"/>
              <a:ext cx="175" cy="173"/>
            </a:xfrm>
            <a:prstGeom prst="rect">
              <a:avLst/>
            </a:prstGeom>
            <a:noFill/>
            <a:ln w="12700">
              <a:noFill/>
              <a:miter lim="800000"/>
              <a:headEnd/>
              <a:tailEnd/>
            </a:ln>
          </p:spPr>
          <p:txBody>
            <a:bodyPr wrap="none" anchor="ctr">
              <a:spAutoFit/>
            </a:bodyPr>
            <a:lstStyle/>
            <a:p>
              <a:r>
                <a:rPr lang="en-GB" sz="1200" b="1">
                  <a:solidFill>
                    <a:srgbClr val="000078"/>
                  </a:solidFill>
                  <a:latin typeface="Arial" charset="0"/>
                </a:rPr>
                <a:t>?</a:t>
              </a:r>
            </a:p>
          </p:txBody>
        </p:sp>
      </p:grpSp>
      <p:sp>
        <p:nvSpPr>
          <p:cNvPr id="23" name="Title 1"/>
          <p:cNvSpPr txBox="1">
            <a:spLocks/>
          </p:cNvSpPr>
          <p:nvPr/>
        </p:nvSpPr>
        <p:spPr bwMode="auto">
          <a:xfrm>
            <a:off x="2097088" y="1268414"/>
            <a:ext cx="7886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ea typeface="SimSun" pitchFamily="2" charset="-122"/>
              </a:rPr>
              <a:t>If only 2 signals</a:t>
            </a:r>
            <a:endParaRPr lang="en-PH" sz="2800">
              <a:ea typeface="SimSun" pitchFamily="2" charset="-122"/>
            </a:endParaRPr>
          </a:p>
        </p:txBody>
      </p:sp>
      <p:sp>
        <p:nvSpPr>
          <p:cNvPr id="3" name="Title 1">
            <a:extLst>
              <a:ext uri="{FF2B5EF4-FFF2-40B4-BE49-F238E27FC236}">
                <a16:creationId xmlns:a16="http://schemas.microsoft.com/office/drawing/2014/main" id="{B0B7ED1E-082B-D766-067B-F19901EA553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How does it work?</a:t>
            </a:r>
          </a:p>
        </p:txBody>
      </p:sp>
    </p:spTree>
    <p:extLst>
      <p:ext uri="{BB962C8B-B14F-4D97-AF65-F5344CB8AC3E}">
        <p14:creationId xmlns:p14="http://schemas.microsoft.com/office/powerpoint/2010/main" val="13749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childTnLst>
                          </p:cTn>
                        </p:par>
                        <p:par>
                          <p:cTn id="17" fill="hold">
                            <p:stCondLst>
                              <p:cond delay="1000"/>
                            </p:stCondLst>
                            <p:childTnLst>
                              <p:par>
                                <p:cTn id="18" presetID="5" presetClass="entr" presetSubtype="1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checkerboard(across)">
                                      <p:cBhvr>
                                        <p:cTn id="20" dur="500"/>
                                        <p:tgtEl>
                                          <p:spTgt spid="30"/>
                                        </p:tgtEl>
                                      </p:cBhvr>
                                    </p:animEffect>
                                  </p:childTnLst>
                                </p:cTn>
                              </p:par>
                            </p:childTnLst>
                          </p:cTn>
                        </p:par>
                        <p:par>
                          <p:cTn id="21" fill="hold">
                            <p:stCondLst>
                              <p:cond delay="1500"/>
                            </p:stCondLst>
                            <p:childTnLst>
                              <p:par>
                                <p:cTn id="22" presetID="5" presetClass="entr" presetSubtype="1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heckerboard(across)">
                                      <p:cBhvr>
                                        <p:cTn id="24" dur="500"/>
                                        <p:tgtEl>
                                          <p:spTgt spid="31"/>
                                        </p:tgtEl>
                                      </p:cBhvr>
                                    </p:animEffect>
                                  </p:childTnLst>
                                </p:cTn>
                              </p:par>
                            </p:childTnLst>
                          </p:cTn>
                        </p:par>
                        <p:par>
                          <p:cTn id="25" fill="hold">
                            <p:stCondLst>
                              <p:cond delay="2000"/>
                            </p:stCondLst>
                            <p:childTnLst>
                              <p:par>
                                <p:cTn id="26" presetID="5" presetClass="entr" presetSubtype="1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heckerboard(across)">
                                      <p:cBhvr>
                                        <p:cTn id="28" dur="500"/>
                                        <p:tgtEl>
                                          <p:spTgt spid="32"/>
                                        </p:tgtEl>
                                      </p:cBhvr>
                                    </p:animEffect>
                                  </p:childTnLst>
                                </p:cTn>
                              </p:par>
                            </p:childTnLst>
                          </p:cTn>
                        </p:par>
                        <p:par>
                          <p:cTn id="29" fill="hold">
                            <p:stCondLst>
                              <p:cond delay="2500"/>
                            </p:stCondLst>
                            <p:childTnLst>
                              <p:par>
                                <p:cTn id="30" presetID="5" presetClass="entr" presetSubtype="1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childTnLst>
                          </p:cTn>
                        </p:par>
                        <p:par>
                          <p:cTn id="33" fill="hold">
                            <p:stCondLst>
                              <p:cond delay="3000"/>
                            </p:stCondLst>
                            <p:childTnLst>
                              <p:par>
                                <p:cTn id="34" presetID="5" presetClass="entr" presetSubtype="1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heckerboard(across)">
                                      <p:cBhvr>
                                        <p:cTn id="36" dur="500"/>
                                        <p:tgtEl>
                                          <p:spTgt spid="34"/>
                                        </p:tgtEl>
                                      </p:cBhvr>
                                    </p:animEffect>
                                  </p:childTnLst>
                                </p:cTn>
                              </p:par>
                            </p:childTnLst>
                          </p:cTn>
                        </p:par>
                        <p:par>
                          <p:cTn id="37" fill="hold">
                            <p:stCondLst>
                              <p:cond delay="3500"/>
                            </p:stCondLst>
                            <p:childTnLst>
                              <p:par>
                                <p:cTn id="38" presetID="5" presetClass="entr" presetSubtype="1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checkerboard(across)">
                                      <p:cBhvr>
                                        <p:cTn id="40" dur="500"/>
                                        <p:tgtEl>
                                          <p:spTgt spid="35"/>
                                        </p:tgtEl>
                                      </p:cBhvr>
                                    </p:animEffect>
                                  </p:childTnLst>
                                </p:cTn>
                              </p:par>
                            </p:childTnLst>
                          </p:cTn>
                        </p:par>
                        <p:par>
                          <p:cTn id="41" fill="hold">
                            <p:stCondLst>
                              <p:cond delay="4000"/>
                            </p:stCondLst>
                            <p:childTnLst>
                              <p:par>
                                <p:cTn id="42" presetID="5" presetClass="entr" presetSubtype="1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checkerboard(across)">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checkerboard(across)">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14</a:t>
            </a:fld>
            <a:endParaRPr lang="en-GB" altLang="en-US" dirty="0"/>
          </a:p>
        </p:txBody>
      </p:sp>
      <p:graphicFrame>
        <p:nvGraphicFramePr>
          <p:cNvPr id="24" name="Object 4"/>
          <p:cNvGraphicFramePr>
            <a:graphicFrameLocks noChangeAspect="1"/>
          </p:cNvGraphicFramePr>
          <p:nvPr/>
        </p:nvGraphicFramePr>
        <p:xfrm>
          <a:off x="3870325" y="1340769"/>
          <a:ext cx="4459288" cy="3978275"/>
        </p:xfrm>
        <a:graphic>
          <a:graphicData uri="http://schemas.openxmlformats.org/presentationml/2006/ole">
            <mc:AlternateContent xmlns:mc="http://schemas.openxmlformats.org/markup-compatibility/2006">
              <mc:Choice xmlns:v="urn:schemas-microsoft-com:vml" Requires="v">
                <p:oleObj name="Document" r:id="rId3" imgW="4039362" imgH="3603498" progId="Word.Document.8">
                  <p:embed/>
                </p:oleObj>
              </mc:Choice>
              <mc:Fallback>
                <p:oleObj name="Document" r:id="rId3" imgW="4039362" imgH="3603498" progId="Word.Document.8">
                  <p:embed/>
                  <p:pic>
                    <p:nvPicPr>
                      <p:cNvPr id="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325" y="1340769"/>
                        <a:ext cx="4459288" cy="3978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5" name="Group 11"/>
          <p:cNvGrpSpPr>
            <a:grpSpLocks/>
          </p:cNvGrpSpPr>
          <p:nvPr/>
        </p:nvGrpSpPr>
        <p:grpSpPr bwMode="auto">
          <a:xfrm>
            <a:off x="5943601" y="2574255"/>
            <a:ext cx="276225" cy="876300"/>
            <a:chOff x="2784" y="2016"/>
            <a:chExt cx="174" cy="552"/>
          </a:xfrm>
        </p:grpSpPr>
        <p:pic>
          <p:nvPicPr>
            <p:cNvPr id="26" name="Picture 9"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0" y="2400"/>
              <a:ext cx="7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0" descr="eTrexBi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4" y="2016"/>
              <a:ext cx="78"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15"/>
          <p:cNvGrpSpPr>
            <a:grpSpLocks/>
          </p:cNvGrpSpPr>
          <p:nvPr/>
        </p:nvGrpSpPr>
        <p:grpSpPr bwMode="auto">
          <a:xfrm>
            <a:off x="6003926" y="3099719"/>
            <a:ext cx="1387475" cy="846137"/>
            <a:chOff x="2822" y="2347"/>
            <a:chExt cx="874" cy="533"/>
          </a:xfrm>
        </p:grpSpPr>
        <p:sp>
          <p:nvSpPr>
            <p:cNvPr id="48" name="Oval 12"/>
            <p:cNvSpPr>
              <a:spLocks noChangeArrowheads="1"/>
            </p:cNvSpPr>
            <p:nvPr/>
          </p:nvSpPr>
          <p:spPr bwMode="auto">
            <a:xfrm>
              <a:off x="2822" y="2347"/>
              <a:ext cx="192" cy="288"/>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49" name="AutoShape 14"/>
            <p:cNvSpPr>
              <a:spLocks noChangeArrowheads="1"/>
            </p:cNvSpPr>
            <p:nvPr/>
          </p:nvSpPr>
          <p:spPr bwMode="auto">
            <a:xfrm rot="1847419">
              <a:off x="3024" y="2688"/>
              <a:ext cx="672" cy="192"/>
            </a:xfrm>
            <a:prstGeom prst="leftArrow">
              <a:avLst>
                <a:gd name="adj1" fmla="val 50000"/>
                <a:gd name="adj2" fmla="val 87500"/>
              </a:avLst>
            </a:prstGeom>
            <a:solidFill>
              <a:srgbClr val="FF3300"/>
            </a:solidFill>
            <a:ln w="12700">
              <a:solidFill>
                <a:schemeClr val="tx1"/>
              </a:solidFill>
              <a:miter lim="800000"/>
              <a:headEnd/>
              <a:tailEnd/>
            </a:ln>
          </p:spPr>
          <p:txBody>
            <a:bodyPr wrap="none" anchor="ctr"/>
            <a:lstStyle/>
            <a:p>
              <a:endParaRPr lang="fr-CH">
                <a:solidFill>
                  <a:srgbClr val="346667"/>
                </a:solidFill>
              </a:endParaRPr>
            </a:p>
          </p:txBody>
        </p:sp>
      </p:grpSp>
      <p:sp>
        <p:nvSpPr>
          <p:cNvPr id="50" name="Right Arrow 13"/>
          <p:cNvSpPr>
            <a:spLocks noChangeArrowheads="1"/>
          </p:cNvSpPr>
          <p:nvPr/>
        </p:nvSpPr>
        <p:spPr bwMode="auto">
          <a:xfrm>
            <a:off x="712065" y="5499230"/>
            <a:ext cx="451048" cy="4191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latin typeface="+mn-lt"/>
              <a:cs typeface="+mn-cs"/>
            </a:endParaRPr>
          </a:p>
        </p:txBody>
      </p:sp>
      <p:sp>
        <p:nvSpPr>
          <p:cNvPr id="51" name="Text Box 18"/>
          <p:cNvSpPr txBox="1">
            <a:spLocks noChangeArrowheads="1"/>
          </p:cNvSpPr>
          <p:nvPr/>
        </p:nvSpPr>
        <p:spPr bwMode="auto">
          <a:xfrm>
            <a:off x="1289808" y="5431741"/>
            <a:ext cx="10163331" cy="523220"/>
          </a:xfrm>
          <a:prstGeom prst="rect">
            <a:avLst/>
          </a:prstGeom>
          <a:noFill/>
          <a:ln w="12700">
            <a:noFill/>
            <a:miter lim="800000"/>
            <a:headEnd/>
            <a:tailEnd/>
          </a:ln>
          <a:effectLst/>
        </p:spPr>
        <p:txBody>
          <a:bodyPr wrap="square" anchor="ctr">
            <a:spAutoFit/>
          </a:bodyPr>
          <a:lstStyle/>
          <a:p>
            <a:pPr>
              <a:defRPr/>
            </a:pPr>
            <a:r>
              <a:rPr lang="en-GB" sz="2800" dirty="0">
                <a:latin typeface="+mn-lt"/>
              </a:rPr>
              <a:t>Reason why you need at least 4 satellites signal to get a good reading</a:t>
            </a:r>
          </a:p>
        </p:txBody>
      </p:sp>
      <p:sp>
        <p:nvSpPr>
          <p:cNvPr id="52" name="Title 1"/>
          <p:cNvSpPr txBox="1">
            <a:spLocks/>
          </p:cNvSpPr>
          <p:nvPr/>
        </p:nvSpPr>
        <p:spPr bwMode="auto">
          <a:xfrm>
            <a:off x="2095500" y="1264569"/>
            <a:ext cx="1766664"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dirty="0">
                <a:ea typeface="SimSun" pitchFamily="2" charset="-122"/>
              </a:rPr>
              <a:t>If 3 signals</a:t>
            </a:r>
            <a:endParaRPr lang="en-PH" sz="2800" dirty="0">
              <a:ea typeface="SimSun" pitchFamily="2" charset="-122"/>
            </a:endParaRPr>
          </a:p>
        </p:txBody>
      </p:sp>
      <p:sp>
        <p:nvSpPr>
          <p:cNvPr id="53" name="Title 1"/>
          <p:cNvSpPr txBox="1">
            <a:spLocks/>
          </p:cNvSpPr>
          <p:nvPr/>
        </p:nvSpPr>
        <p:spPr bwMode="auto">
          <a:xfrm>
            <a:off x="7464426" y="3814094"/>
            <a:ext cx="2663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a:ea typeface="SimSun" pitchFamily="2" charset="-122"/>
              </a:rPr>
              <a:t>If 4 signals</a:t>
            </a:r>
            <a:endParaRPr lang="en-PH" sz="2800">
              <a:ea typeface="SimSun" pitchFamily="2" charset="-122"/>
            </a:endParaRPr>
          </a:p>
        </p:txBody>
      </p:sp>
      <p:sp>
        <p:nvSpPr>
          <p:cNvPr id="2" name="Title 1">
            <a:extLst>
              <a:ext uri="{FF2B5EF4-FFF2-40B4-BE49-F238E27FC236}">
                <a16:creationId xmlns:a16="http://schemas.microsoft.com/office/drawing/2014/main" id="{EC93B694-D0CD-23D9-9201-9C815841895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How does it work?</a:t>
            </a:r>
          </a:p>
        </p:txBody>
      </p:sp>
    </p:spTree>
    <p:extLst>
      <p:ext uri="{BB962C8B-B14F-4D97-AF65-F5344CB8AC3E}">
        <p14:creationId xmlns:p14="http://schemas.microsoft.com/office/powerpoint/2010/main" val="284493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15</a:t>
            </a:fld>
            <a:endParaRPr lang="en-GB" altLang="en-US" dirty="0"/>
          </a:p>
        </p:txBody>
      </p:sp>
      <p:sp>
        <p:nvSpPr>
          <p:cNvPr id="15" name="Oval 12"/>
          <p:cNvSpPr>
            <a:spLocks noChangeAspect="1" noChangeArrowheads="1"/>
          </p:cNvSpPr>
          <p:nvPr/>
        </p:nvSpPr>
        <p:spPr bwMode="auto">
          <a:xfrm>
            <a:off x="7409921" y="1374286"/>
            <a:ext cx="1905000" cy="2035175"/>
          </a:xfrm>
          <a:prstGeom prst="ellipse">
            <a:avLst/>
          </a:prstGeom>
          <a:noFill/>
          <a:ln w="12700">
            <a:solidFill>
              <a:schemeClr val="tx1"/>
            </a:solidFill>
            <a:round/>
            <a:headEnd/>
            <a:tailEnd/>
          </a:ln>
          <a:effectLst/>
        </p:spPr>
        <p:txBody>
          <a:bodyPr wrap="none" anchor="ctr"/>
          <a:lstStyle/>
          <a:p>
            <a:pPr>
              <a:defRPr/>
            </a:pPr>
            <a:endParaRPr lang="fr-CH"/>
          </a:p>
        </p:txBody>
      </p:sp>
      <p:sp>
        <p:nvSpPr>
          <p:cNvPr id="16" name="Oval 13"/>
          <p:cNvSpPr>
            <a:spLocks noChangeAspect="1" noChangeArrowheads="1"/>
          </p:cNvSpPr>
          <p:nvPr/>
        </p:nvSpPr>
        <p:spPr bwMode="auto">
          <a:xfrm>
            <a:off x="7714721" y="999636"/>
            <a:ext cx="1905000" cy="2035175"/>
          </a:xfrm>
          <a:prstGeom prst="ellipse">
            <a:avLst/>
          </a:prstGeom>
          <a:noFill/>
          <a:ln w="12700">
            <a:solidFill>
              <a:schemeClr val="tx1"/>
            </a:solidFill>
            <a:round/>
            <a:headEnd/>
            <a:tailEnd/>
          </a:ln>
          <a:effectLst/>
        </p:spPr>
        <p:txBody>
          <a:bodyPr wrap="none" anchor="ctr"/>
          <a:lstStyle/>
          <a:p>
            <a:pPr>
              <a:defRPr/>
            </a:pPr>
            <a:endParaRPr lang="fr-CH"/>
          </a:p>
        </p:txBody>
      </p:sp>
      <p:sp>
        <p:nvSpPr>
          <p:cNvPr id="17" name="Oval 14"/>
          <p:cNvSpPr>
            <a:spLocks noChangeAspect="1" noChangeArrowheads="1"/>
          </p:cNvSpPr>
          <p:nvPr/>
        </p:nvSpPr>
        <p:spPr bwMode="auto">
          <a:xfrm>
            <a:off x="8400521" y="1152036"/>
            <a:ext cx="1905000" cy="2035175"/>
          </a:xfrm>
          <a:prstGeom prst="ellipse">
            <a:avLst/>
          </a:prstGeom>
          <a:noFill/>
          <a:ln w="12700">
            <a:solidFill>
              <a:schemeClr val="tx1"/>
            </a:solidFill>
            <a:round/>
            <a:headEnd/>
            <a:tailEnd/>
          </a:ln>
          <a:effectLst/>
        </p:spPr>
        <p:txBody>
          <a:bodyPr wrap="none" anchor="ctr"/>
          <a:lstStyle/>
          <a:p>
            <a:pPr>
              <a:defRPr/>
            </a:pPr>
            <a:endParaRPr lang="fr-CH"/>
          </a:p>
        </p:txBody>
      </p:sp>
      <p:sp>
        <p:nvSpPr>
          <p:cNvPr id="18" name="Oval 15"/>
          <p:cNvSpPr>
            <a:spLocks noChangeAspect="1" noChangeArrowheads="1"/>
          </p:cNvSpPr>
          <p:nvPr/>
        </p:nvSpPr>
        <p:spPr bwMode="auto">
          <a:xfrm>
            <a:off x="8781521" y="1250461"/>
            <a:ext cx="1905000" cy="2035175"/>
          </a:xfrm>
          <a:prstGeom prst="ellipse">
            <a:avLst/>
          </a:prstGeom>
          <a:noFill/>
          <a:ln w="12700">
            <a:solidFill>
              <a:schemeClr val="tx1"/>
            </a:solidFill>
            <a:round/>
            <a:headEnd/>
            <a:tailEnd/>
          </a:ln>
          <a:effectLst/>
        </p:spPr>
        <p:txBody>
          <a:bodyPr wrap="none" anchor="ctr"/>
          <a:lstStyle/>
          <a:p>
            <a:pPr>
              <a:defRPr/>
            </a:pPr>
            <a:endParaRPr lang="fr-CH"/>
          </a:p>
        </p:txBody>
      </p:sp>
      <p:sp>
        <p:nvSpPr>
          <p:cNvPr id="19" name="Oval 16"/>
          <p:cNvSpPr>
            <a:spLocks noChangeAspect="1" noChangeArrowheads="1"/>
          </p:cNvSpPr>
          <p:nvPr/>
        </p:nvSpPr>
        <p:spPr bwMode="auto">
          <a:xfrm>
            <a:off x="3411955" y="2880823"/>
            <a:ext cx="2476500" cy="2646362"/>
          </a:xfrm>
          <a:prstGeom prst="ellipse">
            <a:avLst/>
          </a:prstGeom>
          <a:noFill/>
          <a:ln w="12700">
            <a:solidFill>
              <a:schemeClr val="tx1"/>
            </a:solidFill>
            <a:round/>
            <a:headEnd/>
            <a:tailEnd/>
          </a:ln>
          <a:effectLst/>
        </p:spPr>
        <p:txBody>
          <a:bodyPr wrap="none" anchor="ctr"/>
          <a:lstStyle/>
          <a:p>
            <a:pPr>
              <a:defRPr/>
            </a:pPr>
            <a:endParaRPr lang="fr-CH"/>
          </a:p>
        </p:txBody>
      </p:sp>
      <p:sp>
        <p:nvSpPr>
          <p:cNvPr id="20" name="Oval 17"/>
          <p:cNvSpPr>
            <a:spLocks noChangeAspect="1" noChangeArrowheads="1"/>
          </p:cNvSpPr>
          <p:nvPr/>
        </p:nvSpPr>
        <p:spPr bwMode="auto">
          <a:xfrm>
            <a:off x="2764255" y="1945786"/>
            <a:ext cx="2476500" cy="2646363"/>
          </a:xfrm>
          <a:prstGeom prst="ellipse">
            <a:avLst/>
          </a:prstGeom>
          <a:noFill/>
          <a:ln w="12700">
            <a:solidFill>
              <a:schemeClr val="tx1"/>
            </a:solidFill>
            <a:round/>
            <a:headEnd/>
            <a:tailEnd/>
          </a:ln>
          <a:effectLst/>
        </p:spPr>
        <p:txBody>
          <a:bodyPr wrap="none" anchor="ctr"/>
          <a:lstStyle/>
          <a:p>
            <a:pPr>
              <a:defRPr/>
            </a:pPr>
            <a:endParaRPr lang="fr-CH"/>
          </a:p>
        </p:txBody>
      </p:sp>
      <p:sp>
        <p:nvSpPr>
          <p:cNvPr id="21" name="Oval 18"/>
          <p:cNvSpPr>
            <a:spLocks noChangeAspect="1" noChangeArrowheads="1"/>
          </p:cNvSpPr>
          <p:nvPr/>
        </p:nvSpPr>
        <p:spPr bwMode="auto">
          <a:xfrm>
            <a:off x="1506955" y="2021986"/>
            <a:ext cx="2476500" cy="2646363"/>
          </a:xfrm>
          <a:prstGeom prst="ellipse">
            <a:avLst/>
          </a:prstGeom>
          <a:noFill/>
          <a:ln w="12700">
            <a:solidFill>
              <a:schemeClr val="tx1"/>
            </a:solidFill>
            <a:round/>
            <a:headEnd/>
            <a:tailEnd/>
          </a:ln>
          <a:effectLst/>
        </p:spPr>
        <p:txBody>
          <a:bodyPr wrap="none" anchor="ctr"/>
          <a:lstStyle/>
          <a:p>
            <a:pPr>
              <a:defRPr/>
            </a:pPr>
            <a:endParaRPr lang="fr-CH"/>
          </a:p>
        </p:txBody>
      </p:sp>
      <p:sp>
        <p:nvSpPr>
          <p:cNvPr id="22" name="Oval 19"/>
          <p:cNvSpPr>
            <a:spLocks noChangeAspect="1" noChangeArrowheads="1"/>
          </p:cNvSpPr>
          <p:nvPr/>
        </p:nvSpPr>
        <p:spPr bwMode="auto">
          <a:xfrm>
            <a:off x="959267" y="2988773"/>
            <a:ext cx="2476500" cy="2646362"/>
          </a:xfrm>
          <a:prstGeom prst="ellipse">
            <a:avLst/>
          </a:prstGeom>
          <a:noFill/>
          <a:ln w="12700">
            <a:solidFill>
              <a:schemeClr val="tx1"/>
            </a:solidFill>
            <a:round/>
            <a:headEnd/>
            <a:tailEnd/>
          </a:ln>
          <a:effectLst/>
        </p:spPr>
        <p:txBody>
          <a:bodyPr wrap="none" anchor="ctr"/>
          <a:lstStyle/>
          <a:p>
            <a:pPr>
              <a:defRPr/>
            </a:pPr>
            <a:endParaRPr lang="fr-CH"/>
          </a:p>
        </p:txBody>
      </p:sp>
      <p:sp>
        <p:nvSpPr>
          <p:cNvPr id="23" name="Freeform 22"/>
          <p:cNvSpPr>
            <a:spLocks/>
          </p:cNvSpPr>
          <p:nvPr/>
        </p:nvSpPr>
        <p:spPr bwMode="auto">
          <a:xfrm>
            <a:off x="8843434" y="2880823"/>
            <a:ext cx="457200" cy="317500"/>
          </a:xfrm>
          <a:custGeom>
            <a:avLst/>
            <a:gdLst/>
            <a:ahLst/>
            <a:cxnLst>
              <a:cxn ang="0">
                <a:pos x="114" y="153"/>
              </a:cxn>
              <a:cxn ang="0">
                <a:pos x="51" y="123"/>
              </a:cxn>
              <a:cxn ang="0">
                <a:pos x="42" y="117"/>
              </a:cxn>
              <a:cxn ang="0">
                <a:pos x="33" y="114"/>
              </a:cxn>
              <a:cxn ang="0">
                <a:pos x="15" y="102"/>
              </a:cxn>
              <a:cxn ang="0">
                <a:pos x="9" y="93"/>
              </a:cxn>
              <a:cxn ang="0">
                <a:pos x="0" y="90"/>
              </a:cxn>
              <a:cxn ang="0">
                <a:pos x="36" y="75"/>
              </a:cxn>
              <a:cxn ang="0">
                <a:pos x="114" y="48"/>
              </a:cxn>
              <a:cxn ang="0">
                <a:pos x="156" y="36"/>
              </a:cxn>
              <a:cxn ang="0">
                <a:pos x="192" y="18"/>
              </a:cxn>
              <a:cxn ang="0">
                <a:pos x="210" y="6"/>
              </a:cxn>
              <a:cxn ang="0">
                <a:pos x="219" y="0"/>
              </a:cxn>
              <a:cxn ang="0">
                <a:pos x="204" y="24"/>
              </a:cxn>
              <a:cxn ang="0">
                <a:pos x="159" y="93"/>
              </a:cxn>
              <a:cxn ang="0">
                <a:pos x="243" y="150"/>
              </a:cxn>
              <a:cxn ang="0">
                <a:pos x="270" y="171"/>
              </a:cxn>
              <a:cxn ang="0">
                <a:pos x="288" y="183"/>
              </a:cxn>
              <a:cxn ang="0">
                <a:pos x="171" y="165"/>
              </a:cxn>
              <a:cxn ang="0">
                <a:pos x="114" y="153"/>
              </a:cxn>
            </a:cxnLst>
            <a:rect l="0" t="0" r="r" b="b"/>
            <a:pathLst>
              <a:path w="288" h="200">
                <a:moveTo>
                  <a:pt x="114" y="153"/>
                </a:moveTo>
                <a:cubicBezTo>
                  <a:pt x="89" y="145"/>
                  <a:pt x="73" y="138"/>
                  <a:pt x="51" y="123"/>
                </a:cubicBezTo>
                <a:cubicBezTo>
                  <a:pt x="48" y="121"/>
                  <a:pt x="45" y="118"/>
                  <a:pt x="42" y="117"/>
                </a:cubicBezTo>
                <a:cubicBezTo>
                  <a:pt x="39" y="116"/>
                  <a:pt x="36" y="116"/>
                  <a:pt x="33" y="114"/>
                </a:cubicBezTo>
                <a:cubicBezTo>
                  <a:pt x="27" y="110"/>
                  <a:pt x="15" y="102"/>
                  <a:pt x="15" y="102"/>
                </a:cubicBezTo>
                <a:cubicBezTo>
                  <a:pt x="13" y="99"/>
                  <a:pt x="12" y="95"/>
                  <a:pt x="9" y="93"/>
                </a:cubicBezTo>
                <a:cubicBezTo>
                  <a:pt x="7" y="91"/>
                  <a:pt x="0" y="93"/>
                  <a:pt x="0" y="90"/>
                </a:cubicBezTo>
                <a:cubicBezTo>
                  <a:pt x="0" y="86"/>
                  <a:pt x="30" y="77"/>
                  <a:pt x="36" y="75"/>
                </a:cubicBezTo>
                <a:cubicBezTo>
                  <a:pt x="62" y="66"/>
                  <a:pt x="88" y="57"/>
                  <a:pt x="114" y="48"/>
                </a:cubicBezTo>
                <a:cubicBezTo>
                  <a:pt x="127" y="44"/>
                  <a:pt x="144" y="44"/>
                  <a:pt x="156" y="36"/>
                </a:cubicBezTo>
                <a:cubicBezTo>
                  <a:pt x="167" y="28"/>
                  <a:pt x="180" y="25"/>
                  <a:pt x="192" y="18"/>
                </a:cubicBezTo>
                <a:cubicBezTo>
                  <a:pt x="198" y="14"/>
                  <a:pt x="204" y="10"/>
                  <a:pt x="210" y="6"/>
                </a:cubicBezTo>
                <a:cubicBezTo>
                  <a:pt x="213" y="4"/>
                  <a:pt x="219" y="0"/>
                  <a:pt x="219" y="0"/>
                </a:cubicBezTo>
                <a:cubicBezTo>
                  <a:pt x="212" y="21"/>
                  <a:pt x="218" y="14"/>
                  <a:pt x="204" y="24"/>
                </a:cubicBezTo>
                <a:cubicBezTo>
                  <a:pt x="198" y="42"/>
                  <a:pt x="176" y="82"/>
                  <a:pt x="159" y="93"/>
                </a:cubicBezTo>
                <a:cubicBezTo>
                  <a:pt x="168" y="120"/>
                  <a:pt x="216" y="141"/>
                  <a:pt x="243" y="150"/>
                </a:cubicBezTo>
                <a:cubicBezTo>
                  <a:pt x="257" y="164"/>
                  <a:pt x="248" y="157"/>
                  <a:pt x="270" y="171"/>
                </a:cubicBezTo>
                <a:cubicBezTo>
                  <a:pt x="276" y="175"/>
                  <a:pt x="288" y="183"/>
                  <a:pt x="288" y="183"/>
                </a:cubicBezTo>
                <a:cubicBezTo>
                  <a:pt x="253" y="200"/>
                  <a:pt x="206" y="177"/>
                  <a:pt x="171" y="165"/>
                </a:cubicBezTo>
                <a:cubicBezTo>
                  <a:pt x="168" y="164"/>
                  <a:pt x="101" y="140"/>
                  <a:pt x="114" y="153"/>
                </a:cubicBezTo>
                <a:close/>
              </a:path>
            </a:pathLst>
          </a:custGeom>
          <a:solidFill>
            <a:srgbClr val="FF3300"/>
          </a:solidFill>
          <a:ln w="12700" cap="flat" cmpd="sng">
            <a:solidFill>
              <a:schemeClr val="tx1"/>
            </a:solidFill>
            <a:prstDash val="solid"/>
            <a:round/>
            <a:headEnd/>
            <a:tailEnd/>
          </a:ln>
          <a:effectLst/>
        </p:spPr>
        <p:txBody>
          <a:bodyPr wrap="none" anchor="ctr"/>
          <a:lstStyle/>
          <a:p>
            <a:pPr>
              <a:defRPr/>
            </a:pPr>
            <a:endParaRPr lang="fr-CH">
              <a:latin typeface="+mj-lt"/>
            </a:endParaRPr>
          </a:p>
        </p:txBody>
      </p:sp>
      <p:sp>
        <p:nvSpPr>
          <p:cNvPr id="27" name="Oval 23"/>
          <p:cNvSpPr>
            <a:spLocks noChangeArrowheads="1"/>
          </p:cNvSpPr>
          <p:nvPr/>
        </p:nvSpPr>
        <p:spPr bwMode="auto">
          <a:xfrm>
            <a:off x="3396080" y="4400060"/>
            <a:ext cx="76200" cy="76200"/>
          </a:xfrm>
          <a:prstGeom prst="ellipse">
            <a:avLst/>
          </a:prstGeom>
          <a:solidFill>
            <a:srgbClr val="FF3300"/>
          </a:solidFill>
          <a:ln w="12700">
            <a:solidFill>
              <a:schemeClr val="tx1"/>
            </a:solidFill>
            <a:round/>
            <a:headEnd/>
            <a:tailEnd/>
          </a:ln>
          <a:effectLst/>
        </p:spPr>
        <p:txBody>
          <a:bodyPr wrap="none" anchor="ctr"/>
          <a:lstStyle/>
          <a:p>
            <a:pPr>
              <a:defRPr/>
            </a:pPr>
            <a:endParaRPr lang="fr-CH"/>
          </a:p>
        </p:txBody>
      </p:sp>
      <p:grpSp>
        <p:nvGrpSpPr>
          <p:cNvPr id="28" name="Group 36"/>
          <p:cNvGrpSpPr>
            <a:grpSpLocks/>
          </p:cNvGrpSpPr>
          <p:nvPr/>
        </p:nvGrpSpPr>
        <p:grpSpPr bwMode="auto">
          <a:xfrm>
            <a:off x="1719681" y="2952260"/>
            <a:ext cx="3343275" cy="1600200"/>
            <a:chOff x="614" y="2006"/>
            <a:chExt cx="2106" cy="1008"/>
          </a:xfrm>
        </p:grpSpPr>
        <p:graphicFrame>
          <p:nvGraphicFramePr>
            <p:cNvPr id="29" name="Object 25"/>
            <p:cNvGraphicFramePr>
              <a:graphicFrameLocks noChangeAspect="1"/>
            </p:cNvGraphicFramePr>
            <p:nvPr/>
          </p:nvGraphicFramePr>
          <p:xfrm>
            <a:off x="1730" y="2006"/>
            <a:ext cx="560" cy="389"/>
          </p:xfrm>
          <a:graphic>
            <a:graphicData uri="http://schemas.openxmlformats.org/presentationml/2006/ole">
              <mc:AlternateContent xmlns:mc="http://schemas.openxmlformats.org/markup-compatibility/2006">
                <mc:Choice xmlns:v="urn:schemas-microsoft-com:vml" Requires="v">
                  <p:oleObj name="Clip" r:id="rId3" imgW="4487863" imgH="3116263" progId="">
                    <p:embed/>
                  </p:oleObj>
                </mc:Choice>
                <mc:Fallback>
                  <p:oleObj name="Clip" r:id="rId3" imgW="4487863" imgH="3116263" progId="">
                    <p:embed/>
                    <p:pic>
                      <p:nvPicPr>
                        <p:cNvPr id="29"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 y="2006"/>
                          <a:ext cx="560" cy="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6"/>
            <p:cNvGraphicFramePr>
              <a:graphicFrameLocks noChangeAspect="1"/>
            </p:cNvGraphicFramePr>
            <p:nvPr/>
          </p:nvGraphicFramePr>
          <p:xfrm>
            <a:off x="2160" y="2524"/>
            <a:ext cx="560" cy="389"/>
          </p:xfrm>
          <a:graphic>
            <a:graphicData uri="http://schemas.openxmlformats.org/presentationml/2006/ole">
              <mc:AlternateContent xmlns:mc="http://schemas.openxmlformats.org/markup-compatibility/2006">
                <mc:Choice xmlns:v="urn:schemas-microsoft-com:vml" Requires="v">
                  <p:oleObj name="Clip" r:id="rId5" imgW="4487863" imgH="3116263" progId="">
                    <p:embed/>
                  </p:oleObj>
                </mc:Choice>
                <mc:Fallback>
                  <p:oleObj name="Clip" r:id="rId5" imgW="4487863" imgH="3116263" progId="">
                    <p:embed/>
                    <p:pic>
                      <p:nvPicPr>
                        <p:cNvPr id="3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 y="2524"/>
                          <a:ext cx="560" cy="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27"/>
            <p:cNvGraphicFramePr>
              <a:graphicFrameLocks noChangeAspect="1"/>
            </p:cNvGraphicFramePr>
            <p:nvPr/>
          </p:nvGraphicFramePr>
          <p:xfrm>
            <a:off x="614" y="2625"/>
            <a:ext cx="560" cy="389"/>
          </p:xfrm>
          <a:graphic>
            <a:graphicData uri="http://schemas.openxmlformats.org/presentationml/2006/ole">
              <mc:AlternateContent xmlns:mc="http://schemas.openxmlformats.org/markup-compatibility/2006">
                <mc:Choice xmlns:v="urn:schemas-microsoft-com:vml" Requires="v">
                  <p:oleObj name="Clip" r:id="rId6" imgW="4487863" imgH="3116263" progId="">
                    <p:embed/>
                  </p:oleObj>
                </mc:Choice>
                <mc:Fallback>
                  <p:oleObj name="Clip" r:id="rId6" imgW="4487863" imgH="3116263" progId="">
                    <p:embed/>
                    <p:pic>
                      <p:nvPicPr>
                        <p:cNvPr id="31"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 y="2625"/>
                          <a:ext cx="560" cy="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28"/>
            <p:cNvGraphicFramePr>
              <a:graphicFrameLocks noChangeAspect="1"/>
            </p:cNvGraphicFramePr>
            <p:nvPr/>
          </p:nvGraphicFramePr>
          <p:xfrm>
            <a:off x="940" y="2039"/>
            <a:ext cx="560" cy="389"/>
          </p:xfrm>
          <a:graphic>
            <a:graphicData uri="http://schemas.openxmlformats.org/presentationml/2006/ole">
              <mc:AlternateContent xmlns:mc="http://schemas.openxmlformats.org/markup-compatibility/2006">
                <mc:Choice xmlns:v="urn:schemas-microsoft-com:vml" Requires="v">
                  <p:oleObj name="Clip" r:id="rId7" imgW="4487863" imgH="3116263" progId="">
                    <p:embed/>
                  </p:oleObj>
                </mc:Choice>
                <mc:Fallback>
                  <p:oleObj name="Clip" r:id="rId7" imgW="4487863" imgH="3116263" progId="">
                    <p:embed/>
                    <p:pic>
                      <p:nvPicPr>
                        <p:cNvPr id="32"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 y="2039"/>
                          <a:ext cx="560" cy="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3" name="Group 37"/>
          <p:cNvGrpSpPr>
            <a:grpSpLocks/>
          </p:cNvGrpSpPr>
          <p:nvPr/>
        </p:nvGrpSpPr>
        <p:grpSpPr bwMode="auto">
          <a:xfrm>
            <a:off x="8110010" y="1693378"/>
            <a:ext cx="1717675" cy="833438"/>
            <a:chOff x="3945" y="1733"/>
            <a:chExt cx="1082" cy="525"/>
          </a:xfrm>
        </p:grpSpPr>
        <p:graphicFrame>
          <p:nvGraphicFramePr>
            <p:cNvPr id="34" name="Object 31"/>
            <p:cNvGraphicFramePr>
              <a:graphicFrameLocks noChangeAspect="1"/>
            </p:cNvGraphicFramePr>
            <p:nvPr/>
          </p:nvGraphicFramePr>
          <p:xfrm>
            <a:off x="4608" y="1872"/>
            <a:ext cx="419" cy="291"/>
          </p:xfrm>
          <a:graphic>
            <a:graphicData uri="http://schemas.openxmlformats.org/presentationml/2006/ole">
              <mc:AlternateContent xmlns:mc="http://schemas.openxmlformats.org/markup-compatibility/2006">
                <mc:Choice xmlns:v="urn:schemas-microsoft-com:vml" Requires="v">
                  <p:oleObj name="Clip" r:id="rId8" imgW="4487863" imgH="3116263" progId="">
                    <p:embed/>
                  </p:oleObj>
                </mc:Choice>
                <mc:Fallback>
                  <p:oleObj name="Clip" r:id="rId8" imgW="4487863" imgH="3116263" progId="">
                    <p:embed/>
                    <p:pic>
                      <p:nvPicPr>
                        <p:cNvPr id="34"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 y="1872"/>
                          <a:ext cx="419" cy="2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2"/>
            <p:cNvGraphicFramePr>
              <a:graphicFrameLocks noChangeAspect="1"/>
            </p:cNvGraphicFramePr>
            <p:nvPr/>
          </p:nvGraphicFramePr>
          <p:xfrm>
            <a:off x="3961" y="1733"/>
            <a:ext cx="560" cy="389"/>
          </p:xfrm>
          <a:graphic>
            <a:graphicData uri="http://schemas.openxmlformats.org/presentationml/2006/ole">
              <mc:AlternateContent xmlns:mc="http://schemas.openxmlformats.org/markup-compatibility/2006">
                <mc:Choice xmlns:v="urn:schemas-microsoft-com:vml" Requires="v">
                  <p:oleObj name="Clip" r:id="rId9" imgW="4487863" imgH="3116263" progId="">
                    <p:embed/>
                  </p:oleObj>
                </mc:Choice>
                <mc:Fallback>
                  <p:oleObj name="Clip" r:id="rId9" imgW="4487863" imgH="3116263" progId="">
                    <p:embed/>
                    <p:pic>
                      <p:nvPicPr>
                        <p:cNvPr id="35"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1733"/>
                          <a:ext cx="560" cy="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3"/>
            <p:cNvGraphicFramePr>
              <a:graphicFrameLocks noChangeAspect="1"/>
            </p:cNvGraphicFramePr>
            <p:nvPr/>
          </p:nvGraphicFramePr>
          <p:xfrm>
            <a:off x="4314" y="1776"/>
            <a:ext cx="476" cy="330"/>
          </p:xfrm>
          <a:graphic>
            <a:graphicData uri="http://schemas.openxmlformats.org/presentationml/2006/ole">
              <mc:AlternateContent xmlns:mc="http://schemas.openxmlformats.org/markup-compatibility/2006">
                <mc:Choice xmlns:v="urn:schemas-microsoft-com:vml" Requires="v">
                  <p:oleObj name="Clip" r:id="rId10" imgW="4487863" imgH="3116263" progId="">
                    <p:embed/>
                  </p:oleObj>
                </mc:Choice>
                <mc:Fallback>
                  <p:oleObj name="Clip" r:id="rId10" imgW="4487863" imgH="3116263" progId="">
                    <p:embed/>
                    <p:pic>
                      <p:nvPicPr>
                        <p:cNvPr id="36"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 y="1776"/>
                          <a:ext cx="476" cy="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4"/>
            <p:cNvGraphicFramePr>
              <a:graphicFrameLocks noChangeAspect="1"/>
            </p:cNvGraphicFramePr>
            <p:nvPr>
              <p:extLst>
                <p:ext uri="{D42A27DB-BD31-4B8C-83A1-F6EECF244321}">
                  <p14:modId xmlns:p14="http://schemas.microsoft.com/office/powerpoint/2010/main" val="949122937"/>
                </p:ext>
              </p:extLst>
            </p:nvPr>
          </p:nvGraphicFramePr>
          <p:xfrm>
            <a:off x="3945" y="2064"/>
            <a:ext cx="279" cy="194"/>
          </p:xfrm>
          <a:graphic>
            <a:graphicData uri="http://schemas.openxmlformats.org/presentationml/2006/ole">
              <mc:AlternateContent xmlns:mc="http://schemas.openxmlformats.org/markup-compatibility/2006">
                <mc:Choice xmlns:v="urn:schemas-microsoft-com:vml" Requires="v">
                  <p:oleObj name="Clip" r:id="rId11" imgW="4487863" imgH="3116263" progId="">
                    <p:embed/>
                  </p:oleObj>
                </mc:Choice>
                <mc:Fallback>
                  <p:oleObj name="Clip" r:id="rId11" imgW="4487863" imgH="3116263" progId="">
                    <p:embed/>
                    <p:pic>
                      <p:nvPicPr>
                        <p:cNvPr id="37"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 y="2064"/>
                          <a:ext cx="279" cy="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8" name="Text Box 38"/>
          <p:cNvSpPr txBox="1">
            <a:spLocks noChangeArrowheads="1"/>
          </p:cNvSpPr>
          <p:nvPr/>
        </p:nvSpPr>
        <p:spPr bwMode="auto">
          <a:xfrm>
            <a:off x="5944017" y="4246351"/>
            <a:ext cx="1249060" cy="369332"/>
          </a:xfrm>
          <a:prstGeom prst="rect">
            <a:avLst/>
          </a:prstGeom>
          <a:noFill/>
          <a:ln w="12700">
            <a:noFill/>
            <a:miter lim="800000"/>
            <a:headEnd/>
            <a:tailEnd/>
          </a:ln>
          <a:effectLst/>
        </p:spPr>
        <p:txBody>
          <a:bodyPr wrap="square" anchor="ctr">
            <a:spAutoFit/>
          </a:bodyPr>
          <a:lstStyle/>
          <a:p>
            <a:pPr>
              <a:defRPr/>
            </a:pPr>
            <a:r>
              <a:rPr lang="en-GB" sz="1800" b="1" dirty="0">
                <a:latin typeface="+mj-lt"/>
              </a:rPr>
              <a:t>Good PDOP</a:t>
            </a:r>
          </a:p>
        </p:txBody>
      </p:sp>
      <p:sp>
        <p:nvSpPr>
          <p:cNvPr id="39" name="Text Box 39"/>
          <p:cNvSpPr txBox="1">
            <a:spLocks noChangeArrowheads="1"/>
          </p:cNvSpPr>
          <p:nvPr/>
        </p:nvSpPr>
        <p:spPr bwMode="auto">
          <a:xfrm>
            <a:off x="8432272" y="3436726"/>
            <a:ext cx="1178271" cy="369332"/>
          </a:xfrm>
          <a:prstGeom prst="rect">
            <a:avLst/>
          </a:prstGeom>
          <a:noFill/>
          <a:ln w="12700">
            <a:noFill/>
            <a:miter lim="800000"/>
            <a:headEnd/>
            <a:tailEnd/>
          </a:ln>
          <a:effectLst/>
        </p:spPr>
        <p:txBody>
          <a:bodyPr wrap="square" anchor="ctr">
            <a:spAutoFit/>
          </a:bodyPr>
          <a:lstStyle/>
          <a:p>
            <a:pPr>
              <a:defRPr/>
            </a:pPr>
            <a:r>
              <a:rPr lang="en-GB" sz="1800" b="1">
                <a:latin typeface="+mj-lt"/>
              </a:rPr>
              <a:t>Poor PDOP</a:t>
            </a:r>
          </a:p>
        </p:txBody>
      </p:sp>
      <p:sp>
        <p:nvSpPr>
          <p:cNvPr id="40" name="Rectangle 43"/>
          <p:cNvSpPr>
            <a:spLocks noChangeArrowheads="1"/>
          </p:cNvSpPr>
          <p:nvPr/>
        </p:nvSpPr>
        <p:spPr bwMode="auto">
          <a:xfrm>
            <a:off x="6764772" y="5764672"/>
            <a:ext cx="2854949" cy="307777"/>
          </a:xfrm>
          <a:prstGeom prst="rect">
            <a:avLst/>
          </a:prstGeom>
          <a:noFill/>
          <a:ln w="38100">
            <a:noFill/>
            <a:miter lim="800000"/>
            <a:headEnd/>
            <a:tailEnd/>
          </a:ln>
          <a:effectLst/>
        </p:spPr>
        <p:txBody>
          <a:bodyPr wrap="square">
            <a:spAutoFit/>
          </a:bodyPr>
          <a:lstStyle/>
          <a:p>
            <a:pPr>
              <a:defRPr/>
            </a:pPr>
            <a:r>
              <a:rPr lang="en-GB" sz="1400" b="1" dirty="0">
                <a:latin typeface="+mj-lt"/>
                <a:cs typeface="Arial" charset="0"/>
              </a:rPr>
              <a:t> PDOP: Positional Dilution of Precision</a:t>
            </a:r>
            <a:endParaRPr lang="en-US" sz="1400" b="1" dirty="0">
              <a:latin typeface="+mj-lt"/>
              <a:cs typeface="Arial" charset="0"/>
            </a:endParaRPr>
          </a:p>
        </p:txBody>
      </p:sp>
      <p:sp>
        <p:nvSpPr>
          <p:cNvPr id="2" name="Title 1">
            <a:extLst>
              <a:ext uri="{FF2B5EF4-FFF2-40B4-BE49-F238E27FC236}">
                <a16:creationId xmlns:a16="http://schemas.microsoft.com/office/drawing/2014/main" id="{0DE8EE07-592B-DAC9-5C1C-73E0E01C9AA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Source of signal errors</a:t>
            </a:r>
            <a:endParaRPr lang="en-PH" altLang="en-US" sz="3600" dirty="0"/>
          </a:p>
        </p:txBody>
      </p:sp>
    </p:spTree>
    <p:extLst>
      <p:ext uri="{BB962C8B-B14F-4D97-AF65-F5344CB8AC3E}">
        <p14:creationId xmlns:p14="http://schemas.microsoft.com/office/powerpoint/2010/main" val="32469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par>
                          <p:cTn id="21" fill="hold">
                            <p:stCondLst>
                              <p:cond delay="1500"/>
                            </p:stCondLst>
                            <p:childTnLst>
                              <p:par>
                                <p:cTn id="22" presetID="5" presetClass="entr" presetSubtype="1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checkerboard(across)">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checkerboard(across)">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heckerboard(across)">
                                      <p:cBhvr>
                                        <p:cTn id="39" dur="500"/>
                                        <p:tgtEl>
                                          <p:spTgt spid="15"/>
                                        </p:tgtEl>
                                      </p:cBhvr>
                                    </p:animEffect>
                                  </p:childTnLst>
                                </p:cTn>
                              </p:par>
                            </p:childTnLst>
                          </p:cTn>
                        </p:par>
                        <p:par>
                          <p:cTn id="40" fill="hold">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childTnLst>
                          </p:cTn>
                        </p:par>
                        <p:par>
                          <p:cTn id="44" fill="hold">
                            <p:stCondLst>
                              <p:cond delay="1000"/>
                            </p:stCondLst>
                            <p:childTnLst>
                              <p:par>
                                <p:cTn id="45" presetID="5" presetClass="entr" presetSubtype="1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heckerboard(across)">
                                      <p:cBhvr>
                                        <p:cTn id="47" dur="500"/>
                                        <p:tgtEl>
                                          <p:spTgt spid="17"/>
                                        </p:tgtEl>
                                      </p:cBhvr>
                                    </p:animEffect>
                                  </p:childTnLst>
                                </p:cTn>
                              </p:par>
                            </p:childTnLst>
                          </p:cTn>
                        </p:par>
                        <p:par>
                          <p:cTn id="48" fill="hold">
                            <p:stCondLst>
                              <p:cond delay="1500"/>
                            </p:stCondLst>
                            <p:childTnLst>
                              <p:par>
                                <p:cTn id="49" presetID="5" presetClass="entr" presetSubtype="1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heckerboard(across)">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heckerboard(across)">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checkerboard(across)">
                                      <p:cBhvr>
                                        <p:cTn id="61" dur="500"/>
                                        <p:tgtEl>
                                          <p:spTgt spid="38"/>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checkerboard(across)">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checkerboard(across)">
                                      <p:cBhvr>
                                        <p:cTn id="6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7" grpId="0" animBg="1"/>
      <p:bldP spid="38" grpId="0" autoUpdateAnimBg="0"/>
      <p:bldP spid="39" grpId="0" autoUpdateAnimBg="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16</a:t>
            </a:fld>
            <a:endParaRPr lang="en-GB" altLang="en-US" dirty="0"/>
          </a:p>
        </p:txBody>
      </p:sp>
      <p:sp>
        <p:nvSpPr>
          <p:cNvPr id="42" name="Text Box 18"/>
          <p:cNvSpPr txBox="1">
            <a:spLocks noChangeArrowheads="1"/>
          </p:cNvSpPr>
          <p:nvPr/>
        </p:nvSpPr>
        <p:spPr bwMode="auto">
          <a:xfrm>
            <a:off x="1248530" y="5190878"/>
            <a:ext cx="10457800" cy="954107"/>
          </a:xfrm>
          <a:prstGeom prst="rect">
            <a:avLst/>
          </a:prstGeom>
          <a:noFill/>
          <a:ln w="12700">
            <a:noFill/>
            <a:miter lim="800000"/>
            <a:headEnd/>
            <a:tailEnd/>
          </a:ln>
          <a:effectLst/>
        </p:spPr>
        <p:txBody>
          <a:bodyPr wrap="square" anchor="ctr">
            <a:spAutoFit/>
          </a:bodyPr>
          <a:lstStyle/>
          <a:p>
            <a:pPr>
              <a:defRPr/>
            </a:pPr>
            <a:r>
              <a:rPr lang="en-GB" sz="2800" dirty="0">
                <a:latin typeface="+mn-lt"/>
              </a:rPr>
              <a:t>Better to have a good dispersion and looking at the accuracy measure given by the device</a:t>
            </a:r>
          </a:p>
        </p:txBody>
      </p:sp>
      <p:grpSp>
        <p:nvGrpSpPr>
          <p:cNvPr id="43" name="Group 5"/>
          <p:cNvGrpSpPr>
            <a:grpSpLocks/>
          </p:cNvGrpSpPr>
          <p:nvPr/>
        </p:nvGrpSpPr>
        <p:grpSpPr bwMode="auto">
          <a:xfrm>
            <a:off x="2686350" y="1059415"/>
            <a:ext cx="6819299" cy="3957166"/>
            <a:chOff x="816" y="1344"/>
            <a:chExt cx="4080" cy="2352"/>
          </a:xfrm>
        </p:grpSpPr>
        <p:sp>
          <p:nvSpPr>
            <p:cNvPr id="44" name="Rectangle 6"/>
            <p:cNvSpPr>
              <a:spLocks noChangeArrowheads="1"/>
            </p:cNvSpPr>
            <p:nvPr/>
          </p:nvSpPr>
          <p:spPr bwMode="auto">
            <a:xfrm>
              <a:off x="816" y="1344"/>
              <a:ext cx="4080" cy="2352"/>
            </a:xfrm>
            <a:prstGeom prst="rect">
              <a:avLst/>
            </a:prstGeom>
            <a:solidFill>
              <a:schemeClr val="bg1"/>
            </a:solidFill>
            <a:ln w="6350">
              <a:solidFill>
                <a:schemeClr val="tx1"/>
              </a:solidFill>
              <a:miter lim="800000"/>
              <a:headEnd/>
              <a:tailEnd/>
            </a:ln>
          </p:spPr>
          <p:txBody>
            <a:bodyPr wrap="none" anchor="ctr"/>
            <a:lstStyle/>
            <a:p>
              <a:endParaRPr lang="en-GB">
                <a:solidFill>
                  <a:srgbClr val="346667"/>
                </a:solidFill>
              </a:endParaRPr>
            </a:p>
          </p:txBody>
        </p:sp>
        <p:grpSp>
          <p:nvGrpSpPr>
            <p:cNvPr id="45" name="Group 7"/>
            <p:cNvGrpSpPr>
              <a:grpSpLocks/>
            </p:cNvGrpSpPr>
            <p:nvPr/>
          </p:nvGrpSpPr>
          <p:grpSpPr bwMode="auto">
            <a:xfrm>
              <a:off x="1010" y="1500"/>
              <a:ext cx="720" cy="720"/>
              <a:chOff x="505" y="1490"/>
              <a:chExt cx="720" cy="720"/>
            </a:xfrm>
          </p:grpSpPr>
          <p:sp>
            <p:nvSpPr>
              <p:cNvPr id="112" name="Oval 8"/>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13" name="Oval 9"/>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14" name="Oval 10"/>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46" name="Group 11"/>
            <p:cNvGrpSpPr>
              <a:grpSpLocks/>
            </p:cNvGrpSpPr>
            <p:nvPr/>
          </p:nvGrpSpPr>
          <p:grpSpPr bwMode="auto">
            <a:xfrm>
              <a:off x="3961" y="1508"/>
              <a:ext cx="720" cy="720"/>
              <a:chOff x="505" y="1490"/>
              <a:chExt cx="720" cy="720"/>
            </a:xfrm>
          </p:grpSpPr>
          <p:sp>
            <p:nvSpPr>
              <p:cNvPr id="109" name="Oval 12"/>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10" name="Oval 13"/>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11" name="Oval 14"/>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47" name="Group 15"/>
            <p:cNvGrpSpPr>
              <a:grpSpLocks/>
            </p:cNvGrpSpPr>
            <p:nvPr/>
          </p:nvGrpSpPr>
          <p:grpSpPr bwMode="auto">
            <a:xfrm>
              <a:off x="1988" y="2592"/>
              <a:ext cx="720" cy="720"/>
              <a:chOff x="505" y="1490"/>
              <a:chExt cx="720" cy="720"/>
            </a:xfrm>
          </p:grpSpPr>
          <p:sp>
            <p:nvSpPr>
              <p:cNvPr id="106" name="Oval 16"/>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7" name="Oval 17"/>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8" name="Oval 18"/>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48" name="Group 19"/>
            <p:cNvGrpSpPr>
              <a:grpSpLocks/>
            </p:cNvGrpSpPr>
            <p:nvPr/>
          </p:nvGrpSpPr>
          <p:grpSpPr bwMode="auto">
            <a:xfrm>
              <a:off x="1993" y="1503"/>
              <a:ext cx="720" cy="720"/>
              <a:chOff x="505" y="1490"/>
              <a:chExt cx="720" cy="720"/>
            </a:xfrm>
          </p:grpSpPr>
          <p:sp>
            <p:nvSpPr>
              <p:cNvPr id="103" name="Oval 20"/>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4" name="Oval 21"/>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5" name="Oval 22"/>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49" name="Group 23"/>
            <p:cNvGrpSpPr>
              <a:grpSpLocks/>
            </p:cNvGrpSpPr>
            <p:nvPr/>
          </p:nvGrpSpPr>
          <p:grpSpPr bwMode="auto">
            <a:xfrm>
              <a:off x="2962" y="1506"/>
              <a:ext cx="720" cy="720"/>
              <a:chOff x="505" y="1490"/>
              <a:chExt cx="720" cy="720"/>
            </a:xfrm>
          </p:grpSpPr>
          <p:sp>
            <p:nvSpPr>
              <p:cNvPr id="100" name="Oval 24"/>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1" name="Oval 25"/>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02" name="Oval 26"/>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50" name="Group 27"/>
            <p:cNvGrpSpPr>
              <a:grpSpLocks/>
            </p:cNvGrpSpPr>
            <p:nvPr/>
          </p:nvGrpSpPr>
          <p:grpSpPr bwMode="auto">
            <a:xfrm>
              <a:off x="1010" y="2592"/>
              <a:ext cx="720" cy="720"/>
              <a:chOff x="505" y="1490"/>
              <a:chExt cx="720" cy="720"/>
            </a:xfrm>
          </p:grpSpPr>
          <p:sp>
            <p:nvSpPr>
              <p:cNvPr id="97" name="Oval 28"/>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8" name="Oval 29"/>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9" name="Oval 30"/>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51" name="Group 31"/>
            <p:cNvGrpSpPr>
              <a:grpSpLocks/>
            </p:cNvGrpSpPr>
            <p:nvPr/>
          </p:nvGrpSpPr>
          <p:grpSpPr bwMode="auto">
            <a:xfrm>
              <a:off x="2953" y="2592"/>
              <a:ext cx="720" cy="720"/>
              <a:chOff x="505" y="1490"/>
              <a:chExt cx="720" cy="720"/>
            </a:xfrm>
          </p:grpSpPr>
          <p:sp>
            <p:nvSpPr>
              <p:cNvPr id="94" name="Oval 32"/>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5" name="Oval 33"/>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6" name="Oval 34"/>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grpSp>
          <p:nvGrpSpPr>
            <p:cNvPr id="52" name="Group 35"/>
            <p:cNvGrpSpPr>
              <a:grpSpLocks/>
            </p:cNvGrpSpPr>
            <p:nvPr/>
          </p:nvGrpSpPr>
          <p:grpSpPr bwMode="auto">
            <a:xfrm>
              <a:off x="3986" y="2592"/>
              <a:ext cx="720" cy="720"/>
              <a:chOff x="505" y="1490"/>
              <a:chExt cx="720" cy="720"/>
            </a:xfrm>
          </p:grpSpPr>
          <p:sp>
            <p:nvSpPr>
              <p:cNvPr id="91" name="Oval 36"/>
              <p:cNvSpPr>
                <a:spLocks noChangeArrowheads="1"/>
              </p:cNvSpPr>
              <p:nvPr/>
            </p:nvSpPr>
            <p:spPr bwMode="auto">
              <a:xfrm>
                <a:off x="505" y="1490"/>
                <a:ext cx="720" cy="72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2" name="Oval 37"/>
              <p:cNvSpPr>
                <a:spLocks noChangeArrowheads="1"/>
              </p:cNvSpPr>
              <p:nvPr/>
            </p:nvSpPr>
            <p:spPr bwMode="auto">
              <a:xfrm>
                <a:off x="672" y="1660"/>
                <a:ext cx="384" cy="38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93" name="Oval 38"/>
              <p:cNvSpPr>
                <a:spLocks noChangeArrowheads="1"/>
              </p:cNvSpPr>
              <p:nvPr/>
            </p:nvSpPr>
            <p:spPr bwMode="auto">
              <a:xfrm>
                <a:off x="851" y="1849"/>
                <a:ext cx="23" cy="2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grpSp>
        <p:sp>
          <p:nvSpPr>
            <p:cNvPr id="53" name="Rectangle 39"/>
            <p:cNvSpPr>
              <a:spLocks noChangeArrowheads="1"/>
            </p:cNvSpPr>
            <p:nvPr/>
          </p:nvSpPr>
          <p:spPr bwMode="auto">
            <a:xfrm>
              <a:off x="1334" y="1821"/>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4" name="Rectangle 40"/>
            <p:cNvSpPr>
              <a:spLocks noChangeArrowheads="1"/>
            </p:cNvSpPr>
            <p:nvPr/>
          </p:nvSpPr>
          <p:spPr bwMode="auto">
            <a:xfrm>
              <a:off x="1200" y="187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5" name="Rectangle 41"/>
            <p:cNvSpPr>
              <a:spLocks noChangeArrowheads="1"/>
            </p:cNvSpPr>
            <p:nvPr/>
          </p:nvSpPr>
          <p:spPr bwMode="auto">
            <a:xfrm>
              <a:off x="1647" y="1913"/>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6" name="Rectangle 42"/>
            <p:cNvSpPr>
              <a:spLocks noChangeArrowheads="1"/>
            </p:cNvSpPr>
            <p:nvPr/>
          </p:nvSpPr>
          <p:spPr bwMode="auto">
            <a:xfrm>
              <a:off x="2246" y="1711"/>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7" name="Rectangle 43"/>
            <p:cNvSpPr>
              <a:spLocks noChangeArrowheads="1"/>
            </p:cNvSpPr>
            <p:nvPr/>
          </p:nvSpPr>
          <p:spPr bwMode="auto">
            <a:xfrm>
              <a:off x="2208" y="1758"/>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8" name="Rectangle 44"/>
            <p:cNvSpPr>
              <a:spLocks noChangeArrowheads="1"/>
            </p:cNvSpPr>
            <p:nvPr/>
          </p:nvSpPr>
          <p:spPr bwMode="auto">
            <a:xfrm>
              <a:off x="2180" y="173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59" name="Rectangle 45"/>
            <p:cNvSpPr>
              <a:spLocks noChangeArrowheads="1"/>
            </p:cNvSpPr>
            <p:nvPr/>
          </p:nvSpPr>
          <p:spPr bwMode="auto">
            <a:xfrm>
              <a:off x="2410" y="175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0" name="Rectangle 46"/>
            <p:cNvSpPr>
              <a:spLocks noChangeArrowheads="1"/>
            </p:cNvSpPr>
            <p:nvPr/>
          </p:nvSpPr>
          <p:spPr bwMode="auto">
            <a:xfrm>
              <a:off x="2448" y="1721"/>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1" name="Rectangle 47"/>
            <p:cNvSpPr>
              <a:spLocks noChangeArrowheads="1"/>
            </p:cNvSpPr>
            <p:nvPr/>
          </p:nvSpPr>
          <p:spPr bwMode="auto">
            <a:xfrm>
              <a:off x="3312" y="1781"/>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2" name="Text Box 48"/>
            <p:cNvSpPr txBox="1">
              <a:spLocks noChangeArrowheads="1"/>
            </p:cNvSpPr>
            <p:nvPr/>
          </p:nvSpPr>
          <p:spPr bwMode="auto">
            <a:xfrm>
              <a:off x="1051" y="2256"/>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69 m</a:t>
              </a:r>
            </a:p>
          </p:txBody>
        </p:sp>
        <p:sp>
          <p:nvSpPr>
            <p:cNvPr id="63" name="Text Box 49"/>
            <p:cNvSpPr txBox="1">
              <a:spLocks noChangeArrowheads="1"/>
            </p:cNvSpPr>
            <p:nvPr/>
          </p:nvSpPr>
          <p:spPr bwMode="auto">
            <a:xfrm>
              <a:off x="2016" y="2256"/>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46 m</a:t>
              </a:r>
            </a:p>
          </p:txBody>
        </p:sp>
        <p:sp>
          <p:nvSpPr>
            <p:cNvPr id="64" name="Text Box 50"/>
            <p:cNvSpPr txBox="1">
              <a:spLocks noChangeArrowheads="1"/>
            </p:cNvSpPr>
            <p:nvPr/>
          </p:nvSpPr>
          <p:spPr bwMode="auto">
            <a:xfrm>
              <a:off x="2976" y="2256"/>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44 m</a:t>
              </a:r>
            </a:p>
          </p:txBody>
        </p:sp>
        <p:sp>
          <p:nvSpPr>
            <p:cNvPr id="65" name="Rectangle 51"/>
            <p:cNvSpPr>
              <a:spLocks noChangeArrowheads="1"/>
            </p:cNvSpPr>
            <p:nvPr/>
          </p:nvSpPr>
          <p:spPr bwMode="auto">
            <a:xfrm>
              <a:off x="3246" y="184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6" name="Rectangle 52"/>
            <p:cNvSpPr>
              <a:spLocks noChangeArrowheads="1"/>
            </p:cNvSpPr>
            <p:nvPr/>
          </p:nvSpPr>
          <p:spPr bwMode="auto">
            <a:xfrm>
              <a:off x="3004" y="181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7" name="Rectangle 53"/>
            <p:cNvSpPr>
              <a:spLocks noChangeArrowheads="1"/>
            </p:cNvSpPr>
            <p:nvPr/>
          </p:nvSpPr>
          <p:spPr bwMode="auto">
            <a:xfrm>
              <a:off x="4272" y="1829"/>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8" name="Rectangle 54"/>
            <p:cNvSpPr>
              <a:spLocks noChangeArrowheads="1"/>
            </p:cNvSpPr>
            <p:nvPr/>
          </p:nvSpPr>
          <p:spPr bwMode="auto">
            <a:xfrm>
              <a:off x="4416" y="1584"/>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69" name="Rectangle 55"/>
            <p:cNvSpPr>
              <a:spLocks noChangeArrowheads="1"/>
            </p:cNvSpPr>
            <p:nvPr/>
          </p:nvSpPr>
          <p:spPr bwMode="auto">
            <a:xfrm>
              <a:off x="4464" y="2064"/>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0" name="Text Box 56"/>
            <p:cNvSpPr txBox="1">
              <a:spLocks noChangeArrowheads="1"/>
            </p:cNvSpPr>
            <p:nvPr/>
          </p:nvSpPr>
          <p:spPr bwMode="auto">
            <a:xfrm>
              <a:off x="4000" y="2256"/>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19 m</a:t>
              </a:r>
            </a:p>
          </p:txBody>
        </p:sp>
        <p:sp>
          <p:nvSpPr>
            <p:cNvPr id="71" name="Rectangle 57"/>
            <p:cNvSpPr>
              <a:spLocks noChangeArrowheads="1"/>
            </p:cNvSpPr>
            <p:nvPr/>
          </p:nvSpPr>
          <p:spPr bwMode="auto">
            <a:xfrm>
              <a:off x="1392" y="2928"/>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2" name="Rectangle 58"/>
            <p:cNvSpPr>
              <a:spLocks noChangeArrowheads="1"/>
            </p:cNvSpPr>
            <p:nvPr/>
          </p:nvSpPr>
          <p:spPr bwMode="auto">
            <a:xfrm>
              <a:off x="1632" y="283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3" name="Rectangle 59"/>
            <p:cNvSpPr>
              <a:spLocks noChangeArrowheads="1"/>
            </p:cNvSpPr>
            <p:nvPr/>
          </p:nvSpPr>
          <p:spPr bwMode="auto">
            <a:xfrm>
              <a:off x="1344" y="321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4" name="Rectangle 60"/>
            <p:cNvSpPr>
              <a:spLocks noChangeArrowheads="1"/>
            </p:cNvSpPr>
            <p:nvPr/>
          </p:nvSpPr>
          <p:spPr bwMode="auto">
            <a:xfrm>
              <a:off x="2208" y="283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5" name="Rectangle 61"/>
            <p:cNvSpPr>
              <a:spLocks noChangeArrowheads="1"/>
            </p:cNvSpPr>
            <p:nvPr/>
          </p:nvSpPr>
          <p:spPr bwMode="auto">
            <a:xfrm>
              <a:off x="2112" y="307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6" name="Rectangle 62"/>
            <p:cNvSpPr>
              <a:spLocks noChangeArrowheads="1"/>
            </p:cNvSpPr>
            <p:nvPr/>
          </p:nvSpPr>
          <p:spPr bwMode="auto">
            <a:xfrm>
              <a:off x="2448" y="2880"/>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77" name="Text Box 63"/>
            <p:cNvSpPr txBox="1">
              <a:spLocks noChangeArrowheads="1"/>
            </p:cNvSpPr>
            <p:nvPr/>
          </p:nvSpPr>
          <p:spPr bwMode="auto">
            <a:xfrm>
              <a:off x="1024" y="3350"/>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14 m</a:t>
              </a:r>
            </a:p>
          </p:txBody>
        </p:sp>
        <p:sp>
          <p:nvSpPr>
            <p:cNvPr id="78" name="Text Box 64"/>
            <p:cNvSpPr txBox="1">
              <a:spLocks noChangeArrowheads="1"/>
            </p:cNvSpPr>
            <p:nvPr/>
          </p:nvSpPr>
          <p:spPr bwMode="auto">
            <a:xfrm>
              <a:off x="2016" y="3350"/>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12 m</a:t>
              </a:r>
            </a:p>
          </p:txBody>
        </p:sp>
        <p:sp>
          <p:nvSpPr>
            <p:cNvPr id="79" name="Text Box 65"/>
            <p:cNvSpPr txBox="1">
              <a:spLocks noChangeArrowheads="1"/>
            </p:cNvSpPr>
            <p:nvPr/>
          </p:nvSpPr>
          <p:spPr bwMode="auto">
            <a:xfrm>
              <a:off x="2976" y="3350"/>
              <a:ext cx="7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12 m</a:t>
              </a:r>
            </a:p>
          </p:txBody>
        </p:sp>
        <p:sp>
          <p:nvSpPr>
            <p:cNvPr id="80" name="Rectangle 66"/>
            <p:cNvSpPr>
              <a:spLocks noChangeArrowheads="1"/>
            </p:cNvSpPr>
            <p:nvPr/>
          </p:nvSpPr>
          <p:spPr bwMode="auto">
            <a:xfrm>
              <a:off x="3264" y="2837"/>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1" name="Rectangle 67"/>
            <p:cNvSpPr>
              <a:spLocks noChangeArrowheads="1"/>
            </p:cNvSpPr>
            <p:nvPr/>
          </p:nvSpPr>
          <p:spPr bwMode="auto">
            <a:xfrm>
              <a:off x="3072" y="259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2" name="Rectangle 68"/>
            <p:cNvSpPr>
              <a:spLocks noChangeArrowheads="1"/>
            </p:cNvSpPr>
            <p:nvPr/>
          </p:nvSpPr>
          <p:spPr bwMode="auto">
            <a:xfrm>
              <a:off x="3408" y="2663"/>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3" name="Rectangle 69"/>
            <p:cNvSpPr>
              <a:spLocks noChangeArrowheads="1"/>
            </p:cNvSpPr>
            <p:nvPr/>
          </p:nvSpPr>
          <p:spPr bwMode="auto">
            <a:xfrm>
              <a:off x="3479" y="3168"/>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4" name="Rectangle 70"/>
            <p:cNvSpPr>
              <a:spLocks noChangeArrowheads="1"/>
            </p:cNvSpPr>
            <p:nvPr/>
          </p:nvSpPr>
          <p:spPr bwMode="auto">
            <a:xfrm>
              <a:off x="4176" y="297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5" name="Rectangle 71"/>
            <p:cNvSpPr>
              <a:spLocks noChangeArrowheads="1"/>
            </p:cNvSpPr>
            <p:nvPr/>
          </p:nvSpPr>
          <p:spPr bwMode="auto">
            <a:xfrm>
              <a:off x="4176" y="2784"/>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6" name="Rectangle 72"/>
            <p:cNvSpPr>
              <a:spLocks noChangeArrowheads="1"/>
            </p:cNvSpPr>
            <p:nvPr/>
          </p:nvSpPr>
          <p:spPr bwMode="auto">
            <a:xfrm>
              <a:off x="4128" y="2832"/>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7" name="Rectangle 73"/>
            <p:cNvSpPr>
              <a:spLocks noChangeArrowheads="1"/>
            </p:cNvSpPr>
            <p:nvPr/>
          </p:nvSpPr>
          <p:spPr bwMode="auto">
            <a:xfrm>
              <a:off x="4464" y="2736"/>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8" name="Rectangle 74"/>
            <p:cNvSpPr>
              <a:spLocks noChangeArrowheads="1"/>
            </p:cNvSpPr>
            <p:nvPr/>
          </p:nvSpPr>
          <p:spPr bwMode="auto">
            <a:xfrm>
              <a:off x="4416" y="2784"/>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89" name="Rectangle 75"/>
            <p:cNvSpPr>
              <a:spLocks noChangeArrowheads="1"/>
            </p:cNvSpPr>
            <p:nvPr/>
          </p:nvSpPr>
          <p:spPr bwMode="auto">
            <a:xfrm>
              <a:off x="4464" y="3029"/>
              <a:ext cx="91" cy="91"/>
            </a:xfrm>
            <a:prstGeom prst="rect">
              <a:avLst/>
            </a:prstGeom>
            <a:solidFill>
              <a:srgbClr val="4D4D4D"/>
            </a:solidFill>
            <a:ln w="9525">
              <a:solidFill>
                <a:schemeClr val="tx1"/>
              </a:solidFill>
              <a:miter lim="800000"/>
              <a:headEnd/>
              <a:tailEnd/>
            </a:ln>
          </p:spPr>
          <p:txBody>
            <a:bodyPr wrap="none" anchor="ctr"/>
            <a:lstStyle/>
            <a:p>
              <a:endParaRPr lang="fr-CH">
                <a:solidFill>
                  <a:srgbClr val="346667"/>
                </a:solidFill>
              </a:endParaRPr>
            </a:p>
          </p:txBody>
        </p:sp>
        <p:sp>
          <p:nvSpPr>
            <p:cNvPr id="90" name="Text Box 76"/>
            <p:cNvSpPr txBox="1">
              <a:spLocks noChangeArrowheads="1"/>
            </p:cNvSpPr>
            <p:nvPr/>
          </p:nvSpPr>
          <p:spPr bwMode="auto">
            <a:xfrm>
              <a:off x="4022" y="3350"/>
              <a:ext cx="6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000" b="1">
                  <a:solidFill>
                    <a:srgbClr val="346667"/>
                  </a:solidFill>
                  <a:latin typeface="Arial" charset="0"/>
                </a:rPr>
                <a:t>Accuracy: 7 m</a:t>
              </a:r>
            </a:p>
          </p:txBody>
        </p:sp>
      </p:grpSp>
      <p:sp>
        <p:nvSpPr>
          <p:cNvPr id="115" name="Right Arrow 13"/>
          <p:cNvSpPr>
            <a:spLocks noChangeArrowheads="1"/>
          </p:cNvSpPr>
          <p:nvPr/>
        </p:nvSpPr>
        <p:spPr bwMode="auto">
          <a:xfrm>
            <a:off x="703106" y="5342600"/>
            <a:ext cx="451048" cy="4191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latin typeface="+mn-lt"/>
              <a:cs typeface="+mn-cs"/>
            </a:endParaRPr>
          </a:p>
        </p:txBody>
      </p:sp>
      <p:sp>
        <p:nvSpPr>
          <p:cNvPr id="2" name="Title 1">
            <a:extLst>
              <a:ext uri="{FF2B5EF4-FFF2-40B4-BE49-F238E27FC236}">
                <a16:creationId xmlns:a16="http://schemas.microsoft.com/office/drawing/2014/main" id="{3F5C2D13-A9F3-D21A-2455-A66C651A93B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Source of signal errors</a:t>
            </a:r>
            <a:endParaRPr lang="en-PH" altLang="en-US" sz="3600" dirty="0"/>
          </a:p>
        </p:txBody>
      </p:sp>
    </p:spTree>
    <p:extLst>
      <p:ext uri="{BB962C8B-B14F-4D97-AF65-F5344CB8AC3E}">
        <p14:creationId xmlns:p14="http://schemas.microsoft.com/office/powerpoint/2010/main" val="1342919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17</a:t>
            </a:fld>
            <a:endParaRPr lang="en-GB" altLang="en-US" dirty="0"/>
          </a:p>
        </p:txBody>
      </p:sp>
      <p:pic>
        <p:nvPicPr>
          <p:cNvPr id="116" name="Picture 11" descr="montain_buidling"/>
          <p:cNvPicPr>
            <a:picLocks noChangeAspect="1" noChangeArrowheads="1"/>
          </p:cNvPicPr>
          <p:nvPr/>
        </p:nvPicPr>
        <p:blipFill>
          <a:blip r:embed="rId3" cstate="print"/>
          <a:srcRect/>
          <a:stretch>
            <a:fillRect/>
          </a:stretch>
        </p:blipFill>
        <p:spPr bwMode="auto">
          <a:xfrm>
            <a:off x="2548363" y="1506537"/>
            <a:ext cx="7239000" cy="3844925"/>
          </a:xfrm>
          <a:prstGeom prst="rect">
            <a:avLst/>
          </a:prstGeom>
          <a:noFill/>
          <a:ln w="9525">
            <a:noFill/>
            <a:miter lim="800000"/>
            <a:headEnd/>
            <a:tailEnd/>
          </a:ln>
        </p:spPr>
      </p:pic>
      <p:pic>
        <p:nvPicPr>
          <p:cNvPr id="117" name="Picture 12"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1151" y="4630736"/>
            <a:ext cx="196850" cy="419100"/>
          </a:xfrm>
          <a:prstGeom prst="rect">
            <a:avLst/>
          </a:prstGeom>
          <a:noFill/>
          <a:ln w="9525">
            <a:noFill/>
            <a:miter lim="800000"/>
            <a:headEnd/>
            <a:tailEnd/>
          </a:ln>
        </p:spPr>
      </p:pic>
      <p:graphicFrame>
        <p:nvGraphicFramePr>
          <p:cNvPr id="118" name="Object 14"/>
          <p:cNvGraphicFramePr>
            <a:graphicFrameLocks noChangeAspect="1"/>
          </p:cNvGraphicFramePr>
          <p:nvPr>
            <p:extLst>
              <p:ext uri="{D42A27DB-BD31-4B8C-83A1-F6EECF244321}">
                <p14:modId xmlns:p14="http://schemas.microsoft.com/office/powerpoint/2010/main" val="2836279566"/>
              </p:ext>
            </p:extLst>
          </p:nvPr>
        </p:nvGraphicFramePr>
        <p:xfrm>
          <a:off x="8847564" y="3027362"/>
          <a:ext cx="442913" cy="307975"/>
        </p:xfrm>
        <a:graphic>
          <a:graphicData uri="http://schemas.openxmlformats.org/presentationml/2006/ole">
            <mc:AlternateContent xmlns:mc="http://schemas.openxmlformats.org/markup-compatibility/2006">
              <mc:Choice xmlns:v="urn:schemas-microsoft-com:vml" Requires="v">
                <p:oleObj name="Clip" r:id="rId5" imgW="4487863" imgH="3116263" progId="">
                  <p:embed/>
                </p:oleObj>
              </mc:Choice>
              <mc:Fallback>
                <p:oleObj name="Clip" r:id="rId5" imgW="4487863" imgH="3116263" progId="">
                  <p:embed/>
                  <p:pic>
                    <p:nvPicPr>
                      <p:cNvPr id="118"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7564" y="3027362"/>
                        <a:ext cx="442913"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Object 15"/>
          <p:cNvGraphicFramePr>
            <a:graphicFrameLocks noChangeAspect="1"/>
          </p:cNvGraphicFramePr>
          <p:nvPr>
            <p:extLst>
              <p:ext uri="{D42A27DB-BD31-4B8C-83A1-F6EECF244321}">
                <p14:modId xmlns:p14="http://schemas.microsoft.com/office/powerpoint/2010/main" val="687958922"/>
              </p:ext>
            </p:extLst>
          </p:nvPr>
        </p:nvGraphicFramePr>
        <p:xfrm>
          <a:off x="4337476" y="2116136"/>
          <a:ext cx="889000" cy="617538"/>
        </p:xfrm>
        <a:graphic>
          <a:graphicData uri="http://schemas.openxmlformats.org/presentationml/2006/ole">
            <mc:AlternateContent xmlns:mc="http://schemas.openxmlformats.org/markup-compatibility/2006">
              <mc:Choice xmlns:v="urn:schemas-microsoft-com:vml" Requires="v">
                <p:oleObj name="Clip" r:id="rId7" imgW="4487863" imgH="3116263" progId="">
                  <p:embed/>
                </p:oleObj>
              </mc:Choice>
              <mc:Fallback>
                <p:oleObj name="Clip" r:id="rId7" imgW="4487863" imgH="3116263" progId="">
                  <p:embed/>
                  <p:pic>
                    <p:nvPicPr>
                      <p:cNvPr id="119"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476" y="2116136"/>
                        <a:ext cx="889000" cy="617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 name="Object 16"/>
          <p:cNvGraphicFramePr>
            <a:graphicFrameLocks noChangeAspect="1"/>
          </p:cNvGraphicFramePr>
          <p:nvPr>
            <p:extLst>
              <p:ext uri="{D42A27DB-BD31-4B8C-83A1-F6EECF244321}">
                <p14:modId xmlns:p14="http://schemas.microsoft.com/office/powerpoint/2010/main" val="3622956354"/>
              </p:ext>
            </p:extLst>
          </p:nvPr>
        </p:nvGraphicFramePr>
        <p:xfrm>
          <a:off x="6166276" y="2192337"/>
          <a:ext cx="755650" cy="523875"/>
        </p:xfrm>
        <a:graphic>
          <a:graphicData uri="http://schemas.openxmlformats.org/presentationml/2006/ole">
            <mc:AlternateContent xmlns:mc="http://schemas.openxmlformats.org/markup-compatibility/2006">
              <mc:Choice xmlns:v="urn:schemas-microsoft-com:vml" Requires="v">
                <p:oleObj name="Clip" r:id="rId8" imgW="4487863" imgH="3116263" progId="">
                  <p:embed/>
                </p:oleObj>
              </mc:Choice>
              <mc:Fallback>
                <p:oleObj name="Clip" r:id="rId8" imgW="4487863" imgH="3116263" progId="">
                  <p:embed/>
                  <p:pic>
                    <p:nvPicPr>
                      <p:cNvPr id="12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6276" y="2192337"/>
                        <a:ext cx="755650"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Object 17"/>
          <p:cNvGraphicFramePr>
            <a:graphicFrameLocks noChangeAspect="1"/>
          </p:cNvGraphicFramePr>
          <p:nvPr>
            <p:extLst>
              <p:ext uri="{D42A27DB-BD31-4B8C-83A1-F6EECF244321}">
                <p14:modId xmlns:p14="http://schemas.microsoft.com/office/powerpoint/2010/main" val="2147469772"/>
              </p:ext>
            </p:extLst>
          </p:nvPr>
        </p:nvGraphicFramePr>
        <p:xfrm>
          <a:off x="3194476" y="3182937"/>
          <a:ext cx="442912" cy="307975"/>
        </p:xfrm>
        <a:graphic>
          <a:graphicData uri="http://schemas.openxmlformats.org/presentationml/2006/ole">
            <mc:AlternateContent xmlns:mc="http://schemas.openxmlformats.org/markup-compatibility/2006">
              <mc:Choice xmlns:v="urn:schemas-microsoft-com:vml" Requires="v">
                <p:oleObj name="Clip" r:id="rId9" imgW="4487863" imgH="3116263" progId="">
                  <p:embed/>
                </p:oleObj>
              </mc:Choice>
              <mc:Fallback>
                <p:oleObj name="Clip" r:id="rId9" imgW="4487863" imgH="3116263" progId="">
                  <p:embed/>
                  <p:pic>
                    <p:nvPicPr>
                      <p:cNvPr id="12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476" y="3182937"/>
                        <a:ext cx="442912"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 name="Line 18"/>
          <p:cNvSpPr>
            <a:spLocks noChangeShapeType="1"/>
          </p:cNvSpPr>
          <p:nvPr/>
        </p:nvSpPr>
        <p:spPr bwMode="auto">
          <a:xfrm>
            <a:off x="3423076" y="3411536"/>
            <a:ext cx="609600" cy="4572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3" name="Line 21"/>
          <p:cNvSpPr>
            <a:spLocks noChangeShapeType="1"/>
          </p:cNvSpPr>
          <p:nvPr/>
        </p:nvSpPr>
        <p:spPr bwMode="auto">
          <a:xfrm flipH="1">
            <a:off x="8299876" y="3259136"/>
            <a:ext cx="609600" cy="304800"/>
          </a:xfrm>
          <a:prstGeom prst="line">
            <a:avLst/>
          </a:prstGeom>
          <a:noFill/>
          <a:ln w="12700">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124" name="Freeform 24"/>
          <p:cNvSpPr>
            <a:spLocks/>
          </p:cNvSpPr>
          <p:nvPr/>
        </p:nvSpPr>
        <p:spPr bwMode="auto">
          <a:xfrm>
            <a:off x="4870876" y="2649536"/>
            <a:ext cx="9144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125" name="Freeform 25"/>
          <p:cNvSpPr>
            <a:spLocks/>
          </p:cNvSpPr>
          <p:nvPr/>
        </p:nvSpPr>
        <p:spPr bwMode="auto">
          <a:xfrm rot="2183567">
            <a:off x="5875763" y="2679699"/>
            <a:ext cx="762000" cy="1828800"/>
          </a:xfrm>
          <a:custGeom>
            <a:avLst/>
            <a:gdLst>
              <a:gd name="T0" fmla="*/ 0 w 576"/>
              <a:gd name="T1" fmla="*/ 0 h 1152"/>
              <a:gd name="T2" fmla="*/ 2147483647 w 576"/>
              <a:gd name="T3" fmla="*/ 2147483647 h 1152"/>
              <a:gd name="T4" fmla="*/ 2147483647 w 576"/>
              <a:gd name="T5" fmla="*/ 2147483647 h 1152"/>
              <a:gd name="T6" fmla="*/ 2147483647 w 576"/>
              <a:gd name="T7" fmla="*/ 2147483647 h 1152"/>
              <a:gd name="T8" fmla="*/ 0 60000 65536"/>
              <a:gd name="T9" fmla="*/ 0 60000 65536"/>
              <a:gd name="T10" fmla="*/ 0 60000 65536"/>
              <a:gd name="T11" fmla="*/ 0 60000 65536"/>
              <a:gd name="T12" fmla="*/ 0 w 576"/>
              <a:gd name="T13" fmla="*/ 0 h 1152"/>
              <a:gd name="T14" fmla="*/ 576 w 576"/>
              <a:gd name="T15" fmla="*/ 1152 h 1152"/>
            </a:gdLst>
            <a:ahLst/>
            <a:cxnLst>
              <a:cxn ang="T8">
                <a:pos x="T0" y="T1"/>
              </a:cxn>
              <a:cxn ang="T9">
                <a:pos x="T2" y="T3"/>
              </a:cxn>
              <a:cxn ang="T10">
                <a:pos x="T4" y="T5"/>
              </a:cxn>
              <a:cxn ang="T11">
                <a:pos x="T6" y="T7"/>
              </a:cxn>
            </a:cxnLst>
            <a:rect l="T12" t="T13" r="T14" b="T15"/>
            <a:pathLst>
              <a:path w="576" h="1152">
                <a:moveTo>
                  <a:pt x="0" y="0"/>
                </a:moveTo>
                <a:lnTo>
                  <a:pt x="192" y="432"/>
                </a:lnTo>
                <a:lnTo>
                  <a:pt x="192" y="336"/>
                </a:lnTo>
                <a:lnTo>
                  <a:pt x="576" y="1152"/>
                </a:lnTo>
              </a:path>
            </a:pathLst>
          </a:custGeom>
          <a:noFill/>
          <a:ln w="12700" cap="flat" cmpd="sng">
            <a:solidFill>
              <a:srgbClr val="FF3300"/>
            </a:solidFill>
            <a:prstDash val="dash"/>
            <a:round/>
            <a:headEnd/>
            <a:tailEnd/>
          </a:ln>
        </p:spPr>
        <p:txBody>
          <a:bodyPr wrap="none" anchor="ctr"/>
          <a:lstStyle/>
          <a:p>
            <a:endParaRPr lang="en-US">
              <a:solidFill>
                <a:srgbClr val="000078"/>
              </a:solidFill>
            </a:endParaRPr>
          </a:p>
        </p:txBody>
      </p:sp>
      <p:sp>
        <p:nvSpPr>
          <p:cNvPr id="2" name="Title 1">
            <a:extLst>
              <a:ext uri="{FF2B5EF4-FFF2-40B4-BE49-F238E27FC236}">
                <a16:creationId xmlns:a16="http://schemas.microsoft.com/office/drawing/2014/main" id="{D32747C6-1C42-388A-87E8-7BD56BB15E8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Source of signal errors</a:t>
            </a:r>
            <a:endParaRPr lang="en-PH" altLang="en-US" sz="3600" dirty="0"/>
          </a:p>
        </p:txBody>
      </p:sp>
    </p:spTree>
    <p:extLst>
      <p:ext uri="{BB962C8B-B14F-4D97-AF65-F5344CB8AC3E}">
        <p14:creationId xmlns:p14="http://schemas.microsoft.com/office/powerpoint/2010/main" val="401147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18</a:t>
            </a:fld>
            <a:endParaRPr lang="en-GB" altLang="en-US" dirty="0"/>
          </a:p>
        </p:txBody>
      </p:sp>
      <p:sp>
        <p:nvSpPr>
          <p:cNvPr id="14" name="Text Box 22"/>
          <p:cNvSpPr txBox="1">
            <a:spLocks noChangeArrowheads="1"/>
          </p:cNvSpPr>
          <p:nvPr/>
        </p:nvSpPr>
        <p:spPr bwMode="auto">
          <a:xfrm>
            <a:off x="5446834" y="4563606"/>
            <a:ext cx="1713290" cy="369332"/>
          </a:xfrm>
          <a:prstGeom prst="rect">
            <a:avLst/>
          </a:prstGeom>
          <a:noFill/>
          <a:ln w="12700">
            <a:noFill/>
            <a:miter lim="800000"/>
            <a:headEnd/>
            <a:tailEnd/>
          </a:ln>
          <a:effectLst/>
        </p:spPr>
        <p:txBody>
          <a:bodyPr wrap="square" anchor="ctr">
            <a:spAutoFit/>
          </a:bodyPr>
          <a:lstStyle/>
          <a:p>
            <a:pPr>
              <a:defRPr/>
            </a:pPr>
            <a:r>
              <a:rPr lang="en-GB" sz="1800" b="1" dirty="0">
                <a:latin typeface="+mj-lt"/>
              </a:rPr>
              <a:t>Signal Multipath </a:t>
            </a:r>
          </a:p>
        </p:txBody>
      </p:sp>
      <p:grpSp>
        <p:nvGrpSpPr>
          <p:cNvPr id="15" name="Group 34"/>
          <p:cNvGrpSpPr>
            <a:grpSpLocks/>
          </p:cNvGrpSpPr>
          <p:nvPr/>
        </p:nvGrpSpPr>
        <p:grpSpPr bwMode="auto">
          <a:xfrm>
            <a:off x="6327701" y="1495773"/>
            <a:ext cx="3817938" cy="2592387"/>
            <a:chOff x="3264" y="1487"/>
            <a:chExt cx="2405" cy="1633"/>
          </a:xfrm>
        </p:grpSpPr>
        <p:pic>
          <p:nvPicPr>
            <p:cNvPr id="16" name="Picture 14" descr="mountain"/>
            <p:cNvPicPr>
              <a:picLocks noChangeArrowheads="1"/>
            </p:cNvPicPr>
            <p:nvPr/>
          </p:nvPicPr>
          <p:blipFill>
            <a:blip r:embed="rId3" cstate="print"/>
            <a:srcRect/>
            <a:stretch>
              <a:fillRect/>
            </a:stretch>
          </p:blipFill>
          <p:spPr bwMode="auto">
            <a:xfrm>
              <a:off x="3264" y="1583"/>
              <a:ext cx="2405" cy="1537"/>
            </a:xfrm>
            <a:prstGeom prst="rect">
              <a:avLst/>
            </a:prstGeom>
            <a:noFill/>
            <a:ln w="9525">
              <a:noFill/>
              <a:miter lim="800000"/>
              <a:headEnd/>
              <a:tailEnd/>
            </a:ln>
          </p:spPr>
        </p:pic>
        <p:pic>
          <p:nvPicPr>
            <p:cNvPr id="17" name="Picture 15"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0" y="2687"/>
              <a:ext cx="124" cy="264"/>
            </a:xfrm>
            <a:prstGeom prst="rect">
              <a:avLst/>
            </a:prstGeom>
            <a:noFill/>
            <a:ln w="9525">
              <a:noFill/>
              <a:miter lim="800000"/>
              <a:headEnd/>
              <a:tailEnd/>
            </a:ln>
          </p:spPr>
        </p:pic>
        <p:sp>
          <p:nvSpPr>
            <p:cNvPr id="18" name="Line 20"/>
            <p:cNvSpPr>
              <a:spLocks noChangeShapeType="1"/>
            </p:cNvSpPr>
            <p:nvPr/>
          </p:nvSpPr>
          <p:spPr bwMode="auto">
            <a:xfrm flipH="1">
              <a:off x="4396" y="2255"/>
              <a:ext cx="240"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19" name="Group 32"/>
            <p:cNvGrpSpPr>
              <a:grpSpLocks/>
            </p:cNvGrpSpPr>
            <p:nvPr/>
          </p:nvGrpSpPr>
          <p:grpSpPr bwMode="auto">
            <a:xfrm>
              <a:off x="3928" y="1535"/>
              <a:ext cx="400" cy="1152"/>
              <a:chOff x="3680" y="1440"/>
              <a:chExt cx="400" cy="1152"/>
            </a:xfrm>
          </p:grpSpPr>
          <p:sp>
            <p:nvSpPr>
              <p:cNvPr id="23" name="Line 25"/>
              <p:cNvSpPr>
                <a:spLocks noChangeShapeType="1"/>
              </p:cNvSpPr>
              <p:nvPr/>
            </p:nvSpPr>
            <p:spPr bwMode="auto">
              <a:xfrm>
                <a:off x="3744" y="1440"/>
                <a:ext cx="336" cy="1152"/>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24" name="Text Box 26"/>
              <p:cNvSpPr txBox="1">
                <a:spLocks noChangeArrowheads="1"/>
              </p:cNvSpPr>
              <p:nvPr/>
            </p:nvSpPr>
            <p:spPr bwMode="auto">
              <a:xfrm>
                <a:off x="3680"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20" name="Group 33"/>
            <p:cNvGrpSpPr>
              <a:grpSpLocks/>
            </p:cNvGrpSpPr>
            <p:nvPr/>
          </p:nvGrpSpPr>
          <p:grpSpPr bwMode="auto">
            <a:xfrm>
              <a:off x="4060" y="1487"/>
              <a:ext cx="576" cy="768"/>
              <a:chOff x="3812" y="1392"/>
              <a:chExt cx="576" cy="768"/>
            </a:xfrm>
          </p:grpSpPr>
          <p:sp>
            <p:nvSpPr>
              <p:cNvPr id="21" name="Line 19"/>
              <p:cNvSpPr>
                <a:spLocks noChangeShapeType="1"/>
              </p:cNvSpPr>
              <p:nvPr/>
            </p:nvSpPr>
            <p:spPr bwMode="auto">
              <a:xfrm>
                <a:off x="3812" y="1392"/>
                <a:ext cx="576" cy="76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2" name="Text Box 27"/>
              <p:cNvSpPr txBox="1">
                <a:spLocks noChangeArrowheads="1"/>
              </p:cNvSpPr>
              <p:nvPr/>
            </p:nvSpPr>
            <p:spPr bwMode="auto">
              <a:xfrm>
                <a:off x="4016"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grpSp>
        <p:nvGrpSpPr>
          <p:cNvPr id="25" name="Group 35"/>
          <p:cNvGrpSpPr>
            <a:grpSpLocks/>
          </p:cNvGrpSpPr>
          <p:nvPr/>
        </p:nvGrpSpPr>
        <p:grpSpPr bwMode="auto">
          <a:xfrm>
            <a:off x="2279577" y="1648172"/>
            <a:ext cx="3819525" cy="2438400"/>
            <a:chOff x="714" y="1583"/>
            <a:chExt cx="2406" cy="1536"/>
          </a:xfrm>
        </p:grpSpPr>
        <p:pic>
          <p:nvPicPr>
            <p:cNvPr id="26" name="Picture 13" descr="buildings"/>
            <p:cNvPicPr>
              <a:picLocks noChangeAspect="1" noChangeArrowheads="1"/>
            </p:cNvPicPr>
            <p:nvPr/>
          </p:nvPicPr>
          <p:blipFill>
            <a:blip r:embed="rId5" cstate="print"/>
            <a:srcRect/>
            <a:stretch>
              <a:fillRect/>
            </a:stretch>
          </p:blipFill>
          <p:spPr bwMode="auto">
            <a:xfrm>
              <a:off x="714" y="1583"/>
              <a:ext cx="2406" cy="1536"/>
            </a:xfrm>
            <a:prstGeom prst="rect">
              <a:avLst/>
            </a:prstGeom>
            <a:noFill/>
            <a:ln w="9525">
              <a:noFill/>
              <a:miter lim="800000"/>
              <a:headEnd/>
              <a:tailEnd/>
            </a:ln>
          </p:spPr>
        </p:pic>
        <p:pic>
          <p:nvPicPr>
            <p:cNvPr id="27" name="Picture 11" descr="eTrexB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38" y="2639"/>
              <a:ext cx="124" cy="264"/>
            </a:xfrm>
            <a:prstGeom prst="rect">
              <a:avLst/>
            </a:prstGeom>
            <a:noFill/>
            <a:ln w="9525">
              <a:noFill/>
              <a:miter lim="800000"/>
              <a:headEnd/>
              <a:tailEnd/>
            </a:ln>
          </p:spPr>
        </p:pic>
        <p:sp>
          <p:nvSpPr>
            <p:cNvPr id="28" name="Line 17"/>
            <p:cNvSpPr>
              <a:spLocks noChangeShapeType="1"/>
            </p:cNvSpPr>
            <p:nvPr/>
          </p:nvSpPr>
          <p:spPr bwMode="auto">
            <a:xfrm flipH="1">
              <a:off x="1598" y="2111"/>
              <a:ext cx="624" cy="336"/>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29" name="Line 18"/>
            <p:cNvSpPr>
              <a:spLocks noChangeShapeType="1"/>
            </p:cNvSpPr>
            <p:nvPr/>
          </p:nvSpPr>
          <p:spPr bwMode="auto">
            <a:xfrm>
              <a:off x="1598" y="2447"/>
              <a:ext cx="240" cy="288"/>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grpSp>
          <p:nvGrpSpPr>
            <p:cNvPr id="30" name="Group 30"/>
            <p:cNvGrpSpPr>
              <a:grpSpLocks/>
            </p:cNvGrpSpPr>
            <p:nvPr/>
          </p:nvGrpSpPr>
          <p:grpSpPr bwMode="auto">
            <a:xfrm>
              <a:off x="1434" y="1583"/>
              <a:ext cx="384" cy="1056"/>
              <a:chOff x="1008" y="1488"/>
              <a:chExt cx="384" cy="1056"/>
            </a:xfrm>
          </p:grpSpPr>
          <p:sp>
            <p:nvSpPr>
              <p:cNvPr id="34" name="Line 24"/>
              <p:cNvSpPr>
                <a:spLocks noChangeShapeType="1"/>
              </p:cNvSpPr>
              <p:nvPr/>
            </p:nvSpPr>
            <p:spPr bwMode="auto">
              <a:xfrm>
                <a:off x="1104" y="1488"/>
                <a:ext cx="288" cy="1056"/>
              </a:xfrm>
              <a:prstGeom prst="line">
                <a:avLst/>
              </a:prstGeom>
              <a:noFill/>
              <a:ln w="28575">
                <a:solidFill>
                  <a:schemeClr val="accent2"/>
                </a:solidFill>
                <a:prstDash val="dash"/>
                <a:round/>
                <a:headEnd/>
                <a:tailEnd/>
              </a:ln>
              <a:effectLst/>
            </p:spPr>
            <p:txBody>
              <a:bodyPr wrap="none" anchor="ctr"/>
              <a:lstStyle/>
              <a:p>
                <a:pPr>
                  <a:defRPr/>
                </a:pPr>
                <a:endParaRPr lang="fr-CH">
                  <a:solidFill>
                    <a:srgbClr val="000078"/>
                  </a:solidFill>
                </a:endParaRPr>
              </a:p>
            </p:txBody>
          </p:sp>
          <p:sp>
            <p:nvSpPr>
              <p:cNvPr id="35" name="Text Box 28"/>
              <p:cNvSpPr txBox="1">
                <a:spLocks noChangeArrowheads="1"/>
              </p:cNvSpPr>
              <p:nvPr/>
            </p:nvSpPr>
            <p:spPr bwMode="auto">
              <a:xfrm>
                <a:off x="1008" y="1632"/>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1</a:t>
                </a:r>
              </a:p>
            </p:txBody>
          </p:sp>
        </p:grpSp>
        <p:grpSp>
          <p:nvGrpSpPr>
            <p:cNvPr id="31" name="Group 31"/>
            <p:cNvGrpSpPr>
              <a:grpSpLocks/>
            </p:cNvGrpSpPr>
            <p:nvPr/>
          </p:nvGrpSpPr>
          <p:grpSpPr bwMode="auto">
            <a:xfrm>
              <a:off x="1454" y="1631"/>
              <a:ext cx="768" cy="480"/>
              <a:chOff x="1028" y="1536"/>
              <a:chExt cx="768" cy="480"/>
            </a:xfrm>
          </p:grpSpPr>
          <p:sp>
            <p:nvSpPr>
              <p:cNvPr id="32" name="Line 16"/>
              <p:cNvSpPr>
                <a:spLocks noChangeShapeType="1"/>
              </p:cNvSpPr>
              <p:nvPr/>
            </p:nvSpPr>
            <p:spPr bwMode="auto">
              <a:xfrm>
                <a:off x="1028" y="1536"/>
                <a:ext cx="768" cy="480"/>
              </a:xfrm>
              <a:prstGeom prst="line">
                <a:avLst/>
              </a:prstGeom>
              <a:noFill/>
              <a:ln w="28575">
                <a:solidFill>
                  <a:srgbClr val="FF3300"/>
                </a:solidFill>
                <a:prstDash val="dash"/>
                <a:round/>
                <a:headEnd/>
                <a:tailEnd/>
              </a:ln>
              <a:effectLst/>
            </p:spPr>
            <p:txBody>
              <a:bodyPr wrap="none" anchor="ctr"/>
              <a:lstStyle/>
              <a:p>
                <a:pPr>
                  <a:defRPr/>
                </a:pPr>
                <a:endParaRPr lang="fr-CH">
                  <a:solidFill>
                    <a:srgbClr val="000078"/>
                  </a:solidFill>
                </a:endParaRPr>
              </a:p>
            </p:txBody>
          </p:sp>
          <p:sp>
            <p:nvSpPr>
              <p:cNvPr id="33" name="Text Box 29"/>
              <p:cNvSpPr txBox="1">
                <a:spLocks noChangeArrowheads="1"/>
              </p:cNvSpPr>
              <p:nvPr/>
            </p:nvSpPr>
            <p:spPr bwMode="auto">
              <a:xfrm>
                <a:off x="1344" y="1584"/>
                <a:ext cx="160" cy="154"/>
              </a:xfrm>
              <a:prstGeom prst="rect">
                <a:avLst/>
              </a:prstGeom>
              <a:noFill/>
              <a:ln w="38100">
                <a:noFill/>
                <a:miter lim="800000"/>
                <a:headEnd/>
                <a:tailEnd/>
              </a:ln>
              <a:effectLst/>
            </p:spPr>
            <p:txBody>
              <a:bodyPr wrap="none" anchor="ctr">
                <a:spAutoFit/>
              </a:bodyPr>
              <a:lstStyle/>
              <a:p>
                <a:pPr>
                  <a:defRPr/>
                </a:pPr>
                <a:r>
                  <a:rPr lang="en-GB" sz="1000" b="1">
                    <a:solidFill>
                      <a:srgbClr val="000078"/>
                    </a:solidFill>
                    <a:latin typeface="Arial" charset="0"/>
                  </a:rPr>
                  <a:t>2</a:t>
                </a:r>
              </a:p>
            </p:txBody>
          </p:sp>
        </p:grpSp>
      </p:grpSp>
      <p:sp>
        <p:nvSpPr>
          <p:cNvPr id="37" name="Text Box 18"/>
          <p:cNvSpPr txBox="1">
            <a:spLocks noChangeArrowheads="1"/>
          </p:cNvSpPr>
          <p:nvPr/>
        </p:nvSpPr>
        <p:spPr bwMode="auto">
          <a:xfrm>
            <a:off x="2567608" y="5203798"/>
            <a:ext cx="7471742" cy="523220"/>
          </a:xfrm>
          <a:prstGeom prst="rect">
            <a:avLst/>
          </a:prstGeom>
          <a:noFill/>
          <a:ln w="12700">
            <a:noFill/>
            <a:miter lim="800000"/>
            <a:headEnd/>
            <a:tailEnd/>
          </a:ln>
          <a:effectLst/>
        </p:spPr>
        <p:txBody>
          <a:bodyPr wrap="square" anchor="ctr">
            <a:spAutoFit/>
          </a:bodyPr>
          <a:lstStyle/>
          <a:p>
            <a:pPr algn="l">
              <a:defRPr/>
            </a:pPr>
            <a:r>
              <a:rPr lang="en-GB" sz="2800" dirty="0">
                <a:latin typeface="+mn-lt"/>
              </a:rPr>
              <a:t>Take the reading in the most open space possible</a:t>
            </a:r>
          </a:p>
        </p:txBody>
      </p:sp>
      <p:sp>
        <p:nvSpPr>
          <p:cNvPr id="38" name="Right Arrow 13"/>
          <p:cNvSpPr>
            <a:spLocks noChangeArrowheads="1"/>
          </p:cNvSpPr>
          <p:nvPr/>
        </p:nvSpPr>
        <p:spPr bwMode="auto">
          <a:xfrm>
            <a:off x="1927126" y="5255858"/>
            <a:ext cx="451048" cy="4191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accent1">
                  <a:lumMod val="50000"/>
                </a:schemeClr>
              </a:solidFill>
              <a:latin typeface="+mn-lt"/>
              <a:cs typeface="+mn-cs"/>
            </a:endParaRPr>
          </a:p>
        </p:txBody>
      </p:sp>
      <p:sp>
        <p:nvSpPr>
          <p:cNvPr id="2" name="Title 1">
            <a:extLst>
              <a:ext uri="{FF2B5EF4-FFF2-40B4-BE49-F238E27FC236}">
                <a16:creationId xmlns:a16="http://schemas.microsoft.com/office/drawing/2014/main" id="{36CF4133-6033-711F-91B3-AC03219285A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Source of signal error</a:t>
            </a:r>
            <a:endParaRPr lang="en-PH" altLang="en-US" sz="3600" dirty="0"/>
          </a:p>
        </p:txBody>
      </p:sp>
    </p:spTree>
    <p:extLst>
      <p:ext uri="{BB962C8B-B14F-4D97-AF65-F5344CB8AC3E}">
        <p14:creationId xmlns:p14="http://schemas.microsoft.com/office/powerpoint/2010/main" val="2162070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19</a:t>
            </a:fld>
            <a:endParaRPr lang="en-GB" altLang="en-US" dirty="0"/>
          </a:p>
        </p:txBody>
      </p:sp>
      <p:sp>
        <p:nvSpPr>
          <p:cNvPr id="36" name="Rectangle 265"/>
          <p:cNvSpPr>
            <a:spLocks noChangeArrowheads="1"/>
          </p:cNvSpPr>
          <p:nvPr/>
        </p:nvSpPr>
        <p:spPr bwMode="auto">
          <a:xfrm>
            <a:off x="5955323" y="1589456"/>
            <a:ext cx="4343400" cy="449867"/>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600" dirty="0">
                <a:latin typeface="+mn-lt"/>
              </a:rPr>
              <a:t>Minimum requirements:</a:t>
            </a:r>
          </a:p>
        </p:txBody>
      </p:sp>
      <p:sp>
        <p:nvSpPr>
          <p:cNvPr id="39" name="Rectangle 265"/>
          <p:cNvSpPr>
            <a:spLocks noChangeArrowheads="1"/>
          </p:cNvSpPr>
          <p:nvPr/>
        </p:nvSpPr>
        <p:spPr bwMode="auto">
          <a:xfrm>
            <a:off x="6226296" y="2034483"/>
            <a:ext cx="5449889" cy="4050853"/>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200" dirty="0">
                <a:latin typeface="+mn-lt"/>
              </a:rPr>
              <a:t>1. Allows to be set up as follow:</a:t>
            </a:r>
          </a:p>
          <a:p>
            <a:pPr lvl="1">
              <a:lnSpc>
                <a:spcPct val="90000"/>
              </a:lnSpc>
              <a:defRPr/>
            </a:pPr>
            <a:r>
              <a:rPr lang="en-US" sz="2200" dirty="0">
                <a:latin typeface="+mn-lt"/>
              </a:rPr>
              <a:t>a. Position format: </a:t>
            </a:r>
            <a:r>
              <a:rPr lang="en-US" sz="2200" dirty="0" err="1">
                <a:latin typeface="+mn-lt"/>
              </a:rPr>
              <a:t>hddd.ddddd</a:t>
            </a:r>
            <a:endParaRPr lang="en-US" sz="2200" dirty="0">
              <a:latin typeface="+mn-lt"/>
            </a:endParaRPr>
          </a:p>
          <a:p>
            <a:pPr lvl="1">
              <a:lnSpc>
                <a:spcPct val="90000"/>
              </a:lnSpc>
              <a:defRPr/>
            </a:pPr>
            <a:r>
              <a:rPr lang="en-US" sz="2200" dirty="0">
                <a:latin typeface="+mn-lt"/>
              </a:rPr>
              <a:t>b. Map datum: WGS84</a:t>
            </a:r>
          </a:p>
          <a:p>
            <a:pPr lvl="1">
              <a:lnSpc>
                <a:spcPct val="90000"/>
              </a:lnSpc>
              <a:defRPr/>
            </a:pPr>
            <a:r>
              <a:rPr lang="en-US" sz="2200" dirty="0">
                <a:latin typeface="+mn-lt"/>
              </a:rPr>
              <a:t>c. Map Spheroid WGS84</a:t>
            </a:r>
          </a:p>
          <a:p>
            <a:pPr lvl="1">
              <a:lnSpc>
                <a:spcPct val="90000"/>
              </a:lnSpc>
              <a:defRPr/>
            </a:pPr>
            <a:r>
              <a:rPr lang="en-US" sz="2200" dirty="0">
                <a:latin typeface="+mn-lt"/>
              </a:rPr>
              <a:t>d. Distance and speed: Metric</a:t>
            </a:r>
          </a:p>
          <a:p>
            <a:pPr marL="290513" indent="-290513">
              <a:lnSpc>
                <a:spcPct val="90000"/>
              </a:lnSpc>
              <a:defRPr/>
            </a:pPr>
            <a:r>
              <a:rPr lang="en-US" sz="2200" dirty="0">
                <a:latin typeface="+mn-lt"/>
              </a:rPr>
              <a:t>2. Provide a reading with at least 5 digits to reach a level of precision down to the meter</a:t>
            </a:r>
          </a:p>
          <a:p>
            <a:pPr marL="290513" indent="-290513">
              <a:lnSpc>
                <a:spcPct val="90000"/>
              </a:lnSpc>
              <a:defRPr/>
            </a:pPr>
            <a:r>
              <a:rPr lang="en-US" sz="2200" dirty="0">
                <a:latin typeface="+mn-lt"/>
              </a:rPr>
              <a:t>3. Display the following information:</a:t>
            </a:r>
          </a:p>
          <a:p>
            <a:pPr marL="739775" lvl="1" indent="-282575">
              <a:lnSpc>
                <a:spcPct val="90000"/>
              </a:lnSpc>
              <a:defRPr/>
            </a:pPr>
            <a:r>
              <a:rPr lang="en-US" sz="2200" dirty="0">
                <a:latin typeface="+mn-lt"/>
              </a:rPr>
              <a:t>a. Number of received satellite signals</a:t>
            </a:r>
          </a:p>
          <a:p>
            <a:pPr lvl="1">
              <a:lnSpc>
                <a:spcPct val="90000"/>
              </a:lnSpc>
              <a:defRPr/>
            </a:pPr>
            <a:r>
              <a:rPr lang="en-US" sz="2200" dirty="0">
                <a:latin typeface="+mn-lt"/>
              </a:rPr>
              <a:t>b. Accuracy measure</a:t>
            </a:r>
          </a:p>
          <a:p>
            <a:pPr>
              <a:lnSpc>
                <a:spcPct val="90000"/>
              </a:lnSpc>
              <a:defRPr/>
            </a:pPr>
            <a:r>
              <a:rPr lang="fr-CH" sz="2200" dirty="0">
                <a:latin typeface="+mn-lt"/>
              </a:rPr>
              <a:t>4. </a:t>
            </a:r>
            <a:r>
              <a:rPr lang="fr-CH" sz="2200" dirty="0" err="1">
                <a:latin typeface="+mn-lt"/>
              </a:rPr>
              <a:t>Having</a:t>
            </a:r>
            <a:r>
              <a:rPr lang="fr-CH" sz="2200" dirty="0">
                <a:latin typeface="+mn-lt"/>
              </a:rPr>
              <a:t> </a:t>
            </a:r>
            <a:r>
              <a:rPr lang="fr-CH" sz="2200" dirty="0" err="1">
                <a:latin typeface="+mn-lt"/>
              </a:rPr>
              <a:t>access</a:t>
            </a:r>
            <a:r>
              <a:rPr lang="fr-CH" sz="2200" dirty="0">
                <a:latin typeface="+mn-lt"/>
              </a:rPr>
              <a:t> to </a:t>
            </a:r>
            <a:r>
              <a:rPr lang="fr-CH" sz="2200" dirty="0" err="1">
                <a:latin typeface="+mn-lt"/>
              </a:rPr>
              <a:t>both</a:t>
            </a:r>
            <a:r>
              <a:rPr lang="fr-CH" sz="2200" dirty="0">
                <a:latin typeface="+mn-lt"/>
              </a:rPr>
              <a:t> the GPS and GLONASS constellations </a:t>
            </a:r>
            <a:r>
              <a:rPr lang="fr-CH" sz="2200" dirty="0" err="1">
                <a:latin typeface="+mn-lt"/>
              </a:rPr>
              <a:t>is</a:t>
            </a:r>
            <a:r>
              <a:rPr lang="fr-CH" sz="2200" dirty="0">
                <a:latin typeface="+mn-lt"/>
              </a:rPr>
              <a:t> a plus</a:t>
            </a:r>
            <a:endParaRPr lang="en-US" sz="2200" dirty="0">
              <a:latin typeface="+mn-lt"/>
            </a:endParaRPr>
          </a:p>
        </p:txBody>
      </p:sp>
      <p:pic>
        <p:nvPicPr>
          <p:cNvPr id="40" name="Picture 10"/>
          <p:cNvPicPr>
            <a:picLocks noChangeAspect="1" noChangeArrowheads="1"/>
          </p:cNvPicPr>
          <p:nvPr/>
        </p:nvPicPr>
        <p:blipFill>
          <a:blip r:embed="rId3" cstate="print"/>
          <a:srcRect/>
          <a:stretch>
            <a:fillRect/>
          </a:stretch>
        </p:blipFill>
        <p:spPr bwMode="auto">
          <a:xfrm>
            <a:off x="900907" y="1268134"/>
            <a:ext cx="1223963" cy="2628900"/>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40000"/>
              </a:srgbClr>
            </a:outerShdw>
          </a:effectLst>
        </p:spPr>
      </p:pic>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682" y="3077884"/>
            <a:ext cx="135096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265"/>
          <p:cNvSpPr>
            <a:spLocks noChangeArrowheads="1"/>
          </p:cNvSpPr>
          <p:nvPr/>
        </p:nvSpPr>
        <p:spPr bwMode="auto">
          <a:xfrm>
            <a:off x="6071489" y="1060171"/>
            <a:ext cx="5604696" cy="449867"/>
          </a:xfrm>
          <a:prstGeom prst="rect">
            <a:avLst/>
          </a:prstGeom>
          <a:noFill/>
          <a:ln w="12700">
            <a:noFill/>
            <a:miter lim="800000"/>
            <a:headEnd/>
            <a:tailEnd/>
          </a:ln>
        </p:spPr>
        <p:txBody>
          <a:bodyPr wrap="square" lIns="90488" tIns="44450" rIns="90488" bIns="44450">
            <a:spAutoFit/>
          </a:bodyPr>
          <a:lstStyle/>
          <a:p>
            <a:pPr>
              <a:lnSpc>
                <a:spcPct val="90000"/>
              </a:lnSpc>
              <a:defRPr/>
            </a:pPr>
            <a:r>
              <a:rPr lang="fr-CH" sz="2600" dirty="0">
                <a:latin typeface="+mn-lt"/>
              </a:rPr>
              <a:t>Large </a:t>
            </a:r>
            <a:r>
              <a:rPr lang="fr-CH" sz="2600" dirty="0" err="1">
                <a:latin typeface="+mn-lt"/>
              </a:rPr>
              <a:t>choice</a:t>
            </a:r>
            <a:r>
              <a:rPr lang="fr-CH" sz="2600" dirty="0">
                <a:latin typeface="+mn-lt"/>
              </a:rPr>
              <a:t> / </a:t>
            </a:r>
            <a:r>
              <a:rPr lang="fr-CH" sz="2600" dirty="0" err="1">
                <a:latin typeface="+mn-lt"/>
              </a:rPr>
              <a:t>different</a:t>
            </a:r>
            <a:r>
              <a:rPr lang="fr-CH" sz="2600" dirty="0">
                <a:latin typeface="+mn-lt"/>
              </a:rPr>
              <a:t> </a:t>
            </a:r>
            <a:r>
              <a:rPr lang="fr-CH" sz="2600" dirty="0" err="1">
                <a:latin typeface="+mn-lt"/>
              </a:rPr>
              <a:t>prices</a:t>
            </a:r>
            <a:r>
              <a:rPr lang="fr-CH" sz="2600" dirty="0">
                <a:latin typeface="+mn-lt"/>
              </a:rPr>
              <a:t>!</a:t>
            </a:r>
            <a:endParaRPr lang="en-US" sz="2600" dirty="0">
              <a:latin typeface="+mn-lt"/>
            </a:endParaRPr>
          </a:p>
        </p:txBody>
      </p:sp>
      <p:pic>
        <p:nvPicPr>
          <p:cNvPr id="43" name="Picture 7" descr="D:\GAIA-GEOSYSTEMS\PROJECTS\ADB\MEETINGS\DATA_MANAGERS_NOV_2015\PRESENTATION\GPS_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4520" y="1125259"/>
            <a:ext cx="11525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D:\GAIA-GEOSYSTEMS\PROJECTS\ADB\MEETINGS\DATA_MANAGERS_NOV_2015\PRESENTATION\GPS_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994" y="1052234"/>
            <a:ext cx="1223962"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7" descr="D:\GAIA-GEOSYSTEMS\PROJECTS\ADB\MEETINGS\DATA_MANAGERS_NOV_2015\PRESENTATION\GPS_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31281" y="3085821"/>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7" descr="D:\GAIA-GEOSYSTEMS\PROJECTS\ADB\MEETINGS\DATA_MANAGERS_NOV_2015\PRESENTATION\GPS_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2219" y="1484034"/>
            <a:ext cx="12954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 descr="D:\GAIA-GEOSYSTEMS\PROJECTS\ADB\MEETINGS\DATA_MANAGERS_NOV_2015\PRESENTATION\IPhon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5482" y="2476222"/>
            <a:ext cx="1152525"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8" descr="table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62906" y="4512985"/>
            <a:ext cx="2133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D:\GAIA-GEOSYSTEMS\PROJECTS\ADB\MEETINGS\DATA_MANAGERS_NOV_2015\PRESENTATION\GPS_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07631" y="3501746"/>
            <a:ext cx="1314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ight Arrow 13"/>
          <p:cNvSpPr>
            <a:spLocks noChangeArrowheads="1"/>
          </p:cNvSpPr>
          <p:nvPr/>
        </p:nvSpPr>
        <p:spPr bwMode="auto">
          <a:xfrm>
            <a:off x="5417642" y="1089540"/>
            <a:ext cx="451048" cy="419100"/>
          </a:xfrm>
          <a:prstGeom prst="rightArrow">
            <a:avLst>
              <a:gd name="adj1" fmla="val 50000"/>
              <a:gd name="adj2" fmla="val 50000"/>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latin typeface="+mn-lt"/>
              <a:cs typeface="+mn-cs"/>
            </a:endParaRPr>
          </a:p>
        </p:txBody>
      </p:sp>
      <p:sp>
        <p:nvSpPr>
          <p:cNvPr id="2" name="Title 1">
            <a:extLst>
              <a:ext uri="{FF2B5EF4-FFF2-40B4-BE49-F238E27FC236}">
                <a16:creationId xmlns:a16="http://schemas.microsoft.com/office/drawing/2014/main" id="{B0D66C58-A442-1517-9EA1-C5966046E1C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Which device to use?</a:t>
            </a:r>
            <a:endParaRPr lang="en-PH" altLang="en-US" sz="3600" dirty="0"/>
          </a:p>
        </p:txBody>
      </p:sp>
    </p:spTree>
    <p:extLst>
      <p:ext uri="{BB962C8B-B14F-4D97-AF65-F5344CB8AC3E}">
        <p14:creationId xmlns:p14="http://schemas.microsoft.com/office/powerpoint/2010/main" val="11357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Key terms used in this session</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2</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6" name="Rectangle 5">
            <a:extLst>
              <a:ext uri="{FF2B5EF4-FFF2-40B4-BE49-F238E27FC236}">
                <a16:creationId xmlns:a16="http://schemas.microsoft.com/office/drawing/2014/main" id="{4641EFD8-EA32-527D-FEC5-546659119A4C}"/>
              </a:ext>
            </a:extLst>
          </p:cNvPr>
          <p:cNvSpPr>
            <a:spLocks noChangeArrowheads="1"/>
          </p:cNvSpPr>
          <p:nvPr/>
        </p:nvSpPr>
        <p:spPr bwMode="auto">
          <a:xfrm>
            <a:off x="547968" y="1038195"/>
            <a:ext cx="11161058" cy="4154984"/>
          </a:xfrm>
          <a:prstGeom prst="rect">
            <a:avLst/>
          </a:prstGeom>
          <a:noFill/>
          <a:ln w="9525">
            <a:noFill/>
            <a:miter lim="800000"/>
            <a:headEnd/>
            <a:tailEnd/>
          </a:ln>
        </p:spPr>
        <p:txBody>
          <a:bodyPr wrap="square">
            <a:spAutoFit/>
          </a:bodyPr>
          <a:lstStyle/>
          <a:p>
            <a:pPr marL="361950" indent="-361950">
              <a:spcBef>
                <a:spcPts val="0"/>
              </a:spcBef>
              <a:spcAft>
                <a:spcPts val="1200"/>
              </a:spcAft>
            </a:pPr>
            <a:r>
              <a:rPr lang="en-PH" sz="2600" b="1" dirty="0">
                <a:ea typeface="SimSun" pitchFamily="2" charset="-122"/>
              </a:rPr>
              <a:t>Accuracy: </a:t>
            </a:r>
            <a:r>
              <a:rPr lang="en-US" sz="2600" dirty="0">
                <a:ea typeface="Times New Roman" pitchFamily="18" charset="0"/>
              </a:rPr>
              <a:t>The degree to which a measured value conforms to true or accepted values. Accuracy is a measure of correctness</a:t>
            </a:r>
            <a:r>
              <a:rPr lang="en-PH" sz="2600" dirty="0">
                <a:ea typeface="SimSun" pitchFamily="2" charset="-122"/>
              </a:rPr>
              <a:t>.</a:t>
            </a:r>
          </a:p>
          <a:p>
            <a:pPr marL="361950" indent="-361950">
              <a:spcBef>
                <a:spcPts val="0"/>
              </a:spcBef>
              <a:spcAft>
                <a:spcPts val="1200"/>
              </a:spcAft>
            </a:pPr>
            <a:r>
              <a:rPr lang="en-PH" altLang="zh-CN" sz="2600" b="1" dirty="0" err="1">
                <a:ea typeface="SimSun" pitchFamily="2" charset="-122"/>
              </a:rPr>
              <a:t>Basemap</a:t>
            </a:r>
            <a:r>
              <a:rPr lang="en-PH" altLang="zh-CN" sz="2600" b="1" dirty="0">
                <a:ea typeface="SimSun" pitchFamily="2" charset="-122"/>
              </a:rPr>
              <a:t>: </a:t>
            </a:r>
            <a:r>
              <a:rPr lang="en-PH" altLang="zh-CN" sz="2600" dirty="0">
                <a:ea typeface="SimSun" pitchFamily="2" charset="-122"/>
              </a:rPr>
              <a:t>Collection of GIS data and/or orthorectified imagery that form the background setting for a map. The function of the basemap is to provide background detail necessary to orient the location of the map.</a:t>
            </a:r>
            <a:endParaRPr lang="en-US" altLang="zh-CN" sz="2600" dirty="0">
              <a:ea typeface="SimSun" pitchFamily="2" charset="-122"/>
            </a:endParaRPr>
          </a:p>
          <a:p>
            <a:pPr marL="361950" indent="-361950">
              <a:spcBef>
                <a:spcPts val="0"/>
              </a:spcBef>
              <a:spcAft>
                <a:spcPts val="1200"/>
              </a:spcAft>
            </a:pPr>
            <a:r>
              <a:rPr lang="en-US" altLang="zh-CN" sz="2600" b="1" dirty="0">
                <a:ea typeface="SimSun" pitchFamily="2" charset="-122"/>
              </a:rPr>
              <a:t>Data: </a:t>
            </a:r>
            <a:r>
              <a:rPr lang="en-US" altLang="zh-CN" sz="2600" dirty="0">
                <a:ea typeface="SimSun" pitchFamily="2" charset="-122"/>
              </a:rPr>
              <a:t>Facts and statistics collected for reference or analysis</a:t>
            </a:r>
            <a:endParaRPr lang="en-PH" sz="2600" b="1" dirty="0">
              <a:ea typeface="SimSun" pitchFamily="2" charset="-122"/>
            </a:endParaRPr>
          </a:p>
          <a:p>
            <a:pPr marL="361950" indent="-361950">
              <a:spcBef>
                <a:spcPts val="0"/>
              </a:spcBef>
              <a:spcAft>
                <a:spcPts val="1200"/>
              </a:spcAft>
            </a:pPr>
            <a:r>
              <a:rPr lang="fr-CH" altLang="zh-CN" sz="2600" b="1" dirty="0">
                <a:ea typeface="SimSun" pitchFamily="2" charset="-122"/>
              </a:rPr>
              <a:t>Geographic data: </a:t>
            </a:r>
            <a:r>
              <a:rPr lang="en-US" altLang="zh-CN" sz="2600" dirty="0">
                <a:ea typeface="SimSun" pitchFamily="2" charset="-122"/>
              </a:rPr>
              <a:t>Information describing the location and attributes of things, including their shapes and representation. Geographic data is the composite of spatial data and attribute data.</a:t>
            </a:r>
            <a:r>
              <a:rPr lang="en-PH" sz="2600" dirty="0">
                <a:ea typeface="SimSun" pitchFamily="2" charset="-122"/>
              </a:rPr>
              <a:t> </a:t>
            </a:r>
            <a:endParaRPr lang="en-US" sz="2600" dirty="0">
              <a:ea typeface="SimSun" pitchFamily="2" charset="-122"/>
            </a:endParaRPr>
          </a:p>
        </p:txBody>
      </p:sp>
    </p:spTree>
    <p:extLst>
      <p:ext uri="{BB962C8B-B14F-4D97-AF65-F5344CB8AC3E}">
        <p14:creationId xmlns:p14="http://schemas.microsoft.com/office/powerpoint/2010/main" val="2307082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20</a:t>
            </a:fld>
            <a:endParaRPr lang="en-GB" altLang="en-US" dirty="0"/>
          </a:p>
        </p:txBody>
      </p:sp>
      <p:pic>
        <p:nvPicPr>
          <p:cNvPr id="1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412" y="1030286"/>
            <a:ext cx="27241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12" y="1030286"/>
            <a:ext cx="2819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65"/>
          <p:cNvSpPr>
            <a:spLocks noChangeArrowheads="1"/>
          </p:cNvSpPr>
          <p:nvPr/>
        </p:nvSpPr>
        <p:spPr bwMode="auto">
          <a:xfrm>
            <a:off x="7952992" y="1309685"/>
            <a:ext cx="2667000" cy="754063"/>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solidFill>
                  <a:srgbClr val="FF0000"/>
                </a:solidFill>
                <a:latin typeface="+mn-lt"/>
              </a:rPr>
              <a:t>Should match the data specifications</a:t>
            </a:r>
          </a:p>
        </p:txBody>
      </p:sp>
      <p:sp>
        <p:nvSpPr>
          <p:cNvPr id="19" name="Right Arrow 18"/>
          <p:cNvSpPr/>
          <p:nvPr/>
        </p:nvSpPr>
        <p:spPr bwMode="auto">
          <a:xfrm>
            <a:off x="7399338" y="1401761"/>
            <a:ext cx="457200" cy="419100"/>
          </a:xfrm>
          <a:prstGeom prst="rightArrow">
            <a:avLst/>
          </a:prstGeom>
          <a:solidFill>
            <a:srgbClr val="FF0000"/>
          </a:solidFill>
          <a:ln w="3175" cap="flat" cmpd="sng" algn="ctr">
            <a:solidFill>
              <a:srgbClr val="4D4D4D"/>
            </a:solidFill>
            <a:prstDash val="solid"/>
            <a:round/>
            <a:headEnd type="none" w="med" len="med"/>
            <a:tailEnd type="none" w="med" len="med"/>
          </a:ln>
          <a:effectLst/>
        </p:spPr>
        <p:txBody>
          <a:bodyPr wrap="none" anchor="ctr"/>
          <a:lstStyle/>
          <a:p>
            <a:pPr>
              <a:defRPr/>
            </a:pPr>
            <a:endParaRPr lang="en-US">
              <a:solidFill>
                <a:schemeClr val="accent1">
                  <a:lumMod val="75000"/>
                </a:schemeClr>
              </a:solidFill>
              <a:latin typeface="+mn-lt"/>
            </a:endParaRPr>
          </a:p>
        </p:txBody>
      </p:sp>
      <p:sp>
        <p:nvSpPr>
          <p:cNvPr id="20" name="Rectangle 265"/>
          <p:cNvSpPr>
            <a:spLocks noChangeArrowheads="1"/>
          </p:cNvSpPr>
          <p:nvPr/>
        </p:nvSpPr>
        <p:spPr bwMode="auto">
          <a:xfrm>
            <a:off x="1270412" y="2506662"/>
            <a:ext cx="5562600" cy="42227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400" dirty="0">
                <a:latin typeface="+mn-lt"/>
              </a:rPr>
              <a:t>Taking a reading</a:t>
            </a:r>
          </a:p>
        </p:txBody>
      </p:sp>
      <p:pic>
        <p:nvPicPr>
          <p:cNvPr id="21" name="Picture 3" descr="garmin_etrex10_page-satelliten_fin"/>
          <p:cNvPicPr>
            <a:picLocks noChangeAspect="1" noChangeArrowheads="1"/>
          </p:cNvPicPr>
          <p:nvPr/>
        </p:nvPicPr>
        <p:blipFill>
          <a:blip r:embed="rId5" cstate="print"/>
          <a:srcRect/>
          <a:stretch>
            <a:fillRect/>
          </a:stretch>
        </p:blipFill>
        <p:spPr bwMode="auto">
          <a:xfrm>
            <a:off x="4242212" y="2778123"/>
            <a:ext cx="2273300" cy="2852738"/>
          </a:xfrm>
          <a:prstGeom prst="rect">
            <a:avLst/>
          </a:prstGeom>
          <a:noFill/>
          <a:ln w="9525">
            <a:noFill/>
            <a:miter lim="800000"/>
            <a:headEnd/>
            <a:tailEnd/>
          </a:ln>
          <a:effectLst>
            <a:outerShdw blurRad="50800" dist="38100" dir="2700000" sx="102000" sy="102000" algn="tl" rotWithShape="0">
              <a:prstClr val="black">
                <a:alpha val="40000"/>
              </a:prstClr>
            </a:outerShdw>
          </a:effectLst>
        </p:spPr>
      </p:pic>
      <p:sp>
        <p:nvSpPr>
          <p:cNvPr id="22" name="Text Box 36"/>
          <p:cNvSpPr txBox="1">
            <a:spLocks noChangeArrowheads="1"/>
          </p:cNvSpPr>
          <p:nvPr/>
        </p:nvSpPr>
        <p:spPr bwMode="auto">
          <a:xfrm>
            <a:off x="1422812" y="3421062"/>
            <a:ext cx="2209800" cy="585787"/>
          </a:xfrm>
          <a:prstGeom prst="rect">
            <a:avLst/>
          </a:prstGeom>
          <a:noFill/>
          <a:ln w="12700">
            <a:noFill/>
            <a:miter lim="800000"/>
            <a:headEnd/>
            <a:tailEnd/>
          </a:ln>
          <a:effectLst/>
        </p:spPr>
        <p:txBody>
          <a:bodyPr wrap="square" anchor="ctr">
            <a:spAutoFit/>
          </a:bodyPr>
          <a:lstStyle/>
          <a:p>
            <a:pPr algn="ctr">
              <a:defRPr/>
            </a:pPr>
            <a:r>
              <a:rPr lang="en-US" sz="1600" b="1" dirty="0">
                <a:latin typeface="+mn-lt"/>
              </a:rPr>
              <a:t>GPS and GLONASS</a:t>
            </a:r>
          </a:p>
          <a:p>
            <a:pPr algn="ctr">
              <a:defRPr/>
            </a:pPr>
            <a:r>
              <a:rPr lang="en-US" sz="1600" b="1" dirty="0">
                <a:latin typeface="+mn-lt"/>
              </a:rPr>
              <a:t>on</a:t>
            </a:r>
          </a:p>
        </p:txBody>
      </p:sp>
      <p:sp>
        <p:nvSpPr>
          <p:cNvPr id="23" name="Text Box 36"/>
          <p:cNvSpPr txBox="1">
            <a:spLocks noChangeArrowheads="1"/>
          </p:cNvSpPr>
          <p:nvPr/>
        </p:nvSpPr>
        <p:spPr bwMode="auto">
          <a:xfrm>
            <a:off x="1422812" y="4144962"/>
            <a:ext cx="2209800" cy="338137"/>
          </a:xfrm>
          <a:prstGeom prst="rect">
            <a:avLst/>
          </a:prstGeom>
          <a:noFill/>
          <a:ln w="12700">
            <a:noFill/>
            <a:miter lim="800000"/>
            <a:headEnd/>
            <a:tailEnd/>
          </a:ln>
          <a:effectLst/>
        </p:spPr>
        <p:txBody>
          <a:bodyPr wrap="square" anchor="ctr">
            <a:spAutoFit/>
          </a:bodyPr>
          <a:lstStyle/>
          <a:p>
            <a:pPr algn="ctr">
              <a:defRPr/>
            </a:pPr>
            <a:r>
              <a:rPr lang="en-US" sz="1600" b="1" dirty="0">
                <a:latin typeface="+mn-lt"/>
              </a:rPr>
              <a:t>Accuracy value</a:t>
            </a:r>
          </a:p>
        </p:txBody>
      </p:sp>
      <p:sp>
        <p:nvSpPr>
          <p:cNvPr id="24" name="Text Box 36"/>
          <p:cNvSpPr txBox="1">
            <a:spLocks noChangeArrowheads="1"/>
          </p:cNvSpPr>
          <p:nvPr/>
        </p:nvSpPr>
        <p:spPr bwMode="auto">
          <a:xfrm>
            <a:off x="1346612" y="4792662"/>
            <a:ext cx="2209800" cy="585787"/>
          </a:xfrm>
          <a:prstGeom prst="rect">
            <a:avLst/>
          </a:prstGeom>
          <a:noFill/>
          <a:ln w="12700">
            <a:noFill/>
            <a:miter lim="800000"/>
            <a:headEnd/>
            <a:tailEnd/>
          </a:ln>
          <a:effectLst/>
        </p:spPr>
        <p:txBody>
          <a:bodyPr wrap="square" anchor="ctr">
            <a:spAutoFit/>
          </a:bodyPr>
          <a:lstStyle/>
          <a:p>
            <a:pPr algn="ctr">
              <a:defRPr/>
            </a:pPr>
            <a:r>
              <a:rPr lang="en-US" sz="1600" b="1" dirty="0">
                <a:latin typeface="+mn-lt"/>
              </a:rPr>
              <a:t>Number of received satellite signals</a:t>
            </a:r>
          </a:p>
        </p:txBody>
      </p:sp>
      <p:cxnSp>
        <p:nvCxnSpPr>
          <p:cNvPr id="25" name="Straight Connector 24"/>
          <p:cNvCxnSpPr>
            <a:stCxn id="22" idx="3"/>
          </p:cNvCxnSpPr>
          <p:nvPr/>
        </p:nvCxnSpPr>
        <p:spPr>
          <a:xfrm flipV="1">
            <a:off x="3632612" y="3625849"/>
            <a:ext cx="457200" cy="87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404012" y="3908423"/>
            <a:ext cx="60960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480212" y="4716461"/>
            <a:ext cx="609600" cy="317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 Box 36"/>
          <p:cNvSpPr txBox="1">
            <a:spLocks noChangeArrowheads="1"/>
          </p:cNvSpPr>
          <p:nvPr/>
        </p:nvSpPr>
        <p:spPr bwMode="auto">
          <a:xfrm>
            <a:off x="1575212" y="3011487"/>
            <a:ext cx="2209800" cy="338137"/>
          </a:xfrm>
          <a:prstGeom prst="rect">
            <a:avLst/>
          </a:prstGeom>
          <a:noFill/>
          <a:ln w="12700">
            <a:noFill/>
            <a:miter lim="800000"/>
            <a:headEnd/>
            <a:tailEnd/>
          </a:ln>
          <a:effectLst/>
        </p:spPr>
        <p:txBody>
          <a:bodyPr wrap="square" anchor="ctr">
            <a:spAutoFit/>
          </a:bodyPr>
          <a:lstStyle/>
          <a:p>
            <a:pPr algn="ctr">
              <a:defRPr/>
            </a:pPr>
            <a:r>
              <a:rPr lang="en-US" sz="1600" b="1" dirty="0">
                <a:latin typeface="+mn-lt"/>
              </a:rPr>
              <a:t>Coordinates</a:t>
            </a:r>
          </a:p>
        </p:txBody>
      </p:sp>
      <p:cxnSp>
        <p:nvCxnSpPr>
          <p:cNvPr id="29" name="Straight Connector 28"/>
          <p:cNvCxnSpPr/>
          <p:nvPr/>
        </p:nvCxnSpPr>
        <p:spPr>
          <a:xfrm flipV="1">
            <a:off x="3632612" y="3040061"/>
            <a:ext cx="457200" cy="88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p:cNvCxnSpPr>
          <p:nvPr/>
        </p:nvCxnSpPr>
        <p:spPr>
          <a:xfrm>
            <a:off x="6334538" y="3968749"/>
            <a:ext cx="638174" cy="3032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rcRect l="23012" r="33847" b="7744"/>
          <a:stretch>
            <a:fillRect/>
          </a:stretch>
        </p:blipFill>
        <p:spPr bwMode="auto">
          <a:xfrm>
            <a:off x="7376731" y="2380011"/>
            <a:ext cx="2663825"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itle 1"/>
          <p:cNvSpPr txBox="1">
            <a:spLocks/>
          </p:cNvSpPr>
          <p:nvPr/>
        </p:nvSpPr>
        <p:spPr bwMode="auto">
          <a:xfrm>
            <a:off x="4716718" y="5797548"/>
            <a:ext cx="15843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dirty="0">
                <a:ea typeface="SimSun" pitchFamily="2" charset="-122"/>
              </a:rPr>
              <a:t>GNSS device</a:t>
            </a:r>
          </a:p>
        </p:txBody>
      </p:sp>
      <p:sp>
        <p:nvSpPr>
          <p:cNvPr id="33" name="Title 1"/>
          <p:cNvSpPr txBox="1">
            <a:spLocks/>
          </p:cNvSpPr>
          <p:nvPr/>
        </p:nvSpPr>
        <p:spPr bwMode="auto">
          <a:xfrm>
            <a:off x="8241917" y="5788374"/>
            <a:ext cx="22669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ea typeface="SimSun" pitchFamily="2" charset="-122"/>
              </a:rPr>
              <a:t>Mobile phone + app</a:t>
            </a:r>
          </a:p>
        </p:txBody>
      </p:sp>
      <p:sp>
        <p:nvSpPr>
          <p:cNvPr id="34" name="Text Box 36"/>
          <p:cNvSpPr txBox="1">
            <a:spLocks noChangeArrowheads="1"/>
          </p:cNvSpPr>
          <p:nvPr/>
        </p:nvSpPr>
        <p:spPr bwMode="auto">
          <a:xfrm>
            <a:off x="6334538" y="4113213"/>
            <a:ext cx="2209800" cy="584200"/>
          </a:xfrm>
          <a:prstGeom prst="rect">
            <a:avLst/>
          </a:prstGeom>
          <a:noFill/>
          <a:ln w="12700">
            <a:noFill/>
            <a:miter lim="800000"/>
            <a:headEnd/>
            <a:tailEnd/>
          </a:ln>
          <a:effectLst/>
        </p:spPr>
        <p:txBody>
          <a:bodyPr wrap="square" anchor="ctr">
            <a:spAutoFit/>
          </a:bodyPr>
          <a:lstStyle/>
          <a:p>
            <a:pPr algn="ctr">
              <a:defRPr/>
            </a:pPr>
            <a:r>
              <a:rPr lang="en-US" sz="1600" b="1" dirty="0">
                <a:latin typeface="+mn-lt"/>
              </a:rPr>
              <a:t>Satellite </a:t>
            </a:r>
          </a:p>
          <a:p>
            <a:pPr algn="ctr">
              <a:defRPr/>
            </a:pPr>
            <a:r>
              <a:rPr lang="en-US" sz="1600" b="1" dirty="0">
                <a:latin typeface="+mn-lt"/>
              </a:rPr>
              <a:t>position</a:t>
            </a:r>
          </a:p>
        </p:txBody>
      </p:sp>
      <p:cxnSp>
        <p:nvCxnSpPr>
          <p:cNvPr id="35" name="Straight Connector 34"/>
          <p:cNvCxnSpPr/>
          <p:nvPr/>
        </p:nvCxnSpPr>
        <p:spPr>
          <a:xfrm>
            <a:off x="7952992" y="4581873"/>
            <a:ext cx="431800" cy="1444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2964C4B-7ADD-EFEA-E359-1AE8F5D932D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Unit Setting</a:t>
            </a:r>
            <a:endParaRPr lang="en-PH" altLang="en-US" sz="3600" dirty="0"/>
          </a:p>
        </p:txBody>
      </p:sp>
    </p:spTree>
    <p:extLst>
      <p:ext uri="{BB962C8B-B14F-4D97-AF65-F5344CB8AC3E}">
        <p14:creationId xmlns:p14="http://schemas.microsoft.com/office/powerpoint/2010/main" val="99074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21</a:t>
            </a:fld>
            <a:endParaRPr lang="en-GB" altLang="en-US" dirty="0"/>
          </a:p>
        </p:txBody>
      </p:sp>
      <p:sp>
        <p:nvSpPr>
          <p:cNvPr id="17" name="Content Placeholder 2"/>
          <p:cNvSpPr txBox="1">
            <a:spLocks/>
          </p:cNvSpPr>
          <p:nvPr/>
        </p:nvSpPr>
        <p:spPr>
          <a:xfrm>
            <a:off x="815057" y="1599854"/>
            <a:ext cx="5903521" cy="4608512"/>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600" dirty="0"/>
              <a:t>Most comprehensive and powerful method of georeferencing</a:t>
            </a:r>
          </a:p>
          <a:p>
            <a:pPr lvl="1">
              <a:spcBef>
                <a:spcPts val="0"/>
              </a:spcBef>
              <a:spcAft>
                <a:spcPts val="0"/>
              </a:spcAft>
            </a:pPr>
            <a:r>
              <a:rPr lang="en-US" sz="2600" dirty="0"/>
              <a:t>Standard, stable, unique, infinitely fine resolution</a:t>
            </a:r>
          </a:p>
          <a:p>
            <a:pPr marL="457200" lvl="1" indent="0">
              <a:spcBef>
                <a:spcPts val="0"/>
              </a:spcBef>
              <a:spcAft>
                <a:spcPts val="0"/>
              </a:spcAft>
              <a:buNone/>
            </a:pPr>
            <a:r>
              <a:rPr lang="en-US" sz="2000" dirty="0"/>
              <a:t>  </a:t>
            </a:r>
          </a:p>
          <a:p>
            <a:pPr>
              <a:spcBef>
                <a:spcPts val="0"/>
              </a:spcBef>
              <a:spcAft>
                <a:spcPts val="0"/>
              </a:spcAft>
            </a:pPr>
            <a:r>
              <a:rPr lang="en-US" sz="2600" dirty="0"/>
              <a:t>Uses a well-defined and fixed reference frame</a:t>
            </a:r>
          </a:p>
          <a:p>
            <a:pPr lvl="1">
              <a:spcBef>
                <a:spcPts val="0"/>
              </a:spcBef>
              <a:spcAft>
                <a:spcPts val="0"/>
              </a:spcAft>
            </a:pPr>
            <a:r>
              <a:rPr lang="en-US" sz="2600" dirty="0"/>
              <a:t>Based on Greenwich (Prime) Meridian and Equator</a:t>
            </a:r>
          </a:p>
          <a:p>
            <a:pPr marL="457200" lvl="1" indent="0">
              <a:spcBef>
                <a:spcPts val="0"/>
              </a:spcBef>
              <a:spcAft>
                <a:spcPts val="0"/>
              </a:spcAft>
              <a:buNone/>
            </a:pPr>
            <a:r>
              <a:rPr lang="en-US" sz="2000" dirty="0"/>
              <a:t> </a:t>
            </a:r>
          </a:p>
          <a:p>
            <a:pPr>
              <a:spcBef>
                <a:spcPts val="0"/>
              </a:spcBef>
              <a:spcAft>
                <a:spcPts val="0"/>
              </a:spcAft>
            </a:pPr>
            <a:r>
              <a:rPr lang="en-US" sz="2600" dirty="0"/>
              <a:t>Most used in geospatial technologies</a:t>
            </a:r>
          </a:p>
        </p:txBody>
      </p:sp>
      <p:pic>
        <p:nvPicPr>
          <p:cNvPr id="18" name="Picture 4"/>
          <p:cNvPicPr>
            <a:picLocks noChangeAspect="1"/>
          </p:cNvPicPr>
          <p:nvPr/>
        </p:nvPicPr>
        <p:blipFill>
          <a:blip r:embed="rId3" cstate="print">
            <a:extLst>
              <a:ext uri="{28A0092B-C50C-407E-A947-70E740481C1C}">
                <a14:useLocalDpi xmlns:a14="http://schemas.microsoft.com/office/drawing/2010/main" val="0"/>
              </a:ext>
            </a:extLst>
          </a:blip>
          <a:srcRect t="4167" b="6580"/>
          <a:stretch>
            <a:fillRect/>
          </a:stretch>
        </p:blipFill>
        <p:spPr bwMode="auto">
          <a:xfrm>
            <a:off x="7238819" y="1404909"/>
            <a:ext cx="4023824" cy="238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906" y="3837435"/>
            <a:ext cx="27876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10573118" y="4278760"/>
            <a:ext cx="15240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Title 1"/>
          <p:cNvSpPr txBox="1">
            <a:spLocks/>
          </p:cNvSpPr>
          <p:nvPr/>
        </p:nvSpPr>
        <p:spPr bwMode="auto">
          <a:xfrm>
            <a:off x="550566" y="964643"/>
            <a:ext cx="7959586"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600" dirty="0">
                <a:ea typeface="SimSun" pitchFamily="2" charset="-122"/>
              </a:rPr>
              <a:t>Why use latitude/longitude (Decimal degrees)?</a:t>
            </a:r>
          </a:p>
        </p:txBody>
      </p:sp>
      <p:sp>
        <p:nvSpPr>
          <p:cNvPr id="2" name="Title 1">
            <a:extLst>
              <a:ext uri="{FF2B5EF4-FFF2-40B4-BE49-F238E27FC236}">
                <a16:creationId xmlns:a16="http://schemas.microsoft.com/office/drawing/2014/main" id="{123EECAB-9BBE-DFE1-BD58-4993025207F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Why use latitude and longitude?</a:t>
            </a:r>
            <a:endParaRPr lang="en-PH" altLang="en-US" sz="3600" dirty="0"/>
          </a:p>
        </p:txBody>
      </p:sp>
    </p:spTree>
    <p:extLst>
      <p:ext uri="{BB962C8B-B14F-4D97-AF65-F5344CB8AC3E}">
        <p14:creationId xmlns:p14="http://schemas.microsoft.com/office/powerpoint/2010/main" val="3938641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22</a:t>
            </a:fld>
            <a:endParaRPr lang="en-GB" altLang="en-US" dirty="0"/>
          </a:p>
        </p:txBody>
      </p:sp>
      <p:pic>
        <p:nvPicPr>
          <p:cNvPr id="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094692"/>
            <a:ext cx="52514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3238" y="3567796"/>
            <a:ext cx="86106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7640638" y="2518679"/>
            <a:ext cx="202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a:solidFill>
                  <a:srgbClr val="FF0000"/>
                </a:solidFill>
                <a:latin typeface="Arial" charset="0"/>
              </a:rPr>
              <a:t>Recommended</a:t>
            </a:r>
          </a:p>
        </p:txBody>
      </p:sp>
      <p:sp>
        <p:nvSpPr>
          <p:cNvPr id="13" name="Rectangle 50"/>
          <p:cNvSpPr>
            <a:spLocks noChangeArrowheads="1"/>
          </p:cNvSpPr>
          <p:nvPr/>
        </p:nvSpPr>
        <p:spPr bwMode="auto">
          <a:xfrm>
            <a:off x="1885951" y="5542646"/>
            <a:ext cx="8455025" cy="419100"/>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sp>
        <p:nvSpPr>
          <p:cNvPr id="14" name="Left Arrow 13"/>
          <p:cNvSpPr/>
          <p:nvPr/>
        </p:nvSpPr>
        <p:spPr>
          <a:xfrm>
            <a:off x="7002463" y="1567766"/>
            <a:ext cx="558800" cy="4191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346667"/>
              </a:solidFill>
            </a:endParaRPr>
          </a:p>
        </p:txBody>
      </p:sp>
      <p:sp>
        <p:nvSpPr>
          <p:cNvPr id="15" name="Text Box 18"/>
          <p:cNvSpPr txBox="1">
            <a:spLocks noChangeArrowheads="1"/>
          </p:cNvSpPr>
          <p:nvPr/>
        </p:nvSpPr>
        <p:spPr bwMode="auto">
          <a:xfrm>
            <a:off x="7640638" y="1591579"/>
            <a:ext cx="76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2000" b="1">
                <a:solidFill>
                  <a:srgbClr val="FF0000"/>
                </a:solidFill>
                <a:latin typeface="Arial" charset="0"/>
              </a:rPr>
              <a:t>15 m</a:t>
            </a:r>
          </a:p>
        </p:txBody>
      </p:sp>
      <p:sp>
        <p:nvSpPr>
          <p:cNvPr id="2" name="Title 1">
            <a:extLst>
              <a:ext uri="{FF2B5EF4-FFF2-40B4-BE49-F238E27FC236}">
                <a16:creationId xmlns:a16="http://schemas.microsoft.com/office/drawing/2014/main" id="{001F9C1B-2AEE-7443-9FEC-6A42884FC164}"/>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Scale, Accuracy, and Precision</a:t>
            </a:r>
            <a:endParaRPr lang="en-PH" altLang="en-US" sz="3600" dirty="0"/>
          </a:p>
        </p:txBody>
      </p:sp>
    </p:spTree>
    <p:extLst>
      <p:ext uri="{BB962C8B-B14F-4D97-AF65-F5344CB8AC3E}">
        <p14:creationId xmlns:p14="http://schemas.microsoft.com/office/powerpoint/2010/main" val="3061039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23</a:t>
            </a:fld>
            <a:endParaRPr lang="en-GB" altLang="en-US" dirty="0"/>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295" y="1233265"/>
            <a:ext cx="6354762"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0"/>
          <p:cNvSpPr>
            <a:spLocks noChangeArrowheads="1"/>
          </p:cNvSpPr>
          <p:nvPr/>
        </p:nvSpPr>
        <p:spPr bwMode="auto">
          <a:xfrm>
            <a:off x="3009045" y="1928589"/>
            <a:ext cx="1296987" cy="2489200"/>
          </a:xfrm>
          <a:prstGeom prst="rect">
            <a:avLst/>
          </a:prstGeom>
          <a:noFill/>
          <a:ln w="57150" algn="ctr">
            <a:solidFill>
              <a:schemeClr val="accent1">
                <a:lumMod val="75000"/>
              </a:schemeClr>
            </a:solidFill>
            <a:round/>
            <a:headEnd/>
            <a:tailEnd/>
          </a:ln>
        </p:spPr>
        <p:txBody>
          <a:bodyPr wrap="none" anchor="ctr"/>
          <a:lstStyle/>
          <a:p>
            <a:pPr>
              <a:defRPr/>
            </a:pPr>
            <a:endParaRPr lang="fr-CH">
              <a:solidFill>
                <a:srgbClr val="346667"/>
              </a:solidFill>
            </a:endParaRPr>
          </a:p>
        </p:txBody>
      </p:sp>
      <p:sp>
        <p:nvSpPr>
          <p:cNvPr id="38" name="Text Box 18"/>
          <p:cNvSpPr txBox="1">
            <a:spLocks noChangeArrowheads="1"/>
          </p:cNvSpPr>
          <p:nvPr/>
        </p:nvSpPr>
        <p:spPr bwMode="auto">
          <a:xfrm>
            <a:off x="8207078" y="5420296"/>
            <a:ext cx="1565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sz="1400" b="1" dirty="0">
                <a:solidFill>
                  <a:srgbClr val="CC0099"/>
                </a:solidFill>
                <a:latin typeface="Arial" charset="0"/>
              </a:rPr>
              <a:t>Uses GNSS</a:t>
            </a:r>
          </a:p>
          <a:p>
            <a:pPr eaLnBrk="1" hangingPunct="1"/>
            <a:r>
              <a:rPr lang="en-GB" sz="1400" b="1" dirty="0">
                <a:solidFill>
                  <a:srgbClr val="CC0099"/>
                </a:solidFill>
                <a:latin typeface="Arial" charset="0"/>
              </a:rPr>
              <a:t>enabled devices</a:t>
            </a:r>
          </a:p>
        </p:txBody>
      </p:sp>
      <p:sp>
        <p:nvSpPr>
          <p:cNvPr id="39" name="Text Box 18"/>
          <p:cNvSpPr txBox="1">
            <a:spLocks noChangeArrowheads="1"/>
          </p:cNvSpPr>
          <p:nvPr/>
        </p:nvSpPr>
        <p:spPr bwMode="auto">
          <a:xfrm>
            <a:off x="4307621" y="1907953"/>
            <a:ext cx="1565275" cy="522287"/>
          </a:xfrm>
          <a:prstGeom prst="rect">
            <a:avLst/>
          </a:prstGeom>
          <a:noFill/>
          <a:ln w="12700">
            <a:noFill/>
            <a:miter lim="800000"/>
            <a:headEnd/>
            <a:tailEnd/>
          </a:ln>
        </p:spPr>
        <p:txBody>
          <a:bodyPr wrap="square" anchor="ctr">
            <a:spAutoFit/>
          </a:bodyPr>
          <a:lstStyle/>
          <a:p>
            <a:pPr>
              <a:defRPr/>
            </a:pPr>
            <a:r>
              <a:rPr lang="en-GB" sz="1400" b="1" dirty="0">
                <a:solidFill>
                  <a:schemeClr val="accent1">
                    <a:lumMod val="75000"/>
                  </a:schemeClr>
                </a:solidFill>
                <a:latin typeface="Arial" charset="0"/>
              </a:rPr>
              <a:t>Without GNSS</a:t>
            </a:r>
          </a:p>
          <a:p>
            <a:pPr>
              <a:defRPr/>
            </a:pPr>
            <a:r>
              <a:rPr lang="en-GB" sz="1400" b="1" dirty="0">
                <a:solidFill>
                  <a:schemeClr val="accent1">
                    <a:lumMod val="75000"/>
                  </a:schemeClr>
                </a:solidFill>
                <a:latin typeface="Arial" charset="0"/>
              </a:rPr>
              <a:t>enabled devices</a:t>
            </a:r>
          </a:p>
        </p:txBody>
      </p:sp>
      <p:sp>
        <p:nvSpPr>
          <p:cNvPr id="40" name="Rectangle 11"/>
          <p:cNvSpPr>
            <a:spLocks noChangeArrowheads="1"/>
          </p:cNvSpPr>
          <p:nvPr/>
        </p:nvSpPr>
        <p:spPr bwMode="auto">
          <a:xfrm>
            <a:off x="0" y="6101907"/>
            <a:ext cx="7743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a:t>https://www.healthgeolab.net/DOCUMENTS/Guide_HGLC_Part2_4_2.pdf</a:t>
            </a:r>
          </a:p>
        </p:txBody>
      </p:sp>
      <p:sp>
        <p:nvSpPr>
          <p:cNvPr id="41" name="Rectangle 50"/>
          <p:cNvSpPr>
            <a:spLocks noChangeArrowheads="1"/>
          </p:cNvSpPr>
          <p:nvPr/>
        </p:nvSpPr>
        <p:spPr bwMode="auto">
          <a:xfrm>
            <a:off x="4320321" y="2422303"/>
            <a:ext cx="3870325" cy="3259137"/>
          </a:xfrm>
          <a:prstGeom prst="rect">
            <a:avLst/>
          </a:prstGeom>
          <a:noFill/>
          <a:ln w="57150" algn="ctr">
            <a:solidFill>
              <a:srgbClr val="CC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CH">
              <a:solidFill>
                <a:srgbClr val="346667"/>
              </a:solidFill>
            </a:endParaRPr>
          </a:p>
        </p:txBody>
      </p:sp>
      <p:pic>
        <p:nvPicPr>
          <p:cNvPr id="6146" name="Picture 2" descr="D:\Izay_Pantanilla\Pictures\hypersnap32\Course\2.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550715" y="2005314"/>
            <a:ext cx="2997443" cy="2119436"/>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9870C7-6458-893B-D31A-FE1B1FCE301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Data collection methods</a:t>
            </a:r>
            <a:endParaRPr lang="en-PH" altLang="en-US" sz="3600" dirty="0"/>
          </a:p>
        </p:txBody>
      </p:sp>
      <p:pic>
        <p:nvPicPr>
          <p:cNvPr id="3" name="Picture 2">
            <a:extLst>
              <a:ext uri="{FF2B5EF4-FFF2-40B4-BE49-F238E27FC236}">
                <a16:creationId xmlns:a16="http://schemas.microsoft.com/office/drawing/2014/main" id="{991C5821-EC20-9174-5D15-EF3252D1B758}"/>
              </a:ext>
            </a:extLst>
          </p:cNvPr>
          <p:cNvPicPr>
            <a:picLocks noChangeAspect="1"/>
          </p:cNvPicPr>
          <p:nvPr/>
        </p:nvPicPr>
        <p:blipFill rotWithShape="1">
          <a:blip r:embed="rId5"/>
          <a:srcRect l="80520" t="38265" r="10441" b="47050"/>
          <a:stretch/>
        </p:blipFill>
        <p:spPr>
          <a:xfrm>
            <a:off x="10749878" y="4239968"/>
            <a:ext cx="718553" cy="647571"/>
          </a:xfrm>
          <a:prstGeom prst="rect">
            <a:avLst/>
          </a:prstGeom>
        </p:spPr>
      </p:pic>
      <p:sp>
        <p:nvSpPr>
          <p:cNvPr id="4" name="Rectangle 11">
            <a:extLst>
              <a:ext uri="{FF2B5EF4-FFF2-40B4-BE49-F238E27FC236}">
                <a16:creationId xmlns:a16="http://schemas.microsoft.com/office/drawing/2014/main" id="{B8DC442D-EF1F-F373-C9B7-0538285F0931}"/>
              </a:ext>
            </a:extLst>
          </p:cNvPr>
          <p:cNvSpPr>
            <a:spLocks noChangeArrowheads="1"/>
          </p:cNvSpPr>
          <p:nvPr/>
        </p:nvSpPr>
        <p:spPr bwMode="auto">
          <a:xfrm>
            <a:off x="8989716" y="4821525"/>
            <a:ext cx="21194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t>Guide_HGLC_Part2_4_2.pdf</a:t>
            </a:r>
          </a:p>
        </p:txBody>
      </p:sp>
    </p:spTree>
    <p:extLst>
      <p:ext uri="{BB962C8B-B14F-4D97-AF65-F5344CB8AC3E}">
        <p14:creationId xmlns:p14="http://schemas.microsoft.com/office/powerpoint/2010/main" val="2085828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24</a:t>
            </a:fld>
            <a:endParaRPr lang="en-GB" altLang="en-US" dirty="0"/>
          </a:p>
        </p:txBody>
      </p:sp>
      <p:sp>
        <p:nvSpPr>
          <p:cNvPr id="14" name="Rectangle 265"/>
          <p:cNvSpPr>
            <a:spLocks noChangeArrowheads="1"/>
          </p:cNvSpPr>
          <p:nvPr/>
        </p:nvSpPr>
        <p:spPr bwMode="auto">
          <a:xfrm>
            <a:off x="5670011" y="1922947"/>
            <a:ext cx="5906471" cy="1308563"/>
          </a:xfrm>
          <a:prstGeom prst="rect">
            <a:avLst/>
          </a:prstGeom>
          <a:noFill/>
          <a:ln w="12700">
            <a:noFill/>
            <a:miter lim="800000"/>
            <a:headEnd/>
            <a:tailEnd/>
          </a:ln>
        </p:spPr>
        <p:txBody>
          <a:bodyPr wrap="square" lIns="90488" tIns="44450" rIns="90488" bIns="44450">
            <a:spAutoFit/>
          </a:bodyPr>
          <a:lstStyle/>
          <a:p>
            <a:pPr marL="457200" indent="-457200">
              <a:lnSpc>
                <a:spcPct val="90000"/>
              </a:lnSpc>
              <a:buFontTx/>
              <a:buAutoNum type="arabicPeriod"/>
              <a:defRPr/>
            </a:pPr>
            <a:r>
              <a:rPr lang="en-US" sz="2200" dirty="0">
                <a:latin typeface="+mn-lt"/>
              </a:rPr>
              <a:t>Description of the device</a:t>
            </a:r>
          </a:p>
          <a:p>
            <a:pPr marL="457200" indent="-457200">
              <a:lnSpc>
                <a:spcPct val="90000"/>
              </a:lnSpc>
              <a:buFontTx/>
              <a:buAutoNum type="arabicPeriod"/>
              <a:defRPr/>
            </a:pPr>
            <a:r>
              <a:rPr lang="en-US" sz="2200" dirty="0">
                <a:latin typeface="+mn-lt"/>
              </a:rPr>
              <a:t>How to use the device (buttons, batteries,…)</a:t>
            </a:r>
          </a:p>
          <a:p>
            <a:pPr marL="457200" indent="-457200">
              <a:lnSpc>
                <a:spcPct val="90000"/>
              </a:lnSpc>
              <a:buFontTx/>
              <a:buAutoNum type="arabicPeriod"/>
              <a:defRPr/>
            </a:pPr>
            <a:r>
              <a:rPr lang="en-US" sz="2200" dirty="0">
                <a:latin typeface="+mn-lt"/>
              </a:rPr>
              <a:t>How to set it up</a:t>
            </a:r>
          </a:p>
          <a:p>
            <a:pPr marL="457200" indent="-457200">
              <a:lnSpc>
                <a:spcPct val="90000"/>
              </a:lnSpc>
              <a:buFontTx/>
              <a:buAutoNum type="arabicPeriod"/>
              <a:defRPr/>
            </a:pPr>
            <a:r>
              <a:rPr lang="en-US" sz="2200" dirty="0">
                <a:latin typeface="+mn-lt"/>
              </a:rPr>
              <a:t>Step by step process to collect the reading</a:t>
            </a:r>
          </a:p>
        </p:txBody>
      </p:sp>
      <p:pic>
        <p:nvPicPr>
          <p:cNvPr id="15" name="Picture 2"/>
          <p:cNvPicPr>
            <a:picLocks noChangeAspect="1" noChangeArrowheads="1"/>
          </p:cNvPicPr>
          <p:nvPr/>
        </p:nvPicPr>
        <p:blipFill>
          <a:blip r:embed="rId3" cstate="print"/>
          <a:srcRect/>
          <a:stretch>
            <a:fillRect/>
          </a:stretch>
        </p:blipFill>
        <p:spPr bwMode="auto">
          <a:xfrm>
            <a:off x="7338478" y="3277213"/>
            <a:ext cx="2917825" cy="2257425"/>
          </a:xfrm>
          <a:prstGeom prst="rect">
            <a:avLst/>
          </a:prstGeom>
          <a:ln>
            <a:noFill/>
          </a:ln>
          <a:effectLst>
            <a:outerShdw blurRad="292100" dist="139700" dir="2700000" algn="tl" rotWithShape="0">
              <a:srgbClr val="333333">
                <a:alpha val="65000"/>
              </a:srgbClr>
            </a:outerShdw>
          </a:effectLst>
        </p:spPr>
      </p:pic>
      <p:pic>
        <p:nvPicPr>
          <p:cNvPr id="7170" name="Picture 2" descr="D:\Izay_Pantanilla\Pictures\hypersnap32\Course\2.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569013" y="2526657"/>
            <a:ext cx="3848101" cy="27209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
          <p:cNvPicPr>
            <a:picLocks noChangeAspect="1" noChangeArrowheads="1"/>
          </p:cNvPicPr>
          <p:nvPr/>
        </p:nvPicPr>
        <p:blipFill>
          <a:blip r:embed="rId5" cstate="print"/>
          <a:srcRect/>
          <a:stretch>
            <a:fillRect/>
          </a:stretch>
        </p:blipFill>
        <p:spPr bwMode="auto">
          <a:xfrm>
            <a:off x="4687349" y="3576652"/>
            <a:ext cx="3048000" cy="2638425"/>
          </a:xfrm>
          <a:prstGeom prst="rect">
            <a:avLst/>
          </a:prstGeom>
          <a:ln>
            <a:noFill/>
          </a:ln>
          <a:effectLst>
            <a:outerShdw blurRad="292100" dist="139700" dir="2700000" algn="tl" rotWithShape="0">
              <a:srgbClr val="333333">
                <a:alpha val="65000"/>
              </a:srgbClr>
            </a:outerShdw>
          </a:effectLst>
        </p:spPr>
      </p:pic>
      <p:sp>
        <p:nvSpPr>
          <p:cNvPr id="19" name="Rectangle 12"/>
          <p:cNvSpPr>
            <a:spLocks noChangeArrowheads="1"/>
          </p:cNvSpPr>
          <p:nvPr/>
        </p:nvSpPr>
        <p:spPr bwMode="auto">
          <a:xfrm>
            <a:off x="2426671" y="5929569"/>
            <a:ext cx="196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t>Guide_HGLC_Part2_4_2.pdf</a:t>
            </a:r>
          </a:p>
        </p:txBody>
      </p:sp>
      <p:sp>
        <p:nvSpPr>
          <p:cNvPr id="21" name="Rectangle 265"/>
          <p:cNvSpPr>
            <a:spLocks noChangeArrowheads="1"/>
          </p:cNvSpPr>
          <p:nvPr/>
        </p:nvSpPr>
        <p:spPr bwMode="auto">
          <a:xfrm>
            <a:off x="532039" y="1067279"/>
            <a:ext cx="10982850" cy="809965"/>
          </a:xfrm>
          <a:prstGeom prst="rect">
            <a:avLst/>
          </a:prstGeom>
          <a:noFill/>
          <a:ln w="12700">
            <a:noFill/>
            <a:miter lim="800000"/>
            <a:headEnd/>
            <a:tailEnd/>
          </a:ln>
        </p:spPr>
        <p:txBody>
          <a:bodyPr wrap="square" lIns="90488" tIns="44450" rIns="90488" bIns="44450">
            <a:spAutoFit/>
          </a:bodyPr>
          <a:lstStyle/>
          <a:p>
            <a:pPr>
              <a:lnSpc>
                <a:spcPct val="90000"/>
              </a:lnSpc>
              <a:defRPr/>
            </a:pPr>
            <a:r>
              <a:rPr lang="en-US" sz="2600" dirty="0">
                <a:latin typeface="+mn-lt"/>
              </a:rPr>
              <a:t>It is important to have and follow Standard Operating Procedure and to train using the device.</a:t>
            </a:r>
          </a:p>
        </p:txBody>
      </p:sp>
      <p:sp>
        <p:nvSpPr>
          <p:cNvPr id="2" name="Title 1">
            <a:extLst>
              <a:ext uri="{FF2B5EF4-FFF2-40B4-BE49-F238E27FC236}">
                <a16:creationId xmlns:a16="http://schemas.microsoft.com/office/drawing/2014/main" id="{628F4DC8-A7CA-B827-F487-606CC8DCB343}"/>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Importance of SOP and Training </a:t>
            </a:r>
            <a:endParaRPr lang="en-PH" altLang="en-US" sz="3600" dirty="0"/>
          </a:p>
        </p:txBody>
      </p:sp>
      <p:pic>
        <p:nvPicPr>
          <p:cNvPr id="3" name="Picture 2">
            <a:extLst>
              <a:ext uri="{FF2B5EF4-FFF2-40B4-BE49-F238E27FC236}">
                <a16:creationId xmlns:a16="http://schemas.microsoft.com/office/drawing/2014/main" id="{C77B8F3C-BA1F-6851-3C06-3DB730DFA884}"/>
              </a:ext>
            </a:extLst>
          </p:cNvPr>
          <p:cNvPicPr>
            <a:picLocks noChangeAspect="1"/>
          </p:cNvPicPr>
          <p:nvPr/>
        </p:nvPicPr>
        <p:blipFill rotWithShape="1">
          <a:blip r:embed="rId6"/>
          <a:srcRect l="80520" t="38265" r="10441" b="47050"/>
          <a:stretch/>
        </p:blipFill>
        <p:spPr>
          <a:xfrm>
            <a:off x="1769524" y="5438263"/>
            <a:ext cx="637871" cy="574859"/>
          </a:xfrm>
          <a:prstGeom prst="rect">
            <a:avLst/>
          </a:prstGeom>
        </p:spPr>
      </p:pic>
    </p:spTree>
    <p:extLst>
      <p:ext uri="{BB962C8B-B14F-4D97-AF65-F5344CB8AC3E}">
        <p14:creationId xmlns:p14="http://schemas.microsoft.com/office/powerpoint/2010/main" val="4280958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25</a:t>
            </a:fld>
            <a:endParaRPr lang="en-GB" altLang="en-US" dirty="0"/>
          </a:p>
        </p:txBody>
      </p:sp>
      <p:pic>
        <p:nvPicPr>
          <p:cNvPr id="10" name="Picture 9" descr="damaged battery.jpg"/>
          <p:cNvPicPr>
            <a:picLocks noChangeAspect="1"/>
          </p:cNvPicPr>
          <p:nvPr/>
        </p:nvPicPr>
        <p:blipFill>
          <a:blip r:embed="rId3" cstate="print"/>
          <a:srcRect/>
          <a:stretch>
            <a:fillRect/>
          </a:stretch>
        </p:blipFill>
        <p:spPr bwMode="auto">
          <a:xfrm>
            <a:off x="8179358" y="2812238"/>
            <a:ext cx="1920875" cy="160020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2" name="Right Arrow 11"/>
          <p:cNvSpPr/>
          <p:nvPr/>
        </p:nvSpPr>
        <p:spPr bwMode="auto">
          <a:xfrm>
            <a:off x="1256043" y="3447613"/>
            <a:ext cx="524189" cy="41910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endParaRPr>
          </a:p>
        </p:txBody>
      </p:sp>
      <p:sp>
        <p:nvSpPr>
          <p:cNvPr id="13" name="Text Box 18"/>
          <p:cNvSpPr txBox="1">
            <a:spLocks noChangeArrowheads="1"/>
          </p:cNvSpPr>
          <p:nvPr/>
        </p:nvSpPr>
        <p:spPr bwMode="auto">
          <a:xfrm>
            <a:off x="1870215" y="3422750"/>
            <a:ext cx="5757321" cy="492443"/>
          </a:xfrm>
          <a:prstGeom prst="rect">
            <a:avLst/>
          </a:prstGeom>
          <a:noFill/>
          <a:ln w="12700">
            <a:noFill/>
            <a:miter lim="800000"/>
            <a:headEnd/>
            <a:tailEnd/>
          </a:ln>
          <a:effectLst/>
        </p:spPr>
        <p:txBody>
          <a:bodyPr wrap="square" anchor="ctr">
            <a:spAutoFit/>
          </a:bodyPr>
          <a:lstStyle/>
          <a:p>
            <a:pPr>
              <a:defRPr/>
            </a:pPr>
            <a:r>
              <a:rPr lang="en-GB" sz="2600" dirty="0">
                <a:latin typeface="+mn-lt"/>
              </a:rPr>
              <a:t>Remove the batteries  from the device</a:t>
            </a:r>
          </a:p>
        </p:txBody>
      </p:sp>
      <p:sp>
        <p:nvSpPr>
          <p:cNvPr id="18" name="Text Box 18"/>
          <p:cNvSpPr txBox="1">
            <a:spLocks noChangeArrowheads="1"/>
          </p:cNvSpPr>
          <p:nvPr/>
        </p:nvSpPr>
        <p:spPr bwMode="auto">
          <a:xfrm>
            <a:off x="1867703" y="5159916"/>
            <a:ext cx="5010063" cy="492443"/>
          </a:xfrm>
          <a:prstGeom prst="rect">
            <a:avLst/>
          </a:prstGeom>
          <a:noFill/>
          <a:ln w="12700">
            <a:noFill/>
            <a:miter lim="800000"/>
            <a:headEnd/>
            <a:tailEnd/>
          </a:ln>
          <a:effectLst/>
        </p:spPr>
        <p:txBody>
          <a:bodyPr wrap="square" anchor="ctr">
            <a:spAutoFit/>
          </a:bodyPr>
          <a:lstStyle/>
          <a:p>
            <a:pPr>
              <a:defRPr/>
            </a:pPr>
            <a:r>
              <a:rPr lang="en-GB" sz="2600" dirty="0">
                <a:latin typeface="+mn-lt"/>
              </a:rPr>
              <a:t>Store the device in a dry place</a:t>
            </a:r>
          </a:p>
        </p:txBody>
      </p:sp>
      <p:pic>
        <p:nvPicPr>
          <p:cNvPr id="20" name="Picture 19" descr="wet storage.jpg"/>
          <p:cNvPicPr>
            <a:picLocks noChangeAspect="1"/>
          </p:cNvPicPr>
          <p:nvPr/>
        </p:nvPicPr>
        <p:blipFill>
          <a:blip r:embed="rId4" cstate="print"/>
          <a:srcRect/>
          <a:stretch>
            <a:fillRect/>
          </a:stretch>
        </p:blipFill>
        <p:spPr bwMode="auto">
          <a:xfrm>
            <a:off x="7124282" y="4668909"/>
            <a:ext cx="1905000" cy="1427163"/>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22" name="Text Box 37"/>
          <p:cNvSpPr txBox="1">
            <a:spLocks noChangeArrowheads="1"/>
          </p:cNvSpPr>
          <p:nvPr/>
        </p:nvSpPr>
        <p:spPr bwMode="auto">
          <a:xfrm>
            <a:off x="703385" y="1848286"/>
            <a:ext cx="6924151" cy="492443"/>
          </a:xfrm>
          <a:prstGeom prst="rect">
            <a:avLst/>
          </a:prstGeom>
          <a:noFill/>
          <a:ln w="12700">
            <a:noFill/>
            <a:miter lim="800000"/>
            <a:headEnd/>
            <a:tailEnd/>
          </a:ln>
          <a:effectLst/>
        </p:spPr>
        <p:txBody>
          <a:bodyPr wrap="square" anchor="ctr">
            <a:spAutoFit/>
          </a:bodyPr>
          <a:lstStyle/>
          <a:p>
            <a:pPr marL="228600" indent="-228600">
              <a:buFont typeface="Arial" pitchFamily="34" charset="0"/>
              <a:buChar char="•"/>
              <a:defRPr/>
            </a:pPr>
            <a:r>
              <a:rPr lang="en-GB" sz="2600" dirty="0">
                <a:latin typeface="+mn-lt"/>
              </a:rPr>
              <a:t>On site, between data collection points</a:t>
            </a:r>
          </a:p>
        </p:txBody>
      </p:sp>
      <p:pic>
        <p:nvPicPr>
          <p:cNvPr id="23"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1472" y="1406783"/>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ight Arrow 23"/>
          <p:cNvSpPr/>
          <p:nvPr/>
        </p:nvSpPr>
        <p:spPr>
          <a:xfrm>
            <a:off x="8179358" y="1832897"/>
            <a:ext cx="659842" cy="53340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latin typeface="+mn-lt"/>
              <a:cs typeface="+mn-cs"/>
            </a:endParaRPr>
          </a:p>
        </p:txBody>
      </p:sp>
      <p:sp>
        <p:nvSpPr>
          <p:cNvPr id="25" name="Text Box 37"/>
          <p:cNvSpPr txBox="1">
            <a:spLocks noChangeArrowheads="1"/>
          </p:cNvSpPr>
          <p:nvPr/>
        </p:nvSpPr>
        <p:spPr bwMode="auto">
          <a:xfrm>
            <a:off x="703385" y="2603087"/>
            <a:ext cx="4002087" cy="492443"/>
          </a:xfrm>
          <a:prstGeom prst="rect">
            <a:avLst/>
          </a:prstGeom>
          <a:noFill/>
          <a:ln w="12700">
            <a:noFill/>
            <a:miter lim="800000"/>
            <a:headEnd/>
            <a:tailEnd/>
          </a:ln>
          <a:effectLst/>
        </p:spPr>
        <p:txBody>
          <a:bodyPr wrap="square" anchor="ctr">
            <a:spAutoFit/>
          </a:bodyPr>
          <a:lstStyle/>
          <a:p>
            <a:pPr algn="ctr">
              <a:buFont typeface="Arial" pitchFamily="34" charset="0"/>
              <a:buChar char="•"/>
              <a:defRPr/>
            </a:pPr>
            <a:r>
              <a:rPr lang="en-GB" sz="2600" dirty="0">
                <a:latin typeface="+mn-lt"/>
              </a:rPr>
              <a:t> For longer period of time</a:t>
            </a:r>
          </a:p>
        </p:txBody>
      </p:sp>
      <p:sp>
        <p:nvSpPr>
          <p:cNvPr id="26" name="Title 1"/>
          <p:cNvSpPr txBox="1">
            <a:spLocks/>
          </p:cNvSpPr>
          <p:nvPr/>
        </p:nvSpPr>
        <p:spPr bwMode="auto">
          <a:xfrm>
            <a:off x="550567" y="971128"/>
            <a:ext cx="954028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600" dirty="0">
                <a:ea typeface="SimSun" pitchFamily="2" charset="-122"/>
              </a:rPr>
              <a:t>When you are done with the stand-alone device</a:t>
            </a:r>
          </a:p>
        </p:txBody>
      </p:sp>
      <p:sp>
        <p:nvSpPr>
          <p:cNvPr id="2" name="Title 1">
            <a:extLst>
              <a:ext uri="{FF2B5EF4-FFF2-40B4-BE49-F238E27FC236}">
                <a16:creationId xmlns:a16="http://schemas.microsoft.com/office/drawing/2014/main" id="{FBB5AE4F-B37C-2EAD-0F51-DFC33C52CB76}"/>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Importance of SOP and Training </a:t>
            </a:r>
            <a:endParaRPr lang="en-PH" altLang="en-US" sz="3600" dirty="0"/>
          </a:p>
        </p:txBody>
      </p:sp>
      <p:sp>
        <p:nvSpPr>
          <p:cNvPr id="3" name="Right Arrow 11">
            <a:extLst>
              <a:ext uri="{FF2B5EF4-FFF2-40B4-BE49-F238E27FC236}">
                <a16:creationId xmlns:a16="http://schemas.microsoft.com/office/drawing/2014/main" id="{C0862A66-C6CA-9253-EFA6-4AD61BE70781}"/>
              </a:ext>
            </a:extLst>
          </p:cNvPr>
          <p:cNvSpPr/>
          <p:nvPr/>
        </p:nvSpPr>
        <p:spPr bwMode="auto">
          <a:xfrm>
            <a:off x="1253531" y="5196587"/>
            <a:ext cx="524189" cy="41910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endParaRPr>
          </a:p>
        </p:txBody>
      </p:sp>
    </p:spTree>
    <p:extLst>
      <p:ext uri="{BB962C8B-B14F-4D97-AF65-F5344CB8AC3E}">
        <p14:creationId xmlns:p14="http://schemas.microsoft.com/office/powerpoint/2010/main" val="3970806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26</a:t>
            </a:fld>
            <a:endParaRPr lang="en-GB" altLang="en-US" dirty="0"/>
          </a:p>
        </p:txBody>
      </p:sp>
      <p:sp>
        <p:nvSpPr>
          <p:cNvPr id="6" name="Content Placeholder 2"/>
          <p:cNvSpPr txBox="1">
            <a:spLocks/>
          </p:cNvSpPr>
          <p:nvPr/>
        </p:nvSpPr>
        <p:spPr>
          <a:xfrm>
            <a:off x="551090" y="1071277"/>
            <a:ext cx="11173766" cy="5024723"/>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PH" sz="2600" dirty="0"/>
              <a:t>To summarize:</a:t>
            </a:r>
            <a:endParaRPr lang="en-US" sz="2600" dirty="0"/>
          </a:p>
          <a:p>
            <a:pPr marL="540000" indent="-252000">
              <a:spcBef>
                <a:spcPts val="0"/>
              </a:spcBef>
              <a:spcAft>
                <a:spcPts val="600"/>
              </a:spcAft>
            </a:pPr>
            <a:r>
              <a:rPr lang="en-US" sz="2600" dirty="0"/>
              <a:t>Choose the appropriate device/method</a:t>
            </a:r>
          </a:p>
          <a:p>
            <a:pPr marL="540000" indent="-252000">
              <a:spcBef>
                <a:spcPts val="0"/>
              </a:spcBef>
              <a:spcAft>
                <a:spcPts val="600"/>
              </a:spcAft>
            </a:pPr>
            <a:r>
              <a:rPr lang="en-US" sz="2600" dirty="0"/>
              <a:t>Set the unit as per the data specifications</a:t>
            </a:r>
          </a:p>
          <a:p>
            <a:pPr marL="540000" indent="-252000">
              <a:spcBef>
                <a:spcPts val="0"/>
              </a:spcBef>
              <a:spcAft>
                <a:spcPts val="600"/>
              </a:spcAft>
            </a:pPr>
            <a:r>
              <a:rPr lang="en-US" sz="2600" dirty="0"/>
              <a:t>Use a pre-established SOP</a:t>
            </a:r>
          </a:p>
          <a:p>
            <a:pPr marL="540000" indent="-252000">
              <a:spcBef>
                <a:spcPts val="0"/>
              </a:spcBef>
              <a:spcAft>
                <a:spcPts val="600"/>
              </a:spcAft>
            </a:pPr>
            <a:r>
              <a:rPr lang="en-US" sz="2600" dirty="0"/>
              <a:t>Signal lost indoors and reflected off buildings and other nearby objects =&gt; choose an open space</a:t>
            </a:r>
          </a:p>
          <a:p>
            <a:pPr marL="540000" indent="-252000">
              <a:spcBef>
                <a:spcPts val="0"/>
              </a:spcBef>
              <a:spcAft>
                <a:spcPts val="600"/>
              </a:spcAft>
            </a:pPr>
            <a:r>
              <a:rPr lang="en-US" sz="2600" dirty="0"/>
              <a:t>Takes time to calibrate and get accurate reading – wait 1 minute to finalize coordinates</a:t>
            </a:r>
          </a:p>
          <a:p>
            <a:pPr marL="540000" indent="-252000">
              <a:spcBef>
                <a:spcPts val="0"/>
              </a:spcBef>
              <a:spcAft>
                <a:spcPts val="600"/>
              </a:spcAft>
            </a:pPr>
            <a:r>
              <a:rPr lang="en-US" sz="2600" dirty="0"/>
              <a:t>Minimum 4 satellites</a:t>
            </a:r>
          </a:p>
          <a:p>
            <a:pPr marL="540000" indent="-252000">
              <a:spcBef>
                <a:spcPts val="0"/>
              </a:spcBef>
              <a:spcAft>
                <a:spcPts val="600"/>
              </a:spcAft>
            </a:pPr>
            <a:r>
              <a:rPr lang="en-US" sz="2600" dirty="0"/>
              <a:t>Collect coordinates with 5 digits after the decimal point</a:t>
            </a:r>
          </a:p>
          <a:p>
            <a:pPr marL="540000" indent="-252000">
              <a:spcBef>
                <a:spcPts val="0"/>
              </a:spcBef>
              <a:spcAft>
                <a:spcPts val="600"/>
              </a:spcAft>
            </a:pPr>
            <a:r>
              <a:rPr lang="en-US" sz="2600" dirty="0"/>
              <a:t>Ethics of mapping households and GPS tracking !!!</a:t>
            </a:r>
          </a:p>
        </p:txBody>
      </p:sp>
      <p:sp>
        <p:nvSpPr>
          <p:cNvPr id="3" name="Title 1">
            <a:extLst>
              <a:ext uri="{FF2B5EF4-FFF2-40B4-BE49-F238E27FC236}">
                <a16:creationId xmlns:a16="http://schemas.microsoft.com/office/drawing/2014/main" id="{D2F97795-9D9A-1AF5-CB3B-FEC61DA189D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Summary</a:t>
            </a:r>
            <a:endParaRPr lang="en-PH" altLang="en-US" sz="3600" dirty="0"/>
          </a:p>
        </p:txBody>
      </p:sp>
    </p:spTree>
    <p:extLst>
      <p:ext uri="{BB962C8B-B14F-4D97-AF65-F5344CB8AC3E}">
        <p14:creationId xmlns:p14="http://schemas.microsoft.com/office/powerpoint/2010/main" val="2293586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p:txBody>
          <a:bodyPr/>
          <a:lstStyle/>
          <a:p>
            <a:fld id="{1F1CFA5E-D7BE-45A1-BD59-8EBEFF519CD8}" type="slidenum">
              <a:rPr lang="en-GB" altLang="en-US" smtClean="0"/>
              <a:pPr/>
              <a:t>27</a:t>
            </a:fld>
            <a:endParaRPr lang="en-GB" altLang="en-US" dirty="0"/>
          </a:p>
        </p:txBody>
      </p:sp>
      <p:sp>
        <p:nvSpPr>
          <p:cNvPr id="6" name="Content Placeholder 2"/>
          <p:cNvSpPr txBox="1">
            <a:spLocks/>
          </p:cNvSpPr>
          <p:nvPr/>
        </p:nvSpPr>
        <p:spPr>
          <a:xfrm>
            <a:off x="551090" y="1080802"/>
            <a:ext cx="9302803" cy="69373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PH" sz="2600" dirty="0"/>
              <a:t>We unfortunately can’t practice this during the online training</a:t>
            </a:r>
            <a:endParaRPr lang="en-US" sz="2600" dirty="0"/>
          </a:p>
        </p:txBody>
      </p:sp>
      <p:sp>
        <p:nvSpPr>
          <p:cNvPr id="3" name="Title 1">
            <a:extLst>
              <a:ext uri="{FF2B5EF4-FFF2-40B4-BE49-F238E27FC236}">
                <a16:creationId xmlns:a16="http://schemas.microsoft.com/office/drawing/2014/main" id="{D2F97795-9D9A-1AF5-CB3B-FEC61DA189D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Practicing the collect of geographic coordinates in the field</a:t>
            </a:r>
            <a:endParaRPr lang="en-PH" altLang="en-US" sz="3600" dirty="0"/>
          </a:p>
        </p:txBody>
      </p:sp>
      <p:pic>
        <p:nvPicPr>
          <p:cNvPr id="2" name="Picture 1">
            <a:extLst>
              <a:ext uri="{FF2B5EF4-FFF2-40B4-BE49-F238E27FC236}">
                <a16:creationId xmlns:a16="http://schemas.microsoft.com/office/drawing/2014/main" id="{4AECE8D0-DB07-EF5F-5688-9E290269434C}"/>
              </a:ext>
            </a:extLst>
          </p:cNvPr>
          <p:cNvPicPr>
            <a:picLocks noChangeAspect="1"/>
          </p:cNvPicPr>
          <p:nvPr/>
        </p:nvPicPr>
        <p:blipFill rotWithShape="1">
          <a:blip r:embed="rId3"/>
          <a:srcRect t="53514" r="64351" b="37956"/>
          <a:stretch/>
        </p:blipFill>
        <p:spPr>
          <a:xfrm>
            <a:off x="2170249" y="1737074"/>
            <a:ext cx="2497510" cy="478881"/>
          </a:xfrm>
          <a:prstGeom prst="rect">
            <a:avLst/>
          </a:prstGeom>
          <a:ln>
            <a:solidFill>
              <a:schemeClr val="tx1"/>
            </a:solidFill>
          </a:ln>
        </p:spPr>
      </p:pic>
      <p:pic>
        <p:nvPicPr>
          <p:cNvPr id="5" name="Picture 4">
            <a:extLst>
              <a:ext uri="{FF2B5EF4-FFF2-40B4-BE49-F238E27FC236}">
                <a16:creationId xmlns:a16="http://schemas.microsoft.com/office/drawing/2014/main" id="{ACAD3D76-F963-3AA1-BF6C-3BF39CB0F031}"/>
              </a:ext>
            </a:extLst>
          </p:cNvPr>
          <p:cNvPicPr>
            <a:picLocks noChangeAspect="1"/>
          </p:cNvPicPr>
          <p:nvPr/>
        </p:nvPicPr>
        <p:blipFill rotWithShape="1">
          <a:blip r:embed="rId4"/>
          <a:srcRect l="17647" t="40219" r="20515" b="37848"/>
          <a:stretch/>
        </p:blipFill>
        <p:spPr>
          <a:xfrm>
            <a:off x="174836" y="2491111"/>
            <a:ext cx="10779880" cy="2055071"/>
          </a:xfrm>
          <a:prstGeom prst="rect">
            <a:avLst/>
          </a:prstGeom>
        </p:spPr>
      </p:pic>
      <p:sp>
        <p:nvSpPr>
          <p:cNvPr id="8" name="Rectangle 7">
            <a:extLst>
              <a:ext uri="{FF2B5EF4-FFF2-40B4-BE49-F238E27FC236}">
                <a16:creationId xmlns:a16="http://schemas.microsoft.com/office/drawing/2014/main" id="{159822BB-23AF-FAAA-C25C-BC9282BC6437}"/>
              </a:ext>
            </a:extLst>
          </p:cNvPr>
          <p:cNvSpPr/>
          <p:nvPr/>
        </p:nvSpPr>
        <p:spPr>
          <a:xfrm>
            <a:off x="7395882" y="3854824"/>
            <a:ext cx="1443318" cy="691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9" name="Right Arrow 11">
            <a:extLst>
              <a:ext uri="{FF2B5EF4-FFF2-40B4-BE49-F238E27FC236}">
                <a16:creationId xmlns:a16="http://schemas.microsoft.com/office/drawing/2014/main" id="{71454056-850A-85BA-99D0-422EBB5CFEDA}"/>
              </a:ext>
            </a:extLst>
          </p:cNvPr>
          <p:cNvSpPr/>
          <p:nvPr/>
        </p:nvSpPr>
        <p:spPr bwMode="auto">
          <a:xfrm>
            <a:off x="1426372" y="4992188"/>
            <a:ext cx="524189" cy="41910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endParaRPr>
          </a:p>
        </p:txBody>
      </p:sp>
      <p:sp>
        <p:nvSpPr>
          <p:cNvPr id="10" name="Content Placeholder 2">
            <a:extLst>
              <a:ext uri="{FF2B5EF4-FFF2-40B4-BE49-F238E27FC236}">
                <a16:creationId xmlns:a16="http://schemas.microsoft.com/office/drawing/2014/main" id="{A352876F-87CC-5A18-6019-6837173E3D9F}"/>
              </a:ext>
            </a:extLst>
          </p:cNvPr>
          <p:cNvSpPr txBox="1">
            <a:spLocks/>
          </p:cNvSpPr>
          <p:nvPr/>
        </p:nvSpPr>
        <p:spPr>
          <a:xfrm>
            <a:off x="1950561" y="5015809"/>
            <a:ext cx="9302803" cy="693737"/>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PH" sz="2600" dirty="0"/>
              <a:t>Inviting you to conduct this exercise and ask questions via the Google form if needed: </a:t>
            </a:r>
            <a:r>
              <a:rPr lang="en-GB" sz="2600" dirty="0">
                <a:hlinkClick r:id="rId5"/>
              </a:rPr>
              <a:t>https://bit.ly/3SR0nfB</a:t>
            </a:r>
            <a:endParaRPr lang="en-US" sz="2600" dirty="0"/>
          </a:p>
        </p:txBody>
      </p:sp>
      <p:sp>
        <p:nvSpPr>
          <p:cNvPr id="4" name="Right Arrow 11">
            <a:extLst>
              <a:ext uri="{FF2B5EF4-FFF2-40B4-BE49-F238E27FC236}">
                <a16:creationId xmlns:a16="http://schemas.microsoft.com/office/drawing/2014/main" id="{F46A9282-C1BC-5DCB-F913-C7FD80B09A6E}"/>
              </a:ext>
            </a:extLst>
          </p:cNvPr>
          <p:cNvSpPr/>
          <p:nvPr/>
        </p:nvSpPr>
        <p:spPr bwMode="auto">
          <a:xfrm>
            <a:off x="1426372" y="1766196"/>
            <a:ext cx="524189" cy="41910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accent1">
                  <a:lumMod val="50000"/>
                </a:schemeClr>
              </a:solidFill>
            </a:endParaRPr>
          </a:p>
        </p:txBody>
      </p:sp>
    </p:spTree>
    <p:extLst>
      <p:ext uri="{BB962C8B-B14F-4D97-AF65-F5344CB8AC3E}">
        <p14:creationId xmlns:p14="http://schemas.microsoft.com/office/powerpoint/2010/main" val="158383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Key terms used in this session</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3</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3" name="Rectangle 2">
            <a:extLst>
              <a:ext uri="{FF2B5EF4-FFF2-40B4-BE49-F238E27FC236}">
                <a16:creationId xmlns:a16="http://schemas.microsoft.com/office/drawing/2014/main" id="{39684C01-EA3B-BBB3-6397-45321C71E157}"/>
              </a:ext>
            </a:extLst>
          </p:cNvPr>
          <p:cNvSpPr>
            <a:spLocks noChangeArrowheads="1"/>
          </p:cNvSpPr>
          <p:nvPr/>
        </p:nvSpPr>
        <p:spPr bwMode="auto">
          <a:xfrm>
            <a:off x="548527" y="1038195"/>
            <a:ext cx="11170023" cy="4616648"/>
          </a:xfrm>
          <a:prstGeom prst="rect">
            <a:avLst/>
          </a:prstGeom>
          <a:noFill/>
          <a:ln w="9525">
            <a:noFill/>
            <a:miter lim="800000"/>
            <a:headEnd/>
            <a:tailEnd/>
          </a:ln>
        </p:spPr>
        <p:txBody>
          <a:bodyPr wrap="square">
            <a:spAutoFit/>
          </a:bodyPr>
          <a:lstStyle/>
          <a:p>
            <a:pPr marL="361950" indent="-361950">
              <a:spcBef>
                <a:spcPts val="0"/>
              </a:spcBef>
              <a:spcAft>
                <a:spcPts val="1200"/>
              </a:spcAft>
            </a:pPr>
            <a:r>
              <a:rPr lang="en-PH" sz="2600" b="1" dirty="0">
                <a:ea typeface="SimSun" pitchFamily="2" charset="-122"/>
              </a:rPr>
              <a:t>Geographic feature: </a:t>
            </a:r>
            <a:r>
              <a:rPr lang="en-PH" sz="2600" dirty="0">
                <a:ea typeface="SimSun" pitchFamily="2" charset="-122"/>
              </a:rPr>
              <a:t>Man-made or naturally-created features of the Earth. </a:t>
            </a:r>
            <a:endParaRPr lang="en-PH" sz="2600" b="1" dirty="0">
              <a:ea typeface="SimSun" pitchFamily="2" charset="-122"/>
            </a:endParaRPr>
          </a:p>
          <a:p>
            <a:pPr marL="361950" indent="-361950">
              <a:spcBef>
                <a:spcPts val="0"/>
              </a:spcBef>
              <a:spcAft>
                <a:spcPts val="1200"/>
              </a:spcAft>
            </a:pPr>
            <a:r>
              <a:rPr lang="en-PH" sz="2600" b="1" dirty="0">
                <a:ea typeface="SimSun" pitchFamily="2" charset="-122"/>
              </a:rPr>
              <a:t>Geographic object: </a:t>
            </a:r>
            <a:r>
              <a:rPr lang="en-PH" sz="2600" dirty="0">
                <a:ea typeface="SimSun" pitchFamily="2" charset="-122"/>
              </a:rPr>
              <a:t>Whereas features are in the real word (mountain, river, church, etc.), geographic objects are computer representation of features</a:t>
            </a:r>
          </a:p>
          <a:p>
            <a:pPr marL="361950" indent="-361950">
              <a:spcBef>
                <a:spcPts val="0"/>
              </a:spcBef>
              <a:spcAft>
                <a:spcPts val="1200"/>
              </a:spcAft>
            </a:pPr>
            <a:r>
              <a:rPr lang="en-US" sz="2600" b="1" dirty="0">
                <a:ea typeface="SimSun" pitchFamily="2" charset="-122"/>
              </a:rPr>
              <a:t>GLONASS: </a:t>
            </a:r>
            <a:r>
              <a:rPr lang="en-PH" sz="2600" dirty="0">
                <a:ea typeface="SimSun" pitchFamily="2" charset="-122"/>
              </a:rPr>
              <a:t>Acronym for </a:t>
            </a:r>
            <a:r>
              <a:rPr lang="en-PH" sz="2600" dirty="0" err="1">
                <a:ea typeface="SimSun" pitchFamily="2" charset="-122"/>
              </a:rPr>
              <a:t>Global'naya</a:t>
            </a:r>
            <a:r>
              <a:rPr lang="en-PH" sz="2600" dirty="0">
                <a:ea typeface="SimSun" pitchFamily="2" charset="-122"/>
              </a:rPr>
              <a:t> </a:t>
            </a:r>
            <a:r>
              <a:rPr lang="en-PH" sz="2600" dirty="0" err="1">
                <a:ea typeface="SimSun" pitchFamily="2" charset="-122"/>
              </a:rPr>
              <a:t>Navigatsionnaya</a:t>
            </a:r>
            <a:r>
              <a:rPr lang="en-PH" sz="2600" dirty="0">
                <a:ea typeface="SimSun" pitchFamily="2" charset="-122"/>
              </a:rPr>
              <a:t> </a:t>
            </a:r>
            <a:r>
              <a:rPr lang="en-PH" sz="2600" dirty="0" err="1">
                <a:ea typeface="SimSun" pitchFamily="2" charset="-122"/>
              </a:rPr>
              <a:t>Sputnikovaya</a:t>
            </a:r>
            <a:r>
              <a:rPr lang="en-PH" sz="2600" dirty="0">
                <a:ea typeface="SimSun" pitchFamily="2" charset="-122"/>
              </a:rPr>
              <a:t> Sistema (Global Navigation Satellite System). The Russian counterpart of the United States’ Global Positioning System.</a:t>
            </a:r>
          </a:p>
          <a:p>
            <a:pPr marL="361950" indent="-361950">
              <a:spcBef>
                <a:spcPts val="0"/>
              </a:spcBef>
              <a:spcAft>
                <a:spcPts val="1200"/>
              </a:spcAft>
            </a:pPr>
            <a:r>
              <a:rPr lang="en-PH" sz="2600" b="1" dirty="0">
                <a:ea typeface="SimSun" pitchFamily="2" charset="-122"/>
              </a:rPr>
              <a:t>GNSS: </a:t>
            </a:r>
            <a:r>
              <a:rPr lang="en-PH" sz="2600" dirty="0">
                <a:ea typeface="SimSun" pitchFamily="2" charset="-122"/>
              </a:rPr>
              <a:t>Acronym for </a:t>
            </a:r>
            <a:r>
              <a:rPr lang="en-US" sz="2600" dirty="0"/>
              <a:t>Global Navigation Satellite System and is the standard generic term for satellite navigation systems that provide autonomous geo-spatial positioning with global coverage. This term includes e.g., the GPS, GLONASS, Galileo, </a:t>
            </a:r>
            <a:r>
              <a:rPr lang="en-US" sz="2600" dirty="0" err="1"/>
              <a:t>Beidou</a:t>
            </a:r>
            <a:r>
              <a:rPr lang="en-US" sz="2600" dirty="0"/>
              <a:t>, and other regional systems.</a:t>
            </a:r>
            <a:endParaRPr lang="en-PH" sz="2600" dirty="0">
              <a:ea typeface="SimSun" pitchFamily="2" charset="-122"/>
            </a:endParaRPr>
          </a:p>
        </p:txBody>
      </p:sp>
    </p:spTree>
    <p:extLst>
      <p:ext uri="{BB962C8B-B14F-4D97-AF65-F5344CB8AC3E}">
        <p14:creationId xmlns:p14="http://schemas.microsoft.com/office/powerpoint/2010/main" val="741489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Key terms used in this session</a:t>
            </a:r>
            <a:endParaRPr lang="en-PH" altLang="en-US" sz="3600" dirty="0"/>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4</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611188" y="3869333"/>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5" name="Rectangle 4">
            <a:extLst>
              <a:ext uri="{FF2B5EF4-FFF2-40B4-BE49-F238E27FC236}">
                <a16:creationId xmlns:a16="http://schemas.microsoft.com/office/drawing/2014/main" id="{F8D31F78-390F-C7A8-7C83-D31960C65D09}"/>
              </a:ext>
            </a:extLst>
          </p:cNvPr>
          <p:cNvSpPr>
            <a:spLocks noChangeArrowheads="1"/>
          </p:cNvSpPr>
          <p:nvPr/>
        </p:nvSpPr>
        <p:spPr bwMode="auto">
          <a:xfrm>
            <a:off x="549088" y="1038195"/>
            <a:ext cx="11178988" cy="4801314"/>
          </a:xfrm>
          <a:prstGeom prst="rect">
            <a:avLst/>
          </a:prstGeom>
          <a:noFill/>
          <a:ln w="9525">
            <a:noFill/>
            <a:miter lim="800000"/>
            <a:headEnd/>
            <a:tailEnd/>
          </a:ln>
        </p:spPr>
        <p:txBody>
          <a:bodyPr wrap="square">
            <a:spAutoFit/>
          </a:bodyPr>
          <a:lstStyle/>
          <a:p>
            <a:pPr marL="361950" indent="-361950">
              <a:spcBef>
                <a:spcPts val="0"/>
              </a:spcBef>
              <a:spcAft>
                <a:spcPts val="1200"/>
              </a:spcAft>
            </a:pPr>
            <a:r>
              <a:rPr lang="en-PH" sz="2600" b="1" dirty="0">
                <a:ea typeface="SimSun" pitchFamily="2" charset="-122"/>
              </a:rPr>
              <a:t>GPS: </a:t>
            </a:r>
            <a:r>
              <a:rPr lang="en-PH" sz="2600" dirty="0"/>
              <a:t>Acronym for Global Positioning System. A system of radio-emitting and -receiving satellites used for determining positions on the earth. Developed and operated by the U.S. Department of Defense, the system is used in navigation, mapping, surveying, and other applications in which precise positioning is necessary.</a:t>
            </a:r>
            <a:endParaRPr lang="en-PH" sz="2600" dirty="0">
              <a:ea typeface="SimSun" pitchFamily="2" charset="-122"/>
            </a:endParaRPr>
          </a:p>
          <a:p>
            <a:pPr marL="361950" indent="-361950">
              <a:spcBef>
                <a:spcPts val="0"/>
              </a:spcBef>
              <a:spcAft>
                <a:spcPts val="1200"/>
              </a:spcAft>
            </a:pPr>
            <a:r>
              <a:rPr lang="en-PH" sz="2600" b="1" dirty="0">
                <a:ea typeface="SimSun" pitchFamily="2" charset="-122"/>
              </a:rPr>
              <a:t>Precision: </a:t>
            </a:r>
            <a:r>
              <a:rPr lang="en-US" sz="2600" dirty="0">
                <a:ea typeface="Times New Roman" pitchFamily="18" charset="0"/>
              </a:rPr>
              <a:t>The number of significant digits used to store numbers, particularly coordinate values. Precision measures exactness.</a:t>
            </a:r>
            <a:endParaRPr lang="en-PH" sz="2600" dirty="0">
              <a:ea typeface="SimSun" pitchFamily="2" charset="-122"/>
            </a:endParaRPr>
          </a:p>
          <a:p>
            <a:pPr marL="361950" indent="-361950">
              <a:spcBef>
                <a:spcPts val="0"/>
              </a:spcBef>
              <a:spcAft>
                <a:spcPts val="1200"/>
              </a:spcAft>
            </a:pPr>
            <a:r>
              <a:rPr lang="en-PH" sz="2600" b="1" dirty="0">
                <a:ea typeface="SimSun" pitchFamily="2" charset="-122"/>
              </a:rPr>
              <a:t>Scale: </a:t>
            </a:r>
            <a:r>
              <a:rPr lang="en-US" sz="2600" dirty="0">
                <a:ea typeface="Times New Roman" pitchFamily="18" charset="0"/>
              </a:rPr>
              <a:t>The ratio or relationship between a distance or area on a map and the corresponding distance or area on the ground, commonly expressed as a fraction or ratio. A map scale of 1/100,000 or 1:100,000 means that one unit of measure on the map equals 100,000 of the same unit on the earth.</a:t>
            </a:r>
            <a:endParaRPr lang="en-PH" sz="2600" dirty="0">
              <a:ea typeface="SimSun" pitchFamily="2" charset="-122"/>
            </a:endParaRPr>
          </a:p>
        </p:txBody>
      </p:sp>
    </p:spTree>
    <p:extLst>
      <p:ext uri="{BB962C8B-B14F-4D97-AF65-F5344CB8AC3E}">
        <p14:creationId xmlns:p14="http://schemas.microsoft.com/office/powerpoint/2010/main" val="287537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Filling identified data gaps</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5</a:t>
            </a:fld>
            <a:endParaRPr lang="en-US" dirty="0"/>
          </a:p>
        </p:txBody>
      </p:sp>
      <p:sp>
        <p:nvSpPr>
          <p:cNvPr id="7" name="Picture 2">
            <a:extLst>
              <a:ext uri="{FF2B5EF4-FFF2-40B4-BE49-F238E27FC236}">
                <a16:creationId xmlns:a16="http://schemas.microsoft.com/office/drawing/2014/main" id="{290FC24B-757E-4DF9-4748-F0396A4D7E8C}"/>
              </a:ext>
            </a:extLst>
          </p:cNvPr>
          <p:cNvSpPr>
            <a:spLocks noChangeAspect="1"/>
          </p:cNvSpPr>
          <p:nvPr/>
        </p:nvSpPr>
        <p:spPr bwMode="auto">
          <a:xfrm>
            <a:off x="1087188" y="3698251"/>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sz="2600"/>
          </a:p>
        </p:txBody>
      </p:sp>
      <p:sp>
        <p:nvSpPr>
          <p:cNvPr id="3" name="Rectangle 3">
            <a:extLst>
              <a:ext uri="{FF2B5EF4-FFF2-40B4-BE49-F238E27FC236}">
                <a16:creationId xmlns:a16="http://schemas.microsoft.com/office/drawing/2014/main" id="{0642F9A6-0A72-CA4B-A3B9-BB5986A6A85B}"/>
              </a:ext>
            </a:extLst>
          </p:cNvPr>
          <p:cNvSpPr>
            <a:spLocks noChangeArrowheads="1"/>
          </p:cNvSpPr>
          <p:nvPr/>
        </p:nvSpPr>
        <p:spPr bwMode="auto">
          <a:xfrm>
            <a:off x="652743" y="1089445"/>
            <a:ext cx="11161058" cy="936103"/>
          </a:xfrm>
          <a:prstGeom prst="rect">
            <a:avLst/>
          </a:prstGeom>
          <a:noFill/>
          <a:ln w="9525">
            <a:noFill/>
            <a:miter lim="800000"/>
            <a:headEnd/>
            <a:tailEnd/>
          </a:ln>
        </p:spPr>
        <p:txBody>
          <a:bodyPr lIns="0" tIns="0" rIns="0" bIns="0"/>
          <a:lstStyle/>
          <a:p>
            <a:pPr lvl="0"/>
            <a:r>
              <a:rPr lang="en-GB" sz="2600" dirty="0"/>
              <a:t>The data gaps identified after assessing the compiled data can be filled by creating geographic data. </a:t>
            </a:r>
            <a:endParaRPr lang="en-US" sz="2600" dirty="0"/>
          </a:p>
        </p:txBody>
      </p:sp>
      <p:sp>
        <p:nvSpPr>
          <p:cNvPr id="6" name="Rectangle 3">
            <a:extLst>
              <a:ext uri="{FF2B5EF4-FFF2-40B4-BE49-F238E27FC236}">
                <a16:creationId xmlns:a16="http://schemas.microsoft.com/office/drawing/2014/main" id="{36199BF9-1C85-6AAB-F208-4105CC8551CD}"/>
              </a:ext>
            </a:extLst>
          </p:cNvPr>
          <p:cNvSpPr>
            <a:spLocks noChangeArrowheads="1"/>
          </p:cNvSpPr>
          <p:nvPr/>
        </p:nvSpPr>
        <p:spPr bwMode="auto">
          <a:xfrm>
            <a:off x="433668" y="2268856"/>
            <a:ext cx="8809776" cy="412492"/>
          </a:xfrm>
          <a:prstGeom prst="rect">
            <a:avLst/>
          </a:prstGeom>
          <a:noFill/>
          <a:ln w="9525">
            <a:noFill/>
            <a:miter lim="800000"/>
            <a:headEnd/>
            <a:tailEnd/>
          </a:ln>
        </p:spPr>
        <p:txBody>
          <a:bodyPr lIns="0" tIns="0" rIns="0" bIns="0"/>
          <a:lstStyle/>
          <a:p>
            <a:pPr marL="720000" lvl="1" indent="-514350">
              <a:lnSpc>
                <a:spcPct val="90000"/>
              </a:lnSpc>
              <a:spcBef>
                <a:spcPct val="20000"/>
              </a:spcBef>
              <a:defRPr/>
            </a:pPr>
            <a:r>
              <a:rPr lang="en-US" altLang="zh-CN" sz="2600" dirty="0">
                <a:latin typeface="+mn-lt"/>
              </a:rPr>
              <a:t>When it comes to the geospatial data (objects):</a:t>
            </a:r>
          </a:p>
        </p:txBody>
      </p:sp>
      <p:pic>
        <p:nvPicPr>
          <p:cNvPr id="8" name="Picture 7" descr="remote_Sensing.gif">
            <a:extLst>
              <a:ext uri="{FF2B5EF4-FFF2-40B4-BE49-F238E27FC236}">
                <a16:creationId xmlns:a16="http://schemas.microsoft.com/office/drawing/2014/main" id="{A27DA1C1-5BFE-6FB5-2911-36527D5C0DA5}"/>
              </a:ext>
            </a:extLst>
          </p:cNvPr>
          <p:cNvPicPr>
            <a:picLocks noChangeAspect="1"/>
          </p:cNvPicPr>
          <p:nvPr/>
        </p:nvPicPr>
        <p:blipFill>
          <a:blip r:embed="rId3" cstate="print"/>
          <a:stretch>
            <a:fillRect/>
          </a:stretch>
        </p:blipFill>
        <p:spPr>
          <a:xfrm>
            <a:off x="9927656" y="2384589"/>
            <a:ext cx="1320800" cy="990600"/>
          </a:xfrm>
          <a:prstGeom prst="rect">
            <a:avLst/>
          </a:prstGeom>
          <a:ln>
            <a:noFill/>
          </a:ln>
          <a:effectLst>
            <a:outerShdw blurRad="190500" algn="tl" rotWithShape="0">
              <a:srgbClr val="000000">
                <a:alpha val="70000"/>
              </a:srgbClr>
            </a:outerShdw>
          </a:effectLst>
        </p:spPr>
      </p:pic>
      <p:pic>
        <p:nvPicPr>
          <p:cNvPr id="9" name="Picture 8" descr="image_processing.jpg">
            <a:extLst>
              <a:ext uri="{FF2B5EF4-FFF2-40B4-BE49-F238E27FC236}">
                <a16:creationId xmlns:a16="http://schemas.microsoft.com/office/drawing/2014/main" id="{C224FB8A-CA2A-884E-FC0D-606EC19E98E6}"/>
              </a:ext>
            </a:extLst>
          </p:cNvPr>
          <p:cNvPicPr>
            <a:picLocks noChangeAspect="1"/>
          </p:cNvPicPr>
          <p:nvPr/>
        </p:nvPicPr>
        <p:blipFill>
          <a:blip r:embed="rId4" cstate="print"/>
          <a:srcRect/>
          <a:stretch>
            <a:fillRect/>
          </a:stretch>
        </p:blipFill>
        <p:spPr>
          <a:xfrm>
            <a:off x="10406882" y="2727117"/>
            <a:ext cx="1384300" cy="1039813"/>
          </a:xfrm>
          <a:prstGeom prst="rect">
            <a:avLst/>
          </a:prstGeom>
          <a:ln>
            <a:noFill/>
          </a:ln>
          <a:effectLst>
            <a:outerShdw blurRad="190500" algn="tl" rotWithShape="0">
              <a:srgbClr val="000000">
                <a:alpha val="70000"/>
              </a:srgbClr>
            </a:outerShdw>
          </a:effectLst>
        </p:spPr>
      </p:pic>
      <p:pic>
        <p:nvPicPr>
          <p:cNvPr id="10" name="Picture 9" descr="digitizing.jpg">
            <a:extLst>
              <a:ext uri="{FF2B5EF4-FFF2-40B4-BE49-F238E27FC236}">
                <a16:creationId xmlns:a16="http://schemas.microsoft.com/office/drawing/2014/main" id="{2852415D-915C-E6BE-D37D-CA7A42483C7F}"/>
              </a:ext>
            </a:extLst>
          </p:cNvPr>
          <p:cNvPicPr>
            <a:picLocks noChangeAspect="1"/>
          </p:cNvPicPr>
          <p:nvPr/>
        </p:nvPicPr>
        <p:blipFill>
          <a:blip r:embed="rId5" cstate="print"/>
          <a:stretch>
            <a:fillRect/>
          </a:stretch>
        </p:blipFill>
        <p:spPr>
          <a:xfrm>
            <a:off x="9881420" y="3519205"/>
            <a:ext cx="1484312" cy="987425"/>
          </a:xfrm>
          <a:prstGeom prst="rect">
            <a:avLst/>
          </a:prstGeom>
          <a:ln>
            <a:noFill/>
          </a:ln>
          <a:effectLst>
            <a:outerShdw blurRad="190500" algn="tl" rotWithShape="0">
              <a:srgbClr val="000000">
                <a:alpha val="70000"/>
              </a:srgbClr>
            </a:outerShdw>
          </a:effectLst>
        </p:spPr>
      </p:pic>
      <p:pic>
        <p:nvPicPr>
          <p:cNvPr id="11" name="Picture 10" descr="surveying.jpg">
            <a:extLst>
              <a:ext uri="{FF2B5EF4-FFF2-40B4-BE49-F238E27FC236}">
                <a16:creationId xmlns:a16="http://schemas.microsoft.com/office/drawing/2014/main" id="{6B70936D-E4EA-983A-F54D-1F08DE2A6661}"/>
              </a:ext>
            </a:extLst>
          </p:cNvPr>
          <p:cNvPicPr>
            <a:picLocks noChangeAspect="1"/>
          </p:cNvPicPr>
          <p:nvPr/>
        </p:nvPicPr>
        <p:blipFill>
          <a:blip r:embed="rId6" cstate="print"/>
          <a:stretch>
            <a:fillRect/>
          </a:stretch>
        </p:blipFill>
        <p:spPr>
          <a:xfrm>
            <a:off x="10627545" y="4239285"/>
            <a:ext cx="1196975" cy="1192212"/>
          </a:xfrm>
          <a:prstGeom prst="rect">
            <a:avLst/>
          </a:prstGeom>
          <a:ln>
            <a:noFill/>
          </a:ln>
          <a:effectLst>
            <a:outerShdw blurRad="190500" algn="tl" rotWithShape="0">
              <a:srgbClr val="000000">
                <a:alpha val="70000"/>
              </a:srgbClr>
            </a:outerShdw>
          </a:effectLst>
        </p:spPr>
      </p:pic>
      <p:pic>
        <p:nvPicPr>
          <p:cNvPr id="12" name="Picture 2">
            <a:extLst>
              <a:ext uri="{FF2B5EF4-FFF2-40B4-BE49-F238E27FC236}">
                <a16:creationId xmlns:a16="http://schemas.microsoft.com/office/drawing/2014/main" id="{6BBDCCA1-21C4-E588-E847-6FD4AB42B213}"/>
              </a:ext>
            </a:extLst>
          </p:cNvPr>
          <p:cNvPicPr>
            <a:picLocks noChangeAspect="1" noChangeArrowheads="1"/>
          </p:cNvPicPr>
          <p:nvPr/>
        </p:nvPicPr>
        <p:blipFill>
          <a:blip r:embed="rId7" cstate="print"/>
          <a:srcRect/>
          <a:stretch>
            <a:fillRect/>
          </a:stretch>
        </p:blipFill>
        <p:spPr bwMode="auto">
          <a:xfrm>
            <a:off x="9906820" y="4959365"/>
            <a:ext cx="1565275" cy="939800"/>
          </a:xfrm>
          <a:prstGeom prst="rect">
            <a:avLst/>
          </a:prstGeom>
          <a:ln>
            <a:noFill/>
          </a:ln>
          <a:effectLst>
            <a:outerShdw blurRad="190500" algn="tl" rotWithShape="0">
              <a:srgbClr val="000000">
                <a:alpha val="70000"/>
              </a:srgbClr>
            </a:outerShdw>
          </a:effectLst>
        </p:spPr>
      </p:pic>
      <p:sp>
        <p:nvSpPr>
          <p:cNvPr id="13" name="Title 1">
            <a:extLst>
              <a:ext uri="{FF2B5EF4-FFF2-40B4-BE49-F238E27FC236}">
                <a16:creationId xmlns:a16="http://schemas.microsoft.com/office/drawing/2014/main" id="{D4C2F385-B4DB-FA6E-103D-DBDDA1249860}"/>
              </a:ext>
            </a:extLst>
          </p:cNvPr>
          <p:cNvSpPr txBox="1">
            <a:spLocks/>
          </p:cNvSpPr>
          <p:nvPr/>
        </p:nvSpPr>
        <p:spPr bwMode="auto">
          <a:xfrm>
            <a:off x="2175622" y="1641639"/>
            <a:ext cx="7886700" cy="714375"/>
          </a:xfrm>
          <a:prstGeom prst="rect">
            <a:avLst/>
          </a:prstGeom>
          <a:noFill/>
          <a:ln w="9525">
            <a:noFill/>
            <a:miter lim="800000"/>
            <a:headEnd/>
            <a:tailEnd/>
          </a:ln>
        </p:spPr>
        <p:txBody>
          <a:bodyPr anchor="ctr"/>
          <a:lstStyle/>
          <a:p>
            <a:pPr algn="ctr" eaLnBrk="0" hangingPunct="0">
              <a:lnSpc>
                <a:spcPct val="90000"/>
              </a:lnSpc>
              <a:defRPr/>
            </a:pPr>
            <a:r>
              <a:rPr lang="en-US" sz="2600" dirty="0">
                <a:latin typeface="+mn-lt"/>
                <a:ea typeface="+mj-ea"/>
                <a:cs typeface="+mj-cs"/>
              </a:rPr>
              <a:t>Geographic data = geospatial data + attributes</a:t>
            </a:r>
            <a:endParaRPr lang="en-GB" sz="2600" dirty="0">
              <a:latin typeface="+mn-lt"/>
              <a:ea typeface="+mj-ea"/>
              <a:cs typeface="+mj-cs"/>
            </a:endParaRPr>
          </a:p>
        </p:txBody>
      </p:sp>
      <p:sp>
        <p:nvSpPr>
          <p:cNvPr id="14" name="Right Arrow 21">
            <a:extLst>
              <a:ext uri="{FF2B5EF4-FFF2-40B4-BE49-F238E27FC236}">
                <a16:creationId xmlns:a16="http://schemas.microsoft.com/office/drawing/2014/main" id="{91B18439-7FEA-50C8-02D2-FD675D2A1829}"/>
              </a:ext>
            </a:extLst>
          </p:cNvPr>
          <p:cNvSpPr/>
          <p:nvPr/>
        </p:nvSpPr>
        <p:spPr>
          <a:xfrm>
            <a:off x="1163638" y="5911512"/>
            <a:ext cx="370153" cy="365102"/>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solidFill>
                <a:schemeClr val="accent1">
                  <a:lumMod val="50000"/>
                </a:schemeClr>
              </a:solidFill>
            </a:endParaRPr>
          </a:p>
        </p:txBody>
      </p:sp>
      <p:sp>
        <p:nvSpPr>
          <p:cNvPr id="15" name="Rectangle 3">
            <a:extLst>
              <a:ext uri="{FF2B5EF4-FFF2-40B4-BE49-F238E27FC236}">
                <a16:creationId xmlns:a16="http://schemas.microsoft.com/office/drawing/2014/main" id="{155B7C85-880D-6FBB-031B-C4BECE5E4FFC}"/>
              </a:ext>
            </a:extLst>
          </p:cNvPr>
          <p:cNvSpPr>
            <a:spLocks noChangeArrowheads="1"/>
          </p:cNvSpPr>
          <p:nvPr/>
        </p:nvSpPr>
        <p:spPr bwMode="auto">
          <a:xfrm>
            <a:off x="1667528" y="5922854"/>
            <a:ext cx="6013176" cy="473143"/>
          </a:xfrm>
          <a:prstGeom prst="rect">
            <a:avLst/>
          </a:prstGeom>
          <a:noFill/>
          <a:ln w="9525">
            <a:noFill/>
            <a:miter lim="800000"/>
            <a:headEnd/>
            <a:tailEnd/>
          </a:ln>
        </p:spPr>
        <p:txBody>
          <a:bodyPr lIns="0" tIns="0" rIns="0" bIns="0"/>
          <a:lstStyle/>
          <a:p>
            <a:pPr fontAlgn="auto">
              <a:lnSpc>
                <a:spcPct val="90000"/>
              </a:lnSpc>
              <a:spcAft>
                <a:spcPts val="0"/>
              </a:spcAft>
              <a:defRPr/>
            </a:pPr>
            <a:r>
              <a:rPr lang="en-PH" sz="2600" b="1" dirty="0">
                <a:solidFill>
                  <a:srgbClr val="FF0000"/>
                </a:solidFill>
              </a:rPr>
              <a:t>The </a:t>
            </a:r>
            <a:r>
              <a:rPr lang="en-US" sz="2600" b="1" dirty="0">
                <a:solidFill>
                  <a:srgbClr val="FF0000"/>
                </a:solidFill>
              </a:rPr>
              <a:t>method you will most likely be using</a:t>
            </a:r>
            <a:endParaRPr lang="en-GB" sz="2600" b="1" dirty="0">
              <a:solidFill>
                <a:srgbClr val="FF0000"/>
              </a:solidFill>
            </a:endParaRPr>
          </a:p>
        </p:txBody>
      </p:sp>
      <p:sp>
        <p:nvSpPr>
          <p:cNvPr id="16" name="Rectangle 15">
            <a:extLst>
              <a:ext uri="{FF2B5EF4-FFF2-40B4-BE49-F238E27FC236}">
                <a16:creationId xmlns:a16="http://schemas.microsoft.com/office/drawing/2014/main" id="{892B55A1-439F-023A-280E-D6DAD03EA85A}"/>
              </a:ext>
            </a:extLst>
          </p:cNvPr>
          <p:cNvSpPr/>
          <p:nvPr/>
        </p:nvSpPr>
        <p:spPr>
          <a:xfrm>
            <a:off x="765494" y="5070232"/>
            <a:ext cx="8704595" cy="740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srgbClr val="346667"/>
              </a:solidFill>
            </a:endParaRPr>
          </a:p>
        </p:txBody>
      </p:sp>
      <p:sp>
        <p:nvSpPr>
          <p:cNvPr id="17" name="Rectangle 16">
            <a:extLst>
              <a:ext uri="{FF2B5EF4-FFF2-40B4-BE49-F238E27FC236}">
                <a16:creationId xmlns:a16="http://schemas.microsoft.com/office/drawing/2014/main" id="{ADB8A0D5-B852-A894-90ED-A8025744A47E}"/>
              </a:ext>
            </a:extLst>
          </p:cNvPr>
          <p:cNvSpPr/>
          <p:nvPr/>
        </p:nvSpPr>
        <p:spPr>
          <a:xfrm>
            <a:off x="765495" y="4011906"/>
            <a:ext cx="8704595" cy="105832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600">
              <a:solidFill>
                <a:srgbClr val="346667"/>
              </a:solidFill>
            </a:endParaRPr>
          </a:p>
        </p:txBody>
      </p:sp>
      <p:sp>
        <p:nvSpPr>
          <p:cNvPr id="5" name="Rectangle 3">
            <a:extLst>
              <a:ext uri="{FF2B5EF4-FFF2-40B4-BE49-F238E27FC236}">
                <a16:creationId xmlns:a16="http://schemas.microsoft.com/office/drawing/2014/main" id="{73AE7363-5C85-3BB4-4F8B-7A522E123C11}"/>
              </a:ext>
            </a:extLst>
          </p:cNvPr>
          <p:cNvSpPr>
            <a:spLocks noChangeArrowheads="1"/>
          </p:cNvSpPr>
          <p:nvPr/>
        </p:nvSpPr>
        <p:spPr bwMode="auto">
          <a:xfrm>
            <a:off x="689682" y="2580479"/>
            <a:ext cx="8809776" cy="3600400"/>
          </a:xfrm>
          <a:prstGeom prst="rect">
            <a:avLst/>
          </a:prstGeom>
          <a:noFill/>
          <a:ln w="9525">
            <a:noFill/>
            <a:miter lim="800000"/>
            <a:headEnd/>
            <a:tailEnd/>
          </a:ln>
        </p:spPr>
        <p:txBody>
          <a:bodyPr lIns="0" tIns="0" rIns="0" bIns="0"/>
          <a:lstStyle/>
          <a:p>
            <a:pPr marL="720000" lvl="1" indent="-468000">
              <a:lnSpc>
                <a:spcPct val="90000"/>
              </a:lnSpc>
              <a:buFontTx/>
              <a:buAutoNum type="arabicPeriod"/>
              <a:defRPr/>
            </a:pPr>
            <a:r>
              <a:rPr lang="en-US" altLang="zh-CN" sz="2600" dirty="0">
                <a:latin typeface="+mn-lt"/>
              </a:rPr>
              <a:t>By using remote sensors placed on a satellite or in a plane (remote sensing)</a:t>
            </a:r>
          </a:p>
          <a:p>
            <a:pPr marL="720000" lvl="1" indent="-468000">
              <a:lnSpc>
                <a:spcPct val="90000"/>
              </a:lnSpc>
              <a:buFontTx/>
              <a:buAutoNum type="arabicPeriod"/>
              <a:defRPr/>
            </a:pPr>
            <a:r>
              <a:rPr lang="en-US" altLang="zh-CN" sz="2600" dirty="0">
                <a:latin typeface="+mn-lt"/>
              </a:rPr>
              <a:t>By processing the images  resulting from remote sensing (image processing)</a:t>
            </a:r>
          </a:p>
          <a:p>
            <a:pPr marL="720000" lvl="1" indent="-468000">
              <a:lnSpc>
                <a:spcPct val="90000"/>
              </a:lnSpc>
              <a:buFontTx/>
              <a:buAutoNum type="arabicPeriod"/>
              <a:defRPr/>
            </a:pPr>
            <a:r>
              <a:rPr lang="en-US" altLang="zh-CN" sz="2600" dirty="0">
                <a:latin typeface="+mn-lt"/>
              </a:rPr>
              <a:t>By extracting the geographic coordinates of point type object or the topology of line/polygon objects from 1 or 2 (digitizing)</a:t>
            </a:r>
          </a:p>
          <a:p>
            <a:pPr marL="720000" lvl="1" indent="-468000">
              <a:lnSpc>
                <a:spcPct val="90000"/>
              </a:lnSpc>
              <a:buFontTx/>
              <a:buAutoNum type="arabicPeriod"/>
              <a:defRPr/>
            </a:pPr>
            <a:r>
              <a:rPr lang="en-US" altLang="zh-CN" sz="2600" dirty="0">
                <a:latin typeface="+mn-lt"/>
              </a:rPr>
              <a:t>By collecting the geographic coordinates of places in the field using a GNSS enabled device (Surveying)</a:t>
            </a:r>
          </a:p>
          <a:p>
            <a:pPr>
              <a:lnSpc>
                <a:spcPct val="90000"/>
              </a:lnSpc>
              <a:spcBef>
                <a:spcPct val="20000"/>
              </a:spcBef>
              <a:defRPr/>
            </a:pPr>
            <a:endParaRPr lang="en-US" altLang="zh-CN" sz="2600" dirty="0">
              <a:latin typeface="+mn-lt"/>
            </a:endParaRPr>
          </a:p>
        </p:txBody>
      </p:sp>
    </p:spTree>
    <p:extLst>
      <p:ext uri="{BB962C8B-B14F-4D97-AF65-F5344CB8AC3E}">
        <p14:creationId xmlns:p14="http://schemas.microsoft.com/office/powerpoint/2010/main" val="54983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Collecting or extracting geographic data</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6</a:t>
            </a:fld>
            <a:endParaRPr lang="en-US" dirty="0"/>
          </a:p>
        </p:txBody>
      </p:sp>
      <p:sp>
        <p:nvSpPr>
          <p:cNvPr id="5" name="Rectangle 3">
            <a:extLst>
              <a:ext uri="{FF2B5EF4-FFF2-40B4-BE49-F238E27FC236}">
                <a16:creationId xmlns:a16="http://schemas.microsoft.com/office/drawing/2014/main" id="{131BA913-3D95-84A6-F90E-AE95FF22CB41}"/>
              </a:ext>
            </a:extLst>
          </p:cNvPr>
          <p:cNvSpPr>
            <a:spLocks noChangeArrowheads="1"/>
          </p:cNvSpPr>
          <p:nvPr/>
        </p:nvSpPr>
        <p:spPr bwMode="auto">
          <a:xfrm>
            <a:off x="649287" y="1088455"/>
            <a:ext cx="6929394" cy="1872443"/>
          </a:xfrm>
          <a:prstGeom prst="rect">
            <a:avLst/>
          </a:prstGeom>
          <a:noFill/>
          <a:ln w="9525">
            <a:noFill/>
            <a:miter lim="800000"/>
            <a:headEnd/>
            <a:tailEnd/>
          </a:ln>
        </p:spPr>
        <p:txBody>
          <a:bodyPr lIns="0" tIns="0" rIns="0" bIns="0"/>
          <a:lstStyle/>
          <a:p>
            <a:pPr lvl="0"/>
            <a:r>
              <a:rPr lang="en-GB" sz="2600" dirty="0"/>
              <a:t>This session focuses on one of the two methods that you will most likely use in filling the identified data gaps. </a:t>
            </a:r>
            <a:endParaRPr lang="en-US" sz="2600" dirty="0"/>
          </a:p>
        </p:txBody>
      </p:sp>
      <p:pic>
        <p:nvPicPr>
          <p:cNvPr id="18" name="Picture 2">
            <a:extLst>
              <a:ext uri="{FF2B5EF4-FFF2-40B4-BE49-F238E27FC236}">
                <a16:creationId xmlns:a16="http://schemas.microsoft.com/office/drawing/2014/main" id="{7BFC0AA4-3DFA-D78B-0976-B0385D841B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292" y="1412305"/>
            <a:ext cx="3545936" cy="417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8B715880-1E2F-6F58-4319-4D6FB98A3201}"/>
              </a:ext>
            </a:extLst>
          </p:cNvPr>
          <p:cNvSpPr/>
          <p:nvPr/>
        </p:nvSpPr>
        <p:spPr>
          <a:xfrm>
            <a:off x="8760899" y="2476618"/>
            <a:ext cx="1224136" cy="4562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0" name="Rectangle 3">
            <a:extLst>
              <a:ext uri="{FF2B5EF4-FFF2-40B4-BE49-F238E27FC236}">
                <a16:creationId xmlns:a16="http://schemas.microsoft.com/office/drawing/2014/main" id="{CEFF7A9F-5DCB-74A2-25DC-D2AEC92842D3}"/>
              </a:ext>
            </a:extLst>
          </p:cNvPr>
          <p:cNvSpPr>
            <a:spLocks noChangeArrowheads="1"/>
          </p:cNvSpPr>
          <p:nvPr/>
        </p:nvSpPr>
        <p:spPr bwMode="auto">
          <a:xfrm>
            <a:off x="1591052" y="2692131"/>
            <a:ext cx="5806654" cy="490340"/>
          </a:xfrm>
          <a:prstGeom prst="rect">
            <a:avLst/>
          </a:prstGeom>
          <a:noFill/>
          <a:ln w="9525">
            <a:noFill/>
            <a:miter lim="800000"/>
            <a:headEnd/>
            <a:tailEnd/>
          </a:ln>
        </p:spPr>
        <p:txBody>
          <a:bodyPr lIns="0" tIns="0" rIns="0" bIns="0"/>
          <a:lstStyle/>
          <a:p>
            <a:pPr lvl="0"/>
            <a:r>
              <a:rPr lang="en-GB" sz="2800" dirty="0"/>
              <a:t>Collecting geographic data in the field</a:t>
            </a:r>
            <a:endParaRPr lang="en-US" sz="2800" dirty="0"/>
          </a:p>
        </p:txBody>
      </p:sp>
      <p:sp>
        <p:nvSpPr>
          <p:cNvPr id="21" name="Right Arrow 8">
            <a:extLst>
              <a:ext uri="{FF2B5EF4-FFF2-40B4-BE49-F238E27FC236}">
                <a16:creationId xmlns:a16="http://schemas.microsoft.com/office/drawing/2014/main" id="{AF50F54D-579A-9BD7-819F-E5B964FCDB12}"/>
              </a:ext>
            </a:extLst>
          </p:cNvPr>
          <p:cNvSpPr/>
          <p:nvPr/>
        </p:nvSpPr>
        <p:spPr>
          <a:xfrm>
            <a:off x="843772" y="2696613"/>
            <a:ext cx="542780" cy="427587"/>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22" name="Rectangle 21">
            <a:extLst>
              <a:ext uri="{FF2B5EF4-FFF2-40B4-BE49-F238E27FC236}">
                <a16:creationId xmlns:a16="http://schemas.microsoft.com/office/drawing/2014/main" id="{C5711425-2E03-C338-2B96-0B7228EA730F}"/>
              </a:ext>
            </a:extLst>
          </p:cNvPr>
          <p:cNvSpPr/>
          <p:nvPr/>
        </p:nvSpPr>
        <p:spPr>
          <a:xfrm>
            <a:off x="7283129" y="5869655"/>
            <a:ext cx="4896544" cy="246221"/>
          </a:xfrm>
          <a:prstGeom prst="rect">
            <a:avLst/>
          </a:prstGeom>
        </p:spPr>
        <p:txBody>
          <a:bodyPr wrap="square">
            <a:spAutoFit/>
          </a:bodyPr>
          <a:lstStyle/>
          <a:p>
            <a:pPr algn="r"/>
            <a:r>
              <a:rPr lang="en-US" sz="1000" dirty="0"/>
              <a:t>http://www.healthgeolab.net/DOCUMENTS/Guide_HGLC_Part2_4_1.pdf</a:t>
            </a:r>
          </a:p>
        </p:txBody>
      </p:sp>
      <p:sp>
        <p:nvSpPr>
          <p:cNvPr id="3" name="Rectangle 3">
            <a:extLst>
              <a:ext uri="{FF2B5EF4-FFF2-40B4-BE49-F238E27FC236}">
                <a16:creationId xmlns:a16="http://schemas.microsoft.com/office/drawing/2014/main" id="{5F8F4C33-110C-20B4-2DCA-E029B9BF6F21}"/>
              </a:ext>
            </a:extLst>
          </p:cNvPr>
          <p:cNvSpPr>
            <a:spLocks noChangeArrowheads="1"/>
          </p:cNvSpPr>
          <p:nvPr/>
        </p:nvSpPr>
        <p:spPr bwMode="auto">
          <a:xfrm>
            <a:off x="638175" y="3675530"/>
            <a:ext cx="3797300" cy="1872443"/>
          </a:xfrm>
          <a:prstGeom prst="rect">
            <a:avLst/>
          </a:prstGeom>
          <a:noFill/>
          <a:ln w="9525">
            <a:noFill/>
            <a:miter lim="800000"/>
            <a:headEnd/>
            <a:tailEnd/>
          </a:ln>
        </p:spPr>
        <p:txBody>
          <a:bodyPr lIns="0" tIns="0" rIns="0" bIns="0"/>
          <a:lstStyle/>
          <a:p>
            <a:pPr lvl="0"/>
            <a:r>
              <a:rPr lang="en-GB" sz="2600" dirty="0"/>
              <a:t>The following HGLC guidance will provide you more details regarding the extraction of vector format geospatial data from </a:t>
            </a:r>
            <a:r>
              <a:rPr lang="en-GB" sz="2600" dirty="0" err="1"/>
              <a:t>basemaps</a:t>
            </a:r>
            <a:r>
              <a:rPr lang="en-GB" sz="2600" dirty="0"/>
              <a:t>:</a:t>
            </a:r>
            <a:endParaRPr lang="en-US" sz="2600" dirty="0"/>
          </a:p>
        </p:txBody>
      </p:sp>
      <p:pic>
        <p:nvPicPr>
          <p:cNvPr id="7" name="Picture 6">
            <a:extLst>
              <a:ext uri="{FF2B5EF4-FFF2-40B4-BE49-F238E27FC236}">
                <a16:creationId xmlns:a16="http://schemas.microsoft.com/office/drawing/2014/main" id="{11FA5D37-B08D-2AFC-2493-CC4ECF7A7392}"/>
              </a:ext>
            </a:extLst>
          </p:cNvPr>
          <p:cNvPicPr>
            <a:picLocks noChangeAspect="1"/>
          </p:cNvPicPr>
          <p:nvPr/>
        </p:nvPicPr>
        <p:blipFill rotWithShape="1">
          <a:blip r:embed="rId4"/>
          <a:srcRect l="27941" t="16386" r="41838" b="609"/>
          <a:stretch/>
        </p:blipFill>
        <p:spPr>
          <a:xfrm>
            <a:off x="5045408" y="3472171"/>
            <a:ext cx="1687271" cy="2397484"/>
          </a:xfrm>
          <a:prstGeom prst="rect">
            <a:avLst/>
          </a:prstGeom>
          <a:ln>
            <a:solidFill>
              <a:schemeClr val="tx1"/>
            </a:solidFill>
          </a:ln>
        </p:spPr>
      </p:pic>
      <p:pic>
        <p:nvPicPr>
          <p:cNvPr id="8" name="Picture 7">
            <a:extLst>
              <a:ext uri="{FF2B5EF4-FFF2-40B4-BE49-F238E27FC236}">
                <a16:creationId xmlns:a16="http://schemas.microsoft.com/office/drawing/2014/main" id="{7096804E-D3C7-08C1-3FA0-AD39FD4C958E}"/>
              </a:ext>
            </a:extLst>
          </p:cNvPr>
          <p:cNvPicPr>
            <a:picLocks noChangeAspect="1"/>
          </p:cNvPicPr>
          <p:nvPr/>
        </p:nvPicPr>
        <p:blipFill rotWithShape="1">
          <a:blip r:embed="rId5"/>
          <a:srcRect l="80520" t="38265" r="10441" b="47050"/>
          <a:stretch/>
        </p:blipFill>
        <p:spPr>
          <a:xfrm>
            <a:off x="6405138" y="5431443"/>
            <a:ext cx="649391" cy="585241"/>
          </a:xfrm>
          <a:prstGeom prst="rect">
            <a:avLst/>
          </a:prstGeom>
        </p:spPr>
      </p:pic>
      <p:sp>
        <p:nvSpPr>
          <p:cNvPr id="9" name="Rectangle 8">
            <a:extLst>
              <a:ext uri="{FF2B5EF4-FFF2-40B4-BE49-F238E27FC236}">
                <a16:creationId xmlns:a16="http://schemas.microsoft.com/office/drawing/2014/main" id="{A8C41172-54E3-7445-45B8-166C1EAD8C6A}"/>
              </a:ext>
            </a:extLst>
          </p:cNvPr>
          <p:cNvSpPr/>
          <p:nvPr/>
        </p:nvSpPr>
        <p:spPr>
          <a:xfrm>
            <a:off x="7292654" y="6101297"/>
            <a:ext cx="4896544" cy="246221"/>
          </a:xfrm>
          <a:prstGeom prst="rect">
            <a:avLst/>
          </a:prstGeom>
        </p:spPr>
        <p:txBody>
          <a:bodyPr wrap="square">
            <a:spAutoFit/>
          </a:bodyPr>
          <a:lstStyle/>
          <a:p>
            <a:pPr algn="r"/>
            <a:r>
              <a:rPr lang="en-US" sz="1000" dirty="0"/>
              <a:t>http://www.healthgeolab.net/DOCUMENTS/Guide_HGLC_Part2_4_2.pdf</a:t>
            </a:r>
          </a:p>
        </p:txBody>
      </p:sp>
      <p:sp>
        <p:nvSpPr>
          <p:cNvPr id="6" name="Rectangle 5">
            <a:extLst>
              <a:ext uri="{FF2B5EF4-FFF2-40B4-BE49-F238E27FC236}">
                <a16:creationId xmlns:a16="http://schemas.microsoft.com/office/drawing/2014/main" id="{912BEE38-4965-EB46-7276-464217E43C8E}"/>
              </a:ext>
            </a:extLst>
          </p:cNvPr>
          <p:cNvSpPr/>
          <p:nvPr/>
        </p:nvSpPr>
        <p:spPr>
          <a:xfrm>
            <a:off x="4692026" y="6016684"/>
            <a:ext cx="2367265" cy="307777"/>
          </a:xfrm>
          <a:prstGeom prst="rect">
            <a:avLst/>
          </a:prstGeom>
        </p:spPr>
        <p:txBody>
          <a:bodyPr wrap="square">
            <a:spAutoFit/>
          </a:bodyPr>
          <a:lstStyle/>
          <a:p>
            <a:pPr algn="ctr"/>
            <a:r>
              <a:rPr lang="en-US" sz="1400" dirty="0"/>
              <a:t>Guide_HGLC_Part2_4_1.pdf</a:t>
            </a:r>
          </a:p>
        </p:txBody>
      </p:sp>
    </p:spTree>
    <p:extLst>
      <p:ext uri="{BB962C8B-B14F-4D97-AF65-F5344CB8AC3E}">
        <p14:creationId xmlns:p14="http://schemas.microsoft.com/office/powerpoint/2010/main" val="3987767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Collecting or extracting geographic data</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7</a:t>
            </a:fld>
            <a:endParaRPr lang="en-US" dirty="0"/>
          </a:p>
        </p:txBody>
      </p:sp>
      <p:sp>
        <p:nvSpPr>
          <p:cNvPr id="3" name="Rectangle 3">
            <a:extLst>
              <a:ext uri="{FF2B5EF4-FFF2-40B4-BE49-F238E27FC236}">
                <a16:creationId xmlns:a16="http://schemas.microsoft.com/office/drawing/2014/main" id="{86F61FCD-DB8B-4A54-7C6A-0D599708B395}"/>
              </a:ext>
            </a:extLst>
          </p:cNvPr>
          <p:cNvSpPr>
            <a:spLocks noChangeArrowheads="1"/>
          </p:cNvSpPr>
          <p:nvPr/>
        </p:nvSpPr>
        <p:spPr bwMode="auto">
          <a:xfrm>
            <a:off x="644338" y="1072097"/>
            <a:ext cx="11196918" cy="1368152"/>
          </a:xfrm>
          <a:prstGeom prst="rect">
            <a:avLst/>
          </a:prstGeom>
          <a:noFill/>
          <a:ln w="9525">
            <a:noFill/>
            <a:miter lim="800000"/>
            <a:headEnd/>
            <a:tailEnd/>
          </a:ln>
        </p:spPr>
        <p:txBody>
          <a:bodyPr lIns="0" tIns="0" rIns="0" bIns="0"/>
          <a:lstStyle/>
          <a:p>
            <a:pPr lvl="0"/>
            <a:r>
              <a:rPr lang="en-PH" sz="2600" dirty="0"/>
              <a:t>When creating geographic data:</a:t>
            </a:r>
          </a:p>
          <a:p>
            <a:pPr lvl="0"/>
            <a:r>
              <a:rPr lang="en-PH" sz="1600" dirty="0"/>
              <a:t> </a:t>
            </a:r>
          </a:p>
          <a:p>
            <a:pPr lvl="0"/>
            <a:r>
              <a:rPr lang="en-PH" sz="2600" dirty="0"/>
              <a:t>It is pertinent that the geographic objects comply with the defined data set specification:</a:t>
            </a:r>
            <a:endParaRPr lang="en-US" sz="2600" dirty="0"/>
          </a:p>
        </p:txBody>
      </p:sp>
      <p:sp>
        <p:nvSpPr>
          <p:cNvPr id="6" name="Rectangle 3">
            <a:extLst>
              <a:ext uri="{FF2B5EF4-FFF2-40B4-BE49-F238E27FC236}">
                <a16:creationId xmlns:a16="http://schemas.microsoft.com/office/drawing/2014/main" id="{5AD6A8E5-49DA-DC01-D14B-85254140C047}"/>
              </a:ext>
            </a:extLst>
          </p:cNvPr>
          <p:cNvSpPr>
            <a:spLocks noChangeArrowheads="1"/>
          </p:cNvSpPr>
          <p:nvPr/>
        </p:nvSpPr>
        <p:spPr bwMode="auto">
          <a:xfrm>
            <a:off x="942415" y="2799567"/>
            <a:ext cx="6058444" cy="3529516"/>
          </a:xfrm>
          <a:prstGeom prst="rect">
            <a:avLst/>
          </a:prstGeom>
          <a:noFill/>
          <a:ln w="9525">
            <a:noFill/>
            <a:miter lim="800000"/>
            <a:headEnd/>
            <a:tailEnd/>
          </a:ln>
        </p:spPr>
        <p:txBody>
          <a:bodyPr lIns="0" tIns="0" rIns="0" bIns="0"/>
          <a:lstStyle/>
          <a:p>
            <a:pPr marL="514350" lvl="0" indent="-514350">
              <a:spcAft>
                <a:spcPts val="1200"/>
              </a:spcAft>
              <a:buFont typeface="+mj-lt"/>
              <a:buAutoNum type="arabicPeriod"/>
            </a:pPr>
            <a:r>
              <a:rPr lang="en-PH" sz="2600" dirty="0"/>
              <a:t>Scale of work</a:t>
            </a:r>
          </a:p>
          <a:p>
            <a:pPr marL="514350" lvl="0" indent="-514350">
              <a:spcAft>
                <a:spcPts val="1200"/>
              </a:spcAft>
              <a:buFont typeface="+mj-lt"/>
              <a:buAutoNum type="arabicPeriod" startAt="2"/>
            </a:pPr>
            <a:r>
              <a:rPr lang="en-PH" sz="2600" dirty="0"/>
              <a:t>Accuracy and precision level for vector format geospatial data</a:t>
            </a:r>
          </a:p>
          <a:p>
            <a:pPr marL="514350" lvl="0" indent="-514350">
              <a:spcAft>
                <a:spcPts val="1200"/>
              </a:spcAft>
              <a:buFont typeface="+mj-lt"/>
              <a:buAutoNum type="arabicPeriod" startAt="3"/>
            </a:pPr>
            <a:r>
              <a:rPr lang="en-PH" sz="2600" dirty="0"/>
              <a:t>Accuracy and resolution for raster format geospatial data</a:t>
            </a:r>
            <a:endParaRPr lang="en-US" sz="2600" dirty="0"/>
          </a:p>
        </p:txBody>
      </p:sp>
      <p:pic>
        <p:nvPicPr>
          <p:cNvPr id="7" name="Picture 2">
            <a:extLst>
              <a:ext uri="{FF2B5EF4-FFF2-40B4-BE49-F238E27FC236}">
                <a16:creationId xmlns:a16="http://schemas.microsoft.com/office/drawing/2014/main" id="{EA2BFE80-08A0-B398-919F-2AFFBB7A673B}"/>
              </a:ext>
            </a:extLst>
          </p:cNvPr>
          <p:cNvPicPr>
            <a:picLocks noChangeAspect="1" noChangeArrowheads="1"/>
          </p:cNvPicPr>
          <p:nvPr/>
        </p:nvPicPr>
        <p:blipFill>
          <a:blip r:embed="rId3" cstate="print"/>
          <a:srcRect/>
          <a:stretch>
            <a:fillRect/>
          </a:stretch>
        </p:blipFill>
        <p:spPr bwMode="auto">
          <a:xfrm>
            <a:off x="7503262" y="2547489"/>
            <a:ext cx="2424112" cy="1597025"/>
          </a:xfrm>
          <a:prstGeom prst="rect">
            <a:avLst/>
          </a:prstGeom>
          <a:ln>
            <a:noFill/>
          </a:ln>
          <a:effectLst>
            <a:outerShdw blurRad="190500" algn="tl" rotWithShape="0">
              <a:srgbClr val="000000">
                <a:alpha val="70000"/>
              </a:srgbClr>
            </a:outerShdw>
          </a:effectLst>
        </p:spPr>
      </p:pic>
      <p:pic>
        <p:nvPicPr>
          <p:cNvPr id="8" name="Picture 7" descr="resolution.gif">
            <a:extLst>
              <a:ext uri="{FF2B5EF4-FFF2-40B4-BE49-F238E27FC236}">
                <a16:creationId xmlns:a16="http://schemas.microsoft.com/office/drawing/2014/main" id="{528B1567-6BDC-3705-27D8-681A340BD044}"/>
              </a:ext>
            </a:extLst>
          </p:cNvPr>
          <p:cNvPicPr>
            <a:picLocks noChangeAspect="1"/>
          </p:cNvPicPr>
          <p:nvPr/>
        </p:nvPicPr>
        <p:blipFill>
          <a:blip r:embed="rId4" cstate="print"/>
          <a:srcRect t="27883"/>
          <a:stretch>
            <a:fillRect/>
          </a:stretch>
        </p:blipFill>
        <p:spPr>
          <a:xfrm>
            <a:off x="8083380" y="5053680"/>
            <a:ext cx="3238500" cy="1035050"/>
          </a:xfrm>
          <a:prstGeom prst="rect">
            <a:avLst/>
          </a:prstGeom>
          <a:ln>
            <a:noFill/>
          </a:ln>
          <a:effectLst>
            <a:outerShdw blurRad="190500" algn="tl" rotWithShape="0">
              <a:srgbClr val="000000">
                <a:alpha val="70000"/>
              </a:srgbClr>
            </a:outerShdw>
          </a:effectLst>
        </p:spPr>
      </p:pic>
      <p:pic>
        <p:nvPicPr>
          <p:cNvPr id="9" name="Picture 1" descr="D:\GAIA-GEOSYSTEMS\PROJECTS\AeHIN_Lab\COUNTRIES\MMR\MEETINGS\August_2016\PRESENTATION\precision_accuracy.png">
            <a:extLst>
              <a:ext uri="{FF2B5EF4-FFF2-40B4-BE49-F238E27FC236}">
                <a16:creationId xmlns:a16="http://schemas.microsoft.com/office/drawing/2014/main" id="{EBB9D65E-4542-0296-8CDB-93F98951DDAB}"/>
              </a:ext>
            </a:extLst>
          </p:cNvPr>
          <p:cNvPicPr>
            <a:picLocks noChangeAspect="1" noChangeArrowheads="1"/>
          </p:cNvPicPr>
          <p:nvPr/>
        </p:nvPicPr>
        <p:blipFill>
          <a:blip r:embed="rId5" cstate="print"/>
          <a:srcRect/>
          <a:stretch>
            <a:fillRect/>
          </a:stretch>
        </p:blipFill>
        <p:spPr bwMode="auto">
          <a:xfrm>
            <a:off x="9155486" y="3280418"/>
            <a:ext cx="2319337" cy="1549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504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Collecting or extracting geographic data</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8</a:t>
            </a:fld>
            <a:endParaRPr lang="en-US" dirty="0"/>
          </a:p>
        </p:txBody>
      </p:sp>
      <p:sp>
        <p:nvSpPr>
          <p:cNvPr id="5" name="Rectangle 3">
            <a:extLst>
              <a:ext uri="{FF2B5EF4-FFF2-40B4-BE49-F238E27FC236}">
                <a16:creationId xmlns:a16="http://schemas.microsoft.com/office/drawing/2014/main" id="{D4BB6110-2A43-C1ED-1B54-96895575CEA2}"/>
              </a:ext>
            </a:extLst>
          </p:cNvPr>
          <p:cNvSpPr>
            <a:spLocks noChangeArrowheads="1"/>
          </p:cNvSpPr>
          <p:nvPr/>
        </p:nvSpPr>
        <p:spPr bwMode="auto">
          <a:xfrm>
            <a:off x="643777" y="1079940"/>
            <a:ext cx="11170024" cy="1368152"/>
          </a:xfrm>
          <a:prstGeom prst="rect">
            <a:avLst/>
          </a:prstGeom>
          <a:noFill/>
          <a:ln w="9525">
            <a:noFill/>
            <a:miter lim="800000"/>
            <a:headEnd/>
            <a:tailEnd/>
          </a:ln>
        </p:spPr>
        <p:txBody>
          <a:bodyPr lIns="0" tIns="0" rIns="0" bIns="0"/>
          <a:lstStyle/>
          <a:p>
            <a:pPr lvl="0"/>
            <a:r>
              <a:rPr lang="en-PH" sz="2600" dirty="0"/>
              <a:t>When it comes to attribute data (statistics/information):</a:t>
            </a:r>
          </a:p>
          <a:p>
            <a:pPr lvl="0"/>
            <a:r>
              <a:rPr lang="en-PH" sz="1600" dirty="0"/>
              <a:t>  </a:t>
            </a:r>
          </a:p>
          <a:p>
            <a:pPr lvl="0"/>
            <a:r>
              <a:rPr lang="en-PH" sz="2600" dirty="0"/>
              <a:t>The attribute must be attached to its corresponding object, preferably through the use of its unique ID coming from the master list. </a:t>
            </a:r>
            <a:endParaRPr lang="en-US" sz="2600" dirty="0"/>
          </a:p>
        </p:txBody>
      </p:sp>
      <p:sp>
        <p:nvSpPr>
          <p:cNvPr id="10" name="Rectangle 10">
            <a:extLst>
              <a:ext uri="{FF2B5EF4-FFF2-40B4-BE49-F238E27FC236}">
                <a16:creationId xmlns:a16="http://schemas.microsoft.com/office/drawing/2014/main" id="{6E285E3C-7FE6-2FA9-9E6E-3A13CFB83DF4}"/>
              </a:ext>
            </a:extLst>
          </p:cNvPr>
          <p:cNvSpPr>
            <a:spLocks noChangeArrowheads="1"/>
          </p:cNvSpPr>
          <p:nvPr/>
        </p:nvSpPr>
        <p:spPr bwMode="auto">
          <a:xfrm>
            <a:off x="4851595" y="4256854"/>
            <a:ext cx="2489932" cy="477567"/>
          </a:xfrm>
          <a:prstGeom prst="rect">
            <a:avLst/>
          </a:prstGeom>
          <a:noFill/>
          <a:ln w="12700">
            <a:noFill/>
            <a:miter lim="800000"/>
            <a:headEnd/>
            <a:tailEnd/>
          </a:ln>
        </p:spPr>
        <p:txBody>
          <a:bodyPr wrap="square" lIns="90488" tIns="44450" rIns="90488" bIns="44450">
            <a:spAutoFit/>
          </a:bodyPr>
          <a:lstStyle/>
          <a:p>
            <a:pPr marL="461963" indent="-461963" algn="ctr">
              <a:lnSpc>
                <a:spcPct val="90000"/>
              </a:lnSpc>
            </a:pPr>
            <a:r>
              <a:rPr lang="en-GB" sz="2800"/>
              <a:t> District </a:t>
            </a:r>
            <a:r>
              <a:rPr lang="en-GB" sz="2800" dirty="0"/>
              <a:t>ID</a:t>
            </a:r>
            <a:endParaRPr lang="en-US" sz="2800" dirty="0"/>
          </a:p>
        </p:txBody>
      </p:sp>
      <p:sp>
        <p:nvSpPr>
          <p:cNvPr id="11" name="Rectangle 10">
            <a:extLst>
              <a:ext uri="{FF2B5EF4-FFF2-40B4-BE49-F238E27FC236}">
                <a16:creationId xmlns:a16="http://schemas.microsoft.com/office/drawing/2014/main" id="{34E24AD9-6F17-0707-F2AE-AAD745F4043D}"/>
              </a:ext>
            </a:extLst>
          </p:cNvPr>
          <p:cNvSpPr>
            <a:spLocks noChangeArrowheads="1"/>
          </p:cNvSpPr>
          <p:nvPr/>
        </p:nvSpPr>
        <p:spPr bwMode="auto">
          <a:xfrm>
            <a:off x="8090139" y="4246012"/>
            <a:ext cx="2362200" cy="477567"/>
          </a:xfrm>
          <a:prstGeom prst="rect">
            <a:avLst/>
          </a:prstGeom>
          <a:noFill/>
          <a:ln w="12700">
            <a:noFill/>
            <a:miter lim="800000"/>
            <a:headEnd/>
            <a:tailEnd/>
          </a:ln>
        </p:spPr>
        <p:txBody>
          <a:bodyPr lIns="90488" tIns="44450" rIns="90488" bIns="44450">
            <a:spAutoFit/>
          </a:bodyPr>
          <a:lstStyle/>
          <a:p>
            <a:pPr marL="461963" indent="-461963">
              <a:lnSpc>
                <a:spcPct val="90000"/>
              </a:lnSpc>
            </a:pPr>
            <a:r>
              <a:rPr lang="en-GB" sz="2800" dirty="0"/>
              <a:t>Stats/Info</a:t>
            </a:r>
            <a:endParaRPr lang="en-US" sz="2800" dirty="0"/>
          </a:p>
        </p:txBody>
      </p:sp>
      <p:cxnSp>
        <p:nvCxnSpPr>
          <p:cNvPr id="12" name="Straight Arrow Connector 46">
            <a:extLst>
              <a:ext uri="{FF2B5EF4-FFF2-40B4-BE49-F238E27FC236}">
                <a16:creationId xmlns:a16="http://schemas.microsoft.com/office/drawing/2014/main" id="{7AD2FB69-4FAA-41DB-18C3-714C0CB4BA01}"/>
              </a:ext>
            </a:extLst>
          </p:cNvPr>
          <p:cNvCxnSpPr>
            <a:cxnSpLocks noChangeShapeType="1"/>
          </p:cNvCxnSpPr>
          <p:nvPr/>
        </p:nvCxnSpPr>
        <p:spPr bwMode="auto">
          <a:xfrm>
            <a:off x="6950225" y="4450161"/>
            <a:ext cx="838200" cy="0"/>
          </a:xfrm>
          <a:prstGeom prst="straightConnector1">
            <a:avLst/>
          </a:prstGeom>
          <a:noFill/>
          <a:ln w="28575" algn="ctr">
            <a:solidFill>
              <a:schemeClr val="accent1">
                <a:lumMod val="75000"/>
              </a:schemeClr>
            </a:solidFill>
            <a:round/>
            <a:headEnd type="arrow" w="med" len="med"/>
            <a:tailEnd type="none" w="med" len="med"/>
          </a:ln>
        </p:spPr>
      </p:cxnSp>
      <p:pic>
        <p:nvPicPr>
          <p:cNvPr id="13" name="Picture 17">
            <a:extLst>
              <a:ext uri="{FF2B5EF4-FFF2-40B4-BE49-F238E27FC236}">
                <a16:creationId xmlns:a16="http://schemas.microsoft.com/office/drawing/2014/main" id="{425E9CB0-1F4A-E729-F824-2823463A49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9295" y="4053431"/>
            <a:ext cx="1425388" cy="1047223"/>
          </a:xfrm>
          <a:prstGeom prst="rect">
            <a:avLst/>
          </a:prstGeom>
          <a:noFill/>
          <a:ln w="9525">
            <a:noFill/>
            <a:miter lim="800000"/>
            <a:headEnd/>
            <a:tailEnd/>
          </a:ln>
        </p:spPr>
      </p:pic>
      <p:cxnSp>
        <p:nvCxnSpPr>
          <p:cNvPr id="14" name="Straight Arrow Connector 46">
            <a:extLst>
              <a:ext uri="{FF2B5EF4-FFF2-40B4-BE49-F238E27FC236}">
                <a16:creationId xmlns:a16="http://schemas.microsoft.com/office/drawing/2014/main" id="{1874175C-BBC5-41EB-DDDE-BB1A8AB2DBBF}"/>
              </a:ext>
            </a:extLst>
          </p:cNvPr>
          <p:cNvCxnSpPr>
            <a:cxnSpLocks noChangeShapeType="1"/>
          </p:cNvCxnSpPr>
          <p:nvPr/>
        </p:nvCxnSpPr>
        <p:spPr bwMode="auto">
          <a:xfrm>
            <a:off x="4547683" y="4441197"/>
            <a:ext cx="838200" cy="0"/>
          </a:xfrm>
          <a:prstGeom prst="straightConnector1">
            <a:avLst/>
          </a:prstGeom>
          <a:noFill/>
          <a:ln w="28575" algn="ctr">
            <a:solidFill>
              <a:schemeClr val="accent1">
                <a:lumMod val="75000"/>
              </a:schemeClr>
            </a:solidFill>
            <a:round/>
            <a:headEnd type="arrow" w="med" len="med"/>
            <a:tailEnd type="none" w="med" len="med"/>
          </a:ln>
        </p:spPr>
      </p:cxnSp>
      <p:sp>
        <p:nvSpPr>
          <p:cNvPr id="15" name="Rectangle 10">
            <a:extLst>
              <a:ext uri="{FF2B5EF4-FFF2-40B4-BE49-F238E27FC236}">
                <a16:creationId xmlns:a16="http://schemas.microsoft.com/office/drawing/2014/main" id="{E7E221F1-7E0C-6298-C42A-C4C9AD12750E}"/>
              </a:ext>
            </a:extLst>
          </p:cNvPr>
          <p:cNvSpPr>
            <a:spLocks noChangeArrowheads="1"/>
          </p:cNvSpPr>
          <p:nvPr/>
        </p:nvSpPr>
        <p:spPr bwMode="auto">
          <a:xfrm>
            <a:off x="4869431" y="3429000"/>
            <a:ext cx="2489932" cy="477567"/>
          </a:xfrm>
          <a:prstGeom prst="rect">
            <a:avLst/>
          </a:prstGeom>
          <a:noFill/>
          <a:ln w="12700">
            <a:noFill/>
            <a:miter lim="800000"/>
            <a:headEnd/>
            <a:tailEnd/>
          </a:ln>
        </p:spPr>
        <p:txBody>
          <a:bodyPr wrap="square" lIns="90488" tIns="44450" rIns="90488" bIns="44450">
            <a:spAutoFit/>
          </a:bodyPr>
          <a:lstStyle/>
          <a:p>
            <a:pPr marL="461963" indent="-461963" algn="ctr">
              <a:lnSpc>
                <a:spcPct val="90000"/>
              </a:lnSpc>
            </a:pPr>
            <a:r>
              <a:rPr lang="en-GB" sz="2800" dirty="0"/>
              <a:t>Master list</a:t>
            </a:r>
            <a:endParaRPr lang="en-US" sz="2800" dirty="0"/>
          </a:p>
        </p:txBody>
      </p:sp>
      <p:cxnSp>
        <p:nvCxnSpPr>
          <p:cNvPr id="16" name="Straight Arrow Connector 46">
            <a:extLst>
              <a:ext uri="{FF2B5EF4-FFF2-40B4-BE49-F238E27FC236}">
                <a16:creationId xmlns:a16="http://schemas.microsoft.com/office/drawing/2014/main" id="{576C426E-75C2-E766-0DCB-10618CE72FF0}"/>
              </a:ext>
            </a:extLst>
          </p:cNvPr>
          <p:cNvCxnSpPr>
            <a:cxnSpLocks noChangeShapeType="1"/>
          </p:cNvCxnSpPr>
          <p:nvPr/>
        </p:nvCxnSpPr>
        <p:spPr bwMode="auto">
          <a:xfrm flipH="1" flipV="1">
            <a:off x="6114397" y="3869070"/>
            <a:ext cx="1996" cy="361295"/>
          </a:xfrm>
          <a:prstGeom prst="straightConnector1">
            <a:avLst/>
          </a:prstGeom>
          <a:noFill/>
          <a:ln w="28575" algn="ctr">
            <a:solidFill>
              <a:schemeClr val="accent1">
                <a:lumMod val="75000"/>
              </a:schemeClr>
            </a:solidFill>
            <a:round/>
            <a:headEnd type="arrow" w="med" len="med"/>
            <a:tailEnd type="none" w="med" len="med"/>
          </a:ln>
        </p:spPr>
      </p:cxnSp>
      <p:sp>
        <p:nvSpPr>
          <p:cNvPr id="17" name="Rectangle 10">
            <a:extLst>
              <a:ext uri="{FF2B5EF4-FFF2-40B4-BE49-F238E27FC236}">
                <a16:creationId xmlns:a16="http://schemas.microsoft.com/office/drawing/2014/main" id="{043E3ECA-C941-C8B6-2651-3D49936B1372}"/>
              </a:ext>
            </a:extLst>
          </p:cNvPr>
          <p:cNvSpPr>
            <a:spLocks noChangeArrowheads="1"/>
          </p:cNvSpPr>
          <p:nvPr/>
        </p:nvSpPr>
        <p:spPr bwMode="auto">
          <a:xfrm>
            <a:off x="1947389" y="3459273"/>
            <a:ext cx="2489200" cy="477567"/>
          </a:xfrm>
          <a:prstGeom prst="rect">
            <a:avLst/>
          </a:prstGeom>
          <a:noFill/>
          <a:ln w="12700">
            <a:noFill/>
            <a:miter lim="800000"/>
            <a:headEnd/>
            <a:tailEnd/>
          </a:ln>
        </p:spPr>
        <p:txBody>
          <a:bodyPr lIns="90488" tIns="44450" rIns="90488" bIns="44450">
            <a:spAutoFit/>
          </a:bodyPr>
          <a:lstStyle/>
          <a:p>
            <a:pPr marL="461963" indent="-461963" algn="ctr">
              <a:lnSpc>
                <a:spcPct val="90000"/>
              </a:lnSpc>
              <a:defRPr/>
            </a:pPr>
            <a:r>
              <a:rPr lang="en-GB" sz="2800" i="1" dirty="0">
                <a:latin typeface="+mn-lt"/>
              </a:rPr>
              <a:t>Geospatial data</a:t>
            </a:r>
            <a:endParaRPr lang="en-US" sz="2800" i="1" dirty="0">
              <a:latin typeface="+mn-lt"/>
            </a:endParaRPr>
          </a:p>
        </p:txBody>
      </p:sp>
      <p:sp>
        <p:nvSpPr>
          <p:cNvPr id="18" name="Rectangle 10">
            <a:extLst>
              <a:ext uri="{FF2B5EF4-FFF2-40B4-BE49-F238E27FC236}">
                <a16:creationId xmlns:a16="http://schemas.microsoft.com/office/drawing/2014/main" id="{74C9BD3F-64B3-BF4D-3142-C15922165423}"/>
              </a:ext>
            </a:extLst>
          </p:cNvPr>
          <p:cNvSpPr>
            <a:spLocks noChangeArrowheads="1"/>
          </p:cNvSpPr>
          <p:nvPr/>
        </p:nvSpPr>
        <p:spPr bwMode="auto">
          <a:xfrm>
            <a:off x="7674725" y="3510285"/>
            <a:ext cx="2489200" cy="477567"/>
          </a:xfrm>
          <a:prstGeom prst="rect">
            <a:avLst/>
          </a:prstGeom>
          <a:noFill/>
          <a:ln w="12700">
            <a:noFill/>
            <a:miter lim="800000"/>
            <a:headEnd/>
            <a:tailEnd/>
          </a:ln>
        </p:spPr>
        <p:txBody>
          <a:bodyPr lIns="90488" tIns="44450" rIns="90488" bIns="44450">
            <a:spAutoFit/>
          </a:bodyPr>
          <a:lstStyle/>
          <a:p>
            <a:pPr marL="461963" indent="-461963" algn="ctr">
              <a:lnSpc>
                <a:spcPct val="90000"/>
              </a:lnSpc>
              <a:defRPr/>
            </a:pPr>
            <a:r>
              <a:rPr lang="en-GB" sz="2800" i="1" dirty="0">
                <a:latin typeface="+mn-lt"/>
              </a:rPr>
              <a:t>Attributes</a:t>
            </a:r>
            <a:endParaRPr lang="en-US" sz="2800" i="1" dirty="0">
              <a:latin typeface="+mn-lt"/>
            </a:endParaRPr>
          </a:p>
        </p:txBody>
      </p:sp>
    </p:spTree>
    <p:extLst>
      <p:ext uri="{BB962C8B-B14F-4D97-AF65-F5344CB8AC3E}">
        <p14:creationId xmlns:p14="http://schemas.microsoft.com/office/powerpoint/2010/main" val="4272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2F6-D7C9-CF3B-6734-CA4ADCB2CE4C}"/>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dirty="0"/>
              <a:t>Collecting or extracting geographic data</a:t>
            </a:r>
          </a:p>
        </p:txBody>
      </p:sp>
      <p:sp>
        <p:nvSpPr>
          <p:cNvPr id="4" name="Slide Number Placeholder 3">
            <a:extLst>
              <a:ext uri="{FF2B5EF4-FFF2-40B4-BE49-F238E27FC236}">
                <a16:creationId xmlns:a16="http://schemas.microsoft.com/office/drawing/2014/main" id="{AD24052F-ADBF-8A60-1DC5-E0B80BBAB0CD}"/>
              </a:ext>
            </a:extLst>
          </p:cNvPr>
          <p:cNvSpPr>
            <a:spLocks noGrp="1"/>
          </p:cNvSpPr>
          <p:nvPr>
            <p:ph type="sldNum" sz="quarter" idx="12"/>
          </p:nvPr>
        </p:nvSpPr>
        <p:spPr/>
        <p:txBody>
          <a:bodyPr/>
          <a:lstStyle/>
          <a:p>
            <a:fld id="{4D309488-8EB1-4662-952E-D6A73107E6C0}" type="slidenum">
              <a:rPr lang="en-US" smtClean="0"/>
              <a:pPr/>
              <a:t>9</a:t>
            </a:fld>
            <a:endParaRPr lang="en-US" dirty="0"/>
          </a:p>
        </p:txBody>
      </p:sp>
      <p:sp>
        <p:nvSpPr>
          <p:cNvPr id="3" name="Rectangle 3">
            <a:extLst>
              <a:ext uri="{FF2B5EF4-FFF2-40B4-BE49-F238E27FC236}">
                <a16:creationId xmlns:a16="http://schemas.microsoft.com/office/drawing/2014/main" id="{C8E7710D-741A-3911-0CED-04F98A692462}"/>
              </a:ext>
            </a:extLst>
          </p:cNvPr>
          <p:cNvSpPr>
            <a:spLocks noChangeArrowheads="1"/>
          </p:cNvSpPr>
          <p:nvPr/>
        </p:nvSpPr>
        <p:spPr bwMode="auto">
          <a:xfrm>
            <a:off x="643777" y="1080502"/>
            <a:ext cx="11161060" cy="1368152"/>
          </a:xfrm>
          <a:prstGeom prst="rect">
            <a:avLst/>
          </a:prstGeom>
          <a:noFill/>
          <a:ln w="9525">
            <a:noFill/>
            <a:miter lim="800000"/>
            <a:headEnd/>
            <a:tailEnd/>
          </a:ln>
        </p:spPr>
        <p:txBody>
          <a:bodyPr lIns="0" tIns="0" rIns="0" bIns="0"/>
          <a:lstStyle/>
          <a:p>
            <a:pPr lvl="0"/>
            <a:r>
              <a:rPr lang="en-PH" sz="2600" dirty="0"/>
              <a:t>When it comes to attribute data (statistics/information):</a:t>
            </a:r>
          </a:p>
          <a:p>
            <a:pPr lvl="0"/>
            <a:r>
              <a:rPr lang="en-PH" sz="1600" dirty="0"/>
              <a:t>  </a:t>
            </a:r>
          </a:p>
          <a:p>
            <a:pPr lvl="0"/>
            <a:r>
              <a:rPr lang="en-PH" sz="2600" dirty="0"/>
              <a:t>It is therefore key that any field survey aiming at collecting health related data contains the necessary fields to link with the corresponding master list and its unique IDs!</a:t>
            </a:r>
          </a:p>
        </p:txBody>
      </p:sp>
      <p:pic>
        <p:nvPicPr>
          <p:cNvPr id="6" name="Picture 2">
            <a:extLst>
              <a:ext uri="{FF2B5EF4-FFF2-40B4-BE49-F238E27FC236}">
                <a16:creationId xmlns:a16="http://schemas.microsoft.com/office/drawing/2014/main" id="{31BCD2B0-D6EE-02B3-A9C7-64D93A6FA0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632" y="3319611"/>
            <a:ext cx="35988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817C70D-F88A-FEC1-DF4B-78198832CA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5944" y="3160861"/>
            <a:ext cx="24288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14897595-6F9C-78C8-7C1F-8DFFF2EE00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9056" y="3429000"/>
            <a:ext cx="23844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23">
            <a:extLst>
              <a:ext uri="{FF2B5EF4-FFF2-40B4-BE49-F238E27FC236}">
                <a16:creationId xmlns:a16="http://schemas.microsoft.com/office/drawing/2014/main" id="{ACAB01A3-A2AB-56FA-7717-802D026DD595}"/>
              </a:ext>
            </a:extLst>
          </p:cNvPr>
          <p:cNvSpPr/>
          <p:nvPr/>
        </p:nvSpPr>
        <p:spPr>
          <a:xfrm>
            <a:off x="5818094" y="4330848"/>
            <a:ext cx="504825" cy="438150"/>
          </a:xfrm>
          <a:prstGeom prst="rightArrow">
            <a:avLst/>
          </a:prstGeom>
          <a:solidFill>
            <a:srgbClr val="4F8CB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2495323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5022</TotalTime>
  <Words>1633</Words>
  <Application>Microsoft Office PowerPoint</Application>
  <PresentationFormat>Widescreen</PresentationFormat>
  <Paragraphs>262</Paragraphs>
  <Slides>27</Slides>
  <Notes>26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27</vt:i4>
      </vt:variant>
    </vt:vector>
  </HeadingPairs>
  <TitlesOfParts>
    <vt:vector size="34" baseType="lpstr">
      <vt:lpstr>Arial</vt:lpstr>
      <vt:lpstr>Calibri</vt:lpstr>
      <vt:lpstr>Calibri Light</vt:lpstr>
      <vt:lpstr>Office Theme</vt:lpstr>
      <vt:lpstr>MORU_Epi_HGLC_template</vt:lpstr>
      <vt:lpstr>Clip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40</cp:revision>
  <dcterms:created xsi:type="dcterms:W3CDTF">2022-09-23T03:29:17Z</dcterms:created>
  <dcterms:modified xsi:type="dcterms:W3CDTF">2022-11-03T14:54:48Z</dcterms:modified>
</cp:coreProperties>
</file>