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pos="402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6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391"/>
        <p:guide pos="302"/>
        <p:guide orient="horz" pos="867"/>
        <p:guide pos="402"/>
        <p:guide orient="horz" pos="1275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4A4A2-4D13-42CB-A079-8ACC3045361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FFAE-FD5C-4660-8FE7-A3AC433F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</a:rPr>
              <a:t>Key terms used in this session</a:t>
            </a:r>
            <a:endParaRPr lang="en-PH" altLang="en-US" sz="1200" b="1">
              <a:solidFill>
                <a:schemeClr val="bg1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3700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dirty="0">
                <a:solidFill>
                  <a:schemeClr val="bg1"/>
                </a:solidFill>
                <a:latin typeface="+mn-lt"/>
              </a:rPr>
              <a:t>Preparation of s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tatistical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87867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dirty="0">
                <a:solidFill>
                  <a:schemeClr val="bg1"/>
                </a:solidFill>
                <a:latin typeface="+mn-lt"/>
              </a:rPr>
              <a:t>Preparation of s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tatistical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data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87124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dirty="0">
                <a:solidFill>
                  <a:schemeClr val="bg1"/>
                </a:solidFill>
                <a:latin typeface="+mn-lt"/>
              </a:rPr>
              <a:t>Preparation of s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tatistical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5663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dirty="0">
                <a:solidFill>
                  <a:schemeClr val="bg1"/>
                </a:solidFill>
                <a:latin typeface="+mn-lt"/>
              </a:rPr>
              <a:t>Preparation of s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tatistical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0152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+mn-lt"/>
              </a:rPr>
              <a:t>Data confidentiality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042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="1" i="0" dirty="0"/>
              <a:t>What are the data that needs</a:t>
            </a:r>
            <a:r>
              <a:rPr lang="en-PH" b="1" i="0" baseline="0" dirty="0"/>
              <a:t> to be prepared?</a:t>
            </a:r>
          </a:p>
          <a:p>
            <a:endParaRPr lang="en-PH" b="1" i="0" baseline="0" dirty="0"/>
          </a:p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6030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What needs to be prepared?</a:t>
            </a: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3326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What is needed?</a:t>
            </a: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endParaRPr lang="en-PH" dirty="0"/>
          </a:p>
          <a:p>
            <a:pPr marL="290513" indent="-2905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0141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What is needed?</a:t>
            </a: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endParaRPr lang="en-PH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9660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What is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0272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2951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="1" dirty="0"/>
              <a:t>Preparation</a:t>
            </a:r>
            <a:r>
              <a:rPr lang="en-PH" b="1" baseline="0" dirty="0"/>
              <a:t> of geospatial data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4373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dirty="0">
                <a:solidFill>
                  <a:schemeClr val="bg1"/>
                </a:solidFill>
                <a:latin typeface="+mn-lt"/>
              </a:rPr>
              <a:t>Preparation of s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tatistical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40131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52975-1A79-F0AA-9626-6A57EA906F3C}"/>
              </a:ext>
            </a:extLst>
          </p:cNvPr>
          <p:cNvSpPr/>
          <p:nvPr userDrawn="1"/>
        </p:nvSpPr>
        <p:spPr bwMode="auto">
          <a:xfrm>
            <a:off x="0" y="0"/>
            <a:ext cx="12192000" cy="981075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A1B9A9D-02F1-E96E-90FC-D1D4AEFC7A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9336" y="116632"/>
            <a:ext cx="10115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INTRODUCTION TO THE MANAGEMENT AND USE OF GEOSPATIAL DATA AND TECHNOLOGIES FOR MALARIA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79DBE-112A-2072-4F6E-A783D5213B8E}"/>
              </a:ext>
            </a:extLst>
          </p:cNvPr>
          <p:cNvSpPr/>
          <p:nvPr userDrawn="1"/>
        </p:nvSpPr>
        <p:spPr bwMode="auto">
          <a:xfrm>
            <a:off x="-1" y="984826"/>
            <a:ext cx="12191999" cy="4460397"/>
          </a:xfrm>
          <a:prstGeom prst="rect">
            <a:avLst/>
          </a:prstGeom>
          <a:solidFill>
            <a:srgbClr val="4F8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2" descr="C:\Users\Izay Pantanilla\Downloads\MORU_FS_CMYK.tif">
            <a:extLst>
              <a:ext uri="{FF2B5EF4-FFF2-40B4-BE49-F238E27FC236}">
                <a16:creationId xmlns:a16="http://schemas.microsoft.com/office/drawing/2014/main" id="{B3C4E6CA-ED22-92F3-3B06-45E2D5B0D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86" y="5854239"/>
            <a:ext cx="215303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4E4094D-D2FB-FCE7-17A9-7BB01795F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63" y="5733487"/>
            <a:ext cx="2239772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FDCDE-3666-5C05-C3B1-367CFF1F30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46775" y="5766895"/>
            <a:ext cx="2731922" cy="8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5889-8162-0CDC-59C1-D71249B6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AD0D8-3D6F-199A-AB19-B5342838A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9C7C-BAD7-20ED-DB44-F6C383AF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A0DC-9EF5-E96E-5883-AFE42920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4943-C740-BB8D-31B4-60DF38FC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A558A-7987-C662-E308-31E00B891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82464-CED6-5C28-4D70-232AD300C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73642-2862-E703-3545-74DCA8C4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8D05-4685-C222-7831-E42D9106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2BE4-1A06-0C84-E067-AFAE6464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"/>
            <a:ext cx="12192000" cy="981075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53189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602D56-FB78-AC85-1454-16B4AF6AAD2C}"/>
              </a:ext>
            </a:extLst>
          </p:cNvPr>
          <p:cNvSpPr/>
          <p:nvPr userDrawn="1"/>
        </p:nvSpPr>
        <p:spPr>
          <a:xfrm>
            <a:off x="0" y="6354005"/>
            <a:ext cx="12192000" cy="503999"/>
          </a:xfrm>
          <a:prstGeom prst="rect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4ECD73-1280-BEB1-D42D-6054B590E5F4}"/>
              </a:ext>
            </a:extLst>
          </p:cNvPr>
          <p:cNvGrpSpPr/>
          <p:nvPr userDrawn="1"/>
        </p:nvGrpSpPr>
        <p:grpSpPr>
          <a:xfrm>
            <a:off x="3779619" y="6382690"/>
            <a:ext cx="4547403" cy="440669"/>
            <a:chOff x="2479985" y="6388135"/>
            <a:chExt cx="4547403" cy="440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B71C64-9794-2044-17B1-D9F9D9FE03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442" y="6388135"/>
              <a:ext cx="1315116" cy="4389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6CCB3E-5F49-B9DF-553E-E867FED63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985" y="6388137"/>
              <a:ext cx="1145263" cy="44066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F94D07-D482-733C-CC8C-2A7D865EE399}"/>
                </a:ext>
              </a:extLst>
            </p:cNvPr>
            <p:cNvSpPr/>
            <p:nvPr userDrawn="1"/>
          </p:nvSpPr>
          <p:spPr>
            <a:xfrm>
              <a:off x="5548309" y="6419850"/>
              <a:ext cx="359569" cy="37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D05697-04D4-D811-62F4-5B934F9C2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2339" y="6388135"/>
              <a:ext cx="438912" cy="4389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452BF2-8302-EE15-8DD0-5F4129105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4695" y="6388135"/>
              <a:ext cx="438912" cy="4389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F7E034-9FC7-79BA-1A88-E300B8D67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76" y="6388135"/>
              <a:ext cx="438912" cy="438912"/>
            </a:xfrm>
            <a:prstGeom prst="rect">
              <a:avLst/>
            </a:prstGeom>
          </p:spPr>
        </p:pic>
      </p:grp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0FCC25E-EEF8-843E-CFAE-9A404FAEB1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30" y="6402667"/>
            <a:ext cx="1042574" cy="4189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E72E8-ABB3-C335-0F4F-0C8533DF1C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04020" y="6399100"/>
            <a:ext cx="1377891" cy="4071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B00C0-CA4E-F524-CE3A-4CDB7937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7502" y="6414405"/>
            <a:ext cx="54449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D309488-8EB1-4662-952E-D6A73107E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B285FE-927D-0FFE-8969-FEE801E71ED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358775" eaLnBrk="1" hangingPunct="1">
              <a:defRPr/>
            </a:pPr>
            <a:endParaRPr lang="en-PH" altLang="en-US" sz="3200" b="1" cap="small" baseline="0" dirty="0">
              <a:solidFill>
                <a:srgbClr val="4F8C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46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50EA-0B6B-00CC-77CD-215859FD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A03A-AA18-906E-6C5B-3A5EFC91B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E58B-6F25-5749-2309-D09A418A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8C9EC-59CF-022E-D04A-9CFCEC90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B30D7-789D-B77F-72BC-238B2915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1214-1277-CD2D-C367-ECF0FFB3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C1AF3-FCF2-FF30-6FCF-BCD64E235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D867D-CF30-72BC-3658-FCF630A12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0C5F8-B02A-0ADA-EE59-B922D330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43DBA-7786-DDAE-3C53-D3019ABB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F88F2-B314-B7E6-3C93-5FAFB810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3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11A5-B26A-424B-6850-95686FE5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BCC7-9DA2-AADA-EB23-59219FE5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A6ED7-6E5A-EB00-1AF3-B2991CC01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E7696-919D-302E-EB5F-4AC8D6021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D7B4F-CE69-F32A-67D9-7B9844067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1F1CD-5083-B2D1-2C2E-9D9CE13D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DFD51-DB5A-7DF2-BB76-EE90D58D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9D41D-B137-9098-1AFB-9AD29124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3CF3-2971-AC60-2772-88F139A5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0351E-BAAD-30A5-4207-3598772F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4A673-3013-9826-3ED5-E171F1C4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0799B-3FAA-71C4-5707-8BD54EC1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6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31417-D421-8319-DD01-3D5D74AE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C400C-6081-6E9F-5CF0-AFEBA05E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5E5D7-2CE2-B28B-7E07-EF8460F1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00EF-F695-C974-DA01-1A1FB518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EE3E-8260-62D3-B8B0-A6546345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375C1-F4F9-4F4F-D5D8-2A032F10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95A4B-DFFA-E172-1C29-5384D73D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E9E9-7713-51F0-B039-C8A56B2A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220E5-5E01-62EB-B1F4-069AD3EE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D679-BDAA-53BF-7AB1-3F9D50AE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821F4-4480-F393-5552-6480F8C60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D01BD-0C77-530B-13B4-2635FC5A6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6464-FEF5-2DB0-8A6A-3A115291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B4A7-69AC-3CE3-D4A1-9EC9BFFB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9A6D2-AF09-E468-23B9-E650D4CB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8772" y="647223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330C881-0A32-FCA0-EE44-015245879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19" y="1795787"/>
            <a:ext cx="103755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+mn-lt"/>
              </a:rPr>
              <a:t>Session </a:t>
            </a:r>
            <a:r>
              <a:rPr lang="en-US" altLang="en-US" sz="3600" b="1" cap="small" dirty="0">
                <a:solidFill>
                  <a:schemeClr val="bg1"/>
                </a:solidFill>
              </a:rPr>
              <a:t>7:</a:t>
            </a:r>
            <a:r>
              <a:rPr lang="en-US" sz="3600" b="1" cap="small" dirty="0">
                <a:solidFill>
                  <a:schemeClr val="bg1"/>
                </a:solidFill>
              </a:rPr>
              <a:t> Preparing the data for use in </a:t>
            </a:r>
          </a:p>
          <a:p>
            <a:pPr algn="ctr"/>
            <a:r>
              <a:rPr lang="en-US" sz="3600" b="1" cap="small" dirty="0">
                <a:solidFill>
                  <a:schemeClr val="bg1"/>
                </a:solidFill>
              </a:rPr>
              <a:t>GIS software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3D4AF-3DD0-F53A-2042-7C5BEE79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20" y="4146833"/>
            <a:ext cx="103755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cap="small" dirty="0">
                <a:solidFill>
                  <a:schemeClr val="bg1"/>
                </a:solidFill>
              </a:rPr>
              <a:t>Izay Pantanilla</a:t>
            </a:r>
          </a:p>
          <a:p>
            <a:pPr algn="ctr"/>
            <a:r>
              <a:rPr lang="en-US" altLang="en-US" sz="16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GIS Analyst</a:t>
            </a:r>
            <a:r>
              <a:rPr lang="en-US" altLang="en-US" sz="1600" baseline="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, Health </a:t>
            </a:r>
            <a:r>
              <a:rPr lang="en-US" altLang="en-US" sz="1600" baseline="0" dirty="0" err="1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GeoLab</a:t>
            </a:r>
            <a:r>
              <a:rPr lang="en-US" altLang="en-US" sz="1600" baseline="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Group, Epidemiology Department, </a:t>
            </a:r>
          </a:p>
          <a:p>
            <a:pPr algn="ctr"/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Mahidol-Oxford Tropical Medicine Research Unit, Faculty of Tropical Medicine, </a:t>
            </a:r>
          </a:p>
          <a:p>
            <a:pPr algn="ctr"/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Mahidol University</a:t>
            </a:r>
            <a:r>
              <a:rPr lang="en-US" altLang="en-US" sz="1600" baseline="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, Bangkok</a:t>
            </a:r>
            <a:endParaRPr lang="en-US" sz="2000" b="1" cap="smal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89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5974" y="1724049"/>
            <a:ext cx="10611059" cy="443470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Columns used for spacing</a:t>
            </a:r>
          </a:p>
          <a:p>
            <a:r>
              <a:rPr lang="en-US" altLang="en-US" sz="2600" dirty="0"/>
              <a:t>Merged cells</a:t>
            </a:r>
          </a:p>
          <a:p>
            <a:r>
              <a:rPr lang="en-US" altLang="en-US" sz="2600" dirty="0"/>
              <a:t>Information stored at the top of the table itself</a:t>
            </a:r>
          </a:p>
          <a:p>
            <a:r>
              <a:rPr lang="en-US" altLang="en-US" sz="2600" dirty="0"/>
              <a:t>Long headers</a:t>
            </a:r>
          </a:p>
          <a:p>
            <a:r>
              <a:rPr lang="en-US" altLang="en-US" sz="2600" dirty="0"/>
              <a:t>Duplicated record</a:t>
            </a:r>
          </a:p>
          <a:p>
            <a:r>
              <a:rPr lang="en-US" altLang="en-US" sz="2600" dirty="0"/>
              <a:t>Numbers displayed as text</a:t>
            </a:r>
          </a:p>
          <a:p>
            <a:r>
              <a:rPr lang="en-US" altLang="en-US" sz="2600" dirty="0"/>
              <a:t>Spaces, special characters, hyphens, or symbols in the header name</a:t>
            </a:r>
          </a:p>
          <a:p>
            <a:r>
              <a:rPr lang="en-US" altLang="en-US" sz="2600" dirty="0"/>
              <a:t>Multiple information stored in a single column</a:t>
            </a:r>
          </a:p>
          <a:p>
            <a:r>
              <a:rPr lang="en-US" altLang="en-US" sz="2600" dirty="0"/>
              <a:t>Data inconsistency between records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0493" y="1038623"/>
            <a:ext cx="9219450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600" dirty="0">
                <a:latin typeface="+mn-lt"/>
              </a:rPr>
              <a:t>Things to avoid when preparing statistical data</a:t>
            </a:r>
            <a:endParaRPr lang="en-US" sz="26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B49AA-4E9D-D417-7D44-C4EC37E20BFD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sz="3600" dirty="0"/>
              <a:t>Preparation of </a:t>
            </a:r>
            <a:r>
              <a:rPr lang="en-US" sz="3600" dirty="0"/>
              <a:t>statistical data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7964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0396" y="1038628"/>
            <a:ext cx="9239547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600" dirty="0">
                <a:latin typeface="+mn-lt"/>
              </a:rPr>
              <a:t>Proper data structure</a:t>
            </a:r>
            <a:endParaRPr lang="en-US" sz="26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4940" y="1684648"/>
            <a:ext cx="10276801" cy="43513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US" altLang="en-US" sz="2600" dirty="0"/>
              <a:t>A GIS software expect:</a:t>
            </a:r>
          </a:p>
          <a:p>
            <a:pPr marL="457200" lvl="1">
              <a:lnSpc>
                <a:spcPct val="100000"/>
              </a:lnSpc>
            </a:pPr>
            <a:r>
              <a:rPr lang="en-US" altLang="en-US" sz="2600" dirty="0"/>
              <a:t>Well formatted data organized in rows and columns:</a:t>
            </a:r>
          </a:p>
          <a:p>
            <a:pPr marL="914400" lvl="2">
              <a:lnSpc>
                <a:spcPct val="100000"/>
              </a:lnSpc>
            </a:pPr>
            <a:r>
              <a:rPr lang="en-US" altLang="en-US" sz="2600" dirty="0"/>
              <a:t>One record (health facility, village,..) per row</a:t>
            </a:r>
          </a:p>
          <a:p>
            <a:pPr marL="914400" lvl="2">
              <a:lnSpc>
                <a:spcPct val="100000"/>
              </a:lnSpc>
            </a:pPr>
            <a:r>
              <a:rPr lang="en-US" altLang="en-US" sz="2600" dirty="0"/>
              <a:t>One statistic/information per column</a:t>
            </a:r>
          </a:p>
          <a:p>
            <a:pPr marL="457200" lvl="1">
              <a:lnSpc>
                <a:spcPct val="100000"/>
              </a:lnSpc>
            </a:pPr>
            <a:r>
              <a:rPr lang="en-US" altLang="en-US" sz="2600" dirty="0"/>
              <a:t>The use of the same unique identifier as in the master list, identifier that is also stored in the attribute table of the shapefile</a:t>
            </a:r>
          </a:p>
          <a:p>
            <a:pPr marL="228600" lvl="1" indent="0">
              <a:lnSpc>
                <a:spcPct val="100000"/>
              </a:lnSpc>
              <a:buNone/>
            </a:pPr>
            <a:endParaRPr lang="en-US" altLang="en-US" sz="2600" dirty="0"/>
          </a:p>
          <a:p>
            <a:pPr marL="457200" lvl="1">
              <a:lnSpc>
                <a:spcPct val="100000"/>
              </a:lnSpc>
            </a:pPr>
            <a:endParaRPr lang="en-US" altLang="en-US" sz="2600" dirty="0"/>
          </a:p>
          <a:p>
            <a:pPr marL="457200" lvl="1">
              <a:lnSpc>
                <a:spcPct val="100000"/>
              </a:lnSpc>
            </a:pPr>
            <a:endParaRPr lang="en-US" altLang="en-US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BC2D8-2247-3BA9-3AD4-328F3B12A331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sz="3600" dirty="0"/>
              <a:t>Preparation of </a:t>
            </a:r>
            <a:r>
              <a:rPr lang="en-US" sz="3600" dirty="0"/>
              <a:t>statistical data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86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0396" y="1038571"/>
            <a:ext cx="8265904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600" dirty="0">
                <a:latin typeface="+mn-lt"/>
              </a:rPr>
              <a:t>Proper data structure</a:t>
            </a:r>
            <a:endParaRPr lang="en-US" sz="2600" dirty="0">
              <a:latin typeface="+mn-lt"/>
            </a:endParaRP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3" cstate="print"/>
          <a:srcRect r="28497" b="33017"/>
          <a:stretch>
            <a:fillRect/>
          </a:stretch>
        </p:blipFill>
        <p:spPr>
          <a:xfrm>
            <a:off x="2189018" y="2522147"/>
            <a:ext cx="8065020" cy="21692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601732">
            <a:off x="5446589" y="2178843"/>
            <a:ext cx="579438" cy="292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4628786">
            <a:off x="9329400" y="2146790"/>
            <a:ext cx="492125" cy="26828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380668">
            <a:off x="2540774" y="2212144"/>
            <a:ext cx="262040" cy="2921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877773" y="1569892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Statistics/information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107603" y="4912470"/>
            <a:ext cx="5058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/>
              <a:t>One record (health facility) per line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261150" y="1545501"/>
            <a:ext cx="23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Unique identifier from the master list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33157" y="2694687"/>
            <a:ext cx="360040" cy="1996716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781429" y="1441791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Other useful information from the master list</a:t>
            </a:r>
          </a:p>
        </p:txBody>
      </p:sp>
      <p:sp>
        <p:nvSpPr>
          <p:cNvPr id="18" name="U-Turn Arrow 17"/>
          <p:cNvSpPr/>
          <p:nvPr/>
        </p:nvSpPr>
        <p:spPr>
          <a:xfrm rot="16200000">
            <a:off x="1199323" y="3256862"/>
            <a:ext cx="2232248" cy="1656184"/>
          </a:xfrm>
          <a:prstGeom prst="uturnArrow">
            <a:avLst>
              <a:gd name="adj1" fmla="val 10927"/>
              <a:gd name="adj2" fmla="val 16339"/>
              <a:gd name="adj3" fmla="val 16801"/>
              <a:gd name="adj4" fmla="val 43750"/>
              <a:gd name="adj5" fmla="val 43967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7847838" y="4869783"/>
            <a:ext cx="351973" cy="2921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563699" y="5227397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/>
              <a:t>One statistic/information per column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1757094" y="5710424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13123" y="5757933"/>
            <a:ext cx="6247161" cy="3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This will be practiced during Exercise 1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F90A1-72DC-AD97-D83E-0B662948ECC2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sz="3600" dirty="0"/>
              <a:t>Preparation of </a:t>
            </a:r>
            <a:r>
              <a:rPr lang="en-US" sz="3600" dirty="0"/>
              <a:t>statistical data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492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2514" y="1038308"/>
            <a:ext cx="9219451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600" dirty="0">
                <a:latin typeface="+mn-lt"/>
              </a:rPr>
              <a:t>Data consistency between records</a:t>
            </a:r>
            <a:endParaRPr lang="en-US" sz="2600" dirty="0">
              <a:latin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63281" y="1720183"/>
            <a:ext cx="10783045" cy="19442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The way the statistics/information is captured should be consistent between records to allow for proper representation on the map:</a:t>
            </a:r>
          </a:p>
          <a:p>
            <a:pPr lvl="1"/>
            <a:r>
              <a:rPr lang="en-US" altLang="en-US" sz="2600" dirty="0"/>
              <a:t>Names should always be spelled the same way </a:t>
            </a:r>
          </a:p>
          <a:p>
            <a:pPr lvl="1"/>
            <a:r>
              <a:rPr lang="en-US" altLang="en-US" sz="2600" dirty="0"/>
              <a:t>Number should use the same format</a:t>
            </a:r>
          </a:p>
          <a:p>
            <a:endParaRPr lang="en-US" altLang="en-US" sz="2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32681" t="61511" r="34638" b="14224"/>
          <a:stretch>
            <a:fillRect/>
          </a:stretch>
        </p:blipFill>
        <p:spPr bwMode="auto">
          <a:xfrm>
            <a:off x="6096000" y="3429000"/>
            <a:ext cx="4248472" cy="17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32681" t="26169" r="34638" b="50570"/>
          <a:stretch>
            <a:fillRect/>
          </a:stretch>
        </p:blipFill>
        <p:spPr bwMode="auto">
          <a:xfrm>
            <a:off x="1752277" y="3501008"/>
            <a:ext cx="4248472" cy="163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Samsung\AppData\Local\Microsoft\Windows\INetCache\IE\LZ1EBU49\y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79" y="5138972"/>
            <a:ext cx="971600" cy="971600"/>
          </a:xfrm>
          <a:prstGeom prst="rect">
            <a:avLst/>
          </a:prstGeom>
          <a:noFill/>
        </p:spPr>
      </p:pic>
      <p:pic>
        <p:nvPicPr>
          <p:cNvPr id="27" name="Picture 4" descr="C:\Users\Samsung\AppData\Local\Microsoft\Windows\INetCache\IE\LZ1EBU49\red-no-signa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7" y="5138972"/>
            <a:ext cx="1008112" cy="990081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968207" y="3770820"/>
            <a:ext cx="2160240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F7912-02CA-F9B3-E790-F7C3C5E28514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sz="3600" dirty="0"/>
              <a:t>Preparation of </a:t>
            </a:r>
            <a:r>
              <a:rPr lang="en-US" sz="3600" dirty="0"/>
              <a:t>statistical data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8526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62622" y="1721481"/>
            <a:ext cx="10799545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/>
              <a:t>70% of your available time to prepare good data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Collecting, checking, cleaning, validating, formatting, linking with other data</a:t>
            </a:r>
          </a:p>
          <a:p>
            <a:pPr>
              <a:defRPr/>
            </a:pPr>
            <a:r>
              <a:rPr lang="en-US" sz="2600" dirty="0"/>
              <a:t>20% to create the map</a:t>
            </a:r>
          </a:p>
          <a:p>
            <a:pPr>
              <a:defRPr/>
            </a:pPr>
            <a:r>
              <a:rPr lang="en-US" sz="2600" dirty="0"/>
              <a:t>10% to check the resulting map, make potential adjustments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6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28729" y="969050"/>
            <a:ext cx="982470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Preparing a good map might require for you to spend: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1990475" y="4255290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800">
              <a:latin typeface="+mn-lt"/>
              <a:cs typeface="Arial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828549" y="4278532"/>
            <a:ext cx="64631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A good map is made of good data!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CB07A-0B6B-856A-9D80-52EBD14F27E5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sz="3600" dirty="0"/>
              <a:t>Preparation of </a:t>
            </a:r>
            <a:r>
              <a:rPr lang="en-US" sz="3600" dirty="0"/>
              <a:t>statistical data</a:t>
            </a:r>
            <a:endParaRPr lang="en-PH" altLang="en-US" sz="3600" dirty="0"/>
          </a:p>
        </p:txBody>
      </p:sp>
      <p:sp>
        <p:nvSpPr>
          <p:cNvPr id="3" name="AutoShape 32">
            <a:extLst>
              <a:ext uri="{FF2B5EF4-FFF2-40B4-BE49-F238E27FC236}">
                <a16:creationId xmlns:a16="http://schemas.microsoft.com/office/drawing/2014/main" id="{E5EED269-0393-7480-9A32-FC118398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475" y="4855926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80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B594F-E520-2834-33E9-FB9D19120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548" y="4879168"/>
            <a:ext cx="800978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The higher the quality of the data in the first place the more time can be spent on generating good maps</a:t>
            </a:r>
          </a:p>
        </p:txBody>
      </p:sp>
    </p:spTree>
    <p:extLst>
      <p:ext uri="{BB962C8B-B14F-4D97-AF65-F5344CB8AC3E}">
        <p14:creationId xmlns:p14="http://schemas.microsoft.com/office/powerpoint/2010/main" val="409427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0881" y="1070111"/>
            <a:ext cx="9670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Concerns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both the statistical data /information and geospatial data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C:\Users\Samsung\AppData\Local\Microsoft\Windows\INetCache\IE\TH5BE5R4\zeimusu-Warning-sig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1772" y="401418"/>
            <a:ext cx="1234480" cy="1028733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66614" y="1724292"/>
            <a:ext cx="1026616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statistical data/information</a:t>
            </a:r>
            <a:r>
              <a:rPr lang="en-US" altLang="en-US" sz="2600" dirty="0"/>
              <a:t> 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should be anonymized before being linked to geospatial data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967793" y="2740166"/>
            <a:ext cx="99512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Precisely locating certain information on a map might allow locating the person in question even without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mentioning its name (sex, age, marital status, job,…)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1748617" y="4666121"/>
            <a:ext cx="427184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36967" y="4702303"/>
            <a:ext cx="72128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Great attention should be put on this issue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8FD78-0F80-6107-0E2D-C82F6BA6D61A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Data confidentiality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7657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7292" y="1030847"/>
            <a:ext cx="111637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ts val="0"/>
              </a:spcBef>
              <a:spcAft>
                <a:spcPts val="1200"/>
              </a:spcAft>
            </a:pPr>
            <a:r>
              <a:rPr lang="en-US" altLang="zh-CN" sz="2600" b="1" dirty="0">
                <a:ea typeface="SimSun" pitchFamily="2" charset="-122"/>
              </a:rPr>
              <a:t>Attribute data:</a:t>
            </a:r>
            <a:r>
              <a:rPr lang="en-US" altLang="zh-CN" sz="2600" dirty="0">
                <a:ea typeface="SimSun" pitchFamily="2" charset="-122"/>
              </a:rPr>
              <a:t> Also statistical data. Nonspatial information about a geographic feature, usually stored in a table that can be attached to a geographic object through the use of unique identifier or ID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</a:pPr>
            <a:r>
              <a:rPr lang="en-US" altLang="zh-CN" sz="2600" b="1" dirty="0">
                <a:ea typeface="SimSun" pitchFamily="2" charset="-122"/>
              </a:rPr>
              <a:t>Data: </a:t>
            </a:r>
            <a:r>
              <a:rPr lang="en-US" altLang="zh-CN" sz="2600" dirty="0">
                <a:ea typeface="SimSun" pitchFamily="2" charset="-122"/>
              </a:rPr>
              <a:t>Facts and statistics collected for reference or analysis</a:t>
            </a:r>
            <a:endParaRPr lang="en-PH" sz="2600" b="1" dirty="0">
              <a:ea typeface="SimSun" pitchFamily="2" charset="-122"/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</a:pPr>
            <a:r>
              <a:rPr lang="en-PH" sz="2600" b="1" dirty="0">
                <a:ea typeface="SimSun" pitchFamily="2" charset="-122"/>
              </a:rPr>
              <a:t>Geographic object: </a:t>
            </a:r>
            <a:r>
              <a:rPr lang="en-PH" sz="2600" dirty="0">
                <a:ea typeface="SimSun" pitchFamily="2" charset="-122"/>
              </a:rPr>
              <a:t>Whereas features are in the real word (mountain, river, church, etc.), geographic objects are computer representation of features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</a:pPr>
            <a:r>
              <a:rPr lang="en-PH" sz="2600" b="1" dirty="0">
                <a:ea typeface="SimSun" pitchFamily="2" charset="-122"/>
              </a:rPr>
              <a:t>Geospatial data: </a:t>
            </a:r>
            <a:r>
              <a:rPr lang="en-PH" sz="2600" dirty="0">
                <a:ea typeface="SimSun" pitchFamily="2" charset="-122"/>
              </a:rPr>
              <a:t>Also referred to as spatial data, information about the locations and shapes of geographic features and the relationships between them, usually stored as coordinates and topology.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A82-084B-25EF-1335-2DCA1488E18A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Key terms used in this session</a:t>
            </a:r>
            <a:endParaRPr lang="en-PH" alt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A391A-E971-45F1-FE73-70CD2A8F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488-8EB1-4662-952E-D6A73107E6C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45934" y="1110256"/>
            <a:ext cx="1116530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The data to be prepared depends on the types of objects to appear on the map.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936387" y="1762013"/>
            <a:ext cx="10789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AutoNum type="arabicPeriod"/>
              <a:defRPr/>
            </a:pPr>
            <a:r>
              <a:rPr lang="en-US" altLang="zh-CN" sz="2600" dirty="0">
                <a:latin typeface="+mn-lt"/>
              </a:rPr>
              <a:t>Fixed objects that can be represented by: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latin typeface="+mn-lt"/>
              </a:rPr>
              <a:t>Points (health facility, village, school, …)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600" dirty="0"/>
              <a:t>lines or polygons to which information/statistics can be linked (admin boundaries, road, river,…)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altLang="zh-CN" sz="2600" dirty="0"/>
              <a:t>“Mobile” objects (patients, health workers, vehicle,…)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altLang="zh-CN" sz="2600" dirty="0"/>
              <a:t>Continuous geospatial data (Digital Elevation Model (DEM), landcover,…)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endParaRPr lang="en-US" altLang="zh-CN" sz="2600" dirty="0">
              <a:latin typeface="+mn-lt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F7069-FE00-786F-50B6-D93A323C3D2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What is needed?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6636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1898067" y="3473906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0044" y="1122372"/>
            <a:ext cx="1116371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1. Fixed objects that can be represented by points (health facility, village, school, 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  <a:cs typeface="Arial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3122029" y="2585897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pic>
        <p:nvPicPr>
          <p:cNvPr id="15" name="Picture 2" descr="C:\Users\Samsung\AppData\Local\Microsoft\Windows\INetCache\IE\I0N6AJGC\hospital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305" y="2052497"/>
            <a:ext cx="1323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9755" y="1976297"/>
            <a:ext cx="181927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093830" y="1809611"/>
            <a:ext cx="2468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latin typeface="+mn-lt"/>
                <a:cs typeface="Arial" charset="0"/>
              </a:rPr>
              <a:t>Master list with </a:t>
            </a:r>
            <a:r>
              <a:rPr lang="en-US" altLang="zh-CN" u="sng">
                <a:latin typeface="+mn-lt"/>
                <a:cs typeface="Arial" charset="0"/>
              </a:rPr>
              <a:t>unique identifier, admin divisions </a:t>
            </a:r>
            <a:r>
              <a:rPr lang="en-US" altLang="zh-CN">
                <a:latin typeface="+mn-lt"/>
                <a:cs typeface="Arial" charset="0"/>
              </a:rPr>
              <a:t>and </a:t>
            </a:r>
            <a:r>
              <a:rPr lang="en-US" altLang="zh-CN" u="sng">
                <a:latin typeface="+mn-lt"/>
                <a:cs typeface="Arial" charset="0"/>
              </a:rPr>
              <a:t>geographic coordinates</a:t>
            </a:r>
          </a:p>
          <a:p>
            <a:pPr marL="347663" indent="-347663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>
              <a:latin typeface="+mn-lt"/>
              <a:cs typeface="Arial" charset="0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 rot="7254995">
            <a:off x="6202573" y="3197878"/>
            <a:ext cx="1174750" cy="509588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pic>
        <p:nvPicPr>
          <p:cNvPr id="19" name="Picture 4" descr="Figure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9079" y="4610108"/>
            <a:ext cx="1333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562736" y="4156356"/>
            <a:ext cx="266429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cs typeface="Arial" charset="0"/>
              </a:rPr>
              <a:t>Unique identifier </a:t>
            </a:r>
            <a:r>
              <a:rPr lang="en-US" altLang="zh-CN" dirty="0">
                <a:latin typeface="+mn-lt"/>
                <a:cs typeface="Arial" charset="0"/>
              </a:rPr>
              <a:t> included in the statistics/information table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 rot="3677218">
            <a:off x="7591636" y="3093104"/>
            <a:ext cx="722313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9332259" y="4542441"/>
            <a:ext cx="1295400" cy="79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Coordinates used to create a GIS layer (points)</a:t>
            </a:r>
          </a:p>
        </p:txBody>
      </p:sp>
      <p:sp>
        <p:nvSpPr>
          <p:cNvPr id="23" name="Bent Arrow 22"/>
          <p:cNvSpPr/>
          <p:nvPr/>
        </p:nvSpPr>
        <p:spPr>
          <a:xfrm flipV="1">
            <a:off x="5881104" y="5096306"/>
            <a:ext cx="1676400" cy="609600"/>
          </a:xfrm>
          <a:prstGeom prst="bentArrow">
            <a:avLst/>
          </a:prstGeom>
          <a:solidFill>
            <a:srgbClr val="4F8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428292" y="5172506"/>
            <a:ext cx="3376613" cy="8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Unique identifier allows joining the statistics/information  with the map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71147" y="2055936"/>
            <a:ext cx="1143000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8552867" y="2312848"/>
            <a:ext cx="601662" cy="48736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59D08-D22F-DC47-7074-9FDFB63A5C3E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What is needed?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3150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1126" y="1118440"/>
            <a:ext cx="1052200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</a:rPr>
              <a:t>2. Fixed objects that can be represented by a line or polygons to which information/statistics can be linked (admin boundaries, road, river,…)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3869556" y="2561165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695604" y="2027765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Complete, up-to-date master list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with  </a:t>
            </a:r>
            <a:r>
              <a:rPr lang="en-US" altLang="zh-CN" u="sng" dirty="0">
                <a:latin typeface="+mn-lt"/>
                <a:cs typeface="Arial" charset="0"/>
              </a:rPr>
              <a:t>unique identifier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dirty="0">
              <a:latin typeface="+mn-lt"/>
              <a:cs typeface="Arial" charset="0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 rot="6213167">
            <a:off x="7167092" y="2664353"/>
            <a:ext cx="536575" cy="6096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684616" y="4072961"/>
            <a:ext cx="2654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identifier included in the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Statistics/information table</a:t>
            </a: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3581524" y="4504265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33204" y="324696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1500">
                <a:latin typeface="+mn-lt"/>
                <a:cs typeface="Arial" charset="0"/>
              </a:rPr>
              <a:t>+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1500">
              <a:latin typeface="+mn-lt"/>
              <a:cs typeface="Arial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339332" y="4580465"/>
            <a:ext cx="12176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>
                <a:latin typeface="+mn-lt"/>
                <a:cs typeface="Arial" charset="0"/>
              </a:rPr>
              <a:t>GIS Layer (shape file)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000">
              <a:latin typeface="+mn-lt"/>
              <a:cs typeface="Arial" charset="0"/>
            </a:endParaRPr>
          </a:p>
        </p:txBody>
      </p:sp>
      <p:pic>
        <p:nvPicPr>
          <p:cNvPr id="34" name="Picture 4" descr="MDO_Figure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476" y="4437614"/>
            <a:ext cx="12954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AutoShape 32"/>
          <p:cNvSpPr>
            <a:spLocks noChangeArrowheads="1"/>
          </p:cNvSpPr>
          <p:nvPr/>
        </p:nvSpPr>
        <p:spPr bwMode="auto">
          <a:xfrm rot="3656890">
            <a:off x="8138541" y="3044939"/>
            <a:ext cx="1293493" cy="474662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355879" y="3323537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>
                <a:latin typeface="+mn-lt"/>
                <a:cs typeface="Arial" charset="0"/>
              </a:rPr>
              <a:t>identifier included in the attribute table of the GIS layer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676" y="4666215"/>
            <a:ext cx="1295400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Bent Arrow 37"/>
          <p:cNvSpPr/>
          <p:nvPr/>
        </p:nvSpPr>
        <p:spPr>
          <a:xfrm flipH="1" flipV="1">
            <a:off x="7579692" y="4831513"/>
            <a:ext cx="1219200" cy="609600"/>
          </a:xfrm>
          <a:prstGeom prst="bentArrow">
            <a:avLst/>
          </a:prstGeom>
          <a:solidFill>
            <a:srgbClr val="4F8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829500" y="4995373"/>
            <a:ext cx="1630512" cy="10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Identifier allows joining the statistics/information with the GIS layer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76004" y="2408765"/>
            <a:ext cx="137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3" descr="C:\Users\Samsung\AppData\Local\Microsoft\Windows\INetCache\IE\HELCTOMD\road_png_stock_by_doloresdevelde-d55c9nc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6004" y="2540528"/>
            <a:ext cx="13716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8804" y="2159528"/>
            <a:ext cx="1143000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0116" y="2134623"/>
            <a:ext cx="1606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96ED-F160-5A96-81FB-4716F9E3DEA5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What is needed?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5511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23384" y="1122649"/>
            <a:ext cx="908556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3. “Mobile” objects (patients, health workers, vehicle,…)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  <a:cs typeface="Arial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3643191" y="2247255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pic>
        <p:nvPicPr>
          <p:cNvPr id="24" name="Picture 2" descr="C:\Users\Samsung\AppData\Local\Microsoft\Windows\INetCache\IE\I0N6AJGC\hospital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016" y="4263380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851529" y="1799580"/>
            <a:ext cx="3200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latin typeface="+mn-lt"/>
                <a:cs typeface="Arial" charset="0"/>
              </a:rPr>
              <a:t>Complete, up-to-date master list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latin typeface="+mn-lt"/>
                <a:cs typeface="Arial" charset="0"/>
              </a:rPr>
              <a:t>with  </a:t>
            </a:r>
            <a:r>
              <a:rPr lang="en-US" altLang="zh-CN" u="sng">
                <a:latin typeface="+mn-lt"/>
                <a:cs typeface="Arial" charset="0"/>
              </a:rPr>
              <a:t>unique identifier </a:t>
            </a:r>
            <a:r>
              <a:rPr lang="en-US" altLang="zh-CN">
                <a:latin typeface="+mn-lt"/>
                <a:cs typeface="Arial" charset="0"/>
              </a:rPr>
              <a:t>and </a:t>
            </a:r>
            <a:r>
              <a:rPr lang="en-US" altLang="zh-CN" u="sng">
                <a:latin typeface="+mn-lt"/>
                <a:cs typeface="Arial" charset="0"/>
              </a:rPr>
              <a:t>fields </a:t>
            </a:r>
            <a:r>
              <a:rPr lang="en-US" altLang="zh-CN">
                <a:latin typeface="+mn-lt"/>
                <a:cs typeface="Arial" charset="0"/>
              </a:rPr>
              <a:t>to capture the </a:t>
            </a:r>
            <a:r>
              <a:rPr lang="en-US" altLang="zh-CN" u="sng">
                <a:latin typeface="+mn-lt"/>
                <a:cs typeface="Arial" charset="0"/>
              </a:rPr>
              <a:t>place </a:t>
            </a:r>
            <a:r>
              <a:rPr lang="en-US" altLang="zh-CN">
                <a:latin typeface="+mn-lt"/>
                <a:cs typeface="Arial" charset="0"/>
              </a:rPr>
              <a:t>of care, of residence,… through other fixed objects respective unique identifier</a:t>
            </a:r>
          </a:p>
          <a:p>
            <a:pPr marL="347663" indent="-347663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>
              <a:latin typeface="+mn-lt"/>
              <a:cs typeface="Arial" charset="0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 rot="7254995">
            <a:off x="6699129" y="3531543"/>
            <a:ext cx="765175" cy="508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 rot="3035377">
            <a:off x="8634292" y="3537893"/>
            <a:ext cx="752475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pic>
        <p:nvPicPr>
          <p:cNvPr id="45" name="Picture 2" descr="D:\GAIA-GEOSYSTEMS\PROJECTS\ADB\MEETINGS\AeHIN_BALI_2015\GIS_WORKSHOP\PRESENTATIONS\TN_nurse_patient_stethoscope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379" y="1958330"/>
            <a:ext cx="1530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Users\Samsung\AppData\Local\Microsoft\Windows\INetCache\IE\ADQUVT3B\Village_silhouett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7366" y="3903018"/>
            <a:ext cx="10874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5442" y="4334818"/>
            <a:ext cx="9366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AutoShape 32"/>
          <p:cNvSpPr>
            <a:spLocks noChangeArrowheads="1"/>
          </p:cNvSpPr>
          <p:nvPr/>
        </p:nvSpPr>
        <p:spPr bwMode="auto">
          <a:xfrm rot="5400000">
            <a:off x="7778629" y="3537893"/>
            <a:ext cx="752475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359405" y="5177781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latin typeface="+mn-lt"/>
                <a:cs typeface="Arial" charset="0"/>
              </a:rPr>
              <a:t>12034</a:t>
            </a:r>
            <a:endParaRPr lang="en-US" altLang="zh-CN" dirty="0">
              <a:latin typeface="+mn-lt"/>
              <a:cs typeface="Arial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9672516" y="3930006"/>
            <a:ext cx="7191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latin typeface="+mn-lt"/>
                <a:cs typeface="Arial" charset="0"/>
              </a:rPr>
              <a:t>Village</a:t>
            </a:r>
            <a:endParaRPr lang="en-US" altLang="zh-CN" dirty="0">
              <a:latin typeface="+mn-lt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30979" y="5296842"/>
            <a:ext cx="1238250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174000000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9124830" y="4822181"/>
            <a:ext cx="1368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latin typeface="+mn-lt"/>
                <a:cs typeface="Arial" charset="0"/>
              </a:rPr>
              <a:t>174000001</a:t>
            </a:r>
            <a:endParaRPr lang="en-US" altLang="zh-CN" dirty="0">
              <a:latin typeface="+mn-lt"/>
              <a:cs typeface="Arial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2052516" y="4209405"/>
            <a:ext cx="3563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But you might want to track some of these objects…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dirty="0">
              <a:latin typeface="+mn-lt"/>
              <a:cs typeface="Arial" charset="0"/>
            </a:endParaRPr>
          </a:p>
        </p:txBody>
      </p:sp>
      <p:pic>
        <p:nvPicPr>
          <p:cNvPr id="54" name="Picture 20" descr="gps-tracking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005" y="4744393"/>
            <a:ext cx="33861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5354" y="2056755"/>
            <a:ext cx="2222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2" descr="eTrexB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4654" y="4636442"/>
            <a:ext cx="38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E80C4-8817-215D-11A1-19D42140B7FA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What is needed?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4467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38175" y="1124391"/>
            <a:ext cx="11153670" cy="81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4. Continuous geospatial data (</a:t>
            </a:r>
            <a:r>
              <a:rPr lang="en-US" altLang="zh-CN" sz="2600" dirty="0" err="1">
                <a:latin typeface="+mn-lt"/>
                <a:cs typeface="Arial" charset="0"/>
              </a:rPr>
              <a:t>Digitial</a:t>
            </a:r>
            <a:r>
              <a:rPr lang="en-US" altLang="zh-CN" sz="2600" dirty="0">
                <a:latin typeface="+mn-lt"/>
                <a:cs typeface="Arial" charset="0"/>
              </a:rPr>
              <a:t> Elevation Model (DEM), </a:t>
            </a:r>
            <a:r>
              <a:rPr lang="en-US" altLang="zh-CN" sz="2600" dirty="0" err="1">
                <a:latin typeface="+mn-lt"/>
                <a:cs typeface="Arial" charset="0"/>
              </a:rPr>
              <a:t>landcover</a:t>
            </a:r>
            <a:r>
              <a:rPr lang="en-US" altLang="zh-CN" sz="2600" dirty="0">
                <a:latin typeface="+mn-lt"/>
                <a:cs typeface="Arial" charset="0"/>
              </a:rPr>
              <a:t>,…)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  <a:cs typeface="Arial" charset="0"/>
            </a:endParaRPr>
          </a:p>
        </p:txBody>
      </p:sp>
      <p:pic>
        <p:nvPicPr>
          <p:cNvPr id="28" name="Picture 2" descr="KHM_Land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441" y="1722970"/>
            <a:ext cx="2870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655579" y="1743235"/>
            <a:ext cx="14906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+mn-lt"/>
                <a:cs typeface="Arial" charset="0"/>
              </a:rPr>
              <a:t>The GIS Layer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 r="51389" b="57249"/>
          <a:stretch>
            <a:fillRect/>
          </a:stretch>
        </p:blipFill>
        <p:spPr bwMode="auto">
          <a:xfrm>
            <a:off x="6434274" y="1706821"/>
            <a:ext cx="3516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416811" y="3759459"/>
            <a:ext cx="39163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latin typeface="+mn-lt"/>
                <a:cs typeface="Arial" charset="0"/>
              </a:rPr>
              <a:t>The classification if not already included in the layer itself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12162" y="4433019"/>
            <a:ext cx="872217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cs typeface="Arial" charset="0"/>
              </a:rPr>
              <a:t>5</a:t>
            </a:r>
            <a:r>
              <a:rPr lang="en-US" altLang="zh-CN" sz="2600" dirty="0">
                <a:latin typeface="+mn-lt"/>
                <a:cs typeface="Arial" charset="0"/>
              </a:rPr>
              <a:t>. </a:t>
            </a:r>
            <a:r>
              <a:rPr lang="en-US" altLang="zh-CN" sz="2600" dirty="0" err="1">
                <a:latin typeface="+mn-lt"/>
                <a:cs typeface="Arial" charset="0"/>
              </a:rPr>
              <a:t>Basemaps</a:t>
            </a:r>
            <a:endParaRPr lang="en-US" altLang="zh-CN" sz="2600" dirty="0">
              <a:latin typeface="+mn-lt"/>
              <a:cs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  <a:cs typeface="Arial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109357" y="4943497"/>
            <a:ext cx="991772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latin typeface="+mn-lt"/>
                <a:cs typeface="Arial" charset="0"/>
              </a:rPr>
              <a:t>Nothing needed except the access to the </a:t>
            </a:r>
            <a:r>
              <a:rPr lang="en-US" altLang="zh-CN" sz="2400" dirty="0" err="1">
                <a:latin typeface="+mn-lt"/>
                <a:cs typeface="Arial" charset="0"/>
              </a:rPr>
              <a:t>basemap</a:t>
            </a:r>
            <a:r>
              <a:rPr lang="en-US" altLang="zh-CN" sz="2400" dirty="0">
                <a:latin typeface="+mn-lt"/>
                <a:cs typeface="Arial" charset="0"/>
              </a:rPr>
              <a:t> layer which is most likely going to be through internet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17018-A370-60F8-EEA6-418239D80FD5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What is needed?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9051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81263" y="1726148"/>
            <a:ext cx="2170113" cy="4351338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 cstate="print"/>
          <a:srcRect l="-388" t="549" r="53539" b="346"/>
          <a:stretch>
            <a:fillRect/>
          </a:stretch>
        </p:blipFill>
        <p:spPr bwMode="auto">
          <a:xfrm>
            <a:off x="4533591" y="2158196"/>
            <a:ext cx="2931435" cy="33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1800" y="1656299"/>
            <a:ext cx="2171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7701075" y="3523199"/>
            <a:ext cx="887412" cy="720725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453470" y="3451315"/>
            <a:ext cx="64807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30092" y="1112457"/>
            <a:ext cx="11153671" cy="7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cs typeface="Arial" charset="0"/>
              </a:rPr>
              <a:t>What you will mostly be doing is to link statistics/information to a shapefile to create a thematic map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638427" y="5705783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401762" y="5729824"/>
            <a:ext cx="49510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latin typeface="+mn-lt"/>
                <a:cs typeface="Arial" charset="0"/>
              </a:rPr>
              <a:t>The unique identifier is key!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685DD-0456-CA8A-22D1-EF72BEDEA29C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dirty="0"/>
              <a:t>What is needed?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838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1F1CFA5E-D7BE-45A1-BD59-8EBEFF519CD8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41224" y="1124690"/>
            <a:ext cx="11143622" cy="41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cs typeface="Arial" charset="0"/>
              </a:rPr>
              <a:t>The preparation of geospatial data is meant to result in vector (shapefiles) or raster </a:t>
            </a:r>
            <a:r>
              <a:rPr lang="en-US" altLang="zh-CN" sz="2600" dirty="0"/>
              <a:t>(GRID) format layers </a:t>
            </a:r>
            <a:r>
              <a:rPr lang="en-US" altLang="zh-CN" sz="2600" dirty="0">
                <a:cs typeface="Arial" charset="0"/>
              </a:rPr>
              <a:t>that present: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600" dirty="0">
                <a:cs typeface="Arial" charset="0"/>
              </a:rPr>
              <a:t>The same geographic coordinate system if more than one layer to be included in the map (good practice to also use the same projected coordinate system)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600" dirty="0">
                <a:latin typeface="+mn-lt"/>
                <a:cs typeface="Arial" charset="0"/>
              </a:rPr>
              <a:t>For shapefiles: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latin typeface="+mn-lt"/>
                <a:cs typeface="Arial" charset="0"/>
              </a:rPr>
              <a:t>An attribute table containing the same </a:t>
            </a:r>
            <a:r>
              <a:rPr lang="en-US" altLang="zh-CN" sz="2600" dirty="0">
                <a:cs typeface="Arial" charset="0"/>
              </a:rPr>
              <a:t>unique identifier as the corresponding master list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latin typeface="+mn-lt"/>
                <a:cs typeface="Arial" charset="0"/>
              </a:rPr>
              <a:t>The same geography as the one of the statistical/information data that you want to represent on the map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  <a:cs typeface="Arial" charset="0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1457696" y="5551436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137946" y="5592552"/>
            <a:ext cx="7183264" cy="5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latin typeface="+mn-lt"/>
                <a:cs typeface="Arial" charset="0"/>
              </a:rPr>
              <a:t>This will be practiced during Exercise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47F66-FFAB-A38F-C672-A650602F8E1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sz="3600" dirty="0"/>
              <a:t>Preparation of </a:t>
            </a:r>
            <a:r>
              <a:rPr lang="en-US" sz="3600" dirty="0"/>
              <a:t>geospatial data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592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1062</Words>
  <Application>Microsoft Office PowerPoint</Application>
  <PresentationFormat>Widescreen</PresentationFormat>
  <Paragraphs>146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MORU_Epi_HGLC_template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975</dc:creator>
  <cp:lastModifiedBy>Neriza</cp:lastModifiedBy>
  <cp:revision>30</cp:revision>
  <dcterms:created xsi:type="dcterms:W3CDTF">2022-09-23T03:29:17Z</dcterms:created>
  <dcterms:modified xsi:type="dcterms:W3CDTF">2022-11-03T14:56:39Z</dcterms:modified>
</cp:coreProperties>
</file>