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5347" r:id="rId3"/>
  </p:sldMasterIdLst>
  <p:notesMasterIdLst>
    <p:notesMasterId r:id="rId22"/>
  </p:notesMasterIdLst>
  <p:sldIdLst>
    <p:sldId id="313" r:id="rId4"/>
    <p:sldId id="314" r:id="rId5"/>
    <p:sldId id="320" r:id="rId6"/>
    <p:sldId id="319" r:id="rId7"/>
    <p:sldId id="262" r:id="rId8"/>
    <p:sldId id="270" r:id="rId9"/>
    <p:sldId id="271" r:id="rId10"/>
    <p:sldId id="272" r:id="rId11"/>
    <p:sldId id="323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1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pos="402" userDrawn="1">
          <p15:clr>
            <a:srgbClr val="A4A3A4"/>
          </p15:clr>
        </p15:guide>
        <p15:guide id="5" pos="710" userDrawn="1">
          <p15:clr>
            <a:srgbClr val="A4A3A4"/>
          </p15:clr>
        </p15:guide>
        <p15:guide id="6" orient="horz" pos="1049" userDrawn="1">
          <p15:clr>
            <a:srgbClr val="A4A3A4"/>
          </p15:clr>
        </p15:guide>
        <p15:guide id="7" pos="3296" userDrawn="1">
          <p15:clr>
            <a:srgbClr val="A4A3A4"/>
          </p15:clr>
        </p15:guide>
        <p15:guide id="8" orient="horz" pos="1933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pos="1332" userDrawn="1">
          <p15:clr>
            <a:srgbClr val="A4A3A4"/>
          </p15:clr>
        </p15:guide>
        <p15:guide id="11" orient="horz" pos="3181" userDrawn="1">
          <p15:clr>
            <a:srgbClr val="A4A3A4"/>
          </p15:clr>
        </p15:guide>
        <p15:guide id="12" pos="1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005" autoAdjust="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>
        <p:guide orient="horz" pos="391"/>
        <p:guide pos="302"/>
        <p:guide orient="horz" pos="867"/>
        <p:guide pos="402"/>
        <p:guide pos="710"/>
        <p:guide orient="horz" pos="1049"/>
        <p:guide pos="3296"/>
        <p:guide orient="horz" pos="1933"/>
        <p:guide orient="horz"/>
        <p:guide pos="1332"/>
        <p:guide orient="horz" pos="3181"/>
        <p:guide pos="15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4A4A2-4D13-42CB-A079-8ACC3045361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FFAE-FD5C-4660-8FE7-A3AC433FD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4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GIS - Definition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034803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CH" altLang="en-US" sz="1200" b="1">
                <a:solidFill>
                  <a:schemeClr val="bg1"/>
                </a:solidFill>
                <a:latin typeface="+mn-lt"/>
              </a:rPr>
              <a:t>Not everything is a GIS </a:t>
            </a:r>
            <a:endParaRPr lang="en-PH" altLang="en-US" sz="1200" b="1">
              <a:solidFill>
                <a:schemeClr val="bg1"/>
              </a:solidFill>
              <a:latin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2411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is QGIS?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17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1072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Essential elements of GIS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162237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619628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can you do with GIS in public health?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02805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What can you do with GIS in public health?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410855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6054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2532797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0845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PH" altLang="en-US" sz="1200" b="1">
                <a:solidFill>
                  <a:schemeClr val="bg1"/>
                </a:solidFill>
                <a:latin typeface="+mn-lt"/>
              </a:rPr>
              <a:t>Example of application in Public Health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6481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A52975-1A79-F0AA-9626-6A57EA906F3C}"/>
              </a:ext>
            </a:extLst>
          </p:cNvPr>
          <p:cNvSpPr/>
          <p:nvPr userDrawn="1"/>
        </p:nvSpPr>
        <p:spPr bwMode="auto">
          <a:xfrm>
            <a:off x="0" y="0"/>
            <a:ext cx="12192000" cy="981075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A1B9A9D-02F1-E96E-90FC-D1D4AEFC7A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336" y="116632"/>
            <a:ext cx="101155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INTRODUCTION TO THE MANAGEMENT AND USE OF GEOSPATIAL DATA AND TECHNOLOGIES FOR MALARIA PROGRAMS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E79DBE-112A-2072-4F6E-A783D5213B8E}"/>
              </a:ext>
            </a:extLst>
          </p:cNvPr>
          <p:cNvSpPr/>
          <p:nvPr userDrawn="1"/>
        </p:nvSpPr>
        <p:spPr bwMode="auto">
          <a:xfrm>
            <a:off x="-1" y="984826"/>
            <a:ext cx="12191999" cy="4460397"/>
          </a:xfrm>
          <a:prstGeom prst="rect">
            <a:avLst/>
          </a:prstGeom>
          <a:solidFill>
            <a:srgbClr val="4F8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" name="Picture 2" descr="C:\Users\Izay Pantanilla\Downloads\MORU_FS_CMYK.tif">
            <a:extLst>
              <a:ext uri="{FF2B5EF4-FFF2-40B4-BE49-F238E27FC236}">
                <a16:creationId xmlns:a16="http://schemas.microsoft.com/office/drawing/2014/main" id="{B3C4E6CA-ED22-92F3-3B06-45E2D5B0DD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686" y="5854239"/>
            <a:ext cx="215303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4E4094D-D2FB-FCE7-17A9-7BB01795FC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863" y="5733487"/>
            <a:ext cx="2239772" cy="90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BFDCDE-3666-5C05-C3B1-367CFF1F30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46775" y="5766895"/>
            <a:ext cx="2731922" cy="8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3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65889-8162-0CDC-59C1-D71249B60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EAD0D8-3D6F-199A-AB19-B5342838A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D9C7C-BAD7-20ED-DB44-F6C383AF0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9A0DC-9EF5-E96E-5883-AFE42920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84943-C740-BB8D-31B4-60DF38FC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6A558A-7987-C662-E308-31E00B891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782464-CED6-5C28-4D70-232AD300C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73642-2862-E703-3545-74DCA8C4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58D05-4685-C222-7831-E42D9106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52BE4-1A06-0C84-E067-AFAE6464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76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4F8C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448800" y="6453189"/>
            <a:ext cx="2743200" cy="365125"/>
          </a:xfr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F1CFA5E-D7BE-45A1-BD59-8EBEFF519CD8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auto">
          <a:xfrm>
            <a:off x="0" y="1"/>
            <a:ext cx="12192000" cy="981075"/>
          </a:xfrm>
          <a:prstGeom prst="rect">
            <a:avLst/>
          </a:prstGeom>
          <a:solidFill>
            <a:srgbClr val="3398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602D56-FB78-AC85-1454-16B4AF6AAD2C}"/>
              </a:ext>
            </a:extLst>
          </p:cNvPr>
          <p:cNvSpPr/>
          <p:nvPr userDrawn="1"/>
        </p:nvSpPr>
        <p:spPr>
          <a:xfrm>
            <a:off x="0" y="6354005"/>
            <a:ext cx="12192000" cy="503999"/>
          </a:xfrm>
          <a:prstGeom prst="rect">
            <a:avLst/>
          </a:prstGeom>
          <a:solidFill>
            <a:srgbClr val="1F8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4ECD73-1280-BEB1-D42D-6054B590E5F4}"/>
              </a:ext>
            </a:extLst>
          </p:cNvPr>
          <p:cNvGrpSpPr/>
          <p:nvPr userDrawn="1"/>
        </p:nvGrpSpPr>
        <p:grpSpPr>
          <a:xfrm>
            <a:off x="3779619" y="6382690"/>
            <a:ext cx="4547403" cy="440669"/>
            <a:chOff x="2479985" y="6388135"/>
            <a:chExt cx="4547403" cy="4406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B71C64-9794-2044-17B1-D9F9D9FE03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4442" y="6388135"/>
              <a:ext cx="1315116" cy="43891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F6CCB3E-5F49-B9DF-553E-E867FED635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9985" y="6388137"/>
              <a:ext cx="1145263" cy="44066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F94D07-D482-733C-CC8C-2A7D865EE399}"/>
                </a:ext>
              </a:extLst>
            </p:cNvPr>
            <p:cNvSpPr/>
            <p:nvPr userDrawn="1"/>
          </p:nvSpPr>
          <p:spPr>
            <a:xfrm>
              <a:off x="5548309" y="6419850"/>
              <a:ext cx="359569" cy="3762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6D05697-04D4-D811-62F4-5B934F9C2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92339" y="6388135"/>
              <a:ext cx="438912" cy="4389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452BF2-8302-EE15-8DD0-5F4129105C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54695" y="6388135"/>
              <a:ext cx="438912" cy="43891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1F7E034-9FC7-79BA-1A88-E300B8D67E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8476" y="6388135"/>
              <a:ext cx="438912" cy="438912"/>
            </a:xfrm>
            <a:prstGeom prst="rect">
              <a:avLst/>
            </a:prstGeom>
          </p:spPr>
        </p:pic>
      </p:grp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0FCC25E-EEF8-843E-CFAE-9A404FAEB1D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730" y="6402667"/>
            <a:ext cx="1042574" cy="41893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5E72E8-ABB3-C335-0F4F-0C8533DF1CE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04020" y="6399100"/>
            <a:ext cx="1377891" cy="4071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00C0-CA4E-F524-CE3A-4CDB7937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14405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D309488-8EB1-4662-952E-D6A73107E6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0B285FE-927D-0FFE-8969-FEE801E71ED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marL="358775" eaLnBrk="1" hangingPunct="1">
              <a:defRPr/>
            </a:pPr>
            <a:endParaRPr lang="en-PH" altLang="en-US" sz="3200" b="1" cap="small" baseline="0" dirty="0">
              <a:solidFill>
                <a:srgbClr val="4F8CB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146630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F50EA-0B6B-00CC-77CD-215859FDC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A03A-AA18-906E-6C5B-3A5EFC91B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3E58B-6F25-5749-2309-D09A418A00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8C9EC-59CF-022E-D04A-9CFCEC90A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B30D7-789D-B77F-72BC-238B2915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3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A1214-1277-CD2D-C367-ECF0FFB3A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C1AF3-FCF2-FF30-6FCF-BCD64E235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3D867D-CF30-72BC-3658-FCF630A1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0C5F8-B02A-0ADA-EE59-B922D330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43DBA-7786-DDAE-3C53-D3019ABB1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F88F2-B314-B7E6-3C93-5FAFB810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3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11A5-B26A-424B-6850-95686FE5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3BCC7-9DA2-AADA-EB23-59219FE5B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DA6ED7-6E5A-EB00-1AF3-B2991CC01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E7696-919D-302E-EB5F-4AC8D6021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4D7B4F-CE69-F32A-67D9-7B98440674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1F1CD-5083-B2D1-2C2E-9D9CE13D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1DFD51-DB5A-7DF2-BB76-EE90D58D2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9D41D-B137-9098-1AFB-9AD291241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3CF3-2971-AC60-2772-88F139A5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0351E-BAAD-30A5-4207-3598772F21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4A673-3013-9826-3ED5-E171F1C45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0799B-3FAA-71C4-5707-8BD54EC1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69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31417-D421-8319-DD01-3D5D74AE24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C400C-6081-6E9F-5CF0-AFEBA05E3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A5E5D7-2CE2-B28B-7E07-EF8460F1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1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00EF-F695-C974-DA01-1A1FB5185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CEE3E-8260-62D3-B8B0-A65463453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375C1-F4F9-4F4F-D5D8-2A032F102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95A4B-DFFA-E172-1C29-5384D73D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E9E9-7713-51F0-B039-C8A56B2A9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220E5-5E01-62EB-B1F4-069AD3EE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1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D679-BDAA-53BF-7AB1-3F9D50AE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1821F4-4480-F393-5552-6480F8C60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D01BD-0C77-530B-13B4-2635FC5A6C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6464-FEF5-2DB0-8A6A-3A11529129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C1F390-0A73-4112-8026-F19703CE7438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7B4A7-69AC-3CE3-D4A1-9EC9BFFB1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9A6D2-AF09-E468-23B9-E650D4CB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309488-8EB1-4662-952E-D6A73107E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1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8772" y="647223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34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7808" y="4797426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88772" y="6472239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665C27BB-EC34-4711-8D50-B6E287C199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6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1.wmf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image" Target="../media/image48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wmf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hyperlink" Target="http://data.euro.who.int/e-atlas/europe/" TargetMode="External"/><Relationship Id="rId15" Type="http://schemas.openxmlformats.org/officeDocument/2006/relationships/image" Target="../media/image65.png"/><Relationship Id="rId10" Type="http://schemas.openxmlformats.org/officeDocument/2006/relationships/hyperlink" Target="http://www.gaia-geosystems.org/PROJECTS/VRAM/KAZ/vram_kaz_home.htm" TargetMode="External"/><Relationship Id="rId4" Type="http://schemas.openxmlformats.org/officeDocument/2006/relationships/image" Target="../media/image56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13" Type="http://schemas.openxmlformats.org/officeDocument/2006/relationships/hyperlink" Target="http://www.arcgis.com/" TargetMode="External"/><Relationship Id="rId3" Type="http://schemas.openxmlformats.org/officeDocument/2006/relationships/hyperlink" Target="http://www.qgis.org/" TargetMode="External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s.particify.d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ADE24-F61B-005D-C6DC-8465CE11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1CFBE1-E9D3-FA4E-8871-7DBCC9E3C73B}"/>
              </a:ext>
            </a:extLst>
          </p:cNvPr>
          <p:cNvSpPr/>
          <p:nvPr/>
        </p:nvSpPr>
        <p:spPr bwMode="auto">
          <a:xfrm>
            <a:off x="-17931" y="5943600"/>
            <a:ext cx="12221112" cy="914400"/>
          </a:xfrm>
          <a:prstGeom prst="rect">
            <a:avLst/>
          </a:prstGeom>
          <a:solidFill>
            <a:srgbClr val="001C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alt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FDB7DF09-DF7B-75AA-4FAA-7C5D3A9DA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20" y="1882678"/>
            <a:ext cx="103755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INTRODUCTION TO THE MANAGEMENT AND USE OF GEOSPATIAL DATA AND TECHNOLOGIES </a:t>
            </a:r>
          </a:p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FOR MALARIA PROGRAMS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18910-7CD5-4F99-C354-479F52E3D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20" y="4126608"/>
            <a:ext cx="103755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APMEN Online Training Series – Day 3</a:t>
            </a:r>
          </a:p>
        </p:txBody>
      </p:sp>
      <p:pic>
        <p:nvPicPr>
          <p:cNvPr id="13" name="Picture 2" descr="C:\Users\Izay Pantanilla\Downloads\MORU_FS_CMYK.tif">
            <a:extLst>
              <a:ext uri="{FF2B5EF4-FFF2-40B4-BE49-F238E27FC236}">
                <a16:creationId xmlns:a16="http://schemas.microsoft.com/office/drawing/2014/main" id="{DC34B602-72E1-E5DE-9E8F-11F212317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306" y="349908"/>
            <a:ext cx="215303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51BE902E-FCAC-B8A0-60D5-7BBB45589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93" y="229156"/>
            <a:ext cx="2239772" cy="9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30F917-C71F-22CB-FF0F-521D8594B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458" y="262564"/>
            <a:ext cx="2731922" cy="8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63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58"/>
          <p:cNvGrpSpPr>
            <a:grpSpLocks/>
          </p:cNvGrpSpPr>
          <p:nvPr/>
        </p:nvGrpSpPr>
        <p:grpSpPr bwMode="auto">
          <a:xfrm>
            <a:off x="6861175" y="1012155"/>
            <a:ext cx="1682750" cy="3797300"/>
            <a:chOff x="4207" y="534"/>
            <a:chExt cx="991" cy="2173"/>
          </a:xfrm>
        </p:grpSpPr>
        <p:sp>
          <p:nvSpPr>
            <p:cNvPr id="25619" name="AutoShape 59"/>
            <p:cNvSpPr>
              <a:spLocks noChangeArrowheads="1"/>
            </p:cNvSpPr>
            <p:nvPr/>
          </p:nvSpPr>
          <p:spPr bwMode="auto">
            <a:xfrm rot="10800000">
              <a:off x="4468" y="802"/>
              <a:ext cx="473" cy="1905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20" name="Text Box 60"/>
            <p:cNvSpPr txBox="1">
              <a:spLocks noChangeArrowheads="1"/>
            </p:cNvSpPr>
            <p:nvPr/>
          </p:nvSpPr>
          <p:spPr bwMode="auto">
            <a:xfrm>
              <a:off x="4207" y="534"/>
              <a:ext cx="991" cy="1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Data Quality</a:t>
              </a:r>
            </a:p>
          </p:txBody>
        </p:sp>
      </p:grpSp>
      <p:grpSp>
        <p:nvGrpSpPr>
          <p:cNvPr id="24579" name="Group 69"/>
          <p:cNvGrpSpPr>
            <a:grpSpLocks/>
          </p:cNvGrpSpPr>
          <p:nvPr/>
        </p:nvGrpSpPr>
        <p:grpSpPr bwMode="auto">
          <a:xfrm>
            <a:off x="8763000" y="1016918"/>
            <a:ext cx="1682750" cy="3738562"/>
            <a:chOff x="4560" y="1296"/>
            <a:chExt cx="1060" cy="2355"/>
          </a:xfrm>
        </p:grpSpPr>
        <p:sp>
          <p:nvSpPr>
            <p:cNvPr id="25617" name="AutoShape 65"/>
            <p:cNvSpPr>
              <a:spLocks noChangeArrowheads="1"/>
            </p:cNvSpPr>
            <p:nvPr/>
          </p:nvSpPr>
          <p:spPr bwMode="auto">
            <a:xfrm>
              <a:off x="4835" y="1554"/>
              <a:ext cx="506" cy="209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18" name="Text Box 66"/>
            <p:cNvSpPr txBox="1">
              <a:spLocks noChangeArrowheads="1"/>
            </p:cNvSpPr>
            <p:nvPr/>
          </p:nvSpPr>
          <p:spPr bwMode="auto">
            <a:xfrm>
              <a:off x="4560" y="1296"/>
              <a:ext cx="1060" cy="19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Nbr of users</a:t>
              </a:r>
            </a:p>
          </p:txBody>
        </p:sp>
      </p:grpSp>
      <p:grpSp>
        <p:nvGrpSpPr>
          <p:cNvPr id="24580" name="Group 61"/>
          <p:cNvGrpSpPr>
            <a:grpSpLocks/>
          </p:cNvGrpSpPr>
          <p:nvPr/>
        </p:nvGrpSpPr>
        <p:grpSpPr bwMode="auto">
          <a:xfrm>
            <a:off x="5329239" y="983580"/>
            <a:ext cx="992187" cy="3722688"/>
            <a:chOff x="3501" y="533"/>
            <a:chExt cx="520" cy="2183"/>
          </a:xfrm>
        </p:grpSpPr>
        <p:sp>
          <p:nvSpPr>
            <p:cNvPr id="25615" name="AutoShape 62"/>
            <p:cNvSpPr>
              <a:spLocks noChangeArrowheads="1"/>
            </p:cNvSpPr>
            <p:nvPr/>
          </p:nvSpPr>
          <p:spPr bwMode="auto">
            <a:xfrm rot="10800000">
              <a:off x="3515" y="811"/>
              <a:ext cx="473" cy="1905"/>
            </a:xfrm>
            <a:prstGeom prst="triangle">
              <a:avLst>
                <a:gd name="adj" fmla="val 50000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sp>
          <p:nvSpPr>
            <p:cNvPr id="25616" name="Text Box 63"/>
            <p:cNvSpPr txBox="1">
              <a:spLocks noChangeArrowheads="1"/>
            </p:cNvSpPr>
            <p:nvPr/>
          </p:nvSpPr>
          <p:spPr bwMode="auto">
            <a:xfrm>
              <a:off x="3501" y="533"/>
              <a:ext cx="520" cy="18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GB" sz="1400" i="1">
                  <a:latin typeface="+mn-lt"/>
                  <a:cs typeface="Tahoma" pitchFamily="34" charset="0"/>
                </a:rPr>
                <a:t>Complexity</a:t>
              </a:r>
            </a:p>
          </p:txBody>
        </p:sp>
      </p:grpSp>
      <p:sp>
        <p:nvSpPr>
          <p:cNvPr id="25605" name="Rectangle 51"/>
          <p:cNvSpPr>
            <a:spLocks noChangeArrowheads="1"/>
          </p:cNvSpPr>
          <p:nvPr/>
        </p:nvSpPr>
        <p:spPr bwMode="auto">
          <a:xfrm>
            <a:off x="3792538" y="5229303"/>
            <a:ext cx="3598862" cy="865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Creation/Management of Geospatial data</a:t>
            </a:r>
          </a:p>
        </p:txBody>
      </p:sp>
      <p:sp>
        <p:nvSpPr>
          <p:cNvPr id="25606" name="Rectangle 51"/>
          <p:cNvSpPr>
            <a:spLocks noChangeArrowheads="1"/>
          </p:cNvSpPr>
          <p:nvPr/>
        </p:nvSpPr>
        <p:spPr bwMode="auto">
          <a:xfrm>
            <a:off x="3143251" y="5084841"/>
            <a:ext cx="720725" cy="1198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8000" dirty="0">
                <a:latin typeface="+mn-lt"/>
              </a:rPr>
              <a:t>+</a:t>
            </a:r>
          </a:p>
        </p:txBody>
      </p:sp>
      <p:cxnSp>
        <p:nvCxnSpPr>
          <p:cNvPr id="20" name="Shape 19"/>
          <p:cNvCxnSpPr>
            <a:endCxn id="25615" idx="5"/>
          </p:cNvCxnSpPr>
          <p:nvPr/>
        </p:nvCxnSpPr>
        <p:spPr>
          <a:xfrm rot="5400000" flipH="1" flipV="1">
            <a:off x="4215607" y="3522787"/>
            <a:ext cx="1806575" cy="925512"/>
          </a:xfrm>
          <a:prstGeom prst="bentConnector2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endCxn id="25619" idx="4"/>
          </p:cNvCxnSpPr>
          <p:nvPr/>
        </p:nvCxnSpPr>
        <p:spPr>
          <a:xfrm rot="5400000" flipH="1" flipV="1">
            <a:off x="5172076" y="2691731"/>
            <a:ext cx="3343275" cy="920750"/>
          </a:xfrm>
          <a:prstGeom prst="bentConnector3">
            <a:avLst>
              <a:gd name="adj1" fmla="val 99892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hape 23"/>
          <p:cNvCxnSpPr>
            <a:cxnSpLocks/>
            <a:stCxn id="25605" idx="3"/>
            <a:endCxn id="25617" idx="1"/>
          </p:cNvCxnSpPr>
          <p:nvPr/>
        </p:nvCxnSpPr>
        <p:spPr>
          <a:xfrm flipV="1">
            <a:off x="7391400" y="3090987"/>
            <a:ext cx="2008982" cy="2570910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Rectangle 50"/>
          <p:cNvSpPr>
            <a:spLocks noChangeArrowheads="1"/>
          </p:cNvSpPr>
          <p:nvPr/>
        </p:nvSpPr>
        <p:spPr bwMode="auto">
          <a:xfrm>
            <a:off x="1828800" y="4327510"/>
            <a:ext cx="2743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+mn-lt"/>
              </a:rPr>
              <a:t>Thematic Mapping</a:t>
            </a:r>
          </a:p>
        </p:txBody>
      </p:sp>
      <p:sp>
        <p:nvSpPr>
          <p:cNvPr id="25611" name="Rectangle 51"/>
          <p:cNvSpPr>
            <a:spLocks noChangeArrowheads="1"/>
          </p:cNvSpPr>
          <p:nvPr/>
        </p:nvSpPr>
        <p:spPr bwMode="auto">
          <a:xfrm>
            <a:off x="1828800" y="2745803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+mn-lt"/>
              </a:rPr>
              <a:t>Spatial Analysis</a:t>
            </a:r>
          </a:p>
        </p:txBody>
      </p:sp>
      <p:sp>
        <p:nvSpPr>
          <p:cNvPr id="25612" name="Rectangle 52"/>
          <p:cNvSpPr>
            <a:spLocks noChangeArrowheads="1"/>
          </p:cNvSpPr>
          <p:nvPr/>
        </p:nvSpPr>
        <p:spPr bwMode="auto">
          <a:xfrm>
            <a:off x="1828800" y="1374202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+mn-lt"/>
              </a:rPr>
              <a:t>Spatial Modelling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10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78EBEC-B211-CA00-6D62-42384479CC21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dirty="0"/>
              <a:t>What can you do with GIS in public health?</a:t>
            </a:r>
          </a:p>
        </p:txBody>
      </p:sp>
    </p:spTree>
    <p:extLst>
      <p:ext uri="{BB962C8B-B14F-4D97-AF65-F5344CB8AC3E}">
        <p14:creationId xmlns:p14="http://schemas.microsoft.com/office/powerpoint/2010/main" val="3718298153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14" name="Rectangle 70"/>
          <p:cNvSpPr>
            <a:spLocks noChangeArrowheads="1"/>
          </p:cNvSpPr>
          <p:nvPr/>
        </p:nvSpPr>
        <p:spPr bwMode="auto">
          <a:xfrm>
            <a:off x="5257800" y="1216650"/>
            <a:ext cx="4953000" cy="419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pic>
        <p:nvPicPr>
          <p:cNvPr id="57363" name="Picture 19" descr="GIS_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200775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3" name="Picture 9" descr="GIS_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200775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GIS_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200775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GIS_3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1200775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6" name="Picture 12" descr="GIS_4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1200775"/>
            <a:ext cx="4953000" cy="41910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9293225" y="5634663"/>
            <a:ext cx="1100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Travel time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7664450" y="5628312"/>
            <a:ext cx="896938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Distance</a:t>
            </a: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5154613" y="5628312"/>
            <a:ext cx="189865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Context/relationship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6462713" y="2948612"/>
            <a:ext cx="1738312" cy="1252538"/>
            <a:chOff x="2220" y="2253"/>
            <a:chExt cx="1095" cy="789"/>
          </a:xfrm>
        </p:grpSpPr>
        <p:sp>
          <p:nvSpPr>
            <p:cNvPr id="26647" name="Line 34"/>
            <p:cNvSpPr>
              <a:spLocks noChangeShapeType="1"/>
            </p:cNvSpPr>
            <p:nvPr/>
          </p:nvSpPr>
          <p:spPr bwMode="auto">
            <a:xfrm>
              <a:off x="2220" y="2610"/>
              <a:ext cx="0" cy="43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48" name="Line 38"/>
            <p:cNvSpPr>
              <a:spLocks noChangeShapeType="1"/>
            </p:cNvSpPr>
            <p:nvPr/>
          </p:nvSpPr>
          <p:spPr bwMode="auto">
            <a:xfrm flipH="1">
              <a:off x="2223" y="2409"/>
              <a:ext cx="144" cy="1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49" name="Line 41"/>
            <p:cNvSpPr>
              <a:spLocks noChangeShapeType="1"/>
            </p:cNvSpPr>
            <p:nvPr/>
          </p:nvSpPr>
          <p:spPr bwMode="auto">
            <a:xfrm flipH="1">
              <a:off x="2364" y="2310"/>
              <a:ext cx="288" cy="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50" name="Line 43"/>
            <p:cNvSpPr>
              <a:spLocks noChangeShapeType="1"/>
            </p:cNvSpPr>
            <p:nvPr/>
          </p:nvSpPr>
          <p:spPr bwMode="auto">
            <a:xfrm flipH="1">
              <a:off x="2640" y="2253"/>
              <a:ext cx="336" cy="5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651" name="Line 44"/>
            <p:cNvSpPr>
              <a:spLocks noChangeShapeType="1"/>
            </p:cNvSpPr>
            <p:nvPr/>
          </p:nvSpPr>
          <p:spPr bwMode="auto">
            <a:xfrm flipH="1">
              <a:off x="2979" y="2253"/>
              <a:ext cx="336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57392" name="Text Box 48"/>
          <p:cNvSpPr txBox="1">
            <a:spLocks noChangeArrowheads="1"/>
          </p:cNvSpPr>
          <p:nvPr/>
        </p:nvSpPr>
        <p:spPr bwMode="auto">
          <a:xfrm>
            <a:off x="5703889" y="3637588"/>
            <a:ext cx="73183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1600">
                <a:latin typeface="+mn-lt"/>
              </a:rPr>
              <a:t>1 hour</a:t>
            </a:r>
          </a:p>
        </p:txBody>
      </p:sp>
      <p:sp>
        <p:nvSpPr>
          <p:cNvPr id="57394" name="Rectangle 50"/>
          <p:cNvSpPr>
            <a:spLocks noChangeArrowheads="1"/>
          </p:cNvSpPr>
          <p:nvPr/>
        </p:nvSpPr>
        <p:spPr bwMode="auto">
          <a:xfrm>
            <a:off x="1828800" y="4331325"/>
            <a:ext cx="27432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Thematic Mapping</a:t>
            </a:r>
          </a:p>
        </p:txBody>
      </p:sp>
      <p:sp>
        <p:nvSpPr>
          <p:cNvPr id="57395" name="Rectangle 51"/>
          <p:cNvSpPr>
            <a:spLocks noChangeArrowheads="1"/>
          </p:cNvSpPr>
          <p:nvPr/>
        </p:nvSpPr>
        <p:spPr bwMode="auto">
          <a:xfrm>
            <a:off x="1828800" y="2740651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>
                <a:latin typeface="+mn-lt"/>
              </a:rPr>
              <a:t>Spatial Analysis</a:t>
            </a:r>
          </a:p>
        </p:txBody>
      </p:sp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1828800" y="1369051"/>
            <a:ext cx="274320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00" dirty="0">
                <a:latin typeface="+mn-lt"/>
              </a:rPr>
              <a:t>Spatial Modelling</a:t>
            </a:r>
          </a:p>
        </p:txBody>
      </p:sp>
      <p:sp>
        <p:nvSpPr>
          <p:cNvPr id="57397" name="Line 53"/>
          <p:cNvSpPr>
            <a:spLocks noChangeShapeType="1"/>
          </p:cNvSpPr>
          <p:nvPr/>
        </p:nvSpPr>
        <p:spPr bwMode="auto">
          <a:xfrm>
            <a:off x="3962400" y="3655050"/>
            <a:ext cx="12954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7398" name="Line 54"/>
          <p:cNvSpPr>
            <a:spLocks noChangeShapeType="1"/>
          </p:cNvSpPr>
          <p:nvPr/>
        </p:nvSpPr>
        <p:spPr bwMode="auto">
          <a:xfrm flipV="1">
            <a:off x="4038600" y="1200775"/>
            <a:ext cx="1219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6456364" y="4288463"/>
            <a:ext cx="503237" cy="144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456364" y="4072562"/>
            <a:ext cx="136842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man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9" y="3921751"/>
            <a:ext cx="64293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11</a:t>
            </a:fld>
            <a:endParaRPr lang="en-GB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C4C3FE-59BD-175E-856F-5C92E1A1D743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dirty="0"/>
              <a:t>What can you do with GIS in public health?</a:t>
            </a:r>
          </a:p>
        </p:txBody>
      </p:sp>
    </p:spTree>
    <p:extLst>
      <p:ext uri="{BB962C8B-B14F-4D97-AF65-F5344CB8AC3E}">
        <p14:creationId xmlns:p14="http://schemas.microsoft.com/office/powerpoint/2010/main" val="30605508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14" grpId="0" animBg="1"/>
      <p:bldP spid="57357" grpId="0"/>
      <p:bldP spid="57359" grpId="0"/>
      <p:bldP spid="57369" grpId="0"/>
      <p:bldP spid="57392" grpId="0"/>
      <p:bldP spid="57395" grpId="0"/>
      <p:bldP spid="573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 descr="body_viewer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904" y="1586256"/>
            <a:ext cx="3305175" cy="25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8" descr="hospit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074" y="2603185"/>
            <a:ext cx="3327400" cy="3097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6562" y="1383663"/>
            <a:ext cx="3568700" cy="2447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64096" y="2987552"/>
            <a:ext cx="4445000" cy="225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106" name="Picture 2" descr="D:\GAIA-GEOSYSTEMS\PROJECTS\ADB\MEETINGS\UGM_2016\2003_number_death_Malaria_cartogram.png"/>
          <p:cNvPicPr>
            <a:picLocks noChangeAspect="1" noChangeArrowheads="1"/>
          </p:cNvPicPr>
          <p:nvPr/>
        </p:nvPicPr>
        <p:blipFill>
          <a:blip r:embed="rId7"/>
          <a:srcRect l="7080"/>
          <a:stretch>
            <a:fillRect/>
          </a:stretch>
        </p:blipFill>
        <p:spPr bwMode="auto">
          <a:xfrm>
            <a:off x="3963447" y="4031239"/>
            <a:ext cx="4078287" cy="216058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7655" name="Rectangle 52"/>
          <p:cNvSpPr>
            <a:spLocks noChangeArrowheads="1"/>
          </p:cNvSpPr>
          <p:nvPr/>
        </p:nvSpPr>
        <p:spPr bwMode="auto">
          <a:xfrm>
            <a:off x="6914608" y="5904489"/>
            <a:ext cx="1728788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Cartogram</a:t>
            </a:r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9816847" y="5364040"/>
            <a:ext cx="1728787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>
                <a:latin typeface="+mn-lt"/>
              </a:rPr>
              <a:t>Web mapping</a:t>
            </a:r>
          </a:p>
        </p:txBody>
      </p:sp>
      <p:sp>
        <p:nvSpPr>
          <p:cNvPr id="27657" name="Rectangle 52"/>
          <p:cNvSpPr>
            <a:spLocks noChangeArrowheads="1"/>
          </p:cNvSpPr>
          <p:nvPr/>
        </p:nvSpPr>
        <p:spPr bwMode="auto">
          <a:xfrm>
            <a:off x="1010697" y="5862666"/>
            <a:ext cx="2952750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+mn-lt"/>
              </a:rPr>
              <a:t>Hospital management</a:t>
            </a:r>
          </a:p>
        </p:txBody>
      </p:sp>
      <p:sp>
        <p:nvSpPr>
          <p:cNvPr id="27658" name="Rectangle 52"/>
          <p:cNvSpPr>
            <a:spLocks noChangeArrowheads="1"/>
          </p:cNvSpPr>
          <p:nvPr/>
        </p:nvSpPr>
        <p:spPr bwMode="auto">
          <a:xfrm>
            <a:off x="9487976" y="1334450"/>
            <a:ext cx="782637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+mn-lt"/>
              </a:rPr>
              <a:t>Story</a:t>
            </a:r>
          </a:p>
          <a:p>
            <a:pPr>
              <a:lnSpc>
                <a:spcPct val="90000"/>
              </a:lnSpc>
              <a:defRPr/>
            </a:pPr>
            <a:r>
              <a:rPr lang="fr-CH" dirty="0" err="1">
                <a:latin typeface="+mn-lt"/>
              </a:rPr>
              <a:t>Map</a:t>
            </a:r>
            <a:endParaRPr lang="en-US" dirty="0">
              <a:latin typeface="+mn-lt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49409" y="954246"/>
            <a:ext cx="8492358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 err="1">
                <a:latin typeface="+mn-lt"/>
                <a:ea typeface="+mj-ea"/>
                <a:cs typeface="+mj-cs"/>
              </a:rPr>
              <a:t>Thematic</a:t>
            </a:r>
            <a:r>
              <a:rPr lang="fr-CH" sz="2800" dirty="0">
                <a:latin typeface="+mn-lt"/>
                <a:ea typeface="+mj-ea"/>
                <a:cs typeface="+mj-cs"/>
              </a:rPr>
              <a:t>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mapping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12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3356783-4266-253D-D280-099F599287AD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b="1" dirty="0">
                <a:latin typeface="+mn-lt"/>
              </a:rPr>
              <a:t>Example of application in Public Health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761572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783" y="1295724"/>
            <a:ext cx="40084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996414"/>
              </p:ext>
            </p:extLst>
          </p:nvPr>
        </p:nvGraphicFramePr>
        <p:xfrm>
          <a:off x="3050070" y="3459486"/>
          <a:ext cx="201612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834000" imgH="750960" progId="Excel.Sheet.8">
                  <p:embed/>
                </p:oleObj>
              </mc:Choice>
              <mc:Fallback>
                <p:oleObj name="Worksheet" r:id="rId4" imgW="3834000" imgH="750960" progId="Excel.Sheet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070" y="3459486"/>
                        <a:ext cx="201612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32" y="1659261"/>
            <a:ext cx="1649412" cy="128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AutoShape 8"/>
          <p:cNvSpPr>
            <a:spLocks noChangeArrowheads="1"/>
          </p:cNvSpPr>
          <p:nvPr/>
        </p:nvSpPr>
        <p:spPr bwMode="auto">
          <a:xfrm rot="2372260">
            <a:off x="2689708" y="3170562"/>
            <a:ext cx="358775" cy="301625"/>
          </a:xfrm>
          <a:prstGeom prst="rightArrow">
            <a:avLst>
              <a:gd name="adj1" fmla="val 50000"/>
              <a:gd name="adj2" fmla="val 29737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sp>
        <p:nvSpPr>
          <p:cNvPr id="1030" name="AutoShape 9"/>
          <p:cNvSpPr>
            <a:spLocks noChangeArrowheads="1"/>
          </p:cNvSpPr>
          <p:nvPr/>
        </p:nvSpPr>
        <p:spPr bwMode="auto">
          <a:xfrm rot="18593740">
            <a:off x="3818420" y="2978474"/>
            <a:ext cx="550862" cy="214313"/>
          </a:xfrm>
          <a:prstGeom prst="rightArrow">
            <a:avLst>
              <a:gd name="adj1" fmla="val 50000"/>
              <a:gd name="adj2" fmla="val 64259"/>
            </a:avLst>
          </a:prstGeom>
          <a:solidFill>
            <a:srgbClr val="33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6985482" y="1517625"/>
            <a:ext cx="2201861" cy="2048818"/>
            <a:chOff x="2928" y="892"/>
            <a:chExt cx="2261" cy="2612"/>
          </a:xfrm>
        </p:grpSpPr>
        <p:sp>
          <p:nvSpPr>
            <p:cNvPr id="1044" name="Rectangle 14"/>
            <p:cNvSpPr>
              <a:spLocks noChangeArrowheads="1"/>
            </p:cNvSpPr>
            <p:nvPr/>
          </p:nvSpPr>
          <p:spPr bwMode="auto">
            <a:xfrm>
              <a:off x="3081" y="1007"/>
              <a:ext cx="2085" cy="2336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fr-CH">
                <a:latin typeface="+mn-lt"/>
              </a:endParaRPr>
            </a:p>
          </p:txBody>
        </p:sp>
        <p:pic>
          <p:nvPicPr>
            <p:cNvPr id="2069" name="Picture 15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759"/>
            <a:stretch>
              <a:fillRect/>
            </a:stretch>
          </p:blipFill>
          <p:spPr bwMode="auto">
            <a:xfrm>
              <a:off x="2928" y="892"/>
              <a:ext cx="2261" cy="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67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r="41003"/>
          <a:stretch>
            <a:fillRect/>
          </a:stretch>
        </p:blipFill>
        <p:spPr bwMode="auto">
          <a:xfrm>
            <a:off x="5676254" y="2944048"/>
            <a:ext cx="1933855" cy="217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71" y="4291257"/>
            <a:ext cx="1649412" cy="1726833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72" y="2947568"/>
            <a:ext cx="2391604" cy="157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00" y="4341187"/>
            <a:ext cx="2743200" cy="171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41528" y="954624"/>
            <a:ext cx="5563437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analysis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8C7157-EB43-1ABF-F4FA-2581AD63604E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b="1" dirty="0">
                <a:latin typeface="+mn-lt"/>
              </a:rPr>
              <a:t>Example of application in Public Health</a:t>
            </a:r>
            <a:endParaRPr lang="en-PH" alt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1112C-3E67-D233-2565-5CF04C57ADF2}"/>
              </a:ext>
            </a:extLst>
          </p:cNvPr>
          <p:cNvSpPr txBox="1"/>
          <p:nvPr/>
        </p:nvSpPr>
        <p:spPr>
          <a:xfrm>
            <a:off x="1176926" y="4860947"/>
            <a:ext cx="27801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/>
              <a:t>Location (e.g., altitude)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/>
              <a:t>Distance</a:t>
            </a:r>
          </a:p>
          <a:p>
            <a:pPr marL="180000" indent="-180000">
              <a:buFont typeface="Arial" panose="020B0604020202020204" pitchFamily="34" charset="0"/>
              <a:buChar char="•"/>
            </a:pPr>
            <a:r>
              <a:rPr lang="en-US" sz="2000" dirty="0"/>
              <a:t>Travelling Time</a:t>
            </a:r>
          </a:p>
        </p:txBody>
      </p:sp>
    </p:spTree>
    <p:extLst>
      <p:ext uri="{BB962C8B-B14F-4D97-AF65-F5344CB8AC3E}">
        <p14:creationId xmlns:p14="http://schemas.microsoft.com/office/powerpoint/2010/main" val="18136571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7353037" y="2445346"/>
            <a:ext cx="2232025" cy="1584325"/>
            <a:chOff x="3152" y="1752"/>
            <a:chExt cx="1406" cy="998"/>
          </a:xfrm>
        </p:grpSpPr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152" y="1752"/>
            <a:ext cx="1406" cy="9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3143250" imgH="2695575" progId="Excel.Sheet.8">
                    <p:embed/>
                  </p:oleObj>
                </mc:Choice>
                <mc:Fallback>
                  <p:oleObj name="Worksheet" r:id="rId3" imgW="3143250" imgH="2695575" progId="Excel.Sheet.8">
                    <p:embed/>
                    <p:pic>
                      <p:nvPicPr>
                        <p:cNvPr id="3074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2" y="1752"/>
                          <a:ext cx="1406" cy="99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rgbClr val="3366CC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8" name="Line 4"/>
            <p:cNvSpPr>
              <a:spLocks noChangeShapeType="1"/>
            </p:cNvSpPr>
            <p:nvPr/>
          </p:nvSpPr>
          <p:spPr bwMode="auto">
            <a:xfrm flipV="1">
              <a:off x="3379" y="1816"/>
              <a:ext cx="1089" cy="771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3077" name="Picture 8" descr="new_cesa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03" y="2549965"/>
            <a:ext cx="2447925" cy="1524000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962025" y="1621797"/>
            <a:ext cx="2519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000" dirty="0">
                <a:latin typeface="+mn-lt"/>
                <a:cs typeface="Tahoma" pitchFamily="34" charset="0"/>
              </a:rPr>
              <a:t>Physical Accessibility</a:t>
            </a:r>
          </a:p>
        </p:txBody>
      </p:sp>
      <p:sp>
        <p:nvSpPr>
          <p:cNvPr id="2055" name="Rectangle 10"/>
          <p:cNvSpPr>
            <a:spLocks noChangeArrowheads="1"/>
          </p:cNvSpPr>
          <p:nvPr/>
        </p:nvSpPr>
        <p:spPr bwMode="auto">
          <a:xfrm>
            <a:off x="7137137" y="1669058"/>
            <a:ext cx="38877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GB" sz="2000" dirty="0">
                <a:latin typeface="+mn-lt"/>
                <a:cs typeface="Tahoma" pitchFamily="34" charset="0"/>
              </a:rPr>
              <a:t>Distribution of health inequalities</a:t>
            </a:r>
          </a:p>
        </p:txBody>
      </p:sp>
      <p:sp>
        <p:nvSpPr>
          <p:cNvPr id="2056" name="Rectangle 11"/>
          <p:cNvSpPr>
            <a:spLocks noChangeArrowheads="1"/>
          </p:cNvSpPr>
          <p:nvPr/>
        </p:nvSpPr>
        <p:spPr bwMode="auto">
          <a:xfrm>
            <a:off x="7251436" y="2084983"/>
            <a:ext cx="25193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2000">
                <a:latin typeface="+mn-lt"/>
                <a:cs typeface="Tahoma" pitchFamily="34" charset="0"/>
              </a:rPr>
              <a:t>Poverty Mapping</a:t>
            </a:r>
          </a:p>
        </p:txBody>
      </p:sp>
      <p:grpSp>
        <p:nvGrpSpPr>
          <p:cNvPr id="3081" name="Group 12"/>
          <p:cNvGrpSpPr>
            <a:grpSpLocks/>
          </p:cNvGrpSpPr>
          <p:nvPr/>
        </p:nvGrpSpPr>
        <p:grpSpPr bwMode="auto">
          <a:xfrm>
            <a:off x="4061258" y="3937228"/>
            <a:ext cx="5545138" cy="2136775"/>
            <a:chOff x="1519" y="2939"/>
            <a:chExt cx="3493" cy="1346"/>
          </a:xfrm>
        </p:grpSpPr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3152" y="3884"/>
              <a:ext cx="186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GB" sz="2000" dirty="0">
                  <a:latin typeface="+mn-lt"/>
                  <a:cs typeface="Tahoma" pitchFamily="34" charset="0"/>
                </a:rPr>
                <a:t>Vulnerability Mapping</a:t>
              </a:r>
            </a:p>
          </p:txBody>
        </p:sp>
        <p:grpSp>
          <p:nvGrpSpPr>
            <p:cNvPr id="3089" name="Group 14"/>
            <p:cNvGrpSpPr>
              <a:grpSpLocks/>
            </p:cNvGrpSpPr>
            <p:nvPr/>
          </p:nvGrpSpPr>
          <p:grpSpPr bwMode="auto">
            <a:xfrm>
              <a:off x="1519" y="2939"/>
              <a:ext cx="1633" cy="1346"/>
              <a:chOff x="3152" y="2886"/>
              <a:chExt cx="1633" cy="1346"/>
            </a:xfrm>
          </p:grpSpPr>
          <p:pic>
            <p:nvPicPr>
              <p:cNvPr id="3090" name="Picture 15" descr="risk_Fabienn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886"/>
                <a:ext cx="1633" cy="1346"/>
              </a:xfrm>
              <a:prstGeom prst="rect">
                <a:avLst/>
              </a:prstGeom>
              <a:noFill/>
              <a:ln w="9525">
                <a:solidFill>
                  <a:srgbClr val="3366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67" name="Rectangle 16"/>
              <p:cNvSpPr>
                <a:spLocks noChangeArrowheads="1"/>
              </p:cNvSpPr>
              <p:nvPr/>
            </p:nvSpPr>
            <p:spPr bwMode="auto">
              <a:xfrm>
                <a:off x="3742" y="3929"/>
                <a:ext cx="953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r>
                  <a:rPr lang="en-GB" sz="800">
                    <a:latin typeface="+mn-lt"/>
                    <a:cs typeface="Tahoma" pitchFamily="34" charset="0"/>
                  </a:rPr>
                  <a:t>Link between Natural disaster (floods and hurricanes) and epidemics </a:t>
                </a:r>
              </a:p>
            </p:txBody>
          </p:sp>
        </p:grpSp>
      </p:grpSp>
      <p:grpSp>
        <p:nvGrpSpPr>
          <p:cNvPr id="3082" name="Group 18"/>
          <p:cNvGrpSpPr>
            <a:grpSpLocks/>
          </p:cNvGrpSpPr>
          <p:nvPr/>
        </p:nvGrpSpPr>
        <p:grpSpPr bwMode="auto">
          <a:xfrm>
            <a:off x="8505562" y="3308945"/>
            <a:ext cx="2708275" cy="2135188"/>
            <a:chOff x="3787" y="1969"/>
            <a:chExt cx="1706" cy="1345"/>
          </a:xfrm>
        </p:grpSpPr>
        <p:pic>
          <p:nvPicPr>
            <p:cNvPr id="3086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1" t="18910" r="28543" b="13753"/>
            <a:stretch>
              <a:fillRect/>
            </a:stretch>
          </p:blipFill>
          <p:spPr bwMode="auto">
            <a:xfrm>
              <a:off x="3787" y="1969"/>
              <a:ext cx="1521" cy="1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CC"/>
              </a:solidFill>
              <a:miter lim="800000"/>
              <a:headEnd/>
              <a:tailEnd/>
            </a:ln>
          </p:spPr>
        </p:pic>
        <p:pic>
          <p:nvPicPr>
            <p:cNvPr id="3087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07" t="26938" b="27525"/>
            <a:stretch>
              <a:fillRect/>
            </a:stretch>
          </p:blipFill>
          <p:spPr bwMode="auto">
            <a:xfrm>
              <a:off x="5148" y="2750"/>
              <a:ext cx="345" cy="5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66CC"/>
              </a:solidFill>
              <a:miter lim="800000"/>
              <a:headEnd/>
              <a:tailEnd/>
            </a:ln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540444" y="953522"/>
            <a:ext cx="3888121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modelling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14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C0657D-8A0D-2A18-AAC1-7A18EFADDE1C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b="1" dirty="0">
                <a:latin typeface="+mn-lt"/>
              </a:rPr>
              <a:t>Example of application in Public Health</a:t>
            </a:r>
            <a:endParaRPr lang="en-PH" altLang="en-US" sz="3600" dirty="0"/>
          </a:p>
        </p:txBody>
      </p:sp>
      <p:pic>
        <p:nvPicPr>
          <p:cNvPr id="3076" name="Picture 7" descr="accessibility_surfa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84" y="2093875"/>
            <a:ext cx="2476500" cy="1525588"/>
          </a:xfrm>
          <a:prstGeom prst="rect">
            <a:avLst/>
          </a:prstGeom>
          <a:noFill/>
          <a:ln w="9525">
            <a:solidFill>
              <a:srgbClr val="33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02364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524001" y="1492949"/>
            <a:ext cx="86772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2000" dirty="0">
                <a:latin typeface="+mn-lt"/>
                <a:cs typeface="Tahoma" pitchFamily="34" charset="0"/>
              </a:rPr>
              <a:t>Hazard modelling and geographically-based risk assessment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43" y="1945188"/>
            <a:ext cx="34004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98" y="2966682"/>
            <a:ext cx="3429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2901950" y="5657360"/>
            <a:ext cx="6337300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latin typeface="+mn-lt"/>
                <a:cs typeface="Tahoma" pitchFamily="34" charset="0"/>
              </a:rPr>
              <a:t>WHO </a:t>
            </a:r>
            <a:r>
              <a:rPr lang="en-GB" dirty="0" err="1">
                <a:latin typeface="+mn-lt"/>
                <a:cs typeface="Tahoma" pitchFamily="34" charset="0"/>
              </a:rPr>
              <a:t>eAtlas</a:t>
            </a:r>
            <a:r>
              <a:rPr lang="en-GB" dirty="0">
                <a:latin typeface="+mn-lt"/>
                <a:cs typeface="Tahoma" pitchFamily="34" charset="0"/>
              </a:rPr>
              <a:t> for Europe</a:t>
            </a:r>
            <a:r>
              <a:rPr lang="en-US" dirty="0">
                <a:latin typeface="+mn-lt"/>
                <a:cs typeface="Tahoma" pitchFamily="34" charset="0"/>
              </a:rPr>
              <a:t>: </a:t>
            </a:r>
            <a:r>
              <a:rPr lang="en-US" dirty="0">
                <a:latin typeface="+mn-lt"/>
                <a:cs typeface="Tahoma" pitchFamily="34" charset="0"/>
                <a:hlinkClick r:id="rId5"/>
              </a:rPr>
              <a:t>http://data.euro.who.int/e-atlas/europe/</a:t>
            </a:r>
            <a:endParaRPr lang="en-GB" dirty="0">
              <a:latin typeface="+mn-lt"/>
              <a:cs typeface="Tahoma" pitchFamily="34" charset="0"/>
            </a:endParaRPr>
          </a:p>
        </p:txBody>
      </p:sp>
      <p:pic>
        <p:nvPicPr>
          <p:cNvPr id="27654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29" y="2014309"/>
            <a:ext cx="16383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49" y="2019115"/>
            <a:ext cx="1638300" cy="164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656" name="Group 12"/>
          <p:cNvGrpSpPr>
            <a:grpSpLocks/>
          </p:cNvGrpSpPr>
          <p:nvPr/>
        </p:nvGrpSpPr>
        <p:grpSpPr bwMode="auto">
          <a:xfrm>
            <a:off x="1711955" y="2472273"/>
            <a:ext cx="1785937" cy="1357312"/>
            <a:chOff x="285728" y="4562475"/>
            <a:chExt cx="6856413" cy="5380757"/>
          </a:xfrm>
        </p:grpSpPr>
        <p:pic>
          <p:nvPicPr>
            <p:cNvPr id="27671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8" y="4572000"/>
              <a:ext cx="6856413" cy="537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2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253" y="4562475"/>
              <a:ext cx="3614286" cy="356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1" name="Text Box 2"/>
          <p:cNvSpPr txBox="1">
            <a:spLocks noChangeArrowheads="1"/>
          </p:cNvSpPr>
          <p:nvPr/>
        </p:nvSpPr>
        <p:spPr bwMode="auto">
          <a:xfrm>
            <a:off x="9879807" y="2338032"/>
            <a:ext cx="995363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sz="2400" b="1" i="1" dirty="0">
                <a:latin typeface="+mn-lt"/>
                <a:cs typeface="Tahoma" pitchFamily="34" charset="0"/>
              </a:rPr>
              <a:t>VRAM</a:t>
            </a: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1782764" y="5972918"/>
            <a:ext cx="859472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en-GB" dirty="0">
                <a:latin typeface="+mn-lt"/>
                <a:cs typeface="Tahoma" pitchFamily="34" charset="0"/>
              </a:rPr>
              <a:t>VRAM KAZ</a:t>
            </a:r>
            <a:r>
              <a:rPr lang="en-US" dirty="0">
                <a:latin typeface="+mn-lt"/>
                <a:cs typeface="Tahoma" pitchFamily="34" charset="0"/>
              </a:rPr>
              <a:t>: </a:t>
            </a:r>
            <a:r>
              <a:rPr lang="en-US" dirty="0">
                <a:latin typeface="+mn-lt"/>
                <a:cs typeface="Tahoma" pitchFamily="34" charset="0"/>
                <a:hlinkClick r:id="rId10"/>
              </a:rPr>
              <a:t>http://www.gaia-geosystems.org/PROJECTS/VRAM/KAZ/vram_kaz_home.htm</a:t>
            </a:r>
            <a:r>
              <a:rPr lang="en-US" dirty="0">
                <a:latin typeface="+mn-lt"/>
                <a:cs typeface="Tahoma" pitchFamily="34" charset="0"/>
              </a:rPr>
              <a:t> </a:t>
            </a:r>
            <a:endParaRPr lang="en-GB" dirty="0">
              <a:latin typeface="+mn-lt"/>
              <a:cs typeface="Tahoma" pitchFamily="34" charset="0"/>
            </a:endParaRPr>
          </a:p>
        </p:txBody>
      </p:sp>
      <p:grpSp>
        <p:nvGrpSpPr>
          <p:cNvPr id="27659" name="Group 18"/>
          <p:cNvGrpSpPr>
            <a:grpSpLocks/>
          </p:cNvGrpSpPr>
          <p:nvPr/>
        </p:nvGrpSpPr>
        <p:grpSpPr bwMode="auto">
          <a:xfrm>
            <a:off x="2554188" y="2819171"/>
            <a:ext cx="1809750" cy="1357313"/>
            <a:chOff x="6858834" y="4292708"/>
            <a:chExt cx="6858000" cy="5376862"/>
          </a:xfrm>
        </p:grpSpPr>
        <p:pic>
          <p:nvPicPr>
            <p:cNvPr id="27669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834" y="4292708"/>
              <a:ext cx="6858000" cy="537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70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4"/>
            <a:stretch>
              <a:fillRect/>
            </a:stretch>
          </p:blipFill>
          <p:spPr bwMode="auto">
            <a:xfrm>
              <a:off x="6860421" y="4292708"/>
              <a:ext cx="2714620" cy="357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0" name="Group 21"/>
          <p:cNvGrpSpPr>
            <a:grpSpLocks/>
          </p:cNvGrpSpPr>
          <p:nvPr/>
        </p:nvGrpSpPr>
        <p:grpSpPr bwMode="auto">
          <a:xfrm>
            <a:off x="3326560" y="3228847"/>
            <a:ext cx="1847850" cy="1357313"/>
            <a:chOff x="1490196" y="4572000"/>
            <a:chExt cx="6937853" cy="5357133"/>
          </a:xfrm>
        </p:grpSpPr>
        <p:pic>
          <p:nvPicPr>
            <p:cNvPr id="27667" name="Picture 1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636" y="4572000"/>
              <a:ext cx="6856413" cy="535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8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749"/>
            <a:stretch>
              <a:fillRect/>
            </a:stretch>
          </p:blipFill>
          <p:spPr bwMode="auto">
            <a:xfrm>
              <a:off x="1490196" y="4572000"/>
              <a:ext cx="4714908" cy="361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6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95" y="3727874"/>
            <a:ext cx="1571625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070" y="4174163"/>
            <a:ext cx="171291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96" y="4485135"/>
            <a:ext cx="1671637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541528" y="948518"/>
            <a:ext cx="9903662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fr-CH" sz="2800" dirty="0">
                <a:latin typeface="+mn-lt"/>
                <a:ea typeface="+mj-ea"/>
                <a:cs typeface="+mj-cs"/>
              </a:rPr>
              <a:t>Spatial </a:t>
            </a:r>
            <a:r>
              <a:rPr lang="fr-CH" sz="2800" dirty="0" err="1">
                <a:latin typeface="+mn-lt"/>
                <a:ea typeface="+mj-ea"/>
                <a:cs typeface="+mj-cs"/>
              </a:rPr>
              <a:t>modelling</a:t>
            </a:r>
            <a:endParaRPr lang="en-US" sz="2800" dirty="0">
              <a:latin typeface="+mn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15</a:t>
            </a:fld>
            <a:endParaRPr lang="en-GB" alt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965A9DC-8858-2D05-209B-B4AF8A01CCD1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b="1" dirty="0">
                <a:latin typeface="+mn-lt"/>
              </a:rPr>
              <a:t>Example of application in Public Health</a:t>
            </a:r>
            <a:endParaRPr lang="en-PH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8798904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DBAB39-04A3-45FD-9C45-BA5D0B165A70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28674" name="Content Placeholder 2"/>
          <p:cNvSpPr>
            <a:spLocks noGrp="1"/>
          </p:cNvSpPr>
          <p:nvPr>
            <p:ph idx="4294967295"/>
          </p:nvPr>
        </p:nvSpPr>
        <p:spPr>
          <a:xfrm>
            <a:off x="7624576" y="4158568"/>
            <a:ext cx="3870738" cy="2041265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QGIS </a:t>
            </a:r>
            <a:r>
              <a:rPr lang="en-US" sz="1800" dirty="0">
                <a:hlinkClick r:id="rId3"/>
              </a:rPr>
              <a:t>www.qgis.org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Good for thematic maps, limited for analyses </a:t>
            </a:r>
          </a:p>
          <a:p>
            <a:pPr lvl="1"/>
            <a:r>
              <a:rPr lang="en-US" sz="1600" dirty="0"/>
              <a:t>Open Source</a:t>
            </a:r>
          </a:p>
          <a:p>
            <a:pPr lvl="1"/>
            <a:r>
              <a:rPr lang="en-US" sz="1600" dirty="0"/>
              <a:t>Free</a:t>
            </a:r>
          </a:p>
        </p:txBody>
      </p:sp>
      <p:pic>
        <p:nvPicPr>
          <p:cNvPr id="11270" name="Picture 6" descr="https://lh3.googleusercontent.com/MOf9Kxxkj7GvyZlTZOnUzuYv0JAweEhlxJX6gslQvbvlhLK5_bSTK6duxY2xfbBsj43H=w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6870" y="2479751"/>
            <a:ext cx="620712" cy="62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72" name="Picture 8" descr="https://www.rstudio.com/wp-content/uploads/2014/06/RStudio-Bal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0317" y="2052783"/>
            <a:ext cx="574675" cy="574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936142" y="1455475"/>
            <a:ext cx="7342187" cy="36195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Database managers with a thematic mapping interface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805136" y="2203229"/>
            <a:ext cx="6615900" cy="280987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Statistical packages allowing to conduct </a:t>
            </a:r>
            <a:r>
              <a:rPr lang="en-US" sz="2000" dirty="0" err="1">
                <a:latin typeface="+mn-lt"/>
                <a:ea typeface="+mj-ea"/>
                <a:cs typeface="+mj-cs"/>
              </a:rPr>
              <a:t>geostatistical</a:t>
            </a:r>
            <a:r>
              <a:rPr lang="en-US" sz="2000" dirty="0">
                <a:latin typeface="+mn-lt"/>
                <a:ea typeface="+mj-ea"/>
                <a:cs typeface="+mj-cs"/>
              </a:rPr>
              <a:t> analysis</a:t>
            </a:r>
          </a:p>
        </p:txBody>
      </p:sp>
      <p:pic>
        <p:nvPicPr>
          <p:cNvPr id="28682" name="Picture 15" descr="DHIS 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6" y="1297185"/>
            <a:ext cx="11620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936142" y="2858243"/>
            <a:ext cx="7485062" cy="354012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j-ea"/>
                <a:cs typeface="+mj-cs"/>
              </a:rPr>
              <a:t>Navigation and thematic mapping applications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15922" y="3540822"/>
            <a:ext cx="4284663" cy="6858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latin typeface="+mn-lt"/>
                <a:ea typeface="+mj-ea"/>
                <a:cs typeface="+mj-cs"/>
              </a:rPr>
              <a:t>These are real GIS software</a:t>
            </a:r>
          </a:p>
        </p:txBody>
      </p:sp>
      <p:pic>
        <p:nvPicPr>
          <p:cNvPr id="15" name="Picture 14" descr="devinf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4762" y="1752799"/>
            <a:ext cx="1127125" cy="276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686" name="Picture 2" descr="arcgis10-l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960" y="4591099"/>
            <a:ext cx="8032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9" descr="ArcGISOnlineclo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"/>
          <a:stretch>
            <a:fillRect/>
          </a:stretch>
        </p:blipFill>
        <p:spPr bwMode="auto">
          <a:xfrm>
            <a:off x="687160" y="4929235"/>
            <a:ext cx="93821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bingmap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183" y="2897263"/>
            <a:ext cx="1165225" cy="3222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2" descr="D:\GAIA-GEOSYSTEMS\DROPBOX\Dropbox (Personal)\AeHIN_GIS_Lab\ADVOCACY\LOGOS\Tablea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98662" y="1274961"/>
            <a:ext cx="576263" cy="576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84" y="4416687"/>
            <a:ext cx="1317692" cy="12078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A7168F-F705-CA2E-B731-429295ADFC63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altLang="en-US" sz="3600" b="1" dirty="0">
                <a:latin typeface="+mn-lt"/>
              </a:rPr>
              <a:t>Not </a:t>
            </a:r>
            <a:r>
              <a:rPr lang="fr-CH" altLang="en-US" sz="3600" b="1" dirty="0" err="1">
                <a:latin typeface="+mn-lt"/>
              </a:rPr>
              <a:t>everything</a:t>
            </a:r>
            <a:r>
              <a:rPr lang="fr-CH" altLang="en-US" sz="3600" b="1" dirty="0">
                <a:latin typeface="+mn-lt"/>
              </a:rPr>
              <a:t> </a:t>
            </a:r>
            <a:r>
              <a:rPr lang="fr-CH" altLang="en-US" sz="3600" b="1" dirty="0" err="1">
                <a:latin typeface="+mn-lt"/>
              </a:rPr>
              <a:t>is</a:t>
            </a:r>
            <a:r>
              <a:rPr lang="fr-CH" altLang="en-US" sz="3600" b="1" dirty="0">
                <a:latin typeface="+mn-lt"/>
              </a:rPr>
              <a:t> a GIS software</a:t>
            </a:r>
            <a:endParaRPr lang="en-PH" altLang="en-US" sz="3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A3137D-C35B-E8D4-C7C5-CBBAE03F3929}"/>
              </a:ext>
            </a:extLst>
          </p:cNvPr>
          <p:cNvSpPr txBox="1">
            <a:spLocks/>
          </p:cNvSpPr>
          <p:nvPr/>
        </p:nvSpPr>
        <p:spPr>
          <a:xfrm>
            <a:off x="2199848" y="4219352"/>
            <a:ext cx="4015007" cy="26209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ArcGIS </a:t>
            </a:r>
            <a:r>
              <a:rPr lang="en-US" sz="1800" dirty="0">
                <a:hlinkClick r:id="rId13"/>
              </a:rPr>
              <a:t>www.arcgis.com</a:t>
            </a:r>
            <a:r>
              <a:rPr lang="en-US" sz="1800" dirty="0"/>
              <a:t> </a:t>
            </a:r>
          </a:p>
          <a:p>
            <a:pPr lvl="1"/>
            <a:r>
              <a:rPr lang="en-US" sz="1600" dirty="0"/>
              <a:t>Most comprehensive and versatile</a:t>
            </a:r>
          </a:p>
          <a:p>
            <a:pPr lvl="1"/>
            <a:r>
              <a:rPr lang="en-US" sz="1600" dirty="0"/>
              <a:t>Complete GIS ecosystem: maps, analyses, web apps, servers, mobile, coding in Python, integration with R…</a:t>
            </a:r>
          </a:p>
          <a:p>
            <a:pPr lvl="1"/>
            <a:r>
              <a:rPr lang="en-US" sz="1600" dirty="0"/>
              <a:t>Proprietary and comes with a price but grant and highly discounted for the MOHs</a:t>
            </a:r>
          </a:p>
        </p:txBody>
      </p:sp>
    </p:spTree>
    <p:extLst>
      <p:ext uri="{BB962C8B-B14F-4D97-AF65-F5344CB8AC3E}">
        <p14:creationId xmlns:p14="http://schemas.microsoft.com/office/powerpoint/2010/main" val="197656813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0610C-6066-42A9-837D-398D60D0494A}" type="slidenum">
              <a:rPr lang="en-GB" altLang="en-US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alt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40848" y="3080066"/>
            <a:ext cx="78867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>
                <a:latin typeface="+mn-lt"/>
              </a:rPr>
              <a:t>Version 3.22</a:t>
            </a:r>
          </a:p>
        </p:txBody>
      </p:sp>
      <p:sp>
        <p:nvSpPr>
          <p:cNvPr id="10245" name="TextBox 2"/>
          <p:cNvSpPr txBox="1">
            <a:spLocks noChangeArrowheads="1"/>
          </p:cNvSpPr>
          <p:nvPr/>
        </p:nvSpPr>
        <p:spPr bwMode="auto">
          <a:xfrm>
            <a:off x="1030845" y="998946"/>
            <a:ext cx="970670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b="1" dirty="0">
                <a:latin typeface="+mn-lt"/>
              </a:rPr>
              <a:t>QGIS</a:t>
            </a:r>
            <a:r>
              <a:rPr lang="en-PH" sz="2800" dirty="0">
                <a:latin typeface="+mn-lt"/>
              </a:rPr>
              <a:t> (formerly known as Quantum GIS) is a free and open-source cross platform desktop geographic information system (GIS) application that supports viewing, editing, and analysis of geospatial data.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039806" y="3959449"/>
            <a:ext cx="9706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dirty="0">
                <a:latin typeface="+mn-lt"/>
              </a:rPr>
              <a:t>Why are we using QGIS version 3.22?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3C067-3EF0-32D5-04CB-6A73523A791D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fr-CH" altLang="en-US" sz="3600" b="1" dirty="0" err="1">
                <a:latin typeface="+mn-lt"/>
              </a:rPr>
              <a:t>What</a:t>
            </a:r>
            <a:r>
              <a:rPr lang="fr-CH" altLang="en-US" sz="3600" b="1" dirty="0">
                <a:latin typeface="+mn-lt"/>
              </a:rPr>
              <a:t> </a:t>
            </a:r>
            <a:r>
              <a:rPr lang="fr-CH" altLang="en-US" sz="3600" b="1" dirty="0" err="1">
                <a:latin typeface="+mn-lt"/>
              </a:rPr>
              <a:t>is</a:t>
            </a:r>
            <a:r>
              <a:rPr lang="fr-CH" altLang="en-US" sz="3600" b="1" dirty="0">
                <a:latin typeface="+mn-lt"/>
              </a:rPr>
              <a:t> QGIS?</a:t>
            </a:r>
            <a:endParaRPr lang="en-PH" altLang="en-US" sz="3600" dirty="0"/>
          </a:p>
        </p:txBody>
      </p:sp>
      <p:sp>
        <p:nvSpPr>
          <p:cNvPr id="3" name="Right Arrow 151">
            <a:extLst>
              <a:ext uri="{FF2B5EF4-FFF2-40B4-BE49-F238E27FC236}">
                <a16:creationId xmlns:a16="http://schemas.microsoft.com/office/drawing/2014/main" id="{4BF698A5-DD17-9C26-4E3D-FA3661B67A32}"/>
              </a:ext>
            </a:extLst>
          </p:cNvPr>
          <p:cNvSpPr/>
          <p:nvPr/>
        </p:nvSpPr>
        <p:spPr>
          <a:xfrm>
            <a:off x="1612517" y="4747690"/>
            <a:ext cx="502033" cy="407102"/>
          </a:xfrm>
          <a:prstGeom prst="rightArrow">
            <a:avLst/>
          </a:prstGeom>
          <a:solidFill>
            <a:srgbClr val="4F8CB5"/>
          </a:solidFill>
          <a:ln>
            <a:solidFill>
              <a:srgbClr val="3466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57E3A-D15C-71E3-4561-613B9CF8E325}"/>
              </a:ext>
            </a:extLst>
          </p:cNvPr>
          <p:cNvSpPr txBox="1"/>
          <p:nvPr/>
        </p:nvSpPr>
        <p:spPr>
          <a:xfrm>
            <a:off x="2229971" y="4699551"/>
            <a:ext cx="85075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PH" sz="2800" dirty="0">
                <a:latin typeface="+mn-lt"/>
              </a:rPr>
              <a:t>Version 3.22 is the most stable version of QGIS at the moment which means that it has fewer bugs and less likely to crash.</a:t>
            </a:r>
          </a:p>
        </p:txBody>
      </p:sp>
    </p:spTree>
    <p:extLst>
      <p:ext uri="{BB962C8B-B14F-4D97-AF65-F5344CB8AC3E}">
        <p14:creationId xmlns:p14="http://schemas.microsoft.com/office/powerpoint/2010/main" val="358123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856" y="-15677"/>
            <a:ext cx="1317692" cy="1207884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9"/>
          <a:stretch/>
        </p:blipFill>
        <p:spPr bwMode="auto">
          <a:xfrm>
            <a:off x="1823144" y="1019724"/>
            <a:ext cx="6663889" cy="35994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420240-E3EC-4AA0-BC8F-20C05AB9FAA6}" type="slidenum">
              <a:rPr lang="en-GB" altLang="en-US" smtClean="0">
                <a:solidFill>
                  <a:schemeClr val="bg1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altLang="en-US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91544" y="5157788"/>
            <a:ext cx="3779838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PH" altLang="en-US" sz="3200" b="1" dirty="0">
                <a:latin typeface="+mn-lt"/>
              </a:rPr>
              <a:t>Let’s have a look together!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951CD-4E1E-AF86-4C96-0FD52A922409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b="1" dirty="0">
                <a:latin typeface="+mn-lt"/>
              </a:rPr>
              <a:t>QGIS (Interface, main functionalities)</a:t>
            </a:r>
            <a:endParaRPr lang="en-PH" alt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47FA9-E0E3-1212-FA5F-2DEF8285F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148662" y="2062225"/>
            <a:ext cx="4303466" cy="332472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C806D-BA43-8774-434F-858D9FC95A4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10603481" y="5417109"/>
            <a:ext cx="718553" cy="647571"/>
          </a:xfrm>
          <a:prstGeom prst="rect">
            <a:avLst/>
          </a:prstGeom>
        </p:spPr>
      </p:pic>
      <p:sp>
        <p:nvSpPr>
          <p:cNvPr id="5" name="Rectangle 13">
            <a:extLst>
              <a:ext uri="{FF2B5EF4-FFF2-40B4-BE49-F238E27FC236}">
                <a16:creationId xmlns:a16="http://schemas.microsoft.com/office/drawing/2014/main" id="{8226A248-53B7-907E-80BE-4408931A9C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3467" y="6041069"/>
            <a:ext cx="339385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GB" sz="1400" dirty="0">
                <a:latin typeface="+mn-lt"/>
                <a:cs typeface="Tahoma" pitchFamily="34" charset="0"/>
              </a:rPr>
              <a:t>QGIS_Interface_Menu_Tools_27092022.pdf</a:t>
            </a:r>
          </a:p>
        </p:txBody>
      </p:sp>
    </p:spTree>
    <p:extLst>
      <p:ext uri="{BB962C8B-B14F-4D97-AF65-F5344CB8AC3E}">
        <p14:creationId xmlns:p14="http://schemas.microsoft.com/office/powerpoint/2010/main" val="277383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0C55CE-F1E5-2E67-D863-59C302DA8E1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b="1" dirty="0">
                <a:latin typeface="+mn-lt"/>
              </a:rPr>
              <a:t>Recap of Day 2</a:t>
            </a:r>
            <a:endParaRPr lang="en-PH" alt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ADE24-F61B-005D-C6DC-8465CE11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0696C9-2921-9ADA-04EB-B79F00FBE11D}"/>
              </a:ext>
            </a:extLst>
          </p:cNvPr>
          <p:cNvSpPr txBox="1">
            <a:spLocks/>
          </p:cNvSpPr>
          <p:nvPr/>
        </p:nvSpPr>
        <p:spPr>
          <a:xfrm>
            <a:off x="793378" y="2360975"/>
            <a:ext cx="3554506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zh-CN" sz="2600" dirty="0"/>
              <a:t>Compiling good geospatial data</a:t>
            </a:r>
            <a:endParaRPr lang="en-US" altLang="zh-CN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275-93B1-2B72-F272-4EA7FB51DBFE}"/>
              </a:ext>
            </a:extLst>
          </p:cNvPr>
          <p:cNvSpPr txBox="1">
            <a:spLocks/>
          </p:cNvSpPr>
          <p:nvPr/>
        </p:nvSpPr>
        <p:spPr>
          <a:xfrm>
            <a:off x="6701120" y="2360975"/>
            <a:ext cx="4316504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zh-CN" sz="2600" dirty="0"/>
              <a:t>Extracting or collecting geospatial data </a:t>
            </a:r>
            <a:endParaRPr lang="en-US" altLang="zh-CN" sz="2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91DE06-E890-CA62-CC4C-8C52EAA04338}"/>
              </a:ext>
            </a:extLst>
          </p:cNvPr>
          <p:cNvSpPr txBox="1">
            <a:spLocks/>
          </p:cNvSpPr>
          <p:nvPr/>
        </p:nvSpPr>
        <p:spPr>
          <a:xfrm>
            <a:off x="3801034" y="5556606"/>
            <a:ext cx="4598893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/>
              <a:t>Preparing the data for its use in a GIS software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128BF2-581C-743E-BA68-C3D9EC3E2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59" t="58786" r="29191" b="17373"/>
          <a:stretch/>
        </p:blipFill>
        <p:spPr>
          <a:xfrm>
            <a:off x="170620" y="1226650"/>
            <a:ext cx="2116551" cy="1033244"/>
          </a:xfrm>
          <a:prstGeom prst="rect">
            <a:avLst/>
          </a:prstGeom>
        </p:spPr>
      </p:pic>
      <p:pic>
        <p:nvPicPr>
          <p:cNvPr id="10" name="Picture 9" descr="map_projection.gif">
            <a:extLst>
              <a:ext uri="{FF2B5EF4-FFF2-40B4-BE49-F238E27FC236}">
                <a16:creationId xmlns:a16="http://schemas.microsoft.com/office/drawing/2014/main" id="{C41908CB-B984-4EDD-1179-99E541042B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695" y="1260774"/>
            <a:ext cx="1398035" cy="10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D:\GAIA-GEOSYSTEMS\PROJECTS\AeHIN_Lab\COUNTRIES\MMR\MEETINGS\August_2016\PRESENTATION\precision_accuracy.png">
            <a:extLst>
              <a:ext uri="{FF2B5EF4-FFF2-40B4-BE49-F238E27FC236}">
                <a16:creationId xmlns:a16="http://schemas.microsoft.com/office/drawing/2014/main" id="{E4D97B04-3FB9-1113-9922-FC8E56A1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631" y="152400"/>
            <a:ext cx="1540324" cy="102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1D18318-F7B9-695E-B85E-D8197B977B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37" t="40099" r="31030" b="13132"/>
          <a:stretch/>
        </p:blipFill>
        <p:spPr>
          <a:xfrm>
            <a:off x="6831874" y="314885"/>
            <a:ext cx="1540324" cy="1617831"/>
          </a:xfrm>
          <a:prstGeom prst="rect">
            <a:avLst/>
          </a:prstGeom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A33CB682-D2BE-E198-3BB7-D6BCDE5D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7114" y="529014"/>
            <a:ext cx="1868974" cy="1617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FCE040-C5A2-9BAD-94BC-02FF7CD085D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616" t="36181" r="16176" b="17123"/>
          <a:stretch/>
        </p:blipFill>
        <p:spPr>
          <a:xfrm>
            <a:off x="3668250" y="3254382"/>
            <a:ext cx="4855499" cy="2290406"/>
          </a:xfrm>
          <a:prstGeom prst="rect">
            <a:avLst/>
          </a:prstGeom>
        </p:spPr>
      </p:pic>
      <p:pic>
        <p:nvPicPr>
          <p:cNvPr id="17" name="Picture 15" descr="nutrition facts.jpg">
            <a:extLst>
              <a:ext uri="{FF2B5EF4-FFF2-40B4-BE49-F238E27FC236}">
                <a16:creationId xmlns:a16="http://schemas.microsoft.com/office/drawing/2014/main" id="{F6BEC169-A5C1-5C4C-BA48-583B66A6B48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8704" y="1041636"/>
            <a:ext cx="929725" cy="1471553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>
            <a:solidFill>
              <a:srgbClr val="000000"/>
            </a:solidFill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81431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0C55CE-F1E5-2E67-D863-59C302DA8E1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b="1" dirty="0">
                <a:latin typeface="+mn-lt"/>
              </a:rPr>
              <a:t>Recap of Day 2</a:t>
            </a:r>
            <a:endParaRPr lang="en-PH" alt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ADE24-F61B-005D-C6DC-8465CE11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906A917-265D-068B-6C8E-EAA06DD1E919}"/>
              </a:ext>
            </a:extLst>
          </p:cNvPr>
          <p:cNvSpPr txBox="1">
            <a:spLocks/>
          </p:cNvSpPr>
          <p:nvPr/>
        </p:nvSpPr>
        <p:spPr>
          <a:xfrm>
            <a:off x="550493" y="1038623"/>
            <a:ext cx="9219450" cy="6191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zh-CN" sz="2600" dirty="0">
                <a:latin typeface="+mn-lt"/>
              </a:rPr>
              <a:t>Summary of the main issues observed for Exercise 1:</a:t>
            </a:r>
            <a:endParaRPr lang="en-US" sz="2600" dirty="0"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D2F547-EDFF-18F5-D619-DA4BA20C23F9}"/>
              </a:ext>
            </a:extLst>
          </p:cNvPr>
          <p:cNvSpPr txBox="1">
            <a:spLocks/>
          </p:cNvSpPr>
          <p:nvPr/>
        </p:nvSpPr>
        <p:spPr>
          <a:xfrm>
            <a:off x="848394" y="1724049"/>
            <a:ext cx="11209135" cy="443470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Making sure you have combined all the data you needed to create your table.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Add the new malaria cases from the ODK-based questionnaire (Surveillance_results.csv) to the cases report file (Malaria_Cases_Report_DOH_200325.xlsx) from Exercise 1 - Parts 1 &amp; 2.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Checking that the total number of cases included in the Pivot table is correct (330 cases)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sz="2400" dirty="0"/>
              <a:t>Cleaning the resulting Pivot table for use in GIS software: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Make sure the table starts in the first row and column (no extra rows before the table)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Add a new column to capture the Barangay or health facility name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altLang="en-US" dirty="0"/>
              <a:t>Save the resulting table as a new file (Tot_Cases_Bgy_[date].xlsx or </a:t>
            </a:r>
            <a:r>
              <a:rPr lang="en-US" altLang="en-US" dirty="0" err="1"/>
              <a:t>Tot_Cases_HF</a:t>
            </a:r>
            <a:r>
              <a:rPr lang="en-US" altLang="en-US" dirty="0"/>
              <a:t>_[date].xlsx)</a:t>
            </a:r>
          </a:p>
        </p:txBody>
      </p:sp>
    </p:spTree>
    <p:extLst>
      <p:ext uri="{BB962C8B-B14F-4D97-AF65-F5344CB8AC3E}">
        <p14:creationId xmlns:p14="http://schemas.microsoft.com/office/powerpoint/2010/main" val="308554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89B7BE-F90C-E99B-DF83-1F17A0A2B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72" t="25324" r="19341" b="18889"/>
          <a:stretch/>
        </p:blipFill>
        <p:spPr>
          <a:xfrm>
            <a:off x="1127125" y="2943065"/>
            <a:ext cx="4005066" cy="23390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0C55CE-F1E5-2E67-D863-59C302DA8E10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sz="3600" b="1" dirty="0" err="1">
                <a:latin typeface="+mn-lt"/>
              </a:rPr>
              <a:t>Quizz</a:t>
            </a:r>
            <a:endParaRPr lang="en-PH" alt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EADE24-F61B-005D-C6DC-8465CE11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60696C9-2921-9ADA-04EB-B79F00FBE11D}"/>
              </a:ext>
            </a:extLst>
          </p:cNvPr>
          <p:cNvSpPr txBox="1">
            <a:spLocks/>
          </p:cNvSpPr>
          <p:nvPr/>
        </p:nvSpPr>
        <p:spPr>
          <a:xfrm>
            <a:off x="323850" y="1120606"/>
            <a:ext cx="5862919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zh-CN" sz="2600" dirty="0"/>
              <a:t>1. Please go to: </a:t>
            </a:r>
            <a:r>
              <a:rPr lang="en-GB" altLang="zh-CN" sz="2600" dirty="0">
                <a:hlinkClick r:id="rId3"/>
              </a:rPr>
              <a:t>https://ars.particify.de/</a:t>
            </a:r>
            <a:r>
              <a:rPr lang="en-GB" altLang="zh-CN" sz="2600" dirty="0"/>
              <a:t>   </a:t>
            </a:r>
            <a:endParaRPr lang="en-US" altLang="zh-CN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1275-93B1-2B72-F272-4EA7FB51DBFE}"/>
              </a:ext>
            </a:extLst>
          </p:cNvPr>
          <p:cNvSpPr txBox="1">
            <a:spLocks/>
          </p:cNvSpPr>
          <p:nvPr/>
        </p:nvSpPr>
        <p:spPr>
          <a:xfrm>
            <a:off x="186020" y="1792300"/>
            <a:ext cx="4316504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  <a:defRPr/>
            </a:pPr>
            <a:r>
              <a:rPr lang="en-GB" altLang="zh-CN" sz="2600" dirty="0"/>
              <a:t>2. Enter code: 4739 3467</a:t>
            </a:r>
            <a:endParaRPr lang="en-US" altLang="zh-CN" sz="26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391DE06-E890-CA62-CC4C-8C52EAA04338}"/>
              </a:ext>
            </a:extLst>
          </p:cNvPr>
          <p:cNvSpPr txBox="1">
            <a:spLocks/>
          </p:cNvSpPr>
          <p:nvPr/>
        </p:nvSpPr>
        <p:spPr>
          <a:xfrm>
            <a:off x="459676" y="2423057"/>
            <a:ext cx="4598893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/>
              <a:t>3. You should get this window: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628B720-0CAE-3CA3-5C6B-E03414CA7475}"/>
              </a:ext>
            </a:extLst>
          </p:cNvPr>
          <p:cNvSpPr txBox="1">
            <a:spLocks/>
          </p:cNvSpPr>
          <p:nvPr/>
        </p:nvSpPr>
        <p:spPr>
          <a:xfrm>
            <a:off x="6096000" y="2955783"/>
            <a:ext cx="3045524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/>
              <a:t>4. Click on APMEN Day 3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9B18A5E1-4098-920E-4950-2C49454A0EC0}"/>
              </a:ext>
            </a:extLst>
          </p:cNvPr>
          <p:cNvSpPr/>
          <p:nvPr/>
        </p:nvSpPr>
        <p:spPr>
          <a:xfrm rot="8912387">
            <a:off x="4763229" y="4039818"/>
            <a:ext cx="2537916" cy="50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7C16644-A7CE-5BEC-22B9-5866737FAAE5}"/>
              </a:ext>
            </a:extLst>
          </p:cNvPr>
          <p:cNvSpPr/>
          <p:nvPr/>
        </p:nvSpPr>
        <p:spPr>
          <a:xfrm rot="1610411">
            <a:off x="5959847" y="4928050"/>
            <a:ext cx="1745255" cy="5061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BF41B13C-27F7-E8D0-9EC8-5EF4B84994AA}"/>
              </a:ext>
            </a:extLst>
          </p:cNvPr>
          <p:cNvSpPr txBox="1">
            <a:spLocks/>
          </p:cNvSpPr>
          <p:nvPr/>
        </p:nvSpPr>
        <p:spPr>
          <a:xfrm>
            <a:off x="4135088" y="5311576"/>
            <a:ext cx="3045524" cy="492294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zh-CN" sz="2600" dirty="0"/>
              <a:t>5. First question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A325AD-4959-EA59-A75A-B238C68222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77" t="20069" r="19648" b="34258"/>
          <a:stretch/>
        </p:blipFill>
        <p:spPr>
          <a:xfrm>
            <a:off x="7988008" y="4561320"/>
            <a:ext cx="3302565" cy="16747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8794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957DA-B3D0-3CF7-5654-7CACD163F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243" y="1316942"/>
            <a:ext cx="5784190" cy="387751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D48DE-F9C0-EF1D-7B4D-5222A5EB3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09488-8EB1-4662-952E-D6A73107E6C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FBEEC12-00E0-75DD-A5F0-5A315F60C6A2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US" b="1" dirty="0">
                <a:latin typeface="+mn-lt"/>
              </a:rPr>
              <a:t>Day 3 (October 24</a:t>
            </a:r>
            <a:r>
              <a:rPr lang="en-US" b="1" baseline="30000" dirty="0">
                <a:latin typeface="+mn-lt"/>
              </a:rPr>
              <a:t>th</a:t>
            </a:r>
            <a:r>
              <a:rPr lang="en-US" b="1" dirty="0">
                <a:latin typeface="+mn-lt"/>
              </a:rPr>
              <a:t>)</a:t>
            </a:r>
            <a:endParaRPr lang="en-PH" altLang="en-US" dirty="0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99CB9DF-311D-4630-EDF6-98390F88733A}"/>
              </a:ext>
            </a:extLst>
          </p:cNvPr>
          <p:cNvSpPr/>
          <p:nvPr/>
        </p:nvSpPr>
        <p:spPr>
          <a:xfrm>
            <a:off x="3424515" y="2127567"/>
            <a:ext cx="600635" cy="2399609"/>
          </a:xfrm>
          <a:prstGeom prst="lef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D69C4-4CFA-B152-7566-54D6F6358BF2}"/>
              </a:ext>
            </a:extLst>
          </p:cNvPr>
          <p:cNvSpPr txBox="1"/>
          <p:nvPr/>
        </p:nvSpPr>
        <p:spPr>
          <a:xfrm>
            <a:off x="576072" y="3025491"/>
            <a:ext cx="28803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algn="r"/>
            <a:r>
              <a:rPr lang="en-GB" sz="2000" dirty="0"/>
              <a:t>Hands on with the use of QGIS!</a:t>
            </a:r>
          </a:p>
        </p:txBody>
      </p:sp>
    </p:spTree>
    <p:extLst>
      <p:ext uri="{BB962C8B-B14F-4D97-AF65-F5344CB8AC3E}">
        <p14:creationId xmlns:p14="http://schemas.microsoft.com/office/powerpoint/2010/main" val="42915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330C881-0A32-FCA0-EE44-015245879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19" y="1795787"/>
            <a:ext cx="103755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cap="small" dirty="0">
                <a:solidFill>
                  <a:schemeClr val="bg1"/>
                </a:solidFill>
                <a:latin typeface="+mn-lt"/>
              </a:rPr>
              <a:t>Session </a:t>
            </a:r>
            <a:r>
              <a:rPr lang="en-US" sz="3600" b="1" cap="small" dirty="0">
                <a:solidFill>
                  <a:schemeClr val="bg1"/>
                </a:solidFill>
              </a:rPr>
              <a:t>8</a:t>
            </a:r>
            <a:r>
              <a:rPr lang="en-US" altLang="en-US" sz="3600" b="1" cap="small" dirty="0">
                <a:solidFill>
                  <a:schemeClr val="bg1"/>
                </a:solidFill>
              </a:rPr>
              <a:t>: </a:t>
            </a:r>
            <a:r>
              <a:rPr lang="en-US" sz="3600" b="1" cap="small" dirty="0">
                <a:solidFill>
                  <a:schemeClr val="bg1"/>
                </a:solidFill>
              </a:rPr>
              <a:t>Introduction to GIS and QGIS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A3D4AF-3DD0-F53A-2042-7C5BEE792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220" y="4146833"/>
            <a:ext cx="1037555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cap="small" dirty="0">
                <a:solidFill>
                  <a:schemeClr val="bg1"/>
                </a:solidFill>
              </a:rPr>
              <a:t>Izay Pantanilla</a:t>
            </a:r>
          </a:p>
          <a:p>
            <a:pPr algn="ctr"/>
            <a:r>
              <a:rPr lang="en-US" altLang="en-US" sz="1600" dirty="0">
                <a:solidFill>
                  <a:schemeClr val="bg1"/>
                </a:solidFill>
                <a:ea typeface="Century Gothic" charset="0"/>
                <a:cs typeface="Century Gothic" charset="0"/>
              </a:rPr>
              <a:t>GIS Analyst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, Health </a:t>
            </a:r>
            <a:r>
              <a:rPr lang="en-US" altLang="en-US" sz="1600" baseline="0" dirty="0" err="1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GeoLab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 Group, Epidemiology Department, </a:t>
            </a:r>
          </a:p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Mahidol-Oxford Tropical Medicine Research Unit, Faculty of Tropical Medicine, </a:t>
            </a:r>
          </a:p>
          <a:p>
            <a:pPr algn="ctr"/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Mahidol University</a:t>
            </a:r>
            <a:r>
              <a:rPr lang="en-US" altLang="en-US" sz="1600" baseline="0" dirty="0">
                <a:solidFill>
                  <a:schemeClr val="bg1"/>
                </a:solidFill>
                <a:latin typeface="+mn-lt"/>
                <a:ea typeface="Century Gothic" charset="0"/>
                <a:cs typeface="Century Gothic" charset="0"/>
              </a:rPr>
              <a:t>, Bangkok</a:t>
            </a:r>
            <a:endParaRPr lang="en-US" sz="2000" b="1" cap="small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89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510989" y="1052736"/>
            <a:ext cx="7395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latin typeface="+mn-lt"/>
              </a:rPr>
              <a:t>“An integrated collection of computer software and data used to view and manage information about geographic places, analyze spatial relationships, and model spatial processes.”</a:t>
            </a:r>
            <a:endParaRPr lang="en-US" sz="2400" dirty="0">
              <a:latin typeface="+mn-lt"/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r="13773" b="9601"/>
          <a:stretch>
            <a:fillRect/>
          </a:stretch>
        </p:blipFill>
        <p:spPr bwMode="auto">
          <a:xfrm>
            <a:off x="5284228" y="2629650"/>
            <a:ext cx="4994275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9211516" y="1170553"/>
            <a:ext cx="2232025" cy="1296988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It is not only about software!</a:t>
            </a:r>
          </a:p>
        </p:txBody>
      </p:sp>
      <p:sp>
        <p:nvSpPr>
          <p:cNvPr id="80" name="Right Arrow 79"/>
          <p:cNvSpPr/>
          <p:nvPr/>
        </p:nvSpPr>
        <p:spPr>
          <a:xfrm rot="10800000" flipH="1">
            <a:off x="8610132" y="1621666"/>
            <a:ext cx="433388" cy="431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1651655" y="3153710"/>
            <a:ext cx="3311525" cy="2771961"/>
          </a:xfrm>
          <a:prstGeom prst="rect">
            <a:avLst/>
          </a:prstGeom>
        </p:spPr>
        <p:txBody>
          <a:bodyPr anchor="t"/>
          <a:lstStyle/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Data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Software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Hardware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People</a:t>
            </a:r>
          </a:p>
          <a:p>
            <a:pPr marL="742950" indent="-74295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fr-CH" sz="36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Methods</a:t>
            </a:r>
            <a:endParaRPr lang="en-US" sz="3600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4F56B08-9A69-47C4-AE43-C8F097EF11DB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dirty="0"/>
              <a:t>GIS - Definition</a:t>
            </a:r>
          </a:p>
        </p:txBody>
      </p:sp>
    </p:spTree>
    <p:extLst>
      <p:ext uri="{BB962C8B-B14F-4D97-AF65-F5344CB8AC3E}">
        <p14:creationId xmlns:p14="http://schemas.microsoft.com/office/powerpoint/2010/main" val="1534258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FA5E-D7BE-45A1-BD59-8EBEFF519CD8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75" name="Title 1"/>
          <p:cNvSpPr>
            <a:spLocks noGrp="1"/>
          </p:cNvSpPr>
          <p:nvPr>
            <p:ph type="title" idx="4294967295"/>
          </p:nvPr>
        </p:nvSpPr>
        <p:spPr>
          <a:xfrm>
            <a:off x="520348" y="1060069"/>
            <a:ext cx="8031982" cy="6858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</a:rPr>
              <a:t>Data - The content at the center!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047" y="1572372"/>
            <a:ext cx="6440529" cy="190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0" y="6106823"/>
            <a:ext cx="79046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err="1">
                <a:solidFill>
                  <a:srgbClr val="346667"/>
                </a:solidFill>
                <a:latin typeface="+mn-lt"/>
              </a:rPr>
              <a:t>Mendis</a:t>
            </a:r>
            <a:r>
              <a:rPr lang="en-US" sz="1000" dirty="0">
                <a:solidFill>
                  <a:srgbClr val="346667"/>
                </a:solidFill>
                <a:latin typeface="+mn-lt"/>
              </a:rPr>
              <a:t> K. (2009) Spatial technology &amp; malaria control. Indian J Med Res 130, November 2009, pp 498-500</a:t>
            </a:r>
          </a:p>
        </p:txBody>
      </p:sp>
      <p:sp>
        <p:nvSpPr>
          <p:cNvPr id="79" name="AutoShape 4"/>
          <p:cNvSpPr>
            <a:spLocks noChangeArrowheads="1"/>
          </p:cNvSpPr>
          <p:nvPr/>
        </p:nvSpPr>
        <p:spPr bwMode="auto">
          <a:xfrm>
            <a:off x="2666895" y="3789174"/>
            <a:ext cx="1584325" cy="12446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2032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CH">
              <a:latin typeface="+mn-lt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275718"/>
              </p:ext>
            </p:extLst>
          </p:nvPr>
        </p:nvGraphicFramePr>
        <p:xfrm>
          <a:off x="2882795" y="3825687"/>
          <a:ext cx="1411287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505075" imgH="2371725" progId="">
                  <p:embed/>
                </p:oleObj>
              </mc:Choice>
              <mc:Fallback>
                <p:oleObj name="Clip" r:id="rId4" imgW="2505075" imgH="2371725" progId="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795" y="3825687"/>
                        <a:ext cx="1411287" cy="1503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Box 162"/>
          <p:cNvSpPr txBox="1">
            <a:spLocks noChangeArrowheads="1"/>
          </p:cNvSpPr>
          <p:nvPr/>
        </p:nvSpPr>
        <p:spPr bwMode="auto">
          <a:xfrm>
            <a:off x="4971076" y="4014600"/>
            <a:ext cx="38750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Garbage</a:t>
            </a:r>
            <a:r>
              <a:rPr lang="fr-FR" sz="28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in –</a:t>
            </a:r>
          </a:p>
          <a:p>
            <a:pPr algn="ctr">
              <a:defRPr/>
            </a:pPr>
            <a:r>
              <a:rPr lang="fr-FR" sz="2800" b="1" dirty="0" err="1">
                <a:solidFill>
                  <a:srgbClr val="FF0000"/>
                </a:solidFill>
                <a:latin typeface="+mn-lt"/>
                <a:cs typeface="Tahoma" pitchFamily="34" charset="0"/>
              </a:rPr>
              <a:t>Garbage</a:t>
            </a:r>
            <a:r>
              <a:rPr lang="fr-FR" sz="2800" b="1" dirty="0">
                <a:solidFill>
                  <a:srgbClr val="FF0000"/>
                </a:solidFill>
                <a:latin typeface="+mn-lt"/>
                <a:cs typeface="Tahoma" pitchFamily="34" charset="0"/>
              </a:rPr>
              <a:t> out !</a:t>
            </a:r>
            <a:endParaRPr lang="en-US" sz="2800" b="1" dirty="0">
              <a:solidFill>
                <a:srgbClr val="FF000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725881" y="4105087"/>
            <a:ext cx="863600" cy="8032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033" name="Picture 11" descr="how to li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53" y="3611374"/>
            <a:ext cx="123983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043678" y="5448660"/>
            <a:ext cx="6551612" cy="72072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Need for good data management practices</a:t>
            </a:r>
          </a:p>
        </p:txBody>
      </p:sp>
      <p:sp>
        <p:nvSpPr>
          <p:cNvPr id="16" name="Right Arrow 15"/>
          <p:cNvSpPr/>
          <p:nvPr/>
        </p:nvSpPr>
        <p:spPr>
          <a:xfrm rot="10800000" flipH="1">
            <a:off x="2611878" y="5578835"/>
            <a:ext cx="431800" cy="4333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16A085-3DD2-189D-D85F-F3A69AE61851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dirty="0"/>
              <a:t>Essential elements of GIS</a:t>
            </a:r>
          </a:p>
        </p:txBody>
      </p:sp>
    </p:spTree>
    <p:extLst>
      <p:ext uri="{BB962C8B-B14F-4D97-AF65-F5344CB8AC3E}">
        <p14:creationId xmlns:p14="http://schemas.microsoft.com/office/powerpoint/2010/main" val="421725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87" y="1700213"/>
            <a:ext cx="1800000" cy="145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"/>
          <p:cNvSpPr txBox="1">
            <a:spLocks/>
          </p:cNvSpPr>
          <p:nvPr/>
        </p:nvSpPr>
        <p:spPr>
          <a:xfrm>
            <a:off x="549761" y="1020345"/>
            <a:ext cx="4400550" cy="5413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/>
              <a:t>Vector format (shapefile)</a:t>
            </a:r>
            <a:endParaRPr lang="en-GB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55BFEC1-C960-AA59-3B9C-8A26AFDEA7FE}"/>
              </a:ext>
            </a:extLst>
          </p:cNvPr>
          <p:cNvSpPr txBox="1">
            <a:spLocks/>
          </p:cNvSpPr>
          <p:nvPr/>
        </p:nvSpPr>
        <p:spPr bwMode="auto">
          <a:xfrm>
            <a:off x="0" y="152400"/>
            <a:ext cx="12192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5877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cap="small" baseline="0">
                <a:solidFill>
                  <a:srgbClr val="4F8CB5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n-PH" altLang="en-US" sz="3600" dirty="0"/>
              <a:t>Types of Geospatial data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7A7D460-D510-07A9-5F8B-4A6262FA4C28}"/>
              </a:ext>
            </a:extLst>
          </p:cNvPr>
          <p:cNvSpPr txBox="1">
            <a:spLocks/>
          </p:cNvSpPr>
          <p:nvPr/>
        </p:nvSpPr>
        <p:spPr>
          <a:xfrm>
            <a:off x="10601787" y="2816225"/>
            <a:ext cx="1102374" cy="504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000" dirty="0"/>
              <a:t>Polygon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B545CA38-CD67-2A95-D0F0-99819A5AA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14405"/>
            <a:ext cx="2743200" cy="365125"/>
          </a:xfrm>
        </p:spPr>
        <p:txBody>
          <a:bodyPr/>
          <a:lstStyle/>
          <a:p>
            <a:fld id="{1F1CFA5E-D7BE-45A1-BD59-8EBEFF519CD8}" type="slidenum">
              <a:rPr lang="en-GB" altLang="en-US" smtClean="0"/>
              <a:pPr/>
              <a:t>9</a:t>
            </a:fld>
            <a:endParaRPr lang="en-GB" altLang="en-US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654E0276-25BC-86FB-0F3D-E2E30C972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972" y="1700213"/>
            <a:ext cx="1800000" cy="146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DF50D906-412F-0BC9-64EF-6F1045872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62" y="1711983"/>
            <a:ext cx="1800000" cy="1415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1C0AA65-EBEB-0FAC-EF3D-6892FAD36EF0}"/>
              </a:ext>
            </a:extLst>
          </p:cNvPr>
          <p:cNvSpPr txBox="1">
            <a:spLocks/>
          </p:cNvSpPr>
          <p:nvPr/>
        </p:nvSpPr>
        <p:spPr>
          <a:xfrm>
            <a:off x="6781279" y="2818912"/>
            <a:ext cx="697400" cy="504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000" dirty="0"/>
              <a:t>Line</a:t>
            </a:r>
            <a:endParaRPr lang="en-US" sz="1800" dirty="0"/>
          </a:p>
        </p:txBody>
      </p:sp>
      <p:sp>
        <p:nvSpPr>
          <p:cNvPr id="61" name="Content Placeholder 4"/>
          <p:cNvSpPr txBox="1">
            <a:spLocks/>
          </p:cNvSpPr>
          <p:nvPr/>
        </p:nvSpPr>
        <p:spPr>
          <a:xfrm>
            <a:off x="3339041" y="2815928"/>
            <a:ext cx="942975" cy="504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sz="2000" dirty="0"/>
              <a:t>Point</a:t>
            </a:r>
            <a:endParaRPr lang="en-US" sz="1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902B529-9D6A-B74A-E862-E9D7C0A3F667}"/>
              </a:ext>
            </a:extLst>
          </p:cNvPr>
          <p:cNvSpPr txBox="1">
            <a:spLocks/>
          </p:cNvSpPr>
          <p:nvPr/>
        </p:nvSpPr>
        <p:spPr>
          <a:xfrm>
            <a:off x="530711" y="3523754"/>
            <a:ext cx="4438650" cy="6365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/>
              <a:t>Raster format (</a:t>
            </a:r>
            <a:r>
              <a:rPr lang="en-US" sz="2400" dirty="0" err="1"/>
              <a:t>Geotiff</a:t>
            </a:r>
            <a:r>
              <a:rPr lang="en-US" sz="2400" dirty="0"/>
              <a:t>, GRID)</a:t>
            </a:r>
            <a:endParaRPr lang="en-GB" sz="2400" dirty="0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3753C5BB-14C6-97B1-4EF2-B8256962AF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062" y="4168163"/>
            <a:ext cx="1800000" cy="163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5205C062-CCC9-6636-70F9-9F5DC9A3B71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999879" y="4168163"/>
            <a:ext cx="2189734" cy="1632780"/>
            <a:chOff x="6223000" y="3810000"/>
            <a:chExt cx="3733800" cy="2686050"/>
          </a:xfrm>
        </p:grpSpPr>
        <p:pic>
          <p:nvPicPr>
            <p:cNvPr id="11" name="Picture 3">
              <a:extLst>
                <a:ext uri="{FF2B5EF4-FFF2-40B4-BE49-F238E27FC236}">
                  <a16:creationId xmlns:a16="http://schemas.microsoft.com/office/drawing/2014/main" id="{1908BFC6-49C9-70AC-9242-E4C038D2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000" y="3810000"/>
              <a:ext cx="2752725" cy="268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>
              <a:extLst>
                <a:ext uri="{FF2B5EF4-FFF2-40B4-BE49-F238E27FC236}">
                  <a16:creationId xmlns:a16="http://schemas.microsoft.com/office/drawing/2014/main" id="{B385A2F1-7376-5887-99D2-5E362F430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4200" y="4267200"/>
              <a:ext cx="1752600" cy="1722641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5BC213-C304-7A28-CB87-1A4911512E41}"/>
                </a:ext>
              </a:extLst>
            </p:cNvPr>
            <p:cNvSpPr/>
            <p:nvPr/>
          </p:nvSpPr>
          <p:spPr>
            <a:xfrm>
              <a:off x="7290380" y="4953333"/>
              <a:ext cx="304386" cy="30541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en-US">
                <a:solidFill>
                  <a:schemeClr val="tx1"/>
                </a:solidFill>
                <a:cs typeface="Arial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3BF7A23-609A-5916-7E80-81B8EE6EDA21}"/>
                </a:ext>
              </a:extLst>
            </p:cNvPr>
            <p:cNvCxnSpPr/>
            <p:nvPr/>
          </p:nvCxnSpPr>
          <p:spPr>
            <a:xfrm flipV="1">
              <a:off x="7594766" y="4342511"/>
              <a:ext cx="533691" cy="76352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2FD1CF1-250A-44D8-EC90-C85A1040CD6D}"/>
                </a:ext>
              </a:extLst>
            </p:cNvPr>
            <p:cNvCxnSpPr>
              <a:stCxn id="13" idx="3"/>
            </p:cNvCxnSpPr>
            <p:nvPr/>
          </p:nvCxnSpPr>
          <p:spPr>
            <a:xfrm>
              <a:off x="7594766" y="5106039"/>
              <a:ext cx="533691" cy="8379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9">
            <a:extLst>
              <a:ext uri="{FF2B5EF4-FFF2-40B4-BE49-F238E27FC236}">
                <a16:creationId xmlns:a16="http://schemas.microsoft.com/office/drawing/2014/main" id="{5F139552-092F-9E67-3B0A-A97BF40ED1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787" y="4102382"/>
            <a:ext cx="1800000" cy="15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RU_Epi_HGLC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3.xml><?xml version="1.0" encoding="utf-8"?>
<a:theme xmlns:a="http://schemas.openxmlformats.org/drawingml/2006/main" name="HGLC_HIS_Geo-enabling_cours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_Epi_template.potx" id="{C4C6975B-1ACD-426D-B7B7-6BADFDA88C4B}" vid="{8964BB0A-67A4-4C3D-BACD-1CA8771A410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4105</TotalTime>
  <Words>858</Words>
  <Application>Microsoft Office PowerPoint</Application>
  <PresentationFormat>Widescreen</PresentationFormat>
  <Paragraphs>150</Paragraphs>
  <Slides>18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MORU_Epi_HGLC_template</vt:lpstr>
      <vt:lpstr>HGLC_HIS_Geo-enabling_course_template</vt:lpstr>
      <vt:lpstr>Clip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- The content at the center!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975</dc:creator>
  <cp:lastModifiedBy>Neriza</cp:lastModifiedBy>
  <cp:revision>34</cp:revision>
  <dcterms:created xsi:type="dcterms:W3CDTF">2022-09-23T03:29:17Z</dcterms:created>
  <dcterms:modified xsi:type="dcterms:W3CDTF">2022-11-03T13:45:07Z</dcterms:modified>
</cp:coreProperties>
</file>