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27"/>
  </p:notesMasterIdLst>
  <p:sldIdLst>
    <p:sldId id="270" r:id="rId3"/>
    <p:sldId id="271" r:id="rId4"/>
    <p:sldId id="272" r:id="rId5"/>
    <p:sldId id="497" r:id="rId6"/>
    <p:sldId id="727" r:id="rId7"/>
    <p:sldId id="728" r:id="rId8"/>
    <p:sldId id="732" r:id="rId9"/>
    <p:sldId id="273" r:id="rId10"/>
    <p:sldId id="274" r:id="rId11"/>
    <p:sldId id="275" r:id="rId12"/>
    <p:sldId id="276" r:id="rId13"/>
    <p:sldId id="277" r:id="rId14"/>
    <p:sldId id="278" r:id="rId15"/>
    <p:sldId id="279" r:id="rId16"/>
    <p:sldId id="280" r:id="rId17"/>
    <p:sldId id="281" r:id="rId18"/>
    <p:sldId id="733" r:id="rId19"/>
    <p:sldId id="282" r:id="rId20"/>
    <p:sldId id="283" r:id="rId21"/>
    <p:sldId id="284" r:id="rId22"/>
    <p:sldId id="744" r:id="rId23"/>
    <p:sldId id="268" r:id="rId24"/>
    <p:sldId id="743" r:id="rId25"/>
    <p:sldId id="28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1" userDrawn="1">
          <p15:clr>
            <a:srgbClr val="A4A3A4"/>
          </p15:clr>
        </p15:guide>
        <p15:guide id="3" pos="302" userDrawn="1">
          <p15:clr>
            <a:srgbClr val="A4A3A4"/>
          </p15:clr>
        </p15:guide>
        <p15:guide id="4" pos="5768" userDrawn="1">
          <p15:clr>
            <a:srgbClr val="A4A3A4"/>
          </p15:clr>
        </p15:guide>
        <p15:guide id="5" orient="horz" pos="3589"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8CB5"/>
    <a:srgbClr val="3466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247" autoAdjust="0"/>
  </p:normalViewPr>
  <p:slideViewPr>
    <p:cSldViewPr snapToGrid="0">
      <p:cViewPr varScale="1">
        <p:scale>
          <a:sx n="79" d="100"/>
          <a:sy n="79" d="100"/>
        </p:scale>
        <p:origin x="773" y="72"/>
      </p:cViewPr>
      <p:guideLst>
        <p:guide orient="horz" pos="391"/>
        <p:guide pos="302"/>
        <p:guide pos="5768"/>
        <p:guide orient="horz" pos="3589"/>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1" d="100"/>
          <a:sy n="81" d="100"/>
        </p:scale>
        <p:origin x="3894"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4A4A2-4D13-42CB-A079-8ACC30453617}" type="datetimeFigureOut">
              <a:rPr lang="en-US" smtClean="0"/>
              <a:t>11/4/2022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35FFAE-FD5C-4660-8FE7-A3AC433FDEFA}" type="slidenum">
              <a:rPr lang="en-US" smtClean="0"/>
              <a:t>‹#›</a:t>
            </a:fld>
            <a:endParaRPr lang="en-US"/>
          </a:p>
        </p:txBody>
      </p:sp>
    </p:spTree>
    <p:extLst>
      <p:ext uri="{BB962C8B-B14F-4D97-AF65-F5344CB8AC3E}">
        <p14:creationId xmlns:p14="http://schemas.microsoft.com/office/powerpoint/2010/main" val="487448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7500" lnSpcReduction="20000"/>
          </a:bodyPr>
          <a:lstStyle/>
          <a:p>
            <a:r>
              <a:rPr lang="en-US" dirty="0"/>
              <a:t>Malawi</a:t>
            </a:r>
          </a:p>
          <a:p>
            <a:r>
              <a:rPr lang="en-US" dirty="0"/>
              <a:t>Rwanda</a:t>
            </a:r>
          </a:p>
          <a:p>
            <a:r>
              <a:rPr lang="en-US" dirty="0"/>
              <a:t>Nigeria</a:t>
            </a:r>
          </a:p>
          <a:p>
            <a:r>
              <a:rPr lang="en-US" dirty="0"/>
              <a:t>Mexico</a:t>
            </a:r>
          </a:p>
          <a:p>
            <a:r>
              <a:rPr lang="en-US" dirty="0"/>
              <a:t>Kosovo</a:t>
            </a:r>
          </a:p>
          <a:p>
            <a:r>
              <a:rPr lang="en-US" dirty="0"/>
              <a:t>Kazakhstan</a:t>
            </a:r>
          </a:p>
          <a:p>
            <a:r>
              <a:rPr lang="en-US" dirty="0"/>
              <a:t>Philippines</a:t>
            </a:r>
          </a:p>
          <a:p>
            <a:r>
              <a:rPr lang="en-US" dirty="0"/>
              <a:t>Kashmir (</a:t>
            </a:r>
            <a:r>
              <a:rPr lang="en-US" dirty="0" err="1"/>
              <a:t>Inde</a:t>
            </a:r>
            <a:r>
              <a:rPr lang="en-US" dirty="0"/>
              <a:t>)</a:t>
            </a:r>
          </a:p>
          <a:p>
            <a:r>
              <a:rPr lang="en-US" dirty="0"/>
              <a:t>Burkina Faso</a:t>
            </a:r>
          </a:p>
          <a:p>
            <a:r>
              <a:rPr lang="en-US" dirty="0"/>
              <a:t>Laos</a:t>
            </a:r>
          </a:p>
          <a:p>
            <a:r>
              <a:rPr lang="en-US" dirty="0"/>
              <a:t>Iran</a:t>
            </a:r>
          </a:p>
          <a:p>
            <a:r>
              <a:rPr lang="en-US" dirty="0"/>
              <a:t>+ les pays des articles </a:t>
            </a:r>
            <a:r>
              <a:rPr lang="en-US" dirty="0" err="1"/>
              <a:t>postés</a:t>
            </a:r>
            <a:r>
              <a:rPr lang="en-US" dirty="0"/>
              <a:t> sur le site </a:t>
            </a:r>
            <a:r>
              <a:rPr lang="en-US" dirty="0" err="1"/>
              <a:t>d'AccessMod</a:t>
            </a:r>
            <a:endParaRPr lang="en-US" dirty="0"/>
          </a:p>
          <a:p>
            <a:endParaRPr lang="en-GB" dirty="0"/>
          </a:p>
          <a:p>
            <a:endParaRPr lang="en-GB" dirty="0"/>
          </a:p>
          <a:p>
            <a:r>
              <a:rPr lang="en-GB" dirty="0"/>
              <a:t>The analysis makes use of </a:t>
            </a:r>
            <a:r>
              <a:rPr lang="en-GB" dirty="0" err="1"/>
              <a:t>Accessmod</a:t>
            </a:r>
            <a:r>
              <a:rPr lang="en-GB" dirty="0"/>
              <a:t>, which is WHO Geographic Information System (GIS) software that works of the standard GIS ESRI ArcGIS platform but performs additional analytical functions, such as examining the capacity of each facility to deliver services, and to run scale up scenarios. </a:t>
            </a:r>
            <a:r>
              <a:rPr lang="en-US" dirty="0"/>
              <a:t>These are important functions related to strategic planning and forecasting population health needs. </a:t>
            </a:r>
            <a:endParaRPr lang="en-GB" dirty="0"/>
          </a:p>
          <a:p>
            <a:r>
              <a:rPr lang="en-US" dirty="0"/>
              <a:t> </a:t>
            </a:r>
            <a:endParaRPr lang="en-GB" dirty="0"/>
          </a:p>
          <a:p>
            <a:r>
              <a:rPr lang="en-US" dirty="0" err="1"/>
              <a:t>Accesmod</a:t>
            </a:r>
            <a:r>
              <a:rPr lang="en-US" dirty="0"/>
              <a:t> allows for taking into account conjointly the location and the maximum coverage capacity of each health care provider, the geographic distribution of the population, the environment that the patient will have to cross to reach the care provider, as well as the transportation mode s/he will be using, and the capacity of each facility to provide services (i.e., up to a threshold or saturation point).</a:t>
            </a:r>
            <a:endParaRPr lang="en-GB" dirty="0"/>
          </a:p>
          <a:p>
            <a:r>
              <a:rPr lang="en-US" dirty="0"/>
              <a:t> </a:t>
            </a:r>
            <a:endParaRPr lang="en-GB" dirty="0"/>
          </a:p>
          <a:p>
            <a:r>
              <a:rPr lang="en-US" dirty="0"/>
              <a:t>Over the years, </a:t>
            </a:r>
            <a:r>
              <a:rPr lang="en-GB" dirty="0"/>
              <a:t>two versions of </a:t>
            </a:r>
            <a:r>
              <a:rPr lang="en-GB" dirty="0" err="1"/>
              <a:t>AccessMod</a:t>
            </a:r>
            <a:r>
              <a:rPr lang="en-GB" dirty="0"/>
              <a:t> have been freely shared with the public (Version 3.0, released in 2008, has been downloaded more than 1'000 times from ESRI’s </a:t>
            </a:r>
            <a:r>
              <a:rPr lang="en-GB" dirty="0" err="1"/>
              <a:t>ArcScript</a:t>
            </a:r>
            <a:r>
              <a:rPr lang="en-GB" dirty="0"/>
              <a:t> web site), and Version 4.0 for ArcGIS 9.3.1 has been downloaded 466 times since its release in June 2012, also accessible from ArcGIS online). </a:t>
            </a:r>
            <a:r>
              <a:rPr lang="en-GB" dirty="0" err="1"/>
              <a:t>AccessMod</a:t>
            </a:r>
            <a:r>
              <a:rPr lang="en-GB" dirty="0"/>
              <a:t> has been used to measure physical accessibility and geographic coverage in many low- and middle income countries including Rwanda, Namibia and Sao Tomé and Principe.</a:t>
            </a:r>
          </a:p>
          <a:p>
            <a:r>
              <a:rPr lang="en-GB" dirty="0"/>
              <a:t> </a:t>
            </a: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1EAE58-9F69-4FBA-999C-0D092074DA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62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7500" lnSpcReduction="20000"/>
          </a:bodyPr>
          <a:lstStyle/>
          <a:p>
            <a:r>
              <a:rPr lang="en-US" dirty="0"/>
              <a:t>Malawi</a:t>
            </a:r>
          </a:p>
          <a:p>
            <a:r>
              <a:rPr lang="en-US" dirty="0"/>
              <a:t>Rwanda</a:t>
            </a:r>
          </a:p>
          <a:p>
            <a:r>
              <a:rPr lang="en-US" dirty="0"/>
              <a:t>Nigeria</a:t>
            </a:r>
          </a:p>
          <a:p>
            <a:r>
              <a:rPr lang="en-US" dirty="0"/>
              <a:t>Mexico</a:t>
            </a:r>
          </a:p>
          <a:p>
            <a:r>
              <a:rPr lang="en-US" dirty="0"/>
              <a:t>Kosovo</a:t>
            </a:r>
          </a:p>
          <a:p>
            <a:r>
              <a:rPr lang="en-US" dirty="0"/>
              <a:t>Kazakhstan</a:t>
            </a:r>
          </a:p>
          <a:p>
            <a:r>
              <a:rPr lang="en-US" dirty="0"/>
              <a:t>Philippines</a:t>
            </a:r>
          </a:p>
          <a:p>
            <a:r>
              <a:rPr lang="en-US" dirty="0"/>
              <a:t>Kashmir (</a:t>
            </a:r>
            <a:r>
              <a:rPr lang="en-US" dirty="0" err="1"/>
              <a:t>Inde</a:t>
            </a:r>
            <a:r>
              <a:rPr lang="en-US" dirty="0"/>
              <a:t>)</a:t>
            </a:r>
          </a:p>
          <a:p>
            <a:r>
              <a:rPr lang="en-US" dirty="0"/>
              <a:t>Burkina Faso</a:t>
            </a:r>
          </a:p>
          <a:p>
            <a:r>
              <a:rPr lang="en-US" dirty="0"/>
              <a:t>Laos</a:t>
            </a:r>
          </a:p>
          <a:p>
            <a:r>
              <a:rPr lang="en-US" dirty="0"/>
              <a:t>Iran</a:t>
            </a:r>
          </a:p>
          <a:p>
            <a:r>
              <a:rPr lang="en-US" dirty="0"/>
              <a:t>+ les pays des articles </a:t>
            </a:r>
            <a:r>
              <a:rPr lang="en-US" dirty="0" err="1"/>
              <a:t>postés</a:t>
            </a:r>
            <a:r>
              <a:rPr lang="en-US" dirty="0"/>
              <a:t> sur le site </a:t>
            </a:r>
            <a:r>
              <a:rPr lang="en-US" dirty="0" err="1"/>
              <a:t>d'AccessMod</a:t>
            </a:r>
            <a:endParaRPr lang="en-US" dirty="0"/>
          </a:p>
          <a:p>
            <a:endParaRPr lang="en-GB" dirty="0"/>
          </a:p>
          <a:p>
            <a:endParaRPr lang="en-GB" dirty="0"/>
          </a:p>
          <a:p>
            <a:r>
              <a:rPr lang="en-GB" dirty="0"/>
              <a:t>The analysis makes use of </a:t>
            </a:r>
            <a:r>
              <a:rPr lang="en-GB" dirty="0" err="1"/>
              <a:t>Accessmod</a:t>
            </a:r>
            <a:r>
              <a:rPr lang="en-GB" dirty="0"/>
              <a:t>, which is WHO Geographic Information System (GIS) software that works of the standard GIS ESRI ArcGIS platform but performs additional analytical functions, such as examining the capacity of each facility to deliver services, and to run scale up scenarios. </a:t>
            </a:r>
            <a:r>
              <a:rPr lang="en-US" dirty="0"/>
              <a:t>These are important functions related to strategic planning and forecasting population health needs. </a:t>
            </a:r>
            <a:endParaRPr lang="en-GB" dirty="0"/>
          </a:p>
          <a:p>
            <a:r>
              <a:rPr lang="en-US" dirty="0"/>
              <a:t> </a:t>
            </a:r>
            <a:endParaRPr lang="en-GB" dirty="0"/>
          </a:p>
          <a:p>
            <a:r>
              <a:rPr lang="en-US" dirty="0" err="1"/>
              <a:t>Accesmod</a:t>
            </a:r>
            <a:r>
              <a:rPr lang="en-US" dirty="0"/>
              <a:t> allows for taking into account conjointly the location and the maximum coverage capacity of each health care provider, the geographic distribution of the population, the environment that the patient will have to cross to reach the care provider, as well as the transportation mode s/he will be using, and the capacity of each facility to provide services (i.e., up to a threshold or saturation point).</a:t>
            </a:r>
            <a:endParaRPr lang="en-GB" dirty="0"/>
          </a:p>
          <a:p>
            <a:r>
              <a:rPr lang="en-US" dirty="0"/>
              <a:t> </a:t>
            </a:r>
            <a:endParaRPr lang="en-GB" dirty="0"/>
          </a:p>
          <a:p>
            <a:r>
              <a:rPr lang="en-US" dirty="0"/>
              <a:t>Over the years, </a:t>
            </a:r>
            <a:r>
              <a:rPr lang="en-GB" dirty="0"/>
              <a:t>two versions of </a:t>
            </a:r>
            <a:r>
              <a:rPr lang="en-GB" dirty="0" err="1"/>
              <a:t>AccessMod</a:t>
            </a:r>
            <a:r>
              <a:rPr lang="en-GB" dirty="0"/>
              <a:t> have been freely shared with the public (Version 3.0, released in 2008, has been downloaded more than 1'000 times from ESRI’s </a:t>
            </a:r>
            <a:r>
              <a:rPr lang="en-GB" dirty="0" err="1"/>
              <a:t>ArcScript</a:t>
            </a:r>
            <a:r>
              <a:rPr lang="en-GB" dirty="0"/>
              <a:t> web site), and Version 4.0 for ArcGIS 9.3.1 has been downloaded 466 times since its release in June 2012, also accessible from ArcGIS online). </a:t>
            </a:r>
            <a:r>
              <a:rPr lang="en-GB" dirty="0" err="1"/>
              <a:t>AccessMod</a:t>
            </a:r>
            <a:r>
              <a:rPr lang="en-GB" dirty="0"/>
              <a:t> has been used to measure physical accessibility and geographic coverage in many low- and middle income countries including Rwanda, Namibia and Sao Tomé and Principe.</a:t>
            </a:r>
          </a:p>
          <a:p>
            <a:r>
              <a:rPr lang="en-GB" dirty="0"/>
              <a:t> </a:t>
            </a: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1EAE58-9F69-4FBA-999C-0D092074DA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7618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7500" lnSpcReduction="20000"/>
          </a:bodyPr>
          <a:lstStyle/>
          <a:p>
            <a:r>
              <a:rPr lang="en-US" dirty="0"/>
              <a:t>Malawi</a:t>
            </a:r>
          </a:p>
          <a:p>
            <a:r>
              <a:rPr lang="en-US" dirty="0"/>
              <a:t>Rwanda</a:t>
            </a:r>
          </a:p>
          <a:p>
            <a:r>
              <a:rPr lang="en-US" dirty="0"/>
              <a:t>Nigeria</a:t>
            </a:r>
          </a:p>
          <a:p>
            <a:r>
              <a:rPr lang="en-US" dirty="0"/>
              <a:t>Mexico</a:t>
            </a:r>
          </a:p>
          <a:p>
            <a:r>
              <a:rPr lang="en-US" dirty="0"/>
              <a:t>Kosovo</a:t>
            </a:r>
          </a:p>
          <a:p>
            <a:r>
              <a:rPr lang="en-US" dirty="0"/>
              <a:t>Kazakhstan</a:t>
            </a:r>
          </a:p>
          <a:p>
            <a:r>
              <a:rPr lang="en-US" dirty="0"/>
              <a:t>Philippines</a:t>
            </a:r>
          </a:p>
          <a:p>
            <a:r>
              <a:rPr lang="en-US" dirty="0"/>
              <a:t>Kashmir (</a:t>
            </a:r>
            <a:r>
              <a:rPr lang="en-US" dirty="0" err="1"/>
              <a:t>Inde</a:t>
            </a:r>
            <a:r>
              <a:rPr lang="en-US" dirty="0"/>
              <a:t>)</a:t>
            </a:r>
          </a:p>
          <a:p>
            <a:r>
              <a:rPr lang="en-US" dirty="0"/>
              <a:t>Burkina Faso</a:t>
            </a:r>
          </a:p>
          <a:p>
            <a:r>
              <a:rPr lang="en-US" dirty="0"/>
              <a:t>Laos</a:t>
            </a:r>
          </a:p>
          <a:p>
            <a:r>
              <a:rPr lang="en-US" dirty="0"/>
              <a:t>Iran</a:t>
            </a:r>
          </a:p>
          <a:p>
            <a:r>
              <a:rPr lang="en-US" dirty="0"/>
              <a:t>+ les pays des articles </a:t>
            </a:r>
            <a:r>
              <a:rPr lang="en-US" dirty="0" err="1"/>
              <a:t>postés</a:t>
            </a:r>
            <a:r>
              <a:rPr lang="en-US" dirty="0"/>
              <a:t> sur le site </a:t>
            </a:r>
            <a:r>
              <a:rPr lang="en-US" dirty="0" err="1"/>
              <a:t>d'AccessMod</a:t>
            </a:r>
            <a:endParaRPr lang="en-US" dirty="0"/>
          </a:p>
          <a:p>
            <a:endParaRPr lang="en-GB" dirty="0"/>
          </a:p>
          <a:p>
            <a:endParaRPr lang="en-GB" dirty="0"/>
          </a:p>
          <a:p>
            <a:r>
              <a:rPr lang="en-GB" dirty="0"/>
              <a:t>The analysis makes use of </a:t>
            </a:r>
            <a:r>
              <a:rPr lang="en-GB" dirty="0" err="1"/>
              <a:t>Accessmod</a:t>
            </a:r>
            <a:r>
              <a:rPr lang="en-GB" dirty="0"/>
              <a:t>, which is WHO Geographic Information System (GIS) software that works of the standard GIS ESRI ArcGIS platform but performs additional analytical functions, such as examining the capacity of each facility to deliver services, and to run scale up scenarios. </a:t>
            </a:r>
            <a:r>
              <a:rPr lang="en-US" dirty="0"/>
              <a:t>These are important functions related to strategic planning and forecasting population health needs. </a:t>
            </a:r>
            <a:endParaRPr lang="en-GB" dirty="0"/>
          </a:p>
          <a:p>
            <a:r>
              <a:rPr lang="en-US" dirty="0"/>
              <a:t> </a:t>
            </a:r>
            <a:endParaRPr lang="en-GB" dirty="0"/>
          </a:p>
          <a:p>
            <a:r>
              <a:rPr lang="en-US" dirty="0" err="1"/>
              <a:t>Accesmod</a:t>
            </a:r>
            <a:r>
              <a:rPr lang="en-US" dirty="0"/>
              <a:t> allows for taking into account conjointly the location and the maximum coverage capacity of each health care provider, the geographic distribution of the population, the environment that the patient will have to cross to reach the care provider, as well as the transportation mode s/he will be using, and the capacity of each facility to provide services (i.e., up to a threshold or saturation point).</a:t>
            </a:r>
            <a:endParaRPr lang="en-GB" dirty="0"/>
          </a:p>
          <a:p>
            <a:r>
              <a:rPr lang="en-US" dirty="0"/>
              <a:t> </a:t>
            </a:r>
            <a:endParaRPr lang="en-GB" dirty="0"/>
          </a:p>
          <a:p>
            <a:r>
              <a:rPr lang="en-US" dirty="0"/>
              <a:t>Over the years, </a:t>
            </a:r>
            <a:r>
              <a:rPr lang="en-GB" dirty="0"/>
              <a:t>two versions of </a:t>
            </a:r>
            <a:r>
              <a:rPr lang="en-GB" dirty="0" err="1"/>
              <a:t>AccessMod</a:t>
            </a:r>
            <a:r>
              <a:rPr lang="en-GB" dirty="0"/>
              <a:t> have been freely shared with the public (Version 3.0, released in 2008, has been downloaded more than 1'000 times from ESRI’s </a:t>
            </a:r>
            <a:r>
              <a:rPr lang="en-GB" dirty="0" err="1"/>
              <a:t>ArcScript</a:t>
            </a:r>
            <a:r>
              <a:rPr lang="en-GB" dirty="0"/>
              <a:t> web site), and Version 4.0 for ArcGIS 9.3.1 has been downloaded 466 times since its release in June 2012, also accessible from ArcGIS online). </a:t>
            </a:r>
            <a:r>
              <a:rPr lang="en-GB" dirty="0" err="1"/>
              <a:t>AccessMod</a:t>
            </a:r>
            <a:r>
              <a:rPr lang="en-GB" dirty="0"/>
              <a:t> has been used to measure physical accessibility and geographic coverage in many low- and middle income countries including Rwanda, Namibia and Sao Tomé and Principe.</a:t>
            </a:r>
          </a:p>
          <a:p>
            <a:r>
              <a:rPr lang="en-GB" dirty="0"/>
              <a:t> </a:t>
            </a: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1EAE58-9F69-4FBA-999C-0D092074DA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6187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sz="quarter" idx="5"/>
          </p:nvPr>
        </p:nvSpPr>
        <p:spPr/>
        <p:txBody>
          <a:bodyPr/>
          <a:lstStyle/>
          <a:p>
            <a:fld id="{CA35FFAE-FD5C-4660-8FE7-A3AC433FDEFA}" type="slidenum">
              <a:rPr lang="en-US" smtClean="0"/>
              <a:t>16</a:t>
            </a:fld>
            <a:endParaRPr lang="en-US"/>
          </a:p>
        </p:txBody>
      </p:sp>
    </p:spTree>
    <p:extLst>
      <p:ext uri="{BB962C8B-B14F-4D97-AF65-F5344CB8AC3E}">
        <p14:creationId xmlns:p14="http://schemas.microsoft.com/office/powerpoint/2010/main" val="3368373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sz="quarter" idx="5"/>
          </p:nvPr>
        </p:nvSpPr>
        <p:spPr/>
        <p:txBody>
          <a:bodyPr/>
          <a:lstStyle/>
          <a:p>
            <a:fld id="{CA35FFAE-FD5C-4660-8FE7-A3AC433FDEFA}" type="slidenum">
              <a:rPr lang="en-US" smtClean="0"/>
              <a:t>17</a:t>
            </a:fld>
            <a:endParaRPr lang="en-US"/>
          </a:p>
        </p:txBody>
      </p:sp>
    </p:spTree>
    <p:extLst>
      <p:ext uri="{BB962C8B-B14F-4D97-AF65-F5344CB8AC3E}">
        <p14:creationId xmlns:p14="http://schemas.microsoft.com/office/powerpoint/2010/main" val="259544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2" name="Google Shape;36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Robust, responsive and resilient health systems are “aware”. </a:t>
            </a:r>
            <a:r>
              <a:rPr lang="en-US" sz="1200" b="1" i="0" u="none" strike="noStrike" kern="1200" baseline="0" dirty="0">
                <a:solidFill>
                  <a:schemeClr val="tx1"/>
                </a:solidFill>
                <a:latin typeface="+mn-lt"/>
                <a:ea typeface="+mn-ea"/>
                <a:cs typeface="+mn-cs"/>
              </a:rPr>
              <a:t>One essential component of health system “awareness” is having and using up-to-date information on the location and functionality of health system assets, including community health workers. </a:t>
            </a:r>
            <a:r>
              <a:rPr lang="en-US" sz="1200" b="0" i="0" u="none" strike="noStrike" kern="1200" baseline="0" dirty="0">
                <a:solidFill>
                  <a:schemeClr val="tx1"/>
                </a:solidFill>
                <a:latin typeface="+mn-lt"/>
                <a:ea typeface="+mn-ea"/>
                <a:cs typeface="+mn-cs"/>
              </a:rPr>
              <a:t>This information is critical to health services planning, human resource management, supply chain management, emergency preparedness and response, monitoring, and evaluation – indeed </a:t>
            </a:r>
            <a:r>
              <a:rPr lang="en-US" sz="1200" b="1" i="0" u="none" strike="noStrike" kern="1200" baseline="0" dirty="0">
                <a:solidFill>
                  <a:schemeClr val="tx1"/>
                </a:solidFill>
                <a:latin typeface="+mn-lt"/>
                <a:ea typeface="+mn-ea"/>
                <a:cs typeface="+mn-cs"/>
              </a:rPr>
              <a:t>spatial information and data on the functionality of health assets are critical to all aspects of health systems strengthening</a:t>
            </a:r>
            <a:r>
              <a:rPr lang="en-US" sz="1200" b="0" i="0" u="none" strike="noStrike" kern="1200" baseline="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B5F1A729-0F1A-4A5E-BC49-F757F5B72AE1}" type="slidenum">
              <a:rPr lang="en-US" smtClean="0"/>
              <a:pPr/>
              <a:t>24</a:t>
            </a:fld>
            <a:endParaRPr lang="en-US" dirty="0"/>
          </a:p>
        </p:txBody>
      </p:sp>
    </p:spTree>
    <p:extLst>
      <p:ext uri="{BB962C8B-B14F-4D97-AF65-F5344CB8AC3E}">
        <p14:creationId xmlns:p14="http://schemas.microsoft.com/office/powerpoint/2010/main" val="40950350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jpe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A52975-1A79-F0AA-9626-6A57EA906F3C}"/>
              </a:ext>
            </a:extLst>
          </p:cNvPr>
          <p:cNvSpPr/>
          <p:nvPr userDrawn="1"/>
        </p:nvSpPr>
        <p:spPr bwMode="auto">
          <a:xfrm>
            <a:off x="0" y="0"/>
            <a:ext cx="12192000" cy="981075"/>
          </a:xfrm>
          <a:prstGeom prst="rect">
            <a:avLst/>
          </a:prstGeom>
          <a:solidFill>
            <a:srgbClr val="001C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3" name="TextBox 4">
            <a:extLst>
              <a:ext uri="{FF2B5EF4-FFF2-40B4-BE49-F238E27FC236}">
                <a16:creationId xmlns:a16="http://schemas.microsoft.com/office/drawing/2014/main" id="{FA1B9A9D-02F1-E96E-90FC-D1D4AEFC7AB4}"/>
              </a:ext>
            </a:extLst>
          </p:cNvPr>
          <p:cNvSpPr txBox="1">
            <a:spLocks noChangeArrowheads="1"/>
          </p:cNvSpPr>
          <p:nvPr userDrawn="1"/>
        </p:nvSpPr>
        <p:spPr bwMode="auto">
          <a:xfrm>
            <a:off x="319336" y="116632"/>
            <a:ext cx="10115582" cy="707886"/>
          </a:xfrm>
          <a:prstGeom prst="rect">
            <a:avLst/>
          </a:prstGeom>
          <a:noFill/>
          <a:ln w="9525">
            <a:noFill/>
            <a:miter lim="800000"/>
            <a:headEnd/>
            <a:tailEnd/>
          </a:ln>
        </p:spPr>
        <p:txBody>
          <a:bodyPr wrap="square">
            <a:spAutoFit/>
          </a:bodyPr>
          <a:lstStyle/>
          <a:p>
            <a:r>
              <a:rPr lang="en-US" sz="2000" b="1" dirty="0">
                <a:solidFill>
                  <a:schemeClr val="bg1"/>
                </a:solidFill>
                <a:latin typeface="+mn-lt"/>
              </a:rPr>
              <a:t>INTRODUCTION TO THE MANAGEMENT AND USE OF GEOSPATIAL DATA AND TECHNOLOGIES FOR MALARIA PROGRAMS</a:t>
            </a:r>
          </a:p>
        </p:txBody>
      </p:sp>
      <p:sp>
        <p:nvSpPr>
          <p:cNvPr id="4" name="Rectangle 3">
            <a:extLst>
              <a:ext uri="{FF2B5EF4-FFF2-40B4-BE49-F238E27FC236}">
                <a16:creationId xmlns:a16="http://schemas.microsoft.com/office/drawing/2014/main" id="{0FE79DBE-112A-2072-4F6E-A783D5213B8E}"/>
              </a:ext>
            </a:extLst>
          </p:cNvPr>
          <p:cNvSpPr/>
          <p:nvPr userDrawn="1"/>
        </p:nvSpPr>
        <p:spPr bwMode="auto">
          <a:xfrm>
            <a:off x="-1" y="984826"/>
            <a:ext cx="12191999" cy="4460397"/>
          </a:xfrm>
          <a:prstGeom prst="rect">
            <a:avLst/>
          </a:prstGeom>
          <a:solidFill>
            <a:srgbClr val="4F8CB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pic>
        <p:nvPicPr>
          <p:cNvPr id="5" name="Picture 2" descr="C:\Users\Izay Pantanilla\Downloads\MORU_FS_CMYK.tif">
            <a:extLst>
              <a:ext uri="{FF2B5EF4-FFF2-40B4-BE49-F238E27FC236}">
                <a16:creationId xmlns:a16="http://schemas.microsoft.com/office/drawing/2014/main" id="{B3C4E6CA-ED22-92F3-3B06-45E2D5B0DDC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09686" y="5854239"/>
            <a:ext cx="2153038" cy="72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logo&#10;&#10;Description automatically generated">
            <a:extLst>
              <a:ext uri="{FF2B5EF4-FFF2-40B4-BE49-F238E27FC236}">
                <a16:creationId xmlns:a16="http://schemas.microsoft.com/office/drawing/2014/main" id="{54E4094D-D2FB-FCE7-17A9-7BB01795FC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85863" y="5733487"/>
            <a:ext cx="2239772" cy="900000"/>
          </a:xfrm>
          <a:prstGeom prst="rect">
            <a:avLst/>
          </a:prstGeom>
        </p:spPr>
      </p:pic>
      <p:pic>
        <p:nvPicPr>
          <p:cNvPr id="7" name="Picture 6">
            <a:extLst>
              <a:ext uri="{FF2B5EF4-FFF2-40B4-BE49-F238E27FC236}">
                <a16:creationId xmlns:a16="http://schemas.microsoft.com/office/drawing/2014/main" id="{75BFDCDE-3666-5C05-C3B1-367CFF1F305D}"/>
              </a:ext>
            </a:extLst>
          </p:cNvPr>
          <p:cNvPicPr>
            <a:picLocks noChangeAspect="1"/>
          </p:cNvPicPr>
          <p:nvPr userDrawn="1"/>
        </p:nvPicPr>
        <p:blipFill>
          <a:blip r:embed="rId4"/>
          <a:stretch>
            <a:fillRect/>
          </a:stretch>
        </p:blipFill>
        <p:spPr>
          <a:xfrm>
            <a:off x="8246775" y="5766895"/>
            <a:ext cx="2731922" cy="807344"/>
          </a:xfrm>
          <a:prstGeom prst="rect">
            <a:avLst/>
          </a:prstGeom>
        </p:spPr>
      </p:pic>
    </p:spTree>
    <p:extLst>
      <p:ext uri="{BB962C8B-B14F-4D97-AF65-F5344CB8AC3E}">
        <p14:creationId xmlns:p14="http://schemas.microsoft.com/office/powerpoint/2010/main" val="3127534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65889-8162-0CDC-59C1-D71249B609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EAD0D8-3D6F-199A-AB19-B5342838A03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D9C7C-BAD7-20ED-DB44-F6C383AF0A7B}"/>
              </a:ext>
            </a:extLst>
          </p:cNvPr>
          <p:cNvSpPr>
            <a:spLocks noGrp="1"/>
          </p:cNvSpPr>
          <p:nvPr>
            <p:ph type="dt" sz="half" idx="10"/>
          </p:nvPr>
        </p:nvSpPr>
        <p:spPr>
          <a:xfrm>
            <a:off x="838200" y="6356350"/>
            <a:ext cx="2743200" cy="365125"/>
          </a:xfrm>
          <a:prstGeom prst="rect">
            <a:avLst/>
          </a:prstGeom>
        </p:spPr>
        <p:txBody>
          <a:bodyPr/>
          <a:lstStyle/>
          <a:p>
            <a:fld id="{23C1F390-0A73-4112-8026-F19703CE7438}" type="datetimeFigureOut">
              <a:rPr lang="en-US" smtClean="0"/>
              <a:t>11/4/2022</a:t>
            </a:fld>
            <a:endParaRPr lang="en-US"/>
          </a:p>
        </p:txBody>
      </p:sp>
      <p:sp>
        <p:nvSpPr>
          <p:cNvPr id="5" name="Footer Placeholder 4">
            <a:extLst>
              <a:ext uri="{FF2B5EF4-FFF2-40B4-BE49-F238E27FC236}">
                <a16:creationId xmlns:a16="http://schemas.microsoft.com/office/drawing/2014/main" id="{0A59A0DC-9EF5-E96E-5883-AFE429208B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584943-C740-BB8D-31B4-60DF38FC476D}"/>
              </a:ext>
            </a:extLst>
          </p:cNvPr>
          <p:cNvSpPr>
            <a:spLocks noGrp="1"/>
          </p:cNvSpPr>
          <p:nvPr>
            <p:ph type="sldNum" sz="quarter" idx="12"/>
          </p:nvPr>
        </p:nvSpPr>
        <p:spPr>
          <a:xfrm>
            <a:off x="8610600" y="6356350"/>
            <a:ext cx="2743200" cy="365125"/>
          </a:xfrm>
          <a:prstGeom prst="rect">
            <a:avLst/>
          </a:prstGeom>
        </p:spPr>
        <p:txBody>
          <a:bodyPr/>
          <a:lstStyle/>
          <a:p>
            <a:fld id="{4D309488-8EB1-4662-952E-D6A73107E6C0}" type="slidenum">
              <a:rPr lang="en-US" smtClean="0"/>
              <a:t>‹#›</a:t>
            </a:fld>
            <a:endParaRPr lang="en-US"/>
          </a:p>
        </p:txBody>
      </p:sp>
    </p:spTree>
    <p:extLst>
      <p:ext uri="{BB962C8B-B14F-4D97-AF65-F5344CB8AC3E}">
        <p14:creationId xmlns:p14="http://schemas.microsoft.com/office/powerpoint/2010/main" val="4166652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6A558A-7987-C662-E308-31E00B891DD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782464-CED6-5C28-4D70-232AD300CB7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73642-2862-E703-3545-74DCA8C46786}"/>
              </a:ext>
            </a:extLst>
          </p:cNvPr>
          <p:cNvSpPr>
            <a:spLocks noGrp="1"/>
          </p:cNvSpPr>
          <p:nvPr>
            <p:ph type="dt" sz="half" idx="10"/>
          </p:nvPr>
        </p:nvSpPr>
        <p:spPr>
          <a:xfrm>
            <a:off x="838200" y="6356350"/>
            <a:ext cx="2743200" cy="365125"/>
          </a:xfrm>
          <a:prstGeom prst="rect">
            <a:avLst/>
          </a:prstGeom>
        </p:spPr>
        <p:txBody>
          <a:bodyPr/>
          <a:lstStyle/>
          <a:p>
            <a:fld id="{23C1F390-0A73-4112-8026-F19703CE7438}" type="datetimeFigureOut">
              <a:rPr lang="en-US" smtClean="0"/>
              <a:t>11/4/2022</a:t>
            </a:fld>
            <a:endParaRPr lang="en-US"/>
          </a:p>
        </p:txBody>
      </p:sp>
      <p:sp>
        <p:nvSpPr>
          <p:cNvPr id="5" name="Footer Placeholder 4">
            <a:extLst>
              <a:ext uri="{FF2B5EF4-FFF2-40B4-BE49-F238E27FC236}">
                <a16:creationId xmlns:a16="http://schemas.microsoft.com/office/drawing/2014/main" id="{25158D05-4685-C222-7831-E42D9106BC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652BE4-1A06-0C84-E067-AFAE6464009A}"/>
              </a:ext>
            </a:extLst>
          </p:cNvPr>
          <p:cNvSpPr>
            <a:spLocks noGrp="1"/>
          </p:cNvSpPr>
          <p:nvPr>
            <p:ph type="sldNum" sz="quarter" idx="12"/>
          </p:nvPr>
        </p:nvSpPr>
        <p:spPr>
          <a:xfrm>
            <a:off x="8610600" y="6356350"/>
            <a:ext cx="2743200" cy="365125"/>
          </a:xfrm>
          <a:prstGeom prst="rect">
            <a:avLst/>
          </a:prstGeom>
        </p:spPr>
        <p:txBody>
          <a:bodyPr/>
          <a:lstStyle/>
          <a:p>
            <a:fld id="{4D309488-8EB1-4662-952E-D6A73107E6C0}" type="slidenum">
              <a:rPr lang="en-US" smtClean="0"/>
              <a:t>‹#›</a:t>
            </a:fld>
            <a:endParaRPr lang="en-US"/>
          </a:p>
        </p:txBody>
      </p:sp>
    </p:spTree>
    <p:extLst>
      <p:ext uri="{BB962C8B-B14F-4D97-AF65-F5344CB8AC3E}">
        <p14:creationId xmlns:p14="http://schemas.microsoft.com/office/powerpoint/2010/main" val="2212976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75DA0A7-E96A-B34A-9F40-5299E03330B9}" type="datetime1">
              <a:rPr lang="en-US" smtClean="0"/>
              <a:pPr/>
              <a:t>11/4/2022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18" name="Title 1"/>
          <p:cNvSpPr>
            <a:spLocks noGrp="1"/>
          </p:cNvSpPr>
          <p:nvPr>
            <p:ph type="ctrTitle"/>
          </p:nvPr>
        </p:nvSpPr>
        <p:spPr>
          <a:xfrm>
            <a:off x="773291" y="407988"/>
            <a:ext cx="10363200" cy="506413"/>
          </a:xfrm>
          <a:prstGeom prst="rect">
            <a:avLst/>
          </a:prstGeom>
        </p:spPr>
        <p:txBody>
          <a:bodyPr/>
          <a:lstStyle>
            <a:lvl1pPr algn="l">
              <a:defRPr sz="2800" b="0">
                <a:solidFill>
                  <a:schemeClr val="bg1"/>
                </a:solidFill>
                <a:latin typeface="Arial"/>
                <a:cs typeface="Arial"/>
              </a:defRPr>
            </a:lvl1pPr>
          </a:lstStyle>
          <a:p>
            <a:r>
              <a:rPr lang="en-US" dirty="0"/>
              <a:t>Click to edit Master title style</a:t>
            </a: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endParaRPr lang="en-US" dirty="0"/>
          </a:p>
          <a:p>
            <a:fld id="{20E72F2D-B2AC-6244-8A61-4DB2981BEBB5}" type="slidenum">
              <a:rPr lang="en-US" smtClean="0"/>
              <a:pPr/>
              <a:t>‹#›</a:t>
            </a:fld>
            <a:endParaRPr lang="en-US" dirty="0"/>
          </a:p>
          <a:p>
            <a:endParaRPr lang="en-US" dirty="0"/>
          </a:p>
        </p:txBody>
      </p:sp>
      <p:sp>
        <p:nvSpPr>
          <p:cNvPr id="11" name="Text Placeholder 10"/>
          <p:cNvSpPr>
            <a:spLocks noGrp="1"/>
          </p:cNvSpPr>
          <p:nvPr>
            <p:ph type="body" sz="quarter" idx="14"/>
          </p:nvPr>
        </p:nvSpPr>
        <p:spPr>
          <a:xfrm>
            <a:off x="772586" y="1663700"/>
            <a:ext cx="10606615" cy="3492500"/>
          </a:xfrm>
          <a:prstGeom prst="rect">
            <a:avLst/>
          </a:prstGeom>
        </p:spPr>
        <p:txBody>
          <a:bodyPr vert="horz"/>
          <a:lstStyle>
            <a:lvl1pPr>
              <a:defRPr sz="2800">
                <a:latin typeface="Arial"/>
                <a:cs typeface="Arial"/>
              </a:defRPr>
            </a:lvl1pPr>
            <a:lvl2pPr>
              <a:defRPr sz="2400">
                <a:latin typeface="Arial"/>
                <a:cs typeface="Arial"/>
              </a:defRPr>
            </a:lvl2pPr>
            <a:lvl3pPr>
              <a:defRPr>
                <a:latin typeface="Arial"/>
                <a:cs typeface="Arial"/>
              </a:defRPr>
            </a:lvl3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930448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42433" y="6356351"/>
            <a:ext cx="2743200" cy="365125"/>
          </a:xfrm>
          <a:prstGeom prst="rect">
            <a:avLst/>
          </a:prstGeom>
        </p:spPr>
        <p:txBody>
          <a:bodyPr/>
          <a:lstStyle>
            <a:lvl1pPr>
              <a:defRPr/>
            </a:lvl1pPr>
          </a:lstStyle>
          <a:p>
            <a:pPr>
              <a:defRPr/>
            </a:pPr>
            <a:endParaRPr lang="en-GB"/>
          </a:p>
        </p:txBody>
      </p:sp>
      <p:sp>
        <p:nvSpPr>
          <p:cNvPr id="5" name="Footer Placeholder 4"/>
          <p:cNvSpPr>
            <a:spLocks noGrp="1"/>
          </p:cNvSpPr>
          <p:nvPr>
            <p:ph type="ftr" sz="quarter" idx="11"/>
          </p:nvPr>
        </p:nvSpPr>
        <p:spPr>
          <a:xfrm>
            <a:off x="4042833" y="6356351"/>
            <a:ext cx="4114800" cy="365125"/>
          </a:xfrm>
          <a:prstGeom prst="rect">
            <a:avLst/>
          </a:prstGeom>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107B2C42-1A81-4EC6-8CF3-557E18F90052}" type="slidenum">
              <a:rPr lang="en-GB"/>
              <a:pPr>
                <a:defRPr/>
              </a:pPr>
              <a:t>‹#›</a:t>
            </a:fld>
            <a:endParaRPr lang="en-GB"/>
          </a:p>
        </p:txBody>
      </p:sp>
    </p:spTree>
    <p:extLst>
      <p:ext uri="{BB962C8B-B14F-4D97-AF65-F5344CB8AC3E}">
        <p14:creationId xmlns:p14="http://schemas.microsoft.com/office/powerpoint/2010/main" val="2404340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Rectangle 8"/>
          <p:cNvSpPr/>
          <p:nvPr userDrawn="1"/>
        </p:nvSpPr>
        <p:spPr bwMode="auto">
          <a:xfrm>
            <a:off x="0" y="1"/>
            <a:ext cx="12192000" cy="981075"/>
          </a:xfrm>
          <a:prstGeom prst="rect">
            <a:avLst/>
          </a:prstGeom>
          <a:solidFill>
            <a:srgbClr val="4F8CB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10" name="Slide Number Placeholder 3"/>
          <p:cNvSpPr>
            <a:spLocks noGrp="1"/>
          </p:cNvSpPr>
          <p:nvPr>
            <p:ph type="sldNum" sz="quarter" idx="12"/>
          </p:nvPr>
        </p:nvSpPr>
        <p:spPr bwMode="auto">
          <a:xfrm>
            <a:off x="9448800" y="6453189"/>
            <a:ext cx="2743200" cy="365125"/>
          </a:xfrm>
          <a:noFill/>
          <a:ln>
            <a:miter lim="800000"/>
            <a:headEnd/>
            <a:tailEnd/>
          </a:ln>
        </p:spPr>
        <p:txBody>
          <a:bodyPr/>
          <a:lstStyle>
            <a:lvl1pPr>
              <a:defRPr>
                <a:solidFill>
                  <a:schemeClr val="tx1"/>
                </a:solidFill>
              </a:defRPr>
            </a:lvl1pPr>
          </a:lstStyle>
          <a:p>
            <a:fld id="{1F1CFA5E-D7BE-45A1-BD59-8EBEFF519CD8}" type="slidenum">
              <a:rPr lang="en-GB" altLang="en-US" smtClean="0"/>
              <a:pPr/>
              <a:t>‹#›</a:t>
            </a:fld>
            <a:endParaRPr lang="en-GB"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602D56-FB78-AC85-1454-16B4AF6AAD2C}"/>
              </a:ext>
            </a:extLst>
          </p:cNvPr>
          <p:cNvSpPr/>
          <p:nvPr userDrawn="1"/>
        </p:nvSpPr>
        <p:spPr>
          <a:xfrm>
            <a:off x="0" y="6354005"/>
            <a:ext cx="12192000" cy="503999"/>
          </a:xfrm>
          <a:prstGeom prst="rect">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nvGrpSpPr>
          <p:cNvPr id="4" name="Group 3">
            <a:extLst>
              <a:ext uri="{FF2B5EF4-FFF2-40B4-BE49-F238E27FC236}">
                <a16:creationId xmlns:a16="http://schemas.microsoft.com/office/drawing/2014/main" id="{594ECD73-1280-BEB1-D42D-6054B590E5F4}"/>
              </a:ext>
            </a:extLst>
          </p:cNvPr>
          <p:cNvGrpSpPr/>
          <p:nvPr userDrawn="1"/>
        </p:nvGrpSpPr>
        <p:grpSpPr>
          <a:xfrm>
            <a:off x="3779619" y="6382690"/>
            <a:ext cx="4547403" cy="440669"/>
            <a:chOff x="2479985" y="6388135"/>
            <a:chExt cx="4547403" cy="440669"/>
          </a:xfrm>
        </p:grpSpPr>
        <p:pic>
          <p:nvPicPr>
            <p:cNvPr id="5" name="Picture 4">
              <a:extLst>
                <a:ext uri="{FF2B5EF4-FFF2-40B4-BE49-F238E27FC236}">
                  <a16:creationId xmlns:a16="http://schemas.microsoft.com/office/drawing/2014/main" id="{6AB71C64-9794-2044-17B1-D9F9D9FE03D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914442" y="6388135"/>
              <a:ext cx="1315116" cy="438912"/>
            </a:xfrm>
            <a:prstGeom prst="rect">
              <a:avLst/>
            </a:prstGeom>
          </p:spPr>
        </p:pic>
        <p:pic>
          <p:nvPicPr>
            <p:cNvPr id="7" name="Picture 6">
              <a:extLst>
                <a:ext uri="{FF2B5EF4-FFF2-40B4-BE49-F238E27FC236}">
                  <a16:creationId xmlns:a16="http://schemas.microsoft.com/office/drawing/2014/main" id="{AF6CCB3E-5F49-B9DF-553E-E867FED6357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479985" y="6388137"/>
              <a:ext cx="1145263" cy="440667"/>
            </a:xfrm>
            <a:prstGeom prst="rect">
              <a:avLst/>
            </a:prstGeom>
          </p:spPr>
        </p:pic>
        <p:sp>
          <p:nvSpPr>
            <p:cNvPr id="8" name="Rectangle 7">
              <a:extLst>
                <a:ext uri="{FF2B5EF4-FFF2-40B4-BE49-F238E27FC236}">
                  <a16:creationId xmlns:a16="http://schemas.microsoft.com/office/drawing/2014/main" id="{0EF94D07-D482-733C-CC8C-2A7D865EE399}"/>
                </a:ext>
              </a:extLst>
            </p:cNvPr>
            <p:cNvSpPr/>
            <p:nvPr userDrawn="1"/>
          </p:nvSpPr>
          <p:spPr>
            <a:xfrm>
              <a:off x="5548309" y="6419850"/>
              <a:ext cx="359569" cy="3762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B6D05697-04D4-D811-62F4-5B934F9C2C5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492339" y="6388135"/>
              <a:ext cx="438912" cy="438912"/>
            </a:xfrm>
            <a:prstGeom prst="rect">
              <a:avLst/>
            </a:prstGeom>
          </p:spPr>
        </p:pic>
        <p:pic>
          <p:nvPicPr>
            <p:cNvPr id="10" name="Picture 9">
              <a:extLst>
                <a:ext uri="{FF2B5EF4-FFF2-40B4-BE49-F238E27FC236}">
                  <a16:creationId xmlns:a16="http://schemas.microsoft.com/office/drawing/2014/main" id="{FE452BF2-8302-EE15-8DD0-5F4129105C02}"/>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054695" y="6388135"/>
              <a:ext cx="438912" cy="438912"/>
            </a:xfrm>
            <a:prstGeom prst="rect">
              <a:avLst/>
            </a:prstGeom>
          </p:spPr>
        </p:pic>
        <p:pic>
          <p:nvPicPr>
            <p:cNvPr id="11" name="Picture 10">
              <a:extLst>
                <a:ext uri="{FF2B5EF4-FFF2-40B4-BE49-F238E27FC236}">
                  <a16:creationId xmlns:a16="http://schemas.microsoft.com/office/drawing/2014/main" id="{71F7E034-9FC7-79BA-1A88-E300B8D67E4A}"/>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588476" y="6388135"/>
              <a:ext cx="438912" cy="438912"/>
            </a:xfrm>
            <a:prstGeom prst="rect">
              <a:avLst/>
            </a:prstGeom>
          </p:spPr>
        </p:pic>
      </p:grpSp>
      <p:pic>
        <p:nvPicPr>
          <p:cNvPr id="12" name="Picture 11" descr="A picture containing logo&#10;&#10;Description automatically generated">
            <a:extLst>
              <a:ext uri="{FF2B5EF4-FFF2-40B4-BE49-F238E27FC236}">
                <a16:creationId xmlns:a16="http://schemas.microsoft.com/office/drawing/2014/main" id="{90FCC25E-EEF8-843E-CFAE-9A404FAEB1D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583730" y="6402667"/>
            <a:ext cx="1042574" cy="418935"/>
          </a:xfrm>
          <a:prstGeom prst="rect">
            <a:avLst/>
          </a:prstGeom>
          <a:solidFill>
            <a:schemeClr val="bg1"/>
          </a:solidFill>
        </p:spPr>
      </p:pic>
      <p:pic>
        <p:nvPicPr>
          <p:cNvPr id="13" name="Picture 12">
            <a:extLst>
              <a:ext uri="{FF2B5EF4-FFF2-40B4-BE49-F238E27FC236}">
                <a16:creationId xmlns:a16="http://schemas.microsoft.com/office/drawing/2014/main" id="{435E72E8-ABB3-C335-0F4F-0C8533DF1CEC}"/>
              </a:ext>
            </a:extLst>
          </p:cNvPr>
          <p:cNvPicPr>
            <a:picLocks noChangeAspect="1"/>
          </p:cNvPicPr>
          <p:nvPr userDrawn="1"/>
        </p:nvPicPr>
        <p:blipFill>
          <a:blip r:embed="rId8"/>
          <a:stretch>
            <a:fillRect/>
          </a:stretch>
        </p:blipFill>
        <p:spPr>
          <a:xfrm>
            <a:off x="8504020" y="6399100"/>
            <a:ext cx="1377891" cy="407197"/>
          </a:xfrm>
          <a:prstGeom prst="rect">
            <a:avLst/>
          </a:prstGeom>
        </p:spPr>
      </p:pic>
      <p:sp>
        <p:nvSpPr>
          <p:cNvPr id="6" name="Slide Number Placeholder 5">
            <a:extLst>
              <a:ext uri="{FF2B5EF4-FFF2-40B4-BE49-F238E27FC236}">
                <a16:creationId xmlns:a16="http://schemas.microsoft.com/office/drawing/2014/main" id="{1CCB00C0-CA4E-F524-CE3A-4CDB79372D03}"/>
              </a:ext>
            </a:extLst>
          </p:cNvPr>
          <p:cNvSpPr>
            <a:spLocks noGrp="1"/>
          </p:cNvSpPr>
          <p:nvPr>
            <p:ph type="sldNum" sz="quarter" idx="12"/>
          </p:nvPr>
        </p:nvSpPr>
        <p:spPr>
          <a:xfrm>
            <a:off x="11487704" y="6414405"/>
            <a:ext cx="704295" cy="365125"/>
          </a:xfrm>
          <a:prstGeom prst="rect">
            <a:avLst/>
          </a:prstGeom>
        </p:spPr>
        <p:txBody>
          <a:bodyPr/>
          <a:lstStyle>
            <a:lvl1pPr algn="r">
              <a:defRPr sz="1600">
                <a:solidFill>
                  <a:schemeClr val="bg1">
                    <a:lumMod val="95000"/>
                  </a:schemeClr>
                </a:solidFill>
              </a:defRPr>
            </a:lvl1pPr>
          </a:lstStyle>
          <a:p>
            <a:fld id="{4D309488-8EB1-4662-952E-D6A73107E6C0}" type="slidenum">
              <a:rPr lang="en-US" smtClean="0"/>
              <a:pPr/>
              <a:t>‹#›</a:t>
            </a:fld>
            <a:endParaRPr lang="en-US" dirty="0"/>
          </a:p>
        </p:txBody>
      </p:sp>
      <p:sp>
        <p:nvSpPr>
          <p:cNvPr id="14" name="Title 1">
            <a:extLst>
              <a:ext uri="{FF2B5EF4-FFF2-40B4-BE49-F238E27FC236}">
                <a16:creationId xmlns:a16="http://schemas.microsoft.com/office/drawing/2014/main" id="{50B285FE-927D-0FFE-8969-FEE801E71ED0}"/>
              </a:ext>
            </a:extLst>
          </p:cNvPr>
          <p:cNvSpPr txBox="1">
            <a:spLocks/>
          </p:cNvSpPr>
          <p:nvPr userDrawn="1"/>
        </p:nvSpPr>
        <p:spPr bwMode="auto">
          <a:xfrm>
            <a:off x="0" y="152400"/>
            <a:ext cx="121920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marL="358775" eaLnBrk="1" hangingPunct="1">
              <a:defRPr/>
            </a:pPr>
            <a:endParaRPr lang="en-PH" altLang="en-US" sz="3200" b="1" cap="small" baseline="0" dirty="0">
              <a:solidFill>
                <a:srgbClr val="4F8CB5"/>
              </a:solidFill>
              <a:latin typeface="+mn-lt"/>
            </a:endParaRPr>
          </a:p>
        </p:txBody>
      </p:sp>
    </p:spTree>
    <p:extLst>
      <p:ext uri="{BB962C8B-B14F-4D97-AF65-F5344CB8AC3E}">
        <p14:creationId xmlns:p14="http://schemas.microsoft.com/office/powerpoint/2010/main" val="54146630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F50EA-0B6B-00CC-77CD-215859FDCDA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10A03A-AA18-906E-6C5B-3A5EFC91BA7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13E58B-6F25-5749-2309-D09A418A0047}"/>
              </a:ext>
            </a:extLst>
          </p:cNvPr>
          <p:cNvSpPr>
            <a:spLocks noGrp="1"/>
          </p:cNvSpPr>
          <p:nvPr>
            <p:ph type="dt" sz="half" idx="10"/>
          </p:nvPr>
        </p:nvSpPr>
        <p:spPr>
          <a:xfrm>
            <a:off x="838200" y="6356350"/>
            <a:ext cx="2743200" cy="365125"/>
          </a:xfrm>
          <a:prstGeom prst="rect">
            <a:avLst/>
          </a:prstGeom>
        </p:spPr>
        <p:txBody>
          <a:bodyPr/>
          <a:lstStyle/>
          <a:p>
            <a:fld id="{23C1F390-0A73-4112-8026-F19703CE7438}" type="datetimeFigureOut">
              <a:rPr lang="en-US" smtClean="0"/>
              <a:t>11/4/2022</a:t>
            </a:fld>
            <a:endParaRPr lang="en-US"/>
          </a:p>
        </p:txBody>
      </p:sp>
      <p:sp>
        <p:nvSpPr>
          <p:cNvPr id="5" name="Footer Placeholder 4">
            <a:extLst>
              <a:ext uri="{FF2B5EF4-FFF2-40B4-BE49-F238E27FC236}">
                <a16:creationId xmlns:a16="http://schemas.microsoft.com/office/drawing/2014/main" id="{F198C9EC-59CF-022E-D04A-9CFCEC90A7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DB30D7-789D-B77F-72BC-238B29150B3E}"/>
              </a:ext>
            </a:extLst>
          </p:cNvPr>
          <p:cNvSpPr>
            <a:spLocks noGrp="1"/>
          </p:cNvSpPr>
          <p:nvPr>
            <p:ph type="sldNum" sz="quarter" idx="12"/>
          </p:nvPr>
        </p:nvSpPr>
        <p:spPr>
          <a:xfrm>
            <a:off x="8610600" y="6356350"/>
            <a:ext cx="2743200" cy="365125"/>
          </a:xfrm>
          <a:prstGeom prst="rect">
            <a:avLst/>
          </a:prstGeom>
        </p:spPr>
        <p:txBody>
          <a:bodyPr/>
          <a:lstStyle/>
          <a:p>
            <a:fld id="{4D309488-8EB1-4662-952E-D6A73107E6C0}" type="slidenum">
              <a:rPr lang="en-US" smtClean="0"/>
              <a:t>‹#›</a:t>
            </a:fld>
            <a:endParaRPr lang="en-US"/>
          </a:p>
        </p:txBody>
      </p:sp>
    </p:spTree>
    <p:extLst>
      <p:ext uri="{BB962C8B-B14F-4D97-AF65-F5344CB8AC3E}">
        <p14:creationId xmlns:p14="http://schemas.microsoft.com/office/powerpoint/2010/main" val="1428732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A1214-1277-CD2D-C367-ECF0FFB3A9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1BC1AF3-FCF2-FF30-6FCF-BCD64E2354A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3D867D-CF30-72BC-3658-FCF630A12BE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80C5F8-B02A-0ADA-EE59-B922D3305834}"/>
              </a:ext>
            </a:extLst>
          </p:cNvPr>
          <p:cNvSpPr>
            <a:spLocks noGrp="1"/>
          </p:cNvSpPr>
          <p:nvPr>
            <p:ph type="dt" sz="half" idx="10"/>
          </p:nvPr>
        </p:nvSpPr>
        <p:spPr>
          <a:xfrm>
            <a:off x="838200" y="6356350"/>
            <a:ext cx="2743200" cy="365125"/>
          </a:xfrm>
          <a:prstGeom prst="rect">
            <a:avLst/>
          </a:prstGeom>
        </p:spPr>
        <p:txBody>
          <a:bodyPr/>
          <a:lstStyle/>
          <a:p>
            <a:fld id="{23C1F390-0A73-4112-8026-F19703CE7438}" type="datetimeFigureOut">
              <a:rPr lang="en-US" smtClean="0"/>
              <a:t>11/4/2022</a:t>
            </a:fld>
            <a:endParaRPr lang="en-US"/>
          </a:p>
        </p:txBody>
      </p:sp>
      <p:sp>
        <p:nvSpPr>
          <p:cNvPr id="6" name="Footer Placeholder 5">
            <a:extLst>
              <a:ext uri="{FF2B5EF4-FFF2-40B4-BE49-F238E27FC236}">
                <a16:creationId xmlns:a16="http://schemas.microsoft.com/office/drawing/2014/main" id="{BB143DBA-7786-DDAE-3C53-D3019ABB1B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32F88F2-B314-B7E6-3C93-5FAFB8108060}"/>
              </a:ext>
            </a:extLst>
          </p:cNvPr>
          <p:cNvSpPr>
            <a:spLocks noGrp="1"/>
          </p:cNvSpPr>
          <p:nvPr>
            <p:ph type="sldNum" sz="quarter" idx="12"/>
          </p:nvPr>
        </p:nvSpPr>
        <p:spPr>
          <a:xfrm>
            <a:off x="8610600" y="6356350"/>
            <a:ext cx="2743200" cy="365125"/>
          </a:xfrm>
          <a:prstGeom prst="rect">
            <a:avLst/>
          </a:prstGeom>
        </p:spPr>
        <p:txBody>
          <a:bodyPr/>
          <a:lstStyle/>
          <a:p>
            <a:fld id="{4D309488-8EB1-4662-952E-D6A73107E6C0}" type="slidenum">
              <a:rPr lang="en-US" smtClean="0"/>
              <a:t>‹#›</a:t>
            </a:fld>
            <a:endParaRPr lang="en-US"/>
          </a:p>
        </p:txBody>
      </p:sp>
    </p:spTree>
    <p:extLst>
      <p:ext uri="{BB962C8B-B14F-4D97-AF65-F5344CB8AC3E}">
        <p14:creationId xmlns:p14="http://schemas.microsoft.com/office/powerpoint/2010/main" val="2533230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011A5-B26A-424B-6850-95686FE54AC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253BCC7-9DA2-AADA-EB23-59219FE5B6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DA6ED7-6E5A-EB00-1AF3-B2991CC01B2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8E7696-919D-302E-EB5F-4AC8D602196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4D7B4F-CE69-F32A-67D9-7B98440674D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E1F1CD-5083-B2D1-2C2E-9D9CE13D9AE7}"/>
              </a:ext>
            </a:extLst>
          </p:cNvPr>
          <p:cNvSpPr>
            <a:spLocks noGrp="1"/>
          </p:cNvSpPr>
          <p:nvPr>
            <p:ph type="dt" sz="half" idx="10"/>
          </p:nvPr>
        </p:nvSpPr>
        <p:spPr>
          <a:xfrm>
            <a:off x="838200" y="6356350"/>
            <a:ext cx="2743200" cy="365125"/>
          </a:xfrm>
          <a:prstGeom prst="rect">
            <a:avLst/>
          </a:prstGeom>
        </p:spPr>
        <p:txBody>
          <a:bodyPr/>
          <a:lstStyle/>
          <a:p>
            <a:fld id="{23C1F390-0A73-4112-8026-F19703CE7438}" type="datetimeFigureOut">
              <a:rPr lang="en-US" smtClean="0"/>
              <a:t>11/4/2022</a:t>
            </a:fld>
            <a:endParaRPr lang="en-US"/>
          </a:p>
        </p:txBody>
      </p:sp>
      <p:sp>
        <p:nvSpPr>
          <p:cNvPr id="8" name="Footer Placeholder 7">
            <a:extLst>
              <a:ext uri="{FF2B5EF4-FFF2-40B4-BE49-F238E27FC236}">
                <a16:creationId xmlns:a16="http://schemas.microsoft.com/office/drawing/2014/main" id="{161DFD51-DB5A-7DF2-BB76-EE90D58D2F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3C9D41D-B137-9098-1AFB-9AD291241112}"/>
              </a:ext>
            </a:extLst>
          </p:cNvPr>
          <p:cNvSpPr>
            <a:spLocks noGrp="1"/>
          </p:cNvSpPr>
          <p:nvPr>
            <p:ph type="sldNum" sz="quarter" idx="12"/>
          </p:nvPr>
        </p:nvSpPr>
        <p:spPr>
          <a:xfrm>
            <a:off x="8610600" y="6356350"/>
            <a:ext cx="2743200" cy="365125"/>
          </a:xfrm>
          <a:prstGeom prst="rect">
            <a:avLst/>
          </a:prstGeom>
        </p:spPr>
        <p:txBody>
          <a:bodyPr/>
          <a:lstStyle/>
          <a:p>
            <a:fld id="{4D309488-8EB1-4662-952E-D6A73107E6C0}" type="slidenum">
              <a:rPr lang="en-US" smtClean="0"/>
              <a:t>‹#›</a:t>
            </a:fld>
            <a:endParaRPr lang="en-US"/>
          </a:p>
        </p:txBody>
      </p:sp>
    </p:spTree>
    <p:extLst>
      <p:ext uri="{BB962C8B-B14F-4D97-AF65-F5344CB8AC3E}">
        <p14:creationId xmlns:p14="http://schemas.microsoft.com/office/powerpoint/2010/main" val="2047912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E3CF3-2971-AC60-2772-88F139A5F9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110351E-BAAD-30A5-4207-3598772F21DA}"/>
              </a:ext>
            </a:extLst>
          </p:cNvPr>
          <p:cNvSpPr>
            <a:spLocks noGrp="1"/>
          </p:cNvSpPr>
          <p:nvPr>
            <p:ph type="dt" sz="half" idx="10"/>
          </p:nvPr>
        </p:nvSpPr>
        <p:spPr>
          <a:xfrm>
            <a:off x="838200" y="6356350"/>
            <a:ext cx="2743200" cy="365125"/>
          </a:xfrm>
          <a:prstGeom prst="rect">
            <a:avLst/>
          </a:prstGeom>
        </p:spPr>
        <p:txBody>
          <a:bodyPr/>
          <a:lstStyle/>
          <a:p>
            <a:fld id="{23C1F390-0A73-4112-8026-F19703CE7438}" type="datetimeFigureOut">
              <a:rPr lang="en-US" smtClean="0"/>
              <a:t>11/4/2022</a:t>
            </a:fld>
            <a:endParaRPr lang="en-US"/>
          </a:p>
        </p:txBody>
      </p:sp>
      <p:sp>
        <p:nvSpPr>
          <p:cNvPr id="4" name="Footer Placeholder 3">
            <a:extLst>
              <a:ext uri="{FF2B5EF4-FFF2-40B4-BE49-F238E27FC236}">
                <a16:creationId xmlns:a16="http://schemas.microsoft.com/office/drawing/2014/main" id="{0444A673-3013-9826-3ED5-E171F1C45B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9C0799B-3FAA-71C4-5707-8BD54EC199D1}"/>
              </a:ext>
            </a:extLst>
          </p:cNvPr>
          <p:cNvSpPr>
            <a:spLocks noGrp="1"/>
          </p:cNvSpPr>
          <p:nvPr>
            <p:ph type="sldNum" sz="quarter" idx="12"/>
          </p:nvPr>
        </p:nvSpPr>
        <p:spPr>
          <a:xfrm>
            <a:off x="8610600" y="6356350"/>
            <a:ext cx="2743200" cy="365125"/>
          </a:xfrm>
          <a:prstGeom prst="rect">
            <a:avLst/>
          </a:prstGeom>
        </p:spPr>
        <p:txBody>
          <a:bodyPr/>
          <a:lstStyle/>
          <a:p>
            <a:fld id="{4D309488-8EB1-4662-952E-D6A73107E6C0}" type="slidenum">
              <a:rPr lang="en-US" smtClean="0"/>
              <a:t>‹#›</a:t>
            </a:fld>
            <a:endParaRPr lang="en-US"/>
          </a:p>
        </p:txBody>
      </p:sp>
    </p:spTree>
    <p:extLst>
      <p:ext uri="{BB962C8B-B14F-4D97-AF65-F5344CB8AC3E}">
        <p14:creationId xmlns:p14="http://schemas.microsoft.com/office/powerpoint/2010/main" val="488369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531417-D421-8319-DD01-3D5D74AE24F4}"/>
              </a:ext>
            </a:extLst>
          </p:cNvPr>
          <p:cNvSpPr>
            <a:spLocks noGrp="1"/>
          </p:cNvSpPr>
          <p:nvPr>
            <p:ph type="dt" sz="half" idx="10"/>
          </p:nvPr>
        </p:nvSpPr>
        <p:spPr>
          <a:xfrm>
            <a:off x="838200" y="6356350"/>
            <a:ext cx="2743200" cy="365125"/>
          </a:xfrm>
          <a:prstGeom prst="rect">
            <a:avLst/>
          </a:prstGeom>
        </p:spPr>
        <p:txBody>
          <a:bodyPr/>
          <a:lstStyle/>
          <a:p>
            <a:fld id="{23C1F390-0A73-4112-8026-F19703CE7438}" type="datetimeFigureOut">
              <a:rPr lang="en-US" smtClean="0"/>
              <a:t>11/4/2022</a:t>
            </a:fld>
            <a:endParaRPr lang="en-US"/>
          </a:p>
        </p:txBody>
      </p:sp>
      <p:sp>
        <p:nvSpPr>
          <p:cNvPr id="3" name="Footer Placeholder 2">
            <a:extLst>
              <a:ext uri="{FF2B5EF4-FFF2-40B4-BE49-F238E27FC236}">
                <a16:creationId xmlns:a16="http://schemas.microsoft.com/office/drawing/2014/main" id="{328C400C-6081-6E9F-5CF0-AFEBA05E3C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8A5E5D7-2CE2-B28B-7E07-EF8460F1B0C3}"/>
              </a:ext>
            </a:extLst>
          </p:cNvPr>
          <p:cNvSpPr>
            <a:spLocks noGrp="1"/>
          </p:cNvSpPr>
          <p:nvPr>
            <p:ph type="sldNum" sz="quarter" idx="12"/>
          </p:nvPr>
        </p:nvSpPr>
        <p:spPr>
          <a:xfrm>
            <a:off x="8610600" y="6356350"/>
            <a:ext cx="2743200" cy="365125"/>
          </a:xfrm>
          <a:prstGeom prst="rect">
            <a:avLst/>
          </a:prstGeom>
        </p:spPr>
        <p:txBody>
          <a:bodyPr/>
          <a:lstStyle/>
          <a:p>
            <a:fld id="{4D309488-8EB1-4662-952E-D6A73107E6C0}" type="slidenum">
              <a:rPr lang="en-US" smtClean="0"/>
              <a:t>‹#›</a:t>
            </a:fld>
            <a:endParaRPr lang="en-US"/>
          </a:p>
        </p:txBody>
      </p:sp>
    </p:spTree>
    <p:extLst>
      <p:ext uri="{BB962C8B-B14F-4D97-AF65-F5344CB8AC3E}">
        <p14:creationId xmlns:p14="http://schemas.microsoft.com/office/powerpoint/2010/main" val="3795313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00EF-F695-C974-DA01-1A1FB51850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8CEE3E-8260-62D3-B8B0-A654634539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4375C1-F4F9-4F4F-D5D8-2A032F1029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095A4B-DFFA-E172-1C29-5384D73DD422}"/>
              </a:ext>
            </a:extLst>
          </p:cNvPr>
          <p:cNvSpPr>
            <a:spLocks noGrp="1"/>
          </p:cNvSpPr>
          <p:nvPr>
            <p:ph type="dt" sz="half" idx="10"/>
          </p:nvPr>
        </p:nvSpPr>
        <p:spPr>
          <a:xfrm>
            <a:off x="838200" y="6356350"/>
            <a:ext cx="2743200" cy="365125"/>
          </a:xfrm>
          <a:prstGeom prst="rect">
            <a:avLst/>
          </a:prstGeom>
        </p:spPr>
        <p:txBody>
          <a:bodyPr/>
          <a:lstStyle/>
          <a:p>
            <a:fld id="{23C1F390-0A73-4112-8026-F19703CE7438}" type="datetimeFigureOut">
              <a:rPr lang="en-US" smtClean="0"/>
              <a:t>11/4/2022</a:t>
            </a:fld>
            <a:endParaRPr lang="en-US"/>
          </a:p>
        </p:txBody>
      </p:sp>
      <p:sp>
        <p:nvSpPr>
          <p:cNvPr id="6" name="Footer Placeholder 5">
            <a:extLst>
              <a:ext uri="{FF2B5EF4-FFF2-40B4-BE49-F238E27FC236}">
                <a16:creationId xmlns:a16="http://schemas.microsoft.com/office/drawing/2014/main" id="{0F31E9E9-7713-51F0-B039-C8A56B2A9A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95220E5-5E01-62EB-B1F4-069AD3EE5C6B}"/>
              </a:ext>
            </a:extLst>
          </p:cNvPr>
          <p:cNvSpPr>
            <a:spLocks noGrp="1"/>
          </p:cNvSpPr>
          <p:nvPr>
            <p:ph type="sldNum" sz="quarter" idx="12"/>
          </p:nvPr>
        </p:nvSpPr>
        <p:spPr>
          <a:xfrm>
            <a:off x="8610600" y="6356350"/>
            <a:ext cx="2743200" cy="365125"/>
          </a:xfrm>
          <a:prstGeom prst="rect">
            <a:avLst/>
          </a:prstGeom>
        </p:spPr>
        <p:txBody>
          <a:bodyPr/>
          <a:lstStyle/>
          <a:p>
            <a:fld id="{4D309488-8EB1-4662-952E-D6A73107E6C0}" type="slidenum">
              <a:rPr lang="en-US" smtClean="0"/>
              <a:t>‹#›</a:t>
            </a:fld>
            <a:endParaRPr lang="en-US"/>
          </a:p>
        </p:txBody>
      </p:sp>
    </p:spTree>
    <p:extLst>
      <p:ext uri="{BB962C8B-B14F-4D97-AF65-F5344CB8AC3E}">
        <p14:creationId xmlns:p14="http://schemas.microsoft.com/office/powerpoint/2010/main" val="3015914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D679-BDAA-53BF-7AB1-3F9D50AEBB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1821F4-4480-F393-5552-6480F8C603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5D01BD-0C77-530B-13B4-2635FC5A6CA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286464-FEF5-2DB0-8A6A-3A11529129C6}"/>
              </a:ext>
            </a:extLst>
          </p:cNvPr>
          <p:cNvSpPr>
            <a:spLocks noGrp="1"/>
          </p:cNvSpPr>
          <p:nvPr>
            <p:ph type="dt" sz="half" idx="10"/>
          </p:nvPr>
        </p:nvSpPr>
        <p:spPr>
          <a:xfrm>
            <a:off x="838200" y="6356350"/>
            <a:ext cx="2743200" cy="365125"/>
          </a:xfrm>
          <a:prstGeom prst="rect">
            <a:avLst/>
          </a:prstGeom>
        </p:spPr>
        <p:txBody>
          <a:bodyPr/>
          <a:lstStyle/>
          <a:p>
            <a:fld id="{23C1F390-0A73-4112-8026-F19703CE7438}" type="datetimeFigureOut">
              <a:rPr lang="en-US" smtClean="0"/>
              <a:t>11/4/2022</a:t>
            </a:fld>
            <a:endParaRPr lang="en-US"/>
          </a:p>
        </p:txBody>
      </p:sp>
      <p:sp>
        <p:nvSpPr>
          <p:cNvPr id="6" name="Footer Placeholder 5">
            <a:extLst>
              <a:ext uri="{FF2B5EF4-FFF2-40B4-BE49-F238E27FC236}">
                <a16:creationId xmlns:a16="http://schemas.microsoft.com/office/drawing/2014/main" id="{9717B4A7-69AC-3CE3-D4A1-9EC9BFFB10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E89A6D2-AF09-E468-23B9-E650D4CBF90F}"/>
              </a:ext>
            </a:extLst>
          </p:cNvPr>
          <p:cNvSpPr>
            <a:spLocks noGrp="1"/>
          </p:cNvSpPr>
          <p:nvPr>
            <p:ph type="sldNum" sz="quarter" idx="12"/>
          </p:nvPr>
        </p:nvSpPr>
        <p:spPr>
          <a:xfrm>
            <a:off x="8610600" y="6356350"/>
            <a:ext cx="2743200" cy="365125"/>
          </a:xfrm>
          <a:prstGeom prst="rect">
            <a:avLst/>
          </a:prstGeom>
        </p:spPr>
        <p:txBody>
          <a:bodyPr/>
          <a:lstStyle/>
          <a:p>
            <a:fld id="{4D309488-8EB1-4662-952E-D6A73107E6C0}" type="slidenum">
              <a:rPr lang="en-US" smtClean="0"/>
              <a:t>‹#›</a:t>
            </a:fld>
            <a:endParaRPr lang="en-US"/>
          </a:p>
        </p:txBody>
      </p:sp>
    </p:spTree>
    <p:extLst>
      <p:ext uri="{BB962C8B-B14F-4D97-AF65-F5344CB8AC3E}">
        <p14:creationId xmlns:p14="http://schemas.microsoft.com/office/powerpoint/2010/main" val="1664989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718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388772" y="6472239"/>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cs typeface="Arial" charset="0"/>
              </a:defRPr>
            </a:lvl1pPr>
          </a:lstStyle>
          <a:p>
            <a:pPr>
              <a:defRPr/>
            </a:pPr>
            <a:fld id="{665C27BB-EC34-4711-8D50-B6E287C1995C}"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5350" r:id="rId1"/>
    <p:sldLayoutId id="2147485347" r:id="rId2"/>
    <p:sldLayoutId id="2147485334" r:id="rId3"/>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0.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hyperlink" Target="https://bit.ly/2HfVvjH" TargetMode="External"/><Relationship Id="rId3" Type="http://schemas.openxmlformats.org/officeDocument/2006/relationships/image" Target="../media/image32.png"/><Relationship Id="rId7" Type="http://schemas.openxmlformats.org/officeDocument/2006/relationships/hyperlink" Target="https://arcg.is/1CmSeL" TargetMode="External"/><Relationship Id="rId2" Type="http://schemas.openxmlformats.org/officeDocument/2006/relationships/hyperlink" Target="http://arcg.is/neSvX" TargetMode="External"/><Relationship Id="rId1" Type="http://schemas.openxmlformats.org/officeDocument/2006/relationships/slideLayout" Target="../slideLayouts/slideLayout2.xml"/><Relationship Id="rId6" Type="http://schemas.openxmlformats.org/officeDocument/2006/relationships/hyperlink" Target="https://arcg.is/1KL18X0" TargetMode="External"/><Relationship Id="rId5" Type="http://schemas.openxmlformats.org/officeDocument/2006/relationships/image" Target="../media/image33.png"/><Relationship Id="rId4" Type="http://schemas.openxmlformats.org/officeDocument/2006/relationships/hyperlink" Target="https://arcg.is/C4fjD" TargetMode="External"/><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18.png"/><Relationship Id="rId18" Type="http://schemas.openxmlformats.org/officeDocument/2006/relationships/image" Target="../media/image49.png"/><Relationship Id="rId3" Type="http://schemas.openxmlformats.org/officeDocument/2006/relationships/image" Target="../media/image36.png"/><Relationship Id="rId21" Type="http://schemas.openxmlformats.org/officeDocument/2006/relationships/image" Target="../media/image52.png"/><Relationship Id="rId7" Type="http://schemas.openxmlformats.org/officeDocument/2006/relationships/image" Target="../media/image40.png"/><Relationship Id="rId12" Type="http://schemas.openxmlformats.org/officeDocument/2006/relationships/image" Target="../media/image20.png"/><Relationship Id="rId17" Type="http://schemas.openxmlformats.org/officeDocument/2006/relationships/image" Target="../media/image48.png"/><Relationship Id="rId2" Type="http://schemas.openxmlformats.org/officeDocument/2006/relationships/image" Target="../media/image35.jpeg"/><Relationship Id="rId16" Type="http://schemas.openxmlformats.org/officeDocument/2006/relationships/image" Target="../media/image47.png"/><Relationship Id="rId20"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6.png"/><Relationship Id="rId10" Type="http://schemas.openxmlformats.org/officeDocument/2006/relationships/image" Target="../media/image43.png"/><Relationship Id="rId19" Type="http://schemas.openxmlformats.org/officeDocument/2006/relationships/image" Target="../media/image50.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jpe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6.xml"/><Relationship Id="rId16"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22.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jpeg"/><Relationship Id="rId12"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jpeg"/><Relationship Id="rId14" Type="http://schemas.openxmlformats.org/officeDocument/2006/relationships/image" Target="../media/image78.svg"/></Relationships>
</file>

<file path=ppt/slides/_rels/slide23.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image" Target="../media/image89.jpeg"/><Relationship Id="rId18" Type="http://schemas.openxmlformats.org/officeDocument/2006/relationships/image" Target="../media/image94.png"/><Relationship Id="rId3" Type="http://schemas.openxmlformats.org/officeDocument/2006/relationships/image" Target="../media/image79.png"/><Relationship Id="rId21" Type="http://schemas.openxmlformats.org/officeDocument/2006/relationships/image" Target="../media/image97.png"/><Relationship Id="rId7" Type="http://schemas.openxmlformats.org/officeDocument/2006/relationships/image" Target="../media/image83.jpeg"/><Relationship Id="rId12" Type="http://schemas.openxmlformats.org/officeDocument/2006/relationships/image" Target="../media/image88.jpeg"/><Relationship Id="rId17" Type="http://schemas.openxmlformats.org/officeDocument/2006/relationships/image" Target="../media/image93.png"/><Relationship Id="rId25" Type="http://schemas.openxmlformats.org/officeDocument/2006/relationships/image" Target="../media/image101.jpeg"/><Relationship Id="rId2" Type="http://schemas.openxmlformats.org/officeDocument/2006/relationships/notesSlide" Target="../notesSlides/notesSlide8.xml"/><Relationship Id="rId16" Type="http://schemas.openxmlformats.org/officeDocument/2006/relationships/image" Target="../media/image92.png"/><Relationship Id="rId20" Type="http://schemas.openxmlformats.org/officeDocument/2006/relationships/image" Target="../media/image96.jpeg"/><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87.jpeg"/><Relationship Id="rId24" Type="http://schemas.openxmlformats.org/officeDocument/2006/relationships/image" Target="../media/image100.png"/><Relationship Id="rId5" Type="http://schemas.openxmlformats.org/officeDocument/2006/relationships/image" Target="../media/image81.png"/><Relationship Id="rId15" Type="http://schemas.openxmlformats.org/officeDocument/2006/relationships/image" Target="../media/image91.png"/><Relationship Id="rId23" Type="http://schemas.openxmlformats.org/officeDocument/2006/relationships/image" Target="../media/image99.png"/><Relationship Id="rId10" Type="http://schemas.openxmlformats.org/officeDocument/2006/relationships/image" Target="../media/image86.png"/><Relationship Id="rId19" Type="http://schemas.openxmlformats.org/officeDocument/2006/relationships/image" Target="../media/image95.png"/><Relationship Id="rId4" Type="http://schemas.openxmlformats.org/officeDocument/2006/relationships/image" Target="../media/image80.png"/><Relationship Id="rId9" Type="http://schemas.openxmlformats.org/officeDocument/2006/relationships/image" Target="../media/image85.jpeg"/><Relationship Id="rId14" Type="http://schemas.openxmlformats.org/officeDocument/2006/relationships/image" Target="../media/image90.png"/><Relationship Id="rId22" Type="http://schemas.openxmlformats.org/officeDocument/2006/relationships/image" Target="../media/image9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F330C881-0A32-FCA0-EE44-015245879006}"/>
              </a:ext>
            </a:extLst>
          </p:cNvPr>
          <p:cNvSpPr txBox="1">
            <a:spLocks noChangeArrowheads="1"/>
          </p:cNvSpPr>
          <p:nvPr/>
        </p:nvSpPr>
        <p:spPr bwMode="auto">
          <a:xfrm>
            <a:off x="908219" y="1795787"/>
            <a:ext cx="10375559" cy="1200329"/>
          </a:xfrm>
          <a:prstGeom prst="rect">
            <a:avLst/>
          </a:prstGeom>
          <a:noFill/>
          <a:ln w="9525">
            <a:noFill/>
            <a:miter lim="800000"/>
            <a:headEnd/>
            <a:tailEnd/>
          </a:ln>
        </p:spPr>
        <p:txBody>
          <a:bodyPr wrap="square">
            <a:spAutoFit/>
          </a:bodyPr>
          <a:lstStyle/>
          <a:p>
            <a:pPr algn="ctr"/>
            <a:r>
              <a:rPr lang="en-US" sz="3600" b="1" cap="small" dirty="0">
                <a:solidFill>
                  <a:schemeClr val="bg1"/>
                </a:solidFill>
                <a:latin typeface="+mn-lt"/>
              </a:rPr>
              <a:t>Session 9</a:t>
            </a:r>
            <a:r>
              <a:rPr lang="en-US" altLang="en-US" sz="3600" b="1" cap="small" dirty="0">
                <a:solidFill>
                  <a:schemeClr val="bg1"/>
                </a:solidFill>
              </a:rPr>
              <a:t>: </a:t>
            </a:r>
            <a:r>
              <a:rPr lang="en-GB" sz="3600" b="1" cap="small" dirty="0">
                <a:solidFill>
                  <a:schemeClr val="bg1"/>
                </a:solidFill>
              </a:rPr>
              <a:t>How to geo-enable your </a:t>
            </a:r>
          </a:p>
          <a:p>
            <a:pPr algn="ctr"/>
            <a:r>
              <a:rPr lang="en-GB" sz="3600" b="1" cap="small" dirty="0">
                <a:solidFill>
                  <a:schemeClr val="bg1"/>
                </a:solidFill>
              </a:rPr>
              <a:t>Malaria Information System?</a:t>
            </a:r>
            <a:endParaRPr lang="en-US" sz="3600" b="1" cap="small" dirty="0">
              <a:solidFill>
                <a:schemeClr val="bg1"/>
              </a:solidFill>
            </a:endParaRPr>
          </a:p>
        </p:txBody>
      </p:sp>
      <p:sp>
        <p:nvSpPr>
          <p:cNvPr id="2" name="TextBox 1">
            <a:extLst>
              <a:ext uri="{FF2B5EF4-FFF2-40B4-BE49-F238E27FC236}">
                <a16:creationId xmlns:a16="http://schemas.microsoft.com/office/drawing/2014/main" id="{AEA3D4AF-3DD0-F53A-2042-7C5BEE792D60}"/>
              </a:ext>
            </a:extLst>
          </p:cNvPr>
          <p:cNvSpPr txBox="1">
            <a:spLocks noChangeArrowheads="1"/>
          </p:cNvSpPr>
          <p:nvPr/>
        </p:nvSpPr>
        <p:spPr bwMode="auto">
          <a:xfrm>
            <a:off x="908220" y="4146833"/>
            <a:ext cx="10375559" cy="1169551"/>
          </a:xfrm>
          <a:prstGeom prst="rect">
            <a:avLst/>
          </a:prstGeom>
          <a:noFill/>
          <a:ln w="9525">
            <a:noFill/>
            <a:miter lim="800000"/>
            <a:headEnd/>
            <a:tailEnd/>
          </a:ln>
        </p:spPr>
        <p:txBody>
          <a:bodyPr wrap="square">
            <a:spAutoFit/>
          </a:bodyPr>
          <a:lstStyle/>
          <a:p>
            <a:pPr algn="ctr"/>
            <a:r>
              <a:rPr lang="en-US" altLang="en-US" sz="2000" b="1" cap="small" dirty="0">
                <a:solidFill>
                  <a:schemeClr val="bg1"/>
                </a:solidFill>
              </a:rPr>
              <a:t>Steeve Ebener, PhD</a:t>
            </a:r>
          </a:p>
          <a:p>
            <a:pPr algn="ctr"/>
            <a:r>
              <a:rPr lang="en-US" altLang="en-US" sz="1600" baseline="0" dirty="0">
                <a:solidFill>
                  <a:schemeClr val="bg1"/>
                </a:solidFill>
                <a:latin typeface="+mn-lt"/>
                <a:ea typeface="Century Gothic" charset="0"/>
                <a:cs typeface="Century Gothic" charset="0"/>
              </a:rPr>
              <a:t>Lead, Health </a:t>
            </a:r>
            <a:r>
              <a:rPr lang="en-US" altLang="en-US" sz="1600" baseline="0" dirty="0" err="1">
                <a:solidFill>
                  <a:schemeClr val="bg1"/>
                </a:solidFill>
                <a:latin typeface="+mn-lt"/>
                <a:ea typeface="Century Gothic" charset="0"/>
                <a:cs typeface="Century Gothic" charset="0"/>
              </a:rPr>
              <a:t>GeoLab</a:t>
            </a:r>
            <a:r>
              <a:rPr lang="en-US" altLang="en-US" sz="1600" baseline="0" dirty="0">
                <a:solidFill>
                  <a:schemeClr val="bg1"/>
                </a:solidFill>
                <a:latin typeface="+mn-lt"/>
                <a:ea typeface="Century Gothic" charset="0"/>
                <a:cs typeface="Century Gothic" charset="0"/>
              </a:rPr>
              <a:t> Group, Epidemiology Department, </a:t>
            </a:r>
          </a:p>
          <a:p>
            <a:pPr algn="ctr"/>
            <a:r>
              <a:rPr lang="en-US" sz="1600" b="0" i="0" u="none" strike="noStrike" dirty="0">
                <a:solidFill>
                  <a:schemeClr val="bg1"/>
                </a:solidFill>
                <a:effectLst/>
                <a:latin typeface="Calibri" panose="020F0502020204030204" pitchFamily="34" charset="0"/>
              </a:rPr>
              <a:t>Mahidol-Oxford Tropical Medicine Research Unit, Faculty of Tropical Medicine, </a:t>
            </a:r>
          </a:p>
          <a:p>
            <a:pPr algn="ctr"/>
            <a:r>
              <a:rPr lang="en-US" sz="1600" b="0" i="0" u="none" strike="noStrike" dirty="0">
                <a:solidFill>
                  <a:schemeClr val="bg1"/>
                </a:solidFill>
                <a:effectLst/>
                <a:latin typeface="Calibri" panose="020F0502020204030204" pitchFamily="34" charset="0"/>
              </a:rPr>
              <a:t>Mahidol University</a:t>
            </a:r>
            <a:r>
              <a:rPr lang="en-US" altLang="en-US" sz="1600" baseline="0" dirty="0">
                <a:solidFill>
                  <a:schemeClr val="bg1"/>
                </a:solidFill>
                <a:latin typeface="+mn-lt"/>
                <a:ea typeface="Century Gothic" charset="0"/>
                <a:cs typeface="Century Gothic" charset="0"/>
              </a:rPr>
              <a:t>, Bangkok</a:t>
            </a:r>
            <a:endParaRPr lang="en-US" sz="2000" b="1" cap="small" dirty="0">
              <a:solidFill>
                <a:schemeClr val="bg1"/>
              </a:solidFill>
              <a:latin typeface="+mn-lt"/>
            </a:endParaRPr>
          </a:p>
        </p:txBody>
      </p:sp>
    </p:spTree>
    <p:extLst>
      <p:ext uri="{BB962C8B-B14F-4D97-AF65-F5344CB8AC3E}">
        <p14:creationId xmlns:p14="http://schemas.microsoft.com/office/powerpoint/2010/main" val="2306897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3.png">
            <a:extLst>
              <a:ext uri="{FF2B5EF4-FFF2-40B4-BE49-F238E27FC236}">
                <a16:creationId xmlns:a16="http://schemas.microsoft.com/office/drawing/2014/main" id="{4FD946FF-134D-4665-932C-998F5FCC5576}"/>
              </a:ext>
            </a:extLst>
          </p:cNvPr>
          <p:cNvPicPr>
            <a:picLocks noChangeAspect="1" noChangeArrowheads="1"/>
          </p:cNvPicPr>
          <p:nvPr/>
        </p:nvPicPr>
        <p:blipFill>
          <a:blip r:embed="rId2" cstate="print"/>
          <a:srcRect b="52911"/>
          <a:stretch>
            <a:fillRect/>
          </a:stretch>
        </p:blipFill>
        <p:spPr bwMode="auto">
          <a:xfrm>
            <a:off x="2195514" y="891963"/>
            <a:ext cx="7725014" cy="5057105"/>
          </a:xfrm>
          <a:prstGeom prst="rect">
            <a:avLst/>
          </a:prstGeom>
          <a:noFill/>
          <a:ln w="9525">
            <a:noFill/>
            <a:miter lim="800000"/>
            <a:headEnd/>
            <a:tailEnd/>
          </a:ln>
        </p:spPr>
      </p:pic>
      <p:sp>
        <p:nvSpPr>
          <p:cNvPr id="14" name="Title 1">
            <a:extLst>
              <a:ext uri="{FF2B5EF4-FFF2-40B4-BE49-F238E27FC236}">
                <a16:creationId xmlns:a16="http://schemas.microsoft.com/office/drawing/2014/main" id="{97BB9E95-C6F4-4755-9A3A-BFEC31300E63}"/>
              </a:ext>
            </a:extLst>
          </p:cNvPr>
          <p:cNvSpPr txBox="1">
            <a:spLocks/>
          </p:cNvSpPr>
          <p:nvPr/>
        </p:nvSpPr>
        <p:spPr>
          <a:xfrm>
            <a:off x="-2" y="6099141"/>
            <a:ext cx="8740168" cy="244927"/>
          </a:xfrm>
          <a:prstGeom prst="rect">
            <a:avLst/>
          </a:prstGeom>
        </p:spPr>
        <p:txBody>
          <a:bodyPr anchor="ctr"/>
          <a:lstStyle/>
          <a:p>
            <a:pPr marL="1143000" indent="-1143000" eaLnBrk="1" fontAlgn="auto" hangingPunct="1">
              <a:spcAft>
                <a:spcPts val="0"/>
              </a:spcAft>
              <a:defRPr/>
            </a:pPr>
            <a:r>
              <a:rPr lang="en-US" sz="1100" dirty="0">
                <a:latin typeface="+mn-lt"/>
                <a:ea typeface="+mj-ea"/>
                <a:cs typeface="+mj-cs"/>
              </a:rPr>
              <a:t>Extracted from: https://www.adb.org/publications/building-capacity-geo-enabling-health-information-systems </a:t>
            </a:r>
          </a:p>
        </p:txBody>
      </p:sp>
      <p:sp>
        <p:nvSpPr>
          <p:cNvPr id="2" name="Title 1">
            <a:extLst>
              <a:ext uri="{FF2B5EF4-FFF2-40B4-BE49-F238E27FC236}">
                <a16:creationId xmlns:a16="http://schemas.microsoft.com/office/drawing/2014/main" id="{D7037B9E-E802-B441-BB67-62A9E9DDA31A}"/>
              </a:ext>
            </a:extLst>
          </p:cNvPr>
          <p:cNvSpPr txBox="1">
            <a:spLocks/>
          </p:cNvSpPr>
          <p:nvPr/>
        </p:nvSpPr>
        <p:spPr bwMode="auto">
          <a:xfrm>
            <a:off x="0" y="152400"/>
            <a:ext cx="121920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marL="358775" fontAlgn="base">
              <a:lnSpc>
                <a:spcPct val="90000"/>
              </a:lnSpc>
              <a:spcBef>
                <a:spcPct val="0"/>
              </a:spcBef>
              <a:spcAft>
                <a:spcPct val="0"/>
              </a:spcAft>
              <a:defRPr sz="3200" b="1" cap="small" baseline="0">
                <a:solidFill>
                  <a:srgbClr val="4F8CB5"/>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sz="3600" b="1" dirty="0">
                <a:latin typeface="+mn-lt"/>
              </a:rPr>
              <a:t>Geo-enabled HIS/MIS – The benefits</a:t>
            </a:r>
            <a:endParaRPr lang="en-PH" altLang="en-US" sz="3600" dirty="0"/>
          </a:p>
        </p:txBody>
      </p:sp>
      <p:sp>
        <p:nvSpPr>
          <p:cNvPr id="3" name="Slide Number Placeholder 3">
            <a:extLst>
              <a:ext uri="{FF2B5EF4-FFF2-40B4-BE49-F238E27FC236}">
                <a16:creationId xmlns:a16="http://schemas.microsoft.com/office/drawing/2014/main" id="{841715C5-04B9-0D5D-7179-93F86C40BFBD}"/>
              </a:ext>
            </a:extLst>
          </p:cNvPr>
          <p:cNvSpPr txBox="1">
            <a:spLocks/>
          </p:cNvSpPr>
          <p:nvPr/>
        </p:nvSpPr>
        <p:spPr>
          <a:xfrm>
            <a:off x="9439836" y="6414404"/>
            <a:ext cx="2743200" cy="365125"/>
          </a:xfrm>
          <a:prstGeom prst="rect">
            <a:avLst/>
          </a:prstGeom>
        </p:spPr>
        <p:txBody>
          <a:bodyPr/>
          <a:lstStyle>
            <a:defPPr>
              <a:defRPr lang="en-US"/>
            </a:defPPr>
            <a:lvl1pPr marL="0" algn="r" defTabSz="914400" rtl="0" eaLnBrk="1" latinLnBrk="0" hangingPunct="1">
              <a:defRPr sz="16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09488-8EB1-4662-952E-D6A73107E6C0}" type="slidenum">
              <a:rPr lang="en-US" smtClean="0"/>
              <a:pPr/>
              <a:t>10</a:t>
            </a:fld>
            <a:endParaRPr lang="en-US" dirty="0"/>
          </a:p>
        </p:txBody>
      </p:sp>
    </p:spTree>
    <p:extLst>
      <p:ext uri="{BB962C8B-B14F-4D97-AF65-F5344CB8AC3E}">
        <p14:creationId xmlns:p14="http://schemas.microsoft.com/office/powerpoint/2010/main" val="1935283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3.png">
            <a:extLst>
              <a:ext uri="{FF2B5EF4-FFF2-40B4-BE49-F238E27FC236}">
                <a16:creationId xmlns:a16="http://schemas.microsoft.com/office/drawing/2014/main" id="{6B85FF76-E3BD-4E0E-B95A-A399CB03E62D}"/>
              </a:ext>
            </a:extLst>
          </p:cNvPr>
          <p:cNvPicPr>
            <a:picLocks noChangeAspect="1" noChangeArrowheads="1"/>
          </p:cNvPicPr>
          <p:nvPr/>
        </p:nvPicPr>
        <p:blipFill>
          <a:blip r:embed="rId2" cstate="print"/>
          <a:srcRect t="48396" b="5824"/>
          <a:stretch>
            <a:fillRect/>
          </a:stretch>
        </p:blipFill>
        <p:spPr bwMode="auto">
          <a:xfrm>
            <a:off x="2119313" y="904583"/>
            <a:ext cx="7853230" cy="4997797"/>
          </a:xfrm>
          <a:prstGeom prst="rect">
            <a:avLst/>
          </a:prstGeom>
          <a:noFill/>
          <a:ln w="9525">
            <a:noFill/>
            <a:miter lim="800000"/>
            <a:headEnd/>
            <a:tailEnd/>
          </a:ln>
        </p:spPr>
      </p:pic>
      <p:sp>
        <p:nvSpPr>
          <p:cNvPr id="7" name="Title 1">
            <a:extLst>
              <a:ext uri="{FF2B5EF4-FFF2-40B4-BE49-F238E27FC236}">
                <a16:creationId xmlns:a16="http://schemas.microsoft.com/office/drawing/2014/main" id="{B5D5E7D4-79A7-41BF-87CB-83B04573A6AE}"/>
              </a:ext>
            </a:extLst>
          </p:cNvPr>
          <p:cNvSpPr txBox="1">
            <a:spLocks/>
          </p:cNvSpPr>
          <p:nvPr/>
        </p:nvSpPr>
        <p:spPr>
          <a:xfrm>
            <a:off x="0" y="6064753"/>
            <a:ext cx="8301369" cy="287759"/>
          </a:xfrm>
          <a:prstGeom prst="rect">
            <a:avLst/>
          </a:prstGeom>
        </p:spPr>
        <p:txBody>
          <a:bodyPr anchor="ctr"/>
          <a:lstStyle>
            <a:defPPr>
              <a:defRPr lang="en-US"/>
            </a:defPPr>
            <a:lvl1pPr marL="1143000" indent="-1143000" fontAlgn="auto">
              <a:spcAft>
                <a:spcPts val="0"/>
              </a:spcAft>
              <a:defRPr sz="1100">
                <a:ea typeface="+mj-ea"/>
                <a:cs typeface="+mj-cs"/>
              </a:defRPr>
            </a:lvl1pPr>
          </a:lstStyle>
          <a:p>
            <a:r>
              <a:rPr lang="en-US" dirty="0"/>
              <a:t>Extracted from: https://www.adb.org/publications/building-capacity-geo-enabling-health-information-systems </a:t>
            </a:r>
          </a:p>
        </p:txBody>
      </p:sp>
      <p:sp>
        <p:nvSpPr>
          <p:cNvPr id="2" name="Title 1">
            <a:extLst>
              <a:ext uri="{FF2B5EF4-FFF2-40B4-BE49-F238E27FC236}">
                <a16:creationId xmlns:a16="http://schemas.microsoft.com/office/drawing/2014/main" id="{97F7E9D0-D637-F5AF-1CB7-71A8DC623512}"/>
              </a:ext>
            </a:extLst>
          </p:cNvPr>
          <p:cNvSpPr txBox="1">
            <a:spLocks/>
          </p:cNvSpPr>
          <p:nvPr/>
        </p:nvSpPr>
        <p:spPr bwMode="auto">
          <a:xfrm>
            <a:off x="0" y="152400"/>
            <a:ext cx="121920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marL="358775" fontAlgn="base">
              <a:lnSpc>
                <a:spcPct val="90000"/>
              </a:lnSpc>
              <a:spcBef>
                <a:spcPct val="0"/>
              </a:spcBef>
              <a:spcAft>
                <a:spcPct val="0"/>
              </a:spcAft>
              <a:defRPr sz="3200" b="1" cap="small" baseline="0">
                <a:solidFill>
                  <a:srgbClr val="4F8CB5"/>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sz="3600" b="1" dirty="0">
                <a:latin typeface="+mn-lt"/>
              </a:rPr>
              <a:t>Geo-enabled HIS/MIS – The benefits</a:t>
            </a:r>
            <a:endParaRPr lang="en-PH" altLang="en-US" sz="3600" dirty="0"/>
          </a:p>
        </p:txBody>
      </p:sp>
      <p:sp>
        <p:nvSpPr>
          <p:cNvPr id="3" name="Slide Number Placeholder 3">
            <a:extLst>
              <a:ext uri="{FF2B5EF4-FFF2-40B4-BE49-F238E27FC236}">
                <a16:creationId xmlns:a16="http://schemas.microsoft.com/office/drawing/2014/main" id="{3A2302E8-EDA8-D280-8B3C-9C2ABFE1A885}"/>
              </a:ext>
            </a:extLst>
          </p:cNvPr>
          <p:cNvSpPr txBox="1">
            <a:spLocks/>
          </p:cNvSpPr>
          <p:nvPr/>
        </p:nvSpPr>
        <p:spPr>
          <a:xfrm>
            <a:off x="9439836" y="6414404"/>
            <a:ext cx="2743200" cy="365125"/>
          </a:xfrm>
          <a:prstGeom prst="rect">
            <a:avLst/>
          </a:prstGeom>
        </p:spPr>
        <p:txBody>
          <a:bodyPr/>
          <a:lstStyle>
            <a:defPPr>
              <a:defRPr lang="en-US"/>
            </a:defPPr>
            <a:lvl1pPr marL="0" algn="r" defTabSz="914400" rtl="0" eaLnBrk="1" latinLnBrk="0" hangingPunct="1">
              <a:defRPr sz="16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09488-8EB1-4662-952E-D6A73107E6C0}" type="slidenum">
              <a:rPr lang="en-US" smtClean="0"/>
              <a:pPr/>
              <a:t>11</a:t>
            </a:fld>
            <a:endParaRPr lang="en-US" dirty="0"/>
          </a:p>
        </p:txBody>
      </p:sp>
    </p:spTree>
    <p:extLst>
      <p:ext uri="{BB962C8B-B14F-4D97-AF65-F5344CB8AC3E}">
        <p14:creationId xmlns:p14="http://schemas.microsoft.com/office/powerpoint/2010/main" val="3144225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FEC2F98D-1307-400C-926E-E42F57E554AC}"/>
              </a:ext>
            </a:extLst>
          </p:cNvPr>
          <p:cNvPicPr>
            <a:picLocks noChangeAspect="1" noChangeArrowheads="1"/>
          </p:cNvPicPr>
          <p:nvPr/>
        </p:nvPicPr>
        <p:blipFill>
          <a:blip r:embed="rId2" cstate="print"/>
          <a:srcRect l="500" t="15814" r="47000" b="465"/>
          <a:stretch>
            <a:fillRect/>
          </a:stretch>
        </p:blipFill>
        <p:spPr bwMode="auto">
          <a:xfrm>
            <a:off x="7248129" y="846137"/>
            <a:ext cx="2102937" cy="1802104"/>
          </a:xfrm>
          <a:prstGeom prst="rect">
            <a:avLst/>
          </a:prstGeom>
          <a:ln w="6350">
            <a:solidFill>
              <a:schemeClr val="tx1"/>
            </a:solidFill>
          </a:ln>
          <a:effectLst>
            <a:outerShdw blurRad="50800" dist="38100" dir="2700000" sx="102000" sy="102000" algn="tl" rotWithShape="0">
              <a:prstClr val="black">
                <a:alpha val="40000"/>
              </a:prstClr>
            </a:outerShdw>
          </a:effectLst>
        </p:spPr>
      </p:pic>
      <p:sp>
        <p:nvSpPr>
          <p:cNvPr id="9" name="Rectangle 8">
            <a:extLst>
              <a:ext uri="{FF2B5EF4-FFF2-40B4-BE49-F238E27FC236}">
                <a16:creationId xmlns:a16="http://schemas.microsoft.com/office/drawing/2014/main" id="{E57EB723-C4E9-4584-81BC-C5B58E82B65B}"/>
              </a:ext>
            </a:extLst>
          </p:cNvPr>
          <p:cNvSpPr/>
          <p:nvPr/>
        </p:nvSpPr>
        <p:spPr>
          <a:xfrm>
            <a:off x="522514" y="912260"/>
            <a:ext cx="5573485" cy="4154984"/>
          </a:xfrm>
          <a:prstGeom prst="rect">
            <a:avLst/>
          </a:prstGeom>
        </p:spPr>
        <p:txBody>
          <a:bodyPr wrap="square">
            <a:spAutoFit/>
          </a:bodyPr>
          <a:lstStyle/>
          <a:p>
            <a:pPr marL="174625" indent="-174625">
              <a:buFontTx/>
              <a:buChar char="-"/>
            </a:pPr>
            <a:r>
              <a:rPr lang="en-US" sz="2200" dirty="0"/>
              <a:t>Health services planning by improving physical accessibility </a:t>
            </a:r>
          </a:p>
          <a:p>
            <a:pPr marL="174625" indent="-174625"/>
            <a:endParaRPr lang="en-US" sz="2200" dirty="0"/>
          </a:p>
          <a:p>
            <a:pPr marL="174625" indent="-174625">
              <a:buFontTx/>
              <a:buChar char="-"/>
            </a:pPr>
            <a:r>
              <a:rPr lang="en-US" sz="2200" dirty="0"/>
              <a:t> Communicable disease surveillance, monitoring and elimination</a:t>
            </a:r>
          </a:p>
          <a:p>
            <a:pPr marL="174625" indent="-174625"/>
            <a:endParaRPr lang="en-US" sz="2200" dirty="0"/>
          </a:p>
          <a:p>
            <a:pPr marL="174625" indent="-174625">
              <a:buFontTx/>
              <a:buChar char="-"/>
            </a:pPr>
            <a:r>
              <a:rPr lang="en-US" sz="2200" dirty="0"/>
              <a:t>Emergency management (risk identification, rapid impact assessment, response and recovery)</a:t>
            </a:r>
          </a:p>
          <a:p>
            <a:pPr marL="174625" indent="-174625">
              <a:buFontTx/>
              <a:buChar char="-"/>
            </a:pPr>
            <a:endParaRPr lang="en-US" sz="2200" dirty="0"/>
          </a:p>
          <a:p>
            <a:pPr marL="174625" indent="-174625">
              <a:buFontTx/>
              <a:buChar char="-"/>
            </a:pPr>
            <a:r>
              <a:rPr lang="en-US" sz="2200" dirty="0"/>
              <a:t>Improving immunization coverage (microplanning, monitoring and evaluation) </a:t>
            </a:r>
          </a:p>
        </p:txBody>
      </p:sp>
      <p:pic>
        <p:nvPicPr>
          <p:cNvPr id="10" name="Picture 2" descr="D:\GAIA-GEOSYSTEMS\DROPBOX\Dropbox (Personal)\AeHIN_GIS_Lab\WORK_GIS_LAB\MMR\MAGWAY_PILOT\DEMO\PICTURES\Animation\January_B_2015.jpg">
            <a:extLst>
              <a:ext uri="{FF2B5EF4-FFF2-40B4-BE49-F238E27FC236}">
                <a16:creationId xmlns:a16="http://schemas.microsoft.com/office/drawing/2014/main" id="{53E228BE-1848-4FC7-B8C4-C3CA2397A5C7}"/>
              </a:ext>
            </a:extLst>
          </p:cNvPr>
          <p:cNvPicPr>
            <a:picLocks noChangeAspect="1" noChangeArrowheads="1"/>
          </p:cNvPicPr>
          <p:nvPr/>
        </p:nvPicPr>
        <p:blipFill>
          <a:blip r:embed="rId3" cstate="print"/>
          <a:srcRect/>
          <a:stretch>
            <a:fillRect/>
          </a:stretch>
        </p:blipFill>
        <p:spPr bwMode="auto">
          <a:xfrm>
            <a:off x="8976266" y="1305091"/>
            <a:ext cx="2016116" cy="2567188"/>
          </a:xfrm>
          <a:prstGeom prst="rect">
            <a:avLst/>
          </a:prstGeom>
          <a:ln w="6350">
            <a:solidFill>
              <a:schemeClr val="tx1"/>
            </a:solidFill>
          </a:ln>
          <a:effectLst>
            <a:outerShdw blurRad="50800" dist="38100" dir="2700000" sx="102000" sy="102000" algn="tl" rotWithShape="0">
              <a:prstClr val="black">
                <a:alpha val="40000"/>
              </a:prstClr>
            </a:outerShdw>
          </a:effectLst>
        </p:spPr>
      </p:pic>
      <p:pic>
        <p:nvPicPr>
          <p:cNvPr id="12" name="Picture 2">
            <a:extLst>
              <a:ext uri="{FF2B5EF4-FFF2-40B4-BE49-F238E27FC236}">
                <a16:creationId xmlns:a16="http://schemas.microsoft.com/office/drawing/2014/main" id="{CEB7EEEA-0287-40E3-9CC1-E3B7C79CDAC4}"/>
              </a:ext>
            </a:extLst>
          </p:cNvPr>
          <p:cNvPicPr>
            <a:picLocks noChangeAspect="1" noChangeArrowheads="1"/>
          </p:cNvPicPr>
          <p:nvPr/>
        </p:nvPicPr>
        <p:blipFill>
          <a:blip r:embed="rId4" cstate="print"/>
          <a:srcRect t="12615" r="24242"/>
          <a:stretch>
            <a:fillRect/>
          </a:stretch>
        </p:blipFill>
        <p:spPr bwMode="auto">
          <a:xfrm>
            <a:off x="7021354" y="3261525"/>
            <a:ext cx="2564432" cy="1592681"/>
          </a:xfrm>
          <a:prstGeom prst="rect">
            <a:avLst/>
          </a:prstGeom>
          <a:ln w="6350">
            <a:solidFill>
              <a:schemeClr val="tx1"/>
            </a:solidFill>
          </a:ln>
          <a:effectLst>
            <a:outerShdw blurRad="50800" dist="38100" dir="2700000" sx="102000" sy="102000" algn="tl" rotWithShape="0">
              <a:prstClr val="black">
                <a:alpha val="40000"/>
              </a:prstClr>
            </a:outerShdw>
          </a:effectLst>
        </p:spPr>
      </p:pic>
      <p:pic>
        <p:nvPicPr>
          <p:cNvPr id="13" name="Picture 2">
            <a:extLst>
              <a:ext uri="{FF2B5EF4-FFF2-40B4-BE49-F238E27FC236}">
                <a16:creationId xmlns:a16="http://schemas.microsoft.com/office/drawing/2014/main" id="{3E44BAED-7FA2-4FE8-9228-C29F8AD1CD21}"/>
              </a:ext>
            </a:extLst>
          </p:cNvPr>
          <p:cNvPicPr>
            <a:picLocks noChangeAspect="1" noChangeArrowheads="1"/>
          </p:cNvPicPr>
          <p:nvPr/>
        </p:nvPicPr>
        <p:blipFill>
          <a:blip r:embed="rId5" cstate="print"/>
          <a:srcRect l="18347" t="17137" r="15809" b="5169"/>
          <a:stretch>
            <a:fillRect/>
          </a:stretch>
        </p:blipFill>
        <p:spPr bwMode="auto">
          <a:xfrm>
            <a:off x="8976266" y="4361863"/>
            <a:ext cx="2304256" cy="1542079"/>
          </a:xfrm>
          <a:prstGeom prst="rect">
            <a:avLst/>
          </a:prstGeom>
          <a:noFill/>
          <a:ln w="9525">
            <a:solidFill>
              <a:schemeClr val="tx1"/>
            </a:solidFill>
            <a:miter lim="800000"/>
            <a:headEnd/>
            <a:tailEnd/>
          </a:ln>
          <a:effectLst>
            <a:outerShdw blurRad="50800" dist="38100" dir="2700000" sx="102000" sy="102000" algn="tl" rotWithShape="0">
              <a:prstClr val="black">
                <a:alpha val="40000"/>
              </a:prstClr>
            </a:outerShdw>
          </a:effectLst>
        </p:spPr>
      </p:pic>
      <p:sp>
        <p:nvSpPr>
          <p:cNvPr id="14" name="AutoShape 416">
            <a:extLst>
              <a:ext uri="{FF2B5EF4-FFF2-40B4-BE49-F238E27FC236}">
                <a16:creationId xmlns:a16="http://schemas.microsoft.com/office/drawing/2014/main" id="{344DB127-82FD-4991-ACAF-D56DAF63EE0B}"/>
              </a:ext>
            </a:extLst>
          </p:cNvPr>
          <p:cNvSpPr>
            <a:spLocks noChangeArrowheads="1"/>
          </p:cNvSpPr>
          <p:nvPr/>
        </p:nvSpPr>
        <p:spPr bwMode="auto">
          <a:xfrm>
            <a:off x="522514" y="5496354"/>
            <a:ext cx="508000" cy="381000"/>
          </a:xfrm>
          <a:prstGeom prst="rightArrow">
            <a:avLst>
              <a:gd name="adj1" fmla="val 50000"/>
              <a:gd name="adj2" fmla="val 50000"/>
            </a:avLst>
          </a:prstGeom>
          <a:solidFill>
            <a:srgbClr val="4F8CB5"/>
          </a:solidFill>
          <a:ln w="9525">
            <a:noFill/>
            <a:miter lim="800000"/>
            <a:headEnd/>
            <a:tailEnd/>
          </a:ln>
        </p:spPr>
        <p:txBody>
          <a:bodyPr wrap="none" anchor="ctr"/>
          <a:lstStyle/>
          <a:p>
            <a:pPr>
              <a:defRPr/>
            </a:pPr>
            <a:endParaRPr lang="en-US" sz="1600" dirty="0">
              <a:latin typeface="+mj-lt"/>
            </a:endParaRPr>
          </a:p>
        </p:txBody>
      </p:sp>
      <p:sp>
        <p:nvSpPr>
          <p:cNvPr id="15" name="Rectangle 265">
            <a:extLst>
              <a:ext uri="{FF2B5EF4-FFF2-40B4-BE49-F238E27FC236}">
                <a16:creationId xmlns:a16="http://schemas.microsoft.com/office/drawing/2014/main" id="{670D4C39-4430-4FCB-AACD-291735FA40C9}"/>
              </a:ext>
            </a:extLst>
          </p:cNvPr>
          <p:cNvSpPr>
            <a:spLocks noChangeArrowheads="1"/>
          </p:cNvSpPr>
          <p:nvPr/>
        </p:nvSpPr>
        <p:spPr bwMode="auto">
          <a:xfrm>
            <a:off x="1271515" y="5483254"/>
            <a:ext cx="6264618" cy="420688"/>
          </a:xfrm>
          <a:prstGeom prst="rect">
            <a:avLst/>
          </a:prstGeom>
          <a:noFill/>
          <a:ln w="12700">
            <a:noFill/>
            <a:miter lim="800000"/>
            <a:headEnd/>
            <a:tailEnd/>
          </a:ln>
        </p:spPr>
        <p:txBody>
          <a:bodyPr wrap="square" lIns="90488" tIns="44450" rIns="90488" bIns="44450">
            <a:spAutoFit/>
          </a:bodyPr>
          <a:lstStyle/>
          <a:p>
            <a:pPr>
              <a:lnSpc>
                <a:spcPct val="90000"/>
              </a:lnSpc>
              <a:defRPr/>
            </a:pPr>
            <a:r>
              <a:rPr lang="en-US" sz="2400" dirty="0">
                <a:latin typeface="+mn-lt"/>
              </a:rPr>
              <a:t>All share the same geography!</a:t>
            </a:r>
          </a:p>
        </p:txBody>
      </p:sp>
      <p:sp>
        <p:nvSpPr>
          <p:cNvPr id="2" name="Title 1">
            <a:extLst>
              <a:ext uri="{FF2B5EF4-FFF2-40B4-BE49-F238E27FC236}">
                <a16:creationId xmlns:a16="http://schemas.microsoft.com/office/drawing/2014/main" id="{272BB0A9-4BCA-E72F-36AC-DD9EF964E7B3}"/>
              </a:ext>
            </a:extLst>
          </p:cNvPr>
          <p:cNvSpPr txBox="1">
            <a:spLocks/>
          </p:cNvSpPr>
          <p:nvPr/>
        </p:nvSpPr>
        <p:spPr bwMode="auto">
          <a:xfrm>
            <a:off x="0" y="152400"/>
            <a:ext cx="121920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marL="358775" fontAlgn="base">
              <a:lnSpc>
                <a:spcPct val="90000"/>
              </a:lnSpc>
              <a:spcBef>
                <a:spcPct val="0"/>
              </a:spcBef>
              <a:spcAft>
                <a:spcPct val="0"/>
              </a:spcAft>
              <a:defRPr sz="3200" b="1" cap="small" baseline="0">
                <a:solidFill>
                  <a:srgbClr val="4F8CB5"/>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sz="3600" b="1" dirty="0">
                <a:latin typeface="+mn-lt"/>
              </a:rPr>
              <a:t>Geo-enabled HIS/MIS – The </a:t>
            </a:r>
            <a:r>
              <a:rPr lang="en-US" sz="3600" dirty="0"/>
              <a:t>main users in Public Health</a:t>
            </a:r>
            <a:endParaRPr lang="en-PH" altLang="en-US" sz="3600" dirty="0"/>
          </a:p>
        </p:txBody>
      </p:sp>
      <p:sp>
        <p:nvSpPr>
          <p:cNvPr id="3" name="Slide Number Placeholder 3">
            <a:extLst>
              <a:ext uri="{FF2B5EF4-FFF2-40B4-BE49-F238E27FC236}">
                <a16:creationId xmlns:a16="http://schemas.microsoft.com/office/drawing/2014/main" id="{7A5C7EC3-638C-ACB3-24A3-9F2C343BBAA1}"/>
              </a:ext>
            </a:extLst>
          </p:cNvPr>
          <p:cNvSpPr txBox="1">
            <a:spLocks/>
          </p:cNvSpPr>
          <p:nvPr/>
        </p:nvSpPr>
        <p:spPr>
          <a:xfrm>
            <a:off x="9439836" y="6414404"/>
            <a:ext cx="2743200" cy="365125"/>
          </a:xfrm>
          <a:prstGeom prst="rect">
            <a:avLst/>
          </a:prstGeom>
        </p:spPr>
        <p:txBody>
          <a:bodyPr/>
          <a:lstStyle>
            <a:defPPr>
              <a:defRPr lang="en-US"/>
            </a:defPPr>
            <a:lvl1pPr marL="0" algn="r" defTabSz="914400" rtl="0" eaLnBrk="1" latinLnBrk="0" hangingPunct="1">
              <a:defRPr sz="16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09488-8EB1-4662-952E-D6A73107E6C0}" type="slidenum">
              <a:rPr lang="en-US" smtClean="0"/>
              <a:pPr/>
              <a:t>12</a:t>
            </a:fld>
            <a:endParaRPr lang="en-US" dirty="0"/>
          </a:p>
        </p:txBody>
      </p:sp>
    </p:spTree>
    <p:extLst>
      <p:ext uri="{BB962C8B-B14F-4D97-AF65-F5344CB8AC3E}">
        <p14:creationId xmlns:p14="http://schemas.microsoft.com/office/powerpoint/2010/main" val="1635282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8E247-1262-3F69-DBDD-ED6235B9204D}"/>
              </a:ext>
            </a:extLst>
          </p:cNvPr>
          <p:cNvSpPr txBox="1">
            <a:spLocks/>
          </p:cNvSpPr>
          <p:nvPr/>
        </p:nvSpPr>
        <p:spPr bwMode="auto">
          <a:xfrm>
            <a:off x="0" y="152400"/>
            <a:ext cx="121920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marL="358775" fontAlgn="base">
              <a:lnSpc>
                <a:spcPct val="90000"/>
              </a:lnSpc>
              <a:spcBef>
                <a:spcPct val="0"/>
              </a:spcBef>
              <a:spcAft>
                <a:spcPct val="0"/>
              </a:spcAft>
              <a:defRPr sz="3200" b="1" cap="small" baseline="0">
                <a:solidFill>
                  <a:srgbClr val="4F8CB5"/>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sz="3600" b="1" dirty="0">
                <a:latin typeface="+mn-lt"/>
              </a:rPr>
              <a:t>Geo-enabled HIS/MIS – The </a:t>
            </a:r>
            <a:r>
              <a:rPr lang="en-US" sz="3600" dirty="0"/>
              <a:t>vision</a:t>
            </a:r>
            <a:endParaRPr lang="en-PH" altLang="en-US" sz="3600" dirty="0"/>
          </a:p>
        </p:txBody>
      </p:sp>
      <p:sp>
        <p:nvSpPr>
          <p:cNvPr id="3" name="Slide Number Placeholder 3">
            <a:extLst>
              <a:ext uri="{FF2B5EF4-FFF2-40B4-BE49-F238E27FC236}">
                <a16:creationId xmlns:a16="http://schemas.microsoft.com/office/drawing/2014/main" id="{1AD7B268-EECD-9877-601F-05AF5B1852F4}"/>
              </a:ext>
            </a:extLst>
          </p:cNvPr>
          <p:cNvSpPr txBox="1">
            <a:spLocks/>
          </p:cNvSpPr>
          <p:nvPr/>
        </p:nvSpPr>
        <p:spPr>
          <a:xfrm>
            <a:off x="9439836" y="6414404"/>
            <a:ext cx="2743200" cy="365125"/>
          </a:xfrm>
          <a:prstGeom prst="rect">
            <a:avLst/>
          </a:prstGeom>
        </p:spPr>
        <p:txBody>
          <a:bodyPr/>
          <a:lstStyle>
            <a:defPPr>
              <a:defRPr lang="en-US"/>
            </a:defPPr>
            <a:lvl1pPr marL="0" algn="r" defTabSz="914400" rtl="0" eaLnBrk="1" latinLnBrk="0" hangingPunct="1">
              <a:defRPr sz="16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09488-8EB1-4662-952E-D6A73107E6C0}" type="slidenum">
              <a:rPr lang="en-US" smtClean="0"/>
              <a:pPr/>
              <a:t>13</a:t>
            </a:fld>
            <a:endParaRPr lang="en-US" dirty="0"/>
          </a:p>
        </p:txBody>
      </p:sp>
      <p:pic>
        <p:nvPicPr>
          <p:cNvPr id="25" name="Picture 24">
            <a:extLst>
              <a:ext uri="{FF2B5EF4-FFF2-40B4-BE49-F238E27FC236}">
                <a16:creationId xmlns:a16="http://schemas.microsoft.com/office/drawing/2014/main" id="{5BE0B6C7-5428-B7BC-D179-71F7E8593FDA}"/>
              </a:ext>
            </a:extLst>
          </p:cNvPr>
          <p:cNvPicPr>
            <a:picLocks noChangeAspect="1"/>
          </p:cNvPicPr>
          <p:nvPr/>
        </p:nvPicPr>
        <p:blipFill rotWithShape="1">
          <a:blip r:embed="rId2"/>
          <a:srcRect l="54124" t="35957" r="18892" b="24791"/>
          <a:stretch/>
        </p:blipFill>
        <p:spPr>
          <a:xfrm>
            <a:off x="6858091" y="1635021"/>
            <a:ext cx="4598195" cy="3595224"/>
          </a:xfrm>
          <a:prstGeom prst="rect">
            <a:avLst/>
          </a:prstGeom>
        </p:spPr>
      </p:pic>
      <p:pic>
        <p:nvPicPr>
          <p:cNvPr id="26" name="Picture 25">
            <a:extLst>
              <a:ext uri="{FF2B5EF4-FFF2-40B4-BE49-F238E27FC236}">
                <a16:creationId xmlns:a16="http://schemas.microsoft.com/office/drawing/2014/main" id="{A0C47EA4-E5F5-81B7-D461-38E1108AD649}"/>
              </a:ext>
            </a:extLst>
          </p:cNvPr>
          <p:cNvPicPr>
            <a:picLocks noChangeAspect="1"/>
          </p:cNvPicPr>
          <p:nvPr/>
        </p:nvPicPr>
        <p:blipFill rotWithShape="1">
          <a:blip r:embed="rId2"/>
          <a:srcRect l="27513" t="37704" r="51225" b="24791"/>
          <a:stretch/>
        </p:blipFill>
        <p:spPr>
          <a:xfrm>
            <a:off x="1231265" y="1549985"/>
            <a:ext cx="3821181" cy="3622879"/>
          </a:xfrm>
          <a:prstGeom prst="rect">
            <a:avLst/>
          </a:prstGeom>
        </p:spPr>
      </p:pic>
      <p:sp>
        <p:nvSpPr>
          <p:cNvPr id="27" name="Google Shape;318;p3">
            <a:extLst>
              <a:ext uri="{FF2B5EF4-FFF2-40B4-BE49-F238E27FC236}">
                <a16:creationId xmlns:a16="http://schemas.microsoft.com/office/drawing/2014/main" id="{06FE22F2-0830-3F46-7634-A40C6277C77D}"/>
              </a:ext>
            </a:extLst>
          </p:cNvPr>
          <p:cNvSpPr txBox="1"/>
          <p:nvPr/>
        </p:nvSpPr>
        <p:spPr>
          <a:xfrm>
            <a:off x="1476362" y="822511"/>
            <a:ext cx="3708380" cy="35599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n-US" sz="2400" b="0" i="0" u="none" strike="noStrike" cap="none" dirty="0">
                <a:latin typeface="Arial"/>
                <a:ea typeface="Arial"/>
                <a:cs typeface="Arial"/>
                <a:sym typeface="Arial"/>
              </a:rPr>
              <a:t>Passing from this…</a:t>
            </a:r>
            <a:endParaRPr b="0" i="0" u="none" strike="noStrike" cap="none" dirty="0">
              <a:latin typeface="Arial"/>
              <a:ea typeface="Arial"/>
              <a:cs typeface="Arial"/>
              <a:sym typeface="Arial"/>
            </a:endParaRPr>
          </a:p>
        </p:txBody>
      </p:sp>
      <p:sp>
        <p:nvSpPr>
          <p:cNvPr id="28" name="Google Shape;321;p3">
            <a:extLst>
              <a:ext uri="{FF2B5EF4-FFF2-40B4-BE49-F238E27FC236}">
                <a16:creationId xmlns:a16="http://schemas.microsoft.com/office/drawing/2014/main" id="{CC4F60CE-16F4-AA7B-281C-2915832A85D9}"/>
              </a:ext>
            </a:extLst>
          </p:cNvPr>
          <p:cNvSpPr txBox="1"/>
          <p:nvPr/>
        </p:nvSpPr>
        <p:spPr>
          <a:xfrm>
            <a:off x="6096000" y="747401"/>
            <a:ext cx="1531904" cy="3940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400" b="0" i="0" u="none" strike="noStrike" cap="none" dirty="0">
                <a:latin typeface="Arial"/>
                <a:ea typeface="Arial"/>
                <a:cs typeface="Arial"/>
                <a:sym typeface="Arial"/>
              </a:rPr>
              <a:t>…to this</a:t>
            </a:r>
            <a:endParaRPr b="0" i="0" u="none" strike="noStrike" cap="none" dirty="0">
              <a:latin typeface="Arial"/>
              <a:ea typeface="Arial"/>
              <a:cs typeface="Arial"/>
              <a:sym typeface="Arial"/>
            </a:endParaRPr>
          </a:p>
        </p:txBody>
      </p:sp>
      <p:sp>
        <p:nvSpPr>
          <p:cNvPr id="29" name="Google Shape;322;p3">
            <a:extLst>
              <a:ext uri="{FF2B5EF4-FFF2-40B4-BE49-F238E27FC236}">
                <a16:creationId xmlns:a16="http://schemas.microsoft.com/office/drawing/2014/main" id="{E7966F82-4807-DE03-1769-231DFB40136C}"/>
              </a:ext>
            </a:extLst>
          </p:cNvPr>
          <p:cNvSpPr txBox="1"/>
          <p:nvPr/>
        </p:nvSpPr>
        <p:spPr>
          <a:xfrm>
            <a:off x="6443155" y="5341086"/>
            <a:ext cx="5444045" cy="70127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1050"/>
              <a:buFont typeface="Arial"/>
              <a:buNone/>
            </a:pPr>
            <a:r>
              <a:rPr lang="en-US" sz="1400" b="0" i="0" u="none" strike="noStrike" cap="none" dirty="0">
                <a:latin typeface="Open Sans"/>
                <a:ea typeface="Open Sans"/>
                <a:cs typeface="Open Sans"/>
                <a:sym typeface="Open Sans"/>
              </a:rPr>
              <a:t>All the information systems use the same geography which does not only reduce duplication of efforts and cost but also allows to fully benefit from the power of geography, geospatial data and geospatial technologies</a:t>
            </a:r>
            <a:endParaRPr sz="1400" b="0" i="0" u="none" strike="noStrike" cap="none" dirty="0">
              <a:latin typeface="Arial"/>
              <a:ea typeface="Arial"/>
              <a:cs typeface="Arial"/>
              <a:sym typeface="Arial"/>
            </a:endParaRPr>
          </a:p>
        </p:txBody>
      </p:sp>
      <p:sp>
        <p:nvSpPr>
          <p:cNvPr id="30" name="Google Shape;323;p3">
            <a:extLst>
              <a:ext uri="{FF2B5EF4-FFF2-40B4-BE49-F238E27FC236}">
                <a16:creationId xmlns:a16="http://schemas.microsoft.com/office/drawing/2014/main" id="{B0A443EA-F778-4DFD-5877-1826446CFBD1}"/>
              </a:ext>
            </a:extLst>
          </p:cNvPr>
          <p:cNvSpPr txBox="1"/>
          <p:nvPr/>
        </p:nvSpPr>
        <p:spPr>
          <a:xfrm>
            <a:off x="597032" y="5291001"/>
            <a:ext cx="5099901" cy="7143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1050"/>
              <a:buFont typeface="Arial"/>
              <a:buNone/>
            </a:pPr>
            <a:r>
              <a:rPr lang="en-US" sz="1400" b="0" i="0" u="none" strike="noStrike" cap="none" dirty="0">
                <a:latin typeface="Open Sans"/>
                <a:ea typeface="Open Sans"/>
                <a:cs typeface="Open Sans"/>
                <a:sym typeface="Open Sans"/>
              </a:rPr>
              <a:t>Each information system is using a different geography, maintaining each geography separately is not cost-effective and this situation does not allow benefiting from the power of geography, geospatial data and geospatial technologies</a:t>
            </a:r>
            <a:endParaRPr sz="1400" b="0" i="0" u="none" strike="noStrike" cap="none" dirty="0">
              <a:latin typeface="Arial"/>
              <a:ea typeface="Arial"/>
              <a:cs typeface="Arial"/>
              <a:sym typeface="Arial"/>
            </a:endParaRPr>
          </a:p>
        </p:txBody>
      </p:sp>
      <p:pic>
        <p:nvPicPr>
          <p:cNvPr id="31" name="Picture 2">
            <a:extLst>
              <a:ext uri="{FF2B5EF4-FFF2-40B4-BE49-F238E27FC236}">
                <a16:creationId xmlns:a16="http://schemas.microsoft.com/office/drawing/2014/main" id="{78F382E0-D403-548F-A4F4-00D75063E1C4}"/>
              </a:ext>
            </a:extLst>
          </p:cNvPr>
          <p:cNvPicPr>
            <a:picLocks noChangeAspect="1" noChangeArrowheads="1"/>
          </p:cNvPicPr>
          <p:nvPr/>
        </p:nvPicPr>
        <p:blipFill>
          <a:blip r:embed="rId3" cstate="print"/>
          <a:srcRect l="500" t="15814" r="47000" b="465"/>
          <a:stretch>
            <a:fillRect/>
          </a:stretch>
        </p:blipFill>
        <p:spPr bwMode="auto">
          <a:xfrm>
            <a:off x="7472124" y="479224"/>
            <a:ext cx="1013399" cy="868428"/>
          </a:xfrm>
          <a:prstGeom prst="rect">
            <a:avLst/>
          </a:prstGeom>
          <a:ln w="6350">
            <a:solidFill>
              <a:schemeClr val="tx1"/>
            </a:solidFill>
          </a:ln>
          <a:effectLst>
            <a:outerShdw blurRad="50800" dist="38100" dir="2700000" sx="102000" sy="102000" algn="tl" rotWithShape="0">
              <a:prstClr val="black">
                <a:alpha val="40000"/>
              </a:prstClr>
            </a:outerShdw>
          </a:effectLst>
        </p:spPr>
      </p:pic>
      <p:pic>
        <p:nvPicPr>
          <p:cNvPr id="32" name="Picture 2" descr="D:\GAIA-GEOSYSTEMS\DROPBOX\Dropbox (Personal)\AeHIN_GIS_Lab\WORK_GIS_LAB\MMR\MAGWAY_PILOT\DEMO\PICTURES\Animation\January_B_2015.jpg">
            <a:extLst>
              <a:ext uri="{FF2B5EF4-FFF2-40B4-BE49-F238E27FC236}">
                <a16:creationId xmlns:a16="http://schemas.microsoft.com/office/drawing/2014/main" id="{8D5CC0BC-52E6-579F-D94F-9DD62ADCDD68}"/>
              </a:ext>
            </a:extLst>
          </p:cNvPr>
          <p:cNvPicPr>
            <a:picLocks noChangeAspect="1" noChangeArrowheads="1"/>
          </p:cNvPicPr>
          <p:nvPr/>
        </p:nvPicPr>
        <p:blipFill>
          <a:blip r:embed="rId4" cstate="print"/>
          <a:srcRect/>
          <a:stretch>
            <a:fillRect/>
          </a:stretch>
        </p:blipFill>
        <p:spPr bwMode="auto">
          <a:xfrm>
            <a:off x="9543576" y="177134"/>
            <a:ext cx="971560" cy="1237120"/>
          </a:xfrm>
          <a:prstGeom prst="rect">
            <a:avLst/>
          </a:prstGeom>
          <a:ln w="6350">
            <a:solidFill>
              <a:schemeClr val="tx1"/>
            </a:solidFill>
          </a:ln>
          <a:effectLst>
            <a:outerShdw blurRad="50800" dist="38100" dir="2700000" sx="102000" sy="102000" algn="tl" rotWithShape="0">
              <a:prstClr val="black">
                <a:alpha val="40000"/>
              </a:prstClr>
            </a:outerShdw>
          </a:effectLst>
        </p:spPr>
      </p:pic>
      <p:pic>
        <p:nvPicPr>
          <p:cNvPr id="33" name="Picture 2">
            <a:extLst>
              <a:ext uri="{FF2B5EF4-FFF2-40B4-BE49-F238E27FC236}">
                <a16:creationId xmlns:a16="http://schemas.microsoft.com/office/drawing/2014/main" id="{D5B1786B-FC51-C8DA-B9B2-C5EE2B2E4427}"/>
              </a:ext>
            </a:extLst>
          </p:cNvPr>
          <p:cNvPicPr>
            <a:picLocks noChangeAspect="1" noChangeArrowheads="1"/>
          </p:cNvPicPr>
          <p:nvPr/>
        </p:nvPicPr>
        <p:blipFill>
          <a:blip r:embed="rId5" cstate="print"/>
          <a:srcRect t="12615" r="24242"/>
          <a:stretch>
            <a:fillRect/>
          </a:stretch>
        </p:blipFill>
        <p:spPr bwMode="auto">
          <a:xfrm>
            <a:off x="8382594" y="296402"/>
            <a:ext cx="1235792" cy="767508"/>
          </a:xfrm>
          <a:prstGeom prst="rect">
            <a:avLst/>
          </a:prstGeom>
          <a:ln w="6350">
            <a:solidFill>
              <a:schemeClr val="tx1"/>
            </a:solidFill>
          </a:ln>
          <a:effectLst>
            <a:outerShdw blurRad="50800" dist="38100" dir="2700000" sx="102000" sy="102000" algn="tl" rotWithShape="0">
              <a:prstClr val="black">
                <a:alpha val="40000"/>
              </a:prstClr>
            </a:outerShdw>
          </a:effectLst>
        </p:spPr>
      </p:pic>
      <p:sp>
        <p:nvSpPr>
          <p:cNvPr id="35" name="AutoShape 416">
            <a:extLst>
              <a:ext uri="{FF2B5EF4-FFF2-40B4-BE49-F238E27FC236}">
                <a16:creationId xmlns:a16="http://schemas.microsoft.com/office/drawing/2014/main" id="{5927E0A9-5DF2-6242-CB79-27B9406A986E}"/>
              </a:ext>
            </a:extLst>
          </p:cNvPr>
          <p:cNvSpPr>
            <a:spLocks noChangeArrowheads="1"/>
          </p:cNvSpPr>
          <p:nvPr/>
        </p:nvSpPr>
        <p:spPr bwMode="auto">
          <a:xfrm rot="14848491">
            <a:off x="8128594" y="1278805"/>
            <a:ext cx="508000" cy="243627"/>
          </a:xfrm>
          <a:prstGeom prst="rightArrow">
            <a:avLst>
              <a:gd name="adj1" fmla="val 50000"/>
              <a:gd name="adj2" fmla="val 50000"/>
            </a:avLst>
          </a:prstGeom>
          <a:solidFill>
            <a:srgbClr val="4F8CB5"/>
          </a:solidFill>
          <a:ln w="9525">
            <a:noFill/>
            <a:miter lim="800000"/>
            <a:headEnd/>
            <a:tailEnd/>
          </a:ln>
        </p:spPr>
        <p:txBody>
          <a:bodyPr wrap="none" anchor="ctr"/>
          <a:lstStyle/>
          <a:p>
            <a:pPr>
              <a:defRPr/>
            </a:pPr>
            <a:endParaRPr lang="en-US" sz="1600" dirty="0">
              <a:latin typeface="+mj-lt"/>
            </a:endParaRPr>
          </a:p>
        </p:txBody>
      </p:sp>
      <p:sp>
        <p:nvSpPr>
          <p:cNvPr id="36" name="AutoShape 416">
            <a:extLst>
              <a:ext uri="{FF2B5EF4-FFF2-40B4-BE49-F238E27FC236}">
                <a16:creationId xmlns:a16="http://schemas.microsoft.com/office/drawing/2014/main" id="{1F43C741-FAE4-BC5F-B588-C2B5419B241E}"/>
              </a:ext>
            </a:extLst>
          </p:cNvPr>
          <p:cNvSpPr>
            <a:spLocks noChangeArrowheads="1"/>
          </p:cNvSpPr>
          <p:nvPr/>
        </p:nvSpPr>
        <p:spPr bwMode="auto">
          <a:xfrm rot="16200000">
            <a:off x="8734159" y="1265693"/>
            <a:ext cx="508000" cy="243627"/>
          </a:xfrm>
          <a:prstGeom prst="rightArrow">
            <a:avLst>
              <a:gd name="adj1" fmla="val 50000"/>
              <a:gd name="adj2" fmla="val 50000"/>
            </a:avLst>
          </a:prstGeom>
          <a:solidFill>
            <a:srgbClr val="4F8CB5"/>
          </a:solidFill>
          <a:ln w="9525">
            <a:noFill/>
            <a:miter lim="800000"/>
            <a:headEnd/>
            <a:tailEnd/>
          </a:ln>
        </p:spPr>
        <p:txBody>
          <a:bodyPr wrap="none" anchor="ctr"/>
          <a:lstStyle/>
          <a:p>
            <a:pPr>
              <a:defRPr/>
            </a:pPr>
            <a:endParaRPr lang="en-US" sz="1600" dirty="0">
              <a:latin typeface="+mj-lt"/>
            </a:endParaRPr>
          </a:p>
        </p:txBody>
      </p:sp>
      <p:sp>
        <p:nvSpPr>
          <p:cNvPr id="37" name="AutoShape 416">
            <a:extLst>
              <a:ext uri="{FF2B5EF4-FFF2-40B4-BE49-F238E27FC236}">
                <a16:creationId xmlns:a16="http://schemas.microsoft.com/office/drawing/2014/main" id="{8467775E-8708-8E3A-D188-8E06D600BC20}"/>
              </a:ext>
            </a:extLst>
          </p:cNvPr>
          <p:cNvSpPr>
            <a:spLocks noChangeArrowheads="1"/>
          </p:cNvSpPr>
          <p:nvPr/>
        </p:nvSpPr>
        <p:spPr bwMode="auto">
          <a:xfrm rot="18239461">
            <a:off x="9362857" y="1324620"/>
            <a:ext cx="508000" cy="243627"/>
          </a:xfrm>
          <a:prstGeom prst="rightArrow">
            <a:avLst>
              <a:gd name="adj1" fmla="val 50000"/>
              <a:gd name="adj2" fmla="val 50000"/>
            </a:avLst>
          </a:prstGeom>
          <a:solidFill>
            <a:srgbClr val="4F8CB5"/>
          </a:solidFill>
          <a:ln w="9525">
            <a:noFill/>
            <a:miter lim="800000"/>
            <a:headEnd/>
            <a:tailEnd/>
          </a:ln>
        </p:spPr>
        <p:txBody>
          <a:bodyPr wrap="none" anchor="ctr"/>
          <a:lstStyle/>
          <a:p>
            <a:pPr>
              <a:defRPr/>
            </a:pPr>
            <a:endParaRPr lang="en-US" sz="1600" dirty="0">
              <a:latin typeface="+mj-lt"/>
            </a:endParaRPr>
          </a:p>
        </p:txBody>
      </p:sp>
    </p:spTree>
    <p:extLst>
      <p:ext uri="{BB962C8B-B14F-4D97-AF65-F5344CB8AC3E}">
        <p14:creationId xmlns:p14="http://schemas.microsoft.com/office/powerpoint/2010/main" val="2299703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416">
            <a:extLst>
              <a:ext uri="{FF2B5EF4-FFF2-40B4-BE49-F238E27FC236}">
                <a16:creationId xmlns:a16="http://schemas.microsoft.com/office/drawing/2014/main" id="{B8BAC4ED-151B-40D2-BFA0-BB386BFD6C64}"/>
              </a:ext>
            </a:extLst>
          </p:cNvPr>
          <p:cNvSpPr>
            <a:spLocks noChangeArrowheads="1"/>
          </p:cNvSpPr>
          <p:nvPr/>
        </p:nvSpPr>
        <p:spPr bwMode="auto">
          <a:xfrm>
            <a:off x="1400806" y="5489619"/>
            <a:ext cx="508000" cy="381000"/>
          </a:xfrm>
          <a:prstGeom prst="rightArrow">
            <a:avLst>
              <a:gd name="adj1" fmla="val 50000"/>
              <a:gd name="adj2" fmla="val 50000"/>
            </a:avLst>
          </a:prstGeom>
          <a:solidFill>
            <a:srgbClr val="4F8CB5"/>
          </a:solidFill>
          <a:ln w="9525">
            <a:noFill/>
            <a:miter lim="800000"/>
            <a:headEnd/>
            <a:tailEnd/>
          </a:ln>
        </p:spPr>
        <p:txBody>
          <a:bodyPr wrap="none" anchor="ctr"/>
          <a:lstStyle/>
          <a:p>
            <a:pPr>
              <a:defRPr/>
            </a:pPr>
            <a:endParaRPr lang="en-US" sz="1600" dirty="0">
              <a:solidFill>
                <a:srgbClr val="346667"/>
              </a:solidFill>
              <a:latin typeface="+mj-lt"/>
            </a:endParaRPr>
          </a:p>
        </p:txBody>
      </p:sp>
      <p:sp>
        <p:nvSpPr>
          <p:cNvPr id="13" name="Rectangle 265">
            <a:extLst>
              <a:ext uri="{FF2B5EF4-FFF2-40B4-BE49-F238E27FC236}">
                <a16:creationId xmlns:a16="http://schemas.microsoft.com/office/drawing/2014/main" id="{CF599A8D-9F1B-4BC9-9C77-A6188D414941}"/>
              </a:ext>
            </a:extLst>
          </p:cNvPr>
          <p:cNvSpPr>
            <a:spLocks noChangeArrowheads="1"/>
          </p:cNvSpPr>
          <p:nvPr/>
        </p:nvSpPr>
        <p:spPr bwMode="auto">
          <a:xfrm>
            <a:off x="2148971" y="5508929"/>
            <a:ext cx="8424912" cy="422167"/>
          </a:xfrm>
          <a:prstGeom prst="rect">
            <a:avLst/>
          </a:prstGeom>
          <a:noFill/>
          <a:ln w="12700">
            <a:noFill/>
            <a:miter lim="800000"/>
            <a:headEnd/>
            <a:tailEnd/>
          </a:ln>
        </p:spPr>
        <p:txBody>
          <a:bodyPr wrap="square" lIns="90488" tIns="44450" rIns="90488" bIns="44450">
            <a:spAutoFit/>
          </a:bodyPr>
          <a:lstStyle/>
          <a:p>
            <a:pPr>
              <a:lnSpc>
                <a:spcPct val="90000"/>
              </a:lnSpc>
              <a:defRPr/>
            </a:pPr>
            <a:r>
              <a:rPr lang="en-US" sz="2400" dirty="0">
                <a:latin typeface="+mn-lt"/>
              </a:rPr>
              <a:t>9 core common assets for an HIS to be considered as geo-enabled</a:t>
            </a:r>
          </a:p>
        </p:txBody>
      </p:sp>
      <p:sp>
        <p:nvSpPr>
          <p:cNvPr id="27" name="AutoShape 416">
            <a:extLst>
              <a:ext uri="{FF2B5EF4-FFF2-40B4-BE49-F238E27FC236}">
                <a16:creationId xmlns:a16="http://schemas.microsoft.com/office/drawing/2014/main" id="{E838C01C-65FD-4288-A584-B69106A2012C}"/>
              </a:ext>
            </a:extLst>
          </p:cNvPr>
          <p:cNvSpPr>
            <a:spLocks noChangeArrowheads="1"/>
          </p:cNvSpPr>
          <p:nvPr/>
        </p:nvSpPr>
        <p:spPr bwMode="auto">
          <a:xfrm>
            <a:off x="2049979" y="5914962"/>
            <a:ext cx="508000" cy="381000"/>
          </a:xfrm>
          <a:prstGeom prst="rightArrow">
            <a:avLst>
              <a:gd name="adj1" fmla="val 50000"/>
              <a:gd name="adj2" fmla="val 50000"/>
            </a:avLst>
          </a:prstGeom>
          <a:solidFill>
            <a:srgbClr val="4F8CB5"/>
          </a:solidFill>
          <a:ln w="9525">
            <a:noFill/>
            <a:miter lim="800000"/>
            <a:headEnd/>
            <a:tailEnd/>
          </a:ln>
        </p:spPr>
        <p:txBody>
          <a:bodyPr wrap="none" anchor="ctr"/>
          <a:lstStyle/>
          <a:p>
            <a:pPr>
              <a:defRPr/>
            </a:pPr>
            <a:endParaRPr lang="en-US" sz="1600" dirty="0">
              <a:solidFill>
                <a:srgbClr val="346667"/>
              </a:solidFill>
              <a:latin typeface="+mj-lt"/>
            </a:endParaRPr>
          </a:p>
        </p:txBody>
      </p:sp>
      <p:sp>
        <p:nvSpPr>
          <p:cNvPr id="28" name="Rectangle 265">
            <a:extLst>
              <a:ext uri="{FF2B5EF4-FFF2-40B4-BE49-F238E27FC236}">
                <a16:creationId xmlns:a16="http://schemas.microsoft.com/office/drawing/2014/main" id="{12A2B35C-746F-481A-BF2C-CACF4F307552}"/>
              </a:ext>
            </a:extLst>
          </p:cNvPr>
          <p:cNvSpPr>
            <a:spLocks noChangeArrowheads="1"/>
          </p:cNvSpPr>
          <p:nvPr/>
        </p:nvSpPr>
        <p:spPr bwMode="auto">
          <a:xfrm>
            <a:off x="2768691" y="5911559"/>
            <a:ext cx="8424912" cy="422167"/>
          </a:xfrm>
          <a:prstGeom prst="rect">
            <a:avLst/>
          </a:prstGeom>
          <a:noFill/>
          <a:ln w="12700">
            <a:noFill/>
            <a:miter lim="800000"/>
            <a:headEnd/>
            <a:tailEnd/>
          </a:ln>
        </p:spPr>
        <p:txBody>
          <a:bodyPr wrap="square" lIns="90488" tIns="44450" rIns="90488" bIns="44450">
            <a:spAutoFit/>
          </a:bodyPr>
          <a:lstStyle/>
          <a:p>
            <a:pPr>
              <a:lnSpc>
                <a:spcPct val="90000"/>
              </a:lnSpc>
              <a:defRPr/>
            </a:pPr>
            <a:r>
              <a:rPr lang="en-US" sz="2400" dirty="0">
                <a:latin typeface="+mn-lt"/>
              </a:rPr>
              <a:t>Examples for each in the HGLC knowledge repository</a:t>
            </a:r>
          </a:p>
        </p:txBody>
      </p:sp>
      <p:sp>
        <p:nvSpPr>
          <p:cNvPr id="2" name="Title 1">
            <a:extLst>
              <a:ext uri="{FF2B5EF4-FFF2-40B4-BE49-F238E27FC236}">
                <a16:creationId xmlns:a16="http://schemas.microsoft.com/office/drawing/2014/main" id="{A4BFCBAE-4822-78B9-85D9-A7DF9B75220D}"/>
              </a:ext>
            </a:extLst>
          </p:cNvPr>
          <p:cNvSpPr txBox="1">
            <a:spLocks/>
          </p:cNvSpPr>
          <p:nvPr/>
        </p:nvSpPr>
        <p:spPr bwMode="auto">
          <a:xfrm>
            <a:off x="0" y="152400"/>
            <a:ext cx="121920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marL="358775" fontAlgn="base">
              <a:lnSpc>
                <a:spcPct val="90000"/>
              </a:lnSpc>
              <a:spcBef>
                <a:spcPct val="0"/>
              </a:spcBef>
              <a:spcAft>
                <a:spcPct val="0"/>
              </a:spcAft>
              <a:defRPr sz="3200" b="1" cap="small" baseline="0">
                <a:solidFill>
                  <a:srgbClr val="4F8CB5"/>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sz="3600" b="1" dirty="0">
                <a:latin typeface="+mn-lt"/>
              </a:rPr>
              <a:t>Geo-enabled HIS – The </a:t>
            </a:r>
            <a:r>
              <a:rPr lang="en-US" sz="3600" dirty="0"/>
              <a:t>framework</a:t>
            </a:r>
            <a:endParaRPr lang="en-PH" altLang="en-US" sz="3600" dirty="0"/>
          </a:p>
        </p:txBody>
      </p:sp>
      <p:sp>
        <p:nvSpPr>
          <p:cNvPr id="3" name="Slide Number Placeholder 3">
            <a:extLst>
              <a:ext uri="{FF2B5EF4-FFF2-40B4-BE49-F238E27FC236}">
                <a16:creationId xmlns:a16="http://schemas.microsoft.com/office/drawing/2014/main" id="{ED715703-0AC9-E26B-B4A3-AF63AD29E847}"/>
              </a:ext>
            </a:extLst>
          </p:cNvPr>
          <p:cNvSpPr txBox="1">
            <a:spLocks/>
          </p:cNvSpPr>
          <p:nvPr/>
        </p:nvSpPr>
        <p:spPr>
          <a:xfrm>
            <a:off x="9439836" y="6414404"/>
            <a:ext cx="2743200" cy="365125"/>
          </a:xfrm>
          <a:prstGeom prst="rect">
            <a:avLst/>
          </a:prstGeom>
        </p:spPr>
        <p:txBody>
          <a:bodyPr/>
          <a:lstStyle>
            <a:defPPr>
              <a:defRPr lang="en-US"/>
            </a:defPPr>
            <a:lvl1pPr marL="0" algn="r" defTabSz="914400" rtl="0" eaLnBrk="1" latinLnBrk="0" hangingPunct="1">
              <a:defRPr sz="16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09488-8EB1-4662-952E-D6A73107E6C0}" type="slidenum">
              <a:rPr lang="en-US" smtClean="0"/>
              <a:pPr/>
              <a:t>14</a:t>
            </a:fld>
            <a:endParaRPr lang="en-US" dirty="0"/>
          </a:p>
        </p:txBody>
      </p:sp>
      <p:pic>
        <p:nvPicPr>
          <p:cNvPr id="37" name="Picture 36">
            <a:extLst>
              <a:ext uri="{FF2B5EF4-FFF2-40B4-BE49-F238E27FC236}">
                <a16:creationId xmlns:a16="http://schemas.microsoft.com/office/drawing/2014/main" id="{E0C6BD51-394A-A123-628B-70E37730620C}"/>
              </a:ext>
            </a:extLst>
          </p:cNvPr>
          <p:cNvPicPr>
            <a:picLocks noChangeAspect="1"/>
          </p:cNvPicPr>
          <p:nvPr/>
        </p:nvPicPr>
        <p:blipFill rotWithShape="1">
          <a:blip r:embed="rId2"/>
          <a:srcRect l="6495" t="9621" r="17626" b="11616"/>
          <a:stretch/>
        </p:blipFill>
        <p:spPr>
          <a:xfrm>
            <a:off x="1618116" y="763571"/>
            <a:ext cx="8127311" cy="4745358"/>
          </a:xfrm>
          <a:prstGeom prst="rect">
            <a:avLst/>
          </a:prstGeom>
        </p:spPr>
      </p:pic>
    </p:spTree>
    <p:extLst>
      <p:ext uri="{BB962C8B-B14F-4D97-AF65-F5344CB8AC3E}">
        <p14:creationId xmlns:p14="http://schemas.microsoft.com/office/powerpoint/2010/main" val="3118572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F6F663E-16C5-487E-958D-89FE3388BCC3}"/>
              </a:ext>
            </a:extLst>
          </p:cNvPr>
          <p:cNvPicPr>
            <a:picLocks noChangeAspect="1"/>
          </p:cNvPicPr>
          <p:nvPr/>
        </p:nvPicPr>
        <p:blipFill rotWithShape="1">
          <a:blip r:embed="rId2"/>
          <a:srcRect l="26375" t="17801" r="43700" b="8001"/>
          <a:stretch/>
        </p:blipFill>
        <p:spPr>
          <a:xfrm>
            <a:off x="1611798" y="1159082"/>
            <a:ext cx="3239716" cy="4464496"/>
          </a:xfrm>
          <a:prstGeom prst="rect">
            <a:avLst/>
          </a:prstGeom>
          <a:ln>
            <a:solidFill>
              <a:schemeClr val="tx1"/>
            </a:solidFill>
          </a:ln>
        </p:spPr>
      </p:pic>
      <p:sp>
        <p:nvSpPr>
          <p:cNvPr id="13" name="Rectangle 12">
            <a:extLst>
              <a:ext uri="{FF2B5EF4-FFF2-40B4-BE49-F238E27FC236}">
                <a16:creationId xmlns:a16="http://schemas.microsoft.com/office/drawing/2014/main" id="{397E2D0A-3854-4EDB-86B0-E22A9AF2E727}"/>
              </a:ext>
            </a:extLst>
          </p:cNvPr>
          <p:cNvSpPr/>
          <p:nvPr/>
        </p:nvSpPr>
        <p:spPr>
          <a:xfrm>
            <a:off x="5674000" y="1096181"/>
            <a:ext cx="5992136" cy="1015663"/>
          </a:xfrm>
          <a:prstGeom prst="rect">
            <a:avLst/>
          </a:prstGeom>
        </p:spPr>
        <p:txBody>
          <a:bodyPr wrap="square">
            <a:spAutoFit/>
          </a:bodyPr>
          <a:lstStyle/>
          <a:p>
            <a:r>
              <a:rPr lang="en-GB" sz="2000" dirty="0">
                <a:latin typeface="Arial" panose="020B0604020202020204" pitchFamily="34" charset="0"/>
                <a:cs typeface="Arial" panose="020B0604020202020204" pitchFamily="34" charset="0"/>
              </a:rPr>
              <a:t>Designed as the instrument to help countries assess their level of HIS geo-enablement and fill the identified gaps. </a:t>
            </a:r>
            <a:endParaRPr lang="en-PH" sz="2000"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792308D1-6D7B-440E-AFE2-535BE8A7E0B6}"/>
              </a:ext>
            </a:extLst>
          </p:cNvPr>
          <p:cNvPicPr>
            <a:picLocks noChangeAspect="1"/>
          </p:cNvPicPr>
          <p:nvPr/>
        </p:nvPicPr>
        <p:blipFill rotWithShape="1">
          <a:blip r:embed="rId3"/>
          <a:srcRect l="20820" t="37627" r="35038" b="10800"/>
          <a:stretch/>
        </p:blipFill>
        <p:spPr>
          <a:xfrm>
            <a:off x="5760135" y="2298115"/>
            <a:ext cx="5060265" cy="3325463"/>
          </a:xfrm>
          <a:prstGeom prst="rect">
            <a:avLst/>
          </a:prstGeom>
        </p:spPr>
      </p:pic>
      <p:sp>
        <p:nvSpPr>
          <p:cNvPr id="15" name="Rectangle 14">
            <a:extLst>
              <a:ext uri="{FF2B5EF4-FFF2-40B4-BE49-F238E27FC236}">
                <a16:creationId xmlns:a16="http://schemas.microsoft.com/office/drawing/2014/main" id="{D71AF0D3-55AF-41E2-9BB5-052927178930}"/>
              </a:ext>
            </a:extLst>
          </p:cNvPr>
          <p:cNvSpPr/>
          <p:nvPr/>
        </p:nvSpPr>
        <p:spPr>
          <a:xfrm>
            <a:off x="0" y="6102527"/>
            <a:ext cx="7200800" cy="246221"/>
          </a:xfrm>
          <a:prstGeom prst="rect">
            <a:avLst/>
          </a:prstGeom>
        </p:spPr>
        <p:txBody>
          <a:bodyPr wrap="square">
            <a:spAutoFit/>
          </a:bodyPr>
          <a:lstStyle/>
          <a:p>
            <a:r>
              <a:rPr lang="en-PH" sz="1000" dirty="0"/>
              <a:t>https://www.healthgeolab.net/DOCUMENTS/HIS_geo-enabling_toolkit.pdf</a:t>
            </a:r>
          </a:p>
        </p:txBody>
      </p:sp>
      <p:sp>
        <p:nvSpPr>
          <p:cNvPr id="2" name="Title 1">
            <a:extLst>
              <a:ext uri="{FF2B5EF4-FFF2-40B4-BE49-F238E27FC236}">
                <a16:creationId xmlns:a16="http://schemas.microsoft.com/office/drawing/2014/main" id="{10201446-9BA4-113D-7E5B-7FF676948412}"/>
              </a:ext>
            </a:extLst>
          </p:cNvPr>
          <p:cNvSpPr txBox="1">
            <a:spLocks/>
          </p:cNvSpPr>
          <p:nvPr/>
        </p:nvSpPr>
        <p:spPr bwMode="auto">
          <a:xfrm>
            <a:off x="0" y="152400"/>
            <a:ext cx="121920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marL="358775" fontAlgn="base">
              <a:lnSpc>
                <a:spcPct val="90000"/>
              </a:lnSpc>
              <a:spcBef>
                <a:spcPct val="0"/>
              </a:spcBef>
              <a:spcAft>
                <a:spcPct val="0"/>
              </a:spcAft>
              <a:defRPr sz="3200" b="1" cap="small" baseline="0">
                <a:solidFill>
                  <a:srgbClr val="4F8CB5"/>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sz="3600" b="1" dirty="0">
                <a:latin typeface="+mn-lt"/>
              </a:rPr>
              <a:t>Geo-enabled HIS – The </a:t>
            </a:r>
            <a:r>
              <a:rPr lang="en-US" sz="3600" dirty="0"/>
              <a:t>toolkit</a:t>
            </a:r>
            <a:endParaRPr lang="en-PH" altLang="en-US" sz="3600" dirty="0"/>
          </a:p>
        </p:txBody>
      </p:sp>
      <p:sp>
        <p:nvSpPr>
          <p:cNvPr id="3" name="Slide Number Placeholder 3">
            <a:extLst>
              <a:ext uri="{FF2B5EF4-FFF2-40B4-BE49-F238E27FC236}">
                <a16:creationId xmlns:a16="http://schemas.microsoft.com/office/drawing/2014/main" id="{33B045AE-085E-E65C-5DD2-71E7F54C7A7F}"/>
              </a:ext>
            </a:extLst>
          </p:cNvPr>
          <p:cNvSpPr txBox="1">
            <a:spLocks/>
          </p:cNvSpPr>
          <p:nvPr/>
        </p:nvSpPr>
        <p:spPr>
          <a:xfrm>
            <a:off x="9439836" y="6414404"/>
            <a:ext cx="2743200" cy="365125"/>
          </a:xfrm>
          <a:prstGeom prst="rect">
            <a:avLst/>
          </a:prstGeom>
        </p:spPr>
        <p:txBody>
          <a:bodyPr/>
          <a:lstStyle>
            <a:defPPr>
              <a:defRPr lang="en-US"/>
            </a:defPPr>
            <a:lvl1pPr marL="0" algn="r" defTabSz="914400" rtl="0" eaLnBrk="1" latinLnBrk="0" hangingPunct="1">
              <a:defRPr sz="16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09488-8EB1-4662-952E-D6A73107E6C0}" type="slidenum">
              <a:rPr lang="en-US" smtClean="0"/>
              <a:pPr/>
              <a:t>15</a:t>
            </a:fld>
            <a:endParaRPr lang="en-US" dirty="0"/>
          </a:p>
        </p:txBody>
      </p:sp>
      <p:pic>
        <p:nvPicPr>
          <p:cNvPr id="4" name="Picture 3">
            <a:extLst>
              <a:ext uri="{FF2B5EF4-FFF2-40B4-BE49-F238E27FC236}">
                <a16:creationId xmlns:a16="http://schemas.microsoft.com/office/drawing/2014/main" id="{8927BEB1-A9BE-4069-E73B-E9BD7C2F5FFF}"/>
              </a:ext>
            </a:extLst>
          </p:cNvPr>
          <p:cNvPicPr>
            <a:picLocks noChangeAspect="1"/>
          </p:cNvPicPr>
          <p:nvPr/>
        </p:nvPicPr>
        <p:blipFill rotWithShape="1">
          <a:blip r:embed="rId4"/>
          <a:srcRect l="80520" t="38265" r="10441" b="47050"/>
          <a:stretch/>
        </p:blipFill>
        <p:spPr>
          <a:xfrm>
            <a:off x="4492237" y="5288952"/>
            <a:ext cx="718553" cy="647571"/>
          </a:xfrm>
          <a:prstGeom prst="rect">
            <a:avLst/>
          </a:prstGeom>
        </p:spPr>
      </p:pic>
      <p:sp>
        <p:nvSpPr>
          <p:cNvPr id="5" name="Rectangle 4">
            <a:extLst>
              <a:ext uri="{FF2B5EF4-FFF2-40B4-BE49-F238E27FC236}">
                <a16:creationId xmlns:a16="http://schemas.microsoft.com/office/drawing/2014/main" id="{193285DF-AE6A-95D0-5999-FD63AED855B7}"/>
              </a:ext>
            </a:extLst>
          </p:cNvPr>
          <p:cNvSpPr/>
          <p:nvPr/>
        </p:nvSpPr>
        <p:spPr>
          <a:xfrm>
            <a:off x="2064479" y="5659524"/>
            <a:ext cx="2334354" cy="276999"/>
          </a:xfrm>
          <a:prstGeom prst="rect">
            <a:avLst/>
          </a:prstGeom>
        </p:spPr>
        <p:txBody>
          <a:bodyPr wrap="square">
            <a:spAutoFit/>
          </a:bodyPr>
          <a:lstStyle/>
          <a:p>
            <a:pPr algn="ctr"/>
            <a:r>
              <a:rPr lang="en-PH" sz="1200" dirty="0"/>
              <a:t>HIS_geo-enabling_toolkit.pdf</a:t>
            </a:r>
          </a:p>
        </p:txBody>
      </p:sp>
    </p:spTree>
    <p:extLst>
      <p:ext uri="{BB962C8B-B14F-4D97-AF65-F5344CB8AC3E}">
        <p14:creationId xmlns:p14="http://schemas.microsoft.com/office/powerpoint/2010/main" val="546687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4736C7-FC52-43BB-B774-B1071FA0DC9D}"/>
              </a:ext>
            </a:extLst>
          </p:cNvPr>
          <p:cNvPicPr>
            <a:picLocks noChangeAspect="1"/>
          </p:cNvPicPr>
          <p:nvPr/>
        </p:nvPicPr>
        <p:blipFill rotWithShape="1">
          <a:blip r:embed="rId3"/>
          <a:srcRect l="26928" t="12285" r="39763" b="327"/>
          <a:stretch/>
        </p:blipFill>
        <p:spPr>
          <a:xfrm>
            <a:off x="1396280" y="1604591"/>
            <a:ext cx="3130878" cy="4312115"/>
          </a:xfrm>
          <a:prstGeom prst="rect">
            <a:avLst/>
          </a:prstGeom>
          <a:ln>
            <a:solidFill>
              <a:schemeClr val="tx1"/>
            </a:solidFill>
          </a:ln>
          <a:effectLst>
            <a:outerShdw blurRad="50800" dist="38100" dir="2700000" sx="102000" sy="102000" algn="tl" rotWithShape="0">
              <a:prstClr val="black">
                <a:alpha val="40000"/>
              </a:prstClr>
            </a:outerShdw>
          </a:effectLst>
        </p:spPr>
      </p:pic>
      <p:sp>
        <p:nvSpPr>
          <p:cNvPr id="10" name="Rectangle 9">
            <a:extLst>
              <a:ext uri="{FF2B5EF4-FFF2-40B4-BE49-F238E27FC236}">
                <a16:creationId xmlns:a16="http://schemas.microsoft.com/office/drawing/2014/main" id="{8B51F3A8-B2F1-4AF6-ADB8-FA69190EF5C3}"/>
              </a:ext>
            </a:extLst>
          </p:cNvPr>
          <p:cNvSpPr/>
          <p:nvPr/>
        </p:nvSpPr>
        <p:spPr>
          <a:xfrm>
            <a:off x="5519935" y="1702899"/>
            <a:ext cx="6169647" cy="1169551"/>
          </a:xfrm>
          <a:prstGeom prst="rect">
            <a:avLst/>
          </a:prstGeom>
        </p:spPr>
        <p:txBody>
          <a:bodyPr wrap="square">
            <a:spAutoFit/>
          </a:bodyPr>
          <a:lstStyle/>
          <a:p>
            <a:pPr marL="342900" indent="-342900">
              <a:buFont typeface="+mj-lt"/>
              <a:buAutoNum type="arabicPeriod"/>
            </a:pPr>
            <a:r>
              <a:rPr lang="en-GB" sz="1400" dirty="0">
                <a:latin typeface="Arial" panose="020B0604020202020204" pitchFamily="34" charset="0"/>
                <a:cs typeface="Arial" panose="020B0604020202020204" pitchFamily="34" charset="0"/>
              </a:rPr>
              <a:t>Provide a non-technical introduction to the role of geospatial data and technologies in immunization programs; and</a:t>
            </a:r>
          </a:p>
          <a:p>
            <a:pPr marL="342900" indent="-342900">
              <a:buFont typeface="+mj-lt"/>
              <a:buAutoNum type="arabicPeriod"/>
            </a:pPr>
            <a:r>
              <a:rPr lang="en-GB" sz="1400" dirty="0">
                <a:latin typeface="Arial" panose="020B0604020202020204" pitchFamily="34" charset="0"/>
                <a:cs typeface="Arial" panose="020B0604020202020204" pitchFamily="34" charset="0"/>
              </a:rPr>
              <a:t>Propose a process-based framework to guide decision-makers and planners in strengthening the management and use of geospatial data and geospatial technologies in immunization program in countries.</a:t>
            </a:r>
            <a:endParaRPr lang="en-PH" sz="1400"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41DFBC94-981B-40D3-AC46-A77C25E95D7F}"/>
              </a:ext>
            </a:extLst>
          </p:cNvPr>
          <p:cNvSpPr/>
          <p:nvPr/>
        </p:nvSpPr>
        <p:spPr>
          <a:xfrm>
            <a:off x="5192755" y="6102465"/>
            <a:ext cx="6984776" cy="246221"/>
          </a:xfrm>
          <a:prstGeom prst="rect">
            <a:avLst/>
          </a:prstGeom>
        </p:spPr>
        <p:txBody>
          <a:bodyPr wrap="square">
            <a:spAutoFit/>
          </a:bodyPr>
          <a:lstStyle/>
          <a:p>
            <a:pPr algn="r"/>
            <a:r>
              <a:rPr lang="en-PH" sz="1000" dirty="0"/>
              <a:t>https://www.healthgeolab.net/KNOW_REP/Gavi_UNICEF_HGLC_GIS_Immunization_guidance_Oct2018.pdf</a:t>
            </a:r>
          </a:p>
        </p:txBody>
      </p:sp>
      <p:pic>
        <p:nvPicPr>
          <p:cNvPr id="17" name="Picture 16">
            <a:extLst>
              <a:ext uri="{FF2B5EF4-FFF2-40B4-BE49-F238E27FC236}">
                <a16:creationId xmlns:a16="http://schemas.microsoft.com/office/drawing/2014/main" id="{82EBAE7B-BFF3-4D15-9D54-F1CF36FC8BED}"/>
              </a:ext>
            </a:extLst>
          </p:cNvPr>
          <p:cNvPicPr>
            <a:picLocks noChangeAspect="1"/>
          </p:cNvPicPr>
          <p:nvPr/>
        </p:nvPicPr>
        <p:blipFill rotWithShape="1">
          <a:blip r:embed="rId4"/>
          <a:srcRect l="32675" t="15107" r="34250" b="7840"/>
          <a:stretch/>
        </p:blipFill>
        <p:spPr>
          <a:xfrm>
            <a:off x="8459726" y="3035591"/>
            <a:ext cx="2137626" cy="2697480"/>
          </a:xfrm>
          <a:prstGeom prst="rect">
            <a:avLst/>
          </a:prstGeom>
          <a:ln>
            <a:solidFill>
              <a:schemeClr val="tx1"/>
            </a:solidFill>
          </a:ln>
          <a:effectLst>
            <a:outerShdw blurRad="50800" dist="38100" dir="2700000" sx="102000" sy="102000" algn="tl" rotWithShape="0">
              <a:prstClr val="black">
                <a:alpha val="40000"/>
              </a:prstClr>
            </a:outerShdw>
          </a:effectLst>
        </p:spPr>
      </p:pic>
      <p:pic>
        <p:nvPicPr>
          <p:cNvPr id="18" name="Picture 17">
            <a:extLst>
              <a:ext uri="{FF2B5EF4-FFF2-40B4-BE49-F238E27FC236}">
                <a16:creationId xmlns:a16="http://schemas.microsoft.com/office/drawing/2014/main" id="{0A2B701A-DA80-4B48-8A72-C884D0DAF1B7}"/>
              </a:ext>
            </a:extLst>
          </p:cNvPr>
          <p:cNvPicPr>
            <a:picLocks noChangeAspect="1"/>
          </p:cNvPicPr>
          <p:nvPr/>
        </p:nvPicPr>
        <p:blipFill rotWithShape="1">
          <a:blip r:embed="rId5"/>
          <a:srcRect l="27468" t="12177" r="37883" b="6698"/>
          <a:stretch/>
        </p:blipFill>
        <p:spPr>
          <a:xfrm>
            <a:off x="6150098" y="3033909"/>
            <a:ext cx="2120887" cy="2699163"/>
          </a:xfrm>
          <a:prstGeom prst="rect">
            <a:avLst/>
          </a:prstGeom>
          <a:ln>
            <a:solidFill>
              <a:schemeClr val="tx1"/>
            </a:solidFill>
          </a:ln>
          <a:effectLst>
            <a:outerShdw blurRad="50800" dist="38100" dir="2700000" sx="102000" sy="102000" algn="tl" rotWithShape="0">
              <a:prstClr val="black">
                <a:alpha val="40000"/>
              </a:prstClr>
            </a:outerShdw>
          </a:effectLst>
        </p:spPr>
      </p:pic>
      <p:sp>
        <p:nvSpPr>
          <p:cNvPr id="19" name="Title 1">
            <a:extLst>
              <a:ext uri="{FF2B5EF4-FFF2-40B4-BE49-F238E27FC236}">
                <a16:creationId xmlns:a16="http://schemas.microsoft.com/office/drawing/2014/main" id="{F99C1AD2-A4FD-4174-B6F9-9D085C2BB4D0}"/>
              </a:ext>
            </a:extLst>
          </p:cNvPr>
          <p:cNvSpPr txBox="1">
            <a:spLocks/>
          </p:cNvSpPr>
          <p:nvPr/>
        </p:nvSpPr>
        <p:spPr>
          <a:xfrm>
            <a:off x="502417" y="1081652"/>
            <a:ext cx="9010547" cy="718822"/>
          </a:xfrm>
          <a:prstGeom prst="rect">
            <a:avLst/>
          </a:prstGeom>
        </p:spPr>
        <p:txBody>
          <a:bodyPr vert="horz" lIns="91440" tIns="45720" rIns="91440" bIns="45720" rtlCol="0" anchor="t">
            <a:noAutofit/>
          </a:body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2800" i="0" u="none" strike="noStrike" kern="1200" cap="none" spc="0" normalizeH="0" baseline="0" dirty="0">
                <a:ln>
                  <a:noFill/>
                </a:ln>
                <a:effectLst/>
                <a:uLnTx/>
                <a:uFillTx/>
                <a:latin typeface="Arial" charset="0"/>
                <a:ea typeface="Arial" charset="0"/>
                <a:cs typeface="Arial" charset="0"/>
              </a:rPr>
              <a:t>Adaptation of the toolkit for immunization</a:t>
            </a:r>
          </a:p>
        </p:txBody>
      </p:sp>
      <p:sp>
        <p:nvSpPr>
          <p:cNvPr id="2" name="Title 1">
            <a:extLst>
              <a:ext uri="{FF2B5EF4-FFF2-40B4-BE49-F238E27FC236}">
                <a16:creationId xmlns:a16="http://schemas.microsoft.com/office/drawing/2014/main" id="{04CB14E1-D468-5672-6A5D-823F35A043C0}"/>
              </a:ext>
            </a:extLst>
          </p:cNvPr>
          <p:cNvSpPr txBox="1">
            <a:spLocks/>
          </p:cNvSpPr>
          <p:nvPr/>
        </p:nvSpPr>
        <p:spPr bwMode="auto">
          <a:xfrm>
            <a:off x="0" y="152400"/>
            <a:ext cx="121920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marL="358775" fontAlgn="base">
              <a:lnSpc>
                <a:spcPct val="90000"/>
              </a:lnSpc>
              <a:spcBef>
                <a:spcPct val="0"/>
              </a:spcBef>
              <a:spcAft>
                <a:spcPct val="0"/>
              </a:spcAft>
              <a:defRPr sz="3200" b="1" cap="small" baseline="0">
                <a:solidFill>
                  <a:srgbClr val="4F8CB5"/>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sz="3600" b="1" dirty="0">
                <a:latin typeface="+mn-lt"/>
              </a:rPr>
              <a:t>Geo-enabled HIS – The </a:t>
            </a:r>
            <a:r>
              <a:rPr lang="en-US" sz="3600" dirty="0"/>
              <a:t>toolkit</a:t>
            </a:r>
            <a:endParaRPr lang="en-PH" altLang="en-US" sz="3600" dirty="0"/>
          </a:p>
        </p:txBody>
      </p:sp>
      <p:sp>
        <p:nvSpPr>
          <p:cNvPr id="4" name="Slide Number Placeholder 3">
            <a:extLst>
              <a:ext uri="{FF2B5EF4-FFF2-40B4-BE49-F238E27FC236}">
                <a16:creationId xmlns:a16="http://schemas.microsoft.com/office/drawing/2014/main" id="{A40189CB-1426-FFED-45A8-B9354D870DCF}"/>
              </a:ext>
            </a:extLst>
          </p:cNvPr>
          <p:cNvSpPr txBox="1">
            <a:spLocks/>
          </p:cNvSpPr>
          <p:nvPr/>
        </p:nvSpPr>
        <p:spPr>
          <a:xfrm>
            <a:off x="9439836" y="6414404"/>
            <a:ext cx="2743200" cy="365125"/>
          </a:xfrm>
          <a:prstGeom prst="rect">
            <a:avLst/>
          </a:prstGeom>
        </p:spPr>
        <p:txBody>
          <a:bodyPr/>
          <a:lstStyle>
            <a:defPPr>
              <a:defRPr lang="en-US"/>
            </a:defPPr>
            <a:lvl1pPr marL="0" algn="r" defTabSz="914400" rtl="0" eaLnBrk="1" latinLnBrk="0" hangingPunct="1">
              <a:defRPr sz="16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09488-8EB1-4662-952E-D6A73107E6C0}" type="slidenum">
              <a:rPr lang="en-US" smtClean="0"/>
              <a:pPr/>
              <a:t>16</a:t>
            </a:fld>
            <a:endParaRPr lang="en-US" dirty="0"/>
          </a:p>
        </p:txBody>
      </p:sp>
      <p:pic>
        <p:nvPicPr>
          <p:cNvPr id="3" name="Picture 2">
            <a:extLst>
              <a:ext uri="{FF2B5EF4-FFF2-40B4-BE49-F238E27FC236}">
                <a16:creationId xmlns:a16="http://schemas.microsoft.com/office/drawing/2014/main" id="{B15A2A0C-1297-082F-5765-A003AF86A1C9}"/>
              </a:ext>
            </a:extLst>
          </p:cNvPr>
          <p:cNvPicPr>
            <a:picLocks noChangeAspect="1"/>
          </p:cNvPicPr>
          <p:nvPr/>
        </p:nvPicPr>
        <p:blipFill rotWithShape="1">
          <a:blip r:embed="rId6"/>
          <a:srcRect l="80520" t="38265" r="10441" b="47050"/>
          <a:stretch/>
        </p:blipFill>
        <p:spPr>
          <a:xfrm>
            <a:off x="4299670" y="5556873"/>
            <a:ext cx="624183" cy="562523"/>
          </a:xfrm>
          <a:prstGeom prst="rect">
            <a:avLst/>
          </a:prstGeom>
        </p:spPr>
      </p:pic>
      <p:sp>
        <p:nvSpPr>
          <p:cNvPr id="5" name="Rectangle 4">
            <a:extLst>
              <a:ext uri="{FF2B5EF4-FFF2-40B4-BE49-F238E27FC236}">
                <a16:creationId xmlns:a16="http://schemas.microsoft.com/office/drawing/2014/main" id="{472FD8CA-4E86-21DE-1C02-DAB4AB83A3E6}"/>
              </a:ext>
            </a:extLst>
          </p:cNvPr>
          <p:cNvSpPr/>
          <p:nvPr/>
        </p:nvSpPr>
        <p:spPr>
          <a:xfrm>
            <a:off x="765338" y="6067875"/>
            <a:ext cx="4392761" cy="253916"/>
          </a:xfrm>
          <a:prstGeom prst="rect">
            <a:avLst/>
          </a:prstGeom>
        </p:spPr>
        <p:txBody>
          <a:bodyPr wrap="square">
            <a:spAutoFit/>
          </a:bodyPr>
          <a:lstStyle/>
          <a:p>
            <a:pPr algn="ctr"/>
            <a:r>
              <a:rPr lang="en-PH" sz="1000" dirty="0"/>
              <a:t>Gavi_UNICEF_HGLC_GIS_Immunization_guidance_Oct2018.pdf</a:t>
            </a:r>
          </a:p>
        </p:txBody>
      </p:sp>
    </p:spTree>
    <p:extLst>
      <p:ext uri="{BB962C8B-B14F-4D97-AF65-F5344CB8AC3E}">
        <p14:creationId xmlns:p14="http://schemas.microsoft.com/office/powerpoint/2010/main" val="3907630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B14E1-D468-5672-6A5D-823F35A043C0}"/>
              </a:ext>
            </a:extLst>
          </p:cNvPr>
          <p:cNvSpPr txBox="1">
            <a:spLocks/>
          </p:cNvSpPr>
          <p:nvPr/>
        </p:nvSpPr>
        <p:spPr bwMode="auto">
          <a:xfrm>
            <a:off x="0" y="152400"/>
            <a:ext cx="121920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marL="358775" fontAlgn="base">
              <a:lnSpc>
                <a:spcPct val="90000"/>
              </a:lnSpc>
              <a:spcBef>
                <a:spcPct val="0"/>
              </a:spcBef>
              <a:spcAft>
                <a:spcPct val="0"/>
              </a:spcAft>
              <a:defRPr sz="3200" b="1" cap="small" baseline="0">
                <a:solidFill>
                  <a:srgbClr val="4F8CB5"/>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sz="3600" b="1" dirty="0">
                <a:latin typeface="+mn-lt"/>
              </a:rPr>
              <a:t>Geo-enabled HIS – Other recent guidance documents</a:t>
            </a:r>
            <a:endParaRPr lang="en-PH" altLang="en-US" sz="3600" dirty="0"/>
          </a:p>
        </p:txBody>
      </p:sp>
      <p:sp>
        <p:nvSpPr>
          <p:cNvPr id="4" name="Slide Number Placeholder 3">
            <a:extLst>
              <a:ext uri="{FF2B5EF4-FFF2-40B4-BE49-F238E27FC236}">
                <a16:creationId xmlns:a16="http://schemas.microsoft.com/office/drawing/2014/main" id="{A40189CB-1426-FFED-45A8-B9354D870DCF}"/>
              </a:ext>
            </a:extLst>
          </p:cNvPr>
          <p:cNvSpPr txBox="1">
            <a:spLocks/>
          </p:cNvSpPr>
          <p:nvPr/>
        </p:nvSpPr>
        <p:spPr>
          <a:xfrm>
            <a:off x="9439836" y="6414404"/>
            <a:ext cx="2743200" cy="365125"/>
          </a:xfrm>
          <a:prstGeom prst="rect">
            <a:avLst/>
          </a:prstGeom>
        </p:spPr>
        <p:txBody>
          <a:bodyPr/>
          <a:lstStyle>
            <a:defPPr>
              <a:defRPr lang="en-US"/>
            </a:defPPr>
            <a:lvl1pPr marL="0" algn="r" defTabSz="914400" rtl="0" eaLnBrk="1" latinLnBrk="0" hangingPunct="1">
              <a:defRPr sz="16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09488-8EB1-4662-952E-D6A73107E6C0}" type="slidenum">
              <a:rPr lang="en-US" smtClean="0"/>
              <a:pPr/>
              <a:t>17</a:t>
            </a:fld>
            <a:endParaRPr lang="en-US" dirty="0"/>
          </a:p>
        </p:txBody>
      </p:sp>
      <p:pic>
        <p:nvPicPr>
          <p:cNvPr id="6" name="Picture 5">
            <a:extLst>
              <a:ext uri="{FF2B5EF4-FFF2-40B4-BE49-F238E27FC236}">
                <a16:creationId xmlns:a16="http://schemas.microsoft.com/office/drawing/2014/main" id="{14DC20C2-6482-EE0A-DCB4-F589710395C4}"/>
              </a:ext>
            </a:extLst>
          </p:cNvPr>
          <p:cNvPicPr>
            <a:picLocks noChangeAspect="1"/>
          </p:cNvPicPr>
          <p:nvPr/>
        </p:nvPicPr>
        <p:blipFill rotWithShape="1">
          <a:blip r:embed="rId3"/>
          <a:srcRect l="21584" t="16907" r="36907"/>
          <a:stretch/>
        </p:blipFill>
        <p:spPr>
          <a:xfrm>
            <a:off x="393954" y="1012272"/>
            <a:ext cx="3522682" cy="4653926"/>
          </a:xfrm>
          <a:prstGeom prst="rect">
            <a:avLst/>
          </a:prstGeom>
          <a:ln>
            <a:solidFill>
              <a:schemeClr val="tx1"/>
            </a:solidFill>
          </a:ln>
        </p:spPr>
      </p:pic>
      <p:pic>
        <p:nvPicPr>
          <p:cNvPr id="8" name="Picture 7">
            <a:extLst>
              <a:ext uri="{FF2B5EF4-FFF2-40B4-BE49-F238E27FC236}">
                <a16:creationId xmlns:a16="http://schemas.microsoft.com/office/drawing/2014/main" id="{B8B858E2-E16A-66A2-A8E3-6C1B6F09FF95}"/>
              </a:ext>
            </a:extLst>
          </p:cNvPr>
          <p:cNvPicPr>
            <a:picLocks noChangeAspect="1"/>
          </p:cNvPicPr>
          <p:nvPr/>
        </p:nvPicPr>
        <p:blipFill rotWithShape="1">
          <a:blip r:embed="rId4"/>
          <a:srcRect l="27217" t="12912" r="40232" b="-1128"/>
          <a:stretch/>
        </p:blipFill>
        <p:spPr>
          <a:xfrm>
            <a:off x="4334659" y="1012272"/>
            <a:ext cx="3522682" cy="4653926"/>
          </a:xfrm>
          <a:prstGeom prst="rect">
            <a:avLst/>
          </a:prstGeom>
          <a:ln>
            <a:solidFill>
              <a:schemeClr val="tx1"/>
            </a:solidFill>
          </a:ln>
        </p:spPr>
      </p:pic>
      <p:pic>
        <p:nvPicPr>
          <p:cNvPr id="3" name="Picture 2">
            <a:extLst>
              <a:ext uri="{FF2B5EF4-FFF2-40B4-BE49-F238E27FC236}">
                <a16:creationId xmlns:a16="http://schemas.microsoft.com/office/drawing/2014/main" id="{B15A2A0C-1297-082F-5765-A003AF86A1C9}"/>
              </a:ext>
            </a:extLst>
          </p:cNvPr>
          <p:cNvPicPr>
            <a:picLocks noChangeAspect="1"/>
          </p:cNvPicPr>
          <p:nvPr/>
        </p:nvPicPr>
        <p:blipFill rotWithShape="1">
          <a:blip r:embed="rId5"/>
          <a:srcRect l="80520" t="38265" r="10441" b="47050"/>
          <a:stretch/>
        </p:blipFill>
        <p:spPr>
          <a:xfrm>
            <a:off x="7439317" y="5564466"/>
            <a:ext cx="624183" cy="562523"/>
          </a:xfrm>
          <a:prstGeom prst="rect">
            <a:avLst/>
          </a:prstGeom>
        </p:spPr>
      </p:pic>
      <p:pic>
        <p:nvPicPr>
          <p:cNvPr id="11" name="Picture 10">
            <a:extLst>
              <a:ext uri="{FF2B5EF4-FFF2-40B4-BE49-F238E27FC236}">
                <a16:creationId xmlns:a16="http://schemas.microsoft.com/office/drawing/2014/main" id="{456A50FC-262A-4C06-D5EB-2DFB65201D4B}"/>
              </a:ext>
            </a:extLst>
          </p:cNvPr>
          <p:cNvPicPr>
            <a:picLocks noChangeAspect="1"/>
          </p:cNvPicPr>
          <p:nvPr/>
        </p:nvPicPr>
        <p:blipFill rotWithShape="1">
          <a:blip r:embed="rId5"/>
          <a:srcRect l="80520" t="38265" r="10441" b="47050"/>
          <a:stretch/>
        </p:blipFill>
        <p:spPr>
          <a:xfrm>
            <a:off x="3604544" y="5551071"/>
            <a:ext cx="624183" cy="562523"/>
          </a:xfrm>
          <a:prstGeom prst="rect">
            <a:avLst/>
          </a:prstGeom>
        </p:spPr>
      </p:pic>
      <p:pic>
        <p:nvPicPr>
          <p:cNvPr id="13" name="Picture 12">
            <a:extLst>
              <a:ext uri="{FF2B5EF4-FFF2-40B4-BE49-F238E27FC236}">
                <a16:creationId xmlns:a16="http://schemas.microsoft.com/office/drawing/2014/main" id="{C7E59924-C221-845A-5CE7-8BEFBAFE7CB0}"/>
              </a:ext>
            </a:extLst>
          </p:cNvPr>
          <p:cNvPicPr>
            <a:picLocks noChangeAspect="1"/>
          </p:cNvPicPr>
          <p:nvPr/>
        </p:nvPicPr>
        <p:blipFill rotWithShape="1">
          <a:blip r:embed="rId6"/>
          <a:srcRect l="26942" t="12131" r="39741" b="-204"/>
          <a:stretch/>
        </p:blipFill>
        <p:spPr>
          <a:xfrm>
            <a:off x="8309573" y="1011118"/>
            <a:ext cx="3275461" cy="4653926"/>
          </a:xfrm>
          <a:prstGeom prst="rect">
            <a:avLst/>
          </a:prstGeom>
          <a:ln>
            <a:solidFill>
              <a:schemeClr val="tx1"/>
            </a:solidFill>
          </a:ln>
        </p:spPr>
      </p:pic>
      <p:pic>
        <p:nvPicPr>
          <p:cNvPr id="14" name="Picture 13">
            <a:extLst>
              <a:ext uri="{FF2B5EF4-FFF2-40B4-BE49-F238E27FC236}">
                <a16:creationId xmlns:a16="http://schemas.microsoft.com/office/drawing/2014/main" id="{DEC6BDF1-87E9-375C-6056-7B32807DB4B2}"/>
              </a:ext>
            </a:extLst>
          </p:cNvPr>
          <p:cNvPicPr>
            <a:picLocks noChangeAspect="1"/>
          </p:cNvPicPr>
          <p:nvPr/>
        </p:nvPicPr>
        <p:blipFill rotWithShape="1">
          <a:blip r:embed="rId5"/>
          <a:srcRect l="80520" t="38265" r="10441" b="47050"/>
          <a:stretch/>
        </p:blipFill>
        <p:spPr>
          <a:xfrm>
            <a:off x="11274090" y="5497281"/>
            <a:ext cx="624183" cy="562523"/>
          </a:xfrm>
          <a:prstGeom prst="rect">
            <a:avLst/>
          </a:prstGeom>
        </p:spPr>
      </p:pic>
      <p:sp>
        <p:nvSpPr>
          <p:cNvPr id="5" name="Rectangle 4">
            <a:extLst>
              <a:ext uri="{FF2B5EF4-FFF2-40B4-BE49-F238E27FC236}">
                <a16:creationId xmlns:a16="http://schemas.microsoft.com/office/drawing/2014/main" id="{4C9F0C57-37F3-3A77-7806-1AE3BF8570CD}"/>
              </a:ext>
            </a:extLst>
          </p:cNvPr>
          <p:cNvSpPr/>
          <p:nvPr/>
        </p:nvSpPr>
        <p:spPr>
          <a:xfrm>
            <a:off x="4729363" y="5782805"/>
            <a:ext cx="2733274" cy="276999"/>
          </a:xfrm>
          <a:prstGeom prst="rect">
            <a:avLst/>
          </a:prstGeom>
        </p:spPr>
        <p:txBody>
          <a:bodyPr wrap="square">
            <a:spAutoFit/>
          </a:bodyPr>
          <a:lstStyle/>
          <a:p>
            <a:pPr algn="ctr"/>
            <a:r>
              <a:rPr lang="en-PH" sz="1200" dirty="0"/>
              <a:t>Leveraging-Geospatial-Technologies.pdf</a:t>
            </a:r>
          </a:p>
        </p:txBody>
      </p:sp>
      <p:sp>
        <p:nvSpPr>
          <p:cNvPr id="7" name="Rectangle 6">
            <a:extLst>
              <a:ext uri="{FF2B5EF4-FFF2-40B4-BE49-F238E27FC236}">
                <a16:creationId xmlns:a16="http://schemas.microsoft.com/office/drawing/2014/main" id="{85F85404-ED21-2245-6641-2C9362D49A84}"/>
              </a:ext>
            </a:extLst>
          </p:cNvPr>
          <p:cNvSpPr/>
          <p:nvPr/>
        </p:nvSpPr>
        <p:spPr>
          <a:xfrm>
            <a:off x="8580666" y="5696478"/>
            <a:ext cx="2733274" cy="646331"/>
          </a:xfrm>
          <a:prstGeom prst="rect">
            <a:avLst/>
          </a:prstGeom>
        </p:spPr>
        <p:txBody>
          <a:bodyPr wrap="square">
            <a:spAutoFit/>
          </a:bodyPr>
          <a:lstStyle/>
          <a:p>
            <a:pPr algn="ctr"/>
            <a:r>
              <a:rPr lang="en-PH" sz="1200" dirty="0"/>
              <a:t>National-Georeferenced-Community-Health-Worker-Master-List-Hosted-in-a-Registry-2021.pdf</a:t>
            </a:r>
          </a:p>
        </p:txBody>
      </p:sp>
      <p:sp>
        <p:nvSpPr>
          <p:cNvPr id="9" name="Rectangle 8">
            <a:extLst>
              <a:ext uri="{FF2B5EF4-FFF2-40B4-BE49-F238E27FC236}">
                <a16:creationId xmlns:a16="http://schemas.microsoft.com/office/drawing/2014/main" id="{45C72E05-BC8B-B2DE-2067-1B5A33AA2A77}"/>
              </a:ext>
            </a:extLst>
          </p:cNvPr>
          <p:cNvSpPr/>
          <p:nvPr/>
        </p:nvSpPr>
        <p:spPr>
          <a:xfrm>
            <a:off x="730505" y="5791433"/>
            <a:ext cx="2849579" cy="276999"/>
          </a:xfrm>
          <a:prstGeom prst="rect">
            <a:avLst/>
          </a:prstGeom>
        </p:spPr>
        <p:txBody>
          <a:bodyPr wrap="square">
            <a:spAutoFit/>
          </a:bodyPr>
          <a:lstStyle/>
          <a:p>
            <a:pPr algn="ctr"/>
            <a:r>
              <a:rPr lang="en-PH" sz="1200" dirty="0"/>
              <a:t>GIS-and-Immunisation-Landscape_EN.pdf</a:t>
            </a:r>
          </a:p>
        </p:txBody>
      </p:sp>
    </p:spTree>
    <p:extLst>
      <p:ext uri="{BB962C8B-B14F-4D97-AF65-F5344CB8AC3E}">
        <p14:creationId xmlns:p14="http://schemas.microsoft.com/office/powerpoint/2010/main" val="1797665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hlinkClick r:id="rId2"/>
            <a:extLst>
              <a:ext uri="{FF2B5EF4-FFF2-40B4-BE49-F238E27FC236}">
                <a16:creationId xmlns:a16="http://schemas.microsoft.com/office/drawing/2014/main" id="{1A10A9B1-BAAE-427C-A254-BBADA5247477}"/>
              </a:ext>
            </a:extLst>
          </p:cNvPr>
          <p:cNvPicPr>
            <a:picLocks noChangeAspect="1"/>
          </p:cNvPicPr>
          <p:nvPr/>
        </p:nvPicPr>
        <p:blipFill rotWithShape="1">
          <a:blip r:embed="rId3"/>
          <a:srcRect l="2750" t="12191" r="1176" b="12191"/>
          <a:stretch/>
        </p:blipFill>
        <p:spPr>
          <a:xfrm>
            <a:off x="611644" y="979429"/>
            <a:ext cx="4878817" cy="2160000"/>
          </a:xfrm>
          <a:prstGeom prst="rect">
            <a:avLst/>
          </a:prstGeom>
          <a:ln>
            <a:solidFill>
              <a:schemeClr val="tx1"/>
            </a:solidFill>
          </a:ln>
          <a:effectLst>
            <a:outerShdw blurRad="50800" dist="50800" dir="5400000" sx="102000" sy="102000" algn="ctr" rotWithShape="0">
              <a:srgbClr val="000000">
                <a:alpha val="43137"/>
              </a:srgbClr>
            </a:outerShdw>
          </a:effectLst>
        </p:spPr>
      </p:pic>
      <p:pic>
        <p:nvPicPr>
          <p:cNvPr id="15" name="Picture 14">
            <a:hlinkClick r:id="rId4"/>
            <a:extLst>
              <a:ext uri="{FF2B5EF4-FFF2-40B4-BE49-F238E27FC236}">
                <a16:creationId xmlns:a16="http://schemas.microsoft.com/office/drawing/2014/main" id="{FBC77469-EA85-41EE-84F9-27BCA6AC9C95}"/>
              </a:ext>
            </a:extLst>
          </p:cNvPr>
          <p:cNvPicPr>
            <a:picLocks noChangeAspect="1"/>
          </p:cNvPicPr>
          <p:nvPr/>
        </p:nvPicPr>
        <p:blipFill rotWithShape="1">
          <a:blip r:embed="rId5"/>
          <a:srcRect l="2750" t="12191" r="1176" b="12191"/>
          <a:stretch/>
        </p:blipFill>
        <p:spPr>
          <a:xfrm>
            <a:off x="3789176" y="2470167"/>
            <a:ext cx="4878816" cy="2160000"/>
          </a:xfrm>
          <a:prstGeom prst="rect">
            <a:avLst/>
          </a:prstGeom>
          <a:ln>
            <a:solidFill>
              <a:schemeClr val="tx1"/>
            </a:solidFill>
          </a:ln>
          <a:effectLst>
            <a:outerShdw blurRad="50800" dist="50800" dir="5400000" sx="102000" sy="102000" algn="ctr" rotWithShape="0">
              <a:srgbClr val="000000">
                <a:alpha val="43137"/>
              </a:srgbClr>
            </a:outerShdw>
          </a:effectLst>
        </p:spPr>
      </p:pic>
      <p:sp>
        <p:nvSpPr>
          <p:cNvPr id="20" name="Title 1">
            <a:extLst>
              <a:ext uri="{FF2B5EF4-FFF2-40B4-BE49-F238E27FC236}">
                <a16:creationId xmlns:a16="http://schemas.microsoft.com/office/drawing/2014/main" id="{A6B3F2B9-DFF3-404B-B690-9F3E89C62123}"/>
              </a:ext>
            </a:extLst>
          </p:cNvPr>
          <p:cNvSpPr txBox="1">
            <a:spLocks/>
          </p:cNvSpPr>
          <p:nvPr/>
        </p:nvSpPr>
        <p:spPr>
          <a:xfrm>
            <a:off x="5967198" y="1491844"/>
            <a:ext cx="3439886" cy="477981"/>
          </a:xfrm>
          <a:prstGeom prst="rect">
            <a:avLst/>
          </a:prstGeom>
        </p:spPr>
        <p:txBody>
          <a:bodyPr vert="horz" lIns="68580" tIns="34290" rIns="68580" bIns="34290" rtlCol="0" anchor="b">
            <a:noAutofit/>
          </a:bodyPr>
          <a:lstStyle/>
          <a:p>
            <a:pPr defTabSz="685800" fontAlgn="auto">
              <a:lnSpc>
                <a:spcPct val="90000"/>
              </a:lnSpc>
              <a:spcAft>
                <a:spcPts val="0"/>
              </a:spcAft>
              <a:defRPr/>
            </a:pPr>
            <a:r>
              <a:rPr lang="en-US" sz="2400" dirty="0">
                <a:latin typeface="+mn-lt"/>
                <a:ea typeface="Arial" charset="0"/>
              </a:rPr>
              <a:t>Myanmar (</a:t>
            </a:r>
            <a:r>
              <a:rPr lang="en-US" sz="2400" dirty="0">
                <a:latin typeface="+mn-lt"/>
                <a:ea typeface="Arial" charset="0"/>
                <a:hlinkClick r:id="rId6"/>
              </a:rPr>
              <a:t>https://arcg.is/1KL18X0</a:t>
            </a:r>
            <a:r>
              <a:rPr lang="en-US" sz="2400" dirty="0">
                <a:latin typeface="+mn-lt"/>
                <a:ea typeface="Arial" charset="0"/>
              </a:rPr>
              <a:t>)</a:t>
            </a:r>
          </a:p>
        </p:txBody>
      </p:sp>
      <p:sp>
        <p:nvSpPr>
          <p:cNvPr id="21" name="Title 1">
            <a:extLst>
              <a:ext uri="{FF2B5EF4-FFF2-40B4-BE49-F238E27FC236}">
                <a16:creationId xmlns:a16="http://schemas.microsoft.com/office/drawing/2014/main" id="{B2268AD8-16D1-449C-BBBE-50F448E53C6A}"/>
              </a:ext>
            </a:extLst>
          </p:cNvPr>
          <p:cNvSpPr txBox="1">
            <a:spLocks/>
          </p:cNvSpPr>
          <p:nvPr/>
        </p:nvSpPr>
        <p:spPr>
          <a:xfrm>
            <a:off x="409199" y="3718572"/>
            <a:ext cx="3203969" cy="630338"/>
          </a:xfrm>
          <a:prstGeom prst="rect">
            <a:avLst/>
          </a:prstGeom>
        </p:spPr>
        <p:txBody>
          <a:bodyPr vert="horz" lIns="68580" tIns="34290" rIns="68580" bIns="34290" rtlCol="0" anchor="b">
            <a:noAutofit/>
          </a:bodyPr>
          <a:lstStyle/>
          <a:p>
            <a:pPr algn="r" defTabSz="685800" fontAlgn="auto">
              <a:lnSpc>
                <a:spcPct val="90000"/>
              </a:lnSpc>
              <a:spcAft>
                <a:spcPts val="0"/>
              </a:spcAft>
              <a:defRPr/>
            </a:pPr>
            <a:r>
              <a:rPr lang="en-US" sz="2400" dirty="0">
                <a:latin typeface="+mn-lt"/>
                <a:ea typeface="Arial" charset="0"/>
              </a:rPr>
              <a:t>Cambodia (</a:t>
            </a:r>
            <a:r>
              <a:rPr lang="en-US" sz="2400" dirty="0">
                <a:latin typeface="+mn-lt"/>
                <a:ea typeface="Arial" charset="0"/>
                <a:hlinkClick r:id="rId7"/>
              </a:rPr>
              <a:t>https://arcg.is/1CmSeL</a:t>
            </a:r>
            <a:r>
              <a:rPr lang="en-US" sz="2400" dirty="0">
                <a:latin typeface="+mn-lt"/>
                <a:ea typeface="Arial" charset="0"/>
              </a:rPr>
              <a:t>)</a:t>
            </a:r>
          </a:p>
        </p:txBody>
      </p:sp>
      <p:sp>
        <p:nvSpPr>
          <p:cNvPr id="22" name="Title 1">
            <a:extLst>
              <a:ext uri="{FF2B5EF4-FFF2-40B4-BE49-F238E27FC236}">
                <a16:creationId xmlns:a16="http://schemas.microsoft.com/office/drawing/2014/main" id="{11153417-7BE1-47EE-A673-696CE0450EA5}"/>
              </a:ext>
            </a:extLst>
          </p:cNvPr>
          <p:cNvSpPr txBox="1">
            <a:spLocks/>
          </p:cNvSpPr>
          <p:nvPr/>
        </p:nvSpPr>
        <p:spPr>
          <a:xfrm>
            <a:off x="3453972" y="5366156"/>
            <a:ext cx="3413323" cy="477981"/>
          </a:xfrm>
          <a:prstGeom prst="rect">
            <a:avLst/>
          </a:prstGeom>
        </p:spPr>
        <p:txBody>
          <a:bodyPr vert="horz" lIns="68580" tIns="34290" rIns="68580" bIns="34290" rtlCol="0" anchor="b">
            <a:noAutofit/>
          </a:bodyPr>
          <a:lstStyle/>
          <a:p>
            <a:pPr algn="r" defTabSz="685800" fontAlgn="auto">
              <a:lnSpc>
                <a:spcPct val="90000"/>
              </a:lnSpc>
              <a:spcAft>
                <a:spcPts val="0"/>
              </a:spcAft>
              <a:defRPr/>
            </a:pPr>
            <a:r>
              <a:rPr lang="en-US" sz="2400" dirty="0">
                <a:latin typeface="+mn-lt"/>
                <a:ea typeface="Arial" charset="0"/>
              </a:rPr>
              <a:t>Vietnam (</a:t>
            </a:r>
            <a:r>
              <a:rPr lang="en-US" sz="2400" dirty="0">
                <a:latin typeface="+mn-lt"/>
                <a:ea typeface="Arial" charset="0"/>
                <a:hlinkClick r:id="rId8"/>
              </a:rPr>
              <a:t>https://bit.ly/2HfVvjH</a:t>
            </a:r>
            <a:r>
              <a:rPr lang="en-US" sz="2400" dirty="0">
                <a:latin typeface="+mn-lt"/>
                <a:ea typeface="Arial" charset="0"/>
              </a:rPr>
              <a:t>)</a:t>
            </a:r>
          </a:p>
        </p:txBody>
      </p:sp>
      <p:sp>
        <p:nvSpPr>
          <p:cNvPr id="2" name="Title 1">
            <a:extLst>
              <a:ext uri="{FF2B5EF4-FFF2-40B4-BE49-F238E27FC236}">
                <a16:creationId xmlns:a16="http://schemas.microsoft.com/office/drawing/2014/main" id="{54728505-DF87-B64D-E3C9-058A37D1A29F}"/>
              </a:ext>
            </a:extLst>
          </p:cNvPr>
          <p:cNvSpPr txBox="1">
            <a:spLocks/>
          </p:cNvSpPr>
          <p:nvPr/>
        </p:nvSpPr>
        <p:spPr bwMode="auto">
          <a:xfrm>
            <a:off x="0" y="152400"/>
            <a:ext cx="121920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marL="358775" fontAlgn="base">
              <a:lnSpc>
                <a:spcPct val="90000"/>
              </a:lnSpc>
              <a:spcBef>
                <a:spcPct val="0"/>
              </a:spcBef>
              <a:spcAft>
                <a:spcPct val="0"/>
              </a:spcAft>
              <a:defRPr sz="3200" b="1" cap="small" baseline="0">
                <a:solidFill>
                  <a:srgbClr val="4F8CB5"/>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sz="3600" b="1" dirty="0">
                <a:latin typeface="+mn-lt"/>
              </a:rPr>
              <a:t>Geo-enabled HIS – Example of implementation</a:t>
            </a:r>
            <a:endParaRPr lang="en-PH" altLang="en-US" sz="3600" dirty="0"/>
          </a:p>
        </p:txBody>
      </p:sp>
      <p:pic>
        <p:nvPicPr>
          <p:cNvPr id="13" name="Picture 12">
            <a:hlinkClick r:id="rId8"/>
            <a:extLst>
              <a:ext uri="{FF2B5EF4-FFF2-40B4-BE49-F238E27FC236}">
                <a16:creationId xmlns:a16="http://schemas.microsoft.com/office/drawing/2014/main" id="{115AE7C8-B9AC-4873-9037-385DA9EBD0E9}"/>
              </a:ext>
            </a:extLst>
          </p:cNvPr>
          <p:cNvPicPr>
            <a:picLocks noChangeAspect="1"/>
          </p:cNvPicPr>
          <p:nvPr/>
        </p:nvPicPr>
        <p:blipFill rotWithShape="1">
          <a:blip r:embed="rId9"/>
          <a:srcRect l="2750" t="12191" r="1963" b="10800"/>
          <a:stretch/>
        </p:blipFill>
        <p:spPr>
          <a:xfrm>
            <a:off x="7031367" y="4026268"/>
            <a:ext cx="4751434" cy="2160000"/>
          </a:xfrm>
          <a:prstGeom prst="rect">
            <a:avLst/>
          </a:prstGeom>
          <a:ln>
            <a:solidFill>
              <a:schemeClr val="tx1"/>
            </a:solidFill>
          </a:ln>
          <a:effectLst>
            <a:outerShdw blurRad="50800" dist="50800" dir="5400000" sx="102000" sy="102000" algn="ctr" rotWithShape="0">
              <a:srgbClr val="000000">
                <a:alpha val="43137"/>
              </a:srgbClr>
            </a:outerShdw>
          </a:effectLst>
        </p:spPr>
      </p:pic>
      <p:sp>
        <p:nvSpPr>
          <p:cNvPr id="3" name="Slide Number Placeholder 3">
            <a:extLst>
              <a:ext uri="{FF2B5EF4-FFF2-40B4-BE49-F238E27FC236}">
                <a16:creationId xmlns:a16="http://schemas.microsoft.com/office/drawing/2014/main" id="{E6BA51A8-660A-0CBB-C01C-1EE89524194F}"/>
              </a:ext>
            </a:extLst>
          </p:cNvPr>
          <p:cNvSpPr txBox="1">
            <a:spLocks/>
          </p:cNvSpPr>
          <p:nvPr/>
        </p:nvSpPr>
        <p:spPr>
          <a:xfrm>
            <a:off x="9439836" y="6414404"/>
            <a:ext cx="2743200" cy="365125"/>
          </a:xfrm>
          <a:prstGeom prst="rect">
            <a:avLst/>
          </a:prstGeom>
        </p:spPr>
        <p:txBody>
          <a:bodyPr/>
          <a:lstStyle>
            <a:defPPr>
              <a:defRPr lang="en-US"/>
            </a:defPPr>
            <a:lvl1pPr marL="0" algn="r" defTabSz="914400" rtl="0" eaLnBrk="1" latinLnBrk="0" hangingPunct="1">
              <a:defRPr sz="16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09488-8EB1-4662-952E-D6A73107E6C0}" type="slidenum">
              <a:rPr lang="en-US" smtClean="0"/>
              <a:pPr/>
              <a:t>18</a:t>
            </a:fld>
            <a:endParaRPr lang="en-US" dirty="0"/>
          </a:p>
        </p:txBody>
      </p:sp>
    </p:spTree>
    <p:extLst>
      <p:ext uri="{BB962C8B-B14F-4D97-AF65-F5344CB8AC3E}">
        <p14:creationId xmlns:p14="http://schemas.microsoft.com/office/powerpoint/2010/main" val="4144117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5"/>
          <p:cNvSpPr>
            <a:spLocks noChangeArrowheads="1"/>
          </p:cNvSpPr>
          <p:nvPr/>
        </p:nvSpPr>
        <p:spPr bwMode="auto">
          <a:xfrm>
            <a:off x="3782814" y="4062820"/>
            <a:ext cx="215311" cy="325094"/>
          </a:xfrm>
          <a:prstGeom prst="rect">
            <a:avLst/>
          </a:prstGeom>
          <a:noFill/>
          <a:ln w="9525">
            <a:noFill/>
            <a:miter lim="800000"/>
            <a:headEnd/>
            <a:tailEnd/>
          </a:ln>
        </p:spPr>
        <p:txBody>
          <a:bodyPr wrap="square">
            <a:spAutoFit/>
          </a:bodyPr>
          <a:lstStyle/>
          <a:p>
            <a:pPr>
              <a:defRPr/>
            </a:pPr>
            <a:r>
              <a:rPr lang="en-US">
                <a:solidFill>
                  <a:srgbClr val="346667"/>
                </a:solidFill>
                <a:latin typeface="+mn-lt"/>
              </a:rPr>
              <a:t> </a:t>
            </a:r>
          </a:p>
        </p:txBody>
      </p:sp>
      <p:sp>
        <p:nvSpPr>
          <p:cNvPr id="9" name="Curved Left Arrow 8"/>
          <p:cNvSpPr/>
          <p:nvPr/>
        </p:nvSpPr>
        <p:spPr>
          <a:xfrm rot="10449076">
            <a:off x="2173662" y="1087523"/>
            <a:ext cx="3310050" cy="4348910"/>
          </a:xfrm>
          <a:prstGeom prst="curvedLeftArrow">
            <a:avLst>
              <a:gd name="adj1" fmla="val 17936"/>
              <a:gd name="adj2" fmla="val 42207"/>
              <a:gd name="adj3" fmla="val 48922"/>
            </a:avLst>
          </a:prstGeom>
          <a:solidFill>
            <a:srgbClr val="0099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346667"/>
              </a:solidFill>
            </a:endParaRPr>
          </a:p>
        </p:txBody>
      </p:sp>
      <p:sp>
        <p:nvSpPr>
          <p:cNvPr id="10" name="Curved Left Arrow 9"/>
          <p:cNvSpPr/>
          <p:nvPr/>
        </p:nvSpPr>
        <p:spPr>
          <a:xfrm>
            <a:off x="5727792" y="1385346"/>
            <a:ext cx="3976079" cy="4374411"/>
          </a:xfrm>
          <a:prstGeom prst="curvedLeftArrow">
            <a:avLst>
              <a:gd name="adj1" fmla="val 17403"/>
              <a:gd name="adj2" fmla="val 42207"/>
              <a:gd name="adj3" fmla="val 22330"/>
            </a:avLst>
          </a:prstGeom>
          <a:solidFill>
            <a:srgbClr val="34666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346667"/>
              </a:solidFill>
            </a:endParaRPr>
          </a:p>
        </p:txBody>
      </p:sp>
      <p:pic>
        <p:nvPicPr>
          <p:cNvPr id="11" name="Picture 10" descr="thumbnail_140617_c.jpg"/>
          <p:cNvPicPr>
            <a:picLocks noChangeAspect="1"/>
          </p:cNvPicPr>
          <p:nvPr/>
        </p:nvPicPr>
        <p:blipFill>
          <a:blip r:embed="rId2" cstate="print"/>
          <a:stretch>
            <a:fillRect/>
          </a:stretch>
        </p:blipFill>
        <p:spPr>
          <a:xfrm>
            <a:off x="6130826" y="2553670"/>
            <a:ext cx="1772728" cy="1163944"/>
          </a:xfrm>
          <a:prstGeom prst="rect">
            <a:avLst/>
          </a:prstGeom>
          <a:ln>
            <a:noFill/>
          </a:ln>
          <a:effectLst>
            <a:outerShdw blurRad="190500" algn="tl" rotWithShape="0">
              <a:srgbClr val="000000">
                <a:alpha val="70000"/>
              </a:srgbClr>
            </a:outerShdw>
          </a:effectLst>
        </p:spPr>
      </p:pic>
      <p:pic>
        <p:nvPicPr>
          <p:cNvPr id="15" name="Picture 2"/>
          <p:cNvPicPr>
            <a:picLocks noChangeAspect="1" noChangeArrowheads="1"/>
          </p:cNvPicPr>
          <p:nvPr/>
        </p:nvPicPr>
        <p:blipFill>
          <a:blip r:embed="rId3" cstate="print"/>
          <a:srcRect l="7231" t="17349" r="5998" b="8434"/>
          <a:stretch>
            <a:fillRect/>
          </a:stretch>
        </p:blipFill>
        <p:spPr bwMode="auto">
          <a:xfrm>
            <a:off x="5534629" y="1295726"/>
            <a:ext cx="1157574" cy="660429"/>
          </a:xfrm>
          <a:prstGeom prst="rect">
            <a:avLst/>
          </a:prstGeom>
          <a:ln>
            <a:noFill/>
          </a:ln>
          <a:effectLst>
            <a:outerShdw blurRad="190500" algn="tl" rotWithShape="0">
              <a:srgbClr val="000000">
                <a:alpha val="70000"/>
              </a:srgbClr>
            </a:outerShdw>
          </a:effectLst>
        </p:spPr>
      </p:pic>
      <p:pic>
        <p:nvPicPr>
          <p:cNvPr id="17" name="Picture 4"/>
          <p:cNvPicPr>
            <a:picLocks noChangeAspect="1" noChangeArrowheads="1"/>
          </p:cNvPicPr>
          <p:nvPr/>
        </p:nvPicPr>
        <p:blipFill>
          <a:blip r:embed="rId4" cstate="print"/>
          <a:srcRect l="8333" t="23846" r="67917" b="12308"/>
          <a:stretch>
            <a:fillRect/>
          </a:stretch>
        </p:blipFill>
        <p:spPr bwMode="auto">
          <a:xfrm>
            <a:off x="8289995" y="1498871"/>
            <a:ext cx="899221" cy="1278108"/>
          </a:xfrm>
          <a:prstGeom prst="rect">
            <a:avLst/>
          </a:prstGeom>
          <a:ln>
            <a:noFill/>
          </a:ln>
          <a:effectLst>
            <a:outerShdw blurRad="190500" algn="tl" rotWithShape="0">
              <a:srgbClr val="000000">
                <a:alpha val="70000"/>
              </a:srgbClr>
            </a:outerShdw>
          </a:effectLst>
        </p:spPr>
      </p:pic>
      <p:pic>
        <p:nvPicPr>
          <p:cNvPr id="18" name="Picture 2"/>
          <p:cNvPicPr>
            <a:picLocks noChangeAspect="1" noChangeArrowheads="1"/>
          </p:cNvPicPr>
          <p:nvPr/>
        </p:nvPicPr>
        <p:blipFill>
          <a:blip r:embed="rId5" cstate="print"/>
          <a:srcRect l="7917" t="22308" r="67916" b="14615"/>
          <a:stretch>
            <a:fillRect/>
          </a:stretch>
        </p:blipFill>
        <p:spPr bwMode="auto">
          <a:xfrm>
            <a:off x="9485115" y="3015113"/>
            <a:ext cx="747549" cy="1031709"/>
          </a:xfrm>
          <a:prstGeom prst="rect">
            <a:avLst/>
          </a:prstGeom>
          <a:ln>
            <a:noFill/>
          </a:ln>
          <a:effectLst>
            <a:outerShdw blurRad="190500" algn="tl" rotWithShape="0">
              <a:srgbClr val="000000">
                <a:alpha val="70000"/>
              </a:srgbClr>
            </a:outerShdw>
          </a:effectLst>
        </p:spPr>
      </p:pic>
      <p:sp>
        <p:nvSpPr>
          <p:cNvPr id="19" name="Rectangle 68"/>
          <p:cNvSpPr>
            <a:spLocks noChangeArrowheads="1"/>
          </p:cNvSpPr>
          <p:nvPr/>
        </p:nvSpPr>
        <p:spPr bwMode="auto">
          <a:xfrm>
            <a:off x="9272203" y="1317424"/>
            <a:ext cx="1854539" cy="584775"/>
          </a:xfrm>
          <a:prstGeom prst="rect">
            <a:avLst/>
          </a:prstGeom>
          <a:noFill/>
          <a:ln w="9525">
            <a:noFill/>
            <a:miter lim="800000"/>
            <a:headEnd/>
            <a:tailEnd/>
          </a:ln>
        </p:spPr>
        <p:txBody>
          <a:bodyPr wrap="square">
            <a:spAutoFit/>
          </a:bodyPr>
          <a:lstStyle/>
          <a:p>
            <a:pPr eaLnBrk="1" hangingPunct="1"/>
            <a:r>
              <a:rPr lang="en-US" altLang="en-US" sz="1600" b="1" dirty="0">
                <a:solidFill>
                  <a:srgbClr val="346667"/>
                </a:solidFill>
              </a:rPr>
              <a:t>Data  model and data specifications</a:t>
            </a:r>
          </a:p>
        </p:txBody>
      </p:sp>
      <p:pic>
        <p:nvPicPr>
          <p:cNvPr id="20" name="Picture 2"/>
          <p:cNvPicPr>
            <a:picLocks noChangeAspect="1" noChangeArrowheads="1"/>
          </p:cNvPicPr>
          <p:nvPr/>
        </p:nvPicPr>
        <p:blipFill>
          <a:blip r:embed="rId6" cstate="print"/>
          <a:srcRect l="23750" t="24487" r="24652" b="24102"/>
          <a:stretch>
            <a:fillRect/>
          </a:stretch>
        </p:blipFill>
        <p:spPr bwMode="auto">
          <a:xfrm>
            <a:off x="8855975" y="3571961"/>
            <a:ext cx="1059817" cy="558618"/>
          </a:xfrm>
          <a:prstGeom prst="rect">
            <a:avLst/>
          </a:prstGeom>
          <a:ln>
            <a:noFill/>
          </a:ln>
          <a:effectLst>
            <a:outerShdw blurRad="190500" algn="tl" rotWithShape="0">
              <a:srgbClr val="000000">
                <a:alpha val="70000"/>
              </a:srgbClr>
            </a:outerShdw>
          </a:effectLst>
        </p:spPr>
      </p:pic>
      <p:sp>
        <p:nvSpPr>
          <p:cNvPr id="21" name="Rectangle 71"/>
          <p:cNvSpPr>
            <a:spLocks noChangeArrowheads="1"/>
          </p:cNvSpPr>
          <p:nvPr/>
        </p:nvSpPr>
        <p:spPr bwMode="auto">
          <a:xfrm>
            <a:off x="8252524" y="2975389"/>
            <a:ext cx="1276151" cy="830997"/>
          </a:xfrm>
          <a:prstGeom prst="rect">
            <a:avLst/>
          </a:prstGeom>
          <a:noFill/>
          <a:ln w="9525">
            <a:noFill/>
            <a:miter lim="800000"/>
            <a:headEnd/>
            <a:tailEnd/>
          </a:ln>
        </p:spPr>
        <p:txBody>
          <a:bodyPr wrap="square">
            <a:spAutoFit/>
          </a:bodyPr>
          <a:lstStyle/>
          <a:p>
            <a:pPr eaLnBrk="1" hangingPunct="1"/>
            <a:r>
              <a:rPr lang="en-US" altLang="en-US" sz="1600" b="1" dirty="0">
                <a:solidFill>
                  <a:srgbClr val="346667"/>
                </a:solidFill>
              </a:rPr>
              <a:t>Guidelines and master lists</a:t>
            </a:r>
          </a:p>
        </p:txBody>
      </p:sp>
      <p:pic>
        <p:nvPicPr>
          <p:cNvPr id="22" name="Picture 2"/>
          <p:cNvPicPr>
            <a:picLocks noChangeAspect="1" noChangeArrowheads="1"/>
          </p:cNvPicPr>
          <p:nvPr/>
        </p:nvPicPr>
        <p:blipFill>
          <a:blip r:embed="rId7" cstate="print"/>
          <a:srcRect l="35458" t="27608" r="19119" b="14692"/>
          <a:stretch>
            <a:fillRect/>
          </a:stretch>
        </p:blipFill>
        <p:spPr bwMode="auto">
          <a:xfrm>
            <a:off x="6920615" y="1382820"/>
            <a:ext cx="1059817" cy="872990"/>
          </a:xfrm>
          <a:prstGeom prst="rect">
            <a:avLst/>
          </a:prstGeom>
          <a:ln>
            <a:noFill/>
          </a:ln>
          <a:effectLst>
            <a:outerShdw blurRad="190500" algn="tl" rotWithShape="0">
              <a:srgbClr val="000000">
                <a:alpha val="70000"/>
              </a:srgbClr>
            </a:outerShdw>
          </a:effectLst>
        </p:spPr>
      </p:pic>
      <p:sp>
        <p:nvSpPr>
          <p:cNvPr id="23" name="Rectangle 72"/>
          <p:cNvSpPr>
            <a:spLocks noChangeArrowheads="1"/>
          </p:cNvSpPr>
          <p:nvPr/>
        </p:nvSpPr>
        <p:spPr bwMode="auto">
          <a:xfrm>
            <a:off x="5534629" y="741255"/>
            <a:ext cx="1779669" cy="584775"/>
          </a:xfrm>
          <a:prstGeom prst="rect">
            <a:avLst/>
          </a:prstGeom>
          <a:noFill/>
          <a:ln w="9525">
            <a:noFill/>
            <a:miter lim="800000"/>
            <a:headEnd/>
            <a:tailEnd/>
          </a:ln>
        </p:spPr>
        <p:txBody>
          <a:bodyPr wrap="square">
            <a:spAutoFit/>
          </a:bodyPr>
          <a:lstStyle/>
          <a:p>
            <a:pPr eaLnBrk="1" hangingPunct="1"/>
            <a:r>
              <a:rPr lang="en-US" altLang="en-US" sz="1600" b="1" dirty="0">
                <a:solidFill>
                  <a:srgbClr val="346667"/>
                </a:solidFill>
              </a:rPr>
              <a:t>National health Plan 2017-2021</a:t>
            </a:r>
          </a:p>
        </p:txBody>
      </p:sp>
      <p:sp>
        <p:nvSpPr>
          <p:cNvPr id="24" name="Rectangle 73"/>
          <p:cNvSpPr>
            <a:spLocks noChangeArrowheads="1"/>
          </p:cNvSpPr>
          <p:nvPr/>
        </p:nvSpPr>
        <p:spPr bwMode="auto">
          <a:xfrm>
            <a:off x="6541367" y="1064101"/>
            <a:ext cx="2198239" cy="338554"/>
          </a:xfrm>
          <a:prstGeom prst="rect">
            <a:avLst/>
          </a:prstGeom>
          <a:noFill/>
          <a:ln w="9525">
            <a:noFill/>
            <a:miter lim="800000"/>
            <a:headEnd/>
            <a:tailEnd/>
          </a:ln>
        </p:spPr>
        <p:txBody>
          <a:bodyPr wrap="square">
            <a:spAutoFit/>
          </a:bodyPr>
          <a:lstStyle/>
          <a:p>
            <a:pPr algn="r" eaLnBrk="1" hangingPunct="1"/>
            <a:r>
              <a:rPr lang="en-US" altLang="en-US" sz="1600" b="1" dirty="0">
                <a:solidFill>
                  <a:srgbClr val="346667"/>
                </a:solidFill>
              </a:rPr>
              <a:t>Vision and needs</a:t>
            </a:r>
          </a:p>
        </p:txBody>
      </p:sp>
      <p:sp>
        <p:nvSpPr>
          <p:cNvPr id="25" name="Rectangle 74"/>
          <p:cNvSpPr>
            <a:spLocks noChangeArrowheads="1"/>
          </p:cNvSpPr>
          <p:nvPr/>
        </p:nvSpPr>
        <p:spPr bwMode="auto">
          <a:xfrm>
            <a:off x="8890600" y="5174134"/>
            <a:ext cx="1102393" cy="515667"/>
          </a:xfrm>
          <a:prstGeom prst="rect">
            <a:avLst/>
          </a:prstGeom>
          <a:noFill/>
          <a:ln w="9525">
            <a:noFill/>
            <a:miter lim="800000"/>
            <a:headEnd/>
            <a:tailEnd/>
          </a:ln>
        </p:spPr>
        <p:txBody>
          <a:bodyPr wrap="square">
            <a:spAutoFit/>
          </a:bodyPr>
          <a:lstStyle/>
          <a:p>
            <a:pPr eaLnBrk="1" hangingPunct="1"/>
            <a:r>
              <a:rPr lang="en-US" altLang="en-US" sz="1600" b="1" dirty="0">
                <a:solidFill>
                  <a:srgbClr val="346667"/>
                </a:solidFill>
              </a:rPr>
              <a:t>Pilot</a:t>
            </a:r>
          </a:p>
          <a:p>
            <a:pPr eaLnBrk="1" hangingPunct="1"/>
            <a:r>
              <a:rPr lang="en-US" altLang="en-US" sz="1600" b="1" dirty="0">
                <a:solidFill>
                  <a:srgbClr val="346667"/>
                </a:solidFill>
              </a:rPr>
              <a:t>project</a:t>
            </a:r>
          </a:p>
        </p:txBody>
      </p:sp>
      <p:pic>
        <p:nvPicPr>
          <p:cNvPr id="26" name="Picture 3"/>
          <p:cNvPicPr>
            <a:picLocks noChangeAspect="1" noChangeArrowheads="1"/>
          </p:cNvPicPr>
          <p:nvPr/>
        </p:nvPicPr>
        <p:blipFill>
          <a:blip r:embed="rId8" cstate="print"/>
          <a:srcRect/>
          <a:stretch>
            <a:fillRect/>
          </a:stretch>
        </p:blipFill>
        <p:spPr bwMode="auto">
          <a:xfrm>
            <a:off x="8083946" y="4243199"/>
            <a:ext cx="1301938" cy="715439"/>
          </a:xfrm>
          <a:prstGeom prst="rect">
            <a:avLst/>
          </a:prstGeom>
          <a:ln>
            <a:noFill/>
          </a:ln>
          <a:effectLst>
            <a:outerShdw blurRad="190500" algn="tl" rotWithShape="0">
              <a:srgbClr val="000000">
                <a:alpha val="70000"/>
              </a:srgbClr>
            </a:outerShdw>
          </a:effectLst>
        </p:spPr>
      </p:pic>
      <p:sp>
        <p:nvSpPr>
          <p:cNvPr id="27" name="Rectangle 75"/>
          <p:cNvSpPr>
            <a:spLocks noChangeArrowheads="1"/>
          </p:cNvSpPr>
          <p:nvPr/>
        </p:nvSpPr>
        <p:spPr bwMode="auto">
          <a:xfrm>
            <a:off x="9433008" y="4440135"/>
            <a:ext cx="1102393" cy="515667"/>
          </a:xfrm>
          <a:prstGeom prst="rect">
            <a:avLst/>
          </a:prstGeom>
          <a:noFill/>
          <a:ln w="9525">
            <a:noFill/>
            <a:miter lim="800000"/>
            <a:headEnd/>
            <a:tailEnd/>
          </a:ln>
        </p:spPr>
        <p:txBody>
          <a:bodyPr wrap="square">
            <a:spAutoFit/>
          </a:bodyPr>
          <a:lstStyle/>
          <a:p>
            <a:pPr algn="r" eaLnBrk="1" hangingPunct="1"/>
            <a:r>
              <a:rPr lang="en-US" altLang="en-US" sz="1600" b="1" dirty="0">
                <a:solidFill>
                  <a:srgbClr val="346667"/>
                </a:solidFill>
              </a:rPr>
              <a:t>Training &amp;</a:t>
            </a:r>
          </a:p>
          <a:p>
            <a:pPr algn="r" eaLnBrk="1" hangingPunct="1"/>
            <a:r>
              <a:rPr lang="en-US" altLang="en-US" sz="1600" b="1" dirty="0">
                <a:solidFill>
                  <a:srgbClr val="346667"/>
                </a:solidFill>
              </a:rPr>
              <a:t>Equipment</a:t>
            </a:r>
          </a:p>
        </p:txBody>
      </p:sp>
      <p:pic>
        <p:nvPicPr>
          <p:cNvPr id="28" name="Picture 2"/>
          <p:cNvPicPr>
            <a:picLocks noChangeAspect="1" noChangeArrowheads="1"/>
          </p:cNvPicPr>
          <p:nvPr/>
        </p:nvPicPr>
        <p:blipFill>
          <a:blip r:embed="rId9" cstate="print"/>
          <a:srcRect l="59206" t="53072" r="25250" b="17078"/>
          <a:stretch>
            <a:fillRect/>
          </a:stretch>
        </p:blipFill>
        <p:spPr bwMode="auto">
          <a:xfrm>
            <a:off x="6245977" y="4721587"/>
            <a:ext cx="969712" cy="1022598"/>
          </a:xfrm>
          <a:prstGeom prst="rect">
            <a:avLst/>
          </a:prstGeom>
          <a:ln>
            <a:noFill/>
          </a:ln>
          <a:effectLst>
            <a:outerShdw blurRad="190500" algn="tl" rotWithShape="0">
              <a:srgbClr val="000000">
                <a:alpha val="70000"/>
              </a:srgbClr>
            </a:outerShdw>
          </a:effectLst>
        </p:spPr>
      </p:pic>
      <p:pic>
        <p:nvPicPr>
          <p:cNvPr id="29" name="Picture 4"/>
          <p:cNvPicPr>
            <a:picLocks noChangeAspect="1" noChangeArrowheads="1"/>
          </p:cNvPicPr>
          <p:nvPr/>
        </p:nvPicPr>
        <p:blipFill>
          <a:blip r:embed="rId10" cstate="print"/>
          <a:srcRect l="32641" t="18382" r="28373" b="61105"/>
          <a:stretch>
            <a:fillRect/>
          </a:stretch>
        </p:blipFill>
        <p:spPr bwMode="auto">
          <a:xfrm>
            <a:off x="5931215" y="4484684"/>
            <a:ext cx="1340113" cy="563649"/>
          </a:xfrm>
          <a:prstGeom prst="rect">
            <a:avLst/>
          </a:prstGeom>
          <a:ln>
            <a:noFill/>
          </a:ln>
          <a:effectLst>
            <a:outerShdw blurRad="190500" algn="tl" rotWithShape="0">
              <a:srgbClr val="000000">
                <a:alpha val="70000"/>
              </a:srgbClr>
            </a:outerShdw>
          </a:effectLst>
        </p:spPr>
      </p:pic>
      <p:sp>
        <p:nvSpPr>
          <p:cNvPr id="30" name="Rectangle 29"/>
          <p:cNvSpPr/>
          <p:nvPr/>
        </p:nvSpPr>
        <p:spPr>
          <a:xfrm>
            <a:off x="6080925" y="3695938"/>
            <a:ext cx="2149283" cy="307777"/>
          </a:xfrm>
          <a:prstGeom prst="rect">
            <a:avLst/>
          </a:prstGeom>
        </p:spPr>
        <p:txBody>
          <a:bodyPr wrap="square">
            <a:spAutoFit/>
          </a:bodyPr>
          <a:lstStyle/>
          <a:p>
            <a:r>
              <a:rPr lang="en-US" sz="1400" dirty="0">
                <a:solidFill>
                  <a:srgbClr val="346667"/>
                </a:solidFill>
                <a:ea typeface="Arial" charset="0"/>
              </a:rPr>
              <a:t>https://arcg.is/1KL18X0</a:t>
            </a:r>
            <a:endParaRPr lang="en-US" sz="1400" dirty="0">
              <a:solidFill>
                <a:srgbClr val="346667"/>
              </a:solidFill>
            </a:endParaRPr>
          </a:p>
        </p:txBody>
      </p:sp>
      <p:pic>
        <p:nvPicPr>
          <p:cNvPr id="16" name="Picture 3"/>
          <p:cNvPicPr>
            <a:picLocks noChangeAspect="1" noChangeArrowheads="1"/>
          </p:cNvPicPr>
          <p:nvPr/>
        </p:nvPicPr>
        <p:blipFill>
          <a:blip r:embed="rId11" cstate="print"/>
          <a:srcRect l="50833" t="24615" r="12917" b="26154"/>
          <a:stretch>
            <a:fillRect/>
          </a:stretch>
        </p:blipFill>
        <p:spPr bwMode="auto">
          <a:xfrm>
            <a:off x="8598296" y="1968998"/>
            <a:ext cx="1333987" cy="958541"/>
          </a:xfrm>
          <a:prstGeom prst="rect">
            <a:avLst/>
          </a:prstGeom>
          <a:ln>
            <a:noFill/>
          </a:ln>
          <a:effectLst>
            <a:outerShdw blurRad="190500" algn="tl" rotWithShape="0">
              <a:srgbClr val="000000">
                <a:alpha val="70000"/>
              </a:srgbClr>
            </a:outerShdw>
          </a:effectLst>
        </p:spPr>
      </p:pic>
      <p:pic>
        <p:nvPicPr>
          <p:cNvPr id="14" name="Picture 2"/>
          <p:cNvPicPr>
            <a:picLocks noChangeAspect="1" noChangeArrowheads="1"/>
          </p:cNvPicPr>
          <p:nvPr/>
        </p:nvPicPr>
        <p:blipFill>
          <a:blip r:embed="rId12" cstate="print"/>
          <a:srcRect t="12615" r="24242"/>
          <a:stretch>
            <a:fillRect/>
          </a:stretch>
        </p:blipFill>
        <p:spPr bwMode="auto">
          <a:xfrm>
            <a:off x="7402676" y="4581797"/>
            <a:ext cx="1313365" cy="796286"/>
          </a:xfrm>
          <a:prstGeom prst="rect">
            <a:avLst/>
          </a:prstGeom>
          <a:ln>
            <a:noFill/>
          </a:ln>
          <a:effectLst>
            <a:outerShdw blurRad="190500" algn="tl" rotWithShape="0">
              <a:srgbClr val="000000">
                <a:alpha val="70000"/>
              </a:srgbClr>
            </a:outerShdw>
          </a:effectLst>
        </p:spPr>
      </p:pic>
      <p:pic>
        <p:nvPicPr>
          <p:cNvPr id="12" name="Picture 2"/>
          <p:cNvPicPr>
            <a:picLocks noChangeAspect="1" noChangeArrowheads="1"/>
          </p:cNvPicPr>
          <p:nvPr/>
        </p:nvPicPr>
        <p:blipFill>
          <a:blip r:embed="rId13" cstate="print"/>
          <a:srcRect l="500" t="15814" r="47000" b="465"/>
          <a:stretch>
            <a:fillRect/>
          </a:stretch>
        </p:blipFill>
        <p:spPr bwMode="auto">
          <a:xfrm>
            <a:off x="7850163" y="5022069"/>
            <a:ext cx="989109" cy="827455"/>
          </a:xfrm>
          <a:prstGeom prst="rect">
            <a:avLst/>
          </a:prstGeom>
          <a:ln>
            <a:noFill/>
          </a:ln>
          <a:effectLst>
            <a:outerShdw blurRad="190500" algn="tl" rotWithShape="0">
              <a:srgbClr val="000000">
                <a:alpha val="70000"/>
              </a:srgbClr>
            </a:outerShdw>
          </a:effectLst>
        </p:spPr>
      </p:pic>
      <p:sp>
        <p:nvSpPr>
          <p:cNvPr id="32" name="Rectangle 72">
            <a:extLst>
              <a:ext uri="{FF2B5EF4-FFF2-40B4-BE49-F238E27FC236}">
                <a16:creationId xmlns:a16="http://schemas.microsoft.com/office/drawing/2014/main" id="{074062E7-DE1F-4345-926B-5537545D5188}"/>
              </a:ext>
            </a:extLst>
          </p:cNvPr>
          <p:cNvSpPr>
            <a:spLocks noChangeArrowheads="1"/>
          </p:cNvSpPr>
          <p:nvPr/>
        </p:nvSpPr>
        <p:spPr bwMode="auto">
          <a:xfrm>
            <a:off x="8487704" y="617361"/>
            <a:ext cx="3010577" cy="407507"/>
          </a:xfrm>
          <a:prstGeom prst="rect">
            <a:avLst/>
          </a:prstGeom>
          <a:noFill/>
          <a:ln w="9525">
            <a:noFill/>
            <a:miter lim="800000"/>
            <a:headEnd/>
            <a:tailEnd/>
          </a:ln>
        </p:spPr>
        <p:txBody>
          <a:bodyPr wrap="square">
            <a:spAutoFit/>
          </a:bodyPr>
          <a:lstStyle/>
          <a:p>
            <a:pPr algn="ctr" eaLnBrk="1" hangingPunct="1"/>
            <a:r>
              <a:rPr lang="en-US" altLang="en-US" sz="2400" b="1" dirty="0">
                <a:solidFill>
                  <a:srgbClr val="346667"/>
                </a:solidFill>
              </a:rPr>
              <a:t>HIS Geo-enabling</a:t>
            </a:r>
          </a:p>
        </p:txBody>
      </p:sp>
      <p:sp>
        <p:nvSpPr>
          <p:cNvPr id="33" name="Rectangle 72">
            <a:extLst>
              <a:ext uri="{FF2B5EF4-FFF2-40B4-BE49-F238E27FC236}">
                <a16:creationId xmlns:a16="http://schemas.microsoft.com/office/drawing/2014/main" id="{8CC9EA08-E962-4F86-A7F6-35160CC624B3}"/>
              </a:ext>
            </a:extLst>
          </p:cNvPr>
          <p:cNvSpPr>
            <a:spLocks noChangeArrowheads="1"/>
          </p:cNvSpPr>
          <p:nvPr/>
        </p:nvSpPr>
        <p:spPr bwMode="auto">
          <a:xfrm>
            <a:off x="287720" y="5462702"/>
            <a:ext cx="3509429" cy="707886"/>
          </a:xfrm>
          <a:prstGeom prst="rect">
            <a:avLst/>
          </a:prstGeom>
          <a:noFill/>
          <a:ln w="9525">
            <a:noFill/>
            <a:miter lim="800000"/>
            <a:headEnd/>
            <a:tailEnd/>
          </a:ln>
        </p:spPr>
        <p:txBody>
          <a:bodyPr wrap="square">
            <a:spAutoFit/>
          </a:bodyPr>
          <a:lstStyle/>
          <a:p>
            <a:pPr algn="ctr" eaLnBrk="1" hangingPunct="1"/>
            <a:r>
              <a:rPr lang="en-US" altLang="en-US" sz="2000" b="1" dirty="0">
                <a:solidFill>
                  <a:srgbClr val="0099FF"/>
                </a:solidFill>
              </a:rPr>
              <a:t>Geo-enabling of the Immunization program</a:t>
            </a:r>
          </a:p>
        </p:txBody>
      </p:sp>
      <p:pic>
        <p:nvPicPr>
          <p:cNvPr id="34" name="Picture 33">
            <a:extLst>
              <a:ext uri="{FF2B5EF4-FFF2-40B4-BE49-F238E27FC236}">
                <a16:creationId xmlns:a16="http://schemas.microsoft.com/office/drawing/2014/main" id="{6FCD449A-6B8E-4094-953F-EC3D2868740D}"/>
              </a:ext>
            </a:extLst>
          </p:cNvPr>
          <p:cNvPicPr>
            <a:picLocks noChangeAspect="1"/>
          </p:cNvPicPr>
          <p:nvPr/>
        </p:nvPicPr>
        <p:blipFill rotWithShape="1">
          <a:blip r:embed="rId14"/>
          <a:srcRect l="33929" t="24814" r="15595" b="12937"/>
          <a:stretch/>
        </p:blipFill>
        <p:spPr>
          <a:xfrm>
            <a:off x="2310081" y="1811540"/>
            <a:ext cx="1130683" cy="765690"/>
          </a:xfrm>
          <a:prstGeom prst="rect">
            <a:avLst/>
          </a:prstGeom>
          <a:ln>
            <a:solidFill>
              <a:schemeClr val="tx1"/>
            </a:solidFill>
          </a:ln>
          <a:effectLst>
            <a:outerShdw blurRad="50800" dist="38100" dir="2700000" sx="102000" sy="102000" algn="tl" rotWithShape="0">
              <a:prstClr val="black">
                <a:alpha val="40000"/>
              </a:prstClr>
            </a:outerShdw>
          </a:effectLst>
        </p:spPr>
      </p:pic>
      <p:pic>
        <p:nvPicPr>
          <p:cNvPr id="4" name="Picture 3">
            <a:extLst>
              <a:ext uri="{FF2B5EF4-FFF2-40B4-BE49-F238E27FC236}">
                <a16:creationId xmlns:a16="http://schemas.microsoft.com/office/drawing/2014/main" id="{1B469C47-025E-4FD6-9E7D-4D880738393E}"/>
              </a:ext>
            </a:extLst>
          </p:cNvPr>
          <p:cNvPicPr>
            <a:picLocks noChangeAspect="1"/>
          </p:cNvPicPr>
          <p:nvPr/>
        </p:nvPicPr>
        <p:blipFill rotWithShape="1">
          <a:blip r:embed="rId15"/>
          <a:srcRect l="36594" t="17662" r="41035" b="21616"/>
          <a:stretch/>
        </p:blipFill>
        <p:spPr>
          <a:xfrm>
            <a:off x="4287964" y="4126169"/>
            <a:ext cx="650799" cy="934077"/>
          </a:xfrm>
          <a:prstGeom prst="rect">
            <a:avLst/>
          </a:prstGeom>
          <a:ln>
            <a:solidFill>
              <a:schemeClr val="tx1"/>
            </a:solidFill>
          </a:ln>
          <a:effectLst>
            <a:outerShdw blurRad="50800" dist="38100" dir="2700000" sx="102000" sy="102000" algn="tl" rotWithShape="0">
              <a:prstClr val="black">
                <a:alpha val="40000"/>
              </a:prstClr>
            </a:outerShdw>
          </a:effectLst>
        </p:spPr>
      </p:pic>
      <p:pic>
        <p:nvPicPr>
          <p:cNvPr id="5" name="Picture 4">
            <a:extLst>
              <a:ext uri="{FF2B5EF4-FFF2-40B4-BE49-F238E27FC236}">
                <a16:creationId xmlns:a16="http://schemas.microsoft.com/office/drawing/2014/main" id="{0214AFBF-53B8-4D5F-8E31-143B2D8D925C}"/>
              </a:ext>
            </a:extLst>
          </p:cNvPr>
          <p:cNvPicPr>
            <a:picLocks noChangeAspect="1"/>
          </p:cNvPicPr>
          <p:nvPr/>
        </p:nvPicPr>
        <p:blipFill rotWithShape="1">
          <a:blip r:embed="rId16"/>
          <a:srcRect l="43316" t="48662" r="21080" b="14204"/>
          <a:stretch/>
        </p:blipFill>
        <p:spPr>
          <a:xfrm>
            <a:off x="4411443" y="4837580"/>
            <a:ext cx="1225026" cy="675615"/>
          </a:xfrm>
          <a:prstGeom prst="rect">
            <a:avLst/>
          </a:prstGeom>
          <a:ln>
            <a:solidFill>
              <a:schemeClr val="tx1"/>
            </a:solidFill>
          </a:ln>
          <a:effectLst>
            <a:outerShdw blurRad="50800" dist="38100" dir="2700000" sx="102000" sy="102000" algn="tl" rotWithShape="0">
              <a:prstClr val="black">
                <a:alpha val="40000"/>
              </a:prstClr>
            </a:outerShdw>
          </a:effectLst>
        </p:spPr>
      </p:pic>
      <p:pic>
        <p:nvPicPr>
          <p:cNvPr id="6" name="Picture 5">
            <a:extLst>
              <a:ext uri="{FF2B5EF4-FFF2-40B4-BE49-F238E27FC236}">
                <a16:creationId xmlns:a16="http://schemas.microsoft.com/office/drawing/2014/main" id="{CB6A367E-EB33-472D-A4F1-32D8B274A299}"/>
              </a:ext>
            </a:extLst>
          </p:cNvPr>
          <p:cNvPicPr>
            <a:picLocks noChangeAspect="1"/>
          </p:cNvPicPr>
          <p:nvPr/>
        </p:nvPicPr>
        <p:blipFill rotWithShape="1">
          <a:blip r:embed="rId17"/>
          <a:srcRect l="8817" t="27111" r="45515" b="13974"/>
          <a:stretch/>
        </p:blipFill>
        <p:spPr>
          <a:xfrm>
            <a:off x="2087505" y="3776108"/>
            <a:ext cx="1023952" cy="698512"/>
          </a:xfrm>
          <a:prstGeom prst="rect">
            <a:avLst/>
          </a:prstGeom>
          <a:ln>
            <a:solidFill>
              <a:schemeClr val="tx1"/>
            </a:solidFill>
          </a:ln>
          <a:effectLst>
            <a:outerShdw blurRad="50800" dist="38100" dir="2700000" sx="102000" sy="102000" algn="tl" rotWithShape="0">
              <a:prstClr val="black">
                <a:alpha val="40000"/>
              </a:prstClr>
            </a:outerShdw>
          </a:effectLst>
        </p:spPr>
      </p:pic>
      <p:pic>
        <p:nvPicPr>
          <p:cNvPr id="8" name="Picture 7">
            <a:extLst>
              <a:ext uri="{FF2B5EF4-FFF2-40B4-BE49-F238E27FC236}">
                <a16:creationId xmlns:a16="http://schemas.microsoft.com/office/drawing/2014/main" id="{846C8B9E-9CBB-4612-B6A0-78B45EB8497C}"/>
              </a:ext>
            </a:extLst>
          </p:cNvPr>
          <p:cNvPicPr>
            <a:picLocks noChangeAspect="1"/>
          </p:cNvPicPr>
          <p:nvPr/>
        </p:nvPicPr>
        <p:blipFill rotWithShape="1">
          <a:blip r:embed="rId18"/>
          <a:srcRect l="20149" t="28625" r="33409" b="11300"/>
          <a:stretch/>
        </p:blipFill>
        <p:spPr>
          <a:xfrm>
            <a:off x="1714293" y="3480095"/>
            <a:ext cx="1021182" cy="698512"/>
          </a:xfrm>
          <a:prstGeom prst="rect">
            <a:avLst/>
          </a:prstGeom>
          <a:ln>
            <a:solidFill>
              <a:schemeClr val="tx1"/>
            </a:solidFill>
          </a:ln>
          <a:effectLst>
            <a:outerShdw blurRad="50800" dist="38100" dir="2700000" sx="102000" sy="102000" algn="tl" rotWithShape="0">
              <a:prstClr val="black">
                <a:alpha val="40000"/>
              </a:prstClr>
            </a:outerShdw>
          </a:effectLst>
        </p:spPr>
      </p:pic>
      <p:pic>
        <p:nvPicPr>
          <p:cNvPr id="35" name="Picture 34">
            <a:extLst>
              <a:ext uri="{FF2B5EF4-FFF2-40B4-BE49-F238E27FC236}">
                <a16:creationId xmlns:a16="http://schemas.microsoft.com/office/drawing/2014/main" id="{B0E47416-C6D9-450D-8C3E-1C91EDF85496}"/>
              </a:ext>
            </a:extLst>
          </p:cNvPr>
          <p:cNvPicPr>
            <a:picLocks noChangeAspect="1"/>
          </p:cNvPicPr>
          <p:nvPr/>
        </p:nvPicPr>
        <p:blipFill rotWithShape="1">
          <a:blip r:embed="rId19"/>
          <a:srcRect l="12804" t="22178" r="26673" b="10053"/>
          <a:stretch/>
        </p:blipFill>
        <p:spPr>
          <a:xfrm>
            <a:off x="2850803" y="4581797"/>
            <a:ext cx="1267606" cy="750554"/>
          </a:xfrm>
          <a:prstGeom prst="rect">
            <a:avLst/>
          </a:prstGeom>
          <a:ln>
            <a:solidFill>
              <a:schemeClr val="tx1"/>
            </a:solidFill>
          </a:ln>
          <a:effectLst>
            <a:outerShdw blurRad="50800" dist="38100" dir="2700000" sx="102000" sy="102000" algn="tl" rotWithShape="0">
              <a:prstClr val="black">
                <a:alpha val="40000"/>
              </a:prstClr>
            </a:outerShdw>
          </a:effectLst>
        </p:spPr>
      </p:pic>
      <p:pic>
        <p:nvPicPr>
          <p:cNvPr id="37" name="Picture 36">
            <a:extLst>
              <a:ext uri="{FF2B5EF4-FFF2-40B4-BE49-F238E27FC236}">
                <a16:creationId xmlns:a16="http://schemas.microsoft.com/office/drawing/2014/main" id="{98257C5F-E30D-4D9C-98AE-956050E21C0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72760" y="2737131"/>
            <a:ext cx="1061809" cy="583063"/>
          </a:xfrm>
          <a:prstGeom prst="rect">
            <a:avLst/>
          </a:prstGeom>
          <a:ln>
            <a:solidFill>
              <a:schemeClr val="tx1"/>
            </a:solidFill>
          </a:ln>
          <a:effectLst>
            <a:outerShdw blurRad="50800" dist="38100" dir="2700000" sx="102000" sy="102000" algn="tl" rotWithShape="0">
              <a:prstClr val="black">
                <a:alpha val="40000"/>
              </a:prstClr>
            </a:outerShdw>
          </a:effectLst>
        </p:spPr>
      </p:pic>
      <p:sp>
        <p:nvSpPr>
          <p:cNvPr id="40" name="Rectangle 75">
            <a:extLst>
              <a:ext uri="{FF2B5EF4-FFF2-40B4-BE49-F238E27FC236}">
                <a16:creationId xmlns:a16="http://schemas.microsoft.com/office/drawing/2014/main" id="{34C72479-F1B4-4F69-B9E3-D1B66EE3625E}"/>
              </a:ext>
            </a:extLst>
          </p:cNvPr>
          <p:cNvSpPr>
            <a:spLocks noChangeArrowheads="1"/>
          </p:cNvSpPr>
          <p:nvPr/>
        </p:nvSpPr>
        <p:spPr bwMode="auto">
          <a:xfrm>
            <a:off x="4978532" y="4082611"/>
            <a:ext cx="1102393" cy="515667"/>
          </a:xfrm>
          <a:prstGeom prst="rect">
            <a:avLst/>
          </a:prstGeom>
          <a:noFill/>
          <a:ln w="9525">
            <a:noFill/>
            <a:miter lim="800000"/>
            <a:headEnd/>
            <a:tailEnd/>
          </a:ln>
        </p:spPr>
        <p:txBody>
          <a:bodyPr wrap="square">
            <a:spAutoFit/>
          </a:bodyPr>
          <a:lstStyle/>
          <a:p>
            <a:pPr eaLnBrk="1" hangingPunct="1"/>
            <a:r>
              <a:rPr lang="en-US" altLang="en-US" sz="1600" b="1" dirty="0">
                <a:solidFill>
                  <a:srgbClr val="0099FF"/>
                </a:solidFill>
              </a:rPr>
              <a:t>Needs &amp;</a:t>
            </a:r>
          </a:p>
          <a:p>
            <a:pPr eaLnBrk="1" hangingPunct="1"/>
            <a:r>
              <a:rPr lang="en-US" altLang="en-US" sz="1600" b="1" dirty="0">
                <a:solidFill>
                  <a:srgbClr val="0099FF"/>
                </a:solidFill>
              </a:rPr>
              <a:t>Gaps</a:t>
            </a:r>
          </a:p>
        </p:txBody>
      </p:sp>
      <p:sp>
        <p:nvSpPr>
          <p:cNvPr id="41" name="Rectangle 75">
            <a:extLst>
              <a:ext uri="{FF2B5EF4-FFF2-40B4-BE49-F238E27FC236}">
                <a16:creationId xmlns:a16="http://schemas.microsoft.com/office/drawing/2014/main" id="{147026F0-2F2C-427A-B4E0-C3BF729F7C32}"/>
              </a:ext>
            </a:extLst>
          </p:cNvPr>
          <p:cNvSpPr>
            <a:spLocks noChangeArrowheads="1"/>
          </p:cNvSpPr>
          <p:nvPr/>
        </p:nvSpPr>
        <p:spPr bwMode="auto">
          <a:xfrm>
            <a:off x="1583197" y="4755430"/>
            <a:ext cx="1267606" cy="584775"/>
          </a:xfrm>
          <a:prstGeom prst="rect">
            <a:avLst/>
          </a:prstGeom>
          <a:noFill/>
          <a:ln w="9525">
            <a:noFill/>
            <a:miter lim="800000"/>
            <a:headEnd/>
            <a:tailEnd/>
          </a:ln>
        </p:spPr>
        <p:txBody>
          <a:bodyPr wrap="square">
            <a:spAutoFit/>
          </a:bodyPr>
          <a:lstStyle/>
          <a:p>
            <a:pPr algn="r" eaLnBrk="1" hangingPunct="1"/>
            <a:r>
              <a:rPr lang="en-US" altLang="en-US" sz="1600" b="1" dirty="0">
                <a:solidFill>
                  <a:srgbClr val="0099FF"/>
                </a:solidFill>
              </a:rPr>
              <a:t>Workplan &amp; methods</a:t>
            </a:r>
          </a:p>
        </p:txBody>
      </p:sp>
      <p:sp>
        <p:nvSpPr>
          <p:cNvPr id="42" name="Rectangle 75">
            <a:extLst>
              <a:ext uri="{FF2B5EF4-FFF2-40B4-BE49-F238E27FC236}">
                <a16:creationId xmlns:a16="http://schemas.microsoft.com/office/drawing/2014/main" id="{3F427ECA-1BC2-4DFA-9175-987072BE15AF}"/>
              </a:ext>
            </a:extLst>
          </p:cNvPr>
          <p:cNvSpPr>
            <a:spLocks noChangeArrowheads="1"/>
          </p:cNvSpPr>
          <p:nvPr/>
        </p:nvSpPr>
        <p:spPr bwMode="auto">
          <a:xfrm>
            <a:off x="2759139" y="3453339"/>
            <a:ext cx="1772359" cy="516174"/>
          </a:xfrm>
          <a:prstGeom prst="rect">
            <a:avLst/>
          </a:prstGeom>
          <a:noFill/>
          <a:ln w="9525">
            <a:noFill/>
            <a:miter lim="800000"/>
            <a:headEnd/>
            <a:tailEnd/>
          </a:ln>
        </p:spPr>
        <p:txBody>
          <a:bodyPr wrap="square">
            <a:spAutoFit/>
          </a:bodyPr>
          <a:lstStyle/>
          <a:p>
            <a:pPr eaLnBrk="1" hangingPunct="1"/>
            <a:r>
              <a:rPr lang="en-US" altLang="en-US" sz="1600" b="1" dirty="0">
                <a:solidFill>
                  <a:srgbClr val="0099FF"/>
                </a:solidFill>
              </a:rPr>
              <a:t>Township level </a:t>
            </a:r>
          </a:p>
          <a:p>
            <a:pPr eaLnBrk="1" hangingPunct="1"/>
            <a:r>
              <a:rPr lang="en-US" altLang="en-US" sz="1600" b="1" dirty="0">
                <a:solidFill>
                  <a:srgbClr val="0099FF"/>
                </a:solidFill>
              </a:rPr>
              <a:t>         pilot project</a:t>
            </a:r>
          </a:p>
        </p:txBody>
      </p:sp>
      <p:sp>
        <p:nvSpPr>
          <p:cNvPr id="43" name="Rectangle 75">
            <a:extLst>
              <a:ext uri="{FF2B5EF4-FFF2-40B4-BE49-F238E27FC236}">
                <a16:creationId xmlns:a16="http://schemas.microsoft.com/office/drawing/2014/main" id="{8E42F5B1-910E-4355-99F0-0134585D2DE4}"/>
              </a:ext>
            </a:extLst>
          </p:cNvPr>
          <p:cNvSpPr>
            <a:spLocks noChangeArrowheads="1"/>
          </p:cNvSpPr>
          <p:nvPr/>
        </p:nvSpPr>
        <p:spPr bwMode="auto">
          <a:xfrm>
            <a:off x="3001231" y="2738350"/>
            <a:ext cx="1087963" cy="516174"/>
          </a:xfrm>
          <a:prstGeom prst="rect">
            <a:avLst/>
          </a:prstGeom>
          <a:noFill/>
          <a:ln w="9525">
            <a:noFill/>
            <a:miter lim="800000"/>
            <a:headEnd/>
            <a:tailEnd/>
          </a:ln>
        </p:spPr>
        <p:txBody>
          <a:bodyPr wrap="square">
            <a:spAutoFit/>
          </a:bodyPr>
          <a:lstStyle/>
          <a:p>
            <a:pPr eaLnBrk="1" hangingPunct="1"/>
            <a:r>
              <a:rPr lang="en-US" altLang="en-US" sz="1600" b="1" dirty="0">
                <a:solidFill>
                  <a:srgbClr val="0099FF"/>
                </a:solidFill>
              </a:rPr>
              <a:t>Capacity building</a:t>
            </a:r>
          </a:p>
        </p:txBody>
      </p:sp>
      <p:sp>
        <p:nvSpPr>
          <p:cNvPr id="44" name="Rectangle 75">
            <a:extLst>
              <a:ext uri="{FF2B5EF4-FFF2-40B4-BE49-F238E27FC236}">
                <a16:creationId xmlns:a16="http://schemas.microsoft.com/office/drawing/2014/main" id="{B936103D-555C-4A7D-9E78-88FAA4E8C7A8}"/>
              </a:ext>
            </a:extLst>
          </p:cNvPr>
          <p:cNvSpPr>
            <a:spLocks noChangeArrowheads="1"/>
          </p:cNvSpPr>
          <p:nvPr/>
        </p:nvSpPr>
        <p:spPr bwMode="auto">
          <a:xfrm>
            <a:off x="1894317" y="1189004"/>
            <a:ext cx="1502942" cy="516174"/>
          </a:xfrm>
          <a:prstGeom prst="rect">
            <a:avLst/>
          </a:prstGeom>
          <a:noFill/>
          <a:ln w="9525">
            <a:noFill/>
            <a:miter lim="800000"/>
            <a:headEnd/>
            <a:tailEnd/>
          </a:ln>
        </p:spPr>
        <p:txBody>
          <a:bodyPr wrap="square">
            <a:spAutoFit/>
          </a:bodyPr>
          <a:lstStyle/>
          <a:p>
            <a:pPr eaLnBrk="1" hangingPunct="1"/>
            <a:r>
              <a:rPr lang="en-US" altLang="en-US" sz="1600" b="1" dirty="0">
                <a:solidFill>
                  <a:srgbClr val="0099FF"/>
                </a:solidFill>
              </a:rPr>
              <a:t>Regional level</a:t>
            </a:r>
          </a:p>
          <a:p>
            <a:pPr eaLnBrk="1" hangingPunct="1"/>
            <a:r>
              <a:rPr lang="en-US" altLang="en-US" sz="1600" b="1" dirty="0">
                <a:solidFill>
                  <a:srgbClr val="0099FF"/>
                </a:solidFill>
              </a:rPr>
              <a:t>pilot project</a:t>
            </a:r>
          </a:p>
        </p:txBody>
      </p:sp>
      <p:sp>
        <p:nvSpPr>
          <p:cNvPr id="45" name="Rectangle 75">
            <a:extLst>
              <a:ext uri="{FF2B5EF4-FFF2-40B4-BE49-F238E27FC236}">
                <a16:creationId xmlns:a16="http://schemas.microsoft.com/office/drawing/2014/main" id="{FFA895A7-0F25-4ADC-9891-8653E6DF8487}"/>
              </a:ext>
            </a:extLst>
          </p:cNvPr>
          <p:cNvSpPr>
            <a:spLocks noChangeArrowheads="1"/>
          </p:cNvSpPr>
          <p:nvPr/>
        </p:nvSpPr>
        <p:spPr bwMode="auto">
          <a:xfrm>
            <a:off x="3215471" y="812524"/>
            <a:ext cx="1772359" cy="338554"/>
          </a:xfrm>
          <a:prstGeom prst="rect">
            <a:avLst/>
          </a:prstGeom>
          <a:noFill/>
          <a:ln w="9525">
            <a:noFill/>
            <a:miter lim="800000"/>
            <a:headEnd/>
            <a:tailEnd/>
          </a:ln>
        </p:spPr>
        <p:txBody>
          <a:bodyPr wrap="square">
            <a:spAutoFit/>
          </a:bodyPr>
          <a:lstStyle/>
          <a:p>
            <a:pPr eaLnBrk="1" hangingPunct="1"/>
            <a:r>
              <a:rPr lang="en-US" altLang="en-US" sz="1600" b="1" dirty="0">
                <a:solidFill>
                  <a:srgbClr val="0099FF"/>
                </a:solidFill>
              </a:rPr>
              <a:t>National roll out</a:t>
            </a:r>
          </a:p>
        </p:txBody>
      </p:sp>
      <p:pic>
        <p:nvPicPr>
          <p:cNvPr id="38" name="Picture 37">
            <a:extLst>
              <a:ext uri="{FF2B5EF4-FFF2-40B4-BE49-F238E27FC236}">
                <a16:creationId xmlns:a16="http://schemas.microsoft.com/office/drawing/2014/main" id="{C45BF62B-D8D7-4E8A-906C-69A263AC61E3}"/>
              </a:ext>
            </a:extLst>
          </p:cNvPr>
          <p:cNvPicPr>
            <a:picLocks noChangeAspect="1"/>
          </p:cNvPicPr>
          <p:nvPr/>
        </p:nvPicPr>
        <p:blipFill rotWithShape="1">
          <a:blip r:embed="rId21"/>
          <a:srcRect l="44567" t="10387" r="31181" b="6189"/>
          <a:stretch/>
        </p:blipFill>
        <p:spPr>
          <a:xfrm>
            <a:off x="4003095" y="1150133"/>
            <a:ext cx="846820" cy="1540290"/>
          </a:xfrm>
          <a:prstGeom prst="rect">
            <a:avLst/>
          </a:prstGeom>
          <a:ln>
            <a:solidFill>
              <a:schemeClr val="tx1"/>
            </a:solidFill>
          </a:ln>
          <a:effectLst>
            <a:outerShdw blurRad="50800" dist="38100" dir="2700000" sx="102000" sy="102000" algn="tl" rotWithShape="0">
              <a:prstClr val="black">
                <a:alpha val="40000"/>
              </a:prstClr>
            </a:outerShdw>
          </a:effectLst>
        </p:spPr>
      </p:pic>
      <p:sp>
        <p:nvSpPr>
          <p:cNvPr id="3" name="Slide Number Placeholder 3">
            <a:extLst>
              <a:ext uri="{FF2B5EF4-FFF2-40B4-BE49-F238E27FC236}">
                <a16:creationId xmlns:a16="http://schemas.microsoft.com/office/drawing/2014/main" id="{CE1AAC94-33DE-1929-0D30-2ECCBD2F0B64}"/>
              </a:ext>
            </a:extLst>
          </p:cNvPr>
          <p:cNvSpPr txBox="1">
            <a:spLocks/>
          </p:cNvSpPr>
          <p:nvPr/>
        </p:nvSpPr>
        <p:spPr>
          <a:xfrm>
            <a:off x="9439836" y="6414404"/>
            <a:ext cx="2743200" cy="365125"/>
          </a:xfrm>
          <a:prstGeom prst="rect">
            <a:avLst/>
          </a:prstGeom>
        </p:spPr>
        <p:txBody>
          <a:bodyPr/>
          <a:lstStyle>
            <a:defPPr>
              <a:defRPr lang="en-US"/>
            </a:defPPr>
            <a:lvl1pPr marL="0" algn="r" defTabSz="914400" rtl="0" eaLnBrk="1" latinLnBrk="0" hangingPunct="1">
              <a:defRPr sz="16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09488-8EB1-4662-952E-D6A73107E6C0}" type="slidenum">
              <a:rPr lang="en-US" smtClean="0"/>
              <a:pPr/>
              <a:t>19</a:t>
            </a:fld>
            <a:endParaRPr lang="en-US" dirty="0"/>
          </a:p>
        </p:txBody>
      </p:sp>
      <p:sp>
        <p:nvSpPr>
          <p:cNvPr id="13" name="Title 1">
            <a:extLst>
              <a:ext uri="{FF2B5EF4-FFF2-40B4-BE49-F238E27FC236}">
                <a16:creationId xmlns:a16="http://schemas.microsoft.com/office/drawing/2014/main" id="{5CCAB705-618C-F5DE-44C3-36CAB04131D0}"/>
              </a:ext>
            </a:extLst>
          </p:cNvPr>
          <p:cNvSpPr txBox="1">
            <a:spLocks/>
          </p:cNvSpPr>
          <p:nvPr/>
        </p:nvSpPr>
        <p:spPr bwMode="auto">
          <a:xfrm>
            <a:off x="0" y="152400"/>
            <a:ext cx="121920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marL="358775" fontAlgn="base">
              <a:lnSpc>
                <a:spcPct val="90000"/>
              </a:lnSpc>
              <a:spcBef>
                <a:spcPct val="0"/>
              </a:spcBef>
              <a:spcAft>
                <a:spcPct val="0"/>
              </a:spcAft>
              <a:defRPr sz="3200" b="1" cap="small" baseline="0">
                <a:solidFill>
                  <a:srgbClr val="4F8CB5"/>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sz="3600" b="1" dirty="0">
                <a:latin typeface="+mn-lt"/>
              </a:rPr>
              <a:t>Implementation in Myanmar</a:t>
            </a:r>
            <a:endParaRPr lang="en-PH" altLang="en-US" sz="3600" dirty="0"/>
          </a:p>
        </p:txBody>
      </p:sp>
      <p:sp>
        <p:nvSpPr>
          <p:cNvPr id="2" name="AutoShape 416">
            <a:extLst>
              <a:ext uri="{FF2B5EF4-FFF2-40B4-BE49-F238E27FC236}">
                <a16:creationId xmlns:a16="http://schemas.microsoft.com/office/drawing/2014/main" id="{790D09A2-9E7F-073A-7AAE-4A3E6CDDFE67}"/>
              </a:ext>
            </a:extLst>
          </p:cNvPr>
          <p:cNvSpPr>
            <a:spLocks noChangeArrowheads="1"/>
          </p:cNvSpPr>
          <p:nvPr/>
        </p:nvSpPr>
        <p:spPr bwMode="auto">
          <a:xfrm>
            <a:off x="4157443" y="5913771"/>
            <a:ext cx="508000" cy="381000"/>
          </a:xfrm>
          <a:prstGeom prst="rightArrow">
            <a:avLst>
              <a:gd name="adj1" fmla="val 50000"/>
              <a:gd name="adj2" fmla="val 50000"/>
            </a:avLst>
          </a:prstGeom>
          <a:solidFill>
            <a:srgbClr val="4F8CB5"/>
          </a:solidFill>
          <a:ln w="9525">
            <a:noFill/>
            <a:miter lim="800000"/>
            <a:headEnd/>
            <a:tailEnd/>
          </a:ln>
        </p:spPr>
        <p:txBody>
          <a:bodyPr wrap="none" anchor="ctr"/>
          <a:lstStyle/>
          <a:p>
            <a:pPr>
              <a:defRPr/>
            </a:pPr>
            <a:endParaRPr lang="en-US" sz="1600" dirty="0">
              <a:solidFill>
                <a:srgbClr val="346667"/>
              </a:solidFill>
              <a:latin typeface="+mj-lt"/>
            </a:endParaRPr>
          </a:p>
        </p:txBody>
      </p:sp>
      <p:sp>
        <p:nvSpPr>
          <p:cNvPr id="31" name="Rectangle 265">
            <a:extLst>
              <a:ext uri="{FF2B5EF4-FFF2-40B4-BE49-F238E27FC236}">
                <a16:creationId xmlns:a16="http://schemas.microsoft.com/office/drawing/2014/main" id="{B27680B9-E027-DFFD-89FF-AEC551B21AF1}"/>
              </a:ext>
            </a:extLst>
          </p:cNvPr>
          <p:cNvSpPr>
            <a:spLocks noChangeArrowheads="1"/>
          </p:cNvSpPr>
          <p:nvPr/>
        </p:nvSpPr>
        <p:spPr bwMode="auto">
          <a:xfrm>
            <a:off x="4643519" y="5913771"/>
            <a:ext cx="6791194" cy="422167"/>
          </a:xfrm>
          <a:prstGeom prst="rect">
            <a:avLst/>
          </a:prstGeom>
          <a:noFill/>
          <a:ln w="12700">
            <a:noFill/>
            <a:miter lim="800000"/>
            <a:headEnd/>
            <a:tailEnd/>
          </a:ln>
        </p:spPr>
        <p:txBody>
          <a:bodyPr wrap="square" lIns="90488" tIns="44450" rIns="90488" bIns="44450">
            <a:spAutoFit/>
          </a:bodyPr>
          <a:lstStyle/>
          <a:p>
            <a:pPr>
              <a:lnSpc>
                <a:spcPct val="90000"/>
              </a:lnSpc>
              <a:defRPr/>
            </a:pPr>
            <a:r>
              <a:rPr lang="en-US" sz="2400" dirty="0">
                <a:latin typeface="+mn-lt"/>
              </a:rPr>
              <a:t>Could be applied to the Malaria program</a:t>
            </a:r>
          </a:p>
        </p:txBody>
      </p:sp>
    </p:spTree>
    <p:extLst>
      <p:ext uri="{BB962C8B-B14F-4D97-AF65-F5344CB8AC3E}">
        <p14:creationId xmlns:p14="http://schemas.microsoft.com/office/powerpoint/2010/main" val="3054467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p:cNvSpPr>
            <a:spLocks noChangeArrowheads="1"/>
          </p:cNvSpPr>
          <p:nvPr/>
        </p:nvSpPr>
        <p:spPr bwMode="auto">
          <a:xfrm>
            <a:off x="522512" y="738271"/>
            <a:ext cx="5395967" cy="51398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174625" lvl="0" indent="-174625" eaLnBrk="0" fontAlgn="base" hangingPunct="0">
              <a:spcBef>
                <a:spcPct val="0"/>
              </a:spcBef>
              <a:spcAft>
                <a:spcPts val="1200"/>
              </a:spcAft>
              <a:buFont typeface="Arial" pitchFamily="34" charset="0"/>
              <a:buChar char="•"/>
            </a:pPr>
            <a:r>
              <a:rPr lang="en-US" sz="2200" dirty="0">
                <a:ea typeface="Calibri" pitchFamily="34" charset="0"/>
                <a:cs typeface="Times New Roman" pitchFamily="18" charset="0"/>
              </a:rPr>
              <a:t>The geographic mapping of identified positive cases down to their place of residence and infection is critical to effectively support case and foci investigation as well as monitor interventions</a:t>
            </a:r>
          </a:p>
          <a:p>
            <a:pPr marL="174625" lvl="0" indent="-174625" eaLnBrk="0" fontAlgn="base" hangingPunct="0">
              <a:spcBef>
                <a:spcPct val="0"/>
              </a:spcBef>
              <a:spcAft>
                <a:spcPts val="1200"/>
              </a:spcAft>
              <a:buFont typeface="Arial" pitchFamily="34" charset="0"/>
              <a:buChar char="•"/>
            </a:pPr>
            <a:r>
              <a:rPr lang="en-US" sz="2200" dirty="0">
                <a:ea typeface="Calibri" pitchFamily="34" charset="0"/>
                <a:cs typeface="Times New Roman" pitchFamily="18" charset="0"/>
              </a:rPr>
              <a:t>Knowing where Malaria services are located helps in planning interventions and filling potential gaps</a:t>
            </a:r>
          </a:p>
          <a:p>
            <a:pPr marL="174625" lvl="0" indent="-174625" eaLnBrk="0" fontAlgn="base" hangingPunct="0">
              <a:spcBef>
                <a:spcPct val="0"/>
              </a:spcBef>
              <a:spcAft>
                <a:spcPts val="1200"/>
              </a:spcAft>
              <a:buFont typeface="Arial" pitchFamily="34" charset="0"/>
              <a:buChar char="•"/>
            </a:pPr>
            <a:r>
              <a:rPr lang="en-US" sz="2200" dirty="0">
                <a:ea typeface="Calibri" pitchFamily="34" charset="0"/>
                <a:cs typeface="Times New Roman" pitchFamily="18" charset="0"/>
              </a:rPr>
              <a:t>Integrating geography and time across the Health Information System (HIS) allows linking vertical disease programs together and supports a more systemic approach to solving public health issues</a:t>
            </a:r>
          </a:p>
        </p:txBody>
      </p:sp>
      <p:sp>
        <p:nvSpPr>
          <p:cNvPr id="10" name="Title 1"/>
          <p:cNvSpPr txBox="1">
            <a:spLocks/>
          </p:cNvSpPr>
          <p:nvPr/>
        </p:nvSpPr>
        <p:spPr>
          <a:xfrm>
            <a:off x="2135560" y="5672744"/>
            <a:ext cx="9144000" cy="467776"/>
          </a:xfrm>
          <a:prstGeom prst="rect">
            <a:avLst/>
          </a:prstGeom>
        </p:spPr>
        <p:txBody>
          <a:bodyPr rtlCol="0">
            <a:noAutofit/>
          </a:bodyPr>
          <a:lstStyle/>
          <a:p>
            <a:pPr lvl="0" algn="ctr" eaLnBrk="0" hangingPunct="0">
              <a:lnSpc>
                <a:spcPct val="90000"/>
              </a:lnSpc>
              <a:spcBef>
                <a:spcPct val="0"/>
              </a:spcBef>
              <a:defRPr/>
            </a:pPr>
            <a:endParaRPr lang="en-US" sz="3200" dirty="0">
              <a:solidFill>
                <a:srgbClr val="346667"/>
              </a:solidFill>
              <a:latin typeface="Arial" pitchFamily="34" charset="0"/>
              <a:ea typeface="+mj-ea"/>
              <a:cs typeface="Arial" pitchFamily="34" charset="0"/>
            </a:endParaRPr>
          </a:p>
        </p:txBody>
      </p:sp>
      <p:pic>
        <p:nvPicPr>
          <p:cNvPr id="6" name="Picture 2"/>
          <p:cNvPicPr>
            <a:picLocks noChangeAspect="1" noChangeArrowheads="1"/>
          </p:cNvPicPr>
          <p:nvPr/>
        </p:nvPicPr>
        <p:blipFill>
          <a:blip r:embed="rId2" cstate="print"/>
          <a:srcRect l="31094" t="23159" r="28628" b="5297"/>
          <a:stretch>
            <a:fillRect/>
          </a:stretch>
        </p:blipFill>
        <p:spPr bwMode="auto">
          <a:xfrm>
            <a:off x="6376506" y="1453852"/>
            <a:ext cx="4784639" cy="4101129"/>
          </a:xfrm>
          <a:prstGeom prst="rect">
            <a:avLst/>
          </a:prstGeom>
          <a:noFill/>
          <a:ln w="9525">
            <a:noFill/>
            <a:miter lim="800000"/>
            <a:headEnd/>
            <a:tailEnd/>
          </a:ln>
        </p:spPr>
      </p:pic>
      <p:sp>
        <p:nvSpPr>
          <p:cNvPr id="7" name="Oval 6"/>
          <p:cNvSpPr/>
          <p:nvPr/>
        </p:nvSpPr>
        <p:spPr>
          <a:xfrm>
            <a:off x="7976737" y="2743729"/>
            <a:ext cx="1584176" cy="137054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0CACD7-496D-99C4-BDF0-94C90C57AC6B}"/>
              </a:ext>
            </a:extLst>
          </p:cNvPr>
          <p:cNvSpPr txBox="1">
            <a:spLocks/>
          </p:cNvSpPr>
          <p:nvPr/>
        </p:nvSpPr>
        <p:spPr bwMode="auto">
          <a:xfrm>
            <a:off x="0" y="152400"/>
            <a:ext cx="121920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marL="358775" fontAlgn="base">
              <a:lnSpc>
                <a:spcPct val="90000"/>
              </a:lnSpc>
              <a:spcBef>
                <a:spcPct val="0"/>
              </a:spcBef>
              <a:spcAft>
                <a:spcPct val="0"/>
              </a:spcAft>
              <a:defRPr sz="3200" b="1" cap="small" baseline="0">
                <a:solidFill>
                  <a:srgbClr val="4F8CB5"/>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GB" altLang="en-US" sz="3600" b="1" dirty="0">
                <a:latin typeface="+mn-lt"/>
              </a:rPr>
              <a:t>Geography central to malaria surveillance and elimination</a:t>
            </a:r>
            <a:endParaRPr lang="en-PH" altLang="en-US" sz="3600" dirty="0"/>
          </a:p>
        </p:txBody>
      </p:sp>
      <p:sp>
        <p:nvSpPr>
          <p:cNvPr id="3" name="Slide Number Placeholder 3">
            <a:extLst>
              <a:ext uri="{FF2B5EF4-FFF2-40B4-BE49-F238E27FC236}">
                <a16:creationId xmlns:a16="http://schemas.microsoft.com/office/drawing/2014/main" id="{ECA8593A-2787-A16B-ED72-6280E71E32B1}"/>
              </a:ext>
            </a:extLst>
          </p:cNvPr>
          <p:cNvSpPr txBox="1">
            <a:spLocks/>
          </p:cNvSpPr>
          <p:nvPr/>
        </p:nvSpPr>
        <p:spPr>
          <a:xfrm>
            <a:off x="9439836" y="6414404"/>
            <a:ext cx="2743200" cy="365125"/>
          </a:xfrm>
          <a:prstGeom prst="rect">
            <a:avLst/>
          </a:prstGeom>
        </p:spPr>
        <p:txBody>
          <a:bodyPr/>
          <a:lstStyle>
            <a:defPPr>
              <a:defRPr lang="en-US"/>
            </a:defPPr>
            <a:lvl1pPr marL="0" algn="r" defTabSz="914400" rtl="0" eaLnBrk="1" latinLnBrk="0" hangingPunct="1">
              <a:defRPr sz="16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09488-8EB1-4662-952E-D6A73107E6C0}" type="slidenum">
              <a:rPr lang="en-US" smtClean="0"/>
              <a:pPr/>
              <a:t>2</a:t>
            </a:fld>
            <a:endParaRPr lang="en-US" dirty="0"/>
          </a:p>
        </p:txBody>
      </p:sp>
      <p:pic>
        <p:nvPicPr>
          <p:cNvPr id="4" name="Picture 3">
            <a:extLst>
              <a:ext uri="{FF2B5EF4-FFF2-40B4-BE49-F238E27FC236}">
                <a16:creationId xmlns:a16="http://schemas.microsoft.com/office/drawing/2014/main" id="{63598B84-CDC4-CBCE-C1A2-9F5383AA6182}"/>
              </a:ext>
            </a:extLst>
          </p:cNvPr>
          <p:cNvPicPr>
            <a:picLocks noChangeAspect="1"/>
          </p:cNvPicPr>
          <p:nvPr/>
        </p:nvPicPr>
        <p:blipFill rotWithShape="1">
          <a:blip r:embed="rId3"/>
          <a:srcRect l="80520" t="38265" r="10441" b="47050"/>
          <a:stretch/>
        </p:blipFill>
        <p:spPr>
          <a:xfrm>
            <a:off x="10704577" y="4888231"/>
            <a:ext cx="718553" cy="647571"/>
          </a:xfrm>
          <a:prstGeom prst="rect">
            <a:avLst/>
          </a:prstGeom>
        </p:spPr>
      </p:pic>
      <p:sp>
        <p:nvSpPr>
          <p:cNvPr id="5" name="Rectangle 4">
            <a:extLst>
              <a:ext uri="{FF2B5EF4-FFF2-40B4-BE49-F238E27FC236}">
                <a16:creationId xmlns:a16="http://schemas.microsoft.com/office/drawing/2014/main" id="{3A91F0BE-2AB3-3AC3-C685-FAAA8AF45058}"/>
              </a:ext>
            </a:extLst>
          </p:cNvPr>
          <p:cNvSpPr/>
          <p:nvPr/>
        </p:nvSpPr>
        <p:spPr>
          <a:xfrm>
            <a:off x="6572444" y="5515065"/>
            <a:ext cx="4392761" cy="276999"/>
          </a:xfrm>
          <a:prstGeom prst="rect">
            <a:avLst/>
          </a:prstGeom>
        </p:spPr>
        <p:txBody>
          <a:bodyPr wrap="square">
            <a:spAutoFit/>
          </a:bodyPr>
          <a:lstStyle/>
          <a:p>
            <a:pPr algn="ctr"/>
            <a:r>
              <a:rPr lang="en-PH" sz="1200" dirty="0"/>
              <a:t>WHO_Disease_Surveillance_Malaria_Elimination_2012_eng.pdf</a:t>
            </a:r>
          </a:p>
        </p:txBody>
      </p:sp>
    </p:spTree>
    <p:extLst>
      <p:ext uri="{BB962C8B-B14F-4D97-AF65-F5344CB8AC3E}">
        <p14:creationId xmlns:p14="http://schemas.microsoft.com/office/powerpoint/2010/main" val="315266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2D9E92-FC3F-9C7F-D8B6-9148C9F2D930}"/>
              </a:ext>
            </a:extLst>
          </p:cNvPr>
          <p:cNvPicPr>
            <a:picLocks noChangeAspect="1"/>
          </p:cNvPicPr>
          <p:nvPr/>
        </p:nvPicPr>
        <p:blipFill rotWithShape="1">
          <a:blip r:embed="rId2"/>
          <a:srcRect l="6495" t="9621" r="17626" b="11616"/>
          <a:stretch/>
        </p:blipFill>
        <p:spPr>
          <a:xfrm>
            <a:off x="639124" y="999696"/>
            <a:ext cx="8931833" cy="5215101"/>
          </a:xfrm>
          <a:prstGeom prst="rect">
            <a:avLst/>
          </a:prstGeom>
        </p:spPr>
      </p:pic>
      <p:sp>
        <p:nvSpPr>
          <p:cNvPr id="5" name="Freeform: Shape 4">
            <a:extLst>
              <a:ext uri="{FF2B5EF4-FFF2-40B4-BE49-F238E27FC236}">
                <a16:creationId xmlns:a16="http://schemas.microsoft.com/office/drawing/2014/main" id="{68572D74-470E-4BB4-96E4-5D2264D281C0}"/>
              </a:ext>
            </a:extLst>
          </p:cNvPr>
          <p:cNvSpPr/>
          <p:nvPr/>
        </p:nvSpPr>
        <p:spPr>
          <a:xfrm>
            <a:off x="3328114" y="1050772"/>
            <a:ext cx="5197151" cy="3844212"/>
          </a:xfrm>
          <a:custGeom>
            <a:avLst/>
            <a:gdLst>
              <a:gd name="connsiteX0" fmla="*/ 18661 w 5197151"/>
              <a:gd name="connsiteY0" fmla="*/ 3816220 h 3844212"/>
              <a:gd name="connsiteX1" fmla="*/ 0 w 5197151"/>
              <a:gd name="connsiteY1" fmla="*/ 2705877 h 3844212"/>
              <a:gd name="connsiteX2" fmla="*/ 1763485 w 5197151"/>
              <a:gd name="connsiteY2" fmla="*/ 0 h 3844212"/>
              <a:gd name="connsiteX3" fmla="*/ 3377681 w 5197151"/>
              <a:gd name="connsiteY3" fmla="*/ 9330 h 3844212"/>
              <a:gd name="connsiteX4" fmla="*/ 5197151 w 5197151"/>
              <a:gd name="connsiteY4" fmla="*/ 2705877 h 3844212"/>
              <a:gd name="connsiteX5" fmla="*/ 5187820 w 5197151"/>
              <a:gd name="connsiteY5" fmla="*/ 3844212 h 3844212"/>
              <a:gd name="connsiteX6" fmla="*/ 18661 w 5197151"/>
              <a:gd name="connsiteY6" fmla="*/ 3816220 h 3844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97151" h="3844212">
                <a:moveTo>
                  <a:pt x="18661" y="3816220"/>
                </a:moveTo>
                <a:lnTo>
                  <a:pt x="0" y="2705877"/>
                </a:lnTo>
                <a:lnTo>
                  <a:pt x="1763485" y="0"/>
                </a:lnTo>
                <a:lnTo>
                  <a:pt x="3377681" y="9330"/>
                </a:lnTo>
                <a:lnTo>
                  <a:pt x="5197151" y="2705877"/>
                </a:lnTo>
                <a:cubicBezTo>
                  <a:pt x="5194041" y="3085322"/>
                  <a:pt x="5190930" y="3464767"/>
                  <a:pt x="5187820" y="3844212"/>
                </a:cubicBezTo>
                <a:lnTo>
                  <a:pt x="18661" y="3816220"/>
                </a:lnTo>
                <a:close/>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4" name="Rectangle 3">
            <a:extLst>
              <a:ext uri="{FF2B5EF4-FFF2-40B4-BE49-F238E27FC236}">
                <a16:creationId xmlns:a16="http://schemas.microsoft.com/office/drawing/2014/main" id="{3D5352A1-08A6-44AA-9184-07E76DF06AFE}"/>
              </a:ext>
            </a:extLst>
          </p:cNvPr>
          <p:cNvSpPr/>
          <p:nvPr/>
        </p:nvSpPr>
        <p:spPr>
          <a:xfrm>
            <a:off x="2610670" y="4893356"/>
            <a:ext cx="6586007" cy="12350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29" name="Title 1">
            <a:extLst>
              <a:ext uri="{FF2B5EF4-FFF2-40B4-BE49-F238E27FC236}">
                <a16:creationId xmlns:a16="http://schemas.microsoft.com/office/drawing/2014/main" id="{8643E322-C3E7-471E-BDEF-6729DCA53D23}"/>
              </a:ext>
            </a:extLst>
          </p:cNvPr>
          <p:cNvSpPr txBox="1">
            <a:spLocks/>
          </p:cNvSpPr>
          <p:nvPr/>
        </p:nvSpPr>
        <p:spPr>
          <a:xfrm>
            <a:off x="8047273" y="2462743"/>
            <a:ext cx="3047370" cy="601047"/>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2000" dirty="0">
                <a:solidFill>
                  <a:srgbClr val="00B050"/>
                </a:solidFill>
                <a:latin typeface="Arial" charset="0"/>
                <a:ea typeface="Arial" charset="0"/>
              </a:rPr>
              <a:t>Started by i</a:t>
            </a:r>
            <a:r>
              <a:rPr kumimoji="0" lang="en-US" sz="2000" i="0" u="none" strike="noStrike" kern="1200" cap="none" spc="0" normalizeH="0" baseline="0" dirty="0">
                <a:ln>
                  <a:noFill/>
                </a:ln>
                <a:solidFill>
                  <a:srgbClr val="00B050"/>
                </a:solidFill>
                <a:effectLst/>
                <a:uLnTx/>
                <a:uFillTx/>
                <a:latin typeface="Arial" charset="0"/>
                <a:ea typeface="Arial" charset="0"/>
                <a:cs typeface="Arial" charset="0"/>
              </a:rPr>
              <a:t>mplementing a pilot project to strengthen this and demonstrate the benefits of the geo-enablement….</a:t>
            </a:r>
          </a:p>
        </p:txBody>
      </p:sp>
      <p:sp>
        <p:nvSpPr>
          <p:cNvPr id="30" name="Title 1">
            <a:extLst>
              <a:ext uri="{FF2B5EF4-FFF2-40B4-BE49-F238E27FC236}">
                <a16:creationId xmlns:a16="http://schemas.microsoft.com/office/drawing/2014/main" id="{135297B6-DF37-477C-B886-EB33EB5CB45E}"/>
              </a:ext>
            </a:extLst>
          </p:cNvPr>
          <p:cNvSpPr txBox="1">
            <a:spLocks/>
          </p:cNvSpPr>
          <p:nvPr/>
        </p:nvSpPr>
        <p:spPr>
          <a:xfrm>
            <a:off x="9242709" y="4018168"/>
            <a:ext cx="2418992" cy="601047"/>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2000" dirty="0">
                <a:solidFill>
                  <a:srgbClr val="FF0000"/>
                </a:solidFill>
                <a:latin typeface="Arial" charset="0"/>
                <a:ea typeface="Arial" charset="0"/>
              </a:rPr>
              <a:t>…to then support the establishment of </a:t>
            </a:r>
            <a:r>
              <a:rPr kumimoji="0" lang="en-US" sz="2000" i="0" u="none" strike="noStrike" kern="1200" cap="none" spc="0" normalizeH="0" baseline="0" dirty="0">
                <a:ln>
                  <a:noFill/>
                </a:ln>
                <a:solidFill>
                  <a:srgbClr val="FF0000"/>
                </a:solidFill>
                <a:effectLst/>
                <a:uLnTx/>
                <a:uFillTx/>
                <a:latin typeface="Arial" charset="0"/>
                <a:ea typeface="Arial" charset="0"/>
                <a:cs typeface="Arial" charset="0"/>
              </a:rPr>
              <a:t>this for long term sustainability</a:t>
            </a:r>
          </a:p>
        </p:txBody>
      </p:sp>
      <p:cxnSp>
        <p:nvCxnSpPr>
          <p:cNvPr id="8" name="Straight Arrow Connector 7">
            <a:extLst>
              <a:ext uri="{FF2B5EF4-FFF2-40B4-BE49-F238E27FC236}">
                <a16:creationId xmlns:a16="http://schemas.microsoft.com/office/drawing/2014/main" id="{2A226F37-7B35-478C-9451-07849A69C5A2}"/>
              </a:ext>
            </a:extLst>
          </p:cNvPr>
          <p:cNvCxnSpPr/>
          <p:nvPr/>
        </p:nvCxnSpPr>
        <p:spPr>
          <a:xfrm flipH="1">
            <a:off x="7867254" y="2462743"/>
            <a:ext cx="406817" cy="300523"/>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9583F58-639E-4E65-B732-ED9117E0793D}"/>
              </a:ext>
            </a:extLst>
          </p:cNvPr>
          <p:cNvCxnSpPr>
            <a:cxnSpLocks/>
          </p:cNvCxnSpPr>
          <p:nvPr/>
        </p:nvCxnSpPr>
        <p:spPr>
          <a:xfrm flipH="1">
            <a:off x="8930855" y="4406992"/>
            <a:ext cx="561238" cy="4305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B99C9A2-BEAC-B274-005C-284A9E641687}"/>
              </a:ext>
            </a:extLst>
          </p:cNvPr>
          <p:cNvSpPr txBox="1">
            <a:spLocks/>
          </p:cNvSpPr>
          <p:nvPr/>
        </p:nvSpPr>
        <p:spPr bwMode="auto">
          <a:xfrm>
            <a:off x="0" y="152400"/>
            <a:ext cx="121920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marL="358775" fontAlgn="base">
              <a:lnSpc>
                <a:spcPct val="90000"/>
              </a:lnSpc>
              <a:spcBef>
                <a:spcPct val="0"/>
              </a:spcBef>
              <a:spcAft>
                <a:spcPct val="0"/>
              </a:spcAft>
              <a:defRPr sz="3200" b="1" cap="small" baseline="0">
                <a:solidFill>
                  <a:srgbClr val="4F8CB5"/>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sz="3600" b="1" dirty="0">
                <a:latin typeface="+mn-lt"/>
              </a:rPr>
              <a:t>Geo-enabled HIS – The implementation</a:t>
            </a:r>
            <a:endParaRPr lang="en-PH" altLang="en-US" sz="3600" dirty="0"/>
          </a:p>
        </p:txBody>
      </p:sp>
      <p:sp>
        <p:nvSpPr>
          <p:cNvPr id="3" name="Slide Number Placeholder 3">
            <a:extLst>
              <a:ext uri="{FF2B5EF4-FFF2-40B4-BE49-F238E27FC236}">
                <a16:creationId xmlns:a16="http://schemas.microsoft.com/office/drawing/2014/main" id="{E1B8E8A2-9BC1-6F19-1436-FDDC34B231FC}"/>
              </a:ext>
            </a:extLst>
          </p:cNvPr>
          <p:cNvSpPr txBox="1">
            <a:spLocks/>
          </p:cNvSpPr>
          <p:nvPr/>
        </p:nvSpPr>
        <p:spPr>
          <a:xfrm>
            <a:off x="9439836" y="6414404"/>
            <a:ext cx="2743200" cy="365125"/>
          </a:xfrm>
          <a:prstGeom prst="rect">
            <a:avLst/>
          </a:prstGeom>
        </p:spPr>
        <p:txBody>
          <a:bodyPr/>
          <a:lstStyle>
            <a:defPPr>
              <a:defRPr lang="en-US"/>
            </a:defPPr>
            <a:lvl1pPr marL="0" algn="r" defTabSz="914400" rtl="0" eaLnBrk="1" latinLnBrk="0" hangingPunct="1">
              <a:defRPr sz="16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09488-8EB1-4662-952E-D6A73107E6C0}" type="slidenum">
              <a:rPr lang="en-US" smtClean="0"/>
              <a:pPr/>
              <a:t>20</a:t>
            </a:fld>
            <a:endParaRPr lang="en-US" dirty="0"/>
          </a:p>
        </p:txBody>
      </p:sp>
    </p:spTree>
    <p:extLst>
      <p:ext uri="{BB962C8B-B14F-4D97-AF65-F5344CB8AC3E}">
        <p14:creationId xmlns:p14="http://schemas.microsoft.com/office/powerpoint/2010/main" val="1363319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35" name="Google Shape;335;p1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672103" y="1181298"/>
            <a:ext cx="1659563" cy="2335417"/>
          </a:xfrm>
          <a:prstGeom prst="rect">
            <a:avLst/>
          </a:prstGeom>
          <a:noFill/>
          <a:ln w="9525" cap="flat" cmpd="sng">
            <a:solidFill>
              <a:schemeClr val="dk1"/>
            </a:solidFill>
            <a:prstDash val="solid"/>
            <a:round/>
            <a:headEnd type="none" w="sm" len="sm"/>
            <a:tailEnd type="none" w="sm" len="sm"/>
          </a:ln>
        </p:spPr>
      </p:pic>
      <p:pic>
        <p:nvPicPr>
          <p:cNvPr id="5" name="Picture 4">
            <a:extLst>
              <a:ext uri="{FF2B5EF4-FFF2-40B4-BE49-F238E27FC236}">
                <a16:creationId xmlns:a16="http://schemas.microsoft.com/office/drawing/2014/main" id="{D1F71545-E24C-A571-4D3A-3DF8364D8027}"/>
              </a:ext>
            </a:extLst>
          </p:cNvPr>
          <p:cNvPicPr>
            <a:picLocks noChangeAspect="1"/>
          </p:cNvPicPr>
          <p:nvPr/>
        </p:nvPicPr>
        <p:blipFill rotWithShape="1">
          <a:blip r:embed="rId4"/>
          <a:srcRect l="15043" t="18825" r="63622" b="27801"/>
          <a:stretch/>
        </p:blipFill>
        <p:spPr>
          <a:xfrm>
            <a:off x="4489365" y="1513205"/>
            <a:ext cx="1659563" cy="2335417"/>
          </a:xfrm>
          <a:prstGeom prst="rect">
            <a:avLst/>
          </a:prstGeom>
          <a:ln>
            <a:solidFill>
              <a:schemeClr val="tx1"/>
            </a:solidFill>
          </a:ln>
        </p:spPr>
      </p:pic>
      <p:sp>
        <p:nvSpPr>
          <p:cNvPr id="328" name="Google Shape;328;p12"/>
          <p:cNvSpPr/>
          <p:nvPr/>
        </p:nvSpPr>
        <p:spPr>
          <a:xfrm>
            <a:off x="96004" y="586217"/>
            <a:ext cx="826770" cy="449823"/>
          </a:xfrm>
          <a:custGeom>
            <a:avLst/>
            <a:gdLst/>
            <a:ahLst/>
            <a:cxnLst/>
            <a:rect l="l" t="t" r="r" b="b"/>
            <a:pathLst>
              <a:path w="826770" h="449823" extrusionOk="0">
                <a:moveTo>
                  <a:pt x="750570" y="0"/>
                </a:moveTo>
                <a:lnTo>
                  <a:pt x="750570" y="0"/>
                </a:lnTo>
                <a:cubicBezTo>
                  <a:pt x="717550" y="15240"/>
                  <a:pt x="683651" y="28704"/>
                  <a:pt x="651510" y="45720"/>
                </a:cubicBezTo>
                <a:cubicBezTo>
                  <a:pt x="616907" y="64039"/>
                  <a:pt x="628172" y="62595"/>
                  <a:pt x="609600" y="83820"/>
                </a:cubicBezTo>
                <a:cubicBezTo>
                  <a:pt x="604869" y="89227"/>
                  <a:pt x="599035" y="93605"/>
                  <a:pt x="594360" y="99060"/>
                </a:cubicBezTo>
                <a:cubicBezTo>
                  <a:pt x="591380" y="102537"/>
                  <a:pt x="589402" y="106764"/>
                  <a:pt x="586740" y="110490"/>
                </a:cubicBezTo>
                <a:cubicBezTo>
                  <a:pt x="583049" y="115657"/>
                  <a:pt x="578951" y="120528"/>
                  <a:pt x="575310" y="125730"/>
                </a:cubicBezTo>
                <a:cubicBezTo>
                  <a:pt x="570058" y="133233"/>
                  <a:pt x="565565" y="141264"/>
                  <a:pt x="560070" y="148590"/>
                </a:cubicBezTo>
                <a:cubicBezTo>
                  <a:pt x="554119" y="156525"/>
                  <a:pt x="546666" y="163295"/>
                  <a:pt x="541020" y="171450"/>
                </a:cubicBezTo>
                <a:cubicBezTo>
                  <a:pt x="535192" y="179868"/>
                  <a:pt x="531802" y="189839"/>
                  <a:pt x="525780" y="198120"/>
                </a:cubicBezTo>
                <a:cubicBezTo>
                  <a:pt x="521554" y="203930"/>
                  <a:pt x="515346" y="208020"/>
                  <a:pt x="510540" y="213360"/>
                </a:cubicBezTo>
                <a:cubicBezTo>
                  <a:pt x="503905" y="220733"/>
                  <a:pt x="497178" y="228094"/>
                  <a:pt x="491490" y="236220"/>
                </a:cubicBezTo>
                <a:cubicBezTo>
                  <a:pt x="488233" y="240873"/>
                  <a:pt x="486880" y="246644"/>
                  <a:pt x="483870" y="251460"/>
                </a:cubicBezTo>
                <a:cubicBezTo>
                  <a:pt x="480505" y="256845"/>
                  <a:pt x="475962" y="261416"/>
                  <a:pt x="472440" y="266700"/>
                </a:cubicBezTo>
                <a:cubicBezTo>
                  <a:pt x="459650" y="285885"/>
                  <a:pt x="463818" y="284379"/>
                  <a:pt x="449580" y="300990"/>
                </a:cubicBezTo>
                <a:cubicBezTo>
                  <a:pt x="446073" y="305081"/>
                  <a:pt x="443356" y="311032"/>
                  <a:pt x="438150" y="312420"/>
                </a:cubicBezTo>
                <a:cubicBezTo>
                  <a:pt x="423374" y="316360"/>
                  <a:pt x="407670" y="314960"/>
                  <a:pt x="392430" y="316230"/>
                </a:cubicBezTo>
                <a:cubicBezTo>
                  <a:pt x="382270" y="312420"/>
                  <a:pt x="370726" y="311182"/>
                  <a:pt x="361950" y="304800"/>
                </a:cubicBezTo>
                <a:cubicBezTo>
                  <a:pt x="355961" y="300444"/>
                  <a:pt x="354116" y="292223"/>
                  <a:pt x="350520" y="285750"/>
                </a:cubicBezTo>
                <a:cubicBezTo>
                  <a:pt x="340075" y="266950"/>
                  <a:pt x="344723" y="274985"/>
                  <a:pt x="339090" y="255270"/>
                </a:cubicBezTo>
                <a:cubicBezTo>
                  <a:pt x="337987" y="251408"/>
                  <a:pt x="336254" y="247736"/>
                  <a:pt x="335280" y="243840"/>
                </a:cubicBezTo>
                <a:cubicBezTo>
                  <a:pt x="334801" y="241925"/>
                  <a:pt x="330963" y="217865"/>
                  <a:pt x="327660" y="213360"/>
                </a:cubicBezTo>
                <a:cubicBezTo>
                  <a:pt x="315929" y="197363"/>
                  <a:pt x="302408" y="182755"/>
                  <a:pt x="289560" y="167640"/>
                </a:cubicBezTo>
                <a:cubicBezTo>
                  <a:pt x="280817" y="157354"/>
                  <a:pt x="270379" y="148393"/>
                  <a:pt x="262890" y="137160"/>
                </a:cubicBezTo>
                <a:cubicBezTo>
                  <a:pt x="257129" y="128519"/>
                  <a:pt x="246818" y="112336"/>
                  <a:pt x="240030" y="106680"/>
                </a:cubicBezTo>
                <a:cubicBezTo>
                  <a:pt x="212767" y="83961"/>
                  <a:pt x="170454" y="56386"/>
                  <a:pt x="137160" y="41910"/>
                </a:cubicBezTo>
                <a:cubicBezTo>
                  <a:pt x="125000" y="36623"/>
                  <a:pt x="111760" y="34290"/>
                  <a:pt x="99060" y="30480"/>
                </a:cubicBezTo>
                <a:cubicBezTo>
                  <a:pt x="80010" y="34290"/>
                  <a:pt x="58505" y="31809"/>
                  <a:pt x="41910" y="41910"/>
                </a:cubicBezTo>
                <a:cubicBezTo>
                  <a:pt x="14397" y="58657"/>
                  <a:pt x="8130" y="94820"/>
                  <a:pt x="0" y="121920"/>
                </a:cubicBezTo>
                <a:cubicBezTo>
                  <a:pt x="3810" y="138430"/>
                  <a:pt x="6328" y="155293"/>
                  <a:pt x="11430" y="171450"/>
                </a:cubicBezTo>
                <a:cubicBezTo>
                  <a:pt x="13995" y="179574"/>
                  <a:pt x="18633" y="186913"/>
                  <a:pt x="22860" y="194310"/>
                </a:cubicBezTo>
                <a:cubicBezTo>
                  <a:pt x="46836" y="236268"/>
                  <a:pt x="118227" y="333729"/>
                  <a:pt x="125730" y="342900"/>
                </a:cubicBezTo>
                <a:cubicBezTo>
                  <a:pt x="137160" y="356870"/>
                  <a:pt x="146949" y="372362"/>
                  <a:pt x="160020" y="384810"/>
                </a:cubicBezTo>
                <a:cubicBezTo>
                  <a:pt x="192615" y="415852"/>
                  <a:pt x="236713" y="440204"/>
                  <a:pt x="281940" y="445770"/>
                </a:cubicBezTo>
                <a:cubicBezTo>
                  <a:pt x="338676" y="452753"/>
                  <a:pt x="396240" y="448310"/>
                  <a:pt x="453390" y="449580"/>
                </a:cubicBezTo>
                <a:lnTo>
                  <a:pt x="582930" y="422910"/>
                </a:lnTo>
                <a:cubicBezTo>
                  <a:pt x="598093" y="419943"/>
                  <a:pt x="613473" y="418181"/>
                  <a:pt x="628650" y="415290"/>
                </a:cubicBezTo>
                <a:cubicBezTo>
                  <a:pt x="640152" y="413099"/>
                  <a:pt x="651356" y="409374"/>
                  <a:pt x="662940" y="407670"/>
                </a:cubicBezTo>
                <a:cubicBezTo>
                  <a:pt x="694578" y="403017"/>
                  <a:pt x="726440" y="400050"/>
                  <a:pt x="758190" y="396240"/>
                </a:cubicBezTo>
                <a:cubicBezTo>
                  <a:pt x="778244" y="376186"/>
                  <a:pt x="787978" y="367197"/>
                  <a:pt x="807720" y="342900"/>
                </a:cubicBezTo>
                <a:cubicBezTo>
                  <a:pt x="814609" y="334421"/>
                  <a:pt x="820420" y="325120"/>
                  <a:pt x="826770" y="316230"/>
                </a:cubicBezTo>
                <a:cubicBezTo>
                  <a:pt x="825500" y="285750"/>
                  <a:pt x="825493" y="255191"/>
                  <a:pt x="822960" y="224790"/>
                </a:cubicBezTo>
                <a:cubicBezTo>
                  <a:pt x="821677" y="209393"/>
                  <a:pt x="818104" y="194271"/>
                  <a:pt x="815340" y="179070"/>
                </a:cubicBezTo>
                <a:cubicBezTo>
                  <a:pt x="798127" y="84397"/>
                  <a:pt x="814325" y="174331"/>
                  <a:pt x="803910" y="125730"/>
                </a:cubicBezTo>
                <a:cubicBezTo>
                  <a:pt x="801196" y="113066"/>
                  <a:pt x="798419" y="100405"/>
                  <a:pt x="796290" y="87630"/>
                </a:cubicBezTo>
                <a:cubicBezTo>
                  <a:pt x="795020" y="80010"/>
                  <a:pt x="794923" y="72099"/>
                  <a:pt x="792480" y="64770"/>
                </a:cubicBezTo>
                <a:cubicBezTo>
                  <a:pt x="791032" y="60426"/>
                  <a:pt x="786908" y="57436"/>
                  <a:pt x="784860" y="53340"/>
                </a:cubicBezTo>
                <a:cubicBezTo>
                  <a:pt x="776062" y="35743"/>
                  <a:pt x="779057" y="31136"/>
                  <a:pt x="765810" y="15240"/>
                </a:cubicBezTo>
                <a:cubicBezTo>
                  <a:pt x="763992" y="13058"/>
                  <a:pt x="753110" y="2540"/>
                  <a:pt x="750570" y="0"/>
                </a:cubicBezTo>
                <a:close/>
              </a:path>
            </a:pathLst>
          </a:cu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2" name="Google Shape;332;p12"/>
          <p:cNvSpPr/>
          <p:nvPr/>
        </p:nvSpPr>
        <p:spPr>
          <a:xfrm>
            <a:off x="699412" y="845380"/>
            <a:ext cx="295659" cy="316260"/>
          </a:xfrm>
          <a:custGeom>
            <a:avLst/>
            <a:gdLst/>
            <a:ahLst/>
            <a:cxnLst/>
            <a:rect l="l" t="t" r="r" b="b"/>
            <a:pathLst>
              <a:path w="295659" h="316260" extrusionOk="0">
                <a:moveTo>
                  <a:pt x="295659" y="30510"/>
                </a:moveTo>
                <a:lnTo>
                  <a:pt x="295659" y="30510"/>
                </a:lnTo>
                <a:cubicBezTo>
                  <a:pt x="246775" y="22082"/>
                  <a:pt x="138373" y="1274"/>
                  <a:pt x="86109" y="30"/>
                </a:cubicBezTo>
                <a:cubicBezTo>
                  <a:pt x="65637" y="-457"/>
                  <a:pt x="45469" y="5110"/>
                  <a:pt x="25149" y="7650"/>
                </a:cubicBezTo>
                <a:cubicBezTo>
                  <a:pt x="17529" y="14000"/>
                  <a:pt x="4095" y="16947"/>
                  <a:pt x="2289" y="26700"/>
                </a:cubicBezTo>
                <a:cubicBezTo>
                  <a:pt x="-2552" y="52844"/>
                  <a:pt x="-156" y="102854"/>
                  <a:pt x="13719" y="133380"/>
                </a:cubicBezTo>
                <a:cubicBezTo>
                  <a:pt x="16783" y="140122"/>
                  <a:pt x="20603" y="146585"/>
                  <a:pt x="25149" y="152430"/>
                </a:cubicBezTo>
                <a:cubicBezTo>
                  <a:pt x="29560" y="158101"/>
                  <a:pt x="35790" y="162151"/>
                  <a:pt x="40389" y="167670"/>
                </a:cubicBezTo>
                <a:cubicBezTo>
                  <a:pt x="48519" y="177426"/>
                  <a:pt x="55867" y="187816"/>
                  <a:pt x="63249" y="198150"/>
                </a:cubicBezTo>
                <a:cubicBezTo>
                  <a:pt x="76608" y="216853"/>
                  <a:pt x="88540" y="239403"/>
                  <a:pt x="105159" y="255300"/>
                </a:cubicBezTo>
                <a:cubicBezTo>
                  <a:pt x="154948" y="302925"/>
                  <a:pt x="148954" y="297474"/>
                  <a:pt x="192789" y="316260"/>
                </a:cubicBezTo>
                <a:cubicBezTo>
                  <a:pt x="207128" y="301921"/>
                  <a:pt x="220611" y="289383"/>
                  <a:pt x="230889" y="270540"/>
                </a:cubicBezTo>
                <a:cubicBezTo>
                  <a:pt x="239359" y="255011"/>
                  <a:pt x="243589" y="237520"/>
                  <a:pt x="249939" y="221010"/>
                </a:cubicBezTo>
                <a:cubicBezTo>
                  <a:pt x="255305" y="172714"/>
                  <a:pt x="253533" y="160769"/>
                  <a:pt x="265179" y="121950"/>
                </a:cubicBezTo>
                <a:cubicBezTo>
                  <a:pt x="269795" y="106563"/>
                  <a:pt x="274778" y="91272"/>
                  <a:pt x="280419" y="76230"/>
                </a:cubicBezTo>
                <a:cubicBezTo>
                  <a:pt x="290311" y="49852"/>
                  <a:pt x="293119" y="38130"/>
                  <a:pt x="295659" y="30510"/>
                </a:cubicBezTo>
                <a:close/>
              </a:path>
            </a:pathLst>
          </a:cu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3" name="Google Shape;333;p12" descr="AccessMod_project_start_bis.pn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39983" y="4581978"/>
            <a:ext cx="2065970" cy="1299961"/>
          </a:xfrm>
          <a:prstGeom prst="rect">
            <a:avLst/>
          </a:prstGeom>
          <a:noFill/>
          <a:ln w="9525" cap="flat" cmpd="sng">
            <a:solidFill>
              <a:schemeClr val="dk1"/>
            </a:solidFill>
            <a:prstDash val="solid"/>
            <a:round/>
            <a:headEnd type="none" w="sm" len="sm"/>
            <a:tailEnd type="none" w="sm" len="sm"/>
          </a:ln>
        </p:spPr>
      </p:pic>
      <p:sp>
        <p:nvSpPr>
          <p:cNvPr id="334" name="Google Shape;334;p12"/>
          <p:cNvSpPr txBox="1"/>
          <p:nvPr/>
        </p:nvSpPr>
        <p:spPr>
          <a:xfrm>
            <a:off x="1340699" y="4208607"/>
            <a:ext cx="3082168"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solidFill>
                  <a:srgbClr val="346667"/>
                </a:solidFill>
                <a:latin typeface="Calibri"/>
                <a:ea typeface="Calibri"/>
                <a:cs typeface="Calibri"/>
                <a:sym typeface="Calibri"/>
              </a:rPr>
              <a:t>Developing, testing and using tools</a:t>
            </a:r>
            <a:endParaRPr dirty="0"/>
          </a:p>
        </p:txBody>
      </p:sp>
      <p:sp>
        <p:nvSpPr>
          <p:cNvPr id="337" name="Google Shape;337;p12"/>
          <p:cNvSpPr txBox="1"/>
          <p:nvPr/>
        </p:nvSpPr>
        <p:spPr>
          <a:xfrm>
            <a:off x="8784232" y="3533151"/>
            <a:ext cx="1100158"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solidFill>
                  <a:srgbClr val="346667"/>
                </a:solidFill>
                <a:latin typeface="Calibri"/>
                <a:ea typeface="Calibri"/>
                <a:cs typeface="Calibri"/>
                <a:sym typeface="Calibri"/>
              </a:rPr>
              <a:t>Starter kits</a:t>
            </a:r>
            <a:endParaRPr/>
          </a:p>
        </p:txBody>
      </p:sp>
      <p:sp>
        <p:nvSpPr>
          <p:cNvPr id="338" name="Google Shape;338;p12"/>
          <p:cNvSpPr txBox="1"/>
          <p:nvPr/>
        </p:nvSpPr>
        <p:spPr>
          <a:xfrm>
            <a:off x="3672103" y="3559319"/>
            <a:ext cx="989388"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solidFill>
                  <a:srgbClr val="346667"/>
                </a:solidFill>
                <a:latin typeface="Calibri"/>
                <a:ea typeface="Calibri"/>
                <a:cs typeface="Calibri"/>
                <a:sym typeface="Calibri"/>
              </a:rPr>
              <a:t>Guidance</a:t>
            </a:r>
            <a:endParaRPr/>
          </a:p>
        </p:txBody>
      </p:sp>
      <p:sp>
        <p:nvSpPr>
          <p:cNvPr id="339" name="Google Shape;339;p12"/>
          <p:cNvSpPr txBox="1"/>
          <p:nvPr/>
        </p:nvSpPr>
        <p:spPr>
          <a:xfrm>
            <a:off x="6944894" y="4219336"/>
            <a:ext cx="312021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346667"/>
                </a:solidFill>
                <a:latin typeface="Calibri"/>
                <a:ea typeface="Calibri"/>
                <a:cs typeface="Calibri"/>
                <a:sym typeface="Calibri"/>
              </a:rPr>
              <a:t>Exchanging knowledge and experiences</a:t>
            </a:r>
            <a:endParaRPr/>
          </a:p>
        </p:txBody>
      </p:sp>
      <p:pic>
        <p:nvPicPr>
          <p:cNvPr id="340" name="Google Shape;340;p1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579640" y="4513699"/>
            <a:ext cx="2191313" cy="1674728"/>
          </a:xfrm>
          <a:prstGeom prst="rect">
            <a:avLst/>
          </a:prstGeom>
          <a:noFill/>
          <a:ln w="9525" cap="flat" cmpd="sng">
            <a:solidFill>
              <a:schemeClr val="dk1"/>
            </a:solidFill>
            <a:prstDash val="solid"/>
            <a:round/>
            <a:headEnd type="none" w="sm" len="sm"/>
            <a:tailEnd type="none" w="sm" len="sm"/>
          </a:ln>
        </p:spPr>
      </p:pic>
      <p:pic>
        <p:nvPicPr>
          <p:cNvPr id="341" name="Google Shape;341;p12"/>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284924" y="4527113"/>
            <a:ext cx="2191314" cy="1674727"/>
          </a:xfrm>
          <a:prstGeom prst="rect">
            <a:avLst/>
          </a:prstGeom>
          <a:noFill/>
          <a:ln w="9525" cap="flat" cmpd="sng">
            <a:solidFill>
              <a:schemeClr val="dk1"/>
            </a:solidFill>
            <a:prstDash val="solid"/>
            <a:round/>
            <a:headEnd type="none" w="sm" len="sm"/>
            <a:tailEnd type="none" w="sm" len="sm"/>
          </a:ln>
        </p:spPr>
      </p:pic>
      <p:sp>
        <p:nvSpPr>
          <p:cNvPr id="342" name="Google Shape;342;p12"/>
          <p:cNvSpPr txBox="1"/>
          <p:nvPr/>
        </p:nvSpPr>
        <p:spPr>
          <a:xfrm>
            <a:off x="6640266" y="5933473"/>
            <a:ext cx="1835972" cy="261610"/>
          </a:xfrm>
          <a:prstGeom prst="rect">
            <a:avLst/>
          </a:prstGeom>
          <a:solidFill>
            <a:schemeClr val="lt1"/>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100" b="1" dirty="0">
                <a:solidFill>
                  <a:srgbClr val="346667"/>
                </a:solidFill>
                <a:latin typeface="Calibri"/>
                <a:ea typeface="Calibri"/>
                <a:cs typeface="Calibri"/>
                <a:sym typeface="Calibri"/>
              </a:rPr>
              <a:t>Knowledge repository (126)</a:t>
            </a:r>
            <a:endParaRPr dirty="0"/>
          </a:p>
        </p:txBody>
      </p:sp>
      <p:sp>
        <p:nvSpPr>
          <p:cNvPr id="343" name="Google Shape;343;p12"/>
          <p:cNvSpPr txBox="1"/>
          <p:nvPr/>
        </p:nvSpPr>
        <p:spPr>
          <a:xfrm>
            <a:off x="8925650" y="5915879"/>
            <a:ext cx="1835972" cy="261610"/>
          </a:xfrm>
          <a:prstGeom prst="rect">
            <a:avLst/>
          </a:prstGeom>
          <a:solidFill>
            <a:schemeClr val="lt1"/>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100" b="1" dirty="0">
                <a:solidFill>
                  <a:srgbClr val="346667"/>
                </a:solidFill>
                <a:latin typeface="Calibri"/>
                <a:ea typeface="Calibri"/>
                <a:cs typeface="Calibri"/>
                <a:sym typeface="Calibri"/>
              </a:rPr>
              <a:t>COVID-19 resources (184)</a:t>
            </a:r>
            <a:endParaRPr dirty="0"/>
          </a:p>
        </p:txBody>
      </p:sp>
      <p:sp>
        <p:nvSpPr>
          <p:cNvPr id="344" name="Google Shape;344;p12"/>
          <p:cNvSpPr txBox="1"/>
          <p:nvPr/>
        </p:nvSpPr>
        <p:spPr>
          <a:xfrm>
            <a:off x="4468876" y="815983"/>
            <a:ext cx="297786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solidFill>
                  <a:srgbClr val="346667"/>
                </a:solidFill>
                <a:latin typeface="Calibri"/>
                <a:ea typeface="Calibri"/>
                <a:cs typeface="Calibri"/>
                <a:sym typeface="Calibri"/>
              </a:rPr>
              <a:t>Develop and share reference material</a:t>
            </a:r>
            <a:endParaRPr dirty="0"/>
          </a:p>
        </p:txBody>
      </p:sp>
      <p:pic>
        <p:nvPicPr>
          <p:cNvPr id="345" name="Google Shape;345;p12"/>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593527" y="4854090"/>
            <a:ext cx="2062084" cy="1229316"/>
          </a:xfrm>
          <a:prstGeom prst="rect">
            <a:avLst/>
          </a:prstGeom>
          <a:noFill/>
          <a:ln w="9525" cap="flat" cmpd="sng">
            <a:solidFill>
              <a:schemeClr val="dk1"/>
            </a:solidFill>
            <a:prstDash val="solid"/>
            <a:round/>
            <a:headEnd type="none" w="sm" len="sm"/>
            <a:tailEnd type="none" w="sm" len="sm"/>
          </a:ln>
        </p:spPr>
      </p:pic>
      <p:pic>
        <p:nvPicPr>
          <p:cNvPr id="346" name="Google Shape;346;p12"/>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2571775" y="5135618"/>
            <a:ext cx="2167412" cy="1229316"/>
          </a:xfrm>
          <a:prstGeom prst="rect">
            <a:avLst/>
          </a:prstGeom>
          <a:noFill/>
          <a:ln w="9525" cap="flat" cmpd="sng">
            <a:solidFill>
              <a:schemeClr val="dk1"/>
            </a:solidFill>
            <a:prstDash val="solid"/>
            <a:round/>
            <a:headEnd type="none" w="sm" len="sm"/>
            <a:tailEnd type="none" w="sm" len="sm"/>
          </a:ln>
        </p:spPr>
      </p:pic>
      <p:pic>
        <p:nvPicPr>
          <p:cNvPr id="347" name="Google Shape;347;p12"/>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2746169" y="5435262"/>
            <a:ext cx="433153" cy="259422"/>
          </a:xfrm>
          <a:prstGeom prst="rect">
            <a:avLst/>
          </a:prstGeom>
          <a:noFill/>
          <a:ln>
            <a:noFill/>
          </a:ln>
        </p:spPr>
      </p:pic>
      <p:sp>
        <p:nvSpPr>
          <p:cNvPr id="348" name="Google Shape;348;p12"/>
          <p:cNvSpPr txBox="1"/>
          <p:nvPr/>
        </p:nvSpPr>
        <p:spPr>
          <a:xfrm>
            <a:off x="2842745" y="4561259"/>
            <a:ext cx="864096" cy="2616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dirty="0" err="1">
                <a:solidFill>
                  <a:srgbClr val="346667"/>
                </a:solidFill>
                <a:latin typeface="Calibri"/>
                <a:ea typeface="Calibri"/>
                <a:cs typeface="Calibri"/>
                <a:sym typeface="Calibri"/>
              </a:rPr>
              <a:t>AccessMod</a:t>
            </a:r>
            <a:endParaRPr sz="1100" b="1" dirty="0">
              <a:solidFill>
                <a:srgbClr val="346667"/>
              </a:solidFill>
              <a:latin typeface="Calibri"/>
              <a:ea typeface="Calibri"/>
              <a:cs typeface="Calibri"/>
              <a:sym typeface="Calibri"/>
            </a:endParaRPr>
          </a:p>
        </p:txBody>
      </p:sp>
      <p:sp>
        <p:nvSpPr>
          <p:cNvPr id="349" name="Google Shape;349;p12"/>
          <p:cNvSpPr txBox="1"/>
          <p:nvPr/>
        </p:nvSpPr>
        <p:spPr>
          <a:xfrm>
            <a:off x="3642001" y="4811605"/>
            <a:ext cx="1055417"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dirty="0">
                <a:solidFill>
                  <a:srgbClr val="346667"/>
                </a:solidFill>
                <a:latin typeface="Calibri"/>
                <a:ea typeface="Calibri"/>
                <a:cs typeface="Calibri"/>
                <a:sym typeface="Calibri"/>
              </a:rPr>
              <a:t>CGR/GPR</a:t>
            </a:r>
            <a:endParaRPr dirty="0">
              <a:solidFill>
                <a:srgbClr val="346667"/>
              </a:solidFill>
            </a:endParaRPr>
          </a:p>
        </p:txBody>
      </p:sp>
      <p:sp>
        <p:nvSpPr>
          <p:cNvPr id="350" name="Google Shape;350;p12"/>
          <p:cNvSpPr txBox="1"/>
          <p:nvPr/>
        </p:nvSpPr>
        <p:spPr>
          <a:xfrm>
            <a:off x="1335002" y="6125891"/>
            <a:ext cx="128397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dirty="0">
                <a:solidFill>
                  <a:srgbClr val="4F8CB5"/>
                </a:solidFill>
                <a:latin typeface="Calibri"/>
                <a:ea typeface="Calibri"/>
                <a:cs typeface="Calibri"/>
                <a:sym typeface="Calibri"/>
              </a:rPr>
              <a:t>Boundaries widget</a:t>
            </a:r>
            <a:endParaRPr dirty="0">
              <a:solidFill>
                <a:srgbClr val="4F8CB5"/>
              </a:solidFill>
            </a:endParaRPr>
          </a:p>
        </p:txBody>
      </p:sp>
      <p:pic>
        <p:nvPicPr>
          <p:cNvPr id="351" name="Google Shape;351;p12"/>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864867" y="1327425"/>
            <a:ext cx="1655417" cy="2336531"/>
          </a:xfrm>
          <a:prstGeom prst="rect">
            <a:avLst/>
          </a:prstGeom>
          <a:noFill/>
          <a:ln w="9525" cap="flat" cmpd="sng">
            <a:solidFill>
              <a:schemeClr val="dk1"/>
            </a:solidFill>
            <a:prstDash val="solid"/>
            <a:round/>
            <a:headEnd type="none" w="sm" len="sm"/>
            <a:tailEnd type="none" w="sm" len="sm"/>
          </a:ln>
        </p:spPr>
      </p:pic>
      <p:pic>
        <p:nvPicPr>
          <p:cNvPr id="352" name="Google Shape;352;p12"/>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1665490" y="2427344"/>
            <a:ext cx="1443005" cy="996575"/>
          </a:xfrm>
          <a:prstGeom prst="rect">
            <a:avLst/>
          </a:prstGeom>
          <a:noFill/>
          <a:ln w="9525" cap="flat" cmpd="sng">
            <a:solidFill>
              <a:schemeClr val="dk1"/>
            </a:solidFill>
            <a:prstDash val="solid"/>
            <a:round/>
            <a:headEnd type="none" w="sm" len="sm"/>
            <a:tailEnd type="none" w="sm" len="sm"/>
          </a:ln>
        </p:spPr>
      </p:pic>
      <p:sp>
        <p:nvSpPr>
          <p:cNvPr id="353" name="Google Shape;353;p12"/>
          <p:cNvSpPr txBox="1"/>
          <p:nvPr/>
        </p:nvSpPr>
        <p:spPr>
          <a:xfrm>
            <a:off x="864868" y="3653171"/>
            <a:ext cx="159050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solidFill>
                  <a:srgbClr val="346667"/>
                </a:solidFill>
                <a:latin typeface="Calibri"/>
                <a:ea typeface="Calibri"/>
                <a:cs typeface="Calibri"/>
                <a:sym typeface="Calibri"/>
              </a:rPr>
              <a:t>HIS geo-enabling toolkit</a:t>
            </a:r>
            <a:endParaRPr/>
          </a:p>
        </p:txBody>
      </p:sp>
      <p:pic>
        <p:nvPicPr>
          <p:cNvPr id="354" name="Google Shape;354;p12"/>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5645931" y="1178427"/>
            <a:ext cx="1655418" cy="2298817"/>
          </a:xfrm>
          <a:prstGeom prst="rect">
            <a:avLst/>
          </a:prstGeom>
          <a:noFill/>
          <a:ln w="9525" cap="flat" cmpd="sng">
            <a:solidFill>
              <a:schemeClr val="dk1"/>
            </a:solidFill>
            <a:prstDash val="solid"/>
            <a:round/>
            <a:headEnd type="none" w="sm" len="sm"/>
            <a:tailEnd type="none" w="sm" len="sm"/>
          </a:ln>
        </p:spPr>
      </p:pic>
      <p:pic>
        <p:nvPicPr>
          <p:cNvPr id="355" name="Google Shape;355;p12"/>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8513261" y="1178100"/>
            <a:ext cx="1655418" cy="2309491"/>
          </a:xfrm>
          <a:prstGeom prst="rect">
            <a:avLst/>
          </a:prstGeom>
          <a:noFill/>
          <a:ln w="9525" cap="flat" cmpd="sng">
            <a:solidFill>
              <a:schemeClr val="dk1"/>
            </a:solidFill>
            <a:prstDash val="solid"/>
            <a:round/>
            <a:headEnd type="none" w="sm" len="sm"/>
            <a:tailEnd type="none" w="sm" len="sm"/>
          </a:ln>
        </p:spPr>
      </p:pic>
      <p:pic>
        <p:nvPicPr>
          <p:cNvPr id="356" name="Google Shape;356;p12"/>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9745748" y="1304057"/>
            <a:ext cx="1655418" cy="2402093"/>
          </a:xfrm>
          <a:prstGeom prst="rect">
            <a:avLst/>
          </a:prstGeom>
          <a:noFill/>
          <a:ln w="9525" cap="flat" cmpd="sng">
            <a:solidFill>
              <a:schemeClr val="dk1"/>
            </a:solidFill>
            <a:prstDash val="solid"/>
            <a:round/>
            <a:headEnd type="none" w="sm" len="sm"/>
            <a:tailEnd type="none" w="sm" len="sm"/>
          </a:ln>
        </p:spPr>
      </p:pic>
      <p:sp>
        <p:nvSpPr>
          <p:cNvPr id="33" name="Slide Number Placeholder 3">
            <a:extLst>
              <a:ext uri="{FF2B5EF4-FFF2-40B4-BE49-F238E27FC236}">
                <a16:creationId xmlns:a16="http://schemas.microsoft.com/office/drawing/2014/main" id="{848AE919-83AC-4A7B-5F84-948126DA5EBF}"/>
              </a:ext>
            </a:extLst>
          </p:cNvPr>
          <p:cNvSpPr txBox="1">
            <a:spLocks/>
          </p:cNvSpPr>
          <p:nvPr/>
        </p:nvSpPr>
        <p:spPr bwMode="auto">
          <a:xfrm>
            <a:off x="10058806" y="6441562"/>
            <a:ext cx="2057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fld id="{BBCC9118-07F7-4A75-8A4D-96335944F66D}" type="slidenum">
              <a:rPr lang="en-GB" altLang="en-US" sz="1200">
                <a:solidFill>
                  <a:schemeClr val="bg1"/>
                </a:solidFill>
              </a:rPr>
              <a:pPr algn="r" eaLnBrk="1" hangingPunct="1"/>
              <a:t>21</a:t>
            </a:fld>
            <a:endParaRPr lang="en-GB" altLang="en-US" sz="1200" dirty="0">
              <a:solidFill>
                <a:schemeClr val="bg1"/>
              </a:solidFill>
            </a:endParaRPr>
          </a:p>
        </p:txBody>
      </p:sp>
      <p:pic>
        <p:nvPicPr>
          <p:cNvPr id="3" name="Picture 2">
            <a:extLst>
              <a:ext uri="{FF2B5EF4-FFF2-40B4-BE49-F238E27FC236}">
                <a16:creationId xmlns:a16="http://schemas.microsoft.com/office/drawing/2014/main" id="{10ECCD22-56E4-044B-49A7-A2D3F80CEE28}"/>
              </a:ext>
            </a:extLst>
          </p:cNvPr>
          <p:cNvPicPr>
            <a:picLocks noChangeAspect="1"/>
          </p:cNvPicPr>
          <p:nvPr/>
        </p:nvPicPr>
        <p:blipFill rotWithShape="1">
          <a:blip r:embed="rId16"/>
          <a:srcRect l="13606" t="23829" r="62851" b="16834"/>
          <a:stretch/>
        </p:blipFill>
        <p:spPr>
          <a:xfrm>
            <a:off x="6337100" y="1513205"/>
            <a:ext cx="1655418" cy="2346840"/>
          </a:xfrm>
          <a:prstGeom prst="rect">
            <a:avLst/>
          </a:prstGeom>
          <a:ln>
            <a:solidFill>
              <a:schemeClr val="tx1"/>
            </a:solidFill>
          </a:ln>
        </p:spPr>
      </p:pic>
      <p:sp>
        <p:nvSpPr>
          <p:cNvPr id="2" name="Title 1">
            <a:extLst>
              <a:ext uri="{FF2B5EF4-FFF2-40B4-BE49-F238E27FC236}">
                <a16:creationId xmlns:a16="http://schemas.microsoft.com/office/drawing/2014/main" id="{2481E8C1-2311-C880-B071-2DCBCE448C5E}"/>
              </a:ext>
            </a:extLst>
          </p:cNvPr>
          <p:cNvSpPr txBox="1">
            <a:spLocks/>
          </p:cNvSpPr>
          <p:nvPr/>
        </p:nvSpPr>
        <p:spPr bwMode="auto">
          <a:xfrm>
            <a:off x="0" y="152400"/>
            <a:ext cx="121920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marL="358775" fontAlgn="base">
              <a:lnSpc>
                <a:spcPct val="90000"/>
              </a:lnSpc>
              <a:spcBef>
                <a:spcPct val="0"/>
              </a:spcBef>
              <a:spcAft>
                <a:spcPct val="0"/>
              </a:spcAft>
              <a:defRPr sz="3200" b="1" cap="small" baseline="0">
                <a:solidFill>
                  <a:srgbClr val="4F8CB5"/>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sz="3600" b="1" dirty="0">
                <a:latin typeface="+mn-lt"/>
              </a:rPr>
              <a:t>Geo-enabled HIS – Free resources</a:t>
            </a:r>
            <a:endParaRPr lang="en-PH" altLang="en-US" sz="36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5" name="Google Shape;365;p13" descr="D:\GAIA-GEOSYSTEMS\DROPBOX\Dropbox (Personal)\AeHIN_GIS_Lab\MEETINGS\ESRI\UC_2017\PRESENTATION\vietnam.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788971" y="1753961"/>
            <a:ext cx="942975" cy="627507"/>
          </a:xfrm>
          <a:prstGeom prst="rect">
            <a:avLst/>
          </a:prstGeom>
          <a:noFill/>
          <a:ln>
            <a:noFill/>
          </a:ln>
          <a:effectLst>
            <a:outerShdw blurRad="190500" algn="tl" rotWithShape="0">
              <a:srgbClr val="000000">
                <a:alpha val="69803"/>
              </a:srgbClr>
            </a:outerShdw>
          </a:effectLst>
        </p:spPr>
      </p:pic>
      <p:pic>
        <p:nvPicPr>
          <p:cNvPr id="366" name="Google Shape;366;p13" descr="D:\GAIA-GEOSYSTEMS\DROPBOX\Dropbox (Personal)\AeHIN_GIS_Lab\MEETINGS\ESRI\UC_2017\PRESENTATION\cambodia.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111224" y="1397626"/>
            <a:ext cx="953669" cy="609600"/>
          </a:xfrm>
          <a:prstGeom prst="rect">
            <a:avLst/>
          </a:prstGeom>
          <a:noFill/>
          <a:ln>
            <a:noFill/>
          </a:ln>
          <a:effectLst>
            <a:outerShdw blurRad="190500" algn="tl" rotWithShape="0">
              <a:srgbClr val="000000">
                <a:alpha val="69803"/>
              </a:srgbClr>
            </a:outerShdw>
          </a:effectLst>
        </p:spPr>
      </p:pic>
      <p:sp>
        <p:nvSpPr>
          <p:cNvPr id="367" name="Google Shape;367;p13"/>
          <p:cNvSpPr txBox="1"/>
          <p:nvPr/>
        </p:nvSpPr>
        <p:spPr>
          <a:xfrm>
            <a:off x="8064893" y="1384001"/>
            <a:ext cx="774571"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solidFill>
                  <a:srgbClr val="346667"/>
                </a:solidFill>
                <a:latin typeface="Calibri"/>
                <a:ea typeface="Calibri"/>
                <a:cs typeface="Calibri"/>
                <a:sym typeface="Calibri"/>
              </a:rPr>
              <a:t>Cambodia</a:t>
            </a:r>
            <a:endParaRPr/>
          </a:p>
        </p:txBody>
      </p:sp>
      <p:sp>
        <p:nvSpPr>
          <p:cNvPr id="368" name="Google Shape;368;p13"/>
          <p:cNvSpPr txBox="1"/>
          <p:nvPr/>
        </p:nvSpPr>
        <p:spPr>
          <a:xfrm>
            <a:off x="7119619" y="2076737"/>
            <a:ext cx="68320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solidFill>
                  <a:srgbClr val="346667"/>
                </a:solidFill>
                <a:latin typeface="Calibri"/>
                <a:ea typeface="Calibri"/>
                <a:cs typeface="Calibri"/>
                <a:sym typeface="Calibri"/>
              </a:rPr>
              <a:t>Vietnam</a:t>
            </a:r>
            <a:endParaRPr/>
          </a:p>
        </p:txBody>
      </p:sp>
      <p:sp>
        <p:nvSpPr>
          <p:cNvPr id="370" name="Google Shape;370;p13"/>
          <p:cNvSpPr/>
          <p:nvPr/>
        </p:nvSpPr>
        <p:spPr>
          <a:xfrm>
            <a:off x="156373" y="1956589"/>
            <a:ext cx="826770" cy="449823"/>
          </a:xfrm>
          <a:custGeom>
            <a:avLst/>
            <a:gdLst/>
            <a:ahLst/>
            <a:cxnLst/>
            <a:rect l="l" t="t" r="r" b="b"/>
            <a:pathLst>
              <a:path w="826770" h="449823" extrusionOk="0">
                <a:moveTo>
                  <a:pt x="750570" y="0"/>
                </a:moveTo>
                <a:lnTo>
                  <a:pt x="750570" y="0"/>
                </a:lnTo>
                <a:cubicBezTo>
                  <a:pt x="717550" y="15240"/>
                  <a:pt x="683651" y="28704"/>
                  <a:pt x="651510" y="45720"/>
                </a:cubicBezTo>
                <a:cubicBezTo>
                  <a:pt x="616907" y="64039"/>
                  <a:pt x="628172" y="62595"/>
                  <a:pt x="609600" y="83820"/>
                </a:cubicBezTo>
                <a:cubicBezTo>
                  <a:pt x="604869" y="89227"/>
                  <a:pt x="599035" y="93605"/>
                  <a:pt x="594360" y="99060"/>
                </a:cubicBezTo>
                <a:cubicBezTo>
                  <a:pt x="591380" y="102537"/>
                  <a:pt x="589402" y="106764"/>
                  <a:pt x="586740" y="110490"/>
                </a:cubicBezTo>
                <a:cubicBezTo>
                  <a:pt x="583049" y="115657"/>
                  <a:pt x="578951" y="120528"/>
                  <a:pt x="575310" y="125730"/>
                </a:cubicBezTo>
                <a:cubicBezTo>
                  <a:pt x="570058" y="133233"/>
                  <a:pt x="565565" y="141264"/>
                  <a:pt x="560070" y="148590"/>
                </a:cubicBezTo>
                <a:cubicBezTo>
                  <a:pt x="554119" y="156525"/>
                  <a:pt x="546666" y="163295"/>
                  <a:pt x="541020" y="171450"/>
                </a:cubicBezTo>
                <a:cubicBezTo>
                  <a:pt x="535192" y="179868"/>
                  <a:pt x="531802" y="189839"/>
                  <a:pt x="525780" y="198120"/>
                </a:cubicBezTo>
                <a:cubicBezTo>
                  <a:pt x="521554" y="203930"/>
                  <a:pt x="515346" y="208020"/>
                  <a:pt x="510540" y="213360"/>
                </a:cubicBezTo>
                <a:cubicBezTo>
                  <a:pt x="503905" y="220733"/>
                  <a:pt x="497178" y="228094"/>
                  <a:pt x="491490" y="236220"/>
                </a:cubicBezTo>
                <a:cubicBezTo>
                  <a:pt x="488233" y="240873"/>
                  <a:pt x="486880" y="246644"/>
                  <a:pt x="483870" y="251460"/>
                </a:cubicBezTo>
                <a:cubicBezTo>
                  <a:pt x="480505" y="256845"/>
                  <a:pt x="475962" y="261416"/>
                  <a:pt x="472440" y="266700"/>
                </a:cubicBezTo>
                <a:cubicBezTo>
                  <a:pt x="459650" y="285885"/>
                  <a:pt x="463818" y="284379"/>
                  <a:pt x="449580" y="300990"/>
                </a:cubicBezTo>
                <a:cubicBezTo>
                  <a:pt x="446073" y="305081"/>
                  <a:pt x="443356" y="311032"/>
                  <a:pt x="438150" y="312420"/>
                </a:cubicBezTo>
                <a:cubicBezTo>
                  <a:pt x="423374" y="316360"/>
                  <a:pt x="407670" y="314960"/>
                  <a:pt x="392430" y="316230"/>
                </a:cubicBezTo>
                <a:cubicBezTo>
                  <a:pt x="382270" y="312420"/>
                  <a:pt x="370726" y="311182"/>
                  <a:pt x="361950" y="304800"/>
                </a:cubicBezTo>
                <a:cubicBezTo>
                  <a:pt x="355961" y="300444"/>
                  <a:pt x="354116" y="292223"/>
                  <a:pt x="350520" y="285750"/>
                </a:cubicBezTo>
                <a:cubicBezTo>
                  <a:pt x="340075" y="266950"/>
                  <a:pt x="344723" y="274985"/>
                  <a:pt x="339090" y="255270"/>
                </a:cubicBezTo>
                <a:cubicBezTo>
                  <a:pt x="337987" y="251408"/>
                  <a:pt x="336254" y="247736"/>
                  <a:pt x="335280" y="243840"/>
                </a:cubicBezTo>
                <a:cubicBezTo>
                  <a:pt x="334801" y="241925"/>
                  <a:pt x="330963" y="217865"/>
                  <a:pt x="327660" y="213360"/>
                </a:cubicBezTo>
                <a:cubicBezTo>
                  <a:pt x="315929" y="197363"/>
                  <a:pt x="302408" y="182755"/>
                  <a:pt x="289560" y="167640"/>
                </a:cubicBezTo>
                <a:cubicBezTo>
                  <a:pt x="280817" y="157354"/>
                  <a:pt x="270379" y="148393"/>
                  <a:pt x="262890" y="137160"/>
                </a:cubicBezTo>
                <a:cubicBezTo>
                  <a:pt x="257129" y="128519"/>
                  <a:pt x="246818" y="112336"/>
                  <a:pt x="240030" y="106680"/>
                </a:cubicBezTo>
                <a:cubicBezTo>
                  <a:pt x="212767" y="83961"/>
                  <a:pt x="170454" y="56386"/>
                  <a:pt x="137160" y="41910"/>
                </a:cubicBezTo>
                <a:cubicBezTo>
                  <a:pt x="125000" y="36623"/>
                  <a:pt x="111760" y="34290"/>
                  <a:pt x="99060" y="30480"/>
                </a:cubicBezTo>
                <a:cubicBezTo>
                  <a:pt x="80010" y="34290"/>
                  <a:pt x="58505" y="31809"/>
                  <a:pt x="41910" y="41910"/>
                </a:cubicBezTo>
                <a:cubicBezTo>
                  <a:pt x="14397" y="58657"/>
                  <a:pt x="8130" y="94820"/>
                  <a:pt x="0" y="121920"/>
                </a:cubicBezTo>
                <a:cubicBezTo>
                  <a:pt x="3810" y="138430"/>
                  <a:pt x="6328" y="155293"/>
                  <a:pt x="11430" y="171450"/>
                </a:cubicBezTo>
                <a:cubicBezTo>
                  <a:pt x="13995" y="179574"/>
                  <a:pt x="18633" y="186913"/>
                  <a:pt x="22860" y="194310"/>
                </a:cubicBezTo>
                <a:cubicBezTo>
                  <a:pt x="46836" y="236268"/>
                  <a:pt x="118227" y="333729"/>
                  <a:pt x="125730" y="342900"/>
                </a:cubicBezTo>
                <a:cubicBezTo>
                  <a:pt x="137160" y="356870"/>
                  <a:pt x="146949" y="372362"/>
                  <a:pt x="160020" y="384810"/>
                </a:cubicBezTo>
                <a:cubicBezTo>
                  <a:pt x="192615" y="415852"/>
                  <a:pt x="236713" y="440204"/>
                  <a:pt x="281940" y="445770"/>
                </a:cubicBezTo>
                <a:cubicBezTo>
                  <a:pt x="338676" y="452753"/>
                  <a:pt x="396240" y="448310"/>
                  <a:pt x="453390" y="449580"/>
                </a:cubicBezTo>
                <a:lnTo>
                  <a:pt x="582930" y="422910"/>
                </a:lnTo>
                <a:cubicBezTo>
                  <a:pt x="598093" y="419943"/>
                  <a:pt x="613473" y="418181"/>
                  <a:pt x="628650" y="415290"/>
                </a:cubicBezTo>
                <a:cubicBezTo>
                  <a:pt x="640152" y="413099"/>
                  <a:pt x="651356" y="409374"/>
                  <a:pt x="662940" y="407670"/>
                </a:cubicBezTo>
                <a:cubicBezTo>
                  <a:pt x="694578" y="403017"/>
                  <a:pt x="726440" y="400050"/>
                  <a:pt x="758190" y="396240"/>
                </a:cubicBezTo>
                <a:cubicBezTo>
                  <a:pt x="778244" y="376186"/>
                  <a:pt x="787978" y="367197"/>
                  <a:pt x="807720" y="342900"/>
                </a:cubicBezTo>
                <a:cubicBezTo>
                  <a:pt x="814609" y="334421"/>
                  <a:pt x="820420" y="325120"/>
                  <a:pt x="826770" y="316230"/>
                </a:cubicBezTo>
                <a:cubicBezTo>
                  <a:pt x="825500" y="285750"/>
                  <a:pt x="825493" y="255191"/>
                  <a:pt x="822960" y="224790"/>
                </a:cubicBezTo>
                <a:cubicBezTo>
                  <a:pt x="821677" y="209393"/>
                  <a:pt x="818104" y="194271"/>
                  <a:pt x="815340" y="179070"/>
                </a:cubicBezTo>
                <a:cubicBezTo>
                  <a:pt x="798127" y="84397"/>
                  <a:pt x="814325" y="174331"/>
                  <a:pt x="803910" y="125730"/>
                </a:cubicBezTo>
                <a:cubicBezTo>
                  <a:pt x="801196" y="113066"/>
                  <a:pt x="798419" y="100405"/>
                  <a:pt x="796290" y="87630"/>
                </a:cubicBezTo>
                <a:cubicBezTo>
                  <a:pt x="795020" y="80010"/>
                  <a:pt x="794923" y="72099"/>
                  <a:pt x="792480" y="64770"/>
                </a:cubicBezTo>
                <a:cubicBezTo>
                  <a:pt x="791032" y="60426"/>
                  <a:pt x="786908" y="57436"/>
                  <a:pt x="784860" y="53340"/>
                </a:cubicBezTo>
                <a:cubicBezTo>
                  <a:pt x="776062" y="35743"/>
                  <a:pt x="779057" y="31136"/>
                  <a:pt x="765810" y="15240"/>
                </a:cubicBezTo>
                <a:cubicBezTo>
                  <a:pt x="763992" y="13058"/>
                  <a:pt x="753110" y="2540"/>
                  <a:pt x="750570" y="0"/>
                </a:cubicBezTo>
                <a:close/>
              </a:path>
            </a:pathLst>
          </a:cu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2" name="Google Shape;372;p13"/>
          <p:cNvSpPr/>
          <p:nvPr/>
        </p:nvSpPr>
        <p:spPr>
          <a:xfrm>
            <a:off x="759781" y="2050380"/>
            <a:ext cx="295659" cy="316260"/>
          </a:xfrm>
          <a:custGeom>
            <a:avLst/>
            <a:gdLst/>
            <a:ahLst/>
            <a:cxnLst/>
            <a:rect l="l" t="t" r="r" b="b"/>
            <a:pathLst>
              <a:path w="295659" h="316260" extrusionOk="0">
                <a:moveTo>
                  <a:pt x="295659" y="30510"/>
                </a:moveTo>
                <a:lnTo>
                  <a:pt x="295659" y="30510"/>
                </a:lnTo>
                <a:cubicBezTo>
                  <a:pt x="246775" y="22082"/>
                  <a:pt x="138373" y="1274"/>
                  <a:pt x="86109" y="30"/>
                </a:cubicBezTo>
                <a:cubicBezTo>
                  <a:pt x="65637" y="-457"/>
                  <a:pt x="45469" y="5110"/>
                  <a:pt x="25149" y="7650"/>
                </a:cubicBezTo>
                <a:cubicBezTo>
                  <a:pt x="17529" y="14000"/>
                  <a:pt x="4095" y="16947"/>
                  <a:pt x="2289" y="26700"/>
                </a:cubicBezTo>
                <a:cubicBezTo>
                  <a:pt x="-2552" y="52844"/>
                  <a:pt x="-156" y="102854"/>
                  <a:pt x="13719" y="133380"/>
                </a:cubicBezTo>
                <a:cubicBezTo>
                  <a:pt x="16783" y="140122"/>
                  <a:pt x="20603" y="146585"/>
                  <a:pt x="25149" y="152430"/>
                </a:cubicBezTo>
                <a:cubicBezTo>
                  <a:pt x="29560" y="158101"/>
                  <a:pt x="35790" y="162151"/>
                  <a:pt x="40389" y="167670"/>
                </a:cubicBezTo>
                <a:cubicBezTo>
                  <a:pt x="48519" y="177426"/>
                  <a:pt x="55867" y="187816"/>
                  <a:pt x="63249" y="198150"/>
                </a:cubicBezTo>
                <a:cubicBezTo>
                  <a:pt x="76608" y="216853"/>
                  <a:pt x="88540" y="239403"/>
                  <a:pt x="105159" y="255300"/>
                </a:cubicBezTo>
                <a:cubicBezTo>
                  <a:pt x="154948" y="302925"/>
                  <a:pt x="148954" y="297474"/>
                  <a:pt x="192789" y="316260"/>
                </a:cubicBezTo>
                <a:cubicBezTo>
                  <a:pt x="207128" y="301921"/>
                  <a:pt x="220611" y="289383"/>
                  <a:pt x="230889" y="270540"/>
                </a:cubicBezTo>
                <a:cubicBezTo>
                  <a:pt x="239359" y="255011"/>
                  <a:pt x="243589" y="237520"/>
                  <a:pt x="249939" y="221010"/>
                </a:cubicBezTo>
                <a:cubicBezTo>
                  <a:pt x="255305" y="172714"/>
                  <a:pt x="253533" y="160769"/>
                  <a:pt x="265179" y="121950"/>
                </a:cubicBezTo>
                <a:cubicBezTo>
                  <a:pt x="269795" y="106563"/>
                  <a:pt x="274778" y="91272"/>
                  <a:pt x="280419" y="76230"/>
                </a:cubicBezTo>
                <a:cubicBezTo>
                  <a:pt x="290311" y="49852"/>
                  <a:pt x="293119" y="38130"/>
                  <a:pt x="295659" y="30510"/>
                </a:cubicBezTo>
                <a:close/>
              </a:path>
            </a:pathLst>
          </a:cu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73" name="Google Shape;373;p1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835595" y="4221039"/>
            <a:ext cx="2260405" cy="1687363"/>
          </a:xfrm>
          <a:prstGeom prst="rect">
            <a:avLst/>
          </a:prstGeom>
          <a:noFill/>
          <a:ln w="9525" cap="flat" cmpd="sng">
            <a:solidFill>
              <a:schemeClr val="dk1"/>
            </a:solidFill>
            <a:prstDash val="solid"/>
            <a:round/>
            <a:headEnd type="none" w="sm" len="sm"/>
            <a:tailEnd type="none" w="sm" len="sm"/>
          </a:ln>
        </p:spPr>
      </p:pic>
      <p:pic>
        <p:nvPicPr>
          <p:cNvPr id="374" name="Google Shape;374;p1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672140" y="939827"/>
            <a:ext cx="3058643" cy="1937141"/>
          </a:xfrm>
          <a:prstGeom prst="rect">
            <a:avLst/>
          </a:prstGeom>
          <a:noFill/>
          <a:ln>
            <a:noFill/>
          </a:ln>
        </p:spPr>
      </p:pic>
      <p:sp>
        <p:nvSpPr>
          <p:cNvPr id="376" name="Google Shape;376;p13"/>
          <p:cNvSpPr txBox="1"/>
          <p:nvPr/>
        </p:nvSpPr>
        <p:spPr>
          <a:xfrm>
            <a:off x="6960682" y="973988"/>
            <a:ext cx="2434746"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rgbClr val="346667"/>
                </a:solidFill>
                <a:latin typeface="Calibri"/>
                <a:ea typeface="Calibri"/>
                <a:cs typeface="Calibri"/>
                <a:sym typeface="Calibri"/>
              </a:rPr>
              <a:t>Country level and other training</a:t>
            </a:r>
            <a:endParaRPr dirty="0"/>
          </a:p>
        </p:txBody>
      </p:sp>
      <p:sp>
        <p:nvSpPr>
          <p:cNvPr id="377" name="Google Shape;377;p13"/>
          <p:cNvSpPr txBox="1"/>
          <p:nvPr/>
        </p:nvSpPr>
        <p:spPr>
          <a:xfrm>
            <a:off x="3696045" y="5903267"/>
            <a:ext cx="288572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rgbClr val="346667"/>
                </a:solidFill>
                <a:latin typeface="Calibri"/>
                <a:ea typeface="Calibri"/>
                <a:cs typeface="Calibri"/>
                <a:sym typeface="Calibri"/>
              </a:rPr>
              <a:t>https://healthgeolab.net/resources/his-geo-enabling-course/</a:t>
            </a:r>
            <a:endParaRPr dirty="0"/>
          </a:p>
        </p:txBody>
      </p:sp>
      <p:sp>
        <p:nvSpPr>
          <p:cNvPr id="378" name="Google Shape;378;p13"/>
          <p:cNvSpPr txBox="1"/>
          <p:nvPr/>
        </p:nvSpPr>
        <p:spPr>
          <a:xfrm>
            <a:off x="7702632" y="2600868"/>
            <a:ext cx="243474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rgbClr val="346667"/>
                </a:solidFill>
                <a:latin typeface="Calibri"/>
                <a:ea typeface="Calibri"/>
                <a:cs typeface="Calibri"/>
                <a:sym typeface="Calibri"/>
              </a:rPr>
              <a:t>https://healthgeolab.net/resources/workshops_trainings/</a:t>
            </a:r>
            <a:endParaRPr/>
          </a:p>
        </p:txBody>
      </p:sp>
      <p:pic>
        <p:nvPicPr>
          <p:cNvPr id="379" name="Google Shape;379;p1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111224" y="3862282"/>
            <a:ext cx="2795399" cy="1537171"/>
          </a:xfrm>
          <a:prstGeom prst="rect">
            <a:avLst/>
          </a:prstGeom>
          <a:noFill/>
          <a:ln w="9525" cap="flat" cmpd="sng">
            <a:solidFill>
              <a:schemeClr val="dk1"/>
            </a:solidFill>
            <a:prstDash val="solid"/>
            <a:round/>
            <a:headEnd type="none" w="sm" len="sm"/>
            <a:tailEnd type="none" w="sm" len="sm"/>
          </a:ln>
        </p:spPr>
      </p:pic>
      <p:sp>
        <p:nvSpPr>
          <p:cNvPr id="380" name="Google Shape;380;p13"/>
          <p:cNvSpPr txBox="1"/>
          <p:nvPr/>
        </p:nvSpPr>
        <p:spPr>
          <a:xfrm>
            <a:off x="6690941" y="5631759"/>
            <a:ext cx="175509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46667"/>
                </a:solidFill>
                <a:latin typeface="Calibri"/>
                <a:ea typeface="Calibri"/>
                <a:cs typeface="Calibri"/>
                <a:sym typeface="Calibri"/>
              </a:rPr>
              <a:t>http://bit.ly/2NqWZHA</a:t>
            </a:r>
            <a:endParaRPr dirty="0"/>
          </a:p>
        </p:txBody>
      </p:sp>
      <p:sp>
        <p:nvSpPr>
          <p:cNvPr id="381" name="Google Shape;381;p13"/>
          <p:cNvSpPr txBox="1"/>
          <p:nvPr/>
        </p:nvSpPr>
        <p:spPr>
          <a:xfrm>
            <a:off x="7152254" y="5092882"/>
            <a:ext cx="68320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solidFill>
                  <a:srgbClr val="346667"/>
                </a:solidFill>
                <a:latin typeface="Calibri"/>
                <a:ea typeface="Calibri"/>
                <a:cs typeface="Calibri"/>
                <a:sym typeface="Calibri"/>
              </a:rPr>
              <a:t>Vietnam</a:t>
            </a:r>
            <a:endParaRPr/>
          </a:p>
        </p:txBody>
      </p:sp>
      <p:sp>
        <p:nvSpPr>
          <p:cNvPr id="382" name="Google Shape;382;p13"/>
          <p:cNvSpPr txBox="1"/>
          <p:nvPr/>
        </p:nvSpPr>
        <p:spPr>
          <a:xfrm>
            <a:off x="9906623" y="4017790"/>
            <a:ext cx="160380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46667"/>
                </a:solidFill>
                <a:latin typeface="Calibri"/>
                <a:ea typeface="Calibri"/>
                <a:cs typeface="Calibri"/>
                <a:sym typeface="Calibri"/>
              </a:rPr>
              <a:t>https://bit.ly/3gsLMot</a:t>
            </a:r>
            <a:endParaRPr dirty="0"/>
          </a:p>
        </p:txBody>
      </p:sp>
      <p:sp>
        <p:nvSpPr>
          <p:cNvPr id="383" name="Google Shape;383;p13"/>
          <p:cNvSpPr/>
          <p:nvPr/>
        </p:nvSpPr>
        <p:spPr>
          <a:xfrm rot="7448583">
            <a:off x="1895594" y="3054591"/>
            <a:ext cx="641986" cy="449138"/>
          </a:xfrm>
          <a:prstGeom prst="rightArrow">
            <a:avLst>
              <a:gd name="adj1" fmla="val 50000"/>
              <a:gd name="adj2" fmla="val 50000"/>
            </a:avLst>
          </a:prstGeom>
          <a:solidFill>
            <a:srgbClr val="3466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4" name="Google Shape;384;p13"/>
          <p:cNvSpPr/>
          <p:nvPr/>
        </p:nvSpPr>
        <p:spPr>
          <a:xfrm rot="3175288">
            <a:off x="3695808" y="3139468"/>
            <a:ext cx="1085679" cy="484690"/>
          </a:xfrm>
          <a:prstGeom prst="rightArrow">
            <a:avLst>
              <a:gd name="adj1" fmla="val 50000"/>
              <a:gd name="adj2" fmla="val 50000"/>
            </a:avLst>
          </a:prstGeom>
          <a:solidFill>
            <a:srgbClr val="3466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5" name="Google Shape;385;p13"/>
          <p:cNvSpPr txBox="1"/>
          <p:nvPr/>
        </p:nvSpPr>
        <p:spPr>
          <a:xfrm>
            <a:off x="10501337" y="2086441"/>
            <a:ext cx="82907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solidFill>
                  <a:srgbClr val="346667"/>
                </a:solidFill>
                <a:latin typeface="Calibri"/>
                <a:ea typeface="Calibri"/>
                <a:cs typeface="Calibri"/>
                <a:sym typeface="Calibri"/>
              </a:rPr>
              <a:t>Philippines</a:t>
            </a:r>
            <a:endParaRPr/>
          </a:p>
        </p:txBody>
      </p:sp>
      <p:pic>
        <p:nvPicPr>
          <p:cNvPr id="387" name="Google Shape;387;p13" descr="A picture containing text, businesscard, vector graphics, clipart&#10;&#10;Description automatically generated"/>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9248978" y="1824600"/>
            <a:ext cx="1149864" cy="574932"/>
          </a:xfrm>
          <a:prstGeom prst="rect">
            <a:avLst/>
          </a:prstGeom>
          <a:noFill/>
          <a:ln>
            <a:noFill/>
          </a:ln>
          <a:effectLst>
            <a:outerShdw blurRad="63500" sx="112000" sy="112000" algn="ctr" rotWithShape="0">
              <a:srgbClr val="000000">
                <a:alpha val="40000"/>
              </a:srgbClr>
            </a:outerShdw>
          </a:effectLst>
        </p:spPr>
      </p:pic>
      <p:sp>
        <p:nvSpPr>
          <p:cNvPr id="388" name="Google Shape;388;p13"/>
          <p:cNvSpPr txBox="1"/>
          <p:nvPr/>
        </p:nvSpPr>
        <p:spPr>
          <a:xfrm>
            <a:off x="4001617" y="3948319"/>
            <a:ext cx="20943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346667"/>
                </a:solidFill>
                <a:latin typeface="Calibri"/>
                <a:ea typeface="Calibri"/>
                <a:cs typeface="Calibri"/>
                <a:sym typeface="Calibri"/>
              </a:rPr>
              <a:t>Schools of public health</a:t>
            </a:r>
            <a:endParaRPr/>
          </a:p>
        </p:txBody>
      </p:sp>
      <p:sp>
        <p:nvSpPr>
          <p:cNvPr id="389" name="Google Shape;389;p13"/>
          <p:cNvSpPr txBox="1"/>
          <p:nvPr/>
        </p:nvSpPr>
        <p:spPr>
          <a:xfrm>
            <a:off x="1062927" y="3593470"/>
            <a:ext cx="20943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346667"/>
                </a:solidFill>
                <a:latin typeface="Calibri"/>
                <a:ea typeface="Calibri"/>
                <a:cs typeface="Calibri"/>
                <a:sym typeface="Calibri"/>
              </a:rPr>
              <a:t>Esri e-learning resources</a:t>
            </a:r>
            <a:endParaRPr/>
          </a:p>
        </p:txBody>
      </p:sp>
      <p:pic>
        <p:nvPicPr>
          <p:cNvPr id="390" name="Google Shape;390;p13"/>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8273251" y="4492045"/>
            <a:ext cx="2795399" cy="1537171"/>
          </a:xfrm>
          <a:prstGeom prst="rect">
            <a:avLst/>
          </a:prstGeom>
          <a:noFill/>
          <a:ln w="9525" cap="flat" cmpd="sng">
            <a:solidFill>
              <a:schemeClr val="dk1"/>
            </a:solidFill>
            <a:prstDash val="solid"/>
            <a:round/>
            <a:headEnd type="none" w="sm" len="sm"/>
            <a:tailEnd type="none" w="sm" len="sm"/>
          </a:ln>
        </p:spPr>
      </p:pic>
      <p:sp>
        <p:nvSpPr>
          <p:cNvPr id="391" name="Google Shape;391;p13"/>
          <p:cNvSpPr txBox="1"/>
          <p:nvPr/>
        </p:nvSpPr>
        <p:spPr>
          <a:xfrm>
            <a:off x="8446032" y="5697030"/>
            <a:ext cx="774571"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dirty="0">
                <a:solidFill>
                  <a:srgbClr val="346667"/>
                </a:solidFill>
                <a:latin typeface="Calibri"/>
                <a:ea typeface="Calibri"/>
                <a:cs typeface="Calibri"/>
                <a:sym typeface="Calibri"/>
              </a:rPr>
              <a:t>Cambodia</a:t>
            </a:r>
            <a:endParaRPr dirty="0"/>
          </a:p>
        </p:txBody>
      </p:sp>
      <p:sp>
        <p:nvSpPr>
          <p:cNvPr id="392" name="Google Shape;392;p13"/>
          <p:cNvSpPr txBox="1"/>
          <p:nvPr/>
        </p:nvSpPr>
        <p:spPr>
          <a:xfrm>
            <a:off x="7030597" y="3506477"/>
            <a:ext cx="264035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346667"/>
                </a:solidFill>
                <a:latin typeface="Calibri"/>
                <a:ea typeface="Calibri"/>
                <a:cs typeface="Calibri"/>
                <a:sym typeface="Calibri"/>
              </a:rPr>
              <a:t>Documented implementations</a:t>
            </a:r>
            <a:endParaRPr/>
          </a:p>
        </p:txBody>
      </p:sp>
      <p:sp>
        <p:nvSpPr>
          <p:cNvPr id="393" name="Google Shape;393;p13"/>
          <p:cNvSpPr/>
          <p:nvPr/>
        </p:nvSpPr>
        <p:spPr>
          <a:xfrm>
            <a:off x="5339954" y="1314522"/>
            <a:ext cx="1085679" cy="484690"/>
          </a:xfrm>
          <a:prstGeom prst="rightArrow">
            <a:avLst>
              <a:gd name="adj1" fmla="val 50000"/>
              <a:gd name="adj2" fmla="val 50000"/>
            </a:avLst>
          </a:prstGeom>
          <a:solidFill>
            <a:srgbClr val="3466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94" name="Google Shape;394;p13"/>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1102500" y="3889653"/>
            <a:ext cx="1602286" cy="2088378"/>
          </a:xfrm>
          <a:prstGeom prst="rect">
            <a:avLst/>
          </a:prstGeom>
          <a:noFill/>
          <a:ln w="9525" cap="flat" cmpd="sng">
            <a:solidFill>
              <a:schemeClr val="dk1"/>
            </a:solidFill>
            <a:prstDash val="solid"/>
            <a:round/>
            <a:headEnd type="none" w="sm" len="sm"/>
            <a:tailEnd type="none" w="sm" len="sm"/>
          </a:ln>
        </p:spPr>
      </p:pic>
      <p:sp>
        <p:nvSpPr>
          <p:cNvPr id="395" name="Google Shape;395;p13"/>
          <p:cNvSpPr/>
          <p:nvPr/>
        </p:nvSpPr>
        <p:spPr>
          <a:xfrm rot="2415324">
            <a:off x="5023762" y="2820188"/>
            <a:ext cx="1582541" cy="484690"/>
          </a:xfrm>
          <a:prstGeom prst="rightArrow">
            <a:avLst>
              <a:gd name="adj1" fmla="val 50000"/>
              <a:gd name="adj2" fmla="val 50000"/>
            </a:avLst>
          </a:prstGeom>
          <a:solidFill>
            <a:srgbClr val="3466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96" name="Google Shape;396;p13" descr="D:\GAIA-GEOSYSTEMS\DROPBOX\Dropbox (Personal)\AeHIN_GIS_Lab\MEETINGS\ESRI\UC_2017\PRESENTATION\myanmar.png"/>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9830405" y="1410390"/>
            <a:ext cx="914400" cy="609600"/>
          </a:xfrm>
          <a:prstGeom prst="rect">
            <a:avLst/>
          </a:prstGeom>
          <a:noFill/>
          <a:ln>
            <a:noFill/>
          </a:ln>
          <a:effectLst>
            <a:outerShdw blurRad="190500" algn="tl" rotWithShape="0">
              <a:srgbClr val="000000">
                <a:alpha val="69803"/>
              </a:srgbClr>
            </a:outerShdw>
          </a:effectLst>
        </p:spPr>
      </p:pic>
      <p:sp>
        <p:nvSpPr>
          <p:cNvPr id="397" name="Google Shape;397;p13"/>
          <p:cNvSpPr txBox="1"/>
          <p:nvPr/>
        </p:nvSpPr>
        <p:spPr>
          <a:xfrm>
            <a:off x="9018562" y="1426062"/>
            <a:ext cx="753732"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dirty="0">
                <a:solidFill>
                  <a:srgbClr val="346667"/>
                </a:solidFill>
                <a:latin typeface="Calibri"/>
                <a:ea typeface="Calibri"/>
                <a:cs typeface="Calibri"/>
                <a:sym typeface="Calibri"/>
              </a:rPr>
              <a:t>Myanmar</a:t>
            </a:r>
            <a:endParaRPr dirty="0"/>
          </a:p>
        </p:txBody>
      </p:sp>
      <p:sp>
        <p:nvSpPr>
          <p:cNvPr id="398" name="Google Shape;398;p13"/>
          <p:cNvSpPr txBox="1"/>
          <p:nvPr/>
        </p:nvSpPr>
        <p:spPr>
          <a:xfrm>
            <a:off x="809632" y="5959897"/>
            <a:ext cx="239182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rgbClr val="346667"/>
                </a:solidFill>
                <a:latin typeface="Calibri"/>
                <a:ea typeface="Calibri"/>
                <a:cs typeface="Calibri"/>
                <a:sym typeface="Calibri"/>
              </a:rPr>
              <a:t>https://healthgeolab.net/resources/reference-materials/</a:t>
            </a:r>
            <a:endParaRPr/>
          </a:p>
        </p:txBody>
      </p:sp>
      <p:sp>
        <p:nvSpPr>
          <p:cNvPr id="38" name="Slide Number Placeholder 3">
            <a:extLst>
              <a:ext uri="{FF2B5EF4-FFF2-40B4-BE49-F238E27FC236}">
                <a16:creationId xmlns:a16="http://schemas.microsoft.com/office/drawing/2014/main" id="{6EE4A3DD-7A88-6427-16C4-7F55B3BDE395}"/>
              </a:ext>
            </a:extLst>
          </p:cNvPr>
          <p:cNvSpPr txBox="1">
            <a:spLocks/>
          </p:cNvSpPr>
          <p:nvPr/>
        </p:nvSpPr>
        <p:spPr bwMode="auto">
          <a:xfrm>
            <a:off x="10058806" y="6441562"/>
            <a:ext cx="2057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fld id="{BBCC9118-07F7-4A75-8A4D-96335944F66D}" type="slidenum">
              <a:rPr lang="en-GB" altLang="en-US" sz="1200">
                <a:solidFill>
                  <a:schemeClr val="bg1"/>
                </a:solidFill>
              </a:rPr>
              <a:pPr algn="r" eaLnBrk="1" hangingPunct="1"/>
              <a:t>22</a:t>
            </a:fld>
            <a:endParaRPr lang="en-GB" altLang="en-US" sz="1200" dirty="0">
              <a:solidFill>
                <a:schemeClr val="bg1"/>
              </a:solidFill>
            </a:endParaRPr>
          </a:p>
        </p:txBody>
      </p:sp>
      <p:sp>
        <p:nvSpPr>
          <p:cNvPr id="2" name="Title 1">
            <a:extLst>
              <a:ext uri="{FF2B5EF4-FFF2-40B4-BE49-F238E27FC236}">
                <a16:creationId xmlns:a16="http://schemas.microsoft.com/office/drawing/2014/main" id="{0F673A09-8ABC-3820-3030-0BDFE51EFF20}"/>
              </a:ext>
            </a:extLst>
          </p:cNvPr>
          <p:cNvSpPr txBox="1">
            <a:spLocks/>
          </p:cNvSpPr>
          <p:nvPr/>
        </p:nvSpPr>
        <p:spPr bwMode="auto">
          <a:xfrm>
            <a:off x="0" y="152400"/>
            <a:ext cx="121920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marL="358775" fontAlgn="base">
              <a:lnSpc>
                <a:spcPct val="90000"/>
              </a:lnSpc>
              <a:spcBef>
                <a:spcPct val="0"/>
              </a:spcBef>
              <a:spcAft>
                <a:spcPct val="0"/>
              </a:spcAft>
              <a:defRPr sz="3200" b="1" cap="small" baseline="0">
                <a:solidFill>
                  <a:srgbClr val="4F8CB5"/>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sz="3600" b="1" dirty="0">
                <a:latin typeface="+mn-lt"/>
              </a:rPr>
              <a:t>Geo-enabled HIS – Free resources</a:t>
            </a:r>
            <a:endParaRPr lang="en-PH" altLang="en-US" sz="3600" dirty="0"/>
          </a:p>
        </p:txBody>
      </p:sp>
      <p:pic>
        <p:nvPicPr>
          <p:cNvPr id="6" name="Picture 5">
            <a:extLst>
              <a:ext uri="{FF2B5EF4-FFF2-40B4-BE49-F238E27FC236}">
                <a16:creationId xmlns:a16="http://schemas.microsoft.com/office/drawing/2014/main" id="{E67BE7A9-A653-47A3-2008-50C32DDD2EF8}"/>
              </a:ext>
            </a:extLst>
          </p:cNvPr>
          <p:cNvPicPr>
            <a:picLocks noChangeAspect="1"/>
          </p:cNvPicPr>
          <p:nvPr/>
        </p:nvPicPr>
        <p:blipFill>
          <a:blip r:embed="rId12"/>
          <a:stretch>
            <a:fillRect/>
          </a:stretch>
        </p:blipFill>
        <p:spPr>
          <a:xfrm>
            <a:off x="10395817" y="2584243"/>
            <a:ext cx="1339929" cy="753710"/>
          </a:xfrm>
          <a:prstGeom prst="rect">
            <a:avLst/>
          </a:prstGeom>
          <a:ln>
            <a:solidFill>
              <a:schemeClr val="tx1"/>
            </a:solidFill>
          </a:ln>
          <a:effectLst>
            <a:outerShdw blurRad="76200" dist="38100" dir="2700000" sx="106000" sy="106000" algn="tl" rotWithShape="0">
              <a:prstClr val="black">
                <a:alpha val="40000"/>
              </a:prstClr>
            </a:outerShdw>
          </a:effectLst>
        </p:spPr>
      </p:pic>
      <p:sp>
        <p:nvSpPr>
          <p:cNvPr id="7" name="Google Shape;397;p13">
            <a:extLst>
              <a:ext uri="{FF2B5EF4-FFF2-40B4-BE49-F238E27FC236}">
                <a16:creationId xmlns:a16="http://schemas.microsoft.com/office/drawing/2014/main" id="{63F243FD-761C-1920-FD9F-E9E3497BF5FF}"/>
              </a:ext>
            </a:extLst>
          </p:cNvPr>
          <p:cNvSpPr txBox="1"/>
          <p:nvPr/>
        </p:nvSpPr>
        <p:spPr>
          <a:xfrm>
            <a:off x="9857360" y="1061329"/>
            <a:ext cx="753732"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dirty="0">
                <a:solidFill>
                  <a:srgbClr val="346667"/>
                </a:solidFill>
                <a:latin typeface="Calibri"/>
                <a:ea typeface="Calibri"/>
                <a:cs typeface="Calibri"/>
                <a:sym typeface="Calibri"/>
              </a:rPr>
              <a:t>Vanuatu</a:t>
            </a:r>
            <a:endParaRPr dirty="0"/>
          </a:p>
        </p:txBody>
      </p:sp>
      <p:pic>
        <p:nvPicPr>
          <p:cNvPr id="9" name="Graphic 8">
            <a:extLst>
              <a:ext uri="{FF2B5EF4-FFF2-40B4-BE49-F238E27FC236}">
                <a16:creationId xmlns:a16="http://schemas.microsoft.com/office/drawing/2014/main" id="{C66ED66A-EB59-B80C-AE9A-C2763FF9DB6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617163" y="1071483"/>
            <a:ext cx="1118583" cy="590364"/>
          </a:xfrm>
          <a:prstGeom prst="rect">
            <a:avLst/>
          </a:prstGeom>
          <a:effectLst>
            <a:outerShdw blurRad="190500" algn="tl" rotWithShape="0">
              <a:srgbClr val="000000">
                <a:alpha val="69803"/>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7" name="Google Shape;287;p11"/>
          <p:cNvSpPr txBox="1"/>
          <p:nvPr/>
        </p:nvSpPr>
        <p:spPr>
          <a:xfrm>
            <a:off x="9681549" y="826294"/>
            <a:ext cx="167638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solidFill>
                  <a:srgbClr val="346667"/>
                </a:solidFill>
                <a:latin typeface="Calibri"/>
                <a:ea typeface="Calibri"/>
                <a:cs typeface="Calibri"/>
                <a:sym typeface="Calibri"/>
              </a:rPr>
              <a:t>LinkedIn group</a:t>
            </a:r>
            <a:endParaRPr dirty="0"/>
          </a:p>
          <a:p>
            <a:pPr marL="0" marR="0" lvl="0" indent="0" algn="l" rtl="0">
              <a:spcBef>
                <a:spcPts val="0"/>
              </a:spcBef>
              <a:spcAft>
                <a:spcPts val="0"/>
              </a:spcAft>
              <a:buNone/>
            </a:pPr>
            <a:r>
              <a:rPr lang="en-US" sz="1400" b="1" dirty="0">
                <a:solidFill>
                  <a:srgbClr val="346667"/>
                </a:solidFill>
                <a:latin typeface="Calibri"/>
                <a:ea typeface="Calibri"/>
                <a:cs typeface="Calibri"/>
                <a:sym typeface="Calibri"/>
              </a:rPr>
              <a:t>(241 members) </a:t>
            </a:r>
            <a:endParaRPr dirty="0"/>
          </a:p>
        </p:txBody>
      </p:sp>
      <p:pic>
        <p:nvPicPr>
          <p:cNvPr id="288" name="Google Shape;288;p1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296024" y="923332"/>
            <a:ext cx="3344305" cy="1566950"/>
          </a:xfrm>
          <a:prstGeom prst="rect">
            <a:avLst/>
          </a:prstGeom>
          <a:noFill/>
          <a:ln w="9525" cap="flat" cmpd="sng">
            <a:solidFill>
              <a:schemeClr val="dk1"/>
            </a:solidFill>
            <a:prstDash val="solid"/>
            <a:round/>
            <a:headEnd type="none" w="sm" len="sm"/>
            <a:tailEnd type="none" w="sm" len="sm"/>
          </a:ln>
        </p:spPr>
      </p:pic>
      <p:pic>
        <p:nvPicPr>
          <p:cNvPr id="289" name="Google Shape;289;p1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327331" y="3929640"/>
            <a:ext cx="3312998" cy="2235777"/>
          </a:xfrm>
          <a:prstGeom prst="rect">
            <a:avLst/>
          </a:prstGeom>
          <a:noFill/>
          <a:ln w="9525" cap="flat" cmpd="sng">
            <a:solidFill>
              <a:schemeClr val="dk1"/>
            </a:solidFill>
            <a:prstDash val="solid"/>
            <a:round/>
            <a:headEnd type="none" w="sm" len="sm"/>
            <a:tailEnd type="none" w="sm" len="sm"/>
          </a:ln>
        </p:spPr>
      </p:pic>
      <p:sp>
        <p:nvSpPr>
          <p:cNvPr id="291" name="Google Shape;291;p11"/>
          <p:cNvSpPr/>
          <p:nvPr/>
        </p:nvSpPr>
        <p:spPr>
          <a:xfrm>
            <a:off x="346980" y="1706876"/>
            <a:ext cx="826770" cy="449823"/>
          </a:xfrm>
          <a:custGeom>
            <a:avLst/>
            <a:gdLst/>
            <a:ahLst/>
            <a:cxnLst/>
            <a:rect l="l" t="t" r="r" b="b"/>
            <a:pathLst>
              <a:path w="826770" h="449823" extrusionOk="0">
                <a:moveTo>
                  <a:pt x="750570" y="0"/>
                </a:moveTo>
                <a:lnTo>
                  <a:pt x="750570" y="0"/>
                </a:lnTo>
                <a:cubicBezTo>
                  <a:pt x="717550" y="15240"/>
                  <a:pt x="683651" y="28704"/>
                  <a:pt x="651510" y="45720"/>
                </a:cubicBezTo>
                <a:cubicBezTo>
                  <a:pt x="616907" y="64039"/>
                  <a:pt x="628172" y="62595"/>
                  <a:pt x="609600" y="83820"/>
                </a:cubicBezTo>
                <a:cubicBezTo>
                  <a:pt x="604869" y="89227"/>
                  <a:pt x="599035" y="93605"/>
                  <a:pt x="594360" y="99060"/>
                </a:cubicBezTo>
                <a:cubicBezTo>
                  <a:pt x="591380" y="102537"/>
                  <a:pt x="589402" y="106764"/>
                  <a:pt x="586740" y="110490"/>
                </a:cubicBezTo>
                <a:cubicBezTo>
                  <a:pt x="583049" y="115657"/>
                  <a:pt x="578951" y="120528"/>
                  <a:pt x="575310" y="125730"/>
                </a:cubicBezTo>
                <a:cubicBezTo>
                  <a:pt x="570058" y="133233"/>
                  <a:pt x="565565" y="141264"/>
                  <a:pt x="560070" y="148590"/>
                </a:cubicBezTo>
                <a:cubicBezTo>
                  <a:pt x="554119" y="156525"/>
                  <a:pt x="546666" y="163295"/>
                  <a:pt x="541020" y="171450"/>
                </a:cubicBezTo>
                <a:cubicBezTo>
                  <a:pt x="535192" y="179868"/>
                  <a:pt x="531802" y="189839"/>
                  <a:pt x="525780" y="198120"/>
                </a:cubicBezTo>
                <a:cubicBezTo>
                  <a:pt x="521554" y="203930"/>
                  <a:pt x="515346" y="208020"/>
                  <a:pt x="510540" y="213360"/>
                </a:cubicBezTo>
                <a:cubicBezTo>
                  <a:pt x="503905" y="220733"/>
                  <a:pt x="497178" y="228094"/>
                  <a:pt x="491490" y="236220"/>
                </a:cubicBezTo>
                <a:cubicBezTo>
                  <a:pt x="488233" y="240873"/>
                  <a:pt x="486880" y="246644"/>
                  <a:pt x="483870" y="251460"/>
                </a:cubicBezTo>
                <a:cubicBezTo>
                  <a:pt x="480505" y="256845"/>
                  <a:pt x="475962" y="261416"/>
                  <a:pt x="472440" y="266700"/>
                </a:cubicBezTo>
                <a:cubicBezTo>
                  <a:pt x="459650" y="285885"/>
                  <a:pt x="463818" y="284379"/>
                  <a:pt x="449580" y="300990"/>
                </a:cubicBezTo>
                <a:cubicBezTo>
                  <a:pt x="446073" y="305081"/>
                  <a:pt x="443356" y="311032"/>
                  <a:pt x="438150" y="312420"/>
                </a:cubicBezTo>
                <a:cubicBezTo>
                  <a:pt x="423374" y="316360"/>
                  <a:pt x="407670" y="314960"/>
                  <a:pt x="392430" y="316230"/>
                </a:cubicBezTo>
                <a:cubicBezTo>
                  <a:pt x="382270" y="312420"/>
                  <a:pt x="370726" y="311182"/>
                  <a:pt x="361950" y="304800"/>
                </a:cubicBezTo>
                <a:cubicBezTo>
                  <a:pt x="355961" y="300444"/>
                  <a:pt x="354116" y="292223"/>
                  <a:pt x="350520" y="285750"/>
                </a:cubicBezTo>
                <a:cubicBezTo>
                  <a:pt x="340075" y="266950"/>
                  <a:pt x="344723" y="274985"/>
                  <a:pt x="339090" y="255270"/>
                </a:cubicBezTo>
                <a:cubicBezTo>
                  <a:pt x="337987" y="251408"/>
                  <a:pt x="336254" y="247736"/>
                  <a:pt x="335280" y="243840"/>
                </a:cubicBezTo>
                <a:cubicBezTo>
                  <a:pt x="334801" y="241925"/>
                  <a:pt x="330963" y="217865"/>
                  <a:pt x="327660" y="213360"/>
                </a:cubicBezTo>
                <a:cubicBezTo>
                  <a:pt x="315929" y="197363"/>
                  <a:pt x="302408" y="182755"/>
                  <a:pt x="289560" y="167640"/>
                </a:cubicBezTo>
                <a:cubicBezTo>
                  <a:pt x="280817" y="157354"/>
                  <a:pt x="270379" y="148393"/>
                  <a:pt x="262890" y="137160"/>
                </a:cubicBezTo>
                <a:cubicBezTo>
                  <a:pt x="257129" y="128519"/>
                  <a:pt x="246818" y="112336"/>
                  <a:pt x="240030" y="106680"/>
                </a:cubicBezTo>
                <a:cubicBezTo>
                  <a:pt x="212767" y="83961"/>
                  <a:pt x="170454" y="56386"/>
                  <a:pt x="137160" y="41910"/>
                </a:cubicBezTo>
                <a:cubicBezTo>
                  <a:pt x="125000" y="36623"/>
                  <a:pt x="111760" y="34290"/>
                  <a:pt x="99060" y="30480"/>
                </a:cubicBezTo>
                <a:cubicBezTo>
                  <a:pt x="80010" y="34290"/>
                  <a:pt x="58505" y="31809"/>
                  <a:pt x="41910" y="41910"/>
                </a:cubicBezTo>
                <a:cubicBezTo>
                  <a:pt x="14397" y="58657"/>
                  <a:pt x="8130" y="94820"/>
                  <a:pt x="0" y="121920"/>
                </a:cubicBezTo>
                <a:cubicBezTo>
                  <a:pt x="3810" y="138430"/>
                  <a:pt x="6328" y="155293"/>
                  <a:pt x="11430" y="171450"/>
                </a:cubicBezTo>
                <a:cubicBezTo>
                  <a:pt x="13995" y="179574"/>
                  <a:pt x="18633" y="186913"/>
                  <a:pt x="22860" y="194310"/>
                </a:cubicBezTo>
                <a:cubicBezTo>
                  <a:pt x="46836" y="236268"/>
                  <a:pt x="118227" y="333729"/>
                  <a:pt x="125730" y="342900"/>
                </a:cubicBezTo>
                <a:cubicBezTo>
                  <a:pt x="137160" y="356870"/>
                  <a:pt x="146949" y="372362"/>
                  <a:pt x="160020" y="384810"/>
                </a:cubicBezTo>
                <a:cubicBezTo>
                  <a:pt x="192615" y="415852"/>
                  <a:pt x="236713" y="440204"/>
                  <a:pt x="281940" y="445770"/>
                </a:cubicBezTo>
                <a:cubicBezTo>
                  <a:pt x="338676" y="452753"/>
                  <a:pt x="396240" y="448310"/>
                  <a:pt x="453390" y="449580"/>
                </a:cubicBezTo>
                <a:lnTo>
                  <a:pt x="582930" y="422910"/>
                </a:lnTo>
                <a:cubicBezTo>
                  <a:pt x="598093" y="419943"/>
                  <a:pt x="613473" y="418181"/>
                  <a:pt x="628650" y="415290"/>
                </a:cubicBezTo>
                <a:cubicBezTo>
                  <a:pt x="640152" y="413099"/>
                  <a:pt x="651356" y="409374"/>
                  <a:pt x="662940" y="407670"/>
                </a:cubicBezTo>
                <a:cubicBezTo>
                  <a:pt x="694578" y="403017"/>
                  <a:pt x="726440" y="400050"/>
                  <a:pt x="758190" y="396240"/>
                </a:cubicBezTo>
                <a:cubicBezTo>
                  <a:pt x="778244" y="376186"/>
                  <a:pt x="787978" y="367197"/>
                  <a:pt x="807720" y="342900"/>
                </a:cubicBezTo>
                <a:cubicBezTo>
                  <a:pt x="814609" y="334421"/>
                  <a:pt x="820420" y="325120"/>
                  <a:pt x="826770" y="316230"/>
                </a:cubicBezTo>
                <a:cubicBezTo>
                  <a:pt x="825500" y="285750"/>
                  <a:pt x="825493" y="255191"/>
                  <a:pt x="822960" y="224790"/>
                </a:cubicBezTo>
                <a:cubicBezTo>
                  <a:pt x="821677" y="209393"/>
                  <a:pt x="818104" y="194271"/>
                  <a:pt x="815340" y="179070"/>
                </a:cubicBezTo>
                <a:cubicBezTo>
                  <a:pt x="798127" y="84397"/>
                  <a:pt x="814325" y="174331"/>
                  <a:pt x="803910" y="125730"/>
                </a:cubicBezTo>
                <a:cubicBezTo>
                  <a:pt x="801196" y="113066"/>
                  <a:pt x="798419" y="100405"/>
                  <a:pt x="796290" y="87630"/>
                </a:cubicBezTo>
                <a:cubicBezTo>
                  <a:pt x="795020" y="80010"/>
                  <a:pt x="794923" y="72099"/>
                  <a:pt x="792480" y="64770"/>
                </a:cubicBezTo>
                <a:cubicBezTo>
                  <a:pt x="791032" y="60426"/>
                  <a:pt x="786908" y="57436"/>
                  <a:pt x="784860" y="53340"/>
                </a:cubicBezTo>
                <a:cubicBezTo>
                  <a:pt x="776062" y="35743"/>
                  <a:pt x="779057" y="31136"/>
                  <a:pt x="765810" y="15240"/>
                </a:cubicBezTo>
                <a:cubicBezTo>
                  <a:pt x="763992" y="13058"/>
                  <a:pt x="753110" y="2540"/>
                  <a:pt x="750570" y="0"/>
                </a:cubicBezTo>
                <a:close/>
              </a:path>
            </a:pathLst>
          </a:cu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2" name="Google Shape;292;p11"/>
          <p:cNvSpPr txBox="1"/>
          <p:nvPr/>
        </p:nvSpPr>
        <p:spPr>
          <a:xfrm>
            <a:off x="9765724" y="3929640"/>
            <a:ext cx="1508034"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solidFill>
                  <a:srgbClr val="346667"/>
                </a:solidFill>
                <a:latin typeface="Calibri"/>
                <a:ea typeface="Calibri"/>
                <a:cs typeface="Calibri"/>
                <a:sym typeface="Calibri"/>
              </a:rPr>
              <a:t>Pool of expertise</a:t>
            </a:r>
            <a:endParaRPr dirty="0"/>
          </a:p>
          <a:p>
            <a:pPr marL="0" marR="0" lvl="0" indent="0" algn="l" rtl="0">
              <a:spcBef>
                <a:spcPts val="0"/>
              </a:spcBef>
              <a:spcAft>
                <a:spcPts val="0"/>
              </a:spcAft>
              <a:buNone/>
            </a:pPr>
            <a:r>
              <a:rPr lang="en-US" sz="1400" b="1" dirty="0">
                <a:solidFill>
                  <a:srgbClr val="346667"/>
                </a:solidFill>
                <a:latin typeface="Calibri"/>
                <a:ea typeface="Calibri"/>
                <a:cs typeface="Calibri"/>
                <a:sym typeface="Calibri"/>
              </a:rPr>
              <a:t>(24 Members and growing)</a:t>
            </a:r>
            <a:endParaRPr dirty="0"/>
          </a:p>
        </p:txBody>
      </p:sp>
      <p:sp>
        <p:nvSpPr>
          <p:cNvPr id="293" name="Google Shape;293;p11"/>
          <p:cNvSpPr txBox="1"/>
          <p:nvPr/>
        </p:nvSpPr>
        <p:spPr>
          <a:xfrm>
            <a:off x="4566697" y="831478"/>
            <a:ext cx="1391858" cy="24622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346667"/>
                </a:solidFill>
                <a:latin typeface="Calibri"/>
                <a:ea typeface="Calibri"/>
                <a:cs typeface="Calibri"/>
                <a:sym typeface="Calibri"/>
              </a:rPr>
              <a:t>Collaborative</a:t>
            </a:r>
            <a:endParaRPr/>
          </a:p>
          <a:p>
            <a:pPr marL="0" marR="0" lvl="0" indent="0" algn="l" rtl="0">
              <a:spcBef>
                <a:spcPts val="0"/>
              </a:spcBef>
              <a:spcAft>
                <a:spcPts val="0"/>
              </a:spcAft>
              <a:buNone/>
            </a:pPr>
            <a:r>
              <a:rPr lang="en-US" sz="1400" b="1">
                <a:solidFill>
                  <a:srgbClr val="346667"/>
                </a:solidFill>
                <a:latin typeface="Calibri"/>
                <a:ea typeface="Calibri"/>
                <a:cs typeface="Calibri"/>
                <a:sym typeface="Calibri"/>
              </a:rPr>
              <a:t>(19 members) </a:t>
            </a:r>
            <a:r>
              <a:rPr lang="en-US" sz="1400">
                <a:solidFill>
                  <a:srgbClr val="346667"/>
                </a:solidFill>
                <a:latin typeface="Calibri"/>
                <a:ea typeface="Calibri"/>
                <a:cs typeface="Calibri"/>
                <a:sym typeface="Calibri"/>
              </a:rPr>
              <a:t> - Governmental agencies, development partners, academic institutions, private sector, volunteer organizations</a:t>
            </a:r>
            <a:endParaRPr/>
          </a:p>
        </p:txBody>
      </p:sp>
      <p:pic>
        <p:nvPicPr>
          <p:cNvPr id="294" name="Google Shape;294;p11" descr="Logo&#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452488" y="3178541"/>
            <a:ext cx="448148" cy="538491"/>
          </a:xfrm>
          <a:prstGeom prst="rect">
            <a:avLst/>
          </a:prstGeom>
          <a:noFill/>
          <a:ln>
            <a:noFill/>
          </a:ln>
        </p:spPr>
      </p:pic>
      <p:pic>
        <p:nvPicPr>
          <p:cNvPr id="295" name="Google Shape;295;p11" descr="A close-up of a logo&#10;&#10;Description automatically generated with medium confidence"/>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771054" y="2403273"/>
            <a:ext cx="913419" cy="228964"/>
          </a:xfrm>
          <a:prstGeom prst="rect">
            <a:avLst/>
          </a:prstGeom>
          <a:noFill/>
          <a:ln>
            <a:noFill/>
          </a:ln>
        </p:spPr>
      </p:pic>
      <p:pic>
        <p:nvPicPr>
          <p:cNvPr id="296" name="Google Shape;296;p11" descr="A picture containing clipart&#10;&#10;Description automatically generated"/>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482788" y="1960562"/>
            <a:ext cx="705934" cy="261816"/>
          </a:xfrm>
          <a:prstGeom prst="rect">
            <a:avLst/>
          </a:prstGeom>
          <a:noFill/>
          <a:ln>
            <a:noFill/>
          </a:ln>
        </p:spPr>
      </p:pic>
      <p:pic>
        <p:nvPicPr>
          <p:cNvPr id="297" name="Google Shape;297;p11" descr="Diagram&#10;&#10;Description automatically generated"/>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523154" y="821717"/>
            <a:ext cx="434278" cy="434278"/>
          </a:xfrm>
          <a:prstGeom prst="rect">
            <a:avLst/>
          </a:prstGeom>
          <a:noFill/>
          <a:ln>
            <a:noFill/>
          </a:ln>
        </p:spPr>
      </p:pic>
      <p:pic>
        <p:nvPicPr>
          <p:cNvPr id="298" name="Google Shape;298;p11" descr="Logo&#10;&#10;Description automatically generated"/>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3988207" y="761619"/>
            <a:ext cx="511751" cy="494376"/>
          </a:xfrm>
          <a:prstGeom prst="rect">
            <a:avLst/>
          </a:prstGeom>
          <a:noFill/>
          <a:ln>
            <a:noFill/>
          </a:ln>
        </p:spPr>
      </p:pic>
      <p:pic>
        <p:nvPicPr>
          <p:cNvPr id="299" name="Google Shape;299;p11" descr="A picture containing accessory&#10;&#10;Description automatically generated"/>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2652123" y="810632"/>
            <a:ext cx="420942" cy="459669"/>
          </a:xfrm>
          <a:prstGeom prst="rect">
            <a:avLst/>
          </a:prstGeom>
          <a:noFill/>
          <a:ln>
            <a:noFill/>
          </a:ln>
        </p:spPr>
      </p:pic>
      <p:pic>
        <p:nvPicPr>
          <p:cNvPr id="300" name="Google Shape;300;p11" descr="A picture containing linedrawing, vector graphics&#10;&#10;Description automatically generated"/>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2404322" y="2745793"/>
            <a:ext cx="439824" cy="439824"/>
          </a:xfrm>
          <a:prstGeom prst="rect">
            <a:avLst/>
          </a:prstGeom>
          <a:noFill/>
          <a:ln>
            <a:noFill/>
          </a:ln>
        </p:spPr>
      </p:pic>
      <p:pic>
        <p:nvPicPr>
          <p:cNvPr id="301" name="Google Shape;301;p11" descr="Logo&#10;&#10;Description automatically generated"/>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2951721" y="1388606"/>
            <a:ext cx="536359" cy="470721"/>
          </a:xfrm>
          <a:prstGeom prst="rect">
            <a:avLst/>
          </a:prstGeom>
          <a:noFill/>
          <a:ln>
            <a:noFill/>
          </a:ln>
        </p:spPr>
      </p:pic>
      <p:pic>
        <p:nvPicPr>
          <p:cNvPr id="302" name="Google Shape;302;p11" descr="A picture containing text&#10;&#10;Description automatically generated"/>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3031769" y="2816879"/>
            <a:ext cx="671968" cy="322851"/>
          </a:xfrm>
          <a:prstGeom prst="rect">
            <a:avLst/>
          </a:prstGeom>
          <a:noFill/>
          <a:ln>
            <a:noFill/>
          </a:ln>
        </p:spPr>
      </p:pic>
      <p:pic>
        <p:nvPicPr>
          <p:cNvPr id="303" name="Google Shape;303;p11" descr="Logo, company name&#10;&#10;Description automatically generated"/>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3638833" y="1309980"/>
            <a:ext cx="536358" cy="532263"/>
          </a:xfrm>
          <a:prstGeom prst="rect">
            <a:avLst/>
          </a:prstGeom>
          <a:noFill/>
          <a:ln>
            <a:noFill/>
          </a:ln>
        </p:spPr>
      </p:pic>
      <p:pic>
        <p:nvPicPr>
          <p:cNvPr id="304" name="Google Shape;304;p11" descr="Logo&#10;&#10;Description automatically generated"/>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1429935" y="2832585"/>
            <a:ext cx="823665" cy="275367"/>
          </a:xfrm>
          <a:prstGeom prst="rect">
            <a:avLst/>
          </a:prstGeom>
          <a:noFill/>
          <a:ln>
            <a:noFill/>
          </a:ln>
        </p:spPr>
      </p:pic>
      <p:pic>
        <p:nvPicPr>
          <p:cNvPr id="305" name="Google Shape;305;p11" descr="Logo, icon&#10;&#10;Description automatically generated"/>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3366904" y="796326"/>
            <a:ext cx="459669" cy="459669"/>
          </a:xfrm>
          <a:prstGeom prst="rect">
            <a:avLst/>
          </a:prstGeom>
          <a:noFill/>
          <a:ln>
            <a:noFill/>
          </a:ln>
        </p:spPr>
      </p:pic>
      <p:pic>
        <p:nvPicPr>
          <p:cNvPr id="306" name="Google Shape;306;p11" descr="Logo&#10;&#10;Description automatically generated with medium confidence"/>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2291540" y="1932661"/>
            <a:ext cx="1004502" cy="352580"/>
          </a:xfrm>
          <a:prstGeom prst="rect">
            <a:avLst/>
          </a:prstGeom>
          <a:noFill/>
          <a:ln>
            <a:noFill/>
          </a:ln>
        </p:spPr>
      </p:pic>
      <p:pic>
        <p:nvPicPr>
          <p:cNvPr id="307" name="Google Shape;307;p11" descr="Logo&#10;&#10;Description automatically generated"/>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1429935" y="2099787"/>
            <a:ext cx="1230464" cy="763025"/>
          </a:xfrm>
          <a:prstGeom prst="rect">
            <a:avLst/>
          </a:prstGeom>
          <a:noFill/>
          <a:ln>
            <a:noFill/>
          </a:ln>
        </p:spPr>
      </p:pic>
      <p:pic>
        <p:nvPicPr>
          <p:cNvPr id="308" name="Google Shape;308;p11" descr="Logo&#10;&#10;Description automatically generated"/>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3361538" y="1984099"/>
            <a:ext cx="1062912" cy="286986"/>
          </a:xfrm>
          <a:prstGeom prst="rect">
            <a:avLst/>
          </a:prstGeom>
          <a:noFill/>
          <a:ln>
            <a:noFill/>
          </a:ln>
        </p:spPr>
      </p:pic>
      <p:pic>
        <p:nvPicPr>
          <p:cNvPr id="309" name="Google Shape;309;p11" descr="A picture containing text, clipart&#10;&#10;Description automatically generated"/>
          <p:cNvPicPr preferRelativeResize="0"/>
          <p:nvPr/>
        </p:nvPicPr>
        <p:blipFill rotWithShape="1">
          <a:blip r:embed="rId20" cstate="screen">
            <a:alphaModFix/>
            <a:extLst>
              <a:ext uri="{28A0092B-C50C-407E-A947-70E740481C1C}">
                <a14:useLocalDpi xmlns:a14="http://schemas.microsoft.com/office/drawing/2010/main"/>
              </a:ext>
            </a:extLst>
          </a:blip>
          <a:srcRect/>
          <a:stretch/>
        </p:blipFill>
        <p:spPr>
          <a:xfrm>
            <a:off x="2050644" y="1480820"/>
            <a:ext cx="807583" cy="307532"/>
          </a:xfrm>
          <a:prstGeom prst="rect">
            <a:avLst/>
          </a:prstGeom>
          <a:noFill/>
          <a:ln>
            <a:noFill/>
          </a:ln>
        </p:spPr>
      </p:pic>
      <p:pic>
        <p:nvPicPr>
          <p:cNvPr id="310" name="Google Shape;310;p11" descr="Logo&#10;&#10;Description automatically generated"/>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2072309" y="778026"/>
            <a:ext cx="429942" cy="477530"/>
          </a:xfrm>
          <a:prstGeom prst="rect">
            <a:avLst/>
          </a:prstGeom>
          <a:noFill/>
          <a:ln>
            <a:noFill/>
          </a:ln>
        </p:spPr>
      </p:pic>
      <p:pic>
        <p:nvPicPr>
          <p:cNvPr id="311" name="Google Shape;311;p11" descr="Text&#10;&#10;Description automatically generated with low confidence"/>
          <p:cNvPicPr preferRelativeResize="0"/>
          <p:nvPr/>
        </p:nvPicPr>
        <p:blipFill rotWithShape="1">
          <a:blip r:embed="rId22" cstate="screen">
            <a:alphaModFix/>
            <a:extLst>
              <a:ext uri="{28A0092B-C50C-407E-A947-70E740481C1C}">
                <a14:useLocalDpi xmlns:a14="http://schemas.microsoft.com/office/drawing/2010/main"/>
              </a:ext>
            </a:extLst>
          </a:blip>
          <a:srcRect/>
          <a:stretch/>
        </p:blipFill>
        <p:spPr>
          <a:xfrm>
            <a:off x="2000761" y="3330121"/>
            <a:ext cx="1171914" cy="277900"/>
          </a:xfrm>
          <a:prstGeom prst="rect">
            <a:avLst/>
          </a:prstGeom>
          <a:noFill/>
          <a:ln>
            <a:noFill/>
          </a:ln>
        </p:spPr>
      </p:pic>
      <p:pic>
        <p:nvPicPr>
          <p:cNvPr id="313" name="Google Shape;313;p11"/>
          <p:cNvPicPr preferRelativeResize="0"/>
          <p:nvPr/>
        </p:nvPicPr>
        <p:blipFill rotWithShape="1">
          <a:blip r:embed="rId23" cstate="screen">
            <a:alphaModFix/>
            <a:extLst>
              <a:ext uri="{28A0092B-C50C-407E-A947-70E740481C1C}">
                <a14:useLocalDpi xmlns:a14="http://schemas.microsoft.com/office/drawing/2010/main"/>
              </a:ext>
            </a:extLst>
          </a:blip>
          <a:srcRect/>
          <a:stretch/>
        </p:blipFill>
        <p:spPr>
          <a:xfrm>
            <a:off x="698672" y="3822433"/>
            <a:ext cx="3743255" cy="2342984"/>
          </a:xfrm>
          <a:prstGeom prst="rect">
            <a:avLst/>
          </a:prstGeom>
          <a:noFill/>
          <a:ln w="9525" cap="flat" cmpd="sng">
            <a:solidFill>
              <a:schemeClr val="dk1"/>
            </a:solidFill>
            <a:prstDash val="solid"/>
            <a:round/>
            <a:headEnd type="none" w="sm" len="sm"/>
            <a:tailEnd type="none" w="sm" len="sm"/>
          </a:ln>
        </p:spPr>
      </p:pic>
      <p:sp>
        <p:nvSpPr>
          <p:cNvPr id="314" name="Google Shape;314;p11"/>
          <p:cNvSpPr txBox="1"/>
          <p:nvPr/>
        </p:nvSpPr>
        <p:spPr>
          <a:xfrm>
            <a:off x="4566697" y="3863001"/>
            <a:ext cx="1391858"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346667"/>
                </a:solidFill>
                <a:latin typeface="Calibri"/>
                <a:ea typeface="Calibri"/>
                <a:cs typeface="Calibri"/>
                <a:sym typeface="Calibri"/>
              </a:rPr>
              <a:t>Public-Private Partnership (PPP) with Esri</a:t>
            </a:r>
            <a:endParaRPr sz="1400">
              <a:solidFill>
                <a:srgbClr val="346667"/>
              </a:solidFill>
              <a:latin typeface="Calibri"/>
              <a:ea typeface="Calibri"/>
              <a:cs typeface="Calibri"/>
              <a:sym typeface="Calibri"/>
            </a:endParaRPr>
          </a:p>
        </p:txBody>
      </p:sp>
      <p:pic>
        <p:nvPicPr>
          <p:cNvPr id="315" name="Google Shape;315;p11"/>
          <p:cNvPicPr preferRelativeResize="0"/>
          <p:nvPr/>
        </p:nvPicPr>
        <p:blipFill rotWithShape="1">
          <a:blip r:embed="rId24" cstate="screen">
            <a:alphaModFix/>
            <a:extLst>
              <a:ext uri="{28A0092B-C50C-407E-A947-70E740481C1C}">
                <a14:useLocalDpi xmlns:a14="http://schemas.microsoft.com/office/drawing/2010/main"/>
              </a:ext>
            </a:extLst>
          </a:blip>
          <a:srcRect/>
          <a:stretch/>
        </p:blipFill>
        <p:spPr>
          <a:xfrm>
            <a:off x="3411546" y="4699537"/>
            <a:ext cx="1253475" cy="1571281"/>
          </a:xfrm>
          <a:prstGeom prst="rect">
            <a:avLst/>
          </a:prstGeom>
          <a:noFill/>
          <a:ln w="9525" cap="flat" cmpd="sng">
            <a:solidFill>
              <a:schemeClr val="dk1"/>
            </a:solidFill>
            <a:prstDash val="solid"/>
            <a:round/>
            <a:headEnd type="none" w="sm" len="sm"/>
            <a:tailEnd type="none" w="sm" len="sm"/>
          </a:ln>
        </p:spPr>
      </p:pic>
      <p:sp>
        <p:nvSpPr>
          <p:cNvPr id="317" name="Google Shape;317;p11"/>
          <p:cNvSpPr/>
          <p:nvPr/>
        </p:nvSpPr>
        <p:spPr>
          <a:xfrm>
            <a:off x="302120" y="1921339"/>
            <a:ext cx="408781" cy="369570"/>
          </a:xfrm>
          <a:custGeom>
            <a:avLst/>
            <a:gdLst/>
            <a:ahLst/>
            <a:cxnLst/>
            <a:rect l="l" t="t" r="r" b="b"/>
            <a:pathLst>
              <a:path w="408781" h="369570" extrusionOk="0">
                <a:moveTo>
                  <a:pt x="88432" y="57150"/>
                </a:moveTo>
                <a:lnTo>
                  <a:pt x="88432" y="57150"/>
                </a:lnTo>
                <a:cubicBezTo>
                  <a:pt x="101132" y="52070"/>
                  <a:pt x="113179" y="44877"/>
                  <a:pt x="126532" y="41910"/>
                </a:cubicBezTo>
                <a:cubicBezTo>
                  <a:pt x="221840" y="20730"/>
                  <a:pt x="284830" y="12765"/>
                  <a:pt x="374182" y="0"/>
                </a:cubicBezTo>
                <a:cubicBezTo>
                  <a:pt x="384342" y="12700"/>
                  <a:pt x="396294" y="24154"/>
                  <a:pt x="404662" y="38100"/>
                </a:cubicBezTo>
                <a:cubicBezTo>
                  <a:pt x="417730" y="59880"/>
                  <a:pt x="396493" y="83102"/>
                  <a:pt x="385612" y="99060"/>
                </a:cubicBezTo>
                <a:cubicBezTo>
                  <a:pt x="383003" y="102887"/>
                  <a:pt x="353202" y="145267"/>
                  <a:pt x="336082" y="152400"/>
                </a:cubicBezTo>
                <a:cubicBezTo>
                  <a:pt x="326415" y="156428"/>
                  <a:pt x="315762" y="157480"/>
                  <a:pt x="305602" y="160020"/>
                </a:cubicBezTo>
                <a:cubicBezTo>
                  <a:pt x="300522" y="161290"/>
                  <a:pt x="295224" y="161885"/>
                  <a:pt x="290362" y="163830"/>
                </a:cubicBezTo>
                <a:cubicBezTo>
                  <a:pt x="263854" y="174433"/>
                  <a:pt x="277800" y="169287"/>
                  <a:pt x="248452" y="179070"/>
                </a:cubicBezTo>
                <a:cubicBezTo>
                  <a:pt x="228698" y="194873"/>
                  <a:pt x="224934" y="196734"/>
                  <a:pt x="206542" y="217170"/>
                </a:cubicBezTo>
                <a:cubicBezTo>
                  <a:pt x="202294" y="221890"/>
                  <a:pt x="199832" y="228162"/>
                  <a:pt x="195112" y="232410"/>
                </a:cubicBezTo>
                <a:cubicBezTo>
                  <a:pt x="186992" y="239718"/>
                  <a:pt x="176835" y="244466"/>
                  <a:pt x="168442" y="251460"/>
                </a:cubicBezTo>
                <a:cubicBezTo>
                  <a:pt x="144780" y="271179"/>
                  <a:pt x="154867" y="266028"/>
                  <a:pt x="137962" y="285750"/>
                </a:cubicBezTo>
                <a:cubicBezTo>
                  <a:pt x="134455" y="289841"/>
                  <a:pt x="130061" y="293108"/>
                  <a:pt x="126532" y="297180"/>
                </a:cubicBezTo>
                <a:cubicBezTo>
                  <a:pt x="125238" y="298674"/>
                  <a:pt x="78719" y="357394"/>
                  <a:pt x="65572" y="365760"/>
                </a:cubicBezTo>
                <a:cubicBezTo>
                  <a:pt x="60109" y="369237"/>
                  <a:pt x="52872" y="368300"/>
                  <a:pt x="46522" y="369570"/>
                </a:cubicBezTo>
                <a:cubicBezTo>
                  <a:pt x="36362" y="346710"/>
                  <a:pt x="23575" y="324845"/>
                  <a:pt x="16042" y="300990"/>
                </a:cubicBezTo>
                <a:cubicBezTo>
                  <a:pt x="-1968" y="243959"/>
                  <a:pt x="-3306" y="200356"/>
                  <a:pt x="4612" y="140970"/>
                </a:cubicBezTo>
                <a:cubicBezTo>
                  <a:pt x="6519" y="126668"/>
                  <a:pt x="23037" y="95598"/>
                  <a:pt x="31282" y="83820"/>
                </a:cubicBezTo>
                <a:cubicBezTo>
                  <a:pt x="34372" y="79406"/>
                  <a:pt x="38505" y="75756"/>
                  <a:pt x="42712" y="72390"/>
                </a:cubicBezTo>
                <a:cubicBezTo>
                  <a:pt x="63413" y="55830"/>
                  <a:pt x="80812" y="59690"/>
                  <a:pt x="88432" y="57150"/>
                </a:cubicBezTo>
                <a:close/>
              </a:path>
            </a:pathLst>
          </a:cu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0" name="Google Shape;320;p11"/>
          <p:cNvSpPr txBox="1"/>
          <p:nvPr/>
        </p:nvSpPr>
        <p:spPr>
          <a:xfrm>
            <a:off x="1127636" y="1320444"/>
            <a:ext cx="1101011" cy="62515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rgbClr val="346667"/>
                </a:solidFill>
                <a:latin typeface="Calibri"/>
                <a:ea typeface="Calibri"/>
                <a:cs typeface="Calibri"/>
                <a:sym typeface="Calibri"/>
              </a:rPr>
              <a:t>USAID</a:t>
            </a:r>
            <a:endParaRPr/>
          </a:p>
          <a:p>
            <a:pPr marL="0" marR="0" lvl="0" indent="0" algn="ctr" rtl="0">
              <a:spcBef>
                <a:spcPts val="0"/>
              </a:spcBef>
              <a:spcAft>
                <a:spcPts val="0"/>
              </a:spcAft>
              <a:buNone/>
            </a:pPr>
            <a:r>
              <a:rPr lang="en-US" sz="1100" b="1">
                <a:solidFill>
                  <a:srgbClr val="346667"/>
                </a:solidFill>
                <a:latin typeface="Calibri"/>
                <a:ea typeface="Calibri"/>
                <a:cs typeface="Calibri"/>
                <a:sym typeface="Calibri"/>
              </a:rPr>
              <a:t>GeoCenter</a:t>
            </a:r>
            <a:endParaRPr/>
          </a:p>
        </p:txBody>
      </p:sp>
      <p:sp>
        <p:nvSpPr>
          <p:cNvPr id="322" name="Google Shape;322;p11"/>
          <p:cNvSpPr txBox="1"/>
          <p:nvPr/>
        </p:nvSpPr>
        <p:spPr>
          <a:xfrm>
            <a:off x="9714610" y="1203520"/>
            <a:ext cx="11718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dirty="0">
                <a:solidFill>
                  <a:srgbClr val="346667"/>
                </a:solidFill>
                <a:latin typeface="Calibri"/>
                <a:ea typeface="Calibri"/>
                <a:cs typeface="Calibri"/>
                <a:sym typeface="Calibri"/>
              </a:rPr>
              <a:t>www.linkedin.com/groups/10311235/</a:t>
            </a:r>
            <a:endParaRPr sz="900" dirty="0"/>
          </a:p>
        </p:txBody>
      </p:sp>
      <p:sp>
        <p:nvSpPr>
          <p:cNvPr id="39" name="Google Shape;287;p11">
            <a:extLst>
              <a:ext uri="{FF2B5EF4-FFF2-40B4-BE49-F238E27FC236}">
                <a16:creationId xmlns:a16="http://schemas.microsoft.com/office/drawing/2014/main" id="{AD023529-554E-4229-8B52-D5BB948AE291}"/>
              </a:ext>
            </a:extLst>
          </p:cNvPr>
          <p:cNvSpPr txBox="1"/>
          <p:nvPr/>
        </p:nvSpPr>
        <p:spPr>
          <a:xfrm>
            <a:off x="10533514" y="2009944"/>
            <a:ext cx="1508034"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rgbClr val="346667"/>
                </a:solidFill>
                <a:latin typeface="Calibri"/>
                <a:ea typeface="Calibri"/>
                <a:cs typeface="Calibri"/>
                <a:sym typeface="Calibri"/>
              </a:rPr>
              <a:t>One Network (CoP)</a:t>
            </a:r>
            <a:endParaRPr sz="2800" dirty="0"/>
          </a:p>
        </p:txBody>
      </p:sp>
      <p:pic>
        <p:nvPicPr>
          <p:cNvPr id="3" name="Picture 2" descr="Diagram&#10;&#10;Description automatically generated with low confidence">
            <a:extLst>
              <a:ext uri="{FF2B5EF4-FFF2-40B4-BE49-F238E27FC236}">
                <a16:creationId xmlns:a16="http://schemas.microsoft.com/office/drawing/2014/main" id="{1ECF0097-362F-4A03-8CEA-A156286F3727}"/>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6022523" y="2108951"/>
            <a:ext cx="3098585" cy="1487799"/>
          </a:xfrm>
          <a:prstGeom prst="rect">
            <a:avLst/>
          </a:prstGeom>
        </p:spPr>
      </p:pic>
      <p:sp>
        <p:nvSpPr>
          <p:cNvPr id="42" name="Google Shape;287;p11">
            <a:extLst>
              <a:ext uri="{FF2B5EF4-FFF2-40B4-BE49-F238E27FC236}">
                <a16:creationId xmlns:a16="http://schemas.microsoft.com/office/drawing/2014/main" id="{5A36D148-8124-40A5-B1C5-007D46D3F04E}"/>
              </a:ext>
            </a:extLst>
          </p:cNvPr>
          <p:cNvSpPr txBox="1"/>
          <p:nvPr/>
        </p:nvSpPr>
        <p:spPr>
          <a:xfrm>
            <a:off x="9108525" y="3099304"/>
            <a:ext cx="2249407"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solidFill>
                  <a:srgbClr val="346667"/>
                </a:solidFill>
                <a:latin typeface="Calibri"/>
                <a:ea typeface="Calibri"/>
                <a:cs typeface="Calibri"/>
                <a:sym typeface="Calibri"/>
              </a:rPr>
              <a:t>Thai GIS Network</a:t>
            </a:r>
            <a:endParaRPr dirty="0"/>
          </a:p>
          <a:p>
            <a:pPr marL="0" marR="0" lvl="0" indent="0" algn="l" rtl="0">
              <a:spcBef>
                <a:spcPts val="0"/>
              </a:spcBef>
              <a:spcAft>
                <a:spcPts val="0"/>
              </a:spcAft>
              <a:buNone/>
            </a:pPr>
            <a:r>
              <a:rPr lang="en-US" sz="1400" b="1" dirty="0">
                <a:solidFill>
                  <a:srgbClr val="346667"/>
                </a:solidFill>
                <a:latin typeface="Calibri"/>
                <a:ea typeface="Calibri"/>
                <a:cs typeface="Calibri"/>
                <a:sym typeface="Calibri"/>
              </a:rPr>
              <a:t>(more than 500 members) </a:t>
            </a:r>
            <a:endParaRPr dirty="0"/>
          </a:p>
        </p:txBody>
      </p:sp>
      <p:sp>
        <p:nvSpPr>
          <p:cNvPr id="43" name="Google Shape;147;p5">
            <a:extLst>
              <a:ext uri="{FF2B5EF4-FFF2-40B4-BE49-F238E27FC236}">
                <a16:creationId xmlns:a16="http://schemas.microsoft.com/office/drawing/2014/main" id="{A5530D2C-2C86-46EB-8DA8-1A38326F3B80}"/>
              </a:ext>
            </a:extLst>
          </p:cNvPr>
          <p:cNvSpPr/>
          <p:nvPr/>
        </p:nvSpPr>
        <p:spPr>
          <a:xfrm rot="1366760">
            <a:off x="9545891" y="1926677"/>
            <a:ext cx="1271877" cy="409255"/>
          </a:xfrm>
          <a:prstGeom prst="rightArrow">
            <a:avLst>
              <a:gd name="adj1" fmla="val 50000"/>
              <a:gd name="adj2" fmla="val 50000"/>
            </a:avLst>
          </a:prstGeom>
          <a:solidFill>
            <a:srgbClr val="3466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 name="Google Shape;147;p5">
            <a:extLst>
              <a:ext uri="{FF2B5EF4-FFF2-40B4-BE49-F238E27FC236}">
                <a16:creationId xmlns:a16="http://schemas.microsoft.com/office/drawing/2014/main" id="{88888CBA-0FA1-4D19-B943-6A0218EA3567}"/>
              </a:ext>
            </a:extLst>
          </p:cNvPr>
          <p:cNvSpPr/>
          <p:nvPr/>
        </p:nvSpPr>
        <p:spPr>
          <a:xfrm rot="20707222">
            <a:off x="9388646" y="2579190"/>
            <a:ext cx="1271877" cy="409255"/>
          </a:xfrm>
          <a:prstGeom prst="rightArrow">
            <a:avLst>
              <a:gd name="adj1" fmla="val 50000"/>
              <a:gd name="adj2" fmla="val 50000"/>
            </a:avLst>
          </a:prstGeom>
          <a:solidFill>
            <a:srgbClr val="3466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 name="Slide Number Placeholder 3">
            <a:extLst>
              <a:ext uri="{FF2B5EF4-FFF2-40B4-BE49-F238E27FC236}">
                <a16:creationId xmlns:a16="http://schemas.microsoft.com/office/drawing/2014/main" id="{0AF89A71-8A2E-7A33-F160-765F08847AE9}"/>
              </a:ext>
            </a:extLst>
          </p:cNvPr>
          <p:cNvSpPr txBox="1">
            <a:spLocks/>
          </p:cNvSpPr>
          <p:nvPr/>
        </p:nvSpPr>
        <p:spPr bwMode="auto">
          <a:xfrm>
            <a:off x="10058806" y="6441562"/>
            <a:ext cx="2057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fld id="{BBCC9118-07F7-4A75-8A4D-96335944F66D}" type="slidenum">
              <a:rPr lang="en-GB" altLang="en-US" sz="1200">
                <a:solidFill>
                  <a:schemeClr val="bg1"/>
                </a:solidFill>
              </a:rPr>
              <a:pPr algn="r" eaLnBrk="1" hangingPunct="1"/>
              <a:t>23</a:t>
            </a:fld>
            <a:endParaRPr lang="en-GB" altLang="en-US" sz="1200" dirty="0">
              <a:solidFill>
                <a:schemeClr val="bg1"/>
              </a:solidFill>
            </a:endParaRPr>
          </a:p>
        </p:txBody>
      </p:sp>
      <p:sp>
        <p:nvSpPr>
          <p:cNvPr id="2" name="Title 1">
            <a:extLst>
              <a:ext uri="{FF2B5EF4-FFF2-40B4-BE49-F238E27FC236}">
                <a16:creationId xmlns:a16="http://schemas.microsoft.com/office/drawing/2014/main" id="{E2A66382-F2A7-9060-9AFC-4BB140AAD2BD}"/>
              </a:ext>
            </a:extLst>
          </p:cNvPr>
          <p:cNvSpPr txBox="1">
            <a:spLocks/>
          </p:cNvSpPr>
          <p:nvPr/>
        </p:nvSpPr>
        <p:spPr bwMode="auto">
          <a:xfrm>
            <a:off x="0" y="152400"/>
            <a:ext cx="121920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marL="358775" fontAlgn="base">
              <a:lnSpc>
                <a:spcPct val="90000"/>
              </a:lnSpc>
              <a:spcBef>
                <a:spcPct val="0"/>
              </a:spcBef>
              <a:spcAft>
                <a:spcPct val="0"/>
              </a:spcAft>
              <a:defRPr sz="3200" b="1" cap="small" baseline="0">
                <a:solidFill>
                  <a:srgbClr val="4F8CB5"/>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sz="3600" b="1" dirty="0">
                <a:latin typeface="+mn-lt"/>
              </a:rPr>
              <a:t>Geo-enabled HIS – Free resources</a:t>
            </a:r>
            <a:endParaRPr lang="en-PH" altLang="en-US" sz="36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1607736" y="1887446"/>
            <a:ext cx="8994950" cy="2511425"/>
          </a:xfrm>
          <a:prstGeom prst="rect">
            <a:avLst/>
          </a:prstGeom>
        </p:spPr>
        <p:txBody>
          <a:bodyPr>
            <a:normAutofit fontScale="92500" lnSpcReduction="10000"/>
          </a:bodyPr>
          <a:lstStyle/>
          <a:p>
            <a:pPr marL="0" indent="0" algn="ctr">
              <a:buNone/>
            </a:pPr>
            <a:r>
              <a:rPr lang="en-US" sz="3600" dirty="0"/>
              <a:t>“Resilient health systems are </a:t>
            </a:r>
            <a:r>
              <a:rPr lang="en-US" sz="3600" i="1" dirty="0"/>
              <a:t>aware</a:t>
            </a:r>
            <a:r>
              <a:rPr lang="en-US" sz="3600" dirty="0"/>
              <a:t>. Resilient health systems have an </a:t>
            </a:r>
            <a:r>
              <a:rPr lang="en-US" sz="3600" b="1" dirty="0"/>
              <a:t>up-to-date map </a:t>
            </a:r>
            <a:r>
              <a:rPr lang="en-US" sz="3600" dirty="0"/>
              <a:t>of human, physical, and information assets that highlight areas of strength and vulnerability” </a:t>
            </a:r>
          </a:p>
          <a:p>
            <a:pPr marL="0" indent="0">
              <a:buNone/>
            </a:pPr>
            <a:endParaRPr lang="en-US" sz="1600" dirty="0"/>
          </a:p>
          <a:p>
            <a:pPr marL="0" indent="0" algn="r">
              <a:buNone/>
            </a:pPr>
            <a:r>
              <a:rPr lang="en-US" dirty="0"/>
              <a:t>(Margaret E Kruk et al, 2015)</a:t>
            </a:r>
          </a:p>
          <a:p>
            <a:pPr marL="0" indent="0">
              <a:buNone/>
            </a:pPr>
            <a:endParaRPr lang="en-US" sz="4000" dirty="0"/>
          </a:p>
        </p:txBody>
      </p:sp>
      <p:sp>
        <p:nvSpPr>
          <p:cNvPr id="2" name="Rectangle 1">
            <a:extLst>
              <a:ext uri="{FF2B5EF4-FFF2-40B4-BE49-F238E27FC236}">
                <a16:creationId xmlns:a16="http://schemas.microsoft.com/office/drawing/2014/main" id="{512CA351-253D-4BDD-97C8-F5B3EC568B69}"/>
              </a:ext>
            </a:extLst>
          </p:cNvPr>
          <p:cNvSpPr/>
          <p:nvPr/>
        </p:nvSpPr>
        <p:spPr>
          <a:xfrm>
            <a:off x="2279576" y="6076567"/>
            <a:ext cx="7488832" cy="261610"/>
          </a:xfrm>
          <a:prstGeom prst="rect">
            <a:avLst/>
          </a:prstGeom>
        </p:spPr>
        <p:txBody>
          <a:bodyPr wrap="square">
            <a:spAutoFit/>
          </a:bodyPr>
          <a:lstStyle/>
          <a:p>
            <a:pPr algn="ctr"/>
            <a:r>
              <a:rPr lang="en-PH" sz="1100" dirty="0"/>
              <a:t>https://www.thelancet.com/action/showPdf?pii=S0140-6736%2815%2960755-3</a:t>
            </a:r>
          </a:p>
        </p:txBody>
      </p:sp>
      <p:sp>
        <p:nvSpPr>
          <p:cNvPr id="6" name="Slide Number Placeholder 3">
            <a:extLst>
              <a:ext uri="{FF2B5EF4-FFF2-40B4-BE49-F238E27FC236}">
                <a16:creationId xmlns:a16="http://schemas.microsoft.com/office/drawing/2014/main" id="{9F4C9DA0-F6E7-92E6-B852-0C1CE09E12EA}"/>
              </a:ext>
            </a:extLst>
          </p:cNvPr>
          <p:cNvSpPr txBox="1">
            <a:spLocks/>
          </p:cNvSpPr>
          <p:nvPr/>
        </p:nvSpPr>
        <p:spPr>
          <a:xfrm>
            <a:off x="9439836" y="6414404"/>
            <a:ext cx="2743200" cy="365125"/>
          </a:xfrm>
          <a:prstGeom prst="rect">
            <a:avLst/>
          </a:prstGeom>
        </p:spPr>
        <p:txBody>
          <a:bodyPr/>
          <a:lstStyle>
            <a:defPPr>
              <a:defRPr lang="en-US"/>
            </a:defPPr>
            <a:lvl1pPr marL="0" algn="r" defTabSz="914400" rtl="0" eaLnBrk="1" latinLnBrk="0" hangingPunct="1">
              <a:defRPr sz="16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09488-8EB1-4662-952E-D6A73107E6C0}" type="slidenum">
              <a:rPr lang="en-US" smtClean="0"/>
              <a:pPr/>
              <a:t>24</a:t>
            </a:fld>
            <a:endParaRPr lang="en-US" dirty="0"/>
          </a:p>
        </p:txBody>
      </p:sp>
    </p:spTree>
    <p:extLst>
      <p:ext uri="{BB962C8B-B14F-4D97-AF65-F5344CB8AC3E}">
        <p14:creationId xmlns:p14="http://schemas.microsoft.com/office/powerpoint/2010/main" val="2700535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36316" t="11370" r="28596" b="886"/>
          <a:stretch>
            <a:fillRect/>
          </a:stretch>
        </p:blipFill>
        <p:spPr bwMode="auto">
          <a:xfrm>
            <a:off x="8429557" y="997372"/>
            <a:ext cx="2220787" cy="3331285"/>
          </a:xfrm>
          <a:prstGeom prst="rect">
            <a:avLst/>
          </a:prstGeom>
          <a:ln>
            <a:noFill/>
          </a:ln>
          <a:effectLst>
            <a:outerShdw blurRad="292100" dist="139700" dir="2700000" algn="tl" rotWithShape="0">
              <a:srgbClr val="333333">
                <a:alpha val="65000"/>
              </a:srgbClr>
            </a:outerShdw>
          </a:effectLst>
        </p:spPr>
      </p:pic>
      <p:sp>
        <p:nvSpPr>
          <p:cNvPr id="9" name="Rectangle 1"/>
          <p:cNvSpPr>
            <a:spLocks noChangeArrowheads="1"/>
          </p:cNvSpPr>
          <p:nvPr/>
        </p:nvSpPr>
        <p:spPr bwMode="auto">
          <a:xfrm>
            <a:off x="512466" y="907722"/>
            <a:ext cx="5871566"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174625" lvl="0" indent="-174625" eaLnBrk="0" fontAlgn="base" hangingPunct="0">
              <a:spcBef>
                <a:spcPct val="0"/>
              </a:spcBef>
              <a:spcAft>
                <a:spcPct val="0"/>
              </a:spcAft>
              <a:buFont typeface="Arial" pitchFamily="34" charset="0"/>
              <a:buChar char="•"/>
            </a:pPr>
            <a:r>
              <a:rPr lang="en-US" sz="2200" dirty="0">
                <a:ea typeface="Calibri" pitchFamily="34" charset="0"/>
                <a:cs typeface="Times New Roman" pitchFamily="18" charset="0"/>
              </a:rPr>
              <a:t>Geo-related terms (105 pages): </a:t>
            </a:r>
          </a:p>
          <a:p>
            <a:pPr marL="520700" lvl="1" indent="-228600" eaLnBrk="0" fontAlgn="base" hangingPunct="0">
              <a:spcBef>
                <a:spcPct val="0"/>
              </a:spcBef>
              <a:spcAft>
                <a:spcPct val="0"/>
              </a:spcAft>
              <a:buFont typeface="Arial" pitchFamily="34" charset="0"/>
              <a:buChar char="•"/>
            </a:pPr>
            <a:r>
              <a:rPr lang="en-US" sz="2200" dirty="0">
                <a:ea typeface="Calibri" pitchFamily="34" charset="0"/>
                <a:cs typeface="Times New Roman" pitchFamily="18" charset="0"/>
              </a:rPr>
              <a:t>Mapping/map:  43 times</a:t>
            </a:r>
          </a:p>
          <a:p>
            <a:pPr marL="520700" lvl="1" indent="-228600" eaLnBrk="0" fontAlgn="base" hangingPunct="0">
              <a:spcBef>
                <a:spcPct val="0"/>
              </a:spcBef>
              <a:spcAft>
                <a:spcPct val="0"/>
              </a:spcAft>
              <a:buFont typeface="Arial" pitchFamily="34" charset="0"/>
              <a:buChar char="•"/>
            </a:pPr>
            <a:r>
              <a:rPr lang="en-US" sz="2200" dirty="0">
                <a:ea typeface="Calibri" pitchFamily="34" charset="0"/>
                <a:cs typeface="Times New Roman" pitchFamily="18" charset="0"/>
              </a:rPr>
              <a:t>Global Positioning System (GPS): 12</a:t>
            </a:r>
          </a:p>
          <a:p>
            <a:pPr marL="520700" lvl="1" indent="-228600" eaLnBrk="0" fontAlgn="base" hangingPunct="0">
              <a:spcBef>
                <a:spcPct val="0"/>
              </a:spcBef>
              <a:spcAft>
                <a:spcPct val="0"/>
              </a:spcAft>
              <a:buFont typeface="Arial" pitchFamily="34" charset="0"/>
              <a:buChar char="•"/>
            </a:pPr>
            <a:r>
              <a:rPr lang="en-US" sz="2200" dirty="0">
                <a:ea typeface="Calibri" pitchFamily="34" charset="0"/>
                <a:cs typeface="Times New Roman" pitchFamily="18" charset="0"/>
              </a:rPr>
              <a:t>Geographic Information System (GIS): 9</a:t>
            </a:r>
          </a:p>
          <a:p>
            <a:pPr marL="520700" lvl="1" indent="-228600" eaLnBrk="0" fontAlgn="base" hangingPunct="0">
              <a:spcBef>
                <a:spcPct val="0"/>
              </a:spcBef>
              <a:spcAft>
                <a:spcPct val="0"/>
              </a:spcAft>
              <a:buFont typeface="Arial" pitchFamily="34" charset="0"/>
              <a:buChar char="•"/>
            </a:pPr>
            <a:r>
              <a:rPr lang="en-US" sz="2200" dirty="0">
                <a:ea typeface="Calibri" pitchFamily="34" charset="0"/>
                <a:cs typeface="Times New Roman" pitchFamily="18" charset="0"/>
              </a:rPr>
              <a:t>Mapping of foci has been added compared to the 2012 version</a:t>
            </a:r>
          </a:p>
          <a:p>
            <a:pPr marL="520700" lvl="1" indent="-228600" eaLnBrk="0" fontAlgn="base" hangingPunct="0">
              <a:spcBef>
                <a:spcPct val="0"/>
              </a:spcBef>
              <a:spcAft>
                <a:spcPct val="0"/>
              </a:spcAft>
              <a:buFont typeface="Arial" pitchFamily="34" charset="0"/>
              <a:buChar char="•"/>
            </a:pPr>
            <a:r>
              <a:rPr lang="en-US" sz="2200" dirty="0">
                <a:ea typeface="Calibri" pitchFamily="34" charset="0"/>
                <a:cs typeface="Times New Roman" pitchFamily="18" charset="0"/>
              </a:rPr>
              <a:t>Maps used across surveillance, monitoring and evaluation</a:t>
            </a:r>
          </a:p>
          <a:p>
            <a:pPr marL="520700" lvl="1" indent="-228600" eaLnBrk="0" fontAlgn="base" hangingPunct="0">
              <a:spcBef>
                <a:spcPct val="0"/>
              </a:spcBef>
              <a:spcAft>
                <a:spcPct val="0"/>
              </a:spcAft>
              <a:buFont typeface="Arial" pitchFamily="34" charset="0"/>
              <a:buChar char="•"/>
            </a:pPr>
            <a:r>
              <a:rPr lang="en-US" sz="2200" dirty="0">
                <a:ea typeface="Calibri" pitchFamily="34" charset="0"/>
                <a:cs typeface="Times New Roman" pitchFamily="18" charset="0"/>
              </a:rPr>
              <a:t>Annex 5 on geographical reconnaissance during focus investigation</a:t>
            </a:r>
          </a:p>
          <a:p>
            <a:pPr marL="520700" lvl="1" indent="-228600" eaLnBrk="0" fontAlgn="base" hangingPunct="0">
              <a:spcBef>
                <a:spcPct val="0"/>
              </a:spcBef>
              <a:spcAft>
                <a:spcPct val="0"/>
              </a:spcAft>
              <a:buFont typeface="Arial" pitchFamily="34" charset="0"/>
              <a:buChar char="•"/>
            </a:pPr>
            <a:r>
              <a:rPr lang="en-US" sz="2200" dirty="0">
                <a:ea typeface="Calibri" pitchFamily="34" charset="0"/>
                <a:cs typeface="Times New Roman" pitchFamily="18" charset="0"/>
              </a:rPr>
              <a:t>Certification of elimination requires supporting maps</a:t>
            </a:r>
          </a:p>
        </p:txBody>
      </p:sp>
      <p:sp>
        <p:nvSpPr>
          <p:cNvPr id="8" name="Right Arrow 7"/>
          <p:cNvSpPr/>
          <p:nvPr/>
        </p:nvSpPr>
        <p:spPr>
          <a:xfrm>
            <a:off x="503501" y="5539623"/>
            <a:ext cx="486478" cy="369112"/>
          </a:xfrm>
          <a:prstGeom prst="rightArrow">
            <a:avLst/>
          </a:prstGeom>
          <a:solidFill>
            <a:srgbClr val="4F8CB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46667"/>
              </a:solidFill>
            </a:endParaRPr>
          </a:p>
        </p:txBody>
      </p:sp>
      <p:sp>
        <p:nvSpPr>
          <p:cNvPr id="11" name="Title 1"/>
          <p:cNvSpPr txBox="1">
            <a:spLocks/>
          </p:cNvSpPr>
          <p:nvPr/>
        </p:nvSpPr>
        <p:spPr>
          <a:xfrm>
            <a:off x="1040362" y="5447281"/>
            <a:ext cx="7610579" cy="840229"/>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000" dirty="0">
                <a:ea typeface="+mj-ea"/>
                <a:cs typeface="+mj-cs"/>
              </a:rPr>
              <a:t>Important to strengthen country’s technical capacity when it comes to the management and use of geospatial data and technologies</a:t>
            </a:r>
            <a:endParaRPr kumimoji="0" lang="en-US" sz="2000" b="0" i="0" u="none" strike="noStrike" kern="1200" cap="none" spc="0" normalizeH="0" baseline="0" noProof="0" dirty="0">
              <a:ln>
                <a:noFill/>
              </a:ln>
              <a:effectLst/>
              <a:uLnTx/>
              <a:uFillTx/>
              <a:ea typeface="+mj-ea"/>
              <a:cs typeface="+mj-cs"/>
            </a:endParaRPr>
          </a:p>
        </p:txBody>
      </p:sp>
      <p:sp>
        <p:nvSpPr>
          <p:cNvPr id="13" name="Rectangle 12"/>
          <p:cNvSpPr/>
          <p:nvPr/>
        </p:nvSpPr>
        <p:spPr>
          <a:xfrm>
            <a:off x="7477115" y="4848089"/>
            <a:ext cx="4176713" cy="840230"/>
          </a:xfrm>
          <a:prstGeom prst="rect">
            <a:avLst/>
          </a:prstGeom>
        </p:spPr>
        <p:txBody>
          <a:bodyPr wrap="square">
            <a:spAutoFit/>
          </a:bodyPr>
          <a:lstStyle/>
          <a:p>
            <a:pPr marL="228600" indent="-228600" algn="ctr">
              <a:lnSpc>
                <a:spcPct val="90000"/>
              </a:lnSpc>
              <a:spcBef>
                <a:spcPts val="1000"/>
              </a:spcBef>
            </a:pPr>
            <a:r>
              <a:rPr lang="en-US" b="1" dirty="0">
                <a:solidFill>
                  <a:srgbClr val="FF0000"/>
                </a:solidFill>
                <a:latin typeface="Arial" pitchFamily="34" charset="0"/>
                <a:cs typeface="Arial" pitchFamily="34" charset="0"/>
              </a:rPr>
              <a:t>“Clear illustrative mapping, electronically or on paper, should be a routine” </a:t>
            </a:r>
          </a:p>
        </p:txBody>
      </p:sp>
      <p:sp>
        <p:nvSpPr>
          <p:cNvPr id="2" name="Title 1">
            <a:extLst>
              <a:ext uri="{FF2B5EF4-FFF2-40B4-BE49-F238E27FC236}">
                <a16:creationId xmlns:a16="http://schemas.microsoft.com/office/drawing/2014/main" id="{5848CE9E-4353-47CA-2B44-B8BD24F30596}"/>
              </a:ext>
            </a:extLst>
          </p:cNvPr>
          <p:cNvSpPr txBox="1">
            <a:spLocks/>
          </p:cNvSpPr>
          <p:nvPr/>
        </p:nvSpPr>
        <p:spPr bwMode="auto">
          <a:xfrm>
            <a:off x="0" y="152400"/>
            <a:ext cx="121920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marL="358775" fontAlgn="base">
              <a:lnSpc>
                <a:spcPct val="90000"/>
              </a:lnSpc>
              <a:spcBef>
                <a:spcPct val="0"/>
              </a:spcBef>
              <a:spcAft>
                <a:spcPct val="0"/>
              </a:spcAft>
              <a:defRPr sz="3200" b="1" cap="small" baseline="0">
                <a:solidFill>
                  <a:srgbClr val="4F8CB5"/>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GB" altLang="en-US" sz="3600" b="1" dirty="0">
                <a:latin typeface="+mn-lt"/>
              </a:rPr>
              <a:t>Geography central to malaria surveillance and elimination</a:t>
            </a:r>
            <a:endParaRPr lang="en-PH" altLang="en-US" sz="3600" dirty="0"/>
          </a:p>
        </p:txBody>
      </p:sp>
      <p:sp>
        <p:nvSpPr>
          <p:cNvPr id="3" name="Slide Number Placeholder 3">
            <a:extLst>
              <a:ext uri="{FF2B5EF4-FFF2-40B4-BE49-F238E27FC236}">
                <a16:creationId xmlns:a16="http://schemas.microsoft.com/office/drawing/2014/main" id="{FA1DFAF7-CAFB-38F2-E8FD-81098F86E134}"/>
              </a:ext>
            </a:extLst>
          </p:cNvPr>
          <p:cNvSpPr txBox="1">
            <a:spLocks/>
          </p:cNvSpPr>
          <p:nvPr/>
        </p:nvSpPr>
        <p:spPr>
          <a:xfrm>
            <a:off x="9439836" y="6414404"/>
            <a:ext cx="2743200" cy="365125"/>
          </a:xfrm>
          <a:prstGeom prst="rect">
            <a:avLst/>
          </a:prstGeom>
        </p:spPr>
        <p:txBody>
          <a:bodyPr/>
          <a:lstStyle>
            <a:defPPr>
              <a:defRPr lang="en-US"/>
            </a:defPPr>
            <a:lvl1pPr marL="0" algn="r" defTabSz="914400" rtl="0" eaLnBrk="1" latinLnBrk="0" hangingPunct="1">
              <a:defRPr sz="16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09488-8EB1-4662-952E-D6A73107E6C0}" type="slidenum">
              <a:rPr lang="en-US" smtClean="0"/>
              <a:pPr/>
              <a:t>3</a:t>
            </a:fld>
            <a:endParaRPr lang="en-US" dirty="0"/>
          </a:p>
        </p:txBody>
      </p:sp>
      <p:pic>
        <p:nvPicPr>
          <p:cNvPr id="4" name="Picture 3">
            <a:extLst>
              <a:ext uri="{FF2B5EF4-FFF2-40B4-BE49-F238E27FC236}">
                <a16:creationId xmlns:a16="http://schemas.microsoft.com/office/drawing/2014/main" id="{F6BC4FA8-455B-FD82-3114-B05E87D22F5F}"/>
              </a:ext>
            </a:extLst>
          </p:cNvPr>
          <p:cNvPicPr>
            <a:picLocks noChangeAspect="1"/>
          </p:cNvPicPr>
          <p:nvPr/>
        </p:nvPicPr>
        <p:blipFill rotWithShape="1">
          <a:blip r:embed="rId3"/>
          <a:srcRect l="80520" t="38265" r="10441" b="47050"/>
          <a:stretch/>
        </p:blipFill>
        <p:spPr>
          <a:xfrm>
            <a:off x="10402718" y="4034341"/>
            <a:ext cx="495251" cy="446328"/>
          </a:xfrm>
          <a:prstGeom prst="rect">
            <a:avLst/>
          </a:prstGeom>
        </p:spPr>
      </p:pic>
      <p:sp>
        <p:nvSpPr>
          <p:cNvPr id="5" name="Rectangle 4">
            <a:extLst>
              <a:ext uri="{FF2B5EF4-FFF2-40B4-BE49-F238E27FC236}">
                <a16:creationId xmlns:a16="http://schemas.microsoft.com/office/drawing/2014/main" id="{E9F15D8B-EC1A-F0DD-613B-9BFEA3B277FA}"/>
              </a:ext>
            </a:extLst>
          </p:cNvPr>
          <p:cNvSpPr/>
          <p:nvPr/>
        </p:nvSpPr>
        <p:spPr>
          <a:xfrm>
            <a:off x="8398295" y="4401761"/>
            <a:ext cx="2334354" cy="430887"/>
          </a:xfrm>
          <a:prstGeom prst="rect">
            <a:avLst/>
          </a:prstGeom>
        </p:spPr>
        <p:txBody>
          <a:bodyPr wrap="square">
            <a:spAutoFit/>
          </a:bodyPr>
          <a:lstStyle/>
          <a:p>
            <a:pPr algn="ctr"/>
            <a:r>
              <a:rPr lang="en-US" sz="1100" dirty="0"/>
              <a:t>WHO Malaria SME Reference manual 2018_two page view.pdf</a:t>
            </a:r>
            <a:endParaRPr lang="en-PH" sz="1100" dirty="0"/>
          </a:p>
        </p:txBody>
      </p:sp>
    </p:spTree>
    <p:extLst>
      <p:ext uri="{BB962C8B-B14F-4D97-AF65-F5344CB8AC3E}">
        <p14:creationId xmlns:p14="http://schemas.microsoft.com/office/powerpoint/2010/main" val="3978292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6">
            <a:extLst>
              <a:ext uri="{FF2B5EF4-FFF2-40B4-BE49-F238E27FC236}">
                <a16:creationId xmlns:a16="http://schemas.microsoft.com/office/drawing/2014/main" id="{73A8DC59-ADA2-40A8-AD20-7C08601D49C2}"/>
              </a:ext>
            </a:extLst>
          </p:cNvPr>
          <p:cNvPicPr>
            <a:picLocks noChangeAspect="1" noChangeArrowheads="1"/>
          </p:cNvPicPr>
          <p:nvPr/>
        </p:nvPicPr>
        <p:blipFill>
          <a:blip r:embed="rId3" cstate="print"/>
          <a:srcRect l="54922" t="50928" b="5501"/>
          <a:stretch>
            <a:fillRect/>
          </a:stretch>
        </p:blipFill>
        <p:spPr bwMode="auto">
          <a:xfrm>
            <a:off x="6483043" y="1849896"/>
            <a:ext cx="1665679" cy="1288465"/>
          </a:xfrm>
          <a:prstGeom prst="rect">
            <a:avLst/>
          </a:prstGeom>
          <a:noFill/>
          <a:ln w="9525">
            <a:noFill/>
            <a:miter lim="800000"/>
            <a:headEnd/>
            <a:tailEnd/>
          </a:ln>
        </p:spPr>
      </p:pic>
      <p:pic>
        <p:nvPicPr>
          <p:cNvPr id="13" name="Picture 27">
            <a:extLst>
              <a:ext uri="{FF2B5EF4-FFF2-40B4-BE49-F238E27FC236}">
                <a16:creationId xmlns:a16="http://schemas.microsoft.com/office/drawing/2014/main" id="{6681E148-22F4-49F6-BA67-46FC836BBCEF}"/>
              </a:ext>
            </a:extLst>
          </p:cNvPr>
          <p:cNvPicPr>
            <a:picLocks noChangeAspect="1" noChangeArrowheads="1"/>
          </p:cNvPicPr>
          <p:nvPr/>
        </p:nvPicPr>
        <p:blipFill rotWithShape="1">
          <a:blip r:embed="rId3" cstate="print"/>
          <a:srcRect l="12098" t="12549" r="67068" b="58659"/>
          <a:stretch/>
        </p:blipFill>
        <p:spPr bwMode="auto">
          <a:xfrm>
            <a:off x="4439815" y="1963830"/>
            <a:ext cx="907582" cy="1003687"/>
          </a:xfrm>
          <a:prstGeom prst="rect">
            <a:avLst/>
          </a:prstGeom>
          <a:noFill/>
          <a:ln w="9525">
            <a:noFill/>
            <a:miter lim="800000"/>
            <a:headEnd/>
            <a:tailEnd/>
          </a:ln>
        </p:spPr>
      </p:pic>
      <p:pic>
        <p:nvPicPr>
          <p:cNvPr id="14" name="Picture 28">
            <a:extLst>
              <a:ext uri="{FF2B5EF4-FFF2-40B4-BE49-F238E27FC236}">
                <a16:creationId xmlns:a16="http://schemas.microsoft.com/office/drawing/2014/main" id="{3ECF521B-B344-45FD-B790-0E5A79A35F66}"/>
              </a:ext>
            </a:extLst>
          </p:cNvPr>
          <p:cNvPicPr>
            <a:picLocks noChangeAspect="1" noChangeArrowheads="1"/>
          </p:cNvPicPr>
          <p:nvPr/>
        </p:nvPicPr>
        <p:blipFill rotWithShape="1">
          <a:blip r:embed="rId3" cstate="print"/>
          <a:srcRect l="75471" t="14763" r="3737" b="57632"/>
          <a:stretch/>
        </p:blipFill>
        <p:spPr bwMode="auto">
          <a:xfrm>
            <a:off x="1941609" y="1971096"/>
            <a:ext cx="940206" cy="998842"/>
          </a:xfrm>
          <a:prstGeom prst="rect">
            <a:avLst/>
          </a:prstGeom>
          <a:noFill/>
          <a:ln w="9525">
            <a:noFill/>
            <a:miter lim="800000"/>
            <a:headEnd/>
            <a:tailEnd/>
          </a:ln>
        </p:spPr>
      </p:pic>
      <p:pic>
        <p:nvPicPr>
          <p:cNvPr id="15" name="Picture 29">
            <a:extLst>
              <a:ext uri="{FF2B5EF4-FFF2-40B4-BE49-F238E27FC236}">
                <a16:creationId xmlns:a16="http://schemas.microsoft.com/office/drawing/2014/main" id="{948BE528-A75A-41D2-B84A-9111093AD389}"/>
              </a:ext>
            </a:extLst>
          </p:cNvPr>
          <p:cNvPicPr>
            <a:picLocks noChangeAspect="1" noChangeArrowheads="1"/>
          </p:cNvPicPr>
          <p:nvPr/>
        </p:nvPicPr>
        <p:blipFill>
          <a:blip r:embed="rId4" cstate="print"/>
          <a:srcRect l="11810" t="40608" r="44479" b="15105"/>
          <a:stretch>
            <a:fillRect/>
          </a:stretch>
        </p:blipFill>
        <p:spPr bwMode="auto">
          <a:xfrm>
            <a:off x="9309999" y="1868315"/>
            <a:ext cx="1538529" cy="1247493"/>
          </a:xfrm>
          <a:prstGeom prst="rect">
            <a:avLst/>
          </a:prstGeom>
          <a:noFill/>
          <a:ln w="9525">
            <a:noFill/>
            <a:miter lim="800000"/>
            <a:headEnd/>
            <a:tailEnd/>
          </a:ln>
        </p:spPr>
      </p:pic>
      <p:pic>
        <p:nvPicPr>
          <p:cNvPr id="17" name="Picture 31">
            <a:extLst>
              <a:ext uri="{FF2B5EF4-FFF2-40B4-BE49-F238E27FC236}">
                <a16:creationId xmlns:a16="http://schemas.microsoft.com/office/drawing/2014/main" id="{EBF0392A-05A5-49FD-B69B-566C2C33C9EF}"/>
              </a:ext>
            </a:extLst>
          </p:cNvPr>
          <p:cNvPicPr>
            <a:picLocks noChangeAspect="1" noChangeArrowheads="1"/>
          </p:cNvPicPr>
          <p:nvPr/>
        </p:nvPicPr>
        <p:blipFill>
          <a:blip r:embed="rId5" cstate="print"/>
          <a:srcRect l="44548" t="21750" b="13031"/>
          <a:stretch>
            <a:fillRect/>
          </a:stretch>
        </p:blipFill>
        <p:spPr bwMode="auto">
          <a:xfrm>
            <a:off x="2002351" y="3759394"/>
            <a:ext cx="2523299" cy="2447925"/>
          </a:xfrm>
          <a:prstGeom prst="rect">
            <a:avLst/>
          </a:prstGeom>
          <a:noFill/>
          <a:ln w="9525">
            <a:noFill/>
            <a:miter lim="800000"/>
            <a:headEnd/>
            <a:tailEnd/>
          </a:ln>
        </p:spPr>
      </p:pic>
      <p:sp>
        <p:nvSpPr>
          <p:cNvPr id="18" name="Rectangle 32">
            <a:extLst>
              <a:ext uri="{FF2B5EF4-FFF2-40B4-BE49-F238E27FC236}">
                <a16:creationId xmlns:a16="http://schemas.microsoft.com/office/drawing/2014/main" id="{2FA38302-CE18-4722-A5A5-A881E3AB7311}"/>
              </a:ext>
            </a:extLst>
          </p:cNvPr>
          <p:cNvSpPr>
            <a:spLocks noChangeArrowheads="1"/>
          </p:cNvSpPr>
          <p:nvPr/>
        </p:nvSpPr>
        <p:spPr bwMode="auto">
          <a:xfrm>
            <a:off x="1798841" y="5397978"/>
            <a:ext cx="350544" cy="839334"/>
          </a:xfrm>
          <a:prstGeom prst="rect">
            <a:avLst/>
          </a:prstGeom>
          <a:solidFill>
            <a:schemeClr val="bg1"/>
          </a:solidFill>
          <a:ln w="9525">
            <a:solidFill>
              <a:schemeClr val="bg1"/>
            </a:solidFill>
            <a:miter lim="800000"/>
            <a:headEnd/>
            <a:tailEnd/>
          </a:ln>
        </p:spPr>
        <p:txBody>
          <a:bodyPr wrap="none" anchor="ctr"/>
          <a:lstStyle/>
          <a:p>
            <a:endParaRPr lang="fr-CH">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3D7BBA5B-24C2-43D9-A483-D3DBD1646BE4}"/>
              </a:ext>
            </a:extLst>
          </p:cNvPr>
          <p:cNvSpPr/>
          <p:nvPr/>
        </p:nvSpPr>
        <p:spPr>
          <a:xfrm>
            <a:off x="2797928" y="4551482"/>
            <a:ext cx="935782" cy="9361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100" b="1" dirty="0">
              <a:solidFill>
                <a:srgbClr val="346667"/>
              </a:solidFill>
              <a:latin typeface="Arial" panose="020B0604020202020204" pitchFamily="34" charset="0"/>
              <a:cs typeface="Arial" panose="020B0604020202020204" pitchFamily="34" charset="0"/>
            </a:endParaRPr>
          </a:p>
        </p:txBody>
      </p:sp>
      <p:sp>
        <p:nvSpPr>
          <p:cNvPr id="22" name="Right Arrow 43">
            <a:extLst>
              <a:ext uri="{FF2B5EF4-FFF2-40B4-BE49-F238E27FC236}">
                <a16:creationId xmlns:a16="http://schemas.microsoft.com/office/drawing/2014/main" id="{CD57273F-FE26-453A-B805-3066D88572DA}"/>
              </a:ext>
            </a:extLst>
          </p:cNvPr>
          <p:cNvSpPr/>
          <p:nvPr/>
        </p:nvSpPr>
        <p:spPr>
          <a:xfrm>
            <a:off x="1343472" y="4826843"/>
            <a:ext cx="425671" cy="480901"/>
          </a:xfrm>
          <a:prstGeom prst="rightArrow">
            <a:avLst/>
          </a:prstGeom>
          <a:solidFill>
            <a:srgbClr val="002147"/>
          </a:solidFill>
          <a:ln>
            <a:solidFill>
              <a:srgbClr val="0021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46667"/>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7CB1DA21-2549-46F0-827F-297E9E165E77}"/>
              </a:ext>
            </a:extLst>
          </p:cNvPr>
          <p:cNvSpPr/>
          <p:nvPr/>
        </p:nvSpPr>
        <p:spPr>
          <a:xfrm>
            <a:off x="5497647" y="4283631"/>
            <a:ext cx="6503009" cy="1840504"/>
          </a:xfrm>
          <a:prstGeom prst="rect">
            <a:avLst/>
          </a:prstGeom>
        </p:spPr>
        <p:txBody>
          <a:bodyPr wrap="square">
            <a:spAutoFit/>
          </a:bodyPr>
          <a:lstStyle/>
          <a:p>
            <a:pPr>
              <a:lnSpc>
                <a:spcPct val="115000"/>
              </a:lnSpc>
            </a:pPr>
            <a:r>
              <a:rPr lang="en-US" sz="2000" dirty="0">
                <a:solidFill>
                  <a:srgbClr val="002147"/>
                </a:solidFill>
                <a:latin typeface="Arial" panose="020B0604020202020204" pitchFamily="34" charset="0"/>
                <a:ea typeface="Arial" panose="020B0604020202020204" pitchFamily="34" charset="0"/>
                <a:cs typeface="Arial" panose="020B0604020202020204" pitchFamily="34" charset="0"/>
              </a:rPr>
              <a:t>Using GIS-based approaches allows taking all the above into account when measuring physical accessibility, p</a:t>
            </a:r>
            <a:r>
              <a:rPr lang="en-US" sz="2000" dirty="0">
                <a:solidFill>
                  <a:srgbClr val="002147"/>
                </a:solidFill>
                <a:latin typeface="Arial" panose="020B0604020202020204" pitchFamily="34" charset="0"/>
                <a:cs typeface="Arial" panose="020B0604020202020204" pitchFamily="34" charset="0"/>
              </a:rPr>
              <a:t>atient referral or the delivery of services/commodities to point of service/distribution (ITN, medicine, diagnostic material)</a:t>
            </a:r>
            <a:endParaRPr lang="en-PH" sz="2000" dirty="0">
              <a:solidFill>
                <a:srgbClr val="002147"/>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EFF8C1C-20A3-BD0B-025C-D8B34ED68EED}"/>
              </a:ext>
            </a:extLst>
          </p:cNvPr>
          <p:cNvSpPr/>
          <p:nvPr/>
        </p:nvSpPr>
        <p:spPr>
          <a:xfrm>
            <a:off x="551384" y="1124744"/>
            <a:ext cx="11089232" cy="707886"/>
          </a:xfrm>
          <a:prstGeom prst="rect">
            <a:avLst/>
          </a:prstGeom>
        </p:spPr>
        <p:txBody>
          <a:bodyPr wrap="square">
            <a:spAutoFit/>
          </a:bodyPr>
          <a:lstStyle/>
          <a:p>
            <a:r>
              <a:rPr lang="en-US" sz="2000" dirty="0">
                <a:solidFill>
                  <a:srgbClr val="002147"/>
                </a:solidFill>
                <a:latin typeface="Arial" panose="020B0604020202020204" pitchFamily="34" charset="0"/>
                <a:ea typeface="Arial" panose="020B0604020202020204" pitchFamily="34" charset="0"/>
                <a:cs typeface="Arial" panose="020B0604020202020204" pitchFamily="34" charset="0"/>
              </a:rPr>
              <a:t>Need to be able to combine different data and information to assess how physically accessible services are: </a:t>
            </a:r>
            <a:endParaRPr lang="en-PH" sz="2000" dirty="0">
              <a:solidFill>
                <a:srgbClr val="002147"/>
              </a:solidFill>
              <a:latin typeface="Arial" panose="020B0604020202020204" pitchFamily="34" charset="0"/>
              <a:ea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7BF3352-7EF8-5D45-D2FA-2E721AD67D9F}"/>
              </a:ext>
            </a:extLst>
          </p:cNvPr>
          <p:cNvSpPr/>
          <p:nvPr/>
        </p:nvSpPr>
        <p:spPr>
          <a:xfrm>
            <a:off x="1127448" y="3115808"/>
            <a:ext cx="2370311" cy="707886"/>
          </a:xfrm>
          <a:prstGeom prst="rect">
            <a:avLst/>
          </a:prstGeom>
        </p:spPr>
        <p:txBody>
          <a:bodyPr wrap="square">
            <a:spAutoFit/>
          </a:bodyPr>
          <a:lstStyle/>
          <a:p>
            <a:pPr algn="ctr"/>
            <a:r>
              <a:rPr lang="en-US" sz="2000" dirty="0">
                <a:solidFill>
                  <a:srgbClr val="002147"/>
                </a:solidFill>
                <a:latin typeface="Arial" panose="020B0604020202020204" pitchFamily="34" charset="0"/>
                <a:ea typeface="Arial" panose="020B0604020202020204" pitchFamily="34" charset="0"/>
                <a:cs typeface="Arial" panose="020B0604020202020204" pitchFamily="34" charset="0"/>
              </a:rPr>
              <a:t>Target population</a:t>
            </a:r>
          </a:p>
          <a:p>
            <a:pPr algn="ctr"/>
            <a:r>
              <a:rPr lang="en-US" sz="2000" dirty="0">
                <a:solidFill>
                  <a:srgbClr val="002147"/>
                </a:solidFill>
                <a:latin typeface="Arial" panose="020B0604020202020204" pitchFamily="34" charset="0"/>
                <a:ea typeface="Arial" panose="020B0604020202020204" pitchFamily="34" charset="0"/>
                <a:cs typeface="Arial" panose="020B0604020202020204" pitchFamily="34" charset="0"/>
              </a:rPr>
              <a:t>distribution</a:t>
            </a:r>
            <a:endParaRPr lang="en-PH" sz="2000" dirty="0">
              <a:solidFill>
                <a:srgbClr val="002147"/>
              </a:solidFill>
              <a:latin typeface="Arial" panose="020B0604020202020204" pitchFamily="34" charset="0"/>
              <a:ea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AEC6B552-ACB6-ED77-02F3-B9AD3AB27D95}"/>
              </a:ext>
            </a:extLst>
          </p:cNvPr>
          <p:cNvSpPr/>
          <p:nvPr/>
        </p:nvSpPr>
        <p:spPr>
          <a:xfrm>
            <a:off x="6600542" y="3126594"/>
            <a:ext cx="1602105" cy="707886"/>
          </a:xfrm>
          <a:prstGeom prst="rect">
            <a:avLst/>
          </a:prstGeom>
        </p:spPr>
        <p:txBody>
          <a:bodyPr wrap="square">
            <a:spAutoFit/>
          </a:bodyPr>
          <a:lstStyle/>
          <a:p>
            <a:pPr algn="ctr"/>
            <a:r>
              <a:rPr lang="en-US" sz="2000" dirty="0">
                <a:solidFill>
                  <a:srgbClr val="002147"/>
                </a:solidFill>
                <a:latin typeface="Arial" panose="020B0604020202020204" pitchFamily="34" charset="0"/>
                <a:ea typeface="Arial" panose="020B0604020202020204" pitchFamily="34" charset="0"/>
                <a:cs typeface="Arial" panose="020B0604020202020204" pitchFamily="34" charset="0"/>
              </a:rPr>
              <a:t>Services location</a:t>
            </a:r>
            <a:endParaRPr lang="en-PH" sz="2000" dirty="0">
              <a:solidFill>
                <a:srgbClr val="002147"/>
              </a:solidFill>
              <a:latin typeface="Arial" panose="020B0604020202020204" pitchFamily="34" charset="0"/>
              <a:ea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188DE0C-ED04-0DBC-7184-33D720CCD661}"/>
              </a:ext>
            </a:extLst>
          </p:cNvPr>
          <p:cNvSpPr/>
          <p:nvPr/>
        </p:nvSpPr>
        <p:spPr>
          <a:xfrm>
            <a:off x="8610515" y="3098636"/>
            <a:ext cx="2883989" cy="400110"/>
          </a:xfrm>
          <a:prstGeom prst="rect">
            <a:avLst/>
          </a:prstGeom>
        </p:spPr>
        <p:txBody>
          <a:bodyPr wrap="square">
            <a:spAutoFit/>
          </a:bodyPr>
          <a:lstStyle/>
          <a:p>
            <a:pPr algn="ctr"/>
            <a:r>
              <a:rPr lang="en-US" sz="2000" dirty="0">
                <a:solidFill>
                  <a:srgbClr val="002147"/>
                </a:solidFill>
                <a:latin typeface="Arial" panose="020B0604020202020204" pitchFamily="34" charset="0"/>
                <a:ea typeface="Arial" panose="020B0604020202020204" pitchFamily="34" charset="0"/>
                <a:cs typeface="Arial" panose="020B0604020202020204" pitchFamily="34" charset="0"/>
              </a:rPr>
              <a:t>Transportation scenario</a:t>
            </a:r>
            <a:endParaRPr lang="en-PH" sz="2000" dirty="0">
              <a:solidFill>
                <a:srgbClr val="002147"/>
              </a:solidFill>
              <a:latin typeface="Arial" panose="020B0604020202020204" pitchFamily="34" charset="0"/>
              <a:ea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FFDB7A7-30E8-8719-1835-3BD6EA14760E}"/>
              </a:ext>
            </a:extLst>
          </p:cNvPr>
          <p:cNvSpPr/>
          <p:nvPr/>
        </p:nvSpPr>
        <p:spPr>
          <a:xfrm>
            <a:off x="3822363" y="3115808"/>
            <a:ext cx="2370311" cy="400110"/>
          </a:xfrm>
          <a:prstGeom prst="rect">
            <a:avLst/>
          </a:prstGeom>
        </p:spPr>
        <p:txBody>
          <a:bodyPr wrap="square">
            <a:spAutoFit/>
          </a:bodyPr>
          <a:lstStyle/>
          <a:p>
            <a:pPr algn="ctr"/>
            <a:r>
              <a:rPr lang="en-US" sz="2000" dirty="0">
                <a:solidFill>
                  <a:srgbClr val="002147"/>
                </a:solidFill>
                <a:latin typeface="Arial" panose="020B0604020202020204" pitchFamily="34" charset="0"/>
                <a:ea typeface="Arial" panose="020B0604020202020204" pitchFamily="34" charset="0"/>
                <a:cs typeface="Arial" panose="020B0604020202020204" pitchFamily="34" charset="0"/>
              </a:rPr>
              <a:t>Patient condition</a:t>
            </a:r>
            <a:endParaRPr lang="en-PH" sz="2000" dirty="0">
              <a:solidFill>
                <a:srgbClr val="002147"/>
              </a:solidFill>
              <a:latin typeface="Arial" panose="020B0604020202020204" pitchFamily="34" charset="0"/>
              <a:ea typeface="Arial" panose="020B0604020202020204" pitchFamily="34" charset="0"/>
              <a:cs typeface="Arial" panose="020B0604020202020204" pitchFamily="34" charset="0"/>
            </a:endParaRPr>
          </a:p>
        </p:txBody>
      </p:sp>
      <p:sp>
        <p:nvSpPr>
          <p:cNvPr id="9" name="Freeform: Shape 8">
            <a:extLst>
              <a:ext uri="{FF2B5EF4-FFF2-40B4-BE49-F238E27FC236}">
                <a16:creationId xmlns:a16="http://schemas.microsoft.com/office/drawing/2014/main" id="{2EA6BB13-05DA-05CA-301B-2C83FA3ACE72}"/>
              </a:ext>
            </a:extLst>
          </p:cNvPr>
          <p:cNvSpPr/>
          <p:nvPr/>
        </p:nvSpPr>
        <p:spPr>
          <a:xfrm>
            <a:off x="1629254" y="2572581"/>
            <a:ext cx="905435" cy="412377"/>
          </a:xfrm>
          <a:custGeom>
            <a:avLst/>
            <a:gdLst>
              <a:gd name="connsiteX0" fmla="*/ 0 w 905435"/>
              <a:gd name="connsiteY0" fmla="*/ 206188 h 412377"/>
              <a:gd name="connsiteX1" fmla="*/ 242047 w 905435"/>
              <a:gd name="connsiteY1" fmla="*/ 0 h 412377"/>
              <a:gd name="connsiteX2" fmla="*/ 905435 w 905435"/>
              <a:gd name="connsiteY2" fmla="*/ 412377 h 412377"/>
              <a:gd name="connsiteX3" fmla="*/ 0 w 905435"/>
              <a:gd name="connsiteY3" fmla="*/ 206188 h 412377"/>
            </a:gdLst>
            <a:ahLst/>
            <a:cxnLst>
              <a:cxn ang="0">
                <a:pos x="connsiteX0" y="connsiteY0"/>
              </a:cxn>
              <a:cxn ang="0">
                <a:pos x="connsiteX1" y="connsiteY1"/>
              </a:cxn>
              <a:cxn ang="0">
                <a:pos x="connsiteX2" y="connsiteY2"/>
              </a:cxn>
              <a:cxn ang="0">
                <a:pos x="connsiteX3" y="connsiteY3"/>
              </a:cxn>
            </a:cxnLst>
            <a:rect l="l" t="t" r="r" b="b"/>
            <a:pathLst>
              <a:path w="905435" h="412377">
                <a:moveTo>
                  <a:pt x="0" y="206188"/>
                </a:moveTo>
                <a:lnTo>
                  <a:pt x="242047" y="0"/>
                </a:lnTo>
                <a:lnTo>
                  <a:pt x="905435" y="412377"/>
                </a:lnTo>
                <a:lnTo>
                  <a:pt x="0" y="206188"/>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latin typeface="Arial" panose="020B0604020202020204" pitchFamily="34" charset="0"/>
              <a:cs typeface="Arial" panose="020B0604020202020204" pitchFamily="34" charset="0"/>
            </a:endParaRPr>
          </a:p>
        </p:txBody>
      </p:sp>
      <p:sp>
        <p:nvSpPr>
          <p:cNvPr id="10" name="Freeform: Shape 9">
            <a:extLst>
              <a:ext uri="{FF2B5EF4-FFF2-40B4-BE49-F238E27FC236}">
                <a16:creationId xmlns:a16="http://schemas.microsoft.com/office/drawing/2014/main" id="{E6141CA2-2057-1DC9-E152-CF8DD9DB99B3}"/>
              </a:ext>
            </a:extLst>
          </p:cNvPr>
          <p:cNvSpPr/>
          <p:nvPr/>
        </p:nvSpPr>
        <p:spPr>
          <a:xfrm rot="3679913">
            <a:off x="4921644" y="2087604"/>
            <a:ext cx="905435" cy="412377"/>
          </a:xfrm>
          <a:custGeom>
            <a:avLst/>
            <a:gdLst>
              <a:gd name="connsiteX0" fmla="*/ 0 w 905435"/>
              <a:gd name="connsiteY0" fmla="*/ 206188 h 412377"/>
              <a:gd name="connsiteX1" fmla="*/ 242047 w 905435"/>
              <a:gd name="connsiteY1" fmla="*/ 0 h 412377"/>
              <a:gd name="connsiteX2" fmla="*/ 905435 w 905435"/>
              <a:gd name="connsiteY2" fmla="*/ 412377 h 412377"/>
              <a:gd name="connsiteX3" fmla="*/ 0 w 905435"/>
              <a:gd name="connsiteY3" fmla="*/ 206188 h 412377"/>
            </a:gdLst>
            <a:ahLst/>
            <a:cxnLst>
              <a:cxn ang="0">
                <a:pos x="connsiteX0" y="connsiteY0"/>
              </a:cxn>
              <a:cxn ang="0">
                <a:pos x="connsiteX1" y="connsiteY1"/>
              </a:cxn>
              <a:cxn ang="0">
                <a:pos x="connsiteX2" y="connsiteY2"/>
              </a:cxn>
              <a:cxn ang="0">
                <a:pos x="connsiteX3" y="connsiteY3"/>
              </a:cxn>
            </a:cxnLst>
            <a:rect l="l" t="t" r="r" b="b"/>
            <a:pathLst>
              <a:path w="905435" h="412377">
                <a:moveTo>
                  <a:pt x="0" y="206188"/>
                </a:moveTo>
                <a:lnTo>
                  <a:pt x="242047" y="0"/>
                </a:lnTo>
                <a:lnTo>
                  <a:pt x="905435" y="412377"/>
                </a:lnTo>
                <a:lnTo>
                  <a:pt x="0" y="206188"/>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latin typeface="Arial" panose="020B0604020202020204" pitchFamily="34" charset="0"/>
              <a:cs typeface="Arial" panose="020B0604020202020204" pitchFamily="34" charset="0"/>
            </a:endParaRPr>
          </a:p>
        </p:txBody>
      </p:sp>
      <p:sp>
        <p:nvSpPr>
          <p:cNvPr id="11" name="Freeform: Shape 10">
            <a:extLst>
              <a:ext uri="{FF2B5EF4-FFF2-40B4-BE49-F238E27FC236}">
                <a16:creationId xmlns:a16="http://schemas.microsoft.com/office/drawing/2014/main" id="{EAAE5F48-B5B6-A8B8-8D73-953A943CB0C0}"/>
              </a:ext>
            </a:extLst>
          </p:cNvPr>
          <p:cNvSpPr/>
          <p:nvPr/>
        </p:nvSpPr>
        <p:spPr>
          <a:xfrm>
            <a:off x="6334107" y="2572581"/>
            <a:ext cx="1255059" cy="537883"/>
          </a:xfrm>
          <a:custGeom>
            <a:avLst/>
            <a:gdLst>
              <a:gd name="connsiteX0" fmla="*/ 0 w 1255059"/>
              <a:gd name="connsiteY0" fmla="*/ 62753 h 537883"/>
              <a:gd name="connsiteX1" fmla="*/ 412376 w 1255059"/>
              <a:gd name="connsiteY1" fmla="*/ 0 h 537883"/>
              <a:gd name="connsiteX2" fmla="*/ 519953 w 1255059"/>
              <a:gd name="connsiteY2" fmla="*/ 8965 h 537883"/>
              <a:gd name="connsiteX3" fmla="*/ 1093694 w 1255059"/>
              <a:gd name="connsiteY3" fmla="*/ 26894 h 537883"/>
              <a:gd name="connsiteX4" fmla="*/ 1120588 w 1255059"/>
              <a:gd name="connsiteY4" fmla="*/ 206188 h 537883"/>
              <a:gd name="connsiteX5" fmla="*/ 1255059 w 1255059"/>
              <a:gd name="connsiteY5" fmla="*/ 475130 h 537883"/>
              <a:gd name="connsiteX6" fmla="*/ 457200 w 1255059"/>
              <a:gd name="connsiteY6" fmla="*/ 537883 h 537883"/>
              <a:gd name="connsiteX7" fmla="*/ 80682 w 1255059"/>
              <a:gd name="connsiteY7" fmla="*/ 412377 h 537883"/>
              <a:gd name="connsiteX8" fmla="*/ 0 w 1255059"/>
              <a:gd name="connsiteY8" fmla="*/ 62753 h 53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059" h="537883">
                <a:moveTo>
                  <a:pt x="0" y="62753"/>
                </a:moveTo>
                <a:lnTo>
                  <a:pt x="412376" y="0"/>
                </a:lnTo>
                <a:lnTo>
                  <a:pt x="519953" y="8965"/>
                </a:lnTo>
                <a:lnTo>
                  <a:pt x="1093694" y="26894"/>
                </a:lnTo>
                <a:lnTo>
                  <a:pt x="1120588" y="206188"/>
                </a:lnTo>
                <a:lnTo>
                  <a:pt x="1255059" y="475130"/>
                </a:lnTo>
                <a:lnTo>
                  <a:pt x="457200" y="537883"/>
                </a:lnTo>
                <a:lnTo>
                  <a:pt x="80682" y="412377"/>
                </a:lnTo>
                <a:lnTo>
                  <a:pt x="0" y="62753"/>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latin typeface="Arial" panose="020B0604020202020204" pitchFamily="34" charset="0"/>
              <a:cs typeface="Arial" panose="020B0604020202020204" pitchFamily="34" charset="0"/>
            </a:endParaRPr>
          </a:p>
        </p:txBody>
      </p:sp>
      <p:sp>
        <p:nvSpPr>
          <p:cNvPr id="23" name="Freeform: Shape 22">
            <a:extLst>
              <a:ext uri="{FF2B5EF4-FFF2-40B4-BE49-F238E27FC236}">
                <a16:creationId xmlns:a16="http://schemas.microsoft.com/office/drawing/2014/main" id="{B9FAD8CE-9EEC-B2F7-CD4E-E02B61BE5E90}"/>
              </a:ext>
            </a:extLst>
          </p:cNvPr>
          <p:cNvSpPr/>
          <p:nvPr/>
        </p:nvSpPr>
        <p:spPr>
          <a:xfrm>
            <a:off x="9352545" y="2536722"/>
            <a:ext cx="1299882" cy="537883"/>
          </a:xfrm>
          <a:custGeom>
            <a:avLst/>
            <a:gdLst>
              <a:gd name="connsiteX0" fmla="*/ 0 w 1299882"/>
              <a:gd name="connsiteY0" fmla="*/ 385483 h 537883"/>
              <a:gd name="connsiteX1" fmla="*/ 573741 w 1299882"/>
              <a:gd name="connsiteY1" fmla="*/ 286871 h 537883"/>
              <a:gd name="connsiteX2" fmla="*/ 564777 w 1299882"/>
              <a:gd name="connsiteY2" fmla="*/ 134471 h 537883"/>
              <a:gd name="connsiteX3" fmla="*/ 600635 w 1299882"/>
              <a:gd name="connsiteY3" fmla="*/ 62753 h 537883"/>
              <a:gd name="connsiteX4" fmla="*/ 753035 w 1299882"/>
              <a:gd name="connsiteY4" fmla="*/ 0 h 537883"/>
              <a:gd name="connsiteX5" fmla="*/ 995082 w 1299882"/>
              <a:gd name="connsiteY5" fmla="*/ 62753 h 537883"/>
              <a:gd name="connsiteX6" fmla="*/ 1272988 w 1299882"/>
              <a:gd name="connsiteY6" fmla="*/ 53789 h 537883"/>
              <a:gd name="connsiteX7" fmla="*/ 1299882 w 1299882"/>
              <a:gd name="connsiteY7" fmla="*/ 537883 h 537883"/>
              <a:gd name="connsiteX8" fmla="*/ 188259 w 1299882"/>
              <a:gd name="connsiteY8" fmla="*/ 537883 h 537883"/>
              <a:gd name="connsiteX9" fmla="*/ 0 w 1299882"/>
              <a:gd name="connsiteY9" fmla="*/ 385483 h 53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9882" h="537883">
                <a:moveTo>
                  <a:pt x="0" y="385483"/>
                </a:moveTo>
                <a:lnTo>
                  <a:pt x="573741" y="286871"/>
                </a:lnTo>
                <a:lnTo>
                  <a:pt x="564777" y="134471"/>
                </a:lnTo>
                <a:lnTo>
                  <a:pt x="600635" y="62753"/>
                </a:lnTo>
                <a:lnTo>
                  <a:pt x="753035" y="0"/>
                </a:lnTo>
                <a:lnTo>
                  <a:pt x="995082" y="62753"/>
                </a:lnTo>
                <a:lnTo>
                  <a:pt x="1272988" y="53789"/>
                </a:lnTo>
                <a:lnTo>
                  <a:pt x="1299882" y="537883"/>
                </a:lnTo>
                <a:lnTo>
                  <a:pt x="188259" y="537883"/>
                </a:lnTo>
                <a:lnTo>
                  <a:pt x="0" y="385483"/>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latin typeface="Arial" panose="020B0604020202020204" pitchFamily="34" charset="0"/>
              <a:cs typeface="Arial" panose="020B0604020202020204" pitchFamily="34" charset="0"/>
            </a:endParaRPr>
          </a:p>
        </p:txBody>
      </p:sp>
      <p:sp>
        <p:nvSpPr>
          <p:cNvPr id="27" name="Right Arrow 43">
            <a:extLst>
              <a:ext uri="{FF2B5EF4-FFF2-40B4-BE49-F238E27FC236}">
                <a16:creationId xmlns:a16="http://schemas.microsoft.com/office/drawing/2014/main" id="{E504B925-2056-79B6-E197-61DEAA456107}"/>
              </a:ext>
            </a:extLst>
          </p:cNvPr>
          <p:cNvSpPr/>
          <p:nvPr/>
        </p:nvSpPr>
        <p:spPr>
          <a:xfrm>
            <a:off x="4872039" y="4742905"/>
            <a:ext cx="425671" cy="480901"/>
          </a:xfrm>
          <a:prstGeom prst="rightArrow">
            <a:avLst/>
          </a:prstGeom>
          <a:solidFill>
            <a:srgbClr val="002147"/>
          </a:solidFill>
          <a:ln>
            <a:solidFill>
              <a:srgbClr val="0021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46667"/>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B9755FDE-F5CE-60F8-1EC6-50894CEC448E}"/>
              </a:ext>
            </a:extLst>
          </p:cNvPr>
          <p:cNvSpPr txBox="1"/>
          <p:nvPr/>
        </p:nvSpPr>
        <p:spPr>
          <a:xfrm>
            <a:off x="2580976" y="4777988"/>
            <a:ext cx="1398216" cy="461665"/>
          </a:xfrm>
          <a:prstGeom prst="rect">
            <a:avLst/>
          </a:prstGeom>
          <a:noFill/>
        </p:spPr>
        <p:txBody>
          <a:bodyPr wrap="square">
            <a:spAutoFit/>
          </a:bodyPr>
          <a:lstStyle/>
          <a:p>
            <a:pPr algn="ctr"/>
            <a:r>
              <a:rPr lang="en-US" sz="1200" b="1" dirty="0">
                <a:solidFill>
                  <a:srgbClr val="002147"/>
                </a:solidFill>
                <a:latin typeface="Arial" panose="020B0604020202020204" pitchFamily="34" charset="0"/>
                <a:cs typeface="Arial" panose="020B0604020202020204" pitchFamily="34" charset="0"/>
              </a:rPr>
              <a:t>GIS-based</a:t>
            </a:r>
          </a:p>
          <a:p>
            <a:pPr algn="ctr"/>
            <a:r>
              <a:rPr lang="en-US" sz="1200" b="1" dirty="0">
                <a:solidFill>
                  <a:srgbClr val="002147"/>
                </a:solidFill>
                <a:latin typeface="Arial" panose="020B0604020202020204" pitchFamily="34" charset="0"/>
                <a:cs typeface="Arial" panose="020B0604020202020204" pitchFamily="34" charset="0"/>
              </a:rPr>
              <a:t>approach</a:t>
            </a:r>
            <a:endParaRPr lang="en-PH" sz="1200" b="1" dirty="0">
              <a:solidFill>
                <a:srgbClr val="002147"/>
              </a:solidFill>
              <a:latin typeface="Arial" panose="020B0604020202020204" pitchFamily="34" charset="0"/>
              <a:cs typeface="Arial" panose="020B0604020202020204" pitchFamily="34" charset="0"/>
            </a:endParaRPr>
          </a:p>
        </p:txBody>
      </p:sp>
      <p:sp>
        <p:nvSpPr>
          <p:cNvPr id="24" name="Title 1">
            <a:extLst>
              <a:ext uri="{FF2B5EF4-FFF2-40B4-BE49-F238E27FC236}">
                <a16:creationId xmlns:a16="http://schemas.microsoft.com/office/drawing/2014/main" id="{A7640A05-3C57-A66A-EEB3-443D0BE149AC}"/>
              </a:ext>
            </a:extLst>
          </p:cNvPr>
          <p:cNvSpPr txBox="1">
            <a:spLocks/>
          </p:cNvSpPr>
          <p:nvPr/>
        </p:nvSpPr>
        <p:spPr bwMode="auto">
          <a:xfrm>
            <a:off x="0" y="107667"/>
            <a:ext cx="12192000" cy="93114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defPPr>
              <a:defRPr lang="en-US"/>
            </a:defPPr>
            <a:lvl1pPr marL="358775" fontAlgn="base">
              <a:lnSpc>
                <a:spcPct val="90000"/>
              </a:lnSpc>
              <a:spcBef>
                <a:spcPct val="0"/>
              </a:spcBef>
              <a:spcAft>
                <a:spcPct val="0"/>
              </a:spcAft>
              <a:defRPr sz="3200" b="1" cap="small" baseline="0">
                <a:solidFill>
                  <a:srgbClr val="4F8CB5"/>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pPr marL="180000" algn="ctr"/>
            <a:r>
              <a:rPr lang="en-US" sz="3000" dirty="0"/>
              <a:t>Using GIS-based approaches to measure physical accessibility to </a:t>
            </a:r>
          </a:p>
          <a:p>
            <a:pPr marL="180000" algn="ctr"/>
            <a:r>
              <a:rPr lang="en-US" sz="3000" dirty="0"/>
              <a:t>Malaria services</a:t>
            </a:r>
            <a:endParaRPr lang="en-PH" altLang="en-US" sz="3000" dirty="0"/>
          </a:p>
        </p:txBody>
      </p:sp>
      <p:sp>
        <p:nvSpPr>
          <p:cNvPr id="25" name="Slide Number Placeholder 1">
            <a:extLst>
              <a:ext uri="{FF2B5EF4-FFF2-40B4-BE49-F238E27FC236}">
                <a16:creationId xmlns:a16="http://schemas.microsoft.com/office/drawing/2014/main" id="{A05E32A4-6651-D706-53BC-4046529BCD72}"/>
              </a:ext>
            </a:extLst>
          </p:cNvPr>
          <p:cNvSpPr>
            <a:spLocks noGrp="1"/>
          </p:cNvSpPr>
          <p:nvPr>
            <p:ph type="sldNum" sz="quarter" idx="12"/>
          </p:nvPr>
        </p:nvSpPr>
        <p:spPr>
          <a:xfrm>
            <a:off x="11743268" y="6419583"/>
            <a:ext cx="448732" cy="365125"/>
          </a:xfrm>
        </p:spPr>
        <p:txBody>
          <a:bodyPr/>
          <a:lstStyle/>
          <a:p>
            <a:fld id="{8A9CE8E0-E263-4A0E-9FE8-D57894D92E0C}" type="slidenum">
              <a:rPr lang="en-US" smtClean="0"/>
              <a:pPr/>
              <a:t>4</a:t>
            </a:fld>
            <a:endParaRPr lang="en-US" dirty="0"/>
          </a:p>
        </p:txBody>
      </p:sp>
    </p:spTree>
    <p:extLst>
      <p:ext uri="{BB962C8B-B14F-4D97-AF65-F5344CB8AC3E}">
        <p14:creationId xmlns:p14="http://schemas.microsoft.com/office/powerpoint/2010/main" val="3567067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4531A76-5EB2-5807-BFBA-E636488A7E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7926"/>
          <a:stretch/>
        </p:blipFill>
        <p:spPr bwMode="auto">
          <a:xfrm>
            <a:off x="2034165" y="692696"/>
            <a:ext cx="8382315" cy="317170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2CCF33AA-3B6A-33A3-BA9A-FF1A2E77E4E3}"/>
              </a:ext>
            </a:extLst>
          </p:cNvPr>
          <p:cNvGraphicFramePr>
            <a:graphicFrameLocks noGrp="1"/>
          </p:cNvGraphicFramePr>
          <p:nvPr/>
        </p:nvGraphicFramePr>
        <p:xfrm>
          <a:off x="2049054" y="3937699"/>
          <a:ext cx="8281988" cy="1538187"/>
        </p:xfrm>
        <a:graphic>
          <a:graphicData uri="http://schemas.openxmlformats.org/drawingml/2006/table">
            <a:tbl>
              <a:tblPr/>
              <a:tblGrid>
                <a:gridCol w="1585714">
                  <a:extLst>
                    <a:ext uri="{9D8B030D-6E8A-4147-A177-3AD203B41FA5}">
                      <a16:colId xmlns:a16="http://schemas.microsoft.com/office/drawing/2014/main" val="1525970817"/>
                    </a:ext>
                  </a:extLst>
                </a:gridCol>
                <a:gridCol w="2940757">
                  <a:extLst>
                    <a:ext uri="{9D8B030D-6E8A-4147-A177-3AD203B41FA5}">
                      <a16:colId xmlns:a16="http://schemas.microsoft.com/office/drawing/2014/main" val="1481327390"/>
                    </a:ext>
                  </a:extLst>
                </a:gridCol>
                <a:gridCol w="1005151">
                  <a:extLst>
                    <a:ext uri="{9D8B030D-6E8A-4147-A177-3AD203B41FA5}">
                      <a16:colId xmlns:a16="http://schemas.microsoft.com/office/drawing/2014/main" val="3312841221"/>
                    </a:ext>
                  </a:extLst>
                </a:gridCol>
                <a:gridCol w="1166549">
                  <a:extLst>
                    <a:ext uri="{9D8B030D-6E8A-4147-A177-3AD203B41FA5}">
                      <a16:colId xmlns:a16="http://schemas.microsoft.com/office/drawing/2014/main" val="3913320741"/>
                    </a:ext>
                  </a:extLst>
                </a:gridCol>
                <a:gridCol w="1583817">
                  <a:extLst>
                    <a:ext uri="{9D8B030D-6E8A-4147-A177-3AD203B41FA5}">
                      <a16:colId xmlns:a16="http://schemas.microsoft.com/office/drawing/2014/main" val="964429489"/>
                    </a:ext>
                  </a:extLst>
                </a:gridCol>
              </a:tblGrid>
              <a:tr h="1538187">
                <a:tc>
                  <a:txBody>
                    <a:bodyPr/>
                    <a:lstStyle/>
                    <a:p>
                      <a:pPr algn="ctr" rtl="0" fontAlgn="ctr"/>
                      <a:r>
                        <a:rPr lang="en-PH" sz="1400" dirty="0">
                          <a:effectLst/>
                        </a:rPr>
                        <a:t>Entire population</a:t>
                      </a:r>
                    </a:p>
                  </a:txBody>
                  <a:tcPr marL="22444" marR="22444" marT="14963" marB="149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dirty="0">
                          <a:effectLst/>
                        </a:rPr>
                        <a:t>Population groups more severely affected in areas with low and moderate transmission</a:t>
                      </a:r>
                    </a:p>
                  </a:txBody>
                  <a:tcPr marL="22444" marR="22444" marT="14963" marB="149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dirty="0">
                          <a:effectLst/>
                        </a:rPr>
                        <a:t>Population living in active foci and residual non-active foci</a:t>
                      </a:r>
                    </a:p>
                  </a:txBody>
                  <a:tcPr marL="22444" marR="22444" marT="14963" marB="149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en-US" sz="1400" dirty="0">
                          <a:effectLst/>
                        </a:rPr>
                        <a:t>Population living in residual non-active and cleared foci</a:t>
                      </a:r>
                    </a:p>
                  </a:txBody>
                  <a:tcPr marL="22444" marR="22444" marT="14963" marB="149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en-US" sz="1400" dirty="0">
                          <a:effectLst/>
                        </a:rPr>
                        <a:t>Populations in areas with increased receptivity and vulnerability</a:t>
                      </a:r>
                    </a:p>
                  </a:txBody>
                  <a:tcPr marL="22444" marR="22444" marT="14963" marB="149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15909911"/>
                  </a:ext>
                </a:extLst>
              </a:tr>
            </a:tbl>
          </a:graphicData>
        </a:graphic>
      </p:graphicFrame>
      <p:sp>
        <p:nvSpPr>
          <p:cNvPr id="6" name="Rectangle 5">
            <a:extLst>
              <a:ext uri="{FF2B5EF4-FFF2-40B4-BE49-F238E27FC236}">
                <a16:creationId xmlns:a16="http://schemas.microsoft.com/office/drawing/2014/main" id="{55EC98DF-3B8D-66E0-13E5-AA4D2572604F}"/>
              </a:ext>
            </a:extLst>
          </p:cNvPr>
          <p:cNvSpPr/>
          <p:nvPr/>
        </p:nvSpPr>
        <p:spPr>
          <a:xfrm>
            <a:off x="2728842" y="5633166"/>
            <a:ext cx="8528136" cy="416204"/>
          </a:xfrm>
          <a:prstGeom prst="rect">
            <a:avLst/>
          </a:prstGeom>
        </p:spPr>
        <p:txBody>
          <a:bodyPr wrap="square">
            <a:spAutoFit/>
          </a:bodyPr>
          <a:lstStyle/>
          <a:p>
            <a:pPr algn="just">
              <a:lnSpc>
                <a:spcPct val="115000"/>
              </a:lnSpc>
            </a:pPr>
            <a:r>
              <a:rPr lang="en-US" sz="2000" dirty="0">
                <a:solidFill>
                  <a:srgbClr val="002147"/>
                </a:solidFill>
                <a:latin typeface="Arial" panose="020B0604020202020204" pitchFamily="34" charset="0"/>
                <a:ea typeface="Arial" panose="020B0604020202020204" pitchFamily="34" charset="0"/>
                <a:cs typeface="Arial" panose="020B0604020202020204" pitchFamily="34" charset="0"/>
              </a:rPr>
              <a:t>Need the spatial distribution of the target population </a:t>
            </a:r>
            <a:endParaRPr lang="en-PH" sz="2000" dirty="0">
              <a:solidFill>
                <a:srgbClr val="002147"/>
              </a:solidFill>
              <a:latin typeface="Arial" panose="020B0604020202020204" pitchFamily="34" charset="0"/>
              <a:ea typeface="Arial" panose="020B0604020202020204" pitchFamily="34" charset="0"/>
              <a:cs typeface="Arial" panose="020B0604020202020204" pitchFamily="34" charset="0"/>
            </a:endParaRPr>
          </a:p>
        </p:txBody>
      </p:sp>
      <p:sp>
        <p:nvSpPr>
          <p:cNvPr id="7" name="Right Arrow 43">
            <a:extLst>
              <a:ext uri="{FF2B5EF4-FFF2-40B4-BE49-F238E27FC236}">
                <a16:creationId xmlns:a16="http://schemas.microsoft.com/office/drawing/2014/main" id="{B67206CE-3A39-581F-9EF0-4836175243DA}"/>
              </a:ext>
            </a:extLst>
          </p:cNvPr>
          <p:cNvSpPr/>
          <p:nvPr/>
        </p:nvSpPr>
        <p:spPr>
          <a:xfrm>
            <a:off x="2279576" y="5661248"/>
            <a:ext cx="441971" cy="360040"/>
          </a:xfrm>
          <a:prstGeom prst="rightArrow">
            <a:avLst/>
          </a:prstGeom>
          <a:solidFill>
            <a:srgbClr val="002147"/>
          </a:solidFill>
          <a:ln>
            <a:solidFill>
              <a:srgbClr val="0021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46667"/>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B06B5C5D-36DB-CC95-9E5A-C58230A37EC2}"/>
              </a:ext>
            </a:extLst>
          </p:cNvPr>
          <p:cNvSpPr txBox="1">
            <a:spLocks/>
          </p:cNvSpPr>
          <p:nvPr/>
        </p:nvSpPr>
        <p:spPr bwMode="auto">
          <a:xfrm>
            <a:off x="0" y="26694"/>
            <a:ext cx="121920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marL="358775" fontAlgn="base">
              <a:lnSpc>
                <a:spcPct val="90000"/>
              </a:lnSpc>
              <a:spcBef>
                <a:spcPct val="0"/>
              </a:spcBef>
              <a:spcAft>
                <a:spcPct val="0"/>
              </a:spcAft>
              <a:defRPr sz="3200" b="1" cap="small" baseline="0">
                <a:solidFill>
                  <a:srgbClr val="4F8CB5"/>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pPr algn="ctr"/>
            <a:r>
              <a:rPr lang="en-US" sz="3000" dirty="0"/>
              <a:t>Target population along the malaria elimination continuum</a:t>
            </a:r>
            <a:endParaRPr lang="en-PH" altLang="en-US" sz="3000" dirty="0"/>
          </a:p>
        </p:txBody>
      </p:sp>
      <p:sp>
        <p:nvSpPr>
          <p:cNvPr id="3" name="Slide Number Placeholder 1">
            <a:extLst>
              <a:ext uri="{FF2B5EF4-FFF2-40B4-BE49-F238E27FC236}">
                <a16:creationId xmlns:a16="http://schemas.microsoft.com/office/drawing/2014/main" id="{A6DBAFC2-7B09-ED1F-3836-C5B208BB21F6}"/>
              </a:ext>
            </a:extLst>
          </p:cNvPr>
          <p:cNvSpPr>
            <a:spLocks noGrp="1"/>
          </p:cNvSpPr>
          <p:nvPr>
            <p:ph type="sldNum" sz="quarter" idx="12"/>
          </p:nvPr>
        </p:nvSpPr>
        <p:spPr>
          <a:xfrm>
            <a:off x="11743268" y="6419583"/>
            <a:ext cx="448732" cy="365125"/>
          </a:xfrm>
        </p:spPr>
        <p:txBody>
          <a:bodyPr/>
          <a:lstStyle/>
          <a:p>
            <a:fld id="{8A9CE8E0-E263-4A0E-9FE8-D57894D92E0C}" type="slidenum">
              <a:rPr lang="en-US" smtClean="0"/>
              <a:pPr/>
              <a:t>5</a:t>
            </a:fld>
            <a:endParaRPr lang="en-US" dirty="0"/>
          </a:p>
        </p:txBody>
      </p:sp>
      <p:sp>
        <p:nvSpPr>
          <p:cNvPr id="4" name="Rectangle 3">
            <a:extLst>
              <a:ext uri="{FF2B5EF4-FFF2-40B4-BE49-F238E27FC236}">
                <a16:creationId xmlns:a16="http://schemas.microsoft.com/office/drawing/2014/main" id="{A1D7800E-77BC-BC94-F153-C3F155834AD8}"/>
              </a:ext>
            </a:extLst>
          </p:cNvPr>
          <p:cNvSpPr/>
          <p:nvPr/>
        </p:nvSpPr>
        <p:spPr>
          <a:xfrm>
            <a:off x="258645" y="868178"/>
            <a:ext cx="1728192" cy="416204"/>
          </a:xfrm>
          <a:prstGeom prst="rect">
            <a:avLst/>
          </a:prstGeom>
        </p:spPr>
        <p:txBody>
          <a:bodyPr wrap="square">
            <a:spAutoFit/>
          </a:bodyPr>
          <a:lstStyle/>
          <a:p>
            <a:pPr algn="just">
              <a:lnSpc>
                <a:spcPct val="115000"/>
              </a:lnSpc>
            </a:pPr>
            <a:r>
              <a:rPr lang="en-US" sz="2000" dirty="0">
                <a:solidFill>
                  <a:srgbClr val="002147"/>
                </a:solidFill>
                <a:latin typeface="Arial" panose="020B0604020202020204" pitchFamily="34" charset="0"/>
                <a:ea typeface="Arial" panose="020B0604020202020204" pitchFamily="34" charset="0"/>
                <a:cs typeface="Arial" panose="020B0604020202020204" pitchFamily="34" charset="0"/>
              </a:rPr>
              <a:t>Transmission</a:t>
            </a:r>
            <a:endParaRPr lang="en-PH" sz="2000" dirty="0">
              <a:solidFill>
                <a:srgbClr val="002147"/>
              </a:solidFill>
              <a:latin typeface="Arial" panose="020B0604020202020204" pitchFamily="34" charset="0"/>
              <a:ea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CF31B4E-8253-99A0-5851-2D4082F4CE39}"/>
              </a:ext>
            </a:extLst>
          </p:cNvPr>
          <p:cNvSpPr/>
          <p:nvPr/>
        </p:nvSpPr>
        <p:spPr>
          <a:xfrm>
            <a:off x="132766" y="4321718"/>
            <a:ext cx="1728192" cy="770147"/>
          </a:xfrm>
          <a:prstGeom prst="rect">
            <a:avLst/>
          </a:prstGeom>
        </p:spPr>
        <p:txBody>
          <a:bodyPr wrap="square">
            <a:spAutoFit/>
          </a:bodyPr>
          <a:lstStyle/>
          <a:p>
            <a:pPr algn="r">
              <a:lnSpc>
                <a:spcPct val="115000"/>
              </a:lnSpc>
            </a:pPr>
            <a:r>
              <a:rPr lang="en-US" sz="2000" dirty="0">
                <a:solidFill>
                  <a:srgbClr val="002147"/>
                </a:solidFill>
                <a:latin typeface="Arial" panose="020B0604020202020204" pitchFamily="34" charset="0"/>
                <a:ea typeface="Arial" panose="020B0604020202020204" pitchFamily="34" charset="0"/>
                <a:cs typeface="Arial" panose="020B0604020202020204" pitchFamily="34" charset="0"/>
              </a:rPr>
              <a:t>Target population</a:t>
            </a:r>
            <a:endParaRPr lang="en-PH" sz="2000" dirty="0">
              <a:solidFill>
                <a:srgbClr val="002147"/>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4535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D0E37F8-ABF8-D343-7925-C5A38EB6C77D}"/>
              </a:ext>
            </a:extLst>
          </p:cNvPr>
          <p:cNvPicPr>
            <a:picLocks noChangeAspect="1"/>
          </p:cNvPicPr>
          <p:nvPr/>
        </p:nvPicPr>
        <p:blipFill rotWithShape="1">
          <a:blip r:embed="rId3"/>
          <a:srcRect l="15153" t="24990" r="13382" b="18435"/>
          <a:stretch/>
        </p:blipFill>
        <p:spPr>
          <a:xfrm>
            <a:off x="1198926" y="1178307"/>
            <a:ext cx="9636409" cy="4100406"/>
          </a:xfrm>
          <a:prstGeom prst="rect">
            <a:avLst/>
          </a:prstGeom>
        </p:spPr>
      </p:pic>
      <p:pic>
        <p:nvPicPr>
          <p:cNvPr id="1026" name="Picture 2">
            <a:extLst>
              <a:ext uri="{FF2B5EF4-FFF2-40B4-BE49-F238E27FC236}">
                <a16:creationId xmlns:a16="http://schemas.microsoft.com/office/drawing/2014/main" id="{84531A76-5EB2-5807-BFBA-E636488A7E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0965"/>
          <a:stretch/>
        </p:blipFill>
        <p:spPr bwMode="auto">
          <a:xfrm>
            <a:off x="4700665" y="614426"/>
            <a:ext cx="4752528" cy="56612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1562D39-638B-0D34-42CE-37E9D0395E75}"/>
              </a:ext>
            </a:extLst>
          </p:cNvPr>
          <p:cNvSpPr/>
          <p:nvPr/>
        </p:nvSpPr>
        <p:spPr>
          <a:xfrm>
            <a:off x="1221003" y="5434323"/>
            <a:ext cx="10399943" cy="707886"/>
          </a:xfrm>
          <a:prstGeom prst="rect">
            <a:avLst/>
          </a:prstGeom>
        </p:spPr>
        <p:txBody>
          <a:bodyPr wrap="square">
            <a:spAutoFit/>
          </a:bodyPr>
          <a:lstStyle/>
          <a:p>
            <a:pPr algn="just"/>
            <a:r>
              <a:rPr lang="en-US" sz="2000" dirty="0">
                <a:solidFill>
                  <a:srgbClr val="002147"/>
                </a:solidFill>
                <a:latin typeface="Arial" panose="020B0604020202020204" pitchFamily="34" charset="0"/>
                <a:ea typeface="Arial" panose="020B0604020202020204" pitchFamily="34" charset="0"/>
                <a:cs typeface="Arial" panose="020B0604020202020204" pitchFamily="34" charset="0"/>
              </a:rPr>
              <a:t>Wide range of services along the continuum for which a master list of quality including geographic location is needed in order to measure accessibility</a:t>
            </a:r>
            <a:endParaRPr lang="en-PH" sz="2000" dirty="0">
              <a:solidFill>
                <a:srgbClr val="002147"/>
              </a:solidFill>
              <a:latin typeface="Arial" panose="020B0604020202020204" pitchFamily="34" charset="0"/>
              <a:ea typeface="Arial" panose="020B0604020202020204" pitchFamily="34" charset="0"/>
              <a:cs typeface="Arial" panose="020B0604020202020204" pitchFamily="34" charset="0"/>
            </a:endParaRPr>
          </a:p>
        </p:txBody>
      </p:sp>
      <p:sp>
        <p:nvSpPr>
          <p:cNvPr id="8" name="Right Arrow 43">
            <a:extLst>
              <a:ext uri="{FF2B5EF4-FFF2-40B4-BE49-F238E27FC236}">
                <a16:creationId xmlns:a16="http://schemas.microsoft.com/office/drawing/2014/main" id="{D8283A35-3E68-DA60-63D1-AFA3EFA1BBF0}"/>
              </a:ext>
            </a:extLst>
          </p:cNvPr>
          <p:cNvSpPr/>
          <p:nvPr/>
        </p:nvSpPr>
        <p:spPr>
          <a:xfrm>
            <a:off x="767408" y="5464284"/>
            <a:ext cx="441971" cy="360040"/>
          </a:xfrm>
          <a:prstGeom prst="rightArrow">
            <a:avLst/>
          </a:prstGeom>
          <a:solidFill>
            <a:srgbClr val="002147"/>
          </a:solidFill>
          <a:ln>
            <a:solidFill>
              <a:srgbClr val="0021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46667"/>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F2F0C819-B44A-542B-DBEA-A3EC75E9A9BE}"/>
              </a:ext>
            </a:extLst>
          </p:cNvPr>
          <p:cNvSpPr txBox="1">
            <a:spLocks/>
          </p:cNvSpPr>
          <p:nvPr/>
        </p:nvSpPr>
        <p:spPr bwMode="auto">
          <a:xfrm>
            <a:off x="0" y="26694"/>
            <a:ext cx="121920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marL="358775" fontAlgn="base">
              <a:lnSpc>
                <a:spcPct val="90000"/>
              </a:lnSpc>
              <a:spcBef>
                <a:spcPct val="0"/>
              </a:spcBef>
              <a:spcAft>
                <a:spcPct val="0"/>
              </a:spcAft>
              <a:defRPr sz="3200" b="1" cap="small" baseline="0">
                <a:solidFill>
                  <a:srgbClr val="4F8CB5"/>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pPr algn="ctr"/>
            <a:r>
              <a:rPr lang="en-US" sz="3000" dirty="0"/>
              <a:t>Malaria services along the malaria elimination continuum</a:t>
            </a:r>
            <a:endParaRPr lang="en-PH" altLang="en-US" sz="3000" dirty="0"/>
          </a:p>
        </p:txBody>
      </p:sp>
      <p:sp>
        <p:nvSpPr>
          <p:cNvPr id="4" name="Slide Number Placeholder 1">
            <a:extLst>
              <a:ext uri="{FF2B5EF4-FFF2-40B4-BE49-F238E27FC236}">
                <a16:creationId xmlns:a16="http://schemas.microsoft.com/office/drawing/2014/main" id="{FC401BF4-16F2-86B2-E6BA-69ECF706E9C8}"/>
              </a:ext>
            </a:extLst>
          </p:cNvPr>
          <p:cNvSpPr>
            <a:spLocks noGrp="1"/>
          </p:cNvSpPr>
          <p:nvPr>
            <p:ph type="sldNum" sz="quarter" idx="12"/>
          </p:nvPr>
        </p:nvSpPr>
        <p:spPr>
          <a:xfrm>
            <a:off x="11743268" y="6419583"/>
            <a:ext cx="448732" cy="365125"/>
          </a:xfrm>
        </p:spPr>
        <p:txBody>
          <a:bodyPr/>
          <a:lstStyle/>
          <a:p>
            <a:fld id="{8A9CE8E0-E263-4A0E-9FE8-D57894D92E0C}" type="slidenum">
              <a:rPr lang="en-US" smtClean="0"/>
              <a:pPr/>
              <a:t>6</a:t>
            </a:fld>
            <a:endParaRPr lang="en-US" dirty="0"/>
          </a:p>
        </p:txBody>
      </p:sp>
    </p:spTree>
    <p:extLst>
      <p:ext uri="{BB962C8B-B14F-4D97-AF65-F5344CB8AC3E}">
        <p14:creationId xmlns:p14="http://schemas.microsoft.com/office/powerpoint/2010/main" val="1722765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07DA241-568F-C7E4-058D-C69B08EECC8E}"/>
              </a:ext>
            </a:extLst>
          </p:cNvPr>
          <p:cNvSpPr txBox="1">
            <a:spLocks/>
          </p:cNvSpPr>
          <p:nvPr/>
        </p:nvSpPr>
        <p:spPr>
          <a:xfrm>
            <a:off x="453105" y="629653"/>
            <a:ext cx="11729930" cy="5688484"/>
          </a:xfrm>
          <a:prstGeom prst="rect">
            <a:avLst/>
          </a:prstGeom>
        </p:spPr>
        <p:txBody>
          <a:bodyPr vert="horz" lIns="91440" tIns="45720" rIns="91440" bIns="45720" rtlCol="0" anchor="t">
            <a:noAutofit/>
          </a:bodyPr>
          <a:lstStyle/>
          <a:p>
            <a:pPr>
              <a:spcBef>
                <a:spcPct val="0"/>
              </a:spcBef>
              <a:defRPr/>
            </a:pPr>
            <a:r>
              <a:rPr lang="en-US" sz="1900" u="sng" dirty="0">
                <a:solidFill>
                  <a:srgbClr val="002147"/>
                </a:solidFill>
                <a:latin typeface="Arial" charset="0"/>
                <a:ea typeface="Arial" charset="0"/>
                <a:cs typeface="Arial" charset="0"/>
              </a:rPr>
              <a:t>Physical accessibility</a:t>
            </a:r>
          </a:p>
          <a:p>
            <a:pPr marL="457200" indent="-277813">
              <a:spcBef>
                <a:spcPct val="0"/>
              </a:spcBef>
              <a:buFont typeface="+mj-lt"/>
              <a:buAutoNum type="arabicPeriod"/>
              <a:defRPr/>
            </a:pPr>
            <a:r>
              <a:rPr lang="en-US" sz="1900" dirty="0">
                <a:solidFill>
                  <a:srgbClr val="002147"/>
                </a:solidFill>
                <a:latin typeface="Arial" charset="0"/>
                <a:ea typeface="Arial" charset="0"/>
                <a:cs typeface="Arial" charset="0"/>
              </a:rPr>
              <a:t>Proportion of the target population within recommended travel time/distance to specific services/commodities by geographic entity of analysis (accessibility coverage)</a:t>
            </a:r>
          </a:p>
          <a:p>
            <a:pPr marL="457200" indent="-277813">
              <a:spcBef>
                <a:spcPct val="0"/>
              </a:spcBef>
              <a:buFont typeface="+mj-lt"/>
              <a:buAutoNum type="arabicPeriod"/>
              <a:defRPr/>
            </a:pPr>
            <a:r>
              <a:rPr lang="en-US" sz="1900" dirty="0">
                <a:solidFill>
                  <a:srgbClr val="002147"/>
                </a:solidFill>
                <a:latin typeface="Arial" charset="0"/>
                <a:ea typeface="Arial" charset="0"/>
                <a:cs typeface="Arial" charset="0"/>
              </a:rPr>
              <a:t>Average travel time/distance to the nearest point of service/distribution against recommendations per geographic entity of analysis (accessibility analysis)</a:t>
            </a:r>
          </a:p>
          <a:p>
            <a:pPr marL="457200" indent="-277813">
              <a:spcBef>
                <a:spcPct val="0"/>
              </a:spcBef>
              <a:buFont typeface="+mj-lt"/>
              <a:buAutoNum type="arabicPeriod"/>
              <a:defRPr/>
            </a:pPr>
            <a:r>
              <a:rPr lang="en-US" sz="1900" dirty="0">
                <a:solidFill>
                  <a:srgbClr val="002147"/>
                </a:solidFill>
                <a:latin typeface="Arial" charset="0"/>
                <a:ea typeface="Arial" charset="0"/>
                <a:cs typeface="Arial" charset="0"/>
              </a:rPr>
              <a:t>Population served within a given travel time/distance against the available service providers offering service/commodity of interest (geographic coverage)</a:t>
            </a:r>
          </a:p>
          <a:p>
            <a:pPr marL="457200" indent="-277813">
              <a:spcBef>
                <a:spcPct val="0"/>
              </a:spcBef>
              <a:buFont typeface="+mj-lt"/>
              <a:buAutoNum type="arabicPeriod"/>
              <a:defRPr/>
            </a:pPr>
            <a:r>
              <a:rPr lang="en-US" sz="1900" dirty="0">
                <a:solidFill>
                  <a:srgbClr val="002147"/>
                </a:solidFill>
                <a:latin typeface="Arial" charset="0"/>
                <a:ea typeface="Arial" charset="0"/>
                <a:cs typeface="Arial" charset="0"/>
              </a:rPr>
              <a:t>Number and location of points of services to reach a given target population coverage (scaling up)</a:t>
            </a:r>
          </a:p>
          <a:p>
            <a:pPr marL="457200" indent="-277813">
              <a:spcBef>
                <a:spcPct val="0"/>
              </a:spcBef>
              <a:buFont typeface="+mj-lt"/>
              <a:buAutoNum type="arabicPeriod"/>
              <a:defRPr/>
            </a:pPr>
            <a:r>
              <a:rPr lang="en-US" sz="1900" dirty="0">
                <a:solidFill>
                  <a:srgbClr val="002147"/>
                </a:solidFill>
                <a:latin typeface="Arial" charset="0"/>
                <a:ea typeface="Arial" charset="0"/>
                <a:cs typeface="Arial" charset="0"/>
              </a:rPr>
              <a:t>Percent change in travel time/distance or coverage by geographic entity of analysis after service location optimization</a:t>
            </a:r>
          </a:p>
          <a:p>
            <a:pPr>
              <a:spcBef>
                <a:spcPct val="0"/>
              </a:spcBef>
              <a:defRPr/>
            </a:pPr>
            <a:endParaRPr lang="en-US" sz="1900" dirty="0">
              <a:solidFill>
                <a:srgbClr val="002147"/>
              </a:solidFill>
              <a:latin typeface="Arial" charset="0"/>
              <a:ea typeface="Arial" charset="0"/>
              <a:cs typeface="Arial" charset="0"/>
            </a:endParaRPr>
          </a:p>
          <a:p>
            <a:pPr>
              <a:spcBef>
                <a:spcPct val="0"/>
              </a:spcBef>
              <a:defRPr/>
            </a:pPr>
            <a:r>
              <a:rPr lang="en-US" sz="1900" u="sng" dirty="0">
                <a:solidFill>
                  <a:srgbClr val="002147"/>
                </a:solidFill>
                <a:latin typeface="Arial" charset="0"/>
                <a:ea typeface="Arial" charset="0"/>
                <a:cs typeface="Arial" charset="0"/>
              </a:rPr>
              <a:t>Referral or services/commodities delivery</a:t>
            </a:r>
            <a:endParaRPr lang="en-US" sz="1900" dirty="0">
              <a:solidFill>
                <a:srgbClr val="002147"/>
              </a:solidFill>
              <a:latin typeface="Arial" charset="0"/>
              <a:ea typeface="Arial" charset="0"/>
              <a:cs typeface="Arial" charset="0"/>
            </a:endParaRPr>
          </a:p>
          <a:p>
            <a:pPr marL="457200" indent="-277813">
              <a:spcBef>
                <a:spcPct val="0"/>
              </a:spcBef>
              <a:buFont typeface="+mj-lt"/>
              <a:buAutoNum type="arabicPeriod"/>
              <a:defRPr/>
            </a:pPr>
            <a:r>
              <a:rPr lang="en-US" sz="1900" dirty="0">
                <a:solidFill>
                  <a:srgbClr val="002147"/>
                </a:solidFill>
                <a:latin typeface="Arial" charset="0"/>
                <a:ea typeface="Arial" charset="0"/>
                <a:cs typeface="Arial" charset="0"/>
              </a:rPr>
              <a:t>Travel time/distance between the primary and secondary points of service (referral)</a:t>
            </a:r>
          </a:p>
          <a:p>
            <a:pPr marL="457200" indent="-277813">
              <a:spcBef>
                <a:spcPct val="0"/>
              </a:spcBef>
              <a:buFont typeface="+mj-lt"/>
              <a:buAutoNum type="arabicPeriod"/>
              <a:defRPr/>
            </a:pPr>
            <a:r>
              <a:rPr lang="en-US" sz="1900" dirty="0">
                <a:solidFill>
                  <a:srgbClr val="002147"/>
                </a:solidFill>
                <a:latin typeface="Arial" charset="0"/>
                <a:ea typeface="Arial" charset="0"/>
                <a:cs typeface="Arial" charset="0"/>
              </a:rPr>
              <a:t>Proportion of the primary point of services finding themselves further away than a given travel time to the nearest referral facility</a:t>
            </a:r>
          </a:p>
          <a:p>
            <a:pPr marL="457200" indent="-277813">
              <a:spcBef>
                <a:spcPct val="0"/>
              </a:spcBef>
              <a:buFont typeface="+mj-lt"/>
              <a:buAutoNum type="arabicPeriod"/>
              <a:defRPr/>
            </a:pPr>
            <a:r>
              <a:rPr lang="en-US" sz="1900" dirty="0">
                <a:solidFill>
                  <a:srgbClr val="002147"/>
                </a:solidFill>
                <a:latin typeface="Arial" charset="0"/>
                <a:ea typeface="Arial" charset="0"/>
                <a:cs typeface="Arial" charset="0"/>
              </a:rPr>
              <a:t>Travel time/distance between service/commodity “warehouse” and mobile points of service/distribution</a:t>
            </a:r>
          </a:p>
          <a:p>
            <a:pPr marL="457200" indent="-277813">
              <a:spcBef>
                <a:spcPct val="0"/>
              </a:spcBef>
              <a:buFont typeface="+mj-lt"/>
              <a:buAutoNum type="arabicPeriod"/>
              <a:defRPr/>
            </a:pPr>
            <a:r>
              <a:rPr lang="en-US" sz="1900" dirty="0">
                <a:solidFill>
                  <a:srgbClr val="002147"/>
                </a:solidFill>
                <a:latin typeface="Arial" charset="0"/>
                <a:ea typeface="Arial" charset="0"/>
                <a:cs typeface="Arial" charset="0"/>
              </a:rPr>
              <a:t>Proportion of mobile points of service/distribution finding themselves further away than a given travel time from the service/commodity “warehouse”</a:t>
            </a:r>
          </a:p>
          <a:p>
            <a:pPr marL="457200" indent="-277813">
              <a:spcBef>
                <a:spcPct val="0"/>
              </a:spcBef>
              <a:buFont typeface="+mj-lt"/>
              <a:buAutoNum type="arabicPeriod"/>
              <a:defRPr/>
            </a:pPr>
            <a:r>
              <a:rPr lang="en-US" sz="1900" dirty="0">
                <a:solidFill>
                  <a:srgbClr val="002147"/>
                </a:solidFill>
                <a:latin typeface="Arial" charset="0"/>
                <a:ea typeface="Arial" charset="0"/>
                <a:cs typeface="Arial" charset="0"/>
              </a:rPr>
              <a:t>Percent change in travel time/distance after route optimization</a:t>
            </a:r>
          </a:p>
          <a:p>
            <a:pPr marL="457200" indent="-457200">
              <a:lnSpc>
                <a:spcPct val="90000"/>
              </a:lnSpc>
              <a:spcBef>
                <a:spcPct val="0"/>
              </a:spcBef>
              <a:spcAft>
                <a:spcPts val="600"/>
              </a:spcAft>
              <a:buFont typeface="+mj-lt"/>
              <a:buAutoNum type="arabicPeriod"/>
              <a:defRPr/>
            </a:pPr>
            <a:endParaRPr lang="en-US" sz="1900" dirty="0">
              <a:solidFill>
                <a:srgbClr val="002147"/>
              </a:solidFill>
              <a:latin typeface="Arial" charset="0"/>
              <a:ea typeface="Arial" charset="0"/>
              <a:cs typeface="Arial" charset="0"/>
            </a:endParaRPr>
          </a:p>
        </p:txBody>
      </p:sp>
      <p:sp>
        <p:nvSpPr>
          <p:cNvPr id="2" name="Title 1">
            <a:extLst>
              <a:ext uri="{FF2B5EF4-FFF2-40B4-BE49-F238E27FC236}">
                <a16:creationId xmlns:a16="http://schemas.microsoft.com/office/drawing/2014/main" id="{E8908C08-925A-F6FE-6FC5-FC14E968BF0E}"/>
              </a:ext>
            </a:extLst>
          </p:cNvPr>
          <p:cNvSpPr txBox="1">
            <a:spLocks/>
          </p:cNvSpPr>
          <p:nvPr/>
        </p:nvSpPr>
        <p:spPr bwMode="auto">
          <a:xfrm>
            <a:off x="0" y="152401"/>
            <a:ext cx="12192000" cy="4682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marL="358775" fontAlgn="base">
              <a:lnSpc>
                <a:spcPct val="90000"/>
              </a:lnSpc>
              <a:spcBef>
                <a:spcPct val="0"/>
              </a:spcBef>
              <a:spcAft>
                <a:spcPct val="0"/>
              </a:spcAft>
              <a:defRPr sz="3200" b="1" cap="small" baseline="0">
                <a:solidFill>
                  <a:srgbClr val="4F8CB5"/>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pPr algn="ctr"/>
            <a:r>
              <a:rPr lang="en-US" sz="3000" dirty="0"/>
              <a:t>Examples of accessibility-related indicators</a:t>
            </a:r>
            <a:endParaRPr lang="en-PH" altLang="en-US" sz="3000" dirty="0"/>
          </a:p>
        </p:txBody>
      </p:sp>
      <p:sp>
        <p:nvSpPr>
          <p:cNvPr id="3" name="Slide Number Placeholder 1">
            <a:extLst>
              <a:ext uri="{FF2B5EF4-FFF2-40B4-BE49-F238E27FC236}">
                <a16:creationId xmlns:a16="http://schemas.microsoft.com/office/drawing/2014/main" id="{D5DF10E7-165E-82B0-7950-1523BB58D842}"/>
              </a:ext>
            </a:extLst>
          </p:cNvPr>
          <p:cNvSpPr>
            <a:spLocks noGrp="1"/>
          </p:cNvSpPr>
          <p:nvPr>
            <p:ph type="sldNum" sz="quarter" idx="12"/>
          </p:nvPr>
        </p:nvSpPr>
        <p:spPr>
          <a:xfrm>
            <a:off x="11743268" y="6419583"/>
            <a:ext cx="448732" cy="365125"/>
          </a:xfrm>
        </p:spPr>
        <p:txBody>
          <a:bodyPr/>
          <a:lstStyle/>
          <a:p>
            <a:fld id="{8A9CE8E0-E263-4A0E-9FE8-D57894D92E0C}" type="slidenum">
              <a:rPr lang="en-US" smtClean="0"/>
              <a:pPr/>
              <a:t>7</a:t>
            </a:fld>
            <a:endParaRPr lang="en-US" dirty="0"/>
          </a:p>
        </p:txBody>
      </p:sp>
    </p:spTree>
    <p:extLst>
      <p:ext uri="{BB962C8B-B14F-4D97-AF65-F5344CB8AC3E}">
        <p14:creationId xmlns:p14="http://schemas.microsoft.com/office/powerpoint/2010/main" val="1318806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7DE69D2A-DCDB-4EAE-BD5C-638CCBD6DA8F}"/>
              </a:ext>
            </a:extLst>
          </p:cNvPr>
          <p:cNvSpPr>
            <a:spLocks noChangeArrowheads="1"/>
          </p:cNvSpPr>
          <p:nvPr/>
        </p:nvSpPr>
        <p:spPr bwMode="auto">
          <a:xfrm>
            <a:off x="522514" y="913731"/>
            <a:ext cx="11163719" cy="1384995"/>
          </a:xfrm>
          <a:prstGeom prst="rect">
            <a:avLst/>
          </a:prstGeom>
          <a:noFill/>
          <a:ln w="9525">
            <a:noFill/>
            <a:miter lim="800000"/>
            <a:headEnd/>
            <a:tailEnd/>
          </a:ln>
        </p:spPr>
        <p:txBody>
          <a:bodyPr wrap="square">
            <a:spAutoFit/>
          </a:bodyPr>
          <a:lstStyle/>
          <a:p>
            <a:pPr marL="228600" indent="-228600" algn="ctr"/>
            <a:r>
              <a:rPr lang="en-US" altLang="en-US" sz="2800" i="1" dirty="0">
                <a:ea typeface="Calibri" pitchFamily="34" charset="0"/>
                <a:cs typeface="Times New Roman" pitchFamily="18" charset="0"/>
              </a:rPr>
              <a:t>An Information System that fully benefits from the power of geography, geospatial data and technologies through the proper integration of geography and time across its business processes</a:t>
            </a:r>
          </a:p>
        </p:txBody>
      </p:sp>
      <p:sp>
        <p:nvSpPr>
          <p:cNvPr id="14" name="Rectangle 7">
            <a:extLst>
              <a:ext uri="{FF2B5EF4-FFF2-40B4-BE49-F238E27FC236}">
                <a16:creationId xmlns:a16="http://schemas.microsoft.com/office/drawing/2014/main" id="{89E5121A-941C-430F-A716-361E48993543}"/>
              </a:ext>
            </a:extLst>
          </p:cNvPr>
          <p:cNvSpPr>
            <a:spLocks noChangeArrowheads="1"/>
          </p:cNvSpPr>
          <p:nvPr/>
        </p:nvSpPr>
        <p:spPr bwMode="auto">
          <a:xfrm>
            <a:off x="522514" y="2436017"/>
            <a:ext cx="11163719" cy="3908762"/>
          </a:xfrm>
          <a:prstGeom prst="rect">
            <a:avLst/>
          </a:prstGeom>
          <a:noFill/>
          <a:ln w="9525">
            <a:noFill/>
            <a:miter lim="800000"/>
            <a:headEnd/>
            <a:tailEnd/>
          </a:ln>
        </p:spPr>
        <p:txBody>
          <a:bodyPr wrap="square">
            <a:spAutoFit/>
          </a:bodyPr>
          <a:lstStyle/>
          <a:p>
            <a:pPr marL="685800" indent="-685800"/>
            <a:r>
              <a:rPr lang="en-US" sz="2400" b="1" dirty="0">
                <a:ea typeface="Calibri" pitchFamily="34" charset="0"/>
                <a:cs typeface="Times New Roman" pitchFamily="18" charset="0"/>
              </a:rPr>
              <a:t>Geography:  </a:t>
            </a:r>
            <a:r>
              <a:rPr lang="en-US" sz="2400" dirty="0">
                <a:ea typeface="Calibri" pitchFamily="34" charset="0"/>
                <a:cs typeface="Times New Roman" pitchFamily="18" charset="0"/>
              </a:rPr>
              <a:t>The study of the natural features of the Earth, such as mountains and rivers – </a:t>
            </a:r>
            <a:r>
              <a:rPr lang="en-US" sz="2400" i="1" dirty="0">
                <a:ea typeface="Calibri" pitchFamily="34" charset="0"/>
                <a:cs typeface="Times New Roman" pitchFamily="18" charset="0"/>
              </a:rPr>
              <a:t>The Science</a:t>
            </a:r>
          </a:p>
          <a:p>
            <a:pPr marL="685800" indent="-685800"/>
            <a:endParaRPr lang="en-US" sz="1600" b="1" dirty="0">
              <a:ea typeface="Calibri" pitchFamily="34" charset="0"/>
              <a:cs typeface="Times New Roman" pitchFamily="18" charset="0"/>
            </a:endParaRPr>
          </a:p>
          <a:p>
            <a:pPr marL="685800" indent="-685800"/>
            <a:r>
              <a:rPr lang="en-US" sz="2400" b="1" dirty="0">
                <a:ea typeface="Calibri" pitchFamily="34" charset="0"/>
                <a:cs typeface="Times New Roman" pitchFamily="18" charset="0"/>
              </a:rPr>
              <a:t>Geospatial data: </a:t>
            </a:r>
            <a:r>
              <a:rPr lang="en-US" sz="2400" dirty="0">
                <a:ea typeface="Calibri" pitchFamily="34" charset="0"/>
                <a:cs typeface="Times New Roman" pitchFamily="18" charset="0"/>
              </a:rPr>
              <a:t>Also referred to as spatial data, information about the locations and shapes of geographic features and the relationships between them, usually stored as coordinates and topology – </a:t>
            </a:r>
            <a:r>
              <a:rPr lang="en-US" sz="2400" i="1" dirty="0">
                <a:ea typeface="Calibri" pitchFamily="34" charset="0"/>
                <a:cs typeface="Times New Roman" pitchFamily="18" charset="0"/>
              </a:rPr>
              <a:t>The Content</a:t>
            </a:r>
          </a:p>
          <a:p>
            <a:pPr marL="685800" indent="-685800"/>
            <a:endParaRPr lang="fr-CH" sz="1600" dirty="0">
              <a:ea typeface="Calibri" pitchFamily="34" charset="0"/>
              <a:cs typeface="Times New Roman" pitchFamily="18" charset="0"/>
            </a:endParaRPr>
          </a:p>
          <a:p>
            <a:pPr marL="685800" indent="-685800"/>
            <a:r>
              <a:rPr lang="fr-CH" sz="2400" b="1" dirty="0" err="1">
                <a:ea typeface="Calibri" pitchFamily="34" charset="0"/>
                <a:cs typeface="Times New Roman" pitchFamily="18" charset="0"/>
              </a:rPr>
              <a:t>Geospatial</a:t>
            </a:r>
            <a:r>
              <a:rPr lang="fr-CH" sz="2400" b="1" dirty="0">
                <a:ea typeface="Calibri" pitchFamily="34" charset="0"/>
                <a:cs typeface="Times New Roman" pitchFamily="18" charset="0"/>
              </a:rPr>
              <a:t> technologies: </a:t>
            </a:r>
            <a:r>
              <a:rPr lang="en-US" sz="2400" dirty="0">
                <a:ea typeface="Calibri" pitchFamily="34" charset="0"/>
                <a:cs typeface="Times New Roman" pitchFamily="18" charset="0"/>
              </a:rPr>
              <a:t>Refers to equipment used in visualization, measurement, and analysis of earth's features, typically involving such systems as Global Navigation Satellite System (GNSS), Geographical Information Systems (GIS), and remote sensing (RS) – </a:t>
            </a:r>
            <a:r>
              <a:rPr lang="en-US" sz="2400" i="1" dirty="0">
                <a:ea typeface="Calibri" pitchFamily="34" charset="0"/>
                <a:cs typeface="Times New Roman" pitchFamily="18" charset="0"/>
              </a:rPr>
              <a:t>The Tools</a:t>
            </a:r>
          </a:p>
        </p:txBody>
      </p:sp>
      <p:sp>
        <p:nvSpPr>
          <p:cNvPr id="2" name="Title 1">
            <a:extLst>
              <a:ext uri="{FF2B5EF4-FFF2-40B4-BE49-F238E27FC236}">
                <a16:creationId xmlns:a16="http://schemas.microsoft.com/office/drawing/2014/main" id="{CA3D9C4D-29A2-E8BA-7AD6-EDBA0FDCA7F0}"/>
              </a:ext>
            </a:extLst>
          </p:cNvPr>
          <p:cNvSpPr txBox="1">
            <a:spLocks/>
          </p:cNvSpPr>
          <p:nvPr/>
        </p:nvSpPr>
        <p:spPr bwMode="auto">
          <a:xfrm>
            <a:off x="0" y="152400"/>
            <a:ext cx="121920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marL="358775" fontAlgn="base">
              <a:lnSpc>
                <a:spcPct val="90000"/>
              </a:lnSpc>
              <a:spcBef>
                <a:spcPct val="0"/>
              </a:spcBef>
              <a:spcAft>
                <a:spcPct val="0"/>
              </a:spcAft>
              <a:defRPr sz="3200" b="1" cap="small" baseline="0">
                <a:solidFill>
                  <a:srgbClr val="4F8CB5"/>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sz="3600" b="1" dirty="0">
                <a:latin typeface="+mn-lt"/>
              </a:rPr>
              <a:t>Geo-enabled HIS/MIS – The definition</a:t>
            </a:r>
            <a:endParaRPr lang="en-PH" altLang="en-US" sz="3600" dirty="0"/>
          </a:p>
        </p:txBody>
      </p:sp>
      <p:sp>
        <p:nvSpPr>
          <p:cNvPr id="3" name="Slide Number Placeholder 3">
            <a:extLst>
              <a:ext uri="{FF2B5EF4-FFF2-40B4-BE49-F238E27FC236}">
                <a16:creationId xmlns:a16="http://schemas.microsoft.com/office/drawing/2014/main" id="{8B6399B3-AD5E-4261-E56C-7B014E6571BB}"/>
              </a:ext>
            </a:extLst>
          </p:cNvPr>
          <p:cNvSpPr txBox="1">
            <a:spLocks/>
          </p:cNvSpPr>
          <p:nvPr/>
        </p:nvSpPr>
        <p:spPr>
          <a:xfrm>
            <a:off x="9439836" y="6414404"/>
            <a:ext cx="2743200" cy="365125"/>
          </a:xfrm>
          <a:prstGeom prst="rect">
            <a:avLst/>
          </a:prstGeom>
        </p:spPr>
        <p:txBody>
          <a:bodyPr/>
          <a:lstStyle>
            <a:defPPr>
              <a:defRPr lang="en-US"/>
            </a:defPPr>
            <a:lvl1pPr marL="0" algn="r" defTabSz="914400" rtl="0" eaLnBrk="1" latinLnBrk="0" hangingPunct="1">
              <a:defRPr sz="16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09488-8EB1-4662-952E-D6A73107E6C0}" type="slidenum">
              <a:rPr lang="en-US" smtClean="0"/>
              <a:pPr/>
              <a:t>8</a:t>
            </a:fld>
            <a:endParaRPr lang="en-US" dirty="0"/>
          </a:p>
        </p:txBody>
      </p:sp>
    </p:spTree>
    <p:extLst>
      <p:ext uri="{BB962C8B-B14F-4D97-AF65-F5344CB8AC3E}">
        <p14:creationId xmlns:p14="http://schemas.microsoft.com/office/powerpoint/2010/main" val="2380887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0">
            <a:extLst>
              <a:ext uri="{FF2B5EF4-FFF2-40B4-BE49-F238E27FC236}">
                <a16:creationId xmlns:a16="http://schemas.microsoft.com/office/drawing/2014/main" id="{83F79FA8-2809-4C97-A53F-8B87307333B7}"/>
              </a:ext>
            </a:extLst>
          </p:cNvPr>
          <p:cNvSpPr>
            <a:spLocks noChangeArrowheads="1"/>
          </p:cNvSpPr>
          <p:nvPr/>
        </p:nvSpPr>
        <p:spPr bwMode="auto">
          <a:xfrm>
            <a:off x="703385" y="1168673"/>
            <a:ext cx="10781881" cy="1585562"/>
          </a:xfrm>
          <a:prstGeom prst="rect">
            <a:avLst/>
          </a:prstGeom>
          <a:noFill/>
          <a:ln w="12700">
            <a:noFill/>
            <a:miter lim="800000"/>
            <a:headEnd/>
            <a:tailEnd/>
          </a:ln>
        </p:spPr>
        <p:txBody>
          <a:bodyPr wrap="square" lIns="90488" tIns="44450" rIns="90488" bIns="44450">
            <a:spAutoFit/>
          </a:bodyPr>
          <a:lstStyle/>
          <a:p>
            <a:pPr algn="ctr">
              <a:lnSpc>
                <a:spcPct val="90000"/>
              </a:lnSpc>
            </a:pPr>
            <a:r>
              <a:rPr lang="en-GB" sz="3600" dirty="0"/>
              <a:t>Can you think about one piece of data or information within an HIS/MIS that has neither a spatial nor a time dimension </a:t>
            </a:r>
            <a:r>
              <a:rPr lang="en-US" sz="3600" dirty="0"/>
              <a:t>?</a:t>
            </a:r>
          </a:p>
        </p:txBody>
      </p:sp>
      <p:sp>
        <p:nvSpPr>
          <p:cNvPr id="7" name="Rectangle 12">
            <a:extLst>
              <a:ext uri="{FF2B5EF4-FFF2-40B4-BE49-F238E27FC236}">
                <a16:creationId xmlns:a16="http://schemas.microsoft.com/office/drawing/2014/main" id="{4FD30377-2D54-4242-8A53-A4D88819A02B}"/>
              </a:ext>
            </a:extLst>
          </p:cNvPr>
          <p:cNvSpPr>
            <a:spLocks noChangeArrowheads="1"/>
          </p:cNvSpPr>
          <p:nvPr/>
        </p:nvSpPr>
        <p:spPr bwMode="auto">
          <a:xfrm>
            <a:off x="2197100" y="3080337"/>
            <a:ext cx="7772400" cy="1086964"/>
          </a:xfrm>
          <a:prstGeom prst="rect">
            <a:avLst/>
          </a:prstGeom>
          <a:noFill/>
          <a:ln w="12700">
            <a:noFill/>
            <a:miter lim="800000"/>
            <a:headEnd/>
            <a:tailEnd/>
          </a:ln>
        </p:spPr>
        <p:txBody>
          <a:bodyPr wrap="square" lIns="90488" tIns="44450" rIns="90488" bIns="44450">
            <a:spAutoFit/>
          </a:bodyPr>
          <a:lstStyle/>
          <a:p>
            <a:pPr algn="ctr">
              <a:lnSpc>
                <a:spcPct val="90000"/>
              </a:lnSpc>
            </a:pPr>
            <a:r>
              <a:rPr lang="en-GB" sz="3600" i="1" dirty="0"/>
              <a:t> "everything happens somewhere </a:t>
            </a:r>
          </a:p>
          <a:p>
            <a:pPr algn="ctr">
              <a:lnSpc>
                <a:spcPct val="90000"/>
              </a:lnSpc>
            </a:pPr>
            <a:r>
              <a:rPr lang="en-GB" sz="3600" i="1" dirty="0"/>
              <a:t>at a given time"</a:t>
            </a:r>
            <a:endParaRPr lang="en-US" sz="3600" i="1" dirty="0"/>
          </a:p>
        </p:txBody>
      </p:sp>
      <p:sp>
        <p:nvSpPr>
          <p:cNvPr id="8" name="AutoShape 416">
            <a:extLst>
              <a:ext uri="{FF2B5EF4-FFF2-40B4-BE49-F238E27FC236}">
                <a16:creationId xmlns:a16="http://schemas.microsoft.com/office/drawing/2014/main" id="{E57A9285-2793-4324-A61B-F242E4339C2E}"/>
              </a:ext>
            </a:extLst>
          </p:cNvPr>
          <p:cNvSpPr>
            <a:spLocks noChangeArrowheads="1"/>
          </p:cNvSpPr>
          <p:nvPr/>
        </p:nvSpPr>
        <p:spPr bwMode="auto">
          <a:xfrm>
            <a:off x="774493" y="4677816"/>
            <a:ext cx="508000" cy="381000"/>
          </a:xfrm>
          <a:prstGeom prst="rightArrow">
            <a:avLst>
              <a:gd name="adj1" fmla="val 50000"/>
              <a:gd name="adj2" fmla="val 50000"/>
            </a:avLst>
          </a:prstGeom>
          <a:solidFill>
            <a:srgbClr val="4F8CB5"/>
          </a:solidFill>
          <a:ln w="9525">
            <a:noFill/>
            <a:miter lim="800000"/>
            <a:headEnd/>
            <a:tailEnd/>
          </a:ln>
        </p:spPr>
        <p:txBody>
          <a:bodyPr wrap="none" anchor="ctr"/>
          <a:lstStyle/>
          <a:p>
            <a:pPr>
              <a:defRPr/>
            </a:pPr>
            <a:endParaRPr lang="en-US" sz="1600">
              <a:latin typeface="+mj-lt"/>
            </a:endParaRPr>
          </a:p>
        </p:txBody>
      </p:sp>
      <p:sp>
        <p:nvSpPr>
          <p:cNvPr id="9" name="Rectangle 265">
            <a:extLst>
              <a:ext uri="{FF2B5EF4-FFF2-40B4-BE49-F238E27FC236}">
                <a16:creationId xmlns:a16="http://schemas.microsoft.com/office/drawing/2014/main" id="{40788093-AF50-4816-A8F2-297D2AD7140B}"/>
              </a:ext>
            </a:extLst>
          </p:cNvPr>
          <p:cNvSpPr>
            <a:spLocks noChangeArrowheads="1"/>
          </p:cNvSpPr>
          <p:nvPr/>
        </p:nvSpPr>
        <p:spPr bwMode="auto">
          <a:xfrm>
            <a:off x="1406769" y="4650829"/>
            <a:ext cx="9907675" cy="754062"/>
          </a:xfrm>
          <a:prstGeom prst="rect">
            <a:avLst/>
          </a:prstGeom>
          <a:noFill/>
          <a:ln w="12700">
            <a:noFill/>
            <a:miter lim="800000"/>
            <a:headEnd/>
            <a:tailEnd/>
          </a:ln>
        </p:spPr>
        <p:txBody>
          <a:bodyPr wrap="square" lIns="90488" tIns="44450" rIns="90488" bIns="44450">
            <a:spAutoFit/>
          </a:bodyPr>
          <a:lstStyle/>
          <a:p>
            <a:pPr>
              <a:lnSpc>
                <a:spcPct val="90000"/>
              </a:lnSpc>
              <a:defRPr/>
            </a:pPr>
            <a:r>
              <a:rPr lang="en-US" sz="2400" dirty="0">
                <a:latin typeface="+mn-lt"/>
              </a:rPr>
              <a:t>Key across all the public health functions (assessment, service delivery, policy formulation,…</a:t>
            </a:r>
          </a:p>
        </p:txBody>
      </p:sp>
      <p:sp>
        <p:nvSpPr>
          <p:cNvPr id="11" name="AutoShape 416">
            <a:extLst>
              <a:ext uri="{FF2B5EF4-FFF2-40B4-BE49-F238E27FC236}">
                <a16:creationId xmlns:a16="http://schemas.microsoft.com/office/drawing/2014/main" id="{16B93468-D532-4B60-918F-63CF8D5D8F50}"/>
              </a:ext>
            </a:extLst>
          </p:cNvPr>
          <p:cNvSpPr>
            <a:spLocks noChangeArrowheads="1"/>
          </p:cNvSpPr>
          <p:nvPr/>
        </p:nvSpPr>
        <p:spPr bwMode="auto">
          <a:xfrm>
            <a:off x="786876" y="5475246"/>
            <a:ext cx="508000" cy="381000"/>
          </a:xfrm>
          <a:prstGeom prst="rightArrow">
            <a:avLst>
              <a:gd name="adj1" fmla="val 50000"/>
              <a:gd name="adj2" fmla="val 50000"/>
            </a:avLst>
          </a:prstGeom>
          <a:solidFill>
            <a:srgbClr val="4F8CB5"/>
          </a:solidFill>
          <a:ln w="9525">
            <a:noFill/>
            <a:miter lim="800000"/>
            <a:headEnd/>
            <a:tailEnd/>
          </a:ln>
        </p:spPr>
        <p:txBody>
          <a:bodyPr wrap="none" anchor="ctr"/>
          <a:lstStyle/>
          <a:p>
            <a:pPr>
              <a:defRPr/>
            </a:pPr>
            <a:endParaRPr lang="en-US" sz="1600" dirty="0">
              <a:latin typeface="+mj-lt"/>
            </a:endParaRPr>
          </a:p>
        </p:txBody>
      </p:sp>
      <p:sp>
        <p:nvSpPr>
          <p:cNvPr id="12" name="Rectangle 265">
            <a:extLst>
              <a:ext uri="{FF2B5EF4-FFF2-40B4-BE49-F238E27FC236}">
                <a16:creationId xmlns:a16="http://schemas.microsoft.com/office/drawing/2014/main" id="{F17C3B6E-5524-4C2A-A6BB-E81884A09F7D}"/>
              </a:ext>
            </a:extLst>
          </p:cNvPr>
          <p:cNvSpPr>
            <a:spLocks noChangeArrowheads="1"/>
          </p:cNvSpPr>
          <p:nvPr/>
        </p:nvSpPr>
        <p:spPr bwMode="auto">
          <a:xfrm>
            <a:off x="1406768" y="5484171"/>
            <a:ext cx="10078497" cy="422275"/>
          </a:xfrm>
          <a:prstGeom prst="rect">
            <a:avLst/>
          </a:prstGeom>
          <a:noFill/>
          <a:ln w="12700">
            <a:noFill/>
            <a:miter lim="800000"/>
            <a:headEnd/>
            <a:tailEnd/>
          </a:ln>
        </p:spPr>
        <p:txBody>
          <a:bodyPr wrap="square" lIns="90488" tIns="44450" rIns="90488" bIns="44450">
            <a:spAutoFit/>
          </a:bodyPr>
          <a:lstStyle/>
          <a:p>
            <a:pPr>
              <a:lnSpc>
                <a:spcPct val="90000"/>
              </a:lnSpc>
              <a:defRPr/>
            </a:pPr>
            <a:r>
              <a:rPr lang="en-US" sz="2400" dirty="0">
                <a:latin typeface="+mn-lt"/>
              </a:rPr>
              <a:t>At the origin of modern epidemiology  </a:t>
            </a:r>
          </a:p>
        </p:txBody>
      </p:sp>
      <p:sp>
        <p:nvSpPr>
          <p:cNvPr id="2" name="Title 1">
            <a:extLst>
              <a:ext uri="{FF2B5EF4-FFF2-40B4-BE49-F238E27FC236}">
                <a16:creationId xmlns:a16="http://schemas.microsoft.com/office/drawing/2014/main" id="{A10C3A37-D2AD-F137-3AD0-1EB58179861B}"/>
              </a:ext>
            </a:extLst>
          </p:cNvPr>
          <p:cNvSpPr txBox="1">
            <a:spLocks/>
          </p:cNvSpPr>
          <p:nvPr/>
        </p:nvSpPr>
        <p:spPr bwMode="auto">
          <a:xfrm>
            <a:off x="0" y="152400"/>
            <a:ext cx="121920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marL="358775" fontAlgn="base">
              <a:lnSpc>
                <a:spcPct val="90000"/>
              </a:lnSpc>
              <a:spcBef>
                <a:spcPct val="0"/>
              </a:spcBef>
              <a:spcAft>
                <a:spcPct val="0"/>
              </a:spcAft>
              <a:defRPr sz="3200" b="1" cap="small" baseline="0">
                <a:solidFill>
                  <a:srgbClr val="4F8CB5"/>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sz="3600" b="1" dirty="0">
                <a:latin typeface="+mn-lt"/>
              </a:rPr>
              <a:t>Geo-enabled HIS/MIS – The reason</a:t>
            </a:r>
            <a:endParaRPr lang="en-PH" altLang="en-US" sz="3600" dirty="0"/>
          </a:p>
        </p:txBody>
      </p:sp>
      <p:sp>
        <p:nvSpPr>
          <p:cNvPr id="3" name="Slide Number Placeholder 3">
            <a:extLst>
              <a:ext uri="{FF2B5EF4-FFF2-40B4-BE49-F238E27FC236}">
                <a16:creationId xmlns:a16="http://schemas.microsoft.com/office/drawing/2014/main" id="{5B4320D1-BB7C-02F2-3505-0EBCA553A52E}"/>
              </a:ext>
            </a:extLst>
          </p:cNvPr>
          <p:cNvSpPr txBox="1">
            <a:spLocks/>
          </p:cNvSpPr>
          <p:nvPr/>
        </p:nvSpPr>
        <p:spPr>
          <a:xfrm>
            <a:off x="9439836" y="6414404"/>
            <a:ext cx="2743200" cy="365125"/>
          </a:xfrm>
          <a:prstGeom prst="rect">
            <a:avLst/>
          </a:prstGeom>
        </p:spPr>
        <p:txBody>
          <a:bodyPr/>
          <a:lstStyle>
            <a:defPPr>
              <a:defRPr lang="en-US"/>
            </a:defPPr>
            <a:lvl1pPr marL="0" algn="r" defTabSz="914400" rtl="0" eaLnBrk="1" latinLnBrk="0" hangingPunct="1">
              <a:defRPr sz="16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09488-8EB1-4662-952E-D6A73107E6C0}" type="slidenum">
              <a:rPr lang="en-US" smtClean="0"/>
              <a:pPr/>
              <a:t>9</a:t>
            </a:fld>
            <a:endParaRPr lang="en-US" dirty="0"/>
          </a:p>
        </p:txBody>
      </p:sp>
    </p:spTree>
    <p:extLst>
      <p:ext uri="{BB962C8B-B14F-4D97-AF65-F5344CB8AC3E}">
        <p14:creationId xmlns:p14="http://schemas.microsoft.com/office/powerpoint/2010/main" val="258183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1" grpId="0" animBg="1"/>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RU_Epi_HGLC_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RU_Epi_template.potx" id="{C4C6975B-1ACD-426D-B7B7-6BADFDA88C4B}" vid="{8964BB0A-67A4-4C3D-BACD-1CA8771A410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4764</TotalTime>
  <Words>2456</Words>
  <Application>Microsoft Office PowerPoint</Application>
  <PresentationFormat>Widescreen</PresentationFormat>
  <Paragraphs>274</Paragraphs>
  <Slides>24</Slides>
  <Notes>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Calibri</vt:lpstr>
      <vt:lpstr>Calibri Light</vt:lpstr>
      <vt:lpstr>Open Sans</vt:lpstr>
      <vt:lpstr>Office Theme</vt:lpstr>
      <vt:lpstr>MORU_Epi_HGLC_template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975</dc:creator>
  <cp:lastModifiedBy>Neriza</cp:lastModifiedBy>
  <cp:revision>41</cp:revision>
  <dcterms:created xsi:type="dcterms:W3CDTF">2022-09-23T03:29:17Z</dcterms:created>
  <dcterms:modified xsi:type="dcterms:W3CDTF">2022-11-03T16:30:24Z</dcterms:modified>
</cp:coreProperties>
</file>