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2795" r:id="rId2"/>
    <p:sldId id="2796" r:id="rId3"/>
    <p:sldId id="2792" r:id="rId4"/>
    <p:sldId id="297" r:id="rId5"/>
    <p:sldId id="290" r:id="rId6"/>
    <p:sldId id="291" r:id="rId7"/>
    <p:sldId id="292" r:id="rId8"/>
    <p:sldId id="2790" r:id="rId9"/>
    <p:sldId id="295" r:id="rId10"/>
    <p:sldId id="299" r:id="rId11"/>
    <p:sldId id="300" r:id="rId12"/>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8D9FFF40-DDF4-4382-A1DA-2DFBB80B25A7}">
          <p14:sldIdLst>
            <p14:sldId id="2795"/>
            <p14:sldId id="2796"/>
            <p14:sldId id="2792"/>
            <p14:sldId id="297"/>
            <p14:sldId id="290"/>
            <p14:sldId id="291"/>
            <p14:sldId id="292"/>
            <p14:sldId id="2790"/>
            <p14:sldId id="295"/>
            <p14:sldId id="299"/>
            <p14:sldId id="300"/>
          </p14:sldIdLst>
        </p14:section>
      </p14:sectionLst>
    </p:ext>
    <p:ext uri="{EFAFB233-063F-42B5-8137-9DF3F51BA10A}">
      <p15:sldGuideLst xmlns:p15="http://schemas.microsoft.com/office/powerpoint/2012/main">
        <p15:guide id="1" orient="horz" pos="1480" userDrawn="1">
          <p15:clr>
            <a:srgbClr val="A4A3A4"/>
          </p15:clr>
        </p15:guide>
        <p15:guide id="2" pos="325" userDrawn="1">
          <p15:clr>
            <a:srgbClr val="A4A3A4"/>
          </p15:clr>
        </p15:guide>
        <p15:guide id="3" orient="horz" pos="300" userDrawn="1">
          <p15:clr>
            <a:srgbClr val="A4A3A4"/>
          </p15:clr>
        </p15:guide>
        <p15:guide id="4" pos="3500" userDrawn="1">
          <p15:clr>
            <a:srgbClr val="A4A3A4"/>
          </p15:clr>
        </p15:guide>
        <p15:guide id="5" orient="horz" pos="3430" userDrawn="1">
          <p15:clr>
            <a:srgbClr val="A4A3A4"/>
          </p15:clr>
        </p15:guide>
        <p15:guide id="7" pos="7355" userDrawn="1">
          <p15:clr>
            <a:srgbClr val="A4A3A4"/>
          </p15:clr>
        </p15:guide>
        <p15:guide id="8" orient="horz" pos="2478"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F0FF"/>
    <a:srgbClr val="1F83C5"/>
    <a:srgbClr val="002147"/>
    <a:srgbClr val="7F6000"/>
    <a:srgbClr val="FE7F00"/>
    <a:srgbClr val="FF9933"/>
    <a:srgbClr val="3466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4650" autoAdjust="0"/>
    <p:restoredTop sz="94660"/>
  </p:normalViewPr>
  <p:slideViewPr>
    <p:cSldViewPr snapToGrid="0">
      <p:cViewPr varScale="1">
        <p:scale>
          <a:sx n="107" d="100"/>
          <a:sy n="107" d="100"/>
        </p:scale>
        <p:origin x="1314" y="102"/>
      </p:cViewPr>
      <p:guideLst>
        <p:guide orient="horz" pos="1480"/>
        <p:guide pos="325"/>
        <p:guide orient="horz" pos="300"/>
        <p:guide pos="3500"/>
        <p:guide orient="horz" pos="3430"/>
        <p:guide pos="7355"/>
        <p:guide orient="horz" pos="2478"/>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81" d="100"/>
          <a:sy n="81" d="100"/>
        </p:scale>
        <p:origin x="389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625442-F05A-4FC3-9A08-3A325D2C6ED9}" type="datetimeFigureOut">
              <a:rPr lang="en-GB" smtClean="0"/>
              <a:t>18/06/2026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D482C6-7221-442F-AC9E-4AD7982D5D27}" type="slidenum">
              <a:rPr lang="en-GB" smtClean="0"/>
              <a:t>‹#›</a:t>
            </a:fld>
            <a:endParaRPr lang="en-GB"/>
          </a:p>
        </p:txBody>
      </p:sp>
    </p:spTree>
    <p:extLst>
      <p:ext uri="{BB962C8B-B14F-4D97-AF65-F5344CB8AC3E}">
        <p14:creationId xmlns:p14="http://schemas.microsoft.com/office/powerpoint/2010/main" val="298850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0189B38-87AB-431D-88EE-EB47DCC6C7B8}" type="slidenum">
              <a:rPr lang="en-PH" altLang="en-US" smtClean="0"/>
              <a:pPr>
                <a:defRPr/>
              </a:pPr>
              <a:t>1</a:t>
            </a:fld>
            <a:endParaRPr lang="en-PH" altLang="en-US"/>
          </a:p>
        </p:txBody>
      </p:sp>
    </p:spTree>
    <p:extLst>
      <p:ext uri="{BB962C8B-B14F-4D97-AF65-F5344CB8AC3E}">
        <p14:creationId xmlns:p14="http://schemas.microsoft.com/office/powerpoint/2010/main" val="1259420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9947564" y="6372237"/>
            <a:ext cx="2244436" cy="365125"/>
          </a:xfrm>
        </p:spPr>
        <p:txBody>
          <a:bodyPr/>
          <a:lstStyle>
            <a:lvl1pPr>
              <a:defRPr>
                <a:solidFill>
                  <a:schemeClr val="tx1"/>
                </a:solidFill>
              </a:defRPr>
            </a:lvl1pPr>
          </a:lstStyle>
          <a:p>
            <a:fld id="{52CF7BD0-B8B5-4FD1-B667-C9EC0A5E21A2}" type="slidenum">
              <a:rPr lang="en-US" smtClean="0"/>
              <a:pPr/>
              <a:t>‹#›</a:t>
            </a:fld>
            <a:endParaRPr lang="en-US"/>
          </a:p>
        </p:txBody>
      </p:sp>
    </p:spTree>
    <p:extLst>
      <p:ext uri="{BB962C8B-B14F-4D97-AF65-F5344CB8AC3E}">
        <p14:creationId xmlns:p14="http://schemas.microsoft.com/office/powerpoint/2010/main" val="1279686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6/18/2026</a:t>
            </a:fld>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2511549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6/18/2026</a:t>
            </a:fld>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1150549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6">
            <a:extLst>
              <a:ext uri="{FF2B5EF4-FFF2-40B4-BE49-F238E27FC236}">
                <a16:creationId xmlns:a16="http://schemas.microsoft.com/office/drawing/2014/main" id="{4430AEC5-3548-4E72-9F65-B464DE7E9DDF}"/>
              </a:ext>
            </a:extLst>
          </p:cNvPr>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6/18/2026</a:t>
            </a:fld>
            <a:endParaRPr lang="en-US"/>
          </a:p>
        </p:txBody>
      </p:sp>
      <p:sp>
        <p:nvSpPr>
          <p:cNvPr id="8" name="Footer Placeholder 7">
            <a:extLst>
              <a:ext uri="{FF2B5EF4-FFF2-40B4-BE49-F238E27FC236}">
                <a16:creationId xmlns:a16="http://schemas.microsoft.com/office/drawing/2014/main" id="{EF4B33C8-A600-459B-8D12-DF5499B24A85}"/>
              </a:ext>
            </a:extLst>
          </p:cNvPr>
          <p:cNvSpPr>
            <a:spLocks noGrp="1"/>
          </p:cNvSpPr>
          <p:nvPr>
            <p:ph type="ftr" sz="quarter" idx="11"/>
          </p:nvPr>
        </p:nvSpPr>
        <p:spPr>
          <a:xfrm>
            <a:off x="4145100" y="6447626"/>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45AF2E54-F30D-4F16-80BD-0575CE8B7D6F}"/>
              </a:ext>
            </a:extLst>
          </p:cNvPr>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20403107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8_Title and Content">
  <p:cSld name="8_Title and Content">
    <p:spTree>
      <p:nvGrpSpPr>
        <p:cNvPr id="1" name="Shape 19"/>
        <p:cNvGrpSpPr/>
        <p:nvPr/>
      </p:nvGrpSpPr>
      <p:grpSpPr>
        <a:xfrm>
          <a:off x="0" y="0"/>
          <a:ext cx="0" cy="0"/>
          <a:chOff x="0" y="0"/>
          <a:chExt cx="0" cy="0"/>
        </a:xfrm>
      </p:grpSpPr>
    </p:spTree>
    <p:extLst>
      <p:ext uri="{BB962C8B-B14F-4D97-AF65-F5344CB8AC3E}">
        <p14:creationId xmlns:p14="http://schemas.microsoft.com/office/powerpoint/2010/main" val="1511537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339275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6/18/2026</a:t>
            </a:fld>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421387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831851" y="4589469"/>
            <a:ext cx="105156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6/18/2026</a:t>
            </a:fld>
            <a:endParaRPr lang="en-US"/>
          </a:p>
        </p:txBody>
      </p:sp>
      <p:sp>
        <p:nvSpPr>
          <p:cNvPr id="5" name="Footer Placeholder 4"/>
          <p:cNvSpPr>
            <a:spLocks noGrp="1"/>
          </p:cNvSpPr>
          <p:nvPr>
            <p:ph type="ftr" sz="quarter" idx="11"/>
          </p:nvPr>
        </p:nvSpPr>
        <p:spPr>
          <a:xfrm>
            <a:off x="4038600" y="6356356"/>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3868435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6/18/2026</a:t>
            </a:fld>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137678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6/18/2026</a:t>
            </a:fld>
            <a:endParaRPr lang="en-US"/>
          </a:p>
        </p:txBody>
      </p:sp>
      <p:sp>
        <p:nvSpPr>
          <p:cNvPr id="8" name="Footer Placeholder 7"/>
          <p:cNvSpPr>
            <a:spLocks noGrp="1"/>
          </p:cNvSpPr>
          <p:nvPr>
            <p:ph type="ftr" sz="quarter" idx="11"/>
          </p:nvPr>
        </p:nvSpPr>
        <p:spPr>
          <a:xfrm>
            <a:off x="4038600" y="6356356"/>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689899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6/18/2026</a:t>
            </a:fld>
            <a:endParaRPr lang="en-US"/>
          </a:p>
        </p:txBody>
      </p:sp>
      <p:sp>
        <p:nvSpPr>
          <p:cNvPr id="4" name="Footer Placeholder 3"/>
          <p:cNvSpPr>
            <a:spLocks noGrp="1"/>
          </p:cNvSpPr>
          <p:nvPr>
            <p:ph type="ftr" sz="quarter" idx="11"/>
          </p:nvPr>
        </p:nvSpPr>
        <p:spPr>
          <a:xfrm>
            <a:off x="4038600" y="6356356"/>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4065305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6/18/2026</a:t>
            </a:fld>
            <a:endParaRPr lang="en-US"/>
          </a:p>
        </p:txBody>
      </p:sp>
      <p:sp>
        <p:nvSpPr>
          <p:cNvPr id="3" name="Footer Placeholder 2"/>
          <p:cNvSpPr>
            <a:spLocks noGrp="1"/>
          </p:cNvSpPr>
          <p:nvPr>
            <p:ph type="ftr" sz="quarter" idx="11"/>
          </p:nvPr>
        </p:nvSpPr>
        <p:spPr>
          <a:xfrm>
            <a:off x="4038600" y="6356356"/>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4061835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5183188" y="987431"/>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6/18/2026</a:t>
            </a:fld>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551564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31"/>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838200" y="6356356"/>
            <a:ext cx="2743200" cy="365125"/>
          </a:xfrm>
          <a:prstGeom prst="rect">
            <a:avLst/>
          </a:prstGeom>
        </p:spPr>
        <p:txBody>
          <a:bodyPr/>
          <a:lstStyle/>
          <a:p>
            <a:fld id="{53B4875D-6EE9-4D19-82C7-9FEAD0E1763A}" type="datetimeFigureOut">
              <a:rPr lang="en-US" smtClean="0"/>
              <a:t>6/18/2026</a:t>
            </a:fld>
            <a:endParaRPr lang="en-US"/>
          </a:p>
        </p:txBody>
      </p:sp>
      <p:sp>
        <p:nvSpPr>
          <p:cNvPr id="6" name="Footer Placeholder 5"/>
          <p:cNvSpPr>
            <a:spLocks noGrp="1"/>
          </p:cNvSpPr>
          <p:nvPr>
            <p:ph type="ftr" sz="quarter" idx="11"/>
          </p:nvPr>
        </p:nvSpPr>
        <p:spPr>
          <a:xfrm>
            <a:off x="4038600" y="6356356"/>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2CF7BD0-B8B5-4FD1-B667-C9EC0A5E21A2}" type="slidenum">
              <a:rPr lang="en-US" smtClean="0"/>
              <a:t>‹#›</a:t>
            </a:fld>
            <a:endParaRPr lang="en-US"/>
          </a:p>
        </p:txBody>
      </p:sp>
    </p:spTree>
    <p:extLst>
      <p:ext uri="{BB962C8B-B14F-4D97-AF65-F5344CB8AC3E}">
        <p14:creationId xmlns:p14="http://schemas.microsoft.com/office/powerpoint/2010/main" val="3506250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jpg"/><Relationship Id="rId3" Type="http://schemas.openxmlformats.org/officeDocument/2006/relationships/slideLayout" Target="../slideLayouts/slideLayout3.xml"/><Relationship Id="rId21" Type="http://schemas.openxmlformats.org/officeDocument/2006/relationships/image" Target="../media/image6.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6354001"/>
            <a:ext cx="12192000" cy="503999"/>
          </a:xfrm>
          <a:prstGeom prst="rect">
            <a:avLst/>
          </a:prstGeom>
          <a:solidFill>
            <a:srgbClr val="1F83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406314" y="6419850"/>
            <a:ext cx="621728"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2CF7BD0-B8B5-4FD1-B667-C9EC0A5E21A2}" type="slidenum">
              <a:rPr lang="en-US" smtClean="0"/>
              <a:t>‹#›</a:t>
            </a:fld>
            <a:endParaRPr lang="en-US"/>
          </a:p>
        </p:txBody>
      </p:sp>
      <p:sp>
        <p:nvSpPr>
          <p:cNvPr id="19" name="Google Shape;17;p25">
            <a:extLst>
              <a:ext uri="{FF2B5EF4-FFF2-40B4-BE49-F238E27FC236}">
                <a16:creationId xmlns:a16="http://schemas.microsoft.com/office/drawing/2014/main" id="{631B12C8-40DA-D8E5-BDDD-729AFF29CE2B}"/>
              </a:ext>
            </a:extLst>
          </p:cNvPr>
          <p:cNvSpPr/>
          <p:nvPr/>
        </p:nvSpPr>
        <p:spPr>
          <a:xfrm>
            <a:off x="7684606" y="6428557"/>
            <a:ext cx="359569" cy="376238"/>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13" name="Group 12">
            <a:extLst>
              <a:ext uri="{FF2B5EF4-FFF2-40B4-BE49-F238E27FC236}">
                <a16:creationId xmlns:a16="http://schemas.microsoft.com/office/drawing/2014/main" id="{8584D217-1732-2173-7C8E-310B3A940ADF}"/>
              </a:ext>
            </a:extLst>
          </p:cNvPr>
          <p:cNvGrpSpPr/>
          <p:nvPr userDrawn="1"/>
        </p:nvGrpSpPr>
        <p:grpSpPr>
          <a:xfrm>
            <a:off x="1753476" y="6396842"/>
            <a:ext cx="8692977" cy="440669"/>
            <a:chOff x="1724901" y="6396842"/>
            <a:chExt cx="8692977" cy="440669"/>
          </a:xfrm>
        </p:grpSpPr>
        <p:pic>
          <p:nvPicPr>
            <p:cNvPr id="22" name="Google Shape;20;p25">
              <a:extLst>
                <a:ext uri="{FF2B5EF4-FFF2-40B4-BE49-F238E27FC236}">
                  <a16:creationId xmlns:a16="http://schemas.microsoft.com/office/drawing/2014/main" id="{64F20500-7B52-0D1E-C489-DC9B3C3B6E1C}"/>
                </a:ext>
              </a:extLst>
            </p:cNvPr>
            <p:cNvPicPr preferRelativeResize="0"/>
            <p:nvPr/>
          </p:nvPicPr>
          <p:blipFill rotWithShape="1">
            <a:blip r:embed="rId16">
              <a:alphaModFix/>
            </a:blip>
            <a:srcRect/>
            <a:stretch/>
          </p:blipFill>
          <p:spPr>
            <a:xfrm>
              <a:off x="8724773" y="6396842"/>
              <a:ext cx="438912" cy="438912"/>
            </a:xfrm>
            <a:prstGeom prst="rect">
              <a:avLst/>
            </a:prstGeom>
            <a:noFill/>
            <a:ln>
              <a:noFill/>
            </a:ln>
          </p:spPr>
        </p:pic>
        <p:pic>
          <p:nvPicPr>
            <p:cNvPr id="17" name="Google Shape;15;p25">
              <a:extLst>
                <a:ext uri="{FF2B5EF4-FFF2-40B4-BE49-F238E27FC236}">
                  <a16:creationId xmlns:a16="http://schemas.microsoft.com/office/drawing/2014/main" id="{E6DA330A-3F2F-6139-D9CD-D45D697DE8DD}"/>
                </a:ext>
              </a:extLst>
            </p:cNvPr>
            <p:cNvPicPr preferRelativeResize="0"/>
            <p:nvPr/>
          </p:nvPicPr>
          <p:blipFill rotWithShape="1">
            <a:blip r:embed="rId17">
              <a:alphaModFix/>
            </a:blip>
            <a:srcRect/>
            <a:stretch/>
          </p:blipFill>
          <p:spPr>
            <a:xfrm>
              <a:off x="6060264" y="6396842"/>
              <a:ext cx="1315116" cy="438912"/>
            </a:xfrm>
            <a:prstGeom prst="rect">
              <a:avLst/>
            </a:prstGeom>
            <a:noFill/>
            <a:ln>
              <a:noFill/>
            </a:ln>
          </p:spPr>
        </p:pic>
        <p:pic>
          <p:nvPicPr>
            <p:cNvPr id="18" name="Google Shape;16;p25">
              <a:extLst>
                <a:ext uri="{FF2B5EF4-FFF2-40B4-BE49-F238E27FC236}">
                  <a16:creationId xmlns:a16="http://schemas.microsoft.com/office/drawing/2014/main" id="{C9C7F4A1-A620-C01E-F543-5F08F00E4F12}"/>
                </a:ext>
              </a:extLst>
            </p:cNvPr>
            <p:cNvPicPr preferRelativeResize="0"/>
            <p:nvPr/>
          </p:nvPicPr>
          <p:blipFill rotWithShape="1">
            <a:blip r:embed="rId18">
              <a:alphaModFix/>
            </a:blip>
            <a:srcRect/>
            <a:stretch/>
          </p:blipFill>
          <p:spPr>
            <a:xfrm>
              <a:off x="4765575" y="6396844"/>
              <a:ext cx="1145263" cy="440667"/>
            </a:xfrm>
            <a:prstGeom prst="rect">
              <a:avLst/>
            </a:prstGeom>
            <a:noFill/>
            <a:ln>
              <a:noFill/>
            </a:ln>
          </p:spPr>
        </p:pic>
        <p:pic>
          <p:nvPicPr>
            <p:cNvPr id="20" name="Google Shape;18;p25">
              <a:extLst>
                <a:ext uri="{FF2B5EF4-FFF2-40B4-BE49-F238E27FC236}">
                  <a16:creationId xmlns:a16="http://schemas.microsoft.com/office/drawing/2014/main" id="{574C1756-06E0-046E-EA1E-3FA8DC640D45}"/>
                </a:ext>
              </a:extLst>
            </p:cNvPr>
            <p:cNvPicPr preferRelativeResize="0"/>
            <p:nvPr/>
          </p:nvPicPr>
          <p:blipFill rotWithShape="1">
            <a:blip r:embed="rId19">
              <a:alphaModFix/>
            </a:blip>
            <a:srcRect/>
            <a:stretch/>
          </p:blipFill>
          <p:spPr>
            <a:xfrm>
              <a:off x="7628636" y="6396842"/>
              <a:ext cx="438912" cy="438912"/>
            </a:xfrm>
            <a:prstGeom prst="rect">
              <a:avLst/>
            </a:prstGeom>
            <a:noFill/>
            <a:ln>
              <a:noFill/>
            </a:ln>
          </p:spPr>
        </p:pic>
        <p:pic>
          <p:nvPicPr>
            <p:cNvPr id="21" name="Google Shape;19;p25">
              <a:extLst>
                <a:ext uri="{FF2B5EF4-FFF2-40B4-BE49-F238E27FC236}">
                  <a16:creationId xmlns:a16="http://schemas.microsoft.com/office/drawing/2014/main" id="{CB77B44F-CBB9-C210-6409-4471D64B8067}"/>
                </a:ext>
              </a:extLst>
            </p:cNvPr>
            <p:cNvPicPr preferRelativeResize="0"/>
            <p:nvPr/>
          </p:nvPicPr>
          <p:blipFill rotWithShape="1">
            <a:blip r:embed="rId20">
              <a:alphaModFix/>
            </a:blip>
            <a:srcRect/>
            <a:stretch/>
          </p:blipFill>
          <p:spPr>
            <a:xfrm>
              <a:off x="8190992" y="6396842"/>
              <a:ext cx="438912" cy="438912"/>
            </a:xfrm>
            <a:prstGeom prst="rect">
              <a:avLst/>
            </a:prstGeom>
            <a:noFill/>
            <a:ln>
              <a:noFill/>
            </a:ln>
          </p:spPr>
        </p:pic>
        <p:pic>
          <p:nvPicPr>
            <p:cNvPr id="23" name="Google Shape;21;p25">
              <a:extLst>
                <a:ext uri="{FF2B5EF4-FFF2-40B4-BE49-F238E27FC236}">
                  <a16:creationId xmlns:a16="http://schemas.microsoft.com/office/drawing/2014/main" id="{CDE0E9B6-B19F-0BA2-5C72-9877ED6506CA}"/>
                </a:ext>
              </a:extLst>
            </p:cNvPr>
            <p:cNvPicPr preferRelativeResize="0"/>
            <p:nvPr/>
          </p:nvPicPr>
          <p:blipFill rotWithShape="1">
            <a:blip r:embed="rId21">
              <a:alphaModFix/>
            </a:blip>
            <a:srcRect l="54857" t="50670" r="16315" b="29323"/>
            <a:stretch/>
          </p:blipFill>
          <p:spPr>
            <a:xfrm>
              <a:off x="9272056" y="6398345"/>
              <a:ext cx="1145822" cy="437409"/>
            </a:xfrm>
            <a:prstGeom prst="rect">
              <a:avLst/>
            </a:prstGeom>
            <a:noFill/>
            <a:ln>
              <a:noFill/>
            </a:ln>
          </p:spPr>
        </p:pic>
        <p:pic>
          <p:nvPicPr>
            <p:cNvPr id="11" name="Picture 10">
              <a:extLst>
                <a:ext uri="{FF2B5EF4-FFF2-40B4-BE49-F238E27FC236}">
                  <a16:creationId xmlns:a16="http://schemas.microsoft.com/office/drawing/2014/main" id="{89C95186-E479-BFCF-D2C8-3041AE03217F}"/>
                </a:ext>
              </a:extLst>
            </p:cNvPr>
            <p:cNvPicPr>
              <a:picLocks noChangeAspect="1"/>
            </p:cNvPicPr>
            <p:nvPr userDrawn="1"/>
          </p:nvPicPr>
          <p:blipFill>
            <a:blip r:embed="rId22" cstate="print">
              <a:extLst>
                <a:ext uri="{28A0092B-C50C-407E-A947-70E740481C1C}">
                  <a14:useLocalDpi xmlns:a14="http://schemas.microsoft.com/office/drawing/2010/main" val="0"/>
                </a:ext>
              </a:extLst>
            </a:blip>
            <a:srcRect l="6044" t="23927" r="5849" b="24356"/>
            <a:stretch>
              <a:fillRect/>
            </a:stretch>
          </p:blipFill>
          <p:spPr>
            <a:xfrm>
              <a:off x="1724901" y="6396842"/>
              <a:ext cx="2936089" cy="439200"/>
            </a:xfrm>
            <a:prstGeom prst="rect">
              <a:avLst/>
            </a:prstGeom>
          </p:spPr>
        </p:pic>
      </p:grpSp>
    </p:spTree>
    <p:extLst>
      <p:ext uri="{BB962C8B-B14F-4D97-AF65-F5344CB8AC3E}">
        <p14:creationId xmlns:p14="http://schemas.microsoft.com/office/powerpoint/2010/main" val="41899112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90" r:id="rId13"/>
    <p:sldLayoutId id="2147483691"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hyperlink" Target="https://openclipart.org/detail/167169/usb-thumb-drive-2-by-rygl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6"/>
          <p:cNvSpPr txBox="1">
            <a:spLocks noChangeArrowheads="1"/>
          </p:cNvSpPr>
          <p:nvPr/>
        </p:nvSpPr>
        <p:spPr bwMode="auto">
          <a:xfrm>
            <a:off x="788894" y="4349146"/>
            <a:ext cx="1069489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sz="3200" dirty="0">
                <a:latin typeface="+mn-lt"/>
                <a:ea typeface="Century Gothic" charset="0"/>
                <a:cs typeface="Century Gothic" charset="0"/>
              </a:rPr>
              <a:t>Exercise 3: Preparation of the statistical data for use in a GIS software (QGIS)</a:t>
            </a:r>
            <a:endParaRPr lang="en-US" altLang="en-US" sz="3200" dirty="0">
              <a:latin typeface="+mn-lt"/>
              <a:ea typeface="Century Gothic" charset="0"/>
              <a:cs typeface="Century Gothic" charset="0"/>
            </a:endParaRPr>
          </a:p>
        </p:txBody>
      </p:sp>
      <p:sp>
        <p:nvSpPr>
          <p:cNvPr id="2" name="TextBox 6">
            <a:extLst>
              <a:ext uri="{FF2B5EF4-FFF2-40B4-BE49-F238E27FC236}">
                <a16:creationId xmlns:a16="http://schemas.microsoft.com/office/drawing/2014/main" id="{124B0B26-B98A-8C35-EA7B-910EA10DB240}"/>
              </a:ext>
            </a:extLst>
          </p:cNvPr>
          <p:cNvSpPr txBox="1">
            <a:spLocks noChangeArrowheads="1"/>
          </p:cNvSpPr>
          <p:nvPr/>
        </p:nvSpPr>
        <p:spPr bwMode="auto">
          <a:xfrm>
            <a:off x="0" y="1789731"/>
            <a:ext cx="121920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sz="4400" dirty="0">
                <a:latin typeface="+mn-lt"/>
                <a:ea typeface="Century Gothic" charset="0"/>
                <a:cs typeface="Century Gothic" charset="0"/>
              </a:rPr>
              <a:t>Introduction to geospatial data management</a:t>
            </a:r>
          </a:p>
          <a:p>
            <a:pPr algn="ctr"/>
            <a:r>
              <a:rPr lang="en-US" sz="4400" dirty="0">
                <a:latin typeface="+mn-lt"/>
                <a:ea typeface="Century Gothic" charset="0"/>
                <a:cs typeface="Century Gothic" charset="0"/>
              </a:rPr>
              <a:t>and technologies for Health Programs training workshop - Timor Leste</a:t>
            </a:r>
          </a:p>
        </p:txBody>
      </p:sp>
      <p:pic>
        <p:nvPicPr>
          <p:cNvPr id="5" name="Picture 4">
            <a:extLst>
              <a:ext uri="{FF2B5EF4-FFF2-40B4-BE49-F238E27FC236}">
                <a16:creationId xmlns:a16="http://schemas.microsoft.com/office/drawing/2014/main" id="{776D2AF1-ED0D-97E9-B237-22F1A4B7FE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5967" y="110464"/>
            <a:ext cx="1420066" cy="146504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28AC9C77-1108-41D8-AF90-2DD360B9A260}"/>
              </a:ext>
            </a:extLst>
          </p:cNvPr>
          <p:cNvSpPr>
            <a:spLocks noChangeArrowheads="1"/>
          </p:cNvSpPr>
          <p:nvPr/>
        </p:nvSpPr>
        <p:spPr bwMode="auto">
          <a:xfrm>
            <a:off x="547314" y="1489729"/>
            <a:ext cx="885666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Tx/>
              <a:buAutoNum type="arabicPeriod"/>
            </a:pPr>
            <a:r>
              <a:rPr lang="en-US" altLang="en-US" sz="2400" dirty="0"/>
              <a:t>Open the </a:t>
            </a:r>
            <a:r>
              <a:rPr lang="pt-BR" altLang="en-US" sz="2400" dirty="0"/>
              <a:t>HIV_Cases_Report_DOH_200327</a:t>
            </a:r>
            <a:r>
              <a:rPr lang="en-US" altLang="en-US" sz="2400" dirty="0"/>
              <a:t>.xlsx  file in Excel</a:t>
            </a:r>
          </a:p>
          <a:p>
            <a:pPr>
              <a:buFontTx/>
              <a:buAutoNum type="arabicPeriod"/>
            </a:pPr>
            <a:endParaRPr lang="en-US" altLang="en-US" sz="2400" dirty="0"/>
          </a:p>
        </p:txBody>
      </p:sp>
      <p:sp>
        <p:nvSpPr>
          <p:cNvPr id="8" name="Rectangle 12">
            <a:extLst>
              <a:ext uri="{FF2B5EF4-FFF2-40B4-BE49-F238E27FC236}">
                <a16:creationId xmlns:a16="http://schemas.microsoft.com/office/drawing/2014/main" id="{BA3CA1AC-A09A-45E8-9F1D-EABD5361608B}"/>
              </a:ext>
            </a:extLst>
          </p:cNvPr>
          <p:cNvSpPr>
            <a:spLocks noChangeArrowheads="1"/>
          </p:cNvSpPr>
          <p:nvPr/>
        </p:nvSpPr>
        <p:spPr bwMode="auto">
          <a:xfrm>
            <a:off x="556316" y="1883961"/>
            <a:ext cx="793326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 typeface="+mj-lt"/>
              <a:buAutoNum type="arabicPeriod" startAt="2"/>
            </a:pPr>
            <a:r>
              <a:rPr lang="en-US" altLang="en-US" sz="2400" dirty="0"/>
              <a:t>Use the pivot table function to generate a new table that would contain the health facility unique identifier and the total number of cases by health facility</a:t>
            </a:r>
          </a:p>
          <a:p>
            <a:pPr>
              <a:buFontTx/>
              <a:buAutoNum type="arabicPeriod" startAt="2"/>
            </a:pPr>
            <a:endParaRPr lang="en-US" altLang="en-US" sz="2400" dirty="0"/>
          </a:p>
          <a:p>
            <a:pPr>
              <a:buFontTx/>
              <a:buAutoNum type="arabicPeriod" startAt="2"/>
            </a:pPr>
            <a:endParaRPr lang="en-US" altLang="en-US" sz="2400" dirty="0"/>
          </a:p>
        </p:txBody>
      </p:sp>
      <p:pic>
        <p:nvPicPr>
          <p:cNvPr id="2" name="Picture 1">
            <a:extLst>
              <a:ext uri="{FF2B5EF4-FFF2-40B4-BE49-F238E27FC236}">
                <a16:creationId xmlns:a16="http://schemas.microsoft.com/office/drawing/2014/main" id="{335C2F90-34DF-499D-8D8C-B98D5A9CCA51}"/>
              </a:ext>
            </a:extLst>
          </p:cNvPr>
          <p:cNvPicPr>
            <a:picLocks noChangeAspect="1"/>
          </p:cNvPicPr>
          <p:nvPr/>
        </p:nvPicPr>
        <p:blipFill rotWithShape="1">
          <a:blip r:embed="rId2"/>
          <a:srcRect l="48647" t="36903" r="38432" b="21755"/>
          <a:stretch/>
        </p:blipFill>
        <p:spPr>
          <a:xfrm>
            <a:off x="8825889" y="1869005"/>
            <a:ext cx="1316542" cy="2153488"/>
          </a:xfrm>
          <a:prstGeom prst="rect">
            <a:avLst/>
          </a:prstGeom>
          <a:effectLst>
            <a:outerShdw blurRad="50800" dist="38100" dir="2700000" sx="102000" sy="102000" algn="tl" rotWithShape="0">
              <a:prstClr val="black">
                <a:alpha val="40000"/>
              </a:prstClr>
            </a:outerShdw>
          </a:effectLst>
        </p:spPr>
      </p:pic>
      <p:sp>
        <p:nvSpPr>
          <p:cNvPr id="11" name="Rectangle 12">
            <a:extLst>
              <a:ext uri="{FF2B5EF4-FFF2-40B4-BE49-F238E27FC236}">
                <a16:creationId xmlns:a16="http://schemas.microsoft.com/office/drawing/2014/main" id="{80DD72F2-F898-4AE4-829A-0BAB510BDFED}"/>
              </a:ext>
            </a:extLst>
          </p:cNvPr>
          <p:cNvSpPr>
            <a:spLocks noChangeArrowheads="1"/>
          </p:cNvSpPr>
          <p:nvPr/>
        </p:nvSpPr>
        <p:spPr bwMode="auto">
          <a:xfrm>
            <a:off x="545004" y="2991070"/>
            <a:ext cx="793325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 typeface="+mj-lt"/>
              <a:buAutoNum type="arabicPeriod" startAt="3"/>
            </a:pPr>
            <a:r>
              <a:rPr lang="en-US" altLang="en-US" sz="2400" dirty="0"/>
              <a:t>Make sure that your pivot table contains all the cases from the cases report file</a:t>
            </a:r>
          </a:p>
        </p:txBody>
      </p:sp>
      <p:sp>
        <p:nvSpPr>
          <p:cNvPr id="12" name="Rectangle 12">
            <a:extLst>
              <a:ext uri="{FF2B5EF4-FFF2-40B4-BE49-F238E27FC236}">
                <a16:creationId xmlns:a16="http://schemas.microsoft.com/office/drawing/2014/main" id="{2BE89D9D-9C89-4C45-A8A1-B677918824E3}"/>
              </a:ext>
            </a:extLst>
          </p:cNvPr>
          <p:cNvSpPr>
            <a:spLocks noChangeArrowheads="1"/>
          </p:cNvSpPr>
          <p:nvPr/>
        </p:nvSpPr>
        <p:spPr bwMode="auto">
          <a:xfrm>
            <a:off x="570067" y="3774131"/>
            <a:ext cx="790819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 typeface="+mj-lt"/>
              <a:buAutoNum type="arabicPeriod" startAt="4"/>
            </a:pPr>
            <a:r>
              <a:rPr lang="en-US" altLang="en-US" sz="2400" dirty="0"/>
              <a:t>Add the health facility names to your table and adjust the headers to be appropriate for import in QGIS </a:t>
            </a:r>
          </a:p>
        </p:txBody>
      </p:sp>
      <p:sp>
        <p:nvSpPr>
          <p:cNvPr id="13" name="Rectangle 12">
            <a:extLst>
              <a:ext uri="{FF2B5EF4-FFF2-40B4-BE49-F238E27FC236}">
                <a16:creationId xmlns:a16="http://schemas.microsoft.com/office/drawing/2014/main" id="{7FFAC063-A60C-412E-A5FF-4E701C22E859}"/>
              </a:ext>
            </a:extLst>
          </p:cNvPr>
          <p:cNvSpPr>
            <a:spLocks noChangeArrowheads="1"/>
          </p:cNvSpPr>
          <p:nvPr/>
        </p:nvSpPr>
        <p:spPr bwMode="auto">
          <a:xfrm>
            <a:off x="556113" y="5645922"/>
            <a:ext cx="8982334"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 typeface="+mj-lt"/>
              <a:buAutoNum type="arabicPeriod" startAt="6"/>
            </a:pPr>
            <a:r>
              <a:rPr lang="en-US" altLang="en-US" sz="2400" dirty="0"/>
              <a:t>Save the resulting table as </a:t>
            </a:r>
            <a:r>
              <a:rPr lang="en-US" altLang="en-US" sz="2400" i="1" dirty="0"/>
              <a:t>Tot_Cases_HF_200327.xlsx</a:t>
            </a:r>
          </a:p>
        </p:txBody>
      </p:sp>
      <p:pic>
        <p:nvPicPr>
          <p:cNvPr id="5" name="Picture 4">
            <a:extLst>
              <a:ext uri="{FF2B5EF4-FFF2-40B4-BE49-F238E27FC236}">
                <a16:creationId xmlns:a16="http://schemas.microsoft.com/office/drawing/2014/main" id="{2E376056-B09B-4DAD-8CF7-FC0936A3E1A9}"/>
              </a:ext>
            </a:extLst>
          </p:cNvPr>
          <p:cNvPicPr>
            <a:picLocks noChangeAspect="1"/>
          </p:cNvPicPr>
          <p:nvPr/>
        </p:nvPicPr>
        <p:blipFill rotWithShape="1">
          <a:blip r:embed="rId3"/>
          <a:srcRect l="58097" t="31304" r="28346" b="26828"/>
          <a:stretch/>
        </p:blipFill>
        <p:spPr>
          <a:xfrm>
            <a:off x="9350845" y="2551128"/>
            <a:ext cx="1476910" cy="2565594"/>
          </a:xfrm>
          <a:prstGeom prst="rect">
            <a:avLst/>
          </a:prstGeom>
          <a:effectLst>
            <a:outerShdw blurRad="50800" dist="38100" dir="2700000" sx="102000" sy="102000" algn="tl" rotWithShape="0">
              <a:prstClr val="black">
                <a:alpha val="40000"/>
              </a:prstClr>
            </a:outerShdw>
          </a:effectLst>
        </p:spPr>
      </p:pic>
      <p:pic>
        <p:nvPicPr>
          <p:cNvPr id="6" name="Picture 5">
            <a:extLst>
              <a:ext uri="{FF2B5EF4-FFF2-40B4-BE49-F238E27FC236}">
                <a16:creationId xmlns:a16="http://schemas.microsoft.com/office/drawing/2014/main" id="{0DC07025-A1B9-4C17-8536-DCE907EB8C79}"/>
              </a:ext>
            </a:extLst>
          </p:cNvPr>
          <p:cNvPicPr>
            <a:picLocks noChangeAspect="1"/>
          </p:cNvPicPr>
          <p:nvPr/>
        </p:nvPicPr>
        <p:blipFill rotWithShape="1">
          <a:blip r:embed="rId4"/>
          <a:srcRect l="9838" t="31598" r="69687" b="14249"/>
          <a:stretch/>
        </p:blipFill>
        <p:spPr>
          <a:xfrm>
            <a:off x="10089300" y="3317043"/>
            <a:ext cx="1872208" cy="2785378"/>
          </a:xfrm>
          <a:prstGeom prst="rect">
            <a:avLst/>
          </a:prstGeom>
        </p:spPr>
      </p:pic>
      <p:sp>
        <p:nvSpPr>
          <p:cNvPr id="14" name="Rectangle 12">
            <a:extLst>
              <a:ext uri="{FF2B5EF4-FFF2-40B4-BE49-F238E27FC236}">
                <a16:creationId xmlns:a16="http://schemas.microsoft.com/office/drawing/2014/main" id="{5D164B62-A46A-457C-BC92-09F47F7A9C0C}"/>
              </a:ext>
            </a:extLst>
          </p:cNvPr>
          <p:cNvSpPr>
            <a:spLocks noChangeArrowheads="1"/>
          </p:cNvSpPr>
          <p:nvPr/>
        </p:nvSpPr>
        <p:spPr bwMode="auto">
          <a:xfrm>
            <a:off x="543213" y="4537445"/>
            <a:ext cx="79463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 typeface="+mj-lt"/>
              <a:buAutoNum type="arabicPeriod" startAt="5"/>
            </a:pPr>
            <a:r>
              <a:rPr lang="en-US" altLang="en-US" sz="2400" dirty="0"/>
              <a:t>Check that all the health facilities in your new table are in the master list and rename the worksheet </a:t>
            </a:r>
            <a:r>
              <a:rPr lang="fr-CH" altLang="en-US" sz="2400" dirty="0"/>
              <a:t>«</a:t>
            </a:r>
            <a:r>
              <a:rPr lang="en-US" altLang="en-US" sz="2400" dirty="0" err="1"/>
              <a:t>Tot_Cases_HF</a:t>
            </a:r>
            <a:r>
              <a:rPr lang="fr-CH" altLang="en-US" sz="2400" dirty="0"/>
              <a:t>»</a:t>
            </a:r>
            <a:r>
              <a:rPr lang="en-US" altLang="en-US" sz="2400" dirty="0"/>
              <a:t> </a:t>
            </a:r>
          </a:p>
        </p:txBody>
      </p:sp>
      <p:sp>
        <p:nvSpPr>
          <p:cNvPr id="3" name="Title 1">
            <a:extLst>
              <a:ext uri="{FF2B5EF4-FFF2-40B4-BE49-F238E27FC236}">
                <a16:creationId xmlns:a16="http://schemas.microsoft.com/office/drawing/2014/main" id="{672E0928-953C-FE4E-AB32-51D0F41D2CAD}"/>
              </a:ext>
            </a:extLst>
          </p:cNvPr>
          <p:cNvSpPr txBox="1">
            <a:spLocks/>
          </p:cNvSpPr>
          <p:nvPr/>
        </p:nvSpPr>
        <p:spPr bwMode="auto">
          <a:xfrm>
            <a:off x="544598" y="15407"/>
            <a:ext cx="10874048"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GB" altLang="en-US" dirty="0"/>
              <a:t>Exercise 3 – Part 2</a:t>
            </a:r>
            <a:endParaRPr lang="en-PH" altLang="en-US" dirty="0"/>
          </a:p>
        </p:txBody>
      </p:sp>
      <p:sp>
        <p:nvSpPr>
          <p:cNvPr id="4" name="Rectangle 3">
            <a:extLst>
              <a:ext uri="{FF2B5EF4-FFF2-40B4-BE49-F238E27FC236}">
                <a16:creationId xmlns:a16="http://schemas.microsoft.com/office/drawing/2014/main" id="{F331A359-CE06-669F-44ED-44A6E054C753}"/>
              </a:ext>
            </a:extLst>
          </p:cNvPr>
          <p:cNvSpPr>
            <a:spLocks noChangeArrowheads="1"/>
          </p:cNvSpPr>
          <p:nvPr/>
        </p:nvSpPr>
        <p:spPr bwMode="auto">
          <a:xfrm>
            <a:off x="554758" y="894733"/>
            <a:ext cx="8412163" cy="523220"/>
          </a:xfrm>
          <a:prstGeom prst="rect">
            <a:avLst/>
          </a:prstGeom>
          <a:noFill/>
          <a:ln w="9525">
            <a:noFill/>
            <a:miter lim="800000"/>
            <a:headEnd/>
            <a:tailEnd/>
          </a:ln>
        </p:spPr>
        <p:txBody>
          <a:bodyPr>
            <a:spAutoFit/>
          </a:bodyPr>
          <a:lstStyle/>
          <a:p>
            <a:r>
              <a:rPr lang="en-GB" altLang="en-US" sz="2800" b="1" u="sng" dirty="0">
                <a:solidFill>
                  <a:srgbClr val="002147"/>
                </a:solidFill>
              </a:rPr>
              <a:t>Create the HIV cases report file by health facility</a:t>
            </a:r>
          </a:p>
        </p:txBody>
      </p:sp>
    </p:spTree>
    <p:extLst>
      <p:ext uri="{BB962C8B-B14F-4D97-AF65-F5344CB8AC3E}">
        <p14:creationId xmlns:p14="http://schemas.microsoft.com/office/powerpoint/2010/main" val="166354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2">
            <a:extLst>
              <a:ext uri="{FF2B5EF4-FFF2-40B4-BE49-F238E27FC236}">
                <a16:creationId xmlns:a16="http://schemas.microsoft.com/office/drawing/2014/main" id="{9915EC18-9730-4890-B417-3D7F5E98343B}"/>
              </a:ext>
            </a:extLst>
          </p:cNvPr>
          <p:cNvSpPr>
            <a:spLocks noChangeArrowheads="1"/>
          </p:cNvSpPr>
          <p:nvPr/>
        </p:nvSpPr>
        <p:spPr bwMode="auto">
          <a:xfrm>
            <a:off x="538099" y="891373"/>
            <a:ext cx="11137963"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Aft>
                <a:spcPts val="600"/>
              </a:spcAft>
              <a:buFontTx/>
              <a:buAutoNum type="arabicPeriod"/>
            </a:pPr>
            <a:r>
              <a:rPr lang="en-US" altLang="en-US" sz="2800" dirty="0"/>
              <a:t>Re-organizing statistical data that are not properly organized in the first place might be very time consuming and prone to errors</a:t>
            </a:r>
          </a:p>
          <a:p>
            <a:pPr>
              <a:spcAft>
                <a:spcPts val="600"/>
              </a:spcAft>
              <a:buFontTx/>
              <a:buAutoNum type="arabicPeriod"/>
            </a:pPr>
            <a:r>
              <a:rPr lang="en-US" altLang="en-US" sz="2800" dirty="0"/>
              <a:t>Having a data catalog and metadata helps ensure that you to understand the data and make sure that it is appropriate for your needs</a:t>
            </a:r>
          </a:p>
          <a:p>
            <a:pPr>
              <a:spcAft>
                <a:spcPts val="600"/>
              </a:spcAft>
              <a:buFontTx/>
              <a:buAutoNum type="arabicPeriod"/>
            </a:pPr>
            <a:r>
              <a:rPr lang="en-US" altLang="en-US" sz="2800" dirty="0"/>
              <a:t>The use of a master list as the reference for data collection and sharing (unique identifier, name,…) facilitates data consistency and reduce data cleaning and errors</a:t>
            </a:r>
          </a:p>
        </p:txBody>
      </p:sp>
      <p:sp>
        <p:nvSpPr>
          <p:cNvPr id="15" name="AutoShape 32">
            <a:extLst>
              <a:ext uri="{FF2B5EF4-FFF2-40B4-BE49-F238E27FC236}">
                <a16:creationId xmlns:a16="http://schemas.microsoft.com/office/drawing/2014/main" id="{693D837A-4E0F-4423-BB7D-58A3766F99B9}"/>
              </a:ext>
            </a:extLst>
          </p:cNvPr>
          <p:cNvSpPr>
            <a:spLocks noChangeArrowheads="1"/>
          </p:cNvSpPr>
          <p:nvPr/>
        </p:nvSpPr>
        <p:spPr bwMode="auto">
          <a:xfrm>
            <a:off x="1218391" y="4509051"/>
            <a:ext cx="504825" cy="427037"/>
          </a:xfrm>
          <a:prstGeom prst="rightArrow">
            <a:avLst>
              <a:gd name="adj1" fmla="val 50000"/>
              <a:gd name="adj2" fmla="val 53571"/>
            </a:avLst>
          </a:prstGeom>
          <a:solidFill>
            <a:srgbClr val="1F83C5"/>
          </a:solidFill>
          <a:ln w="9525">
            <a:noFill/>
            <a:miter lim="800000"/>
            <a:headEnd/>
            <a:tailEnd/>
          </a:ln>
          <a:effectLst/>
        </p:spPr>
        <p:txBody>
          <a:bodyPr wrap="none" lIns="92075" tIns="46038" rIns="92075" bIns="46038" anchor="ctr"/>
          <a:lstStyle/>
          <a:p>
            <a:pPr>
              <a:defRPr/>
            </a:pPr>
            <a:endParaRPr lang="en-US" sz="2000" dirty="0">
              <a:solidFill>
                <a:srgbClr val="346667"/>
              </a:solidFill>
              <a:cs typeface="Arial" charset="0"/>
            </a:endParaRPr>
          </a:p>
        </p:txBody>
      </p:sp>
      <p:sp>
        <p:nvSpPr>
          <p:cNvPr id="16" name="Rectangle 3">
            <a:extLst>
              <a:ext uri="{FF2B5EF4-FFF2-40B4-BE49-F238E27FC236}">
                <a16:creationId xmlns:a16="http://schemas.microsoft.com/office/drawing/2014/main" id="{FA0D97E8-2D8C-4CA0-9245-72E9FB592298}"/>
              </a:ext>
            </a:extLst>
          </p:cNvPr>
          <p:cNvSpPr>
            <a:spLocks noChangeArrowheads="1"/>
          </p:cNvSpPr>
          <p:nvPr/>
        </p:nvSpPr>
        <p:spPr bwMode="auto">
          <a:xfrm>
            <a:off x="1821548" y="4544911"/>
            <a:ext cx="8128000" cy="3810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800" dirty="0">
                <a:cs typeface="Arial" charset="0"/>
              </a:rPr>
              <a:t>Good geospatial data management practice is key to a powerful use of GIS and other geospatial technologies, and therefore thematic mapping</a:t>
            </a:r>
          </a:p>
          <a:p>
            <a:pPr marL="347663" indent="-347663">
              <a:lnSpc>
                <a:spcPct val="90000"/>
              </a:lnSpc>
              <a:spcBef>
                <a:spcPct val="20000"/>
              </a:spcBef>
              <a:buFont typeface="Arial" pitchFamily="34" charset="0"/>
              <a:buChar char="•"/>
              <a:defRPr/>
            </a:pPr>
            <a:endParaRPr lang="en-US" altLang="zh-CN" sz="2800" dirty="0">
              <a:cs typeface="Arial" charset="0"/>
            </a:endParaRPr>
          </a:p>
        </p:txBody>
      </p:sp>
      <p:sp>
        <p:nvSpPr>
          <p:cNvPr id="2" name="Title 1">
            <a:extLst>
              <a:ext uri="{FF2B5EF4-FFF2-40B4-BE49-F238E27FC236}">
                <a16:creationId xmlns:a16="http://schemas.microsoft.com/office/drawing/2014/main" id="{468632FA-533E-FE67-0B57-AABA24BA111B}"/>
              </a:ext>
            </a:extLst>
          </p:cNvPr>
          <p:cNvSpPr txBox="1">
            <a:spLocks/>
          </p:cNvSpPr>
          <p:nvPr/>
        </p:nvSpPr>
        <p:spPr bwMode="auto">
          <a:xfrm>
            <a:off x="544598" y="24371"/>
            <a:ext cx="10874048"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GB" altLang="en-US" dirty="0"/>
              <a:t>Exercise 3 – Conclusion</a:t>
            </a:r>
            <a:endParaRPr lang="en-PH" altLang="en-US" dirty="0"/>
          </a:p>
        </p:txBody>
      </p:sp>
    </p:spTree>
    <p:extLst>
      <p:ext uri="{BB962C8B-B14F-4D97-AF65-F5344CB8AC3E}">
        <p14:creationId xmlns:p14="http://schemas.microsoft.com/office/powerpoint/2010/main" val="2289751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996A2-8236-57CB-A31F-B962705DCA06}"/>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652125E-70C9-865F-3D3E-95228FBBDA5B}"/>
              </a:ext>
            </a:extLst>
          </p:cNvPr>
          <p:cNvSpPr txBox="1">
            <a:spLocks/>
          </p:cNvSpPr>
          <p:nvPr/>
        </p:nvSpPr>
        <p:spPr>
          <a:xfrm>
            <a:off x="666163" y="667768"/>
            <a:ext cx="11009900" cy="1308156"/>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spcBef>
                <a:spcPts val="0"/>
              </a:spcBef>
              <a:spcAft>
                <a:spcPts val="600"/>
              </a:spcAft>
              <a:buNone/>
              <a:defRPr/>
            </a:pPr>
            <a:r>
              <a:rPr lang="en-PH" altLang="zh-CN" sz="2400" dirty="0"/>
              <a:t>The objectives of this exercise are to teach participants how to:</a:t>
            </a:r>
          </a:p>
          <a:p>
            <a:pPr marL="457200" indent="-277813" eaLnBrk="1" hangingPunct="1">
              <a:lnSpc>
                <a:spcPct val="100000"/>
              </a:lnSpc>
              <a:spcBef>
                <a:spcPts val="0"/>
              </a:spcBef>
              <a:spcAft>
                <a:spcPts val="0"/>
              </a:spcAft>
              <a:buFont typeface="Arial" panose="020B0604020202020204" pitchFamily="34" charset="0"/>
              <a:buChar char="•"/>
              <a:defRPr/>
            </a:pPr>
            <a:r>
              <a:rPr lang="en-PH" altLang="zh-CN" sz="2400" dirty="0"/>
              <a:t>Apply the lessons learned from Session 13</a:t>
            </a:r>
          </a:p>
          <a:p>
            <a:pPr marL="457200" indent="-277813" eaLnBrk="1" hangingPunct="1">
              <a:lnSpc>
                <a:spcPct val="100000"/>
              </a:lnSpc>
              <a:spcBef>
                <a:spcPts val="0"/>
              </a:spcBef>
              <a:spcAft>
                <a:spcPts val="0"/>
              </a:spcAft>
              <a:buFont typeface="Arial" panose="020B0604020202020204" pitchFamily="34" charset="0"/>
              <a:buChar char="•"/>
              <a:defRPr/>
            </a:pPr>
            <a:r>
              <a:rPr lang="en-PH" altLang="zh-CN" sz="2400" dirty="0"/>
              <a:t>Prepare statistical data for use in GIS software (QGIS)</a:t>
            </a:r>
          </a:p>
        </p:txBody>
      </p:sp>
      <p:sp>
        <p:nvSpPr>
          <p:cNvPr id="2" name="Title 1">
            <a:extLst>
              <a:ext uri="{FF2B5EF4-FFF2-40B4-BE49-F238E27FC236}">
                <a16:creationId xmlns:a16="http://schemas.microsoft.com/office/drawing/2014/main" id="{E081A1A5-B9FC-E4C7-2A2B-AB2901036432}"/>
              </a:ext>
            </a:extLst>
          </p:cNvPr>
          <p:cNvSpPr txBox="1">
            <a:spLocks/>
          </p:cNvSpPr>
          <p:nvPr/>
        </p:nvSpPr>
        <p:spPr bwMode="auto">
          <a:xfrm>
            <a:off x="545884" y="27821"/>
            <a:ext cx="11130179"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US" dirty="0"/>
              <a:t>Objectives</a:t>
            </a:r>
            <a:endParaRPr lang="en-PH" altLang="en-US" dirty="0"/>
          </a:p>
        </p:txBody>
      </p:sp>
      <p:sp>
        <p:nvSpPr>
          <p:cNvPr id="6" name="Content Placeholder 2">
            <a:extLst>
              <a:ext uri="{FF2B5EF4-FFF2-40B4-BE49-F238E27FC236}">
                <a16:creationId xmlns:a16="http://schemas.microsoft.com/office/drawing/2014/main" id="{E0B8EE9A-1027-EE6F-0461-FF0F186F9239}"/>
              </a:ext>
            </a:extLst>
          </p:cNvPr>
          <p:cNvSpPr txBox="1">
            <a:spLocks/>
          </p:cNvSpPr>
          <p:nvPr/>
        </p:nvSpPr>
        <p:spPr>
          <a:xfrm>
            <a:off x="666333" y="2957837"/>
            <a:ext cx="11009730" cy="1030522"/>
          </a:xfrm>
          <a:prstGeom prst="rect">
            <a:avLst/>
          </a:prstGeom>
        </p:spPr>
        <p:txBody>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spcBef>
                <a:spcPts val="0"/>
              </a:spcBef>
              <a:spcAft>
                <a:spcPts val="1800"/>
              </a:spcAft>
              <a:buNone/>
              <a:defRPr/>
            </a:pPr>
            <a:r>
              <a:rPr lang="en-PH" altLang="zh-CN" sz="2400" dirty="0"/>
              <a:t>The data used in this exercise are fictitious and created only to facilitate the exercises in this course. The different geospatial objects are not related to any real location or infrastructure in the real world.</a:t>
            </a:r>
            <a:endParaRPr lang="en-PH" altLang="en-US" sz="2400" dirty="0"/>
          </a:p>
        </p:txBody>
      </p:sp>
      <p:sp>
        <p:nvSpPr>
          <p:cNvPr id="7" name="Title 1">
            <a:extLst>
              <a:ext uri="{FF2B5EF4-FFF2-40B4-BE49-F238E27FC236}">
                <a16:creationId xmlns:a16="http://schemas.microsoft.com/office/drawing/2014/main" id="{22482030-E5B6-0BAB-C9DA-2963487229C7}"/>
              </a:ext>
            </a:extLst>
          </p:cNvPr>
          <p:cNvSpPr txBox="1">
            <a:spLocks/>
          </p:cNvSpPr>
          <p:nvPr/>
        </p:nvSpPr>
        <p:spPr bwMode="auto">
          <a:xfrm>
            <a:off x="536919" y="2408943"/>
            <a:ext cx="6836647" cy="523868"/>
          </a:xfrm>
          <a:prstGeom prst="rect">
            <a:avLst/>
          </a:prstGeom>
        </p:spPr>
        <p:txBody>
          <a:bodyPr vert="horz" lIns="91440" tIns="45720" rIns="91440" bIns="45720" rtlCol="0" anchor="ctr">
            <a:normAutofit lnSpcReduction="10000"/>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US" dirty="0"/>
              <a:t>Exercise Data</a:t>
            </a:r>
            <a:endParaRPr lang="en-PH" altLang="en-US" dirty="0"/>
          </a:p>
        </p:txBody>
      </p:sp>
      <p:sp>
        <p:nvSpPr>
          <p:cNvPr id="3" name="Content Placeholder 2">
            <a:extLst>
              <a:ext uri="{FF2B5EF4-FFF2-40B4-BE49-F238E27FC236}">
                <a16:creationId xmlns:a16="http://schemas.microsoft.com/office/drawing/2014/main" id="{C8F8649B-AFCF-BAEC-D05B-E194D5F7AC5A}"/>
              </a:ext>
            </a:extLst>
          </p:cNvPr>
          <p:cNvSpPr txBox="1">
            <a:spLocks/>
          </p:cNvSpPr>
          <p:nvPr/>
        </p:nvSpPr>
        <p:spPr>
          <a:xfrm>
            <a:off x="660973" y="5046335"/>
            <a:ext cx="11015090" cy="1451387"/>
          </a:xfrm>
          <a:prstGeom prst="rect">
            <a:avLst/>
          </a:prstGeom>
        </p:spPr>
        <p:txBody>
          <a:bodyPr/>
          <a:lstStyle>
            <a:defPPr>
              <a:defRPr lang="en-US"/>
            </a:defPPr>
            <a:lvl1pPr indent="0" fontAlgn="base">
              <a:lnSpc>
                <a:spcPct val="90000"/>
              </a:lnSpc>
              <a:spcBef>
                <a:spcPts val="0"/>
              </a:spcBef>
              <a:spcAft>
                <a:spcPts val="1800"/>
              </a:spcAft>
              <a:buFont typeface="Arial" charset="0"/>
              <a:buNone/>
              <a:defRPr sz="2000"/>
            </a:lvl1pPr>
            <a:lvl2pPr marL="685800" indent="-228600" eaLnBrk="0" fontAlgn="base" hangingPunct="0">
              <a:lnSpc>
                <a:spcPct val="90000"/>
              </a:lnSpc>
              <a:spcBef>
                <a:spcPts val="500"/>
              </a:spcBef>
              <a:spcAft>
                <a:spcPct val="0"/>
              </a:spcAft>
              <a:buFont typeface="Arial" charset="0"/>
              <a:buChar char="•"/>
              <a:defRPr sz="2400"/>
            </a:lvl2pPr>
            <a:lvl3pPr marL="1143000" indent="-228600" eaLnBrk="0" fontAlgn="base" hangingPunct="0">
              <a:lnSpc>
                <a:spcPct val="90000"/>
              </a:lnSpc>
              <a:spcBef>
                <a:spcPts val="500"/>
              </a:spcBef>
              <a:spcAft>
                <a:spcPct val="0"/>
              </a:spcAft>
              <a:buFont typeface="Arial" charset="0"/>
              <a:buChar char="•"/>
              <a:defRPr sz="2000"/>
            </a:lvl3pPr>
            <a:lvl4pPr marL="1600200" indent="-228600" eaLnBrk="0" fontAlgn="base" hangingPunct="0">
              <a:lnSpc>
                <a:spcPct val="90000"/>
              </a:lnSpc>
              <a:spcBef>
                <a:spcPts val="500"/>
              </a:spcBef>
              <a:spcAft>
                <a:spcPct val="0"/>
              </a:spcAft>
              <a:buFont typeface="Arial" charset="0"/>
              <a:buChar char="•"/>
            </a:lvl4pPr>
            <a:lvl5pPr marL="2057400" indent="-228600" eaLnBrk="0" fontAlgn="base" hangingPunct="0">
              <a:lnSpc>
                <a:spcPct val="90000"/>
              </a:lnSpc>
              <a:spcBef>
                <a:spcPts val="500"/>
              </a:spcBef>
              <a:spcAft>
                <a:spcPct val="0"/>
              </a:spcAft>
              <a:buFont typeface="Arial"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2400" dirty="0"/>
              <a:t>The data specifications to be used are also fictitious and created only to facilitate the exercises in this course. </a:t>
            </a:r>
          </a:p>
        </p:txBody>
      </p:sp>
      <p:sp>
        <p:nvSpPr>
          <p:cNvPr id="4" name="Title 1">
            <a:extLst>
              <a:ext uri="{FF2B5EF4-FFF2-40B4-BE49-F238E27FC236}">
                <a16:creationId xmlns:a16="http://schemas.microsoft.com/office/drawing/2014/main" id="{6AE9D99C-0289-F3F5-15C0-FCF2000E3477}"/>
              </a:ext>
            </a:extLst>
          </p:cNvPr>
          <p:cNvSpPr txBox="1">
            <a:spLocks/>
          </p:cNvSpPr>
          <p:nvPr/>
        </p:nvSpPr>
        <p:spPr bwMode="auto">
          <a:xfrm>
            <a:off x="535463" y="4395360"/>
            <a:ext cx="6057665"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PH" sz="3200" b="1" dirty="0">
                <a:latin typeface="+mn-lt"/>
              </a:rPr>
              <a:t>Data specifications</a:t>
            </a:r>
            <a:endParaRPr lang="en-US" altLang="en-US" dirty="0"/>
          </a:p>
        </p:txBody>
      </p:sp>
    </p:spTree>
    <p:extLst>
      <p:ext uri="{BB962C8B-B14F-4D97-AF65-F5344CB8AC3E}">
        <p14:creationId xmlns:p14="http://schemas.microsoft.com/office/powerpoint/2010/main" val="4012467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8BD1F0-F6C6-D032-91FA-ADFCF4212912}"/>
            </a:ext>
          </a:extLst>
        </p:cNvPr>
        <p:cNvGrpSpPr/>
        <p:nvPr/>
      </p:nvGrpSpPr>
      <p:grpSpPr>
        <a:xfrm>
          <a:off x="0" y="0"/>
          <a:ext cx="0" cy="0"/>
          <a:chOff x="0" y="0"/>
          <a:chExt cx="0" cy="0"/>
        </a:xfrm>
      </p:grpSpPr>
      <p:sp>
        <p:nvSpPr>
          <p:cNvPr id="13" name="Picture 2">
            <a:extLst>
              <a:ext uri="{FF2B5EF4-FFF2-40B4-BE49-F238E27FC236}">
                <a16:creationId xmlns:a16="http://schemas.microsoft.com/office/drawing/2014/main" id="{F08E1B56-18EC-9028-CFB7-50791A65A0E3}"/>
              </a:ext>
            </a:extLst>
          </p:cNvPr>
          <p:cNvSpPr>
            <a:spLocks noChangeAspect="1"/>
          </p:cNvSpPr>
          <p:nvPr/>
        </p:nvSpPr>
        <p:spPr bwMode="auto">
          <a:xfrm>
            <a:off x="2135188" y="3869334"/>
            <a:ext cx="4572000"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PH"/>
          </a:p>
        </p:txBody>
      </p:sp>
      <p:sp>
        <p:nvSpPr>
          <p:cNvPr id="9" name="Rectangle 12">
            <a:extLst>
              <a:ext uri="{FF2B5EF4-FFF2-40B4-BE49-F238E27FC236}">
                <a16:creationId xmlns:a16="http://schemas.microsoft.com/office/drawing/2014/main" id="{DE0C249A-D29A-32CF-DABF-3AFE7E0FD7E6}"/>
              </a:ext>
            </a:extLst>
          </p:cNvPr>
          <p:cNvSpPr>
            <a:spLocks noChangeArrowheads="1"/>
          </p:cNvSpPr>
          <p:nvPr/>
        </p:nvSpPr>
        <p:spPr bwMode="auto">
          <a:xfrm>
            <a:off x="447841" y="952632"/>
            <a:ext cx="11228222" cy="326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360000">
              <a:lnSpc>
                <a:spcPct val="90000"/>
              </a:lnSpc>
              <a:spcAft>
                <a:spcPts val="600"/>
              </a:spcAft>
              <a:buFont typeface="Arial" charset="0"/>
              <a:buChar char="•"/>
            </a:pPr>
            <a:r>
              <a:rPr lang="en-US" sz="2800" u="sng" dirty="0"/>
              <a:t>Purpose:</a:t>
            </a:r>
            <a:r>
              <a:rPr lang="en-US" sz="2800" dirty="0"/>
              <a:t> Assist on-going HIV/AIDS prevention efforts</a:t>
            </a:r>
          </a:p>
          <a:p>
            <a:pPr marL="457200" indent="-360000">
              <a:lnSpc>
                <a:spcPct val="90000"/>
              </a:lnSpc>
              <a:spcAft>
                <a:spcPts val="600"/>
              </a:spcAft>
              <a:buFont typeface="Arial" charset="0"/>
              <a:buChar char="•"/>
            </a:pPr>
            <a:r>
              <a:rPr lang="en-US" sz="2800" u="sng" dirty="0"/>
              <a:t>Audience:</a:t>
            </a:r>
            <a:r>
              <a:rPr lang="en-US" sz="2800" dirty="0"/>
              <a:t> Province-level Disease Prevention and Control officer</a:t>
            </a:r>
          </a:p>
          <a:p>
            <a:pPr marL="457200" indent="-360000">
              <a:lnSpc>
                <a:spcPct val="90000"/>
              </a:lnSpc>
              <a:spcAft>
                <a:spcPts val="600"/>
              </a:spcAft>
              <a:buFont typeface="Arial" charset="0"/>
              <a:buChar char="•"/>
            </a:pPr>
            <a:r>
              <a:rPr lang="en-GB" altLang="en-US" sz="2800" u="sng" dirty="0"/>
              <a:t>Content:</a:t>
            </a:r>
          </a:p>
          <a:p>
            <a:pPr marL="828000" lvl="1" indent="-360000">
              <a:lnSpc>
                <a:spcPct val="90000"/>
              </a:lnSpc>
              <a:spcAft>
                <a:spcPts val="600"/>
              </a:spcAft>
              <a:buFont typeface="Arial" charset="0"/>
              <a:buChar char="•"/>
            </a:pPr>
            <a:r>
              <a:rPr lang="en-GB" altLang="en-US" sz="2800" dirty="0"/>
              <a:t>Number of HIV cases:</a:t>
            </a:r>
          </a:p>
          <a:p>
            <a:pPr marL="1188000" lvl="2" indent="-360000">
              <a:lnSpc>
                <a:spcPct val="90000"/>
              </a:lnSpc>
              <a:spcAft>
                <a:spcPts val="600"/>
              </a:spcAft>
              <a:buFont typeface="Courier New" panose="02070309020205020404" pitchFamily="49" charset="0"/>
              <a:buChar char="o"/>
            </a:pPr>
            <a:r>
              <a:rPr lang="en-PH" altLang="en-US" sz="2800" dirty="0"/>
              <a:t>By place of reporting at</a:t>
            </a:r>
            <a:r>
              <a:rPr lang="en-GB" altLang="en-US" sz="2800" dirty="0"/>
              <a:t> the health facility level</a:t>
            </a:r>
          </a:p>
          <a:p>
            <a:pPr marL="1188000" lvl="2" indent="-360000">
              <a:lnSpc>
                <a:spcPct val="90000"/>
              </a:lnSpc>
              <a:spcAft>
                <a:spcPts val="600"/>
              </a:spcAft>
              <a:buFont typeface="Courier New" panose="02070309020205020404" pitchFamily="49" charset="0"/>
              <a:buChar char="o"/>
            </a:pPr>
            <a:r>
              <a:rPr lang="en-PH" altLang="en-US" sz="2800" dirty="0"/>
              <a:t>By place of origin at the </a:t>
            </a:r>
            <a:r>
              <a:rPr lang="en-GB" altLang="en-US" sz="2800" dirty="0"/>
              <a:t>barangay level</a:t>
            </a:r>
          </a:p>
          <a:p>
            <a:pPr marL="457200" indent="-360000">
              <a:lnSpc>
                <a:spcPct val="90000"/>
              </a:lnSpc>
              <a:spcAft>
                <a:spcPts val="600"/>
              </a:spcAft>
              <a:buFont typeface="Arial" charset="0"/>
              <a:buChar char="•"/>
            </a:pPr>
            <a:r>
              <a:rPr lang="en-GB" altLang="en-US" sz="2800" u="sng" dirty="0"/>
              <a:t>Medium:</a:t>
            </a:r>
            <a:r>
              <a:rPr lang="en-GB" altLang="en-US" sz="2800" dirty="0"/>
              <a:t> A4 size map stored as PDF</a:t>
            </a:r>
            <a:endParaRPr lang="en-US" altLang="en-US" sz="2800" dirty="0"/>
          </a:p>
        </p:txBody>
      </p:sp>
      <p:sp>
        <p:nvSpPr>
          <p:cNvPr id="2" name="Title 1">
            <a:extLst>
              <a:ext uri="{FF2B5EF4-FFF2-40B4-BE49-F238E27FC236}">
                <a16:creationId xmlns:a16="http://schemas.microsoft.com/office/drawing/2014/main" id="{1C23AB5A-6CD0-1EC8-5AEB-9438503B0692}"/>
              </a:ext>
            </a:extLst>
          </p:cNvPr>
          <p:cNvSpPr txBox="1">
            <a:spLocks/>
          </p:cNvSpPr>
          <p:nvPr/>
        </p:nvSpPr>
        <p:spPr bwMode="auto">
          <a:xfrm>
            <a:off x="538023" y="21801"/>
            <a:ext cx="12192000"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PH" dirty="0"/>
              <a:t>Request received for a map</a:t>
            </a:r>
            <a:endParaRPr lang="en-PH" altLang="en-US" dirty="0"/>
          </a:p>
        </p:txBody>
      </p:sp>
    </p:spTree>
    <p:extLst>
      <p:ext uri="{BB962C8B-B14F-4D97-AF65-F5344CB8AC3E}">
        <p14:creationId xmlns:p14="http://schemas.microsoft.com/office/powerpoint/2010/main" val="283687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32">
            <a:extLst>
              <a:ext uri="{FF2B5EF4-FFF2-40B4-BE49-F238E27FC236}">
                <a16:creationId xmlns:a16="http://schemas.microsoft.com/office/drawing/2014/main" id="{747944FC-882F-443C-BA1C-0C5CD41E813B}"/>
              </a:ext>
            </a:extLst>
          </p:cNvPr>
          <p:cNvSpPr>
            <a:spLocks noChangeArrowheads="1"/>
          </p:cNvSpPr>
          <p:nvPr/>
        </p:nvSpPr>
        <p:spPr bwMode="auto">
          <a:xfrm>
            <a:off x="658813" y="871161"/>
            <a:ext cx="436087" cy="381000"/>
          </a:xfrm>
          <a:prstGeom prst="rightArrow">
            <a:avLst>
              <a:gd name="adj1" fmla="val 50000"/>
              <a:gd name="adj2" fmla="val 53571"/>
            </a:avLst>
          </a:prstGeom>
          <a:solidFill>
            <a:srgbClr val="1F83C5"/>
          </a:solidFill>
          <a:ln w="9525">
            <a:noFill/>
            <a:miter lim="800000"/>
            <a:headEnd/>
            <a:tailEnd/>
          </a:ln>
          <a:effectLst/>
        </p:spPr>
        <p:txBody>
          <a:bodyPr wrap="none" lIns="92075" tIns="46038" rIns="92075" bIns="46038" anchor="ctr"/>
          <a:lstStyle/>
          <a:p>
            <a:pPr>
              <a:defRPr/>
            </a:pPr>
            <a:endParaRPr lang="en-US" dirty="0">
              <a:cs typeface="Arial" charset="0"/>
            </a:endParaRPr>
          </a:p>
        </p:txBody>
      </p:sp>
      <p:sp>
        <p:nvSpPr>
          <p:cNvPr id="13" name="Rectangle 3">
            <a:extLst>
              <a:ext uri="{FF2B5EF4-FFF2-40B4-BE49-F238E27FC236}">
                <a16:creationId xmlns:a16="http://schemas.microsoft.com/office/drawing/2014/main" id="{46616D23-0038-44CC-9F54-0EF985AF9618}"/>
              </a:ext>
            </a:extLst>
          </p:cNvPr>
          <p:cNvSpPr>
            <a:spLocks noChangeArrowheads="1"/>
          </p:cNvSpPr>
          <p:nvPr/>
        </p:nvSpPr>
        <p:spPr bwMode="auto">
          <a:xfrm>
            <a:off x="1190057" y="866214"/>
            <a:ext cx="10500201" cy="3810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800" dirty="0">
                <a:cs typeface="Arial" charset="0"/>
              </a:rPr>
              <a:t>What kind of data do we need and how should it be organized to create the map?</a:t>
            </a:r>
          </a:p>
          <a:p>
            <a:pPr marL="347663" indent="-347663">
              <a:lnSpc>
                <a:spcPct val="90000"/>
              </a:lnSpc>
              <a:spcBef>
                <a:spcPct val="20000"/>
              </a:spcBef>
              <a:buFont typeface="Arial" pitchFamily="34" charset="0"/>
              <a:buChar char="•"/>
              <a:defRPr/>
            </a:pPr>
            <a:endParaRPr lang="en-US" altLang="zh-CN" sz="2800" dirty="0">
              <a:cs typeface="Arial" charset="0"/>
            </a:endParaRPr>
          </a:p>
        </p:txBody>
      </p:sp>
      <p:sp>
        <p:nvSpPr>
          <p:cNvPr id="14" name="Rectangle 3">
            <a:extLst>
              <a:ext uri="{FF2B5EF4-FFF2-40B4-BE49-F238E27FC236}">
                <a16:creationId xmlns:a16="http://schemas.microsoft.com/office/drawing/2014/main" id="{8B762226-58FB-4E70-B4CD-09FBFA5529ED}"/>
              </a:ext>
            </a:extLst>
          </p:cNvPr>
          <p:cNvSpPr>
            <a:spLocks noChangeArrowheads="1"/>
          </p:cNvSpPr>
          <p:nvPr/>
        </p:nvSpPr>
        <p:spPr bwMode="auto">
          <a:xfrm>
            <a:off x="658813" y="1798638"/>
            <a:ext cx="11035180" cy="381000"/>
          </a:xfrm>
          <a:prstGeom prst="rect">
            <a:avLst/>
          </a:prstGeom>
          <a:noFill/>
          <a:ln w="9525">
            <a:noFill/>
            <a:miter lim="800000"/>
            <a:headEnd/>
            <a:tailEnd/>
          </a:ln>
        </p:spPr>
        <p:txBody>
          <a:bodyPr lIns="0" tIns="0" rIns="0" bIns="0"/>
          <a:lstStyle/>
          <a:p>
            <a:pPr marL="168275" indent="-168275">
              <a:buFont typeface="Arial" panose="020B0604020202020204" pitchFamily="34" charset="0"/>
              <a:buChar char="•"/>
              <a:defRPr/>
            </a:pPr>
            <a:r>
              <a:rPr lang="en-US" altLang="zh-CN" sz="2400" dirty="0"/>
              <a:t>Excel file with the total number of cases by health facility organized in a table presenting at least 3 columns:</a:t>
            </a:r>
          </a:p>
          <a:p>
            <a:pPr marL="690563" lvl="1" indent="-233363">
              <a:buFont typeface="Arial" panose="020B0604020202020204" pitchFamily="34" charset="0"/>
              <a:buChar char="•"/>
              <a:defRPr/>
            </a:pPr>
            <a:r>
              <a:rPr lang="en-US" altLang="zh-CN" sz="2400" dirty="0"/>
              <a:t>Health facility unique ID</a:t>
            </a:r>
          </a:p>
          <a:p>
            <a:pPr marL="690563" lvl="1" indent="-233363">
              <a:buFont typeface="Arial" panose="020B0604020202020204" pitchFamily="34" charset="0"/>
              <a:buChar char="•"/>
              <a:defRPr/>
            </a:pPr>
            <a:r>
              <a:rPr lang="en-US" altLang="zh-CN" sz="2400" dirty="0"/>
              <a:t>Health facility name (for crosschecking)</a:t>
            </a:r>
          </a:p>
          <a:p>
            <a:pPr marL="690563" lvl="1" indent="-233363">
              <a:buFont typeface="Arial" panose="020B0604020202020204" pitchFamily="34" charset="0"/>
              <a:buChar char="•"/>
              <a:defRPr/>
            </a:pPr>
            <a:r>
              <a:rPr lang="en-US" altLang="zh-CN" sz="2400" dirty="0"/>
              <a:t>Total number of cases until today</a:t>
            </a:r>
          </a:p>
          <a:p>
            <a:pPr marL="457200" indent="-457200">
              <a:buFont typeface="Arial" panose="020B0604020202020204" pitchFamily="34" charset="0"/>
              <a:buChar char="•"/>
              <a:defRPr/>
            </a:pPr>
            <a:endParaRPr lang="en-US" altLang="zh-CN" sz="2400" dirty="0"/>
          </a:p>
          <a:p>
            <a:pPr marL="347663" indent="-347663">
              <a:buFont typeface="Arial" pitchFamily="34" charset="0"/>
              <a:buChar char="•"/>
              <a:defRPr/>
            </a:pPr>
            <a:endParaRPr lang="en-US" altLang="zh-CN" sz="2400" dirty="0"/>
          </a:p>
        </p:txBody>
      </p:sp>
      <p:sp>
        <p:nvSpPr>
          <p:cNvPr id="15" name="Rectangle 3">
            <a:extLst>
              <a:ext uri="{FF2B5EF4-FFF2-40B4-BE49-F238E27FC236}">
                <a16:creationId xmlns:a16="http://schemas.microsoft.com/office/drawing/2014/main" id="{E6801C56-DE08-45BA-9C86-01772B521009}"/>
              </a:ext>
            </a:extLst>
          </p:cNvPr>
          <p:cNvSpPr>
            <a:spLocks noChangeArrowheads="1"/>
          </p:cNvSpPr>
          <p:nvPr/>
        </p:nvSpPr>
        <p:spPr bwMode="auto">
          <a:xfrm>
            <a:off x="658813" y="3862868"/>
            <a:ext cx="11017250" cy="381000"/>
          </a:xfrm>
          <a:prstGeom prst="rect">
            <a:avLst/>
          </a:prstGeom>
          <a:noFill/>
          <a:ln w="9525">
            <a:noFill/>
            <a:miter lim="800000"/>
            <a:headEnd/>
            <a:tailEnd/>
          </a:ln>
        </p:spPr>
        <p:txBody>
          <a:bodyPr lIns="0" tIns="0" rIns="0" bIns="0"/>
          <a:lstStyle/>
          <a:p>
            <a:pPr marL="168275" indent="-168275">
              <a:buFont typeface="Arial" panose="020B0604020202020204" pitchFamily="34" charset="0"/>
              <a:buChar char="•"/>
              <a:defRPr/>
            </a:pPr>
            <a:r>
              <a:rPr lang="en-US" altLang="zh-CN" sz="2400" dirty="0"/>
              <a:t>Excel file with the total number of cases by Barangay organized in a table presenting at least 3 columns:</a:t>
            </a:r>
          </a:p>
          <a:p>
            <a:pPr marL="690563" lvl="1" indent="-233363">
              <a:buFont typeface="Arial" panose="020B0604020202020204" pitchFamily="34" charset="0"/>
              <a:buChar char="•"/>
              <a:defRPr/>
            </a:pPr>
            <a:r>
              <a:rPr lang="en-US" altLang="zh-CN" sz="2400" dirty="0"/>
              <a:t>Barangay unique ID</a:t>
            </a:r>
          </a:p>
          <a:p>
            <a:pPr marL="690563" lvl="1" indent="-233363">
              <a:buFont typeface="Arial" panose="020B0604020202020204" pitchFamily="34" charset="0"/>
              <a:buChar char="•"/>
              <a:defRPr/>
            </a:pPr>
            <a:r>
              <a:rPr lang="en-US" altLang="zh-CN" sz="2400" dirty="0"/>
              <a:t>Barangay name (for crosschecking)</a:t>
            </a:r>
          </a:p>
          <a:p>
            <a:pPr marL="690563" lvl="1" indent="-233363">
              <a:buFont typeface="Arial" panose="020B0604020202020204" pitchFamily="34" charset="0"/>
              <a:buChar char="•"/>
              <a:defRPr/>
            </a:pPr>
            <a:r>
              <a:rPr lang="en-US" altLang="zh-CN" sz="2400" dirty="0"/>
              <a:t>Total number of cases until today</a:t>
            </a:r>
          </a:p>
        </p:txBody>
      </p:sp>
      <p:sp>
        <p:nvSpPr>
          <p:cNvPr id="2" name="Title 1">
            <a:extLst>
              <a:ext uri="{FF2B5EF4-FFF2-40B4-BE49-F238E27FC236}">
                <a16:creationId xmlns:a16="http://schemas.microsoft.com/office/drawing/2014/main" id="{970C215A-FC9D-AA6B-17E4-8275202C7597}"/>
              </a:ext>
            </a:extLst>
          </p:cNvPr>
          <p:cNvSpPr txBox="1">
            <a:spLocks/>
          </p:cNvSpPr>
          <p:nvPr/>
        </p:nvSpPr>
        <p:spPr bwMode="auto">
          <a:xfrm>
            <a:off x="564918" y="23176"/>
            <a:ext cx="10874048"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GB" altLang="en-US" dirty="0"/>
              <a:t>What statistical data do we need?</a:t>
            </a:r>
            <a:endParaRPr lang="en-PH" altLang="en-US" dirty="0"/>
          </a:p>
        </p:txBody>
      </p:sp>
    </p:spTree>
    <p:extLst>
      <p:ext uri="{BB962C8B-B14F-4D97-AF65-F5344CB8AC3E}">
        <p14:creationId xmlns:p14="http://schemas.microsoft.com/office/powerpoint/2010/main" val="856613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ChangeArrowheads="1"/>
          </p:cNvSpPr>
          <p:nvPr/>
        </p:nvSpPr>
        <p:spPr bwMode="auto">
          <a:xfrm>
            <a:off x="548227" y="894986"/>
            <a:ext cx="11127836" cy="1815882"/>
          </a:xfrm>
          <a:prstGeom prst="rect">
            <a:avLst/>
          </a:prstGeom>
          <a:noFill/>
          <a:ln w="9525">
            <a:noFill/>
            <a:miter lim="800000"/>
            <a:headEnd/>
            <a:tailEnd/>
          </a:ln>
        </p:spPr>
        <p:txBody>
          <a:bodyPr wrap="square">
            <a:spAutoFit/>
          </a:bodyPr>
          <a:lstStyle/>
          <a:p>
            <a:pPr marL="347663" indent="-347663">
              <a:buFont typeface="Arial" charset="0"/>
              <a:buChar char="•"/>
            </a:pPr>
            <a:r>
              <a:rPr lang="en-GB" altLang="en-US" sz="2800" dirty="0"/>
              <a:t>Administrative divisions master list down to the Barangay level (PSA)</a:t>
            </a:r>
          </a:p>
          <a:p>
            <a:pPr marL="347663" indent="-347663">
              <a:buFont typeface="Arial" charset="0"/>
              <a:buChar char="•"/>
            </a:pPr>
            <a:r>
              <a:rPr lang="en-GB" altLang="en-US" sz="2800" dirty="0"/>
              <a:t>Health Facilities master list (DOH)</a:t>
            </a:r>
          </a:p>
          <a:p>
            <a:pPr marL="347663" indent="-347663">
              <a:buFont typeface="Arial" charset="0"/>
              <a:buChar char="•"/>
            </a:pPr>
            <a:r>
              <a:rPr lang="en-GB" altLang="en-US" sz="2800" dirty="0"/>
              <a:t>HIV cases report for the 315 positive cases identified since the beginning of 2027</a:t>
            </a:r>
          </a:p>
        </p:txBody>
      </p:sp>
      <p:sp>
        <p:nvSpPr>
          <p:cNvPr id="8" name="AutoShape 32">
            <a:extLst>
              <a:ext uri="{FF2B5EF4-FFF2-40B4-BE49-F238E27FC236}">
                <a16:creationId xmlns:a16="http://schemas.microsoft.com/office/drawing/2014/main" id="{0303BD81-0BE4-476C-BF32-D5E2E9A06526}"/>
              </a:ext>
            </a:extLst>
          </p:cNvPr>
          <p:cNvSpPr>
            <a:spLocks noChangeArrowheads="1"/>
          </p:cNvSpPr>
          <p:nvPr/>
        </p:nvSpPr>
        <p:spPr bwMode="auto">
          <a:xfrm>
            <a:off x="1078376" y="2940670"/>
            <a:ext cx="510749" cy="463424"/>
          </a:xfrm>
          <a:prstGeom prst="rightArrow">
            <a:avLst>
              <a:gd name="adj1" fmla="val 50000"/>
              <a:gd name="adj2" fmla="val 53571"/>
            </a:avLst>
          </a:prstGeom>
          <a:solidFill>
            <a:srgbClr val="1F83C5"/>
          </a:solidFill>
          <a:ln w="9525">
            <a:noFill/>
            <a:miter lim="800000"/>
            <a:headEnd/>
            <a:tailEnd/>
          </a:ln>
          <a:effectLst/>
        </p:spPr>
        <p:txBody>
          <a:bodyPr wrap="none" lIns="92075" tIns="46038" rIns="92075" bIns="46038" anchor="ctr"/>
          <a:lstStyle/>
          <a:p>
            <a:pPr>
              <a:defRPr/>
            </a:pPr>
            <a:endParaRPr lang="en-US" sz="2400" dirty="0">
              <a:cs typeface="Arial" charset="0"/>
            </a:endParaRPr>
          </a:p>
        </p:txBody>
      </p:sp>
      <p:sp>
        <p:nvSpPr>
          <p:cNvPr id="2" name="Title 1">
            <a:extLst>
              <a:ext uri="{FF2B5EF4-FFF2-40B4-BE49-F238E27FC236}">
                <a16:creationId xmlns:a16="http://schemas.microsoft.com/office/drawing/2014/main" id="{6A862D3B-F579-5149-09F5-EA7C25D7955C}"/>
              </a:ext>
            </a:extLst>
          </p:cNvPr>
          <p:cNvSpPr txBox="1">
            <a:spLocks/>
          </p:cNvSpPr>
          <p:nvPr/>
        </p:nvSpPr>
        <p:spPr bwMode="auto">
          <a:xfrm>
            <a:off x="564918" y="32141"/>
            <a:ext cx="10874048"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GB" altLang="en-US" dirty="0"/>
              <a:t>What tabular data do we have?</a:t>
            </a:r>
            <a:endParaRPr lang="en-PH" altLang="en-US" dirty="0"/>
          </a:p>
        </p:txBody>
      </p:sp>
      <p:sp>
        <p:nvSpPr>
          <p:cNvPr id="3" name="Rectangle 3">
            <a:extLst>
              <a:ext uri="{FF2B5EF4-FFF2-40B4-BE49-F238E27FC236}">
                <a16:creationId xmlns:a16="http://schemas.microsoft.com/office/drawing/2014/main" id="{3825ED7A-17E6-2602-7CFF-BA531A1C623C}"/>
              </a:ext>
            </a:extLst>
          </p:cNvPr>
          <p:cNvSpPr>
            <a:spLocks noChangeArrowheads="1"/>
          </p:cNvSpPr>
          <p:nvPr/>
        </p:nvSpPr>
        <p:spPr bwMode="auto">
          <a:xfrm>
            <a:off x="1748640" y="3023094"/>
            <a:ext cx="7878489" cy="381000"/>
          </a:xfrm>
          <a:prstGeom prst="rect">
            <a:avLst/>
          </a:prstGeom>
          <a:noFill/>
          <a:ln w="9525">
            <a:noFill/>
            <a:miter lim="800000"/>
            <a:headEnd/>
            <a:tailEnd/>
          </a:ln>
        </p:spPr>
        <p:txBody>
          <a:bodyPr lIns="0" tIns="0" rIns="0" bIns="0"/>
          <a:lstStyle/>
          <a:p>
            <a:pPr>
              <a:lnSpc>
                <a:spcPct val="90000"/>
              </a:lnSpc>
              <a:defRPr/>
            </a:pPr>
            <a:r>
              <a:rPr lang="en-US" sz="2800" dirty="0"/>
              <a:t>Download/extract the exercise data from the TRAINING_MATERIAL/EXERCISES/EXERCISE_3 folder</a:t>
            </a:r>
          </a:p>
        </p:txBody>
      </p:sp>
      <p:sp>
        <p:nvSpPr>
          <p:cNvPr id="9" name="Rectangle 3">
            <a:extLst>
              <a:ext uri="{FF2B5EF4-FFF2-40B4-BE49-F238E27FC236}">
                <a16:creationId xmlns:a16="http://schemas.microsoft.com/office/drawing/2014/main" id="{A4D959A8-2244-4CBB-A068-07F2F054FD2B}"/>
              </a:ext>
            </a:extLst>
          </p:cNvPr>
          <p:cNvSpPr>
            <a:spLocks noChangeArrowheads="1"/>
          </p:cNvSpPr>
          <p:nvPr/>
        </p:nvSpPr>
        <p:spPr bwMode="auto">
          <a:xfrm>
            <a:off x="1748640" y="3974028"/>
            <a:ext cx="9927423" cy="1039114"/>
          </a:xfrm>
          <a:prstGeom prst="rect">
            <a:avLst/>
          </a:prstGeom>
          <a:noFill/>
          <a:ln w="9525">
            <a:noFill/>
            <a:miter lim="800000"/>
            <a:headEnd/>
            <a:tailEnd/>
          </a:ln>
        </p:spPr>
        <p:txBody>
          <a:bodyPr lIns="0" tIns="0" rIns="0" bIns="0"/>
          <a:lstStyle/>
          <a:p>
            <a:pPr>
              <a:lnSpc>
                <a:spcPct val="90000"/>
              </a:lnSpc>
              <a:defRPr/>
            </a:pPr>
            <a:r>
              <a:rPr lang="en-US" altLang="zh-CN" sz="2600" dirty="0"/>
              <a:t>On your computer, create an “EXERCISES” folder. Then, create a subfolder ”EXE_3” and place the downloaded data there for easier access.</a:t>
            </a:r>
          </a:p>
          <a:p>
            <a:pPr>
              <a:lnSpc>
                <a:spcPct val="90000"/>
              </a:lnSpc>
              <a:defRPr/>
            </a:pPr>
            <a:r>
              <a:rPr lang="en-PH" altLang="zh-CN" sz="2600" dirty="0"/>
              <a:t>(e.g., D:\EXERCISES\EXE_3)</a:t>
            </a:r>
            <a:endParaRPr lang="en-US" altLang="zh-CN" sz="2600" dirty="0"/>
          </a:p>
        </p:txBody>
      </p:sp>
      <p:sp>
        <p:nvSpPr>
          <p:cNvPr id="13" name="AutoShape 32">
            <a:extLst>
              <a:ext uri="{FF2B5EF4-FFF2-40B4-BE49-F238E27FC236}">
                <a16:creationId xmlns:a16="http://schemas.microsoft.com/office/drawing/2014/main" id="{D260381D-6555-CAC6-62AF-1F4EE8C7C989}"/>
              </a:ext>
            </a:extLst>
          </p:cNvPr>
          <p:cNvSpPr>
            <a:spLocks noChangeArrowheads="1"/>
          </p:cNvSpPr>
          <p:nvPr/>
        </p:nvSpPr>
        <p:spPr bwMode="auto">
          <a:xfrm>
            <a:off x="1078376" y="3915421"/>
            <a:ext cx="510749" cy="463424"/>
          </a:xfrm>
          <a:prstGeom prst="rightArrow">
            <a:avLst>
              <a:gd name="adj1" fmla="val 50000"/>
              <a:gd name="adj2" fmla="val 53571"/>
            </a:avLst>
          </a:prstGeom>
          <a:solidFill>
            <a:srgbClr val="1F83C5"/>
          </a:solidFill>
          <a:ln w="9525">
            <a:noFill/>
            <a:miter lim="800000"/>
            <a:headEnd/>
            <a:tailEnd/>
          </a:ln>
          <a:effectLst/>
        </p:spPr>
        <p:txBody>
          <a:bodyPr wrap="none" lIns="92075" tIns="46038" rIns="92075" bIns="46038" anchor="ctr"/>
          <a:lstStyle/>
          <a:p>
            <a:pPr>
              <a:defRPr/>
            </a:pPr>
            <a:endParaRPr lang="en-US" sz="2400" dirty="0">
              <a:cs typeface="Arial" charset="0"/>
            </a:endParaRPr>
          </a:p>
        </p:txBody>
      </p:sp>
      <p:pic>
        <p:nvPicPr>
          <p:cNvPr id="4" name="Picture 3">
            <a:extLst>
              <a:ext uri="{FF2B5EF4-FFF2-40B4-BE49-F238E27FC236}">
                <a16:creationId xmlns:a16="http://schemas.microsoft.com/office/drawing/2014/main" id="{BC1D5FAE-4856-668F-A771-628D12D4B023}"/>
              </a:ext>
            </a:extLst>
          </p:cNvPr>
          <p:cNvPicPr>
            <a:picLocks noChangeAspect="1"/>
          </p:cNvPicPr>
          <p:nvPr/>
        </p:nvPicPr>
        <p:blipFill rotWithShape="1">
          <a:blip r:embed="rId2"/>
          <a:srcRect l="80520" t="38265" r="10441" b="47050"/>
          <a:stretch/>
        </p:blipFill>
        <p:spPr>
          <a:xfrm>
            <a:off x="9543028" y="3252980"/>
            <a:ext cx="487231" cy="439100"/>
          </a:xfrm>
          <a:prstGeom prst="rect">
            <a:avLst/>
          </a:prstGeom>
        </p:spPr>
      </p:pic>
      <p:pic>
        <p:nvPicPr>
          <p:cNvPr id="5" name="Picture 4" descr="A grey usb flash drive&#10;&#10;Description automatically generated">
            <a:extLst>
              <a:ext uri="{FF2B5EF4-FFF2-40B4-BE49-F238E27FC236}">
                <a16:creationId xmlns:a16="http://schemas.microsoft.com/office/drawing/2014/main" id="{4C16109F-F262-C8B2-5244-B31400435EE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100883" y="3139682"/>
            <a:ext cx="867355" cy="665695"/>
          </a:xfrm>
          <a:prstGeom prst="rect">
            <a:avLst/>
          </a:prstGeom>
        </p:spPr>
      </p:pic>
    </p:spTree>
    <p:extLst>
      <p:ext uri="{BB962C8B-B14F-4D97-AF65-F5344CB8AC3E}">
        <p14:creationId xmlns:p14="http://schemas.microsoft.com/office/powerpoint/2010/main" val="1030334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ChangeArrowheads="1"/>
          </p:cNvSpPr>
          <p:nvPr/>
        </p:nvSpPr>
        <p:spPr bwMode="auto">
          <a:xfrm>
            <a:off x="564918" y="898853"/>
            <a:ext cx="8412163" cy="523220"/>
          </a:xfrm>
          <a:prstGeom prst="rect">
            <a:avLst/>
          </a:prstGeom>
          <a:noFill/>
          <a:ln w="9525">
            <a:noFill/>
            <a:miter lim="800000"/>
            <a:headEnd/>
            <a:tailEnd/>
          </a:ln>
        </p:spPr>
        <p:txBody>
          <a:bodyPr>
            <a:spAutoFit/>
          </a:bodyPr>
          <a:lstStyle/>
          <a:p>
            <a:r>
              <a:rPr lang="en-GB" altLang="en-US" sz="2800" b="1" u="sng" dirty="0">
                <a:solidFill>
                  <a:srgbClr val="002147"/>
                </a:solidFill>
              </a:rPr>
              <a:t>Administrative divisions master list</a:t>
            </a:r>
          </a:p>
        </p:txBody>
      </p:sp>
      <p:sp>
        <p:nvSpPr>
          <p:cNvPr id="12" name="Rectangle 12">
            <a:extLst>
              <a:ext uri="{FF2B5EF4-FFF2-40B4-BE49-F238E27FC236}">
                <a16:creationId xmlns:a16="http://schemas.microsoft.com/office/drawing/2014/main" id="{215105D3-7612-4BBF-8F1C-D5D0C9B0361D}"/>
              </a:ext>
            </a:extLst>
          </p:cNvPr>
          <p:cNvSpPr>
            <a:spLocks noChangeArrowheads="1"/>
          </p:cNvSpPr>
          <p:nvPr/>
        </p:nvSpPr>
        <p:spPr bwMode="auto">
          <a:xfrm>
            <a:off x="529058" y="1624153"/>
            <a:ext cx="1113804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Tx/>
              <a:buAutoNum type="arabicPeriod"/>
            </a:pPr>
            <a:r>
              <a:rPr lang="en-US" altLang="en-US" sz="2800" dirty="0"/>
              <a:t>Open the Admin_divisions_master_list_PSA_Jan2027.xlsx file in Excel</a:t>
            </a:r>
          </a:p>
          <a:p>
            <a:pPr>
              <a:buFontTx/>
              <a:buAutoNum type="arabicPeriod"/>
            </a:pPr>
            <a:r>
              <a:rPr lang="en-US" altLang="en-US" sz="2800" dirty="0"/>
              <a:t>Look at the structure and content of the file</a:t>
            </a:r>
          </a:p>
          <a:p>
            <a:pPr lvl="1">
              <a:buFont typeface="Calibri Light" panose="020F0302020204030204" pitchFamily="34" charset="0"/>
              <a:buAutoNum type="alphaLcPeriod"/>
            </a:pPr>
            <a:r>
              <a:rPr lang="en-US" altLang="en-US" sz="2800" dirty="0"/>
              <a:t>How many worksheets?</a:t>
            </a:r>
          </a:p>
          <a:p>
            <a:pPr lvl="1">
              <a:buFont typeface="Calibri Light" panose="020F0302020204030204" pitchFamily="34" charset="0"/>
              <a:buAutoNum type="alphaLcPeriod"/>
            </a:pPr>
            <a:r>
              <a:rPr lang="en-US" altLang="en-US" sz="2800" dirty="0"/>
              <a:t>What is in each worksheet?</a:t>
            </a:r>
          </a:p>
          <a:p>
            <a:pPr>
              <a:buFontTx/>
              <a:buAutoNum type="arabicPeriod"/>
            </a:pPr>
            <a:r>
              <a:rPr lang="en-US" altLang="en-US" sz="2800" dirty="0"/>
              <a:t>Identify the following information across the worksheets:</a:t>
            </a:r>
          </a:p>
          <a:p>
            <a:pPr lvl="1">
              <a:buFont typeface="Calibri Light" panose="020F0302020204030204" pitchFamily="34" charset="0"/>
              <a:buAutoNum type="alphaLcPeriod"/>
            </a:pPr>
            <a:r>
              <a:rPr lang="en-US" altLang="en-US" sz="2800" dirty="0"/>
              <a:t>The source of the data</a:t>
            </a:r>
          </a:p>
          <a:p>
            <a:pPr lvl="1">
              <a:buFont typeface="Calibri Light" panose="020F0302020204030204" pitchFamily="34" charset="0"/>
              <a:buAutoNum type="alphaLcPeriod"/>
            </a:pPr>
            <a:r>
              <a:rPr lang="en-US" altLang="en-US" sz="2800" dirty="0"/>
              <a:t>The year of validity</a:t>
            </a:r>
          </a:p>
          <a:p>
            <a:pPr lvl="1">
              <a:buFont typeface="Calibri Light" panose="020F0302020204030204" pitchFamily="34" charset="0"/>
              <a:buAutoNum type="alphaLcPeriod"/>
            </a:pPr>
            <a:r>
              <a:rPr lang="en-US" altLang="en-US" sz="2800" dirty="0"/>
              <a:t>The explanation of the content</a:t>
            </a:r>
          </a:p>
          <a:p>
            <a:pPr>
              <a:buFont typeface="Calibri Light" panose="020F0302020204030204" pitchFamily="34" charset="0"/>
              <a:buAutoNum type="arabicPeriod"/>
            </a:pPr>
            <a:r>
              <a:rPr lang="en-US" altLang="en-US" sz="2800" dirty="0"/>
              <a:t>Is this file organized properly to allow its use in a GIS software?</a:t>
            </a:r>
          </a:p>
        </p:txBody>
      </p:sp>
      <p:sp>
        <p:nvSpPr>
          <p:cNvPr id="3" name="Title 1">
            <a:extLst>
              <a:ext uri="{FF2B5EF4-FFF2-40B4-BE49-F238E27FC236}">
                <a16:creationId xmlns:a16="http://schemas.microsoft.com/office/drawing/2014/main" id="{DF9BDA79-301C-17D9-C721-9A19E2A9B557}"/>
              </a:ext>
            </a:extLst>
          </p:cNvPr>
          <p:cNvSpPr txBox="1">
            <a:spLocks/>
          </p:cNvSpPr>
          <p:nvPr/>
        </p:nvSpPr>
        <p:spPr bwMode="auto">
          <a:xfrm>
            <a:off x="564918" y="23176"/>
            <a:ext cx="10874048"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GB" altLang="en-US" dirty="0"/>
              <a:t>What statistical data do we need?</a:t>
            </a:r>
            <a:endParaRPr lang="en-PH" altLang="en-US" dirty="0"/>
          </a:p>
        </p:txBody>
      </p:sp>
    </p:spTree>
    <p:extLst>
      <p:ext uri="{BB962C8B-B14F-4D97-AF65-F5344CB8AC3E}">
        <p14:creationId xmlns:p14="http://schemas.microsoft.com/office/powerpoint/2010/main" val="815743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ChangeArrowheads="1"/>
          </p:cNvSpPr>
          <p:nvPr/>
        </p:nvSpPr>
        <p:spPr bwMode="auto">
          <a:xfrm>
            <a:off x="542270" y="899273"/>
            <a:ext cx="8412163" cy="523220"/>
          </a:xfrm>
          <a:prstGeom prst="rect">
            <a:avLst/>
          </a:prstGeom>
          <a:noFill/>
          <a:ln w="9525">
            <a:noFill/>
            <a:miter lim="800000"/>
            <a:headEnd/>
            <a:tailEnd/>
          </a:ln>
        </p:spPr>
        <p:txBody>
          <a:bodyPr>
            <a:spAutoFit/>
          </a:bodyPr>
          <a:lstStyle/>
          <a:p>
            <a:r>
              <a:rPr lang="en-GB" altLang="en-US" sz="2800" b="1" u="sng" dirty="0">
                <a:solidFill>
                  <a:srgbClr val="002147"/>
                </a:solidFill>
              </a:rPr>
              <a:t>Health facilities master list</a:t>
            </a:r>
          </a:p>
        </p:txBody>
      </p:sp>
      <p:sp>
        <p:nvSpPr>
          <p:cNvPr id="8" name="Rectangle 12">
            <a:extLst>
              <a:ext uri="{FF2B5EF4-FFF2-40B4-BE49-F238E27FC236}">
                <a16:creationId xmlns:a16="http://schemas.microsoft.com/office/drawing/2014/main" id="{0F38327D-5F2E-486C-9C3A-A34DB76F12C4}"/>
              </a:ext>
            </a:extLst>
          </p:cNvPr>
          <p:cNvSpPr>
            <a:spLocks noChangeArrowheads="1"/>
          </p:cNvSpPr>
          <p:nvPr/>
        </p:nvSpPr>
        <p:spPr bwMode="auto">
          <a:xfrm>
            <a:off x="533305" y="1619291"/>
            <a:ext cx="11142758"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Tx/>
              <a:buAutoNum type="arabicPeriod"/>
            </a:pPr>
            <a:r>
              <a:rPr lang="en-US" altLang="en-US" sz="2800" dirty="0"/>
              <a:t>Open the </a:t>
            </a:r>
            <a:r>
              <a:rPr lang="en-GB" altLang="en-US" sz="2800" dirty="0"/>
              <a:t>Health_Facilities_master_list_DOH_Jan2027</a:t>
            </a:r>
            <a:r>
              <a:rPr lang="en-US" altLang="en-US" sz="2800" dirty="0"/>
              <a:t>.xlsx file in Excel </a:t>
            </a:r>
          </a:p>
          <a:p>
            <a:pPr>
              <a:buFontTx/>
              <a:buAutoNum type="arabicPeriod"/>
            </a:pPr>
            <a:r>
              <a:rPr lang="en-US" altLang="en-US" sz="2800" dirty="0"/>
              <a:t>Notice the similar file structure as with the administrative division master list</a:t>
            </a:r>
          </a:p>
          <a:p>
            <a:pPr>
              <a:buFontTx/>
              <a:buAutoNum type="arabicPeriod"/>
            </a:pPr>
            <a:r>
              <a:rPr lang="en-US" altLang="en-US" sz="2800" dirty="0"/>
              <a:t>Identity the following information across the worksheets:</a:t>
            </a:r>
          </a:p>
          <a:p>
            <a:pPr lvl="1">
              <a:buFont typeface="Calibri Light" panose="020F0302020204030204" pitchFamily="34" charset="0"/>
              <a:buAutoNum type="alphaLcPeriod"/>
            </a:pPr>
            <a:r>
              <a:rPr lang="en-US" altLang="en-US" sz="2800" dirty="0"/>
              <a:t>The source and validity of the data</a:t>
            </a:r>
          </a:p>
          <a:p>
            <a:pPr lvl="1">
              <a:buFont typeface="Calibri Light" panose="020F0302020204030204" pitchFamily="34" charset="0"/>
              <a:buAutoNum type="alphaLcPeriod"/>
            </a:pPr>
            <a:r>
              <a:rPr lang="en-US" altLang="en-US" sz="2800" dirty="0"/>
              <a:t>The structure of the unique identifier attached to each health facility</a:t>
            </a:r>
          </a:p>
          <a:p>
            <a:pPr lvl="1">
              <a:buFont typeface="Calibri Light" panose="020F0302020204030204" pitchFamily="34" charset="0"/>
              <a:buAutoNum type="alphaLcPeriod"/>
            </a:pPr>
            <a:r>
              <a:rPr lang="fr-CH" altLang="en-US" sz="2800" dirty="0"/>
              <a:t>The </a:t>
            </a:r>
            <a:r>
              <a:rPr lang="fr-CH" altLang="en-US" sz="2800" dirty="0" err="1"/>
              <a:t>geographic</a:t>
            </a:r>
            <a:r>
              <a:rPr lang="fr-CH" altLang="en-US" sz="2800" dirty="0"/>
              <a:t> </a:t>
            </a:r>
            <a:r>
              <a:rPr lang="fr-CH" altLang="en-US" sz="2800" dirty="0" err="1"/>
              <a:t>coordinates</a:t>
            </a:r>
            <a:r>
              <a:rPr lang="fr-CH" altLang="en-US" sz="2800" dirty="0"/>
              <a:t> for </a:t>
            </a:r>
            <a:r>
              <a:rPr lang="fr-CH" altLang="en-US" sz="2800" dirty="0" err="1"/>
              <a:t>each</a:t>
            </a:r>
            <a:r>
              <a:rPr lang="fr-CH" altLang="en-US" sz="2800" dirty="0"/>
              <a:t> </a:t>
            </a:r>
            <a:r>
              <a:rPr lang="fr-CH" altLang="en-US" sz="2800" dirty="0" err="1"/>
              <a:t>health</a:t>
            </a:r>
            <a:r>
              <a:rPr lang="fr-CH" altLang="en-US" sz="2800" dirty="0"/>
              <a:t> </a:t>
            </a:r>
            <a:r>
              <a:rPr lang="fr-CH" altLang="en-US" sz="2800" dirty="0" err="1"/>
              <a:t>facility</a:t>
            </a:r>
            <a:endParaRPr lang="fr-CH" altLang="en-US" sz="2800" dirty="0"/>
          </a:p>
          <a:p>
            <a:pPr lvl="1">
              <a:buFont typeface="Calibri Light" panose="020F0302020204030204" pitchFamily="34" charset="0"/>
              <a:buAutoNum type="alphaLcPeriod"/>
            </a:pPr>
            <a:r>
              <a:rPr lang="fr-CH" altLang="en-US" sz="2800" dirty="0"/>
              <a:t>The </a:t>
            </a:r>
            <a:r>
              <a:rPr lang="fr-CH" altLang="en-US" sz="2800" dirty="0" err="1"/>
              <a:t>method</a:t>
            </a:r>
            <a:r>
              <a:rPr lang="fr-CH" altLang="en-US" sz="2800" dirty="0"/>
              <a:t> </a:t>
            </a:r>
            <a:r>
              <a:rPr lang="fr-CH" altLang="en-US" sz="2800" dirty="0" err="1"/>
              <a:t>used</a:t>
            </a:r>
            <a:r>
              <a:rPr lang="fr-CH" altLang="en-US" sz="2800" dirty="0"/>
              <a:t> to </a:t>
            </a:r>
            <a:r>
              <a:rPr lang="fr-CH" altLang="en-US" sz="2800" dirty="0" err="1"/>
              <a:t>collect</a:t>
            </a:r>
            <a:r>
              <a:rPr lang="fr-CH" altLang="en-US" sz="2800" dirty="0"/>
              <a:t> </a:t>
            </a:r>
            <a:r>
              <a:rPr lang="fr-CH" altLang="en-US" sz="2800" dirty="0" err="1"/>
              <a:t>these</a:t>
            </a:r>
            <a:r>
              <a:rPr lang="fr-CH" altLang="en-US" sz="2800" dirty="0"/>
              <a:t> </a:t>
            </a:r>
            <a:r>
              <a:rPr lang="fr-CH" altLang="en-US" sz="2800" dirty="0" err="1"/>
              <a:t>coordinates</a:t>
            </a:r>
            <a:r>
              <a:rPr lang="fr-CH" altLang="en-US" sz="2800" dirty="0"/>
              <a:t> and the </a:t>
            </a:r>
            <a:r>
              <a:rPr lang="fr-CH" altLang="en-US" sz="2800" dirty="0" err="1"/>
              <a:t>associated</a:t>
            </a:r>
            <a:r>
              <a:rPr lang="fr-CH" altLang="en-US" sz="2800" dirty="0"/>
              <a:t> </a:t>
            </a:r>
            <a:r>
              <a:rPr lang="fr-CH" altLang="en-US" sz="2800" dirty="0" err="1"/>
              <a:t>level</a:t>
            </a:r>
            <a:r>
              <a:rPr lang="fr-CH" altLang="en-US" sz="2800" dirty="0"/>
              <a:t> of </a:t>
            </a:r>
            <a:r>
              <a:rPr lang="fr-CH" altLang="en-US" sz="2800" dirty="0" err="1"/>
              <a:t>accuracy</a:t>
            </a:r>
            <a:endParaRPr lang="en-US" altLang="en-US" sz="2800" dirty="0"/>
          </a:p>
        </p:txBody>
      </p:sp>
      <p:sp>
        <p:nvSpPr>
          <p:cNvPr id="2" name="Title 1">
            <a:extLst>
              <a:ext uri="{FF2B5EF4-FFF2-40B4-BE49-F238E27FC236}">
                <a16:creationId xmlns:a16="http://schemas.microsoft.com/office/drawing/2014/main" id="{A78EA3BF-F614-44D3-CCAC-48F47A73FD79}"/>
              </a:ext>
            </a:extLst>
          </p:cNvPr>
          <p:cNvSpPr txBox="1">
            <a:spLocks/>
          </p:cNvSpPr>
          <p:nvPr/>
        </p:nvSpPr>
        <p:spPr bwMode="auto">
          <a:xfrm>
            <a:off x="564918" y="23176"/>
            <a:ext cx="10874048"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GB" altLang="en-US" dirty="0"/>
              <a:t>What tabular data do we have?</a:t>
            </a:r>
            <a:endParaRPr lang="en-PH" altLang="en-US" dirty="0"/>
          </a:p>
        </p:txBody>
      </p:sp>
    </p:spTree>
    <p:extLst>
      <p:ext uri="{BB962C8B-B14F-4D97-AF65-F5344CB8AC3E}">
        <p14:creationId xmlns:p14="http://schemas.microsoft.com/office/powerpoint/2010/main" val="2272596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ChangeArrowheads="1"/>
          </p:cNvSpPr>
          <p:nvPr/>
        </p:nvSpPr>
        <p:spPr bwMode="auto">
          <a:xfrm>
            <a:off x="538023" y="895500"/>
            <a:ext cx="8412163" cy="523220"/>
          </a:xfrm>
          <a:prstGeom prst="rect">
            <a:avLst/>
          </a:prstGeom>
          <a:noFill/>
          <a:ln w="9525">
            <a:noFill/>
            <a:miter lim="800000"/>
            <a:headEnd/>
            <a:tailEnd/>
          </a:ln>
        </p:spPr>
        <p:txBody>
          <a:bodyPr>
            <a:spAutoFit/>
          </a:bodyPr>
          <a:lstStyle/>
          <a:p>
            <a:r>
              <a:rPr lang="en-GB" altLang="en-US" sz="2800" b="1" u="sng" dirty="0">
                <a:solidFill>
                  <a:srgbClr val="002147"/>
                </a:solidFill>
              </a:rPr>
              <a:t>HIV cases reports file</a:t>
            </a:r>
          </a:p>
        </p:txBody>
      </p:sp>
      <p:sp>
        <p:nvSpPr>
          <p:cNvPr id="10" name="Rectangle 12">
            <a:extLst>
              <a:ext uri="{FF2B5EF4-FFF2-40B4-BE49-F238E27FC236}">
                <a16:creationId xmlns:a16="http://schemas.microsoft.com/office/drawing/2014/main" id="{28AC9C77-1108-41D8-AF90-2DD360B9A260}"/>
              </a:ext>
            </a:extLst>
          </p:cNvPr>
          <p:cNvSpPr>
            <a:spLocks noChangeArrowheads="1"/>
          </p:cNvSpPr>
          <p:nvPr/>
        </p:nvSpPr>
        <p:spPr bwMode="auto">
          <a:xfrm>
            <a:off x="543220" y="1490109"/>
            <a:ext cx="11141807"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Tx/>
              <a:buAutoNum type="arabicPeriod"/>
            </a:pPr>
            <a:r>
              <a:rPr lang="en-US" altLang="en-US" sz="2400" dirty="0"/>
              <a:t>Open the </a:t>
            </a:r>
            <a:r>
              <a:rPr lang="pt-BR" altLang="en-US" sz="2400" dirty="0"/>
              <a:t>HIV_Cases_Report_DOH_200327</a:t>
            </a:r>
            <a:r>
              <a:rPr lang="en-US" altLang="en-US" sz="2400" dirty="0"/>
              <a:t>.xlsx file in Excel</a:t>
            </a:r>
          </a:p>
          <a:p>
            <a:pPr>
              <a:buFontTx/>
              <a:buAutoNum type="arabicPeriod"/>
            </a:pPr>
            <a:r>
              <a:rPr lang="en-US" altLang="en-US" sz="2400" dirty="0"/>
              <a:t>Look at the structure and content of the file</a:t>
            </a:r>
          </a:p>
          <a:p>
            <a:pPr>
              <a:buFontTx/>
              <a:buAutoNum type="arabicPeriod"/>
            </a:pPr>
            <a:r>
              <a:rPr lang="en-US" altLang="en-US" sz="2400" dirty="0"/>
              <a:t>Search for the following information across the worksheet:</a:t>
            </a:r>
          </a:p>
          <a:p>
            <a:pPr lvl="1">
              <a:buFont typeface="Calibri Light" panose="020F0302020204030204" pitchFamily="34" charset="0"/>
              <a:buAutoNum type="alphaLcPeriod"/>
            </a:pPr>
            <a:r>
              <a:rPr lang="en-US" altLang="en-US" sz="2400" dirty="0"/>
              <a:t>The source and validity of the data</a:t>
            </a:r>
          </a:p>
          <a:p>
            <a:pPr lvl="1">
              <a:buFont typeface="Calibri Light" panose="020F0302020204030204" pitchFamily="34" charset="0"/>
              <a:buAutoNum type="alphaLcPeriod"/>
            </a:pPr>
            <a:r>
              <a:rPr lang="en-US" altLang="en-US" sz="2400" dirty="0"/>
              <a:t>The explanation of the content of each column</a:t>
            </a:r>
          </a:p>
          <a:p>
            <a:pPr>
              <a:buFont typeface="Calibri Light" panose="020F0302020204030204" pitchFamily="34" charset="0"/>
              <a:buAutoNum type="arabicPeriod"/>
            </a:pPr>
            <a:r>
              <a:rPr lang="en-US" altLang="en-US" sz="2400" dirty="0"/>
              <a:t>Is this file organized properly to allow using it to create the content of the first map? If not, why?</a:t>
            </a:r>
          </a:p>
          <a:p>
            <a:pPr>
              <a:buFont typeface="Calibri Light" panose="020F0302020204030204" pitchFamily="34" charset="0"/>
              <a:buAutoNum type="arabicPeriod"/>
            </a:pPr>
            <a:r>
              <a:rPr lang="en-US" altLang="en-US" sz="2400" dirty="0"/>
              <a:t>Does the list of Barangays and health facilities in this file match those in the master lists?</a:t>
            </a:r>
          </a:p>
          <a:p>
            <a:pPr>
              <a:buFont typeface="Calibri Light" panose="020F0302020204030204" pitchFamily="34" charset="0"/>
              <a:buAutoNum type="arabicPeriod"/>
            </a:pPr>
            <a:r>
              <a:rPr lang="en-US" altLang="en-US" sz="2400" dirty="0"/>
              <a:t>Are the Barangays codes and health facilities unique IDs the same between this file and the master lists?  </a:t>
            </a:r>
          </a:p>
          <a:p>
            <a:pPr>
              <a:buFont typeface="Calibri Light" panose="020F0302020204030204" pitchFamily="34" charset="0"/>
              <a:buAutoNum type="arabicPeriod"/>
            </a:pPr>
            <a:r>
              <a:rPr lang="en-US" altLang="en-US" sz="2400" dirty="0"/>
              <a:t>What do you think about the unique ID attached to each case?</a:t>
            </a:r>
          </a:p>
          <a:p>
            <a:pPr>
              <a:buFont typeface="Calibri Light" panose="020F0302020204030204" pitchFamily="34" charset="0"/>
              <a:buAutoNum type="arabicPeriod"/>
            </a:pPr>
            <a:r>
              <a:rPr lang="en-US" altLang="en-US" sz="2400" dirty="0"/>
              <a:t>What do we have to do to obtain the data we need?</a:t>
            </a:r>
          </a:p>
        </p:txBody>
      </p:sp>
      <p:sp>
        <p:nvSpPr>
          <p:cNvPr id="3" name="Title 1">
            <a:extLst>
              <a:ext uri="{FF2B5EF4-FFF2-40B4-BE49-F238E27FC236}">
                <a16:creationId xmlns:a16="http://schemas.microsoft.com/office/drawing/2014/main" id="{133F0705-0F61-5B58-9F50-4AFD2E1DE43F}"/>
              </a:ext>
            </a:extLst>
          </p:cNvPr>
          <p:cNvSpPr txBox="1">
            <a:spLocks/>
          </p:cNvSpPr>
          <p:nvPr/>
        </p:nvSpPr>
        <p:spPr bwMode="auto">
          <a:xfrm>
            <a:off x="564918" y="23176"/>
            <a:ext cx="10874048"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GB" altLang="en-US" dirty="0"/>
              <a:t>What tabular data do we have?</a:t>
            </a:r>
            <a:endParaRPr lang="en-PH" altLang="en-US" dirty="0"/>
          </a:p>
        </p:txBody>
      </p:sp>
    </p:spTree>
    <p:extLst>
      <p:ext uri="{BB962C8B-B14F-4D97-AF65-F5344CB8AC3E}">
        <p14:creationId xmlns:p14="http://schemas.microsoft.com/office/powerpoint/2010/main" val="2788768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a:spLocks noChangeArrowheads="1"/>
          </p:cNvSpPr>
          <p:nvPr/>
        </p:nvSpPr>
        <p:spPr bwMode="auto">
          <a:xfrm>
            <a:off x="554758" y="894733"/>
            <a:ext cx="8412163" cy="523220"/>
          </a:xfrm>
          <a:prstGeom prst="rect">
            <a:avLst/>
          </a:prstGeom>
          <a:noFill/>
          <a:ln w="9525">
            <a:noFill/>
            <a:miter lim="800000"/>
            <a:headEnd/>
            <a:tailEnd/>
          </a:ln>
        </p:spPr>
        <p:txBody>
          <a:bodyPr>
            <a:spAutoFit/>
          </a:bodyPr>
          <a:lstStyle/>
          <a:p>
            <a:r>
              <a:rPr lang="en-GB" altLang="en-US" sz="2800" b="1" u="sng" dirty="0">
                <a:solidFill>
                  <a:srgbClr val="002147"/>
                </a:solidFill>
              </a:rPr>
              <a:t>Create the HIV cases report file by Barangay</a:t>
            </a:r>
          </a:p>
        </p:txBody>
      </p:sp>
      <p:sp>
        <p:nvSpPr>
          <p:cNvPr id="10" name="Rectangle 12">
            <a:extLst>
              <a:ext uri="{FF2B5EF4-FFF2-40B4-BE49-F238E27FC236}">
                <a16:creationId xmlns:a16="http://schemas.microsoft.com/office/drawing/2014/main" id="{28AC9C77-1108-41D8-AF90-2DD360B9A260}"/>
              </a:ext>
            </a:extLst>
          </p:cNvPr>
          <p:cNvSpPr>
            <a:spLocks noChangeArrowheads="1"/>
          </p:cNvSpPr>
          <p:nvPr/>
        </p:nvSpPr>
        <p:spPr bwMode="auto">
          <a:xfrm>
            <a:off x="544598" y="1485016"/>
            <a:ext cx="885666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Tx/>
              <a:buAutoNum type="arabicPeriod"/>
            </a:pPr>
            <a:r>
              <a:rPr lang="en-US" altLang="en-US" sz="2400" dirty="0"/>
              <a:t>Open the </a:t>
            </a:r>
            <a:r>
              <a:rPr lang="pt-BR" altLang="en-US" sz="2400" dirty="0"/>
              <a:t>HIV_Cases_Report_DOH_200327</a:t>
            </a:r>
            <a:r>
              <a:rPr lang="en-US" altLang="en-US" sz="2400" dirty="0"/>
              <a:t>.xlsx  file in Excel</a:t>
            </a:r>
          </a:p>
          <a:p>
            <a:pPr>
              <a:buFontTx/>
              <a:buAutoNum type="arabicPeriod"/>
            </a:pPr>
            <a:endParaRPr lang="en-US" altLang="en-US" sz="2400" dirty="0"/>
          </a:p>
        </p:txBody>
      </p:sp>
      <p:sp>
        <p:nvSpPr>
          <p:cNvPr id="8" name="Rectangle 12">
            <a:extLst>
              <a:ext uri="{FF2B5EF4-FFF2-40B4-BE49-F238E27FC236}">
                <a16:creationId xmlns:a16="http://schemas.microsoft.com/office/drawing/2014/main" id="{BA3CA1AC-A09A-45E8-9F1D-EABD5361608B}"/>
              </a:ext>
            </a:extLst>
          </p:cNvPr>
          <p:cNvSpPr>
            <a:spLocks noChangeArrowheads="1"/>
          </p:cNvSpPr>
          <p:nvPr/>
        </p:nvSpPr>
        <p:spPr bwMode="auto">
          <a:xfrm>
            <a:off x="556320" y="1880976"/>
            <a:ext cx="795357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 typeface="+mj-lt"/>
              <a:buAutoNum type="arabicPeriod" startAt="2"/>
            </a:pPr>
            <a:r>
              <a:rPr lang="en-US" altLang="en-US" sz="2400" dirty="0"/>
              <a:t>Use the pivot table function to generate a new table that would contain the Barangay unique identifier and the total number of cases by Barangay</a:t>
            </a:r>
          </a:p>
        </p:txBody>
      </p:sp>
      <p:pic>
        <p:nvPicPr>
          <p:cNvPr id="2" name="Picture 1">
            <a:extLst>
              <a:ext uri="{FF2B5EF4-FFF2-40B4-BE49-F238E27FC236}">
                <a16:creationId xmlns:a16="http://schemas.microsoft.com/office/drawing/2014/main" id="{335C2F90-34DF-499D-8D8C-B98D5A9CCA51}"/>
              </a:ext>
            </a:extLst>
          </p:cNvPr>
          <p:cNvPicPr>
            <a:picLocks noChangeAspect="1"/>
          </p:cNvPicPr>
          <p:nvPr/>
        </p:nvPicPr>
        <p:blipFill rotWithShape="1">
          <a:blip r:embed="rId2"/>
          <a:srcRect l="48647" t="36903" r="38432" b="21755"/>
          <a:stretch/>
        </p:blipFill>
        <p:spPr>
          <a:xfrm>
            <a:off x="8719228" y="1920409"/>
            <a:ext cx="1316542" cy="2153488"/>
          </a:xfrm>
          <a:prstGeom prst="rect">
            <a:avLst/>
          </a:prstGeom>
          <a:effectLst>
            <a:outerShdw blurRad="50800" dist="38100" dir="2700000" sx="102000" sy="102000" algn="tl" rotWithShape="0">
              <a:prstClr val="black">
                <a:alpha val="40000"/>
              </a:prstClr>
            </a:outerShdw>
          </a:effectLst>
        </p:spPr>
      </p:pic>
      <p:pic>
        <p:nvPicPr>
          <p:cNvPr id="3" name="Picture 2">
            <a:extLst>
              <a:ext uri="{FF2B5EF4-FFF2-40B4-BE49-F238E27FC236}">
                <a16:creationId xmlns:a16="http://schemas.microsoft.com/office/drawing/2014/main" id="{3FC6F6A0-55ED-446A-BCEA-1B8B9B6CBFB9}"/>
              </a:ext>
            </a:extLst>
          </p:cNvPr>
          <p:cNvPicPr>
            <a:picLocks noChangeAspect="1"/>
          </p:cNvPicPr>
          <p:nvPr/>
        </p:nvPicPr>
        <p:blipFill rotWithShape="1">
          <a:blip r:embed="rId3"/>
          <a:srcRect l="49212" t="37400" r="36613" b="20773"/>
          <a:stretch/>
        </p:blipFill>
        <p:spPr>
          <a:xfrm>
            <a:off x="9307844" y="2651235"/>
            <a:ext cx="1455851" cy="2416460"/>
          </a:xfrm>
          <a:prstGeom prst="rect">
            <a:avLst/>
          </a:prstGeom>
          <a:effectLst>
            <a:outerShdw blurRad="50800" dist="38100" dir="2700000" sx="102000" sy="102000" algn="tl" rotWithShape="0">
              <a:prstClr val="black">
                <a:alpha val="40000"/>
              </a:prstClr>
            </a:outerShdw>
          </a:effectLst>
        </p:spPr>
      </p:pic>
      <p:sp>
        <p:nvSpPr>
          <p:cNvPr id="11" name="Rectangle 12">
            <a:extLst>
              <a:ext uri="{FF2B5EF4-FFF2-40B4-BE49-F238E27FC236}">
                <a16:creationId xmlns:a16="http://schemas.microsoft.com/office/drawing/2014/main" id="{80DD72F2-F898-4AE4-829A-0BAB510BDFED}"/>
              </a:ext>
            </a:extLst>
          </p:cNvPr>
          <p:cNvSpPr>
            <a:spLocks noChangeArrowheads="1"/>
          </p:cNvSpPr>
          <p:nvPr/>
        </p:nvSpPr>
        <p:spPr bwMode="auto">
          <a:xfrm>
            <a:off x="556362" y="2998242"/>
            <a:ext cx="795771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 typeface="+mj-lt"/>
              <a:buAutoNum type="arabicPeriod" startAt="3"/>
            </a:pPr>
            <a:r>
              <a:rPr lang="en-US" altLang="en-US" sz="2400" dirty="0"/>
              <a:t>Make sure that your pivot table contains all the cases from the cases report file</a:t>
            </a:r>
          </a:p>
        </p:txBody>
      </p:sp>
      <p:sp>
        <p:nvSpPr>
          <p:cNvPr id="12" name="Rectangle 12">
            <a:extLst>
              <a:ext uri="{FF2B5EF4-FFF2-40B4-BE49-F238E27FC236}">
                <a16:creationId xmlns:a16="http://schemas.microsoft.com/office/drawing/2014/main" id="{2BE89D9D-9C89-4C45-A8A1-B677918824E3}"/>
              </a:ext>
            </a:extLst>
          </p:cNvPr>
          <p:cNvSpPr>
            <a:spLocks noChangeArrowheads="1"/>
          </p:cNvSpPr>
          <p:nvPr/>
        </p:nvSpPr>
        <p:spPr bwMode="auto">
          <a:xfrm>
            <a:off x="560506" y="3759788"/>
            <a:ext cx="795357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 typeface="+mj-lt"/>
              <a:buAutoNum type="arabicPeriod" startAt="4"/>
            </a:pPr>
            <a:r>
              <a:rPr lang="en-US" altLang="en-US" sz="2400" dirty="0"/>
              <a:t>Add the Barangay names to your table and adjust the headers to be appropriate for import in QGIS </a:t>
            </a:r>
          </a:p>
          <a:p>
            <a:pPr marL="0" indent="0"/>
            <a:endParaRPr lang="en-US" altLang="en-US" sz="2400" dirty="0"/>
          </a:p>
        </p:txBody>
      </p:sp>
      <p:pic>
        <p:nvPicPr>
          <p:cNvPr id="4" name="Picture 3">
            <a:extLst>
              <a:ext uri="{FF2B5EF4-FFF2-40B4-BE49-F238E27FC236}">
                <a16:creationId xmlns:a16="http://schemas.microsoft.com/office/drawing/2014/main" id="{638019AD-7C93-463E-B1C2-25E466FDCB40}"/>
              </a:ext>
            </a:extLst>
          </p:cNvPr>
          <p:cNvPicPr>
            <a:picLocks noChangeAspect="1"/>
          </p:cNvPicPr>
          <p:nvPr/>
        </p:nvPicPr>
        <p:blipFill rotWithShape="1">
          <a:blip r:embed="rId4"/>
          <a:srcRect l="56864" t="31800" r="24013" b="13794"/>
          <a:stretch/>
        </p:blipFill>
        <p:spPr>
          <a:xfrm>
            <a:off x="10035769" y="3304081"/>
            <a:ext cx="1748590" cy="2798340"/>
          </a:xfrm>
          <a:prstGeom prst="rect">
            <a:avLst/>
          </a:prstGeom>
        </p:spPr>
      </p:pic>
      <p:sp>
        <p:nvSpPr>
          <p:cNvPr id="13" name="Rectangle 12">
            <a:extLst>
              <a:ext uri="{FF2B5EF4-FFF2-40B4-BE49-F238E27FC236}">
                <a16:creationId xmlns:a16="http://schemas.microsoft.com/office/drawing/2014/main" id="{7FFAC063-A60C-412E-A5FF-4E701C22E859}"/>
              </a:ext>
            </a:extLst>
          </p:cNvPr>
          <p:cNvSpPr>
            <a:spLocks noChangeArrowheads="1"/>
          </p:cNvSpPr>
          <p:nvPr/>
        </p:nvSpPr>
        <p:spPr bwMode="auto">
          <a:xfrm>
            <a:off x="560389" y="5283880"/>
            <a:ext cx="8982334"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 typeface="+mj-lt"/>
              <a:buAutoNum type="arabicPeriod" startAt="6"/>
            </a:pPr>
            <a:r>
              <a:rPr lang="en-US" altLang="en-US" sz="2500" dirty="0"/>
              <a:t>Save the resulting table as </a:t>
            </a:r>
            <a:r>
              <a:rPr lang="en-US" altLang="en-US" sz="2500" i="1" dirty="0"/>
              <a:t>Tot_Cases_Bgy_200327.xlsx</a:t>
            </a:r>
          </a:p>
        </p:txBody>
      </p:sp>
      <p:sp>
        <p:nvSpPr>
          <p:cNvPr id="14" name="Rectangle 12">
            <a:extLst>
              <a:ext uri="{FF2B5EF4-FFF2-40B4-BE49-F238E27FC236}">
                <a16:creationId xmlns:a16="http://schemas.microsoft.com/office/drawing/2014/main" id="{CED09125-228D-4881-A2C8-42DE709F966B}"/>
              </a:ext>
            </a:extLst>
          </p:cNvPr>
          <p:cNvSpPr>
            <a:spLocks noChangeArrowheads="1"/>
          </p:cNvSpPr>
          <p:nvPr/>
        </p:nvSpPr>
        <p:spPr bwMode="auto">
          <a:xfrm>
            <a:off x="558128" y="4518049"/>
            <a:ext cx="84087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4350" indent="-514350">
              <a:defRPr>
                <a:solidFill>
                  <a:schemeClr val="tx1"/>
                </a:solidFill>
                <a:latin typeface="Calibri" panose="020F0502020204030204" pitchFamily="34" charset="0"/>
                <a:cs typeface="Arial" panose="020B0604020202020204" pitchFamily="34" charset="0"/>
              </a:defRPr>
            </a:lvl1pPr>
            <a:lvl2pPr marL="971550" indent="-5143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 typeface="+mj-lt"/>
              <a:buAutoNum type="arabicPeriod" startAt="5"/>
            </a:pPr>
            <a:r>
              <a:rPr lang="en-US" altLang="en-US" sz="2400" dirty="0"/>
              <a:t>Check that all the Barangay in your new table are in the master list and rename the worksheet </a:t>
            </a:r>
            <a:r>
              <a:rPr lang="fr-CH" altLang="en-US" sz="2400" dirty="0"/>
              <a:t>«</a:t>
            </a:r>
            <a:r>
              <a:rPr lang="fr-CH" altLang="en-US" sz="2400" dirty="0" err="1"/>
              <a:t>Tot_Cases_Bgy</a:t>
            </a:r>
            <a:r>
              <a:rPr lang="fr-CH" altLang="en-US" sz="2400" dirty="0"/>
              <a:t>»</a:t>
            </a:r>
            <a:endParaRPr lang="en-US" altLang="en-US" sz="2400" dirty="0"/>
          </a:p>
        </p:txBody>
      </p:sp>
      <p:sp>
        <p:nvSpPr>
          <p:cNvPr id="5" name="Title 1">
            <a:extLst>
              <a:ext uri="{FF2B5EF4-FFF2-40B4-BE49-F238E27FC236}">
                <a16:creationId xmlns:a16="http://schemas.microsoft.com/office/drawing/2014/main" id="{3F128F4F-3A45-6D49-84B7-8A7F2A6AB115}"/>
              </a:ext>
            </a:extLst>
          </p:cNvPr>
          <p:cNvSpPr txBox="1">
            <a:spLocks/>
          </p:cNvSpPr>
          <p:nvPr/>
        </p:nvSpPr>
        <p:spPr bwMode="auto">
          <a:xfrm>
            <a:off x="544598" y="15410"/>
            <a:ext cx="10874048" cy="693737"/>
          </a:xfrm>
          <a:prstGeom prst="rect">
            <a:avLst/>
          </a:prstGeom>
        </p:spPr>
        <p:txBody>
          <a:bodyPr vert="horz" lIns="91440" tIns="45720" rIns="91440" bIns="45720" rtlCol="0" anchor="ctr">
            <a:normAutofit/>
          </a:bodyPr>
          <a:lstStyle>
            <a:defPPr>
              <a:defRPr lang="en-US"/>
            </a:defPPr>
            <a:lvl1pPr algn="ctr" defTabSz="685800">
              <a:lnSpc>
                <a:spcPct val="90000"/>
              </a:lnSpc>
              <a:spcBef>
                <a:spcPct val="0"/>
              </a:spcBef>
              <a:buNone/>
              <a:defRPr sz="3200" b="1">
                <a:solidFill>
                  <a:srgbClr val="002147"/>
                </a:solidFill>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l"/>
            <a:r>
              <a:rPr lang="en-GB" altLang="en-US" dirty="0"/>
              <a:t>Exercise 3 – Part 1</a:t>
            </a:r>
            <a:endParaRPr lang="en-PH" altLang="en-US" dirty="0"/>
          </a:p>
        </p:txBody>
      </p:sp>
    </p:spTree>
    <p:extLst>
      <p:ext uri="{BB962C8B-B14F-4D97-AF65-F5344CB8AC3E}">
        <p14:creationId xmlns:p14="http://schemas.microsoft.com/office/powerpoint/2010/main" val="13867983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5d77ab39-99b3-4b56-8024-34505d31c567"/>
</p:tagLst>
</file>

<file path=ppt/theme/theme1.xml><?xml version="1.0" encoding="utf-8"?>
<a:theme xmlns:a="http://schemas.openxmlformats.org/drawingml/2006/main" name="MORU Epi">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RU Epi NEW 4_3 191018.potx" id="{98E674E4-836A-45AF-B6ED-DC325EA403FB}" vid="{9AECCC77-F4DD-49CF-91A4-43ED9B9F4A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GF_IDN_MORU-HGL_ve1</Template>
  <TotalTime>5308</TotalTime>
  <Words>1053</Words>
  <Application>Microsoft Office PowerPoint</Application>
  <PresentationFormat>Widescreen</PresentationFormat>
  <Paragraphs>90</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Courier New</vt:lpstr>
      <vt:lpstr>MORU Epi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Izay Pantanilla</dc:creator>
  <cp:lastModifiedBy>Izay Pantanilla</cp:lastModifiedBy>
  <cp:revision>324</cp:revision>
  <dcterms:created xsi:type="dcterms:W3CDTF">2021-09-02T13:03:17Z</dcterms:created>
  <dcterms:modified xsi:type="dcterms:W3CDTF">2026-06-18T13:48:00Z</dcterms:modified>
</cp:coreProperties>
</file>