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95" r:id="rId2"/>
    <p:sldId id="2796" r:id="rId3"/>
    <p:sldId id="2792" r:id="rId4"/>
    <p:sldId id="297" r:id="rId5"/>
    <p:sldId id="290" r:id="rId6"/>
    <p:sldId id="291" r:id="rId7"/>
    <p:sldId id="292" r:id="rId8"/>
    <p:sldId id="2790" r:id="rId9"/>
    <p:sldId id="295" r:id="rId10"/>
    <p:sldId id="299" r:id="rId11"/>
    <p:sldId id="30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95"/>
            <p14:sldId id="2796"/>
            <p14:sldId id="2792"/>
            <p14:sldId id="297"/>
            <p14:sldId id="290"/>
            <p14:sldId id="291"/>
            <p14:sldId id="292"/>
            <p14:sldId id="2790"/>
            <p14:sldId id="295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6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59420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openclipart.org/detail/167169/usb-thumb-drive-2-by-rygl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Ezersísiu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3: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Preparasaun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ba dadus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estatístiku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sira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hodi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uza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iha software SIG (QGIS)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D2AF1-ED0D-97E9-B237-22F1A4B7F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19B0F3ED-3D08-8158-7D2F-A5C137C2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14" y="1489729"/>
            <a:ext cx="885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/>
              <a:t>Loke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HIV_Cases_Report_DOH_200327.xlsx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Excel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A3CA1AC-A09A-45E8-9F1D-EABD5361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16" y="1883961"/>
            <a:ext cx="79332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US" altLang="en-US" sz="2400" dirty="0"/>
              <a:t>Uza </a:t>
            </a:r>
            <a:r>
              <a:rPr lang="en-US" altLang="en-US" sz="2400" dirty="0" err="1"/>
              <a:t>funsaun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pivot </a:t>
            </a:r>
            <a:r>
              <a:rPr lang="en-US" altLang="en-US" sz="2400" dirty="0" err="1"/>
              <a:t>hodi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hamosu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sei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identifikadór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úniku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númeru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totál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C2F90-34DF-499D-8D8C-B98D5A9C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7" t="36903" r="38432" b="21755"/>
          <a:stretch/>
        </p:blipFill>
        <p:spPr>
          <a:xfrm>
            <a:off x="8825889" y="1869005"/>
            <a:ext cx="1316542" cy="215348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0DD72F2-F898-4AE4-829A-0BAB510B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04" y="2991070"/>
            <a:ext cx="7933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altLang="en-US" sz="2400" dirty="0" err="1"/>
              <a:t>Asegura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pivot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hotu-hotu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relatóriu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endParaRPr lang="en-US" altLang="en-US" sz="2400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BE89D9D-9C89-4C45-A8A1-B677918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67" y="3774131"/>
            <a:ext cx="839685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en-US" altLang="en-US" sz="2400" dirty="0" err="1"/>
              <a:t>Hatama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ajusta</a:t>
            </a:r>
            <a:r>
              <a:rPr lang="en-US" altLang="en-US" sz="2400" dirty="0"/>
              <a:t> header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apropriadu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importasaun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QGIS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AC063-A60C-412E-A5FF-4E701C22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13" y="5916857"/>
            <a:ext cx="898233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en-US" altLang="en-US" sz="2400" dirty="0"/>
              <a:t>Rai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rezultadu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hanesan</a:t>
            </a:r>
            <a:r>
              <a:rPr lang="en-US" altLang="en-US" sz="2400" dirty="0"/>
              <a:t> Tot_Cases_HF_200327.xlsx</a:t>
            </a:r>
            <a:endParaRPr lang="en-US" alt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76056-B09B-4DAD-8CF7-FC0936A3E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97" t="31304" r="28346" b="26828"/>
          <a:stretch/>
        </p:blipFill>
        <p:spPr>
          <a:xfrm>
            <a:off x="9350845" y="2551128"/>
            <a:ext cx="1476910" cy="2565594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07025-A1B9-4C17-8536-DCE907EB8C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38" t="31598" r="69687" b="14249"/>
          <a:stretch/>
        </p:blipFill>
        <p:spPr>
          <a:xfrm>
            <a:off x="10089300" y="3317043"/>
            <a:ext cx="1872208" cy="2785378"/>
          </a:xfrm>
          <a:prstGeom prst="rect">
            <a:avLst/>
          </a:prstGeom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5D164B62-A46A-457C-BC92-09F47F7A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13" y="4808380"/>
            <a:ext cx="7946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en-US" altLang="en-US" sz="2400" dirty="0" err="1"/>
              <a:t>Verifika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hotu-hotu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mestre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muda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folha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servisu</a:t>
            </a:r>
            <a:r>
              <a:rPr lang="en-US" altLang="en-US" sz="2400" dirty="0"/>
              <a:t> «</a:t>
            </a:r>
            <a:r>
              <a:rPr lang="en-US" altLang="en-US" sz="2400" dirty="0" err="1"/>
              <a:t>Tot_Cases_HF</a:t>
            </a:r>
            <a:r>
              <a:rPr lang="en-US" altLang="en-US" sz="2400" dirty="0"/>
              <a:t>»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2E0928-953C-FE4E-AB32-51D0F41D2CAD}"/>
              </a:ext>
            </a:extLst>
          </p:cNvPr>
          <p:cNvSpPr txBox="1">
            <a:spLocks/>
          </p:cNvSpPr>
          <p:nvPr/>
        </p:nvSpPr>
        <p:spPr bwMode="auto">
          <a:xfrm>
            <a:off x="544598" y="15407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GB" altLang="en-US" dirty="0" err="1"/>
              <a:t>Ezersísiu</a:t>
            </a:r>
            <a:r>
              <a:rPr lang="en-GB" altLang="en-US" dirty="0"/>
              <a:t> 3 – </a:t>
            </a:r>
            <a:r>
              <a:rPr lang="en-GB" altLang="en-US" dirty="0" err="1"/>
              <a:t>Parte</a:t>
            </a:r>
            <a:r>
              <a:rPr lang="en-GB" altLang="en-US" dirty="0"/>
              <a:t> 2</a:t>
            </a:r>
            <a:endParaRPr lang="en-PH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31A359-CE06-669F-44ED-44A6E054C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8" y="894733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sz="2800" b="1" u="sng" dirty="0">
                <a:solidFill>
                  <a:srgbClr val="002147"/>
                </a:solidFill>
              </a:rPr>
              <a:t>Kria arkivu relatóriu kazu HIV nian tuir fasilidade saúde</a:t>
            </a:r>
            <a:endParaRPr lang="en-GB" altLang="en-US" sz="2800" b="1" u="sng" dirty="0">
              <a:solidFill>
                <a:srgbClr val="0021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>
            <a:extLst>
              <a:ext uri="{FF2B5EF4-FFF2-40B4-BE49-F238E27FC236}">
                <a16:creationId xmlns:a16="http://schemas.microsoft.com/office/drawing/2014/main" id="{9915EC18-9730-4890-B417-3D7F5E983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99" y="891373"/>
            <a:ext cx="11137963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  <a:buFontTx/>
              <a:buAutoNum type="arabicPeriod"/>
            </a:pPr>
            <a:r>
              <a:rPr lang="en-US" altLang="en-US" sz="2800" dirty="0" err="1"/>
              <a:t>Organiza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filafali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estatístiku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la </a:t>
            </a:r>
            <a:r>
              <a:rPr lang="en-US" altLang="en-US" sz="2800" dirty="0" err="1"/>
              <a:t>organiza</a:t>
            </a:r>
            <a:r>
              <a:rPr lang="en-US" altLang="en-US" sz="2800" dirty="0"/>
              <a:t> ho di'ak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fatin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dahuluk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tempu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barak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tendénsia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erru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</a:t>
            </a:r>
            <a:endParaRPr lang="en-US" altLang="en-US" sz="2800" dirty="0"/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altLang="en-US" sz="2800" dirty="0"/>
              <a:t>Iha </a:t>
            </a:r>
            <a:r>
              <a:rPr lang="en-US" altLang="en-US" sz="2800" dirty="0" err="1"/>
              <a:t>katalogu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metadadus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ajuda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asegura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katak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ita</a:t>
            </a:r>
            <a:r>
              <a:rPr lang="en-US" altLang="en-US" sz="2800" dirty="0"/>
              <a:t>-boot </a:t>
            </a:r>
            <a:r>
              <a:rPr lang="en-US" altLang="en-US" sz="2800" dirty="0" err="1"/>
              <a:t>komprende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asegura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katak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ida-ne'e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apropriadu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ita</a:t>
            </a:r>
            <a:r>
              <a:rPr lang="en-US" altLang="en-US" sz="2800" dirty="0"/>
              <a:t>-boot </a:t>
            </a:r>
            <a:r>
              <a:rPr lang="en-US" altLang="en-US" sz="2800" dirty="0" err="1"/>
              <a:t>nia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nesesidade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</a:t>
            </a:r>
            <a:endParaRPr lang="en-US" altLang="en-US" sz="2800" dirty="0"/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en-US" altLang="en-US" sz="2800" dirty="0"/>
              <a:t>Uza </a:t>
            </a:r>
            <a:r>
              <a:rPr lang="en-US" altLang="en-US" sz="2800" dirty="0" err="1"/>
              <a:t>lista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mestre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hanesan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referénsia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kolesaun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fahe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identifikadór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úniku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naran</a:t>
            </a:r>
            <a:r>
              <a:rPr lang="en-US" altLang="en-US" sz="2800" dirty="0"/>
              <a:t>,...) </a:t>
            </a:r>
            <a:r>
              <a:rPr lang="en-US" altLang="en-US" sz="2800" dirty="0" err="1"/>
              <a:t>fasilita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konsisténsia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hamenus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limpeza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erru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endParaRPr lang="en-US" altLang="en-US" sz="2800" dirty="0"/>
          </a:p>
        </p:txBody>
      </p:sp>
      <p:sp>
        <p:nvSpPr>
          <p:cNvPr id="15" name="AutoShape 32">
            <a:extLst>
              <a:ext uri="{FF2B5EF4-FFF2-40B4-BE49-F238E27FC236}">
                <a16:creationId xmlns:a16="http://schemas.microsoft.com/office/drawing/2014/main" id="{693D837A-4E0F-4423-BB7D-58A3766F9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391" y="4509051"/>
            <a:ext cx="504825" cy="427037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000" dirty="0">
              <a:solidFill>
                <a:srgbClr val="346667"/>
              </a:solidFill>
              <a:cs typeface="Arial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A0D97E8-2D8C-4CA0-9245-72E9FB59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548" y="4544911"/>
            <a:ext cx="812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 err="1">
                <a:cs typeface="Arial" charset="0"/>
              </a:rPr>
              <a:t>Prátika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jestaun</a:t>
            </a:r>
            <a:r>
              <a:rPr lang="en-US" altLang="zh-CN" sz="2800" dirty="0">
                <a:cs typeface="Arial" charset="0"/>
              </a:rPr>
              <a:t> dadus jeoespasiál ne'ebé di'ak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xave</a:t>
            </a:r>
            <a:r>
              <a:rPr lang="en-US" altLang="zh-CN" sz="2800" dirty="0">
                <a:cs typeface="Arial" charset="0"/>
              </a:rPr>
              <a:t> ba </a:t>
            </a:r>
            <a:r>
              <a:rPr lang="en-US" altLang="zh-CN" sz="2800" dirty="0" err="1">
                <a:cs typeface="Arial" charset="0"/>
              </a:rPr>
              <a:t>utilizasaun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maka'as</a:t>
            </a:r>
            <a:r>
              <a:rPr lang="en-US" altLang="zh-CN" sz="2800" dirty="0">
                <a:cs typeface="Arial" charset="0"/>
              </a:rPr>
              <a:t> SIG no </a:t>
            </a:r>
            <a:r>
              <a:rPr lang="en-US" altLang="zh-CN" sz="2800" dirty="0" err="1">
                <a:cs typeface="Arial" charset="0"/>
              </a:rPr>
              <a:t>teknolojia</a:t>
            </a:r>
            <a:r>
              <a:rPr lang="en-US" altLang="zh-CN" sz="2800" dirty="0">
                <a:cs typeface="Arial" charset="0"/>
              </a:rPr>
              <a:t> jeoespasiál sira </a:t>
            </a:r>
            <a:r>
              <a:rPr lang="en-US" altLang="zh-CN" sz="2800" dirty="0" err="1">
                <a:cs typeface="Arial" charset="0"/>
              </a:rPr>
              <a:t>seluk</a:t>
            </a:r>
            <a:r>
              <a:rPr lang="en-US" altLang="zh-CN" sz="2800" dirty="0">
                <a:cs typeface="Arial" charset="0"/>
              </a:rPr>
              <a:t>, no </a:t>
            </a:r>
            <a:r>
              <a:rPr lang="en-US" altLang="zh-CN" sz="2800" dirty="0" err="1">
                <a:cs typeface="Arial" charset="0"/>
              </a:rPr>
              <a:t>tanba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ne'e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mapeamentu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temátiku</a:t>
            </a:r>
            <a:endParaRPr lang="en-US" altLang="zh-CN" sz="2800" dirty="0"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632FA-533E-FE67-0B57-AABA24BA111B}"/>
              </a:ext>
            </a:extLst>
          </p:cNvPr>
          <p:cNvSpPr txBox="1">
            <a:spLocks/>
          </p:cNvSpPr>
          <p:nvPr/>
        </p:nvSpPr>
        <p:spPr bwMode="auto">
          <a:xfrm>
            <a:off x="544598" y="24371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GB" altLang="en-US" dirty="0" err="1"/>
              <a:t>Ezersísiu</a:t>
            </a:r>
            <a:r>
              <a:rPr lang="en-GB" altLang="en-US" dirty="0"/>
              <a:t> 3 – </a:t>
            </a:r>
            <a:r>
              <a:rPr lang="en-GB" altLang="en-US" dirty="0" err="1"/>
              <a:t>Konkluzaun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28975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996A2-8236-57CB-A31F-B962705DC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52125E-70C9-865F-3D3E-95228FBBDA5B}"/>
              </a:ext>
            </a:extLst>
          </p:cNvPr>
          <p:cNvSpPr txBox="1">
            <a:spLocks/>
          </p:cNvSpPr>
          <p:nvPr/>
        </p:nvSpPr>
        <p:spPr>
          <a:xfrm>
            <a:off x="666163" y="667768"/>
            <a:ext cx="11009900" cy="130815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PH" altLang="zh-CN" sz="2400" dirty="0" err="1"/>
              <a:t>Objetivu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husi</a:t>
            </a:r>
            <a:r>
              <a:rPr lang="en-PH" altLang="zh-CN" sz="2400" dirty="0"/>
              <a:t> </a:t>
            </a:r>
            <a:r>
              <a:rPr lang="en-PH" altLang="zh-CN" sz="2400" dirty="0" err="1"/>
              <a:t>ezersísiu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ida-ne'e</a:t>
            </a:r>
            <a:r>
              <a:rPr lang="en-PH" altLang="zh-CN" sz="2400" dirty="0"/>
              <a:t> </a:t>
            </a:r>
            <a:r>
              <a:rPr lang="en-PH" altLang="zh-CN" sz="2400" dirty="0" err="1"/>
              <a:t>maka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atu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hanorin</a:t>
            </a:r>
            <a:r>
              <a:rPr lang="en-PH" altLang="zh-CN" sz="2400" dirty="0"/>
              <a:t> </a:t>
            </a:r>
            <a:r>
              <a:rPr lang="en-PH" altLang="zh-CN" sz="2400" dirty="0" err="1"/>
              <a:t>partisipante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oinsá</a:t>
            </a:r>
            <a:r>
              <a:rPr lang="en-PH" altLang="zh-CN" sz="2400" dirty="0"/>
              <a:t>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zh-CN" sz="2400" dirty="0" err="1"/>
              <a:t>Aplika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lisaun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ne'ebé</a:t>
            </a:r>
            <a:r>
              <a:rPr lang="en-PH" altLang="zh-CN" sz="2400" dirty="0"/>
              <a:t> </a:t>
            </a:r>
            <a:r>
              <a:rPr lang="en-PH" altLang="zh-CN" sz="2400" dirty="0" err="1"/>
              <a:t>aprende</a:t>
            </a:r>
            <a:r>
              <a:rPr lang="en-PH" altLang="zh-CN" sz="2400" dirty="0"/>
              <a:t> </a:t>
            </a:r>
            <a:r>
              <a:rPr lang="en-PH" altLang="zh-CN" sz="2400" dirty="0" err="1"/>
              <a:t>ona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hosi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Sesaun</a:t>
            </a:r>
            <a:r>
              <a:rPr lang="en-PH" altLang="zh-CN" sz="2400" dirty="0"/>
              <a:t> 13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PH" altLang="zh-CN" sz="2400" dirty="0" err="1"/>
              <a:t>Prepara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dadus</a:t>
            </a:r>
            <a:r>
              <a:rPr lang="en-PH" altLang="zh-CN" sz="2400" dirty="0"/>
              <a:t> </a:t>
            </a:r>
            <a:r>
              <a:rPr lang="en-PH" altLang="zh-CN" sz="2400" dirty="0" err="1"/>
              <a:t>estatístiku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hodi</a:t>
            </a:r>
            <a:r>
              <a:rPr lang="en-PH" altLang="zh-CN" sz="2400" dirty="0"/>
              <a:t> </a:t>
            </a:r>
            <a:r>
              <a:rPr lang="en-PH" altLang="zh-CN" sz="2400" dirty="0" err="1"/>
              <a:t>uza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iha</a:t>
            </a:r>
            <a:r>
              <a:rPr lang="en-PH" altLang="zh-CN" sz="2400" dirty="0"/>
              <a:t> software SIG (QGIS)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81A1A5-B9FC-E4C7-2A2B-AB2901036432}"/>
              </a:ext>
            </a:extLst>
          </p:cNvPr>
          <p:cNvSpPr txBox="1">
            <a:spLocks/>
          </p:cNvSpPr>
          <p:nvPr/>
        </p:nvSpPr>
        <p:spPr bwMode="auto">
          <a:xfrm>
            <a:off x="545884" y="27821"/>
            <a:ext cx="11130179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Objetivu</a:t>
            </a:r>
            <a:endParaRPr lang="en-PH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0B8EE9A-1027-EE6F-0461-FF0F186F9239}"/>
              </a:ext>
            </a:extLst>
          </p:cNvPr>
          <p:cNvSpPr txBox="1">
            <a:spLocks/>
          </p:cNvSpPr>
          <p:nvPr/>
        </p:nvSpPr>
        <p:spPr>
          <a:xfrm>
            <a:off x="666333" y="2957837"/>
            <a:ext cx="11009730" cy="1030522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PH" altLang="zh-CN" sz="2400" dirty="0" err="1"/>
              <a:t>Dadus</a:t>
            </a:r>
            <a:r>
              <a:rPr lang="en-PH" altLang="zh-CN" sz="2400" dirty="0"/>
              <a:t> </a:t>
            </a:r>
            <a:r>
              <a:rPr lang="en-PH" altLang="zh-CN" sz="2400" dirty="0" err="1"/>
              <a:t>ne'ebé</a:t>
            </a:r>
            <a:r>
              <a:rPr lang="en-PH" altLang="zh-CN" sz="2400" dirty="0"/>
              <a:t> </a:t>
            </a:r>
            <a:r>
              <a:rPr lang="en-PH" altLang="zh-CN" sz="2400" dirty="0" err="1"/>
              <a:t>uza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iha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ezersísiu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ida-ne'e</a:t>
            </a:r>
            <a:r>
              <a:rPr lang="en-PH" altLang="zh-CN" sz="2400" dirty="0"/>
              <a:t> </a:t>
            </a:r>
            <a:r>
              <a:rPr lang="en-PH" altLang="zh-CN" sz="2400" dirty="0" err="1"/>
              <a:t>fiktivu</a:t>
            </a:r>
            <a:r>
              <a:rPr lang="en-PH" altLang="zh-CN" sz="2400" dirty="0"/>
              <a:t> no </a:t>
            </a:r>
            <a:r>
              <a:rPr lang="en-PH" altLang="zh-CN" sz="2400" dirty="0" err="1"/>
              <a:t>kria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de'it</a:t>
            </a:r>
            <a:r>
              <a:rPr lang="en-PH" altLang="zh-CN" sz="2400" dirty="0"/>
              <a:t> </a:t>
            </a:r>
            <a:r>
              <a:rPr lang="en-PH" altLang="zh-CN" sz="2400" dirty="0" err="1"/>
              <a:t>atu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fasilita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ezersísiu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iha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kursu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ida-ne'e</a:t>
            </a:r>
            <a:r>
              <a:rPr lang="en-PH" altLang="zh-CN" sz="2400" dirty="0"/>
              <a:t>. </a:t>
            </a:r>
            <a:r>
              <a:rPr lang="en-PH" altLang="zh-CN" sz="2400" dirty="0" err="1"/>
              <a:t>Objetu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jeoespasiál</a:t>
            </a:r>
            <a:r>
              <a:rPr lang="en-PH" altLang="zh-CN" sz="2400" dirty="0"/>
              <a:t> </a:t>
            </a:r>
            <a:r>
              <a:rPr lang="en-PH" altLang="zh-CN" sz="2400" dirty="0" err="1"/>
              <a:t>sira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ne'ebé</a:t>
            </a:r>
            <a:r>
              <a:rPr lang="en-PH" altLang="zh-CN" sz="2400" dirty="0"/>
              <a:t> </a:t>
            </a:r>
            <a:r>
              <a:rPr lang="en-PH" altLang="zh-CN" sz="2400" dirty="0" err="1"/>
              <a:t>diferente</a:t>
            </a:r>
            <a:r>
              <a:rPr lang="en-PH" altLang="zh-CN" sz="2400" dirty="0"/>
              <a:t> la </a:t>
            </a:r>
            <a:r>
              <a:rPr lang="en-PH" altLang="zh-CN" sz="2400" dirty="0" err="1"/>
              <a:t>iha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relasaun</a:t>
            </a:r>
            <a:r>
              <a:rPr lang="en-PH" altLang="zh-CN" sz="2400" dirty="0"/>
              <a:t> ho </a:t>
            </a:r>
            <a:r>
              <a:rPr lang="en-PH" altLang="zh-CN" sz="2400" dirty="0" err="1"/>
              <a:t>fatin</a:t>
            </a:r>
            <a:r>
              <a:rPr lang="en-PH" altLang="zh-CN" sz="2400" dirty="0"/>
              <a:t> ka </a:t>
            </a:r>
            <a:r>
              <a:rPr lang="en-PH" altLang="zh-CN" sz="2400" dirty="0" err="1"/>
              <a:t>infraestrutura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reál</a:t>
            </a:r>
            <a:r>
              <a:rPr lang="en-PH" altLang="zh-CN" sz="2400" dirty="0"/>
              <a:t> </a:t>
            </a:r>
            <a:r>
              <a:rPr lang="en-PH" altLang="zh-CN" sz="2400" dirty="0" err="1"/>
              <a:t>ruma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iha</a:t>
            </a:r>
            <a:r>
              <a:rPr lang="en-PH" altLang="zh-CN" sz="2400" dirty="0"/>
              <a:t> </a:t>
            </a:r>
            <a:r>
              <a:rPr lang="en-PH" altLang="zh-CN" sz="2400" dirty="0" err="1"/>
              <a:t>mundu</a:t>
            </a:r>
            <a:r>
              <a:rPr lang="en-PH" altLang="zh-CN" sz="2400" dirty="0"/>
              <a:t> </a:t>
            </a:r>
            <a:r>
              <a:rPr lang="en-PH" altLang="zh-CN" sz="2400" dirty="0" err="1"/>
              <a:t>reál</a:t>
            </a:r>
            <a:r>
              <a:rPr lang="en-PH" altLang="zh-CN" sz="2400" dirty="0"/>
              <a:t>.</a:t>
            </a:r>
            <a:endParaRPr lang="en-PH" alt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482030-E5B6-0BAB-C9DA-2963487229C7}"/>
              </a:ext>
            </a:extLst>
          </p:cNvPr>
          <p:cNvSpPr txBox="1">
            <a:spLocks/>
          </p:cNvSpPr>
          <p:nvPr/>
        </p:nvSpPr>
        <p:spPr bwMode="auto">
          <a:xfrm>
            <a:off x="536919" y="2408943"/>
            <a:ext cx="6836647" cy="523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US" dirty="0" err="1"/>
              <a:t>Dadus</a:t>
            </a:r>
            <a:r>
              <a:rPr lang="en-US" dirty="0"/>
              <a:t> </a:t>
            </a:r>
            <a:r>
              <a:rPr lang="en-US" dirty="0" err="1"/>
              <a:t>Ezersísiu</a:t>
            </a:r>
            <a:r>
              <a:rPr lang="en-US" dirty="0"/>
              <a:t> </a:t>
            </a:r>
            <a:r>
              <a:rPr lang="en-US" dirty="0" err="1"/>
              <a:t>nian</a:t>
            </a:r>
            <a:endParaRPr lang="en-PH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8649B-AFCF-BAEC-D05B-E194D5F7AC5A}"/>
              </a:ext>
            </a:extLst>
          </p:cNvPr>
          <p:cNvSpPr txBox="1">
            <a:spLocks/>
          </p:cNvSpPr>
          <p:nvPr/>
        </p:nvSpPr>
        <p:spPr>
          <a:xfrm>
            <a:off x="660973" y="5046335"/>
            <a:ext cx="11015090" cy="145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fontAlgn="base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  <a:defRPr sz="2000"/>
            </a:lvl1pPr>
            <a:lvl2pPr marL="685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/>
            </a:lvl2pPr>
            <a:lvl3pPr marL="1143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3pPr>
            <a:lvl4pPr marL="1600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4pPr>
            <a:lvl5pPr marL="20574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2400" dirty="0" err="1"/>
              <a:t>Espesifikasaun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ne’ebé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fiktivu</a:t>
            </a:r>
            <a:r>
              <a:rPr lang="en-US" sz="2400" dirty="0"/>
              <a:t> no </a:t>
            </a:r>
            <a:r>
              <a:rPr lang="en-US" sz="2400" dirty="0" err="1"/>
              <a:t>kria</a:t>
            </a:r>
            <a:r>
              <a:rPr lang="en-US" sz="2400" dirty="0"/>
              <a:t> </a:t>
            </a:r>
            <a:r>
              <a:rPr lang="en-US" sz="2400" dirty="0" err="1"/>
              <a:t>de’it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</a:t>
            </a:r>
            <a:r>
              <a:rPr lang="en-US" sz="2400" dirty="0" err="1"/>
              <a:t>fasilita</a:t>
            </a:r>
            <a:r>
              <a:rPr lang="en-US" sz="2400" dirty="0"/>
              <a:t> </a:t>
            </a:r>
            <a:r>
              <a:rPr lang="en-US" sz="2400" dirty="0" err="1"/>
              <a:t>ezersísiu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kursu</a:t>
            </a:r>
            <a:r>
              <a:rPr lang="en-US" sz="2400" dirty="0"/>
              <a:t> </a:t>
            </a:r>
            <a:r>
              <a:rPr lang="en-US" sz="2400" dirty="0" err="1"/>
              <a:t>ida-ne’e</a:t>
            </a:r>
            <a:r>
              <a:rPr lang="en-US" sz="24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E9D99C-0289-F3F5-15C0-FCF2000E3477}"/>
              </a:ext>
            </a:extLst>
          </p:cNvPr>
          <p:cNvSpPr txBox="1">
            <a:spLocks/>
          </p:cNvSpPr>
          <p:nvPr/>
        </p:nvSpPr>
        <p:spPr bwMode="auto">
          <a:xfrm>
            <a:off x="535463" y="4395360"/>
            <a:ext cx="6057665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PH" dirty="0" err="1"/>
              <a:t>Espesifikasaun</a:t>
            </a:r>
            <a:r>
              <a:rPr lang="en-PH" dirty="0"/>
              <a:t> </a:t>
            </a:r>
            <a:r>
              <a:rPr lang="en-PH" dirty="0" err="1"/>
              <a:t>dadus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467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D1F0-F6C6-D032-91FA-ADFCF421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2">
            <a:extLst>
              <a:ext uri="{FF2B5EF4-FFF2-40B4-BE49-F238E27FC236}">
                <a16:creationId xmlns:a16="http://schemas.microsoft.com/office/drawing/2014/main" id="{F08E1B56-18EC-9028-CFB7-50791A65A0E3}"/>
              </a:ext>
            </a:extLst>
          </p:cNvPr>
          <p:cNvSpPr>
            <a:spLocks noChangeAspect="1"/>
          </p:cNvSpPr>
          <p:nvPr/>
        </p:nvSpPr>
        <p:spPr bwMode="auto">
          <a:xfrm>
            <a:off x="2135188" y="3869334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PH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E0C249A-D29A-32CF-DABF-3AFE7E0F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41" y="952632"/>
            <a:ext cx="1122822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Objetivu</a:t>
            </a:r>
            <a:r>
              <a:rPr lang="en-US" sz="2800" dirty="0"/>
              <a:t>: </a:t>
            </a:r>
            <a:r>
              <a:rPr lang="en-US" sz="2800" dirty="0" err="1"/>
              <a:t>Tulun</a:t>
            </a:r>
            <a:r>
              <a:rPr lang="en-US" sz="2800" dirty="0"/>
              <a:t> </a:t>
            </a:r>
            <a:r>
              <a:rPr lang="en-US" sz="2800" dirty="0" err="1"/>
              <a:t>esforsu</a:t>
            </a:r>
            <a:r>
              <a:rPr lang="en-US" sz="2800" dirty="0"/>
              <a:t> </a:t>
            </a:r>
            <a:r>
              <a:rPr lang="en-US" sz="2800" dirty="0" err="1"/>
              <a:t>sira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HIV/SIDA </a:t>
            </a:r>
            <a:r>
              <a:rPr lang="en-US" sz="2800" dirty="0" err="1"/>
              <a:t>nian</a:t>
            </a:r>
            <a:r>
              <a:rPr lang="en-US" sz="2800" dirty="0"/>
              <a:t> </a:t>
            </a:r>
            <a:r>
              <a:rPr lang="en-US" sz="2800" dirty="0" err="1"/>
              <a:t>ne'ebé</a:t>
            </a:r>
            <a:r>
              <a:rPr lang="en-US" sz="2800" dirty="0"/>
              <a:t> </a:t>
            </a:r>
            <a:r>
              <a:rPr lang="en-US" sz="2800" dirty="0" err="1"/>
              <a:t>la'o</a:t>
            </a:r>
            <a:r>
              <a:rPr lang="en-US" sz="2800" dirty="0"/>
              <a:t> </a:t>
            </a:r>
            <a:r>
              <a:rPr lang="en-US" sz="2800" dirty="0" err="1"/>
              <a:t>hela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Audiénsia</a:t>
            </a:r>
            <a:r>
              <a:rPr lang="en-US" sz="2800" dirty="0"/>
              <a:t>: </a:t>
            </a:r>
            <a:r>
              <a:rPr lang="en-US" sz="2800" dirty="0" err="1"/>
              <a:t>Ofisiál</a:t>
            </a:r>
            <a:r>
              <a:rPr lang="en-US" sz="2800" dirty="0"/>
              <a:t> </a:t>
            </a:r>
            <a:r>
              <a:rPr lang="en-US" sz="2800" dirty="0" err="1"/>
              <a:t>Prevensaun</a:t>
            </a:r>
            <a:r>
              <a:rPr lang="en-US" sz="2800" dirty="0"/>
              <a:t> no </a:t>
            </a:r>
            <a:r>
              <a:rPr lang="en-US" sz="2800" dirty="0" err="1"/>
              <a:t>Kontrolu</a:t>
            </a:r>
            <a:r>
              <a:rPr lang="en-US" sz="2800" dirty="0"/>
              <a:t> Moras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provínsia</a:t>
            </a:r>
            <a:endParaRPr lang="en-US" sz="2800" dirty="0"/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Konteudu</a:t>
            </a:r>
            <a:r>
              <a:rPr lang="en-US" sz="2800" u="sng" dirty="0"/>
              <a:t>:</a:t>
            </a:r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Númeru</a:t>
            </a:r>
            <a:r>
              <a:rPr lang="en-US" sz="2800" u="sng" dirty="0"/>
              <a:t> </a:t>
            </a:r>
            <a:r>
              <a:rPr lang="en-US" sz="2800" u="sng" dirty="0" err="1"/>
              <a:t>kazu</a:t>
            </a:r>
            <a:r>
              <a:rPr lang="en-US" sz="2800" u="sng" dirty="0"/>
              <a:t> HIV:</a:t>
            </a:r>
          </a:p>
          <a:p>
            <a:pPr marL="1011600" lvl="1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halo </a:t>
            </a:r>
            <a:r>
              <a:rPr lang="en-US" sz="2800" dirty="0" err="1"/>
              <a:t>relatoriu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</a:t>
            </a:r>
            <a:r>
              <a:rPr lang="en-US" sz="2800" dirty="0" err="1"/>
              <a:t>fasilidade</a:t>
            </a:r>
            <a:r>
              <a:rPr lang="en-US" sz="2800" dirty="0"/>
              <a:t> </a:t>
            </a:r>
            <a:r>
              <a:rPr lang="en-US" sz="2800" dirty="0" err="1"/>
              <a:t>saude</a:t>
            </a:r>
            <a:endParaRPr lang="en-US" sz="2800" dirty="0"/>
          </a:p>
          <a:p>
            <a:pPr marL="1011600" lvl="1" indent="-457200">
              <a:lnSpc>
                <a:spcPct val="9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 err="1"/>
              <a:t>Tuir</a:t>
            </a:r>
            <a:r>
              <a:rPr lang="en-US" sz="2800" dirty="0"/>
              <a:t> </a:t>
            </a:r>
            <a:r>
              <a:rPr lang="en-US" sz="2800" dirty="0" err="1"/>
              <a:t>fatin</a:t>
            </a:r>
            <a:r>
              <a:rPr lang="en-US" sz="2800" dirty="0"/>
              <a:t> </a:t>
            </a:r>
            <a:r>
              <a:rPr lang="en-US" sz="2800" dirty="0" err="1"/>
              <a:t>orijen</a:t>
            </a:r>
            <a:r>
              <a:rPr lang="en-US" sz="2800" dirty="0"/>
              <a:t> </a:t>
            </a:r>
            <a:r>
              <a:rPr lang="en-US" sz="2800" dirty="0" err="1"/>
              <a:t>iha</a:t>
            </a:r>
            <a:r>
              <a:rPr lang="en-US" sz="2800" dirty="0"/>
              <a:t> </a:t>
            </a:r>
            <a:r>
              <a:rPr lang="en-US" sz="2800" dirty="0" err="1"/>
              <a:t>nivel</a:t>
            </a:r>
            <a:r>
              <a:rPr lang="en-US" sz="2800" dirty="0"/>
              <a:t> barangay</a:t>
            </a:r>
          </a:p>
          <a:p>
            <a:pPr marL="457200" indent="-3600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800" u="sng" dirty="0" err="1"/>
              <a:t>Médiu</a:t>
            </a:r>
            <a:r>
              <a:rPr lang="en-US" sz="2800" dirty="0"/>
              <a:t>: Mapa ho </a:t>
            </a:r>
            <a:r>
              <a:rPr lang="en-US" sz="2800" dirty="0" err="1"/>
              <a:t>medida</a:t>
            </a:r>
            <a:r>
              <a:rPr lang="en-US" sz="2800" dirty="0"/>
              <a:t> A4 </a:t>
            </a:r>
            <a:r>
              <a:rPr lang="en-US" sz="2800" dirty="0" err="1"/>
              <a:t>ne'ebé</a:t>
            </a:r>
            <a:r>
              <a:rPr lang="en-US" sz="2800" dirty="0"/>
              <a:t> rai </a:t>
            </a:r>
            <a:r>
              <a:rPr lang="en-US" sz="2800" dirty="0" err="1"/>
              <a:t>iha</a:t>
            </a:r>
            <a:r>
              <a:rPr lang="en-US" sz="2800" dirty="0"/>
              <a:t> PDF</a:t>
            </a:r>
            <a:endParaRPr lang="en-U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3AB5A-6CD0-1EC8-5AEB-9438503B0692}"/>
              </a:ext>
            </a:extLst>
          </p:cNvPr>
          <p:cNvSpPr txBox="1">
            <a:spLocks/>
          </p:cNvSpPr>
          <p:nvPr/>
        </p:nvSpPr>
        <p:spPr bwMode="auto">
          <a:xfrm>
            <a:off x="538023" y="21801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BR" dirty="0"/>
              <a:t>Pedidu simu ona ba mapa ida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8368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32">
            <a:extLst>
              <a:ext uri="{FF2B5EF4-FFF2-40B4-BE49-F238E27FC236}">
                <a16:creationId xmlns:a16="http://schemas.microsoft.com/office/drawing/2014/main" id="{747944FC-882F-443C-BA1C-0C5CD41E8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871161"/>
            <a:ext cx="436087" cy="381000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6616D23-0038-44CC-9F54-0EF985AF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057" y="866214"/>
            <a:ext cx="1050020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800" dirty="0">
                <a:cs typeface="Arial" charset="0"/>
              </a:rPr>
              <a:t>Tipu </a:t>
            </a:r>
            <a:r>
              <a:rPr lang="en-US" altLang="zh-CN" sz="2800" dirty="0" err="1">
                <a:cs typeface="Arial" charset="0"/>
              </a:rPr>
              <a:t>dadus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saida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ita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presiza</a:t>
            </a:r>
            <a:r>
              <a:rPr lang="en-US" altLang="zh-CN" sz="2800" dirty="0">
                <a:cs typeface="Arial" charset="0"/>
              </a:rPr>
              <a:t> no </a:t>
            </a:r>
            <a:r>
              <a:rPr lang="en-US" altLang="zh-CN" sz="2800" dirty="0" err="1">
                <a:cs typeface="Arial" charset="0"/>
              </a:rPr>
              <a:t>oinsá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maka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bele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organiza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atu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kria</a:t>
            </a:r>
            <a:r>
              <a:rPr lang="en-US" altLang="zh-CN" sz="2800" dirty="0">
                <a:cs typeface="Arial" charset="0"/>
              </a:rPr>
              <a:t> </a:t>
            </a:r>
            <a:r>
              <a:rPr lang="en-US" altLang="zh-CN" sz="2800" dirty="0" err="1">
                <a:cs typeface="Arial" charset="0"/>
              </a:rPr>
              <a:t>mapa</a:t>
            </a:r>
            <a:r>
              <a:rPr lang="en-US" altLang="zh-CN" sz="2800" dirty="0">
                <a:cs typeface="Arial" charset="0"/>
              </a:rPr>
              <a:t>?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B762226-58FB-4E70-B4CD-09FBFA552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1798638"/>
            <a:ext cx="110351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/>
              <a:t>Arkivu</a:t>
            </a:r>
            <a:r>
              <a:rPr lang="en-US" altLang="zh-CN" sz="2400" dirty="0"/>
              <a:t> Excel ho </a:t>
            </a:r>
            <a:r>
              <a:rPr lang="en-US" altLang="zh-CN" sz="2400" dirty="0" err="1"/>
              <a:t>númeru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totál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kazu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tuir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fasilidade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saúde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ne'ebé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organiza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iha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tabela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ida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ne'ebé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aprezenta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pelumenus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koluna</a:t>
            </a:r>
            <a:r>
              <a:rPr lang="en-US" altLang="zh-CN" sz="2400" dirty="0"/>
              <a:t> 3:</a:t>
            </a:r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/>
              <a:t>Fasilidade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saúde</a:t>
            </a:r>
            <a:r>
              <a:rPr lang="en-US" altLang="zh-CN" sz="2400" dirty="0"/>
              <a:t> ID </a:t>
            </a:r>
            <a:r>
              <a:rPr lang="en-US" altLang="zh-CN" sz="2400" dirty="0" err="1"/>
              <a:t>úniku</a:t>
            </a:r>
            <a:endParaRPr lang="en-US" altLang="zh-CN" sz="2400" dirty="0"/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/>
              <a:t>Naran </a:t>
            </a:r>
            <a:r>
              <a:rPr lang="en-US" altLang="zh-CN" sz="2400" dirty="0" err="1"/>
              <a:t>fasilidade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saúde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nian</a:t>
            </a:r>
            <a:r>
              <a:rPr lang="en-US" altLang="zh-CN" sz="2400" dirty="0"/>
              <a:t> (</a:t>
            </a:r>
            <a:r>
              <a:rPr lang="en-US" altLang="zh-CN" sz="2400" dirty="0" err="1"/>
              <a:t>ba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verifikasaun</a:t>
            </a:r>
            <a:r>
              <a:rPr lang="en-US" altLang="zh-CN" sz="2400" dirty="0"/>
              <a:t>)</a:t>
            </a:r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/>
              <a:t>Totál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kazu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to’o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ohin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loron</a:t>
            </a:r>
            <a:endParaRPr lang="en-US" altLang="zh-CN" sz="24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6801C56-DE08-45BA-9C86-01772B521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3" y="3862868"/>
            <a:ext cx="11017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/>
              <a:t>Arkivu</a:t>
            </a:r>
            <a:r>
              <a:rPr lang="en-US" altLang="zh-CN" sz="2400" dirty="0"/>
              <a:t> Excel ho </a:t>
            </a:r>
            <a:r>
              <a:rPr lang="en-US" altLang="zh-CN" sz="2400" dirty="0" err="1"/>
              <a:t>númeru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totál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kazu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sira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tuir</a:t>
            </a:r>
            <a:r>
              <a:rPr lang="en-US" altLang="zh-CN" sz="2400" dirty="0"/>
              <a:t> Barangay </a:t>
            </a:r>
            <a:r>
              <a:rPr lang="en-US" altLang="zh-CN" sz="2400" dirty="0" err="1"/>
              <a:t>ne'ebé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organiza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iha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tabela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ida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ne'ebé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aprezenta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pelumenus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koluna</a:t>
            </a:r>
            <a:r>
              <a:rPr lang="en-US" altLang="zh-CN" sz="2400" dirty="0"/>
              <a:t> 3:</a:t>
            </a:r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/>
              <a:t>Barangay ID </a:t>
            </a:r>
            <a:r>
              <a:rPr lang="en-US" altLang="zh-CN" sz="2400" dirty="0" err="1"/>
              <a:t>úniku</a:t>
            </a:r>
            <a:endParaRPr lang="en-US" altLang="zh-CN" sz="2400" dirty="0"/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/>
              <a:t>Naran barangay (</a:t>
            </a:r>
            <a:r>
              <a:rPr lang="en-US" altLang="zh-CN" sz="2400" dirty="0" err="1"/>
              <a:t>ba</a:t>
            </a:r>
            <a:r>
              <a:rPr lang="en-US" altLang="zh-CN" sz="2400" dirty="0"/>
              <a:t> </a:t>
            </a:r>
            <a:r>
              <a:rPr lang="en-US" altLang="zh-CN" sz="2400" dirty="0" err="1"/>
              <a:t>verifikasaun</a:t>
            </a:r>
            <a:r>
              <a:rPr lang="en-US" altLang="zh-CN" sz="2400" dirty="0"/>
              <a:t>)</a:t>
            </a:r>
          </a:p>
          <a:p>
            <a:pPr marL="168275" indent="-168275">
              <a:buFont typeface="Arial" panose="020B0604020202020204" pitchFamily="34" charset="0"/>
              <a:buChar char="•"/>
              <a:defRPr/>
            </a:pPr>
            <a:r>
              <a:rPr lang="en-US" altLang="zh-CN" sz="2400" dirty="0" err="1"/>
              <a:t>Totál</a:t>
            </a:r>
            <a:r>
              <a:rPr lang="en-US" altLang="zh-CN" sz="2400" dirty="0"/>
              <a:t> </a:t>
            </a:r>
            <a:r>
              <a:rPr lang="en-US" altLang="zh-CN" sz="2400" dirty="0" err="1"/>
              <a:t>kazu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to’o</a:t>
            </a:r>
            <a:r>
              <a:rPr lang="en-US" altLang="zh-CN" sz="2400" dirty="0"/>
              <a:t> </a:t>
            </a:r>
            <a:r>
              <a:rPr lang="en-US" altLang="zh-CN" sz="2400" dirty="0" err="1"/>
              <a:t>ohin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loron</a:t>
            </a:r>
            <a:endParaRPr lang="en-US" altLang="zh-C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C215A-FC9D-AA6B-17E4-8275202C7597}"/>
              </a:ext>
            </a:extLst>
          </p:cNvPr>
          <p:cNvSpPr txBox="1">
            <a:spLocks/>
          </p:cNvSpPr>
          <p:nvPr/>
        </p:nvSpPr>
        <p:spPr bwMode="auto">
          <a:xfrm>
            <a:off x="564918" y="23176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BR" altLang="en-US" dirty="0"/>
              <a:t>Dadus estatístiku saida maka ita presiza?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8566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48227" y="894986"/>
            <a:ext cx="111278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7663" indent="-347663">
              <a:buFont typeface="Arial" charset="0"/>
              <a:buChar char="•"/>
            </a:pPr>
            <a:r>
              <a:rPr lang="en-GB" altLang="en-US" sz="2800" dirty="0"/>
              <a:t>Lista master </a:t>
            </a:r>
            <a:r>
              <a:rPr lang="en-GB" altLang="en-US" sz="2800" dirty="0" err="1"/>
              <a:t>ba</a:t>
            </a:r>
            <a:r>
              <a:rPr lang="en-GB" altLang="en-US" sz="2800" dirty="0"/>
              <a:t> iha  </a:t>
            </a:r>
            <a:r>
              <a:rPr lang="en-GB" altLang="en-US" sz="2800" dirty="0" err="1"/>
              <a:t>divizaun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administrativu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sira</a:t>
            </a:r>
            <a:r>
              <a:rPr lang="en-GB" altLang="en-US" sz="2800" dirty="0"/>
              <a:t> tuir </a:t>
            </a:r>
            <a:r>
              <a:rPr lang="en-GB" altLang="en-US" sz="2800" dirty="0" err="1"/>
              <a:t>nivel</a:t>
            </a:r>
            <a:r>
              <a:rPr lang="en-GB" altLang="en-US" sz="2800" dirty="0"/>
              <a:t> Barangay (PSA)</a:t>
            </a:r>
          </a:p>
          <a:p>
            <a:pPr marL="347663" indent="-347663">
              <a:buFont typeface="Arial" charset="0"/>
              <a:buChar char="•"/>
            </a:pPr>
            <a:r>
              <a:rPr lang="en-GB" altLang="en-US" sz="2800" dirty="0"/>
              <a:t>Lista master </a:t>
            </a:r>
            <a:r>
              <a:rPr lang="en-GB" altLang="en-US" sz="2800" dirty="0" err="1"/>
              <a:t>Fasilidade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Saúde</a:t>
            </a:r>
            <a:r>
              <a:rPr lang="en-GB" altLang="en-US" sz="2800" dirty="0"/>
              <a:t> nian (DOH)</a:t>
            </a:r>
          </a:p>
          <a:p>
            <a:pPr marL="347663" indent="-347663">
              <a:buFont typeface="Arial" charset="0"/>
              <a:buChar char="•"/>
            </a:pPr>
            <a:r>
              <a:rPr lang="en-GB" altLang="en-US" sz="2800" dirty="0" err="1"/>
              <a:t>Relatóriu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kazu</a:t>
            </a:r>
            <a:r>
              <a:rPr lang="en-GB" altLang="en-US" sz="2800" dirty="0"/>
              <a:t> HIV nian </a:t>
            </a:r>
            <a:r>
              <a:rPr lang="en-GB" altLang="en-US" sz="2800" dirty="0" err="1"/>
              <a:t>ba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kazu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pozitivu</a:t>
            </a:r>
            <a:r>
              <a:rPr lang="en-GB" altLang="en-US" sz="2800" dirty="0"/>
              <a:t> 315 </a:t>
            </a:r>
            <a:r>
              <a:rPr lang="en-GB" altLang="en-US" sz="2800" dirty="0" err="1"/>
              <a:t>ne'ebé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identifika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ona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dezde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inísiu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tinan</a:t>
            </a:r>
            <a:r>
              <a:rPr lang="en-GB" altLang="en-US" sz="2800" dirty="0"/>
              <a:t> 2027</a:t>
            </a:r>
          </a:p>
        </p:txBody>
      </p:sp>
      <p:sp>
        <p:nvSpPr>
          <p:cNvPr id="8" name="AutoShape 32">
            <a:extLst>
              <a:ext uri="{FF2B5EF4-FFF2-40B4-BE49-F238E27FC236}">
                <a16:creationId xmlns:a16="http://schemas.microsoft.com/office/drawing/2014/main" id="{0303BD81-0BE4-476C-BF32-D5E2E9A0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76" y="2940670"/>
            <a:ext cx="510749" cy="46342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62D3B-F579-5149-09F5-EA7C25D7955C}"/>
              </a:ext>
            </a:extLst>
          </p:cNvPr>
          <p:cNvSpPr txBox="1">
            <a:spLocks/>
          </p:cNvSpPr>
          <p:nvPr/>
        </p:nvSpPr>
        <p:spPr bwMode="auto">
          <a:xfrm>
            <a:off x="564918" y="32141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fi-FI" altLang="en-US" dirty="0"/>
              <a:t>Dadus tabulár saida maka ita iha?</a:t>
            </a:r>
            <a:endParaRPr lang="en-PH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25ED7A-17E6-2602-7CFF-BA531A1C6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640" y="3023094"/>
            <a:ext cx="787848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GB" sz="2800" dirty="0"/>
              <a:t>Download/extract dadus </a:t>
            </a:r>
            <a:r>
              <a:rPr lang="en-GB" sz="2800" dirty="0" err="1"/>
              <a:t>ezersísiu</a:t>
            </a:r>
            <a:r>
              <a:rPr lang="en-GB" sz="2800" dirty="0"/>
              <a:t> nian husi </a:t>
            </a:r>
            <a:r>
              <a:rPr lang="en-US" sz="2800" dirty="0"/>
              <a:t>TRAINING_MATERIAL/EXERCISES/EXERCISE_3 folder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D959A8-2244-4CBB-A068-07F2F054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640" y="3974028"/>
            <a:ext cx="9927423" cy="103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altLang="zh-CN" sz="2600" dirty="0"/>
              <a:t>Iha </a:t>
            </a:r>
            <a:r>
              <a:rPr lang="en-US" altLang="zh-CN" sz="2600" dirty="0" err="1"/>
              <a:t>ita</a:t>
            </a:r>
            <a:r>
              <a:rPr lang="en-US" altLang="zh-CN" sz="2600" dirty="0"/>
              <a:t>-boot </a:t>
            </a:r>
            <a:r>
              <a:rPr lang="en-US" altLang="zh-CN" sz="2600" dirty="0" err="1"/>
              <a:t>nia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komputadór</a:t>
            </a:r>
            <a:r>
              <a:rPr lang="en-US" altLang="zh-CN" sz="2600" dirty="0"/>
              <a:t>, </a:t>
            </a:r>
            <a:r>
              <a:rPr lang="en-US" altLang="zh-CN" sz="2600" dirty="0" err="1"/>
              <a:t>kria</a:t>
            </a:r>
            <a:r>
              <a:rPr lang="en-US" altLang="zh-CN" sz="2600" dirty="0"/>
              <a:t> pasta "EXERCISES". </a:t>
            </a:r>
            <a:r>
              <a:rPr lang="en-US" altLang="zh-CN" sz="2600" dirty="0" err="1"/>
              <a:t>Depois</a:t>
            </a:r>
            <a:r>
              <a:rPr lang="en-US" altLang="zh-CN" sz="2600" dirty="0"/>
              <a:t>, </a:t>
            </a:r>
            <a:r>
              <a:rPr lang="en-US" altLang="zh-CN" sz="2600" dirty="0" err="1"/>
              <a:t>kria</a:t>
            </a:r>
            <a:r>
              <a:rPr lang="en-US" altLang="zh-CN" sz="2600" dirty="0"/>
              <a:t> sub-pasta </a:t>
            </a:r>
            <a:r>
              <a:rPr lang="en-US" altLang="zh-CN" sz="2600" dirty="0" err="1"/>
              <a:t>ida</a:t>
            </a:r>
            <a:r>
              <a:rPr lang="en-US" altLang="zh-CN" sz="2600" dirty="0"/>
              <a:t> ”EXE_3” no tau </a:t>
            </a:r>
            <a:r>
              <a:rPr lang="en-US" altLang="zh-CN" sz="2600" dirty="0" err="1"/>
              <a:t>dadus</a:t>
            </a:r>
            <a:r>
              <a:rPr lang="en-US" altLang="zh-CN" sz="2600" dirty="0"/>
              <a:t> </a:t>
            </a:r>
            <a:r>
              <a:rPr lang="en-US" altLang="zh-CN" sz="2600" dirty="0" err="1"/>
              <a:t>ne'ebé</a:t>
            </a:r>
            <a:r>
              <a:rPr lang="en-US" altLang="zh-CN" sz="2600" dirty="0"/>
              <a:t> </a:t>
            </a:r>
            <a:r>
              <a:rPr lang="en-US" altLang="zh-CN" sz="2600" dirty="0" err="1"/>
              <a:t>maka</a:t>
            </a:r>
            <a:r>
              <a:rPr lang="en-US" altLang="zh-CN" sz="2600" dirty="0"/>
              <a:t> download </a:t>
            </a:r>
            <a:r>
              <a:rPr lang="en-US" altLang="zh-CN" sz="2600" dirty="0" err="1"/>
              <a:t>ona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iha</a:t>
            </a:r>
            <a:r>
              <a:rPr lang="en-US" altLang="zh-CN" sz="2600" dirty="0"/>
              <a:t> </a:t>
            </a:r>
            <a:r>
              <a:rPr lang="en-US" altLang="zh-CN" sz="2600" dirty="0" err="1"/>
              <a:t>ne'ebá</a:t>
            </a:r>
            <a:r>
              <a:rPr lang="en-US" altLang="zh-CN" sz="2600" dirty="0"/>
              <a:t> </a:t>
            </a:r>
            <a:r>
              <a:rPr lang="en-US" altLang="zh-CN" sz="2600" dirty="0" err="1"/>
              <a:t>atu</a:t>
            </a:r>
            <a:r>
              <a:rPr lang="en-US" altLang="zh-CN" sz="2600" dirty="0"/>
              <a:t> </a:t>
            </a:r>
            <a:r>
              <a:rPr lang="en-US" altLang="zh-CN" sz="2600" dirty="0" err="1"/>
              <a:t>asesu</a:t>
            </a:r>
            <a:r>
              <a:rPr lang="en-US" altLang="zh-CN" sz="2600" dirty="0"/>
              <a:t> ho fasil </a:t>
            </a:r>
            <a:r>
              <a:rPr lang="en-US" altLang="zh-CN" sz="2600" dirty="0" err="1"/>
              <a:t>liu</a:t>
            </a:r>
            <a:r>
              <a:rPr lang="en-US" altLang="zh-CN" sz="26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2600" dirty="0"/>
              <a:t>(</a:t>
            </a:r>
            <a:r>
              <a:rPr lang="en-US" altLang="zh-CN" sz="2600" dirty="0" err="1"/>
              <a:t>ezemplu</a:t>
            </a:r>
            <a:r>
              <a:rPr lang="en-US" altLang="zh-CN" sz="2600" dirty="0"/>
              <a:t>, D:\EXERCISES\EXE_3)</a:t>
            </a:r>
          </a:p>
        </p:txBody>
      </p:sp>
      <p:sp>
        <p:nvSpPr>
          <p:cNvPr id="13" name="AutoShape 32">
            <a:extLst>
              <a:ext uri="{FF2B5EF4-FFF2-40B4-BE49-F238E27FC236}">
                <a16:creationId xmlns:a16="http://schemas.microsoft.com/office/drawing/2014/main" id="{D260381D-6555-CAC6-62AF-1F4EE8C7C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376" y="3915421"/>
            <a:ext cx="510749" cy="463424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1F83C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D5FAE-4856-668F-A771-628D12D4B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20" t="38265" r="10441" b="47050"/>
          <a:stretch/>
        </p:blipFill>
        <p:spPr>
          <a:xfrm>
            <a:off x="9543028" y="3252980"/>
            <a:ext cx="487231" cy="439100"/>
          </a:xfrm>
          <a:prstGeom prst="rect">
            <a:avLst/>
          </a:prstGeom>
        </p:spPr>
      </p:pic>
      <p:pic>
        <p:nvPicPr>
          <p:cNvPr id="5" name="Picture 4" descr="A grey usb flash drive&#10;&#10;Description automatically generated">
            <a:extLst>
              <a:ext uri="{FF2B5EF4-FFF2-40B4-BE49-F238E27FC236}">
                <a16:creationId xmlns:a16="http://schemas.microsoft.com/office/drawing/2014/main" id="{4C16109F-F262-C8B2-5244-B31400435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00883" y="3139682"/>
            <a:ext cx="867355" cy="66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3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4918" y="898853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 u="sng" dirty="0">
                <a:solidFill>
                  <a:srgbClr val="002147"/>
                </a:solidFill>
              </a:rPr>
              <a:t>Lista master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ba</a:t>
            </a:r>
            <a:r>
              <a:rPr lang="en-GB" altLang="en-US" sz="2800" b="1" u="sng" dirty="0">
                <a:solidFill>
                  <a:srgbClr val="002147"/>
                </a:solidFill>
              </a:rPr>
              <a:t>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divizaun</a:t>
            </a:r>
            <a:r>
              <a:rPr lang="en-GB" altLang="en-US" sz="2800" b="1" u="sng" dirty="0">
                <a:solidFill>
                  <a:srgbClr val="002147"/>
                </a:solidFill>
              </a:rPr>
              <a:t>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administrativu</a:t>
            </a:r>
            <a:r>
              <a:rPr lang="en-GB" altLang="en-US" sz="2800" b="1" u="sng" dirty="0">
                <a:solidFill>
                  <a:srgbClr val="002147"/>
                </a:solidFill>
              </a:rPr>
              <a:t>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sira</a:t>
            </a:r>
            <a:endParaRPr lang="en-GB" altLang="en-US" sz="2800" b="1" u="sng" dirty="0">
              <a:solidFill>
                <a:srgbClr val="002147"/>
              </a:solidFill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15105D3-7612-4BBF-8F1C-D5D0C9B0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58" y="1624153"/>
            <a:ext cx="1113804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en-US" altLang="en-US" sz="2800" dirty="0"/>
              <a:t>1. Loke </a:t>
            </a:r>
            <a:r>
              <a:rPr lang="en-US" altLang="en-US" sz="2800" dirty="0" err="1"/>
              <a:t>divizaun</a:t>
            </a:r>
            <a:r>
              <a:rPr lang="en-US" altLang="en-US" sz="2800" dirty="0"/>
              <a:t> Admin_master_list_PSA_Jan2027.xlsx file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excel</a:t>
            </a:r>
          </a:p>
          <a:p>
            <a:pPr marL="0" indent="0"/>
            <a:r>
              <a:rPr lang="en-US" altLang="en-US" sz="2800" dirty="0"/>
              <a:t>2. </a:t>
            </a:r>
            <a:r>
              <a:rPr lang="en-US" altLang="en-US" sz="2800" dirty="0" err="1"/>
              <a:t>Haree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estrutura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konteúdu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arkivu</a:t>
            </a:r>
            <a:endParaRPr lang="en-US" altLang="en-US" sz="2800" dirty="0"/>
          </a:p>
          <a:p>
            <a:pPr marL="0" indent="0"/>
            <a:r>
              <a:rPr lang="en-US" altLang="en-US" sz="2800" dirty="0"/>
              <a:t>	a. Folha </a:t>
            </a:r>
            <a:r>
              <a:rPr lang="en-US" altLang="en-US" sz="2800" dirty="0" err="1"/>
              <a:t>servisu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hira</a:t>
            </a:r>
            <a:r>
              <a:rPr lang="en-US" altLang="en-US" sz="2800" dirty="0"/>
              <a:t>?</a:t>
            </a:r>
          </a:p>
          <a:p>
            <a:pPr marL="0" indent="0"/>
            <a:r>
              <a:rPr lang="en-US" altLang="en-US" sz="2800" dirty="0"/>
              <a:t>	b. Saida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folha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servisu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ida-idak</a:t>
            </a:r>
            <a:r>
              <a:rPr lang="en-US" altLang="en-US" sz="2800" dirty="0"/>
              <a:t>?</a:t>
            </a:r>
          </a:p>
          <a:p>
            <a:pPr marL="0" indent="0"/>
            <a:r>
              <a:rPr lang="en-US" altLang="en-US" sz="2800" dirty="0"/>
              <a:t>3. </a:t>
            </a:r>
            <a:r>
              <a:rPr lang="en-US" altLang="en-US" sz="2800" dirty="0" err="1"/>
              <a:t>Identifika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informasaun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tuirmai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folha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servisu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</a:t>
            </a:r>
            <a:r>
              <a:rPr lang="en-US" altLang="en-US" sz="2800" dirty="0"/>
              <a:t>:</a:t>
            </a:r>
          </a:p>
          <a:p>
            <a:pPr marL="0" indent="0"/>
            <a:r>
              <a:rPr lang="en-US" altLang="en-US" sz="2800" dirty="0"/>
              <a:t>	a. Fonte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nian</a:t>
            </a:r>
            <a:endParaRPr lang="en-US" altLang="en-US" sz="2800" dirty="0"/>
          </a:p>
          <a:p>
            <a:pPr marL="0" indent="0"/>
            <a:r>
              <a:rPr lang="en-US" altLang="en-US" sz="2800" dirty="0"/>
              <a:t>	b. </a:t>
            </a:r>
            <a:r>
              <a:rPr lang="en-US" altLang="en-US" sz="2800" dirty="0" err="1"/>
              <a:t>Tinan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validade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nian</a:t>
            </a:r>
            <a:endParaRPr lang="en-US" altLang="en-US" sz="2800" dirty="0"/>
          </a:p>
          <a:p>
            <a:pPr marL="0" indent="0"/>
            <a:r>
              <a:rPr lang="en-US" altLang="en-US" sz="2800" dirty="0"/>
              <a:t>	c. </a:t>
            </a:r>
            <a:r>
              <a:rPr lang="en-US" altLang="en-US" sz="2800" dirty="0" err="1"/>
              <a:t>Esplikasaun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kona-ba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konteúdu</a:t>
            </a:r>
            <a:endParaRPr lang="en-US" altLang="en-US" sz="2800" dirty="0"/>
          </a:p>
          <a:p>
            <a:pPr marL="0" indent="0"/>
            <a:r>
              <a:rPr lang="en-US" altLang="en-US" sz="2800" dirty="0"/>
              <a:t>4. </a:t>
            </a:r>
            <a:r>
              <a:rPr lang="en-US" altLang="en-US" sz="2800" dirty="0" err="1"/>
              <a:t>Arkivu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ida-ne'e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organiza</a:t>
            </a:r>
            <a:r>
              <a:rPr lang="en-US" altLang="en-US" sz="2800" dirty="0"/>
              <a:t> ho di'ak </a:t>
            </a:r>
            <a:r>
              <a:rPr lang="en-US" altLang="en-US" sz="2800" dirty="0" err="1"/>
              <a:t>atu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permite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utilizasaun</a:t>
            </a:r>
            <a:r>
              <a:rPr lang="en-US" altLang="en-US" sz="2800" dirty="0"/>
              <a:t> iha software SIG?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BDA79-301C-17D9-C721-9A19E2A9B557}"/>
              </a:ext>
            </a:extLst>
          </p:cNvPr>
          <p:cNvSpPr txBox="1">
            <a:spLocks/>
          </p:cNvSpPr>
          <p:nvPr/>
        </p:nvSpPr>
        <p:spPr bwMode="auto">
          <a:xfrm>
            <a:off x="564918" y="23176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pt-BR" altLang="en-US" dirty="0"/>
              <a:t>Dadus estatístiku saida maka ita presiza?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81574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42270" y="899273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en-US" sz="2800" b="1" u="sng" dirty="0">
                <a:solidFill>
                  <a:srgbClr val="002147"/>
                </a:solidFill>
              </a:rPr>
              <a:t>Lista master ba fasilidade saúde nian</a:t>
            </a:r>
            <a:endParaRPr lang="en-GB" altLang="en-US" sz="2800" b="1" u="sng" dirty="0">
              <a:solidFill>
                <a:srgbClr val="002147"/>
              </a:solidFill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F38327D-5F2E-486C-9C3A-A34DB76F1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05" y="1619291"/>
            <a:ext cx="1114275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/>
              <a:t>Loke </a:t>
            </a:r>
            <a:r>
              <a:rPr lang="en-US" altLang="en-US" sz="2800" dirty="0" err="1"/>
              <a:t>arkivu</a:t>
            </a:r>
            <a:r>
              <a:rPr lang="en-US" altLang="en-US" sz="2800" dirty="0"/>
              <a:t> Health_Facilities_master_list_DOH_Jan2027.xlsx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Excel </a:t>
            </a:r>
          </a:p>
          <a:p>
            <a:pPr>
              <a:buFontTx/>
              <a:buAutoNum type="arabicPeriod"/>
            </a:pPr>
            <a:r>
              <a:rPr lang="en-US" altLang="en-US" sz="2800" dirty="0" err="1"/>
              <a:t>Haree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estrutura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arkivu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hanesan</a:t>
            </a:r>
            <a:r>
              <a:rPr lang="en-US" altLang="en-US" sz="2800" dirty="0"/>
              <a:t> ho </a:t>
            </a:r>
            <a:r>
              <a:rPr lang="en-US" altLang="en-US" sz="2800" dirty="0" err="1"/>
              <a:t>lista</a:t>
            </a:r>
            <a:r>
              <a:rPr lang="en-US" altLang="en-US" sz="2800" dirty="0"/>
              <a:t> master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divizaun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administrativu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nian</a:t>
            </a:r>
            <a:endParaRPr lang="en-US" altLang="en-US" sz="2800" dirty="0"/>
          </a:p>
          <a:p>
            <a:pPr>
              <a:buFontTx/>
              <a:buAutoNum type="arabicPeriod"/>
            </a:pPr>
            <a:r>
              <a:rPr lang="en-US" altLang="en-US" sz="2800" dirty="0" err="1"/>
              <a:t>Identifika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informasaun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tuirmai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folha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servisu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</a:t>
            </a:r>
            <a:r>
              <a:rPr lang="en-US" altLang="en-US" sz="2800" dirty="0"/>
              <a:t>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800" dirty="0"/>
              <a:t>Fonte no </a:t>
            </a:r>
            <a:r>
              <a:rPr lang="en-US" altLang="en-US" sz="2800" dirty="0" err="1"/>
              <a:t>validade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dadus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nian</a:t>
            </a:r>
            <a:endParaRPr lang="en-US" altLang="en-US" sz="2800" dirty="0"/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800" dirty="0" err="1"/>
              <a:t>Estrutura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identifikadór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úniku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anexa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fasilidade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saúde</a:t>
            </a:r>
            <a:endParaRPr lang="en-US" altLang="en-US" sz="2800" dirty="0"/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800" dirty="0" err="1"/>
              <a:t>Koordenada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jeográfika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fasilidade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saúde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ida-idak</a:t>
            </a:r>
            <a:endParaRPr lang="en-US" altLang="en-US" sz="2800" dirty="0"/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800" dirty="0" err="1"/>
              <a:t>Métodu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uza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hodi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halibur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koordenada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sira-ne'e</a:t>
            </a:r>
            <a:r>
              <a:rPr lang="en-US" altLang="en-US" sz="2800" dirty="0"/>
              <a:t> no </a:t>
            </a:r>
            <a:r>
              <a:rPr lang="en-US" altLang="en-US" sz="2800" dirty="0" err="1"/>
              <a:t>nivel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akurasi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ne'ebé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asosiadu</a:t>
            </a:r>
            <a:endParaRPr lang="en-US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EA3BF-F614-44D3-CCAC-48F47A73FD79}"/>
              </a:ext>
            </a:extLst>
          </p:cNvPr>
          <p:cNvSpPr txBox="1">
            <a:spLocks/>
          </p:cNvSpPr>
          <p:nvPr/>
        </p:nvSpPr>
        <p:spPr bwMode="auto">
          <a:xfrm>
            <a:off x="564918" y="23176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fi-FI" altLang="en-US" dirty="0"/>
              <a:t>Dadus tabulár saida maka ita iha?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27259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8023" y="895500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 u="sng" dirty="0" err="1">
                <a:solidFill>
                  <a:srgbClr val="002147"/>
                </a:solidFill>
              </a:rPr>
              <a:t>Arkivu</a:t>
            </a:r>
            <a:r>
              <a:rPr lang="en-GB" altLang="en-US" sz="2800" b="1" u="sng" dirty="0">
                <a:solidFill>
                  <a:srgbClr val="002147"/>
                </a:solidFill>
              </a:rPr>
              <a:t>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relatóriu</a:t>
            </a:r>
            <a:r>
              <a:rPr lang="en-GB" altLang="en-US" sz="2800" b="1" u="sng" dirty="0">
                <a:solidFill>
                  <a:srgbClr val="002147"/>
                </a:solidFill>
              </a:rPr>
              <a:t> </a:t>
            </a:r>
            <a:r>
              <a:rPr lang="en-GB" altLang="en-US" sz="2800" b="1" u="sng" dirty="0" err="1">
                <a:solidFill>
                  <a:srgbClr val="002147"/>
                </a:solidFill>
              </a:rPr>
              <a:t>kazu</a:t>
            </a:r>
            <a:r>
              <a:rPr lang="en-GB" altLang="en-US" sz="2800" b="1" u="sng" dirty="0">
                <a:solidFill>
                  <a:srgbClr val="002147"/>
                </a:solidFill>
              </a:rPr>
              <a:t> HIV nian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220" y="1490109"/>
            <a:ext cx="1114180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/>
              <a:t>Loke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HIV_Cases_Report_DOH_200327.xlsx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Excel</a:t>
            </a:r>
          </a:p>
          <a:p>
            <a:pPr>
              <a:buFontTx/>
              <a:buAutoNum type="arabicPeriod"/>
            </a:pPr>
            <a:r>
              <a:rPr lang="en-US" altLang="en-US" sz="2400" dirty="0" err="1"/>
              <a:t>Haree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estrutura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konteúdu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arkivu</a:t>
            </a:r>
            <a:endParaRPr lang="en-US" altLang="en-US" sz="2400" dirty="0"/>
          </a:p>
          <a:p>
            <a:pPr>
              <a:buFontTx/>
              <a:buAutoNum type="arabicPeriod"/>
            </a:pPr>
            <a:r>
              <a:rPr lang="en-US" altLang="en-US" sz="2400" dirty="0"/>
              <a:t>Buka </a:t>
            </a:r>
            <a:r>
              <a:rPr lang="en-US" altLang="en-US" sz="2400" dirty="0" err="1"/>
              <a:t>informasaun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tuirmai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folha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servisu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:</a:t>
            </a:r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400" dirty="0"/>
              <a:t>Fonte no </a:t>
            </a:r>
            <a:r>
              <a:rPr lang="en-US" altLang="en-US" sz="2400" dirty="0" err="1"/>
              <a:t>validade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endParaRPr lang="en-US" altLang="en-US" sz="2400" dirty="0"/>
          </a:p>
          <a:p>
            <a:pPr lvl="1">
              <a:buFont typeface="Calibri Light" panose="020F0302020204030204" pitchFamily="34" charset="0"/>
              <a:buAutoNum type="alphaLcPeriod"/>
            </a:pPr>
            <a:r>
              <a:rPr lang="en-US" altLang="en-US" sz="2400" dirty="0" err="1"/>
              <a:t>Esplikasaun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kona-ba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konteúdu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ida-idak</a:t>
            </a:r>
            <a:r>
              <a:rPr lang="en-US" altLang="en-US" sz="2400" dirty="0"/>
              <a:t>.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ida-ne'e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organiza</a:t>
            </a:r>
            <a:r>
              <a:rPr lang="en-US" altLang="en-US" sz="2400" dirty="0"/>
              <a:t> ho di'ak </a:t>
            </a:r>
            <a:r>
              <a:rPr lang="en-US" altLang="en-US" sz="2400" dirty="0" err="1"/>
              <a:t>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permite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uza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ida-ne'e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kria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konteúdu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dahuluk</a:t>
            </a:r>
            <a:r>
              <a:rPr lang="en-US" altLang="en-US" sz="2400" dirty="0"/>
              <a:t>? Se </a:t>
            </a:r>
            <a:r>
              <a:rPr lang="en-US" altLang="en-US" sz="2400" dirty="0" err="1"/>
              <a:t>lae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tanbasá</a:t>
            </a:r>
            <a:r>
              <a:rPr lang="en-US" altLang="en-US" sz="2400" dirty="0"/>
              <a:t>?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US" altLang="en-US" sz="2400" dirty="0"/>
              <a:t>Lista Barangay no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ida-ne'e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hanesan</a:t>
            </a:r>
            <a:r>
              <a:rPr lang="en-US" altLang="en-US" sz="2400" dirty="0"/>
              <a:t> ho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mestre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?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US" altLang="en-US" sz="2400" dirty="0" err="1"/>
              <a:t>Kódigu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Barangay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no ID </a:t>
            </a:r>
            <a:r>
              <a:rPr lang="en-US" altLang="en-US" sz="2400" dirty="0" err="1"/>
              <a:t>úniku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fasilidade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saúde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hanesan</a:t>
            </a:r>
            <a:r>
              <a:rPr lang="en-US" altLang="en-US" sz="2400" dirty="0"/>
              <a:t> entre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ida-ne'e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lista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mestre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?  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US" altLang="en-US" sz="2400" dirty="0"/>
              <a:t>Saida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hanoin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kona-ba</a:t>
            </a:r>
            <a:r>
              <a:rPr lang="en-US" altLang="en-US" sz="2400" dirty="0"/>
              <a:t> ID </a:t>
            </a:r>
            <a:r>
              <a:rPr lang="en-US" altLang="en-US" sz="2400" dirty="0" err="1"/>
              <a:t>úniku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anexa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ida-idak</a:t>
            </a:r>
            <a:r>
              <a:rPr lang="en-US" altLang="en-US" sz="2400" dirty="0"/>
              <a:t>?</a:t>
            </a:r>
          </a:p>
          <a:p>
            <a:pPr>
              <a:buFont typeface="Calibri Light" panose="020F0302020204030204" pitchFamily="34" charset="0"/>
              <a:buAutoNum type="arabicPeriod"/>
            </a:pPr>
            <a:r>
              <a:rPr lang="en-US" altLang="en-US" sz="2400" dirty="0"/>
              <a:t>Saida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tenke</a:t>
            </a:r>
            <a:r>
              <a:rPr lang="en-US" altLang="en-US" sz="2400" dirty="0"/>
              <a:t> halo </a:t>
            </a:r>
            <a:r>
              <a:rPr lang="en-US" altLang="en-US" sz="2400" dirty="0" err="1"/>
              <a:t>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dadus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presiza</a:t>
            </a:r>
            <a:r>
              <a:rPr lang="en-US" altLang="en-US" sz="2400" dirty="0"/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3F0705-0F61-5B58-9F50-4AFD2E1DE43F}"/>
              </a:ext>
            </a:extLst>
          </p:cNvPr>
          <p:cNvSpPr txBox="1">
            <a:spLocks/>
          </p:cNvSpPr>
          <p:nvPr/>
        </p:nvSpPr>
        <p:spPr bwMode="auto">
          <a:xfrm>
            <a:off x="564918" y="23176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fi-FI" altLang="en-US" dirty="0"/>
              <a:t>Dadus tabulár saida maka ita iha?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7887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4758" y="894733"/>
            <a:ext cx="8412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altLang="en-US" sz="2800" b="1" u="sng" dirty="0">
                <a:solidFill>
                  <a:srgbClr val="002147"/>
                </a:solidFill>
              </a:rPr>
              <a:t>Kria arkivu relatóriu kazu HIV nian hosi Barangay</a:t>
            </a:r>
            <a:endParaRPr lang="en-GB" altLang="en-US" sz="2800" b="1" u="sng" dirty="0">
              <a:solidFill>
                <a:srgbClr val="002147"/>
              </a:solidFill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8AC9C77-1108-41D8-AF90-2DD360B9A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98" y="1485016"/>
            <a:ext cx="885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/>
              <a:t>Loke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HIV_Cases_Report_DOH_200327.xlsx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Excel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A3CA1AC-A09A-45E8-9F1D-EABD53616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20" y="1880976"/>
            <a:ext cx="7953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2"/>
            </a:pPr>
            <a:r>
              <a:rPr lang="en-US" altLang="en-US" sz="2400" dirty="0"/>
              <a:t>Uza </a:t>
            </a:r>
            <a:r>
              <a:rPr lang="en-US" altLang="en-US" sz="2400" dirty="0" err="1"/>
              <a:t>funsaun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pivot </a:t>
            </a:r>
            <a:r>
              <a:rPr lang="en-US" altLang="en-US" sz="2400" dirty="0" err="1"/>
              <a:t>hodi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hamosu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ne'ebé</a:t>
            </a:r>
            <a:r>
              <a:rPr lang="en-US" altLang="en-US" sz="2400" dirty="0"/>
              <a:t> sei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identifikadór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úniku</a:t>
            </a:r>
            <a:r>
              <a:rPr lang="en-US" altLang="en-US" sz="2400" dirty="0"/>
              <a:t> Barangay no </a:t>
            </a:r>
            <a:r>
              <a:rPr lang="en-US" altLang="en-US" sz="2400" dirty="0" err="1"/>
              <a:t>númeru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totál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tuir</a:t>
            </a:r>
            <a:r>
              <a:rPr lang="en-US" altLang="en-US" sz="2400" dirty="0"/>
              <a:t> Barangay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C2F90-34DF-499D-8D8C-B98D5A9CC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7" t="36903" r="38432" b="21755"/>
          <a:stretch/>
        </p:blipFill>
        <p:spPr>
          <a:xfrm>
            <a:off x="8719228" y="1920409"/>
            <a:ext cx="1316542" cy="215348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C6F6A0-55ED-446A-BCEA-1B8B9B6C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12" t="37400" r="36613" b="20773"/>
          <a:stretch/>
        </p:blipFill>
        <p:spPr>
          <a:xfrm>
            <a:off x="9307844" y="2651235"/>
            <a:ext cx="1455851" cy="241646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80DD72F2-F898-4AE4-829A-0BAB510BD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362" y="2998242"/>
            <a:ext cx="79577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3"/>
            </a:pPr>
            <a:r>
              <a:rPr lang="en-US" altLang="en-US" sz="2400" dirty="0" err="1"/>
              <a:t>Asegura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pivot </a:t>
            </a:r>
            <a:r>
              <a:rPr lang="en-US" altLang="en-US" sz="2400" dirty="0" err="1"/>
              <a:t>kontein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hotu-hotu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hosi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arkivu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relatóriu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kazu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nian</a:t>
            </a:r>
            <a:endParaRPr lang="en-US" altLang="en-US" sz="2400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BE89D9D-9C89-4C45-A8A1-B677918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06" y="3759788"/>
            <a:ext cx="7953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4"/>
            </a:pPr>
            <a:r>
              <a:rPr lang="en-US" altLang="en-US" sz="2400" dirty="0" err="1"/>
              <a:t>Hatama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naran</a:t>
            </a:r>
            <a:r>
              <a:rPr lang="en-US" altLang="en-US" sz="2400" dirty="0"/>
              <a:t> Barangay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ajusta</a:t>
            </a:r>
            <a:r>
              <a:rPr lang="en-US" altLang="en-US" sz="2400" dirty="0"/>
              <a:t> header </a:t>
            </a:r>
            <a:r>
              <a:rPr lang="en-US" altLang="en-US" sz="2400" dirty="0" err="1"/>
              <a:t>sira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apropriadu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importasaun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QGIS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019AD-7C93-463E-B1C2-25E466FDC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64" t="31800" r="24013" b="13794"/>
          <a:stretch/>
        </p:blipFill>
        <p:spPr>
          <a:xfrm>
            <a:off x="10035769" y="3304081"/>
            <a:ext cx="1748590" cy="27983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FFAC063-A60C-412E-A5FF-4E701C22E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98" y="5863894"/>
            <a:ext cx="898233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6"/>
            </a:pPr>
            <a:r>
              <a:rPr lang="en-US" altLang="en-US" sz="2500" dirty="0"/>
              <a:t>Rai </a:t>
            </a:r>
            <a:r>
              <a:rPr lang="en-US" altLang="en-US" sz="2500" dirty="0" err="1"/>
              <a:t>tabela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rezultadu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hanesan</a:t>
            </a:r>
            <a:r>
              <a:rPr lang="en-US" altLang="en-US" sz="2500" dirty="0"/>
              <a:t> Tot_Cases_Bgy_200327.xlsx</a:t>
            </a:r>
            <a:endParaRPr lang="en-US" altLang="en-US" sz="2500" i="1" dirty="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CED09125-228D-4881-A2C8-42DE709F9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28" y="4822852"/>
            <a:ext cx="84087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+mj-lt"/>
              <a:buAutoNum type="arabicPeriod" startAt="5"/>
            </a:pPr>
            <a:r>
              <a:rPr lang="en-US" altLang="en-US" sz="2400" dirty="0" err="1"/>
              <a:t>Verifika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katak</a:t>
            </a:r>
            <a:r>
              <a:rPr lang="en-US" altLang="en-US" sz="2400" dirty="0"/>
              <a:t> Barangay </a:t>
            </a:r>
            <a:r>
              <a:rPr lang="en-US" altLang="en-US" sz="2400" dirty="0" err="1"/>
              <a:t>hotu-hotu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ita</a:t>
            </a:r>
            <a:r>
              <a:rPr lang="en-US" altLang="en-US" sz="2400" dirty="0"/>
              <a:t>-boot </a:t>
            </a:r>
            <a:r>
              <a:rPr lang="en-US" altLang="en-US" sz="2400" dirty="0" err="1"/>
              <a:t>nia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tabela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mestre</a:t>
            </a:r>
            <a:r>
              <a:rPr lang="en-US" altLang="en-US" sz="2400" dirty="0"/>
              <a:t> no </a:t>
            </a:r>
            <a:r>
              <a:rPr lang="en-US" altLang="en-US" sz="2400" dirty="0" err="1"/>
              <a:t>muda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naran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folha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servisu</a:t>
            </a:r>
            <a:r>
              <a:rPr lang="en-US" altLang="en-US" sz="2400" dirty="0"/>
              <a:t> «</a:t>
            </a:r>
            <a:r>
              <a:rPr lang="en-US" altLang="en-US" sz="2400" dirty="0" err="1"/>
              <a:t>Tot_Cases_Bgy</a:t>
            </a:r>
            <a:r>
              <a:rPr lang="en-US" altLang="en-US" sz="2400" dirty="0"/>
              <a:t>»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128F4F-3A45-6D49-84B7-8A7F2A6AB115}"/>
              </a:ext>
            </a:extLst>
          </p:cNvPr>
          <p:cNvSpPr txBox="1">
            <a:spLocks/>
          </p:cNvSpPr>
          <p:nvPr/>
        </p:nvSpPr>
        <p:spPr bwMode="auto">
          <a:xfrm>
            <a:off x="544598" y="15410"/>
            <a:ext cx="10874048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en-GB" altLang="en-US" dirty="0" err="1"/>
              <a:t>Ezersísiu</a:t>
            </a:r>
            <a:r>
              <a:rPr lang="en-GB" altLang="en-US" dirty="0"/>
              <a:t> 3 – </a:t>
            </a:r>
            <a:r>
              <a:rPr lang="en-GB" altLang="en-US" dirty="0" err="1"/>
              <a:t>Parte</a:t>
            </a:r>
            <a:r>
              <a:rPr lang="en-GB" altLang="en-US" dirty="0"/>
              <a:t> 1</a:t>
            </a:r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386798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5507</TotalTime>
  <Words>1048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343</cp:revision>
  <dcterms:created xsi:type="dcterms:W3CDTF">2021-09-02T13:03:17Z</dcterms:created>
  <dcterms:modified xsi:type="dcterms:W3CDTF">2026-06-18T17:07:20Z</dcterms:modified>
</cp:coreProperties>
</file>