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78" r:id="rId2"/>
    <p:sldId id="2791" r:id="rId3"/>
    <p:sldId id="2793" r:id="rId4"/>
    <p:sldId id="2718" r:id="rId5"/>
    <p:sldId id="2719" r:id="rId6"/>
    <p:sldId id="2720" r:id="rId7"/>
    <p:sldId id="343" r:id="rId8"/>
    <p:sldId id="344" r:id="rId9"/>
    <p:sldId id="345" r:id="rId10"/>
    <p:sldId id="2794" r:id="rId11"/>
    <p:sldId id="347" r:id="rId12"/>
    <p:sldId id="349" r:id="rId13"/>
    <p:sldId id="350" r:id="rId14"/>
    <p:sldId id="351" r:id="rId15"/>
    <p:sldId id="352" r:id="rId16"/>
    <p:sldId id="353" r:id="rId17"/>
    <p:sldId id="2721"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D9FFF40-DDF4-4382-A1DA-2DFBB80B25A7}">
          <p14:sldIdLst>
            <p14:sldId id="278"/>
            <p14:sldId id="2791"/>
            <p14:sldId id="2793"/>
            <p14:sldId id="2718"/>
            <p14:sldId id="2719"/>
            <p14:sldId id="2720"/>
            <p14:sldId id="343"/>
            <p14:sldId id="344"/>
            <p14:sldId id="345"/>
            <p14:sldId id="2794"/>
            <p14:sldId id="347"/>
            <p14:sldId id="349"/>
            <p14:sldId id="350"/>
            <p14:sldId id="351"/>
            <p14:sldId id="352"/>
            <p14:sldId id="353"/>
            <p14:sldId id="2721"/>
          </p14:sldIdLst>
        </p14:section>
      </p14:sectionLst>
    </p:ext>
    <p:ext uri="{EFAFB233-063F-42B5-8137-9DF3F51BA10A}">
      <p15:sldGuideLst xmlns:p15="http://schemas.microsoft.com/office/powerpoint/2012/main">
        <p15:guide id="1" orient="horz" pos="1480" userDrawn="1">
          <p15:clr>
            <a:srgbClr val="A4A3A4"/>
          </p15:clr>
        </p15:guide>
        <p15:guide id="2" pos="325" userDrawn="1">
          <p15:clr>
            <a:srgbClr val="A4A3A4"/>
          </p15:clr>
        </p15:guide>
        <p15:guide id="3" orient="horz" pos="300" userDrawn="1">
          <p15:clr>
            <a:srgbClr val="A4A3A4"/>
          </p15:clr>
        </p15:guide>
        <p15:guide id="4" pos="3500" userDrawn="1">
          <p15:clr>
            <a:srgbClr val="A4A3A4"/>
          </p15:clr>
        </p15:guide>
        <p15:guide id="5" orient="horz" pos="3430" userDrawn="1">
          <p15:clr>
            <a:srgbClr val="A4A3A4"/>
          </p15:clr>
        </p15:guide>
        <p15:guide id="7" pos="7355" userDrawn="1">
          <p15:clr>
            <a:srgbClr val="A4A3A4"/>
          </p15:clr>
        </p15:guide>
        <p15:guide id="8" orient="horz" pos="247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F0FF"/>
    <a:srgbClr val="1F83C5"/>
    <a:srgbClr val="002147"/>
    <a:srgbClr val="7F6000"/>
    <a:srgbClr val="FE7F00"/>
    <a:srgbClr val="FF9933"/>
    <a:srgbClr val="346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650" autoAdjust="0"/>
    <p:restoredTop sz="94660"/>
  </p:normalViewPr>
  <p:slideViewPr>
    <p:cSldViewPr snapToGrid="0">
      <p:cViewPr varScale="1">
        <p:scale>
          <a:sx n="107" d="100"/>
          <a:sy n="107" d="100"/>
        </p:scale>
        <p:origin x="1314" y="102"/>
      </p:cViewPr>
      <p:guideLst>
        <p:guide orient="horz" pos="1480"/>
        <p:guide pos="325"/>
        <p:guide orient="horz" pos="300"/>
        <p:guide pos="3500"/>
        <p:guide orient="horz" pos="3430"/>
        <p:guide pos="7355"/>
        <p:guide orient="horz" pos="2478"/>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81" d="100"/>
          <a:sy n="81" d="100"/>
        </p:scale>
        <p:origin x="389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25442-F05A-4FC3-9A08-3A325D2C6ED9}" type="datetimeFigureOut">
              <a:rPr lang="en-GB" smtClean="0"/>
              <a:t>22/06/2026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482C6-7221-442F-AC9E-4AD7982D5D27}" type="slidenum">
              <a:rPr lang="en-GB" smtClean="0"/>
              <a:t>‹#›</a:t>
            </a:fld>
            <a:endParaRPr lang="en-GB"/>
          </a:p>
        </p:txBody>
      </p:sp>
    </p:spTree>
    <p:extLst>
      <p:ext uri="{BB962C8B-B14F-4D97-AF65-F5344CB8AC3E}">
        <p14:creationId xmlns:p14="http://schemas.microsoft.com/office/powerpoint/2010/main" val="298850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a:t>
            </a:fld>
            <a:endParaRPr lang="en-PH" altLang="en-US"/>
          </a:p>
        </p:txBody>
      </p:sp>
    </p:spTree>
    <p:extLst>
      <p:ext uri="{BB962C8B-B14F-4D97-AF65-F5344CB8AC3E}">
        <p14:creationId xmlns:p14="http://schemas.microsoft.com/office/powerpoint/2010/main" val="1259420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9947564" y="6372237"/>
            <a:ext cx="2244436" cy="365125"/>
          </a:xfrm>
        </p:spPr>
        <p:txBody>
          <a:bodyPr/>
          <a:lstStyle>
            <a:lvl1pPr>
              <a:defRPr>
                <a:solidFill>
                  <a:schemeClr val="tx1"/>
                </a:solidFill>
              </a:defRPr>
            </a:lvl1pPr>
          </a:lstStyle>
          <a:p>
            <a:fld id="{52CF7BD0-B8B5-4FD1-B667-C9EC0A5E21A2}" type="slidenum">
              <a:rPr lang="en-US" smtClean="0"/>
              <a:pPr/>
              <a:t>‹#›</a:t>
            </a:fld>
            <a:endParaRPr lang="en-US"/>
          </a:p>
        </p:txBody>
      </p:sp>
    </p:spTree>
    <p:extLst>
      <p:ext uri="{BB962C8B-B14F-4D97-AF65-F5344CB8AC3E}">
        <p14:creationId xmlns:p14="http://schemas.microsoft.com/office/powerpoint/2010/main" val="1279686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2511549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1150549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4430AEC5-3548-4E72-9F65-B464DE7E9DDF}"/>
              </a:ext>
            </a:extLst>
          </p:cNvPr>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8" name="Footer Placeholder 7">
            <a:extLst>
              <a:ext uri="{FF2B5EF4-FFF2-40B4-BE49-F238E27FC236}">
                <a16:creationId xmlns:a16="http://schemas.microsoft.com/office/drawing/2014/main" id="{EF4B33C8-A600-459B-8D12-DF5499B24A85}"/>
              </a:ext>
            </a:extLst>
          </p:cNvPr>
          <p:cNvSpPr>
            <a:spLocks noGrp="1"/>
          </p:cNvSpPr>
          <p:nvPr>
            <p:ph type="ftr" sz="quarter" idx="11"/>
          </p:nvPr>
        </p:nvSpPr>
        <p:spPr>
          <a:xfrm>
            <a:off x="4145100" y="6447626"/>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5AF2E54-F30D-4F16-80BD-0575CE8B7D6F}"/>
              </a:ext>
            </a:extLst>
          </p:cNvPr>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2040310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9"/>
        <p:cNvGrpSpPr/>
        <p:nvPr/>
      </p:nvGrpSpPr>
      <p:grpSpPr>
        <a:xfrm>
          <a:off x="0" y="0"/>
          <a:ext cx="0" cy="0"/>
          <a:chOff x="0" y="0"/>
          <a:chExt cx="0" cy="0"/>
        </a:xfrm>
      </p:grpSpPr>
    </p:spTree>
    <p:extLst>
      <p:ext uri="{BB962C8B-B14F-4D97-AF65-F5344CB8AC3E}">
        <p14:creationId xmlns:p14="http://schemas.microsoft.com/office/powerpoint/2010/main" val="1511537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39275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42138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386843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13767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8" name="Footer Placeholder 7"/>
          <p:cNvSpPr>
            <a:spLocks noGrp="1"/>
          </p:cNvSpPr>
          <p:nvPr>
            <p:ph type="ftr" sz="quarter" idx="11"/>
          </p:nvPr>
        </p:nvSpPr>
        <p:spPr>
          <a:xfrm>
            <a:off x="4038600" y="6356356"/>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68989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4" name="Footer Placeholder 3"/>
          <p:cNvSpPr>
            <a:spLocks noGrp="1"/>
          </p:cNvSpPr>
          <p:nvPr>
            <p:ph type="ftr" sz="quarter" idx="11"/>
          </p:nvPr>
        </p:nvSpPr>
        <p:spPr>
          <a:xfrm>
            <a:off x="4038600" y="6356356"/>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406530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406183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55156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3506250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354001"/>
            <a:ext cx="12192000" cy="503999"/>
          </a:xfrm>
          <a:prstGeom prst="rect">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06314" y="6419850"/>
            <a:ext cx="621728"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2CF7BD0-B8B5-4FD1-B667-C9EC0A5E21A2}" type="slidenum">
              <a:rPr lang="en-US" smtClean="0"/>
              <a:t>‹#›</a:t>
            </a:fld>
            <a:endParaRPr lang="en-US"/>
          </a:p>
        </p:txBody>
      </p:sp>
      <p:sp>
        <p:nvSpPr>
          <p:cNvPr id="19" name="Google Shape;17;p25">
            <a:extLst>
              <a:ext uri="{FF2B5EF4-FFF2-40B4-BE49-F238E27FC236}">
                <a16:creationId xmlns:a16="http://schemas.microsoft.com/office/drawing/2014/main" id="{631B12C8-40DA-D8E5-BDDD-729AFF29CE2B}"/>
              </a:ext>
            </a:extLst>
          </p:cNvPr>
          <p:cNvSpPr/>
          <p:nvPr/>
        </p:nvSpPr>
        <p:spPr>
          <a:xfrm>
            <a:off x="7684606" y="6428557"/>
            <a:ext cx="359569" cy="37623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3" name="Group 12">
            <a:extLst>
              <a:ext uri="{FF2B5EF4-FFF2-40B4-BE49-F238E27FC236}">
                <a16:creationId xmlns:a16="http://schemas.microsoft.com/office/drawing/2014/main" id="{8584D217-1732-2173-7C8E-310B3A940ADF}"/>
              </a:ext>
            </a:extLst>
          </p:cNvPr>
          <p:cNvGrpSpPr/>
          <p:nvPr userDrawn="1"/>
        </p:nvGrpSpPr>
        <p:grpSpPr>
          <a:xfrm>
            <a:off x="1753476" y="6396842"/>
            <a:ext cx="8692977" cy="440669"/>
            <a:chOff x="1724901" y="6396842"/>
            <a:chExt cx="8692977" cy="440669"/>
          </a:xfrm>
        </p:grpSpPr>
        <p:pic>
          <p:nvPicPr>
            <p:cNvPr id="22" name="Google Shape;20;p25">
              <a:extLst>
                <a:ext uri="{FF2B5EF4-FFF2-40B4-BE49-F238E27FC236}">
                  <a16:creationId xmlns:a16="http://schemas.microsoft.com/office/drawing/2014/main" id="{64F20500-7B52-0D1E-C489-DC9B3C3B6E1C}"/>
                </a:ext>
              </a:extLst>
            </p:cNvPr>
            <p:cNvPicPr preferRelativeResize="0"/>
            <p:nvPr/>
          </p:nvPicPr>
          <p:blipFill rotWithShape="1">
            <a:blip r:embed="rId16">
              <a:alphaModFix/>
            </a:blip>
            <a:srcRect/>
            <a:stretch/>
          </p:blipFill>
          <p:spPr>
            <a:xfrm>
              <a:off x="8724773" y="6396842"/>
              <a:ext cx="438912" cy="438912"/>
            </a:xfrm>
            <a:prstGeom prst="rect">
              <a:avLst/>
            </a:prstGeom>
            <a:noFill/>
            <a:ln>
              <a:noFill/>
            </a:ln>
          </p:spPr>
        </p:pic>
        <p:pic>
          <p:nvPicPr>
            <p:cNvPr id="17" name="Google Shape;15;p25">
              <a:extLst>
                <a:ext uri="{FF2B5EF4-FFF2-40B4-BE49-F238E27FC236}">
                  <a16:creationId xmlns:a16="http://schemas.microsoft.com/office/drawing/2014/main" id="{E6DA330A-3F2F-6139-D9CD-D45D697DE8DD}"/>
                </a:ext>
              </a:extLst>
            </p:cNvPr>
            <p:cNvPicPr preferRelativeResize="0"/>
            <p:nvPr/>
          </p:nvPicPr>
          <p:blipFill rotWithShape="1">
            <a:blip r:embed="rId17">
              <a:alphaModFix/>
            </a:blip>
            <a:srcRect/>
            <a:stretch/>
          </p:blipFill>
          <p:spPr>
            <a:xfrm>
              <a:off x="6060264" y="6396842"/>
              <a:ext cx="1315116" cy="438912"/>
            </a:xfrm>
            <a:prstGeom prst="rect">
              <a:avLst/>
            </a:prstGeom>
            <a:noFill/>
            <a:ln>
              <a:noFill/>
            </a:ln>
          </p:spPr>
        </p:pic>
        <p:pic>
          <p:nvPicPr>
            <p:cNvPr id="18" name="Google Shape;16;p25">
              <a:extLst>
                <a:ext uri="{FF2B5EF4-FFF2-40B4-BE49-F238E27FC236}">
                  <a16:creationId xmlns:a16="http://schemas.microsoft.com/office/drawing/2014/main" id="{C9C7F4A1-A620-C01E-F543-5F08F00E4F12}"/>
                </a:ext>
              </a:extLst>
            </p:cNvPr>
            <p:cNvPicPr preferRelativeResize="0"/>
            <p:nvPr/>
          </p:nvPicPr>
          <p:blipFill rotWithShape="1">
            <a:blip r:embed="rId18">
              <a:alphaModFix/>
            </a:blip>
            <a:srcRect/>
            <a:stretch/>
          </p:blipFill>
          <p:spPr>
            <a:xfrm>
              <a:off x="4765575" y="6396844"/>
              <a:ext cx="1145263" cy="440667"/>
            </a:xfrm>
            <a:prstGeom prst="rect">
              <a:avLst/>
            </a:prstGeom>
            <a:noFill/>
            <a:ln>
              <a:noFill/>
            </a:ln>
          </p:spPr>
        </p:pic>
        <p:pic>
          <p:nvPicPr>
            <p:cNvPr id="20" name="Google Shape;18;p25">
              <a:extLst>
                <a:ext uri="{FF2B5EF4-FFF2-40B4-BE49-F238E27FC236}">
                  <a16:creationId xmlns:a16="http://schemas.microsoft.com/office/drawing/2014/main" id="{574C1756-06E0-046E-EA1E-3FA8DC640D45}"/>
                </a:ext>
              </a:extLst>
            </p:cNvPr>
            <p:cNvPicPr preferRelativeResize="0"/>
            <p:nvPr/>
          </p:nvPicPr>
          <p:blipFill rotWithShape="1">
            <a:blip r:embed="rId19">
              <a:alphaModFix/>
            </a:blip>
            <a:srcRect/>
            <a:stretch/>
          </p:blipFill>
          <p:spPr>
            <a:xfrm>
              <a:off x="7628636" y="6396842"/>
              <a:ext cx="438912" cy="438912"/>
            </a:xfrm>
            <a:prstGeom prst="rect">
              <a:avLst/>
            </a:prstGeom>
            <a:noFill/>
            <a:ln>
              <a:noFill/>
            </a:ln>
          </p:spPr>
        </p:pic>
        <p:pic>
          <p:nvPicPr>
            <p:cNvPr id="21" name="Google Shape;19;p25">
              <a:extLst>
                <a:ext uri="{FF2B5EF4-FFF2-40B4-BE49-F238E27FC236}">
                  <a16:creationId xmlns:a16="http://schemas.microsoft.com/office/drawing/2014/main" id="{CB77B44F-CBB9-C210-6409-4471D64B8067}"/>
                </a:ext>
              </a:extLst>
            </p:cNvPr>
            <p:cNvPicPr preferRelativeResize="0"/>
            <p:nvPr/>
          </p:nvPicPr>
          <p:blipFill rotWithShape="1">
            <a:blip r:embed="rId20">
              <a:alphaModFix/>
            </a:blip>
            <a:srcRect/>
            <a:stretch/>
          </p:blipFill>
          <p:spPr>
            <a:xfrm>
              <a:off x="8190992" y="6396842"/>
              <a:ext cx="438912" cy="438912"/>
            </a:xfrm>
            <a:prstGeom prst="rect">
              <a:avLst/>
            </a:prstGeom>
            <a:noFill/>
            <a:ln>
              <a:noFill/>
            </a:ln>
          </p:spPr>
        </p:pic>
        <p:pic>
          <p:nvPicPr>
            <p:cNvPr id="23" name="Google Shape;21;p25">
              <a:extLst>
                <a:ext uri="{FF2B5EF4-FFF2-40B4-BE49-F238E27FC236}">
                  <a16:creationId xmlns:a16="http://schemas.microsoft.com/office/drawing/2014/main" id="{CDE0E9B6-B19F-0BA2-5C72-9877ED6506CA}"/>
                </a:ext>
              </a:extLst>
            </p:cNvPr>
            <p:cNvPicPr preferRelativeResize="0"/>
            <p:nvPr/>
          </p:nvPicPr>
          <p:blipFill rotWithShape="1">
            <a:blip r:embed="rId21">
              <a:alphaModFix/>
            </a:blip>
            <a:srcRect l="54857" t="50670" r="16315" b="29323"/>
            <a:stretch/>
          </p:blipFill>
          <p:spPr>
            <a:xfrm>
              <a:off x="9272056" y="6398345"/>
              <a:ext cx="1145822" cy="437409"/>
            </a:xfrm>
            <a:prstGeom prst="rect">
              <a:avLst/>
            </a:prstGeom>
            <a:noFill/>
            <a:ln>
              <a:noFill/>
            </a:ln>
          </p:spPr>
        </p:pic>
        <p:pic>
          <p:nvPicPr>
            <p:cNvPr id="11" name="Picture 10">
              <a:extLst>
                <a:ext uri="{FF2B5EF4-FFF2-40B4-BE49-F238E27FC236}">
                  <a16:creationId xmlns:a16="http://schemas.microsoft.com/office/drawing/2014/main" id="{89C95186-E479-BFCF-D2C8-3041AE03217F}"/>
                </a:ext>
              </a:extLst>
            </p:cNvPr>
            <p:cNvPicPr>
              <a:picLocks noChangeAspect="1"/>
            </p:cNvPicPr>
            <p:nvPr userDrawn="1"/>
          </p:nvPicPr>
          <p:blipFill>
            <a:blip r:embed="rId22" cstate="print">
              <a:extLst>
                <a:ext uri="{28A0092B-C50C-407E-A947-70E740481C1C}">
                  <a14:useLocalDpi xmlns:a14="http://schemas.microsoft.com/office/drawing/2010/main" val="0"/>
                </a:ext>
              </a:extLst>
            </a:blip>
            <a:srcRect l="6044" t="23927" r="5849" b="24356"/>
            <a:stretch>
              <a:fillRect/>
            </a:stretch>
          </p:blipFill>
          <p:spPr>
            <a:xfrm>
              <a:off x="1724901" y="6396842"/>
              <a:ext cx="2936089" cy="439200"/>
            </a:xfrm>
            <a:prstGeom prst="rect">
              <a:avLst/>
            </a:prstGeom>
          </p:spPr>
        </p:pic>
      </p:grpSp>
    </p:spTree>
    <p:extLst>
      <p:ext uri="{BB962C8B-B14F-4D97-AF65-F5344CB8AC3E}">
        <p14:creationId xmlns:p14="http://schemas.microsoft.com/office/powerpoint/2010/main" val="41899112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90" r:id="rId13"/>
    <p:sldLayoutId id="2147483691"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9.png"/><Relationship Id="rId2"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hyperlink" Target="https://openclipart.org/detail/167169/usb-thumb-drive-2-by-rygl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6"/>
          <p:cNvSpPr txBox="1">
            <a:spLocks noChangeArrowheads="1"/>
          </p:cNvSpPr>
          <p:nvPr/>
        </p:nvSpPr>
        <p:spPr bwMode="auto">
          <a:xfrm>
            <a:off x="788894" y="4349146"/>
            <a:ext cx="1069489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3200" noProof="0" dirty="0">
                <a:latin typeface="+mn-lt"/>
                <a:ea typeface="Century Gothic" charset="0"/>
                <a:cs typeface="Century Gothic" charset="0"/>
              </a:rPr>
              <a:t>Exercise 4: Preparation of the geospatial data to create a thematic map in a GIS software (QGIS)</a:t>
            </a:r>
          </a:p>
        </p:txBody>
      </p:sp>
      <p:sp>
        <p:nvSpPr>
          <p:cNvPr id="2" name="TextBox 6">
            <a:extLst>
              <a:ext uri="{FF2B5EF4-FFF2-40B4-BE49-F238E27FC236}">
                <a16:creationId xmlns:a16="http://schemas.microsoft.com/office/drawing/2014/main" id="{124B0B26-B98A-8C35-EA7B-910EA10DB240}"/>
              </a:ext>
            </a:extLst>
          </p:cNvPr>
          <p:cNvSpPr txBox="1">
            <a:spLocks noChangeArrowheads="1"/>
          </p:cNvSpPr>
          <p:nvPr/>
        </p:nvSpPr>
        <p:spPr bwMode="auto">
          <a:xfrm>
            <a:off x="0" y="1789731"/>
            <a:ext cx="121920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4400" noProof="0" dirty="0">
                <a:latin typeface="+mn-lt"/>
                <a:ea typeface="Century Gothic" charset="0"/>
                <a:cs typeface="Century Gothic" charset="0"/>
              </a:rPr>
              <a:t>Introduction to geospatial data management</a:t>
            </a:r>
          </a:p>
          <a:p>
            <a:pPr algn="ctr"/>
            <a:r>
              <a:rPr lang="en-US" sz="4400" noProof="0" dirty="0">
                <a:latin typeface="+mn-lt"/>
                <a:ea typeface="Century Gothic" charset="0"/>
                <a:cs typeface="Century Gothic" charset="0"/>
              </a:rPr>
              <a:t>and technologies for Health Programs training workshop - Timor Leste</a:t>
            </a:r>
          </a:p>
        </p:txBody>
      </p:sp>
      <p:pic>
        <p:nvPicPr>
          <p:cNvPr id="5" name="Picture 4">
            <a:extLst>
              <a:ext uri="{FF2B5EF4-FFF2-40B4-BE49-F238E27FC236}">
                <a16:creationId xmlns:a16="http://schemas.microsoft.com/office/drawing/2014/main" id="{776D2AF1-ED0D-97E9-B237-22F1A4B7F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5967" y="110464"/>
            <a:ext cx="1420066" cy="14650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8715C-C2A4-E2B0-BB6D-445474189FD4}"/>
            </a:ext>
          </a:extLst>
        </p:cNvPr>
        <p:cNvGrpSpPr/>
        <p:nvPr/>
      </p:nvGrpSpPr>
      <p:grpSpPr>
        <a:xfrm>
          <a:off x="0" y="0"/>
          <a:ext cx="0" cy="0"/>
          <a:chOff x="0" y="0"/>
          <a:chExt cx="0" cy="0"/>
        </a:xfrm>
      </p:grpSpPr>
      <p:sp>
        <p:nvSpPr>
          <p:cNvPr id="5" name="Rectangle 12">
            <a:extLst>
              <a:ext uri="{FF2B5EF4-FFF2-40B4-BE49-F238E27FC236}">
                <a16:creationId xmlns:a16="http://schemas.microsoft.com/office/drawing/2014/main" id="{4E614E76-78C3-07FE-FD41-374160646B95}"/>
              </a:ext>
            </a:extLst>
          </p:cNvPr>
          <p:cNvSpPr>
            <a:spLocks noChangeArrowheads="1"/>
          </p:cNvSpPr>
          <p:nvPr/>
        </p:nvSpPr>
        <p:spPr bwMode="auto">
          <a:xfrm>
            <a:off x="450472" y="1722875"/>
            <a:ext cx="10938201"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6400" indent="-4064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1200"/>
              </a:spcAft>
              <a:buFont typeface="Arial" charset="0"/>
              <a:buAutoNum type="arabicPeriod"/>
              <a:defRPr/>
            </a:pPr>
            <a:r>
              <a:rPr lang="en-US" sz="2200" noProof="0" dirty="0">
                <a:latin typeface="+mn-lt"/>
                <a:cs typeface="+mn-cs"/>
              </a:rPr>
              <a:t>In the Browser Panel, scroll down and look for </a:t>
            </a:r>
            <a:r>
              <a:rPr lang="en-US" sz="2200" i="1" noProof="0" dirty="0">
                <a:latin typeface="+mn-lt"/>
                <a:cs typeface="+mn-cs"/>
              </a:rPr>
              <a:t>XYZ Tiles</a:t>
            </a:r>
            <a:r>
              <a:rPr lang="en-US" sz="2200" noProof="0" dirty="0">
                <a:latin typeface="+mn-lt"/>
                <a:cs typeface="+mn-cs"/>
              </a:rPr>
              <a:t>.</a:t>
            </a:r>
            <a:endParaRPr lang="en-US" sz="2200" i="1" noProof="0" dirty="0"/>
          </a:p>
        </p:txBody>
      </p:sp>
      <p:sp>
        <p:nvSpPr>
          <p:cNvPr id="8" name="Rectangle 3">
            <a:extLst>
              <a:ext uri="{FF2B5EF4-FFF2-40B4-BE49-F238E27FC236}">
                <a16:creationId xmlns:a16="http://schemas.microsoft.com/office/drawing/2014/main" id="{00668190-FC96-7538-45EB-6D7B69ED9293}"/>
              </a:ext>
            </a:extLst>
          </p:cNvPr>
          <p:cNvSpPr>
            <a:spLocks noChangeArrowheads="1"/>
          </p:cNvSpPr>
          <p:nvPr/>
        </p:nvSpPr>
        <p:spPr bwMode="auto">
          <a:xfrm>
            <a:off x="1389578" y="5737477"/>
            <a:ext cx="7253844" cy="381000"/>
          </a:xfrm>
          <a:prstGeom prst="rect">
            <a:avLst/>
          </a:prstGeom>
          <a:noFill/>
          <a:ln w="9525">
            <a:noFill/>
            <a:miter lim="800000"/>
            <a:headEnd/>
            <a:tailEnd/>
          </a:ln>
        </p:spPr>
        <p:txBody>
          <a:bodyPr lIns="0" tIns="0" rIns="0" bIns="0"/>
          <a:lstStyle/>
          <a:p>
            <a:pPr>
              <a:lnSpc>
                <a:spcPct val="90000"/>
              </a:lnSpc>
              <a:spcBef>
                <a:spcPct val="20000"/>
              </a:spcBef>
              <a:defRPr/>
            </a:pPr>
            <a:r>
              <a:rPr lang="en-US" sz="2200" noProof="0" dirty="0">
                <a:cs typeface="Arial" charset="0"/>
              </a:rPr>
              <a:t>The satellite images should appear in the map canvas</a:t>
            </a:r>
          </a:p>
        </p:txBody>
      </p:sp>
      <p:sp>
        <p:nvSpPr>
          <p:cNvPr id="11" name="Rectangle 3">
            <a:extLst>
              <a:ext uri="{FF2B5EF4-FFF2-40B4-BE49-F238E27FC236}">
                <a16:creationId xmlns:a16="http://schemas.microsoft.com/office/drawing/2014/main" id="{9656822D-8DE9-1544-FE6D-DD5CDAE30E9D}"/>
              </a:ext>
            </a:extLst>
          </p:cNvPr>
          <p:cNvSpPr>
            <a:spLocks noChangeArrowheads="1"/>
          </p:cNvSpPr>
          <p:nvPr/>
        </p:nvSpPr>
        <p:spPr bwMode="auto">
          <a:xfrm>
            <a:off x="8759924" y="5845791"/>
            <a:ext cx="2555875" cy="381000"/>
          </a:xfrm>
          <a:prstGeom prst="rect">
            <a:avLst/>
          </a:prstGeom>
          <a:noFill/>
          <a:ln w="9525">
            <a:noFill/>
            <a:miter lim="800000"/>
            <a:headEnd/>
            <a:tailEnd/>
          </a:ln>
        </p:spPr>
        <p:txBody>
          <a:bodyPr lIns="0" tIns="0" rIns="0" bIns="0"/>
          <a:lstStyle/>
          <a:p>
            <a:pPr>
              <a:lnSpc>
                <a:spcPct val="90000"/>
              </a:lnSpc>
              <a:spcBef>
                <a:spcPct val="20000"/>
              </a:spcBef>
              <a:defRPr/>
            </a:pPr>
            <a:r>
              <a:rPr lang="en-US" sz="2400" noProof="0" dirty="0">
                <a:solidFill>
                  <a:srgbClr val="FF0000"/>
                </a:solidFill>
                <a:cs typeface="Arial" charset="0"/>
              </a:rPr>
              <a:t>Save the project! </a:t>
            </a:r>
          </a:p>
        </p:txBody>
      </p:sp>
      <p:sp>
        <p:nvSpPr>
          <p:cNvPr id="12" name="Rectangle 12">
            <a:extLst>
              <a:ext uri="{FF2B5EF4-FFF2-40B4-BE49-F238E27FC236}">
                <a16:creationId xmlns:a16="http://schemas.microsoft.com/office/drawing/2014/main" id="{6D4F1957-884A-5C5C-70CE-A2F032B258B3}"/>
              </a:ext>
            </a:extLst>
          </p:cNvPr>
          <p:cNvSpPr>
            <a:spLocks noChangeArrowheads="1"/>
          </p:cNvSpPr>
          <p:nvPr/>
        </p:nvSpPr>
        <p:spPr bwMode="auto">
          <a:xfrm>
            <a:off x="816708" y="3107769"/>
            <a:ext cx="6790322"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6400" indent="-4064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lvl="1" indent="-360000" eaLnBrk="0" fontAlgn="base" hangingPunct="0">
              <a:lnSpc>
                <a:spcPct val="90000"/>
              </a:lnSpc>
              <a:spcAft>
                <a:spcPts val="600"/>
              </a:spcAft>
              <a:buFont typeface="Arial" panose="020B0604020202020204" pitchFamily="34" charset="0"/>
              <a:buChar char="•"/>
              <a:defRPr/>
            </a:pPr>
            <a:r>
              <a:rPr lang="en-US" sz="2200" noProof="0" dirty="0">
                <a:latin typeface="+mn-lt"/>
                <a:cs typeface="+mn-cs"/>
              </a:rPr>
              <a:t>Indicate the name  under which you want to see this layer appear in the list (e.g., Google satellite image)</a:t>
            </a:r>
          </a:p>
          <a:p>
            <a:pPr marL="457200" lvl="1" indent="-360000" eaLnBrk="0" fontAlgn="base" hangingPunct="0">
              <a:lnSpc>
                <a:spcPct val="90000"/>
              </a:lnSpc>
              <a:spcAft>
                <a:spcPts val="600"/>
              </a:spcAft>
              <a:buFont typeface="Arial" panose="020B0604020202020204" pitchFamily="34" charset="0"/>
              <a:buChar char="•"/>
              <a:defRPr/>
            </a:pPr>
            <a:r>
              <a:rPr lang="en-US" sz="2200" noProof="0" dirty="0">
                <a:latin typeface="+mn-lt"/>
                <a:cs typeface="+mn-cs"/>
              </a:rPr>
              <a:t>Enter the URL of the WMS you want to use (</a:t>
            </a:r>
            <a:r>
              <a:rPr lang="en-US" sz="2200" b="1" noProof="0" dirty="0">
                <a:latin typeface="+mn-lt"/>
                <a:cs typeface="+mn-cs"/>
              </a:rPr>
              <a:t>LINK_GOOGLE_SATELLITE.txt</a:t>
            </a:r>
            <a:r>
              <a:rPr lang="en-US" sz="2200" noProof="0" dirty="0">
                <a:latin typeface="+mn-lt"/>
                <a:cs typeface="+mn-cs"/>
              </a:rPr>
              <a:t> file in the EXE_4 folder)</a:t>
            </a:r>
          </a:p>
          <a:p>
            <a:pPr marL="457200" lvl="1" indent="-360000" eaLnBrk="0" fontAlgn="base" hangingPunct="0">
              <a:lnSpc>
                <a:spcPct val="90000"/>
              </a:lnSpc>
              <a:spcAft>
                <a:spcPts val="600"/>
              </a:spcAft>
              <a:buFont typeface="Arial" panose="020B0604020202020204" pitchFamily="34" charset="0"/>
              <a:buChar char="•"/>
              <a:defRPr/>
            </a:pPr>
            <a:r>
              <a:rPr lang="en-US" sz="2200" noProof="0" dirty="0">
                <a:latin typeface="+mn-lt"/>
                <a:cs typeface="+mn-cs"/>
              </a:rPr>
              <a:t>Do not change the other settings in the dialog box. Click </a:t>
            </a:r>
            <a:r>
              <a:rPr lang="en-US" sz="2200" i="1" noProof="0" dirty="0">
                <a:latin typeface="+mn-lt"/>
                <a:cs typeface="+mn-cs"/>
              </a:rPr>
              <a:t>OK</a:t>
            </a:r>
            <a:r>
              <a:rPr lang="en-US" sz="2200" noProof="0" dirty="0">
                <a:latin typeface="+mn-lt"/>
                <a:cs typeface="+mn-cs"/>
              </a:rPr>
              <a:t>.</a:t>
            </a:r>
          </a:p>
          <a:p>
            <a:pPr marL="457200" lvl="1" indent="-360000" eaLnBrk="0" fontAlgn="base" hangingPunct="0">
              <a:lnSpc>
                <a:spcPct val="90000"/>
              </a:lnSpc>
              <a:spcAft>
                <a:spcPts val="600"/>
              </a:spcAft>
              <a:buFont typeface="Arial" panose="020B0604020202020204" pitchFamily="34" charset="0"/>
              <a:buChar char="•"/>
              <a:defRPr/>
            </a:pPr>
            <a:r>
              <a:rPr lang="en-US" sz="2200" noProof="0" dirty="0">
                <a:latin typeface="+mn-lt"/>
                <a:cs typeface="+mn-cs"/>
              </a:rPr>
              <a:t>Double-click on the layer name under the </a:t>
            </a:r>
            <a:r>
              <a:rPr lang="en-US" sz="2200" i="1" noProof="0" dirty="0">
                <a:latin typeface="+mn-lt"/>
                <a:cs typeface="+mn-cs"/>
              </a:rPr>
              <a:t>XYZ Tiles</a:t>
            </a:r>
          </a:p>
        </p:txBody>
      </p:sp>
      <p:pic>
        <p:nvPicPr>
          <p:cNvPr id="10" name="Picture 9">
            <a:extLst>
              <a:ext uri="{FF2B5EF4-FFF2-40B4-BE49-F238E27FC236}">
                <a16:creationId xmlns:a16="http://schemas.microsoft.com/office/drawing/2014/main" id="{40FAEA7E-0681-8832-3D6A-1CC8626CA213}"/>
              </a:ext>
            </a:extLst>
          </p:cNvPr>
          <p:cNvPicPr>
            <a:picLocks noChangeAspect="1"/>
          </p:cNvPicPr>
          <p:nvPr/>
        </p:nvPicPr>
        <p:blipFill>
          <a:blip r:embed="rId2"/>
          <a:stretch>
            <a:fillRect/>
          </a:stretch>
        </p:blipFill>
        <p:spPr>
          <a:xfrm>
            <a:off x="8125360" y="1829410"/>
            <a:ext cx="2878592" cy="1013097"/>
          </a:xfrm>
          <a:prstGeom prst="rect">
            <a:avLst/>
          </a:prstGeom>
        </p:spPr>
      </p:pic>
      <p:sp>
        <p:nvSpPr>
          <p:cNvPr id="16" name="Rectangle 12">
            <a:extLst>
              <a:ext uri="{FF2B5EF4-FFF2-40B4-BE49-F238E27FC236}">
                <a16:creationId xmlns:a16="http://schemas.microsoft.com/office/drawing/2014/main" id="{C5638ED2-12F6-84DD-3892-C3E4A5B32E56}"/>
              </a:ext>
            </a:extLst>
          </p:cNvPr>
          <p:cNvSpPr>
            <a:spLocks noChangeArrowheads="1"/>
          </p:cNvSpPr>
          <p:nvPr/>
        </p:nvSpPr>
        <p:spPr bwMode="auto">
          <a:xfrm>
            <a:off x="450473" y="2167531"/>
            <a:ext cx="7387498" cy="855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6400" indent="-4064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1200"/>
              </a:spcAft>
              <a:buFont typeface="+mj-lt"/>
              <a:buAutoNum type="arabicPeriod" startAt="2"/>
              <a:defRPr/>
            </a:pPr>
            <a:r>
              <a:rPr lang="en-US" sz="2200" dirty="0">
                <a:latin typeface="+mn-lt"/>
                <a:cs typeface="+mn-cs"/>
              </a:rPr>
              <a:t>R</a:t>
            </a:r>
            <a:r>
              <a:rPr lang="en-US" sz="2200" noProof="0" dirty="0" err="1">
                <a:latin typeface="+mn-lt"/>
                <a:cs typeface="+mn-cs"/>
              </a:rPr>
              <a:t>ight</a:t>
            </a:r>
            <a:r>
              <a:rPr lang="en-US" sz="2200" noProof="0" dirty="0">
                <a:latin typeface="+mn-lt"/>
                <a:cs typeface="+mn-cs"/>
              </a:rPr>
              <a:t>-click on </a:t>
            </a:r>
            <a:r>
              <a:rPr lang="en-US" sz="2200" i="1" noProof="0" dirty="0">
                <a:latin typeface="+mn-lt"/>
                <a:cs typeface="+mn-cs"/>
              </a:rPr>
              <a:t>XYZ Tiles </a:t>
            </a:r>
            <a:r>
              <a:rPr lang="en-US" sz="2200" noProof="0" dirty="0">
                <a:latin typeface="+mn-lt"/>
                <a:cs typeface="+mn-cs"/>
              </a:rPr>
              <a:t>then choose </a:t>
            </a:r>
            <a:r>
              <a:rPr lang="en-US" sz="2200" i="1" noProof="0" dirty="0">
                <a:latin typeface="+mn-lt"/>
                <a:cs typeface="+mn-cs"/>
              </a:rPr>
              <a:t>New Connection…</a:t>
            </a:r>
          </a:p>
          <a:p>
            <a:pPr marL="457200" indent="-360000" eaLnBrk="0" fontAlgn="base" hangingPunct="0">
              <a:lnSpc>
                <a:spcPct val="90000"/>
              </a:lnSpc>
              <a:spcAft>
                <a:spcPts val="1200"/>
              </a:spcAft>
              <a:buFont typeface="+mj-lt"/>
              <a:buAutoNum type="arabicPeriod" startAt="2"/>
              <a:defRPr/>
            </a:pPr>
            <a:r>
              <a:rPr lang="en-US" sz="2200" noProof="0" dirty="0">
                <a:latin typeface="+mn-lt"/>
                <a:cs typeface="+mn-cs"/>
              </a:rPr>
              <a:t>In the dialog box that opens:</a:t>
            </a:r>
            <a:endParaRPr lang="en-US" sz="2200" i="1" noProof="0" dirty="0"/>
          </a:p>
        </p:txBody>
      </p:sp>
      <p:sp>
        <p:nvSpPr>
          <p:cNvPr id="4" name="Rectangle 3">
            <a:extLst>
              <a:ext uri="{FF2B5EF4-FFF2-40B4-BE49-F238E27FC236}">
                <a16:creationId xmlns:a16="http://schemas.microsoft.com/office/drawing/2014/main" id="{ADE2DB0E-0EFD-53E1-B625-0A139344CF86}"/>
              </a:ext>
            </a:extLst>
          </p:cNvPr>
          <p:cNvSpPr>
            <a:spLocks noChangeArrowheads="1"/>
          </p:cNvSpPr>
          <p:nvPr/>
        </p:nvSpPr>
        <p:spPr bwMode="auto">
          <a:xfrm>
            <a:off x="548626" y="710182"/>
            <a:ext cx="11127437" cy="830997"/>
          </a:xfrm>
          <a:prstGeom prst="rect">
            <a:avLst/>
          </a:prstGeom>
          <a:noFill/>
          <a:ln w="9525">
            <a:noFill/>
            <a:miter lim="800000"/>
            <a:headEnd/>
            <a:tailEnd/>
          </a:ln>
        </p:spPr>
        <p:txBody>
          <a:bodyPr wrap="square">
            <a:spAutoFit/>
          </a:bodyPr>
          <a:lstStyle/>
          <a:p>
            <a:r>
              <a:rPr lang="en-US" sz="2400" b="1" u="sng" noProof="0" dirty="0">
                <a:solidFill>
                  <a:srgbClr val="002147"/>
                </a:solidFill>
              </a:rPr>
              <a:t>Barangay boundary shapefile </a:t>
            </a:r>
            <a:r>
              <a:rPr lang="en-US" sz="2400" b="1" u="sng" dirty="0">
                <a:solidFill>
                  <a:srgbClr val="002147"/>
                </a:solidFill>
              </a:rPr>
              <a:t>– Consistency with the satellite image used as ground reference</a:t>
            </a:r>
            <a:endParaRPr lang="en-US" sz="2400" b="1" u="sng" noProof="0" dirty="0">
              <a:solidFill>
                <a:srgbClr val="002147"/>
              </a:solidFill>
            </a:endParaRPr>
          </a:p>
        </p:txBody>
      </p:sp>
      <p:sp>
        <p:nvSpPr>
          <p:cNvPr id="7" name="Title 1">
            <a:extLst>
              <a:ext uri="{FF2B5EF4-FFF2-40B4-BE49-F238E27FC236}">
                <a16:creationId xmlns:a16="http://schemas.microsoft.com/office/drawing/2014/main" id="{2B5612F3-F66F-8976-8486-28A21A691888}"/>
              </a:ext>
            </a:extLst>
          </p:cNvPr>
          <p:cNvSpPr txBox="1">
            <a:spLocks/>
          </p:cNvSpPr>
          <p:nvPr/>
        </p:nvSpPr>
        <p:spPr bwMode="auto">
          <a:xfrm>
            <a:off x="539661" y="13151"/>
            <a:ext cx="11082612"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t>Exercise 4 – Part 1</a:t>
            </a:r>
          </a:p>
        </p:txBody>
      </p:sp>
      <p:pic>
        <p:nvPicPr>
          <p:cNvPr id="3" name="Picture 2">
            <a:extLst>
              <a:ext uri="{FF2B5EF4-FFF2-40B4-BE49-F238E27FC236}">
                <a16:creationId xmlns:a16="http://schemas.microsoft.com/office/drawing/2014/main" id="{C9DA4EB8-CB9D-59C4-5E3E-698F04AA2D7B}"/>
              </a:ext>
            </a:extLst>
          </p:cNvPr>
          <p:cNvPicPr>
            <a:picLocks noChangeAspect="1"/>
          </p:cNvPicPr>
          <p:nvPr/>
        </p:nvPicPr>
        <p:blipFill>
          <a:blip r:embed="rId3"/>
          <a:stretch>
            <a:fillRect/>
          </a:stretch>
        </p:blipFill>
        <p:spPr>
          <a:xfrm>
            <a:off x="9700844" y="2335958"/>
            <a:ext cx="2230326" cy="2419200"/>
          </a:xfrm>
          <a:prstGeom prst="rect">
            <a:avLst/>
          </a:prstGeom>
        </p:spPr>
      </p:pic>
      <p:sp>
        <p:nvSpPr>
          <p:cNvPr id="14" name="AutoShape 32">
            <a:extLst>
              <a:ext uri="{FF2B5EF4-FFF2-40B4-BE49-F238E27FC236}">
                <a16:creationId xmlns:a16="http://schemas.microsoft.com/office/drawing/2014/main" id="{7F09CA62-2E21-02D9-25CD-30A581854B0A}"/>
              </a:ext>
            </a:extLst>
          </p:cNvPr>
          <p:cNvSpPr>
            <a:spLocks noChangeArrowheads="1"/>
          </p:cNvSpPr>
          <p:nvPr/>
        </p:nvSpPr>
        <p:spPr bwMode="auto">
          <a:xfrm>
            <a:off x="857296" y="5691196"/>
            <a:ext cx="415780" cy="345095"/>
          </a:xfrm>
          <a:prstGeom prst="rightArrow">
            <a:avLst>
              <a:gd name="adj1" fmla="val 50000"/>
              <a:gd name="adj2" fmla="val 53571"/>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noProof="0" dirty="0"/>
          </a:p>
        </p:txBody>
      </p:sp>
      <p:pic>
        <p:nvPicPr>
          <p:cNvPr id="13" name="Picture 12">
            <a:extLst>
              <a:ext uri="{FF2B5EF4-FFF2-40B4-BE49-F238E27FC236}">
                <a16:creationId xmlns:a16="http://schemas.microsoft.com/office/drawing/2014/main" id="{69AA5DDE-1D04-DC24-B8D8-61A8F44E003A}"/>
              </a:ext>
            </a:extLst>
          </p:cNvPr>
          <p:cNvPicPr>
            <a:picLocks noChangeAspect="1"/>
          </p:cNvPicPr>
          <p:nvPr/>
        </p:nvPicPr>
        <p:blipFill>
          <a:blip r:embed="rId4"/>
          <a:stretch>
            <a:fillRect/>
          </a:stretch>
        </p:blipFill>
        <p:spPr>
          <a:xfrm>
            <a:off x="7713807" y="3530252"/>
            <a:ext cx="3350878" cy="2120400"/>
          </a:xfrm>
          <a:prstGeom prst="rect">
            <a:avLst/>
          </a:prstGeom>
          <a:effectLst>
            <a:outerShdw blurRad="50800" dist="38100" dir="2700000" sx="102000" sy="102000" algn="tl" rotWithShape="0">
              <a:prstClr val="black">
                <a:alpha val="40000"/>
              </a:prstClr>
            </a:outerShdw>
          </a:effectLst>
        </p:spPr>
      </p:pic>
    </p:spTree>
    <p:extLst>
      <p:ext uri="{BB962C8B-B14F-4D97-AF65-F5344CB8AC3E}">
        <p14:creationId xmlns:p14="http://schemas.microsoft.com/office/powerpoint/2010/main" val="830288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5A1E2276-27F4-2BB7-5284-00CEB42F0D0D}"/>
              </a:ext>
            </a:extLst>
          </p:cNvPr>
          <p:cNvPicPr>
            <a:picLocks noChangeAspect="1"/>
          </p:cNvPicPr>
          <p:nvPr/>
        </p:nvPicPr>
        <p:blipFill>
          <a:blip r:embed="rId2"/>
          <a:stretch>
            <a:fillRect/>
          </a:stretch>
        </p:blipFill>
        <p:spPr>
          <a:xfrm>
            <a:off x="6875779" y="2172434"/>
            <a:ext cx="3272641" cy="2070000"/>
          </a:xfrm>
          <a:prstGeom prst="rect">
            <a:avLst/>
          </a:prstGeom>
          <a:effectLst>
            <a:outerShdw blurRad="50800" dist="38100" dir="2700000" sx="102000" sy="102000" algn="tl" rotWithShape="0">
              <a:prstClr val="black">
                <a:alpha val="40000"/>
              </a:prstClr>
            </a:outerShdw>
          </a:effectLst>
        </p:spPr>
      </p:pic>
      <p:sp>
        <p:nvSpPr>
          <p:cNvPr id="5" name="Rectangle 12">
            <a:extLst>
              <a:ext uri="{FF2B5EF4-FFF2-40B4-BE49-F238E27FC236}">
                <a16:creationId xmlns:a16="http://schemas.microsoft.com/office/drawing/2014/main" id="{1FFFDC7A-2C38-43FF-BBB2-A43B92360A00}"/>
              </a:ext>
            </a:extLst>
          </p:cNvPr>
          <p:cNvSpPr>
            <a:spLocks noChangeArrowheads="1"/>
          </p:cNvSpPr>
          <p:nvPr/>
        </p:nvSpPr>
        <p:spPr bwMode="auto">
          <a:xfrm>
            <a:off x="451370" y="1722536"/>
            <a:ext cx="5644629"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6400" indent="-4064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1200"/>
              </a:spcAft>
              <a:buFont typeface="Arial" charset="0"/>
              <a:buAutoNum type="arabicPeriod"/>
              <a:defRPr/>
            </a:pPr>
            <a:r>
              <a:rPr lang="en-US" sz="2200" noProof="0" dirty="0">
                <a:latin typeface="+mn-lt"/>
                <a:cs typeface="+mn-cs"/>
              </a:rPr>
              <a:t>Move the satellite image basemap to the back of the barangay boundaries</a:t>
            </a:r>
          </a:p>
          <a:p>
            <a:pPr marL="457200" indent="-360000" eaLnBrk="0" fontAlgn="base" hangingPunct="0">
              <a:lnSpc>
                <a:spcPct val="90000"/>
              </a:lnSpc>
              <a:spcAft>
                <a:spcPts val="1200"/>
              </a:spcAft>
              <a:buFont typeface="Arial" charset="0"/>
              <a:buAutoNum type="arabicPeriod"/>
              <a:defRPr/>
            </a:pPr>
            <a:r>
              <a:rPr lang="en-US" sz="2200" noProof="0" dirty="0">
                <a:latin typeface="+mn-lt"/>
                <a:cs typeface="+mn-cs"/>
              </a:rPr>
              <a:t>Change the symbology of </a:t>
            </a:r>
            <a:r>
              <a:rPr lang="en-US" sz="2200" dirty="0">
                <a:latin typeface="+mn-lt"/>
                <a:cs typeface="+mn-cs"/>
              </a:rPr>
              <a:t>the barangay </a:t>
            </a:r>
            <a:r>
              <a:rPr lang="en-US" sz="2200" noProof="0" dirty="0">
                <a:latin typeface="+mn-lt"/>
                <a:cs typeface="+mn-cs"/>
              </a:rPr>
              <a:t>boundary layer so that we can see the satellite images through it </a:t>
            </a:r>
          </a:p>
          <a:p>
            <a:pPr marL="457200" indent="-360000" eaLnBrk="0" fontAlgn="base" hangingPunct="0">
              <a:lnSpc>
                <a:spcPct val="90000"/>
              </a:lnSpc>
              <a:spcAft>
                <a:spcPts val="1200"/>
              </a:spcAft>
              <a:buFont typeface="Arial" charset="0"/>
              <a:buAutoNum type="arabicPeriod"/>
              <a:defRPr/>
            </a:pPr>
            <a:r>
              <a:rPr lang="en-US" sz="2200" noProof="0" dirty="0">
                <a:latin typeface="+mn-lt"/>
                <a:cs typeface="+mn-cs"/>
              </a:rPr>
              <a:t>Zoom on some areas to visually judge the accuracy of </a:t>
            </a:r>
            <a:r>
              <a:rPr lang="en-US" sz="2200" dirty="0">
                <a:latin typeface="+mn-lt"/>
                <a:cs typeface="+mn-cs"/>
              </a:rPr>
              <a:t>the barangay </a:t>
            </a:r>
            <a:r>
              <a:rPr lang="en-US" sz="2200" noProof="0" dirty="0">
                <a:latin typeface="+mn-lt"/>
                <a:cs typeface="+mn-cs"/>
              </a:rPr>
              <a:t>boundaries</a:t>
            </a:r>
          </a:p>
          <a:p>
            <a:pPr marL="457200" indent="-360000" eaLnBrk="0" fontAlgn="base" hangingPunct="0">
              <a:lnSpc>
                <a:spcPct val="90000"/>
              </a:lnSpc>
              <a:spcAft>
                <a:spcPts val="1200"/>
              </a:spcAft>
              <a:buFont typeface="Arial" charset="0"/>
              <a:buAutoNum type="arabicPeriod"/>
              <a:defRPr/>
            </a:pPr>
            <a:r>
              <a:rPr lang="en-US" sz="2200" noProof="0" dirty="0">
                <a:latin typeface="+mn-lt"/>
                <a:cs typeface="+mn-cs"/>
              </a:rPr>
              <a:t>Uncheck the basemap </a:t>
            </a:r>
            <a:r>
              <a:rPr lang="en-US" sz="2200" dirty="0">
                <a:latin typeface="+mn-lt"/>
                <a:cs typeface="+mn-cs"/>
              </a:rPr>
              <a:t>and barangay </a:t>
            </a:r>
            <a:r>
              <a:rPr lang="en-US" sz="2200" noProof="0" dirty="0">
                <a:latin typeface="+mn-lt"/>
                <a:cs typeface="+mn-cs"/>
              </a:rPr>
              <a:t>boundary layer before moving to the next step</a:t>
            </a:r>
          </a:p>
        </p:txBody>
      </p:sp>
      <p:sp>
        <p:nvSpPr>
          <p:cNvPr id="14" name="Rectangle 3">
            <a:extLst>
              <a:ext uri="{FF2B5EF4-FFF2-40B4-BE49-F238E27FC236}">
                <a16:creationId xmlns:a16="http://schemas.microsoft.com/office/drawing/2014/main" id="{D790156A-675A-46FB-90B6-04AA8901B588}"/>
              </a:ext>
            </a:extLst>
          </p:cNvPr>
          <p:cNvSpPr>
            <a:spLocks noChangeArrowheads="1"/>
          </p:cNvSpPr>
          <p:nvPr/>
        </p:nvSpPr>
        <p:spPr bwMode="auto">
          <a:xfrm>
            <a:off x="2281071" y="5219038"/>
            <a:ext cx="2555875" cy="381000"/>
          </a:xfrm>
          <a:prstGeom prst="rect">
            <a:avLst/>
          </a:prstGeom>
          <a:noFill/>
          <a:ln w="9525">
            <a:noFill/>
            <a:miter lim="800000"/>
            <a:headEnd/>
            <a:tailEnd/>
          </a:ln>
        </p:spPr>
        <p:txBody>
          <a:bodyPr lIns="0" tIns="0" rIns="0" bIns="0"/>
          <a:lstStyle/>
          <a:p>
            <a:pPr>
              <a:lnSpc>
                <a:spcPct val="90000"/>
              </a:lnSpc>
              <a:spcBef>
                <a:spcPct val="20000"/>
              </a:spcBef>
              <a:defRPr/>
            </a:pPr>
            <a:r>
              <a:rPr lang="en-US" sz="2400" noProof="0" dirty="0">
                <a:solidFill>
                  <a:srgbClr val="FF0000"/>
                </a:solidFill>
                <a:cs typeface="Arial" charset="0"/>
              </a:rPr>
              <a:t>Save the project! </a:t>
            </a:r>
          </a:p>
        </p:txBody>
      </p:sp>
      <p:sp>
        <p:nvSpPr>
          <p:cNvPr id="16" name="AutoShape 32">
            <a:extLst>
              <a:ext uri="{FF2B5EF4-FFF2-40B4-BE49-F238E27FC236}">
                <a16:creationId xmlns:a16="http://schemas.microsoft.com/office/drawing/2014/main" id="{9FC3E602-D68C-AE28-A924-FDF94C0D11F8}"/>
              </a:ext>
            </a:extLst>
          </p:cNvPr>
          <p:cNvSpPr>
            <a:spLocks noChangeArrowheads="1"/>
          </p:cNvSpPr>
          <p:nvPr/>
        </p:nvSpPr>
        <p:spPr bwMode="auto">
          <a:xfrm>
            <a:off x="8986583" y="1542232"/>
            <a:ext cx="432817" cy="428625"/>
          </a:xfrm>
          <a:prstGeom prst="rightArrow">
            <a:avLst>
              <a:gd name="adj1" fmla="val 50000"/>
              <a:gd name="adj2" fmla="val 53571"/>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noProof="0" dirty="0"/>
          </a:p>
        </p:txBody>
      </p:sp>
      <p:sp>
        <p:nvSpPr>
          <p:cNvPr id="2" name="Rectangle 3">
            <a:extLst>
              <a:ext uri="{FF2B5EF4-FFF2-40B4-BE49-F238E27FC236}">
                <a16:creationId xmlns:a16="http://schemas.microsoft.com/office/drawing/2014/main" id="{C806FED3-6065-1BC5-9273-A0FCE5F037D3}"/>
              </a:ext>
            </a:extLst>
          </p:cNvPr>
          <p:cNvSpPr>
            <a:spLocks noChangeArrowheads="1"/>
          </p:cNvSpPr>
          <p:nvPr/>
        </p:nvSpPr>
        <p:spPr bwMode="auto">
          <a:xfrm>
            <a:off x="1341468" y="5692512"/>
            <a:ext cx="5696184" cy="381000"/>
          </a:xfrm>
          <a:prstGeom prst="rect">
            <a:avLst/>
          </a:prstGeom>
          <a:noFill/>
          <a:ln w="9525">
            <a:noFill/>
            <a:miter lim="800000"/>
            <a:headEnd/>
            <a:tailEnd/>
          </a:ln>
        </p:spPr>
        <p:txBody>
          <a:bodyPr lIns="0" tIns="0" rIns="0" bIns="0"/>
          <a:lstStyle/>
          <a:p>
            <a:pPr>
              <a:lnSpc>
                <a:spcPct val="90000"/>
              </a:lnSpc>
              <a:spcBef>
                <a:spcPct val="20000"/>
              </a:spcBef>
              <a:defRPr/>
            </a:pPr>
            <a:r>
              <a:rPr lang="en-US" sz="2200" noProof="0" dirty="0">
                <a:cs typeface="Arial" charset="0"/>
              </a:rPr>
              <a:t>How well does this shape file align with the specifications for geospatial data?</a:t>
            </a:r>
          </a:p>
        </p:txBody>
      </p:sp>
      <p:sp>
        <p:nvSpPr>
          <p:cNvPr id="6" name="AutoShape 32">
            <a:extLst>
              <a:ext uri="{FF2B5EF4-FFF2-40B4-BE49-F238E27FC236}">
                <a16:creationId xmlns:a16="http://schemas.microsoft.com/office/drawing/2014/main" id="{10AD3083-A018-87D8-6C57-625FB5A99E49}"/>
              </a:ext>
            </a:extLst>
          </p:cNvPr>
          <p:cNvSpPr>
            <a:spLocks noChangeArrowheads="1"/>
          </p:cNvSpPr>
          <p:nvPr/>
        </p:nvSpPr>
        <p:spPr bwMode="auto">
          <a:xfrm>
            <a:off x="785907" y="5692512"/>
            <a:ext cx="415780" cy="345095"/>
          </a:xfrm>
          <a:prstGeom prst="rightArrow">
            <a:avLst>
              <a:gd name="adj1" fmla="val 50000"/>
              <a:gd name="adj2" fmla="val 53571"/>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noProof="0" dirty="0"/>
          </a:p>
        </p:txBody>
      </p:sp>
      <p:pic>
        <p:nvPicPr>
          <p:cNvPr id="19" name="Picture 18">
            <a:extLst>
              <a:ext uri="{FF2B5EF4-FFF2-40B4-BE49-F238E27FC236}">
                <a16:creationId xmlns:a16="http://schemas.microsoft.com/office/drawing/2014/main" id="{E078ACAA-9662-EF9C-3C36-CB0D16DAB608}"/>
              </a:ext>
            </a:extLst>
          </p:cNvPr>
          <p:cNvPicPr>
            <a:picLocks noChangeAspect="1"/>
          </p:cNvPicPr>
          <p:nvPr/>
        </p:nvPicPr>
        <p:blipFill>
          <a:blip r:embed="rId3"/>
          <a:stretch>
            <a:fillRect/>
          </a:stretch>
        </p:blipFill>
        <p:spPr>
          <a:xfrm>
            <a:off x="6875779" y="1351112"/>
            <a:ext cx="1845308" cy="829613"/>
          </a:xfrm>
          <a:prstGeom prst="rect">
            <a:avLst/>
          </a:prstGeom>
          <a:effectLst>
            <a:outerShdw blurRad="50800" dist="38100" dir="2700000" sx="102000" sy="102000" algn="tl" rotWithShape="0">
              <a:prstClr val="black">
                <a:alpha val="40000"/>
              </a:prstClr>
            </a:outerShdw>
          </a:effectLst>
        </p:spPr>
      </p:pic>
      <p:pic>
        <p:nvPicPr>
          <p:cNvPr id="22" name="Picture 21">
            <a:extLst>
              <a:ext uri="{FF2B5EF4-FFF2-40B4-BE49-F238E27FC236}">
                <a16:creationId xmlns:a16="http://schemas.microsoft.com/office/drawing/2014/main" id="{E7673660-2CC1-C5C5-A049-9730E79AF6FF}"/>
              </a:ext>
            </a:extLst>
          </p:cNvPr>
          <p:cNvPicPr>
            <a:picLocks noChangeAspect="1"/>
          </p:cNvPicPr>
          <p:nvPr/>
        </p:nvPicPr>
        <p:blipFill>
          <a:blip r:embed="rId4"/>
          <a:stretch>
            <a:fillRect/>
          </a:stretch>
        </p:blipFill>
        <p:spPr>
          <a:xfrm>
            <a:off x="9543291" y="1390298"/>
            <a:ext cx="1858738" cy="751240"/>
          </a:xfrm>
          <a:prstGeom prst="rect">
            <a:avLst/>
          </a:prstGeom>
          <a:effectLst>
            <a:outerShdw blurRad="50800" dist="38100" dir="2700000" sx="102000" sy="102000" algn="tl" rotWithShape="0">
              <a:prstClr val="black">
                <a:alpha val="40000"/>
              </a:prstClr>
            </a:outerShdw>
          </a:effectLst>
        </p:spPr>
      </p:pic>
      <p:pic>
        <p:nvPicPr>
          <p:cNvPr id="26" name="Picture 25">
            <a:extLst>
              <a:ext uri="{FF2B5EF4-FFF2-40B4-BE49-F238E27FC236}">
                <a16:creationId xmlns:a16="http://schemas.microsoft.com/office/drawing/2014/main" id="{1F0CBB2E-7F2D-88B6-0520-489C91DB613B}"/>
              </a:ext>
            </a:extLst>
          </p:cNvPr>
          <p:cNvPicPr>
            <a:picLocks noChangeAspect="1"/>
          </p:cNvPicPr>
          <p:nvPr/>
        </p:nvPicPr>
        <p:blipFill>
          <a:blip r:embed="rId5"/>
          <a:stretch>
            <a:fillRect/>
          </a:stretch>
        </p:blipFill>
        <p:spPr>
          <a:xfrm>
            <a:off x="8207768" y="3067520"/>
            <a:ext cx="3275070" cy="2070000"/>
          </a:xfrm>
          <a:prstGeom prst="rect">
            <a:avLst/>
          </a:prstGeom>
          <a:effectLst>
            <a:outerShdw blurRad="50800" dist="38100" dir="2700000" sx="102000" sy="102000" algn="tl" rotWithShape="0">
              <a:prstClr val="black">
                <a:alpha val="40000"/>
              </a:prstClr>
            </a:outerShdw>
          </a:effectLst>
        </p:spPr>
      </p:pic>
      <p:pic>
        <p:nvPicPr>
          <p:cNvPr id="13" name="Picture 12">
            <a:extLst>
              <a:ext uri="{FF2B5EF4-FFF2-40B4-BE49-F238E27FC236}">
                <a16:creationId xmlns:a16="http://schemas.microsoft.com/office/drawing/2014/main" id="{736F2AD2-A77E-4EDF-AC87-30691D9EDF05}"/>
              </a:ext>
            </a:extLst>
          </p:cNvPr>
          <p:cNvPicPr>
            <a:picLocks noChangeAspect="1"/>
          </p:cNvPicPr>
          <p:nvPr/>
        </p:nvPicPr>
        <p:blipFill rotWithShape="1">
          <a:blip r:embed="rId6"/>
          <a:srcRect l="28736" t="47959" r="36067" b="15009"/>
          <a:stretch/>
        </p:blipFill>
        <p:spPr>
          <a:xfrm>
            <a:off x="6728307" y="4394686"/>
            <a:ext cx="2881065" cy="1773794"/>
          </a:xfrm>
          <a:prstGeom prst="rect">
            <a:avLst/>
          </a:prstGeom>
          <a:effectLst>
            <a:outerShdw blurRad="50800" dist="38100" dir="2700000" sx="102000" sy="102000" algn="tl" rotWithShape="0">
              <a:prstClr val="black">
                <a:alpha val="40000"/>
              </a:prstClr>
            </a:outerShdw>
          </a:effectLst>
        </p:spPr>
      </p:pic>
      <p:pic>
        <p:nvPicPr>
          <p:cNvPr id="10" name="Picture 9">
            <a:extLst>
              <a:ext uri="{FF2B5EF4-FFF2-40B4-BE49-F238E27FC236}">
                <a16:creationId xmlns:a16="http://schemas.microsoft.com/office/drawing/2014/main" id="{8902977A-C285-8C72-A166-C9FD5844067B}"/>
              </a:ext>
            </a:extLst>
          </p:cNvPr>
          <p:cNvPicPr>
            <a:picLocks noChangeAspect="1"/>
          </p:cNvPicPr>
          <p:nvPr/>
        </p:nvPicPr>
        <p:blipFill>
          <a:blip r:embed="rId7"/>
          <a:stretch>
            <a:fillRect/>
          </a:stretch>
        </p:blipFill>
        <p:spPr>
          <a:xfrm>
            <a:off x="10472660" y="4063874"/>
            <a:ext cx="1593643" cy="2098797"/>
          </a:xfrm>
          <a:prstGeom prst="rect">
            <a:avLst/>
          </a:prstGeom>
          <a:effectLst>
            <a:outerShdw blurRad="50800" dist="38100" dir="2700000" sx="102000" sy="102000" algn="tl" rotWithShape="0">
              <a:prstClr val="black">
                <a:alpha val="40000"/>
              </a:prstClr>
            </a:outerShdw>
          </a:effectLst>
        </p:spPr>
      </p:pic>
      <p:sp>
        <p:nvSpPr>
          <p:cNvPr id="3" name="Rectangle 2">
            <a:extLst>
              <a:ext uri="{FF2B5EF4-FFF2-40B4-BE49-F238E27FC236}">
                <a16:creationId xmlns:a16="http://schemas.microsoft.com/office/drawing/2014/main" id="{32FC7C8F-47D9-20DB-B9B3-78C0977E9507}"/>
              </a:ext>
            </a:extLst>
          </p:cNvPr>
          <p:cNvSpPr>
            <a:spLocks noChangeArrowheads="1"/>
          </p:cNvSpPr>
          <p:nvPr/>
        </p:nvSpPr>
        <p:spPr bwMode="auto">
          <a:xfrm>
            <a:off x="548626" y="710182"/>
            <a:ext cx="11127437" cy="830997"/>
          </a:xfrm>
          <a:prstGeom prst="rect">
            <a:avLst/>
          </a:prstGeom>
          <a:noFill/>
          <a:ln w="9525">
            <a:noFill/>
            <a:miter lim="800000"/>
            <a:headEnd/>
            <a:tailEnd/>
          </a:ln>
        </p:spPr>
        <p:txBody>
          <a:bodyPr wrap="square">
            <a:spAutoFit/>
          </a:bodyPr>
          <a:lstStyle/>
          <a:p>
            <a:r>
              <a:rPr lang="en-US" sz="2400" b="1" u="sng" noProof="0" dirty="0">
                <a:solidFill>
                  <a:srgbClr val="002147"/>
                </a:solidFill>
              </a:rPr>
              <a:t>Barangay boundary shapefile </a:t>
            </a:r>
            <a:r>
              <a:rPr lang="en-US" sz="2400" b="1" u="sng" dirty="0">
                <a:solidFill>
                  <a:srgbClr val="002147"/>
                </a:solidFill>
              </a:rPr>
              <a:t>– Consistency with the satellite image used as ground reference</a:t>
            </a:r>
            <a:endParaRPr lang="en-US" sz="2400" b="1" u="sng" noProof="0" dirty="0">
              <a:solidFill>
                <a:srgbClr val="002147"/>
              </a:solidFill>
            </a:endParaRPr>
          </a:p>
        </p:txBody>
      </p:sp>
      <p:sp>
        <p:nvSpPr>
          <p:cNvPr id="4" name="Title 1">
            <a:extLst>
              <a:ext uri="{FF2B5EF4-FFF2-40B4-BE49-F238E27FC236}">
                <a16:creationId xmlns:a16="http://schemas.microsoft.com/office/drawing/2014/main" id="{F86C4E79-7202-44CB-1E58-E4B5C9FE6A0C}"/>
              </a:ext>
            </a:extLst>
          </p:cNvPr>
          <p:cNvSpPr txBox="1">
            <a:spLocks/>
          </p:cNvSpPr>
          <p:nvPr/>
        </p:nvSpPr>
        <p:spPr bwMode="auto">
          <a:xfrm>
            <a:off x="539661" y="13151"/>
            <a:ext cx="11082612"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t>Exercise 4 – Part 1</a:t>
            </a:r>
          </a:p>
        </p:txBody>
      </p:sp>
    </p:spTree>
    <p:extLst>
      <p:ext uri="{BB962C8B-B14F-4D97-AF65-F5344CB8AC3E}">
        <p14:creationId xmlns:p14="http://schemas.microsoft.com/office/powerpoint/2010/main" val="2989018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a:extLst>
              <a:ext uri="{FF2B5EF4-FFF2-40B4-BE49-F238E27FC236}">
                <a16:creationId xmlns:a16="http://schemas.microsoft.com/office/drawing/2014/main" id="{0F38327D-5F2E-486C-9C3A-A34DB76F12C4}"/>
              </a:ext>
            </a:extLst>
          </p:cNvPr>
          <p:cNvSpPr>
            <a:spLocks noChangeArrowheads="1"/>
          </p:cNvSpPr>
          <p:nvPr/>
        </p:nvSpPr>
        <p:spPr bwMode="auto">
          <a:xfrm>
            <a:off x="466253" y="1552696"/>
            <a:ext cx="11209809" cy="273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600"/>
              </a:spcAft>
              <a:buFont typeface="Arial" charset="0"/>
              <a:buAutoNum type="arabicPeriod"/>
              <a:defRPr/>
            </a:pPr>
            <a:r>
              <a:rPr lang="en-US" sz="2200" noProof="0" dirty="0">
                <a:latin typeface="+mn-lt"/>
                <a:cs typeface="+mn-cs"/>
              </a:rPr>
              <a:t>Open the </a:t>
            </a:r>
            <a:r>
              <a:rPr lang="en-US" sz="2200" b="1" noProof="0" dirty="0">
                <a:latin typeface="+mn-lt"/>
                <a:cs typeface="+mn-cs"/>
              </a:rPr>
              <a:t>Health</a:t>
            </a:r>
            <a:r>
              <a:rPr lang="en-US" sz="2200" b="1" dirty="0">
                <a:latin typeface="+mn-lt"/>
                <a:cs typeface="+mn-cs"/>
              </a:rPr>
              <a:t>_Facilities_master_list_DOH_Jan2027.xlsx</a:t>
            </a:r>
            <a:r>
              <a:rPr lang="en-US" sz="2200" b="1" noProof="0" dirty="0">
                <a:latin typeface="+mn-lt"/>
                <a:cs typeface="+mn-cs"/>
              </a:rPr>
              <a:t> </a:t>
            </a:r>
            <a:r>
              <a:rPr lang="en-US" sz="2200" noProof="0" dirty="0">
                <a:latin typeface="+mn-lt"/>
                <a:cs typeface="+mn-cs"/>
              </a:rPr>
              <a:t>file in Excel (located inside EXERCISES\EXE_4)</a:t>
            </a:r>
          </a:p>
          <a:p>
            <a:pPr marL="457200" indent="-360000" eaLnBrk="0" fontAlgn="base" hangingPunct="0">
              <a:lnSpc>
                <a:spcPct val="90000"/>
              </a:lnSpc>
              <a:spcAft>
                <a:spcPts val="600"/>
              </a:spcAft>
              <a:buFont typeface="Arial" charset="0"/>
              <a:buAutoNum type="arabicPeriod"/>
              <a:defRPr/>
            </a:pPr>
            <a:r>
              <a:rPr lang="en-US" sz="2200" noProof="0" dirty="0">
                <a:latin typeface="+mn-lt"/>
                <a:cs typeface="+mn-cs"/>
              </a:rPr>
              <a:t>Look at the fields containing the information related to the geographic coordinates of the health facilities:</a:t>
            </a:r>
          </a:p>
          <a:p>
            <a:pPr marL="828000" lvl="1" indent="-360000" eaLnBrk="0" fontAlgn="base" hangingPunct="0">
              <a:lnSpc>
                <a:spcPct val="90000"/>
              </a:lnSpc>
              <a:spcBef>
                <a:spcPct val="20000"/>
              </a:spcBef>
              <a:spcAft>
                <a:spcPts val="600"/>
              </a:spcAft>
              <a:buFont typeface="Arial" panose="020B0604020202020204" pitchFamily="34" charset="0"/>
              <a:buChar char="•"/>
              <a:defRPr/>
            </a:pPr>
            <a:r>
              <a:rPr lang="en-US" sz="2200" noProof="0" dirty="0">
                <a:latin typeface="+mn-lt"/>
                <a:cs typeface="+mn-cs"/>
              </a:rPr>
              <a:t>How many fields do you see?</a:t>
            </a:r>
          </a:p>
          <a:p>
            <a:pPr marL="828000" lvl="1" indent="-360000" eaLnBrk="0" fontAlgn="base" hangingPunct="0">
              <a:lnSpc>
                <a:spcPct val="90000"/>
              </a:lnSpc>
              <a:spcBef>
                <a:spcPct val="20000"/>
              </a:spcBef>
              <a:spcAft>
                <a:spcPts val="600"/>
              </a:spcAft>
              <a:buFont typeface="Arial" panose="020B0604020202020204" pitchFamily="34" charset="0"/>
              <a:buChar char="•"/>
              <a:defRPr/>
            </a:pPr>
            <a:r>
              <a:rPr lang="en-US" sz="2200" noProof="0" dirty="0">
                <a:latin typeface="+mn-lt"/>
                <a:cs typeface="+mn-cs"/>
              </a:rPr>
              <a:t>What do these fields contain?</a:t>
            </a:r>
          </a:p>
          <a:p>
            <a:pPr marL="828000" lvl="1" indent="-360000" eaLnBrk="0" fontAlgn="base" hangingPunct="0">
              <a:lnSpc>
                <a:spcPct val="90000"/>
              </a:lnSpc>
              <a:spcBef>
                <a:spcPct val="20000"/>
              </a:spcBef>
              <a:spcAft>
                <a:spcPts val="600"/>
              </a:spcAft>
              <a:buFont typeface="Arial" panose="020B0604020202020204" pitchFamily="34" charset="0"/>
              <a:buChar char="•"/>
              <a:defRPr/>
            </a:pPr>
            <a:r>
              <a:rPr lang="en-US" sz="2200" noProof="0" dirty="0">
                <a:latin typeface="+mn-lt"/>
                <a:cs typeface="+mn-cs"/>
              </a:rPr>
              <a:t>What is the level of accuracy of the geographic coordinates?</a:t>
            </a:r>
          </a:p>
        </p:txBody>
      </p:sp>
      <p:sp>
        <p:nvSpPr>
          <p:cNvPr id="2" name="Rectangle 1">
            <a:extLst>
              <a:ext uri="{FF2B5EF4-FFF2-40B4-BE49-F238E27FC236}">
                <a16:creationId xmlns:a16="http://schemas.microsoft.com/office/drawing/2014/main" id="{4CD549E5-A973-20CF-35C1-F6F84BDADEF4}"/>
              </a:ext>
            </a:extLst>
          </p:cNvPr>
          <p:cNvSpPr>
            <a:spLocks noChangeArrowheads="1"/>
          </p:cNvSpPr>
          <p:nvPr/>
        </p:nvSpPr>
        <p:spPr bwMode="auto">
          <a:xfrm>
            <a:off x="551797" y="715854"/>
            <a:ext cx="8412163" cy="461665"/>
          </a:xfrm>
          <a:prstGeom prst="rect">
            <a:avLst/>
          </a:prstGeom>
          <a:noFill/>
          <a:ln w="9525">
            <a:noFill/>
            <a:miter lim="800000"/>
            <a:headEnd/>
            <a:tailEnd/>
          </a:ln>
        </p:spPr>
        <p:txBody>
          <a:bodyPr>
            <a:spAutoFit/>
          </a:bodyPr>
          <a:lstStyle/>
          <a:p>
            <a:r>
              <a:rPr lang="en-US" sz="2400" b="1" u="sng" noProof="0" dirty="0">
                <a:solidFill>
                  <a:srgbClr val="002147"/>
                </a:solidFill>
              </a:rPr>
              <a:t>Health facilities location shapefile</a:t>
            </a:r>
          </a:p>
        </p:txBody>
      </p:sp>
      <p:sp>
        <p:nvSpPr>
          <p:cNvPr id="6" name="Title 1">
            <a:extLst>
              <a:ext uri="{FF2B5EF4-FFF2-40B4-BE49-F238E27FC236}">
                <a16:creationId xmlns:a16="http://schemas.microsoft.com/office/drawing/2014/main" id="{E247C9C9-DDDD-69D8-0DA6-B1A5D03804A1}"/>
              </a:ext>
            </a:extLst>
          </p:cNvPr>
          <p:cNvSpPr txBox="1">
            <a:spLocks/>
          </p:cNvSpPr>
          <p:nvPr/>
        </p:nvSpPr>
        <p:spPr bwMode="auto">
          <a:xfrm>
            <a:off x="539661" y="22117"/>
            <a:ext cx="11082612"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t>Exercise 4 – Part 2</a:t>
            </a:r>
          </a:p>
        </p:txBody>
      </p:sp>
    </p:spTree>
    <p:extLst>
      <p:ext uri="{BB962C8B-B14F-4D97-AF65-F5344CB8AC3E}">
        <p14:creationId xmlns:p14="http://schemas.microsoft.com/office/powerpoint/2010/main" val="2903524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a:extLst>
              <a:ext uri="{FF2B5EF4-FFF2-40B4-BE49-F238E27FC236}">
                <a16:creationId xmlns:a16="http://schemas.microsoft.com/office/drawing/2014/main" id="{662C9525-520C-D62B-31E4-818B0E4E366D}"/>
              </a:ext>
            </a:extLst>
          </p:cNvPr>
          <p:cNvSpPr>
            <a:spLocks noChangeArrowheads="1"/>
          </p:cNvSpPr>
          <p:nvPr/>
        </p:nvSpPr>
        <p:spPr bwMode="auto">
          <a:xfrm>
            <a:off x="529728" y="3013371"/>
            <a:ext cx="7116212" cy="190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206500" indent="-2921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828000" lvl="1" indent="-396000">
              <a:spcAft>
                <a:spcPts val="300"/>
              </a:spcAft>
              <a:buFont typeface="+mj-lt"/>
              <a:buAutoNum type="alphaLcPeriod"/>
            </a:pPr>
            <a:r>
              <a:rPr lang="en-US" sz="2200" noProof="0" dirty="0">
                <a:latin typeface="+mn-lt"/>
              </a:rPr>
              <a:t>Click on the </a:t>
            </a:r>
            <a:r>
              <a:rPr lang="en-US" sz="2200" i="1" noProof="0" dirty="0">
                <a:latin typeface="+mn-lt"/>
              </a:rPr>
              <a:t>Add Delimited Text Layer </a:t>
            </a:r>
            <a:r>
              <a:rPr lang="en-US" sz="2200" noProof="0" dirty="0">
                <a:latin typeface="+mn-lt"/>
              </a:rPr>
              <a:t>button</a:t>
            </a:r>
          </a:p>
          <a:p>
            <a:pPr marL="828000" lvl="1" indent="-396000">
              <a:spcAft>
                <a:spcPts val="300"/>
              </a:spcAft>
              <a:buFont typeface="+mj-lt"/>
              <a:buAutoNum type="alphaLcPeriod"/>
            </a:pPr>
            <a:r>
              <a:rPr lang="en-US" sz="2200" noProof="0" dirty="0">
                <a:latin typeface="+mn-lt"/>
              </a:rPr>
              <a:t>In the dialog box that opens:</a:t>
            </a:r>
          </a:p>
          <a:p>
            <a:pPr marL="1188000" lvl="2" indent="-360000">
              <a:spcAft>
                <a:spcPts val="300"/>
              </a:spcAft>
              <a:buFont typeface="Arial" panose="020B0604020202020204" pitchFamily="34" charset="0"/>
              <a:buChar char="•"/>
            </a:pPr>
            <a:r>
              <a:rPr lang="en-US" sz="2200" noProof="0" dirty="0"/>
              <a:t>Browse to the location of the .txt file and select it</a:t>
            </a:r>
          </a:p>
          <a:p>
            <a:pPr marL="1188000" lvl="2" indent="-360000">
              <a:spcAft>
                <a:spcPts val="300"/>
              </a:spcAft>
              <a:buFont typeface="Arial" panose="020B0604020202020204" pitchFamily="34" charset="0"/>
              <a:buChar char="•"/>
            </a:pPr>
            <a:r>
              <a:rPr lang="en-US" sz="2200" noProof="0" dirty="0"/>
              <a:t>Select </a:t>
            </a:r>
            <a:r>
              <a:rPr lang="en-US" sz="2200" i="1" noProof="0" dirty="0"/>
              <a:t>Custom delimiters </a:t>
            </a:r>
            <a:r>
              <a:rPr lang="en-US" sz="2200" noProof="0" dirty="0"/>
              <a:t>under File format and check </a:t>
            </a:r>
            <a:r>
              <a:rPr lang="en-US" sz="2200" i="1" noProof="0" dirty="0"/>
              <a:t>Tab</a:t>
            </a:r>
            <a:endParaRPr lang="en-US" sz="2200" noProof="0" dirty="0"/>
          </a:p>
        </p:txBody>
      </p:sp>
      <p:sp>
        <p:nvSpPr>
          <p:cNvPr id="11" name="Rectangle 12">
            <a:extLst>
              <a:ext uri="{FF2B5EF4-FFF2-40B4-BE49-F238E27FC236}">
                <a16:creationId xmlns:a16="http://schemas.microsoft.com/office/drawing/2014/main" id="{964BC354-CB9C-4C1F-8E90-B64ABC2F1BB2}"/>
              </a:ext>
            </a:extLst>
          </p:cNvPr>
          <p:cNvSpPr>
            <a:spLocks noChangeArrowheads="1"/>
          </p:cNvSpPr>
          <p:nvPr/>
        </p:nvSpPr>
        <p:spPr bwMode="auto">
          <a:xfrm>
            <a:off x="668922" y="1913087"/>
            <a:ext cx="11236545" cy="80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800"/>
              </a:spcAft>
              <a:buFont typeface="Arial" charset="0"/>
              <a:buAutoNum type="arabicPeriod"/>
              <a:defRPr/>
            </a:pPr>
            <a:r>
              <a:rPr lang="en-US" sz="2200" noProof="0" dirty="0">
                <a:latin typeface="+mn-lt"/>
                <a:cs typeface="+mn-cs"/>
              </a:rPr>
              <a:t>Save the </a:t>
            </a:r>
            <a:r>
              <a:rPr lang="en-US" sz="2200" b="1" dirty="0">
                <a:latin typeface="+mn-lt"/>
                <a:cs typeface="+mn-cs"/>
              </a:rPr>
              <a:t>Health_Facilities_master_list_DOH_Jan2027.xlsx</a:t>
            </a:r>
            <a:r>
              <a:rPr lang="en-US" sz="2200" noProof="0" dirty="0">
                <a:latin typeface="+mn-lt"/>
                <a:cs typeface="+mn-cs"/>
              </a:rPr>
              <a:t>file</a:t>
            </a:r>
            <a:r>
              <a:rPr lang="en-US" sz="2200" b="1" noProof="0" dirty="0">
                <a:latin typeface="+mn-lt"/>
                <a:cs typeface="+mn-cs"/>
              </a:rPr>
              <a:t> </a:t>
            </a:r>
            <a:r>
              <a:rPr lang="en-US" sz="2200" noProof="0" dirty="0">
                <a:latin typeface="+mn-lt"/>
                <a:cs typeface="+mn-cs"/>
              </a:rPr>
              <a:t>as tab delimited (.txt) file</a:t>
            </a:r>
          </a:p>
          <a:p>
            <a:pPr marL="457200" indent="-360000" eaLnBrk="0" fontAlgn="base" hangingPunct="0">
              <a:lnSpc>
                <a:spcPct val="90000"/>
              </a:lnSpc>
              <a:spcAft>
                <a:spcPts val="800"/>
              </a:spcAft>
              <a:buFont typeface="Arial" charset="0"/>
              <a:buAutoNum type="arabicPeriod"/>
              <a:defRPr/>
            </a:pPr>
            <a:r>
              <a:rPr lang="en-US" sz="2200" noProof="0" dirty="0">
                <a:latin typeface="+mn-lt"/>
                <a:cs typeface="+mn-cs"/>
              </a:rPr>
              <a:t>Close Excel</a:t>
            </a:r>
          </a:p>
        </p:txBody>
      </p:sp>
      <p:sp>
        <p:nvSpPr>
          <p:cNvPr id="14" name="Rectangle 12">
            <a:extLst>
              <a:ext uri="{FF2B5EF4-FFF2-40B4-BE49-F238E27FC236}">
                <a16:creationId xmlns:a16="http://schemas.microsoft.com/office/drawing/2014/main" id="{ADED5E99-E824-4F75-B670-B466E47E207F}"/>
              </a:ext>
            </a:extLst>
          </p:cNvPr>
          <p:cNvSpPr>
            <a:spLocks noChangeArrowheads="1"/>
          </p:cNvSpPr>
          <p:nvPr/>
        </p:nvSpPr>
        <p:spPr bwMode="auto">
          <a:xfrm>
            <a:off x="675105" y="2657592"/>
            <a:ext cx="745090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206500" indent="-2921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a:spcAft>
                <a:spcPts val="600"/>
              </a:spcAft>
              <a:buFont typeface="+mj-lt"/>
              <a:buAutoNum type="arabicPeriod" startAt="3"/>
            </a:pPr>
            <a:r>
              <a:rPr lang="en-US" sz="2200" noProof="0" dirty="0"/>
              <a:t>In QGIS:</a:t>
            </a:r>
          </a:p>
        </p:txBody>
      </p:sp>
      <p:pic>
        <p:nvPicPr>
          <p:cNvPr id="15" name="Picture 3">
            <a:extLst>
              <a:ext uri="{FF2B5EF4-FFF2-40B4-BE49-F238E27FC236}">
                <a16:creationId xmlns:a16="http://schemas.microsoft.com/office/drawing/2014/main" id="{E51FFC05-3DC2-4529-8DC5-C3F67DC573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9" t="50000" r="96744" b="45445"/>
          <a:stretch>
            <a:fillRect/>
          </a:stretch>
        </p:blipFill>
        <p:spPr bwMode="auto">
          <a:xfrm>
            <a:off x="6617303" y="2958302"/>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a:extLst>
              <a:ext uri="{FF2B5EF4-FFF2-40B4-BE49-F238E27FC236}">
                <a16:creationId xmlns:a16="http://schemas.microsoft.com/office/drawing/2014/main" id="{5F01E4EE-1B15-474D-A9CD-936F10ACC4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971" t="65428" r="32683" b="28076"/>
          <a:stretch>
            <a:fillRect/>
          </a:stretch>
        </p:blipFill>
        <p:spPr bwMode="auto">
          <a:xfrm>
            <a:off x="257348" y="4186114"/>
            <a:ext cx="11144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2">
            <a:extLst>
              <a:ext uri="{FF2B5EF4-FFF2-40B4-BE49-F238E27FC236}">
                <a16:creationId xmlns:a16="http://schemas.microsoft.com/office/drawing/2014/main" id="{7168C239-E136-47EE-B963-E4E8036F5465}"/>
              </a:ext>
            </a:extLst>
          </p:cNvPr>
          <p:cNvSpPr>
            <a:spLocks noChangeArrowheads="1"/>
          </p:cNvSpPr>
          <p:nvPr/>
        </p:nvSpPr>
        <p:spPr bwMode="auto">
          <a:xfrm>
            <a:off x="692063" y="5899998"/>
            <a:ext cx="618637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6400" indent="-4064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a:spcAft>
                <a:spcPts val="600"/>
              </a:spcAft>
              <a:buFont typeface="+mj-lt"/>
              <a:buAutoNum type="arabicPeriod" startAt="4"/>
            </a:pPr>
            <a:r>
              <a:rPr lang="en-US" sz="2200" noProof="0" dirty="0">
                <a:latin typeface="+mn-lt"/>
              </a:rPr>
              <a:t>Click </a:t>
            </a:r>
            <a:r>
              <a:rPr lang="en-US" sz="2200" i="1" noProof="0" dirty="0">
                <a:latin typeface="+mn-lt"/>
              </a:rPr>
              <a:t>Add </a:t>
            </a:r>
            <a:r>
              <a:rPr lang="en-US" sz="2200" noProof="0" dirty="0">
                <a:latin typeface="+mn-lt"/>
              </a:rPr>
              <a:t>then </a:t>
            </a:r>
            <a:r>
              <a:rPr lang="en-US" sz="2200" i="1" noProof="0" dirty="0">
                <a:latin typeface="+mn-lt"/>
              </a:rPr>
              <a:t>Close</a:t>
            </a:r>
            <a:r>
              <a:rPr lang="en-US" sz="2200" noProof="0" dirty="0">
                <a:latin typeface="+mn-lt"/>
              </a:rPr>
              <a:t>. </a:t>
            </a:r>
            <a:endParaRPr lang="en-US" sz="2200" i="1" noProof="0" dirty="0">
              <a:latin typeface="+mn-lt"/>
            </a:endParaRPr>
          </a:p>
        </p:txBody>
      </p:sp>
      <p:sp>
        <p:nvSpPr>
          <p:cNvPr id="22" name="Rectangle 12">
            <a:extLst>
              <a:ext uri="{FF2B5EF4-FFF2-40B4-BE49-F238E27FC236}">
                <a16:creationId xmlns:a16="http://schemas.microsoft.com/office/drawing/2014/main" id="{A628A4B4-547D-4E7D-A79F-93169E4F5274}"/>
              </a:ext>
            </a:extLst>
          </p:cNvPr>
          <p:cNvSpPr>
            <a:spLocks noChangeArrowheads="1"/>
          </p:cNvSpPr>
          <p:nvPr/>
        </p:nvSpPr>
        <p:spPr bwMode="auto">
          <a:xfrm>
            <a:off x="529796" y="4785670"/>
            <a:ext cx="721342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206500" indent="-2921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188000" lvl="2" indent="-360000">
              <a:spcAft>
                <a:spcPts val="300"/>
              </a:spcAft>
              <a:buFont typeface="Arial" panose="020B0604020202020204" pitchFamily="34" charset="0"/>
              <a:buChar char="•"/>
            </a:pPr>
            <a:r>
              <a:rPr lang="en-US" sz="2200" noProof="0" dirty="0"/>
              <a:t>Indicate which fields contain the longitudes and latitudes and EPSG:4326 – WGS 84 under Geometry definition </a:t>
            </a:r>
          </a:p>
        </p:txBody>
      </p:sp>
      <p:sp>
        <p:nvSpPr>
          <p:cNvPr id="4" name="Rectangle 3">
            <a:extLst>
              <a:ext uri="{FF2B5EF4-FFF2-40B4-BE49-F238E27FC236}">
                <a16:creationId xmlns:a16="http://schemas.microsoft.com/office/drawing/2014/main" id="{2326A8E9-5871-FF7F-BE5D-1A28EBC0D37E}"/>
              </a:ext>
            </a:extLst>
          </p:cNvPr>
          <p:cNvSpPr>
            <a:spLocks noChangeArrowheads="1"/>
          </p:cNvSpPr>
          <p:nvPr/>
        </p:nvSpPr>
        <p:spPr bwMode="auto">
          <a:xfrm>
            <a:off x="1634407" y="1316187"/>
            <a:ext cx="10041656" cy="903287"/>
          </a:xfrm>
          <a:prstGeom prst="rect">
            <a:avLst/>
          </a:prstGeom>
          <a:noFill/>
          <a:ln w="9525">
            <a:noFill/>
            <a:miter lim="800000"/>
            <a:headEnd/>
            <a:tailEnd/>
          </a:ln>
        </p:spPr>
        <p:txBody>
          <a:bodyPr lIns="0" tIns="0" rIns="0" bIns="0"/>
          <a:lstStyle/>
          <a:p>
            <a:pPr>
              <a:lnSpc>
                <a:spcPct val="90000"/>
              </a:lnSpc>
              <a:spcBef>
                <a:spcPct val="20000"/>
              </a:spcBef>
              <a:defRPr/>
            </a:pPr>
            <a:r>
              <a:rPr lang="en-US" sz="2200" noProof="0" dirty="0">
                <a:cs typeface="Arial" charset="0"/>
              </a:rPr>
              <a:t>We have to convert the content of the health facility master list into a shapefile</a:t>
            </a:r>
          </a:p>
        </p:txBody>
      </p:sp>
      <p:sp>
        <p:nvSpPr>
          <p:cNvPr id="8" name="AutoShape 32">
            <a:extLst>
              <a:ext uri="{FF2B5EF4-FFF2-40B4-BE49-F238E27FC236}">
                <a16:creationId xmlns:a16="http://schemas.microsoft.com/office/drawing/2014/main" id="{86F3D499-FD1A-F546-C79D-3343DF13D2EF}"/>
              </a:ext>
            </a:extLst>
          </p:cNvPr>
          <p:cNvSpPr>
            <a:spLocks noChangeArrowheads="1"/>
          </p:cNvSpPr>
          <p:nvPr/>
        </p:nvSpPr>
        <p:spPr bwMode="auto">
          <a:xfrm>
            <a:off x="1051061" y="1276774"/>
            <a:ext cx="415780" cy="345095"/>
          </a:xfrm>
          <a:prstGeom prst="rightArrow">
            <a:avLst>
              <a:gd name="adj1" fmla="val 50000"/>
              <a:gd name="adj2" fmla="val 53571"/>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noProof="0" dirty="0"/>
          </a:p>
        </p:txBody>
      </p:sp>
      <p:pic>
        <p:nvPicPr>
          <p:cNvPr id="13" name="Picture 12">
            <a:extLst>
              <a:ext uri="{FF2B5EF4-FFF2-40B4-BE49-F238E27FC236}">
                <a16:creationId xmlns:a16="http://schemas.microsoft.com/office/drawing/2014/main" id="{253C79DC-85CA-2DF9-A67E-25FA11ED7646}"/>
              </a:ext>
            </a:extLst>
          </p:cNvPr>
          <p:cNvPicPr>
            <a:picLocks noChangeAspect="1"/>
          </p:cNvPicPr>
          <p:nvPr/>
        </p:nvPicPr>
        <p:blipFill>
          <a:blip r:embed="rId4"/>
          <a:stretch>
            <a:fillRect/>
          </a:stretch>
        </p:blipFill>
        <p:spPr>
          <a:xfrm>
            <a:off x="7932933" y="2608947"/>
            <a:ext cx="3908502" cy="3349419"/>
          </a:xfrm>
          <a:prstGeom prst="rect">
            <a:avLst/>
          </a:prstGeom>
          <a:ln>
            <a:solidFill>
              <a:schemeClr val="tx1"/>
            </a:solidFill>
          </a:ln>
        </p:spPr>
      </p:pic>
      <p:sp>
        <p:nvSpPr>
          <p:cNvPr id="7" name="Rectangle 6">
            <a:extLst>
              <a:ext uri="{FF2B5EF4-FFF2-40B4-BE49-F238E27FC236}">
                <a16:creationId xmlns:a16="http://schemas.microsoft.com/office/drawing/2014/main" id="{7D53E79A-9C95-778F-F5D3-3AE53A187055}"/>
              </a:ext>
            </a:extLst>
          </p:cNvPr>
          <p:cNvSpPr>
            <a:spLocks noChangeArrowheads="1"/>
          </p:cNvSpPr>
          <p:nvPr/>
        </p:nvSpPr>
        <p:spPr bwMode="auto">
          <a:xfrm>
            <a:off x="551797" y="715854"/>
            <a:ext cx="8412163" cy="461665"/>
          </a:xfrm>
          <a:prstGeom prst="rect">
            <a:avLst/>
          </a:prstGeom>
          <a:noFill/>
          <a:ln w="9525">
            <a:noFill/>
            <a:miter lim="800000"/>
            <a:headEnd/>
            <a:tailEnd/>
          </a:ln>
        </p:spPr>
        <p:txBody>
          <a:bodyPr>
            <a:spAutoFit/>
          </a:bodyPr>
          <a:lstStyle/>
          <a:p>
            <a:r>
              <a:rPr lang="en-US" sz="2400" b="1" u="sng" noProof="0" dirty="0">
                <a:solidFill>
                  <a:srgbClr val="002147"/>
                </a:solidFill>
              </a:rPr>
              <a:t>Health facilities location shapefile</a:t>
            </a:r>
          </a:p>
        </p:txBody>
      </p:sp>
      <p:sp>
        <p:nvSpPr>
          <p:cNvPr id="9" name="Title 1">
            <a:extLst>
              <a:ext uri="{FF2B5EF4-FFF2-40B4-BE49-F238E27FC236}">
                <a16:creationId xmlns:a16="http://schemas.microsoft.com/office/drawing/2014/main" id="{A9FF50E2-D0D7-A9D1-5A04-5838D6C1CA73}"/>
              </a:ext>
            </a:extLst>
          </p:cNvPr>
          <p:cNvSpPr txBox="1">
            <a:spLocks/>
          </p:cNvSpPr>
          <p:nvPr/>
        </p:nvSpPr>
        <p:spPr bwMode="auto">
          <a:xfrm>
            <a:off x="539661" y="22117"/>
            <a:ext cx="11082612"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t>Exercise 4 – Part 2</a:t>
            </a:r>
          </a:p>
        </p:txBody>
      </p:sp>
    </p:spTree>
    <p:extLst>
      <p:ext uri="{BB962C8B-B14F-4D97-AF65-F5344CB8AC3E}">
        <p14:creationId xmlns:p14="http://schemas.microsoft.com/office/powerpoint/2010/main" val="1311234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0874F221-0657-8E9F-94F2-878A9EFDFF70}"/>
              </a:ext>
            </a:extLst>
          </p:cNvPr>
          <p:cNvSpPr>
            <a:spLocks noChangeArrowheads="1"/>
          </p:cNvSpPr>
          <p:nvPr/>
        </p:nvSpPr>
        <p:spPr bwMode="auto">
          <a:xfrm>
            <a:off x="1464079" y="1994847"/>
            <a:ext cx="3995427" cy="1106942"/>
          </a:xfrm>
          <a:prstGeom prst="rect">
            <a:avLst/>
          </a:prstGeom>
          <a:noFill/>
          <a:ln w="9525">
            <a:noFill/>
            <a:miter lim="800000"/>
            <a:headEnd/>
            <a:tailEnd/>
          </a:ln>
        </p:spPr>
        <p:txBody>
          <a:bodyPr lIns="0" tIns="0" rIns="0" bIns="0"/>
          <a:lstStyle/>
          <a:p>
            <a:pPr>
              <a:lnSpc>
                <a:spcPct val="90000"/>
              </a:lnSpc>
              <a:spcBef>
                <a:spcPct val="20000"/>
              </a:spcBef>
              <a:defRPr/>
            </a:pPr>
            <a:r>
              <a:rPr lang="en-US" sz="2200" noProof="0" dirty="0">
                <a:cs typeface="Arial" charset="0"/>
              </a:rPr>
              <a:t>The locations of the health facilities included in the master list should appear </a:t>
            </a:r>
            <a:r>
              <a:rPr lang="en-US" sz="2200" noProof="0" dirty="0"/>
              <a:t>in the map canvas</a:t>
            </a:r>
          </a:p>
        </p:txBody>
      </p:sp>
      <p:sp>
        <p:nvSpPr>
          <p:cNvPr id="6" name="Rectangle 3">
            <a:extLst>
              <a:ext uri="{FF2B5EF4-FFF2-40B4-BE49-F238E27FC236}">
                <a16:creationId xmlns:a16="http://schemas.microsoft.com/office/drawing/2014/main" id="{04571097-5685-17DF-0C87-087BA754C43C}"/>
              </a:ext>
            </a:extLst>
          </p:cNvPr>
          <p:cNvSpPr>
            <a:spLocks noChangeArrowheads="1"/>
          </p:cNvSpPr>
          <p:nvPr/>
        </p:nvSpPr>
        <p:spPr bwMode="auto">
          <a:xfrm>
            <a:off x="2175109" y="3565712"/>
            <a:ext cx="2555875" cy="381000"/>
          </a:xfrm>
          <a:prstGeom prst="rect">
            <a:avLst/>
          </a:prstGeom>
          <a:noFill/>
          <a:ln w="9525">
            <a:noFill/>
            <a:miter lim="800000"/>
            <a:headEnd/>
            <a:tailEnd/>
          </a:ln>
        </p:spPr>
        <p:txBody>
          <a:bodyPr lIns="0" tIns="0" rIns="0" bIns="0"/>
          <a:lstStyle/>
          <a:p>
            <a:pPr>
              <a:lnSpc>
                <a:spcPct val="90000"/>
              </a:lnSpc>
              <a:spcBef>
                <a:spcPct val="20000"/>
              </a:spcBef>
              <a:defRPr/>
            </a:pPr>
            <a:r>
              <a:rPr lang="en-US" sz="2400" noProof="0" dirty="0">
                <a:solidFill>
                  <a:srgbClr val="FF0000"/>
                </a:solidFill>
                <a:cs typeface="Arial" charset="0"/>
              </a:rPr>
              <a:t>Save the project! </a:t>
            </a:r>
          </a:p>
        </p:txBody>
      </p:sp>
      <p:sp>
        <p:nvSpPr>
          <p:cNvPr id="8" name="Rectangle 3">
            <a:extLst>
              <a:ext uri="{FF2B5EF4-FFF2-40B4-BE49-F238E27FC236}">
                <a16:creationId xmlns:a16="http://schemas.microsoft.com/office/drawing/2014/main" id="{3621C3A0-C400-511B-8466-E0A8E472E88F}"/>
              </a:ext>
            </a:extLst>
          </p:cNvPr>
          <p:cNvSpPr>
            <a:spLocks noChangeArrowheads="1"/>
          </p:cNvSpPr>
          <p:nvPr/>
        </p:nvSpPr>
        <p:spPr bwMode="auto">
          <a:xfrm>
            <a:off x="2996780" y="5504607"/>
            <a:ext cx="6198440" cy="503238"/>
          </a:xfrm>
          <a:prstGeom prst="rect">
            <a:avLst/>
          </a:prstGeom>
          <a:noFill/>
          <a:ln w="9525">
            <a:noFill/>
            <a:miter lim="800000"/>
            <a:headEnd/>
            <a:tailEnd/>
          </a:ln>
        </p:spPr>
        <p:txBody>
          <a:bodyPr lIns="0" tIns="0" rIns="0" bIns="0"/>
          <a:lstStyle/>
          <a:p>
            <a:pPr>
              <a:lnSpc>
                <a:spcPct val="90000"/>
              </a:lnSpc>
              <a:spcBef>
                <a:spcPct val="20000"/>
              </a:spcBef>
              <a:defRPr/>
            </a:pPr>
            <a:r>
              <a:rPr lang="en-US" sz="2600" noProof="0" dirty="0">
                <a:solidFill>
                  <a:srgbClr val="FF0000"/>
                </a:solidFill>
                <a:cs typeface="Arial" charset="0"/>
              </a:rPr>
              <a:t>The points are not yet saved in a shapefile!!!</a:t>
            </a:r>
          </a:p>
        </p:txBody>
      </p:sp>
      <p:sp>
        <p:nvSpPr>
          <p:cNvPr id="9" name="AutoShape 32">
            <a:extLst>
              <a:ext uri="{FF2B5EF4-FFF2-40B4-BE49-F238E27FC236}">
                <a16:creationId xmlns:a16="http://schemas.microsoft.com/office/drawing/2014/main" id="{ECD12983-3943-04CB-9672-296712B5C3B8}"/>
              </a:ext>
            </a:extLst>
          </p:cNvPr>
          <p:cNvSpPr>
            <a:spLocks noChangeArrowheads="1"/>
          </p:cNvSpPr>
          <p:nvPr/>
        </p:nvSpPr>
        <p:spPr bwMode="auto">
          <a:xfrm>
            <a:off x="839279" y="1923849"/>
            <a:ext cx="432817" cy="428625"/>
          </a:xfrm>
          <a:prstGeom prst="rightArrow">
            <a:avLst>
              <a:gd name="adj1" fmla="val 50000"/>
              <a:gd name="adj2" fmla="val 53571"/>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noProof="0" dirty="0"/>
          </a:p>
        </p:txBody>
      </p:sp>
      <p:pic>
        <p:nvPicPr>
          <p:cNvPr id="13" name="Picture 12">
            <a:extLst>
              <a:ext uri="{FF2B5EF4-FFF2-40B4-BE49-F238E27FC236}">
                <a16:creationId xmlns:a16="http://schemas.microsoft.com/office/drawing/2014/main" id="{B85F5BB4-836E-FD41-EE8F-D5D8E15655B5}"/>
              </a:ext>
            </a:extLst>
          </p:cNvPr>
          <p:cNvPicPr>
            <a:picLocks noChangeAspect="1"/>
          </p:cNvPicPr>
          <p:nvPr/>
        </p:nvPicPr>
        <p:blipFill>
          <a:blip r:embed="rId2"/>
          <a:stretch>
            <a:fillRect/>
          </a:stretch>
        </p:blipFill>
        <p:spPr>
          <a:xfrm>
            <a:off x="5787978" y="1365472"/>
            <a:ext cx="5888085" cy="3721549"/>
          </a:xfrm>
          <a:prstGeom prst="rect">
            <a:avLst/>
          </a:prstGeom>
          <a:ln>
            <a:solidFill>
              <a:schemeClr val="tx1"/>
            </a:solidFill>
          </a:ln>
        </p:spPr>
      </p:pic>
      <p:sp>
        <p:nvSpPr>
          <p:cNvPr id="2" name="Rectangle 1">
            <a:extLst>
              <a:ext uri="{FF2B5EF4-FFF2-40B4-BE49-F238E27FC236}">
                <a16:creationId xmlns:a16="http://schemas.microsoft.com/office/drawing/2014/main" id="{26623886-3EDA-4931-7D34-D917A3AE9E96}"/>
              </a:ext>
            </a:extLst>
          </p:cNvPr>
          <p:cNvSpPr>
            <a:spLocks noChangeArrowheads="1"/>
          </p:cNvSpPr>
          <p:nvPr/>
        </p:nvSpPr>
        <p:spPr bwMode="auto">
          <a:xfrm>
            <a:off x="551797" y="715854"/>
            <a:ext cx="8412163" cy="461665"/>
          </a:xfrm>
          <a:prstGeom prst="rect">
            <a:avLst/>
          </a:prstGeom>
          <a:noFill/>
          <a:ln w="9525">
            <a:noFill/>
            <a:miter lim="800000"/>
            <a:headEnd/>
            <a:tailEnd/>
          </a:ln>
        </p:spPr>
        <p:txBody>
          <a:bodyPr>
            <a:spAutoFit/>
          </a:bodyPr>
          <a:lstStyle/>
          <a:p>
            <a:r>
              <a:rPr lang="en-US" sz="2400" b="1" u="sng" noProof="0" dirty="0">
                <a:solidFill>
                  <a:srgbClr val="002147"/>
                </a:solidFill>
              </a:rPr>
              <a:t>Health facilities location shapefile</a:t>
            </a:r>
          </a:p>
        </p:txBody>
      </p:sp>
      <p:sp>
        <p:nvSpPr>
          <p:cNvPr id="4" name="Title 1">
            <a:extLst>
              <a:ext uri="{FF2B5EF4-FFF2-40B4-BE49-F238E27FC236}">
                <a16:creationId xmlns:a16="http://schemas.microsoft.com/office/drawing/2014/main" id="{8029BD1D-1528-293E-7261-20DB0924C021}"/>
              </a:ext>
            </a:extLst>
          </p:cNvPr>
          <p:cNvSpPr txBox="1">
            <a:spLocks/>
          </p:cNvSpPr>
          <p:nvPr/>
        </p:nvSpPr>
        <p:spPr bwMode="auto">
          <a:xfrm>
            <a:off x="539661" y="22117"/>
            <a:ext cx="11082612"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t>Exercise 4 – Part 2</a:t>
            </a:r>
          </a:p>
        </p:txBody>
      </p:sp>
    </p:spTree>
    <p:extLst>
      <p:ext uri="{BB962C8B-B14F-4D97-AF65-F5344CB8AC3E}">
        <p14:creationId xmlns:p14="http://schemas.microsoft.com/office/powerpoint/2010/main" val="4096581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2">
            <a:extLst>
              <a:ext uri="{FF2B5EF4-FFF2-40B4-BE49-F238E27FC236}">
                <a16:creationId xmlns:a16="http://schemas.microsoft.com/office/drawing/2014/main" id="{10EFCF82-F61D-4DA9-8BCD-4EE5DBFADDBB}"/>
              </a:ext>
            </a:extLst>
          </p:cNvPr>
          <p:cNvSpPr>
            <a:spLocks noChangeArrowheads="1"/>
          </p:cNvSpPr>
          <p:nvPr/>
        </p:nvSpPr>
        <p:spPr bwMode="auto">
          <a:xfrm>
            <a:off x="463200" y="1993977"/>
            <a:ext cx="6181770" cy="403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1800"/>
              </a:spcAft>
              <a:buFont typeface="Arial" charset="0"/>
              <a:buAutoNum type="arabicPeriod"/>
              <a:defRPr/>
            </a:pPr>
            <a:r>
              <a:rPr lang="en-US" sz="2200" noProof="0" dirty="0">
                <a:latin typeface="+mn-lt"/>
                <a:cs typeface="+mn-cs"/>
              </a:rPr>
              <a:t>Right-click on the layer containing the points in the layer panel and click on </a:t>
            </a:r>
            <a:r>
              <a:rPr lang="en-US" sz="2200" i="1" noProof="0" dirty="0">
                <a:latin typeface="+mn-lt"/>
                <a:cs typeface="+mn-cs"/>
              </a:rPr>
              <a:t>Export</a:t>
            </a:r>
            <a:r>
              <a:rPr lang="en-US" sz="2200" noProof="0" dirty="0">
                <a:latin typeface="+mn-lt"/>
                <a:cs typeface="+mn-cs"/>
              </a:rPr>
              <a:t> &gt; </a:t>
            </a:r>
            <a:r>
              <a:rPr lang="en-US" sz="2200" i="1" noProof="0" dirty="0">
                <a:latin typeface="+mn-lt"/>
                <a:cs typeface="+mn-cs"/>
              </a:rPr>
              <a:t>Save Features As…</a:t>
            </a:r>
          </a:p>
          <a:p>
            <a:pPr marL="457200" indent="-360000" eaLnBrk="0" fontAlgn="base" hangingPunct="0">
              <a:lnSpc>
                <a:spcPct val="90000"/>
              </a:lnSpc>
              <a:spcAft>
                <a:spcPts val="600"/>
              </a:spcAft>
              <a:buFont typeface="Arial" charset="0"/>
              <a:buAutoNum type="arabicPeriod"/>
              <a:defRPr/>
            </a:pPr>
            <a:r>
              <a:rPr lang="en-US" sz="2200" noProof="0" dirty="0">
                <a:latin typeface="+mn-lt"/>
                <a:cs typeface="+mn-cs"/>
              </a:rPr>
              <a:t>In the dialog box that opens:</a:t>
            </a:r>
          </a:p>
          <a:p>
            <a:pPr lvl="1" indent="-342000">
              <a:spcAft>
                <a:spcPts val="600"/>
              </a:spcAft>
              <a:buFont typeface="Calibri Light" panose="020F0302020204030204" pitchFamily="34" charset="0"/>
              <a:buAutoNum type="alphaLcPeriod"/>
            </a:pPr>
            <a:r>
              <a:rPr lang="en-US" sz="2200" noProof="0" dirty="0"/>
              <a:t>Select </a:t>
            </a:r>
            <a:r>
              <a:rPr lang="en-US" sz="2200" i="1" noProof="0" dirty="0"/>
              <a:t>Esri Shapefile </a:t>
            </a:r>
            <a:r>
              <a:rPr lang="en-US" sz="2200" noProof="0" dirty="0"/>
              <a:t>as the Format</a:t>
            </a:r>
          </a:p>
          <a:p>
            <a:pPr lvl="1" indent="-342000">
              <a:spcAft>
                <a:spcPts val="600"/>
              </a:spcAft>
              <a:buFont typeface="Calibri Light" panose="020F0302020204030204" pitchFamily="34" charset="0"/>
              <a:buAutoNum type="alphaLcPeriod"/>
            </a:pPr>
            <a:r>
              <a:rPr lang="en-US" sz="2200" noProof="0" dirty="0"/>
              <a:t>Browse to the folder where you want to save it (EXERCISES/EXE_4) and give it a name (</a:t>
            </a:r>
            <a:r>
              <a:rPr lang="en-US" sz="2200" i="1" noProof="0" dirty="0" err="1"/>
              <a:t>HF_Location.shp</a:t>
            </a:r>
            <a:r>
              <a:rPr lang="en-US" sz="2200" noProof="0" dirty="0"/>
              <a:t>)</a:t>
            </a:r>
          </a:p>
          <a:p>
            <a:pPr lvl="1" indent="-342000">
              <a:spcAft>
                <a:spcPts val="600"/>
              </a:spcAft>
              <a:buFont typeface="Calibri Light" panose="020F0302020204030204" pitchFamily="34" charset="0"/>
              <a:buAutoNum type="alphaLcPeriod"/>
            </a:pPr>
            <a:r>
              <a:rPr lang="en-US" sz="2200" noProof="0" dirty="0"/>
              <a:t>Keep EPSG:4326 - WGS 84 as the CRS</a:t>
            </a:r>
          </a:p>
          <a:p>
            <a:pPr marL="457200" indent="-360000">
              <a:spcBef>
                <a:spcPts val="1200"/>
              </a:spcBef>
              <a:spcAft>
                <a:spcPts val="600"/>
              </a:spcAft>
              <a:buFont typeface="+mj-lt"/>
              <a:buAutoNum type="arabicPeriod" startAt="3"/>
            </a:pPr>
            <a:r>
              <a:rPr lang="en-US" sz="2200" noProof="0" dirty="0"/>
              <a:t>Click </a:t>
            </a:r>
            <a:r>
              <a:rPr lang="en-US" sz="2200" i="1" noProof="0" dirty="0"/>
              <a:t>OK</a:t>
            </a:r>
          </a:p>
        </p:txBody>
      </p:sp>
      <p:sp>
        <p:nvSpPr>
          <p:cNvPr id="4" name="Rectangle 3">
            <a:extLst>
              <a:ext uri="{FF2B5EF4-FFF2-40B4-BE49-F238E27FC236}">
                <a16:creationId xmlns:a16="http://schemas.microsoft.com/office/drawing/2014/main" id="{325928E9-CF2C-ADBD-5F25-918D85E09C0C}"/>
              </a:ext>
            </a:extLst>
          </p:cNvPr>
          <p:cNvSpPr>
            <a:spLocks noChangeArrowheads="1"/>
          </p:cNvSpPr>
          <p:nvPr/>
        </p:nvSpPr>
        <p:spPr bwMode="auto">
          <a:xfrm>
            <a:off x="1589584" y="1371414"/>
            <a:ext cx="3983952" cy="469900"/>
          </a:xfrm>
          <a:prstGeom prst="rect">
            <a:avLst/>
          </a:prstGeom>
          <a:noFill/>
          <a:ln w="9525">
            <a:noFill/>
            <a:miter lim="800000"/>
            <a:headEnd/>
            <a:tailEnd/>
          </a:ln>
        </p:spPr>
        <p:txBody>
          <a:bodyPr lIns="0" tIns="0" rIns="0" bIns="0"/>
          <a:lstStyle/>
          <a:p>
            <a:pPr>
              <a:lnSpc>
                <a:spcPct val="90000"/>
              </a:lnSpc>
              <a:spcBef>
                <a:spcPct val="20000"/>
              </a:spcBef>
              <a:defRPr/>
            </a:pPr>
            <a:r>
              <a:rPr lang="en-US" sz="2200" noProof="0" dirty="0">
                <a:cs typeface="Arial" charset="0"/>
              </a:rPr>
              <a:t>To save the points as a shapefile:</a:t>
            </a:r>
          </a:p>
        </p:txBody>
      </p:sp>
      <p:sp>
        <p:nvSpPr>
          <p:cNvPr id="6" name="AutoShape 32">
            <a:extLst>
              <a:ext uri="{FF2B5EF4-FFF2-40B4-BE49-F238E27FC236}">
                <a16:creationId xmlns:a16="http://schemas.microsoft.com/office/drawing/2014/main" id="{1A431D7E-0D75-7D7E-60FD-225ED1D31B85}"/>
              </a:ext>
            </a:extLst>
          </p:cNvPr>
          <p:cNvSpPr>
            <a:spLocks noChangeArrowheads="1"/>
          </p:cNvSpPr>
          <p:nvPr/>
        </p:nvSpPr>
        <p:spPr bwMode="auto">
          <a:xfrm>
            <a:off x="1055688" y="1298354"/>
            <a:ext cx="432817" cy="428625"/>
          </a:xfrm>
          <a:prstGeom prst="rightArrow">
            <a:avLst>
              <a:gd name="adj1" fmla="val 50000"/>
              <a:gd name="adj2" fmla="val 53571"/>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noProof="0" dirty="0"/>
          </a:p>
        </p:txBody>
      </p:sp>
      <p:pic>
        <p:nvPicPr>
          <p:cNvPr id="11" name="Picture 10">
            <a:extLst>
              <a:ext uri="{FF2B5EF4-FFF2-40B4-BE49-F238E27FC236}">
                <a16:creationId xmlns:a16="http://schemas.microsoft.com/office/drawing/2014/main" id="{A74ABA9E-7A1F-1E58-59AA-4A2A050EA8D3}"/>
              </a:ext>
            </a:extLst>
          </p:cNvPr>
          <p:cNvPicPr>
            <a:picLocks noChangeAspect="1"/>
          </p:cNvPicPr>
          <p:nvPr/>
        </p:nvPicPr>
        <p:blipFill>
          <a:blip r:embed="rId2"/>
          <a:stretch>
            <a:fillRect/>
          </a:stretch>
        </p:blipFill>
        <p:spPr>
          <a:xfrm>
            <a:off x="7369473" y="1404928"/>
            <a:ext cx="3940819" cy="4460400"/>
          </a:xfrm>
          <a:prstGeom prst="rect">
            <a:avLst/>
          </a:prstGeom>
          <a:ln>
            <a:solidFill>
              <a:schemeClr val="tx1"/>
            </a:solidFill>
          </a:ln>
        </p:spPr>
      </p:pic>
      <p:sp>
        <p:nvSpPr>
          <p:cNvPr id="3" name="Rectangle 2">
            <a:extLst>
              <a:ext uri="{FF2B5EF4-FFF2-40B4-BE49-F238E27FC236}">
                <a16:creationId xmlns:a16="http://schemas.microsoft.com/office/drawing/2014/main" id="{65ECA118-DD1A-84A9-0859-5A893E7218B7}"/>
              </a:ext>
            </a:extLst>
          </p:cNvPr>
          <p:cNvSpPr>
            <a:spLocks noChangeArrowheads="1"/>
          </p:cNvSpPr>
          <p:nvPr/>
        </p:nvSpPr>
        <p:spPr bwMode="auto">
          <a:xfrm>
            <a:off x="551797" y="715854"/>
            <a:ext cx="8412163" cy="461665"/>
          </a:xfrm>
          <a:prstGeom prst="rect">
            <a:avLst/>
          </a:prstGeom>
          <a:noFill/>
          <a:ln w="9525">
            <a:noFill/>
            <a:miter lim="800000"/>
            <a:headEnd/>
            <a:tailEnd/>
          </a:ln>
        </p:spPr>
        <p:txBody>
          <a:bodyPr>
            <a:spAutoFit/>
          </a:bodyPr>
          <a:lstStyle/>
          <a:p>
            <a:r>
              <a:rPr lang="en-US" sz="2400" b="1" u="sng" noProof="0" dirty="0">
                <a:solidFill>
                  <a:srgbClr val="002147"/>
                </a:solidFill>
              </a:rPr>
              <a:t>Health facilities location shapefile</a:t>
            </a:r>
          </a:p>
        </p:txBody>
      </p:sp>
      <p:sp>
        <p:nvSpPr>
          <p:cNvPr id="5" name="Title 1">
            <a:extLst>
              <a:ext uri="{FF2B5EF4-FFF2-40B4-BE49-F238E27FC236}">
                <a16:creationId xmlns:a16="http://schemas.microsoft.com/office/drawing/2014/main" id="{5DC8922C-1923-C0EA-6E89-8BBFDBB632B5}"/>
              </a:ext>
            </a:extLst>
          </p:cNvPr>
          <p:cNvSpPr txBox="1">
            <a:spLocks/>
          </p:cNvSpPr>
          <p:nvPr/>
        </p:nvSpPr>
        <p:spPr bwMode="auto">
          <a:xfrm>
            <a:off x="539661" y="22117"/>
            <a:ext cx="11082612"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t>Exercise 4 – Part 2</a:t>
            </a:r>
          </a:p>
        </p:txBody>
      </p:sp>
    </p:spTree>
    <p:extLst>
      <p:ext uri="{BB962C8B-B14F-4D97-AF65-F5344CB8AC3E}">
        <p14:creationId xmlns:p14="http://schemas.microsoft.com/office/powerpoint/2010/main" val="1330882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4E9B9A4-2E6C-52DC-F792-FAC23F18866F}"/>
              </a:ext>
            </a:extLst>
          </p:cNvPr>
          <p:cNvPicPr>
            <a:picLocks noChangeAspect="1"/>
          </p:cNvPicPr>
          <p:nvPr/>
        </p:nvPicPr>
        <p:blipFill>
          <a:blip r:embed="rId2"/>
          <a:stretch>
            <a:fillRect/>
          </a:stretch>
        </p:blipFill>
        <p:spPr>
          <a:xfrm>
            <a:off x="7085731" y="3058048"/>
            <a:ext cx="2142748" cy="2724581"/>
          </a:xfrm>
          <a:prstGeom prst="rect">
            <a:avLst/>
          </a:prstGeom>
          <a:noFill/>
          <a:ln w="9525">
            <a:solidFill>
              <a:schemeClr val="tx1"/>
            </a:solidFill>
            <a:miter lim="800000"/>
            <a:headEnd/>
            <a:tailEnd/>
          </a:ln>
          <a:effectLst/>
        </p:spPr>
      </p:pic>
      <p:sp>
        <p:nvSpPr>
          <p:cNvPr id="15" name="Rectangle 3">
            <a:extLst>
              <a:ext uri="{FF2B5EF4-FFF2-40B4-BE49-F238E27FC236}">
                <a16:creationId xmlns:a16="http://schemas.microsoft.com/office/drawing/2014/main" id="{B32BAC0A-61E6-444C-9664-FED801940DC8}"/>
              </a:ext>
            </a:extLst>
          </p:cNvPr>
          <p:cNvSpPr>
            <a:spLocks noChangeArrowheads="1"/>
          </p:cNvSpPr>
          <p:nvPr/>
        </p:nvSpPr>
        <p:spPr bwMode="auto">
          <a:xfrm>
            <a:off x="1451317" y="1355504"/>
            <a:ext cx="7777162" cy="469900"/>
          </a:xfrm>
          <a:prstGeom prst="rect">
            <a:avLst/>
          </a:prstGeom>
          <a:noFill/>
          <a:ln w="9525">
            <a:noFill/>
            <a:miter lim="800000"/>
            <a:headEnd/>
            <a:tailEnd/>
          </a:ln>
        </p:spPr>
        <p:txBody>
          <a:bodyPr lIns="0" tIns="0" rIns="0" bIns="0"/>
          <a:lstStyle/>
          <a:p>
            <a:pPr>
              <a:lnSpc>
                <a:spcPct val="90000"/>
              </a:lnSpc>
              <a:spcBef>
                <a:spcPct val="20000"/>
              </a:spcBef>
              <a:defRPr/>
            </a:pPr>
            <a:r>
              <a:rPr lang="en-US" sz="2200" noProof="0" dirty="0">
                <a:cs typeface="Arial" charset="0"/>
              </a:rPr>
              <a:t>The new shapefile is now added to the Layers panel</a:t>
            </a:r>
          </a:p>
        </p:txBody>
      </p:sp>
      <p:sp>
        <p:nvSpPr>
          <p:cNvPr id="29703" name="Rectangle 12">
            <a:extLst>
              <a:ext uri="{FF2B5EF4-FFF2-40B4-BE49-F238E27FC236}">
                <a16:creationId xmlns:a16="http://schemas.microsoft.com/office/drawing/2014/main" id="{C8EC9B97-A4C1-4875-8809-FD33170A4EB4}"/>
              </a:ext>
            </a:extLst>
          </p:cNvPr>
          <p:cNvSpPr>
            <a:spLocks noChangeArrowheads="1"/>
          </p:cNvSpPr>
          <p:nvPr/>
        </p:nvSpPr>
        <p:spPr bwMode="auto">
          <a:xfrm>
            <a:off x="705837" y="3109518"/>
            <a:ext cx="6182326" cy="199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600"/>
              </a:spcAft>
              <a:buFont typeface="Arial" charset="0"/>
              <a:buAutoNum type="arabicPeriod"/>
              <a:defRPr/>
            </a:pPr>
            <a:r>
              <a:rPr lang="en-US" sz="2200" noProof="0" dirty="0">
                <a:latin typeface="+mn-lt"/>
                <a:cs typeface="+mn-cs"/>
              </a:rPr>
              <a:t>Make sure that all the points are falling within the Tolkien Province (click on the </a:t>
            </a:r>
            <a:r>
              <a:rPr lang="en-US" sz="2200" i="1" noProof="0" dirty="0">
                <a:latin typeface="+mn-lt"/>
                <a:cs typeface="+mn-cs"/>
              </a:rPr>
              <a:t>Zoom Full </a:t>
            </a:r>
            <a:r>
              <a:rPr lang="en-US" sz="2200" noProof="0" dirty="0">
                <a:latin typeface="+mn-lt"/>
                <a:cs typeface="+mn-cs"/>
              </a:rPr>
              <a:t>button for that          )</a:t>
            </a:r>
          </a:p>
          <a:p>
            <a:pPr marL="457200" indent="-360000" eaLnBrk="0" fontAlgn="base" hangingPunct="0">
              <a:lnSpc>
                <a:spcPct val="90000"/>
              </a:lnSpc>
              <a:spcAft>
                <a:spcPts val="600"/>
              </a:spcAft>
              <a:buFont typeface="Arial" charset="0"/>
              <a:buAutoNum type="arabicPeriod"/>
              <a:defRPr/>
            </a:pPr>
            <a:r>
              <a:rPr lang="en-US" sz="2200" noProof="0" dirty="0">
                <a:latin typeface="+mn-lt"/>
                <a:cs typeface="+mn-cs"/>
              </a:rPr>
              <a:t>Open the attribute table and check that all the content from the master list is there (192 health facilities)</a:t>
            </a:r>
          </a:p>
        </p:txBody>
      </p:sp>
      <p:sp>
        <p:nvSpPr>
          <p:cNvPr id="11" name="Rectangle 3">
            <a:extLst>
              <a:ext uri="{FF2B5EF4-FFF2-40B4-BE49-F238E27FC236}">
                <a16:creationId xmlns:a16="http://schemas.microsoft.com/office/drawing/2014/main" id="{F03616C0-75F5-424D-90E5-F368587964F2}"/>
              </a:ext>
            </a:extLst>
          </p:cNvPr>
          <p:cNvSpPr>
            <a:spLocks noChangeArrowheads="1"/>
          </p:cNvSpPr>
          <p:nvPr/>
        </p:nvSpPr>
        <p:spPr bwMode="auto">
          <a:xfrm>
            <a:off x="1423740" y="1935931"/>
            <a:ext cx="5720924" cy="510254"/>
          </a:xfrm>
          <a:prstGeom prst="rect">
            <a:avLst/>
          </a:prstGeom>
          <a:noFill/>
          <a:ln w="9525">
            <a:noFill/>
            <a:miter lim="800000"/>
            <a:headEnd/>
            <a:tailEnd/>
          </a:ln>
        </p:spPr>
        <p:txBody>
          <a:bodyPr lIns="0" tIns="0" rIns="0" bIns="0"/>
          <a:lstStyle/>
          <a:p>
            <a:pPr>
              <a:lnSpc>
                <a:spcPct val="90000"/>
              </a:lnSpc>
              <a:spcBef>
                <a:spcPct val="20000"/>
              </a:spcBef>
              <a:defRPr/>
            </a:pPr>
            <a:r>
              <a:rPr lang="en-US" sz="2200" noProof="0" dirty="0">
                <a:cs typeface="Arial" charset="0"/>
              </a:rPr>
              <a:t>You can delete the temporary layer by right-clicking on it and then selecting </a:t>
            </a:r>
            <a:r>
              <a:rPr lang="en-US" sz="2200" i="1" noProof="0" dirty="0">
                <a:cs typeface="Arial" charset="0"/>
              </a:rPr>
              <a:t>Remove Layer…</a:t>
            </a:r>
          </a:p>
        </p:txBody>
      </p:sp>
      <p:sp>
        <p:nvSpPr>
          <p:cNvPr id="29707" name="Rectangle 12">
            <a:extLst>
              <a:ext uri="{FF2B5EF4-FFF2-40B4-BE49-F238E27FC236}">
                <a16:creationId xmlns:a16="http://schemas.microsoft.com/office/drawing/2014/main" id="{0E0DED7E-5D87-4592-BB63-98C530C40384}"/>
              </a:ext>
            </a:extLst>
          </p:cNvPr>
          <p:cNvSpPr>
            <a:spLocks noChangeArrowheads="1"/>
          </p:cNvSpPr>
          <p:nvPr/>
        </p:nvSpPr>
        <p:spPr bwMode="auto">
          <a:xfrm>
            <a:off x="710904" y="2654341"/>
            <a:ext cx="47926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sz="2200" noProof="0" dirty="0">
                <a:latin typeface="+mn-lt"/>
              </a:rPr>
              <a:t>Once done, save the project and:</a:t>
            </a:r>
            <a:endParaRPr lang="en-US" sz="2200" i="1" noProof="0" dirty="0">
              <a:latin typeface="+mn-lt"/>
            </a:endParaRPr>
          </a:p>
        </p:txBody>
      </p:sp>
      <p:pic>
        <p:nvPicPr>
          <p:cNvPr id="29708" name="Picture 4">
            <a:extLst>
              <a:ext uri="{FF2B5EF4-FFF2-40B4-BE49-F238E27FC236}">
                <a16:creationId xmlns:a16="http://schemas.microsoft.com/office/drawing/2014/main" id="{E1EC8529-FCED-4013-8C46-350C4F8E2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042" t="6377" r="63074" b="89070"/>
          <a:stretch>
            <a:fillRect/>
          </a:stretch>
        </p:blipFill>
        <p:spPr bwMode="auto">
          <a:xfrm>
            <a:off x="3107235" y="3732145"/>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3">
            <a:extLst>
              <a:ext uri="{FF2B5EF4-FFF2-40B4-BE49-F238E27FC236}">
                <a16:creationId xmlns:a16="http://schemas.microsoft.com/office/drawing/2014/main" id="{8966FBAC-A5A7-4191-AD51-CBE5E6EBC0B0}"/>
              </a:ext>
            </a:extLst>
          </p:cNvPr>
          <p:cNvSpPr>
            <a:spLocks noChangeArrowheads="1"/>
          </p:cNvSpPr>
          <p:nvPr/>
        </p:nvSpPr>
        <p:spPr bwMode="auto">
          <a:xfrm>
            <a:off x="6762688" y="5958585"/>
            <a:ext cx="2555875" cy="381000"/>
          </a:xfrm>
          <a:prstGeom prst="rect">
            <a:avLst/>
          </a:prstGeom>
          <a:noFill/>
          <a:ln w="9525">
            <a:noFill/>
            <a:miter lim="800000"/>
            <a:headEnd/>
            <a:tailEnd/>
          </a:ln>
        </p:spPr>
        <p:txBody>
          <a:bodyPr lIns="0" tIns="0" rIns="0" bIns="0"/>
          <a:lstStyle/>
          <a:p>
            <a:pPr>
              <a:lnSpc>
                <a:spcPct val="90000"/>
              </a:lnSpc>
              <a:spcBef>
                <a:spcPct val="20000"/>
              </a:spcBef>
              <a:defRPr/>
            </a:pPr>
            <a:r>
              <a:rPr lang="en-US" sz="2400" noProof="0" dirty="0">
                <a:solidFill>
                  <a:srgbClr val="FF0000"/>
                </a:solidFill>
                <a:cs typeface="Arial" charset="0"/>
              </a:rPr>
              <a:t>Save the project! </a:t>
            </a:r>
          </a:p>
        </p:txBody>
      </p:sp>
      <p:sp>
        <p:nvSpPr>
          <p:cNvPr id="17" name="Rectangle 12">
            <a:extLst>
              <a:ext uri="{FF2B5EF4-FFF2-40B4-BE49-F238E27FC236}">
                <a16:creationId xmlns:a16="http://schemas.microsoft.com/office/drawing/2014/main" id="{AC8A92AD-0850-4346-AEB5-7D7669C3FAF7}"/>
              </a:ext>
            </a:extLst>
          </p:cNvPr>
          <p:cNvSpPr>
            <a:spLocks noChangeArrowheads="1"/>
          </p:cNvSpPr>
          <p:nvPr/>
        </p:nvSpPr>
        <p:spPr bwMode="auto">
          <a:xfrm>
            <a:off x="710596" y="5056534"/>
            <a:ext cx="617756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a:spcAft>
                <a:spcPts val="600"/>
              </a:spcAft>
              <a:buFont typeface="+mj-lt"/>
              <a:buAutoNum type="arabicPeriod" startAt="3"/>
            </a:pPr>
            <a:r>
              <a:rPr lang="en-US" sz="2200" noProof="0" dirty="0">
                <a:latin typeface="+mn-lt"/>
              </a:rPr>
              <a:t>Check that the </a:t>
            </a:r>
            <a:r>
              <a:rPr lang="en-US" sz="2200" dirty="0">
                <a:latin typeface="+mn-lt"/>
              </a:rPr>
              <a:t>health facilities </a:t>
            </a:r>
            <a:r>
              <a:rPr lang="en-US" sz="2200" noProof="0" dirty="0">
                <a:latin typeface="+mn-lt"/>
              </a:rPr>
              <a:t>are falling within the correct municipality and </a:t>
            </a:r>
            <a:r>
              <a:rPr lang="en-US" sz="2200" dirty="0">
                <a:latin typeface="+mn-lt"/>
              </a:rPr>
              <a:t>barangay</a:t>
            </a:r>
            <a:endParaRPr lang="en-US" sz="2200" noProof="0" dirty="0">
              <a:latin typeface="+mn-lt"/>
            </a:endParaRPr>
          </a:p>
        </p:txBody>
      </p:sp>
      <p:sp>
        <p:nvSpPr>
          <p:cNvPr id="4" name="AutoShape 32">
            <a:extLst>
              <a:ext uri="{FF2B5EF4-FFF2-40B4-BE49-F238E27FC236}">
                <a16:creationId xmlns:a16="http://schemas.microsoft.com/office/drawing/2014/main" id="{61E8C773-41D2-459E-AC56-8A7ACF2DD3E2}"/>
              </a:ext>
            </a:extLst>
          </p:cNvPr>
          <p:cNvSpPr>
            <a:spLocks noChangeArrowheads="1"/>
          </p:cNvSpPr>
          <p:nvPr/>
        </p:nvSpPr>
        <p:spPr bwMode="auto">
          <a:xfrm>
            <a:off x="861131" y="1295168"/>
            <a:ext cx="432817" cy="428625"/>
          </a:xfrm>
          <a:prstGeom prst="rightArrow">
            <a:avLst>
              <a:gd name="adj1" fmla="val 50000"/>
              <a:gd name="adj2" fmla="val 53571"/>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noProof="0" dirty="0"/>
          </a:p>
        </p:txBody>
      </p:sp>
      <p:sp>
        <p:nvSpPr>
          <p:cNvPr id="5" name="AutoShape 32">
            <a:extLst>
              <a:ext uri="{FF2B5EF4-FFF2-40B4-BE49-F238E27FC236}">
                <a16:creationId xmlns:a16="http://schemas.microsoft.com/office/drawing/2014/main" id="{5807A24C-2F7E-E745-63E0-6ACDA5DE75B1}"/>
              </a:ext>
            </a:extLst>
          </p:cNvPr>
          <p:cNvSpPr>
            <a:spLocks noChangeArrowheads="1"/>
          </p:cNvSpPr>
          <p:nvPr/>
        </p:nvSpPr>
        <p:spPr bwMode="auto">
          <a:xfrm>
            <a:off x="871633" y="1845512"/>
            <a:ext cx="432817" cy="428625"/>
          </a:xfrm>
          <a:prstGeom prst="rightArrow">
            <a:avLst>
              <a:gd name="adj1" fmla="val 50000"/>
              <a:gd name="adj2" fmla="val 53571"/>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noProof="0" dirty="0"/>
          </a:p>
        </p:txBody>
      </p:sp>
      <p:sp>
        <p:nvSpPr>
          <p:cNvPr id="8" name="Rectangle 7">
            <a:extLst>
              <a:ext uri="{FF2B5EF4-FFF2-40B4-BE49-F238E27FC236}">
                <a16:creationId xmlns:a16="http://schemas.microsoft.com/office/drawing/2014/main" id="{1E75D7C4-DD58-4E0C-9AF3-4E5CF61784DC}"/>
              </a:ext>
            </a:extLst>
          </p:cNvPr>
          <p:cNvSpPr/>
          <p:nvPr/>
        </p:nvSpPr>
        <p:spPr>
          <a:xfrm>
            <a:off x="8722658" y="2142125"/>
            <a:ext cx="98612" cy="457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8" name="Picture 17">
            <a:extLst>
              <a:ext uri="{FF2B5EF4-FFF2-40B4-BE49-F238E27FC236}">
                <a16:creationId xmlns:a16="http://schemas.microsoft.com/office/drawing/2014/main" id="{5AC18D69-D0CA-F051-48F2-E6016AF3D429}"/>
              </a:ext>
            </a:extLst>
          </p:cNvPr>
          <p:cNvPicPr>
            <a:picLocks noChangeAspect="1"/>
          </p:cNvPicPr>
          <p:nvPr/>
        </p:nvPicPr>
        <p:blipFill>
          <a:blip r:embed="rId4"/>
          <a:stretch>
            <a:fillRect/>
          </a:stretch>
        </p:blipFill>
        <p:spPr>
          <a:xfrm>
            <a:off x="7746050" y="1452988"/>
            <a:ext cx="2876951" cy="1295581"/>
          </a:xfrm>
          <a:prstGeom prst="rect">
            <a:avLst/>
          </a:prstGeom>
          <a:noFill/>
          <a:ln w="9525">
            <a:solidFill>
              <a:schemeClr val="tx1"/>
            </a:solidFill>
            <a:miter lim="800000"/>
            <a:headEnd/>
            <a:tailEnd/>
          </a:ln>
          <a:effectLst/>
        </p:spPr>
      </p:pic>
      <p:pic>
        <p:nvPicPr>
          <p:cNvPr id="13" name="Picture 12">
            <a:extLst>
              <a:ext uri="{FF2B5EF4-FFF2-40B4-BE49-F238E27FC236}">
                <a16:creationId xmlns:a16="http://schemas.microsoft.com/office/drawing/2014/main" id="{F0FA166D-DBB9-DF49-3379-33B2CC38BB50}"/>
              </a:ext>
            </a:extLst>
          </p:cNvPr>
          <p:cNvPicPr>
            <a:picLocks noChangeAspect="1"/>
          </p:cNvPicPr>
          <p:nvPr/>
        </p:nvPicPr>
        <p:blipFill>
          <a:blip r:embed="rId5"/>
          <a:srcRect l="55255" t="61622"/>
          <a:stretch>
            <a:fillRect/>
          </a:stretch>
        </p:blipFill>
        <p:spPr>
          <a:xfrm>
            <a:off x="9996048" y="2160625"/>
            <a:ext cx="1849962" cy="1151640"/>
          </a:xfrm>
          <a:prstGeom prst="rect">
            <a:avLst/>
          </a:prstGeom>
          <a:noFill/>
          <a:ln w="9525">
            <a:solidFill>
              <a:schemeClr val="tx1"/>
            </a:solidFill>
            <a:miter lim="800000"/>
            <a:headEnd/>
            <a:tailEnd/>
          </a:ln>
          <a:effectLst/>
        </p:spPr>
      </p:pic>
      <p:pic>
        <p:nvPicPr>
          <p:cNvPr id="23" name="Picture 22">
            <a:extLst>
              <a:ext uri="{FF2B5EF4-FFF2-40B4-BE49-F238E27FC236}">
                <a16:creationId xmlns:a16="http://schemas.microsoft.com/office/drawing/2014/main" id="{CF67B758-CE8D-E3D6-83FB-FA57576AEA8D}"/>
              </a:ext>
            </a:extLst>
          </p:cNvPr>
          <p:cNvPicPr>
            <a:picLocks noChangeAspect="1"/>
          </p:cNvPicPr>
          <p:nvPr/>
        </p:nvPicPr>
        <p:blipFill>
          <a:blip r:embed="rId6"/>
          <a:stretch>
            <a:fillRect/>
          </a:stretch>
        </p:blipFill>
        <p:spPr>
          <a:xfrm>
            <a:off x="8851815" y="3920409"/>
            <a:ext cx="2994195" cy="2023200"/>
          </a:xfrm>
          <a:prstGeom prst="rect">
            <a:avLst/>
          </a:prstGeom>
        </p:spPr>
      </p:pic>
      <p:sp>
        <p:nvSpPr>
          <p:cNvPr id="3" name="Rectangle 2">
            <a:extLst>
              <a:ext uri="{FF2B5EF4-FFF2-40B4-BE49-F238E27FC236}">
                <a16:creationId xmlns:a16="http://schemas.microsoft.com/office/drawing/2014/main" id="{8E7C2716-8E2F-FE3F-4215-0DFC19C2049D}"/>
              </a:ext>
            </a:extLst>
          </p:cNvPr>
          <p:cNvSpPr>
            <a:spLocks noChangeArrowheads="1"/>
          </p:cNvSpPr>
          <p:nvPr/>
        </p:nvSpPr>
        <p:spPr bwMode="auto">
          <a:xfrm>
            <a:off x="551797" y="715854"/>
            <a:ext cx="8412163" cy="461665"/>
          </a:xfrm>
          <a:prstGeom prst="rect">
            <a:avLst/>
          </a:prstGeom>
          <a:noFill/>
          <a:ln w="9525">
            <a:noFill/>
            <a:miter lim="800000"/>
            <a:headEnd/>
            <a:tailEnd/>
          </a:ln>
        </p:spPr>
        <p:txBody>
          <a:bodyPr>
            <a:spAutoFit/>
          </a:bodyPr>
          <a:lstStyle/>
          <a:p>
            <a:r>
              <a:rPr lang="en-US" sz="2400" b="1" u="sng" noProof="0" dirty="0">
                <a:solidFill>
                  <a:srgbClr val="002147"/>
                </a:solidFill>
              </a:rPr>
              <a:t>Health facilities location shapefile</a:t>
            </a:r>
          </a:p>
        </p:txBody>
      </p:sp>
      <p:sp>
        <p:nvSpPr>
          <p:cNvPr id="6" name="Title 1">
            <a:extLst>
              <a:ext uri="{FF2B5EF4-FFF2-40B4-BE49-F238E27FC236}">
                <a16:creationId xmlns:a16="http://schemas.microsoft.com/office/drawing/2014/main" id="{F8035FD4-7516-FA3C-83EE-1C9C711C062F}"/>
              </a:ext>
            </a:extLst>
          </p:cNvPr>
          <p:cNvSpPr txBox="1">
            <a:spLocks/>
          </p:cNvSpPr>
          <p:nvPr/>
        </p:nvSpPr>
        <p:spPr bwMode="auto">
          <a:xfrm>
            <a:off x="539661" y="22117"/>
            <a:ext cx="11082612"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t>Exercise 4 – Part 2</a:t>
            </a:r>
          </a:p>
        </p:txBody>
      </p:sp>
    </p:spTree>
    <p:extLst>
      <p:ext uri="{BB962C8B-B14F-4D97-AF65-F5344CB8AC3E}">
        <p14:creationId xmlns:p14="http://schemas.microsoft.com/office/powerpoint/2010/main" val="349031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1107 -0.0368 L -0.33893 -0.31088 L -0.17774 -0.60347 L -0.3694 -0.97014 L -0.65417 -1.20532 " pathEditMode="relative" rAng="0" ptsTypes="AAAAA">
                                      <p:cBhvr>
                                        <p:cTn id="6" dur="4000" fill="hold"/>
                                        <p:tgtEl>
                                          <p:spTgt spid="20"/>
                                        </p:tgtEl>
                                        <p:attrNameLst>
                                          <p:attrName>ppt_x</p:attrName>
                                          <p:attrName>ppt_y</p:attrName>
                                        </p:attrNameLst>
                                      </p:cBhvr>
                                      <p:rCtr x="-32161" y="-58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a:extLst>
              <a:ext uri="{FF2B5EF4-FFF2-40B4-BE49-F238E27FC236}">
                <a16:creationId xmlns:a16="http://schemas.microsoft.com/office/drawing/2014/main" id="{56AAD9E8-2A81-4891-B794-C96C979E2095}"/>
              </a:ext>
            </a:extLst>
          </p:cNvPr>
          <p:cNvSpPr>
            <a:spLocks noChangeArrowheads="1"/>
          </p:cNvSpPr>
          <p:nvPr/>
        </p:nvSpPr>
        <p:spPr bwMode="auto">
          <a:xfrm>
            <a:off x="442308" y="1117068"/>
            <a:ext cx="11233755" cy="453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6400" indent="-4064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600"/>
              </a:spcAft>
              <a:buFont typeface="Arial" charset="0"/>
              <a:buAutoNum type="arabicPeriod"/>
              <a:defRPr/>
            </a:pPr>
            <a:r>
              <a:rPr lang="en-US" sz="2800" noProof="0" dirty="0">
                <a:latin typeface="+mn-lt"/>
                <a:cs typeface="+mn-cs"/>
              </a:rPr>
              <a:t>Geospatial data can be stored in different ways (geographic coordinates in an Excel file, shapefile, raster grid,…)</a:t>
            </a:r>
          </a:p>
          <a:p>
            <a:pPr marL="457200" indent="-360000" eaLnBrk="0" fontAlgn="base" hangingPunct="0">
              <a:lnSpc>
                <a:spcPct val="90000"/>
              </a:lnSpc>
              <a:spcAft>
                <a:spcPts val="600"/>
              </a:spcAft>
              <a:buFont typeface="Arial" charset="0"/>
              <a:buAutoNum type="arabicPeriod"/>
              <a:defRPr/>
            </a:pPr>
            <a:r>
              <a:rPr lang="en-US" sz="2800" noProof="0" dirty="0">
                <a:latin typeface="+mn-lt"/>
                <a:cs typeface="+mn-cs"/>
              </a:rPr>
              <a:t>It is very important to remain very critical about the data you are using to make sure that it is of good quality and corresponds to your needs </a:t>
            </a:r>
          </a:p>
          <a:p>
            <a:pPr marL="828000" lvl="1" indent="-360000">
              <a:spcAft>
                <a:spcPts val="600"/>
              </a:spcAft>
              <a:buFont typeface="Arial" panose="020B0604020202020204" pitchFamily="34" charset="0"/>
              <a:buChar char="•"/>
            </a:pPr>
            <a:r>
              <a:rPr lang="en-US" sz="2800" noProof="0" dirty="0">
                <a:latin typeface="+mn-lt"/>
              </a:rPr>
              <a:t>Metadata</a:t>
            </a:r>
          </a:p>
          <a:p>
            <a:pPr marL="828000" lvl="1" indent="-360000">
              <a:spcAft>
                <a:spcPts val="600"/>
              </a:spcAft>
              <a:buFont typeface="Arial" panose="020B0604020202020204" pitchFamily="34" charset="0"/>
              <a:buChar char="•"/>
            </a:pPr>
            <a:r>
              <a:rPr lang="en-US" sz="2800" noProof="0" dirty="0">
                <a:latin typeface="+mn-lt"/>
              </a:rPr>
              <a:t>Ground reference</a:t>
            </a:r>
          </a:p>
          <a:p>
            <a:pPr marL="457200" indent="-360000">
              <a:spcAft>
                <a:spcPts val="600"/>
              </a:spcAft>
              <a:buFont typeface="+mj-lt"/>
              <a:buAutoNum type="arabicPeriod" startAt="3"/>
            </a:pPr>
            <a:r>
              <a:rPr lang="en-US" sz="2800" noProof="0" dirty="0">
                <a:latin typeface="+mn-lt"/>
              </a:rPr>
              <a:t>Always make sure that all the data you use are aligned with the corresponding data specifications (e.g., present the same datum, or even better, the same geographic coordinate system to avoid shifts between layers).</a:t>
            </a:r>
          </a:p>
        </p:txBody>
      </p:sp>
      <p:sp>
        <p:nvSpPr>
          <p:cNvPr id="2" name="Title 1">
            <a:extLst>
              <a:ext uri="{FF2B5EF4-FFF2-40B4-BE49-F238E27FC236}">
                <a16:creationId xmlns:a16="http://schemas.microsoft.com/office/drawing/2014/main" id="{2F2CD9E0-078E-184C-D4D2-C81B0C6C0034}"/>
              </a:ext>
            </a:extLst>
          </p:cNvPr>
          <p:cNvSpPr txBox="1">
            <a:spLocks/>
          </p:cNvSpPr>
          <p:nvPr/>
        </p:nvSpPr>
        <p:spPr bwMode="auto">
          <a:xfrm>
            <a:off x="539661" y="22112"/>
            <a:ext cx="11082612"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t>Exercise 4 – Conclusion</a:t>
            </a:r>
          </a:p>
        </p:txBody>
      </p:sp>
    </p:spTree>
    <p:extLst>
      <p:ext uri="{BB962C8B-B14F-4D97-AF65-F5344CB8AC3E}">
        <p14:creationId xmlns:p14="http://schemas.microsoft.com/office/powerpoint/2010/main" val="3048770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996A2-8236-57CB-A31F-B962705DCA06}"/>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652125E-70C9-865F-3D3E-95228FBBDA5B}"/>
              </a:ext>
            </a:extLst>
          </p:cNvPr>
          <p:cNvSpPr txBox="1">
            <a:spLocks/>
          </p:cNvSpPr>
          <p:nvPr/>
        </p:nvSpPr>
        <p:spPr>
          <a:xfrm>
            <a:off x="666163" y="667766"/>
            <a:ext cx="6509337" cy="1308156"/>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spcBef>
                <a:spcPts val="0"/>
              </a:spcBef>
              <a:spcAft>
                <a:spcPts val="600"/>
              </a:spcAft>
              <a:buNone/>
              <a:defRPr/>
            </a:pPr>
            <a:r>
              <a:rPr lang="en-US" sz="2000" noProof="0" dirty="0"/>
              <a:t>The objectives of this exercise are to teach participants how to:</a:t>
            </a:r>
          </a:p>
          <a:p>
            <a:pPr marL="457200" indent="-277813" eaLnBrk="1" hangingPunct="1">
              <a:lnSpc>
                <a:spcPct val="100000"/>
              </a:lnSpc>
              <a:spcBef>
                <a:spcPts val="0"/>
              </a:spcBef>
              <a:spcAft>
                <a:spcPts val="0"/>
              </a:spcAft>
              <a:buFont typeface="Arial" panose="020B0604020202020204" pitchFamily="34" charset="0"/>
              <a:buChar char="•"/>
              <a:defRPr/>
            </a:pPr>
            <a:r>
              <a:rPr lang="en-US" sz="2000" noProof="0" dirty="0"/>
              <a:t>Apply the lessons learned from Session 13</a:t>
            </a:r>
          </a:p>
          <a:p>
            <a:pPr marL="457200" indent="-277813" eaLnBrk="1" hangingPunct="1">
              <a:lnSpc>
                <a:spcPct val="100000"/>
              </a:lnSpc>
              <a:spcBef>
                <a:spcPts val="0"/>
              </a:spcBef>
              <a:spcAft>
                <a:spcPts val="0"/>
              </a:spcAft>
              <a:buFont typeface="Arial" panose="020B0604020202020204" pitchFamily="34" charset="0"/>
              <a:buChar char="•"/>
              <a:defRPr/>
            </a:pPr>
            <a:r>
              <a:rPr lang="en-US" sz="2000" noProof="0" dirty="0"/>
              <a:t>Prepare geospatial data for use in GIS software (QGIS)</a:t>
            </a:r>
          </a:p>
        </p:txBody>
      </p:sp>
      <p:sp>
        <p:nvSpPr>
          <p:cNvPr id="2" name="Title 1">
            <a:extLst>
              <a:ext uri="{FF2B5EF4-FFF2-40B4-BE49-F238E27FC236}">
                <a16:creationId xmlns:a16="http://schemas.microsoft.com/office/drawing/2014/main" id="{E081A1A5-B9FC-E4C7-2A2B-AB2901036432}"/>
              </a:ext>
            </a:extLst>
          </p:cNvPr>
          <p:cNvSpPr txBox="1">
            <a:spLocks/>
          </p:cNvSpPr>
          <p:nvPr/>
        </p:nvSpPr>
        <p:spPr bwMode="auto">
          <a:xfrm>
            <a:off x="545884" y="27819"/>
            <a:ext cx="11130179"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t>Objectives</a:t>
            </a:r>
          </a:p>
        </p:txBody>
      </p:sp>
      <p:sp>
        <p:nvSpPr>
          <p:cNvPr id="6" name="Content Placeholder 2">
            <a:extLst>
              <a:ext uri="{FF2B5EF4-FFF2-40B4-BE49-F238E27FC236}">
                <a16:creationId xmlns:a16="http://schemas.microsoft.com/office/drawing/2014/main" id="{E0B8EE9A-1027-EE6F-0461-FF0F186F9239}"/>
              </a:ext>
            </a:extLst>
          </p:cNvPr>
          <p:cNvSpPr txBox="1">
            <a:spLocks/>
          </p:cNvSpPr>
          <p:nvPr/>
        </p:nvSpPr>
        <p:spPr>
          <a:xfrm>
            <a:off x="666333" y="2957835"/>
            <a:ext cx="6509167" cy="1030522"/>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spcBef>
                <a:spcPts val="0"/>
              </a:spcBef>
              <a:spcAft>
                <a:spcPts val="1800"/>
              </a:spcAft>
              <a:buNone/>
              <a:defRPr/>
            </a:pPr>
            <a:r>
              <a:rPr lang="en-US" sz="2000" noProof="0" dirty="0"/>
              <a:t>The data used in this exercise are fictitious and created only to facilitate the exercises in this course. The different geospatial objects are not related to any real location or infrastructure in the real world.</a:t>
            </a:r>
          </a:p>
        </p:txBody>
      </p:sp>
      <p:sp>
        <p:nvSpPr>
          <p:cNvPr id="7" name="Title 1">
            <a:extLst>
              <a:ext uri="{FF2B5EF4-FFF2-40B4-BE49-F238E27FC236}">
                <a16:creationId xmlns:a16="http://schemas.microsoft.com/office/drawing/2014/main" id="{22482030-E5B6-0BAB-C9DA-2963487229C7}"/>
              </a:ext>
            </a:extLst>
          </p:cNvPr>
          <p:cNvSpPr txBox="1">
            <a:spLocks/>
          </p:cNvSpPr>
          <p:nvPr/>
        </p:nvSpPr>
        <p:spPr bwMode="auto">
          <a:xfrm>
            <a:off x="536919" y="2408941"/>
            <a:ext cx="6760352" cy="523868"/>
          </a:xfrm>
          <a:prstGeom prst="rect">
            <a:avLst/>
          </a:prstGeom>
        </p:spPr>
        <p:txBody>
          <a:bodyPr vert="horz" lIns="91440" tIns="45720" rIns="91440" bIns="45720" rtlCol="0" anchor="ctr">
            <a:normAutofit lnSpcReduction="10000"/>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t>Exercise Data</a:t>
            </a:r>
          </a:p>
        </p:txBody>
      </p:sp>
      <p:sp>
        <p:nvSpPr>
          <p:cNvPr id="3" name="Content Placeholder 2">
            <a:extLst>
              <a:ext uri="{FF2B5EF4-FFF2-40B4-BE49-F238E27FC236}">
                <a16:creationId xmlns:a16="http://schemas.microsoft.com/office/drawing/2014/main" id="{C8F8649B-AFCF-BAEC-D05B-E194D5F7AC5A}"/>
              </a:ext>
            </a:extLst>
          </p:cNvPr>
          <p:cNvSpPr txBox="1">
            <a:spLocks/>
          </p:cNvSpPr>
          <p:nvPr/>
        </p:nvSpPr>
        <p:spPr>
          <a:xfrm>
            <a:off x="660973" y="5046333"/>
            <a:ext cx="6514527" cy="1451387"/>
          </a:xfrm>
          <a:prstGeom prst="rect">
            <a:avLst/>
          </a:prstGeom>
        </p:spPr>
        <p:txBody>
          <a:bodyPr/>
          <a:lstStyle>
            <a:defPPr>
              <a:defRPr lang="en-US"/>
            </a:defPPr>
            <a:lvl1pPr indent="0" fontAlgn="base">
              <a:lnSpc>
                <a:spcPct val="90000"/>
              </a:lnSpc>
              <a:spcBef>
                <a:spcPts val="0"/>
              </a:spcBef>
              <a:spcAft>
                <a:spcPts val="1800"/>
              </a:spcAft>
              <a:buFont typeface="Arial" charset="0"/>
              <a:buNone/>
              <a:defRPr sz="2000"/>
            </a:lvl1pPr>
            <a:lvl2pPr marL="685800" indent="-228600" eaLnBrk="0" fontAlgn="base" hangingPunct="0">
              <a:lnSpc>
                <a:spcPct val="90000"/>
              </a:lnSpc>
              <a:spcBef>
                <a:spcPts val="500"/>
              </a:spcBef>
              <a:spcAft>
                <a:spcPct val="0"/>
              </a:spcAft>
              <a:buFont typeface="Arial" charset="0"/>
              <a:buChar char="•"/>
              <a:defRPr sz="2400"/>
            </a:lvl2pPr>
            <a:lvl3pPr marL="1143000" indent="-228600" eaLnBrk="0" fontAlgn="base" hangingPunct="0">
              <a:lnSpc>
                <a:spcPct val="90000"/>
              </a:lnSpc>
              <a:spcBef>
                <a:spcPts val="500"/>
              </a:spcBef>
              <a:spcAft>
                <a:spcPct val="0"/>
              </a:spcAft>
              <a:buFont typeface="Arial" charset="0"/>
              <a:buChar char="•"/>
              <a:defRPr sz="2000"/>
            </a:lvl3pPr>
            <a:lvl4pPr marL="1600200" indent="-228600" eaLnBrk="0" fontAlgn="base" hangingPunct="0">
              <a:lnSpc>
                <a:spcPct val="90000"/>
              </a:lnSpc>
              <a:spcBef>
                <a:spcPts val="500"/>
              </a:spcBef>
              <a:spcAft>
                <a:spcPct val="0"/>
              </a:spcAft>
              <a:buFont typeface="Arial" charset="0"/>
              <a:buChar char="•"/>
            </a:lvl4pPr>
            <a:lvl5pPr marL="2057400" indent="-228600" eaLnBrk="0" fontAlgn="base" hangingPunct="0">
              <a:lnSpc>
                <a:spcPct val="90000"/>
              </a:lnSpc>
              <a:spcBef>
                <a:spcPts val="500"/>
              </a:spcBef>
              <a:spcAft>
                <a:spcPct val="0"/>
              </a:spcAft>
              <a:buFont typeface="Arial"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noProof="0" dirty="0"/>
              <a:t>The data specifications to be used are also fictitious </a:t>
            </a:r>
            <a:r>
              <a:rPr lang="en-US" dirty="0"/>
              <a:t>and created only to facilitate the exercises in this course.</a:t>
            </a:r>
            <a:r>
              <a:rPr lang="en-US" noProof="0" dirty="0"/>
              <a:t> </a:t>
            </a:r>
          </a:p>
        </p:txBody>
      </p:sp>
      <p:sp>
        <p:nvSpPr>
          <p:cNvPr id="4" name="Title 1">
            <a:extLst>
              <a:ext uri="{FF2B5EF4-FFF2-40B4-BE49-F238E27FC236}">
                <a16:creationId xmlns:a16="http://schemas.microsoft.com/office/drawing/2014/main" id="{6AE9D99C-0289-F3F5-15C0-FCF2000E3477}"/>
              </a:ext>
            </a:extLst>
          </p:cNvPr>
          <p:cNvSpPr txBox="1">
            <a:spLocks/>
          </p:cNvSpPr>
          <p:nvPr/>
        </p:nvSpPr>
        <p:spPr bwMode="auto">
          <a:xfrm>
            <a:off x="535463" y="4395358"/>
            <a:ext cx="6057665"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sz="3200" b="1" noProof="0" dirty="0">
                <a:latin typeface="+mn-lt"/>
              </a:rPr>
              <a:t>Data specifications</a:t>
            </a:r>
            <a:endParaRPr lang="en-US" noProof="0" dirty="0"/>
          </a:p>
        </p:txBody>
      </p:sp>
      <p:sp>
        <p:nvSpPr>
          <p:cNvPr id="10" name="TextBox 9">
            <a:extLst>
              <a:ext uri="{FF2B5EF4-FFF2-40B4-BE49-F238E27FC236}">
                <a16:creationId xmlns:a16="http://schemas.microsoft.com/office/drawing/2014/main" id="{E2FA90C5-77C7-FCA9-C75B-30B94291E05E}"/>
              </a:ext>
            </a:extLst>
          </p:cNvPr>
          <p:cNvSpPr txBox="1"/>
          <p:nvPr/>
        </p:nvSpPr>
        <p:spPr>
          <a:xfrm>
            <a:off x="8889880" y="5846475"/>
            <a:ext cx="2047253" cy="369332"/>
          </a:xfrm>
          <a:prstGeom prst="rect">
            <a:avLst/>
          </a:prstGeom>
          <a:noFill/>
        </p:spPr>
        <p:txBody>
          <a:bodyPr wrap="square">
            <a:spAutoFit/>
          </a:bodyPr>
          <a:lstStyle/>
          <a:p>
            <a:r>
              <a:rPr lang="en-US" sz="1800" noProof="0" dirty="0"/>
              <a:t>Geospatial data</a:t>
            </a:r>
            <a:endParaRPr lang="en-US" noProof="0" dirty="0"/>
          </a:p>
        </p:txBody>
      </p:sp>
      <p:pic>
        <p:nvPicPr>
          <p:cNvPr id="11" name="Picture 10">
            <a:extLst>
              <a:ext uri="{FF2B5EF4-FFF2-40B4-BE49-F238E27FC236}">
                <a16:creationId xmlns:a16="http://schemas.microsoft.com/office/drawing/2014/main" id="{6060FD8F-3C1C-38C3-9F46-F57EF17C0C16}"/>
              </a:ext>
            </a:extLst>
          </p:cNvPr>
          <p:cNvPicPr>
            <a:picLocks noChangeAspect="1"/>
          </p:cNvPicPr>
          <p:nvPr/>
        </p:nvPicPr>
        <p:blipFill>
          <a:blip r:embed="rId2"/>
          <a:stretch>
            <a:fillRect/>
          </a:stretch>
        </p:blipFill>
        <p:spPr>
          <a:xfrm>
            <a:off x="7835211" y="775344"/>
            <a:ext cx="3715966" cy="4893855"/>
          </a:xfrm>
          <a:prstGeom prst="rect">
            <a:avLst/>
          </a:prstGeom>
        </p:spPr>
      </p:pic>
    </p:spTree>
    <p:extLst>
      <p:ext uri="{BB962C8B-B14F-4D97-AF65-F5344CB8AC3E}">
        <p14:creationId xmlns:p14="http://schemas.microsoft.com/office/powerpoint/2010/main" val="1110297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BD1F0-F6C6-D032-91FA-ADFCF4212912}"/>
            </a:ext>
          </a:extLst>
        </p:cNvPr>
        <p:cNvGrpSpPr/>
        <p:nvPr/>
      </p:nvGrpSpPr>
      <p:grpSpPr>
        <a:xfrm>
          <a:off x="0" y="0"/>
          <a:ext cx="0" cy="0"/>
          <a:chOff x="0" y="0"/>
          <a:chExt cx="0" cy="0"/>
        </a:xfrm>
      </p:grpSpPr>
      <p:sp>
        <p:nvSpPr>
          <p:cNvPr id="13" name="Picture 2">
            <a:extLst>
              <a:ext uri="{FF2B5EF4-FFF2-40B4-BE49-F238E27FC236}">
                <a16:creationId xmlns:a16="http://schemas.microsoft.com/office/drawing/2014/main" id="{F08E1B56-18EC-9028-CFB7-50791A65A0E3}"/>
              </a:ext>
            </a:extLst>
          </p:cNvPr>
          <p:cNvSpPr>
            <a:spLocks noChangeAspect="1"/>
          </p:cNvSpPr>
          <p:nvPr/>
        </p:nvSpPr>
        <p:spPr bwMode="auto">
          <a:xfrm>
            <a:off x="2135188" y="3869334"/>
            <a:ext cx="4572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0" dirty="0"/>
          </a:p>
        </p:txBody>
      </p:sp>
      <p:sp>
        <p:nvSpPr>
          <p:cNvPr id="9" name="Rectangle 12">
            <a:extLst>
              <a:ext uri="{FF2B5EF4-FFF2-40B4-BE49-F238E27FC236}">
                <a16:creationId xmlns:a16="http://schemas.microsoft.com/office/drawing/2014/main" id="{DE0C249A-D29A-32CF-DABF-3AFE7E0FD7E6}"/>
              </a:ext>
            </a:extLst>
          </p:cNvPr>
          <p:cNvSpPr>
            <a:spLocks noChangeArrowheads="1"/>
          </p:cNvSpPr>
          <p:nvPr/>
        </p:nvSpPr>
        <p:spPr bwMode="auto">
          <a:xfrm>
            <a:off x="447841" y="1082824"/>
            <a:ext cx="11228222" cy="32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360000">
              <a:lnSpc>
                <a:spcPct val="90000"/>
              </a:lnSpc>
              <a:spcAft>
                <a:spcPts val="600"/>
              </a:spcAft>
              <a:buFont typeface="Arial" charset="0"/>
              <a:buChar char="•"/>
            </a:pPr>
            <a:r>
              <a:rPr lang="en-US" sz="2800" u="sng" dirty="0"/>
              <a:t>Purpose:</a:t>
            </a:r>
            <a:r>
              <a:rPr lang="en-US" sz="2800" dirty="0"/>
              <a:t> Assist on-going HIV/AIDS prevention efforts</a:t>
            </a:r>
          </a:p>
          <a:p>
            <a:pPr marL="457200" indent="-360000">
              <a:lnSpc>
                <a:spcPct val="90000"/>
              </a:lnSpc>
              <a:spcAft>
                <a:spcPts val="600"/>
              </a:spcAft>
              <a:buFont typeface="Arial" charset="0"/>
              <a:buChar char="•"/>
            </a:pPr>
            <a:r>
              <a:rPr lang="en-US" sz="2800" u="sng" dirty="0"/>
              <a:t>Audience:</a:t>
            </a:r>
            <a:r>
              <a:rPr lang="en-US" sz="2800" dirty="0"/>
              <a:t> Province-level Disease Prevention and Control officer</a:t>
            </a:r>
          </a:p>
          <a:p>
            <a:pPr marL="457200" indent="-360000">
              <a:lnSpc>
                <a:spcPct val="90000"/>
              </a:lnSpc>
              <a:spcAft>
                <a:spcPts val="600"/>
              </a:spcAft>
              <a:buFont typeface="Arial" charset="0"/>
              <a:buChar char="•"/>
            </a:pPr>
            <a:r>
              <a:rPr lang="en-US" sz="2800" u="sng" noProof="0" dirty="0"/>
              <a:t>Content:</a:t>
            </a:r>
          </a:p>
          <a:p>
            <a:pPr marL="828000" lvl="1" indent="-360000">
              <a:lnSpc>
                <a:spcPct val="90000"/>
              </a:lnSpc>
              <a:spcAft>
                <a:spcPts val="600"/>
              </a:spcAft>
              <a:buFont typeface="Arial" charset="0"/>
              <a:buChar char="•"/>
            </a:pPr>
            <a:r>
              <a:rPr lang="en-US" sz="2800" noProof="0" dirty="0"/>
              <a:t>Number of HIV cases:</a:t>
            </a:r>
          </a:p>
          <a:p>
            <a:pPr marL="1188000" lvl="2" indent="-360000">
              <a:lnSpc>
                <a:spcPct val="90000"/>
              </a:lnSpc>
              <a:spcAft>
                <a:spcPts val="600"/>
              </a:spcAft>
              <a:buFont typeface="Courier New" panose="02070309020205020404" pitchFamily="49" charset="0"/>
              <a:buChar char="o"/>
            </a:pPr>
            <a:r>
              <a:rPr lang="en-US" sz="2800" noProof="0" dirty="0"/>
              <a:t>By place of reporting at the health facility level</a:t>
            </a:r>
          </a:p>
          <a:p>
            <a:pPr marL="1188000" lvl="2" indent="-360000">
              <a:lnSpc>
                <a:spcPct val="90000"/>
              </a:lnSpc>
              <a:spcAft>
                <a:spcPts val="600"/>
              </a:spcAft>
              <a:buFont typeface="Courier New" panose="02070309020205020404" pitchFamily="49" charset="0"/>
              <a:buChar char="o"/>
            </a:pPr>
            <a:r>
              <a:rPr lang="en-US" sz="2800" noProof="0" dirty="0"/>
              <a:t>By place of origin at the barangay level</a:t>
            </a:r>
          </a:p>
          <a:p>
            <a:pPr marL="457200" indent="-360000">
              <a:lnSpc>
                <a:spcPct val="90000"/>
              </a:lnSpc>
              <a:spcAft>
                <a:spcPts val="600"/>
              </a:spcAft>
              <a:buFont typeface="Arial" charset="0"/>
              <a:buChar char="•"/>
            </a:pPr>
            <a:r>
              <a:rPr lang="en-US" sz="2800" u="sng" noProof="0" dirty="0"/>
              <a:t>Medium:</a:t>
            </a:r>
            <a:r>
              <a:rPr lang="en-US" sz="2800" noProof="0" dirty="0"/>
              <a:t> A4 size map stored as PDF</a:t>
            </a:r>
          </a:p>
        </p:txBody>
      </p:sp>
      <p:sp>
        <p:nvSpPr>
          <p:cNvPr id="2" name="Title 1">
            <a:extLst>
              <a:ext uri="{FF2B5EF4-FFF2-40B4-BE49-F238E27FC236}">
                <a16:creationId xmlns:a16="http://schemas.microsoft.com/office/drawing/2014/main" id="{1C23AB5A-6CD0-1EC8-5AEB-9438503B0692}"/>
              </a:ext>
            </a:extLst>
          </p:cNvPr>
          <p:cNvSpPr txBox="1">
            <a:spLocks/>
          </p:cNvSpPr>
          <p:nvPr/>
        </p:nvSpPr>
        <p:spPr bwMode="auto">
          <a:xfrm>
            <a:off x="547751" y="23176"/>
            <a:ext cx="1113804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t>Request received for a map</a:t>
            </a:r>
          </a:p>
        </p:txBody>
      </p:sp>
      <p:sp>
        <p:nvSpPr>
          <p:cNvPr id="3" name="Title 1">
            <a:extLst>
              <a:ext uri="{FF2B5EF4-FFF2-40B4-BE49-F238E27FC236}">
                <a16:creationId xmlns:a16="http://schemas.microsoft.com/office/drawing/2014/main" id="{830F696C-5587-D571-D7B8-A00C7CC3310F}"/>
              </a:ext>
            </a:extLst>
          </p:cNvPr>
          <p:cNvSpPr txBox="1">
            <a:spLocks/>
          </p:cNvSpPr>
          <p:nvPr/>
        </p:nvSpPr>
        <p:spPr>
          <a:xfrm>
            <a:off x="2926228" y="4907297"/>
            <a:ext cx="5939865"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defRPr/>
            </a:pPr>
            <a:r>
              <a:rPr lang="en-US" sz="2800" noProof="0" dirty="0">
                <a:latin typeface="+mn-lt"/>
              </a:rPr>
              <a:t>What geospatial data do we need?</a:t>
            </a:r>
          </a:p>
        </p:txBody>
      </p:sp>
      <p:sp>
        <p:nvSpPr>
          <p:cNvPr id="4" name="AutoShape 32">
            <a:extLst>
              <a:ext uri="{FF2B5EF4-FFF2-40B4-BE49-F238E27FC236}">
                <a16:creationId xmlns:a16="http://schemas.microsoft.com/office/drawing/2014/main" id="{6EB6015B-B03A-1188-B3A0-997789204A1A}"/>
              </a:ext>
            </a:extLst>
          </p:cNvPr>
          <p:cNvSpPr>
            <a:spLocks noChangeArrowheads="1"/>
          </p:cNvSpPr>
          <p:nvPr/>
        </p:nvSpPr>
        <p:spPr bwMode="auto">
          <a:xfrm>
            <a:off x="2421403" y="4907297"/>
            <a:ext cx="504825" cy="428625"/>
          </a:xfrm>
          <a:prstGeom prst="rightArrow">
            <a:avLst>
              <a:gd name="adj1" fmla="val 50000"/>
              <a:gd name="adj2" fmla="val 53571"/>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noProof="0" dirty="0"/>
          </a:p>
        </p:txBody>
      </p:sp>
    </p:spTree>
    <p:extLst>
      <p:ext uri="{BB962C8B-B14F-4D97-AF65-F5344CB8AC3E}">
        <p14:creationId xmlns:p14="http://schemas.microsoft.com/office/powerpoint/2010/main" val="955832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660939" y="964216"/>
            <a:ext cx="10940353" cy="180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defRPr/>
            </a:pPr>
            <a:r>
              <a:rPr lang="en-US" sz="2200" noProof="0" dirty="0"/>
              <a:t>For the Province of Tolkien, we need shapefiles containing: </a:t>
            </a:r>
          </a:p>
          <a:p>
            <a:pPr marL="457200" indent="-360000" eaLnBrk="0" fontAlgn="base" hangingPunct="0">
              <a:lnSpc>
                <a:spcPct val="90000"/>
              </a:lnSpc>
              <a:spcAft>
                <a:spcPts val="600"/>
              </a:spcAft>
              <a:buFont typeface="Arial" panose="020B0604020202020204" pitchFamily="34" charset="0"/>
              <a:buChar char="•"/>
              <a:defRPr/>
            </a:pPr>
            <a:r>
              <a:rPr lang="en-US" sz="2200" noProof="0" dirty="0"/>
              <a:t>Boundaries of the Barangay with the unique identifiers from the master list included in the attribute table</a:t>
            </a:r>
          </a:p>
          <a:p>
            <a:pPr marL="457200" indent="-360000" eaLnBrk="0" fontAlgn="base" hangingPunct="0">
              <a:lnSpc>
                <a:spcPct val="90000"/>
              </a:lnSpc>
              <a:spcAft>
                <a:spcPts val="600"/>
              </a:spcAft>
              <a:buFont typeface="Arial" panose="020B0604020202020204" pitchFamily="34" charset="0"/>
              <a:buChar char="•"/>
              <a:defRPr/>
            </a:pPr>
            <a:r>
              <a:rPr lang="en-US" sz="2200" noProof="0" dirty="0"/>
              <a:t>Location of the health facilities with the unique identifier from the master list included in the attribute table</a:t>
            </a:r>
          </a:p>
        </p:txBody>
      </p:sp>
      <p:sp>
        <p:nvSpPr>
          <p:cNvPr id="3" name="Title 1">
            <a:extLst>
              <a:ext uri="{FF2B5EF4-FFF2-40B4-BE49-F238E27FC236}">
                <a16:creationId xmlns:a16="http://schemas.microsoft.com/office/drawing/2014/main" id="{B2AA881A-E337-835B-C8F6-D8C34848D9BC}"/>
              </a:ext>
            </a:extLst>
          </p:cNvPr>
          <p:cNvSpPr txBox="1">
            <a:spLocks/>
          </p:cNvSpPr>
          <p:nvPr/>
        </p:nvSpPr>
        <p:spPr bwMode="auto">
          <a:xfrm>
            <a:off x="555953" y="123061"/>
            <a:ext cx="11081198"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solidFill>
                  <a:schemeClr val="tx1"/>
                </a:solidFill>
              </a:rPr>
              <a:t>What geospatial data do we need?</a:t>
            </a:r>
          </a:p>
        </p:txBody>
      </p:sp>
      <p:sp>
        <p:nvSpPr>
          <p:cNvPr id="2" name="Rectangle 12"/>
          <p:cNvSpPr>
            <a:spLocks noChangeArrowheads="1"/>
          </p:cNvSpPr>
          <p:nvPr/>
        </p:nvSpPr>
        <p:spPr bwMode="auto">
          <a:xfrm>
            <a:off x="664001" y="3438730"/>
            <a:ext cx="10966475" cy="108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360000" eaLnBrk="0" fontAlgn="base" hangingPunct="0">
              <a:lnSpc>
                <a:spcPct val="90000"/>
              </a:lnSpc>
              <a:spcAft>
                <a:spcPts val="600"/>
              </a:spcAft>
              <a:buFont typeface="Arial" panose="020B0604020202020204" pitchFamily="34" charset="0"/>
              <a:buChar char="•"/>
              <a:defRPr/>
            </a:pPr>
            <a:r>
              <a:rPr lang="en-US" sz="2200" noProof="0" dirty="0"/>
              <a:t>Barangay boundary shapefile (LMB)</a:t>
            </a:r>
          </a:p>
          <a:p>
            <a:pPr marL="457200" indent="-360000" eaLnBrk="0" fontAlgn="base" hangingPunct="0">
              <a:lnSpc>
                <a:spcPct val="90000"/>
              </a:lnSpc>
              <a:spcAft>
                <a:spcPts val="600"/>
              </a:spcAft>
              <a:buFont typeface="Arial" panose="020B0604020202020204" pitchFamily="34" charset="0"/>
              <a:buChar char="•"/>
              <a:defRPr/>
            </a:pPr>
            <a:r>
              <a:rPr lang="en-US" sz="2200" noProof="0" dirty="0"/>
              <a:t>Place of residence for the 315 positive cases identified since the beginning of 2027 and the new ones reported by the RITM hospital (collected with ODK)</a:t>
            </a:r>
          </a:p>
        </p:txBody>
      </p:sp>
      <p:sp>
        <p:nvSpPr>
          <p:cNvPr id="6" name="Rectangle 3">
            <a:extLst>
              <a:ext uri="{FF2B5EF4-FFF2-40B4-BE49-F238E27FC236}">
                <a16:creationId xmlns:a16="http://schemas.microsoft.com/office/drawing/2014/main" id="{15359EF9-3F0F-4EF8-B77F-321687C70135}"/>
              </a:ext>
            </a:extLst>
          </p:cNvPr>
          <p:cNvSpPr>
            <a:spLocks noChangeArrowheads="1"/>
          </p:cNvSpPr>
          <p:nvPr/>
        </p:nvSpPr>
        <p:spPr bwMode="auto">
          <a:xfrm>
            <a:off x="1912315" y="4568769"/>
            <a:ext cx="9156737" cy="381000"/>
          </a:xfrm>
          <a:prstGeom prst="rect">
            <a:avLst/>
          </a:prstGeom>
          <a:noFill/>
          <a:ln w="9525">
            <a:noFill/>
            <a:miter lim="800000"/>
            <a:headEnd/>
            <a:tailEnd/>
          </a:ln>
        </p:spPr>
        <p:txBody>
          <a:bodyPr lIns="0" tIns="0" rIns="0" bIns="0"/>
          <a:lstStyle/>
          <a:p>
            <a:pPr>
              <a:lnSpc>
                <a:spcPct val="90000"/>
              </a:lnSpc>
              <a:defRPr/>
            </a:pPr>
            <a:r>
              <a:rPr lang="en-US" sz="2200" noProof="0" dirty="0"/>
              <a:t>Download/extract the exercise data from the TRAINING_MATERIAL/EXERCISES/EXERCISE_4 folder</a:t>
            </a:r>
          </a:p>
        </p:txBody>
      </p:sp>
      <p:sp>
        <p:nvSpPr>
          <p:cNvPr id="7" name="Title 1">
            <a:extLst>
              <a:ext uri="{FF2B5EF4-FFF2-40B4-BE49-F238E27FC236}">
                <a16:creationId xmlns:a16="http://schemas.microsoft.com/office/drawing/2014/main" id="{4F76B557-357E-5728-3667-E3CC20384AC9}"/>
              </a:ext>
            </a:extLst>
          </p:cNvPr>
          <p:cNvSpPr txBox="1">
            <a:spLocks/>
          </p:cNvSpPr>
          <p:nvPr/>
        </p:nvSpPr>
        <p:spPr bwMode="auto">
          <a:xfrm>
            <a:off x="564918" y="278714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solidFill>
                  <a:schemeClr val="tx1"/>
                </a:solidFill>
              </a:rPr>
              <a:t>What geospatial data do we have?</a:t>
            </a:r>
          </a:p>
        </p:txBody>
      </p:sp>
      <p:sp>
        <p:nvSpPr>
          <p:cNvPr id="8" name="Rectangle 3">
            <a:extLst>
              <a:ext uri="{FF2B5EF4-FFF2-40B4-BE49-F238E27FC236}">
                <a16:creationId xmlns:a16="http://schemas.microsoft.com/office/drawing/2014/main" id="{BFE9FDA2-6E16-D7BA-5D99-E26C1CDF52C8}"/>
              </a:ext>
            </a:extLst>
          </p:cNvPr>
          <p:cNvSpPr>
            <a:spLocks noChangeArrowheads="1"/>
          </p:cNvSpPr>
          <p:nvPr/>
        </p:nvSpPr>
        <p:spPr bwMode="auto">
          <a:xfrm>
            <a:off x="1912316" y="5191400"/>
            <a:ext cx="9763747" cy="1039114"/>
          </a:xfrm>
          <a:prstGeom prst="rect">
            <a:avLst/>
          </a:prstGeom>
          <a:noFill/>
          <a:ln w="9525">
            <a:noFill/>
            <a:miter lim="800000"/>
            <a:headEnd/>
            <a:tailEnd/>
          </a:ln>
        </p:spPr>
        <p:txBody>
          <a:bodyPr lIns="0" tIns="0" rIns="0" bIns="0"/>
          <a:lstStyle/>
          <a:p>
            <a:pPr>
              <a:lnSpc>
                <a:spcPct val="90000"/>
              </a:lnSpc>
              <a:defRPr/>
            </a:pPr>
            <a:r>
              <a:rPr lang="en-US" sz="2200" noProof="0" dirty="0"/>
              <a:t>In the “EXERCISES” folder you created in the previous exercise, create a subfolder ”EXE_4” and place the downloaded data there for easier access.</a:t>
            </a:r>
          </a:p>
          <a:p>
            <a:pPr>
              <a:lnSpc>
                <a:spcPct val="90000"/>
              </a:lnSpc>
              <a:defRPr/>
            </a:pPr>
            <a:r>
              <a:rPr lang="en-US" sz="2200" noProof="0" dirty="0"/>
              <a:t>(e.g., D:\EXERCISES\EXE_4)</a:t>
            </a:r>
          </a:p>
        </p:txBody>
      </p:sp>
      <p:sp>
        <p:nvSpPr>
          <p:cNvPr id="16" name="AutoShape 32">
            <a:extLst>
              <a:ext uri="{FF2B5EF4-FFF2-40B4-BE49-F238E27FC236}">
                <a16:creationId xmlns:a16="http://schemas.microsoft.com/office/drawing/2014/main" id="{360CAA6B-BDDE-2536-6F00-E00754B00467}"/>
              </a:ext>
            </a:extLst>
          </p:cNvPr>
          <p:cNvSpPr>
            <a:spLocks noChangeArrowheads="1"/>
          </p:cNvSpPr>
          <p:nvPr/>
        </p:nvSpPr>
        <p:spPr bwMode="auto">
          <a:xfrm>
            <a:off x="1368441" y="4559215"/>
            <a:ext cx="344867" cy="289304"/>
          </a:xfrm>
          <a:prstGeom prst="rightArrow">
            <a:avLst>
              <a:gd name="adj1" fmla="val 50000"/>
              <a:gd name="adj2" fmla="val 53571"/>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noProof="0" dirty="0"/>
          </a:p>
        </p:txBody>
      </p:sp>
      <p:sp>
        <p:nvSpPr>
          <p:cNvPr id="17" name="AutoShape 32">
            <a:extLst>
              <a:ext uri="{FF2B5EF4-FFF2-40B4-BE49-F238E27FC236}">
                <a16:creationId xmlns:a16="http://schemas.microsoft.com/office/drawing/2014/main" id="{5BC5D61F-362E-BDF5-3DC3-12B3CB0C97CE}"/>
              </a:ext>
            </a:extLst>
          </p:cNvPr>
          <p:cNvSpPr>
            <a:spLocks noChangeArrowheads="1"/>
          </p:cNvSpPr>
          <p:nvPr/>
        </p:nvSpPr>
        <p:spPr bwMode="auto">
          <a:xfrm>
            <a:off x="1368441" y="5170895"/>
            <a:ext cx="344867" cy="289304"/>
          </a:xfrm>
          <a:prstGeom prst="rightArrow">
            <a:avLst>
              <a:gd name="adj1" fmla="val 50000"/>
              <a:gd name="adj2" fmla="val 53571"/>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noProof="0" dirty="0"/>
          </a:p>
        </p:txBody>
      </p:sp>
      <p:pic>
        <p:nvPicPr>
          <p:cNvPr id="5" name="Picture 4">
            <a:extLst>
              <a:ext uri="{FF2B5EF4-FFF2-40B4-BE49-F238E27FC236}">
                <a16:creationId xmlns:a16="http://schemas.microsoft.com/office/drawing/2014/main" id="{F12B8E4A-3B28-DF07-EAA6-C74061E1BBDE}"/>
              </a:ext>
            </a:extLst>
          </p:cNvPr>
          <p:cNvPicPr>
            <a:picLocks noChangeAspect="1"/>
          </p:cNvPicPr>
          <p:nvPr/>
        </p:nvPicPr>
        <p:blipFill rotWithShape="1">
          <a:blip r:embed="rId2"/>
          <a:srcRect l="80520" t="38265" r="10441" b="47050"/>
          <a:stretch/>
        </p:blipFill>
        <p:spPr>
          <a:xfrm>
            <a:off x="7989002" y="4703867"/>
            <a:ext cx="487231" cy="439100"/>
          </a:xfrm>
          <a:prstGeom prst="rect">
            <a:avLst/>
          </a:prstGeom>
        </p:spPr>
      </p:pic>
      <p:pic>
        <p:nvPicPr>
          <p:cNvPr id="9" name="Picture 8" descr="A grey usb flash drive&#10;&#10;Description automatically generated">
            <a:extLst>
              <a:ext uri="{FF2B5EF4-FFF2-40B4-BE49-F238E27FC236}">
                <a16:creationId xmlns:a16="http://schemas.microsoft.com/office/drawing/2014/main" id="{B6A72D8C-CDD0-5249-C02F-C0615DD237C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476233" y="4590569"/>
            <a:ext cx="867355" cy="665695"/>
          </a:xfrm>
          <a:prstGeom prst="rect">
            <a:avLst/>
          </a:prstGeom>
        </p:spPr>
      </p:pic>
    </p:spTree>
    <p:extLst>
      <p:ext uri="{BB962C8B-B14F-4D97-AF65-F5344CB8AC3E}">
        <p14:creationId xmlns:p14="http://schemas.microsoft.com/office/powerpoint/2010/main" val="363049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524000" y="1"/>
            <a:ext cx="9144000" cy="981075"/>
          </a:xfrm>
          <a:prstGeom prst="rect">
            <a:avLst/>
          </a:prstGeom>
        </p:spPr>
        <p:txBody>
          <a:bodyPr vert="horz" lIns="91440" tIns="45720" rIns="91440" bIns="45720" rtlCol="0" anchor="ctr">
            <a:normAutofit/>
          </a:bodyPr>
          <a:lstStyle/>
          <a:p>
            <a:pPr algn="ctr" defTabSz="685800">
              <a:lnSpc>
                <a:spcPct val="90000"/>
              </a:lnSpc>
              <a:spcBef>
                <a:spcPct val="0"/>
              </a:spcBef>
            </a:pPr>
            <a:endParaRPr lang="en-US" sz="3200" b="1" noProof="0" dirty="0">
              <a:solidFill>
                <a:srgbClr val="002147"/>
              </a:solidFill>
              <a:ea typeface="+mj-ea"/>
              <a:cs typeface="+mj-cs"/>
            </a:endParaRPr>
          </a:p>
        </p:txBody>
      </p:sp>
      <p:sp>
        <p:nvSpPr>
          <p:cNvPr id="10" name="Rectangle 3"/>
          <p:cNvSpPr>
            <a:spLocks noChangeArrowheads="1"/>
          </p:cNvSpPr>
          <p:nvPr/>
        </p:nvSpPr>
        <p:spPr bwMode="auto">
          <a:xfrm>
            <a:off x="541036" y="738995"/>
            <a:ext cx="2088232" cy="461665"/>
          </a:xfrm>
          <a:prstGeom prst="rect">
            <a:avLst/>
          </a:prstGeom>
          <a:noFill/>
          <a:ln w="9525">
            <a:noFill/>
            <a:miter lim="800000"/>
            <a:headEnd/>
            <a:tailEnd/>
          </a:ln>
        </p:spPr>
        <p:txBody>
          <a:bodyPr wrap="square">
            <a:spAutoFit/>
          </a:bodyPr>
          <a:lstStyle/>
          <a:p>
            <a:r>
              <a:rPr lang="en-US" sz="2400" b="1" noProof="0" dirty="0">
                <a:solidFill>
                  <a:srgbClr val="002147"/>
                </a:solidFill>
              </a:rPr>
              <a:t>Basemap</a:t>
            </a:r>
          </a:p>
        </p:txBody>
      </p:sp>
      <p:sp>
        <p:nvSpPr>
          <p:cNvPr id="11" name="Rectangle 3">
            <a:extLst>
              <a:ext uri="{FF2B5EF4-FFF2-40B4-BE49-F238E27FC236}">
                <a16:creationId xmlns:a16="http://schemas.microsoft.com/office/drawing/2014/main" id="{15359EF9-3F0F-4EF8-B77F-321687C70135}"/>
              </a:ext>
            </a:extLst>
          </p:cNvPr>
          <p:cNvSpPr>
            <a:spLocks noChangeArrowheads="1"/>
          </p:cNvSpPr>
          <p:nvPr/>
        </p:nvSpPr>
        <p:spPr bwMode="auto">
          <a:xfrm>
            <a:off x="1952928" y="5537291"/>
            <a:ext cx="9723135" cy="381000"/>
          </a:xfrm>
          <a:prstGeom prst="rect">
            <a:avLst/>
          </a:prstGeom>
          <a:noFill/>
          <a:ln w="9525">
            <a:noFill/>
            <a:miter lim="800000"/>
            <a:headEnd/>
            <a:tailEnd/>
          </a:ln>
        </p:spPr>
        <p:txBody>
          <a:bodyPr lIns="0" tIns="0" rIns="0" bIns="0"/>
          <a:lstStyle/>
          <a:p>
            <a:pPr>
              <a:lnSpc>
                <a:spcPct val="90000"/>
              </a:lnSpc>
              <a:spcBef>
                <a:spcPct val="20000"/>
              </a:spcBef>
              <a:defRPr/>
            </a:pPr>
            <a:r>
              <a:rPr lang="en-US" sz="2400" noProof="0" dirty="0">
                <a:cs typeface="Arial" charset="0"/>
              </a:rPr>
              <a:t>Will be used to check the consistency, accuracy, and completeness of the geospatial data that we will be using</a:t>
            </a:r>
          </a:p>
          <a:p>
            <a:pPr marL="347663" indent="-347663">
              <a:lnSpc>
                <a:spcPct val="90000"/>
              </a:lnSpc>
              <a:spcBef>
                <a:spcPct val="20000"/>
              </a:spcBef>
              <a:buFont typeface="Arial" pitchFamily="34" charset="0"/>
              <a:buChar char="•"/>
              <a:defRPr/>
            </a:pPr>
            <a:endParaRPr lang="en-US" sz="2400" noProof="0" dirty="0">
              <a:cs typeface="Arial" charset="0"/>
            </a:endParaRPr>
          </a:p>
        </p:txBody>
      </p:sp>
      <p:sp>
        <p:nvSpPr>
          <p:cNvPr id="13" name="Rectangle 3">
            <a:extLst>
              <a:ext uri="{FF2B5EF4-FFF2-40B4-BE49-F238E27FC236}">
                <a16:creationId xmlns:a16="http://schemas.microsoft.com/office/drawing/2014/main" id="{4854B3AE-E01C-46CE-AA8C-9A0D63D1031B}"/>
              </a:ext>
            </a:extLst>
          </p:cNvPr>
          <p:cNvSpPr>
            <a:spLocks noChangeArrowheads="1"/>
          </p:cNvSpPr>
          <p:nvPr/>
        </p:nvSpPr>
        <p:spPr bwMode="auto">
          <a:xfrm>
            <a:off x="1952928" y="5003311"/>
            <a:ext cx="7878489" cy="381000"/>
          </a:xfrm>
          <a:prstGeom prst="rect">
            <a:avLst/>
          </a:prstGeom>
          <a:noFill/>
          <a:ln w="9525">
            <a:noFill/>
            <a:miter lim="800000"/>
            <a:headEnd/>
            <a:tailEnd/>
          </a:ln>
        </p:spPr>
        <p:txBody>
          <a:bodyPr lIns="0" tIns="0" rIns="0" bIns="0"/>
          <a:lstStyle/>
          <a:p>
            <a:pPr>
              <a:lnSpc>
                <a:spcPct val="90000"/>
              </a:lnSpc>
              <a:spcBef>
                <a:spcPct val="20000"/>
              </a:spcBef>
              <a:defRPr/>
            </a:pPr>
            <a:r>
              <a:rPr lang="en-US" sz="2400" noProof="0" dirty="0">
                <a:cs typeface="Arial" charset="0"/>
              </a:rPr>
              <a:t>Ground reference</a:t>
            </a:r>
          </a:p>
          <a:p>
            <a:pPr marL="347663" indent="-347663">
              <a:lnSpc>
                <a:spcPct val="90000"/>
              </a:lnSpc>
              <a:spcBef>
                <a:spcPct val="20000"/>
              </a:spcBef>
              <a:buFont typeface="Arial" pitchFamily="34" charset="0"/>
              <a:buChar char="•"/>
              <a:defRPr/>
            </a:pPr>
            <a:endParaRPr lang="en-US" sz="2400" noProof="0" dirty="0">
              <a:cs typeface="Arial" charset="0"/>
            </a:endParaRPr>
          </a:p>
        </p:txBody>
      </p:sp>
      <p:pic>
        <p:nvPicPr>
          <p:cNvPr id="2" name="Picture 1">
            <a:extLst>
              <a:ext uri="{FF2B5EF4-FFF2-40B4-BE49-F238E27FC236}">
                <a16:creationId xmlns:a16="http://schemas.microsoft.com/office/drawing/2014/main" id="{8FBD8472-60DA-41A0-BEAF-D9D8D198E8BA}"/>
              </a:ext>
            </a:extLst>
          </p:cNvPr>
          <p:cNvPicPr>
            <a:picLocks noChangeAspect="1"/>
          </p:cNvPicPr>
          <p:nvPr/>
        </p:nvPicPr>
        <p:blipFill rotWithShape="1">
          <a:blip r:embed="rId2"/>
          <a:srcRect l="18501" t="16401" r="22432" b="10803"/>
          <a:stretch/>
        </p:blipFill>
        <p:spPr>
          <a:xfrm>
            <a:off x="3281248" y="1420245"/>
            <a:ext cx="5221848" cy="3430086"/>
          </a:xfrm>
          <a:prstGeom prst="rect">
            <a:avLst/>
          </a:prstGeom>
        </p:spPr>
      </p:pic>
      <p:sp>
        <p:nvSpPr>
          <p:cNvPr id="14" name="Rectangle 3">
            <a:extLst>
              <a:ext uri="{FF2B5EF4-FFF2-40B4-BE49-F238E27FC236}">
                <a16:creationId xmlns:a16="http://schemas.microsoft.com/office/drawing/2014/main" id="{5F844BF6-2F00-4C8E-AE9D-EF8BEF6DB3A6}"/>
              </a:ext>
            </a:extLst>
          </p:cNvPr>
          <p:cNvSpPr>
            <a:spLocks noChangeArrowheads="1"/>
          </p:cNvSpPr>
          <p:nvPr/>
        </p:nvSpPr>
        <p:spPr bwMode="auto">
          <a:xfrm>
            <a:off x="7058998" y="3727665"/>
            <a:ext cx="1444098" cy="954107"/>
          </a:xfrm>
          <a:prstGeom prst="rect">
            <a:avLst/>
          </a:prstGeom>
          <a:noFill/>
          <a:ln w="9525">
            <a:noFill/>
            <a:miter lim="800000"/>
            <a:headEnd/>
            <a:tailEnd/>
          </a:ln>
        </p:spPr>
        <p:txBody>
          <a:bodyPr wrap="square">
            <a:spAutoFit/>
          </a:bodyPr>
          <a:lstStyle/>
          <a:p>
            <a:r>
              <a:rPr lang="en-US" sz="2800" noProof="0" dirty="0">
                <a:solidFill>
                  <a:schemeClr val="bg1"/>
                </a:solidFill>
              </a:rPr>
              <a:t>Satellite</a:t>
            </a:r>
          </a:p>
          <a:p>
            <a:r>
              <a:rPr lang="en-US" sz="2800" noProof="0" dirty="0">
                <a:solidFill>
                  <a:schemeClr val="bg1"/>
                </a:solidFill>
              </a:rPr>
              <a:t>images</a:t>
            </a:r>
          </a:p>
        </p:txBody>
      </p:sp>
      <p:sp>
        <p:nvSpPr>
          <p:cNvPr id="3" name="Title 1">
            <a:extLst>
              <a:ext uri="{FF2B5EF4-FFF2-40B4-BE49-F238E27FC236}">
                <a16:creationId xmlns:a16="http://schemas.microsoft.com/office/drawing/2014/main" id="{C487C6CA-5585-A76A-CBED-E390682B54B0}"/>
              </a:ext>
            </a:extLst>
          </p:cNvPr>
          <p:cNvSpPr txBox="1">
            <a:spLocks/>
          </p:cNvSpPr>
          <p:nvPr/>
        </p:nvSpPr>
        <p:spPr bwMode="auto">
          <a:xfrm>
            <a:off x="555953" y="25583"/>
            <a:ext cx="1112011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t>What geospatial data do we need?</a:t>
            </a:r>
          </a:p>
        </p:txBody>
      </p:sp>
      <p:sp>
        <p:nvSpPr>
          <p:cNvPr id="5" name="AutoShape 32">
            <a:extLst>
              <a:ext uri="{FF2B5EF4-FFF2-40B4-BE49-F238E27FC236}">
                <a16:creationId xmlns:a16="http://schemas.microsoft.com/office/drawing/2014/main" id="{7EECADBE-0661-5329-DECA-D0EAC31AEC6B}"/>
              </a:ext>
            </a:extLst>
          </p:cNvPr>
          <p:cNvSpPr>
            <a:spLocks noChangeArrowheads="1"/>
          </p:cNvSpPr>
          <p:nvPr/>
        </p:nvSpPr>
        <p:spPr bwMode="auto">
          <a:xfrm>
            <a:off x="1412719" y="5513537"/>
            <a:ext cx="344867" cy="289304"/>
          </a:xfrm>
          <a:prstGeom prst="rightArrow">
            <a:avLst>
              <a:gd name="adj1" fmla="val 50000"/>
              <a:gd name="adj2" fmla="val 53571"/>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noProof="0" dirty="0"/>
          </a:p>
        </p:txBody>
      </p:sp>
      <p:sp>
        <p:nvSpPr>
          <p:cNvPr id="6" name="AutoShape 32">
            <a:extLst>
              <a:ext uri="{FF2B5EF4-FFF2-40B4-BE49-F238E27FC236}">
                <a16:creationId xmlns:a16="http://schemas.microsoft.com/office/drawing/2014/main" id="{62387152-6455-7747-8B9C-C701FE1A73DA}"/>
              </a:ext>
            </a:extLst>
          </p:cNvPr>
          <p:cNvSpPr>
            <a:spLocks noChangeArrowheads="1"/>
          </p:cNvSpPr>
          <p:nvPr/>
        </p:nvSpPr>
        <p:spPr bwMode="auto">
          <a:xfrm>
            <a:off x="1412719" y="5022264"/>
            <a:ext cx="344867" cy="289304"/>
          </a:xfrm>
          <a:prstGeom prst="rightArrow">
            <a:avLst>
              <a:gd name="adj1" fmla="val 50000"/>
              <a:gd name="adj2" fmla="val 53571"/>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noProof="0" dirty="0"/>
          </a:p>
        </p:txBody>
      </p:sp>
    </p:spTree>
    <p:extLst>
      <p:ext uri="{BB962C8B-B14F-4D97-AF65-F5344CB8AC3E}">
        <p14:creationId xmlns:p14="http://schemas.microsoft.com/office/powerpoint/2010/main" val="4244413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a:extLst>
              <a:ext uri="{FF2B5EF4-FFF2-40B4-BE49-F238E27FC236}">
                <a16:creationId xmlns:a16="http://schemas.microsoft.com/office/drawing/2014/main" id="{D5199254-0BB0-411F-90AD-F7267FE2384D}"/>
              </a:ext>
            </a:extLst>
          </p:cNvPr>
          <p:cNvSpPr>
            <a:spLocks noChangeArrowheads="1"/>
          </p:cNvSpPr>
          <p:nvPr/>
        </p:nvSpPr>
        <p:spPr bwMode="auto">
          <a:xfrm>
            <a:off x="439699" y="1277234"/>
            <a:ext cx="11236363"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a:spcAft>
                <a:spcPts val="600"/>
              </a:spcAft>
              <a:buFontTx/>
              <a:buAutoNum type="arabicPeriod"/>
            </a:pPr>
            <a:r>
              <a:rPr lang="en-US" sz="2200" noProof="0" dirty="0">
                <a:latin typeface="+mn-lt"/>
              </a:rPr>
              <a:t>Launch QGIS</a:t>
            </a:r>
          </a:p>
          <a:p>
            <a:pPr marL="457200" indent="-360000">
              <a:spcAft>
                <a:spcPts val="600"/>
              </a:spcAft>
              <a:buFontTx/>
              <a:buAutoNum type="arabicPeriod"/>
            </a:pPr>
            <a:r>
              <a:rPr lang="en-US" sz="2200" noProof="0" dirty="0">
                <a:latin typeface="+mn-lt"/>
              </a:rPr>
              <a:t>Click on the </a:t>
            </a:r>
            <a:r>
              <a:rPr lang="en-US" sz="2200" i="1" noProof="0" dirty="0">
                <a:latin typeface="+mn-lt"/>
              </a:rPr>
              <a:t>Save</a:t>
            </a:r>
            <a:r>
              <a:rPr lang="en-US" sz="2200" noProof="0" dirty="0">
                <a:latin typeface="+mn-lt"/>
              </a:rPr>
              <a:t> button</a:t>
            </a:r>
          </a:p>
          <a:p>
            <a:pPr marL="457200" indent="-360000">
              <a:spcAft>
                <a:spcPts val="600"/>
              </a:spcAft>
              <a:buFontTx/>
              <a:buAutoNum type="arabicPeriod"/>
            </a:pPr>
            <a:r>
              <a:rPr lang="en-US" sz="2200" noProof="0" dirty="0">
                <a:latin typeface="+mn-lt"/>
              </a:rPr>
              <a:t>Go to the folder where you want to save your QGIS project (</a:t>
            </a:r>
            <a:r>
              <a:rPr lang="en-US" sz="2200" noProof="0" dirty="0"/>
              <a:t>D:\EXERCISES\EXE_4)</a:t>
            </a:r>
            <a:endParaRPr lang="en-US" sz="2200" noProof="0" dirty="0">
              <a:latin typeface="+mn-lt"/>
            </a:endParaRPr>
          </a:p>
          <a:p>
            <a:pPr marL="457200" indent="-360000">
              <a:spcAft>
                <a:spcPts val="600"/>
              </a:spcAft>
              <a:buFontTx/>
              <a:buAutoNum type="arabicPeriod"/>
            </a:pPr>
            <a:r>
              <a:rPr lang="en-US" sz="2200" noProof="0" dirty="0">
                <a:latin typeface="+mn-lt"/>
              </a:rPr>
              <a:t>Enter a file name and click </a:t>
            </a:r>
            <a:r>
              <a:rPr lang="en-US" sz="2200" i="1" noProof="0" dirty="0">
                <a:latin typeface="+mn-lt"/>
              </a:rPr>
              <a:t>Save</a:t>
            </a:r>
          </a:p>
          <a:p>
            <a:pPr marL="457200" indent="-360000">
              <a:spcAft>
                <a:spcPts val="600"/>
              </a:spcAft>
              <a:buFontTx/>
              <a:buAutoNum type="arabicPeriod"/>
            </a:pPr>
            <a:r>
              <a:rPr lang="en-US" sz="2200" noProof="0" dirty="0">
                <a:latin typeface="+mn-lt"/>
              </a:rPr>
              <a:t>Click the </a:t>
            </a:r>
            <a:r>
              <a:rPr lang="en-US" sz="2200" i="1" noProof="0" dirty="0">
                <a:latin typeface="+mn-lt"/>
              </a:rPr>
              <a:t>Add Vector Layer </a:t>
            </a:r>
            <a:r>
              <a:rPr lang="en-US" sz="2200" noProof="0" dirty="0">
                <a:latin typeface="+mn-lt"/>
              </a:rPr>
              <a:t>button</a:t>
            </a:r>
          </a:p>
          <a:p>
            <a:pPr marL="457200" indent="-360000">
              <a:spcAft>
                <a:spcPts val="600"/>
              </a:spcAft>
              <a:buFontTx/>
              <a:buAutoNum type="arabicPeriod"/>
            </a:pPr>
            <a:r>
              <a:rPr lang="en-US" sz="2200" noProof="0" dirty="0">
                <a:latin typeface="+mn-lt"/>
              </a:rPr>
              <a:t>Browse to the location of the EXERCISES\EXE_4\</a:t>
            </a:r>
          </a:p>
          <a:p>
            <a:pPr marL="97200" indent="0">
              <a:spcAft>
                <a:spcPts val="600"/>
              </a:spcAft>
            </a:pPr>
            <a:r>
              <a:rPr lang="en-US" sz="2200" noProof="0" dirty="0">
                <a:latin typeface="+mn-lt"/>
              </a:rPr>
              <a:t>   BARANGAY_BOUNDARIES\LMB folder on your computer</a:t>
            </a:r>
          </a:p>
        </p:txBody>
      </p:sp>
      <p:pic>
        <p:nvPicPr>
          <p:cNvPr id="8" name="Picture 6" descr="add_vector">
            <a:extLst>
              <a:ext uri="{FF2B5EF4-FFF2-40B4-BE49-F238E27FC236}">
                <a16:creationId xmlns:a16="http://schemas.microsoft.com/office/drawing/2014/main" id="{75600909-6C92-449E-AC23-AF9E596743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500" y="2847789"/>
            <a:ext cx="471479" cy="41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a:extLst>
              <a:ext uri="{FF2B5EF4-FFF2-40B4-BE49-F238E27FC236}">
                <a16:creationId xmlns:a16="http://schemas.microsoft.com/office/drawing/2014/main" id="{C45F41B9-2817-4DA6-9E0C-6DF77321999D}"/>
              </a:ext>
            </a:extLst>
          </p:cNvPr>
          <p:cNvSpPr>
            <a:spLocks noChangeArrowheads="1"/>
          </p:cNvSpPr>
          <p:nvPr/>
        </p:nvSpPr>
        <p:spPr bwMode="auto">
          <a:xfrm>
            <a:off x="1328093" y="5498479"/>
            <a:ext cx="7062871" cy="381000"/>
          </a:xfrm>
          <a:prstGeom prst="rect">
            <a:avLst/>
          </a:prstGeom>
          <a:noFill/>
          <a:ln w="9525">
            <a:noFill/>
            <a:miter lim="800000"/>
            <a:headEnd/>
            <a:tailEnd/>
          </a:ln>
        </p:spPr>
        <p:txBody>
          <a:bodyPr lIns="0" tIns="0" rIns="0" bIns="0"/>
          <a:lstStyle/>
          <a:p>
            <a:pPr>
              <a:lnSpc>
                <a:spcPct val="90000"/>
              </a:lnSpc>
              <a:spcBef>
                <a:spcPct val="20000"/>
              </a:spcBef>
              <a:defRPr/>
            </a:pPr>
            <a:r>
              <a:rPr lang="en-US" sz="2200" noProof="0" dirty="0">
                <a:cs typeface="Arial" charset="0"/>
              </a:rPr>
              <a:t>The barangay boundaries for the Province of Tolkien should appear in the map canvas of QGIS. </a:t>
            </a:r>
            <a:r>
              <a:rPr lang="en-US" sz="2200" noProof="0" dirty="0"/>
              <a:t>(Random color is assigned.)</a:t>
            </a:r>
            <a:endParaRPr lang="en-US" sz="2200" noProof="0" dirty="0">
              <a:cs typeface="Arial" charset="0"/>
            </a:endParaRPr>
          </a:p>
        </p:txBody>
      </p:sp>
      <p:pic>
        <p:nvPicPr>
          <p:cNvPr id="3" name="Picture 2">
            <a:extLst>
              <a:ext uri="{FF2B5EF4-FFF2-40B4-BE49-F238E27FC236}">
                <a16:creationId xmlns:a16="http://schemas.microsoft.com/office/drawing/2014/main" id="{86591FE3-BCBE-4F88-B90B-35E4D4443868}"/>
              </a:ext>
            </a:extLst>
          </p:cNvPr>
          <p:cNvPicPr>
            <a:picLocks noChangeAspect="1"/>
          </p:cNvPicPr>
          <p:nvPr/>
        </p:nvPicPr>
        <p:blipFill rotWithShape="1">
          <a:blip r:embed="rId3"/>
          <a:srcRect l="23226" t="16186" r="24792" b="55600"/>
          <a:stretch/>
        </p:blipFill>
        <p:spPr>
          <a:xfrm>
            <a:off x="7871011" y="2652826"/>
            <a:ext cx="3155360" cy="963338"/>
          </a:xfrm>
          <a:prstGeom prst="rect">
            <a:avLst/>
          </a:prstGeom>
          <a:ln>
            <a:solidFill>
              <a:schemeClr val="tx1"/>
            </a:solidFill>
          </a:ln>
          <a:effectLst>
            <a:outerShdw blurRad="50800" dist="38100" dir="2700000" sx="102000" sy="102000" algn="tl" rotWithShape="0">
              <a:prstClr val="black">
                <a:alpha val="40000"/>
              </a:prstClr>
            </a:outerShdw>
          </a:effectLst>
        </p:spPr>
      </p:pic>
      <p:sp>
        <p:nvSpPr>
          <p:cNvPr id="12" name="Rectangle 12">
            <a:extLst>
              <a:ext uri="{FF2B5EF4-FFF2-40B4-BE49-F238E27FC236}">
                <a16:creationId xmlns:a16="http://schemas.microsoft.com/office/drawing/2014/main" id="{D5199254-0BB0-411F-90AD-F7267FE2384D}"/>
              </a:ext>
            </a:extLst>
          </p:cNvPr>
          <p:cNvSpPr>
            <a:spLocks noChangeArrowheads="1"/>
          </p:cNvSpPr>
          <p:nvPr/>
        </p:nvSpPr>
        <p:spPr bwMode="auto">
          <a:xfrm>
            <a:off x="448996" y="4218167"/>
            <a:ext cx="7269613"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a:spcAft>
                <a:spcPts val="600"/>
              </a:spcAft>
              <a:buFont typeface="+mj-lt"/>
              <a:buAutoNum type="arabicPeriod" startAt="7"/>
            </a:pPr>
            <a:r>
              <a:rPr lang="en-US" sz="2200" noProof="0" dirty="0">
                <a:latin typeface="+mn-lt"/>
              </a:rPr>
              <a:t>Double-click on the </a:t>
            </a:r>
            <a:r>
              <a:rPr lang="en-US" sz="2200" b="1" noProof="0" dirty="0" err="1">
                <a:latin typeface="+mn-lt"/>
              </a:rPr>
              <a:t>TOLKIEN_BRG.shp</a:t>
            </a:r>
            <a:r>
              <a:rPr lang="en-US" sz="2200" b="1" noProof="0" dirty="0">
                <a:latin typeface="+mn-lt"/>
              </a:rPr>
              <a:t> </a:t>
            </a:r>
            <a:r>
              <a:rPr lang="en-US" sz="2200" noProof="0" dirty="0">
                <a:latin typeface="+mn-lt"/>
              </a:rPr>
              <a:t>file and click the </a:t>
            </a:r>
            <a:r>
              <a:rPr lang="en-US" sz="2200" i="1" noProof="0" dirty="0">
                <a:latin typeface="+mn-lt"/>
              </a:rPr>
              <a:t>Add</a:t>
            </a:r>
            <a:r>
              <a:rPr lang="en-US" sz="2200" noProof="0" dirty="0">
                <a:latin typeface="+mn-lt"/>
              </a:rPr>
              <a:t> button</a:t>
            </a:r>
          </a:p>
          <a:p>
            <a:pPr marL="457200" indent="-360000">
              <a:spcAft>
                <a:spcPts val="600"/>
              </a:spcAft>
              <a:buFont typeface="+mj-lt"/>
              <a:buAutoNum type="arabicPeriod" startAt="7"/>
            </a:pPr>
            <a:r>
              <a:rPr lang="en-US" sz="2200" noProof="0" dirty="0">
                <a:latin typeface="+mn-lt"/>
              </a:rPr>
              <a:t>Close the Data Source Manager dialog box</a:t>
            </a:r>
          </a:p>
        </p:txBody>
      </p:sp>
      <p:sp>
        <p:nvSpPr>
          <p:cNvPr id="2" name="Title 1">
            <a:extLst>
              <a:ext uri="{FF2B5EF4-FFF2-40B4-BE49-F238E27FC236}">
                <a16:creationId xmlns:a16="http://schemas.microsoft.com/office/drawing/2014/main" id="{1113FDB6-745D-1772-E264-0F3E8FA51D85}"/>
              </a:ext>
            </a:extLst>
          </p:cNvPr>
          <p:cNvSpPr txBox="1">
            <a:spLocks/>
          </p:cNvSpPr>
          <p:nvPr/>
        </p:nvSpPr>
        <p:spPr bwMode="auto">
          <a:xfrm>
            <a:off x="539661" y="22113"/>
            <a:ext cx="11082612"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t>Exercise 4 – Part 1</a:t>
            </a:r>
          </a:p>
        </p:txBody>
      </p:sp>
      <p:sp>
        <p:nvSpPr>
          <p:cNvPr id="4" name="Rectangle 3">
            <a:extLst>
              <a:ext uri="{FF2B5EF4-FFF2-40B4-BE49-F238E27FC236}">
                <a16:creationId xmlns:a16="http://schemas.microsoft.com/office/drawing/2014/main" id="{25213AE0-B5D3-7A4D-8AC1-74F172CE1F6B}"/>
              </a:ext>
            </a:extLst>
          </p:cNvPr>
          <p:cNvSpPr>
            <a:spLocks noChangeArrowheads="1"/>
          </p:cNvSpPr>
          <p:nvPr/>
        </p:nvSpPr>
        <p:spPr bwMode="auto">
          <a:xfrm>
            <a:off x="548626" y="710180"/>
            <a:ext cx="8412163" cy="461665"/>
          </a:xfrm>
          <a:prstGeom prst="rect">
            <a:avLst/>
          </a:prstGeom>
          <a:noFill/>
          <a:ln w="9525">
            <a:noFill/>
            <a:miter lim="800000"/>
            <a:headEnd/>
            <a:tailEnd/>
          </a:ln>
        </p:spPr>
        <p:txBody>
          <a:bodyPr>
            <a:spAutoFit/>
          </a:bodyPr>
          <a:lstStyle/>
          <a:p>
            <a:r>
              <a:rPr lang="en-US" sz="2400" b="1" u="sng" noProof="0" dirty="0">
                <a:solidFill>
                  <a:srgbClr val="002147"/>
                </a:solidFill>
              </a:rPr>
              <a:t>Barangay boundary shapefile</a:t>
            </a:r>
          </a:p>
        </p:txBody>
      </p:sp>
      <p:sp>
        <p:nvSpPr>
          <p:cNvPr id="13" name="AutoShape 32">
            <a:extLst>
              <a:ext uri="{FF2B5EF4-FFF2-40B4-BE49-F238E27FC236}">
                <a16:creationId xmlns:a16="http://schemas.microsoft.com/office/drawing/2014/main" id="{783D363F-D626-6701-66A9-0BA43710D579}"/>
              </a:ext>
            </a:extLst>
          </p:cNvPr>
          <p:cNvSpPr>
            <a:spLocks noChangeArrowheads="1"/>
          </p:cNvSpPr>
          <p:nvPr/>
        </p:nvSpPr>
        <p:spPr bwMode="auto">
          <a:xfrm>
            <a:off x="863945" y="5492697"/>
            <a:ext cx="383485" cy="332391"/>
          </a:xfrm>
          <a:prstGeom prst="rightArrow">
            <a:avLst>
              <a:gd name="adj1" fmla="val 50000"/>
              <a:gd name="adj2" fmla="val 53571"/>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noProof="0" dirty="0"/>
          </a:p>
        </p:txBody>
      </p:sp>
      <p:pic>
        <p:nvPicPr>
          <p:cNvPr id="5" name="Picture 2">
            <a:extLst>
              <a:ext uri="{FF2B5EF4-FFF2-40B4-BE49-F238E27FC236}">
                <a16:creationId xmlns:a16="http://schemas.microsoft.com/office/drawing/2014/main" id="{F8B46B2B-9D03-15B7-82C5-35D35751EA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766" t="7150" r="91460" b="89906"/>
          <a:stretch>
            <a:fillRect/>
          </a:stretch>
        </p:blipFill>
        <p:spPr bwMode="auto">
          <a:xfrm>
            <a:off x="3890638" y="1655626"/>
            <a:ext cx="386328" cy="40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D2461170-EB33-8D8D-111B-71AEAC317B2F}"/>
              </a:ext>
            </a:extLst>
          </p:cNvPr>
          <p:cNvPicPr>
            <a:picLocks noChangeAspect="1"/>
          </p:cNvPicPr>
          <p:nvPr/>
        </p:nvPicPr>
        <p:blipFill>
          <a:blip r:embed="rId5"/>
          <a:stretch>
            <a:fillRect/>
          </a:stretch>
        </p:blipFill>
        <p:spPr>
          <a:xfrm>
            <a:off x="8615836" y="3498895"/>
            <a:ext cx="3100558" cy="1962000"/>
          </a:xfrm>
          <a:prstGeom prst="rect">
            <a:avLst/>
          </a:prstGeom>
          <a:ln>
            <a:solidFill>
              <a:schemeClr val="tx1"/>
            </a:solidFill>
          </a:ln>
        </p:spPr>
      </p:pic>
    </p:spTree>
    <p:extLst>
      <p:ext uri="{BB962C8B-B14F-4D97-AF65-F5344CB8AC3E}">
        <p14:creationId xmlns:p14="http://schemas.microsoft.com/office/powerpoint/2010/main" val="665656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680E8B2-97C3-6AA5-7E04-0C1C4D689E0B}"/>
              </a:ext>
            </a:extLst>
          </p:cNvPr>
          <p:cNvPicPr>
            <a:picLocks noChangeAspect="1"/>
          </p:cNvPicPr>
          <p:nvPr/>
        </p:nvPicPr>
        <p:blipFill>
          <a:blip r:embed="rId2"/>
          <a:stretch>
            <a:fillRect/>
          </a:stretch>
        </p:blipFill>
        <p:spPr>
          <a:xfrm>
            <a:off x="6875088" y="432695"/>
            <a:ext cx="1582783" cy="3067200"/>
          </a:xfrm>
          <a:prstGeom prst="rect">
            <a:avLst/>
          </a:prstGeom>
          <a:effectLst>
            <a:outerShdw blurRad="50800" dist="38100" dir="2700000" sx="102000" sy="102000" algn="tl" rotWithShape="0">
              <a:prstClr val="black">
                <a:alpha val="40000"/>
              </a:prstClr>
            </a:outerShdw>
          </a:effectLst>
        </p:spPr>
      </p:pic>
      <p:sp>
        <p:nvSpPr>
          <p:cNvPr id="13" name="Rectangle 12">
            <a:extLst>
              <a:ext uri="{FF2B5EF4-FFF2-40B4-BE49-F238E27FC236}">
                <a16:creationId xmlns:a16="http://schemas.microsoft.com/office/drawing/2014/main" id="{CB51E6C9-E9B6-4237-8697-0115B97B7D09}"/>
              </a:ext>
            </a:extLst>
          </p:cNvPr>
          <p:cNvSpPr>
            <a:spLocks noChangeArrowheads="1"/>
          </p:cNvSpPr>
          <p:nvPr/>
        </p:nvSpPr>
        <p:spPr bwMode="auto">
          <a:xfrm>
            <a:off x="446662" y="1333919"/>
            <a:ext cx="5660746" cy="167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6400" indent="-4064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a:spcAft>
                <a:spcPts val="1800"/>
              </a:spcAft>
              <a:buFontTx/>
              <a:buAutoNum type="arabicPeriod"/>
            </a:pPr>
            <a:r>
              <a:rPr lang="en-US" sz="2200" noProof="0" dirty="0">
                <a:latin typeface="+mn-lt"/>
              </a:rPr>
              <a:t>Right-click on the </a:t>
            </a:r>
            <a:r>
              <a:rPr lang="en-US" sz="2200" dirty="0">
                <a:latin typeface="+mn-lt"/>
              </a:rPr>
              <a:t>barangay</a:t>
            </a:r>
            <a:r>
              <a:rPr lang="en-US" sz="2200" noProof="0" dirty="0">
                <a:latin typeface="+mn-lt"/>
              </a:rPr>
              <a:t> boundary layer and select </a:t>
            </a:r>
            <a:r>
              <a:rPr lang="en-US" sz="2200" i="1" noProof="0" dirty="0">
                <a:latin typeface="+mn-lt"/>
              </a:rPr>
              <a:t>Properties…</a:t>
            </a:r>
          </a:p>
          <a:p>
            <a:pPr marL="457200" indent="-360000">
              <a:spcAft>
                <a:spcPts val="1800"/>
              </a:spcAft>
              <a:buFontTx/>
              <a:buAutoNum type="arabicPeriod"/>
            </a:pPr>
            <a:r>
              <a:rPr lang="en-US" sz="2200" noProof="0" dirty="0">
                <a:latin typeface="+mn-lt"/>
              </a:rPr>
              <a:t>Select </a:t>
            </a:r>
            <a:r>
              <a:rPr lang="en-US" sz="2200" i="1" noProof="0" dirty="0">
                <a:latin typeface="+mn-lt"/>
              </a:rPr>
              <a:t>Metadata</a:t>
            </a:r>
            <a:r>
              <a:rPr lang="en-US" sz="2200" noProof="0" dirty="0">
                <a:latin typeface="+mn-lt"/>
              </a:rPr>
              <a:t> in the left-hand menu and have a look at information reported there</a:t>
            </a:r>
          </a:p>
        </p:txBody>
      </p:sp>
      <p:sp>
        <p:nvSpPr>
          <p:cNvPr id="17" name="Rectangle 3">
            <a:extLst>
              <a:ext uri="{FF2B5EF4-FFF2-40B4-BE49-F238E27FC236}">
                <a16:creationId xmlns:a16="http://schemas.microsoft.com/office/drawing/2014/main" id="{BCDFA303-7965-4872-98AC-E83FC521D707}"/>
              </a:ext>
            </a:extLst>
          </p:cNvPr>
          <p:cNvSpPr>
            <a:spLocks noChangeArrowheads="1"/>
          </p:cNvSpPr>
          <p:nvPr/>
        </p:nvSpPr>
        <p:spPr bwMode="auto">
          <a:xfrm>
            <a:off x="1440150" y="3809200"/>
            <a:ext cx="5696184" cy="381000"/>
          </a:xfrm>
          <a:prstGeom prst="rect">
            <a:avLst/>
          </a:prstGeom>
          <a:noFill/>
          <a:ln w="9525">
            <a:noFill/>
            <a:miter lim="800000"/>
            <a:headEnd/>
            <a:tailEnd/>
          </a:ln>
        </p:spPr>
        <p:txBody>
          <a:bodyPr lIns="0" tIns="0" rIns="0" bIns="0"/>
          <a:lstStyle/>
          <a:p>
            <a:pPr>
              <a:lnSpc>
                <a:spcPct val="90000"/>
              </a:lnSpc>
              <a:spcBef>
                <a:spcPct val="20000"/>
              </a:spcBef>
              <a:defRPr/>
            </a:pPr>
            <a:r>
              <a:rPr lang="en-US" sz="2200" noProof="0" dirty="0">
                <a:cs typeface="Arial" charset="0"/>
              </a:rPr>
              <a:t>You can also have a look at the </a:t>
            </a:r>
            <a:r>
              <a:rPr lang="en-US" sz="2200" noProof="0" dirty="0"/>
              <a:t>METADATA_LMB_BRG_BND.</a:t>
            </a:r>
            <a:r>
              <a:rPr lang="en-US" sz="2200" noProof="0" dirty="0">
                <a:cs typeface="Arial" charset="0"/>
              </a:rPr>
              <a:t>txt file stored in the </a:t>
            </a:r>
            <a:r>
              <a:rPr lang="en-US" sz="2200" noProof="0" dirty="0"/>
              <a:t>EXERCISES\EXE_4</a:t>
            </a:r>
            <a:r>
              <a:rPr lang="en-US" sz="2200" noProof="0" dirty="0">
                <a:cs typeface="Arial" charset="0"/>
              </a:rPr>
              <a:t>\</a:t>
            </a:r>
            <a:r>
              <a:rPr lang="en-US" sz="2200" noProof="0" dirty="0"/>
              <a:t>DATA\BARANGAY_ BOUNDARIES\LMB </a:t>
            </a:r>
            <a:r>
              <a:rPr lang="en-US" sz="2200" noProof="0" dirty="0">
                <a:cs typeface="Arial" charset="0"/>
              </a:rPr>
              <a:t>folder to get information about this layer</a:t>
            </a:r>
          </a:p>
        </p:txBody>
      </p:sp>
      <p:sp>
        <p:nvSpPr>
          <p:cNvPr id="6" name="AutoShape 32">
            <a:extLst>
              <a:ext uri="{FF2B5EF4-FFF2-40B4-BE49-F238E27FC236}">
                <a16:creationId xmlns:a16="http://schemas.microsoft.com/office/drawing/2014/main" id="{3320B47A-CD9E-5637-E5A9-7DAA713A8161}"/>
              </a:ext>
            </a:extLst>
          </p:cNvPr>
          <p:cNvSpPr>
            <a:spLocks noChangeArrowheads="1"/>
          </p:cNvSpPr>
          <p:nvPr/>
        </p:nvSpPr>
        <p:spPr bwMode="auto">
          <a:xfrm>
            <a:off x="884589" y="3809200"/>
            <a:ext cx="415780" cy="345095"/>
          </a:xfrm>
          <a:prstGeom prst="rightArrow">
            <a:avLst>
              <a:gd name="adj1" fmla="val 50000"/>
              <a:gd name="adj2" fmla="val 53571"/>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noProof="0" dirty="0"/>
          </a:p>
        </p:txBody>
      </p:sp>
      <p:pic>
        <p:nvPicPr>
          <p:cNvPr id="15" name="Picture 14">
            <a:extLst>
              <a:ext uri="{FF2B5EF4-FFF2-40B4-BE49-F238E27FC236}">
                <a16:creationId xmlns:a16="http://schemas.microsoft.com/office/drawing/2014/main" id="{8527D8E2-1AA2-D32E-4071-DEED99AAE5A5}"/>
              </a:ext>
            </a:extLst>
          </p:cNvPr>
          <p:cNvPicPr>
            <a:picLocks noChangeAspect="1"/>
          </p:cNvPicPr>
          <p:nvPr/>
        </p:nvPicPr>
        <p:blipFill>
          <a:blip r:embed="rId3"/>
          <a:stretch>
            <a:fillRect/>
          </a:stretch>
        </p:blipFill>
        <p:spPr>
          <a:xfrm>
            <a:off x="8343577" y="1237349"/>
            <a:ext cx="2904828" cy="2160000"/>
          </a:xfrm>
          <a:prstGeom prst="rect">
            <a:avLst/>
          </a:prstGeom>
        </p:spPr>
      </p:pic>
      <p:pic>
        <p:nvPicPr>
          <p:cNvPr id="8" name="Picture 7">
            <a:extLst>
              <a:ext uri="{FF2B5EF4-FFF2-40B4-BE49-F238E27FC236}">
                <a16:creationId xmlns:a16="http://schemas.microsoft.com/office/drawing/2014/main" id="{9989C7AE-710B-47A6-776E-326EAB4C19FB}"/>
              </a:ext>
            </a:extLst>
          </p:cNvPr>
          <p:cNvPicPr>
            <a:picLocks noChangeAspect="1"/>
          </p:cNvPicPr>
          <p:nvPr/>
        </p:nvPicPr>
        <p:blipFill>
          <a:blip r:embed="rId4"/>
          <a:stretch>
            <a:fillRect/>
          </a:stretch>
        </p:blipFill>
        <p:spPr>
          <a:xfrm>
            <a:off x="9937500" y="747071"/>
            <a:ext cx="1664884" cy="562778"/>
          </a:xfrm>
          <a:prstGeom prst="rect">
            <a:avLst/>
          </a:prstGeom>
        </p:spPr>
      </p:pic>
      <p:pic>
        <p:nvPicPr>
          <p:cNvPr id="18" name="Picture 17">
            <a:extLst>
              <a:ext uri="{FF2B5EF4-FFF2-40B4-BE49-F238E27FC236}">
                <a16:creationId xmlns:a16="http://schemas.microsoft.com/office/drawing/2014/main" id="{178371C8-EB9E-C615-824B-8758989BF3F5}"/>
              </a:ext>
            </a:extLst>
          </p:cNvPr>
          <p:cNvPicPr>
            <a:picLocks noChangeAspect="1"/>
          </p:cNvPicPr>
          <p:nvPr/>
        </p:nvPicPr>
        <p:blipFill>
          <a:blip r:embed="rId5"/>
          <a:stretch>
            <a:fillRect/>
          </a:stretch>
        </p:blipFill>
        <p:spPr>
          <a:xfrm>
            <a:off x="7874831" y="3691435"/>
            <a:ext cx="2727668" cy="2460093"/>
          </a:xfrm>
          <a:prstGeom prst="rect">
            <a:avLst/>
          </a:prstGeom>
        </p:spPr>
      </p:pic>
      <p:sp>
        <p:nvSpPr>
          <p:cNvPr id="19" name="Rectangle 18">
            <a:extLst>
              <a:ext uri="{FF2B5EF4-FFF2-40B4-BE49-F238E27FC236}">
                <a16:creationId xmlns:a16="http://schemas.microsoft.com/office/drawing/2014/main" id="{2CFC3841-A254-B113-0247-3B3D2860C5F1}"/>
              </a:ext>
            </a:extLst>
          </p:cNvPr>
          <p:cNvSpPr>
            <a:spLocks noChangeArrowheads="1"/>
          </p:cNvSpPr>
          <p:nvPr/>
        </p:nvSpPr>
        <p:spPr bwMode="auto">
          <a:xfrm>
            <a:off x="548626" y="719147"/>
            <a:ext cx="8412163" cy="461665"/>
          </a:xfrm>
          <a:prstGeom prst="rect">
            <a:avLst/>
          </a:prstGeom>
          <a:noFill/>
          <a:ln w="9525">
            <a:noFill/>
            <a:miter lim="800000"/>
            <a:headEnd/>
            <a:tailEnd/>
          </a:ln>
        </p:spPr>
        <p:txBody>
          <a:bodyPr>
            <a:spAutoFit/>
          </a:bodyPr>
          <a:lstStyle/>
          <a:p>
            <a:r>
              <a:rPr lang="en-US" sz="2400" b="1" u="sng" noProof="0" dirty="0">
                <a:solidFill>
                  <a:srgbClr val="002147"/>
                </a:solidFill>
              </a:rPr>
              <a:t>Barangay boundary shapefile</a:t>
            </a:r>
          </a:p>
        </p:txBody>
      </p:sp>
      <p:sp>
        <p:nvSpPr>
          <p:cNvPr id="2" name="Title 1">
            <a:extLst>
              <a:ext uri="{FF2B5EF4-FFF2-40B4-BE49-F238E27FC236}">
                <a16:creationId xmlns:a16="http://schemas.microsoft.com/office/drawing/2014/main" id="{7815A332-85DC-B81C-F64A-1723C1289BD3}"/>
              </a:ext>
            </a:extLst>
          </p:cNvPr>
          <p:cNvSpPr txBox="1">
            <a:spLocks/>
          </p:cNvSpPr>
          <p:nvPr/>
        </p:nvSpPr>
        <p:spPr bwMode="auto">
          <a:xfrm>
            <a:off x="539661" y="22113"/>
            <a:ext cx="11082612"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t>Exercise 4 – Part 1</a:t>
            </a:r>
          </a:p>
        </p:txBody>
      </p:sp>
    </p:spTree>
    <p:extLst>
      <p:ext uri="{BB962C8B-B14F-4D97-AF65-F5344CB8AC3E}">
        <p14:creationId xmlns:p14="http://schemas.microsoft.com/office/powerpoint/2010/main" val="3678565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2">
            <a:extLst>
              <a:ext uri="{FF2B5EF4-FFF2-40B4-BE49-F238E27FC236}">
                <a16:creationId xmlns:a16="http://schemas.microsoft.com/office/drawing/2014/main" id="{65CB1263-9BAB-4F52-8B06-AF31AAAE5467}"/>
              </a:ext>
            </a:extLst>
          </p:cNvPr>
          <p:cNvSpPr>
            <a:spLocks noChangeArrowheads="1"/>
          </p:cNvSpPr>
          <p:nvPr/>
        </p:nvSpPr>
        <p:spPr bwMode="auto">
          <a:xfrm>
            <a:off x="447447" y="1338966"/>
            <a:ext cx="70861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6400" indent="-4064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a:spcAft>
                <a:spcPts val="600"/>
              </a:spcAft>
              <a:buFontTx/>
              <a:buAutoNum type="arabicPeriod"/>
            </a:pPr>
            <a:r>
              <a:rPr lang="en-US" sz="2200" noProof="0" dirty="0">
                <a:latin typeface="+mn-lt"/>
              </a:rPr>
              <a:t>Still in the Layer Properties dialog box, click on </a:t>
            </a:r>
            <a:r>
              <a:rPr lang="en-US" sz="2200" i="1" noProof="0" dirty="0">
                <a:latin typeface="+mn-lt"/>
              </a:rPr>
              <a:t>Source</a:t>
            </a:r>
            <a:r>
              <a:rPr lang="en-US" sz="2200" noProof="0" dirty="0">
                <a:latin typeface="+mn-lt"/>
              </a:rPr>
              <a:t>.</a:t>
            </a:r>
          </a:p>
        </p:txBody>
      </p:sp>
      <p:sp>
        <p:nvSpPr>
          <p:cNvPr id="22" name="Rectangle 3">
            <a:extLst>
              <a:ext uri="{FF2B5EF4-FFF2-40B4-BE49-F238E27FC236}">
                <a16:creationId xmlns:a16="http://schemas.microsoft.com/office/drawing/2014/main" id="{18F517DE-0187-4AAC-A86E-8609518DED4C}"/>
              </a:ext>
            </a:extLst>
          </p:cNvPr>
          <p:cNvSpPr>
            <a:spLocks noChangeArrowheads="1"/>
          </p:cNvSpPr>
          <p:nvPr/>
        </p:nvSpPr>
        <p:spPr bwMode="auto">
          <a:xfrm>
            <a:off x="1669770" y="2180080"/>
            <a:ext cx="5627501" cy="381000"/>
          </a:xfrm>
          <a:prstGeom prst="rect">
            <a:avLst/>
          </a:prstGeom>
          <a:noFill/>
          <a:ln w="9525">
            <a:noFill/>
            <a:miter lim="800000"/>
            <a:headEnd/>
            <a:tailEnd/>
          </a:ln>
        </p:spPr>
        <p:txBody>
          <a:bodyPr lIns="0" tIns="0" rIns="0" bIns="0"/>
          <a:lstStyle/>
          <a:p>
            <a:pPr>
              <a:lnSpc>
                <a:spcPct val="90000"/>
              </a:lnSpc>
              <a:spcBef>
                <a:spcPct val="20000"/>
              </a:spcBef>
              <a:defRPr/>
            </a:pPr>
            <a:r>
              <a:rPr lang="en-US" sz="2200" noProof="0" dirty="0">
                <a:cs typeface="Arial" charset="0"/>
              </a:rPr>
              <a:t>The information about the geographic coordinate and projection system is stored under “Assigned Coordinate Reference System”</a:t>
            </a:r>
          </a:p>
        </p:txBody>
      </p:sp>
      <p:sp>
        <p:nvSpPr>
          <p:cNvPr id="26" name="Rectangle 3">
            <a:extLst>
              <a:ext uri="{FF2B5EF4-FFF2-40B4-BE49-F238E27FC236}">
                <a16:creationId xmlns:a16="http://schemas.microsoft.com/office/drawing/2014/main" id="{80D12AD1-CE17-447A-BB5D-A0181BA74333}"/>
              </a:ext>
            </a:extLst>
          </p:cNvPr>
          <p:cNvSpPr>
            <a:spLocks noChangeArrowheads="1"/>
          </p:cNvSpPr>
          <p:nvPr/>
        </p:nvSpPr>
        <p:spPr bwMode="auto">
          <a:xfrm>
            <a:off x="1667764" y="3788612"/>
            <a:ext cx="5726112" cy="1045195"/>
          </a:xfrm>
          <a:prstGeom prst="rect">
            <a:avLst/>
          </a:prstGeom>
          <a:noFill/>
          <a:ln w="9525">
            <a:noFill/>
            <a:miter lim="800000"/>
            <a:headEnd/>
            <a:tailEnd/>
          </a:ln>
        </p:spPr>
        <p:txBody>
          <a:bodyPr lIns="0" tIns="0" rIns="0" bIns="0"/>
          <a:lstStyle/>
          <a:p>
            <a:pPr>
              <a:lnSpc>
                <a:spcPct val="90000"/>
              </a:lnSpc>
              <a:spcBef>
                <a:spcPct val="20000"/>
              </a:spcBef>
              <a:defRPr/>
            </a:pPr>
            <a:r>
              <a:rPr lang="en-US" sz="2200" noProof="0" dirty="0">
                <a:cs typeface="Arial" charset="0"/>
              </a:rPr>
              <a:t>The layer is not projected; only using a geographic coordinate system (WGS 84)</a:t>
            </a:r>
          </a:p>
        </p:txBody>
      </p:sp>
      <p:sp>
        <p:nvSpPr>
          <p:cNvPr id="13" name="Rectangle 12">
            <a:extLst>
              <a:ext uri="{FF2B5EF4-FFF2-40B4-BE49-F238E27FC236}">
                <a16:creationId xmlns:a16="http://schemas.microsoft.com/office/drawing/2014/main" id="{65CB1263-9BAB-4F52-8B06-AF31AAAE5467}"/>
              </a:ext>
            </a:extLst>
          </p:cNvPr>
          <p:cNvSpPr>
            <a:spLocks noChangeArrowheads="1"/>
          </p:cNvSpPr>
          <p:nvPr/>
        </p:nvSpPr>
        <p:spPr bwMode="auto">
          <a:xfrm>
            <a:off x="465377" y="4984246"/>
            <a:ext cx="6120358"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6400" indent="-4064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300"/>
              </a:spcAft>
              <a:buFont typeface="+mj-lt"/>
              <a:buAutoNum type="arabicPeriod" startAt="2"/>
              <a:defRPr/>
            </a:pPr>
            <a:r>
              <a:rPr lang="en-US" sz="2200" noProof="0" dirty="0">
                <a:latin typeface="+mn-lt"/>
                <a:cs typeface="+mn-cs"/>
              </a:rPr>
              <a:t>Close the Layer Properties dialog box.</a:t>
            </a:r>
          </a:p>
        </p:txBody>
      </p:sp>
      <p:pic>
        <p:nvPicPr>
          <p:cNvPr id="8" name="Picture 7">
            <a:extLst>
              <a:ext uri="{FF2B5EF4-FFF2-40B4-BE49-F238E27FC236}">
                <a16:creationId xmlns:a16="http://schemas.microsoft.com/office/drawing/2014/main" id="{3DD83404-9FE1-7714-833D-FB6DFBE677A7}"/>
              </a:ext>
            </a:extLst>
          </p:cNvPr>
          <p:cNvPicPr>
            <a:picLocks noChangeAspect="1"/>
          </p:cNvPicPr>
          <p:nvPr/>
        </p:nvPicPr>
        <p:blipFill>
          <a:blip r:embed="rId2"/>
          <a:stretch>
            <a:fillRect/>
          </a:stretch>
        </p:blipFill>
        <p:spPr>
          <a:xfrm>
            <a:off x="7855633" y="4277821"/>
            <a:ext cx="3280677" cy="677531"/>
          </a:xfrm>
          <a:prstGeom prst="rect">
            <a:avLst/>
          </a:prstGeom>
        </p:spPr>
      </p:pic>
      <p:sp>
        <p:nvSpPr>
          <p:cNvPr id="9" name="Rectangle 8">
            <a:extLst>
              <a:ext uri="{FF2B5EF4-FFF2-40B4-BE49-F238E27FC236}">
                <a16:creationId xmlns:a16="http://schemas.microsoft.com/office/drawing/2014/main" id="{FF5C8F6A-2FE8-89C4-DDF1-EC0C47756815}"/>
              </a:ext>
            </a:extLst>
          </p:cNvPr>
          <p:cNvSpPr>
            <a:spLocks noChangeArrowheads="1"/>
          </p:cNvSpPr>
          <p:nvPr/>
        </p:nvSpPr>
        <p:spPr bwMode="auto">
          <a:xfrm>
            <a:off x="548626" y="714957"/>
            <a:ext cx="8412163" cy="461665"/>
          </a:xfrm>
          <a:prstGeom prst="rect">
            <a:avLst/>
          </a:prstGeom>
          <a:noFill/>
          <a:ln w="9525">
            <a:noFill/>
            <a:miter lim="800000"/>
            <a:headEnd/>
            <a:tailEnd/>
          </a:ln>
        </p:spPr>
        <p:txBody>
          <a:bodyPr>
            <a:spAutoFit/>
          </a:bodyPr>
          <a:lstStyle/>
          <a:p>
            <a:r>
              <a:rPr lang="en-US" sz="2400" b="1" u="sng" noProof="0" dirty="0">
                <a:solidFill>
                  <a:srgbClr val="002147"/>
                </a:solidFill>
              </a:rPr>
              <a:t>Barangay boundary shapefile - Projection</a:t>
            </a:r>
          </a:p>
        </p:txBody>
      </p:sp>
      <p:sp>
        <p:nvSpPr>
          <p:cNvPr id="10" name="AutoShape 32">
            <a:extLst>
              <a:ext uri="{FF2B5EF4-FFF2-40B4-BE49-F238E27FC236}">
                <a16:creationId xmlns:a16="http://schemas.microsoft.com/office/drawing/2014/main" id="{BDB04E85-C9BA-F692-33D4-52236D62229D}"/>
              </a:ext>
            </a:extLst>
          </p:cNvPr>
          <p:cNvSpPr>
            <a:spLocks noChangeArrowheads="1"/>
          </p:cNvSpPr>
          <p:nvPr/>
        </p:nvSpPr>
        <p:spPr bwMode="auto">
          <a:xfrm>
            <a:off x="1072725" y="2147744"/>
            <a:ext cx="415780" cy="345095"/>
          </a:xfrm>
          <a:prstGeom prst="rightArrow">
            <a:avLst>
              <a:gd name="adj1" fmla="val 50000"/>
              <a:gd name="adj2" fmla="val 53571"/>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noProof="0" dirty="0"/>
          </a:p>
        </p:txBody>
      </p:sp>
      <p:pic>
        <p:nvPicPr>
          <p:cNvPr id="12" name="Picture 11">
            <a:extLst>
              <a:ext uri="{FF2B5EF4-FFF2-40B4-BE49-F238E27FC236}">
                <a16:creationId xmlns:a16="http://schemas.microsoft.com/office/drawing/2014/main" id="{8DBE55E3-1755-15CD-45EE-719571F82085}"/>
              </a:ext>
            </a:extLst>
          </p:cNvPr>
          <p:cNvPicPr>
            <a:picLocks noChangeAspect="1"/>
          </p:cNvPicPr>
          <p:nvPr/>
        </p:nvPicPr>
        <p:blipFill>
          <a:blip r:embed="rId3"/>
          <a:stretch>
            <a:fillRect/>
          </a:stretch>
        </p:blipFill>
        <p:spPr>
          <a:xfrm>
            <a:off x="8876759" y="1620615"/>
            <a:ext cx="1238423" cy="2067213"/>
          </a:xfrm>
          <a:prstGeom prst="rect">
            <a:avLst/>
          </a:prstGeom>
          <a:effectLst>
            <a:outerShdw blurRad="50800" dist="38100" dir="2700000" sx="102000" sy="102000" algn="tl" rotWithShape="0">
              <a:prstClr val="black">
                <a:alpha val="40000"/>
              </a:prstClr>
            </a:outerShdw>
          </a:effectLst>
        </p:spPr>
      </p:pic>
      <p:sp>
        <p:nvSpPr>
          <p:cNvPr id="15" name="AutoShape 32">
            <a:extLst>
              <a:ext uri="{FF2B5EF4-FFF2-40B4-BE49-F238E27FC236}">
                <a16:creationId xmlns:a16="http://schemas.microsoft.com/office/drawing/2014/main" id="{A52D7C71-F7C0-8A3B-F115-9490CCD3B7EA}"/>
              </a:ext>
            </a:extLst>
          </p:cNvPr>
          <p:cNvSpPr>
            <a:spLocks noChangeArrowheads="1"/>
          </p:cNvSpPr>
          <p:nvPr/>
        </p:nvSpPr>
        <p:spPr bwMode="auto">
          <a:xfrm>
            <a:off x="1055688" y="3736931"/>
            <a:ext cx="415780" cy="345095"/>
          </a:xfrm>
          <a:prstGeom prst="rightArrow">
            <a:avLst>
              <a:gd name="adj1" fmla="val 50000"/>
              <a:gd name="adj2" fmla="val 53571"/>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noProof="0" dirty="0"/>
          </a:p>
        </p:txBody>
      </p:sp>
      <p:sp>
        <p:nvSpPr>
          <p:cNvPr id="16" name="Title 1">
            <a:extLst>
              <a:ext uri="{FF2B5EF4-FFF2-40B4-BE49-F238E27FC236}">
                <a16:creationId xmlns:a16="http://schemas.microsoft.com/office/drawing/2014/main" id="{7E6B5763-EA14-FBC6-0EF4-A20134140A43}"/>
              </a:ext>
            </a:extLst>
          </p:cNvPr>
          <p:cNvSpPr txBox="1">
            <a:spLocks/>
          </p:cNvSpPr>
          <p:nvPr/>
        </p:nvSpPr>
        <p:spPr bwMode="auto">
          <a:xfrm>
            <a:off x="539661" y="26895"/>
            <a:ext cx="11082612"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t>Exercise 4 – Part 1</a:t>
            </a:r>
          </a:p>
        </p:txBody>
      </p:sp>
    </p:spTree>
    <p:extLst>
      <p:ext uri="{BB962C8B-B14F-4D97-AF65-F5344CB8AC3E}">
        <p14:creationId xmlns:p14="http://schemas.microsoft.com/office/powerpoint/2010/main" val="180379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AAD0246-26D8-CA57-AD1A-8D41870A55E1}"/>
              </a:ext>
            </a:extLst>
          </p:cNvPr>
          <p:cNvPicPr>
            <a:picLocks noChangeAspect="1"/>
          </p:cNvPicPr>
          <p:nvPr/>
        </p:nvPicPr>
        <p:blipFill>
          <a:blip r:embed="rId2"/>
          <a:stretch>
            <a:fillRect/>
          </a:stretch>
        </p:blipFill>
        <p:spPr>
          <a:xfrm>
            <a:off x="6839786" y="1454888"/>
            <a:ext cx="2390167" cy="885600"/>
          </a:xfrm>
          <a:prstGeom prst="rect">
            <a:avLst/>
          </a:prstGeom>
          <a:ln>
            <a:solidFill>
              <a:schemeClr val="tx1"/>
            </a:solidFill>
          </a:ln>
        </p:spPr>
      </p:pic>
      <p:sp>
        <p:nvSpPr>
          <p:cNvPr id="22532" name="Rectangle 12">
            <a:extLst>
              <a:ext uri="{FF2B5EF4-FFF2-40B4-BE49-F238E27FC236}">
                <a16:creationId xmlns:a16="http://schemas.microsoft.com/office/drawing/2014/main" id="{81ED15EC-3A69-4700-A79A-94053340C9D4}"/>
              </a:ext>
            </a:extLst>
          </p:cNvPr>
          <p:cNvSpPr>
            <a:spLocks noChangeArrowheads="1"/>
          </p:cNvSpPr>
          <p:nvPr/>
        </p:nvSpPr>
        <p:spPr bwMode="auto">
          <a:xfrm>
            <a:off x="447443" y="1369135"/>
            <a:ext cx="5386672" cy="855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6400" indent="-4064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1200"/>
              </a:spcAft>
              <a:buFont typeface="Arial" charset="0"/>
              <a:buAutoNum type="arabicPeriod"/>
              <a:defRPr/>
            </a:pPr>
            <a:r>
              <a:rPr lang="en-US" sz="2200" noProof="0" dirty="0">
                <a:latin typeface="+mn-lt"/>
                <a:cs typeface="+mn-cs"/>
              </a:rPr>
              <a:t>Right-click on the layer</a:t>
            </a:r>
          </a:p>
          <a:p>
            <a:pPr marL="457200" indent="-360000" eaLnBrk="0" fontAlgn="base" hangingPunct="0">
              <a:lnSpc>
                <a:spcPct val="90000"/>
              </a:lnSpc>
              <a:spcAft>
                <a:spcPts val="1200"/>
              </a:spcAft>
              <a:buFont typeface="Arial" charset="0"/>
              <a:buAutoNum type="arabicPeriod"/>
              <a:defRPr/>
            </a:pPr>
            <a:r>
              <a:rPr lang="en-US" sz="2200" noProof="0" dirty="0">
                <a:latin typeface="+mn-lt"/>
                <a:cs typeface="+mn-cs"/>
              </a:rPr>
              <a:t>Select </a:t>
            </a:r>
            <a:r>
              <a:rPr lang="en-US" sz="2200" i="1" noProof="0" dirty="0">
                <a:latin typeface="+mn-lt"/>
                <a:cs typeface="+mn-cs"/>
              </a:rPr>
              <a:t>Open Attribute Table </a:t>
            </a:r>
            <a:r>
              <a:rPr lang="en-US" sz="2200" noProof="0" dirty="0">
                <a:latin typeface="+mn-lt"/>
                <a:cs typeface="+mn-cs"/>
              </a:rPr>
              <a:t>in the menu</a:t>
            </a:r>
          </a:p>
        </p:txBody>
      </p:sp>
      <p:sp>
        <p:nvSpPr>
          <p:cNvPr id="9" name="Rectangle 3">
            <a:extLst>
              <a:ext uri="{FF2B5EF4-FFF2-40B4-BE49-F238E27FC236}">
                <a16:creationId xmlns:a16="http://schemas.microsoft.com/office/drawing/2014/main" id="{24CAF1D2-FE36-4D2A-872D-1558CE665426}"/>
              </a:ext>
            </a:extLst>
          </p:cNvPr>
          <p:cNvSpPr>
            <a:spLocks noChangeArrowheads="1"/>
          </p:cNvSpPr>
          <p:nvPr/>
        </p:nvSpPr>
        <p:spPr bwMode="auto">
          <a:xfrm>
            <a:off x="802768" y="2413080"/>
            <a:ext cx="5031347" cy="3527425"/>
          </a:xfrm>
          <a:prstGeom prst="rect">
            <a:avLst/>
          </a:prstGeom>
          <a:noFill/>
          <a:ln w="9525">
            <a:noFill/>
            <a:miter lim="800000"/>
            <a:headEnd/>
            <a:tailEnd/>
          </a:ln>
        </p:spPr>
        <p:txBody>
          <a:bodyPr lIns="0" tIns="0" rIns="0" bIns="0"/>
          <a:lstStyle/>
          <a:p>
            <a:pPr marL="457200" indent="-360000" eaLnBrk="0" fontAlgn="base" hangingPunct="0">
              <a:lnSpc>
                <a:spcPct val="90000"/>
              </a:lnSpc>
              <a:spcBef>
                <a:spcPct val="20000"/>
              </a:spcBef>
              <a:spcAft>
                <a:spcPts val="600"/>
              </a:spcAft>
              <a:buFont typeface="Arial" panose="020B0604020202020204" pitchFamily="34" charset="0"/>
              <a:buChar char="•"/>
              <a:defRPr/>
            </a:pPr>
            <a:r>
              <a:rPr lang="en-US" sz="2200" noProof="0" dirty="0"/>
              <a:t>Take some time to look at how the attribute table is structured (rows, columns)</a:t>
            </a:r>
          </a:p>
          <a:p>
            <a:pPr marL="457200" indent="-360000" eaLnBrk="0" fontAlgn="base" hangingPunct="0">
              <a:lnSpc>
                <a:spcPct val="90000"/>
              </a:lnSpc>
              <a:spcBef>
                <a:spcPct val="20000"/>
              </a:spcBef>
              <a:spcAft>
                <a:spcPts val="600"/>
              </a:spcAft>
              <a:buFont typeface="Arial" panose="020B0604020202020204" pitchFamily="34" charset="0"/>
              <a:buChar char="•"/>
              <a:defRPr/>
            </a:pPr>
            <a:r>
              <a:rPr lang="en-US" sz="2200" noProof="0" dirty="0"/>
              <a:t>Does this remind you of another table we saw in the previous exercise?</a:t>
            </a:r>
          </a:p>
          <a:p>
            <a:pPr marL="457200" indent="-360000" eaLnBrk="0" fontAlgn="base" hangingPunct="0">
              <a:lnSpc>
                <a:spcPct val="90000"/>
              </a:lnSpc>
              <a:spcBef>
                <a:spcPct val="20000"/>
              </a:spcBef>
              <a:spcAft>
                <a:spcPts val="600"/>
              </a:spcAft>
              <a:buFont typeface="Arial" panose="020B0604020202020204" pitchFamily="34" charset="0"/>
              <a:buChar char="•"/>
              <a:defRPr/>
            </a:pPr>
            <a:r>
              <a:rPr lang="en-US" sz="2200" noProof="0" dirty="0"/>
              <a:t>Does the content of the shapefile match the content of the master list?</a:t>
            </a:r>
          </a:p>
        </p:txBody>
      </p:sp>
      <p:sp>
        <p:nvSpPr>
          <p:cNvPr id="2" name="Rectangle 1">
            <a:extLst>
              <a:ext uri="{FF2B5EF4-FFF2-40B4-BE49-F238E27FC236}">
                <a16:creationId xmlns:a16="http://schemas.microsoft.com/office/drawing/2014/main" id="{95EBEF2E-E0E1-EC21-F82B-7707538ABE4E}"/>
              </a:ext>
            </a:extLst>
          </p:cNvPr>
          <p:cNvSpPr>
            <a:spLocks noChangeArrowheads="1"/>
          </p:cNvSpPr>
          <p:nvPr/>
        </p:nvSpPr>
        <p:spPr bwMode="auto">
          <a:xfrm>
            <a:off x="548626" y="719144"/>
            <a:ext cx="8412163" cy="461665"/>
          </a:xfrm>
          <a:prstGeom prst="rect">
            <a:avLst/>
          </a:prstGeom>
          <a:noFill/>
          <a:ln w="9525">
            <a:noFill/>
            <a:miter lim="800000"/>
            <a:headEnd/>
            <a:tailEnd/>
          </a:ln>
        </p:spPr>
        <p:txBody>
          <a:bodyPr>
            <a:spAutoFit/>
          </a:bodyPr>
          <a:lstStyle/>
          <a:p>
            <a:r>
              <a:rPr lang="en-US" sz="2400" b="1" u="sng" noProof="0" dirty="0">
                <a:solidFill>
                  <a:srgbClr val="002147"/>
                </a:solidFill>
              </a:rPr>
              <a:t>Barangay boundary shapefile – Attribute table</a:t>
            </a:r>
          </a:p>
        </p:txBody>
      </p:sp>
      <p:pic>
        <p:nvPicPr>
          <p:cNvPr id="12" name="Picture 11">
            <a:extLst>
              <a:ext uri="{FF2B5EF4-FFF2-40B4-BE49-F238E27FC236}">
                <a16:creationId xmlns:a16="http://schemas.microsoft.com/office/drawing/2014/main" id="{03306C68-C78F-5465-CEBD-6CE9ECAB4F68}"/>
              </a:ext>
            </a:extLst>
          </p:cNvPr>
          <p:cNvPicPr>
            <a:picLocks noChangeAspect="1"/>
          </p:cNvPicPr>
          <p:nvPr/>
        </p:nvPicPr>
        <p:blipFill>
          <a:blip r:embed="rId3"/>
          <a:srcRect t="11939"/>
          <a:stretch>
            <a:fillRect/>
          </a:stretch>
        </p:blipFill>
        <p:spPr>
          <a:xfrm>
            <a:off x="8786071" y="1225467"/>
            <a:ext cx="2103688" cy="1551600"/>
          </a:xfrm>
          <a:prstGeom prst="rect">
            <a:avLst/>
          </a:prstGeom>
          <a:noFill/>
          <a:ln>
            <a:noFill/>
          </a:ln>
          <a:effectLst>
            <a:outerShdw blurRad="50800" dist="38100" dir="2700000" sx="102000" sy="102000" algn="tl" rotWithShape="0">
              <a:prstClr val="black">
                <a:alpha val="40000"/>
              </a:prstClr>
            </a:outerShdw>
          </a:effectLst>
        </p:spPr>
      </p:pic>
      <p:pic>
        <p:nvPicPr>
          <p:cNvPr id="14" name="Picture 13">
            <a:extLst>
              <a:ext uri="{FF2B5EF4-FFF2-40B4-BE49-F238E27FC236}">
                <a16:creationId xmlns:a16="http://schemas.microsoft.com/office/drawing/2014/main" id="{736DB346-155C-D2F9-F9A1-18E4519C49E2}"/>
              </a:ext>
            </a:extLst>
          </p:cNvPr>
          <p:cNvPicPr>
            <a:picLocks noChangeAspect="1"/>
          </p:cNvPicPr>
          <p:nvPr/>
        </p:nvPicPr>
        <p:blipFill>
          <a:blip r:embed="rId4"/>
          <a:stretch>
            <a:fillRect/>
          </a:stretch>
        </p:blipFill>
        <p:spPr>
          <a:xfrm>
            <a:off x="6770733" y="3188070"/>
            <a:ext cx="4119026" cy="2786400"/>
          </a:xfrm>
          <a:prstGeom prst="rect">
            <a:avLst/>
          </a:prstGeom>
          <a:ln>
            <a:solidFill>
              <a:schemeClr val="tx1"/>
            </a:solidFill>
          </a:ln>
        </p:spPr>
      </p:pic>
      <p:sp>
        <p:nvSpPr>
          <p:cNvPr id="15" name="Title 1">
            <a:extLst>
              <a:ext uri="{FF2B5EF4-FFF2-40B4-BE49-F238E27FC236}">
                <a16:creationId xmlns:a16="http://schemas.microsoft.com/office/drawing/2014/main" id="{6926CB62-90CF-14FD-12F0-A458C4A78FE3}"/>
              </a:ext>
            </a:extLst>
          </p:cNvPr>
          <p:cNvSpPr txBox="1">
            <a:spLocks/>
          </p:cNvSpPr>
          <p:nvPr/>
        </p:nvSpPr>
        <p:spPr bwMode="auto">
          <a:xfrm>
            <a:off x="539661" y="22115"/>
            <a:ext cx="11082612"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t>Exercise 4 – Part 1</a:t>
            </a:r>
          </a:p>
        </p:txBody>
      </p:sp>
    </p:spTree>
    <p:extLst>
      <p:ext uri="{BB962C8B-B14F-4D97-AF65-F5344CB8AC3E}">
        <p14:creationId xmlns:p14="http://schemas.microsoft.com/office/powerpoint/2010/main" val="16330308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5d77ab39-99b3-4b56-8024-34505d31c567"/>
</p:tagLst>
</file>

<file path=ppt/theme/theme1.xml><?xml version="1.0" encoding="utf-8"?>
<a:theme xmlns:a="http://schemas.openxmlformats.org/drawingml/2006/main" name="MORU Epi">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U Epi NEW 4_3 191018.potx" id="{98E674E4-836A-45AF-B6ED-DC325EA403FB}" vid="{9AECCC77-F4DD-49CF-91A4-43ED9B9F4A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GF_IDN_MORU-HGL_ve1</Template>
  <TotalTime>5316</TotalTime>
  <Words>1441</Words>
  <Application>Microsoft Office PowerPoint</Application>
  <PresentationFormat>Widescreen</PresentationFormat>
  <Paragraphs>135</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Courier New</vt:lpstr>
      <vt:lpstr>MORU Epi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Izay Pantanilla</dc:creator>
  <cp:lastModifiedBy>Izay Pantanilla</cp:lastModifiedBy>
  <cp:revision>326</cp:revision>
  <dcterms:created xsi:type="dcterms:W3CDTF">2021-09-02T13:03:17Z</dcterms:created>
  <dcterms:modified xsi:type="dcterms:W3CDTF">2026-06-22T08:08:10Z</dcterms:modified>
</cp:coreProperties>
</file>