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791" r:id="rId3"/>
    <p:sldId id="2793" r:id="rId4"/>
    <p:sldId id="2718" r:id="rId5"/>
    <p:sldId id="2719" r:id="rId6"/>
    <p:sldId id="2720" r:id="rId7"/>
    <p:sldId id="343" r:id="rId8"/>
    <p:sldId id="344" r:id="rId9"/>
    <p:sldId id="345" r:id="rId10"/>
    <p:sldId id="2794" r:id="rId11"/>
    <p:sldId id="347" r:id="rId12"/>
    <p:sldId id="349" r:id="rId13"/>
    <p:sldId id="350" r:id="rId14"/>
    <p:sldId id="351" r:id="rId15"/>
    <p:sldId id="352" r:id="rId16"/>
    <p:sldId id="353" r:id="rId17"/>
    <p:sldId id="272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8"/>
            <p14:sldId id="2791"/>
            <p14:sldId id="2793"/>
            <p14:sldId id="2718"/>
            <p14:sldId id="2719"/>
            <p14:sldId id="2720"/>
            <p14:sldId id="343"/>
            <p14:sldId id="344"/>
            <p14:sldId id="345"/>
            <p14:sldId id="2794"/>
            <p14:sldId id="347"/>
            <p14:sldId id="349"/>
            <p14:sldId id="350"/>
            <p14:sldId id="351"/>
            <p14:sldId id="352"/>
            <p14:sldId id="353"/>
            <p14:sldId id="27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penclipart.org/detail/167169/usb-thumb-drive-2-by-ryg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Ezersísiu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4: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Preparasaun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ba dadus jeoespasiál sira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hodi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kria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mapa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temátiku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ida iha software SIG (QGIS)</a:t>
            </a:r>
            <a:endParaRPr lang="en-US" sz="3200" noProof="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2AF1-ED0D-97E9-B237-22F1A4B7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4D77E7EC-81AC-525C-D593-B997DA120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8715C-C2A4-E2B0-BB6D-445474189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4E614E76-78C3-07FE-FD41-37416064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2" y="1722875"/>
            <a:ext cx="10938201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Iha </a:t>
            </a:r>
            <a:r>
              <a:rPr lang="en-US" sz="2200" dirty="0" err="1">
                <a:latin typeface="+mn-lt"/>
                <a:cs typeface="+mn-cs"/>
              </a:rPr>
              <a:t>Painél</a:t>
            </a:r>
            <a:r>
              <a:rPr lang="en-US" sz="2200" dirty="0">
                <a:latin typeface="+mn-lt"/>
                <a:cs typeface="+mn-cs"/>
              </a:rPr>
              <a:t> Browser, scroll tun no </a:t>
            </a:r>
            <a:r>
              <a:rPr lang="en-US" sz="2200" dirty="0" err="1">
                <a:latin typeface="+mn-lt"/>
                <a:cs typeface="+mn-cs"/>
              </a:rPr>
              <a:t>buka</a:t>
            </a:r>
            <a:r>
              <a:rPr lang="en-US" sz="2200" dirty="0">
                <a:latin typeface="+mn-lt"/>
                <a:cs typeface="+mn-cs"/>
              </a:rPr>
              <a:t> XYZ Tiles.</a:t>
            </a:r>
            <a:endParaRPr lang="en-US" sz="2200" i="1" noProof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0668190-FC96-7538-45EB-6D7B69ED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78" y="5737477"/>
            <a:ext cx="72538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Imajen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satélite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tenke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mosu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lona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mapa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nian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656822D-8DE9-1544-FE6D-DD5CDAE3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924" y="5845791"/>
            <a:ext cx="255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Xave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!</a:t>
            </a:r>
            <a:endParaRPr lang="en-US" sz="2400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D4F1957-884A-5C5C-70CE-A2F032B2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30" y="2955366"/>
            <a:ext cx="73462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Hatudu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naran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-boot </a:t>
            </a:r>
            <a:r>
              <a:rPr lang="en-US" sz="2200" dirty="0" err="1">
                <a:latin typeface="+mn-lt"/>
                <a:cs typeface="+mn-cs"/>
              </a:rPr>
              <a:t>hakarak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layer </a:t>
            </a:r>
            <a:r>
              <a:rPr lang="en-US" sz="2200" dirty="0" err="1">
                <a:latin typeface="+mn-lt"/>
                <a:cs typeface="+mn-cs"/>
              </a:rPr>
              <a:t>ida-ne'e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mosu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lista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ezemplu</a:t>
            </a:r>
            <a:r>
              <a:rPr lang="en-US" sz="2200" dirty="0">
                <a:latin typeface="+mn-lt"/>
                <a:cs typeface="+mn-cs"/>
              </a:rPr>
              <a:t>, </a:t>
            </a:r>
            <a:r>
              <a:rPr lang="en-US" sz="2200" dirty="0" err="1">
                <a:latin typeface="+mn-lt"/>
                <a:cs typeface="+mn-cs"/>
              </a:rPr>
              <a:t>imajen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satélite</a:t>
            </a:r>
            <a:r>
              <a:rPr lang="en-US" sz="2200" dirty="0">
                <a:latin typeface="+mn-lt"/>
                <a:cs typeface="+mn-cs"/>
              </a:rPr>
              <a:t> Google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)</a:t>
            </a:r>
          </a:p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Hatama</a:t>
            </a:r>
            <a:r>
              <a:rPr lang="en-US" sz="2200" dirty="0">
                <a:latin typeface="+mn-lt"/>
                <a:cs typeface="+mn-cs"/>
              </a:rPr>
              <a:t> URL </a:t>
            </a:r>
            <a:r>
              <a:rPr lang="en-US" sz="2200" dirty="0" err="1">
                <a:latin typeface="+mn-lt"/>
                <a:cs typeface="+mn-cs"/>
              </a:rPr>
              <a:t>husi</a:t>
            </a:r>
            <a:r>
              <a:rPr lang="en-US" sz="2200" dirty="0">
                <a:latin typeface="+mn-lt"/>
                <a:cs typeface="+mn-cs"/>
              </a:rPr>
              <a:t> WMS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-boot </a:t>
            </a:r>
            <a:r>
              <a:rPr lang="en-US" sz="2200" dirty="0" err="1">
                <a:latin typeface="+mn-lt"/>
                <a:cs typeface="+mn-cs"/>
              </a:rPr>
              <a:t>hakarak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uza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b="1" dirty="0">
                <a:latin typeface="+mn-lt"/>
                <a:cs typeface="+mn-cs"/>
              </a:rPr>
              <a:t>LINK_GOOGLE_SATELLITE.txt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pasta EXE_4)</a:t>
            </a:r>
          </a:p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Labele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muda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konfigurasaun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seluk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.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OK.</a:t>
            </a:r>
          </a:p>
          <a:p>
            <a:pPr marL="457200" lvl="1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dala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rua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naran</a:t>
            </a:r>
            <a:r>
              <a:rPr lang="en-US" sz="2200" dirty="0">
                <a:latin typeface="+mn-lt"/>
                <a:cs typeface="+mn-cs"/>
              </a:rPr>
              <a:t> layer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XYZ Tiles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okos</a:t>
            </a:r>
            <a:endParaRPr lang="en-US" sz="2200" i="1" noProof="0" dirty="0">
              <a:latin typeface="+mn-lt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AEA7E-0681-8832-3D6A-1CC8626C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360" y="1829410"/>
            <a:ext cx="2878592" cy="1013097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C5638ED2-12F6-84DD-3892-C3E4A5B3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3" y="2167531"/>
            <a:ext cx="7387498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XYZ Tiles no </a:t>
            </a:r>
            <a:r>
              <a:rPr lang="en-US" sz="2200" dirty="0" err="1">
                <a:latin typeface="+mn-lt"/>
                <a:cs typeface="+mn-cs"/>
              </a:rPr>
              <a:t>hili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dirty="0">
                <a:latin typeface="+mn-lt"/>
                <a:cs typeface="+mn-cs"/>
              </a:rPr>
              <a:t>New collection</a:t>
            </a:r>
            <a:r>
              <a:rPr lang="en-US" sz="2200" dirty="0">
                <a:latin typeface="+mn-lt"/>
                <a:cs typeface="+mn-cs"/>
              </a:rPr>
              <a:t>...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200" dirty="0">
                <a:latin typeface="+mn-lt"/>
                <a:cs typeface="+mn-cs"/>
              </a:rPr>
              <a:t>Iha </a:t>
            </a:r>
            <a:r>
              <a:rPr lang="en-US" sz="2200" dirty="0" err="1">
                <a:latin typeface="+mn-lt"/>
                <a:cs typeface="+mn-cs"/>
              </a:rPr>
              <a:t>kaixa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loke:</a:t>
            </a:r>
            <a:endParaRPr lang="en-US" sz="2200" i="1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2DB0E-0EFD-53E1-B625-0A139344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0182"/>
            <a:ext cx="11127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Fronteira</a:t>
            </a:r>
            <a:r>
              <a:rPr lang="en-US" sz="2400" b="1" u="sng" dirty="0">
                <a:solidFill>
                  <a:srgbClr val="002147"/>
                </a:solidFill>
              </a:rPr>
              <a:t> Barangay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shapefile– </a:t>
            </a:r>
            <a:r>
              <a:rPr lang="en-US" sz="2400" b="1" u="sng" dirty="0" err="1">
                <a:solidFill>
                  <a:srgbClr val="002147"/>
                </a:solidFill>
              </a:rPr>
              <a:t>Konsisténsia</a:t>
            </a:r>
            <a:r>
              <a:rPr lang="en-US" sz="2400" b="1" u="sng" dirty="0">
                <a:solidFill>
                  <a:srgbClr val="002147"/>
                </a:solidFill>
              </a:rPr>
              <a:t> ho </a:t>
            </a:r>
            <a:r>
              <a:rPr lang="en-US" sz="2400" b="1" u="sng" dirty="0" err="1">
                <a:solidFill>
                  <a:srgbClr val="002147"/>
                </a:solidFill>
              </a:rPr>
              <a:t>imajen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satélite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ne'ebé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uza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hanesan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referénsia</a:t>
            </a:r>
            <a:r>
              <a:rPr lang="en-US" sz="2400" b="1" u="sng" dirty="0">
                <a:solidFill>
                  <a:srgbClr val="002147"/>
                </a:solidFill>
              </a:rPr>
              <a:t> rai </a:t>
            </a:r>
            <a:r>
              <a:rPr lang="en-US" sz="2400" b="1" u="sng" dirty="0" err="1">
                <a:solidFill>
                  <a:srgbClr val="002147"/>
                </a:solidFill>
              </a:rPr>
              <a:t>nian</a:t>
            </a:r>
            <a:endParaRPr lang="en-US" sz="2400" b="1" u="sng" noProof="0" dirty="0">
              <a:solidFill>
                <a:srgbClr val="00214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5612F3-F66F-8976-8486-28A21A691888}"/>
              </a:ext>
            </a:extLst>
          </p:cNvPr>
          <p:cNvSpPr txBox="1">
            <a:spLocks/>
          </p:cNvSpPr>
          <p:nvPr/>
        </p:nvSpPr>
        <p:spPr bwMode="auto">
          <a:xfrm>
            <a:off x="539661" y="13151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A4EB8-CB9D-59C4-5E3E-698F04AA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44" y="2335958"/>
            <a:ext cx="2230326" cy="2419200"/>
          </a:xfrm>
          <a:prstGeom prst="rect">
            <a:avLst/>
          </a:prstGeom>
        </p:spPr>
      </p:pic>
      <p:sp>
        <p:nvSpPr>
          <p:cNvPr id="14" name="AutoShape 32">
            <a:extLst>
              <a:ext uri="{FF2B5EF4-FFF2-40B4-BE49-F238E27FC236}">
                <a16:creationId xmlns:a16="http://schemas.microsoft.com/office/drawing/2014/main" id="{7F09CA62-2E21-02D9-25CD-30A58185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96" y="5691196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AA5DDE-1D04-DC24-B8D8-61A8F44E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807" y="3530252"/>
            <a:ext cx="3350878" cy="21204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28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A1E2276-27F4-2BB7-5284-00CEB42F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79" y="2172434"/>
            <a:ext cx="3272641" cy="207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1FFFDC7A-2C38-43FF-BBB2-A43B9236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0" y="1722536"/>
            <a:ext cx="564462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Muda </a:t>
            </a:r>
            <a:r>
              <a:rPr lang="en-US" sz="2200" dirty="0" err="1">
                <a:latin typeface="+mn-lt"/>
                <a:cs typeface="+mn-cs"/>
              </a:rPr>
              <a:t>mapa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baze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imajen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satélite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kotuk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endParaRPr lang="en-US" sz="220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Muda </a:t>
            </a:r>
            <a:r>
              <a:rPr lang="en-US" sz="2200" dirty="0" err="1">
                <a:latin typeface="+mn-lt"/>
                <a:cs typeface="+mn-cs"/>
              </a:rPr>
              <a:t>simbololojia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nune'e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ita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bele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imajen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satélite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liuhosi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ida-ne'e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Zoom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área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balu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hodi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julga</a:t>
            </a:r>
            <a:r>
              <a:rPr lang="en-US" sz="2200" dirty="0">
                <a:latin typeface="+mn-lt"/>
                <a:cs typeface="+mn-cs"/>
              </a:rPr>
              <a:t> ho </a:t>
            </a:r>
            <a:r>
              <a:rPr lang="en-US" sz="2200" dirty="0" err="1">
                <a:latin typeface="+mn-lt"/>
                <a:cs typeface="+mn-cs"/>
              </a:rPr>
              <a:t>vizuál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akurasi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endParaRPr lang="en-US" sz="220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Hasai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marka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mapa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baze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kamada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baliza</a:t>
            </a:r>
            <a:r>
              <a:rPr lang="en-US" sz="2200" dirty="0">
                <a:latin typeface="+mn-lt"/>
                <a:cs typeface="+mn-cs"/>
              </a:rPr>
              <a:t> barangay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molok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hakat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etapa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tuirmai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790156A-675A-46FB-90B6-04AA8901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071" y="5219038"/>
            <a:ext cx="2881065" cy="47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Xave </a:t>
            </a:r>
            <a:r>
              <a:rPr lang="en-US" sz="2400" noProof="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noProof="0" dirty="0" err="1">
                <a:solidFill>
                  <a:srgbClr val="FF0000"/>
                </a:solidFill>
                <a:cs typeface="Arial" charset="0"/>
              </a:rPr>
              <a:t>ida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 nee! </a:t>
            </a:r>
          </a:p>
        </p:txBody>
      </p:sp>
      <p:sp>
        <p:nvSpPr>
          <p:cNvPr id="16" name="AutoShape 32">
            <a:extLst>
              <a:ext uri="{FF2B5EF4-FFF2-40B4-BE49-F238E27FC236}">
                <a16:creationId xmlns:a16="http://schemas.microsoft.com/office/drawing/2014/main" id="{9FC3E602-D68C-AE28-A924-FDF94C0D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583" y="1542232"/>
            <a:ext cx="432817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06FED3-6065-1BC5-9273-A0FCE5F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68" y="5692512"/>
            <a:ext cx="5696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cs typeface="Arial" charset="0"/>
              </a:rPr>
              <a:t>Oinsá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maka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arkivu</a:t>
            </a:r>
            <a:r>
              <a:rPr lang="en-US" sz="2200" dirty="0">
                <a:cs typeface="Arial" charset="0"/>
              </a:rPr>
              <a:t> forma </a:t>
            </a:r>
            <a:r>
              <a:rPr lang="en-US" sz="2200" dirty="0" err="1">
                <a:cs typeface="Arial" charset="0"/>
              </a:rPr>
              <a:t>ida-ne'e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aliña</a:t>
            </a:r>
            <a:r>
              <a:rPr lang="en-US" sz="2200" dirty="0">
                <a:cs typeface="Arial" charset="0"/>
              </a:rPr>
              <a:t> ho </a:t>
            </a:r>
            <a:r>
              <a:rPr lang="en-US" sz="2200" dirty="0" err="1">
                <a:cs typeface="Arial" charset="0"/>
              </a:rPr>
              <a:t>espesifikasaun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dadus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jeoespasiál</a:t>
            </a:r>
            <a:r>
              <a:rPr lang="en-US" sz="2200" dirty="0">
                <a:cs typeface="Arial" charset="0"/>
              </a:rPr>
              <a:t>?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6" name="AutoShape 32">
            <a:extLst>
              <a:ext uri="{FF2B5EF4-FFF2-40B4-BE49-F238E27FC236}">
                <a16:creationId xmlns:a16="http://schemas.microsoft.com/office/drawing/2014/main" id="{10AD3083-A018-87D8-6C57-625FB5A9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07" y="5692512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78ACAA-9662-EF9C-3C36-CB0D16DA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779" y="1351112"/>
            <a:ext cx="1845308" cy="82961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673660-2CC1-C5C5-A049-9730E79A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291" y="1390298"/>
            <a:ext cx="1858738" cy="75124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0CBB2E-7F2D-88B6-0520-489C91DB6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68" y="3067520"/>
            <a:ext cx="3275070" cy="207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F2AD2-A77E-4EDF-AC87-30691D9EDF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36" t="47959" r="36067" b="15009"/>
          <a:stretch/>
        </p:blipFill>
        <p:spPr>
          <a:xfrm>
            <a:off x="6728307" y="4394686"/>
            <a:ext cx="2881065" cy="177379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2977A-C285-8C72-A166-C9FD58440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660" y="4063874"/>
            <a:ext cx="1593643" cy="209879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FC7C8F-47D9-20DB-B9B3-78C0977E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0182"/>
            <a:ext cx="11127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Fronteira</a:t>
            </a:r>
            <a:r>
              <a:rPr lang="en-US" sz="2400" b="1" u="sng" dirty="0">
                <a:solidFill>
                  <a:srgbClr val="002147"/>
                </a:solidFill>
              </a:rPr>
              <a:t> Barangay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shapefile– </a:t>
            </a:r>
            <a:r>
              <a:rPr lang="en-US" sz="2400" b="1" u="sng" dirty="0" err="1">
                <a:solidFill>
                  <a:srgbClr val="002147"/>
                </a:solidFill>
              </a:rPr>
              <a:t>Konsisténsia</a:t>
            </a:r>
            <a:r>
              <a:rPr lang="en-US" sz="2400" b="1" u="sng" dirty="0">
                <a:solidFill>
                  <a:srgbClr val="002147"/>
                </a:solidFill>
              </a:rPr>
              <a:t> ho </a:t>
            </a:r>
            <a:r>
              <a:rPr lang="en-US" sz="2400" b="1" u="sng" dirty="0" err="1">
                <a:solidFill>
                  <a:srgbClr val="002147"/>
                </a:solidFill>
              </a:rPr>
              <a:t>imajen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satélite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ne'ebé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uza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hanesan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referénsia</a:t>
            </a:r>
            <a:r>
              <a:rPr lang="en-US" sz="2400" b="1" u="sng" dirty="0">
                <a:solidFill>
                  <a:srgbClr val="002147"/>
                </a:solidFill>
              </a:rPr>
              <a:t> rai </a:t>
            </a:r>
            <a:r>
              <a:rPr lang="en-US" sz="2400" b="1" u="sng" dirty="0" err="1">
                <a:solidFill>
                  <a:srgbClr val="002147"/>
                </a:solidFill>
              </a:rPr>
              <a:t>nian</a:t>
            </a:r>
            <a:endParaRPr lang="en-US" sz="2400" b="1" u="sng" dirty="0">
              <a:solidFill>
                <a:srgbClr val="00214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6C4E79-7202-44CB-1E58-E4B5C9FE6A0C}"/>
              </a:ext>
            </a:extLst>
          </p:cNvPr>
          <p:cNvSpPr txBox="1">
            <a:spLocks/>
          </p:cNvSpPr>
          <p:nvPr/>
        </p:nvSpPr>
        <p:spPr bwMode="auto">
          <a:xfrm>
            <a:off x="539661" y="13151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8901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0F38327D-5F2E-486C-9C3A-A34DB76F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570625"/>
            <a:ext cx="11209809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noProof="0" dirty="0">
                <a:latin typeface="+mn-lt"/>
                <a:cs typeface="+mn-cs"/>
              </a:rPr>
              <a:t>Loke </a:t>
            </a:r>
            <a:r>
              <a:rPr lang="en-US" sz="2200" b="1" noProof="0" dirty="0">
                <a:latin typeface="+mn-lt"/>
                <a:cs typeface="+mn-cs"/>
              </a:rPr>
              <a:t>Health</a:t>
            </a:r>
            <a:r>
              <a:rPr lang="en-US" sz="2200" b="1" dirty="0">
                <a:latin typeface="+mn-lt"/>
                <a:cs typeface="+mn-cs"/>
              </a:rPr>
              <a:t>_Facilities_master_list_DOH_Jan2027.xlsx</a:t>
            </a:r>
            <a:r>
              <a:rPr lang="en-US" sz="2200" b="1" noProof="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arquivo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noProof="0" dirty="0">
                <a:latin typeface="+mn-lt"/>
                <a:cs typeface="+mn-cs"/>
              </a:rPr>
              <a:t> Excel </a:t>
            </a:r>
            <a:r>
              <a:rPr lang="pt-BR" sz="2200" dirty="0">
                <a:latin typeface="+mn-lt"/>
                <a:cs typeface="+mn-cs"/>
              </a:rPr>
              <a:t>(lokaliza iha EXERCISES\EXE_4 nia laran)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kampu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kontein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informasaun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relasiona</a:t>
            </a:r>
            <a:r>
              <a:rPr lang="en-US" sz="2200" dirty="0">
                <a:latin typeface="+mn-lt"/>
                <a:cs typeface="+mn-cs"/>
              </a:rPr>
              <a:t> ho </a:t>
            </a:r>
            <a:r>
              <a:rPr lang="en-US" sz="2200" dirty="0" err="1">
                <a:latin typeface="+mn-lt"/>
                <a:cs typeface="+mn-cs"/>
              </a:rPr>
              <a:t>koordenada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jeográfika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: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Ita-boot </a:t>
            </a:r>
            <a:r>
              <a:rPr lang="en-US" sz="2200" dirty="0" err="1">
                <a:latin typeface="+mn-lt"/>
                <a:cs typeface="+mn-cs"/>
              </a:rPr>
              <a:t>haree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to'os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hira</a:t>
            </a:r>
            <a:r>
              <a:rPr lang="en-US" sz="2200" dirty="0">
                <a:latin typeface="+mn-lt"/>
                <a:cs typeface="+mn-cs"/>
              </a:rPr>
              <a:t>?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Saida </a:t>
            </a:r>
            <a:r>
              <a:rPr lang="en-US" sz="2200" dirty="0" err="1">
                <a:latin typeface="+mn-lt"/>
                <a:cs typeface="+mn-cs"/>
              </a:rPr>
              <a:t>maka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kampu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sira-ne'e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kontein</a:t>
            </a:r>
            <a:r>
              <a:rPr lang="en-US" sz="2200" dirty="0">
                <a:latin typeface="+mn-lt"/>
                <a:cs typeface="+mn-cs"/>
              </a:rPr>
              <a:t>?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Saida </a:t>
            </a:r>
            <a:r>
              <a:rPr lang="en-US" sz="2200" dirty="0" err="1">
                <a:latin typeface="+mn-lt"/>
                <a:cs typeface="+mn-cs"/>
              </a:rPr>
              <a:t>maka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nivel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akurasi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koordenadas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jeográfika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?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D549E5-A973-20CF-35C1-F6F84BDA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7" y="715854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Fasilidade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saúde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lokalizasaun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noProof="0" dirty="0">
                <a:solidFill>
                  <a:srgbClr val="002147"/>
                </a:solidFill>
              </a:rPr>
              <a:t>shapefile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7C9C9-DDDD-69D8-0DA6-B1A5D03804A1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7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52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662C9525-520C-D62B-31E4-818B0E4E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28" y="3013371"/>
            <a:ext cx="7116212" cy="19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6500" indent="-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28000" lvl="1" indent="-396000">
              <a:spcAft>
                <a:spcPts val="300"/>
              </a:spcAft>
              <a:buFont typeface="+mj-lt"/>
              <a:buAutoNum type="alphaLcPeriod"/>
            </a:pPr>
            <a:r>
              <a:rPr lang="en-US" sz="2200" dirty="0">
                <a:latin typeface="+mn-lt"/>
              </a:rPr>
              <a:t>k</a:t>
            </a:r>
            <a:r>
              <a:rPr lang="en-US" sz="2200" noProof="0" dirty="0" err="1">
                <a:latin typeface="+mn-lt"/>
              </a:rPr>
              <a:t>lik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iha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butau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i="1" noProof="0" dirty="0">
                <a:latin typeface="+mn-lt"/>
              </a:rPr>
              <a:t>Add Delimited Text Layer</a:t>
            </a:r>
            <a:endParaRPr lang="en-US" sz="2200" noProof="0" dirty="0">
              <a:latin typeface="+mn-lt"/>
            </a:endParaRPr>
          </a:p>
          <a:p>
            <a:pPr marL="828000" lvl="1" indent="-396000">
              <a:spcAft>
                <a:spcPts val="300"/>
              </a:spcAft>
              <a:buFont typeface="+mj-lt"/>
              <a:buAutoNum type="alphaLcPeriod"/>
            </a:pPr>
            <a:r>
              <a:rPr lang="en-US" sz="2200" dirty="0">
                <a:latin typeface="+mn-lt"/>
              </a:rPr>
              <a:t>Iha </a:t>
            </a:r>
            <a:r>
              <a:rPr lang="en-US" sz="2200" dirty="0" err="1">
                <a:latin typeface="+mn-lt"/>
              </a:rPr>
              <a:t>kuadru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diálogu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ne'ebé</a:t>
            </a:r>
            <a:r>
              <a:rPr lang="en-US" sz="2200" dirty="0">
                <a:latin typeface="+mn-lt"/>
              </a:rPr>
              <a:t> loke</a:t>
            </a:r>
            <a:r>
              <a:rPr lang="en-US" sz="2200" noProof="0" dirty="0">
                <a:latin typeface="+mn-lt"/>
              </a:rPr>
              <a:t>:</a:t>
            </a:r>
          </a:p>
          <a:p>
            <a:pPr marL="1188000" lvl="2" indent="-36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Buka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.txt no </a:t>
            </a:r>
            <a:r>
              <a:rPr lang="en-US" sz="2200" dirty="0" err="1"/>
              <a:t>hili</a:t>
            </a:r>
            <a:r>
              <a:rPr lang="en-US" sz="2200" dirty="0"/>
              <a:t> </a:t>
            </a:r>
            <a:r>
              <a:rPr lang="en-US" sz="2200" dirty="0" err="1"/>
              <a:t>ida-ne’e</a:t>
            </a:r>
            <a:endParaRPr lang="en-US" sz="2200" dirty="0"/>
          </a:p>
          <a:p>
            <a:pPr marL="1188000" lvl="2" indent="-36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noProof="0" dirty="0" err="1"/>
              <a:t>Hili</a:t>
            </a:r>
            <a:r>
              <a:rPr lang="en-US" sz="2200" noProof="0" dirty="0"/>
              <a:t> </a:t>
            </a:r>
            <a:r>
              <a:rPr lang="en-US" sz="2200" i="1" noProof="0" dirty="0"/>
              <a:t>Custom delimiters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formatu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okos</a:t>
            </a:r>
            <a:r>
              <a:rPr lang="en-US" sz="2200" dirty="0"/>
              <a:t> no </a:t>
            </a:r>
            <a:r>
              <a:rPr lang="en-US" sz="2200" dirty="0" err="1"/>
              <a:t>marka</a:t>
            </a:r>
            <a:r>
              <a:rPr lang="en-US" sz="2200" dirty="0"/>
              <a:t> </a:t>
            </a:r>
            <a:r>
              <a:rPr lang="en-US" sz="2200" i="1" noProof="0" dirty="0"/>
              <a:t>Tab</a:t>
            </a:r>
            <a:endParaRPr lang="en-US" sz="2200" noProof="0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64BC354-CB9C-4C1F-8E90-B64ABC2F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22" y="1608286"/>
            <a:ext cx="11172513" cy="11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800"/>
              </a:spcAft>
              <a:buFont typeface="Arial" charset="0"/>
              <a:buAutoNum type="arabicPeriod"/>
              <a:defRPr/>
            </a:pPr>
            <a:r>
              <a:rPr lang="en-US" sz="2200" noProof="0" dirty="0">
                <a:latin typeface="+mn-lt"/>
                <a:cs typeface="+mn-cs"/>
              </a:rPr>
              <a:t>Xave </a:t>
            </a:r>
            <a:r>
              <a:rPr lang="en-US" sz="2200" b="1" dirty="0">
                <a:latin typeface="+mn-lt"/>
                <a:cs typeface="+mn-cs"/>
              </a:rPr>
              <a:t>Health_Facilities_master_list_DOH_Jan2027.xlsx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hanesan</a:t>
            </a:r>
            <a:r>
              <a:rPr lang="en-US" sz="2200" dirty="0">
                <a:latin typeface="+mn-lt"/>
                <a:cs typeface="+mn-cs"/>
              </a:rPr>
              <a:t> tab </a:t>
            </a:r>
            <a:r>
              <a:rPr lang="en-US" sz="2200" dirty="0" err="1">
                <a:latin typeface="+mn-lt"/>
                <a:cs typeface="+mn-cs"/>
              </a:rPr>
              <a:t>delimitadu</a:t>
            </a:r>
            <a:r>
              <a:rPr lang="en-US" sz="2200" dirty="0">
                <a:latin typeface="+mn-lt"/>
                <a:cs typeface="+mn-cs"/>
              </a:rPr>
              <a:t> (.txt) </a:t>
            </a:r>
            <a:r>
              <a:rPr lang="en-US" sz="2200" dirty="0" err="1">
                <a:latin typeface="+mn-lt"/>
                <a:cs typeface="+mn-cs"/>
              </a:rPr>
              <a:t>arkivu</a:t>
            </a:r>
            <a:endParaRPr lang="en-US" sz="2200" noProof="0" dirty="0">
              <a:latin typeface="+mn-lt"/>
              <a:cs typeface="+mn-cs"/>
            </a:endParaRPr>
          </a:p>
          <a:p>
            <a:pPr marL="457200" indent="-360000" eaLnBrk="0" fontAlgn="base" hangingPunct="0">
              <a:lnSpc>
                <a:spcPct val="90000"/>
              </a:lnSpc>
              <a:spcAft>
                <a:spcPts val="800"/>
              </a:spcAft>
              <a:buFont typeface="Arial" charset="0"/>
              <a:buAutoNum type="arabicPeriod"/>
              <a:defRPr/>
            </a:pPr>
            <a:r>
              <a:rPr lang="en-US" sz="2200" noProof="0" dirty="0">
                <a:latin typeface="+mn-lt"/>
                <a:cs typeface="+mn-cs"/>
              </a:rPr>
              <a:t>Taka Excel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DED5E99-E824-4F75-B670-B466E47E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05" y="2657592"/>
            <a:ext cx="7450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6500" indent="-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 typeface="+mj-lt"/>
              <a:buAutoNum type="arabicPeriod" startAt="3"/>
            </a:pPr>
            <a:r>
              <a:rPr lang="en-US" sz="2200" noProof="0" dirty="0"/>
              <a:t>Iha QGIS: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51FFC05-3DC2-4529-8DC5-C3F67DC5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50000" r="96744" b="45445"/>
          <a:stretch>
            <a:fillRect/>
          </a:stretch>
        </p:blipFill>
        <p:spPr bwMode="auto">
          <a:xfrm>
            <a:off x="6617303" y="295830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F01E4EE-1B15-474D-A9CD-936F10AC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1" t="65428" r="32683" b="28076"/>
          <a:stretch>
            <a:fillRect/>
          </a:stretch>
        </p:blipFill>
        <p:spPr bwMode="auto">
          <a:xfrm>
            <a:off x="257348" y="4186114"/>
            <a:ext cx="11144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168C239-E136-47EE-B963-E4E8036F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63" y="5899998"/>
            <a:ext cx="6186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 typeface="+mj-lt"/>
              <a:buAutoNum type="arabicPeriod" startAt="4"/>
            </a:pPr>
            <a:r>
              <a:rPr lang="en-US" sz="2200" dirty="0" err="1">
                <a:latin typeface="+mn-lt"/>
              </a:rPr>
              <a:t>Kli</a:t>
            </a:r>
            <a:r>
              <a:rPr lang="en-US" sz="2200" noProof="0" dirty="0">
                <a:latin typeface="+mn-lt"/>
              </a:rPr>
              <a:t>ck </a:t>
            </a:r>
            <a:r>
              <a:rPr lang="en-US" sz="2200" i="1" noProof="0" dirty="0">
                <a:latin typeface="+mn-lt"/>
              </a:rPr>
              <a:t>Add </a:t>
            </a:r>
            <a:r>
              <a:rPr lang="en-US" sz="2200" noProof="0" dirty="0">
                <a:latin typeface="+mn-lt"/>
              </a:rPr>
              <a:t>no </a:t>
            </a:r>
            <a:r>
              <a:rPr lang="en-US" sz="2200" noProof="0" dirty="0" err="1">
                <a:latin typeface="+mn-lt"/>
              </a:rPr>
              <a:t>klik</a:t>
            </a:r>
            <a:r>
              <a:rPr lang="en-US" sz="2200" noProof="0" dirty="0">
                <a:latin typeface="+mn-lt"/>
              </a:rPr>
              <a:t>  </a:t>
            </a:r>
            <a:r>
              <a:rPr lang="en-US" sz="2200" i="1" noProof="0" dirty="0">
                <a:latin typeface="+mn-lt"/>
              </a:rPr>
              <a:t>Close</a:t>
            </a:r>
            <a:r>
              <a:rPr lang="en-US" sz="2200" noProof="0" dirty="0">
                <a:latin typeface="+mn-lt"/>
              </a:rPr>
              <a:t>. </a:t>
            </a:r>
            <a:endParaRPr lang="en-US" sz="2200" i="1" noProof="0" dirty="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628A4B4-547D-4E7D-A79F-93169E4F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96" y="4785670"/>
            <a:ext cx="72134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6500" indent="-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188000" lvl="2" indent="-36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Indika </a:t>
            </a:r>
            <a:r>
              <a:rPr lang="en-US" sz="2200" dirty="0" err="1"/>
              <a:t>kampu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kontein</a:t>
            </a:r>
            <a:r>
              <a:rPr lang="en-US" sz="2200" dirty="0"/>
              <a:t> longitude no latitude </a:t>
            </a:r>
            <a:r>
              <a:rPr lang="en-US" sz="2200" dirty="0" err="1"/>
              <a:t>sira</a:t>
            </a:r>
            <a:r>
              <a:rPr lang="en-US" sz="2200" dirty="0"/>
              <a:t> no EPSG:4326 – WGS 84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definisaun</a:t>
            </a:r>
            <a:r>
              <a:rPr lang="en-US" sz="2200" dirty="0"/>
              <a:t> </a:t>
            </a:r>
            <a:r>
              <a:rPr lang="en-US" sz="2200" dirty="0" err="1"/>
              <a:t>Jeometria</a:t>
            </a:r>
            <a:r>
              <a:rPr lang="en-US" sz="2200" dirty="0"/>
              <a:t>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okos</a:t>
            </a:r>
            <a:endParaRPr lang="en-US" sz="22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6A8E9-5871-FF7F-BE5D-1A28EBC0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339" y="1253719"/>
            <a:ext cx="10041656" cy="5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Ita </a:t>
            </a:r>
            <a:r>
              <a:rPr lang="en-US" sz="2200" dirty="0" err="1">
                <a:cs typeface="Arial" charset="0"/>
              </a:rPr>
              <a:t>tenke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konverte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konteúdu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lista</a:t>
            </a:r>
            <a:r>
              <a:rPr lang="en-US" sz="2200" dirty="0">
                <a:cs typeface="Arial" charset="0"/>
              </a:rPr>
              <a:t> master </a:t>
            </a:r>
            <a:r>
              <a:rPr lang="en-US" sz="2200" dirty="0" err="1">
                <a:cs typeface="Arial" charset="0"/>
              </a:rPr>
              <a:t>fasilidade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saúde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nian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noProof="0" dirty="0">
                <a:cs typeface="Arial" charset="0"/>
              </a:rPr>
              <a:t>shapefile</a:t>
            </a:r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86F3D499-FD1A-F546-C79D-3343DF13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93" y="1214306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C79DC-85CA-2DF9-A67E-25FA11ED7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933" y="2608947"/>
            <a:ext cx="3908502" cy="3349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3E79A-9C95-778F-F5D3-3AE53A18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7" y="715854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Fasilidade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saúde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lokalizasaun</a:t>
            </a:r>
            <a:r>
              <a:rPr lang="en-US" sz="2400" b="1" u="sng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FF50E2-D0D7-A9D1-5A04-5838D6C1CA73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7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1123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874F221-0657-8E9F-94F2-878A9EFD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079" y="1994847"/>
            <a:ext cx="3995427" cy="11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Fatin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husi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fasilidade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saúde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ne'ebé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inklui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lista</a:t>
            </a:r>
            <a:r>
              <a:rPr lang="en-US" sz="2200" dirty="0">
                <a:cs typeface="Arial" charset="0"/>
              </a:rPr>
              <a:t> master </a:t>
            </a:r>
            <a:r>
              <a:rPr lang="en-US" sz="2200" dirty="0" err="1">
                <a:cs typeface="Arial" charset="0"/>
              </a:rPr>
              <a:t>tenke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mosu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imajen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mapa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nian</a:t>
            </a:r>
            <a:endParaRPr lang="en-US" sz="2200" noProof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571097-5685-17DF-0C87-087BA754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109" y="3565712"/>
            <a:ext cx="255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Xave </a:t>
            </a:r>
            <a:r>
              <a:rPr lang="en-US" sz="2400" noProof="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!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21C3A0-C400-511B-8466-E0A8E472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80" y="5504607"/>
            <a:ext cx="619844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rgbClr val="FF0000"/>
                </a:solidFill>
                <a:cs typeface="Arial" charset="0"/>
              </a:rPr>
              <a:t>Pontu </a:t>
            </a:r>
            <a:r>
              <a:rPr lang="en-US" sz="2600" dirty="0" err="1">
                <a:solidFill>
                  <a:srgbClr val="FF0000"/>
                </a:solidFill>
                <a:cs typeface="Arial" charset="0"/>
              </a:rPr>
              <a:t>sira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Arial" charset="0"/>
              </a:rPr>
              <a:t>seidauk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 rai </a:t>
            </a:r>
            <a:r>
              <a:rPr lang="en-US" sz="2600" dirty="0" err="1">
                <a:solidFill>
                  <a:srgbClr val="FF0000"/>
                </a:solidFill>
                <a:cs typeface="Arial" charset="0"/>
              </a:rPr>
              <a:t>iha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 shapefile </a:t>
            </a:r>
            <a:r>
              <a:rPr lang="en-US" sz="2600" dirty="0" err="1">
                <a:solidFill>
                  <a:srgbClr val="FF0000"/>
                </a:solidFill>
                <a:cs typeface="Arial" charset="0"/>
              </a:rPr>
              <a:t>ida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!!!</a:t>
            </a:r>
            <a:endParaRPr lang="en-US" sz="2600" noProof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ECD12983-3943-04CB-9672-296712B5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79" y="1923849"/>
            <a:ext cx="432817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5F5BB4-836E-FD41-EE8F-D5D8E156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78" y="1365472"/>
            <a:ext cx="5888085" cy="3721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623886-3EDA-4931-7D34-D917A3AE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7" y="715854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Fasilidade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saúde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lokalizasaun</a:t>
            </a:r>
            <a:r>
              <a:rPr lang="en-US" sz="2400" b="1" u="sng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29BD1D-1528-293E-7261-20DB0924C021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7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9658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10EFCF82-F61D-4DA9-8BCD-4EE5DBFA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00" y="1993977"/>
            <a:ext cx="6181770" cy="3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layer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kontein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pontu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sira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painél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kamada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nian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Export</a:t>
            </a:r>
            <a:r>
              <a:rPr lang="en-US" sz="2200" noProof="0" dirty="0">
                <a:latin typeface="+mn-lt"/>
                <a:cs typeface="+mn-cs"/>
              </a:rPr>
              <a:t> &gt; </a:t>
            </a:r>
            <a:r>
              <a:rPr lang="en-US" sz="2200" i="1" noProof="0" dirty="0">
                <a:latin typeface="+mn-lt"/>
                <a:cs typeface="+mn-cs"/>
              </a:rPr>
              <a:t>Save Features As…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Iha </a:t>
            </a:r>
            <a:r>
              <a:rPr lang="en-US" sz="2200" dirty="0" err="1">
                <a:latin typeface="+mn-lt"/>
                <a:cs typeface="+mn-cs"/>
              </a:rPr>
              <a:t>kuadru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diálogu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ne'ebé</a:t>
            </a:r>
            <a:r>
              <a:rPr lang="en-US" sz="2200" dirty="0">
                <a:latin typeface="+mn-lt"/>
                <a:cs typeface="+mn-cs"/>
              </a:rPr>
              <a:t> loke </a:t>
            </a:r>
            <a:r>
              <a:rPr lang="en-US" sz="2200" noProof="0" dirty="0">
                <a:latin typeface="+mn-lt"/>
                <a:cs typeface="+mn-cs"/>
              </a:rPr>
              <a:t>:</a:t>
            </a:r>
          </a:p>
          <a:p>
            <a:pPr lvl="1" indent="-342000">
              <a:spcAft>
                <a:spcPts val="600"/>
              </a:spcAft>
              <a:buFont typeface="Calibri Light" panose="020F0302020204030204" pitchFamily="34" charset="0"/>
              <a:buAutoNum type="alphaLcPeriod"/>
            </a:pPr>
            <a:r>
              <a:rPr lang="en-US" sz="2200" dirty="0" err="1"/>
              <a:t>Hili</a:t>
            </a:r>
            <a:r>
              <a:rPr lang="en-US" sz="2200" noProof="0" dirty="0"/>
              <a:t> </a:t>
            </a:r>
            <a:r>
              <a:rPr lang="en-US" sz="2200" i="1" noProof="0" dirty="0"/>
              <a:t>Esri Shapefile </a:t>
            </a:r>
            <a:r>
              <a:rPr lang="en-US" sz="2200" noProof="0" dirty="0" err="1"/>
              <a:t>hanesan</a:t>
            </a:r>
            <a:r>
              <a:rPr lang="en-US" sz="2200" noProof="0" dirty="0"/>
              <a:t> Format </a:t>
            </a:r>
            <a:r>
              <a:rPr lang="en-US" sz="2200" noProof="0" dirty="0" err="1"/>
              <a:t>ida</a:t>
            </a:r>
            <a:endParaRPr lang="en-US" sz="2200" noProof="0" dirty="0"/>
          </a:p>
          <a:p>
            <a:pPr lvl="1" indent="-342000">
              <a:spcAft>
                <a:spcPts val="600"/>
              </a:spcAft>
              <a:buFont typeface="Calibri Light" panose="020F0302020204030204" pitchFamily="34" charset="0"/>
              <a:buAutoNum type="alphaLcPeriod"/>
            </a:pPr>
            <a:r>
              <a:rPr lang="en-US" sz="2200" dirty="0"/>
              <a:t>Buka </a:t>
            </a:r>
            <a:r>
              <a:rPr lang="en-US" sz="2200" dirty="0" err="1"/>
              <a:t>ba</a:t>
            </a:r>
            <a:r>
              <a:rPr lang="en-US" sz="2200" dirty="0"/>
              <a:t> pasta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rai </a:t>
            </a:r>
            <a:r>
              <a:rPr lang="en-US" sz="2200" dirty="0" err="1"/>
              <a:t>ida-ne'e</a:t>
            </a:r>
            <a:r>
              <a:rPr lang="en-US" sz="2200" dirty="0"/>
              <a:t> (EXERCISES/EXE_4) no </a:t>
            </a:r>
            <a:r>
              <a:rPr lang="en-US" sz="2200" dirty="0" err="1"/>
              <a:t>fó</a:t>
            </a:r>
            <a:r>
              <a:rPr lang="en-US" sz="2200" dirty="0"/>
              <a:t> </a:t>
            </a:r>
            <a:r>
              <a:rPr lang="en-US" sz="2200" dirty="0" err="1"/>
              <a:t>naran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(</a:t>
            </a:r>
            <a:r>
              <a:rPr lang="en-US" sz="2200" dirty="0" err="1"/>
              <a:t>HF_Location.shp</a:t>
            </a:r>
            <a:r>
              <a:rPr lang="en-US" sz="2200" dirty="0"/>
              <a:t>)</a:t>
            </a:r>
          </a:p>
          <a:p>
            <a:pPr lvl="1" indent="-342000">
              <a:spcAft>
                <a:spcPts val="600"/>
              </a:spcAft>
              <a:buFont typeface="Calibri Light" panose="020F0302020204030204" pitchFamily="34" charset="0"/>
              <a:buAutoNum type="alphaLcPeriod"/>
            </a:pPr>
            <a:r>
              <a:rPr lang="de-DE" sz="2200" dirty="0"/>
              <a:t>Mantein EPSG:4326 - WGS 84 hanesan CRS</a:t>
            </a:r>
          </a:p>
          <a:p>
            <a:pPr lvl="1" indent="-342000">
              <a:spcAft>
                <a:spcPts val="600"/>
              </a:spcAft>
              <a:buFont typeface="Calibri Light" panose="020F0302020204030204" pitchFamily="34" charset="0"/>
              <a:buAutoNum type="alphaLcPeriod"/>
            </a:pPr>
            <a:r>
              <a:rPr lang="en-US" sz="2200" noProof="0" dirty="0" err="1"/>
              <a:t>Klik</a:t>
            </a:r>
            <a:r>
              <a:rPr lang="en-US" sz="2200" noProof="0" dirty="0"/>
              <a:t> </a:t>
            </a:r>
            <a:r>
              <a:rPr lang="en-US" sz="2200" i="1" noProof="0" dirty="0"/>
              <a:t>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928E9-CF2C-ADBD-5F25-918D85E0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83" y="1409591"/>
            <a:ext cx="5285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noProof="0" dirty="0">
                <a:cs typeface="Arial" charset="0"/>
              </a:rPr>
              <a:t>Atu Rai </a:t>
            </a:r>
            <a:r>
              <a:rPr lang="en-US" sz="2200" noProof="0" dirty="0" err="1">
                <a:cs typeface="Arial" charset="0"/>
              </a:rPr>
              <a:t>pontu</a:t>
            </a:r>
            <a:r>
              <a:rPr lang="en-US" sz="2200" noProof="0" dirty="0">
                <a:cs typeface="Arial" charset="0"/>
              </a:rPr>
              <a:t> </a:t>
            </a:r>
            <a:r>
              <a:rPr lang="en-US" sz="2200" noProof="0" dirty="0" err="1">
                <a:cs typeface="Arial" charset="0"/>
              </a:rPr>
              <a:t>sira</a:t>
            </a:r>
            <a:r>
              <a:rPr lang="en-US" sz="2200" noProof="0" dirty="0">
                <a:cs typeface="Arial" charset="0"/>
              </a:rPr>
              <a:t> nee </a:t>
            </a:r>
            <a:r>
              <a:rPr lang="en-US" sz="2200" noProof="0" dirty="0" err="1">
                <a:cs typeface="Arial" charset="0"/>
              </a:rPr>
              <a:t>hanesan</a:t>
            </a:r>
            <a:r>
              <a:rPr lang="en-US" sz="2200" noProof="0" dirty="0">
                <a:cs typeface="Arial" charset="0"/>
              </a:rPr>
              <a:t> shapefile:</a:t>
            </a:r>
          </a:p>
        </p:txBody>
      </p:sp>
      <p:sp>
        <p:nvSpPr>
          <p:cNvPr id="6" name="AutoShape 32">
            <a:extLst>
              <a:ext uri="{FF2B5EF4-FFF2-40B4-BE49-F238E27FC236}">
                <a16:creationId xmlns:a16="http://schemas.microsoft.com/office/drawing/2014/main" id="{1A431D7E-0D75-7D7E-60FD-225ED1D3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336531"/>
            <a:ext cx="432817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ABA9E-7A1F-1E58-59AA-4A2A050E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73" y="1404928"/>
            <a:ext cx="3940819" cy="446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ECA118-DD1A-84A9-0859-5A893E72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7" y="715854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Fasilidade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saúde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lokalizasaun</a:t>
            </a:r>
            <a:r>
              <a:rPr lang="en-US" sz="2400" b="1" u="sng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C8922C-1923-C0EA-6E89-8BBFDBB632B5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7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3088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4E9B9A4-2E6C-52DC-F792-FAC23F18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31" y="3058048"/>
            <a:ext cx="2142748" cy="2724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B32BAC0A-61E6-444C-9664-FED80194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352" y="1355504"/>
            <a:ext cx="7777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200" dirty="0">
                <a:cs typeface="Arial" charset="0"/>
              </a:rPr>
              <a:t>Shapefile foun agora aumenta ona ba painél layer sira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29703" name="Rectangle 12">
            <a:extLst>
              <a:ext uri="{FF2B5EF4-FFF2-40B4-BE49-F238E27FC236}">
                <a16:creationId xmlns:a16="http://schemas.microsoft.com/office/drawing/2014/main" id="{C8EC9B97-A4C1-4875-8809-FD33170A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37" y="3109518"/>
            <a:ext cx="6182326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Asegura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pontu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hotu-hotu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tama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Provínsia</a:t>
            </a:r>
            <a:r>
              <a:rPr lang="en-US" sz="2200" dirty="0">
                <a:latin typeface="+mn-lt"/>
                <a:cs typeface="+mn-cs"/>
              </a:rPr>
              <a:t> Tolkien </a:t>
            </a:r>
            <a:r>
              <a:rPr lang="en-US" sz="2200" dirty="0" err="1">
                <a:latin typeface="+mn-lt"/>
                <a:cs typeface="+mn-cs"/>
              </a:rPr>
              <a:t>nia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laran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butaun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dirty="0">
                <a:latin typeface="+mn-lt"/>
                <a:cs typeface="+mn-cs"/>
              </a:rPr>
              <a:t>Zoom Full </a:t>
            </a:r>
            <a:r>
              <a:rPr lang="en-US" sz="2200" dirty="0" err="1">
                <a:latin typeface="+mn-lt"/>
                <a:cs typeface="+mn-cs"/>
              </a:rPr>
              <a:t>ba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ida-ne'e</a:t>
            </a:r>
            <a:r>
              <a:rPr lang="en-US" sz="2200" dirty="0">
                <a:latin typeface="+mn-lt"/>
                <a:cs typeface="+mn-cs"/>
              </a:rPr>
              <a:t>)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200" dirty="0">
                <a:latin typeface="+mn-lt"/>
                <a:cs typeface="+mn-cs"/>
              </a:rPr>
              <a:t>Loke </a:t>
            </a:r>
            <a:r>
              <a:rPr lang="en-US" sz="2200" dirty="0" err="1">
                <a:latin typeface="+mn-lt"/>
                <a:cs typeface="+mn-cs"/>
              </a:rPr>
              <a:t>tabela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atributu</a:t>
            </a:r>
            <a:r>
              <a:rPr lang="en-US" sz="2200" dirty="0">
                <a:latin typeface="+mn-lt"/>
                <a:cs typeface="+mn-cs"/>
              </a:rPr>
              <a:t> no </a:t>
            </a:r>
            <a:r>
              <a:rPr lang="en-US" sz="2200" dirty="0" err="1">
                <a:latin typeface="+mn-lt"/>
                <a:cs typeface="+mn-cs"/>
              </a:rPr>
              <a:t>verifika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katak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konteúdu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hotu-hotu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hosi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lista</a:t>
            </a:r>
            <a:r>
              <a:rPr lang="en-US" sz="2200" dirty="0">
                <a:latin typeface="+mn-lt"/>
                <a:cs typeface="+mn-cs"/>
              </a:rPr>
              <a:t> master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ne'ebá</a:t>
            </a:r>
            <a:r>
              <a:rPr lang="en-US" sz="2200" dirty="0">
                <a:latin typeface="+mn-lt"/>
                <a:cs typeface="+mn-cs"/>
              </a:rPr>
              <a:t> (</a:t>
            </a:r>
            <a:r>
              <a:rPr lang="en-US" sz="2200" dirty="0" err="1">
                <a:latin typeface="+mn-lt"/>
                <a:cs typeface="+mn-cs"/>
              </a:rPr>
              <a:t>fasilidade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saúde</a:t>
            </a:r>
            <a:r>
              <a:rPr lang="en-US" sz="2200" dirty="0">
                <a:latin typeface="+mn-lt"/>
                <a:cs typeface="+mn-cs"/>
              </a:rPr>
              <a:t> 192)</a:t>
            </a:r>
            <a:endParaRPr lang="en-US" sz="2200" noProof="0" dirty="0">
              <a:latin typeface="+mn-lt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3616C0-75F5-424D-90E5-F3685879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775" y="1935931"/>
            <a:ext cx="5720924" cy="5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Ita-boot </a:t>
            </a:r>
            <a:r>
              <a:rPr lang="en-US" sz="2200" dirty="0" err="1">
                <a:cs typeface="Arial" charset="0"/>
              </a:rPr>
              <a:t>bele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hamoos</a:t>
            </a:r>
            <a:r>
              <a:rPr lang="en-US" sz="2200" dirty="0">
                <a:cs typeface="Arial" charset="0"/>
              </a:rPr>
              <a:t> layer </a:t>
            </a:r>
            <a:r>
              <a:rPr lang="en-US" sz="2200" dirty="0" err="1">
                <a:cs typeface="Arial" charset="0"/>
              </a:rPr>
              <a:t>temporáriu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hodi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klik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liman</a:t>
            </a:r>
            <a:r>
              <a:rPr lang="en-US" sz="2200" dirty="0">
                <a:cs typeface="Arial" charset="0"/>
              </a:rPr>
              <a:t>-loos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ne'ebá</a:t>
            </a:r>
            <a:r>
              <a:rPr lang="en-US" sz="2200" dirty="0">
                <a:cs typeface="Arial" charset="0"/>
              </a:rPr>
              <a:t> no </a:t>
            </a:r>
            <a:r>
              <a:rPr lang="en-US" sz="2200" dirty="0" err="1">
                <a:cs typeface="Arial" charset="0"/>
              </a:rPr>
              <a:t>hili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i="1" dirty="0">
                <a:cs typeface="Arial" charset="0"/>
              </a:rPr>
              <a:t>Remove Layer</a:t>
            </a:r>
            <a:r>
              <a:rPr lang="en-US" sz="2200" dirty="0">
                <a:cs typeface="Arial" charset="0"/>
              </a:rPr>
              <a:t>..</a:t>
            </a:r>
            <a:endParaRPr lang="en-US" sz="2200" i="1" noProof="0" dirty="0">
              <a:cs typeface="Arial" charset="0"/>
            </a:endParaRPr>
          </a:p>
        </p:txBody>
      </p:sp>
      <p:sp>
        <p:nvSpPr>
          <p:cNvPr id="29707" name="Rectangle 12">
            <a:extLst>
              <a:ext uri="{FF2B5EF4-FFF2-40B4-BE49-F238E27FC236}">
                <a16:creationId xmlns:a16="http://schemas.microsoft.com/office/drawing/2014/main" id="{0E0DED7E-5D87-4592-BB63-98C530C40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04" y="2654341"/>
            <a:ext cx="4792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200" dirty="0">
                <a:latin typeface="+mn-lt"/>
              </a:rPr>
              <a:t>Bainhira halo hotu ona, xave projetu no:</a:t>
            </a:r>
            <a:endParaRPr lang="en-US" sz="2200" i="1" noProof="0" dirty="0">
              <a:latin typeface="+mn-lt"/>
            </a:endParaRPr>
          </a:p>
        </p:txBody>
      </p:sp>
      <p:pic>
        <p:nvPicPr>
          <p:cNvPr id="29708" name="Picture 4">
            <a:extLst>
              <a:ext uri="{FF2B5EF4-FFF2-40B4-BE49-F238E27FC236}">
                <a16:creationId xmlns:a16="http://schemas.microsoft.com/office/drawing/2014/main" id="{E1EC8529-FCED-4013-8C46-350C4F8E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6377" r="63074" b="89070"/>
          <a:stretch>
            <a:fillRect/>
          </a:stretch>
        </p:blipFill>
        <p:spPr bwMode="auto">
          <a:xfrm>
            <a:off x="3107235" y="373214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8966FBAC-A5A7-4191-AD51-CBE5E6EB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688" y="5958585"/>
            <a:ext cx="255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Xave </a:t>
            </a:r>
            <a:r>
              <a:rPr lang="en-US" sz="2400" noProof="0" dirty="0" err="1">
                <a:solidFill>
                  <a:srgbClr val="FF0000"/>
                </a:solidFill>
                <a:cs typeface="Arial" charset="0"/>
              </a:rPr>
              <a:t>projetu</a:t>
            </a:r>
            <a:r>
              <a:rPr lang="en-US" sz="2400" noProof="0" dirty="0">
                <a:solidFill>
                  <a:srgbClr val="FF0000"/>
                </a:solidFill>
                <a:cs typeface="Arial" charset="0"/>
              </a:rPr>
              <a:t>! 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AC8A92AD-0850-4346-AEB5-7D7669C3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96" y="5056534"/>
            <a:ext cx="6177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 typeface="+mj-lt"/>
              <a:buAutoNum type="arabicPeriod" startAt="3"/>
            </a:pPr>
            <a:r>
              <a:rPr lang="en-US" sz="2200" dirty="0" err="1">
                <a:latin typeface="+mn-lt"/>
              </a:rPr>
              <a:t>Verifika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katak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fasilidade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saúde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sira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tama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iha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munisípiu</a:t>
            </a:r>
            <a:r>
              <a:rPr lang="en-US" sz="2200" dirty="0">
                <a:latin typeface="+mn-lt"/>
              </a:rPr>
              <a:t> no barangay </a:t>
            </a:r>
            <a:r>
              <a:rPr lang="en-US" sz="2200" dirty="0" err="1">
                <a:latin typeface="+mn-lt"/>
              </a:rPr>
              <a:t>ne'ebé</a:t>
            </a:r>
            <a:r>
              <a:rPr lang="en-US" sz="2200" dirty="0">
                <a:latin typeface="+mn-lt"/>
              </a:rPr>
              <a:t> loos</a:t>
            </a:r>
            <a:endParaRPr lang="en-US" sz="2200" noProof="0" dirty="0">
              <a:latin typeface="+mn-lt"/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61E8C773-41D2-459E-AC56-8A7ACF2D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66" y="1295168"/>
            <a:ext cx="432817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5807A24C-2F7E-E745-63E0-6ACDA5DE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68" y="1845512"/>
            <a:ext cx="432817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5D7C4-DD58-4E0C-9AF3-4E5CF61784DC}"/>
              </a:ext>
            </a:extLst>
          </p:cNvPr>
          <p:cNvSpPr/>
          <p:nvPr/>
        </p:nvSpPr>
        <p:spPr>
          <a:xfrm>
            <a:off x="8722658" y="2142125"/>
            <a:ext cx="9861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C18D69-D0CA-F051-48F2-E6016AF3D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50" y="1452988"/>
            <a:ext cx="2876951" cy="129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A166D-DBB9-DF49-3379-33B2CC38BB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255" t="61622"/>
          <a:stretch>
            <a:fillRect/>
          </a:stretch>
        </p:blipFill>
        <p:spPr>
          <a:xfrm>
            <a:off x="9996048" y="2160625"/>
            <a:ext cx="1849962" cy="1151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67B758-CE8D-E3D6-83FB-FA57576AE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815" y="3920409"/>
            <a:ext cx="2994195" cy="202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7C2716-8E2F-FE3F-4215-0DFC19C2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7" y="715854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2147"/>
                </a:solidFill>
              </a:rPr>
              <a:t>Fasilidade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saúde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nia</a:t>
            </a:r>
            <a:r>
              <a:rPr lang="en-US" sz="2400" b="1" u="sng" dirty="0">
                <a:solidFill>
                  <a:srgbClr val="002147"/>
                </a:solidFill>
              </a:rPr>
              <a:t> </a:t>
            </a:r>
            <a:r>
              <a:rPr lang="en-US" sz="2400" b="1" u="sng" dirty="0" err="1">
                <a:solidFill>
                  <a:srgbClr val="002147"/>
                </a:solidFill>
              </a:rPr>
              <a:t>lokalizasaun</a:t>
            </a:r>
            <a:r>
              <a:rPr lang="en-US" sz="2400" b="1" u="sng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035FD4-7516-FA3C-83EE-1C9C711C062F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7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90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368 L -0.33893 -0.31088 L -0.17774 -0.60347 L -0.3694 -0.97014 L -0.65417 -1.20532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1" y="-5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56AAD9E8-2A81-4891-B794-C96C979E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08" y="1117068"/>
            <a:ext cx="11233755" cy="46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800" dirty="0" err="1">
                <a:latin typeface="+mn-lt"/>
                <a:cs typeface="+mn-cs"/>
              </a:rPr>
              <a:t>Dadus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jeoespasiál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bele</a:t>
            </a:r>
            <a:r>
              <a:rPr lang="en-US" sz="2800" dirty="0">
                <a:latin typeface="+mn-lt"/>
                <a:cs typeface="+mn-cs"/>
              </a:rPr>
              <a:t> rai </a:t>
            </a:r>
            <a:r>
              <a:rPr lang="en-US" sz="2800" dirty="0" err="1">
                <a:latin typeface="+mn-lt"/>
                <a:cs typeface="+mn-cs"/>
              </a:rPr>
              <a:t>iha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maneira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oioin</a:t>
            </a:r>
            <a:r>
              <a:rPr lang="en-US" sz="2800" dirty="0">
                <a:latin typeface="+mn-lt"/>
                <a:cs typeface="+mn-cs"/>
              </a:rPr>
              <a:t> (</a:t>
            </a:r>
            <a:r>
              <a:rPr lang="en-US" sz="2800" dirty="0" err="1">
                <a:latin typeface="+mn-lt"/>
                <a:cs typeface="+mn-cs"/>
              </a:rPr>
              <a:t>koordenadas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jeográfika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iha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arkivu</a:t>
            </a:r>
            <a:r>
              <a:rPr lang="en-US" sz="2800" dirty="0">
                <a:latin typeface="+mn-lt"/>
                <a:cs typeface="+mn-cs"/>
              </a:rPr>
              <a:t> Excel, shapefile, grid raster,...)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US" sz="2800" dirty="0" err="1">
                <a:latin typeface="+mn-lt"/>
                <a:cs typeface="+mn-cs"/>
              </a:rPr>
              <a:t>Importante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tebes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atu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fo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hanoin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krítiku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kona-ba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dadus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ne'ebé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ita</a:t>
            </a:r>
            <a:r>
              <a:rPr lang="en-US" sz="2800" dirty="0">
                <a:latin typeface="+mn-lt"/>
                <a:cs typeface="+mn-cs"/>
              </a:rPr>
              <a:t>-boot </a:t>
            </a:r>
            <a:r>
              <a:rPr lang="en-US" sz="2800" dirty="0" err="1">
                <a:latin typeface="+mn-lt"/>
                <a:cs typeface="+mn-cs"/>
              </a:rPr>
              <a:t>uza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atu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asegura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katak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ida-ne'e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iha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kualidade</a:t>
            </a:r>
            <a:r>
              <a:rPr lang="en-US" sz="2800" dirty="0">
                <a:latin typeface="+mn-lt"/>
                <a:cs typeface="+mn-cs"/>
              </a:rPr>
              <a:t> di'ak no </a:t>
            </a:r>
            <a:r>
              <a:rPr lang="en-US" sz="2800" dirty="0" err="1">
                <a:latin typeface="+mn-lt"/>
                <a:cs typeface="+mn-cs"/>
              </a:rPr>
              <a:t>koresponde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ba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ita</a:t>
            </a:r>
            <a:r>
              <a:rPr lang="en-US" sz="2800" dirty="0">
                <a:latin typeface="+mn-lt"/>
                <a:cs typeface="+mn-cs"/>
              </a:rPr>
              <a:t>-boot </a:t>
            </a:r>
            <a:r>
              <a:rPr lang="en-US" sz="2800" dirty="0" err="1">
                <a:latin typeface="+mn-lt"/>
                <a:cs typeface="+mn-cs"/>
              </a:rPr>
              <a:t>nia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nesesidade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sira</a:t>
            </a:r>
            <a:r>
              <a:rPr lang="en-US" sz="2800" dirty="0">
                <a:latin typeface="+mn-lt"/>
                <a:cs typeface="+mn-cs"/>
              </a:rPr>
              <a:t> </a:t>
            </a:r>
          </a:p>
          <a:p>
            <a:pPr marL="1350963" indent="-4572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Metadata</a:t>
            </a:r>
          </a:p>
          <a:p>
            <a:pPr marL="1350963" indent="-457200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+mn-lt"/>
                <a:cs typeface="+mn-cs"/>
              </a:rPr>
              <a:t>Referénsia</a:t>
            </a:r>
            <a:r>
              <a:rPr lang="en-US" sz="2800" dirty="0">
                <a:latin typeface="+mn-lt"/>
                <a:cs typeface="+mn-cs"/>
              </a:rPr>
              <a:t> rai/Ground reference</a:t>
            </a:r>
          </a:p>
          <a:p>
            <a:pPr marL="611550" indent="-514350" eaLnBrk="0" fontAlgn="base" hangingPunct="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2800" dirty="0">
                <a:latin typeface="+mn-lt"/>
                <a:cs typeface="+mn-cs"/>
              </a:rPr>
              <a:t>Sempre </a:t>
            </a:r>
            <a:r>
              <a:rPr lang="en-US" sz="2800" dirty="0" err="1">
                <a:latin typeface="+mn-lt"/>
                <a:cs typeface="+mn-cs"/>
              </a:rPr>
              <a:t>asegura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katak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dadus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hotu-hotu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ne'ebé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ita</a:t>
            </a:r>
            <a:r>
              <a:rPr lang="en-US" sz="2800" dirty="0">
                <a:latin typeface="+mn-lt"/>
                <a:cs typeface="+mn-cs"/>
              </a:rPr>
              <a:t>-boot </a:t>
            </a:r>
            <a:r>
              <a:rPr lang="en-US" sz="2800" dirty="0" err="1">
                <a:latin typeface="+mn-lt"/>
                <a:cs typeface="+mn-cs"/>
              </a:rPr>
              <a:t>uza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aliña</a:t>
            </a:r>
            <a:r>
              <a:rPr lang="en-US" sz="2800" dirty="0">
                <a:latin typeface="+mn-lt"/>
                <a:cs typeface="+mn-cs"/>
              </a:rPr>
              <a:t> ho </a:t>
            </a:r>
            <a:r>
              <a:rPr lang="en-US" sz="2800" dirty="0" err="1">
                <a:latin typeface="+mn-lt"/>
                <a:cs typeface="+mn-cs"/>
              </a:rPr>
              <a:t>espesifikasaun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dadus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ne'ebé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korresponde</a:t>
            </a:r>
            <a:r>
              <a:rPr lang="en-US" sz="2800" dirty="0">
                <a:latin typeface="+mn-lt"/>
                <a:cs typeface="+mn-cs"/>
              </a:rPr>
              <a:t> (</a:t>
            </a:r>
            <a:r>
              <a:rPr lang="en-US" sz="2800" dirty="0" err="1">
                <a:latin typeface="+mn-lt"/>
                <a:cs typeface="+mn-cs"/>
              </a:rPr>
              <a:t>ezemplu</a:t>
            </a:r>
            <a:r>
              <a:rPr lang="en-US" sz="2800" dirty="0">
                <a:latin typeface="+mn-lt"/>
                <a:cs typeface="+mn-cs"/>
              </a:rPr>
              <a:t>, </a:t>
            </a:r>
            <a:r>
              <a:rPr lang="en-US" sz="2800" dirty="0" err="1">
                <a:latin typeface="+mn-lt"/>
                <a:cs typeface="+mn-cs"/>
              </a:rPr>
              <a:t>aprezenta</a:t>
            </a:r>
            <a:r>
              <a:rPr lang="en-US" sz="2800" dirty="0">
                <a:latin typeface="+mn-lt"/>
                <a:cs typeface="+mn-cs"/>
              </a:rPr>
              <a:t> datum </a:t>
            </a:r>
            <a:r>
              <a:rPr lang="en-US" sz="2800" dirty="0" err="1">
                <a:latin typeface="+mn-lt"/>
                <a:cs typeface="+mn-cs"/>
              </a:rPr>
              <a:t>ne'ebé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hanesan</a:t>
            </a:r>
            <a:r>
              <a:rPr lang="en-US" sz="2800" dirty="0">
                <a:latin typeface="+mn-lt"/>
                <a:cs typeface="+mn-cs"/>
              </a:rPr>
              <a:t>, ka di'ak </a:t>
            </a:r>
            <a:r>
              <a:rPr lang="en-US" sz="2800" dirty="0" err="1">
                <a:latin typeface="+mn-lt"/>
                <a:cs typeface="+mn-cs"/>
              </a:rPr>
              <a:t>liu</a:t>
            </a:r>
            <a:r>
              <a:rPr lang="en-US" sz="2800" dirty="0">
                <a:latin typeface="+mn-lt"/>
                <a:cs typeface="+mn-cs"/>
              </a:rPr>
              <a:t>, </a:t>
            </a:r>
            <a:r>
              <a:rPr lang="en-US" sz="2800" dirty="0" err="1">
                <a:latin typeface="+mn-lt"/>
                <a:cs typeface="+mn-cs"/>
              </a:rPr>
              <a:t>sistema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koordenadas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jeográfika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ne'ebé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hanesan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atu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evita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mudansa</a:t>
            </a:r>
            <a:r>
              <a:rPr lang="en-US" sz="2800" dirty="0">
                <a:latin typeface="+mn-lt"/>
                <a:cs typeface="+mn-cs"/>
              </a:rPr>
              <a:t> entre layer </a:t>
            </a:r>
            <a:r>
              <a:rPr lang="en-US" sz="2800" dirty="0" err="1">
                <a:latin typeface="+mn-lt"/>
                <a:cs typeface="+mn-cs"/>
              </a:rPr>
              <a:t>sira</a:t>
            </a:r>
            <a:r>
              <a:rPr lang="en-US" sz="2800" dirty="0">
                <a:latin typeface="+mn-lt"/>
                <a:cs typeface="+mn-cs"/>
              </a:rPr>
              <a:t>).</a:t>
            </a:r>
            <a:endParaRPr lang="en-US" sz="2800" noProof="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CD9E0-078E-184C-D4D2-C81B0C6C0034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2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Konkluzaun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996A2-8236-57CB-A31F-B962705D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52125E-70C9-865F-3D3E-95228FBBDA5B}"/>
              </a:ext>
            </a:extLst>
          </p:cNvPr>
          <p:cNvSpPr txBox="1">
            <a:spLocks/>
          </p:cNvSpPr>
          <p:nvPr/>
        </p:nvSpPr>
        <p:spPr>
          <a:xfrm>
            <a:off x="666163" y="667766"/>
            <a:ext cx="6509337" cy="13081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 err="1"/>
              <a:t>Objetivu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r>
              <a:rPr lang="en-US" sz="2000" dirty="0"/>
              <a:t> </a:t>
            </a:r>
            <a:r>
              <a:rPr lang="en-US" sz="2000" dirty="0" err="1"/>
              <a:t>husi</a:t>
            </a:r>
            <a:r>
              <a:rPr lang="en-US" sz="2000" dirty="0"/>
              <a:t> </a:t>
            </a:r>
            <a:r>
              <a:rPr lang="en-US" sz="2000" dirty="0" err="1"/>
              <a:t>ezersísiu</a:t>
            </a:r>
            <a:r>
              <a:rPr lang="en-US" sz="2000" dirty="0"/>
              <a:t> </a:t>
            </a:r>
            <a:r>
              <a:rPr lang="en-US" sz="2000" dirty="0" err="1"/>
              <a:t>ida-ne'e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atu</a:t>
            </a:r>
            <a:r>
              <a:rPr lang="en-US" sz="2000" dirty="0"/>
              <a:t> </a:t>
            </a:r>
            <a:r>
              <a:rPr lang="en-US" sz="2000" dirty="0" err="1"/>
              <a:t>hanorin</a:t>
            </a:r>
            <a:r>
              <a:rPr lang="en-US" sz="2000" dirty="0"/>
              <a:t> </a:t>
            </a:r>
            <a:r>
              <a:rPr lang="en-US" sz="2000" dirty="0" err="1"/>
              <a:t>partisipante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r>
              <a:rPr lang="en-US" sz="2000" dirty="0"/>
              <a:t> </a:t>
            </a:r>
            <a:r>
              <a:rPr lang="en-US" sz="2000" dirty="0" err="1"/>
              <a:t>oinsá</a:t>
            </a:r>
            <a:r>
              <a:rPr lang="en-US" sz="2000" dirty="0"/>
              <a:t>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/>
              <a:t>Aplika</a:t>
            </a:r>
            <a:r>
              <a:rPr lang="en-US" sz="2000" dirty="0"/>
              <a:t> </a:t>
            </a:r>
            <a:r>
              <a:rPr lang="en-US" sz="2000" dirty="0" err="1"/>
              <a:t>lisaun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aprende</a:t>
            </a:r>
            <a:r>
              <a:rPr lang="en-US" sz="2000" dirty="0"/>
              <a:t>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hosi</a:t>
            </a:r>
            <a:r>
              <a:rPr lang="en-US" sz="2000" dirty="0"/>
              <a:t> </a:t>
            </a:r>
            <a:r>
              <a:rPr lang="en-US" sz="2000" dirty="0" err="1"/>
              <a:t>Sesaun</a:t>
            </a:r>
            <a:r>
              <a:rPr lang="en-US" sz="2000" dirty="0"/>
              <a:t> 13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/>
              <a:t>Prepara</a:t>
            </a:r>
            <a:r>
              <a:rPr lang="en-US" sz="2000" dirty="0"/>
              <a:t> dadus jeoespasiál sira </a:t>
            </a:r>
            <a:r>
              <a:rPr lang="en-US" sz="2000" dirty="0" err="1"/>
              <a:t>hodi</a:t>
            </a:r>
            <a:r>
              <a:rPr lang="en-US" sz="2000" dirty="0"/>
              <a:t> </a:t>
            </a:r>
            <a:r>
              <a:rPr lang="en-US" sz="2000" dirty="0" err="1"/>
              <a:t>uza</a:t>
            </a:r>
            <a:r>
              <a:rPr lang="en-US" sz="2000" dirty="0"/>
              <a:t> iha software SIG (QGIS)</a:t>
            </a:r>
            <a:endParaRPr lang="en-US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1A1A5-B9FC-E4C7-2A2B-AB2901036432}"/>
              </a:ext>
            </a:extLst>
          </p:cNvPr>
          <p:cNvSpPr txBox="1">
            <a:spLocks/>
          </p:cNvSpPr>
          <p:nvPr/>
        </p:nvSpPr>
        <p:spPr bwMode="auto">
          <a:xfrm>
            <a:off x="545884" y="27819"/>
            <a:ext cx="11130179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noProof="0" dirty="0" err="1"/>
              <a:t>Objetivu</a:t>
            </a:r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B8EE9A-1027-EE6F-0461-FF0F186F9239}"/>
              </a:ext>
            </a:extLst>
          </p:cNvPr>
          <p:cNvSpPr txBox="1">
            <a:spLocks/>
          </p:cNvSpPr>
          <p:nvPr/>
        </p:nvSpPr>
        <p:spPr>
          <a:xfrm>
            <a:off x="666333" y="2957835"/>
            <a:ext cx="6509167" cy="103052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dirty="0" err="1"/>
              <a:t>Dadus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uza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ezersísiu</a:t>
            </a:r>
            <a:r>
              <a:rPr lang="en-US" sz="2000" dirty="0"/>
              <a:t> </a:t>
            </a:r>
            <a:r>
              <a:rPr lang="en-US" sz="2000" dirty="0" err="1"/>
              <a:t>ida-ne'e</a:t>
            </a:r>
            <a:r>
              <a:rPr lang="en-US" sz="2000" dirty="0"/>
              <a:t> </a:t>
            </a:r>
            <a:r>
              <a:rPr lang="en-US" sz="2000" dirty="0" err="1"/>
              <a:t>fiktivu</a:t>
            </a:r>
            <a:r>
              <a:rPr lang="en-US" sz="2000" dirty="0"/>
              <a:t> no </a:t>
            </a:r>
            <a:r>
              <a:rPr lang="en-US" sz="2000" dirty="0" err="1"/>
              <a:t>kria</a:t>
            </a:r>
            <a:r>
              <a:rPr lang="en-US" sz="2000" dirty="0"/>
              <a:t> </a:t>
            </a:r>
            <a:r>
              <a:rPr lang="en-US" sz="2000" dirty="0" err="1"/>
              <a:t>de'it</a:t>
            </a:r>
            <a:r>
              <a:rPr lang="en-US" sz="2000" dirty="0"/>
              <a:t> </a:t>
            </a:r>
            <a:r>
              <a:rPr lang="en-US" sz="2000" dirty="0" err="1"/>
              <a:t>atu</a:t>
            </a:r>
            <a:r>
              <a:rPr lang="en-US" sz="2000" dirty="0"/>
              <a:t> </a:t>
            </a:r>
            <a:r>
              <a:rPr lang="en-US" sz="2000" dirty="0" err="1"/>
              <a:t>fasilita</a:t>
            </a:r>
            <a:r>
              <a:rPr lang="en-US" sz="2000" dirty="0"/>
              <a:t> </a:t>
            </a:r>
            <a:r>
              <a:rPr lang="en-US" sz="2000" dirty="0" err="1"/>
              <a:t>ezersísiu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kursu</a:t>
            </a:r>
            <a:r>
              <a:rPr lang="en-US" sz="2000" dirty="0"/>
              <a:t> </a:t>
            </a:r>
            <a:r>
              <a:rPr lang="en-US" sz="2000" dirty="0" err="1"/>
              <a:t>ida-ne'e</a:t>
            </a:r>
            <a:r>
              <a:rPr lang="en-US" sz="2000" dirty="0"/>
              <a:t>. </a:t>
            </a:r>
            <a:r>
              <a:rPr lang="en-US" sz="2000" dirty="0" err="1"/>
              <a:t>Objetu</a:t>
            </a:r>
            <a:r>
              <a:rPr lang="en-US" sz="2000" dirty="0"/>
              <a:t> </a:t>
            </a:r>
            <a:r>
              <a:rPr lang="en-US" sz="2000" dirty="0" err="1"/>
              <a:t>jeoespasiál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diferente</a:t>
            </a:r>
            <a:r>
              <a:rPr lang="en-US" sz="2000" dirty="0"/>
              <a:t> la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relasaun</a:t>
            </a:r>
            <a:r>
              <a:rPr lang="en-US" sz="2000" dirty="0"/>
              <a:t> ho </a:t>
            </a:r>
            <a:r>
              <a:rPr lang="en-US" sz="2000" dirty="0" err="1"/>
              <a:t>fatin</a:t>
            </a:r>
            <a:r>
              <a:rPr lang="en-US" sz="2000" dirty="0"/>
              <a:t> ka </a:t>
            </a:r>
            <a:r>
              <a:rPr lang="en-US" sz="2000" dirty="0" err="1"/>
              <a:t>infraestrutura</a:t>
            </a:r>
            <a:r>
              <a:rPr lang="en-US" sz="2000" dirty="0"/>
              <a:t> </a:t>
            </a:r>
            <a:r>
              <a:rPr lang="en-US" sz="2000" dirty="0" err="1"/>
              <a:t>reál</a:t>
            </a:r>
            <a:r>
              <a:rPr lang="en-US" sz="2000" dirty="0"/>
              <a:t> </a:t>
            </a:r>
            <a:r>
              <a:rPr lang="en-US" sz="2000" dirty="0" err="1"/>
              <a:t>ruma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mundu</a:t>
            </a:r>
            <a:r>
              <a:rPr lang="en-US" sz="2000" dirty="0"/>
              <a:t> </a:t>
            </a:r>
            <a:r>
              <a:rPr lang="en-US" sz="2000" dirty="0" err="1"/>
              <a:t>reál</a:t>
            </a:r>
            <a:r>
              <a:rPr lang="en-US" sz="2000" dirty="0"/>
              <a:t>.</a:t>
            </a:r>
            <a:endParaRPr lang="en-US" sz="2000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482030-E5B6-0BAB-C9DA-2963487229C7}"/>
              </a:ext>
            </a:extLst>
          </p:cNvPr>
          <p:cNvSpPr txBox="1">
            <a:spLocks/>
          </p:cNvSpPr>
          <p:nvPr/>
        </p:nvSpPr>
        <p:spPr bwMode="auto">
          <a:xfrm>
            <a:off x="536919" y="2408941"/>
            <a:ext cx="6760352" cy="52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Ezersísiu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649B-AFCF-BAEC-D05B-E194D5F7AC5A}"/>
              </a:ext>
            </a:extLst>
          </p:cNvPr>
          <p:cNvSpPr txBox="1">
            <a:spLocks/>
          </p:cNvSpPr>
          <p:nvPr/>
        </p:nvSpPr>
        <p:spPr>
          <a:xfrm>
            <a:off x="660973" y="5046333"/>
            <a:ext cx="6514527" cy="14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fontAlgn="base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2000"/>
            </a:lvl1pPr>
            <a:lvl2pPr marL="685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/>
            </a:lvl2pPr>
            <a:lvl3pPr marL="1143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3pPr>
            <a:lvl4pPr marL="1600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4pPr>
            <a:lvl5pPr marL="2057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Espesifikasaun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ne’ebé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uza</a:t>
            </a:r>
            <a:r>
              <a:rPr lang="en-US" dirty="0"/>
              <a:t> </a:t>
            </a:r>
            <a:r>
              <a:rPr lang="en-US" dirty="0" err="1"/>
              <a:t>mós</a:t>
            </a:r>
            <a:r>
              <a:rPr lang="en-US" dirty="0"/>
              <a:t> </a:t>
            </a:r>
            <a:r>
              <a:rPr lang="en-US" dirty="0" err="1"/>
              <a:t>fiktivu</a:t>
            </a:r>
            <a:r>
              <a:rPr lang="en-US" dirty="0"/>
              <a:t> no </a:t>
            </a:r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de’it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fasilita</a:t>
            </a:r>
            <a:r>
              <a:rPr lang="en-US" dirty="0"/>
              <a:t> </a:t>
            </a:r>
            <a:r>
              <a:rPr lang="en-US" dirty="0" err="1"/>
              <a:t>ezersísiu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kursu</a:t>
            </a:r>
            <a:r>
              <a:rPr lang="en-US" dirty="0"/>
              <a:t> </a:t>
            </a:r>
            <a:r>
              <a:rPr lang="en-US" dirty="0" err="1"/>
              <a:t>ida-ne’e</a:t>
            </a:r>
            <a:r>
              <a:rPr lang="en-US" dirty="0"/>
              <a:t>.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E9D99C-0289-F3F5-15C0-FCF2000E3477}"/>
              </a:ext>
            </a:extLst>
          </p:cNvPr>
          <p:cNvSpPr txBox="1">
            <a:spLocks/>
          </p:cNvSpPr>
          <p:nvPr/>
        </p:nvSpPr>
        <p:spPr bwMode="auto">
          <a:xfrm>
            <a:off x="535463" y="4395358"/>
            <a:ext cx="6057665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Espesifikasaun</a:t>
            </a:r>
            <a:r>
              <a:rPr lang="en-US" dirty="0"/>
              <a:t> </a:t>
            </a:r>
            <a:r>
              <a:rPr lang="en-US" dirty="0" err="1"/>
              <a:t>dadus</a:t>
            </a:r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A90C5-77C7-FCA9-C75B-30B94291E05E}"/>
              </a:ext>
            </a:extLst>
          </p:cNvPr>
          <p:cNvSpPr txBox="1"/>
          <p:nvPr/>
        </p:nvSpPr>
        <p:spPr>
          <a:xfrm>
            <a:off x="8889880" y="5846475"/>
            <a:ext cx="2047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jeoespasiál</a:t>
            </a: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0FD8F-3C1C-38C3-9F46-F57EF17C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11" y="775344"/>
            <a:ext cx="3715966" cy="48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D1F0-F6C6-D032-91FA-ADFCF421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2">
            <a:extLst>
              <a:ext uri="{FF2B5EF4-FFF2-40B4-BE49-F238E27FC236}">
                <a16:creationId xmlns:a16="http://schemas.microsoft.com/office/drawing/2014/main" id="{F08E1B56-18EC-9028-CFB7-50791A65A0E3}"/>
              </a:ext>
            </a:extLst>
          </p:cNvPr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E0C249A-D29A-32CF-DABF-3AFE7E0F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1" y="1082824"/>
            <a:ext cx="1122822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Objetivu</a:t>
            </a:r>
            <a:r>
              <a:rPr lang="en-US" sz="2800" dirty="0"/>
              <a:t>: </a:t>
            </a:r>
            <a:r>
              <a:rPr lang="en-US" sz="2800" dirty="0" err="1"/>
              <a:t>Tulun</a:t>
            </a:r>
            <a:r>
              <a:rPr lang="en-US" sz="2800" dirty="0"/>
              <a:t> </a:t>
            </a:r>
            <a:r>
              <a:rPr lang="en-US" sz="2800" dirty="0" err="1"/>
              <a:t>esforsu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HIV/SIDA </a:t>
            </a:r>
            <a:r>
              <a:rPr lang="en-US" sz="2800" dirty="0" err="1"/>
              <a:t>nian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la'o</a:t>
            </a:r>
            <a:r>
              <a:rPr lang="en-US" sz="2800" dirty="0"/>
              <a:t> </a:t>
            </a:r>
            <a:r>
              <a:rPr lang="en-US" sz="2800" dirty="0" err="1"/>
              <a:t>hela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Audiénsia</a:t>
            </a:r>
            <a:r>
              <a:rPr lang="en-US" sz="2800" u="sng" dirty="0"/>
              <a:t>: </a:t>
            </a:r>
            <a:r>
              <a:rPr lang="en-US" sz="2800" dirty="0" err="1"/>
              <a:t>Ofisiál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no </a:t>
            </a:r>
            <a:r>
              <a:rPr lang="en-US" sz="2800" dirty="0" err="1"/>
              <a:t>Kontrolu</a:t>
            </a:r>
            <a:r>
              <a:rPr lang="en-US" sz="2800" dirty="0"/>
              <a:t> Moras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provínsia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Konteudu</a:t>
            </a:r>
            <a:r>
              <a:rPr lang="en-US" sz="2800" u="sng" dirty="0"/>
              <a:t>:</a:t>
            </a:r>
          </a:p>
          <a:p>
            <a:pPr marL="914400" lvl="1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Númeru</a:t>
            </a:r>
            <a:r>
              <a:rPr lang="en-US" sz="2800" u="sng" dirty="0"/>
              <a:t> </a:t>
            </a:r>
            <a:r>
              <a:rPr lang="en-US" sz="2800" u="sng" dirty="0" err="1"/>
              <a:t>kazu</a:t>
            </a:r>
            <a:r>
              <a:rPr lang="en-US" sz="2800" u="sng" dirty="0"/>
              <a:t> HIV:</a:t>
            </a:r>
          </a:p>
          <a:p>
            <a:pPr marL="1468800" lvl="2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halo </a:t>
            </a:r>
            <a:r>
              <a:rPr lang="en-US" sz="2800" dirty="0" err="1"/>
              <a:t>relatoriu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fasilidade</a:t>
            </a:r>
            <a:r>
              <a:rPr lang="en-US" sz="2800" dirty="0"/>
              <a:t> </a:t>
            </a:r>
            <a:r>
              <a:rPr lang="en-US" sz="2800" dirty="0" err="1"/>
              <a:t>saude</a:t>
            </a:r>
            <a:endParaRPr lang="en-US" sz="2800" dirty="0"/>
          </a:p>
          <a:p>
            <a:pPr marL="1468800" lvl="2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</a:t>
            </a:r>
            <a:r>
              <a:rPr lang="en-US" sz="2800" dirty="0" err="1"/>
              <a:t>orijen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barangay</a:t>
            </a:r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Médiu</a:t>
            </a:r>
            <a:r>
              <a:rPr lang="en-US" sz="2800" dirty="0"/>
              <a:t>: Mapa ho </a:t>
            </a:r>
            <a:r>
              <a:rPr lang="en-US" sz="2800" dirty="0" err="1"/>
              <a:t>medida</a:t>
            </a:r>
            <a:r>
              <a:rPr lang="en-US" sz="2800" dirty="0"/>
              <a:t> A4 </a:t>
            </a:r>
            <a:r>
              <a:rPr lang="en-US" sz="2800" dirty="0" err="1"/>
              <a:t>ne'ebé</a:t>
            </a:r>
            <a:r>
              <a:rPr lang="en-US" sz="2800" dirty="0"/>
              <a:t> rai </a:t>
            </a:r>
            <a:r>
              <a:rPr lang="en-US" sz="2800" dirty="0" err="1"/>
              <a:t>iha</a:t>
            </a:r>
            <a:r>
              <a:rPr lang="en-US" sz="2800" dirty="0"/>
              <a:t> PDF</a:t>
            </a:r>
            <a:endParaRPr lang="en-US" sz="2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3AB5A-6CD0-1EC8-5AEB-9438503B0692}"/>
              </a:ext>
            </a:extLst>
          </p:cNvPr>
          <p:cNvSpPr txBox="1">
            <a:spLocks/>
          </p:cNvSpPr>
          <p:nvPr/>
        </p:nvSpPr>
        <p:spPr bwMode="auto">
          <a:xfrm>
            <a:off x="547751" y="23176"/>
            <a:ext cx="1113804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BR" dirty="0"/>
              <a:t>Pedidu simu ona ba mapa ida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0F696C-5587-D571-D7B8-A00C7CC3310F}"/>
              </a:ext>
            </a:extLst>
          </p:cNvPr>
          <p:cNvSpPr txBox="1">
            <a:spLocks/>
          </p:cNvSpPr>
          <p:nvPr/>
        </p:nvSpPr>
        <p:spPr>
          <a:xfrm>
            <a:off x="2926228" y="4907297"/>
            <a:ext cx="6844369" cy="6937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>
                <a:latin typeface="+mn-lt"/>
              </a:rPr>
              <a:t>Dadus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jeoespasiál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saida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maka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presiza</a:t>
            </a:r>
            <a:r>
              <a:rPr lang="en-US" sz="2800" dirty="0">
                <a:latin typeface="+mn-lt"/>
              </a:rPr>
              <a:t>?</a:t>
            </a:r>
            <a:endParaRPr lang="en-US" sz="2800" noProof="0" dirty="0">
              <a:latin typeface="+mn-lt"/>
            </a:endParaRPr>
          </a:p>
        </p:txBody>
      </p:sp>
      <p:sp>
        <p:nvSpPr>
          <p:cNvPr id="4" name="AutoShape 32">
            <a:extLst>
              <a:ext uri="{FF2B5EF4-FFF2-40B4-BE49-F238E27FC236}">
                <a16:creationId xmlns:a16="http://schemas.microsoft.com/office/drawing/2014/main" id="{6EB6015B-B03A-1188-B3A0-99778920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03" y="4907297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583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77061" y="776431"/>
            <a:ext cx="109403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200" dirty="0"/>
              <a:t>Ba </a:t>
            </a:r>
            <a:r>
              <a:rPr lang="en-US" sz="2200" dirty="0" err="1"/>
              <a:t>Provínsia</a:t>
            </a:r>
            <a:r>
              <a:rPr lang="en-US" sz="2200" dirty="0"/>
              <a:t> Tolkien </a:t>
            </a:r>
            <a:r>
              <a:rPr lang="en-US" sz="2200" dirty="0" err="1"/>
              <a:t>nian</a:t>
            </a:r>
            <a:r>
              <a:rPr lang="en-US" sz="2200" dirty="0"/>
              <a:t>, </a:t>
            </a:r>
            <a:r>
              <a:rPr lang="en-US" sz="2200" dirty="0" err="1"/>
              <a:t>ita</a:t>
            </a:r>
            <a:r>
              <a:rPr lang="en-US" sz="2200" dirty="0"/>
              <a:t> </a:t>
            </a:r>
            <a:r>
              <a:rPr lang="en-US" sz="2200" dirty="0" err="1"/>
              <a:t>presiza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forma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kontein</a:t>
            </a:r>
            <a:r>
              <a:rPr lang="en-US" sz="2200" dirty="0"/>
              <a:t>: </a:t>
            </a:r>
          </a:p>
          <a:p>
            <a:pPr marL="538163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Fronteira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Barangay ho </a:t>
            </a:r>
            <a:r>
              <a:rPr lang="en-US" sz="2200" dirty="0" err="1"/>
              <a:t>identifikadór</a:t>
            </a:r>
            <a:r>
              <a:rPr lang="en-US" sz="2200" dirty="0"/>
              <a:t> </a:t>
            </a:r>
            <a:r>
              <a:rPr lang="en-US" sz="2200" dirty="0" err="1"/>
              <a:t>úniku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lista</a:t>
            </a:r>
            <a:r>
              <a:rPr lang="en-US" sz="2200" dirty="0"/>
              <a:t> </a:t>
            </a:r>
            <a:r>
              <a:rPr lang="en-US" sz="2200" dirty="0" err="1"/>
              <a:t>mestre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endParaRPr lang="en-US" sz="2200" dirty="0"/>
          </a:p>
          <a:p>
            <a:pPr marL="538163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Lokalizasaun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fasilidade</a:t>
            </a:r>
            <a:r>
              <a:rPr lang="en-US" sz="2200" dirty="0"/>
              <a:t> </a:t>
            </a:r>
            <a:r>
              <a:rPr lang="en-US" sz="2200" dirty="0" err="1"/>
              <a:t>saúde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ho </a:t>
            </a:r>
            <a:r>
              <a:rPr lang="en-US" sz="2200" dirty="0" err="1"/>
              <a:t>identifikadór</a:t>
            </a:r>
            <a:r>
              <a:rPr lang="en-US" sz="2200" dirty="0"/>
              <a:t> </a:t>
            </a:r>
            <a:r>
              <a:rPr lang="en-US" sz="2200" dirty="0" err="1"/>
              <a:t>úniku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lista</a:t>
            </a:r>
            <a:r>
              <a:rPr lang="en-US" sz="2200" dirty="0"/>
              <a:t> </a:t>
            </a:r>
            <a:r>
              <a:rPr lang="en-US" sz="2200" dirty="0" err="1"/>
              <a:t>mestre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inklui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endParaRPr lang="en-US" sz="2200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A881A-E337-835B-C8F6-D8C34848D9BC}"/>
              </a:ext>
            </a:extLst>
          </p:cNvPr>
          <p:cNvSpPr txBox="1">
            <a:spLocks/>
          </p:cNvSpPr>
          <p:nvPr/>
        </p:nvSpPr>
        <p:spPr bwMode="auto">
          <a:xfrm>
            <a:off x="555953" y="123061"/>
            <a:ext cx="1108119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</a:rPr>
              <a:t>Dadus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jeoespasiál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presiza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64001" y="3438730"/>
            <a:ext cx="1096647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8163" indent="-358775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baliza</a:t>
            </a:r>
            <a:r>
              <a:rPr lang="en-US" sz="2200" dirty="0"/>
              <a:t> </a:t>
            </a:r>
            <a:r>
              <a:rPr lang="en-US" sz="2200" dirty="0" err="1"/>
              <a:t>baliza</a:t>
            </a:r>
            <a:r>
              <a:rPr lang="en-US" sz="2200" dirty="0"/>
              <a:t> (LMB)</a:t>
            </a:r>
          </a:p>
          <a:p>
            <a:pPr marL="538163" indent="-358775" eaLnBrk="0" fontAlgn="base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Fatin </a:t>
            </a:r>
            <a:r>
              <a:rPr lang="en-US" sz="2200" dirty="0" err="1"/>
              <a:t>hela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kazu</a:t>
            </a:r>
            <a:r>
              <a:rPr lang="en-US" sz="2200" dirty="0"/>
              <a:t> </a:t>
            </a:r>
            <a:r>
              <a:rPr lang="en-US" sz="2200" dirty="0" err="1"/>
              <a:t>pozitivu</a:t>
            </a:r>
            <a:r>
              <a:rPr lang="en-US" sz="2200" dirty="0"/>
              <a:t> 315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identifika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dezde</a:t>
            </a:r>
            <a:r>
              <a:rPr lang="en-US" sz="2200" dirty="0"/>
              <a:t> </a:t>
            </a:r>
            <a:r>
              <a:rPr lang="en-US" sz="2200" dirty="0" err="1"/>
              <a:t>inísiu</a:t>
            </a:r>
            <a:r>
              <a:rPr lang="en-US" sz="2200" dirty="0"/>
              <a:t> </a:t>
            </a:r>
            <a:r>
              <a:rPr lang="en-US" sz="2200" dirty="0" err="1"/>
              <a:t>tinan</a:t>
            </a:r>
            <a:r>
              <a:rPr lang="en-US" sz="2200" dirty="0"/>
              <a:t> 2027 no </a:t>
            </a:r>
            <a:r>
              <a:rPr lang="en-US" sz="2200" dirty="0" err="1"/>
              <a:t>foun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relata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ospitál</a:t>
            </a:r>
            <a:r>
              <a:rPr lang="en-US" sz="2200" dirty="0"/>
              <a:t> RITM (</a:t>
            </a:r>
            <a:r>
              <a:rPr lang="en-US" sz="2200" dirty="0" err="1"/>
              <a:t>rekolla</a:t>
            </a:r>
            <a:r>
              <a:rPr lang="en-US" sz="2200" dirty="0"/>
              <a:t> ho ODK)</a:t>
            </a:r>
            <a:endParaRPr lang="en-US" sz="2200" noProof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359EF9-3F0F-4EF8-B77F-321687C7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15" y="4568769"/>
            <a:ext cx="91567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200" noProof="0" dirty="0"/>
              <a:t>Download/</a:t>
            </a:r>
            <a:r>
              <a:rPr lang="en-US" sz="2200" dirty="0"/>
              <a:t>extract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ezersísiu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pasta TRAINING_MATERIAL/EXERCISES/EXERCISE_4</a:t>
            </a:r>
            <a:endParaRPr lang="en-US" sz="2200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6B557-357E-5728-3667-E3CC20384AC9}"/>
              </a:ext>
            </a:extLst>
          </p:cNvPr>
          <p:cNvSpPr txBox="1">
            <a:spLocks/>
          </p:cNvSpPr>
          <p:nvPr/>
        </p:nvSpPr>
        <p:spPr bwMode="auto">
          <a:xfrm>
            <a:off x="564918" y="278714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</a:rPr>
              <a:t>Dadus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jeoespasiál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E9FDA2-6E16-D7BA-5D99-E26C1CDF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16" y="5191400"/>
            <a:ext cx="9763747" cy="10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Iha pasta "EXERCISES"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kria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ezersísiu</a:t>
            </a:r>
            <a:r>
              <a:rPr lang="en-US" sz="2200" dirty="0"/>
              <a:t> </a:t>
            </a:r>
            <a:r>
              <a:rPr lang="en-US" sz="2200" dirty="0" err="1"/>
              <a:t>anteriór</a:t>
            </a:r>
            <a:r>
              <a:rPr lang="en-US" sz="2200" dirty="0"/>
              <a:t>, </a:t>
            </a:r>
            <a:r>
              <a:rPr lang="en-US" sz="2200" dirty="0" err="1"/>
              <a:t>kria</a:t>
            </a:r>
            <a:r>
              <a:rPr lang="en-US" sz="2200" dirty="0"/>
              <a:t> sub-pasta </a:t>
            </a:r>
            <a:r>
              <a:rPr lang="en-US" sz="2200" dirty="0" err="1"/>
              <a:t>ida</a:t>
            </a:r>
            <a:r>
              <a:rPr lang="en-US" sz="2200" dirty="0"/>
              <a:t> "EXE_4" no tau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download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ne'ebá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asesu</a:t>
            </a:r>
            <a:r>
              <a:rPr lang="en-US" sz="2200" dirty="0"/>
              <a:t> ho fasil </a:t>
            </a:r>
            <a:r>
              <a:rPr lang="en-US" sz="2200" dirty="0" err="1"/>
              <a:t>liu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(</a:t>
            </a:r>
            <a:r>
              <a:rPr lang="en-US" sz="2200" dirty="0" err="1"/>
              <a:t>ezemplu</a:t>
            </a:r>
            <a:r>
              <a:rPr lang="en-US" sz="2200" dirty="0"/>
              <a:t>, D:\EXERCISES\EXE_4)</a:t>
            </a:r>
            <a:endParaRPr lang="en-US" sz="2200" noProof="0" dirty="0"/>
          </a:p>
        </p:txBody>
      </p:sp>
      <p:sp>
        <p:nvSpPr>
          <p:cNvPr id="16" name="AutoShape 32">
            <a:extLst>
              <a:ext uri="{FF2B5EF4-FFF2-40B4-BE49-F238E27FC236}">
                <a16:creationId xmlns:a16="http://schemas.microsoft.com/office/drawing/2014/main" id="{360CAA6B-BDDE-2536-6F00-E00754B00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41" y="4559215"/>
            <a:ext cx="344867" cy="28930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5BC5D61F-362E-BDF5-3DC3-12B3CB0C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41" y="5170895"/>
            <a:ext cx="344867" cy="28930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B8E4A-3B28-DF07-EAA6-C74061E1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0" t="38265" r="10441" b="47050"/>
          <a:stretch/>
        </p:blipFill>
        <p:spPr>
          <a:xfrm>
            <a:off x="7989002" y="4703867"/>
            <a:ext cx="487231" cy="439100"/>
          </a:xfrm>
          <a:prstGeom prst="rect">
            <a:avLst/>
          </a:prstGeom>
        </p:spPr>
      </p:pic>
      <p:pic>
        <p:nvPicPr>
          <p:cNvPr id="9" name="Picture 8" descr="A grey usb flash drive&#10;&#10;Description automatically generated">
            <a:extLst>
              <a:ext uri="{FF2B5EF4-FFF2-40B4-BE49-F238E27FC236}">
                <a16:creationId xmlns:a16="http://schemas.microsoft.com/office/drawing/2014/main" id="{B6A72D8C-CDD0-5249-C02F-C0615DD23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76233" y="4590569"/>
            <a:ext cx="867355" cy="6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24000" y="1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en-US" sz="3200" b="1" noProof="0" dirty="0">
              <a:solidFill>
                <a:srgbClr val="002147"/>
              </a:solidFill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1036" y="738995"/>
            <a:ext cx="3065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noProof="0" dirty="0">
                <a:solidFill>
                  <a:srgbClr val="002147"/>
                </a:solidFill>
              </a:rPr>
              <a:t>Basemap/</a:t>
            </a:r>
            <a:r>
              <a:rPr lang="en-US" sz="2400" b="1" noProof="0" dirty="0" err="1">
                <a:solidFill>
                  <a:srgbClr val="002147"/>
                </a:solidFill>
              </a:rPr>
              <a:t>mapabaze</a:t>
            </a:r>
            <a:endParaRPr lang="en-US" sz="2400" b="1" noProof="0" dirty="0">
              <a:solidFill>
                <a:srgbClr val="002147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5359EF9-3F0F-4EF8-B77F-321687C7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928" y="5537291"/>
            <a:ext cx="97231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cs typeface="Arial" charset="0"/>
              </a:rPr>
              <a:t>Sei </a:t>
            </a:r>
            <a:r>
              <a:rPr lang="en-US" sz="2400" dirty="0" err="1">
                <a:cs typeface="Arial" charset="0"/>
              </a:rPr>
              <a:t>uza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hodi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verifika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konsisténsia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cs typeface="Arial" charset="0"/>
              </a:rPr>
              <a:t>akurasi</a:t>
            </a:r>
            <a:r>
              <a:rPr lang="en-US" sz="2400" dirty="0">
                <a:cs typeface="Arial" charset="0"/>
              </a:rPr>
              <a:t>, no </a:t>
            </a:r>
            <a:r>
              <a:rPr lang="en-US" sz="2400" dirty="0" err="1">
                <a:cs typeface="Arial" charset="0"/>
              </a:rPr>
              <a:t>kompletu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hosi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dadus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jeoespasiál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ne'ebé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maka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ita</a:t>
            </a:r>
            <a:r>
              <a:rPr lang="en-US" sz="2400" dirty="0">
                <a:cs typeface="Arial" charset="0"/>
              </a:rPr>
              <a:t> sei </a:t>
            </a:r>
            <a:r>
              <a:rPr lang="en-US" sz="2400" dirty="0" err="1">
                <a:cs typeface="Arial" charset="0"/>
              </a:rPr>
              <a:t>uza</a:t>
            </a:r>
            <a:endParaRPr lang="en-US" sz="2400" noProof="0" dirty="0"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854B3AE-E01C-46CE-AA8C-9A0D63D10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928" y="5003311"/>
            <a:ext cx="78784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err="1">
                <a:cs typeface="Arial" charset="0"/>
              </a:rPr>
              <a:t>Referénsia</a:t>
            </a:r>
            <a:r>
              <a:rPr lang="en-US" sz="2400" dirty="0">
                <a:cs typeface="Arial" charset="0"/>
              </a:rPr>
              <a:t> rai</a:t>
            </a:r>
            <a:endParaRPr lang="en-US" sz="2400" noProof="0" dirty="0"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D8472-60DA-41A0-BEAF-D9D8D198E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16401" r="22432" b="10803"/>
          <a:stretch/>
        </p:blipFill>
        <p:spPr>
          <a:xfrm>
            <a:off x="3281248" y="1420245"/>
            <a:ext cx="5221848" cy="343008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F844BF6-2F00-4C8E-AE9D-EF8BEF6D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998" y="3727665"/>
            <a:ext cx="1444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noProof="0" dirty="0">
                <a:solidFill>
                  <a:schemeClr val="bg1"/>
                </a:solidFill>
              </a:rPr>
              <a:t>Satellite</a:t>
            </a:r>
          </a:p>
          <a:p>
            <a:r>
              <a:rPr lang="en-US" sz="2800" noProof="0" dirty="0">
                <a:solidFill>
                  <a:schemeClr val="bg1"/>
                </a:solidFill>
              </a:rPr>
              <a:t>images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87C6CA-5585-A76A-CBED-E390682B54B0}"/>
              </a:ext>
            </a:extLst>
          </p:cNvPr>
          <p:cNvSpPr txBox="1">
            <a:spLocks/>
          </p:cNvSpPr>
          <p:nvPr/>
        </p:nvSpPr>
        <p:spPr bwMode="auto">
          <a:xfrm>
            <a:off x="555953" y="25583"/>
            <a:ext cx="1112011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jeoespasiál</a:t>
            </a:r>
            <a:r>
              <a:rPr lang="en-US" dirty="0"/>
              <a:t> </a:t>
            </a:r>
            <a:r>
              <a:rPr lang="en-US" dirty="0" err="1"/>
              <a:t>saida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ita</a:t>
            </a:r>
            <a:r>
              <a:rPr lang="en-US" dirty="0"/>
              <a:t> </a:t>
            </a:r>
            <a:r>
              <a:rPr lang="en-US" dirty="0" err="1"/>
              <a:t>presiza</a:t>
            </a:r>
            <a:r>
              <a:rPr lang="en-US" dirty="0"/>
              <a:t>?</a:t>
            </a:r>
            <a:endParaRPr lang="en-US" noProof="0" dirty="0"/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7EECADBE-0661-5329-DECA-D0EAC31A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19" y="5513537"/>
            <a:ext cx="344867" cy="28930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6" name="AutoShape 32">
            <a:extLst>
              <a:ext uri="{FF2B5EF4-FFF2-40B4-BE49-F238E27FC236}">
                <a16:creationId xmlns:a16="http://schemas.microsoft.com/office/drawing/2014/main" id="{62387152-6455-7747-8B9C-C701FE1A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19" y="5022264"/>
            <a:ext cx="344867" cy="28930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41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D5199254-0BB0-411F-90AD-F7267FE2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99" y="1277234"/>
            <a:ext cx="1123636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/>
              <a:t>Loke QGIS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Rai/Xave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/>
              <a:t>Ba </a:t>
            </a:r>
            <a:r>
              <a:rPr lang="en-US" sz="2200" dirty="0" err="1"/>
              <a:t>iha</a:t>
            </a:r>
            <a:r>
              <a:rPr lang="en-US" sz="2200" dirty="0"/>
              <a:t> pasta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hakarak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rai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projetu</a:t>
            </a:r>
            <a:r>
              <a:rPr lang="en-US" sz="2200" dirty="0"/>
              <a:t> QGIS (D:\EXERCISES\EXE_4)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 err="1"/>
              <a:t>Hatama</a:t>
            </a:r>
            <a:r>
              <a:rPr lang="en-US" sz="2200" dirty="0"/>
              <a:t> </a:t>
            </a:r>
            <a:r>
              <a:rPr lang="en-US" sz="2200" dirty="0" err="1"/>
              <a:t>naran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no </a:t>
            </a:r>
            <a:r>
              <a:rPr lang="en-US" sz="2200" dirty="0" err="1"/>
              <a:t>klik</a:t>
            </a:r>
            <a:r>
              <a:rPr lang="en-US" sz="2200" dirty="0"/>
              <a:t> Rai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 err="1"/>
              <a:t>Klik</a:t>
            </a:r>
            <a:r>
              <a:rPr lang="en-US" sz="2200" dirty="0"/>
              <a:t> </a:t>
            </a:r>
            <a:r>
              <a:rPr lang="en-US" sz="2200" dirty="0" err="1"/>
              <a:t>butaun</a:t>
            </a:r>
            <a:r>
              <a:rPr lang="en-US" sz="2200" dirty="0"/>
              <a:t> </a:t>
            </a:r>
            <a:r>
              <a:rPr lang="en-US" sz="2200" i="1" dirty="0"/>
              <a:t>Add Vector Layer</a:t>
            </a:r>
          </a:p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dirty="0"/>
              <a:t>Buka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EXERCISES\EXE_4\</a:t>
            </a:r>
          </a:p>
          <a:p>
            <a:pPr marL="97200" indent="0">
              <a:spcAft>
                <a:spcPts val="600"/>
              </a:spcAft>
            </a:pPr>
            <a:r>
              <a:rPr lang="en-US" sz="2200" dirty="0"/>
              <a:t> Pasta BARANGAY_BOUNDARIES\LMB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nia</a:t>
            </a:r>
            <a:r>
              <a:rPr lang="en-US" sz="2200" dirty="0"/>
              <a:t> </a:t>
            </a:r>
            <a:r>
              <a:rPr lang="en-US" sz="2200" dirty="0" err="1"/>
              <a:t>komputadór</a:t>
            </a:r>
            <a:endParaRPr lang="en-US" sz="2200" dirty="0"/>
          </a:p>
        </p:txBody>
      </p:sp>
      <p:pic>
        <p:nvPicPr>
          <p:cNvPr id="8" name="Picture 6" descr="add_vector">
            <a:extLst>
              <a:ext uri="{FF2B5EF4-FFF2-40B4-BE49-F238E27FC236}">
                <a16:creationId xmlns:a16="http://schemas.microsoft.com/office/drawing/2014/main" id="{75600909-6C92-449E-AC23-AF9E5967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847789"/>
            <a:ext cx="471479" cy="4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45F41B9-2817-4DA6-9E0C-6DF77321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93" y="5498479"/>
            <a:ext cx="7269613" cy="3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cs typeface="Arial" charset="0"/>
              </a:rPr>
              <a:t>Fronteira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sira</a:t>
            </a:r>
            <a:r>
              <a:rPr lang="en-US" sz="2200" dirty="0">
                <a:cs typeface="Arial" charset="0"/>
              </a:rPr>
              <a:t> barangay </a:t>
            </a:r>
            <a:r>
              <a:rPr lang="en-US" sz="2200" dirty="0" err="1">
                <a:cs typeface="Arial" charset="0"/>
              </a:rPr>
              <a:t>nian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Provínsia</a:t>
            </a:r>
            <a:r>
              <a:rPr lang="en-US" sz="2200" dirty="0">
                <a:cs typeface="Arial" charset="0"/>
              </a:rPr>
              <a:t> Tolkien </a:t>
            </a:r>
            <a:r>
              <a:rPr lang="en-US" sz="2200" dirty="0" err="1">
                <a:cs typeface="Arial" charset="0"/>
              </a:rPr>
              <a:t>nian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tenke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mosu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imajen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mapa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nian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QGIS. (Kór </a:t>
            </a:r>
            <a:r>
              <a:rPr lang="en-US" sz="2200" dirty="0" err="1">
                <a:cs typeface="Arial" charset="0"/>
              </a:rPr>
              <a:t>oioin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maka</a:t>
            </a:r>
            <a:r>
              <a:rPr lang="en-US" sz="2200" dirty="0">
                <a:cs typeface="Arial" charset="0"/>
              </a:rPr>
              <a:t> sei </a:t>
            </a:r>
            <a:r>
              <a:rPr lang="en-US" sz="2200" dirty="0" err="1">
                <a:cs typeface="Arial" charset="0"/>
              </a:rPr>
              <a:t>atribui</a:t>
            </a:r>
            <a:r>
              <a:rPr lang="en-US" sz="2200" dirty="0">
                <a:cs typeface="Arial" charset="0"/>
              </a:rPr>
              <a:t>.)</a:t>
            </a:r>
            <a:endParaRPr lang="en-US" sz="2200" noProof="0" dirty="0"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91FE3-BCBE-4F88-B90B-35E4D4443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16186" r="24792" b="55600"/>
          <a:stretch/>
        </p:blipFill>
        <p:spPr>
          <a:xfrm>
            <a:off x="7871011" y="2652826"/>
            <a:ext cx="3155360" cy="96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D5199254-0BB0-411F-90AD-F7267FE2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96" y="4218167"/>
            <a:ext cx="726961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 typeface="+mj-lt"/>
              <a:buAutoNum type="arabicPeriod" startAt="7"/>
            </a:pPr>
            <a:r>
              <a:rPr lang="en-US" sz="2200" noProof="0" dirty="0" err="1">
                <a:latin typeface="+mn-lt"/>
              </a:rPr>
              <a:t>Klik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dala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rua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iha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arkivu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b="1" noProof="0" dirty="0" err="1">
                <a:latin typeface="+mn-lt"/>
              </a:rPr>
              <a:t>TOLKIEN_BRG.shp</a:t>
            </a:r>
            <a:r>
              <a:rPr lang="en-US" sz="2200" b="1" noProof="0" dirty="0">
                <a:latin typeface="+mn-lt"/>
              </a:rPr>
              <a:t> </a:t>
            </a:r>
            <a:r>
              <a:rPr lang="en-US" sz="2200" noProof="0" dirty="0">
                <a:latin typeface="+mn-lt"/>
              </a:rPr>
              <a:t> no </a:t>
            </a:r>
            <a:r>
              <a:rPr lang="en-US" sz="2200" noProof="0" dirty="0" err="1">
                <a:latin typeface="+mn-lt"/>
              </a:rPr>
              <a:t>klik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iha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butaun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i="1" noProof="0" dirty="0">
                <a:latin typeface="+mn-lt"/>
              </a:rPr>
              <a:t>Add</a:t>
            </a:r>
            <a:r>
              <a:rPr lang="en-US" sz="2200" noProof="0" dirty="0">
                <a:latin typeface="+mn-lt"/>
              </a:rPr>
              <a:t> </a:t>
            </a:r>
          </a:p>
          <a:p>
            <a:pPr marL="457200" indent="-360000">
              <a:spcAft>
                <a:spcPts val="600"/>
              </a:spcAft>
              <a:buFont typeface="+mj-lt"/>
              <a:buAutoNum type="arabicPeriod" startAt="7"/>
            </a:pPr>
            <a:r>
              <a:rPr lang="pt-BR" sz="2200" dirty="0">
                <a:latin typeface="+mn-lt"/>
              </a:rPr>
              <a:t>Taka kaixa diálogu Jestór Fonte Dadus nian</a:t>
            </a:r>
            <a:endParaRPr lang="en-US" sz="2200" noProof="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3FDB6-745D-1772-E264-0F3E8FA51D85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3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1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13AE0-B5D3-7A4D-8AC1-74F172CE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0180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noProof="0" dirty="0" err="1">
                <a:solidFill>
                  <a:srgbClr val="002147"/>
                </a:solidFill>
              </a:rPr>
              <a:t>Fronteira</a:t>
            </a:r>
            <a:r>
              <a:rPr lang="en-US" sz="2400" b="1" u="sng" noProof="0" dirty="0">
                <a:solidFill>
                  <a:srgbClr val="002147"/>
                </a:solidFill>
              </a:rPr>
              <a:t> Barangay 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nia</a:t>
            </a:r>
            <a:r>
              <a:rPr lang="en-US" sz="2400" b="1" u="sng" noProof="0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783D363F-D626-6701-66A9-0BA43710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45" y="5492697"/>
            <a:ext cx="383485" cy="33239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B46B2B-9D03-15B7-82C5-35D35751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7150" r="91460" b="89906"/>
          <a:stretch>
            <a:fillRect/>
          </a:stretch>
        </p:blipFill>
        <p:spPr bwMode="auto">
          <a:xfrm>
            <a:off x="3890638" y="1655626"/>
            <a:ext cx="386328" cy="4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461170-EB33-8D8D-111B-71AEAC317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836" y="3498895"/>
            <a:ext cx="3100558" cy="19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565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680E8B2-97C3-6AA5-7E04-0C1C4D68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088" y="432695"/>
            <a:ext cx="1582783" cy="30672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51E6C9-E9B6-4237-8697-0115B97B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62" y="1333919"/>
            <a:ext cx="566074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1800"/>
              </a:spcAft>
              <a:buFontTx/>
              <a:buAutoNum type="arabicPeriod"/>
            </a:pPr>
            <a:r>
              <a:rPr lang="en-US" sz="2200" noProof="0" dirty="0" err="1">
                <a:latin typeface="+mn-lt"/>
              </a:rPr>
              <a:t>Klik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iha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parte</a:t>
            </a:r>
            <a:r>
              <a:rPr lang="en-US" sz="2200" noProof="0" dirty="0">
                <a:latin typeface="+mn-lt"/>
              </a:rPr>
              <a:t> loos </a:t>
            </a:r>
            <a:r>
              <a:rPr lang="en-US" sz="2200" noProof="0" dirty="0" err="1">
                <a:latin typeface="+mn-lt"/>
              </a:rPr>
              <a:t>ba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fronteira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barangay</a:t>
            </a:r>
            <a:r>
              <a:rPr lang="en-US" sz="2200" noProof="0" dirty="0">
                <a:latin typeface="+mn-lt"/>
              </a:rPr>
              <a:t> n</a:t>
            </a:r>
            <a:r>
              <a:rPr lang="en-US" sz="2200" dirty="0">
                <a:latin typeface="+mn-lt"/>
              </a:rPr>
              <a:t>o </a:t>
            </a:r>
            <a:r>
              <a:rPr lang="en-US" sz="2200" dirty="0" err="1">
                <a:latin typeface="+mn-lt"/>
              </a:rPr>
              <a:t>hili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i="1" noProof="0" dirty="0">
                <a:latin typeface="+mn-lt"/>
              </a:rPr>
              <a:t>Properties…</a:t>
            </a:r>
          </a:p>
          <a:p>
            <a:pPr marL="457200" indent="-360000">
              <a:spcAft>
                <a:spcPts val="1800"/>
              </a:spcAft>
              <a:buFontTx/>
              <a:buAutoNum type="arabicPeriod"/>
            </a:pPr>
            <a:r>
              <a:rPr lang="en-US" sz="2200" noProof="0" dirty="0" err="1">
                <a:latin typeface="+mn-lt"/>
              </a:rPr>
              <a:t>Selesiona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i="1" noProof="0" dirty="0">
                <a:latin typeface="+mn-lt"/>
              </a:rPr>
              <a:t>Metadata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iha</a:t>
            </a:r>
            <a:r>
              <a:rPr lang="en-US" sz="2200" dirty="0">
                <a:latin typeface="+mn-lt"/>
              </a:rPr>
              <a:t> menu </a:t>
            </a:r>
            <a:r>
              <a:rPr lang="en-US" sz="2200" dirty="0" err="1">
                <a:latin typeface="+mn-lt"/>
              </a:rPr>
              <a:t>liman-karuk</a:t>
            </a:r>
            <a:r>
              <a:rPr lang="en-US" sz="2200" dirty="0">
                <a:latin typeface="+mn-lt"/>
              </a:rPr>
              <a:t> no </a:t>
            </a:r>
            <a:r>
              <a:rPr lang="en-US" sz="2200" dirty="0" err="1">
                <a:latin typeface="+mn-lt"/>
              </a:rPr>
              <a:t>haree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informasaun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ne'ebé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maka</a:t>
            </a:r>
            <a:r>
              <a:rPr lang="en-US" sz="2200" dirty="0">
                <a:latin typeface="+mn-lt"/>
              </a:rPr>
              <a:t> relata </a:t>
            </a:r>
            <a:r>
              <a:rPr lang="en-US" sz="2200" dirty="0" err="1">
                <a:latin typeface="+mn-lt"/>
              </a:rPr>
              <a:t>iha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ne'ebá</a:t>
            </a:r>
            <a:endParaRPr lang="en-US" sz="2200" noProof="0" dirty="0">
              <a:latin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CDFA303-7965-4872-98AC-E83FC521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50" y="3809200"/>
            <a:ext cx="5696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Ita-boot </a:t>
            </a:r>
            <a:r>
              <a:rPr lang="en-US" sz="2200" dirty="0" err="1">
                <a:cs typeface="Arial" charset="0"/>
              </a:rPr>
              <a:t>mós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bele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haree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arkivu</a:t>
            </a:r>
            <a:r>
              <a:rPr lang="en-US" sz="2200" dirty="0">
                <a:cs typeface="Arial" charset="0"/>
              </a:rPr>
              <a:t> METADATA_LMB_BRG_BND.txt </a:t>
            </a:r>
            <a:r>
              <a:rPr lang="en-US" sz="2200" dirty="0" err="1">
                <a:cs typeface="Arial" charset="0"/>
              </a:rPr>
              <a:t>ne'ebé</a:t>
            </a:r>
            <a:r>
              <a:rPr lang="en-US" sz="2200" dirty="0">
                <a:cs typeface="Arial" charset="0"/>
              </a:rPr>
              <a:t> rai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pasta EXERCISES\EXE_4\DATA\BARANGAY_ BOUNDARIES\LMB </a:t>
            </a:r>
            <a:r>
              <a:rPr lang="en-US" sz="2200" dirty="0" err="1">
                <a:cs typeface="Arial" charset="0"/>
              </a:rPr>
              <a:t>atu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hetan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informasaun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kona-ba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kamada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ida-ne'e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6" name="AutoShape 32">
            <a:extLst>
              <a:ext uri="{FF2B5EF4-FFF2-40B4-BE49-F238E27FC236}">
                <a16:creationId xmlns:a16="http://schemas.microsoft.com/office/drawing/2014/main" id="{3320B47A-CD9E-5637-E5A9-7DAA713A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89" y="3809200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7D8E2-1AA2-D32E-4071-DEED99AAE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577" y="1237349"/>
            <a:ext cx="2904828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9C7AE-710B-47A6-776E-326EAB4C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500" y="747071"/>
            <a:ext cx="1664884" cy="562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8371C8-EB9E-C615-824B-8758989BF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831" y="3691435"/>
            <a:ext cx="2727668" cy="24600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FC3841-A254-B113-0247-3B3D2860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9147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noProof="0" dirty="0" err="1">
                <a:solidFill>
                  <a:srgbClr val="002147"/>
                </a:solidFill>
              </a:rPr>
              <a:t>Fronteira</a:t>
            </a:r>
            <a:r>
              <a:rPr lang="en-US" sz="2400" b="1" u="sng" noProof="0" dirty="0">
                <a:solidFill>
                  <a:srgbClr val="002147"/>
                </a:solidFill>
              </a:rPr>
              <a:t> Barangay 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nia</a:t>
            </a:r>
            <a:r>
              <a:rPr lang="en-US" sz="2400" b="1" u="sng" noProof="0" dirty="0">
                <a:solidFill>
                  <a:srgbClr val="002147"/>
                </a:solidFill>
              </a:rPr>
              <a:t> shapefile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A332-85DC-B81C-F64A-1723C1289BD3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3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noProof="0" dirty="0" err="1"/>
              <a:t>Ezersisiu</a:t>
            </a:r>
            <a:r>
              <a:rPr lang="en-US" noProof="0" dirty="0"/>
              <a:t> 4 – </a:t>
            </a:r>
            <a:r>
              <a:rPr lang="en-US" noProof="0" dirty="0" err="1"/>
              <a:t>Parte</a:t>
            </a:r>
            <a:r>
              <a:rPr lang="en-US" noProof="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785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65CB1263-9BAB-4F52-8B06-AF31AAAE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7" y="1338966"/>
            <a:ext cx="7086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>
              <a:spcAft>
                <a:spcPts val="600"/>
              </a:spcAft>
              <a:buFontTx/>
              <a:buAutoNum type="arabicPeriod"/>
            </a:pPr>
            <a:r>
              <a:rPr lang="en-US" sz="2200" noProof="0" dirty="0" err="1">
                <a:latin typeface="+mn-lt"/>
              </a:rPr>
              <a:t>Nafatin</a:t>
            </a:r>
            <a:r>
              <a:rPr lang="en-US" sz="2200" noProof="0" dirty="0">
                <a:latin typeface="+mn-lt"/>
              </a:rPr>
              <a:t> Layer Properties dialog box, </a:t>
            </a:r>
            <a:r>
              <a:rPr lang="en-US" sz="2200" noProof="0" dirty="0" err="1">
                <a:latin typeface="+mn-lt"/>
              </a:rPr>
              <a:t>klik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noProof="0" dirty="0" err="1">
                <a:latin typeface="+mn-lt"/>
              </a:rPr>
              <a:t>iha</a:t>
            </a:r>
            <a:r>
              <a:rPr lang="en-US" sz="2200" noProof="0" dirty="0">
                <a:latin typeface="+mn-lt"/>
              </a:rPr>
              <a:t> </a:t>
            </a:r>
            <a:r>
              <a:rPr lang="en-US" sz="2200" i="1" noProof="0" dirty="0">
                <a:latin typeface="+mn-lt"/>
              </a:rPr>
              <a:t>Source</a:t>
            </a:r>
            <a:r>
              <a:rPr lang="en-US" sz="2200" noProof="0" dirty="0">
                <a:latin typeface="+mn-lt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8F517DE-0187-4AAC-A86E-8609518DE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770" y="2180080"/>
            <a:ext cx="56275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 err="1">
                <a:cs typeface="Arial" charset="0"/>
              </a:rPr>
              <a:t>Informasaun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kona-ba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koordenadas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jeográfika</a:t>
            </a:r>
            <a:r>
              <a:rPr lang="en-US" sz="2200" dirty="0">
                <a:cs typeface="Arial" charset="0"/>
              </a:rPr>
              <a:t> no </a:t>
            </a:r>
            <a:r>
              <a:rPr lang="en-US" sz="2200" dirty="0" err="1">
                <a:cs typeface="Arial" charset="0"/>
              </a:rPr>
              <a:t>sistema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projesaun</a:t>
            </a:r>
            <a:r>
              <a:rPr lang="en-US" sz="2200" dirty="0">
                <a:cs typeface="Arial" charset="0"/>
              </a:rPr>
              <a:t> rai </a:t>
            </a:r>
            <a:r>
              <a:rPr lang="en-US" sz="2200" dirty="0" err="1">
                <a:cs typeface="Arial" charset="0"/>
              </a:rPr>
              <a:t>iha</a:t>
            </a:r>
            <a:r>
              <a:rPr lang="en-US" sz="2200" dirty="0">
                <a:cs typeface="Arial" charset="0"/>
              </a:rPr>
              <a:t> “Assigned Coordinate Reference System”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200" noProof="0" dirty="0">
              <a:cs typeface="Arial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80D12AD1-CE17-447A-BB5D-A0181BA7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764" y="3788612"/>
            <a:ext cx="5726112" cy="10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cs typeface="Arial" charset="0"/>
              </a:rPr>
              <a:t>Kamada ka layer </a:t>
            </a:r>
            <a:r>
              <a:rPr lang="en-US" sz="2200" dirty="0" err="1">
                <a:cs typeface="Arial" charset="0"/>
              </a:rPr>
              <a:t>ida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ne'e</a:t>
            </a:r>
            <a:r>
              <a:rPr lang="en-US" sz="2200" dirty="0">
                <a:cs typeface="Arial" charset="0"/>
              </a:rPr>
              <a:t> la </a:t>
            </a:r>
            <a:r>
              <a:rPr lang="en-US" sz="2200" dirty="0" err="1">
                <a:cs typeface="Arial" charset="0"/>
              </a:rPr>
              <a:t>projeta</a:t>
            </a:r>
            <a:r>
              <a:rPr lang="en-US" sz="2200" dirty="0">
                <a:cs typeface="Arial" charset="0"/>
              </a:rPr>
              <a:t>; </a:t>
            </a:r>
            <a:r>
              <a:rPr lang="en-US" sz="2200" dirty="0" err="1">
                <a:cs typeface="Arial" charset="0"/>
              </a:rPr>
              <a:t>uza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de'it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sistema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koordenadas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jeográfika</a:t>
            </a:r>
            <a:r>
              <a:rPr lang="en-US" sz="2200" dirty="0">
                <a:cs typeface="Arial" charset="0"/>
              </a:rPr>
              <a:t> (WGS 84)</a:t>
            </a:r>
            <a:endParaRPr lang="en-US" sz="2200" noProof="0" dirty="0"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B1263-9BAB-4F52-8B06-AF31AAAE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77" y="4984246"/>
            <a:ext cx="612035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300"/>
              </a:spcAft>
              <a:buFont typeface="+mj-lt"/>
              <a:buAutoNum type="arabicPeriod" startAt="2"/>
              <a:defRPr/>
            </a:pPr>
            <a:r>
              <a:rPr lang="en-US" sz="2200" noProof="0" dirty="0">
                <a:latin typeface="+mn-lt"/>
                <a:cs typeface="+mn-cs"/>
              </a:rPr>
              <a:t>Taka Layer Properties dialog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83404-9FE1-7714-833D-FB6DFBE6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33" y="4277821"/>
            <a:ext cx="3280677" cy="677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5C8F6A-2FE8-89C4-DDF1-EC0C4775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4957"/>
            <a:ext cx="841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noProof="0" dirty="0" err="1">
                <a:solidFill>
                  <a:srgbClr val="002147"/>
                </a:solidFill>
              </a:rPr>
              <a:t>Fronteira</a:t>
            </a:r>
            <a:r>
              <a:rPr lang="en-US" sz="2400" b="1" u="sng" noProof="0" dirty="0">
                <a:solidFill>
                  <a:srgbClr val="002147"/>
                </a:solidFill>
              </a:rPr>
              <a:t> Barangay 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nia</a:t>
            </a:r>
            <a:r>
              <a:rPr lang="en-US" sz="2400" b="1" u="sng" noProof="0" dirty="0">
                <a:solidFill>
                  <a:srgbClr val="002147"/>
                </a:solidFill>
              </a:rPr>
              <a:t> shapefile - Projection</a:t>
            </a: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BDB04E85-C9BA-F692-33D4-52236D622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725" y="2147744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BE55E3-1755-15CD-45EE-719571F8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759" y="1620615"/>
            <a:ext cx="1238423" cy="206721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32">
            <a:extLst>
              <a:ext uri="{FF2B5EF4-FFF2-40B4-BE49-F238E27FC236}">
                <a16:creationId xmlns:a16="http://schemas.microsoft.com/office/drawing/2014/main" id="{A52D7C71-F7C0-8A3B-F115-9490CCD3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36931"/>
            <a:ext cx="415780" cy="34509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6B5763-EA14-FBC6-0EF4-A20134140A43}"/>
              </a:ext>
            </a:extLst>
          </p:cNvPr>
          <p:cNvSpPr txBox="1">
            <a:spLocks/>
          </p:cNvSpPr>
          <p:nvPr/>
        </p:nvSpPr>
        <p:spPr bwMode="auto">
          <a:xfrm>
            <a:off x="539661" y="26895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37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AD0246-26D8-CA57-AD1A-8D41870A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86" y="1454888"/>
            <a:ext cx="2390167" cy="88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532" name="Rectangle 12">
            <a:extLst>
              <a:ext uri="{FF2B5EF4-FFF2-40B4-BE49-F238E27FC236}">
                <a16:creationId xmlns:a16="http://schemas.microsoft.com/office/drawing/2014/main" id="{81ED15EC-3A69-4700-A79A-94053340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" y="1369135"/>
            <a:ext cx="5386672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dirty="0" err="1">
                <a:latin typeface="+mn-lt"/>
                <a:cs typeface="+mn-cs"/>
              </a:rPr>
              <a:t>Klik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err="1">
                <a:latin typeface="+mn-lt"/>
                <a:cs typeface="+mn-cs"/>
              </a:rPr>
              <a:t>liman</a:t>
            </a:r>
            <a:r>
              <a:rPr lang="en-US" sz="2200" dirty="0">
                <a:latin typeface="+mn-lt"/>
                <a:cs typeface="+mn-cs"/>
              </a:rPr>
              <a:t>-loos </a:t>
            </a:r>
            <a:r>
              <a:rPr lang="en-US" sz="2200" dirty="0" err="1">
                <a:latin typeface="+mn-lt"/>
                <a:cs typeface="+mn-cs"/>
              </a:rPr>
              <a:t>iha</a:t>
            </a: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layer</a:t>
            </a:r>
          </a:p>
          <a:p>
            <a:pPr marL="457200" indent="-360000" eaLnBrk="0" fontAlgn="base" hangingPunct="0">
              <a:lnSpc>
                <a:spcPct val="90000"/>
              </a:lnSpc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US" sz="2200" noProof="0" dirty="0" err="1">
                <a:latin typeface="+mn-lt"/>
                <a:cs typeface="+mn-cs"/>
              </a:rPr>
              <a:t>Hili</a:t>
            </a:r>
            <a:r>
              <a:rPr lang="en-US" sz="2200" noProof="0" dirty="0">
                <a:latin typeface="+mn-lt"/>
                <a:cs typeface="+mn-cs"/>
              </a:rPr>
              <a:t> </a:t>
            </a:r>
            <a:r>
              <a:rPr lang="en-US" sz="2200" i="1" noProof="0" dirty="0">
                <a:latin typeface="+mn-lt"/>
                <a:cs typeface="+mn-cs"/>
              </a:rPr>
              <a:t>Open Attribute Table </a:t>
            </a:r>
            <a:r>
              <a:rPr lang="en-US" sz="2200" noProof="0" dirty="0" err="1">
                <a:latin typeface="+mn-lt"/>
                <a:cs typeface="+mn-cs"/>
              </a:rPr>
              <a:t>iha</a:t>
            </a:r>
            <a:r>
              <a:rPr lang="en-US" sz="2200" noProof="0" dirty="0">
                <a:latin typeface="+mn-lt"/>
                <a:cs typeface="+mn-cs"/>
              </a:rPr>
              <a:t> menu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CAF1D2-FE36-4D2A-872D-1558CE66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68" y="2413080"/>
            <a:ext cx="503134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Buka </a:t>
            </a:r>
            <a:r>
              <a:rPr lang="en-US" sz="2200" dirty="0" err="1"/>
              <a:t>tempu</a:t>
            </a:r>
            <a:r>
              <a:rPr lang="en-US" sz="2200" dirty="0"/>
              <a:t> balun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haree</a:t>
            </a:r>
            <a:r>
              <a:rPr lang="en-US" sz="2200" dirty="0"/>
              <a:t> </a:t>
            </a:r>
            <a:r>
              <a:rPr lang="en-US" sz="2200" dirty="0" err="1"/>
              <a:t>oinsá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atributu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estrutura</a:t>
            </a:r>
            <a:r>
              <a:rPr lang="en-US" sz="2200" dirty="0"/>
              <a:t> (</a:t>
            </a:r>
            <a:r>
              <a:rPr lang="en-US" sz="2200" dirty="0" err="1"/>
              <a:t>liña</a:t>
            </a:r>
            <a:r>
              <a:rPr lang="en-US" sz="2200" dirty="0"/>
              <a:t>, </a:t>
            </a:r>
            <a:r>
              <a:rPr lang="en-US" sz="2200" dirty="0" err="1"/>
              <a:t>koluna</a:t>
            </a:r>
            <a:r>
              <a:rPr lang="en-US" sz="2200" dirty="0"/>
              <a:t>)</a:t>
            </a:r>
          </a:p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Ida-</a:t>
            </a:r>
            <a:r>
              <a:rPr lang="en-US" sz="2200" dirty="0" err="1"/>
              <a:t>ne'e</a:t>
            </a:r>
            <a:r>
              <a:rPr lang="en-US" sz="2200" dirty="0"/>
              <a:t> </a:t>
            </a:r>
            <a:r>
              <a:rPr lang="en-US" sz="2200" dirty="0" err="1"/>
              <a:t>fó</a:t>
            </a:r>
            <a:r>
              <a:rPr lang="en-US" sz="2200" dirty="0"/>
              <a:t> </a:t>
            </a:r>
            <a:r>
              <a:rPr lang="en-US" sz="2200" dirty="0" err="1"/>
              <a:t>hanoin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-boot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seluk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ita</a:t>
            </a:r>
            <a:r>
              <a:rPr lang="en-US" sz="2200" dirty="0"/>
              <a:t> </a:t>
            </a:r>
            <a:r>
              <a:rPr lang="en-US" sz="2200" dirty="0" err="1"/>
              <a:t>haree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ezersísiu</a:t>
            </a:r>
            <a:r>
              <a:rPr lang="en-US" sz="2200" dirty="0"/>
              <a:t> </a:t>
            </a:r>
            <a:r>
              <a:rPr lang="en-US" sz="2200" dirty="0" err="1"/>
              <a:t>anteriór</a:t>
            </a:r>
            <a:r>
              <a:rPr lang="en-US" sz="2200" dirty="0"/>
              <a:t>?</a:t>
            </a:r>
          </a:p>
          <a:p>
            <a:pPr marL="457200" indent="-3600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Konteúdu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arkivu</a:t>
            </a:r>
            <a:r>
              <a:rPr lang="en-US" sz="2200" dirty="0"/>
              <a:t> forma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hanesan</a:t>
            </a:r>
            <a:r>
              <a:rPr lang="en-US" sz="2200" dirty="0"/>
              <a:t> ho </a:t>
            </a:r>
            <a:r>
              <a:rPr lang="en-US" sz="2200" dirty="0" err="1"/>
              <a:t>konteúdu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lista</a:t>
            </a:r>
            <a:r>
              <a:rPr lang="en-US" sz="2200" dirty="0"/>
              <a:t> master?</a:t>
            </a:r>
            <a:endParaRPr lang="en-US" sz="2200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EBEF2E-E0E1-EC21-F82B-7707538A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26" y="719144"/>
            <a:ext cx="9001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noProof="0" dirty="0" err="1">
                <a:solidFill>
                  <a:srgbClr val="002147"/>
                </a:solidFill>
              </a:rPr>
              <a:t>Fronteira</a:t>
            </a:r>
            <a:r>
              <a:rPr lang="en-US" sz="2400" b="1" u="sng" noProof="0" dirty="0">
                <a:solidFill>
                  <a:srgbClr val="002147"/>
                </a:solidFill>
              </a:rPr>
              <a:t> Barangay 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nia</a:t>
            </a:r>
            <a:r>
              <a:rPr lang="en-US" sz="2400" b="1" u="sng" noProof="0" dirty="0">
                <a:solidFill>
                  <a:srgbClr val="002147"/>
                </a:solidFill>
              </a:rPr>
              <a:t> shapefile – Attribute table/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Tabela</a:t>
            </a:r>
            <a:r>
              <a:rPr lang="en-US" sz="2400" b="1" u="sng" noProof="0" dirty="0">
                <a:solidFill>
                  <a:srgbClr val="002147"/>
                </a:solidFill>
              </a:rPr>
              <a:t> </a:t>
            </a:r>
            <a:r>
              <a:rPr lang="en-US" sz="2400" b="1" u="sng" noProof="0" dirty="0" err="1">
                <a:solidFill>
                  <a:srgbClr val="002147"/>
                </a:solidFill>
              </a:rPr>
              <a:t>Atributu</a:t>
            </a:r>
            <a:endParaRPr lang="en-US" sz="2400" b="1" u="sng" noProof="0" dirty="0">
              <a:solidFill>
                <a:srgbClr val="00214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306C68-C78F-5465-CEBD-6CE9ECAB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39"/>
          <a:stretch>
            <a:fillRect/>
          </a:stretch>
        </p:blipFill>
        <p:spPr>
          <a:xfrm>
            <a:off x="8786071" y="1225467"/>
            <a:ext cx="2103688" cy="155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6DB346-155C-D2F9-F9A1-18E4519C4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733" y="3188070"/>
            <a:ext cx="4119026" cy="27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926CB62-90CF-14FD-12F0-A458C4A78FE3}"/>
              </a:ext>
            </a:extLst>
          </p:cNvPr>
          <p:cNvSpPr txBox="1">
            <a:spLocks/>
          </p:cNvSpPr>
          <p:nvPr/>
        </p:nvSpPr>
        <p:spPr bwMode="auto">
          <a:xfrm>
            <a:off x="539661" y="22115"/>
            <a:ext cx="1108261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Ezersísiu</a:t>
            </a:r>
            <a:r>
              <a:rPr lang="en-US" dirty="0"/>
              <a:t> 4 – </a:t>
            </a:r>
            <a:r>
              <a:rPr lang="en-US" dirty="0" err="1"/>
              <a:t>Parte</a:t>
            </a:r>
            <a:r>
              <a:rPr lang="en-US" dirty="0"/>
              <a:t> 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3030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5513</TotalTime>
  <Words>1424</Words>
  <Application>Microsoft Office PowerPoint</Application>
  <PresentationFormat>Widescreen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345</cp:revision>
  <dcterms:created xsi:type="dcterms:W3CDTF">2021-09-02T13:03:17Z</dcterms:created>
  <dcterms:modified xsi:type="dcterms:W3CDTF">2026-06-22T08:08:16Z</dcterms:modified>
</cp:coreProperties>
</file>