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723" r:id="rId2"/>
    <p:sldId id="2706" r:id="rId3"/>
    <p:sldId id="2707" r:id="rId4"/>
    <p:sldId id="2708" r:id="rId5"/>
    <p:sldId id="369" r:id="rId6"/>
    <p:sldId id="2724" r:id="rId7"/>
    <p:sldId id="2725" r:id="rId8"/>
    <p:sldId id="2726" r:id="rId9"/>
    <p:sldId id="354" r:id="rId10"/>
    <p:sldId id="355" r:id="rId11"/>
    <p:sldId id="356" r:id="rId12"/>
    <p:sldId id="2709" r:id="rId13"/>
    <p:sldId id="358" r:id="rId14"/>
    <p:sldId id="359" r:id="rId15"/>
    <p:sldId id="2711" r:id="rId16"/>
    <p:sldId id="2713" r:id="rId17"/>
    <p:sldId id="2714" r:id="rId18"/>
    <p:sldId id="2715" r:id="rId19"/>
    <p:sldId id="2727" r:id="rId20"/>
    <p:sldId id="2728" r:id="rId21"/>
    <p:sldId id="302" r:id="rId22"/>
    <p:sldId id="384" r:id="rId23"/>
    <p:sldId id="293" r:id="rId24"/>
    <p:sldId id="317" r:id="rId25"/>
    <p:sldId id="320" r:id="rId26"/>
    <p:sldId id="2784" r:id="rId27"/>
    <p:sldId id="321" r:id="rId28"/>
    <p:sldId id="2702" r:id="rId29"/>
    <p:sldId id="2701" r:id="rId30"/>
    <p:sldId id="2703" r:id="rId31"/>
    <p:sldId id="2785" r:id="rId32"/>
    <p:sldId id="2705" r:id="rId33"/>
    <p:sldId id="2786" r:id="rId34"/>
    <p:sldId id="2787" r:id="rId35"/>
    <p:sldId id="2788" r:id="rId36"/>
    <p:sldId id="322" r:id="rId37"/>
  </p:sldIdLst>
  <p:sldSz cx="12192000" cy="6858000"/>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8D9FFF40-DDF4-4382-A1DA-2DFBB80B25A7}">
          <p14:sldIdLst>
            <p14:sldId id="2723"/>
            <p14:sldId id="2706"/>
            <p14:sldId id="2707"/>
            <p14:sldId id="2708"/>
            <p14:sldId id="369"/>
            <p14:sldId id="2724"/>
            <p14:sldId id="2725"/>
            <p14:sldId id="2726"/>
            <p14:sldId id="354"/>
            <p14:sldId id="355"/>
            <p14:sldId id="356"/>
            <p14:sldId id="2709"/>
            <p14:sldId id="358"/>
            <p14:sldId id="359"/>
            <p14:sldId id="2711"/>
            <p14:sldId id="2713"/>
            <p14:sldId id="2714"/>
            <p14:sldId id="2715"/>
            <p14:sldId id="2727"/>
            <p14:sldId id="2728"/>
            <p14:sldId id="302"/>
            <p14:sldId id="384"/>
            <p14:sldId id="293"/>
            <p14:sldId id="317"/>
            <p14:sldId id="320"/>
            <p14:sldId id="2784"/>
            <p14:sldId id="321"/>
            <p14:sldId id="2702"/>
            <p14:sldId id="2701"/>
            <p14:sldId id="2703"/>
            <p14:sldId id="2785"/>
            <p14:sldId id="2705"/>
            <p14:sldId id="2786"/>
            <p14:sldId id="2787"/>
            <p14:sldId id="2788"/>
            <p14:sldId id="322"/>
          </p14:sldIdLst>
        </p14:section>
      </p14:sectionLst>
    </p:ext>
    <p:ext uri="{EFAFB233-063F-42B5-8137-9DF3F51BA10A}">
      <p15:sldGuideLst xmlns:p15="http://schemas.microsoft.com/office/powerpoint/2012/main">
        <p15:guide id="1" orient="horz" pos="1480" userDrawn="1">
          <p15:clr>
            <a:srgbClr val="A4A3A4"/>
          </p15:clr>
        </p15:guide>
        <p15:guide id="2" pos="325" userDrawn="1">
          <p15:clr>
            <a:srgbClr val="A4A3A4"/>
          </p15:clr>
        </p15:guide>
        <p15:guide id="3" orient="horz" pos="300" userDrawn="1">
          <p15:clr>
            <a:srgbClr val="A4A3A4"/>
          </p15:clr>
        </p15:guide>
        <p15:guide id="4" pos="3500" userDrawn="1">
          <p15:clr>
            <a:srgbClr val="A4A3A4"/>
          </p15:clr>
        </p15:guide>
        <p15:guide id="5" orient="horz" pos="3430" userDrawn="1">
          <p15:clr>
            <a:srgbClr val="A4A3A4"/>
          </p15:clr>
        </p15:guide>
        <p15:guide id="7" pos="7355" userDrawn="1">
          <p15:clr>
            <a:srgbClr val="A4A3A4"/>
          </p15:clr>
        </p15:guide>
        <p15:guide id="8" orient="horz" pos="2478"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F0FF"/>
    <a:srgbClr val="1F83C5"/>
    <a:srgbClr val="002147"/>
    <a:srgbClr val="7F6000"/>
    <a:srgbClr val="FE7F00"/>
    <a:srgbClr val="FF9933"/>
    <a:srgbClr val="346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4650" autoAdjust="0"/>
    <p:restoredTop sz="94660"/>
  </p:normalViewPr>
  <p:slideViewPr>
    <p:cSldViewPr snapToGrid="0">
      <p:cViewPr varScale="1">
        <p:scale>
          <a:sx n="107" d="100"/>
          <a:sy n="107" d="100"/>
        </p:scale>
        <p:origin x="1266" y="102"/>
      </p:cViewPr>
      <p:guideLst>
        <p:guide orient="horz" pos="1480"/>
        <p:guide pos="325"/>
        <p:guide orient="horz" pos="300"/>
        <p:guide pos="3500"/>
        <p:guide orient="horz" pos="3430"/>
        <p:guide pos="7355"/>
        <p:guide orient="horz" pos="2478"/>
      </p:guideLst>
    </p:cSldViewPr>
  </p:slideViewPr>
  <p:notesTextViewPr>
    <p:cViewPr>
      <p:scale>
        <a:sx n="1" d="1"/>
        <a:sy n="1" d="1"/>
      </p:scale>
      <p:origin x="0" y="0"/>
    </p:cViewPr>
  </p:notesTextViewPr>
  <p:sorterViewPr>
    <p:cViewPr varScale="1">
      <p:scale>
        <a:sx n="1" d="1"/>
        <a:sy n="1" d="1"/>
      </p:scale>
      <p:origin x="0" y="-6498"/>
    </p:cViewPr>
  </p:sorterViewPr>
  <p:notesViewPr>
    <p:cSldViewPr snapToGrid="0" showGuides="1">
      <p:cViewPr varScale="1">
        <p:scale>
          <a:sx n="81" d="100"/>
          <a:sy n="81" d="100"/>
        </p:scale>
        <p:origin x="389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25442-F05A-4FC3-9A08-3A325D2C6ED9}" type="datetimeFigureOut">
              <a:rPr lang="en-GB" smtClean="0"/>
              <a:t>22/06/2026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482C6-7221-442F-AC9E-4AD7982D5D27}" type="slidenum">
              <a:rPr lang="en-GB" smtClean="0"/>
              <a:t>‹#›</a:t>
            </a:fld>
            <a:endParaRPr lang="en-GB"/>
          </a:p>
        </p:txBody>
      </p:sp>
    </p:spTree>
    <p:extLst>
      <p:ext uri="{BB962C8B-B14F-4D97-AF65-F5344CB8AC3E}">
        <p14:creationId xmlns:p14="http://schemas.microsoft.com/office/powerpoint/2010/main" val="298850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8A2CD-14B9-5F5B-D9B5-5C3291D6D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4B654C-BBC0-1698-0319-92007431C1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ED019A-ECCF-A730-C315-AA983AC63C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663043-CE8A-1EF7-86F2-36333E500BC2}"/>
              </a:ext>
            </a:extLst>
          </p:cNvPr>
          <p:cNvSpPr>
            <a:spLocks noGrp="1"/>
          </p:cNvSpPr>
          <p:nvPr>
            <p:ph type="sldNum" sz="quarter" idx="10"/>
          </p:nvPr>
        </p:nvSpPr>
        <p:spPr/>
        <p:txBody>
          <a:bodyPr/>
          <a:lstStyle/>
          <a:p>
            <a:pPr>
              <a:defRPr/>
            </a:pPr>
            <a:fld id="{40189B38-87AB-431D-88EE-EB47DCC6C7B8}" type="slidenum">
              <a:rPr lang="en-PH" altLang="en-US" smtClean="0"/>
              <a:pPr>
                <a:defRPr/>
              </a:pPr>
              <a:t>1</a:t>
            </a:fld>
            <a:endParaRPr lang="en-PH" altLang="en-US"/>
          </a:p>
        </p:txBody>
      </p:sp>
    </p:spTree>
    <p:extLst>
      <p:ext uri="{BB962C8B-B14F-4D97-AF65-F5344CB8AC3E}">
        <p14:creationId xmlns:p14="http://schemas.microsoft.com/office/powerpoint/2010/main" val="1757951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1EBECE40-BA85-4910-A575-5B92A27895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A5975E17-C00A-49C8-8D1F-5C77A0433B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PH" altLang="en-US" dirty="0"/>
          </a:p>
        </p:txBody>
      </p:sp>
      <p:sp>
        <p:nvSpPr>
          <p:cNvPr id="35844" name="Slide Number Placeholder 3">
            <a:extLst>
              <a:ext uri="{FF2B5EF4-FFF2-40B4-BE49-F238E27FC236}">
                <a16:creationId xmlns:a16="http://schemas.microsoft.com/office/drawing/2014/main" id="{9B008566-BA5F-4D7E-B06C-26F2534205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7F9E347-CE23-4F01-9C15-9DD492658145}" type="slidenum">
              <a:rPr lang="en-US" altLang="en-US"/>
              <a:pPr/>
              <a:t>6</a:t>
            </a:fld>
            <a:endParaRPr lang="en-US" altLang="en-US"/>
          </a:p>
        </p:txBody>
      </p:sp>
    </p:spTree>
    <p:extLst>
      <p:ext uri="{BB962C8B-B14F-4D97-AF65-F5344CB8AC3E}">
        <p14:creationId xmlns:p14="http://schemas.microsoft.com/office/powerpoint/2010/main" val="4224303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23484932-0F1C-4204-93A5-926F60C3F3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46533026-FECF-402A-88DA-1FB584231F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PH" dirty="0"/>
          </a:p>
        </p:txBody>
      </p:sp>
      <p:sp>
        <p:nvSpPr>
          <p:cNvPr id="36868" name="Slide Number Placeholder 3">
            <a:extLst>
              <a:ext uri="{FF2B5EF4-FFF2-40B4-BE49-F238E27FC236}">
                <a16:creationId xmlns:a16="http://schemas.microsoft.com/office/drawing/2014/main" id="{BB9E470B-99D4-4860-8A01-E553BACD7A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765BB00-D000-431C-9D25-6BB9597D51A5}" type="slidenum">
              <a:rPr lang="en-US" altLang="en-US"/>
              <a:pPr/>
              <a:t>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189B38-87AB-431D-88EE-EB47DCC6C7B8}" type="slidenum">
              <a:rPr lang="en-PH" altLang="en-US" smtClean="0"/>
              <a:pPr>
                <a:defRPr/>
              </a:pPr>
              <a:t>28</a:t>
            </a:fld>
            <a:endParaRPr lang="en-PH" altLang="en-US"/>
          </a:p>
        </p:txBody>
      </p:sp>
    </p:spTree>
    <p:extLst>
      <p:ext uri="{BB962C8B-B14F-4D97-AF65-F5344CB8AC3E}">
        <p14:creationId xmlns:p14="http://schemas.microsoft.com/office/powerpoint/2010/main" val="2021334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189B38-87AB-431D-88EE-EB47DCC6C7B8}" type="slidenum">
              <a:rPr lang="en-PH" altLang="en-US" smtClean="0"/>
              <a:pPr>
                <a:defRPr/>
              </a:pPr>
              <a:t>30</a:t>
            </a:fld>
            <a:endParaRPr lang="en-PH" altLang="en-US"/>
          </a:p>
        </p:txBody>
      </p:sp>
    </p:spTree>
    <p:extLst>
      <p:ext uri="{BB962C8B-B14F-4D97-AF65-F5344CB8AC3E}">
        <p14:creationId xmlns:p14="http://schemas.microsoft.com/office/powerpoint/2010/main" val="1078677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9947564" y="6372237"/>
            <a:ext cx="2244436" cy="365125"/>
          </a:xfrm>
        </p:spPr>
        <p:txBody>
          <a:bodyPr/>
          <a:lstStyle>
            <a:lvl1pPr>
              <a:defRPr>
                <a:solidFill>
                  <a:schemeClr val="tx1"/>
                </a:solidFill>
              </a:defRPr>
            </a:lvl1pPr>
          </a:lstStyle>
          <a:p>
            <a:fld id="{52CF7BD0-B8B5-4FD1-B667-C9EC0A5E21A2}" type="slidenum">
              <a:rPr lang="en-US" smtClean="0"/>
              <a:pPr/>
              <a:t>‹#›</a:t>
            </a:fld>
            <a:endParaRPr lang="en-US"/>
          </a:p>
        </p:txBody>
      </p:sp>
    </p:spTree>
    <p:extLst>
      <p:ext uri="{BB962C8B-B14F-4D97-AF65-F5344CB8AC3E}">
        <p14:creationId xmlns:p14="http://schemas.microsoft.com/office/powerpoint/2010/main" val="1279686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2511549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1150549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4430AEC5-3548-4E72-9F65-B464DE7E9DDF}"/>
              </a:ext>
            </a:extLst>
          </p:cNvPr>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8" name="Footer Placeholder 7">
            <a:extLst>
              <a:ext uri="{FF2B5EF4-FFF2-40B4-BE49-F238E27FC236}">
                <a16:creationId xmlns:a16="http://schemas.microsoft.com/office/drawing/2014/main" id="{EF4B33C8-A600-459B-8D12-DF5499B24A85}"/>
              </a:ext>
            </a:extLst>
          </p:cNvPr>
          <p:cNvSpPr>
            <a:spLocks noGrp="1"/>
          </p:cNvSpPr>
          <p:nvPr>
            <p:ph type="ftr" sz="quarter" idx="11"/>
          </p:nvPr>
        </p:nvSpPr>
        <p:spPr>
          <a:xfrm>
            <a:off x="4145100" y="6447626"/>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5AF2E54-F30D-4F16-80BD-0575CE8B7D6F}"/>
              </a:ext>
            </a:extLst>
          </p:cNvPr>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2040310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9"/>
        <p:cNvGrpSpPr/>
        <p:nvPr/>
      </p:nvGrpSpPr>
      <p:grpSpPr>
        <a:xfrm>
          <a:off x="0" y="0"/>
          <a:ext cx="0" cy="0"/>
          <a:chOff x="0" y="0"/>
          <a:chExt cx="0" cy="0"/>
        </a:xfrm>
      </p:grpSpPr>
    </p:spTree>
    <p:extLst>
      <p:ext uri="{BB962C8B-B14F-4D97-AF65-F5344CB8AC3E}">
        <p14:creationId xmlns:p14="http://schemas.microsoft.com/office/powerpoint/2010/main" val="1511537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39275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42138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386843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13767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8" name="Footer Placeholder 7"/>
          <p:cNvSpPr>
            <a:spLocks noGrp="1"/>
          </p:cNvSpPr>
          <p:nvPr>
            <p:ph type="ftr" sz="quarter" idx="11"/>
          </p:nvPr>
        </p:nvSpPr>
        <p:spPr>
          <a:xfrm>
            <a:off x="4038600" y="6356356"/>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68989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4" name="Footer Placeholder 3"/>
          <p:cNvSpPr>
            <a:spLocks noGrp="1"/>
          </p:cNvSpPr>
          <p:nvPr>
            <p:ph type="ftr" sz="quarter" idx="11"/>
          </p:nvPr>
        </p:nvSpPr>
        <p:spPr>
          <a:xfrm>
            <a:off x="4038600" y="6356356"/>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406530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3" name="Footer Placeholder 2"/>
          <p:cNvSpPr>
            <a:spLocks noGrp="1"/>
          </p:cNvSpPr>
          <p:nvPr>
            <p:ph type="ftr" sz="quarter" idx="11"/>
          </p:nvPr>
        </p:nvSpPr>
        <p:spPr>
          <a:xfrm>
            <a:off x="4038600" y="6356356"/>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406183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3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55156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1"/>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3506250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g"/><Relationship Id="rId3" Type="http://schemas.openxmlformats.org/officeDocument/2006/relationships/slideLayout" Target="../slideLayouts/slideLayout3.xml"/><Relationship Id="rId21"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354001"/>
            <a:ext cx="12192000" cy="503999"/>
          </a:xfrm>
          <a:prstGeom prst="rect">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06314" y="6419850"/>
            <a:ext cx="621728"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2CF7BD0-B8B5-4FD1-B667-C9EC0A5E21A2}" type="slidenum">
              <a:rPr lang="en-US" smtClean="0"/>
              <a:t>‹#›</a:t>
            </a:fld>
            <a:endParaRPr lang="en-US"/>
          </a:p>
        </p:txBody>
      </p:sp>
      <p:sp>
        <p:nvSpPr>
          <p:cNvPr id="19" name="Google Shape;17;p25">
            <a:extLst>
              <a:ext uri="{FF2B5EF4-FFF2-40B4-BE49-F238E27FC236}">
                <a16:creationId xmlns:a16="http://schemas.microsoft.com/office/drawing/2014/main" id="{631B12C8-40DA-D8E5-BDDD-729AFF29CE2B}"/>
              </a:ext>
            </a:extLst>
          </p:cNvPr>
          <p:cNvSpPr/>
          <p:nvPr/>
        </p:nvSpPr>
        <p:spPr>
          <a:xfrm>
            <a:off x="7684606" y="6428557"/>
            <a:ext cx="359569" cy="37623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3" name="Group 12">
            <a:extLst>
              <a:ext uri="{FF2B5EF4-FFF2-40B4-BE49-F238E27FC236}">
                <a16:creationId xmlns:a16="http://schemas.microsoft.com/office/drawing/2014/main" id="{8584D217-1732-2173-7C8E-310B3A940ADF}"/>
              </a:ext>
            </a:extLst>
          </p:cNvPr>
          <p:cNvGrpSpPr/>
          <p:nvPr userDrawn="1"/>
        </p:nvGrpSpPr>
        <p:grpSpPr>
          <a:xfrm>
            <a:off x="1753476" y="6396842"/>
            <a:ext cx="8692977" cy="440669"/>
            <a:chOff x="1724901" y="6396842"/>
            <a:chExt cx="8692977" cy="440669"/>
          </a:xfrm>
        </p:grpSpPr>
        <p:pic>
          <p:nvPicPr>
            <p:cNvPr id="22" name="Google Shape;20;p25">
              <a:extLst>
                <a:ext uri="{FF2B5EF4-FFF2-40B4-BE49-F238E27FC236}">
                  <a16:creationId xmlns:a16="http://schemas.microsoft.com/office/drawing/2014/main" id="{64F20500-7B52-0D1E-C489-DC9B3C3B6E1C}"/>
                </a:ext>
              </a:extLst>
            </p:cNvPr>
            <p:cNvPicPr preferRelativeResize="0"/>
            <p:nvPr/>
          </p:nvPicPr>
          <p:blipFill rotWithShape="1">
            <a:blip r:embed="rId16">
              <a:alphaModFix/>
            </a:blip>
            <a:srcRect/>
            <a:stretch/>
          </p:blipFill>
          <p:spPr>
            <a:xfrm>
              <a:off x="8724773" y="6396842"/>
              <a:ext cx="438912" cy="438912"/>
            </a:xfrm>
            <a:prstGeom prst="rect">
              <a:avLst/>
            </a:prstGeom>
            <a:noFill/>
            <a:ln>
              <a:noFill/>
            </a:ln>
          </p:spPr>
        </p:pic>
        <p:pic>
          <p:nvPicPr>
            <p:cNvPr id="17" name="Google Shape;15;p25">
              <a:extLst>
                <a:ext uri="{FF2B5EF4-FFF2-40B4-BE49-F238E27FC236}">
                  <a16:creationId xmlns:a16="http://schemas.microsoft.com/office/drawing/2014/main" id="{E6DA330A-3F2F-6139-D9CD-D45D697DE8DD}"/>
                </a:ext>
              </a:extLst>
            </p:cNvPr>
            <p:cNvPicPr preferRelativeResize="0"/>
            <p:nvPr/>
          </p:nvPicPr>
          <p:blipFill rotWithShape="1">
            <a:blip r:embed="rId17">
              <a:alphaModFix/>
            </a:blip>
            <a:srcRect/>
            <a:stretch/>
          </p:blipFill>
          <p:spPr>
            <a:xfrm>
              <a:off x="6060264" y="6396842"/>
              <a:ext cx="1315116" cy="438912"/>
            </a:xfrm>
            <a:prstGeom prst="rect">
              <a:avLst/>
            </a:prstGeom>
            <a:noFill/>
            <a:ln>
              <a:noFill/>
            </a:ln>
          </p:spPr>
        </p:pic>
        <p:pic>
          <p:nvPicPr>
            <p:cNvPr id="18" name="Google Shape;16;p25">
              <a:extLst>
                <a:ext uri="{FF2B5EF4-FFF2-40B4-BE49-F238E27FC236}">
                  <a16:creationId xmlns:a16="http://schemas.microsoft.com/office/drawing/2014/main" id="{C9C7F4A1-A620-C01E-F543-5F08F00E4F12}"/>
                </a:ext>
              </a:extLst>
            </p:cNvPr>
            <p:cNvPicPr preferRelativeResize="0"/>
            <p:nvPr/>
          </p:nvPicPr>
          <p:blipFill rotWithShape="1">
            <a:blip r:embed="rId18">
              <a:alphaModFix/>
            </a:blip>
            <a:srcRect/>
            <a:stretch/>
          </p:blipFill>
          <p:spPr>
            <a:xfrm>
              <a:off x="4765575" y="6396844"/>
              <a:ext cx="1145263" cy="440667"/>
            </a:xfrm>
            <a:prstGeom prst="rect">
              <a:avLst/>
            </a:prstGeom>
            <a:noFill/>
            <a:ln>
              <a:noFill/>
            </a:ln>
          </p:spPr>
        </p:pic>
        <p:pic>
          <p:nvPicPr>
            <p:cNvPr id="20" name="Google Shape;18;p25">
              <a:extLst>
                <a:ext uri="{FF2B5EF4-FFF2-40B4-BE49-F238E27FC236}">
                  <a16:creationId xmlns:a16="http://schemas.microsoft.com/office/drawing/2014/main" id="{574C1756-06E0-046E-EA1E-3FA8DC640D45}"/>
                </a:ext>
              </a:extLst>
            </p:cNvPr>
            <p:cNvPicPr preferRelativeResize="0"/>
            <p:nvPr/>
          </p:nvPicPr>
          <p:blipFill rotWithShape="1">
            <a:blip r:embed="rId19">
              <a:alphaModFix/>
            </a:blip>
            <a:srcRect/>
            <a:stretch/>
          </p:blipFill>
          <p:spPr>
            <a:xfrm>
              <a:off x="7628636" y="6396842"/>
              <a:ext cx="438912" cy="438912"/>
            </a:xfrm>
            <a:prstGeom prst="rect">
              <a:avLst/>
            </a:prstGeom>
            <a:noFill/>
            <a:ln>
              <a:noFill/>
            </a:ln>
          </p:spPr>
        </p:pic>
        <p:pic>
          <p:nvPicPr>
            <p:cNvPr id="21" name="Google Shape;19;p25">
              <a:extLst>
                <a:ext uri="{FF2B5EF4-FFF2-40B4-BE49-F238E27FC236}">
                  <a16:creationId xmlns:a16="http://schemas.microsoft.com/office/drawing/2014/main" id="{CB77B44F-CBB9-C210-6409-4471D64B8067}"/>
                </a:ext>
              </a:extLst>
            </p:cNvPr>
            <p:cNvPicPr preferRelativeResize="0"/>
            <p:nvPr/>
          </p:nvPicPr>
          <p:blipFill rotWithShape="1">
            <a:blip r:embed="rId20">
              <a:alphaModFix/>
            </a:blip>
            <a:srcRect/>
            <a:stretch/>
          </p:blipFill>
          <p:spPr>
            <a:xfrm>
              <a:off x="8190992" y="6396842"/>
              <a:ext cx="438912" cy="438912"/>
            </a:xfrm>
            <a:prstGeom prst="rect">
              <a:avLst/>
            </a:prstGeom>
            <a:noFill/>
            <a:ln>
              <a:noFill/>
            </a:ln>
          </p:spPr>
        </p:pic>
        <p:pic>
          <p:nvPicPr>
            <p:cNvPr id="23" name="Google Shape;21;p25">
              <a:extLst>
                <a:ext uri="{FF2B5EF4-FFF2-40B4-BE49-F238E27FC236}">
                  <a16:creationId xmlns:a16="http://schemas.microsoft.com/office/drawing/2014/main" id="{CDE0E9B6-B19F-0BA2-5C72-9877ED6506CA}"/>
                </a:ext>
              </a:extLst>
            </p:cNvPr>
            <p:cNvPicPr preferRelativeResize="0"/>
            <p:nvPr/>
          </p:nvPicPr>
          <p:blipFill rotWithShape="1">
            <a:blip r:embed="rId21">
              <a:alphaModFix/>
            </a:blip>
            <a:srcRect l="54857" t="50670" r="16315" b="29323"/>
            <a:stretch/>
          </p:blipFill>
          <p:spPr>
            <a:xfrm>
              <a:off x="9272056" y="6398345"/>
              <a:ext cx="1145822" cy="437409"/>
            </a:xfrm>
            <a:prstGeom prst="rect">
              <a:avLst/>
            </a:prstGeom>
            <a:noFill/>
            <a:ln>
              <a:noFill/>
            </a:ln>
          </p:spPr>
        </p:pic>
        <p:pic>
          <p:nvPicPr>
            <p:cNvPr id="11" name="Picture 10">
              <a:extLst>
                <a:ext uri="{FF2B5EF4-FFF2-40B4-BE49-F238E27FC236}">
                  <a16:creationId xmlns:a16="http://schemas.microsoft.com/office/drawing/2014/main" id="{89C95186-E479-BFCF-D2C8-3041AE03217F}"/>
                </a:ext>
              </a:extLst>
            </p:cNvPr>
            <p:cNvPicPr>
              <a:picLocks noChangeAspect="1"/>
            </p:cNvPicPr>
            <p:nvPr userDrawn="1"/>
          </p:nvPicPr>
          <p:blipFill>
            <a:blip r:embed="rId22" cstate="print">
              <a:extLst>
                <a:ext uri="{28A0092B-C50C-407E-A947-70E740481C1C}">
                  <a14:useLocalDpi xmlns:a14="http://schemas.microsoft.com/office/drawing/2010/main" val="0"/>
                </a:ext>
              </a:extLst>
            </a:blip>
            <a:srcRect l="6044" t="23927" r="5849" b="24356"/>
            <a:stretch>
              <a:fillRect/>
            </a:stretch>
          </p:blipFill>
          <p:spPr>
            <a:xfrm>
              <a:off x="1724901" y="6396842"/>
              <a:ext cx="2936089" cy="439200"/>
            </a:xfrm>
            <a:prstGeom prst="rect">
              <a:avLst/>
            </a:prstGeom>
          </p:spPr>
        </p:pic>
      </p:grpSp>
    </p:spTree>
    <p:extLst>
      <p:ext uri="{BB962C8B-B14F-4D97-AF65-F5344CB8AC3E}">
        <p14:creationId xmlns:p14="http://schemas.microsoft.com/office/powerpoint/2010/main" val="41899112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90" r:id="rId13"/>
    <p:sldLayoutId id="2147483691"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www.healthgeolab.net/DOCUMENTS/Guide_HGLC_Part2_6_1.pdf" TargetMode="External"/><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3.xml"/><Relationship Id="rId5" Type="http://schemas.openxmlformats.org/officeDocument/2006/relationships/hyperlink" Target="https://openclipart.org/detail/167169/usb-thumb-drive-2-by-rygle" TargetMode="Externa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8.png"/><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0.png"/><Relationship Id="rId1" Type="http://schemas.openxmlformats.org/officeDocument/2006/relationships/slideLayout" Target="../slideLayouts/slideLayout1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hyperlink" Target="https://www.healthgeolab.net/DOCUMENTS/Guide_HGLC_Part2_6_1.pd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57.png"/><Relationship Id="rId1" Type="http://schemas.openxmlformats.org/officeDocument/2006/relationships/slideLayout" Target="../slideLayouts/slideLayout13.xml"/><Relationship Id="rId5" Type="http://schemas.openxmlformats.org/officeDocument/2006/relationships/image" Target="../media/image69.png"/><Relationship Id="rId4" Type="http://schemas.openxmlformats.org/officeDocument/2006/relationships/image" Target="../media/image68.png"/></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70.png"/><Relationship Id="rId1" Type="http://schemas.openxmlformats.org/officeDocument/2006/relationships/slideLayout" Target="../slideLayouts/slideLayout13.xml"/><Relationship Id="rId5" Type="http://schemas.openxmlformats.org/officeDocument/2006/relationships/image" Target="../media/image71.png"/><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8.png"/><Relationship Id="rId1" Type="http://schemas.openxmlformats.org/officeDocument/2006/relationships/slideLayout" Target="../slideLayouts/slideLayout13.xml"/><Relationship Id="rId5" Type="http://schemas.openxmlformats.org/officeDocument/2006/relationships/image" Target="../media/image73.png"/><Relationship Id="rId4" Type="http://schemas.openxmlformats.org/officeDocument/2006/relationships/image" Target="../media/image72.png"/></Relationships>
</file>

<file path=ppt/slides/_rels/slide3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png"/><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jpeg"/><Relationship Id="rId4" Type="http://schemas.openxmlformats.org/officeDocument/2006/relationships/image" Target="../media/image76.jpeg"/></Relationships>
</file>

<file path=ppt/slides/_rels/slide35.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hyperlink" Target="https://openclipart.org/detail/167169/usb-thumb-drive-2-by-rygle" TargetMode="External"/><Relationship Id="rId2" Type="http://schemas.openxmlformats.org/officeDocument/2006/relationships/image" Target="../media/image79.png"/><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81.png"/></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8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B10F4-795A-BB66-BE9D-323A3E47416A}"/>
            </a:ext>
          </a:extLst>
        </p:cNvPr>
        <p:cNvGrpSpPr/>
        <p:nvPr/>
      </p:nvGrpSpPr>
      <p:grpSpPr>
        <a:xfrm>
          <a:off x="0" y="0"/>
          <a:ext cx="0" cy="0"/>
          <a:chOff x="0" y="0"/>
          <a:chExt cx="0" cy="0"/>
        </a:xfrm>
      </p:grpSpPr>
      <p:sp>
        <p:nvSpPr>
          <p:cNvPr id="46" name="TextBox 6">
            <a:extLst>
              <a:ext uri="{FF2B5EF4-FFF2-40B4-BE49-F238E27FC236}">
                <a16:creationId xmlns:a16="http://schemas.microsoft.com/office/drawing/2014/main" id="{E923E680-CD27-24E5-DA80-C7EED425CEB8}"/>
              </a:ext>
            </a:extLst>
          </p:cNvPr>
          <p:cNvSpPr txBox="1">
            <a:spLocks noChangeArrowheads="1"/>
          </p:cNvSpPr>
          <p:nvPr/>
        </p:nvSpPr>
        <p:spPr bwMode="auto">
          <a:xfrm>
            <a:off x="788894" y="4349146"/>
            <a:ext cx="1069489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3200" noProof="0" dirty="0">
                <a:latin typeface="+mn-lt"/>
                <a:ea typeface="Century Gothic" charset="0"/>
                <a:cs typeface="Century Gothic" charset="0"/>
              </a:rPr>
              <a:t>Exercise 5: Creation of a thematic map using a GIS software (QGIS)</a:t>
            </a:r>
          </a:p>
        </p:txBody>
      </p:sp>
      <p:sp>
        <p:nvSpPr>
          <p:cNvPr id="2" name="TextBox 6">
            <a:extLst>
              <a:ext uri="{FF2B5EF4-FFF2-40B4-BE49-F238E27FC236}">
                <a16:creationId xmlns:a16="http://schemas.microsoft.com/office/drawing/2014/main" id="{862C6DAD-876F-F231-5497-9C111DEDE16F}"/>
              </a:ext>
            </a:extLst>
          </p:cNvPr>
          <p:cNvSpPr txBox="1">
            <a:spLocks noChangeArrowheads="1"/>
          </p:cNvSpPr>
          <p:nvPr/>
        </p:nvSpPr>
        <p:spPr bwMode="auto">
          <a:xfrm>
            <a:off x="0" y="1789731"/>
            <a:ext cx="121920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4400" noProof="0" dirty="0">
                <a:latin typeface="+mn-lt"/>
                <a:ea typeface="Century Gothic" charset="0"/>
                <a:cs typeface="Century Gothic" charset="0"/>
              </a:rPr>
              <a:t>Introduction to geospatial data management</a:t>
            </a:r>
          </a:p>
          <a:p>
            <a:pPr algn="ctr"/>
            <a:r>
              <a:rPr lang="en-US" sz="4400" noProof="0" dirty="0">
                <a:latin typeface="+mn-lt"/>
                <a:ea typeface="Century Gothic" charset="0"/>
                <a:cs typeface="Century Gothic" charset="0"/>
              </a:rPr>
              <a:t>and technologies for Health Programs training workshop - Timor Leste</a:t>
            </a:r>
          </a:p>
        </p:txBody>
      </p:sp>
      <p:pic>
        <p:nvPicPr>
          <p:cNvPr id="5" name="Picture 4">
            <a:extLst>
              <a:ext uri="{FF2B5EF4-FFF2-40B4-BE49-F238E27FC236}">
                <a16:creationId xmlns:a16="http://schemas.microsoft.com/office/drawing/2014/main" id="{3F35BEA3-B002-794C-74D9-03411A59C8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5967" y="110464"/>
            <a:ext cx="1420066" cy="1465045"/>
          </a:xfrm>
          <a:prstGeom prst="rect">
            <a:avLst/>
          </a:prstGeom>
        </p:spPr>
      </p:pic>
    </p:spTree>
    <p:extLst>
      <p:ext uri="{BB962C8B-B14F-4D97-AF65-F5344CB8AC3E}">
        <p14:creationId xmlns:p14="http://schemas.microsoft.com/office/powerpoint/2010/main" val="1167804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12">
            <a:extLst>
              <a:ext uri="{FF2B5EF4-FFF2-40B4-BE49-F238E27FC236}">
                <a16:creationId xmlns:a16="http://schemas.microsoft.com/office/drawing/2014/main" id="{A868EE95-FC1E-463D-BFB8-42100560FE7F}"/>
              </a:ext>
            </a:extLst>
          </p:cNvPr>
          <p:cNvSpPr>
            <a:spLocks noChangeArrowheads="1"/>
          </p:cNvSpPr>
          <p:nvPr/>
        </p:nvSpPr>
        <p:spPr bwMode="auto">
          <a:xfrm>
            <a:off x="461837" y="1991619"/>
            <a:ext cx="10971032"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Aft>
                <a:spcPts val="600"/>
              </a:spcAft>
              <a:buFont typeface="Arial" charset="0"/>
              <a:buAutoNum type="arabicPeriod"/>
              <a:defRPr/>
            </a:pPr>
            <a:r>
              <a:rPr lang="en-US" sz="2200" noProof="0" dirty="0">
                <a:latin typeface="+mn-lt"/>
                <a:cs typeface="+mn-cs"/>
              </a:rPr>
              <a:t>Right click on the </a:t>
            </a:r>
            <a:r>
              <a:rPr lang="en-US" sz="2200" dirty="0">
                <a:latin typeface="+mn-lt"/>
                <a:cs typeface="+mn-cs"/>
              </a:rPr>
              <a:t>health facility location </a:t>
            </a:r>
            <a:r>
              <a:rPr lang="en-US" sz="2200" noProof="0" dirty="0">
                <a:latin typeface="+mn-lt"/>
                <a:cs typeface="+mn-cs"/>
              </a:rPr>
              <a:t>shapefile name (</a:t>
            </a:r>
            <a:r>
              <a:rPr lang="en-US" sz="2200" noProof="0" dirty="0" err="1">
                <a:latin typeface="+mn-lt"/>
                <a:cs typeface="+mn-cs"/>
              </a:rPr>
              <a:t>HF_Location</a:t>
            </a:r>
            <a:r>
              <a:rPr lang="en-US" sz="2200" noProof="0" dirty="0">
                <a:latin typeface="+mn-lt"/>
                <a:cs typeface="+mn-cs"/>
              </a:rPr>
              <a:t>) in the Layers panel and click on </a:t>
            </a:r>
            <a:r>
              <a:rPr lang="en-US" sz="2200" i="1" noProof="0" dirty="0">
                <a:latin typeface="+mn-lt"/>
                <a:cs typeface="+mn-cs"/>
              </a:rPr>
              <a:t>Properties…</a:t>
            </a:r>
          </a:p>
          <a:p>
            <a:pPr marL="457200" indent="-360000" eaLnBrk="0" fontAlgn="base" hangingPunct="0">
              <a:lnSpc>
                <a:spcPct val="90000"/>
              </a:lnSpc>
              <a:spcAft>
                <a:spcPts val="600"/>
              </a:spcAft>
              <a:buFont typeface="Arial" charset="0"/>
              <a:buAutoNum type="arabicPeriod"/>
              <a:defRPr/>
            </a:pPr>
            <a:r>
              <a:rPr lang="en-US" sz="2200" noProof="0" dirty="0">
                <a:latin typeface="+mn-lt"/>
                <a:cs typeface="+mn-cs"/>
              </a:rPr>
              <a:t>Click on </a:t>
            </a:r>
            <a:r>
              <a:rPr lang="en-US" sz="2200" i="1" noProof="0" dirty="0">
                <a:latin typeface="+mn-lt"/>
                <a:cs typeface="+mn-cs"/>
              </a:rPr>
              <a:t>Joins</a:t>
            </a:r>
            <a:r>
              <a:rPr lang="en-US" sz="2200" noProof="0" dirty="0">
                <a:latin typeface="+mn-lt"/>
                <a:cs typeface="+mn-cs"/>
              </a:rPr>
              <a:t> from the left-hand menu</a:t>
            </a:r>
          </a:p>
          <a:p>
            <a:pPr marL="457200" indent="-360000" eaLnBrk="0" fontAlgn="base" hangingPunct="0">
              <a:lnSpc>
                <a:spcPct val="90000"/>
              </a:lnSpc>
              <a:spcAft>
                <a:spcPts val="600"/>
              </a:spcAft>
              <a:buFont typeface="Arial" charset="0"/>
              <a:buAutoNum type="arabicPeriod"/>
              <a:defRPr/>
            </a:pPr>
            <a:r>
              <a:rPr lang="en-US" sz="2200" noProof="0" dirty="0">
                <a:latin typeface="+mn-lt"/>
                <a:cs typeface="+mn-cs"/>
              </a:rPr>
              <a:t>Click on the « + » button at the bottom of the dialog box</a:t>
            </a:r>
          </a:p>
          <a:p>
            <a:pPr marL="457200" indent="-360000" eaLnBrk="0" fontAlgn="base" hangingPunct="0">
              <a:lnSpc>
                <a:spcPct val="90000"/>
              </a:lnSpc>
              <a:spcAft>
                <a:spcPts val="600"/>
              </a:spcAft>
              <a:buFont typeface="Arial" charset="0"/>
              <a:buAutoNum type="arabicPeriod"/>
              <a:defRPr/>
            </a:pPr>
            <a:r>
              <a:rPr lang="en-US" sz="2200" noProof="0" dirty="0">
                <a:latin typeface="+mn-lt"/>
                <a:cs typeface="+mn-cs"/>
              </a:rPr>
              <a:t>In the dialog box that opens select:</a:t>
            </a:r>
          </a:p>
        </p:txBody>
      </p:sp>
      <p:pic>
        <p:nvPicPr>
          <p:cNvPr id="31751" name="Picture 2">
            <a:extLst>
              <a:ext uri="{FF2B5EF4-FFF2-40B4-BE49-F238E27FC236}">
                <a16:creationId xmlns:a16="http://schemas.microsoft.com/office/drawing/2014/main" id="{D550077B-C095-4AA8-B7A3-B0BD2F43F4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2" t="31815" r="92648" b="65050"/>
          <a:stretch>
            <a:fillRect/>
          </a:stretch>
        </p:blipFill>
        <p:spPr bwMode="auto">
          <a:xfrm>
            <a:off x="5515385" y="2597354"/>
            <a:ext cx="863936" cy="35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6">
            <a:extLst>
              <a:ext uri="{FF2B5EF4-FFF2-40B4-BE49-F238E27FC236}">
                <a16:creationId xmlns:a16="http://schemas.microsoft.com/office/drawing/2014/main" id="{28B8F458-03AB-4274-A09E-849B056E8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882" r="59259" b="17647"/>
          <a:stretch>
            <a:fillRect/>
          </a:stretch>
        </p:blipFill>
        <p:spPr bwMode="auto">
          <a:xfrm>
            <a:off x="7501925" y="2868466"/>
            <a:ext cx="556328" cy="55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2">
            <a:extLst>
              <a:ext uri="{FF2B5EF4-FFF2-40B4-BE49-F238E27FC236}">
                <a16:creationId xmlns:a16="http://schemas.microsoft.com/office/drawing/2014/main" id="{7ECBC5AE-B38B-42AC-9AA0-DB52FF8B23DF}"/>
              </a:ext>
            </a:extLst>
          </p:cNvPr>
          <p:cNvSpPr>
            <a:spLocks noChangeArrowheads="1"/>
          </p:cNvSpPr>
          <p:nvPr/>
        </p:nvSpPr>
        <p:spPr bwMode="auto">
          <a:xfrm>
            <a:off x="462869" y="3876594"/>
            <a:ext cx="6182100" cy="2015936"/>
          </a:xfrm>
          <a:prstGeom prst="rect">
            <a:avLst/>
          </a:prstGeom>
          <a:noFill/>
          <a:ln w="9525">
            <a:noFill/>
            <a:miter lim="800000"/>
            <a:headEnd/>
            <a:tailEnd/>
          </a:ln>
        </p:spPr>
        <p:txBody>
          <a:bodyPr wrap="square">
            <a:spAutoFit/>
          </a:bodyPr>
          <a:lstStyle/>
          <a:p>
            <a:pPr marL="971550" lvl="1" indent="-360000">
              <a:spcAft>
                <a:spcPts val="600"/>
              </a:spcAft>
              <a:buFont typeface="Calibri Light" panose="020F0302020204030204" pitchFamily="34" charset="0"/>
              <a:buAutoNum type="alphaLcPeriod"/>
              <a:defRPr/>
            </a:pPr>
            <a:r>
              <a:rPr lang="en-US" sz="2200" i="1" dirty="0">
                <a:cs typeface="Arial" panose="020B0604020202020204" pitchFamily="34" charset="0"/>
              </a:rPr>
              <a:t>Tot_Cases_HF_200327</a:t>
            </a:r>
            <a:r>
              <a:rPr lang="en-US" sz="2200" i="1" noProof="0" dirty="0">
                <a:latin typeface="Calibri" panose="020F0502020204030204" pitchFamily="34" charset="0"/>
                <a:cs typeface="Arial" panose="020B0604020202020204" pitchFamily="34" charset="0"/>
              </a:rPr>
              <a:t> – </a:t>
            </a:r>
            <a:r>
              <a:rPr lang="en-US" sz="2200" i="1" noProof="0" dirty="0" err="1">
                <a:latin typeface="Calibri" panose="020F0502020204030204" pitchFamily="34" charset="0"/>
                <a:cs typeface="Arial" panose="020B0604020202020204" pitchFamily="34" charset="0"/>
              </a:rPr>
              <a:t>Tot_Cases_HF</a:t>
            </a:r>
            <a:r>
              <a:rPr lang="en-US" sz="2200" i="1" noProof="0" dirty="0">
                <a:latin typeface="Calibri" panose="020F0502020204030204" pitchFamily="34" charset="0"/>
                <a:cs typeface="Arial" panose="020B0604020202020204" pitchFamily="34" charset="0"/>
              </a:rPr>
              <a:t> </a:t>
            </a:r>
            <a:r>
              <a:rPr lang="en-US" sz="2200" noProof="0" dirty="0">
                <a:latin typeface="Calibri" panose="020F0502020204030204" pitchFamily="34" charset="0"/>
                <a:cs typeface="Arial" panose="020B0604020202020204" pitchFamily="34" charset="0"/>
              </a:rPr>
              <a:t>as the Join layer</a:t>
            </a:r>
          </a:p>
          <a:p>
            <a:pPr marL="971550" lvl="1" indent="-360000">
              <a:spcAft>
                <a:spcPts val="600"/>
              </a:spcAft>
              <a:buFont typeface="Calibri Light" panose="020F0302020204030204" pitchFamily="34" charset="0"/>
              <a:buAutoNum type="alphaLcPeriod"/>
              <a:defRPr/>
            </a:pPr>
            <a:r>
              <a:rPr lang="en-US" sz="2200" i="1" noProof="0" dirty="0">
                <a:latin typeface="Calibri" panose="020F0502020204030204" pitchFamily="34" charset="0"/>
                <a:cs typeface="Arial" panose="020B0604020202020204" pitchFamily="34" charset="0"/>
              </a:rPr>
              <a:t>HF_ID </a:t>
            </a:r>
            <a:r>
              <a:rPr lang="en-US" sz="2200" noProof="0" dirty="0">
                <a:latin typeface="Calibri" panose="020F0502020204030204" pitchFamily="34" charset="0"/>
                <a:cs typeface="Arial" panose="020B0604020202020204" pitchFamily="34" charset="0"/>
              </a:rPr>
              <a:t>as the Join field</a:t>
            </a:r>
          </a:p>
          <a:p>
            <a:pPr marL="971550" lvl="1" indent="-360000">
              <a:spcAft>
                <a:spcPts val="600"/>
              </a:spcAft>
              <a:buFont typeface="Calibri Light" panose="020F0302020204030204" pitchFamily="34" charset="0"/>
              <a:buAutoNum type="alphaLcPeriod"/>
              <a:defRPr/>
            </a:pPr>
            <a:r>
              <a:rPr lang="en-US" sz="2200" i="1" noProof="0" dirty="0">
                <a:latin typeface="Calibri" panose="020F0502020204030204" pitchFamily="34" charset="0"/>
                <a:cs typeface="Arial" panose="020B0604020202020204" pitchFamily="34" charset="0"/>
              </a:rPr>
              <a:t>HF_ID </a:t>
            </a:r>
            <a:r>
              <a:rPr lang="en-US" sz="2200" noProof="0" dirty="0">
                <a:latin typeface="Calibri" panose="020F0502020204030204" pitchFamily="34" charset="0"/>
                <a:cs typeface="Arial" panose="020B0604020202020204" pitchFamily="34" charset="0"/>
              </a:rPr>
              <a:t>as the Target field in the shapefile</a:t>
            </a:r>
          </a:p>
          <a:p>
            <a:pPr marL="971550" lvl="1" indent="-360000">
              <a:spcAft>
                <a:spcPts val="600"/>
              </a:spcAft>
              <a:buFont typeface="Calibri Light" panose="020F0302020204030204" pitchFamily="34" charset="0"/>
              <a:buAutoNum type="alphaLcPeriod"/>
              <a:defRPr/>
            </a:pPr>
            <a:r>
              <a:rPr lang="en-US" sz="2200" noProof="0" dirty="0">
                <a:latin typeface="Calibri" panose="020F0502020204030204" pitchFamily="34" charset="0"/>
                <a:cs typeface="Arial" panose="020B0604020202020204" pitchFamily="34" charset="0"/>
              </a:rPr>
              <a:t>Click </a:t>
            </a:r>
            <a:r>
              <a:rPr lang="en-US" sz="2200" i="1" noProof="0" dirty="0">
                <a:latin typeface="Calibri" panose="020F0502020204030204" pitchFamily="34" charset="0"/>
                <a:cs typeface="Arial" panose="020B0604020202020204" pitchFamily="34" charset="0"/>
              </a:rPr>
              <a:t>OK</a:t>
            </a:r>
            <a:r>
              <a:rPr lang="en-US" sz="2200" noProof="0" dirty="0">
                <a:latin typeface="Calibri" panose="020F0502020204030204" pitchFamily="34" charset="0"/>
                <a:cs typeface="Arial" panose="020B0604020202020204" pitchFamily="34" charset="0"/>
              </a:rPr>
              <a:t> twice.</a:t>
            </a:r>
          </a:p>
        </p:txBody>
      </p:sp>
      <p:sp>
        <p:nvSpPr>
          <p:cNvPr id="14" name="Rectangle 3">
            <a:extLst>
              <a:ext uri="{FF2B5EF4-FFF2-40B4-BE49-F238E27FC236}">
                <a16:creationId xmlns:a16="http://schemas.microsoft.com/office/drawing/2014/main" id="{3F032C4D-46D2-48C8-9AB3-96D9E5ABFDC7}"/>
              </a:ext>
            </a:extLst>
          </p:cNvPr>
          <p:cNvSpPr>
            <a:spLocks noChangeArrowheads="1"/>
          </p:cNvSpPr>
          <p:nvPr/>
        </p:nvSpPr>
        <p:spPr bwMode="auto">
          <a:xfrm>
            <a:off x="8281989" y="5683549"/>
            <a:ext cx="2555875" cy="381000"/>
          </a:xfrm>
          <a:prstGeom prst="rect">
            <a:avLst/>
          </a:prstGeom>
          <a:noFill/>
          <a:ln w="9525">
            <a:noFill/>
            <a:miter lim="800000"/>
            <a:headEnd/>
            <a:tailEnd/>
          </a:ln>
        </p:spPr>
        <p:txBody>
          <a:bodyPr lIns="0" tIns="0" rIns="0" bIns="0"/>
          <a:lstStyle/>
          <a:p>
            <a:pPr>
              <a:lnSpc>
                <a:spcPct val="90000"/>
              </a:lnSpc>
              <a:spcBef>
                <a:spcPct val="20000"/>
              </a:spcBef>
              <a:defRPr/>
            </a:pPr>
            <a:r>
              <a:rPr lang="en-US" sz="2400" noProof="0" dirty="0">
                <a:solidFill>
                  <a:srgbClr val="FF0000"/>
                </a:solidFill>
                <a:cs typeface="Arial" charset="0"/>
              </a:rPr>
              <a:t>Save the project! </a:t>
            </a:r>
          </a:p>
        </p:txBody>
      </p:sp>
      <p:sp>
        <p:nvSpPr>
          <p:cNvPr id="3" name="Rectangle 3">
            <a:extLst>
              <a:ext uri="{FF2B5EF4-FFF2-40B4-BE49-F238E27FC236}">
                <a16:creationId xmlns:a16="http://schemas.microsoft.com/office/drawing/2014/main" id="{4CF0DEDF-500B-7BD3-92CA-28325B930CDF}"/>
              </a:ext>
            </a:extLst>
          </p:cNvPr>
          <p:cNvSpPr>
            <a:spLocks noChangeArrowheads="1"/>
          </p:cNvSpPr>
          <p:nvPr/>
        </p:nvSpPr>
        <p:spPr bwMode="auto">
          <a:xfrm>
            <a:off x="1274325" y="1581632"/>
            <a:ext cx="10362826" cy="587599"/>
          </a:xfrm>
          <a:prstGeom prst="rect">
            <a:avLst/>
          </a:prstGeom>
          <a:noFill/>
          <a:ln w="9525">
            <a:noFill/>
            <a:miter lim="800000"/>
            <a:headEnd/>
            <a:tailEnd/>
          </a:ln>
        </p:spPr>
        <p:txBody>
          <a:bodyPr lIns="0" tIns="0" rIns="0" bIns="0"/>
          <a:lstStyle/>
          <a:p>
            <a:pPr>
              <a:lnSpc>
                <a:spcPct val="90000"/>
              </a:lnSpc>
              <a:spcBef>
                <a:spcPct val="20000"/>
              </a:spcBef>
              <a:defRPr/>
            </a:pPr>
            <a:r>
              <a:rPr lang="en-US" sz="2200" noProof="0" dirty="0">
                <a:cs typeface="Arial" charset="0"/>
              </a:rPr>
              <a:t>We can join the content of the </a:t>
            </a:r>
            <a:r>
              <a:rPr lang="en-US" sz="2200" noProof="0" dirty="0"/>
              <a:t>HIV cases table (Excel) to the attribute table of the shapefile</a:t>
            </a:r>
            <a:endParaRPr lang="en-US" sz="2200" noProof="0" dirty="0">
              <a:cs typeface="Arial" charset="0"/>
            </a:endParaRPr>
          </a:p>
        </p:txBody>
      </p:sp>
      <p:sp>
        <p:nvSpPr>
          <p:cNvPr id="4" name="AutoShape 32">
            <a:extLst>
              <a:ext uri="{FF2B5EF4-FFF2-40B4-BE49-F238E27FC236}">
                <a16:creationId xmlns:a16="http://schemas.microsoft.com/office/drawing/2014/main" id="{4CB64A7F-93DE-589E-8481-F9DE3B8F735B}"/>
              </a:ext>
            </a:extLst>
          </p:cNvPr>
          <p:cNvSpPr>
            <a:spLocks noChangeArrowheads="1"/>
          </p:cNvSpPr>
          <p:nvPr/>
        </p:nvSpPr>
        <p:spPr bwMode="auto">
          <a:xfrm>
            <a:off x="672195" y="1515167"/>
            <a:ext cx="436087" cy="381000"/>
          </a:xfrm>
          <a:prstGeom prst="rightArrow">
            <a:avLst>
              <a:gd name="adj1" fmla="val 50000"/>
              <a:gd name="adj2" fmla="val 53571"/>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noProof="0" dirty="0"/>
          </a:p>
        </p:txBody>
      </p:sp>
      <p:sp>
        <p:nvSpPr>
          <p:cNvPr id="5" name="Title 1">
            <a:extLst>
              <a:ext uri="{FF2B5EF4-FFF2-40B4-BE49-F238E27FC236}">
                <a16:creationId xmlns:a16="http://schemas.microsoft.com/office/drawing/2014/main" id="{EB3D7FE0-F8F4-700F-DCB1-D591216A4494}"/>
              </a:ext>
            </a:extLst>
          </p:cNvPr>
          <p:cNvSpPr txBox="1">
            <a:spLocks/>
          </p:cNvSpPr>
          <p:nvPr/>
        </p:nvSpPr>
        <p:spPr bwMode="auto">
          <a:xfrm>
            <a:off x="553778" y="130551"/>
            <a:ext cx="11122283"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solidFill>
                  <a:schemeClr val="tx1"/>
                </a:solidFill>
              </a:rPr>
              <a:t>Creating geographic data for the map – Part 2</a:t>
            </a:r>
          </a:p>
        </p:txBody>
      </p:sp>
      <p:sp>
        <p:nvSpPr>
          <p:cNvPr id="7" name="Rectangle 12">
            <a:extLst>
              <a:ext uri="{FF2B5EF4-FFF2-40B4-BE49-F238E27FC236}">
                <a16:creationId xmlns:a16="http://schemas.microsoft.com/office/drawing/2014/main" id="{38D4871E-2E49-F649-81F2-0BE73210BE83}"/>
              </a:ext>
            </a:extLst>
          </p:cNvPr>
          <p:cNvSpPr>
            <a:spLocks noChangeArrowheads="1"/>
          </p:cNvSpPr>
          <p:nvPr/>
        </p:nvSpPr>
        <p:spPr bwMode="auto">
          <a:xfrm>
            <a:off x="562354" y="942186"/>
            <a:ext cx="11122283"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b="1" u="sng" noProof="0" dirty="0"/>
              <a:t>Health facility location – Link with the number of HIV cases by health facility</a:t>
            </a:r>
          </a:p>
        </p:txBody>
      </p:sp>
      <p:pic>
        <p:nvPicPr>
          <p:cNvPr id="16" name="Picture 15">
            <a:extLst>
              <a:ext uri="{FF2B5EF4-FFF2-40B4-BE49-F238E27FC236}">
                <a16:creationId xmlns:a16="http://schemas.microsoft.com/office/drawing/2014/main" id="{BABB2465-8FB8-7CBC-677C-CF9F9F45BA7C}"/>
              </a:ext>
            </a:extLst>
          </p:cNvPr>
          <p:cNvPicPr>
            <a:picLocks noChangeAspect="1"/>
          </p:cNvPicPr>
          <p:nvPr/>
        </p:nvPicPr>
        <p:blipFill>
          <a:blip r:embed="rId4"/>
          <a:srcRect b="77938"/>
          <a:stretch>
            <a:fillRect/>
          </a:stretch>
        </p:blipFill>
        <p:spPr>
          <a:xfrm>
            <a:off x="6797776" y="3990134"/>
            <a:ext cx="4839375" cy="1279931"/>
          </a:xfrm>
          <a:prstGeom prst="rect">
            <a:avLst/>
          </a:prstGeom>
          <a:ln>
            <a:solidFill>
              <a:schemeClr val="tx1"/>
            </a:solidFill>
          </a:ln>
        </p:spPr>
      </p:pic>
    </p:spTree>
    <p:extLst>
      <p:ext uri="{BB962C8B-B14F-4D97-AF65-F5344CB8AC3E}">
        <p14:creationId xmlns:p14="http://schemas.microsoft.com/office/powerpoint/2010/main" val="1642396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D9B9E49-550A-C129-7B18-3D000077004F}"/>
              </a:ext>
            </a:extLst>
          </p:cNvPr>
          <p:cNvPicPr>
            <a:picLocks noChangeAspect="1"/>
          </p:cNvPicPr>
          <p:nvPr/>
        </p:nvPicPr>
        <p:blipFill>
          <a:blip r:embed="rId2"/>
          <a:stretch>
            <a:fillRect/>
          </a:stretch>
        </p:blipFill>
        <p:spPr>
          <a:xfrm>
            <a:off x="6895488" y="4279389"/>
            <a:ext cx="3967497" cy="1996292"/>
          </a:xfrm>
          <a:prstGeom prst="rect">
            <a:avLst/>
          </a:prstGeom>
          <a:ln>
            <a:solidFill>
              <a:schemeClr val="tx1"/>
            </a:solidFill>
          </a:ln>
        </p:spPr>
      </p:pic>
      <p:sp>
        <p:nvSpPr>
          <p:cNvPr id="32772" name="Rectangle 12">
            <a:extLst>
              <a:ext uri="{FF2B5EF4-FFF2-40B4-BE49-F238E27FC236}">
                <a16:creationId xmlns:a16="http://schemas.microsoft.com/office/drawing/2014/main" id="{58155961-E497-4A3E-BD5C-2F5BF9BC52CB}"/>
              </a:ext>
            </a:extLst>
          </p:cNvPr>
          <p:cNvSpPr>
            <a:spLocks noChangeArrowheads="1"/>
          </p:cNvSpPr>
          <p:nvPr/>
        </p:nvSpPr>
        <p:spPr bwMode="auto">
          <a:xfrm>
            <a:off x="451180" y="1454945"/>
            <a:ext cx="8807450"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Aft>
                <a:spcPts val="600"/>
              </a:spcAft>
              <a:buFont typeface="Arial" charset="0"/>
              <a:buAutoNum type="arabicPeriod"/>
              <a:defRPr/>
            </a:pPr>
            <a:r>
              <a:rPr lang="en-US" sz="2200" noProof="0" dirty="0">
                <a:latin typeface="+mn-lt"/>
                <a:cs typeface="+mn-cs"/>
              </a:rPr>
              <a:t>Re-open the attribute table of the </a:t>
            </a:r>
            <a:r>
              <a:rPr lang="en-US" sz="2200" dirty="0"/>
              <a:t>health facility location </a:t>
            </a:r>
            <a:r>
              <a:rPr lang="en-US" sz="2200" noProof="0" dirty="0">
                <a:latin typeface="+mn-lt"/>
                <a:cs typeface="+mn-cs"/>
              </a:rPr>
              <a:t>shapefile</a:t>
            </a:r>
          </a:p>
        </p:txBody>
      </p:sp>
      <p:sp>
        <p:nvSpPr>
          <p:cNvPr id="32773" name="Rectangle 12">
            <a:extLst>
              <a:ext uri="{FF2B5EF4-FFF2-40B4-BE49-F238E27FC236}">
                <a16:creationId xmlns:a16="http://schemas.microsoft.com/office/drawing/2014/main" id="{F9A5E52E-1CD9-4C99-B9BD-92CED5377558}"/>
              </a:ext>
            </a:extLst>
          </p:cNvPr>
          <p:cNvSpPr>
            <a:spLocks noChangeArrowheads="1"/>
          </p:cNvSpPr>
          <p:nvPr/>
        </p:nvSpPr>
        <p:spPr bwMode="auto">
          <a:xfrm>
            <a:off x="814181" y="1835694"/>
            <a:ext cx="1086188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342900" indent="-22860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lvl="1">
              <a:buFont typeface="Arial" panose="020B0604020202020204" pitchFamily="34" charset="0"/>
              <a:buChar char="•"/>
            </a:pPr>
            <a:r>
              <a:rPr lang="en-US" sz="2200" noProof="0" dirty="0">
                <a:latin typeface="+mn-lt"/>
                <a:cs typeface="+mn-cs"/>
              </a:rPr>
              <a:t>Notice that the content of the HIV cases table from the Excel file is now included in the shapefile attribute table (last columns)</a:t>
            </a:r>
          </a:p>
          <a:p>
            <a:pPr lvl="1">
              <a:buFont typeface="Arial" panose="020B0604020202020204" pitchFamily="34" charset="0"/>
              <a:buChar char="•"/>
            </a:pPr>
            <a:r>
              <a:rPr lang="en-US" sz="2200" noProof="0" dirty="0">
                <a:latin typeface="+mn-lt"/>
                <a:cs typeface="+mn-cs"/>
              </a:rPr>
              <a:t>Notice that not all the health facilities have TOT_CASES value because health facilities with no reported cases (0 cases) were not included in the Excel file</a:t>
            </a:r>
          </a:p>
          <a:p>
            <a:pPr lvl="1">
              <a:buFont typeface="Arial" panose="020B0604020202020204" pitchFamily="34" charset="0"/>
              <a:buChar char="•"/>
            </a:pPr>
            <a:endParaRPr lang="en-US" sz="2400" noProof="0" dirty="0"/>
          </a:p>
        </p:txBody>
      </p:sp>
      <p:sp>
        <p:nvSpPr>
          <p:cNvPr id="17" name="Rectangle 3">
            <a:extLst>
              <a:ext uri="{FF2B5EF4-FFF2-40B4-BE49-F238E27FC236}">
                <a16:creationId xmlns:a16="http://schemas.microsoft.com/office/drawing/2014/main" id="{9E6D1320-A9EB-4899-90CC-84AAC987B3F7}"/>
              </a:ext>
            </a:extLst>
          </p:cNvPr>
          <p:cNvSpPr>
            <a:spLocks noChangeArrowheads="1"/>
          </p:cNvSpPr>
          <p:nvPr/>
        </p:nvSpPr>
        <p:spPr bwMode="auto">
          <a:xfrm>
            <a:off x="1585139" y="3343689"/>
            <a:ext cx="10089770" cy="685800"/>
          </a:xfrm>
          <a:prstGeom prst="rect">
            <a:avLst/>
          </a:prstGeom>
          <a:noFill/>
          <a:ln w="9525">
            <a:noFill/>
            <a:miter lim="800000"/>
            <a:headEnd/>
            <a:tailEnd/>
          </a:ln>
        </p:spPr>
        <p:txBody>
          <a:bodyPr lIns="0" tIns="0" rIns="0" bIns="0"/>
          <a:lstStyle/>
          <a:p>
            <a:pPr>
              <a:lnSpc>
                <a:spcPct val="90000"/>
              </a:lnSpc>
              <a:spcBef>
                <a:spcPct val="20000"/>
              </a:spcBef>
              <a:defRPr/>
            </a:pPr>
            <a:r>
              <a:rPr lang="en-US" sz="2200" noProof="0" dirty="0">
                <a:cs typeface="Arial" charset="0"/>
              </a:rPr>
              <a:t>Click on the header of the </a:t>
            </a:r>
            <a:r>
              <a:rPr lang="en-US" sz="2200" noProof="0" dirty="0"/>
              <a:t>“Tot_Cases_HF_200325 – </a:t>
            </a:r>
            <a:r>
              <a:rPr lang="en-US" sz="2200" noProof="0" dirty="0" err="1"/>
              <a:t>Tot_Cases_HF_TOT_CASES</a:t>
            </a:r>
            <a:r>
              <a:rPr lang="en-US" sz="2200" noProof="0" dirty="0"/>
              <a:t>” </a:t>
            </a:r>
            <a:r>
              <a:rPr lang="en-US" sz="2200" noProof="0" dirty="0">
                <a:cs typeface="Arial" charset="0"/>
              </a:rPr>
              <a:t>column (last column; clicking the header will sort the values in ascending/descending order) and scroll down to check that the join worked for all the </a:t>
            </a:r>
            <a:r>
              <a:rPr lang="en-US" sz="2200" noProof="0" dirty="0"/>
              <a:t>38</a:t>
            </a:r>
            <a:r>
              <a:rPr lang="en-US" sz="2200" noProof="0" dirty="0">
                <a:cs typeface="Arial" charset="0"/>
              </a:rPr>
              <a:t> </a:t>
            </a:r>
            <a:r>
              <a:rPr lang="en-US" sz="2200" dirty="0"/>
              <a:t>health facilities</a:t>
            </a:r>
            <a:endParaRPr lang="en-US" sz="2200" noProof="0" dirty="0">
              <a:cs typeface="Arial" charset="0"/>
            </a:endParaRPr>
          </a:p>
        </p:txBody>
      </p:sp>
      <p:sp>
        <p:nvSpPr>
          <p:cNvPr id="32779" name="Rectangle 14">
            <a:extLst>
              <a:ext uri="{FF2B5EF4-FFF2-40B4-BE49-F238E27FC236}">
                <a16:creationId xmlns:a16="http://schemas.microsoft.com/office/drawing/2014/main" id="{A264B2EF-FDC1-4B9E-B278-EA2C3692A10F}"/>
              </a:ext>
            </a:extLst>
          </p:cNvPr>
          <p:cNvSpPr>
            <a:spLocks noChangeArrowheads="1"/>
          </p:cNvSpPr>
          <p:nvPr/>
        </p:nvSpPr>
        <p:spPr bwMode="auto">
          <a:xfrm>
            <a:off x="831188" y="4524501"/>
            <a:ext cx="5031347"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Bef>
                <a:spcPct val="20000"/>
              </a:spcBef>
              <a:spcAft>
                <a:spcPts val="600"/>
              </a:spcAft>
              <a:buFont typeface="Arial" panose="020B0604020202020204" pitchFamily="34" charset="0"/>
              <a:buChar char="•"/>
              <a:defRPr/>
            </a:pPr>
            <a:r>
              <a:rPr lang="en-US" sz="2200" noProof="0" dirty="0">
                <a:latin typeface="+mn-lt"/>
                <a:cs typeface="+mn-cs"/>
              </a:rPr>
              <a:t>Do all the </a:t>
            </a:r>
            <a:r>
              <a:rPr lang="en-US" sz="2200" dirty="0"/>
              <a:t>health facilities </a:t>
            </a:r>
            <a:r>
              <a:rPr lang="en-US" sz="2200" noProof="0" dirty="0">
                <a:latin typeface="+mn-lt"/>
                <a:cs typeface="+mn-cs"/>
              </a:rPr>
              <a:t>for which we have IDPs have a Latitude/Longitude?</a:t>
            </a:r>
          </a:p>
        </p:txBody>
      </p:sp>
      <p:sp>
        <p:nvSpPr>
          <p:cNvPr id="23" name="Rectangle 3">
            <a:extLst>
              <a:ext uri="{FF2B5EF4-FFF2-40B4-BE49-F238E27FC236}">
                <a16:creationId xmlns:a16="http://schemas.microsoft.com/office/drawing/2014/main" id="{8B74A522-5A3C-4EA6-8CB4-8200E5969759}"/>
              </a:ext>
            </a:extLst>
          </p:cNvPr>
          <p:cNvSpPr>
            <a:spLocks noChangeArrowheads="1"/>
          </p:cNvSpPr>
          <p:nvPr/>
        </p:nvSpPr>
        <p:spPr bwMode="auto">
          <a:xfrm rot="21170510">
            <a:off x="6371615" y="5045363"/>
            <a:ext cx="5159433" cy="504635"/>
          </a:xfrm>
          <a:prstGeom prst="rect">
            <a:avLst/>
          </a:prstGeom>
          <a:solidFill>
            <a:schemeClr val="bg1"/>
          </a:solidFill>
          <a:ln w="9525">
            <a:noFill/>
            <a:miter lim="800000"/>
            <a:headEnd/>
            <a:tailEnd/>
          </a:ln>
        </p:spPr>
        <p:txBody>
          <a:bodyPr lIns="0" tIns="0" rIns="0" bIns="0"/>
          <a:lstStyle/>
          <a:p>
            <a:pPr>
              <a:lnSpc>
                <a:spcPct val="90000"/>
              </a:lnSpc>
              <a:spcBef>
                <a:spcPct val="20000"/>
              </a:spcBef>
              <a:defRPr/>
            </a:pPr>
            <a:r>
              <a:rPr lang="en-US" sz="2800" b="1" noProof="0" dirty="0">
                <a:solidFill>
                  <a:srgbClr val="FF0000"/>
                </a:solidFill>
                <a:cs typeface="Arial" charset="0"/>
              </a:rPr>
              <a:t>Layer ready for thematic mapping</a:t>
            </a:r>
          </a:p>
        </p:txBody>
      </p:sp>
      <p:sp>
        <p:nvSpPr>
          <p:cNvPr id="4" name="AutoShape 32">
            <a:extLst>
              <a:ext uri="{FF2B5EF4-FFF2-40B4-BE49-F238E27FC236}">
                <a16:creationId xmlns:a16="http://schemas.microsoft.com/office/drawing/2014/main" id="{D8355CFF-2BB1-74FA-A83E-390EEE533448}"/>
              </a:ext>
            </a:extLst>
          </p:cNvPr>
          <p:cNvSpPr>
            <a:spLocks noChangeArrowheads="1"/>
          </p:cNvSpPr>
          <p:nvPr/>
        </p:nvSpPr>
        <p:spPr bwMode="auto">
          <a:xfrm>
            <a:off x="1069264" y="3277087"/>
            <a:ext cx="369069" cy="393700"/>
          </a:xfrm>
          <a:prstGeom prst="rightArrow">
            <a:avLst>
              <a:gd name="adj1" fmla="val 50000"/>
              <a:gd name="adj2" fmla="val 53571"/>
            </a:avLst>
          </a:prstGeom>
          <a:solidFill>
            <a:srgbClr val="0061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noProof="0" dirty="0"/>
          </a:p>
        </p:txBody>
      </p:sp>
      <p:sp>
        <p:nvSpPr>
          <p:cNvPr id="8" name="Rectangle 3">
            <a:extLst>
              <a:ext uri="{FF2B5EF4-FFF2-40B4-BE49-F238E27FC236}">
                <a16:creationId xmlns:a16="http://schemas.microsoft.com/office/drawing/2014/main" id="{C344CFF4-8B23-9259-EE1C-9D5C987DA40C}"/>
              </a:ext>
            </a:extLst>
          </p:cNvPr>
          <p:cNvSpPr>
            <a:spLocks noChangeArrowheads="1"/>
          </p:cNvSpPr>
          <p:nvPr/>
        </p:nvSpPr>
        <p:spPr bwMode="auto">
          <a:xfrm>
            <a:off x="1438333" y="5875225"/>
            <a:ext cx="8137525" cy="381000"/>
          </a:xfrm>
          <a:prstGeom prst="rect">
            <a:avLst/>
          </a:prstGeom>
          <a:noFill/>
          <a:ln w="9525">
            <a:noFill/>
            <a:miter lim="800000"/>
            <a:headEnd/>
            <a:tailEnd/>
          </a:ln>
        </p:spPr>
        <p:txBody>
          <a:bodyPr lIns="0" tIns="0" rIns="0" bIns="0"/>
          <a:lstStyle/>
          <a:p>
            <a:pPr>
              <a:lnSpc>
                <a:spcPct val="90000"/>
              </a:lnSpc>
              <a:spcBef>
                <a:spcPct val="20000"/>
              </a:spcBef>
              <a:defRPr/>
            </a:pPr>
            <a:r>
              <a:rPr lang="en-US" sz="2400" noProof="0" dirty="0">
                <a:solidFill>
                  <a:srgbClr val="FF0000"/>
                </a:solidFill>
                <a:cs typeface="Arial" charset="0"/>
              </a:rPr>
              <a:t>Don’t forget to save your project! </a:t>
            </a:r>
          </a:p>
        </p:txBody>
      </p:sp>
      <p:sp>
        <p:nvSpPr>
          <p:cNvPr id="6" name="Title 1">
            <a:extLst>
              <a:ext uri="{FF2B5EF4-FFF2-40B4-BE49-F238E27FC236}">
                <a16:creationId xmlns:a16="http://schemas.microsoft.com/office/drawing/2014/main" id="{33EAE026-A281-DAF6-34F3-FD6F61DE363A}"/>
              </a:ext>
            </a:extLst>
          </p:cNvPr>
          <p:cNvSpPr txBox="1">
            <a:spLocks/>
          </p:cNvSpPr>
          <p:nvPr/>
        </p:nvSpPr>
        <p:spPr bwMode="auto">
          <a:xfrm>
            <a:off x="553778" y="130551"/>
            <a:ext cx="11122283"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solidFill>
                  <a:schemeClr val="tx1"/>
                </a:solidFill>
              </a:rPr>
              <a:t>Creating geographic data for the map – Part 2</a:t>
            </a:r>
          </a:p>
        </p:txBody>
      </p:sp>
      <p:sp>
        <p:nvSpPr>
          <p:cNvPr id="10" name="Rectangle 12">
            <a:extLst>
              <a:ext uri="{FF2B5EF4-FFF2-40B4-BE49-F238E27FC236}">
                <a16:creationId xmlns:a16="http://schemas.microsoft.com/office/drawing/2014/main" id="{7EFF9224-8EC3-0E91-D493-2D4E3DA8A2D2}"/>
              </a:ext>
            </a:extLst>
          </p:cNvPr>
          <p:cNvSpPr>
            <a:spLocks noChangeArrowheads="1"/>
          </p:cNvSpPr>
          <p:nvPr/>
        </p:nvSpPr>
        <p:spPr bwMode="auto">
          <a:xfrm>
            <a:off x="562354" y="942186"/>
            <a:ext cx="11122283"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b="1" u="sng" noProof="0" dirty="0"/>
              <a:t>Health facility location – Link with the number of HIV cases by health facility</a:t>
            </a:r>
          </a:p>
        </p:txBody>
      </p:sp>
    </p:spTree>
    <p:extLst>
      <p:ext uri="{BB962C8B-B14F-4D97-AF65-F5344CB8AC3E}">
        <p14:creationId xmlns:p14="http://schemas.microsoft.com/office/powerpoint/2010/main" val="3932568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TextBox 16"/>
          <p:cNvSpPr txBox="1">
            <a:spLocks noChangeArrowheads="1"/>
          </p:cNvSpPr>
          <p:nvPr/>
        </p:nvSpPr>
        <p:spPr bwMode="auto">
          <a:xfrm>
            <a:off x="571261" y="1080523"/>
            <a:ext cx="111048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sz="2800" noProof="0" dirty="0">
                <a:ea typeface="Calibri" panose="020F0502020204030204" pitchFamily="34" charset="0"/>
                <a:cs typeface="Calibri" panose="020F0502020204030204" pitchFamily="34" charset="0"/>
              </a:rPr>
              <a:t>You may now choose the mode of representation for your map.</a:t>
            </a:r>
          </a:p>
          <a:p>
            <a:endParaRPr lang="en-US" sz="2800" noProof="0" dirty="0">
              <a:ea typeface="Calibri" panose="020F0502020204030204" pitchFamily="34" charset="0"/>
              <a:cs typeface="Calibri" panose="020F0502020204030204" pitchFamily="34" charset="0"/>
            </a:endParaRPr>
          </a:p>
          <a:p>
            <a:r>
              <a:rPr lang="en-US" sz="2800" noProof="0" dirty="0">
                <a:ea typeface="Calibri" panose="020F0502020204030204" pitchFamily="34" charset="0"/>
                <a:cs typeface="Calibri" panose="020F0502020204030204" pitchFamily="34" charset="0"/>
              </a:rPr>
              <a:t>As mentioned in Session 12, there are different ways to represent the data in your map.</a:t>
            </a:r>
          </a:p>
          <a:p>
            <a:endParaRPr lang="en-US" sz="2800" noProof="0" dirty="0">
              <a:ea typeface="Calibri" panose="020F0502020204030204" pitchFamily="34" charset="0"/>
              <a:cs typeface="Calibri" panose="020F0502020204030204" pitchFamily="34" charset="0"/>
            </a:endParaRPr>
          </a:p>
          <a:p>
            <a:r>
              <a:rPr lang="en-US" sz="2800" noProof="0" dirty="0">
                <a:ea typeface="Calibri" panose="020F0502020204030204" pitchFamily="34" charset="0"/>
                <a:cs typeface="Calibri" panose="020F0502020204030204" pitchFamily="34" charset="0"/>
              </a:rPr>
              <a:t>For this exercise, graduated colors and proportional symbols are chosen as an example. </a:t>
            </a:r>
          </a:p>
        </p:txBody>
      </p:sp>
      <p:pic>
        <p:nvPicPr>
          <p:cNvPr id="6" name="Picture 7" descr="MCj0429827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7571" y="4061704"/>
            <a:ext cx="1557365" cy="190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6"/>
          <p:cNvSpPr txBox="1">
            <a:spLocks noChangeArrowheads="1"/>
          </p:cNvSpPr>
          <p:nvPr/>
        </p:nvSpPr>
        <p:spPr bwMode="auto">
          <a:xfrm>
            <a:off x="2684834" y="4873962"/>
            <a:ext cx="40540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sz="2800" noProof="0" dirty="0"/>
              <a:t>Let’s represent our data!</a:t>
            </a:r>
          </a:p>
        </p:txBody>
      </p:sp>
      <p:sp>
        <p:nvSpPr>
          <p:cNvPr id="4" name="Title 1">
            <a:extLst>
              <a:ext uri="{FF2B5EF4-FFF2-40B4-BE49-F238E27FC236}">
                <a16:creationId xmlns:a16="http://schemas.microsoft.com/office/drawing/2014/main" id="{6063DF78-C170-0256-6EBB-A0B5F9278862}"/>
              </a:ext>
            </a:extLst>
          </p:cNvPr>
          <p:cNvSpPr txBox="1">
            <a:spLocks/>
          </p:cNvSpPr>
          <p:nvPr/>
        </p:nvSpPr>
        <p:spPr bwMode="auto">
          <a:xfrm>
            <a:off x="553778" y="130551"/>
            <a:ext cx="11122283"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solidFill>
                  <a:schemeClr val="tx1"/>
                </a:solidFill>
              </a:rPr>
              <a:t>Creating thematic map – Mode of representation</a:t>
            </a:r>
          </a:p>
        </p:txBody>
      </p:sp>
    </p:spTree>
    <p:extLst>
      <p:ext uri="{BB962C8B-B14F-4D97-AF65-F5344CB8AC3E}">
        <p14:creationId xmlns:p14="http://schemas.microsoft.com/office/powerpoint/2010/main" val="3426833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05C8628-C78D-A683-7444-3EFC8EBA07F3}"/>
              </a:ext>
            </a:extLst>
          </p:cNvPr>
          <p:cNvPicPr>
            <a:picLocks noChangeAspect="1"/>
          </p:cNvPicPr>
          <p:nvPr/>
        </p:nvPicPr>
        <p:blipFill>
          <a:blip r:embed="rId2"/>
          <a:srcRect l="23260" r="-1"/>
          <a:stretch>
            <a:fillRect/>
          </a:stretch>
        </p:blipFill>
        <p:spPr>
          <a:xfrm>
            <a:off x="7344383" y="1421238"/>
            <a:ext cx="4560006" cy="4409753"/>
          </a:xfrm>
          <a:prstGeom prst="rect">
            <a:avLst/>
          </a:prstGeom>
          <a:ln>
            <a:solidFill>
              <a:schemeClr val="tx1"/>
            </a:solidFill>
          </a:ln>
        </p:spPr>
      </p:pic>
      <p:sp>
        <p:nvSpPr>
          <p:cNvPr id="14" name="Title 1"/>
          <p:cNvSpPr txBox="1">
            <a:spLocks/>
          </p:cNvSpPr>
          <p:nvPr/>
        </p:nvSpPr>
        <p:spPr bwMode="auto">
          <a:xfrm>
            <a:off x="579921" y="1006571"/>
            <a:ext cx="8087172"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ct val="90000"/>
              </a:lnSpc>
            </a:pPr>
            <a:r>
              <a:rPr lang="en-US" sz="2200" noProof="0" dirty="0">
                <a:cs typeface="Calibri" pitchFamily="34" charset="0"/>
              </a:rPr>
              <a:t>To create Graduated Colors symbology:</a:t>
            </a:r>
          </a:p>
        </p:txBody>
      </p:sp>
      <p:sp>
        <p:nvSpPr>
          <p:cNvPr id="4" name="Title 1">
            <a:extLst>
              <a:ext uri="{FF2B5EF4-FFF2-40B4-BE49-F238E27FC236}">
                <a16:creationId xmlns:a16="http://schemas.microsoft.com/office/drawing/2014/main" id="{5701B432-A614-EFC8-6636-932FF92932BE}"/>
              </a:ext>
            </a:extLst>
          </p:cNvPr>
          <p:cNvSpPr txBox="1">
            <a:spLocks/>
          </p:cNvSpPr>
          <p:nvPr/>
        </p:nvSpPr>
        <p:spPr bwMode="auto">
          <a:xfrm>
            <a:off x="462914" y="1546543"/>
            <a:ext cx="6712585" cy="476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457200" indent="-360000" eaLnBrk="0" fontAlgn="base" hangingPunct="0">
              <a:lnSpc>
                <a:spcPct val="90000"/>
              </a:lnSpc>
              <a:spcAft>
                <a:spcPts val="600"/>
              </a:spcAft>
              <a:buFont typeface="Arial" charset="0"/>
              <a:buAutoNum type="arabicPeriod"/>
              <a:defRPr/>
            </a:pPr>
            <a:r>
              <a:rPr lang="en-US" sz="2200" noProof="0" dirty="0">
                <a:latin typeface="+mn-lt"/>
                <a:cs typeface="+mn-cs"/>
              </a:rPr>
              <a:t>Open the Layer Properties of </a:t>
            </a:r>
            <a:r>
              <a:rPr lang="en-US" sz="2200" dirty="0">
                <a:latin typeface="+mn-lt"/>
                <a:cs typeface="+mn-cs"/>
              </a:rPr>
              <a:t>the barangay boundary </a:t>
            </a:r>
            <a:r>
              <a:rPr lang="en-US" sz="2200" noProof="0" dirty="0">
                <a:latin typeface="+mn-lt"/>
                <a:cs typeface="+mn-cs"/>
              </a:rPr>
              <a:t>layer.</a:t>
            </a:r>
          </a:p>
          <a:p>
            <a:pPr marL="457200" indent="-360000" eaLnBrk="0" fontAlgn="base" hangingPunct="0">
              <a:lnSpc>
                <a:spcPct val="90000"/>
              </a:lnSpc>
              <a:spcAft>
                <a:spcPts val="600"/>
              </a:spcAft>
              <a:buFont typeface="Arial" charset="0"/>
              <a:buAutoNum type="arabicPeriod"/>
              <a:defRPr/>
            </a:pPr>
            <a:r>
              <a:rPr lang="en-US" sz="2200" noProof="0" dirty="0">
                <a:latin typeface="+mn-lt"/>
                <a:cs typeface="+mn-cs"/>
              </a:rPr>
              <a:t>Go to the </a:t>
            </a:r>
            <a:r>
              <a:rPr lang="en-US" sz="2200" i="1" noProof="0" dirty="0">
                <a:latin typeface="+mn-lt"/>
                <a:cs typeface="+mn-cs"/>
              </a:rPr>
              <a:t>Symbology</a:t>
            </a:r>
            <a:r>
              <a:rPr lang="en-US" sz="2200" noProof="0" dirty="0">
                <a:latin typeface="+mn-lt"/>
                <a:cs typeface="+mn-cs"/>
              </a:rPr>
              <a:t> tab and follow the settings in the image on the right.</a:t>
            </a:r>
          </a:p>
          <a:p>
            <a:pPr marL="1080000" lvl="1" indent="-457200" eaLnBrk="0" fontAlgn="base" hangingPunct="0">
              <a:lnSpc>
                <a:spcPct val="90000"/>
              </a:lnSpc>
              <a:spcAft>
                <a:spcPts val="600"/>
              </a:spcAft>
              <a:buFont typeface="+mj-lt"/>
              <a:buAutoNum type="alphaLcPeriod"/>
              <a:defRPr/>
            </a:pPr>
            <a:r>
              <a:rPr lang="en-US" sz="2200" noProof="0" dirty="0">
                <a:latin typeface="+mn-lt"/>
                <a:cs typeface="+mn-cs"/>
              </a:rPr>
              <a:t>Select </a:t>
            </a:r>
            <a:r>
              <a:rPr lang="en-US" sz="2200" i="1" noProof="0" dirty="0">
                <a:latin typeface="+mn-lt"/>
                <a:cs typeface="+mn-cs"/>
              </a:rPr>
              <a:t>Graduated</a:t>
            </a:r>
          </a:p>
          <a:p>
            <a:pPr marL="1080000" lvl="1" indent="-457200" eaLnBrk="0" fontAlgn="base" hangingPunct="0">
              <a:lnSpc>
                <a:spcPct val="90000"/>
              </a:lnSpc>
              <a:spcAft>
                <a:spcPts val="600"/>
              </a:spcAft>
              <a:buFont typeface="+mj-lt"/>
              <a:buAutoNum type="alphaLcPeriod"/>
              <a:defRPr/>
            </a:pPr>
            <a:r>
              <a:rPr lang="en-US" sz="2200" noProof="0" dirty="0">
                <a:latin typeface="+mn-lt"/>
                <a:cs typeface="+mn-cs"/>
              </a:rPr>
              <a:t>Select </a:t>
            </a:r>
            <a:r>
              <a:rPr lang="en-US" sz="2200" i="1" dirty="0">
                <a:cs typeface="Arial" panose="020B0604020202020204" pitchFamily="34" charset="0"/>
              </a:rPr>
              <a:t>Tot_Cases_Bgy_200327 — </a:t>
            </a:r>
            <a:r>
              <a:rPr lang="en-US" sz="2200" i="1" dirty="0" err="1">
                <a:cs typeface="Arial" panose="020B0604020202020204" pitchFamily="34" charset="0"/>
              </a:rPr>
              <a:t>Tot_Cases_Bgy_TOT_CASES</a:t>
            </a:r>
            <a:r>
              <a:rPr lang="en-US" sz="2200" i="1" dirty="0">
                <a:cs typeface="Arial" panose="020B0604020202020204" pitchFamily="34" charset="0"/>
              </a:rPr>
              <a:t> </a:t>
            </a:r>
            <a:r>
              <a:rPr lang="en-US" sz="2200" noProof="0" dirty="0">
                <a:cs typeface="Arial" panose="020B0604020202020204" pitchFamily="34" charset="0"/>
              </a:rPr>
              <a:t>as the Value to be represented</a:t>
            </a:r>
          </a:p>
          <a:p>
            <a:pPr marL="1080000" lvl="1" indent="-457200" eaLnBrk="0" fontAlgn="base" hangingPunct="0">
              <a:lnSpc>
                <a:spcPct val="90000"/>
              </a:lnSpc>
              <a:spcAft>
                <a:spcPts val="600"/>
              </a:spcAft>
              <a:buFont typeface="+mj-lt"/>
              <a:buAutoNum type="alphaLcPeriod"/>
              <a:defRPr/>
            </a:pPr>
            <a:r>
              <a:rPr lang="en-US" sz="2200" noProof="0" dirty="0">
                <a:latin typeface="+mn-lt"/>
                <a:cs typeface="Arial" panose="020B0604020202020204" pitchFamily="34" charset="0"/>
              </a:rPr>
              <a:t>Choose a color from the Color ramp. (Select a color ramp that will show the sequential differences in the number of cases</a:t>
            </a:r>
            <a:r>
              <a:rPr lang="en-US" sz="2200" baseline="30000" noProof="0" dirty="0">
                <a:latin typeface="+mn-lt"/>
                <a:cs typeface="Arial" panose="020B0604020202020204" pitchFamily="34" charset="0"/>
              </a:rPr>
              <a:t>1</a:t>
            </a:r>
            <a:r>
              <a:rPr lang="en-US" sz="2200" noProof="0" dirty="0">
                <a:latin typeface="+mn-lt"/>
                <a:cs typeface="Arial" panose="020B0604020202020204" pitchFamily="34" charset="0"/>
              </a:rPr>
              <a:t>)</a:t>
            </a:r>
          </a:p>
          <a:p>
            <a:pPr marL="1080000" lvl="1" indent="-457200" eaLnBrk="0" fontAlgn="base" hangingPunct="0">
              <a:lnSpc>
                <a:spcPct val="90000"/>
              </a:lnSpc>
              <a:spcAft>
                <a:spcPts val="600"/>
              </a:spcAft>
              <a:buFont typeface="+mj-lt"/>
              <a:buAutoNum type="alphaLcPeriod"/>
              <a:defRPr/>
            </a:pPr>
            <a:r>
              <a:rPr lang="en-US" sz="2200" noProof="0" dirty="0">
                <a:latin typeface="+mn-lt"/>
                <a:cs typeface="Arial" panose="020B0604020202020204" pitchFamily="34" charset="0"/>
              </a:rPr>
              <a:t>Select </a:t>
            </a:r>
            <a:r>
              <a:rPr lang="en-US" sz="2200" i="1" noProof="0" dirty="0">
                <a:latin typeface="+mn-lt"/>
                <a:cs typeface="Arial" panose="020B0604020202020204" pitchFamily="34" charset="0"/>
              </a:rPr>
              <a:t>Natural Breaks (Jenks) </a:t>
            </a:r>
            <a:r>
              <a:rPr lang="en-US" sz="2200" noProof="0" dirty="0">
                <a:latin typeface="+mn-lt"/>
                <a:cs typeface="Arial" panose="020B0604020202020204" pitchFamily="34" charset="0"/>
              </a:rPr>
              <a:t>as the mode and specify </a:t>
            </a:r>
            <a:r>
              <a:rPr lang="en-US" sz="2200" i="1" noProof="0" dirty="0">
                <a:latin typeface="+mn-lt"/>
                <a:cs typeface="Arial" panose="020B0604020202020204" pitchFamily="34" charset="0"/>
              </a:rPr>
              <a:t>5</a:t>
            </a:r>
            <a:r>
              <a:rPr lang="en-US" sz="2200" noProof="0" dirty="0">
                <a:latin typeface="+mn-lt"/>
                <a:cs typeface="Arial" panose="020B0604020202020204" pitchFamily="34" charset="0"/>
              </a:rPr>
              <a:t> classes</a:t>
            </a:r>
            <a:endParaRPr lang="en-US" sz="2200" noProof="0" dirty="0">
              <a:latin typeface="+mn-lt"/>
              <a:cs typeface="+mn-cs"/>
            </a:endParaRPr>
          </a:p>
          <a:p>
            <a:pPr marL="457200" indent="-360000" eaLnBrk="0" fontAlgn="base" hangingPunct="0">
              <a:lnSpc>
                <a:spcPct val="90000"/>
              </a:lnSpc>
              <a:spcAft>
                <a:spcPts val="600"/>
              </a:spcAft>
              <a:buFont typeface="Arial" charset="0"/>
              <a:buAutoNum type="arabicPeriod"/>
              <a:defRPr/>
            </a:pPr>
            <a:r>
              <a:rPr lang="en-US" sz="2200" noProof="0" dirty="0">
                <a:latin typeface="+mn-lt"/>
                <a:cs typeface="+mn-cs"/>
              </a:rPr>
              <a:t>Click </a:t>
            </a:r>
            <a:r>
              <a:rPr lang="en-US" sz="2200" i="1" noProof="0" dirty="0">
                <a:latin typeface="+mn-lt"/>
                <a:cs typeface="+mn-cs"/>
              </a:rPr>
              <a:t>Apply.</a:t>
            </a:r>
          </a:p>
        </p:txBody>
      </p:sp>
      <p:sp>
        <p:nvSpPr>
          <p:cNvPr id="6" name="Rectangle 5">
            <a:extLst>
              <a:ext uri="{FF2B5EF4-FFF2-40B4-BE49-F238E27FC236}">
                <a16:creationId xmlns:a16="http://schemas.microsoft.com/office/drawing/2014/main" id="{77F13C59-85F9-07A0-B12A-CD4F234943CA}"/>
              </a:ext>
            </a:extLst>
          </p:cNvPr>
          <p:cNvSpPr/>
          <p:nvPr/>
        </p:nvSpPr>
        <p:spPr>
          <a:xfrm>
            <a:off x="7381468" y="2540599"/>
            <a:ext cx="4331065" cy="2159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A927F144-3875-5DB5-F80A-90C9BBB5D511}"/>
              </a:ext>
            </a:extLst>
          </p:cNvPr>
          <p:cNvSpPr/>
          <p:nvPr/>
        </p:nvSpPr>
        <p:spPr>
          <a:xfrm>
            <a:off x="7391196" y="1638222"/>
            <a:ext cx="789770" cy="2159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1276724C-D545-483D-E20F-611532980BBA}"/>
              </a:ext>
            </a:extLst>
          </p:cNvPr>
          <p:cNvSpPr/>
          <p:nvPr/>
        </p:nvSpPr>
        <p:spPr>
          <a:xfrm>
            <a:off x="7397704" y="1855708"/>
            <a:ext cx="4187939" cy="21548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F5EE83D-6B5C-C5BE-1DB4-C3B240269B75}"/>
              </a:ext>
            </a:extLst>
          </p:cNvPr>
          <p:cNvSpPr/>
          <p:nvPr/>
        </p:nvSpPr>
        <p:spPr>
          <a:xfrm>
            <a:off x="7387977" y="4222119"/>
            <a:ext cx="1454464" cy="20006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6ABFEF31-CA9B-7D77-58CF-EC6427B07CE3}"/>
              </a:ext>
            </a:extLst>
          </p:cNvPr>
          <p:cNvSpPr/>
          <p:nvPr/>
        </p:nvSpPr>
        <p:spPr>
          <a:xfrm>
            <a:off x="10915876" y="4231850"/>
            <a:ext cx="870551" cy="20006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Title 1">
            <a:extLst>
              <a:ext uri="{FF2B5EF4-FFF2-40B4-BE49-F238E27FC236}">
                <a16:creationId xmlns:a16="http://schemas.microsoft.com/office/drawing/2014/main" id="{84CA8DCF-93B8-6D33-E025-E51BFB222CF6}"/>
              </a:ext>
            </a:extLst>
          </p:cNvPr>
          <p:cNvSpPr txBox="1">
            <a:spLocks/>
          </p:cNvSpPr>
          <p:nvPr/>
        </p:nvSpPr>
        <p:spPr bwMode="auto">
          <a:xfrm>
            <a:off x="5872143" y="6139720"/>
            <a:ext cx="5803918" cy="20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a:lnSpc>
                <a:spcPct val="90000"/>
              </a:lnSpc>
            </a:pPr>
            <a:r>
              <a:rPr lang="en-US" sz="1000" noProof="0" dirty="0">
                <a:cs typeface="Calibri" pitchFamily="34" charset="0"/>
              </a:rPr>
              <a:t>1 Chapter 4.3.4. Fix the symbology: </a:t>
            </a:r>
            <a:r>
              <a:rPr lang="en-US" sz="1000" noProof="0" dirty="0">
                <a:cs typeface="Calibri" pitchFamily="34" charset="0"/>
                <a:hlinkClick r:id="rId3"/>
              </a:rPr>
              <a:t>http://www.healthgeolab.net/DOCUMENTS/Guide_HGLC_Part2_6_1.pdf</a:t>
            </a:r>
            <a:r>
              <a:rPr lang="en-US" sz="1000" noProof="0" dirty="0">
                <a:cs typeface="Calibri" pitchFamily="34" charset="0"/>
              </a:rPr>
              <a:t> </a:t>
            </a:r>
          </a:p>
        </p:txBody>
      </p:sp>
      <p:sp>
        <p:nvSpPr>
          <p:cNvPr id="12" name="Title 1">
            <a:extLst>
              <a:ext uri="{FF2B5EF4-FFF2-40B4-BE49-F238E27FC236}">
                <a16:creationId xmlns:a16="http://schemas.microsoft.com/office/drawing/2014/main" id="{0EBAB98D-ECC7-F16A-26DE-72CB9950DECF}"/>
              </a:ext>
            </a:extLst>
          </p:cNvPr>
          <p:cNvSpPr txBox="1">
            <a:spLocks/>
          </p:cNvSpPr>
          <p:nvPr/>
        </p:nvSpPr>
        <p:spPr bwMode="auto">
          <a:xfrm>
            <a:off x="553778" y="130551"/>
            <a:ext cx="11122283"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solidFill>
                  <a:schemeClr val="tx1"/>
                </a:solidFill>
              </a:rPr>
              <a:t>Creating thematic map – Mode of representation</a:t>
            </a:r>
          </a:p>
        </p:txBody>
      </p:sp>
    </p:spTree>
    <p:extLst>
      <p:ext uri="{BB962C8B-B14F-4D97-AF65-F5344CB8AC3E}">
        <p14:creationId xmlns:p14="http://schemas.microsoft.com/office/powerpoint/2010/main" val="2515380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EEAD97E-7731-D8EA-1A7A-94A09479DE66}"/>
              </a:ext>
            </a:extLst>
          </p:cNvPr>
          <p:cNvPicPr>
            <a:picLocks noChangeAspect="1"/>
          </p:cNvPicPr>
          <p:nvPr/>
        </p:nvPicPr>
        <p:blipFill>
          <a:blip r:embed="rId2"/>
          <a:stretch>
            <a:fillRect/>
          </a:stretch>
        </p:blipFill>
        <p:spPr>
          <a:xfrm>
            <a:off x="6668744" y="1547021"/>
            <a:ext cx="3835120" cy="1999803"/>
          </a:xfrm>
          <a:prstGeom prst="rect">
            <a:avLst/>
          </a:prstGeom>
        </p:spPr>
      </p:pic>
      <p:pic>
        <p:nvPicPr>
          <p:cNvPr id="13" name="Picture 12">
            <a:extLst>
              <a:ext uri="{FF2B5EF4-FFF2-40B4-BE49-F238E27FC236}">
                <a16:creationId xmlns:a16="http://schemas.microsoft.com/office/drawing/2014/main" id="{510A0C7C-0132-4661-F2D6-AC6DDFE6BCB4}"/>
              </a:ext>
            </a:extLst>
          </p:cNvPr>
          <p:cNvPicPr>
            <a:picLocks noChangeAspect="1"/>
          </p:cNvPicPr>
          <p:nvPr/>
        </p:nvPicPr>
        <p:blipFill>
          <a:blip r:embed="rId3"/>
          <a:stretch>
            <a:fillRect/>
          </a:stretch>
        </p:blipFill>
        <p:spPr>
          <a:xfrm>
            <a:off x="6082055" y="3750491"/>
            <a:ext cx="5008499" cy="2402781"/>
          </a:xfrm>
          <a:prstGeom prst="rect">
            <a:avLst/>
          </a:prstGeom>
        </p:spPr>
      </p:pic>
      <p:sp>
        <p:nvSpPr>
          <p:cNvPr id="8" name="Title 1"/>
          <p:cNvSpPr txBox="1">
            <a:spLocks/>
          </p:cNvSpPr>
          <p:nvPr/>
        </p:nvSpPr>
        <p:spPr bwMode="auto">
          <a:xfrm>
            <a:off x="565151" y="1007214"/>
            <a:ext cx="11110912" cy="355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defPPr>
              <a:defRPr lang="en-US"/>
            </a:defPPr>
            <a:lvl1pPr>
              <a:lnSpc>
                <a:spcPct val="90000"/>
              </a:lnSpc>
              <a:defRPr sz="2200">
                <a:latin typeface="Calibri" pitchFamily="34" charset="0"/>
                <a:cs typeface="Calibri" pitchFamily="34" charset="0"/>
              </a:defRPr>
            </a:lvl1pPr>
            <a:lvl2pPr marL="742950" indent="-285750">
              <a:defRPr>
                <a:latin typeface="Calibri" pitchFamily="34" charset="0"/>
                <a:cs typeface="Arial" charset="0"/>
              </a:defRPr>
            </a:lvl2pPr>
            <a:lvl3pPr marL="1143000" indent="-228600">
              <a:defRPr>
                <a:latin typeface="Calibri" pitchFamily="34" charset="0"/>
                <a:cs typeface="Arial" charset="0"/>
              </a:defRPr>
            </a:lvl3pPr>
            <a:lvl4pPr marL="1600200" indent="-228600">
              <a:defRPr>
                <a:latin typeface="Calibri" pitchFamily="34" charset="0"/>
                <a:cs typeface="Arial" charset="0"/>
              </a:defRPr>
            </a:lvl4pPr>
            <a:lvl5pPr marL="2057400" indent="-22860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n-US" noProof="0" dirty="0"/>
              <a:t>To make sure that even the barangays with no HIV cases are represented, you will have to do the following:</a:t>
            </a:r>
          </a:p>
        </p:txBody>
      </p:sp>
      <p:sp>
        <p:nvSpPr>
          <p:cNvPr id="3" name="Title 1">
            <a:extLst>
              <a:ext uri="{FF2B5EF4-FFF2-40B4-BE49-F238E27FC236}">
                <a16:creationId xmlns:a16="http://schemas.microsoft.com/office/drawing/2014/main" id="{E3AB1D05-7BAB-3003-BB45-7971A78151F2}"/>
              </a:ext>
            </a:extLst>
          </p:cNvPr>
          <p:cNvSpPr txBox="1">
            <a:spLocks/>
          </p:cNvSpPr>
          <p:nvPr/>
        </p:nvSpPr>
        <p:spPr bwMode="auto">
          <a:xfrm>
            <a:off x="454218" y="1899002"/>
            <a:ext cx="5070220" cy="218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defPPr>
              <a:defRPr lang="en-US"/>
            </a:defPPr>
            <a:lvl1pPr>
              <a:lnSpc>
                <a:spcPct val="90000"/>
              </a:lnSpc>
              <a:defRPr sz="2200">
                <a:latin typeface="Calibri" pitchFamily="34" charset="0"/>
                <a:cs typeface="Calibri" pitchFamily="34" charset="0"/>
              </a:defRPr>
            </a:lvl1pPr>
            <a:lvl2pPr marL="742950" indent="-285750">
              <a:defRPr>
                <a:latin typeface="Calibri" pitchFamily="34" charset="0"/>
                <a:cs typeface="Arial" charset="0"/>
              </a:defRPr>
            </a:lvl2pPr>
            <a:lvl3pPr marL="1143000" indent="-228600">
              <a:defRPr>
                <a:latin typeface="Calibri" pitchFamily="34" charset="0"/>
                <a:cs typeface="Arial" charset="0"/>
              </a:defRPr>
            </a:lvl3pPr>
            <a:lvl4pPr marL="1600200" indent="-228600">
              <a:defRPr>
                <a:latin typeface="Calibri" pitchFamily="34" charset="0"/>
                <a:cs typeface="Arial" charset="0"/>
              </a:defRPr>
            </a:lvl4pPr>
            <a:lvl5pPr marL="2057400" indent="-22860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pPr marL="457200" indent="-360000" eaLnBrk="0" fontAlgn="base" hangingPunct="0">
              <a:spcAft>
                <a:spcPts val="2400"/>
              </a:spcAft>
              <a:buFont typeface="Arial" charset="0"/>
              <a:buAutoNum type="arabicPeriod"/>
              <a:defRPr/>
            </a:pPr>
            <a:r>
              <a:rPr lang="en-US" noProof="0" dirty="0">
                <a:latin typeface="+mn-lt"/>
                <a:cs typeface="+mn-cs"/>
              </a:rPr>
              <a:t>Finish symbolizing the areas with cases first. (See previous slide.)</a:t>
            </a:r>
          </a:p>
          <a:p>
            <a:pPr marL="457200" indent="-360000" eaLnBrk="0" fontAlgn="base" hangingPunct="0">
              <a:spcAft>
                <a:spcPts val="2400"/>
              </a:spcAft>
              <a:buFont typeface="Arial" charset="0"/>
              <a:buAutoNum type="arabicPeriod"/>
              <a:defRPr/>
            </a:pPr>
            <a:r>
              <a:rPr lang="en-US" noProof="0" dirty="0">
                <a:latin typeface="+mn-lt"/>
                <a:cs typeface="+mn-cs"/>
              </a:rPr>
              <a:t>From the dropdown menu of the different modes or representation, choose </a:t>
            </a:r>
            <a:r>
              <a:rPr lang="en-US" i="1" noProof="0" dirty="0">
                <a:latin typeface="+mn-lt"/>
                <a:cs typeface="+mn-cs"/>
              </a:rPr>
              <a:t>Rule-based.</a:t>
            </a:r>
          </a:p>
          <a:p>
            <a:pPr marL="457200" indent="-360000" eaLnBrk="0" fontAlgn="base" hangingPunct="0">
              <a:spcAft>
                <a:spcPts val="2400"/>
              </a:spcAft>
              <a:buFont typeface="Arial" charset="0"/>
              <a:buAutoNum type="arabicPeriod"/>
              <a:defRPr/>
            </a:pPr>
            <a:r>
              <a:rPr lang="en-US" noProof="0" dirty="0">
                <a:latin typeface="+mn-lt"/>
                <a:cs typeface="+mn-cs"/>
              </a:rPr>
              <a:t>Click the </a:t>
            </a:r>
            <a:r>
              <a:rPr lang="en-US" i="1" noProof="0" dirty="0">
                <a:latin typeface="+mn-lt"/>
                <a:cs typeface="+mn-cs"/>
              </a:rPr>
              <a:t>Add</a:t>
            </a:r>
            <a:r>
              <a:rPr lang="en-US" noProof="0" dirty="0">
                <a:latin typeface="+mn-lt"/>
                <a:cs typeface="+mn-cs"/>
              </a:rPr>
              <a:t> button</a:t>
            </a:r>
          </a:p>
        </p:txBody>
      </p:sp>
      <p:pic>
        <p:nvPicPr>
          <p:cNvPr id="10" name="Picture 9">
            <a:extLst>
              <a:ext uri="{FF2B5EF4-FFF2-40B4-BE49-F238E27FC236}">
                <a16:creationId xmlns:a16="http://schemas.microsoft.com/office/drawing/2014/main" id="{4DDEE82C-1DAB-2645-F4DE-D65599CEBBD4}"/>
              </a:ext>
            </a:extLst>
          </p:cNvPr>
          <p:cNvPicPr>
            <a:picLocks noChangeAspect="1"/>
          </p:cNvPicPr>
          <p:nvPr/>
        </p:nvPicPr>
        <p:blipFill>
          <a:blip r:embed="rId4"/>
          <a:stretch>
            <a:fillRect/>
          </a:stretch>
        </p:blipFill>
        <p:spPr>
          <a:xfrm>
            <a:off x="3442195" y="3886626"/>
            <a:ext cx="601668" cy="515716"/>
          </a:xfrm>
          <a:prstGeom prst="rect">
            <a:avLst/>
          </a:prstGeom>
        </p:spPr>
      </p:pic>
      <p:sp>
        <p:nvSpPr>
          <p:cNvPr id="12" name="Rectangle 11">
            <a:extLst>
              <a:ext uri="{FF2B5EF4-FFF2-40B4-BE49-F238E27FC236}">
                <a16:creationId xmlns:a16="http://schemas.microsoft.com/office/drawing/2014/main" id="{84C24FBA-CC13-5193-A0FE-68F38FF7097B}"/>
              </a:ext>
            </a:extLst>
          </p:cNvPr>
          <p:cNvSpPr/>
          <p:nvPr/>
        </p:nvSpPr>
        <p:spPr>
          <a:xfrm>
            <a:off x="8521656" y="2464123"/>
            <a:ext cx="1069817" cy="2401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1D7124CA-7570-B666-1E3F-12878E1FC03F}"/>
              </a:ext>
            </a:extLst>
          </p:cNvPr>
          <p:cNvSpPr/>
          <p:nvPr/>
        </p:nvSpPr>
        <p:spPr>
          <a:xfrm>
            <a:off x="7782128" y="5622587"/>
            <a:ext cx="321012" cy="2821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Title 1">
            <a:extLst>
              <a:ext uri="{FF2B5EF4-FFF2-40B4-BE49-F238E27FC236}">
                <a16:creationId xmlns:a16="http://schemas.microsoft.com/office/drawing/2014/main" id="{1EDE6F7D-C60E-70C9-DE9E-9E0E4CA118F5}"/>
              </a:ext>
            </a:extLst>
          </p:cNvPr>
          <p:cNvSpPr txBox="1">
            <a:spLocks/>
          </p:cNvSpPr>
          <p:nvPr/>
        </p:nvSpPr>
        <p:spPr bwMode="auto">
          <a:xfrm>
            <a:off x="553778" y="130551"/>
            <a:ext cx="11122283"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solidFill>
                  <a:schemeClr val="tx1"/>
                </a:solidFill>
              </a:rPr>
              <a:t>Creating thematic map – Mode of representation</a:t>
            </a:r>
          </a:p>
        </p:txBody>
      </p:sp>
    </p:spTree>
    <p:extLst>
      <p:ext uri="{BB962C8B-B14F-4D97-AF65-F5344CB8AC3E}">
        <p14:creationId xmlns:p14="http://schemas.microsoft.com/office/powerpoint/2010/main" val="3111021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C3F096-85E5-B62F-AA39-3CD4764C613D}"/>
              </a:ext>
            </a:extLst>
          </p:cNvPr>
          <p:cNvPicPr>
            <a:picLocks noChangeAspect="1"/>
          </p:cNvPicPr>
          <p:nvPr/>
        </p:nvPicPr>
        <p:blipFill rotWithShape="1">
          <a:blip r:embed="rId2"/>
          <a:srcRect l="-210" t="-167" r="210" b="22352"/>
          <a:stretch/>
        </p:blipFill>
        <p:spPr>
          <a:xfrm>
            <a:off x="7614090" y="802166"/>
            <a:ext cx="3154357" cy="3653293"/>
          </a:xfrm>
          <a:prstGeom prst="rect">
            <a:avLst/>
          </a:prstGeom>
        </p:spPr>
      </p:pic>
      <p:sp>
        <p:nvSpPr>
          <p:cNvPr id="2" name="Title 1">
            <a:extLst>
              <a:ext uri="{FF2B5EF4-FFF2-40B4-BE49-F238E27FC236}">
                <a16:creationId xmlns:a16="http://schemas.microsoft.com/office/drawing/2014/main" id="{46243C8C-DAB6-07E2-4B69-618A8B034095}"/>
              </a:ext>
            </a:extLst>
          </p:cNvPr>
          <p:cNvSpPr txBox="1">
            <a:spLocks/>
          </p:cNvSpPr>
          <p:nvPr/>
        </p:nvSpPr>
        <p:spPr bwMode="auto">
          <a:xfrm>
            <a:off x="484871" y="1007538"/>
            <a:ext cx="6189283" cy="290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457200" indent="-360000">
              <a:lnSpc>
                <a:spcPct val="90000"/>
              </a:lnSpc>
              <a:spcAft>
                <a:spcPts val="1800"/>
              </a:spcAft>
              <a:buFont typeface="+mj-lt"/>
              <a:buAutoNum type="arabicPeriod" startAt="4"/>
            </a:pPr>
            <a:r>
              <a:rPr lang="en-US" sz="2200" noProof="0" dirty="0">
                <a:latin typeface="+mn-lt"/>
                <a:cs typeface="Arial" panose="020B0604020202020204" pitchFamily="34" charset="0"/>
              </a:rPr>
              <a:t>In the Edit Rule dialog box that opens, put “0” (zero) in the Label field and select </a:t>
            </a:r>
            <a:r>
              <a:rPr lang="en-US" sz="2200" i="1" noProof="0" dirty="0">
                <a:latin typeface="+mn-lt"/>
                <a:cs typeface="Arial" panose="020B0604020202020204" pitchFamily="34" charset="0"/>
              </a:rPr>
              <a:t>Else</a:t>
            </a:r>
            <a:r>
              <a:rPr lang="en-US" sz="2200" noProof="0" dirty="0">
                <a:latin typeface="+mn-lt"/>
                <a:cs typeface="Arial" panose="020B0604020202020204" pitchFamily="34" charset="0"/>
              </a:rPr>
              <a:t>.</a:t>
            </a:r>
          </a:p>
          <a:p>
            <a:pPr marL="457200" indent="-360000">
              <a:lnSpc>
                <a:spcPct val="90000"/>
              </a:lnSpc>
              <a:spcAft>
                <a:spcPts val="1800"/>
              </a:spcAft>
              <a:buFont typeface="+mj-lt"/>
              <a:buAutoNum type="arabicPeriod" startAt="4"/>
            </a:pPr>
            <a:r>
              <a:rPr lang="en-US" sz="2200" noProof="0" dirty="0">
                <a:latin typeface="+mn-lt"/>
                <a:cs typeface="Arial" panose="020B0604020202020204" pitchFamily="34" charset="0"/>
              </a:rPr>
              <a:t>In the Symbol section (you may have to scroll down or expand the dialog box), click on </a:t>
            </a:r>
            <a:r>
              <a:rPr lang="en-US" sz="2200" i="1" noProof="0" dirty="0">
                <a:latin typeface="+mn-lt"/>
                <a:cs typeface="Arial" panose="020B0604020202020204" pitchFamily="34" charset="0"/>
              </a:rPr>
              <a:t>Simple Fill. </a:t>
            </a:r>
            <a:r>
              <a:rPr lang="en-US" sz="2200" noProof="0" dirty="0">
                <a:latin typeface="+mn-lt"/>
                <a:cs typeface="Arial" panose="020B0604020202020204" pitchFamily="34" charset="0"/>
              </a:rPr>
              <a:t>Change the fill color to white. Click </a:t>
            </a:r>
            <a:r>
              <a:rPr lang="en-US" sz="2200" i="1" noProof="0" dirty="0">
                <a:latin typeface="+mn-lt"/>
                <a:cs typeface="Arial" panose="020B0604020202020204" pitchFamily="34" charset="0"/>
              </a:rPr>
              <a:t>OK</a:t>
            </a:r>
            <a:r>
              <a:rPr lang="en-US" sz="2200" noProof="0" dirty="0">
                <a:latin typeface="+mn-lt"/>
                <a:cs typeface="Arial" panose="020B0604020202020204" pitchFamily="34" charset="0"/>
              </a:rPr>
              <a:t>.</a:t>
            </a:r>
          </a:p>
          <a:p>
            <a:pPr marL="457200" indent="-360000">
              <a:lnSpc>
                <a:spcPct val="90000"/>
              </a:lnSpc>
              <a:spcAft>
                <a:spcPts val="1800"/>
              </a:spcAft>
              <a:buFont typeface="+mj-lt"/>
              <a:buAutoNum type="arabicPeriod" startAt="4"/>
            </a:pPr>
            <a:r>
              <a:rPr lang="en-US" sz="2200" noProof="0" dirty="0">
                <a:latin typeface="+mn-lt"/>
                <a:cs typeface="Arial" panose="020B0604020202020204" pitchFamily="34" charset="0"/>
              </a:rPr>
              <a:t>A new symbology class will appear at the bottom. Click and drag it to the top so that it appears above the other classes. Click </a:t>
            </a:r>
            <a:r>
              <a:rPr lang="en-US" sz="2200" i="1" noProof="0" dirty="0">
                <a:latin typeface="+mn-lt"/>
                <a:cs typeface="Arial" panose="020B0604020202020204" pitchFamily="34" charset="0"/>
              </a:rPr>
              <a:t>OK</a:t>
            </a:r>
            <a:r>
              <a:rPr lang="en-US" sz="2200" noProof="0" dirty="0">
                <a:latin typeface="+mn-lt"/>
                <a:cs typeface="Arial" panose="020B0604020202020204" pitchFamily="34" charset="0"/>
              </a:rPr>
              <a:t>.</a:t>
            </a:r>
          </a:p>
        </p:txBody>
      </p:sp>
      <p:sp>
        <p:nvSpPr>
          <p:cNvPr id="12" name="Rectangle 11">
            <a:extLst>
              <a:ext uri="{FF2B5EF4-FFF2-40B4-BE49-F238E27FC236}">
                <a16:creationId xmlns:a16="http://schemas.microsoft.com/office/drawing/2014/main" id="{D0DDA94A-6006-C855-E4D4-37EEB9039E01}"/>
              </a:ext>
            </a:extLst>
          </p:cNvPr>
          <p:cNvSpPr/>
          <p:nvPr/>
        </p:nvSpPr>
        <p:spPr>
          <a:xfrm>
            <a:off x="7666376" y="1097705"/>
            <a:ext cx="1267029" cy="2259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63ECC61-EC05-0AD4-7852-CF776471F8D1}"/>
              </a:ext>
            </a:extLst>
          </p:cNvPr>
          <p:cNvSpPr/>
          <p:nvPr/>
        </p:nvSpPr>
        <p:spPr>
          <a:xfrm>
            <a:off x="7647122" y="1506623"/>
            <a:ext cx="1487913" cy="2259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E7F44D41-227D-4C6E-1B0A-A1C6EA1514E8}"/>
              </a:ext>
            </a:extLst>
          </p:cNvPr>
          <p:cNvSpPr/>
          <p:nvPr/>
        </p:nvSpPr>
        <p:spPr>
          <a:xfrm>
            <a:off x="8845854" y="2903539"/>
            <a:ext cx="1144454" cy="2259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16">
            <a:extLst>
              <a:ext uri="{FF2B5EF4-FFF2-40B4-BE49-F238E27FC236}">
                <a16:creationId xmlns:a16="http://schemas.microsoft.com/office/drawing/2014/main" id="{B8F0CB1B-8572-6C4C-EC5D-33B4AFAB2DF2}"/>
              </a:ext>
            </a:extLst>
          </p:cNvPr>
          <p:cNvSpPr/>
          <p:nvPr/>
        </p:nvSpPr>
        <p:spPr>
          <a:xfrm>
            <a:off x="7790697" y="4149725"/>
            <a:ext cx="2110314" cy="2259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ight Arrow 11">
            <a:extLst>
              <a:ext uri="{FF2B5EF4-FFF2-40B4-BE49-F238E27FC236}">
                <a16:creationId xmlns:a16="http://schemas.microsoft.com/office/drawing/2014/main" id="{7149088E-244C-D123-3E96-2E14038102AB}"/>
              </a:ext>
            </a:extLst>
          </p:cNvPr>
          <p:cNvSpPr/>
          <p:nvPr/>
        </p:nvSpPr>
        <p:spPr>
          <a:xfrm>
            <a:off x="661866" y="4262676"/>
            <a:ext cx="425693" cy="363776"/>
          </a:xfrm>
          <a:prstGeom prst="rightArrow">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000" noProof="0" dirty="0">
              <a:solidFill>
                <a:schemeClr val="tx1"/>
              </a:solidFill>
            </a:endParaRPr>
          </a:p>
        </p:txBody>
      </p:sp>
      <p:sp>
        <p:nvSpPr>
          <p:cNvPr id="21" name="TextBox 20">
            <a:extLst>
              <a:ext uri="{FF2B5EF4-FFF2-40B4-BE49-F238E27FC236}">
                <a16:creationId xmlns:a16="http://schemas.microsoft.com/office/drawing/2014/main" id="{52026F38-E9BD-38E8-3181-7BE44B7177D2}"/>
              </a:ext>
            </a:extLst>
          </p:cNvPr>
          <p:cNvSpPr txBox="1"/>
          <p:nvPr/>
        </p:nvSpPr>
        <p:spPr>
          <a:xfrm>
            <a:off x="1108045" y="4233684"/>
            <a:ext cx="3259674" cy="1785104"/>
          </a:xfrm>
          <a:prstGeom prst="rect">
            <a:avLst/>
          </a:prstGeom>
          <a:noFill/>
        </p:spPr>
        <p:txBody>
          <a:bodyPr wrap="square">
            <a:spAutoFit/>
          </a:bodyPr>
          <a:lstStyle/>
          <a:p>
            <a:pPr eaLnBrk="1" hangingPunct="1">
              <a:defRPr/>
            </a:pPr>
            <a:r>
              <a:rPr lang="en-US" sz="2200" noProof="0" dirty="0">
                <a:latin typeface="+mn-lt"/>
                <a:cs typeface="+mn-cs"/>
              </a:rPr>
              <a:t>You will now see the total number of HIV cases per barangay represented on the map in graduated colors.</a:t>
            </a:r>
          </a:p>
        </p:txBody>
      </p:sp>
      <p:pic>
        <p:nvPicPr>
          <p:cNvPr id="7" name="Picture 6">
            <a:extLst>
              <a:ext uri="{FF2B5EF4-FFF2-40B4-BE49-F238E27FC236}">
                <a16:creationId xmlns:a16="http://schemas.microsoft.com/office/drawing/2014/main" id="{4303D7BF-3C5A-38C5-1620-16A49C6C90AC}"/>
              </a:ext>
            </a:extLst>
          </p:cNvPr>
          <p:cNvPicPr>
            <a:picLocks noChangeAspect="1"/>
          </p:cNvPicPr>
          <p:nvPr/>
        </p:nvPicPr>
        <p:blipFill>
          <a:blip r:embed="rId3"/>
          <a:stretch>
            <a:fillRect/>
          </a:stretch>
        </p:blipFill>
        <p:spPr>
          <a:xfrm>
            <a:off x="6674154" y="4666609"/>
            <a:ext cx="2222482" cy="981538"/>
          </a:xfrm>
          <a:prstGeom prst="rect">
            <a:avLst/>
          </a:prstGeom>
        </p:spPr>
      </p:pic>
      <p:pic>
        <p:nvPicPr>
          <p:cNvPr id="10" name="Picture 9">
            <a:extLst>
              <a:ext uri="{FF2B5EF4-FFF2-40B4-BE49-F238E27FC236}">
                <a16:creationId xmlns:a16="http://schemas.microsoft.com/office/drawing/2014/main" id="{1A804A42-C367-B8F5-59D1-3A0615A45703}"/>
              </a:ext>
            </a:extLst>
          </p:cNvPr>
          <p:cNvPicPr>
            <a:picLocks noChangeAspect="1"/>
          </p:cNvPicPr>
          <p:nvPr/>
        </p:nvPicPr>
        <p:blipFill>
          <a:blip r:embed="rId4"/>
          <a:stretch>
            <a:fillRect/>
          </a:stretch>
        </p:blipFill>
        <p:spPr>
          <a:xfrm>
            <a:off x="9665439" y="4666609"/>
            <a:ext cx="2206015" cy="971782"/>
          </a:xfrm>
          <a:prstGeom prst="rect">
            <a:avLst/>
          </a:prstGeom>
        </p:spPr>
      </p:pic>
      <p:sp>
        <p:nvSpPr>
          <p:cNvPr id="15" name="Right Arrow 11">
            <a:extLst>
              <a:ext uri="{FF2B5EF4-FFF2-40B4-BE49-F238E27FC236}">
                <a16:creationId xmlns:a16="http://schemas.microsoft.com/office/drawing/2014/main" id="{82240607-9AAF-3D91-054D-EAEF1867F9AE}"/>
              </a:ext>
            </a:extLst>
          </p:cNvPr>
          <p:cNvSpPr/>
          <p:nvPr/>
        </p:nvSpPr>
        <p:spPr>
          <a:xfrm>
            <a:off x="9044355" y="5032135"/>
            <a:ext cx="425693" cy="363776"/>
          </a:xfrm>
          <a:prstGeom prst="rightArrow">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000" noProof="0" dirty="0">
              <a:solidFill>
                <a:schemeClr val="tx1"/>
              </a:solidFill>
            </a:endParaRPr>
          </a:p>
        </p:txBody>
      </p:sp>
      <p:sp>
        <p:nvSpPr>
          <p:cNvPr id="18" name="Rectangle 17">
            <a:extLst>
              <a:ext uri="{FF2B5EF4-FFF2-40B4-BE49-F238E27FC236}">
                <a16:creationId xmlns:a16="http://schemas.microsoft.com/office/drawing/2014/main" id="{99D96204-65E0-919D-E852-374CCFFA8CDF}"/>
              </a:ext>
            </a:extLst>
          </p:cNvPr>
          <p:cNvSpPr/>
          <p:nvPr/>
        </p:nvSpPr>
        <p:spPr>
          <a:xfrm>
            <a:off x="9774035" y="4782809"/>
            <a:ext cx="1607327" cy="2395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702B70D5-0A07-F5AF-DDD3-8454532F89B2}"/>
              </a:ext>
            </a:extLst>
          </p:cNvPr>
          <p:cNvSpPr/>
          <p:nvPr/>
        </p:nvSpPr>
        <p:spPr>
          <a:xfrm>
            <a:off x="6718127" y="5414732"/>
            <a:ext cx="1607327" cy="2395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3" name="Picture 22">
            <a:extLst>
              <a:ext uri="{FF2B5EF4-FFF2-40B4-BE49-F238E27FC236}">
                <a16:creationId xmlns:a16="http://schemas.microsoft.com/office/drawing/2014/main" id="{9C0AB329-ABA7-735D-B740-43BA8A1999DE}"/>
              </a:ext>
            </a:extLst>
          </p:cNvPr>
          <p:cNvPicPr>
            <a:picLocks noChangeAspect="1"/>
          </p:cNvPicPr>
          <p:nvPr/>
        </p:nvPicPr>
        <p:blipFill>
          <a:blip r:embed="rId5"/>
          <a:stretch>
            <a:fillRect/>
          </a:stretch>
        </p:blipFill>
        <p:spPr>
          <a:xfrm>
            <a:off x="4399156" y="4027772"/>
            <a:ext cx="1816997" cy="2249455"/>
          </a:xfrm>
          <a:prstGeom prst="rect">
            <a:avLst/>
          </a:prstGeom>
        </p:spPr>
      </p:pic>
      <p:sp>
        <p:nvSpPr>
          <p:cNvPr id="24" name="Title 1">
            <a:extLst>
              <a:ext uri="{FF2B5EF4-FFF2-40B4-BE49-F238E27FC236}">
                <a16:creationId xmlns:a16="http://schemas.microsoft.com/office/drawing/2014/main" id="{ABDBE388-4655-5EDD-385B-C099C85D2082}"/>
              </a:ext>
            </a:extLst>
          </p:cNvPr>
          <p:cNvSpPr txBox="1">
            <a:spLocks/>
          </p:cNvSpPr>
          <p:nvPr/>
        </p:nvSpPr>
        <p:spPr bwMode="auto">
          <a:xfrm>
            <a:off x="553778" y="130551"/>
            <a:ext cx="11122283"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solidFill>
                  <a:schemeClr val="tx1"/>
                </a:solidFill>
              </a:rPr>
              <a:t>Creating thematic map – Mode of representation</a:t>
            </a:r>
          </a:p>
        </p:txBody>
      </p:sp>
    </p:spTree>
    <p:extLst>
      <p:ext uri="{BB962C8B-B14F-4D97-AF65-F5344CB8AC3E}">
        <p14:creationId xmlns:p14="http://schemas.microsoft.com/office/powerpoint/2010/main" val="140660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98F1084-25A7-AB14-F394-B02B0D589AF1}"/>
              </a:ext>
            </a:extLst>
          </p:cNvPr>
          <p:cNvPicPr>
            <a:picLocks noChangeAspect="1"/>
          </p:cNvPicPr>
          <p:nvPr/>
        </p:nvPicPr>
        <p:blipFill>
          <a:blip r:embed="rId2"/>
          <a:stretch>
            <a:fillRect/>
          </a:stretch>
        </p:blipFill>
        <p:spPr>
          <a:xfrm>
            <a:off x="5211054" y="1517640"/>
            <a:ext cx="6637674" cy="3911487"/>
          </a:xfrm>
          <a:prstGeom prst="rect">
            <a:avLst/>
          </a:prstGeom>
        </p:spPr>
      </p:pic>
      <p:sp>
        <p:nvSpPr>
          <p:cNvPr id="2" name="Title 1">
            <a:extLst>
              <a:ext uri="{FF2B5EF4-FFF2-40B4-BE49-F238E27FC236}">
                <a16:creationId xmlns:a16="http://schemas.microsoft.com/office/drawing/2014/main" id="{73895787-6C0D-9FC8-4089-F8CFA1D3ACA5}"/>
              </a:ext>
            </a:extLst>
          </p:cNvPr>
          <p:cNvSpPr txBox="1">
            <a:spLocks/>
          </p:cNvSpPr>
          <p:nvPr/>
        </p:nvSpPr>
        <p:spPr bwMode="auto">
          <a:xfrm>
            <a:off x="562398" y="1007612"/>
            <a:ext cx="9661470" cy="355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defPPr>
              <a:defRPr lang="en-US"/>
            </a:defPPr>
            <a:lvl1pPr>
              <a:lnSpc>
                <a:spcPct val="90000"/>
              </a:lnSpc>
              <a:defRPr sz="2200">
                <a:latin typeface="Calibri" pitchFamily="34" charset="0"/>
                <a:cs typeface="Calibri" pitchFamily="34" charset="0"/>
              </a:defRPr>
            </a:lvl1pPr>
            <a:lvl2pPr marL="742950" indent="-285750">
              <a:defRPr>
                <a:latin typeface="Calibri" pitchFamily="34" charset="0"/>
                <a:cs typeface="Arial" charset="0"/>
              </a:defRPr>
            </a:lvl2pPr>
            <a:lvl3pPr marL="1143000" indent="-228600">
              <a:defRPr>
                <a:latin typeface="Calibri" pitchFamily="34" charset="0"/>
                <a:cs typeface="Arial" charset="0"/>
              </a:defRPr>
            </a:lvl3pPr>
            <a:lvl4pPr marL="1600200" indent="-228600">
              <a:defRPr>
                <a:latin typeface="Calibri" pitchFamily="34" charset="0"/>
                <a:cs typeface="Arial" charset="0"/>
              </a:defRPr>
            </a:lvl4pPr>
            <a:lvl5pPr marL="2057400" indent="-22860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n-US" noProof="0" dirty="0"/>
              <a:t>To create proportional symbols for the health facility number of HIV cases:</a:t>
            </a:r>
          </a:p>
        </p:txBody>
      </p:sp>
      <p:sp>
        <p:nvSpPr>
          <p:cNvPr id="5" name="Oval 4">
            <a:extLst>
              <a:ext uri="{FF2B5EF4-FFF2-40B4-BE49-F238E27FC236}">
                <a16:creationId xmlns:a16="http://schemas.microsoft.com/office/drawing/2014/main" id="{6EE4038E-EB0C-06D4-8958-9113CA5C3804}"/>
              </a:ext>
            </a:extLst>
          </p:cNvPr>
          <p:cNvSpPr/>
          <p:nvPr/>
        </p:nvSpPr>
        <p:spPr>
          <a:xfrm>
            <a:off x="10389239" y="3530836"/>
            <a:ext cx="288032" cy="319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2C662366-B79E-25DB-6D55-C6B71F673C90}"/>
              </a:ext>
            </a:extLst>
          </p:cNvPr>
          <p:cNvSpPr/>
          <p:nvPr/>
        </p:nvSpPr>
        <p:spPr>
          <a:xfrm>
            <a:off x="10377612" y="5173789"/>
            <a:ext cx="792088" cy="319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itle 1">
            <a:extLst>
              <a:ext uri="{FF2B5EF4-FFF2-40B4-BE49-F238E27FC236}">
                <a16:creationId xmlns:a16="http://schemas.microsoft.com/office/drawing/2014/main" id="{5BC58EF3-0ED9-F76D-CEC6-818121AB0528}"/>
              </a:ext>
            </a:extLst>
          </p:cNvPr>
          <p:cNvSpPr txBox="1">
            <a:spLocks/>
          </p:cNvSpPr>
          <p:nvPr/>
        </p:nvSpPr>
        <p:spPr bwMode="auto">
          <a:xfrm>
            <a:off x="449858" y="1721922"/>
            <a:ext cx="4423699" cy="274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457200" indent="-360000" eaLnBrk="0" fontAlgn="base" hangingPunct="0">
              <a:lnSpc>
                <a:spcPct val="90000"/>
              </a:lnSpc>
              <a:spcAft>
                <a:spcPts val="1800"/>
              </a:spcAft>
              <a:buFont typeface="Arial" charset="0"/>
              <a:buAutoNum type="arabicPeriod"/>
              <a:defRPr/>
            </a:pPr>
            <a:r>
              <a:rPr lang="en-US" sz="2200" noProof="0" dirty="0">
                <a:latin typeface="+mn-lt"/>
                <a:cs typeface="+mn-cs"/>
              </a:rPr>
              <a:t>Open the Properties dialog box of the </a:t>
            </a:r>
            <a:r>
              <a:rPr lang="en-US" sz="2200" noProof="0" dirty="0" err="1">
                <a:latin typeface="+mn-lt"/>
                <a:cs typeface="+mn-cs"/>
              </a:rPr>
              <a:t>HF_Location</a:t>
            </a:r>
            <a:r>
              <a:rPr lang="en-US" sz="2200" noProof="0" dirty="0">
                <a:latin typeface="+mn-lt"/>
                <a:cs typeface="+mn-cs"/>
              </a:rPr>
              <a:t> shapefile and go to the </a:t>
            </a:r>
            <a:r>
              <a:rPr lang="en-US" sz="2200" i="1" noProof="0" dirty="0">
                <a:latin typeface="+mn-lt"/>
                <a:cs typeface="+mn-cs"/>
              </a:rPr>
              <a:t>Symbology</a:t>
            </a:r>
            <a:r>
              <a:rPr lang="en-US" sz="2200" noProof="0" dirty="0">
                <a:latin typeface="+mn-lt"/>
                <a:cs typeface="+mn-cs"/>
              </a:rPr>
              <a:t> tab.</a:t>
            </a:r>
          </a:p>
          <a:p>
            <a:pPr marL="457200" indent="-360000" eaLnBrk="0" fontAlgn="base" hangingPunct="0">
              <a:lnSpc>
                <a:spcPct val="90000"/>
              </a:lnSpc>
              <a:spcAft>
                <a:spcPts val="1800"/>
              </a:spcAft>
              <a:buFont typeface="Arial" charset="0"/>
              <a:buAutoNum type="arabicPeriod"/>
              <a:defRPr/>
            </a:pPr>
            <a:r>
              <a:rPr lang="en-US" sz="2200" noProof="0" dirty="0">
                <a:latin typeface="+mn-lt"/>
                <a:cs typeface="+mn-cs"/>
              </a:rPr>
              <a:t>Click the dropdown menu beside the Size field and choose </a:t>
            </a:r>
            <a:r>
              <a:rPr lang="en-US" sz="2200" i="1" noProof="0" dirty="0">
                <a:latin typeface="+mn-lt"/>
                <a:cs typeface="+mn-cs"/>
              </a:rPr>
              <a:t>Assistant…</a:t>
            </a:r>
          </a:p>
        </p:txBody>
      </p:sp>
      <p:sp>
        <p:nvSpPr>
          <p:cNvPr id="13" name="Title 1">
            <a:extLst>
              <a:ext uri="{FF2B5EF4-FFF2-40B4-BE49-F238E27FC236}">
                <a16:creationId xmlns:a16="http://schemas.microsoft.com/office/drawing/2014/main" id="{7E9CE846-DA3B-A0AB-61DB-DB3F38B639EB}"/>
              </a:ext>
            </a:extLst>
          </p:cNvPr>
          <p:cNvSpPr txBox="1">
            <a:spLocks/>
          </p:cNvSpPr>
          <p:nvPr/>
        </p:nvSpPr>
        <p:spPr bwMode="auto">
          <a:xfrm>
            <a:off x="553778" y="130551"/>
            <a:ext cx="11122283"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solidFill>
                  <a:schemeClr val="tx1"/>
                </a:solidFill>
              </a:rPr>
              <a:t>Creating thematic map – Mode of representation</a:t>
            </a:r>
          </a:p>
        </p:txBody>
      </p:sp>
    </p:spTree>
    <p:extLst>
      <p:ext uri="{BB962C8B-B14F-4D97-AF65-F5344CB8AC3E}">
        <p14:creationId xmlns:p14="http://schemas.microsoft.com/office/powerpoint/2010/main" val="972216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FB2DCF-2AE1-EC7E-FBA7-A36138B052E1}"/>
              </a:ext>
            </a:extLst>
          </p:cNvPr>
          <p:cNvPicPr>
            <a:picLocks noChangeAspect="1"/>
          </p:cNvPicPr>
          <p:nvPr/>
        </p:nvPicPr>
        <p:blipFill>
          <a:blip r:embed="rId2"/>
          <a:stretch>
            <a:fillRect/>
          </a:stretch>
        </p:blipFill>
        <p:spPr>
          <a:xfrm>
            <a:off x="7168524" y="1049925"/>
            <a:ext cx="4101463" cy="4317768"/>
          </a:xfrm>
          <a:prstGeom prst="rect">
            <a:avLst/>
          </a:prstGeom>
          <a:ln>
            <a:solidFill>
              <a:schemeClr val="tx1"/>
            </a:solidFill>
          </a:ln>
        </p:spPr>
      </p:pic>
      <p:sp>
        <p:nvSpPr>
          <p:cNvPr id="3" name="Title 1">
            <a:extLst>
              <a:ext uri="{FF2B5EF4-FFF2-40B4-BE49-F238E27FC236}">
                <a16:creationId xmlns:a16="http://schemas.microsoft.com/office/drawing/2014/main" id="{5C5D2E8B-6F4C-C234-F1B4-92938BE2DF21}"/>
              </a:ext>
            </a:extLst>
          </p:cNvPr>
          <p:cNvSpPr txBox="1">
            <a:spLocks/>
          </p:cNvSpPr>
          <p:nvPr/>
        </p:nvSpPr>
        <p:spPr bwMode="auto">
          <a:xfrm>
            <a:off x="461860" y="1001328"/>
            <a:ext cx="6177391"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457200" indent="-360000">
              <a:lnSpc>
                <a:spcPct val="90000"/>
              </a:lnSpc>
              <a:spcAft>
                <a:spcPts val="1200"/>
              </a:spcAft>
              <a:buFont typeface="+mj-lt"/>
              <a:buAutoNum type="arabicPeriod" startAt="3"/>
            </a:pPr>
            <a:r>
              <a:rPr lang="en-US" sz="2200" noProof="0" dirty="0">
                <a:cs typeface="Arial" panose="020B0604020202020204" pitchFamily="34" charset="0"/>
              </a:rPr>
              <a:t>In the Input section, choose the column you would like to symbolize in the </a:t>
            </a:r>
            <a:r>
              <a:rPr lang="en-US" sz="2200" i="1" noProof="0" dirty="0">
                <a:cs typeface="Arial" panose="020B0604020202020204" pitchFamily="34" charset="0"/>
              </a:rPr>
              <a:t>Source</a:t>
            </a:r>
            <a:r>
              <a:rPr lang="en-US" sz="2200" noProof="0" dirty="0">
                <a:cs typeface="Arial" panose="020B0604020202020204" pitchFamily="34" charset="0"/>
              </a:rPr>
              <a:t> field.</a:t>
            </a:r>
          </a:p>
          <a:p>
            <a:pPr marL="457200" indent="-360000">
              <a:lnSpc>
                <a:spcPct val="90000"/>
              </a:lnSpc>
              <a:spcAft>
                <a:spcPts val="1200"/>
              </a:spcAft>
              <a:buFont typeface="+mj-lt"/>
              <a:buAutoNum type="arabicPeriod" startAt="3"/>
            </a:pPr>
            <a:r>
              <a:rPr lang="en-US" sz="2200" noProof="0" dirty="0">
                <a:cs typeface="Arial" panose="020B0604020202020204" pitchFamily="34" charset="0"/>
              </a:rPr>
              <a:t>Click the </a:t>
            </a:r>
            <a:r>
              <a:rPr lang="en-US" sz="2200" i="1" noProof="0" dirty="0">
                <a:cs typeface="Arial" panose="020B0604020202020204" pitchFamily="34" charset="0"/>
              </a:rPr>
              <a:t>Refresh</a:t>
            </a:r>
            <a:r>
              <a:rPr lang="en-US" sz="2200" noProof="0" dirty="0">
                <a:cs typeface="Arial" panose="020B0604020202020204" pitchFamily="34" charset="0"/>
              </a:rPr>
              <a:t> button         to make the field values appear.</a:t>
            </a:r>
          </a:p>
          <a:p>
            <a:pPr marL="457200" indent="-360000">
              <a:lnSpc>
                <a:spcPct val="90000"/>
              </a:lnSpc>
              <a:spcAft>
                <a:spcPts val="1200"/>
              </a:spcAft>
              <a:buFont typeface="+mj-lt"/>
              <a:buAutoNum type="arabicPeriod" startAt="3"/>
            </a:pPr>
            <a:r>
              <a:rPr lang="en-US" sz="2200" noProof="0" dirty="0">
                <a:cs typeface="Arial" panose="020B0604020202020204" pitchFamily="34" charset="0"/>
              </a:rPr>
              <a:t>In the Output section, put the minimum and maximum size you would like for your symbol.</a:t>
            </a:r>
          </a:p>
          <a:p>
            <a:pPr marL="457200" indent="-360000">
              <a:lnSpc>
                <a:spcPct val="90000"/>
              </a:lnSpc>
              <a:spcAft>
                <a:spcPts val="1200"/>
              </a:spcAft>
              <a:buFont typeface="+mj-lt"/>
              <a:buAutoNum type="arabicPeriod" startAt="3"/>
            </a:pPr>
            <a:r>
              <a:rPr lang="en-US" sz="2200" noProof="0" dirty="0">
                <a:cs typeface="Arial" panose="020B0604020202020204" pitchFamily="34" charset="0"/>
              </a:rPr>
              <a:t>In the Scale method field, choose </a:t>
            </a:r>
            <a:r>
              <a:rPr lang="en-US" sz="2200" i="1" noProof="0" dirty="0">
                <a:cs typeface="Arial" panose="020B0604020202020204" pitchFamily="34" charset="0"/>
              </a:rPr>
              <a:t>Radius</a:t>
            </a:r>
            <a:r>
              <a:rPr lang="en-US" sz="2200" noProof="0" dirty="0">
                <a:cs typeface="Arial" panose="020B0604020202020204" pitchFamily="34" charset="0"/>
              </a:rPr>
              <a:t>.</a:t>
            </a:r>
          </a:p>
          <a:p>
            <a:pPr marL="457200" indent="-360000">
              <a:lnSpc>
                <a:spcPct val="90000"/>
              </a:lnSpc>
              <a:spcAft>
                <a:spcPts val="1200"/>
              </a:spcAft>
              <a:buFont typeface="+mj-lt"/>
              <a:buAutoNum type="arabicPeriod" startAt="3"/>
            </a:pPr>
            <a:r>
              <a:rPr lang="en-US" sz="2200" noProof="0" dirty="0">
                <a:cs typeface="Arial" panose="020B0604020202020204" pitchFamily="34" charset="0"/>
              </a:rPr>
              <a:t>Click </a:t>
            </a:r>
            <a:r>
              <a:rPr lang="en-US" sz="2200" i="1" noProof="0" dirty="0">
                <a:cs typeface="Arial" panose="020B0604020202020204" pitchFamily="34" charset="0"/>
              </a:rPr>
              <a:t>OK</a:t>
            </a:r>
            <a:r>
              <a:rPr lang="en-US" sz="2200" noProof="0" dirty="0">
                <a:cs typeface="Arial" panose="020B0604020202020204" pitchFamily="34" charset="0"/>
              </a:rPr>
              <a:t>.</a:t>
            </a:r>
          </a:p>
          <a:p>
            <a:pPr marL="457200" indent="-360000">
              <a:lnSpc>
                <a:spcPct val="90000"/>
              </a:lnSpc>
              <a:spcAft>
                <a:spcPts val="1200"/>
              </a:spcAft>
              <a:buFont typeface="+mj-lt"/>
              <a:buAutoNum type="arabicPeriod" startAt="3"/>
            </a:pPr>
            <a:r>
              <a:rPr lang="en-US" sz="2200" noProof="0" dirty="0">
                <a:cs typeface="Arial" panose="020B0604020202020204" pitchFamily="34" charset="0"/>
              </a:rPr>
              <a:t>Click </a:t>
            </a:r>
            <a:r>
              <a:rPr lang="en-US" sz="2200" i="1" noProof="0" dirty="0">
                <a:cs typeface="Arial" panose="020B0604020202020204" pitchFamily="34" charset="0"/>
              </a:rPr>
              <a:t>OK</a:t>
            </a:r>
            <a:r>
              <a:rPr lang="en-US" sz="2200" noProof="0" dirty="0">
                <a:cs typeface="Arial" panose="020B0604020202020204" pitchFamily="34" charset="0"/>
              </a:rPr>
              <a:t> in the Layer Properties dialog box.</a:t>
            </a:r>
          </a:p>
        </p:txBody>
      </p:sp>
      <p:pic>
        <p:nvPicPr>
          <p:cNvPr id="10" name="Picture 9">
            <a:extLst>
              <a:ext uri="{FF2B5EF4-FFF2-40B4-BE49-F238E27FC236}">
                <a16:creationId xmlns:a16="http://schemas.microsoft.com/office/drawing/2014/main" id="{727B1D3E-C715-D1FB-EB11-E0F31243AC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3679" y="1808163"/>
            <a:ext cx="323850" cy="323850"/>
          </a:xfrm>
          <a:prstGeom prst="rect">
            <a:avLst/>
          </a:prstGeom>
        </p:spPr>
      </p:pic>
      <p:sp>
        <p:nvSpPr>
          <p:cNvPr id="11" name="Right Arrow 11">
            <a:extLst>
              <a:ext uri="{FF2B5EF4-FFF2-40B4-BE49-F238E27FC236}">
                <a16:creationId xmlns:a16="http://schemas.microsoft.com/office/drawing/2014/main" id="{D42AC5DD-A4B9-D2DB-6B08-FE335A567B08}"/>
              </a:ext>
            </a:extLst>
          </p:cNvPr>
          <p:cNvSpPr/>
          <p:nvPr/>
        </p:nvSpPr>
        <p:spPr>
          <a:xfrm>
            <a:off x="833703" y="5464745"/>
            <a:ext cx="425693" cy="363776"/>
          </a:xfrm>
          <a:prstGeom prst="rightArrow">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000" noProof="0" dirty="0">
              <a:solidFill>
                <a:schemeClr val="tx1"/>
              </a:solidFill>
            </a:endParaRPr>
          </a:p>
        </p:txBody>
      </p:sp>
      <p:sp>
        <p:nvSpPr>
          <p:cNvPr id="12" name="TextBox 11">
            <a:extLst>
              <a:ext uri="{FF2B5EF4-FFF2-40B4-BE49-F238E27FC236}">
                <a16:creationId xmlns:a16="http://schemas.microsoft.com/office/drawing/2014/main" id="{2EA95328-2ECD-69F4-7917-3CFC26AD49D7}"/>
              </a:ext>
            </a:extLst>
          </p:cNvPr>
          <p:cNvSpPr txBox="1"/>
          <p:nvPr/>
        </p:nvSpPr>
        <p:spPr>
          <a:xfrm>
            <a:off x="1259396" y="5443801"/>
            <a:ext cx="10410092" cy="769441"/>
          </a:xfrm>
          <a:prstGeom prst="rect">
            <a:avLst/>
          </a:prstGeom>
          <a:noFill/>
        </p:spPr>
        <p:txBody>
          <a:bodyPr wrap="square">
            <a:spAutoFit/>
          </a:bodyPr>
          <a:lstStyle/>
          <a:p>
            <a:pPr eaLnBrk="1" hangingPunct="1">
              <a:defRPr/>
            </a:pPr>
            <a:r>
              <a:rPr lang="en-US" sz="2200" noProof="0" dirty="0">
                <a:latin typeface="+mn-lt"/>
                <a:cs typeface="+mn-cs"/>
              </a:rPr>
              <a:t>If your symbols turn out to be too big or too small, you may repeat these steps and change the values in the Output section to change their sizes</a:t>
            </a:r>
          </a:p>
        </p:txBody>
      </p:sp>
      <p:sp>
        <p:nvSpPr>
          <p:cNvPr id="6" name="Title 1">
            <a:extLst>
              <a:ext uri="{FF2B5EF4-FFF2-40B4-BE49-F238E27FC236}">
                <a16:creationId xmlns:a16="http://schemas.microsoft.com/office/drawing/2014/main" id="{FAF8CB13-4A0B-FC21-DA81-B700082FCA30}"/>
              </a:ext>
            </a:extLst>
          </p:cNvPr>
          <p:cNvSpPr txBox="1">
            <a:spLocks/>
          </p:cNvSpPr>
          <p:nvPr/>
        </p:nvSpPr>
        <p:spPr bwMode="auto">
          <a:xfrm>
            <a:off x="553778" y="130551"/>
            <a:ext cx="11122283"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solidFill>
                  <a:schemeClr val="tx1"/>
                </a:solidFill>
              </a:rPr>
              <a:t>Creating thematic map – Mode of representation</a:t>
            </a:r>
          </a:p>
        </p:txBody>
      </p:sp>
    </p:spTree>
    <p:extLst>
      <p:ext uri="{BB962C8B-B14F-4D97-AF65-F5344CB8AC3E}">
        <p14:creationId xmlns:p14="http://schemas.microsoft.com/office/powerpoint/2010/main" val="3099359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840A9D-D468-BCBE-F3A7-CCB765F2EF28}"/>
              </a:ext>
            </a:extLst>
          </p:cNvPr>
          <p:cNvPicPr>
            <a:picLocks noChangeAspect="1"/>
          </p:cNvPicPr>
          <p:nvPr/>
        </p:nvPicPr>
        <p:blipFill>
          <a:blip r:embed="rId2"/>
          <a:stretch>
            <a:fillRect/>
          </a:stretch>
        </p:blipFill>
        <p:spPr>
          <a:xfrm>
            <a:off x="1022104" y="2613267"/>
            <a:ext cx="5537413" cy="2061941"/>
          </a:xfrm>
          <a:prstGeom prst="rect">
            <a:avLst/>
          </a:prstGeom>
        </p:spPr>
      </p:pic>
      <p:sp>
        <p:nvSpPr>
          <p:cNvPr id="4" name="Title 1">
            <a:extLst>
              <a:ext uri="{FF2B5EF4-FFF2-40B4-BE49-F238E27FC236}">
                <a16:creationId xmlns:a16="http://schemas.microsoft.com/office/drawing/2014/main" id="{95155E4A-9303-DE69-4065-9855C0560FBC}"/>
              </a:ext>
            </a:extLst>
          </p:cNvPr>
          <p:cNvSpPr txBox="1">
            <a:spLocks/>
          </p:cNvSpPr>
          <p:nvPr/>
        </p:nvSpPr>
        <p:spPr bwMode="auto">
          <a:xfrm>
            <a:off x="471977" y="997504"/>
            <a:ext cx="11204086" cy="156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457200" indent="-360000" eaLnBrk="0" fontAlgn="base" hangingPunct="0">
              <a:lnSpc>
                <a:spcPct val="90000"/>
              </a:lnSpc>
              <a:spcAft>
                <a:spcPts val="1200"/>
              </a:spcAft>
              <a:buFont typeface="+mj-lt"/>
              <a:buAutoNum type="arabicPeriod" startAt="9"/>
              <a:defRPr/>
            </a:pPr>
            <a:r>
              <a:rPr lang="en-US" sz="2200" noProof="0" dirty="0">
                <a:latin typeface="+mn-lt"/>
                <a:cs typeface="+mn-cs"/>
              </a:rPr>
              <a:t>Open the Properties dialog box of the </a:t>
            </a:r>
            <a:r>
              <a:rPr lang="en-US" sz="2200" noProof="0" dirty="0" err="1">
                <a:latin typeface="+mn-lt"/>
                <a:cs typeface="+mn-cs"/>
              </a:rPr>
              <a:t>HF_Location</a:t>
            </a:r>
            <a:r>
              <a:rPr lang="en-US" sz="2200" noProof="0" dirty="0">
                <a:latin typeface="+mn-lt"/>
                <a:cs typeface="+mn-cs"/>
              </a:rPr>
              <a:t> shapefile and go to the </a:t>
            </a:r>
            <a:r>
              <a:rPr lang="en-US" sz="2200" i="1" noProof="0" dirty="0">
                <a:latin typeface="+mn-lt"/>
                <a:cs typeface="+mn-cs"/>
              </a:rPr>
              <a:t>Symbology</a:t>
            </a:r>
            <a:r>
              <a:rPr lang="en-US" sz="2200" noProof="0" dirty="0">
                <a:latin typeface="+mn-lt"/>
                <a:cs typeface="+mn-cs"/>
              </a:rPr>
              <a:t> tab.</a:t>
            </a:r>
          </a:p>
          <a:p>
            <a:pPr marL="457200" indent="-360000" eaLnBrk="0" fontAlgn="base" hangingPunct="0">
              <a:lnSpc>
                <a:spcPct val="90000"/>
              </a:lnSpc>
              <a:spcAft>
                <a:spcPts val="1200"/>
              </a:spcAft>
              <a:buFont typeface="+mj-lt"/>
              <a:buAutoNum type="arabicPeriod" startAt="9"/>
              <a:defRPr/>
            </a:pPr>
            <a:r>
              <a:rPr lang="en-US" sz="2200" noProof="0" dirty="0">
                <a:latin typeface="+mn-lt"/>
                <a:cs typeface="+mn-cs"/>
              </a:rPr>
              <a:t>Customize the fill color by clicking on the color field. The Select Color dialog box will open.</a:t>
            </a:r>
          </a:p>
          <a:p>
            <a:pPr marL="457200" indent="-360000" eaLnBrk="0" fontAlgn="base" hangingPunct="0">
              <a:lnSpc>
                <a:spcPct val="90000"/>
              </a:lnSpc>
              <a:spcAft>
                <a:spcPts val="1200"/>
              </a:spcAft>
              <a:buFont typeface="+mj-lt"/>
              <a:buAutoNum type="arabicPeriod" startAt="9"/>
              <a:defRPr/>
            </a:pPr>
            <a:r>
              <a:rPr lang="en-US" sz="2200" noProof="0" dirty="0">
                <a:latin typeface="+mn-lt"/>
                <a:cs typeface="+mn-cs"/>
              </a:rPr>
              <a:t>Choose the appropriate color for the symbol then click </a:t>
            </a:r>
            <a:r>
              <a:rPr lang="en-US" sz="2200" i="1" noProof="0" dirty="0">
                <a:latin typeface="+mn-lt"/>
                <a:cs typeface="+mn-cs"/>
              </a:rPr>
              <a:t>OK</a:t>
            </a:r>
            <a:r>
              <a:rPr lang="en-US" sz="2200" noProof="0" dirty="0">
                <a:latin typeface="+mn-lt"/>
                <a:cs typeface="+mn-cs"/>
              </a:rPr>
              <a:t>.</a:t>
            </a:r>
          </a:p>
        </p:txBody>
      </p:sp>
      <p:pic>
        <p:nvPicPr>
          <p:cNvPr id="5" name="Picture 4">
            <a:extLst>
              <a:ext uri="{FF2B5EF4-FFF2-40B4-BE49-F238E27FC236}">
                <a16:creationId xmlns:a16="http://schemas.microsoft.com/office/drawing/2014/main" id="{348CE540-45FA-9064-DA2E-C96607222B8C}"/>
              </a:ext>
            </a:extLst>
          </p:cNvPr>
          <p:cNvPicPr>
            <a:picLocks noChangeAspect="1"/>
          </p:cNvPicPr>
          <p:nvPr/>
        </p:nvPicPr>
        <p:blipFill>
          <a:blip r:embed="rId3"/>
          <a:stretch>
            <a:fillRect/>
          </a:stretch>
        </p:blipFill>
        <p:spPr>
          <a:xfrm>
            <a:off x="6563509" y="2950429"/>
            <a:ext cx="4137960" cy="2689933"/>
          </a:xfrm>
          <a:prstGeom prst="rect">
            <a:avLst/>
          </a:prstGeom>
          <a:ln>
            <a:solidFill>
              <a:schemeClr val="tx1"/>
            </a:solidFill>
          </a:ln>
        </p:spPr>
      </p:pic>
      <p:sp>
        <p:nvSpPr>
          <p:cNvPr id="6" name="Rectangle 5">
            <a:extLst>
              <a:ext uri="{FF2B5EF4-FFF2-40B4-BE49-F238E27FC236}">
                <a16:creationId xmlns:a16="http://schemas.microsoft.com/office/drawing/2014/main" id="{4FA5136D-7F60-71C0-0B25-CFB9287D1429}"/>
              </a:ext>
            </a:extLst>
          </p:cNvPr>
          <p:cNvSpPr/>
          <p:nvPr/>
        </p:nvSpPr>
        <p:spPr>
          <a:xfrm>
            <a:off x="2742825" y="4187642"/>
            <a:ext cx="3531516" cy="2577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ight Arrow 11">
            <a:extLst>
              <a:ext uri="{FF2B5EF4-FFF2-40B4-BE49-F238E27FC236}">
                <a16:creationId xmlns:a16="http://schemas.microsoft.com/office/drawing/2014/main" id="{37CD09C8-2D97-A425-6C10-FBA8D69C6ECE}"/>
              </a:ext>
            </a:extLst>
          </p:cNvPr>
          <p:cNvSpPr/>
          <p:nvPr/>
        </p:nvSpPr>
        <p:spPr>
          <a:xfrm>
            <a:off x="917332" y="5827501"/>
            <a:ext cx="425693" cy="363776"/>
          </a:xfrm>
          <a:prstGeom prst="rightArrow">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200" noProof="0" dirty="0">
              <a:solidFill>
                <a:schemeClr val="tx1"/>
              </a:solidFill>
            </a:endParaRPr>
          </a:p>
        </p:txBody>
      </p:sp>
      <p:sp>
        <p:nvSpPr>
          <p:cNvPr id="13" name="TextBox 12">
            <a:extLst>
              <a:ext uri="{FF2B5EF4-FFF2-40B4-BE49-F238E27FC236}">
                <a16:creationId xmlns:a16="http://schemas.microsoft.com/office/drawing/2014/main" id="{54017E95-9B0F-E0FF-9B87-909B3578739E}"/>
              </a:ext>
            </a:extLst>
          </p:cNvPr>
          <p:cNvSpPr txBox="1"/>
          <p:nvPr/>
        </p:nvSpPr>
        <p:spPr>
          <a:xfrm>
            <a:off x="1343025" y="5781320"/>
            <a:ext cx="10410092" cy="430887"/>
          </a:xfrm>
          <a:prstGeom prst="rect">
            <a:avLst/>
          </a:prstGeom>
          <a:noFill/>
        </p:spPr>
        <p:txBody>
          <a:bodyPr wrap="square">
            <a:spAutoFit/>
          </a:bodyPr>
          <a:lstStyle/>
          <a:p>
            <a:pPr eaLnBrk="1" hangingPunct="1">
              <a:defRPr/>
            </a:pPr>
            <a:r>
              <a:rPr lang="en-US" sz="2200" noProof="0" dirty="0">
                <a:latin typeface="+mn-lt"/>
                <a:cs typeface="+mn-cs"/>
              </a:rPr>
              <a:t>If you would like to change the colors again, just repeat these steps.</a:t>
            </a:r>
          </a:p>
        </p:txBody>
      </p:sp>
      <p:sp>
        <p:nvSpPr>
          <p:cNvPr id="2" name="Title 1">
            <a:extLst>
              <a:ext uri="{FF2B5EF4-FFF2-40B4-BE49-F238E27FC236}">
                <a16:creationId xmlns:a16="http://schemas.microsoft.com/office/drawing/2014/main" id="{6CAE0417-6793-28A7-A39C-CF48B55E2CCE}"/>
              </a:ext>
            </a:extLst>
          </p:cNvPr>
          <p:cNvSpPr txBox="1">
            <a:spLocks/>
          </p:cNvSpPr>
          <p:nvPr/>
        </p:nvSpPr>
        <p:spPr bwMode="auto">
          <a:xfrm>
            <a:off x="553778" y="130551"/>
            <a:ext cx="11122283"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solidFill>
                  <a:schemeClr val="tx1"/>
                </a:solidFill>
              </a:rPr>
              <a:t>Creating thematic map – Mode of representation</a:t>
            </a:r>
          </a:p>
        </p:txBody>
      </p:sp>
    </p:spTree>
    <p:extLst>
      <p:ext uri="{BB962C8B-B14F-4D97-AF65-F5344CB8AC3E}">
        <p14:creationId xmlns:p14="http://schemas.microsoft.com/office/powerpoint/2010/main" val="3967682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1F12AFC-5DFD-6470-E904-BE4A64134620}"/>
              </a:ext>
            </a:extLst>
          </p:cNvPr>
          <p:cNvPicPr>
            <a:picLocks noChangeAspect="1"/>
          </p:cNvPicPr>
          <p:nvPr/>
        </p:nvPicPr>
        <p:blipFill>
          <a:blip r:embed="rId2"/>
          <a:stretch>
            <a:fillRect/>
          </a:stretch>
        </p:blipFill>
        <p:spPr>
          <a:xfrm>
            <a:off x="3394953" y="2793114"/>
            <a:ext cx="5617371" cy="3433854"/>
          </a:xfrm>
          <a:prstGeom prst="rect">
            <a:avLst/>
          </a:prstGeom>
        </p:spPr>
      </p:pic>
      <p:sp>
        <p:nvSpPr>
          <p:cNvPr id="8" name="Title 1">
            <a:extLst>
              <a:ext uri="{FF2B5EF4-FFF2-40B4-BE49-F238E27FC236}">
                <a16:creationId xmlns:a16="http://schemas.microsoft.com/office/drawing/2014/main" id="{A2935844-F220-208E-1204-79DE4FD56559}"/>
              </a:ext>
            </a:extLst>
          </p:cNvPr>
          <p:cNvSpPr txBox="1">
            <a:spLocks/>
          </p:cNvSpPr>
          <p:nvPr/>
        </p:nvSpPr>
        <p:spPr bwMode="auto">
          <a:xfrm>
            <a:off x="579033" y="998896"/>
            <a:ext cx="11145670" cy="54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defPPr>
              <a:defRPr lang="en-US"/>
            </a:defPPr>
            <a:lvl1pPr>
              <a:lnSpc>
                <a:spcPct val="90000"/>
              </a:lnSpc>
              <a:defRPr sz="2200">
                <a:latin typeface="Calibri" pitchFamily="34" charset="0"/>
                <a:cs typeface="Calibri" pitchFamily="34" charset="0"/>
              </a:defRPr>
            </a:lvl1pPr>
            <a:lvl2pPr marL="742950" indent="-285750">
              <a:defRPr>
                <a:latin typeface="Calibri" pitchFamily="34" charset="0"/>
                <a:cs typeface="Arial" charset="0"/>
              </a:defRPr>
            </a:lvl2pPr>
            <a:lvl3pPr marL="1143000" indent="-228600">
              <a:defRPr>
                <a:latin typeface="Calibri" pitchFamily="34" charset="0"/>
                <a:cs typeface="Arial" charset="0"/>
              </a:defRPr>
            </a:lvl3pPr>
            <a:lvl4pPr marL="1600200" indent="-228600">
              <a:defRPr>
                <a:latin typeface="Calibri" pitchFamily="34" charset="0"/>
                <a:cs typeface="Arial" charset="0"/>
              </a:defRPr>
            </a:lvl4pPr>
            <a:lvl5pPr marL="2057400" indent="-22860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n-US" noProof="0" dirty="0"/>
              <a:t>To make sure that the proportional symbol appears in the map layout legend:</a:t>
            </a:r>
          </a:p>
        </p:txBody>
      </p:sp>
      <p:sp>
        <p:nvSpPr>
          <p:cNvPr id="10" name="Oval 9">
            <a:extLst>
              <a:ext uri="{FF2B5EF4-FFF2-40B4-BE49-F238E27FC236}">
                <a16:creationId xmlns:a16="http://schemas.microsoft.com/office/drawing/2014/main" id="{821E033B-517B-D09A-4907-678DA729A245}"/>
              </a:ext>
            </a:extLst>
          </p:cNvPr>
          <p:cNvSpPr/>
          <p:nvPr/>
        </p:nvSpPr>
        <p:spPr>
          <a:xfrm rot="5400000">
            <a:off x="7990055" y="4456754"/>
            <a:ext cx="773200" cy="2506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0E5E9C52-0F74-CB7E-6109-EBB315EB7A7C}"/>
              </a:ext>
            </a:extLst>
          </p:cNvPr>
          <p:cNvSpPr txBox="1">
            <a:spLocks/>
          </p:cNvSpPr>
          <p:nvPr/>
        </p:nvSpPr>
        <p:spPr bwMode="auto">
          <a:xfrm>
            <a:off x="456971" y="1537124"/>
            <a:ext cx="10966172"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457200" indent="-360000" eaLnBrk="0" fontAlgn="base" hangingPunct="0">
              <a:lnSpc>
                <a:spcPct val="90000"/>
              </a:lnSpc>
              <a:spcAft>
                <a:spcPts val="1800"/>
              </a:spcAft>
              <a:buFont typeface="Arial" charset="0"/>
              <a:buAutoNum type="arabicPeriod"/>
              <a:defRPr/>
            </a:pPr>
            <a:r>
              <a:rPr lang="en-US" sz="2200" noProof="0" dirty="0">
                <a:latin typeface="+mn-lt"/>
                <a:cs typeface="+mn-cs"/>
              </a:rPr>
              <a:t>Open the Properties dialog box of the </a:t>
            </a:r>
            <a:r>
              <a:rPr lang="en-US" sz="2200" noProof="0" dirty="0" err="1">
                <a:latin typeface="+mn-lt"/>
                <a:cs typeface="+mn-cs"/>
              </a:rPr>
              <a:t>HF_Location</a:t>
            </a:r>
            <a:r>
              <a:rPr lang="en-US" sz="2200" noProof="0" dirty="0">
                <a:latin typeface="+mn-lt"/>
                <a:cs typeface="+mn-cs"/>
              </a:rPr>
              <a:t> shapefile and go to the Symbology tab. Click the </a:t>
            </a:r>
            <a:r>
              <a:rPr lang="en-US" sz="2200" i="1" noProof="0" dirty="0">
                <a:latin typeface="+mn-lt"/>
                <a:cs typeface="+mn-cs"/>
              </a:rPr>
              <a:t>Advanced</a:t>
            </a:r>
            <a:r>
              <a:rPr lang="en-US" sz="2200" noProof="0" dirty="0">
                <a:latin typeface="+mn-lt"/>
                <a:cs typeface="+mn-cs"/>
              </a:rPr>
              <a:t> dropdown menu and choose </a:t>
            </a:r>
            <a:r>
              <a:rPr lang="en-US" sz="2200" i="1" noProof="0" dirty="0">
                <a:latin typeface="+mn-lt"/>
                <a:cs typeface="+mn-cs"/>
              </a:rPr>
              <a:t>Data-defined Size Legend… </a:t>
            </a:r>
            <a:r>
              <a:rPr lang="en-US" sz="2200" noProof="0" dirty="0">
                <a:latin typeface="+mn-lt"/>
                <a:cs typeface="+mn-cs"/>
              </a:rPr>
              <a:t>(You might have to drag the scroll bar on the right all the way down to see the dropdown button.)</a:t>
            </a:r>
            <a:endParaRPr lang="en-US" sz="2200" i="1" noProof="0" dirty="0">
              <a:latin typeface="+mn-lt"/>
              <a:cs typeface="+mn-cs"/>
            </a:endParaRPr>
          </a:p>
        </p:txBody>
      </p:sp>
      <p:sp>
        <p:nvSpPr>
          <p:cNvPr id="4" name="Title 1">
            <a:extLst>
              <a:ext uri="{FF2B5EF4-FFF2-40B4-BE49-F238E27FC236}">
                <a16:creationId xmlns:a16="http://schemas.microsoft.com/office/drawing/2014/main" id="{018E8A48-D504-6337-9681-BA4605D9A06B}"/>
              </a:ext>
            </a:extLst>
          </p:cNvPr>
          <p:cNvSpPr txBox="1">
            <a:spLocks/>
          </p:cNvSpPr>
          <p:nvPr/>
        </p:nvSpPr>
        <p:spPr bwMode="auto">
          <a:xfrm>
            <a:off x="553778" y="130551"/>
            <a:ext cx="11122283"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solidFill>
                  <a:schemeClr val="tx1"/>
                </a:solidFill>
              </a:rPr>
              <a:t>Creating thematic map – Mode of representation</a:t>
            </a:r>
          </a:p>
        </p:txBody>
      </p:sp>
      <p:sp>
        <p:nvSpPr>
          <p:cNvPr id="14" name="Rectangle 13">
            <a:extLst>
              <a:ext uri="{FF2B5EF4-FFF2-40B4-BE49-F238E27FC236}">
                <a16:creationId xmlns:a16="http://schemas.microsoft.com/office/drawing/2014/main" id="{BFAEA1D7-0AE7-6FF6-B0BD-03D7DC935782}"/>
              </a:ext>
            </a:extLst>
          </p:cNvPr>
          <p:cNvSpPr/>
          <p:nvPr/>
        </p:nvSpPr>
        <p:spPr>
          <a:xfrm>
            <a:off x="7740985" y="4704944"/>
            <a:ext cx="587031" cy="2072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F844D269-54A1-478A-7A4B-D4494E2C1AE4}"/>
              </a:ext>
            </a:extLst>
          </p:cNvPr>
          <p:cNvSpPr/>
          <p:nvPr/>
        </p:nvSpPr>
        <p:spPr>
          <a:xfrm>
            <a:off x="7790763" y="4997857"/>
            <a:ext cx="1221561" cy="2072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650178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544797" y="1163898"/>
            <a:ext cx="7992888" cy="936104"/>
          </a:xfrm>
          <a:prstGeom prst="rect">
            <a:avLst/>
          </a:prstGeom>
          <a:noFill/>
          <a:ln w="9525">
            <a:noFill/>
            <a:miter lim="800000"/>
            <a:headEnd/>
            <a:tailEnd/>
          </a:ln>
        </p:spPr>
        <p:txBody>
          <a:bodyPr lIns="0" tIns="0" rIns="0" bIns="0"/>
          <a:lstStyle/>
          <a:p>
            <a:pPr marL="457200" indent="-360000" eaLnBrk="0" fontAlgn="base" hangingPunct="0">
              <a:lnSpc>
                <a:spcPct val="90000"/>
              </a:lnSpc>
              <a:spcBef>
                <a:spcPct val="20000"/>
              </a:spcBef>
              <a:spcAft>
                <a:spcPts val="600"/>
              </a:spcAft>
              <a:buFont typeface="Arial" panose="020B0604020202020204" pitchFamily="34" charset="0"/>
              <a:buChar char="•"/>
              <a:defRPr/>
            </a:pPr>
            <a:r>
              <a:rPr lang="en-US" sz="2800" noProof="0" dirty="0"/>
              <a:t>In Exercise 3, you prepared the statistical data</a:t>
            </a:r>
          </a:p>
          <a:p>
            <a:pPr marL="457200" indent="-360000" eaLnBrk="0" fontAlgn="base" hangingPunct="0">
              <a:lnSpc>
                <a:spcPct val="90000"/>
              </a:lnSpc>
              <a:spcBef>
                <a:spcPct val="20000"/>
              </a:spcBef>
              <a:spcAft>
                <a:spcPts val="600"/>
              </a:spcAft>
              <a:buFont typeface="Arial" panose="020B0604020202020204" pitchFamily="34" charset="0"/>
              <a:buChar char="•"/>
              <a:defRPr/>
            </a:pPr>
            <a:r>
              <a:rPr lang="en-US" sz="2800" noProof="0" dirty="0"/>
              <a:t>In Exercise 4, you prepared the geospatial data</a:t>
            </a:r>
          </a:p>
          <a:p>
            <a:pPr>
              <a:lnSpc>
                <a:spcPct val="90000"/>
              </a:lnSpc>
              <a:spcBef>
                <a:spcPct val="20000"/>
              </a:spcBef>
              <a:defRPr/>
            </a:pPr>
            <a:endParaRPr lang="en-US" sz="2800" noProof="0" dirty="0"/>
          </a:p>
          <a:p>
            <a:pPr>
              <a:lnSpc>
                <a:spcPct val="90000"/>
              </a:lnSpc>
              <a:spcBef>
                <a:spcPct val="20000"/>
              </a:spcBef>
              <a:defRPr/>
            </a:pPr>
            <a:endParaRPr lang="en-US" sz="2800" noProof="0" dirty="0"/>
          </a:p>
        </p:txBody>
      </p:sp>
      <p:sp>
        <p:nvSpPr>
          <p:cNvPr id="11" name="AutoShape 32"/>
          <p:cNvSpPr>
            <a:spLocks noChangeArrowheads="1"/>
          </p:cNvSpPr>
          <p:nvPr/>
        </p:nvSpPr>
        <p:spPr bwMode="auto">
          <a:xfrm>
            <a:off x="1343025" y="2676328"/>
            <a:ext cx="407139" cy="338441"/>
          </a:xfrm>
          <a:prstGeom prst="rightArrow">
            <a:avLst>
              <a:gd name="adj1" fmla="val 50000"/>
              <a:gd name="adj2" fmla="val 53571"/>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noProof="0" dirty="0">
              <a:solidFill>
                <a:schemeClr val="tx1"/>
              </a:solidFill>
            </a:endParaRPr>
          </a:p>
        </p:txBody>
      </p:sp>
      <p:sp>
        <p:nvSpPr>
          <p:cNvPr id="12" name="Rectangle 3"/>
          <p:cNvSpPr>
            <a:spLocks noChangeArrowheads="1"/>
          </p:cNvSpPr>
          <p:nvPr/>
        </p:nvSpPr>
        <p:spPr bwMode="auto">
          <a:xfrm>
            <a:off x="1937792" y="2677709"/>
            <a:ext cx="9200378" cy="1302795"/>
          </a:xfrm>
          <a:prstGeom prst="rect">
            <a:avLst/>
          </a:prstGeom>
          <a:noFill/>
          <a:ln w="9525">
            <a:noFill/>
            <a:miter lim="800000"/>
            <a:headEnd/>
            <a:tailEnd/>
          </a:ln>
        </p:spPr>
        <p:txBody>
          <a:bodyPr lIns="0" tIns="0" rIns="0" bIns="0"/>
          <a:lstStyle/>
          <a:p>
            <a:pPr>
              <a:lnSpc>
                <a:spcPct val="90000"/>
              </a:lnSpc>
              <a:spcBef>
                <a:spcPct val="20000"/>
              </a:spcBef>
              <a:defRPr/>
            </a:pPr>
            <a:r>
              <a:rPr lang="en-US" sz="2800" noProof="0" dirty="0"/>
              <a:t>In Exercise 5, you will join the statistical data with the geospatial data to create geographic data which you will represent in your maps.</a:t>
            </a:r>
          </a:p>
        </p:txBody>
      </p:sp>
      <p:sp>
        <p:nvSpPr>
          <p:cNvPr id="13" name="Rectangle 3"/>
          <p:cNvSpPr>
            <a:spLocks noChangeArrowheads="1"/>
          </p:cNvSpPr>
          <p:nvPr/>
        </p:nvSpPr>
        <p:spPr bwMode="auto">
          <a:xfrm>
            <a:off x="1937792" y="4224236"/>
            <a:ext cx="7236916" cy="381000"/>
          </a:xfrm>
          <a:prstGeom prst="rect">
            <a:avLst/>
          </a:prstGeom>
          <a:noFill/>
          <a:ln w="9525">
            <a:noFill/>
            <a:miter lim="800000"/>
            <a:headEnd/>
            <a:tailEnd/>
          </a:ln>
        </p:spPr>
        <p:txBody>
          <a:bodyPr lIns="0" tIns="0" rIns="0" bIns="0"/>
          <a:lstStyle/>
          <a:p>
            <a:pPr>
              <a:lnSpc>
                <a:spcPct val="90000"/>
              </a:lnSpc>
              <a:spcBef>
                <a:spcPct val="20000"/>
              </a:spcBef>
              <a:defRPr/>
            </a:pPr>
            <a:r>
              <a:rPr lang="en-US" sz="2800" noProof="0" dirty="0"/>
              <a:t>Create thematic maps!</a:t>
            </a:r>
          </a:p>
        </p:txBody>
      </p:sp>
      <p:sp>
        <p:nvSpPr>
          <p:cNvPr id="2" name="Title 1">
            <a:extLst>
              <a:ext uri="{FF2B5EF4-FFF2-40B4-BE49-F238E27FC236}">
                <a16:creationId xmlns:a16="http://schemas.microsoft.com/office/drawing/2014/main" id="{831D5099-D543-844D-8945-39715C3486AF}"/>
              </a:ext>
            </a:extLst>
          </p:cNvPr>
          <p:cNvSpPr txBox="1">
            <a:spLocks/>
          </p:cNvSpPr>
          <p:nvPr/>
        </p:nvSpPr>
        <p:spPr bwMode="auto">
          <a:xfrm>
            <a:off x="539745" y="131925"/>
            <a:ext cx="11136318"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solidFill>
                  <a:schemeClr val="tx1"/>
                </a:solidFill>
              </a:rPr>
              <a:t>Recap</a:t>
            </a:r>
          </a:p>
        </p:txBody>
      </p:sp>
      <p:sp>
        <p:nvSpPr>
          <p:cNvPr id="3" name="AutoShape 32">
            <a:extLst>
              <a:ext uri="{FF2B5EF4-FFF2-40B4-BE49-F238E27FC236}">
                <a16:creationId xmlns:a16="http://schemas.microsoft.com/office/drawing/2014/main" id="{6CD6711B-3970-73E6-6742-6BFDC8FEC867}"/>
              </a:ext>
            </a:extLst>
          </p:cNvPr>
          <p:cNvSpPr>
            <a:spLocks noChangeArrowheads="1"/>
          </p:cNvSpPr>
          <p:nvPr/>
        </p:nvSpPr>
        <p:spPr bwMode="auto">
          <a:xfrm>
            <a:off x="1343025" y="4203796"/>
            <a:ext cx="407139" cy="338441"/>
          </a:xfrm>
          <a:prstGeom prst="rightArrow">
            <a:avLst>
              <a:gd name="adj1" fmla="val 50000"/>
              <a:gd name="adj2" fmla="val 53571"/>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noProof="0" dirty="0">
              <a:solidFill>
                <a:schemeClr val="tx1"/>
              </a:solidFill>
            </a:endParaRPr>
          </a:p>
        </p:txBody>
      </p:sp>
    </p:spTree>
    <p:extLst>
      <p:ext uri="{BB962C8B-B14F-4D97-AF65-F5344CB8AC3E}">
        <p14:creationId xmlns:p14="http://schemas.microsoft.com/office/powerpoint/2010/main" val="3726443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2F985F-2397-DC43-4A7D-4583356669D2}"/>
              </a:ext>
            </a:extLst>
          </p:cNvPr>
          <p:cNvGrpSpPr/>
          <p:nvPr/>
        </p:nvGrpSpPr>
        <p:grpSpPr>
          <a:xfrm>
            <a:off x="6775409" y="1306326"/>
            <a:ext cx="3960939" cy="4557565"/>
            <a:chOff x="6775410" y="1306326"/>
            <a:chExt cx="3960939" cy="4557565"/>
          </a:xfrm>
        </p:grpSpPr>
        <p:grpSp>
          <p:nvGrpSpPr>
            <p:cNvPr id="10" name="Group 9">
              <a:extLst>
                <a:ext uri="{FF2B5EF4-FFF2-40B4-BE49-F238E27FC236}">
                  <a16:creationId xmlns:a16="http://schemas.microsoft.com/office/drawing/2014/main" id="{AC42E370-B12F-327B-A40F-0C15FDD1BE09}"/>
                </a:ext>
              </a:extLst>
            </p:cNvPr>
            <p:cNvGrpSpPr/>
            <p:nvPr/>
          </p:nvGrpSpPr>
          <p:grpSpPr>
            <a:xfrm>
              <a:off x="6775410" y="1306326"/>
              <a:ext cx="3960939" cy="4557565"/>
              <a:chOff x="6775410" y="1306326"/>
              <a:chExt cx="3960939" cy="4557565"/>
            </a:xfrm>
          </p:grpSpPr>
          <p:pic>
            <p:nvPicPr>
              <p:cNvPr id="13" name="Picture 12">
                <a:extLst>
                  <a:ext uri="{FF2B5EF4-FFF2-40B4-BE49-F238E27FC236}">
                    <a16:creationId xmlns:a16="http://schemas.microsoft.com/office/drawing/2014/main" id="{7E9CC125-6ED5-EAC7-1799-504ACD47E208}"/>
                  </a:ext>
                </a:extLst>
              </p:cNvPr>
              <p:cNvPicPr>
                <a:picLocks noChangeAspect="1"/>
              </p:cNvPicPr>
              <p:nvPr/>
            </p:nvPicPr>
            <p:blipFill>
              <a:blip r:embed="rId2"/>
              <a:stretch>
                <a:fillRect/>
              </a:stretch>
            </p:blipFill>
            <p:spPr>
              <a:xfrm>
                <a:off x="6775410" y="1306326"/>
                <a:ext cx="3960939" cy="4557565"/>
              </a:xfrm>
              <a:prstGeom prst="rect">
                <a:avLst/>
              </a:prstGeom>
              <a:ln>
                <a:solidFill>
                  <a:schemeClr val="tx1"/>
                </a:solidFill>
              </a:ln>
            </p:spPr>
          </p:pic>
          <p:pic>
            <p:nvPicPr>
              <p:cNvPr id="14" name="Picture 13">
                <a:extLst>
                  <a:ext uri="{FF2B5EF4-FFF2-40B4-BE49-F238E27FC236}">
                    <a16:creationId xmlns:a16="http://schemas.microsoft.com/office/drawing/2014/main" id="{7E6AC986-FB34-2D37-FE11-4CC1A72ACFC7}"/>
                  </a:ext>
                </a:extLst>
              </p:cNvPr>
              <p:cNvPicPr>
                <a:picLocks noChangeAspect="1"/>
              </p:cNvPicPr>
              <p:nvPr/>
            </p:nvPicPr>
            <p:blipFill>
              <a:blip r:embed="rId3"/>
              <a:stretch>
                <a:fillRect/>
              </a:stretch>
            </p:blipFill>
            <p:spPr>
              <a:xfrm>
                <a:off x="7179301" y="2655947"/>
                <a:ext cx="1531753" cy="121931"/>
              </a:xfrm>
              <a:prstGeom prst="rect">
                <a:avLst/>
              </a:prstGeom>
            </p:spPr>
          </p:pic>
        </p:grpSp>
        <p:sp>
          <p:nvSpPr>
            <p:cNvPr id="11" name="Rectangle 10">
              <a:extLst>
                <a:ext uri="{FF2B5EF4-FFF2-40B4-BE49-F238E27FC236}">
                  <a16:creationId xmlns:a16="http://schemas.microsoft.com/office/drawing/2014/main" id="{4F4C8F77-80C0-54DF-B3A0-29F5CED3BA53}"/>
                </a:ext>
              </a:extLst>
            </p:cNvPr>
            <p:cNvSpPr/>
            <p:nvPr/>
          </p:nvSpPr>
          <p:spPr>
            <a:xfrm>
              <a:off x="6888163" y="2110829"/>
              <a:ext cx="1000969" cy="2529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44064286-761C-7AD0-E279-F5FC32928854}"/>
                </a:ext>
              </a:extLst>
            </p:cNvPr>
            <p:cNvSpPr/>
            <p:nvPr/>
          </p:nvSpPr>
          <p:spPr>
            <a:xfrm>
              <a:off x="6907619" y="2581452"/>
              <a:ext cx="2392024" cy="2529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393A1CEB-6A69-5BF7-8098-F2552D19143B}"/>
              </a:ext>
            </a:extLst>
          </p:cNvPr>
          <p:cNvSpPr txBox="1">
            <a:spLocks/>
          </p:cNvSpPr>
          <p:nvPr/>
        </p:nvSpPr>
        <p:spPr bwMode="auto">
          <a:xfrm>
            <a:off x="467784" y="1186303"/>
            <a:ext cx="5628216" cy="276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457200" indent="-360000" eaLnBrk="0" fontAlgn="base" hangingPunct="0">
              <a:lnSpc>
                <a:spcPct val="90000"/>
              </a:lnSpc>
              <a:spcAft>
                <a:spcPts val="1200"/>
              </a:spcAft>
              <a:buFont typeface="+mj-lt"/>
              <a:buAutoNum type="arabicPeriod" startAt="2"/>
              <a:defRPr/>
            </a:pPr>
            <a:r>
              <a:rPr lang="en-US" sz="2200" noProof="0" dirty="0">
                <a:latin typeface="+mn-lt"/>
                <a:cs typeface="+mn-cs"/>
              </a:rPr>
              <a:t>Choose how you would like the symbol to appear in the legend (preferably </a:t>
            </a:r>
            <a:r>
              <a:rPr lang="en-US" sz="2200" i="1" noProof="0" dirty="0">
                <a:latin typeface="+mn-lt"/>
                <a:cs typeface="+mn-cs"/>
              </a:rPr>
              <a:t>Collapsed legend</a:t>
            </a:r>
            <a:r>
              <a:rPr lang="en-US" sz="2200" noProof="0" dirty="0">
                <a:latin typeface="+mn-lt"/>
                <a:cs typeface="+mn-cs"/>
              </a:rPr>
              <a:t>).</a:t>
            </a:r>
          </a:p>
          <a:p>
            <a:pPr marL="457200" indent="-360000" eaLnBrk="0" fontAlgn="base" hangingPunct="0">
              <a:lnSpc>
                <a:spcPct val="90000"/>
              </a:lnSpc>
              <a:spcAft>
                <a:spcPts val="1200"/>
              </a:spcAft>
              <a:buFont typeface="+mj-lt"/>
              <a:buAutoNum type="arabicPeriod" startAt="2"/>
              <a:defRPr/>
            </a:pPr>
            <a:r>
              <a:rPr lang="en-US" sz="2200" noProof="0" dirty="0">
                <a:latin typeface="+mn-lt"/>
                <a:cs typeface="+mn-cs"/>
              </a:rPr>
              <a:t>Type in the title of your legend item.</a:t>
            </a:r>
          </a:p>
          <a:p>
            <a:pPr marL="457200" indent="-360000" eaLnBrk="0" fontAlgn="base" hangingPunct="0">
              <a:lnSpc>
                <a:spcPct val="90000"/>
              </a:lnSpc>
              <a:spcAft>
                <a:spcPts val="1200"/>
              </a:spcAft>
              <a:buFont typeface="+mj-lt"/>
              <a:buAutoNum type="arabicPeriod" startAt="2"/>
              <a:defRPr/>
            </a:pPr>
            <a:r>
              <a:rPr lang="en-US" sz="2200" noProof="0" dirty="0">
                <a:latin typeface="+mn-lt"/>
                <a:cs typeface="+mn-cs"/>
              </a:rPr>
              <a:t>Click </a:t>
            </a:r>
            <a:r>
              <a:rPr lang="en-US" sz="2200" i="1" noProof="0" dirty="0">
                <a:latin typeface="+mn-lt"/>
                <a:cs typeface="+mn-cs"/>
              </a:rPr>
              <a:t>OK</a:t>
            </a:r>
            <a:r>
              <a:rPr lang="en-US" sz="2200" noProof="0" dirty="0">
                <a:latin typeface="+mn-lt"/>
                <a:cs typeface="+mn-cs"/>
              </a:rPr>
              <a:t>.</a:t>
            </a:r>
          </a:p>
          <a:p>
            <a:pPr marL="457200" indent="-360000" eaLnBrk="0" fontAlgn="base" hangingPunct="0">
              <a:lnSpc>
                <a:spcPct val="90000"/>
              </a:lnSpc>
              <a:spcAft>
                <a:spcPts val="1200"/>
              </a:spcAft>
              <a:buFont typeface="+mj-lt"/>
              <a:buAutoNum type="arabicPeriod" startAt="2"/>
              <a:defRPr/>
            </a:pPr>
            <a:r>
              <a:rPr lang="en-US" sz="2200" noProof="0" dirty="0">
                <a:latin typeface="+mn-lt"/>
                <a:cs typeface="+mn-cs"/>
              </a:rPr>
              <a:t>Click </a:t>
            </a:r>
            <a:r>
              <a:rPr lang="en-US" sz="2200" i="1" noProof="0" dirty="0">
                <a:latin typeface="+mn-lt"/>
                <a:cs typeface="+mn-cs"/>
              </a:rPr>
              <a:t>OK</a:t>
            </a:r>
            <a:r>
              <a:rPr lang="en-US" sz="2200" noProof="0" dirty="0">
                <a:latin typeface="+mn-lt"/>
                <a:cs typeface="+mn-cs"/>
              </a:rPr>
              <a:t> in the Layer Properties dialog box.</a:t>
            </a:r>
          </a:p>
        </p:txBody>
      </p:sp>
      <p:sp>
        <p:nvSpPr>
          <p:cNvPr id="5" name="Rectangle 4">
            <a:extLst>
              <a:ext uri="{FF2B5EF4-FFF2-40B4-BE49-F238E27FC236}">
                <a16:creationId xmlns:a16="http://schemas.microsoft.com/office/drawing/2014/main" id="{1776F2C2-7462-AF4E-DF74-E457FB6BE2C1}"/>
              </a:ext>
            </a:extLst>
          </p:cNvPr>
          <p:cNvSpPr/>
          <p:nvPr/>
        </p:nvSpPr>
        <p:spPr>
          <a:xfrm>
            <a:off x="6888163" y="2110829"/>
            <a:ext cx="1000969" cy="2529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9E13BEC2-3A9E-A590-8779-C1B82C60F93B}"/>
              </a:ext>
            </a:extLst>
          </p:cNvPr>
          <p:cNvSpPr/>
          <p:nvPr/>
        </p:nvSpPr>
        <p:spPr>
          <a:xfrm>
            <a:off x="6907619" y="2581452"/>
            <a:ext cx="2392024" cy="2529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3">
            <a:extLst>
              <a:ext uri="{FF2B5EF4-FFF2-40B4-BE49-F238E27FC236}">
                <a16:creationId xmlns:a16="http://schemas.microsoft.com/office/drawing/2014/main" id="{59E00C52-38B1-FF05-A5C4-2402E61CD7A2}"/>
              </a:ext>
            </a:extLst>
          </p:cNvPr>
          <p:cNvSpPr>
            <a:spLocks noChangeArrowheads="1"/>
          </p:cNvSpPr>
          <p:nvPr/>
        </p:nvSpPr>
        <p:spPr bwMode="auto">
          <a:xfrm>
            <a:off x="2302530" y="5056019"/>
            <a:ext cx="2555875" cy="381000"/>
          </a:xfrm>
          <a:prstGeom prst="rect">
            <a:avLst/>
          </a:prstGeom>
          <a:noFill/>
          <a:ln w="9525">
            <a:noFill/>
            <a:miter lim="800000"/>
            <a:headEnd/>
            <a:tailEnd/>
          </a:ln>
        </p:spPr>
        <p:txBody>
          <a:bodyPr lIns="0" tIns="0" rIns="0" bIns="0"/>
          <a:lstStyle/>
          <a:p>
            <a:pPr>
              <a:lnSpc>
                <a:spcPct val="90000"/>
              </a:lnSpc>
              <a:spcBef>
                <a:spcPct val="20000"/>
              </a:spcBef>
              <a:defRPr/>
            </a:pPr>
            <a:r>
              <a:rPr lang="en-US" sz="2400" noProof="0" dirty="0">
                <a:solidFill>
                  <a:srgbClr val="FF0000"/>
                </a:solidFill>
                <a:cs typeface="Arial" charset="0"/>
              </a:rPr>
              <a:t>Save the project! </a:t>
            </a:r>
          </a:p>
        </p:txBody>
      </p:sp>
      <p:sp>
        <p:nvSpPr>
          <p:cNvPr id="6" name="Title 1">
            <a:extLst>
              <a:ext uri="{FF2B5EF4-FFF2-40B4-BE49-F238E27FC236}">
                <a16:creationId xmlns:a16="http://schemas.microsoft.com/office/drawing/2014/main" id="{2473BDCF-490D-2B84-0889-729E33EAF467}"/>
              </a:ext>
            </a:extLst>
          </p:cNvPr>
          <p:cNvSpPr txBox="1">
            <a:spLocks/>
          </p:cNvSpPr>
          <p:nvPr/>
        </p:nvSpPr>
        <p:spPr bwMode="auto">
          <a:xfrm>
            <a:off x="553778" y="130551"/>
            <a:ext cx="11122283"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solidFill>
                  <a:schemeClr val="tx1"/>
                </a:solidFill>
              </a:rPr>
              <a:t>Creating thematic map – Mode of representation</a:t>
            </a:r>
          </a:p>
        </p:txBody>
      </p:sp>
    </p:spTree>
    <p:extLst>
      <p:ext uri="{BB962C8B-B14F-4D97-AF65-F5344CB8AC3E}">
        <p14:creationId xmlns:p14="http://schemas.microsoft.com/office/powerpoint/2010/main" val="214640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A9EFD2-6727-46B2-F94B-A35421BB1C1D}"/>
              </a:ext>
            </a:extLst>
          </p:cNvPr>
          <p:cNvPicPr>
            <a:picLocks noChangeAspect="1"/>
          </p:cNvPicPr>
          <p:nvPr/>
        </p:nvPicPr>
        <p:blipFill>
          <a:blip r:embed="rId2"/>
          <a:stretch>
            <a:fillRect/>
          </a:stretch>
        </p:blipFill>
        <p:spPr>
          <a:xfrm>
            <a:off x="7473756" y="3132223"/>
            <a:ext cx="3588690" cy="2790269"/>
          </a:xfrm>
          <a:prstGeom prst="rect">
            <a:avLst/>
          </a:prstGeom>
        </p:spPr>
      </p:pic>
      <p:sp>
        <p:nvSpPr>
          <p:cNvPr id="15" name="Right Arrow 14"/>
          <p:cNvSpPr/>
          <p:nvPr/>
        </p:nvSpPr>
        <p:spPr>
          <a:xfrm>
            <a:off x="957452" y="1572317"/>
            <a:ext cx="385573" cy="262404"/>
          </a:xfrm>
          <a:prstGeom prst="rightArrow">
            <a:avLst/>
          </a:prstGeom>
          <a:solidFill>
            <a:srgbClr val="0061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500" noProof="0" dirty="0">
              <a:solidFill>
                <a:schemeClr val="tx1"/>
              </a:solidFill>
            </a:endParaRPr>
          </a:p>
        </p:txBody>
      </p:sp>
      <p:sp>
        <p:nvSpPr>
          <p:cNvPr id="16" name="TextBox 15"/>
          <p:cNvSpPr txBox="1"/>
          <p:nvPr/>
        </p:nvSpPr>
        <p:spPr>
          <a:xfrm>
            <a:off x="1362015" y="1497531"/>
            <a:ext cx="10314048" cy="769441"/>
          </a:xfrm>
          <a:prstGeom prst="rect">
            <a:avLst/>
          </a:prstGeom>
          <a:noFill/>
        </p:spPr>
        <p:txBody>
          <a:bodyPr wrap="square">
            <a:spAutoFit/>
          </a:bodyPr>
          <a:lstStyle/>
          <a:p>
            <a:pPr eaLnBrk="1" hangingPunct="1">
              <a:defRPr/>
            </a:pPr>
            <a:r>
              <a:rPr lang="en-US" sz="2200" noProof="0" dirty="0"/>
              <a:t>We have prepared two layout templates that you can use for this part of the process (portrait, landscape)</a:t>
            </a:r>
          </a:p>
        </p:txBody>
      </p:sp>
      <p:sp>
        <p:nvSpPr>
          <p:cNvPr id="10" name="TextBox 9"/>
          <p:cNvSpPr txBox="1"/>
          <p:nvPr/>
        </p:nvSpPr>
        <p:spPr>
          <a:xfrm>
            <a:off x="551041" y="3429000"/>
            <a:ext cx="6624459" cy="2469907"/>
          </a:xfrm>
          <a:prstGeom prst="rect">
            <a:avLst/>
          </a:prstGeom>
          <a:noFill/>
        </p:spPr>
        <p:txBody>
          <a:bodyPr wrap="square">
            <a:spAutoFit/>
          </a:bodyPr>
          <a:lstStyle/>
          <a:p>
            <a:pPr marL="270000" indent="-270000">
              <a:spcAft>
                <a:spcPts val="900"/>
              </a:spcAft>
              <a:buAutoNum type="arabicPeriod"/>
              <a:defRPr/>
            </a:pPr>
            <a:r>
              <a:rPr lang="en-US" sz="2200" noProof="0" dirty="0"/>
              <a:t>To start laying out your map, click </a:t>
            </a:r>
            <a:r>
              <a:rPr lang="en-US" sz="2200" i="1" noProof="0" dirty="0"/>
              <a:t>Project </a:t>
            </a:r>
            <a:r>
              <a:rPr lang="en-US" sz="2200" noProof="0" dirty="0"/>
              <a:t>&gt; </a:t>
            </a:r>
            <a:r>
              <a:rPr lang="en-US" sz="2200" i="1" noProof="0" dirty="0"/>
              <a:t>Layout Manager... </a:t>
            </a:r>
            <a:r>
              <a:rPr lang="en-US" sz="2200" noProof="0" dirty="0"/>
              <a:t>from the main menu.</a:t>
            </a:r>
          </a:p>
          <a:p>
            <a:pPr marL="270000" indent="-270000">
              <a:spcAft>
                <a:spcPts val="900"/>
              </a:spcAft>
              <a:buAutoNum type="arabicPeriod"/>
              <a:defRPr/>
            </a:pPr>
            <a:r>
              <a:rPr lang="en-US" sz="2200" noProof="0" dirty="0"/>
              <a:t>In the dialog box that opens:</a:t>
            </a:r>
          </a:p>
          <a:p>
            <a:pPr marL="630238" indent="-357188">
              <a:spcAft>
                <a:spcPts val="900"/>
              </a:spcAft>
              <a:buAutoNum type="alphaLcPeriod"/>
              <a:defRPr/>
            </a:pPr>
            <a:r>
              <a:rPr lang="en-US" sz="2200" noProof="0" dirty="0"/>
              <a:t>Choose “Specific” from the drop-down menu in the </a:t>
            </a:r>
            <a:r>
              <a:rPr lang="en-US" sz="2200" i="1" noProof="0" dirty="0"/>
              <a:t>New from template section</a:t>
            </a:r>
          </a:p>
          <a:p>
            <a:pPr marL="630238" indent="-357188">
              <a:spcAft>
                <a:spcPts val="900"/>
              </a:spcAft>
              <a:buAutoNum type="alphaLcPeriod"/>
              <a:defRPr/>
            </a:pPr>
            <a:r>
              <a:rPr lang="en-US" sz="2200" noProof="0" dirty="0"/>
              <a:t>Click the </a:t>
            </a:r>
            <a:r>
              <a:rPr lang="en-US" sz="2200" i="1" noProof="0" dirty="0"/>
              <a:t>Browse</a:t>
            </a:r>
            <a:r>
              <a:rPr lang="en-US" sz="2200" noProof="0" dirty="0"/>
              <a:t> button (three dots)</a:t>
            </a:r>
          </a:p>
        </p:txBody>
      </p:sp>
      <p:sp>
        <p:nvSpPr>
          <p:cNvPr id="17" name="Rectangle 16"/>
          <p:cNvSpPr/>
          <p:nvPr/>
        </p:nvSpPr>
        <p:spPr>
          <a:xfrm>
            <a:off x="7642197" y="4864402"/>
            <a:ext cx="1729794" cy="1795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p:cNvSpPr/>
          <p:nvPr/>
        </p:nvSpPr>
        <p:spPr>
          <a:xfrm>
            <a:off x="10622595" y="5028702"/>
            <a:ext cx="288031"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extBox 1">
            <a:extLst>
              <a:ext uri="{FF2B5EF4-FFF2-40B4-BE49-F238E27FC236}">
                <a16:creationId xmlns:a16="http://schemas.microsoft.com/office/drawing/2014/main" id="{CA399198-D992-15F5-93CF-8749A59AAFA6}"/>
              </a:ext>
            </a:extLst>
          </p:cNvPr>
          <p:cNvSpPr txBox="1"/>
          <p:nvPr/>
        </p:nvSpPr>
        <p:spPr>
          <a:xfrm>
            <a:off x="565541" y="954964"/>
            <a:ext cx="8152443" cy="430887"/>
          </a:xfrm>
          <a:prstGeom prst="rect">
            <a:avLst/>
          </a:prstGeom>
          <a:noFill/>
        </p:spPr>
        <p:txBody>
          <a:bodyPr wrap="square">
            <a:spAutoFit/>
          </a:bodyPr>
          <a:lstStyle/>
          <a:p>
            <a:pPr eaLnBrk="1" hangingPunct="1">
              <a:defRPr/>
            </a:pPr>
            <a:r>
              <a:rPr lang="en-US" sz="2200" noProof="0" dirty="0"/>
              <a:t>We will now be able to layout the thematic map!</a:t>
            </a:r>
          </a:p>
        </p:txBody>
      </p:sp>
      <p:sp>
        <p:nvSpPr>
          <p:cNvPr id="5" name="Right Arrow 14">
            <a:extLst>
              <a:ext uri="{FF2B5EF4-FFF2-40B4-BE49-F238E27FC236}">
                <a16:creationId xmlns:a16="http://schemas.microsoft.com/office/drawing/2014/main" id="{5C22931C-081A-2E6D-CE07-B23032150B72}"/>
              </a:ext>
            </a:extLst>
          </p:cNvPr>
          <p:cNvSpPr/>
          <p:nvPr/>
        </p:nvSpPr>
        <p:spPr>
          <a:xfrm>
            <a:off x="955771" y="2461863"/>
            <a:ext cx="385573" cy="262404"/>
          </a:xfrm>
          <a:prstGeom prst="rightArrow">
            <a:avLst/>
          </a:prstGeom>
          <a:solidFill>
            <a:srgbClr val="0061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500" noProof="0" dirty="0">
              <a:solidFill>
                <a:schemeClr val="tx1"/>
              </a:solidFill>
            </a:endParaRPr>
          </a:p>
        </p:txBody>
      </p:sp>
      <p:sp>
        <p:nvSpPr>
          <p:cNvPr id="7" name="TextBox 6">
            <a:extLst>
              <a:ext uri="{FF2B5EF4-FFF2-40B4-BE49-F238E27FC236}">
                <a16:creationId xmlns:a16="http://schemas.microsoft.com/office/drawing/2014/main" id="{3A2FCB6F-1DB6-50DB-5A16-AC501D55573E}"/>
              </a:ext>
            </a:extLst>
          </p:cNvPr>
          <p:cNvSpPr txBox="1"/>
          <p:nvPr/>
        </p:nvSpPr>
        <p:spPr>
          <a:xfrm>
            <a:off x="1360333" y="2387077"/>
            <a:ext cx="10037524" cy="769441"/>
          </a:xfrm>
          <a:prstGeom prst="rect">
            <a:avLst/>
          </a:prstGeom>
          <a:noFill/>
        </p:spPr>
        <p:txBody>
          <a:bodyPr wrap="square">
            <a:spAutoFit/>
          </a:bodyPr>
          <a:lstStyle/>
          <a:p>
            <a:pPr eaLnBrk="1" hangingPunct="1">
              <a:defRPr/>
            </a:pPr>
            <a:r>
              <a:rPr lang="en-US" sz="2200" noProof="0" dirty="0"/>
              <a:t>To be downloaded/extracted from: the TRAINING_MATERIAL/EXERCISES/EXERCISE_5 folder and placed in the D:\EXERCISES\EXE_5 sub folder</a:t>
            </a:r>
          </a:p>
        </p:txBody>
      </p:sp>
      <p:sp>
        <p:nvSpPr>
          <p:cNvPr id="6" name="Title 1">
            <a:extLst>
              <a:ext uri="{FF2B5EF4-FFF2-40B4-BE49-F238E27FC236}">
                <a16:creationId xmlns:a16="http://schemas.microsoft.com/office/drawing/2014/main" id="{427D41C3-F39D-D9FF-22D5-B4862544EF61}"/>
              </a:ext>
            </a:extLst>
          </p:cNvPr>
          <p:cNvSpPr txBox="1">
            <a:spLocks/>
          </p:cNvSpPr>
          <p:nvPr/>
        </p:nvSpPr>
        <p:spPr bwMode="auto">
          <a:xfrm>
            <a:off x="553778" y="130551"/>
            <a:ext cx="11122283"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solidFill>
                  <a:schemeClr val="tx1"/>
                </a:solidFill>
              </a:rPr>
              <a:t>Creating the thematic map (Layout)</a:t>
            </a:r>
          </a:p>
        </p:txBody>
      </p:sp>
      <p:pic>
        <p:nvPicPr>
          <p:cNvPr id="4" name="Picture 3">
            <a:extLst>
              <a:ext uri="{FF2B5EF4-FFF2-40B4-BE49-F238E27FC236}">
                <a16:creationId xmlns:a16="http://schemas.microsoft.com/office/drawing/2014/main" id="{1768E91D-4460-B962-C12D-ED9BB8A0ED03}"/>
              </a:ext>
            </a:extLst>
          </p:cNvPr>
          <p:cNvPicPr>
            <a:picLocks noChangeAspect="1"/>
          </p:cNvPicPr>
          <p:nvPr/>
        </p:nvPicPr>
        <p:blipFill rotWithShape="1">
          <a:blip r:embed="rId3"/>
          <a:srcRect l="80520" t="38265" r="10441" b="47050"/>
          <a:stretch/>
        </p:blipFill>
        <p:spPr>
          <a:xfrm>
            <a:off x="11154241" y="2083758"/>
            <a:ext cx="487231" cy="439100"/>
          </a:xfrm>
          <a:prstGeom prst="rect">
            <a:avLst/>
          </a:prstGeom>
        </p:spPr>
      </p:pic>
      <p:pic>
        <p:nvPicPr>
          <p:cNvPr id="3" name="Picture 2" descr="A grey usb flash drive&#10;&#10;Description automatically generated">
            <a:extLst>
              <a:ext uri="{FF2B5EF4-FFF2-40B4-BE49-F238E27FC236}">
                <a16:creationId xmlns:a16="http://schemas.microsoft.com/office/drawing/2014/main" id="{E0532F68-EBEE-B735-3679-818BD031771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1283835" y="2377109"/>
            <a:ext cx="867355" cy="665695"/>
          </a:xfrm>
          <a:prstGeom prst="rect">
            <a:avLst/>
          </a:prstGeom>
        </p:spPr>
      </p:pic>
    </p:spTree>
    <p:extLst>
      <p:ext uri="{BB962C8B-B14F-4D97-AF65-F5344CB8AC3E}">
        <p14:creationId xmlns:p14="http://schemas.microsoft.com/office/powerpoint/2010/main" val="4128605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A53665F-A4D5-DF2C-AB55-4F97BA4EDA3B}"/>
              </a:ext>
            </a:extLst>
          </p:cNvPr>
          <p:cNvPicPr>
            <a:picLocks noChangeAspect="1"/>
          </p:cNvPicPr>
          <p:nvPr/>
        </p:nvPicPr>
        <p:blipFill>
          <a:blip r:embed="rId2"/>
          <a:stretch>
            <a:fillRect/>
          </a:stretch>
        </p:blipFill>
        <p:spPr>
          <a:xfrm>
            <a:off x="8014181" y="4706041"/>
            <a:ext cx="2700148" cy="1443829"/>
          </a:xfrm>
          <a:prstGeom prst="rect">
            <a:avLst/>
          </a:prstGeom>
        </p:spPr>
      </p:pic>
      <p:pic>
        <p:nvPicPr>
          <p:cNvPr id="8" name="Picture 7">
            <a:extLst>
              <a:ext uri="{FF2B5EF4-FFF2-40B4-BE49-F238E27FC236}">
                <a16:creationId xmlns:a16="http://schemas.microsoft.com/office/drawing/2014/main" id="{6C9FA3FB-3897-8EBD-51FE-2938597F74A5}"/>
              </a:ext>
            </a:extLst>
          </p:cNvPr>
          <p:cNvPicPr>
            <a:picLocks noChangeAspect="1"/>
          </p:cNvPicPr>
          <p:nvPr/>
        </p:nvPicPr>
        <p:blipFill>
          <a:blip r:embed="rId3"/>
          <a:stretch>
            <a:fillRect/>
          </a:stretch>
        </p:blipFill>
        <p:spPr>
          <a:xfrm>
            <a:off x="8228868" y="2833821"/>
            <a:ext cx="2266115" cy="1761944"/>
          </a:xfrm>
          <a:prstGeom prst="rect">
            <a:avLst/>
          </a:prstGeom>
        </p:spPr>
      </p:pic>
      <p:sp>
        <p:nvSpPr>
          <p:cNvPr id="10" name="TextBox 9"/>
          <p:cNvSpPr txBox="1"/>
          <p:nvPr/>
        </p:nvSpPr>
        <p:spPr>
          <a:xfrm>
            <a:off x="561355" y="1149245"/>
            <a:ext cx="6614145" cy="4062651"/>
          </a:xfrm>
          <a:prstGeom prst="rect">
            <a:avLst/>
          </a:prstGeom>
          <a:noFill/>
        </p:spPr>
        <p:txBody>
          <a:bodyPr wrap="square">
            <a:spAutoFit/>
          </a:bodyPr>
          <a:lstStyle/>
          <a:p>
            <a:pPr marL="270000" indent="-270000">
              <a:spcAft>
                <a:spcPts val="1800"/>
              </a:spcAft>
              <a:buFont typeface="+mj-lt"/>
              <a:buAutoNum type="arabicPeriod" startAt="3"/>
              <a:defRPr/>
            </a:pPr>
            <a:r>
              <a:rPr lang="en-US" sz="2200" noProof="0" dirty="0"/>
              <a:t>In the template selection dialog box that opens, navigate to the EXERCISES/EXE_5 folder. You will find two models (landscape, portrait)</a:t>
            </a:r>
          </a:p>
          <a:p>
            <a:pPr marL="270000" indent="-270000">
              <a:spcAft>
                <a:spcPts val="1800"/>
              </a:spcAft>
              <a:buFont typeface="+mj-lt"/>
              <a:buAutoNum type="arabicPeriod" startAt="3"/>
              <a:defRPr/>
            </a:pPr>
            <a:r>
              <a:rPr lang="en-US" sz="2200" noProof="0" dirty="0"/>
              <a:t>Double-click the template with the appropriate orientation for your map</a:t>
            </a:r>
          </a:p>
          <a:p>
            <a:pPr marL="270000" indent="-270000">
              <a:spcAft>
                <a:spcPts val="1800"/>
              </a:spcAft>
              <a:buFont typeface="+mj-lt"/>
              <a:buAutoNum type="arabicPeriod" startAt="3"/>
              <a:defRPr/>
            </a:pPr>
            <a:r>
              <a:rPr lang="en-US" sz="2200" noProof="0" dirty="0"/>
              <a:t>Back in the Layout Manager, click </a:t>
            </a:r>
            <a:r>
              <a:rPr lang="en-US" sz="2200" i="1" noProof="0" dirty="0"/>
              <a:t>Create</a:t>
            </a:r>
          </a:p>
          <a:p>
            <a:pPr marL="270000" indent="-270000">
              <a:spcAft>
                <a:spcPts val="1800"/>
              </a:spcAft>
              <a:buFont typeface="+mj-lt"/>
              <a:buAutoNum type="arabicPeriod" startAt="3"/>
              <a:defRPr/>
            </a:pPr>
            <a:r>
              <a:rPr lang="en-US" sz="2200" noProof="0" dirty="0"/>
              <a:t>In the </a:t>
            </a:r>
            <a:r>
              <a:rPr lang="en-US" sz="2200" noProof="0" dirty="0">
                <a:latin typeface="Calibri" pitchFamily="34" charset="0"/>
                <a:cs typeface="Arial" panose="020B0604020202020204" pitchFamily="34" charset="0"/>
              </a:rPr>
              <a:t>dialog box</a:t>
            </a:r>
            <a:r>
              <a:rPr lang="en-US" sz="2200" noProof="0" dirty="0"/>
              <a:t> that opens, give your layout a title (Otherwise, a title will be generated for you.)</a:t>
            </a:r>
          </a:p>
          <a:p>
            <a:pPr marL="270000" indent="-270000">
              <a:spcAft>
                <a:spcPts val="1800"/>
              </a:spcAft>
              <a:buFont typeface="+mj-lt"/>
              <a:buAutoNum type="arabicPeriod" startAt="3"/>
              <a:defRPr/>
            </a:pPr>
            <a:r>
              <a:rPr lang="en-US" sz="2200" noProof="0" dirty="0"/>
              <a:t>Click </a:t>
            </a:r>
            <a:r>
              <a:rPr lang="en-US" sz="2200" i="1" noProof="0" dirty="0"/>
              <a:t>OK</a:t>
            </a:r>
            <a:r>
              <a:rPr lang="en-US" sz="2200" noProof="0" dirty="0"/>
              <a:t>.</a:t>
            </a:r>
          </a:p>
        </p:txBody>
      </p:sp>
      <p:sp>
        <p:nvSpPr>
          <p:cNvPr id="11" name="Rectangle 10">
            <a:extLst>
              <a:ext uri="{FF2B5EF4-FFF2-40B4-BE49-F238E27FC236}">
                <a16:creationId xmlns:a16="http://schemas.microsoft.com/office/drawing/2014/main" id="{0511983C-D9DF-2661-E186-D87701821F01}"/>
              </a:ext>
            </a:extLst>
          </p:cNvPr>
          <p:cNvSpPr/>
          <p:nvPr/>
        </p:nvSpPr>
        <p:spPr>
          <a:xfrm>
            <a:off x="9873731" y="3870800"/>
            <a:ext cx="558495" cy="1961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itle 1">
            <a:extLst>
              <a:ext uri="{FF2B5EF4-FFF2-40B4-BE49-F238E27FC236}">
                <a16:creationId xmlns:a16="http://schemas.microsoft.com/office/drawing/2014/main" id="{2BE4BE0A-5860-895A-F9CF-20EC61734C90}"/>
              </a:ext>
            </a:extLst>
          </p:cNvPr>
          <p:cNvSpPr txBox="1">
            <a:spLocks/>
          </p:cNvSpPr>
          <p:nvPr/>
        </p:nvSpPr>
        <p:spPr bwMode="auto">
          <a:xfrm>
            <a:off x="553778" y="130551"/>
            <a:ext cx="11122283"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solidFill>
                  <a:schemeClr val="tx1"/>
                </a:solidFill>
              </a:rPr>
              <a:t>Creating the thematic map (Layout)</a:t>
            </a:r>
          </a:p>
        </p:txBody>
      </p:sp>
      <p:pic>
        <p:nvPicPr>
          <p:cNvPr id="7" name="Picture 6">
            <a:extLst>
              <a:ext uri="{FF2B5EF4-FFF2-40B4-BE49-F238E27FC236}">
                <a16:creationId xmlns:a16="http://schemas.microsoft.com/office/drawing/2014/main" id="{C2C70FCF-8C8E-D351-7D9B-E184D62FE839}"/>
              </a:ext>
            </a:extLst>
          </p:cNvPr>
          <p:cNvPicPr>
            <a:picLocks noChangeAspect="1"/>
          </p:cNvPicPr>
          <p:nvPr/>
        </p:nvPicPr>
        <p:blipFill>
          <a:blip r:embed="rId4"/>
          <a:stretch>
            <a:fillRect/>
          </a:stretch>
        </p:blipFill>
        <p:spPr>
          <a:xfrm>
            <a:off x="7425589" y="892781"/>
            <a:ext cx="3839177" cy="1830764"/>
          </a:xfrm>
          <a:prstGeom prst="rect">
            <a:avLst/>
          </a:prstGeom>
        </p:spPr>
      </p:pic>
    </p:spTree>
    <p:extLst>
      <p:ext uri="{BB962C8B-B14F-4D97-AF65-F5344CB8AC3E}">
        <p14:creationId xmlns:p14="http://schemas.microsoft.com/office/powerpoint/2010/main" val="1176816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313845" y="967414"/>
            <a:ext cx="9782174" cy="430887"/>
          </a:xfrm>
          <a:prstGeom prst="rect">
            <a:avLst/>
          </a:prstGeom>
          <a:noFill/>
        </p:spPr>
        <p:txBody>
          <a:bodyPr wrap="square">
            <a:spAutoFit/>
          </a:bodyPr>
          <a:lstStyle/>
          <a:p>
            <a:pPr eaLnBrk="1" hangingPunct="1">
              <a:defRPr/>
            </a:pPr>
            <a:r>
              <a:rPr lang="en-US" sz="2200" noProof="0" dirty="0"/>
              <a:t>The layout will open in a new separate window with your map symbolized.</a:t>
            </a:r>
          </a:p>
        </p:txBody>
      </p:sp>
      <p:sp>
        <p:nvSpPr>
          <p:cNvPr id="2" name="Right Arrow 11">
            <a:extLst>
              <a:ext uri="{FF2B5EF4-FFF2-40B4-BE49-F238E27FC236}">
                <a16:creationId xmlns:a16="http://schemas.microsoft.com/office/drawing/2014/main" id="{9510DC14-2A4D-D24C-3144-45696C2FB290}"/>
              </a:ext>
            </a:extLst>
          </p:cNvPr>
          <p:cNvSpPr/>
          <p:nvPr/>
        </p:nvSpPr>
        <p:spPr>
          <a:xfrm>
            <a:off x="882044" y="1063209"/>
            <a:ext cx="431800" cy="288925"/>
          </a:xfrm>
          <a:prstGeom prst="rightArrow">
            <a:avLst/>
          </a:prstGeom>
          <a:solidFill>
            <a:srgbClr val="1F83C5"/>
          </a:solidFill>
          <a:ln>
            <a:solidFill>
              <a:srgbClr val="001C5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000" noProof="0" dirty="0">
              <a:solidFill>
                <a:schemeClr val="tx1"/>
              </a:solidFill>
            </a:endParaRPr>
          </a:p>
        </p:txBody>
      </p:sp>
      <p:sp>
        <p:nvSpPr>
          <p:cNvPr id="3" name="Title 1">
            <a:extLst>
              <a:ext uri="{FF2B5EF4-FFF2-40B4-BE49-F238E27FC236}">
                <a16:creationId xmlns:a16="http://schemas.microsoft.com/office/drawing/2014/main" id="{9C256B93-26F1-06A9-5ED0-405478389790}"/>
              </a:ext>
            </a:extLst>
          </p:cNvPr>
          <p:cNvSpPr txBox="1">
            <a:spLocks/>
          </p:cNvSpPr>
          <p:nvPr/>
        </p:nvSpPr>
        <p:spPr bwMode="auto">
          <a:xfrm>
            <a:off x="553778" y="130551"/>
            <a:ext cx="11122283"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solidFill>
                  <a:schemeClr val="tx1"/>
                </a:solidFill>
              </a:rPr>
              <a:t>Creating the thematic map (Layout)</a:t>
            </a:r>
          </a:p>
        </p:txBody>
      </p:sp>
      <p:pic>
        <p:nvPicPr>
          <p:cNvPr id="8" name="Picture 7">
            <a:extLst>
              <a:ext uri="{FF2B5EF4-FFF2-40B4-BE49-F238E27FC236}">
                <a16:creationId xmlns:a16="http://schemas.microsoft.com/office/drawing/2014/main" id="{E8F5CAF0-F127-656D-1632-10D3725BB306}"/>
              </a:ext>
            </a:extLst>
          </p:cNvPr>
          <p:cNvPicPr>
            <a:picLocks noChangeAspect="1"/>
          </p:cNvPicPr>
          <p:nvPr/>
        </p:nvPicPr>
        <p:blipFill>
          <a:blip r:embed="rId2"/>
          <a:stretch>
            <a:fillRect/>
          </a:stretch>
        </p:blipFill>
        <p:spPr>
          <a:xfrm>
            <a:off x="2616119" y="1698302"/>
            <a:ext cx="6959761" cy="4428000"/>
          </a:xfrm>
          <a:prstGeom prst="rect">
            <a:avLst/>
          </a:prstGeom>
          <a:ln>
            <a:solidFill>
              <a:schemeClr val="tx1"/>
            </a:solidFill>
          </a:ln>
        </p:spPr>
      </p:pic>
    </p:spTree>
    <p:extLst>
      <p:ext uri="{BB962C8B-B14F-4D97-AF65-F5344CB8AC3E}">
        <p14:creationId xmlns:p14="http://schemas.microsoft.com/office/powerpoint/2010/main" val="661764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BB0D65-63C4-3C85-62AC-EE1F8B9773B4}"/>
              </a:ext>
            </a:extLst>
          </p:cNvPr>
          <p:cNvPicPr>
            <a:picLocks noChangeAspect="1"/>
          </p:cNvPicPr>
          <p:nvPr/>
        </p:nvPicPr>
        <p:blipFill>
          <a:blip r:embed="rId2"/>
          <a:stretch>
            <a:fillRect/>
          </a:stretch>
        </p:blipFill>
        <p:spPr>
          <a:xfrm>
            <a:off x="10661114" y="184007"/>
            <a:ext cx="1048434" cy="1364400"/>
          </a:xfrm>
          <a:prstGeom prst="rect">
            <a:avLst/>
          </a:prstGeom>
          <a:ln>
            <a:solidFill>
              <a:schemeClr val="tx1"/>
            </a:solidFill>
          </a:ln>
        </p:spPr>
      </p:pic>
      <p:sp>
        <p:nvSpPr>
          <p:cNvPr id="46085" name="Content Placeholder 2">
            <a:extLst>
              <a:ext uri="{FF2B5EF4-FFF2-40B4-BE49-F238E27FC236}">
                <a16:creationId xmlns:a16="http://schemas.microsoft.com/office/drawing/2014/main" id="{2AC5012E-DDAA-56F2-AF1C-84E2E645C2AF}"/>
              </a:ext>
            </a:extLst>
          </p:cNvPr>
          <p:cNvSpPr txBox="1">
            <a:spLocks/>
          </p:cNvSpPr>
          <p:nvPr/>
        </p:nvSpPr>
        <p:spPr bwMode="auto">
          <a:xfrm>
            <a:off x="565541" y="978284"/>
            <a:ext cx="81359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US" sz="2400" b="1" noProof="0" dirty="0"/>
              <a:t>Print Layout interface​</a:t>
            </a:r>
          </a:p>
        </p:txBody>
      </p:sp>
      <p:pic>
        <p:nvPicPr>
          <p:cNvPr id="7" name="Picture 6">
            <a:extLst>
              <a:ext uri="{FF2B5EF4-FFF2-40B4-BE49-F238E27FC236}">
                <a16:creationId xmlns:a16="http://schemas.microsoft.com/office/drawing/2014/main" id="{76E623B9-654B-4983-B094-208259C370A9}"/>
              </a:ext>
            </a:extLst>
          </p:cNvPr>
          <p:cNvPicPr>
            <a:picLocks noChangeAspect="1"/>
          </p:cNvPicPr>
          <p:nvPr/>
        </p:nvPicPr>
        <p:blipFill rotWithShape="1">
          <a:blip r:embed="rId3"/>
          <a:srcRect l="80520" t="38265" r="10441" b="47050"/>
          <a:stretch/>
        </p:blipFill>
        <p:spPr>
          <a:xfrm>
            <a:off x="11515422" y="1413425"/>
            <a:ext cx="393993" cy="355073"/>
          </a:xfrm>
          <a:prstGeom prst="rect">
            <a:avLst/>
          </a:prstGeom>
        </p:spPr>
      </p:pic>
      <p:sp>
        <p:nvSpPr>
          <p:cNvPr id="8" name="TextBox 7">
            <a:extLst>
              <a:ext uri="{FF2B5EF4-FFF2-40B4-BE49-F238E27FC236}">
                <a16:creationId xmlns:a16="http://schemas.microsoft.com/office/drawing/2014/main" id="{825D5EB4-FCBE-7049-F077-840AA57CFB9C}"/>
              </a:ext>
            </a:extLst>
          </p:cNvPr>
          <p:cNvSpPr txBox="1"/>
          <p:nvPr/>
        </p:nvSpPr>
        <p:spPr>
          <a:xfrm>
            <a:off x="8839138" y="1532949"/>
            <a:ext cx="2725269" cy="276999"/>
          </a:xfrm>
          <a:prstGeom prst="rect">
            <a:avLst/>
          </a:prstGeom>
          <a:noFill/>
        </p:spPr>
        <p:txBody>
          <a:bodyPr wrap="square">
            <a:spAutoFit/>
          </a:bodyPr>
          <a:lstStyle/>
          <a:p>
            <a:r>
              <a:rPr lang="en-US" sz="1200" noProof="0" dirty="0"/>
              <a:t>QGIS_Interface_Menu_Tools_200526</a:t>
            </a:r>
          </a:p>
        </p:txBody>
      </p:sp>
      <p:sp>
        <p:nvSpPr>
          <p:cNvPr id="9" name="Content Placeholder 2">
            <a:extLst>
              <a:ext uri="{FF2B5EF4-FFF2-40B4-BE49-F238E27FC236}">
                <a16:creationId xmlns:a16="http://schemas.microsoft.com/office/drawing/2014/main" id="{70769E00-63A5-C7A0-0796-06348D3ABB87}"/>
              </a:ext>
            </a:extLst>
          </p:cNvPr>
          <p:cNvSpPr txBox="1">
            <a:spLocks/>
          </p:cNvSpPr>
          <p:nvPr/>
        </p:nvSpPr>
        <p:spPr>
          <a:xfrm>
            <a:off x="560284" y="1576143"/>
            <a:ext cx="4456216" cy="4145630"/>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charset="0"/>
              <a:buAutoNum type="arabicPeriod"/>
              <a:defRPr/>
            </a:pPr>
            <a:r>
              <a:rPr lang="en-US" sz="2200" noProof="0" dirty="0"/>
              <a:t>Main Menu: Access to various layout features</a:t>
            </a:r>
          </a:p>
          <a:p>
            <a:pPr marL="514350" indent="-514350">
              <a:buFont typeface="Arial" charset="0"/>
              <a:buAutoNum type="arabicPeriod"/>
              <a:defRPr/>
            </a:pPr>
            <a:r>
              <a:rPr lang="en-US" sz="2200" noProof="0" dirty="0"/>
              <a:t>Toolbars: Same functions as menus and other tools for interacting with the map layout.</a:t>
            </a:r>
          </a:p>
          <a:p>
            <a:pPr marL="514350" indent="-514350">
              <a:buFont typeface="Arial" charset="0"/>
              <a:buAutoNum type="arabicPeriod"/>
              <a:defRPr/>
            </a:pPr>
            <a:r>
              <a:rPr lang="en-US" sz="2200" noProof="0" dirty="0"/>
              <a:t>Map layout area</a:t>
            </a:r>
          </a:p>
          <a:p>
            <a:pPr marL="514350" indent="-514350">
              <a:buFont typeface="Arial" charset="0"/>
              <a:buAutoNum type="arabicPeriod"/>
              <a:defRPr/>
            </a:pPr>
            <a:r>
              <a:rPr lang="en-US" sz="2200" noProof="0" dirty="0">
                <a:latin typeface="Calibri" panose="020F0502020204030204" pitchFamily="34" charset="0"/>
                <a:ea typeface="Calibri" panose="020F0502020204030204" pitchFamily="34" charset="0"/>
                <a:cs typeface="Times New Roman" panose="02020603050405020304" pitchFamily="18" charset="0"/>
              </a:rPr>
              <a:t>Item and History: </a:t>
            </a:r>
            <a:r>
              <a:rPr lang="en-US" sz="2200" noProof="0" dirty="0"/>
              <a:t>Tracks changes to your layout and lets you undo changes if necessary.</a:t>
            </a:r>
          </a:p>
          <a:p>
            <a:pPr marL="514350" indent="-514350">
              <a:buFont typeface="Arial" charset="0"/>
              <a:buAutoNum type="arabicPeriod"/>
              <a:defRPr/>
            </a:pPr>
            <a:r>
              <a:rPr lang="en-US" sz="2200" noProof="0" dirty="0"/>
              <a:t>Layout: General layout settings</a:t>
            </a:r>
          </a:p>
          <a:p>
            <a:pPr marL="514350" indent="-514350">
              <a:buFont typeface="Arial" charset="0"/>
              <a:buAutoNum type="arabicPeriod"/>
              <a:defRPr/>
            </a:pPr>
            <a:r>
              <a:rPr lang="en-US" sz="2200" noProof="0" dirty="0"/>
              <a:t>Item Properties: Settings specific to each selected layout element</a:t>
            </a:r>
          </a:p>
        </p:txBody>
      </p:sp>
      <p:pic>
        <p:nvPicPr>
          <p:cNvPr id="5" name="Picture 4">
            <a:extLst>
              <a:ext uri="{FF2B5EF4-FFF2-40B4-BE49-F238E27FC236}">
                <a16:creationId xmlns:a16="http://schemas.microsoft.com/office/drawing/2014/main" id="{17B9E647-0410-FC50-5816-F2E701BAA4D4}"/>
              </a:ext>
            </a:extLst>
          </p:cNvPr>
          <p:cNvPicPr>
            <a:picLocks noChangeAspect="1"/>
          </p:cNvPicPr>
          <p:nvPr/>
        </p:nvPicPr>
        <p:blipFill>
          <a:blip r:embed="rId4"/>
          <a:stretch>
            <a:fillRect/>
          </a:stretch>
        </p:blipFill>
        <p:spPr>
          <a:xfrm>
            <a:off x="5533790" y="2072661"/>
            <a:ext cx="6315922" cy="3629753"/>
          </a:xfrm>
          <a:prstGeom prst="rect">
            <a:avLst/>
          </a:prstGeom>
        </p:spPr>
      </p:pic>
      <p:sp>
        <p:nvSpPr>
          <p:cNvPr id="2" name="Title 1">
            <a:extLst>
              <a:ext uri="{FF2B5EF4-FFF2-40B4-BE49-F238E27FC236}">
                <a16:creationId xmlns:a16="http://schemas.microsoft.com/office/drawing/2014/main" id="{3FF4E470-1B14-3688-1B00-BD50E8EDF861}"/>
              </a:ext>
            </a:extLst>
          </p:cNvPr>
          <p:cNvSpPr txBox="1">
            <a:spLocks/>
          </p:cNvSpPr>
          <p:nvPr/>
        </p:nvSpPr>
        <p:spPr bwMode="auto">
          <a:xfrm>
            <a:off x="553778" y="130551"/>
            <a:ext cx="11122283"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solidFill>
                  <a:schemeClr val="tx1"/>
                </a:solidFill>
              </a:rPr>
              <a:t>Creating the thematic map (Layout)</a:t>
            </a:r>
          </a:p>
        </p:txBody>
      </p:sp>
    </p:spTree>
    <p:extLst>
      <p:ext uri="{BB962C8B-B14F-4D97-AF65-F5344CB8AC3E}">
        <p14:creationId xmlns:p14="http://schemas.microsoft.com/office/powerpoint/2010/main" val="3651237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Content Placeholder 2">
            <a:extLst>
              <a:ext uri="{FF2B5EF4-FFF2-40B4-BE49-F238E27FC236}">
                <a16:creationId xmlns:a16="http://schemas.microsoft.com/office/drawing/2014/main" id="{4D07BB68-134F-4DE7-ADFE-9E958691E01B}"/>
              </a:ext>
            </a:extLst>
          </p:cNvPr>
          <p:cNvSpPr txBox="1">
            <a:spLocks/>
          </p:cNvSpPr>
          <p:nvPr/>
        </p:nvSpPr>
        <p:spPr bwMode="auto">
          <a:xfrm>
            <a:off x="565541" y="973453"/>
            <a:ext cx="81359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US" sz="2400" b="1" noProof="0" dirty="0">
                <a:ea typeface="Calibri" panose="020F0502020204030204" pitchFamily="34" charset="0"/>
                <a:cs typeface="Times New Roman" panose="02020603050405020304" pitchFamily="18" charset="0"/>
              </a:rPr>
              <a:t>Layout toolbar </a:t>
            </a:r>
            <a:r>
              <a:rPr lang="en-US" sz="2400" noProof="0" dirty="0"/>
              <a:t>:</a:t>
            </a:r>
          </a:p>
          <a:p>
            <a:pPr>
              <a:lnSpc>
                <a:spcPct val="90000"/>
              </a:lnSpc>
              <a:spcBef>
                <a:spcPts val="1000"/>
              </a:spcBef>
            </a:pPr>
            <a:endParaRPr lang="en-US" sz="2400" noProof="0" dirty="0"/>
          </a:p>
        </p:txBody>
      </p:sp>
      <p:sp>
        <p:nvSpPr>
          <p:cNvPr id="9" name="Content Placeholder 2">
            <a:extLst>
              <a:ext uri="{FF2B5EF4-FFF2-40B4-BE49-F238E27FC236}">
                <a16:creationId xmlns:a16="http://schemas.microsoft.com/office/drawing/2014/main" id="{C14BD825-2E05-1B7D-30D6-254A9BA23B4B}"/>
              </a:ext>
            </a:extLst>
          </p:cNvPr>
          <p:cNvSpPr txBox="1">
            <a:spLocks/>
          </p:cNvSpPr>
          <p:nvPr/>
        </p:nvSpPr>
        <p:spPr>
          <a:xfrm>
            <a:off x="2423592" y="2420888"/>
            <a:ext cx="7632848" cy="3024336"/>
          </a:xfrm>
          <a:prstGeom prst="rect">
            <a:avLst/>
          </a:prstGeom>
        </p:spPr>
        <p:txBody>
          <a:bodyPr numCol="2" spcCol="216000"/>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5000"/>
              </a:lnSpc>
              <a:spcBef>
                <a:spcPts val="600"/>
              </a:spcBef>
              <a:spcAft>
                <a:spcPts val="0"/>
              </a:spcAft>
              <a:buFont typeface="Symbol" panose="05050102010706020507" pitchFamily="18" charset="2"/>
              <a:buChar char=""/>
            </a:pPr>
            <a:r>
              <a:rPr lang="en-US" sz="1800" noProof="0" dirty="0">
                <a:latin typeface="Calibri" panose="020F0502020204030204" pitchFamily="34" charset="0"/>
                <a:ea typeface="Calibri" panose="020F0502020204030204" pitchFamily="34" charset="0"/>
                <a:cs typeface="Times New Roman" panose="02020603050405020304" pitchFamily="18" charset="0"/>
              </a:rPr>
              <a:t>Save layout</a:t>
            </a:r>
          </a:p>
          <a:p>
            <a:pPr marL="342900" indent="-342900">
              <a:lnSpc>
                <a:spcPct val="115000"/>
              </a:lnSpc>
              <a:spcBef>
                <a:spcPts val="600"/>
              </a:spcBef>
              <a:spcAft>
                <a:spcPts val="0"/>
              </a:spcAft>
              <a:buFont typeface="Symbol" panose="05050102010706020507" pitchFamily="18" charset="2"/>
              <a:buChar char=""/>
            </a:pPr>
            <a:r>
              <a:rPr lang="en-US" sz="1800" noProof="0" dirty="0">
                <a:latin typeface="Calibri" panose="020F0502020204030204" pitchFamily="34" charset="0"/>
                <a:ea typeface="Calibri" panose="020F0502020204030204" pitchFamily="34" charset="0"/>
                <a:cs typeface="Times New Roman" panose="02020603050405020304" pitchFamily="18" charset="0"/>
              </a:rPr>
              <a:t>New Layout</a:t>
            </a:r>
          </a:p>
          <a:p>
            <a:pPr marL="342900" indent="-342900">
              <a:lnSpc>
                <a:spcPct val="115000"/>
              </a:lnSpc>
              <a:spcBef>
                <a:spcPts val="600"/>
              </a:spcBef>
              <a:spcAft>
                <a:spcPts val="0"/>
              </a:spcAft>
              <a:buFont typeface="Symbol" panose="05050102010706020507" pitchFamily="18" charset="2"/>
              <a:buChar char=""/>
            </a:pPr>
            <a:r>
              <a:rPr lang="en-US" sz="1800" noProof="0" dirty="0">
                <a:latin typeface="Calibri" panose="020F0502020204030204" pitchFamily="34" charset="0"/>
                <a:ea typeface="Calibri" panose="020F0502020204030204" pitchFamily="34" charset="0"/>
                <a:cs typeface="Times New Roman" panose="02020603050405020304" pitchFamily="18" charset="0"/>
              </a:rPr>
              <a:t>Duplicate Layout</a:t>
            </a:r>
          </a:p>
          <a:p>
            <a:pPr marL="342900" indent="-342900">
              <a:lnSpc>
                <a:spcPct val="115000"/>
              </a:lnSpc>
              <a:spcBef>
                <a:spcPts val="600"/>
              </a:spcBef>
              <a:spcAft>
                <a:spcPts val="0"/>
              </a:spcAft>
              <a:buFont typeface="Symbol" panose="05050102010706020507" pitchFamily="18" charset="2"/>
              <a:buChar char=""/>
            </a:pPr>
            <a:r>
              <a:rPr lang="en-US" sz="1800" noProof="0" dirty="0">
                <a:latin typeface="Calibri" panose="020F0502020204030204" pitchFamily="34" charset="0"/>
                <a:ea typeface="Calibri" panose="020F0502020204030204" pitchFamily="34" charset="0"/>
                <a:cs typeface="Times New Roman" panose="02020603050405020304" pitchFamily="18" charset="0"/>
              </a:rPr>
              <a:t>Layout Manager</a:t>
            </a:r>
          </a:p>
          <a:p>
            <a:pPr marL="342900" indent="-342900">
              <a:lnSpc>
                <a:spcPct val="115000"/>
              </a:lnSpc>
              <a:spcBef>
                <a:spcPts val="600"/>
              </a:spcBef>
              <a:spcAft>
                <a:spcPts val="0"/>
              </a:spcAft>
              <a:buFont typeface="Symbol" panose="05050102010706020507" pitchFamily="18" charset="2"/>
              <a:buChar char=""/>
            </a:pPr>
            <a:r>
              <a:rPr lang="en-US" sz="1800" noProof="0" dirty="0">
                <a:latin typeface="Calibri" panose="020F0502020204030204" pitchFamily="34" charset="0"/>
                <a:ea typeface="Calibri" panose="020F0502020204030204" pitchFamily="34" charset="0"/>
                <a:cs typeface="Times New Roman" panose="02020603050405020304" pitchFamily="18" charset="0"/>
              </a:rPr>
              <a:t>Add items from a template</a:t>
            </a:r>
          </a:p>
          <a:p>
            <a:pPr marL="342900" indent="-342900">
              <a:lnSpc>
                <a:spcPct val="115000"/>
              </a:lnSpc>
              <a:spcBef>
                <a:spcPts val="600"/>
              </a:spcBef>
              <a:spcAft>
                <a:spcPts val="0"/>
              </a:spcAft>
              <a:buFont typeface="Symbol" panose="05050102010706020507" pitchFamily="18" charset="2"/>
              <a:buChar char=""/>
            </a:pPr>
            <a:r>
              <a:rPr lang="en-US" sz="1800" noProof="0" dirty="0">
                <a:latin typeface="Calibri" panose="020F0502020204030204" pitchFamily="34" charset="0"/>
                <a:ea typeface="Calibri" panose="020F0502020204030204" pitchFamily="34" charset="0"/>
                <a:cs typeface="Times New Roman" panose="02020603050405020304" pitchFamily="18" charset="0"/>
              </a:rPr>
              <a:t>Save as template</a:t>
            </a:r>
          </a:p>
          <a:p>
            <a:pPr marL="342900" indent="-342900">
              <a:lnSpc>
                <a:spcPct val="115000"/>
              </a:lnSpc>
              <a:spcBef>
                <a:spcPts val="600"/>
              </a:spcBef>
              <a:spcAft>
                <a:spcPts val="0"/>
              </a:spcAft>
              <a:buFont typeface="Symbol" panose="05050102010706020507" pitchFamily="18" charset="2"/>
              <a:buChar char=""/>
            </a:pPr>
            <a:r>
              <a:rPr lang="en-US" sz="1800" noProof="0" dirty="0">
                <a:latin typeface="Calibri" panose="020F0502020204030204" pitchFamily="34" charset="0"/>
                <a:ea typeface="Calibri" panose="020F0502020204030204" pitchFamily="34" charset="0"/>
                <a:cs typeface="Times New Roman" panose="02020603050405020304" pitchFamily="18" charset="0"/>
              </a:rPr>
              <a:t>Add pages…</a:t>
            </a:r>
          </a:p>
          <a:p>
            <a:pPr marL="342900" indent="-342900">
              <a:lnSpc>
                <a:spcPct val="115000"/>
              </a:lnSpc>
              <a:spcBef>
                <a:spcPts val="600"/>
              </a:spcBef>
              <a:spcAft>
                <a:spcPts val="0"/>
              </a:spcAft>
              <a:buFont typeface="Symbol" panose="05050102010706020507" pitchFamily="18" charset="2"/>
              <a:buChar char=""/>
            </a:pPr>
            <a:r>
              <a:rPr lang="en-US" sz="1800" noProof="0" dirty="0">
                <a:latin typeface="Calibri" panose="020F0502020204030204" pitchFamily="34" charset="0"/>
                <a:ea typeface="Calibri" panose="020F0502020204030204" pitchFamily="34" charset="0"/>
                <a:cs typeface="Times New Roman" panose="02020603050405020304" pitchFamily="18" charset="0"/>
              </a:rPr>
              <a:t>Print Layout</a:t>
            </a:r>
          </a:p>
          <a:p>
            <a:pPr marL="342900" indent="-342900">
              <a:lnSpc>
                <a:spcPct val="115000"/>
              </a:lnSpc>
              <a:spcBef>
                <a:spcPts val="600"/>
              </a:spcBef>
              <a:spcAft>
                <a:spcPts val="0"/>
              </a:spcAft>
              <a:buFont typeface="Symbol" panose="05050102010706020507" pitchFamily="18" charset="2"/>
              <a:buChar char=""/>
            </a:pPr>
            <a:r>
              <a:rPr lang="en-US" sz="1800" noProof="0" dirty="0">
                <a:latin typeface="Calibri" panose="020F0502020204030204" pitchFamily="34" charset="0"/>
                <a:ea typeface="Calibri" panose="020F0502020204030204" pitchFamily="34" charset="0"/>
                <a:cs typeface="Times New Roman" panose="02020603050405020304" pitchFamily="18" charset="0"/>
              </a:rPr>
              <a:t>Export as image</a:t>
            </a:r>
          </a:p>
          <a:p>
            <a:pPr marL="342900" indent="-342900">
              <a:lnSpc>
                <a:spcPct val="115000"/>
              </a:lnSpc>
              <a:spcBef>
                <a:spcPts val="600"/>
              </a:spcBef>
              <a:spcAft>
                <a:spcPts val="0"/>
              </a:spcAft>
              <a:buFont typeface="Symbol" panose="05050102010706020507" pitchFamily="18" charset="2"/>
              <a:buChar char=""/>
            </a:pPr>
            <a:r>
              <a:rPr lang="en-US" sz="1800" noProof="0" dirty="0">
                <a:latin typeface="Calibri" panose="020F0502020204030204" pitchFamily="34" charset="0"/>
                <a:ea typeface="Calibri" panose="020F0502020204030204" pitchFamily="34" charset="0"/>
                <a:cs typeface="Times New Roman" panose="02020603050405020304" pitchFamily="18" charset="0"/>
              </a:rPr>
              <a:t>Export as SVG…</a:t>
            </a:r>
          </a:p>
          <a:p>
            <a:pPr marL="342900" indent="-342900">
              <a:lnSpc>
                <a:spcPct val="115000"/>
              </a:lnSpc>
              <a:spcBef>
                <a:spcPts val="600"/>
              </a:spcBef>
              <a:spcAft>
                <a:spcPts val="0"/>
              </a:spcAft>
              <a:buFont typeface="Symbol" panose="05050102010706020507" pitchFamily="18" charset="2"/>
              <a:buChar char=""/>
            </a:pPr>
            <a:r>
              <a:rPr lang="en-US" sz="1800" noProof="0" dirty="0">
                <a:latin typeface="Calibri" panose="020F0502020204030204" pitchFamily="34" charset="0"/>
                <a:ea typeface="Calibri" panose="020F0502020204030204" pitchFamily="34" charset="0"/>
                <a:cs typeface="Times New Roman" panose="02020603050405020304" pitchFamily="18" charset="0"/>
              </a:rPr>
              <a:t>Export as PDF…</a:t>
            </a:r>
          </a:p>
          <a:p>
            <a:pPr marL="342900" indent="-342900">
              <a:lnSpc>
                <a:spcPct val="115000"/>
              </a:lnSpc>
              <a:spcBef>
                <a:spcPts val="600"/>
              </a:spcBef>
              <a:spcAft>
                <a:spcPts val="0"/>
              </a:spcAft>
              <a:buFont typeface="Symbol" panose="05050102010706020507" pitchFamily="18" charset="2"/>
              <a:buChar char=""/>
            </a:pPr>
            <a:r>
              <a:rPr lang="en-US" sz="1800" noProof="0" dirty="0">
                <a:latin typeface="Calibri" panose="020F0502020204030204" pitchFamily="34" charset="0"/>
                <a:ea typeface="Calibri" panose="020F0502020204030204" pitchFamily="34" charset="0"/>
                <a:cs typeface="Times New Roman" panose="02020603050405020304" pitchFamily="18" charset="0"/>
              </a:rPr>
              <a:t>Undo</a:t>
            </a:r>
          </a:p>
          <a:p>
            <a:pPr marL="342900" indent="-342900">
              <a:lnSpc>
                <a:spcPct val="115000"/>
              </a:lnSpc>
              <a:spcBef>
                <a:spcPts val="600"/>
              </a:spcBef>
              <a:spcAft>
                <a:spcPts val="0"/>
              </a:spcAft>
              <a:buFont typeface="Symbol" panose="05050102010706020507" pitchFamily="18" charset="2"/>
              <a:buChar char=""/>
            </a:pPr>
            <a:r>
              <a:rPr lang="en-US" sz="1800" noProof="0" dirty="0">
                <a:latin typeface="Calibri" panose="020F0502020204030204" pitchFamily="34" charset="0"/>
                <a:ea typeface="Calibri" panose="020F0502020204030204" pitchFamily="34" charset="0"/>
                <a:cs typeface="Times New Roman" panose="02020603050405020304" pitchFamily="18" charset="0"/>
              </a:rPr>
              <a:t>Redo</a:t>
            </a:r>
          </a:p>
          <a:p>
            <a:pPr>
              <a:spcBef>
                <a:spcPts val="600"/>
              </a:spcBef>
              <a:spcAft>
                <a:spcPts val="0"/>
              </a:spcAft>
              <a:defRPr/>
            </a:pPr>
            <a:endParaRPr lang="en-US" sz="2400" noProof="0" dirty="0"/>
          </a:p>
        </p:txBody>
      </p:sp>
      <p:sp>
        <p:nvSpPr>
          <p:cNvPr id="49159" name="Rectangle 3">
            <a:extLst>
              <a:ext uri="{FF2B5EF4-FFF2-40B4-BE49-F238E27FC236}">
                <a16:creationId xmlns:a16="http://schemas.microsoft.com/office/drawing/2014/main" id="{F81161A1-F49E-DF45-2827-F11E8D0FB630}"/>
              </a:ext>
            </a:extLst>
          </p:cNvPr>
          <p:cNvSpPr>
            <a:spLocks noChangeArrowheads="1"/>
          </p:cNvSpPr>
          <p:nvPr/>
        </p:nvSpPr>
        <p:spPr bwMode="auto">
          <a:xfrm>
            <a:off x="2239965" y="2420938"/>
            <a:ext cx="3067142" cy="4318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noProof="0" dirty="0"/>
          </a:p>
        </p:txBody>
      </p:sp>
      <p:sp>
        <p:nvSpPr>
          <p:cNvPr id="49160" name="Content Placeholder 2">
            <a:extLst>
              <a:ext uri="{FF2B5EF4-FFF2-40B4-BE49-F238E27FC236}">
                <a16:creationId xmlns:a16="http://schemas.microsoft.com/office/drawing/2014/main" id="{55235EC4-E980-38AF-1B6E-0D96F096865B}"/>
              </a:ext>
            </a:extLst>
          </p:cNvPr>
          <p:cNvSpPr txBox="1">
            <a:spLocks/>
          </p:cNvSpPr>
          <p:nvPr/>
        </p:nvSpPr>
        <p:spPr bwMode="auto">
          <a:xfrm>
            <a:off x="1830387" y="5571429"/>
            <a:ext cx="90185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US" sz="2600" noProof="0" dirty="0"/>
              <a:t>The highlighted functions are those you will most commonly use</a:t>
            </a:r>
          </a:p>
        </p:txBody>
      </p:sp>
      <p:sp>
        <p:nvSpPr>
          <p:cNvPr id="11" name="AutoShape 32">
            <a:extLst>
              <a:ext uri="{FF2B5EF4-FFF2-40B4-BE49-F238E27FC236}">
                <a16:creationId xmlns:a16="http://schemas.microsoft.com/office/drawing/2014/main" id="{084EE53A-1876-8549-2A0F-72BC081538FE}"/>
              </a:ext>
            </a:extLst>
          </p:cNvPr>
          <p:cNvSpPr>
            <a:spLocks noChangeArrowheads="1"/>
          </p:cNvSpPr>
          <p:nvPr/>
        </p:nvSpPr>
        <p:spPr bwMode="auto">
          <a:xfrm>
            <a:off x="1343025" y="5603178"/>
            <a:ext cx="436562" cy="381000"/>
          </a:xfrm>
          <a:prstGeom prst="rightArrow">
            <a:avLst>
              <a:gd name="adj1" fmla="val 50000"/>
              <a:gd name="adj2" fmla="val 53571"/>
            </a:avLst>
          </a:prstGeom>
          <a:solidFill>
            <a:srgbClr val="1F83C5"/>
          </a:solidFill>
          <a:ln w="9525">
            <a:noFill/>
            <a:miter lim="800000"/>
            <a:headEnd/>
            <a:tailEnd/>
          </a:ln>
          <a:effectLst/>
        </p:spPr>
        <p:txBody>
          <a:bodyPr wrap="none" lIns="92075" tIns="46038" rIns="92075" bIns="46038" anchor="ctr"/>
          <a:lstStyle/>
          <a:p>
            <a:pPr>
              <a:defRPr/>
            </a:pPr>
            <a:endParaRPr lang="en-US" noProof="0" dirty="0">
              <a:cs typeface="Arial" charset="0"/>
            </a:endParaRPr>
          </a:p>
        </p:txBody>
      </p:sp>
      <p:sp>
        <p:nvSpPr>
          <p:cNvPr id="49162" name="Rectangle 3">
            <a:extLst>
              <a:ext uri="{FF2B5EF4-FFF2-40B4-BE49-F238E27FC236}">
                <a16:creationId xmlns:a16="http://schemas.microsoft.com/office/drawing/2014/main" id="{F4255637-68A9-6DF9-7B1A-CC8BA5E280AC}"/>
              </a:ext>
            </a:extLst>
          </p:cNvPr>
          <p:cNvSpPr>
            <a:spLocks noChangeArrowheads="1"/>
          </p:cNvSpPr>
          <p:nvPr/>
        </p:nvSpPr>
        <p:spPr bwMode="auto">
          <a:xfrm>
            <a:off x="6093853" y="3645024"/>
            <a:ext cx="3063503" cy="1139407"/>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noProof="0" dirty="0"/>
          </a:p>
        </p:txBody>
      </p:sp>
      <p:pic>
        <p:nvPicPr>
          <p:cNvPr id="49164" name="Picture 2" descr="Layout_Toolbar">
            <a:extLst>
              <a:ext uri="{FF2B5EF4-FFF2-40B4-BE49-F238E27FC236}">
                <a16:creationId xmlns:a16="http://schemas.microsoft.com/office/drawing/2014/main" id="{A3B485D9-C700-4B1C-7489-42E34AE158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4675" y="1662114"/>
            <a:ext cx="59626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4FDE074-AF62-F857-D557-363E5CE1A0E4}"/>
              </a:ext>
            </a:extLst>
          </p:cNvPr>
          <p:cNvSpPr txBox="1">
            <a:spLocks/>
          </p:cNvSpPr>
          <p:nvPr/>
        </p:nvSpPr>
        <p:spPr bwMode="auto">
          <a:xfrm>
            <a:off x="553778" y="130551"/>
            <a:ext cx="11122283"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solidFill>
                  <a:schemeClr val="tx1"/>
                </a:solidFill>
              </a:rPr>
              <a:t>Creating the thematic map (Layout)</a:t>
            </a:r>
          </a:p>
        </p:txBody>
      </p:sp>
    </p:spTree>
    <p:extLst>
      <p:ext uri="{BB962C8B-B14F-4D97-AF65-F5344CB8AC3E}">
        <p14:creationId xmlns:p14="http://schemas.microsoft.com/office/powerpoint/2010/main" val="2100214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EB7B53-3AAE-E0CE-C96E-42350630DAD5}"/>
              </a:ext>
            </a:extLst>
          </p:cNvPr>
          <p:cNvPicPr>
            <a:picLocks noChangeAspect="1"/>
          </p:cNvPicPr>
          <p:nvPr/>
        </p:nvPicPr>
        <p:blipFill>
          <a:blip r:embed="rId2"/>
          <a:stretch>
            <a:fillRect/>
          </a:stretch>
        </p:blipFill>
        <p:spPr>
          <a:xfrm>
            <a:off x="7394673" y="5153086"/>
            <a:ext cx="2048161" cy="952633"/>
          </a:xfrm>
          <a:prstGeom prst="rect">
            <a:avLst/>
          </a:prstGeom>
        </p:spPr>
      </p:pic>
      <p:sp>
        <p:nvSpPr>
          <p:cNvPr id="49157" name="Content Placeholder 2">
            <a:extLst>
              <a:ext uri="{FF2B5EF4-FFF2-40B4-BE49-F238E27FC236}">
                <a16:creationId xmlns:a16="http://schemas.microsoft.com/office/drawing/2014/main" id="{4D07BB68-134F-4DE7-ADFE-9E958691E01B}"/>
              </a:ext>
            </a:extLst>
          </p:cNvPr>
          <p:cNvSpPr txBox="1">
            <a:spLocks/>
          </p:cNvSpPr>
          <p:nvPr/>
        </p:nvSpPr>
        <p:spPr bwMode="auto">
          <a:xfrm>
            <a:off x="561139" y="971756"/>
            <a:ext cx="603764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US" sz="2400" b="1" noProof="0" dirty="0">
                <a:ea typeface="Calibri" panose="020F0502020204030204" pitchFamily="34" charset="0"/>
                <a:cs typeface="Times New Roman" panose="02020603050405020304" pitchFamily="18" charset="0"/>
              </a:rPr>
              <a:t>Layout navigation toolbar​</a:t>
            </a:r>
            <a:endParaRPr lang="en-US" sz="2400" noProof="0" dirty="0"/>
          </a:p>
          <a:p>
            <a:pPr>
              <a:lnSpc>
                <a:spcPct val="90000"/>
              </a:lnSpc>
              <a:spcBef>
                <a:spcPts val="1000"/>
              </a:spcBef>
            </a:pPr>
            <a:endParaRPr lang="en-US" sz="2400" noProof="0" dirty="0"/>
          </a:p>
        </p:txBody>
      </p:sp>
      <p:sp>
        <p:nvSpPr>
          <p:cNvPr id="49159" name="Rectangle 3">
            <a:extLst>
              <a:ext uri="{FF2B5EF4-FFF2-40B4-BE49-F238E27FC236}">
                <a16:creationId xmlns:a16="http://schemas.microsoft.com/office/drawing/2014/main" id="{F81161A1-F49E-DF45-2827-F11E8D0FB630}"/>
              </a:ext>
            </a:extLst>
          </p:cNvPr>
          <p:cNvSpPr>
            <a:spLocks noChangeArrowheads="1"/>
          </p:cNvSpPr>
          <p:nvPr/>
        </p:nvSpPr>
        <p:spPr bwMode="auto">
          <a:xfrm>
            <a:off x="1474534" y="2437701"/>
            <a:ext cx="3063949" cy="2399802"/>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noProof="0" dirty="0"/>
          </a:p>
        </p:txBody>
      </p:sp>
      <p:sp>
        <p:nvSpPr>
          <p:cNvPr id="49160" name="Content Placeholder 2">
            <a:extLst>
              <a:ext uri="{FF2B5EF4-FFF2-40B4-BE49-F238E27FC236}">
                <a16:creationId xmlns:a16="http://schemas.microsoft.com/office/drawing/2014/main" id="{55235EC4-E980-38AF-1B6E-0D96F096865B}"/>
              </a:ext>
            </a:extLst>
          </p:cNvPr>
          <p:cNvSpPr txBox="1">
            <a:spLocks/>
          </p:cNvSpPr>
          <p:nvPr/>
        </p:nvSpPr>
        <p:spPr bwMode="auto">
          <a:xfrm>
            <a:off x="1225282" y="5168519"/>
            <a:ext cx="357204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US" sz="2400" noProof="0" dirty="0"/>
              <a:t>You will most certainly use all of these tools</a:t>
            </a:r>
          </a:p>
        </p:txBody>
      </p:sp>
      <p:sp>
        <p:nvSpPr>
          <p:cNvPr id="11" name="AutoShape 32">
            <a:extLst>
              <a:ext uri="{FF2B5EF4-FFF2-40B4-BE49-F238E27FC236}">
                <a16:creationId xmlns:a16="http://schemas.microsoft.com/office/drawing/2014/main" id="{084EE53A-1876-8549-2A0F-72BC081538FE}"/>
              </a:ext>
            </a:extLst>
          </p:cNvPr>
          <p:cNvSpPr>
            <a:spLocks noChangeArrowheads="1"/>
          </p:cNvSpPr>
          <p:nvPr/>
        </p:nvSpPr>
        <p:spPr bwMode="auto">
          <a:xfrm>
            <a:off x="666580" y="5170462"/>
            <a:ext cx="436562" cy="381000"/>
          </a:xfrm>
          <a:prstGeom prst="rightArrow">
            <a:avLst>
              <a:gd name="adj1" fmla="val 50000"/>
              <a:gd name="adj2" fmla="val 53571"/>
            </a:avLst>
          </a:prstGeom>
          <a:solidFill>
            <a:srgbClr val="1F83C5"/>
          </a:solidFill>
          <a:ln w="9525">
            <a:noFill/>
            <a:miter lim="800000"/>
            <a:headEnd/>
            <a:tailEnd/>
          </a:ln>
          <a:effectLst/>
        </p:spPr>
        <p:txBody>
          <a:bodyPr wrap="none" lIns="92075" tIns="46038" rIns="92075" bIns="46038" anchor="ctr"/>
          <a:lstStyle/>
          <a:p>
            <a:pPr>
              <a:defRPr/>
            </a:pPr>
            <a:endParaRPr lang="en-US" noProof="0" dirty="0">
              <a:cs typeface="Arial" charset="0"/>
            </a:endParaRPr>
          </a:p>
        </p:txBody>
      </p:sp>
      <p:pic>
        <p:nvPicPr>
          <p:cNvPr id="3" name="Picture 2">
            <a:extLst>
              <a:ext uri="{FF2B5EF4-FFF2-40B4-BE49-F238E27FC236}">
                <a16:creationId xmlns:a16="http://schemas.microsoft.com/office/drawing/2014/main" id="{D12088C0-DE96-27A6-E7DB-41BE67F65CDD}"/>
              </a:ext>
            </a:extLst>
          </p:cNvPr>
          <p:cNvPicPr>
            <a:picLocks noChangeAspect="1"/>
          </p:cNvPicPr>
          <p:nvPr/>
        </p:nvPicPr>
        <p:blipFill>
          <a:blip r:embed="rId3"/>
          <a:stretch>
            <a:fillRect/>
          </a:stretch>
        </p:blipFill>
        <p:spPr>
          <a:xfrm>
            <a:off x="1638948" y="1664683"/>
            <a:ext cx="2693793" cy="503236"/>
          </a:xfrm>
          <a:prstGeom prst="rect">
            <a:avLst/>
          </a:prstGeom>
        </p:spPr>
      </p:pic>
      <p:sp>
        <p:nvSpPr>
          <p:cNvPr id="5" name="TextBox 4">
            <a:extLst>
              <a:ext uri="{FF2B5EF4-FFF2-40B4-BE49-F238E27FC236}">
                <a16:creationId xmlns:a16="http://schemas.microsoft.com/office/drawing/2014/main" id="{CA0C086E-78B4-01CB-FEB0-DCED93291489}"/>
              </a:ext>
            </a:extLst>
          </p:cNvPr>
          <p:cNvSpPr txBox="1"/>
          <p:nvPr/>
        </p:nvSpPr>
        <p:spPr>
          <a:xfrm>
            <a:off x="1638948" y="2449581"/>
            <a:ext cx="3187566" cy="2323970"/>
          </a:xfrm>
          <a:prstGeom prst="rect">
            <a:avLst/>
          </a:prstGeom>
          <a:noFill/>
        </p:spPr>
        <p:txBody>
          <a:bodyPr wrap="square">
            <a:spAutoFit/>
          </a:bodyPr>
          <a:lstStyle/>
          <a:p>
            <a:pPr marL="342900" indent="-342900">
              <a:lnSpc>
                <a:spcPct val="115000"/>
              </a:lnSpc>
              <a:spcBef>
                <a:spcPts val="600"/>
              </a:spcBef>
              <a:buFont typeface="Symbol" panose="05050102010706020507" pitchFamily="18" charset="2"/>
              <a:buChar char=""/>
            </a:pPr>
            <a:r>
              <a:rPr lang="en-US" sz="2200" noProof="0" dirty="0">
                <a:latin typeface="Calibri" panose="020F0502020204030204" pitchFamily="34" charset="0"/>
                <a:ea typeface="Calibri" panose="020F0502020204030204" pitchFamily="34" charset="0"/>
                <a:cs typeface="Times New Roman" panose="02020603050405020304" pitchFamily="18" charset="0"/>
              </a:rPr>
              <a:t>Zoom in</a:t>
            </a:r>
          </a:p>
          <a:p>
            <a:pPr marL="342900" indent="-342900">
              <a:lnSpc>
                <a:spcPct val="115000"/>
              </a:lnSpc>
              <a:spcBef>
                <a:spcPts val="600"/>
              </a:spcBef>
              <a:buFont typeface="Symbol" panose="05050102010706020507" pitchFamily="18" charset="2"/>
              <a:buChar char=""/>
            </a:pPr>
            <a:r>
              <a:rPr lang="en-US" sz="2200" noProof="0" dirty="0">
                <a:latin typeface="Calibri" panose="020F0502020204030204" pitchFamily="34" charset="0"/>
                <a:ea typeface="Calibri" panose="020F0502020204030204" pitchFamily="34" charset="0"/>
                <a:cs typeface="Times New Roman" panose="02020603050405020304" pitchFamily="18" charset="0"/>
              </a:rPr>
              <a:t>Zoom out</a:t>
            </a:r>
          </a:p>
          <a:p>
            <a:pPr marL="342900" indent="-342900">
              <a:lnSpc>
                <a:spcPct val="115000"/>
              </a:lnSpc>
              <a:spcBef>
                <a:spcPts val="600"/>
              </a:spcBef>
              <a:buFont typeface="Symbol" panose="05050102010706020507" pitchFamily="18" charset="2"/>
              <a:buChar char=""/>
            </a:pPr>
            <a:r>
              <a:rPr lang="en-US" sz="2200" noProof="0" dirty="0">
                <a:latin typeface="Calibri" panose="020F0502020204030204" pitchFamily="34" charset="0"/>
                <a:ea typeface="Calibri" panose="020F0502020204030204" pitchFamily="34" charset="0"/>
                <a:cs typeface="Times New Roman" panose="02020603050405020304" pitchFamily="18" charset="0"/>
              </a:rPr>
              <a:t>Zoom to 100%</a:t>
            </a:r>
          </a:p>
          <a:p>
            <a:pPr marL="342900" indent="-342900">
              <a:lnSpc>
                <a:spcPct val="115000"/>
              </a:lnSpc>
              <a:spcBef>
                <a:spcPts val="600"/>
              </a:spcBef>
              <a:buFont typeface="Symbol" panose="05050102010706020507" pitchFamily="18" charset="2"/>
              <a:buChar char=""/>
            </a:pPr>
            <a:r>
              <a:rPr lang="en-US" sz="2200" noProof="0" dirty="0">
                <a:latin typeface="Calibri" panose="020F0502020204030204" pitchFamily="34" charset="0"/>
                <a:ea typeface="Calibri" panose="020F0502020204030204" pitchFamily="34" charset="0"/>
                <a:cs typeface="Times New Roman" panose="02020603050405020304" pitchFamily="18" charset="0"/>
              </a:rPr>
              <a:t>Full zoom</a:t>
            </a:r>
          </a:p>
          <a:p>
            <a:pPr marL="342900" indent="-342900">
              <a:lnSpc>
                <a:spcPct val="115000"/>
              </a:lnSpc>
              <a:spcBef>
                <a:spcPts val="600"/>
              </a:spcBef>
              <a:buFont typeface="Symbol" panose="05050102010706020507" pitchFamily="18" charset="2"/>
              <a:buChar char=""/>
            </a:pPr>
            <a:r>
              <a:rPr lang="en-US" sz="2200" noProof="0" dirty="0">
                <a:latin typeface="Calibri" panose="020F0502020204030204" pitchFamily="34" charset="0"/>
                <a:ea typeface="Calibri" panose="020F0502020204030204" pitchFamily="34" charset="0"/>
                <a:cs typeface="Times New Roman" panose="02020603050405020304" pitchFamily="18" charset="0"/>
              </a:rPr>
              <a:t>Refresh the display</a:t>
            </a:r>
          </a:p>
        </p:txBody>
      </p:sp>
      <p:sp>
        <p:nvSpPr>
          <p:cNvPr id="7" name="TextBox 6">
            <a:extLst>
              <a:ext uri="{FF2B5EF4-FFF2-40B4-BE49-F238E27FC236}">
                <a16:creationId xmlns:a16="http://schemas.microsoft.com/office/drawing/2014/main" id="{BCF0C332-A93D-1F41-C1C6-1DFA6A0A9D4C}"/>
              </a:ext>
            </a:extLst>
          </p:cNvPr>
          <p:cNvSpPr txBox="1"/>
          <p:nvPr/>
        </p:nvSpPr>
        <p:spPr>
          <a:xfrm>
            <a:off x="5436300" y="1277237"/>
            <a:ext cx="5370956" cy="1107996"/>
          </a:xfrm>
          <a:prstGeom prst="rect">
            <a:avLst/>
          </a:prstGeom>
          <a:noFill/>
        </p:spPr>
        <p:txBody>
          <a:bodyPr wrap="square">
            <a:spAutoFit/>
          </a:bodyPr>
          <a:lstStyle/>
          <a:p>
            <a:pPr marL="342900" lvl="1" defTabSz="685800"/>
            <a:r>
              <a:rPr lang="en-US" sz="2200" noProof="0" dirty="0">
                <a:solidFill>
                  <a:srgbClr val="000000"/>
                </a:solidFill>
                <a:ea typeface="Calibri" panose="020F0502020204030204" pitchFamily="34" charset="0"/>
              </a:rPr>
              <a:t>If you simply need to move your map, use the </a:t>
            </a:r>
            <a:r>
              <a:rPr lang="en-US" sz="2200" i="1" noProof="0" dirty="0">
                <a:solidFill>
                  <a:srgbClr val="000000"/>
                </a:solidFill>
                <a:ea typeface="Calibri" panose="020F0502020204030204" pitchFamily="34" charset="0"/>
              </a:rPr>
              <a:t>Move item content </a:t>
            </a:r>
            <a:r>
              <a:rPr lang="en-US" sz="2200" noProof="0" dirty="0">
                <a:solidFill>
                  <a:srgbClr val="000000"/>
                </a:solidFill>
                <a:ea typeface="Calibri" panose="020F0502020204030204" pitchFamily="34" charset="0"/>
              </a:rPr>
              <a:t>button on the Toolbox toolbar.</a:t>
            </a:r>
          </a:p>
        </p:txBody>
      </p:sp>
      <p:pic>
        <p:nvPicPr>
          <p:cNvPr id="10" name="Picture 9">
            <a:extLst>
              <a:ext uri="{FF2B5EF4-FFF2-40B4-BE49-F238E27FC236}">
                <a16:creationId xmlns:a16="http://schemas.microsoft.com/office/drawing/2014/main" id="{90EF4FB7-1A95-343A-223B-E9D3019BA5E0}"/>
              </a:ext>
            </a:extLst>
          </p:cNvPr>
          <p:cNvPicPr>
            <a:picLocks noChangeAspect="1"/>
          </p:cNvPicPr>
          <p:nvPr/>
        </p:nvPicPr>
        <p:blipFill rotWithShape="1">
          <a:blip r:embed="rId4"/>
          <a:srcRect t="16819" r="16124"/>
          <a:stretch/>
        </p:blipFill>
        <p:spPr>
          <a:xfrm>
            <a:off x="10807256" y="1474773"/>
            <a:ext cx="713163" cy="514365"/>
          </a:xfrm>
          <a:prstGeom prst="rect">
            <a:avLst/>
          </a:prstGeom>
        </p:spPr>
      </p:pic>
      <p:sp>
        <p:nvSpPr>
          <p:cNvPr id="13" name="TextBox 12">
            <a:extLst>
              <a:ext uri="{FF2B5EF4-FFF2-40B4-BE49-F238E27FC236}">
                <a16:creationId xmlns:a16="http://schemas.microsoft.com/office/drawing/2014/main" id="{C3EDE4C9-F68C-D678-E445-8F9845EAB56E}"/>
              </a:ext>
            </a:extLst>
          </p:cNvPr>
          <p:cNvSpPr txBox="1"/>
          <p:nvPr/>
        </p:nvSpPr>
        <p:spPr>
          <a:xfrm>
            <a:off x="5741784" y="2561197"/>
            <a:ext cx="5934279" cy="2462213"/>
          </a:xfrm>
          <a:prstGeom prst="rect">
            <a:avLst/>
          </a:prstGeom>
          <a:noFill/>
        </p:spPr>
        <p:txBody>
          <a:bodyPr wrap="square">
            <a:spAutoFit/>
          </a:bodyPr>
          <a:lstStyle/>
          <a:p>
            <a:r>
              <a:rPr lang="en-US" sz="2200" noProof="0" dirty="0">
                <a:solidFill>
                  <a:srgbClr val="000000"/>
                </a:solidFill>
                <a:ea typeface="Calibri" panose="020F0502020204030204" pitchFamily="34" charset="0"/>
              </a:rPr>
              <a:t>If you need to adjust the map zoom level:</a:t>
            </a:r>
          </a:p>
          <a:p>
            <a:pPr marL="342900" indent="-342900">
              <a:buFont typeface="+mj-lt"/>
              <a:buAutoNum type="arabicPeriod"/>
            </a:pPr>
            <a:r>
              <a:rPr lang="en-US" sz="2200" noProof="0" dirty="0">
                <a:solidFill>
                  <a:srgbClr val="000000"/>
                </a:solidFill>
                <a:ea typeface="Calibri" panose="020F0502020204030204" pitchFamily="34" charset="0"/>
              </a:rPr>
              <a:t>Go to the main QGIS window</a:t>
            </a:r>
          </a:p>
          <a:p>
            <a:pPr marL="342900" indent="-342900">
              <a:buFont typeface="+mj-lt"/>
              <a:buAutoNum type="arabicPeriod"/>
            </a:pPr>
            <a:r>
              <a:rPr lang="en-US" sz="2200" noProof="0" dirty="0">
                <a:solidFill>
                  <a:srgbClr val="000000"/>
                </a:solidFill>
                <a:ea typeface="Calibri" panose="020F0502020204030204" pitchFamily="34" charset="0"/>
              </a:rPr>
              <a:t>Zoom in or out as needed</a:t>
            </a:r>
          </a:p>
          <a:p>
            <a:pPr marL="342900" indent="-342900">
              <a:buFont typeface="+mj-lt"/>
              <a:buAutoNum type="arabicPeriod"/>
            </a:pPr>
            <a:r>
              <a:rPr lang="en-US" sz="2200" noProof="0" dirty="0">
                <a:solidFill>
                  <a:srgbClr val="000000"/>
                </a:solidFill>
                <a:ea typeface="Calibri" panose="020F0502020204030204" pitchFamily="34" charset="0"/>
              </a:rPr>
              <a:t>Return to the print layout window</a:t>
            </a:r>
          </a:p>
          <a:p>
            <a:pPr marL="342900" indent="-342900">
              <a:buFont typeface="+mj-lt"/>
              <a:buAutoNum type="arabicPeriod"/>
            </a:pPr>
            <a:r>
              <a:rPr lang="en-US" sz="2200" noProof="0" dirty="0">
                <a:solidFill>
                  <a:srgbClr val="000000"/>
                </a:solidFill>
                <a:ea typeface="Calibri" panose="020F0502020204030204" pitchFamily="34" charset="0"/>
              </a:rPr>
              <a:t>Select the map</a:t>
            </a:r>
          </a:p>
          <a:p>
            <a:pPr marL="342900" indent="-342900">
              <a:buFont typeface="+mj-lt"/>
              <a:buAutoNum type="arabicPeriod"/>
            </a:pPr>
            <a:r>
              <a:rPr lang="en-US" sz="2200" noProof="0" dirty="0">
                <a:solidFill>
                  <a:srgbClr val="000000"/>
                </a:solidFill>
                <a:ea typeface="Calibri" panose="020F0502020204030204" pitchFamily="34" charset="0"/>
              </a:rPr>
              <a:t>In the Item Properties tab, click the </a:t>
            </a:r>
            <a:r>
              <a:rPr lang="en-US" sz="2200" i="1" noProof="0" dirty="0">
                <a:solidFill>
                  <a:srgbClr val="000000"/>
                </a:solidFill>
                <a:ea typeface="Calibri" panose="020F0502020204030204" pitchFamily="34" charset="0"/>
              </a:rPr>
              <a:t>Set Map Extent to Match Main Canvas Extent </a:t>
            </a:r>
            <a:r>
              <a:rPr lang="en-US" sz="2200" noProof="0" dirty="0">
                <a:solidFill>
                  <a:srgbClr val="000000"/>
                </a:solidFill>
                <a:ea typeface="Calibri" panose="020F0502020204030204" pitchFamily="34" charset="0"/>
              </a:rPr>
              <a:t>button</a:t>
            </a:r>
            <a:endParaRPr lang="en-US" sz="2200" noProof="0" dirty="0"/>
          </a:p>
        </p:txBody>
      </p:sp>
      <p:sp>
        <p:nvSpPr>
          <p:cNvPr id="17" name="Rectangle 3">
            <a:extLst>
              <a:ext uri="{FF2B5EF4-FFF2-40B4-BE49-F238E27FC236}">
                <a16:creationId xmlns:a16="http://schemas.microsoft.com/office/drawing/2014/main" id="{2C6D85AD-C88A-0183-E2B0-44B742B0D6C1}"/>
              </a:ext>
            </a:extLst>
          </p:cNvPr>
          <p:cNvSpPr>
            <a:spLocks noChangeArrowheads="1"/>
          </p:cNvSpPr>
          <p:nvPr/>
        </p:nvSpPr>
        <p:spPr bwMode="auto">
          <a:xfrm>
            <a:off x="7763207" y="5818879"/>
            <a:ext cx="279030" cy="286839"/>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noProof="0" dirty="0"/>
          </a:p>
        </p:txBody>
      </p:sp>
      <p:sp>
        <p:nvSpPr>
          <p:cNvPr id="2" name="Title 1">
            <a:extLst>
              <a:ext uri="{FF2B5EF4-FFF2-40B4-BE49-F238E27FC236}">
                <a16:creationId xmlns:a16="http://schemas.microsoft.com/office/drawing/2014/main" id="{C3F959CA-9085-F2ED-D845-750739B0EEB1}"/>
              </a:ext>
            </a:extLst>
          </p:cNvPr>
          <p:cNvSpPr txBox="1">
            <a:spLocks/>
          </p:cNvSpPr>
          <p:nvPr/>
        </p:nvSpPr>
        <p:spPr bwMode="auto">
          <a:xfrm>
            <a:off x="553778" y="130551"/>
            <a:ext cx="11122283"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solidFill>
                  <a:schemeClr val="tx1"/>
                </a:solidFill>
              </a:rPr>
              <a:t>Creating the thematic map (Layout)</a:t>
            </a:r>
          </a:p>
        </p:txBody>
      </p:sp>
    </p:spTree>
    <p:extLst>
      <p:ext uri="{BB962C8B-B14F-4D97-AF65-F5344CB8AC3E}">
        <p14:creationId xmlns:p14="http://schemas.microsoft.com/office/powerpoint/2010/main" val="1559743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Content Placeholder 2">
            <a:extLst>
              <a:ext uri="{FF2B5EF4-FFF2-40B4-BE49-F238E27FC236}">
                <a16:creationId xmlns:a16="http://schemas.microsoft.com/office/drawing/2014/main" id="{51B41884-87A1-FAF6-C486-16F56BA166A8}"/>
              </a:ext>
            </a:extLst>
          </p:cNvPr>
          <p:cNvSpPr txBox="1">
            <a:spLocks/>
          </p:cNvSpPr>
          <p:nvPr/>
        </p:nvSpPr>
        <p:spPr bwMode="auto">
          <a:xfrm>
            <a:off x="574284" y="1483131"/>
            <a:ext cx="4442216"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US" sz="2800" noProof="0" dirty="0"/>
              <a:t>You can add the different map layout elements via the main menu or from the Toolbox toolbar on the left side</a:t>
            </a:r>
          </a:p>
        </p:txBody>
      </p:sp>
      <p:pic>
        <p:nvPicPr>
          <p:cNvPr id="50183" name="Picture 4" descr="D:\MODULES\MODULE_4\FIGURES\Q_31.jpg">
            <a:extLst>
              <a:ext uri="{FF2B5EF4-FFF2-40B4-BE49-F238E27FC236}">
                <a16:creationId xmlns:a16="http://schemas.microsoft.com/office/drawing/2014/main" id="{ACEB4711-95E8-128E-59B1-6BB9462CE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5411" y="698855"/>
            <a:ext cx="550862"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4F409F8-E736-F3D4-D34C-30D1D6134C24}"/>
              </a:ext>
            </a:extLst>
          </p:cNvPr>
          <p:cNvPicPr>
            <a:picLocks noChangeAspect="1"/>
          </p:cNvPicPr>
          <p:nvPr/>
        </p:nvPicPr>
        <p:blipFill>
          <a:blip r:embed="rId3"/>
          <a:stretch>
            <a:fillRect/>
          </a:stretch>
        </p:blipFill>
        <p:spPr>
          <a:xfrm>
            <a:off x="5833352" y="960141"/>
            <a:ext cx="2476265" cy="4553510"/>
          </a:xfrm>
          <a:prstGeom prst="rect">
            <a:avLst/>
          </a:prstGeom>
        </p:spPr>
      </p:pic>
      <p:sp>
        <p:nvSpPr>
          <p:cNvPr id="2" name="Title 1">
            <a:extLst>
              <a:ext uri="{FF2B5EF4-FFF2-40B4-BE49-F238E27FC236}">
                <a16:creationId xmlns:a16="http://schemas.microsoft.com/office/drawing/2014/main" id="{639764B1-5785-2901-8EE6-1FA6E5135A21}"/>
              </a:ext>
            </a:extLst>
          </p:cNvPr>
          <p:cNvSpPr txBox="1">
            <a:spLocks/>
          </p:cNvSpPr>
          <p:nvPr/>
        </p:nvSpPr>
        <p:spPr bwMode="auto">
          <a:xfrm>
            <a:off x="553778" y="130551"/>
            <a:ext cx="11122283"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solidFill>
                  <a:schemeClr val="tx1"/>
                </a:solidFill>
              </a:rPr>
              <a:t>Creating the thematic map (Layout)</a:t>
            </a:r>
          </a:p>
        </p:txBody>
      </p:sp>
    </p:spTree>
    <p:extLst>
      <p:ext uri="{BB962C8B-B14F-4D97-AF65-F5344CB8AC3E}">
        <p14:creationId xmlns:p14="http://schemas.microsoft.com/office/powerpoint/2010/main" val="1712064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F1784BC-3D69-DCC9-A023-85AB04AFE906}"/>
              </a:ext>
            </a:extLst>
          </p:cNvPr>
          <p:cNvPicPr>
            <a:picLocks noChangeAspect="1"/>
          </p:cNvPicPr>
          <p:nvPr/>
        </p:nvPicPr>
        <p:blipFill>
          <a:blip r:embed="rId3"/>
          <a:stretch>
            <a:fillRect/>
          </a:stretch>
        </p:blipFill>
        <p:spPr>
          <a:xfrm>
            <a:off x="3768209" y="5318798"/>
            <a:ext cx="2106143" cy="853842"/>
          </a:xfrm>
          <a:prstGeom prst="rect">
            <a:avLst/>
          </a:prstGeom>
        </p:spPr>
      </p:pic>
      <p:sp>
        <p:nvSpPr>
          <p:cNvPr id="3" name="Rectangle 2">
            <a:extLst>
              <a:ext uri="{FF2B5EF4-FFF2-40B4-BE49-F238E27FC236}">
                <a16:creationId xmlns:a16="http://schemas.microsoft.com/office/drawing/2014/main" id="{54AA82C2-E884-D486-F9CB-28472F90E540}"/>
              </a:ext>
            </a:extLst>
          </p:cNvPr>
          <p:cNvSpPr>
            <a:spLocks noChangeArrowheads="1"/>
          </p:cNvSpPr>
          <p:nvPr/>
        </p:nvSpPr>
        <p:spPr bwMode="auto">
          <a:xfrm>
            <a:off x="486414" y="1532644"/>
            <a:ext cx="6689086" cy="342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lvl="1" indent="-360000" eaLnBrk="0" fontAlgn="base" hangingPunct="0">
              <a:lnSpc>
                <a:spcPct val="90000"/>
              </a:lnSpc>
              <a:buFont typeface="Arial" charset="0"/>
              <a:buAutoNum type="arabicPeriod"/>
              <a:defRPr/>
            </a:pPr>
            <a:r>
              <a:rPr lang="en-US" sz="2200" dirty="0"/>
              <a:t>Click the </a:t>
            </a:r>
            <a:r>
              <a:rPr lang="en-US" sz="2200" i="1" dirty="0"/>
              <a:t>Select/Move item</a:t>
            </a:r>
            <a:r>
              <a:rPr lang="en-US" sz="2200" dirty="0"/>
              <a:t> button            on the Toolbox toolbar</a:t>
            </a:r>
          </a:p>
          <a:p>
            <a:pPr lvl="1" indent="-360000" eaLnBrk="0" fontAlgn="base" hangingPunct="0">
              <a:lnSpc>
                <a:spcPct val="90000"/>
              </a:lnSpc>
              <a:buFont typeface="Arial" charset="0"/>
              <a:buAutoNum type="arabicPeriod"/>
              <a:defRPr/>
            </a:pPr>
            <a:endParaRPr lang="en-US" sz="2200" dirty="0"/>
          </a:p>
          <a:p>
            <a:pPr lvl="1" indent="-360000" eaLnBrk="0" fontAlgn="base" hangingPunct="0">
              <a:lnSpc>
                <a:spcPct val="90000"/>
              </a:lnSpc>
              <a:buFont typeface="Arial" charset="0"/>
              <a:buAutoNum type="arabicPeriod"/>
              <a:defRPr/>
            </a:pPr>
            <a:r>
              <a:rPr lang="en-US" sz="2200" dirty="0"/>
              <a:t>Click on the text you want to edit. The Item (Label) Properties panel opens in the right-side bar.</a:t>
            </a:r>
          </a:p>
          <a:p>
            <a:pPr lvl="1" indent="-360000" eaLnBrk="0" fontAlgn="base" hangingPunct="0">
              <a:lnSpc>
                <a:spcPct val="90000"/>
              </a:lnSpc>
              <a:buFont typeface="Arial" charset="0"/>
              <a:buAutoNum type="arabicPeriod"/>
              <a:defRPr/>
            </a:pPr>
            <a:endParaRPr lang="en-US" sz="2200" dirty="0"/>
          </a:p>
          <a:p>
            <a:pPr lvl="1" indent="-360000" eaLnBrk="0" fontAlgn="base" hangingPunct="0">
              <a:lnSpc>
                <a:spcPct val="90000"/>
              </a:lnSpc>
              <a:buFont typeface="Arial" charset="0"/>
              <a:buAutoNum type="arabicPeriod"/>
              <a:defRPr/>
            </a:pPr>
            <a:r>
              <a:rPr lang="en-US" sz="2200" dirty="0"/>
              <a:t>Enter the necessary text in the box under Main Properties (the title changes as you type).</a:t>
            </a:r>
          </a:p>
          <a:p>
            <a:pPr lvl="1" indent="-360000" eaLnBrk="0" fontAlgn="base" hangingPunct="0">
              <a:lnSpc>
                <a:spcPct val="90000"/>
              </a:lnSpc>
              <a:buFont typeface="Arial" charset="0"/>
              <a:buAutoNum type="arabicPeriod"/>
              <a:defRPr/>
            </a:pPr>
            <a:endParaRPr lang="en-US" sz="2200" dirty="0"/>
          </a:p>
          <a:p>
            <a:pPr lvl="1" indent="-360000" eaLnBrk="0" fontAlgn="base" hangingPunct="0">
              <a:lnSpc>
                <a:spcPct val="90000"/>
              </a:lnSpc>
              <a:buFont typeface="Arial" charset="0"/>
              <a:buAutoNum type="arabicPeriod"/>
              <a:defRPr/>
            </a:pPr>
            <a:r>
              <a:rPr lang="en-US" sz="2200" dirty="0"/>
              <a:t>Adjust the font by clicking on </a:t>
            </a:r>
            <a:r>
              <a:rPr lang="en-US" sz="2200" b="1" dirty="0"/>
              <a:t>Font</a:t>
            </a:r>
            <a:r>
              <a:rPr lang="en-US" sz="2200" dirty="0"/>
              <a:t> in the Appearance section (type, size, color,...)</a:t>
            </a:r>
          </a:p>
        </p:txBody>
      </p:sp>
      <p:sp>
        <p:nvSpPr>
          <p:cNvPr id="11" name="TextBox 10">
            <a:extLst>
              <a:ext uri="{FF2B5EF4-FFF2-40B4-BE49-F238E27FC236}">
                <a16:creationId xmlns:a16="http://schemas.microsoft.com/office/drawing/2014/main" id="{771DBD13-B26E-3D8C-5D34-AAD87934AAB3}"/>
              </a:ext>
            </a:extLst>
          </p:cNvPr>
          <p:cNvSpPr txBox="1"/>
          <p:nvPr/>
        </p:nvSpPr>
        <p:spPr>
          <a:xfrm>
            <a:off x="574123" y="939158"/>
            <a:ext cx="8277824" cy="461665"/>
          </a:xfrm>
          <a:prstGeom prst="rect">
            <a:avLst/>
          </a:prstGeom>
          <a:noFill/>
        </p:spPr>
        <p:txBody>
          <a:bodyPr wrap="square">
            <a:spAutoFit/>
          </a:bodyPr>
          <a:lstStyle/>
          <a:p>
            <a:r>
              <a:rPr lang="en-US" sz="2400" b="1" noProof="0" dirty="0"/>
              <a:t>Adjust the map title or other text box</a:t>
            </a:r>
          </a:p>
        </p:txBody>
      </p:sp>
      <p:pic>
        <p:nvPicPr>
          <p:cNvPr id="7" name="Picture 6">
            <a:extLst>
              <a:ext uri="{FF2B5EF4-FFF2-40B4-BE49-F238E27FC236}">
                <a16:creationId xmlns:a16="http://schemas.microsoft.com/office/drawing/2014/main" id="{1B9ED321-3C5C-E58C-9DF9-7CB707D890BF}"/>
              </a:ext>
            </a:extLst>
          </p:cNvPr>
          <p:cNvPicPr>
            <a:picLocks noChangeAspect="1"/>
          </p:cNvPicPr>
          <p:nvPr/>
        </p:nvPicPr>
        <p:blipFill rotWithShape="1">
          <a:blip r:embed="rId4"/>
          <a:srcRect l="187" t="19738" r="97540" b="76841"/>
          <a:stretch/>
        </p:blipFill>
        <p:spPr>
          <a:xfrm>
            <a:off x="4986653" y="1424195"/>
            <a:ext cx="530847" cy="502002"/>
          </a:xfrm>
          <a:prstGeom prst="rect">
            <a:avLst/>
          </a:prstGeom>
        </p:spPr>
      </p:pic>
      <p:sp>
        <p:nvSpPr>
          <p:cNvPr id="17" name="TextBox 16">
            <a:extLst>
              <a:ext uri="{FF2B5EF4-FFF2-40B4-BE49-F238E27FC236}">
                <a16:creationId xmlns:a16="http://schemas.microsoft.com/office/drawing/2014/main" id="{A9D940FB-9937-86DF-78B4-D53AF7C79F84}"/>
              </a:ext>
            </a:extLst>
          </p:cNvPr>
          <p:cNvSpPr txBox="1"/>
          <p:nvPr/>
        </p:nvSpPr>
        <p:spPr>
          <a:xfrm>
            <a:off x="1755748" y="5526867"/>
            <a:ext cx="4233904" cy="430887"/>
          </a:xfrm>
          <a:prstGeom prst="rect">
            <a:avLst/>
          </a:prstGeom>
          <a:noFill/>
        </p:spPr>
        <p:txBody>
          <a:bodyPr wrap="square">
            <a:spAutoFit/>
          </a:bodyPr>
          <a:lstStyle/>
          <a:p>
            <a:r>
              <a:rPr lang="en-US" sz="2200" noProof="0" dirty="0">
                <a:solidFill>
                  <a:srgbClr val="FF0000"/>
                </a:solidFill>
                <a:ea typeface="Calibri" panose="020F0502020204030204" pitchFamily="34" charset="0"/>
              </a:rPr>
              <a:t>Save the layout</a:t>
            </a:r>
            <a:endParaRPr lang="en-US" sz="2200" noProof="0" dirty="0">
              <a:solidFill>
                <a:srgbClr val="FF0000"/>
              </a:solidFill>
            </a:endParaRPr>
          </a:p>
        </p:txBody>
      </p:sp>
      <p:sp>
        <p:nvSpPr>
          <p:cNvPr id="19" name="Rectangle 18">
            <a:extLst>
              <a:ext uri="{FF2B5EF4-FFF2-40B4-BE49-F238E27FC236}">
                <a16:creationId xmlns:a16="http://schemas.microsoft.com/office/drawing/2014/main" id="{6DB16FD1-6A5D-4D61-C316-625A085BCE92}"/>
              </a:ext>
            </a:extLst>
          </p:cNvPr>
          <p:cNvSpPr/>
          <p:nvPr/>
        </p:nvSpPr>
        <p:spPr>
          <a:xfrm>
            <a:off x="3950522" y="5700617"/>
            <a:ext cx="432048" cy="42259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5" name="Picture 4">
            <a:extLst>
              <a:ext uri="{FF2B5EF4-FFF2-40B4-BE49-F238E27FC236}">
                <a16:creationId xmlns:a16="http://schemas.microsoft.com/office/drawing/2014/main" id="{D3D83E32-95C6-550D-FE01-D768505BDDF4}"/>
              </a:ext>
            </a:extLst>
          </p:cNvPr>
          <p:cNvPicPr>
            <a:picLocks noChangeAspect="1"/>
          </p:cNvPicPr>
          <p:nvPr/>
        </p:nvPicPr>
        <p:blipFill>
          <a:blip r:embed="rId5"/>
          <a:stretch>
            <a:fillRect/>
          </a:stretch>
        </p:blipFill>
        <p:spPr>
          <a:xfrm>
            <a:off x="8151553" y="929101"/>
            <a:ext cx="2597677" cy="2348886"/>
          </a:xfrm>
          <a:prstGeom prst="rect">
            <a:avLst/>
          </a:prstGeom>
          <a:ln>
            <a:solidFill>
              <a:schemeClr val="tx1"/>
            </a:solidFill>
          </a:ln>
        </p:spPr>
      </p:pic>
      <p:pic>
        <p:nvPicPr>
          <p:cNvPr id="12" name="Picture 11">
            <a:extLst>
              <a:ext uri="{FF2B5EF4-FFF2-40B4-BE49-F238E27FC236}">
                <a16:creationId xmlns:a16="http://schemas.microsoft.com/office/drawing/2014/main" id="{EB8D75D7-873B-C5FB-81EC-5DA1148A28A7}"/>
              </a:ext>
            </a:extLst>
          </p:cNvPr>
          <p:cNvPicPr>
            <a:picLocks noChangeAspect="1"/>
          </p:cNvPicPr>
          <p:nvPr/>
        </p:nvPicPr>
        <p:blipFill>
          <a:blip r:embed="rId6"/>
          <a:stretch>
            <a:fillRect/>
          </a:stretch>
        </p:blipFill>
        <p:spPr>
          <a:xfrm>
            <a:off x="8151554" y="3382801"/>
            <a:ext cx="2597677" cy="2740407"/>
          </a:xfrm>
          <a:prstGeom prst="rect">
            <a:avLst/>
          </a:prstGeom>
          <a:ln>
            <a:solidFill>
              <a:schemeClr val="tx1"/>
            </a:solidFill>
          </a:ln>
        </p:spPr>
      </p:pic>
      <p:sp>
        <p:nvSpPr>
          <p:cNvPr id="4" name="Title 1">
            <a:extLst>
              <a:ext uri="{FF2B5EF4-FFF2-40B4-BE49-F238E27FC236}">
                <a16:creationId xmlns:a16="http://schemas.microsoft.com/office/drawing/2014/main" id="{4A422DA8-C3CF-F574-D35B-75D3525C5F90}"/>
              </a:ext>
            </a:extLst>
          </p:cNvPr>
          <p:cNvSpPr txBox="1">
            <a:spLocks/>
          </p:cNvSpPr>
          <p:nvPr/>
        </p:nvSpPr>
        <p:spPr bwMode="auto">
          <a:xfrm>
            <a:off x="553778" y="130551"/>
            <a:ext cx="11122283"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solidFill>
                  <a:schemeClr val="tx1"/>
                </a:solidFill>
              </a:rPr>
              <a:t>Creating the thematic map (Layout)</a:t>
            </a:r>
          </a:p>
        </p:txBody>
      </p:sp>
    </p:spTree>
    <p:extLst>
      <p:ext uri="{BB962C8B-B14F-4D97-AF65-F5344CB8AC3E}">
        <p14:creationId xmlns:p14="http://schemas.microsoft.com/office/powerpoint/2010/main" val="356055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540415-1B77-2A01-2C0A-3DD004557BA0}"/>
              </a:ext>
            </a:extLst>
          </p:cNvPr>
          <p:cNvPicPr>
            <a:picLocks noChangeAspect="1"/>
          </p:cNvPicPr>
          <p:nvPr/>
        </p:nvPicPr>
        <p:blipFill>
          <a:blip r:embed="rId2"/>
          <a:stretch>
            <a:fillRect/>
          </a:stretch>
        </p:blipFill>
        <p:spPr>
          <a:xfrm>
            <a:off x="7344956" y="4570284"/>
            <a:ext cx="3762197" cy="980495"/>
          </a:xfrm>
          <a:prstGeom prst="rect">
            <a:avLst/>
          </a:prstGeom>
        </p:spPr>
      </p:pic>
      <p:sp>
        <p:nvSpPr>
          <p:cNvPr id="3" name="Rectangle 2">
            <a:extLst>
              <a:ext uri="{FF2B5EF4-FFF2-40B4-BE49-F238E27FC236}">
                <a16:creationId xmlns:a16="http://schemas.microsoft.com/office/drawing/2014/main" id="{54AA82C2-E884-D486-F9CB-28472F90E540}"/>
              </a:ext>
            </a:extLst>
          </p:cNvPr>
          <p:cNvSpPr>
            <a:spLocks noChangeArrowheads="1"/>
          </p:cNvSpPr>
          <p:nvPr/>
        </p:nvSpPr>
        <p:spPr bwMode="auto">
          <a:xfrm>
            <a:off x="471999" y="1541821"/>
            <a:ext cx="6703502" cy="3987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lvl="1" indent="-360000" eaLnBrk="0" fontAlgn="base" hangingPunct="0">
              <a:lnSpc>
                <a:spcPct val="90000"/>
              </a:lnSpc>
              <a:spcAft>
                <a:spcPts val="1200"/>
              </a:spcAft>
              <a:buFont typeface="Arial" charset="0"/>
              <a:buAutoNum type="arabicPeriod"/>
              <a:defRPr/>
            </a:pPr>
            <a:r>
              <a:rPr lang="en-US" sz="2200" noProof="0" dirty="0"/>
              <a:t>Click </a:t>
            </a:r>
            <a:r>
              <a:rPr lang="en-US" sz="2200" i="1" noProof="0" dirty="0"/>
              <a:t>Add Item &gt; Add Picture </a:t>
            </a:r>
            <a:r>
              <a:rPr lang="en-US" sz="2200" noProof="0" dirty="0"/>
              <a:t>from the main menu or the </a:t>
            </a:r>
            <a:r>
              <a:rPr lang="en-US" sz="2200" i="1" noProof="0" dirty="0"/>
              <a:t>Add Picture </a:t>
            </a:r>
            <a:r>
              <a:rPr lang="en-US" sz="2200" noProof="0" dirty="0"/>
              <a:t>button              on the </a:t>
            </a:r>
            <a:r>
              <a:rPr lang="en-US" sz="2200" dirty="0"/>
              <a:t>Toolbox toolbar.</a:t>
            </a:r>
            <a:endParaRPr lang="en-US" sz="2200" noProof="0" dirty="0"/>
          </a:p>
          <a:p>
            <a:pPr lvl="1" indent="-360000" eaLnBrk="0" fontAlgn="base" hangingPunct="0">
              <a:lnSpc>
                <a:spcPct val="90000"/>
              </a:lnSpc>
              <a:spcAft>
                <a:spcPts val="1200"/>
              </a:spcAft>
              <a:buFont typeface="Arial" charset="0"/>
              <a:buAutoNum type="arabicPeriod"/>
              <a:defRPr/>
            </a:pPr>
            <a:r>
              <a:rPr lang="en-US" sz="2200" noProof="0" dirty="0"/>
              <a:t>Move the pointer to the location in the layout where you want to include the logo.</a:t>
            </a:r>
          </a:p>
          <a:p>
            <a:pPr lvl="1" indent="-360000" eaLnBrk="0" fontAlgn="base" hangingPunct="0">
              <a:lnSpc>
                <a:spcPct val="90000"/>
              </a:lnSpc>
              <a:spcAft>
                <a:spcPts val="1200"/>
              </a:spcAft>
              <a:buFont typeface="Arial" charset="0"/>
              <a:buAutoNum type="arabicPeriod"/>
              <a:defRPr/>
            </a:pPr>
            <a:r>
              <a:rPr lang="en-US" sz="2200" noProof="0" dirty="0"/>
              <a:t>Draw an area corresponding to the extent of the logo</a:t>
            </a:r>
          </a:p>
          <a:p>
            <a:pPr lvl="1" indent="-360000" eaLnBrk="0" fontAlgn="base" hangingPunct="0">
              <a:lnSpc>
                <a:spcPct val="90000"/>
              </a:lnSpc>
              <a:spcAft>
                <a:spcPts val="1200"/>
              </a:spcAft>
              <a:buFont typeface="Arial" charset="0"/>
              <a:buAutoNum type="arabicPeriod"/>
              <a:defRPr/>
            </a:pPr>
            <a:r>
              <a:rPr lang="en-US" sz="2200" noProof="0" dirty="0"/>
              <a:t>In the Picture Item Properties panel that opens on the right :</a:t>
            </a:r>
          </a:p>
          <a:p>
            <a:pPr marL="985838" lvl="1" indent="-285750" defTabSz="685800">
              <a:spcAft>
                <a:spcPts val="1200"/>
              </a:spcAft>
            </a:pPr>
            <a:r>
              <a:rPr lang="en-US" sz="2200" noProof="0" dirty="0">
                <a:solidFill>
                  <a:srgbClr val="000000"/>
                </a:solidFill>
                <a:ea typeface="Calibri" panose="020F0502020204030204" pitchFamily="34" charset="0"/>
              </a:rPr>
              <a:t>a. Select the option </a:t>
            </a:r>
            <a:r>
              <a:rPr lang="en-US" sz="2200" i="1" noProof="0" dirty="0">
                <a:solidFill>
                  <a:srgbClr val="000000"/>
                </a:solidFill>
                <a:ea typeface="Calibri" panose="020F0502020204030204" pitchFamily="34" charset="0"/>
              </a:rPr>
              <a:t>Raster image</a:t>
            </a:r>
          </a:p>
          <a:p>
            <a:pPr marL="985838" lvl="1" indent="-273050" defTabSz="685800">
              <a:spcAft>
                <a:spcPts val="1200"/>
              </a:spcAft>
            </a:pPr>
            <a:r>
              <a:rPr lang="en-US" sz="2200" noProof="0" dirty="0">
                <a:solidFill>
                  <a:srgbClr val="000000"/>
                </a:solidFill>
                <a:ea typeface="Calibri" panose="020F0502020204030204" pitchFamily="34" charset="0"/>
              </a:rPr>
              <a:t>b. Click the small drop-down menu next to the navigation button</a:t>
            </a:r>
            <a:endParaRPr lang="en-US" sz="2200" noProof="0" dirty="0"/>
          </a:p>
        </p:txBody>
      </p:sp>
      <p:sp>
        <p:nvSpPr>
          <p:cNvPr id="11" name="TextBox 10">
            <a:extLst>
              <a:ext uri="{FF2B5EF4-FFF2-40B4-BE49-F238E27FC236}">
                <a16:creationId xmlns:a16="http://schemas.microsoft.com/office/drawing/2014/main" id="{771DBD13-B26E-3D8C-5D34-AAD87934AAB3}"/>
              </a:ext>
            </a:extLst>
          </p:cNvPr>
          <p:cNvSpPr txBox="1"/>
          <p:nvPr/>
        </p:nvSpPr>
        <p:spPr>
          <a:xfrm>
            <a:off x="571407" y="935594"/>
            <a:ext cx="6316756" cy="461665"/>
          </a:xfrm>
          <a:prstGeom prst="rect">
            <a:avLst/>
          </a:prstGeom>
          <a:noFill/>
        </p:spPr>
        <p:txBody>
          <a:bodyPr wrap="square">
            <a:spAutoFit/>
          </a:bodyPr>
          <a:lstStyle/>
          <a:p>
            <a:r>
              <a:rPr lang="en-US" sz="2400" b="1" noProof="0" dirty="0"/>
              <a:t>Add a logo</a:t>
            </a:r>
          </a:p>
        </p:txBody>
      </p:sp>
      <p:pic>
        <p:nvPicPr>
          <p:cNvPr id="20" name="Picture 19">
            <a:extLst>
              <a:ext uri="{FF2B5EF4-FFF2-40B4-BE49-F238E27FC236}">
                <a16:creationId xmlns:a16="http://schemas.microsoft.com/office/drawing/2014/main" id="{B55A9DEA-B045-B2B4-AD98-7B8595E55D9D}"/>
              </a:ext>
            </a:extLst>
          </p:cNvPr>
          <p:cNvPicPr>
            <a:picLocks noChangeAspect="1"/>
          </p:cNvPicPr>
          <p:nvPr/>
        </p:nvPicPr>
        <p:blipFill rotWithShape="1">
          <a:blip r:embed="rId3"/>
          <a:srcRect l="187" t="35548" r="97540" b="61474"/>
          <a:stretch/>
        </p:blipFill>
        <p:spPr>
          <a:xfrm>
            <a:off x="3729785" y="1889095"/>
            <a:ext cx="530847" cy="437030"/>
          </a:xfrm>
          <a:prstGeom prst="rect">
            <a:avLst/>
          </a:prstGeom>
        </p:spPr>
      </p:pic>
      <p:pic>
        <p:nvPicPr>
          <p:cNvPr id="24" name="Picture 23">
            <a:extLst>
              <a:ext uri="{FF2B5EF4-FFF2-40B4-BE49-F238E27FC236}">
                <a16:creationId xmlns:a16="http://schemas.microsoft.com/office/drawing/2014/main" id="{4AFE3B00-84FB-AC84-DF1A-2A75747C3925}"/>
              </a:ext>
            </a:extLst>
          </p:cNvPr>
          <p:cNvPicPr>
            <a:picLocks noChangeAspect="1"/>
          </p:cNvPicPr>
          <p:nvPr/>
        </p:nvPicPr>
        <p:blipFill rotWithShape="1">
          <a:blip r:embed="rId4"/>
          <a:srcRect l="11955" t="26830" r="84809" b="62636"/>
          <a:stretch/>
        </p:blipFill>
        <p:spPr>
          <a:xfrm>
            <a:off x="8182537" y="1983226"/>
            <a:ext cx="1185700" cy="1085850"/>
          </a:xfrm>
          <a:prstGeom prst="rect">
            <a:avLst/>
          </a:prstGeom>
        </p:spPr>
      </p:pic>
      <p:cxnSp>
        <p:nvCxnSpPr>
          <p:cNvPr id="26" name="Straight Connector 25">
            <a:extLst>
              <a:ext uri="{FF2B5EF4-FFF2-40B4-BE49-F238E27FC236}">
                <a16:creationId xmlns:a16="http://schemas.microsoft.com/office/drawing/2014/main" id="{72A1DC9F-B150-FAD6-3BA7-34546DC7A48F}"/>
              </a:ext>
            </a:extLst>
          </p:cNvPr>
          <p:cNvCxnSpPr>
            <a:cxnSpLocks/>
          </p:cNvCxnSpPr>
          <p:nvPr/>
        </p:nvCxnSpPr>
        <p:spPr>
          <a:xfrm>
            <a:off x="8592673" y="2198380"/>
            <a:ext cx="0" cy="262217"/>
          </a:xfrm>
          <a:prstGeom prst="line">
            <a:avLst/>
          </a:prstGeom>
          <a:ln w="38100">
            <a:solidFill>
              <a:srgbClr val="00214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ED477DD-865E-3CE5-681A-51BA1A5A426F}"/>
              </a:ext>
            </a:extLst>
          </p:cNvPr>
          <p:cNvCxnSpPr>
            <a:cxnSpLocks/>
          </p:cNvCxnSpPr>
          <p:nvPr/>
        </p:nvCxnSpPr>
        <p:spPr>
          <a:xfrm>
            <a:off x="8464926" y="2326125"/>
            <a:ext cx="255494" cy="0"/>
          </a:xfrm>
          <a:prstGeom prst="line">
            <a:avLst/>
          </a:prstGeom>
          <a:ln w="38100">
            <a:solidFill>
              <a:srgbClr val="002147"/>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F0A17A93-687F-9AF1-3FA8-39309591B7BE}"/>
              </a:ext>
            </a:extLst>
          </p:cNvPr>
          <p:cNvPicPr>
            <a:picLocks noChangeAspect="1"/>
          </p:cNvPicPr>
          <p:nvPr/>
        </p:nvPicPr>
        <p:blipFill rotWithShape="1">
          <a:blip r:embed="rId5"/>
          <a:srcRect l="12896" t="20568" r="68865" b="48628"/>
          <a:stretch/>
        </p:blipFill>
        <p:spPr>
          <a:xfrm>
            <a:off x="9062405" y="2711752"/>
            <a:ext cx="1078899" cy="1091180"/>
          </a:xfrm>
          <a:prstGeom prst="rect">
            <a:avLst/>
          </a:prstGeom>
        </p:spPr>
      </p:pic>
      <p:sp>
        <p:nvSpPr>
          <p:cNvPr id="34" name="Rectangle 33">
            <a:extLst>
              <a:ext uri="{FF2B5EF4-FFF2-40B4-BE49-F238E27FC236}">
                <a16:creationId xmlns:a16="http://schemas.microsoft.com/office/drawing/2014/main" id="{8BF1E320-0B7E-D775-7008-6B9DD0695DF8}"/>
              </a:ext>
            </a:extLst>
          </p:cNvPr>
          <p:cNvSpPr/>
          <p:nvPr/>
        </p:nvSpPr>
        <p:spPr>
          <a:xfrm>
            <a:off x="7339141" y="5077038"/>
            <a:ext cx="862853" cy="26149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a:extLst>
              <a:ext uri="{FF2B5EF4-FFF2-40B4-BE49-F238E27FC236}">
                <a16:creationId xmlns:a16="http://schemas.microsoft.com/office/drawing/2014/main" id="{E12DA666-EEBF-E2BD-F5D1-EF9C48629E21}"/>
              </a:ext>
            </a:extLst>
          </p:cNvPr>
          <p:cNvSpPr/>
          <p:nvPr/>
        </p:nvSpPr>
        <p:spPr>
          <a:xfrm>
            <a:off x="10477202" y="5207786"/>
            <a:ext cx="360040" cy="3651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0" name="Picture 9">
            <a:extLst>
              <a:ext uri="{FF2B5EF4-FFF2-40B4-BE49-F238E27FC236}">
                <a16:creationId xmlns:a16="http://schemas.microsoft.com/office/drawing/2014/main" id="{4A49CB03-9BDF-8215-E1CE-FE99AEC53F65}"/>
              </a:ext>
            </a:extLst>
          </p:cNvPr>
          <p:cNvPicPr>
            <a:picLocks noChangeAspect="1"/>
          </p:cNvPicPr>
          <p:nvPr/>
        </p:nvPicPr>
        <p:blipFill>
          <a:blip r:embed="rId6"/>
          <a:stretch>
            <a:fillRect/>
          </a:stretch>
        </p:blipFill>
        <p:spPr>
          <a:xfrm>
            <a:off x="4380547" y="5442644"/>
            <a:ext cx="582793" cy="426434"/>
          </a:xfrm>
          <a:prstGeom prst="rect">
            <a:avLst/>
          </a:prstGeom>
        </p:spPr>
      </p:pic>
      <p:sp>
        <p:nvSpPr>
          <p:cNvPr id="12" name="Rectangle 11">
            <a:extLst>
              <a:ext uri="{FF2B5EF4-FFF2-40B4-BE49-F238E27FC236}">
                <a16:creationId xmlns:a16="http://schemas.microsoft.com/office/drawing/2014/main" id="{E7F6711E-8441-0C89-521B-EE9532F3F543}"/>
              </a:ext>
            </a:extLst>
          </p:cNvPr>
          <p:cNvSpPr/>
          <p:nvPr/>
        </p:nvSpPr>
        <p:spPr>
          <a:xfrm>
            <a:off x="4708543" y="5451995"/>
            <a:ext cx="254797" cy="3651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Title 1">
            <a:extLst>
              <a:ext uri="{FF2B5EF4-FFF2-40B4-BE49-F238E27FC236}">
                <a16:creationId xmlns:a16="http://schemas.microsoft.com/office/drawing/2014/main" id="{790A5C8B-DC04-7E2F-E160-9BEEE18BBF6F}"/>
              </a:ext>
            </a:extLst>
          </p:cNvPr>
          <p:cNvSpPr txBox="1">
            <a:spLocks/>
          </p:cNvSpPr>
          <p:nvPr/>
        </p:nvSpPr>
        <p:spPr bwMode="auto">
          <a:xfrm>
            <a:off x="553778" y="130551"/>
            <a:ext cx="11122283"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solidFill>
                  <a:schemeClr val="tx1"/>
                </a:solidFill>
              </a:rPr>
              <a:t>Creating the thematic map (Layout)</a:t>
            </a:r>
          </a:p>
        </p:txBody>
      </p:sp>
    </p:spTree>
    <p:extLst>
      <p:ext uri="{BB962C8B-B14F-4D97-AF65-F5344CB8AC3E}">
        <p14:creationId xmlns:p14="http://schemas.microsoft.com/office/powerpoint/2010/main" val="2388730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256CF0-FD28-A5D4-92F8-6A8B5AB920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6966331" y="2057947"/>
            <a:ext cx="3272400" cy="2318904"/>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sp>
        <p:nvSpPr>
          <p:cNvPr id="19458" name="Content Placeholder 2"/>
          <p:cNvSpPr>
            <a:spLocks noGrp="1"/>
          </p:cNvSpPr>
          <p:nvPr>
            <p:ph idx="4294967295"/>
          </p:nvPr>
        </p:nvSpPr>
        <p:spPr>
          <a:xfrm>
            <a:off x="446090" y="1552428"/>
            <a:ext cx="6729410" cy="3368811"/>
          </a:xfrm>
          <a:prstGeom prst="rect">
            <a:avLst/>
          </a:prstGeom>
        </p:spPr>
        <p:txBody>
          <a:bodyPr>
            <a:noAutofit/>
          </a:bodyPr>
          <a:lstStyle/>
          <a:p>
            <a:pPr marL="457200" indent="-360000" defTabSz="914400">
              <a:spcAft>
                <a:spcPts val="600"/>
              </a:spcAft>
              <a:buFontTx/>
              <a:buAutoNum type="arabicPeriod"/>
              <a:defRPr/>
            </a:pPr>
            <a:r>
              <a:rPr lang="en-US" sz="2200" noProof="0" dirty="0">
                <a:cs typeface="Arial" panose="020B0604020202020204" pitchFamily="34" charset="0"/>
              </a:rPr>
              <a:t>Import the data into QGIS</a:t>
            </a:r>
          </a:p>
          <a:p>
            <a:pPr marL="457200" indent="-360000" defTabSz="914400">
              <a:spcAft>
                <a:spcPts val="600"/>
              </a:spcAft>
              <a:buFontTx/>
              <a:buAutoNum type="arabicPeriod"/>
              <a:defRPr/>
            </a:pPr>
            <a:r>
              <a:rPr lang="en-US" sz="2200" noProof="0" dirty="0">
                <a:cs typeface="Arial" panose="020B0604020202020204" pitchFamily="34" charset="0"/>
              </a:rPr>
              <a:t>Create the geographic data that will be represented on the map</a:t>
            </a:r>
          </a:p>
          <a:p>
            <a:pPr marL="457200" indent="-360000" defTabSz="914400">
              <a:spcAft>
                <a:spcPts val="600"/>
              </a:spcAft>
              <a:buFontTx/>
              <a:buAutoNum type="arabicPeriod"/>
              <a:defRPr/>
            </a:pPr>
            <a:r>
              <a:rPr lang="en-US" sz="2200" noProof="0" dirty="0">
                <a:cs typeface="Arial" panose="020B0604020202020204" pitchFamily="34" charset="0"/>
              </a:rPr>
              <a:t>Choose the appropriate mode of representation</a:t>
            </a:r>
          </a:p>
          <a:p>
            <a:pPr marL="457200" indent="-360000" defTabSz="914400">
              <a:spcAft>
                <a:spcPts val="600"/>
              </a:spcAft>
              <a:buFontTx/>
              <a:buAutoNum type="arabicPeriod"/>
              <a:defRPr/>
            </a:pPr>
            <a:r>
              <a:rPr lang="en-US" sz="2200" noProof="0" dirty="0">
                <a:cs typeface="Arial" panose="020B0604020202020204" pitchFamily="34" charset="0"/>
              </a:rPr>
              <a:t>Fix the symbology</a:t>
            </a:r>
          </a:p>
          <a:p>
            <a:pPr marL="457200" indent="-360000" defTabSz="914400">
              <a:spcAft>
                <a:spcPts val="600"/>
              </a:spcAft>
              <a:buFontTx/>
              <a:buAutoNum type="arabicPeriod"/>
              <a:defRPr/>
            </a:pPr>
            <a:r>
              <a:rPr lang="en-US" sz="2200" noProof="0" dirty="0">
                <a:cs typeface="Arial" panose="020B0604020202020204" pitchFamily="34" charset="0"/>
              </a:rPr>
              <a:t>Add labels to the map</a:t>
            </a:r>
          </a:p>
          <a:p>
            <a:pPr marL="457200" indent="-360000" defTabSz="914400">
              <a:spcAft>
                <a:spcPts val="600"/>
              </a:spcAft>
              <a:buFontTx/>
              <a:buAutoNum type="arabicPeriod"/>
              <a:defRPr/>
            </a:pPr>
            <a:r>
              <a:rPr lang="en-US" sz="2200" noProof="0" dirty="0">
                <a:cs typeface="Arial" panose="020B0604020202020204" pitchFamily="34" charset="0"/>
              </a:rPr>
              <a:t>Choose map orientation</a:t>
            </a:r>
          </a:p>
          <a:p>
            <a:pPr marL="457200" indent="-360000" defTabSz="914400">
              <a:spcAft>
                <a:spcPts val="600"/>
              </a:spcAft>
              <a:buFontTx/>
              <a:buAutoNum type="arabicPeriod"/>
              <a:defRPr/>
            </a:pPr>
            <a:r>
              <a:rPr lang="en-US" sz="2200" noProof="0" dirty="0">
                <a:cs typeface="Arial" panose="020B0604020202020204" pitchFamily="34" charset="0"/>
              </a:rPr>
              <a:t>Fix other elements of the layout</a:t>
            </a:r>
          </a:p>
          <a:p>
            <a:pPr marL="457200" indent="-360000" defTabSz="914400">
              <a:spcAft>
                <a:spcPts val="600"/>
              </a:spcAft>
              <a:buFontTx/>
              <a:buAutoNum type="arabicPeriod"/>
              <a:defRPr/>
            </a:pPr>
            <a:r>
              <a:rPr lang="en-US" sz="2200" noProof="0" dirty="0">
                <a:cs typeface="Arial" panose="020B0604020202020204" pitchFamily="34" charset="0"/>
              </a:rPr>
              <a:t>Save the final map in the appropriate format</a:t>
            </a:r>
          </a:p>
        </p:txBody>
      </p:sp>
      <p:sp>
        <p:nvSpPr>
          <p:cNvPr id="19461" name="Title 1"/>
          <p:cNvSpPr txBox="1">
            <a:spLocks/>
          </p:cNvSpPr>
          <p:nvPr/>
        </p:nvSpPr>
        <p:spPr bwMode="auto">
          <a:xfrm>
            <a:off x="566878" y="945827"/>
            <a:ext cx="78867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defRPr sz="2200" b="1" u="sng"/>
            </a:lvl1pPr>
          </a:lstStyle>
          <a:p>
            <a:r>
              <a:rPr lang="en-US" sz="2400" u="none" noProof="0" dirty="0"/>
              <a:t>Creating the thematic map</a:t>
            </a:r>
          </a:p>
        </p:txBody>
      </p:sp>
      <p:pic>
        <p:nvPicPr>
          <p:cNvPr id="19462" name="Picture 2" descr="C:\Users\Samsung\AppData\Local\Microsoft\Windows\INetCache\IE\JFSIG38T\Yes_check[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4600" y="1412880"/>
            <a:ext cx="4048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
          <p:cNvSpPr txBox="1">
            <a:spLocks noChangeArrowheads="1"/>
          </p:cNvSpPr>
          <p:nvPr/>
        </p:nvSpPr>
        <p:spPr bwMode="auto">
          <a:xfrm>
            <a:off x="670246" y="6105374"/>
            <a:ext cx="4038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r>
              <a:rPr lang="en-US" sz="1000" noProof="0" dirty="0">
                <a:hlinkClick r:id="rId4"/>
              </a:rPr>
              <a:t>https://www.healthgeolab.net/DOCUMENTS/Guide_HGLC_Part2_6_1.pdf</a:t>
            </a:r>
            <a:r>
              <a:rPr lang="en-US" sz="1000" noProof="0" dirty="0"/>
              <a:t> </a:t>
            </a:r>
          </a:p>
        </p:txBody>
      </p:sp>
      <p:sp>
        <p:nvSpPr>
          <p:cNvPr id="2" name="Title 1">
            <a:extLst>
              <a:ext uri="{FF2B5EF4-FFF2-40B4-BE49-F238E27FC236}">
                <a16:creationId xmlns:a16="http://schemas.microsoft.com/office/drawing/2014/main" id="{FB42F904-02C3-6097-D07E-98AD4EEB5582}"/>
              </a:ext>
            </a:extLst>
          </p:cNvPr>
          <p:cNvSpPr txBox="1">
            <a:spLocks/>
          </p:cNvSpPr>
          <p:nvPr/>
        </p:nvSpPr>
        <p:spPr bwMode="auto">
          <a:xfrm>
            <a:off x="549558" y="135519"/>
            <a:ext cx="11126505"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solidFill>
                  <a:schemeClr val="tx1"/>
                </a:solidFill>
              </a:rPr>
              <a:t>Quick reminder – The thematic mapping process</a:t>
            </a:r>
          </a:p>
        </p:txBody>
      </p:sp>
      <p:pic>
        <p:nvPicPr>
          <p:cNvPr id="6" name="Picture 5">
            <a:extLst>
              <a:ext uri="{FF2B5EF4-FFF2-40B4-BE49-F238E27FC236}">
                <a16:creationId xmlns:a16="http://schemas.microsoft.com/office/drawing/2014/main" id="{248C17AC-AE8B-3D7F-B211-FA3DAE222FC0}"/>
              </a:ext>
            </a:extLst>
          </p:cNvPr>
          <p:cNvPicPr>
            <a:picLocks noChangeAspect="1"/>
          </p:cNvPicPr>
          <p:nvPr/>
        </p:nvPicPr>
        <p:blipFill>
          <a:blip r:embed="rId5"/>
          <a:stretch>
            <a:fillRect/>
          </a:stretch>
        </p:blipFill>
        <p:spPr>
          <a:xfrm rot="16200000">
            <a:off x="8126702" y="3281961"/>
            <a:ext cx="3270058" cy="2318400"/>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09310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CA95630-0ABB-3ED4-FEAC-1900614B87F3}"/>
              </a:ext>
            </a:extLst>
          </p:cNvPr>
          <p:cNvPicPr>
            <a:picLocks noChangeAspect="1"/>
          </p:cNvPicPr>
          <p:nvPr/>
        </p:nvPicPr>
        <p:blipFill>
          <a:blip r:embed="rId3"/>
          <a:stretch>
            <a:fillRect/>
          </a:stretch>
        </p:blipFill>
        <p:spPr>
          <a:xfrm>
            <a:off x="8514297" y="5335737"/>
            <a:ext cx="2106143" cy="853842"/>
          </a:xfrm>
          <a:prstGeom prst="rect">
            <a:avLst/>
          </a:prstGeom>
        </p:spPr>
      </p:pic>
      <p:sp>
        <p:nvSpPr>
          <p:cNvPr id="3" name="Rectangle 2">
            <a:extLst>
              <a:ext uri="{FF2B5EF4-FFF2-40B4-BE49-F238E27FC236}">
                <a16:creationId xmlns:a16="http://schemas.microsoft.com/office/drawing/2014/main" id="{54AA82C2-E884-D486-F9CB-28472F90E540}"/>
              </a:ext>
            </a:extLst>
          </p:cNvPr>
          <p:cNvSpPr>
            <a:spLocks noChangeArrowheads="1"/>
          </p:cNvSpPr>
          <p:nvPr/>
        </p:nvSpPr>
        <p:spPr bwMode="auto">
          <a:xfrm>
            <a:off x="134449" y="2960447"/>
            <a:ext cx="6316756" cy="407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lvl="1" defTabSz="685800"/>
            <a:r>
              <a:rPr lang="en-US" sz="2200" noProof="0" dirty="0">
                <a:solidFill>
                  <a:srgbClr val="000000"/>
                </a:solidFill>
                <a:ea typeface="Calibri" panose="020F0502020204030204" pitchFamily="34" charset="0"/>
              </a:rPr>
              <a:t>6. Double-click the image file containing the logo</a:t>
            </a:r>
          </a:p>
        </p:txBody>
      </p:sp>
      <p:pic>
        <p:nvPicPr>
          <p:cNvPr id="5" name="Picture 4">
            <a:extLst>
              <a:ext uri="{FF2B5EF4-FFF2-40B4-BE49-F238E27FC236}">
                <a16:creationId xmlns:a16="http://schemas.microsoft.com/office/drawing/2014/main" id="{005E6CA3-A823-0C94-7061-7B00BEC07D3C}"/>
              </a:ext>
            </a:extLst>
          </p:cNvPr>
          <p:cNvPicPr>
            <a:picLocks noChangeAspect="1"/>
          </p:cNvPicPr>
          <p:nvPr/>
        </p:nvPicPr>
        <p:blipFill rotWithShape="1">
          <a:blip r:embed="rId4"/>
          <a:srcRect l="41444" t="24998" r="44827" b="53090"/>
          <a:stretch/>
        </p:blipFill>
        <p:spPr>
          <a:xfrm>
            <a:off x="9089234" y="2842757"/>
            <a:ext cx="927848" cy="834328"/>
          </a:xfrm>
          <a:prstGeom prst="rect">
            <a:avLst/>
          </a:prstGeom>
        </p:spPr>
      </p:pic>
      <p:pic>
        <p:nvPicPr>
          <p:cNvPr id="10" name="Picture 9">
            <a:extLst>
              <a:ext uri="{FF2B5EF4-FFF2-40B4-BE49-F238E27FC236}">
                <a16:creationId xmlns:a16="http://schemas.microsoft.com/office/drawing/2014/main" id="{47B7C49C-981F-A412-624E-147C3039849B}"/>
              </a:ext>
            </a:extLst>
          </p:cNvPr>
          <p:cNvPicPr>
            <a:picLocks noChangeAspect="1"/>
          </p:cNvPicPr>
          <p:nvPr/>
        </p:nvPicPr>
        <p:blipFill rotWithShape="1">
          <a:blip r:embed="rId5"/>
          <a:srcRect l="8309" t="19344" r="71777" b="49029"/>
          <a:stretch/>
        </p:blipFill>
        <p:spPr>
          <a:xfrm>
            <a:off x="8785117" y="3761403"/>
            <a:ext cx="1536081" cy="1350209"/>
          </a:xfrm>
          <a:prstGeom prst="rect">
            <a:avLst/>
          </a:prstGeom>
        </p:spPr>
      </p:pic>
      <p:sp>
        <p:nvSpPr>
          <p:cNvPr id="12" name="Rectangle 11">
            <a:extLst>
              <a:ext uri="{FF2B5EF4-FFF2-40B4-BE49-F238E27FC236}">
                <a16:creationId xmlns:a16="http://schemas.microsoft.com/office/drawing/2014/main" id="{96CA6464-0F04-A45B-5609-52D3C4AFFD3D}"/>
              </a:ext>
            </a:extLst>
          </p:cNvPr>
          <p:cNvSpPr>
            <a:spLocks noChangeArrowheads="1"/>
          </p:cNvSpPr>
          <p:nvPr/>
        </p:nvSpPr>
        <p:spPr bwMode="auto">
          <a:xfrm>
            <a:off x="794134" y="3557501"/>
            <a:ext cx="6316756" cy="407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lvl="1" defTabSz="685800"/>
            <a:r>
              <a:rPr lang="en-US" sz="2200" noProof="0" dirty="0">
                <a:solidFill>
                  <a:srgbClr val="000000"/>
                </a:solidFill>
                <a:ea typeface="Calibri" panose="020F0502020204030204" pitchFamily="34" charset="0"/>
              </a:rPr>
              <a:t>The logo will appear in the area defined in step 3.</a:t>
            </a:r>
          </a:p>
        </p:txBody>
      </p:sp>
      <p:sp>
        <p:nvSpPr>
          <p:cNvPr id="14" name="Right Arrow 14">
            <a:extLst>
              <a:ext uri="{FF2B5EF4-FFF2-40B4-BE49-F238E27FC236}">
                <a16:creationId xmlns:a16="http://schemas.microsoft.com/office/drawing/2014/main" id="{E307B845-9CDD-FBFB-6B4E-F212A55FDA2D}"/>
              </a:ext>
            </a:extLst>
          </p:cNvPr>
          <p:cNvSpPr/>
          <p:nvPr/>
        </p:nvSpPr>
        <p:spPr>
          <a:xfrm>
            <a:off x="874713" y="3609905"/>
            <a:ext cx="327643" cy="284717"/>
          </a:xfrm>
          <a:prstGeom prst="rightArrow">
            <a:avLst/>
          </a:prstGeom>
          <a:solidFill>
            <a:srgbClr val="1F83C5"/>
          </a:solidFill>
          <a:ln>
            <a:solidFill>
              <a:srgbClr val="001C5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500" noProof="0" dirty="0">
              <a:solidFill>
                <a:schemeClr val="tx1"/>
              </a:solidFill>
            </a:endParaRPr>
          </a:p>
        </p:txBody>
      </p:sp>
      <p:sp>
        <p:nvSpPr>
          <p:cNvPr id="15" name="Rectangle 14">
            <a:extLst>
              <a:ext uri="{FF2B5EF4-FFF2-40B4-BE49-F238E27FC236}">
                <a16:creationId xmlns:a16="http://schemas.microsoft.com/office/drawing/2014/main" id="{B41B8DBD-F2FF-E598-1576-B7521AA4B750}"/>
              </a:ext>
            </a:extLst>
          </p:cNvPr>
          <p:cNvSpPr>
            <a:spLocks noChangeArrowheads="1"/>
          </p:cNvSpPr>
          <p:nvPr/>
        </p:nvSpPr>
        <p:spPr bwMode="auto">
          <a:xfrm>
            <a:off x="239941" y="4146273"/>
            <a:ext cx="6935559" cy="1762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604838" lvl="1" indent="-261938" defTabSz="685800"/>
            <a:r>
              <a:rPr lang="en-US" sz="2200" noProof="0" dirty="0">
                <a:solidFill>
                  <a:srgbClr val="000000"/>
                </a:solidFill>
                <a:ea typeface="Calibri" panose="020F0502020204030204" pitchFamily="34" charset="0"/>
              </a:rPr>
              <a:t>7. If </a:t>
            </a:r>
            <a:r>
              <a:rPr lang="en-US" sz="2200" dirty="0">
                <a:solidFill>
                  <a:srgbClr val="000000"/>
                </a:solidFill>
                <a:ea typeface="Calibri" panose="020F0502020204030204" pitchFamily="34" charset="0"/>
                <a:cs typeface="Arial" panose="020B0604020202020204" pitchFamily="34" charset="0"/>
              </a:rPr>
              <a:t>n</a:t>
            </a:r>
            <a:r>
              <a:rPr lang="en-US" sz="2200" noProof="0" dirty="0" err="1">
                <a:cs typeface="Arial" panose="020B0604020202020204" pitchFamily="34" charset="0"/>
              </a:rPr>
              <a:t>ecessary</a:t>
            </a:r>
            <a:r>
              <a:rPr lang="en-US" sz="2200" noProof="0" dirty="0">
                <a:cs typeface="Arial" panose="020B0604020202020204" pitchFamily="34" charset="0"/>
              </a:rPr>
              <a:t>, change the size of the logo by clicking and dragging the corners of the logo area. If you need to </a:t>
            </a:r>
            <a:r>
              <a:rPr lang="en-US" sz="2200" noProof="0" dirty="0"/>
              <a:t>move the logo, click, hold, and drag it to the correct position. Or click it to select and use the arrow keys on your keyboard</a:t>
            </a:r>
            <a:r>
              <a:rPr lang="en-US" sz="2200" noProof="0" dirty="0">
                <a:solidFill>
                  <a:srgbClr val="000000"/>
                </a:solidFill>
                <a:ea typeface="Calibri" panose="020F0502020204030204" pitchFamily="34" charset="0"/>
              </a:rPr>
              <a:t>.</a:t>
            </a:r>
          </a:p>
        </p:txBody>
      </p:sp>
      <p:sp>
        <p:nvSpPr>
          <p:cNvPr id="16" name="Rectangle 15">
            <a:extLst>
              <a:ext uri="{FF2B5EF4-FFF2-40B4-BE49-F238E27FC236}">
                <a16:creationId xmlns:a16="http://schemas.microsoft.com/office/drawing/2014/main" id="{F49E237C-59F8-4363-DB83-7CC0A9F418E3}"/>
              </a:ext>
            </a:extLst>
          </p:cNvPr>
          <p:cNvSpPr>
            <a:spLocks noChangeArrowheads="1"/>
          </p:cNvSpPr>
          <p:nvPr/>
        </p:nvSpPr>
        <p:spPr bwMode="auto">
          <a:xfrm>
            <a:off x="496442" y="1507336"/>
            <a:ext cx="5599558" cy="746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985838" lvl="1" indent="-285750" defTabSz="685800">
              <a:spcAft>
                <a:spcPts val="1200"/>
              </a:spcAft>
            </a:pPr>
            <a:r>
              <a:rPr lang="en-US" sz="2200" dirty="0">
                <a:solidFill>
                  <a:srgbClr val="000000"/>
                </a:solidFill>
                <a:ea typeface="Calibri" panose="020F0502020204030204" pitchFamily="34" charset="0"/>
              </a:rPr>
              <a:t>c. Select the </a:t>
            </a:r>
            <a:r>
              <a:rPr lang="en-US" sz="2200" i="1" dirty="0">
                <a:solidFill>
                  <a:srgbClr val="000000"/>
                </a:solidFill>
                <a:ea typeface="Calibri" panose="020F0502020204030204" pitchFamily="34" charset="0"/>
              </a:rPr>
              <a:t>Embed File…</a:t>
            </a:r>
            <a:r>
              <a:rPr lang="en-US" sz="2200" dirty="0">
                <a:solidFill>
                  <a:srgbClr val="000000"/>
                </a:solidFill>
                <a:ea typeface="Calibri" panose="020F0502020204030204" pitchFamily="34" charset="0"/>
              </a:rPr>
              <a:t> option (this will fix the logo to the map)</a:t>
            </a:r>
          </a:p>
        </p:txBody>
      </p:sp>
      <p:sp>
        <p:nvSpPr>
          <p:cNvPr id="11" name="TextBox 10">
            <a:extLst>
              <a:ext uri="{FF2B5EF4-FFF2-40B4-BE49-F238E27FC236}">
                <a16:creationId xmlns:a16="http://schemas.microsoft.com/office/drawing/2014/main" id="{E43ECD8A-C84D-9D4A-2893-03B06873D059}"/>
              </a:ext>
            </a:extLst>
          </p:cNvPr>
          <p:cNvSpPr txBox="1"/>
          <p:nvPr/>
        </p:nvSpPr>
        <p:spPr>
          <a:xfrm>
            <a:off x="5700858" y="5873818"/>
            <a:ext cx="3318080" cy="430887"/>
          </a:xfrm>
          <a:prstGeom prst="rect">
            <a:avLst/>
          </a:prstGeom>
          <a:noFill/>
        </p:spPr>
        <p:txBody>
          <a:bodyPr wrap="square">
            <a:spAutoFit/>
          </a:bodyPr>
          <a:lstStyle/>
          <a:p>
            <a:r>
              <a:rPr lang="en-US" sz="2200" noProof="0" dirty="0">
                <a:solidFill>
                  <a:srgbClr val="FF0000"/>
                </a:solidFill>
                <a:ea typeface="Calibri" panose="020F0502020204030204" pitchFamily="34" charset="0"/>
              </a:rPr>
              <a:t>Save the layout</a:t>
            </a:r>
            <a:endParaRPr lang="en-US" sz="2200" noProof="0" dirty="0">
              <a:solidFill>
                <a:srgbClr val="FF0000"/>
              </a:solidFill>
            </a:endParaRPr>
          </a:p>
        </p:txBody>
      </p:sp>
      <p:sp>
        <p:nvSpPr>
          <p:cNvPr id="13" name="Rectangle 12">
            <a:extLst>
              <a:ext uri="{FF2B5EF4-FFF2-40B4-BE49-F238E27FC236}">
                <a16:creationId xmlns:a16="http://schemas.microsoft.com/office/drawing/2014/main" id="{2A18C7D1-7422-DBBC-4909-5FBB4BE04DD9}"/>
              </a:ext>
            </a:extLst>
          </p:cNvPr>
          <p:cNvSpPr/>
          <p:nvPr/>
        </p:nvSpPr>
        <p:spPr>
          <a:xfrm>
            <a:off x="8698695" y="5713198"/>
            <a:ext cx="432048" cy="42259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7" name="Picture 6">
            <a:extLst>
              <a:ext uri="{FF2B5EF4-FFF2-40B4-BE49-F238E27FC236}">
                <a16:creationId xmlns:a16="http://schemas.microsoft.com/office/drawing/2014/main" id="{5D0A3942-D3E7-221F-D377-FD6824336CA5}"/>
              </a:ext>
            </a:extLst>
          </p:cNvPr>
          <p:cNvPicPr>
            <a:picLocks noChangeAspect="1"/>
          </p:cNvPicPr>
          <p:nvPr/>
        </p:nvPicPr>
        <p:blipFill>
          <a:blip r:embed="rId6"/>
          <a:stretch>
            <a:fillRect/>
          </a:stretch>
        </p:blipFill>
        <p:spPr>
          <a:xfrm>
            <a:off x="7805515" y="1262320"/>
            <a:ext cx="3495286" cy="1340425"/>
          </a:xfrm>
          <a:prstGeom prst="rect">
            <a:avLst/>
          </a:prstGeom>
        </p:spPr>
      </p:pic>
      <p:sp>
        <p:nvSpPr>
          <p:cNvPr id="4" name="Rectangle 3">
            <a:extLst>
              <a:ext uri="{FF2B5EF4-FFF2-40B4-BE49-F238E27FC236}">
                <a16:creationId xmlns:a16="http://schemas.microsoft.com/office/drawing/2014/main" id="{C0A96131-B5C3-9B3B-395D-AE396A7D475B}"/>
              </a:ext>
            </a:extLst>
          </p:cNvPr>
          <p:cNvSpPr>
            <a:spLocks noChangeArrowheads="1"/>
          </p:cNvSpPr>
          <p:nvPr/>
        </p:nvSpPr>
        <p:spPr bwMode="auto">
          <a:xfrm>
            <a:off x="481180" y="2263422"/>
            <a:ext cx="6694320" cy="678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lvl="1" indent="-360000" defTabSz="685800">
              <a:lnSpc>
                <a:spcPct val="90000"/>
              </a:lnSpc>
              <a:spcAft>
                <a:spcPts val="1200"/>
              </a:spcAft>
              <a:buFont typeface="+mj-lt"/>
              <a:buAutoNum type="arabicPeriod" startAt="5"/>
            </a:pPr>
            <a:r>
              <a:rPr lang="en-US" sz="2200" dirty="0">
                <a:solidFill>
                  <a:srgbClr val="000000"/>
                </a:solidFill>
                <a:ea typeface="Calibri" panose="020F0502020204030204" pitchFamily="34" charset="0"/>
              </a:rPr>
              <a:t>In the dialog box that opens, navigate to the EXERCISES\EXE_5 folder</a:t>
            </a:r>
          </a:p>
        </p:txBody>
      </p:sp>
      <p:sp>
        <p:nvSpPr>
          <p:cNvPr id="6" name="Title 1">
            <a:extLst>
              <a:ext uri="{FF2B5EF4-FFF2-40B4-BE49-F238E27FC236}">
                <a16:creationId xmlns:a16="http://schemas.microsoft.com/office/drawing/2014/main" id="{D1E5D72C-65D3-D9BA-F75B-F03A67EB1807}"/>
              </a:ext>
            </a:extLst>
          </p:cNvPr>
          <p:cNvSpPr txBox="1">
            <a:spLocks/>
          </p:cNvSpPr>
          <p:nvPr/>
        </p:nvSpPr>
        <p:spPr bwMode="auto">
          <a:xfrm>
            <a:off x="553778" y="130551"/>
            <a:ext cx="11122283"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solidFill>
                  <a:schemeClr val="tx1"/>
                </a:solidFill>
              </a:rPr>
              <a:t>Creating the thematic map (Layout)</a:t>
            </a:r>
          </a:p>
        </p:txBody>
      </p:sp>
      <p:sp>
        <p:nvSpPr>
          <p:cNvPr id="18" name="TextBox 17">
            <a:extLst>
              <a:ext uri="{FF2B5EF4-FFF2-40B4-BE49-F238E27FC236}">
                <a16:creationId xmlns:a16="http://schemas.microsoft.com/office/drawing/2014/main" id="{F870F84B-C0B4-0614-5563-37FE35D721BA}"/>
              </a:ext>
            </a:extLst>
          </p:cNvPr>
          <p:cNvSpPr txBox="1"/>
          <p:nvPr/>
        </p:nvSpPr>
        <p:spPr>
          <a:xfrm>
            <a:off x="571407" y="935594"/>
            <a:ext cx="6316756" cy="461665"/>
          </a:xfrm>
          <a:prstGeom prst="rect">
            <a:avLst/>
          </a:prstGeom>
          <a:noFill/>
        </p:spPr>
        <p:txBody>
          <a:bodyPr wrap="square">
            <a:spAutoFit/>
          </a:bodyPr>
          <a:lstStyle/>
          <a:p>
            <a:r>
              <a:rPr lang="en-US" sz="2400" b="1" noProof="0" dirty="0"/>
              <a:t>Add a logo</a:t>
            </a:r>
          </a:p>
        </p:txBody>
      </p:sp>
    </p:spTree>
    <p:extLst>
      <p:ext uri="{BB962C8B-B14F-4D97-AF65-F5344CB8AC3E}">
        <p14:creationId xmlns:p14="http://schemas.microsoft.com/office/powerpoint/2010/main" val="53109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31E526-A6DD-68A2-0DBB-62AC73BF8F81}"/>
              </a:ext>
            </a:extLst>
          </p:cNvPr>
          <p:cNvSpPr>
            <a:spLocks noChangeArrowheads="1"/>
          </p:cNvSpPr>
          <p:nvPr/>
        </p:nvSpPr>
        <p:spPr bwMode="auto">
          <a:xfrm>
            <a:off x="485075" y="1542276"/>
            <a:ext cx="6489657" cy="4415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457200" indent="-360000" eaLnBrk="0" fontAlgn="base" hangingPunct="0">
              <a:lnSpc>
                <a:spcPct val="90000"/>
              </a:lnSpc>
              <a:spcBef>
                <a:spcPts val="1000"/>
              </a:spcBef>
              <a:spcAft>
                <a:spcPct val="0"/>
              </a:spcAft>
              <a:buFont typeface="Arial" charset="0"/>
              <a:buAutoNum type="arabicPeriod"/>
              <a:defRPr/>
            </a:pPr>
            <a:r>
              <a:rPr lang="en-US" sz="2200" dirty="0"/>
              <a:t>Click </a:t>
            </a:r>
            <a:r>
              <a:rPr lang="en-US" sz="2200" i="1" dirty="0"/>
              <a:t>Add Item &gt; Add Scale Bar </a:t>
            </a:r>
            <a:r>
              <a:rPr lang="en-US" sz="2200" dirty="0"/>
              <a:t>from the main menu or the </a:t>
            </a:r>
            <a:r>
              <a:rPr lang="en-US" sz="2200" i="1" dirty="0"/>
              <a:t>Add Scale Bar </a:t>
            </a:r>
            <a:r>
              <a:rPr lang="en-US" sz="2200" dirty="0"/>
              <a:t>button              </a:t>
            </a:r>
            <a:r>
              <a:rPr lang="en-US" sz="2200" dirty="0">
                <a:solidFill>
                  <a:srgbClr val="000000"/>
                </a:solidFill>
                <a:ea typeface="Calibri" panose="020F0502020204030204" pitchFamily="34" charset="0"/>
              </a:rPr>
              <a:t>on the Toolbox toolbar</a:t>
            </a:r>
            <a:r>
              <a:rPr lang="en-US" sz="2200" dirty="0"/>
              <a:t>.</a:t>
            </a:r>
          </a:p>
          <a:p>
            <a:pPr marL="457200" indent="-360000" eaLnBrk="0" fontAlgn="base" hangingPunct="0">
              <a:lnSpc>
                <a:spcPct val="90000"/>
              </a:lnSpc>
              <a:spcBef>
                <a:spcPts val="1000"/>
              </a:spcBef>
              <a:spcAft>
                <a:spcPct val="0"/>
              </a:spcAft>
              <a:buFont typeface="Arial" charset="0"/>
              <a:buAutoNum type="arabicPeriod"/>
              <a:defRPr/>
            </a:pPr>
            <a:r>
              <a:rPr lang="en-US" sz="2200" dirty="0"/>
              <a:t>Move the pointer to the location in the layout where you want to include the scale bar on the map.</a:t>
            </a:r>
          </a:p>
          <a:p>
            <a:pPr marL="457200" indent="-360000" eaLnBrk="0" fontAlgn="base" hangingPunct="0">
              <a:lnSpc>
                <a:spcPct val="90000"/>
              </a:lnSpc>
              <a:spcBef>
                <a:spcPts val="1000"/>
              </a:spcBef>
              <a:spcAft>
                <a:spcPct val="0"/>
              </a:spcAft>
              <a:buFont typeface="Arial" charset="0"/>
              <a:buAutoNum type="arabicPeriod"/>
              <a:defRPr/>
            </a:pPr>
            <a:r>
              <a:rPr lang="en-US" sz="2200" dirty="0"/>
              <a:t>Draw an area corresponding to the extent of the scale bar. A scale bar appears on the map (you can then adjust the location and size of the bar using the corners of the area).</a:t>
            </a:r>
          </a:p>
          <a:p>
            <a:pPr marL="457200" indent="-360000" eaLnBrk="0" fontAlgn="base" hangingPunct="0">
              <a:lnSpc>
                <a:spcPct val="90000"/>
              </a:lnSpc>
              <a:spcBef>
                <a:spcPts val="1000"/>
              </a:spcBef>
              <a:spcAft>
                <a:spcPct val="0"/>
              </a:spcAft>
              <a:buFont typeface="Arial" charset="0"/>
              <a:buAutoNum type="arabicPeriod"/>
              <a:defRPr/>
            </a:pPr>
            <a:r>
              <a:rPr lang="en-US" sz="2200" dirty="0"/>
              <a:t>You can then adjust the properties of the bar using the different functions available in the properties panel which appears on the right (Scalebar)</a:t>
            </a:r>
          </a:p>
        </p:txBody>
      </p:sp>
      <p:pic>
        <p:nvPicPr>
          <p:cNvPr id="7" name="Picture 6">
            <a:extLst>
              <a:ext uri="{FF2B5EF4-FFF2-40B4-BE49-F238E27FC236}">
                <a16:creationId xmlns:a16="http://schemas.microsoft.com/office/drawing/2014/main" id="{EC670BDB-B871-A5A9-CBA9-E9EE25228FB7}"/>
              </a:ext>
            </a:extLst>
          </p:cNvPr>
          <p:cNvPicPr>
            <a:picLocks noChangeAspect="1"/>
          </p:cNvPicPr>
          <p:nvPr/>
        </p:nvPicPr>
        <p:blipFill rotWithShape="1">
          <a:blip r:embed="rId2"/>
          <a:srcRect l="187" t="44941" r="97540" b="51966"/>
          <a:stretch/>
        </p:blipFill>
        <p:spPr>
          <a:xfrm>
            <a:off x="4266831" y="1834436"/>
            <a:ext cx="656898" cy="561604"/>
          </a:xfrm>
          <a:prstGeom prst="rect">
            <a:avLst/>
          </a:prstGeom>
        </p:spPr>
      </p:pic>
      <p:pic>
        <p:nvPicPr>
          <p:cNvPr id="16" name="Picture 15">
            <a:extLst>
              <a:ext uri="{FF2B5EF4-FFF2-40B4-BE49-F238E27FC236}">
                <a16:creationId xmlns:a16="http://schemas.microsoft.com/office/drawing/2014/main" id="{229787A7-C3D3-E0E9-7224-8F7D6E6C7283}"/>
              </a:ext>
            </a:extLst>
          </p:cNvPr>
          <p:cNvPicPr>
            <a:picLocks noChangeAspect="1"/>
          </p:cNvPicPr>
          <p:nvPr/>
        </p:nvPicPr>
        <p:blipFill rotWithShape="1">
          <a:blip r:embed="rId3"/>
          <a:srcRect l="25226" t="77869" r="62885" b="11228"/>
          <a:stretch/>
        </p:blipFill>
        <p:spPr>
          <a:xfrm>
            <a:off x="8378583" y="1841280"/>
            <a:ext cx="1684613" cy="800592"/>
          </a:xfrm>
          <a:prstGeom prst="rect">
            <a:avLst/>
          </a:prstGeom>
        </p:spPr>
      </p:pic>
      <p:cxnSp>
        <p:nvCxnSpPr>
          <p:cNvPr id="17" name="Straight Connector 16">
            <a:extLst>
              <a:ext uri="{FF2B5EF4-FFF2-40B4-BE49-F238E27FC236}">
                <a16:creationId xmlns:a16="http://schemas.microsoft.com/office/drawing/2014/main" id="{A16253A0-47BB-0B98-D4A3-51F3D3D4BAC5}"/>
              </a:ext>
            </a:extLst>
          </p:cNvPr>
          <p:cNvCxnSpPr>
            <a:cxnSpLocks/>
          </p:cNvCxnSpPr>
          <p:nvPr/>
        </p:nvCxnSpPr>
        <p:spPr>
          <a:xfrm>
            <a:off x="8829057" y="1987603"/>
            <a:ext cx="0" cy="262217"/>
          </a:xfrm>
          <a:prstGeom prst="line">
            <a:avLst/>
          </a:prstGeom>
          <a:ln w="38100">
            <a:solidFill>
              <a:srgbClr val="00214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CDF689-5E24-60E7-0859-B345A237A84E}"/>
              </a:ext>
            </a:extLst>
          </p:cNvPr>
          <p:cNvCxnSpPr>
            <a:cxnSpLocks/>
          </p:cNvCxnSpPr>
          <p:nvPr/>
        </p:nvCxnSpPr>
        <p:spPr>
          <a:xfrm>
            <a:off x="8701310" y="2115348"/>
            <a:ext cx="255494" cy="0"/>
          </a:xfrm>
          <a:prstGeom prst="line">
            <a:avLst/>
          </a:prstGeom>
          <a:ln w="38100">
            <a:solidFill>
              <a:srgbClr val="002147"/>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04185947-BF24-A65A-FA4B-3E9544DF2325}"/>
              </a:ext>
            </a:extLst>
          </p:cNvPr>
          <p:cNvPicPr>
            <a:picLocks noChangeAspect="1"/>
          </p:cNvPicPr>
          <p:nvPr/>
        </p:nvPicPr>
        <p:blipFill rotWithShape="1">
          <a:blip r:embed="rId4"/>
          <a:srcRect l="7647" t="71730" r="69632" b="12154"/>
          <a:stretch/>
        </p:blipFill>
        <p:spPr>
          <a:xfrm>
            <a:off x="8453547" y="2851023"/>
            <a:ext cx="1716171" cy="654270"/>
          </a:xfrm>
          <a:prstGeom prst="rect">
            <a:avLst/>
          </a:prstGeom>
        </p:spPr>
      </p:pic>
      <p:pic>
        <p:nvPicPr>
          <p:cNvPr id="5" name="Picture 4">
            <a:extLst>
              <a:ext uri="{FF2B5EF4-FFF2-40B4-BE49-F238E27FC236}">
                <a16:creationId xmlns:a16="http://schemas.microsoft.com/office/drawing/2014/main" id="{F0BE042F-5BE8-064A-A3E9-F539CB2EC129}"/>
              </a:ext>
            </a:extLst>
          </p:cNvPr>
          <p:cNvPicPr>
            <a:picLocks noChangeAspect="1"/>
          </p:cNvPicPr>
          <p:nvPr/>
        </p:nvPicPr>
        <p:blipFill>
          <a:blip r:embed="rId5"/>
          <a:stretch>
            <a:fillRect/>
          </a:stretch>
        </p:blipFill>
        <p:spPr>
          <a:xfrm>
            <a:off x="7408376" y="3658864"/>
            <a:ext cx="3806512" cy="2455573"/>
          </a:xfrm>
          <a:prstGeom prst="rect">
            <a:avLst/>
          </a:prstGeom>
          <a:ln>
            <a:solidFill>
              <a:schemeClr val="tx1"/>
            </a:solidFill>
          </a:ln>
        </p:spPr>
      </p:pic>
      <p:sp>
        <p:nvSpPr>
          <p:cNvPr id="3" name="Title 1">
            <a:extLst>
              <a:ext uri="{FF2B5EF4-FFF2-40B4-BE49-F238E27FC236}">
                <a16:creationId xmlns:a16="http://schemas.microsoft.com/office/drawing/2014/main" id="{44B2CE6A-2293-C64F-A0DE-EB26C89834A0}"/>
              </a:ext>
            </a:extLst>
          </p:cNvPr>
          <p:cNvSpPr txBox="1">
            <a:spLocks/>
          </p:cNvSpPr>
          <p:nvPr/>
        </p:nvSpPr>
        <p:spPr bwMode="auto">
          <a:xfrm>
            <a:off x="553778" y="130551"/>
            <a:ext cx="11122283"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solidFill>
                  <a:schemeClr val="tx1"/>
                </a:solidFill>
              </a:rPr>
              <a:t>Creating the thematic map (Layout)</a:t>
            </a:r>
          </a:p>
        </p:txBody>
      </p:sp>
      <p:sp>
        <p:nvSpPr>
          <p:cNvPr id="8" name="TextBox 7">
            <a:extLst>
              <a:ext uri="{FF2B5EF4-FFF2-40B4-BE49-F238E27FC236}">
                <a16:creationId xmlns:a16="http://schemas.microsoft.com/office/drawing/2014/main" id="{ACC3C1D1-CAC9-2360-2987-D8C0AA8A59C3}"/>
              </a:ext>
            </a:extLst>
          </p:cNvPr>
          <p:cNvSpPr txBox="1"/>
          <p:nvPr/>
        </p:nvSpPr>
        <p:spPr>
          <a:xfrm>
            <a:off x="571407" y="935594"/>
            <a:ext cx="6316756" cy="461665"/>
          </a:xfrm>
          <a:prstGeom prst="rect">
            <a:avLst/>
          </a:prstGeom>
          <a:noFill/>
        </p:spPr>
        <p:txBody>
          <a:bodyPr wrap="square">
            <a:spAutoFit/>
          </a:bodyPr>
          <a:lstStyle/>
          <a:p>
            <a:r>
              <a:rPr lang="en-US" sz="2400" b="1" noProof="0" dirty="0"/>
              <a:t>Add a scale</a:t>
            </a:r>
          </a:p>
        </p:txBody>
      </p:sp>
    </p:spTree>
    <p:extLst>
      <p:ext uri="{BB962C8B-B14F-4D97-AF65-F5344CB8AC3E}">
        <p14:creationId xmlns:p14="http://schemas.microsoft.com/office/powerpoint/2010/main" val="3024640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5D5982B-914F-F20C-3309-AAF9B44C512C}"/>
              </a:ext>
            </a:extLst>
          </p:cNvPr>
          <p:cNvPicPr>
            <a:picLocks noChangeAspect="1"/>
          </p:cNvPicPr>
          <p:nvPr/>
        </p:nvPicPr>
        <p:blipFill>
          <a:blip r:embed="rId2"/>
          <a:stretch>
            <a:fillRect/>
          </a:stretch>
        </p:blipFill>
        <p:spPr>
          <a:xfrm>
            <a:off x="8158055" y="3429000"/>
            <a:ext cx="2500626" cy="2689353"/>
          </a:xfrm>
          <a:prstGeom prst="rect">
            <a:avLst/>
          </a:prstGeom>
          <a:ln>
            <a:solidFill>
              <a:schemeClr val="tx1"/>
            </a:solidFill>
          </a:ln>
        </p:spPr>
      </p:pic>
      <p:pic>
        <p:nvPicPr>
          <p:cNvPr id="20" name="Picture 19">
            <a:extLst>
              <a:ext uri="{FF2B5EF4-FFF2-40B4-BE49-F238E27FC236}">
                <a16:creationId xmlns:a16="http://schemas.microsoft.com/office/drawing/2014/main" id="{04185947-BF24-A65A-FA4B-3E9544DF2325}"/>
              </a:ext>
            </a:extLst>
          </p:cNvPr>
          <p:cNvPicPr>
            <a:picLocks noChangeAspect="1"/>
          </p:cNvPicPr>
          <p:nvPr/>
        </p:nvPicPr>
        <p:blipFill rotWithShape="1">
          <a:blip r:embed="rId3"/>
          <a:srcRect l="7647" t="60068" r="69632" b="23724"/>
          <a:stretch/>
        </p:blipFill>
        <p:spPr>
          <a:xfrm>
            <a:off x="8563648" y="1658545"/>
            <a:ext cx="1716171" cy="658003"/>
          </a:xfrm>
          <a:prstGeom prst="rect">
            <a:avLst/>
          </a:prstGeom>
        </p:spPr>
      </p:pic>
      <p:sp>
        <p:nvSpPr>
          <p:cNvPr id="4" name="Rectangle 3">
            <a:extLst>
              <a:ext uri="{FF2B5EF4-FFF2-40B4-BE49-F238E27FC236}">
                <a16:creationId xmlns:a16="http://schemas.microsoft.com/office/drawing/2014/main" id="{1431E526-A6DD-68A2-0DBB-62AC73BF8F81}"/>
              </a:ext>
            </a:extLst>
          </p:cNvPr>
          <p:cNvSpPr>
            <a:spLocks noChangeArrowheads="1"/>
          </p:cNvSpPr>
          <p:nvPr/>
        </p:nvSpPr>
        <p:spPr bwMode="auto">
          <a:xfrm>
            <a:off x="481818" y="1542025"/>
            <a:ext cx="6497602" cy="4110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lvl="1" indent="-360000" eaLnBrk="0" fontAlgn="base" hangingPunct="0">
              <a:lnSpc>
                <a:spcPct val="90000"/>
              </a:lnSpc>
              <a:spcBef>
                <a:spcPts val="1000"/>
              </a:spcBef>
              <a:spcAft>
                <a:spcPct val="0"/>
              </a:spcAft>
              <a:buFont typeface="Arial" charset="0"/>
              <a:buAutoNum type="arabicPeriod"/>
              <a:defRPr/>
            </a:pPr>
            <a:r>
              <a:rPr lang="en-US" sz="2200" dirty="0"/>
              <a:t>Click </a:t>
            </a:r>
            <a:r>
              <a:rPr lang="en-US" sz="2200" i="1" dirty="0"/>
              <a:t>Add Item &gt; Add North Arrow </a:t>
            </a:r>
            <a:r>
              <a:rPr lang="en-US" sz="2200" dirty="0"/>
              <a:t>from the main menu or the </a:t>
            </a:r>
            <a:r>
              <a:rPr lang="en-US" sz="2200" i="1" dirty="0"/>
              <a:t>Add North Arrow </a:t>
            </a:r>
            <a:r>
              <a:rPr lang="en-US" sz="2200" dirty="0"/>
              <a:t>button            on the Toolbox toolbar.</a:t>
            </a:r>
          </a:p>
          <a:p>
            <a:pPr lvl="1" indent="-360000" eaLnBrk="0" fontAlgn="base" hangingPunct="0">
              <a:lnSpc>
                <a:spcPct val="90000"/>
              </a:lnSpc>
              <a:spcBef>
                <a:spcPts val="1000"/>
              </a:spcBef>
              <a:spcAft>
                <a:spcPct val="0"/>
              </a:spcAft>
              <a:buFont typeface="Arial" charset="0"/>
              <a:buAutoNum type="arabicPeriod"/>
              <a:defRPr/>
            </a:pPr>
            <a:r>
              <a:rPr lang="en-US" sz="2200" dirty="0"/>
              <a:t>Move the pointer to the location in the layout where you want to include the North arrow on the map.</a:t>
            </a:r>
          </a:p>
          <a:p>
            <a:pPr lvl="1" indent="-360000" eaLnBrk="0" fontAlgn="base" hangingPunct="0">
              <a:lnSpc>
                <a:spcPct val="90000"/>
              </a:lnSpc>
              <a:spcBef>
                <a:spcPts val="1000"/>
              </a:spcBef>
              <a:spcAft>
                <a:spcPct val="0"/>
              </a:spcAft>
              <a:buFont typeface="Arial" charset="0"/>
              <a:buAutoNum type="arabicPeriod"/>
              <a:defRPr/>
            </a:pPr>
            <a:r>
              <a:rPr lang="en-US" sz="2200" dirty="0"/>
              <a:t>Draw an area corresponding to the extent of the north arrow. An arrow appears on the map</a:t>
            </a:r>
          </a:p>
          <a:p>
            <a:pPr lvl="1" indent="-360000" eaLnBrk="0" fontAlgn="base" hangingPunct="0">
              <a:lnSpc>
                <a:spcPct val="90000"/>
              </a:lnSpc>
              <a:spcBef>
                <a:spcPts val="1000"/>
              </a:spcBef>
              <a:spcAft>
                <a:spcPct val="0"/>
              </a:spcAft>
              <a:buFont typeface="Arial" charset="0"/>
              <a:buAutoNum type="arabicPeriod"/>
              <a:defRPr/>
            </a:pPr>
            <a:r>
              <a:rPr lang="en-US" sz="2200" dirty="0"/>
              <a:t>You can then adjust the properties of the arrow using the various functions available in the SVG Arrow group of the Item Properties tab in the panel appearing on the right.</a:t>
            </a:r>
          </a:p>
        </p:txBody>
      </p:sp>
      <p:pic>
        <p:nvPicPr>
          <p:cNvPr id="7" name="Picture 6">
            <a:extLst>
              <a:ext uri="{FF2B5EF4-FFF2-40B4-BE49-F238E27FC236}">
                <a16:creationId xmlns:a16="http://schemas.microsoft.com/office/drawing/2014/main" id="{EC670BDB-B871-A5A9-CBA9-E9EE25228FB7}"/>
              </a:ext>
            </a:extLst>
          </p:cNvPr>
          <p:cNvPicPr>
            <a:picLocks noChangeAspect="1"/>
          </p:cNvPicPr>
          <p:nvPr/>
        </p:nvPicPr>
        <p:blipFill rotWithShape="1">
          <a:blip r:embed="rId4"/>
          <a:srcRect l="187" t="47573" r="97540" b="49134"/>
          <a:stretch/>
        </p:blipFill>
        <p:spPr>
          <a:xfrm>
            <a:off x="5298109" y="1833329"/>
            <a:ext cx="530847" cy="483219"/>
          </a:xfrm>
          <a:prstGeom prst="rect">
            <a:avLst/>
          </a:prstGeom>
        </p:spPr>
      </p:pic>
      <p:cxnSp>
        <p:nvCxnSpPr>
          <p:cNvPr id="17" name="Straight Connector 16">
            <a:extLst>
              <a:ext uri="{FF2B5EF4-FFF2-40B4-BE49-F238E27FC236}">
                <a16:creationId xmlns:a16="http://schemas.microsoft.com/office/drawing/2014/main" id="{A16253A0-47BB-0B98-D4A3-51F3D3D4BAC5}"/>
              </a:ext>
            </a:extLst>
          </p:cNvPr>
          <p:cNvCxnSpPr>
            <a:cxnSpLocks/>
          </p:cNvCxnSpPr>
          <p:nvPr/>
        </p:nvCxnSpPr>
        <p:spPr>
          <a:xfrm>
            <a:off x="8939158" y="1658545"/>
            <a:ext cx="0" cy="262217"/>
          </a:xfrm>
          <a:prstGeom prst="line">
            <a:avLst/>
          </a:prstGeom>
          <a:ln w="38100">
            <a:solidFill>
              <a:srgbClr val="00214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CDF689-5E24-60E7-0859-B345A237A84E}"/>
              </a:ext>
            </a:extLst>
          </p:cNvPr>
          <p:cNvCxnSpPr>
            <a:cxnSpLocks/>
          </p:cNvCxnSpPr>
          <p:nvPr/>
        </p:nvCxnSpPr>
        <p:spPr>
          <a:xfrm>
            <a:off x="8811411" y="1786290"/>
            <a:ext cx="255494" cy="0"/>
          </a:xfrm>
          <a:prstGeom prst="line">
            <a:avLst/>
          </a:prstGeom>
          <a:ln w="38100">
            <a:solidFill>
              <a:srgbClr val="0021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D4328E0-B014-064E-D7B1-73E6F8BABB7F}"/>
              </a:ext>
            </a:extLst>
          </p:cNvPr>
          <p:cNvPicPr>
            <a:picLocks noChangeAspect="1"/>
          </p:cNvPicPr>
          <p:nvPr/>
        </p:nvPicPr>
        <p:blipFill rotWithShape="1">
          <a:blip r:embed="rId5"/>
          <a:srcRect l="10294" t="52121" r="71029" b="23586"/>
          <a:stretch/>
        </p:blipFill>
        <p:spPr>
          <a:xfrm>
            <a:off x="8930915" y="2613899"/>
            <a:ext cx="981636" cy="686330"/>
          </a:xfrm>
          <a:prstGeom prst="rect">
            <a:avLst/>
          </a:prstGeom>
        </p:spPr>
      </p:pic>
      <p:sp>
        <p:nvSpPr>
          <p:cNvPr id="13" name="TextBox 12">
            <a:extLst>
              <a:ext uri="{FF2B5EF4-FFF2-40B4-BE49-F238E27FC236}">
                <a16:creationId xmlns:a16="http://schemas.microsoft.com/office/drawing/2014/main" id="{1EB62CF1-4166-D223-BE1F-E90A8F6DCA36}"/>
              </a:ext>
            </a:extLst>
          </p:cNvPr>
          <p:cNvSpPr txBox="1"/>
          <p:nvPr/>
        </p:nvSpPr>
        <p:spPr>
          <a:xfrm>
            <a:off x="2783632" y="5776170"/>
            <a:ext cx="4572000" cy="430887"/>
          </a:xfrm>
          <a:prstGeom prst="rect">
            <a:avLst/>
          </a:prstGeom>
          <a:noFill/>
        </p:spPr>
        <p:txBody>
          <a:bodyPr wrap="square">
            <a:spAutoFit/>
          </a:bodyPr>
          <a:lstStyle/>
          <a:p>
            <a:r>
              <a:rPr lang="en-US" sz="2200" noProof="0" dirty="0">
                <a:solidFill>
                  <a:srgbClr val="FF0000"/>
                </a:solidFill>
                <a:ea typeface="Calibri" panose="020F0502020204030204" pitchFamily="34" charset="0"/>
              </a:rPr>
              <a:t>Save the layout!</a:t>
            </a:r>
            <a:endParaRPr lang="en-US" sz="2200" noProof="0" dirty="0">
              <a:solidFill>
                <a:srgbClr val="FF0000"/>
              </a:solidFill>
            </a:endParaRPr>
          </a:p>
        </p:txBody>
      </p:sp>
      <p:sp>
        <p:nvSpPr>
          <p:cNvPr id="3" name="Title 1">
            <a:extLst>
              <a:ext uri="{FF2B5EF4-FFF2-40B4-BE49-F238E27FC236}">
                <a16:creationId xmlns:a16="http://schemas.microsoft.com/office/drawing/2014/main" id="{7443DB6F-4909-B90B-19A2-FDFC2D41ADE5}"/>
              </a:ext>
            </a:extLst>
          </p:cNvPr>
          <p:cNvSpPr txBox="1">
            <a:spLocks/>
          </p:cNvSpPr>
          <p:nvPr/>
        </p:nvSpPr>
        <p:spPr bwMode="auto">
          <a:xfrm>
            <a:off x="553778" y="130551"/>
            <a:ext cx="11122283"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solidFill>
                  <a:schemeClr val="tx1"/>
                </a:solidFill>
              </a:rPr>
              <a:t>Creating the thematic map (Layout)</a:t>
            </a:r>
          </a:p>
        </p:txBody>
      </p:sp>
      <p:sp>
        <p:nvSpPr>
          <p:cNvPr id="6" name="TextBox 5">
            <a:extLst>
              <a:ext uri="{FF2B5EF4-FFF2-40B4-BE49-F238E27FC236}">
                <a16:creationId xmlns:a16="http://schemas.microsoft.com/office/drawing/2014/main" id="{CC83727A-8F42-1DEC-000E-F7EACA6F2E4F}"/>
              </a:ext>
            </a:extLst>
          </p:cNvPr>
          <p:cNvSpPr txBox="1"/>
          <p:nvPr/>
        </p:nvSpPr>
        <p:spPr>
          <a:xfrm>
            <a:off x="571407" y="935594"/>
            <a:ext cx="6316756" cy="461665"/>
          </a:xfrm>
          <a:prstGeom prst="rect">
            <a:avLst/>
          </a:prstGeom>
          <a:noFill/>
        </p:spPr>
        <p:txBody>
          <a:bodyPr wrap="square">
            <a:spAutoFit/>
          </a:bodyPr>
          <a:lstStyle/>
          <a:p>
            <a:r>
              <a:rPr lang="en-US" sz="2400" b="1" noProof="0" dirty="0"/>
              <a:t>Add the North arrow</a:t>
            </a:r>
          </a:p>
        </p:txBody>
      </p:sp>
    </p:spTree>
    <p:extLst>
      <p:ext uri="{BB962C8B-B14F-4D97-AF65-F5344CB8AC3E}">
        <p14:creationId xmlns:p14="http://schemas.microsoft.com/office/powerpoint/2010/main" val="1538673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04185947-BF24-A65A-FA4B-3E9544DF2325}"/>
              </a:ext>
            </a:extLst>
          </p:cNvPr>
          <p:cNvPicPr>
            <a:picLocks noChangeAspect="1"/>
          </p:cNvPicPr>
          <p:nvPr/>
        </p:nvPicPr>
        <p:blipFill rotWithShape="1">
          <a:blip r:embed="rId2"/>
          <a:srcRect l="45098" t="13481" r="37621" b="64084"/>
          <a:stretch/>
        </p:blipFill>
        <p:spPr>
          <a:xfrm>
            <a:off x="8746010" y="1442204"/>
            <a:ext cx="1305306" cy="910805"/>
          </a:xfrm>
          <a:prstGeom prst="rect">
            <a:avLst/>
          </a:prstGeom>
        </p:spPr>
      </p:pic>
      <p:pic>
        <p:nvPicPr>
          <p:cNvPr id="7" name="Picture 6">
            <a:extLst>
              <a:ext uri="{FF2B5EF4-FFF2-40B4-BE49-F238E27FC236}">
                <a16:creationId xmlns:a16="http://schemas.microsoft.com/office/drawing/2014/main" id="{EC670BDB-B871-A5A9-CBA9-E9EE25228FB7}"/>
              </a:ext>
            </a:extLst>
          </p:cNvPr>
          <p:cNvPicPr>
            <a:picLocks noChangeAspect="1"/>
          </p:cNvPicPr>
          <p:nvPr/>
        </p:nvPicPr>
        <p:blipFill rotWithShape="1">
          <a:blip r:embed="rId3"/>
          <a:srcRect l="187" t="41579" r="97540" b="54967"/>
          <a:stretch/>
        </p:blipFill>
        <p:spPr>
          <a:xfrm>
            <a:off x="4013780" y="1891355"/>
            <a:ext cx="530847" cy="506855"/>
          </a:xfrm>
          <a:prstGeom prst="rect">
            <a:avLst/>
          </a:prstGeom>
        </p:spPr>
      </p:pic>
      <p:cxnSp>
        <p:nvCxnSpPr>
          <p:cNvPr id="17" name="Straight Connector 16">
            <a:extLst>
              <a:ext uri="{FF2B5EF4-FFF2-40B4-BE49-F238E27FC236}">
                <a16:creationId xmlns:a16="http://schemas.microsoft.com/office/drawing/2014/main" id="{A16253A0-47BB-0B98-D4A3-51F3D3D4BAC5}"/>
              </a:ext>
            </a:extLst>
          </p:cNvPr>
          <p:cNvCxnSpPr>
            <a:cxnSpLocks/>
          </p:cNvCxnSpPr>
          <p:nvPr/>
        </p:nvCxnSpPr>
        <p:spPr>
          <a:xfrm>
            <a:off x="9638021" y="1541217"/>
            <a:ext cx="0" cy="262217"/>
          </a:xfrm>
          <a:prstGeom prst="line">
            <a:avLst/>
          </a:prstGeom>
          <a:ln w="38100">
            <a:solidFill>
              <a:srgbClr val="00214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CDF689-5E24-60E7-0859-B345A237A84E}"/>
              </a:ext>
            </a:extLst>
          </p:cNvPr>
          <p:cNvCxnSpPr>
            <a:cxnSpLocks/>
          </p:cNvCxnSpPr>
          <p:nvPr/>
        </p:nvCxnSpPr>
        <p:spPr>
          <a:xfrm>
            <a:off x="9510274" y="1668962"/>
            <a:ext cx="255494" cy="0"/>
          </a:xfrm>
          <a:prstGeom prst="line">
            <a:avLst/>
          </a:prstGeom>
          <a:ln w="38100">
            <a:solidFill>
              <a:srgbClr val="0021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420719F-F58D-69F1-9136-9BF122F1254F}"/>
              </a:ext>
            </a:extLst>
          </p:cNvPr>
          <p:cNvPicPr>
            <a:picLocks noChangeAspect="1"/>
          </p:cNvPicPr>
          <p:nvPr/>
        </p:nvPicPr>
        <p:blipFill rotWithShape="1">
          <a:blip r:embed="rId4"/>
          <a:srcRect l="42132" t="47004" r="44241" b="32421"/>
          <a:stretch/>
        </p:blipFill>
        <p:spPr>
          <a:xfrm>
            <a:off x="8654219" y="2417360"/>
            <a:ext cx="1246073" cy="1011221"/>
          </a:xfrm>
          <a:prstGeom prst="rect">
            <a:avLst/>
          </a:prstGeom>
        </p:spPr>
      </p:pic>
      <p:sp>
        <p:nvSpPr>
          <p:cNvPr id="10" name="Rectangle 9">
            <a:extLst>
              <a:ext uri="{FF2B5EF4-FFF2-40B4-BE49-F238E27FC236}">
                <a16:creationId xmlns:a16="http://schemas.microsoft.com/office/drawing/2014/main" id="{FED42D12-E656-CEE9-8E95-AC36EFEBA018}"/>
              </a:ext>
            </a:extLst>
          </p:cNvPr>
          <p:cNvSpPr>
            <a:spLocks noChangeArrowheads="1"/>
          </p:cNvSpPr>
          <p:nvPr/>
        </p:nvSpPr>
        <p:spPr bwMode="auto">
          <a:xfrm>
            <a:off x="478616" y="1544981"/>
            <a:ext cx="6486387" cy="4110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lvl="1" indent="-360000" eaLnBrk="0" fontAlgn="base" hangingPunct="0">
              <a:lnSpc>
                <a:spcPct val="90000"/>
              </a:lnSpc>
              <a:spcBef>
                <a:spcPts val="1000"/>
              </a:spcBef>
              <a:spcAft>
                <a:spcPct val="0"/>
              </a:spcAft>
              <a:buFont typeface="Arial" charset="0"/>
              <a:buAutoNum type="arabicPeriod"/>
              <a:defRPr/>
            </a:pPr>
            <a:r>
              <a:rPr lang="en-US" sz="2200" dirty="0"/>
              <a:t>Click </a:t>
            </a:r>
            <a:r>
              <a:rPr lang="en-US" sz="2200" i="1" dirty="0"/>
              <a:t>Add Item &gt; Add Legend </a:t>
            </a:r>
            <a:r>
              <a:rPr lang="en-US" sz="2200" dirty="0"/>
              <a:t>from the main menu or the </a:t>
            </a:r>
            <a:r>
              <a:rPr lang="en-US" sz="2200" i="1" dirty="0"/>
              <a:t>Add Legend </a:t>
            </a:r>
            <a:r>
              <a:rPr lang="en-US" sz="2200" dirty="0"/>
              <a:t>button            </a:t>
            </a:r>
            <a:r>
              <a:rPr lang="en-US" sz="2200" dirty="0">
                <a:solidFill>
                  <a:srgbClr val="000000"/>
                </a:solidFill>
                <a:ea typeface="Calibri" panose="020F0502020204030204" pitchFamily="34" charset="0"/>
              </a:rPr>
              <a:t>on the Toolbox toolbar</a:t>
            </a:r>
            <a:r>
              <a:rPr lang="en-US" sz="2200" dirty="0"/>
              <a:t>.</a:t>
            </a:r>
          </a:p>
          <a:p>
            <a:pPr lvl="1" indent="-360000" eaLnBrk="0" fontAlgn="base" hangingPunct="0">
              <a:lnSpc>
                <a:spcPct val="90000"/>
              </a:lnSpc>
              <a:spcBef>
                <a:spcPts val="1000"/>
              </a:spcBef>
              <a:spcAft>
                <a:spcPct val="0"/>
              </a:spcAft>
              <a:buFont typeface="Arial" charset="0"/>
              <a:buAutoNum type="arabicPeriod"/>
              <a:defRPr/>
            </a:pPr>
            <a:r>
              <a:rPr lang="en-US" sz="2200" dirty="0"/>
              <a:t>Move the pointer to the location in the layout where you want to include the legend on the map.</a:t>
            </a:r>
          </a:p>
          <a:p>
            <a:pPr lvl="1" indent="-360000" eaLnBrk="0" fontAlgn="base" hangingPunct="0">
              <a:lnSpc>
                <a:spcPct val="90000"/>
              </a:lnSpc>
              <a:spcBef>
                <a:spcPts val="1000"/>
              </a:spcBef>
              <a:spcAft>
                <a:spcPct val="0"/>
              </a:spcAft>
              <a:buFont typeface="Arial" charset="0"/>
              <a:buAutoNum type="arabicPeriod"/>
              <a:defRPr/>
            </a:pPr>
            <a:r>
              <a:rPr lang="en-US" sz="2200" dirty="0"/>
              <a:t>Draw an area corresponding to the extent of the legend. The legend appears on the map (Note: the size of the legend depends on the number of layers on the map and the </a:t>
            </a:r>
            <a:r>
              <a:rPr lang="en-US" sz="2200" dirty="0" err="1"/>
              <a:t>symbologies</a:t>
            </a:r>
            <a:r>
              <a:rPr lang="en-US" sz="2200" dirty="0"/>
              <a:t> used).</a:t>
            </a:r>
          </a:p>
          <a:p>
            <a:pPr lvl="1" indent="-360000" eaLnBrk="0" fontAlgn="base" hangingPunct="0">
              <a:lnSpc>
                <a:spcPct val="90000"/>
              </a:lnSpc>
              <a:spcBef>
                <a:spcPts val="1000"/>
              </a:spcBef>
              <a:spcAft>
                <a:spcPct val="0"/>
              </a:spcAft>
              <a:buFont typeface="Arial" charset="0"/>
              <a:buAutoNum type="arabicPeriod"/>
              <a:defRPr/>
            </a:pPr>
            <a:r>
              <a:rPr lang="en-US" sz="2200" dirty="0"/>
              <a:t>You can then adjust the legend properties using the various functions available in Item Properties tab in the panel appearing on the right.</a:t>
            </a:r>
          </a:p>
        </p:txBody>
      </p:sp>
      <p:pic>
        <p:nvPicPr>
          <p:cNvPr id="4" name="Picture 3">
            <a:extLst>
              <a:ext uri="{FF2B5EF4-FFF2-40B4-BE49-F238E27FC236}">
                <a16:creationId xmlns:a16="http://schemas.microsoft.com/office/drawing/2014/main" id="{45BE1D13-47DD-7FE7-3B5A-ADA43DF102C6}"/>
              </a:ext>
            </a:extLst>
          </p:cNvPr>
          <p:cNvPicPr>
            <a:picLocks noChangeAspect="1"/>
          </p:cNvPicPr>
          <p:nvPr/>
        </p:nvPicPr>
        <p:blipFill>
          <a:blip r:embed="rId5"/>
          <a:stretch>
            <a:fillRect/>
          </a:stretch>
        </p:blipFill>
        <p:spPr>
          <a:xfrm>
            <a:off x="7963210" y="3749685"/>
            <a:ext cx="2494587" cy="2444264"/>
          </a:xfrm>
          <a:prstGeom prst="rect">
            <a:avLst/>
          </a:prstGeom>
          <a:ln>
            <a:solidFill>
              <a:schemeClr val="tx1"/>
            </a:solidFill>
          </a:ln>
        </p:spPr>
      </p:pic>
      <p:sp>
        <p:nvSpPr>
          <p:cNvPr id="3" name="Title 1">
            <a:extLst>
              <a:ext uri="{FF2B5EF4-FFF2-40B4-BE49-F238E27FC236}">
                <a16:creationId xmlns:a16="http://schemas.microsoft.com/office/drawing/2014/main" id="{C36FD1F2-5459-29D3-55FD-81F90C24C593}"/>
              </a:ext>
            </a:extLst>
          </p:cNvPr>
          <p:cNvSpPr txBox="1">
            <a:spLocks/>
          </p:cNvSpPr>
          <p:nvPr/>
        </p:nvSpPr>
        <p:spPr bwMode="auto">
          <a:xfrm>
            <a:off x="553778" y="130551"/>
            <a:ext cx="11122283"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solidFill>
                  <a:schemeClr val="tx1"/>
                </a:solidFill>
              </a:rPr>
              <a:t>Creating the thematic map (Layout)</a:t>
            </a:r>
          </a:p>
        </p:txBody>
      </p:sp>
      <p:sp>
        <p:nvSpPr>
          <p:cNvPr id="8" name="TextBox 7">
            <a:extLst>
              <a:ext uri="{FF2B5EF4-FFF2-40B4-BE49-F238E27FC236}">
                <a16:creationId xmlns:a16="http://schemas.microsoft.com/office/drawing/2014/main" id="{8E0FF01E-BB61-56D3-F0DA-38DCD80518AE}"/>
              </a:ext>
            </a:extLst>
          </p:cNvPr>
          <p:cNvSpPr txBox="1"/>
          <p:nvPr/>
        </p:nvSpPr>
        <p:spPr>
          <a:xfrm>
            <a:off x="571407" y="935594"/>
            <a:ext cx="6316756" cy="461665"/>
          </a:xfrm>
          <a:prstGeom prst="rect">
            <a:avLst/>
          </a:prstGeom>
          <a:noFill/>
        </p:spPr>
        <p:txBody>
          <a:bodyPr wrap="square">
            <a:spAutoFit/>
          </a:bodyPr>
          <a:lstStyle/>
          <a:p>
            <a:r>
              <a:rPr lang="en-US" sz="2400" b="1" noProof="0" dirty="0"/>
              <a:t>Add the legend</a:t>
            </a:r>
          </a:p>
        </p:txBody>
      </p:sp>
    </p:spTree>
    <p:extLst>
      <p:ext uri="{BB962C8B-B14F-4D97-AF65-F5344CB8AC3E}">
        <p14:creationId xmlns:p14="http://schemas.microsoft.com/office/powerpoint/2010/main" val="709442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FF0C084-2713-3601-6E01-8FAC0E0AFBE9}"/>
              </a:ext>
            </a:extLst>
          </p:cNvPr>
          <p:cNvPicPr>
            <a:picLocks noChangeAspect="1"/>
          </p:cNvPicPr>
          <p:nvPr/>
        </p:nvPicPr>
        <p:blipFill>
          <a:blip r:embed="rId2"/>
          <a:stretch>
            <a:fillRect/>
          </a:stretch>
        </p:blipFill>
        <p:spPr>
          <a:xfrm>
            <a:off x="7645287" y="1449388"/>
            <a:ext cx="3548581" cy="817936"/>
          </a:xfrm>
          <a:prstGeom prst="rect">
            <a:avLst/>
          </a:prstGeom>
        </p:spPr>
      </p:pic>
      <p:sp>
        <p:nvSpPr>
          <p:cNvPr id="4" name="Rectangle 3">
            <a:extLst>
              <a:ext uri="{FF2B5EF4-FFF2-40B4-BE49-F238E27FC236}">
                <a16:creationId xmlns:a16="http://schemas.microsoft.com/office/drawing/2014/main" id="{1431E526-A6DD-68A2-0DBB-62AC73BF8F81}"/>
              </a:ext>
            </a:extLst>
          </p:cNvPr>
          <p:cNvSpPr>
            <a:spLocks noChangeArrowheads="1"/>
          </p:cNvSpPr>
          <p:nvPr/>
        </p:nvSpPr>
        <p:spPr bwMode="auto">
          <a:xfrm>
            <a:off x="489246" y="1536213"/>
            <a:ext cx="6418373" cy="3808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lvl="1" indent="-360000" defTabSz="685800">
              <a:lnSpc>
                <a:spcPct val="90000"/>
              </a:lnSpc>
              <a:spcAft>
                <a:spcPts val="1800"/>
              </a:spcAft>
              <a:buFont typeface="Arial" panose="020B0604020202020204" pitchFamily="34" charset="0"/>
              <a:buChar char="•"/>
            </a:pPr>
            <a:r>
              <a:rPr lang="en-US" sz="2200" noProof="0" dirty="0">
                <a:solidFill>
                  <a:srgbClr val="000000"/>
                </a:solidFill>
                <a:ea typeface="Calibri" panose="020F0502020204030204" pitchFamily="34" charset="0"/>
              </a:rPr>
              <a:t>Set the Legend Items to </a:t>
            </a:r>
            <a:r>
              <a:rPr lang="en-US" sz="2200" i="1" noProof="0" dirty="0">
                <a:solidFill>
                  <a:srgbClr val="000000"/>
                </a:solidFill>
                <a:ea typeface="Calibri" panose="020F0502020204030204" pitchFamily="34" charset="0"/>
              </a:rPr>
              <a:t>Manual</a:t>
            </a:r>
            <a:r>
              <a:rPr lang="en-US" sz="2200" noProof="0" dirty="0">
                <a:solidFill>
                  <a:srgbClr val="000000"/>
                </a:solidFill>
                <a:ea typeface="Calibri" panose="020F0502020204030204" pitchFamily="34" charset="0"/>
              </a:rPr>
              <a:t> to allow you to edit the legend elements individually.</a:t>
            </a:r>
          </a:p>
          <a:p>
            <a:pPr lvl="1" indent="-360000" defTabSz="685800">
              <a:lnSpc>
                <a:spcPct val="90000"/>
              </a:lnSpc>
              <a:spcAft>
                <a:spcPts val="1800"/>
              </a:spcAft>
              <a:buFont typeface="Arial" panose="020B0604020202020204" pitchFamily="34" charset="0"/>
              <a:buChar char="•"/>
            </a:pPr>
            <a:r>
              <a:rPr lang="en-US" sz="2200" noProof="0" dirty="0">
                <a:solidFill>
                  <a:srgbClr val="000000"/>
                </a:solidFill>
                <a:ea typeface="Calibri" panose="020F0502020204030204" pitchFamily="34" charset="0"/>
              </a:rPr>
              <a:t>To move an item down or up in the list, click the item in the Legend Items section, then use the "</a:t>
            </a:r>
            <a:r>
              <a:rPr lang="en-US" sz="2200" i="1" noProof="0" dirty="0">
                <a:solidFill>
                  <a:srgbClr val="000000"/>
                </a:solidFill>
                <a:ea typeface="Calibri" panose="020F0502020204030204" pitchFamily="34" charset="0"/>
              </a:rPr>
              <a:t>Down</a:t>
            </a:r>
            <a:r>
              <a:rPr lang="en-US" sz="2200" noProof="0" dirty="0">
                <a:solidFill>
                  <a:srgbClr val="000000"/>
                </a:solidFill>
                <a:ea typeface="Calibri" panose="020F0502020204030204" pitchFamily="34" charset="0"/>
              </a:rPr>
              <a:t>" or "</a:t>
            </a:r>
            <a:r>
              <a:rPr lang="en-US" sz="2200" i="1" noProof="0" dirty="0">
                <a:solidFill>
                  <a:srgbClr val="000000"/>
                </a:solidFill>
                <a:ea typeface="Calibri" panose="020F0502020204030204" pitchFamily="34" charset="0"/>
              </a:rPr>
              <a:t>Up</a:t>
            </a:r>
            <a:r>
              <a:rPr lang="en-US" sz="2200" noProof="0" dirty="0">
                <a:solidFill>
                  <a:srgbClr val="000000"/>
                </a:solidFill>
                <a:ea typeface="Calibri" panose="020F0502020204030204" pitchFamily="34" charset="0"/>
              </a:rPr>
              <a:t>" buttons below the list.</a:t>
            </a:r>
          </a:p>
          <a:p>
            <a:pPr lvl="1" indent="-360000" defTabSz="685800">
              <a:lnSpc>
                <a:spcPct val="90000"/>
              </a:lnSpc>
              <a:spcAft>
                <a:spcPts val="1800"/>
              </a:spcAft>
              <a:buFont typeface="Arial" panose="020B0604020202020204" pitchFamily="34" charset="0"/>
              <a:buChar char="•"/>
            </a:pPr>
            <a:r>
              <a:rPr lang="en-US" sz="2200" noProof="0" dirty="0">
                <a:solidFill>
                  <a:srgbClr val="000000"/>
                </a:solidFill>
                <a:ea typeface="Calibri" panose="020F0502020204030204" pitchFamily="34" charset="0"/>
              </a:rPr>
              <a:t>To remove an item from the legend, click the item and then click the </a:t>
            </a:r>
            <a:r>
              <a:rPr lang="en-US" sz="2200" i="1" noProof="0" dirty="0">
                <a:solidFill>
                  <a:srgbClr val="000000"/>
                </a:solidFill>
                <a:ea typeface="Calibri" panose="020F0502020204030204" pitchFamily="34" charset="0"/>
              </a:rPr>
              <a:t>Minus</a:t>
            </a:r>
            <a:r>
              <a:rPr lang="en-US" sz="2200" noProof="0" dirty="0">
                <a:solidFill>
                  <a:srgbClr val="000000"/>
                </a:solidFill>
                <a:ea typeface="Calibri" panose="020F0502020204030204" pitchFamily="34" charset="0"/>
              </a:rPr>
              <a:t> button.</a:t>
            </a:r>
          </a:p>
          <a:p>
            <a:pPr lvl="1" indent="-360000" defTabSz="685800">
              <a:lnSpc>
                <a:spcPct val="90000"/>
              </a:lnSpc>
              <a:spcAft>
                <a:spcPts val="1800"/>
              </a:spcAft>
              <a:buFont typeface="Arial" panose="020B0604020202020204" pitchFamily="34" charset="0"/>
              <a:buChar char="•"/>
            </a:pPr>
            <a:r>
              <a:rPr lang="en-US" sz="2200" noProof="0" dirty="0">
                <a:solidFill>
                  <a:srgbClr val="000000"/>
                </a:solidFill>
                <a:ea typeface="Calibri" panose="020F0502020204030204" pitchFamily="34" charset="0"/>
              </a:rPr>
              <a:t>If you need to add a legend element, click the </a:t>
            </a:r>
            <a:r>
              <a:rPr lang="en-US" sz="2200" i="1" noProof="0" dirty="0">
                <a:solidFill>
                  <a:srgbClr val="000000"/>
                </a:solidFill>
                <a:ea typeface="Calibri" panose="020F0502020204030204" pitchFamily="34" charset="0"/>
              </a:rPr>
              <a:t>Add </a:t>
            </a:r>
            <a:r>
              <a:rPr lang="en-US" sz="2200" noProof="0" dirty="0">
                <a:solidFill>
                  <a:srgbClr val="000000"/>
                </a:solidFill>
                <a:ea typeface="Calibri" panose="020F0502020204030204" pitchFamily="34" charset="0"/>
              </a:rPr>
              <a:t>button. Choose the layer you want to add from the list that appears, then click </a:t>
            </a:r>
            <a:r>
              <a:rPr lang="en-US" sz="2200" i="1" noProof="0" dirty="0">
                <a:solidFill>
                  <a:srgbClr val="000000"/>
                </a:solidFill>
                <a:ea typeface="Calibri" panose="020F0502020204030204" pitchFamily="34" charset="0"/>
              </a:rPr>
              <a:t>OK</a:t>
            </a:r>
            <a:r>
              <a:rPr lang="en-US" sz="2200" noProof="0" dirty="0">
                <a:solidFill>
                  <a:srgbClr val="000000"/>
                </a:solidFill>
                <a:ea typeface="Calibri" panose="020F0502020204030204" pitchFamily="34" charset="0"/>
              </a:rPr>
              <a:t>.</a:t>
            </a:r>
            <a:endParaRPr lang="en-US" sz="2200" noProof="0" dirty="0"/>
          </a:p>
        </p:txBody>
      </p:sp>
      <p:pic>
        <p:nvPicPr>
          <p:cNvPr id="12" name="Picture 11">
            <a:extLst>
              <a:ext uri="{FF2B5EF4-FFF2-40B4-BE49-F238E27FC236}">
                <a16:creationId xmlns:a16="http://schemas.microsoft.com/office/drawing/2014/main" id="{4FC1D699-E39A-9F59-C523-51CD547EF3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4559" y="2649032"/>
            <a:ext cx="929309" cy="486781"/>
          </a:xfrm>
          <a:prstGeom prst="rect">
            <a:avLst/>
          </a:prstGeom>
        </p:spPr>
      </p:pic>
      <p:pic>
        <p:nvPicPr>
          <p:cNvPr id="14" name="Picture 13">
            <a:extLst>
              <a:ext uri="{FF2B5EF4-FFF2-40B4-BE49-F238E27FC236}">
                <a16:creationId xmlns:a16="http://schemas.microsoft.com/office/drawing/2014/main" id="{79DF9500-D893-0EA0-7BF1-79F91073EC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2908" y="3655844"/>
            <a:ext cx="482976" cy="482976"/>
          </a:xfrm>
          <a:prstGeom prst="rect">
            <a:avLst/>
          </a:prstGeom>
        </p:spPr>
      </p:pic>
      <p:pic>
        <p:nvPicPr>
          <p:cNvPr id="15" name="Picture 14">
            <a:extLst>
              <a:ext uri="{FF2B5EF4-FFF2-40B4-BE49-F238E27FC236}">
                <a16:creationId xmlns:a16="http://schemas.microsoft.com/office/drawing/2014/main" id="{542819E8-C274-0332-CFBF-F8AF12E2CB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7727" y="4592507"/>
            <a:ext cx="498157" cy="483062"/>
          </a:xfrm>
          <a:prstGeom prst="rect">
            <a:avLst/>
          </a:prstGeom>
        </p:spPr>
      </p:pic>
      <p:sp>
        <p:nvSpPr>
          <p:cNvPr id="13" name="Rectangle 12">
            <a:extLst>
              <a:ext uri="{FF2B5EF4-FFF2-40B4-BE49-F238E27FC236}">
                <a16:creationId xmlns:a16="http://schemas.microsoft.com/office/drawing/2014/main" id="{E946CE2A-AD9C-BD50-4393-6043C416684D}"/>
              </a:ext>
            </a:extLst>
          </p:cNvPr>
          <p:cNvSpPr/>
          <p:nvPr/>
        </p:nvSpPr>
        <p:spPr>
          <a:xfrm>
            <a:off x="7822535" y="1907650"/>
            <a:ext cx="1151464" cy="3140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7" name="Picture 16">
            <a:extLst>
              <a:ext uri="{FF2B5EF4-FFF2-40B4-BE49-F238E27FC236}">
                <a16:creationId xmlns:a16="http://schemas.microsoft.com/office/drawing/2014/main" id="{EB2F324F-FADD-CC28-CBEF-98E08BDE5477}"/>
              </a:ext>
            </a:extLst>
          </p:cNvPr>
          <p:cNvPicPr>
            <a:picLocks noChangeAspect="1"/>
          </p:cNvPicPr>
          <p:nvPr/>
        </p:nvPicPr>
        <p:blipFill>
          <a:blip r:embed="rId6"/>
          <a:stretch>
            <a:fillRect/>
          </a:stretch>
        </p:blipFill>
        <p:spPr>
          <a:xfrm>
            <a:off x="7506476" y="2582686"/>
            <a:ext cx="2435163" cy="619471"/>
          </a:xfrm>
          <a:prstGeom prst="rect">
            <a:avLst/>
          </a:prstGeom>
        </p:spPr>
      </p:pic>
      <p:sp>
        <p:nvSpPr>
          <p:cNvPr id="9" name="Title 1">
            <a:extLst>
              <a:ext uri="{FF2B5EF4-FFF2-40B4-BE49-F238E27FC236}">
                <a16:creationId xmlns:a16="http://schemas.microsoft.com/office/drawing/2014/main" id="{22AE6409-80CE-311A-49D1-36FA7488D9B9}"/>
              </a:ext>
            </a:extLst>
          </p:cNvPr>
          <p:cNvSpPr txBox="1">
            <a:spLocks/>
          </p:cNvSpPr>
          <p:nvPr/>
        </p:nvSpPr>
        <p:spPr bwMode="auto">
          <a:xfrm>
            <a:off x="553778" y="130551"/>
            <a:ext cx="11122283"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solidFill>
                  <a:schemeClr val="tx1"/>
                </a:solidFill>
              </a:rPr>
              <a:t>Creating the thematic map (Layout)</a:t>
            </a:r>
          </a:p>
        </p:txBody>
      </p:sp>
      <p:sp>
        <p:nvSpPr>
          <p:cNvPr id="10" name="TextBox 9">
            <a:extLst>
              <a:ext uri="{FF2B5EF4-FFF2-40B4-BE49-F238E27FC236}">
                <a16:creationId xmlns:a16="http://schemas.microsoft.com/office/drawing/2014/main" id="{D9F92C41-959F-F1BE-4B08-6BF77C6AA311}"/>
              </a:ext>
            </a:extLst>
          </p:cNvPr>
          <p:cNvSpPr txBox="1"/>
          <p:nvPr/>
        </p:nvSpPr>
        <p:spPr>
          <a:xfrm>
            <a:off x="571407" y="935594"/>
            <a:ext cx="6316756" cy="461665"/>
          </a:xfrm>
          <a:prstGeom prst="rect">
            <a:avLst/>
          </a:prstGeom>
          <a:noFill/>
        </p:spPr>
        <p:txBody>
          <a:bodyPr wrap="square">
            <a:spAutoFit/>
          </a:bodyPr>
          <a:lstStyle/>
          <a:p>
            <a:r>
              <a:rPr lang="en-US" sz="2400" b="1" noProof="0" dirty="0"/>
              <a:t>Add the legend</a:t>
            </a:r>
          </a:p>
        </p:txBody>
      </p:sp>
    </p:spTree>
    <p:extLst>
      <p:ext uri="{BB962C8B-B14F-4D97-AF65-F5344CB8AC3E}">
        <p14:creationId xmlns:p14="http://schemas.microsoft.com/office/powerpoint/2010/main" val="1047493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C2AADF4-D18C-060C-C2B1-1F59C93201A3}"/>
              </a:ext>
            </a:extLst>
          </p:cNvPr>
          <p:cNvPicPr>
            <a:picLocks noChangeAspect="1"/>
          </p:cNvPicPr>
          <p:nvPr/>
        </p:nvPicPr>
        <p:blipFill>
          <a:blip r:embed="rId2"/>
          <a:stretch>
            <a:fillRect/>
          </a:stretch>
        </p:blipFill>
        <p:spPr>
          <a:xfrm>
            <a:off x="8763340" y="3697608"/>
            <a:ext cx="1072243" cy="1534617"/>
          </a:xfrm>
          <a:prstGeom prst="rect">
            <a:avLst/>
          </a:prstGeom>
          <a:ln>
            <a:solidFill>
              <a:schemeClr val="tx1"/>
            </a:solidFill>
          </a:ln>
        </p:spPr>
      </p:pic>
      <p:sp>
        <p:nvSpPr>
          <p:cNvPr id="4" name="Rectangle 3">
            <a:extLst>
              <a:ext uri="{FF2B5EF4-FFF2-40B4-BE49-F238E27FC236}">
                <a16:creationId xmlns:a16="http://schemas.microsoft.com/office/drawing/2014/main" id="{1431E526-A6DD-68A2-0DBB-62AC73BF8F81}"/>
              </a:ext>
            </a:extLst>
          </p:cNvPr>
          <p:cNvSpPr>
            <a:spLocks noChangeArrowheads="1"/>
          </p:cNvSpPr>
          <p:nvPr/>
        </p:nvSpPr>
        <p:spPr bwMode="auto">
          <a:xfrm>
            <a:off x="493587" y="1550417"/>
            <a:ext cx="6481145" cy="1823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lvl="1" indent="-360000" defTabSz="685800">
              <a:lnSpc>
                <a:spcPct val="90000"/>
              </a:lnSpc>
              <a:spcAft>
                <a:spcPts val="1800"/>
              </a:spcAft>
              <a:buFont typeface="Arial" panose="020B0604020202020204" pitchFamily="34" charset="0"/>
              <a:buChar char="•"/>
            </a:pPr>
            <a:r>
              <a:rPr lang="en-US" sz="2200" dirty="0">
                <a:solidFill>
                  <a:srgbClr val="000000"/>
                </a:solidFill>
                <a:ea typeface="Calibri" panose="020F0502020204030204" pitchFamily="34" charset="0"/>
              </a:rPr>
              <a:t>To change the label of a legend item, click it, then click the </a:t>
            </a:r>
            <a:r>
              <a:rPr lang="en-US" sz="2200" i="1" dirty="0">
                <a:solidFill>
                  <a:srgbClr val="000000"/>
                </a:solidFill>
                <a:ea typeface="Calibri" panose="020F0502020204030204" pitchFamily="34" charset="0"/>
              </a:rPr>
              <a:t>Edit</a:t>
            </a:r>
            <a:r>
              <a:rPr lang="en-US" sz="2200" dirty="0">
                <a:solidFill>
                  <a:srgbClr val="000000"/>
                </a:solidFill>
                <a:ea typeface="Calibri" panose="020F0502020204030204" pitchFamily="34" charset="0"/>
              </a:rPr>
              <a:t> button.</a:t>
            </a:r>
          </a:p>
          <a:p>
            <a:pPr lvl="1" indent="-360000" defTabSz="685800">
              <a:lnSpc>
                <a:spcPct val="90000"/>
              </a:lnSpc>
              <a:spcAft>
                <a:spcPts val="1800"/>
              </a:spcAft>
              <a:buFont typeface="Arial" panose="020B0604020202020204" pitchFamily="34" charset="0"/>
              <a:buChar char="•"/>
            </a:pPr>
            <a:r>
              <a:rPr lang="en-US" sz="2200" dirty="0">
                <a:solidFill>
                  <a:srgbClr val="000000"/>
                </a:solidFill>
                <a:ea typeface="Calibri" panose="020F0502020204030204" pitchFamily="34" charset="0"/>
              </a:rPr>
              <a:t>Edit the label in the panel that appears, then click the Back button to return to the Legend Item Properties.</a:t>
            </a:r>
            <a:endParaRPr lang="en-US" sz="2000" i="1" noProof="0" dirty="0">
              <a:solidFill>
                <a:srgbClr val="FF0000"/>
              </a:solidFill>
              <a:ea typeface="Calibri" panose="020F0502020204030204" pitchFamily="34" charset="0"/>
            </a:endParaRPr>
          </a:p>
        </p:txBody>
      </p:sp>
      <p:pic>
        <p:nvPicPr>
          <p:cNvPr id="3" name="Picture 2">
            <a:extLst>
              <a:ext uri="{FF2B5EF4-FFF2-40B4-BE49-F238E27FC236}">
                <a16:creationId xmlns:a16="http://schemas.microsoft.com/office/drawing/2014/main" id="{7A92348A-F605-5340-80E9-5C43B75011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4115" y="1507940"/>
            <a:ext cx="660491" cy="600446"/>
          </a:xfrm>
          <a:prstGeom prst="rect">
            <a:avLst/>
          </a:prstGeom>
        </p:spPr>
      </p:pic>
      <p:pic>
        <p:nvPicPr>
          <p:cNvPr id="5" name="Picture 4">
            <a:extLst>
              <a:ext uri="{FF2B5EF4-FFF2-40B4-BE49-F238E27FC236}">
                <a16:creationId xmlns:a16="http://schemas.microsoft.com/office/drawing/2014/main" id="{AD8629C5-0E83-C3DC-F0EB-5204ACB66721}"/>
              </a:ext>
            </a:extLst>
          </p:cNvPr>
          <p:cNvPicPr>
            <a:picLocks noChangeAspect="1"/>
          </p:cNvPicPr>
          <p:nvPr/>
        </p:nvPicPr>
        <p:blipFill>
          <a:blip r:embed="rId4"/>
          <a:stretch>
            <a:fillRect/>
          </a:stretch>
        </p:blipFill>
        <p:spPr>
          <a:xfrm>
            <a:off x="9049092" y="2403932"/>
            <a:ext cx="498158" cy="467023"/>
          </a:xfrm>
          <a:prstGeom prst="rect">
            <a:avLst/>
          </a:prstGeom>
        </p:spPr>
      </p:pic>
      <p:sp>
        <p:nvSpPr>
          <p:cNvPr id="18" name="TextBox 17">
            <a:extLst>
              <a:ext uri="{FF2B5EF4-FFF2-40B4-BE49-F238E27FC236}">
                <a16:creationId xmlns:a16="http://schemas.microsoft.com/office/drawing/2014/main" id="{49607D94-44C9-410F-4B9B-BEAC6572265E}"/>
              </a:ext>
            </a:extLst>
          </p:cNvPr>
          <p:cNvSpPr txBox="1"/>
          <p:nvPr/>
        </p:nvSpPr>
        <p:spPr>
          <a:xfrm>
            <a:off x="522624" y="3957086"/>
            <a:ext cx="6652876" cy="1015663"/>
          </a:xfrm>
          <a:prstGeom prst="rect">
            <a:avLst/>
          </a:prstGeom>
          <a:noFill/>
        </p:spPr>
        <p:txBody>
          <a:bodyPr wrap="square">
            <a:spAutoFit/>
          </a:bodyPr>
          <a:lstStyle/>
          <a:p>
            <a:pPr lvl="1" defTabSz="685800"/>
            <a:r>
              <a:rPr lang="en-US" sz="2000" i="1" noProof="0" dirty="0">
                <a:solidFill>
                  <a:srgbClr val="000000"/>
                </a:solidFill>
                <a:ea typeface="Calibri" panose="020F0502020204030204" pitchFamily="34" charset="0"/>
              </a:rPr>
              <a:t>Refer to steps 46 to 48 of Annex 3 of Health </a:t>
            </a:r>
            <a:r>
              <a:rPr lang="en-US" sz="2000" i="1" noProof="0" dirty="0" err="1">
                <a:solidFill>
                  <a:srgbClr val="000000"/>
                </a:solidFill>
                <a:ea typeface="Calibri" panose="020F0502020204030204" pitchFamily="34" charset="0"/>
              </a:rPr>
              <a:t>GeoLab</a:t>
            </a:r>
            <a:r>
              <a:rPr lang="en-US" sz="2000" i="1" noProof="0" dirty="0">
                <a:solidFill>
                  <a:srgbClr val="000000"/>
                </a:solidFill>
                <a:ea typeface="Calibri" panose="020F0502020204030204" pitchFamily="34" charset="0"/>
              </a:rPr>
              <a:t> Guide 2.6.1 to adjust the legend fonts, the number of legend columns, or to adjust the width and height of the symbols.</a:t>
            </a:r>
          </a:p>
        </p:txBody>
      </p:sp>
      <p:pic>
        <p:nvPicPr>
          <p:cNvPr id="21" name="Picture 20">
            <a:extLst>
              <a:ext uri="{FF2B5EF4-FFF2-40B4-BE49-F238E27FC236}">
                <a16:creationId xmlns:a16="http://schemas.microsoft.com/office/drawing/2014/main" id="{5E6B1E77-C686-3894-DB56-2C8417D0F625}"/>
              </a:ext>
            </a:extLst>
          </p:cNvPr>
          <p:cNvPicPr>
            <a:picLocks noChangeAspect="1"/>
          </p:cNvPicPr>
          <p:nvPr/>
        </p:nvPicPr>
        <p:blipFill rotWithShape="1">
          <a:blip r:embed="rId5"/>
          <a:srcRect l="80520" t="38265" r="10441" b="47050"/>
          <a:stretch/>
        </p:blipFill>
        <p:spPr>
          <a:xfrm>
            <a:off x="9547250" y="4843452"/>
            <a:ext cx="636737" cy="573837"/>
          </a:xfrm>
          <a:prstGeom prst="rect">
            <a:avLst/>
          </a:prstGeom>
        </p:spPr>
      </p:pic>
      <p:sp>
        <p:nvSpPr>
          <p:cNvPr id="12" name="TextBox 11">
            <a:extLst>
              <a:ext uri="{FF2B5EF4-FFF2-40B4-BE49-F238E27FC236}">
                <a16:creationId xmlns:a16="http://schemas.microsoft.com/office/drawing/2014/main" id="{A62381CE-547C-5204-3D9D-9C38C8772CFA}"/>
              </a:ext>
            </a:extLst>
          </p:cNvPr>
          <p:cNvSpPr txBox="1"/>
          <p:nvPr/>
        </p:nvSpPr>
        <p:spPr>
          <a:xfrm>
            <a:off x="8442617" y="5467276"/>
            <a:ext cx="1995257" cy="276999"/>
          </a:xfrm>
          <a:prstGeom prst="rect">
            <a:avLst/>
          </a:prstGeom>
          <a:noFill/>
        </p:spPr>
        <p:txBody>
          <a:bodyPr wrap="square">
            <a:spAutoFit/>
          </a:bodyPr>
          <a:lstStyle/>
          <a:p>
            <a:r>
              <a:rPr lang="en-US" sz="1200" noProof="0" dirty="0"/>
              <a:t>EN_Guide_HGLC_Part2_6_1</a:t>
            </a:r>
          </a:p>
        </p:txBody>
      </p:sp>
      <p:sp>
        <p:nvSpPr>
          <p:cNvPr id="7" name="Title 1">
            <a:extLst>
              <a:ext uri="{FF2B5EF4-FFF2-40B4-BE49-F238E27FC236}">
                <a16:creationId xmlns:a16="http://schemas.microsoft.com/office/drawing/2014/main" id="{B5C5B890-4EA6-0D08-8253-F3AFFA2EE90A}"/>
              </a:ext>
            </a:extLst>
          </p:cNvPr>
          <p:cNvSpPr txBox="1">
            <a:spLocks/>
          </p:cNvSpPr>
          <p:nvPr/>
        </p:nvSpPr>
        <p:spPr bwMode="auto">
          <a:xfrm>
            <a:off x="553778" y="130551"/>
            <a:ext cx="11122283"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solidFill>
                  <a:schemeClr val="tx1"/>
                </a:solidFill>
              </a:rPr>
              <a:t>Creating the thematic map (Layout)</a:t>
            </a:r>
          </a:p>
        </p:txBody>
      </p:sp>
      <p:sp>
        <p:nvSpPr>
          <p:cNvPr id="8" name="TextBox 7">
            <a:extLst>
              <a:ext uri="{FF2B5EF4-FFF2-40B4-BE49-F238E27FC236}">
                <a16:creationId xmlns:a16="http://schemas.microsoft.com/office/drawing/2014/main" id="{49734D88-0925-4B67-92A9-580EA735B20C}"/>
              </a:ext>
            </a:extLst>
          </p:cNvPr>
          <p:cNvSpPr txBox="1"/>
          <p:nvPr/>
        </p:nvSpPr>
        <p:spPr>
          <a:xfrm>
            <a:off x="571407" y="935594"/>
            <a:ext cx="6316756" cy="461665"/>
          </a:xfrm>
          <a:prstGeom prst="rect">
            <a:avLst/>
          </a:prstGeom>
          <a:noFill/>
        </p:spPr>
        <p:txBody>
          <a:bodyPr wrap="square">
            <a:spAutoFit/>
          </a:bodyPr>
          <a:lstStyle/>
          <a:p>
            <a:r>
              <a:rPr lang="en-US" sz="2400" b="1" noProof="0" dirty="0"/>
              <a:t>Add the legend</a:t>
            </a:r>
          </a:p>
        </p:txBody>
      </p:sp>
      <p:pic>
        <p:nvPicPr>
          <p:cNvPr id="2" name="Picture 1" descr="A grey usb flash drive&#10;&#10;Description automatically generated">
            <a:extLst>
              <a:ext uri="{FF2B5EF4-FFF2-40B4-BE49-F238E27FC236}">
                <a16:creationId xmlns:a16="http://schemas.microsoft.com/office/drawing/2014/main" id="{E20F4109-1D1D-AD19-79E6-C4CF8350B1F5}"/>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0185815" y="4797522"/>
            <a:ext cx="867355" cy="665695"/>
          </a:xfrm>
          <a:prstGeom prst="rect">
            <a:avLst/>
          </a:prstGeom>
        </p:spPr>
      </p:pic>
    </p:spTree>
    <p:extLst>
      <p:ext uri="{BB962C8B-B14F-4D97-AF65-F5344CB8AC3E}">
        <p14:creationId xmlns:p14="http://schemas.microsoft.com/office/powerpoint/2010/main" val="1962651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B9FB60-91BD-03EB-64F7-FCC2F9273E77}"/>
              </a:ext>
            </a:extLst>
          </p:cNvPr>
          <p:cNvPicPr>
            <a:picLocks noChangeAspect="1"/>
          </p:cNvPicPr>
          <p:nvPr/>
        </p:nvPicPr>
        <p:blipFill>
          <a:blip r:embed="rId2"/>
          <a:stretch>
            <a:fillRect/>
          </a:stretch>
        </p:blipFill>
        <p:spPr>
          <a:xfrm>
            <a:off x="7841475" y="1111487"/>
            <a:ext cx="2686050" cy="3720541"/>
          </a:xfrm>
          <a:prstGeom prst="rect">
            <a:avLst/>
          </a:prstGeom>
        </p:spPr>
      </p:pic>
      <p:sp>
        <p:nvSpPr>
          <p:cNvPr id="51205" name="Content Placeholder 2">
            <a:extLst>
              <a:ext uri="{FF2B5EF4-FFF2-40B4-BE49-F238E27FC236}">
                <a16:creationId xmlns:a16="http://schemas.microsoft.com/office/drawing/2014/main" id="{57ED12DE-7943-1EE7-EA15-952AA4F1D837}"/>
              </a:ext>
            </a:extLst>
          </p:cNvPr>
          <p:cNvSpPr txBox="1">
            <a:spLocks/>
          </p:cNvSpPr>
          <p:nvPr/>
        </p:nvSpPr>
        <p:spPr bwMode="auto">
          <a:xfrm>
            <a:off x="575991" y="1540764"/>
            <a:ext cx="5902629" cy="4529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Aft>
                <a:spcPts val="1800"/>
              </a:spcAft>
            </a:pPr>
            <a:r>
              <a:rPr lang="en-US" sz="2200" noProof="0" dirty="0"/>
              <a:t>Once you've finished laying out your map, you can export it as an image file, a scalable vector graphics (SVG) file, or a Portable Document Format (PDF) file.</a:t>
            </a:r>
          </a:p>
          <a:p>
            <a:pPr>
              <a:lnSpc>
                <a:spcPct val="90000"/>
              </a:lnSpc>
              <a:spcAft>
                <a:spcPts val="1800"/>
              </a:spcAft>
            </a:pPr>
            <a:r>
              <a:rPr lang="en-US" sz="2200" noProof="0" dirty="0"/>
              <a:t>You can do this by going to the main Layout menu and choosing Export as Image, SVG, or PDF.</a:t>
            </a:r>
          </a:p>
          <a:p>
            <a:pPr>
              <a:lnSpc>
                <a:spcPct val="90000"/>
              </a:lnSpc>
              <a:spcAft>
                <a:spcPts val="1800"/>
              </a:spcAft>
            </a:pPr>
            <a:r>
              <a:rPr lang="en-US" sz="2200" noProof="0" dirty="0"/>
              <a:t>Or by choosing one of the following buttons in the Layout toolbar.</a:t>
            </a:r>
          </a:p>
          <a:p>
            <a:pPr>
              <a:lnSpc>
                <a:spcPct val="90000"/>
              </a:lnSpc>
              <a:spcAft>
                <a:spcPts val="1800"/>
              </a:spcAft>
            </a:pPr>
            <a:endParaRPr lang="en-US" sz="2200" noProof="0" dirty="0"/>
          </a:p>
        </p:txBody>
      </p:sp>
      <p:sp>
        <p:nvSpPr>
          <p:cNvPr id="51207" name="Rectangle 3">
            <a:extLst>
              <a:ext uri="{FF2B5EF4-FFF2-40B4-BE49-F238E27FC236}">
                <a16:creationId xmlns:a16="http://schemas.microsoft.com/office/drawing/2014/main" id="{D2FDA5EB-024E-04C5-EB94-BAC75E158856}"/>
              </a:ext>
            </a:extLst>
          </p:cNvPr>
          <p:cNvSpPr>
            <a:spLocks noChangeArrowheads="1"/>
          </p:cNvSpPr>
          <p:nvPr/>
        </p:nvSpPr>
        <p:spPr bwMode="auto">
          <a:xfrm>
            <a:off x="7830318" y="3638212"/>
            <a:ext cx="1982480" cy="6442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noProof="0" dirty="0"/>
          </a:p>
        </p:txBody>
      </p:sp>
      <p:pic>
        <p:nvPicPr>
          <p:cNvPr id="51208" name="Picture 2" descr="Layout_Toolbar">
            <a:extLst>
              <a:ext uri="{FF2B5EF4-FFF2-40B4-BE49-F238E27FC236}">
                <a16:creationId xmlns:a16="http://schemas.microsoft.com/office/drawing/2014/main" id="{745B0165-4B96-D720-85A6-A5A697B36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2172" r="14212"/>
          <a:stretch>
            <a:fillRect/>
          </a:stretch>
        </p:blipFill>
        <p:spPr bwMode="auto">
          <a:xfrm>
            <a:off x="2208525" y="4832028"/>
            <a:ext cx="201612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916E4D1E-F43A-D26D-C064-46A512893F31}"/>
              </a:ext>
            </a:extLst>
          </p:cNvPr>
          <p:cNvSpPr txBox="1"/>
          <p:nvPr/>
        </p:nvSpPr>
        <p:spPr>
          <a:xfrm>
            <a:off x="7451333" y="5954048"/>
            <a:ext cx="4016744" cy="369332"/>
          </a:xfrm>
          <a:prstGeom prst="rect">
            <a:avLst/>
          </a:prstGeom>
          <a:noFill/>
        </p:spPr>
        <p:txBody>
          <a:bodyPr wrap="square">
            <a:spAutoFit/>
          </a:bodyPr>
          <a:lstStyle/>
          <a:p>
            <a:r>
              <a:rPr lang="en-US" noProof="0" dirty="0">
                <a:solidFill>
                  <a:srgbClr val="FF0000"/>
                </a:solidFill>
                <a:ea typeface="Calibri" panose="020F0502020204030204" pitchFamily="34" charset="0"/>
              </a:rPr>
              <a:t>...and don't forget to save the layout</a:t>
            </a:r>
            <a:endParaRPr lang="en-US" noProof="0" dirty="0">
              <a:solidFill>
                <a:srgbClr val="FF0000"/>
              </a:solidFill>
            </a:endParaRPr>
          </a:p>
        </p:txBody>
      </p:sp>
      <p:sp>
        <p:nvSpPr>
          <p:cNvPr id="9" name="TextBox 8">
            <a:extLst>
              <a:ext uri="{FF2B5EF4-FFF2-40B4-BE49-F238E27FC236}">
                <a16:creationId xmlns:a16="http://schemas.microsoft.com/office/drawing/2014/main" id="{66B7DBAF-3794-F6AB-3312-8B4CF81CFC6E}"/>
              </a:ext>
            </a:extLst>
          </p:cNvPr>
          <p:cNvSpPr txBox="1"/>
          <p:nvPr/>
        </p:nvSpPr>
        <p:spPr>
          <a:xfrm>
            <a:off x="8326573" y="5161738"/>
            <a:ext cx="2016125" cy="584775"/>
          </a:xfrm>
          <a:prstGeom prst="rect">
            <a:avLst/>
          </a:prstGeom>
          <a:noFill/>
        </p:spPr>
        <p:txBody>
          <a:bodyPr wrap="square">
            <a:spAutoFit/>
          </a:bodyPr>
          <a:lstStyle/>
          <a:p>
            <a:r>
              <a:rPr lang="en-US" sz="3200" noProof="0" dirty="0">
                <a:solidFill>
                  <a:srgbClr val="FF0000"/>
                </a:solidFill>
                <a:ea typeface="Calibri" panose="020F0502020204030204" pitchFamily="34" charset="0"/>
              </a:rPr>
              <a:t>Have fun!</a:t>
            </a:r>
            <a:endParaRPr lang="en-US" sz="3200" noProof="0" dirty="0">
              <a:solidFill>
                <a:srgbClr val="FF0000"/>
              </a:solidFill>
            </a:endParaRPr>
          </a:p>
        </p:txBody>
      </p:sp>
      <p:sp>
        <p:nvSpPr>
          <p:cNvPr id="7" name="Title 1">
            <a:extLst>
              <a:ext uri="{FF2B5EF4-FFF2-40B4-BE49-F238E27FC236}">
                <a16:creationId xmlns:a16="http://schemas.microsoft.com/office/drawing/2014/main" id="{93D832B3-C2F7-610F-6909-506BC435EB13}"/>
              </a:ext>
            </a:extLst>
          </p:cNvPr>
          <p:cNvSpPr txBox="1">
            <a:spLocks/>
          </p:cNvSpPr>
          <p:nvPr/>
        </p:nvSpPr>
        <p:spPr bwMode="auto">
          <a:xfrm>
            <a:off x="553778" y="130551"/>
            <a:ext cx="11122283"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solidFill>
                  <a:schemeClr val="tx1"/>
                </a:solidFill>
              </a:rPr>
              <a:t>Creating the thematic map (Layout)</a:t>
            </a:r>
          </a:p>
        </p:txBody>
      </p:sp>
      <p:sp>
        <p:nvSpPr>
          <p:cNvPr id="10" name="TextBox 9">
            <a:extLst>
              <a:ext uri="{FF2B5EF4-FFF2-40B4-BE49-F238E27FC236}">
                <a16:creationId xmlns:a16="http://schemas.microsoft.com/office/drawing/2014/main" id="{24FB626E-54BD-C39E-4271-9D900BCC9508}"/>
              </a:ext>
            </a:extLst>
          </p:cNvPr>
          <p:cNvSpPr txBox="1"/>
          <p:nvPr/>
        </p:nvSpPr>
        <p:spPr>
          <a:xfrm>
            <a:off x="561679" y="935594"/>
            <a:ext cx="6316756" cy="461665"/>
          </a:xfrm>
          <a:prstGeom prst="rect">
            <a:avLst/>
          </a:prstGeom>
          <a:noFill/>
        </p:spPr>
        <p:txBody>
          <a:bodyPr wrap="square">
            <a:spAutoFit/>
          </a:bodyPr>
          <a:lstStyle/>
          <a:p>
            <a:r>
              <a:rPr lang="en-US" sz="2400" b="1" noProof="0" dirty="0"/>
              <a:t>Export the map</a:t>
            </a:r>
          </a:p>
        </p:txBody>
      </p:sp>
    </p:spTree>
    <p:extLst>
      <p:ext uri="{BB962C8B-B14F-4D97-AF65-F5344CB8AC3E}">
        <p14:creationId xmlns:p14="http://schemas.microsoft.com/office/powerpoint/2010/main" val="2258739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2"/>
          <p:cNvSpPr>
            <a:spLocks noChangeAspect="1"/>
          </p:cNvSpPr>
          <p:nvPr/>
        </p:nvSpPr>
        <p:spPr bwMode="auto">
          <a:xfrm>
            <a:off x="2135188" y="3869334"/>
            <a:ext cx="45720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0" dirty="0"/>
          </a:p>
        </p:txBody>
      </p:sp>
      <p:sp>
        <p:nvSpPr>
          <p:cNvPr id="10" name="TextBox 16">
            <a:extLst>
              <a:ext uri="{FF2B5EF4-FFF2-40B4-BE49-F238E27FC236}">
                <a16:creationId xmlns:a16="http://schemas.microsoft.com/office/drawing/2014/main" id="{2D4B3687-4951-4715-A961-28B7B0D3C598}"/>
              </a:ext>
            </a:extLst>
          </p:cNvPr>
          <p:cNvSpPr txBox="1">
            <a:spLocks noChangeArrowheads="1"/>
          </p:cNvSpPr>
          <p:nvPr/>
        </p:nvSpPr>
        <p:spPr bwMode="auto">
          <a:xfrm>
            <a:off x="2151156" y="4659381"/>
            <a:ext cx="716129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sz="2800" noProof="0" dirty="0"/>
              <a:t>Need to find a way to represent the information in a visually appealing way</a:t>
            </a:r>
          </a:p>
        </p:txBody>
      </p:sp>
      <p:sp>
        <p:nvSpPr>
          <p:cNvPr id="11" name="Right Arrow 13">
            <a:extLst>
              <a:ext uri="{FF2B5EF4-FFF2-40B4-BE49-F238E27FC236}">
                <a16:creationId xmlns:a16="http://schemas.microsoft.com/office/drawing/2014/main" id="{B44CF65F-C52A-4094-977D-69C189F4EED5}"/>
              </a:ext>
            </a:extLst>
          </p:cNvPr>
          <p:cNvSpPr/>
          <p:nvPr/>
        </p:nvSpPr>
        <p:spPr>
          <a:xfrm>
            <a:off x="1626345" y="4697770"/>
            <a:ext cx="431800" cy="422275"/>
          </a:xfrm>
          <a:prstGeom prst="rightArrow">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noProof="0" dirty="0">
              <a:solidFill>
                <a:schemeClr val="tx1"/>
              </a:solidFill>
            </a:endParaRPr>
          </a:p>
        </p:txBody>
      </p:sp>
      <p:grpSp>
        <p:nvGrpSpPr>
          <p:cNvPr id="12" name="Group 290">
            <a:extLst>
              <a:ext uri="{FF2B5EF4-FFF2-40B4-BE49-F238E27FC236}">
                <a16:creationId xmlns:a16="http://schemas.microsoft.com/office/drawing/2014/main" id="{C4AAF0D1-22CE-4663-826E-B10AE5CB6F10}"/>
              </a:ext>
            </a:extLst>
          </p:cNvPr>
          <p:cNvGrpSpPr>
            <a:grpSpLocks/>
          </p:cNvGrpSpPr>
          <p:nvPr/>
        </p:nvGrpSpPr>
        <p:grpSpPr bwMode="auto">
          <a:xfrm>
            <a:off x="9930627" y="4117941"/>
            <a:ext cx="1270056" cy="1512968"/>
            <a:chOff x="975" y="2189"/>
            <a:chExt cx="1185" cy="1214"/>
          </a:xfrm>
        </p:grpSpPr>
        <p:pic>
          <p:nvPicPr>
            <p:cNvPr id="14" name="Picture 5" descr="MCj04344110000[1]">
              <a:extLst>
                <a:ext uri="{FF2B5EF4-FFF2-40B4-BE49-F238E27FC236}">
                  <a16:creationId xmlns:a16="http://schemas.microsoft.com/office/drawing/2014/main" id="{ADE3D815-3740-48DB-ADF0-7BFE4902B4F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5" y="2251"/>
              <a:ext cx="1024"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6">
              <a:extLst>
                <a:ext uri="{FF2B5EF4-FFF2-40B4-BE49-F238E27FC236}">
                  <a16:creationId xmlns:a16="http://schemas.microsoft.com/office/drawing/2014/main" id="{24A8CFBC-8687-4462-998D-1D781E304A2C}"/>
                </a:ext>
              </a:extLst>
            </p:cNvPr>
            <p:cNvSpPr txBox="1">
              <a:spLocks noChangeArrowheads="1"/>
            </p:cNvSpPr>
            <p:nvPr/>
          </p:nvSpPr>
          <p:spPr bwMode="auto">
            <a:xfrm rot="1805393">
              <a:off x="1742" y="2189"/>
              <a:ext cx="41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sz="2200" b="1" noProof="0" dirty="0"/>
                <a:t>??</a:t>
              </a:r>
            </a:p>
          </p:txBody>
        </p:sp>
      </p:grpSp>
      <p:sp>
        <p:nvSpPr>
          <p:cNvPr id="3" name="Rectangle 12">
            <a:extLst>
              <a:ext uri="{FF2B5EF4-FFF2-40B4-BE49-F238E27FC236}">
                <a16:creationId xmlns:a16="http://schemas.microsoft.com/office/drawing/2014/main" id="{103DB731-B827-7F4B-1B73-C56786B3BEFF}"/>
              </a:ext>
            </a:extLst>
          </p:cNvPr>
          <p:cNvSpPr>
            <a:spLocks noChangeArrowheads="1"/>
          </p:cNvSpPr>
          <p:nvPr/>
        </p:nvSpPr>
        <p:spPr bwMode="auto">
          <a:xfrm>
            <a:off x="447841" y="979523"/>
            <a:ext cx="11228222" cy="32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360000">
              <a:lnSpc>
                <a:spcPct val="90000"/>
              </a:lnSpc>
              <a:spcAft>
                <a:spcPts val="600"/>
              </a:spcAft>
              <a:buFont typeface="Arial" charset="0"/>
              <a:buChar char="•"/>
            </a:pPr>
            <a:r>
              <a:rPr lang="en-US" sz="2800" u="sng" noProof="0" dirty="0"/>
              <a:t>Purpose:</a:t>
            </a:r>
            <a:r>
              <a:rPr lang="en-US" sz="2800" noProof="0" dirty="0"/>
              <a:t> Assist on-going HIV/AIDS prevention efforts</a:t>
            </a:r>
          </a:p>
          <a:p>
            <a:pPr marL="457200" indent="-360000">
              <a:lnSpc>
                <a:spcPct val="90000"/>
              </a:lnSpc>
              <a:spcAft>
                <a:spcPts val="600"/>
              </a:spcAft>
              <a:buFont typeface="Arial" charset="0"/>
              <a:buChar char="•"/>
            </a:pPr>
            <a:r>
              <a:rPr lang="en-US" sz="2800" u="sng" noProof="0" dirty="0"/>
              <a:t>Audience:</a:t>
            </a:r>
            <a:r>
              <a:rPr lang="en-US" sz="2800" noProof="0" dirty="0"/>
              <a:t> Province-level Disease Prevention and Control officer</a:t>
            </a:r>
          </a:p>
          <a:p>
            <a:pPr marL="457200" indent="-360000">
              <a:lnSpc>
                <a:spcPct val="90000"/>
              </a:lnSpc>
              <a:spcAft>
                <a:spcPts val="600"/>
              </a:spcAft>
              <a:buFont typeface="Arial" charset="0"/>
              <a:buChar char="•"/>
            </a:pPr>
            <a:r>
              <a:rPr lang="en-US" sz="2800" u="sng" noProof="0" dirty="0"/>
              <a:t>Content:</a:t>
            </a:r>
          </a:p>
          <a:p>
            <a:pPr marL="828000" lvl="1" indent="-360000">
              <a:lnSpc>
                <a:spcPct val="90000"/>
              </a:lnSpc>
              <a:spcAft>
                <a:spcPts val="600"/>
              </a:spcAft>
              <a:buFont typeface="Arial" charset="0"/>
              <a:buChar char="•"/>
            </a:pPr>
            <a:r>
              <a:rPr lang="en-US" sz="2800" noProof="0" dirty="0"/>
              <a:t>Number of HIV cases:</a:t>
            </a:r>
          </a:p>
          <a:p>
            <a:pPr marL="1188000" lvl="2" indent="-360000">
              <a:lnSpc>
                <a:spcPct val="90000"/>
              </a:lnSpc>
              <a:spcAft>
                <a:spcPts val="600"/>
              </a:spcAft>
              <a:buFont typeface="Courier New" panose="02070309020205020404" pitchFamily="49" charset="0"/>
              <a:buChar char="o"/>
            </a:pPr>
            <a:r>
              <a:rPr lang="en-US" sz="2800" noProof="0" dirty="0"/>
              <a:t>By place of reporting at the health facility level</a:t>
            </a:r>
          </a:p>
          <a:p>
            <a:pPr marL="1188000" lvl="2" indent="-360000">
              <a:lnSpc>
                <a:spcPct val="90000"/>
              </a:lnSpc>
              <a:spcAft>
                <a:spcPts val="600"/>
              </a:spcAft>
              <a:buFont typeface="Courier New" panose="02070309020205020404" pitchFamily="49" charset="0"/>
              <a:buChar char="o"/>
            </a:pPr>
            <a:r>
              <a:rPr lang="en-US" sz="2800" noProof="0" dirty="0"/>
              <a:t>By place of origin at the barangay level</a:t>
            </a:r>
          </a:p>
          <a:p>
            <a:pPr marL="457200" indent="-360000">
              <a:lnSpc>
                <a:spcPct val="90000"/>
              </a:lnSpc>
              <a:spcAft>
                <a:spcPts val="600"/>
              </a:spcAft>
              <a:buFont typeface="Arial" charset="0"/>
              <a:buChar char="•"/>
            </a:pPr>
            <a:r>
              <a:rPr lang="en-US" sz="2800" u="sng" noProof="0" dirty="0"/>
              <a:t>Medium:</a:t>
            </a:r>
            <a:r>
              <a:rPr lang="en-US" sz="2800" noProof="0" dirty="0"/>
              <a:t> A4 size map stored as PDF</a:t>
            </a:r>
          </a:p>
        </p:txBody>
      </p:sp>
      <p:sp>
        <p:nvSpPr>
          <p:cNvPr id="6" name="Title 1">
            <a:extLst>
              <a:ext uri="{FF2B5EF4-FFF2-40B4-BE49-F238E27FC236}">
                <a16:creationId xmlns:a16="http://schemas.microsoft.com/office/drawing/2014/main" id="{54CAC008-B56F-916B-86A0-008DEF26FFAA}"/>
              </a:ext>
            </a:extLst>
          </p:cNvPr>
          <p:cNvSpPr txBox="1">
            <a:spLocks/>
          </p:cNvSpPr>
          <p:nvPr/>
        </p:nvSpPr>
        <p:spPr bwMode="auto">
          <a:xfrm>
            <a:off x="538023" y="130756"/>
            <a:ext cx="1113804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solidFill>
                  <a:schemeClr val="tx1"/>
                </a:solidFill>
              </a:rPr>
              <a:t>Request received for a map</a:t>
            </a:r>
          </a:p>
        </p:txBody>
      </p:sp>
    </p:spTree>
    <p:extLst>
      <p:ext uri="{BB962C8B-B14F-4D97-AF65-F5344CB8AC3E}">
        <p14:creationId xmlns:p14="http://schemas.microsoft.com/office/powerpoint/2010/main" val="726968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4C819-5C6E-320C-28CC-E693F04B54BA}"/>
              </a:ext>
            </a:extLst>
          </p:cNvPr>
          <p:cNvSpPr txBox="1">
            <a:spLocks/>
          </p:cNvSpPr>
          <p:nvPr/>
        </p:nvSpPr>
        <p:spPr bwMode="auto">
          <a:xfrm>
            <a:off x="565540" y="130990"/>
            <a:ext cx="11110523"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solidFill>
                  <a:schemeClr val="tx1"/>
                </a:solidFill>
              </a:rPr>
              <a:t>All the geospatial data already in QGIS from Exercise 4</a:t>
            </a:r>
          </a:p>
        </p:txBody>
      </p:sp>
      <p:sp>
        <p:nvSpPr>
          <p:cNvPr id="11" name="Rectangle 3">
            <a:extLst>
              <a:ext uri="{FF2B5EF4-FFF2-40B4-BE49-F238E27FC236}">
                <a16:creationId xmlns:a16="http://schemas.microsoft.com/office/drawing/2014/main" id="{C7E560C9-0F56-CFC4-EBDA-9598856938FF}"/>
              </a:ext>
            </a:extLst>
          </p:cNvPr>
          <p:cNvSpPr>
            <a:spLocks noChangeArrowheads="1"/>
          </p:cNvSpPr>
          <p:nvPr/>
        </p:nvSpPr>
        <p:spPr bwMode="auto">
          <a:xfrm>
            <a:off x="1679228" y="4628513"/>
            <a:ext cx="6697663" cy="381000"/>
          </a:xfrm>
          <a:prstGeom prst="rect">
            <a:avLst/>
          </a:prstGeom>
          <a:noFill/>
          <a:ln w="9525">
            <a:noFill/>
            <a:miter lim="800000"/>
            <a:headEnd/>
            <a:tailEnd/>
          </a:ln>
        </p:spPr>
        <p:txBody>
          <a:bodyPr lIns="0" tIns="0" rIns="0" bIns="0"/>
          <a:lstStyle/>
          <a:p>
            <a:pPr>
              <a:lnSpc>
                <a:spcPct val="90000"/>
              </a:lnSpc>
              <a:spcBef>
                <a:spcPct val="20000"/>
              </a:spcBef>
              <a:defRPr/>
            </a:pPr>
            <a:r>
              <a:rPr lang="en-US" sz="2200" noProof="0" dirty="0"/>
              <a:t>Re-open your project created during Exercise 4</a:t>
            </a:r>
          </a:p>
        </p:txBody>
      </p:sp>
      <p:sp>
        <p:nvSpPr>
          <p:cNvPr id="12" name="Rectangle 3">
            <a:extLst>
              <a:ext uri="{FF2B5EF4-FFF2-40B4-BE49-F238E27FC236}">
                <a16:creationId xmlns:a16="http://schemas.microsoft.com/office/drawing/2014/main" id="{5F4F20E0-DB56-702E-AC68-E9282A2281F4}"/>
              </a:ext>
            </a:extLst>
          </p:cNvPr>
          <p:cNvSpPr>
            <a:spLocks noChangeArrowheads="1"/>
          </p:cNvSpPr>
          <p:nvPr/>
        </p:nvSpPr>
        <p:spPr bwMode="auto">
          <a:xfrm>
            <a:off x="1679227" y="5885322"/>
            <a:ext cx="9996835" cy="381000"/>
          </a:xfrm>
          <a:prstGeom prst="rect">
            <a:avLst/>
          </a:prstGeom>
          <a:noFill/>
          <a:ln w="9525">
            <a:noFill/>
            <a:miter lim="800000"/>
            <a:headEnd/>
            <a:tailEnd/>
          </a:ln>
        </p:spPr>
        <p:txBody>
          <a:bodyPr lIns="0" tIns="0" rIns="0" bIns="0"/>
          <a:lstStyle/>
          <a:p>
            <a:pPr>
              <a:lnSpc>
                <a:spcPct val="90000"/>
              </a:lnSpc>
              <a:spcBef>
                <a:spcPct val="20000"/>
              </a:spcBef>
              <a:defRPr/>
            </a:pPr>
            <a:r>
              <a:rPr lang="en-US" sz="2200" noProof="0" dirty="0"/>
              <a:t>We will now link the statistical data with the geospatial data to create geographic data</a:t>
            </a:r>
          </a:p>
        </p:txBody>
      </p:sp>
      <p:sp>
        <p:nvSpPr>
          <p:cNvPr id="13" name="AutoShape 32">
            <a:extLst>
              <a:ext uri="{FF2B5EF4-FFF2-40B4-BE49-F238E27FC236}">
                <a16:creationId xmlns:a16="http://schemas.microsoft.com/office/drawing/2014/main" id="{3BC79D30-F571-D592-6109-257F8C795985}"/>
              </a:ext>
            </a:extLst>
          </p:cNvPr>
          <p:cNvSpPr>
            <a:spLocks noChangeArrowheads="1"/>
          </p:cNvSpPr>
          <p:nvPr/>
        </p:nvSpPr>
        <p:spPr bwMode="auto">
          <a:xfrm>
            <a:off x="1074668" y="4602809"/>
            <a:ext cx="407139" cy="338441"/>
          </a:xfrm>
          <a:prstGeom prst="rightArrow">
            <a:avLst>
              <a:gd name="adj1" fmla="val 50000"/>
              <a:gd name="adj2" fmla="val 53571"/>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noProof="0" dirty="0">
              <a:solidFill>
                <a:schemeClr val="tx1"/>
              </a:solidFill>
            </a:endParaRPr>
          </a:p>
        </p:txBody>
      </p:sp>
      <p:sp>
        <p:nvSpPr>
          <p:cNvPr id="14" name="AutoShape 32">
            <a:extLst>
              <a:ext uri="{FF2B5EF4-FFF2-40B4-BE49-F238E27FC236}">
                <a16:creationId xmlns:a16="http://schemas.microsoft.com/office/drawing/2014/main" id="{D178D9C1-F2AE-5E04-2C65-14F23DF301BD}"/>
              </a:ext>
            </a:extLst>
          </p:cNvPr>
          <p:cNvSpPr>
            <a:spLocks noChangeArrowheads="1"/>
          </p:cNvSpPr>
          <p:nvPr/>
        </p:nvSpPr>
        <p:spPr bwMode="auto">
          <a:xfrm>
            <a:off x="1074668" y="5830233"/>
            <a:ext cx="407139" cy="338441"/>
          </a:xfrm>
          <a:prstGeom prst="rightArrow">
            <a:avLst>
              <a:gd name="adj1" fmla="val 50000"/>
              <a:gd name="adj2" fmla="val 53571"/>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noProof="0" dirty="0">
              <a:solidFill>
                <a:schemeClr val="tx1"/>
              </a:solidFill>
            </a:endParaRPr>
          </a:p>
        </p:txBody>
      </p:sp>
      <p:sp>
        <p:nvSpPr>
          <p:cNvPr id="15" name="AutoShape 32">
            <a:extLst>
              <a:ext uri="{FF2B5EF4-FFF2-40B4-BE49-F238E27FC236}">
                <a16:creationId xmlns:a16="http://schemas.microsoft.com/office/drawing/2014/main" id="{17B482AA-C567-368D-2213-426C461F6984}"/>
              </a:ext>
            </a:extLst>
          </p:cNvPr>
          <p:cNvSpPr>
            <a:spLocks noChangeArrowheads="1"/>
          </p:cNvSpPr>
          <p:nvPr/>
        </p:nvSpPr>
        <p:spPr bwMode="auto">
          <a:xfrm>
            <a:off x="1643369" y="5130539"/>
            <a:ext cx="382656" cy="292786"/>
          </a:xfrm>
          <a:prstGeom prst="rightArrow">
            <a:avLst>
              <a:gd name="adj1" fmla="val 50000"/>
              <a:gd name="adj2" fmla="val 53571"/>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noProof="0" dirty="0">
              <a:solidFill>
                <a:schemeClr val="tx1"/>
              </a:solidFill>
            </a:endParaRPr>
          </a:p>
        </p:txBody>
      </p:sp>
      <p:sp>
        <p:nvSpPr>
          <p:cNvPr id="16" name="Rectangle 3">
            <a:extLst>
              <a:ext uri="{FF2B5EF4-FFF2-40B4-BE49-F238E27FC236}">
                <a16:creationId xmlns:a16="http://schemas.microsoft.com/office/drawing/2014/main" id="{BE740D3A-1322-6171-9D47-FA50D3681C99}"/>
              </a:ext>
            </a:extLst>
          </p:cNvPr>
          <p:cNvSpPr>
            <a:spLocks noChangeArrowheads="1"/>
          </p:cNvSpPr>
          <p:nvPr/>
        </p:nvSpPr>
        <p:spPr bwMode="auto">
          <a:xfrm>
            <a:off x="2145391" y="5130539"/>
            <a:ext cx="9494812" cy="381000"/>
          </a:xfrm>
          <a:prstGeom prst="rect">
            <a:avLst/>
          </a:prstGeom>
          <a:noFill/>
          <a:ln w="9525">
            <a:noFill/>
            <a:miter lim="800000"/>
            <a:headEnd/>
            <a:tailEnd/>
          </a:ln>
        </p:spPr>
        <p:txBody>
          <a:bodyPr lIns="0" tIns="0" rIns="0" bIns="0"/>
          <a:lstStyle/>
          <a:p>
            <a:pPr>
              <a:lnSpc>
                <a:spcPct val="90000"/>
              </a:lnSpc>
              <a:spcBef>
                <a:spcPct val="20000"/>
              </a:spcBef>
              <a:defRPr/>
            </a:pPr>
            <a:r>
              <a:rPr lang="en-US" sz="2200" noProof="0" dirty="0"/>
              <a:t>Save your project as Exercise 5 by clicking  </a:t>
            </a:r>
            <a:r>
              <a:rPr lang="en-US" sz="2200" i="1" noProof="0" dirty="0"/>
              <a:t>Project &gt; Save As</a:t>
            </a:r>
            <a:r>
              <a:rPr lang="en-US" sz="2200" noProof="0" dirty="0"/>
              <a:t>… from the main menu. Go to the folder EXERCISES/EXE_5 and type in a file name (EXE_5). </a:t>
            </a:r>
          </a:p>
        </p:txBody>
      </p:sp>
      <p:pic>
        <p:nvPicPr>
          <p:cNvPr id="5" name="Picture 4">
            <a:extLst>
              <a:ext uri="{FF2B5EF4-FFF2-40B4-BE49-F238E27FC236}">
                <a16:creationId xmlns:a16="http://schemas.microsoft.com/office/drawing/2014/main" id="{769EDD6B-F301-0552-CA7D-C0A564C7B564}"/>
              </a:ext>
            </a:extLst>
          </p:cNvPr>
          <p:cNvPicPr>
            <a:picLocks noChangeAspect="1"/>
          </p:cNvPicPr>
          <p:nvPr/>
        </p:nvPicPr>
        <p:blipFill>
          <a:blip r:embed="rId2"/>
          <a:stretch>
            <a:fillRect/>
          </a:stretch>
        </p:blipFill>
        <p:spPr>
          <a:xfrm>
            <a:off x="3251451" y="858773"/>
            <a:ext cx="5689097" cy="3600000"/>
          </a:xfrm>
          <a:prstGeom prst="rect">
            <a:avLst/>
          </a:prstGeom>
        </p:spPr>
      </p:pic>
    </p:spTree>
    <p:extLst>
      <p:ext uri="{BB962C8B-B14F-4D97-AF65-F5344CB8AC3E}">
        <p14:creationId xmlns:p14="http://schemas.microsoft.com/office/powerpoint/2010/main" val="138129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14">
            <a:extLst>
              <a:ext uri="{FF2B5EF4-FFF2-40B4-BE49-F238E27FC236}">
                <a16:creationId xmlns:a16="http://schemas.microsoft.com/office/drawing/2014/main" id="{39849398-4143-4B9C-88EB-3B908417D61E}"/>
              </a:ext>
            </a:extLst>
          </p:cNvPr>
          <p:cNvSpPr>
            <a:spLocks noChangeArrowheads="1"/>
          </p:cNvSpPr>
          <p:nvPr/>
        </p:nvSpPr>
        <p:spPr bwMode="auto">
          <a:xfrm>
            <a:off x="456372" y="3567169"/>
            <a:ext cx="6178870"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fontAlgn="base">
              <a:lnSpc>
                <a:spcPct val="90000"/>
              </a:lnSpc>
              <a:spcBef>
                <a:spcPct val="20000"/>
              </a:spcBef>
              <a:spcAft>
                <a:spcPts val="600"/>
              </a:spcAft>
              <a:buFont typeface="+mj-lt"/>
              <a:buAutoNum type="arabicPeriod" startAt="5"/>
              <a:defRPr/>
            </a:pPr>
            <a:r>
              <a:rPr lang="en-US" sz="2200" noProof="0" dirty="0"/>
              <a:t>Open the attribute table of the Excel file you just added and the attribute table of the </a:t>
            </a:r>
            <a:r>
              <a:rPr lang="en-US" sz="2200" dirty="0"/>
              <a:t>barangay</a:t>
            </a:r>
            <a:r>
              <a:rPr lang="en-US" sz="2200" noProof="0" dirty="0"/>
              <a:t> boundary shapefile and compare the two tables.</a:t>
            </a:r>
          </a:p>
        </p:txBody>
      </p:sp>
      <p:sp>
        <p:nvSpPr>
          <p:cNvPr id="23562" name="Rectangle 12">
            <a:extLst>
              <a:ext uri="{FF2B5EF4-FFF2-40B4-BE49-F238E27FC236}">
                <a16:creationId xmlns:a16="http://schemas.microsoft.com/office/drawing/2014/main" id="{726E06B6-032F-4445-926E-C6EF606247AE}"/>
              </a:ext>
            </a:extLst>
          </p:cNvPr>
          <p:cNvSpPr>
            <a:spLocks noChangeArrowheads="1"/>
          </p:cNvSpPr>
          <p:nvPr/>
        </p:nvSpPr>
        <p:spPr bwMode="auto">
          <a:xfrm>
            <a:off x="457871" y="1513810"/>
            <a:ext cx="10965269" cy="2015936"/>
          </a:xfrm>
          <a:prstGeom prst="rect">
            <a:avLst/>
          </a:prstGeom>
          <a:noFill/>
          <a:ln w="9525">
            <a:noFill/>
            <a:miter lim="800000"/>
            <a:headEnd/>
            <a:tailEnd/>
          </a:ln>
        </p:spPr>
        <p:txBody>
          <a:bodyPr wrap="square">
            <a:spAutoFit/>
          </a:bodyPr>
          <a:lstStyle/>
          <a:p>
            <a:pPr marL="457200" indent="-360000">
              <a:spcAft>
                <a:spcPts val="600"/>
              </a:spcAft>
              <a:buFontTx/>
              <a:buAutoNum type="arabicPeriod"/>
              <a:defRPr/>
            </a:pPr>
            <a:r>
              <a:rPr lang="en-US" sz="2200" noProof="0" dirty="0">
                <a:cs typeface="Arial" panose="020B0604020202020204" pitchFamily="34" charset="0"/>
              </a:rPr>
              <a:t>Click the </a:t>
            </a:r>
            <a:r>
              <a:rPr lang="en-US" sz="2200" i="1" noProof="0" dirty="0">
                <a:cs typeface="Arial" panose="020B0604020202020204" pitchFamily="34" charset="0"/>
              </a:rPr>
              <a:t>Add Vector </a:t>
            </a:r>
            <a:r>
              <a:rPr lang="en-US" sz="2200" noProof="0" dirty="0">
                <a:cs typeface="Arial" panose="020B0604020202020204" pitchFamily="34" charset="0"/>
              </a:rPr>
              <a:t>Layer button</a:t>
            </a:r>
          </a:p>
          <a:p>
            <a:pPr marL="457200" indent="-360000">
              <a:spcAft>
                <a:spcPts val="600"/>
              </a:spcAft>
              <a:buFontTx/>
              <a:buAutoNum type="arabicPeriod"/>
              <a:defRPr/>
            </a:pPr>
            <a:r>
              <a:rPr lang="en-US" sz="2200" noProof="0" dirty="0">
                <a:cs typeface="Arial" panose="020B0604020202020204" pitchFamily="34" charset="0"/>
              </a:rPr>
              <a:t>You will use the </a:t>
            </a:r>
            <a:r>
              <a:rPr lang="en-US" sz="2200" b="1" noProof="0" dirty="0">
                <a:cs typeface="Arial" panose="020B0604020202020204" pitchFamily="34" charset="0"/>
              </a:rPr>
              <a:t>Tot</a:t>
            </a:r>
            <a:r>
              <a:rPr lang="en-US" sz="2200" b="1" dirty="0">
                <a:cs typeface="Arial" panose="020B0604020202020204" pitchFamily="34" charset="0"/>
              </a:rPr>
              <a:t>_Cases_Bgy_200327.xlsx</a:t>
            </a:r>
            <a:r>
              <a:rPr lang="en-US" sz="2200" b="1" noProof="0" dirty="0">
                <a:cs typeface="Arial" panose="020B0604020202020204" pitchFamily="34" charset="0"/>
              </a:rPr>
              <a:t> </a:t>
            </a:r>
            <a:r>
              <a:rPr lang="en-US" sz="2200" noProof="0" dirty="0">
                <a:cs typeface="Arial" panose="020B0604020202020204" pitchFamily="34" charset="0"/>
              </a:rPr>
              <a:t>file you created in Exercise 3. Go to its folder location on your computer.</a:t>
            </a:r>
          </a:p>
          <a:p>
            <a:pPr marL="457200" indent="-360000">
              <a:spcAft>
                <a:spcPts val="600"/>
              </a:spcAft>
              <a:buFontTx/>
              <a:buAutoNum type="arabicPeriod"/>
              <a:defRPr/>
            </a:pPr>
            <a:r>
              <a:rPr lang="en-US" sz="2200" noProof="0" dirty="0">
                <a:cs typeface="Arial" panose="020B0604020202020204" pitchFamily="34" charset="0"/>
              </a:rPr>
              <a:t>Select the </a:t>
            </a:r>
            <a:r>
              <a:rPr lang="en-US" sz="2200" b="1" dirty="0">
                <a:cs typeface="Arial" panose="020B0604020202020204" pitchFamily="34" charset="0"/>
              </a:rPr>
              <a:t>Tot_Cases_Bgy_200327.xlsx </a:t>
            </a:r>
            <a:r>
              <a:rPr lang="en-US" sz="2200" noProof="0" dirty="0">
                <a:cs typeface="Arial" panose="020B0604020202020204" pitchFamily="34" charset="0"/>
              </a:rPr>
              <a:t>file, click </a:t>
            </a:r>
            <a:r>
              <a:rPr lang="en-US" sz="2200" i="1" noProof="0" dirty="0">
                <a:cs typeface="Arial" panose="020B0604020202020204" pitchFamily="34" charset="0"/>
              </a:rPr>
              <a:t>Open</a:t>
            </a:r>
            <a:r>
              <a:rPr lang="en-US" sz="2200" noProof="0" dirty="0">
                <a:cs typeface="Arial" panose="020B0604020202020204" pitchFamily="34" charset="0"/>
              </a:rPr>
              <a:t>, and click </a:t>
            </a:r>
            <a:r>
              <a:rPr lang="en-US" sz="2200" i="1" noProof="0" dirty="0">
                <a:cs typeface="Arial" panose="020B0604020202020204" pitchFamily="34" charset="0"/>
              </a:rPr>
              <a:t>Add</a:t>
            </a:r>
            <a:r>
              <a:rPr lang="en-US" sz="2200" noProof="0" dirty="0">
                <a:cs typeface="Arial" panose="020B0604020202020204" pitchFamily="34" charset="0"/>
              </a:rPr>
              <a:t>.</a:t>
            </a:r>
          </a:p>
          <a:p>
            <a:pPr marL="457200" indent="-360000">
              <a:spcAft>
                <a:spcPts val="600"/>
              </a:spcAft>
              <a:buFontTx/>
              <a:buAutoNum type="arabicPeriod"/>
              <a:defRPr/>
            </a:pPr>
            <a:r>
              <a:rPr lang="en-US" sz="2200" noProof="0" dirty="0">
                <a:cs typeface="Arial" panose="020B0604020202020204" pitchFamily="34" charset="0"/>
              </a:rPr>
              <a:t>Close the Data Source Manager dialog box.</a:t>
            </a:r>
          </a:p>
        </p:txBody>
      </p:sp>
      <p:pic>
        <p:nvPicPr>
          <p:cNvPr id="23561" name="Picture 6" descr="add_vector">
            <a:extLst>
              <a:ext uri="{FF2B5EF4-FFF2-40B4-BE49-F238E27FC236}">
                <a16:creationId xmlns:a16="http://schemas.microsoft.com/office/drawing/2014/main" id="{841088A5-D531-41BE-8ADA-3375930830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6327" y="1447203"/>
            <a:ext cx="576263"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2">
            <a:extLst>
              <a:ext uri="{FF2B5EF4-FFF2-40B4-BE49-F238E27FC236}">
                <a16:creationId xmlns:a16="http://schemas.microsoft.com/office/drawing/2014/main" id="{B3766F93-372B-8AAD-4937-1FD1FB68B058}"/>
              </a:ext>
            </a:extLst>
          </p:cNvPr>
          <p:cNvSpPr>
            <a:spLocks noChangeArrowheads="1"/>
          </p:cNvSpPr>
          <p:nvPr/>
        </p:nvSpPr>
        <p:spPr bwMode="auto">
          <a:xfrm>
            <a:off x="562354" y="942186"/>
            <a:ext cx="11122283"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b="1" u="sng" noProof="0" dirty="0"/>
              <a:t>Barangay – Link with the number of HIV cases aggregated at </a:t>
            </a:r>
            <a:r>
              <a:rPr lang="en-US" sz="2400" b="1" u="sng" dirty="0"/>
              <a:t>barangay</a:t>
            </a:r>
            <a:r>
              <a:rPr lang="en-US" sz="2400" b="1" u="sng" noProof="0" dirty="0"/>
              <a:t> level</a:t>
            </a:r>
          </a:p>
        </p:txBody>
      </p:sp>
      <p:sp>
        <p:nvSpPr>
          <p:cNvPr id="4" name="Rectangle 14">
            <a:extLst>
              <a:ext uri="{FF2B5EF4-FFF2-40B4-BE49-F238E27FC236}">
                <a16:creationId xmlns:a16="http://schemas.microsoft.com/office/drawing/2014/main" id="{630DE5C9-7ADC-CAA2-B7EE-7E09DCD9A3B2}"/>
              </a:ext>
            </a:extLst>
          </p:cNvPr>
          <p:cNvSpPr>
            <a:spLocks noChangeArrowheads="1"/>
          </p:cNvSpPr>
          <p:nvPr/>
        </p:nvSpPr>
        <p:spPr bwMode="auto">
          <a:xfrm>
            <a:off x="812184" y="4613080"/>
            <a:ext cx="5815448" cy="145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Bef>
                <a:spcPct val="20000"/>
              </a:spcBef>
              <a:spcAft>
                <a:spcPts val="600"/>
              </a:spcAft>
              <a:buFont typeface="Arial" panose="020B0604020202020204" pitchFamily="34" charset="0"/>
              <a:buChar char="•"/>
              <a:defRPr/>
            </a:pPr>
            <a:r>
              <a:rPr lang="en-US" sz="2200" noProof="0" dirty="0">
                <a:latin typeface="+mn-lt"/>
                <a:cs typeface="+mn-cs"/>
              </a:rPr>
              <a:t>Do they contain the same list of </a:t>
            </a:r>
            <a:r>
              <a:rPr lang="en-US" sz="2200" dirty="0">
                <a:latin typeface="+mn-lt"/>
                <a:cs typeface="+mn-cs"/>
              </a:rPr>
              <a:t>barangays</a:t>
            </a:r>
            <a:r>
              <a:rPr lang="en-US" sz="2200" noProof="0" dirty="0">
                <a:latin typeface="+mn-lt"/>
                <a:cs typeface="+mn-cs"/>
              </a:rPr>
              <a:t>?</a:t>
            </a:r>
          </a:p>
          <a:p>
            <a:pPr marL="457200" indent="-360000" eaLnBrk="0" fontAlgn="base" hangingPunct="0">
              <a:lnSpc>
                <a:spcPct val="90000"/>
              </a:lnSpc>
              <a:spcBef>
                <a:spcPct val="20000"/>
              </a:spcBef>
              <a:spcAft>
                <a:spcPts val="600"/>
              </a:spcAft>
              <a:buFont typeface="Arial" panose="020B0604020202020204" pitchFamily="34" charset="0"/>
              <a:buChar char="•"/>
              <a:defRPr/>
            </a:pPr>
            <a:r>
              <a:rPr lang="en-US" sz="2200" noProof="0" dirty="0">
                <a:latin typeface="+mn-lt"/>
                <a:cs typeface="+mn-cs"/>
              </a:rPr>
              <a:t>Is there a unique identifier in common to both tables that could be used to join them together?</a:t>
            </a:r>
          </a:p>
        </p:txBody>
      </p:sp>
      <p:sp>
        <p:nvSpPr>
          <p:cNvPr id="5" name="Title 1">
            <a:extLst>
              <a:ext uri="{FF2B5EF4-FFF2-40B4-BE49-F238E27FC236}">
                <a16:creationId xmlns:a16="http://schemas.microsoft.com/office/drawing/2014/main" id="{06040CCC-C6F5-E4BD-ADDE-CA430972E281}"/>
              </a:ext>
            </a:extLst>
          </p:cNvPr>
          <p:cNvSpPr txBox="1">
            <a:spLocks/>
          </p:cNvSpPr>
          <p:nvPr/>
        </p:nvSpPr>
        <p:spPr bwMode="auto">
          <a:xfrm>
            <a:off x="553778" y="130551"/>
            <a:ext cx="11122283"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solidFill>
                  <a:schemeClr val="tx1"/>
                </a:solidFill>
              </a:rPr>
              <a:t>Creating geographic data for the map – Part 1</a:t>
            </a:r>
          </a:p>
        </p:txBody>
      </p:sp>
      <p:pic>
        <p:nvPicPr>
          <p:cNvPr id="11" name="Picture 10">
            <a:extLst>
              <a:ext uri="{FF2B5EF4-FFF2-40B4-BE49-F238E27FC236}">
                <a16:creationId xmlns:a16="http://schemas.microsoft.com/office/drawing/2014/main" id="{55FFE333-43CA-9544-D7C9-E42C86135887}"/>
              </a:ext>
            </a:extLst>
          </p:cNvPr>
          <p:cNvPicPr>
            <a:picLocks noChangeAspect="1"/>
          </p:cNvPicPr>
          <p:nvPr/>
        </p:nvPicPr>
        <p:blipFill>
          <a:blip r:embed="rId4"/>
          <a:stretch>
            <a:fillRect/>
          </a:stretch>
        </p:blipFill>
        <p:spPr>
          <a:xfrm>
            <a:off x="7324665" y="3257057"/>
            <a:ext cx="3443853" cy="2322881"/>
          </a:xfrm>
          <a:prstGeom prst="rect">
            <a:avLst/>
          </a:prstGeom>
          <a:ln>
            <a:solidFill>
              <a:schemeClr val="tx1"/>
            </a:solidFill>
          </a:ln>
        </p:spPr>
      </p:pic>
      <p:pic>
        <p:nvPicPr>
          <p:cNvPr id="8" name="Picture 7">
            <a:extLst>
              <a:ext uri="{FF2B5EF4-FFF2-40B4-BE49-F238E27FC236}">
                <a16:creationId xmlns:a16="http://schemas.microsoft.com/office/drawing/2014/main" id="{4E5A3249-4F46-6889-3199-BAF508C709FF}"/>
              </a:ext>
            </a:extLst>
          </p:cNvPr>
          <p:cNvPicPr>
            <a:picLocks noChangeAspect="1"/>
          </p:cNvPicPr>
          <p:nvPr/>
        </p:nvPicPr>
        <p:blipFill>
          <a:blip r:embed="rId5"/>
          <a:stretch>
            <a:fillRect/>
          </a:stretch>
        </p:blipFill>
        <p:spPr>
          <a:xfrm>
            <a:off x="9755226" y="4091023"/>
            <a:ext cx="1667914" cy="2075120"/>
          </a:xfrm>
          <a:prstGeom prst="rect">
            <a:avLst/>
          </a:prstGeom>
          <a:ln>
            <a:solidFill>
              <a:schemeClr val="tx1"/>
            </a:solidFill>
          </a:ln>
        </p:spPr>
      </p:pic>
    </p:spTree>
    <p:extLst>
      <p:ext uri="{BB962C8B-B14F-4D97-AF65-F5344CB8AC3E}">
        <p14:creationId xmlns:p14="http://schemas.microsoft.com/office/powerpoint/2010/main" val="800069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12">
            <a:extLst>
              <a:ext uri="{FF2B5EF4-FFF2-40B4-BE49-F238E27FC236}">
                <a16:creationId xmlns:a16="http://schemas.microsoft.com/office/drawing/2014/main" id="{B435A29B-E369-42C7-8880-ED4CD6BA6452}"/>
              </a:ext>
            </a:extLst>
          </p:cNvPr>
          <p:cNvSpPr>
            <a:spLocks noChangeArrowheads="1"/>
          </p:cNvSpPr>
          <p:nvPr/>
        </p:nvSpPr>
        <p:spPr bwMode="auto">
          <a:xfrm>
            <a:off x="461096" y="2286575"/>
            <a:ext cx="10971773"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Aft>
                <a:spcPts val="600"/>
              </a:spcAft>
              <a:buFont typeface="Arial" charset="0"/>
              <a:buAutoNum type="arabicPeriod"/>
              <a:defRPr/>
            </a:pPr>
            <a:r>
              <a:rPr lang="en-US" sz="2200" noProof="0" dirty="0">
                <a:latin typeface="+mn-lt"/>
                <a:cs typeface="+mn-cs"/>
              </a:rPr>
              <a:t>Right click on the </a:t>
            </a:r>
            <a:r>
              <a:rPr lang="en-US" sz="2200" dirty="0">
                <a:latin typeface="+mn-lt"/>
                <a:cs typeface="+mn-cs"/>
              </a:rPr>
              <a:t>barangay boundary</a:t>
            </a:r>
            <a:r>
              <a:rPr lang="en-US" sz="2200" noProof="0" dirty="0">
                <a:latin typeface="+mn-lt"/>
                <a:cs typeface="+mn-cs"/>
              </a:rPr>
              <a:t> shapefile name in the Layers panel and click on </a:t>
            </a:r>
            <a:r>
              <a:rPr lang="en-US" sz="2200" i="1" noProof="0" dirty="0">
                <a:latin typeface="+mn-lt"/>
                <a:cs typeface="+mn-cs"/>
              </a:rPr>
              <a:t>Properties…</a:t>
            </a:r>
          </a:p>
          <a:p>
            <a:pPr marL="457200" indent="-360000" eaLnBrk="0" fontAlgn="base" hangingPunct="0">
              <a:lnSpc>
                <a:spcPct val="90000"/>
              </a:lnSpc>
              <a:spcAft>
                <a:spcPts val="600"/>
              </a:spcAft>
              <a:buFont typeface="Arial" charset="0"/>
              <a:buAutoNum type="arabicPeriod"/>
              <a:defRPr/>
            </a:pPr>
            <a:r>
              <a:rPr lang="en-US" sz="2200" noProof="0" dirty="0">
                <a:latin typeface="+mn-lt"/>
                <a:cs typeface="+mn-cs"/>
              </a:rPr>
              <a:t>Click on </a:t>
            </a:r>
            <a:r>
              <a:rPr lang="en-US" sz="2200" i="1" noProof="0" dirty="0">
                <a:latin typeface="+mn-lt"/>
                <a:cs typeface="+mn-cs"/>
              </a:rPr>
              <a:t>Joins</a:t>
            </a:r>
            <a:r>
              <a:rPr lang="en-US" sz="2200" noProof="0" dirty="0">
                <a:latin typeface="+mn-lt"/>
                <a:cs typeface="+mn-cs"/>
              </a:rPr>
              <a:t> from the left-hand menu</a:t>
            </a:r>
          </a:p>
          <a:p>
            <a:pPr marL="457200" indent="-360000" eaLnBrk="0" fontAlgn="base" hangingPunct="0">
              <a:lnSpc>
                <a:spcPct val="90000"/>
              </a:lnSpc>
              <a:spcAft>
                <a:spcPts val="600"/>
              </a:spcAft>
              <a:buFont typeface="Arial" charset="0"/>
              <a:buAutoNum type="arabicPeriod"/>
              <a:defRPr/>
            </a:pPr>
            <a:r>
              <a:rPr lang="en-US" sz="2200" noProof="0" dirty="0">
                <a:latin typeface="+mn-lt"/>
                <a:cs typeface="+mn-cs"/>
              </a:rPr>
              <a:t>Click on the « + » button at the bottom of the dialog box</a:t>
            </a:r>
          </a:p>
          <a:p>
            <a:pPr marL="457200" indent="-360000" eaLnBrk="0" fontAlgn="base" hangingPunct="0">
              <a:lnSpc>
                <a:spcPct val="90000"/>
              </a:lnSpc>
              <a:spcAft>
                <a:spcPts val="600"/>
              </a:spcAft>
              <a:buFont typeface="Arial" charset="0"/>
              <a:buAutoNum type="arabicPeriod"/>
              <a:defRPr/>
            </a:pPr>
            <a:r>
              <a:rPr lang="en-US" sz="2200" noProof="0" dirty="0">
                <a:latin typeface="+mn-lt"/>
                <a:cs typeface="+mn-cs"/>
              </a:rPr>
              <a:t>In the dialog box that opens, select:</a:t>
            </a:r>
          </a:p>
        </p:txBody>
      </p:sp>
      <p:pic>
        <p:nvPicPr>
          <p:cNvPr id="24583" name="Picture 2">
            <a:extLst>
              <a:ext uri="{FF2B5EF4-FFF2-40B4-BE49-F238E27FC236}">
                <a16:creationId xmlns:a16="http://schemas.microsoft.com/office/drawing/2014/main" id="{8394C5C8-B816-487B-87BC-2F926985D3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2" t="31815" r="92648" b="65050"/>
          <a:stretch>
            <a:fillRect/>
          </a:stretch>
        </p:blipFill>
        <p:spPr bwMode="auto">
          <a:xfrm>
            <a:off x="5481984" y="2866605"/>
            <a:ext cx="929996" cy="3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6">
            <a:extLst>
              <a:ext uri="{FF2B5EF4-FFF2-40B4-BE49-F238E27FC236}">
                <a16:creationId xmlns:a16="http://schemas.microsoft.com/office/drawing/2014/main" id="{17365C76-6DF1-4FA4-AA0C-71B2E60AD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882" r="59259" b="17647"/>
          <a:stretch>
            <a:fillRect/>
          </a:stretch>
        </p:blipFill>
        <p:spPr bwMode="auto">
          <a:xfrm>
            <a:off x="7543353" y="3176986"/>
            <a:ext cx="504028" cy="50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2">
            <a:extLst>
              <a:ext uri="{FF2B5EF4-FFF2-40B4-BE49-F238E27FC236}">
                <a16:creationId xmlns:a16="http://schemas.microsoft.com/office/drawing/2014/main" id="{BA76CCC8-F481-4C8D-B2E4-36F930DF23C8}"/>
              </a:ext>
            </a:extLst>
          </p:cNvPr>
          <p:cNvSpPr>
            <a:spLocks noChangeArrowheads="1"/>
          </p:cNvSpPr>
          <p:nvPr/>
        </p:nvSpPr>
        <p:spPr bwMode="auto">
          <a:xfrm>
            <a:off x="461836" y="4067297"/>
            <a:ext cx="6464258" cy="2015936"/>
          </a:xfrm>
          <a:prstGeom prst="rect">
            <a:avLst/>
          </a:prstGeom>
          <a:noFill/>
          <a:ln w="9525">
            <a:noFill/>
            <a:miter lim="800000"/>
            <a:headEnd/>
            <a:tailEnd/>
          </a:ln>
        </p:spPr>
        <p:txBody>
          <a:bodyPr wrap="square">
            <a:spAutoFit/>
          </a:bodyPr>
          <a:lstStyle/>
          <a:p>
            <a:pPr marL="971550" lvl="1" indent="-360000">
              <a:spcAft>
                <a:spcPts val="600"/>
              </a:spcAft>
              <a:buFont typeface="Calibri Light" panose="020F0302020204030204" pitchFamily="34" charset="0"/>
              <a:buAutoNum type="alphaLcPeriod"/>
              <a:defRPr/>
            </a:pPr>
            <a:r>
              <a:rPr lang="en-US" sz="2200" i="1" dirty="0">
                <a:latin typeface="Calibri" panose="020F0502020204030204" pitchFamily="34" charset="0"/>
                <a:cs typeface="Arial" panose="020B0604020202020204" pitchFamily="34" charset="0"/>
              </a:rPr>
              <a:t>Tot_Cases_Bgy_200327 </a:t>
            </a:r>
            <a:r>
              <a:rPr lang="en-US" sz="2200" i="1" noProof="0" dirty="0">
                <a:latin typeface="Calibri" panose="020F0502020204030204" pitchFamily="34" charset="0"/>
                <a:cs typeface="Arial" panose="020B0604020202020204" pitchFamily="34" charset="0"/>
              </a:rPr>
              <a:t>– </a:t>
            </a:r>
            <a:r>
              <a:rPr lang="en-US" sz="2200" i="1" noProof="0" dirty="0" err="1">
                <a:latin typeface="Calibri" panose="020F0502020204030204" pitchFamily="34" charset="0"/>
                <a:cs typeface="Arial" panose="020B0604020202020204" pitchFamily="34" charset="0"/>
              </a:rPr>
              <a:t>Tot_Cases_Bgy</a:t>
            </a:r>
            <a:r>
              <a:rPr lang="en-US" sz="2200" i="1" noProof="0" dirty="0">
                <a:latin typeface="Calibri" panose="020F0502020204030204" pitchFamily="34" charset="0"/>
                <a:cs typeface="Arial" panose="020B0604020202020204" pitchFamily="34" charset="0"/>
              </a:rPr>
              <a:t> </a:t>
            </a:r>
            <a:r>
              <a:rPr lang="en-US" sz="2200" noProof="0" dirty="0">
                <a:latin typeface="Calibri" panose="020F0502020204030204" pitchFamily="34" charset="0"/>
                <a:cs typeface="Arial" panose="020B0604020202020204" pitchFamily="34" charset="0"/>
              </a:rPr>
              <a:t>as the Join layer</a:t>
            </a:r>
          </a:p>
          <a:p>
            <a:pPr marL="971550" lvl="1" indent="-360000">
              <a:spcAft>
                <a:spcPts val="600"/>
              </a:spcAft>
              <a:buFont typeface="Calibri Light" panose="020F0302020204030204" pitchFamily="34" charset="0"/>
              <a:buAutoNum type="alphaLcPeriod"/>
              <a:defRPr/>
            </a:pPr>
            <a:r>
              <a:rPr lang="en-US" sz="2200" i="1" noProof="0" dirty="0">
                <a:latin typeface="Calibri" panose="020F0502020204030204" pitchFamily="34" charset="0"/>
                <a:cs typeface="Arial" panose="020B0604020202020204" pitchFamily="34" charset="0"/>
              </a:rPr>
              <a:t>BGY_CODE </a:t>
            </a:r>
            <a:r>
              <a:rPr lang="en-US" sz="2200" noProof="0" dirty="0">
                <a:latin typeface="Calibri" panose="020F0502020204030204" pitchFamily="34" charset="0"/>
                <a:cs typeface="Arial" panose="020B0604020202020204" pitchFamily="34" charset="0"/>
              </a:rPr>
              <a:t>as the Join field</a:t>
            </a:r>
          </a:p>
          <a:p>
            <a:pPr marL="971550" lvl="1" indent="-360000">
              <a:spcAft>
                <a:spcPts val="600"/>
              </a:spcAft>
              <a:buFont typeface="Calibri Light" panose="020F0302020204030204" pitchFamily="34" charset="0"/>
              <a:buAutoNum type="alphaLcPeriod"/>
              <a:defRPr/>
            </a:pPr>
            <a:r>
              <a:rPr lang="en-US" sz="2200" i="1" noProof="0" dirty="0" err="1">
                <a:latin typeface="Calibri" panose="020F0502020204030204" pitchFamily="34" charset="0"/>
                <a:cs typeface="Arial" panose="020B0604020202020204" pitchFamily="34" charset="0"/>
              </a:rPr>
              <a:t>BGY_Code</a:t>
            </a:r>
            <a:r>
              <a:rPr lang="en-US" sz="2200" i="1" noProof="0" dirty="0">
                <a:latin typeface="Calibri" panose="020F0502020204030204" pitchFamily="34" charset="0"/>
                <a:cs typeface="Arial" panose="020B0604020202020204" pitchFamily="34" charset="0"/>
              </a:rPr>
              <a:t> </a:t>
            </a:r>
            <a:r>
              <a:rPr lang="en-US" sz="2200" noProof="0" dirty="0">
                <a:latin typeface="Calibri" panose="020F0502020204030204" pitchFamily="34" charset="0"/>
                <a:cs typeface="Arial" panose="020B0604020202020204" pitchFamily="34" charset="0"/>
              </a:rPr>
              <a:t>as the Target field in the shapefile</a:t>
            </a:r>
          </a:p>
          <a:p>
            <a:pPr marL="971550" lvl="1" indent="-360000">
              <a:spcAft>
                <a:spcPts val="600"/>
              </a:spcAft>
              <a:buFont typeface="Calibri Light" panose="020F0302020204030204" pitchFamily="34" charset="0"/>
              <a:buAutoNum type="alphaLcPeriod"/>
              <a:defRPr/>
            </a:pPr>
            <a:r>
              <a:rPr lang="en-US" sz="2200" noProof="0" dirty="0">
                <a:latin typeface="Calibri" panose="020F0502020204030204" pitchFamily="34" charset="0"/>
                <a:cs typeface="Arial" panose="020B0604020202020204" pitchFamily="34" charset="0"/>
              </a:rPr>
              <a:t> Click </a:t>
            </a:r>
            <a:r>
              <a:rPr lang="en-US" sz="2200" i="1" noProof="0" dirty="0">
                <a:latin typeface="Calibri" panose="020F0502020204030204" pitchFamily="34" charset="0"/>
                <a:cs typeface="Arial" panose="020B0604020202020204" pitchFamily="34" charset="0"/>
              </a:rPr>
              <a:t>OK</a:t>
            </a:r>
            <a:r>
              <a:rPr lang="en-US" sz="2200" noProof="0" dirty="0">
                <a:latin typeface="Calibri" panose="020F0502020204030204" pitchFamily="34" charset="0"/>
                <a:cs typeface="Arial" panose="020B0604020202020204" pitchFamily="34" charset="0"/>
              </a:rPr>
              <a:t> twice.</a:t>
            </a:r>
          </a:p>
        </p:txBody>
      </p:sp>
      <p:sp>
        <p:nvSpPr>
          <p:cNvPr id="3" name="Rectangle 3">
            <a:extLst>
              <a:ext uri="{FF2B5EF4-FFF2-40B4-BE49-F238E27FC236}">
                <a16:creationId xmlns:a16="http://schemas.microsoft.com/office/drawing/2014/main" id="{03FEF2C1-0357-A67E-DB3D-80D68AA61941}"/>
              </a:ext>
            </a:extLst>
          </p:cNvPr>
          <p:cNvSpPr>
            <a:spLocks noChangeArrowheads="1"/>
          </p:cNvSpPr>
          <p:nvPr/>
        </p:nvSpPr>
        <p:spPr bwMode="auto">
          <a:xfrm>
            <a:off x="1140325" y="1583907"/>
            <a:ext cx="10389823" cy="544689"/>
          </a:xfrm>
          <a:prstGeom prst="rect">
            <a:avLst/>
          </a:prstGeom>
          <a:noFill/>
          <a:ln w="9525">
            <a:noFill/>
            <a:miter lim="800000"/>
            <a:headEnd/>
            <a:tailEnd/>
          </a:ln>
        </p:spPr>
        <p:txBody>
          <a:bodyPr lIns="0" tIns="0" rIns="0" bIns="0"/>
          <a:lstStyle/>
          <a:p>
            <a:pPr>
              <a:lnSpc>
                <a:spcPct val="90000"/>
              </a:lnSpc>
              <a:spcBef>
                <a:spcPct val="20000"/>
              </a:spcBef>
              <a:defRPr/>
            </a:pPr>
            <a:r>
              <a:rPr lang="en-US" sz="2200" noProof="0" dirty="0">
                <a:cs typeface="Arial" charset="0"/>
              </a:rPr>
              <a:t>This means that we can join the content of the HIV cases table (Excel) to the attribute table of the shapefile</a:t>
            </a:r>
          </a:p>
        </p:txBody>
      </p:sp>
      <p:sp>
        <p:nvSpPr>
          <p:cNvPr id="4" name="AutoShape 32">
            <a:extLst>
              <a:ext uri="{FF2B5EF4-FFF2-40B4-BE49-F238E27FC236}">
                <a16:creationId xmlns:a16="http://schemas.microsoft.com/office/drawing/2014/main" id="{F8FB058B-6A6E-2588-5B36-287AB9528AF9}"/>
              </a:ext>
            </a:extLst>
          </p:cNvPr>
          <p:cNvSpPr>
            <a:spLocks noChangeArrowheads="1"/>
          </p:cNvSpPr>
          <p:nvPr/>
        </p:nvSpPr>
        <p:spPr bwMode="auto">
          <a:xfrm>
            <a:off x="656669" y="1515811"/>
            <a:ext cx="436087" cy="381000"/>
          </a:xfrm>
          <a:prstGeom prst="rightArrow">
            <a:avLst>
              <a:gd name="adj1" fmla="val 50000"/>
              <a:gd name="adj2" fmla="val 53571"/>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noProof="0" dirty="0"/>
          </a:p>
        </p:txBody>
      </p:sp>
      <p:sp>
        <p:nvSpPr>
          <p:cNvPr id="7" name="Rectangle 12">
            <a:extLst>
              <a:ext uri="{FF2B5EF4-FFF2-40B4-BE49-F238E27FC236}">
                <a16:creationId xmlns:a16="http://schemas.microsoft.com/office/drawing/2014/main" id="{7D534A8D-D8DD-A073-6F26-A8B00662198C}"/>
              </a:ext>
            </a:extLst>
          </p:cNvPr>
          <p:cNvSpPr>
            <a:spLocks noChangeArrowheads="1"/>
          </p:cNvSpPr>
          <p:nvPr/>
        </p:nvSpPr>
        <p:spPr bwMode="auto">
          <a:xfrm>
            <a:off x="562354" y="942186"/>
            <a:ext cx="11122283"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b="1" u="sng" noProof="0" dirty="0"/>
              <a:t>Barangay – Link with the number of HIV cases aggregated at </a:t>
            </a:r>
            <a:r>
              <a:rPr lang="en-US" sz="2400" b="1" u="sng" dirty="0"/>
              <a:t>barangay</a:t>
            </a:r>
            <a:r>
              <a:rPr lang="en-US" sz="2400" b="1" u="sng" noProof="0" dirty="0"/>
              <a:t> level</a:t>
            </a:r>
          </a:p>
        </p:txBody>
      </p:sp>
      <p:sp>
        <p:nvSpPr>
          <p:cNvPr id="8" name="Title 1">
            <a:extLst>
              <a:ext uri="{FF2B5EF4-FFF2-40B4-BE49-F238E27FC236}">
                <a16:creationId xmlns:a16="http://schemas.microsoft.com/office/drawing/2014/main" id="{B3CB07EE-8077-4BAA-174E-E2A90498423B}"/>
              </a:ext>
            </a:extLst>
          </p:cNvPr>
          <p:cNvSpPr txBox="1">
            <a:spLocks/>
          </p:cNvSpPr>
          <p:nvPr/>
        </p:nvSpPr>
        <p:spPr bwMode="auto">
          <a:xfrm>
            <a:off x="553778" y="130551"/>
            <a:ext cx="11122283"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solidFill>
                  <a:schemeClr val="tx1"/>
                </a:solidFill>
              </a:rPr>
              <a:t>Creating geographic data for the map – Part 1</a:t>
            </a:r>
          </a:p>
        </p:txBody>
      </p:sp>
      <p:pic>
        <p:nvPicPr>
          <p:cNvPr id="11" name="Picture 10">
            <a:extLst>
              <a:ext uri="{FF2B5EF4-FFF2-40B4-BE49-F238E27FC236}">
                <a16:creationId xmlns:a16="http://schemas.microsoft.com/office/drawing/2014/main" id="{E7344724-15DF-CE74-CCA1-C5DFF91E4069}"/>
              </a:ext>
            </a:extLst>
          </p:cNvPr>
          <p:cNvPicPr>
            <a:picLocks noChangeAspect="1"/>
          </p:cNvPicPr>
          <p:nvPr/>
        </p:nvPicPr>
        <p:blipFill>
          <a:blip r:embed="rId4"/>
          <a:srcRect b="77938"/>
          <a:stretch>
            <a:fillRect/>
          </a:stretch>
        </p:blipFill>
        <p:spPr>
          <a:xfrm>
            <a:off x="7175500" y="4242788"/>
            <a:ext cx="4393818" cy="1164381"/>
          </a:xfrm>
          <a:prstGeom prst="rect">
            <a:avLst/>
          </a:prstGeom>
          <a:ln>
            <a:solidFill>
              <a:schemeClr val="tx1"/>
            </a:solidFill>
          </a:ln>
        </p:spPr>
      </p:pic>
    </p:spTree>
    <p:extLst>
      <p:ext uri="{BB962C8B-B14F-4D97-AF65-F5344CB8AC3E}">
        <p14:creationId xmlns:p14="http://schemas.microsoft.com/office/powerpoint/2010/main" val="3418231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6B3E416-276B-1A81-8914-07D90500AB0F}"/>
              </a:ext>
            </a:extLst>
          </p:cNvPr>
          <p:cNvPicPr>
            <a:picLocks noChangeAspect="1"/>
          </p:cNvPicPr>
          <p:nvPr/>
        </p:nvPicPr>
        <p:blipFill>
          <a:blip r:embed="rId2"/>
          <a:stretch>
            <a:fillRect/>
          </a:stretch>
        </p:blipFill>
        <p:spPr>
          <a:xfrm>
            <a:off x="2804954" y="3250799"/>
            <a:ext cx="6637081" cy="2724311"/>
          </a:xfrm>
          <a:prstGeom prst="rect">
            <a:avLst/>
          </a:prstGeom>
        </p:spPr>
      </p:pic>
      <p:sp>
        <p:nvSpPr>
          <p:cNvPr id="25605" name="Rectangle 12">
            <a:extLst>
              <a:ext uri="{FF2B5EF4-FFF2-40B4-BE49-F238E27FC236}">
                <a16:creationId xmlns:a16="http://schemas.microsoft.com/office/drawing/2014/main" id="{FE4EF54C-5498-4011-848A-6378FBEFBEE3}"/>
              </a:ext>
            </a:extLst>
          </p:cNvPr>
          <p:cNvSpPr>
            <a:spLocks noChangeArrowheads="1"/>
          </p:cNvSpPr>
          <p:nvPr/>
        </p:nvSpPr>
        <p:spPr bwMode="auto">
          <a:xfrm>
            <a:off x="461006" y="1550611"/>
            <a:ext cx="8369300"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Aft>
                <a:spcPts val="600"/>
              </a:spcAft>
              <a:buFont typeface="Arial" charset="0"/>
              <a:buAutoNum type="arabicPeriod"/>
              <a:defRPr/>
            </a:pPr>
            <a:r>
              <a:rPr lang="en-US" sz="2200" noProof="0" dirty="0">
                <a:latin typeface="+mn-lt"/>
                <a:cs typeface="+mn-cs"/>
              </a:rPr>
              <a:t>Re-open the attribute table of the </a:t>
            </a:r>
            <a:r>
              <a:rPr lang="en-US" sz="2200" dirty="0">
                <a:latin typeface="+mn-lt"/>
                <a:cs typeface="+mn-cs"/>
              </a:rPr>
              <a:t>barangay</a:t>
            </a:r>
            <a:r>
              <a:rPr lang="en-US" sz="2200" noProof="0" dirty="0">
                <a:latin typeface="+mn-lt"/>
                <a:cs typeface="+mn-cs"/>
              </a:rPr>
              <a:t> boundary shapefile</a:t>
            </a:r>
          </a:p>
        </p:txBody>
      </p:sp>
      <p:sp>
        <p:nvSpPr>
          <p:cNvPr id="25606" name="Rectangle 12">
            <a:extLst>
              <a:ext uri="{FF2B5EF4-FFF2-40B4-BE49-F238E27FC236}">
                <a16:creationId xmlns:a16="http://schemas.microsoft.com/office/drawing/2014/main" id="{9C78370F-2713-4B22-B8A3-A369F74E2C87}"/>
              </a:ext>
            </a:extLst>
          </p:cNvPr>
          <p:cNvSpPr>
            <a:spLocks noChangeArrowheads="1"/>
          </p:cNvSpPr>
          <p:nvPr/>
        </p:nvSpPr>
        <p:spPr bwMode="auto">
          <a:xfrm>
            <a:off x="821374" y="1896774"/>
            <a:ext cx="10611497" cy="138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342900" indent="-22860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lvl="1" indent="-360000" eaLnBrk="0" fontAlgn="base" hangingPunct="0">
              <a:lnSpc>
                <a:spcPct val="90000"/>
              </a:lnSpc>
              <a:spcAft>
                <a:spcPts val="600"/>
              </a:spcAft>
              <a:buFont typeface="Arial" panose="020B0604020202020204" pitchFamily="34" charset="0"/>
              <a:buChar char="•"/>
              <a:defRPr/>
            </a:pPr>
            <a:r>
              <a:rPr lang="en-US" sz="2200" noProof="0" dirty="0">
                <a:latin typeface="+mn-lt"/>
                <a:cs typeface="+mn-cs"/>
              </a:rPr>
              <a:t>Notice that the content of the HIV cases table from the Excel file is now included in the shapefile attribute table (last columns)</a:t>
            </a:r>
          </a:p>
          <a:p>
            <a:pPr marL="457200" lvl="1" indent="-360000" eaLnBrk="0" fontAlgn="base" hangingPunct="0">
              <a:lnSpc>
                <a:spcPct val="90000"/>
              </a:lnSpc>
              <a:spcAft>
                <a:spcPts val="600"/>
              </a:spcAft>
              <a:buFont typeface="Arial" panose="020B0604020202020204" pitchFamily="34" charset="0"/>
              <a:buChar char="•"/>
              <a:defRPr/>
            </a:pPr>
            <a:r>
              <a:rPr lang="en-US" sz="2200" noProof="0" dirty="0">
                <a:latin typeface="+mn-lt"/>
                <a:cs typeface="+mn-cs"/>
              </a:rPr>
              <a:t>Check that all the </a:t>
            </a:r>
            <a:r>
              <a:rPr lang="en-US" sz="2200" dirty="0">
                <a:latin typeface="+mn-lt"/>
                <a:cs typeface="+mn-cs"/>
              </a:rPr>
              <a:t>barangay </a:t>
            </a:r>
            <a:r>
              <a:rPr lang="en-US" sz="2200" noProof="0" dirty="0">
                <a:latin typeface="+mn-lt"/>
                <a:cs typeface="+mn-cs"/>
              </a:rPr>
              <a:t>for which cases have been reported contain a value in the attribute table</a:t>
            </a:r>
          </a:p>
        </p:txBody>
      </p:sp>
      <p:sp>
        <p:nvSpPr>
          <p:cNvPr id="19" name="Rectangle 3">
            <a:extLst>
              <a:ext uri="{FF2B5EF4-FFF2-40B4-BE49-F238E27FC236}">
                <a16:creationId xmlns:a16="http://schemas.microsoft.com/office/drawing/2014/main" id="{D60BF9FD-52FF-4AE8-98B2-9E37CC365C74}"/>
              </a:ext>
            </a:extLst>
          </p:cNvPr>
          <p:cNvSpPr>
            <a:spLocks noChangeArrowheads="1"/>
          </p:cNvSpPr>
          <p:nvPr/>
        </p:nvSpPr>
        <p:spPr bwMode="auto">
          <a:xfrm rot="20776917">
            <a:off x="3427920" y="4292583"/>
            <a:ext cx="5391150" cy="381000"/>
          </a:xfrm>
          <a:prstGeom prst="rect">
            <a:avLst/>
          </a:prstGeom>
          <a:solidFill>
            <a:schemeClr val="bg1"/>
          </a:solidFill>
          <a:ln w="9525">
            <a:noFill/>
            <a:miter lim="800000"/>
            <a:headEnd/>
            <a:tailEnd/>
          </a:ln>
        </p:spPr>
        <p:txBody>
          <a:bodyPr lIns="0" tIns="0" rIns="0" bIns="0"/>
          <a:lstStyle/>
          <a:p>
            <a:pPr>
              <a:lnSpc>
                <a:spcPct val="90000"/>
              </a:lnSpc>
              <a:spcBef>
                <a:spcPct val="20000"/>
              </a:spcBef>
              <a:defRPr/>
            </a:pPr>
            <a:r>
              <a:rPr lang="en-US" sz="2800" b="1" noProof="0" dirty="0">
                <a:solidFill>
                  <a:srgbClr val="FF0000"/>
                </a:solidFill>
                <a:cs typeface="Arial" charset="0"/>
              </a:rPr>
              <a:t>Layer ready for thematic mapping!</a:t>
            </a:r>
          </a:p>
        </p:txBody>
      </p:sp>
      <p:sp>
        <p:nvSpPr>
          <p:cNvPr id="3" name="Rectangle 3">
            <a:extLst>
              <a:ext uri="{FF2B5EF4-FFF2-40B4-BE49-F238E27FC236}">
                <a16:creationId xmlns:a16="http://schemas.microsoft.com/office/drawing/2014/main" id="{9555A650-9367-2133-72C4-BA0317AAAE2D}"/>
              </a:ext>
            </a:extLst>
          </p:cNvPr>
          <p:cNvSpPr>
            <a:spLocks noChangeArrowheads="1"/>
          </p:cNvSpPr>
          <p:nvPr/>
        </p:nvSpPr>
        <p:spPr bwMode="auto">
          <a:xfrm>
            <a:off x="3763438" y="6014022"/>
            <a:ext cx="4446708" cy="381000"/>
          </a:xfrm>
          <a:prstGeom prst="rect">
            <a:avLst/>
          </a:prstGeom>
          <a:noFill/>
          <a:ln w="9525">
            <a:noFill/>
            <a:miter lim="800000"/>
            <a:headEnd/>
            <a:tailEnd/>
          </a:ln>
        </p:spPr>
        <p:txBody>
          <a:bodyPr lIns="0" tIns="0" rIns="0" bIns="0"/>
          <a:lstStyle/>
          <a:p>
            <a:pPr>
              <a:lnSpc>
                <a:spcPct val="90000"/>
              </a:lnSpc>
              <a:spcBef>
                <a:spcPct val="20000"/>
              </a:spcBef>
              <a:defRPr/>
            </a:pPr>
            <a:r>
              <a:rPr lang="en-US" sz="2400" noProof="0" dirty="0">
                <a:solidFill>
                  <a:srgbClr val="FF0000"/>
                </a:solidFill>
                <a:cs typeface="Arial" charset="0"/>
              </a:rPr>
              <a:t>Don’t forget to save your project! </a:t>
            </a:r>
          </a:p>
        </p:txBody>
      </p:sp>
      <p:sp>
        <p:nvSpPr>
          <p:cNvPr id="5" name="Rectangle 12">
            <a:extLst>
              <a:ext uri="{FF2B5EF4-FFF2-40B4-BE49-F238E27FC236}">
                <a16:creationId xmlns:a16="http://schemas.microsoft.com/office/drawing/2014/main" id="{567E8922-CD3A-9D14-CF09-39CB77505331}"/>
              </a:ext>
            </a:extLst>
          </p:cNvPr>
          <p:cNvSpPr>
            <a:spLocks noChangeArrowheads="1"/>
          </p:cNvSpPr>
          <p:nvPr/>
        </p:nvSpPr>
        <p:spPr bwMode="auto">
          <a:xfrm>
            <a:off x="562354" y="942186"/>
            <a:ext cx="11122283"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b="1" u="sng" noProof="0" dirty="0"/>
              <a:t>Barangay – Link with the number of HIV cases aggregated at </a:t>
            </a:r>
            <a:r>
              <a:rPr lang="en-US" sz="2400" b="1" u="sng" dirty="0"/>
              <a:t>barangay</a:t>
            </a:r>
            <a:r>
              <a:rPr lang="en-US" sz="2400" b="1" u="sng" noProof="0" dirty="0"/>
              <a:t> level</a:t>
            </a:r>
          </a:p>
        </p:txBody>
      </p:sp>
      <p:sp>
        <p:nvSpPr>
          <p:cNvPr id="9" name="Title 1">
            <a:extLst>
              <a:ext uri="{FF2B5EF4-FFF2-40B4-BE49-F238E27FC236}">
                <a16:creationId xmlns:a16="http://schemas.microsoft.com/office/drawing/2014/main" id="{ED42BE4D-356A-1B3A-A0C9-A440AD60A16F}"/>
              </a:ext>
            </a:extLst>
          </p:cNvPr>
          <p:cNvSpPr txBox="1">
            <a:spLocks/>
          </p:cNvSpPr>
          <p:nvPr/>
        </p:nvSpPr>
        <p:spPr bwMode="auto">
          <a:xfrm>
            <a:off x="553778" y="130551"/>
            <a:ext cx="11122283"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solidFill>
                  <a:schemeClr val="tx1"/>
                </a:solidFill>
              </a:rPr>
              <a:t>Creating geographic data for the map – Part 1</a:t>
            </a:r>
          </a:p>
        </p:txBody>
      </p:sp>
    </p:spTree>
    <p:extLst>
      <p:ext uri="{BB962C8B-B14F-4D97-AF65-F5344CB8AC3E}">
        <p14:creationId xmlns:p14="http://schemas.microsoft.com/office/powerpoint/2010/main" val="3101726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a:extLst>
              <a:ext uri="{FF2B5EF4-FFF2-40B4-BE49-F238E27FC236}">
                <a16:creationId xmlns:a16="http://schemas.microsoft.com/office/drawing/2014/main" id="{726E06B6-032F-4445-926E-C6EF606247AE}"/>
              </a:ext>
            </a:extLst>
          </p:cNvPr>
          <p:cNvSpPr>
            <a:spLocks noChangeArrowheads="1"/>
          </p:cNvSpPr>
          <p:nvPr/>
        </p:nvSpPr>
        <p:spPr bwMode="auto">
          <a:xfrm>
            <a:off x="456401" y="1512521"/>
            <a:ext cx="10966740" cy="2015936"/>
          </a:xfrm>
          <a:prstGeom prst="rect">
            <a:avLst/>
          </a:prstGeom>
          <a:noFill/>
          <a:ln w="9525">
            <a:noFill/>
            <a:miter lim="800000"/>
            <a:headEnd/>
            <a:tailEnd/>
          </a:ln>
        </p:spPr>
        <p:txBody>
          <a:bodyPr wrap="square">
            <a:spAutoFit/>
          </a:bodyPr>
          <a:lstStyle/>
          <a:p>
            <a:pPr marL="457200" indent="-360000">
              <a:spcAft>
                <a:spcPts val="600"/>
              </a:spcAft>
              <a:buFontTx/>
              <a:buAutoNum type="arabicPeriod"/>
              <a:defRPr/>
            </a:pPr>
            <a:r>
              <a:rPr lang="en-US" sz="2200" noProof="0" dirty="0">
                <a:cs typeface="Arial" panose="020B0604020202020204" pitchFamily="34" charset="0"/>
              </a:rPr>
              <a:t>Click the </a:t>
            </a:r>
            <a:r>
              <a:rPr lang="en-US" sz="2200" i="1" noProof="0" dirty="0">
                <a:cs typeface="Arial" panose="020B0604020202020204" pitchFamily="34" charset="0"/>
              </a:rPr>
              <a:t>Add Vector Layer </a:t>
            </a:r>
            <a:r>
              <a:rPr lang="en-US" sz="2200" noProof="0" dirty="0">
                <a:cs typeface="Arial" panose="020B0604020202020204" pitchFamily="34" charset="0"/>
              </a:rPr>
              <a:t>button</a:t>
            </a:r>
          </a:p>
          <a:p>
            <a:pPr marL="457200" indent="-360000">
              <a:spcAft>
                <a:spcPts val="600"/>
              </a:spcAft>
              <a:buFontTx/>
              <a:buAutoNum type="arabicPeriod"/>
              <a:defRPr/>
            </a:pPr>
            <a:r>
              <a:rPr lang="en-US" sz="2200" noProof="0" dirty="0">
                <a:cs typeface="Arial" panose="020B0604020202020204" pitchFamily="34" charset="0"/>
              </a:rPr>
              <a:t>You will use the </a:t>
            </a:r>
            <a:r>
              <a:rPr lang="en-US" sz="2200" b="1" dirty="0">
                <a:cs typeface="Arial" panose="020B0604020202020204" pitchFamily="34" charset="0"/>
              </a:rPr>
              <a:t>Tot_Cases_HF_200327.xlsx </a:t>
            </a:r>
            <a:r>
              <a:rPr lang="en-US" sz="2200" noProof="0" dirty="0">
                <a:cs typeface="Arial" panose="020B0604020202020204" pitchFamily="34" charset="0"/>
              </a:rPr>
              <a:t>file you created in Exercise 3. </a:t>
            </a:r>
            <a:r>
              <a:rPr lang="en-US" sz="2200" dirty="0">
                <a:cs typeface="Arial" panose="020B0604020202020204" pitchFamily="34" charset="0"/>
              </a:rPr>
              <a:t>Go to its folder location on your computer.</a:t>
            </a:r>
            <a:endParaRPr lang="en-US" sz="2200" noProof="0" dirty="0">
              <a:cs typeface="Arial" panose="020B0604020202020204" pitchFamily="34" charset="0"/>
            </a:endParaRPr>
          </a:p>
          <a:p>
            <a:pPr marL="457200" indent="-360000">
              <a:spcAft>
                <a:spcPts val="600"/>
              </a:spcAft>
              <a:buFontTx/>
              <a:buAutoNum type="arabicPeriod"/>
              <a:defRPr/>
            </a:pPr>
            <a:r>
              <a:rPr lang="en-US" sz="2200" noProof="0" dirty="0">
                <a:cs typeface="Arial" panose="020B0604020202020204" pitchFamily="34" charset="0"/>
              </a:rPr>
              <a:t>Select the </a:t>
            </a:r>
            <a:r>
              <a:rPr lang="en-US" sz="2200" b="1" dirty="0">
                <a:cs typeface="Arial" panose="020B0604020202020204" pitchFamily="34" charset="0"/>
              </a:rPr>
              <a:t>Tot_Cases_HF_200327.xlsx </a:t>
            </a:r>
            <a:r>
              <a:rPr lang="en-US" sz="2200" noProof="0" dirty="0">
                <a:cs typeface="Arial" panose="020B0604020202020204" pitchFamily="34" charset="0"/>
              </a:rPr>
              <a:t>file, click </a:t>
            </a:r>
            <a:r>
              <a:rPr lang="en-US" sz="2200" i="1" noProof="0" dirty="0">
                <a:cs typeface="Arial" panose="020B0604020202020204" pitchFamily="34" charset="0"/>
              </a:rPr>
              <a:t>Open</a:t>
            </a:r>
            <a:r>
              <a:rPr lang="en-US" sz="2200" noProof="0" dirty="0">
                <a:cs typeface="Arial" panose="020B0604020202020204" pitchFamily="34" charset="0"/>
              </a:rPr>
              <a:t>, and click </a:t>
            </a:r>
            <a:r>
              <a:rPr lang="en-US" sz="2200" i="1" noProof="0" dirty="0">
                <a:cs typeface="Arial" panose="020B0604020202020204" pitchFamily="34" charset="0"/>
              </a:rPr>
              <a:t>Add</a:t>
            </a:r>
            <a:r>
              <a:rPr lang="en-US" sz="2200" noProof="0" dirty="0">
                <a:cs typeface="Arial" panose="020B0604020202020204" pitchFamily="34" charset="0"/>
              </a:rPr>
              <a:t>.</a:t>
            </a:r>
          </a:p>
          <a:p>
            <a:pPr marL="457200" indent="-360000">
              <a:spcAft>
                <a:spcPts val="600"/>
              </a:spcAft>
              <a:buFontTx/>
              <a:buAutoNum type="arabicPeriod"/>
              <a:defRPr/>
            </a:pPr>
            <a:r>
              <a:rPr lang="en-US" sz="2200" noProof="0" dirty="0">
                <a:cs typeface="Arial" panose="020B0604020202020204" pitchFamily="34" charset="0"/>
              </a:rPr>
              <a:t>Close the Data Source Manager dialog box.</a:t>
            </a:r>
          </a:p>
        </p:txBody>
      </p:sp>
      <p:sp>
        <p:nvSpPr>
          <p:cNvPr id="30726" name="Rectangle 14">
            <a:extLst>
              <a:ext uri="{FF2B5EF4-FFF2-40B4-BE49-F238E27FC236}">
                <a16:creationId xmlns:a16="http://schemas.microsoft.com/office/drawing/2014/main" id="{4EE1C356-43F7-4A69-981A-2C785BFE9B55}"/>
              </a:ext>
            </a:extLst>
          </p:cNvPr>
          <p:cNvSpPr>
            <a:spLocks noChangeArrowheads="1"/>
          </p:cNvSpPr>
          <p:nvPr/>
        </p:nvSpPr>
        <p:spPr bwMode="auto">
          <a:xfrm>
            <a:off x="815548" y="4441440"/>
            <a:ext cx="7316776" cy="115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Bef>
                <a:spcPct val="20000"/>
              </a:spcBef>
              <a:spcAft>
                <a:spcPts val="600"/>
              </a:spcAft>
              <a:buFont typeface="Arial" panose="020B0604020202020204" pitchFamily="34" charset="0"/>
              <a:buChar char="•"/>
              <a:defRPr/>
            </a:pPr>
            <a:r>
              <a:rPr lang="en-US" sz="2200" noProof="0" dirty="0">
                <a:latin typeface="+mn-lt"/>
                <a:cs typeface="+mn-cs"/>
              </a:rPr>
              <a:t>Do we have the unique identifier?</a:t>
            </a:r>
          </a:p>
          <a:p>
            <a:pPr marL="457200" indent="-360000" eaLnBrk="0" fontAlgn="base" hangingPunct="0">
              <a:lnSpc>
                <a:spcPct val="90000"/>
              </a:lnSpc>
              <a:spcBef>
                <a:spcPct val="20000"/>
              </a:spcBef>
              <a:spcAft>
                <a:spcPts val="600"/>
              </a:spcAft>
              <a:buFont typeface="Arial" panose="020B0604020202020204" pitchFamily="34" charset="0"/>
              <a:buChar char="•"/>
              <a:defRPr/>
            </a:pPr>
            <a:r>
              <a:rPr lang="en-US" sz="2200" noProof="0" dirty="0">
                <a:latin typeface="+mn-lt"/>
                <a:cs typeface="+mn-cs"/>
              </a:rPr>
              <a:t>Is there a value in the TOT_CASES column for each health facility in the Excel file?</a:t>
            </a:r>
          </a:p>
        </p:txBody>
      </p:sp>
      <p:pic>
        <p:nvPicPr>
          <p:cNvPr id="30728" name="Picture 6" descr="add_vector">
            <a:extLst>
              <a:ext uri="{FF2B5EF4-FFF2-40B4-BE49-F238E27FC236}">
                <a16:creationId xmlns:a16="http://schemas.microsoft.com/office/drawing/2014/main" id="{023696C3-3D81-40A6-982B-33AD6B2F9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2468" y="1457814"/>
            <a:ext cx="576263"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4">
            <a:extLst>
              <a:ext uri="{FF2B5EF4-FFF2-40B4-BE49-F238E27FC236}">
                <a16:creationId xmlns:a16="http://schemas.microsoft.com/office/drawing/2014/main" id="{39849398-4143-4B9C-88EB-3B908417D61E}"/>
              </a:ext>
            </a:extLst>
          </p:cNvPr>
          <p:cNvSpPr>
            <a:spLocks noChangeArrowheads="1"/>
          </p:cNvSpPr>
          <p:nvPr/>
        </p:nvSpPr>
        <p:spPr bwMode="auto">
          <a:xfrm>
            <a:off x="456088" y="3587396"/>
            <a:ext cx="7880515"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fontAlgn="base">
              <a:lnSpc>
                <a:spcPct val="90000"/>
              </a:lnSpc>
              <a:spcBef>
                <a:spcPct val="20000"/>
              </a:spcBef>
              <a:spcAft>
                <a:spcPts val="600"/>
              </a:spcAft>
              <a:buFont typeface="+mj-lt"/>
              <a:buAutoNum type="arabicPeriod" startAt="5"/>
              <a:defRPr/>
            </a:pPr>
            <a:r>
              <a:rPr lang="en-US" sz="2200" noProof="0" dirty="0"/>
              <a:t>Open the attribute table of the Excel file you just added and </a:t>
            </a:r>
            <a:r>
              <a:rPr lang="en-US" sz="2200" dirty="0"/>
              <a:t>health facility location</a:t>
            </a:r>
            <a:r>
              <a:rPr lang="en-US" sz="2200" noProof="0" dirty="0"/>
              <a:t> shapefile and compare the two tables.</a:t>
            </a:r>
            <a:endParaRPr lang="en-US" sz="2400" noProof="0" dirty="0"/>
          </a:p>
        </p:txBody>
      </p:sp>
      <p:sp>
        <p:nvSpPr>
          <p:cNvPr id="2" name="Title 1">
            <a:extLst>
              <a:ext uri="{FF2B5EF4-FFF2-40B4-BE49-F238E27FC236}">
                <a16:creationId xmlns:a16="http://schemas.microsoft.com/office/drawing/2014/main" id="{2EE00CB0-3874-EA23-43DC-262F4CDB5D30}"/>
              </a:ext>
            </a:extLst>
          </p:cNvPr>
          <p:cNvSpPr txBox="1">
            <a:spLocks/>
          </p:cNvSpPr>
          <p:nvPr/>
        </p:nvSpPr>
        <p:spPr bwMode="auto">
          <a:xfrm>
            <a:off x="553778" y="130551"/>
            <a:ext cx="11122283"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noProof="0" dirty="0">
                <a:solidFill>
                  <a:schemeClr val="tx1"/>
                </a:solidFill>
              </a:rPr>
              <a:t>Creating geographic data for the map – Part 2</a:t>
            </a:r>
          </a:p>
        </p:txBody>
      </p:sp>
      <p:sp>
        <p:nvSpPr>
          <p:cNvPr id="7" name="Rectangle 12">
            <a:extLst>
              <a:ext uri="{FF2B5EF4-FFF2-40B4-BE49-F238E27FC236}">
                <a16:creationId xmlns:a16="http://schemas.microsoft.com/office/drawing/2014/main" id="{978CE9D4-AC5B-F872-3A18-626ED24C9E90}"/>
              </a:ext>
            </a:extLst>
          </p:cNvPr>
          <p:cNvSpPr>
            <a:spLocks noChangeArrowheads="1"/>
          </p:cNvSpPr>
          <p:nvPr/>
        </p:nvSpPr>
        <p:spPr bwMode="auto">
          <a:xfrm>
            <a:off x="562354" y="942186"/>
            <a:ext cx="11122283"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b="1" u="sng" noProof="0" dirty="0"/>
              <a:t>Health facility location – Link with the number of HIV cases by health facility</a:t>
            </a:r>
          </a:p>
        </p:txBody>
      </p:sp>
      <p:pic>
        <p:nvPicPr>
          <p:cNvPr id="9" name="Picture 8">
            <a:extLst>
              <a:ext uri="{FF2B5EF4-FFF2-40B4-BE49-F238E27FC236}">
                <a16:creationId xmlns:a16="http://schemas.microsoft.com/office/drawing/2014/main" id="{9097E2C6-EB0E-E70B-3085-6A98EE726DA1}"/>
              </a:ext>
            </a:extLst>
          </p:cNvPr>
          <p:cNvPicPr>
            <a:picLocks noChangeAspect="1"/>
          </p:cNvPicPr>
          <p:nvPr/>
        </p:nvPicPr>
        <p:blipFill>
          <a:blip r:embed="rId4"/>
          <a:stretch>
            <a:fillRect/>
          </a:stretch>
        </p:blipFill>
        <p:spPr>
          <a:xfrm>
            <a:off x="8870053" y="3031617"/>
            <a:ext cx="2506399" cy="3124416"/>
          </a:xfrm>
          <a:prstGeom prst="rect">
            <a:avLst/>
          </a:prstGeom>
        </p:spPr>
      </p:pic>
    </p:spTree>
    <p:extLst>
      <p:ext uri="{BB962C8B-B14F-4D97-AF65-F5344CB8AC3E}">
        <p14:creationId xmlns:p14="http://schemas.microsoft.com/office/powerpoint/2010/main" val="19277916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5d77ab39-99b3-4b56-8024-34505d31c567"/>
</p:tagLst>
</file>

<file path=ppt/theme/theme1.xml><?xml version="1.0" encoding="utf-8"?>
<a:theme xmlns:a="http://schemas.openxmlformats.org/drawingml/2006/main" name="MORU Epi">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RU Epi NEW 4_3 191018.potx" id="{98E674E4-836A-45AF-B6ED-DC325EA403FB}" vid="{9AECCC77-F4DD-49CF-91A4-43ED9B9F4A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GF_IDN_MORU-HGL_ve1</Template>
  <TotalTime>5312</TotalTime>
  <Words>3219</Words>
  <Application>Microsoft Office PowerPoint</Application>
  <PresentationFormat>Widescreen</PresentationFormat>
  <Paragraphs>270</Paragraphs>
  <Slides>36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Courier New</vt:lpstr>
      <vt:lpstr>Symbol</vt:lpstr>
      <vt:lpstr>MORU Epi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Izay Pantanilla</dc:creator>
  <cp:lastModifiedBy>Izay Pantanilla</cp:lastModifiedBy>
  <cp:revision>327</cp:revision>
  <dcterms:created xsi:type="dcterms:W3CDTF">2021-09-02T13:03:17Z</dcterms:created>
  <dcterms:modified xsi:type="dcterms:W3CDTF">2026-06-22T08:11:30Z</dcterms:modified>
</cp:coreProperties>
</file>