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873" r:id="rId2"/>
    <p:sldId id="2791" r:id="rId3"/>
    <p:sldId id="866" r:id="rId4"/>
    <p:sldId id="874" r:id="rId5"/>
    <p:sldId id="2792" r:id="rId6"/>
    <p:sldId id="870" r:id="rId7"/>
    <p:sldId id="2493" r:id="rId8"/>
    <p:sldId id="77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873"/>
            <p14:sldId id="2791"/>
            <p14:sldId id="866"/>
            <p14:sldId id="874"/>
            <p14:sldId id="2792"/>
            <p14:sldId id="870"/>
            <p14:sldId id="2493"/>
            <p14:sldId id="7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6" y="102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8784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FD30A-64A8-2E99-A1FD-17BF705E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AB219-190B-71BC-9F29-27BC8D804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06B3CC-0F3C-6B56-78A1-BCEFF262F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B854C-C6B5-54A9-3A18-8F63F13BE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45573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44" y="4400550"/>
            <a:ext cx="5486400" cy="36004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3547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44" y="4400550"/>
            <a:ext cx="5486400" cy="36004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5692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2C1B6-957B-7AA4-13EE-1528F41EB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EE2832-27D4-8AB8-0FDF-7B68F5C57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C8825-ADC6-D32A-3B2A-07D9CAD60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044" y="4400550"/>
            <a:ext cx="5486400" cy="36004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65D09-3F33-2EB5-40D2-C9929A031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3105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44" y="4400550"/>
            <a:ext cx="5486400" cy="36004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54254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44" y="4400550"/>
            <a:ext cx="5486400" cy="36004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0345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53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3927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0" r:id="rId13"/>
    <p:sldLayoutId id="214748369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12" Type="http://schemas.openxmlformats.org/officeDocument/2006/relationships/hyperlink" Target="https://gistl.org/our-tea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hyperlink" Target="https://www.linkedin.com/in/luzia-freitas-3b309b92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linkedin.com/in/steeveebener/" TargetMode="Externa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21" Type="http://schemas.openxmlformats.org/officeDocument/2006/relationships/hyperlink" Target="https://openclipart.org/detail/167169/usb-thumb-drive-2-by-rygle" TargetMode="External"/><Relationship Id="rId7" Type="http://schemas.openxmlformats.org/officeDocument/2006/relationships/hyperlink" Target="https://tinyurl.com/4ku8xwju" TargetMode="Externa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inyurl.com/msb9b6pm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1801902" y="4349143"/>
            <a:ext cx="86061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Dili, 15-18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Juñu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2026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536B321-F485-3027-FAB9-D7FCDE2D7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0E4A6-6483-4BDF-4909-B175FEE79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3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C8E83-AC79-BEF0-4BD4-EC9C7B1FB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F103111A-84F2-76BE-D289-5A9C9BE98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902" y="4349143"/>
            <a:ext cx="86061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Benvindu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&amp;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abertura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,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objetivu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husi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,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ronda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introdusaun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espetativa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husi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partisipante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sira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3F0864E2-CC90-AA76-292B-D5353D04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F1563-72AC-2148-F3F9-28B25493B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4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152649" y="-15598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Objetivu </a:t>
            </a: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Treinamentu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6847" y="644971"/>
            <a:ext cx="1109830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Hametin</a:t>
            </a:r>
            <a:r>
              <a:rPr lang="en-US" sz="2400" dirty="0"/>
              <a:t> </a:t>
            </a:r>
            <a:r>
              <a:rPr lang="en-US" sz="2400" dirty="0" err="1"/>
              <a:t>abilidade</a:t>
            </a:r>
            <a:r>
              <a:rPr lang="en-US" sz="2400" dirty="0"/>
              <a:t> no </a:t>
            </a:r>
            <a:r>
              <a:rPr lang="en-US" sz="2400" dirty="0" err="1"/>
              <a:t>prátika</a:t>
            </a:r>
            <a:r>
              <a:rPr lang="en-US" sz="2400" dirty="0"/>
              <a:t> </a:t>
            </a:r>
            <a:r>
              <a:rPr lang="en-US" sz="2400" dirty="0" err="1"/>
              <a:t>tékniku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Saúde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 </a:t>
            </a:r>
            <a:r>
              <a:rPr lang="en-US" sz="2400" dirty="0" err="1"/>
              <a:t>hodi</a:t>
            </a:r>
            <a:r>
              <a:rPr lang="en-US" sz="2400" dirty="0"/>
              <a:t> </a:t>
            </a:r>
            <a:r>
              <a:rPr lang="en-US" sz="2400" dirty="0" err="1"/>
              <a:t>jere</a:t>
            </a:r>
            <a:r>
              <a:rPr lang="en-US" sz="2400" dirty="0"/>
              <a:t> no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no </a:t>
            </a:r>
            <a:r>
              <a:rPr lang="en-US" sz="2400" dirty="0" err="1"/>
              <a:t>teknolojia</a:t>
            </a:r>
            <a:r>
              <a:rPr lang="en-US" sz="2400" dirty="0"/>
              <a:t> </a:t>
            </a:r>
            <a:r>
              <a:rPr lang="en-US" sz="2400" dirty="0" err="1"/>
              <a:t>jeoespasiál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. </a:t>
            </a:r>
          </a:p>
          <a:p>
            <a:pPr algn="ctr"/>
            <a:endParaRPr lang="en-US" sz="1400" dirty="0"/>
          </a:p>
          <a:p>
            <a:r>
              <a:rPr lang="en-US" sz="2400" dirty="0" err="1"/>
              <a:t>Espesifikamente</a:t>
            </a:r>
            <a:r>
              <a:rPr lang="en-US" sz="2400" dirty="0"/>
              <a:t> </a:t>
            </a:r>
            <a:r>
              <a:rPr lang="en-US" sz="2400" dirty="0" err="1"/>
              <a:t>liu</a:t>
            </a:r>
            <a:r>
              <a:rPr lang="en-US" sz="2400" dirty="0"/>
              <a:t>, </a:t>
            </a:r>
            <a:r>
              <a:rPr lang="en-US" sz="2400" dirty="0" err="1"/>
              <a:t>formasaun</a:t>
            </a:r>
            <a:r>
              <a:rPr lang="en-US" sz="2400" dirty="0"/>
              <a:t> sei:</a:t>
            </a:r>
          </a:p>
          <a:p>
            <a:pPr marL="806450" indent="-268288">
              <a:buFont typeface="Arial" panose="020B0604020202020204" pitchFamily="34" charset="0"/>
              <a:buChar char="•"/>
            </a:pPr>
            <a:r>
              <a:rPr lang="en-US" sz="2400" dirty="0" err="1"/>
              <a:t>Klarifika</a:t>
            </a:r>
            <a:r>
              <a:rPr lang="en-US" sz="2400" dirty="0"/>
              <a:t> </a:t>
            </a:r>
            <a:r>
              <a:rPr lang="en-US" sz="2400" dirty="0" err="1"/>
              <a:t>konseitu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no </a:t>
            </a:r>
            <a:r>
              <a:rPr lang="en-US" sz="2400" dirty="0" err="1"/>
              <a:t>prosesu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kompilasaun</a:t>
            </a:r>
            <a:r>
              <a:rPr lang="en-US" sz="2400" dirty="0"/>
              <a:t>, </a:t>
            </a:r>
            <a:r>
              <a:rPr lang="en-US" sz="2400" dirty="0" err="1"/>
              <a:t>preparasaun</a:t>
            </a:r>
            <a:r>
              <a:rPr lang="en-US" sz="2400" dirty="0"/>
              <a:t> no </a:t>
            </a:r>
            <a:r>
              <a:rPr lang="en-US" sz="2400" dirty="0" err="1"/>
              <a:t>utilizasaun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geospatial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hodi</a:t>
            </a:r>
            <a:r>
              <a:rPr lang="en-US" sz="2400" dirty="0"/>
              <a:t> </a:t>
            </a:r>
            <a:r>
              <a:rPr lang="en-US" sz="2400" dirty="0" err="1"/>
              <a:t>produs</a:t>
            </a:r>
            <a:r>
              <a:rPr lang="en-US" sz="2400" dirty="0"/>
              <a:t> </a:t>
            </a:r>
            <a:r>
              <a:rPr lang="en-US" sz="2400" dirty="0" err="1"/>
              <a:t>mapa</a:t>
            </a:r>
            <a:r>
              <a:rPr lang="en-US" sz="2400" dirty="0"/>
              <a:t> </a:t>
            </a:r>
            <a:r>
              <a:rPr lang="en-US" sz="2400" dirty="0" err="1"/>
              <a:t>temátiku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di’ak</a:t>
            </a:r>
            <a:r>
              <a:rPr lang="en-US" sz="2400" dirty="0"/>
              <a:t>.</a:t>
            </a:r>
          </a:p>
          <a:p>
            <a:pPr marL="806450" indent="-268288">
              <a:buFont typeface="Arial" panose="020B0604020202020204" pitchFamily="34" charset="0"/>
              <a:buChar char="•"/>
            </a:pPr>
            <a:r>
              <a:rPr lang="en-US" sz="2400" dirty="0"/>
              <a:t>Treina </a:t>
            </a:r>
            <a:r>
              <a:rPr lang="en-US" sz="2400" dirty="0" err="1"/>
              <a:t>partisipante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kona-ba</a:t>
            </a:r>
            <a:r>
              <a:rPr lang="en-US" sz="2400" dirty="0"/>
              <a:t> </a:t>
            </a:r>
            <a:r>
              <a:rPr lang="en-US" sz="2400" dirty="0" err="1"/>
              <a:t>utilizasaun</a:t>
            </a:r>
            <a:r>
              <a:rPr lang="en-US" sz="2400" dirty="0"/>
              <a:t> </a:t>
            </a:r>
            <a:r>
              <a:rPr lang="en-US" sz="2400" dirty="0" err="1"/>
              <a:t>aplikasaun</a:t>
            </a:r>
            <a:r>
              <a:rPr lang="en-US" sz="2400" dirty="0"/>
              <a:t> </a:t>
            </a:r>
            <a:r>
              <a:rPr lang="en-US" sz="2400" dirty="0" err="1"/>
              <a:t>gratuita</a:t>
            </a:r>
            <a:r>
              <a:rPr lang="en-US" sz="2400" dirty="0"/>
              <a:t> (</a:t>
            </a:r>
            <a:r>
              <a:rPr lang="en-US" sz="2400" dirty="0" err="1"/>
              <a:t>esensiál</a:t>
            </a:r>
            <a:r>
              <a:rPr lang="en-US" sz="2400" dirty="0"/>
              <a:t> GPS, ) no software open-source (QGIS) </a:t>
            </a:r>
            <a:r>
              <a:rPr lang="en-US" sz="2400" dirty="0" err="1"/>
              <a:t>hodi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 </a:t>
            </a:r>
            <a:r>
              <a:rPr lang="en-US" sz="2400" dirty="0" err="1"/>
              <a:t>koordenada</a:t>
            </a:r>
            <a:r>
              <a:rPr lang="en-US" sz="2400" dirty="0"/>
              <a:t> </a:t>
            </a:r>
            <a:r>
              <a:rPr lang="en-US" sz="2400" dirty="0" err="1"/>
              <a:t>jeográfika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kampu</a:t>
            </a:r>
            <a:r>
              <a:rPr lang="en-US" sz="2400" dirty="0"/>
              <a:t>, </a:t>
            </a:r>
            <a:r>
              <a:rPr lang="en-US" sz="2400" dirty="0" err="1"/>
              <a:t>manipula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jeoespasiál</a:t>
            </a:r>
            <a:r>
              <a:rPr lang="en-US" sz="2400" dirty="0"/>
              <a:t> no </a:t>
            </a:r>
            <a:r>
              <a:rPr lang="en-US" sz="2400" dirty="0" err="1"/>
              <a:t>produz</a:t>
            </a:r>
            <a:r>
              <a:rPr lang="en-US" sz="2400" dirty="0"/>
              <a:t> </a:t>
            </a:r>
            <a:r>
              <a:rPr lang="en-US" sz="2400" dirty="0" err="1"/>
              <a:t>mapa</a:t>
            </a:r>
            <a:r>
              <a:rPr lang="en-US" sz="2400" dirty="0"/>
              <a:t> </a:t>
            </a:r>
            <a:r>
              <a:rPr lang="en-US" sz="2400" dirty="0" err="1"/>
              <a:t>temátiku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389F6E-A6F3-54EE-CCF2-87BF96F900F5}"/>
              </a:ext>
            </a:extLst>
          </p:cNvPr>
          <p:cNvSpPr txBox="1">
            <a:spLocks/>
          </p:cNvSpPr>
          <p:nvPr/>
        </p:nvSpPr>
        <p:spPr>
          <a:xfrm>
            <a:off x="2089896" y="3829410"/>
            <a:ext cx="78867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Rezultadu</a:t>
            </a: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ne'ebé</a:t>
            </a: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Expekta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7725EA-A3A2-8007-A88C-8E10D887C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3147"/>
            <a:ext cx="82654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3775" indent="-457200">
              <a:buAutoNum type="arabicPeriod"/>
            </a:pPr>
            <a:r>
              <a:rPr lang="en-US" sz="2400" dirty="0" err="1"/>
              <a:t>Komprensaun</a:t>
            </a:r>
            <a:r>
              <a:rPr lang="en-US" sz="2400" dirty="0"/>
              <a:t> </a:t>
            </a:r>
            <a:r>
              <a:rPr lang="en-US" sz="2400" dirty="0" err="1"/>
              <a:t>di'ak</a:t>
            </a:r>
            <a:r>
              <a:rPr lang="en-US" sz="2400" dirty="0"/>
              <a:t> </a:t>
            </a:r>
            <a:r>
              <a:rPr lang="en-US" sz="2400" dirty="0" err="1"/>
              <a:t>kona-ba</a:t>
            </a:r>
            <a:r>
              <a:rPr lang="en-US" sz="2400" dirty="0"/>
              <a:t> </a:t>
            </a:r>
            <a:r>
              <a:rPr lang="en-US" sz="2400" dirty="0" err="1"/>
              <a:t>konseitu</a:t>
            </a:r>
            <a:r>
              <a:rPr lang="en-US" sz="2400" dirty="0"/>
              <a:t> no </a:t>
            </a:r>
            <a:r>
              <a:rPr lang="en-US" sz="2400" dirty="0" err="1"/>
              <a:t>prosesu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kria</a:t>
            </a:r>
            <a:r>
              <a:rPr lang="en-US" sz="2400" dirty="0"/>
              <a:t>,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no </a:t>
            </a:r>
            <a:r>
              <a:rPr lang="en-US" sz="2400" dirty="0" err="1"/>
              <a:t>teknolojia</a:t>
            </a:r>
            <a:r>
              <a:rPr lang="en-US" sz="2400" dirty="0"/>
              <a:t> </a:t>
            </a:r>
            <a:r>
              <a:rPr lang="en-US" sz="2400" dirty="0" err="1"/>
              <a:t>jeoespasiál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.</a:t>
            </a:r>
          </a:p>
          <a:p>
            <a:pPr marL="993775" indent="-457200">
              <a:buAutoNum type="arabicPeriod"/>
            </a:pPr>
            <a:r>
              <a:rPr lang="en-US" sz="2400" dirty="0" err="1"/>
              <a:t>Abilidade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halibur</a:t>
            </a:r>
            <a:r>
              <a:rPr lang="en-US" sz="2400" dirty="0"/>
              <a:t>, </a:t>
            </a:r>
            <a:r>
              <a:rPr lang="en-US" sz="2400" dirty="0" err="1"/>
              <a:t>avalia</a:t>
            </a:r>
            <a:r>
              <a:rPr lang="en-US" sz="2400" dirty="0"/>
              <a:t>, </a:t>
            </a:r>
            <a:r>
              <a:rPr lang="en-US" sz="2400" dirty="0" err="1"/>
              <a:t>prepara</a:t>
            </a:r>
            <a:r>
              <a:rPr lang="en-US" sz="2400" dirty="0"/>
              <a:t> no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jeoespasiál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hodi</a:t>
            </a:r>
            <a:r>
              <a:rPr lang="en-US" sz="2400" dirty="0"/>
              <a:t> </a:t>
            </a:r>
            <a:r>
              <a:rPr lang="en-US" sz="2400" dirty="0" err="1"/>
              <a:t>kria</a:t>
            </a:r>
            <a:r>
              <a:rPr lang="en-US" sz="2400" dirty="0"/>
              <a:t> </a:t>
            </a:r>
            <a:r>
              <a:rPr lang="en-US" sz="2400" dirty="0" err="1"/>
              <a:t>mapa</a:t>
            </a:r>
            <a:r>
              <a:rPr lang="en-US" sz="2400" dirty="0"/>
              <a:t> </a:t>
            </a:r>
            <a:r>
              <a:rPr lang="en-US" sz="2400" dirty="0" err="1"/>
              <a:t>temátiku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di’ak</a:t>
            </a:r>
            <a:r>
              <a:rPr 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D4052-45E0-D7A8-89B4-36936BD5F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850" y="4446034"/>
            <a:ext cx="3281010" cy="1385713"/>
          </a:xfrm>
          <a:prstGeom prst="rect">
            <a:avLst/>
          </a:prstGeom>
        </p:spPr>
      </p:pic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CB510273-6E5E-4865-EA57-ABD1B61B1449}"/>
              </a:ext>
            </a:extLst>
          </p:cNvPr>
          <p:cNvSpPr/>
          <p:nvPr/>
        </p:nvSpPr>
        <p:spPr>
          <a:xfrm>
            <a:off x="8582287" y="4501808"/>
            <a:ext cx="1722900" cy="796069"/>
          </a:xfrm>
          <a:custGeom>
            <a:avLst/>
            <a:gdLst>
              <a:gd name="connsiteX0" fmla="*/ 446360 w 1722900"/>
              <a:gd name="connsiteY0" fmla="*/ 738919 h 796069"/>
              <a:gd name="connsiteX1" fmla="*/ 446360 w 1722900"/>
              <a:gd name="connsiteY1" fmla="*/ 738919 h 796069"/>
              <a:gd name="connsiteX2" fmla="*/ 560660 w 1722900"/>
              <a:gd name="connsiteY2" fmla="*/ 693675 h 796069"/>
              <a:gd name="connsiteX3" fmla="*/ 620192 w 1722900"/>
              <a:gd name="connsiteY3" fmla="*/ 665100 h 796069"/>
              <a:gd name="connsiteX4" fmla="*/ 629717 w 1722900"/>
              <a:gd name="connsiteY4" fmla="*/ 655575 h 796069"/>
              <a:gd name="connsiteX5" fmla="*/ 651148 w 1722900"/>
              <a:gd name="connsiteY5" fmla="*/ 636525 h 796069"/>
              <a:gd name="connsiteX6" fmla="*/ 682104 w 1722900"/>
              <a:gd name="connsiteY6" fmla="*/ 605569 h 796069"/>
              <a:gd name="connsiteX7" fmla="*/ 684485 w 1722900"/>
              <a:gd name="connsiteY7" fmla="*/ 593663 h 796069"/>
              <a:gd name="connsiteX8" fmla="*/ 703535 w 1722900"/>
              <a:gd name="connsiteY8" fmla="*/ 548419 h 796069"/>
              <a:gd name="connsiteX9" fmla="*/ 708298 w 1722900"/>
              <a:gd name="connsiteY9" fmla="*/ 529369 h 796069"/>
              <a:gd name="connsiteX10" fmla="*/ 713060 w 1722900"/>
              <a:gd name="connsiteY10" fmla="*/ 519844 h 796069"/>
              <a:gd name="connsiteX11" fmla="*/ 715442 w 1722900"/>
              <a:gd name="connsiteY11" fmla="*/ 510319 h 796069"/>
              <a:gd name="connsiteX12" fmla="*/ 729729 w 1722900"/>
              <a:gd name="connsiteY12" fmla="*/ 496032 h 796069"/>
              <a:gd name="connsiteX13" fmla="*/ 748779 w 1722900"/>
              <a:gd name="connsiteY13" fmla="*/ 472219 h 796069"/>
              <a:gd name="connsiteX14" fmla="*/ 758304 w 1722900"/>
              <a:gd name="connsiteY14" fmla="*/ 465075 h 796069"/>
              <a:gd name="connsiteX15" fmla="*/ 772592 w 1722900"/>
              <a:gd name="connsiteY15" fmla="*/ 446025 h 796069"/>
              <a:gd name="connsiteX16" fmla="*/ 777354 w 1722900"/>
              <a:gd name="connsiteY16" fmla="*/ 438882 h 796069"/>
              <a:gd name="connsiteX17" fmla="*/ 789260 w 1722900"/>
              <a:gd name="connsiteY17" fmla="*/ 431738 h 796069"/>
              <a:gd name="connsiteX18" fmla="*/ 813073 w 1722900"/>
              <a:gd name="connsiteY18" fmla="*/ 412688 h 796069"/>
              <a:gd name="connsiteX19" fmla="*/ 836885 w 1722900"/>
              <a:gd name="connsiteY19" fmla="*/ 400782 h 796069"/>
              <a:gd name="connsiteX20" fmla="*/ 882129 w 1722900"/>
              <a:gd name="connsiteY20" fmla="*/ 386494 h 796069"/>
              <a:gd name="connsiteX21" fmla="*/ 910704 w 1722900"/>
              <a:gd name="connsiteY21" fmla="*/ 379350 h 796069"/>
              <a:gd name="connsiteX22" fmla="*/ 944042 w 1722900"/>
              <a:gd name="connsiteY22" fmla="*/ 372207 h 796069"/>
              <a:gd name="connsiteX23" fmla="*/ 1044054 w 1722900"/>
              <a:gd name="connsiteY23" fmla="*/ 374588 h 796069"/>
              <a:gd name="connsiteX24" fmla="*/ 1089298 w 1722900"/>
              <a:gd name="connsiteY24" fmla="*/ 376969 h 796069"/>
              <a:gd name="connsiteX25" fmla="*/ 1101204 w 1722900"/>
              <a:gd name="connsiteY25" fmla="*/ 381732 h 796069"/>
              <a:gd name="connsiteX26" fmla="*/ 1127398 w 1722900"/>
              <a:gd name="connsiteY26" fmla="*/ 388875 h 796069"/>
              <a:gd name="connsiteX27" fmla="*/ 1141685 w 1722900"/>
              <a:gd name="connsiteY27" fmla="*/ 396019 h 796069"/>
              <a:gd name="connsiteX28" fmla="*/ 1155973 w 1722900"/>
              <a:gd name="connsiteY28" fmla="*/ 405544 h 796069"/>
              <a:gd name="connsiteX29" fmla="*/ 1191692 w 1722900"/>
              <a:gd name="connsiteY29" fmla="*/ 422213 h 796069"/>
              <a:gd name="connsiteX30" fmla="*/ 1215504 w 1722900"/>
              <a:gd name="connsiteY30" fmla="*/ 441263 h 796069"/>
              <a:gd name="connsiteX31" fmla="*/ 1239317 w 1722900"/>
              <a:gd name="connsiteY31" fmla="*/ 455550 h 796069"/>
              <a:gd name="connsiteX32" fmla="*/ 1275035 w 1722900"/>
              <a:gd name="connsiteY32" fmla="*/ 481744 h 796069"/>
              <a:gd name="connsiteX33" fmla="*/ 1289323 w 1722900"/>
              <a:gd name="connsiteY33" fmla="*/ 491269 h 796069"/>
              <a:gd name="connsiteX34" fmla="*/ 1303610 w 1722900"/>
              <a:gd name="connsiteY34" fmla="*/ 505557 h 796069"/>
              <a:gd name="connsiteX35" fmla="*/ 1325042 w 1722900"/>
              <a:gd name="connsiteY35" fmla="*/ 517463 h 796069"/>
              <a:gd name="connsiteX36" fmla="*/ 1398860 w 1722900"/>
              <a:gd name="connsiteY36" fmla="*/ 579375 h 796069"/>
              <a:gd name="connsiteX37" fmla="*/ 1434579 w 1722900"/>
              <a:gd name="connsiteY37" fmla="*/ 600807 h 796069"/>
              <a:gd name="connsiteX38" fmla="*/ 1465535 w 1722900"/>
              <a:gd name="connsiteY38" fmla="*/ 603188 h 796069"/>
              <a:gd name="connsiteX39" fmla="*/ 1553642 w 1722900"/>
              <a:gd name="connsiteY39" fmla="*/ 550800 h 796069"/>
              <a:gd name="connsiteX40" fmla="*/ 1598885 w 1722900"/>
              <a:gd name="connsiteY40" fmla="*/ 507938 h 796069"/>
              <a:gd name="connsiteX41" fmla="*/ 1701279 w 1722900"/>
              <a:gd name="connsiteY41" fmla="*/ 398400 h 796069"/>
              <a:gd name="connsiteX42" fmla="*/ 1715567 w 1722900"/>
              <a:gd name="connsiteY42" fmla="*/ 360300 h 796069"/>
              <a:gd name="connsiteX43" fmla="*/ 1708423 w 1722900"/>
              <a:gd name="connsiteY43" fmla="*/ 215044 h 796069"/>
              <a:gd name="connsiteX44" fmla="*/ 1539354 w 1722900"/>
              <a:gd name="connsiteY44" fmla="*/ 76932 h 796069"/>
              <a:gd name="connsiteX45" fmla="*/ 841648 w 1722900"/>
              <a:gd name="connsiteY45" fmla="*/ 12638 h 796069"/>
              <a:gd name="connsiteX46" fmla="*/ 182042 w 1722900"/>
              <a:gd name="connsiteY46" fmla="*/ 60263 h 796069"/>
              <a:gd name="connsiteX47" fmla="*/ 110604 w 1722900"/>
              <a:gd name="connsiteY47" fmla="*/ 122175 h 796069"/>
              <a:gd name="connsiteX48" fmla="*/ 34404 w 1722900"/>
              <a:gd name="connsiteY48" fmla="*/ 224569 h 796069"/>
              <a:gd name="connsiteX49" fmla="*/ 3448 w 1722900"/>
              <a:gd name="connsiteY49" fmla="*/ 324582 h 796069"/>
              <a:gd name="connsiteX50" fmla="*/ 12973 w 1722900"/>
              <a:gd name="connsiteY50" fmla="*/ 476982 h 796069"/>
              <a:gd name="connsiteX51" fmla="*/ 43929 w 1722900"/>
              <a:gd name="connsiteY51" fmla="*/ 536513 h 796069"/>
              <a:gd name="connsiteX52" fmla="*/ 151085 w 1722900"/>
              <a:gd name="connsiteY52" fmla="*/ 643669 h 796069"/>
              <a:gd name="connsiteX53" fmla="*/ 372542 w 1722900"/>
              <a:gd name="connsiteY53" fmla="*/ 757969 h 796069"/>
              <a:gd name="connsiteX54" fmla="*/ 455885 w 1722900"/>
              <a:gd name="connsiteY54" fmla="*/ 788925 h 796069"/>
              <a:gd name="connsiteX55" fmla="*/ 498748 w 1722900"/>
              <a:gd name="connsiteY55" fmla="*/ 796069 h 796069"/>
              <a:gd name="connsiteX56" fmla="*/ 505892 w 1722900"/>
              <a:gd name="connsiteY56" fmla="*/ 786544 h 796069"/>
              <a:gd name="connsiteX57" fmla="*/ 491604 w 1722900"/>
              <a:gd name="connsiteY57" fmla="*/ 767494 h 796069"/>
              <a:gd name="connsiteX58" fmla="*/ 446360 w 1722900"/>
              <a:gd name="connsiteY58" fmla="*/ 738919 h 79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22900" h="796069">
                <a:moveTo>
                  <a:pt x="446360" y="738919"/>
                </a:moveTo>
                <a:lnTo>
                  <a:pt x="446360" y="738919"/>
                </a:lnTo>
                <a:cubicBezTo>
                  <a:pt x="493659" y="723153"/>
                  <a:pt x="486933" y="725931"/>
                  <a:pt x="560660" y="693675"/>
                </a:cubicBezTo>
                <a:cubicBezTo>
                  <a:pt x="580826" y="684852"/>
                  <a:pt x="600348" y="674625"/>
                  <a:pt x="620192" y="665100"/>
                </a:cubicBezTo>
                <a:cubicBezTo>
                  <a:pt x="625130" y="650286"/>
                  <a:pt x="618428" y="664042"/>
                  <a:pt x="629717" y="655575"/>
                </a:cubicBezTo>
                <a:cubicBezTo>
                  <a:pt x="637363" y="649840"/>
                  <a:pt x="643805" y="642644"/>
                  <a:pt x="651148" y="636525"/>
                </a:cubicBezTo>
                <a:cubicBezTo>
                  <a:pt x="679260" y="613098"/>
                  <a:pt x="666191" y="629439"/>
                  <a:pt x="682104" y="605569"/>
                </a:cubicBezTo>
                <a:cubicBezTo>
                  <a:pt x="682898" y="601600"/>
                  <a:pt x="683420" y="597568"/>
                  <a:pt x="684485" y="593663"/>
                </a:cubicBezTo>
                <a:cubicBezTo>
                  <a:pt x="688810" y="577804"/>
                  <a:pt x="696218" y="563054"/>
                  <a:pt x="703535" y="548419"/>
                </a:cubicBezTo>
                <a:cubicBezTo>
                  <a:pt x="704932" y="541434"/>
                  <a:pt x="705553" y="535774"/>
                  <a:pt x="708298" y="529369"/>
                </a:cubicBezTo>
                <a:cubicBezTo>
                  <a:pt x="709696" y="526106"/>
                  <a:pt x="711814" y="523168"/>
                  <a:pt x="713060" y="519844"/>
                </a:cubicBezTo>
                <a:cubicBezTo>
                  <a:pt x="714209" y="516780"/>
                  <a:pt x="713565" y="513000"/>
                  <a:pt x="715442" y="510319"/>
                </a:cubicBezTo>
                <a:cubicBezTo>
                  <a:pt x="719304" y="504802"/>
                  <a:pt x="729729" y="496032"/>
                  <a:pt x="729729" y="496032"/>
                </a:cubicBezTo>
                <a:cubicBezTo>
                  <a:pt x="736699" y="482093"/>
                  <a:pt x="733510" y="485962"/>
                  <a:pt x="748779" y="472219"/>
                </a:cubicBezTo>
                <a:cubicBezTo>
                  <a:pt x="751729" y="469564"/>
                  <a:pt x="755634" y="468012"/>
                  <a:pt x="758304" y="465075"/>
                </a:cubicBezTo>
                <a:cubicBezTo>
                  <a:pt x="763643" y="459202"/>
                  <a:pt x="768189" y="452629"/>
                  <a:pt x="772592" y="446025"/>
                </a:cubicBezTo>
                <a:cubicBezTo>
                  <a:pt x="774179" y="443644"/>
                  <a:pt x="775181" y="440744"/>
                  <a:pt x="777354" y="438882"/>
                </a:cubicBezTo>
                <a:cubicBezTo>
                  <a:pt x="780868" y="435870"/>
                  <a:pt x="785528" y="434475"/>
                  <a:pt x="789260" y="431738"/>
                </a:cubicBezTo>
                <a:cubicBezTo>
                  <a:pt x="797457" y="425727"/>
                  <a:pt x="803981" y="417234"/>
                  <a:pt x="813073" y="412688"/>
                </a:cubicBezTo>
                <a:cubicBezTo>
                  <a:pt x="821010" y="408719"/>
                  <a:pt x="828588" y="403929"/>
                  <a:pt x="836885" y="400782"/>
                </a:cubicBezTo>
                <a:cubicBezTo>
                  <a:pt x="851672" y="395173"/>
                  <a:pt x="866786" y="390330"/>
                  <a:pt x="882129" y="386494"/>
                </a:cubicBezTo>
                <a:lnTo>
                  <a:pt x="910704" y="379350"/>
                </a:lnTo>
                <a:cubicBezTo>
                  <a:pt x="925507" y="375825"/>
                  <a:pt x="930810" y="374853"/>
                  <a:pt x="944042" y="372207"/>
                </a:cubicBezTo>
                <a:lnTo>
                  <a:pt x="1044054" y="374588"/>
                </a:lnTo>
                <a:cubicBezTo>
                  <a:pt x="1059148" y="375083"/>
                  <a:pt x="1074312" y="375096"/>
                  <a:pt x="1089298" y="376969"/>
                </a:cubicBezTo>
                <a:cubicBezTo>
                  <a:pt x="1093539" y="377499"/>
                  <a:pt x="1097124" y="380457"/>
                  <a:pt x="1101204" y="381732"/>
                </a:cubicBezTo>
                <a:cubicBezTo>
                  <a:pt x="1109842" y="384431"/>
                  <a:pt x="1118667" y="386494"/>
                  <a:pt x="1127398" y="388875"/>
                </a:cubicBezTo>
                <a:cubicBezTo>
                  <a:pt x="1159103" y="410013"/>
                  <a:pt x="1112120" y="379594"/>
                  <a:pt x="1141685" y="396019"/>
                </a:cubicBezTo>
                <a:cubicBezTo>
                  <a:pt x="1146689" y="398799"/>
                  <a:pt x="1150853" y="402984"/>
                  <a:pt x="1155973" y="405544"/>
                </a:cubicBezTo>
                <a:cubicBezTo>
                  <a:pt x="1180605" y="417860"/>
                  <a:pt x="1169522" y="406563"/>
                  <a:pt x="1191692" y="422213"/>
                </a:cubicBezTo>
                <a:cubicBezTo>
                  <a:pt x="1199996" y="428075"/>
                  <a:pt x="1207177" y="435434"/>
                  <a:pt x="1215504" y="441263"/>
                </a:cubicBezTo>
                <a:cubicBezTo>
                  <a:pt x="1223087" y="446571"/>
                  <a:pt x="1231662" y="450345"/>
                  <a:pt x="1239317" y="455550"/>
                </a:cubicBezTo>
                <a:cubicBezTo>
                  <a:pt x="1251526" y="463852"/>
                  <a:pt x="1263021" y="473162"/>
                  <a:pt x="1275035" y="481744"/>
                </a:cubicBezTo>
                <a:cubicBezTo>
                  <a:pt x="1279693" y="485071"/>
                  <a:pt x="1285276" y="487221"/>
                  <a:pt x="1289323" y="491269"/>
                </a:cubicBezTo>
                <a:cubicBezTo>
                  <a:pt x="1294085" y="496032"/>
                  <a:pt x="1298222" y="501516"/>
                  <a:pt x="1303610" y="505557"/>
                </a:cubicBezTo>
                <a:cubicBezTo>
                  <a:pt x="1319662" y="517596"/>
                  <a:pt x="1313896" y="507803"/>
                  <a:pt x="1325042" y="517463"/>
                </a:cubicBezTo>
                <a:cubicBezTo>
                  <a:pt x="1361708" y="549241"/>
                  <a:pt x="1352505" y="546654"/>
                  <a:pt x="1398860" y="579375"/>
                </a:cubicBezTo>
                <a:cubicBezTo>
                  <a:pt x="1410204" y="587382"/>
                  <a:pt x="1421503" y="596137"/>
                  <a:pt x="1434579" y="600807"/>
                </a:cubicBezTo>
                <a:cubicBezTo>
                  <a:pt x="1444325" y="604288"/>
                  <a:pt x="1455216" y="602394"/>
                  <a:pt x="1465535" y="603188"/>
                </a:cubicBezTo>
                <a:cubicBezTo>
                  <a:pt x="1494701" y="588605"/>
                  <a:pt x="1529581" y="573594"/>
                  <a:pt x="1553642" y="550800"/>
                </a:cubicBezTo>
                <a:cubicBezTo>
                  <a:pt x="1568723" y="536513"/>
                  <a:pt x="1584558" y="522981"/>
                  <a:pt x="1598885" y="507938"/>
                </a:cubicBezTo>
                <a:cubicBezTo>
                  <a:pt x="1788270" y="309084"/>
                  <a:pt x="1510880" y="588802"/>
                  <a:pt x="1701279" y="398400"/>
                </a:cubicBezTo>
                <a:cubicBezTo>
                  <a:pt x="1706042" y="385700"/>
                  <a:pt x="1712517" y="373516"/>
                  <a:pt x="1715567" y="360300"/>
                </a:cubicBezTo>
                <a:cubicBezTo>
                  <a:pt x="1725920" y="315437"/>
                  <a:pt x="1726807" y="257065"/>
                  <a:pt x="1708423" y="215044"/>
                </a:cubicBezTo>
                <a:cubicBezTo>
                  <a:pt x="1685533" y="162723"/>
                  <a:pt x="1576424" y="90500"/>
                  <a:pt x="1539354" y="76932"/>
                </a:cubicBezTo>
                <a:cubicBezTo>
                  <a:pt x="1297634" y="-11541"/>
                  <a:pt x="1107000" y="16850"/>
                  <a:pt x="841648" y="12638"/>
                </a:cubicBezTo>
                <a:cubicBezTo>
                  <a:pt x="807741" y="13356"/>
                  <a:pt x="351560" y="-37628"/>
                  <a:pt x="182042" y="60263"/>
                </a:cubicBezTo>
                <a:cubicBezTo>
                  <a:pt x="154754" y="76021"/>
                  <a:pt x="131665" y="98736"/>
                  <a:pt x="110604" y="122175"/>
                </a:cubicBezTo>
                <a:cubicBezTo>
                  <a:pt x="82168" y="153821"/>
                  <a:pt x="59804" y="190438"/>
                  <a:pt x="34404" y="224569"/>
                </a:cubicBezTo>
                <a:cubicBezTo>
                  <a:pt x="24085" y="257907"/>
                  <a:pt x="9852" y="290276"/>
                  <a:pt x="3448" y="324582"/>
                </a:cubicBezTo>
                <a:cubicBezTo>
                  <a:pt x="-3759" y="363190"/>
                  <a:pt x="766" y="439005"/>
                  <a:pt x="12973" y="476982"/>
                </a:cubicBezTo>
                <a:cubicBezTo>
                  <a:pt x="19817" y="498275"/>
                  <a:pt x="31609" y="517846"/>
                  <a:pt x="43929" y="536513"/>
                </a:cubicBezTo>
                <a:cubicBezTo>
                  <a:pt x="73678" y="581586"/>
                  <a:pt x="105462" y="614470"/>
                  <a:pt x="151085" y="643669"/>
                </a:cubicBezTo>
                <a:cubicBezTo>
                  <a:pt x="213331" y="683506"/>
                  <a:pt x="303102" y="728591"/>
                  <a:pt x="372542" y="757969"/>
                </a:cubicBezTo>
                <a:cubicBezTo>
                  <a:pt x="399835" y="769516"/>
                  <a:pt x="427514" y="780360"/>
                  <a:pt x="455885" y="788925"/>
                </a:cubicBezTo>
                <a:cubicBezTo>
                  <a:pt x="469752" y="793111"/>
                  <a:pt x="498748" y="796069"/>
                  <a:pt x="498748" y="796069"/>
                </a:cubicBezTo>
                <a:cubicBezTo>
                  <a:pt x="501129" y="792894"/>
                  <a:pt x="505400" y="790482"/>
                  <a:pt x="505892" y="786544"/>
                </a:cubicBezTo>
                <a:cubicBezTo>
                  <a:pt x="506644" y="780526"/>
                  <a:pt x="494123" y="770013"/>
                  <a:pt x="491604" y="767494"/>
                </a:cubicBezTo>
                <a:cubicBezTo>
                  <a:pt x="481591" y="732450"/>
                  <a:pt x="453901" y="743681"/>
                  <a:pt x="446360" y="7389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8B12E-6FC5-CFCB-89BC-3B6A39DAAF5E}"/>
              </a:ext>
            </a:extLst>
          </p:cNvPr>
          <p:cNvSpPr txBox="1"/>
          <p:nvPr/>
        </p:nvSpPr>
        <p:spPr>
          <a:xfrm rot="20470673">
            <a:off x="8249254" y="4720787"/>
            <a:ext cx="1744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Oinsa</a:t>
            </a:r>
            <a:r>
              <a:rPr lang="en-US" sz="1000" b="1" dirty="0"/>
              <a:t> halo </a:t>
            </a:r>
            <a:r>
              <a:rPr lang="en-US" sz="1000" b="1" dirty="0" err="1"/>
              <a:t>ida</a:t>
            </a:r>
            <a:r>
              <a:rPr lang="en-US" sz="1000" b="1" dirty="0"/>
              <a:t> </a:t>
            </a:r>
            <a:r>
              <a:rPr lang="en-US" sz="1000" b="1" dirty="0" err="1"/>
              <a:t>ne’e</a:t>
            </a:r>
            <a:r>
              <a:rPr lang="en-US" sz="1000" b="1" dirty="0"/>
              <a:t>?</a:t>
            </a:r>
            <a:endParaRPr lang="en-GB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1C30E-62C5-3694-37A4-892D40B3251A}"/>
              </a:ext>
            </a:extLst>
          </p:cNvPr>
          <p:cNvSpPr txBox="1"/>
          <p:nvPr/>
        </p:nvSpPr>
        <p:spPr>
          <a:xfrm rot="1013509">
            <a:off x="9214565" y="4656704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Saida </a:t>
            </a:r>
            <a:r>
              <a:rPr lang="en-US" sz="1000" b="1" dirty="0" err="1"/>
              <a:t>mak</a:t>
            </a:r>
            <a:r>
              <a:rPr lang="en-US" sz="1000" b="1" dirty="0"/>
              <a:t> </a:t>
            </a:r>
            <a:r>
              <a:rPr lang="en-US" sz="1000" b="1" dirty="0" err="1"/>
              <a:t>ida</a:t>
            </a:r>
            <a:r>
              <a:rPr lang="en-US" sz="1000" b="1" dirty="0"/>
              <a:t> </a:t>
            </a:r>
            <a:r>
              <a:rPr lang="en-US" sz="1000" b="1" dirty="0" err="1"/>
              <a:t>ne’e</a:t>
            </a:r>
            <a:r>
              <a:rPr lang="en-US" sz="1000" b="1" dirty="0"/>
              <a:t>?</a:t>
            </a:r>
            <a:endParaRPr lang="en-GB" sz="1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CACC4-0CA7-61BC-F138-95945EB7E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83" y="651244"/>
            <a:ext cx="5021730" cy="4433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DE596E-64E1-AE64-E13F-B4419E6C7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95" y="612923"/>
            <a:ext cx="5301740" cy="5333204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152649" y="-6633"/>
            <a:ext cx="7886700" cy="693737"/>
          </a:xfrm>
        </p:spPr>
        <p:txBody>
          <a:bodyPr/>
          <a:lstStyle/>
          <a:p>
            <a:pPr algn="ctr">
              <a:defRPr/>
            </a:pP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Oráriu</a:t>
            </a: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 no </a:t>
            </a: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ajenda</a:t>
            </a: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 workshop </a:t>
            </a: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formasaun</a:t>
            </a: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10327" name="Google Shape;258;p10">
            <a:extLst>
              <a:ext uri="{FF2B5EF4-FFF2-40B4-BE49-F238E27FC236}">
                <a16:creationId xmlns:a16="http://schemas.microsoft.com/office/drawing/2014/main" id="{9DF71F20-05A9-B4FE-6378-581058B354A2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5294FD-9ADD-8CE9-AE41-C1C8B1C5F62B}"/>
              </a:ext>
            </a:extLst>
          </p:cNvPr>
          <p:cNvSpPr txBox="1">
            <a:spLocks/>
          </p:cNvSpPr>
          <p:nvPr/>
        </p:nvSpPr>
        <p:spPr>
          <a:xfrm>
            <a:off x="6931432" y="5127185"/>
            <a:ext cx="4802772" cy="7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Konseitu</a:t>
            </a:r>
            <a:r>
              <a:rPr lang="en-US" dirty="0">
                <a:solidFill>
                  <a:schemeClr val="tx1"/>
                </a:solidFill>
              </a:rPr>
              <a:t> no </a:t>
            </a:r>
            <a:r>
              <a:rPr lang="en-US" dirty="0" err="1">
                <a:solidFill>
                  <a:schemeClr val="tx1"/>
                </a:solidFill>
              </a:rPr>
              <a:t>prosesu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iha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jestaun</a:t>
            </a:r>
            <a:r>
              <a:rPr lang="en-US" dirty="0">
                <a:solidFill>
                  <a:schemeClr val="tx1"/>
                </a:solidFill>
              </a:rPr>
              <a:t> no </a:t>
            </a:r>
            <a:r>
              <a:rPr lang="en-US" dirty="0" err="1">
                <a:solidFill>
                  <a:schemeClr val="tx1"/>
                </a:solidFill>
              </a:rPr>
              <a:t>utilizasaun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dadus</a:t>
            </a:r>
            <a:r>
              <a:rPr lang="en-US" dirty="0">
                <a:solidFill>
                  <a:schemeClr val="tx1"/>
                </a:solidFill>
              </a:rPr>
              <a:t> no </a:t>
            </a:r>
            <a:r>
              <a:rPr lang="en-US" dirty="0" err="1">
                <a:solidFill>
                  <a:schemeClr val="tx1"/>
                </a:solidFill>
              </a:rPr>
              <a:t>teknolojia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jeoespasiál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sira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ight Arrow 16">
            <a:extLst>
              <a:ext uri="{FF2B5EF4-FFF2-40B4-BE49-F238E27FC236}">
                <a16:creationId xmlns:a16="http://schemas.microsoft.com/office/drawing/2014/main" id="{C937D470-5C86-BBAC-168E-45B7F8FF7A9A}"/>
              </a:ext>
            </a:extLst>
          </p:cNvPr>
          <p:cNvSpPr/>
          <p:nvPr/>
        </p:nvSpPr>
        <p:spPr>
          <a:xfrm>
            <a:off x="6408985" y="5127185"/>
            <a:ext cx="432048" cy="449188"/>
          </a:xfrm>
          <a:prstGeom prst="rightArrow">
            <a:avLst/>
          </a:prstGeom>
          <a:solidFill>
            <a:srgbClr val="1F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7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A573E-14C1-8CFD-F78C-5FFA59325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8BD828-9DAB-B0DF-6283-DA94E149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09" y="657213"/>
            <a:ext cx="5086328" cy="3385869"/>
          </a:xfrm>
          <a:prstGeom prst="rect">
            <a:avLst/>
          </a:prstGeom>
        </p:spPr>
      </p:pic>
      <p:sp>
        <p:nvSpPr>
          <p:cNvPr id="10327" name="Google Shape;258;p10">
            <a:extLst>
              <a:ext uri="{FF2B5EF4-FFF2-40B4-BE49-F238E27FC236}">
                <a16:creationId xmlns:a16="http://schemas.microsoft.com/office/drawing/2014/main" id="{584313C8-076A-4092-F999-FE200BEE7E7A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FCE376-0DAE-AF22-E044-3D11470CE514}"/>
              </a:ext>
            </a:extLst>
          </p:cNvPr>
          <p:cNvSpPr txBox="1">
            <a:spLocks/>
          </p:cNvSpPr>
          <p:nvPr/>
        </p:nvSpPr>
        <p:spPr>
          <a:xfrm>
            <a:off x="926208" y="5136779"/>
            <a:ext cx="4802772" cy="7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chemeClr val="tx1"/>
                </a:solidFill>
              </a:rPr>
              <a:t>Mapeamentu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temátiku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Komponente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prosesu</a:t>
            </a:r>
            <a:r>
              <a:rPr lang="en-US" dirty="0">
                <a:solidFill>
                  <a:schemeClr val="tx1"/>
                </a:solidFill>
              </a:rPr>
              <a:t> no </a:t>
            </a:r>
            <a:r>
              <a:rPr lang="en-US" dirty="0" err="1">
                <a:solidFill>
                  <a:schemeClr val="tx1"/>
                </a:solidFill>
              </a:rPr>
              <a:t>preparasaun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dadus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47942C-3325-F302-0B9C-13224CE5E2D5}"/>
              </a:ext>
            </a:extLst>
          </p:cNvPr>
          <p:cNvSpPr txBox="1">
            <a:spLocks/>
          </p:cNvSpPr>
          <p:nvPr/>
        </p:nvSpPr>
        <p:spPr>
          <a:xfrm>
            <a:off x="6446435" y="4159407"/>
            <a:ext cx="4802772" cy="7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chemeClr val="tx1"/>
                </a:solidFill>
              </a:rPr>
              <a:t>Mapeamentu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temátiku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Ezersísiu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prátiku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A8C91-FEB5-D61B-8051-2B4CEDD57FBF}"/>
              </a:ext>
            </a:extLst>
          </p:cNvPr>
          <p:cNvSpPr txBox="1">
            <a:spLocks/>
          </p:cNvSpPr>
          <p:nvPr/>
        </p:nvSpPr>
        <p:spPr>
          <a:xfrm>
            <a:off x="2152649" y="-6633"/>
            <a:ext cx="78867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PH" altLang="en-US" sz="3200" b="1">
                <a:solidFill>
                  <a:srgbClr val="002147"/>
                </a:solidFill>
                <a:latin typeface="+mn-lt"/>
              </a:rPr>
              <a:t>Oráriu no ajenda workshop formasaun nian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68A330-E617-B7C9-22BA-575EC2C52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26" y="610625"/>
            <a:ext cx="5292000" cy="44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29227"/>
            <a:ext cx="12191999" cy="618123"/>
          </a:xfrm>
        </p:spPr>
        <p:txBody>
          <a:bodyPr/>
          <a:lstStyle/>
          <a:p>
            <a:pPr algn="ctr">
              <a:defRPr/>
            </a:pP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Fasilitadór</a:t>
            </a: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 Sira</a:t>
            </a:r>
          </a:p>
        </p:txBody>
      </p:sp>
      <p:pic>
        <p:nvPicPr>
          <p:cNvPr id="11" name="Picture 10" descr="A person wearing glasses and a beige shirt&#10;&#10;Description automatically generated">
            <a:extLst>
              <a:ext uri="{FF2B5EF4-FFF2-40B4-BE49-F238E27FC236}">
                <a16:creationId xmlns:a16="http://schemas.microsoft.com/office/drawing/2014/main" id="{4006F87C-23FE-2DDE-CE16-98D40E16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2" y="648072"/>
            <a:ext cx="1276865" cy="1441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C863AD-475D-657A-3577-1D8F860D848E}"/>
              </a:ext>
            </a:extLst>
          </p:cNvPr>
          <p:cNvSpPr txBox="1"/>
          <p:nvPr/>
        </p:nvSpPr>
        <p:spPr>
          <a:xfrm>
            <a:off x="2216711" y="648072"/>
            <a:ext cx="7778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Dr Steeve Ebener</a:t>
            </a:r>
            <a:r>
              <a:rPr lang="en-US" sz="2000" b="1" dirty="0"/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Coordinator and lead for in-country technical assistance – MORU Health GeoLab Hub. </a:t>
            </a:r>
            <a:r>
              <a:rPr lang="en-GB" sz="2000" dirty="0"/>
              <a:t>LinkedIn profile: </a:t>
            </a:r>
            <a:r>
              <a:rPr lang="en-GB" sz="2000" dirty="0">
                <a:hlinkClick r:id="rId4"/>
              </a:rPr>
              <a:t>https://www.linkedin.com/in/steeveebener/</a:t>
            </a:r>
            <a:r>
              <a:rPr lang="en-GB" sz="2000" dirty="0"/>
              <a:t>  </a:t>
            </a:r>
            <a:endParaRPr lang="en-US" altLang="en-US" sz="2000" dirty="0"/>
          </a:p>
          <a:p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E29A8-1559-857B-20F4-E23B03F20657}"/>
              </a:ext>
            </a:extLst>
          </p:cNvPr>
          <p:cNvSpPr txBox="1"/>
          <p:nvPr/>
        </p:nvSpPr>
        <p:spPr>
          <a:xfrm>
            <a:off x="3087189" y="1896622"/>
            <a:ext cx="7778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Luzia Freitas</a:t>
            </a:r>
            <a:r>
              <a:rPr lang="en-US" sz="2000" b="1" dirty="0"/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DPhil (PhD) student in Clinical Medicine - University of Oxford.  </a:t>
            </a:r>
            <a:r>
              <a:rPr lang="en-GB" sz="2000" dirty="0"/>
              <a:t>LinkedIn profile: </a:t>
            </a:r>
            <a:r>
              <a:rPr lang="en-GB" sz="2000" dirty="0">
                <a:hlinkClick r:id="rId5"/>
              </a:rPr>
              <a:t>https://www.linkedin.com/in/luzia-freitas-3b309b92/</a:t>
            </a:r>
            <a:r>
              <a:rPr lang="en-GB" sz="2000" dirty="0"/>
              <a:t> 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5D469-F5A4-31AA-C31A-66D6BEE97D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6560"/>
          <a:stretch>
            <a:fillRect/>
          </a:stretch>
        </p:blipFill>
        <p:spPr>
          <a:xfrm>
            <a:off x="10463619" y="1858808"/>
            <a:ext cx="1276865" cy="1441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E2AFF-E860-DBB3-B1EA-A6F4A2E09118}"/>
              </a:ext>
            </a:extLst>
          </p:cNvPr>
          <p:cNvSpPr txBox="1"/>
          <p:nvPr/>
        </p:nvSpPr>
        <p:spPr>
          <a:xfrm>
            <a:off x="0" y="311350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G-SIG Team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4BFB63-4AFE-07B0-C83A-9368ABC697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6" t="14990" r="28234" b="25348"/>
          <a:stretch>
            <a:fillRect/>
          </a:stretch>
        </p:blipFill>
        <p:spPr>
          <a:xfrm>
            <a:off x="10055232" y="3754528"/>
            <a:ext cx="1327458" cy="1510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59A615-7E55-95F3-7150-E3B7F40B55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t="20169" r="34528" b="27445"/>
          <a:stretch>
            <a:fillRect/>
          </a:stretch>
        </p:blipFill>
        <p:spPr>
          <a:xfrm>
            <a:off x="822208" y="3770944"/>
            <a:ext cx="1327458" cy="1488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5C8E1-D323-87BE-CD13-378BB281B5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t="30663" r="40218" b="22221"/>
          <a:stretch>
            <a:fillRect/>
          </a:stretch>
        </p:blipFill>
        <p:spPr>
          <a:xfrm>
            <a:off x="7743893" y="3754528"/>
            <a:ext cx="1327458" cy="1510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09385-D35F-EDF9-C492-A73B33910E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13241" r="32209" b="37778"/>
          <a:stretch>
            <a:fillRect/>
          </a:stretch>
        </p:blipFill>
        <p:spPr>
          <a:xfrm>
            <a:off x="3136042" y="3770944"/>
            <a:ext cx="1327458" cy="1494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E10FBE-636F-CE27-C868-E2E41CAEDB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24770" r="33120" b="29928"/>
          <a:stretch>
            <a:fillRect/>
          </a:stretch>
        </p:blipFill>
        <p:spPr>
          <a:xfrm>
            <a:off x="5433189" y="3754528"/>
            <a:ext cx="1327458" cy="1510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18051A-E6CA-FA35-AA64-5CB0A3816D5B}"/>
              </a:ext>
            </a:extLst>
          </p:cNvPr>
          <p:cNvSpPr txBox="1"/>
          <p:nvPr/>
        </p:nvSpPr>
        <p:spPr>
          <a:xfrm>
            <a:off x="9847540" y="5259751"/>
            <a:ext cx="1742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/>
              <a:t>Jenilson</a:t>
            </a:r>
            <a:r>
              <a:rPr lang="en-GB" sz="1600" b="1" dirty="0"/>
              <a:t> Fátima Varela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EA3A9A-9F43-9200-16F5-ECA2457406CF}"/>
              </a:ext>
            </a:extLst>
          </p:cNvPr>
          <p:cNvSpPr txBox="1"/>
          <p:nvPr/>
        </p:nvSpPr>
        <p:spPr>
          <a:xfrm>
            <a:off x="7542671" y="5265828"/>
            <a:ext cx="1742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Dário Domingos José Guterres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EB133E-58B2-DE04-20DD-FB2855221E04}"/>
              </a:ext>
            </a:extLst>
          </p:cNvPr>
          <p:cNvSpPr txBox="1"/>
          <p:nvPr/>
        </p:nvSpPr>
        <p:spPr>
          <a:xfrm>
            <a:off x="5233815" y="5284299"/>
            <a:ext cx="1742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Maria Auxiliadora da Costa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C2CA9-CA64-4988-2DB5-7F6CECE21179}"/>
              </a:ext>
            </a:extLst>
          </p:cNvPr>
          <p:cNvSpPr txBox="1"/>
          <p:nvPr/>
        </p:nvSpPr>
        <p:spPr>
          <a:xfrm>
            <a:off x="2923495" y="5270414"/>
            <a:ext cx="1742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Evaristo Bossa de Sá Benevides</a:t>
            </a:r>
            <a:endParaRPr lang="en-GB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7A1A9F-2AC4-9819-2FF9-88C5080CED8D}"/>
              </a:ext>
            </a:extLst>
          </p:cNvPr>
          <p:cNvSpPr txBox="1"/>
          <p:nvPr/>
        </p:nvSpPr>
        <p:spPr>
          <a:xfrm>
            <a:off x="606780" y="5270414"/>
            <a:ext cx="1742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Ponciano da Costa de Jesus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1F11E8-D0F9-F551-95D7-EE318AC96A52}"/>
              </a:ext>
            </a:extLst>
          </p:cNvPr>
          <p:cNvSpPr txBox="1"/>
          <p:nvPr/>
        </p:nvSpPr>
        <p:spPr>
          <a:xfrm>
            <a:off x="4428442" y="5913332"/>
            <a:ext cx="3343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12"/>
              </a:rPr>
              <a:t>https://gistl.org/our-team/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3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D23A5-5F7B-8103-4DCB-8BEF4029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8;p10">
            <a:extLst>
              <a:ext uri="{FF2B5EF4-FFF2-40B4-BE49-F238E27FC236}">
                <a16:creationId xmlns:a16="http://schemas.microsoft.com/office/drawing/2014/main" id="{6C679E71-692A-3F54-55EF-1C6A1F15DB19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DD5D21-9308-F287-5001-E543F012DF07}"/>
              </a:ext>
            </a:extLst>
          </p:cNvPr>
          <p:cNvSpPr txBox="1">
            <a:spLocks/>
          </p:cNvSpPr>
          <p:nvPr/>
        </p:nvSpPr>
        <p:spPr bwMode="auto">
          <a:xfrm>
            <a:off x="735107" y="21313"/>
            <a:ext cx="10721788" cy="6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Parte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ntrodusaun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no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expetativa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husi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partisipante</a:t>
            </a:r>
            <a:r>
              <a:rPr 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endParaRPr lang="en-US" sz="3200" b="1" dirty="0">
              <a:solidFill>
                <a:srgbClr val="002147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A24A1-3136-A09F-5EFF-FCB2A0350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473" y="1161523"/>
            <a:ext cx="4464574" cy="43575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0A1D1A-4211-6885-C12B-A20B678CABB0}"/>
              </a:ext>
            </a:extLst>
          </p:cNvPr>
          <p:cNvSpPr txBox="1">
            <a:spLocks/>
          </p:cNvSpPr>
          <p:nvPr/>
        </p:nvSpPr>
        <p:spPr>
          <a:xfrm>
            <a:off x="735107" y="1554816"/>
            <a:ext cx="5271246" cy="311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 sz="2400">
                <a:solidFill>
                  <a:srgbClr val="346667"/>
                </a:solidFill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Naran </a:t>
            </a:r>
            <a:r>
              <a:rPr lang="en-US" sz="2800" dirty="0" err="1">
                <a:solidFill>
                  <a:schemeClr val="tx1"/>
                </a:solidFill>
              </a:rPr>
              <a:t>Kompletu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Departamentu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Background SIG (</a:t>
            </a:r>
            <a:r>
              <a:rPr lang="en-US" sz="2800" dirty="0" err="1">
                <a:solidFill>
                  <a:schemeClr val="tx1"/>
                </a:solidFill>
              </a:rPr>
              <a:t>tempu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ikus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ita</a:t>
            </a:r>
            <a:r>
              <a:rPr lang="en-US" sz="2800" dirty="0">
                <a:solidFill>
                  <a:schemeClr val="tx1"/>
                </a:solidFill>
              </a:rPr>
              <a:t>-boot </a:t>
            </a:r>
            <a:r>
              <a:rPr lang="en-US" sz="2800" dirty="0" err="1">
                <a:solidFill>
                  <a:schemeClr val="tx1"/>
                </a:solidFill>
              </a:rPr>
              <a:t>uza</a:t>
            </a:r>
            <a:r>
              <a:rPr lang="en-US" sz="2800" dirty="0">
                <a:solidFill>
                  <a:schemeClr val="tx1"/>
                </a:solidFill>
              </a:rPr>
              <a:t> software SIG no </a:t>
            </a:r>
            <a:r>
              <a:rPr lang="en-US" sz="2800" dirty="0" err="1">
                <a:solidFill>
                  <a:schemeClr val="tx1"/>
                </a:solidFill>
              </a:rPr>
              <a:t>saida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ita</a:t>
            </a:r>
            <a:r>
              <a:rPr lang="en-US" sz="2800" dirty="0">
                <a:solidFill>
                  <a:schemeClr val="tx1"/>
                </a:solidFill>
              </a:rPr>
              <a:t>-boot halo </a:t>
            </a:r>
            <a:r>
              <a:rPr lang="en-US" sz="2800" dirty="0" err="1">
                <a:solidFill>
                  <a:schemeClr val="tx1"/>
                </a:solidFill>
              </a:rPr>
              <a:t>uza</a:t>
            </a:r>
            <a:r>
              <a:rPr lang="en-US" sz="2800" dirty="0">
                <a:solidFill>
                  <a:schemeClr val="tx1"/>
                </a:solidFill>
              </a:rPr>
              <a:t> software </a:t>
            </a:r>
            <a:r>
              <a:rPr lang="en-US" sz="2800" dirty="0" err="1">
                <a:solidFill>
                  <a:schemeClr val="tx1"/>
                </a:solidFill>
              </a:rPr>
              <a:t>ne’e</a:t>
            </a:r>
            <a:r>
              <a:rPr lang="en-US" sz="2800" dirty="0">
                <a:solidFill>
                  <a:schemeClr val="tx1"/>
                </a:solidFill>
              </a:rPr>
              <a:t>?)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Esperansa </a:t>
            </a:r>
            <a:r>
              <a:rPr lang="en-US" sz="2800" dirty="0" err="1">
                <a:solidFill>
                  <a:schemeClr val="tx1"/>
                </a:solidFill>
              </a:rPr>
              <a:t>husi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formasaun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ne’e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A225A3B-BB50-F0CD-6BC0-27CF7AB40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25" y="3734036"/>
            <a:ext cx="2394606" cy="1346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618C64-39AA-5AEE-A5CA-1C3D4906A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102" y="4200486"/>
            <a:ext cx="2368677" cy="1333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5B6662-D96C-EA38-45FD-1D594CE88A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59" t="20125" r="41274" b="4724"/>
          <a:stretch/>
        </p:blipFill>
        <p:spPr>
          <a:xfrm>
            <a:off x="10955461" y="2137463"/>
            <a:ext cx="1088696" cy="1618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152649" y="29228"/>
            <a:ext cx="7886700" cy="609866"/>
          </a:xfrm>
        </p:spPr>
        <p:txBody>
          <a:bodyPr/>
          <a:lstStyle/>
          <a:p>
            <a:pPr algn="ctr">
              <a:defRPr/>
            </a:pP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Materiál</a:t>
            </a:r>
            <a:r>
              <a:rPr lang="en-PH" altLang="en-US" sz="3200" b="1" dirty="0">
                <a:solidFill>
                  <a:srgbClr val="002147"/>
                </a:solidFill>
                <a:latin typeface="+mn-lt"/>
              </a:rPr>
              <a:t> workshop </a:t>
            </a:r>
            <a:r>
              <a:rPr lang="en-PH" altLang="en-US" sz="3200" b="1" dirty="0" err="1">
                <a:solidFill>
                  <a:srgbClr val="002147"/>
                </a:solidFill>
                <a:latin typeface="+mn-lt"/>
              </a:rPr>
              <a:t>nian</a:t>
            </a:r>
            <a:endParaRPr lang="en-PH" altLang="en-US" sz="3200" b="1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3905" y="5777780"/>
            <a:ext cx="7425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err="1"/>
              <a:t>Termu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Glosáriu</a:t>
            </a:r>
            <a:r>
              <a:rPr lang="en-US" altLang="en-US" sz="2400" dirty="0"/>
              <a:t>: </a:t>
            </a:r>
            <a:r>
              <a:rPr lang="en-US" altLang="en-US" sz="2400" dirty="0">
                <a:hlinkClick r:id="rId6"/>
              </a:rPr>
              <a:t>https://tinyurl.com/msb9b6pm</a:t>
            </a:r>
            <a:r>
              <a:rPr lang="en-US" altLang="en-US" sz="2400" dirty="0"/>
              <a:t> </a:t>
            </a:r>
          </a:p>
        </p:txBody>
      </p:sp>
      <p:sp>
        <p:nvSpPr>
          <p:cNvPr id="4" name="Google Shape;258;p10">
            <a:extLst>
              <a:ext uri="{FF2B5EF4-FFF2-40B4-BE49-F238E27FC236}">
                <a16:creationId xmlns:a16="http://schemas.microsoft.com/office/drawing/2014/main" id="{3115431F-D804-CEDD-EB5D-4454853CEAD6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603D2-BB82-DDB0-A120-C060166E94B0}"/>
              </a:ext>
            </a:extLst>
          </p:cNvPr>
          <p:cNvSpPr txBox="1"/>
          <p:nvPr/>
        </p:nvSpPr>
        <p:spPr>
          <a:xfrm>
            <a:off x="1073031" y="2734525"/>
            <a:ext cx="202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7"/>
              </a:rPr>
              <a:t>https://tinyurl.com/4ku8xwju</a:t>
            </a:r>
            <a:r>
              <a:rPr lang="en-GB" sz="1200" dirty="0"/>
              <a:t> </a:t>
            </a:r>
            <a:endParaRPr lang="en-GB" sz="1200" dirty="0">
              <a:highlight>
                <a:srgbClr val="FFFF00"/>
              </a:highlight>
            </a:endParaRPr>
          </a:p>
        </p:txBody>
      </p:sp>
      <p:pic>
        <p:nvPicPr>
          <p:cNvPr id="15" name="Google Shape;335;p12">
            <a:extLst>
              <a:ext uri="{FF2B5EF4-FFF2-40B4-BE49-F238E27FC236}">
                <a16:creationId xmlns:a16="http://schemas.microsoft.com/office/drawing/2014/main" id="{D03AE1E4-F6B1-9C52-0122-6C6BFBF3AA1C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7818" y="4518681"/>
            <a:ext cx="1070277" cy="15698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2A82CA-5CE9-D165-526B-569D1A29CB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942" t="12131" r="39741" b="-204"/>
          <a:stretch/>
        </p:blipFill>
        <p:spPr>
          <a:xfrm>
            <a:off x="10256601" y="3090897"/>
            <a:ext cx="1088697" cy="16188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2D886C-103E-AF22-958A-0B5FC3C3A9C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965" t="12088" r="40261" b="557"/>
          <a:stretch/>
        </p:blipFill>
        <p:spPr>
          <a:xfrm>
            <a:off x="9436100" y="3633702"/>
            <a:ext cx="1094210" cy="1568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Google Shape;163;p5">
            <a:extLst>
              <a:ext uri="{FF2B5EF4-FFF2-40B4-BE49-F238E27FC236}">
                <a16:creationId xmlns:a16="http://schemas.microsoft.com/office/drawing/2014/main" id="{3385824E-AEA5-5A28-3D1F-8F62FE71F3D6}"/>
              </a:ext>
            </a:extLst>
          </p:cNvPr>
          <p:cNvSpPr/>
          <p:nvPr/>
        </p:nvSpPr>
        <p:spPr>
          <a:xfrm rot="5400000">
            <a:off x="4441902" y="2372516"/>
            <a:ext cx="462817" cy="4399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63;p5">
            <a:extLst>
              <a:ext uri="{FF2B5EF4-FFF2-40B4-BE49-F238E27FC236}">
                <a16:creationId xmlns:a16="http://schemas.microsoft.com/office/drawing/2014/main" id="{19DF709F-C9F3-B522-BC67-B205918BA9EF}"/>
              </a:ext>
            </a:extLst>
          </p:cNvPr>
          <p:cNvSpPr/>
          <p:nvPr/>
        </p:nvSpPr>
        <p:spPr>
          <a:xfrm>
            <a:off x="6442855" y="1403195"/>
            <a:ext cx="617772" cy="4399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69F5BB7-6CC3-06E8-0883-98FC5F3860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3149" y="3503253"/>
            <a:ext cx="1591655" cy="1829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A6991-BE86-99B8-5D71-6B03BF4617F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520" t="38265" r="10441" b="47050"/>
          <a:stretch/>
        </p:blipFill>
        <p:spPr>
          <a:xfrm>
            <a:off x="2187764" y="682617"/>
            <a:ext cx="808495" cy="728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7A723-EF4D-890E-4258-118683A2E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87218" y="68493"/>
            <a:ext cx="1101728" cy="1568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5B0F8F-BFD0-5648-FCAC-9A36958995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6826" y="852728"/>
            <a:ext cx="1197270" cy="1593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Google Shape;354;p12">
            <a:extLst>
              <a:ext uri="{FF2B5EF4-FFF2-40B4-BE49-F238E27FC236}">
                <a16:creationId xmlns:a16="http://schemas.microsoft.com/office/drawing/2014/main" id="{B73C9549-566B-4924-ADA8-42947AE3F2E9}"/>
              </a:ext>
            </a:extLst>
          </p:cNvPr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6249" y="4489143"/>
            <a:ext cx="1088697" cy="15452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46838F-4B18-8619-4208-640A9A467D9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80" y="1497106"/>
            <a:ext cx="1174490" cy="11744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99C005-3483-D35B-3091-74298C68C17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r="44961" b="35351"/>
          <a:stretch>
            <a:fillRect/>
          </a:stretch>
        </p:blipFill>
        <p:spPr>
          <a:xfrm>
            <a:off x="3359028" y="1393743"/>
            <a:ext cx="2736971" cy="923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6C8069-24C7-C8FD-2D4E-A8CDB81524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93117" y="2879879"/>
            <a:ext cx="2200303" cy="901627"/>
          </a:xfrm>
          <a:prstGeom prst="rect">
            <a:avLst/>
          </a:prstGeom>
        </p:spPr>
      </p:pic>
      <p:sp>
        <p:nvSpPr>
          <p:cNvPr id="27" name="Google Shape;163;p5">
            <a:extLst>
              <a:ext uri="{FF2B5EF4-FFF2-40B4-BE49-F238E27FC236}">
                <a16:creationId xmlns:a16="http://schemas.microsoft.com/office/drawing/2014/main" id="{44E57E17-84E7-5DD1-7C87-DC85F2CDF258}"/>
              </a:ext>
            </a:extLst>
          </p:cNvPr>
          <p:cNvSpPr/>
          <p:nvPr/>
        </p:nvSpPr>
        <p:spPr>
          <a:xfrm rot="3589253">
            <a:off x="5063675" y="3765646"/>
            <a:ext cx="462817" cy="4399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63;p5">
            <a:extLst>
              <a:ext uri="{FF2B5EF4-FFF2-40B4-BE49-F238E27FC236}">
                <a16:creationId xmlns:a16="http://schemas.microsoft.com/office/drawing/2014/main" id="{1B1EE993-BFF0-F9B8-48BC-52A65997D409}"/>
              </a:ext>
            </a:extLst>
          </p:cNvPr>
          <p:cNvSpPr/>
          <p:nvPr/>
        </p:nvSpPr>
        <p:spPr>
          <a:xfrm rot="8873684">
            <a:off x="2900323" y="3142210"/>
            <a:ext cx="799994" cy="4399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6D5D21F-A492-EB03-DAF5-7F2C2792D7D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38037" y="1370293"/>
            <a:ext cx="2571771" cy="1760926"/>
          </a:xfrm>
          <a:prstGeom prst="rect">
            <a:avLst/>
          </a:prstGeom>
        </p:spPr>
      </p:pic>
      <p:pic>
        <p:nvPicPr>
          <p:cNvPr id="6" name="Picture 5" descr="A grey usb flash drive&#10;&#10;Description automatically generated">
            <a:extLst>
              <a:ext uri="{FF2B5EF4-FFF2-40B4-BE49-F238E27FC236}">
                <a16:creationId xmlns:a16="http://schemas.microsoft.com/office/drawing/2014/main" id="{87A901CC-1F0A-80CC-FECD-F99B741B10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822412" y="498177"/>
            <a:ext cx="1384370" cy="106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33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5337</TotalTime>
  <Words>386</Words>
  <Application>Microsoft Office PowerPoint</Application>
  <PresentationFormat>Widescreen</PresentationFormat>
  <Paragraphs>51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MORU Epi</vt:lpstr>
      <vt:lpstr>PowerPoint Presentation</vt:lpstr>
      <vt:lpstr>PowerPoint Presentation</vt:lpstr>
      <vt:lpstr>Objetivu Treinamentu</vt:lpstr>
      <vt:lpstr>Oráriu no ajenda workshop formasaun nian</vt:lpstr>
      <vt:lpstr>PowerPoint Presentation</vt:lpstr>
      <vt:lpstr>Fasilitadór Sira</vt:lpstr>
      <vt:lpstr>PowerPoint Presentation</vt:lpstr>
      <vt:lpstr>Materiál workshop nian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327</cp:revision>
  <dcterms:created xsi:type="dcterms:W3CDTF">2021-09-02T13:03:17Z</dcterms:created>
  <dcterms:modified xsi:type="dcterms:W3CDTF">2026-06-18T14:16:35Z</dcterms:modified>
</cp:coreProperties>
</file>