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8" r:id="rId2"/>
    <p:sldId id="279" r:id="rId3"/>
    <p:sldId id="281" r:id="rId4"/>
    <p:sldId id="748" r:id="rId5"/>
    <p:sldId id="749" r:id="rId6"/>
    <p:sldId id="750" r:id="rId7"/>
    <p:sldId id="751" r:id="rId8"/>
    <p:sldId id="752" r:id="rId9"/>
    <p:sldId id="753" r:id="rId10"/>
    <p:sldId id="756" r:id="rId11"/>
    <p:sldId id="755" r:id="rId12"/>
    <p:sldId id="754" r:id="rId13"/>
    <p:sldId id="757" r:id="rId14"/>
    <p:sldId id="859" r:id="rId15"/>
    <p:sldId id="860" r:id="rId16"/>
    <p:sldId id="861" r:id="rId17"/>
    <p:sldId id="862" r:id="rId18"/>
    <p:sldId id="863" r:id="rId19"/>
    <p:sldId id="864" r:id="rId20"/>
    <p:sldId id="759" r:id="rId21"/>
    <p:sldId id="75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D9FFF40-DDF4-4382-A1DA-2DFBB80B25A7}">
          <p14:sldIdLst>
            <p14:sldId id="278"/>
            <p14:sldId id="279"/>
            <p14:sldId id="281"/>
            <p14:sldId id="748"/>
            <p14:sldId id="749"/>
            <p14:sldId id="750"/>
            <p14:sldId id="751"/>
            <p14:sldId id="752"/>
            <p14:sldId id="753"/>
            <p14:sldId id="756"/>
            <p14:sldId id="755"/>
            <p14:sldId id="754"/>
            <p14:sldId id="757"/>
            <p14:sldId id="859"/>
            <p14:sldId id="860"/>
            <p14:sldId id="861"/>
            <p14:sldId id="862"/>
            <p14:sldId id="863"/>
            <p14:sldId id="864"/>
            <p14:sldId id="759"/>
            <p14:sldId id="7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6" y="102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25942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8297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4869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91982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48692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A39A-6C1B-CEB0-6B8B-51BC8DCB5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8820A-4454-F7ED-651A-C4CD9A46B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69F2E-E596-297C-750A-7489161B5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6815-3D44-C3CB-EB92-74DA4757E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009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A39A-6C1B-CEB0-6B8B-51BC8DCB5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8820A-4454-F7ED-651A-C4CD9A46B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69F2E-E596-297C-750A-7489161B5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6815-3D44-C3CB-EB92-74DA4757E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6745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A39A-6C1B-CEB0-6B8B-51BC8DCB5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8820A-4454-F7ED-651A-C4CD9A46B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69F2E-E596-297C-750A-7489161B5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6815-3D44-C3CB-EB92-74DA4757E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852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88804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772663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54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2044" y="4400550"/>
            <a:ext cx="5486400" cy="3600450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635479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62627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419913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29281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9264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239693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72553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937588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5606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7829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537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9275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0" r:id="rId13"/>
    <p:sldLayoutId id="2147483691" r:id="rId14"/>
    <p:sldLayoutId id="214748369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0.png"/><Relationship Id="rId7" Type="http://schemas.openxmlformats.org/officeDocument/2006/relationships/hyperlink" Target="https://iris.who.int/bitstream/handle/10665/260480/WHO-RHR-18.06-eng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avi.org/news/document-library/leveraging-geospatial-technologies-and-data-strengthen-immunisation" TargetMode="External"/><Relationship Id="rId5" Type="http://schemas.openxmlformats.org/officeDocument/2006/relationships/hyperlink" Target="https://drive.google.com/file/d/1jj779zww4herWOESAd9mXqVE1YfQehtH/view?usp=sharing" TargetMode="Externa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Z1XrHOt8w2A?feature=oembed" TargetMode="External"/><Relationship Id="rId5" Type="http://schemas.openxmlformats.org/officeDocument/2006/relationships/hyperlink" Target="https://www.youtube.com/watch?v=Z1XrHOt8w2A&amp;t=8s" TargetMode="Externa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.who.int/__data/assets/pdf_file/0007/152683/e9587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uro.who.int/en/health-topics/Health-systems/public-health-servi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who.int/news-room/fact-sheets/detail/universal-health-coverage-(uhc)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hyperlink" Target="https://iris.who.int/bitstream/handle/10665/272284/9789241565578-eng.pdf?sequence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ctionnaire.lerobert.com/google-dictionnaire-fr?param=%C3%A9pid%C3%A9miologie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hyperlink" Target="https://www.youtube.com/watch?v=pTsJJKCkFJQ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adb.org/publications/geography-universal-health-covera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universal-health-coverage-(uhc)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https://www.adb.org/publications/geography-universal-health-coverag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10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ij-healthgeographics.biomedcentral.com/articles/10.1186/s12942-015-0012-x" TargetMode="External"/><Relationship Id="rId1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accessmod.org/" TargetMode="Externa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who.int/publications/i/item/9789240040519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hyperlink" Target="https://www.unfpa.org/featured-publication/implementation-manual-developing-national-network-maternity-units" TargetMode="External"/><Relationship Id="rId10" Type="http://schemas.openxmlformats.org/officeDocument/2006/relationships/image" Target="../media/image36.png"/><Relationship Id="rId19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hyperlink" Target="https://gh.bmj.com/content/4/Suppl_5/e000778.inf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788894" y="4349146"/>
            <a:ext cx="106948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Sesaun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1: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Dimensaun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jeográfika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potensiál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hosi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jeoespasiál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sira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saúde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públika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D2AF1-ED0D-97E9-B237-22F1A4B7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38CBDA42-8001-EFC7-635E-62FB6CCE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Workshop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Formasaun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Tekniku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kona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Jeospasial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Saude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Timor-Leste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0" y="20638"/>
            <a:ext cx="12192000" cy="623476"/>
          </a:xfrm>
        </p:spPr>
        <p:txBody>
          <a:bodyPr/>
          <a:lstStyle/>
          <a:p>
            <a:pPr algn="ctr">
              <a:defRPr/>
            </a:pP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138" y="598150"/>
            <a:ext cx="917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Dadus</a:t>
            </a:r>
            <a:r>
              <a:rPr lang="en-US" sz="2800" dirty="0"/>
              <a:t> </a:t>
            </a:r>
            <a:r>
              <a:rPr lang="en-US" sz="2800" dirty="0" err="1"/>
              <a:t>jeoespasiál</a:t>
            </a:r>
            <a:endParaRPr lang="en-US" sz="2800" dirty="0"/>
          </a:p>
        </p:txBody>
      </p:sp>
      <p:sp>
        <p:nvSpPr>
          <p:cNvPr id="11" name="Right Arrow 10"/>
          <p:cNvSpPr/>
          <p:nvPr/>
        </p:nvSpPr>
        <p:spPr>
          <a:xfrm>
            <a:off x="1426014" y="2385051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38" y="2922306"/>
            <a:ext cx="900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dirty="0" err="1"/>
              <a:t>Teknolojia</a:t>
            </a:r>
            <a:r>
              <a:rPr lang="en-PH" sz="2800" dirty="0"/>
              <a:t> </a:t>
            </a:r>
            <a:r>
              <a:rPr lang="en-PH" sz="2800" dirty="0" err="1"/>
              <a:t>jeoespasiál</a:t>
            </a:r>
            <a:r>
              <a:rPr lang="en-PH" sz="2800" dirty="0"/>
              <a:t> </a:t>
            </a:r>
            <a:r>
              <a:rPr lang="en-PH" sz="2800" dirty="0" err="1"/>
              <a:t>sira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1426014" y="5076654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387E6-5F7E-3760-0519-43A3E943C470}"/>
              </a:ext>
            </a:extLst>
          </p:cNvPr>
          <p:cNvSpPr txBox="1"/>
          <p:nvPr/>
        </p:nvSpPr>
        <p:spPr>
          <a:xfrm>
            <a:off x="1312484" y="1091175"/>
            <a:ext cx="9823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1F1F1F"/>
                </a:solidFill>
                <a:latin typeface="Google Sans"/>
              </a:rPr>
              <a:t>Refere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mós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hanesan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dadus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espasiál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informasaun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kona-ba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lokalizasaun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no forma sira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hosi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karakterístika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jeográfika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sira no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relasaun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sira entre sira, normalmente rai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hanesan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koordenada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 sira no </a:t>
            </a:r>
            <a:r>
              <a:rPr lang="es-ES" sz="2400" dirty="0" err="1">
                <a:solidFill>
                  <a:srgbClr val="1F1F1F"/>
                </a:solidFill>
                <a:latin typeface="Google Sans"/>
              </a:rPr>
              <a:t>topolojia</a:t>
            </a:r>
            <a:r>
              <a:rPr lang="es-ES" sz="2400" dirty="0">
                <a:solidFill>
                  <a:srgbClr val="1F1F1F"/>
                </a:solidFill>
                <a:latin typeface="Google Sans"/>
              </a:rPr>
              <a:t>.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243A9-5ECC-2D8F-279C-C5FC8034C604}"/>
              </a:ext>
            </a:extLst>
          </p:cNvPr>
          <p:cNvSpPr txBox="1"/>
          <p:nvPr/>
        </p:nvSpPr>
        <p:spPr>
          <a:xfrm>
            <a:off x="1312482" y="3437735"/>
            <a:ext cx="10879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Refere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ba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ekipamentu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ne'ebé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uza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iha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vizualizasaun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sasukat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, no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análize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ba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karakterístika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rai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nian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, ne'ebé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normalmente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envolve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sistema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sira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hanesan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Sistema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Satélite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Navegasaun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Globál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(GNSS), Sistema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Informasaun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Geográfika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(SIG),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sensasaun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remota (RS) no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teknolojia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foun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sira ne'ebé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mosu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hanesan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Rejistu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Jeo Komún (CGR)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B160F-66E0-7AF9-69E0-E831C5D7DE41}"/>
              </a:ext>
            </a:extLst>
          </p:cNvPr>
          <p:cNvSpPr txBox="1"/>
          <p:nvPr/>
        </p:nvSpPr>
        <p:spPr>
          <a:xfrm>
            <a:off x="1857740" y="2365159"/>
            <a:ext cx="6165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Reprezentasaun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dijitál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jeografia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nian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(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konteúdu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)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F177D-F586-AEAB-4CCC-5F6BC91EC70D}"/>
              </a:ext>
            </a:extLst>
          </p:cNvPr>
          <p:cNvSpPr txBox="1"/>
          <p:nvPr/>
        </p:nvSpPr>
        <p:spPr>
          <a:xfrm>
            <a:off x="1857739" y="5023797"/>
            <a:ext cx="9489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Instrumentu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sira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ne'ebé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uza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hodi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vizualiza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analiza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no/ka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modela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jeografia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no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fenómenu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jeográfiku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sira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iha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forma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dijitál</a:t>
            </a:r>
            <a:endParaRPr lang="en-GB" sz="2400" dirty="0"/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D70B5553-07AD-9935-FE21-7EDB47822BBB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ight Arrow 10">
            <a:extLst>
              <a:ext uri="{FF2B5EF4-FFF2-40B4-BE49-F238E27FC236}">
                <a16:creationId xmlns:a16="http://schemas.microsoft.com/office/drawing/2014/main" id="{C2699776-B9EC-F6AC-C91E-F8C10D61CCA6}"/>
              </a:ext>
            </a:extLst>
          </p:cNvPr>
          <p:cNvSpPr/>
          <p:nvPr/>
        </p:nvSpPr>
        <p:spPr>
          <a:xfrm>
            <a:off x="1797031" y="5860083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1665A-ABB9-7C9D-042C-2D95457BBE7D}"/>
              </a:ext>
            </a:extLst>
          </p:cNvPr>
          <p:cNvSpPr txBox="1"/>
          <p:nvPr/>
        </p:nvSpPr>
        <p:spPr>
          <a:xfrm>
            <a:off x="2228757" y="5840191"/>
            <a:ext cx="10180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Kontribui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ba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dijitalizasaun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sistema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saúde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nian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933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644C36-E476-DCB7-C0E5-06F2C01EC454}"/>
              </a:ext>
            </a:extLst>
          </p:cNvPr>
          <p:cNvSpPr txBox="1"/>
          <p:nvPr/>
        </p:nvSpPr>
        <p:spPr>
          <a:xfrm>
            <a:off x="873877" y="5109226"/>
            <a:ext cx="10994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5 </a:t>
            </a:r>
            <a:r>
              <a:rPr lang="en-US" sz="2400" b="1" dirty="0" err="1"/>
              <a:t>aplikasaun</a:t>
            </a:r>
            <a:r>
              <a:rPr lang="en-US" sz="2400" b="1" dirty="0"/>
              <a:t> </a:t>
            </a:r>
            <a:r>
              <a:rPr lang="en-US" sz="2400" b="1" dirty="0" err="1"/>
              <a:t>prinsipál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suporta</a:t>
            </a:r>
            <a:r>
              <a:rPr lang="en-US" sz="2400" b="1" dirty="0"/>
              <a:t> </a:t>
            </a:r>
            <a:r>
              <a:rPr lang="en-US" sz="2400" b="1" dirty="0" err="1"/>
              <a:t>kazu</a:t>
            </a:r>
            <a:r>
              <a:rPr lang="en-US" sz="2400" b="1" dirty="0"/>
              <a:t> </a:t>
            </a:r>
            <a:r>
              <a:rPr lang="en-US" sz="2400" b="1" dirty="0" err="1"/>
              <a:t>sira-ne'e</a:t>
            </a:r>
            <a:r>
              <a:rPr lang="en-US" sz="2400" dirty="0"/>
              <a:t>: Lista </a:t>
            </a:r>
            <a:r>
              <a:rPr lang="en-US" sz="2400" dirty="0" err="1"/>
              <a:t>jeoreferensiadu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, </a:t>
            </a:r>
            <a:r>
              <a:rPr lang="en-US" sz="2400" dirty="0" err="1"/>
              <a:t>mapeamentu</a:t>
            </a:r>
            <a:r>
              <a:rPr lang="en-US" sz="2400" dirty="0"/>
              <a:t> </a:t>
            </a:r>
            <a:r>
              <a:rPr lang="en-US" sz="2400" dirty="0" err="1"/>
              <a:t>temátiku</a:t>
            </a:r>
            <a:r>
              <a:rPr lang="en-US" sz="2400" dirty="0"/>
              <a:t>, </a:t>
            </a:r>
            <a:r>
              <a:rPr lang="en-US" sz="2400" dirty="0" err="1"/>
              <a:t>estimasaun</a:t>
            </a:r>
            <a:r>
              <a:rPr lang="en-US" sz="2400" dirty="0"/>
              <a:t> </a:t>
            </a:r>
            <a:r>
              <a:rPr lang="en-US" sz="2400" dirty="0" err="1"/>
              <a:t>populasaun</a:t>
            </a:r>
            <a:r>
              <a:rPr lang="en-US" sz="2400" dirty="0"/>
              <a:t> no </a:t>
            </a:r>
            <a:r>
              <a:rPr lang="en-US" sz="2400" dirty="0" err="1"/>
              <a:t>distribuisaun</a:t>
            </a:r>
            <a:r>
              <a:rPr lang="en-US" sz="2400" dirty="0"/>
              <a:t> </a:t>
            </a:r>
            <a:r>
              <a:rPr lang="en-US" sz="2400" dirty="0" err="1"/>
              <a:t>espasiál</a:t>
            </a:r>
            <a:r>
              <a:rPr lang="en-US" sz="2400" dirty="0"/>
              <a:t>, </a:t>
            </a:r>
            <a:r>
              <a:rPr lang="en-US" sz="2400" dirty="0" err="1"/>
              <a:t>modelajen</a:t>
            </a:r>
            <a:r>
              <a:rPr lang="en-US" sz="2400" dirty="0"/>
              <a:t> </a:t>
            </a:r>
            <a:r>
              <a:rPr lang="en-US" sz="2400" dirty="0" err="1"/>
              <a:t>asesibilidade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, </a:t>
            </a:r>
            <a:r>
              <a:rPr lang="en-US" sz="2400" dirty="0" err="1"/>
              <a:t>navegasaun</a:t>
            </a:r>
            <a:r>
              <a:rPr lang="en-US" sz="2400" dirty="0"/>
              <a:t> no tracking GNSS </a:t>
            </a:r>
            <a:r>
              <a:rPr lang="en-US" sz="2400" dirty="0" err="1"/>
              <a:t>nian</a:t>
            </a:r>
            <a:endParaRPr lang="fr-CH" sz="2400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" y="170945"/>
            <a:ext cx="12192000" cy="76574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Kazu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utilizasaun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importante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liu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hosi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saúde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públika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E88BACA-235E-DD88-AF81-A5820E4FA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4" y="1097143"/>
            <a:ext cx="1134376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742950">
              <a:buFont typeface="+mj-lt"/>
              <a:buAutoNum type="arabicPeriod"/>
            </a:pPr>
            <a:r>
              <a:rPr lang="en-US" sz="2400" b="1" dirty="0" err="1"/>
              <a:t>Planeamentu</a:t>
            </a:r>
            <a:r>
              <a:rPr lang="en-US" sz="2400" b="1" dirty="0"/>
              <a:t>: </a:t>
            </a:r>
            <a:r>
              <a:rPr lang="pt-BR" sz="2400" dirty="0"/>
              <a:t>Halo estimasaun ba kobertura populasaun nian, habelar rede fasilidade saúde nian, optimiza dalan assesu sira</a:t>
            </a:r>
            <a:endParaRPr lang="en-US" sz="2400" dirty="0"/>
          </a:p>
          <a:p>
            <a:pPr marL="742950" lvl="1" indent="-742950">
              <a:buFont typeface="+mj-lt"/>
              <a:buAutoNum type="arabicPeriod"/>
            </a:pPr>
            <a:r>
              <a:rPr lang="en-US" sz="2400" b="1" dirty="0"/>
              <a:t>Moras </a:t>
            </a:r>
            <a:r>
              <a:rPr lang="en-US" sz="2400" b="1" dirty="0" err="1"/>
              <a:t>sira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hada'et</a:t>
            </a:r>
            <a:r>
              <a:rPr lang="en-US" sz="2400" b="1" dirty="0"/>
              <a:t>/vector-borne diseases: </a:t>
            </a:r>
            <a:r>
              <a:rPr lang="en-US" sz="2400" dirty="0" err="1"/>
              <a:t>Mapeamentu</a:t>
            </a:r>
            <a:r>
              <a:rPr lang="en-US" sz="2400" dirty="0"/>
              <a:t> </a:t>
            </a:r>
            <a:r>
              <a:rPr lang="en-US" sz="2400" dirty="0" err="1"/>
              <a:t>risku</a:t>
            </a:r>
            <a:r>
              <a:rPr lang="en-US" sz="2400" dirty="0"/>
              <a:t>, </a:t>
            </a:r>
            <a:r>
              <a:rPr lang="en-US" sz="2400" dirty="0" err="1"/>
              <a:t>mikroplaneamentu</a:t>
            </a:r>
            <a:r>
              <a:rPr lang="en-US" sz="2400" dirty="0"/>
              <a:t>, </a:t>
            </a:r>
            <a:r>
              <a:rPr lang="en-US" sz="2400" dirty="0" err="1"/>
              <a:t>estimasaun</a:t>
            </a:r>
            <a:r>
              <a:rPr lang="en-US" sz="2400" dirty="0"/>
              <a:t> </a:t>
            </a:r>
            <a:r>
              <a:rPr lang="en-US" sz="2400" dirty="0" err="1"/>
              <a:t>movimentu</a:t>
            </a:r>
            <a:r>
              <a:rPr lang="en-US" sz="2400" dirty="0"/>
              <a:t> </a:t>
            </a:r>
            <a:r>
              <a:rPr lang="en-US" sz="2400" dirty="0" err="1"/>
              <a:t>populasaun</a:t>
            </a:r>
            <a:r>
              <a:rPr lang="en-US" sz="2400" dirty="0"/>
              <a:t>, </a:t>
            </a:r>
            <a:r>
              <a:rPr lang="en-US" sz="2400" dirty="0" err="1"/>
              <a:t>identifika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</a:t>
            </a:r>
            <a:r>
              <a:rPr lang="en-US" sz="2400" dirty="0" err="1"/>
              <a:t>potensiál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reinfesaun</a:t>
            </a:r>
            <a:r>
              <a:rPr lang="en-US" sz="2400" dirty="0"/>
              <a:t>, </a:t>
            </a:r>
            <a:r>
              <a:rPr lang="en-US" sz="2400" dirty="0" err="1"/>
              <a:t>vijilánsia</a:t>
            </a:r>
            <a:r>
              <a:rPr lang="en-US" sz="2400" dirty="0"/>
              <a:t>, </a:t>
            </a:r>
            <a:r>
              <a:rPr lang="en-US" sz="2400" dirty="0" err="1"/>
              <a:t>monitorizasaun</a:t>
            </a:r>
            <a:r>
              <a:rPr lang="en-US" sz="2400" dirty="0"/>
              <a:t>, </a:t>
            </a:r>
            <a:r>
              <a:rPr lang="en-US" sz="2400" dirty="0" err="1"/>
              <a:t>investigasaun</a:t>
            </a:r>
            <a:r>
              <a:rPr lang="en-US" sz="2400" dirty="0"/>
              <a:t> no </a:t>
            </a:r>
            <a:r>
              <a:rPr lang="en-US" sz="2400" dirty="0" err="1"/>
              <a:t>jestaun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surtu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fr-CH" sz="2400" dirty="0"/>
              <a:t>,...</a:t>
            </a:r>
          </a:p>
          <a:p>
            <a:pPr marL="742950" lvl="1" indent="-742950">
              <a:buFont typeface="+mj-lt"/>
              <a:buAutoNum type="arabicPeriod"/>
            </a:pPr>
            <a:r>
              <a:rPr lang="fr-CH" sz="2400" b="1" dirty="0" err="1"/>
              <a:t>Imunizasaun</a:t>
            </a:r>
            <a:r>
              <a:rPr lang="fr-CH" sz="2400" b="1" dirty="0"/>
              <a:t> : </a:t>
            </a:r>
            <a:r>
              <a:rPr lang="es-ES" sz="2400" dirty="0" err="1"/>
              <a:t>Mikroplaneamentu</a:t>
            </a:r>
            <a:r>
              <a:rPr lang="es-ES" sz="2400" dirty="0"/>
              <a:t>, </a:t>
            </a:r>
            <a:r>
              <a:rPr lang="es-ES" sz="2400" dirty="0" err="1"/>
              <a:t>monitorizasaun</a:t>
            </a:r>
            <a:r>
              <a:rPr lang="es-ES" sz="2400" dirty="0"/>
              <a:t> </a:t>
            </a:r>
            <a:r>
              <a:rPr lang="es-ES" sz="2400" dirty="0" err="1"/>
              <a:t>kampaña</a:t>
            </a:r>
            <a:r>
              <a:rPr lang="es-ES" sz="2400" dirty="0"/>
              <a:t>, </a:t>
            </a:r>
            <a:r>
              <a:rPr lang="es-ES" sz="2400" dirty="0" err="1"/>
              <a:t>vijilánsia</a:t>
            </a:r>
            <a:r>
              <a:rPr lang="es-ES" sz="2400" dirty="0"/>
              <a:t> moras, </a:t>
            </a:r>
            <a:r>
              <a:rPr lang="es-ES" sz="2400" dirty="0" err="1"/>
              <a:t>modelajen</a:t>
            </a:r>
            <a:r>
              <a:rPr lang="es-ES" sz="2400" dirty="0"/>
              <a:t> </a:t>
            </a:r>
            <a:r>
              <a:rPr lang="es-ES" sz="2400" dirty="0" err="1"/>
              <a:t>kobertura</a:t>
            </a:r>
            <a:r>
              <a:rPr lang="es-ES" sz="2400" dirty="0"/>
              <a:t> </a:t>
            </a:r>
            <a:r>
              <a:rPr lang="es-ES" sz="2400" dirty="0" err="1"/>
              <a:t>imunizasaun</a:t>
            </a:r>
            <a:r>
              <a:rPr lang="fr-CH" sz="2400" dirty="0"/>
              <a:t>,...</a:t>
            </a:r>
          </a:p>
          <a:p>
            <a:pPr marL="742950" lvl="1" indent="-742950">
              <a:buFont typeface="+mj-lt"/>
              <a:buAutoNum type="arabicPeriod"/>
            </a:pPr>
            <a:r>
              <a:rPr lang="en-US" sz="2400" b="1" dirty="0" err="1"/>
              <a:t>Jestaun</a:t>
            </a:r>
            <a:r>
              <a:rPr lang="en-US" sz="2400" b="1" dirty="0"/>
              <a:t> </a:t>
            </a:r>
            <a:r>
              <a:rPr lang="en-US" sz="2400" b="1" dirty="0" err="1"/>
              <a:t>Emerjénsia</a:t>
            </a:r>
            <a:r>
              <a:rPr lang="en-US" sz="2400" b="1" dirty="0"/>
              <a:t> : </a:t>
            </a:r>
            <a:r>
              <a:rPr lang="en-US" sz="2400" dirty="0" err="1"/>
              <a:t>Avaliasaun</a:t>
            </a:r>
            <a:r>
              <a:rPr lang="en-US" sz="2400" dirty="0"/>
              <a:t>/</a:t>
            </a:r>
            <a:r>
              <a:rPr lang="en-US" sz="2400" dirty="0" err="1"/>
              <a:t>redusaun</a:t>
            </a:r>
            <a:r>
              <a:rPr lang="en-US" sz="2400" dirty="0"/>
              <a:t> </a:t>
            </a:r>
            <a:r>
              <a:rPr lang="en-US" sz="2400" dirty="0" err="1"/>
              <a:t>perigu</a:t>
            </a:r>
            <a:r>
              <a:rPr lang="en-US" sz="2400" dirty="0"/>
              <a:t> no </a:t>
            </a:r>
            <a:r>
              <a:rPr lang="en-US" sz="2400" dirty="0" err="1"/>
              <a:t>risku</a:t>
            </a:r>
            <a:r>
              <a:rPr lang="en-US" sz="2400" dirty="0"/>
              <a:t>, </a:t>
            </a:r>
            <a:r>
              <a:rPr lang="en-US" sz="2400" dirty="0" err="1"/>
              <a:t>alerta</a:t>
            </a:r>
            <a:r>
              <a:rPr lang="en-US" sz="2400" dirty="0"/>
              <a:t> </a:t>
            </a:r>
            <a:r>
              <a:rPr lang="en-US" sz="2400" dirty="0" err="1"/>
              <a:t>antesipada</a:t>
            </a:r>
            <a:r>
              <a:rPr lang="en-US" sz="2400" dirty="0"/>
              <a:t>, </a:t>
            </a:r>
            <a:r>
              <a:rPr lang="en-US" sz="2400" dirty="0" err="1"/>
              <a:t>avaliasaun</a:t>
            </a:r>
            <a:r>
              <a:rPr lang="en-US" sz="2400" dirty="0"/>
              <a:t> </a:t>
            </a:r>
            <a:r>
              <a:rPr lang="en-US" sz="2400" dirty="0" err="1"/>
              <a:t>inisiál</a:t>
            </a:r>
            <a:r>
              <a:rPr lang="en-US" sz="2400" dirty="0"/>
              <a:t> </a:t>
            </a:r>
            <a:r>
              <a:rPr lang="en-US" sz="2400" dirty="0" err="1"/>
              <a:t>lalais</a:t>
            </a:r>
            <a:r>
              <a:rPr lang="en-US" sz="2400" dirty="0"/>
              <a:t>, </a:t>
            </a:r>
            <a:r>
              <a:rPr lang="en-US" sz="2400" dirty="0" err="1"/>
              <a:t>jestaun</a:t>
            </a:r>
            <a:r>
              <a:rPr lang="en-US" sz="2400" dirty="0"/>
              <a:t> </a:t>
            </a:r>
            <a:r>
              <a:rPr lang="en-US" sz="2400" dirty="0" err="1"/>
              <a:t>resposta</a:t>
            </a:r>
            <a:r>
              <a:rPr lang="en-US" sz="2400" dirty="0"/>
              <a:t>, </a:t>
            </a:r>
            <a:r>
              <a:rPr lang="en-US" sz="2400" dirty="0" err="1"/>
              <a:t>planeamentu</a:t>
            </a:r>
            <a:r>
              <a:rPr lang="en-US" sz="2400" dirty="0"/>
              <a:t> </a:t>
            </a:r>
            <a:r>
              <a:rPr lang="en-US" sz="2400" dirty="0" err="1"/>
              <a:t>rekonstrusaun</a:t>
            </a:r>
            <a:r>
              <a:rPr lang="fr-CH" sz="2400" dirty="0"/>
              <a:t>,...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A0154B8-B167-F54B-0F38-7347CA9A003E}"/>
              </a:ext>
            </a:extLst>
          </p:cNvPr>
          <p:cNvSpPr/>
          <p:nvPr/>
        </p:nvSpPr>
        <p:spPr>
          <a:xfrm rot="16200000">
            <a:off x="6177608" y="-185545"/>
            <a:ext cx="365126" cy="10193446"/>
          </a:xfrm>
          <a:prstGeom prst="leftBrace">
            <a:avLst/>
          </a:prstGeom>
          <a:ln w="38100">
            <a:solidFill>
              <a:srgbClr val="4F8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" name="Google Shape;258;p10">
            <a:extLst>
              <a:ext uri="{FF2B5EF4-FFF2-40B4-BE49-F238E27FC236}">
                <a16:creationId xmlns:a16="http://schemas.microsoft.com/office/drawing/2014/main" id="{9D23E893-89A8-105C-EEBC-68D5C2B2CFC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40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66036" y="71611"/>
            <a:ext cx="12192000" cy="5357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Potensiál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husi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saúde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públika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19AD70-4508-30CF-A8A4-7C4096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1" t="14494" r="39285" b="2289"/>
          <a:stretch/>
        </p:blipFill>
        <p:spPr>
          <a:xfrm>
            <a:off x="6262036" y="553373"/>
            <a:ext cx="629905" cy="814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954DCE-F647-33CA-CB8C-1CA40D7DC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9" t="20125" r="41274" b="4724"/>
          <a:stretch/>
        </p:blipFill>
        <p:spPr>
          <a:xfrm>
            <a:off x="5287609" y="578786"/>
            <a:ext cx="568800" cy="796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8585E5-2E72-8093-754B-5A1D6926FBB7}"/>
              </a:ext>
            </a:extLst>
          </p:cNvPr>
          <p:cNvSpPr/>
          <p:nvPr/>
        </p:nvSpPr>
        <p:spPr>
          <a:xfrm>
            <a:off x="1245405" y="1249743"/>
            <a:ext cx="2255520" cy="270326"/>
          </a:xfrm>
          <a:prstGeom prst="rect">
            <a:avLst/>
          </a:prstGeom>
          <a:noFill/>
          <a:ln w="19050">
            <a:solidFill>
              <a:srgbClr val="7F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/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1.1 Falta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</a:rPr>
              <a:t>denominador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</a:rPr>
              <a:t>populasaun</a:t>
            </a:r>
            <a:endParaRPr lang="en-US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A734F-DAB0-F5B8-10EC-3AB57811E109}"/>
              </a:ext>
            </a:extLst>
          </p:cNvPr>
          <p:cNvSpPr/>
          <p:nvPr/>
        </p:nvSpPr>
        <p:spPr>
          <a:xfrm>
            <a:off x="1245405" y="1989908"/>
            <a:ext cx="2255520" cy="337404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/>
            <a:r>
              <a:rPr lang="pt-BR" sz="1100" dirty="0">
                <a:solidFill>
                  <a:schemeClr val="accent4">
                    <a:lumMod val="50000"/>
                  </a:schemeClr>
                </a:solidFill>
              </a:rPr>
              <a:t>1.3 Falta kualidade/dadus ne'ebé konfiável</a:t>
            </a:r>
            <a:endParaRPr lang="en-US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CADF5-E29A-25F9-16BD-FD956D812A2D}"/>
              </a:ext>
            </a:extLst>
          </p:cNvPr>
          <p:cNvSpPr/>
          <p:nvPr/>
        </p:nvSpPr>
        <p:spPr>
          <a:xfrm>
            <a:off x="1245405" y="2860818"/>
            <a:ext cx="2255520" cy="381000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s-ES" sz="1100" dirty="0">
                <a:solidFill>
                  <a:schemeClr val="accent4">
                    <a:lumMod val="50000"/>
                  </a:schemeClr>
                </a:solidFill>
              </a:rPr>
              <a:t>1.6 </a:t>
            </a:r>
            <a:r>
              <a:rPr lang="es-ES" sz="1100" dirty="0" err="1">
                <a:solidFill>
                  <a:schemeClr val="accent4">
                    <a:lumMod val="50000"/>
                  </a:schemeClr>
                </a:solidFill>
              </a:rPr>
              <a:t>Utilizasaun</a:t>
            </a:r>
            <a:r>
              <a:rPr lang="es-ES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accent4">
                    <a:lumMod val="50000"/>
                  </a:schemeClr>
                </a:solidFill>
              </a:rPr>
              <a:t>dadus</a:t>
            </a:r>
            <a:r>
              <a:rPr lang="es-ES" sz="1100" dirty="0">
                <a:solidFill>
                  <a:schemeClr val="accent4">
                    <a:lumMod val="50000"/>
                  </a:schemeClr>
                </a:solidFill>
              </a:rPr>
              <a:t> no </a:t>
            </a:r>
            <a:r>
              <a:rPr lang="es-ES" sz="1100" dirty="0" err="1">
                <a:solidFill>
                  <a:schemeClr val="accent4">
                    <a:lumMod val="50000"/>
                  </a:schemeClr>
                </a:solidFill>
              </a:rPr>
              <a:t>informasaun</a:t>
            </a:r>
            <a:r>
              <a:rPr lang="es-ES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accent4">
                    <a:lumMod val="50000"/>
                  </a:schemeClr>
                </a:solidFill>
              </a:rPr>
              <a:t>ne'ebé</a:t>
            </a:r>
            <a:r>
              <a:rPr lang="es-ES" sz="1100" dirty="0">
                <a:solidFill>
                  <a:schemeClr val="accent4">
                    <a:lumMod val="50000"/>
                  </a:schemeClr>
                </a:solidFill>
              </a:rPr>
              <a:t> la </a:t>
            </a:r>
            <a:r>
              <a:rPr lang="es-ES" sz="1100" dirty="0" err="1">
                <a:solidFill>
                  <a:schemeClr val="accent4">
                    <a:lumMod val="50000"/>
                  </a:schemeClr>
                </a:solidFill>
              </a:rPr>
              <a:t>sufisiente</a:t>
            </a:r>
            <a:endParaRPr lang="en-US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75F44-B3D6-C2FA-D1B6-B2FC03E6E62A}"/>
              </a:ext>
            </a:extLst>
          </p:cNvPr>
          <p:cNvSpPr/>
          <p:nvPr/>
        </p:nvSpPr>
        <p:spPr>
          <a:xfrm>
            <a:off x="1245405" y="4622761"/>
            <a:ext cx="2255520" cy="34010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it-IT" sz="1100" dirty="0">
                <a:solidFill>
                  <a:schemeClr val="accent6">
                    <a:lumMod val="75000"/>
                  </a:schemeClr>
                </a:solidFill>
              </a:rPr>
              <a:t>2.2 Fornesimentu servisu sira ne'ebé la sufisiente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08432-CA7A-66E3-3D8F-F2A350C540E8}"/>
              </a:ext>
            </a:extLst>
          </p:cNvPr>
          <p:cNvSpPr/>
          <p:nvPr/>
        </p:nvSpPr>
        <p:spPr>
          <a:xfrm>
            <a:off x="8660353" y="910734"/>
            <a:ext cx="2491964" cy="35960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3.6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Supervizaun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apoiu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ne'ebé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adekuadu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6F7B3E-A9BC-6451-1B42-F1442EFC20A4}"/>
              </a:ext>
            </a:extLst>
          </p:cNvPr>
          <p:cNvSpPr/>
          <p:nvPr/>
        </p:nvSpPr>
        <p:spPr>
          <a:xfrm>
            <a:off x="4959448" y="2749858"/>
            <a:ext cx="2255520" cy="4146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Estimasaun </a:t>
            </a:r>
            <a:r>
              <a:rPr lang="en-US" sz="1100" b="1" dirty="0" err="1">
                <a:solidFill>
                  <a:srgbClr val="002060"/>
                </a:solidFill>
              </a:rPr>
              <a:t>populasaun</a:t>
            </a:r>
            <a:r>
              <a:rPr lang="en-US" sz="1100" b="1" dirty="0">
                <a:solidFill>
                  <a:srgbClr val="002060"/>
                </a:solidFill>
              </a:rPr>
              <a:t> no </a:t>
            </a:r>
            <a:r>
              <a:rPr lang="en-US" sz="1100" b="1" dirty="0" err="1">
                <a:solidFill>
                  <a:srgbClr val="002060"/>
                </a:solidFill>
              </a:rPr>
              <a:t>distribuisaun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espasiál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29499-5E07-B18C-EF21-204F60EF3279}"/>
              </a:ext>
            </a:extLst>
          </p:cNvPr>
          <p:cNvSpPr/>
          <p:nvPr/>
        </p:nvSpPr>
        <p:spPr>
          <a:xfrm>
            <a:off x="4982598" y="4501196"/>
            <a:ext cx="2255520" cy="381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rgbClr val="002060"/>
                </a:solidFill>
              </a:rPr>
              <a:t>Mapeamentu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temátiku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CD1DC-20A2-768B-708B-85403A900785}"/>
              </a:ext>
            </a:extLst>
          </p:cNvPr>
          <p:cNvSpPr/>
          <p:nvPr/>
        </p:nvSpPr>
        <p:spPr>
          <a:xfrm>
            <a:off x="4959448" y="3500092"/>
            <a:ext cx="2255520" cy="7322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rgbClr val="002060"/>
                </a:solidFill>
              </a:rPr>
              <a:t>Asesibilidade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jeográfika</a:t>
            </a:r>
            <a:r>
              <a:rPr lang="en-US" sz="1100" b="1" dirty="0">
                <a:solidFill>
                  <a:srgbClr val="002060"/>
                </a:solidFill>
              </a:rPr>
              <a:t>, </a:t>
            </a:r>
            <a:r>
              <a:rPr lang="en-US" sz="1100" b="1" dirty="0" err="1">
                <a:solidFill>
                  <a:srgbClr val="002060"/>
                </a:solidFill>
              </a:rPr>
              <a:t>lokalizasaun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servisu</a:t>
            </a:r>
            <a:r>
              <a:rPr lang="en-US" sz="1100" b="1" dirty="0">
                <a:solidFill>
                  <a:srgbClr val="002060"/>
                </a:solidFill>
              </a:rPr>
              <a:t>, no </a:t>
            </a:r>
            <a:r>
              <a:rPr lang="en-US" sz="1100" b="1" dirty="0" err="1">
                <a:solidFill>
                  <a:srgbClr val="002060"/>
                </a:solidFill>
              </a:rPr>
              <a:t>modelajen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optimizasaun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rota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5345DD-D9A7-B2F9-C5FE-F07913FBB05D}"/>
              </a:ext>
            </a:extLst>
          </p:cNvPr>
          <p:cNvSpPr/>
          <p:nvPr/>
        </p:nvSpPr>
        <p:spPr>
          <a:xfrm>
            <a:off x="1245405" y="3336935"/>
            <a:ext cx="2255520" cy="381000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1.7 Falta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</a:rPr>
              <a:t>identifikadór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</a:rPr>
              <a:t>úniku</a:t>
            </a:r>
            <a:endParaRPr lang="en-US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CD981-EEA8-8066-51B9-F0F0BC75A249}"/>
              </a:ext>
            </a:extLst>
          </p:cNvPr>
          <p:cNvSpPr/>
          <p:nvPr/>
        </p:nvSpPr>
        <p:spPr>
          <a:xfrm>
            <a:off x="1245405" y="4152863"/>
            <a:ext cx="2255520" cy="38100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it-IT" sz="1100" dirty="0">
                <a:solidFill>
                  <a:schemeClr val="accent6">
                    <a:lumMod val="75000"/>
                  </a:schemeClr>
                </a:solidFill>
              </a:rPr>
              <a:t>2.1 Fornesimentu merkadoria ne'ebé la sufisiente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89783-B892-9718-79B1-FD9F70CF5583}"/>
              </a:ext>
            </a:extLst>
          </p:cNvPr>
          <p:cNvSpPr/>
          <p:nvPr/>
        </p:nvSpPr>
        <p:spPr>
          <a:xfrm>
            <a:off x="1245405" y="5038488"/>
            <a:ext cx="2255520" cy="34010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it-IT" sz="1100" dirty="0">
                <a:solidFill>
                  <a:schemeClr val="accent6">
                    <a:lumMod val="75000"/>
                  </a:schemeClr>
                </a:solidFill>
              </a:rPr>
              <a:t>2.3 Fornesimentu ekipamentu ne'ebé la sufisiente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3D79D-AE4F-D780-CFF0-24EDBEE9B16B}"/>
              </a:ext>
            </a:extLst>
          </p:cNvPr>
          <p:cNvSpPr/>
          <p:nvPr/>
        </p:nvSpPr>
        <p:spPr>
          <a:xfrm>
            <a:off x="1245405" y="5423764"/>
            <a:ext cx="2255520" cy="38100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2.4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Fornesimentu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traballadór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saúde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ne’ebé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kualifikadu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la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sufisiente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ACA5CF-C1F9-55C7-391C-325E287206A9}"/>
              </a:ext>
            </a:extLst>
          </p:cNvPr>
          <p:cNvSpPr/>
          <p:nvPr/>
        </p:nvSpPr>
        <p:spPr>
          <a:xfrm>
            <a:off x="1169205" y="903264"/>
            <a:ext cx="1282700" cy="25908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1 </a:t>
            </a:r>
            <a:r>
              <a:rPr lang="en-US" sz="1100" dirty="0" err="1">
                <a:solidFill>
                  <a:schemeClr val="bg1"/>
                </a:solidFill>
              </a:rPr>
              <a:t>Informasaun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413AC9-A887-25DF-57C6-FD17A4A90DF9}"/>
              </a:ext>
            </a:extLst>
          </p:cNvPr>
          <p:cNvSpPr/>
          <p:nvPr/>
        </p:nvSpPr>
        <p:spPr>
          <a:xfrm>
            <a:off x="1169205" y="3790637"/>
            <a:ext cx="1282700" cy="2590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2 </a:t>
            </a:r>
            <a:r>
              <a:rPr lang="en-US" sz="1100" dirty="0" err="1">
                <a:solidFill>
                  <a:schemeClr val="bg1"/>
                </a:solidFill>
              </a:rPr>
              <a:t>Disponibilidade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5C9FE7-4F01-E2CB-DFD4-1440B9DA24FD}"/>
              </a:ext>
            </a:extLst>
          </p:cNvPr>
          <p:cNvSpPr/>
          <p:nvPr/>
        </p:nvSpPr>
        <p:spPr>
          <a:xfrm>
            <a:off x="8596966" y="605249"/>
            <a:ext cx="1282700" cy="259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3 </a:t>
            </a:r>
            <a:r>
              <a:rPr lang="en-US" sz="1100" dirty="0" err="1">
                <a:solidFill>
                  <a:schemeClr val="bg1"/>
                </a:solidFill>
              </a:rPr>
              <a:t>Kualidade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23C03-4816-9737-9AD5-F6E0800C59A2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3500925" y="1384906"/>
            <a:ext cx="1458523" cy="1572285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AD2975-6F2C-8BE9-1CE4-7440368E3ACB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3500925" y="2158610"/>
            <a:ext cx="1458523" cy="798581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621302-B72E-00DF-246D-8A324A66F65A}"/>
              </a:ext>
            </a:extLst>
          </p:cNvPr>
          <p:cNvCxnSpPr>
            <a:cxnSpLocks/>
            <a:stCxn id="5" idx="3"/>
            <a:endCxn id="28" idx="1"/>
          </p:cNvCxnSpPr>
          <p:nvPr/>
        </p:nvCxnSpPr>
        <p:spPr>
          <a:xfrm>
            <a:off x="3500925" y="2158610"/>
            <a:ext cx="1471787" cy="173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04F4E80-8D5C-1BB8-E3B2-750E9FD21F63}"/>
              </a:ext>
            </a:extLst>
          </p:cNvPr>
          <p:cNvCxnSpPr>
            <a:cxnSpLocks/>
            <a:stCxn id="13" idx="3"/>
            <a:endCxn id="28" idx="1"/>
          </p:cNvCxnSpPr>
          <p:nvPr/>
        </p:nvCxnSpPr>
        <p:spPr>
          <a:xfrm flipV="1">
            <a:off x="3500925" y="2158783"/>
            <a:ext cx="1471787" cy="1368652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7B7916-EBB8-80FA-1F2E-587234366174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3500925" y="3051318"/>
            <a:ext cx="1481673" cy="1640378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BF2797-0D9D-7FB6-B35A-458AB4205099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>
            <a:off x="3500925" y="4343363"/>
            <a:ext cx="1481673" cy="348333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18B79D-B418-BEC4-B647-733013610672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3500925" y="4691696"/>
            <a:ext cx="1481673" cy="922568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8DE412-1281-D1F4-AA39-7B517D4061D3}"/>
              </a:ext>
            </a:extLst>
          </p:cNvPr>
          <p:cNvCxnSpPr>
            <a:cxnSpLocks/>
            <a:stCxn id="15" idx="3"/>
            <a:endCxn id="11" idx="1"/>
          </p:cNvCxnSpPr>
          <p:nvPr/>
        </p:nvCxnSpPr>
        <p:spPr>
          <a:xfrm flipV="1">
            <a:off x="3500925" y="4691696"/>
            <a:ext cx="1481673" cy="516844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BA35369-0BDA-CB7A-7873-B4F2B0B6F5BA}"/>
              </a:ext>
            </a:extLst>
          </p:cNvPr>
          <p:cNvSpPr/>
          <p:nvPr/>
        </p:nvSpPr>
        <p:spPr>
          <a:xfrm>
            <a:off x="4972712" y="1962855"/>
            <a:ext cx="2255520" cy="39185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Lista Mestre </a:t>
            </a:r>
            <a:r>
              <a:rPr lang="en-US" sz="1100" b="1" dirty="0" err="1">
                <a:solidFill>
                  <a:srgbClr val="002060"/>
                </a:solidFill>
              </a:rPr>
              <a:t>Jeoreferensiadu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sira</a:t>
            </a:r>
            <a:endParaRPr lang="en-US" sz="1100" b="1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8371BA-3E0B-C99E-FF4E-7BD105F4E0AC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>
          <a:xfrm>
            <a:off x="3500925" y="1384906"/>
            <a:ext cx="1471787" cy="77387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8EC227-8AAB-54D8-28EB-12DB4AEC8064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3500925" y="4691696"/>
            <a:ext cx="1481673" cy="101117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A25B49-ABBA-DFE1-B2CA-E126A46052FB}"/>
              </a:ext>
            </a:extLst>
          </p:cNvPr>
          <p:cNvCxnSpPr>
            <a:cxnSpLocks/>
            <a:stCxn id="14" idx="3"/>
            <a:endCxn id="28" idx="1"/>
          </p:cNvCxnSpPr>
          <p:nvPr/>
        </p:nvCxnSpPr>
        <p:spPr>
          <a:xfrm flipV="1">
            <a:off x="3500925" y="2158783"/>
            <a:ext cx="1471787" cy="2184580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AAEC08-C17F-6594-ADB3-0E026E0284B0}"/>
              </a:ext>
            </a:extLst>
          </p:cNvPr>
          <p:cNvCxnSpPr>
            <a:cxnSpLocks/>
            <a:stCxn id="8" idx="3"/>
            <a:endCxn id="28" idx="1"/>
          </p:cNvCxnSpPr>
          <p:nvPr/>
        </p:nvCxnSpPr>
        <p:spPr>
          <a:xfrm flipV="1">
            <a:off x="3500925" y="2158783"/>
            <a:ext cx="1471787" cy="2634030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8A3CAE-BD0B-BD99-767A-81D2E0EA386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251275" y="1090536"/>
            <a:ext cx="1409078" cy="4304937"/>
          </a:xfrm>
          <a:prstGeom prst="straightConnector1">
            <a:avLst/>
          </a:prstGeom>
          <a:ln w="95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54E1EA-FA9D-0B07-9383-65103B082B6A}"/>
              </a:ext>
            </a:extLst>
          </p:cNvPr>
          <p:cNvCxnSpPr>
            <a:cxnSpLocks/>
            <a:stCxn id="15" idx="3"/>
            <a:endCxn id="12" idx="1"/>
          </p:cNvCxnSpPr>
          <p:nvPr/>
        </p:nvCxnSpPr>
        <p:spPr>
          <a:xfrm flipV="1">
            <a:off x="3500925" y="3866226"/>
            <a:ext cx="1458523" cy="1342314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E0710E-C0CA-6C40-4D20-2608C1B22693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3500925" y="3866226"/>
            <a:ext cx="1458523" cy="926587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EDF176-79BF-844F-E73F-4DEFE6D40FE2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 flipV="1">
            <a:off x="3500925" y="3866226"/>
            <a:ext cx="1458523" cy="477137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8BA28E-2EE5-3885-08C8-97BEB24BE96D}"/>
              </a:ext>
            </a:extLst>
          </p:cNvPr>
          <p:cNvCxnSpPr>
            <a:cxnSpLocks/>
            <a:stCxn id="15" idx="3"/>
            <a:endCxn id="28" idx="1"/>
          </p:cNvCxnSpPr>
          <p:nvPr/>
        </p:nvCxnSpPr>
        <p:spPr>
          <a:xfrm flipV="1">
            <a:off x="3500925" y="2158783"/>
            <a:ext cx="1471787" cy="3049757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6C3F24-C278-77A6-5DFD-855623D23611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 flipV="1">
            <a:off x="3500925" y="3866226"/>
            <a:ext cx="1458523" cy="1748038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10E6FB2-AEDC-8617-DDCC-78DDE2280C56}"/>
              </a:ext>
            </a:extLst>
          </p:cNvPr>
          <p:cNvSpPr/>
          <p:nvPr/>
        </p:nvSpPr>
        <p:spPr>
          <a:xfrm>
            <a:off x="4992441" y="5175172"/>
            <a:ext cx="2255520" cy="53507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Navegasaun, tracking no </a:t>
            </a:r>
            <a:r>
              <a:rPr lang="en-US" sz="1100" b="1" dirty="0" err="1">
                <a:solidFill>
                  <a:srgbClr val="002060"/>
                </a:solidFill>
              </a:rPr>
              <a:t>kolesaun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koordenada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jeográfika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err="1">
                <a:solidFill>
                  <a:srgbClr val="002060"/>
                </a:solidFill>
              </a:rPr>
              <a:t>uza</a:t>
            </a:r>
            <a:r>
              <a:rPr lang="en-US" sz="1100" b="1" dirty="0">
                <a:solidFill>
                  <a:srgbClr val="002060"/>
                </a:solidFill>
              </a:rPr>
              <a:t> GNSS</a:t>
            </a:r>
            <a:endParaRPr lang="en-US" sz="1100" dirty="0">
              <a:solidFill>
                <a:srgbClr val="00206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E87F4A-DE58-FB5B-7E79-433CA6E3C9B1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500925" y="2957191"/>
            <a:ext cx="1458523" cy="1835622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F6EB3C5-E468-F201-6CA2-CE24C5E46EF2}"/>
              </a:ext>
            </a:extLst>
          </p:cNvPr>
          <p:cNvCxnSpPr>
            <a:cxnSpLocks/>
            <a:stCxn id="16" idx="3"/>
            <a:endCxn id="28" idx="1"/>
          </p:cNvCxnSpPr>
          <p:nvPr/>
        </p:nvCxnSpPr>
        <p:spPr>
          <a:xfrm flipV="1">
            <a:off x="3500925" y="2158783"/>
            <a:ext cx="1471787" cy="3455481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66ED7F2-D312-0A94-4710-47C0688D7ED0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 flipV="1">
            <a:off x="3500925" y="2158783"/>
            <a:ext cx="1471787" cy="892535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304082A-D8D1-27CB-4BDF-8775FBBC3C8F}"/>
              </a:ext>
            </a:extLst>
          </p:cNvPr>
          <p:cNvSpPr/>
          <p:nvPr/>
        </p:nvSpPr>
        <p:spPr>
          <a:xfrm>
            <a:off x="8674434" y="2991221"/>
            <a:ext cx="2477883" cy="333522"/>
          </a:xfrm>
          <a:prstGeom prst="rect">
            <a:avLst/>
          </a:prstGeom>
          <a:noFill/>
          <a:ln w="19050">
            <a:solidFill>
              <a:srgbClr val="FE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/>
            <a:r>
              <a:rPr lang="pt-BR" sz="1100" dirty="0">
                <a:solidFill>
                  <a:srgbClr val="FE7F00"/>
                </a:solidFill>
              </a:rPr>
              <a:t>6.3 Planeamentu no koordenasaun ne’ebé ladi’ak</a:t>
            </a:r>
            <a:endParaRPr lang="en-US" sz="1100" dirty="0">
              <a:solidFill>
                <a:srgbClr val="FE7F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5AFE35-DD7D-E365-0F71-1B3A00E7B968}"/>
              </a:ext>
            </a:extLst>
          </p:cNvPr>
          <p:cNvSpPr/>
          <p:nvPr/>
        </p:nvSpPr>
        <p:spPr>
          <a:xfrm>
            <a:off x="8686765" y="5499369"/>
            <a:ext cx="2446231" cy="35908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8.5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Responsabilidade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fraku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entre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nivel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sira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setór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saúde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nian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694F3B-F88D-1279-D221-850E233500BE}"/>
              </a:ext>
            </a:extLst>
          </p:cNvPr>
          <p:cNvSpPr/>
          <p:nvPr/>
        </p:nvSpPr>
        <p:spPr>
          <a:xfrm>
            <a:off x="8697025" y="1963686"/>
            <a:ext cx="2439287" cy="249410"/>
          </a:xfrm>
          <a:prstGeom prst="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rgbClr val="9966FF"/>
                </a:solidFill>
              </a:rPr>
              <a:t>5.2 </a:t>
            </a:r>
            <a:r>
              <a:rPr lang="en-US" sz="1100" dirty="0" err="1">
                <a:solidFill>
                  <a:srgbClr val="9966FF"/>
                </a:solidFill>
              </a:rPr>
              <a:t>Inasesibilidade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jeográfika</a:t>
            </a:r>
            <a:endParaRPr lang="en-US" sz="1100" dirty="0">
              <a:solidFill>
                <a:srgbClr val="9966FF"/>
              </a:solidFill>
            </a:endParaRPr>
          </a:p>
        </p:txBody>
      </p:sp>
      <p:sp>
        <p:nvSpPr>
          <p:cNvPr id="10298" name="Rectangle 10297">
            <a:extLst>
              <a:ext uri="{FF2B5EF4-FFF2-40B4-BE49-F238E27FC236}">
                <a16:creationId xmlns:a16="http://schemas.microsoft.com/office/drawing/2014/main" id="{032F8E16-C81A-EF5E-144E-B5E27DA46239}"/>
              </a:ext>
            </a:extLst>
          </p:cNvPr>
          <p:cNvSpPr/>
          <p:nvPr/>
        </p:nvSpPr>
        <p:spPr>
          <a:xfrm>
            <a:off x="8693397" y="4319597"/>
            <a:ext cx="2443995" cy="321808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tx1"/>
                </a:solidFill>
              </a:rPr>
              <a:t>7.2 Falta </a:t>
            </a:r>
            <a:r>
              <a:rPr lang="en-US" sz="1100" dirty="0" err="1">
                <a:solidFill>
                  <a:schemeClr val="tx1"/>
                </a:solidFill>
              </a:rPr>
              <a:t>alokasaun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rekursu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ne’ebé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efetivu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299" name="Rectangle 10298">
            <a:extLst>
              <a:ext uri="{FF2B5EF4-FFF2-40B4-BE49-F238E27FC236}">
                <a16:creationId xmlns:a16="http://schemas.microsoft.com/office/drawing/2014/main" id="{2746B0B6-0651-256C-6C86-115E0D725B63}"/>
              </a:ext>
            </a:extLst>
          </p:cNvPr>
          <p:cNvSpPr/>
          <p:nvPr/>
        </p:nvSpPr>
        <p:spPr>
          <a:xfrm>
            <a:off x="8679737" y="1658562"/>
            <a:ext cx="2456576" cy="246012"/>
          </a:xfrm>
          <a:prstGeom prst="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rgbClr val="9966FF"/>
                </a:solidFill>
              </a:rPr>
              <a:t>5.1 </a:t>
            </a:r>
            <a:r>
              <a:rPr lang="en-US" sz="1100" dirty="0" err="1">
                <a:solidFill>
                  <a:srgbClr val="9966FF"/>
                </a:solidFill>
              </a:rPr>
              <a:t>Prokura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ba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servisu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sira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ne'ebé</a:t>
            </a:r>
            <a:r>
              <a:rPr lang="en-US" sz="1100" dirty="0">
                <a:solidFill>
                  <a:srgbClr val="9966FF"/>
                </a:solidFill>
              </a:rPr>
              <a:t> </a:t>
            </a:r>
            <a:r>
              <a:rPr lang="en-US" sz="1100" dirty="0" err="1">
                <a:solidFill>
                  <a:srgbClr val="9966FF"/>
                </a:solidFill>
              </a:rPr>
              <a:t>ki'ik</a:t>
            </a:r>
            <a:endParaRPr lang="en-US" sz="1100" dirty="0">
              <a:solidFill>
                <a:srgbClr val="9966FF"/>
              </a:solidFill>
            </a:endParaRPr>
          </a:p>
        </p:txBody>
      </p:sp>
      <p:sp>
        <p:nvSpPr>
          <p:cNvPr id="10300" name="Rectangle 10299">
            <a:extLst>
              <a:ext uri="{FF2B5EF4-FFF2-40B4-BE49-F238E27FC236}">
                <a16:creationId xmlns:a16="http://schemas.microsoft.com/office/drawing/2014/main" id="{A8BDF83F-E6B6-63F4-1485-DEDADB9A02D1}"/>
              </a:ext>
            </a:extLst>
          </p:cNvPr>
          <p:cNvSpPr/>
          <p:nvPr/>
        </p:nvSpPr>
        <p:spPr>
          <a:xfrm>
            <a:off x="8674434" y="2618249"/>
            <a:ext cx="2462957" cy="334608"/>
          </a:xfrm>
          <a:prstGeom prst="rect">
            <a:avLst/>
          </a:prstGeom>
          <a:noFill/>
          <a:ln w="19050">
            <a:solidFill>
              <a:srgbClr val="FE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82" indent="-228582"/>
            <a:r>
              <a:rPr lang="en-US" sz="1100" dirty="0">
                <a:solidFill>
                  <a:srgbClr val="FE7F00"/>
                </a:solidFill>
              </a:rPr>
              <a:t>6.2 Falta ka </a:t>
            </a:r>
            <a:r>
              <a:rPr lang="en-US" sz="1100" dirty="0" err="1">
                <a:solidFill>
                  <a:srgbClr val="FE7F00"/>
                </a:solidFill>
              </a:rPr>
              <a:t>referénsia</a:t>
            </a:r>
            <a:r>
              <a:rPr lang="en-US" sz="1100" dirty="0">
                <a:solidFill>
                  <a:srgbClr val="FE7F00"/>
                </a:solidFill>
              </a:rPr>
              <a:t> </a:t>
            </a:r>
            <a:r>
              <a:rPr lang="en-US" sz="1100" dirty="0" err="1">
                <a:solidFill>
                  <a:srgbClr val="FE7F00"/>
                </a:solidFill>
              </a:rPr>
              <a:t>sira</a:t>
            </a:r>
            <a:r>
              <a:rPr lang="en-US" sz="1100" dirty="0">
                <a:solidFill>
                  <a:srgbClr val="FE7F00"/>
                </a:solidFill>
              </a:rPr>
              <a:t> </a:t>
            </a:r>
            <a:r>
              <a:rPr lang="en-US" sz="1100" dirty="0" err="1">
                <a:solidFill>
                  <a:srgbClr val="FE7F00"/>
                </a:solidFill>
              </a:rPr>
              <a:t>ne'ebé</a:t>
            </a:r>
            <a:r>
              <a:rPr lang="en-US" sz="1100" dirty="0">
                <a:solidFill>
                  <a:srgbClr val="FE7F00"/>
                </a:solidFill>
              </a:rPr>
              <a:t> la </a:t>
            </a:r>
            <a:r>
              <a:rPr lang="en-US" sz="1100" dirty="0" err="1">
                <a:solidFill>
                  <a:srgbClr val="FE7F00"/>
                </a:solidFill>
              </a:rPr>
              <a:t>apropriadu</a:t>
            </a:r>
            <a:endParaRPr lang="en-US" sz="1100" dirty="0">
              <a:solidFill>
                <a:srgbClr val="FE7F00"/>
              </a:solidFill>
            </a:endParaRPr>
          </a:p>
        </p:txBody>
      </p:sp>
      <p:sp>
        <p:nvSpPr>
          <p:cNvPr id="10301" name="Rectangle 10300">
            <a:extLst>
              <a:ext uri="{FF2B5EF4-FFF2-40B4-BE49-F238E27FC236}">
                <a16:creationId xmlns:a16="http://schemas.microsoft.com/office/drawing/2014/main" id="{FEE86B34-D49A-9907-489D-8E0C752F6FAE}"/>
              </a:ext>
            </a:extLst>
          </p:cNvPr>
          <p:cNvSpPr/>
          <p:nvPr/>
        </p:nvSpPr>
        <p:spPr>
          <a:xfrm>
            <a:off x="8617198" y="1319049"/>
            <a:ext cx="1282700" cy="259080"/>
          </a:xfrm>
          <a:prstGeom prst="rect">
            <a:avLst/>
          </a:prstGeom>
          <a:solidFill>
            <a:srgbClr val="9966FF"/>
          </a:solidFill>
          <a:ln w="190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5 </a:t>
            </a:r>
            <a:r>
              <a:rPr lang="en-US" sz="1100" dirty="0" err="1">
                <a:solidFill>
                  <a:schemeClr val="bg1"/>
                </a:solidFill>
              </a:rPr>
              <a:t>Utilizasaun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302" name="Rectangle 10301">
            <a:extLst>
              <a:ext uri="{FF2B5EF4-FFF2-40B4-BE49-F238E27FC236}">
                <a16:creationId xmlns:a16="http://schemas.microsoft.com/office/drawing/2014/main" id="{AF9DD4E8-8513-108E-54AA-C3B3FB7C6A65}"/>
              </a:ext>
            </a:extLst>
          </p:cNvPr>
          <p:cNvSpPr/>
          <p:nvPr/>
        </p:nvSpPr>
        <p:spPr>
          <a:xfrm>
            <a:off x="8617198" y="4021289"/>
            <a:ext cx="1282700" cy="25908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7 </a:t>
            </a:r>
            <a:r>
              <a:rPr lang="en-US" sz="1100" dirty="0" err="1">
                <a:solidFill>
                  <a:schemeClr val="bg1"/>
                </a:solidFill>
              </a:rPr>
              <a:t>Kustu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303" name="Rectangle 10302">
            <a:extLst>
              <a:ext uri="{FF2B5EF4-FFF2-40B4-BE49-F238E27FC236}">
                <a16:creationId xmlns:a16="http://schemas.microsoft.com/office/drawing/2014/main" id="{F0018D5B-FA9F-2288-EE15-F26FEA4C0B63}"/>
              </a:ext>
            </a:extLst>
          </p:cNvPr>
          <p:cNvSpPr/>
          <p:nvPr/>
        </p:nvSpPr>
        <p:spPr>
          <a:xfrm>
            <a:off x="8596966" y="4687990"/>
            <a:ext cx="1392489" cy="2590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8 </a:t>
            </a:r>
            <a:r>
              <a:rPr lang="en-US" sz="1100" dirty="0" err="1">
                <a:solidFill>
                  <a:schemeClr val="bg1"/>
                </a:solidFill>
              </a:rPr>
              <a:t>Akountabilidade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0304" name="Straight Arrow Connector 10303">
            <a:extLst>
              <a:ext uri="{FF2B5EF4-FFF2-40B4-BE49-F238E27FC236}">
                <a16:creationId xmlns:a16="http://schemas.microsoft.com/office/drawing/2014/main" id="{245356A4-20CD-E0B9-C9AF-7365A1CC548B}"/>
              </a:ext>
            </a:extLst>
          </p:cNvPr>
          <p:cNvCxnSpPr>
            <a:cxnSpLocks/>
            <a:stCxn id="43" idx="1"/>
            <a:endCxn id="11" idx="3"/>
          </p:cNvCxnSpPr>
          <p:nvPr/>
        </p:nvCxnSpPr>
        <p:spPr>
          <a:xfrm flipH="1">
            <a:off x="7238118" y="3157982"/>
            <a:ext cx="1436316" cy="1533714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5" name="Straight Arrow Connector 10304">
            <a:extLst>
              <a:ext uri="{FF2B5EF4-FFF2-40B4-BE49-F238E27FC236}">
                <a16:creationId xmlns:a16="http://schemas.microsoft.com/office/drawing/2014/main" id="{89562ADD-5075-6DA7-0DB9-C89BBA90BB39}"/>
              </a:ext>
            </a:extLst>
          </p:cNvPr>
          <p:cNvCxnSpPr>
            <a:cxnSpLocks/>
            <a:stCxn id="10299" idx="1"/>
            <a:endCxn id="12" idx="3"/>
          </p:cNvCxnSpPr>
          <p:nvPr/>
        </p:nvCxnSpPr>
        <p:spPr>
          <a:xfrm flipH="1">
            <a:off x="7214968" y="1781568"/>
            <a:ext cx="1464769" cy="2084658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6" name="Straight Arrow Connector 10305">
            <a:extLst>
              <a:ext uri="{FF2B5EF4-FFF2-40B4-BE49-F238E27FC236}">
                <a16:creationId xmlns:a16="http://schemas.microsoft.com/office/drawing/2014/main" id="{E270DBA2-45F1-F6EE-DC64-8E1E76A07FB0}"/>
              </a:ext>
            </a:extLst>
          </p:cNvPr>
          <p:cNvCxnSpPr>
            <a:cxnSpLocks/>
            <a:stCxn id="45" idx="1"/>
            <a:endCxn id="12" idx="3"/>
          </p:cNvCxnSpPr>
          <p:nvPr/>
        </p:nvCxnSpPr>
        <p:spPr>
          <a:xfrm flipH="1">
            <a:off x="7214968" y="2088391"/>
            <a:ext cx="1482057" cy="1777835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7" name="Straight Arrow Connector 10306">
            <a:extLst>
              <a:ext uri="{FF2B5EF4-FFF2-40B4-BE49-F238E27FC236}">
                <a16:creationId xmlns:a16="http://schemas.microsoft.com/office/drawing/2014/main" id="{6D51ED9F-D451-1A18-F2AB-E9809F81247C}"/>
              </a:ext>
            </a:extLst>
          </p:cNvPr>
          <p:cNvCxnSpPr>
            <a:cxnSpLocks/>
            <a:stCxn id="10298" idx="1"/>
            <a:endCxn id="12" idx="3"/>
          </p:cNvCxnSpPr>
          <p:nvPr/>
        </p:nvCxnSpPr>
        <p:spPr>
          <a:xfrm flipH="1" flipV="1">
            <a:off x="7214968" y="3866226"/>
            <a:ext cx="1478429" cy="614275"/>
          </a:xfrm>
          <a:prstGeom prst="straightConnector1">
            <a:avLst/>
          </a:prstGeom>
          <a:ln w="952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8" name="Straight Arrow Connector 10307">
            <a:extLst>
              <a:ext uri="{FF2B5EF4-FFF2-40B4-BE49-F238E27FC236}">
                <a16:creationId xmlns:a16="http://schemas.microsoft.com/office/drawing/2014/main" id="{8AFB38AA-6A2E-8227-92CD-992609047A85}"/>
              </a:ext>
            </a:extLst>
          </p:cNvPr>
          <p:cNvCxnSpPr>
            <a:cxnSpLocks/>
            <a:stCxn id="10298" idx="1"/>
            <a:endCxn id="11" idx="3"/>
          </p:cNvCxnSpPr>
          <p:nvPr/>
        </p:nvCxnSpPr>
        <p:spPr>
          <a:xfrm flipH="1">
            <a:off x="7238118" y="4480501"/>
            <a:ext cx="1455279" cy="211195"/>
          </a:xfrm>
          <a:prstGeom prst="straightConnector1">
            <a:avLst/>
          </a:prstGeom>
          <a:ln w="952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9" name="Straight Arrow Connector 10308">
            <a:extLst>
              <a:ext uri="{FF2B5EF4-FFF2-40B4-BE49-F238E27FC236}">
                <a16:creationId xmlns:a16="http://schemas.microsoft.com/office/drawing/2014/main" id="{33A3F8E4-5B60-58BA-B3D4-BC7592B5CA81}"/>
              </a:ext>
            </a:extLst>
          </p:cNvPr>
          <p:cNvCxnSpPr>
            <a:cxnSpLocks/>
            <a:stCxn id="10299" idx="1"/>
            <a:endCxn id="11" idx="3"/>
          </p:cNvCxnSpPr>
          <p:nvPr/>
        </p:nvCxnSpPr>
        <p:spPr>
          <a:xfrm flipH="1">
            <a:off x="7238118" y="1781568"/>
            <a:ext cx="1441619" cy="2910128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0" name="Straight Arrow Connector 10309">
            <a:extLst>
              <a:ext uri="{FF2B5EF4-FFF2-40B4-BE49-F238E27FC236}">
                <a16:creationId xmlns:a16="http://schemas.microsoft.com/office/drawing/2014/main" id="{20020768-D0AE-5CB8-31B2-11E691169986}"/>
              </a:ext>
            </a:extLst>
          </p:cNvPr>
          <p:cNvCxnSpPr>
            <a:cxnSpLocks/>
            <a:stCxn id="10300" idx="1"/>
            <a:endCxn id="12" idx="3"/>
          </p:cNvCxnSpPr>
          <p:nvPr/>
        </p:nvCxnSpPr>
        <p:spPr>
          <a:xfrm flipH="1">
            <a:off x="7214968" y="2785553"/>
            <a:ext cx="1459466" cy="1080673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1" name="Straight Arrow Connector 10310">
            <a:extLst>
              <a:ext uri="{FF2B5EF4-FFF2-40B4-BE49-F238E27FC236}">
                <a16:creationId xmlns:a16="http://schemas.microsoft.com/office/drawing/2014/main" id="{D0631EC7-CBE6-D533-7B4F-9BCCED233F5E}"/>
              </a:ext>
            </a:extLst>
          </p:cNvPr>
          <p:cNvCxnSpPr>
            <a:cxnSpLocks/>
            <a:stCxn id="43" idx="1"/>
            <a:endCxn id="28" idx="3"/>
          </p:cNvCxnSpPr>
          <p:nvPr/>
        </p:nvCxnSpPr>
        <p:spPr>
          <a:xfrm flipH="1" flipV="1">
            <a:off x="7228232" y="2158783"/>
            <a:ext cx="1446202" cy="999199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2" name="Straight Arrow Connector 10311">
            <a:extLst>
              <a:ext uri="{FF2B5EF4-FFF2-40B4-BE49-F238E27FC236}">
                <a16:creationId xmlns:a16="http://schemas.microsoft.com/office/drawing/2014/main" id="{61345DE3-808D-0E9C-648F-4FCB0DFFF083}"/>
              </a:ext>
            </a:extLst>
          </p:cNvPr>
          <p:cNvCxnSpPr>
            <a:cxnSpLocks/>
            <a:stCxn id="10298" idx="1"/>
            <a:endCxn id="28" idx="3"/>
          </p:cNvCxnSpPr>
          <p:nvPr/>
        </p:nvCxnSpPr>
        <p:spPr>
          <a:xfrm flipH="1" flipV="1">
            <a:off x="7228232" y="2158783"/>
            <a:ext cx="1465165" cy="2321718"/>
          </a:xfrm>
          <a:prstGeom prst="straightConnector1">
            <a:avLst/>
          </a:prstGeom>
          <a:ln w="952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3" name="Rectangle 10312">
            <a:extLst>
              <a:ext uri="{FF2B5EF4-FFF2-40B4-BE49-F238E27FC236}">
                <a16:creationId xmlns:a16="http://schemas.microsoft.com/office/drawing/2014/main" id="{14202225-333F-ED2C-CA48-A1981AC04DD8}"/>
              </a:ext>
            </a:extLst>
          </p:cNvPr>
          <p:cNvSpPr/>
          <p:nvPr/>
        </p:nvSpPr>
        <p:spPr>
          <a:xfrm>
            <a:off x="8690081" y="5020272"/>
            <a:ext cx="2446231" cy="41455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8.3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Auzénsia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hosi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mekanizmu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feedback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Komunidade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nian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314" name="Straight Arrow Connector 10313">
            <a:extLst>
              <a:ext uri="{FF2B5EF4-FFF2-40B4-BE49-F238E27FC236}">
                <a16:creationId xmlns:a16="http://schemas.microsoft.com/office/drawing/2014/main" id="{99E575A9-996C-664F-DF4C-07710545F9D1}"/>
              </a:ext>
            </a:extLst>
          </p:cNvPr>
          <p:cNvCxnSpPr>
            <a:cxnSpLocks/>
            <a:stCxn id="10313" idx="1"/>
            <a:endCxn id="11" idx="3"/>
          </p:cNvCxnSpPr>
          <p:nvPr/>
        </p:nvCxnSpPr>
        <p:spPr>
          <a:xfrm flipH="1" flipV="1">
            <a:off x="7238118" y="4691696"/>
            <a:ext cx="1451963" cy="535852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5" name="Rectangle 10314">
            <a:extLst>
              <a:ext uri="{FF2B5EF4-FFF2-40B4-BE49-F238E27FC236}">
                <a16:creationId xmlns:a16="http://schemas.microsoft.com/office/drawing/2014/main" id="{D78CEFF6-4742-2926-3A08-678B8C0E95D4}"/>
              </a:ext>
            </a:extLst>
          </p:cNvPr>
          <p:cNvSpPr/>
          <p:nvPr/>
        </p:nvSpPr>
        <p:spPr>
          <a:xfrm>
            <a:off x="8693398" y="5930084"/>
            <a:ext cx="2439598" cy="3810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8.6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Komprensaun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adekuadu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kona-ba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populasaun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benefisiáriu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316" name="Straight Arrow Connector 10315">
            <a:extLst>
              <a:ext uri="{FF2B5EF4-FFF2-40B4-BE49-F238E27FC236}">
                <a16:creationId xmlns:a16="http://schemas.microsoft.com/office/drawing/2014/main" id="{E718A75D-10F1-7714-8AFE-F906D8DD78D2}"/>
              </a:ext>
            </a:extLst>
          </p:cNvPr>
          <p:cNvCxnSpPr>
            <a:cxnSpLocks/>
            <a:stCxn id="10315" idx="1"/>
            <a:endCxn id="11" idx="3"/>
          </p:cNvCxnSpPr>
          <p:nvPr/>
        </p:nvCxnSpPr>
        <p:spPr>
          <a:xfrm flipH="1" flipV="1">
            <a:off x="7238118" y="4691696"/>
            <a:ext cx="1455280" cy="1428888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7" name="Straight Arrow Connector 10316">
            <a:extLst>
              <a:ext uri="{FF2B5EF4-FFF2-40B4-BE49-F238E27FC236}">
                <a16:creationId xmlns:a16="http://schemas.microsoft.com/office/drawing/2014/main" id="{E2C56AFD-69B3-2767-CD8C-BE58DF65DDF6}"/>
              </a:ext>
            </a:extLst>
          </p:cNvPr>
          <p:cNvCxnSpPr>
            <a:cxnSpLocks/>
            <a:stCxn id="10315" idx="1"/>
            <a:endCxn id="12" idx="3"/>
          </p:cNvCxnSpPr>
          <p:nvPr/>
        </p:nvCxnSpPr>
        <p:spPr>
          <a:xfrm flipH="1" flipV="1">
            <a:off x="7214968" y="3866226"/>
            <a:ext cx="1478430" cy="2254358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8" name="Straight Arrow Connector 10317">
            <a:extLst>
              <a:ext uri="{FF2B5EF4-FFF2-40B4-BE49-F238E27FC236}">
                <a16:creationId xmlns:a16="http://schemas.microsoft.com/office/drawing/2014/main" id="{416206E4-540A-B714-64FF-B06DBEBABD18}"/>
              </a:ext>
            </a:extLst>
          </p:cNvPr>
          <p:cNvCxnSpPr>
            <a:cxnSpLocks/>
            <a:stCxn id="44" idx="1"/>
            <a:endCxn id="11" idx="3"/>
          </p:cNvCxnSpPr>
          <p:nvPr/>
        </p:nvCxnSpPr>
        <p:spPr>
          <a:xfrm flipH="1" flipV="1">
            <a:off x="7238118" y="4691696"/>
            <a:ext cx="1448647" cy="987217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9" name="Straight Arrow Connector 10318">
            <a:extLst>
              <a:ext uri="{FF2B5EF4-FFF2-40B4-BE49-F238E27FC236}">
                <a16:creationId xmlns:a16="http://schemas.microsoft.com/office/drawing/2014/main" id="{7018B9B0-5CB0-2F66-73FE-A7B147D2544B}"/>
              </a:ext>
            </a:extLst>
          </p:cNvPr>
          <p:cNvCxnSpPr>
            <a:cxnSpLocks/>
            <a:stCxn id="44" idx="1"/>
            <a:endCxn id="39" idx="3"/>
          </p:cNvCxnSpPr>
          <p:nvPr/>
        </p:nvCxnSpPr>
        <p:spPr>
          <a:xfrm flipH="1" flipV="1">
            <a:off x="7247961" y="5442707"/>
            <a:ext cx="1438804" cy="236206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0" name="Straight Arrow Connector 10319">
            <a:extLst>
              <a:ext uri="{FF2B5EF4-FFF2-40B4-BE49-F238E27FC236}">
                <a16:creationId xmlns:a16="http://schemas.microsoft.com/office/drawing/2014/main" id="{4A0B1F43-BD56-6EF2-F20C-86E02922A9D3}"/>
              </a:ext>
            </a:extLst>
          </p:cNvPr>
          <p:cNvCxnSpPr>
            <a:cxnSpLocks/>
            <a:stCxn id="45" idx="1"/>
            <a:endCxn id="10" idx="3"/>
          </p:cNvCxnSpPr>
          <p:nvPr/>
        </p:nvCxnSpPr>
        <p:spPr>
          <a:xfrm flipH="1">
            <a:off x="7214968" y="2088391"/>
            <a:ext cx="1482057" cy="868800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1" name="Straight Arrow Connector 10320">
            <a:extLst>
              <a:ext uri="{FF2B5EF4-FFF2-40B4-BE49-F238E27FC236}">
                <a16:creationId xmlns:a16="http://schemas.microsoft.com/office/drawing/2014/main" id="{F7D59A0C-2035-095B-04B8-BCAC726B4286}"/>
              </a:ext>
            </a:extLst>
          </p:cNvPr>
          <p:cNvCxnSpPr>
            <a:cxnSpLocks/>
            <a:stCxn id="45" idx="1"/>
            <a:endCxn id="11" idx="3"/>
          </p:cNvCxnSpPr>
          <p:nvPr/>
        </p:nvCxnSpPr>
        <p:spPr>
          <a:xfrm flipH="1">
            <a:off x="7238118" y="2088391"/>
            <a:ext cx="1458907" cy="2603305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2" name="Straight Arrow Connector 10321">
            <a:extLst>
              <a:ext uri="{FF2B5EF4-FFF2-40B4-BE49-F238E27FC236}">
                <a16:creationId xmlns:a16="http://schemas.microsoft.com/office/drawing/2014/main" id="{60D731C3-ADF4-87EC-E522-69067B8F09EF}"/>
              </a:ext>
            </a:extLst>
          </p:cNvPr>
          <p:cNvCxnSpPr>
            <a:cxnSpLocks/>
            <a:stCxn id="10300" idx="1"/>
            <a:endCxn id="11" idx="3"/>
          </p:cNvCxnSpPr>
          <p:nvPr/>
        </p:nvCxnSpPr>
        <p:spPr>
          <a:xfrm flipH="1">
            <a:off x="7238118" y="2785553"/>
            <a:ext cx="1436316" cy="1906143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3" name="Straight Arrow Connector 10322">
            <a:extLst>
              <a:ext uri="{FF2B5EF4-FFF2-40B4-BE49-F238E27FC236}">
                <a16:creationId xmlns:a16="http://schemas.microsoft.com/office/drawing/2014/main" id="{12B03674-B18D-FBE1-FF7A-E868E4840F53}"/>
              </a:ext>
            </a:extLst>
          </p:cNvPr>
          <p:cNvCxnSpPr>
            <a:cxnSpLocks/>
            <a:stCxn id="10298" idx="1"/>
            <a:endCxn id="10" idx="3"/>
          </p:cNvCxnSpPr>
          <p:nvPr/>
        </p:nvCxnSpPr>
        <p:spPr>
          <a:xfrm flipH="1" flipV="1">
            <a:off x="7214968" y="2957191"/>
            <a:ext cx="1478429" cy="1523310"/>
          </a:xfrm>
          <a:prstGeom prst="straightConnector1">
            <a:avLst/>
          </a:prstGeom>
          <a:ln w="952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4" name="Straight Arrow Connector 10323">
            <a:extLst>
              <a:ext uri="{FF2B5EF4-FFF2-40B4-BE49-F238E27FC236}">
                <a16:creationId xmlns:a16="http://schemas.microsoft.com/office/drawing/2014/main" id="{0F047C87-2677-0952-6B30-038E06B84DF9}"/>
              </a:ext>
            </a:extLst>
          </p:cNvPr>
          <p:cNvCxnSpPr>
            <a:cxnSpLocks/>
            <a:stCxn id="10315" idx="1"/>
            <a:endCxn id="10" idx="3"/>
          </p:cNvCxnSpPr>
          <p:nvPr/>
        </p:nvCxnSpPr>
        <p:spPr>
          <a:xfrm flipH="1" flipV="1">
            <a:off x="7214968" y="2957191"/>
            <a:ext cx="1478430" cy="316339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5" name="Rectangle 10324">
            <a:extLst>
              <a:ext uri="{FF2B5EF4-FFF2-40B4-BE49-F238E27FC236}">
                <a16:creationId xmlns:a16="http://schemas.microsoft.com/office/drawing/2014/main" id="{52D23F4F-A437-25D2-0D91-F3009948CB31}"/>
              </a:ext>
            </a:extLst>
          </p:cNvPr>
          <p:cNvSpPr/>
          <p:nvPr/>
        </p:nvSpPr>
        <p:spPr>
          <a:xfrm>
            <a:off x="1256742" y="1596897"/>
            <a:ext cx="2255520" cy="337855"/>
          </a:xfrm>
          <a:prstGeom prst="rect">
            <a:avLst/>
          </a:prstGeom>
          <a:noFill/>
          <a:ln w="19050">
            <a:solidFill>
              <a:srgbClr val="7F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pt-BR" sz="1100" dirty="0">
                <a:solidFill>
                  <a:srgbClr val="7F6000"/>
                </a:solidFill>
              </a:rPr>
              <a:t>1.2 Relatóriu tarde kona-ba eventu sira</a:t>
            </a:r>
            <a:endParaRPr lang="en-US" sz="1100" dirty="0">
              <a:solidFill>
                <a:srgbClr val="7F6000"/>
              </a:solidFill>
            </a:endParaRPr>
          </a:p>
        </p:txBody>
      </p:sp>
      <p:cxnSp>
        <p:nvCxnSpPr>
          <p:cNvPr id="10326" name="Straight Arrow Connector 10325">
            <a:extLst>
              <a:ext uri="{FF2B5EF4-FFF2-40B4-BE49-F238E27FC236}">
                <a16:creationId xmlns:a16="http://schemas.microsoft.com/office/drawing/2014/main" id="{CEA0959B-EE64-8146-B38E-D09AB16291CF}"/>
              </a:ext>
            </a:extLst>
          </p:cNvPr>
          <p:cNvCxnSpPr>
            <a:cxnSpLocks/>
            <a:stCxn id="10325" idx="3"/>
          </p:cNvCxnSpPr>
          <p:nvPr/>
        </p:nvCxnSpPr>
        <p:spPr>
          <a:xfrm>
            <a:off x="3512262" y="1765825"/>
            <a:ext cx="1460343" cy="3647936"/>
          </a:xfrm>
          <a:prstGeom prst="straightConnector1">
            <a:avLst/>
          </a:prstGeom>
          <a:ln w="9525">
            <a:solidFill>
              <a:srgbClr val="7F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7" name="Rectangle 10326">
            <a:extLst>
              <a:ext uri="{FF2B5EF4-FFF2-40B4-BE49-F238E27FC236}">
                <a16:creationId xmlns:a16="http://schemas.microsoft.com/office/drawing/2014/main" id="{17370D2E-2255-B49E-0E93-D7B96CD6AE0D}"/>
              </a:ext>
            </a:extLst>
          </p:cNvPr>
          <p:cNvSpPr/>
          <p:nvPr/>
        </p:nvSpPr>
        <p:spPr>
          <a:xfrm>
            <a:off x="1245405" y="2390920"/>
            <a:ext cx="2255520" cy="381000"/>
          </a:xfrm>
          <a:prstGeom prst="rect">
            <a:avLst/>
          </a:prstGeom>
          <a:noFill/>
          <a:ln w="19050">
            <a:solidFill>
              <a:srgbClr val="7F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4" indent="-228574"/>
            <a:r>
              <a:rPr lang="en-US" sz="1100" dirty="0">
                <a:solidFill>
                  <a:srgbClr val="7F6000"/>
                </a:solidFill>
              </a:rPr>
              <a:t>1.5 Falta </a:t>
            </a:r>
            <a:r>
              <a:rPr lang="en-US" sz="1100" dirty="0" err="1">
                <a:solidFill>
                  <a:srgbClr val="7F6000"/>
                </a:solidFill>
              </a:rPr>
              <a:t>asesu</a:t>
            </a:r>
            <a:r>
              <a:rPr lang="en-US" sz="1100" dirty="0">
                <a:solidFill>
                  <a:srgbClr val="7F6000"/>
                </a:solidFill>
              </a:rPr>
              <a:t> </a:t>
            </a:r>
            <a:r>
              <a:rPr lang="en-US" sz="1100" dirty="0" err="1">
                <a:solidFill>
                  <a:srgbClr val="7F6000"/>
                </a:solidFill>
              </a:rPr>
              <a:t>ba</a:t>
            </a:r>
            <a:r>
              <a:rPr lang="en-US" sz="1100" dirty="0">
                <a:solidFill>
                  <a:srgbClr val="7F6000"/>
                </a:solidFill>
              </a:rPr>
              <a:t> </a:t>
            </a:r>
            <a:r>
              <a:rPr lang="en-US" sz="1100" dirty="0" err="1">
                <a:solidFill>
                  <a:srgbClr val="7F6000"/>
                </a:solidFill>
              </a:rPr>
              <a:t>informasaun</a:t>
            </a:r>
            <a:r>
              <a:rPr lang="en-US" sz="1100" dirty="0">
                <a:solidFill>
                  <a:srgbClr val="7F6000"/>
                </a:solidFill>
              </a:rPr>
              <a:t> ka </a:t>
            </a:r>
            <a:r>
              <a:rPr lang="en-US" sz="1100" dirty="0" err="1">
                <a:solidFill>
                  <a:srgbClr val="7F6000"/>
                </a:solidFill>
              </a:rPr>
              <a:t>dadus</a:t>
            </a:r>
            <a:endParaRPr lang="en-US" sz="1100" dirty="0">
              <a:solidFill>
                <a:srgbClr val="7F6000"/>
              </a:solidFill>
            </a:endParaRPr>
          </a:p>
        </p:txBody>
      </p:sp>
      <p:cxnSp>
        <p:nvCxnSpPr>
          <p:cNvPr id="10328" name="Straight Arrow Connector 10327">
            <a:extLst>
              <a:ext uri="{FF2B5EF4-FFF2-40B4-BE49-F238E27FC236}">
                <a16:creationId xmlns:a16="http://schemas.microsoft.com/office/drawing/2014/main" id="{D627D803-B713-3E06-CB4A-EDABF3517AD7}"/>
              </a:ext>
            </a:extLst>
          </p:cNvPr>
          <p:cNvCxnSpPr>
            <a:cxnSpLocks/>
            <a:stCxn id="10327" idx="3"/>
          </p:cNvCxnSpPr>
          <p:nvPr/>
        </p:nvCxnSpPr>
        <p:spPr>
          <a:xfrm>
            <a:off x="3500925" y="2581420"/>
            <a:ext cx="1471680" cy="2850629"/>
          </a:xfrm>
          <a:prstGeom prst="straightConnector1">
            <a:avLst/>
          </a:prstGeom>
          <a:ln w="9525">
            <a:solidFill>
              <a:srgbClr val="7F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9" name="TextBox 10328">
            <a:extLst>
              <a:ext uri="{FF2B5EF4-FFF2-40B4-BE49-F238E27FC236}">
                <a16:creationId xmlns:a16="http://schemas.microsoft.com/office/drawing/2014/main" id="{15BB24CD-10F2-760B-4BAD-79FDCD395B0D}"/>
              </a:ext>
            </a:extLst>
          </p:cNvPr>
          <p:cNvSpPr txBox="1"/>
          <p:nvPr/>
        </p:nvSpPr>
        <p:spPr>
          <a:xfrm>
            <a:off x="2694764" y="626212"/>
            <a:ext cx="16995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Söhne"/>
              </a:rPr>
              <a:t>Dezafiu</a:t>
            </a:r>
            <a:r>
              <a:rPr lang="en-US" sz="1100" b="1" dirty="0">
                <a:latin typeface="Söhne"/>
              </a:rPr>
              <a:t> </a:t>
            </a:r>
            <a:r>
              <a:rPr lang="en-US" sz="1100" b="1" dirty="0" err="1">
                <a:latin typeface="Söhne"/>
              </a:rPr>
              <a:t>sira</a:t>
            </a:r>
            <a:r>
              <a:rPr lang="en-US" sz="1100" b="1" dirty="0">
                <a:latin typeface="Söhne"/>
              </a:rPr>
              <a:t> </a:t>
            </a:r>
            <a:r>
              <a:rPr lang="en-US" sz="1100" b="1" dirty="0" err="1">
                <a:latin typeface="Söhne"/>
              </a:rPr>
              <a:t>sistema</a:t>
            </a:r>
            <a:r>
              <a:rPr lang="en-US" sz="1100" b="1" dirty="0">
                <a:latin typeface="Söhne"/>
              </a:rPr>
              <a:t> </a:t>
            </a:r>
            <a:r>
              <a:rPr lang="en-US" sz="1100" b="1" dirty="0" err="1">
                <a:latin typeface="Söhne"/>
              </a:rPr>
              <a:t>saúde</a:t>
            </a:r>
            <a:r>
              <a:rPr lang="en-US" sz="1100" b="1" dirty="0">
                <a:latin typeface="Söhne"/>
              </a:rPr>
              <a:t> </a:t>
            </a:r>
            <a:r>
              <a:rPr lang="en-US" sz="1100" b="1" dirty="0" err="1">
                <a:latin typeface="Söhne"/>
              </a:rPr>
              <a:t>nian</a:t>
            </a:r>
            <a:r>
              <a:rPr lang="en-US" sz="1100" b="1" dirty="0">
                <a:latin typeface="Söhne"/>
              </a:rPr>
              <a:t> (</a:t>
            </a:r>
            <a:r>
              <a:rPr lang="en-US" sz="1100" b="1" dirty="0" err="1">
                <a:latin typeface="Söhne"/>
              </a:rPr>
              <a:t>klasifikasaun</a:t>
            </a:r>
            <a:r>
              <a:rPr lang="en-US" sz="1100" b="1" dirty="0">
                <a:latin typeface="Söhne"/>
              </a:rPr>
              <a:t> OMS </a:t>
            </a:r>
            <a:r>
              <a:rPr lang="en-US" sz="1100" b="1" dirty="0" err="1">
                <a:latin typeface="Söhne"/>
              </a:rPr>
              <a:t>nian</a:t>
            </a:r>
            <a:r>
              <a:rPr lang="en-US" sz="1100" b="1" dirty="0">
                <a:latin typeface="Söhne"/>
              </a:rPr>
              <a:t>) </a:t>
            </a:r>
            <a:r>
              <a:rPr lang="en-US" sz="1100" b="1" baseline="30000" dirty="0">
                <a:latin typeface="Söhne"/>
              </a:rPr>
              <a:t>3</a:t>
            </a:r>
            <a:endParaRPr lang="en-US" sz="1100" b="1" baseline="30000" dirty="0"/>
          </a:p>
        </p:txBody>
      </p:sp>
      <p:sp>
        <p:nvSpPr>
          <p:cNvPr id="10330" name="TextBox 10329">
            <a:extLst>
              <a:ext uri="{FF2B5EF4-FFF2-40B4-BE49-F238E27FC236}">
                <a16:creationId xmlns:a16="http://schemas.microsoft.com/office/drawing/2014/main" id="{5EBC2F32-55DC-9127-9D03-E23717D1A40C}"/>
              </a:ext>
            </a:extLst>
          </p:cNvPr>
          <p:cNvSpPr txBox="1"/>
          <p:nvPr/>
        </p:nvSpPr>
        <p:spPr>
          <a:xfrm>
            <a:off x="5018253" y="1459441"/>
            <a:ext cx="2147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Aplikasaun</a:t>
            </a:r>
            <a:r>
              <a:rPr lang="en-US" sz="1100" b="1" dirty="0"/>
              <a:t> </a:t>
            </a:r>
            <a:r>
              <a:rPr lang="en-US" sz="1100" b="1" dirty="0" err="1"/>
              <a:t>sira</a:t>
            </a:r>
            <a:r>
              <a:rPr lang="en-US" sz="1100" b="1" dirty="0"/>
              <a:t> </a:t>
            </a:r>
            <a:r>
              <a:rPr lang="en-US" sz="1100" b="1" dirty="0" err="1"/>
              <a:t>husi</a:t>
            </a:r>
            <a:r>
              <a:rPr lang="en-US" sz="1100" b="1" dirty="0"/>
              <a:t> </a:t>
            </a:r>
            <a:r>
              <a:rPr lang="en-US" sz="1100" b="1" dirty="0" err="1"/>
              <a:t>dadus</a:t>
            </a:r>
            <a:r>
              <a:rPr lang="en-US" sz="1100" b="1" dirty="0"/>
              <a:t> </a:t>
            </a:r>
            <a:r>
              <a:rPr lang="en-US" sz="1100" b="1" dirty="0" err="1"/>
              <a:t>jeoespasiál</a:t>
            </a:r>
            <a:r>
              <a:rPr lang="en-US" sz="1100" b="1" dirty="0"/>
              <a:t> no </a:t>
            </a:r>
            <a:r>
              <a:rPr lang="en-US" sz="1100" b="1" dirty="0" err="1"/>
              <a:t>teknolojia</a:t>
            </a:r>
            <a:r>
              <a:rPr lang="en-US" sz="1100" b="1" dirty="0"/>
              <a:t> </a:t>
            </a:r>
            <a:r>
              <a:rPr lang="en-US" sz="1100" b="1" dirty="0" err="1"/>
              <a:t>sira</a:t>
            </a:r>
            <a:endParaRPr lang="en-US" sz="1100" b="1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1B1D47-BFE3-ABFB-5FB8-0C1B91A90E61}"/>
              </a:ext>
            </a:extLst>
          </p:cNvPr>
          <p:cNvCxnSpPr>
            <a:cxnSpLocks/>
            <a:stCxn id="10327" idx="3"/>
            <a:endCxn id="28" idx="1"/>
          </p:cNvCxnSpPr>
          <p:nvPr/>
        </p:nvCxnSpPr>
        <p:spPr>
          <a:xfrm flipV="1">
            <a:off x="3500925" y="2158783"/>
            <a:ext cx="1471787" cy="422637"/>
          </a:xfrm>
          <a:prstGeom prst="straightConnector1">
            <a:avLst/>
          </a:prstGeom>
          <a:ln w="9525">
            <a:solidFill>
              <a:srgbClr val="7F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9F5AD90-A7B4-86CD-AC0E-6FE224EC3CD8}"/>
              </a:ext>
            </a:extLst>
          </p:cNvPr>
          <p:cNvCxnSpPr>
            <a:cxnSpLocks/>
            <a:stCxn id="10299" idx="1"/>
            <a:endCxn id="10" idx="3"/>
          </p:cNvCxnSpPr>
          <p:nvPr/>
        </p:nvCxnSpPr>
        <p:spPr>
          <a:xfrm flipH="1">
            <a:off x="7214968" y="1781568"/>
            <a:ext cx="1464769" cy="1175623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BDC9316-73A9-2D16-2A9F-B9D1BEBC5103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 flipV="1">
            <a:off x="3500925" y="2957191"/>
            <a:ext cx="1458523" cy="2657073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3" name="Title 1">
            <a:extLst>
              <a:ext uri="{FF2B5EF4-FFF2-40B4-BE49-F238E27FC236}">
                <a16:creationId xmlns:a16="http://schemas.microsoft.com/office/drawing/2014/main" id="{84F63EEA-ED9F-8EE5-75F4-BF5D9E45ED8E}"/>
              </a:ext>
            </a:extLst>
          </p:cNvPr>
          <p:cNvSpPr txBox="1">
            <a:spLocks/>
          </p:cNvSpPr>
          <p:nvPr/>
        </p:nvSpPr>
        <p:spPr>
          <a:xfrm>
            <a:off x="281435" y="5880387"/>
            <a:ext cx="729083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 marL="257175" indent="-257175">
              <a:spcBef>
                <a:spcPct val="20000"/>
              </a:spcBef>
              <a:buAutoNum type="arabicPeriod"/>
            </a:pPr>
            <a:r>
              <a:rPr lang="en-US" sz="800" dirty="0">
                <a:latin typeface="+mj-lt"/>
                <a:hlinkClick r:id="rId5"/>
              </a:rPr>
              <a:t>https://drive.google.com/file/d/1jj779zww4herWOESAd9mXqVE1YfQehtH/view?usp=sharing</a:t>
            </a:r>
            <a:r>
              <a:rPr lang="en-US" sz="800" dirty="0">
                <a:latin typeface="+mj-lt"/>
              </a:rPr>
              <a:t>  </a:t>
            </a:r>
          </a:p>
          <a:p>
            <a:pPr marL="257175" indent="-257175">
              <a:spcBef>
                <a:spcPct val="20000"/>
              </a:spcBef>
              <a:buAutoNum type="arabicPeriod"/>
            </a:pPr>
            <a:r>
              <a:rPr lang="en-PH" sz="800" dirty="0">
                <a:latin typeface="+mj-lt"/>
                <a:hlinkClick r:id="rId6"/>
              </a:rPr>
              <a:t>https://www.gavi.org/news/document-library/leveraging-geospatial-technologies-and-data-strengthen-immunisation</a:t>
            </a:r>
            <a:endParaRPr lang="en-PH" sz="800" dirty="0">
              <a:latin typeface="+mj-lt"/>
            </a:endParaRPr>
          </a:p>
          <a:p>
            <a:pPr marL="257175" indent="-257175">
              <a:spcBef>
                <a:spcPct val="20000"/>
              </a:spcBef>
              <a:buAutoNum type="arabicPeriod"/>
            </a:pPr>
            <a:r>
              <a:rPr lang="en-PH" sz="800" dirty="0">
                <a:latin typeface="+mj-lt"/>
                <a:hlinkClick r:id="rId7"/>
              </a:rPr>
              <a:t>https://iris.who.int/bitstream/handle/10665/260480/WHO-RHR-18.06-eng.pdf</a:t>
            </a:r>
            <a:r>
              <a:rPr lang="en-PH" sz="800" dirty="0">
                <a:latin typeface="+mj-lt"/>
              </a:rPr>
              <a:t>  </a:t>
            </a:r>
          </a:p>
        </p:txBody>
      </p:sp>
      <p:sp>
        <p:nvSpPr>
          <p:cNvPr id="10354" name="TextBox 10353">
            <a:extLst>
              <a:ext uri="{FF2B5EF4-FFF2-40B4-BE49-F238E27FC236}">
                <a16:creationId xmlns:a16="http://schemas.microsoft.com/office/drawing/2014/main" id="{96648A1D-89BB-C6B7-2AFF-D2081A692E3E}"/>
              </a:ext>
            </a:extLst>
          </p:cNvPr>
          <p:cNvSpPr txBox="1"/>
          <p:nvPr/>
        </p:nvSpPr>
        <p:spPr>
          <a:xfrm>
            <a:off x="6906057" y="530194"/>
            <a:ext cx="328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2</a:t>
            </a:r>
          </a:p>
        </p:txBody>
      </p:sp>
      <p:sp>
        <p:nvSpPr>
          <p:cNvPr id="10355" name="TextBox 10354">
            <a:extLst>
              <a:ext uri="{FF2B5EF4-FFF2-40B4-BE49-F238E27FC236}">
                <a16:creationId xmlns:a16="http://schemas.microsoft.com/office/drawing/2014/main" id="{D6A1A767-D1B7-26DA-9FF1-9F32A6BAFE53}"/>
              </a:ext>
            </a:extLst>
          </p:cNvPr>
          <p:cNvSpPr txBox="1"/>
          <p:nvPr/>
        </p:nvSpPr>
        <p:spPr>
          <a:xfrm>
            <a:off x="5020246" y="530194"/>
            <a:ext cx="328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1</a:t>
            </a:r>
          </a:p>
        </p:txBody>
      </p:sp>
      <p:sp>
        <p:nvSpPr>
          <p:cNvPr id="10337" name="Rectangle 10336">
            <a:extLst>
              <a:ext uri="{FF2B5EF4-FFF2-40B4-BE49-F238E27FC236}">
                <a16:creationId xmlns:a16="http://schemas.microsoft.com/office/drawing/2014/main" id="{BA811383-B865-4C88-0F7B-F01539F73EA9}"/>
              </a:ext>
            </a:extLst>
          </p:cNvPr>
          <p:cNvSpPr/>
          <p:nvPr/>
        </p:nvSpPr>
        <p:spPr>
          <a:xfrm>
            <a:off x="8596966" y="2322534"/>
            <a:ext cx="1282700" cy="259080"/>
          </a:xfrm>
          <a:prstGeom prst="rect">
            <a:avLst/>
          </a:prstGeom>
          <a:solidFill>
            <a:srgbClr val="FF9933"/>
          </a:solidFill>
          <a:ln w="19050">
            <a:solidFill>
              <a:srgbClr val="FE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6 </a:t>
            </a:r>
            <a:r>
              <a:rPr lang="en-US" sz="1100" dirty="0" err="1">
                <a:solidFill>
                  <a:schemeClr val="bg1"/>
                </a:solidFill>
              </a:rPr>
              <a:t>Efisiénsia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381" name="Rectangle 10380">
            <a:extLst>
              <a:ext uri="{FF2B5EF4-FFF2-40B4-BE49-F238E27FC236}">
                <a16:creationId xmlns:a16="http://schemas.microsoft.com/office/drawing/2014/main" id="{CB29D379-F93A-448E-9146-7157C4F36618}"/>
              </a:ext>
            </a:extLst>
          </p:cNvPr>
          <p:cNvSpPr/>
          <p:nvPr/>
        </p:nvSpPr>
        <p:spPr>
          <a:xfrm>
            <a:off x="8689361" y="3361359"/>
            <a:ext cx="2462957" cy="313132"/>
          </a:xfrm>
          <a:prstGeom prst="rect">
            <a:avLst/>
          </a:prstGeom>
          <a:noFill/>
          <a:ln w="19050">
            <a:solidFill>
              <a:srgbClr val="FE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/>
            <a:r>
              <a:rPr lang="en-US" sz="1100" dirty="0">
                <a:solidFill>
                  <a:srgbClr val="FE7F00"/>
                </a:solidFill>
              </a:rPr>
              <a:t>6.4 </a:t>
            </a:r>
            <a:r>
              <a:rPr lang="en-US" sz="1100" dirty="0" err="1">
                <a:solidFill>
                  <a:srgbClr val="FE7F00"/>
                </a:solidFill>
              </a:rPr>
              <a:t>Fornesimentu</a:t>
            </a:r>
            <a:r>
              <a:rPr lang="en-US" sz="1100" dirty="0">
                <a:solidFill>
                  <a:srgbClr val="FE7F00"/>
                </a:solidFill>
              </a:rPr>
              <a:t> </a:t>
            </a:r>
            <a:r>
              <a:rPr lang="en-US" sz="1100" dirty="0" err="1">
                <a:solidFill>
                  <a:srgbClr val="FE7F00"/>
                </a:solidFill>
              </a:rPr>
              <a:t>kuidadu</a:t>
            </a:r>
            <a:r>
              <a:rPr lang="en-US" sz="1100" dirty="0">
                <a:solidFill>
                  <a:srgbClr val="FE7F00"/>
                </a:solidFill>
              </a:rPr>
              <a:t> </a:t>
            </a:r>
            <a:r>
              <a:rPr lang="en-US" sz="1100" dirty="0" err="1">
                <a:solidFill>
                  <a:srgbClr val="FE7F00"/>
                </a:solidFill>
              </a:rPr>
              <a:t>ne'ebé</a:t>
            </a:r>
            <a:r>
              <a:rPr lang="en-US" sz="1100" dirty="0">
                <a:solidFill>
                  <a:srgbClr val="FE7F00"/>
                </a:solidFill>
              </a:rPr>
              <a:t> </a:t>
            </a:r>
            <a:r>
              <a:rPr lang="en-US" sz="1100" dirty="0" err="1">
                <a:solidFill>
                  <a:srgbClr val="FE7F00"/>
                </a:solidFill>
              </a:rPr>
              <a:t>atrazu</a:t>
            </a:r>
            <a:endParaRPr lang="en-US" sz="1100" dirty="0">
              <a:solidFill>
                <a:srgbClr val="FE7F00"/>
              </a:solidFill>
            </a:endParaRPr>
          </a:p>
        </p:txBody>
      </p:sp>
      <p:sp>
        <p:nvSpPr>
          <p:cNvPr id="10382" name="Rectangle 10381">
            <a:extLst>
              <a:ext uri="{FF2B5EF4-FFF2-40B4-BE49-F238E27FC236}">
                <a16:creationId xmlns:a16="http://schemas.microsoft.com/office/drawing/2014/main" id="{2689FFFE-54A2-4345-3864-0DE1937E5B8E}"/>
              </a:ext>
            </a:extLst>
          </p:cNvPr>
          <p:cNvSpPr/>
          <p:nvPr/>
        </p:nvSpPr>
        <p:spPr>
          <a:xfrm>
            <a:off x="8689624" y="3716290"/>
            <a:ext cx="2462694" cy="254939"/>
          </a:xfrm>
          <a:prstGeom prst="rect">
            <a:avLst/>
          </a:prstGeom>
          <a:noFill/>
          <a:ln w="19050">
            <a:solidFill>
              <a:srgbClr val="FE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/>
            <a:r>
              <a:rPr lang="es-ES" sz="1100" dirty="0">
                <a:solidFill>
                  <a:srgbClr val="FE7F00"/>
                </a:solidFill>
              </a:rPr>
              <a:t>6.5 </a:t>
            </a:r>
            <a:r>
              <a:rPr lang="es-ES" sz="1100" dirty="0" err="1">
                <a:solidFill>
                  <a:srgbClr val="FE7F00"/>
                </a:solidFill>
              </a:rPr>
              <a:t>Asesu</a:t>
            </a:r>
            <a:r>
              <a:rPr lang="es-ES" sz="1100" dirty="0">
                <a:solidFill>
                  <a:srgbClr val="FE7F00"/>
                </a:solidFill>
              </a:rPr>
              <a:t> la </a:t>
            </a:r>
            <a:r>
              <a:rPr lang="es-ES" sz="1100" dirty="0" err="1">
                <a:solidFill>
                  <a:srgbClr val="FE7F00"/>
                </a:solidFill>
              </a:rPr>
              <a:t>adekuadu</a:t>
            </a:r>
            <a:r>
              <a:rPr lang="es-ES" sz="1100" dirty="0">
                <a:solidFill>
                  <a:srgbClr val="FE7F00"/>
                </a:solidFill>
              </a:rPr>
              <a:t> </a:t>
            </a:r>
            <a:r>
              <a:rPr lang="es-ES" sz="1100" dirty="0" err="1">
                <a:solidFill>
                  <a:srgbClr val="FE7F00"/>
                </a:solidFill>
              </a:rPr>
              <a:t>ba</a:t>
            </a:r>
            <a:r>
              <a:rPr lang="es-ES" sz="1100" dirty="0">
                <a:solidFill>
                  <a:srgbClr val="FE7F00"/>
                </a:solidFill>
              </a:rPr>
              <a:t> transporte</a:t>
            </a:r>
            <a:endParaRPr lang="en-US" sz="1100" dirty="0">
              <a:solidFill>
                <a:srgbClr val="FE7F00"/>
              </a:solidFill>
            </a:endParaRPr>
          </a:p>
        </p:txBody>
      </p:sp>
      <p:cxnSp>
        <p:nvCxnSpPr>
          <p:cNvPr id="10408" name="Straight Arrow Connector 10407">
            <a:extLst>
              <a:ext uri="{FF2B5EF4-FFF2-40B4-BE49-F238E27FC236}">
                <a16:creationId xmlns:a16="http://schemas.microsoft.com/office/drawing/2014/main" id="{A62B02CB-3808-7E1B-4BDC-E41E2D0A73E4}"/>
              </a:ext>
            </a:extLst>
          </p:cNvPr>
          <p:cNvCxnSpPr>
            <a:cxnSpLocks/>
            <a:stCxn id="10381" idx="1"/>
          </p:cNvCxnSpPr>
          <p:nvPr/>
        </p:nvCxnSpPr>
        <p:spPr>
          <a:xfrm flipH="1">
            <a:off x="7234490" y="3517925"/>
            <a:ext cx="1454871" cy="1165807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2" name="Straight Arrow Connector 10411">
            <a:extLst>
              <a:ext uri="{FF2B5EF4-FFF2-40B4-BE49-F238E27FC236}">
                <a16:creationId xmlns:a16="http://schemas.microsoft.com/office/drawing/2014/main" id="{DA4BEE34-6EF9-02E2-792D-EA3D1C9FF3F2}"/>
              </a:ext>
            </a:extLst>
          </p:cNvPr>
          <p:cNvCxnSpPr>
            <a:cxnSpLocks/>
            <a:stCxn id="10381" idx="1"/>
            <a:endCxn id="12" idx="3"/>
          </p:cNvCxnSpPr>
          <p:nvPr/>
        </p:nvCxnSpPr>
        <p:spPr>
          <a:xfrm flipH="1">
            <a:off x="7214968" y="3517925"/>
            <a:ext cx="1474393" cy="348301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5" name="Straight Arrow Connector 10414">
            <a:extLst>
              <a:ext uri="{FF2B5EF4-FFF2-40B4-BE49-F238E27FC236}">
                <a16:creationId xmlns:a16="http://schemas.microsoft.com/office/drawing/2014/main" id="{11E6F1E7-093D-8C4F-4C7B-7148CFDD6DD8}"/>
              </a:ext>
            </a:extLst>
          </p:cNvPr>
          <p:cNvCxnSpPr>
            <a:cxnSpLocks/>
            <a:stCxn id="10382" idx="1"/>
            <a:endCxn id="12" idx="3"/>
          </p:cNvCxnSpPr>
          <p:nvPr/>
        </p:nvCxnSpPr>
        <p:spPr>
          <a:xfrm flipH="1">
            <a:off x="7214968" y="3843760"/>
            <a:ext cx="1474656" cy="22466"/>
          </a:xfrm>
          <a:prstGeom prst="straightConnector1">
            <a:avLst/>
          </a:prstGeom>
          <a:ln w="9525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258;p10">
            <a:extLst>
              <a:ext uri="{FF2B5EF4-FFF2-40B4-BE49-F238E27FC236}">
                <a16:creationId xmlns:a16="http://schemas.microsoft.com/office/drawing/2014/main" id="{89F4476A-1DA5-E334-787B-11A11FAD70FE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D87F5-9A38-F297-0594-6C209B90AE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7097572" y="1193509"/>
            <a:ext cx="399991" cy="360478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FF75BE-08A1-1601-6F69-BA7159B3B168}"/>
              </a:ext>
            </a:extLst>
          </p:cNvPr>
          <p:cNvCxnSpPr>
            <a:cxnSpLocks/>
            <a:stCxn id="45" idx="1"/>
            <a:endCxn id="28" idx="3"/>
          </p:cNvCxnSpPr>
          <p:nvPr/>
        </p:nvCxnSpPr>
        <p:spPr>
          <a:xfrm flipH="1">
            <a:off x="7228232" y="2088391"/>
            <a:ext cx="1468793" cy="70392"/>
          </a:xfrm>
          <a:prstGeom prst="straightConnector1">
            <a:avLst/>
          </a:prstGeom>
          <a:ln w="9525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016D74C2-CC06-2CB7-CE47-3C09C9CBA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4733031" y="1210264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" y="153015"/>
            <a:ext cx="12192000" cy="3651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ho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jeoreferénsia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24246-8750-1EEA-41AB-6C9EEDBA0281}"/>
              </a:ext>
            </a:extLst>
          </p:cNvPr>
          <p:cNvSpPr txBox="1"/>
          <p:nvPr/>
        </p:nvSpPr>
        <p:spPr>
          <a:xfrm>
            <a:off x="574097" y="669688"/>
            <a:ext cx="1116505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300" dirty="0" err="1"/>
              <a:t>Úniku</a:t>
            </a:r>
            <a:r>
              <a:rPr lang="en-GB" sz="2300" dirty="0"/>
              <a:t>, </a:t>
            </a:r>
            <a:r>
              <a:rPr lang="en-GB" sz="2300" dirty="0" err="1"/>
              <a:t>autoridade</a:t>
            </a:r>
            <a:r>
              <a:rPr lang="en-GB" sz="2300" dirty="0"/>
              <a:t>, </a:t>
            </a:r>
            <a:r>
              <a:rPr lang="en-GB" sz="2300" dirty="0" err="1"/>
              <a:t>ofisialmente</a:t>
            </a:r>
            <a:r>
              <a:rPr lang="en-GB" sz="2300" dirty="0"/>
              <a:t> </a:t>
            </a:r>
            <a:r>
              <a:rPr lang="en-GB" sz="2300" dirty="0" err="1"/>
              <a:t>kuradu</a:t>
            </a:r>
            <a:r>
              <a:rPr lang="en-GB" sz="2300" dirty="0"/>
              <a:t> </a:t>
            </a:r>
            <a:r>
              <a:rPr lang="en-GB" sz="2300" dirty="0" err="1"/>
              <a:t>hosi</a:t>
            </a:r>
            <a:r>
              <a:rPr lang="en-GB" sz="2300" dirty="0"/>
              <a:t> </a:t>
            </a:r>
            <a:r>
              <a:rPr lang="en-GB" sz="2300" dirty="0" err="1"/>
              <a:t>ajénsia</a:t>
            </a:r>
            <a:r>
              <a:rPr lang="en-GB" sz="2300" dirty="0"/>
              <a:t> </a:t>
            </a:r>
            <a:r>
              <a:rPr lang="en-GB" sz="2300" dirty="0" err="1"/>
              <a:t>ne'ebé</a:t>
            </a:r>
            <a:r>
              <a:rPr lang="en-GB" sz="2300" dirty="0"/>
              <a:t> </a:t>
            </a:r>
            <a:r>
              <a:rPr lang="en-GB" sz="2300" dirty="0" err="1"/>
              <a:t>hetan</a:t>
            </a:r>
            <a:r>
              <a:rPr lang="en-GB" sz="2300" dirty="0"/>
              <a:t> </a:t>
            </a:r>
            <a:r>
              <a:rPr lang="en-GB" sz="2300" dirty="0" err="1"/>
              <a:t>mandatu</a:t>
            </a:r>
            <a:r>
              <a:rPr lang="en-GB" sz="2300" dirty="0"/>
              <a:t>, </a:t>
            </a:r>
            <a:r>
              <a:rPr lang="en-GB" sz="2300" dirty="0" err="1"/>
              <a:t>lista</a:t>
            </a:r>
            <a:r>
              <a:rPr lang="en-GB" sz="2300" dirty="0"/>
              <a:t> </a:t>
            </a:r>
            <a:r>
              <a:rPr lang="en-GB" sz="2300" dirty="0" err="1"/>
              <a:t>kompletu</a:t>
            </a:r>
            <a:r>
              <a:rPr lang="en-GB" sz="2300" dirty="0"/>
              <a:t>, </a:t>
            </a:r>
            <a:r>
              <a:rPr lang="en-GB" sz="2300" dirty="0" err="1"/>
              <a:t>atualizadu</a:t>
            </a:r>
            <a:r>
              <a:rPr lang="en-GB" sz="2300" dirty="0"/>
              <a:t> no </a:t>
            </a:r>
            <a:r>
              <a:rPr lang="en-GB" sz="2300" dirty="0" err="1"/>
              <a:t>ho</a:t>
            </a:r>
            <a:r>
              <a:rPr lang="en-GB" sz="2300" dirty="0"/>
              <a:t> </a:t>
            </a:r>
            <a:r>
              <a:rPr lang="en-GB" sz="2300" dirty="0" err="1"/>
              <a:t>kódigu</a:t>
            </a:r>
            <a:r>
              <a:rPr lang="en-GB" sz="2300" dirty="0"/>
              <a:t> </a:t>
            </a:r>
            <a:r>
              <a:rPr lang="en-GB" sz="2300" dirty="0" err="1"/>
              <a:t>úniku</a:t>
            </a:r>
            <a:r>
              <a:rPr lang="en-GB" sz="2300" dirty="0"/>
              <a:t> </a:t>
            </a:r>
            <a:r>
              <a:rPr lang="en-GB" sz="2300" dirty="0" err="1"/>
              <a:t>hosi</a:t>
            </a:r>
            <a:r>
              <a:rPr lang="en-GB" sz="2300" dirty="0"/>
              <a:t> </a:t>
            </a:r>
            <a:r>
              <a:rPr lang="en-GB" sz="2300" dirty="0" err="1"/>
              <a:t>rejistu</a:t>
            </a:r>
            <a:r>
              <a:rPr lang="en-GB" sz="2300" dirty="0"/>
              <a:t> </a:t>
            </a:r>
            <a:r>
              <a:rPr lang="en-GB" sz="2300" dirty="0" err="1"/>
              <a:t>ativu</a:t>
            </a:r>
            <a:r>
              <a:rPr lang="en-GB" sz="2300" dirty="0"/>
              <a:t> </a:t>
            </a:r>
            <a:r>
              <a:rPr lang="en-GB" sz="2300" dirty="0" err="1"/>
              <a:t>hotu-hotu</a:t>
            </a:r>
            <a:r>
              <a:rPr lang="en-GB" sz="2300" dirty="0"/>
              <a:t> (no </a:t>
            </a:r>
            <a:r>
              <a:rPr lang="en-GB" sz="2300" dirty="0" err="1"/>
              <a:t>ativu</a:t>
            </a:r>
            <a:r>
              <a:rPr lang="en-GB" sz="2300" dirty="0"/>
              <a:t> </a:t>
            </a:r>
            <a:r>
              <a:rPr lang="en-GB" sz="2300" dirty="0" err="1"/>
              <a:t>iha</a:t>
            </a:r>
            <a:r>
              <a:rPr lang="en-GB" sz="2300" dirty="0"/>
              <a:t> </a:t>
            </a:r>
            <a:r>
              <a:rPr lang="en-GB" sz="2300" dirty="0" err="1"/>
              <a:t>pasadu</a:t>
            </a:r>
            <a:r>
              <a:rPr lang="en-GB" sz="2300" dirty="0"/>
              <a:t>) </a:t>
            </a:r>
            <a:r>
              <a:rPr lang="en-GB" sz="2300" dirty="0" err="1"/>
              <a:t>ba</a:t>
            </a:r>
            <a:r>
              <a:rPr lang="en-GB" sz="2300" dirty="0"/>
              <a:t> </a:t>
            </a:r>
            <a:r>
              <a:rPr lang="en-GB" sz="2300" dirty="0" err="1"/>
              <a:t>tipu</a:t>
            </a:r>
            <a:r>
              <a:rPr lang="en-GB" sz="2300" dirty="0"/>
              <a:t> </a:t>
            </a:r>
            <a:r>
              <a:rPr lang="en-GB" sz="2300" dirty="0" err="1"/>
              <a:t>karakterístika</a:t>
            </a:r>
            <a:r>
              <a:rPr lang="en-GB" sz="2300" dirty="0"/>
              <a:t>/</a:t>
            </a:r>
            <a:r>
              <a:rPr lang="en-GB" sz="2300" dirty="0" err="1"/>
              <a:t>objetu</a:t>
            </a:r>
            <a:r>
              <a:rPr lang="en-GB" sz="2300" dirty="0"/>
              <a:t> </a:t>
            </a:r>
            <a:r>
              <a:rPr lang="en-GB" sz="2300" dirty="0" err="1"/>
              <a:t>jeográfiku</a:t>
            </a:r>
            <a:r>
              <a:rPr lang="en-GB" sz="2300" dirty="0"/>
              <a:t> </a:t>
            </a:r>
            <a:r>
              <a:rPr lang="en-GB" sz="2300" dirty="0" err="1"/>
              <a:t>ida</a:t>
            </a:r>
            <a:r>
              <a:rPr lang="en-GB" sz="2300" dirty="0"/>
              <a:t> (</a:t>
            </a:r>
            <a:r>
              <a:rPr lang="en-GB" sz="2300" dirty="0" err="1"/>
              <a:t>ezemplu</a:t>
            </a:r>
            <a:r>
              <a:rPr lang="en-GB" sz="2300" dirty="0"/>
              <a:t>, </a:t>
            </a:r>
            <a:r>
              <a:rPr lang="en-GB" sz="2300" dirty="0" err="1"/>
              <a:t>instalasaun</a:t>
            </a:r>
            <a:r>
              <a:rPr lang="en-GB" sz="2300" dirty="0"/>
              <a:t> </a:t>
            </a:r>
            <a:r>
              <a:rPr lang="en-GB" sz="2300" dirty="0" err="1"/>
              <a:t>saúde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, </a:t>
            </a:r>
            <a:r>
              <a:rPr lang="en-GB" sz="2300" dirty="0" err="1"/>
              <a:t>unidade</a:t>
            </a:r>
            <a:r>
              <a:rPr lang="en-GB" sz="2300" dirty="0"/>
              <a:t> </a:t>
            </a:r>
            <a:r>
              <a:rPr lang="en-GB" sz="2300" dirty="0" err="1"/>
              <a:t>administrativa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, aldeia </a:t>
            </a:r>
            <a:r>
              <a:rPr lang="en-GB" sz="2300" dirty="0" err="1"/>
              <a:t>sira</a:t>
            </a:r>
            <a:r>
              <a:rPr lang="en-GB" sz="2300" dirty="0"/>
              <a:t>)</a:t>
            </a:r>
            <a:endParaRPr lang="en-GB" sz="2300" noProof="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Google Shape;156;g74f4d1d32f_1_256">
            <a:extLst>
              <a:ext uri="{FF2B5EF4-FFF2-40B4-BE49-F238E27FC236}">
                <a16:creationId xmlns:a16="http://schemas.microsoft.com/office/drawing/2014/main" id="{5CDD50E7-DD3D-5367-0154-FB56BA4E95E5}"/>
              </a:ext>
            </a:extLst>
          </p:cNvPr>
          <p:cNvSpPr txBox="1"/>
          <p:nvPr/>
        </p:nvSpPr>
        <p:spPr>
          <a:xfrm>
            <a:off x="695325" y="2030515"/>
            <a:ext cx="6598274" cy="343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49" tIns="81252" rIns="162549" bIns="81252" anchor="t" anchorCtr="0">
            <a:noAutofit/>
          </a:bodyPr>
          <a:lstStyle/>
          <a:p>
            <a:pPr>
              <a:buSzPts val="1800"/>
            </a:pP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Informasaun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ne'ebé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permite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atu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halo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tuirmai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ba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rejistu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ida-idak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iha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lista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mestre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  <a:sym typeface="Calibri"/>
              </a:rPr>
              <a:t>: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Identifika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ho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úniku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identifikadór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úniku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naran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Klasifika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tipu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propriedade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,...)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Lokaliza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enderesu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divizaun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administrativu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koordenada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jeográfika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Karik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aplika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kontaktu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naran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xefe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númeru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telefone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enderesu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email</a:t>
            </a:r>
            <a:r>
              <a:rPr lang="en-GB" sz="24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,…)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F950E0-8AF8-3FD9-5AE3-9A01EB2A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1" t="53330" r="50000" b="32029"/>
          <a:stretch/>
        </p:blipFill>
        <p:spPr>
          <a:xfrm>
            <a:off x="8106727" y="2539267"/>
            <a:ext cx="2929101" cy="614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87A00-7377-A5C8-C9C6-57CF50D1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8" t="53330" r="3134" b="32029"/>
          <a:stretch/>
        </p:blipFill>
        <p:spPr>
          <a:xfrm>
            <a:off x="8149155" y="3202375"/>
            <a:ext cx="2870514" cy="614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B4808-8C72-30D7-9B51-E35692658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4" t="53934" r="23821" b="27651"/>
          <a:stretch/>
        </p:blipFill>
        <p:spPr>
          <a:xfrm>
            <a:off x="7614020" y="3932405"/>
            <a:ext cx="3886645" cy="614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6F6687-1A2B-9D7E-14B4-72C32F9B55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16" t="64953" r="31707" b="20544"/>
          <a:stretch/>
        </p:blipFill>
        <p:spPr>
          <a:xfrm>
            <a:off x="7844159" y="4700612"/>
            <a:ext cx="3426361" cy="6142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63FFE-3633-46DF-072F-2B363AD382DA}"/>
              </a:ext>
            </a:extLst>
          </p:cNvPr>
          <p:cNvSpPr/>
          <p:nvPr/>
        </p:nvSpPr>
        <p:spPr>
          <a:xfrm>
            <a:off x="7758436" y="2217000"/>
            <a:ext cx="3589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800"/>
            </a:pPr>
            <a:r>
              <a:rPr lang="pt-BR" i="1" dirty="0">
                <a:solidFill>
                  <a:srgbClr val="4C3C65"/>
                </a:solidFill>
                <a:ea typeface="Open Sans" panose="020B0604020202020204" charset="0"/>
                <a:cs typeface="Open Sans" panose="020B0604020202020204" charset="0"/>
                <a:sym typeface="Calibri"/>
              </a:rPr>
              <a:t>Ezemplu ba fasilidade saúde sira</a:t>
            </a:r>
            <a:endParaRPr lang="en-US" i="1" dirty="0">
              <a:solidFill>
                <a:srgbClr val="4C3C65"/>
              </a:solidFill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7" name="AutoShape 416">
            <a:extLst>
              <a:ext uri="{FF2B5EF4-FFF2-40B4-BE49-F238E27FC236}">
                <a16:creationId xmlns:a16="http://schemas.microsoft.com/office/drawing/2014/main" id="{62D613C9-9C4D-C044-8746-694F81506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3" y="2098299"/>
            <a:ext cx="385889" cy="36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2134" dirty="0">
              <a:solidFill>
                <a:srgbClr val="346667"/>
              </a:solidFill>
              <a:latin typeface="+mj-lt"/>
              <a:cs typeface="Arial" charset="0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B18F0974-5035-B6A3-E178-372AA9700C17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16">
            <a:extLst>
              <a:ext uri="{FF2B5EF4-FFF2-40B4-BE49-F238E27FC236}">
                <a16:creationId xmlns:a16="http://schemas.microsoft.com/office/drawing/2014/main" id="{9222B17B-4649-0522-6139-EE236181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97" y="5483369"/>
            <a:ext cx="385889" cy="36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2134" dirty="0">
              <a:solidFill>
                <a:srgbClr val="346667"/>
              </a:solidFill>
              <a:latin typeface="+mj-lt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6C0A-33F4-3336-8811-3589F8353BA9}"/>
              </a:ext>
            </a:extLst>
          </p:cNvPr>
          <p:cNvSpPr txBox="1"/>
          <p:nvPr/>
        </p:nvSpPr>
        <p:spPr>
          <a:xfrm>
            <a:off x="1063995" y="5483369"/>
            <a:ext cx="10675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Elementu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dadus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seluk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ruma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tenke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konsidera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hanesan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atributu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programátiku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no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jere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iha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liur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lista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mestre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nian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7126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D325-1F89-945A-95CF-A107939A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7F423F6-EC9F-5F99-EDBF-2417EAE017F7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Papél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5270-6DF5-AEC4-EE32-440152A18E8D}"/>
              </a:ext>
            </a:extLst>
          </p:cNvPr>
          <p:cNvSpPr/>
          <p:nvPr/>
        </p:nvSpPr>
        <p:spPr>
          <a:xfrm>
            <a:off x="593725" y="698500"/>
            <a:ext cx="11796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>
                <a:ea typeface="SimSun" pitchFamily="2" charset="-122"/>
              </a:rPr>
              <a:t>Sira </a:t>
            </a:r>
            <a:r>
              <a:rPr lang="en-US" altLang="zh-CN" sz="2400" dirty="0" err="1">
                <a:ea typeface="SimSun" pitchFamily="2" charset="-122"/>
              </a:rPr>
              <a:t>nia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fatin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iha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dadus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ba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informasaun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produtu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kontinua</a:t>
            </a:r>
            <a:endParaRPr lang="en-US" altLang="zh-CN" sz="2400" dirty="0">
              <a:ea typeface="SimSun" pitchFamily="2" charset="-122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7CB1514-9489-BCE2-FEA6-1E7FB3026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03" y="1266928"/>
            <a:ext cx="9903394" cy="4930672"/>
          </a:xfrm>
          <a:prstGeom prst="rect">
            <a:avLst/>
          </a:prstGeom>
        </p:spPr>
      </p:pic>
      <p:sp>
        <p:nvSpPr>
          <p:cNvPr id="49" name="Right Arrow 68">
            <a:extLst>
              <a:ext uri="{FF2B5EF4-FFF2-40B4-BE49-F238E27FC236}">
                <a16:creationId xmlns:a16="http://schemas.microsoft.com/office/drawing/2014/main" id="{77365DC1-2091-24C9-28E6-B8D17183B67E}"/>
              </a:ext>
            </a:extLst>
          </p:cNvPr>
          <p:cNvSpPr/>
          <p:nvPr/>
        </p:nvSpPr>
        <p:spPr>
          <a:xfrm>
            <a:off x="2871443" y="5751127"/>
            <a:ext cx="553953" cy="3256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DB71BC86-A8FC-5B84-2400-7AE4D5AA73C5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47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D325-1F89-945A-95CF-A107939A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4A0FC-5622-2890-D536-D1072C5F30FA}"/>
              </a:ext>
            </a:extLst>
          </p:cNvPr>
          <p:cNvSpPr/>
          <p:nvPr/>
        </p:nvSpPr>
        <p:spPr>
          <a:xfrm>
            <a:off x="974519" y="686918"/>
            <a:ext cx="9934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Sira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hala'o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papél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xave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ida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hodi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asegura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kualidade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dadus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nian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iha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dimensaun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6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kualidade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dadus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nian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no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ida-ne'e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ba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dadus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estatístiku</a:t>
            </a:r>
            <a:r>
              <a:rPr lang="en-US" altLang="zh-CN" sz="2400" dirty="0">
                <a:ea typeface="SimSun" pitchFamily="2" charset="-122"/>
                <a:cs typeface="Arial" panose="020B0604020202020204" pitchFamily="34" charset="0"/>
              </a:rPr>
              <a:t> no </a:t>
            </a:r>
            <a:r>
              <a:rPr lang="en-US" altLang="zh-CN" sz="2400" dirty="0" err="1">
                <a:ea typeface="SimSun" pitchFamily="2" charset="-122"/>
                <a:cs typeface="Arial" panose="020B0604020202020204" pitchFamily="34" charset="0"/>
              </a:rPr>
              <a:t>espasiál</a:t>
            </a:r>
            <a:endParaRPr lang="en-US" altLang="zh-CN" sz="2400" dirty="0">
              <a:ea typeface="SimSun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CFEE3C6D-CE7D-02E4-605B-E7863FA917EE}"/>
              </a:ext>
            </a:extLst>
          </p:cNvPr>
          <p:cNvGraphicFramePr>
            <a:graphicFrameLocks noGrp="1"/>
          </p:cNvGraphicFramePr>
          <p:nvPr/>
        </p:nvGraphicFramePr>
        <p:xfrm>
          <a:off x="1152525" y="1667714"/>
          <a:ext cx="9327216" cy="2158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2593">
                  <a:extLst>
                    <a:ext uri="{9D8B030D-6E8A-4147-A177-3AD203B41FA5}">
                      <a16:colId xmlns:a16="http://schemas.microsoft.com/office/drawing/2014/main" val="3768410215"/>
                    </a:ext>
                  </a:extLst>
                </a:gridCol>
                <a:gridCol w="6514623">
                  <a:extLst>
                    <a:ext uri="{9D8B030D-6E8A-4147-A177-3AD203B41FA5}">
                      <a16:colId xmlns:a16="http://schemas.microsoft.com/office/drawing/2014/main" val="793797880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/>
                      <a:r>
                        <a:rPr lang="en-PH" sz="1600" b="1" dirty="0" err="1"/>
                        <a:t>Dimensaun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kualidade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dadus</a:t>
                      </a:r>
                      <a:endParaRPr lang="en-PH" sz="1600" b="1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600" b="1" dirty="0"/>
                        <a:t>Lista </a:t>
                      </a:r>
                      <a:r>
                        <a:rPr lang="en-PH" sz="1600" b="1" dirty="0" err="1"/>
                        <a:t>mestre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nia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papél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maka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atu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asegura</a:t>
                      </a:r>
                      <a:r>
                        <a:rPr lang="en-PH" sz="1600" b="1" dirty="0"/>
                        <a:t> </a:t>
                      </a:r>
                      <a:r>
                        <a:rPr lang="en-PH" sz="1600" b="1" dirty="0" err="1"/>
                        <a:t>katak</a:t>
                      </a:r>
                      <a:endParaRPr lang="en-PH" sz="1600" b="1" dirty="0"/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1882602220"/>
                  </a:ext>
                </a:extLst>
              </a:tr>
              <a:tr h="308658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Kompletu</a:t>
                      </a:r>
                      <a:endParaRPr lang="en-PH" sz="1600" u="none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Laiha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lakuna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dadus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3815548812"/>
                  </a:ext>
                </a:extLst>
              </a:tr>
              <a:tr h="308658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Uniku</a:t>
                      </a:r>
                      <a:endParaRPr lang="en-PH" sz="1600" u="none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Laiha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duplikadu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775164232"/>
                  </a:ext>
                </a:extLst>
              </a:tr>
              <a:tr h="308658">
                <a:tc>
                  <a:txBody>
                    <a:bodyPr/>
                    <a:lstStyle/>
                    <a:p>
                      <a:pPr algn="ctr"/>
                      <a:r>
                        <a:rPr lang="en-PH" sz="1600" u="none" dirty="0"/>
                        <a:t>Timeliness</a:t>
                      </a:r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Realidade husi pontu tempu ne'ebé maka presiza</a:t>
                      </a:r>
                      <a:endParaRPr lang="en-PH" sz="1600" dirty="0"/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2254563346"/>
                  </a:ext>
                </a:extLst>
              </a:tr>
              <a:tr h="231379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Validade</a:t>
                      </a:r>
                      <a:endParaRPr lang="en-PH" sz="1600" u="none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  <a:defRPr/>
                      </a:pP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Konforme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formatu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tipu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luan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ne'ebé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define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ona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,...</a:t>
                      </a:r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2727842411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Akurasi</a:t>
                      </a:r>
                      <a:endParaRPr lang="en-PH" sz="1600" u="none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Deskreve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loloos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karakterístika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ka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eventu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"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mundu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reál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ne'ebé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deskreve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hela</a:t>
                      </a:r>
                      <a:endParaRPr lang="en-PH" sz="1600" dirty="0"/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252405959"/>
                  </a:ext>
                </a:extLst>
              </a:tr>
              <a:tr h="313030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Konsistensia</a:t>
                      </a:r>
                      <a:endParaRPr lang="en-PH" sz="1600" u="none" dirty="0"/>
                    </a:p>
                  </a:txBody>
                  <a:tcPr marL="61732" marR="61732" marT="30866" marB="30866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Auzénsia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hosi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kontradisaun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aparente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sira</a:t>
                      </a:r>
                      <a:endParaRPr lang="en-PH" sz="1600" dirty="0"/>
                    </a:p>
                  </a:txBody>
                  <a:tcPr marL="61732" marR="61732" marT="30866" marB="30866" anchor="ctr"/>
                </a:tc>
                <a:extLst>
                  <a:ext uri="{0D108BD9-81ED-4DB2-BD59-A6C34878D82A}">
                    <a16:rowId xmlns:a16="http://schemas.microsoft.com/office/drawing/2014/main" val="3615375217"/>
                  </a:ext>
                </a:extLst>
              </a:tr>
            </a:tbl>
          </a:graphicData>
        </a:graphic>
      </p:graphicFrame>
      <p:sp>
        <p:nvSpPr>
          <p:cNvPr id="6" name="AutoShape 416">
            <a:extLst>
              <a:ext uri="{FF2B5EF4-FFF2-40B4-BE49-F238E27FC236}">
                <a16:creationId xmlns:a16="http://schemas.microsoft.com/office/drawing/2014/main" id="{AFD480F0-C8FF-D7FE-FD38-A89F299D9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67" y="3995852"/>
            <a:ext cx="431142" cy="3520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080" dirty="0">
              <a:latin typeface="+mj-lt"/>
              <a:cs typeface="Arial" charset="0"/>
            </a:endParaRPr>
          </a:p>
        </p:txBody>
      </p:sp>
      <p:sp>
        <p:nvSpPr>
          <p:cNvPr id="7" name="Rectangle 265">
            <a:extLst>
              <a:ext uri="{FF2B5EF4-FFF2-40B4-BE49-F238E27FC236}">
                <a16:creationId xmlns:a16="http://schemas.microsoft.com/office/drawing/2014/main" id="{56740A8D-3434-6518-C784-46D43185E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910" y="4008029"/>
            <a:ext cx="8308445" cy="725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>
                <a:cs typeface="Arial" panose="020B0604020202020204" pitchFamily="34" charset="0"/>
              </a:rPr>
              <a:t>Hamenus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duplikasaun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esforsu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sira</a:t>
            </a:r>
            <a:r>
              <a:rPr lang="en-US" sz="2400" dirty="0">
                <a:cs typeface="Arial" panose="020B0604020202020204" pitchFamily="34" charset="0"/>
              </a:rPr>
              <a:t> no </a:t>
            </a:r>
            <a:r>
              <a:rPr lang="en-US" sz="2400" dirty="0" err="1">
                <a:cs typeface="Arial" panose="020B0604020202020204" pitchFamily="34" charset="0"/>
              </a:rPr>
              <a:t>tanba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ne'e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kustu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hodi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mantein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de'it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lista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ida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envezde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lista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oioin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AutoShape 416">
            <a:extLst>
              <a:ext uri="{FF2B5EF4-FFF2-40B4-BE49-F238E27FC236}">
                <a16:creationId xmlns:a16="http://schemas.microsoft.com/office/drawing/2014/main" id="{2C0A3C76-6073-34CB-5069-BD2A75226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382" y="4784443"/>
            <a:ext cx="431142" cy="3520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080" dirty="0">
              <a:latin typeface="+mj-lt"/>
              <a:cs typeface="Arial" charset="0"/>
            </a:endParaRPr>
          </a:p>
        </p:txBody>
      </p:sp>
      <p:sp>
        <p:nvSpPr>
          <p:cNvPr id="9" name="Rectangle 265">
            <a:extLst>
              <a:ext uri="{FF2B5EF4-FFF2-40B4-BE49-F238E27FC236}">
                <a16:creationId xmlns:a16="http://schemas.microsoft.com/office/drawing/2014/main" id="{64C2BBF9-F68B-C9D9-10AB-28BE0C3DE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909" y="4768318"/>
            <a:ext cx="8608285" cy="725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>
                <a:cs typeface="Arial" panose="020B0604020202020204" pitchFamily="34" charset="0"/>
              </a:rPr>
              <a:t>Suporta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interoperabilidade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dadus</a:t>
            </a:r>
            <a:r>
              <a:rPr lang="en-US" sz="2400" dirty="0">
                <a:cs typeface="Arial" panose="020B0604020202020204" pitchFamily="34" charset="0"/>
              </a:rPr>
              <a:t> no </a:t>
            </a:r>
            <a:r>
              <a:rPr lang="en-US" sz="2400" dirty="0" err="1">
                <a:cs typeface="Arial" panose="020B0604020202020204" pitchFamily="34" charset="0"/>
              </a:rPr>
              <a:t>kolaborasaun</a:t>
            </a:r>
            <a:r>
              <a:rPr lang="en-US" sz="2400" dirty="0">
                <a:cs typeface="Arial" panose="020B0604020202020204" pitchFamily="34" charset="0"/>
              </a:rPr>
              <a:t> entre </a:t>
            </a:r>
            <a:r>
              <a:rPr lang="en-US" sz="2400" dirty="0" err="1">
                <a:cs typeface="Arial" panose="020B0604020202020204" pitchFamily="34" charset="0"/>
              </a:rPr>
              <a:t>parseiru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sira</a:t>
            </a:r>
            <a:r>
              <a:rPr lang="en-US" sz="2400" dirty="0">
                <a:cs typeface="Arial" panose="020B0604020202020204" pitchFamily="34" charset="0"/>
              </a:rPr>
              <a:t> no </a:t>
            </a:r>
            <a:r>
              <a:rPr lang="en-US" sz="2400" dirty="0" err="1">
                <a:cs typeface="Arial" panose="020B0604020202020204" pitchFamily="34" charset="0"/>
              </a:rPr>
              <a:t>mós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promove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inovasaun</a:t>
            </a:r>
            <a:r>
              <a:rPr lang="en-US" sz="2400" dirty="0">
                <a:cs typeface="Arial" panose="020B0604020202020204" pitchFamily="34" charset="0"/>
              </a:rPr>
              <a:t> no </a:t>
            </a:r>
            <a:r>
              <a:rPr lang="en-US" sz="2400" dirty="0" err="1">
                <a:cs typeface="Arial" panose="020B0604020202020204" pitchFamily="34" charset="0"/>
              </a:rPr>
              <a:t>utilizasaun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dadus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0" name="Rectangle 265">
            <a:extLst>
              <a:ext uri="{FF2B5EF4-FFF2-40B4-BE49-F238E27FC236}">
                <a16:creationId xmlns:a16="http://schemas.microsoft.com/office/drawing/2014/main" id="{A12645B8-1753-073F-8106-4407590D9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909" y="5528740"/>
            <a:ext cx="8608285" cy="725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>
                <a:cs typeface="Arial" panose="020B0604020202020204" pitchFamily="34" charset="0"/>
              </a:rPr>
              <a:t>Fornese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denominadór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implementasaun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programa</a:t>
            </a:r>
            <a:r>
              <a:rPr lang="en-US" sz="2400" dirty="0">
                <a:cs typeface="Arial" panose="020B0604020202020204" pitchFamily="34" charset="0"/>
              </a:rPr>
              <a:t> ka </a:t>
            </a:r>
            <a:r>
              <a:rPr lang="en-US" sz="2400" dirty="0" err="1">
                <a:cs typeface="Arial" panose="020B0604020202020204" pitchFamily="34" charset="0"/>
              </a:rPr>
              <a:t>intervensaun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ruma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AutoShape 416">
            <a:extLst>
              <a:ext uri="{FF2B5EF4-FFF2-40B4-BE49-F238E27FC236}">
                <a16:creationId xmlns:a16="http://schemas.microsoft.com/office/drawing/2014/main" id="{4D3A1DE0-E26B-E30F-2CE8-41412DBCA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67" y="5509842"/>
            <a:ext cx="431142" cy="3520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080" dirty="0">
              <a:latin typeface="+mj-lt"/>
              <a:cs typeface="Arial" charset="0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49E31FFF-E702-9DA6-1716-DD6113DD17B2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9FF354-DE5B-661F-44FC-362050F77DBE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Papél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4044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D325-1F89-945A-95CF-A107939A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7F423F6-EC9F-5F99-EDBF-2417EAE017F7}"/>
              </a:ext>
            </a:extLst>
          </p:cNvPr>
          <p:cNvSpPr txBox="1">
            <a:spLocks/>
          </p:cNvSpPr>
          <p:nvPr/>
        </p:nvSpPr>
        <p:spPr>
          <a:xfrm>
            <a:off x="1" y="153016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Ezemplu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(Filipinas)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3E173-BFE1-6E78-AAEE-4AE7C7006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4" y="667743"/>
            <a:ext cx="5639872" cy="1406305"/>
          </a:xfrm>
          <a:prstGeom prst="rect">
            <a:avLst/>
          </a:prstGeom>
        </p:spPr>
      </p:pic>
      <p:sp>
        <p:nvSpPr>
          <p:cNvPr id="6" name="Rectangle 265">
            <a:extLst>
              <a:ext uri="{FF2B5EF4-FFF2-40B4-BE49-F238E27FC236}">
                <a16:creationId xmlns:a16="http://schemas.microsoft.com/office/drawing/2014/main" id="{5C5B9562-CBDF-9F72-77EE-196430C0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04" y="2276130"/>
            <a:ext cx="5729520" cy="55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cs typeface="Arial" panose="020B0604020202020204" pitchFamily="34" charset="0"/>
              </a:rPr>
              <a:t>Lista </a:t>
            </a:r>
            <a:r>
              <a:rPr lang="en-US" dirty="0" err="1">
                <a:cs typeface="Arial" panose="020B0604020202020204" pitchFamily="34" charset="0"/>
              </a:rPr>
              <a:t>mestre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unidade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administrativa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sira</a:t>
            </a:r>
            <a:r>
              <a:rPr lang="en-US" dirty="0">
                <a:cs typeface="Arial" panose="020B0604020202020204" pitchFamily="34" charset="0"/>
              </a:rPr>
              <a:t> Filipina </a:t>
            </a:r>
            <a:r>
              <a:rPr lang="en-US" dirty="0" err="1">
                <a:cs typeface="Arial" panose="020B0604020202020204" pitchFamily="34" charset="0"/>
              </a:rPr>
              <a:t>nian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ne'ebé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mantein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hosi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Autoridade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Estatístika</a:t>
            </a:r>
            <a:r>
              <a:rPr lang="en-US" dirty="0">
                <a:cs typeface="Arial" panose="020B0604020202020204" pitchFamily="34" charset="0"/>
              </a:rPr>
              <a:t> Filipina </a:t>
            </a:r>
            <a:r>
              <a:rPr lang="en-US" dirty="0" err="1">
                <a:cs typeface="Arial" panose="020B0604020202020204" pitchFamily="34" charset="0"/>
              </a:rPr>
              <a:t>nian</a:t>
            </a:r>
            <a:r>
              <a:rPr lang="en-US" dirty="0">
                <a:cs typeface="Arial" panose="020B0604020202020204" pitchFamily="34" charset="0"/>
              </a:rPr>
              <a:t> (PSA)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8C9F2-47AA-9FD7-DC07-DAA0E9FE5904}"/>
              </a:ext>
            </a:extLst>
          </p:cNvPr>
          <p:cNvSpPr txBox="1"/>
          <p:nvPr/>
        </p:nvSpPr>
        <p:spPr>
          <a:xfrm>
            <a:off x="3349439" y="1781662"/>
            <a:ext cx="2660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https://psa.gov.ph/classification/psgc</a:t>
            </a:r>
          </a:p>
        </p:txBody>
      </p:sp>
      <p:sp>
        <p:nvSpPr>
          <p:cNvPr id="9" name="Rectangle 265">
            <a:extLst>
              <a:ext uri="{FF2B5EF4-FFF2-40B4-BE49-F238E27FC236}">
                <a16:creationId xmlns:a16="http://schemas.microsoft.com/office/drawing/2014/main" id="{952A0BB7-A2AE-45D3-ED18-B7CB9F7B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80" y="2936199"/>
            <a:ext cx="5736244" cy="55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cs typeface="Arial" panose="020B0604020202020204" pitchFamily="34" charset="0"/>
              </a:rPr>
              <a:t>Fo </a:t>
            </a:r>
            <a:r>
              <a:rPr lang="en-US" dirty="0" err="1">
                <a:cs typeface="Arial" panose="020B0604020202020204" pitchFamily="34" charset="0"/>
              </a:rPr>
              <a:t>sai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trimestralmente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to'o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nivel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subnasionál</a:t>
            </a:r>
            <a:r>
              <a:rPr lang="en-US" dirty="0">
                <a:cs typeface="Arial" panose="020B0604020202020204" pitchFamily="34" charset="0"/>
              </a:rPr>
              <a:t> 4 (42,001 Barangay </a:t>
            </a:r>
            <a:r>
              <a:rPr lang="en-US" dirty="0" err="1">
                <a:cs typeface="Arial" panose="020B0604020202020204" pitchFamily="34" charset="0"/>
              </a:rPr>
              <a:t>to'o</a:t>
            </a:r>
            <a:r>
              <a:rPr lang="en-US" dirty="0">
                <a:cs typeface="Arial" panose="020B0604020202020204" pitchFamily="34" charset="0"/>
              </a:rPr>
              <a:t> 31 </a:t>
            </a:r>
            <a:r>
              <a:rPr lang="en-US" dirty="0" err="1">
                <a:cs typeface="Arial" panose="020B0604020202020204" pitchFamily="34" charset="0"/>
              </a:rPr>
              <a:t>Dezembru</a:t>
            </a:r>
            <a:r>
              <a:rPr lang="en-US" dirty="0">
                <a:cs typeface="Arial" panose="020B0604020202020204" pitchFamily="34" charset="0"/>
              </a:rPr>
              <a:t> 2023)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5648A1-9E0A-E6B5-668D-6FE54CA76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6" y="3619632"/>
            <a:ext cx="3765176" cy="1757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B172A-0BC1-E2BF-F006-07B3FAC74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611" y="4386810"/>
            <a:ext cx="4040165" cy="1803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7329A8-C78E-C3CC-FF2E-475385EA2761}"/>
              </a:ext>
            </a:extLst>
          </p:cNvPr>
          <p:cNvSpPr txBox="1"/>
          <p:nvPr/>
        </p:nvSpPr>
        <p:spPr>
          <a:xfrm>
            <a:off x="3926542" y="3653339"/>
            <a:ext cx="1506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Master list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43B89-C058-14A8-9370-1F4A3F25D6E8}"/>
              </a:ext>
            </a:extLst>
          </p:cNvPr>
          <p:cNvSpPr txBox="1"/>
          <p:nvPr/>
        </p:nvSpPr>
        <p:spPr>
          <a:xfrm>
            <a:off x="306784" y="5605482"/>
            <a:ext cx="1506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cs typeface="Arial" panose="020B0604020202020204" pitchFamily="34" charset="0"/>
              </a:rPr>
              <a:t>Sumáriu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husi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mudansa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sira</a:t>
            </a:r>
            <a:endParaRPr lang="en-GB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26A7CA-DB9B-5AD3-2317-184963BE78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909"/>
          <a:stretch/>
        </p:blipFill>
        <p:spPr>
          <a:xfrm>
            <a:off x="6598025" y="704752"/>
            <a:ext cx="4898650" cy="27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3C28D8-5F9C-0CAE-8D02-C4A77194C4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994"/>
          <a:stretch/>
        </p:blipFill>
        <p:spPr>
          <a:xfrm>
            <a:off x="6598023" y="976440"/>
            <a:ext cx="4898651" cy="1097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CB409D-7FCA-324E-BB77-03C6AFE7E23C}"/>
              </a:ext>
            </a:extLst>
          </p:cNvPr>
          <p:cNvSpPr txBox="1"/>
          <p:nvPr/>
        </p:nvSpPr>
        <p:spPr>
          <a:xfrm>
            <a:off x="9381568" y="1847618"/>
            <a:ext cx="20125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https://nhfr.doh.gov.ph/Home</a:t>
            </a:r>
          </a:p>
        </p:txBody>
      </p:sp>
      <p:sp>
        <p:nvSpPr>
          <p:cNvPr id="23" name="Rectangle 265">
            <a:extLst>
              <a:ext uri="{FF2B5EF4-FFF2-40B4-BE49-F238E27FC236}">
                <a16:creationId xmlns:a16="http://schemas.microsoft.com/office/drawing/2014/main" id="{9E15E426-5DA6-998C-9971-60487FEC2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97" y="2207923"/>
            <a:ext cx="5034195" cy="55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cs typeface="Arial" panose="020B0604020202020204" pitchFamily="34" charset="0"/>
              </a:rPr>
              <a:t>Lista </a:t>
            </a:r>
            <a:r>
              <a:rPr lang="en-US" dirty="0" err="1">
                <a:cs typeface="Arial" panose="020B0604020202020204" pitchFamily="34" charset="0"/>
              </a:rPr>
              <a:t>prinsipál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ba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fasilidade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saúde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sira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iha</a:t>
            </a:r>
            <a:r>
              <a:rPr lang="en-US" dirty="0">
                <a:cs typeface="Arial" panose="020B0604020202020204" pitchFamily="34" charset="0"/>
              </a:rPr>
              <a:t> Filipina </a:t>
            </a:r>
            <a:r>
              <a:rPr lang="en-US" dirty="0" err="1">
                <a:cs typeface="Arial" panose="020B0604020202020204" pitchFamily="34" charset="0"/>
              </a:rPr>
              <a:t>ne'ebé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mantein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hosi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Departamentu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Saúde</a:t>
            </a:r>
            <a:r>
              <a:rPr lang="en-US" dirty="0">
                <a:cs typeface="Arial" panose="020B0604020202020204" pitchFamily="34" charset="0"/>
              </a:rPr>
              <a:t> (DOH)</a:t>
            </a:r>
          </a:p>
        </p:txBody>
      </p:sp>
      <p:sp>
        <p:nvSpPr>
          <p:cNvPr id="24" name="Rectangle 265">
            <a:extLst>
              <a:ext uri="{FF2B5EF4-FFF2-40B4-BE49-F238E27FC236}">
                <a16:creationId xmlns:a16="http://schemas.microsoft.com/office/drawing/2014/main" id="{5D139988-A27D-110E-4059-D1CA9F1E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97" y="2905702"/>
            <a:ext cx="4962478" cy="55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1089" tIns="30008" rIns="61089" bIns="3000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dirty="0">
                <a:cs typeface="Arial" panose="020B0604020202020204" pitchFamily="34" charset="0"/>
              </a:rPr>
              <a:t>Atualiza beibeik (fasilidade saúde 40,328 to'o 01 Abril 2024)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A27DFC-3C1E-5031-7596-05335EA64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376" y="3653339"/>
            <a:ext cx="5069689" cy="2344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27BAFC87-8CF7-B0ED-0181-DF53F2D7B012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88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7509-E4F2-511E-53E3-21D71A46872D}"/>
              </a:ext>
            </a:extLst>
          </p:cNvPr>
          <p:cNvSpPr txBox="1">
            <a:spLocks/>
          </p:cNvSpPr>
          <p:nvPr/>
        </p:nvSpPr>
        <p:spPr>
          <a:xfrm>
            <a:off x="1" y="1440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Estimasaun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populasaun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distribuisaun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espasiál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A1A1C-2845-55CD-F660-E0141BC49956}"/>
              </a:ext>
            </a:extLst>
          </p:cNvPr>
          <p:cNvSpPr txBox="1"/>
          <p:nvPr/>
        </p:nvSpPr>
        <p:spPr>
          <a:xfrm>
            <a:off x="695325" y="691203"/>
            <a:ext cx="108013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Uza </a:t>
            </a:r>
            <a:r>
              <a:rPr lang="en-US" sz="2200" dirty="0" err="1"/>
              <a:t>modelu</a:t>
            </a:r>
            <a:r>
              <a:rPr lang="en-US" sz="2200" dirty="0"/>
              <a:t> </a:t>
            </a:r>
            <a:r>
              <a:rPr lang="en-US" sz="2200" dirty="0" err="1"/>
              <a:t>estatístiku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, </a:t>
            </a:r>
            <a:r>
              <a:rPr lang="en-US" sz="2200" dirty="0" err="1"/>
              <a:t>konjuntu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sensasaun</a:t>
            </a:r>
            <a:r>
              <a:rPr lang="en-US" sz="2200" dirty="0"/>
              <a:t> remota </a:t>
            </a:r>
            <a:r>
              <a:rPr lang="en-US" sz="2200" dirty="0" err="1"/>
              <a:t>nian</a:t>
            </a:r>
            <a:r>
              <a:rPr lang="en-US" sz="2200" dirty="0"/>
              <a:t>, no </a:t>
            </a: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sensus</a:t>
            </a:r>
            <a:r>
              <a:rPr lang="en-US" sz="2200" dirty="0"/>
              <a:t> ka </a:t>
            </a:r>
            <a:r>
              <a:rPr lang="en-US" sz="2200" dirty="0" err="1"/>
              <a:t>levantamentu</a:t>
            </a:r>
            <a:r>
              <a:rPr lang="en-US" sz="2200" dirty="0"/>
              <a:t> </a:t>
            </a:r>
            <a:r>
              <a:rPr lang="en-US" sz="2200" dirty="0" err="1"/>
              <a:t>umakain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foti</a:t>
            </a:r>
            <a:r>
              <a:rPr lang="en-US" sz="2200" dirty="0"/>
              <a:t> </a:t>
            </a:r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hodi</a:t>
            </a:r>
            <a:r>
              <a:rPr lang="en-US" sz="2200" dirty="0"/>
              <a:t> </a:t>
            </a:r>
            <a:r>
              <a:rPr lang="en-US" sz="2200" dirty="0" err="1"/>
              <a:t>kria</a:t>
            </a:r>
            <a:r>
              <a:rPr lang="en-US" sz="2200" dirty="0"/>
              <a:t> </a:t>
            </a:r>
            <a:r>
              <a:rPr lang="en-US" sz="2200" dirty="0" err="1"/>
              <a:t>estimativa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loos </a:t>
            </a:r>
            <a:r>
              <a:rPr lang="en-US" sz="2200" dirty="0" err="1"/>
              <a:t>kona-ba</a:t>
            </a:r>
            <a:r>
              <a:rPr lang="en-US" sz="2200" dirty="0"/>
              <a:t> </a:t>
            </a:r>
            <a:r>
              <a:rPr lang="en-US" sz="2200" dirty="0" err="1"/>
              <a:t>densidade</a:t>
            </a:r>
            <a:r>
              <a:rPr lang="en-US" sz="2200" dirty="0"/>
              <a:t> no </a:t>
            </a:r>
            <a:r>
              <a:rPr lang="en-US" sz="2200" dirty="0" err="1"/>
              <a:t>distribuisaun</a:t>
            </a:r>
            <a:r>
              <a:rPr lang="en-US" sz="2200" dirty="0"/>
              <a:t> </a:t>
            </a:r>
            <a:r>
              <a:rPr lang="en-US" sz="2200" dirty="0" err="1"/>
              <a:t>populasaun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, </a:t>
            </a:r>
            <a:r>
              <a:rPr lang="en-US" sz="2200" dirty="0" err="1"/>
              <a:t>dala</a:t>
            </a:r>
            <a:r>
              <a:rPr lang="en-US" sz="2200" dirty="0"/>
              <a:t> </a:t>
            </a:r>
            <a:r>
              <a:rPr lang="en-US" sz="2200" dirty="0" err="1"/>
              <a:t>barak</a:t>
            </a:r>
            <a:r>
              <a:rPr lang="en-US" sz="2200" dirty="0"/>
              <a:t> </a:t>
            </a:r>
            <a:r>
              <a:rPr lang="en-US" sz="2200" dirty="0" err="1"/>
              <a:t>inklui</a:t>
            </a:r>
            <a:r>
              <a:rPr lang="en-US" sz="2200" dirty="0"/>
              <a:t> </a:t>
            </a:r>
            <a:r>
              <a:rPr lang="en-US" sz="2200" dirty="0" err="1"/>
              <a:t>dezagregasaun</a:t>
            </a:r>
            <a:r>
              <a:rPr lang="en-US" sz="2200" dirty="0"/>
              <a:t> </a:t>
            </a:r>
            <a:r>
              <a:rPr lang="en-US" sz="2200" dirty="0" err="1"/>
              <a:t>idade</a:t>
            </a:r>
            <a:r>
              <a:rPr lang="en-US" sz="2200" dirty="0"/>
              <a:t> no </a:t>
            </a:r>
            <a:r>
              <a:rPr lang="en-US" sz="2200" dirty="0" err="1"/>
              <a:t>seksu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endParaRPr lang="en-GB" sz="2200" noProof="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Online Media 6" title="What are gridded population estimates, and how to use them to target those in greatest need?">
            <a:hlinkClick r:id="" action="ppaction://media"/>
            <a:extLst>
              <a:ext uri="{FF2B5EF4-FFF2-40B4-BE49-F238E27FC236}">
                <a16:creationId xmlns:a16="http://schemas.microsoft.com/office/drawing/2014/main" id="{9E7A676B-94B8-C6D9-0FE7-E54D8C2724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82316" y="2127027"/>
            <a:ext cx="6316663" cy="3568923"/>
          </a:xfrm>
          <a:prstGeom prst="rect">
            <a:avLst/>
          </a:prstGeom>
        </p:spPr>
      </p:pic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90713D6E-E022-B82F-AF5B-EA22B90C299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FAE72-E1CD-9CE9-C243-62C9E3E17AFD}"/>
              </a:ext>
            </a:extLst>
          </p:cNvPr>
          <p:cNvSpPr txBox="1"/>
          <p:nvPr/>
        </p:nvSpPr>
        <p:spPr>
          <a:xfrm>
            <a:off x="2890406" y="5797465"/>
            <a:ext cx="61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5"/>
              </a:rPr>
              <a:t>https://www.youtube.com/watch?v=Z1XrHOt8w2A&amp;t=8s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09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7509-E4F2-511E-53E3-21D71A46872D}"/>
              </a:ext>
            </a:extLst>
          </p:cNvPr>
          <p:cNvSpPr txBox="1">
            <a:spLocks/>
          </p:cNvSpPr>
          <p:nvPr/>
        </p:nvSpPr>
        <p:spPr>
          <a:xfrm>
            <a:off x="0" y="145915"/>
            <a:ext cx="12192000" cy="40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Asesibilidade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lokalizasaun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servisu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, no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modelajen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optimizasaun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rota</a:t>
            </a:r>
            <a:endParaRPr lang="en-US" altLang="en-US" sz="28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86298-5CDB-B6F0-5D73-99AC34BC2765}"/>
              </a:ext>
            </a:extLst>
          </p:cNvPr>
          <p:cNvSpPr txBox="1"/>
          <p:nvPr/>
        </p:nvSpPr>
        <p:spPr>
          <a:xfrm>
            <a:off x="695325" y="626138"/>
            <a:ext cx="108013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dirty="0" err="1"/>
              <a:t>Abordajen</a:t>
            </a:r>
            <a:r>
              <a:rPr lang="en-US" sz="2300" dirty="0"/>
              <a:t> </a:t>
            </a:r>
            <a:r>
              <a:rPr lang="en-US" sz="2300" dirty="0" err="1"/>
              <a:t>modelajen</a:t>
            </a:r>
            <a:r>
              <a:rPr lang="en-US" sz="2300" dirty="0"/>
              <a:t> </a:t>
            </a:r>
            <a:r>
              <a:rPr lang="en-US" sz="2300" dirty="0" err="1"/>
              <a:t>avansadu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ajuda</a:t>
            </a:r>
            <a:r>
              <a:rPr lang="en-US" sz="2300" dirty="0"/>
              <a:t> </a:t>
            </a:r>
            <a:r>
              <a:rPr lang="en-US" sz="2300" dirty="0" err="1"/>
              <a:t>programa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, no </a:t>
            </a:r>
            <a:r>
              <a:rPr lang="en-US" sz="2300" dirty="0" err="1"/>
              <a:t>ekipa</a:t>
            </a:r>
            <a:r>
              <a:rPr lang="en-US" sz="2300" dirty="0"/>
              <a:t> </a:t>
            </a:r>
            <a:r>
              <a:rPr lang="en-US" sz="2300" dirty="0" err="1"/>
              <a:t>mikroplaneamentu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, </a:t>
            </a:r>
            <a:r>
              <a:rPr lang="en-US" sz="2300" dirty="0" err="1"/>
              <a:t>avalia</a:t>
            </a:r>
            <a:r>
              <a:rPr lang="en-US" sz="2300" dirty="0"/>
              <a:t> no </a:t>
            </a:r>
            <a:r>
              <a:rPr lang="en-US" sz="2300" dirty="0" err="1"/>
              <a:t>hadi'a</a:t>
            </a:r>
            <a:r>
              <a:rPr lang="en-US" sz="2300" dirty="0"/>
              <a:t> </a:t>
            </a:r>
            <a:r>
              <a:rPr lang="en-US" sz="2300" dirty="0" err="1"/>
              <a:t>planeamentu</a:t>
            </a:r>
            <a:r>
              <a:rPr lang="en-US" sz="2300" dirty="0"/>
              <a:t>, </a:t>
            </a:r>
            <a:r>
              <a:rPr lang="en-US" sz="2300" dirty="0" err="1"/>
              <a:t>alokasaun</a:t>
            </a:r>
            <a:r>
              <a:rPr lang="en-US" sz="2300" dirty="0"/>
              <a:t> no </a:t>
            </a:r>
            <a:r>
              <a:rPr lang="en-US" sz="2300" dirty="0" err="1"/>
              <a:t>entrega</a:t>
            </a:r>
            <a:r>
              <a:rPr lang="en-US" sz="2300" dirty="0"/>
              <a:t> </a:t>
            </a:r>
            <a:r>
              <a:rPr lang="en-US" sz="2300" dirty="0" err="1"/>
              <a:t>rekursu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endParaRPr lang="en-GB" sz="2300" noProof="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2361C3-7922-C22D-9E47-2914C0DD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96" y="2131544"/>
            <a:ext cx="2436142" cy="218944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651F51F-013F-9712-C4DB-7B74314958F5}"/>
              </a:ext>
            </a:extLst>
          </p:cNvPr>
          <p:cNvSpPr txBox="1">
            <a:spLocks/>
          </p:cNvSpPr>
          <p:nvPr/>
        </p:nvSpPr>
        <p:spPr>
          <a:xfrm>
            <a:off x="249382" y="1561671"/>
            <a:ext cx="12192000" cy="40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Asesibilidade</a:t>
            </a:r>
            <a:r>
              <a:rPr lang="en-US" altLang="en-US" sz="24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altLang="en-US" sz="24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lokalizasaun</a:t>
            </a:r>
            <a:r>
              <a:rPr lang="en-US" altLang="en-US" sz="24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servisu</a:t>
            </a:r>
            <a:endParaRPr lang="en-US" altLang="en-US" sz="2400" b="1" dirty="0">
              <a:solidFill>
                <a:srgbClr val="002147"/>
              </a:solidFill>
              <a:latin typeface="+mn-lt"/>
            </a:endParaRPr>
          </a:p>
        </p:txBody>
      </p:sp>
      <p:grpSp>
        <p:nvGrpSpPr>
          <p:cNvPr id="23" name="Group 30"/>
          <p:cNvGrpSpPr>
            <a:grpSpLocks/>
          </p:cNvGrpSpPr>
          <p:nvPr/>
        </p:nvGrpSpPr>
        <p:grpSpPr bwMode="auto">
          <a:xfrm>
            <a:off x="1387312" y="3777219"/>
            <a:ext cx="2494520" cy="2225906"/>
            <a:chOff x="3742" y="2783"/>
            <a:chExt cx="1725" cy="1537"/>
          </a:xfrm>
        </p:grpSpPr>
        <p:pic>
          <p:nvPicPr>
            <p:cNvPr id="24" name="Picture 31"/>
            <p:cNvPicPr>
              <a:picLocks noChangeAspect="1" noChangeArrowheads="1"/>
            </p:cNvPicPr>
            <p:nvPr/>
          </p:nvPicPr>
          <p:blipFill>
            <a:blip r:embed="rId4" cstate="print"/>
            <a:srcRect l="44548" t="21750" b="13031"/>
            <a:stretch>
              <a:fillRect/>
            </a:stretch>
          </p:blipFill>
          <p:spPr bwMode="auto">
            <a:xfrm>
              <a:off x="3833" y="2783"/>
              <a:ext cx="1634" cy="1537"/>
            </a:xfrm>
            <a:prstGeom prst="flowChartConnector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3742" y="3793"/>
              <a:ext cx="227" cy="527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CH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2430643" y="4585145"/>
            <a:ext cx="539451" cy="6547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235499" y="4616316"/>
            <a:ext cx="1126409" cy="62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Geography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3683712" y="5961544"/>
            <a:ext cx="84249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Aumenta bibliografia kona-ba tópiku ida-ne'e, inklui iha relasaun ho COVID-19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F43CDD8-E55C-221C-3037-8A5F1CD2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568" y="2072365"/>
            <a:ext cx="6715760" cy="3724432"/>
          </a:xfrm>
          <a:prstGeom prst="rect">
            <a:avLst/>
          </a:prstGeom>
        </p:spPr>
      </p:pic>
      <p:sp>
        <p:nvSpPr>
          <p:cNvPr id="30" name="Right Arrow 17"/>
          <p:cNvSpPr/>
          <p:nvPr/>
        </p:nvSpPr>
        <p:spPr>
          <a:xfrm>
            <a:off x="3981848" y="3338222"/>
            <a:ext cx="811720" cy="57038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154B2153-7612-0610-E59C-ED66148A0C2E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C2A8C-4AD0-91B8-D1D8-D2B393801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4593572" y="5501930"/>
            <a:ext cx="399991" cy="360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26584-FEDE-4A6A-849F-8537C6B7D0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120530" y="2567634"/>
            <a:ext cx="399991" cy="36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16B6C-65D4-CAE4-D17F-3AD6300E2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9501280" y="2567634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02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695325" y="1193244"/>
            <a:ext cx="108013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cs typeface="Arial" panose="020B0604020202020204" pitchFamily="34" charset="0"/>
              </a:rPr>
              <a:t>Uza </a:t>
            </a:r>
            <a:r>
              <a:rPr lang="en-US" sz="2400" dirty="0" err="1">
                <a:cs typeface="Arial" panose="020B0604020202020204" pitchFamily="34" charset="0"/>
              </a:rPr>
              <a:t>algoritmu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hodi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kalkula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rota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ne'ebé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ótimu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bazeia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fatór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oioin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hanesan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fluxu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tráfiku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distánsia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tempu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viajen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tipu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veíkulu</a:t>
            </a:r>
            <a:r>
              <a:rPr lang="en-US" sz="2400" dirty="0">
                <a:cs typeface="Arial" panose="020B0604020202020204" pitchFamily="34" charset="0"/>
              </a:rPr>
              <a:t> no </a:t>
            </a:r>
            <a:r>
              <a:rPr lang="en-US" sz="2400" dirty="0" err="1">
                <a:cs typeface="Arial" panose="020B0604020202020204" pitchFamily="34" charset="0"/>
              </a:rPr>
              <a:t>parámetru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seluk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ne'ebé</a:t>
            </a:r>
            <a:r>
              <a:rPr lang="en-US" sz="2400" dirty="0">
                <a:cs typeface="Arial" panose="020B0604020202020204" pitchFamily="34" charset="0"/>
              </a:rPr>
              <a:t> define </a:t>
            </a:r>
            <a:r>
              <a:rPr lang="en-US" sz="2400" dirty="0" err="1">
                <a:cs typeface="Arial" panose="020B0604020202020204" pitchFamily="34" charset="0"/>
              </a:rPr>
              <a:t>hosi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utilizasaun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hodi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hamosu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rota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ne'ebé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efisiente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liu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senáriu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ida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94734C-1EEF-2D72-C287-AB69B78C3B83}"/>
              </a:ext>
            </a:extLst>
          </p:cNvPr>
          <p:cNvSpPr txBox="1">
            <a:spLocks/>
          </p:cNvSpPr>
          <p:nvPr/>
        </p:nvSpPr>
        <p:spPr>
          <a:xfrm>
            <a:off x="237564" y="628465"/>
            <a:ext cx="11681011" cy="61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solidFill>
                  <a:srgbClr val="002147"/>
                </a:solidFill>
              </a:rPr>
              <a:t>Dalan </a:t>
            </a:r>
            <a:r>
              <a:rPr lang="en-US" altLang="en-US" sz="2400" b="1" dirty="0" err="1">
                <a:solidFill>
                  <a:srgbClr val="002147"/>
                </a:solidFill>
              </a:rPr>
              <a:t>ba</a:t>
            </a:r>
            <a:r>
              <a:rPr lang="en-US" altLang="en-US" sz="2400" b="1" dirty="0">
                <a:solidFill>
                  <a:srgbClr val="002147"/>
                </a:solidFill>
              </a:rPr>
              <a:t>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Modelajen</a:t>
            </a:r>
            <a:r>
              <a:rPr lang="en-US" altLang="en-US" sz="24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optimizasaun</a:t>
            </a:r>
            <a:r>
              <a:rPr lang="en-US" altLang="en-US" sz="24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147"/>
                </a:solidFill>
                <a:latin typeface="+mn-lt"/>
              </a:rPr>
              <a:t>nian</a:t>
            </a:r>
            <a:endParaRPr lang="en-US" altLang="en-US" sz="24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D3888-7BB0-BA41-CAA9-524E52FA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8" y="2501153"/>
            <a:ext cx="5128206" cy="35320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782A32-F631-02CF-11E6-8124038A50A7}"/>
              </a:ext>
            </a:extLst>
          </p:cNvPr>
          <p:cNvSpPr txBox="1"/>
          <p:nvPr/>
        </p:nvSpPr>
        <p:spPr>
          <a:xfrm>
            <a:off x="6509105" y="2836039"/>
            <a:ext cx="46016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cs typeface="Arial" panose="020B0604020202020204" pitchFamily="34" charset="0"/>
              </a:rPr>
              <a:t>Benefisiu</a:t>
            </a:r>
            <a:r>
              <a:rPr lang="en-US" sz="2000" dirty="0">
                <a:cs typeface="Arial" panose="020B0604020202020204" pitchFamily="34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cs typeface="Arial" panose="020B0604020202020204" pitchFamily="34" charset="0"/>
              </a:rPr>
              <a:t>Efisiénsia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kustu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hamenus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konsumu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kombustível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kustu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manutensaun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gastu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operasionál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sira</a:t>
            </a:r>
            <a:r>
              <a:rPr lang="en-US" sz="20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cs typeface="Arial" panose="020B0604020202020204" pitchFamily="34" charset="0"/>
              </a:rPr>
              <a:t>Poupa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tempu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entrega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tuir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tempu</a:t>
            </a:r>
            <a:r>
              <a:rPr lang="en-US" sz="20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cs typeface="Arial" panose="020B0604020202020204" pitchFamily="34" charset="0"/>
              </a:rPr>
              <a:t>Hadi'a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alokasaun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rekursu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veíkulu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pesoál</a:t>
            </a:r>
            <a:r>
              <a:rPr lang="en-US" sz="2000" dirty="0">
                <a:cs typeface="Arial" panose="020B0604020202020204" pitchFamily="34" charset="0"/>
              </a:rPr>
              <a:t> no </a:t>
            </a:r>
            <a:r>
              <a:rPr lang="en-US" sz="2000" dirty="0" err="1">
                <a:cs typeface="Arial" panose="020B0604020202020204" pitchFamily="34" charset="0"/>
              </a:rPr>
              <a:t>tempu</a:t>
            </a:r>
            <a:r>
              <a:rPr lang="en-US" sz="20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cs typeface="Arial" panose="020B0604020202020204" pitchFamily="34" charset="0"/>
              </a:rPr>
              <a:t>Sustentabilidade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ambientál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hamenus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emisaun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karbonu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endParaRPr lang="en-GB" sz="2000" dirty="0"/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A8C62628-1BB2-12D0-C9D8-278AC5D05154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B0FCD9-2A57-6169-4C41-C3E7C25E9383}"/>
              </a:ext>
            </a:extLst>
          </p:cNvPr>
          <p:cNvSpPr txBox="1">
            <a:spLocks/>
          </p:cNvSpPr>
          <p:nvPr/>
        </p:nvSpPr>
        <p:spPr>
          <a:xfrm>
            <a:off x="0" y="145915"/>
            <a:ext cx="12192000" cy="40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Asesibilidade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lokalizasaun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servisu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, no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modelajen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optimizasaun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rota</a:t>
            </a:r>
            <a:endParaRPr lang="en-US" altLang="en-US" sz="28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47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26">
            <a:extLst>
              <a:ext uri="{FF2B5EF4-FFF2-40B4-BE49-F238E27FC236}">
                <a16:creationId xmlns:a16="http://schemas.microsoft.com/office/drawing/2014/main" id="{5C732240-D4AC-E525-59A7-51F0C180DE89}"/>
              </a:ext>
            </a:extLst>
          </p:cNvPr>
          <p:cNvSpPr/>
          <p:nvPr/>
        </p:nvSpPr>
        <p:spPr>
          <a:xfrm>
            <a:off x="369290" y="2666904"/>
            <a:ext cx="432048" cy="449188"/>
          </a:xfrm>
          <a:prstGeom prst="rightArrow">
            <a:avLst/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152649" y="29227"/>
            <a:ext cx="7886700" cy="606781"/>
          </a:xfrm>
        </p:spPr>
        <p:txBody>
          <a:bodyPr/>
          <a:lstStyle/>
          <a:p>
            <a:pPr algn="ctr">
              <a:defRPr/>
            </a:pP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Saúde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Públika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18566" y="636008"/>
            <a:ext cx="110983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“</a:t>
            </a:r>
            <a:r>
              <a:rPr lang="en-GB" sz="2800" dirty="0" err="1"/>
              <a:t>Medida</a:t>
            </a:r>
            <a:r>
              <a:rPr lang="en-GB" sz="2800" dirty="0"/>
              <a:t> </a:t>
            </a:r>
            <a:r>
              <a:rPr lang="en-GB" sz="2800" dirty="0" err="1"/>
              <a:t>organizadu</a:t>
            </a:r>
            <a:r>
              <a:rPr lang="en-GB" sz="2800" dirty="0"/>
              <a:t> </a:t>
            </a:r>
            <a:r>
              <a:rPr lang="en-GB" sz="2800" dirty="0" err="1"/>
              <a:t>hotu-hotu</a:t>
            </a:r>
            <a:r>
              <a:rPr lang="en-GB" sz="2800" dirty="0"/>
              <a:t> (</a:t>
            </a:r>
            <a:r>
              <a:rPr lang="en-GB" sz="2800" dirty="0" err="1"/>
              <a:t>públiku</a:t>
            </a:r>
            <a:r>
              <a:rPr lang="en-GB" sz="2800" dirty="0"/>
              <a:t> ka </a:t>
            </a:r>
            <a:r>
              <a:rPr lang="en-GB" sz="2800" dirty="0" err="1"/>
              <a:t>privadu</a:t>
            </a:r>
            <a:r>
              <a:rPr lang="en-GB" sz="2800" dirty="0"/>
              <a:t>) </a:t>
            </a:r>
            <a:r>
              <a:rPr lang="en-GB" sz="2800" dirty="0" err="1"/>
              <a:t>atu</a:t>
            </a:r>
            <a:r>
              <a:rPr lang="en-GB" sz="2800" dirty="0"/>
              <a:t> </a:t>
            </a:r>
            <a:r>
              <a:rPr lang="en-GB" sz="2800" dirty="0" err="1"/>
              <a:t>prevene</a:t>
            </a:r>
            <a:r>
              <a:rPr lang="en-GB" sz="2800" dirty="0"/>
              <a:t> moras, </a:t>
            </a:r>
            <a:r>
              <a:rPr lang="en-GB" sz="2800" dirty="0" err="1"/>
              <a:t>promove</a:t>
            </a:r>
            <a:r>
              <a:rPr lang="en-GB" sz="2800" dirty="0"/>
              <a:t> </a:t>
            </a:r>
            <a:r>
              <a:rPr lang="en-GB" sz="2800" dirty="0" err="1"/>
              <a:t>saúde</a:t>
            </a:r>
            <a:r>
              <a:rPr lang="en-GB" sz="2800" dirty="0"/>
              <a:t>, no </a:t>
            </a:r>
            <a:r>
              <a:rPr lang="en-GB" sz="2800" dirty="0" err="1"/>
              <a:t>hanaruk</a:t>
            </a:r>
            <a:r>
              <a:rPr lang="en-GB" sz="2800" dirty="0"/>
              <a:t> </a:t>
            </a:r>
            <a:r>
              <a:rPr lang="en-GB" sz="2800" dirty="0" err="1"/>
              <a:t>vida</a:t>
            </a:r>
            <a:r>
              <a:rPr lang="en-GB" sz="2800" dirty="0"/>
              <a:t> </a:t>
            </a:r>
            <a:r>
              <a:rPr lang="en-GB" sz="2800" dirty="0" err="1"/>
              <a:t>iha</a:t>
            </a:r>
            <a:r>
              <a:rPr lang="en-GB" sz="2800" dirty="0"/>
              <a:t> </a:t>
            </a:r>
            <a:r>
              <a:rPr lang="en-GB" sz="2800" dirty="0" err="1"/>
              <a:t>populasaun</a:t>
            </a:r>
            <a:r>
              <a:rPr lang="en-GB" sz="2800" dirty="0"/>
              <a:t> tomak.”</a:t>
            </a:r>
            <a:r>
              <a:rPr lang="en-GB" sz="2800" baseline="30000" dirty="0"/>
              <a:t>1</a:t>
            </a:r>
            <a:endParaRPr lang="en-US" altLang="en-US" sz="28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690073"/>
            <a:ext cx="10972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“</a:t>
            </a:r>
            <a:r>
              <a:rPr lang="pt-BR" sz="2800" dirty="0"/>
              <a:t>Arte no siénsia atu prevene moras, hanaruk moris no promove saúde liuhosi esforsu organizadu sosiedade nian</a:t>
            </a:r>
            <a:r>
              <a:rPr lang="en-GB" sz="2800" dirty="0"/>
              <a:t>”</a:t>
            </a:r>
            <a:r>
              <a:rPr lang="en-US" sz="2800" dirty="0"/>
              <a:t> </a:t>
            </a:r>
            <a:r>
              <a:rPr lang="en-GB" sz="2800" baseline="30000" dirty="0"/>
              <a:t>2</a:t>
            </a:r>
            <a:endParaRPr lang="en-US" altLang="en-US" sz="2800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06582" y="2625337"/>
            <a:ext cx="11198549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PH" sz="2300" dirty="0"/>
              <a:t> Saúde </a:t>
            </a:r>
            <a:r>
              <a:rPr lang="en-PH" sz="2300" dirty="0" err="1"/>
              <a:t>públika</a:t>
            </a:r>
            <a:r>
              <a:rPr lang="en-PH" sz="2300" dirty="0"/>
              <a:t> </a:t>
            </a:r>
            <a:r>
              <a:rPr lang="en-PH" sz="2300" dirty="0" err="1"/>
              <a:t>nia</a:t>
            </a:r>
            <a:r>
              <a:rPr lang="en-PH" sz="2300" dirty="0"/>
              <a:t> </a:t>
            </a:r>
            <a:r>
              <a:rPr lang="en-PH" sz="2300" dirty="0" err="1"/>
              <a:t>funsaun</a:t>
            </a:r>
            <a:r>
              <a:rPr lang="en-PH" sz="2300" dirty="0"/>
              <a:t> </a:t>
            </a:r>
            <a:r>
              <a:rPr lang="en-PH" sz="2300" dirty="0" err="1"/>
              <a:t>prinsipál</a:t>
            </a:r>
            <a:r>
              <a:rPr lang="en-PH" sz="2300" dirty="0"/>
              <a:t> tolu </a:t>
            </a:r>
            <a:r>
              <a:rPr lang="en-PH" sz="2300" dirty="0" err="1"/>
              <a:t>maka</a:t>
            </a:r>
            <a:r>
              <a:rPr lang="en-PH" sz="2300" dirty="0"/>
              <a:t>:</a:t>
            </a:r>
            <a:endParaRPr lang="en-US" sz="2300" dirty="0"/>
          </a:p>
          <a:p>
            <a:pPr marL="914400" lvl="1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300" b="1" u="sng" dirty="0" err="1"/>
              <a:t>Avaliasaun</a:t>
            </a:r>
            <a:r>
              <a:rPr lang="en-US" sz="2300" b="1" u="sng" dirty="0"/>
              <a:t> </a:t>
            </a:r>
            <a:r>
              <a:rPr lang="en-US" sz="2300" b="1" u="sng" dirty="0" err="1"/>
              <a:t>risku</a:t>
            </a:r>
            <a:r>
              <a:rPr lang="en-US" sz="2300" b="1" u="sng" dirty="0"/>
              <a:t> </a:t>
            </a:r>
            <a:r>
              <a:rPr lang="en-US" sz="2300" dirty="0"/>
              <a:t>- </a:t>
            </a:r>
            <a:r>
              <a:rPr lang="en-GB" sz="2300" dirty="0" err="1"/>
              <a:t>Avaliasaun</a:t>
            </a:r>
            <a:r>
              <a:rPr lang="en-GB" sz="2300" dirty="0"/>
              <a:t> no </a:t>
            </a:r>
            <a:r>
              <a:rPr lang="en-GB" sz="2300" dirty="0" err="1"/>
              <a:t>monitorizasaun</a:t>
            </a:r>
            <a:r>
              <a:rPr lang="en-GB" sz="2300" dirty="0"/>
              <a:t> </a:t>
            </a:r>
            <a:r>
              <a:rPr lang="en-GB" sz="2300" dirty="0" err="1"/>
              <a:t>ba</a:t>
            </a:r>
            <a:r>
              <a:rPr lang="en-GB" sz="2300" dirty="0"/>
              <a:t> </a:t>
            </a:r>
            <a:r>
              <a:rPr lang="en-GB" sz="2300" dirty="0" err="1"/>
              <a:t>saúde</a:t>
            </a:r>
            <a:r>
              <a:rPr lang="en-GB" sz="2300" dirty="0"/>
              <a:t> </a:t>
            </a:r>
            <a:r>
              <a:rPr lang="en-GB" sz="2300" dirty="0" err="1"/>
              <a:t>komunidade</a:t>
            </a:r>
            <a:r>
              <a:rPr lang="en-GB" sz="2300" dirty="0"/>
              <a:t> no </a:t>
            </a:r>
            <a:r>
              <a:rPr lang="en-GB" sz="2300" dirty="0" err="1"/>
              <a:t>populasaun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 </a:t>
            </a:r>
            <a:r>
              <a:rPr lang="en-GB" sz="2300" dirty="0" err="1"/>
              <a:t>nian</a:t>
            </a:r>
            <a:r>
              <a:rPr lang="en-GB" sz="2300" dirty="0"/>
              <a:t> </a:t>
            </a:r>
            <a:r>
              <a:rPr lang="en-GB" sz="2300" dirty="0" err="1"/>
              <a:t>ne'ebé</a:t>
            </a:r>
            <a:r>
              <a:rPr lang="en-GB" sz="2300" dirty="0"/>
              <a:t> </a:t>
            </a:r>
            <a:r>
              <a:rPr lang="en-GB" sz="2300" dirty="0" err="1"/>
              <a:t>iha</a:t>
            </a:r>
            <a:r>
              <a:rPr lang="en-GB" sz="2300" dirty="0"/>
              <a:t> </a:t>
            </a:r>
            <a:r>
              <a:rPr lang="en-GB" sz="2300" dirty="0" err="1"/>
              <a:t>risku</a:t>
            </a:r>
            <a:r>
              <a:rPr lang="en-GB" sz="2300" dirty="0"/>
              <a:t> </a:t>
            </a:r>
            <a:r>
              <a:rPr lang="en-GB" sz="2300" dirty="0" err="1"/>
              <a:t>hodi</a:t>
            </a:r>
            <a:r>
              <a:rPr lang="en-GB" sz="2300" dirty="0"/>
              <a:t> </a:t>
            </a:r>
            <a:r>
              <a:rPr lang="en-GB" sz="2300" dirty="0" err="1"/>
              <a:t>identifika</a:t>
            </a:r>
            <a:r>
              <a:rPr lang="en-GB" sz="2300" dirty="0"/>
              <a:t> </a:t>
            </a:r>
            <a:r>
              <a:rPr lang="en-GB" sz="2300" dirty="0" err="1"/>
              <a:t>problema</a:t>
            </a:r>
            <a:r>
              <a:rPr lang="en-GB" sz="2300" dirty="0"/>
              <a:t> </a:t>
            </a:r>
            <a:r>
              <a:rPr lang="en-GB" sz="2300" dirty="0" err="1"/>
              <a:t>saúde</a:t>
            </a:r>
            <a:r>
              <a:rPr lang="en-GB" sz="2300" dirty="0"/>
              <a:t> no </a:t>
            </a:r>
            <a:r>
              <a:rPr lang="en-GB" sz="2300" dirty="0" err="1"/>
              <a:t>prioridade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.</a:t>
            </a:r>
            <a:endParaRPr lang="en-US" sz="2300" dirty="0"/>
          </a:p>
          <a:p>
            <a:pPr marL="914400" lvl="1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300" b="1" u="sng" dirty="0" err="1"/>
              <a:t>Dezenvolvimentu</a:t>
            </a:r>
            <a:r>
              <a:rPr lang="en-US" sz="2300" b="1" u="sng" dirty="0"/>
              <a:t> </a:t>
            </a:r>
            <a:r>
              <a:rPr lang="en-US" sz="2300" b="1" u="sng" dirty="0" err="1"/>
              <a:t>polítika</a:t>
            </a:r>
            <a:r>
              <a:rPr lang="en-US" sz="2300" b="1" u="sng" dirty="0"/>
              <a:t> </a:t>
            </a:r>
            <a:r>
              <a:rPr lang="en-US" sz="2300" dirty="0"/>
              <a:t>- </a:t>
            </a:r>
            <a:r>
              <a:rPr lang="en-PH" sz="2300" dirty="0" err="1"/>
              <a:t>Formulasaun</a:t>
            </a:r>
            <a:r>
              <a:rPr lang="en-PH" sz="2300" dirty="0"/>
              <a:t> polítika </a:t>
            </a:r>
            <a:r>
              <a:rPr lang="en-PH" sz="2300" dirty="0" err="1"/>
              <a:t>saúde</a:t>
            </a:r>
            <a:r>
              <a:rPr lang="en-PH" sz="2300" dirty="0"/>
              <a:t> </a:t>
            </a:r>
            <a:r>
              <a:rPr lang="en-PH" sz="2300" dirty="0" err="1"/>
              <a:t>públika</a:t>
            </a:r>
            <a:r>
              <a:rPr lang="en-PH" sz="2300" dirty="0"/>
              <a:t> </a:t>
            </a:r>
            <a:r>
              <a:rPr lang="en-PH" sz="2300" dirty="0" err="1"/>
              <a:t>nian</a:t>
            </a:r>
            <a:r>
              <a:rPr lang="en-PH" sz="2300" dirty="0"/>
              <a:t> </a:t>
            </a:r>
            <a:r>
              <a:rPr lang="en-PH" sz="2300" dirty="0" err="1"/>
              <a:t>ne'ebé</a:t>
            </a:r>
            <a:r>
              <a:rPr lang="en-PH" sz="2300" dirty="0"/>
              <a:t> </a:t>
            </a:r>
            <a:r>
              <a:rPr lang="en-PH" sz="2300" dirty="0" err="1"/>
              <a:t>dezeña</a:t>
            </a:r>
            <a:r>
              <a:rPr lang="en-PH" sz="2300" dirty="0"/>
              <a:t> </a:t>
            </a:r>
            <a:r>
              <a:rPr lang="en-PH" sz="2300" dirty="0" err="1"/>
              <a:t>atu</a:t>
            </a:r>
            <a:r>
              <a:rPr lang="en-PH" sz="2300" dirty="0"/>
              <a:t> </a:t>
            </a:r>
            <a:r>
              <a:rPr lang="en-PH" sz="2300" dirty="0" err="1"/>
              <a:t>rezolve</a:t>
            </a:r>
            <a:r>
              <a:rPr lang="en-PH" sz="2300" dirty="0"/>
              <a:t> </a:t>
            </a:r>
            <a:r>
              <a:rPr lang="en-PH" sz="2300" dirty="0" err="1"/>
              <a:t>problema</a:t>
            </a:r>
            <a:r>
              <a:rPr lang="en-PH" sz="2300" dirty="0"/>
              <a:t> no </a:t>
            </a:r>
            <a:r>
              <a:rPr lang="en-PH" sz="2300" dirty="0" err="1"/>
              <a:t>prioridade</a:t>
            </a:r>
            <a:r>
              <a:rPr lang="en-PH" sz="2300" dirty="0"/>
              <a:t> </a:t>
            </a:r>
            <a:r>
              <a:rPr lang="en-PH" sz="2300" dirty="0" err="1"/>
              <a:t>saúde</a:t>
            </a:r>
            <a:r>
              <a:rPr lang="en-PH" sz="2300" dirty="0"/>
              <a:t> </a:t>
            </a:r>
            <a:r>
              <a:rPr lang="en-PH" sz="2300" dirty="0" err="1"/>
              <a:t>sira</a:t>
            </a:r>
            <a:r>
              <a:rPr lang="en-PH" sz="2300" dirty="0"/>
              <a:t> </a:t>
            </a:r>
            <a:r>
              <a:rPr lang="en-PH" sz="2300" dirty="0" err="1"/>
              <a:t>ne'ebé</a:t>
            </a:r>
            <a:r>
              <a:rPr lang="en-PH" sz="2300" dirty="0"/>
              <a:t> </a:t>
            </a:r>
            <a:r>
              <a:rPr lang="en-PH" sz="2300" dirty="0" err="1"/>
              <a:t>identifika</a:t>
            </a:r>
            <a:r>
              <a:rPr lang="en-PH" sz="2300" dirty="0"/>
              <a:t> </a:t>
            </a:r>
            <a:r>
              <a:rPr lang="en-PH" sz="2300" dirty="0" err="1"/>
              <a:t>ona</a:t>
            </a:r>
            <a:r>
              <a:rPr lang="en-PH" sz="2300" dirty="0"/>
              <a:t>.</a:t>
            </a:r>
            <a:endParaRPr lang="en-US" sz="2300" dirty="0"/>
          </a:p>
          <a:p>
            <a:pPr marL="914400" lvl="1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300" b="1" u="sng" dirty="0" err="1"/>
              <a:t>Garantia</a:t>
            </a:r>
            <a:r>
              <a:rPr lang="en-US" sz="2300" b="1" u="sng" dirty="0"/>
              <a:t> </a:t>
            </a:r>
            <a:r>
              <a:rPr lang="en-US" sz="2300" b="1" u="sng" dirty="0" err="1"/>
              <a:t>ba</a:t>
            </a:r>
            <a:r>
              <a:rPr lang="en-US" sz="2300" b="1" u="sng" dirty="0"/>
              <a:t> </a:t>
            </a:r>
            <a:r>
              <a:rPr lang="en-US" sz="2300" b="1" u="sng" dirty="0" err="1"/>
              <a:t>servisu</a:t>
            </a:r>
            <a:r>
              <a:rPr lang="en-US" sz="2300" b="1" u="sng" dirty="0"/>
              <a:t> </a:t>
            </a:r>
            <a:r>
              <a:rPr lang="en-US" sz="2300" b="1" u="sng" dirty="0" err="1"/>
              <a:t>sira</a:t>
            </a:r>
            <a:r>
              <a:rPr lang="en-US" sz="2300" b="1" u="sng" dirty="0"/>
              <a:t> </a:t>
            </a:r>
            <a:r>
              <a:rPr lang="en-US" sz="2300" dirty="0"/>
              <a:t>– Atu </a:t>
            </a:r>
            <a:r>
              <a:rPr lang="en-US" sz="2300" dirty="0" err="1"/>
              <a:t>asegura</a:t>
            </a:r>
            <a:r>
              <a:rPr lang="en-US" sz="2300" dirty="0"/>
              <a:t> </a:t>
            </a:r>
            <a:r>
              <a:rPr lang="en-US" sz="2300" dirty="0" err="1"/>
              <a:t>katak</a:t>
            </a:r>
            <a:r>
              <a:rPr lang="en-US" sz="2300" dirty="0"/>
              <a:t> </a:t>
            </a:r>
            <a:r>
              <a:rPr lang="en-US" sz="2300" dirty="0" err="1"/>
              <a:t>populasaun</a:t>
            </a:r>
            <a:r>
              <a:rPr lang="en-US" sz="2300" dirty="0"/>
              <a:t> </a:t>
            </a:r>
            <a:r>
              <a:rPr lang="en-US" sz="2300" dirty="0" err="1"/>
              <a:t>hotu-hotu</a:t>
            </a:r>
            <a:r>
              <a:rPr lang="en-US" sz="2300" dirty="0"/>
              <a:t> </a:t>
            </a:r>
            <a:r>
              <a:rPr lang="en-US" sz="2300" dirty="0" err="1"/>
              <a:t>asesu</a:t>
            </a:r>
            <a:r>
              <a:rPr lang="en-US" sz="2300" dirty="0"/>
              <a:t> ho </a:t>
            </a:r>
            <a:r>
              <a:rPr lang="en-US" sz="2300" dirty="0" err="1"/>
              <a:t>di’ak</a:t>
            </a:r>
            <a:r>
              <a:rPr lang="en-US" sz="2300" dirty="0"/>
              <a:t>, </a:t>
            </a:r>
            <a:r>
              <a:rPr lang="en-US" sz="2300" dirty="0" err="1"/>
              <a:t>kualidade</a:t>
            </a:r>
            <a:r>
              <a:rPr lang="en-US" sz="2300" dirty="0"/>
              <a:t>, </a:t>
            </a:r>
            <a:r>
              <a:rPr lang="en-US" sz="2300" dirty="0" err="1"/>
              <a:t>oportunu</a:t>
            </a:r>
            <a:r>
              <a:rPr lang="en-US" sz="2300" dirty="0"/>
              <a:t>, no </a:t>
            </a:r>
            <a:r>
              <a:rPr lang="en-US" sz="2300" dirty="0" err="1"/>
              <a:t>kustu-efetivu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fatin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hotu</a:t>
            </a:r>
            <a:r>
              <a:rPr lang="en-US" sz="2300" dirty="0"/>
              <a:t>.</a:t>
            </a:r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8F393F6F-047A-C689-DFB9-0956F54EBEED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12949CB-8255-CE7A-240D-CAE98C0EC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2" y="5958463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000" dirty="0"/>
              <a:t>1 </a:t>
            </a:r>
            <a:r>
              <a:rPr lang="en-GB" sz="1000" u="sng" dirty="0">
                <a:hlinkClick r:id="rId3"/>
              </a:rPr>
              <a:t>http://www.euro.who.int/__data/assets/pdf_file/0007/152683/e95877.pdf</a:t>
            </a:r>
            <a:r>
              <a:rPr lang="en-GB" sz="1000" u="sng" dirty="0"/>
              <a:t> </a:t>
            </a:r>
          </a:p>
          <a:p>
            <a:r>
              <a:rPr lang="en-GB" sz="1000" dirty="0"/>
              <a:t>2 Acheson, 1988; WHO: </a:t>
            </a:r>
            <a:r>
              <a:rPr lang="en-US" sz="1000" dirty="0">
                <a:hlinkClick r:id="rId4"/>
              </a:rPr>
              <a:t>http://www.euro.who.int/en/health-topics/Health-systems/public-health-services</a:t>
            </a:r>
            <a:endParaRPr lang="en-GB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7509-E4F2-511E-53E3-21D71A46872D}"/>
              </a:ext>
            </a:extLst>
          </p:cNvPr>
          <p:cNvSpPr txBox="1">
            <a:spLocks/>
          </p:cNvSpPr>
          <p:nvPr/>
        </p:nvSpPr>
        <p:spPr>
          <a:xfrm>
            <a:off x="1" y="16198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Navegasaun,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akompañamentu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kolesaun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147"/>
                </a:solidFill>
                <a:latin typeface="+mn-lt"/>
              </a:rPr>
              <a:t>uza</a:t>
            </a:r>
            <a:r>
              <a:rPr lang="en-US" altLang="en-US" sz="2800" b="1" dirty="0">
                <a:solidFill>
                  <a:srgbClr val="002147"/>
                </a:solidFill>
                <a:latin typeface="+mn-lt"/>
              </a:rPr>
              <a:t> GNSS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1A2718-14C3-BD91-AC1E-411401A358EE}"/>
              </a:ext>
            </a:extLst>
          </p:cNvPr>
          <p:cNvSpPr txBox="1"/>
          <p:nvPr/>
        </p:nvSpPr>
        <p:spPr>
          <a:xfrm>
            <a:off x="695325" y="664309"/>
            <a:ext cx="10801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Uza </a:t>
            </a:r>
            <a:r>
              <a:rPr lang="en-US" sz="2400" dirty="0" err="1"/>
              <a:t>dispozitivu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ativa</a:t>
            </a:r>
            <a:r>
              <a:rPr lang="en-US" sz="2400" dirty="0"/>
              <a:t> Sistema </a:t>
            </a:r>
            <a:r>
              <a:rPr lang="en-US" sz="2400" dirty="0" err="1"/>
              <a:t>Satélite</a:t>
            </a:r>
            <a:r>
              <a:rPr lang="en-US" sz="2400" dirty="0"/>
              <a:t> Navegasaun </a:t>
            </a:r>
            <a:r>
              <a:rPr lang="en-US" sz="2400" dirty="0" err="1"/>
              <a:t>Globál</a:t>
            </a:r>
            <a:r>
              <a:rPr lang="en-US" sz="2400" dirty="0"/>
              <a:t> (GNSS)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to'o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fatin</a:t>
            </a:r>
            <a:r>
              <a:rPr lang="en-US" sz="2400" dirty="0"/>
              <a:t> </a:t>
            </a:r>
            <a:r>
              <a:rPr lang="en-US" sz="2400" dirty="0" err="1"/>
              <a:t>partikulár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(</a:t>
            </a:r>
            <a:r>
              <a:rPr lang="en-US" sz="2400" dirty="0" err="1"/>
              <a:t>navega</a:t>
            </a:r>
            <a:r>
              <a:rPr lang="en-US" sz="2400" dirty="0"/>
              <a:t>), </a:t>
            </a:r>
            <a:r>
              <a:rPr lang="en-US" sz="2400" dirty="0" err="1"/>
              <a:t>akompaña</a:t>
            </a:r>
            <a:r>
              <a:rPr lang="en-US" sz="2400" dirty="0"/>
              <a:t> </a:t>
            </a:r>
            <a:r>
              <a:rPr lang="en-US" sz="2400" dirty="0" err="1"/>
              <a:t>movimentu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ka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(latitude, longitude)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endParaRPr lang="en-GB" sz="2400" noProof="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9858B-F872-8216-A4EA-19806671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4" y="2863680"/>
            <a:ext cx="2964328" cy="2223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FED92-DDD4-514D-DB1B-9D1A3AFF9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535" y="1953999"/>
            <a:ext cx="1070686" cy="1775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7B033-CD77-23E8-9958-10A39F748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812" y="2167110"/>
            <a:ext cx="3136909" cy="2829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B127CD-2082-C21A-1CF7-1FE1AB1E2BD6}"/>
              </a:ext>
            </a:extLst>
          </p:cNvPr>
          <p:cNvSpPr txBox="1"/>
          <p:nvPr/>
        </p:nvSpPr>
        <p:spPr>
          <a:xfrm>
            <a:off x="8623721" y="2146091"/>
            <a:ext cx="2339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1F1F"/>
                </a:solidFill>
              </a:rPr>
              <a:t>Tracking </a:t>
            </a:r>
            <a:r>
              <a:rPr lang="en-US" sz="1600" dirty="0" err="1">
                <a:solidFill>
                  <a:srgbClr val="1F1F1F"/>
                </a:solidFill>
              </a:rPr>
              <a:t>hodi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apoia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eradikasaun</a:t>
            </a:r>
            <a:r>
              <a:rPr lang="en-US" sz="1600" dirty="0">
                <a:solidFill>
                  <a:srgbClr val="1F1F1F"/>
                </a:solidFill>
              </a:rPr>
              <a:t> Polio </a:t>
            </a:r>
            <a:r>
              <a:rPr lang="en-US" sz="1600" dirty="0" err="1">
                <a:solidFill>
                  <a:srgbClr val="1F1F1F"/>
                </a:solidFill>
              </a:rPr>
              <a:t>iha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Nijéria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b="0" i="0" baseline="30000" dirty="0">
                <a:solidFill>
                  <a:srgbClr val="1F1F1F"/>
                </a:solidFill>
                <a:effectLst/>
              </a:rPr>
              <a:t>1</a:t>
            </a:r>
            <a:endParaRPr lang="en-GB" sz="16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D1163-71E1-BB1C-308F-7504475DF663}"/>
              </a:ext>
            </a:extLst>
          </p:cNvPr>
          <p:cNvSpPr txBox="1"/>
          <p:nvPr/>
        </p:nvSpPr>
        <p:spPr>
          <a:xfrm>
            <a:off x="197223" y="6059074"/>
            <a:ext cx="93950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AutoNum type="arabicPeriod"/>
            </a:pPr>
            <a:r>
              <a:rPr lang="en-US" sz="800" dirty="0">
                <a:latin typeface="+mj-lt"/>
                <a:hlinkClick r:id="rId6"/>
              </a:rPr>
              <a:t>https://www.researchgate.net/publication/266945980_Improving_Polio_Vaccination_Coverage_in_Nigeria_Through_the_Use_of_Geographic_Information_System_Technology/figures?lo=1)</a:t>
            </a:r>
            <a:endParaRPr lang="en-US" sz="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01898-03BF-6AF9-39A4-F8F61B508C0B}"/>
              </a:ext>
            </a:extLst>
          </p:cNvPr>
          <p:cNvSpPr txBox="1"/>
          <p:nvPr/>
        </p:nvSpPr>
        <p:spPr>
          <a:xfrm>
            <a:off x="3757073" y="3776917"/>
            <a:ext cx="1315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1F1F1F"/>
                </a:solidFill>
                <a:effectLst/>
              </a:rPr>
              <a:t>Navigation</a:t>
            </a:r>
            <a:endParaRPr lang="en-GB" sz="1600" baseline="30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A6CE0-6726-A5C8-A432-978DB4749F9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3084" t="8646" r="24352" b="13789"/>
          <a:stretch>
            <a:fillRect/>
          </a:stretch>
        </p:blipFill>
        <p:spPr bwMode="auto">
          <a:xfrm>
            <a:off x="8792696" y="4313857"/>
            <a:ext cx="31051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0E2B70-AF7B-A844-E38A-A99EB17897DE}"/>
              </a:ext>
            </a:extLst>
          </p:cNvPr>
          <p:cNvSpPr txBox="1"/>
          <p:nvPr/>
        </p:nvSpPr>
        <p:spPr>
          <a:xfrm>
            <a:off x="385482" y="5162123"/>
            <a:ext cx="270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1F1F1F"/>
                </a:solidFill>
                <a:latin typeface="Google Sans"/>
              </a:rPr>
              <a:t>Sistema </a:t>
            </a:r>
            <a:r>
              <a:rPr lang="en-GB" dirty="0" err="1">
                <a:solidFill>
                  <a:srgbClr val="1F1F1F"/>
                </a:solidFill>
                <a:latin typeface="Google Sans"/>
              </a:rPr>
              <a:t>Satélite</a:t>
            </a:r>
            <a:r>
              <a:rPr lang="en-GB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1F1F1F"/>
                </a:solidFill>
                <a:latin typeface="Google Sans"/>
              </a:rPr>
              <a:t>Navegasaun</a:t>
            </a:r>
            <a:r>
              <a:rPr lang="en-GB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1F1F1F"/>
                </a:solidFill>
                <a:latin typeface="Google Sans"/>
              </a:rPr>
              <a:t>Globál</a:t>
            </a:r>
            <a:r>
              <a:rPr lang="en-GB" dirty="0">
                <a:solidFill>
                  <a:srgbClr val="1F1F1F"/>
                </a:solidFill>
                <a:latin typeface="Google Sans"/>
              </a:rPr>
              <a:t> (GNSS)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5C252D-13A5-870B-2B80-E18186715DA7}"/>
              </a:ext>
            </a:extLst>
          </p:cNvPr>
          <p:cNvSpPr txBox="1"/>
          <p:nvPr/>
        </p:nvSpPr>
        <p:spPr>
          <a:xfrm>
            <a:off x="8792696" y="3729082"/>
            <a:ext cx="3136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600" dirty="0">
                <a:solidFill>
                  <a:srgbClr val="1F1F1F"/>
                </a:solidFill>
              </a:rPr>
              <a:t>Kolesaun koordenada jeográfika iha kampu</a:t>
            </a:r>
            <a:endParaRPr lang="en-GB" sz="1600" baseline="30000" dirty="0"/>
          </a:p>
        </p:txBody>
      </p:sp>
      <p:sp>
        <p:nvSpPr>
          <p:cNvPr id="18" name="Right Arrow 65">
            <a:extLst>
              <a:ext uri="{FF2B5EF4-FFF2-40B4-BE49-F238E27FC236}">
                <a16:creationId xmlns:a16="http://schemas.microsoft.com/office/drawing/2014/main" id="{457DD2F6-EBD6-EDC8-E9F9-399EE457F369}"/>
              </a:ext>
            </a:extLst>
          </p:cNvPr>
          <p:cNvSpPr/>
          <p:nvPr/>
        </p:nvSpPr>
        <p:spPr>
          <a:xfrm>
            <a:off x="3386808" y="2863679"/>
            <a:ext cx="323795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Arrow 65">
            <a:extLst>
              <a:ext uri="{FF2B5EF4-FFF2-40B4-BE49-F238E27FC236}">
                <a16:creationId xmlns:a16="http://schemas.microsoft.com/office/drawing/2014/main" id="{9DEFA331-5F17-F20C-9E81-038C26CDBF9F}"/>
              </a:ext>
            </a:extLst>
          </p:cNvPr>
          <p:cNvSpPr/>
          <p:nvPr/>
        </p:nvSpPr>
        <p:spPr>
          <a:xfrm>
            <a:off x="3426111" y="4303170"/>
            <a:ext cx="1809277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ight Arrow 65">
            <a:extLst>
              <a:ext uri="{FF2B5EF4-FFF2-40B4-BE49-F238E27FC236}">
                <a16:creationId xmlns:a16="http://schemas.microsoft.com/office/drawing/2014/main" id="{0FA28B52-F8F1-7B2E-9617-48F47FDDFD74}"/>
              </a:ext>
            </a:extLst>
          </p:cNvPr>
          <p:cNvSpPr/>
          <p:nvPr/>
        </p:nvSpPr>
        <p:spPr>
          <a:xfrm>
            <a:off x="3426111" y="5369658"/>
            <a:ext cx="5000713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258;p10">
            <a:extLst>
              <a:ext uri="{FF2B5EF4-FFF2-40B4-BE49-F238E27FC236}">
                <a16:creationId xmlns:a16="http://schemas.microsoft.com/office/drawing/2014/main" id="{D9FCC021-4A35-EF05-CB99-BFA1ED329B5E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22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7509-E4F2-511E-53E3-21D71A46872D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Mapeamentu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temátiku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5A5DC-1049-6265-D5A3-F0D7142BD3D5}"/>
              </a:ext>
            </a:extLst>
          </p:cNvPr>
          <p:cNvSpPr txBox="1"/>
          <p:nvPr/>
        </p:nvSpPr>
        <p:spPr>
          <a:xfrm>
            <a:off x="695325" y="691204"/>
            <a:ext cx="1080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Kriasaun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 </a:t>
            </a:r>
            <a:r>
              <a:rPr lang="en-US" sz="2400" dirty="0" err="1"/>
              <a:t>temátiku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dezeña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hato'o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tópiku</a:t>
            </a:r>
            <a:r>
              <a:rPr lang="en-US" sz="2400" dirty="0"/>
              <a:t> ka </a:t>
            </a:r>
            <a:r>
              <a:rPr lang="en-US" sz="2400" dirty="0" err="1"/>
              <a:t>tema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, </a:t>
            </a:r>
            <a:r>
              <a:rPr lang="en-US" sz="2400" dirty="0" err="1"/>
              <a:t>hanesan</a:t>
            </a:r>
            <a:r>
              <a:rPr lang="en-US" sz="2400" dirty="0"/>
              <a:t> </a:t>
            </a:r>
            <a:r>
              <a:rPr lang="en-US" sz="2400" dirty="0" err="1"/>
              <a:t>densidade</a:t>
            </a:r>
            <a:r>
              <a:rPr lang="en-US" sz="2400" dirty="0"/>
              <a:t> </a:t>
            </a:r>
            <a:r>
              <a:rPr lang="en-US" sz="2400" dirty="0" err="1"/>
              <a:t>populasaun</a:t>
            </a:r>
            <a:r>
              <a:rPr lang="en-US" sz="2400" dirty="0"/>
              <a:t> ka </a:t>
            </a:r>
            <a:r>
              <a:rPr lang="en-US" sz="2400" dirty="0" err="1"/>
              <a:t>saúde</a:t>
            </a:r>
            <a:endParaRPr lang="en-GB" sz="2400" noProof="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46FE2-8898-85E4-5537-662E08B2213A}"/>
              </a:ext>
            </a:extLst>
          </p:cNvPr>
          <p:cNvSpPr txBox="1"/>
          <p:nvPr/>
        </p:nvSpPr>
        <p:spPr>
          <a:xfrm>
            <a:off x="6512661" y="1616177"/>
            <a:ext cx="49840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Kapasidade ne'ebé </a:t>
            </a:r>
            <a:r>
              <a:rPr lang="en-US" sz="2000" dirty="0" err="1">
                <a:cs typeface="Arial" panose="020B0604020202020204" pitchFamily="34" charset="0"/>
              </a:rPr>
              <a:t>uza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barak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liu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hosi</a:t>
            </a:r>
            <a:r>
              <a:rPr lang="en-US" sz="2000" dirty="0">
                <a:cs typeface="Arial" panose="020B0604020202020204" pitchFamily="34" charset="0"/>
              </a:rPr>
              <a:t> software SIG ida </a:t>
            </a:r>
            <a:r>
              <a:rPr lang="en-US" sz="2000" dirty="0" err="1">
                <a:cs typeface="Arial" panose="020B0604020202020204" pitchFamily="34" charset="0"/>
              </a:rPr>
              <a:t>hodi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hatudu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distribuisaun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jeográfika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hosi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fenómenu</a:t>
            </a:r>
            <a:r>
              <a:rPr lang="en-US" sz="2000" dirty="0">
                <a:cs typeface="Arial" panose="020B0604020202020204" pitchFamily="34" charset="0"/>
              </a:rPr>
              <a:t> ida ka </a:t>
            </a:r>
            <a:r>
              <a:rPr lang="en-US" sz="2000" dirty="0" err="1">
                <a:cs typeface="Arial" panose="020B0604020202020204" pitchFamily="34" charset="0"/>
              </a:rPr>
              <a:t>liu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CBF6467-A18F-F526-0801-4B076AADE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87" t="2432" r="2265" b="2327"/>
          <a:stretch/>
        </p:blipFill>
        <p:spPr>
          <a:xfrm>
            <a:off x="449355" y="1616177"/>
            <a:ext cx="3944235" cy="2771893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720B87-0CBA-8387-4E8D-D1111295B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671" y="3697020"/>
            <a:ext cx="4903694" cy="2327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9530AD-4D4C-DD94-CC32-34992D2B05B8}"/>
              </a:ext>
            </a:extLst>
          </p:cNvPr>
          <p:cNvSpPr txBox="1"/>
          <p:nvPr/>
        </p:nvSpPr>
        <p:spPr>
          <a:xfrm>
            <a:off x="6598024" y="2725816"/>
            <a:ext cx="48986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F1F1F"/>
                </a:solidFill>
              </a:rPr>
              <a:t>Involve </a:t>
            </a:r>
            <a:r>
              <a:rPr lang="en-US" sz="2000" dirty="0" err="1">
                <a:solidFill>
                  <a:srgbClr val="1F1F1F"/>
                </a:solidFill>
              </a:rPr>
              <a:t>uza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kór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 no/ka </a:t>
            </a:r>
            <a:r>
              <a:rPr lang="en-US" sz="2000" dirty="0" err="1">
                <a:solidFill>
                  <a:srgbClr val="1F1F1F"/>
                </a:solidFill>
              </a:rPr>
              <a:t>símbolu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hodi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vizualiza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propriedade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maka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hili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hosi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karakterístika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jeográfika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.</a:t>
            </a:r>
          </a:p>
          <a:p>
            <a:endParaRPr lang="en-US" sz="2000" dirty="0">
              <a:solidFill>
                <a:srgbClr val="1F1F1F"/>
              </a:solidFill>
            </a:endParaRPr>
          </a:p>
          <a:p>
            <a:r>
              <a:rPr lang="en-US" sz="2000" dirty="0">
                <a:solidFill>
                  <a:srgbClr val="1F1F1F"/>
                </a:solidFill>
              </a:rPr>
              <a:t>Uza </a:t>
            </a:r>
            <a:r>
              <a:rPr lang="en-US" sz="2000" dirty="0" err="1">
                <a:solidFill>
                  <a:srgbClr val="1F1F1F"/>
                </a:solidFill>
              </a:rPr>
              <a:t>iha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saúde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públika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endParaRPr lang="en-US" sz="2000" dirty="0">
              <a:solidFill>
                <a:srgbClr val="1F1F1F"/>
              </a:solidFill>
            </a:endParaRPr>
          </a:p>
          <a:p>
            <a:r>
              <a:rPr lang="en-US" sz="2000" dirty="0" err="1">
                <a:solidFill>
                  <a:srgbClr val="1F1F1F"/>
                </a:solidFill>
              </a:rPr>
              <a:t>tempu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naruk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tebes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atu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vizualiza</a:t>
            </a:r>
            <a:endParaRPr lang="en-US" sz="2000" dirty="0">
              <a:solidFill>
                <a:srgbClr val="1F1F1F"/>
              </a:solidFill>
            </a:endParaRPr>
          </a:p>
          <a:p>
            <a:r>
              <a:rPr lang="en-US" sz="2000" dirty="0">
                <a:solidFill>
                  <a:srgbClr val="1F1F1F"/>
                </a:solidFill>
              </a:rPr>
              <a:t>no </a:t>
            </a:r>
            <a:r>
              <a:rPr lang="en-US" sz="2000" dirty="0" err="1">
                <a:solidFill>
                  <a:srgbClr val="1F1F1F"/>
                </a:solidFill>
              </a:rPr>
              <a:t>analiza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relasiona</a:t>
            </a:r>
            <a:r>
              <a:rPr lang="en-US" sz="2000" dirty="0">
                <a:solidFill>
                  <a:srgbClr val="1F1F1F"/>
                </a:solidFill>
              </a:rPr>
              <a:t> ho </a:t>
            </a:r>
            <a:r>
              <a:rPr lang="en-US" sz="2000" dirty="0" err="1">
                <a:solidFill>
                  <a:srgbClr val="1F1F1F"/>
                </a:solidFill>
              </a:rPr>
              <a:t>saúde</a:t>
            </a:r>
            <a:endParaRPr lang="en-US" sz="2000" dirty="0">
              <a:solidFill>
                <a:srgbClr val="1F1F1F"/>
              </a:solidFill>
            </a:endParaRPr>
          </a:p>
          <a:p>
            <a:r>
              <a:rPr lang="en-US" sz="2000" dirty="0" err="1">
                <a:solidFill>
                  <a:srgbClr val="1F1F1F"/>
                </a:solidFill>
              </a:rPr>
              <a:t>Fenómenu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.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23349-3406-E187-E49A-3F380E0267B7}"/>
              </a:ext>
            </a:extLst>
          </p:cNvPr>
          <p:cNvSpPr txBox="1"/>
          <p:nvPr/>
        </p:nvSpPr>
        <p:spPr>
          <a:xfrm>
            <a:off x="4393590" y="1740560"/>
            <a:ext cx="1702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1F1F"/>
                </a:solidFill>
              </a:rPr>
              <a:t>Mapa </a:t>
            </a:r>
            <a:r>
              <a:rPr lang="en-US" dirty="0" err="1">
                <a:solidFill>
                  <a:srgbClr val="1F1F1F"/>
                </a:solidFill>
              </a:rPr>
              <a:t>estátiku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90E7B-B294-879B-6938-3456BFB68FE7}"/>
              </a:ext>
            </a:extLst>
          </p:cNvPr>
          <p:cNvSpPr txBox="1"/>
          <p:nvPr/>
        </p:nvSpPr>
        <p:spPr>
          <a:xfrm>
            <a:off x="79749" y="4553812"/>
            <a:ext cx="12739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1F1F1F"/>
                </a:solidFill>
              </a:rPr>
              <a:t>Mapa </a:t>
            </a:r>
            <a:r>
              <a:rPr lang="en-US" dirty="0" err="1">
                <a:solidFill>
                  <a:srgbClr val="1F1F1F"/>
                </a:solidFill>
              </a:rPr>
              <a:t>dinámiku</a:t>
            </a:r>
            <a:r>
              <a:rPr lang="en-US" dirty="0">
                <a:solidFill>
                  <a:srgbClr val="1F1F1F"/>
                </a:solidFill>
              </a:rPr>
              <a:t> </a:t>
            </a:r>
            <a:r>
              <a:rPr lang="en-US" dirty="0" err="1">
                <a:solidFill>
                  <a:srgbClr val="1F1F1F"/>
                </a:solidFill>
              </a:rPr>
              <a:t>hanesan</a:t>
            </a:r>
            <a:r>
              <a:rPr lang="en-US" dirty="0">
                <a:solidFill>
                  <a:srgbClr val="1F1F1F"/>
                </a:solidFill>
              </a:rPr>
              <a:t> </a:t>
            </a:r>
            <a:r>
              <a:rPr lang="en-US" dirty="0" err="1">
                <a:solidFill>
                  <a:srgbClr val="1F1F1F"/>
                </a:solidFill>
              </a:rPr>
              <a:t>parte</a:t>
            </a:r>
            <a:r>
              <a:rPr lang="en-US" dirty="0">
                <a:solidFill>
                  <a:srgbClr val="1F1F1F"/>
                </a:solidFill>
              </a:rPr>
              <a:t> </a:t>
            </a:r>
            <a:r>
              <a:rPr lang="en-US" dirty="0" err="1">
                <a:solidFill>
                  <a:srgbClr val="1F1F1F"/>
                </a:solidFill>
              </a:rPr>
              <a:t>ida</a:t>
            </a:r>
            <a:r>
              <a:rPr lang="en-US" dirty="0">
                <a:solidFill>
                  <a:srgbClr val="1F1F1F"/>
                </a:solidFill>
              </a:rPr>
              <a:t> </a:t>
            </a:r>
            <a:r>
              <a:rPr lang="en-US" dirty="0" err="1">
                <a:solidFill>
                  <a:srgbClr val="1F1F1F"/>
                </a:solidFill>
              </a:rPr>
              <a:t>hosi</a:t>
            </a:r>
            <a:r>
              <a:rPr lang="en-US" dirty="0">
                <a:solidFill>
                  <a:srgbClr val="1F1F1F"/>
                </a:solidFill>
              </a:rPr>
              <a:t> </a:t>
            </a:r>
            <a:r>
              <a:rPr lang="en-US" dirty="0" err="1">
                <a:solidFill>
                  <a:srgbClr val="1F1F1F"/>
                </a:solidFill>
              </a:rPr>
              <a:t>painél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B562B2-9602-C346-CDF8-E7989C668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266" y="3971071"/>
            <a:ext cx="1788009" cy="16856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1C8771-969C-716D-E565-D01555DA647B}"/>
              </a:ext>
            </a:extLst>
          </p:cNvPr>
          <p:cNvSpPr txBox="1"/>
          <p:nvPr/>
        </p:nvSpPr>
        <p:spPr>
          <a:xfrm>
            <a:off x="9617529" y="5656729"/>
            <a:ext cx="24335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John Snow </a:t>
            </a:r>
            <a:r>
              <a:rPr lang="en-GB" sz="1400" dirty="0" err="1"/>
              <a:t>nia</a:t>
            </a:r>
            <a:r>
              <a:rPr lang="en-GB" sz="1400" dirty="0"/>
              <a:t> </a:t>
            </a:r>
            <a:r>
              <a:rPr lang="en-GB" sz="1400" dirty="0" err="1"/>
              <a:t>mapa</a:t>
            </a:r>
            <a:r>
              <a:rPr lang="en-GB" sz="1400" dirty="0"/>
              <a:t> </a:t>
            </a:r>
            <a:r>
              <a:rPr lang="en-GB" sz="1400" dirty="0" err="1"/>
              <a:t>kona-ba</a:t>
            </a:r>
            <a:r>
              <a:rPr lang="en-GB" sz="1400" dirty="0"/>
              <a:t> </a:t>
            </a:r>
            <a:r>
              <a:rPr lang="en-GB" sz="1400" dirty="0" err="1"/>
              <a:t>kólera</a:t>
            </a:r>
            <a:r>
              <a:rPr lang="en-GB" sz="1400" dirty="0"/>
              <a:t> </a:t>
            </a:r>
            <a:r>
              <a:rPr lang="en-GB" sz="1400" dirty="0" err="1"/>
              <a:t>iha</a:t>
            </a:r>
            <a:r>
              <a:rPr lang="en-GB" sz="1400" dirty="0"/>
              <a:t> Londres (</a:t>
            </a:r>
            <a:r>
              <a:rPr lang="en-GB" sz="1400" dirty="0" err="1"/>
              <a:t>publika</a:t>
            </a:r>
            <a:r>
              <a:rPr lang="en-GB" sz="1400" dirty="0"/>
              <a:t> </a:t>
            </a:r>
            <a:r>
              <a:rPr lang="en-GB" sz="1400" dirty="0" err="1"/>
              <a:t>iha</a:t>
            </a:r>
            <a:r>
              <a:rPr lang="en-GB" sz="1400" dirty="0"/>
              <a:t> </a:t>
            </a:r>
            <a:r>
              <a:rPr lang="en-GB" sz="1400" dirty="0" err="1"/>
              <a:t>tinan</a:t>
            </a:r>
            <a:r>
              <a:rPr lang="en-GB" sz="1400" dirty="0"/>
              <a:t> 1854)</a:t>
            </a:r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FA4BAA31-30F0-3B8E-6FE1-F7724986B13E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94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152650" y="27859"/>
            <a:ext cx="7886700" cy="604350"/>
          </a:xfrm>
        </p:spPr>
        <p:txBody>
          <a:bodyPr/>
          <a:lstStyle/>
          <a:p>
            <a:pPr algn="ctr">
              <a:defRPr/>
            </a:pP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Avaliasaun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Risku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1214" y="1629023"/>
            <a:ext cx="1424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Populasaun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64478" y="2708920"/>
            <a:ext cx="166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Infraestrutura</a:t>
            </a:r>
            <a:endParaRPr lang="en-US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890" t="13963" r="38815" b="38160"/>
          <a:stretch>
            <a:fillRect/>
          </a:stretch>
        </p:blipFill>
        <p:spPr bwMode="auto">
          <a:xfrm>
            <a:off x="4174789" y="1052736"/>
            <a:ext cx="383810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176121" y="3610352"/>
            <a:ext cx="954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Servisu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97723" y="1124744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Biolojia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33628" y="1668647"/>
            <a:ext cx="1273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Teknolojia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09692" y="2317017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Natural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3707" y="2820775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Sosiedade</a:t>
            </a:r>
            <a:endParaRPr lang="en-US" sz="20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8880" y="4581812"/>
            <a:ext cx="9284767" cy="74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Populasaun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sira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infraestrutura</a:t>
            </a:r>
            <a:r>
              <a:rPr lang="en-US" dirty="0">
                <a:solidFill>
                  <a:schemeClr val="tx1"/>
                </a:solidFill>
              </a:rPr>
              <a:t> no </a:t>
            </a:r>
            <a:r>
              <a:rPr lang="en-US" dirty="0" err="1">
                <a:solidFill>
                  <a:schemeClr val="tx1"/>
                </a:solidFill>
              </a:rPr>
              <a:t>servisu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ne'ebé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lakon</a:t>
            </a:r>
            <a:r>
              <a:rPr lang="en-US" dirty="0">
                <a:solidFill>
                  <a:schemeClr val="tx1"/>
                </a:solidFill>
              </a:rPr>
              <a:t> ka </a:t>
            </a:r>
            <a:r>
              <a:rPr lang="en-US" dirty="0" err="1">
                <a:solidFill>
                  <a:schemeClr val="tx1"/>
                </a:solidFill>
              </a:rPr>
              <a:t>estragu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lokaliza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jeográfika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ne'ebé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perigu</a:t>
            </a:r>
            <a:r>
              <a:rPr lang="en-US" dirty="0">
                <a:solidFill>
                  <a:schemeClr val="tx1"/>
                </a:solidFill>
              </a:rPr>
              <a:t> no </a:t>
            </a:r>
            <a:r>
              <a:rPr lang="en-US" dirty="0" err="1">
                <a:solidFill>
                  <a:schemeClr val="tx1"/>
                </a:solidFill>
              </a:rPr>
              <a:t>vulnerabilidade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liu</a:t>
            </a:r>
            <a:r>
              <a:rPr lang="en-US" dirty="0">
                <a:solidFill>
                  <a:schemeClr val="tx1"/>
                </a:solidFill>
              </a:rPr>
              <a:t> no </a:t>
            </a:r>
            <a:r>
              <a:rPr lang="en-US" dirty="0" err="1">
                <a:solidFill>
                  <a:schemeClr val="tx1"/>
                </a:solidFill>
              </a:rPr>
              <a:t>kapasidade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ki'ik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liu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236434" y="4644565"/>
            <a:ext cx="432048" cy="44918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07328" y="5794781"/>
            <a:ext cx="9799574" cy="74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Iha </a:t>
            </a:r>
            <a:r>
              <a:rPr lang="en-US" b="1" dirty="0" err="1">
                <a:solidFill>
                  <a:schemeClr val="tx1"/>
                </a:solidFill>
              </a:rPr>
              <a:t>dimensaun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jeográfika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ne'ebé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maka'as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risku</a:t>
            </a:r>
            <a:r>
              <a:rPr lang="en-US" b="1" dirty="0">
                <a:solidFill>
                  <a:schemeClr val="tx1"/>
                </a:solidFill>
              </a:rPr>
              <a:t> no </a:t>
            </a:r>
            <a:r>
              <a:rPr lang="en-US" b="1" dirty="0" err="1">
                <a:solidFill>
                  <a:schemeClr val="tx1"/>
                </a:solidFill>
              </a:rPr>
              <a:t>ninia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avaliasaun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452458" y="5822142"/>
            <a:ext cx="432048" cy="44918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12F116F8-9375-D31B-9D42-075CA6E4A0D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09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825034" y="824713"/>
            <a:ext cx="7687765" cy="74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fi-FI" sz="2800" dirty="0">
                <a:solidFill>
                  <a:schemeClr val="tx1"/>
                </a:solidFill>
              </a:rPr>
              <a:t>Iha orijen epidemiolojia modernu nian</a:t>
            </a:r>
            <a:endParaRPr lang="fr-CH" sz="2800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285498" y="869007"/>
            <a:ext cx="432048" cy="44918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845050" y="1570823"/>
            <a:ext cx="52403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400" dirty="0"/>
              <a:t>“</a:t>
            </a:r>
            <a:r>
              <a:rPr lang="en-US" sz="2400" dirty="0" err="1"/>
              <a:t>Estudu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relasaun</a:t>
            </a:r>
            <a:r>
              <a:rPr lang="en-US" sz="2400" dirty="0"/>
              <a:t> entre moras </a:t>
            </a:r>
            <a:r>
              <a:rPr lang="en-US" sz="2400" dirty="0" err="1"/>
              <a:t>sira</a:t>
            </a:r>
            <a:r>
              <a:rPr lang="en-US" sz="2400" dirty="0"/>
              <a:t> no </a:t>
            </a:r>
            <a:r>
              <a:rPr lang="en-US" sz="2400" dirty="0" err="1"/>
              <a:t>fatór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influensia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frekuénsia</a:t>
            </a:r>
            <a:r>
              <a:rPr lang="en-US" sz="2400" dirty="0"/>
              <a:t>, </a:t>
            </a:r>
            <a:r>
              <a:rPr lang="en-US" sz="2400" dirty="0" err="1"/>
              <a:t>distribuisaun</a:t>
            </a:r>
            <a:r>
              <a:rPr lang="en-US" sz="2400" dirty="0"/>
              <a:t> no </a:t>
            </a:r>
            <a:r>
              <a:rPr lang="en-US" sz="2400" dirty="0" err="1"/>
              <a:t>evolusaun</a:t>
            </a:r>
            <a:r>
              <a:rPr lang="fr-FR" sz="2400" dirty="0"/>
              <a:t>.</a:t>
            </a:r>
            <a:r>
              <a:rPr lang="fr-CH" sz="2400" dirty="0"/>
              <a:t> “ </a:t>
            </a:r>
            <a:r>
              <a:rPr lang="fr-CH" sz="2400" baseline="30000" dirty="0"/>
              <a:t>1</a:t>
            </a:r>
            <a:endParaRPr lang="fr-CH" altLang="en-US" sz="2400" dirty="0"/>
          </a:p>
        </p:txBody>
      </p:sp>
      <p:pic>
        <p:nvPicPr>
          <p:cNvPr id="21" name="Picture 2" descr="D:\GAIA-GEOSYSTEMS\PROJECTS\ADB\MEETINGS\UGM_2016\350px-Snow-cholera-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288" y="1538696"/>
            <a:ext cx="1673790" cy="16355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9086008" y="1696083"/>
            <a:ext cx="12609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b="1" dirty="0"/>
              <a:t>John Snow </a:t>
            </a:r>
            <a:r>
              <a:rPr lang="es-ES" sz="1050" b="1" dirty="0" err="1"/>
              <a:t>nia</a:t>
            </a:r>
            <a:r>
              <a:rPr lang="es-ES" sz="1050" b="1" dirty="0"/>
              <a:t> mapa </a:t>
            </a:r>
            <a:r>
              <a:rPr lang="es-ES" sz="1050" b="1" dirty="0" err="1"/>
              <a:t>orijinál</a:t>
            </a:r>
            <a:r>
              <a:rPr lang="es-ES" sz="1050" b="1" dirty="0"/>
              <a:t> </a:t>
            </a:r>
            <a:r>
              <a:rPr lang="es-ES" sz="1050" b="1" dirty="0" err="1"/>
              <a:t>ne'ebé</a:t>
            </a:r>
            <a:r>
              <a:rPr lang="es-ES" sz="1050" b="1" dirty="0"/>
              <a:t> </a:t>
            </a:r>
            <a:r>
              <a:rPr lang="es-ES" sz="1050" b="1" dirty="0" err="1"/>
              <a:t>hatudu</a:t>
            </a:r>
            <a:r>
              <a:rPr lang="es-ES" sz="1050" b="1" dirty="0"/>
              <a:t> </a:t>
            </a:r>
            <a:r>
              <a:rPr lang="es-ES" sz="1050" b="1" dirty="0" err="1"/>
              <a:t>grupu</a:t>
            </a:r>
            <a:r>
              <a:rPr lang="es-ES" sz="1050" b="1" dirty="0"/>
              <a:t> </a:t>
            </a:r>
            <a:r>
              <a:rPr lang="es-ES" sz="1050" b="1" dirty="0" err="1"/>
              <a:t>kazu</a:t>
            </a:r>
            <a:r>
              <a:rPr lang="es-ES" sz="1050" b="1" dirty="0"/>
              <a:t> </a:t>
            </a:r>
            <a:r>
              <a:rPr lang="es-ES" sz="1050" b="1" dirty="0" err="1"/>
              <a:t>kólera</a:t>
            </a:r>
            <a:r>
              <a:rPr lang="es-ES" sz="1050" b="1" dirty="0"/>
              <a:t> </a:t>
            </a:r>
            <a:r>
              <a:rPr lang="es-ES" sz="1050" b="1" dirty="0" err="1"/>
              <a:t>nian</a:t>
            </a:r>
            <a:r>
              <a:rPr lang="es-ES" sz="1050" b="1" dirty="0"/>
              <a:t> durante epidemia Londres </a:t>
            </a:r>
            <a:r>
              <a:rPr lang="es-ES" sz="1050" b="1" dirty="0" err="1"/>
              <a:t>nian</a:t>
            </a:r>
            <a:r>
              <a:rPr lang="es-ES" sz="1050" b="1" dirty="0"/>
              <a:t> </a:t>
            </a:r>
            <a:r>
              <a:rPr lang="es-ES" sz="1050" b="1" dirty="0" err="1"/>
              <a:t>iha</a:t>
            </a:r>
            <a:r>
              <a:rPr lang="es-ES" sz="1050" b="1" dirty="0"/>
              <a:t> </a:t>
            </a:r>
            <a:r>
              <a:rPr lang="es-ES" sz="1050" b="1" dirty="0" err="1"/>
              <a:t>tinan</a:t>
            </a:r>
            <a:r>
              <a:rPr lang="es-ES" sz="1050" b="1" dirty="0"/>
              <a:t> 1854</a:t>
            </a:r>
            <a:r>
              <a:rPr lang="en-US" sz="1050" b="1" dirty="0"/>
              <a:t>.</a:t>
            </a:r>
            <a:endParaRPr lang="fr-CH" sz="1050" b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C7C592-8E47-5786-160E-FB789AEC8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7108" y="3644481"/>
            <a:ext cx="426117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err="1"/>
              <a:t>Evolusaun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granularidade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intervensaun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hakarak</a:t>
            </a:r>
            <a:r>
              <a:rPr lang="en-US" sz="2200" dirty="0"/>
              <a:t> </a:t>
            </a:r>
            <a:r>
              <a:rPr lang="en-US" sz="2200" dirty="0" err="1"/>
              <a:t>halakon</a:t>
            </a:r>
            <a:r>
              <a:rPr lang="en-US" sz="2200" dirty="0"/>
              <a:t> moras </a:t>
            </a:r>
            <a:r>
              <a:rPr lang="en-US" sz="2200" dirty="0" err="1"/>
              <a:t>hada'et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hanesan</a:t>
            </a:r>
            <a:r>
              <a:rPr lang="en-US" sz="2200" dirty="0"/>
              <a:t> </a:t>
            </a:r>
            <a:r>
              <a:rPr lang="en-US" sz="2200" dirty="0" err="1"/>
              <a:t>malária</a:t>
            </a:r>
            <a:r>
              <a:rPr lang="en-US" sz="2200" dirty="0"/>
              <a:t> </a:t>
            </a:r>
            <a:r>
              <a:rPr lang="en-US" sz="2200" dirty="0" err="1"/>
              <a:t>hatudu</a:t>
            </a:r>
            <a:r>
              <a:rPr lang="en-US" sz="2200" dirty="0"/>
              <a:t> </a:t>
            </a:r>
            <a:r>
              <a:rPr lang="en-US" sz="2200" dirty="0" err="1"/>
              <a:t>importánsia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dimensaun</a:t>
            </a:r>
            <a:r>
              <a:rPr lang="en-US" sz="2200" dirty="0"/>
              <a:t>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epidemiolojia</a:t>
            </a:r>
            <a:endParaRPr lang="fr-CH" alt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24AE9-F7B1-0828-64D2-0DA255844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892" y="3273354"/>
            <a:ext cx="5651001" cy="2555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1D8E6-1D02-387E-B8DA-B3AB5BCE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689" y="202604"/>
            <a:ext cx="955266" cy="1425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46EB1-CDF2-B8DE-6129-489428575285}"/>
              </a:ext>
            </a:extLst>
          </p:cNvPr>
          <p:cNvSpPr txBox="1"/>
          <p:nvPr/>
        </p:nvSpPr>
        <p:spPr>
          <a:xfrm>
            <a:off x="10493207" y="230029"/>
            <a:ext cx="3114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PH" sz="1000" dirty="0">
                <a:latin typeface="+mj-lt"/>
              </a:rPr>
              <a:t>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04954-C140-BC5F-F61C-FC4C86682E61}"/>
              </a:ext>
            </a:extLst>
          </p:cNvPr>
          <p:cNvSpPr txBox="1">
            <a:spLocks/>
          </p:cNvSpPr>
          <p:nvPr/>
        </p:nvSpPr>
        <p:spPr>
          <a:xfrm>
            <a:off x="382514" y="5926634"/>
            <a:ext cx="7687765" cy="37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+mj-lt"/>
                <a:hlinkClick r:id="rId6"/>
              </a:rPr>
              <a:t>https://dictionnaire.lerobert.com/google-dictionnaire-fr?param=%C3%A9pid%C3%A9miologie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+mj-lt"/>
                <a:hlinkClick r:id="rId7"/>
              </a:rPr>
              <a:t>https://iris.who.int/bitstream/handle/10665/272284/9789241565578-eng.pdf?sequence=1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F0966-4F20-12F7-DC5D-F8A127F08BE8}"/>
              </a:ext>
            </a:extLst>
          </p:cNvPr>
          <p:cNvSpPr txBox="1"/>
          <p:nvPr/>
        </p:nvSpPr>
        <p:spPr>
          <a:xfrm>
            <a:off x="935410" y="3380239"/>
            <a:ext cx="3114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PH" sz="1000" dirty="0">
                <a:latin typeface="+mj-lt"/>
              </a:rPr>
              <a:t>2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86CA5838-F1C7-0C58-A2A8-795FD2A4BC3A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D528D-42AB-BB31-C8EF-FB2B01C3B5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1559959" y="1570823"/>
            <a:ext cx="399991" cy="360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1F5B0A-6571-9664-FE02-4CBEFCA108CE}"/>
              </a:ext>
            </a:extLst>
          </p:cNvPr>
          <p:cNvSpPr txBox="1">
            <a:spLocks/>
          </p:cNvSpPr>
          <p:nvPr/>
        </p:nvSpPr>
        <p:spPr>
          <a:xfrm>
            <a:off x="2152650" y="27859"/>
            <a:ext cx="7886700" cy="60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PH" altLang="en-US" sz="3200" b="1">
                <a:solidFill>
                  <a:srgbClr val="002147"/>
                </a:solidFill>
                <a:latin typeface="+mn-lt"/>
              </a:rPr>
              <a:t>Avaliasaun Risku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12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58685" y="5183149"/>
            <a:ext cx="746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Permite aprosimasaun ida ne'ebé komprensivu no </a:t>
            </a:r>
            <a:r>
              <a:rPr lang="en-US" sz="2400" dirty="0" err="1"/>
              <a:t>sistémiku</a:t>
            </a:r>
            <a:r>
              <a:rPr lang="pt-BR" sz="2400" dirty="0"/>
              <a:t> liu ba Kobertura Saúde Universál (UHC).</a:t>
            </a:r>
            <a:endParaRPr lang="en-US" sz="2400" dirty="0"/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3" cstate="print"/>
          <a:srcRect l="54922" t="50928" b="5501"/>
          <a:stretch>
            <a:fillRect/>
          </a:stretch>
        </p:blipFill>
        <p:spPr bwMode="auto">
          <a:xfrm>
            <a:off x="4296594" y="1765303"/>
            <a:ext cx="1802418" cy="13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3" cstate="print"/>
          <a:srcRect l="12097" t="12549" r="39166" b="58659"/>
          <a:stretch>
            <a:fillRect/>
          </a:stretch>
        </p:blipFill>
        <p:spPr bwMode="auto">
          <a:xfrm>
            <a:off x="2210878" y="685183"/>
            <a:ext cx="2228939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3" cstate="print"/>
          <a:srcRect l="60834" t="14763" r="3737" b="57632"/>
          <a:stretch>
            <a:fillRect/>
          </a:stretch>
        </p:blipFill>
        <p:spPr bwMode="auto">
          <a:xfrm>
            <a:off x="4403946" y="685182"/>
            <a:ext cx="1836070" cy="11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4" cstate="print"/>
          <a:srcRect l="11810" t="40608" r="44479" b="15105"/>
          <a:stretch>
            <a:fillRect/>
          </a:stretch>
        </p:blipFill>
        <p:spPr bwMode="auto">
          <a:xfrm>
            <a:off x="2328484" y="1837311"/>
            <a:ext cx="1535268" cy="124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30"/>
          <p:cNvGrpSpPr>
            <a:grpSpLocks/>
          </p:cNvGrpSpPr>
          <p:nvPr/>
        </p:nvGrpSpPr>
        <p:grpSpPr bwMode="auto">
          <a:xfrm>
            <a:off x="7345896" y="757190"/>
            <a:ext cx="2494520" cy="2225906"/>
            <a:chOff x="3742" y="2783"/>
            <a:chExt cx="1725" cy="1537"/>
          </a:xfrm>
        </p:grpSpPr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5" cstate="print"/>
            <a:srcRect l="44548" t="21750" b="13031"/>
            <a:stretch>
              <a:fillRect/>
            </a:stretch>
          </p:blipFill>
          <p:spPr bwMode="auto">
            <a:xfrm>
              <a:off x="3833" y="2783"/>
              <a:ext cx="1634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32"/>
            <p:cNvSpPr>
              <a:spLocks noChangeArrowheads="1"/>
            </p:cNvSpPr>
            <p:nvPr/>
          </p:nvSpPr>
          <p:spPr bwMode="auto">
            <a:xfrm>
              <a:off x="3742" y="3793"/>
              <a:ext cx="227" cy="5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CH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6637252" y="1738941"/>
            <a:ext cx="603496" cy="41764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15881" y="1582161"/>
            <a:ext cx="539451" cy="6547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184233" y="1603368"/>
            <a:ext cx="1126409" cy="62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Geography</a:t>
            </a:r>
          </a:p>
        </p:txBody>
      </p:sp>
      <p:pic>
        <p:nvPicPr>
          <p:cNvPr id="21" name="Picture 20" descr="C:\Users\Samsung\AppData\Local\Microsoft\Windows\INetCache\Content.Word\KHM_Figure_18_final.jpg"/>
          <p:cNvPicPr/>
          <p:nvPr/>
        </p:nvPicPr>
        <p:blipFill>
          <a:blip r:embed="rId6" cstate="print"/>
          <a:srcRect l="7802" t="5572" r="7553" b="6136"/>
          <a:stretch>
            <a:fillRect/>
          </a:stretch>
        </p:blipFill>
        <p:spPr bwMode="auto">
          <a:xfrm>
            <a:off x="9614172" y="3582232"/>
            <a:ext cx="1733872" cy="1312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ight Arrow 21"/>
          <p:cNvSpPr/>
          <p:nvPr/>
        </p:nvSpPr>
        <p:spPr>
          <a:xfrm>
            <a:off x="1527281" y="5189979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1795" y="4384891"/>
            <a:ext cx="761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Aspetu</a:t>
            </a:r>
            <a:r>
              <a:rPr lang="en-US" sz="2400" dirty="0"/>
              <a:t> </a:t>
            </a:r>
            <a:r>
              <a:rPr lang="en-US" sz="2400" dirty="0" err="1"/>
              <a:t>jeográfiku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maka'as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garantia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314325" y="3189160"/>
            <a:ext cx="778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Asesu</a:t>
            </a:r>
            <a:r>
              <a:rPr lang="en-US" sz="2400" dirty="0"/>
              <a:t> </a:t>
            </a:r>
            <a:r>
              <a:rPr lang="en-US" sz="2400" dirty="0" err="1"/>
              <a:t>fíziku</a:t>
            </a:r>
            <a:r>
              <a:rPr lang="en-US" sz="2400" dirty="0"/>
              <a:t> (</a:t>
            </a:r>
            <a:r>
              <a:rPr lang="en-US" sz="2400" dirty="0" err="1"/>
              <a:t>jeográfiku</a:t>
            </a:r>
            <a:r>
              <a:rPr lang="en-US" sz="2400" dirty="0"/>
              <a:t>)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kuidadu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hetan</a:t>
            </a:r>
            <a:r>
              <a:rPr lang="en-US" sz="2400" dirty="0"/>
              <a:t> </a:t>
            </a:r>
            <a:r>
              <a:rPr lang="en-US" sz="2400" dirty="0" err="1"/>
              <a:t>influensia</a:t>
            </a:r>
            <a:r>
              <a:rPr lang="en-US" sz="2400" dirty="0"/>
              <a:t> </a:t>
            </a:r>
            <a:r>
              <a:rPr lang="en-US" sz="2400" dirty="0" err="1"/>
              <a:t>husi</a:t>
            </a:r>
            <a:r>
              <a:rPr lang="en-US" sz="2400" dirty="0"/>
              <a:t> </a:t>
            </a:r>
            <a:r>
              <a:rPr lang="en-US" sz="2400" dirty="0" err="1"/>
              <a:t>lokalizasaun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, </a:t>
            </a:r>
            <a:r>
              <a:rPr lang="en-US" sz="2400" dirty="0" err="1"/>
              <a:t>distribuisaun</a:t>
            </a:r>
            <a:r>
              <a:rPr lang="en-US" sz="2400" dirty="0"/>
              <a:t> </a:t>
            </a:r>
            <a:r>
              <a:rPr lang="en-US" sz="2400" dirty="0" err="1"/>
              <a:t>espasiál</a:t>
            </a:r>
            <a:r>
              <a:rPr lang="en-US" sz="2400" dirty="0"/>
              <a:t> </a:t>
            </a:r>
            <a:r>
              <a:rPr lang="en-US" sz="2400" dirty="0" err="1"/>
              <a:t>populasaun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no </a:t>
            </a:r>
            <a:r>
              <a:rPr lang="en-US" sz="2400" dirty="0" err="1"/>
              <a:t>ambiente</a:t>
            </a:r>
            <a:r>
              <a:rPr lang="en-US" sz="2400" dirty="0"/>
              <a:t> entre </a:t>
            </a:r>
            <a:r>
              <a:rPr lang="en-US" sz="2400" dirty="0" err="1"/>
              <a:t>rua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endParaRPr lang="en-US" sz="2400" dirty="0"/>
          </a:p>
        </p:txBody>
      </p:sp>
      <p:pic>
        <p:nvPicPr>
          <p:cNvPr id="26" name="Picture 2" descr="D:\GIS_Lab_brie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19181" y="2964505"/>
            <a:ext cx="1264113" cy="156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ight Arrow 26"/>
          <p:cNvSpPr/>
          <p:nvPr/>
        </p:nvSpPr>
        <p:spPr>
          <a:xfrm>
            <a:off x="1108297" y="4425000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860506" y="3192232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ECE0D-D95A-E8FA-6530-9E38139D3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1656" y="5071150"/>
            <a:ext cx="1876563" cy="10496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4C889-F2C5-9FF9-9183-E5DFB42CC9B4}"/>
              </a:ext>
            </a:extLst>
          </p:cNvPr>
          <p:cNvSpPr txBox="1"/>
          <p:nvPr/>
        </p:nvSpPr>
        <p:spPr>
          <a:xfrm>
            <a:off x="10173563" y="2916368"/>
            <a:ext cx="328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66ADE-1288-8135-C24F-933D14CE1891}"/>
              </a:ext>
            </a:extLst>
          </p:cNvPr>
          <p:cNvSpPr txBox="1"/>
          <p:nvPr/>
        </p:nvSpPr>
        <p:spPr>
          <a:xfrm>
            <a:off x="393781" y="5977401"/>
            <a:ext cx="5141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1. </a:t>
            </a:r>
            <a:r>
              <a:rPr lang="en-PH" sz="1000" dirty="0">
                <a:latin typeface="+mj-lt"/>
                <a:hlinkClick r:id="rId9"/>
              </a:rPr>
              <a:t>https://www.adb.org/publications/geography-universal-health-coverage</a:t>
            </a:r>
            <a:r>
              <a:rPr lang="en-PH" sz="1000" dirty="0">
                <a:latin typeface="+mj-lt"/>
              </a:rPr>
              <a:t> </a:t>
            </a:r>
          </a:p>
          <a:p>
            <a:r>
              <a:rPr lang="en-PH" sz="1000" dirty="0">
                <a:latin typeface="+mj-lt"/>
              </a:rPr>
              <a:t>2. APMEN tech talk </a:t>
            </a:r>
            <a:r>
              <a:rPr lang="en-PH" sz="1000" dirty="0">
                <a:latin typeface="+mj-lt"/>
                <a:hlinkClick r:id="rId10"/>
              </a:rPr>
              <a:t>https://www.youtube.com/watch?v=pTsJJKCkFJQ</a:t>
            </a:r>
            <a:r>
              <a:rPr lang="en-PH" sz="1000" dirty="0">
                <a:latin typeface="+mj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4ABF3-ED9C-B175-C6C9-F8D60F074852}"/>
              </a:ext>
            </a:extLst>
          </p:cNvPr>
          <p:cNvSpPr txBox="1"/>
          <p:nvPr/>
        </p:nvSpPr>
        <p:spPr>
          <a:xfrm>
            <a:off x="9635326" y="5071150"/>
            <a:ext cx="328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DD0AD-7E92-6CAF-7EED-009741C9CE56}"/>
              </a:ext>
            </a:extLst>
          </p:cNvPr>
          <p:cNvSpPr txBox="1">
            <a:spLocks/>
          </p:cNvSpPr>
          <p:nvPr/>
        </p:nvSpPr>
        <p:spPr bwMode="auto">
          <a:xfrm>
            <a:off x="2157010" y="16066"/>
            <a:ext cx="7886700" cy="63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Garantia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ba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servisu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DC39FA0E-EC74-767D-4700-681932BA0191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9E0BE-D608-FBDD-B287-07D1952949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520" t="38265" r="10441" b="47050"/>
          <a:stretch/>
        </p:blipFill>
        <p:spPr>
          <a:xfrm>
            <a:off x="11463247" y="4622332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9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65">
            <a:extLst>
              <a:ext uri="{FF2B5EF4-FFF2-40B4-BE49-F238E27FC236}">
                <a16:creationId xmlns:a16="http://schemas.microsoft.com/office/drawing/2014/main" id="{474EC2AB-9A7E-1907-86FA-89461B3071EC}"/>
              </a:ext>
            </a:extLst>
          </p:cNvPr>
          <p:cNvSpPr/>
          <p:nvPr/>
        </p:nvSpPr>
        <p:spPr>
          <a:xfrm>
            <a:off x="753736" y="2004762"/>
            <a:ext cx="323795" cy="31641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1BF9B-2F28-03F4-C79B-AB7F241926F8}"/>
              </a:ext>
            </a:extLst>
          </p:cNvPr>
          <p:cNvSpPr txBox="1"/>
          <p:nvPr/>
        </p:nvSpPr>
        <p:spPr>
          <a:xfrm>
            <a:off x="1117904" y="1950756"/>
            <a:ext cx="5888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Asesu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ekuitativu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kuidadu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ho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hetan</a:t>
            </a:r>
            <a:r>
              <a:rPr lang="en-US" sz="2400" dirty="0"/>
              <a:t> </a:t>
            </a:r>
            <a:r>
              <a:rPr lang="en-US" sz="2400" dirty="0" err="1"/>
              <a:t>mediasaun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fatór</a:t>
            </a:r>
            <a:r>
              <a:rPr lang="en-US" sz="2400" dirty="0"/>
              <a:t> </a:t>
            </a:r>
            <a:r>
              <a:rPr lang="en-US" sz="2400" dirty="0" err="1"/>
              <a:t>lubuk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hamriik</a:t>
            </a:r>
            <a:r>
              <a:rPr lang="en-US" sz="2400" dirty="0"/>
              <a:t> entre </a:t>
            </a:r>
            <a:r>
              <a:rPr lang="en-US" sz="2400" dirty="0" err="1"/>
              <a:t>disponibilidade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no </a:t>
            </a:r>
            <a:r>
              <a:rPr lang="en-US" sz="2400" dirty="0" err="1"/>
              <a:t>utilizasaun</a:t>
            </a:r>
            <a:r>
              <a:rPr lang="en-US" sz="2400" dirty="0"/>
              <a:t> ka </a:t>
            </a:r>
            <a:r>
              <a:rPr lang="en-US" sz="2400" dirty="0" err="1"/>
              <a:t>kobertura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efetivu</a:t>
            </a:r>
            <a:r>
              <a:rPr lang="en-US" sz="2400" dirty="0"/>
              <a:t> </a:t>
            </a:r>
            <a:r>
              <a:rPr lang="en-US" sz="2400" dirty="0" err="1"/>
              <a:t>loloos</a:t>
            </a:r>
            <a:r>
              <a:rPr lang="en-US" sz="2400" dirty="0"/>
              <a:t>.</a:t>
            </a:r>
          </a:p>
        </p:txBody>
      </p:sp>
      <p:sp>
        <p:nvSpPr>
          <p:cNvPr id="4" name="Right Arrow 68">
            <a:extLst>
              <a:ext uri="{FF2B5EF4-FFF2-40B4-BE49-F238E27FC236}">
                <a16:creationId xmlns:a16="http://schemas.microsoft.com/office/drawing/2014/main" id="{F2F4C8E0-82D3-5BAE-2D0E-276E64A9B54C}"/>
              </a:ext>
            </a:extLst>
          </p:cNvPr>
          <p:cNvSpPr/>
          <p:nvPr/>
        </p:nvSpPr>
        <p:spPr>
          <a:xfrm>
            <a:off x="753736" y="3944073"/>
            <a:ext cx="323795" cy="31641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283FD-9F03-2739-1A8B-D369474E1F4E}"/>
              </a:ext>
            </a:extLst>
          </p:cNvPr>
          <p:cNvSpPr txBox="1"/>
          <p:nvPr/>
        </p:nvSpPr>
        <p:spPr>
          <a:xfrm>
            <a:off x="1139926" y="3862293"/>
            <a:ext cx="5866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Enkuadramentu</a:t>
            </a:r>
            <a:r>
              <a:rPr lang="en-US" sz="2400" dirty="0"/>
              <a:t> </a:t>
            </a:r>
            <a:r>
              <a:rPr lang="en-US" sz="2400" dirty="0" err="1"/>
              <a:t>Tanahashi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hodi</a:t>
            </a:r>
            <a:r>
              <a:rPr lang="en-US" sz="2400" dirty="0"/>
              <a:t> </a:t>
            </a:r>
            <a:r>
              <a:rPr lang="en-US" sz="2400" dirty="0" err="1"/>
              <a:t>analiza</a:t>
            </a:r>
            <a:r>
              <a:rPr lang="en-US" sz="2400" dirty="0"/>
              <a:t> </a:t>
            </a:r>
            <a:r>
              <a:rPr lang="en-US" sz="2400" dirty="0" err="1"/>
              <a:t>kobertura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24BB9-CE68-1ADB-8498-11F833CF0982}"/>
              </a:ext>
            </a:extLst>
          </p:cNvPr>
          <p:cNvSpPr txBox="1"/>
          <p:nvPr/>
        </p:nvSpPr>
        <p:spPr>
          <a:xfrm>
            <a:off x="500505" y="678979"/>
            <a:ext cx="1127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</a:t>
            </a:r>
            <a:r>
              <a:rPr lang="en-US" sz="2400" dirty="0" err="1"/>
              <a:t>Kobertura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Universál</a:t>
            </a:r>
            <a:r>
              <a:rPr lang="en-US" sz="2400" dirty="0"/>
              <a:t> </a:t>
            </a:r>
            <a:r>
              <a:rPr lang="en-US" sz="2400" dirty="0" err="1"/>
              <a:t>signifika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indivíduu</a:t>
            </a:r>
            <a:r>
              <a:rPr lang="en-US" sz="2400" dirty="0"/>
              <a:t> no </a:t>
            </a:r>
            <a:r>
              <a:rPr lang="en-US" sz="2400" dirty="0" err="1"/>
              <a:t>komunidade</a:t>
            </a:r>
            <a:r>
              <a:rPr lang="en-US" sz="2400" dirty="0"/>
              <a:t> </a:t>
            </a:r>
            <a:r>
              <a:rPr lang="en-US" sz="2400" dirty="0" err="1"/>
              <a:t>hotu-hotu</a:t>
            </a:r>
            <a:r>
              <a:rPr lang="en-US" sz="2400" dirty="0"/>
              <a:t> </a:t>
            </a:r>
            <a:r>
              <a:rPr lang="en-US" sz="2400" dirty="0" err="1"/>
              <a:t>simu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lahó</a:t>
            </a:r>
            <a:r>
              <a:rPr lang="en-US" sz="2400" dirty="0"/>
              <a:t> </a:t>
            </a:r>
            <a:r>
              <a:rPr lang="en-US" sz="2400" dirty="0" err="1"/>
              <a:t>sofre</a:t>
            </a:r>
            <a:r>
              <a:rPr lang="en-US" sz="2400" dirty="0"/>
              <a:t> </a:t>
            </a:r>
            <a:r>
              <a:rPr lang="en-US" sz="2400" dirty="0" err="1"/>
              <a:t>susar</a:t>
            </a:r>
            <a:r>
              <a:rPr lang="en-US" sz="2400" dirty="0"/>
              <a:t> </a:t>
            </a:r>
            <a:r>
              <a:rPr lang="en-US" sz="2400" dirty="0" err="1"/>
              <a:t>finanseiru</a:t>
            </a:r>
            <a:r>
              <a:rPr lang="en-US" sz="2400" dirty="0"/>
              <a:t>.”</a:t>
            </a:r>
            <a:r>
              <a:rPr lang="en-PH" sz="2400" baseline="30000" dirty="0"/>
              <a:t>1</a:t>
            </a:r>
          </a:p>
        </p:txBody>
      </p:sp>
      <p:sp>
        <p:nvSpPr>
          <p:cNvPr id="13" name="Right Arrow 68">
            <a:extLst>
              <a:ext uri="{FF2B5EF4-FFF2-40B4-BE49-F238E27FC236}">
                <a16:creationId xmlns:a16="http://schemas.microsoft.com/office/drawing/2014/main" id="{69D14B12-C8C6-85C4-35B7-CFBC43670D21}"/>
              </a:ext>
            </a:extLst>
          </p:cNvPr>
          <p:cNvSpPr/>
          <p:nvPr/>
        </p:nvSpPr>
        <p:spPr>
          <a:xfrm>
            <a:off x="753736" y="4771338"/>
            <a:ext cx="323795" cy="31641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6B775-CBCF-C751-3276-3494BC564386}"/>
              </a:ext>
            </a:extLst>
          </p:cNvPr>
          <p:cNvSpPr txBox="1"/>
          <p:nvPr/>
        </p:nvSpPr>
        <p:spPr>
          <a:xfrm>
            <a:off x="1117905" y="4711468"/>
            <a:ext cx="541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Nivel tolu </a:t>
            </a:r>
            <a:r>
              <a:rPr lang="en-US" sz="2400" dirty="0" err="1"/>
              <a:t>dahuluk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enkuadramentu</a:t>
            </a:r>
            <a:r>
              <a:rPr lang="en-US" sz="2400" dirty="0"/>
              <a:t> </a:t>
            </a:r>
            <a:r>
              <a:rPr lang="en-US" sz="2400" dirty="0" err="1"/>
              <a:t>ida-ne'e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dimensaun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maka'as</a:t>
            </a:r>
            <a:r>
              <a:rPr lang="en-US" sz="2400" dirty="0"/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BC877F-539A-A128-BD8C-245888105E79}"/>
              </a:ext>
            </a:extLst>
          </p:cNvPr>
          <p:cNvSpPr txBox="1">
            <a:spLocks/>
          </p:cNvSpPr>
          <p:nvPr/>
        </p:nvSpPr>
        <p:spPr>
          <a:xfrm>
            <a:off x="500505" y="5913106"/>
            <a:ext cx="5765824" cy="28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 sz="2400">
                <a:solidFill>
                  <a:srgbClr val="346667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 marL="257175" indent="-257175">
              <a:spcBef>
                <a:spcPct val="20000"/>
              </a:spcBef>
              <a:buAutoNum type="arabicPeriod"/>
            </a:pPr>
            <a:r>
              <a:rPr lang="en-US" sz="1000" dirty="0">
                <a:latin typeface="+mj-lt"/>
                <a:hlinkClick r:id="rId3"/>
              </a:rPr>
              <a:t>https://www.who.int/news-room/fact-sheets/detail/universal-health-coverage-(uhc)</a:t>
            </a:r>
            <a:endParaRPr lang="en-US" sz="1000" dirty="0">
              <a:latin typeface="+mj-lt"/>
            </a:endParaRPr>
          </a:p>
          <a:p>
            <a:pPr marL="257175" indent="-257175">
              <a:spcBef>
                <a:spcPct val="20000"/>
              </a:spcBef>
              <a:buAutoNum type="arabicPeriod"/>
            </a:pPr>
            <a:r>
              <a:rPr lang="en-PH" sz="1000" dirty="0">
                <a:latin typeface="+mj-lt"/>
                <a:hlinkClick r:id="rId4"/>
              </a:rPr>
              <a:t>https://www.adb.org/publications/geography-universal-health-coverage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09A6EB-06A8-EE93-9C15-AC423D2DB8A9}"/>
              </a:ext>
            </a:extLst>
          </p:cNvPr>
          <p:cNvSpPr txBox="1">
            <a:spLocks/>
          </p:cNvSpPr>
          <p:nvPr/>
        </p:nvSpPr>
        <p:spPr>
          <a:xfrm>
            <a:off x="8550351" y="6029934"/>
            <a:ext cx="2424309" cy="298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defRPr/>
            </a:pPr>
            <a:r>
              <a:rPr lang="en-US" sz="1050" dirty="0" err="1">
                <a:latin typeface="Arial" charset="0"/>
                <a:ea typeface="Arial" charset="0"/>
              </a:rPr>
              <a:t>Tanahashi</a:t>
            </a:r>
            <a:r>
              <a:rPr lang="en-US" sz="1050" dirty="0">
                <a:latin typeface="Arial" charset="0"/>
                <a:ea typeface="Arial" charset="0"/>
              </a:rPr>
              <a:t> framework (1978) </a:t>
            </a:r>
            <a:r>
              <a:rPr lang="en-US" sz="1050" baseline="30000" dirty="0">
                <a:latin typeface="Arial" charset="0"/>
                <a:ea typeface="Arial" charset="0"/>
              </a:rPr>
              <a:t>2</a:t>
            </a:r>
            <a:r>
              <a:rPr lang="en-US" sz="1050" dirty="0">
                <a:latin typeface="Arial" charset="0"/>
                <a:ea typeface="Arial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5C5A2F-8442-DB23-985B-A8D06D46FD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13654" r="35038" b="9293"/>
          <a:stretch/>
        </p:blipFill>
        <p:spPr>
          <a:xfrm>
            <a:off x="7621956" y="1875002"/>
            <a:ext cx="4365497" cy="42067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FABC01-6399-7510-0DA2-BA5776594114}"/>
              </a:ext>
            </a:extLst>
          </p:cNvPr>
          <p:cNvSpPr/>
          <p:nvPr/>
        </p:nvSpPr>
        <p:spPr>
          <a:xfrm flipH="1" flipV="1">
            <a:off x="7717995" y="4771015"/>
            <a:ext cx="3931003" cy="1310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0" name="Right Arrow 68">
            <a:extLst>
              <a:ext uri="{FF2B5EF4-FFF2-40B4-BE49-F238E27FC236}">
                <a16:creationId xmlns:a16="http://schemas.microsoft.com/office/drawing/2014/main" id="{2C4AD87E-FA5F-1FA1-614D-5B028541D037}"/>
              </a:ext>
            </a:extLst>
          </p:cNvPr>
          <p:cNvSpPr/>
          <p:nvPr/>
        </p:nvSpPr>
        <p:spPr>
          <a:xfrm>
            <a:off x="7006524" y="5206815"/>
            <a:ext cx="553953" cy="3256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Google Shape;258;p10">
            <a:extLst>
              <a:ext uri="{FF2B5EF4-FFF2-40B4-BE49-F238E27FC236}">
                <a16:creationId xmlns:a16="http://schemas.microsoft.com/office/drawing/2014/main" id="{A96060AF-1A32-824B-E87D-0737DB24C9E8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4B2F9-1C6E-E0C0-7BCA-89ECD8AA218E}"/>
              </a:ext>
            </a:extLst>
          </p:cNvPr>
          <p:cNvSpPr txBox="1">
            <a:spLocks/>
          </p:cNvSpPr>
          <p:nvPr/>
        </p:nvSpPr>
        <p:spPr bwMode="auto">
          <a:xfrm>
            <a:off x="2157010" y="16066"/>
            <a:ext cx="7886700" cy="63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Garantia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ba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servisu</a:t>
            </a: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15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152650" y="15892"/>
            <a:ext cx="7886700" cy="635820"/>
          </a:xfrm>
        </p:spPr>
        <p:txBody>
          <a:bodyPr/>
          <a:lstStyle/>
          <a:p>
            <a:pPr algn="ctr">
              <a:defRPr/>
            </a:pP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Dezenvolvimentu polítika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3339" y="4714488"/>
            <a:ext cx="1032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Mapa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meiu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maka'as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vizualiza</a:t>
            </a:r>
            <a:r>
              <a:rPr lang="en-US" sz="2400" dirty="0"/>
              <a:t> no </a:t>
            </a:r>
            <a:r>
              <a:rPr lang="en-US" sz="2400" dirty="0" err="1"/>
              <a:t>analiza</a:t>
            </a:r>
            <a:r>
              <a:rPr lang="en-US" sz="2400" dirty="0"/>
              <a:t> </a:t>
            </a:r>
            <a:r>
              <a:rPr lang="en-US" sz="2400" dirty="0" err="1"/>
              <a:t>distribuisaun</a:t>
            </a:r>
            <a:r>
              <a:rPr lang="en-US" sz="2400" dirty="0"/>
              <a:t> </a:t>
            </a:r>
            <a:r>
              <a:rPr lang="en-US" sz="2400" dirty="0" err="1"/>
              <a:t>espasiál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kestaun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relasiona</a:t>
            </a:r>
            <a:r>
              <a:rPr lang="en-US" sz="2400" dirty="0"/>
              <a:t> ho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públika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nivel</a:t>
            </a:r>
            <a:r>
              <a:rPr lang="en-US" sz="2400" dirty="0"/>
              <a:t> </a:t>
            </a:r>
            <a:r>
              <a:rPr lang="en-US" sz="2400" dirty="0" err="1"/>
              <a:t>hotu-hotu</a:t>
            </a:r>
            <a:r>
              <a:rPr lang="en-US" sz="24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7117" y="5556588"/>
            <a:ext cx="837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Suporta foti desizaun informadu no dezenvolvimentu polítika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219" t="26065" r="21932" b="8323"/>
          <a:stretch>
            <a:fillRect/>
          </a:stretch>
        </p:blipFill>
        <p:spPr bwMode="auto">
          <a:xfrm>
            <a:off x="8536638" y="732684"/>
            <a:ext cx="1843330" cy="12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20000" t="24614" r="18576" b="23522"/>
          <a:stretch>
            <a:fillRect/>
          </a:stretch>
        </p:blipFill>
        <p:spPr bwMode="auto">
          <a:xfrm>
            <a:off x="1847850" y="750724"/>
            <a:ext cx="2969581" cy="1347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2125" t="19233" r="20000" b="26265"/>
          <a:stretch>
            <a:fillRect/>
          </a:stretch>
        </p:blipFill>
        <p:spPr bwMode="auto">
          <a:xfrm>
            <a:off x="2351585" y="1306070"/>
            <a:ext cx="2845209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 l="7003" t="13953" r="7476" b="3410"/>
          <a:stretch>
            <a:fillRect/>
          </a:stretch>
        </p:blipFill>
        <p:spPr bwMode="auto">
          <a:xfrm>
            <a:off x="5807968" y="753516"/>
            <a:ext cx="2592288" cy="1346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 l="5197" t="16702" r="26764" b="7699"/>
          <a:stretch>
            <a:fillRect/>
          </a:stretch>
        </p:blipFill>
        <p:spPr bwMode="auto">
          <a:xfrm>
            <a:off x="6816824" y="1306070"/>
            <a:ext cx="3095600" cy="1848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C:\Users\Samsung\AppData\Local\Microsoft\Windows\INetCache\Content.Word\KHM_Figure_18_final.jpg"/>
          <p:cNvPicPr/>
          <p:nvPr/>
        </p:nvPicPr>
        <p:blipFill>
          <a:blip r:embed="rId8" cstate="print"/>
          <a:srcRect l="7802" t="5572" r="7553" b="6136"/>
          <a:stretch>
            <a:fillRect/>
          </a:stretch>
        </p:blipFill>
        <p:spPr bwMode="auto">
          <a:xfrm>
            <a:off x="6312024" y="2314182"/>
            <a:ext cx="2160240" cy="1800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ight Arrow 17"/>
          <p:cNvSpPr/>
          <p:nvPr/>
        </p:nvSpPr>
        <p:spPr>
          <a:xfrm>
            <a:off x="1051613" y="4730474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758106" y="5594547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 descr="malaria_vector_asi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25532" y="1909518"/>
            <a:ext cx="2422396" cy="1844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 l="21256" t="12879" r="19327" b="10795"/>
          <a:stretch>
            <a:fillRect/>
          </a:stretch>
        </p:blipFill>
        <p:spPr bwMode="auto">
          <a:xfrm>
            <a:off x="3445236" y="2422145"/>
            <a:ext cx="2650765" cy="1799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D:\GAIA-GEOSYSTEMS\PROJECTS\ADB\MEETINGS\UGM_2016\350px-Snow-cholera-ma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39539" y="2818238"/>
            <a:ext cx="1656184" cy="16183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673E43C8-B32F-865D-6239-CAC9E3638D6E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62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0" y="26434"/>
            <a:ext cx="12192000" cy="608124"/>
          </a:xfrm>
        </p:spPr>
        <p:txBody>
          <a:bodyPr/>
          <a:lstStyle/>
          <a:p>
            <a:pPr algn="ctr">
              <a:defRPr/>
            </a:pPr>
            <a:r>
              <a:rPr lang="pt-BR" altLang="en-US" sz="3200" b="1" dirty="0">
                <a:solidFill>
                  <a:srgbClr val="002147"/>
                </a:solidFill>
                <a:latin typeface="+mn-lt"/>
              </a:rPr>
              <a:t>Dezenvolvimentu polítika – Indikadór referénsia sira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393AA-D587-5BD2-D323-4E1797A6C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5111" r="38975" b="3372"/>
          <a:stretch/>
        </p:blipFill>
        <p:spPr>
          <a:xfrm>
            <a:off x="3769564" y="3563491"/>
            <a:ext cx="1474138" cy="2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66DB35-D06C-B607-CFBA-C8E3B3E3D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7" t="16531" r="32191" b="384"/>
          <a:stretch/>
        </p:blipFill>
        <p:spPr>
          <a:xfrm>
            <a:off x="3741110" y="1194051"/>
            <a:ext cx="1516484" cy="2014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49934C6-ECB4-CE7D-219B-FC446716A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95" t="12088" r="38608"/>
          <a:stretch/>
        </p:blipFill>
        <p:spPr>
          <a:xfrm>
            <a:off x="682322" y="2383112"/>
            <a:ext cx="1034126" cy="1361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B482FF-091D-188B-2CCC-16AAEEAD27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25" t="16342" r="24024" b="2879"/>
          <a:stretch/>
        </p:blipFill>
        <p:spPr>
          <a:xfrm>
            <a:off x="5096993" y="4385724"/>
            <a:ext cx="797274" cy="1335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968904-E2DF-3FBE-9F69-CC3CB05C84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95" t="12088" r="38608"/>
          <a:stretch/>
        </p:blipFill>
        <p:spPr>
          <a:xfrm>
            <a:off x="1318182" y="1181683"/>
            <a:ext cx="1034126" cy="1361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F0F317-3CBC-888A-624C-DC86FAF6ED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95" t="12087" r="38608" b="93"/>
          <a:stretch/>
        </p:blipFill>
        <p:spPr>
          <a:xfrm>
            <a:off x="726309" y="4403622"/>
            <a:ext cx="1034126" cy="1359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AutoShape 118">
            <a:extLst>
              <a:ext uri="{FF2B5EF4-FFF2-40B4-BE49-F238E27FC236}">
                <a16:creationId xmlns:a16="http://schemas.microsoft.com/office/drawing/2014/main" id="{178CF1ED-AFA9-1457-A55A-285C42F5E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377" y="2498440"/>
            <a:ext cx="491955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F25119E-D5E8-D72C-50F4-C5E4F5A0BF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207" t="12088" r="40155"/>
          <a:stretch/>
        </p:blipFill>
        <p:spPr>
          <a:xfrm>
            <a:off x="9282828" y="1754886"/>
            <a:ext cx="1639883" cy="23741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D9CE3B-5B6D-4767-1537-B80442C7FC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995" t="30616" r="41005" b="7959"/>
          <a:stretch/>
        </p:blipFill>
        <p:spPr>
          <a:xfrm>
            <a:off x="10017445" y="3067717"/>
            <a:ext cx="1838812" cy="202364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BB17362-5985-0CC1-4539-D64F4E752D48}"/>
              </a:ext>
            </a:extLst>
          </p:cNvPr>
          <p:cNvSpPr/>
          <p:nvPr/>
        </p:nvSpPr>
        <p:spPr>
          <a:xfrm flipH="1" flipV="1">
            <a:off x="10017445" y="4253727"/>
            <a:ext cx="1776122" cy="350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2" name="AutoShape 118">
            <a:extLst>
              <a:ext uri="{FF2B5EF4-FFF2-40B4-BE49-F238E27FC236}">
                <a16:creationId xmlns:a16="http://schemas.microsoft.com/office/drawing/2014/main" id="{B6D62972-1626-4550-0A40-222F1A96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157" y="3062985"/>
            <a:ext cx="313931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FDE297E-A01F-5B0A-5F8A-FD5CD208B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8258" y="2252625"/>
            <a:ext cx="1554171" cy="2018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DCE79FD-6CB8-D369-18EB-66D8862CDA18}"/>
              </a:ext>
            </a:extLst>
          </p:cNvPr>
          <p:cNvSpPr txBox="1"/>
          <p:nvPr/>
        </p:nvSpPr>
        <p:spPr>
          <a:xfrm>
            <a:off x="8104348" y="2363230"/>
            <a:ext cx="3269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0E865F-B2F6-A0FE-F527-47279ACE308F}"/>
              </a:ext>
            </a:extLst>
          </p:cNvPr>
          <p:cNvSpPr txBox="1"/>
          <p:nvPr/>
        </p:nvSpPr>
        <p:spPr>
          <a:xfrm>
            <a:off x="5253953" y="1112516"/>
            <a:ext cx="3320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100" dirty="0">
                <a:latin typeface="+mj-lt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4BCA1C-32FE-D6B6-5F22-6E673E732173}"/>
              </a:ext>
            </a:extLst>
          </p:cNvPr>
          <p:cNvSpPr txBox="1"/>
          <p:nvPr/>
        </p:nvSpPr>
        <p:spPr>
          <a:xfrm>
            <a:off x="946754" y="1115988"/>
            <a:ext cx="442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700B53-6F5C-D937-D8DD-805B6218C2A8}"/>
              </a:ext>
            </a:extLst>
          </p:cNvPr>
          <p:cNvSpPr txBox="1"/>
          <p:nvPr/>
        </p:nvSpPr>
        <p:spPr>
          <a:xfrm flipH="1">
            <a:off x="5243702" y="3499096"/>
            <a:ext cx="4564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+mj-lt"/>
              </a:rPr>
              <a:t>3</a:t>
            </a:r>
            <a:endParaRPr lang="en-PH" sz="1000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F4E0BD-793A-5AC3-18CC-01F0E6F0BB40}"/>
              </a:ext>
            </a:extLst>
          </p:cNvPr>
          <p:cNvSpPr txBox="1"/>
          <p:nvPr/>
        </p:nvSpPr>
        <p:spPr>
          <a:xfrm>
            <a:off x="10956926" y="1804634"/>
            <a:ext cx="3269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000" dirty="0">
                <a:latin typeface="+mj-lt"/>
              </a:rPr>
              <a:t>5</a:t>
            </a:r>
          </a:p>
        </p:txBody>
      </p:sp>
      <p:sp>
        <p:nvSpPr>
          <p:cNvPr id="49" name="AutoShape 118">
            <a:extLst>
              <a:ext uri="{FF2B5EF4-FFF2-40B4-BE49-F238E27FC236}">
                <a16:creationId xmlns:a16="http://schemas.microsoft.com/office/drawing/2014/main" id="{34261510-B264-CE71-02B2-CAB63DE7F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445" y="1628362"/>
            <a:ext cx="362807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utoShape 118">
            <a:extLst>
              <a:ext uri="{FF2B5EF4-FFF2-40B4-BE49-F238E27FC236}">
                <a16:creationId xmlns:a16="http://schemas.microsoft.com/office/drawing/2014/main" id="{F48CE5BD-B72B-0D96-BED4-1615C9BF8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650" y="2742335"/>
            <a:ext cx="854247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utoShape 118">
            <a:extLst>
              <a:ext uri="{FF2B5EF4-FFF2-40B4-BE49-F238E27FC236}">
                <a16:creationId xmlns:a16="http://schemas.microsoft.com/office/drawing/2014/main" id="{28BBD22E-4657-6EEE-A1D8-F72BB7211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577" y="4030579"/>
            <a:ext cx="362807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utoShape 118">
            <a:extLst>
              <a:ext uri="{FF2B5EF4-FFF2-40B4-BE49-F238E27FC236}">
                <a16:creationId xmlns:a16="http://schemas.microsoft.com/office/drawing/2014/main" id="{AAA2D3EE-E46D-87AD-30DB-AA2940E73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581" y="5167895"/>
            <a:ext cx="843671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CC6AAD-07F6-DA30-4C8C-7643FFE7BDFC}"/>
              </a:ext>
            </a:extLst>
          </p:cNvPr>
          <p:cNvSpPr txBox="1"/>
          <p:nvPr/>
        </p:nvSpPr>
        <p:spPr>
          <a:xfrm>
            <a:off x="4227012" y="742815"/>
            <a:ext cx="775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400" b="1" i="1" dirty="0">
                <a:latin typeface="+mj-lt"/>
              </a:rPr>
              <a:t>2019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A94707-0E85-25FD-619E-41CDA53B78F2}"/>
              </a:ext>
            </a:extLst>
          </p:cNvPr>
          <p:cNvSpPr txBox="1"/>
          <p:nvPr/>
        </p:nvSpPr>
        <p:spPr>
          <a:xfrm>
            <a:off x="6966253" y="737315"/>
            <a:ext cx="775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400" b="1" i="1" dirty="0">
                <a:latin typeface="+mj-lt"/>
              </a:rPr>
              <a:t>2020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7C66A5-0DA7-7C6A-1F19-DED521552D24}"/>
              </a:ext>
            </a:extLst>
          </p:cNvPr>
          <p:cNvSpPr txBox="1"/>
          <p:nvPr/>
        </p:nvSpPr>
        <p:spPr>
          <a:xfrm>
            <a:off x="1160413" y="737315"/>
            <a:ext cx="775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400" b="1" i="1" dirty="0">
                <a:latin typeface="+mj-lt"/>
              </a:rPr>
              <a:t>2015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81DF70-8D53-0C65-090E-FC9D30BCAC3C}"/>
              </a:ext>
            </a:extLst>
          </p:cNvPr>
          <p:cNvSpPr txBox="1"/>
          <p:nvPr/>
        </p:nvSpPr>
        <p:spPr>
          <a:xfrm>
            <a:off x="9948435" y="735960"/>
            <a:ext cx="775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400" b="1" i="1" dirty="0">
                <a:latin typeface="+mj-lt"/>
              </a:rPr>
              <a:t>2021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251484-0BC4-CFBC-B141-F77166CC56BC}"/>
              </a:ext>
            </a:extLst>
          </p:cNvPr>
          <p:cNvSpPr txBox="1"/>
          <p:nvPr/>
        </p:nvSpPr>
        <p:spPr>
          <a:xfrm>
            <a:off x="1706475" y="5970571"/>
            <a:ext cx="4378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PH" sz="600" dirty="0">
                <a:latin typeface="+mj-lt"/>
                <a:hlinkClick r:id="rId12"/>
              </a:rPr>
              <a:t>https://www.accessmod.org/</a:t>
            </a:r>
            <a:endParaRPr lang="en-PH" sz="600" dirty="0">
              <a:latin typeface="+mj-lt"/>
            </a:endParaRPr>
          </a:p>
          <a:p>
            <a:pPr marL="228600" indent="-228600">
              <a:buAutoNum type="arabicPeriod"/>
            </a:pPr>
            <a:r>
              <a:rPr lang="en-PH" sz="600" dirty="0">
                <a:latin typeface="+mj-lt"/>
                <a:hlinkClick r:id="rId13"/>
              </a:rPr>
              <a:t>https://ij-healthgeographics.biomedcentral.com/articles/10.1186/s12942-015-0012-x</a:t>
            </a:r>
            <a:r>
              <a:rPr lang="en-PH" sz="600" dirty="0">
                <a:latin typeface="+mj-lt"/>
              </a:rPr>
              <a:t> </a:t>
            </a:r>
          </a:p>
          <a:p>
            <a:pPr marL="228600" indent="-228600">
              <a:buAutoNum type="arabicPeriod"/>
            </a:pPr>
            <a:r>
              <a:rPr lang="en-PH" sz="600" dirty="0">
                <a:latin typeface="+mj-lt"/>
                <a:hlinkClick r:id="rId14"/>
              </a:rPr>
              <a:t>https://gh.bmj.com/content/4/Suppl_5/e000778.info</a:t>
            </a:r>
            <a:endParaRPr lang="en-PH" sz="600" dirty="0"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78B8C68-2D32-98DB-CCD6-94A0F107FD4B}"/>
              </a:ext>
            </a:extLst>
          </p:cNvPr>
          <p:cNvSpPr txBox="1"/>
          <p:nvPr/>
        </p:nvSpPr>
        <p:spPr>
          <a:xfrm>
            <a:off x="6811959" y="6039966"/>
            <a:ext cx="4542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PH" sz="600" dirty="0">
                <a:latin typeface="+mj-lt"/>
                <a:hlinkClick r:id="rId15"/>
              </a:rPr>
              <a:t>https://www.unfpa.org/featured-publication/implementation-manual-developing-national-network-maternity-units</a:t>
            </a:r>
            <a:endParaRPr lang="en-PH" sz="600" dirty="0">
              <a:latin typeface="+mj-lt"/>
            </a:endParaRPr>
          </a:p>
          <a:p>
            <a:pPr marL="228600" indent="-228600">
              <a:buAutoNum type="arabicPeriod" startAt="4"/>
            </a:pPr>
            <a:r>
              <a:rPr lang="en-PH" sz="600" dirty="0">
                <a:latin typeface="+mj-lt"/>
                <a:hlinkClick r:id="rId16"/>
              </a:rPr>
              <a:t>https://www.who.int/publications/i/item/9789240040519</a:t>
            </a:r>
            <a:r>
              <a:rPr lang="en-PH" sz="600" dirty="0">
                <a:latin typeface="+mj-lt"/>
              </a:rPr>
              <a:t> </a:t>
            </a:r>
          </a:p>
        </p:txBody>
      </p:sp>
      <p:sp>
        <p:nvSpPr>
          <p:cNvPr id="59" name="AutoShape 118">
            <a:extLst>
              <a:ext uri="{FF2B5EF4-FFF2-40B4-BE49-F238E27FC236}">
                <a16:creationId xmlns:a16="http://schemas.microsoft.com/office/drawing/2014/main" id="{30B42856-935E-3A07-FE62-4279893BF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377" y="3770627"/>
            <a:ext cx="491955" cy="355145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1F83C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BB25174-537A-C069-5090-89E089A2C59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495" t="11996" r="38608" b="92"/>
          <a:stretch/>
        </p:blipFill>
        <p:spPr>
          <a:xfrm>
            <a:off x="1507963" y="3439233"/>
            <a:ext cx="1034126" cy="1361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C928BA-77B0-B17E-0EB2-8BC37CA963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23" y="3704252"/>
            <a:ext cx="1703736" cy="1719900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7FE6A52-2E71-CDA3-1813-CE5D6AEBD165}"/>
              </a:ext>
            </a:extLst>
          </p:cNvPr>
          <p:cNvSpPr txBox="1"/>
          <p:nvPr/>
        </p:nvSpPr>
        <p:spPr>
          <a:xfrm>
            <a:off x="7437786" y="5475639"/>
            <a:ext cx="1102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400" b="1" i="1" dirty="0">
                <a:latin typeface="+mj-lt"/>
              </a:rPr>
              <a:t>2017- 2023</a:t>
            </a: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EA7E4757-6A02-63EE-BE10-0C8824F68748}"/>
              </a:ext>
            </a:extLst>
          </p:cNvPr>
          <p:cNvCxnSpPr/>
          <p:nvPr/>
        </p:nvCxnSpPr>
        <p:spPr>
          <a:xfrm rot="10800000" flipV="1">
            <a:off x="9669688" y="4355541"/>
            <a:ext cx="316627" cy="73581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" name="Text Box 3">
            <a:extLst>
              <a:ext uri="{FF2B5EF4-FFF2-40B4-BE49-F238E27FC236}">
                <a16:creationId xmlns:a16="http://schemas.microsoft.com/office/drawing/2014/main" id="{9EF5B29F-9026-9809-3697-B41A38047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174" y="5096373"/>
            <a:ext cx="17761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Indikadór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ne'ebé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formulasaun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polítika</a:t>
            </a:r>
            <a:endParaRPr lang="de-DE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14C5AE99-1413-B8D4-CA3B-145BCE7F5627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27B78-4F50-51AA-700B-C2CCAE2860C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0520" t="38265" r="10441" b="47050"/>
          <a:stretch/>
        </p:blipFill>
        <p:spPr>
          <a:xfrm>
            <a:off x="11453524" y="603189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152650" y="20637"/>
            <a:ext cx="7886700" cy="611823"/>
          </a:xfrm>
        </p:spPr>
        <p:txBody>
          <a:bodyPr/>
          <a:lstStyle/>
          <a:p>
            <a:pPr algn="ctr">
              <a:defRPr/>
            </a:pPr>
            <a:r>
              <a:rPr lang="en-PH" altLang="en-US" sz="3200" b="1" dirty="0">
                <a:solidFill>
                  <a:srgbClr val="002147"/>
                </a:solidFill>
                <a:latin typeface="+mn-lt"/>
              </a:rPr>
              <a:t>Atu halo </a:t>
            </a:r>
            <a:r>
              <a:rPr lang="en-PH" altLang="en-US" sz="3200" b="1" dirty="0" err="1">
                <a:solidFill>
                  <a:srgbClr val="002147"/>
                </a:solidFill>
                <a:latin typeface="+mn-lt"/>
              </a:rPr>
              <a:t>rezumu</a:t>
            </a: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1715" y="1083381"/>
            <a:ext cx="917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Jeografia iha papél xave iha saúde públika hodi oferese:</a:t>
            </a:r>
            <a:endParaRPr lang="en-US" sz="2800" dirty="0"/>
          </a:p>
        </p:txBody>
      </p:sp>
      <p:sp>
        <p:nvSpPr>
          <p:cNvPr id="11" name="Right Arrow 10"/>
          <p:cNvSpPr/>
          <p:nvPr/>
        </p:nvSpPr>
        <p:spPr>
          <a:xfrm>
            <a:off x="1288704" y="1143773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4521" y="1664959"/>
            <a:ext cx="81500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buFont typeface="Arial" pitchFamily="34" charset="0"/>
              <a:buChar char="•"/>
            </a:pPr>
            <a:r>
              <a:rPr lang="en-US" sz="2800" dirty="0"/>
              <a:t>"Plataforma" </a:t>
            </a:r>
            <a:r>
              <a:rPr lang="en-US" sz="2800" dirty="0" err="1"/>
              <a:t>neutru</a:t>
            </a:r>
            <a:r>
              <a:rPr lang="en-US" sz="2800" dirty="0"/>
              <a:t> </a:t>
            </a:r>
            <a:r>
              <a:rPr lang="en-US" sz="2800" dirty="0" err="1"/>
              <a:t>ida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integrasaun</a:t>
            </a:r>
            <a:r>
              <a:rPr lang="en-US" sz="2800" dirty="0"/>
              <a:t>, </a:t>
            </a:r>
            <a:r>
              <a:rPr lang="en-US" sz="2800" dirty="0" err="1"/>
              <a:t>vizualizasaun</a:t>
            </a:r>
            <a:r>
              <a:rPr lang="en-US" sz="2800" dirty="0"/>
              <a:t>, no </a:t>
            </a:r>
            <a:r>
              <a:rPr lang="en-US" sz="2800" dirty="0" err="1"/>
              <a:t>análize</a:t>
            </a:r>
            <a:r>
              <a:rPr lang="en-US" sz="2800" dirty="0"/>
              <a:t> </a:t>
            </a:r>
            <a:r>
              <a:rPr lang="en-US" sz="2800" dirty="0" err="1"/>
              <a:t>dadus</a:t>
            </a:r>
            <a:r>
              <a:rPr lang="en-US" sz="2800" dirty="0"/>
              <a:t> </a:t>
            </a:r>
            <a:r>
              <a:rPr lang="en-US" sz="2800" dirty="0" err="1"/>
              <a:t>nian</a:t>
            </a:r>
            <a:r>
              <a:rPr lang="en-US" sz="2800" dirty="0"/>
              <a:t> </a:t>
            </a:r>
            <a:r>
              <a:rPr lang="en-US" sz="2800" dirty="0" err="1"/>
              <a:t>ne'ebé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hosi</a:t>
            </a:r>
            <a:r>
              <a:rPr lang="en-US" sz="2800" dirty="0"/>
              <a:t> </a:t>
            </a:r>
            <a:r>
              <a:rPr lang="en-US" sz="2800" dirty="0" err="1"/>
              <a:t>fonte</a:t>
            </a:r>
            <a:r>
              <a:rPr lang="en-US" sz="2800" dirty="0"/>
              <a:t> </a:t>
            </a:r>
            <a:r>
              <a:rPr lang="en-US" sz="2800" dirty="0" err="1"/>
              <a:t>oioin</a:t>
            </a:r>
            <a:endParaRPr lang="en-US" sz="2800" dirty="0"/>
          </a:p>
          <a:p>
            <a:pPr marL="290513" indent="-290513">
              <a:buFont typeface="Arial" pitchFamily="34" charset="0"/>
              <a:buChar char="•"/>
            </a:pPr>
            <a:r>
              <a:rPr lang="en-US" sz="2800" dirty="0"/>
              <a:t>"</a:t>
            </a:r>
            <a:r>
              <a:rPr lang="en-US" sz="2800" dirty="0" err="1"/>
              <a:t>Instrumentu</a:t>
            </a:r>
            <a:r>
              <a:rPr lang="en-US" sz="2800" dirty="0"/>
              <a:t>" </a:t>
            </a:r>
            <a:r>
              <a:rPr lang="en-US" sz="2800" dirty="0" err="1"/>
              <a:t>ida</a:t>
            </a:r>
            <a:r>
              <a:rPr lang="en-US" sz="2800" dirty="0"/>
              <a:t> </a:t>
            </a:r>
            <a:r>
              <a:rPr lang="en-US" sz="2800" dirty="0" err="1"/>
              <a:t>atu</a:t>
            </a:r>
            <a:r>
              <a:rPr lang="en-US" sz="2800" dirty="0"/>
              <a:t> </a:t>
            </a:r>
            <a:r>
              <a:rPr lang="en-US" sz="2800" dirty="0" err="1"/>
              <a:t>apoia</a:t>
            </a:r>
            <a:r>
              <a:rPr lang="en-US" sz="2800" dirty="0"/>
              <a:t> </a:t>
            </a:r>
            <a:r>
              <a:rPr lang="en-US" sz="2800" dirty="0" err="1"/>
              <a:t>foti</a:t>
            </a:r>
            <a:r>
              <a:rPr lang="en-US" sz="2800" dirty="0"/>
              <a:t> </a:t>
            </a:r>
            <a:r>
              <a:rPr lang="en-US" sz="2800" dirty="0" err="1"/>
              <a:t>desizaun</a:t>
            </a:r>
            <a:r>
              <a:rPr lang="en-US" sz="2800" dirty="0"/>
              <a:t> </a:t>
            </a:r>
            <a:r>
              <a:rPr lang="en-US" sz="2800" dirty="0" err="1"/>
              <a:t>bazeia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jeografia</a:t>
            </a:r>
            <a:r>
              <a:rPr lang="en-US" sz="2800" dirty="0"/>
              <a:t> no </a:t>
            </a:r>
            <a:r>
              <a:rPr lang="en-US" sz="2800" dirty="0" err="1"/>
              <a:t>tanba</a:t>
            </a:r>
            <a:r>
              <a:rPr lang="en-US" sz="2800" dirty="0"/>
              <a:t> </a:t>
            </a:r>
            <a:r>
              <a:rPr lang="en-US" sz="2800" dirty="0" err="1"/>
              <a:t>ne'e</a:t>
            </a:r>
            <a:r>
              <a:rPr lang="en-US" sz="2800" dirty="0"/>
              <a:t> </a:t>
            </a:r>
            <a:r>
              <a:rPr lang="en-US" sz="2800" dirty="0" err="1"/>
              <a:t>aprosimasaun</a:t>
            </a:r>
            <a:r>
              <a:rPr lang="en-US" sz="2800" dirty="0"/>
              <a:t> </a:t>
            </a:r>
            <a:r>
              <a:rPr lang="en-US" sz="2800" dirty="0" err="1"/>
              <a:t>ida</a:t>
            </a:r>
            <a:r>
              <a:rPr lang="en-US" sz="2800" dirty="0"/>
              <a:t> </a:t>
            </a:r>
            <a:r>
              <a:rPr lang="en-US" sz="2800" dirty="0" err="1"/>
              <a:t>ne'ebé</a:t>
            </a:r>
            <a:r>
              <a:rPr lang="en-US" sz="2800" dirty="0"/>
              <a:t> </a:t>
            </a:r>
            <a:r>
              <a:rPr lang="en-US" sz="2800" dirty="0" err="1"/>
              <a:t>sistémiku</a:t>
            </a:r>
            <a:r>
              <a:rPr lang="en-US" sz="2800" dirty="0"/>
              <a:t> no </a:t>
            </a:r>
            <a:r>
              <a:rPr lang="en-US" sz="2800" dirty="0" err="1"/>
              <a:t>sistemátiku</a:t>
            </a:r>
            <a:r>
              <a:rPr lang="en-US" sz="2800" dirty="0"/>
              <a:t> </a:t>
            </a:r>
            <a:r>
              <a:rPr lang="en-US" sz="2800" dirty="0" err="1"/>
              <a:t>liu</a:t>
            </a:r>
            <a:r>
              <a:rPr lang="en-US" sz="2800" dirty="0"/>
              <a:t> </a:t>
            </a:r>
            <a:r>
              <a:rPr lang="en-US" sz="2800" dirty="0" err="1"/>
              <a:t>atu</a:t>
            </a:r>
            <a:r>
              <a:rPr lang="en-US" sz="2800" dirty="0"/>
              <a:t> </a:t>
            </a:r>
            <a:r>
              <a:rPr lang="en-US" sz="2800" dirty="0" err="1"/>
              <a:t>rezolve</a:t>
            </a:r>
            <a:r>
              <a:rPr lang="en-US" sz="2800" dirty="0"/>
              <a:t> </a:t>
            </a:r>
            <a:r>
              <a:rPr lang="en-US" sz="2800" dirty="0" err="1"/>
              <a:t>dezafiu</a:t>
            </a:r>
            <a:r>
              <a:rPr lang="en-US" sz="2800" dirty="0"/>
              <a:t> </a:t>
            </a:r>
            <a:r>
              <a:rPr lang="en-US" sz="2800" dirty="0" err="1"/>
              <a:t>sira</a:t>
            </a:r>
            <a:r>
              <a:rPr lang="en-US" sz="2800" dirty="0"/>
              <a:t> </a:t>
            </a:r>
            <a:r>
              <a:rPr lang="en-US" sz="2800" dirty="0" err="1"/>
              <a:t>saúde</a:t>
            </a:r>
            <a:r>
              <a:rPr lang="en-US" sz="2800" dirty="0"/>
              <a:t> </a:t>
            </a:r>
            <a:r>
              <a:rPr lang="en-US" sz="2800" dirty="0" err="1"/>
              <a:t>públika</a:t>
            </a:r>
            <a:r>
              <a:rPr lang="en-US" sz="2800" dirty="0"/>
              <a:t> </a:t>
            </a:r>
            <a:r>
              <a:rPr lang="en-US" sz="2800" dirty="0" err="1"/>
              <a:t>nian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32010" y="4796584"/>
            <a:ext cx="958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Jeografia</a:t>
            </a:r>
            <a:r>
              <a:rPr lang="en-US" sz="2800" dirty="0"/>
              <a:t>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dimensaun</a:t>
            </a:r>
            <a:r>
              <a:rPr lang="en-US" sz="2800" dirty="0"/>
              <a:t> </a:t>
            </a:r>
            <a:r>
              <a:rPr lang="en-US" sz="2800" dirty="0" err="1"/>
              <a:t>importante</a:t>
            </a:r>
            <a:r>
              <a:rPr lang="en-US" sz="2800" dirty="0"/>
              <a:t> </a:t>
            </a:r>
            <a:r>
              <a:rPr lang="en-US" sz="2800" dirty="0" err="1"/>
              <a:t>ida</a:t>
            </a:r>
            <a:r>
              <a:rPr lang="en-US" sz="2800" dirty="0"/>
              <a:t> </a:t>
            </a:r>
            <a:r>
              <a:rPr lang="en-US" sz="2800" dirty="0" err="1"/>
              <a:t>ne'ebé</a:t>
            </a:r>
            <a:r>
              <a:rPr lang="en-US" sz="2800" dirty="0"/>
              <a:t> </a:t>
            </a:r>
            <a:r>
              <a:rPr lang="en-US" sz="2800" dirty="0" err="1"/>
              <a:t>tenke</a:t>
            </a:r>
            <a:r>
              <a:rPr lang="en-US" sz="2800" dirty="0"/>
              <a:t> </a:t>
            </a:r>
            <a:r>
              <a:rPr lang="en-US" sz="2800" dirty="0" err="1"/>
              <a:t>kaptura</a:t>
            </a:r>
            <a:r>
              <a:rPr lang="en-US" sz="2800" dirty="0"/>
              <a:t> </a:t>
            </a:r>
            <a:r>
              <a:rPr lang="en-US" sz="2800" dirty="0" err="1"/>
              <a:t>iha</a:t>
            </a:r>
            <a:r>
              <a:rPr lang="en-US" sz="2800" dirty="0"/>
              <a:t> </a:t>
            </a:r>
            <a:r>
              <a:rPr lang="en-US" sz="2800" dirty="0" err="1"/>
              <a:t>kualkér</a:t>
            </a:r>
            <a:r>
              <a:rPr lang="en-US" sz="2800" dirty="0"/>
              <a:t> </a:t>
            </a:r>
            <a:r>
              <a:rPr lang="en-US" sz="2800" dirty="0" err="1"/>
              <a:t>sistema</a:t>
            </a:r>
            <a:r>
              <a:rPr lang="en-US" sz="2800" dirty="0"/>
              <a:t> </a:t>
            </a:r>
            <a:r>
              <a:rPr lang="en-US" sz="2800" dirty="0" err="1"/>
              <a:t>informasaun</a:t>
            </a:r>
            <a:r>
              <a:rPr lang="en-US" sz="2800" dirty="0"/>
              <a:t> </a:t>
            </a:r>
            <a:r>
              <a:rPr lang="en-US" sz="2800" dirty="0" err="1"/>
              <a:t>relasiona</a:t>
            </a:r>
            <a:r>
              <a:rPr lang="en-US" sz="2800" dirty="0"/>
              <a:t> ho </a:t>
            </a:r>
            <a:r>
              <a:rPr lang="en-US" sz="2800" dirty="0" err="1"/>
              <a:t>saúde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1319602" y="4837531"/>
            <a:ext cx="431726" cy="421882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39189CFE-71F9-959D-EE93-405095ED2FE4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4024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5338</TotalTime>
  <Words>2121</Words>
  <Application>Microsoft Office PowerPoint</Application>
  <PresentationFormat>Widescreen</PresentationFormat>
  <Paragraphs>243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SimSun</vt:lpstr>
      <vt:lpstr>Arial</vt:lpstr>
      <vt:lpstr>Calibri</vt:lpstr>
      <vt:lpstr>Calibri Light</vt:lpstr>
      <vt:lpstr>Google Sans</vt:lpstr>
      <vt:lpstr>Open Sans</vt:lpstr>
      <vt:lpstr>Söhne</vt:lpstr>
      <vt:lpstr>Times New Roman</vt:lpstr>
      <vt:lpstr>MORU Epi</vt:lpstr>
      <vt:lpstr>PowerPoint Presentation</vt:lpstr>
      <vt:lpstr>Saúde Públika</vt:lpstr>
      <vt:lpstr>Avaliasaun Risku</vt:lpstr>
      <vt:lpstr>PowerPoint Presentation</vt:lpstr>
      <vt:lpstr>PowerPoint Presentation</vt:lpstr>
      <vt:lpstr>PowerPoint Presentation</vt:lpstr>
      <vt:lpstr>Dezenvolvimentu polítika</vt:lpstr>
      <vt:lpstr>Dezenvolvimentu polítika – Indikadór referénsia sira</vt:lpstr>
      <vt:lpstr>Atu halo rezumu</vt:lpstr>
      <vt:lpstr>Dadus jeoespasiál no teknolojia sira</vt:lpstr>
      <vt:lpstr>Kazu sira utilizasaun importante liu hosi dadus no teknolojia jeoespasiál sira iha saúde públika</vt:lpstr>
      <vt:lpstr>Potensiál husi dadus jeoespasiál no teknolojia sira iha saúde públika</vt:lpstr>
      <vt:lpstr>Lista mestre sira ho jeoreferénsia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328</cp:revision>
  <dcterms:created xsi:type="dcterms:W3CDTF">2021-09-02T13:03:17Z</dcterms:created>
  <dcterms:modified xsi:type="dcterms:W3CDTF">2026-06-18T14:18:03Z</dcterms:modified>
</cp:coreProperties>
</file>