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876" r:id="rId2"/>
    <p:sldId id="817" r:id="rId3"/>
    <p:sldId id="818" r:id="rId4"/>
    <p:sldId id="903" r:id="rId5"/>
    <p:sldId id="904" r:id="rId6"/>
    <p:sldId id="815" r:id="rId7"/>
    <p:sldId id="816" r:id="rId8"/>
    <p:sldId id="902" r:id="rId9"/>
    <p:sldId id="877" r:id="rId10"/>
    <p:sldId id="819" r:id="rId11"/>
    <p:sldId id="799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pos="3500" userDrawn="1">
          <p15:clr>
            <a:srgbClr val="A4A3A4"/>
          </p15:clr>
        </p15:guide>
        <p15:guide id="5" orient="horz" pos="3430" userDrawn="1">
          <p15:clr>
            <a:srgbClr val="A4A3A4"/>
          </p15:clr>
        </p15:guide>
        <p15:guide id="7" pos="7355" userDrawn="1">
          <p15:clr>
            <a:srgbClr val="A4A3A4"/>
          </p15:clr>
        </p15:guide>
        <p15:guide id="8" orient="horz" pos="24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0FF"/>
    <a:srgbClr val="1F83C5"/>
    <a:srgbClr val="002147"/>
    <a:srgbClr val="7F6000"/>
    <a:srgbClr val="FE7F00"/>
    <a:srgbClr val="FF9933"/>
    <a:srgbClr val="3466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465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14" y="102"/>
      </p:cViewPr>
      <p:guideLst>
        <p:guide orient="horz" pos="1480"/>
        <p:guide pos="325"/>
        <p:guide orient="horz" pos="300"/>
        <p:guide pos="3500"/>
        <p:guide orient="horz" pos="3430"/>
        <p:guide pos="7355"/>
        <p:guide orient="horz" pos="24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894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25442-F05A-4FC3-9A08-3A325D2C6ED9}" type="datetimeFigureOut">
              <a:rPr lang="en-GB" smtClean="0"/>
              <a:t>21/06/2026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482C6-7221-442F-AC9E-4AD7982D5D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259420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7266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89B38-87AB-431D-88EE-EB47DCC6C7B8}" type="slidenum">
              <a:rPr lang="en-PH" altLang="en-US" smtClean="0"/>
              <a:pPr>
                <a:defRPr/>
              </a:pPr>
              <a:t>11</a:t>
            </a:fld>
            <a:endParaRPr lang="en-PH" altLang="en-US"/>
          </a:p>
        </p:txBody>
      </p:sp>
    </p:spTree>
    <p:extLst>
      <p:ext uri="{BB962C8B-B14F-4D97-AF65-F5344CB8AC3E}">
        <p14:creationId xmlns:p14="http://schemas.microsoft.com/office/powerpoint/2010/main" val="165250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61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30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37F08-C9D0-FF84-EE06-6361B9DE3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BB1A94-65FE-25B0-8487-07D0036DD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36390-6794-18D7-61B5-F92B8CF75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455D1-8FF0-C891-5124-FAA7FA537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34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76787-011D-F7C0-B7E0-ABFDDE77D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83F1E2-3D5D-FA5B-3528-3312B879C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C59C6-2161-DD87-C00A-139F3C686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A91BF-555A-6E68-D62D-ABF388EC6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447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082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52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10D04-64E2-EA4E-8E98-F829FA239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65604D-FB2C-7C9E-FC6E-C20DD54DD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46FD5-3916-AEB4-C0F2-7A4792895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030D9-0866-3FAB-A07D-214B39A4B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482C6-7221-442F-AC9E-4AD7982D5D2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41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229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7564" y="6372237"/>
            <a:ext cx="224443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CF7BD0-B8B5-4FD1-B667-C9EC0A5E21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4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4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0AEC5-3548-4E72-9F65-B464DE7E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B33C8-A600-459B-8D12-DF5499B2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100" y="64476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F2E54-F30D-4F16-80BD-0575CE8B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10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7260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124744"/>
            <a:ext cx="11617291" cy="54726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C5490D6-8476-4F9A-9D29-0EC3740DF8C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22" name="Title 1"/>
          <p:cNvSpPr txBox="1">
            <a:spLocks/>
          </p:cNvSpPr>
          <p:nvPr userDrawn="1"/>
        </p:nvSpPr>
        <p:spPr bwMode="auto">
          <a:xfrm>
            <a:off x="838200" y="142975"/>
            <a:ext cx="105156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>
              <a:defRPr/>
            </a:pPr>
            <a:endParaRPr lang="en-PH" altLang="en-US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8033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3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9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0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3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6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3B4875D-6EE9-4D19-82C7-9FEAD0E1763A}" type="datetimeFigureOut">
              <a:rPr lang="en-US" smtClean="0"/>
              <a:t>6/21/2026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5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54001"/>
            <a:ext cx="12192000" cy="503999"/>
          </a:xfrm>
          <a:prstGeom prst="rect">
            <a:avLst/>
          </a:prstGeom>
          <a:solidFill>
            <a:srgbClr val="1F8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6314" y="6419850"/>
            <a:ext cx="621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F7BD0-B8B5-4FD1-B667-C9EC0A5E21A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Google Shape;17;p25">
            <a:extLst>
              <a:ext uri="{FF2B5EF4-FFF2-40B4-BE49-F238E27FC236}">
                <a16:creationId xmlns:a16="http://schemas.microsoft.com/office/drawing/2014/main" id="{631B12C8-40DA-D8E5-BDDD-729AFF29CE2B}"/>
              </a:ext>
            </a:extLst>
          </p:cNvPr>
          <p:cNvSpPr/>
          <p:nvPr/>
        </p:nvSpPr>
        <p:spPr>
          <a:xfrm>
            <a:off x="7684606" y="6428557"/>
            <a:ext cx="359569" cy="3762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84D217-1732-2173-7C8E-310B3A940ADF}"/>
              </a:ext>
            </a:extLst>
          </p:cNvPr>
          <p:cNvGrpSpPr/>
          <p:nvPr userDrawn="1"/>
        </p:nvGrpSpPr>
        <p:grpSpPr>
          <a:xfrm>
            <a:off x="1753476" y="6396842"/>
            <a:ext cx="8692977" cy="440669"/>
            <a:chOff x="1724901" y="6396842"/>
            <a:chExt cx="8692977" cy="440669"/>
          </a:xfrm>
        </p:grpSpPr>
        <p:pic>
          <p:nvPicPr>
            <p:cNvPr id="22" name="Google Shape;20;p25">
              <a:extLst>
                <a:ext uri="{FF2B5EF4-FFF2-40B4-BE49-F238E27FC236}">
                  <a16:creationId xmlns:a16="http://schemas.microsoft.com/office/drawing/2014/main" id="{64F20500-7B52-0D1E-C489-DC9B3C3B6E1C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724773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5;p25">
              <a:extLst>
                <a:ext uri="{FF2B5EF4-FFF2-40B4-BE49-F238E27FC236}">
                  <a16:creationId xmlns:a16="http://schemas.microsoft.com/office/drawing/2014/main" id="{E6DA330A-3F2F-6139-D9CD-D45D697DE8DD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060264" y="6396842"/>
              <a:ext cx="1315116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6;p25">
              <a:extLst>
                <a:ext uri="{FF2B5EF4-FFF2-40B4-BE49-F238E27FC236}">
                  <a16:creationId xmlns:a16="http://schemas.microsoft.com/office/drawing/2014/main" id="{C9C7F4A1-A620-C01E-F543-5F08F00E4F12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765575" y="6396844"/>
              <a:ext cx="1145263" cy="440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8;p25">
              <a:extLst>
                <a:ext uri="{FF2B5EF4-FFF2-40B4-BE49-F238E27FC236}">
                  <a16:creationId xmlns:a16="http://schemas.microsoft.com/office/drawing/2014/main" id="{574C1756-06E0-046E-EA1E-3FA8DC640D45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628636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9;p25">
              <a:extLst>
                <a:ext uri="{FF2B5EF4-FFF2-40B4-BE49-F238E27FC236}">
                  <a16:creationId xmlns:a16="http://schemas.microsoft.com/office/drawing/2014/main" id="{CB77B44F-CBB9-C210-6409-4471D64B8067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8190992" y="6396842"/>
              <a:ext cx="438912" cy="438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1;p25">
              <a:extLst>
                <a:ext uri="{FF2B5EF4-FFF2-40B4-BE49-F238E27FC236}">
                  <a16:creationId xmlns:a16="http://schemas.microsoft.com/office/drawing/2014/main" id="{CDE0E9B6-B19F-0BA2-5C72-9877ED6506CA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 l="54857" t="50670" r="16315" b="29323"/>
            <a:stretch/>
          </p:blipFill>
          <p:spPr>
            <a:xfrm>
              <a:off x="9272056" y="6398345"/>
              <a:ext cx="1145822" cy="4374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C95186-E479-BFCF-D2C8-3041AE032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" t="23927" r="5849" b="24356"/>
            <a:stretch>
              <a:fillRect/>
            </a:stretch>
          </p:blipFill>
          <p:spPr>
            <a:xfrm>
              <a:off x="1724901" y="6396842"/>
              <a:ext cx="2936089" cy="43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91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7" r:id="rId13"/>
    <p:sldLayoutId id="2147483689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1.png"/><Relationship Id="rId10" Type="http://schemas.openxmlformats.org/officeDocument/2006/relationships/image" Target="../media/image67.png"/><Relationship Id="rId4" Type="http://schemas.openxmlformats.org/officeDocument/2006/relationships/hyperlink" Target="https://knowledge.unicef.org/resource/geo-enabled-microplanning-handbook" TargetMode="External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rcg.is/1XmLjy" TargetMode="External"/><Relationship Id="rId11" Type="http://schemas.openxmlformats.org/officeDocument/2006/relationships/image" Target="../media/image75.png"/><Relationship Id="rId5" Type="http://schemas.openxmlformats.org/officeDocument/2006/relationships/hyperlink" Target="https://arcg.is/0uviGj" TargetMode="External"/><Relationship Id="rId10" Type="http://schemas.openxmlformats.org/officeDocument/2006/relationships/hyperlink" Target="https://arcg.is/1O0u4r" TargetMode="External"/><Relationship Id="rId4" Type="http://schemas.openxmlformats.org/officeDocument/2006/relationships/hyperlink" Target="https://arcg.is/OCHOz" TargetMode="External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healthgeolab.net/KNOW_REP/Acc_Analysis_VUT_050224_FINAL.pdf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unfpa.org/featured-publication/implementation-manual-developing-national-network-maternity-unit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27.jpe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bit.ly/3vyUuNL" TargetMode="External"/><Relationship Id="rId7" Type="http://schemas.openxmlformats.org/officeDocument/2006/relationships/hyperlink" Target="../../../MICROPLANNING_PROCESS_2018/EPI_Microplanning%20Form_200319.xls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1.gif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tiff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hyperlink" Target="https://tinyurl.com/537t343j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inyurl.com/2n7svyr4" TargetMode="External"/><Relationship Id="rId5" Type="http://schemas.openxmlformats.org/officeDocument/2006/relationships/hyperlink" Target="https://tinyurl.com/msafe4hj" TargetMode="Externa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hyperlink" Target="https://healthgeolab.net/KNOW_REP/GIS-and-Immunisation-Landscape_EN.pdf" TargetMode="External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1380564" y="4349145"/>
            <a:ext cx="945776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dirty="0">
                <a:latin typeface="+mn-lt"/>
                <a:ea typeface="Century Gothic" charset="0"/>
                <a:cs typeface="Century Gothic" charset="0"/>
              </a:rPr>
              <a:t>Session 2: Examples of application of geospatial data and technologies in public health</a:t>
            </a:r>
            <a:endParaRPr lang="en-US" altLang="en-US" sz="3200" dirty="0">
              <a:latin typeface="+mn-lt"/>
              <a:ea typeface="Century Gothic" charset="0"/>
              <a:cs typeface="Century Gothic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49A6E8C0-D853-3B0B-ED3D-90833D583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89731"/>
            <a:ext cx="12192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4400" dirty="0">
                <a:latin typeface="+mn-lt"/>
                <a:ea typeface="Century Gothic" charset="0"/>
                <a:cs typeface="Century Gothic" charset="0"/>
              </a:rPr>
              <a:t>Introduction to geospatial data management</a:t>
            </a:r>
          </a:p>
          <a:p>
            <a:pPr algn="ctr"/>
            <a:r>
              <a:rPr lang="en-US" sz="4400" dirty="0">
                <a:latin typeface="+mn-lt"/>
                <a:ea typeface="Century Gothic" charset="0"/>
                <a:cs typeface="Century Gothic" charset="0"/>
              </a:rPr>
              <a:t>and technologies for Health Programs training workshop - Timor Leste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919DD-3D0D-FCF8-9D48-6030C98E7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67" y="110464"/>
            <a:ext cx="1420066" cy="14650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A3719-D5F7-1DCA-B55C-025BE8225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59" t="20125" r="41274" b="4724"/>
          <a:stretch/>
        </p:blipFill>
        <p:spPr>
          <a:xfrm>
            <a:off x="326990" y="1858811"/>
            <a:ext cx="1985856" cy="2634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Google Shape;208;p8">
            <a:extLst>
              <a:ext uri="{FF2B5EF4-FFF2-40B4-BE49-F238E27FC236}">
                <a16:creationId xmlns:a16="http://schemas.microsoft.com/office/drawing/2014/main" id="{55AE6765-756D-40A0-AF09-C0F9AD066DD3}"/>
              </a:ext>
            </a:extLst>
          </p:cNvPr>
          <p:cNvSpPr txBox="1"/>
          <p:nvPr/>
        </p:nvSpPr>
        <p:spPr>
          <a:xfrm>
            <a:off x="238256" y="6107530"/>
            <a:ext cx="11304550" cy="22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997" tIns="39988" rIns="79997" bIns="39988" anchor="t" anchorCtr="0">
            <a:spAutoFit/>
          </a:bodyPr>
          <a:lstStyle/>
          <a:p>
            <a:r>
              <a:rPr lang="en-US" sz="962" dirty="0">
                <a:solidFill>
                  <a:srgbClr val="346667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https://knowledge.unicef.org/resource/geo-enabled-microplanning-handbook</a:t>
            </a:r>
            <a:r>
              <a:rPr lang="en-US" sz="962" dirty="0">
                <a:solidFill>
                  <a:srgbClr val="34666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87" dirty="0"/>
          </a:p>
        </p:txBody>
      </p:sp>
      <p:sp>
        <p:nvSpPr>
          <p:cNvPr id="6" name="AutoShape 118">
            <a:extLst>
              <a:ext uri="{FF2B5EF4-FFF2-40B4-BE49-F238E27FC236}">
                <a16:creationId xmlns:a16="http://schemas.microsoft.com/office/drawing/2014/main" id="{E6D78567-F269-31D0-2601-D917F1ED6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7061" y="2893884"/>
            <a:ext cx="446045" cy="487769"/>
          </a:xfrm>
          <a:prstGeom prst="rightArrow">
            <a:avLst>
              <a:gd name="adj1" fmla="val 50000"/>
              <a:gd name="adj2" fmla="val 41575"/>
            </a:avLst>
          </a:prstGeom>
          <a:solidFill>
            <a:srgbClr val="4F8CB5"/>
          </a:solidFill>
          <a:ln w="9525">
            <a:solidFill>
              <a:srgbClr val="34666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 dirty="0">
              <a:solidFill>
                <a:srgbClr val="2B6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43336-59AE-52C7-703D-D33A7142ED79}"/>
              </a:ext>
            </a:extLst>
          </p:cNvPr>
          <p:cNvSpPr txBox="1">
            <a:spLocks/>
          </p:cNvSpPr>
          <p:nvPr/>
        </p:nvSpPr>
        <p:spPr>
          <a:xfrm>
            <a:off x="1" y="115797"/>
            <a:ext cx="12192000" cy="4834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Other microplanning related use case</a:t>
            </a:r>
          </a:p>
          <a:p>
            <a:pPr algn="ctr">
              <a:defRPr/>
            </a:pP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  <a:p>
            <a:pPr algn="ctr">
              <a:defRPr/>
            </a:pP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3" name="Google Shape;258;p10">
            <a:extLst>
              <a:ext uri="{FF2B5EF4-FFF2-40B4-BE49-F238E27FC236}">
                <a16:creationId xmlns:a16="http://schemas.microsoft.com/office/drawing/2014/main" id="{8C847CB9-CB58-9CE1-5464-5687FBD0B966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5BF27-EC31-DF73-3DFF-CED1BCB9E8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520" t="38265" r="10441" b="47050"/>
          <a:stretch/>
        </p:blipFill>
        <p:spPr>
          <a:xfrm>
            <a:off x="2112851" y="4378249"/>
            <a:ext cx="399991" cy="360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180943-1317-220B-F690-1637A8659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321" y="810084"/>
            <a:ext cx="2616026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595B961-B79A-D841-9FAB-77535939E2A1}"/>
              </a:ext>
            </a:extLst>
          </p:cNvPr>
          <p:cNvGrpSpPr/>
          <p:nvPr/>
        </p:nvGrpSpPr>
        <p:grpSpPr>
          <a:xfrm>
            <a:off x="3787327" y="1634849"/>
            <a:ext cx="2624365" cy="3481836"/>
            <a:chOff x="5275060" y="2315004"/>
            <a:chExt cx="2624365" cy="34818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83B194-9781-BFD4-13A3-5C0088ACE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85825" y="3305629"/>
              <a:ext cx="2613600" cy="249121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5B2B9A-953B-4C9A-10E6-66DDCA863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85825" y="2457813"/>
              <a:ext cx="2613600" cy="92384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04C3ACC-1264-925F-C1FD-F341E93B0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75060" y="2315004"/>
              <a:ext cx="2613600" cy="285618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49C4B4A-4D99-1132-121C-CBB95639C71D}"/>
              </a:ext>
            </a:extLst>
          </p:cNvPr>
          <p:cNvSpPr/>
          <p:nvPr/>
        </p:nvSpPr>
        <p:spPr>
          <a:xfrm>
            <a:off x="3787327" y="1634849"/>
            <a:ext cx="2624365" cy="36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15AF6C-02AC-6B93-F81D-27BE6500C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6365" y="2469790"/>
            <a:ext cx="2602835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F67349-60F9-706E-258B-BAE9188379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71533" y="810084"/>
            <a:ext cx="2619978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DCBC3A-08F2-35BA-8145-1C94EF2E1E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0477" y="1629000"/>
            <a:ext cx="2612459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2CB6A0-C52F-1E6C-2611-372B5697E2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39816" y="2469790"/>
            <a:ext cx="2612459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5327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white lab coat and a person in white lab coat&#10;&#10;Description automatically generated">
            <a:extLst>
              <a:ext uri="{FF2B5EF4-FFF2-40B4-BE49-F238E27FC236}">
                <a16:creationId xmlns:a16="http://schemas.microsoft.com/office/drawing/2014/main" id="{D89C547D-BCFB-93F2-2F5F-983E12F30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" y="801683"/>
            <a:ext cx="3477084" cy="16432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524001" y="23708"/>
            <a:ext cx="9143999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2147"/>
                </a:solidFill>
                <a:latin typeface="+mn-lt"/>
              </a:rPr>
              <a:t>Other country specific use cases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9B7020-A4DD-A1F3-861B-793F39AC1C78}"/>
              </a:ext>
            </a:extLst>
          </p:cNvPr>
          <p:cNvSpPr txBox="1">
            <a:spLocks/>
          </p:cNvSpPr>
          <p:nvPr/>
        </p:nvSpPr>
        <p:spPr>
          <a:xfrm>
            <a:off x="5035996" y="1465288"/>
            <a:ext cx="2579915" cy="358486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/>
          <a:p>
            <a:pPr defTabSz="514350">
              <a:lnSpc>
                <a:spcPct val="90000"/>
              </a:lnSpc>
              <a:defRPr/>
            </a:pPr>
            <a:r>
              <a:rPr lang="en-US" dirty="0">
                <a:ea typeface="Arial" charset="0"/>
              </a:rPr>
              <a:t>Myanmar (</a:t>
            </a:r>
            <a:r>
              <a:rPr lang="en-US" dirty="0">
                <a:ea typeface="Arial" charset="0"/>
                <a:hlinkClick r:id="rId4"/>
              </a:rPr>
              <a:t>https://arcg.is/OCHOz</a:t>
            </a:r>
            <a:r>
              <a:rPr lang="en-US" dirty="0">
                <a:ea typeface="Arial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0B973F2-AD2F-81E8-0161-BEB4439E3F40}"/>
              </a:ext>
            </a:extLst>
          </p:cNvPr>
          <p:cNvSpPr txBox="1">
            <a:spLocks/>
          </p:cNvSpPr>
          <p:nvPr/>
        </p:nvSpPr>
        <p:spPr>
          <a:xfrm>
            <a:off x="4572000" y="2340750"/>
            <a:ext cx="2402977" cy="472754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/>
          <a:p>
            <a:pPr algn="r" defTabSz="514350">
              <a:lnSpc>
                <a:spcPct val="90000"/>
              </a:lnSpc>
              <a:defRPr/>
            </a:pPr>
            <a:r>
              <a:rPr lang="en-US" dirty="0">
                <a:ea typeface="Arial" charset="0"/>
              </a:rPr>
              <a:t>Cambodia (</a:t>
            </a:r>
            <a:r>
              <a:rPr lang="en-US" dirty="0">
                <a:ea typeface="Arial" charset="0"/>
                <a:hlinkClick r:id="rId5"/>
              </a:rPr>
              <a:t>https://arcg.is/0uviGj</a:t>
            </a:r>
            <a:r>
              <a:rPr lang="en-US" dirty="0">
                <a:ea typeface="Arial" charset="0"/>
              </a:rPr>
              <a:t>)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4DF190B-98C8-1678-02D6-CA296711D264}"/>
              </a:ext>
            </a:extLst>
          </p:cNvPr>
          <p:cNvSpPr txBox="1">
            <a:spLocks/>
          </p:cNvSpPr>
          <p:nvPr/>
        </p:nvSpPr>
        <p:spPr>
          <a:xfrm>
            <a:off x="5174936" y="3866524"/>
            <a:ext cx="2559992" cy="358486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/>
          <a:p>
            <a:pPr defTabSz="514350">
              <a:lnSpc>
                <a:spcPct val="90000"/>
              </a:lnSpc>
              <a:defRPr/>
            </a:pPr>
            <a:r>
              <a:rPr lang="en-US" dirty="0">
                <a:ea typeface="Arial" charset="0"/>
              </a:rPr>
              <a:t>Viet Nam (</a:t>
            </a:r>
            <a:r>
              <a:rPr lang="en-US" dirty="0">
                <a:ea typeface="Arial" charset="0"/>
                <a:hlinkClick r:id="rId6"/>
              </a:rPr>
              <a:t>https://arcg.is/1XmLjy</a:t>
            </a:r>
            <a:r>
              <a:rPr lang="en-US" dirty="0">
                <a:ea typeface="Arial" charset="0"/>
              </a:rPr>
              <a:t>)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50312E11-DC69-5070-C46B-2B2DA7A53897}"/>
              </a:ext>
            </a:extLst>
          </p:cNvPr>
          <p:cNvSpPr txBox="1">
            <a:spLocks/>
          </p:cNvSpPr>
          <p:nvPr/>
        </p:nvSpPr>
        <p:spPr>
          <a:xfrm>
            <a:off x="8603877" y="5797260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309488-8EB1-4662-952E-D6A73107E6C0}" type="slidenum">
              <a:rPr lang="en-US" sz="1200"/>
              <a:pPr/>
              <a:t>11</a:t>
            </a:fld>
            <a:endParaRPr lang="en-US" sz="1200" dirty="0"/>
          </a:p>
        </p:txBody>
      </p:sp>
      <p:pic>
        <p:nvPicPr>
          <p:cNvPr id="9" name="Picture 8" descr="A person holding a person's hand&#10;&#10;Description automatically generated">
            <a:extLst>
              <a:ext uri="{FF2B5EF4-FFF2-40B4-BE49-F238E27FC236}">
                <a16:creationId xmlns:a16="http://schemas.microsoft.com/office/drawing/2014/main" id="{65FE2D7A-A75A-5192-1750-CFBEEBD65E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94" y="1636590"/>
            <a:ext cx="3351175" cy="1641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Picture 11" descr="A person sitting on the ground with his hands on his wrist&#10;&#10;Description automatically generated">
            <a:extLst>
              <a:ext uri="{FF2B5EF4-FFF2-40B4-BE49-F238E27FC236}">
                <a16:creationId xmlns:a16="http://schemas.microsoft.com/office/drawing/2014/main" id="{0A274114-23B9-9D9C-4762-909DCC838F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" y="3152218"/>
            <a:ext cx="3453482" cy="1685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sx="102000" sy="10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E4F3371-A882-1757-C61D-CDF8CC235503}"/>
              </a:ext>
            </a:extLst>
          </p:cNvPr>
          <p:cNvSpPr txBox="1">
            <a:spLocks/>
          </p:cNvSpPr>
          <p:nvPr/>
        </p:nvSpPr>
        <p:spPr bwMode="auto">
          <a:xfrm>
            <a:off x="11797553" y="6472237"/>
            <a:ext cx="394447" cy="2871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1CFA5E-D7BE-45A1-BD59-8EBEFF519CD8}" type="slidenum">
              <a:rPr lang="en-GB" altLang="en-US" sz="1200" smtClean="0">
                <a:solidFill>
                  <a:schemeClr val="bg1"/>
                </a:solidFill>
              </a:rPr>
              <a:pPr/>
              <a:t>11</a:t>
            </a:fld>
            <a:endParaRPr lang="en-GB" altLang="en-US" sz="12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E4B19-B76F-DDC7-5E50-A4482BE7E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2394" y="4419535"/>
            <a:ext cx="3384550" cy="1685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54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Google Shape;381;p13">
            <a:extLst>
              <a:ext uri="{FF2B5EF4-FFF2-40B4-BE49-F238E27FC236}">
                <a16:creationId xmlns:a16="http://schemas.microsoft.com/office/drawing/2014/main" id="{01A82BD4-3487-2B20-F7EF-55970D19A2AC}"/>
              </a:ext>
            </a:extLst>
          </p:cNvPr>
          <p:cNvSpPr txBox="1"/>
          <p:nvPr/>
        </p:nvSpPr>
        <p:spPr>
          <a:xfrm>
            <a:off x="5239094" y="4957886"/>
            <a:ext cx="167654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Mongolia</a:t>
            </a:r>
            <a:endParaRPr dirty="0">
              <a:solidFill>
                <a:srgbClr val="002147"/>
              </a:solidFill>
            </a:endParaRPr>
          </a:p>
        </p:txBody>
      </p:sp>
      <p:sp>
        <p:nvSpPr>
          <p:cNvPr id="8" name="Google Shape;382;p13">
            <a:extLst>
              <a:ext uri="{FF2B5EF4-FFF2-40B4-BE49-F238E27FC236}">
                <a16:creationId xmlns:a16="http://schemas.microsoft.com/office/drawing/2014/main" id="{E69755BA-8CEB-EF1A-CACB-D1E851468285}"/>
              </a:ext>
            </a:extLst>
          </p:cNvPr>
          <p:cNvSpPr txBox="1"/>
          <p:nvPr/>
        </p:nvSpPr>
        <p:spPr>
          <a:xfrm>
            <a:off x="4572000" y="5262035"/>
            <a:ext cx="255999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https://arcg.is/1O0u4r</a:t>
            </a:r>
            <a:r>
              <a:rPr lang="en-US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dirty="0">
              <a:solidFill>
                <a:srgbClr val="002147"/>
              </a:solidFill>
            </a:endParaRPr>
          </a:p>
        </p:txBody>
      </p:sp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2301FF3-9B7C-9050-B663-C0CF2FED10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284" y="4902990"/>
            <a:ext cx="770400" cy="770400"/>
          </a:xfrm>
          <a:prstGeom prst="rect">
            <a:avLst/>
          </a:prstGeom>
        </p:spPr>
      </p:pic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3F1ED2D-AE43-2D2F-CD9F-8754428F71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96" y="3622791"/>
            <a:ext cx="770400" cy="770400"/>
          </a:xfrm>
          <a:prstGeom prst="rect">
            <a:avLst/>
          </a:prstGeom>
        </p:spPr>
      </p:pic>
      <p:pic>
        <p:nvPicPr>
          <p:cNvPr id="26" name="Picture 2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400CB0D-B057-340A-63CD-2EBC756F24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284" y="2144743"/>
            <a:ext cx="770400" cy="770400"/>
          </a:xfrm>
          <a:prstGeom prst="rect">
            <a:avLst/>
          </a:prstGeom>
        </p:spPr>
      </p:pic>
      <p:pic>
        <p:nvPicPr>
          <p:cNvPr id="28" name="Picture 27" descr="A qr code with black squares&#10;&#10;Description automatically generated">
            <a:extLst>
              <a:ext uri="{FF2B5EF4-FFF2-40B4-BE49-F238E27FC236}">
                <a16:creationId xmlns:a16="http://schemas.microsoft.com/office/drawing/2014/main" id="{ADDD74E8-1F3D-1572-3026-662509A7F6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08" y="1213586"/>
            <a:ext cx="77040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9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E4942EB2-527A-4C12-8537-2EC7164A21E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31;p5">
            <a:extLst>
              <a:ext uri="{FF2B5EF4-FFF2-40B4-BE49-F238E27FC236}">
                <a16:creationId xmlns:a16="http://schemas.microsoft.com/office/drawing/2014/main" id="{4E21BDFD-F16F-49AD-B33E-8EBDD35E17DD}"/>
              </a:ext>
            </a:extLst>
          </p:cNvPr>
          <p:cNvSpPr txBox="1"/>
          <p:nvPr/>
        </p:nvSpPr>
        <p:spPr>
          <a:xfrm>
            <a:off x="0" y="0"/>
            <a:ext cx="12192000" cy="63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Planning - Accessibility analysis (Vanuatu) </a:t>
            </a:r>
            <a:endParaRPr dirty="0">
              <a:solidFill>
                <a:srgbClr val="002147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424A4F-BB50-C774-00EB-1582395DC4B8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Objective</a:t>
            </a:r>
            <a:endParaRPr lang="en-GB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E31383-69ED-D31F-4350-AB3BE70004D7}"/>
              </a:ext>
            </a:extLst>
          </p:cNvPr>
          <p:cNvSpPr txBox="1"/>
          <p:nvPr/>
        </p:nvSpPr>
        <p:spPr>
          <a:xfrm>
            <a:off x="371849" y="1026425"/>
            <a:ext cx="40656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nsure that the population has equitable geographic access to primary health care services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272992-9F58-06C2-F4A4-8D292915A409}"/>
              </a:ext>
            </a:extLst>
          </p:cNvPr>
          <p:cNvSpPr txBox="1"/>
          <p:nvPr/>
        </p:nvSpPr>
        <p:spPr>
          <a:xfrm>
            <a:off x="371848" y="2023056"/>
            <a:ext cx="3291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Outcomes and benefits</a:t>
            </a:r>
            <a:endParaRPr lang="en-GB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864334-1483-1A21-9E2A-A30D7990310B}"/>
              </a:ext>
            </a:extLst>
          </p:cNvPr>
          <p:cNvSpPr txBox="1"/>
          <p:nvPr/>
        </p:nvSpPr>
        <p:spPr>
          <a:xfrm>
            <a:off x="395673" y="5586010"/>
            <a:ext cx="34829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Reference: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https://healthgeolab.net/KNOW_REP/Acc_Analysis_VUT_050224_FINAL.pdf</a:t>
            </a:r>
            <a:r>
              <a:rPr lang="en-US" sz="1400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115895-A006-DCD8-B81A-C93C049CA8DC}"/>
              </a:ext>
            </a:extLst>
          </p:cNvPr>
          <p:cNvSpPr txBox="1"/>
          <p:nvPr/>
        </p:nvSpPr>
        <p:spPr>
          <a:xfrm>
            <a:off x="4982793" y="3170930"/>
            <a:ext cx="26513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Improved geospatial data</a:t>
            </a:r>
            <a:endParaRPr lang="en-GB" sz="1400" b="1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09C8D40-DBB3-8A68-045D-072603C5CEBB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CEF26C4-7026-018E-4D10-AC220B258E17}"/>
              </a:ext>
            </a:extLst>
          </p:cNvPr>
          <p:cNvSpPr txBox="1"/>
          <p:nvPr/>
        </p:nvSpPr>
        <p:spPr>
          <a:xfrm>
            <a:off x="8625529" y="3159733"/>
            <a:ext cx="2985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Updated georeferenced health facilities master list</a:t>
            </a:r>
            <a:endParaRPr lang="en-GB" sz="14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7657352-5EE1-070A-87A8-9266FCA77DC5}"/>
              </a:ext>
            </a:extLst>
          </p:cNvPr>
          <p:cNvSpPr txBox="1"/>
          <p:nvPr/>
        </p:nvSpPr>
        <p:spPr>
          <a:xfrm>
            <a:off x="7785661" y="632792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Result</a:t>
            </a:r>
            <a:endParaRPr lang="en-GB" b="1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8F2878-B9DB-745D-4539-7E255473B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741" y="1735030"/>
            <a:ext cx="787970" cy="12542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E5FFE4A-6A81-4629-DD9A-D4DF36EE4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824" y="1680255"/>
            <a:ext cx="854088" cy="13487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6D637CC-EBEF-C2BF-F5F0-C41ADAADC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203" y="1793911"/>
            <a:ext cx="865035" cy="119873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95453A4-A981-6673-683A-4DB708FCD327}"/>
              </a:ext>
            </a:extLst>
          </p:cNvPr>
          <p:cNvSpPr txBox="1"/>
          <p:nvPr/>
        </p:nvSpPr>
        <p:spPr>
          <a:xfrm>
            <a:off x="5516364" y="1246303"/>
            <a:ext cx="1159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900" dirty="0"/>
              <a:t>Transportation</a:t>
            </a:r>
          </a:p>
          <a:p>
            <a:pPr algn="ctr"/>
            <a:r>
              <a:rPr lang="en-PH" sz="900" dirty="0"/>
              <a:t>network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C694A2-0624-FE8A-7009-FA89E97B6530}"/>
              </a:ext>
            </a:extLst>
          </p:cNvPr>
          <p:cNvSpPr txBox="1"/>
          <p:nvPr/>
        </p:nvSpPr>
        <p:spPr>
          <a:xfrm>
            <a:off x="4640120" y="1266828"/>
            <a:ext cx="956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900" dirty="0"/>
              <a:t>Administrative units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913F87-C4D5-91B4-340A-39197F4D44DE}"/>
              </a:ext>
            </a:extLst>
          </p:cNvPr>
          <p:cNvSpPr txBox="1"/>
          <p:nvPr/>
        </p:nvSpPr>
        <p:spPr>
          <a:xfrm>
            <a:off x="6652771" y="1370647"/>
            <a:ext cx="9560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900" dirty="0"/>
              <a:t>Population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2095661-A29B-5ACC-1916-831B9736C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016" y="1022739"/>
            <a:ext cx="1494102" cy="209548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307F7-49EA-9581-F882-62989BA20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4495" y="1294204"/>
            <a:ext cx="1730596" cy="73168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D0BB8C5-CEA8-8D34-73D7-73B0569FD08E}"/>
              </a:ext>
            </a:extLst>
          </p:cNvPr>
          <p:cNvPicPr/>
          <p:nvPr/>
        </p:nvPicPr>
        <p:blipFill rotWithShape="1">
          <a:blip r:embed="rId9"/>
          <a:srcRect l="41506" t="34319" r="20032" b="13905"/>
          <a:stretch/>
        </p:blipFill>
        <p:spPr bwMode="auto">
          <a:xfrm>
            <a:off x="5002403" y="3702219"/>
            <a:ext cx="1789996" cy="15656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C208A85-F3C1-414D-58AD-FD755E59CBD1}"/>
              </a:ext>
            </a:extLst>
          </p:cNvPr>
          <p:cNvSpPr txBox="1"/>
          <p:nvPr/>
        </p:nvSpPr>
        <p:spPr>
          <a:xfrm>
            <a:off x="6782667" y="5669378"/>
            <a:ext cx="19056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1400" b="1" dirty="0"/>
              <a:t>Accessibility analysis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45E02C3-67DD-32A6-78F2-231900C238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8053" y="4319213"/>
            <a:ext cx="1905617" cy="115441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2B53BCE-3A0B-7744-96EE-65E8D4B10E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9176" y="5151602"/>
            <a:ext cx="1793491" cy="110935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1A4891A-EDBD-84BC-CD1F-386362AC1D2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296" t="29882" r="32674" b="12711"/>
          <a:stretch/>
        </p:blipFill>
        <p:spPr>
          <a:xfrm>
            <a:off x="9389406" y="4038561"/>
            <a:ext cx="2419379" cy="1704602"/>
          </a:xfrm>
          <a:prstGeom prst="rect">
            <a:avLst/>
          </a:prstGeom>
        </p:spPr>
      </p:pic>
      <p:sp>
        <p:nvSpPr>
          <p:cNvPr id="63" name="Text Box 4">
            <a:extLst>
              <a:ext uri="{FF2B5EF4-FFF2-40B4-BE49-F238E27FC236}">
                <a16:creationId xmlns:a16="http://schemas.microsoft.com/office/drawing/2014/main" id="{C3BDB883-BE21-D2B5-8233-4B52004DB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3719" y="5734527"/>
            <a:ext cx="2109173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GB" sz="1400" b="1" dirty="0">
                <a:cs typeface="Arial" panose="020B0604020202020204" pitchFamily="34" charset="0"/>
              </a:rPr>
              <a:t>Response to cyclone Harold (2020)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F50F0B-2F27-A6D0-89C3-D75D910D7D3C}"/>
              </a:ext>
            </a:extLst>
          </p:cNvPr>
          <p:cNvSpPr txBox="1"/>
          <p:nvPr/>
        </p:nvSpPr>
        <p:spPr>
          <a:xfrm>
            <a:off x="346541" y="2385278"/>
            <a:ext cx="406567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Accessibility analysis used to improve accessibility to primary health care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the availability and quality of geospatial data that can be used across programs including an updated georeferenced master list of health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Baseline data and information used during the response to cyclone Harold in 2020</a:t>
            </a:r>
          </a:p>
        </p:txBody>
      </p:sp>
    </p:spTree>
    <p:extLst>
      <p:ext uri="{BB962C8B-B14F-4D97-AF65-F5344CB8AC3E}">
        <p14:creationId xmlns:p14="http://schemas.microsoft.com/office/powerpoint/2010/main" val="1840268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C2273-9ECF-2F45-A9D5-FF467A6BE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E67D70B9-388E-2F7E-631B-DD252EE13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667" y="1149653"/>
            <a:ext cx="3244530" cy="4585966"/>
          </a:xfrm>
          <a:prstGeom prst="rect">
            <a:avLst/>
          </a:prstGeom>
        </p:spPr>
      </p:pic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AB4B9CFF-06CE-5B7A-2016-38A537D76866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31;p5">
            <a:extLst>
              <a:ext uri="{FF2B5EF4-FFF2-40B4-BE49-F238E27FC236}">
                <a16:creationId xmlns:a16="http://schemas.microsoft.com/office/drawing/2014/main" id="{0BC12C8A-ED18-B38D-5D56-EEAB62994A0C}"/>
              </a:ext>
            </a:extLst>
          </p:cNvPr>
          <p:cNvSpPr txBox="1"/>
          <p:nvPr/>
        </p:nvSpPr>
        <p:spPr>
          <a:xfrm>
            <a:off x="0" y="272159"/>
            <a:ext cx="1219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Planning - Prioritization of </a:t>
            </a:r>
            <a:r>
              <a:rPr lang="en-US" sz="3200" b="1" dirty="0" err="1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EmONC</a:t>
            </a:r>
            <a:r>
              <a:rPr lang="en-US" sz="3200" b="1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 services (Indonesia)</a:t>
            </a:r>
            <a:endParaRPr lang="en-US" dirty="0">
              <a:solidFill>
                <a:srgbClr val="00214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355C1F-468C-F846-3139-C922BCA9DC2C}"/>
              </a:ext>
            </a:extLst>
          </p:cNvPr>
          <p:cNvSpPr txBox="1"/>
          <p:nvPr/>
        </p:nvSpPr>
        <p:spPr>
          <a:xfrm>
            <a:off x="405652" y="1006380"/>
            <a:ext cx="429185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/>
              <a:t>Prioritize health facilities to form a cost-efficient network of those providing EmONC services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DBEC0E-B077-A748-AC56-9D890069FD84}"/>
              </a:ext>
            </a:extLst>
          </p:cNvPr>
          <p:cNvSpPr/>
          <p:nvPr/>
        </p:nvSpPr>
        <p:spPr>
          <a:xfrm>
            <a:off x="118781" y="5697567"/>
            <a:ext cx="4487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Reference: </a:t>
            </a:r>
            <a:r>
              <a:rPr lang="en-US" sz="1200" dirty="0">
                <a:hlinkClick r:id="rId4"/>
              </a:rPr>
              <a:t>https://www.unfpa.org/featured-publication/implementation-manual-developing-national-network-maternity-units</a:t>
            </a:r>
            <a:r>
              <a:rPr lang="en-US" sz="1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92BC7-6A2F-5AF1-45A2-B1E975D5EC16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Objective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8AB270-2CE3-1DBC-3221-9690B7CB4BBB}"/>
              </a:ext>
            </a:extLst>
          </p:cNvPr>
          <p:cNvSpPr txBox="1"/>
          <p:nvPr/>
        </p:nvSpPr>
        <p:spPr>
          <a:xfrm>
            <a:off x="346541" y="2022133"/>
            <a:ext cx="3518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Outcomes and benefits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0F4DB1-47A4-E31B-4BD0-097E0CFD2957}"/>
              </a:ext>
            </a:extLst>
          </p:cNvPr>
          <p:cNvSpPr txBox="1"/>
          <p:nvPr/>
        </p:nvSpPr>
        <p:spPr>
          <a:xfrm>
            <a:off x="7785661" y="632792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Result</a:t>
            </a:r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ADAE40-A54F-2B59-91C0-E3766CE93DD0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5">
            <a:extLst>
              <a:ext uri="{FF2B5EF4-FFF2-40B4-BE49-F238E27FC236}">
                <a16:creationId xmlns:a16="http://schemas.microsoft.com/office/drawing/2014/main" id="{C08DE197-E21F-9DFF-914F-3EEE81811EA9}"/>
              </a:ext>
            </a:extLst>
          </p:cNvPr>
          <p:cNvSpPr txBox="1"/>
          <p:nvPr/>
        </p:nvSpPr>
        <p:spPr>
          <a:xfrm>
            <a:off x="5106323" y="5708347"/>
            <a:ext cx="324453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Before</a:t>
            </a:r>
            <a:r>
              <a:rPr lang="fr-FR" sz="1100" b="1" dirty="0"/>
              <a:t> </a:t>
            </a:r>
            <a:r>
              <a:rPr lang="fr-FR" sz="1100" b="1" dirty="0" err="1"/>
              <a:t>prioritization</a:t>
            </a:r>
            <a:r>
              <a:rPr lang="fr-FR" sz="1100" b="1" dirty="0"/>
              <a:t> (37 </a:t>
            </a:r>
            <a:r>
              <a:rPr lang="fr-FR" sz="1100" b="1" dirty="0" err="1"/>
              <a:t>EmONC</a:t>
            </a:r>
            <a:r>
              <a:rPr lang="fr-FR" sz="1100" b="1" dirty="0"/>
              <a:t>)</a:t>
            </a:r>
          </a:p>
          <a:p>
            <a:r>
              <a:rPr lang="fr-FR" sz="1100" dirty="0"/>
              <a:t>82.5% pop </a:t>
            </a:r>
            <a:r>
              <a:rPr lang="fr-FR" sz="1100" dirty="0" err="1"/>
              <a:t>coverage</a:t>
            </a:r>
            <a:r>
              <a:rPr lang="fr-FR" sz="1100" dirty="0"/>
              <a:t> in 1 </a:t>
            </a:r>
            <a:r>
              <a:rPr lang="fr-FR" sz="1100" dirty="0" err="1"/>
              <a:t>hour</a:t>
            </a:r>
            <a:endParaRPr lang="fr-FR" sz="1100" dirty="0"/>
          </a:p>
          <a:p>
            <a:r>
              <a:rPr lang="fr-FR" sz="1100" dirty="0"/>
              <a:t>95% pop </a:t>
            </a:r>
            <a:r>
              <a:rPr lang="fr-FR" sz="1100" dirty="0" err="1"/>
              <a:t>coverage</a:t>
            </a:r>
            <a:r>
              <a:rPr lang="fr-FR" sz="1100" dirty="0"/>
              <a:t> in 2 </a:t>
            </a:r>
            <a:r>
              <a:rPr lang="fr-FR" sz="1100" dirty="0" err="1"/>
              <a:t>hours</a:t>
            </a:r>
            <a:endParaRPr lang="fr-FR" sz="1100" dirty="0"/>
          </a:p>
        </p:txBody>
      </p:sp>
      <p:sp>
        <p:nvSpPr>
          <p:cNvPr id="19" name="ZoneTexte 8">
            <a:extLst>
              <a:ext uri="{FF2B5EF4-FFF2-40B4-BE49-F238E27FC236}">
                <a16:creationId xmlns:a16="http://schemas.microsoft.com/office/drawing/2014/main" id="{DA9DC138-988A-F1A0-3144-EC9A099ECA0A}"/>
              </a:ext>
            </a:extLst>
          </p:cNvPr>
          <p:cNvSpPr txBox="1"/>
          <p:nvPr/>
        </p:nvSpPr>
        <p:spPr>
          <a:xfrm>
            <a:off x="9197955" y="5720650"/>
            <a:ext cx="2994045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b="1" dirty="0" err="1"/>
              <a:t>After</a:t>
            </a:r>
            <a:r>
              <a:rPr lang="fr-FR" sz="1100" b="1" dirty="0"/>
              <a:t> </a:t>
            </a:r>
            <a:r>
              <a:rPr lang="fr-FR" sz="1100" b="1" dirty="0" err="1"/>
              <a:t>prioritization</a:t>
            </a:r>
            <a:r>
              <a:rPr lang="fr-FR" sz="1100" b="1" dirty="0"/>
              <a:t> (16 </a:t>
            </a:r>
            <a:r>
              <a:rPr lang="fr-FR" sz="1100" b="1" dirty="0" err="1"/>
              <a:t>EmONC</a:t>
            </a:r>
            <a:r>
              <a:rPr lang="fr-FR" sz="1100" b="1" dirty="0"/>
              <a:t>)</a:t>
            </a:r>
          </a:p>
          <a:p>
            <a:r>
              <a:rPr lang="fr-FR" sz="1100" dirty="0"/>
              <a:t>77% pop </a:t>
            </a:r>
            <a:r>
              <a:rPr lang="fr-FR" sz="1100" dirty="0" err="1"/>
              <a:t>coverage</a:t>
            </a:r>
            <a:r>
              <a:rPr lang="fr-FR" sz="1100" dirty="0"/>
              <a:t> in 1 </a:t>
            </a:r>
            <a:r>
              <a:rPr lang="fr-FR" sz="1100" dirty="0" err="1"/>
              <a:t>hour</a:t>
            </a:r>
            <a:endParaRPr lang="fr-FR" sz="1100" dirty="0"/>
          </a:p>
          <a:p>
            <a:r>
              <a:rPr lang="fr-FR" sz="1100" dirty="0"/>
              <a:t>93% pop </a:t>
            </a:r>
            <a:r>
              <a:rPr lang="fr-FR" sz="1100" dirty="0" err="1"/>
              <a:t>coverage</a:t>
            </a:r>
            <a:r>
              <a:rPr lang="fr-FR" sz="1100" dirty="0"/>
              <a:t> in 2 </a:t>
            </a:r>
            <a:r>
              <a:rPr lang="fr-FR" sz="1100" dirty="0" err="1"/>
              <a:t>hours</a:t>
            </a:r>
            <a:endParaRPr lang="fr-FR" sz="1100" dirty="0"/>
          </a:p>
        </p:txBody>
      </p:sp>
      <p:pic>
        <p:nvPicPr>
          <p:cNvPr id="20" name="Image 6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EDA0F5B9-8393-CB58-D419-B84D69EE64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8746463" y="1174185"/>
            <a:ext cx="3238021" cy="4576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96CBC-D1E7-1C76-28A5-440E20FED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6192" y="509490"/>
            <a:ext cx="918292" cy="11951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logo of the united nations&#10;&#10;Description automatically generated">
            <a:extLst>
              <a:ext uri="{FF2B5EF4-FFF2-40B4-BE49-F238E27FC236}">
                <a16:creationId xmlns:a16="http://schemas.microsoft.com/office/drawing/2014/main" id="{157B4224-FF4E-691B-488C-A5E867A35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90" y="5619578"/>
            <a:ext cx="1110855" cy="6602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2CE0FB-D078-2683-2FF9-72FF63DF72BD}"/>
              </a:ext>
            </a:extLst>
          </p:cNvPr>
          <p:cNvSpPr txBox="1"/>
          <p:nvPr/>
        </p:nvSpPr>
        <p:spPr>
          <a:xfrm>
            <a:off x="346541" y="2519749"/>
            <a:ext cx="40656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Identification of the minimum set of EmONC facilities needed to still provide a good accessibility coverage within a given travel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Identification of the areas where coverage remains limited and for which other strategies might need to be defined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geospatial data that can be used by other programs</a:t>
            </a:r>
          </a:p>
        </p:txBody>
      </p:sp>
    </p:spTree>
    <p:extLst>
      <p:ext uri="{BB962C8B-B14F-4D97-AF65-F5344CB8AC3E}">
        <p14:creationId xmlns:p14="http://schemas.microsoft.com/office/powerpoint/2010/main" val="4046340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6CFCB-63D5-7F55-F1F4-98F62BCD3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1C58E37E-61C8-AAB6-4AC3-2B7F74B02769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350C2-9FA1-2E0D-C11F-05C52201A0D9}"/>
              </a:ext>
            </a:extLst>
          </p:cNvPr>
          <p:cNvSpPr txBox="1"/>
          <p:nvPr/>
        </p:nvSpPr>
        <p:spPr>
          <a:xfrm>
            <a:off x="405652" y="1006380"/>
            <a:ext cx="429185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/>
              <a:t>Introduce G6PD diagnosis​ that best uses available resources to​ </a:t>
            </a:r>
            <a:r>
              <a:rPr lang="en-US" dirty="0" err="1"/>
              <a:t>optimise</a:t>
            </a:r>
            <a:r>
              <a:rPr lang="en-US" dirty="0"/>
              <a:t> access to testing by P. vivax patients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E7AD3-BDCB-18C9-E964-3436B4D9CC4A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Objective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D74401-0E28-7DE2-F6F4-01C3C242E41C}"/>
              </a:ext>
            </a:extLst>
          </p:cNvPr>
          <p:cNvSpPr txBox="1"/>
          <p:nvPr/>
        </p:nvSpPr>
        <p:spPr>
          <a:xfrm>
            <a:off x="346541" y="2022133"/>
            <a:ext cx="3518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Outcomes and benefits</a:t>
            </a:r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879CB2-75D4-D92C-B833-77C0094D6E76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0A614A0-AE62-2834-F6B5-C89BA981D602}"/>
              </a:ext>
            </a:extLst>
          </p:cNvPr>
          <p:cNvSpPr txBox="1"/>
          <p:nvPr/>
        </p:nvSpPr>
        <p:spPr>
          <a:xfrm>
            <a:off x="346541" y="2519749"/>
            <a:ext cx="406567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the National Malaria Elimination </a:t>
            </a:r>
            <a:r>
              <a:rPr lang="en-US" dirty="0" err="1"/>
              <a:t>Programme</a:t>
            </a:r>
            <a:r>
              <a:rPr lang="en-US" dirty="0"/>
              <a:t> (NMEP) with the use of the </a:t>
            </a:r>
            <a:r>
              <a:rPr lang="en-US" dirty="0" err="1"/>
              <a:t>OptiDx</a:t>
            </a:r>
            <a:r>
              <a:rPr lang="en-US" dirty="0"/>
              <a:t>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the coverage and estimate the cost of different scenarios for introducing G6PD testing</a:t>
            </a:r>
            <a:endParaRPr lang="en-US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Prepare DNO outputs that can be included into strategic and operational plans and funding proposals by NMEP</a:t>
            </a:r>
            <a:endParaRPr lang="en-US" dirty="0"/>
          </a:p>
        </p:txBody>
      </p:sp>
      <p:sp>
        <p:nvSpPr>
          <p:cNvPr id="2" name="Google Shape;131;p5">
            <a:extLst>
              <a:ext uri="{FF2B5EF4-FFF2-40B4-BE49-F238E27FC236}">
                <a16:creationId xmlns:a16="http://schemas.microsoft.com/office/drawing/2014/main" id="{4E21BDFD-F16F-49AD-B33E-8EBDD35E17DD}"/>
              </a:ext>
            </a:extLst>
          </p:cNvPr>
          <p:cNvSpPr txBox="1"/>
          <p:nvPr/>
        </p:nvSpPr>
        <p:spPr>
          <a:xfrm>
            <a:off x="0" y="0"/>
            <a:ext cx="12192000" cy="63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Planning - Diagnostic Network Optimization (DNO) (</a:t>
            </a:r>
            <a:r>
              <a:rPr lang="en-US" sz="3200" b="1" i="0" u="none" strike="noStrike" kern="1200" baseline="0" dirty="0">
                <a:solidFill>
                  <a:srgbClr val="002147"/>
                </a:solidFill>
                <a:latin typeface="Calibri" panose="020F0502020204030204" pitchFamily="34" charset="0"/>
              </a:rPr>
              <a:t>Bangladesh)</a:t>
            </a:r>
            <a:r>
              <a:rPr lang="en-US" sz="1800" b="1" i="0" u="none" strike="noStrike" kern="1200" baseline="0" dirty="0">
                <a:solidFill>
                  <a:srgbClr val="002147"/>
                </a:solidFill>
                <a:latin typeface="Calibri" panose="020F0502020204030204" pitchFamily="34" charset="0"/>
              </a:rPr>
              <a:t> </a:t>
            </a:r>
            <a:endParaRPr dirty="0">
              <a:solidFill>
                <a:srgbClr val="002147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C83028-9689-42E5-C647-D22778A00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391" y="1131887"/>
            <a:ext cx="2123236" cy="4586693"/>
          </a:xfrm>
          <a:prstGeom prst="rect">
            <a:avLst/>
          </a:prstGeom>
        </p:spPr>
      </p:pic>
      <p:pic>
        <p:nvPicPr>
          <p:cNvPr id="16" name="Content Placeholder 3" descr="A map of different colored regions&#10;&#10;Description automatically generated">
            <a:extLst>
              <a:ext uri="{FF2B5EF4-FFF2-40B4-BE49-F238E27FC236}">
                <a16:creationId xmlns:a16="http://schemas.microsoft.com/office/drawing/2014/main" id="{9926059D-51BF-E10E-8836-8F798E27F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78"/>
          <a:stretch/>
        </p:blipFill>
        <p:spPr>
          <a:xfrm>
            <a:off x="7435470" y="887016"/>
            <a:ext cx="4313617" cy="2213417"/>
          </a:xfrm>
          <a:prstGeom prst="rect">
            <a:avLst/>
          </a:prstGeom>
        </p:spPr>
      </p:pic>
      <p:pic>
        <p:nvPicPr>
          <p:cNvPr id="17" name="Picture 16" descr="A map of orange and yellow dots&#10;&#10;Description automatically generated">
            <a:extLst>
              <a:ext uri="{FF2B5EF4-FFF2-40B4-BE49-F238E27FC236}">
                <a16:creationId xmlns:a16="http://schemas.microsoft.com/office/drawing/2014/main" id="{064888B9-8C22-ED54-2CE3-3F32FC389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967" y="3725572"/>
            <a:ext cx="997786" cy="22958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6FFDDA-A836-2726-B080-6759EA84E721}"/>
              </a:ext>
            </a:extLst>
          </p:cNvPr>
          <p:cNvSpPr txBox="1"/>
          <p:nvPr/>
        </p:nvSpPr>
        <p:spPr>
          <a:xfrm>
            <a:off x="7550452" y="3471656"/>
            <a:ext cx="85688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0" u="none" strike="noStrike" baseline="0" noProof="0" dirty="0">
                <a:solidFill>
                  <a:srgbClr val="000000"/>
                </a:solidFill>
                <a:latin typeface="Source Sans Variable"/>
              </a:rPr>
              <a:t>Demand</a:t>
            </a:r>
            <a:endParaRPr lang="en-US" sz="1050" b="1" noProof="0" dirty="0"/>
          </a:p>
        </p:txBody>
      </p:sp>
      <p:pic>
        <p:nvPicPr>
          <p:cNvPr id="22" name="Picture 21" descr="A map of a network&#10;&#10;Description automatically generated">
            <a:extLst>
              <a:ext uri="{FF2B5EF4-FFF2-40B4-BE49-F238E27FC236}">
                <a16:creationId xmlns:a16="http://schemas.microsoft.com/office/drawing/2014/main" id="{D4AB5AC7-AF94-359C-5B8A-0AA4AF594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060" y="3896630"/>
            <a:ext cx="3527970" cy="19537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0F4F49F-CBFB-4F01-DB53-A551A61C7E4C}"/>
              </a:ext>
            </a:extLst>
          </p:cNvPr>
          <p:cNvSpPr txBox="1"/>
          <p:nvPr/>
        </p:nvSpPr>
        <p:spPr>
          <a:xfrm>
            <a:off x="9784223" y="3598614"/>
            <a:ext cx="85688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0" u="none" strike="noStrike" baseline="0" noProof="0" dirty="0">
                <a:solidFill>
                  <a:srgbClr val="000000"/>
                </a:solidFill>
                <a:latin typeface="Source Sans Variable"/>
              </a:rPr>
              <a:t>Results</a:t>
            </a:r>
            <a:endParaRPr lang="en-US" sz="1050" b="1" noProof="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35E0DD-0D18-58FD-11FD-0FBF5B5ADF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8" y="5874180"/>
            <a:ext cx="359682" cy="3440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963D55-3750-F202-F7DF-B1976C1D1E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/>
          <a:stretch/>
        </p:blipFill>
        <p:spPr>
          <a:xfrm>
            <a:off x="2585686" y="5874180"/>
            <a:ext cx="1375686" cy="3446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6" name="Picture 25" descr="A logo with text on it&#10;&#10;Description automatically generated">
            <a:extLst>
              <a:ext uri="{FF2B5EF4-FFF2-40B4-BE49-F238E27FC236}">
                <a16:creationId xmlns:a16="http://schemas.microsoft.com/office/drawing/2014/main" id="{217268B0-4C39-748D-49E1-03CC8B173B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6" b="13903"/>
          <a:stretch/>
        </p:blipFill>
        <p:spPr>
          <a:xfrm>
            <a:off x="1397164" y="5851620"/>
            <a:ext cx="1124758" cy="41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8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48255-08C2-2662-4642-63F9A73D9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46711ADF-BA13-A5EB-6C51-3579A17CA9E2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51FDB-F608-9D09-AE60-47327C802873}"/>
              </a:ext>
            </a:extLst>
          </p:cNvPr>
          <p:cNvSpPr txBox="1"/>
          <p:nvPr/>
        </p:nvSpPr>
        <p:spPr>
          <a:xfrm>
            <a:off x="405652" y="1006380"/>
            <a:ext cx="429185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PH" dirty="0">
                <a:solidFill>
                  <a:srgbClr val="202124"/>
                </a:solidFill>
              </a:rPr>
              <a:t>Increase the granularity of malaria surveillance and risk mapping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8E8E7-AD84-F853-6EDB-C7E413D33DC8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Objective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B06BE-A518-46C8-912C-7C72C824B51B}"/>
              </a:ext>
            </a:extLst>
          </p:cNvPr>
          <p:cNvSpPr txBox="1"/>
          <p:nvPr/>
        </p:nvSpPr>
        <p:spPr>
          <a:xfrm>
            <a:off x="346541" y="2022133"/>
            <a:ext cx="3518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Outcomes and benefits</a:t>
            </a:r>
            <a:endParaRPr lang="en-GB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E9240-9EC3-455E-3C7B-8EAB7C2677D7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099C1CF-D585-E7AD-F781-4CEA1C3058D3}"/>
              </a:ext>
            </a:extLst>
          </p:cNvPr>
          <p:cNvSpPr txBox="1"/>
          <p:nvPr/>
        </p:nvSpPr>
        <p:spPr>
          <a:xfrm>
            <a:off x="346541" y="2445455"/>
            <a:ext cx="406567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Enhance malaria data by transitioning from the Upazila (sub-district) to the settlement level for fine scale malaria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of settlement level data to identify the geographic distribution of malaria hotspot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Accessibility analysis down to the settlement level to add access to malaria services in the risk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8527675-EEBE-C014-8143-6EFCE8E8B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004" y="1020670"/>
            <a:ext cx="1981197" cy="1820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C048F3-93D7-AA6E-F1AB-CA03F074FC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3" r="4043"/>
          <a:stretch/>
        </p:blipFill>
        <p:spPr>
          <a:xfrm>
            <a:off x="7231851" y="2909645"/>
            <a:ext cx="2214279" cy="246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C428D-5D1C-427B-7191-F37DEA3AE9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8" t="1392" r="1189" b="626"/>
          <a:stretch/>
        </p:blipFill>
        <p:spPr>
          <a:xfrm>
            <a:off x="10207533" y="3017595"/>
            <a:ext cx="1981198" cy="2637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DF7315-90C2-B458-5FBB-990D3A09B5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" r="-1"/>
          <a:stretch>
            <a:fillRect/>
          </a:stretch>
        </p:blipFill>
        <p:spPr>
          <a:xfrm>
            <a:off x="4759996" y="2909645"/>
            <a:ext cx="2205416" cy="2464376"/>
          </a:xfrm>
          <a:prstGeom prst="rect">
            <a:avLst/>
          </a:prstGeom>
        </p:spPr>
      </p:pic>
      <p:sp>
        <p:nvSpPr>
          <p:cNvPr id="7" name="Google Shape;157;p5">
            <a:extLst>
              <a:ext uri="{FF2B5EF4-FFF2-40B4-BE49-F238E27FC236}">
                <a16:creationId xmlns:a16="http://schemas.microsoft.com/office/drawing/2014/main" id="{387BD8AD-9C79-5BE5-0B31-2744EA150D52}"/>
              </a:ext>
            </a:extLst>
          </p:cNvPr>
          <p:cNvSpPr txBox="1"/>
          <p:nvPr/>
        </p:nvSpPr>
        <p:spPr>
          <a:xfrm>
            <a:off x="4887942" y="5446891"/>
            <a:ext cx="2205415" cy="34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Settlement level API mapping</a:t>
            </a:r>
          </a:p>
        </p:txBody>
      </p:sp>
      <p:sp>
        <p:nvSpPr>
          <p:cNvPr id="11" name="Google Shape;157;p5">
            <a:extLst>
              <a:ext uri="{FF2B5EF4-FFF2-40B4-BE49-F238E27FC236}">
                <a16:creationId xmlns:a16="http://schemas.microsoft.com/office/drawing/2014/main" id="{FAA6580A-663B-DBD7-973A-528B140DAC6D}"/>
              </a:ext>
            </a:extLst>
          </p:cNvPr>
          <p:cNvSpPr txBox="1"/>
          <p:nvPr/>
        </p:nvSpPr>
        <p:spPr>
          <a:xfrm>
            <a:off x="7371166" y="5618912"/>
            <a:ext cx="2205415" cy="33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Malaria hotspot map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3379E9-F890-3018-1C35-80E378CB1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8579" y="1055244"/>
            <a:ext cx="1835021" cy="1751847"/>
          </a:xfrm>
          <a:prstGeom prst="rect">
            <a:avLst/>
          </a:prstGeom>
        </p:spPr>
      </p:pic>
      <p:sp>
        <p:nvSpPr>
          <p:cNvPr id="12" name="Google Shape;157;p5">
            <a:extLst>
              <a:ext uri="{FF2B5EF4-FFF2-40B4-BE49-F238E27FC236}">
                <a16:creationId xmlns:a16="http://schemas.microsoft.com/office/drawing/2014/main" id="{7968B5F0-A78E-5785-2382-8E82EDC1227D}"/>
              </a:ext>
            </a:extLst>
          </p:cNvPr>
          <p:cNvSpPr txBox="1"/>
          <p:nvPr/>
        </p:nvSpPr>
        <p:spPr>
          <a:xfrm>
            <a:off x="6541756" y="1135414"/>
            <a:ext cx="1339859" cy="31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Before 2023</a:t>
            </a:r>
          </a:p>
        </p:txBody>
      </p:sp>
      <p:sp>
        <p:nvSpPr>
          <p:cNvPr id="18" name="Google Shape;395;p13">
            <a:extLst>
              <a:ext uri="{FF2B5EF4-FFF2-40B4-BE49-F238E27FC236}">
                <a16:creationId xmlns:a16="http://schemas.microsoft.com/office/drawing/2014/main" id="{B753B2B4-6B2F-BD43-647F-BA6FBCCFC6DE}"/>
              </a:ext>
            </a:extLst>
          </p:cNvPr>
          <p:cNvSpPr/>
          <p:nvPr/>
        </p:nvSpPr>
        <p:spPr>
          <a:xfrm>
            <a:off x="6972199" y="4097925"/>
            <a:ext cx="519303" cy="4765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1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95;p13">
            <a:extLst>
              <a:ext uri="{FF2B5EF4-FFF2-40B4-BE49-F238E27FC236}">
                <a16:creationId xmlns:a16="http://schemas.microsoft.com/office/drawing/2014/main" id="{1F113955-7461-E4F6-D001-2E38A2CD7874}"/>
              </a:ext>
            </a:extLst>
          </p:cNvPr>
          <p:cNvSpPr/>
          <p:nvPr/>
        </p:nvSpPr>
        <p:spPr>
          <a:xfrm>
            <a:off x="9632406" y="4109461"/>
            <a:ext cx="519303" cy="4765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1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95;p13">
            <a:extLst>
              <a:ext uri="{FF2B5EF4-FFF2-40B4-BE49-F238E27FC236}">
                <a16:creationId xmlns:a16="http://schemas.microsoft.com/office/drawing/2014/main" id="{FC8255A1-5C0E-D685-59DD-8F857BC1C876}"/>
              </a:ext>
            </a:extLst>
          </p:cNvPr>
          <p:cNvSpPr/>
          <p:nvPr/>
        </p:nvSpPr>
        <p:spPr>
          <a:xfrm>
            <a:off x="8012842" y="1648409"/>
            <a:ext cx="519303" cy="4765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F83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21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157;p5">
            <a:extLst>
              <a:ext uri="{FF2B5EF4-FFF2-40B4-BE49-F238E27FC236}">
                <a16:creationId xmlns:a16="http://schemas.microsoft.com/office/drawing/2014/main" id="{88DB0B48-F5A7-41F3-DD2E-60F544A6E982}"/>
              </a:ext>
            </a:extLst>
          </p:cNvPr>
          <p:cNvSpPr txBox="1"/>
          <p:nvPr/>
        </p:nvSpPr>
        <p:spPr>
          <a:xfrm>
            <a:off x="9481779" y="1102051"/>
            <a:ext cx="1339859" cy="31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Now</a:t>
            </a:r>
          </a:p>
        </p:txBody>
      </p:sp>
      <p:sp>
        <p:nvSpPr>
          <p:cNvPr id="47" name="Google Shape;157;p5">
            <a:extLst>
              <a:ext uri="{FF2B5EF4-FFF2-40B4-BE49-F238E27FC236}">
                <a16:creationId xmlns:a16="http://schemas.microsoft.com/office/drawing/2014/main" id="{DD603350-2A8F-2385-AE76-3B4452783C7D}"/>
              </a:ext>
            </a:extLst>
          </p:cNvPr>
          <p:cNvSpPr txBox="1"/>
          <p:nvPr/>
        </p:nvSpPr>
        <p:spPr>
          <a:xfrm>
            <a:off x="10276462" y="1945010"/>
            <a:ext cx="1339859" cy="31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644 Settlements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FC42E7-D42E-AF4F-FE91-5408918B0C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39" y="5873712"/>
            <a:ext cx="359682" cy="3440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0F13AE-E8B1-0443-BBF9-703C6A432B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2400" b="32534"/>
          <a:stretch/>
        </p:blipFill>
        <p:spPr>
          <a:xfrm>
            <a:off x="1328241" y="5883367"/>
            <a:ext cx="980120" cy="3436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2F8B4D-6A96-3D84-4C80-2662161587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4"/>
          <a:stretch/>
        </p:blipFill>
        <p:spPr>
          <a:xfrm>
            <a:off x="2422607" y="5884996"/>
            <a:ext cx="1375686" cy="3446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2" name="Google Shape;131;p5">
            <a:extLst>
              <a:ext uri="{FF2B5EF4-FFF2-40B4-BE49-F238E27FC236}">
                <a16:creationId xmlns:a16="http://schemas.microsoft.com/office/drawing/2014/main" id="{4E21BDFD-F16F-49AD-B33E-8EBDD35E17DD}"/>
              </a:ext>
            </a:extLst>
          </p:cNvPr>
          <p:cNvSpPr txBox="1"/>
          <p:nvPr/>
        </p:nvSpPr>
        <p:spPr>
          <a:xfrm>
            <a:off x="0" y="350678"/>
            <a:ext cx="12192000" cy="63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Communicable diseases - Malaria surveillance and risk mapping (Bangladesh) </a:t>
            </a:r>
            <a:endParaRPr dirty="0">
              <a:solidFill>
                <a:srgbClr val="002147"/>
              </a:solidFill>
            </a:endParaRPr>
          </a:p>
        </p:txBody>
      </p:sp>
      <p:sp>
        <p:nvSpPr>
          <p:cNvPr id="33" name="Google Shape;157;p5">
            <a:extLst>
              <a:ext uri="{FF2B5EF4-FFF2-40B4-BE49-F238E27FC236}">
                <a16:creationId xmlns:a16="http://schemas.microsoft.com/office/drawing/2014/main" id="{11EDB436-7533-8809-660C-2B36C185C62B}"/>
              </a:ext>
            </a:extLst>
          </p:cNvPr>
          <p:cNvSpPr txBox="1"/>
          <p:nvPr/>
        </p:nvSpPr>
        <p:spPr>
          <a:xfrm>
            <a:off x="9983316" y="5711525"/>
            <a:ext cx="2205415" cy="332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Physical accessibility modeling</a:t>
            </a:r>
          </a:p>
        </p:txBody>
      </p:sp>
    </p:spTree>
    <p:extLst>
      <p:ext uri="{BB962C8B-B14F-4D97-AF65-F5344CB8AC3E}">
        <p14:creationId xmlns:p14="http://schemas.microsoft.com/office/powerpoint/2010/main" val="1373910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E4942EB2-527A-4C12-8537-2EC7164A21E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31;p5">
            <a:extLst>
              <a:ext uri="{FF2B5EF4-FFF2-40B4-BE49-F238E27FC236}">
                <a16:creationId xmlns:a16="http://schemas.microsoft.com/office/drawing/2014/main" id="{4E21BDFD-F16F-49AD-B33E-8EBDD35E17DD}"/>
              </a:ext>
            </a:extLst>
          </p:cNvPr>
          <p:cNvSpPr txBox="1"/>
          <p:nvPr/>
        </p:nvSpPr>
        <p:spPr>
          <a:xfrm>
            <a:off x="0" y="0"/>
            <a:ext cx="12192000" cy="63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Immunization - Geo-enabled microplanning (Myanmar)</a:t>
            </a:r>
            <a:endParaRPr dirty="0">
              <a:solidFill>
                <a:srgbClr val="002147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93E3B-E5BA-CE20-6926-FDC78A10F193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Objective</a:t>
            </a:r>
            <a:endParaRPr lang="en-GB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D99E14-7A34-A74D-0540-EA2192E73A62}"/>
              </a:ext>
            </a:extLst>
          </p:cNvPr>
          <p:cNvSpPr txBox="1"/>
          <p:nvPr/>
        </p:nvSpPr>
        <p:spPr>
          <a:xfrm>
            <a:off x="371849" y="1026425"/>
            <a:ext cx="40656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routine immunization microplanning as well as monitoring and evaluation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6A2A06-DCB4-6931-791C-F42F78D194A5}"/>
              </a:ext>
            </a:extLst>
          </p:cNvPr>
          <p:cNvSpPr txBox="1"/>
          <p:nvPr/>
        </p:nvSpPr>
        <p:spPr>
          <a:xfrm>
            <a:off x="378575" y="2022444"/>
            <a:ext cx="3090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Outcomes and benefits</a:t>
            </a:r>
            <a:endParaRPr lang="en-GB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D51D20-BD5F-DE56-F619-B345FC6364E3}"/>
              </a:ext>
            </a:extLst>
          </p:cNvPr>
          <p:cNvSpPr txBox="1"/>
          <p:nvPr/>
        </p:nvSpPr>
        <p:spPr>
          <a:xfrm>
            <a:off x="486150" y="2388185"/>
            <a:ext cx="40656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classification of EPI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 microplanning maps and improved routine immunization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comprehensive immunization campaigns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Updated georeferenced master list of health facilities, communities to support </a:t>
            </a:r>
            <a:r>
              <a:rPr lang="en-US" dirty="0" err="1"/>
              <a:t>mutli</a:t>
            </a:r>
            <a:r>
              <a:rPr lang="en-US" dirty="0"/>
              <a:t>-program implementation</a:t>
            </a:r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33655E-EA5B-D9E6-56D1-6B0F1CF09886}"/>
              </a:ext>
            </a:extLst>
          </p:cNvPr>
          <p:cNvSpPr txBox="1"/>
          <p:nvPr/>
        </p:nvSpPr>
        <p:spPr>
          <a:xfrm>
            <a:off x="378575" y="5985421"/>
            <a:ext cx="3482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Reference: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https://bit.ly/3vyUuNL</a:t>
            </a:r>
            <a:r>
              <a:rPr lang="en-US" sz="1400" dirty="0"/>
              <a:t> </a:t>
            </a:r>
            <a:endParaRPr lang="en-GB" sz="105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73460B-5165-A444-39C5-EBA7B9E6EB1B}"/>
              </a:ext>
            </a:extLst>
          </p:cNvPr>
          <p:cNvSpPr txBox="1"/>
          <p:nvPr/>
        </p:nvSpPr>
        <p:spPr>
          <a:xfrm>
            <a:off x="4883716" y="2507705"/>
            <a:ext cx="26513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New classification of EPI communities</a:t>
            </a:r>
            <a:endParaRPr lang="en-GB" sz="12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6DE63C6-6068-5CCE-B979-DC1976DA3E9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6591" y="996495"/>
            <a:ext cx="2156462" cy="120578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8E1C841-2B4E-2D3D-A896-5841E51E95FA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F1FF7D8-A1A0-5F77-82D8-B9655644010A}"/>
              </a:ext>
            </a:extLst>
          </p:cNvPr>
          <p:cNvSpPr txBox="1"/>
          <p:nvPr/>
        </p:nvSpPr>
        <p:spPr>
          <a:xfrm>
            <a:off x="8667536" y="2448156"/>
            <a:ext cx="2985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Establish/updated/complete the master list of EPI communities, vaccination posts and health facilities with geographic extent or location</a:t>
            </a:r>
            <a:endParaRPr lang="en-GB" sz="12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F36EDCC-14EE-649B-C7F4-71E35B850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205" y="891106"/>
            <a:ext cx="3290646" cy="149260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842FE96-1A4B-61E8-AE02-8F55951C4A5F}"/>
              </a:ext>
            </a:extLst>
          </p:cNvPr>
          <p:cNvSpPr txBox="1"/>
          <p:nvPr/>
        </p:nvSpPr>
        <p:spPr>
          <a:xfrm>
            <a:off x="5612502" y="5754588"/>
            <a:ext cx="1616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Digital microplanning maps (pdf and online)</a:t>
            </a:r>
            <a:endParaRPr lang="en-GB" sz="12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308B4EA-D018-1B96-DB71-D508C1815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757" y="3268192"/>
            <a:ext cx="1616747" cy="210200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6E42F62-5FEF-F21E-1A90-F9DE8D064743}"/>
              </a:ext>
            </a:extLst>
          </p:cNvPr>
          <p:cNvSpPr txBox="1"/>
          <p:nvPr/>
        </p:nvSpPr>
        <p:spPr>
          <a:xfrm>
            <a:off x="8949107" y="5652465"/>
            <a:ext cx="2985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Improved routine immunization forms</a:t>
            </a:r>
            <a:endParaRPr lang="en-GB" sz="1200" dirty="0"/>
          </a:p>
        </p:txBody>
      </p:sp>
      <p:pic>
        <p:nvPicPr>
          <p:cNvPr id="48" name="Picture 47">
            <a:hlinkClick r:id="rId7" action="ppaction://hlinkfile"/>
            <a:extLst>
              <a:ext uri="{FF2B5EF4-FFF2-40B4-BE49-F238E27FC236}">
                <a16:creationId xmlns:a16="http://schemas.microsoft.com/office/drawing/2014/main" id="{6377D19B-C813-7D35-1E42-D36CEF46B8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3" t="25861" r="47928" b="8080"/>
          <a:stretch/>
        </p:blipFill>
        <p:spPr>
          <a:xfrm>
            <a:off x="9230678" y="3831262"/>
            <a:ext cx="2422842" cy="17501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F40B0C0-230E-4463-F0FA-579A39992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9370" y="1631453"/>
            <a:ext cx="1342465" cy="86327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8E0457C-60B8-10D3-E085-F6FA5D7270A0}"/>
              </a:ext>
            </a:extLst>
          </p:cNvPr>
          <p:cNvSpPr txBox="1"/>
          <p:nvPr/>
        </p:nvSpPr>
        <p:spPr>
          <a:xfrm>
            <a:off x="7785661" y="632792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Result</a:t>
            </a:r>
            <a:endParaRPr lang="en-GB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81F52-5497-75FC-4858-2CAA9A59199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630"/>
          <a:stretch/>
        </p:blipFill>
        <p:spPr>
          <a:xfrm>
            <a:off x="6019127" y="4295247"/>
            <a:ext cx="2217994" cy="1372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98D473E-D2A6-32C5-3EB6-9D7E70C5F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619" y="3319150"/>
            <a:ext cx="1451259" cy="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4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E4942EB2-527A-4C12-8537-2EC7164A21EC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31;p5">
            <a:extLst>
              <a:ext uri="{FF2B5EF4-FFF2-40B4-BE49-F238E27FC236}">
                <a16:creationId xmlns:a16="http://schemas.microsoft.com/office/drawing/2014/main" id="{4E21BDFD-F16F-49AD-B33E-8EBDD35E17DD}"/>
              </a:ext>
            </a:extLst>
          </p:cNvPr>
          <p:cNvSpPr txBox="1"/>
          <p:nvPr/>
        </p:nvSpPr>
        <p:spPr>
          <a:xfrm>
            <a:off x="0" y="0"/>
            <a:ext cx="12192000" cy="63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147"/>
                </a:solidFill>
                <a:latin typeface="Calibri"/>
                <a:ea typeface="Calibri"/>
                <a:cs typeface="Calibri"/>
                <a:sym typeface="Calibri"/>
              </a:rPr>
              <a:t>Immunization - Geo-enabled microplanning (Mozambique)</a:t>
            </a:r>
            <a:endParaRPr dirty="0">
              <a:solidFill>
                <a:srgbClr val="002147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E849AD-3C90-73F3-EEED-7F3EF36772DC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Objective</a:t>
            </a:r>
            <a:endParaRPr lang="en-GB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BE290-F96C-AF7B-3623-F9BF6DBBEF8B}"/>
              </a:ext>
            </a:extLst>
          </p:cNvPr>
          <p:cNvSpPr txBox="1"/>
          <p:nvPr/>
        </p:nvSpPr>
        <p:spPr>
          <a:xfrm>
            <a:off x="371849" y="1026425"/>
            <a:ext cx="4065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Digitalize microplanning to </a:t>
            </a:r>
            <a:r>
              <a:rPr lang="en-US" dirty="0"/>
              <a:t>e</a:t>
            </a:r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nhance routine immunization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58C085-8DC4-55A9-B594-54F96B55869F}"/>
              </a:ext>
            </a:extLst>
          </p:cNvPr>
          <p:cNvSpPr txBox="1"/>
          <p:nvPr/>
        </p:nvSpPr>
        <p:spPr>
          <a:xfrm>
            <a:off x="7785661" y="632792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Result</a:t>
            </a:r>
            <a:endParaRPr lang="en-GB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B07A5F-245A-FB89-1AA8-BF852EDDC311}"/>
              </a:ext>
            </a:extLst>
          </p:cNvPr>
          <p:cNvSpPr txBox="1"/>
          <p:nvPr/>
        </p:nvSpPr>
        <p:spPr>
          <a:xfrm>
            <a:off x="4883716" y="2438623"/>
            <a:ext cx="1903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Immunization ecosystem data model</a:t>
            </a:r>
            <a:endParaRPr lang="en-GB" sz="1200" b="1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4C48385-A488-4C3F-0809-0456D19408BB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BEF0ACF-5EDA-57C3-16A8-BA81611556E5}"/>
              </a:ext>
            </a:extLst>
          </p:cNvPr>
          <p:cNvSpPr txBox="1"/>
          <p:nvPr/>
        </p:nvSpPr>
        <p:spPr>
          <a:xfrm>
            <a:off x="5368393" y="4405213"/>
            <a:ext cx="22369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Improved population coverage estimates</a:t>
            </a:r>
            <a:endParaRPr lang="en-GB" sz="1200" b="1" dirty="0"/>
          </a:p>
        </p:txBody>
      </p:sp>
      <p:pic>
        <p:nvPicPr>
          <p:cNvPr id="46" name="Google Shape;405;p20">
            <a:extLst>
              <a:ext uri="{FF2B5EF4-FFF2-40B4-BE49-F238E27FC236}">
                <a16:creationId xmlns:a16="http://schemas.microsoft.com/office/drawing/2014/main" id="{0A590AA8-9CB2-8222-5BBA-BEE11EBA1A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4355" y="1031495"/>
            <a:ext cx="1903200" cy="140855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18F62A3-4FBC-475D-3801-2B1D26DB694F}"/>
              </a:ext>
            </a:extLst>
          </p:cNvPr>
          <p:cNvSpPr txBox="1"/>
          <p:nvPr/>
        </p:nvSpPr>
        <p:spPr>
          <a:xfrm>
            <a:off x="6786916" y="2456544"/>
            <a:ext cx="26579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1100" b="1" dirty="0"/>
              <a:t>Georeferenced master list of health facilities and concentration points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F76D859-2D3D-E18B-AFF2-152C9D05A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403" y="1020831"/>
            <a:ext cx="1463966" cy="9994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529E988-C3DE-FF4C-6A1C-46C9F8652D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644"/>
          <a:stretch/>
        </p:blipFill>
        <p:spPr>
          <a:xfrm>
            <a:off x="7528298" y="1531409"/>
            <a:ext cx="1468689" cy="9165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C0CDF3A-5843-15AF-C0ED-9AD1CD0F4475}"/>
              </a:ext>
            </a:extLst>
          </p:cNvPr>
          <p:cNvSpPr txBox="1"/>
          <p:nvPr/>
        </p:nvSpPr>
        <p:spPr>
          <a:xfrm>
            <a:off x="9485419" y="2408571"/>
            <a:ext cx="265796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PH" sz="1100" b="1" dirty="0"/>
              <a:t>Field data collection to collect geographic coordinates of health facilities and concentration points</a:t>
            </a:r>
          </a:p>
        </p:txBody>
      </p:sp>
      <p:pic>
        <p:nvPicPr>
          <p:cNvPr id="51" name="Google Shape;627;g11cb607a366_11_86">
            <a:extLst>
              <a:ext uri="{FF2B5EF4-FFF2-40B4-BE49-F238E27FC236}">
                <a16:creationId xmlns:a16="http://schemas.microsoft.com/office/drawing/2014/main" id="{5EA6737F-9099-B545-3057-2BD3C460898C}"/>
              </a:ext>
            </a:extLst>
          </p:cNvPr>
          <p:cNvPicPr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95035" y="829219"/>
            <a:ext cx="2027681" cy="1394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ADE7659-D0EF-C01C-4B40-64162E42EC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48" r="-14"/>
          <a:stretch/>
        </p:blipFill>
        <p:spPr bwMode="auto">
          <a:xfrm>
            <a:off x="10861428" y="1849724"/>
            <a:ext cx="1197969" cy="504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506FA2D-C406-DF1E-B050-B48CC56806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50" t="13372" r="31100" b="6047"/>
          <a:stretch/>
        </p:blipFill>
        <p:spPr>
          <a:xfrm>
            <a:off x="7084953" y="3135134"/>
            <a:ext cx="1008224" cy="1260289"/>
          </a:xfrm>
          <a:prstGeom prst="rect">
            <a:avLst/>
          </a:prstGeom>
        </p:spPr>
      </p:pic>
      <p:pic>
        <p:nvPicPr>
          <p:cNvPr id="55" name="Google Shape;192;p24">
            <a:extLst>
              <a:ext uri="{FF2B5EF4-FFF2-40B4-BE49-F238E27FC236}">
                <a16:creationId xmlns:a16="http://schemas.microsoft.com/office/drawing/2014/main" id="{6746E45A-AFD3-DAB5-EEF0-309ACC94FD9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2875" t="23120" r="28569" b="33536"/>
          <a:stretch/>
        </p:blipFill>
        <p:spPr>
          <a:xfrm>
            <a:off x="5368393" y="3232656"/>
            <a:ext cx="1207292" cy="113854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E8E503C-BDAD-7A3D-B0FC-EFD744C24C66}"/>
              </a:ext>
            </a:extLst>
          </p:cNvPr>
          <p:cNvSpPr txBox="1"/>
          <p:nvPr/>
        </p:nvSpPr>
        <p:spPr>
          <a:xfrm>
            <a:off x="9038341" y="4487766"/>
            <a:ext cx="31050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Microplanning maps and population estimates</a:t>
            </a:r>
            <a:endParaRPr lang="en-PH" sz="11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AFBDD-DFB6-8E4B-EDC2-433FB1EC2A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8369" y="3033450"/>
            <a:ext cx="1903200" cy="1340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48AD219-04D9-FE70-8747-2A1109B6FB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94" t="24381" r="33629" b="12153"/>
          <a:stretch/>
        </p:blipFill>
        <p:spPr>
          <a:xfrm>
            <a:off x="10178121" y="3538627"/>
            <a:ext cx="1684943" cy="924424"/>
          </a:xfrm>
          <a:prstGeom prst="rect">
            <a:avLst/>
          </a:prstGeom>
        </p:spPr>
      </p:pic>
      <p:sp>
        <p:nvSpPr>
          <p:cNvPr id="3" name="Right Arrow 65">
            <a:extLst>
              <a:ext uri="{FF2B5EF4-FFF2-40B4-BE49-F238E27FC236}">
                <a16:creationId xmlns:a16="http://schemas.microsoft.com/office/drawing/2014/main" id="{8E7C8345-5180-2A7B-B54C-5E49360BA64B}"/>
              </a:ext>
            </a:extLst>
          </p:cNvPr>
          <p:cNvSpPr/>
          <p:nvPr/>
        </p:nvSpPr>
        <p:spPr>
          <a:xfrm>
            <a:off x="6661769" y="3572398"/>
            <a:ext cx="448169" cy="372579"/>
          </a:xfrm>
          <a:prstGeom prst="rightArrow">
            <a:avLst/>
          </a:prstGeom>
          <a:solidFill>
            <a:srgbClr val="1F8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E2FB0-4BA6-9D82-8EB3-3F5E3CA9B7BA}"/>
              </a:ext>
            </a:extLst>
          </p:cNvPr>
          <p:cNvSpPr txBox="1"/>
          <p:nvPr/>
        </p:nvSpPr>
        <p:spPr>
          <a:xfrm>
            <a:off x="7853083" y="5326591"/>
            <a:ext cx="21335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1" dirty="0"/>
              <a:t>Deployment of a Common Geo-Registry to host, maintain, regularly  update and share master list and associated spatial data </a:t>
            </a:r>
            <a:endParaRPr lang="en-PH" sz="11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DB6ECA-15B8-E458-F143-12F41E86920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9923"/>
          <a:stretch/>
        </p:blipFill>
        <p:spPr>
          <a:xfrm>
            <a:off x="9983466" y="5112645"/>
            <a:ext cx="1987046" cy="1142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549ADA-652A-91C3-A3DE-27FCE857AB5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988" t="37132" r="8915" b="24158"/>
          <a:stretch/>
        </p:blipFill>
        <p:spPr>
          <a:xfrm>
            <a:off x="4963284" y="4972852"/>
            <a:ext cx="2717416" cy="954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468438-E236-544D-2C6A-360ED23A621E}"/>
              </a:ext>
            </a:extLst>
          </p:cNvPr>
          <p:cNvSpPr txBox="1"/>
          <p:nvPr/>
        </p:nvSpPr>
        <p:spPr>
          <a:xfrm>
            <a:off x="5035437" y="5987300"/>
            <a:ext cx="2573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Adjusted microplanning forms</a:t>
            </a:r>
            <a:endParaRPr lang="en-GB" sz="1200" b="1" dirty="0"/>
          </a:p>
        </p:txBody>
      </p:sp>
      <p:pic>
        <p:nvPicPr>
          <p:cNvPr id="9" name="Picture 8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FF493889-87C2-837B-2F99-D71CEE581B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495" y="4509904"/>
            <a:ext cx="1451259" cy="435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0DD0C3-D136-AFC7-5A87-481CF851FE4E}"/>
              </a:ext>
            </a:extLst>
          </p:cNvPr>
          <p:cNvSpPr txBox="1"/>
          <p:nvPr/>
        </p:nvSpPr>
        <p:spPr>
          <a:xfrm>
            <a:off x="482592" y="2131799"/>
            <a:ext cx="40656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understanding of the geographic context (data model and georeferenced master lists)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method to estimate population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Microplanning maps and population estimates for the optimization of the network of vaccination 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Adjustment of the microplanning process and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data management practices and data storage and management platform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DCFE96-7BBA-B048-1AAF-D17B18E01877}"/>
              </a:ext>
            </a:extLst>
          </p:cNvPr>
          <p:cNvSpPr txBox="1"/>
          <p:nvPr/>
        </p:nvSpPr>
        <p:spPr>
          <a:xfrm>
            <a:off x="378575" y="1762467"/>
            <a:ext cx="3090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Outcomes and benefits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E6214-1813-7C48-566A-421BF74E119D}"/>
              </a:ext>
            </a:extLst>
          </p:cNvPr>
          <p:cNvSpPr txBox="1"/>
          <p:nvPr/>
        </p:nvSpPr>
        <p:spPr>
          <a:xfrm>
            <a:off x="378575" y="5985421"/>
            <a:ext cx="3482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Reference:</a:t>
            </a:r>
            <a:r>
              <a:rPr lang="en-US" sz="1400" dirty="0"/>
              <a:t> </a:t>
            </a:r>
            <a:r>
              <a:rPr lang="en-US" sz="1400" dirty="0">
                <a:hlinkClick r:id="rId15"/>
              </a:rPr>
              <a:t>https://tinyurl.com/537t343j</a:t>
            </a:r>
            <a:r>
              <a:rPr lang="en-US" sz="1400" dirty="0"/>
              <a:t> 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232616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3E273-78D9-B95C-DA25-D940C2C97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8;p10">
            <a:extLst>
              <a:ext uri="{FF2B5EF4-FFF2-40B4-BE49-F238E27FC236}">
                <a16:creationId xmlns:a16="http://schemas.microsoft.com/office/drawing/2014/main" id="{C131CA46-8475-D776-6C52-F20C4A4708BD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31;p5">
            <a:extLst>
              <a:ext uri="{FF2B5EF4-FFF2-40B4-BE49-F238E27FC236}">
                <a16:creationId xmlns:a16="http://schemas.microsoft.com/office/drawing/2014/main" id="{D296ECBF-ED51-2BBA-0D66-EBC5BC5A2176}"/>
              </a:ext>
            </a:extLst>
          </p:cNvPr>
          <p:cNvSpPr txBox="1"/>
          <p:nvPr/>
        </p:nvSpPr>
        <p:spPr>
          <a:xfrm>
            <a:off x="0" y="430310"/>
            <a:ext cx="12192000" cy="63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3200" b="1" dirty="0">
                <a:solidFill>
                  <a:srgbClr val="002147"/>
                </a:solidFill>
                <a:ea typeface="Calibri"/>
                <a:cs typeface="Calibri"/>
                <a:sym typeface="Calibri"/>
              </a:rPr>
              <a:t>Emergency management - Vulnerability and risk analysis (North Macedonia)</a:t>
            </a:r>
            <a:endParaRPr lang="en-US" sz="3200" dirty="0">
              <a:solidFill>
                <a:srgbClr val="002147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793382-0640-E4B6-4A1D-F010674B7CEA}"/>
              </a:ext>
            </a:extLst>
          </p:cNvPr>
          <p:cNvSpPr txBox="1"/>
          <p:nvPr/>
        </p:nvSpPr>
        <p:spPr>
          <a:xfrm>
            <a:off x="371849" y="657093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Objective</a:t>
            </a:r>
            <a:endParaRPr lang="en-GB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309BB9-F6AF-FF87-BA26-87DE7259F035}"/>
              </a:ext>
            </a:extLst>
          </p:cNvPr>
          <p:cNvSpPr txBox="1"/>
          <p:nvPr/>
        </p:nvSpPr>
        <p:spPr>
          <a:xfrm>
            <a:off x="371849" y="1026425"/>
            <a:ext cx="40656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02124"/>
                </a:solidFill>
              </a:rPr>
              <a:t>Support emergency preparedness of the health sector by identifying the population and infrastructures most at risk to experience losses or to be damaged during an emergency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6ED2AB-81D9-D7EC-FAFE-9267923C7E80}"/>
              </a:ext>
            </a:extLst>
          </p:cNvPr>
          <p:cNvSpPr txBox="1"/>
          <p:nvPr/>
        </p:nvSpPr>
        <p:spPr>
          <a:xfrm>
            <a:off x="7773521" y="873102"/>
            <a:ext cx="1342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Result</a:t>
            </a:r>
            <a:endParaRPr lang="en-GB" b="1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D2BCA-06BE-0352-3207-E347D24A6EEC}"/>
              </a:ext>
            </a:extLst>
          </p:cNvPr>
          <p:cNvCxnSpPr/>
          <p:nvPr/>
        </p:nvCxnSpPr>
        <p:spPr>
          <a:xfrm>
            <a:off x="4697506" y="841759"/>
            <a:ext cx="0" cy="53505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AFFE29D-F192-03FB-CB80-9FA2CA7817A1}"/>
              </a:ext>
            </a:extLst>
          </p:cNvPr>
          <p:cNvSpPr txBox="1"/>
          <p:nvPr/>
        </p:nvSpPr>
        <p:spPr>
          <a:xfrm>
            <a:off x="378575" y="2560328"/>
            <a:ext cx="3090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Outcomes and benefits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3D10BD-5306-D036-B757-A5E20A6B85F8}"/>
              </a:ext>
            </a:extLst>
          </p:cNvPr>
          <p:cNvSpPr txBox="1"/>
          <p:nvPr/>
        </p:nvSpPr>
        <p:spPr>
          <a:xfrm>
            <a:off x="486150" y="2926069"/>
            <a:ext cx="40656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Identification of the health facilities and other infrastructures that will most likely not be operational during a disaster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Identification the geographic area(s) in which the population is most at risk to experience significant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the development of the emergency preparedness and response plan 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658E9AF-7F73-3817-2710-2592EF0325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50" y="1270925"/>
            <a:ext cx="4493850" cy="33703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10A29-9A4E-AD6F-7C6F-12335E80F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807" y="2719883"/>
            <a:ext cx="4440468" cy="33703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9030" y="5859438"/>
            <a:ext cx="428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Reference: </a:t>
            </a:r>
            <a:r>
              <a:rPr lang="en-US" sz="1200" dirty="0">
                <a:hlinkClick r:id="rId5"/>
              </a:rPr>
              <a:t>https://tinyurl.com/msafe4hj</a:t>
            </a:r>
            <a:r>
              <a:rPr lang="en-US" sz="1200" dirty="0"/>
              <a:t>, </a:t>
            </a:r>
            <a:r>
              <a:rPr lang="en-US" sz="1200" dirty="0">
                <a:hlinkClick r:id="rId6"/>
              </a:rPr>
              <a:t>https://tinyurl.com/2n7svyr4</a:t>
            </a:r>
            <a:r>
              <a:rPr lang="en-US" sz="1200" dirty="0"/>
              <a:t>  </a:t>
            </a:r>
            <a:endParaRPr lang="en-GB" altLang="zh-CN" sz="12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052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42401C-9E9B-4C79-AF24-3B37845AD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91" t="14494" r="39285" b="2289"/>
          <a:stretch/>
        </p:blipFill>
        <p:spPr>
          <a:xfrm>
            <a:off x="326991" y="1865746"/>
            <a:ext cx="1985856" cy="2567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Google Shape;208;p8">
            <a:extLst>
              <a:ext uri="{FF2B5EF4-FFF2-40B4-BE49-F238E27FC236}">
                <a16:creationId xmlns:a16="http://schemas.microsoft.com/office/drawing/2014/main" id="{55AE6765-756D-40A0-AF09-C0F9AD066DD3}"/>
              </a:ext>
            </a:extLst>
          </p:cNvPr>
          <p:cNvSpPr txBox="1"/>
          <p:nvPr/>
        </p:nvSpPr>
        <p:spPr>
          <a:xfrm>
            <a:off x="238256" y="6107530"/>
            <a:ext cx="11304550" cy="22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997" tIns="39988" rIns="79997" bIns="39988" anchor="t" anchorCtr="0">
            <a:spAutoFit/>
          </a:bodyPr>
          <a:lstStyle>
            <a:defPPr>
              <a:defRPr lang="en-US"/>
            </a:defPPr>
            <a:lvl1pPr>
              <a:defRPr sz="962">
                <a:solidFill>
                  <a:srgbClr val="346667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dirty="0">
                <a:sym typeface="Calibri"/>
                <a:hlinkClick r:id="rId4"/>
              </a:rPr>
              <a:t>https://healthgeolab.net//KNOW_REP/GIS-and-Immunisation-Landscape_EN.pdf</a:t>
            </a:r>
            <a:endParaRPr dirty="0"/>
          </a:p>
        </p:txBody>
      </p:sp>
      <p:sp>
        <p:nvSpPr>
          <p:cNvPr id="6" name="AutoShape 118">
            <a:extLst>
              <a:ext uri="{FF2B5EF4-FFF2-40B4-BE49-F238E27FC236}">
                <a16:creationId xmlns:a16="http://schemas.microsoft.com/office/drawing/2014/main" id="{E6D78567-F269-31D0-2601-D917F1ED6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7061" y="2893884"/>
            <a:ext cx="446045" cy="487769"/>
          </a:xfrm>
          <a:prstGeom prst="rightArrow">
            <a:avLst>
              <a:gd name="adj1" fmla="val 50000"/>
              <a:gd name="adj2" fmla="val 41575"/>
            </a:avLst>
          </a:prstGeom>
          <a:solidFill>
            <a:srgbClr val="4F8CB5"/>
          </a:solidFill>
          <a:ln w="9525">
            <a:solidFill>
              <a:srgbClr val="346667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 dirty="0">
              <a:solidFill>
                <a:srgbClr val="2B6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82A74B-CF86-8BE8-AA21-F5F97F8DAD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84" t="16907" r="36907"/>
          <a:stretch/>
        </p:blipFill>
        <p:spPr>
          <a:xfrm>
            <a:off x="326991" y="1865746"/>
            <a:ext cx="1985856" cy="26235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D72F68-2E8F-8894-2288-F3E512E7AD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80" t="20400" r="42938" b="9741"/>
          <a:stretch/>
        </p:blipFill>
        <p:spPr>
          <a:xfrm>
            <a:off x="3042151" y="789769"/>
            <a:ext cx="1985856" cy="50585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7063CD-1FFD-7CAD-9ED5-BCC1399E0D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603" t="19662" r="42938" b="20153"/>
          <a:stretch/>
        </p:blipFill>
        <p:spPr>
          <a:xfrm>
            <a:off x="5183455" y="860067"/>
            <a:ext cx="1985856" cy="43345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125EDC-95C3-E475-22DE-B8F4CB3C59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913" t="21432" r="42938" b="20154"/>
          <a:stretch/>
        </p:blipFill>
        <p:spPr>
          <a:xfrm>
            <a:off x="7406365" y="860067"/>
            <a:ext cx="2002243" cy="43345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8FED97-11A4-3D0E-DC23-B3462E35E8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647" t="19267" r="42648" b="25191"/>
          <a:stretch/>
        </p:blipFill>
        <p:spPr>
          <a:xfrm>
            <a:off x="9608161" y="832282"/>
            <a:ext cx="2081813" cy="4123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B43336-59AE-52C7-703D-D33A7142ED79}"/>
              </a:ext>
            </a:extLst>
          </p:cNvPr>
          <p:cNvSpPr txBox="1">
            <a:spLocks/>
          </p:cNvSpPr>
          <p:nvPr/>
        </p:nvSpPr>
        <p:spPr>
          <a:xfrm>
            <a:off x="1" y="115797"/>
            <a:ext cx="12192000" cy="4834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002147"/>
                </a:solidFill>
                <a:latin typeface="+mn-lt"/>
              </a:rPr>
              <a:t>Other immunization related use case</a:t>
            </a:r>
          </a:p>
          <a:p>
            <a:pPr algn="ctr">
              <a:defRPr/>
            </a:pPr>
            <a:endParaRPr lang="en-US" altLang="en-US" sz="3200" b="1" dirty="0">
              <a:solidFill>
                <a:srgbClr val="002147"/>
              </a:solidFill>
              <a:latin typeface="+mn-lt"/>
            </a:endParaRPr>
          </a:p>
          <a:p>
            <a:pPr algn="ctr">
              <a:defRPr/>
            </a:pPr>
            <a:endParaRPr lang="en-PH" altLang="en-US" sz="3200" b="1" dirty="0">
              <a:solidFill>
                <a:srgbClr val="002147"/>
              </a:solidFill>
              <a:latin typeface="+mn-lt"/>
            </a:endParaRPr>
          </a:p>
        </p:txBody>
      </p:sp>
      <p:sp>
        <p:nvSpPr>
          <p:cNvPr id="3" name="Google Shape;258;p10">
            <a:extLst>
              <a:ext uri="{FF2B5EF4-FFF2-40B4-BE49-F238E27FC236}">
                <a16:creationId xmlns:a16="http://schemas.microsoft.com/office/drawing/2014/main" id="{8C847CB9-CB58-9CE1-5464-5687FBD0B966}"/>
              </a:ext>
            </a:extLst>
          </p:cNvPr>
          <p:cNvSpPr txBox="1"/>
          <p:nvPr/>
        </p:nvSpPr>
        <p:spPr>
          <a:xfrm>
            <a:off x="11653520" y="6492875"/>
            <a:ext cx="39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5BF27-EC31-DF73-3DFF-CED1BCB9E8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520" t="38265" r="10441" b="47050"/>
          <a:stretch/>
        </p:blipFill>
        <p:spPr>
          <a:xfrm>
            <a:off x="2112851" y="4378249"/>
            <a:ext cx="399991" cy="3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603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d77ab39-99b3-4b56-8024-34505d31c567"/>
</p:tagLst>
</file>

<file path=ppt/theme/theme1.xml><?xml version="1.0" encoding="utf-8"?>
<a:theme xmlns:a="http://schemas.openxmlformats.org/drawingml/2006/main" name="MORU Ep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RU Epi NEW 4_3 191018.potx" id="{98E674E4-836A-45AF-B6ED-DC325EA403FB}" vid="{9AECCC77-F4DD-49CF-91A4-43ED9B9F4A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GF_IDN_MORU-HGL_ve1</Template>
  <TotalTime>6065</TotalTime>
  <Words>893</Words>
  <Application>Microsoft Office PowerPoint</Application>
  <PresentationFormat>Widescreen</PresentationFormat>
  <Paragraphs>128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宋体</vt:lpstr>
      <vt:lpstr>Arial</vt:lpstr>
      <vt:lpstr>Calibri</vt:lpstr>
      <vt:lpstr>Calibri Light</vt:lpstr>
      <vt:lpstr>Source Sans Variable</vt:lpstr>
      <vt:lpstr>MORU Epi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Izay Pantanilla</dc:creator>
  <cp:lastModifiedBy>Izay Pantanilla</cp:lastModifiedBy>
  <cp:revision>311</cp:revision>
  <dcterms:created xsi:type="dcterms:W3CDTF">2021-09-02T13:03:17Z</dcterms:created>
  <dcterms:modified xsi:type="dcterms:W3CDTF">2026-06-21T05:37:26Z</dcterms:modified>
</cp:coreProperties>
</file>