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792" r:id="rId2"/>
    <p:sldId id="793" r:id="rId3"/>
    <p:sldId id="814" r:id="rId4"/>
    <p:sldId id="811" r:id="rId5"/>
    <p:sldId id="795" r:id="rId6"/>
    <p:sldId id="812" r:id="rId7"/>
    <p:sldId id="878" r:id="rId8"/>
    <p:sldId id="879" r:id="rId9"/>
    <p:sldId id="881" r:id="rId10"/>
    <p:sldId id="794" r:id="rId11"/>
    <p:sldId id="374" r:id="rId12"/>
    <p:sldId id="2789" r:id="rId13"/>
    <p:sldId id="2790" r:id="rId14"/>
    <p:sldId id="883"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0" userDrawn="1">
          <p15:clr>
            <a:srgbClr val="A4A3A4"/>
          </p15:clr>
        </p15:guide>
        <p15:guide id="2" pos="325" userDrawn="1">
          <p15:clr>
            <a:srgbClr val="A4A3A4"/>
          </p15:clr>
        </p15:guide>
        <p15:guide id="3" orient="horz" pos="300" userDrawn="1">
          <p15:clr>
            <a:srgbClr val="A4A3A4"/>
          </p15:clr>
        </p15:guide>
        <p15:guide id="4" pos="3500" userDrawn="1">
          <p15:clr>
            <a:srgbClr val="A4A3A4"/>
          </p15:clr>
        </p15:guide>
        <p15:guide id="5" orient="horz" pos="3430" userDrawn="1">
          <p15:clr>
            <a:srgbClr val="A4A3A4"/>
          </p15:clr>
        </p15:guide>
        <p15:guide id="7" pos="7355" userDrawn="1">
          <p15:clr>
            <a:srgbClr val="A4A3A4"/>
          </p15:clr>
        </p15:guide>
        <p15:guide id="8" orient="horz" pos="2478" userDrawn="1">
          <p15:clr>
            <a:srgbClr val="A4A3A4"/>
          </p15:clr>
        </p15:guide>
        <p15:guide id="9" orient="horz" pos="2160" userDrawn="1">
          <p15:clr>
            <a:srgbClr val="A4A3A4"/>
          </p15:clr>
        </p15:guide>
        <p15:guide id="10" orient="horz" pos="272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0FF"/>
    <a:srgbClr val="1F83C5"/>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50" autoAdjust="0"/>
    <p:restoredTop sz="94660"/>
  </p:normalViewPr>
  <p:slideViewPr>
    <p:cSldViewPr snapToGrid="0">
      <p:cViewPr varScale="1">
        <p:scale>
          <a:sx n="107" d="100"/>
          <a:sy n="107" d="100"/>
        </p:scale>
        <p:origin x="1314" y="102"/>
      </p:cViewPr>
      <p:guideLst>
        <p:guide orient="horz" pos="1480"/>
        <p:guide pos="325"/>
        <p:guide orient="horz" pos="300"/>
        <p:guide pos="3500"/>
        <p:guide orient="horz" pos="3430"/>
        <p:guide pos="7355"/>
        <p:guide orient="horz" pos="2478"/>
        <p:guide orient="horz" pos="2160"/>
        <p:guide orient="horz" pos="2727"/>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21/06/2026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271599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381043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D482C6-7221-442F-AC9E-4AD7982D5D27}" type="slidenum">
              <a:rPr lang="en-GB" smtClean="0"/>
              <a:t>11</a:t>
            </a:fld>
            <a:endParaRPr lang="en-GB"/>
          </a:p>
        </p:txBody>
      </p:sp>
    </p:spTree>
    <p:extLst>
      <p:ext uri="{BB962C8B-B14F-4D97-AF65-F5344CB8AC3E}">
        <p14:creationId xmlns:p14="http://schemas.microsoft.com/office/powerpoint/2010/main" val="168534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fontAlgn="auto" hangingPunct="1">
              <a:lnSpc>
                <a:spcPct val="90000"/>
              </a:lnSpc>
              <a:spcAft>
                <a:spcPts val="0"/>
              </a:spcAft>
              <a:defRPr/>
            </a:pPr>
            <a:endParaRPr lang="en-PH" sz="1200" dirty="0">
              <a:latin typeface="+mn-lt"/>
              <a:ea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19548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1257121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165250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260293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405823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68938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326604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2987575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33505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425229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947564" y="6372237"/>
            <a:ext cx="2244436" cy="365125"/>
          </a:xfrm>
        </p:spPr>
        <p:txBody>
          <a:bodyPr/>
          <a:lstStyle>
            <a:lvl1pPr>
              <a:defRPr>
                <a:solidFill>
                  <a:schemeClr val="tx1"/>
                </a:solidFill>
              </a:defRPr>
            </a:lvl1pPr>
          </a:lstStyle>
          <a:p>
            <a:fld id="{52CF7BD0-B8B5-4FD1-B667-C9EC0A5E21A2}" type="slidenum">
              <a:rPr lang="en-US" smtClean="0"/>
              <a:pPr/>
              <a:t>‹#›</a:t>
            </a:fld>
            <a:endParaRPr lang="en-US"/>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AF2E54-F30D-4F16-80BD-0575CE8B7D6F}"/>
              </a:ext>
            </a:extLst>
          </p:cNvPr>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124744"/>
            <a:ext cx="11617291" cy="54726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pPr>
              <a:defRPr/>
            </a:pPr>
            <a:fld id="{8C5490D6-8476-4F9A-9D29-0EC3740DF8C6}" type="slidenum">
              <a:rPr lang="en-GB" altLang="en-US" smtClean="0"/>
              <a:pPr>
                <a:defRPr/>
              </a:pPr>
              <a:t>‹#›</a:t>
            </a:fld>
            <a:endParaRPr lang="en-GB" altLang="en-US"/>
          </a:p>
        </p:txBody>
      </p:sp>
      <p:sp>
        <p:nvSpPr>
          <p:cNvPr id="22" name="Title 1"/>
          <p:cNvSpPr txBox="1">
            <a:spLocks/>
          </p:cNvSpPr>
          <p:nvPr userDrawn="1"/>
        </p:nvSpPr>
        <p:spPr bwMode="auto">
          <a:xfrm>
            <a:off x="838200" y="142975"/>
            <a:ext cx="105156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endParaRPr lang="en-PH" altLang="en-US" sz="3200" b="1" dirty="0">
              <a:solidFill>
                <a:schemeClr val="bg1"/>
              </a:solidFill>
              <a:latin typeface="+mn-lt"/>
            </a:endParaRPr>
          </a:p>
        </p:txBody>
      </p:sp>
    </p:spTree>
    <p:extLst>
      <p:ext uri="{BB962C8B-B14F-4D97-AF65-F5344CB8AC3E}">
        <p14:creationId xmlns:p14="http://schemas.microsoft.com/office/powerpoint/2010/main" val="284803337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415740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6/21/2026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06314" y="6419850"/>
            <a:ext cx="62172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CF7BD0-B8B5-4FD1-B667-C9EC0A5E21A2}" type="slidenum">
              <a:rPr lang="en-US" smtClean="0"/>
              <a:t>‹#›</a:t>
            </a:fld>
            <a:endParaRPr lang="en-US"/>
          </a:p>
        </p:txBody>
      </p:sp>
      <p:sp>
        <p:nvSpPr>
          <p:cNvPr id="19" name="Google Shape;17;p25">
            <a:extLst>
              <a:ext uri="{FF2B5EF4-FFF2-40B4-BE49-F238E27FC236}">
                <a16:creationId xmlns:a16="http://schemas.microsoft.com/office/drawing/2014/main" id="{631B12C8-40DA-D8E5-BDDD-729AFF29CE2B}"/>
              </a:ext>
            </a:extLst>
          </p:cNvPr>
          <p:cNvSpPr/>
          <p:nvPr/>
        </p:nvSpPr>
        <p:spPr>
          <a:xfrm>
            <a:off x="7684606" y="6428557"/>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8584D217-1732-2173-7C8E-310B3A940ADF}"/>
              </a:ext>
            </a:extLst>
          </p:cNvPr>
          <p:cNvGrpSpPr/>
          <p:nvPr userDrawn="1"/>
        </p:nvGrpSpPr>
        <p:grpSpPr>
          <a:xfrm>
            <a:off x="1753476" y="6396842"/>
            <a:ext cx="8692977" cy="440669"/>
            <a:chOff x="1724901" y="6396842"/>
            <a:chExt cx="8692977" cy="440669"/>
          </a:xfrm>
        </p:grpSpPr>
        <p:pic>
          <p:nvPicPr>
            <p:cNvPr id="22" name="Google Shape;20;p25">
              <a:extLst>
                <a:ext uri="{FF2B5EF4-FFF2-40B4-BE49-F238E27FC236}">
                  <a16:creationId xmlns:a16="http://schemas.microsoft.com/office/drawing/2014/main" id="{64F20500-7B52-0D1E-C489-DC9B3C3B6E1C}"/>
                </a:ext>
              </a:extLst>
            </p:cNvPr>
            <p:cNvPicPr preferRelativeResize="0"/>
            <p:nvPr/>
          </p:nvPicPr>
          <p:blipFill rotWithShape="1">
            <a:blip r:embed="rId16">
              <a:alphaModFix/>
            </a:blip>
            <a:srcRect/>
            <a:stretch/>
          </p:blipFill>
          <p:spPr>
            <a:xfrm>
              <a:off x="8724773" y="6396842"/>
              <a:ext cx="438912" cy="438912"/>
            </a:xfrm>
            <a:prstGeom prst="rect">
              <a:avLst/>
            </a:prstGeom>
            <a:noFill/>
            <a:ln>
              <a:noFill/>
            </a:ln>
          </p:spPr>
        </p:pic>
        <p:pic>
          <p:nvPicPr>
            <p:cNvPr id="17" name="Google Shape;15;p25">
              <a:extLst>
                <a:ext uri="{FF2B5EF4-FFF2-40B4-BE49-F238E27FC236}">
                  <a16:creationId xmlns:a16="http://schemas.microsoft.com/office/drawing/2014/main" id="{E6DA330A-3F2F-6139-D9CD-D45D697DE8DD}"/>
                </a:ext>
              </a:extLst>
            </p:cNvPr>
            <p:cNvPicPr preferRelativeResize="0"/>
            <p:nvPr/>
          </p:nvPicPr>
          <p:blipFill rotWithShape="1">
            <a:blip r:embed="rId17">
              <a:alphaModFix/>
            </a:blip>
            <a:srcRect/>
            <a:stretch/>
          </p:blipFill>
          <p:spPr>
            <a:xfrm>
              <a:off x="6060264" y="6396842"/>
              <a:ext cx="1315116" cy="438912"/>
            </a:xfrm>
            <a:prstGeom prst="rect">
              <a:avLst/>
            </a:prstGeom>
            <a:noFill/>
            <a:ln>
              <a:noFill/>
            </a:ln>
          </p:spPr>
        </p:pic>
        <p:pic>
          <p:nvPicPr>
            <p:cNvPr id="18" name="Google Shape;16;p25">
              <a:extLst>
                <a:ext uri="{FF2B5EF4-FFF2-40B4-BE49-F238E27FC236}">
                  <a16:creationId xmlns:a16="http://schemas.microsoft.com/office/drawing/2014/main" id="{C9C7F4A1-A620-C01E-F543-5F08F00E4F12}"/>
                </a:ext>
              </a:extLst>
            </p:cNvPr>
            <p:cNvPicPr preferRelativeResize="0"/>
            <p:nvPr/>
          </p:nvPicPr>
          <p:blipFill rotWithShape="1">
            <a:blip r:embed="rId18">
              <a:alphaModFix/>
            </a:blip>
            <a:srcRect/>
            <a:stretch/>
          </p:blipFill>
          <p:spPr>
            <a:xfrm>
              <a:off x="4765575" y="6396844"/>
              <a:ext cx="1145263" cy="440667"/>
            </a:xfrm>
            <a:prstGeom prst="rect">
              <a:avLst/>
            </a:prstGeom>
            <a:noFill/>
            <a:ln>
              <a:noFill/>
            </a:ln>
          </p:spPr>
        </p:pic>
        <p:pic>
          <p:nvPicPr>
            <p:cNvPr id="20" name="Google Shape;18;p25">
              <a:extLst>
                <a:ext uri="{FF2B5EF4-FFF2-40B4-BE49-F238E27FC236}">
                  <a16:creationId xmlns:a16="http://schemas.microsoft.com/office/drawing/2014/main" id="{574C1756-06E0-046E-EA1E-3FA8DC640D45}"/>
                </a:ext>
              </a:extLst>
            </p:cNvPr>
            <p:cNvPicPr preferRelativeResize="0"/>
            <p:nvPr/>
          </p:nvPicPr>
          <p:blipFill rotWithShape="1">
            <a:blip r:embed="rId19">
              <a:alphaModFix/>
            </a:blip>
            <a:srcRect/>
            <a:stretch/>
          </p:blipFill>
          <p:spPr>
            <a:xfrm>
              <a:off x="7628636" y="6396842"/>
              <a:ext cx="438912" cy="438912"/>
            </a:xfrm>
            <a:prstGeom prst="rect">
              <a:avLst/>
            </a:prstGeom>
            <a:noFill/>
            <a:ln>
              <a:noFill/>
            </a:ln>
          </p:spPr>
        </p:pic>
        <p:pic>
          <p:nvPicPr>
            <p:cNvPr id="21" name="Google Shape;19;p25">
              <a:extLst>
                <a:ext uri="{FF2B5EF4-FFF2-40B4-BE49-F238E27FC236}">
                  <a16:creationId xmlns:a16="http://schemas.microsoft.com/office/drawing/2014/main" id="{CB77B44F-CBB9-C210-6409-4471D64B8067}"/>
                </a:ext>
              </a:extLst>
            </p:cNvPr>
            <p:cNvPicPr preferRelativeResize="0"/>
            <p:nvPr/>
          </p:nvPicPr>
          <p:blipFill rotWithShape="1">
            <a:blip r:embed="rId20">
              <a:alphaModFix/>
            </a:blip>
            <a:srcRect/>
            <a:stretch/>
          </p:blipFill>
          <p:spPr>
            <a:xfrm>
              <a:off x="8190992" y="6396842"/>
              <a:ext cx="438912" cy="438912"/>
            </a:xfrm>
            <a:prstGeom prst="rect">
              <a:avLst/>
            </a:prstGeom>
            <a:noFill/>
            <a:ln>
              <a:noFill/>
            </a:ln>
          </p:spPr>
        </p:pic>
        <p:pic>
          <p:nvPicPr>
            <p:cNvPr id="23" name="Google Shape;21;p25">
              <a:extLst>
                <a:ext uri="{FF2B5EF4-FFF2-40B4-BE49-F238E27FC236}">
                  <a16:creationId xmlns:a16="http://schemas.microsoft.com/office/drawing/2014/main" id="{CDE0E9B6-B19F-0BA2-5C72-9877ED6506CA}"/>
                </a:ext>
              </a:extLst>
            </p:cNvPr>
            <p:cNvPicPr preferRelativeResize="0"/>
            <p:nvPr/>
          </p:nvPicPr>
          <p:blipFill rotWithShape="1">
            <a:blip r:embed="rId21">
              <a:alphaModFix/>
            </a:blip>
            <a:srcRect l="54857" t="50670" r="16315" b="29323"/>
            <a:stretch/>
          </p:blipFill>
          <p:spPr>
            <a:xfrm>
              <a:off x="9272056" y="6398345"/>
              <a:ext cx="1145822" cy="437409"/>
            </a:xfrm>
            <a:prstGeom prst="rect">
              <a:avLst/>
            </a:prstGeom>
            <a:noFill/>
            <a:ln>
              <a:noFill/>
            </a:ln>
          </p:spPr>
        </p:pic>
        <p:pic>
          <p:nvPicPr>
            <p:cNvPr id="11" name="Picture 10">
              <a:extLst>
                <a:ext uri="{FF2B5EF4-FFF2-40B4-BE49-F238E27FC236}">
                  <a16:creationId xmlns:a16="http://schemas.microsoft.com/office/drawing/2014/main" id="{89C95186-E479-BFCF-D2C8-3041AE03217F}"/>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l="6044" t="23927" r="5849" b="24356"/>
            <a:stretch>
              <a:fillRect/>
            </a:stretch>
          </p:blipFill>
          <p:spPr>
            <a:xfrm>
              <a:off x="1724901" y="6396842"/>
              <a:ext cx="2936089" cy="439200"/>
            </a:xfrm>
            <a:prstGeom prst="rect">
              <a:avLst/>
            </a:prstGeom>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9" r:id="rId13"/>
    <p:sldLayoutId id="2147483690"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15.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www.healthgeolab.net/DOCUMENTS/HIS_geo-enabling_toolkit.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openxmlformats.org/officeDocument/2006/relationships/image" Target="../media/image43.png"/><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arcg.is/1XmLjy" TargetMode="External"/><Relationship Id="rId11" Type="http://schemas.openxmlformats.org/officeDocument/2006/relationships/image" Target="../media/image47.png"/><Relationship Id="rId5" Type="http://schemas.openxmlformats.org/officeDocument/2006/relationships/hyperlink" Target="https://arcg.is/0uviGj" TargetMode="External"/><Relationship Id="rId10" Type="http://schemas.openxmlformats.org/officeDocument/2006/relationships/hyperlink" Target="https://arcg.is/1O0u4r" TargetMode="External"/><Relationship Id="rId4" Type="http://schemas.openxmlformats.org/officeDocument/2006/relationships/hyperlink" Target="https://arcg.is/OCHOz" TargetMode="External"/><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hyperlink" Target="https://www.adb.org/publications/building-capacity-geo-enabling-health-information-systems" TargetMode="Externa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salb.un.org/en"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6">
            <a:extLst>
              <a:ext uri="{FF2B5EF4-FFF2-40B4-BE49-F238E27FC236}">
                <a16:creationId xmlns:a16="http://schemas.microsoft.com/office/drawing/2014/main" id="{81684D36-67A0-6944-CF1F-9DC9F54BC96A}"/>
              </a:ext>
            </a:extLst>
          </p:cNvPr>
          <p:cNvSpPr txBox="1">
            <a:spLocks noChangeArrowheads="1"/>
          </p:cNvSpPr>
          <p:nvPr/>
        </p:nvSpPr>
        <p:spPr bwMode="auto">
          <a:xfrm>
            <a:off x="1506071" y="4337238"/>
            <a:ext cx="933225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200" dirty="0">
                <a:latin typeface="+mn-lt"/>
                <a:ea typeface="Century Gothic" charset="0"/>
                <a:cs typeface="Century Gothic" charset="0"/>
              </a:rPr>
              <a:t>Session 3: Short introduction to the HIS geo-enabling framework and its implementation process in countries </a:t>
            </a:r>
            <a:endParaRPr lang="en-US" altLang="en-US" sz="3200" dirty="0">
              <a:latin typeface="+mn-lt"/>
              <a:ea typeface="Century Gothic" charset="0"/>
              <a:cs typeface="Century Gothic" charset="0"/>
            </a:endParaRPr>
          </a:p>
        </p:txBody>
      </p:sp>
      <p:sp>
        <p:nvSpPr>
          <p:cNvPr id="5" name="TextBox 6">
            <a:extLst>
              <a:ext uri="{FF2B5EF4-FFF2-40B4-BE49-F238E27FC236}">
                <a16:creationId xmlns:a16="http://schemas.microsoft.com/office/drawing/2014/main" id="{582FF246-B8CA-397A-A77B-6788268F4E27}"/>
              </a:ext>
            </a:extLst>
          </p:cNvPr>
          <p:cNvSpPr txBox="1">
            <a:spLocks noChangeArrowheads="1"/>
          </p:cNvSpPr>
          <p:nvPr/>
        </p:nvSpPr>
        <p:spPr bwMode="auto">
          <a:xfrm>
            <a:off x="0" y="1789731"/>
            <a:ext cx="12192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4400" dirty="0">
                <a:latin typeface="+mn-lt"/>
                <a:ea typeface="Century Gothic" charset="0"/>
                <a:cs typeface="Century Gothic" charset="0"/>
              </a:rPr>
              <a:t>Introduction to geospatial data management</a:t>
            </a:r>
          </a:p>
          <a:p>
            <a:pPr algn="ctr"/>
            <a:r>
              <a:rPr lang="en-US" sz="4400" dirty="0">
                <a:latin typeface="+mn-lt"/>
                <a:ea typeface="Century Gothic" charset="0"/>
                <a:cs typeface="Century Gothic" charset="0"/>
              </a:rPr>
              <a:t>and technologies for Health Programs training workshop - Timor Leste</a:t>
            </a:r>
          </a:p>
        </p:txBody>
      </p:sp>
      <p:pic>
        <p:nvPicPr>
          <p:cNvPr id="6" name="Picture 5">
            <a:extLst>
              <a:ext uri="{FF2B5EF4-FFF2-40B4-BE49-F238E27FC236}">
                <a16:creationId xmlns:a16="http://schemas.microsoft.com/office/drawing/2014/main" id="{F5270280-A44B-CFE1-FE8D-570A6855D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967" y="110464"/>
            <a:ext cx="1420066" cy="1465045"/>
          </a:xfrm>
          <a:prstGeom prst="rect">
            <a:avLst/>
          </a:prstGeom>
        </p:spPr>
      </p:pic>
    </p:spTree>
    <p:extLst>
      <p:ext uri="{BB962C8B-B14F-4D97-AF65-F5344CB8AC3E}">
        <p14:creationId xmlns:p14="http://schemas.microsoft.com/office/powerpoint/2010/main" val="3284648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43438" y="22042"/>
            <a:ext cx="11932023"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rgbClr val="002147"/>
                </a:solidFill>
                <a:latin typeface="+mn-lt"/>
              </a:rPr>
              <a:t>Guidelines including/based on the HIS geo-enabling framework</a:t>
            </a:r>
          </a:p>
        </p:txBody>
      </p:sp>
      <p:pic>
        <p:nvPicPr>
          <p:cNvPr id="4" name="Picture 3">
            <a:extLst>
              <a:ext uri="{FF2B5EF4-FFF2-40B4-BE49-F238E27FC236}">
                <a16:creationId xmlns:a16="http://schemas.microsoft.com/office/drawing/2014/main" id="{54D58FAF-BFA5-4BA1-F562-F7177B7B0009}"/>
              </a:ext>
            </a:extLst>
          </p:cNvPr>
          <p:cNvPicPr>
            <a:picLocks noChangeAspect="1"/>
          </p:cNvPicPr>
          <p:nvPr/>
        </p:nvPicPr>
        <p:blipFill rotWithShape="1">
          <a:blip r:embed="rId3"/>
          <a:srcRect l="27217" t="13125" r="39999" b="34"/>
          <a:stretch/>
        </p:blipFill>
        <p:spPr>
          <a:xfrm>
            <a:off x="1663794" y="1099774"/>
            <a:ext cx="2748670" cy="3913551"/>
          </a:xfrm>
          <a:prstGeom prst="rect">
            <a:avLst/>
          </a:prstGeom>
          <a:ln>
            <a:solidFill>
              <a:schemeClr val="tx1"/>
            </a:solidFill>
          </a:ln>
        </p:spPr>
      </p:pic>
      <p:pic>
        <p:nvPicPr>
          <p:cNvPr id="6" name="Picture 5">
            <a:extLst>
              <a:ext uri="{FF2B5EF4-FFF2-40B4-BE49-F238E27FC236}">
                <a16:creationId xmlns:a16="http://schemas.microsoft.com/office/drawing/2014/main" id="{E9510991-C2CF-8853-083B-7DA74A9D9EB5}"/>
              </a:ext>
            </a:extLst>
          </p:cNvPr>
          <p:cNvPicPr>
            <a:picLocks noChangeAspect="1"/>
          </p:cNvPicPr>
          <p:nvPr/>
        </p:nvPicPr>
        <p:blipFill rotWithShape="1">
          <a:blip r:embed="rId4"/>
          <a:srcRect l="20659" t="20125" r="41274" b="4724"/>
          <a:stretch/>
        </p:blipFill>
        <p:spPr>
          <a:xfrm>
            <a:off x="7842580" y="1098729"/>
            <a:ext cx="2793139" cy="3913551"/>
          </a:xfrm>
          <a:prstGeom prst="rect">
            <a:avLst/>
          </a:prstGeom>
          <a:ln>
            <a:solidFill>
              <a:schemeClr val="tx1"/>
            </a:solidFill>
          </a:ln>
        </p:spPr>
      </p:pic>
      <p:sp>
        <p:nvSpPr>
          <p:cNvPr id="9" name="TextBox 8">
            <a:extLst>
              <a:ext uri="{FF2B5EF4-FFF2-40B4-BE49-F238E27FC236}">
                <a16:creationId xmlns:a16="http://schemas.microsoft.com/office/drawing/2014/main" id="{558CD067-20CA-8938-E043-107CE1F611E5}"/>
              </a:ext>
            </a:extLst>
          </p:cNvPr>
          <p:cNvSpPr txBox="1"/>
          <p:nvPr/>
        </p:nvSpPr>
        <p:spPr>
          <a:xfrm>
            <a:off x="555511" y="5958515"/>
            <a:ext cx="6192121" cy="403957"/>
          </a:xfrm>
          <a:prstGeom prst="rect">
            <a:avLst/>
          </a:prstGeom>
          <a:noFill/>
        </p:spPr>
        <p:txBody>
          <a:bodyPr wrap="square">
            <a:spAutoFit/>
          </a:bodyPr>
          <a:lstStyle/>
          <a:p>
            <a:r>
              <a:rPr lang="en-PH" sz="675" dirty="0">
                <a:solidFill>
                  <a:srgbClr val="002147"/>
                </a:solidFill>
              </a:rPr>
              <a:t>1 https://www.unicef.org/media/58181/file</a:t>
            </a:r>
          </a:p>
          <a:p>
            <a:r>
              <a:rPr lang="en-PH" sz="675" dirty="0">
                <a:solidFill>
                  <a:srgbClr val="002147"/>
                </a:solidFill>
              </a:rPr>
              <a:t>2 https://www.gavi.org/news/document-library/leveraging-geospatial-technologies-and-data-strengthen-immunisation</a:t>
            </a:r>
          </a:p>
          <a:p>
            <a:r>
              <a:rPr lang="en-PH" sz="675" dirty="0">
                <a:solidFill>
                  <a:srgbClr val="002147"/>
                </a:solidFill>
              </a:rPr>
              <a:t>3 https://drive.google.com/file/d/1jj779zww4herWOESAd9mXqVE1YfQehtH/view?usp=sharing  </a:t>
            </a:r>
          </a:p>
        </p:txBody>
      </p:sp>
      <p:sp>
        <p:nvSpPr>
          <p:cNvPr id="12" name="AutoShape 416">
            <a:extLst>
              <a:ext uri="{FF2B5EF4-FFF2-40B4-BE49-F238E27FC236}">
                <a16:creationId xmlns:a16="http://schemas.microsoft.com/office/drawing/2014/main" id="{6292074C-6CA0-2294-3D90-CAD5EEA2C2AF}"/>
              </a:ext>
            </a:extLst>
          </p:cNvPr>
          <p:cNvSpPr>
            <a:spLocks noChangeArrowheads="1"/>
          </p:cNvSpPr>
          <p:nvPr/>
        </p:nvSpPr>
        <p:spPr bwMode="auto">
          <a:xfrm>
            <a:off x="1281842" y="5176687"/>
            <a:ext cx="381000" cy="285750"/>
          </a:xfrm>
          <a:prstGeom prst="rightArrow">
            <a:avLst>
              <a:gd name="adj1" fmla="val 50000"/>
              <a:gd name="adj2" fmla="val 50000"/>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265">
            <a:extLst>
              <a:ext uri="{FF2B5EF4-FFF2-40B4-BE49-F238E27FC236}">
                <a16:creationId xmlns:a16="http://schemas.microsoft.com/office/drawing/2014/main" id="{2DFFC40B-5A7C-B2FC-F8A1-814CF3FEDF65}"/>
              </a:ext>
            </a:extLst>
          </p:cNvPr>
          <p:cNvSpPr>
            <a:spLocks noChangeArrowheads="1"/>
          </p:cNvSpPr>
          <p:nvPr/>
        </p:nvSpPr>
        <p:spPr bwMode="auto">
          <a:xfrm>
            <a:off x="1662842" y="5155067"/>
            <a:ext cx="9473471" cy="732125"/>
          </a:xfrm>
          <a:prstGeom prst="rect">
            <a:avLst/>
          </a:prstGeom>
          <a:noFill/>
          <a:ln w="12700">
            <a:noFill/>
            <a:miter lim="800000"/>
            <a:headEnd/>
            <a:tailEnd/>
          </a:ln>
        </p:spPr>
        <p:txBody>
          <a:bodyPr wrap="square" lIns="67866" tIns="33338" rIns="67866" bIns="33338">
            <a:spAutoFit/>
          </a:bodyPr>
          <a:lstStyle/>
          <a:p>
            <a:pPr>
              <a:lnSpc>
                <a:spcPct val="90000"/>
              </a:lnSpc>
              <a:defRPr/>
            </a:pPr>
            <a:r>
              <a:rPr lang="en-US" sz="2400" dirty="0"/>
              <a:t>Framework used by UNICEF, GAVI, WHO and the Global Fund to support the management and use of geospatial data and technologies in countries</a:t>
            </a:r>
            <a:r>
              <a:rPr lang="fr-FR" sz="2400" dirty="0"/>
              <a:t>.</a:t>
            </a:r>
            <a:endParaRPr lang="en-US" sz="2400" dirty="0"/>
          </a:p>
        </p:txBody>
      </p:sp>
      <p:sp>
        <p:nvSpPr>
          <p:cNvPr id="14" name="Rectangle 265">
            <a:extLst>
              <a:ext uri="{FF2B5EF4-FFF2-40B4-BE49-F238E27FC236}">
                <a16:creationId xmlns:a16="http://schemas.microsoft.com/office/drawing/2014/main" id="{45347A3F-4EDA-0D19-73E8-37AE6ABDA932}"/>
              </a:ext>
            </a:extLst>
          </p:cNvPr>
          <p:cNvSpPr>
            <a:spLocks noChangeArrowheads="1"/>
          </p:cNvSpPr>
          <p:nvPr/>
        </p:nvSpPr>
        <p:spPr bwMode="auto">
          <a:xfrm>
            <a:off x="2680823" y="747487"/>
            <a:ext cx="714611" cy="316626"/>
          </a:xfrm>
          <a:prstGeom prst="rect">
            <a:avLst/>
          </a:prstGeom>
          <a:noFill/>
          <a:ln w="12700">
            <a:noFill/>
            <a:miter lim="800000"/>
            <a:headEnd/>
            <a:tailEnd/>
          </a:ln>
        </p:spPr>
        <p:txBody>
          <a:bodyPr wrap="square" lIns="67866" tIns="33338" rIns="67866" bIns="33338">
            <a:spAutoFit/>
          </a:bodyPr>
          <a:lstStyle/>
          <a:p>
            <a:pPr algn="ctr">
              <a:lnSpc>
                <a:spcPct val="90000"/>
              </a:lnSpc>
              <a:defRPr/>
            </a:pPr>
            <a:r>
              <a:rPr lang="en-US" b="1" dirty="0"/>
              <a:t>2018</a:t>
            </a:r>
          </a:p>
        </p:txBody>
      </p:sp>
      <p:sp>
        <p:nvSpPr>
          <p:cNvPr id="15" name="Rectangle 265">
            <a:extLst>
              <a:ext uri="{FF2B5EF4-FFF2-40B4-BE49-F238E27FC236}">
                <a16:creationId xmlns:a16="http://schemas.microsoft.com/office/drawing/2014/main" id="{C58ADA82-5D21-9C14-904B-4FABEB3A812F}"/>
              </a:ext>
            </a:extLst>
          </p:cNvPr>
          <p:cNvSpPr>
            <a:spLocks noChangeArrowheads="1"/>
          </p:cNvSpPr>
          <p:nvPr/>
        </p:nvSpPr>
        <p:spPr bwMode="auto">
          <a:xfrm>
            <a:off x="5742456" y="762037"/>
            <a:ext cx="714611" cy="316626"/>
          </a:xfrm>
          <a:prstGeom prst="rect">
            <a:avLst/>
          </a:prstGeom>
          <a:noFill/>
          <a:ln w="12700">
            <a:noFill/>
            <a:miter lim="800000"/>
            <a:headEnd/>
            <a:tailEnd/>
          </a:ln>
        </p:spPr>
        <p:txBody>
          <a:bodyPr wrap="square" lIns="67866" tIns="33338" rIns="67866" bIns="33338">
            <a:spAutoFit/>
          </a:bodyPr>
          <a:lstStyle/>
          <a:p>
            <a:pPr algn="ctr">
              <a:lnSpc>
                <a:spcPct val="90000"/>
              </a:lnSpc>
              <a:defRPr/>
            </a:pPr>
            <a:r>
              <a:rPr lang="en-US" b="1" dirty="0"/>
              <a:t>2021</a:t>
            </a:r>
          </a:p>
        </p:txBody>
      </p:sp>
      <p:sp>
        <p:nvSpPr>
          <p:cNvPr id="16" name="Rectangle 265">
            <a:extLst>
              <a:ext uri="{FF2B5EF4-FFF2-40B4-BE49-F238E27FC236}">
                <a16:creationId xmlns:a16="http://schemas.microsoft.com/office/drawing/2014/main" id="{064DD276-87BD-8731-7B57-79D0F0267EE0}"/>
              </a:ext>
            </a:extLst>
          </p:cNvPr>
          <p:cNvSpPr>
            <a:spLocks noChangeArrowheads="1"/>
          </p:cNvSpPr>
          <p:nvPr/>
        </p:nvSpPr>
        <p:spPr bwMode="auto">
          <a:xfrm>
            <a:off x="8881843" y="762037"/>
            <a:ext cx="714611" cy="316626"/>
          </a:xfrm>
          <a:prstGeom prst="rect">
            <a:avLst/>
          </a:prstGeom>
          <a:noFill/>
          <a:ln w="12700">
            <a:noFill/>
            <a:miter lim="800000"/>
            <a:headEnd/>
            <a:tailEnd/>
          </a:ln>
        </p:spPr>
        <p:txBody>
          <a:bodyPr wrap="square" lIns="67866" tIns="33338" rIns="67866" bIns="33338">
            <a:spAutoFit/>
          </a:bodyPr>
          <a:lstStyle/>
          <a:p>
            <a:pPr algn="ctr">
              <a:lnSpc>
                <a:spcPct val="90000"/>
              </a:lnSpc>
              <a:defRPr/>
            </a:pPr>
            <a:r>
              <a:rPr lang="en-US" b="1" dirty="0"/>
              <a:t>2023</a:t>
            </a:r>
          </a:p>
        </p:txBody>
      </p:sp>
      <p:sp>
        <p:nvSpPr>
          <p:cNvPr id="5" name="Slide Number Placeholder 3">
            <a:extLst>
              <a:ext uri="{FF2B5EF4-FFF2-40B4-BE49-F238E27FC236}">
                <a16:creationId xmlns:a16="http://schemas.microsoft.com/office/drawing/2014/main" id="{9BD314F2-B81C-C324-324E-245D0E36C4F1}"/>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10</a:t>
            </a:fld>
            <a:endParaRPr lang="en-GB" altLang="en-US" sz="1200">
              <a:solidFill>
                <a:schemeClr val="bg1"/>
              </a:solidFill>
            </a:endParaRPr>
          </a:p>
        </p:txBody>
      </p:sp>
      <p:pic>
        <p:nvPicPr>
          <p:cNvPr id="10" name="Picture 9">
            <a:extLst>
              <a:ext uri="{FF2B5EF4-FFF2-40B4-BE49-F238E27FC236}">
                <a16:creationId xmlns:a16="http://schemas.microsoft.com/office/drawing/2014/main" id="{5BD86BFF-E10C-4A88-4511-2D2804148259}"/>
              </a:ext>
            </a:extLst>
          </p:cNvPr>
          <p:cNvPicPr>
            <a:picLocks noChangeAspect="1"/>
          </p:cNvPicPr>
          <p:nvPr/>
        </p:nvPicPr>
        <p:blipFill rotWithShape="1">
          <a:blip r:embed="rId5"/>
          <a:srcRect l="27217" t="12912" r="40232" b="-1128"/>
          <a:stretch/>
        </p:blipFill>
        <p:spPr>
          <a:xfrm>
            <a:off x="4639800" y="1098730"/>
            <a:ext cx="2962272" cy="3913551"/>
          </a:xfrm>
          <a:prstGeom prst="rect">
            <a:avLst/>
          </a:prstGeom>
          <a:ln>
            <a:solidFill>
              <a:schemeClr val="tx1"/>
            </a:solidFill>
          </a:ln>
        </p:spPr>
      </p:pic>
      <p:pic>
        <p:nvPicPr>
          <p:cNvPr id="3" name="Picture 2">
            <a:extLst>
              <a:ext uri="{FF2B5EF4-FFF2-40B4-BE49-F238E27FC236}">
                <a16:creationId xmlns:a16="http://schemas.microsoft.com/office/drawing/2014/main" id="{A4570364-7BDC-EA72-C664-02B888795B83}"/>
              </a:ext>
            </a:extLst>
          </p:cNvPr>
          <p:cNvPicPr>
            <a:picLocks noChangeAspect="1"/>
          </p:cNvPicPr>
          <p:nvPr/>
        </p:nvPicPr>
        <p:blipFill rotWithShape="1">
          <a:blip r:embed="rId6"/>
          <a:srcRect l="80520" t="38265" r="10441" b="47050"/>
          <a:stretch/>
        </p:blipFill>
        <p:spPr>
          <a:xfrm>
            <a:off x="10435723" y="4770626"/>
            <a:ext cx="399991" cy="360478"/>
          </a:xfrm>
          <a:prstGeom prst="rect">
            <a:avLst/>
          </a:prstGeom>
        </p:spPr>
      </p:pic>
      <p:pic>
        <p:nvPicPr>
          <p:cNvPr id="8" name="Picture 7">
            <a:extLst>
              <a:ext uri="{FF2B5EF4-FFF2-40B4-BE49-F238E27FC236}">
                <a16:creationId xmlns:a16="http://schemas.microsoft.com/office/drawing/2014/main" id="{5E5F9D92-77BE-8028-C712-97BC852882FF}"/>
              </a:ext>
            </a:extLst>
          </p:cNvPr>
          <p:cNvPicPr>
            <a:picLocks noChangeAspect="1"/>
          </p:cNvPicPr>
          <p:nvPr/>
        </p:nvPicPr>
        <p:blipFill rotWithShape="1">
          <a:blip r:embed="rId6"/>
          <a:srcRect l="80520" t="38265" r="10441" b="47050"/>
          <a:stretch/>
        </p:blipFill>
        <p:spPr>
          <a:xfrm>
            <a:off x="7302078" y="4782608"/>
            <a:ext cx="399991" cy="360478"/>
          </a:xfrm>
          <a:prstGeom prst="rect">
            <a:avLst/>
          </a:prstGeom>
        </p:spPr>
      </p:pic>
      <p:pic>
        <p:nvPicPr>
          <p:cNvPr id="11" name="Picture 10">
            <a:extLst>
              <a:ext uri="{FF2B5EF4-FFF2-40B4-BE49-F238E27FC236}">
                <a16:creationId xmlns:a16="http://schemas.microsoft.com/office/drawing/2014/main" id="{248277F3-89AB-5416-010D-2AA705184B2A}"/>
              </a:ext>
            </a:extLst>
          </p:cNvPr>
          <p:cNvPicPr>
            <a:picLocks noChangeAspect="1"/>
          </p:cNvPicPr>
          <p:nvPr/>
        </p:nvPicPr>
        <p:blipFill rotWithShape="1">
          <a:blip r:embed="rId6"/>
          <a:srcRect l="80520" t="38265" r="10441" b="47050"/>
          <a:stretch/>
        </p:blipFill>
        <p:spPr>
          <a:xfrm>
            <a:off x="4199296" y="4770626"/>
            <a:ext cx="399991" cy="360478"/>
          </a:xfrm>
          <a:prstGeom prst="rect">
            <a:avLst/>
          </a:prstGeom>
        </p:spPr>
      </p:pic>
    </p:spTree>
    <p:extLst>
      <p:ext uri="{BB962C8B-B14F-4D97-AF65-F5344CB8AC3E}">
        <p14:creationId xmlns:p14="http://schemas.microsoft.com/office/powerpoint/2010/main" val="309054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flowchart&#10;&#10;Description automatically generated">
            <a:extLst>
              <a:ext uri="{FF2B5EF4-FFF2-40B4-BE49-F238E27FC236}">
                <a16:creationId xmlns:a16="http://schemas.microsoft.com/office/drawing/2014/main" id="{06E95D37-D238-EE3C-61B4-37BA67D5350B}"/>
              </a:ext>
            </a:extLst>
          </p:cNvPr>
          <p:cNvPicPr>
            <a:picLocks noChangeAspect="1"/>
          </p:cNvPicPr>
          <p:nvPr/>
        </p:nvPicPr>
        <p:blipFill>
          <a:blip r:embed="rId3"/>
          <a:stretch>
            <a:fillRect/>
          </a:stretch>
        </p:blipFill>
        <p:spPr>
          <a:xfrm>
            <a:off x="8213735" y="1223353"/>
            <a:ext cx="2866192" cy="1891488"/>
          </a:xfrm>
          <a:prstGeom prst="rect">
            <a:avLst/>
          </a:prstGeom>
        </p:spPr>
      </p:pic>
      <p:pic>
        <p:nvPicPr>
          <p:cNvPr id="4" name="Picture 3">
            <a:extLst>
              <a:ext uri="{FF2B5EF4-FFF2-40B4-BE49-F238E27FC236}">
                <a16:creationId xmlns:a16="http://schemas.microsoft.com/office/drawing/2014/main" id="{AF299B26-A783-69F6-E8F3-FA9C8CCB8AF5}"/>
              </a:ext>
            </a:extLst>
          </p:cNvPr>
          <p:cNvPicPr>
            <a:picLocks noChangeAspect="1"/>
          </p:cNvPicPr>
          <p:nvPr/>
        </p:nvPicPr>
        <p:blipFill>
          <a:blip r:embed="rId4"/>
          <a:stretch>
            <a:fillRect/>
          </a:stretch>
        </p:blipFill>
        <p:spPr>
          <a:xfrm>
            <a:off x="622908" y="1595096"/>
            <a:ext cx="2416742" cy="3347257"/>
          </a:xfrm>
          <a:prstGeom prst="rect">
            <a:avLst/>
          </a:prstGeom>
          <a:ln>
            <a:solidFill>
              <a:schemeClr val="tx1"/>
            </a:solidFill>
          </a:ln>
        </p:spPr>
      </p:pic>
      <p:pic>
        <p:nvPicPr>
          <p:cNvPr id="9" name="Picture 8">
            <a:extLst>
              <a:ext uri="{FF2B5EF4-FFF2-40B4-BE49-F238E27FC236}">
                <a16:creationId xmlns:a16="http://schemas.microsoft.com/office/drawing/2014/main" id="{3070EC53-DB16-16DE-A2A1-3DF2376C69B4}"/>
              </a:ext>
            </a:extLst>
          </p:cNvPr>
          <p:cNvPicPr>
            <a:picLocks noChangeAspect="1"/>
          </p:cNvPicPr>
          <p:nvPr/>
        </p:nvPicPr>
        <p:blipFill>
          <a:blip r:embed="rId5"/>
          <a:stretch>
            <a:fillRect/>
          </a:stretch>
        </p:blipFill>
        <p:spPr>
          <a:xfrm>
            <a:off x="6067535" y="4054710"/>
            <a:ext cx="1315960" cy="1705873"/>
          </a:xfrm>
          <a:prstGeom prst="rect">
            <a:avLst/>
          </a:prstGeom>
          <a:ln>
            <a:solidFill>
              <a:schemeClr val="tx1"/>
            </a:solidFill>
          </a:ln>
        </p:spPr>
      </p:pic>
      <p:sp>
        <p:nvSpPr>
          <p:cNvPr id="6" name="Google Shape;147;p5">
            <a:extLst>
              <a:ext uri="{FF2B5EF4-FFF2-40B4-BE49-F238E27FC236}">
                <a16:creationId xmlns:a16="http://schemas.microsoft.com/office/drawing/2014/main" id="{4934ADAD-8FE8-0913-C7A7-208DCB1E8060}"/>
              </a:ext>
            </a:extLst>
          </p:cNvPr>
          <p:cNvSpPr/>
          <p:nvPr/>
        </p:nvSpPr>
        <p:spPr>
          <a:xfrm>
            <a:off x="3454466" y="2089577"/>
            <a:ext cx="577672" cy="362624"/>
          </a:xfrm>
          <a:prstGeom prst="rightArrow">
            <a:avLst>
              <a:gd name="adj1" fmla="val 50000"/>
              <a:gd name="adj2" fmla="val 50000"/>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ym typeface="Calibri"/>
            </a:endParaRPr>
          </a:p>
        </p:txBody>
      </p:sp>
      <p:pic>
        <p:nvPicPr>
          <p:cNvPr id="14" name="Picture 13">
            <a:extLst>
              <a:ext uri="{FF2B5EF4-FFF2-40B4-BE49-F238E27FC236}">
                <a16:creationId xmlns:a16="http://schemas.microsoft.com/office/drawing/2014/main" id="{CF1A4059-55EF-46FE-99F7-B7A617EFAC3F}"/>
              </a:ext>
            </a:extLst>
          </p:cNvPr>
          <p:cNvPicPr>
            <a:picLocks noChangeAspect="1"/>
          </p:cNvPicPr>
          <p:nvPr/>
        </p:nvPicPr>
        <p:blipFill rotWithShape="1">
          <a:blip r:embed="rId6"/>
          <a:srcRect l="28763" t="34314" r="42629" b="18461"/>
          <a:stretch/>
        </p:blipFill>
        <p:spPr>
          <a:xfrm>
            <a:off x="3584015" y="3859684"/>
            <a:ext cx="1334483" cy="1184038"/>
          </a:xfrm>
          <a:prstGeom prst="rect">
            <a:avLst/>
          </a:prstGeom>
        </p:spPr>
      </p:pic>
      <p:pic>
        <p:nvPicPr>
          <p:cNvPr id="17" name="Picture 16">
            <a:extLst>
              <a:ext uri="{FF2B5EF4-FFF2-40B4-BE49-F238E27FC236}">
                <a16:creationId xmlns:a16="http://schemas.microsoft.com/office/drawing/2014/main" id="{09E4946D-3CE8-FFB6-8E37-C19AF8ACBAE6}"/>
              </a:ext>
            </a:extLst>
          </p:cNvPr>
          <p:cNvPicPr>
            <a:picLocks noChangeAspect="1"/>
          </p:cNvPicPr>
          <p:nvPr/>
        </p:nvPicPr>
        <p:blipFill rotWithShape="1">
          <a:blip r:embed="rId6"/>
          <a:srcRect l="59582" t="34619" r="13743" b="12731"/>
          <a:stretch/>
        </p:blipFill>
        <p:spPr>
          <a:xfrm>
            <a:off x="3954369" y="4281885"/>
            <a:ext cx="1378945" cy="1462880"/>
          </a:xfrm>
          <a:prstGeom prst="rect">
            <a:avLst/>
          </a:prstGeom>
        </p:spPr>
      </p:pic>
      <p:pic>
        <p:nvPicPr>
          <p:cNvPr id="21" name="Picture 20">
            <a:extLst>
              <a:ext uri="{FF2B5EF4-FFF2-40B4-BE49-F238E27FC236}">
                <a16:creationId xmlns:a16="http://schemas.microsoft.com/office/drawing/2014/main" id="{7423F37F-B09D-1661-7CD6-FA6360AE71B6}"/>
              </a:ext>
            </a:extLst>
          </p:cNvPr>
          <p:cNvPicPr>
            <a:picLocks noChangeAspect="1"/>
          </p:cNvPicPr>
          <p:nvPr/>
        </p:nvPicPr>
        <p:blipFill rotWithShape="1">
          <a:blip r:embed="rId7"/>
          <a:srcRect l="30887" t="27324" r="44095" b="12417"/>
          <a:stretch/>
        </p:blipFill>
        <p:spPr>
          <a:xfrm>
            <a:off x="8043100" y="3982604"/>
            <a:ext cx="1408425" cy="1823375"/>
          </a:xfrm>
          <a:prstGeom prst="rect">
            <a:avLst/>
          </a:prstGeom>
          <a:ln>
            <a:noFill/>
          </a:ln>
        </p:spPr>
      </p:pic>
      <p:sp>
        <p:nvSpPr>
          <p:cNvPr id="22" name="Rectangle 21">
            <a:extLst>
              <a:ext uri="{FF2B5EF4-FFF2-40B4-BE49-F238E27FC236}">
                <a16:creationId xmlns:a16="http://schemas.microsoft.com/office/drawing/2014/main" id="{E8CF9DA2-3250-ECA2-E628-8F4F57BA3144}"/>
              </a:ext>
            </a:extLst>
          </p:cNvPr>
          <p:cNvSpPr/>
          <p:nvPr/>
        </p:nvSpPr>
        <p:spPr>
          <a:xfrm>
            <a:off x="7759890" y="5815337"/>
            <a:ext cx="2089435" cy="334835"/>
          </a:xfrm>
          <a:prstGeom prst="rect">
            <a:avLst/>
          </a:prstGeom>
        </p:spPr>
        <p:txBody>
          <a:bodyPr wrap="square">
            <a:spAutoFit/>
          </a:bodyPr>
          <a:lstStyle/>
          <a:p>
            <a:r>
              <a:rPr lang="en-US" sz="788" dirty="0"/>
              <a:t>Strategies, stakeholder engagement and level of implementation to address existing gaps</a:t>
            </a:r>
          </a:p>
        </p:txBody>
      </p:sp>
      <p:sp>
        <p:nvSpPr>
          <p:cNvPr id="23" name="Rectangle 22">
            <a:extLst>
              <a:ext uri="{FF2B5EF4-FFF2-40B4-BE49-F238E27FC236}">
                <a16:creationId xmlns:a16="http://schemas.microsoft.com/office/drawing/2014/main" id="{260EBDB6-9418-EACD-35A1-92784F6E4502}"/>
              </a:ext>
            </a:extLst>
          </p:cNvPr>
          <p:cNvSpPr/>
          <p:nvPr/>
        </p:nvSpPr>
        <p:spPr>
          <a:xfrm>
            <a:off x="6017379" y="5805979"/>
            <a:ext cx="1408425" cy="334835"/>
          </a:xfrm>
          <a:prstGeom prst="rect">
            <a:avLst/>
          </a:prstGeom>
        </p:spPr>
        <p:txBody>
          <a:bodyPr wrap="square">
            <a:spAutoFit/>
          </a:bodyPr>
          <a:lstStyle/>
          <a:p>
            <a:pPr algn="ctr"/>
            <a:r>
              <a:rPr lang="en-US" sz="788" dirty="0"/>
              <a:t>HIS Geo-enabling quick assessment questionnaire</a:t>
            </a:r>
          </a:p>
        </p:txBody>
      </p:sp>
      <p:sp>
        <p:nvSpPr>
          <p:cNvPr id="24" name="Rectangle 23">
            <a:extLst>
              <a:ext uri="{FF2B5EF4-FFF2-40B4-BE49-F238E27FC236}">
                <a16:creationId xmlns:a16="http://schemas.microsoft.com/office/drawing/2014/main" id="{DE4B3EE0-C7CC-2571-2399-B5787569B172}"/>
              </a:ext>
            </a:extLst>
          </p:cNvPr>
          <p:cNvSpPr/>
          <p:nvPr/>
        </p:nvSpPr>
        <p:spPr>
          <a:xfrm>
            <a:off x="3833946" y="5836226"/>
            <a:ext cx="1408425" cy="213585"/>
          </a:xfrm>
          <a:prstGeom prst="rect">
            <a:avLst/>
          </a:prstGeom>
        </p:spPr>
        <p:txBody>
          <a:bodyPr wrap="square">
            <a:spAutoFit/>
          </a:bodyPr>
          <a:lstStyle/>
          <a:p>
            <a:pPr algn="ctr"/>
            <a:r>
              <a:rPr lang="en-US" sz="788" dirty="0"/>
              <a:t>Benchmarks</a:t>
            </a:r>
          </a:p>
        </p:txBody>
      </p:sp>
      <p:sp>
        <p:nvSpPr>
          <p:cNvPr id="25" name="Rectangle 24">
            <a:extLst>
              <a:ext uri="{FF2B5EF4-FFF2-40B4-BE49-F238E27FC236}">
                <a16:creationId xmlns:a16="http://schemas.microsoft.com/office/drawing/2014/main" id="{88342D14-D9A6-844A-B8F7-EA210601D353}"/>
              </a:ext>
            </a:extLst>
          </p:cNvPr>
          <p:cNvSpPr/>
          <p:nvPr/>
        </p:nvSpPr>
        <p:spPr>
          <a:xfrm>
            <a:off x="8804608" y="3139034"/>
            <a:ext cx="1408425" cy="334835"/>
          </a:xfrm>
          <a:prstGeom prst="rect">
            <a:avLst/>
          </a:prstGeom>
        </p:spPr>
        <p:txBody>
          <a:bodyPr wrap="square">
            <a:spAutoFit/>
          </a:bodyPr>
          <a:lstStyle/>
          <a:p>
            <a:pPr algn="ctr"/>
            <a:r>
              <a:rPr lang="en-US" sz="788" dirty="0"/>
              <a:t>Implementation process and associated materials</a:t>
            </a:r>
          </a:p>
        </p:txBody>
      </p:sp>
      <p:sp>
        <p:nvSpPr>
          <p:cNvPr id="26" name="Rectangle 25">
            <a:extLst>
              <a:ext uri="{FF2B5EF4-FFF2-40B4-BE49-F238E27FC236}">
                <a16:creationId xmlns:a16="http://schemas.microsoft.com/office/drawing/2014/main" id="{E735CD97-91C8-3ECE-6F3C-EDA965355836}"/>
              </a:ext>
            </a:extLst>
          </p:cNvPr>
          <p:cNvSpPr/>
          <p:nvPr/>
        </p:nvSpPr>
        <p:spPr>
          <a:xfrm>
            <a:off x="4730548" y="3089279"/>
            <a:ext cx="1937505" cy="213585"/>
          </a:xfrm>
          <a:prstGeom prst="rect">
            <a:avLst/>
          </a:prstGeom>
        </p:spPr>
        <p:txBody>
          <a:bodyPr wrap="square">
            <a:spAutoFit/>
          </a:bodyPr>
          <a:lstStyle/>
          <a:p>
            <a:pPr algn="ctr"/>
            <a:r>
              <a:rPr lang="en-US" sz="788" dirty="0"/>
              <a:t>HIS geo-enabling framework pyramid</a:t>
            </a:r>
          </a:p>
        </p:txBody>
      </p:sp>
      <p:sp>
        <p:nvSpPr>
          <p:cNvPr id="29" name="Google Shape;147;p5">
            <a:extLst>
              <a:ext uri="{FF2B5EF4-FFF2-40B4-BE49-F238E27FC236}">
                <a16:creationId xmlns:a16="http://schemas.microsoft.com/office/drawing/2014/main" id="{EF1BA926-7718-A094-58FC-70C8BDBA7603}"/>
              </a:ext>
            </a:extLst>
          </p:cNvPr>
          <p:cNvSpPr/>
          <p:nvPr/>
        </p:nvSpPr>
        <p:spPr>
          <a:xfrm>
            <a:off x="7273606" y="2083948"/>
            <a:ext cx="577672" cy="362624"/>
          </a:xfrm>
          <a:prstGeom prst="rightArrow">
            <a:avLst>
              <a:gd name="adj1" fmla="val 50000"/>
              <a:gd name="adj2" fmla="val 50000"/>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ym typeface="Calibri"/>
            </a:endParaRPr>
          </a:p>
        </p:txBody>
      </p:sp>
      <p:sp>
        <p:nvSpPr>
          <p:cNvPr id="30" name="Google Shape;147;p5">
            <a:extLst>
              <a:ext uri="{FF2B5EF4-FFF2-40B4-BE49-F238E27FC236}">
                <a16:creationId xmlns:a16="http://schemas.microsoft.com/office/drawing/2014/main" id="{145B2684-575C-8147-476E-3B7D50AFB179}"/>
              </a:ext>
            </a:extLst>
          </p:cNvPr>
          <p:cNvSpPr/>
          <p:nvPr/>
        </p:nvSpPr>
        <p:spPr>
          <a:xfrm rot="9280596">
            <a:off x="5703376" y="3315974"/>
            <a:ext cx="2303096" cy="270198"/>
          </a:xfrm>
          <a:prstGeom prst="rightArrow">
            <a:avLst>
              <a:gd name="adj1" fmla="val 42062"/>
              <a:gd name="adj2" fmla="val 49807"/>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ym typeface="Calibri"/>
            </a:endParaRPr>
          </a:p>
        </p:txBody>
      </p:sp>
      <p:sp>
        <p:nvSpPr>
          <p:cNvPr id="31" name="Google Shape;147;p5">
            <a:extLst>
              <a:ext uri="{FF2B5EF4-FFF2-40B4-BE49-F238E27FC236}">
                <a16:creationId xmlns:a16="http://schemas.microsoft.com/office/drawing/2014/main" id="{A0E97451-0F39-79A8-2968-C00C682EB615}"/>
              </a:ext>
            </a:extLst>
          </p:cNvPr>
          <p:cNvSpPr/>
          <p:nvPr/>
        </p:nvSpPr>
        <p:spPr>
          <a:xfrm rot="8703339">
            <a:off x="7538558" y="3391378"/>
            <a:ext cx="806667" cy="270198"/>
          </a:xfrm>
          <a:prstGeom prst="rightArrow">
            <a:avLst>
              <a:gd name="adj1" fmla="val 42062"/>
              <a:gd name="adj2" fmla="val 49807"/>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ym typeface="Calibri"/>
            </a:endParaRPr>
          </a:p>
        </p:txBody>
      </p:sp>
      <p:sp>
        <p:nvSpPr>
          <p:cNvPr id="32" name="Google Shape;147;p5">
            <a:extLst>
              <a:ext uri="{FF2B5EF4-FFF2-40B4-BE49-F238E27FC236}">
                <a16:creationId xmlns:a16="http://schemas.microsoft.com/office/drawing/2014/main" id="{CBCB0F54-5093-62A5-72E2-6FB47BABDFC6}"/>
              </a:ext>
            </a:extLst>
          </p:cNvPr>
          <p:cNvSpPr/>
          <p:nvPr/>
        </p:nvSpPr>
        <p:spPr>
          <a:xfrm rot="5400000">
            <a:off x="8621601" y="3518393"/>
            <a:ext cx="445199" cy="270198"/>
          </a:xfrm>
          <a:prstGeom prst="rightArrow">
            <a:avLst>
              <a:gd name="adj1" fmla="val 42062"/>
              <a:gd name="adj2" fmla="val 49807"/>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ym typeface="Calibri"/>
            </a:endParaRPr>
          </a:p>
        </p:txBody>
      </p:sp>
      <p:sp>
        <p:nvSpPr>
          <p:cNvPr id="5" name="Rectangle 4">
            <a:extLst>
              <a:ext uri="{FF2B5EF4-FFF2-40B4-BE49-F238E27FC236}">
                <a16:creationId xmlns:a16="http://schemas.microsoft.com/office/drawing/2014/main" id="{CC214A10-DCD8-441E-FA3A-025E27F58803}"/>
              </a:ext>
            </a:extLst>
          </p:cNvPr>
          <p:cNvSpPr/>
          <p:nvPr/>
        </p:nvSpPr>
        <p:spPr>
          <a:xfrm>
            <a:off x="460928" y="6104948"/>
            <a:ext cx="3582408" cy="207749"/>
          </a:xfrm>
          <a:prstGeom prst="rect">
            <a:avLst/>
          </a:prstGeom>
        </p:spPr>
        <p:txBody>
          <a:bodyPr wrap="square">
            <a:spAutoFit/>
          </a:bodyPr>
          <a:lstStyle/>
          <a:p>
            <a:r>
              <a:rPr lang="en-US" sz="750" baseline="30000" dirty="0"/>
              <a:t>1</a:t>
            </a:r>
            <a:r>
              <a:rPr lang="en-US" sz="750" dirty="0"/>
              <a:t> https://www.healthgeolab.net/DOCUMENTS/HIS_geo-enabling_toolkit.pdf</a:t>
            </a:r>
          </a:p>
        </p:txBody>
      </p:sp>
      <p:sp>
        <p:nvSpPr>
          <p:cNvPr id="10" name="Title 1">
            <a:extLst>
              <a:ext uri="{FF2B5EF4-FFF2-40B4-BE49-F238E27FC236}">
                <a16:creationId xmlns:a16="http://schemas.microsoft.com/office/drawing/2014/main" id="{17F8FEC6-8ECE-7682-5828-E1EDBD878169}"/>
              </a:ext>
            </a:extLst>
          </p:cNvPr>
          <p:cNvSpPr txBox="1">
            <a:spLocks/>
          </p:cNvSpPr>
          <p:nvPr/>
        </p:nvSpPr>
        <p:spPr bwMode="auto">
          <a:xfrm>
            <a:off x="1524001" y="16514"/>
            <a:ext cx="9143999"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a:solidFill>
                  <a:srgbClr val="002147"/>
                </a:solidFill>
                <a:latin typeface="+mn-lt"/>
              </a:rPr>
              <a:t>The HIS Geo-enabling toolkit</a:t>
            </a:r>
          </a:p>
        </p:txBody>
      </p:sp>
      <p:sp>
        <p:nvSpPr>
          <p:cNvPr id="11" name="Rectangle 10">
            <a:extLst>
              <a:ext uri="{FF2B5EF4-FFF2-40B4-BE49-F238E27FC236}">
                <a16:creationId xmlns:a16="http://schemas.microsoft.com/office/drawing/2014/main" id="{C3E78A46-101A-E66C-69F6-3B12E2AFD931}"/>
              </a:ext>
            </a:extLst>
          </p:cNvPr>
          <p:cNvSpPr/>
          <p:nvPr/>
        </p:nvSpPr>
        <p:spPr>
          <a:xfrm>
            <a:off x="286288" y="646691"/>
            <a:ext cx="11619423" cy="707886"/>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Designed to help countries assess their level of HIS geo-enabling and develop the action plan aimed at filling the identified gaps</a:t>
            </a:r>
            <a:endParaRPr lang="fr-FR" sz="2000" dirty="0">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E0F871E7-33EC-8E82-EF3B-568DDE5230BF}"/>
              </a:ext>
            </a:extLst>
          </p:cNvPr>
          <p:cNvGrpSpPr/>
          <p:nvPr/>
        </p:nvGrpSpPr>
        <p:grpSpPr>
          <a:xfrm>
            <a:off x="4173014" y="1455891"/>
            <a:ext cx="2533842" cy="1554506"/>
            <a:chOff x="3242333" y="1980110"/>
            <a:chExt cx="2533842" cy="1554506"/>
          </a:xfrm>
        </p:grpSpPr>
        <p:pic>
          <p:nvPicPr>
            <p:cNvPr id="34" name="Picture 33">
              <a:extLst>
                <a:ext uri="{FF2B5EF4-FFF2-40B4-BE49-F238E27FC236}">
                  <a16:creationId xmlns:a16="http://schemas.microsoft.com/office/drawing/2014/main" id="{85A57EB7-F9E2-B1EE-E03A-3A4C03966A6D}"/>
                </a:ext>
              </a:extLst>
            </p:cNvPr>
            <p:cNvPicPr>
              <a:picLocks noChangeAspect="1"/>
            </p:cNvPicPr>
            <p:nvPr/>
          </p:nvPicPr>
          <p:blipFill>
            <a:blip r:embed="rId8"/>
            <a:stretch>
              <a:fillRect/>
            </a:stretch>
          </p:blipFill>
          <p:spPr>
            <a:xfrm>
              <a:off x="3242333" y="2013620"/>
              <a:ext cx="2533842" cy="1520996"/>
            </a:xfrm>
            <a:prstGeom prst="rect">
              <a:avLst/>
            </a:prstGeom>
          </p:spPr>
        </p:pic>
        <p:sp>
          <p:nvSpPr>
            <p:cNvPr id="35" name="Rectangle 34">
              <a:extLst>
                <a:ext uri="{FF2B5EF4-FFF2-40B4-BE49-F238E27FC236}">
                  <a16:creationId xmlns:a16="http://schemas.microsoft.com/office/drawing/2014/main" id="{3CBB4E98-A2D0-E77D-E9DA-FC0A3E392FCF}"/>
                </a:ext>
              </a:extLst>
            </p:cNvPr>
            <p:cNvSpPr/>
            <p:nvPr/>
          </p:nvSpPr>
          <p:spPr>
            <a:xfrm>
              <a:off x="5528664" y="1980110"/>
              <a:ext cx="247511" cy="9516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3">
            <a:extLst>
              <a:ext uri="{FF2B5EF4-FFF2-40B4-BE49-F238E27FC236}">
                <a16:creationId xmlns:a16="http://schemas.microsoft.com/office/drawing/2014/main" id="{6BFD2D9A-CF45-2664-E058-4A89167F2AE5}"/>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11</a:t>
            </a:fld>
            <a:endParaRPr lang="en-GB" altLang="en-US" sz="1200">
              <a:solidFill>
                <a:schemeClr val="bg1"/>
              </a:solidFill>
            </a:endParaRPr>
          </a:p>
        </p:txBody>
      </p:sp>
      <p:pic>
        <p:nvPicPr>
          <p:cNvPr id="15" name="Picture 14">
            <a:extLst>
              <a:ext uri="{FF2B5EF4-FFF2-40B4-BE49-F238E27FC236}">
                <a16:creationId xmlns:a16="http://schemas.microsoft.com/office/drawing/2014/main" id="{3D31FB21-5D6A-7789-1CE1-837C6D8C5B8A}"/>
              </a:ext>
            </a:extLst>
          </p:cNvPr>
          <p:cNvPicPr>
            <a:picLocks noChangeAspect="1"/>
          </p:cNvPicPr>
          <p:nvPr/>
        </p:nvPicPr>
        <p:blipFill>
          <a:blip r:embed="rId9"/>
          <a:stretch>
            <a:fillRect/>
          </a:stretch>
        </p:blipFill>
        <p:spPr>
          <a:xfrm>
            <a:off x="9847651" y="4109470"/>
            <a:ext cx="2291134" cy="1662136"/>
          </a:xfrm>
          <a:prstGeom prst="rect">
            <a:avLst/>
          </a:prstGeom>
        </p:spPr>
      </p:pic>
      <p:sp>
        <p:nvSpPr>
          <p:cNvPr id="16" name="Google Shape;147;p5">
            <a:extLst>
              <a:ext uri="{FF2B5EF4-FFF2-40B4-BE49-F238E27FC236}">
                <a16:creationId xmlns:a16="http://schemas.microsoft.com/office/drawing/2014/main" id="{04461272-5519-DD2A-DFB1-BFF2468B3E3F}"/>
              </a:ext>
            </a:extLst>
          </p:cNvPr>
          <p:cNvSpPr/>
          <p:nvPr/>
        </p:nvSpPr>
        <p:spPr>
          <a:xfrm rot="3248630">
            <a:off x="10248764" y="3533288"/>
            <a:ext cx="445199" cy="270198"/>
          </a:xfrm>
          <a:prstGeom prst="rightArrow">
            <a:avLst>
              <a:gd name="adj1" fmla="val 42062"/>
              <a:gd name="adj2" fmla="val 49807"/>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ym typeface="Calibri"/>
            </a:endParaRPr>
          </a:p>
        </p:txBody>
      </p:sp>
      <p:sp>
        <p:nvSpPr>
          <p:cNvPr id="18" name="Rectangle 17">
            <a:extLst>
              <a:ext uri="{FF2B5EF4-FFF2-40B4-BE49-F238E27FC236}">
                <a16:creationId xmlns:a16="http://schemas.microsoft.com/office/drawing/2014/main" id="{4E623EAF-265B-DAD5-90EB-BF366F2D3E7B}"/>
              </a:ext>
            </a:extLst>
          </p:cNvPr>
          <p:cNvSpPr/>
          <p:nvPr/>
        </p:nvSpPr>
        <p:spPr>
          <a:xfrm>
            <a:off x="9990916" y="5836226"/>
            <a:ext cx="2089435" cy="213585"/>
          </a:xfrm>
          <a:prstGeom prst="rect">
            <a:avLst/>
          </a:prstGeom>
        </p:spPr>
        <p:txBody>
          <a:bodyPr wrap="square">
            <a:spAutoFit/>
          </a:bodyPr>
          <a:lstStyle/>
          <a:p>
            <a:pPr algn="ctr"/>
            <a:r>
              <a:rPr lang="en-US" sz="788" dirty="0"/>
              <a:t>Action plan template</a:t>
            </a:r>
          </a:p>
        </p:txBody>
      </p:sp>
      <p:pic>
        <p:nvPicPr>
          <p:cNvPr id="7" name="Picture 6">
            <a:extLst>
              <a:ext uri="{FF2B5EF4-FFF2-40B4-BE49-F238E27FC236}">
                <a16:creationId xmlns:a16="http://schemas.microsoft.com/office/drawing/2014/main" id="{634109C2-9573-A2F8-3757-A5CE03A56307}"/>
              </a:ext>
            </a:extLst>
          </p:cNvPr>
          <p:cNvPicPr>
            <a:picLocks noChangeAspect="1"/>
          </p:cNvPicPr>
          <p:nvPr/>
        </p:nvPicPr>
        <p:blipFill rotWithShape="1">
          <a:blip r:embed="rId10"/>
          <a:srcRect l="80520" t="38265" r="10441" b="47050"/>
          <a:stretch/>
        </p:blipFill>
        <p:spPr>
          <a:xfrm>
            <a:off x="2779864" y="4683244"/>
            <a:ext cx="399991" cy="360478"/>
          </a:xfrm>
          <a:prstGeom prst="rect">
            <a:avLst/>
          </a:prstGeom>
        </p:spPr>
      </p:pic>
    </p:spTree>
    <p:extLst>
      <p:ext uri="{BB962C8B-B14F-4D97-AF65-F5344CB8AC3E}">
        <p14:creationId xmlns:p14="http://schemas.microsoft.com/office/powerpoint/2010/main" val="54668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AD5324-774D-4D72-21FF-449F66FD63CC}"/>
              </a:ext>
            </a:extLst>
          </p:cNvPr>
          <p:cNvPicPr>
            <a:picLocks noChangeAspect="1"/>
          </p:cNvPicPr>
          <p:nvPr/>
        </p:nvPicPr>
        <p:blipFill>
          <a:blip r:embed="rId3"/>
          <a:stretch>
            <a:fillRect/>
          </a:stretch>
        </p:blipFill>
        <p:spPr>
          <a:xfrm>
            <a:off x="8004175" y="1542258"/>
            <a:ext cx="2941731" cy="4187702"/>
          </a:xfrm>
          <a:prstGeom prst="rect">
            <a:avLst/>
          </a:prstGeom>
          <a:ln>
            <a:solidFill>
              <a:schemeClr val="tx1"/>
            </a:solidFill>
          </a:ln>
        </p:spPr>
      </p:pic>
      <p:sp>
        <p:nvSpPr>
          <p:cNvPr id="4" name="Title 1"/>
          <p:cNvSpPr txBox="1">
            <a:spLocks/>
          </p:cNvSpPr>
          <p:nvPr/>
        </p:nvSpPr>
        <p:spPr bwMode="auto">
          <a:xfrm>
            <a:off x="0" y="116634"/>
            <a:ext cx="12192000" cy="5019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rgbClr val="002147"/>
                </a:solidFill>
                <a:latin typeface="+mn-lt"/>
              </a:rPr>
              <a:t>HIS </a:t>
            </a:r>
            <a:r>
              <a:rPr lang="fr-FR" sz="3200" b="1" dirty="0" err="1">
                <a:solidFill>
                  <a:srgbClr val="002147"/>
                </a:solidFill>
                <a:latin typeface="+mn-lt"/>
              </a:rPr>
              <a:t>Geo-enabling</a:t>
            </a:r>
            <a:r>
              <a:rPr lang="fr-FR" sz="3200" b="1" dirty="0">
                <a:solidFill>
                  <a:srgbClr val="002147"/>
                </a:solidFill>
                <a:latin typeface="+mn-lt"/>
              </a:rPr>
              <a:t> </a:t>
            </a:r>
            <a:r>
              <a:rPr lang="fr-FR" sz="3200" b="1" dirty="0" err="1">
                <a:solidFill>
                  <a:srgbClr val="002147"/>
                </a:solidFill>
                <a:latin typeface="+mn-lt"/>
              </a:rPr>
              <a:t>framework</a:t>
            </a:r>
            <a:r>
              <a:rPr lang="fr-FR" sz="3200" b="1" dirty="0">
                <a:solidFill>
                  <a:srgbClr val="002147"/>
                </a:solidFill>
                <a:latin typeface="+mn-lt"/>
              </a:rPr>
              <a:t> </a:t>
            </a:r>
            <a:r>
              <a:rPr lang="fr-FR" sz="3200" b="1" dirty="0" err="1">
                <a:solidFill>
                  <a:srgbClr val="002147"/>
                </a:solidFill>
                <a:latin typeface="+mn-lt"/>
              </a:rPr>
              <a:t>implementation</a:t>
            </a:r>
            <a:r>
              <a:rPr lang="fr-FR" sz="3200" b="1" dirty="0">
                <a:solidFill>
                  <a:srgbClr val="002147"/>
                </a:solidFill>
                <a:latin typeface="+mn-lt"/>
              </a:rPr>
              <a:t> process</a:t>
            </a:r>
            <a:endParaRPr lang="en-US" sz="3200" b="1" dirty="0">
              <a:solidFill>
                <a:srgbClr val="002147"/>
              </a:solidFill>
              <a:latin typeface="+mn-lt"/>
            </a:endParaRPr>
          </a:p>
        </p:txBody>
      </p:sp>
      <p:sp>
        <p:nvSpPr>
          <p:cNvPr id="7" name="Title 1"/>
          <p:cNvSpPr txBox="1">
            <a:spLocks/>
          </p:cNvSpPr>
          <p:nvPr/>
        </p:nvSpPr>
        <p:spPr>
          <a:xfrm>
            <a:off x="597425" y="675546"/>
            <a:ext cx="10791299" cy="866712"/>
          </a:xfrm>
          <a:prstGeom prst="rect">
            <a:avLst/>
          </a:prstGeom>
        </p:spPr>
        <p:txBody>
          <a:bodyPr vert="horz" lIns="91440" tIns="45720" rIns="91440" bIns="45720" rtlCol="0" anchor="t">
            <a:noAutofit/>
          </a:bodyPr>
          <a:lstStyle/>
          <a:p>
            <a:pPr>
              <a:lnSpc>
                <a:spcPct val="90000"/>
              </a:lnSpc>
              <a:defRPr/>
            </a:pPr>
            <a:r>
              <a:rPr lang="en-US" sz="2400" dirty="0">
                <a:ea typeface="Arial" charset="0"/>
              </a:rPr>
              <a:t>To achieve the benchmarks of the HIS geo-enabling framework, it is necessary to follow a six-step process described in the HIS geo-enabling toolkit</a:t>
            </a:r>
            <a:r>
              <a:rPr lang="en-PH" sz="2400" dirty="0">
                <a:ea typeface="Arial" charset="0"/>
              </a:rPr>
              <a:t>:</a:t>
            </a:r>
          </a:p>
        </p:txBody>
      </p:sp>
      <p:sp>
        <p:nvSpPr>
          <p:cNvPr id="2" name="Rectangle 1">
            <a:extLst>
              <a:ext uri="{FF2B5EF4-FFF2-40B4-BE49-F238E27FC236}">
                <a16:creationId xmlns:a16="http://schemas.microsoft.com/office/drawing/2014/main" id="{B8E1539A-AE3D-A460-CD83-9E85FA34FC0F}"/>
              </a:ext>
            </a:extLst>
          </p:cNvPr>
          <p:cNvSpPr/>
          <p:nvPr/>
        </p:nvSpPr>
        <p:spPr>
          <a:xfrm>
            <a:off x="520151" y="6112129"/>
            <a:ext cx="4912469" cy="276999"/>
          </a:xfrm>
          <a:prstGeom prst="rect">
            <a:avLst/>
          </a:prstGeom>
        </p:spPr>
        <p:txBody>
          <a:bodyPr wrap="square">
            <a:spAutoFit/>
          </a:bodyPr>
          <a:lstStyle/>
          <a:p>
            <a:r>
              <a:rPr lang="en-US" sz="1200" dirty="0">
                <a:hlinkClick r:id="rId4"/>
              </a:rPr>
              <a:t>http://www.healthgeolab.net/DOCUMENTS/HIS_geo-enabling_toolkit.pdf</a:t>
            </a:r>
            <a:r>
              <a:rPr lang="en-US" sz="1200" dirty="0"/>
              <a:t> </a:t>
            </a:r>
          </a:p>
        </p:txBody>
      </p:sp>
      <p:sp>
        <p:nvSpPr>
          <p:cNvPr id="5" name="Slide Number Placeholder 3">
            <a:extLst>
              <a:ext uri="{FF2B5EF4-FFF2-40B4-BE49-F238E27FC236}">
                <a16:creationId xmlns:a16="http://schemas.microsoft.com/office/drawing/2014/main" id="{F5327CB6-D520-3D32-57C7-9222BB76DD75}"/>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12</a:t>
            </a:fld>
            <a:endParaRPr lang="en-GB" altLang="en-US" sz="1200" dirty="0">
              <a:solidFill>
                <a:schemeClr val="bg1"/>
              </a:solidFill>
            </a:endParaRPr>
          </a:p>
        </p:txBody>
      </p:sp>
      <p:sp>
        <p:nvSpPr>
          <p:cNvPr id="6" name="Title 1">
            <a:extLst>
              <a:ext uri="{FF2B5EF4-FFF2-40B4-BE49-F238E27FC236}">
                <a16:creationId xmlns:a16="http://schemas.microsoft.com/office/drawing/2014/main" id="{EF5E19B2-9F3F-000E-D74B-86CA55931311}"/>
              </a:ext>
            </a:extLst>
          </p:cNvPr>
          <p:cNvSpPr txBox="1">
            <a:spLocks/>
          </p:cNvSpPr>
          <p:nvPr/>
        </p:nvSpPr>
        <p:spPr>
          <a:xfrm>
            <a:off x="950690" y="1506821"/>
            <a:ext cx="6319685" cy="4254971"/>
          </a:xfrm>
          <a:prstGeom prst="rect">
            <a:avLst/>
          </a:prstGeom>
        </p:spPr>
        <p:txBody>
          <a:bodyPr vert="horz" lIns="91440" tIns="45720" rIns="91440" bIns="45720" rtlCol="0" anchor="t">
            <a:noAutofit/>
          </a:bodyPr>
          <a:lstStyle/>
          <a:p>
            <a:pPr>
              <a:defRPr/>
            </a:pPr>
            <a:r>
              <a:rPr lang="en-PH" sz="2400" b="1" u="sng" dirty="0">
                <a:ea typeface="Arial" charset="0"/>
              </a:rPr>
              <a:t>Step</a:t>
            </a:r>
            <a:r>
              <a:rPr lang="fr-FR" sz="2400" b="1" u="sng" dirty="0">
                <a:ea typeface="Arial" charset="0"/>
              </a:rPr>
              <a:t> 1 </a:t>
            </a:r>
            <a:r>
              <a:rPr lang="fr-FR" sz="2400" dirty="0">
                <a:ea typeface="Arial" charset="0"/>
              </a:rPr>
              <a:t>: </a:t>
            </a:r>
            <a:r>
              <a:rPr lang="en-US" sz="2400" dirty="0">
                <a:ea typeface="Arial" charset="0"/>
              </a:rPr>
              <a:t>Assess the level of geo-enablement of the health information system</a:t>
            </a:r>
            <a:endParaRPr lang="en-PH" sz="2400" dirty="0">
              <a:ea typeface="Arial" charset="0"/>
            </a:endParaRPr>
          </a:p>
          <a:p>
            <a:pPr>
              <a:defRPr/>
            </a:pPr>
            <a:r>
              <a:rPr lang="en-PH" sz="2400" b="1" u="sng" dirty="0">
                <a:ea typeface="Arial" charset="0"/>
              </a:rPr>
              <a:t>Step</a:t>
            </a:r>
            <a:r>
              <a:rPr lang="fr-FR" sz="2400" b="1" u="sng" dirty="0">
                <a:ea typeface="Arial" charset="0"/>
              </a:rPr>
              <a:t> 2 </a:t>
            </a:r>
            <a:r>
              <a:rPr lang="fr-FR" sz="2400" dirty="0">
                <a:ea typeface="Arial" charset="0"/>
              </a:rPr>
              <a:t>: </a:t>
            </a:r>
            <a:r>
              <a:rPr lang="en-US" sz="2400" dirty="0">
                <a:ea typeface="Arial" charset="0"/>
              </a:rPr>
              <a:t> Define the strategy(</a:t>
            </a:r>
            <a:r>
              <a:rPr lang="en-US" sz="2400" dirty="0" err="1">
                <a:ea typeface="Arial" charset="0"/>
              </a:rPr>
              <a:t>ies</a:t>
            </a:r>
            <a:r>
              <a:rPr lang="en-US" sz="2400" dirty="0">
                <a:ea typeface="Arial" charset="0"/>
              </a:rPr>
              <a:t>) to be implemented to fill the gaps identified </a:t>
            </a:r>
          </a:p>
          <a:p>
            <a:pPr>
              <a:defRPr/>
            </a:pPr>
            <a:r>
              <a:rPr lang="en-US" sz="2400" dirty="0">
                <a:ea typeface="Arial" charset="0"/>
              </a:rPr>
              <a:t>during the assessment</a:t>
            </a:r>
          </a:p>
          <a:p>
            <a:pPr>
              <a:defRPr/>
            </a:pPr>
            <a:r>
              <a:rPr lang="en-PH" sz="2400" b="1" u="sng" dirty="0">
                <a:ea typeface="Arial" charset="0"/>
              </a:rPr>
              <a:t>Step</a:t>
            </a:r>
            <a:r>
              <a:rPr lang="fr-FR" sz="2400" b="1" u="sng" dirty="0">
                <a:ea typeface="Arial" charset="0"/>
              </a:rPr>
              <a:t> 3 </a:t>
            </a:r>
            <a:r>
              <a:rPr lang="fr-FR" sz="2400" dirty="0">
                <a:ea typeface="Arial" charset="0"/>
              </a:rPr>
              <a:t>: </a:t>
            </a:r>
            <a:r>
              <a:rPr lang="en-US" sz="2400" dirty="0">
                <a:ea typeface="Arial" charset="0"/>
              </a:rPr>
              <a:t>Develop the action plan aiming at filling the gaps in the HIS geo-enabling framework</a:t>
            </a:r>
            <a:endParaRPr lang="en-PH" sz="2400" dirty="0">
              <a:ea typeface="Arial" charset="0"/>
            </a:endParaRPr>
          </a:p>
          <a:p>
            <a:pPr>
              <a:defRPr/>
            </a:pPr>
            <a:r>
              <a:rPr lang="en-PH" sz="2400" b="1" u="sng" dirty="0">
                <a:ea typeface="Arial" charset="0"/>
              </a:rPr>
              <a:t>Step</a:t>
            </a:r>
            <a:r>
              <a:rPr lang="fr-FR" sz="2400" u="sng" dirty="0">
                <a:ea typeface="Arial" charset="0"/>
              </a:rPr>
              <a:t> </a:t>
            </a:r>
            <a:r>
              <a:rPr lang="fr-FR" sz="2400" b="1" u="sng" dirty="0">
                <a:ea typeface="Arial" charset="0"/>
              </a:rPr>
              <a:t>4 </a:t>
            </a:r>
            <a:r>
              <a:rPr lang="fr-FR" sz="2400" dirty="0">
                <a:ea typeface="Arial" charset="0"/>
              </a:rPr>
              <a:t>:  </a:t>
            </a:r>
            <a:r>
              <a:rPr lang="fr-FR" sz="2400" dirty="0" err="1">
                <a:ea typeface="Arial" charset="0"/>
              </a:rPr>
              <a:t>Implement</a:t>
            </a:r>
            <a:r>
              <a:rPr lang="fr-FR" sz="2400" dirty="0">
                <a:ea typeface="Arial" charset="0"/>
              </a:rPr>
              <a:t> the action plan</a:t>
            </a:r>
            <a:endParaRPr lang="en-PH" sz="2400" dirty="0">
              <a:ea typeface="Arial" charset="0"/>
            </a:endParaRPr>
          </a:p>
          <a:p>
            <a:pPr>
              <a:defRPr/>
            </a:pPr>
            <a:r>
              <a:rPr lang="en-PH" sz="2400" b="1" u="sng" dirty="0">
                <a:ea typeface="Arial" charset="0"/>
              </a:rPr>
              <a:t>Step </a:t>
            </a:r>
            <a:r>
              <a:rPr lang="fr-FR" sz="2400" b="1" u="sng" dirty="0">
                <a:ea typeface="Arial" charset="0"/>
              </a:rPr>
              <a:t>5 </a:t>
            </a:r>
            <a:r>
              <a:rPr lang="fr-FR" sz="2400" dirty="0">
                <a:ea typeface="Arial" charset="0"/>
              </a:rPr>
              <a:t>: </a:t>
            </a:r>
            <a:r>
              <a:rPr lang="en-US" sz="2400" dirty="0">
                <a:ea typeface="Arial" charset="0"/>
              </a:rPr>
              <a:t>Assess, document and sustain the result of the action plan implementation</a:t>
            </a:r>
            <a:endParaRPr lang="en-PH" sz="2400" dirty="0">
              <a:ea typeface="Arial" charset="0"/>
            </a:endParaRPr>
          </a:p>
          <a:p>
            <a:pPr>
              <a:defRPr/>
            </a:pPr>
            <a:r>
              <a:rPr lang="en-PH" sz="2400" b="1" u="sng" dirty="0">
                <a:ea typeface="Arial" charset="0"/>
              </a:rPr>
              <a:t>Step</a:t>
            </a:r>
            <a:r>
              <a:rPr lang="fr-FR" sz="2400" b="1" u="sng" dirty="0">
                <a:ea typeface="Arial" charset="0"/>
              </a:rPr>
              <a:t> 6 </a:t>
            </a:r>
            <a:r>
              <a:rPr lang="fr-FR" sz="2400" u="sng" dirty="0">
                <a:ea typeface="Arial" charset="0"/>
              </a:rPr>
              <a:t>: </a:t>
            </a:r>
            <a:r>
              <a:rPr lang="en-US" sz="2400" dirty="0">
                <a:ea typeface="Arial" charset="0"/>
              </a:rPr>
              <a:t>Restart from step 1 on a regular basis</a:t>
            </a:r>
            <a:endParaRPr lang="en-PH" sz="2400" dirty="0">
              <a:ea typeface="Arial" charset="0"/>
            </a:endParaRPr>
          </a:p>
        </p:txBody>
      </p:sp>
      <p:pic>
        <p:nvPicPr>
          <p:cNvPr id="3" name="Picture 2">
            <a:extLst>
              <a:ext uri="{FF2B5EF4-FFF2-40B4-BE49-F238E27FC236}">
                <a16:creationId xmlns:a16="http://schemas.microsoft.com/office/drawing/2014/main" id="{8C265288-1D49-72F1-3D4C-BF7813E77FAA}"/>
              </a:ext>
            </a:extLst>
          </p:cNvPr>
          <p:cNvPicPr>
            <a:picLocks noChangeAspect="1"/>
          </p:cNvPicPr>
          <p:nvPr/>
        </p:nvPicPr>
        <p:blipFill rotWithShape="1">
          <a:blip r:embed="rId5"/>
          <a:srcRect l="80520" t="38265" r="10441" b="47050"/>
          <a:stretch/>
        </p:blipFill>
        <p:spPr>
          <a:xfrm>
            <a:off x="10767323" y="5581553"/>
            <a:ext cx="399991" cy="360478"/>
          </a:xfrm>
          <a:prstGeom prst="rect">
            <a:avLst/>
          </a:prstGeom>
        </p:spPr>
      </p:pic>
    </p:spTree>
    <p:extLst>
      <p:ext uri="{BB962C8B-B14F-4D97-AF65-F5344CB8AC3E}">
        <p14:creationId xmlns:p14="http://schemas.microsoft.com/office/powerpoint/2010/main" val="168228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7D143-B1F6-26B8-FC03-48119A743A66}"/>
              </a:ext>
            </a:extLst>
          </p:cNvPr>
          <p:cNvPicPr>
            <a:picLocks noChangeAspect="1"/>
          </p:cNvPicPr>
          <p:nvPr/>
        </p:nvPicPr>
        <p:blipFill>
          <a:blip r:embed="rId3"/>
          <a:stretch>
            <a:fillRect/>
          </a:stretch>
        </p:blipFill>
        <p:spPr>
          <a:xfrm>
            <a:off x="6383057" y="1630265"/>
            <a:ext cx="4298117" cy="4531236"/>
          </a:xfrm>
          <a:prstGeom prst="rect">
            <a:avLst/>
          </a:prstGeom>
        </p:spPr>
      </p:pic>
      <p:pic>
        <p:nvPicPr>
          <p:cNvPr id="2" name="Picture 1" descr="A diagram of a flowchart&#10;&#10;Description automatically generated">
            <a:extLst>
              <a:ext uri="{FF2B5EF4-FFF2-40B4-BE49-F238E27FC236}">
                <a16:creationId xmlns:a16="http://schemas.microsoft.com/office/drawing/2014/main" id="{2A4B9EFE-532E-7C12-6DEB-AAA853F5A1BD}"/>
              </a:ext>
            </a:extLst>
          </p:cNvPr>
          <p:cNvPicPr>
            <a:picLocks noChangeAspect="1"/>
          </p:cNvPicPr>
          <p:nvPr/>
        </p:nvPicPr>
        <p:blipFill>
          <a:blip r:embed="rId4"/>
          <a:stretch>
            <a:fillRect/>
          </a:stretch>
        </p:blipFill>
        <p:spPr>
          <a:xfrm>
            <a:off x="1160731" y="1262711"/>
            <a:ext cx="4547450" cy="3001002"/>
          </a:xfrm>
          <a:prstGeom prst="rect">
            <a:avLst/>
          </a:prstGeom>
        </p:spPr>
      </p:pic>
      <p:sp>
        <p:nvSpPr>
          <p:cNvPr id="7" name="Title 1"/>
          <p:cNvSpPr txBox="1">
            <a:spLocks/>
          </p:cNvSpPr>
          <p:nvPr/>
        </p:nvSpPr>
        <p:spPr bwMode="auto">
          <a:xfrm>
            <a:off x="0" y="142977"/>
            <a:ext cx="12191999" cy="480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a:solidFill>
                  <a:srgbClr val="002147"/>
                </a:solidFill>
                <a:latin typeface="+mn-lt"/>
              </a:rPr>
              <a:t>The HIS Geo-enabling toolkit – Implementation process</a:t>
            </a:r>
          </a:p>
        </p:txBody>
      </p:sp>
      <p:sp>
        <p:nvSpPr>
          <p:cNvPr id="5" name="Google Shape;206;p8">
            <a:extLst>
              <a:ext uri="{FF2B5EF4-FFF2-40B4-BE49-F238E27FC236}">
                <a16:creationId xmlns:a16="http://schemas.microsoft.com/office/drawing/2014/main" id="{6C676AB9-9CA5-8D63-A490-253C44D53376}"/>
              </a:ext>
            </a:extLst>
          </p:cNvPr>
          <p:cNvSpPr txBox="1"/>
          <p:nvPr/>
        </p:nvSpPr>
        <p:spPr>
          <a:xfrm>
            <a:off x="3476334" y="4378383"/>
            <a:ext cx="2525151" cy="421246"/>
          </a:xfrm>
          <a:prstGeom prst="rect">
            <a:avLst/>
          </a:prstGeom>
          <a:noFill/>
          <a:ln>
            <a:noFill/>
          </a:ln>
        </p:spPr>
        <p:txBody>
          <a:bodyPr spcFirstLastPara="1" wrap="square" lIns="51427" tIns="25706" rIns="51427" bIns="25706" anchor="t" anchorCtr="0">
            <a:spAutoFit/>
          </a:bodyPr>
          <a:lstStyle/>
          <a:p>
            <a:r>
              <a:rPr lang="fr-FR" sz="2400" dirty="0">
                <a:latin typeface="Calibri"/>
                <a:ea typeface="Calibri"/>
                <a:cs typeface="Calibri"/>
                <a:sym typeface="Calibri"/>
              </a:rPr>
              <a:t>Loop in </a:t>
            </a:r>
            <a:r>
              <a:rPr lang="fr-FR" sz="2400" dirty="0" err="1">
                <a:latin typeface="Calibri"/>
                <a:ea typeface="Calibri"/>
                <a:cs typeface="Calibri"/>
                <a:sym typeface="Calibri"/>
              </a:rPr>
              <a:t>both</a:t>
            </a:r>
            <a:r>
              <a:rPr lang="fr-FR" sz="2400" dirty="0">
                <a:latin typeface="Calibri"/>
                <a:ea typeface="Calibri"/>
                <a:cs typeface="Calibri"/>
                <a:sym typeface="Calibri"/>
              </a:rPr>
              <a:t> cases</a:t>
            </a:r>
            <a:endParaRPr sz="2400" dirty="0"/>
          </a:p>
        </p:txBody>
      </p:sp>
      <p:sp>
        <p:nvSpPr>
          <p:cNvPr id="6" name="Google Shape;209;p8">
            <a:extLst>
              <a:ext uri="{FF2B5EF4-FFF2-40B4-BE49-F238E27FC236}">
                <a16:creationId xmlns:a16="http://schemas.microsoft.com/office/drawing/2014/main" id="{94DC171F-E50C-330D-D319-2DCBF2520EED}"/>
              </a:ext>
            </a:extLst>
          </p:cNvPr>
          <p:cNvSpPr/>
          <p:nvPr/>
        </p:nvSpPr>
        <p:spPr>
          <a:xfrm>
            <a:off x="3025291" y="4455803"/>
            <a:ext cx="451046" cy="252359"/>
          </a:xfrm>
          <a:prstGeom prst="rightArrow">
            <a:avLst>
              <a:gd name="adj1" fmla="val 50000"/>
              <a:gd name="adj2" fmla="val 50000"/>
            </a:avLst>
          </a:prstGeom>
          <a:solidFill>
            <a:srgbClr val="1F83C5"/>
          </a:solidFill>
          <a:ln>
            <a:solidFill>
              <a:srgbClr val="1F8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ym typeface="Calibri"/>
            </a:endParaRPr>
          </a:p>
        </p:txBody>
      </p:sp>
      <p:sp>
        <p:nvSpPr>
          <p:cNvPr id="14" name="TextBox 13">
            <a:extLst>
              <a:ext uri="{FF2B5EF4-FFF2-40B4-BE49-F238E27FC236}">
                <a16:creationId xmlns:a16="http://schemas.microsoft.com/office/drawing/2014/main" id="{C62A0A46-B85F-953F-41F4-6516A6810C76}"/>
              </a:ext>
            </a:extLst>
          </p:cNvPr>
          <p:cNvSpPr txBox="1"/>
          <p:nvPr/>
        </p:nvSpPr>
        <p:spPr>
          <a:xfrm>
            <a:off x="1705380" y="745666"/>
            <a:ext cx="2861071" cy="461665"/>
          </a:xfrm>
          <a:prstGeom prst="rect">
            <a:avLst/>
          </a:prstGeom>
          <a:noFill/>
        </p:spPr>
        <p:txBody>
          <a:bodyPr wrap="square">
            <a:spAutoFit/>
          </a:bodyPr>
          <a:lstStyle/>
          <a:p>
            <a:pPr algn="ctr"/>
            <a:r>
              <a:rPr lang="en-US" sz="2400" dirty="0"/>
              <a:t>Geo-enabling the HIS </a:t>
            </a:r>
            <a:endParaRPr lang="en-PH" sz="2400" dirty="0"/>
          </a:p>
        </p:txBody>
      </p:sp>
      <p:sp>
        <p:nvSpPr>
          <p:cNvPr id="15" name="TextBox 14">
            <a:extLst>
              <a:ext uri="{FF2B5EF4-FFF2-40B4-BE49-F238E27FC236}">
                <a16:creationId xmlns:a16="http://schemas.microsoft.com/office/drawing/2014/main" id="{8776B0AC-B601-BA03-2AFB-4E0B5B03194A}"/>
              </a:ext>
            </a:extLst>
          </p:cNvPr>
          <p:cNvSpPr txBox="1"/>
          <p:nvPr/>
        </p:nvSpPr>
        <p:spPr>
          <a:xfrm>
            <a:off x="6804212" y="599593"/>
            <a:ext cx="3876962" cy="830997"/>
          </a:xfrm>
          <a:prstGeom prst="rect">
            <a:avLst/>
          </a:prstGeom>
          <a:noFill/>
        </p:spPr>
        <p:txBody>
          <a:bodyPr wrap="square">
            <a:spAutoFit/>
          </a:bodyPr>
          <a:lstStyle/>
          <a:p>
            <a:pPr algn="ctr"/>
            <a:r>
              <a:rPr lang="en-US" sz="2400" dirty="0"/>
              <a:t>Geo-enabling a program or intervention</a:t>
            </a:r>
            <a:endParaRPr lang="en-PH" sz="2400" dirty="0"/>
          </a:p>
        </p:txBody>
      </p:sp>
      <p:sp>
        <p:nvSpPr>
          <p:cNvPr id="8" name="Slide Number Placeholder 3">
            <a:extLst>
              <a:ext uri="{FF2B5EF4-FFF2-40B4-BE49-F238E27FC236}">
                <a16:creationId xmlns:a16="http://schemas.microsoft.com/office/drawing/2014/main" id="{2171DDCC-6A8B-A063-B48E-317A5865CFC4}"/>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13</a:t>
            </a:fld>
            <a:endParaRPr lang="en-GB" altLang="en-US" sz="1200">
              <a:solidFill>
                <a:schemeClr val="bg1"/>
              </a:solidFill>
            </a:endParaRPr>
          </a:p>
        </p:txBody>
      </p:sp>
      <p:pic>
        <p:nvPicPr>
          <p:cNvPr id="10" name="Picture 9">
            <a:extLst>
              <a:ext uri="{FF2B5EF4-FFF2-40B4-BE49-F238E27FC236}">
                <a16:creationId xmlns:a16="http://schemas.microsoft.com/office/drawing/2014/main" id="{6408CE2A-222B-EDD0-1F23-06EA4FBAFB42}"/>
              </a:ext>
            </a:extLst>
          </p:cNvPr>
          <p:cNvPicPr>
            <a:picLocks noChangeAspect="1"/>
          </p:cNvPicPr>
          <p:nvPr/>
        </p:nvPicPr>
        <p:blipFill>
          <a:blip r:embed="rId5"/>
          <a:stretch>
            <a:fillRect/>
          </a:stretch>
        </p:blipFill>
        <p:spPr>
          <a:xfrm>
            <a:off x="11075620" y="237599"/>
            <a:ext cx="721933" cy="1016134"/>
          </a:xfrm>
          <a:prstGeom prst="rect">
            <a:avLst/>
          </a:prstGeom>
          <a:ln>
            <a:solidFill>
              <a:schemeClr val="tx1"/>
            </a:solidFill>
          </a:ln>
        </p:spPr>
      </p:pic>
      <p:sp>
        <p:nvSpPr>
          <p:cNvPr id="13" name="Left Brace 12">
            <a:extLst>
              <a:ext uri="{FF2B5EF4-FFF2-40B4-BE49-F238E27FC236}">
                <a16:creationId xmlns:a16="http://schemas.microsoft.com/office/drawing/2014/main" id="{6C3904AE-802E-1868-31B7-FB2867F0BAB1}"/>
              </a:ext>
            </a:extLst>
          </p:cNvPr>
          <p:cNvSpPr/>
          <p:nvPr/>
        </p:nvSpPr>
        <p:spPr>
          <a:xfrm flipH="1">
            <a:off x="10313917" y="1708364"/>
            <a:ext cx="560074" cy="1590648"/>
          </a:xfrm>
          <a:prstGeom prst="leftBrace">
            <a:avLst/>
          </a:prstGeom>
          <a:ln w="28575">
            <a:solidFill>
              <a:srgbClr val="34666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16" name="TextBox 15">
            <a:extLst>
              <a:ext uri="{FF2B5EF4-FFF2-40B4-BE49-F238E27FC236}">
                <a16:creationId xmlns:a16="http://schemas.microsoft.com/office/drawing/2014/main" id="{B206A259-283B-5FF9-FFDA-95327EC030D3}"/>
              </a:ext>
            </a:extLst>
          </p:cNvPr>
          <p:cNvSpPr txBox="1"/>
          <p:nvPr/>
        </p:nvSpPr>
        <p:spPr>
          <a:xfrm>
            <a:off x="10919784" y="1849272"/>
            <a:ext cx="1236355" cy="1323439"/>
          </a:xfrm>
          <a:prstGeom prst="rect">
            <a:avLst/>
          </a:prstGeom>
          <a:noFill/>
        </p:spPr>
        <p:txBody>
          <a:bodyPr wrap="square">
            <a:spAutoFit/>
          </a:bodyPr>
          <a:lstStyle/>
          <a:p>
            <a:r>
              <a:rPr lang="en-US" sz="1600">
                <a:ea typeface="Calibri" pitchFamily="34" charset="0"/>
                <a:cs typeface="Times New Roman" pitchFamily="18" charset="0"/>
              </a:rPr>
              <a:t>Two additional steps at the beginning of the process</a:t>
            </a:r>
            <a:endParaRPr lang="en-US" sz="1600"/>
          </a:p>
        </p:txBody>
      </p:sp>
      <p:sp>
        <p:nvSpPr>
          <p:cNvPr id="4" name="Rectangle 3">
            <a:extLst>
              <a:ext uri="{FF2B5EF4-FFF2-40B4-BE49-F238E27FC236}">
                <a16:creationId xmlns:a16="http://schemas.microsoft.com/office/drawing/2014/main" id="{75013FB9-20ED-745F-41F6-63DDE8764C51}"/>
              </a:ext>
            </a:extLst>
          </p:cNvPr>
          <p:cNvSpPr/>
          <p:nvPr/>
        </p:nvSpPr>
        <p:spPr>
          <a:xfrm>
            <a:off x="6383057" y="3299012"/>
            <a:ext cx="4298118" cy="286248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C783D8E0-2953-6530-7889-E865FE3F43D3}"/>
              </a:ext>
            </a:extLst>
          </p:cNvPr>
          <p:cNvSpPr/>
          <p:nvPr/>
        </p:nvSpPr>
        <p:spPr>
          <a:xfrm>
            <a:off x="4251960" y="1132062"/>
            <a:ext cx="1517904" cy="3319272"/>
          </a:xfrm>
          <a:custGeom>
            <a:avLst/>
            <a:gdLst>
              <a:gd name="connsiteX0" fmla="*/ 1243584 w 1517904"/>
              <a:gd name="connsiteY0" fmla="*/ 0 h 3319272"/>
              <a:gd name="connsiteX1" fmla="*/ 1243584 w 1517904"/>
              <a:gd name="connsiteY1" fmla="*/ 0 h 3319272"/>
              <a:gd name="connsiteX2" fmla="*/ 1152144 w 1517904"/>
              <a:gd name="connsiteY2" fmla="*/ 9144 h 3319272"/>
              <a:gd name="connsiteX3" fmla="*/ 27432 w 1517904"/>
              <a:gd name="connsiteY3" fmla="*/ 91440 h 3319272"/>
              <a:gd name="connsiteX4" fmla="*/ 18288 w 1517904"/>
              <a:gd name="connsiteY4" fmla="*/ 356616 h 3319272"/>
              <a:gd name="connsiteX5" fmla="*/ 0 w 1517904"/>
              <a:gd name="connsiteY5" fmla="*/ 877824 h 3319272"/>
              <a:gd name="connsiteX6" fmla="*/ 128016 w 1517904"/>
              <a:gd name="connsiteY6" fmla="*/ 868680 h 3319272"/>
              <a:gd name="connsiteX7" fmla="*/ 996696 w 1517904"/>
              <a:gd name="connsiteY7" fmla="*/ 859536 h 3319272"/>
              <a:gd name="connsiteX8" fmla="*/ 1042416 w 1517904"/>
              <a:gd name="connsiteY8" fmla="*/ 1344168 h 3319272"/>
              <a:gd name="connsiteX9" fmla="*/ 932688 w 1517904"/>
              <a:gd name="connsiteY9" fmla="*/ 1380744 h 3319272"/>
              <a:gd name="connsiteX10" fmla="*/ 9144 w 1517904"/>
              <a:gd name="connsiteY10" fmla="*/ 1417320 h 3319272"/>
              <a:gd name="connsiteX11" fmla="*/ 27432 w 1517904"/>
              <a:gd name="connsiteY11" fmla="*/ 3319272 h 3319272"/>
              <a:gd name="connsiteX12" fmla="*/ 1133856 w 1517904"/>
              <a:gd name="connsiteY12" fmla="*/ 3182112 h 3319272"/>
              <a:gd name="connsiteX13" fmla="*/ 1517904 w 1517904"/>
              <a:gd name="connsiteY13" fmla="*/ 246888 h 3319272"/>
              <a:gd name="connsiteX14" fmla="*/ 1243584 w 1517904"/>
              <a:gd name="connsiteY14" fmla="*/ 0 h 331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7904" h="3319272">
                <a:moveTo>
                  <a:pt x="1243584" y="0"/>
                </a:moveTo>
                <a:lnTo>
                  <a:pt x="1243584" y="0"/>
                </a:lnTo>
                <a:lnTo>
                  <a:pt x="1152144" y="9144"/>
                </a:lnTo>
                <a:lnTo>
                  <a:pt x="27432" y="91440"/>
                </a:lnTo>
                <a:lnTo>
                  <a:pt x="18288" y="356616"/>
                </a:lnTo>
                <a:lnTo>
                  <a:pt x="0" y="877824"/>
                </a:lnTo>
                <a:lnTo>
                  <a:pt x="128016" y="868680"/>
                </a:lnTo>
                <a:lnTo>
                  <a:pt x="996696" y="859536"/>
                </a:lnTo>
                <a:lnTo>
                  <a:pt x="1042416" y="1344168"/>
                </a:lnTo>
                <a:lnTo>
                  <a:pt x="932688" y="1380744"/>
                </a:lnTo>
                <a:lnTo>
                  <a:pt x="9144" y="1417320"/>
                </a:lnTo>
                <a:lnTo>
                  <a:pt x="27432" y="3319272"/>
                </a:lnTo>
                <a:lnTo>
                  <a:pt x="1133856" y="3182112"/>
                </a:lnTo>
                <a:lnTo>
                  <a:pt x="1517904" y="246888"/>
                </a:lnTo>
                <a:lnTo>
                  <a:pt x="1243584" y="0"/>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7D280BF-8CF3-D228-319D-96267E75C3B5}"/>
              </a:ext>
            </a:extLst>
          </p:cNvPr>
          <p:cNvSpPr/>
          <p:nvPr/>
        </p:nvSpPr>
        <p:spPr>
          <a:xfrm>
            <a:off x="1160729" y="1368859"/>
            <a:ext cx="4128447" cy="29405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Left-Right 11">
            <a:extLst>
              <a:ext uri="{FF2B5EF4-FFF2-40B4-BE49-F238E27FC236}">
                <a16:creationId xmlns:a16="http://schemas.microsoft.com/office/drawing/2014/main" id="{9268FA83-8B42-4D2B-5CAB-DCCAF503E148}"/>
              </a:ext>
            </a:extLst>
          </p:cNvPr>
          <p:cNvSpPr/>
          <p:nvPr/>
        </p:nvSpPr>
        <p:spPr>
          <a:xfrm>
            <a:off x="5563032" y="3505200"/>
            <a:ext cx="652274" cy="251012"/>
          </a:xfrm>
          <a:prstGeom prst="lef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descr="A qr code with a white background&#10;&#10;Description automatically generated">
            <a:extLst>
              <a:ext uri="{FF2B5EF4-FFF2-40B4-BE49-F238E27FC236}">
                <a16:creationId xmlns:a16="http://schemas.microsoft.com/office/drawing/2014/main" id="{E5FEFA4B-346E-6B52-3013-B040EAA743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928" y="4581982"/>
            <a:ext cx="1755814" cy="1755814"/>
          </a:xfrm>
          <a:prstGeom prst="rect">
            <a:avLst/>
          </a:prstGeom>
        </p:spPr>
      </p:pic>
      <p:sp>
        <p:nvSpPr>
          <p:cNvPr id="33" name="TextBox 32">
            <a:extLst>
              <a:ext uri="{FF2B5EF4-FFF2-40B4-BE49-F238E27FC236}">
                <a16:creationId xmlns:a16="http://schemas.microsoft.com/office/drawing/2014/main" id="{1D08C1B9-2638-229D-00DE-B155C2D512B7}"/>
              </a:ext>
            </a:extLst>
          </p:cNvPr>
          <p:cNvSpPr txBox="1"/>
          <p:nvPr/>
        </p:nvSpPr>
        <p:spPr>
          <a:xfrm>
            <a:off x="1523975" y="5459889"/>
            <a:ext cx="2461272" cy="523220"/>
          </a:xfrm>
          <a:prstGeom prst="rect">
            <a:avLst/>
          </a:prstGeom>
          <a:noFill/>
        </p:spPr>
        <p:txBody>
          <a:bodyPr wrap="square">
            <a:spAutoFit/>
          </a:bodyPr>
          <a:lstStyle/>
          <a:p>
            <a:pPr marL="358775"/>
            <a:r>
              <a:rPr lang="en-US" sz="1400" dirty="0">
                <a:solidFill>
                  <a:srgbClr val="000000"/>
                </a:solidFill>
                <a:ea typeface="Arial" panose="020B0604020202020204" pitchFamily="34" charset="0"/>
              </a:rPr>
              <a:t>UNICEF regional training workshop material</a:t>
            </a:r>
          </a:p>
        </p:txBody>
      </p:sp>
      <p:pic>
        <p:nvPicPr>
          <p:cNvPr id="17" name="Picture 16">
            <a:extLst>
              <a:ext uri="{FF2B5EF4-FFF2-40B4-BE49-F238E27FC236}">
                <a16:creationId xmlns:a16="http://schemas.microsoft.com/office/drawing/2014/main" id="{7D2C3FF7-1E5F-7146-9FDB-A9792D67CF25}"/>
              </a:ext>
            </a:extLst>
          </p:cNvPr>
          <p:cNvPicPr>
            <a:picLocks noChangeAspect="1"/>
          </p:cNvPicPr>
          <p:nvPr/>
        </p:nvPicPr>
        <p:blipFill rotWithShape="1">
          <a:blip r:embed="rId7"/>
          <a:srcRect l="80520" t="38265" r="10441" b="47050"/>
          <a:stretch/>
        </p:blipFill>
        <p:spPr>
          <a:xfrm>
            <a:off x="11676063" y="1164350"/>
            <a:ext cx="295423" cy="266240"/>
          </a:xfrm>
          <a:prstGeom prst="rect">
            <a:avLst/>
          </a:prstGeom>
        </p:spPr>
      </p:pic>
    </p:spTree>
    <p:extLst>
      <p:ext uri="{BB962C8B-B14F-4D97-AF65-F5344CB8AC3E}">
        <p14:creationId xmlns:p14="http://schemas.microsoft.com/office/powerpoint/2010/main" val="48240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white lab coat and a person in white lab coat&#10;&#10;Description automatically generated">
            <a:extLst>
              <a:ext uri="{FF2B5EF4-FFF2-40B4-BE49-F238E27FC236}">
                <a16:creationId xmlns:a16="http://schemas.microsoft.com/office/drawing/2014/main" id="{D89C547D-BCFB-93F2-2F5F-983E12F30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950" y="801683"/>
            <a:ext cx="3477084" cy="1643216"/>
          </a:xfrm>
          <a:prstGeom prst="rect">
            <a:avLst/>
          </a:prstGeom>
          <a:ln>
            <a:solidFill>
              <a:schemeClr val="tx1"/>
            </a:solidFill>
          </a:ln>
          <a:effectLst>
            <a:outerShdw blurRad="50800" dist="50800" dir="5400000" sx="102000" sy="102000" algn="ctr" rotWithShape="0">
              <a:srgbClr val="000000">
                <a:alpha val="43137"/>
              </a:srgbClr>
            </a:outerShdw>
          </a:effectLst>
        </p:spPr>
      </p:pic>
      <p:sp>
        <p:nvSpPr>
          <p:cNvPr id="7" name="Title 1"/>
          <p:cNvSpPr txBox="1">
            <a:spLocks/>
          </p:cNvSpPr>
          <p:nvPr/>
        </p:nvSpPr>
        <p:spPr bwMode="auto">
          <a:xfrm>
            <a:off x="1524001" y="23708"/>
            <a:ext cx="9143999"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rgbClr val="002147"/>
                </a:solidFill>
                <a:latin typeface="+mn-lt"/>
              </a:rPr>
              <a:t>Example of in-country implementation</a:t>
            </a:r>
          </a:p>
        </p:txBody>
      </p:sp>
      <p:sp>
        <p:nvSpPr>
          <p:cNvPr id="10" name="Title 1">
            <a:extLst>
              <a:ext uri="{FF2B5EF4-FFF2-40B4-BE49-F238E27FC236}">
                <a16:creationId xmlns:a16="http://schemas.microsoft.com/office/drawing/2014/main" id="{809B7020-A4DD-A1F3-861B-793F39AC1C78}"/>
              </a:ext>
            </a:extLst>
          </p:cNvPr>
          <p:cNvSpPr txBox="1">
            <a:spLocks/>
          </p:cNvSpPr>
          <p:nvPr/>
        </p:nvSpPr>
        <p:spPr>
          <a:xfrm>
            <a:off x="5035996" y="1465288"/>
            <a:ext cx="2579915" cy="358486"/>
          </a:xfrm>
          <a:prstGeom prst="rect">
            <a:avLst/>
          </a:prstGeom>
        </p:spPr>
        <p:txBody>
          <a:bodyPr vert="horz" lIns="51435" tIns="25718" rIns="51435" bIns="25718" rtlCol="0" anchor="b">
            <a:noAutofit/>
          </a:bodyPr>
          <a:lstStyle/>
          <a:p>
            <a:pPr defTabSz="514350">
              <a:lnSpc>
                <a:spcPct val="90000"/>
              </a:lnSpc>
              <a:defRPr/>
            </a:pPr>
            <a:r>
              <a:rPr lang="en-US" dirty="0">
                <a:ea typeface="Arial" charset="0"/>
              </a:rPr>
              <a:t>Myanmar (</a:t>
            </a:r>
            <a:r>
              <a:rPr lang="en-US" dirty="0">
                <a:ea typeface="Arial" charset="0"/>
                <a:hlinkClick r:id="rId4"/>
              </a:rPr>
              <a:t>https://arcg.is/OCHOz</a:t>
            </a:r>
            <a:r>
              <a:rPr lang="en-US" dirty="0">
                <a:ea typeface="Arial" charset="0"/>
              </a:rPr>
              <a:t>)</a:t>
            </a:r>
          </a:p>
        </p:txBody>
      </p:sp>
      <p:sp>
        <p:nvSpPr>
          <p:cNvPr id="16" name="Title 1">
            <a:extLst>
              <a:ext uri="{FF2B5EF4-FFF2-40B4-BE49-F238E27FC236}">
                <a16:creationId xmlns:a16="http://schemas.microsoft.com/office/drawing/2014/main" id="{E0B973F2-AD2F-81E8-0161-BEB4439E3F40}"/>
              </a:ext>
            </a:extLst>
          </p:cNvPr>
          <p:cNvSpPr txBox="1">
            <a:spLocks/>
          </p:cNvSpPr>
          <p:nvPr/>
        </p:nvSpPr>
        <p:spPr>
          <a:xfrm>
            <a:off x="4572000" y="2340750"/>
            <a:ext cx="2402977" cy="472754"/>
          </a:xfrm>
          <a:prstGeom prst="rect">
            <a:avLst/>
          </a:prstGeom>
        </p:spPr>
        <p:txBody>
          <a:bodyPr vert="horz" lIns="51435" tIns="25718" rIns="51435" bIns="25718" rtlCol="0" anchor="b">
            <a:noAutofit/>
          </a:bodyPr>
          <a:lstStyle/>
          <a:p>
            <a:pPr algn="r" defTabSz="514350">
              <a:lnSpc>
                <a:spcPct val="90000"/>
              </a:lnSpc>
              <a:defRPr/>
            </a:pPr>
            <a:r>
              <a:rPr lang="en-US" dirty="0">
                <a:ea typeface="Arial" charset="0"/>
              </a:rPr>
              <a:t>Cambodia (</a:t>
            </a:r>
            <a:r>
              <a:rPr lang="en-US" dirty="0">
                <a:ea typeface="Arial" charset="0"/>
                <a:hlinkClick r:id="rId5"/>
              </a:rPr>
              <a:t>https://arcg.is/0uviGj</a:t>
            </a:r>
            <a:r>
              <a:rPr lang="en-US" dirty="0">
                <a:ea typeface="Arial" charset="0"/>
              </a:rPr>
              <a:t>)</a:t>
            </a:r>
          </a:p>
        </p:txBody>
      </p:sp>
      <p:sp>
        <p:nvSpPr>
          <p:cNvPr id="17" name="Title 1">
            <a:extLst>
              <a:ext uri="{FF2B5EF4-FFF2-40B4-BE49-F238E27FC236}">
                <a16:creationId xmlns:a16="http://schemas.microsoft.com/office/drawing/2014/main" id="{74DF190B-98C8-1678-02D6-CA296711D264}"/>
              </a:ext>
            </a:extLst>
          </p:cNvPr>
          <p:cNvSpPr txBox="1">
            <a:spLocks/>
          </p:cNvSpPr>
          <p:nvPr/>
        </p:nvSpPr>
        <p:spPr>
          <a:xfrm>
            <a:off x="5174936" y="3866524"/>
            <a:ext cx="2559992" cy="358486"/>
          </a:xfrm>
          <a:prstGeom prst="rect">
            <a:avLst/>
          </a:prstGeom>
        </p:spPr>
        <p:txBody>
          <a:bodyPr vert="horz" lIns="51435" tIns="25718" rIns="51435" bIns="25718" rtlCol="0" anchor="b">
            <a:noAutofit/>
          </a:bodyPr>
          <a:lstStyle/>
          <a:p>
            <a:pPr defTabSz="514350">
              <a:lnSpc>
                <a:spcPct val="90000"/>
              </a:lnSpc>
              <a:defRPr/>
            </a:pPr>
            <a:r>
              <a:rPr lang="en-US" dirty="0">
                <a:ea typeface="Arial" charset="0"/>
              </a:rPr>
              <a:t>Viet Nam (</a:t>
            </a:r>
            <a:r>
              <a:rPr lang="en-US" dirty="0">
                <a:ea typeface="Arial" charset="0"/>
                <a:hlinkClick r:id="rId6"/>
              </a:rPr>
              <a:t>https://arcg.is/1XmLjy</a:t>
            </a:r>
            <a:r>
              <a:rPr lang="en-US" dirty="0">
                <a:ea typeface="Arial" charset="0"/>
              </a:rPr>
              <a:t>)</a:t>
            </a:r>
          </a:p>
        </p:txBody>
      </p:sp>
      <p:sp>
        <p:nvSpPr>
          <p:cNvPr id="19" name="Slide Number Placeholder 3">
            <a:extLst>
              <a:ext uri="{FF2B5EF4-FFF2-40B4-BE49-F238E27FC236}">
                <a16:creationId xmlns:a16="http://schemas.microsoft.com/office/drawing/2014/main" id="{50312E11-DC69-5070-C46B-2B2DA7A53897}"/>
              </a:ext>
            </a:extLst>
          </p:cNvPr>
          <p:cNvSpPr txBox="1">
            <a:spLocks/>
          </p:cNvSpPr>
          <p:nvPr/>
        </p:nvSpPr>
        <p:spPr>
          <a:xfrm>
            <a:off x="8603877" y="5797260"/>
            <a:ext cx="2057400" cy="273844"/>
          </a:xfrm>
          <a:prstGeom prst="rect">
            <a:avLst/>
          </a:prstGeom>
        </p:spPr>
        <p:txBody>
          <a:bodyPr/>
          <a:lstStyle>
            <a:defPPr>
              <a:defRPr lang="en-US"/>
            </a:defPPr>
            <a:lvl1pPr marL="0" algn="r" defTabSz="914400" rtl="0" eaLnBrk="1" latinLnBrk="0" hangingPunct="1">
              <a:defRPr sz="16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309488-8EB1-4662-952E-D6A73107E6C0}" type="slidenum">
              <a:rPr lang="en-US" sz="1200"/>
              <a:pPr/>
              <a:t>14</a:t>
            </a:fld>
            <a:endParaRPr lang="en-US" sz="1200" dirty="0"/>
          </a:p>
        </p:txBody>
      </p:sp>
      <p:pic>
        <p:nvPicPr>
          <p:cNvPr id="9" name="Picture 8" descr="A person holding a person's hand&#10;&#10;Description automatically generated">
            <a:extLst>
              <a:ext uri="{FF2B5EF4-FFF2-40B4-BE49-F238E27FC236}">
                <a16:creationId xmlns:a16="http://schemas.microsoft.com/office/drawing/2014/main" id="{65FE2D7A-A75A-5192-1750-CFBEEBD65E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2394" y="1636590"/>
            <a:ext cx="3351175" cy="1641600"/>
          </a:xfrm>
          <a:prstGeom prst="rect">
            <a:avLst/>
          </a:prstGeom>
          <a:ln>
            <a:solidFill>
              <a:schemeClr val="tx1"/>
            </a:solidFill>
          </a:ln>
          <a:effectLst>
            <a:outerShdw blurRad="50800" dist="50800" dir="5400000" sx="102000" sy="102000" algn="ctr" rotWithShape="0">
              <a:srgbClr val="000000">
                <a:alpha val="43137"/>
              </a:srgbClr>
            </a:outerShdw>
          </a:effectLst>
        </p:spPr>
      </p:pic>
      <p:pic>
        <p:nvPicPr>
          <p:cNvPr id="12" name="Picture 11" descr="A person sitting on the ground with his hands on his wrist&#10;&#10;Description automatically generated">
            <a:extLst>
              <a:ext uri="{FF2B5EF4-FFF2-40B4-BE49-F238E27FC236}">
                <a16:creationId xmlns:a16="http://schemas.microsoft.com/office/drawing/2014/main" id="{0A274114-23B9-9D9C-4762-909DCC838F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950" y="3152218"/>
            <a:ext cx="3453482" cy="1685000"/>
          </a:xfrm>
          <a:prstGeom prst="rect">
            <a:avLst/>
          </a:prstGeom>
          <a:ln>
            <a:solidFill>
              <a:schemeClr val="tx1"/>
            </a:solidFill>
          </a:ln>
          <a:effectLst>
            <a:outerShdw blurRad="50800" dist="50800" dir="5400000" sx="102000" sy="102000" algn="ctr" rotWithShape="0">
              <a:srgbClr val="000000">
                <a:alpha val="43137"/>
              </a:srgbClr>
            </a:outerShdw>
          </a:effectLst>
        </p:spPr>
      </p:pic>
      <p:sp>
        <p:nvSpPr>
          <p:cNvPr id="2" name="Slide Number Placeholder 3">
            <a:extLst>
              <a:ext uri="{FF2B5EF4-FFF2-40B4-BE49-F238E27FC236}">
                <a16:creationId xmlns:a16="http://schemas.microsoft.com/office/drawing/2014/main" id="{8E4F3371-A882-1757-C61D-CDF8CC235503}"/>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14</a:t>
            </a:fld>
            <a:endParaRPr lang="en-GB" altLang="en-US" sz="1200">
              <a:solidFill>
                <a:schemeClr val="bg1"/>
              </a:solidFill>
            </a:endParaRPr>
          </a:p>
        </p:txBody>
      </p:sp>
      <p:pic>
        <p:nvPicPr>
          <p:cNvPr id="4" name="Picture 3">
            <a:extLst>
              <a:ext uri="{FF2B5EF4-FFF2-40B4-BE49-F238E27FC236}">
                <a16:creationId xmlns:a16="http://schemas.microsoft.com/office/drawing/2014/main" id="{ECFE4B19-B76F-DDC7-5E50-A4482BE7EB36}"/>
              </a:ext>
            </a:extLst>
          </p:cNvPr>
          <p:cNvPicPr>
            <a:picLocks noChangeAspect="1"/>
          </p:cNvPicPr>
          <p:nvPr/>
        </p:nvPicPr>
        <p:blipFill>
          <a:blip r:embed="rId9"/>
          <a:stretch>
            <a:fillRect/>
          </a:stretch>
        </p:blipFill>
        <p:spPr>
          <a:xfrm>
            <a:off x="8022394" y="4419535"/>
            <a:ext cx="3384550" cy="1685000"/>
          </a:xfrm>
          <a:prstGeom prst="rect">
            <a:avLst/>
          </a:prstGeom>
          <a:ln w="12700">
            <a:solidFill>
              <a:schemeClr val="tx1"/>
            </a:solidFill>
          </a:ln>
          <a:effectLst>
            <a:outerShdw blurRad="50800" dist="50800" dir="5400000" algn="tl" rotWithShape="0">
              <a:prstClr val="black">
                <a:alpha val="40000"/>
              </a:prstClr>
            </a:outerShdw>
          </a:effectLst>
        </p:spPr>
      </p:pic>
      <p:sp>
        <p:nvSpPr>
          <p:cNvPr id="6" name="Google Shape;381;p13">
            <a:extLst>
              <a:ext uri="{FF2B5EF4-FFF2-40B4-BE49-F238E27FC236}">
                <a16:creationId xmlns:a16="http://schemas.microsoft.com/office/drawing/2014/main" id="{01A82BD4-3487-2B20-F7EF-55970D19A2AC}"/>
              </a:ext>
            </a:extLst>
          </p:cNvPr>
          <p:cNvSpPr txBox="1"/>
          <p:nvPr/>
        </p:nvSpPr>
        <p:spPr>
          <a:xfrm>
            <a:off x="5239094" y="4957886"/>
            <a:ext cx="1676544"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dirty="0">
                <a:solidFill>
                  <a:srgbClr val="002147"/>
                </a:solidFill>
                <a:latin typeface="Calibri"/>
                <a:ea typeface="Calibri"/>
                <a:cs typeface="Calibri"/>
                <a:sym typeface="Calibri"/>
              </a:rPr>
              <a:t>Mongolia</a:t>
            </a:r>
            <a:endParaRPr dirty="0">
              <a:solidFill>
                <a:srgbClr val="002147"/>
              </a:solidFill>
            </a:endParaRPr>
          </a:p>
        </p:txBody>
      </p:sp>
      <p:sp>
        <p:nvSpPr>
          <p:cNvPr id="8" name="Google Shape;382;p13">
            <a:extLst>
              <a:ext uri="{FF2B5EF4-FFF2-40B4-BE49-F238E27FC236}">
                <a16:creationId xmlns:a16="http://schemas.microsoft.com/office/drawing/2014/main" id="{E69755BA-8CEB-EF1A-CACB-D1E851468285}"/>
              </a:ext>
            </a:extLst>
          </p:cNvPr>
          <p:cNvSpPr txBox="1"/>
          <p:nvPr/>
        </p:nvSpPr>
        <p:spPr>
          <a:xfrm>
            <a:off x="4572000" y="5262035"/>
            <a:ext cx="255999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rgbClr val="002147"/>
                </a:solidFill>
                <a:latin typeface="Calibri"/>
                <a:ea typeface="Calibri"/>
                <a:cs typeface="Calibri"/>
                <a:sym typeface="Calibri"/>
              </a:rPr>
              <a:t>(</a:t>
            </a:r>
            <a:r>
              <a:rPr lang="en-US" dirty="0">
                <a:solidFill>
                  <a:srgbClr val="002147"/>
                </a:solidFill>
                <a:latin typeface="Calibri"/>
                <a:ea typeface="Calibri"/>
                <a:cs typeface="Calibri"/>
                <a:sym typeface="Calibri"/>
                <a:hlinkClick r:id="rId10"/>
              </a:rPr>
              <a:t>https://arcg.is/1O0u4r</a:t>
            </a:r>
            <a:r>
              <a:rPr lang="en-US" dirty="0">
                <a:solidFill>
                  <a:srgbClr val="002147"/>
                </a:solidFill>
                <a:latin typeface="Calibri"/>
                <a:ea typeface="Calibri"/>
                <a:cs typeface="Calibri"/>
                <a:sym typeface="Calibri"/>
              </a:rPr>
              <a:t>) </a:t>
            </a:r>
            <a:endParaRPr dirty="0">
              <a:solidFill>
                <a:srgbClr val="002147"/>
              </a:solidFill>
            </a:endParaRPr>
          </a:p>
        </p:txBody>
      </p:sp>
      <p:pic>
        <p:nvPicPr>
          <p:cNvPr id="13" name="Picture 12" descr="A qr code on a white background&#10;&#10;Description automatically generated">
            <a:extLst>
              <a:ext uri="{FF2B5EF4-FFF2-40B4-BE49-F238E27FC236}">
                <a16:creationId xmlns:a16="http://schemas.microsoft.com/office/drawing/2014/main" id="{A2301FF3-9B7C-9050-B663-C0CF2FED10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04284" y="4902990"/>
            <a:ext cx="770400" cy="770400"/>
          </a:xfrm>
          <a:prstGeom prst="rect">
            <a:avLst/>
          </a:prstGeom>
        </p:spPr>
      </p:pic>
      <p:pic>
        <p:nvPicPr>
          <p:cNvPr id="15" name="Picture 14" descr="A qr code on a white background&#10;&#10;Description automatically generated">
            <a:extLst>
              <a:ext uri="{FF2B5EF4-FFF2-40B4-BE49-F238E27FC236}">
                <a16:creationId xmlns:a16="http://schemas.microsoft.com/office/drawing/2014/main" id="{D3F1ED2D-AE43-2D2F-CD9F-8754428F71D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65596" y="3622791"/>
            <a:ext cx="770400" cy="770400"/>
          </a:xfrm>
          <a:prstGeom prst="rect">
            <a:avLst/>
          </a:prstGeom>
        </p:spPr>
      </p:pic>
      <p:pic>
        <p:nvPicPr>
          <p:cNvPr id="26" name="Picture 25" descr="A qr code on a white background&#10;&#10;Description automatically generated">
            <a:extLst>
              <a:ext uri="{FF2B5EF4-FFF2-40B4-BE49-F238E27FC236}">
                <a16:creationId xmlns:a16="http://schemas.microsoft.com/office/drawing/2014/main" id="{3400CB0D-B057-340A-63CD-2EBC756F241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04284" y="2144743"/>
            <a:ext cx="770400" cy="770400"/>
          </a:xfrm>
          <a:prstGeom prst="rect">
            <a:avLst/>
          </a:prstGeom>
        </p:spPr>
      </p:pic>
      <p:pic>
        <p:nvPicPr>
          <p:cNvPr id="28" name="Picture 27" descr="A qr code with black squares&#10;&#10;Description automatically generated">
            <a:extLst>
              <a:ext uri="{FF2B5EF4-FFF2-40B4-BE49-F238E27FC236}">
                <a16:creationId xmlns:a16="http://schemas.microsoft.com/office/drawing/2014/main" id="{ADDD74E8-1F3D-1572-3026-662509A7F61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13208" y="1213586"/>
            <a:ext cx="770400" cy="770400"/>
          </a:xfrm>
          <a:prstGeom prst="rect">
            <a:avLst/>
          </a:prstGeom>
        </p:spPr>
      </p:pic>
    </p:spTree>
    <p:extLst>
      <p:ext uri="{BB962C8B-B14F-4D97-AF65-F5344CB8AC3E}">
        <p14:creationId xmlns:p14="http://schemas.microsoft.com/office/powerpoint/2010/main" val="261324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524000" y="30277"/>
            <a:ext cx="9143999"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rgbClr val="002147"/>
                </a:solidFill>
                <a:latin typeface="+mn-lt"/>
              </a:rPr>
              <a:t>A geo-enabled health information system</a:t>
            </a:r>
          </a:p>
        </p:txBody>
      </p:sp>
      <p:sp>
        <p:nvSpPr>
          <p:cNvPr id="2" name="Google Shape;73;p2">
            <a:extLst>
              <a:ext uri="{FF2B5EF4-FFF2-40B4-BE49-F238E27FC236}">
                <a16:creationId xmlns:a16="http://schemas.microsoft.com/office/drawing/2014/main" id="{C7D8DF44-0C5C-9871-FD3C-5298796D3E77}"/>
              </a:ext>
            </a:extLst>
          </p:cNvPr>
          <p:cNvSpPr/>
          <p:nvPr/>
        </p:nvSpPr>
        <p:spPr>
          <a:xfrm>
            <a:off x="394449" y="751380"/>
            <a:ext cx="11399556" cy="1344576"/>
          </a:xfrm>
          <a:prstGeom prst="rect">
            <a:avLst/>
          </a:prstGeom>
          <a:noFill/>
          <a:ln>
            <a:noFill/>
          </a:ln>
        </p:spPr>
        <p:txBody>
          <a:bodyPr spcFirstLastPara="1" wrap="square" lIns="51427" tIns="25706" rIns="51427" bIns="25706" anchor="t" anchorCtr="0">
            <a:spAutoFit/>
          </a:bodyPr>
          <a:lstStyle/>
          <a:p>
            <a:pPr marL="128588" indent="-128588" algn="ctr"/>
            <a:r>
              <a:rPr lang="en-US" sz="2800" dirty="0">
                <a:latin typeface="Calibri"/>
                <a:ea typeface="Calibri"/>
                <a:cs typeface="Calibri"/>
                <a:sym typeface="Calibri"/>
              </a:rPr>
              <a:t>An Information System that fully benefits from the power of </a:t>
            </a:r>
            <a:r>
              <a:rPr lang="en-US" sz="2800" b="1" dirty="0">
                <a:latin typeface="Calibri"/>
                <a:ea typeface="Calibri"/>
                <a:cs typeface="Calibri"/>
                <a:sym typeface="Calibri"/>
              </a:rPr>
              <a:t>geography</a:t>
            </a:r>
            <a:r>
              <a:rPr lang="en-US" sz="2800" dirty="0">
                <a:latin typeface="Calibri"/>
                <a:ea typeface="Calibri"/>
                <a:cs typeface="Calibri"/>
                <a:sym typeface="Calibri"/>
              </a:rPr>
              <a:t>, </a:t>
            </a:r>
            <a:r>
              <a:rPr lang="en-US" sz="2800" b="1" dirty="0">
                <a:latin typeface="Calibri"/>
                <a:ea typeface="Calibri"/>
                <a:cs typeface="Calibri"/>
                <a:sym typeface="Calibri"/>
              </a:rPr>
              <a:t>geospatial data</a:t>
            </a:r>
            <a:r>
              <a:rPr lang="en-US" sz="2800" dirty="0">
                <a:latin typeface="Calibri"/>
                <a:ea typeface="Calibri"/>
                <a:cs typeface="Calibri"/>
                <a:sym typeface="Calibri"/>
              </a:rPr>
              <a:t> and </a:t>
            </a:r>
            <a:r>
              <a:rPr lang="en-US" sz="2800" b="1" dirty="0">
                <a:latin typeface="Calibri"/>
                <a:ea typeface="Calibri"/>
                <a:cs typeface="Calibri"/>
                <a:sym typeface="Calibri"/>
              </a:rPr>
              <a:t>geospatial technologies</a:t>
            </a:r>
            <a:r>
              <a:rPr lang="en-US" sz="2800" dirty="0">
                <a:latin typeface="Calibri"/>
                <a:ea typeface="Calibri"/>
                <a:cs typeface="Calibri"/>
                <a:sym typeface="Calibri"/>
              </a:rPr>
              <a:t> through the proper integration of the geographic and time dimensions across its business processes</a:t>
            </a:r>
            <a:endParaRPr sz="2800" dirty="0">
              <a:latin typeface="Calibri"/>
              <a:ea typeface="Calibri"/>
              <a:cs typeface="Calibri"/>
              <a:sym typeface="Calibri"/>
            </a:endParaRPr>
          </a:p>
        </p:txBody>
      </p:sp>
      <p:sp>
        <p:nvSpPr>
          <p:cNvPr id="8" name="Google Shape;75;p2">
            <a:extLst>
              <a:ext uri="{FF2B5EF4-FFF2-40B4-BE49-F238E27FC236}">
                <a16:creationId xmlns:a16="http://schemas.microsoft.com/office/drawing/2014/main" id="{C4EC3B6B-104F-F7D8-FEE5-DD4057AADDBF}"/>
              </a:ext>
            </a:extLst>
          </p:cNvPr>
          <p:cNvSpPr txBox="1"/>
          <p:nvPr/>
        </p:nvSpPr>
        <p:spPr>
          <a:xfrm>
            <a:off x="7228855" y="5247435"/>
            <a:ext cx="1157288" cy="205383"/>
          </a:xfrm>
          <a:prstGeom prst="rect">
            <a:avLst/>
          </a:prstGeom>
          <a:noFill/>
          <a:ln>
            <a:noFill/>
          </a:ln>
        </p:spPr>
        <p:txBody>
          <a:bodyPr spcFirstLastPara="1" wrap="square" lIns="51427" tIns="25706" rIns="51427" bIns="25706" anchor="t" anchorCtr="0">
            <a:noAutofit/>
          </a:bodyPr>
          <a:lstStyle/>
          <a:p>
            <a:pPr algn="r"/>
            <a:fld id="{00000000-1234-1234-1234-123412341234}" type="slidenum">
              <a:rPr lang="en-US" sz="675">
                <a:solidFill>
                  <a:schemeClr val="lt1"/>
                </a:solidFill>
                <a:latin typeface="Calibri"/>
                <a:ea typeface="Calibri"/>
                <a:cs typeface="Calibri"/>
                <a:sym typeface="Calibri"/>
              </a:rPr>
              <a:pPr algn="r"/>
              <a:t>2</a:t>
            </a:fld>
            <a:endParaRPr sz="675">
              <a:solidFill>
                <a:schemeClr val="lt1"/>
              </a:solidFill>
              <a:latin typeface="Calibri"/>
              <a:ea typeface="Calibri"/>
              <a:cs typeface="Calibri"/>
              <a:sym typeface="Calibri"/>
            </a:endParaRPr>
          </a:p>
        </p:txBody>
      </p:sp>
      <p:sp>
        <p:nvSpPr>
          <p:cNvPr id="10" name="Rectangle 10">
            <a:extLst>
              <a:ext uri="{FF2B5EF4-FFF2-40B4-BE49-F238E27FC236}">
                <a16:creationId xmlns:a16="http://schemas.microsoft.com/office/drawing/2014/main" id="{362814CC-45B1-442B-791F-4C9460595B93}"/>
              </a:ext>
            </a:extLst>
          </p:cNvPr>
          <p:cNvSpPr>
            <a:spLocks noChangeArrowheads="1"/>
          </p:cNvSpPr>
          <p:nvPr/>
        </p:nvSpPr>
        <p:spPr bwMode="auto">
          <a:xfrm>
            <a:off x="1924788" y="2320985"/>
            <a:ext cx="8841824" cy="732125"/>
          </a:xfrm>
          <a:prstGeom prst="rect">
            <a:avLst/>
          </a:prstGeom>
          <a:noFill/>
          <a:ln w="12700">
            <a:noFill/>
            <a:miter lim="800000"/>
            <a:headEnd/>
            <a:tailEnd/>
          </a:ln>
        </p:spPr>
        <p:txBody>
          <a:bodyPr wrap="square" lIns="67866" tIns="33338" rIns="67866" bIns="33338">
            <a:spAutoFit/>
          </a:bodyPr>
          <a:lstStyle/>
          <a:p>
            <a:pPr>
              <a:lnSpc>
                <a:spcPct val="90000"/>
              </a:lnSpc>
            </a:pPr>
            <a:r>
              <a:rPr lang="en-US" sz="2400" dirty="0"/>
              <a:t>Can you think about one piece of data or information within an HIS that has neither a geographic nor a time dimension</a:t>
            </a:r>
            <a:r>
              <a:rPr lang="fr-FR" sz="2400" dirty="0"/>
              <a:t>?</a:t>
            </a:r>
            <a:endParaRPr lang="en-US" sz="2400" dirty="0"/>
          </a:p>
        </p:txBody>
      </p:sp>
      <p:sp>
        <p:nvSpPr>
          <p:cNvPr id="11" name="Rectangle 12">
            <a:extLst>
              <a:ext uri="{FF2B5EF4-FFF2-40B4-BE49-F238E27FC236}">
                <a16:creationId xmlns:a16="http://schemas.microsoft.com/office/drawing/2014/main" id="{85997CD7-CA77-7FB0-E386-3FB726F8DAF3}"/>
              </a:ext>
            </a:extLst>
          </p:cNvPr>
          <p:cNvSpPr>
            <a:spLocks noChangeArrowheads="1"/>
          </p:cNvSpPr>
          <p:nvPr/>
        </p:nvSpPr>
        <p:spPr bwMode="auto">
          <a:xfrm>
            <a:off x="2536696" y="3272853"/>
            <a:ext cx="7154465" cy="842924"/>
          </a:xfrm>
          <a:prstGeom prst="rect">
            <a:avLst/>
          </a:prstGeom>
          <a:noFill/>
          <a:ln w="12700">
            <a:noFill/>
            <a:miter lim="800000"/>
            <a:headEnd/>
            <a:tailEnd/>
          </a:ln>
        </p:spPr>
        <p:txBody>
          <a:bodyPr wrap="square" lIns="67866" tIns="33338" rIns="67866" bIns="33338">
            <a:spAutoFit/>
          </a:bodyPr>
          <a:lstStyle/>
          <a:p>
            <a:pPr algn="ctr">
              <a:lnSpc>
                <a:spcPct val="90000"/>
              </a:lnSpc>
            </a:pPr>
            <a:r>
              <a:rPr lang="en-GB" sz="2800" i="1" dirty="0"/>
              <a:t> "</a:t>
            </a:r>
            <a:r>
              <a:rPr lang="fr-FR" sz="2800" i="1" dirty="0"/>
              <a:t> </a:t>
            </a:r>
            <a:r>
              <a:rPr lang="en-US" sz="2800" i="1" dirty="0"/>
              <a:t>Everything happens somewhere </a:t>
            </a:r>
          </a:p>
          <a:p>
            <a:pPr algn="ctr">
              <a:lnSpc>
                <a:spcPct val="90000"/>
              </a:lnSpc>
            </a:pPr>
            <a:r>
              <a:rPr lang="en-US" sz="2800" i="1" dirty="0"/>
              <a:t>at a given time</a:t>
            </a:r>
            <a:r>
              <a:rPr lang="en-GB" sz="2800" i="1" dirty="0"/>
              <a:t>"</a:t>
            </a:r>
            <a:endParaRPr lang="en-US" sz="2800" i="1" dirty="0"/>
          </a:p>
        </p:txBody>
      </p:sp>
      <p:sp>
        <p:nvSpPr>
          <p:cNvPr id="20" name="Right Arrow 26">
            <a:extLst>
              <a:ext uri="{FF2B5EF4-FFF2-40B4-BE49-F238E27FC236}">
                <a16:creationId xmlns:a16="http://schemas.microsoft.com/office/drawing/2014/main" id="{A87A34FD-7389-419B-AF97-AF7899346157}"/>
              </a:ext>
            </a:extLst>
          </p:cNvPr>
          <p:cNvSpPr/>
          <p:nvPr/>
        </p:nvSpPr>
        <p:spPr>
          <a:xfrm>
            <a:off x="1304693" y="2340169"/>
            <a:ext cx="543343" cy="336891"/>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a:extLst>
              <a:ext uri="{FF2B5EF4-FFF2-40B4-BE49-F238E27FC236}">
                <a16:creationId xmlns:a16="http://schemas.microsoft.com/office/drawing/2014/main" id="{A8A81F24-5CBE-4452-A8DD-9974A8D8C9C9}"/>
              </a:ext>
            </a:extLst>
          </p:cNvPr>
          <p:cNvSpPr/>
          <p:nvPr/>
        </p:nvSpPr>
        <p:spPr>
          <a:xfrm>
            <a:off x="1811149" y="4443129"/>
            <a:ext cx="9583984" cy="1200329"/>
          </a:xfrm>
          <a:prstGeom prst="rect">
            <a:avLst/>
          </a:prstGeom>
        </p:spPr>
        <p:txBody>
          <a:bodyPr wrap="square">
            <a:spAutoFit/>
          </a:bodyPr>
          <a:lstStyle/>
          <a:p>
            <a:pPr fontAlgn="base"/>
            <a:r>
              <a:rPr lang="en-US" sz="2400" dirty="0"/>
              <a:t>Properly integrating geography and time in the HIS improves geographically-based decision making  and provides a more systemic and systematic approach to solving public health problems</a:t>
            </a:r>
            <a:r>
              <a:rPr lang="fr-FR" sz="2400" dirty="0"/>
              <a:t>.</a:t>
            </a:r>
            <a:endParaRPr lang="en-US" sz="2400" dirty="0"/>
          </a:p>
        </p:txBody>
      </p:sp>
      <p:sp>
        <p:nvSpPr>
          <p:cNvPr id="30" name="Right Arrow 26">
            <a:extLst>
              <a:ext uri="{FF2B5EF4-FFF2-40B4-BE49-F238E27FC236}">
                <a16:creationId xmlns:a16="http://schemas.microsoft.com/office/drawing/2014/main" id="{C7B2A207-FD87-9376-7465-B96B1D9715BF}"/>
              </a:ext>
            </a:extLst>
          </p:cNvPr>
          <p:cNvSpPr/>
          <p:nvPr/>
        </p:nvSpPr>
        <p:spPr>
          <a:xfrm>
            <a:off x="1292565" y="4477057"/>
            <a:ext cx="462869" cy="336891"/>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a:extLst>
              <a:ext uri="{FF2B5EF4-FFF2-40B4-BE49-F238E27FC236}">
                <a16:creationId xmlns:a16="http://schemas.microsoft.com/office/drawing/2014/main" id="{D316C09E-28A6-C686-EBDE-D14E37F1B778}"/>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2</a:t>
            </a:fld>
            <a:endParaRPr lang="en-GB" altLang="en-US" sz="1200">
              <a:solidFill>
                <a:schemeClr val="bg1"/>
              </a:solidFill>
            </a:endParaRPr>
          </a:p>
        </p:txBody>
      </p:sp>
      <p:sp>
        <p:nvSpPr>
          <p:cNvPr id="3" name="Rectangle 2">
            <a:extLst>
              <a:ext uri="{FF2B5EF4-FFF2-40B4-BE49-F238E27FC236}">
                <a16:creationId xmlns:a16="http://schemas.microsoft.com/office/drawing/2014/main" id="{3AC28759-6255-720B-8E55-48A001D15378}"/>
              </a:ext>
            </a:extLst>
          </p:cNvPr>
          <p:cNvSpPr/>
          <p:nvPr/>
        </p:nvSpPr>
        <p:spPr>
          <a:xfrm>
            <a:off x="1811149" y="5713400"/>
            <a:ext cx="9583984" cy="461665"/>
          </a:xfrm>
          <a:prstGeom prst="rect">
            <a:avLst/>
          </a:prstGeom>
        </p:spPr>
        <p:txBody>
          <a:bodyPr wrap="square">
            <a:spAutoFit/>
          </a:bodyPr>
          <a:lstStyle/>
          <a:p>
            <a:pPr fontAlgn="base"/>
            <a:r>
              <a:rPr lang="en-PH" sz="2400" dirty="0"/>
              <a:t>Directly applicable to any program or intervention</a:t>
            </a:r>
            <a:endParaRPr lang="en-US" sz="2400" dirty="0"/>
          </a:p>
        </p:txBody>
      </p:sp>
      <p:sp>
        <p:nvSpPr>
          <p:cNvPr id="5" name="Right Arrow 26">
            <a:extLst>
              <a:ext uri="{FF2B5EF4-FFF2-40B4-BE49-F238E27FC236}">
                <a16:creationId xmlns:a16="http://schemas.microsoft.com/office/drawing/2014/main" id="{5225A339-6E62-955D-6A97-A93C71EF0ABB}"/>
              </a:ext>
            </a:extLst>
          </p:cNvPr>
          <p:cNvSpPr/>
          <p:nvPr/>
        </p:nvSpPr>
        <p:spPr>
          <a:xfrm>
            <a:off x="1292565" y="5747328"/>
            <a:ext cx="462869" cy="336891"/>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734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91955" y="237491"/>
            <a:ext cx="11596335"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rgbClr val="002147"/>
                </a:solidFill>
                <a:latin typeface="+mn-lt"/>
              </a:rPr>
              <a:t>Benefits of a proper integration of the geographical and temporal dimensions in the HIS, a program or an intervention</a:t>
            </a:r>
          </a:p>
        </p:txBody>
      </p:sp>
      <p:pic>
        <p:nvPicPr>
          <p:cNvPr id="5" name="Google Shape;111;p4">
            <a:extLst>
              <a:ext uri="{FF2B5EF4-FFF2-40B4-BE49-F238E27FC236}">
                <a16:creationId xmlns:a16="http://schemas.microsoft.com/office/drawing/2014/main" id="{12DDA37A-82C2-4BD6-28FE-BAD33CA8C6C5}"/>
              </a:ext>
            </a:extLst>
          </p:cNvPr>
          <p:cNvPicPr preferRelativeResize="0"/>
          <p:nvPr/>
        </p:nvPicPr>
        <p:blipFill rotWithShape="1">
          <a:blip r:embed="rId3">
            <a:alphaModFix/>
          </a:blip>
          <a:srcRect t="8491" b="52911"/>
          <a:stretch/>
        </p:blipFill>
        <p:spPr>
          <a:xfrm>
            <a:off x="1673913" y="2366005"/>
            <a:ext cx="4450704" cy="2388276"/>
          </a:xfrm>
          <a:prstGeom prst="rect">
            <a:avLst/>
          </a:prstGeom>
          <a:noFill/>
          <a:ln>
            <a:noFill/>
          </a:ln>
        </p:spPr>
      </p:pic>
      <p:sp>
        <p:nvSpPr>
          <p:cNvPr id="9" name="Google Shape;117;p4">
            <a:extLst>
              <a:ext uri="{FF2B5EF4-FFF2-40B4-BE49-F238E27FC236}">
                <a16:creationId xmlns:a16="http://schemas.microsoft.com/office/drawing/2014/main" id="{60164D65-5E0B-A825-7337-E1FD34940719}"/>
              </a:ext>
            </a:extLst>
          </p:cNvPr>
          <p:cNvSpPr/>
          <p:nvPr/>
        </p:nvSpPr>
        <p:spPr>
          <a:xfrm>
            <a:off x="8245646" y="1902493"/>
            <a:ext cx="314660" cy="63953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algn="ctr"/>
            <a:endParaRPr sz="788">
              <a:solidFill>
                <a:schemeClr val="lt1"/>
              </a:solidFill>
              <a:latin typeface="Calibri"/>
              <a:ea typeface="Calibri"/>
              <a:cs typeface="Calibri"/>
              <a:sym typeface="Calibri"/>
            </a:endParaRPr>
          </a:p>
        </p:txBody>
      </p:sp>
      <p:sp>
        <p:nvSpPr>
          <p:cNvPr id="12" name="Google Shape;118;p4">
            <a:extLst>
              <a:ext uri="{FF2B5EF4-FFF2-40B4-BE49-F238E27FC236}">
                <a16:creationId xmlns:a16="http://schemas.microsoft.com/office/drawing/2014/main" id="{5E5E7787-823B-8BE2-90D2-045F80E90A88}"/>
              </a:ext>
            </a:extLst>
          </p:cNvPr>
          <p:cNvSpPr/>
          <p:nvPr/>
        </p:nvSpPr>
        <p:spPr>
          <a:xfrm>
            <a:off x="6189091" y="1624647"/>
            <a:ext cx="314660" cy="63953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algn="ctr"/>
            <a:endParaRPr sz="788">
              <a:solidFill>
                <a:schemeClr val="lt1"/>
              </a:solidFill>
              <a:latin typeface="Calibri"/>
              <a:ea typeface="Calibri"/>
              <a:cs typeface="Calibri"/>
              <a:sym typeface="Calibri"/>
            </a:endParaRPr>
          </a:p>
        </p:txBody>
      </p:sp>
      <p:pic>
        <p:nvPicPr>
          <p:cNvPr id="13" name="Google Shape;119;p4">
            <a:extLst>
              <a:ext uri="{FF2B5EF4-FFF2-40B4-BE49-F238E27FC236}">
                <a16:creationId xmlns:a16="http://schemas.microsoft.com/office/drawing/2014/main" id="{0CE5184F-B4B7-0470-CE8A-8971B419CBD8}"/>
              </a:ext>
            </a:extLst>
          </p:cNvPr>
          <p:cNvPicPr preferRelativeResize="0"/>
          <p:nvPr/>
        </p:nvPicPr>
        <p:blipFill rotWithShape="1">
          <a:blip r:embed="rId3">
            <a:alphaModFix/>
          </a:blip>
          <a:srcRect l="5640" t="49902" r="88459" b="43022"/>
          <a:stretch/>
        </p:blipFill>
        <p:spPr>
          <a:xfrm>
            <a:off x="6240017" y="1336615"/>
            <a:ext cx="197511" cy="329184"/>
          </a:xfrm>
          <a:prstGeom prst="rect">
            <a:avLst/>
          </a:prstGeom>
          <a:noFill/>
          <a:ln>
            <a:noFill/>
          </a:ln>
        </p:spPr>
      </p:pic>
      <p:pic>
        <p:nvPicPr>
          <p:cNvPr id="14" name="Google Shape;120;p4">
            <a:extLst>
              <a:ext uri="{FF2B5EF4-FFF2-40B4-BE49-F238E27FC236}">
                <a16:creationId xmlns:a16="http://schemas.microsoft.com/office/drawing/2014/main" id="{13AA17D0-25B1-920F-195E-7121B30BCFED}"/>
              </a:ext>
            </a:extLst>
          </p:cNvPr>
          <p:cNvPicPr preferRelativeResize="0"/>
          <p:nvPr/>
        </p:nvPicPr>
        <p:blipFill rotWithShape="1">
          <a:blip r:embed="rId3">
            <a:alphaModFix/>
          </a:blip>
          <a:srcRect l="51560" t="49902" r="43062" b="43135"/>
          <a:stretch/>
        </p:blipFill>
        <p:spPr>
          <a:xfrm>
            <a:off x="8316740" y="1356032"/>
            <a:ext cx="182862" cy="329184"/>
          </a:xfrm>
          <a:prstGeom prst="rect">
            <a:avLst/>
          </a:prstGeom>
          <a:noFill/>
          <a:ln>
            <a:noFill/>
          </a:ln>
        </p:spPr>
      </p:pic>
      <p:pic>
        <p:nvPicPr>
          <p:cNvPr id="15" name="Google Shape;121;p4">
            <a:extLst>
              <a:ext uri="{FF2B5EF4-FFF2-40B4-BE49-F238E27FC236}">
                <a16:creationId xmlns:a16="http://schemas.microsoft.com/office/drawing/2014/main" id="{1DC7DCA4-8525-8FB7-7A9C-80EBF5DF5B9D}"/>
              </a:ext>
            </a:extLst>
          </p:cNvPr>
          <p:cNvPicPr preferRelativeResize="0"/>
          <p:nvPr/>
        </p:nvPicPr>
        <p:blipFill rotWithShape="1">
          <a:blip r:embed="rId3">
            <a:alphaModFix/>
          </a:blip>
          <a:srcRect t="59104" r="50492" b="5823"/>
          <a:stretch/>
        </p:blipFill>
        <p:spPr>
          <a:xfrm>
            <a:off x="6033491" y="2356565"/>
            <a:ext cx="2203472" cy="2169852"/>
          </a:xfrm>
          <a:prstGeom prst="rect">
            <a:avLst/>
          </a:prstGeom>
          <a:noFill/>
          <a:ln>
            <a:noFill/>
          </a:ln>
        </p:spPr>
      </p:pic>
      <p:sp>
        <p:nvSpPr>
          <p:cNvPr id="16" name="Google Shape;122;p4">
            <a:extLst>
              <a:ext uri="{FF2B5EF4-FFF2-40B4-BE49-F238E27FC236}">
                <a16:creationId xmlns:a16="http://schemas.microsoft.com/office/drawing/2014/main" id="{17AFCC3F-8217-AA48-DFCA-7FE60B06FF8B}"/>
              </a:ext>
            </a:extLst>
          </p:cNvPr>
          <p:cNvSpPr/>
          <p:nvPr/>
        </p:nvSpPr>
        <p:spPr>
          <a:xfrm>
            <a:off x="3786259" y="1684510"/>
            <a:ext cx="159488" cy="302433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cxnSp>
        <p:nvCxnSpPr>
          <p:cNvPr id="17" name="Google Shape;124;p4">
            <a:extLst>
              <a:ext uri="{FF2B5EF4-FFF2-40B4-BE49-F238E27FC236}">
                <a16:creationId xmlns:a16="http://schemas.microsoft.com/office/drawing/2014/main" id="{A81C367A-BFE3-04A5-3F1A-2E1C00128B0E}"/>
              </a:ext>
            </a:extLst>
          </p:cNvPr>
          <p:cNvCxnSpPr>
            <a:cxnSpLocks/>
          </p:cNvCxnSpPr>
          <p:nvPr/>
        </p:nvCxnSpPr>
        <p:spPr>
          <a:xfrm>
            <a:off x="3873526" y="1356033"/>
            <a:ext cx="0" cy="3416137"/>
          </a:xfrm>
          <a:prstGeom prst="straightConnector1">
            <a:avLst/>
          </a:prstGeom>
          <a:noFill/>
          <a:ln w="19050" cap="flat" cmpd="sng">
            <a:solidFill>
              <a:schemeClr val="dk1"/>
            </a:solidFill>
            <a:prstDash val="solid"/>
            <a:round/>
            <a:headEnd type="none" w="sm" len="sm"/>
            <a:tailEnd type="none" w="sm" len="sm"/>
          </a:ln>
        </p:spPr>
      </p:cxnSp>
      <p:cxnSp>
        <p:nvCxnSpPr>
          <p:cNvPr id="18" name="Google Shape;125;p4">
            <a:extLst>
              <a:ext uri="{FF2B5EF4-FFF2-40B4-BE49-F238E27FC236}">
                <a16:creationId xmlns:a16="http://schemas.microsoft.com/office/drawing/2014/main" id="{FA2497EC-2E16-30C9-A53F-C1A48090A452}"/>
              </a:ext>
            </a:extLst>
          </p:cNvPr>
          <p:cNvCxnSpPr>
            <a:cxnSpLocks/>
          </p:cNvCxnSpPr>
          <p:nvPr/>
        </p:nvCxnSpPr>
        <p:spPr>
          <a:xfrm>
            <a:off x="6096001" y="1355577"/>
            <a:ext cx="3213" cy="3416137"/>
          </a:xfrm>
          <a:prstGeom prst="straightConnector1">
            <a:avLst/>
          </a:prstGeom>
          <a:noFill/>
          <a:ln w="19050" cap="flat" cmpd="sng">
            <a:solidFill>
              <a:schemeClr val="dk1"/>
            </a:solidFill>
            <a:prstDash val="solid"/>
            <a:round/>
            <a:headEnd type="none" w="sm" len="sm"/>
            <a:tailEnd type="none" w="sm" len="sm"/>
          </a:ln>
        </p:spPr>
      </p:cxnSp>
      <p:cxnSp>
        <p:nvCxnSpPr>
          <p:cNvPr id="19" name="Google Shape;126;p4">
            <a:extLst>
              <a:ext uri="{FF2B5EF4-FFF2-40B4-BE49-F238E27FC236}">
                <a16:creationId xmlns:a16="http://schemas.microsoft.com/office/drawing/2014/main" id="{A0095D70-F70E-CE9A-DABF-309FBFF3BF22}"/>
              </a:ext>
            </a:extLst>
          </p:cNvPr>
          <p:cNvCxnSpPr>
            <a:cxnSpLocks/>
          </p:cNvCxnSpPr>
          <p:nvPr/>
        </p:nvCxnSpPr>
        <p:spPr>
          <a:xfrm>
            <a:off x="8245647" y="1313811"/>
            <a:ext cx="10295" cy="3457902"/>
          </a:xfrm>
          <a:prstGeom prst="straightConnector1">
            <a:avLst/>
          </a:prstGeom>
          <a:noFill/>
          <a:ln w="19050" cap="flat" cmpd="sng">
            <a:solidFill>
              <a:schemeClr val="dk1"/>
            </a:solidFill>
            <a:prstDash val="solid"/>
            <a:round/>
            <a:headEnd type="none" w="sm" len="sm"/>
            <a:tailEnd type="none" w="sm" len="sm"/>
          </a:ln>
        </p:spPr>
      </p:cxnSp>
      <p:sp>
        <p:nvSpPr>
          <p:cNvPr id="25" name="TextBox 24">
            <a:extLst>
              <a:ext uri="{FF2B5EF4-FFF2-40B4-BE49-F238E27FC236}">
                <a16:creationId xmlns:a16="http://schemas.microsoft.com/office/drawing/2014/main" id="{147E9028-24DB-1EF5-2117-564B7D407704}"/>
              </a:ext>
            </a:extLst>
          </p:cNvPr>
          <p:cNvSpPr txBox="1"/>
          <p:nvPr/>
        </p:nvSpPr>
        <p:spPr>
          <a:xfrm>
            <a:off x="1727949" y="4861713"/>
            <a:ext cx="6771653" cy="461665"/>
          </a:xfrm>
          <a:prstGeom prst="rect">
            <a:avLst/>
          </a:prstGeom>
          <a:noFill/>
        </p:spPr>
        <p:txBody>
          <a:bodyPr wrap="square" rtlCol="0">
            <a:spAutoFit/>
          </a:bodyPr>
          <a:lstStyle/>
          <a:p>
            <a:r>
              <a:rPr lang="en-US" sz="2400" dirty="0"/>
              <a:t>How do you benefit from this in a sustainable way?</a:t>
            </a:r>
          </a:p>
        </p:txBody>
      </p:sp>
      <p:sp>
        <p:nvSpPr>
          <p:cNvPr id="26" name="Right Arrow 10">
            <a:extLst>
              <a:ext uri="{FF2B5EF4-FFF2-40B4-BE49-F238E27FC236}">
                <a16:creationId xmlns:a16="http://schemas.microsoft.com/office/drawing/2014/main" id="{317A9986-5039-6D57-3A6B-0E1B528248A6}"/>
              </a:ext>
            </a:extLst>
          </p:cNvPr>
          <p:cNvSpPr/>
          <p:nvPr/>
        </p:nvSpPr>
        <p:spPr>
          <a:xfrm>
            <a:off x="1405942" y="4972293"/>
            <a:ext cx="380251" cy="316412"/>
          </a:xfrm>
          <a:prstGeom prst="rightArrow">
            <a:avLst/>
          </a:prstGeom>
          <a:solidFill>
            <a:srgbClr val="1F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EEC791EB-88F8-42AC-56D3-B7A97FD555C6}"/>
              </a:ext>
            </a:extLst>
          </p:cNvPr>
          <p:cNvSpPr txBox="1"/>
          <p:nvPr/>
        </p:nvSpPr>
        <p:spPr>
          <a:xfrm>
            <a:off x="2268902" y="5372564"/>
            <a:ext cx="6078909" cy="830997"/>
          </a:xfrm>
          <a:prstGeom prst="rect">
            <a:avLst/>
          </a:prstGeom>
          <a:noFill/>
        </p:spPr>
        <p:txBody>
          <a:bodyPr wrap="square" rtlCol="0">
            <a:spAutoFit/>
          </a:bodyPr>
          <a:lstStyle/>
          <a:p>
            <a:r>
              <a:rPr lang="en-US" sz="2400" dirty="0"/>
              <a:t>By geo-enabling the health information system, programs or interventions</a:t>
            </a:r>
          </a:p>
        </p:txBody>
      </p:sp>
      <p:sp>
        <p:nvSpPr>
          <p:cNvPr id="28" name="Right Arrow 10">
            <a:extLst>
              <a:ext uri="{FF2B5EF4-FFF2-40B4-BE49-F238E27FC236}">
                <a16:creationId xmlns:a16="http://schemas.microsoft.com/office/drawing/2014/main" id="{09C93CAB-6EC6-E412-8A6F-3B05172BDA22}"/>
              </a:ext>
            </a:extLst>
          </p:cNvPr>
          <p:cNvSpPr/>
          <p:nvPr/>
        </p:nvSpPr>
        <p:spPr>
          <a:xfrm>
            <a:off x="1940444" y="5471650"/>
            <a:ext cx="380251" cy="316412"/>
          </a:xfrm>
          <a:prstGeom prst="rightArrow">
            <a:avLst/>
          </a:prstGeom>
          <a:solidFill>
            <a:srgbClr val="1F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3DDE1AC-C8A5-4DB7-B8F5-3D24E8FAFC21}"/>
              </a:ext>
            </a:extLst>
          </p:cNvPr>
          <p:cNvSpPr txBox="1"/>
          <p:nvPr/>
        </p:nvSpPr>
        <p:spPr>
          <a:xfrm>
            <a:off x="2021277" y="1324770"/>
            <a:ext cx="1771943" cy="553998"/>
          </a:xfrm>
          <a:prstGeom prst="rect">
            <a:avLst/>
          </a:prstGeom>
          <a:solidFill>
            <a:schemeClr val="bg1"/>
          </a:solidFill>
        </p:spPr>
        <p:txBody>
          <a:bodyPr wrap="square">
            <a:spAutoFit/>
          </a:bodyPr>
          <a:lstStyle/>
          <a:p>
            <a:r>
              <a:rPr lang="en-US" sz="1000" dirty="0"/>
              <a:t>Contextualize data from different sources in both space and time</a:t>
            </a:r>
            <a:endParaRPr lang="fr-CH" sz="1000" dirty="0"/>
          </a:p>
        </p:txBody>
      </p:sp>
      <p:sp>
        <p:nvSpPr>
          <p:cNvPr id="11" name="TextBox 10">
            <a:extLst>
              <a:ext uri="{FF2B5EF4-FFF2-40B4-BE49-F238E27FC236}">
                <a16:creationId xmlns:a16="http://schemas.microsoft.com/office/drawing/2014/main" id="{8AEC42B1-737A-C694-190E-094769C81174}"/>
              </a:ext>
            </a:extLst>
          </p:cNvPr>
          <p:cNvSpPr txBox="1"/>
          <p:nvPr/>
        </p:nvSpPr>
        <p:spPr>
          <a:xfrm>
            <a:off x="6407981" y="1313811"/>
            <a:ext cx="1789888" cy="707886"/>
          </a:xfrm>
          <a:prstGeom prst="rect">
            <a:avLst/>
          </a:prstGeom>
          <a:solidFill>
            <a:schemeClr val="bg1"/>
          </a:solidFill>
        </p:spPr>
        <p:txBody>
          <a:bodyPr wrap="square">
            <a:spAutoFit/>
          </a:bodyPr>
          <a:lstStyle/>
          <a:p>
            <a:r>
              <a:rPr lang="en-US" sz="1000" dirty="0"/>
              <a:t>Facilitate trend analysis by taking into account how  geography is evolving through time</a:t>
            </a:r>
            <a:endParaRPr lang="fr-CH" sz="1000" dirty="0"/>
          </a:p>
        </p:txBody>
      </p:sp>
      <p:sp>
        <p:nvSpPr>
          <p:cNvPr id="20" name="TextBox 19">
            <a:extLst>
              <a:ext uri="{FF2B5EF4-FFF2-40B4-BE49-F238E27FC236}">
                <a16:creationId xmlns:a16="http://schemas.microsoft.com/office/drawing/2014/main" id="{D84882F1-96D2-099D-9E1D-DEB03D8BC60D}"/>
              </a:ext>
            </a:extLst>
          </p:cNvPr>
          <p:cNvSpPr txBox="1"/>
          <p:nvPr/>
        </p:nvSpPr>
        <p:spPr>
          <a:xfrm>
            <a:off x="8524195" y="1329064"/>
            <a:ext cx="1960001" cy="707886"/>
          </a:xfrm>
          <a:prstGeom prst="rect">
            <a:avLst/>
          </a:prstGeom>
          <a:solidFill>
            <a:schemeClr val="bg1"/>
          </a:solidFill>
        </p:spPr>
        <p:txBody>
          <a:bodyPr wrap="square">
            <a:spAutoFit/>
          </a:bodyPr>
          <a:lstStyle/>
          <a:p>
            <a:r>
              <a:rPr lang="en-US" sz="1000" dirty="0"/>
              <a:t>Use a geographic information system (GIS) to create thematic maps, conduct spatial analyses, or apply spatially distributed models</a:t>
            </a:r>
            <a:endParaRPr lang="fr-CH" sz="1000" dirty="0"/>
          </a:p>
        </p:txBody>
      </p:sp>
      <p:sp>
        <p:nvSpPr>
          <p:cNvPr id="29" name="Rectangle 28">
            <a:extLst>
              <a:ext uri="{FF2B5EF4-FFF2-40B4-BE49-F238E27FC236}">
                <a16:creationId xmlns:a16="http://schemas.microsoft.com/office/drawing/2014/main" id="{D411DC3C-AE83-218B-D684-F7668C5D0606}"/>
              </a:ext>
            </a:extLst>
          </p:cNvPr>
          <p:cNvSpPr/>
          <p:nvPr/>
        </p:nvSpPr>
        <p:spPr>
          <a:xfrm>
            <a:off x="4295800" y="1918562"/>
            <a:ext cx="1650884" cy="404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TextBox 9">
            <a:extLst>
              <a:ext uri="{FF2B5EF4-FFF2-40B4-BE49-F238E27FC236}">
                <a16:creationId xmlns:a16="http://schemas.microsoft.com/office/drawing/2014/main" id="{7BBCE20E-84C1-4DE2-2921-D84D84071E24}"/>
              </a:ext>
            </a:extLst>
          </p:cNvPr>
          <p:cNvSpPr txBox="1"/>
          <p:nvPr/>
        </p:nvSpPr>
        <p:spPr>
          <a:xfrm>
            <a:off x="4204668" y="1313811"/>
            <a:ext cx="1846768" cy="707886"/>
          </a:xfrm>
          <a:prstGeom prst="rect">
            <a:avLst/>
          </a:prstGeom>
          <a:noFill/>
        </p:spPr>
        <p:txBody>
          <a:bodyPr wrap="square">
            <a:spAutoFit/>
          </a:bodyPr>
          <a:lstStyle/>
          <a:p>
            <a:r>
              <a:rPr lang="en-US" sz="1000" dirty="0"/>
              <a:t>Use geographic features (i.e. health facilities) as the common link between data collected by different sources</a:t>
            </a:r>
            <a:endParaRPr lang="fr-CH" sz="1000" dirty="0"/>
          </a:p>
        </p:txBody>
      </p:sp>
      <p:pic>
        <p:nvPicPr>
          <p:cNvPr id="35" name="Google Shape;111;p4">
            <a:extLst>
              <a:ext uri="{FF2B5EF4-FFF2-40B4-BE49-F238E27FC236}">
                <a16:creationId xmlns:a16="http://schemas.microsoft.com/office/drawing/2014/main" id="{593CAF9E-ECCA-D8A7-4DAD-22D4A7FB9740}"/>
              </a:ext>
            </a:extLst>
          </p:cNvPr>
          <p:cNvPicPr preferRelativeResize="0"/>
          <p:nvPr/>
        </p:nvPicPr>
        <p:blipFill rotWithShape="1">
          <a:blip r:embed="rId3">
            <a:alphaModFix/>
          </a:blip>
          <a:srcRect t="1915" r="91868" b="91797"/>
          <a:stretch/>
        </p:blipFill>
        <p:spPr>
          <a:xfrm>
            <a:off x="1673053" y="1345448"/>
            <a:ext cx="361950" cy="389085"/>
          </a:xfrm>
          <a:prstGeom prst="rect">
            <a:avLst/>
          </a:prstGeom>
          <a:noFill/>
          <a:ln>
            <a:noFill/>
          </a:ln>
        </p:spPr>
      </p:pic>
      <p:pic>
        <p:nvPicPr>
          <p:cNvPr id="36" name="Google Shape;111;p4">
            <a:extLst>
              <a:ext uri="{FF2B5EF4-FFF2-40B4-BE49-F238E27FC236}">
                <a16:creationId xmlns:a16="http://schemas.microsoft.com/office/drawing/2014/main" id="{A9339379-996F-4972-AD7D-6A3C7E76D9BD}"/>
              </a:ext>
            </a:extLst>
          </p:cNvPr>
          <p:cNvPicPr preferRelativeResize="0"/>
          <p:nvPr/>
        </p:nvPicPr>
        <p:blipFill rotWithShape="1">
          <a:blip r:embed="rId3">
            <a:alphaModFix/>
          </a:blip>
          <a:srcRect l="52021" t="1915" r="40909" b="92621"/>
          <a:stretch/>
        </p:blipFill>
        <p:spPr>
          <a:xfrm>
            <a:off x="3929220" y="1370932"/>
            <a:ext cx="314660" cy="338114"/>
          </a:xfrm>
          <a:prstGeom prst="rect">
            <a:avLst/>
          </a:prstGeom>
          <a:noFill/>
          <a:ln>
            <a:noFill/>
          </a:ln>
        </p:spPr>
      </p:pic>
      <p:sp>
        <p:nvSpPr>
          <p:cNvPr id="30" name="TextBox 29">
            <a:extLst>
              <a:ext uri="{FF2B5EF4-FFF2-40B4-BE49-F238E27FC236}">
                <a16:creationId xmlns:a16="http://schemas.microsoft.com/office/drawing/2014/main" id="{975C96B1-898F-E579-634A-B00D756BE653}"/>
              </a:ext>
            </a:extLst>
          </p:cNvPr>
          <p:cNvSpPr txBox="1"/>
          <p:nvPr/>
        </p:nvSpPr>
        <p:spPr>
          <a:xfrm>
            <a:off x="420519" y="6146005"/>
            <a:ext cx="5768572" cy="246221"/>
          </a:xfrm>
          <a:prstGeom prst="rect">
            <a:avLst/>
          </a:prstGeom>
          <a:noFill/>
        </p:spPr>
        <p:txBody>
          <a:bodyPr wrap="square">
            <a:spAutoFit/>
          </a:bodyPr>
          <a:lstStyle/>
          <a:p>
            <a:r>
              <a:rPr lang="en-PH" sz="1000" baseline="30000" dirty="0"/>
              <a:t>1</a:t>
            </a:r>
            <a:r>
              <a:rPr lang="en-PH" sz="1000" dirty="0"/>
              <a:t> </a:t>
            </a:r>
            <a:r>
              <a:rPr lang="en-PH" sz="1000" dirty="0">
                <a:hlinkClick r:id="rId4"/>
              </a:rPr>
              <a:t>https://www.adb.org/publications/building-capacity-geo-enabling-health-information-systems</a:t>
            </a:r>
            <a:r>
              <a:rPr lang="en-PH" sz="1000" dirty="0"/>
              <a:t> </a:t>
            </a:r>
          </a:p>
        </p:txBody>
      </p:sp>
      <p:pic>
        <p:nvPicPr>
          <p:cNvPr id="32" name="Picture 31">
            <a:extLst>
              <a:ext uri="{FF2B5EF4-FFF2-40B4-BE49-F238E27FC236}">
                <a16:creationId xmlns:a16="http://schemas.microsoft.com/office/drawing/2014/main" id="{1733E033-3268-11B3-E129-8097B8294B27}"/>
              </a:ext>
            </a:extLst>
          </p:cNvPr>
          <p:cNvPicPr>
            <a:picLocks noChangeAspect="1"/>
          </p:cNvPicPr>
          <p:nvPr/>
        </p:nvPicPr>
        <p:blipFill>
          <a:blip r:embed="rId5"/>
          <a:stretch>
            <a:fillRect/>
          </a:stretch>
        </p:blipFill>
        <p:spPr>
          <a:xfrm>
            <a:off x="11022111" y="720057"/>
            <a:ext cx="917105" cy="1144161"/>
          </a:xfrm>
          <a:prstGeom prst="rect">
            <a:avLst/>
          </a:prstGeom>
          <a:ln>
            <a:solidFill>
              <a:schemeClr val="tx1"/>
            </a:solidFill>
          </a:ln>
        </p:spPr>
      </p:pic>
      <p:sp>
        <p:nvSpPr>
          <p:cNvPr id="2" name="Slide Number Placeholder 3">
            <a:extLst>
              <a:ext uri="{FF2B5EF4-FFF2-40B4-BE49-F238E27FC236}">
                <a16:creationId xmlns:a16="http://schemas.microsoft.com/office/drawing/2014/main" id="{97BEB9B7-D8D0-AFE0-5849-87FFC906C641}"/>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3</a:t>
            </a:fld>
            <a:endParaRPr lang="en-GB" altLang="en-US" sz="1200">
              <a:solidFill>
                <a:schemeClr val="bg1"/>
              </a:solidFill>
            </a:endParaRPr>
          </a:p>
        </p:txBody>
      </p:sp>
      <p:sp>
        <p:nvSpPr>
          <p:cNvPr id="6" name="TextBox 5">
            <a:extLst>
              <a:ext uri="{FF2B5EF4-FFF2-40B4-BE49-F238E27FC236}">
                <a16:creationId xmlns:a16="http://schemas.microsoft.com/office/drawing/2014/main" id="{2489C3AF-5453-5379-2C9A-F34FC8DE2C35}"/>
              </a:ext>
            </a:extLst>
          </p:cNvPr>
          <p:cNvSpPr txBox="1"/>
          <p:nvPr/>
        </p:nvSpPr>
        <p:spPr>
          <a:xfrm>
            <a:off x="10751901" y="682481"/>
            <a:ext cx="358946" cy="261610"/>
          </a:xfrm>
          <a:prstGeom prst="rect">
            <a:avLst/>
          </a:prstGeom>
          <a:noFill/>
        </p:spPr>
        <p:txBody>
          <a:bodyPr wrap="square">
            <a:spAutoFit/>
          </a:bodyPr>
          <a:lstStyle/>
          <a:p>
            <a:r>
              <a:rPr lang="en-US" sz="1100" dirty="0"/>
              <a:t>1</a:t>
            </a:r>
            <a:endParaRPr lang="en-GB" sz="1100" dirty="0"/>
          </a:p>
        </p:txBody>
      </p:sp>
      <p:pic>
        <p:nvPicPr>
          <p:cNvPr id="3" name="Picture 2">
            <a:extLst>
              <a:ext uri="{FF2B5EF4-FFF2-40B4-BE49-F238E27FC236}">
                <a16:creationId xmlns:a16="http://schemas.microsoft.com/office/drawing/2014/main" id="{ACD57EF8-6FF7-101D-ACBA-7A740248CA9C}"/>
              </a:ext>
            </a:extLst>
          </p:cNvPr>
          <p:cNvPicPr/>
          <p:nvPr/>
        </p:nvPicPr>
        <p:blipFill rotWithShape="1">
          <a:blip r:embed="rId6"/>
          <a:srcRect l="41506" t="34319" r="20032" b="13905"/>
          <a:stretch/>
        </p:blipFill>
        <p:spPr bwMode="auto">
          <a:xfrm>
            <a:off x="8536155" y="2347048"/>
            <a:ext cx="1561856" cy="1377255"/>
          </a:xfrm>
          <a:prstGeom prst="rect">
            <a:avLst/>
          </a:prstGeom>
          <a:ln>
            <a:solidFill>
              <a:schemeClr val="tx1"/>
            </a:solid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5A8024F6-5F4F-5CF1-D33D-D4E1AD19CBBC}"/>
              </a:ext>
            </a:extLst>
          </p:cNvPr>
          <p:cNvPicPr>
            <a:picLocks noChangeAspect="1"/>
          </p:cNvPicPr>
          <p:nvPr/>
        </p:nvPicPr>
        <p:blipFill>
          <a:blip r:embed="rId7"/>
          <a:stretch>
            <a:fillRect/>
          </a:stretch>
        </p:blipFill>
        <p:spPr>
          <a:xfrm>
            <a:off x="10343625" y="2253228"/>
            <a:ext cx="1374672" cy="1787269"/>
          </a:xfrm>
          <a:prstGeom prst="rect">
            <a:avLst/>
          </a:prstGeom>
          <a:ln>
            <a:solidFill>
              <a:schemeClr val="tx1"/>
            </a:solidFill>
          </a:ln>
        </p:spPr>
      </p:pic>
      <p:pic>
        <p:nvPicPr>
          <p:cNvPr id="31" name="Picture 30">
            <a:extLst>
              <a:ext uri="{FF2B5EF4-FFF2-40B4-BE49-F238E27FC236}">
                <a16:creationId xmlns:a16="http://schemas.microsoft.com/office/drawing/2014/main" id="{7912A3B7-C67A-9E1A-8EAE-DA3EFF4B525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763"/>
          <a:stretch/>
        </p:blipFill>
        <p:spPr>
          <a:xfrm>
            <a:off x="10169085" y="4263071"/>
            <a:ext cx="1570603" cy="1168967"/>
          </a:xfrm>
          <a:prstGeom prst="rect">
            <a:avLst/>
          </a:prstGeom>
          <a:ln>
            <a:solidFill>
              <a:schemeClr val="tx1"/>
            </a:solidFill>
          </a:ln>
        </p:spPr>
      </p:pic>
      <p:pic>
        <p:nvPicPr>
          <p:cNvPr id="22" name="Picture 6">
            <a:extLst>
              <a:ext uri="{FF2B5EF4-FFF2-40B4-BE49-F238E27FC236}">
                <a16:creationId xmlns:a16="http://schemas.microsoft.com/office/drawing/2014/main" id="{1DAD99A8-06F3-AABD-E5CF-7D5BEF18B3C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60306" y="3857834"/>
            <a:ext cx="1374672" cy="19302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F9926584-FEDE-4A6A-849F-8537C6B7D0F2}"/>
              </a:ext>
            </a:extLst>
          </p:cNvPr>
          <p:cNvPicPr>
            <a:picLocks noChangeAspect="1"/>
          </p:cNvPicPr>
          <p:nvPr/>
        </p:nvPicPr>
        <p:blipFill rotWithShape="1">
          <a:blip r:embed="rId10"/>
          <a:srcRect l="80520" t="38265" r="10441" b="47050"/>
          <a:stretch/>
        </p:blipFill>
        <p:spPr>
          <a:xfrm>
            <a:off x="10544437" y="1111898"/>
            <a:ext cx="399991" cy="360478"/>
          </a:xfrm>
          <a:prstGeom prst="rect">
            <a:avLst/>
          </a:prstGeom>
        </p:spPr>
      </p:pic>
    </p:spTree>
    <p:extLst>
      <p:ext uri="{BB962C8B-B14F-4D97-AF65-F5344CB8AC3E}">
        <p14:creationId xmlns:p14="http://schemas.microsoft.com/office/powerpoint/2010/main" val="180713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76DFF4F-4286-9021-2BDA-06C12724675C}"/>
              </a:ext>
            </a:extLst>
          </p:cNvPr>
          <p:cNvPicPr>
            <a:picLocks noChangeAspect="1"/>
          </p:cNvPicPr>
          <p:nvPr/>
        </p:nvPicPr>
        <p:blipFill>
          <a:blip r:embed="rId3"/>
          <a:stretch>
            <a:fillRect/>
          </a:stretch>
        </p:blipFill>
        <p:spPr>
          <a:xfrm>
            <a:off x="1476082" y="1280657"/>
            <a:ext cx="9227478" cy="2153078"/>
          </a:xfrm>
          <a:prstGeom prst="rect">
            <a:avLst/>
          </a:prstGeom>
        </p:spPr>
      </p:pic>
      <p:pic>
        <p:nvPicPr>
          <p:cNvPr id="21" name="Picture 16">
            <a:extLst>
              <a:ext uri="{FF2B5EF4-FFF2-40B4-BE49-F238E27FC236}">
                <a16:creationId xmlns:a16="http://schemas.microsoft.com/office/drawing/2014/main" id="{8A447744-ED88-8D13-2909-68FA963ECC3D}"/>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6554" y="3434603"/>
            <a:ext cx="2447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0EBD8462-7C8F-48A9-A488-FBA0407AB8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9229" y="3429275"/>
            <a:ext cx="24399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7B884E8-35E5-3E48-4499-F1A22FE3B4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8723" y="3461491"/>
            <a:ext cx="24177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11">
            <a:extLst>
              <a:ext uri="{FF2B5EF4-FFF2-40B4-BE49-F238E27FC236}">
                <a16:creationId xmlns:a16="http://schemas.microsoft.com/office/drawing/2014/main" id="{D273F830-7696-ACDE-0BC8-1B09B19BFD67}"/>
              </a:ext>
            </a:extLst>
          </p:cNvPr>
          <p:cNvSpPr>
            <a:spLocks noChangeShapeType="1"/>
          </p:cNvSpPr>
          <p:nvPr/>
        </p:nvSpPr>
        <p:spPr bwMode="auto">
          <a:xfrm>
            <a:off x="1987037" y="2547247"/>
            <a:ext cx="971315" cy="149330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 name="Line 14">
            <a:extLst>
              <a:ext uri="{FF2B5EF4-FFF2-40B4-BE49-F238E27FC236}">
                <a16:creationId xmlns:a16="http://schemas.microsoft.com/office/drawing/2014/main" id="{A6A68FFB-1FEF-D530-E258-32EEDC788B8E}"/>
              </a:ext>
            </a:extLst>
          </p:cNvPr>
          <p:cNvSpPr>
            <a:spLocks noChangeShapeType="1"/>
          </p:cNvSpPr>
          <p:nvPr/>
        </p:nvSpPr>
        <p:spPr bwMode="auto">
          <a:xfrm>
            <a:off x="5582243" y="2697722"/>
            <a:ext cx="639262" cy="156947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 name="Line 17">
            <a:extLst>
              <a:ext uri="{FF2B5EF4-FFF2-40B4-BE49-F238E27FC236}">
                <a16:creationId xmlns:a16="http://schemas.microsoft.com/office/drawing/2014/main" id="{D2C8BE28-FF7C-4B44-88AB-8CC456AE50A4}"/>
              </a:ext>
            </a:extLst>
          </p:cNvPr>
          <p:cNvSpPr>
            <a:spLocks noChangeShapeType="1"/>
          </p:cNvSpPr>
          <p:nvPr/>
        </p:nvSpPr>
        <p:spPr bwMode="auto">
          <a:xfrm>
            <a:off x="9196473" y="2587046"/>
            <a:ext cx="548162" cy="156947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2" name="Title 1">
            <a:extLst>
              <a:ext uri="{FF2B5EF4-FFF2-40B4-BE49-F238E27FC236}">
                <a16:creationId xmlns:a16="http://schemas.microsoft.com/office/drawing/2014/main" id="{15B5D187-4D54-D789-BEDE-F247FD91A941}"/>
              </a:ext>
            </a:extLst>
          </p:cNvPr>
          <p:cNvSpPr txBox="1">
            <a:spLocks/>
          </p:cNvSpPr>
          <p:nvPr/>
        </p:nvSpPr>
        <p:spPr>
          <a:xfrm>
            <a:off x="892098" y="839519"/>
            <a:ext cx="10504448" cy="507928"/>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0" lvl="1" algn="ctr">
              <a:lnSpc>
                <a:spcPct val="90000"/>
              </a:lnSpc>
            </a:pPr>
            <a:r>
              <a:rPr lang="en-US" sz="2400" dirty="0">
                <a:ea typeface="+mj-ea"/>
                <a:cs typeface="+mj-cs"/>
              </a:rPr>
              <a:t>Importance of simultaneously managing the geographic and temporal dimensions</a:t>
            </a:r>
            <a:r>
              <a:rPr lang="fr-CH" sz="2400" dirty="0"/>
              <a:t> </a:t>
            </a:r>
          </a:p>
        </p:txBody>
      </p:sp>
      <p:sp>
        <p:nvSpPr>
          <p:cNvPr id="23" name="Google Shape;75;p2">
            <a:extLst>
              <a:ext uri="{FF2B5EF4-FFF2-40B4-BE49-F238E27FC236}">
                <a16:creationId xmlns:a16="http://schemas.microsoft.com/office/drawing/2014/main" id="{06597488-2570-8C80-83CB-76405F5C9BF5}"/>
              </a:ext>
            </a:extLst>
          </p:cNvPr>
          <p:cNvSpPr txBox="1"/>
          <p:nvPr/>
        </p:nvSpPr>
        <p:spPr>
          <a:xfrm>
            <a:off x="7086288" y="5633152"/>
            <a:ext cx="1157288" cy="205383"/>
          </a:xfrm>
          <a:prstGeom prst="rect">
            <a:avLst/>
          </a:prstGeom>
          <a:noFill/>
          <a:ln>
            <a:noFill/>
          </a:ln>
        </p:spPr>
        <p:txBody>
          <a:bodyPr spcFirstLastPara="1" wrap="square" lIns="51427" tIns="25706" rIns="51427" bIns="25706" anchor="t" anchorCtr="0">
            <a:noAutofit/>
          </a:bodyPr>
          <a:lstStyle/>
          <a:p>
            <a:pPr algn="r"/>
            <a:fld id="{00000000-1234-1234-1234-123412341234}" type="slidenum">
              <a:rPr lang="en-US" sz="675">
                <a:solidFill>
                  <a:schemeClr val="lt1"/>
                </a:solidFill>
                <a:latin typeface="Calibri"/>
                <a:ea typeface="Calibri"/>
                <a:cs typeface="Calibri"/>
                <a:sym typeface="Calibri"/>
              </a:rPr>
              <a:pPr algn="r"/>
              <a:t>4</a:t>
            </a:fld>
            <a:endParaRPr sz="675">
              <a:solidFill>
                <a:schemeClr val="lt1"/>
              </a:solidFill>
              <a:latin typeface="Calibri"/>
              <a:ea typeface="Calibri"/>
              <a:cs typeface="Calibri"/>
              <a:sym typeface="Calibri"/>
            </a:endParaRPr>
          </a:p>
        </p:txBody>
      </p:sp>
      <p:sp>
        <p:nvSpPr>
          <p:cNvPr id="24" name="Rectangle 23">
            <a:extLst>
              <a:ext uri="{FF2B5EF4-FFF2-40B4-BE49-F238E27FC236}">
                <a16:creationId xmlns:a16="http://schemas.microsoft.com/office/drawing/2014/main" id="{F33194ED-6E84-67F4-1B9E-3D9DAE27D9FA}"/>
              </a:ext>
            </a:extLst>
          </p:cNvPr>
          <p:cNvSpPr/>
          <p:nvPr/>
        </p:nvSpPr>
        <p:spPr>
          <a:xfrm>
            <a:off x="1720789" y="5274896"/>
            <a:ext cx="8792882" cy="830997"/>
          </a:xfrm>
          <a:prstGeom prst="rect">
            <a:avLst/>
          </a:prstGeom>
        </p:spPr>
        <p:txBody>
          <a:bodyPr wrap="square">
            <a:spAutoFit/>
          </a:bodyPr>
          <a:lstStyle/>
          <a:p>
            <a:pPr fontAlgn="base"/>
            <a:r>
              <a:rPr lang="en-US" sz="2400" dirty="0"/>
              <a:t>Geography changes continuously over time and at a different “speed” depending on the geographic feature being considered</a:t>
            </a:r>
          </a:p>
        </p:txBody>
      </p:sp>
      <p:sp>
        <p:nvSpPr>
          <p:cNvPr id="25" name="Right Arrow 26">
            <a:extLst>
              <a:ext uri="{FF2B5EF4-FFF2-40B4-BE49-F238E27FC236}">
                <a16:creationId xmlns:a16="http://schemas.microsoft.com/office/drawing/2014/main" id="{F0F6F8FE-6C09-296C-4AC1-8BB6A0280E57}"/>
              </a:ext>
            </a:extLst>
          </p:cNvPr>
          <p:cNvSpPr/>
          <p:nvPr/>
        </p:nvSpPr>
        <p:spPr>
          <a:xfrm>
            <a:off x="1361982" y="5329773"/>
            <a:ext cx="324036" cy="336891"/>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3">
            <a:extLst>
              <a:ext uri="{FF2B5EF4-FFF2-40B4-BE49-F238E27FC236}">
                <a16:creationId xmlns:a16="http://schemas.microsoft.com/office/drawing/2014/main" id="{3BC03359-3F35-27A4-F1DD-73C7671599FB}"/>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4</a:t>
            </a:fld>
            <a:endParaRPr lang="en-GB" altLang="en-US" sz="1200">
              <a:solidFill>
                <a:schemeClr val="bg1"/>
              </a:solidFill>
            </a:endParaRPr>
          </a:p>
        </p:txBody>
      </p:sp>
      <p:sp>
        <p:nvSpPr>
          <p:cNvPr id="8" name="Title 1">
            <a:extLst>
              <a:ext uri="{FF2B5EF4-FFF2-40B4-BE49-F238E27FC236}">
                <a16:creationId xmlns:a16="http://schemas.microsoft.com/office/drawing/2014/main" id="{6205CC5D-8EB5-3E65-8056-BE50F87F95F6}"/>
              </a:ext>
            </a:extLst>
          </p:cNvPr>
          <p:cNvSpPr txBox="1">
            <a:spLocks/>
          </p:cNvSpPr>
          <p:nvPr/>
        </p:nvSpPr>
        <p:spPr bwMode="auto">
          <a:xfrm>
            <a:off x="1524000" y="30277"/>
            <a:ext cx="9143999"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rgbClr val="002147"/>
                </a:solidFill>
                <a:latin typeface="+mn-lt"/>
              </a:rPr>
              <a:t>A geo-enabled health information system</a:t>
            </a:r>
          </a:p>
        </p:txBody>
      </p:sp>
      <p:sp>
        <p:nvSpPr>
          <p:cNvPr id="7" name="TextBox 6">
            <a:extLst>
              <a:ext uri="{FF2B5EF4-FFF2-40B4-BE49-F238E27FC236}">
                <a16:creationId xmlns:a16="http://schemas.microsoft.com/office/drawing/2014/main" id="{48F0B173-AF31-DCE1-93B8-AAAE35F10186}"/>
              </a:ext>
            </a:extLst>
          </p:cNvPr>
          <p:cNvSpPr txBox="1"/>
          <p:nvPr/>
        </p:nvSpPr>
        <p:spPr>
          <a:xfrm>
            <a:off x="669300" y="1442101"/>
            <a:ext cx="852900" cy="307777"/>
          </a:xfrm>
          <a:prstGeom prst="rect">
            <a:avLst/>
          </a:prstGeom>
          <a:noFill/>
        </p:spPr>
        <p:txBody>
          <a:bodyPr wrap="square">
            <a:spAutoFit/>
          </a:bodyPr>
          <a:lstStyle/>
          <a:p>
            <a:r>
              <a:rPr lang="en-PH" sz="1400" dirty="0">
                <a:ea typeface="+mj-ea"/>
                <a:cs typeface="+mj-cs"/>
              </a:rPr>
              <a:t>Uganda</a:t>
            </a:r>
            <a:endParaRPr lang="en-GB" sz="1400" dirty="0"/>
          </a:p>
        </p:txBody>
      </p:sp>
      <p:sp>
        <p:nvSpPr>
          <p:cNvPr id="11" name="TextBox 10">
            <a:extLst>
              <a:ext uri="{FF2B5EF4-FFF2-40B4-BE49-F238E27FC236}">
                <a16:creationId xmlns:a16="http://schemas.microsoft.com/office/drawing/2014/main" id="{21F693AE-EBC3-7C09-4898-7CF90ACC28A9}"/>
              </a:ext>
            </a:extLst>
          </p:cNvPr>
          <p:cNvSpPr txBox="1"/>
          <p:nvPr/>
        </p:nvSpPr>
        <p:spPr>
          <a:xfrm>
            <a:off x="467944" y="6090931"/>
            <a:ext cx="6100482" cy="246221"/>
          </a:xfrm>
          <a:prstGeom prst="rect">
            <a:avLst/>
          </a:prstGeom>
          <a:noFill/>
        </p:spPr>
        <p:txBody>
          <a:bodyPr wrap="square">
            <a:spAutoFit/>
          </a:bodyPr>
          <a:lstStyle/>
          <a:p>
            <a:r>
              <a:rPr lang="en-GB" sz="1000" dirty="0">
                <a:hlinkClick r:id="rId7"/>
              </a:rPr>
              <a:t>https://salb.un.org/en</a:t>
            </a:r>
            <a:r>
              <a:rPr lang="en-GB" sz="1000" dirty="0"/>
              <a:t> </a:t>
            </a:r>
          </a:p>
        </p:txBody>
      </p:sp>
    </p:spTree>
    <p:extLst>
      <p:ext uri="{BB962C8B-B14F-4D97-AF65-F5344CB8AC3E}">
        <p14:creationId xmlns:p14="http://schemas.microsoft.com/office/powerpoint/2010/main" val="1676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diagram of a diagram&#10;&#10;Description automatically generated with medium confidence">
            <a:extLst>
              <a:ext uri="{FF2B5EF4-FFF2-40B4-BE49-F238E27FC236}">
                <a16:creationId xmlns:a16="http://schemas.microsoft.com/office/drawing/2014/main" id="{D94DA110-4046-08D6-4633-1162D9645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179" y="1500761"/>
            <a:ext cx="3766740" cy="3901400"/>
          </a:xfrm>
          <a:prstGeom prst="rect">
            <a:avLst/>
          </a:prstGeom>
        </p:spPr>
      </p:pic>
      <p:sp>
        <p:nvSpPr>
          <p:cNvPr id="7" name="Title 1"/>
          <p:cNvSpPr txBox="1">
            <a:spLocks/>
          </p:cNvSpPr>
          <p:nvPr/>
        </p:nvSpPr>
        <p:spPr bwMode="auto">
          <a:xfrm>
            <a:off x="0" y="26597"/>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rgbClr val="002147"/>
                </a:solidFill>
                <a:latin typeface="+mn-lt"/>
              </a:rPr>
              <a:t>The vision behind the geo-enablement of the HIS</a:t>
            </a:r>
          </a:p>
        </p:txBody>
      </p:sp>
      <p:sp>
        <p:nvSpPr>
          <p:cNvPr id="9" name="Google Shape;318;p3">
            <a:extLst>
              <a:ext uri="{FF2B5EF4-FFF2-40B4-BE49-F238E27FC236}">
                <a16:creationId xmlns:a16="http://schemas.microsoft.com/office/drawing/2014/main" id="{CF2011B9-5F19-A238-FAF6-24A4476CFC04}"/>
              </a:ext>
            </a:extLst>
          </p:cNvPr>
          <p:cNvSpPr txBox="1"/>
          <p:nvPr/>
        </p:nvSpPr>
        <p:spPr>
          <a:xfrm>
            <a:off x="1576581" y="1097804"/>
            <a:ext cx="2781285" cy="266998"/>
          </a:xfrm>
          <a:prstGeom prst="rect">
            <a:avLst/>
          </a:prstGeom>
          <a:noFill/>
          <a:ln>
            <a:noFill/>
          </a:ln>
        </p:spPr>
        <p:txBody>
          <a:bodyPr spcFirstLastPara="1" wrap="square" lIns="68569" tIns="34275" rIns="68569" bIns="34275" anchor="t" anchorCtr="0">
            <a:noAutofit/>
          </a:bodyPr>
          <a:lstStyle/>
          <a:p>
            <a:pPr>
              <a:lnSpc>
                <a:spcPct val="90000"/>
              </a:lnSpc>
              <a:buClr>
                <a:srgbClr val="000000"/>
              </a:buClr>
              <a:buSzPts val="1800"/>
            </a:pPr>
            <a:r>
              <a:rPr lang="en-US" dirty="0">
                <a:latin typeface="Arial"/>
                <a:ea typeface="Arial"/>
                <a:cs typeface="Arial"/>
                <a:sym typeface="Arial"/>
              </a:rPr>
              <a:t>Passing from this …</a:t>
            </a:r>
            <a:endParaRPr dirty="0">
              <a:latin typeface="Arial"/>
              <a:ea typeface="Arial"/>
              <a:cs typeface="Arial"/>
              <a:sym typeface="Arial"/>
            </a:endParaRPr>
          </a:p>
        </p:txBody>
      </p:sp>
      <p:sp>
        <p:nvSpPr>
          <p:cNvPr id="13" name="Google Shape;322;p3">
            <a:extLst>
              <a:ext uri="{FF2B5EF4-FFF2-40B4-BE49-F238E27FC236}">
                <a16:creationId xmlns:a16="http://schemas.microsoft.com/office/drawing/2014/main" id="{633D997B-2628-6BB6-05A2-9AA5155712B7}"/>
              </a:ext>
            </a:extLst>
          </p:cNvPr>
          <p:cNvSpPr txBox="1"/>
          <p:nvPr/>
        </p:nvSpPr>
        <p:spPr>
          <a:xfrm>
            <a:off x="6977907" y="5452904"/>
            <a:ext cx="4083034" cy="767931"/>
          </a:xfrm>
          <a:prstGeom prst="rect">
            <a:avLst/>
          </a:prstGeom>
          <a:noFill/>
          <a:ln>
            <a:noFill/>
          </a:ln>
        </p:spPr>
        <p:txBody>
          <a:bodyPr spcFirstLastPara="1" wrap="square" lIns="68569" tIns="34275" rIns="68569" bIns="34275" anchor="t" anchorCtr="0">
            <a:noAutofit/>
          </a:bodyPr>
          <a:lstStyle/>
          <a:p>
            <a:pPr algn="ctr">
              <a:lnSpc>
                <a:spcPct val="90000"/>
              </a:lnSpc>
              <a:buClr>
                <a:srgbClr val="000000"/>
              </a:buClr>
              <a:buSzPts val="1050"/>
            </a:pPr>
            <a:r>
              <a:rPr lang="en-US" sz="1050" dirty="0">
                <a:latin typeface="Open Sans"/>
                <a:ea typeface="Open Sans"/>
                <a:cs typeface="Open Sans"/>
                <a:sym typeface="Open Sans"/>
              </a:rPr>
              <a:t>All information systems use the same geography over time, which not only reduces duplication of effort and costs, but also takes full advantage of the power of geography, geospatial data and technologies</a:t>
            </a:r>
            <a:endParaRPr sz="1050" dirty="0">
              <a:latin typeface="Arial"/>
              <a:ea typeface="Arial"/>
              <a:cs typeface="Arial"/>
              <a:sym typeface="Arial"/>
            </a:endParaRPr>
          </a:p>
        </p:txBody>
      </p:sp>
      <p:sp>
        <p:nvSpPr>
          <p:cNvPr id="14" name="Google Shape;323;p3">
            <a:extLst>
              <a:ext uri="{FF2B5EF4-FFF2-40B4-BE49-F238E27FC236}">
                <a16:creationId xmlns:a16="http://schemas.microsoft.com/office/drawing/2014/main" id="{BB8F4ABA-4722-94A5-64E1-3133DCD8AAED}"/>
              </a:ext>
            </a:extLst>
          </p:cNvPr>
          <p:cNvSpPr txBox="1"/>
          <p:nvPr/>
        </p:nvSpPr>
        <p:spPr>
          <a:xfrm>
            <a:off x="1273786" y="5486510"/>
            <a:ext cx="3824926" cy="806333"/>
          </a:xfrm>
          <a:prstGeom prst="rect">
            <a:avLst/>
          </a:prstGeom>
          <a:noFill/>
          <a:ln>
            <a:noFill/>
          </a:ln>
        </p:spPr>
        <p:txBody>
          <a:bodyPr spcFirstLastPara="1" wrap="square" lIns="68569" tIns="34275" rIns="68569" bIns="34275" anchor="t" anchorCtr="0">
            <a:noAutofit/>
          </a:bodyPr>
          <a:lstStyle/>
          <a:p>
            <a:pPr algn="ctr">
              <a:lnSpc>
                <a:spcPct val="90000"/>
              </a:lnSpc>
              <a:buClr>
                <a:srgbClr val="000000"/>
              </a:buClr>
              <a:buSzPts val="1050"/>
            </a:pPr>
            <a:r>
              <a:rPr lang="en-US" sz="1050" dirty="0">
                <a:latin typeface="Open Sans"/>
                <a:ea typeface="Open Sans"/>
                <a:cs typeface="Open Sans"/>
                <a:sym typeface="Open Sans"/>
              </a:rPr>
              <a:t>Each information system maintains and uses a different geography which is not cost-effective and does not allow benefiting from the power of geography, geospatial data and technologies</a:t>
            </a:r>
            <a:endParaRPr sz="1050" dirty="0">
              <a:latin typeface="Arial"/>
              <a:ea typeface="Arial"/>
              <a:cs typeface="Arial"/>
              <a:sym typeface="Arial"/>
            </a:endParaRPr>
          </a:p>
        </p:txBody>
      </p:sp>
      <p:sp>
        <p:nvSpPr>
          <p:cNvPr id="15" name="AutoShape 416">
            <a:extLst>
              <a:ext uri="{FF2B5EF4-FFF2-40B4-BE49-F238E27FC236}">
                <a16:creationId xmlns:a16="http://schemas.microsoft.com/office/drawing/2014/main" id="{640AB64E-29D5-296A-BAAD-B7E2169B6602}"/>
              </a:ext>
            </a:extLst>
          </p:cNvPr>
          <p:cNvSpPr>
            <a:spLocks noChangeArrowheads="1"/>
          </p:cNvSpPr>
          <p:nvPr/>
        </p:nvSpPr>
        <p:spPr bwMode="auto">
          <a:xfrm rot="14848491">
            <a:off x="8247978" y="1735251"/>
            <a:ext cx="381000" cy="182720"/>
          </a:xfrm>
          <a:prstGeom prst="rightArrow">
            <a:avLst>
              <a:gd name="adj1" fmla="val 50000"/>
              <a:gd name="adj2" fmla="val 50000"/>
            </a:avLst>
          </a:prstGeom>
          <a:solidFill>
            <a:srgbClr val="4F8CB5"/>
          </a:solidFill>
          <a:ln w="9525">
            <a:noFill/>
            <a:miter lim="800000"/>
            <a:headEnd/>
            <a:tailEnd/>
          </a:ln>
        </p:spPr>
        <p:txBody>
          <a:bodyPr wrap="none" anchor="ctr"/>
          <a:lstStyle/>
          <a:p>
            <a:pPr>
              <a:defRPr/>
            </a:pPr>
            <a:endParaRPr lang="en-US" sz="1200" dirty="0">
              <a:latin typeface="+mj-lt"/>
            </a:endParaRPr>
          </a:p>
        </p:txBody>
      </p:sp>
      <p:sp>
        <p:nvSpPr>
          <p:cNvPr id="16" name="AutoShape 416">
            <a:extLst>
              <a:ext uri="{FF2B5EF4-FFF2-40B4-BE49-F238E27FC236}">
                <a16:creationId xmlns:a16="http://schemas.microsoft.com/office/drawing/2014/main" id="{F4F4C971-EAB1-22EC-5257-9ABE2AC9DE39}"/>
              </a:ext>
            </a:extLst>
          </p:cNvPr>
          <p:cNvSpPr>
            <a:spLocks noChangeArrowheads="1"/>
          </p:cNvSpPr>
          <p:nvPr/>
        </p:nvSpPr>
        <p:spPr bwMode="auto">
          <a:xfrm rot="16200000">
            <a:off x="8702151" y="1725417"/>
            <a:ext cx="381000" cy="182720"/>
          </a:xfrm>
          <a:prstGeom prst="rightArrow">
            <a:avLst>
              <a:gd name="adj1" fmla="val 50000"/>
              <a:gd name="adj2" fmla="val 50000"/>
            </a:avLst>
          </a:prstGeom>
          <a:solidFill>
            <a:srgbClr val="4F8CB5"/>
          </a:solidFill>
          <a:ln w="9525">
            <a:noFill/>
            <a:miter lim="800000"/>
            <a:headEnd/>
            <a:tailEnd/>
          </a:ln>
        </p:spPr>
        <p:txBody>
          <a:bodyPr wrap="none" anchor="ctr"/>
          <a:lstStyle/>
          <a:p>
            <a:pPr>
              <a:defRPr/>
            </a:pPr>
            <a:endParaRPr lang="en-US" sz="1200" dirty="0">
              <a:latin typeface="+mj-lt"/>
            </a:endParaRPr>
          </a:p>
        </p:txBody>
      </p:sp>
      <p:sp>
        <p:nvSpPr>
          <p:cNvPr id="17" name="AutoShape 416">
            <a:extLst>
              <a:ext uri="{FF2B5EF4-FFF2-40B4-BE49-F238E27FC236}">
                <a16:creationId xmlns:a16="http://schemas.microsoft.com/office/drawing/2014/main" id="{8D87D44E-2EFE-534B-2D62-CD4A9D59F540}"/>
              </a:ext>
            </a:extLst>
          </p:cNvPr>
          <p:cNvSpPr>
            <a:spLocks noChangeArrowheads="1"/>
          </p:cNvSpPr>
          <p:nvPr/>
        </p:nvSpPr>
        <p:spPr bwMode="auto">
          <a:xfrm rot="18239461">
            <a:off x="9173675" y="1769613"/>
            <a:ext cx="381000" cy="182720"/>
          </a:xfrm>
          <a:prstGeom prst="rightArrow">
            <a:avLst>
              <a:gd name="adj1" fmla="val 50000"/>
              <a:gd name="adj2" fmla="val 50000"/>
            </a:avLst>
          </a:prstGeom>
          <a:solidFill>
            <a:srgbClr val="4F8CB5"/>
          </a:solidFill>
          <a:ln w="9525">
            <a:noFill/>
            <a:miter lim="800000"/>
            <a:headEnd/>
            <a:tailEnd/>
          </a:ln>
        </p:spPr>
        <p:txBody>
          <a:bodyPr wrap="none" anchor="ctr"/>
          <a:lstStyle/>
          <a:p>
            <a:pPr>
              <a:defRPr/>
            </a:pPr>
            <a:endParaRPr lang="en-US" sz="1200" dirty="0">
              <a:latin typeface="+mj-lt"/>
            </a:endParaRPr>
          </a:p>
        </p:txBody>
      </p:sp>
      <p:grpSp>
        <p:nvGrpSpPr>
          <p:cNvPr id="48" name="Group 47">
            <a:extLst>
              <a:ext uri="{FF2B5EF4-FFF2-40B4-BE49-F238E27FC236}">
                <a16:creationId xmlns:a16="http://schemas.microsoft.com/office/drawing/2014/main" id="{F9D3EDF2-74A6-3AFA-4122-670EE6B388F2}"/>
              </a:ext>
            </a:extLst>
          </p:cNvPr>
          <p:cNvGrpSpPr/>
          <p:nvPr/>
        </p:nvGrpSpPr>
        <p:grpSpPr>
          <a:xfrm>
            <a:off x="7234619" y="1985721"/>
            <a:ext cx="3479076" cy="3405509"/>
            <a:chOff x="5083087" y="2362238"/>
            <a:chExt cx="3479076" cy="3405509"/>
          </a:xfrm>
        </p:grpSpPr>
        <p:pic>
          <p:nvPicPr>
            <p:cNvPr id="6" name="Picture 5">
              <a:extLst>
                <a:ext uri="{FF2B5EF4-FFF2-40B4-BE49-F238E27FC236}">
                  <a16:creationId xmlns:a16="http://schemas.microsoft.com/office/drawing/2014/main" id="{34FCB29F-8321-436E-62A8-2E0E145EF6E7}"/>
                </a:ext>
              </a:extLst>
            </p:cNvPr>
            <p:cNvPicPr>
              <a:picLocks noChangeAspect="1"/>
            </p:cNvPicPr>
            <p:nvPr/>
          </p:nvPicPr>
          <p:blipFill>
            <a:blip r:embed="rId4"/>
            <a:stretch>
              <a:fillRect/>
            </a:stretch>
          </p:blipFill>
          <p:spPr>
            <a:xfrm>
              <a:off x="5188955" y="2362238"/>
              <a:ext cx="3373208" cy="3405509"/>
            </a:xfrm>
            <a:prstGeom prst="rect">
              <a:avLst/>
            </a:prstGeom>
            <a:ln>
              <a:noFill/>
            </a:ln>
          </p:spPr>
        </p:pic>
        <p:pic>
          <p:nvPicPr>
            <p:cNvPr id="18" name="Picture 17" descr="A diagram of a geolocation&#10;&#10;Description automatically generated">
              <a:extLst>
                <a:ext uri="{FF2B5EF4-FFF2-40B4-BE49-F238E27FC236}">
                  <a16:creationId xmlns:a16="http://schemas.microsoft.com/office/drawing/2014/main" id="{5F876CDE-5AC6-EA0A-3356-9971BEA720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571" t="88291" r="25927" b="5132"/>
            <a:stretch/>
          </p:blipFill>
          <p:spPr>
            <a:xfrm>
              <a:off x="5297793" y="5458513"/>
              <a:ext cx="1650471" cy="243368"/>
            </a:xfrm>
            <a:prstGeom prst="rect">
              <a:avLst/>
            </a:prstGeom>
          </p:spPr>
        </p:pic>
        <p:sp>
          <p:nvSpPr>
            <p:cNvPr id="25" name="TextBox 24">
              <a:extLst>
                <a:ext uri="{FF2B5EF4-FFF2-40B4-BE49-F238E27FC236}">
                  <a16:creationId xmlns:a16="http://schemas.microsoft.com/office/drawing/2014/main" id="{19D8A91F-82D5-5E35-A11A-90745A27B2E5}"/>
                </a:ext>
              </a:extLst>
            </p:cNvPr>
            <p:cNvSpPr txBox="1"/>
            <p:nvPr/>
          </p:nvSpPr>
          <p:spPr>
            <a:xfrm>
              <a:off x="5437130" y="2765434"/>
              <a:ext cx="826866" cy="369332"/>
            </a:xfrm>
            <a:prstGeom prst="rect">
              <a:avLst/>
            </a:prstGeom>
            <a:solidFill>
              <a:schemeClr val="bg1"/>
            </a:solidFill>
          </p:spPr>
          <p:txBody>
            <a:bodyPr wrap="square" rtlCol="0">
              <a:spAutoFit/>
            </a:bodyPr>
            <a:lstStyle/>
            <a:p>
              <a:pPr algn="ctr"/>
              <a:r>
                <a:rPr lang="en-US" sz="900" dirty="0"/>
                <a:t>One Geography!</a:t>
              </a:r>
            </a:p>
          </p:txBody>
        </p:sp>
        <p:pic>
          <p:nvPicPr>
            <p:cNvPr id="28" name="Picture 27">
              <a:extLst>
                <a:ext uri="{FF2B5EF4-FFF2-40B4-BE49-F238E27FC236}">
                  <a16:creationId xmlns:a16="http://schemas.microsoft.com/office/drawing/2014/main" id="{0101A033-5869-4E2D-0EAB-FA69B84AD622}"/>
                </a:ext>
              </a:extLst>
            </p:cNvPr>
            <p:cNvPicPr>
              <a:picLocks noChangeAspect="1"/>
            </p:cNvPicPr>
            <p:nvPr/>
          </p:nvPicPr>
          <p:blipFill>
            <a:blip r:embed="rId6"/>
            <a:stretch>
              <a:fillRect/>
            </a:stretch>
          </p:blipFill>
          <p:spPr>
            <a:xfrm>
              <a:off x="5520732" y="3649872"/>
              <a:ext cx="2623493" cy="1238420"/>
            </a:xfrm>
            <a:prstGeom prst="rect">
              <a:avLst/>
            </a:prstGeom>
          </p:spPr>
        </p:pic>
        <p:sp>
          <p:nvSpPr>
            <p:cNvPr id="36" name="Rectangle 35">
              <a:extLst>
                <a:ext uri="{FF2B5EF4-FFF2-40B4-BE49-F238E27FC236}">
                  <a16:creationId xmlns:a16="http://schemas.microsoft.com/office/drawing/2014/main" id="{BDB2312E-E871-C17D-1D7B-59E67320B293}"/>
                </a:ext>
              </a:extLst>
            </p:cNvPr>
            <p:cNvSpPr/>
            <p:nvPr/>
          </p:nvSpPr>
          <p:spPr>
            <a:xfrm>
              <a:off x="5744759" y="4888292"/>
              <a:ext cx="2211617" cy="1145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F574F56-3188-00C9-3D56-FA0196BDC0C3}"/>
                </a:ext>
              </a:extLst>
            </p:cNvPr>
            <p:cNvSpPr txBox="1"/>
            <p:nvPr/>
          </p:nvSpPr>
          <p:spPr>
            <a:xfrm>
              <a:off x="5083087" y="4725797"/>
              <a:ext cx="661672" cy="276999"/>
            </a:xfrm>
            <a:prstGeom prst="rect">
              <a:avLst/>
            </a:prstGeom>
            <a:solidFill>
              <a:schemeClr val="bg1"/>
            </a:solidFill>
          </p:spPr>
          <p:txBody>
            <a:bodyPr wrap="square" rtlCol="0">
              <a:spAutoFit/>
            </a:bodyPr>
            <a:lstStyle/>
            <a:p>
              <a:pPr algn="ctr"/>
              <a:r>
                <a:rPr lang="en-US" sz="600" dirty="0"/>
                <a:t>Common Geo-Registry (CGR)</a:t>
              </a:r>
            </a:p>
          </p:txBody>
        </p:sp>
        <p:cxnSp>
          <p:nvCxnSpPr>
            <p:cNvPr id="30" name="Straight Arrow Connector 29">
              <a:extLst>
                <a:ext uri="{FF2B5EF4-FFF2-40B4-BE49-F238E27FC236}">
                  <a16:creationId xmlns:a16="http://schemas.microsoft.com/office/drawing/2014/main" id="{CA89D032-1C24-162F-B6D0-D30B94DCF94C}"/>
                </a:ext>
              </a:extLst>
            </p:cNvPr>
            <p:cNvCxnSpPr>
              <a:cxnSpLocks/>
            </p:cNvCxnSpPr>
            <p:nvPr/>
          </p:nvCxnSpPr>
          <p:spPr>
            <a:xfrm flipV="1">
              <a:off x="5750303" y="4400843"/>
              <a:ext cx="1059" cy="62514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FD5209D-DD6B-751F-B276-4EEE285354C8}"/>
                </a:ext>
              </a:extLst>
            </p:cNvPr>
            <p:cNvCxnSpPr>
              <a:cxnSpLocks/>
            </p:cNvCxnSpPr>
            <p:nvPr/>
          </p:nvCxnSpPr>
          <p:spPr>
            <a:xfrm flipV="1">
              <a:off x="6516216" y="4400843"/>
              <a:ext cx="0" cy="62514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28E1BCB-E214-4A90-E0AD-681EF2E7ED90}"/>
                </a:ext>
              </a:extLst>
            </p:cNvPr>
            <p:cNvCxnSpPr>
              <a:cxnSpLocks/>
            </p:cNvCxnSpPr>
            <p:nvPr/>
          </p:nvCxnSpPr>
          <p:spPr>
            <a:xfrm flipV="1">
              <a:off x="7212643" y="4400843"/>
              <a:ext cx="0" cy="62514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C7836E5-01A4-4229-5209-B2A4F32FD628}"/>
                </a:ext>
              </a:extLst>
            </p:cNvPr>
            <p:cNvCxnSpPr>
              <a:cxnSpLocks/>
            </p:cNvCxnSpPr>
            <p:nvPr/>
          </p:nvCxnSpPr>
          <p:spPr>
            <a:xfrm flipV="1">
              <a:off x="7977449" y="4400843"/>
              <a:ext cx="0" cy="62514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4AA5133-872E-6110-2E93-936914C215FE}"/>
                </a:ext>
              </a:extLst>
            </p:cNvPr>
            <p:cNvCxnSpPr>
              <a:cxnSpLocks/>
            </p:cNvCxnSpPr>
            <p:nvPr/>
          </p:nvCxnSpPr>
          <p:spPr>
            <a:xfrm flipV="1">
              <a:off x="6111107" y="4864296"/>
              <a:ext cx="0" cy="15115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7C13819-049B-CADA-38FB-EB589A5A6AA5}"/>
                </a:ext>
              </a:extLst>
            </p:cNvPr>
            <p:cNvCxnSpPr>
              <a:cxnSpLocks/>
            </p:cNvCxnSpPr>
            <p:nvPr/>
          </p:nvCxnSpPr>
          <p:spPr>
            <a:xfrm flipV="1">
              <a:off x="6835490" y="4874839"/>
              <a:ext cx="0" cy="15115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25CCFE-DC41-16C6-1DF3-B7CF3799D212}"/>
                </a:ext>
              </a:extLst>
            </p:cNvPr>
            <p:cNvCxnSpPr>
              <a:cxnSpLocks/>
            </p:cNvCxnSpPr>
            <p:nvPr/>
          </p:nvCxnSpPr>
          <p:spPr>
            <a:xfrm flipV="1">
              <a:off x="7596336" y="4874839"/>
              <a:ext cx="0" cy="15115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3">
            <a:extLst>
              <a:ext uri="{FF2B5EF4-FFF2-40B4-BE49-F238E27FC236}">
                <a16:creationId xmlns:a16="http://schemas.microsoft.com/office/drawing/2014/main" id="{6384EE96-0813-18C5-31C7-97BBE3470452}"/>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5</a:t>
            </a:fld>
            <a:endParaRPr lang="en-GB" altLang="en-US" sz="1200">
              <a:solidFill>
                <a:schemeClr val="bg1"/>
              </a:solidFill>
            </a:endParaRPr>
          </a:p>
        </p:txBody>
      </p:sp>
      <p:sp>
        <p:nvSpPr>
          <p:cNvPr id="3" name="Right Arrow 26">
            <a:extLst>
              <a:ext uri="{FF2B5EF4-FFF2-40B4-BE49-F238E27FC236}">
                <a16:creationId xmlns:a16="http://schemas.microsoft.com/office/drawing/2014/main" id="{ED59BF26-1EB2-0A6E-3D27-FCEBD2B81A78}"/>
              </a:ext>
            </a:extLst>
          </p:cNvPr>
          <p:cNvSpPr/>
          <p:nvPr/>
        </p:nvSpPr>
        <p:spPr>
          <a:xfrm>
            <a:off x="5855024" y="3128325"/>
            <a:ext cx="689212" cy="601350"/>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A1D7423B-FEC9-87B1-DD5F-95718660ACE2}"/>
              </a:ext>
            </a:extLst>
          </p:cNvPr>
          <p:cNvPicPr/>
          <p:nvPr/>
        </p:nvPicPr>
        <p:blipFill rotWithShape="1">
          <a:blip r:embed="rId7"/>
          <a:srcRect l="41506" t="34319" r="20032" b="13905"/>
          <a:stretch/>
        </p:blipFill>
        <p:spPr bwMode="auto">
          <a:xfrm>
            <a:off x="7168407" y="748747"/>
            <a:ext cx="969417" cy="792000"/>
          </a:xfrm>
          <a:prstGeom prst="rect">
            <a:avLst/>
          </a:prstGeom>
          <a:ln>
            <a:solidFill>
              <a:schemeClr val="tx1"/>
            </a:solid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05152B4C-888A-AA51-4947-BFDB4AFCDA96}"/>
              </a:ext>
            </a:extLst>
          </p:cNvPr>
          <p:cNvPicPr>
            <a:picLocks noChangeAspect="1"/>
          </p:cNvPicPr>
          <p:nvPr/>
        </p:nvPicPr>
        <p:blipFill>
          <a:blip r:embed="rId8"/>
          <a:stretch>
            <a:fillRect/>
          </a:stretch>
        </p:blipFill>
        <p:spPr>
          <a:xfrm>
            <a:off x="8235636" y="748747"/>
            <a:ext cx="609164" cy="792000"/>
          </a:xfrm>
          <a:prstGeom prst="rect">
            <a:avLst/>
          </a:prstGeom>
          <a:ln>
            <a:solidFill>
              <a:schemeClr val="tx1"/>
            </a:solidFill>
          </a:ln>
        </p:spPr>
      </p:pic>
      <p:pic>
        <p:nvPicPr>
          <p:cNvPr id="8" name="Picture 7">
            <a:extLst>
              <a:ext uri="{FF2B5EF4-FFF2-40B4-BE49-F238E27FC236}">
                <a16:creationId xmlns:a16="http://schemas.microsoft.com/office/drawing/2014/main" id="{4E32E30F-CA6E-E593-3077-D68765FAD04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t="763"/>
          <a:stretch/>
        </p:blipFill>
        <p:spPr>
          <a:xfrm>
            <a:off x="9647218" y="748747"/>
            <a:ext cx="1064117" cy="792000"/>
          </a:xfrm>
          <a:prstGeom prst="rect">
            <a:avLst/>
          </a:prstGeom>
          <a:ln>
            <a:solidFill>
              <a:schemeClr val="tx1"/>
            </a:solidFill>
          </a:ln>
        </p:spPr>
      </p:pic>
      <p:pic>
        <p:nvPicPr>
          <p:cNvPr id="11" name="Picture 6">
            <a:extLst>
              <a:ext uri="{FF2B5EF4-FFF2-40B4-BE49-F238E27FC236}">
                <a16:creationId xmlns:a16="http://schemas.microsoft.com/office/drawing/2014/main" id="{D05F2AD1-0223-9A05-9842-C31A72DE322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54621" y="750113"/>
            <a:ext cx="564048" cy="7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 name="Google Shape;318;p3">
            <a:extLst>
              <a:ext uri="{FF2B5EF4-FFF2-40B4-BE49-F238E27FC236}">
                <a16:creationId xmlns:a16="http://schemas.microsoft.com/office/drawing/2014/main" id="{4B4B0697-40B3-8C52-FCD2-E4E3836E84CD}"/>
              </a:ext>
            </a:extLst>
          </p:cNvPr>
          <p:cNvSpPr txBox="1"/>
          <p:nvPr/>
        </p:nvSpPr>
        <p:spPr>
          <a:xfrm>
            <a:off x="6322474" y="2241722"/>
            <a:ext cx="1242981" cy="266998"/>
          </a:xfrm>
          <a:prstGeom prst="rect">
            <a:avLst/>
          </a:prstGeom>
          <a:noFill/>
          <a:ln>
            <a:noFill/>
          </a:ln>
        </p:spPr>
        <p:txBody>
          <a:bodyPr spcFirstLastPara="1" wrap="square" lIns="68569" tIns="34275" rIns="68569" bIns="34275" anchor="t" anchorCtr="0">
            <a:noAutofit/>
          </a:bodyPr>
          <a:lstStyle/>
          <a:p>
            <a:pPr>
              <a:lnSpc>
                <a:spcPct val="90000"/>
              </a:lnSpc>
              <a:buClr>
                <a:srgbClr val="000000"/>
              </a:buClr>
              <a:buSzPts val="1800"/>
            </a:pPr>
            <a:r>
              <a:rPr lang="en-US" dirty="0">
                <a:latin typeface="Arial"/>
                <a:ea typeface="Arial"/>
                <a:cs typeface="Arial"/>
                <a:sym typeface="Arial"/>
              </a:rPr>
              <a:t>… to this</a:t>
            </a:r>
            <a:endParaRPr dirty="0">
              <a:latin typeface="Arial"/>
              <a:ea typeface="Arial"/>
              <a:cs typeface="Arial"/>
              <a:sym typeface="Arial"/>
            </a:endParaRPr>
          </a:p>
        </p:txBody>
      </p:sp>
    </p:spTree>
    <p:extLst>
      <p:ext uri="{BB962C8B-B14F-4D97-AF65-F5344CB8AC3E}">
        <p14:creationId xmlns:p14="http://schemas.microsoft.com/office/powerpoint/2010/main" val="15260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E9D3EDA-EA28-2374-41E3-8B5A53949DBE}"/>
              </a:ext>
            </a:extLst>
          </p:cNvPr>
          <p:cNvPicPr>
            <a:picLocks noChangeAspect="1"/>
          </p:cNvPicPr>
          <p:nvPr/>
        </p:nvPicPr>
        <p:blipFill>
          <a:blip r:embed="rId3"/>
          <a:stretch>
            <a:fillRect/>
          </a:stretch>
        </p:blipFill>
        <p:spPr>
          <a:xfrm>
            <a:off x="1796773" y="1614308"/>
            <a:ext cx="7138475" cy="4030054"/>
          </a:xfrm>
          <a:prstGeom prst="rect">
            <a:avLst/>
          </a:prstGeom>
        </p:spPr>
      </p:pic>
      <p:pic>
        <p:nvPicPr>
          <p:cNvPr id="19" name="Picture 18">
            <a:extLst>
              <a:ext uri="{FF2B5EF4-FFF2-40B4-BE49-F238E27FC236}">
                <a16:creationId xmlns:a16="http://schemas.microsoft.com/office/drawing/2014/main" id="{CE49EE86-6E73-E70C-8CDB-45686EA00298}"/>
              </a:ext>
            </a:extLst>
          </p:cNvPr>
          <p:cNvPicPr>
            <a:picLocks noChangeAspect="1"/>
          </p:cNvPicPr>
          <p:nvPr/>
        </p:nvPicPr>
        <p:blipFill rotWithShape="1">
          <a:blip r:embed="rId4"/>
          <a:srcRect l="5748"/>
          <a:stretch/>
        </p:blipFill>
        <p:spPr>
          <a:xfrm>
            <a:off x="1400861" y="1723254"/>
            <a:ext cx="1363379" cy="1754973"/>
          </a:xfrm>
          <a:prstGeom prst="rect">
            <a:avLst/>
          </a:prstGeom>
        </p:spPr>
      </p:pic>
      <p:sp>
        <p:nvSpPr>
          <p:cNvPr id="10" name="Title 1"/>
          <p:cNvSpPr txBox="1">
            <a:spLocks/>
          </p:cNvSpPr>
          <p:nvPr/>
        </p:nvSpPr>
        <p:spPr>
          <a:xfrm>
            <a:off x="1156447" y="5607775"/>
            <a:ext cx="10784506" cy="685800"/>
          </a:xfrm>
          <a:prstGeom prst="rect">
            <a:avLst/>
          </a:prstGeom>
        </p:spPr>
        <p:txBody>
          <a:bodyPr vert="horz" lIns="91440" tIns="45720" rIns="91440" bIns="45720" rtlCol="0" anchor="ctr">
            <a:noAutofit/>
          </a:bodyPr>
          <a:lstStyle/>
          <a:p>
            <a:pPr algn="just">
              <a:lnSpc>
                <a:spcPct val="90000"/>
              </a:lnSpc>
              <a:spcBef>
                <a:spcPct val="0"/>
              </a:spcBef>
              <a:defRPr/>
            </a:pPr>
            <a:r>
              <a:rPr lang="en-US" sz="2400" dirty="0">
                <a:ea typeface="Arial" charset="0"/>
                <a:cs typeface="Arial" charset="0"/>
              </a:rPr>
              <a:t>Each stage supports the next one towards an operational use of geography, geospatial data and technologies to support the implementation of health programs</a:t>
            </a:r>
          </a:p>
        </p:txBody>
      </p:sp>
      <p:sp>
        <p:nvSpPr>
          <p:cNvPr id="11" name="Right Arrow 10"/>
          <p:cNvSpPr/>
          <p:nvPr/>
        </p:nvSpPr>
        <p:spPr>
          <a:xfrm>
            <a:off x="724399" y="5574548"/>
            <a:ext cx="432048" cy="400984"/>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1"/>
          <p:cNvSpPr txBox="1">
            <a:spLocks/>
          </p:cNvSpPr>
          <p:nvPr/>
        </p:nvSpPr>
        <p:spPr bwMode="auto">
          <a:xfrm>
            <a:off x="2152650" y="26431"/>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a:solidFill>
                  <a:srgbClr val="002147"/>
                </a:solidFill>
                <a:latin typeface="+mn-lt"/>
              </a:rPr>
              <a:t>The HIS geo-enabling framework</a:t>
            </a:r>
          </a:p>
        </p:txBody>
      </p:sp>
      <p:sp>
        <p:nvSpPr>
          <p:cNvPr id="8" name="Title 1"/>
          <p:cNvSpPr txBox="1">
            <a:spLocks/>
          </p:cNvSpPr>
          <p:nvPr/>
        </p:nvSpPr>
        <p:spPr>
          <a:xfrm>
            <a:off x="987569" y="753923"/>
            <a:ext cx="9850759" cy="936105"/>
          </a:xfrm>
          <a:prstGeom prst="rect">
            <a:avLst/>
          </a:prstGeom>
        </p:spPr>
        <p:txBody>
          <a:bodyPr vert="horz" lIns="91440" tIns="45720" rIns="91440" bIns="45720" rtlCol="0" anchor="t">
            <a:noAutofit/>
          </a:bodyPr>
          <a:lstStyle/>
          <a:p>
            <a:pPr>
              <a:lnSpc>
                <a:spcPct val="90000"/>
              </a:lnSpc>
              <a:defRPr/>
            </a:pPr>
            <a:r>
              <a:rPr lang="en-US" sz="2400" dirty="0">
                <a:ea typeface="Arial" charset="0"/>
              </a:rPr>
              <a:t>9 elements that must be in place and sustained over the long term for a HIS, a program or an intervention to be considered geo-enabled</a:t>
            </a:r>
          </a:p>
        </p:txBody>
      </p:sp>
      <p:pic>
        <p:nvPicPr>
          <p:cNvPr id="4" name="Picture 3">
            <a:extLst>
              <a:ext uri="{FF2B5EF4-FFF2-40B4-BE49-F238E27FC236}">
                <a16:creationId xmlns:a16="http://schemas.microsoft.com/office/drawing/2014/main" id="{D9AD738A-5CB7-B1D9-C5EF-0A57D0D27695}"/>
              </a:ext>
            </a:extLst>
          </p:cNvPr>
          <p:cNvPicPr>
            <a:picLocks noChangeAspect="1"/>
          </p:cNvPicPr>
          <p:nvPr/>
        </p:nvPicPr>
        <p:blipFill>
          <a:blip r:embed="rId5"/>
          <a:stretch>
            <a:fillRect/>
          </a:stretch>
        </p:blipFill>
        <p:spPr>
          <a:xfrm>
            <a:off x="9018182" y="1340529"/>
            <a:ext cx="1869327" cy="1594426"/>
          </a:xfrm>
          <a:prstGeom prst="rect">
            <a:avLst/>
          </a:prstGeom>
        </p:spPr>
      </p:pic>
      <p:sp>
        <p:nvSpPr>
          <p:cNvPr id="9" name="TextBox 8">
            <a:extLst>
              <a:ext uri="{FF2B5EF4-FFF2-40B4-BE49-F238E27FC236}">
                <a16:creationId xmlns:a16="http://schemas.microsoft.com/office/drawing/2014/main" id="{FA549BF6-7609-233B-F53C-4362D760BFC7}"/>
              </a:ext>
            </a:extLst>
          </p:cNvPr>
          <p:cNvSpPr txBox="1"/>
          <p:nvPr/>
        </p:nvSpPr>
        <p:spPr>
          <a:xfrm>
            <a:off x="8654921" y="2934956"/>
            <a:ext cx="2523331" cy="954107"/>
          </a:xfrm>
          <a:prstGeom prst="rect">
            <a:avLst/>
          </a:prstGeom>
          <a:noFill/>
        </p:spPr>
        <p:txBody>
          <a:bodyPr wrap="square">
            <a:spAutoFit/>
          </a:bodyPr>
          <a:lstStyle/>
          <a:p>
            <a:pPr algn="ctr"/>
            <a:r>
              <a:rPr lang="en-US" sz="1400" dirty="0"/>
              <a:t>Aligned with the United Nations Integrated Geospatial Information Framework (UN-IGIF) – Cross sectoral framework</a:t>
            </a:r>
            <a:endParaRPr lang="fr-CH" sz="1400" dirty="0"/>
          </a:p>
        </p:txBody>
      </p:sp>
      <p:sp>
        <p:nvSpPr>
          <p:cNvPr id="16" name="Slide Number Placeholder 3">
            <a:extLst>
              <a:ext uri="{FF2B5EF4-FFF2-40B4-BE49-F238E27FC236}">
                <a16:creationId xmlns:a16="http://schemas.microsoft.com/office/drawing/2014/main" id="{92A5E874-B5B3-2FD3-5B5C-69FB31817CB3}"/>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6</a:t>
            </a:fld>
            <a:endParaRPr lang="en-GB" altLang="en-US" sz="1200">
              <a:solidFill>
                <a:schemeClr val="bg1"/>
              </a:solidFill>
            </a:endParaRPr>
          </a:p>
        </p:txBody>
      </p:sp>
      <p:sp>
        <p:nvSpPr>
          <p:cNvPr id="5" name="Rectangle 4">
            <a:extLst>
              <a:ext uri="{FF2B5EF4-FFF2-40B4-BE49-F238E27FC236}">
                <a16:creationId xmlns:a16="http://schemas.microsoft.com/office/drawing/2014/main" id="{8B77F0FF-DF4F-2906-16EA-76DC0071EE43}"/>
              </a:ext>
            </a:extLst>
          </p:cNvPr>
          <p:cNvSpPr/>
          <p:nvPr/>
        </p:nvSpPr>
        <p:spPr>
          <a:xfrm>
            <a:off x="1476375" y="3171825"/>
            <a:ext cx="1238250" cy="3159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87D897C7-74E8-6C71-7B5D-A9AE5272A3BB}"/>
              </a:ext>
            </a:extLst>
          </p:cNvPr>
          <p:cNvCxnSpPr>
            <a:cxnSpLocks/>
            <a:stCxn id="5" idx="3"/>
          </p:cNvCxnSpPr>
          <p:nvPr/>
        </p:nvCxnSpPr>
        <p:spPr>
          <a:xfrm flipV="1">
            <a:off x="2714625" y="3267075"/>
            <a:ext cx="552450" cy="627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1A1E3A3-4CCC-820E-F368-0ADA1B84F121}"/>
              </a:ext>
            </a:extLst>
          </p:cNvPr>
          <p:cNvCxnSpPr>
            <a:cxnSpLocks/>
          </p:cNvCxnSpPr>
          <p:nvPr/>
        </p:nvCxnSpPr>
        <p:spPr>
          <a:xfrm>
            <a:off x="2894365" y="1895475"/>
            <a:ext cx="1038568" cy="30389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A75FEC3-7EA4-A4B6-F7CE-747AEF64AF63}"/>
              </a:ext>
            </a:extLst>
          </p:cNvPr>
          <p:cNvSpPr/>
          <p:nvPr/>
        </p:nvSpPr>
        <p:spPr>
          <a:xfrm>
            <a:off x="1408395" y="1731805"/>
            <a:ext cx="1363380" cy="315927"/>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93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480565-0B6C-B7EA-CE3F-D9D1747C266E}"/>
              </a:ext>
            </a:extLst>
          </p:cNvPr>
          <p:cNvPicPr>
            <a:picLocks noChangeAspect="1"/>
          </p:cNvPicPr>
          <p:nvPr/>
        </p:nvPicPr>
        <p:blipFill>
          <a:blip r:embed="rId3"/>
          <a:stretch>
            <a:fillRect/>
          </a:stretch>
        </p:blipFill>
        <p:spPr>
          <a:xfrm>
            <a:off x="1755797" y="1141156"/>
            <a:ext cx="7138475" cy="4030054"/>
          </a:xfrm>
          <a:prstGeom prst="rect">
            <a:avLst/>
          </a:prstGeom>
        </p:spPr>
      </p:pic>
      <p:sp>
        <p:nvSpPr>
          <p:cNvPr id="10" name="Title 1"/>
          <p:cNvSpPr txBox="1">
            <a:spLocks/>
          </p:cNvSpPr>
          <p:nvPr/>
        </p:nvSpPr>
        <p:spPr>
          <a:xfrm>
            <a:off x="1156446" y="5405515"/>
            <a:ext cx="10641107" cy="685800"/>
          </a:xfrm>
          <a:prstGeom prst="rect">
            <a:avLst/>
          </a:prstGeom>
        </p:spPr>
        <p:txBody>
          <a:bodyPr vert="horz" lIns="91440" tIns="45720" rIns="91440" bIns="45720" rtlCol="0" anchor="ctr">
            <a:noAutofit/>
          </a:bodyPr>
          <a:lstStyle/>
          <a:p>
            <a:pPr algn="just">
              <a:lnSpc>
                <a:spcPct val="90000"/>
              </a:lnSpc>
              <a:spcBef>
                <a:spcPct val="0"/>
              </a:spcBef>
              <a:defRPr/>
            </a:pPr>
            <a:r>
              <a:rPr lang="en-US" sz="2300" dirty="0">
                <a:ea typeface="Arial" charset="0"/>
                <a:cs typeface="Arial" charset="0"/>
              </a:rPr>
              <a:t>Apart from the georeferenced master lists and the collection of geographic coordinates which are also key to the core data stage of the framework, all these application are enabling the use cases</a:t>
            </a:r>
          </a:p>
        </p:txBody>
      </p:sp>
      <p:sp>
        <p:nvSpPr>
          <p:cNvPr id="11" name="Right Arrow 10"/>
          <p:cNvSpPr/>
          <p:nvPr/>
        </p:nvSpPr>
        <p:spPr>
          <a:xfrm>
            <a:off x="724398" y="5262074"/>
            <a:ext cx="432048" cy="400984"/>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1"/>
          <p:cNvSpPr txBox="1">
            <a:spLocks/>
          </p:cNvSpPr>
          <p:nvPr/>
        </p:nvSpPr>
        <p:spPr bwMode="auto">
          <a:xfrm>
            <a:off x="2152650" y="26431"/>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a:solidFill>
                  <a:srgbClr val="002147"/>
                </a:solidFill>
                <a:latin typeface="+mn-lt"/>
              </a:rPr>
              <a:t>The HIS geo-enabling framework</a:t>
            </a:r>
          </a:p>
        </p:txBody>
      </p:sp>
      <p:sp>
        <p:nvSpPr>
          <p:cNvPr id="8" name="Title 1"/>
          <p:cNvSpPr txBox="1">
            <a:spLocks/>
          </p:cNvSpPr>
          <p:nvPr/>
        </p:nvSpPr>
        <p:spPr>
          <a:xfrm>
            <a:off x="987569" y="753923"/>
            <a:ext cx="9850759" cy="936105"/>
          </a:xfrm>
          <a:prstGeom prst="rect">
            <a:avLst/>
          </a:prstGeom>
        </p:spPr>
        <p:txBody>
          <a:bodyPr vert="horz" lIns="91440" tIns="45720" rIns="91440" bIns="45720" rtlCol="0" anchor="t">
            <a:noAutofit/>
          </a:bodyPr>
          <a:lstStyle/>
          <a:p>
            <a:pPr>
              <a:lnSpc>
                <a:spcPct val="90000"/>
              </a:lnSpc>
              <a:defRPr/>
            </a:pPr>
            <a:r>
              <a:rPr lang="en-US" sz="2400" dirty="0">
                <a:ea typeface="Arial" charset="0"/>
              </a:rPr>
              <a:t>The place of the 5 main applications of geospatial data and technologies</a:t>
            </a:r>
          </a:p>
        </p:txBody>
      </p:sp>
      <p:sp>
        <p:nvSpPr>
          <p:cNvPr id="16" name="Slide Number Placeholder 3">
            <a:extLst>
              <a:ext uri="{FF2B5EF4-FFF2-40B4-BE49-F238E27FC236}">
                <a16:creationId xmlns:a16="http://schemas.microsoft.com/office/drawing/2014/main" id="{92A5E874-B5B3-2FD3-5B5C-69FB31817CB3}"/>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7</a:t>
            </a:fld>
            <a:endParaRPr lang="en-GB" altLang="en-US" sz="1200">
              <a:solidFill>
                <a:schemeClr val="bg1"/>
              </a:solidFill>
            </a:endParaRPr>
          </a:p>
        </p:txBody>
      </p:sp>
      <p:sp>
        <p:nvSpPr>
          <p:cNvPr id="21" name="Free-form: Shape 20">
            <a:extLst>
              <a:ext uri="{FF2B5EF4-FFF2-40B4-BE49-F238E27FC236}">
                <a16:creationId xmlns:a16="http://schemas.microsoft.com/office/drawing/2014/main" id="{07288F3C-3FA1-2E40-3C53-28276DCDF3E6}"/>
              </a:ext>
            </a:extLst>
          </p:cNvPr>
          <p:cNvSpPr/>
          <p:nvPr/>
        </p:nvSpPr>
        <p:spPr>
          <a:xfrm>
            <a:off x="1891121" y="1309609"/>
            <a:ext cx="3532094" cy="3839922"/>
          </a:xfrm>
          <a:custGeom>
            <a:avLst/>
            <a:gdLst>
              <a:gd name="connsiteX0" fmla="*/ 3451412 w 3532094"/>
              <a:gd name="connsiteY0" fmla="*/ 89647 h 3839922"/>
              <a:gd name="connsiteX1" fmla="*/ 3451412 w 3532094"/>
              <a:gd name="connsiteY1" fmla="*/ 89647 h 3839922"/>
              <a:gd name="connsiteX2" fmla="*/ 3487271 w 3532094"/>
              <a:gd name="connsiteY2" fmla="*/ 224118 h 3839922"/>
              <a:gd name="connsiteX3" fmla="*/ 3505200 w 3532094"/>
              <a:gd name="connsiteY3" fmla="*/ 448235 h 3839922"/>
              <a:gd name="connsiteX4" fmla="*/ 3523130 w 3532094"/>
              <a:gd name="connsiteY4" fmla="*/ 493059 h 3839922"/>
              <a:gd name="connsiteX5" fmla="*/ 3532094 w 3532094"/>
              <a:gd name="connsiteY5" fmla="*/ 528918 h 3839922"/>
              <a:gd name="connsiteX6" fmla="*/ 3523130 w 3532094"/>
              <a:gd name="connsiteY6" fmla="*/ 609600 h 3839922"/>
              <a:gd name="connsiteX7" fmla="*/ 3496235 w 3532094"/>
              <a:gd name="connsiteY7" fmla="*/ 645459 h 3839922"/>
              <a:gd name="connsiteX8" fmla="*/ 3478306 w 3532094"/>
              <a:gd name="connsiteY8" fmla="*/ 681318 h 3839922"/>
              <a:gd name="connsiteX9" fmla="*/ 3406588 w 3532094"/>
              <a:gd name="connsiteY9" fmla="*/ 762000 h 3839922"/>
              <a:gd name="connsiteX10" fmla="*/ 3334871 w 3532094"/>
              <a:gd name="connsiteY10" fmla="*/ 797859 h 3839922"/>
              <a:gd name="connsiteX11" fmla="*/ 3137647 w 3532094"/>
              <a:gd name="connsiteY11" fmla="*/ 860612 h 3839922"/>
              <a:gd name="connsiteX12" fmla="*/ 3021106 w 3532094"/>
              <a:gd name="connsiteY12" fmla="*/ 950259 h 3839922"/>
              <a:gd name="connsiteX13" fmla="*/ 2958353 w 3532094"/>
              <a:gd name="connsiteY13" fmla="*/ 1066800 h 3839922"/>
              <a:gd name="connsiteX14" fmla="*/ 2931459 w 3532094"/>
              <a:gd name="connsiteY14" fmla="*/ 1111624 h 3839922"/>
              <a:gd name="connsiteX15" fmla="*/ 2886635 w 3532094"/>
              <a:gd name="connsiteY15" fmla="*/ 1165412 h 3839922"/>
              <a:gd name="connsiteX16" fmla="*/ 2832847 w 3532094"/>
              <a:gd name="connsiteY16" fmla="*/ 1362635 h 3839922"/>
              <a:gd name="connsiteX17" fmla="*/ 2823883 w 3532094"/>
              <a:gd name="connsiteY17" fmla="*/ 1407459 h 3839922"/>
              <a:gd name="connsiteX18" fmla="*/ 2814918 w 3532094"/>
              <a:gd name="connsiteY18" fmla="*/ 1461247 h 3839922"/>
              <a:gd name="connsiteX19" fmla="*/ 2796988 w 3532094"/>
              <a:gd name="connsiteY19" fmla="*/ 1497106 h 3839922"/>
              <a:gd name="connsiteX20" fmla="*/ 2617694 w 3532094"/>
              <a:gd name="connsiteY20" fmla="*/ 1694329 h 3839922"/>
              <a:gd name="connsiteX21" fmla="*/ 2528047 w 3532094"/>
              <a:gd name="connsiteY21" fmla="*/ 1775012 h 3839922"/>
              <a:gd name="connsiteX22" fmla="*/ 2286000 w 3532094"/>
              <a:gd name="connsiteY22" fmla="*/ 1954306 h 3839922"/>
              <a:gd name="connsiteX23" fmla="*/ 2268071 w 3532094"/>
              <a:gd name="connsiteY23" fmla="*/ 1990165 h 3839922"/>
              <a:gd name="connsiteX24" fmla="*/ 2250141 w 3532094"/>
              <a:gd name="connsiteY24" fmla="*/ 2241177 h 3839922"/>
              <a:gd name="connsiteX25" fmla="*/ 2160494 w 3532094"/>
              <a:gd name="connsiteY25" fmla="*/ 2375647 h 3839922"/>
              <a:gd name="connsiteX26" fmla="*/ 2034988 w 3532094"/>
              <a:gd name="connsiteY26" fmla="*/ 2537012 h 3839922"/>
              <a:gd name="connsiteX27" fmla="*/ 2026024 w 3532094"/>
              <a:gd name="connsiteY27" fmla="*/ 2563906 h 3839922"/>
              <a:gd name="connsiteX28" fmla="*/ 2008094 w 3532094"/>
              <a:gd name="connsiteY28" fmla="*/ 2635624 h 3839922"/>
              <a:gd name="connsiteX29" fmla="*/ 1981200 w 3532094"/>
              <a:gd name="connsiteY29" fmla="*/ 2671482 h 3839922"/>
              <a:gd name="connsiteX30" fmla="*/ 1972235 w 3532094"/>
              <a:gd name="connsiteY30" fmla="*/ 2698377 h 3839922"/>
              <a:gd name="connsiteX31" fmla="*/ 1891553 w 3532094"/>
              <a:gd name="connsiteY31" fmla="*/ 2761129 h 3839922"/>
              <a:gd name="connsiteX32" fmla="*/ 1810871 w 3532094"/>
              <a:gd name="connsiteY32" fmla="*/ 2832847 h 3839922"/>
              <a:gd name="connsiteX33" fmla="*/ 1775012 w 3532094"/>
              <a:gd name="connsiteY33" fmla="*/ 2904565 h 3839922"/>
              <a:gd name="connsiteX34" fmla="*/ 1748118 w 3532094"/>
              <a:gd name="connsiteY34" fmla="*/ 2967318 h 3839922"/>
              <a:gd name="connsiteX35" fmla="*/ 1712259 w 3532094"/>
              <a:gd name="connsiteY35" fmla="*/ 3030071 h 3839922"/>
              <a:gd name="connsiteX36" fmla="*/ 1703294 w 3532094"/>
              <a:gd name="connsiteY36" fmla="*/ 3056965 h 3839922"/>
              <a:gd name="connsiteX37" fmla="*/ 1685365 w 3532094"/>
              <a:gd name="connsiteY37" fmla="*/ 3101788 h 3839922"/>
              <a:gd name="connsiteX38" fmla="*/ 1649506 w 3532094"/>
              <a:gd name="connsiteY38" fmla="*/ 3191435 h 3839922"/>
              <a:gd name="connsiteX39" fmla="*/ 1640541 w 3532094"/>
              <a:gd name="connsiteY39" fmla="*/ 3236259 h 3839922"/>
              <a:gd name="connsiteX40" fmla="*/ 1622612 w 3532094"/>
              <a:gd name="connsiteY40" fmla="*/ 3334871 h 3839922"/>
              <a:gd name="connsiteX41" fmla="*/ 1604683 w 3532094"/>
              <a:gd name="connsiteY41" fmla="*/ 3415553 h 3839922"/>
              <a:gd name="connsiteX42" fmla="*/ 1577788 w 3532094"/>
              <a:gd name="connsiteY42" fmla="*/ 3532094 h 3839922"/>
              <a:gd name="connsiteX43" fmla="*/ 1524000 w 3532094"/>
              <a:gd name="connsiteY43" fmla="*/ 3585882 h 3839922"/>
              <a:gd name="connsiteX44" fmla="*/ 1479177 w 3532094"/>
              <a:gd name="connsiteY44" fmla="*/ 3639671 h 3839922"/>
              <a:gd name="connsiteX45" fmla="*/ 1228165 w 3532094"/>
              <a:gd name="connsiteY45" fmla="*/ 3810000 h 3839922"/>
              <a:gd name="connsiteX46" fmla="*/ 1093694 w 3532094"/>
              <a:gd name="connsiteY46" fmla="*/ 3836894 h 3839922"/>
              <a:gd name="connsiteX47" fmla="*/ 779930 w 3532094"/>
              <a:gd name="connsiteY47" fmla="*/ 3827929 h 3839922"/>
              <a:gd name="connsiteX48" fmla="*/ 439271 w 3532094"/>
              <a:gd name="connsiteY48" fmla="*/ 3693459 h 3839922"/>
              <a:gd name="connsiteX49" fmla="*/ 259977 w 3532094"/>
              <a:gd name="connsiteY49" fmla="*/ 3558988 h 3839922"/>
              <a:gd name="connsiteX50" fmla="*/ 143435 w 3532094"/>
              <a:gd name="connsiteY50" fmla="*/ 3505200 h 3839922"/>
              <a:gd name="connsiteX51" fmla="*/ 44824 w 3532094"/>
              <a:gd name="connsiteY51" fmla="*/ 3236259 h 3839922"/>
              <a:gd name="connsiteX52" fmla="*/ 35859 w 3532094"/>
              <a:gd name="connsiteY52" fmla="*/ 2994212 h 3839922"/>
              <a:gd name="connsiteX53" fmla="*/ 0 w 3532094"/>
              <a:gd name="connsiteY53" fmla="*/ 2501153 h 3839922"/>
              <a:gd name="connsiteX54" fmla="*/ 681318 w 3532094"/>
              <a:gd name="connsiteY54" fmla="*/ 815788 h 3839922"/>
              <a:gd name="connsiteX55" fmla="*/ 941294 w 3532094"/>
              <a:gd name="connsiteY55" fmla="*/ 627529 h 3839922"/>
              <a:gd name="connsiteX56" fmla="*/ 1909483 w 3532094"/>
              <a:gd name="connsiteY56" fmla="*/ 224118 h 3839922"/>
              <a:gd name="connsiteX57" fmla="*/ 2348753 w 3532094"/>
              <a:gd name="connsiteY57" fmla="*/ 53788 h 3839922"/>
              <a:gd name="connsiteX58" fmla="*/ 2483224 w 3532094"/>
              <a:gd name="connsiteY58" fmla="*/ 0 h 3839922"/>
              <a:gd name="connsiteX59" fmla="*/ 3012141 w 3532094"/>
              <a:gd name="connsiteY59" fmla="*/ 71718 h 3839922"/>
              <a:gd name="connsiteX60" fmla="*/ 3119718 w 3532094"/>
              <a:gd name="connsiteY60" fmla="*/ 98612 h 3839922"/>
              <a:gd name="connsiteX61" fmla="*/ 3164541 w 3532094"/>
              <a:gd name="connsiteY61" fmla="*/ 107577 h 3839922"/>
              <a:gd name="connsiteX62" fmla="*/ 3272118 w 3532094"/>
              <a:gd name="connsiteY62" fmla="*/ 98612 h 3839922"/>
              <a:gd name="connsiteX63" fmla="*/ 3316941 w 3532094"/>
              <a:gd name="connsiteY63" fmla="*/ 89647 h 3839922"/>
              <a:gd name="connsiteX64" fmla="*/ 3451412 w 3532094"/>
              <a:gd name="connsiteY64" fmla="*/ 89647 h 38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532094" h="3839922">
                <a:moveTo>
                  <a:pt x="3451412" y="89647"/>
                </a:moveTo>
                <a:lnTo>
                  <a:pt x="3451412" y="89647"/>
                </a:lnTo>
                <a:cubicBezTo>
                  <a:pt x="3463365" y="134471"/>
                  <a:pt x="3480522" y="178222"/>
                  <a:pt x="3487271" y="224118"/>
                </a:cubicBezTo>
                <a:cubicBezTo>
                  <a:pt x="3493164" y="264192"/>
                  <a:pt x="3488175" y="385812"/>
                  <a:pt x="3505200" y="448235"/>
                </a:cubicBezTo>
                <a:cubicBezTo>
                  <a:pt x="3509434" y="463760"/>
                  <a:pt x="3518041" y="477792"/>
                  <a:pt x="3523130" y="493059"/>
                </a:cubicBezTo>
                <a:cubicBezTo>
                  <a:pt x="3527026" y="504748"/>
                  <a:pt x="3529106" y="516965"/>
                  <a:pt x="3532094" y="528918"/>
                </a:cubicBezTo>
                <a:cubicBezTo>
                  <a:pt x="3529106" y="555812"/>
                  <a:pt x="3531088" y="583737"/>
                  <a:pt x="3523130" y="609600"/>
                </a:cubicBezTo>
                <a:cubicBezTo>
                  <a:pt x="3518736" y="623881"/>
                  <a:pt x="3504154" y="632789"/>
                  <a:pt x="3496235" y="645459"/>
                </a:cubicBezTo>
                <a:cubicBezTo>
                  <a:pt x="3489152" y="656791"/>
                  <a:pt x="3485389" y="669985"/>
                  <a:pt x="3478306" y="681318"/>
                </a:cubicBezTo>
                <a:cubicBezTo>
                  <a:pt x="3463635" y="704791"/>
                  <a:pt x="3426762" y="748034"/>
                  <a:pt x="3406588" y="762000"/>
                </a:cubicBezTo>
                <a:cubicBezTo>
                  <a:pt x="3384613" y="777213"/>
                  <a:pt x="3359244" y="786891"/>
                  <a:pt x="3334871" y="797859"/>
                </a:cubicBezTo>
                <a:cubicBezTo>
                  <a:pt x="3217262" y="850783"/>
                  <a:pt x="3251190" y="837903"/>
                  <a:pt x="3137647" y="860612"/>
                </a:cubicBezTo>
                <a:cubicBezTo>
                  <a:pt x="3091286" y="888429"/>
                  <a:pt x="3059082" y="904145"/>
                  <a:pt x="3021106" y="950259"/>
                </a:cubicBezTo>
                <a:cubicBezTo>
                  <a:pt x="2902432" y="1094363"/>
                  <a:pt x="2994615" y="994277"/>
                  <a:pt x="2958353" y="1066800"/>
                </a:cubicBezTo>
                <a:cubicBezTo>
                  <a:pt x="2950561" y="1082385"/>
                  <a:pt x="2941914" y="1097684"/>
                  <a:pt x="2931459" y="1111624"/>
                </a:cubicBezTo>
                <a:cubicBezTo>
                  <a:pt x="2827890" y="1249717"/>
                  <a:pt x="2970285" y="1039942"/>
                  <a:pt x="2886635" y="1165412"/>
                </a:cubicBezTo>
                <a:cubicBezTo>
                  <a:pt x="2860878" y="1242684"/>
                  <a:pt x="2853063" y="1261547"/>
                  <a:pt x="2832847" y="1362635"/>
                </a:cubicBezTo>
                <a:cubicBezTo>
                  <a:pt x="2829859" y="1377576"/>
                  <a:pt x="2826609" y="1392468"/>
                  <a:pt x="2823883" y="1407459"/>
                </a:cubicBezTo>
                <a:cubicBezTo>
                  <a:pt x="2820632" y="1425342"/>
                  <a:pt x="2820141" y="1443837"/>
                  <a:pt x="2814918" y="1461247"/>
                </a:cubicBezTo>
                <a:cubicBezTo>
                  <a:pt x="2811078" y="1474047"/>
                  <a:pt x="2803864" y="1485647"/>
                  <a:pt x="2796988" y="1497106"/>
                </a:cubicBezTo>
                <a:cubicBezTo>
                  <a:pt x="2743720" y="1585887"/>
                  <a:pt x="2713308" y="1602393"/>
                  <a:pt x="2617694" y="1694329"/>
                </a:cubicBezTo>
                <a:cubicBezTo>
                  <a:pt x="2588715" y="1722194"/>
                  <a:pt x="2561050" y="1752054"/>
                  <a:pt x="2528047" y="1775012"/>
                </a:cubicBezTo>
                <a:cubicBezTo>
                  <a:pt x="2307982" y="1928100"/>
                  <a:pt x="2381061" y="1859245"/>
                  <a:pt x="2286000" y="1954306"/>
                </a:cubicBezTo>
                <a:cubicBezTo>
                  <a:pt x="2280024" y="1966259"/>
                  <a:pt x="2269729" y="1976904"/>
                  <a:pt x="2268071" y="1990165"/>
                </a:cubicBezTo>
                <a:cubicBezTo>
                  <a:pt x="2257666" y="2073401"/>
                  <a:pt x="2272689" y="2160380"/>
                  <a:pt x="2250141" y="2241177"/>
                </a:cubicBezTo>
                <a:cubicBezTo>
                  <a:pt x="2235660" y="2293065"/>
                  <a:pt x="2192179" y="2332080"/>
                  <a:pt x="2160494" y="2375647"/>
                </a:cubicBezTo>
                <a:cubicBezTo>
                  <a:pt x="2120415" y="2430756"/>
                  <a:pt x="2034988" y="2537012"/>
                  <a:pt x="2034988" y="2537012"/>
                </a:cubicBezTo>
                <a:cubicBezTo>
                  <a:pt x="2032000" y="2545977"/>
                  <a:pt x="2028510" y="2554789"/>
                  <a:pt x="2026024" y="2563906"/>
                </a:cubicBezTo>
                <a:cubicBezTo>
                  <a:pt x="2019540" y="2587680"/>
                  <a:pt x="2017572" y="2612878"/>
                  <a:pt x="2008094" y="2635624"/>
                </a:cubicBezTo>
                <a:cubicBezTo>
                  <a:pt x="2002347" y="2649416"/>
                  <a:pt x="1990165" y="2659529"/>
                  <a:pt x="1981200" y="2671482"/>
                </a:cubicBezTo>
                <a:cubicBezTo>
                  <a:pt x="1978212" y="2680447"/>
                  <a:pt x="1978458" y="2691265"/>
                  <a:pt x="1972235" y="2698377"/>
                </a:cubicBezTo>
                <a:cubicBezTo>
                  <a:pt x="1898024" y="2783190"/>
                  <a:pt x="1943473" y="2714977"/>
                  <a:pt x="1891553" y="2761129"/>
                </a:cubicBezTo>
                <a:cubicBezTo>
                  <a:pt x="1799443" y="2843005"/>
                  <a:pt x="1871909" y="2792156"/>
                  <a:pt x="1810871" y="2832847"/>
                </a:cubicBezTo>
                <a:cubicBezTo>
                  <a:pt x="1748822" y="2987965"/>
                  <a:pt x="1828727" y="2797135"/>
                  <a:pt x="1775012" y="2904565"/>
                </a:cubicBezTo>
                <a:cubicBezTo>
                  <a:pt x="1764835" y="2924920"/>
                  <a:pt x="1758296" y="2946963"/>
                  <a:pt x="1748118" y="2967318"/>
                </a:cubicBezTo>
                <a:cubicBezTo>
                  <a:pt x="1703097" y="3057359"/>
                  <a:pt x="1759414" y="2920043"/>
                  <a:pt x="1712259" y="3030071"/>
                </a:cubicBezTo>
                <a:cubicBezTo>
                  <a:pt x="1708537" y="3038757"/>
                  <a:pt x="1706612" y="3048117"/>
                  <a:pt x="1703294" y="3056965"/>
                </a:cubicBezTo>
                <a:cubicBezTo>
                  <a:pt x="1697644" y="3072032"/>
                  <a:pt x="1691901" y="3087083"/>
                  <a:pt x="1685365" y="3101788"/>
                </a:cubicBezTo>
                <a:cubicBezTo>
                  <a:pt x="1661698" y="3155037"/>
                  <a:pt x="1667821" y="3124281"/>
                  <a:pt x="1649506" y="3191435"/>
                </a:cubicBezTo>
                <a:cubicBezTo>
                  <a:pt x="1645497" y="3206135"/>
                  <a:pt x="1643349" y="3221283"/>
                  <a:pt x="1640541" y="3236259"/>
                </a:cubicBezTo>
                <a:cubicBezTo>
                  <a:pt x="1634384" y="3269096"/>
                  <a:pt x="1629164" y="3302110"/>
                  <a:pt x="1622612" y="3334871"/>
                </a:cubicBezTo>
                <a:cubicBezTo>
                  <a:pt x="1617209" y="3361886"/>
                  <a:pt x="1610086" y="3388538"/>
                  <a:pt x="1604683" y="3415553"/>
                </a:cubicBezTo>
                <a:cubicBezTo>
                  <a:pt x="1599066" y="3443636"/>
                  <a:pt x="1592424" y="3508311"/>
                  <a:pt x="1577788" y="3532094"/>
                </a:cubicBezTo>
                <a:cubicBezTo>
                  <a:pt x="1564499" y="3553689"/>
                  <a:pt x="1541133" y="3567191"/>
                  <a:pt x="1524000" y="3585882"/>
                </a:cubicBezTo>
                <a:cubicBezTo>
                  <a:pt x="1508229" y="3603087"/>
                  <a:pt x="1496621" y="3624165"/>
                  <a:pt x="1479177" y="3639671"/>
                </a:cubicBezTo>
                <a:cubicBezTo>
                  <a:pt x="1427568" y="3685546"/>
                  <a:pt x="1291218" y="3784779"/>
                  <a:pt x="1228165" y="3810000"/>
                </a:cubicBezTo>
                <a:cubicBezTo>
                  <a:pt x="1185723" y="3826977"/>
                  <a:pt x="1138518" y="3827929"/>
                  <a:pt x="1093694" y="3836894"/>
                </a:cubicBezTo>
                <a:cubicBezTo>
                  <a:pt x="989106" y="3833906"/>
                  <a:pt x="882135" y="3850330"/>
                  <a:pt x="779930" y="3827929"/>
                </a:cubicBezTo>
                <a:cubicBezTo>
                  <a:pt x="660681" y="3801792"/>
                  <a:pt x="547704" y="3749545"/>
                  <a:pt x="439271" y="3693459"/>
                </a:cubicBezTo>
                <a:cubicBezTo>
                  <a:pt x="372916" y="3659137"/>
                  <a:pt x="323004" y="3599096"/>
                  <a:pt x="259977" y="3558988"/>
                </a:cubicBezTo>
                <a:cubicBezTo>
                  <a:pt x="223881" y="3536018"/>
                  <a:pt x="182282" y="3523129"/>
                  <a:pt x="143435" y="3505200"/>
                </a:cubicBezTo>
                <a:cubicBezTo>
                  <a:pt x="62996" y="3424761"/>
                  <a:pt x="80601" y="3450920"/>
                  <a:pt x="44824" y="3236259"/>
                </a:cubicBezTo>
                <a:cubicBezTo>
                  <a:pt x="31551" y="3156620"/>
                  <a:pt x="40773" y="3074800"/>
                  <a:pt x="35859" y="2994212"/>
                </a:cubicBezTo>
                <a:cubicBezTo>
                  <a:pt x="25830" y="2829730"/>
                  <a:pt x="11953" y="2665506"/>
                  <a:pt x="0" y="2501153"/>
                </a:cubicBezTo>
                <a:cubicBezTo>
                  <a:pt x="103864" y="2121652"/>
                  <a:pt x="321530" y="1076325"/>
                  <a:pt x="681318" y="815788"/>
                </a:cubicBezTo>
                <a:cubicBezTo>
                  <a:pt x="767977" y="753035"/>
                  <a:pt x="851979" y="686439"/>
                  <a:pt x="941294" y="627529"/>
                </a:cubicBezTo>
                <a:cubicBezTo>
                  <a:pt x="1195925" y="459581"/>
                  <a:pt x="1790885" y="270192"/>
                  <a:pt x="1909483" y="224118"/>
                </a:cubicBezTo>
                <a:lnTo>
                  <a:pt x="2348753" y="53788"/>
                </a:lnTo>
                <a:lnTo>
                  <a:pt x="2483224" y="0"/>
                </a:lnTo>
                <a:cubicBezTo>
                  <a:pt x="2725968" y="26008"/>
                  <a:pt x="2764412" y="25629"/>
                  <a:pt x="3012141" y="71718"/>
                </a:cubicBezTo>
                <a:cubicBezTo>
                  <a:pt x="3048480" y="78479"/>
                  <a:pt x="3083738" y="90146"/>
                  <a:pt x="3119718" y="98612"/>
                </a:cubicBezTo>
                <a:cubicBezTo>
                  <a:pt x="3134550" y="102102"/>
                  <a:pt x="3149600" y="104589"/>
                  <a:pt x="3164541" y="107577"/>
                </a:cubicBezTo>
                <a:cubicBezTo>
                  <a:pt x="3200400" y="104589"/>
                  <a:pt x="3236381" y="102816"/>
                  <a:pt x="3272118" y="98612"/>
                </a:cubicBezTo>
                <a:cubicBezTo>
                  <a:pt x="3287251" y="96832"/>
                  <a:pt x="3301723" y="90408"/>
                  <a:pt x="3316941" y="89647"/>
                </a:cubicBezTo>
                <a:cubicBezTo>
                  <a:pt x="3361709" y="87409"/>
                  <a:pt x="3429000" y="89647"/>
                  <a:pt x="3451412" y="89647"/>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F94D755-1C9A-7F0E-2C57-266F0A65D32E}"/>
              </a:ext>
            </a:extLst>
          </p:cNvPr>
          <p:cNvSpPr/>
          <p:nvPr/>
        </p:nvSpPr>
        <p:spPr>
          <a:xfrm>
            <a:off x="8008460" y="1377857"/>
            <a:ext cx="2255520" cy="41466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2060"/>
                </a:solidFill>
              </a:rPr>
              <a:t>Population estimation and spatial distribution</a:t>
            </a:r>
          </a:p>
        </p:txBody>
      </p:sp>
      <p:sp>
        <p:nvSpPr>
          <p:cNvPr id="17" name="Rectangle 16">
            <a:extLst>
              <a:ext uri="{FF2B5EF4-FFF2-40B4-BE49-F238E27FC236}">
                <a16:creationId xmlns:a16="http://schemas.microsoft.com/office/drawing/2014/main" id="{365820B7-E63B-676D-7A90-E0CA893053E9}"/>
              </a:ext>
            </a:extLst>
          </p:cNvPr>
          <p:cNvSpPr/>
          <p:nvPr/>
        </p:nvSpPr>
        <p:spPr>
          <a:xfrm>
            <a:off x="2988628" y="1483556"/>
            <a:ext cx="2255520" cy="381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2060"/>
                </a:solidFill>
              </a:rPr>
              <a:t>Thematic mapping</a:t>
            </a:r>
          </a:p>
        </p:txBody>
      </p:sp>
      <p:sp>
        <p:nvSpPr>
          <p:cNvPr id="18" name="Rectangle 17">
            <a:extLst>
              <a:ext uri="{FF2B5EF4-FFF2-40B4-BE49-F238E27FC236}">
                <a16:creationId xmlns:a16="http://schemas.microsoft.com/office/drawing/2014/main" id="{5F78B7D2-34D0-D17C-8A86-C0EE23E3AACA}"/>
              </a:ext>
            </a:extLst>
          </p:cNvPr>
          <p:cNvSpPr/>
          <p:nvPr/>
        </p:nvSpPr>
        <p:spPr>
          <a:xfrm>
            <a:off x="8367950" y="1946774"/>
            <a:ext cx="2255520" cy="73226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2060"/>
                </a:solidFill>
              </a:rPr>
              <a:t>Geographic accessibility, service localization, and route optimization modeling</a:t>
            </a:r>
          </a:p>
        </p:txBody>
      </p:sp>
      <p:sp>
        <p:nvSpPr>
          <p:cNvPr id="19" name="Rectangle 18">
            <a:extLst>
              <a:ext uri="{FF2B5EF4-FFF2-40B4-BE49-F238E27FC236}">
                <a16:creationId xmlns:a16="http://schemas.microsoft.com/office/drawing/2014/main" id="{7B2EB63E-FC52-E442-7680-E17C4F8D70EB}"/>
              </a:ext>
            </a:extLst>
          </p:cNvPr>
          <p:cNvSpPr/>
          <p:nvPr/>
        </p:nvSpPr>
        <p:spPr>
          <a:xfrm>
            <a:off x="1981633" y="2715091"/>
            <a:ext cx="2255520" cy="391856"/>
          </a:xfrm>
          <a:prstGeom prst="rect">
            <a:avLst/>
          </a:prstGeom>
          <a:no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2060"/>
                </a:solidFill>
              </a:rPr>
              <a:t>Georeferenced Master Lists</a:t>
            </a:r>
          </a:p>
        </p:txBody>
      </p:sp>
      <p:sp>
        <p:nvSpPr>
          <p:cNvPr id="20" name="Rectangle 19">
            <a:extLst>
              <a:ext uri="{FF2B5EF4-FFF2-40B4-BE49-F238E27FC236}">
                <a16:creationId xmlns:a16="http://schemas.microsoft.com/office/drawing/2014/main" id="{8E7EB5B0-8227-1621-B90A-CAE20998C441}"/>
              </a:ext>
            </a:extLst>
          </p:cNvPr>
          <p:cNvSpPr/>
          <p:nvPr/>
        </p:nvSpPr>
        <p:spPr>
          <a:xfrm>
            <a:off x="8547695" y="2879533"/>
            <a:ext cx="2255520" cy="53507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2060"/>
                </a:solidFill>
              </a:rPr>
              <a:t>Navigation, tracking and geographic coordinate collection using a GNSS</a:t>
            </a:r>
            <a:endParaRPr lang="en-US" sz="1100" dirty="0">
              <a:solidFill>
                <a:srgbClr val="002060"/>
              </a:solidFill>
            </a:endParaRPr>
          </a:p>
        </p:txBody>
      </p:sp>
      <p:cxnSp>
        <p:nvCxnSpPr>
          <p:cNvPr id="23" name="Straight Connector 22">
            <a:extLst>
              <a:ext uri="{FF2B5EF4-FFF2-40B4-BE49-F238E27FC236}">
                <a16:creationId xmlns:a16="http://schemas.microsoft.com/office/drawing/2014/main" id="{470FD616-3DE1-2C36-B611-F7C6842CAF71}"/>
              </a:ext>
            </a:extLst>
          </p:cNvPr>
          <p:cNvCxnSpPr>
            <a:stCxn id="19" idx="3"/>
          </p:cNvCxnSpPr>
          <p:nvPr/>
        </p:nvCxnSpPr>
        <p:spPr>
          <a:xfrm flipV="1">
            <a:off x="4237153" y="2750116"/>
            <a:ext cx="660336" cy="160903"/>
          </a:xfrm>
          <a:prstGeom prst="line">
            <a:avLst/>
          </a:prstGeom>
          <a:ln w="28575">
            <a:solidFill>
              <a:srgbClr val="41719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908831-789E-0AC2-A3F6-9C226767FDFA}"/>
              </a:ext>
            </a:extLst>
          </p:cNvPr>
          <p:cNvCxnSpPr>
            <a:cxnSpLocks/>
            <a:stCxn id="17" idx="3"/>
          </p:cNvCxnSpPr>
          <p:nvPr/>
        </p:nvCxnSpPr>
        <p:spPr>
          <a:xfrm>
            <a:off x="5244148" y="1674056"/>
            <a:ext cx="335564" cy="216464"/>
          </a:xfrm>
          <a:prstGeom prst="line">
            <a:avLst/>
          </a:prstGeom>
          <a:ln w="28575">
            <a:solidFill>
              <a:srgbClr val="41719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AA4F71-7703-B462-A0A6-6BC8B5572C86}"/>
              </a:ext>
            </a:extLst>
          </p:cNvPr>
          <p:cNvCxnSpPr>
            <a:cxnSpLocks/>
            <a:stCxn id="3" idx="1"/>
            <a:endCxn id="42" idx="3"/>
          </p:cNvCxnSpPr>
          <p:nvPr/>
        </p:nvCxnSpPr>
        <p:spPr>
          <a:xfrm flipH="1">
            <a:off x="6647230" y="1585190"/>
            <a:ext cx="1361230" cy="264497"/>
          </a:xfrm>
          <a:prstGeom prst="line">
            <a:avLst/>
          </a:prstGeom>
          <a:ln w="28575">
            <a:solidFill>
              <a:srgbClr val="41719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2D5B53-86D8-FF80-B351-2F71371C7571}"/>
              </a:ext>
            </a:extLst>
          </p:cNvPr>
          <p:cNvCxnSpPr>
            <a:cxnSpLocks/>
            <a:stCxn id="18" idx="1"/>
            <a:endCxn id="42" idx="3"/>
          </p:cNvCxnSpPr>
          <p:nvPr/>
        </p:nvCxnSpPr>
        <p:spPr>
          <a:xfrm flipH="1" flipV="1">
            <a:off x="6647230" y="1849687"/>
            <a:ext cx="1720720" cy="463221"/>
          </a:xfrm>
          <a:prstGeom prst="line">
            <a:avLst/>
          </a:prstGeom>
          <a:ln w="28575">
            <a:solidFill>
              <a:srgbClr val="41719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6530922-524B-BD4B-9D8C-6C528BA574F0}"/>
              </a:ext>
            </a:extLst>
          </p:cNvPr>
          <p:cNvCxnSpPr>
            <a:cxnSpLocks/>
            <a:stCxn id="20" idx="1"/>
          </p:cNvCxnSpPr>
          <p:nvPr/>
        </p:nvCxnSpPr>
        <p:spPr>
          <a:xfrm flipH="1" flipV="1">
            <a:off x="7233095" y="2872801"/>
            <a:ext cx="1314600" cy="274267"/>
          </a:xfrm>
          <a:prstGeom prst="line">
            <a:avLst/>
          </a:prstGeom>
          <a:ln w="28575">
            <a:solidFill>
              <a:srgbClr val="41719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6334CE-D97C-20C2-65B7-90A1310A81BF}"/>
              </a:ext>
            </a:extLst>
          </p:cNvPr>
          <p:cNvCxnSpPr>
            <a:cxnSpLocks/>
            <a:stCxn id="20" idx="1"/>
            <a:endCxn id="42" idx="3"/>
          </p:cNvCxnSpPr>
          <p:nvPr/>
        </p:nvCxnSpPr>
        <p:spPr>
          <a:xfrm flipH="1" flipV="1">
            <a:off x="6647230" y="1849687"/>
            <a:ext cx="1900465" cy="1297381"/>
          </a:xfrm>
          <a:prstGeom prst="line">
            <a:avLst/>
          </a:prstGeom>
          <a:ln w="28575">
            <a:solidFill>
              <a:srgbClr val="41719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1D35FE6-F4EE-12B1-87BC-E99D4B163DCF}"/>
              </a:ext>
            </a:extLst>
          </p:cNvPr>
          <p:cNvSpPr/>
          <p:nvPr/>
        </p:nvSpPr>
        <p:spPr>
          <a:xfrm>
            <a:off x="6479381" y="1752600"/>
            <a:ext cx="167849" cy="1941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 name="Straight Connector 1">
            <a:extLst>
              <a:ext uri="{FF2B5EF4-FFF2-40B4-BE49-F238E27FC236}">
                <a16:creationId xmlns:a16="http://schemas.microsoft.com/office/drawing/2014/main" id="{8DB32BCC-8CF7-C783-77D1-1321B5976BC9}"/>
              </a:ext>
            </a:extLst>
          </p:cNvPr>
          <p:cNvCxnSpPr>
            <a:cxnSpLocks/>
          </p:cNvCxnSpPr>
          <p:nvPr/>
        </p:nvCxnSpPr>
        <p:spPr>
          <a:xfrm flipV="1">
            <a:off x="4196958" y="1864531"/>
            <a:ext cx="1366507" cy="1064000"/>
          </a:xfrm>
          <a:prstGeom prst="line">
            <a:avLst/>
          </a:prstGeom>
          <a:ln w="28575">
            <a:solidFill>
              <a:srgbClr val="41719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93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34240" y="800384"/>
            <a:ext cx="11164701" cy="5257232"/>
          </a:xfrm>
          <a:prstGeom prst="rect">
            <a:avLst/>
          </a:prstGeom>
        </p:spPr>
        <p:txBody>
          <a:bodyPr vert="horz" lIns="91440" tIns="45720" rIns="91440" bIns="45720" rtlCol="0" anchor="ctr">
            <a:noAutofit/>
          </a:bodyPr>
          <a:lstStyle/>
          <a:p>
            <a:pPr marL="342900" lvl="0" indent="-342900" algn="just">
              <a:buFont typeface="+mj-lt"/>
              <a:buAutoNum type="arabicPeriod"/>
            </a:pPr>
            <a:r>
              <a:rPr lang="en-US" sz="1900" dirty="0">
                <a:solidFill>
                  <a:srgbClr val="000000"/>
                </a:solidFill>
                <a:effectLst/>
                <a:ea typeface="Times New Roman" panose="02020603050405020304" pitchFamily="18" charset="0"/>
              </a:rPr>
              <a:t>A Clear </a:t>
            </a:r>
            <a:r>
              <a:rPr lang="en-US" sz="1900" b="1" dirty="0">
                <a:solidFill>
                  <a:srgbClr val="000000"/>
                </a:solidFill>
                <a:effectLst/>
                <a:ea typeface="Times New Roman" panose="02020603050405020304" pitchFamily="18" charset="0"/>
              </a:rPr>
              <a:t>vision</a:t>
            </a:r>
            <a:r>
              <a:rPr lang="en-US" sz="1900" dirty="0">
                <a:solidFill>
                  <a:srgbClr val="000000"/>
                </a:solidFill>
                <a:effectLst/>
                <a:ea typeface="Times New Roman" panose="02020603050405020304" pitchFamily="18" charset="0"/>
              </a:rPr>
              <a:t>,</a:t>
            </a:r>
            <a:r>
              <a:rPr lang="en-US" sz="1900" b="1" dirty="0">
                <a:solidFill>
                  <a:srgbClr val="000000"/>
                </a:solidFill>
                <a:effectLst/>
                <a:ea typeface="Times New Roman" panose="02020603050405020304" pitchFamily="18" charset="0"/>
              </a:rPr>
              <a:t> strategy,</a:t>
            </a:r>
            <a:r>
              <a:rPr lang="en-US" sz="1900" dirty="0">
                <a:solidFill>
                  <a:srgbClr val="000000"/>
                </a:solidFill>
                <a:effectLst/>
                <a:ea typeface="Times New Roman" panose="02020603050405020304" pitchFamily="18" charset="0"/>
              </a:rPr>
              <a:t> and</a:t>
            </a:r>
            <a:r>
              <a:rPr lang="en-US" sz="1900" b="1" dirty="0">
                <a:solidFill>
                  <a:srgbClr val="000000"/>
                </a:solidFill>
                <a:effectLst/>
                <a:ea typeface="Times New Roman" panose="02020603050405020304" pitchFamily="18" charset="0"/>
              </a:rPr>
              <a:t> action plan</a:t>
            </a:r>
            <a:r>
              <a:rPr lang="en-US" sz="1900" dirty="0">
                <a:solidFill>
                  <a:srgbClr val="000000"/>
                </a:solidFill>
                <a:effectLst/>
                <a:ea typeface="Times New Roman" panose="02020603050405020304" pitchFamily="18" charset="0"/>
              </a:rPr>
              <a:t> for the management and use of geospatial data and technologies have been defined. </a:t>
            </a:r>
            <a:endParaRPr lang="en-GB" sz="1900" dirty="0">
              <a:solidFill>
                <a:srgbClr val="000000"/>
              </a:solidFill>
              <a:effectLst/>
              <a:ea typeface="Arial" panose="020B0604020202020204" pitchFamily="34" charset="0"/>
            </a:endParaRPr>
          </a:p>
          <a:p>
            <a:pPr marL="342900" lvl="0" indent="-342900" algn="just">
              <a:buFont typeface="+mj-lt"/>
              <a:buAutoNum type="arabicPeriod"/>
            </a:pPr>
            <a:r>
              <a:rPr lang="en-US" sz="1900" dirty="0">
                <a:solidFill>
                  <a:srgbClr val="000000"/>
                </a:solidFill>
                <a:effectLst/>
                <a:ea typeface="Times New Roman" panose="02020603050405020304" pitchFamily="18" charset="0"/>
              </a:rPr>
              <a:t>A </a:t>
            </a:r>
            <a:r>
              <a:rPr lang="en-US" sz="1900" b="1" dirty="0">
                <a:solidFill>
                  <a:srgbClr val="000000"/>
                </a:solidFill>
                <a:effectLst/>
                <a:ea typeface="Times New Roman" panose="02020603050405020304" pitchFamily="18" charset="0"/>
              </a:rPr>
              <a:t>governance structure </a:t>
            </a:r>
            <a:r>
              <a:rPr lang="en-US" sz="1900" dirty="0">
                <a:solidFill>
                  <a:srgbClr val="000000"/>
                </a:solidFill>
                <a:effectLst/>
                <a:ea typeface="Times New Roman" panose="02020603050405020304" pitchFamily="18" charset="0"/>
              </a:rPr>
              <a:t>supporting the vision, strategy, and action plan has been established.</a:t>
            </a:r>
            <a:endParaRPr lang="en-GB" sz="1900" dirty="0">
              <a:solidFill>
                <a:srgbClr val="000000"/>
              </a:solidFill>
              <a:effectLst/>
              <a:ea typeface="Arial" panose="020B0604020202020204" pitchFamily="34" charset="0"/>
            </a:endParaRPr>
          </a:p>
          <a:p>
            <a:pPr marL="342900" lvl="0" indent="-342900" algn="just">
              <a:buFont typeface="+mj-lt"/>
              <a:buAutoNum type="arabicPeriod"/>
            </a:pPr>
            <a:r>
              <a:rPr lang="en-US" sz="1900" dirty="0">
                <a:solidFill>
                  <a:srgbClr val="000000"/>
                </a:solidFill>
                <a:effectLst/>
                <a:ea typeface="Times New Roman" panose="02020603050405020304" pitchFamily="18" charset="0"/>
              </a:rPr>
              <a:t>Sufficient </a:t>
            </a:r>
            <a:r>
              <a:rPr lang="en-US" sz="1900" b="1" dirty="0">
                <a:solidFill>
                  <a:srgbClr val="000000"/>
                </a:solidFill>
                <a:effectLst/>
                <a:ea typeface="Times New Roman" panose="02020603050405020304" pitchFamily="18" charset="0"/>
              </a:rPr>
              <a:t>technical capacity</a:t>
            </a:r>
            <a:r>
              <a:rPr lang="en-US" sz="1900" dirty="0">
                <a:solidFill>
                  <a:srgbClr val="000000"/>
                </a:solidFill>
                <a:effectLst/>
                <a:ea typeface="Times New Roman" panose="02020603050405020304" pitchFamily="18" charset="0"/>
              </a:rPr>
              <a:t> has been developed to support the proper management and use of geospatial data and technologies. </a:t>
            </a:r>
            <a:endParaRPr lang="en-GB" sz="1900" dirty="0">
              <a:solidFill>
                <a:srgbClr val="000000"/>
              </a:solidFill>
              <a:effectLst/>
              <a:ea typeface="Arial" panose="020B0604020202020204" pitchFamily="34" charset="0"/>
            </a:endParaRPr>
          </a:p>
          <a:p>
            <a:pPr marL="342900" lvl="0" indent="-342900" algn="just">
              <a:buFont typeface="+mj-lt"/>
              <a:buAutoNum type="arabicPeriod"/>
            </a:pPr>
            <a:r>
              <a:rPr lang="en-US" sz="1900" dirty="0">
                <a:solidFill>
                  <a:srgbClr val="000000"/>
                </a:solidFill>
                <a:effectLst/>
                <a:ea typeface="Times New Roman" panose="02020603050405020304" pitchFamily="18" charset="0"/>
              </a:rPr>
              <a:t>Geospatial data </a:t>
            </a:r>
            <a:r>
              <a:rPr lang="en-US" sz="1900" b="1" dirty="0">
                <a:solidFill>
                  <a:srgbClr val="000000"/>
                </a:solidFill>
                <a:effectLst/>
                <a:ea typeface="Times New Roman" panose="02020603050405020304" pitchFamily="18" charset="0"/>
              </a:rPr>
              <a:t>specifications, standards, and protocols</a:t>
            </a:r>
            <a:r>
              <a:rPr lang="en-US" sz="1900" dirty="0">
                <a:solidFill>
                  <a:srgbClr val="000000"/>
                </a:solidFill>
                <a:effectLst/>
                <a:ea typeface="Times New Roman" panose="02020603050405020304" pitchFamily="18" charset="0"/>
              </a:rPr>
              <a:t> have been defined and are being implemented to ensure the availability and quality (completeness, uniqueness, timeliness, validity, accuracy, and consistency) of geographic information across the whole data lifecycle.</a:t>
            </a:r>
            <a:endParaRPr lang="en-GB" sz="1900" dirty="0">
              <a:solidFill>
                <a:srgbClr val="000000"/>
              </a:solidFill>
              <a:effectLst/>
              <a:ea typeface="Arial" panose="020B0604020202020204" pitchFamily="34" charset="0"/>
            </a:endParaRPr>
          </a:p>
          <a:p>
            <a:pPr marL="342900" lvl="0" indent="-342900" algn="just">
              <a:buFont typeface="+mj-lt"/>
              <a:buAutoNum type="arabicPeriod"/>
            </a:pPr>
            <a:r>
              <a:rPr lang="en-US" sz="1900" dirty="0">
                <a:solidFill>
                  <a:srgbClr val="000000"/>
                </a:solidFill>
                <a:effectLst/>
                <a:ea typeface="Times New Roman" panose="02020603050405020304" pitchFamily="18" charset="0"/>
              </a:rPr>
              <a:t>The </a:t>
            </a:r>
            <a:r>
              <a:rPr lang="en-US" sz="1900" b="1" dirty="0">
                <a:solidFill>
                  <a:srgbClr val="000000"/>
                </a:solidFill>
                <a:effectLst/>
                <a:ea typeface="Times New Roman" panose="02020603050405020304" pitchFamily="18" charset="0"/>
              </a:rPr>
              <a:t>master lists</a:t>
            </a:r>
            <a:r>
              <a:rPr lang="en-US" sz="1900" dirty="0">
                <a:solidFill>
                  <a:srgbClr val="000000"/>
                </a:solidFill>
                <a:effectLst/>
                <a:ea typeface="Times New Roman" panose="02020603050405020304" pitchFamily="18" charset="0"/>
              </a:rPr>
              <a:t> for the core geographic objects (health facilities, administrative divisions and villages, and reporting divisions) and their associated hierarchies and geospatial data have been developed, made accessible, and an updating mechanism put in place for each of them using a </a:t>
            </a:r>
            <a:r>
              <a:rPr lang="en-US" sz="1900" b="1" dirty="0">
                <a:solidFill>
                  <a:srgbClr val="000000"/>
                </a:solidFill>
                <a:effectLst/>
                <a:ea typeface="Times New Roman" panose="02020603050405020304" pitchFamily="18" charset="0"/>
              </a:rPr>
              <a:t>common geo-registry</a:t>
            </a:r>
            <a:r>
              <a:rPr lang="en-US" sz="1900" dirty="0">
                <a:solidFill>
                  <a:srgbClr val="000000"/>
                </a:solidFill>
                <a:effectLst/>
                <a:ea typeface="Times New Roman" panose="02020603050405020304" pitchFamily="18" charset="0"/>
              </a:rPr>
              <a:t>. </a:t>
            </a:r>
            <a:endParaRPr lang="en-GB" sz="1900" dirty="0">
              <a:solidFill>
                <a:srgbClr val="000000"/>
              </a:solidFill>
              <a:effectLst/>
              <a:ea typeface="Arial" panose="020B0604020202020204" pitchFamily="34" charset="0"/>
            </a:endParaRPr>
          </a:p>
          <a:p>
            <a:pPr marL="342900" lvl="0" indent="-342900" algn="just">
              <a:buFont typeface="+mj-lt"/>
              <a:buAutoNum type="arabicPeriod"/>
            </a:pPr>
            <a:r>
              <a:rPr lang="en-US" sz="1900" dirty="0">
                <a:solidFill>
                  <a:srgbClr val="000000"/>
                </a:solidFill>
                <a:effectLst/>
                <a:ea typeface="Times New Roman" panose="02020603050405020304" pitchFamily="18" charset="0"/>
              </a:rPr>
              <a:t>The appropriate </a:t>
            </a:r>
            <a:r>
              <a:rPr lang="en-US" sz="1900" b="1" dirty="0">
                <a:solidFill>
                  <a:srgbClr val="000000"/>
                </a:solidFill>
                <a:effectLst/>
                <a:ea typeface="Times New Roman" panose="02020603050405020304" pitchFamily="18" charset="0"/>
              </a:rPr>
              <a:t>geospatial technologies</a:t>
            </a:r>
            <a:r>
              <a:rPr lang="en-US" sz="1900" dirty="0">
                <a:solidFill>
                  <a:srgbClr val="000000"/>
                </a:solidFill>
                <a:effectLst/>
                <a:ea typeface="Times New Roman" panose="02020603050405020304" pitchFamily="18" charset="0"/>
              </a:rPr>
              <a:t> have been identified and are being used in accordance with good geospatial </a:t>
            </a:r>
            <a:r>
              <a:rPr lang="en-US" sz="1900" b="1" dirty="0">
                <a:solidFill>
                  <a:srgbClr val="000000"/>
                </a:solidFill>
                <a:effectLst/>
                <a:ea typeface="Times New Roman" panose="02020603050405020304" pitchFamily="18" charset="0"/>
              </a:rPr>
              <a:t>data management practices</a:t>
            </a:r>
            <a:r>
              <a:rPr lang="en-US" sz="1900" dirty="0">
                <a:solidFill>
                  <a:srgbClr val="000000"/>
                </a:solidFill>
                <a:effectLst/>
                <a:ea typeface="Times New Roman" panose="02020603050405020304" pitchFamily="18" charset="0"/>
              </a:rPr>
              <a:t>.</a:t>
            </a:r>
            <a:endParaRPr lang="en-GB" sz="1900" dirty="0">
              <a:solidFill>
                <a:srgbClr val="000000"/>
              </a:solidFill>
              <a:effectLst/>
              <a:ea typeface="Arial" panose="020B0604020202020204" pitchFamily="34" charset="0"/>
            </a:endParaRPr>
          </a:p>
          <a:p>
            <a:pPr marL="342900" lvl="0" indent="-342900" algn="just">
              <a:buFont typeface="+mj-lt"/>
              <a:buAutoNum type="arabicPeriod"/>
            </a:pPr>
            <a:r>
              <a:rPr lang="en-US" sz="1900" b="1" dirty="0">
                <a:solidFill>
                  <a:srgbClr val="000000"/>
                </a:solidFill>
                <a:effectLst/>
                <a:ea typeface="Times New Roman" panose="02020603050405020304" pitchFamily="18" charset="0"/>
              </a:rPr>
              <a:t>Use cases</a:t>
            </a:r>
            <a:r>
              <a:rPr lang="en-US" sz="1900" dirty="0">
                <a:solidFill>
                  <a:srgbClr val="000000"/>
                </a:solidFill>
                <a:effectLst/>
                <a:ea typeface="Times New Roman" panose="02020603050405020304" pitchFamily="18" charset="0"/>
              </a:rPr>
              <a:t> (applications)</a:t>
            </a:r>
            <a:r>
              <a:rPr lang="en-US" sz="1900" b="1" dirty="0">
                <a:solidFill>
                  <a:srgbClr val="000000"/>
                </a:solidFill>
                <a:effectLst/>
                <a:ea typeface="Times New Roman" panose="02020603050405020304" pitchFamily="18" charset="0"/>
              </a:rPr>
              <a:t> </a:t>
            </a:r>
            <a:r>
              <a:rPr lang="en-US" sz="1900" dirty="0">
                <a:solidFill>
                  <a:srgbClr val="000000"/>
                </a:solidFill>
                <a:effectLst/>
                <a:ea typeface="Times New Roman" panose="02020603050405020304" pitchFamily="18" charset="0"/>
              </a:rPr>
              <a:t>supporting health programs (communicable diseases surveillance, malaria elimination, health service coverage, disaster management, etc.) towards reaching SDG 3 are being implemented and documented.</a:t>
            </a:r>
            <a:endParaRPr lang="en-GB" sz="1900" dirty="0">
              <a:solidFill>
                <a:srgbClr val="000000"/>
              </a:solidFill>
              <a:effectLst/>
              <a:ea typeface="Arial" panose="020B0604020202020204" pitchFamily="34" charset="0"/>
            </a:endParaRPr>
          </a:p>
          <a:p>
            <a:pPr marL="342900" lvl="0" indent="-342900" algn="just">
              <a:buFont typeface="+mj-lt"/>
              <a:buAutoNum type="arabicPeriod"/>
            </a:pPr>
            <a:r>
              <a:rPr lang="en-US" sz="1900" b="1" dirty="0">
                <a:solidFill>
                  <a:srgbClr val="000000"/>
                </a:solidFill>
                <a:effectLst/>
                <a:ea typeface="Times New Roman" panose="02020603050405020304" pitchFamily="18" charset="0"/>
              </a:rPr>
              <a:t>Policies</a:t>
            </a:r>
            <a:r>
              <a:rPr lang="en-US" sz="1900" dirty="0">
                <a:solidFill>
                  <a:srgbClr val="000000"/>
                </a:solidFill>
                <a:effectLst/>
                <a:ea typeface="Times New Roman" panose="02020603050405020304" pitchFamily="18" charset="0"/>
              </a:rPr>
              <a:t> supporting and enforcing all the above as well as geospatial data accessibility have been released.</a:t>
            </a:r>
            <a:endParaRPr lang="en-GB" sz="1900" dirty="0">
              <a:solidFill>
                <a:srgbClr val="000000"/>
              </a:solidFill>
              <a:effectLst/>
              <a:ea typeface="Arial" panose="020B0604020202020204" pitchFamily="34" charset="0"/>
            </a:endParaRPr>
          </a:p>
          <a:p>
            <a:pPr marL="342900" lvl="0" indent="-342900" algn="just">
              <a:buFont typeface="+mj-lt"/>
              <a:buAutoNum type="arabicPeriod"/>
            </a:pPr>
            <a:r>
              <a:rPr lang="en-US" sz="1900" dirty="0">
                <a:solidFill>
                  <a:srgbClr val="000000"/>
                </a:solidFill>
                <a:effectLst/>
                <a:ea typeface="Times New Roman" panose="02020603050405020304" pitchFamily="18" charset="0"/>
              </a:rPr>
              <a:t>The necessary </a:t>
            </a:r>
            <a:r>
              <a:rPr lang="en-US" sz="1900" b="1" dirty="0">
                <a:solidFill>
                  <a:srgbClr val="000000"/>
                </a:solidFill>
                <a:effectLst/>
                <a:ea typeface="Times New Roman" panose="02020603050405020304" pitchFamily="18" charset="0"/>
              </a:rPr>
              <a:t>resources</a:t>
            </a:r>
            <a:r>
              <a:rPr lang="en-US" sz="1900" dirty="0">
                <a:solidFill>
                  <a:srgbClr val="000000"/>
                </a:solidFill>
                <a:effectLst/>
                <a:ea typeface="Times New Roman" panose="02020603050405020304" pitchFamily="18" charset="0"/>
              </a:rPr>
              <a:t> to ensure long term sustainability have been identified and secured.</a:t>
            </a:r>
            <a:endParaRPr lang="en-GB" sz="1900" dirty="0">
              <a:solidFill>
                <a:srgbClr val="000000"/>
              </a:solidFill>
              <a:effectLst/>
              <a:ea typeface="Arial" panose="020B0604020202020204" pitchFamily="34" charset="0"/>
            </a:endParaRPr>
          </a:p>
        </p:txBody>
      </p:sp>
      <p:sp>
        <p:nvSpPr>
          <p:cNvPr id="2" name="Slide Number Placeholder 3">
            <a:extLst>
              <a:ext uri="{FF2B5EF4-FFF2-40B4-BE49-F238E27FC236}">
                <a16:creationId xmlns:a16="http://schemas.microsoft.com/office/drawing/2014/main" id="{8E36A722-0240-5EBF-011E-71FBACA17A4E}"/>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8</a:t>
            </a:fld>
            <a:endParaRPr lang="en-GB" altLang="en-US" sz="1200">
              <a:solidFill>
                <a:schemeClr val="bg1"/>
              </a:solidFill>
            </a:endParaRPr>
          </a:p>
        </p:txBody>
      </p:sp>
      <p:sp>
        <p:nvSpPr>
          <p:cNvPr id="4" name="Title 1">
            <a:extLst>
              <a:ext uri="{FF2B5EF4-FFF2-40B4-BE49-F238E27FC236}">
                <a16:creationId xmlns:a16="http://schemas.microsoft.com/office/drawing/2014/main" id="{C3062483-8092-228B-CFD0-F2D0230B07D6}"/>
              </a:ext>
            </a:extLst>
          </p:cNvPr>
          <p:cNvSpPr txBox="1">
            <a:spLocks/>
          </p:cNvSpPr>
          <p:nvPr/>
        </p:nvSpPr>
        <p:spPr bwMode="auto">
          <a:xfrm>
            <a:off x="2152650" y="26431"/>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rgbClr val="002147"/>
                </a:solidFill>
                <a:latin typeface="+mn-lt"/>
              </a:rPr>
              <a:t>The HIS </a:t>
            </a:r>
            <a:r>
              <a:rPr lang="fr-FR" sz="3200" b="1" dirty="0" err="1">
                <a:solidFill>
                  <a:srgbClr val="002147"/>
                </a:solidFill>
                <a:latin typeface="+mn-lt"/>
              </a:rPr>
              <a:t>geo-enabling</a:t>
            </a:r>
            <a:r>
              <a:rPr lang="fr-FR" sz="3200" b="1" dirty="0">
                <a:solidFill>
                  <a:srgbClr val="002147"/>
                </a:solidFill>
                <a:latin typeface="+mn-lt"/>
              </a:rPr>
              <a:t> </a:t>
            </a:r>
            <a:r>
              <a:rPr lang="fr-FR" sz="3200" b="1" dirty="0" err="1">
                <a:solidFill>
                  <a:srgbClr val="002147"/>
                </a:solidFill>
                <a:latin typeface="+mn-lt"/>
              </a:rPr>
              <a:t>framework</a:t>
            </a:r>
            <a:endParaRPr lang="en-US" sz="3200" b="1" dirty="0">
              <a:solidFill>
                <a:srgbClr val="002147"/>
              </a:solidFill>
              <a:latin typeface="+mn-lt"/>
            </a:endParaRPr>
          </a:p>
        </p:txBody>
      </p:sp>
    </p:spTree>
    <p:extLst>
      <p:ext uri="{BB962C8B-B14F-4D97-AF65-F5344CB8AC3E}">
        <p14:creationId xmlns:p14="http://schemas.microsoft.com/office/powerpoint/2010/main" val="244726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F7BAC5-A5DA-5DC5-4DE1-0E4437D391A0}"/>
              </a:ext>
            </a:extLst>
          </p:cNvPr>
          <p:cNvPicPr>
            <a:picLocks noChangeAspect="1"/>
          </p:cNvPicPr>
          <p:nvPr/>
        </p:nvPicPr>
        <p:blipFill>
          <a:blip r:embed="rId3"/>
          <a:stretch>
            <a:fillRect/>
          </a:stretch>
        </p:blipFill>
        <p:spPr>
          <a:xfrm>
            <a:off x="1402016" y="1192479"/>
            <a:ext cx="6935159" cy="4232224"/>
          </a:xfrm>
          <a:prstGeom prst="rect">
            <a:avLst/>
          </a:prstGeom>
        </p:spPr>
      </p:pic>
      <p:sp>
        <p:nvSpPr>
          <p:cNvPr id="7" name="Title 1"/>
          <p:cNvSpPr txBox="1">
            <a:spLocks/>
          </p:cNvSpPr>
          <p:nvPr/>
        </p:nvSpPr>
        <p:spPr bwMode="auto">
          <a:xfrm>
            <a:off x="1524000" y="26434"/>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rgbClr val="002147"/>
                </a:solidFill>
                <a:latin typeface="+mn-lt"/>
              </a:rPr>
              <a:t>The HIS </a:t>
            </a:r>
            <a:r>
              <a:rPr lang="fr-FR" sz="3200" b="1" dirty="0" err="1">
                <a:solidFill>
                  <a:srgbClr val="002147"/>
                </a:solidFill>
                <a:latin typeface="+mn-lt"/>
              </a:rPr>
              <a:t>geo-enabling</a:t>
            </a:r>
            <a:r>
              <a:rPr lang="fr-FR" sz="3200" b="1" dirty="0">
                <a:solidFill>
                  <a:srgbClr val="002147"/>
                </a:solidFill>
                <a:latin typeface="+mn-lt"/>
              </a:rPr>
              <a:t> </a:t>
            </a:r>
            <a:r>
              <a:rPr lang="fr-FR" sz="3200" b="1" dirty="0" err="1">
                <a:solidFill>
                  <a:srgbClr val="002147"/>
                </a:solidFill>
                <a:latin typeface="+mn-lt"/>
              </a:rPr>
              <a:t>framework</a:t>
            </a:r>
            <a:r>
              <a:rPr lang="fr-FR" sz="3200" b="1" dirty="0">
                <a:solidFill>
                  <a:srgbClr val="002147"/>
                </a:solidFill>
                <a:latin typeface="+mn-lt"/>
              </a:rPr>
              <a:t> - Origin</a:t>
            </a:r>
            <a:endParaRPr lang="en-US" sz="3200" b="1" dirty="0">
              <a:solidFill>
                <a:srgbClr val="002147"/>
              </a:solidFill>
              <a:latin typeface="+mn-lt"/>
            </a:endParaRPr>
          </a:p>
        </p:txBody>
      </p:sp>
      <p:sp>
        <p:nvSpPr>
          <p:cNvPr id="2" name="Slide Number Placeholder 3">
            <a:extLst>
              <a:ext uri="{FF2B5EF4-FFF2-40B4-BE49-F238E27FC236}">
                <a16:creationId xmlns:a16="http://schemas.microsoft.com/office/drawing/2014/main" id="{D45BFB3A-D3F3-4F57-1F48-43328D0B43A9}"/>
              </a:ext>
            </a:extLst>
          </p:cNvPr>
          <p:cNvSpPr txBox="1">
            <a:spLocks/>
          </p:cNvSpPr>
          <p:nvPr/>
        </p:nvSpPr>
        <p:spPr>
          <a:xfrm>
            <a:off x="8603877" y="5668053"/>
            <a:ext cx="2057400" cy="273844"/>
          </a:xfrm>
          <a:prstGeom prst="rect">
            <a:avLst/>
          </a:prstGeom>
        </p:spPr>
        <p:txBody>
          <a:bodyPr/>
          <a:lstStyle>
            <a:defPPr>
              <a:defRPr lang="en-US"/>
            </a:defPPr>
            <a:lvl1pPr marL="0" algn="r" defTabSz="914400" rtl="0" eaLnBrk="1" latinLnBrk="0" hangingPunct="1">
              <a:defRPr sz="16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309488-8EB1-4662-952E-D6A73107E6C0}" type="slidenum">
              <a:rPr lang="en-US" sz="1200"/>
              <a:pPr/>
              <a:t>9</a:t>
            </a:fld>
            <a:endParaRPr lang="en-US" sz="1200" dirty="0"/>
          </a:p>
        </p:txBody>
      </p:sp>
      <p:sp>
        <p:nvSpPr>
          <p:cNvPr id="9" name="Google Shape;162;p6">
            <a:extLst>
              <a:ext uri="{FF2B5EF4-FFF2-40B4-BE49-F238E27FC236}">
                <a16:creationId xmlns:a16="http://schemas.microsoft.com/office/drawing/2014/main" id="{C3835EC8-6865-7AF0-5318-E3EA79ADEBA7}"/>
              </a:ext>
            </a:extLst>
          </p:cNvPr>
          <p:cNvSpPr/>
          <p:nvPr/>
        </p:nvSpPr>
        <p:spPr>
          <a:xfrm rot="5400000">
            <a:off x="5203367" y="-1089891"/>
            <a:ext cx="655711" cy="5611905"/>
          </a:xfrm>
          <a:prstGeom prst="rect">
            <a:avLst/>
          </a:prstGeom>
          <a:noFill/>
          <a:ln w="57150" cap="flat" cmpd="sng">
            <a:solidFill>
              <a:srgbClr val="632423"/>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0" name="Google Shape;163;p6">
            <a:extLst>
              <a:ext uri="{FF2B5EF4-FFF2-40B4-BE49-F238E27FC236}">
                <a16:creationId xmlns:a16="http://schemas.microsoft.com/office/drawing/2014/main" id="{71CD5E11-692C-89EC-A391-AB1A6D47BBFA}"/>
              </a:ext>
            </a:extLst>
          </p:cNvPr>
          <p:cNvSpPr/>
          <p:nvPr/>
        </p:nvSpPr>
        <p:spPr>
          <a:xfrm rot="10800000">
            <a:off x="8465798" y="2069124"/>
            <a:ext cx="332871" cy="327676"/>
          </a:xfrm>
          <a:prstGeom prst="rightArrow">
            <a:avLst>
              <a:gd name="adj1" fmla="val 50000"/>
              <a:gd name="adj2" fmla="val 50000"/>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ym typeface="Calibri"/>
            </a:endParaRPr>
          </a:p>
        </p:txBody>
      </p:sp>
      <p:sp>
        <p:nvSpPr>
          <p:cNvPr id="11" name="Google Shape;164;p6">
            <a:extLst>
              <a:ext uri="{FF2B5EF4-FFF2-40B4-BE49-F238E27FC236}">
                <a16:creationId xmlns:a16="http://schemas.microsoft.com/office/drawing/2014/main" id="{6F58B5B5-4C15-173B-DC02-94515ACB4FCD}"/>
              </a:ext>
            </a:extLst>
          </p:cNvPr>
          <p:cNvSpPr/>
          <p:nvPr/>
        </p:nvSpPr>
        <p:spPr>
          <a:xfrm rot="10800000">
            <a:off x="8465798" y="3159906"/>
            <a:ext cx="332871" cy="327676"/>
          </a:xfrm>
          <a:prstGeom prst="rightArrow">
            <a:avLst>
              <a:gd name="adj1" fmla="val 50000"/>
              <a:gd name="adj2" fmla="val 50000"/>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ym typeface="Calibri"/>
            </a:endParaRPr>
          </a:p>
        </p:txBody>
      </p:sp>
      <p:sp>
        <p:nvSpPr>
          <p:cNvPr id="12" name="Google Shape;165;p6">
            <a:extLst>
              <a:ext uri="{FF2B5EF4-FFF2-40B4-BE49-F238E27FC236}">
                <a16:creationId xmlns:a16="http://schemas.microsoft.com/office/drawing/2014/main" id="{3F86C5DA-B58A-4875-BE5F-B26FAE786CC1}"/>
              </a:ext>
            </a:extLst>
          </p:cNvPr>
          <p:cNvSpPr/>
          <p:nvPr/>
        </p:nvSpPr>
        <p:spPr>
          <a:xfrm rot="10800000">
            <a:off x="8479775" y="3540069"/>
            <a:ext cx="332871" cy="327676"/>
          </a:xfrm>
          <a:prstGeom prst="rightArrow">
            <a:avLst>
              <a:gd name="adj1" fmla="val 50000"/>
              <a:gd name="adj2" fmla="val 50000"/>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ym typeface="Calibri"/>
            </a:endParaRPr>
          </a:p>
        </p:txBody>
      </p:sp>
      <p:sp>
        <p:nvSpPr>
          <p:cNvPr id="15" name="Google Shape;166;p6">
            <a:extLst>
              <a:ext uri="{FF2B5EF4-FFF2-40B4-BE49-F238E27FC236}">
                <a16:creationId xmlns:a16="http://schemas.microsoft.com/office/drawing/2014/main" id="{4DBD3551-2C3E-E34F-9BF6-131C6F8724F2}"/>
              </a:ext>
            </a:extLst>
          </p:cNvPr>
          <p:cNvSpPr txBox="1"/>
          <p:nvPr/>
        </p:nvSpPr>
        <p:spPr>
          <a:xfrm>
            <a:off x="8792949" y="2105335"/>
            <a:ext cx="2352048" cy="623217"/>
          </a:xfrm>
          <a:prstGeom prst="rect">
            <a:avLst/>
          </a:prstGeom>
          <a:noFill/>
          <a:ln>
            <a:noFill/>
          </a:ln>
        </p:spPr>
        <p:txBody>
          <a:bodyPr spcFirstLastPara="1" wrap="square" lIns="68569" tIns="34275" rIns="68569" bIns="34275" anchor="t" anchorCtr="0">
            <a:spAutoFit/>
          </a:bodyPr>
          <a:lstStyle/>
          <a:p>
            <a:r>
              <a:rPr lang="en-US" sz="1200" dirty="0">
                <a:latin typeface="Calibri"/>
                <a:ea typeface="Calibri"/>
                <a:cs typeface="Calibri"/>
                <a:sym typeface="Calibri"/>
              </a:rPr>
              <a:t>Has received a GIS training (mainly in data collection and thematic mapping)</a:t>
            </a:r>
            <a:endParaRPr dirty="0"/>
          </a:p>
        </p:txBody>
      </p:sp>
      <p:sp>
        <p:nvSpPr>
          <p:cNvPr id="17" name="Google Shape;167;p6">
            <a:extLst>
              <a:ext uri="{FF2B5EF4-FFF2-40B4-BE49-F238E27FC236}">
                <a16:creationId xmlns:a16="http://schemas.microsoft.com/office/drawing/2014/main" id="{218774B4-F2A1-583B-4B1B-3E1C41C93100}"/>
              </a:ext>
            </a:extLst>
          </p:cNvPr>
          <p:cNvSpPr txBox="1"/>
          <p:nvPr/>
        </p:nvSpPr>
        <p:spPr>
          <a:xfrm>
            <a:off x="8798669" y="3196787"/>
            <a:ext cx="2060313" cy="253885"/>
          </a:xfrm>
          <a:prstGeom prst="rect">
            <a:avLst/>
          </a:prstGeom>
          <a:noFill/>
          <a:ln>
            <a:noFill/>
          </a:ln>
        </p:spPr>
        <p:txBody>
          <a:bodyPr spcFirstLastPara="1" wrap="square" lIns="68569" tIns="34275" rIns="68569" bIns="34275" anchor="t" anchorCtr="0">
            <a:spAutoFit/>
          </a:bodyPr>
          <a:lstStyle/>
          <a:p>
            <a:r>
              <a:rPr lang="en-US" sz="1200" dirty="0">
                <a:latin typeface="Calibri"/>
                <a:ea typeface="Calibri"/>
                <a:cs typeface="Calibri"/>
                <a:sym typeface="Calibri"/>
              </a:rPr>
              <a:t>Has access to a GIS software</a:t>
            </a:r>
            <a:endParaRPr dirty="0"/>
          </a:p>
        </p:txBody>
      </p:sp>
      <p:sp>
        <p:nvSpPr>
          <p:cNvPr id="18" name="Google Shape;168;p6">
            <a:extLst>
              <a:ext uri="{FF2B5EF4-FFF2-40B4-BE49-F238E27FC236}">
                <a16:creationId xmlns:a16="http://schemas.microsoft.com/office/drawing/2014/main" id="{AF850B31-2A41-EE97-075B-2CF75698FFC1}"/>
              </a:ext>
            </a:extLst>
          </p:cNvPr>
          <p:cNvSpPr txBox="1"/>
          <p:nvPr/>
        </p:nvSpPr>
        <p:spPr>
          <a:xfrm>
            <a:off x="8799946" y="3570600"/>
            <a:ext cx="2060313" cy="623217"/>
          </a:xfrm>
          <a:prstGeom prst="rect">
            <a:avLst/>
          </a:prstGeom>
          <a:noFill/>
          <a:ln>
            <a:noFill/>
          </a:ln>
        </p:spPr>
        <p:txBody>
          <a:bodyPr spcFirstLastPara="1" wrap="square" lIns="68569" tIns="34275" rIns="68569" bIns="34275" anchor="t" anchorCtr="0">
            <a:spAutoFit/>
          </a:bodyPr>
          <a:lstStyle/>
          <a:p>
            <a:r>
              <a:rPr lang="en-US" sz="1200" dirty="0">
                <a:latin typeface="Calibri"/>
                <a:ea typeface="Calibri"/>
                <a:cs typeface="Calibri"/>
                <a:sym typeface="Calibri"/>
              </a:rPr>
              <a:t>Generates thematic maps, but spatial analysis and modelling are very limited</a:t>
            </a:r>
            <a:endParaRPr dirty="0"/>
          </a:p>
        </p:txBody>
      </p:sp>
      <p:sp>
        <p:nvSpPr>
          <p:cNvPr id="20" name="Google Shape;170;p6">
            <a:extLst>
              <a:ext uri="{FF2B5EF4-FFF2-40B4-BE49-F238E27FC236}">
                <a16:creationId xmlns:a16="http://schemas.microsoft.com/office/drawing/2014/main" id="{CD2B941E-B094-5C60-7C24-4317DF8D9CAA}"/>
              </a:ext>
            </a:extLst>
          </p:cNvPr>
          <p:cNvSpPr/>
          <p:nvPr/>
        </p:nvSpPr>
        <p:spPr>
          <a:xfrm>
            <a:off x="1841038" y="5545334"/>
            <a:ext cx="526607" cy="327676"/>
          </a:xfrm>
          <a:prstGeom prst="rightArrow">
            <a:avLst>
              <a:gd name="adj1" fmla="val 50000"/>
              <a:gd name="adj2" fmla="val 50000"/>
            </a:avLst>
          </a:prstGeom>
          <a:solidFill>
            <a:srgbClr val="632423"/>
          </a:solidFill>
          <a:ln w="25400" cap="flat" cmpd="sng">
            <a:solidFill>
              <a:srgbClr val="632423"/>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1" name="Google Shape;171;p6">
            <a:extLst>
              <a:ext uri="{FF2B5EF4-FFF2-40B4-BE49-F238E27FC236}">
                <a16:creationId xmlns:a16="http://schemas.microsoft.com/office/drawing/2014/main" id="{0C1D71FB-F062-C45B-CD9B-F7C2ED2BE883}"/>
              </a:ext>
            </a:extLst>
          </p:cNvPr>
          <p:cNvSpPr txBox="1"/>
          <p:nvPr/>
        </p:nvSpPr>
        <p:spPr>
          <a:xfrm>
            <a:off x="2367645" y="5523586"/>
            <a:ext cx="7690538" cy="623217"/>
          </a:xfrm>
          <a:prstGeom prst="rect">
            <a:avLst/>
          </a:prstGeom>
          <a:noFill/>
          <a:ln>
            <a:noFill/>
          </a:ln>
        </p:spPr>
        <p:txBody>
          <a:bodyPr spcFirstLastPara="1" wrap="square" lIns="68569" tIns="34275" rIns="68569" bIns="34275" anchor="t" anchorCtr="0">
            <a:spAutoFit/>
          </a:bodyPr>
          <a:lstStyle/>
          <a:p>
            <a:r>
              <a:rPr lang="en-US" dirty="0">
                <a:solidFill>
                  <a:srgbClr val="C00000"/>
                </a:solidFill>
                <a:latin typeface="Calibri"/>
                <a:ea typeface="Calibri"/>
                <a:cs typeface="Calibri"/>
                <a:sym typeface="Calibri"/>
              </a:rPr>
              <a:t>Important gaps for the elements guaranteeing the quality, effectiveness and long-term sustainability of data and information products </a:t>
            </a:r>
            <a:endParaRPr dirty="0"/>
          </a:p>
        </p:txBody>
      </p:sp>
      <p:sp>
        <p:nvSpPr>
          <p:cNvPr id="27" name="Google Shape;157;p6">
            <a:extLst>
              <a:ext uri="{FF2B5EF4-FFF2-40B4-BE49-F238E27FC236}">
                <a16:creationId xmlns:a16="http://schemas.microsoft.com/office/drawing/2014/main" id="{EE7AB2A0-B25B-378A-3856-C9611711DA80}"/>
              </a:ext>
            </a:extLst>
          </p:cNvPr>
          <p:cNvSpPr txBox="1"/>
          <p:nvPr/>
        </p:nvSpPr>
        <p:spPr>
          <a:xfrm>
            <a:off x="1344489" y="695509"/>
            <a:ext cx="9144000" cy="477981"/>
          </a:xfrm>
          <a:prstGeom prst="rect">
            <a:avLst/>
          </a:prstGeom>
          <a:noFill/>
          <a:ln>
            <a:noFill/>
          </a:ln>
        </p:spPr>
        <p:txBody>
          <a:bodyPr spcFirstLastPara="1" wrap="square" lIns="68569" tIns="34275" rIns="68569" bIns="34275" anchor="b" anchorCtr="0">
            <a:noAutofit/>
          </a:bodyPr>
          <a:lstStyle/>
          <a:p>
            <a:pPr>
              <a:lnSpc>
                <a:spcPct val="90000"/>
              </a:lnSpc>
            </a:pPr>
            <a:r>
              <a:rPr lang="en-US" sz="2400" dirty="0">
                <a:latin typeface="Calibri"/>
                <a:ea typeface="Calibri"/>
                <a:cs typeface="Calibri"/>
                <a:sym typeface="Calibri"/>
              </a:rPr>
              <a:t>Situation in countries of the Asia-Pacific region (2017)</a:t>
            </a:r>
            <a:endParaRPr dirty="0"/>
          </a:p>
        </p:txBody>
      </p:sp>
      <p:sp>
        <p:nvSpPr>
          <p:cNvPr id="28" name="Slide Number Placeholder 3">
            <a:extLst>
              <a:ext uri="{FF2B5EF4-FFF2-40B4-BE49-F238E27FC236}">
                <a16:creationId xmlns:a16="http://schemas.microsoft.com/office/drawing/2014/main" id="{D06DD4D6-0E39-9F0D-3C66-2F1559514753}"/>
              </a:ext>
            </a:extLst>
          </p:cNvPr>
          <p:cNvSpPr txBox="1">
            <a:spLocks/>
          </p:cNvSpPr>
          <p:nvPr/>
        </p:nvSpPr>
        <p:spPr>
          <a:xfrm>
            <a:off x="8756277" y="5820453"/>
            <a:ext cx="2057400" cy="273844"/>
          </a:xfrm>
          <a:prstGeom prst="rect">
            <a:avLst/>
          </a:prstGeom>
        </p:spPr>
        <p:txBody>
          <a:bodyPr/>
          <a:lstStyle>
            <a:defPPr>
              <a:defRPr lang="en-US"/>
            </a:defPPr>
            <a:lvl1pPr marL="0" algn="r" defTabSz="914400" rtl="0" eaLnBrk="1" latinLnBrk="0" hangingPunct="1">
              <a:defRPr sz="16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309488-8EB1-4662-952E-D6A73107E6C0}" type="slidenum">
              <a:rPr lang="en-US" sz="1200"/>
              <a:pPr/>
              <a:t>9</a:t>
            </a:fld>
            <a:endParaRPr lang="en-US" sz="1200" dirty="0"/>
          </a:p>
        </p:txBody>
      </p:sp>
      <p:sp>
        <p:nvSpPr>
          <p:cNvPr id="29" name="Google Shape;158;p6">
            <a:extLst>
              <a:ext uri="{FF2B5EF4-FFF2-40B4-BE49-F238E27FC236}">
                <a16:creationId xmlns:a16="http://schemas.microsoft.com/office/drawing/2014/main" id="{B92C35E6-C055-A3D4-4976-8E84129DF122}"/>
              </a:ext>
            </a:extLst>
          </p:cNvPr>
          <p:cNvSpPr txBox="1"/>
          <p:nvPr/>
        </p:nvSpPr>
        <p:spPr>
          <a:xfrm>
            <a:off x="179512" y="6162491"/>
            <a:ext cx="5837328" cy="207719"/>
          </a:xfrm>
          <a:prstGeom prst="rect">
            <a:avLst/>
          </a:prstGeom>
          <a:noFill/>
          <a:ln>
            <a:noFill/>
          </a:ln>
        </p:spPr>
        <p:txBody>
          <a:bodyPr spcFirstLastPara="1" wrap="square" lIns="68569" tIns="34275" rIns="68569" bIns="34275" anchor="t" anchorCtr="0">
            <a:spAutoFit/>
          </a:bodyPr>
          <a:lstStyle/>
          <a:p>
            <a:r>
              <a:rPr lang="en-PH" sz="900" baseline="30000" dirty="0"/>
              <a:t>1</a:t>
            </a:r>
            <a:r>
              <a:rPr lang="en-PH" sz="900" dirty="0"/>
              <a:t> </a:t>
            </a:r>
            <a:r>
              <a:rPr lang="en-US" sz="825" dirty="0">
                <a:solidFill>
                  <a:srgbClr val="002147"/>
                </a:solidFill>
                <a:latin typeface="Calibri"/>
                <a:ea typeface="Calibri"/>
                <a:cs typeface="Calibri"/>
                <a:sym typeface="Calibri"/>
              </a:rPr>
              <a:t>Source: https://www.adb.org/publications/building-capacity-geo-enabling-health-information-systems</a:t>
            </a:r>
            <a:endParaRPr dirty="0">
              <a:solidFill>
                <a:srgbClr val="002147"/>
              </a:solidFill>
            </a:endParaRPr>
          </a:p>
        </p:txBody>
      </p:sp>
      <p:sp>
        <p:nvSpPr>
          <p:cNvPr id="30" name="Google Shape;162;p6">
            <a:extLst>
              <a:ext uri="{FF2B5EF4-FFF2-40B4-BE49-F238E27FC236}">
                <a16:creationId xmlns:a16="http://schemas.microsoft.com/office/drawing/2014/main" id="{41FB1C15-FD2D-E19A-C163-09E7D4A295E4}"/>
              </a:ext>
            </a:extLst>
          </p:cNvPr>
          <p:cNvSpPr/>
          <p:nvPr/>
        </p:nvSpPr>
        <p:spPr>
          <a:xfrm rot="5400000">
            <a:off x="5133904" y="-11834"/>
            <a:ext cx="794637" cy="5611906"/>
          </a:xfrm>
          <a:prstGeom prst="rect">
            <a:avLst/>
          </a:prstGeom>
          <a:noFill/>
          <a:ln w="57150" cap="flat" cmpd="sng">
            <a:solidFill>
              <a:srgbClr val="632423"/>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1" name="Google Shape;162;p6">
            <a:extLst>
              <a:ext uri="{FF2B5EF4-FFF2-40B4-BE49-F238E27FC236}">
                <a16:creationId xmlns:a16="http://schemas.microsoft.com/office/drawing/2014/main" id="{0510A0FD-5C99-AED6-F80A-2F023EBF5A65}"/>
              </a:ext>
            </a:extLst>
          </p:cNvPr>
          <p:cNvSpPr/>
          <p:nvPr/>
        </p:nvSpPr>
        <p:spPr>
          <a:xfrm rot="5400000">
            <a:off x="5198808" y="1362596"/>
            <a:ext cx="655711" cy="5621021"/>
          </a:xfrm>
          <a:prstGeom prst="rect">
            <a:avLst/>
          </a:prstGeom>
          <a:noFill/>
          <a:ln w="57150" cap="flat" cmpd="sng">
            <a:solidFill>
              <a:srgbClr val="632423"/>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D6C9676F-7A59-A716-0951-16B3C0879A63}"/>
              </a:ext>
            </a:extLst>
          </p:cNvPr>
          <p:cNvPicPr>
            <a:picLocks noChangeAspect="1"/>
          </p:cNvPicPr>
          <p:nvPr/>
        </p:nvPicPr>
        <p:blipFill>
          <a:blip r:embed="rId4"/>
          <a:stretch>
            <a:fillRect/>
          </a:stretch>
        </p:blipFill>
        <p:spPr>
          <a:xfrm>
            <a:off x="10746321" y="293479"/>
            <a:ext cx="1130041" cy="1409815"/>
          </a:xfrm>
          <a:prstGeom prst="rect">
            <a:avLst/>
          </a:prstGeom>
          <a:ln>
            <a:solidFill>
              <a:schemeClr val="tx1"/>
            </a:solidFill>
          </a:ln>
        </p:spPr>
      </p:pic>
      <p:sp>
        <p:nvSpPr>
          <p:cNvPr id="4" name="Slide Number Placeholder 3">
            <a:extLst>
              <a:ext uri="{FF2B5EF4-FFF2-40B4-BE49-F238E27FC236}">
                <a16:creationId xmlns:a16="http://schemas.microsoft.com/office/drawing/2014/main" id="{1649E162-6646-D420-709B-F6E9A9D03A58}"/>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9</a:t>
            </a:fld>
            <a:endParaRPr lang="en-GB" altLang="en-US" sz="1200">
              <a:solidFill>
                <a:schemeClr val="bg1"/>
              </a:solidFill>
            </a:endParaRPr>
          </a:p>
        </p:txBody>
      </p:sp>
      <p:sp>
        <p:nvSpPr>
          <p:cNvPr id="14" name="TextBox 13">
            <a:extLst>
              <a:ext uri="{FF2B5EF4-FFF2-40B4-BE49-F238E27FC236}">
                <a16:creationId xmlns:a16="http://schemas.microsoft.com/office/drawing/2014/main" id="{83ED0BE6-2EDF-CE72-35EC-BC26674149B7}"/>
              </a:ext>
            </a:extLst>
          </p:cNvPr>
          <p:cNvSpPr txBox="1"/>
          <p:nvPr/>
        </p:nvSpPr>
        <p:spPr>
          <a:xfrm>
            <a:off x="10472367" y="281499"/>
            <a:ext cx="234793" cy="261610"/>
          </a:xfrm>
          <a:prstGeom prst="rect">
            <a:avLst/>
          </a:prstGeom>
          <a:noFill/>
        </p:spPr>
        <p:txBody>
          <a:bodyPr wrap="square">
            <a:spAutoFit/>
          </a:bodyPr>
          <a:lstStyle/>
          <a:p>
            <a:r>
              <a:rPr lang="en-US" sz="1100" dirty="0">
                <a:latin typeface="Calibri"/>
                <a:ea typeface="Calibri"/>
                <a:cs typeface="Calibri"/>
                <a:sym typeface="Calibri"/>
              </a:rPr>
              <a:t>1</a:t>
            </a:r>
            <a:endParaRPr lang="en-GB" sz="1100" dirty="0"/>
          </a:p>
        </p:txBody>
      </p:sp>
      <p:pic>
        <p:nvPicPr>
          <p:cNvPr id="3" name="Picture 2">
            <a:extLst>
              <a:ext uri="{FF2B5EF4-FFF2-40B4-BE49-F238E27FC236}">
                <a16:creationId xmlns:a16="http://schemas.microsoft.com/office/drawing/2014/main" id="{F9926584-FEDE-4A6A-849F-8537C6B7D0F2}"/>
              </a:ext>
            </a:extLst>
          </p:cNvPr>
          <p:cNvPicPr>
            <a:picLocks noChangeAspect="1"/>
          </p:cNvPicPr>
          <p:nvPr/>
        </p:nvPicPr>
        <p:blipFill rotWithShape="1">
          <a:blip r:embed="rId5"/>
          <a:srcRect l="80520" t="38265" r="10441" b="47050"/>
          <a:stretch/>
        </p:blipFill>
        <p:spPr>
          <a:xfrm>
            <a:off x="10213661" y="857711"/>
            <a:ext cx="399991" cy="360478"/>
          </a:xfrm>
          <a:prstGeom prst="rect">
            <a:avLst/>
          </a:prstGeom>
        </p:spPr>
      </p:pic>
    </p:spTree>
    <p:extLst>
      <p:ext uri="{BB962C8B-B14F-4D97-AF65-F5344CB8AC3E}">
        <p14:creationId xmlns:p14="http://schemas.microsoft.com/office/powerpoint/2010/main" val="588515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5106</TotalTime>
  <Words>1254</Words>
  <Application>Microsoft Office PowerPoint</Application>
  <PresentationFormat>Widescreen</PresentationFormat>
  <Paragraphs>132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Open Sans</vt:lpstr>
      <vt:lpstr>Times New Roman</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311</cp:revision>
  <dcterms:created xsi:type="dcterms:W3CDTF">2021-09-02T13:03:17Z</dcterms:created>
  <dcterms:modified xsi:type="dcterms:W3CDTF">2026-06-21T07:09:01Z</dcterms:modified>
</cp:coreProperties>
</file>