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792" r:id="rId2"/>
    <p:sldId id="793" r:id="rId3"/>
    <p:sldId id="814" r:id="rId4"/>
    <p:sldId id="811" r:id="rId5"/>
    <p:sldId id="795" r:id="rId6"/>
    <p:sldId id="812" r:id="rId7"/>
    <p:sldId id="878" r:id="rId8"/>
    <p:sldId id="879" r:id="rId9"/>
    <p:sldId id="881" r:id="rId10"/>
    <p:sldId id="794" r:id="rId11"/>
    <p:sldId id="374" r:id="rId12"/>
    <p:sldId id="2789" r:id="rId13"/>
    <p:sldId id="2790" r:id="rId14"/>
    <p:sldId id="88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D9FFF40-DDF4-4382-A1DA-2DFBB80B25A7}">
          <p14:sldIdLst>
            <p14:sldId id="792"/>
            <p14:sldId id="793"/>
            <p14:sldId id="814"/>
            <p14:sldId id="811"/>
            <p14:sldId id="795"/>
            <p14:sldId id="812"/>
            <p14:sldId id="878"/>
            <p14:sldId id="879"/>
            <p14:sldId id="881"/>
            <p14:sldId id="794"/>
            <p14:sldId id="374"/>
            <p14:sldId id="2789"/>
            <p14:sldId id="2790"/>
            <p14:sldId id="8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pos="3500" userDrawn="1">
          <p15:clr>
            <a:srgbClr val="A4A3A4"/>
          </p15:clr>
        </p15:guide>
        <p15:guide id="5" orient="horz" pos="3430" userDrawn="1">
          <p15:clr>
            <a:srgbClr val="A4A3A4"/>
          </p15:clr>
        </p15:guide>
        <p15:guide id="7" pos="7355" userDrawn="1">
          <p15:clr>
            <a:srgbClr val="A4A3A4"/>
          </p15:clr>
        </p15:guide>
        <p15:guide id="8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0FF"/>
    <a:srgbClr val="1F83C5"/>
    <a:srgbClr val="002147"/>
    <a:srgbClr val="7F6000"/>
    <a:srgbClr val="FE7F00"/>
    <a:srgbClr val="FF9933"/>
    <a:srgbClr val="346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65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14" y="102"/>
      </p:cViewPr>
      <p:guideLst>
        <p:guide orient="horz" pos="1480"/>
        <p:guide pos="325"/>
        <p:guide orient="horz" pos="300"/>
        <p:guide pos="3500"/>
        <p:guide orient="horz" pos="3430"/>
        <p:guide pos="7355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5442-F05A-4FC3-9A08-3A325D2C6ED9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82C6-7221-442F-AC9E-4AD7982D5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715994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10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810437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482C6-7221-442F-AC9E-4AD7982D5D2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344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PH" sz="1200" dirty="0">
              <a:latin typeface="+mn-lt"/>
              <a:ea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95482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257121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65250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60293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05823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68938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266041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180815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987575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35057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25229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7564" y="6372237"/>
            <a:ext cx="224443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CF7BD0-B8B5-4FD1-B667-C9EC0A5E21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0AEC5-3548-4E72-9F65-B464DE7E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B33C8-A600-459B-8D12-DF5499B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100" y="64476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F2E54-F30D-4F16-80BD-0575CE8B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24744"/>
            <a:ext cx="11617291" cy="54726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2" name="Title 1"/>
          <p:cNvSpPr txBox="1">
            <a:spLocks/>
          </p:cNvSpPr>
          <p:nvPr userDrawn="1"/>
        </p:nvSpPr>
        <p:spPr bwMode="auto">
          <a:xfrm>
            <a:off x="838200" y="142975"/>
            <a:ext cx="105156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29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02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4001"/>
            <a:ext cx="12192000" cy="503999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6314" y="6419850"/>
            <a:ext cx="621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Google Shape;17;p25">
            <a:extLst>
              <a:ext uri="{FF2B5EF4-FFF2-40B4-BE49-F238E27FC236}">
                <a16:creationId xmlns:a16="http://schemas.microsoft.com/office/drawing/2014/main" id="{631B12C8-40DA-D8E5-BDDD-729AFF29CE2B}"/>
              </a:ext>
            </a:extLst>
          </p:cNvPr>
          <p:cNvSpPr/>
          <p:nvPr/>
        </p:nvSpPr>
        <p:spPr>
          <a:xfrm>
            <a:off x="7684606" y="6428557"/>
            <a:ext cx="359569" cy="376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84D217-1732-2173-7C8E-310B3A940ADF}"/>
              </a:ext>
            </a:extLst>
          </p:cNvPr>
          <p:cNvGrpSpPr/>
          <p:nvPr userDrawn="1"/>
        </p:nvGrpSpPr>
        <p:grpSpPr>
          <a:xfrm>
            <a:off x="1753476" y="6396842"/>
            <a:ext cx="8692977" cy="440669"/>
            <a:chOff x="1724901" y="6396842"/>
            <a:chExt cx="8692977" cy="440669"/>
          </a:xfrm>
        </p:grpSpPr>
        <p:pic>
          <p:nvPicPr>
            <p:cNvPr id="22" name="Google Shape;20;p25">
              <a:extLst>
                <a:ext uri="{FF2B5EF4-FFF2-40B4-BE49-F238E27FC236}">
                  <a16:creationId xmlns:a16="http://schemas.microsoft.com/office/drawing/2014/main" id="{64F20500-7B52-0D1E-C489-DC9B3C3B6E1C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724773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5;p25">
              <a:extLst>
                <a:ext uri="{FF2B5EF4-FFF2-40B4-BE49-F238E27FC236}">
                  <a16:creationId xmlns:a16="http://schemas.microsoft.com/office/drawing/2014/main" id="{E6DA330A-3F2F-6139-D9CD-D45D697DE8DD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060264" y="6396842"/>
              <a:ext cx="1315116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6;p25">
              <a:extLst>
                <a:ext uri="{FF2B5EF4-FFF2-40B4-BE49-F238E27FC236}">
                  <a16:creationId xmlns:a16="http://schemas.microsoft.com/office/drawing/2014/main" id="{C9C7F4A1-A620-C01E-F543-5F08F00E4F12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65575" y="6396844"/>
              <a:ext cx="1145263" cy="440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8;p25">
              <a:extLst>
                <a:ext uri="{FF2B5EF4-FFF2-40B4-BE49-F238E27FC236}">
                  <a16:creationId xmlns:a16="http://schemas.microsoft.com/office/drawing/2014/main" id="{574C1756-06E0-046E-EA1E-3FA8DC640D45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628636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9;p25">
              <a:extLst>
                <a:ext uri="{FF2B5EF4-FFF2-40B4-BE49-F238E27FC236}">
                  <a16:creationId xmlns:a16="http://schemas.microsoft.com/office/drawing/2014/main" id="{CB77B44F-CBB9-C210-6409-4471D64B8067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8190992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1;p25">
              <a:extLst>
                <a:ext uri="{FF2B5EF4-FFF2-40B4-BE49-F238E27FC236}">
                  <a16:creationId xmlns:a16="http://schemas.microsoft.com/office/drawing/2014/main" id="{CDE0E9B6-B19F-0BA2-5C72-9877ED6506CA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 l="54857" t="50670" r="16315" b="29323"/>
            <a:stretch/>
          </p:blipFill>
          <p:spPr>
            <a:xfrm>
              <a:off x="9272056" y="6398345"/>
              <a:ext cx="1145822" cy="437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C95186-E479-BFCF-D2C8-3041AE032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" t="23927" r="5849" b="24356"/>
            <a:stretch>
              <a:fillRect/>
            </a:stretch>
          </p:blipFill>
          <p:spPr>
            <a:xfrm>
              <a:off x="1724901" y="6396842"/>
              <a:ext cx="2936089" cy="43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9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3" r:id="rId13"/>
    <p:sldLayoutId id="214748369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41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rcg.is/1XmLjy" TargetMode="External"/><Relationship Id="rId11" Type="http://schemas.openxmlformats.org/officeDocument/2006/relationships/image" Target="../media/image46.png"/><Relationship Id="rId5" Type="http://schemas.openxmlformats.org/officeDocument/2006/relationships/hyperlink" Target="https://arcg.is/0uviGj" TargetMode="External"/><Relationship Id="rId10" Type="http://schemas.openxmlformats.org/officeDocument/2006/relationships/hyperlink" Target="https://arcg.is/1O0u4r" TargetMode="External"/><Relationship Id="rId4" Type="http://schemas.openxmlformats.org/officeDocument/2006/relationships/hyperlink" Target="https://arcg.is/OCHOz" TargetMode="External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hyperlink" Target="https://www.adb.org/publications/building-capacity-geo-enabling-health-information-systems" TargetMode="Externa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salb.un.org/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6">
            <a:extLst>
              <a:ext uri="{FF2B5EF4-FFF2-40B4-BE49-F238E27FC236}">
                <a16:creationId xmlns:a16="http://schemas.microsoft.com/office/drawing/2014/main" id="{81684D36-67A0-6944-CF1F-9DC9F54BC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48491"/>
            <a:ext cx="9601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Sesaun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3: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Introdusaun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badak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enkuadramentu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geo-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habilitasaun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HIS no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nia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prosesu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implementasaun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iha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nasaun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sira</a:t>
            </a:r>
            <a:endParaRPr lang="en-US" altLang="en-US" sz="320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270280-A44B-CFE1-FE8D-570A6855D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A883CA76-C88E-6984-B032-E0BDC3278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973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Workshop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Formasaun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Tekniku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kona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Jestaun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Dadus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Jeospasial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no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Teknolojia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Programa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Saude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iha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</a:p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Timor-Leste</a:t>
            </a:r>
          </a:p>
        </p:txBody>
      </p:sp>
    </p:spTree>
    <p:extLst>
      <p:ext uri="{BB962C8B-B14F-4D97-AF65-F5344CB8AC3E}">
        <p14:creationId xmlns:p14="http://schemas.microsoft.com/office/powerpoint/2010/main" val="328464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43438" y="22042"/>
            <a:ext cx="11932023" cy="62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900" b="1" dirty="0" err="1">
                <a:solidFill>
                  <a:srgbClr val="002147"/>
                </a:solidFill>
                <a:latin typeface="+mn-lt"/>
              </a:rPr>
              <a:t>Matadalan</a:t>
            </a:r>
            <a:r>
              <a:rPr lang="en-US" sz="29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2900" b="1" dirty="0" err="1">
                <a:solidFill>
                  <a:srgbClr val="002147"/>
                </a:solidFill>
                <a:latin typeface="+mn-lt"/>
              </a:rPr>
              <a:t>sira</a:t>
            </a:r>
            <a:r>
              <a:rPr lang="en-US" sz="29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2900" b="1" dirty="0" err="1">
                <a:solidFill>
                  <a:srgbClr val="002147"/>
                </a:solidFill>
                <a:latin typeface="+mn-lt"/>
              </a:rPr>
              <a:t>inklui</a:t>
            </a:r>
            <a:r>
              <a:rPr lang="en-US" sz="2900" b="1" dirty="0">
                <a:solidFill>
                  <a:srgbClr val="002147"/>
                </a:solidFill>
                <a:latin typeface="+mn-lt"/>
              </a:rPr>
              <a:t>/</a:t>
            </a:r>
            <a:r>
              <a:rPr lang="en-US" sz="2900" b="1" dirty="0" err="1">
                <a:solidFill>
                  <a:srgbClr val="002147"/>
                </a:solidFill>
                <a:latin typeface="+mn-lt"/>
              </a:rPr>
              <a:t>bazeia</a:t>
            </a:r>
            <a:r>
              <a:rPr lang="en-US" sz="29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2900" b="1" dirty="0" err="1">
                <a:solidFill>
                  <a:srgbClr val="002147"/>
                </a:solidFill>
                <a:latin typeface="+mn-lt"/>
              </a:rPr>
              <a:t>ba</a:t>
            </a:r>
            <a:r>
              <a:rPr lang="en-US" sz="29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2900" b="1" dirty="0" err="1">
                <a:solidFill>
                  <a:srgbClr val="002147"/>
                </a:solidFill>
                <a:latin typeface="+mn-lt"/>
              </a:rPr>
              <a:t>enkuadramentu</a:t>
            </a:r>
            <a:r>
              <a:rPr lang="en-US" sz="2900" b="1" dirty="0">
                <a:solidFill>
                  <a:srgbClr val="002147"/>
                </a:solidFill>
                <a:latin typeface="+mn-lt"/>
              </a:rPr>
              <a:t> Geo-</a:t>
            </a:r>
            <a:r>
              <a:rPr lang="en-US" sz="2900" b="1" dirty="0" err="1">
                <a:solidFill>
                  <a:srgbClr val="002147"/>
                </a:solidFill>
                <a:latin typeface="+mn-lt"/>
              </a:rPr>
              <a:t>Habilitasaun</a:t>
            </a:r>
            <a:r>
              <a:rPr lang="en-US" sz="2900" b="1" dirty="0">
                <a:solidFill>
                  <a:srgbClr val="002147"/>
                </a:solidFill>
                <a:latin typeface="+mn-lt"/>
              </a:rPr>
              <a:t> HIS </a:t>
            </a:r>
            <a:r>
              <a:rPr lang="en-US" sz="2900" b="1" dirty="0" err="1">
                <a:solidFill>
                  <a:srgbClr val="002147"/>
                </a:solidFill>
                <a:latin typeface="+mn-lt"/>
              </a:rPr>
              <a:t>nian</a:t>
            </a:r>
            <a:endParaRPr lang="en-US" sz="2900" b="1" dirty="0">
              <a:solidFill>
                <a:srgbClr val="002147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58FAF-BFA5-4BA1-F562-F7177B7B00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17" t="13125" r="39999" b="34"/>
          <a:stretch/>
        </p:blipFill>
        <p:spPr>
          <a:xfrm>
            <a:off x="1663794" y="1099774"/>
            <a:ext cx="2748670" cy="3913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510991-C2CF-8853-083B-7DA74A9D9E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59" t="20125" r="41274" b="4724"/>
          <a:stretch/>
        </p:blipFill>
        <p:spPr>
          <a:xfrm>
            <a:off x="7842580" y="1098729"/>
            <a:ext cx="2793139" cy="39135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8CD067-20CA-8938-E043-107CE1F611E5}"/>
              </a:ext>
            </a:extLst>
          </p:cNvPr>
          <p:cNvSpPr txBox="1"/>
          <p:nvPr/>
        </p:nvSpPr>
        <p:spPr>
          <a:xfrm>
            <a:off x="555511" y="5958515"/>
            <a:ext cx="6192121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675" dirty="0">
                <a:solidFill>
                  <a:srgbClr val="002147"/>
                </a:solidFill>
              </a:rPr>
              <a:t>1 https://www.unicef.org/media/58181/file</a:t>
            </a:r>
          </a:p>
          <a:p>
            <a:r>
              <a:rPr lang="en-PH" sz="675" dirty="0">
                <a:solidFill>
                  <a:srgbClr val="002147"/>
                </a:solidFill>
              </a:rPr>
              <a:t>2 https://www.gavi.org/news/document-library/leveraging-geospatial-technologies-and-data-strengthen-immunisation</a:t>
            </a:r>
          </a:p>
          <a:p>
            <a:r>
              <a:rPr lang="en-PH" sz="675" dirty="0">
                <a:solidFill>
                  <a:srgbClr val="002147"/>
                </a:solidFill>
              </a:rPr>
              <a:t>3 https://drive.google.com/file/d/1jj779zww4herWOESAd9mXqVE1YfQehtH/view?usp=sharing  </a:t>
            </a:r>
          </a:p>
        </p:txBody>
      </p:sp>
      <p:sp>
        <p:nvSpPr>
          <p:cNvPr id="12" name="AutoShape 416">
            <a:extLst>
              <a:ext uri="{FF2B5EF4-FFF2-40B4-BE49-F238E27FC236}">
                <a16:creationId xmlns:a16="http://schemas.microsoft.com/office/drawing/2014/main" id="{6292074C-6CA0-2294-3D90-CAD5EEA2C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42" y="5239442"/>
            <a:ext cx="381000" cy="28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265">
            <a:extLst>
              <a:ext uri="{FF2B5EF4-FFF2-40B4-BE49-F238E27FC236}">
                <a16:creationId xmlns:a16="http://schemas.microsoft.com/office/drawing/2014/main" id="{2DFFC40B-5A7C-B2FC-F8A1-814CF3FED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842" y="5217822"/>
            <a:ext cx="9473471" cy="67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7866" tIns="33338" rIns="67866" bIns="33338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200" dirty="0" err="1"/>
              <a:t>Enkuadramentu</a:t>
            </a:r>
            <a:r>
              <a:rPr lang="en-US" sz="2200" dirty="0"/>
              <a:t> </a:t>
            </a:r>
            <a:r>
              <a:rPr lang="en-US" sz="2200" dirty="0" err="1"/>
              <a:t>ne'ebé</a:t>
            </a:r>
            <a:r>
              <a:rPr lang="en-US" sz="2200" dirty="0"/>
              <a:t> </a:t>
            </a:r>
            <a:r>
              <a:rPr lang="en-US" sz="2200" dirty="0" err="1"/>
              <a:t>uza</a:t>
            </a:r>
            <a:r>
              <a:rPr lang="en-US" sz="2200" dirty="0"/>
              <a:t> </a:t>
            </a:r>
            <a:r>
              <a:rPr lang="en-US" sz="2200" dirty="0" err="1"/>
              <a:t>husi</a:t>
            </a:r>
            <a:r>
              <a:rPr lang="en-US" sz="2200" dirty="0"/>
              <a:t> UNICEF, GAVI, OMS no </a:t>
            </a:r>
            <a:r>
              <a:rPr lang="en-US" sz="2200" dirty="0" err="1"/>
              <a:t>Fundu</a:t>
            </a:r>
            <a:r>
              <a:rPr lang="en-US" sz="2200" dirty="0"/>
              <a:t> </a:t>
            </a:r>
            <a:r>
              <a:rPr lang="en-US" sz="2200" dirty="0" err="1"/>
              <a:t>Globál</a:t>
            </a:r>
            <a:r>
              <a:rPr lang="en-US" sz="2200" dirty="0"/>
              <a:t> </a:t>
            </a:r>
            <a:r>
              <a:rPr lang="en-US" sz="2200" dirty="0" err="1"/>
              <a:t>hodi</a:t>
            </a:r>
            <a:r>
              <a:rPr lang="en-US" sz="2200" dirty="0"/>
              <a:t> </a:t>
            </a:r>
            <a:r>
              <a:rPr lang="en-US" sz="2200" dirty="0" err="1"/>
              <a:t>apoia</a:t>
            </a:r>
            <a:r>
              <a:rPr lang="en-US" sz="2200" dirty="0"/>
              <a:t> </a:t>
            </a:r>
            <a:r>
              <a:rPr lang="en-US" sz="2200" dirty="0" err="1"/>
              <a:t>jestaun</a:t>
            </a:r>
            <a:r>
              <a:rPr lang="en-US" sz="2200" dirty="0"/>
              <a:t> no </a:t>
            </a:r>
            <a:r>
              <a:rPr lang="en-US" sz="2200" dirty="0" err="1"/>
              <a:t>utilizasaun</a:t>
            </a:r>
            <a:r>
              <a:rPr lang="en-US" sz="2200" dirty="0"/>
              <a:t> </a:t>
            </a:r>
            <a:r>
              <a:rPr lang="en-US" sz="2200" dirty="0" err="1"/>
              <a:t>dadus</a:t>
            </a:r>
            <a:r>
              <a:rPr lang="en-US" sz="2200" dirty="0"/>
              <a:t> </a:t>
            </a:r>
            <a:r>
              <a:rPr lang="en-US" sz="2200" dirty="0" err="1"/>
              <a:t>jeoespasiál</a:t>
            </a:r>
            <a:r>
              <a:rPr lang="en-US" sz="2200" dirty="0"/>
              <a:t> no </a:t>
            </a:r>
            <a:r>
              <a:rPr lang="en-US" sz="2200" dirty="0" err="1"/>
              <a:t>teknolojia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 </a:t>
            </a:r>
            <a:r>
              <a:rPr lang="en-US" sz="2200" dirty="0" err="1"/>
              <a:t>iha</a:t>
            </a:r>
            <a:r>
              <a:rPr lang="en-US" sz="2200" dirty="0"/>
              <a:t> </a:t>
            </a:r>
            <a:r>
              <a:rPr lang="en-US" sz="2200" dirty="0" err="1"/>
              <a:t>nasaun</a:t>
            </a:r>
            <a:r>
              <a:rPr lang="en-US" sz="2200" dirty="0"/>
              <a:t> </a:t>
            </a:r>
            <a:r>
              <a:rPr lang="en-US" sz="2200" dirty="0" err="1"/>
              <a:t>sira</a:t>
            </a:r>
            <a:r>
              <a:rPr lang="en-US" sz="2200" dirty="0"/>
              <a:t>.</a:t>
            </a:r>
          </a:p>
        </p:txBody>
      </p:sp>
      <p:sp>
        <p:nvSpPr>
          <p:cNvPr id="14" name="Rectangle 265">
            <a:extLst>
              <a:ext uri="{FF2B5EF4-FFF2-40B4-BE49-F238E27FC236}">
                <a16:creationId xmlns:a16="http://schemas.microsoft.com/office/drawing/2014/main" id="{45347A3F-4EDA-0D19-73E8-37AE6ABDA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823" y="747487"/>
            <a:ext cx="714611" cy="3166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7866" tIns="33338" rIns="67866" bIns="33338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b="1" dirty="0"/>
              <a:t>2018</a:t>
            </a:r>
          </a:p>
        </p:txBody>
      </p:sp>
      <p:sp>
        <p:nvSpPr>
          <p:cNvPr id="15" name="Rectangle 265">
            <a:extLst>
              <a:ext uri="{FF2B5EF4-FFF2-40B4-BE49-F238E27FC236}">
                <a16:creationId xmlns:a16="http://schemas.microsoft.com/office/drawing/2014/main" id="{C58ADA82-5D21-9C14-904B-4FABEB3A8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2456" y="762037"/>
            <a:ext cx="714611" cy="3166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7866" tIns="33338" rIns="67866" bIns="33338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b="1" dirty="0"/>
              <a:t>2021</a:t>
            </a:r>
          </a:p>
        </p:txBody>
      </p:sp>
      <p:sp>
        <p:nvSpPr>
          <p:cNvPr id="16" name="Rectangle 265">
            <a:extLst>
              <a:ext uri="{FF2B5EF4-FFF2-40B4-BE49-F238E27FC236}">
                <a16:creationId xmlns:a16="http://schemas.microsoft.com/office/drawing/2014/main" id="{064DD276-87BD-8731-7B57-79D0F0267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1843" y="762037"/>
            <a:ext cx="714611" cy="3166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7866" tIns="33338" rIns="67866" bIns="33338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b="1" dirty="0"/>
              <a:t>2023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BD314F2-B81C-C324-324E-245D0E36C4F1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10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D86BFF-E10C-4A88-4511-2D28041482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17" t="12912" r="40232" b="-1128"/>
          <a:stretch/>
        </p:blipFill>
        <p:spPr>
          <a:xfrm>
            <a:off x="4639800" y="1098730"/>
            <a:ext cx="2962272" cy="3913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570364-7BDC-EA72-C664-02B888795B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520" t="38265" r="10441" b="47050"/>
          <a:stretch/>
        </p:blipFill>
        <p:spPr>
          <a:xfrm>
            <a:off x="10435723" y="4770626"/>
            <a:ext cx="399991" cy="360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5F9D92-77BE-8028-C712-97BC852882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520" t="38265" r="10441" b="47050"/>
          <a:stretch/>
        </p:blipFill>
        <p:spPr>
          <a:xfrm>
            <a:off x="7302078" y="4782608"/>
            <a:ext cx="399991" cy="3604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8277F3-89AB-5416-010D-2AA705184B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520" t="38265" r="10441" b="47050"/>
          <a:stretch/>
        </p:blipFill>
        <p:spPr>
          <a:xfrm>
            <a:off x="4199296" y="4770626"/>
            <a:ext cx="399991" cy="36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4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flowchart&#10;&#10;Description automatically generated">
            <a:extLst>
              <a:ext uri="{FF2B5EF4-FFF2-40B4-BE49-F238E27FC236}">
                <a16:creationId xmlns:a16="http://schemas.microsoft.com/office/drawing/2014/main" id="{06E95D37-D238-EE3C-61B4-37BA67D53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735" y="1223353"/>
            <a:ext cx="2866192" cy="18914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299B26-A783-69F6-E8F3-FA9C8CCB8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08" y="1595096"/>
            <a:ext cx="2416742" cy="33472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70EC53-DB16-16DE-A2A1-3DF2376C6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535" y="4054710"/>
            <a:ext cx="1315960" cy="17058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Google Shape;147;p5">
            <a:extLst>
              <a:ext uri="{FF2B5EF4-FFF2-40B4-BE49-F238E27FC236}">
                <a16:creationId xmlns:a16="http://schemas.microsoft.com/office/drawing/2014/main" id="{4934ADAD-8FE8-0913-C7A7-208DCB1E8060}"/>
              </a:ext>
            </a:extLst>
          </p:cNvPr>
          <p:cNvSpPr/>
          <p:nvPr/>
        </p:nvSpPr>
        <p:spPr>
          <a:xfrm>
            <a:off x="3454466" y="2089577"/>
            <a:ext cx="577672" cy="3626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1A4059-55EF-46FE-99F7-B7A617EFAC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763" t="34314" r="42629" b="18461"/>
          <a:stretch/>
        </p:blipFill>
        <p:spPr>
          <a:xfrm>
            <a:off x="3584015" y="3859684"/>
            <a:ext cx="1334483" cy="11840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E4946D-3CE8-FFB6-8E37-C19AF8ACBA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582" t="34619" r="13743" b="12731"/>
          <a:stretch/>
        </p:blipFill>
        <p:spPr>
          <a:xfrm>
            <a:off x="3954369" y="4281885"/>
            <a:ext cx="1378945" cy="1462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23F37F-B09D-1661-7CD6-FA6360AE71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887" t="27324" r="44095" b="12417"/>
          <a:stretch/>
        </p:blipFill>
        <p:spPr>
          <a:xfrm>
            <a:off x="8043100" y="3982604"/>
            <a:ext cx="1408425" cy="1823375"/>
          </a:xfrm>
          <a:prstGeom prst="rect">
            <a:avLst/>
          </a:prstGeom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8CF9DA2-3250-ECA2-E628-8F4F57BA3144}"/>
              </a:ext>
            </a:extLst>
          </p:cNvPr>
          <p:cNvSpPr/>
          <p:nvPr/>
        </p:nvSpPr>
        <p:spPr>
          <a:xfrm>
            <a:off x="7758216" y="5781782"/>
            <a:ext cx="2089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err="1"/>
              <a:t>Estratéjia</a:t>
            </a:r>
            <a:r>
              <a:rPr lang="en-US" sz="900" dirty="0"/>
              <a:t> </a:t>
            </a:r>
            <a:r>
              <a:rPr lang="en-US" sz="900" dirty="0" err="1"/>
              <a:t>sira</a:t>
            </a:r>
            <a:r>
              <a:rPr lang="en-US" sz="900" dirty="0"/>
              <a:t>, </a:t>
            </a:r>
            <a:r>
              <a:rPr lang="en-US" sz="900" dirty="0" err="1"/>
              <a:t>envolvimentu</a:t>
            </a:r>
            <a:r>
              <a:rPr lang="en-US" sz="900" dirty="0"/>
              <a:t> </a:t>
            </a:r>
            <a:r>
              <a:rPr lang="en-US" sz="900" dirty="0" err="1"/>
              <a:t>parte</a:t>
            </a:r>
            <a:r>
              <a:rPr lang="en-US" sz="900" dirty="0"/>
              <a:t> </a:t>
            </a:r>
            <a:r>
              <a:rPr lang="en-US" sz="900" dirty="0" err="1"/>
              <a:t>interesada</a:t>
            </a:r>
            <a:r>
              <a:rPr lang="en-US" sz="900" dirty="0"/>
              <a:t> </a:t>
            </a:r>
            <a:r>
              <a:rPr lang="en-US" sz="900" dirty="0" err="1"/>
              <a:t>sira</a:t>
            </a:r>
            <a:r>
              <a:rPr lang="en-US" sz="900" dirty="0"/>
              <a:t> no </a:t>
            </a:r>
            <a:r>
              <a:rPr lang="en-US" sz="900" dirty="0" err="1"/>
              <a:t>nivel</a:t>
            </a:r>
            <a:r>
              <a:rPr lang="en-US" sz="900" dirty="0"/>
              <a:t> </a:t>
            </a:r>
            <a:r>
              <a:rPr lang="en-US" sz="900" dirty="0" err="1"/>
              <a:t>implementasaun</a:t>
            </a:r>
            <a:r>
              <a:rPr lang="en-US" sz="900" dirty="0"/>
              <a:t> </a:t>
            </a:r>
            <a:r>
              <a:rPr lang="en-US" sz="900" dirty="0" err="1"/>
              <a:t>nian</a:t>
            </a:r>
            <a:r>
              <a:rPr lang="en-US" sz="900" dirty="0"/>
              <a:t> </a:t>
            </a:r>
            <a:r>
              <a:rPr lang="en-US" sz="900" dirty="0" err="1"/>
              <a:t>hodi</a:t>
            </a:r>
            <a:r>
              <a:rPr lang="en-US" sz="900" dirty="0"/>
              <a:t> </a:t>
            </a:r>
            <a:r>
              <a:rPr lang="en-US" sz="900" dirty="0" err="1"/>
              <a:t>rezolve</a:t>
            </a:r>
            <a:r>
              <a:rPr lang="en-US" sz="900" dirty="0"/>
              <a:t> </a:t>
            </a:r>
            <a:r>
              <a:rPr lang="en-US" sz="900" dirty="0" err="1"/>
              <a:t>lakuna</a:t>
            </a:r>
            <a:r>
              <a:rPr lang="en-US" sz="900" dirty="0"/>
              <a:t> </a:t>
            </a:r>
            <a:r>
              <a:rPr lang="en-US" sz="900" dirty="0" err="1"/>
              <a:t>sira</a:t>
            </a:r>
            <a:r>
              <a:rPr lang="en-US" sz="900" dirty="0"/>
              <a:t> </a:t>
            </a:r>
            <a:r>
              <a:rPr lang="en-US" sz="900" dirty="0" err="1"/>
              <a:t>ne'ebé</a:t>
            </a:r>
            <a:r>
              <a:rPr lang="en-US" sz="900" dirty="0"/>
              <a:t> </a:t>
            </a:r>
            <a:r>
              <a:rPr lang="en-US" sz="900" dirty="0" err="1"/>
              <a:t>eziste</a:t>
            </a:r>
            <a:endParaRPr lang="en-US" sz="9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0EBDB6-9418-EACD-35A1-92784F6E4502}"/>
              </a:ext>
            </a:extLst>
          </p:cNvPr>
          <p:cNvSpPr/>
          <p:nvPr/>
        </p:nvSpPr>
        <p:spPr>
          <a:xfrm>
            <a:off x="5975070" y="5771606"/>
            <a:ext cx="1408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HIS </a:t>
            </a:r>
            <a:r>
              <a:rPr lang="en-US" sz="900" dirty="0" err="1"/>
              <a:t>Kestionáriu</a:t>
            </a:r>
            <a:r>
              <a:rPr lang="en-US" sz="900" dirty="0"/>
              <a:t> </a:t>
            </a:r>
            <a:r>
              <a:rPr lang="en-US" sz="900" dirty="0" err="1"/>
              <a:t>avaliasaun</a:t>
            </a:r>
            <a:r>
              <a:rPr lang="en-US" sz="900" dirty="0"/>
              <a:t> </a:t>
            </a:r>
            <a:r>
              <a:rPr lang="en-US" sz="900" dirty="0" err="1"/>
              <a:t>lalais</a:t>
            </a:r>
            <a:r>
              <a:rPr lang="en-US" sz="900" dirty="0"/>
              <a:t> Geo-</a:t>
            </a:r>
            <a:r>
              <a:rPr lang="en-US" sz="900" dirty="0" err="1"/>
              <a:t>habilitasaun</a:t>
            </a:r>
            <a:endParaRPr lang="en-US" sz="9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4B3EE0-C7CC-2571-2399-B5787569B172}"/>
              </a:ext>
            </a:extLst>
          </p:cNvPr>
          <p:cNvSpPr/>
          <p:nvPr/>
        </p:nvSpPr>
        <p:spPr>
          <a:xfrm>
            <a:off x="3788139" y="5799694"/>
            <a:ext cx="14084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Benchmarks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342D14-D9A6-844A-B8F7-EA210601D353}"/>
              </a:ext>
            </a:extLst>
          </p:cNvPr>
          <p:cNvSpPr/>
          <p:nvPr/>
        </p:nvSpPr>
        <p:spPr>
          <a:xfrm>
            <a:off x="8804608" y="3139034"/>
            <a:ext cx="14084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err="1"/>
              <a:t>Prosesu</a:t>
            </a:r>
            <a:r>
              <a:rPr lang="en-US" sz="900" dirty="0"/>
              <a:t> </a:t>
            </a:r>
            <a:r>
              <a:rPr lang="en-US" sz="900" dirty="0" err="1"/>
              <a:t>implementasaun</a:t>
            </a:r>
            <a:r>
              <a:rPr lang="en-US" sz="900" dirty="0"/>
              <a:t> no </a:t>
            </a:r>
            <a:r>
              <a:rPr lang="en-US" sz="900" dirty="0" err="1"/>
              <a:t>materiál</a:t>
            </a:r>
            <a:r>
              <a:rPr lang="en-US" sz="900" dirty="0"/>
              <a:t> </a:t>
            </a:r>
            <a:r>
              <a:rPr lang="en-US" sz="900" dirty="0" err="1"/>
              <a:t>sira</a:t>
            </a:r>
            <a:r>
              <a:rPr lang="en-US" sz="900" dirty="0"/>
              <a:t> </a:t>
            </a:r>
            <a:r>
              <a:rPr lang="en-US" sz="900" dirty="0" err="1"/>
              <a:t>ne'ebé</a:t>
            </a:r>
            <a:r>
              <a:rPr lang="en-US" sz="900" dirty="0"/>
              <a:t> </a:t>
            </a:r>
            <a:r>
              <a:rPr lang="en-US" sz="900" dirty="0" err="1"/>
              <a:t>asosiadu</a:t>
            </a:r>
            <a:endParaRPr lang="en-US" sz="9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35CD97-91C8-3ECE-6F3C-EDA965355836}"/>
              </a:ext>
            </a:extLst>
          </p:cNvPr>
          <p:cNvSpPr/>
          <p:nvPr/>
        </p:nvSpPr>
        <p:spPr>
          <a:xfrm>
            <a:off x="4730548" y="3089279"/>
            <a:ext cx="1937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HIS Geo-</a:t>
            </a:r>
            <a:r>
              <a:rPr lang="en-US" sz="900" dirty="0" err="1"/>
              <a:t>Habilitasaun</a:t>
            </a:r>
            <a:r>
              <a:rPr lang="en-US" sz="900" dirty="0"/>
              <a:t> – </a:t>
            </a:r>
            <a:r>
              <a:rPr lang="en-US" sz="900" dirty="0" err="1"/>
              <a:t>Enkuadramentu</a:t>
            </a:r>
            <a:r>
              <a:rPr lang="en-US" sz="900" dirty="0"/>
              <a:t> </a:t>
            </a:r>
            <a:r>
              <a:rPr lang="en-US" sz="900" dirty="0" err="1"/>
              <a:t>Piramida</a:t>
            </a:r>
            <a:endParaRPr lang="en-US" sz="900" dirty="0"/>
          </a:p>
        </p:txBody>
      </p:sp>
      <p:sp>
        <p:nvSpPr>
          <p:cNvPr id="29" name="Google Shape;147;p5">
            <a:extLst>
              <a:ext uri="{FF2B5EF4-FFF2-40B4-BE49-F238E27FC236}">
                <a16:creationId xmlns:a16="http://schemas.microsoft.com/office/drawing/2014/main" id="{EF1BA926-7718-A094-58FC-70C8BDBA7603}"/>
              </a:ext>
            </a:extLst>
          </p:cNvPr>
          <p:cNvSpPr/>
          <p:nvPr/>
        </p:nvSpPr>
        <p:spPr>
          <a:xfrm>
            <a:off x="7273606" y="2083948"/>
            <a:ext cx="577672" cy="3626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ym typeface="Calibri"/>
            </a:endParaRPr>
          </a:p>
        </p:txBody>
      </p:sp>
      <p:sp>
        <p:nvSpPr>
          <p:cNvPr id="30" name="Google Shape;147;p5">
            <a:extLst>
              <a:ext uri="{FF2B5EF4-FFF2-40B4-BE49-F238E27FC236}">
                <a16:creationId xmlns:a16="http://schemas.microsoft.com/office/drawing/2014/main" id="{145B2684-575C-8147-476E-3B7D50AFB179}"/>
              </a:ext>
            </a:extLst>
          </p:cNvPr>
          <p:cNvSpPr/>
          <p:nvPr/>
        </p:nvSpPr>
        <p:spPr>
          <a:xfrm rot="9280596">
            <a:off x="5703376" y="3315974"/>
            <a:ext cx="2303096" cy="270198"/>
          </a:xfrm>
          <a:prstGeom prst="rightArrow">
            <a:avLst>
              <a:gd name="adj1" fmla="val 42062"/>
              <a:gd name="adj2" fmla="val 49807"/>
            </a:avLst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ym typeface="Calibri"/>
            </a:endParaRPr>
          </a:p>
        </p:txBody>
      </p:sp>
      <p:sp>
        <p:nvSpPr>
          <p:cNvPr id="31" name="Google Shape;147;p5">
            <a:extLst>
              <a:ext uri="{FF2B5EF4-FFF2-40B4-BE49-F238E27FC236}">
                <a16:creationId xmlns:a16="http://schemas.microsoft.com/office/drawing/2014/main" id="{A0E97451-0F39-79A8-2968-C00C682EB615}"/>
              </a:ext>
            </a:extLst>
          </p:cNvPr>
          <p:cNvSpPr/>
          <p:nvPr/>
        </p:nvSpPr>
        <p:spPr>
          <a:xfrm rot="8703339">
            <a:off x="7538558" y="3391378"/>
            <a:ext cx="806667" cy="270198"/>
          </a:xfrm>
          <a:prstGeom prst="rightArrow">
            <a:avLst>
              <a:gd name="adj1" fmla="val 42062"/>
              <a:gd name="adj2" fmla="val 49807"/>
            </a:avLst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ym typeface="Calibri"/>
            </a:endParaRPr>
          </a:p>
        </p:txBody>
      </p:sp>
      <p:sp>
        <p:nvSpPr>
          <p:cNvPr id="32" name="Google Shape;147;p5">
            <a:extLst>
              <a:ext uri="{FF2B5EF4-FFF2-40B4-BE49-F238E27FC236}">
                <a16:creationId xmlns:a16="http://schemas.microsoft.com/office/drawing/2014/main" id="{CBCB0F54-5093-62A5-72E2-6FB47BABDFC6}"/>
              </a:ext>
            </a:extLst>
          </p:cNvPr>
          <p:cNvSpPr/>
          <p:nvPr/>
        </p:nvSpPr>
        <p:spPr>
          <a:xfrm rot="5400000">
            <a:off x="8621601" y="3518393"/>
            <a:ext cx="445199" cy="270198"/>
          </a:xfrm>
          <a:prstGeom prst="rightArrow">
            <a:avLst>
              <a:gd name="adj1" fmla="val 42062"/>
              <a:gd name="adj2" fmla="val 49807"/>
            </a:avLst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214A10-DCD8-441E-FA3A-025E27F58803}"/>
              </a:ext>
            </a:extLst>
          </p:cNvPr>
          <p:cNvSpPr/>
          <p:nvPr/>
        </p:nvSpPr>
        <p:spPr>
          <a:xfrm>
            <a:off x="460928" y="6104948"/>
            <a:ext cx="3582408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baseline="30000" dirty="0"/>
              <a:t>1</a:t>
            </a:r>
            <a:r>
              <a:rPr lang="en-US" sz="750" dirty="0"/>
              <a:t> https://www.healthgeolab.net/DOCUMENTS/HIS_geo-enabling_toolkit.pdf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7F8FEC6-8ECE-7682-5828-E1EDBD878169}"/>
              </a:ext>
            </a:extLst>
          </p:cNvPr>
          <p:cNvSpPr txBox="1">
            <a:spLocks/>
          </p:cNvSpPr>
          <p:nvPr/>
        </p:nvSpPr>
        <p:spPr bwMode="auto">
          <a:xfrm>
            <a:off x="1524001" y="-10381"/>
            <a:ext cx="9143999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147"/>
                </a:solidFill>
                <a:latin typeface="+mn-lt"/>
              </a:rPr>
              <a:t>Toolkit Geo-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Habilitasaun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HIS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nian</a:t>
            </a:r>
            <a:endParaRPr lang="en-US" sz="32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E78A46-101A-E66C-69F6-3B12E2AFD931}"/>
              </a:ext>
            </a:extLst>
          </p:cNvPr>
          <p:cNvSpPr/>
          <p:nvPr/>
        </p:nvSpPr>
        <p:spPr>
          <a:xfrm>
            <a:off x="286288" y="610831"/>
            <a:ext cx="11619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Dezeña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ajuda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nasaun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avalia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geo-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habilitasaun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HIS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dezenvolve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planu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asaun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ne'ebé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objetivu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prenxe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lakuna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ne'ebé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identifika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BFD2D9A-CF45-2664-E058-4A89167F2AE5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11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31FB21-5D6A-7789-1CE1-837C6D8C5B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7651" y="4109470"/>
            <a:ext cx="2291134" cy="1662136"/>
          </a:xfrm>
          <a:prstGeom prst="rect">
            <a:avLst/>
          </a:prstGeom>
        </p:spPr>
      </p:pic>
      <p:sp>
        <p:nvSpPr>
          <p:cNvPr id="16" name="Google Shape;147;p5">
            <a:extLst>
              <a:ext uri="{FF2B5EF4-FFF2-40B4-BE49-F238E27FC236}">
                <a16:creationId xmlns:a16="http://schemas.microsoft.com/office/drawing/2014/main" id="{04461272-5519-DD2A-DFB1-BFF2468B3E3F}"/>
              </a:ext>
            </a:extLst>
          </p:cNvPr>
          <p:cNvSpPr/>
          <p:nvPr/>
        </p:nvSpPr>
        <p:spPr>
          <a:xfrm rot="3248630">
            <a:off x="10248764" y="3533288"/>
            <a:ext cx="445199" cy="270198"/>
          </a:xfrm>
          <a:prstGeom prst="rightArrow">
            <a:avLst>
              <a:gd name="adj1" fmla="val 42062"/>
              <a:gd name="adj2" fmla="val 49807"/>
            </a:avLst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ym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623EAF-265B-DAD5-90EB-BF366F2D3E7B}"/>
              </a:ext>
            </a:extLst>
          </p:cNvPr>
          <p:cNvSpPr/>
          <p:nvPr/>
        </p:nvSpPr>
        <p:spPr>
          <a:xfrm>
            <a:off x="9990916" y="5836226"/>
            <a:ext cx="20894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err="1"/>
              <a:t>Modelu</a:t>
            </a:r>
            <a:r>
              <a:rPr lang="en-US" sz="900" dirty="0"/>
              <a:t> </a:t>
            </a:r>
            <a:r>
              <a:rPr lang="en-US" sz="900" dirty="0" err="1"/>
              <a:t>planu</a:t>
            </a:r>
            <a:r>
              <a:rPr lang="en-US" sz="900" dirty="0"/>
              <a:t> </a:t>
            </a:r>
            <a:r>
              <a:rPr lang="en-US" sz="900" dirty="0" err="1"/>
              <a:t>asaun</a:t>
            </a:r>
            <a:r>
              <a:rPr lang="en-US" sz="900" dirty="0"/>
              <a:t> </a:t>
            </a:r>
            <a:r>
              <a:rPr lang="en-US" sz="900" dirty="0" err="1"/>
              <a:t>nian</a:t>
            </a:r>
            <a:endParaRPr lang="en-US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4109C2-9573-A2F8-3757-A5CE03A5630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0520" t="38265" r="10441" b="47050"/>
          <a:stretch/>
        </p:blipFill>
        <p:spPr>
          <a:xfrm>
            <a:off x="2779864" y="4683244"/>
            <a:ext cx="399991" cy="360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AC2ADB-1DF9-DC2A-2F41-890FAEEED7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7199" y="1446038"/>
            <a:ext cx="2848660" cy="169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87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1AD5324-774D-4D72-21FF-449F66FD6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175" y="1542258"/>
            <a:ext cx="2941731" cy="4187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97425" y="675546"/>
            <a:ext cx="10791299" cy="866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ea typeface="Arial" charset="0"/>
              </a:rPr>
              <a:t>Atu </a:t>
            </a:r>
            <a:r>
              <a:rPr lang="en-US" sz="2400" dirty="0" err="1">
                <a:ea typeface="Arial" charset="0"/>
              </a:rPr>
              <a:t>atinji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referénsia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sira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hosi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enkuadramentu</a:t>
            </a:r>
            <a:r>
              <a:rPr lang="en-US" sz="2400" dirty="0">
                <a:ea typeface="Arial" charset="0"/>
              </a:rPr>
              <a:t> geo-</a:t>
            </a:r>
            <a:r>
              <a:rPr lang="en-US" sz="2400" dirty="0" err="1">
                <a:ea typeface="Arial" charset="0"/>
              </a:rPr>
              <a:t>habilitasaun</a:t>
            </a:r>
            <a:r>
              <a:rPr lang="en-US" sz="2400" dirty="0">
                <a:ea typeface="Arial" charset="0"/>
              </a:rPr>
              <a:t> HIS </a:t>
            </a:r>
            <a:r>
              <a:rPr lang="en-US" sz="2400" dirty="0" err="1">
                <a:ea typeface="Arial" charset="0"/>
              </a:rPr>
              <a:t>nian</a:t>
            </a:r>
            <a:r>
              <a:rPr lang="en-US" sz="2400" dirty="0">
                <a:ea typeface="Arial" charset="0"/>
              </a:rPr>
              <a:t>, </a:t>
            </a:r>
            <a:r>
              <a:rPr lang="en-US" sz="2400" dirty="0" err="1">
                <a:ea typeface="Arial" charset="0"/>
              </a:rPr>
              <a:t>presiza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tuir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prosesu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etapa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neen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ne'ebé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deskreve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iha</a:t>
            </a:r>
            <a:r>
              <a:rPr lang="en-US" sz="2400" dirty="0">
                <a:ea typeface="Arial" charset="0"/>
              </a:rPr>
              <a:t> ferramenta geo-</a:t>
            </a:r>
            <a:r>
              <a:rPr lang="en-US" sz="2400" dirty="0" err="1">
                <a:ea typeface="Arial" charset="0"/>
              </a:rPr>
              <a:t>habilitasaun</a:t>
            </a:r>
            <a:r>
              <a:rPr lang="en-US" sz="2400" dirty="0">
                <a:ea typeface="Arial" charset="0"/>
              </a:rPr>
              <a:t> HIS </a:t>
            </a:r>
            <a:r>
              <a:rPr lang="en-US" sz="2400" dirty="0" err="1">
                <a:ea typeface="Arial" charset="0"/>
              </a:rPr>
              <a:t>nian</a:t>
            </a:r>
            <a:r>
              <a:rPr lang="en-US" sz="2400" dirty="0">
                <a:ea typeface="Arial" charset="0"/>
              </a:rPr>
              <a:t>:</a:t>
            </a:r>
            <a:endParaRPr lang="en-PH" sz="2400" dirty="0">
              <a:ea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E1539A-AE3D-A460-CD83-9E85FA34FC0F}"/>
              </a:ext>
            </a:extLst>
          </p:cNvPr>
          <p:cNvSpPr/>
          <p:nvPr/>
        </p:nvSpPr>
        <p:spPr>
          <a:xfrm>
            <a:off x="520151" y="6112129"/>
            <a:ext cx="49124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http://www.healthgeolab.net/DOCUMENTS/HIS_geo-enabling_toolkit.pdf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5327CB6-D520-3D32-57C7-9222BB76DD75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12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5E19B2-9F3F-000E-D74B-86CA55931311}"/>
              </a:ext>
            </a:extLst>
          </p:cNvPr>
          <p:cNvSpPr txBox="1">
            <a:spLocks/>
          </p:cNvSpPr>
          <p:nvPr/>
        </p:nvSpPr>
        <p:spPr>
          <a:xfrm>
            <a:off x="950690" y="1506821"/>
            <a:ext cx="6319685" cy="44352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defRPr/>
            </a:pPr>
            <a:r>
              <a:rPr lang="en-PH" sz="2400" b="1" u="sng" dirty="0">
                <a:ea typeface="Arial" charset="0"/>
              </a:rPr>
              <a:t>Etapa 1</a:t>
            </a:r>
            <a:r>
              <a:rPr lang="fr-FR" sz="2400" dirty="0">
                <a:ea typeface="Arial" charset="0"/>
              </a:rPr>
              <a:t>: </a:t>
            </a:r>
            <a:r>
              <a:rPr lang="es-ES" sz="2400" dirty="0">
                <a:ea typeface="Arial" charset="0"/>
              </a:rPr>
              <a:t>Avalia nivel geo-</a:t>
            </a:r>
            <a:r>
              <a:rPr lang="es-ES" sz="2400" dirty="0" err="1">
                <a:ea typeface="Arial" charset="0"/>
              </a:rPr>
              <a:t>habilitasaun</a:t>
            </a:r>
            <a:r>
              <a:rPr lang="es-ES" sz="2400" dirty="0">
                <a:ea typeface="Arial" charset="0"/>
              </a:rPr>
              <a:t> sistema </a:t>
            </a:r>
            <a:r>
              <a:rPr lang="es-ES" sz="2400" dirty="0" err="1">
                <a:ea typeface="Arial" charset="0"/>
              </a:rPr>
              <a:t>informasaun</a:t>
            </a:r>
            <a:r>
              <a:rPr lang="es-ES" sz="2400" dirty="0">
                <a:ea typeface="Arial" charset="0"/>
              </a:rPr>
              <a:t> </a:t>
            </a:r>
            <a:r>
              <a:rPr lang="es-ES" sz="2400" dirty="0" err="1">
                <a:ea typeface="Arial" charset="0"/>
              </a:rPr>
              <a:t>saúde</a:t>
            </a:r>
            <a:r>
              <a:rPr lang="es-ES" sz="2400" dirty="0">
                <a:ea typeface="Arial" charset="0"/>
              </a:rPr>
              <a:t> </a:t>
            </a:r>
            <a:r>
              <a:rPr lang="es-ES" sz="2400" dirty="0" err="1">
                <a:ea typeface="Arial" charset="0"/>
              </a:rPr>
              <a:t>nian</a:t>
            </a:r>
            <a:endParaRPr lang="en-PH" sz="2400" dirty="0">
              <a:ea typeface="Arial" charset="0"/>
            </a:endParaRPr>
          </a:p>
          <a:p>
            <a:pPr>
              <a:defRPr/>
            </a:pPr>
            <a:r>
              <a:rPr lang="en-PH" sz="2400" b="1" u="sng" dirty="0">
                <a:ea typeface="Arial" charset="0"/>
              </a:rPr>
              <a:t>Etapa</a:t>
            </a:r>
            <a:r>
              <a:rPr lang="fr-FR" sz="2400" b="1" u="sng" dirty="0">
                <a:ea typeface="Arial" charset="0"/>
              </a:rPr>
              <a:t> 2 </a:t>
            </a:r>
            <a:r>
              <a:rPr lang="fr-FR" sz="2400" dirty="0">
                <a:ea typeface="Arial" charset="0"/>
              </a:rPr>
              <a:t>: </a:t>
            </a:r>
            <a:r>
              <a:rPr lang="en-US" sz="2400" dirty="0">
                <a:ea typeface="Arial" charset="0"/>
              </a:rPr>
              <a:t> Define </a:t>
            </a:r>
            <a:r>
              <a:rPr lang="en-US" sz="2400" dirty="0" err="1">
                <a:ea typeface="Arial" charset="0"/>
              </a:rPr>
              <a:t>estratéjia</a:t>
            </a:r>
            <a:r>
              <a:rPr lang="en-US" sz="2400" dirty="0">
                <a:ea typeface="Arial" charset="0"/>
              </a:rPr>
              <a:t>(</a:t>
            </a:r>
            <a:r>
              <a:rPr lang="en-US" sz="2400" dirty="0" err="1">
                <a:ea typeface="Arial" charset="0"/>
              </a:rPr>
              <a:t>sira</a:t>
            </a:r>
            <a:r>
              <a:rPr lang="en-US" sz="2400" dirty="0">
                <a:ea typeface="Arial" charset="0"/>
              </a:rPr>
              <a:t>) </a:t>
            </a:r>
            <a:r>
              <a:rPr lang="en-US" sz="2400" dirty="0" err="1">
                <a:ea typeface="Arial" charset="0"/>
              </a:rPr>
              <a:t>ne'ebé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atu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implementa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hodi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prenxe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lakuna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sira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ne'ebé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identifika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ona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durante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avaliasaun</a:t>
            </a:r>
            <a:endParaRPr lang="en-US" sz="2400" dirty="0">
              <a:ea typeface="Arial" charset="0"/>
            </a:endParaRPr>
          </a:p>
          <a:p>
            <a:pPr>
              <a:defRPr/>
            </a:pPr>
            <a:r>
              <a:rPr lang="en-PH" sz="2400" b="1" u="sng" dirty="0">
                <a:ea typeface="Arial" charset="0"/>
              </a:rPr>
              <a:t>Etapa</a:t>
            </a:r>
            <a:r>
              <a:rPr lang="fr-FR" sz="2400" b="1" u="sng" dirty="0">
                <a:ea typeface="Arial" charset="0"/>
              </a:rPr>
              <a:t> 3 </a:t>
            </a:r>
            <a:r>
              <a:rPr lang="fr-FR" sz="2400" dirty="0">
                <a:ea typeface="Arial" charset="0"/>
              </a:rPr>
              <a:t>: </a:t>
            </a:r>
            <a:r>
              <a:rPr lang="en-US" sz="2400" dirty="0" err="1">
                <a:ea typeface="Arial" charset="0"/>
              </a:rPr>
              <a:t>Dezenvolve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planu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asaun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ne'ebé</a:t>
            </a:r>
            <a:r>
              <a:rPr lang="en-US" sz="2400" dirty="0">
                <a:ea typeface="Arial" charset="0"/>
              </a:rPr>
              <a:t> ho </a:t>
            </a:r>
            <a:r>
              <a:rPr lang="en-US" sz="2400" dirty="0" err="1">
                <a:ea typeface="Arial" charset="0"/>
              </a:rPr>
              <a:t>objetivu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atu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prenxe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lakuna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sira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iha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enkuadramentu</a:t>
            </a:r>
            <a:r>
              <a:rPr lang="en-US" sz="2400" dirty="0">
                <a:ea typeface="Arial" charset="0"/>
              </a:rPr>
              <a:t> geo-</a:t>
            </a:r>
            <a:r>
              <a:rPr lang="en-US" sz="2400" dirty="0" err="1">
                <a:ea typeface="Arial" charset="0"/>
              </a:rPr>
              <a:t>habilitasaun</a:t>
            </a:r>
            <a:r>
              <a:rPr lang="en-US" sz="2400" dirty="0">
                <a:ea typeface="Arial" charset="0"/>
              </a:rPr>
              <a:t> HIS </a:t>
            </a:r>
            <a:r>
              <a:rPr lang="en-US" sz="2400" dirty="0" err="1">
                <a:ea typeface="Arial" charset="0"/>
              </a:rPr>
              <a:t>nian</a:t>
            </a:r>
            <a:endParaRPr lang="en-PH" sz="2400" dirty="0">
              <a:ea typeface="Arial" charset="0"/>
            </a:endParaRPr>
          </a:p>
          <a:p>
            <a:pPr>
              <a:defRPr/>
            </a:pPr>
            <a:r>
              <a:rPr lang="en-PH" sz="2400" b="1" u="sng" dirty="0">
                <a:ea typeface="Arial" charset="0"/>
              </a:rPr>
              <a:t>Etapa</a:t>
            </a:r>
            <a:r>
              <a:rPr lang="fr-FR" sz="2400" u="sng" dirty="0">
                <a:ea typeface="Arial" charset="0"/>
              </a:rPr>
              <a:t> </a:t>
            </a:r>
            <a:r>
              <a:rPr lang="fr-FR" sz="2400" b="1" u="sng" dirty="0">
                <a:ea typeface="Arial" charset="0"/>
              </a:rPr>
              <a:t>4 </a:t>
            </a:r>
            <a:r>
              <a:rPr lang="fr-FR" sz="2400" dirty="0">
                <a:ea typeface="Arial" charset="0"/>
              </a:rPr>
              <a:t>: </a:t>
            </a:r>
            <a:r>
              <a:rPr lang="fr-FR" sz="2400" dirty="0" err="1">
                <a:ea typeface="Arial" charset="0"/>
              </a:rPr>
              <a:t>Implementa</a:t>
            </a:r>
            <a:r>
              <a:rPr lang="fr-FR" sz="2400" dirty="0">
                <a:ea typeface="Arial" charset="0"/>
              </a:rPr>
              <a:t> </a:t>
            </a:r>
            <a:r>
              <a:rPr lang="fr-FR" sz="2400" dirty="0" err="1">
                <a:ea typeface="Arial" charset="0"/>
              </a:rPr>
              <a:t>planu</a:t>
            </a:r>
            <a:r>
              <a:rPr lang="fr-FR" sz="2400" dirty="0">
                <a:ea typeface="Arial" charset="0"/>
              </a:rPr>
              <a:t> </a:t>
            </a:r>
            <a:r>
              <a:rPr lang="fr-FR" sz="2400" dirty="0" err="1">
                <a:ea typeface="Arial" charset="0"/>
              </a:rPr>
              <a:t>asaun</a:t>
            </a:r>
            <a:endParaRPr lang="en-PH" sz="2400" dirty="0">
              <a:ea typeface="Arial" charset="0"/>
            </a:endParaRPr>
          </a:p>
          <a:p>
            <a:pPr>
              <a:defRPr/>
            </a:pPr>
            <a:r>
              <a:rPr lang="en-PH" sz="2400" b="1" u="sng" dirty="0">
                <a:ea typeface="Arial" charset="0"/>
              </a:rPr>
              <a:t>Etapa </a:t>
            </a:r>
            <a:r>
              <a:rPr lang="fr-FR" sz="2400" b="1" u="sng" dirty="0">
                <a:ea typeface="Arial" charset="0"/>
              </a:rPr>
              <a:t>5 </a:t>
            </a:r>
            <a:r>
              <a:rPr lang="fr-FR" sz="2400" dirty="0">
                <a:ea typeface="Arial" charset="0"/>
              </a:rPr>
              <a:t>: </a:t>
            </a:r>
            <a:r>
              <a:rPr lang="en-US" sz="2400" dirty="0">
                <a:ea typeface="Arial" charset="0"/>
              </a:rPr>
              <a:t>Avalia, </a:t>
            </a:r>
            <a:r>
              <a:rPr lang="en-US" sz="2400" dirty="0" err="1">
                <a:ea typeface="Arial" charset="0"/>
              </a:rPr>
              <a:t>dokumenta</a:t>
            </a:r>
            <a:r>
              <a:rPr lang="en-US" sz="2400" dirty="0">
                <a:ea typeface="Arial" charset="0"/>
              </a:rPr>
              <a:t> no </a:t>
            </a:r>
            <a:r>
              <a:rPr lang="en-US" sz="2400" dirty="0" err="1">
                <a:ea typeface="Arial" charset="0"/>
              </a:rPr>
              <a:t>sustenta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rezultadu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husi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implementasaun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planu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asaun</a:t>
            </a:r>
            <a:endParaRPr lang="en-PH" sz="2400" dirty="0">
              <a:ea typeface="Arial" charset="0"/>
            </a:endParaRPr>
          </a:p>
          <a:p>
            <a:pPr>
              <a:defRPr/>
            </a:pPr>
            <a:r>
              <a:rPr lang="en-PH" sz="2400" b="1" u="sng" dirty="0">
                <a:ea typeface="Arial" charset="0"/>
              </a:rPr>
              <a:t>Etapa</a:t>
            </a:r>
            <a:r>
              <a:rPr lang="fr-FR" sz="2400" b="1" u="sng" dirty="0">
                <a:ea typeface="Arial" charset="0"/>
              </a:rPr>
              <a:t> 6 </a:t>
            </a:r>
            <a:r>
              <a:rPr lang="fr-FR" sz="2400" u="sng" dirty="0">
                <a:ea typeface="Arial" charset="0"/>
              </a:rPr>
              <a:t>: </a:t>
            </a:r>
            <a:r>
              <a:rPr lang="en-US" sz="2400" dirty="0" err="1">
                <a:ea typeface="Arial" charset="0"/>
              </a:rPr>
              <a:t>Hahú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fali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husi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etapa</a:t>
            </a:r>
            <a:r>
              <a:rPr lang="en-US" sz="2400" dirty="0">
                <a:ea typeface="Arial" charset="0"/>
              </a:rPr>
              <a:t> 1 no </a:t>
            </a:r>
            <a:r>
              <a:rPr lang="en-US" sz="2400" dirty="0" err="1">
                <a:ea typeface="Arial" charset="0"/>
              </a:rPr>
              <a:t>Repete</a:t>
            </a:r>
            <a:endParaRPr lang="en-PH" sz="2400" dirty="0">
              <a:ea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265288-1D49-72F1-3D4C-BF7813E77F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520" t="38265" r="10441" b="47050"/>
          <a:stretch/>
        </p:blipFill>
        <p:spPr>
          <a:xfrm>
            <a:off x="10767323" y="5581553"/>
            <a:ext cx="399991" cy="3604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6299BA-0B0D-0ADE-A56A-9A07E06B692D}"/>
              </a:ext>
            </a:extLst>
          </p:cNvPr>
          <p:cNvSpPr txBox="1">
            <a:spLocks/>
          </p:cNvSpPr>
          <p:nvPr/>
        </p:nvSpPr>
        <p:spPr bwMode="auto">
          <a:xfrm>
            <a:off x="0" y="80774"/>
            <a:ext cx="12192000" cy="50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b="1" dirty="0" err="1">
                <a:solidFill>
                  <a:srgbClr val="002147"/>
                </a:solidFill>
                <a:latin typeface="+mn-lt"/>
              </a:rPr>
              <a:t>Prosesu</a:t>
            </a:r>
            <a:r>
              <a:rPr lang="fr-FR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fr-FR" sz="3200" b="1" dirty="0" err="1">
                <a:solidFill>
                  <a:srgbClr val="002147"/>
                </a:solidFill>
                <a:latin typeface="+mn-lt"/>
              </a:rPr>
              <a:t>implementasaun</a:t>
            </a:r>
            <a:r>
              <a:rPr lang="fr-FR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fr-FR" sz="3200" b="1" dirty="0" err="1">
                <a:solidFill>
                  <a:srgbClr val="002147"/>
                </a:solidFill>
                <a:latin typeface="+mn-lt"/>
              </a:rPr>
              <a:t>enkuadramentu</a:t>
            </a:r>
            <a:r>
              <a:rPr lang="fr-FR" sz="3200" b="1" dirty="0">
                <a:solidFill>
                  <a:srgbClr val="002147"/>
                </a:solidFill>
                <a:latin typeface="+mn-lt"/>
              </a:rPr>
              <a:t> Geo-</a:t>
            </a:r>
            <a:r>
              <a:rPr lang="fr-FR" sz="3200" b="1" dirty="0" err="1">
                <a:solidFill>
                  <a:srgbClr val="002147"/>
                </a:solidFill>
                <a:latin typeface="+mn-lt"/>
              </a:rPr>
              <a:t>Habilitasaun</a:t>
            </a:r>
            <a:r>
              <a:rPr lang="fr-FR" sz="3200" b="1" dirty="0">
                <a:solidFill>
                  <a:srgbClr val="002147"/>
                </a:solidFill>
                <a:latin typeface="+mn-lt"/>
              </a:rPr>
              <a:t> HIS </a:t>
            </a:r>
            <a:r>
              <a:rPr lang="fr-FR" sz="3200" b="1" dirty="0" err="1">
                <a:solidFill>
                  <a:srgbClr val="002147"/>
                </a:solidFill>
                <a:latin typeface="+mn-lt"/>
              </a:rPr>
              <a:t>nian</a:t>
            </a:r>
            <a:endParaRPr lang="en-US" sz="3200" b="1" dirty="0">
              <a:solidFill>
                <a:srgbClr val="00214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2289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27D143-B1F6-26B8-FC03-48119A743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057" y="1630265"/>
            <a:ext cx="4298117" cy="4531236"/>
          </a:xfrm>
          <a:prstGeom prst="rect">
            <a:avLst/>
          </a:prstGeom>
        </p:spPr>
      </p:pic>
      <p:pic>
        <p:nvPicPr>
          <p:cNvPr id="2" name="Picture 1" descr="A diagram of a flowchart&#10;&#10;Description automatically generated">
            <a:extLst>
              <a:ext uri="{FF2B5EF4-FFF2-40B4-BE49-F238E27FC236}">
                <a16:creationId xmlns:a16="http://schemas.microsoft.com/office/drawing/2014/main" id="{2A4B9EFE-532E-7C12-6DEB-AAA853F5A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731" y="1262711"/>
            <a:ext cx="4547450" cy="300100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89187"/>
            <a:ext cx="12191999" cy="4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147"/>
                </a:solidFill>
                <a:latin typeface="+mn-lt"/>
              </a:rPr>
              <a:t>Toolkit Geo-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Habilitasaun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HIS –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Prosesu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implementasaun</a:t>
            </a:r>
            <a:endParaRPr lang="en-US" sz="32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5" name="Google Shape;206;p8">
            <a:extLst>
              <a:ext uri="{FF2B5EF4-FFF2-40B4-BE49-F238E27FC236}">
                <a16:creationId xmlns:a16="http://schemas.microsoft.com/office/drawing/2014/main" id="{6C676AB9-9CA5-8D63-A490-253C44D53376}"/>
              </a:ext>
            </a:extLst>
          </p:cNvPr>
          <p:cNvSpPr txBox="1"/>
          <p:nvPr/>
        </p:nvSpPr>
        <p:spPr>
          <a:xfrm>
            <a:off x="3570849" y="4782350"/>
            <a:ext cx="2525151" cy="790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r>
              <a:rPr lang="fr-FR" sz="2400" dirty="0">
                <a:ea typeface="Calibri"/>
                <a:cs typeface="Calibri"/>
                <a:sym typeface="Calibri"/>
              </a:rPr>
              <a:t>Loop </a:t>
            </a:r>
            <a:r>
              <a:rPr lang="fr-FR" sz="2400" dirty="0" err="1">
                <a:ea typeface="Calibri"/>
                <a:cs typeface="Calibri"/>
                <a:sym typeface="Calibri"/>
              </a:rPr>
              <a:t>iha</a:t>
            </a:r>
            <a:r>
              <a:rPr lang="fr-FR" sz="2400" dirty="0"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ea typeface="Calibri"/>
                <a:cs typeface="Calibri"/>
                <a:sym typeface="Calibri"/>
              </a:rPr>
              <a:t>kazu</a:t>
            </a:r>
            <a:r>
              <a:rPr lang="fr-FR" sz="2400" dirty="0">
                <a:ea typeface="Calibri"/>
                <a:cs typeface="Calibri"/>
                <a:sym typeface="Calibri"/>
              </a:rPr>
              <a:t> rua </a:t>
            </a:r>
            <a:r>
              <a:rPr lang="fr-FR" sz="2400" dirty="0" err="1">
                <a:ea typeface="Calibri"/>
                <a:cs typeface="Calibri"/>
                <a:sym typeface="Calibri"/>
              </a:rPr>
              <a:t>ne'e</a:t>
            </a:r>
            <a:endParaRPr sz="2400" dirty="0"/>
          </a:p>
        </p:txBody>
      </p:sp>
      <p:sp>
        <p:nvSpPr>
          <p:cNvPr id="6" name="Google Shape;209;p8">
            <a:extLst>
              <a:ext uri="{FF2B5EF4-FFF2-40B4-BE49-F238E27FC236}">
                <a16:creationId xmlns:a16="http://schemas.microsoft.com/office/drawing/2014/main" id="{94DC171F-E50C-330D-D319-2DCBF2520EED}"/>
              </a:ext>
            </a:extLst>
          </p:cNvPr>
          <p:cNvSpPr/>
          <p:nvPr/>
        </p:nvSpPr>
        <p:spPr>
          <a:xfrm>
            <a:off x="3119806" y="4859770"/>
            <a:ext cx="451046" cy="25235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>
            <a:solidFill>
              <a:srgbClr val="1F8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2A0A46-B85F-953F-41F4-6516A6810C76}"/>
              </a:ext>
            </a:extLst>
          </p:cNvPr>
          <p:cNvSpPr txBox="1"/>
          <p:nvPr/>
        </p:nvSpPr>
        <p:spPr>
          <a:xfrm>
            <a:off x="1233393" y="801046"/>
            <a:ext cx="3583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Geo-</a:t>
            </a:r>
            <a:r>
              <a:rPr lang="en-US" sz="2400" dirty="0" err="1"/>
              <a:t>Habilitasaun</a:t>
            </a:r>
            <a:r>
              <a:rPr lang="en-US" sz="2400" dirty="0"/>
              <a:t> HIS </a:t>
            </a:r>
            <a:r>
              <a:rPr lang="en-US" sz="2400" dirty="0" err="1"/>
              <a:t>nian</a:t>
            </a:r>
            <a:r>
              <a:rPr lang="en-US" sz="2400" dirty="0"/>
              <a:t> </a:t>
            </a:r>
            <a:endParaRPr lang="en-PH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76B0AC-B601-BA03-2AFB-4E0B5B03194A}"/>
              </a:ext>
            </a:extLst>
          </p:cNvPr>
          <p:cNvSpPr txBox="1"/>
          <p:nvPr/>
        </p:nvSpPr>
        <p:spPr>
          <a:xfrm>
            <a:off x="6804212" y="599593"/>
            <a:ext cx="38769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Geo-</a:t>
            </a:r>
            <a:r>
              <a:rPr lang="en-US" sz="2400" dirty="0" err="1"/>
              <a:t>Habilitasaun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programa</a:t>
            </a:r>
            <a:r>
              <a:rPr lang="en-US" sz="2400" dirty="0"/>
              <a:t> ka </a:t>
            </a:r>
            <a:r>
              <a:rPr lang="en-US" sz="2400" dirty="0" err="1"/>
              <a:t>intervensaun</a:t>
            </a:r>
            <a:r>
              <a:rPr lang="en-US" sz="2400" dirty="0"/>
              <a:t> </a:t>
            </a:r>
            <a:r>
              <a:rPr lang="en-US" sz="2400" dirty="0" err="1"/>
              <a:t>ida</a:t>
            </a:r>
            <a:endParaRPr lang="en-PH" sz="24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171DDCC-6A8B-A063-B48E-317A5865CFC4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13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08CE2A-222B-EDD0-1F23-06EA4FBAF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5620" y="237599"/>
            <a:ext cx="721933" cy="10161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Left Brace 12">
            <a:extLst>
              <a:ext uri="{FF2B5EF4-FFF2-40B4-BE49-F238E27FC236}">
                <a16:creationId xmlns:a16="http://schemas.microsoft.com/office/drawing/2014/main" id="{6C3904AE-802E-1868-31B7-FB2867F0BAB1}"/>
              </a:ext>
            </a:extLst>
          </p:cNvPr>
          <p:cNvSpPr/>
          <p:nvPr/>
        </p:nvSpPr>
        <p:spPr>
          <a:xfrm flipH="1">
            <a:off x="10313917" y="1708364"/>
            <a:ext cx="560074" cy="1590648"/>
          </a:xfrm>
          <a:prstGeom prst="leftBrace">
            <a:avLst/>
          </a:prstGeom>
          <a:ln w="28575">
            <a:solidFill>
              <a:srgbClr val="346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06A259-283B-5FF9-FFDA-95327EC030D3}"/>
              </a:ext>
            </a:extLst>
          </p:cNvPr>
          <p:cNvSpPr txBox="1"/>
          <p:nvPr/>
        </p:nvSpPr>
        <p:spPr>
          <a:xfrm>
            <a:off x="10909850" y="1967863"/>
            <a:ext cx="12363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ea typeface="Calibri" pitchFamily="34" charset="0"/>
                <a:cs typeface="Times New Roman" pitchFamily="18" charset="0"/>
              </a:rPr>
              <a:t>Etapa adisionál rua iha inísiu prosesu nian</a:t>
            </a: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13FB9-20ED-745F-41F6-63DDE8764C51}"/>
              </a:ext>
            </a:extLst>
          </p:cNvPr>
          <p:cNvSpPr/>
          <p:nvPr/>
        </p:nvSpPr>
        <p:spPr>
          <a:xfrm>
            <a:off x="6383057" y="3299012"/>
            <a:ext cx="4298118" cy="2862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C783D8E0-2953-6530-7889-E865FE3F43D3}"/>
              </a:ext>
            </a:extLst>
          </p:cNvPr>
          <p:cNvSpPr/>
          <p:nvPr/>
        </p:nvSpPr>
        <p:spPr>
          <a:xfrm>
            <a:off x="4251960" y="1132062"/>
            <a:ext cx="1517904" cy="3319272"/>
          </a:xfrm>
          <a:custGeom>
            <a:avLst/>
            <a:gdLst>
              <a:gd name="connsiteX0" fmla="*/ 1243584 w 1517904"/>
              <a:gd name="connsiteY0" fmla="*/ 0 h 3319272"/>
              <a:gd name="connsiteX1" fmla="*/ 1243584 w 1517904"/>
              <a:gd name="connsiteY1" fmla="*/ 0 h 3319272"/>
              <a:gd name="connsiteX2" fmla="*/ 1152144 w 1517904"/>
              <a:gd name="connsiteY2" fmla="*/ 9144 h 3319272"/>
              <a:gd name="connsiteX3" fmla="*/ 27432 w 1517904"/>
              <a:gd name="connsiteY3" fmla="*/ 91440 h 3319272"/>
              <a:gd name="connsiteX4" fmla="*/ 18288 w 1517904"/>
              <a:gd name="connsiteY4" fmla="*/ 356616 h 3319272"/>
              <a:gd name="connsiteX5" fmla="*/ 0 w 1517904"/>
              <a:gd name="connsiteY5" fmla="*/ 877824 h 3319272"/>
              <a:gd name="connsiteX6" fmla="*/ 128016 w 1517904"/>
              <a:gd name="connsiteY6" fmla="*/ 868680 h 3319272"/>
              <a:gd name="connsiteX7" fmla="*/ 996696 w 1517904"/>
              <a:gd name="connsiteY7" fmla="*/ 859536 h 3319272"/>
              <a:gd name="connsiteX8" fmla="*/ 1042416 w 1517904"/>
              <a:gd name="connsiteY8" fmla="*/ 1344168 h 3319272"/>
              <a:gd name="connsiteX9" fmla="*/ 932688 w 1517904"/>
              <a:gd name="connsiteY9" fmla="*/ 1380744 h 3319272"/>
              <a:gd name="connsiteX10" fmla="*/ 9144 w 1517904"/>
              <a:gd name="connsiteY10" fmla="*/ 1417320 h 3319272"/>
              <a:gd name="connsiteX11" fmla="*/ 27432 w 1517904"/>
              <a:gd name="connsiteY11" fmla="*/ 3319272 h 3319272"/>
              <a:gd name="connsiteX12" fmla="*/ 1133856 w 1517904"/>
              <a:gd name="connsiteY12" fmla="*/ 3182112 h 3319272"/>
              <a:gd name="connsiteX13" fmla="*/ 1517904 w 1517904"/>
              <a:gd name="connsiteY13" fmla="*/ 246888 h 3319272"/>
              <a:gd name="connsiteX14" fmla="*/ 1243584 w 1517904"/>
              <a:gd name="connsiteY14" fmla="*/ 0 h 331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7904" h="3319272">
                <a:moveTo>
                  <a:pt x="1243584" y="0"/>
                </a:moveTo>
                <a:lnTo>
                  <a:pt x="1243584" y="0"/>
                </a:lnTo>
                <a:lnTo>
                  <a:pt x="1152144" y="9144"/>
                </a:lnTo>
                <a:lnTo>
                  <a:pt x="27432" y="91440"/>
                </a:lnTo>
                <a:lnTo>
                  <a:pt x="18288" y="356616"/>
                </a:lnTo>
                <a:lnTo>
                  <a:pt x="0" y="877824"/>
                </a:lnTo>
                <a:lnTo>
                  <a:pt x="128016" y="868680"/>
                </a:lnTo>
                <a:lnTo>
                  <a:pt x="996696" y="859536"/>
                </a:lnTo>
                <a:lnTo>
                  <a:pt x="1042416" y="1344168"/>
                </a:lnTo>
                <a:lnTo>
                  <a:pt x="932688" y="1380744"/>
                </a:lnTo>
                <a:lnTo>
                  <a:pt x="9144" y="1417320"/>
                </a:lnTo>
                <a:lnTo>
                  <a:pt x="27432" y="3319272"/>
                </a:lnTo>
                <a:lnTo>
                  <a:pt x="1133856" y="3182112"/>
                </a:lnTo>
                <a:lnTo>
                  <a:pt x="1517904" y="246888"/>
                </a:lnTo>
                <a:lnTo>
                  <a:pt x="1243584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D280BF-8CF3-D228-319D-96267E75C3B5}"/>
              </a:ext>
            </a:extLst>
          </p:cNvPr>
          <p:cNvSpPr/>
          <p:nvPr/>
        </p:nvSpPr>
        <p:spPr>
          <a:xfrm>
            <a:off x="1160729" y="1368859"/>
            <a:ext cx="4128447" cy="29405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9268FA83-8B42-4D2B-5CAB-DCCAF503E148}"/>
              </a:ext>
            </a:extLst>
          </p:cNvPr>
          <p:cNvSpPr/>
          <p:nvPr/>
        </p:nvSpPr>
        <p:spPr>
          <a:xfrm>
            <a:off x="5563032" y="3505200"/>
            <a:ext cx="652274" cy="25101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D2C3FF7-1E5F-7146-9FDB-A9792D67CF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520" t="38265" r="10441" b="47050"/>
          <a:stretch/>
        </p:blipFill>
        <p:spPr>
          <a:xfrm>
            <a:off x="11676063" y="1164350"/>
            <a:ext cx="295423" cy="2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05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white lab coat and a person in white lab coat&#10;&#10;Description automatically generated">
            <a:extLst>
              <a:ext uri="{FF2B5EF4-FFF2-40B4-BE49-F238E27FC236}">
                <a16:creationId xmlns:a16="http://schemas.microsoft.com/office/drawing/2014/main" id="{D89C547D-BCFB-93F2-2F5F-983E12F300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0" y="801683"/>
            <a:ext cx="3477084" cy="16432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524001" y="-12152"/>
            <a:ext cx="9143999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Ezemplu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implementasaun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iha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rai-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laran</a:t>
            </a:r>
            <a:endParaRPr lang="en-US" sz="32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9B7020-A4DD-A1F3-861B-793F39AC1C78}"/>
              </a:ext>
            </a:extLst>
          </p:cNvPr>
          <p:cNvSpPr txBox="1">
            <a:spLocks/>
          </p:cNvSpPr>
          <p:nvPr/>
        </p:nvSpPr>
        <p:spPr>
          <a:xfrm>
            <a:off x="5035996" y="1465288"/>
            <a:ext cx="2579915" cy="358486"/>
          </a:xfrm>
          <a:prstGeom prst="rect">
            <a:avLst/>
          </a:prstGeom>
        </p:spPr>
        <p:txBody>
          <a:bodyPr vert="horz" lIns="51435" tIns="25718" rIns="51435" bIns="25718" rtlCol="0" anchor="b">
            <a:noAutofit/>
          </a:bodyPr>
          <a:lstStyle/>
          <a:p>
            <a:pPr defTabSz="514350">
              <a:lnSpc>
                <a:spcPct val="90000"/>
              </a:lnSpc>
              <a:defRPr/>
            </a:pPr>
            <a:r>
              <a:rPr lang="en-US" dirty="0">
                <a:ea typeface="Arial" charset="0"/>
              </a:rPr>
              <a:t>Myanmar (</a:t>
            </a:r>
            <a:r>
              <a:rPr lang="en-US" dirty="0">
                <a:ea typeface="Arial" charset="0"/>
                <a:hlinkClick r:id="rId4"/>
              </a:rPr>
              <a:t>https://arcg.is/OCHOz</a:t>
            </a:r>
            <a:r>
              <a:rPr lang="en-US" dirty="0">
                <a:ea typeface="Arial" charset="0"/>
              </a:rPr>
              <a:t>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0B973F2-AD2F-81E8-0161-BEB4439E3F40}"/>
              </a:ext>
            </a:extLst>
          </p:cNvPr>
          <p:cNvSpPr txBox="1">
            <a:spLocks/>
          </p:cNvSpPr>
          <p:nvPr/>
        </p:nvSpPr>
        <p:spPr>
          <a:xfrm>
            <a:off x="4572000" y="2340750"/>
            <a:ext cx="2402977" cy="472754"/>
          </a:xfrm>
          <a:prstGeom prst="rect">
            <a:avLst/>
          </a:prstGeom>
        </p:spPr>
        <p:txBody>
          <a:bodyPr vert="horz" lIns="51435" tIns="25718" rIns="51435" bIns="25718" rtlCol="0" anchor="b">
            <a:noAutofit/>
          </a:bodyPr>
          <a:lstStyle/>
          <a:p>
            <a:pPr algn="r" defTabSz="514350">
              <a:lnSpc>
                <a:spcPct val="90000"/>
              </a:lnSpc>
              <a:defRPr/>
            </a:pPr>
            <a:r>
              <a:rPr lang="en-US" dirty="0">
                <a:ea typeface="Arial" charset="0"/>
              </a:rPr>
              <a:t>Cambodia (</a:t>
            </a:r>
            <a:r>
              <a:rPr lang="en-US" dirty="0">
                <a:ea typeface="Arial" charset="0"/>
                <a:hlinkClick r:id="rId5"/>
              </a:rPr>
              <a:t>https://arcg.is/0uviGj</a:t>
            </a:r>
            <a:r>
              <a:rPr lang="en-US" dirty="0">
                <a:ea typeface="Arial" charset="0"/>
              </a:rPr>
              <a:t>)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4DF190B-98C8-1678-02D6-CA296711D264}"/>
              </a:ext>
            </a:extLst>
          </p:cNvPr>
          <p:cNvSpPr txBox="1">
            <a:spLocks/>
          </p:cNvSpPr>
          <p:nvPr/>
        </p:nvSpPr>
        <p:spPr>
          <a:xfrm>
            <a:off x="5174936" y="3866524"/>
            <a:ext cx="2559992" cy="358486"/>
          </a:xfrm>
          <a:prstGeom prst="rect">
            <a:avLst/>
          </a:prstGeom>
        </p:spPr>
        <p:txBody>
          <a:bodyPr vert="horz" lIns="51435" tIns="25718" rIns="51435" bIns="25718" rtlCol="0" anchor="b">
            <a:noAutofit/>
          </a:bodyPr>
          <a:lstStyle/>
          <a:p>
            <a:pPr defTabSz="514350">
              <a:lnSpc>
                <a:spcPct val="90000"/>
              </a:lnSpc>
              <a:defRPr/>
            </a:pPr>
            <a:r>
              <a:rPr lang="en-US" dirty="0">
                <a:ea typeface="Arial" charset="0"/>
              </a:rPr>
              <a:t>Viet Nam (</a:t>
            </a:r>
            <a:r>
              <a:rPr lang="en-US" dirty="0">
                <a:ea typeface="Arial" charset="0"/>
                <a:hlinkClick r:id="rId6"/>
              </a:rPr>
              <a:t>https://arcg.is/1XmLjy</a:t>
            </a:r>
            <a:r>
              <a:rPr lang="en-US" dirty="0">
                <a:ea typeface="Arial" charset="0"/>
              </a:rPr>
              <a:t>)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50312E11-DC69-5070-C46B-2B2DA7A53897}"/>
              </a:ext>
            </a:extLst>
          </p:cNvPr>
          <p:cNvSpPr txBox="1">
            <a:spLocks/>
          </p:cNvSpPr>
          <p:nvPr/>
        </p:nvSpPr>
        <p:spPr>
          <a:xfrm>
            <a:off x="8603877" y="579726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309488-8EB1-4662-952E-D6A73107E6C0}" type="slidenum">
              <a:rPr lang="en-US" sz="1200"/>
              <a:pPr/>
              <a:t>14</a:t>
            </a:fld>
            <a:endParaRPr lang="en-US" sz="1200" dirty="0"/>
          </a:p>
        </p:txBody>
      </p:sp>
      <p:pic>
        <p:nvPicPr>
          <p:cNvPr id="9" name="Picture 8" descr="A person holding a person's hand&#10;&#10;Description automatically generated">
            <a:extLst>
              <a:ext uri="{FF2B5EF4-FFF2-40B4-BE49-F238E27FC236}">
                <a16:creationId xmlns:a16="http://schemas.microsoft.com/office/drawing/2014/main" id="{65FE2D7A-A75A-5192-1750-CFBEEBD65E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394" y="1636590"/>
            <a:ext cx="3351175" cy="1641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Picture 11" descr="A person sitting on the ground with his hands on his wrist&#10;&#10;Description automatically generated">
            <a:extLst>
              <a:ext uri="{FF2B5EF4-FFF2-40B4-BE49-F238E27FC236}">
                <a16:creationId xmlns:a16="http://schemas.microsoft.com/office/drawing/2014/main" id="{0A274114-23B9-9D9C-4762-909DCC838F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0" y="3152218"/>
            <a:ext cx="3453482" cy="1685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E4F3371-A882-1757-C61D-CDF8CC235503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14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E4B19-B76F-DDC7-5E50-A4482BE7EB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2394" y="4419535"/>
            <a:ext cx="3384550" cy="1685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50800" dir="54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Google Shape;381;p13">
            <a:extLst>
              <a:ext uri="{FF2B5EF4-FFF2-40B4-BE49-F238E27FC236}">
                <a16:creationId xmlns:a16="http://schemas.microsoft.com/office/drawing/2014/main" id="{01A82BD4-3487-2B20-F7EF-55970D19A2AC}"/>
              </a:ext>
            </a:extLst>
          </p:cNvPr>
          <p:cNvSpPr txBox="1"/>
          <p:nvPr/>
        </p:nvSpPr>
        <p:spPr>
          <a:xfrm>
            <a:off x="5239094" y="4957886"/>
            <a:ext cx="167654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147"/>
                </a:solidFill>
                <a:latin typeface="Calibri"/>
                <a:ea typeface="Calibri"/>
                <a:cs typeface="Calibri"/>
                <a:sym typeface="Calibri"/>
              </a:rPr>
              <a:t>Mongolia</a:t>
            </a:r>
            <a:endParaRPr dirty="0">
              <a:solidFill>
                <a:srgbClr val="002147"/>
              </a:solidFill>
            </a:endParaRPr>
          </a:p>
        </p:txBody>
      </p:sp>
      <p:sp>
        <p:nvSpPr>
          <p:cNvPr id="8" name="Google Shape;382;p13">
            <a:extLst>
              <a:ext uri="{FF2B5EF4-FFF2-40B4-BE49-F238E27FC236}">
                <a16:creationId xmlns:a16="http://schemas.microsoft.com/office/drawing/2014/main" id="{E69755BA-8CEB-EF1A-CACB-D1E851468285}"/>
              </a:ext>
            </a:extLst>
          </p:cNvPr>
          <p:cNvSpPr txBox="1"/>
          <p:nvPr/>
        </p:nvSpPr>
        <p:spPr>
          <a:xfrm>
            <a:off x="4572000" y="5262035"/>
            <a:ext cx="255999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147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dirty="0">
                <a:solidFill>
                  <a:srgbClr val="002147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https://arcg.is/1O0u4r</a:t>
            </a:r>
            <a:r>
              <a:rPr lang="en-US" dirty="0">
                <a:solidFill>
                  <a:srgbClr val="002147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dirty="0">
              <a:solidFill>
                <a:srgbClr val="002147"/>
              </a:solidFill>
            </a:endParaRPr>
          </a:p>
        </p:txBody>
      </p:sp>
      <p:pic>
        <p:nvPicPr>
          <p:cNvPr id="13" name="Picture 1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2301FF3-9B7C-9050-B663-C0CF2FED10F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284" y="4902990"/>
            <a:ext cx="770400" cy="770400"/>
          </a:xfrm>
          <a:prstGeom prst="rect">
            <a:avLst/>
          </a:prstGeom>
        </p:spPr>
      </p:pic>
      <p:pic>
        <p:nvPicPr>
          <p:cNvPr id="15" name="Picture 1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3F1ED2D-AE43-2D2F-CD9F-8754428F71D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96" y="3622791"/>
            <a:ext cx="770400" cy="770400"/>
          </a:xfrm>
          <a:prstGeom prst="rect">
            <a:avLst/>
          </a:prstGeom>
        </p:spPr>
      </p:pic>
      <p:pic>
        <p:nvPicPr>
          <p:cNvPr id="26" name="Picture 2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400CB0D-B057-340A-63CD-2EBC756F24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284" y="2144743"/>
            <a:ext cx="770400" cy="770400"/>
          </a:xfrm>
          <a:prstGeom prst="rect">
            <a:avLst/>
          </a:prstGeom>
        </p:spPr>
      </p:pic>
      <p:pic>
        <p:nvPicPr>
          <p:cNvPr id="28" name="Picture 27" descr="A qr code with black squares&#10;&#10;Description automatically generated">
            <a:extLst>
              <a:ext uri="{FF2B5EF4-FFF2-40B4-BE49-F238E27FC236}">
                <a16:creationId xmlns:a16="http://schemas.microsoft.com/office/drawing/2014/main" id="{ADDD74E8-1F3D-1572-3026-662509A7F61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08" y="1213586"/>
            <a:ext cx="770400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4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174783" y="-8340"/>
            <a:ext cx="987829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2147"/>
                </a:solidFill>
                <a:latin typeface="+mn-lt"/>
              </a:rPr>
              <a:t>Geo-habilitasaun sistema informasaun saúde nian</a:t>
            </a:r>
            <a:endParaRPr lang="en-US" sz="32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2" name="Google Shape;73;p2">
            <a:extLst>
              <a:ext uri="{FF2B5EF4-FFF2-40B4-BE49-F238E27FC236}">
                <a16:creationId xmlns:a16="http://schemas.microsoft.com/office/drawing/2014/main" id="{C7D8DF44-0C5C-9871-FD3C-5298796D3E77}"/>
              </a:ext>
            </a:extLst>
          </p:cNvPr>
          <p:cNvSpPr/>
          <p:nvPr/>
        </p:nvSpPr>
        <p:spPr>
          <a:xfrm>
            <a:off x="298750" y="715317"/>
            <a:ext cx="11594500" cy="134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128588" indent="-128588" algn="ctr"/>
            <a:r>
              <a:rPr lang="en-US" sz="2800" dirty="0">
                <a:ea typeface="Calibri"/>
                <a:cs typeface="Calibri"/>
                <a:sym typeface="Calibri"/>
              </a:rPr>
              <a:t>Sistema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Informasaun</a:t>
            </a:r>
            <a:r>
              <a:rPr lang="en-US" sz="2800" dirty="0"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ida</a:t>
            </a:r>
            <a:r>
              <a:rPr lang="en-US" sz="2800" dirty="0"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ne'ebé</a:t>
            </a:r>
            <a:r>
              <a:rPr lang="en-US" sz="2800" dirty="0"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hetan</a:t>
            </a:r>
            <a:r>
              <a:rPr lang="en-US" sz="2800" dirty="0"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benefísiu</a:t>
            </a:r>
            <a:r>
              <a:rPr lang="en-US" sz="2800" dirty="0"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tomak</a:t>
            </a:r>
            <a:r>
              <a:rPr lang="en-US" sz="2800" dirty="0"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hosi</a:t>
            </a:r>
            <a:r>
              <a:rPr lang="en-US" sz="2800" dirty="0"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kbiit</a:t>
            </a:r>
            <a:r>
              <a:rPr lang="en-US" sz="2800" dirty="0"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jeografia</a:t>
            </a:r>
            <a:r>
              <a:rPr lang="en-US" sz="2800" dirty="0"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nian</a:t>
            </a:r>
            <a:r>
              <a:rPr lang="en-US" sz="2800" dirty="0"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dadus</a:t>
            </a:r>
            <a:r>
              <a:rPr lang="en-US" sz="2800" dirty="0"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jeoespasiál</a:t>
            </a:r>
            <a:r>
              <a:rPr lang="en-US" sz="2800" dirty="0">
                <a:ea typeface="Calibri"/>
                <a:cs typeface="Calibri"/>
                <a:sym typeface="Calibri"/>
              </a:rPr>
              <a:t> no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teknolojia</a:t>
            </a:r>
            <a:r>
              <a:rPr lang="en-US" sz="2800" dirty="0"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jeoespasiál</a:t>
            </a:r>
            <a:r>
              <a:rPr lang="en-US" sz="2800" dirty="0"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sira</a:t>
            </a:r>
            <a:r>
              <a:rPr lang="en-US" sz="2800" dirty="0"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liuhosi</a:t>
            </a:r>
            <a:r>
              <a:rPr lang="en-US" sz="2800" dirty="0"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integrasaun</a:t>
            </a:r>
            <a:r>
              <a:rPr lang="en-US" sz="2800" dirty="0"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loloos</a:t>
            </a:r>
            <a:r>
              <a:rPr lang="en-US" sz="2800" dirty="0"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hosi</a:t>
            </a:r>
            <a:r>
              <a:rPr lang="en-US" sz="2800" dirty="0"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dimensaun</a:t>
            </a:r>
            <a:r>
              <a:rPr lang="en-US" sz="2800" dirty="0"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jeográfika</a:t>
            </a:r>
            <a:r>
              <a:rPr lang="en-US" sz="2800" dirty="0">
                <a:ea typeface="Calibri"/>
                <a:cs typeface="Calibri"/>
                <a:sym typeface="Calibri"/>
              </a:rPr>
              <a:t> no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tempu</a:t>
            </a:r>
            <a:r>
              <a:rPr lang="en-US" sz="2800" dirty="0"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nian</a:t>
            </a:r>
            <a:r>
              <a:rPr lang="en-US" sz="2800" dirty="0"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iha</a:t>
            </a:r>
            <a:r>
              <a:rPr lang="en-US" sz="2800" dirty="0"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ninia</a:t>
            </a:r>
            <a:r>
              <a:rPr lang="en-US" sz="2800" dirty="0"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prosesu</a:t>
            </a:r>
            <a:r>
              <a:rPr lang="en-US" sz="2800" dirty="0"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negósiu</a:t>
            </a:r>
            <a:r>
              <a:rPr lang="en-US" sz="2800" dirty="0"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ea typeface="Calibri"/>
                <a:cs typeface="Calibri"/>
                <a:sym typeface="Calibri"/>
              </a:rPr>
              <a:t>sira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75;p2">
            <a:extLst>
              <a:ext uri="{FF2B5EF4-FFF2-40B4-BE49-F238E27FC236}">
                <a16:creationId xmlns:a16="http://schemas.microsoft.com/office/drawing/2014/main" id="{C4EC3B6B-104F-F7D8-FEE5-DD4057AADDBF}"/>
              </a:ext>
            </a:extLst>
          </p:cNvPr>
          <p:cNvSpPr txBox="1"/>
          <p:nvPr/>
        </p:nvSpPr>
        <p:spPr>
          <a:xfrm>
            <a:off x="7228855" y="5247435"/>
            <a:ext cx="1157288" cy="20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algn="r"/>
            <a:fld id="{00000000-1234-1234-1234-123412341234}" type="slidenum">
              <a:rPr lang="en-US" sz="6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sz="67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62814CC-45B1-442B-791F-4C9460595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788" y="2320985"/>
            <a:ext cx="8841824" cy="73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7866" tIns="33338" rIns="67866" bIns="333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Ita-boot </a:t>
            </a:r>
            <a:r>
              <a:rPr lang="en-US" sz="2400" dirty="0" err="1"/>
              <a:t>bele</a:t>
            </a:r>
            <a:r>
              <a:rPr lang="en-US" sz="2400" dirty="0"/>
              <a:t> </a:t>
            </a:r>
            <a:r>
              <a:rPr lang="en-US" sz="2400" dirty="0" err="1"/>
              <a:t>hanoin</a:t>
            </a:r>
            <a:r>
              <a:rPr lang="en-US" sz="2400" dirty="0"/>
              <a:t> </a:t>
            </a:r>
            <a:r>
              <a:rPr lang="en-US" sz="2400" dirty="0" err="1"/>
              <a:t>to’ok</a:t>
            </a:r>
            <a:r>
              <a:rPr lang="en-US" sz="2400" dirty="0"/>
              <a:t> </a:t>
            </a:r>
            <a:r>
              <a:rPr lang="en-US" sz="2400" dirty="0" err="1"/>
              <a:t>kona-ba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ka </a:t>
            </a:r>
            <a:r>
              <a:rPr lang="en-US" sz="2400" dirty="0" err="1"/>
              <a:t>informasaun</a:t>
            </a:r>
            <a:r>
              <a:rPr lang="en-US" sz="2400" dirty="0"/>
              <a:t> </a:t>
            </a:r>
            <a:r>
              <a:rPr lang="en-US" sz="2400" dirty="0" err="1"/>
              <a:t>ida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HIS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laiha</a:t>
            </a:r>
            <a:r>
              <a:rPr lang="en-US" sz="2400" dirty="0"/>
              <a:t> </a:t>
            </a:r>
            <a:r>
              <a:rPr lang="en-US" sz="2400" dirty="0" err="1"/>
              <a:t>ninia</a:t>
            </a:r>
            <a:r>
              <a:rPr lang="en-US" sz="2400" dirty="0"/>
              <a:t> </a:t>
            </a:r>
            <a:r>
              <a:rPr lang="en-US" sz="2400" dirty="0" err="1"/>
              <a:t>dimensaun</a:t>
            </a:r>
            <a:r>
              <a:rPr lang="en-US" sz="2400" dirty="0"/>
              <a:t> </a:t>
            </a:r>
            <a:r>
              <a:rPr lang="en-US" sz="2400" dirty="0" err="1"/>
              <a:t>jeográfika</a:t>
            </a:r>
            <a:r>
              <a:rPr lang="en-US" sz="2400" dirty="0"/>
              <a:t> no </a:t>
            </a:r>
            <a:r>
              <a:rPr lang="en-US" sz="2400" dirty="0" err="1"/>
              <a:t>tempu</a:t>
            </a:r>
            <a:r>
              <a:rPr lang="en-US" sz="2400" dirty="0"/>
              <a:t>?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85997CD7-CA77-7FB0-E386-3FB726F8D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696" y="3272853"/>
            <a:ext cx="7154465" cy="8429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7866" tIns="33338" rIns="67866" bIns="33338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800" i="1" dirty="0"/>
              <a:t> "</a:t>
            </a:r>
            <a:r>
              <a:rPr lang="fr-FR" sz="2800" i="1" dirty="0"/>
              <a:t> </a:t>
            </a:r>
            <a:r>
              <a:rPr lang="fi-FI" sz="2800" i="1" dirty="0"/>
              <a:t>Buat hotu akontese iha ninia fatin no ninia tempu espesifiku ida </a:t>
            </a:r>
            <a:r>
              <a:rPr lang="en-GB" sz="2800" i="1" dirty="0"/>
              <a:t>"</a:t>
            </a:r>
            <a:endParaRPr lang="en-US" sz="2800" i="1" dirty="0"/>
          </a:p>
        </p:txBody>
      </p:sp>
      <p:sp>
        <p:nvSpPr>
          <p:cNvPr id="20" name="Right Arrow 26">
            <a:extLst>
              <a:ext uri="{FF2B5EF4-FFF2-40B4-BE49-F238E27FC236}">
                <a16:creationId xmlns:a16="http://schemas.microsoft.com/office/drawing/2014/main" id="{A87A34FD-7389-419B-AF97-AF7899346157}"/>
              </a:ext>
            </a:extLst>
          </p:cNvPr>
          <p:cNvSpPr/>
          <p:nvPr/>
        </p:nvSpPr>
        <p:spPr>
          <a:xfrm>
            <a:off x="1304693" y="2340169"/>
            <a:ext cx="543343" cy="336891"/>
          </a:xfrm>
          <a:prstGeom prst="rightArrow">
            <a:avLst/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A81F24-5CBE-4452-A8DD-9974A8D8C9C9}"/>
              </a:ext>
            </a:extLst>
          </p:cNvPr>
          <p:cNvSpPr/>
          <p:nvPr/>
        </p:nvSpPr>
        <p:spPr>
          <a:xfrm>
            <a:off x="1811149" y="4443129"/>
            <a:ext cx="9583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/>
              <a:t>Integra </a:t>
            </a:r>
            <a:r>
              <a:rPr lang="en-US" sz="2400" dirty="0" err="1"/>
              <a:t>loloos</a:t>
            </a:r>
            <a:r>
              <a:rPr lang="en-US" sz="2400" dirty="0"/>
              <a:t> </a:t>
            </a:r>
            <a:r>
              <a:rPr lang="en-US" sz="2400" dirty="0" err="1"/>
              <a:t>jeografia</a:t>
            </a:r>
            <a:r>
              <a:rPr lang="en-US" sz="2400" dirty="0"/>
              <a:t> no </a:t>
            </a:r>
            <a:r>
              <a:rPr lang="en-US" sz="2400" dirty="0" err="1"/>
              <a:t>tempu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HIS </a:t>
            </a:r>
            <a:r>
              <a:rPr lang="en-US" sz="2400" dirty="0" err="1"/>
              <a:t>hadi'a</a:t>
            </a:r>
            <a:r>
              <a:rPr lang="en-US" sz="2400" dirty="0"/>
              <a:t> </a:t>
            </a:r>
            <a:r>
              <a:rPr lang="en-US" sz="2400" dirty="0" err="1"/>
              <a:t>foti</a:t>
            </a:r>
            <a:r>
              <a:rPr lang="en-US" sz="2400" dirty="0"/>
              <a:t> </a:t>
            </a:r>
            <a:r>
              <a:rPr lang="en-US" sz="2400" dirty="0" err="1"/>
              <a:t>desizaun</a:t>
            </a:r>
            <a:r>
              <a:rPr lang="en-US" sz="2400" dirty="0"/>
              <a:t> </a:t>
            </a:r>
            <a:r>
              <a:rPr lang="en-US" sz="2400" dirty="0" err="1"/>
              <a:t>bazeia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jeografia</a:t>
            </a:r>
            <a:r>
              <a:rPr lang="en-US" sz="2400" dirty="0"/>
              <a:t> no </a:t>
            </a:r>
            <a:r>
              <a:rPr lang="en-US" sz="2400" dirty="0" err="1"/>
              <a:t>fornese</a:t>
            </a:r>
            <a:r>
              <a:rPr lang="en-US" sz="2400" dirty="0"/>
              <a:t> </a:t>
            </a:r>
            <a:r>
              <a:rPr lang="en-US" sz="2400" dirty="0" err="1"/>
              <a:t>aprosimasaun</a:t>
            </a:r>
            <a:r>
              <a:rPr lang="en-US" sz="2400" dirty="0"/>
              <a:t> </a:t>
            </a:r>
            <a:r>
              <a:rPr lang="en-US" sz="2400" dirty="0" err="1"/>
              <a:t>ida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sistémiku</a:t>
            </a:r>
            <a:r>
              <a:rPr lang="en-US" sz="2400" dirty="0"/>
              <a:t> no </a:t>
            </a:r>
            <a:r>
              <a:rPr lang="en-US" sz="2400" dirty="0" err="1"/>
              <a:t>sistemátiku</a:t>
            </a:r>
            <a:r>
              <a:rPr lang="en-US" sz="2400" dirty="0"/>
              <a:t> </a:t>
            </a:r>
            <a:r>
              <a:rPr lang="en-US" sz="2400" dirty="0" err="1"/>
              <a:t>liu</a:t>
            </a:r>
            <a:r>
              <a:rPr lang="en-US" sz="2400" dirty="0"/>
              <a:t>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rezolve</a:t>
            </a:r>
            <a:r>
              <a:rPr lang="en-US" sz="2400" dirty="0"/>
              <a:t> </a:t>
            </a:r>
            <a:r>
              <a:rPr lang="en-US" sz="2400" dirty="0" err="1"/>
              <a:t>problema</a:t>
            </a:r>
            <a:r>
              <a:rPr lang="en-US" sz="2400" dirty="0"/>
              <a:t> </a:t>
            </a:r>
            <a:r>
              <a:rPr lang="en-US" sz="2400" dirty="0" err="1"/>
              <a:t>saúde</a:t>
            </a:r>
            <a:r>
              <a:rPr lang="en-US" sz="2400" dirty="0"/>
              <a:t> </a:t>
            </a:r>
            <a:r>
              <a:rPr lang="en-US" sz="2400" dirty="0" err="1"/>
              <a:t>públika</a:t>
            </a:r>
            <a:r>
              <a:rPr lang="en-US" sz="2400" dirty="0"/>
              <a:t>.</a:t>
            </a:r>
          </a:p>
        </p:txBody>
      </p:sp>
      <p:sp>
        <p:nvSpPr>
          <p:cNvPr id="30" name="Right Arrow 26">
            <a:extLst>
              <a:ext uri="{FF2B5EF4-FFF2-40B4-BE49-F238E27FC236}">
                <a16:creationId xmlns:a16="http://schemas.microsoft.com/office/drawing/2014/main" id="{C7B2A207-FD87-9376-7465-B96B1D9715BF}"/>
              </a:ext>
            </a:extLst>
          </p:cNvPr>
          <p:cNvSpPr/>
          <p:nvPr/>
        </p:nvSpPr>
        <p:spPr>
          <a:xfrm>
            <a:off x="1292565" y="4477057"/>
            <a:ext cx="462869" cy="336891"/>
          </a:xfrm>
          <a:prstGeom prst="rightArrow">
            <a:avLst/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6C09E-28A6-C686-EBDE-D14E37F1B778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2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C28759-6255-720B-8E55-48A001D15378}"/>
              </a:ext>
            </a:extLst>
          </p:cNvPr>
          <p:cNvSpPr/>
          <p:nvPr/>
        </p:nvSpPr>
        <p:spPr>
          <a:xfrm>
            <a:off x="1811149" y="5713400"/>
            <a:ext cx="9583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PH" sz="2400" dirty="0" err="1"/>
              <a:t>Aplikavel</a:t>
            </a:r>
            <a:r>
              <a:rPr lang="en-PH" sz="2400" dirty="0"/>
              <a:t> </a:t>
            </a:r>
            <a:r>
              <a:rPr lang="en-PH" sz="2400" dirty="0" err="1"/>
              <a:t>diretamente</a:t>
            </a:r>
            <a:r>
              <a:rPr lang="en-PH" sz="2400" dirty="0"/>
              <a:t> </a:t>
            </a:r>
            <a:r>
              <a:rPr lang="en-PH" sz="2400" dirty="0" err="1"/>
              <a:t>ba</a:t>
            </a:r>
            <a:r>
              <a:rPr lang="en-PH" sz="2400" dirty="0"/>
              <a:t> </a:t>
            </a:r>
            <a:r>
              <a:rPr lang="en-PH" sz="2400" dirty="0" err="1"/>
              <a:t>programa</a:t>
            </a:r>
            <a:r>
              <a:rPr lang="en-PH" sz="2400" dirty="0"/>
              <a:t> ka </a:t>
            </a:r>
            <a:r>
              <a:rPr lang="en-PH" sz="2400" dirty="0" err="1"/>
              <a:t>intervensaun</a:t>
            </a:r>
            <a:r>
              <a:rPr lang="en-PH" sz="2400" dirty="0"/>
              <a:t> </a:t>
            </a:r>
            <a:r>
              <a:rPr lang="en-PH" sz="2400" dirty="0" err="1"/>
              <a:t>ruma</a:t>
            </a:r>
            <a:endParaRPr lang="en-US" sz="2400" dirty="0"/>
          </a:p>
        </p:txBody>
      </p:sp>
      <p:sp>
        <p:nvSpPr>
          <p:cNvPr id="5" name="Right Arrow 26">
            <a:extLst>
              <a:ext uri="{FF2B5EF4-FFF2-40B4-BE49-F238E27FC236}">
                <a16:creationId xmlns:a16="http://schemas.microsoft.com/office/drawing/2014/main" id="{5225A339-6E62-955D-6A97-A93C71EF0ABB}"/>
              </a:ext>
            </a:extLst>
          </p:cNvPr>
          <p:cNvSpPr/>
          <p:nvPr/>
        </p:nvSpPr>
        <p:spPr>
          <a:xfrm>
            <a:off x="1292565" y="5747328"/>
            <a:ext cx="462869" cy="336891"/>
          </a:xfrm>
          <a:prstGeom prst="rightArrow">
            <a:avLst/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4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91955" y="210596"/>
            <a:ext cx="1159633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Benefísiu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sira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hosi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integrasaun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loloos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hosi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dimensaun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jeográfika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no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temporál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sira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iha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HIS,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programa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ida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ka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intervensaun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ida</a:t>
            </a:r>
            <a:endParaRPr lang="en-US" sz="3200" b="1" dirty="0">
              <a:solidFill>
                <a:srgbClr val="002147"/>
              </a:solidFill>
              <a:latin typeface="+mn-lt"/>
            </a:endParaRPr>
          </a:p>
        </p:txBody>
      </p:sp>
      <p:pic>
        <p:nvPicPr>
          <p:cNvPr id="5" name="Google Shape;111;p4">
            <a:extLst>
              <a:ext uri="{FF2B5EF4-FFF2-40B4-BE49-F238E27FC236}">
                <a16:creationId xmlns:a16="http://schemas.microsoft.com/office/drawing/2014/main" id="{12DDA37A-82C2-4BD6-28FE-BAD33CA8C6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8491" b="52911"/>
          <a:stretch/>
        </p:blipFill>
        <p:spPr>
          <a:xfrm>
            <a:off x="1673913" y="2366005"/>
            <a:ext cx="4450704" cy="23882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17;p4">
            <a:extLst>
              <a:ext uri="{FF2B5EF4-FFF2-40B4-BE49-F238E27FC236}">
                <a16:creationId xmlns:a16="http://schemas.microsoft.com/office/drawing/2014/main" id="{60164D65-5E0B-A825-7337-E1FD34940719}"/>
              </a:ext>
            </a:extLst>
          </p:cNvPr>
          <p:cNvSpPr/>
          <p:nvPr/>
        </p:nvSpPr>
        <p:spPr>
          <a:xfrm>
            <a:off x="8245646" y="1902493"/>
            <a:ext cx="314660" cy="63953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7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8;p4">
            <a:extLst>
              <a:ext uri="{FF2B5EF4-FFF2-40B4-BE49-F238E27FC236}">
                <a16:creationId xmlns:a16="http://schemas.microsoft.com/office/drawing/2014/main" id="{5E5E7787-823B-8BE2-90D2-045F80E90A88}"/>
              </a:ext>
            </a:extLst>
          </p:cNvPr>
          <p:cNvSpPr/>
          <p:nvPr/>
        </p:nvSpPr>
        <p:spPr>
          <a:xfrm>
            <a:off x="6189091" y="1624647"/>
            <a:ext cx="314660" cy="63953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7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9;p4">
            <a:extLst>
              <a:ext uri="{FF2B5EF4-FFF2-40B4-BE49-F238E27FC236}">
                <a16:creationId xmlns:a16="http://schemas.microsoft.com/office/drawing/2014/main" id="{0CE5184F-B4B7-0470-CE8A-8971B419CB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640" t="49902" r="88459" b="43022"/>
          <a:stretch/>
        </p:blipFill>
        <p:spPr>
          <a:xfrm>
            <a:off x="6240017" y="1336615"/>
            <a:ext cx="197511" cy="32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0;p4">
            <a:extLst>
              <a:ext uri="{FF2B5EF4-FFF2-40B4-BE49-F238E27FC236}">
                <a16:creationId xmlns:a16="http://schemas.microsoft.com/office/drawing/2014/main" id="{13AA17D0-25B1-920F-195E-7121B30BCF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1560" t="49902" r="43062" b="43135"/>
          <a:stretch/>
        </p:blipFill>
        <p:spPr>
          <a:xfrm>
            <a:off x="8316740" y="1356032"/>
            <a:ext cx="182862" cy="32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1;p4">
            <a:extLst>
              <a:ext uri="{FF2B5EF4-FFF2-40B4-BE49-F238E27FC236}">
                <a16:creationId xmlns:a16="http://schemas.microsoft.com/office/drawing/2014/main" id="{1DC7DCA4-8525-8FB7-7A9C-80EBF5DF5B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9104" r="50492" b="5823"/>
          <a:stretch/>
        </p:blipFill>
        <p:spPr>
          <a:xfrm>
            <a:off x="6033491" y="2356565"/>
            <a:ext cx="2203472" cy="216985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22;p4">
            <a:extLst>
              <a:ext uri="{FF2B5EF4-FFF2-40B4-BE49-F238E27FC236}">
                <a16:creationId xmlns:a16="http://schemas.microsoft.com/office/drawing/2014/main" id="{17AFCC3F-8217-AA48-DFCA-7FE60B06FF8B}"/>
              </a:ext>
            </a:extLst>
          </p:cNvPr>
          <p:cNvSpPr/>
          <p:nvPr/>
        </p:nvSpPr>
        <p:spPr>
          <a:xfrm>
            <a:off x="3786259" y="1684510"/>
            <a:ext cx="159488" cy="302433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Google Shape;124;p4">
            <a:extLst>
              <a:ext uri="{FF2B5EF4-FFF2-40B4-BE49-F238E27FC236}">
                <a16:creationId xmlns:a16="http://schemas.microsoft.com/office/drawing/2014/main" id="{A81C367A-BFE3-04A5-3F1A-2E1C00128B0E}"/>
              </a:ext>
            </a:extLst>
          </p:cNvPr>
          <p:cNvCxnSpPr>
            <a:cxnSpLocks/>
          </p:cNvCxnSpPr>
          <p:nvPr/>
        </p:nvCxnSpPr>
        <p:spPr>
          <a:xfrm>
            <a:off x="3873526" y="1356033"/>
            <a:ext cx="0" cy="341613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25;p4">
            <a:extLst>
              <a:ext uri="{FF2B5EF4-FFF2-40B4-BE49-F238E27FC236}">
                <a16:creationId xmlns:a16="http://schemas.microsoft.com/office/drawing/2014/main" id="{FA2497EC-2E16-30C9-A53F-C1A48090A452}"/>
              </a:ext>
            </a:extLst>
          </p:cNvPr>
          <p:cNvCxnSpPr>
            <a:cxnSpLocks/>
          </p:cNvCxnSpPr>
          <p:nvPr/>
        </p:nvCxnSpPr>
        <p:spPr>
          <a:xfrm>
            <a:off x="6096001" y="1355577"/>
            <a:ext cx="3213" cy="341613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" name="Google Shape;126;p4">
            <a:extLst>
              <a:ext uri="{FF2B5EF4-FFF2-40B4-BE49-F238E27FC236}">
                <a16:creationId xmlns:a16="http://schemas.microsoft.com/office/drawing/2014/main" id="{A0095D70-F70E-CE9A-DABF-309FBFF3BF22}"/>
              </a:ext>
            </a:extLst>
          </p:cNvPr>
          <p:cNvCxnSpPr>
            <a:cxnSpLocks/>
          </p:cNvCxnSpPr>
          <p:nvPr/>
        </p:nvCxnSpPr>
        <p:spPr>
          <a:xfrm>
            <a:off x="8245647" y="1313811"/>
            <a:ext cx="10295" cy="345790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47E9028-24DB-1EF5-2117-564B7D407704}"/>
              </a:ext>
            </a:extLst>
          </p:cNvPr>
          <p:cNvSpPr txBox="1"/>
          <p:nvPr/>
        </p:nvSpPr>
        <p:spPr>
          <a:xfrm>
            <a:off x="1013111" y="4903278"/>
            <a:ext cx="7486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Oinsá</a:t>
            </a:r>
            <a:r>
              <a:rPr lang="en-US" sz="2000" dirty="0"/>
              <a:t> </a:t>
            </a:r>
            <a:r>
              <a:rPr lang="en-US" sz="2000" dirty="0" err="1"/>
              <a:t>ita</a:t>
            </a:r>
            <a:r>
              <a:rPr lang="en-US" sz="2000" dirty="0"/>
              <a:t>-boot </a:t>
            </a:r>
            <a:r>
              <a:rPr lang="en-US" sz="2000" dirty="0" err="1"/>
              <a:t>hetan</a:t>
            </a:r>
            <a:r>
              <a:rPr lang="en-US" sz="2000" dirty="0"/>
              <a:t> </a:t>
            </a:r>
            <a:r>
              <a:rPr lang="en-US" sz="2000" dirty="0" err="1"/>
              <a:t>benefísiu</a:t>
            </a:r>
            <a:r>
              <a:rPr lang="en-US" sz="2000" dirty="0"/>
              <a:t> </a:t>
            </a:r>
            <a:r>
              <a:rPr lang="en-US" sz="2000" dirty="0" err="1"/>
              <a:t>hosi</a:t>
            </a:r>
            <a:r>
              <a:rPr lang="en-US" sz="2000" dirty="0"/>
              <a:t> </a:t>
            </a:r>
            <a:r>
              <a:rPr lang="en-US" sz="2000" dirty="0" err="1"/>
              <a:t>ida-ne'e</a:t>
            </a:r>
            <a:r>
              <a:rPr lang="en-US" sz="2000" dirty="0"/>
              <a:t> </a:t>
            </a:r>
            <a:r>
              <a:rPr lang="en-US" sz="2000" dirty="0" err="1"/>
              <a:t>iha</a:t>
            </a:r>
            <a:r>
              <a:rPr lang="en-US" sz="2000" dirty="0"/>
              <a:t> </a:t>
            </a:r>
            <a:r>
              <a:rPr lang="en-US" sz="2000" dirty="0" err="1"/>
              <a:t>dalan</a:t>
            </a:r>
            <a:r>
              <a:rPr lang="en-US" sz="2000" dirty="0"/>
              <a:t> </a:t>
            </a:r>
            <a:r>
              <a:rPr lang="en-US" sz="2000" dirty="0" err="1"/>
              <a:t>sustentável</a:t>
            </a:r>
            <a:r>
              <a:rPr lang="en-US" sz="2000" dirty="0"/>
              <a:t>?</a:t>
            </a:r>
          </a:p>
        </p:txBody>
      </p:sp>
      <p:sp>
        <p:nvSpPr>
          <p:cNvPr id="26" name="Right Arrow 10">
            <a:extLst>
              <a:ext uri="{FF2B5EF4-FFF2-40B4-BE49-F238E27FC236}">
                <a16:creationId xmlns:a16="http://schemas.microsoft.com/office/drawing/2014/main" id="{317A9986-5039-6D57-3A6B-0E1B528248A6}"/>
              </a:ext>
            </a:extLst>
          </p:cNvPr>
          <p:cNvSpPr/>
          <p:nvPr/>
        </p:nvSpPr>
        <p:spPr>
          <a:xfrm>
            <a:off x="632859" y="4972293"/>
            <a:ext cx="380251" cy="316412"/>
          </a:xfrm>
          <a:prstGeom prst="rightArrow">
            <a:avLst/>
          </a:prstGeom>
          <a:solidFill>
            <a:srgbClr val="1F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C791EB-88F8-42AC-56D3-B7A97FD555C6}"/>
              </a:ext>
            </a:extLst>
          </p:cNvPr>
          <p:cNvSpPr txBox="1"/>
          <p:nvPr/>
        </p:nvSpPr>
        <p:spPr>
          <a:xfrm>
            <a:off x="1472798" y="5372564"/>
            <a:ext cx="6875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Liu </a:t>
            </a:r>
            <a:r>
              <a:rPr lang="en-US" sz="2000" dirty="0" err="1"/>
              <a:t>husi</a:t>
            </a:r>
            <a:r>
              <a:rPr lang="en-US" sz="2000" dirty="0"/>
              <a:t> </a:t>
            </a:r>
            <a:r>
              <a:rPr lang="en-US" sz="2000" dirty="0" err="1"/>
              <a:t>ativu</a:t>
            </a:r>
            <a:r>
              <a:rPr lang="en-US" sz="2000" dirty="0"/>
              <a:t> Geo-</a:t>
            </a:r>
            <a:r>
              <a:rPr lang="en-US" sz="2000" dirty="0" err="1"/>
              <a:t>Habilitasaun</a:t>
            </a:r>
            <a:r>
              <a:rPr lang="en-US" sz="2000" dirty="0"/>
              <a:t> </a:t>
            </a:r>
            <a:r>
              <a:rPr lang="en-US" sz="2000" dirty="0" err="1"/>
              <a:t>iha</a:t>
            </a:r>
            <a:r>
              <a:rPr lang="en-US" sz="2000" dirty="0"/>
              <a:t> </a:t>
            </a:r>
            <a:r>
              <a:rPr lang="en-US" sz="2000" dirty="0" err="1"/>
              <a:t>sistema</a:t>
            </a:r>
            <a:r>
              <a:rPr lang="en-US" sz="2000" dirty="0"/>
              <a:t> </a:t>
            </a:r>
            <a:r>
              <a:rPr lang="en-US" sz="2000" dirty="0" err="1"/>
              <a:t>informasaun</a:t>
            </a:r>
            <a:r>
              <a:rPr lang="en-US" sz="2000" dirty="0"/>
              <a:t> </a:t>
            </a:r>
            <a:r>
              <a:rPr lang="en-US" sz="2000" dirty="0" err="1"/>
              <a:t>saúde</a:t>
            </a:r>
            <a:r>
              <a:rPr lang="en-US" sz="2000" dirty="0"/>
              <a:t> </a:t>
            </a:r>
            <a:r>
              <a:rPr lang="en-US" sz="2000" dirty="0" err="1"/>
              <a:t>nian</a:t>
            </a:r>
            <a:r>
              <a:rPr lang="en-US" sz="2000" dirty="0"/>
              <a:t>, </a:t>
            </a:r>
            <a:r>
              <a:rPr lang="en-US" sz="2000" dirty="0" err="1"/>
              <a:t>programa</a:t>
            </a:r>
            <a:r>
              <a:rPr lang="en-US" sz="2000" dirty="0"/>
              <a:t> ka </a:t>
            </a:r>
            <a:r>
              <a:rPr lang="en-US" sz="2000" dirty="0" err="1"/>
              <a:t>intervensaun</a:t>
            </a:r>
            <a:r>
              <a:rPr lang="en-US" sz="2000" dirty="0"/>
              <a:t> </a:t>
            </a:r>
            <a:r>
              <a:rPr lang="en-US" sz="2000" dirty="0" err="1"/>
              <a:t>sira</a:t>
            </a:r>
            <a:endParaRPr lang="en-US" sz="2000" dirty="0"/>
          </a:p>
        </p:txBody>
      </p:sp>
      <p:sp>
        <p:nvSpPr>
          <p:cNvPr id="28" name="Right Arrow 10">
            <a:extLst>
              <a:ext uri="{FF2B5EF4-FFF2-40B4-BE49-F238E27FC236}">
                <a16:creationId xmlns:a16="http://schemas.microsoft.com/office/drawing/2014/main" id="{09C93CAB-6EC6-E412-8A6F-3B05172BDA22}"/>
              </a:ext>
            </a:extLst>
          </p:cNvPr>
          <p:cNvSpPr/>
          <p:nvPr/>
        </p:nvSpPr>
        <p:spPr>
          <a:xfrm>
            <a:off x="1092546" y="5471650"/>
            <a:ext cx="380251" cy="316412"/>
          </a:xfrm>
          <a:prstGeom prst="rightArrow">
            <a:avLst/>
          </a:prstGeom>
          <a:solidFill>
            <a:srgbClr val="1F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DE1AC-C8A5-4DB7-B8F5-3D24E8FAFC21}"/>
              </a:ext>
            </a:extLst>
          </p:cNvPr>
          <p:cNvSpPr txBox="1"/>
          <p:nvPr/>
        </p:nvSpPr>
        <p:spPr>
          <a:xfrm>
            <a:off x="2021277" y="1324770"/>
            <a:ext cx="177194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000" dirty="0"/>
              <a:t>Kontestualiza dadus husi fonte oioin iha espasu no tempu</a:t>
            </a:r>
            <a:endParaRPr lang="fr-CH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C42B1-737A-C694-190E-094769C81174}"/>
              </a:ext>
            </a:extLst>
          </p:cNvPr>
          <p:cNvSpPr txBox="1"/>
          <p:nvPr/>
        </p:nvSpPr>
        <p:spPr>
          <a:xfrm>
            <a:off x="6407981" y="1313811"/>
            <a:ext cx="1789888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00" dirty="0" err="1"/>
              <a:t>Fasilita</a:t>
            </a:r>
            <a:r>
              <a:rPr lang="en-US" sz="1000" dirty="0"/>
              <a:t> </a:t>
            </a:r>
            <a:r>
              <a:rPr lang="en-US" sz="1000" dirty="0" err="1"/>
              <a:t>análize</a:t>
            </a:r>
            <a:r>
              <a:rPr lang="en-US" sz="1000" dirty="0"/>
              <a:t> </a:t>
            </a:r>
            <a:r>
              <a:rPr lang="en-US" sz="1000" dirty="0" err="1"/>
              <a:t>tendénsia</a:t>
            </a:r>
            <a:r>
              <a:rPr lang="en-US" sz="1000" dirty="0"/>
              <a:t> </a:t>
            </a:r>
            <a:r>
              <a:rPr lang="en-US" sz="1000" dirty="0" err="1"/>
              <a:t>nian</a:t>
            </a:r>
            <a:r>
              <a:rPr lang="en-US" sz="1000" dirty="0"/>
              <a:t> </a:t>
            </a:r>
            <a:r>
              <a:rPr lang="en-US" sz="1000" dirty="0" err="1"/>
              <a:t>hodi</a:t>
            </a:r>
            <a:r>
              <a:rPr lang="en-US" sz="1000" dirty="0"/>
              <a:t> </a:t>
            </a:r>
            <a:r>
              <a:rPr lang="en-US" sz="1000" dirty="0" err="1"/>
              <a:t>konsidera</a:t>
            </a:r>
            <a:r>
              <a:rPr lang="en-US" sz="1000" dirty="0"/>
              <a:t> </a:t>
            </a:r>
            <a:r>
              <a:rPr lang="en-US" sz="1000" dirty="0" err="1"/>
              <a:t>oinsá</a:t>
            </a:r>
            <a:r>
              <a:rPr lang="en-US" sz="1000" dirty="0"/>
              <a:t> </a:t>
            </a:r>
            <a:r>
              <a:rPr lang="en-US" sz="1000" dirty="0" err="1"/>
              <a:t>jeografia</a:t>
            </a:r>
            <a:r>
              <a:rPr lang="en-US" sz="1000" dirty="0"/>
              <a:t> </a:t>
            </a:r>
            <a:r>
              <a:rPr lang="en-US" sz="1000" dirty="0" err="1"/>
              <a:t>evolui</a:t>
            </a:r>
            <a:r>
              <a:rPr lang="en-US" sz="1000" dirty="0"/>
              <a:t> </a:t>
            </a:r>
            <a:r>
              <a:rPr lang="en-US" sz="1000" dirty="0" err="1"/>
              <a:t>tuir</a:t>
            </a:r>
            <a:r>
              <a:rPr lang="en-US" sz="1000" dirty="0"/>
              <a:t> </a:t>
            </a:r>
            <a:r>
              <a:rPr lang="en-US" sz="1000" dirty="0" err="1"/>
              <a:t>tempu</a:t>
            </a:r>
            <a:r>
              <a:rPr lang="en-US" sz="1000" dirty="0"/>
              <a:t> real</a:t>
            </a:r>
            <a:endParaRPr lang="fr-CH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4882F1-96D2-099D-9E1D-DEB03D8BC60D}"/>
              </a:ext>
            </a:extLst>
          </p:cNvPr>
          <p:cNvSpPr txBox="1"/>
          <p:nvPr/>
        </p:nvSpPr>
        <p:spPr>
          <a:xfrm>
            <a:off x="8524195" y="1329064"/>
            <a:ext cx="1960001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00" dirty="0"/>
              <a:t>Uza Sistema </a:t>
            </a:r>
            <a:r>
              <a:rPr lang="en-US" sz="1000" dirty="0" err="1"/>
              <a:t>Informasaun</a:t>
            </a:r>
            <a:r>
              <a:rPr lang="en-US" sz="1000" dirty="0"/>
              <a:t> </a:t>
            </a:r>
            <a:r>
              <a:rPr lang="en-US" sz="1000" dirty="0" err="1"/>
              <a:t>Geográfika</a:t>
            </a:r>
            <a:r>
              <a:rPr lang="en-US" sz="1000" dirty="0"/>
              <a:t> (SIG) </a:t>
            </a:r>
            <a:r>
              <a:rPr lang="en-US" sz="1000" dirty="0" err="1"/>
              <a:t>hodi</a:t>
            </a:r>
            <a:r>
              <a:rPr lang="en-US" sz="1000" dirty="0"/>
              <a:t> </a:t>
            </a:r>
            <a:r>
              <a:rPr lang="en-US" sz="1000" dirty="0" err="1"/>
              <a:t>kria</a:t>
            </a:r>
            <a:r>
              <a:rPr lang="en-US" sz="1000" dirty="0"/>
              <a:t> </a:t>
            </a:r>
            <a:r>
              <a:rPr lang="en-US" sz="1000" dirty="0" err="1"/>
              <a:t>mapa</a:t>
            </a:r>
            <a:r>
              <a:rPr lang="en-US" sz="1000" dirty="0"/>
              <a:t> </a:t>
            </a:r>
            <a:r>
              <a:rPr lang="en-US" sz="1000" dirty="0" err="1"/>
              <a:t>temátiku</a:t>
            </a:r>
            <a:r>
              <a:rPr lang="en-US" sz="1000" dirty="0"/>
              <a:t> sira, </a:t>
            </a:r>
            <a:r>
              <a:rPr lang="en-US" sz="1000" dirty="0" err="1"/>
              <a:t>hala'o</a:t>
            </a:r>
            <a:r>
              <a:rPr lang="en-US" sz="1000" dirty="0"/>
              <a:t> </a:t>
            </a:r>
            <a:r>
              <a:rPr lang="en-US" sz="1000" dirty="0" err="1"/>
              <a:t>análize</a:t>
            </a:r>
            <a:r>
              <a:rPr lang="en-US" sz="1000" dirty="0"/>
              <a:t> </a:t>
            </a:r>
            <a:r>
              <a:rPr lang="en-US" sz="1000" dirty="0" err="1"/>
              <a:t>espasiál</a:t>
            </a:r>
            <a:r>
              <a:rPr lang="en-US" sz="1000" dirty="0"/>
              <a:t> sira, ka </a:t>
            </a:r>
            <a:r>
              <a:rPr lang="en-US" sz="1000" dirty="0" err="1"/>
              <a:t>aplika</a:t>
            </a:r>
            <a:r>
              <a:rPr lang="en-US" sz="1000" dirty="0"/>
              <a:t> </a:t>
            </a:r>
            <a:r>
              <a:rPr lang="en-US" sz="1000" dirty="0" err="1"/>
              <a:t>modelu</a:t>
            </a:r>
            <a:r>
              <a:rPr lang="en-US" sz="1000" dirty="0"/>
              <a:t> sira ne'ebé </a:t>
            </a:r>
            <a:r>
              <a:rPr lang="en-US" sz="1000" dirty="0" err="1"/>
              <a:t>distribui</a:t>
            </a:r>
            <a:r>
              <a:rPr lang="en-US" sz="1000" dirty="0"/>
              <a:t> </a:t>
            </a:r>
            <a:r>
              <a:rPr lang="en-US" sz="1000" dirty="0" err="1"/>
              <a:t>espasialmente</a:t>
            </a:r>
            <a:endParaRPr lang="fr-CH" sz="1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11DC3C-AE83-218B-D684-F7668C5D0606}"/>
              </a:ext>
            </a:extLst>
          </p:cNvPr>
          <p:cNvSpPr/>
          <p:nvPr/>
        </p:nvSpPr>
        <p:spPr>
          <a:xfrm>
            <a:off x="4295800" y="1918562"/>
            <a:ext cx="1650884" cy="40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BCE20E-84C1-4DE2-2921-D84D84071E24}"/>
              </a:ext>
            </a:extLst>
          </p:cNvPr>
          <p:cNvSpPr txBox="1"/>
          <p:nvPr/>
        </p:nvSpPr>
        <p:spPr>
          <a:xfrm>
            <a:off x="4204668" y="1313811"/>
            <a:ext cx="184676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Uza </a:t>
            </a:r>
            <a:r>
              <a:rPr lang="en-US" sz="1000" dirty="0" err="1"/>
              <a:t>karakterístika</a:t>
            </a:r>
            <a:r>
              <a:rPr lang="en-US" sz="1000" dirty="0"/>
              <a:t> </a:t>
            </a:r>
            <a:r>
              <a:rPr lang="en-US" sz="1000" dirty="0" err="1"/>
              <a:t>jeográfika</a:t>
            </a:r>
            <a:r>
              <a:rPr lang="en-US" sz="1000" dirty="0"/>
              <a:t> </a:t>
            </a:r>
            <a:r>
              <a:rPr lang="en-US" sz="1000" dirty="0" err="1"/>
              <a:t>sira</a:t>
            </a:r>
            <a:r>
              <a:rPr lang="en-US" sz="1000" dirty="0"/>
              <a:t> (i.e. </a:t>
            </a:r>
            <a:r>
              <a:rPr lang="en-US" sz="1000" dirty="0" err="1"/>
              <a:t>fasilidade</a:t>
            </a:r>
            <a:r>
              <a:rPr lang="en-US" sz="1000" dirty="0"/>
              <a:t> </a:t>
            </a:r>
            <a:r>
              <a:rPr lang="en-US" sz="1000" dirty="0" err="1"/>
              <a:t>saúde</a:t>
            </a:r>
            <a:r>
              <a:rPr lang="en-US" sz="1000" dirty="0"/>
              <a:t> </a:t>
            </a:r>
            <a:r>
              <a:rPr lang="en-US" sz="1000" dirty="0" err="1"/>
              <a:t>sira</a:t>
            </a:r>
            <a:r>
              <a:rPr lang="en-US" sz="1000" dirty="0"/>
              <a:t>) </a:t>
            </a:r>
            <a:r>
              <a:rPr lang="en-US" sz="1000" dirty="0" err="1"/>
              <a:t>hanesan</a:t>
            </a:r>
            <a:r>
              <a:rPr lang="en-US" sz="1000" dirty="0"/>
              <a:t> </a:t>
            </a:r>
            <a:r>
              <a:rPr lang="en-US" sz="1000" dirty="0" err="1"/>
              <a:t>ligasaun</a:t>
            </a:r>
            <a:r>
              <a:rPr lang="en-US" sz="1000" dirty="0"/>
              <a:t> </a:t>
            </a:r>
            <a:r>
              <a:rPr lang="en-US" sz="1000" dirty="0" err="1"/>
              <a:t>komún</a:t>
            </a:r>
            <a:r>
              <a:rPr lang="en-US" sz="1000" dirty="0"/>
              <a:t> entre </a:t>
            </a:r>
            <a:r>
              <a:rPr lang="en-US" sz="1000" dirty="0" err="1"/>
              <a:t>dadus</a:t>
            </a:r>
            <a:r>
              <a:rPr lang="en-US" sz="1000" dirty="0"/>
              <a:t> </a:t>
            </a:r>
            <a:r>
              <a:rPr lang="en-US" sz="1000" dirty="0" err="1"/>
              <a:t>ne'ebé</a:t>
            </a:r>
            <a:r>
              <a:rPr lang="en-US" sz="1000" dirty="0"/>
              <a:t> </a:t>
            </a:r>
            <a:r>
              <a:rPr lang="en-US" sz="1000" dirty="0" err="1"/>
              <a:t>halibur</a:t>
            </a:r>
            <a:r>
              <a:rPr lang="en-US" sz="1000" dirty="0"/>
              <a:t> </a:t>
            </a:r>
            <a:r>
              <a:rPr lang="en-US" sz="1000" dirty="0" err="1"/>
              <a:t>hosi</a:t>
            </a:r>
            <a:r>
              <a:rPr lang="en-US" sz="1000" dirty="0"/>
              <a:t> </a:t>
            </a:r>
            <a:r>
              <a:rPr lang="en-US" sz="1000" dirty="0" err="1"/>
              <a:t>fonte</a:t>
            </a:r>
            <a:r>
              <a:rPr lang="en-US" sz="1000" dirty="0"/>
              <a:t> </a:t>
            </a:r>
            <a:r>
              <a:rPr lang="en-US" sz="1000" dirty="0" err="1"/>
              <a:t>oioin</a:t>
            </a:r>
            <a:endParaRPr lang="fr-CH" sz="1000" dirty="0"/>
          </a:p>
        </p:txBody>
      </p:sp>
      <p:pic>
        <p:nvPicPr>
          <p:cNvPr id="35" name="Google Shape;111;p4">
            <a:extLst>
              <a:ext uri="{FF2B5EF4-FFF2-40B4-BE49-F238E27FC236}">
                <a16:creationId xmlns:a16="http://schemas.microsoft.com/office/drawing/2014/main" id="{593CAF9E-ECCA-D8A7-4DAD-22D4A7FB97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915" r="91868" b="91797"/>
          <a:stretch/>
        </p:blipFill>
        <p:spPr>
          <a:xfrm>
            <a:off x="1673053" y="1345448"/>
            <a:ext cx="361950" cy="38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11;p4">
            <a:extLst>
              <a:ext uri="{FF2B5EF4-FFF2-40B4-BE49-F238E27FC236}">
                <a16:creationId xmlns:a16="http://schemas.microsoft.com/office/drawing/2014/main" id="{A9339379-996F-4972-AD7D-6A3C7E76D9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021" t="1915" r="40909" b="92621"/>
          <a:stretch/>
        </p:blipFill>
        <p:spPr>
          <a:xfrm>
            <a:off x="3929220" y="1370932"/>
            <a:ext cx="314660" cy="33811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75C96B1-898F-E579-634A-B00D756BE653}"/>
              </a:ext>
            </a:extLst>
          </p:cNvPr>
          <p:cNvSpPr txBox="1"/>
          <p:nvPr/>
        </p:nvSpPr>
        <p:spPr>
          <a:xfrm>
            <a:off x="420519" y="6146005"/>
            <a:ext cx="57685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000" baseline="30000" dirty="0"/>
              <a:t>1</a:t>
            </a:r>
            <a:r>
              <a:rPr lang="en-PH" sz="1000" dirty="0"/>
              <a:t> </a:t>
            </a:r>
            <a:r>
              <a:rPr lang="en-PH" sz="1000" dirty="0">
                <a:hlinkClick r:id="rId4"/>
              </a:rPr>
              <a:t>https://www.adb.org/publications/building-capacity-geo-enabling-health-information-systems</a:t>
            </a:r>
            <a:r>
              <a:rPr lang="en-PH" sz="1000" dirty="0"/>
              <a:t>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733E033-3268-11B3-E129-8097B8294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2111" y="720057"/>
            <a:ext cx="917105" cy="11441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7BEB9B7-D8D0-AFE0-5849-87FFC906C641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3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89C3AF-5453-5379-2C9A-F34FC8DE2C35}"/>
              </a:ext>
            </a:extLst>
          </p:cNvPr>
          <p:cNvSpPr txBox="1"/>
          <p:nvPr/>
        </p:nvSpPr>
        <p:spPr>
          <a:xfrm>
            <a:off x="10751901" y="682481"/>
            <a:ext cx="3589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</a:t>
            </a:r>
            <a:endParaRPr lang="en-GB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57EF8-6FF7-101D-ACBA-7A740248CA9C}"/>
              </a:ext>
            </a:extLst>
          </p:cNvPr>
          <p:cNvPicPr/>
          <p:nvPr/>
        </p:nvPicPr>
        <p:blipFill rotWithShape="1">
          <a:blip r:embed="rId6"/>
          <a:srcRect l="41506" t="34319" r="20032" b="13905"/>
          <a:stretch/>
        </p:blipFill>
        <p:spPr bwMode="auto">
          <a:xfrm>
            <a:off x="8536155" y="2347048"/>
            <a:ext cx="1561856" cy="137725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8024F6-5F4F-5CF1-D33D-D4E1AD19CB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3625" y="2253228"/>
            <a:ext cx="1374672" cy="17872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12A3B7-C67A-9E1A-8EAE-DA3EFF4B525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3"/>
          <a:stretch/>
        </p:blipFill>
        <p:spPr>
          <a:xfrm>
            <a:off x="10169085" y="4263071"/>
            <a:ext cx="1570603" cy="11689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1DAD99A8-06F3-AABD-E5CF-7D5BEF18B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306" y="3857834"/>
            <a:ext cx="1374672" cy="19302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926584-FEDE-4A6A-849F-8537C6B7D0F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0520" t="38265" r="10441" b="47050"/>
          <a:stretch/>
        </p:blipFill>
        <p:spPr>
          <a:xfrm>
            <a:off x="10544437" y="1111898"/>
            <a:ext cx="399991" cy="36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3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76DFF4F-4286-9021-2BDA-06C127246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082" y="1280657"/>
            <a:ext cx="9227478" cy="2153078"/>
          </a:xfrm>
          <a:prstGeom prst="rect">
            <a:avLst/>
          </a:prstGeom>
        </p:spPr>
      </p:pic>
      <p:pic>
        <p:nvPicPr>
          <p:cNvPr id="21" name="Picture 16">
            <a:extLst>
              <a:ext uri="{FF2B5EF4-FFF2-40B4-BE49-F238E27FC236}">
                <a16:creationId xmlns:a16="http://schemas.microsoft.com/office/drawing/2014/main" id="{8A447744-ED88-8D13-2909-68FA963ECC3D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54" y="3434603"/>
            <a:ext cx="24479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EBD8462-7C8F-48A9-A488-FBA0407AB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229" y="3429275"/>
            <a:ext cx="24399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67B884E8-35E5-3E48-4499-F1A22FE3B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723" y="3461491"/>
            <a:ext cx="24177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11">
            <a:extLst>
              <a:ext uri="{FF2B5EF4-FFF2-40B4-BE49-F238E27FC236}">
                <a16:creationId xmlns:a16="http://schemas.microsoft.com/office/drawing/2014/main" id="{D273F830-7696-ACDE-0BC8-1B09B19BF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7037" y="2547247"/>
            <a:ext cx="971315" cy="149330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A6A68FFB-1FEF-D530-E258-32EEDC788B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2243" y="2697722"/>
            <a:ext cx="639262" cy="156947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D2C8BE28-FF7C-4B44-88AB-8CC456AE50A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6473" y="2587046"/>
            <a:ext cx="548162" cy="156947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5B5D187-4D54-D789-BEDE-F247FD91A941}"/>
              </a:ext>
            </a:extLst>
          </p:cNvPr>
          <p:cNvSpPr txBox="1">
            <a:spLocks/>
          </p:cNvSpPr>
          <p:nvPr/>
        </p:nvSpPr>
        <p:spPr>
          <a:xfrm>
            <a:off x="892098" y="615401"/>
            <a:ext cx="10504448" cy="507928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fontAlgn="auto">
              <a:lnSpc>
                <a:spcPct val="90000"/>
              </a:lnSpc>
              <a:spcAft>
                <a:spcPts val="0"/>
              </a:spcAft>
              <a:defRPr sz="2700"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90000"/>
              </a:lnSpc>
            </a:pPr>
            <a:r>
              <a:rPr lang="pt-BR" sz="2400" dirty="0">
                <a:ea typeface="+mj-ea"/>
                <a:cs typeface="+mj-cs"/>
              </a:rPr>
              <a:t>Importánsia atu jere simultaneamente dimensaun jeográfika no temporál</a:t>
            </a:r>
            <a:endParaRPr lang="fr-CH" sz="2400" dirty="0"/>
          </a:p>
        </p:txBody>
      </p:sp>
      <p:sp>
        <p:nvSpPr>
          <p:cNvPr id="23" name="Google Shape;75;p2">
            <a:extLst>
              <a:ext uri="{FF2B5EF4-FFF2-40B4-BE49-F238E27FC236}">
                <a16:creationId xmlns:a16="http://schemas.microsoft.com/office/drawing/2014/main" id="{06597488-2570-8C80-83CB-76405F5C9BF5}"/>
              </a:ext>
            </a:extLst>
          </p:cNvPr>
          <p:cNvSpPr txBox="1"/>
          <p:nvPr/>
        </p:nvSpPr>
        <p:spPr>
          <a:xfrm>
            <a:off x="7086288" y="5633152"/>
            <a:ext cx="1157288" cy="20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noAutofit/>
          </a:bodyPr>
          <a:lstStyle/>
          <a:p>
            <a:pPr algn="r"/>
            <a:fld id="{00000000-1234-1234-1234-123412341234}" type="slidenum">
              <a:rPr lang="en-US" sz="6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sz="67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3194ED-6E84-67F4-1B9E-3D9DAE27D9FA}"/>
              </a:ext>
            </a:extLst>
          </p:cNvPr>
          <p:cNvSpPr/>
          <p:nvPr/>
        </p:nvSpPr>
        <p:spPr>
          <a:xfrm>
            <a:off x="1720789" y="5274896"/>
            <a:ext cx="9335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 err="1"/>
              <a:t>Jeografia</a:t>
            </a:r>
            <a:r>
              <a:rPr lang="en-US" sz="2400" dirty="0"/>
              <a:t> </a:t>
            </a:r>
            <a:r>
              <a:rPr lang="en-US" sz="2400" dirty="0" err="1"/>
              <a:t>muda</a:t>
            </a:r>
            <a:r>
              <a:rPr lang="en-US" sz="2400" dirty="0"/>
              <a:t> </a:t>
            </a:r>
            <a:r>
              <a:rPr lang="en-US" sz="2400" dirty="0" err="1"/>
              <a:t>beibeik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tempu</a:t>
            </a:r>
            <a:r>
              <a:rPr lang="en-US" sz="2400" dirty="0"/>
              <a:t> no ho "</a:t>
            </a:r>
            <a:r>
              <a:rPr lang="en-US" sz="2400" dirty="0" err="1"/>
              <a:t>velosidade</a:t>
            </a:r>
            <a:r>
              <a:rPr lang="en-US" sz="2400" dirty="0"/>
              <a:t>"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diferente</a:t>
            </a:r>
            <a:r>
              <a:rPr lang="en-US" sz="2400" dirty="0"/>
              <a:t> </a:t>
            </a:r>
            <a:r>
              <a:rPr lang="en-US" sz="2400" dirty="0" err="1"/>
              <a:t>depende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karakterístika</a:t>
            </a:r>
            <a:r>
              <a:rPr lang="en-US" sz="2400" dirty="0"/>
              <a:t> </a:t>
            </a:r>
            <a:r>
              <a:rPr lang="en-US" sz="2400" dirty="0" err="1"/>
              <a:t>jeográfika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konsidera</a:t>
            </a:r>
            <a:endParaRPr lang="en-US" sz="2400" dirty="0"/>
          </a:p>
        </p:txBody>
      </p:sp>
      <p:sp>
        <p:nvSpPr>
          <p:cNvPr id="25" name="Right Arrow 26">
            <a:extLst>
              <a:ext uri="{FF2B5EF4-FFF2-40B4-BE49-F238E27FC236}">
                <a16:creationId xmlns:a16="http://schemas.microsoft.com/office/drawing/2014/main" id="{F0F6F8FE-6C09-296C-4AC1-8BB6A0280E57}"/>
              </a:ext>
            </a:extLst>
          </p:cNvPr>
          <p:cNvSpPr/>
          <p:nvPr/>
        </p:nvSpPr>
        <p:spPr>
          <a:xfrm>
            <a:off x="1361982" y="5329773"/>
            <a:ext cx="324036" cy="336891"/>
          </a:xfrm>
          <a:prstGeom prst="rightArrow">
            <a:avLst/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BC03359-3F35-27A4-F1DD-73C7671599FB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4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0B173-AF31-DCE1-93B8-AAAE35F10186}"/>
              </a:ext>
            </a:extLst>
          </p:cNvPr>
          <p:cNvSpPr txBox="1"/>
          <p:nvPr/>
        </p:nvSpPr>
        <p:spPr>
          <a:xfrm>
            <a:off x="669300" y="1442101"/>
            <a:ext cx="852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400" dirty="0">
                <a:ea typeface="+mj-ea"/>
                <a:cs typeface="+mj-cs"/>
              </a:rPr>
              <a:t>Uganda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693AE-EBC3-7C09-4898-7CF90ACC28A9}"/>
              </a:ext>
            </a:extLst>
          </p:cNvPr>
          <p:cNvSpPr txBox="1"/>
          <p:nvPr/>
        </p:nvSpPr>
        <p:spPr>
          <a:xfrm>
            <a:off x="467944" y="6090931"/>
            <a:ext cx="61004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hlinkClick r:id="rId7"/>
              </a:rPr>
              <a:t>https://salb.un.org/en</a:t>
            </a:r>
            <a:r>
              <a:rPr lang="en-GB" sz="1000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D4FBF88-8272-531F-89EB-DD36828A1EE6}"/>
              </a:ext>
            </a:extLst>
          </p:cNvPr>
          <p:cNvSpPr txBox="1">
            <a:spLocks/>
          </p:cNvSpPr>
          <p:nvPr/>
        </p:nvSpPr>
        <p:spPr bwMode="auto">
          <a:xfrm>
            <a:off x="1174783" y="-8340"/>
            <a:ext cx="987829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2147"/>
                </a:solidFill>
                <a:latin typeface="+mn-lt"/>
              </a:rPr>
              <a:t>Geo-habilitasaun sistema informasaun saúde nian</a:t>
            </a:r>
            <a:endParaRPr lang="en-US" sz="3200" b="1" dirty="0">
              <a:solidFill>
                <a:srgbClr val="00214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6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agram of 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D94DA110-4046-08D6-4633-1162D9645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79" y="1500761"/>
            <a:ext cx="3766740" cy="39014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-9263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Vizaun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iha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Geo-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Habilitasaun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HIS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nian</a:t>
            </a:r>
            <a:endParaRPr lang="en-US" sz="32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9" name="Google Shape;318;p3">
            <a:extLst>
              <a:ext uri="{FF2B5EF4-FFF2-40B4-BE49-F238E27FC236}">
                <a16:creationId xmlns:a16="http://schemas.microsoft.com/office/drawing/2014/main" id="{CF2011B9-5F19-A238-FAF6-24A4476CFC04}"/>
              </a:ext>
            </a:extLst>
          </p:cNvPr>
          <p:cNvSpPr txBox="1"/>
          <p:nvPr/>
        </p:nvSpPr>
        <p:spPr>
          <a:xfrm>
            <a:off x="1576581" y="1097804"/>
            <a:ext cx="2781285" cy="26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800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Liu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husi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ida-ne'e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...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22;p3">
            <a:extLst>
              <a:ext uri="{FF2B5EF4-FFF2-40B4-BE49-F238E27FC236}">
                <a16:creationId xmlns:a16="http://schemas.microsoft.com/office/drawing/2014/main" id="{633D997B-2628-6BB6-05A2-9AA5155712B7}"/>
              </a:ext>
            </a:extLst>
          </p:cNvPr>
          <p:cNvSpPr txBox="1"/>
          <p:nvPr/>
        </p:nvSpPr>
        <p:spPr>
          <a:xfrm>
            <a:off x="6977907" y="5452904"/>
            <a:ext cx="4083034" cy="76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050"/>
            </a:pP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Sistema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informasaun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hotu-hotu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uza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jeografia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hanesan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iha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tempu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ne'ebé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la'ós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de'it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hamenus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duplikasaun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esforsu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no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kustu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sira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maibé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mós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aproveita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kbiit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jeografia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nian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dadus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jeoespasiál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no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teknolojia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sira</a:t>
            </a:r>
            <a:endParaRPr sz="105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23;p3">
            <a:extLst>
              <a:ext uri="{FF2B5EF4-FFF2-40B4-BE49-F238E27FC236}">
                <a16:creationId xmlns:a16="http://schemas.microsoft.com/office/drawing/2014/main" id="{BB8F4ABA-4722-94A5-64E1-3133DCD8AAED}"/>
              </a:ext>
            </a:extLst>
          </p:cNvPr>
          <p:cNvSpPr txBox="1"/>
          <p:nvPr/>
        </p:nvSpPr>
        <p:spPr>
          <a:xfrm>
            <a:off x="1273786" y="5486510"/>
            <a:ext cx="3824926" cy="80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050"/>
            </a:pP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Sistema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informasaun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ida-idak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mantein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no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uza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jeografia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ida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ne'ebé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diferente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ne'ebé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ladún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ho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kustu-efetivu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 no la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permite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atu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hetan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benefísiu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hosi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kbiit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jeografia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nian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dadus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jeoespasiál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no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teknolojia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sira</a:t>
            </a:r>
            <a:endParaRPr sz="105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AutoShape 416">
            <a:extLst>
              <a:ext uri="{FF2B5EF4-FFF2-40B4-BE49-F238E27FC236}">
                <a16:creationId xmlns:a16="http://schemas.microsoft.com/office/drawing/2014/main" id="{640AB64E-29D5-296A-BAAD-B7E2169B6602}"/>
              </a:ext>
            </a:extLst>
          </p:cNvPr>
          <p:cNvSpPr>
            <a:spLocks noChangeArrowheads="1"/>
          </p:cNvSpPr>
          <p:nvPr/>
        </p:nvSpPr>
        <p:spPr bwMode="auto">
          <a:xfrm rot="14848491">
            <a:off x="8247978" y="1735251"/>
            <a:ext cx="381000" cy="182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200" dirty="0">
              <a:latin typeface="+mj-lt"/>
            </a:endParaRPr>
          </a:p>
        </p:txBody>
      </p:sp>
      <p:sp>
        <p:nvSpPr>
          <p:cNvPr id="16" name="AutoShape 416">
            <a:extLst>
              <a:ext uri="{FF2B5EF4-FFF2-40B4-BE49-F238E27FC236}">
                <a16:creationId xmlns:a16="http://schemas.microsoft.com/office/drawing/2014/main" id="{F4F4C971-EAB1-22EC-5257-9ABE2AC9DE3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702151" y="1725417"/>
            <a:ext cx="381000" cy="182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200" dirty="0">
              <a:latin typeface="+mj-lt"/>
            </a:endParaRPr>
          </a:p>
        </p:txBody>
      </p:sp>
      <p:sp>
        <p:nvSpPr>
          <p:cNvPr id="17" name="AutoShape 416">
            <a:extLst>
              <a:ext uri="{FF2B5EF4-FFF2-40B4-BE49-F238E27FC236}">
                <a16:creationId xmlns:a16="http://schemas.microsoft.com/office/drawing/2014/main" id="{8D87D44E-2EFE-534B-2D62-CD4A9D59F540}"/>
              </a:ext>
            </a:extLst>
          </p:cNvPr>
          <p:cNvSpPr>
            <a:spLocks noChangeArrowheads="1"/>
          </p:cNvSpPr>
          <p:nvPr/>
        </p:nvSpPr>
        <p:spPr bwMode="auto">
          <a:xfrm rot="18239461">
            <a:off x="9173675" y="1769613"/>
            <a:ext cx="381000" cy="182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200" dirty="0">
              <a:latin typeface="+mj-lt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9D3EDF2-74A6-3AFA-4122-670EE6B388F2}"/>
              </a:ext>
            </a:extLst>
          </p:cNvPr>
          <p:cNvGrpSpPr/>
          <p:nvPr/>
        </p:nvGrpSpPr>
        <p:grpSpPr>
          <a:xfrm>
            <a:off x="7234619" y="1985721"/>
            <a:ext cx="3479076" cy="3405509"/>
            <a:chOff x="5083087" y="2362238"/>
            <a:chExt cx="3479076" cy="34055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FCB29F-8321-436E-62A8-2E0E145EF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8955" y="2362238"/>
              <a:ext cx="3373208" cy="34055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A diagram of a geolocation&#10;&#10;Description automatically generated">
              <a:extLst>
                <a:ext uri="{FF2B5EF4-FFF2-40B4-BE49-F238E27FC236}">
                  <a16:creationId xmlns:a16="http://schemas.microsoft.com/office/drawing/2014/main" id="{5F876CDE-5AC6-EA0A-3356-9971BEA720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1" t="88291" r="25927" b="5132"/>
            <a:stretch/>
          </p:blipFill>
          <p:spPr>
            <a:xfrm>
              <a:off x="5297793" y="5458513"/>
              <a:ext cx="1650471" cy="24336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9D8A91F-82D5-5E35-A11A-90745A27B2E5}"/>
                </a:ext>
              </a:extLst>
            </p:cNvPr>
            <p:cNvSpPr txBox="1"/>
            <p:nvPr/>
          </p:nvSpPr>
          <p:spPr>
            <a:xfrm>
              <a:off x="5437130" y="2765434"/>
              <a:ext cx="8268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One Geography!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101A033-5869-4E2D-0EAB-FA69B84AD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20732" y="3649872"/>
              <a:ext cx="2623493" cy="1238420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DB2312E-E871-C17D-1D7B-59E67320B293}"/>
                </a:ext>
              </a:extLst>
            </p:cNvPr>
            <p:cNvSpPr/>
            <p:nvPr/>
          </p:nvSpPr>
          <p:spPr>
            <a:xfrm>
              <a:off x="5744759" y="4888292"/>
              <a:ext cx="2211617" cy="114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574F56-3188-00C9-3D56-FA0196BDC0C3}"/>
                </a:ext>
              </a:extLst>
            </p:cNvPr>
            <p:cNvSpPr txBox="1"/>
            <p:nvPr/>
          </p:nvSpPr>
          <p:spPr>
            <a:xfrm>
              <a:off x="5083087" y="4725797"/>
              <a:ext cx="6616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/>
                <a:t>Common Geo-Registry (CGR)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A89D032-1C24-162F-B6D0-D30B94DCF9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0303" y="4400843"/>
              <a:ext cx="1059" cy="625146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FD5209D-DD6B-751F-B276-4EEE285354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6216" y="4400843"/>
              <a:ext cx="0" cy="625146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28E1BCB-E214-4A90-E0AD-681EF2E7ED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643" y="4400843"/>
              <a:ext cx="0" cy="625146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C7836E5-01A4-4229-5209-B2A4F32FD6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7449" y="4400843"/>
              <a:ext cx="0" cy="625146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4AA5133-872E-6110-2E93-936914C215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1107" y="4864296"/>
              <a:ext cx="0" cy="15115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7C13819-049B-CADA-38FB-EB589A5A6A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35490" y="4874839"/>
              <a:ext cx="0" cy="15115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125CCFE-DC41-16C6-1DF3-B7CF3799D2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6336" y="4874839"/>
              <a:ext cx="0" cy="15115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384EE96-0813-18C5-31C7-97BBE3470452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5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3" name="Right Arrow 26">
            <a:extLst>
              <a:ext uri="{FF2B5EF4-FFF2-40B4-BE49-F238E27FC236}">
                <a16:creationId xmlns:a16="http://schemas.microsoft.com/office/drawing/2014/main" id="{ED59BF26-1EB2-0A6E-3D27-FCEBD2B81A78}"/>
              </a:ext>
            </a:extLst>
          </p:cNvPr>
          <p:cNvSpPr/>
          <p:nvPr/>
        </p:nvSpPr>
        <p:spPr>
          <a:xfrm>
            <a:off x="5855024" y="3128325"/>
            <a:ext cx="689212" cy="601350"/>
          </a:xfrm>
          <a:prstGeom prst="rightArrow">
            <a:avLst/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7423B-FEC9-87B1-DD5F-95718660ACE2}"/>
              </a:ext>
            </a:extLst>
          </p:cNvPr>
          <p:cNvPicPr/>
          <p:nvPr/>
        </p:nvPicPr>
        <p:blipFill rotWithShape="1">
          <a:blip r:embed="rId7"/>
          <a:srcRect l="41506" t="34319" r="20032" b="13905"/>
          <a:stretch/>
        </p:blipFill>
        <p:spPr bwMode="auto">
          <a:xfrm>
            <a:off x="7168407" y="748747"/>
            <a:ext cx="969417" cy="7920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152B4C-888A-AA51-4947-BFDB4AFCDA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5636" y="748747"/>
            <a:ext cx="609164" cy="7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32E30F-CA6E-E593-3077-D68765FAD0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3"/>
          <a:stretch/>
        </p:blipFill>
        <p:spPr>
          <a:xfrm>
            <a:off x="9647218" y="748747"/>
            <a:ext cx="1064117" cy="7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D05F2AD1-0223-9A05-9842-C31A72DE3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621" y="750113"/>
            <a:ext cx="564048" cy="79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318;p3">
            <a:extLst>
              <a:ext uri="{FF2B5EF4-FFF2-40B4-BE49-F238E27FC236}">
                <a16:creationId xmlns:a16="http://schemas.microsoft.com/office/drawing/2014/main" id="{4B4B0697-40B3-8C52-FCD2-E4E3836E84CD}"/>
              </a:ext>
            </a:extLst>
          </p:cNvPr>
          <p:cNvSpPr txBox="1"/>
          <p:nvPr/>
        </p:nvSpPr>
        <p:spPr>
          <a:xfrm>
            <a:off x="5992170" y="2241722"/>
            <a:ext cx="1573285" cy="26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800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…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ida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ne’e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60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80377D-A9A5-3FCB-0545-2EA4BB51A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026" y="1673415"/>
            <a:ext cx="6500199" cy="39509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49EE86-6E73-E70C-8CDB-45686EA002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8"/>
          <a:stretch/>
        </p:blipFill>
        <p:spPr>
          <a:xfrm>
            <a:off x="1400861" y="1723254"/>
            <a:ext cx="1363379" cy="175497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56447" y="5607775"/>
            <a:ext cx="1078450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>
                <a:ea typeface="Arial" charset="0"/>
                <a:cs typeface="Arial" charset="0"/>
              </a:rPr>
              <a:t>Etapa </a:t>
            </a:r>
            <a:r>
              <a:rPr lang="en-US" sz="2400" dirty="0" err="1">
                <a:ea typeface="Arial" charset="0"/>
                <a:cs typeface="Arial" charset="0"/>
              </a:rPr>
              <a:t>ida-idak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apoia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ba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tempu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tuirmai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iha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utilizasaun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operasionál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jeografia</a:t>
            </a:r>
            <a:r>
              <a:rPr lang="en-US" sz="2400" dirty="0">
                <a:ea typeface="Arial" charset="0"/>
                <a:cs typeface="Arial" charset="0"/>
              </a:rPr>
              <a:t>, </a:t>
            </a:r>
            <a:r>
              <a:rPr lang="en-US" sz="2400" dirty="0" err="1">
                <a:ea typeface="Arial" charset="0"/>
                <a:cs typeface="Arial" charset="0"/>
              </a:rPr>
              <a:t>dadus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jeoespasiál</a:t>
            </a:r>
            <a:r>
              <a:rPr lang="en-US" sz="2400" dirty="0">
                <a:ea typeface="Arial" charset="0"/>
                <a:cs typeface="Arial" charset="0"/>
              </a:rPr>
              <a:t> no </a:t>
            </a:r>
            <a:r>
              <a:rPr lang="en-US" sz="2400" dirty="0" err="1">
                <a:ea typeface="Arial" charset="0"/>
                <a:cs typeface="Arial" charset="0"/>
              </a:rPr>
              <a:t>teknolojia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sira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hodi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apoia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implementasaun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programa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saúde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nian</a:t>
            </a:r>
            <a:endParaRPr lang="en-US" sz="2400" dirty="0">
              <a:ea typeface="Arial" charset="0"/>
              <a:cs typeface="Arial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24399" y="5574548"/>
            <a:ext cx="432048" cy="400984"/>
          </a:xfrm>
          <a:prstGeom prst="rightArrow">
            <a:avLst/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87569" y="753923"/>
            <a:ext cx="9850759" cy="9361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err="1">
                <a:ea typeface="Arial" charset="0"/>
              </a:rPr>
              <a:t>Elementu</a:t>
            </a:r>
            <a:r>
              <a:rPr lang="en-US" sz="2400" dirty="0">
                <a:ea typeface="Arial" charset="0"/>
              </a:rPr>
              <a:t> 9 </a:t>
            </a:r>
            <a:r>
              <a:rPr lang="en-US" sz="2400" dirty="0" err="1">
                <a:ea typeface="Arial" charset="0"/>
              </a:rPr>
              <a:t>ne'ebé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tenke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iha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fatin</a:t>
            </a:r>
            <a:r>
              <a:rPr lang="en-US" sz="2400" dirty="0">
                <a:ea typeface="Arial" charset="0"/>
              </a:rPr>
              <a:t> no </a:t>
            </a:r>
            <a:r>
              <a:rPr lang="en-US" sz="2400" dirty="0" err="1">
                <a:ea typeface="Arial" charset="0"/>
              </a:rPr>
              <a:t>sustenta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iha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tempu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naruk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atu</a:t>
            </a:r>
            <a:r>
              <a:rPr lang="en-US" sz="2400" dirty="0">
                <a:ea typeface="Arial" charset="0"/>
              </a:rPr>
              <a:t> HIS </a:t>
            </a:r>
            <a:r>
              <a:rPr lang="en-US" sz="2400" dirty="0" err="1">
                <a:ea typeface="Arial" charset="0"/>
              </a:rPr>
              <a:t>ida</a:t>
            </a:r>
            <a:r>
              <a:rPr lang="en-US" sz="2400" dirty="0">
                <a:ea typeface="Arial" charset="0"/>
              </a:rPr>
              <a:t>, </a:t>
            </a:r>
            <a:r>
              <a:rPr lang="en-US" sz="2400" dirty="0" err="1">
                <a:ea typeface="Arial" charset="0"/>
              </a:rPr>
              <a:t>programa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ida</a:t>
            </a:r>
            <a:r>
              <a:rPr lang="en-US" sz="2400" dirty="0">
                <a:ea typeface="Arial" charset="0"/>
              </a:rPr>
              <a:t> ka </a:t>
            </a:r>
            <a:r>
              <a:rPr lang="en-US" sz="2400" dirty="0" err="1">
                <a:ea typeface="Arial" charset="0"/>
              </a:rPr>
              <a:t>intervensaun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ida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bele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konsidera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hanesan</a:t>
            </a:r>
            <a:r>
              <a:rPr lang="en-US" sz="2400" dirty="0">
                <a:ea typeface="Arial" charset="0"/>
              </a:rPr>
              <a:t> geo-</a:t>
            </a:r>
            <a:r>
              <a:rPr lang="en-US" sz="2400" dirty="0" err="1">
                <a:ea typeface="Arial" charset="0"/>
              </a:rPr>
              <a:t>habilitasaun</a:t>
            </a:r>
            <a:endParaRPr lang="en-US" sz="2400" dirty="0">
              <a:ea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AD738A-5CB7-B1D9-C5EF-0A57D0D27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8182" y="1523409"/>
            <a:ext cx="1869327" cy="15944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549BF6-7609-233B-F53C-4362D760BFC7}"/>
              </a:ext>
            </a:extLst>
          </p:cNvPr>
          <p:cNvSpPr txBox="1"/>
          <p:nvPr/>
        </p:nvSpPr>
        <p:spPr>
          <a:xfrm>
            <a:off x="8654921" y="3117836"/>
            <a:ext cx="252333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Aliña</a:t>
            </a:r>
            <a:r>
              <a:rPr lang="en-US" sz="1400" dirty="0"/>
              <a:t> ho </a:t>
            </a:r>
            <a:r>
              <a:rPr lang="en-US" sz="1400" dirty="0" err="1"/>
              <a:t>Enkuadramentu</a:t>
            </a:r>
            <a:r>
              <a:rPr lang="en-US" sz="1400" dirty="0"/>
              <a:t> </a:t>
            </a:r>
            <a:r>
              <a:rPr lang="en-US" sz="1400" dirty="0" err="1"/>
              <a:t>Informasaun</a:t>
            </a:r>
            <a:r>
              <a:rPr lang="en-US" sz="1400" dirty="0"/>
              <a:t> </a:t>
            </a:r>
            <a:r>
              <a:rPr lang="en-US" sz="1400" dirty="0" err="1"/>
              <a:t>Jeoespasiál</a:t>
            </a:r>
            <a:r>
              <a:rPr lang="en-US" sz="1400" dirty="0"/>
              <a:t> </a:t>
            </a:r>
            <a:r>
              <a:rPr lang="en-US" sz="1400" dirty="0" err="1"/>
              <a:t>Integradu</a:t>
            </a:r>
            <a:r>
              <a:rPr lang="en-US" sz="1400" dirty="0"/>
              <a:t> </a:t>
            </a:r>
            <a:r>
              <a:rPr lang="en-US" sz="1400" dirty="0" err="1"/>
              <a:t>Nasoins</a:t>
            </a:r>
            <a:r>
              <a:rPr lang="en-US" sz="1400" dirty="0"/>
              <a:t> Unidas </a:t>
            </a:r>
            <a:r>
              <a:rPr lang="en-US" sz="1400" dirty="0" err="1"/>
              <a:t>nian</a:t>
            </a:r>
            <a:r>
              <a:rPr lang="en-US" sz="1400" dirty="0"/>
              <a:t> (UN-IGIF) – </a:t>
            </a:r>
            <a:r>
              <a:rPr lang="en-US" sz="1400" dirty="0" err="1"/>
              <a:t>Enkuadramentu</a:t>
            </a:r>
            <a:r>
              <a:rPr lang="en-US" sz="1400" dirty="0"/>
              <a:t> </a:t>
            </a:r>
            <a:r>
              <a:rPr lang="en-US" sz="1400" dirty="0" err="1"/>
              <a:t>setór</a:t>
            </a:r>
            <a:r>
              <a:rPr lang="en-US" sz="1400" dirty="0"/>
              <a:t> </a:t>
            </a:r>
            <a:r>
              <a:rPr lang="en-US" sz="1400" dirty="0" err="1"/>
              <a:t>oioin</a:t>
            </a:r>
            <a:endParaRPr lang="fr-CH" sz="1400" dirty="0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92A5E874-B5B3-2FD3-5B5C-69FB31817CB3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6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77F0FF-DF4F-2906-16EA-76DC0071EE43}"/>
              </a:ext>
            </a:extLst>
          </p:cNvPr>
          <p:cNvSpPr/>
          <p:nvPr/>
        </p:nvSpPr>
        <p:spPr>
          <a:xfrm>
            <a:off x="1476375" y="3171825"/>
            <a:ext cx="1238250" cy="3159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D897C7-74E8-6C71-7B5D-A9AE5272A3BB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714625" y="3267075"/>
            <a:ext cx="552450" cy="627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A1E3A3-4CCC-820E-F368-0ADA1B84F121}"/>
              </a:ext>
            </a:extLst>
          </p:cNvPr>
          <p:cNvCxnSpPr>
            <a:cxnSpLocks/>
          </p:cNvCxnSpPr>
          <p:nvPr/>
        </p:nvCxnSpPr>
        <p:spPr>
          <a:xfrm>
            <a:off x="2894365" y="1895475"/>
            <a:ext cx="1038568" cy="30389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A75FEC3-7EA4-A4B6-F7CE-747AEF64AF63}"/>
              </a:ext>
            </a:extLst>
          </p:cNvPr>
          <p:cNvSpPr/>
          <p:nvPr/>
        </p:nvSpPr>
        <p:spPr>
          <a:xfrm>
            <a:off x="1408395" y="1731805"/>
            <a:ext cx="1363380" cy="31592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43865E-92D0-CAB7-15A4-8DA5A22F7530}"/>
              </a:ext>
            </a:extLst>
          </p:cNvPr>
          <p:cNvSpPr txBox="1">
            <a:spLocks/>
          </p:cNvSpPr>
          <p:nvPr/>
        </p:nvSpPr>
        <p:spPr bwMode="auto">
          <a:xfrm>
            <a:off x="2152650" y="8502"/>
            <a:ext cx="7886700" cy="63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Enkuadramentu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Geo-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Habilitasaun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HIS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nian</a:t>
            </a:r>
            <a:endParaRPr lang="en-US" sz="3200" b="1" dirty="0">
              <a:solidFill>
                <a:srgbClr val="00214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93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1DF8B4-B3CB-8067-8096-C7B9FD2879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785"/>
          <a:stretch>
            <a:fillRect/>
          </a:stretch>
        </p:blipFill>
        <p:spPr>
          <a:xfrm>
            <a:off x="3406588" y="1114504"/>
            <a:ext cx="5504427" cy="40694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56446" y="5405515"/>
            <a:ext cx="10641107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300" dirty="0" err="1">
                <a:ea typeface="Arial" charset="0"/>
                <a:cs typeface="Arial" charset="0"/>
              </a:rPr>
              <a:t>Aleinde</a:t>
            </a:r>
            <a:r>
              <a:rPr lang="en-US" sz="2300" dirty="0">
                <a:ea typeface="Arial" charset="0"/>
                <a:cs typeface="Arial" charset="0"/>
              </a:rPr>
              <a:t> </a:t>
            </a:r>
            <a:r>
              <a:rPr lang="en-US" sz="2300" dirty="0" err="1">
                <a:ea typeface="Arial" charset="0"/>
                <a:cs typeface="Arial" charset="0"/>
              </a:rPr>
              <a:t>lista</a:t>
            </a:r>
            <a:r>
              <a:rPr lang="en-US" sz="2300" dirty="0">
                <a:ea typeface="Arial" charset="0"/>
                <a:cs typeface="Arial" charset="0"/>
              </a:rPr>
              <a:t> </a:t>
            </a:r>
            <a:r>
              <a:rPr lang="en-US" sz="2300" dirty="0" err="1">
                <a:ea typeface="Arial" charset="0"/>
                <a:cs typeface="Arial" charset="0"/>
              </a:rPr>
              <a:t>mestre</a:t>
            </a:r>
            <a:r>
              <a:rPr lang="en-US" sz="2300" dirty="0">
                <a:ea typeface="Arial" charset="0"/>
                <a:cs typeface="Arial" charset="0"/>
              </a:rPr>
              <a:t> </a:t>
            </a:r>
            <a:r>
              <a:rPr lang="en-US" sz="2300" dirty="0" err="1">
                <a:ea typeface="Arial" charset="0"/>
                <a:cs typeface="Arial" charset="0"/>
              </a:rPr>
              <a:t>jeoreferensiadu</a:t>
            </a:r>
            <a:r>
              <a:rPr lang="en-US" sz="2300" dirty="0">
                <a:ea typeface="Arial" charset="0"/>
                <a:cs typeface="Arial" charset="0"/>
              </a:rPr>
              <a:t> no </a:t>
            </a:r>
            <a:r>
              <a:rPr lang="en-US" sz="2300" dirty="0" err="1">
                <a:ea typeface="Arial" charset="0"/>
                <a:cs typeface="Arial" charset="0"/>
              </a:rPr>
              <a:t>kolesaun</a:t>
            </a:r>
            <a:r>
              <a:rPr lang="en-US" sz="2300" dirty="0">
                <a:ea typeface="Arial" charset="0"/>
                <a:cs typeface="Arial" charset="0"/>
              </a:rPr>
              <a:t> </a:t>
            </a:r>
            <a:r>
              <a:rPr lang="en-US" sz="2300" dirty="0" err="1">
                <a:ea typeface="Arial" charset="0"/>
                <a:cs typeface="Arial" charset="0"/>
              </a:rPr>
              <a:t>koordenada</a:t>
            </a:r>
            <a:r>
              <a:rPr lang="en-US" sz="2300" dirty="0">
                <a:ea typeface="Arial" charset="0"/>
                <a:cs typeface="Arial" charset="0"/>
              </a:rPr>
              <a:t> </a:t>
            </a:r>
            <a:r>
              <a:rPr lang="en-US" sz="2300" dirty="0" err="1">
                <a:ea typeface="Arial" charset="0"/>
                <a:cs typeface="Arial" charset="0"/>
              </a:rPr>
              <a:t>jeográfika</a:t>
            </a:r>
            <a:r>
              <a:rPr lang="en-US" sz="2300" dirty="0">
                <a:ea typeface="Arial" charset="0"/>
                <a:cs typeface="Arial" charset="0"/>
              </a:rPr>
              <a:t> </a:t>
            </a:r>
            <a:r>
              <a:rPr lang="en-US" sz="2300" dirty="0" err="1">
                <a:ea typeface="Arial" charset="0"/>
                <a:cs typeface="Arial" charset="0"/>
              </a:rPr>
              <a:t>sira</a:t>
            </a:r>
            <a:r>
              <a:rPr lang="en-US" sz="2300" dirty="0">
                <a:ea typeface="Arial" charset="0"/>
                <a:cs typeface="Arial" charset="0"/>
              </a:rPr>
              <a:t> </a:t>
            </a:r>
            <a:r>
              <a:rPr lang="en-US" sz="2300" dirty="0" err="1">
                <a:ea typeface="Arial" charset="0"/>
                <a:cs typeface="Arial" charset="0"/>
              </a:rPr>
              <a:t>ne'ebé</a:t>
            </a:r>
            <a:r>
              <a:rPr lang="en-US" sz="2300" dirty="0">
                <a:ea typeface="Arial" charset="0"/>
                <a:cs typeface="Arial" charset="0"/>
              </a:rPr>
              <a:t> </a:t>
            </a:r>
            <a:r>
              <a:rPr lang="en-US" sz="2300" dirty="0" err="1">
                <a:ea typeface="Arial" charset="0"/>
                <a:cs typeface="Arial" charset="0"/>
              </a:rPr>
              <a:t>maka</a:t>
            </a:r>
            <a:r>
              <a:rPr lang="en-US" sz="2300" dirty="0">
                <a:ea typeface="Arial" charset="0"/>
                <a:cs typeface="Arial" charset="0"/>
              </a:rPr>
              <a:t> </a:t>
            </a:r>
            <a:r>
              <a:rPr lang="en-US" sz="2300" dirty="0" err="1">
                <a:ea typeface="Arial" charset="0"/>
                <a:cs typeface="Arial" charset="0"/>
              </a:rPr>
              <a:t>sai</a:t>
            </a:r>
            <a:r>
              <a:rPr lang="en-US" sz="2300" dirty="0">
                <a:ea typeface="Arial" charset="0"/>
                <a:cs typeface="Arial" charset="0"/>
              </a:rPr>
              <a:t> </a:t>
            </a:r>
            <a:r>
              <a:rPr lang="en-US" sz="2300" dirty="0" err="1">
                <a:ea typeface="Arial" charset="0"/>
                <a:cs typeface="Arial" charset="0"/>
              </a:rPr>
              <a:t>mós</a:t>
            </a:r>
            <a:r>
              <a:rPr lang="en-US" sz="2300" dirty="0">
                <a:ea typeface="Arial" charset="0"/>
                <a:cs typeface="Arial" charset="0"/>
              </a:rPr>
              <a:t> </a:t>
            </a:r>
            <a:r>
              <a:rPr lang="en-US" sz="2300" dirty="0" err="1">
                <a:ea typeface="Arial" charset="0"/>
                <a:cs typeface="Arial" charset="0"/>
              </a:rPr>
              <a:t>xave</a:t>
            </a:r>
            <a:r>
              <a:rPr lang="en-US" sz="2300" dirty="0">
                <a:ea typeface="Arial" charset="0"/>
                <a:cs typeface="Arial" charset="0"/>
              </a:rPr>
              <a:t> </a:t>
            </a:r>
            <a:r>
              <a:rPr lang="en-US" sz="2300" dirty="0" err="1">
                <a:ea typeface="Arial" charset="0"/>
                <a:cs typeface="Arial" charset="0"/>
              </a:rPr>
              <a:t>ba</a:t>
            </a:r>
            <a:r>
              <a:rPr lang="en-US" sz="2300" dirty="0">
                <a:ea typeface="Arial" charset="0"/>
                <a:cs typeface="Arial" charset="0"/>
              </a:rPr>
              <a:t> faze </a:t>
            </a:r>
            <a:r>
              <a:rPr lang="en-US" sz="2300" dirty="0" err="1">
                <a:ea typeface="Arial" charset="0"/>
                <a:cs typeface="Arial" charset="0"/>
              </a:rPr>
              <a:t>dadus</a:t>
            </a:r>
            <a:r>
              <a:rPr lang="en-US" sz="2300" dirty="0">
                <a:ea typeface="Arial" charset="0"/>
                <a:cs typeface="Arial" charset="0"/>
              </a:rPr>
              <a:t> </a:t>
            </a:r>
            <a:r>
              <a:rPr lang="en-US" sz="2300" dirty="0" err="1">
                <a:ea typeface="Arial" charset="0"/>
                <a:cs typeface="Arial" charset="0"/>
              </a:rPr>
              <a:t>sentrál</a:t>
            </a:r>
            <a:r>
              <a:rPr lang="en-US" sz="2300" dirty="0">
                <a:ea typeface="Arial" charset="0"/>
                <a:cs typeface="Arial" charset="0"/>
              </a:rPr>
              <a:t> </a:t>
            </a:r>
            <a:r>
              <a:rPr lang="en-US" sz="2300" dirty="0" err="1">
                <a:ea typeface="Arial" charset="0"/>
                <a:cs typeface="Arial" charset="0"/>
              </a:rPr>
              <a:t>enkuadramentu</a:t>
            </a:r>
            <a:r>
              <a:rPr lang="en-US" sz="2300" dirty="0">
                <a:ea typeface="Arial" charset="0"/>
                <a:cs typeface="Arial" charset="0"/>
              </a:rPr>
              <a:t> </a:t>
            </a:r>
            <a:r>
              <a:rPr lang="en-US" sz="2300" dirty="0" err="1">
                <a:ea typeface="Arial" charset="0"/>
                <a:cs typeface="Arial" charset="0"/>
              </a:rPr>
              <a:t>nian</a:t>
            </a:r>
            <a:r>
              <a:rPr lang="en-US" sz="2300" dirty="0">
                <a:ea typeface="Arial" charset="0"/>
                <a:cs typeface="Arial" charset="0"/>
              </a:rPr>
              <a:t>, </a:t>
            </a:r>
            <a:r>
              <a:rPr lang="en-US" sz="2300" dirty="0" err="1">
                <a:ea typeface="Arial" charset="0"/>
                <a:cs typeface="Arial" charset="0"/>
              </a:rPr>
              <a:t>aplikasaun</a:t>
            </a:r>
            <a:r>
              <a:rPr lang="en-US" sz="2300" dirty="0">
                <a:ea typeface="Arial" charset="0"/>
                <a:cs typeface="Arial" charset="0"/>
              </a:rPr>
              <a:t> </a:t>
            </a:r>
            <a:r>
              <a:rPr lang="en-US" sz="2300" dirty="0" err="1">
                <a:ea typeface="Arial" charset="0"/>
                <a:cs typeface="Arial" charset="0"/>
              </a:rPr>
              <a:t>sira-ne'e</a:t>
            </a:r>
            <a:r>
              <a:rPr lang="en-US" sz="2300" dirty="0">
                <a:ea typeface="Arial" charset="0"/>
                <a:cs typeface="Arial" charset="0"/>
              </a:rPr>
              <a:t> </a:t>
            </a:r>
            <a:r>
              <a:rPr lang="en-US" sz="2300" dirty="0" err="1">
                <a:ea typeface="Arial" charset="0"/>
                <a:cs typeface="Arial" charset="0"/>
              </a:rPr>
              <a:t>hotu</a:t>
            </a:r>
            <a:r>
              <a:rPr lang="en-US" sz="2300" dirty="0">
                <a:ea typeface="Arial" charset="0"/>
                <a:cs typeface="Arial" charset="0"/>
              </a:rPr>
              <a:t> </a:t>
            </a:r>
            <a:r>
              <a:rPr lang="en-US" sz="2300" dirty="0" err="1">
                <a:ea typeface="Arial" charset="0"/>
                <a:cs typeface="Arial" charset="0"/>
              </a:rPr>
              <a:t>permite</a:t>
            </a:r>
            <a:r>
              <a:rPr lang="en-US" sz="2300" dirty="0">
                <a:ea typeface="Arial" charset="0"/>
                <a:cs typeface="Arial" charset="0"/>
              </a:rPr>
              <a:t> </a:t>
            </a:r>
            <a:r>
              <a:rPr lang="en-US" sz="2300" dirty="0" err="1">
                <a:ea typeface="Arial" charset="0"/>
                <a:cs typeface="Arial" charset="0"/>
              </a:rPr>
              <a:t>ba</a:t>
            </a:r>
            <a:r>
              <a:rPr lang="en-US" sz="2300" dirty="0">
                <a:ea typeface="Arial" charset="0"/>
                <a:cs typeface="Arial" charset="0"/>
              </a:rPr>
              <a:t> </a:t>
            </a:r>
            <a:r>
              <a:rPr lang="en-US" sz="2300" dirty="0" err="1">
                <a:ea typeface="Arial" charset="0"/>
                <a:cs typeface="Arial" charset="0"/>
              </a:rPr>
              <a:t>uza</a:t>
            </a:r>
            <a:r>
              <a:rPr lang="en-US" sz="2300" dirty="0">
                <a:ea typeface="Arial" charset="0"/>
                <a:cs typeface="Arial" charset="0"/>
              </a:rPr>
              <a:t> </a:t>
            </a:r>
            <a:r>
              <a:rPr lang="en-US" sz="2300" dirty="0" err="1">
                <a:ea typeface="Arial" charset="0"/>
                <a:cs typeface="Arial" charset="0"/>
              </a:rPr>
              <a:t>kazu</a:t>
            </a:r>
            <a:r>
              <a:rPr lang="en-US" sz="2300" dirty="0">
                <a:ea typeface="Arial" charset="0"/>
                <a:cs typeface="Arial" charset="0"/>
              </a:rPr>
              <a:t> </a:t>
            </a:r>
            <a:r>
              <a:rPr lang="en-US" sz="2300" dirty="0" err="1">
                <a:ea typeface="Arial" charset="0"/>
                <a:cs typeface="Arial" charset="0"/>
              </a:rPr>
              <a:t>sira</a:t>
            </a:r>
            <a:r>
              <a:rPr lang="en-US" sz="2300" dirty="0">
                <a:ea typeface="Arial" charset="0"/>
                <a:cs typeface="Arial" charset="0"/>
              </a:rPr>
              <a:t> </a:t>
            </a:r>
            <a:r>
              <a:rPr lang="en-US" sz="2300" dirty="0" err="1">
                <a:ea typeface="Arial" charset="0"/>
                <a:cs typeface="Arial" charset="0"/>
              </a:rPr>
              <a:t>nian</a:t>
            </a:r>
            <a:r>
              <a:rPr lang="en-US" sz="2300" dirty="0"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724398" y="5262074"/>
            <a:ext cx="432048" cy="400984"/>
          </a:xfrm>
          <a:prstGeom prst="rightArrow">
            <a:avLst/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52650" y="8502"/>
            <a:ext cx="7886700" cy="63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Enkuadramentu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Geo-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Habilitasaun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HIS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nian</a:t>
            </a:r>
            <a:endParaRPr lang="en-US" sz="32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87569" y="753924"/>
            <a:ext cx="9850759" cy="4918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err="1">
                <a:ea typeface="Arial" charset="0"/>
              </a:rPr>
              <a:t>Aplikasaun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prinsipál</a:t>
            </a:r>
            <a:r>
              <a:rPr lang="en-US" sz="2400" dirty="0">
                <a:ea typeface="Arial" charset="0"/>
              </a:rPr>
              <a:t> 5 </a:t>
            </a:r>
            <a:r>
              <a:rPr lang="en-US" sz="2400" dirty="0" err="1">
                <a:ea typeface="Arial" charset="0"/>
              </a:rPr>
              <a:t>husi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dadus</a:t>
            </a:r>
            <a:r>
              <a:rPr lang="en-US" sz="2400" dirty="0">
                <a:ea typeface="Arial" charset="0"/>
              </a:rPr>
              <a:t> no </a:t>
            </a:r>
            <a:r>
              <a:rPr lang="en-US" sz="2400" dirty="0" err="1">
                <a:ea typeface="Arial" charset="0"/>
              </a:rPr>
              <a:t>teknolojia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jeoespasiál</a:t>
            </a:r>
            <a:r>
              <a:rPr lang="en-US" sz="2400" dirty="0">
                <a:ea typeface="Arial" charset="0"/>
              </a:rPr>
              <a:t> </a:t>
            </a:r>
            <a:r>
              <a:rPr lang="en-US" sz="2400" dirty="0" err="1">
                <a:ea typeface="Arial" charset="0"/>
              </a:rPr>
              <a:t>sira</a:t>
            </a:r>
            <a:endParaRPr lang="en-US" sz="2400" dirty="0">
              <a:ea typeface="Arial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92A5E874-B5B3-2FD3-5B5C-69FB31817CB3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7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94D755-1C9A-7F0E-2C57-266F0A65D32E}"/>
              </a:ext>
            </a:extLst>
          </p:cNvPr>
          <p:cNvSpPr/>
          <p:nvPr/>
        </p:nvSpPr>
        <p:spPr>
          <a:xfrm>
            <a:off x="8008460" y="1377857"/>
            <a:ext cx="2255520" cy="41466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2060"/>
                </a:solidFill>
              </a:rPr>
              <a:t>Estimasaun </a:t>
            </a:r>
            <a:r>
              <a:rPr lang="en-US" sz="1100" b="1" dirty="0" err="1">
                <a:solidFill>
                  <a:srgbClr val="002060"/>
                </a:solidFill>
              </a:rPr>
              <a:t>populasaun</a:t>
            </a:r>
            <a:r>
              <a:rPr lang="en-US" sz="1100" b="1" dirty="0">
                <a:solidFill>
                  <a:srgbClr val="002060"/>
                </a:solidFill>
              </a:rPr>
              <a:t> no </a:t>
            </a:r>
            <a:r>
              <a:rPr lang="en-US" sz="1100" b="1" dirty="0" err="1">
                <a:solidFill>
                  <a:srgbClr val="002060"/>
                </a:solidFill>
              </a:rPr>
              <a:t>distribuisaun</a:t>
            </a:r>
            <a:r>
              <a:rPr lang="en-US" sz="1100" b="1" dirty="0">
                <a:solidFill>
                  <a:srgbClr val="002060"/>
                </a:solidFill>
              </a:rPr>
              <a:t> </a:t>
            </a:r>
            <a:r>
              <a:rPr lang="en-US" sz="1100" b="1" dirty="0" err="1">
                <a:solidFill>
                  <a:srgbClr val="002060"/>
                </a:solidFill>
              </a:rPr>
              <a:t>espasiál</a:t>
            </a:r>
            <a:endParaRPr lang="en-US" sz="1100" b="1" dirty="0"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78B7D2-34D0-D17C-8A86-C0EE23E3AACA}"/>
              </a:ext>
            </a:extLst>
          </p:cNvPr>
          <p:cNvSpPr/>
          <p:nvPr/>
        </p:nvSpPr>
        <p:spPr>
          <a:xfrm>
            <a:off x="8367950" y="1946774"/>
            <a:ext cx="2255520" cy="732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>
                <a:solidFill>
                  <a:srgbClr val="002060"/>
                </a:solidFill>
              </a:rPr>
              <a:t>Asesibilidade</a:t>
            </a:r>
            <a:r>
              <a:rPr lang="en-US" sz="1100" b="1" dirty="0">
                <a:solidFill>
                  <a:srgbClr val="002060"/>
                </a:solidFill>
              </a:rPr>
              <a:t> </a:t>
            </a:r>
            <a:r>
              <a:rPr lang="en-US" sz="1100" b="1" dirty="0" err="1">
                <a:solidFill>
                  <a:srgbClr val="002060"/>
                </a:solidFill>
              </a:rPr>
              <a:t>jeográfika</a:t>
            </a:r>
            <a:r>
              <a:rPr lang="en-US" sz="1100" b="1" dirty="0">
                <a:solidFill>
                  <a:srgbClr val="002060"/>
                </a:solidFill>
              </a:rPr>
              <a:t>, </a:t>
            </a:r>
            <a:r>
              <a:rPr lang="en-US" sz="1100" b="1" dirty="0" err="1">
                <a:solidFill>
                  <a:srgbClr val="002060"/>
                </a:solidFill>
              </a:rPr>
              <a:t>lokalizasaun</a:t>
            </a:r>
            <a:r>
              <a:rPr lang="en-US" sz="1100" b="1" dirty="0">
                <a:solidFill>
                  <a:srgbClr val="002060"/>
                </a:solidFill>
              </a:rPr>
              <a:t> </a:t>
            </a:r>
            <a:r>
              <a:rPr lang="en-US" sz="1100" b="1" dirty="0" err="1">
                <a:solidFill>
                  <a:srgbClr val="002060"/>
                </a:solidFill>
              </a:rPr>
              <a:t>servisu</a:t>
            </a:r>
            <a:r>
              <a:rPr lang="en-US" sz="1100" b="1" dirty="0">
                <a:solidFill>
                  <a:srgbClr val="002060"/>
                </a:solidFill>
              </a:rPr>
              <a:t>, no </a:t>
            </a:r>
            <a:r>
              <a:rPr lang="en-US" sz="1100" b="1" dirty="0" err="1">
                <a:solidFill>
                  <a:srgbClr val="002060"/>
                </a:solidFill>
              </a:rPr>
              <a:t>modelajen</a:t>
            </a:r>
            <a:r>
              <a:rPr lang="en-US" sz="1100" b="1" dirty="0">
                <a:solidFill>
                  <a:srgbClr val="002060"/>
                </a:solidFill>
              </a:rPr>
              <a:t> </a:t>
            </a:r>
            <a:r>
              <a:rPr lang="en-US" sz="1100" b="1" dirty="0" err="1">
                <a:solidFill>
                  <a:srgbClr val="002060"/>
                </a:solidFill>
              </a:rPr>
              <a:t>optimizasaun</a:t>
            </a:r>
            <a:r>
              <a:rPr lang="en-US" sz="1100" b="1" dirty="0">
                <a:solidFill>
                  <a:srgbClr val="002060"/>
                </a:solidFill>
              </a:rPr>
              <a:t> </a:t>
            </a:r>
            <a:r>
              <a:rPr lang="en-US" sz="1100" b="1" dirty="0" err="1">
                <a:solidFill>
                  <a:srgbClr val="002060"/>
                </a:solidFill>
              </a:rPr>
              <a:t>dalan</a:t>
            </a:r>
            <a:r>
              <a:rPr lang="en-US" sz="1100" b="1" dirty="0">
                <a:solidFill>
                  <a:srgbClr val="002060"/>
                </a:solidFill>
              </a:rPr>
              <a:t> </a:t>
            </a:r>
            <a:r>
              <a:rPr lang="en-US" sz="1100" b="1" dirty="0" err="1">
                <a:solidFill>
                  <a:srgbClr val="002060"/>
                </a:solidFill>
              </a:rPr>
              <a:t>sira</a:t>
            </a:r>
            <a:endParaRPr lang="en-US" sz="1100" b="1" dirty="0">
              <a:solidFill>
                <a:srgbClr val="00206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7EB5B0-8227-1621-B90A-CAE20998C441}"/>
              </a:ext>
            </a:extLst>
          </p:cNvPr>
          <p:cNvSpPr/>
          <p:nvPr/>
        </p:nvSpPr>
        <p:spPr>
          <a:xfrm>
            <a:off x="8547695" y="2879533"/>
            <a:ext cx="2255520" cy="53507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2060"/>
                </a:solidFill>
              </a:rPr>
              <a:t>Navegasaun, tracking no </a:t>
            </a:r>
            <a:r>
              <a:rPr lang="en-US" sz="1100" b="1" dirty="0" err="1">
                <a:solidFill>
                  <a:srgbClr val="002060"/>
                </a:solidFill>
              </a:rPr>
              <a:t>kolesaun</a:t>
            </a:r>
            <a:r>
              <a:rPr lang="en-US" sz="1100" b="1" dirty="0">
                <a:solidFill>
                  <a:srgbClr val="002060"/>
                </a:solidFill>
              </a:rPr>
              <a:t> </a:t>
            </a:r>
            <a:r>
              <a:rPr lang="en-US" sz="1100" b="1" dirty="0" err="1">
                <a:solidFill>
                  <a:srgbClr val="002060"/>
                </a:solidFill>
              </a:rPr>
              <a:t>koordenada</a:t>
            </a:r>
            <a:r>
              <a:rPr lang="en-US" sz="1100" b="1" dirty="0">
                <a:solidFill>
                  <a:srgbClr val="002060"/>
                </a:solidFill>
              </a:rPr>
              <a:t> </a:t>
            </a:r>
            <a:r>
              <a:rPr lang="en-US" sz="1100" b="1" dirty="0" err="1">
                <a:solidFill>
                  <a:srgbClr val="002060"/>
                </a:solidFill>
              </a:rPr>
              <a:t>jeográfika</a:t>
            </a:r>
            <a:r>
              <a:rPr lang="en-US" sz="1100" b="1" dirty="0">
                <a:solidFill>
                  <a:srgbClr val="002060"/>
                </a:solidFill>
              </a:rPr>
              <a:t> </a:t>
            </a:r>
            <a:r>
              <a:rPr lang="en-US" sz="1100" b="1" dirty="0" err="1">
                <a:solidFill>
                  <a:srgbClr val="002060"/>
                </a:solidFill>
              </a:rPr>
              <a:t>uza</a:t>
            </a:r>
            <a:r>
              <a:rPr lang="en-US" sz="1100" b="1" dirty="0">
                <a:solidFill>
                  <a:srgbClr val="002060"/>
                </a:solidFill>
              </a:rPr>
              <a:t> GNSS</a:t>
            </a:r>
            <a:endParaRPr lang="en-US" sz="1100" dirty="0">
              <a:solidFill>
                <a:srgbClr val="00206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AA4F71-7703-B462-A0A6-6BC8B5572C86}"/>
              </a:ext>
            </a:extLst>
          </p:cNvPr>
          <p:cNvCxnSpPr>
            <a:cxnSpLocks/>
            <a:stCxn id="3" idx="1"/>
            <a:endCxn id="42" idx="3"/>
          </p:cNvCxnSpPr>
          <p:nvPr/>
        </p:nvCxnSpPr>
        <p:spPr>
          <a:xfrm flipH="1">
            <a:off x="6647230" y="1585190"/>
            <a:ext cx="1361230" cy="264497"/>
          </a:xfrm>
          <a:prstGeom prst="line">
            <a:avLst/>
          </a:prstGeom>
          <a:ln w="28575">
            <a:solidFill>
              <a:srgbClr val="41719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02D5B53-86D8-FF80-B351-2F71371C7571}"/>
              </a:ext>
            </a:extLst>
          </p:cNvPr>
          <p:cNvCxnSpPr>
            <a:cxnSpLocks/>
            <a:stCxn id="18" idx="1"/>
            <a:endCxn id="42" idx="3"/>
          </p:cNvCxnSpPr>
          <p:nvPr/>
        </p:nvCxnSpPr>
        <p:spPr>
          <a:xfrm flipH="1" flipV="1">
            <a:off x="6647230" y="1849687"/>
            <a:ext cx="1720720" cy="463221"/>
          </a:xfrm>
          <a:prstGeom prst="line">
            <a:avLst/>
          </a:prstGeom>
          <a:ln w="28575">
            <a:solidFill>
              <a:srgbClr val="41719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6530922-524B-BD4B-9D8C-6C528BA574F0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7233095" y="2872801"/>
            <a:ext cx="1314600" cy="274267"/>
          </a:xfrm>
          <a:prstGeom prst="line">
            <a:avLst/>
          </a:prstGeom>
          <a:ln w="28575">
            <a:solidFill>
              <a:srgbClr val="41719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36334CE-D97C-20C2-65B7-90A1310A81BF}"/>
              </a:ext>
            </a:extLst>
          </p:cNvPr>
          <p:cNvCxnSpPr>
            <a:cxnSpLocks/>
            <a:stCxn id="20" idx="1"/>
            <a:endCxn id="42" idx="3"/>
          </p:cNvCxnSpPr>
          <p:nvPr/>
        </p:nvCxnSpPr>
        <p:spPr>
          <a:xfrm flipH="1" flipV="1">
            <a:off x="6647230" y="1849687"/>
            <a:ext cx="1900465" cy="1297381"/>
          </a:xfrm>
          <a:prstGeom prst="line">
            <a:avLst/>
          </a:prstGeom>
          <a:ln w="28575">
            <a:solidFill>
              <a:srgbClr val="41719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71D35FE6-F4EE-12B1-87BC-E99D4B163DCF}"/>
              </a:ext>
            </a:extLst>
          </p:cNvPr>
          <p:cNvSpPr/>
          <p:nvPr/>
        </p:nvSpPr>
        <p:spPr>
          <a:xfrm>
            <a:off x="6479381" y="1752600"/>
            <a:ext cx="167849" cy="194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547BAD19-B292-FB56-FC3E-4C060F78B2E0}"/>
              </a:ext>
            </a:extLst>
          </p:cNvPr>
          <p:cNvSpPr/>
          <p:nvPr/>
        </p:nvSpPr>
        <p:spPr>
          <a:xfrm>
            <a:off x="2599765" y="1270962"/>
            <a:ext cx="2920875" cy="2752165"/>
          </a:xfrm>
          <a:custGeom>
            <a:avLst/>
            <a:gdLst>
              <a:gd name="csX0" fmla="*/ 816201 w 2474671"/>
              <a:gd name="csY0" fmla="*/ 0 h 2752165"/>
              <a:gd name="csX1" fmla="*/ 2474671 w 2474671"/>
              <a:gd name="csY1" fmla="*/ 71718 h 2752165"/>
              <a:gd name="csX2" fmla="*/ 2465707 w 2474671"/>
              <a:gd name="csY2" fmla="*/ 546847 h 2752165"/>
              <a:gd name="csX3" fmla="*/ 825166 w 2474671"/>
              <a:gd name="csY3" fmla="*/ 2752165 h 2752165"/>
              <a:gd name="csX4" fmla="*/ 90060 w 2474671"/>
              <a:gd name="csY4" fmla="*/ 2725271 h 2752165"/>
              <a:gd name="csX5" fmla="*/ 413 w 2474671"/>
              <a:gd name="csY5" fmla="*/ 2671483 h 2752165"/>
              <a:gd name="csX6" fmla="*/ 260389 w 2474671"/>
              <a:gd name="csY6" fmla="*/ 394447 h 2752165"/>
              <a:gd name="csX7" fmla="*/ 816201 w 2474671"/>
              <a:gd name="csY7" fmla="*/ 0 h 27521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474671" h="2752165">
                <a:moveTo>
                  <a:pt x="816201" y="0"/>
                </a:moveTo>
                <a:lnTo>
                  <a:pt x="2474671" y="71718"/>
                </a:lnTo>
                <a:lnTo>
                  <a:pt x="2465707" y="546847"/>
                </a:lnTo>
                <a:lnTo>
                  <a:pt x="825166" y="2752165"/>
                </a:lnTo>
                <a:lnTo>
                  <a:pt x="90060" y="2725271"/>
                </a:lnTo>
                <a:cubicBezTo>
                  <a:pt x="-11308" y="2704998"/>
                  <a:pt x="413" y="2737816"/>
                  <a:pt x="413" y="2671483"/>
                </a:cubicBezTo>
                <a:lnTo>
                  <a:pt x="260389" y="394447"/>
                </a:lnTo>
                <a:lnTo>
                  <a:pt x="81620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5820B7-E63B-676D-7A90-E0CA893053E9}"/>
              </a:ext>
            </a:extLst>
          </p:cNvPr>
          <p:cNvSpPr/>
          <p:nvPr/>
        </p:nvSpPr>
        <p:spPr>
          <a:xfrm>
            <a:off x="2988628" y="1483556"/>
            <a:ext cx="2255520" cy="381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>
                <a:solidFill>
                  <a:srgbClr val="002060"/>
                </a:solidFill>
              </a:rPr>
              <a:t>Mapeamentu</a:t>
            </a:r>
            <a:r>
              <a:rPr lang="en-US" sz="1100" b="1" dirty="0">
                <a:solidFill>
                  <a:srgbClr val="002060"/>
                </a:solidFill>
              </a:rPr>
              <a:t> </a:t>
            </a:r>
            <a:r>
              <a:rPr lang="en-US" sz="1100" b="1" dirty="0" err="1">
                <a:solidFill>
                  <a:srgbClr val="002060"/>
                </a:solidFill>
              </a:rPr>
              <a:t>temátiku</a:t>
            </a:r>
            <a:endParaRPr lang="en-US" sz="1100" b="1" dirty="0">
              <a:solidFill>
                <a:srgbClr val="00206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2EB63E-FC52-E442-7680-E17C4F8D70EB}"/>
              </a:ext>
            </a:extLst>
          </p:cNvPr>
          <p:cNvSpPr/>
          <p:nvPr/>
        </p:nvSpPr>
        <p:spPr>
          <a:xfrm>
            <a:off x="1981633" y="2715091"/>
            <a:ext cx="2255520" cy="391856"/>
          </a:xfrm>
          <a:prstGeom prst="rect">
            <a:avLst/>
          </a:prstGeom>
          <a:noFill/>
          <a:ln w="28575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2060"/>
                </a:solidFill>
              </a:rPr>
              <a:t>Lista Mestre </a:t>
            </a:r>
            <a:r>
              <a:rPr lang="en-US" sz="1100" b="1" dirty="0" err="1">
                <a:solidFill>
                  <a:srgbClr val="002060"/>
                </a:solidFill>
              </a:rPr>
              <a:t>Jeoreferensiadu</a:t>
            </a:r>
            <a:endParaRPr lang="en-US" sz="1100" b="1" dirty="0">
              <a:solidFill>
                <a:srgbClr val="002060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0FD616-3DE1-2C36-B611-F7C6842CAF71}"/>
              </a:ext>
            </a:extLst>
          </p:cNvPr>
          <p:cNvCxnSpPr>
            <a:stCxn id="19" idx="3"/>
          </p:cNvCxnSpPr>
          <p:nvPr/>
        </p:nvCxnSpPr>
        <p:spPr>
          <a:xfrm flipV="1">
            <a:off x="4237153" y="2750116"/>
            <a:ext cx="660336" cy="160903"/>
          </a:xfrm>
          <a:prstGeom prst="line">
            <a:avLst/>
          </a:prstGeom>
          <a:ln w="28575">
            <a:solidFill>
              <a:srgbClr val="41719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908831-789E-0AC2-A3F6-9C226767FDFA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5244148" y="1674056"/>
            <a:ext cx="335564" cy="216464"/>
          </a:xfrm>
          <a:prstGeom prst="line">
            <a:avLst/>
          </a:prstGeom>
          <a:ln w="28575">
            <a:solidFill>
              <a:srgbClr val="41719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DB32BCC-8CF7-C783-77D1-1321B5976BC9}"/>
              </a:ext>
            </a:extLst>
          </p:cNvPr>
          <p:cNvCxnSpPr>
            <a:cxnSpLocks/>
          </p:cNvCxnSpPr>
          <p:nvPr/>
        </p:nvCxnSpPr>
        <p:spPr>
          <a:xfrm flipV="1">
            <a:off x="4196958" y="1864531"/>
            <a:ext cx="1366507" cy="1064000"/>
          </a:xfrm>
          <a:prstGeom prst="line">
            <a:avLst/>
          </a:prstGeom>
          <a:ln w="28575">
            <a:solidFill>
              <a:srgbClr val="41719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93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34240" y="800384"/>
            <a:ext cx="11164701" cy="5257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sz="19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Vizaun</a:t>
            </a:r>
            <a:r>
              <a:rPr lang="en-US" sz="19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ida</a:t>
            </a:r>
            <a:r>
              <a:rPr lang="en-US" sz="19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ne'ebé</a:t>
            </a:r>
            <a:r>
              <a:rPr lang="en-US" sz="19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klaru</a:t>
            </a:r>
            <a:r>
              <a:rPr lang="en-US" sz="1900" b="1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estratéjia</a:t>
            </a:r>
            <a:r>
              <a:rPr lang="en-US" sz="19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ne’ebe</a:t>
            </a:r>
            <a:r>
              <a:rPr lang="en-US" sz="19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di’ak</a:t>
            </a:r>
            <a:r>
              <a:rPr lang="en-US" sz="1900" b="1" dirty="0">
                <a:solidFill>
                  <a:srgbClr val="000000"/>
                </a:solidFill>
                <a:ea typeface="Times New Roman" panose="02020603050405020304" pitchFamily="18" charset="0"/>
              </a:rPr>
              <a:t>, no </a:t>
            </a:r>
            <a:r>
              <a:rPr lang="en-US" sz="19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planu</a:t>
            </a:r>
            <a:r>
              <a:rPr lang="en-US" sz="19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asaun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jestaun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no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utilizasaun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dadus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no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teknolojia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jeoespasiál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sira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define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ona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9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Estrutura</a:t>
            </a:r>
            <a:r>
              <a:rPr lang="en-US" sz="19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governasaun</a:t>
            </a:r>
            <a:r>
              <a:rPr lang="en-US" sz="19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ida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ne'ebé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suporta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vizaun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estratéjia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, no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planu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asaun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estabelese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ona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9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Kapasidade</a:t>
            </a:r>
            <a:r>
              <a:rPr lang="en-US" sz="19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téknika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ne'ebé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sufisiente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dezenvolve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ona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atu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suporta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jestaun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no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utilizasaun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loloos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dadus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no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teknolojia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jeoespasiál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sira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9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Espesifikasaun</a:t>
            </a:r>
            <a:r>
              <a:rPr lang="en-US" sz="1900" b="1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padraun</a:t>
            </a:r>
            <a:r>
              <a:rPr lang="en-US" sz="1900" b="1" dirty="0">
                <a:solidFill>
                  <a:srgbClr val="000000"/>
                </a:solidFill>
                <a:ea typeface="Times New Roman" panose="02020603050405020304" pitchFamily="18" charset="0"/>
              </a:rPr>
              <a:t> no </a:t>
            </a:r>
            <a:r>
              <a:rPr lang="en-US" sz="19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protokolu</a:t>
            </a:r>
            <a:r>
              <a:rPr lang="en-US" sz="19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sira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uzu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dadus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jeoespasiál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nian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define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ona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no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implementa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hela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atu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asegura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disponibilidade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no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kualidade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(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kompletu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úniku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oportunidade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validade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akurasi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, no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konsisténsia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)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hosi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informasaun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jeográfika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iha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siklu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moris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dadus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tomak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nian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900" b="1" dirty="0">
                <a:solidFill>
                  <a:srgbClr val="000000"/>
                </a:solidFill>
                <a:ea typeface="Times New Roman" panose="02020603050405020304" pitchFamily="18" charset="0"/>
              </a:rPr>
              <a:t>Lista </a:t>
            </a:r>
            <a:r>
              <a:rPr lang="en-US" sz="19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mestre</a:t>
            </a:r>
            <a:r>
              <a:rPr lang="en-US" sz="19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sira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objetu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jeográfiku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sentrál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sira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(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fasilidade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saúde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sira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divizaun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administrativu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sira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no aldeia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sira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, no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divizaun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sira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relatóriu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nian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) no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sira-nia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ierarkia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asosiadu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sira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no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dadus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jeoespasiál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sira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dezenvolve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ona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, halo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asesivel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, no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mekanizmu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atualizasaun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ida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tau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iha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fatin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sira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ida-idak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uza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geo-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rejistu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komún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ida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9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Teknolojia</a:t>
            </a:r>
            <a:r>
              <a:rPr lang="en-US" sz="19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jeoespasiál</a:t>
            </a:r>
            <a:r>
              <a:rPr lang="en-US" sz="19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sira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ne'ebé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apropriadu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identifika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ona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no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uza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daudaun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tuir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prátika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jestaun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dadus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jeoespasiál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ne'ebé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di'ak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900" b="1" dirty="0">
                <a:solidFill>
                  <a:srgbClr val="000000"/>
                </a:solidFill>
                <a:ea typeface="Times New Roman" panose="02020603050405020304" pitchFamily="18" charset="0"/>
              </a:rPr>
              <a:t>Kazu </a:t>
            </a:r>
            <a:r>
              <a:rPr lang="en-US" sz="19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Uzu</a:t>
            </a:r>
            <a:r>
              <a:rPr lang="en-US" sz="19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nian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(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aplikasaun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sira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)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ne'ebé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apoia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programa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saúde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sira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(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vijilánsia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moras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hada'et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sira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eliminasaun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malária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kobertura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servisu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saúde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nian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jestaun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dezastre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nian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nst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.)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hodi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atinji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ODS 3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implementa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no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dokumenta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daudaun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9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Polítika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sira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ne'ebé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apoia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no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aplika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buat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hotu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iha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leten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no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mós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asesibilidade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dadus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jeoespasiál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sira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fó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sai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ona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9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Rekursu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sira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ne'ebé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nesesáriu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atu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asegura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sustentabilidade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tempu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naruk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identifika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ona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no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asegura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ona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en-GB" sz="1900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E36A722-0240-5EBF-011E-71FBACA17A4E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8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C11298-BEC7-FB08-F5F7-C705C995F8BF}"/>
              </a:ext>
            </a:extLst>
          </p:cNvPr>
          <p:cNvSpPr txBox="1">
            <a:spLocks/>
          </p:cNvSpPr>
          <p:nvPr/>
        </p:nvSpPr>
        <p:spPr bwMode="auto">
          <a:xfrm>
            <a:off x="2152650" y="26432"/>
            <a:ext cx="7886700" cy="63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Enkuadramentu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Geo-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Habilitasaun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HIS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nian</a:t>
            </a:r>
            <a:endParaRPr lang="en-US" sz="3200" b="1" dirty="0">
              <a:solidFill>
                <a:srgbClr val="00214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726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F7BAC5-A5DA-5DC5-4DE1-0E4437D39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16" y="1192479"/>
            <a:ext cx="6935159" cy="42322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524000" y="26435"/>
            <a:ext cx="9144000" cy="59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b="1" dirty="0" err="1">
                <a:solidFill>
                  <a:srgbClr val="002147"/>
                </a:solidFill>
                <a:latin typeface="+mn-lt"/>
              </a:rPr>
              <a:t>Enkuadramentu</a:t>
            </a:r>
            <a:r>
              <a:rPr lang="fr-FR" sz="3200" b="1" dirty="0">
                <a:solidFill>
                  <a:srgbClr val="002147"/>
                </a:solidFill>
                <a:latin typeface="+mn-lt"/>
              </a:rPr>
              <a:t> Geo-</a:t>
            </a:r>
            <a:r>
              <a:rPr lang="fr-FR" sz="3200" b="1" dirty="0" err="1">
                <a:solidFill>
                  <a:srgbClr val="002147"/>
                </a:solidFill>
                <a:latin typeface="+mn-lt"/>
              </a:rPr>
              <a:t>Habilitasaun</a:t>
            </a:r>
            <a:r>
              <a:rPr lang="fr-FR" sz="3200" b="1" dirty="0">
                <a:solidFill>
                  <a:srgbClr val="002147"/>
                </a:solidFill>
                <a:latin typeface="+mn-lt"/>
              </a:rPr>
              <a:t> HIS </a:t>
            </a:r>
            <a:r>
              <a:rPr lang="fr-FR" sz="3200" b="1" dirty="0" err="1">
                <a:solidFill>
                  <a:srgbClr val="002147"/>
                </a:solidFill>
                <a:latin typeface="+mn-lt"/>
              </a:rPr>
              <a:t>nian</a:t>
            </a:r>
            <a:r>
              <a:rPr lang="fr-FR" sz="3200" b="1" dirty="0">
                <a:solidFill>
                  <a:srgbClr val="002147"/>
                </a:solidFill>
                <a:latin typeface="+mn-lt"/>
              </a:rPr>
              <a:t> - </a:t>
            </a:r>
            <a:r>
              <a:rPr lang="fr-FR" sz="3200" b="1" dirty="0" err="1">
                <a:solidFill>
                  <a:srgbClr val="002147"/>
                </a:solidFill>
                <a:latin typeface="+mn-lt"/>
              </a:rPr>
              <a:t>Orijen</a:t>
            </a:r>
            <a:endParaRPr lang="en-US" sz="32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45BFB3A-D3F3-4F57-1F48-43328D0B43A9}"/>
              </a:ext>
            </a:extLst>
          </p:cNvPr>
          <p:cNvSpPr txBox="1">
            <a:spLocks/>
          </p:cNvSpPr>
          <p:nvPr/>
        </p:nvSpPr>
        <p:spPr>
          <a:xfrm>
            <a:off x="8603877" y="566805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309488-8EB1-4662-952E-D6A73107E6C0}" type="slidenum">
              <a:rPr lang="en-US" sz="1200"/>
              <a:pPr/>
              <a:t>9</a:t>
            </a:fld>
            <a:endParaRPr lang="en-US" sz="1200" dirty="0"/>
          </a:p>
        </p:txBody>
      </p:sp>
      <p:sp>
        <p:nvSpPr>
          <p:cNvPr id="9" name="Google Shape;162;p6">
            <a:extLst>
              <a:ext uri="{FF2B5EF4-FFF2-40B4-BE49-F238E27FC236}">
                <a16:creationId xmlns:a16="http://schemas.microsoft.com/office/drawing/2014/main" id="{C3835EC8-6865-7AF0-5318-E3EA79ADEBA7}"/>
              </a:ext>
            </a:extLst>
          </p:cNvPr>
          <p:cNvSpPr/>
          <p:nvPr/>
        </p:nvSpPr>
        <p:spPr>
          <a:xfrm rot="5400000">
            <a:off x="5203367" y="-1089891"/>
            <a:ext cx="655711" cy="5611905"/>
          </a:xfrm>
          <a:prstGeom prst="rect">
            <a:avLst/>
          </a:prstGeom>
          <a:noFill/>
          <a:ln w="57150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63;p6">
            <a:extLst>
              <a:ext uri="{FF2B5EF4-FFF2-40B4-BE49-F238E27FC236}">
                <a16:creationId xmlns:a16="http://schemas.microsoft.com/office/drawing/2014/main" id="{71CD5E11-692C-89EC-A391-AB1A6D47BBFA}"/>
              </a:ext>
            </a:extLst>
          </p:cNvPr>
          <p:cNvSpPr/>
          <p:nvPr/>
        </p:nvSpPr>
        <p:spPr>
          <a:xfrm rot="10800000">
            <a:off x="8465798" y="2069124"/>
            <a:ext cx="332871" cy="32767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ym typeface="Calibri"/>
            </a:endParaRPr>
          </a:p>
        </p:txBody>
      </p:sp>
      <p:sp>
        <p:nvSpPr>
          <p:cNvPr id="11" name="Google Shape;164;p6">
            <a:extLst>
              <a:ext uri="{FF2B5EF4-FFF2-40B4-BE49-F238E27FC236}">
                <a16:creationId xmlns:a16="http://schemas.microsoft.com/office/drawing/2014/main" id="{6F58B5B5-4C15-173B-DC02-94515ACB4FCD}"/>
              </a:ext>
            </a:extLst>
          </p:cNvPr>
          <p:cNvSpPr/>
          <p:nvPr/>
        </p:nvSpPr>
        <p:spPr>
          <a:xfrm rot="10800000">
            <a:off x="8465798" y="3159906"/>
            <a:ext cx="332871" cy="32767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ym typeface="Calibri"/>
            </a:endParaRPr>
          </a:p>
        </p:txBody>
      </p:sp>
      <p:sp>
        <p:nvSpPr>
          <p:cNvPr id="12" name="Google Shape;165;p6">
            <a:extLst>
              <a:ext uri="{FF2B5EF4-FFF2-40B4-BE49-F238E27FC236}">
                <a16:creationId xmlns:a16="http://schemas.microsoft.com/office/drawing/2014/main" id="{3F86C5DA-B58A-4875-BE5F-B26FAE786CC1}"/>
              </a:ext>
            </a:extLst>
          </p:cNvPr>
          <p:cNvSpPr/>
          <p:nvPr/>
        </p:nvSpPr>
        <p:spPr>
          <a:xfrm rot="10800000">
            <a:off x="8479775" y="3540069"/>
            <a:ext cx="332871" cy="32767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ym typeface="Calibri"/>
            </a:endParaRPr>
          </a:p>
        </p:txBody>
      </p:sp>
      <p:sp>
        <p:nvSpPr>
          <p:cNvPr id="15" name="Google Shape;166;p6">
            <a:extLst>
              <a:ext uri="{FF2B5EF4-FFF2-40B4-BE49-F238E27FC236}">
                <a16:creationId xmlns:a16="http://schemas.microsoft.com/office/drawing/2014/main" id="{4DBD3551-2C3E-E34F-9BF6-131C6F8724F2}"/>
              </a:ext>
            </a:extLst>
          </p:cNvPr>
          <p:cNvSpPr txBox="1"/>
          <p:nvPr/>
        </p:nvSpPr>
        <p:spPr>
          <a:xfrm>
            <a:off x="8792949" y="2105335"/>
            <a:ext cx="2352048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200" dirty="0">
                <a:ea typeface="Calibri"/>
                <a:cs typeface="Calibri"/>
                <a:sym typeface="Calibri"/>
              </a:rPr>
              <a:t>Simu </a:t>
            </a:r>
            <a:r>
              <a:rPr lang="en-US" sz="1200" dirty="0" err="1">
                <a:ea typeface="Calibri"/>
                <a:cs typeface="Calibri"/>
                <a:sym typeface="Calibri"/>
              </a:rPr>
              <a:t>ona</a:t>
            </a:r>
            <a:r>
              <a:rPr lang="en-US" sz="1200" dirty="0"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ea typeface="Calibri"/>
                <a:cs typeface="Calibri"/>
                <a:sym typeface="Calibri"/>
              </a:rPr>
              <a:t>formasaun</a:t>
            </a:r>
            <a:r>
              <a:rPr lang="en-US" sz="1200" dirty="0">
                <a:ea typeface="Calibri"/>
                <a:cs typeface="Calibri"/>
                <a:sym typeface="Calibri"/>
              </a:rPr>
              <a:t> SIG (</a:t>
            </a:r>
            <a:r>
              <a:rPr lang="en-US" sz="1200" dirty="0" err="1">
                <a:ea typeface="Calibri"/>
                <a:cs typeface="Calibri"/>
                <a:sym typeface="Calibri"/>
              </a:rPr>
              <a:t>liuliu</a:t>
            </a:r>
            <a:r>
              <a:rPr lang="en-US" sz="1200" dirty="0">
                <a:ea typeface="Calibri"/>
                <a:cs typeface="Calibri"/>
                <a:sym typeface="Calibri"/>
              </a:rPr>
              <a:t> iha </a:t>
            </a:r>
            <a:r>
              <a:rPr lang="en-US" sz="1200" dirty="0" err="1">
                <a:ea typeface="Calibri"/>
                <a:cs typeface="Calibri"/>
                <a:sym typeface="Calibri"/>
              </a:rPr>
              <a:t>rekolla</a:t>
            </a:r>
            <a:r>
              <a:rPr lang="en-US" sz="1200" dirty="0">
                <a:ea typeface="Calibri"/>
                <a:cs typeface="Calibri"/>
                <a:sym typeface="Calibri"/>
              </a:rPr>
              <a:t> dadus no </a:t>
            </a:r>
            <a:r>
              <a:rPr lang="en-US" sz="1200" dirty="0" err="1">
                <a:ea typeface="Calibri"/>
                <a:cs typeface="Calibri"/>
                <a:sym typeface="Calibri"/>
              </a:rPr>
              <a:t>mapeamentu</a:t>
            </a:r>
            <a:r>
              <a:rPr lang="en-US" sz="1200" dirty="0"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ea typeface="Calibri"/>
                <a:cs typeface="Calibri"/>
                <a:sym typeface="Calibri"/>
              </a:rPr>
              <a:t>temátiku</a:t>
            </a:r>
            <a:r>
              <a:rPr lang="en-US" sz="1200" dirty="0"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  <p:sp>
        <p:nvSpPr>
          <p:cNvPr id="17" name="Google Shape;167;p6">
            <a:extLst>
              <a:ext uri="{FF2B5EF4-FFF2-40B4-BE49-F238E27FC236}">
                <a16:creationId xmlns:a16="http://schemas.microsoft.com/office/drawing/2014/main" id="{218774B4-F2A1-583B-4B1B-3E1C41C93100}"/>
              </a:ext>
            </a:extLst>
          </p:cNvPr>
          <p:cNvSpPr txBox="1"/>
          <p:nvPr/>
        </p:nvSpPr>
        <p:spPr>
          <a:xfrm>
            <a:off x="8798669" y="3188474"/>
            <a:ext cx="2060313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200" dirty="0">
                <a:ea typeface="Calibri"/>
                <a:cs typeface="Calibri"/>
                <a:sym typeface="Calibri"/>
              </a:rPr>
              <a:t>Iha </a:t>
            </a:r>
            <a:r>
              <a:rPr lang="en-US" sz="1200" dirty="0" err="1">
                <a:ea typeface="Calibri"/>
                <a:cs typeface="Calibri"/>
                <a:sym typeface="Calibri"/>
              </a:rPr>
              <a:t>asesu</a:t>
            </a:r>
            <a:r>
              <a:rPr lang="en-US" sz="1200" dirty="0">
                <a:ea typeface="Calibri"/>
                <a:cs typeface="Calibri"/>
                <a:sym typeface="Calibri"/>
              </a:rPr>
              <a:t> ba software SIG ida</a:t>
            </a:r>
            <a:endParaRPr dirty="0"/>
          </a:p>
        </p:txBody>
      </p:sp>
      <p:sp>
        <p:nvSpPr>
          <p:cNvPr id="18" name="Google Shape;168;p6">
            <a:extLst>
              <a:ext uri="{FF2B5EF4-FFF2-40B4-BE49-F238E27FC236}">
                <a16:creationId xmlns:a16="http://schemas.microsoft.com/office/drawing/2014/main" id="{AF850B31-2A41-EE97-075B-2CF75698FFC1}"/>
              </a:ext>
            </a:extLst>
          </p:cNvPr>
          <p:cNvSpPr txBox="1"/>
          <p:nvPr/>
        </p:nvSpPr>
        <p:spPr>
          <a:xfrm>
            <a:off x="8799946" y="3570600"/>
            <a:ext cx="2060313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200" dirty="0">
                <a:ea typeface="Calibri"/>
                <a:cs typeface="Calibri"/>
                <a:sym typeface="Calibri"/>
              </a:rPr>
              <a:t>Jera </a:t>
            </a:r>
            <a:r>
              <a:rPr lang="en-US" sz="1200" dirty="0" err="1">
                <a:ea typeface="Calibri"/>
                <a:cs typeface="Calibri"/>
                <a:sym typeface="Calibri"/>
              </a:rPr>
              <a:t>mapa</a:t>
            </a:r>
            <a:r>
              <a:rPr lang="en-US" sz="1200" dirty="0"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ea typeface="Calibri"/>
                <a:cs typeface="Calibri"/>
                <a:sym typeface="Calibri"/>
              </a:rPr>
              <a:t>temátiku</a:t>
            </a:r>
            <a:r>
              <a:rPr lang="en-US" sz="1200" dirty="0"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ea typeface="Calibri"/>
                <a:cs typeface="Calibri"/>
                <a:sym typeface="Calibri"/>
              </a:rPr>
              <a:t>sira</a:t>
            </a:r>
            <a:r>
              <a:rPr lang="en-US" sz="1200" dirty="0">
                <a:ea typeface="Calibri"/>
                <a:cs typeface="Calibri"/>
                <a:sym typeface="Calibri"/>
              </a:rPr>
              <a:t>, </a:t>
            </a:r>
            <a:r>
              <a:rPr lang="en-US" sz="1200" dirty="0" err="1">
                <a:ea typeface="Calibri"/>
                <a:cs typeface="Calibri"/>
                <a:sym typeface="Calibri"/>
              </a:rPr>
              <a:t>maibé</a:t>
            </a:r>
            <a:r>
              <a:rPr lang="en-US" sz="1200" dirty="0"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ea typeface="Calibri"/>
                <a:cs typeface="Calibri"/>
                <a:sym typeface="Calibri"/>
              </a:rPr>
              <a:t>análize</a:t>
            </a:r>
            <a:r>
              <a:rPr lang="en-US" sz="1200" dirty="0">
                <a:ea typeface="Calibri"/>
                <a:cs typeface="Calibri"/>
                <a:sym typeface="Calibri"/>
              </a:rPr>
              <a:t> no </a:t>
            </a:r>
            <a:r>
              <a:rPr lang="en-US" sz="1200" dirty="0" err="1">
                <a:ea typeface="Calibri"/>
                <a:cs typeface="Calibri"/>
                <a:sym typeface="Calibri"/>
              </a:rPr>
              <a:t>modelajen</a:t>
            </a:r>
            <a:r>
              <a:rPr lang="en-US" sz="1200" dirty="0"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ea typeface="Calibri"/>
                <a:cs typeface="Calibri"/>
                <a:sym typeface="Calibri"/>
              </a:rPr>
              <a:t>espasiál</a:t>
            </a:r>
            <a:r>
              <a:rPr lang="en-US" sz="1200" dirty="0"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ea typeface="Calibri"/>
                <a:cs typeface="Calibri"/>
                <a:sym typeface="Calibri"/>
              </a:rPr>
              <a:t>limitadu</a:t>
            </a:r>
            <a:r>
              <a:rPr lang="en-US" sz="1200" dirty="0"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ea typeface="Calibri"/>
                <a:cs typeface="Calibri"/>
                <a:sym typeface="Calibri"/>
              </a:rPr>
              <a:t>tebes</a:t>
            </a:r>
            <a:endParaRPr dirty="0"/>
          </a:p>
        </p:txBody>
      </p:sp>
      <p:sp>
        <p:nvSpPr>
          <p:cNvPr id="20" name="Google Shape;170;p6">
            <a:extLst>
              <a:ext uri="{FF2B5EF4-FFF2-40B4-BE49-F238E27FC236}">
                <a16:creationId xmlns:a16="http://schemas.microsoft.com/office/drawing/2014/main" id="{CD2B941E-B094-5C60-7C24-4317DF8D9CAA}"/>
              </a:ext>
            </a:extLst>
          </p:cNvPr>
          <p:cNvSpPr/>
          <p:nvPr/>
        </p:nvSpPr>
        <p:spPr>
          <a:xfrm>
            <a:off x="1841038" y="5545334"/>
            <a:ext cx="526607" cy="32767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32423"/>
          </a:solidFill>
          <a:ln w="25400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71;p6">
            <a:extLst>
              <a:ext uri="{FF2B5EF4-FFF2-40B4-BE49-F238E27FC236}">
                <a16:creationId xmlns:a16="http://schemas.microsoft.com/office/drawing/2014/main" id="{0C1D71FB-F062-C45B-CD9B-F7C2ED2BE883}"/>
              </a:ext>
            </a:extLst>
          </p:cNvPr>
          <p:cNvSpPr txBox="1"/>
          <p:nvPr/>
        </p:nvSpPr>
        <p:spPr>
          <a:xfrm>
            <a:off x="2367645" y="5523586"/>
            <a:ext cx="7441374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Lakuna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sira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ba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elementu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sira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ne'ebé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garante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kualidade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efikásia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sustentabilidade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ba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tempu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naruk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hosi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dadus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produtu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informasaun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sira</a:t>
            </a:r>
            <a:endParaRPr dirty="0"/>
          </a:p>
        </p:txBody>
      </p:sp>
      <p:sp>
        <p:nvSpPr>
          <p:cNvPr id="27" name="Google Shape;157;p6">
            <a:extLst>
              <a:ext uri="{FF2B5EF4-FFF2-40B4-BE49-F238E27FC236}">
                <a16:creationId xmlns:a16="http://schemas.microsoft.com/office/drawing/2014/main" id="{EE7AB2A0-B25B-378A-3856-C9611711DA80}"/>
              </a:ext>
            </a:extLst>
          </p:cNvPr>
          <p:cNvSpPr txBox="1"/>
          <p:nvPr/>
        </p:nvSpPr>
        <p:spPr>
          <a:xfrm>
            <a:off x="1344489" y="695509"/>
            <a:ext cx="9144000" cy="477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ea typeface="Calibri"/>
                <a:cs typeface="Calibri"/>
                <a:sym typeface="Calibri"/>
              </a:rPr>
              <a:t>Situasaun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iha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nasaun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sira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iha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rejiaun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Ázia-Pasífiku</a:t>
            </a:r>
            <a:r>
              <a:rPr lang="en-US" sz="2400" dirty="0">
                <a:ea typeface="Calibri"/>
                <a:cs typeface="Calibri"/>
                <a:sym typeface="Calibri"/>
              </a:rPr>
              <a:t> (2017)</a:t>
            </a:r>
            <a:endParaRPr dirty="0"/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D06DD4D6-0E39-9F0D-3C66-2F1559514753}"/>
              </a:ext>
            </a:extLst>
          </p:cNvPr>
          <p:cNvSpPr txBox="1">
            <a:spLocks/>
          </p:cNvSpPr>
          <p:nvPr/>
        </p:nvSpPr>
        <p:spPr>
          <a:xfrm>
            <a:off x="8756277" y="582045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309488-8EB1-4662-952E-D6A73107E6C0}" type="slidenum">
              <a:rPr lang="en-US" sz="1200"/>
              <a:pPr/>
              <a:t>9</a:t>
            </a:fld>
            <a:endParaRPr lang="en-US" sz="1200" dirty="0"/>
          </a:p>
        </p:txBody>
      </p:sp>
      <p:sp>
        <p:nvSpPr>
          <p:cNvPr id="29" name="Google Shape;158;p6">
            <a:extLst>
              <a:ext uri="{FF2B5EF4-FFF2-40B4-BE49-F238E27FC236}">
                <a16:creationId xmlns:a16="http://schemas.microsoft.com/office/drawing/2014/main" id="{B92C35E6-C055-A3D4-4976-8E84129DF122}"/>
              </a:ext>
            </a:extLst>
          </p:cNvPr>
          <p:cNvSpPr txBox="1"/>
          <p:nvPr/>
        </p:nvSpPr>
        <p:spPr>
          <a:xfrm>
            <a:off x="179512" y="6162491"/>
            <a:ext cx="5837328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PH" sz="900" baseline="30000" dirty="0"/>
              <a:t>1</a:t>
            </a:r>
            <a:r>
              <a:rPr lang="en-PH" sz="900" dirty="0"/>
              <a:t> </a:t>
            </a:r>
            <a:r>
              <a:rPr lang="en-US" sz="825" dirty="0">
                <a:solidFill>
                  <a:srgbClr val="002147"/>
                </a:solidFill>
                <a:latin typeface="Calibri"/>
                <a:ea typeface="Calibri"/>
                <a:cs typeface="Calibri"/>
                <a:sym typeface="Calibri"/>
              </a:rPr>
              <a:t>Source: https://www.adb.org/publications/building-capacity-geo-enabling-health-information-systems</a:t>
            </a:r>
            <a:endParaRPr dirty="0">
              <a:solidFill>
                <a:srgbClr val="002147"/>
              </a:solidFill>
            </a:endParaRPr>
          </a:p>
        </p:txBody>
      </p:sp>
      <p:sp>
        <p:nvSpPr>
          <p:cNvPr id="30" name="Google Shape;162;p6">
            <a:extLst>
              <a:ext uri="{FF2B5EF4-FFF2-40B4-BE49-F238E27FC236}">
                <a16:creationId xmlns:a16="http://schemas.microsoft.com/office/drawing/2014/main" id="{41FB1C15-FD2D-E19A-C163-09E7D4A295E4}"/>
              </a:ext>
            </a:extLst>
          </p:cNvPr>
          <p:cNvSpPr/>
          <p:nvPr/>
        </p:nvSpPr>
        <p:spPr>
          <a:xfrm rot="5400000">
            <a:off x="5133904" y="-11834"/>
            <a:ext cx="794637" cy="5611906"/>
          </a:xfrm>
          <a:prstGeom prst="rect">
            <a:avLst/>
          </a:prstGeom>
          <a:noFill/>
          <a:ln w="57150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62;p6">
            <a:extLst>
              <a:ext uri="{FF2B5EF4-FFF2-40B4-BE49-F238E27FC236}">
                <a16:creationId xmlns:a16="http://schemas.microsoft.com/office/drawing/2014/main" id="{0510A0FD-5C99-AED6-F80A-2F023EBF5A65}"/>
              </a:ext>
            </a:extLst>
          </p:cNvPr>
          <p:cNvSpPr/>
          <p:nvPr/>
        </p:nvSpPr>
        <p:spPr>
          <a:xfrm rot="5400000">
            <a:off x="5198808" y="1362596"/>
            <a:ext cx="655711" cy="5621021"/>
          </a:xfrm>
          <a:prstGeom prst="rect">
            <a:avLst/>
          </a:prstGeom>
          <a:noFill/>
          <a:ln w="57150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C9676F-7A59-A716-0951-16B3C0879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6321" y="293479"/>
            <a:ext cx="1130041" cy="14098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9E162-6646-D420-709B-F6E9A9D03A58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9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ED0BE6-2EDF-CE72-35EC-BC26674149B7}"/>
              </a:ext>
            </a:extLst>
          </p:cNvPr>
          <p:cNvSpPr txBox="1"/>
          <p:nvPr/>
        </p:nvSpPr>
        <p:spPr>
          <a:xfrm>
            <a:off x="10472367" y="281499"/>
            <a:ext cx="23479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1</a:t>
            </a:r>
            <a:endParaRPr lang="en-GB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26584-FEDE-4A6A-849F-8537C6B7D0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520" t="38265" r="10441" b="47050"/>
          <a:stretch/>
        </p:blipFill>
        <p:spPr>
          <a:xfrm>
            <a:off x="10528336" y="1493742"/>
            <a:ext cx="399991" cy="36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15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d77ab39-99b3-4b56-8024-34505d31c567"/>
</p:tagLst>
</file>

<file path=ppt/theme/theme1.xml><?xml version="1.0" encoding="utf-8"?>
<a:theme xmlns:a="http://schemas.openxmlformats.org/drawingml/2006/main" name="MORU Ep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 Epi NEW 4_3 191018.potx" id="{98E674E4-836A-45AF-B6ED-DC325EA403FB}" vid="{9AECCC77-F4DD-49CF-91A4-43ED9B9F4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GF_IDN_MORU-HGL_ve1</Template>
  <TotalTime>5340</TotalTime>
  <Words>1267</Words>
  <Application>Microsoft Office PowerPoint</Application>
  <PresentationFormat>Widescreen</PresentationFormat>
  <Paragraphs>129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Times New Roman</vt:lpstr>
      <vt:lpstr>MORU Epi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Izay Pantanilla</dc:creator>
  <cp:lastModifiedBy>Izay Pantanilla</cp:lastModifiedBy>
  <cp:revision>330</cp:revision>
  <dcterms:created xsi:type="dcterms:W3CDTF">2021-09-02T13:03:17Z</dcterms:created>
  <dcterms:modified xsi:type="dcterms:W3CDTF">2026-06-18T14:19:34Z</dcterms:modified>
</cp:coreProperties>
</file>