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
  </p:notesMasterIdLst>
  <p:sldIdLst>
    <p:sldId id="2494" r:id="rId2"/>
    <p:sldId id="2495" r:id="rId3"/>
    <p:sldId id="820" r:id="rId4"/>
    <p:sldId id="738" r:id="rId5"/>
    <p:sldId id="781" r:id="rId6"/>
    <p:sldId id="875" r:id="rId7"/>
    <p:sldId id="782" r:id="rId8"/>
    <p:sldId id="783" r:id="rId9"/>
    <p:sldId id="784" r:id="rId10"/>
    <p:sldId id="785" r:id="rId11"/>
    <p:sldId id="786" r:id="rId12"/>
    <p:sldId id="787" r:id="rId13"/>
    <p:sldId id="788" r:id="rId14"/>
    <p:sldId id="789" r:id="rId15"/>
    <p:sldId id="790" r:id="rId16"/>
    <p:sldId id="791" r:id="rId17"/>
    <p:sldId id="2496" r:id="rId18"/>
    <p:sldId id="2497" r:id="rId19"/>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80" userDrawn="1">
          <p15:clr>
            <a:srgbClr val="A4A3A4"/>
          </p15:clr>
        </p15:guide>
        <p15:guide id="2" pos="325" userDrawn="1">
          <p15:clr>
            <a:srgbClr val="A4A3A4"/>
          </p15:clr>
        </p15:guide>
        <p15:guide id="3" orient="horz" pos="300" userDrawn="1">
          <p15:clr>
            <a:srgbClr val="A4A3A4"/>
          </p15:clr>
        </p15:guide>
        <p15:guide id="4" pos="3500" userDrawn="1">
          <p15:clr>
            <a:srgbClr val="A4A3A4"/>
          </p15:clr>
        </p15:guide>
        <p15:guide id="5" orient="horz" pos="3430" userDrawn="1">
          <p15:clr>
            <a:srgbClr val="A4A3A4"/>
          </p15:clr>
        </p15:guide>
        <p15:guide id="7" pos="7355" userDrawn="1">
          <p15:clr>
            <a:srgbClr val="A4A3A4"/>
          </p15:clr>
        </p15:guide>
        <p15:guide id="8" orient="horz" pos="2478"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F0FF"/>
    <a:srgbClr val="1F83C5"/>
    <a:srgbClr val="002147"/>
    <a:srgbClr val="7F6000"/>
    <a:srgbClr val="FE7F00"/>
    <a:srgbClr val="FF9933"/>
    <a:srgbClr val="3466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4650" autoAdjust="0"/>
    <p:restoredTop sz="94660"/>
  </p:normalViewPr>
  <p:slideViewPr>
    <p:cSldViewPr snapToGrid="0">
      <p:cViewPr varScale="1">
        <p:scale>
          <a:sx n="107" d="100"/>
          <a:sy n="107" d="100"/>
        </p:scale>
        <p:origin x="1314" y="102"/>
      </p:cViewPr>
      <p:guideLst>
        <p:guide orient="horz" pos="1480"/>
        <p:guide pos="325"/>
        <p:guide orient="horz" pos="300"/>
        <p:guide pos="3500"/>
        <p:guide orient="horz" pos="3430"/>
        <p:guide pos="7355"/>
        <p:guide orient="horz" pos="2478"/>
      </p:guideLst>
    </p:cSldViewPr>
  </p:slid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81" d="100"/>
          <a:sy n="81" d="100"/>
        </p:scale>
        <p:origin x="3894"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625442-F05A-4FC3-9A08-3A325D2C6ED9}" type="datetimeFigureOut">
              <a:rPr lang="en-GB" smtClean="0"/>
              <a:t>21/06/2026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D482C6-7221-442F-AC9E-4AD7982D5D27}" type="slidenum">
              <a:rPr lang="en-GB" smtClean="0"/>
              <a:t>‹#›</a:t>
            </a:fld>
            <a:endParaRPr lang="en-GB"/>
          </a:p>
        </p:txBody>
      </p:sp>
    </p:spTree>
    <p:extLst>
      <p:ext uri="{BB962C8B-B14F-4D97-AF65-F5344CB8AC3E}">
        <p14:creationId xmlns:p14="http://schemas.microsoft.com/office/powerpoint/2010/main" val="298850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a:t>
            </a:fld>
            <a:endParaRPr lang="en-PH" altLang="en-US"/>
          </a:p>
        </p:txBody>
      </p:sp>
    </p:spTree>
    <p:extLst>
      <p:ext uri="{BB962C8B-B14F-4D97-AF65-F5344CB8AC3E}">
        <p14:creationId xmlns:p14="http://schemas.microsoft.com/office/powerpoint/2010/main" val="2715994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D482C6-7221-442F-AC9E-4AD7982D5D27}" type="slidenum">
              <a:rPr lang="en-GB" smtClean="0"/>
              <a:t>10</a:t>
            </a:fld>
            <a:endParaRPr lang="en-GB"/>
          </a:p>
        </p:txBody>
      </p:sp>
    </p:spTree>
    <p:extLst>
      <p:ext uri="{BB962C8B-B14F-4D97-AF65-F5344CB8AC3E}">
        <p14:creationId xmlns:p14="http://schemas.microsoft.com/office/powerpoint/2010/main" val="2599744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D482C6-7221-442F-AC9E-4AD7982D5D27}" type="slidenum">
              <a:rPr lang="en-GB" smtClean="0"/>
              <a:t>11</a:t>
            </a:fld>
            <a:endParaRPr lang="en-GB"/>
          </a:p>
        </p:txBody>
      </p:sp>
    </p:spTree>
    <p:extLst>
      <p:ext uri="{BB962C8B-B14F-4D97-AF65-F5344CB8AC3E}">
        <p14:creationId xmlns:p14="http://schemas.microsoft.com/office/powerpoint/2010/main" val="1533400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D482C6-7221-442F-AC9E-4AD7982D5D27}" type="slidenum">
              <a:rPr lang="en-GB" smtClean="0"/>
              <a:t>12</a:t>
            </a:fld>
            <a:endParaRPr lang="en-GB"/>
          </a:p>
        </p:txBody>
      </p:sp>
    </p:spTree>
    <p:extLst>
      <p:ext uri="{BB962C8B-B14F-4D97-AF65-F5344CB8AC3E}">
        <p14:creationId xmlns:p14="http://schemas.microsoft.com/office/powerpoint/2010/main" val="14264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D482C6-7221-442F-AC9E-4AD7982D5D27}" type="slidenum">
              <a:rPr lang="en-GB" smtClean="0"/>
              <a:t>13</a:t>
            </a:fld>
            <a:endParaRPr lang="en-GB"/>
          </a:p>
        </p:txBody>
      </p:sp>
    </p:spTree>
    <p:extLst>
      <p:ext uri="{BB962C8B-B14F-4D97-AF65-F5344CB8AC3E}">
        <p14:creationId xmlns:p14="http://schemas.microsoft.com/office/powerpoint/2010/main" val="3558555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D482C6-7221-442F-AC9E-4AD7982D5D27}" type="slidenum">
              <a:rPr lang="en-GB" smtClean="0"/>
              <a:t>14</a:t>
            </a:fld>
            <a:endParaRPr lang="en-GB"/>
          </a:p>
        </p:txBody>
      </p:sp>
    </p:spTree>
    <p:extLst>
      <p:ext uri="{BB962C8B-B14F-4D97-AF65-F5344CB8AC3E}">
        <p14:creationId xmlns:p14="http://schemas.microsoft.com/office/powerpoint/2010/main" val="2273729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D482C6-7221-442F-AC9E-4AD7982D5D27}" type="slidenum">
              <a:rPr lang="en-GB" smtClean="0"/>
              <a:t>15</a:t>
            </a:fld>
            <a:endParaRPr lang="en-GB"/>
          </a:p>
        </p:txBody>
      </p:sp>
    </p:spTree>
    <p:extLst>
      <p:ext uri="{BB962C8B-B14F-4D97-AF65-F5344CB8AC3E}">
        <p14:creationId xmlns:p14="http://schemas.microsoft.com/office/powerpoint/2010/main" val="1840830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D482C6-7221-442F-AC9E-4AD7982D5D27}" type="slidenum">
              <a:rPr lang="en-GB" smtClean="0"/>
              <a:t>16</a:t>
            </a:fld>
            <a:endParaRPr lang="en-GB"/>
          </a:p>
        </p:txBody>
      </p:sp>
    </p:spTree>
    <p:extLst>
      <p:ext uri="{BB962C8B-B14F-4D97-AF65-F5344CB8AC3E}">
        <p14:creationId xmlns:p14="http://schemas.microsoft.com/office/powerpoint/2010/main" val="1723572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D482C6-7221-442F-AC9E-4AD7982D5D27}" type="slidenum">
              <a:rPr lang="en-GB" smtClean="0"/>
              <a:t>17</a:t>
            </a:fld>
            <a:endParaRPr lang="en-GB"/>
          </a:p>
        </p:txBody>
      </p:sp>
    </p:spTree>
    <p:extLst>
      <p:ext uri="{BB962C8B-B14F-4D97-AF65-F5344CB8AC3E}">
        <p14:creationId xmlns:p14="http://schemas.microsoft.com/office/powerpoint/2010/main" val="2735808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D482C6-7221-442F-AC9E-4AD7982D5D27}" type="slidenum">
              <a:rPr lang="en-GB" smtClean="0"/>
              <a:t>18</a:t>
            </a:fld>
            <a:endParaRPr lang="en-GB"/>
          </a:p>
        </p:txBody>
      </p:sp>
    </p:spTree>
    <p:extLst>
      <p:ext uri="{BB962C8B-B14F-4D97-AF65-F5344CB8AC3E}">
        <p14:creationId xmlns:p14="http://schemas.microsoft.com/office/powerpoint/2010/main" val="3700201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a:t>
            </a:fld>
            <a:endParaRPr lang="en-PH" altLang="en-US"/>
          </a:p>
        </p:txBody>
      </p:sp>
    </p:spTree>
    <p:extLst>
      <p:ext uri="{BB962C8B-B14F-4D97-AF65-F5344CB8AC3E}">
        <p14:creationId xmlns:p14="http://schemas.microsoft.com/office/powerpoint/2010/main" val="275756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3</a:t>
            </a:fld>
            <a:endParaRPr lang="en-PH" altLang="en-US"/>
          </a:p>
        </p:txBody>
      </p:sp>
    </p:spTree>
    <p:extLst>
      <p:ext uri="{BB962C8B-B14F-4D97-AF65-F5344CB8AC3E}">
        <p14:creationId xmlns:p14="http://schemas.microsoft.com/office/powerpoint/2010/main" val="1316206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D482C6-7221-442F-AC9E-4AD7982D5D27}" type="slidenum">
              <a:rPr lang="en-GB" smtClean="0"/>
              <a:t>4</a:t>
            </a:fld>
            <a:endParaRPr lang="en-GB"/>
          </a:p>
        </p:txBody>
      </p:sp>
    </p:spTree>
    <p:extLst>
      <p:ext uri="{BB962C8B-B14F-4D97-AF65-F5344CB8AC3E}">
        <p14:creationId xmlns:p14="http://schemas.microsoft.com/office/powerpoint/2010/main" val="3238203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D482C6-7221-442F-AC9E-4AD7982D5D27}" type="slidenum">
              <a:rPr lang="en-GB" smtClean="0"/>
              <a:t>5</a:t>
            </a:fld>
            <a:endParaRPr lang="en-GB"/>
          </a:p>
        </p:txBody>
      </p:sp>
    </p:spTree>
    <p:extLst>
      <p:ext uri="{BB962C8B-B14F-4D97-AF65-F5344CB8AC3E}">
        <p14:creationId xmlns:p14="http://schemas.microsoft.com/office/powerpoint/2010/main" val="1889265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70062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D482C6-7221-442F-AC9E-4AD7982D5D27}" type="slidenum">
              <a:rPr lang="en-GB" smtClean="0"/>
              <a:t>7</a:t>
            </a:fld>
            <a:endParaRPr lang="en-GB"/>
          </a:p>
        </p:txBody>
      </p:sp>
    </p:spTree>
    <p:extLst>
      <p:ext uri="{BB962C8B-B14F-4D97-AF65-F5344CB8AC3E}">
        <p14:creationId xmlns:p14="http://schemas.microsoft.com/office/powerpoint/2010/main" val="311377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D482C6-7221-442F-AC9E-4AD7982D5D27}" type="slidenum">
              <a:rPr lang="en-GB" smtClean="0"/>
              <a:t>8</a:t>
            </a:fld>
            <a:endParaRPr lang="en-GB"/>
          </a:p>
        </p:txBody>
      </p:sp>
    </p:spTree>
    <p:extLst>
      <p:ext uri="{BB962C8B-B14F-4D97-AF65-F5344CB8AC3E}">
        <p14:creationId xmlns:p14="http://schemas.microsoft.com/office/powerpoint/2010/main" val="2729339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D482C6-7221-442F-AC9E-4AD7982D5D27}" type="slidenum">
              <a:rPr lang="en-GB" smtClean="0"/>
              <a:t>9</a:t>
            </a:fld>
            <a:endParaRPr lang="en-GB"/>
          </a:p>
        </p:txBody>
      </p:sp>
    </p:spTree>
    <p:extLst>
      <p:ext uri="{BB962C8B-B14F-4D97-AF65-F5344CB8AC3E}">
        <p14:creationId xmlns:p14="http://schemas.microsoft.com/office/powerpoint/2010/main" val="460999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9947564" y="6372237"/>
            <a:ext cx="2244436" cy="365125"/>
          </a:xfrm>
        </p:spPr>
        <p:txBody>
          <a:bodyPr/>
          <a:lstStyle>
            <a:lvl1pPr>
              <a:defRPr>
                <a:solidFill>
                  <a:schemeClr val="tx1"/>
                </a:solidFill>
              </a:defRPr>
            </a:lvl1pPr>
          </a:lstStyle>
          <a:p>
            <a:fld id="{52CF7BD0-B8B5-4FD1-B667-C9EC0A5E21A2}" type="slidenum">
              <a:rPr lang="en-US" smtClean="0"/>
              <a:pPr/>
              <a:t>‹#›</a:t>
            </a:fld>
            <a:endParaRPr lang="en-US"/>
          </a:p>
        </p:txBody>
      </p:sp>
    </p:spTree>
    <p:extLst>
      <p:ext uri="{BB962C8B-B14F-4D97-AF65-F5344CB8AC3E}">
        <p14:creationId xmlns:p14="http://schemas.microsoft.com/office/powerpoint/2010/main" val="1279686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6/21/2026</a:t>
            </a:fld>
            <a:endParaRPr 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2511549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6/21/2026</a:t>
            </a:fld>
            <a:endParaRPr 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115054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6">
            <a:extLst>
              <a:ext uri="{FF2B5EF4-FFF2-40B4-BE49-F238E27FC236}">
                <a16:creationId xmlns:a16="http://schemas.microsoft.com/office/drawing/2014/main" id="{4430AEC5-3548-4E72-9F65-B464DE7E9DDF}"/>
              </a:ext>
            </a:extLst>
          </p:cNvPr>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6/21/2026</a:t>
            </a:fld>
            <a:endParaRPr lang="en-US"/>
          </a:p>
        </p:txBody>
      </p:sp>
      <p:sp>
        <p:nvSpPr>
          <p:cNvPr id="8" name="Footer Placeholder 7">
            <a:extLst>
              <a:ext uri="{FF2B5EF4-FFF2-40B4-BE49-F238E27FC236}">
                <a16:creationId xmlns:a16="http://schemas.microsoft.com/office/drawing/2014/main" id="{EF4B33C8-A600-459B-8D12-DF5499B24A85}"/>
              </a:ext>
            </a:extLst>
          </p:cNvPr>
          <p:cNvSpPr>
            <a:spLocks noGrp="1"/>
          </p:cNvSpPr>
          <p:nvPr>
            <p:ph type="ftr" sz="quarter" idx="11"/>
          </p:nvPr>
        </p:nvSpPr>
        <p:spPr>
          <a:xfrm>
            <a:off x="4145100" y="6447626"/>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5AF2E54-F30D-4F16-80BD-0575CE8B7D6F}"/>
              </a:ext>
            </a:extLst>
          </p:cNvPr>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2040310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360" y="1124744"/>
            <a:ext cx="11617291" cy="54726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6" name="Slide Number Placeholder 5"/>
          <p:cNvSpPr>
            <a:spLocks noGrp="1"/>
          </p:cNvSpPr>
          <p:nvPr>
            <p:ph type="sldNum" sz="quarter" idx="12"/>
          </p:nvPr>
        </p:nvSpPr>
        <p:spPr/>
        <p:txBody>
          <a:bodyPr/>
          <a:lstStyle>
            <a:lvl1pPr>
              <a:defRPr>
                <a:solidFill>
                  <a:schemeClr val="bg1">
                    <a:lumMod val="50000"/>
                  </a:schemeClr>
                </a:solidFill>
              </a:defRPr>
            </a:lvl1pPr>
          </a:lstStyle>
          <a:p>
            <a:pPr>
              <a:defRPr/>
            </a:pPr>
            <a:fld id="{8C5490D6-8476-4F9A-9D29-0EC3740DF8C6}" type="slidenum">
              <a:rPr lang="en-GB" altLang="en-US" smtClean="0"/>
              <a:pPr>
                <a:defRPr/>
              </a:pPr>
              <a:t>‹#›</a:t>
            </a:fld>
            <a:endParaRPr lang="en-GB" altLang="en-US"/>
          </a:p>
        </p:txBody>
      </p:sp>
      <p:sp>
        <p:nvSpPr>
          <p:cNvPr id="22" name="Title 1"/>
          <p:cNvSpPr txBox="1">
            <a:spLocks/>
          </p:cNvSpPr>
          <p:nvPr userDrawn="1"/>
        </p:nvSpPr>
        <p:spPr bwMode="auto">
          <a:xfrm>
            <a:off x="838200" y="142975"/>
            <a:ext cx="105156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endParaRPr lang="en-PH" altLang="en-US" sz="3200" b="1" dirty="0">
              <a:solidFill>
                <a:schemeClr val="bg1"/>
              </a:solidFill>
              <a:latin typeface="+mn-lt"/>
            </a:endParaRPr>
          </a:p>
        </p:txBody>
      </p:sp>
    </p:spTree>
    <p:extLst>
      <p:ext uri="{BB962C8B-B14F-4D97-AF65-F5344CB8AC3E}">
        <p14:creationId xmlns:p14="http://schemas.microsoft.com/office/powerpoint/2010/main" val="284803337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6/21/2026</a:t>
            </a:fld>
            <a:endParaRPr 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421387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9"/>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6/21/2026</a:t>
            </a:fld>
            <a:endParaRPr 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3868435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6/21/2026</a:t>
            </a:fld>
            <a:endParaRPr lang="en-US"/>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137678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6/21/2026</a:t>
            </a:fld>
            <a:endParaRPr lang="en-US"/>
          </a:p>
        </p:txBody>
      </p:sp>
      <p:sp>
        <p:nvSpPr>
          <p:cNvPr id="8" name="Footer Placeholder 7"/>
          <p:cNvSpPr>
            <a:spLocks noGrp="1"/>
          </p:cNvSpPr>
          <p:nvPr>
            <p:ph type="ftr" sz="quarter" idx="11"/>
          </p:nvPr>
        </p:nvSpPr>
        <p:spPr>
          <a:xfrm>
            <a:off x="4038600" y="6356356"/>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689899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6/21/2026</a:t>
            </a:fld>
            <a:endParaRPr lang="en-US"/>
          </a:p>
        </p:txBody>
      </p:sp>
      <p:sp>
        <p:nvSpPr>
          <p:cNvPr id="4" name="Footer Placeholder 3"/>
          <p:cNvSpPr>
            <a:spLocks noGrp="1"/>
          </p:cNvSpPr>
          <p:nvPr>
            <p:ph type="ftr" sz="quarter" idx="11"/>
          </p:nvPr>
        </p:nvSpPr>
        <p:spPr>
          <a:xfrm>
            <a:off x="4038600" y="6356356"/>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4065305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6/21/2026</a:t>
            </a:fld>
            <a:endParaRPr lang="en-US"/>
          </a:p>
        </p:txBody>
      </p:sp>
      <p:sp>
        <p:nvSpPr>
          <p:cNvPr id="3" name="Footer Placeholder 2"/>
          <p:cNvSpPr>
            <a:spLocks noGrp="1"/>
          </p:cNvSpPr>
          <p:nvPr>
            <p:ph type="ftr" sz="quarter" idx="11"/>
          </p:nvPr>
        </p:nvSpPr>
        <p:spPr>
          <a:xfrm>
            <a:off x="4038600" y="6356356"/>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4061835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31"/>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6/21/2026</a:t>
            </a:fld>
            <a:endParaRPr lang="en-US"/>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551564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1"/>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6/21/2026</a:t>
            </a:fld>
            <a:endParaRPr lang="en-US"/>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3506250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image" Target="../media/image7.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g"/><Relationship Id="rId2" Type="http://schemas.openxmlformats.org/officeDocument/2006/relationships/slideLayout" Target="../slideLayouts/slideLayout2.xml"/><Relationship Id="rId16" Type="http://schemas.openxmlformats.org/officeDocument/2006/relationships/image" Target="../media/image2.png"/><Relationship Id="rId20"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6354001"/>
            <a:ext cx="12192000" cy="503999"/>
          </a:xfrm>
          <a:prstGeom prst="rect">
            <a:avLst/>
          </a:prstGeom>
          <a:solidFill>
            <a:srgbClr val="1F83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406314" y="6419850"/>
            <a:ext cx="621728"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2CF7BD0-B8B5-4FD1-B667-C9EC0A5E21A2}" type="slidenum">
              <a:rPr lang="en-US" smtClean="0"/>
              <a:t>‹#›</a:t>
            </a:fld>
            <a:endParaRPr lang="en-US"/>
          </a:p>
        </p:txBody>
      </p:sp>
      <p:sp>
        <p:nvSpPr>
          <p:cNvPr id="19" name="Google Shape;17;p25">
            <a:extLst>
              <a:ext uri="{FF2B5EF4-FFF2-40B4-BE49-F238E27FC236}">
                <a16:creationId xmlns:a16="http://schemas.microsoft.com/office/drawing/2014/main" id="{631B12C8-40DA-D8E5-BDDD-729AFF29CE2B}"/>
              </a:ext>
            </a:extLst>
          </p:cNvPr>
          <p:cNvSpPr/>
          <p:nvPr/>
        </p:nvSpPr>
        <p:spPr>
          <a:xfrm>
            <a:off x="7684606" y="6428557"/>
            <a:ext cx="359569" cy="37623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13" name="Group 12">
            <a:extLst>
              <a:ext uri="{FF2B5EF4-FFF2-40B4-BE49-F238E27FC236}">
                <a16:creationId xmlns:a16="http://schemas.microsoft.com/office/drawing/2014/main" id="{8584D217-1732-2173-7C8E-310B3A940ADF}"/>
              </a:ext>
            </a:extLst>
          </p:cNvPr>
          <p:cNvGrpSpPr/>
          <p:nvPr userDrawn="1"/>
        </p:nvGrpSpPr>
        <p:grpSpPr>
          <a:xfrm>
            <a:off x="1753476" y="6396842"/>
            <a:ext cx="8692977" cy="440669"/>
            <a:chOff x="1724901" y="6396842"/>
            <a:chExt cx="8692977" cy="440669"/>
          </a:xfrm>
        </p:grpSpPr>
        <p:pic>
          <p:nvPicPr>
            <p:cNvPr id="22" name="Google Shape;20;p25">
              <a:extLst>
                <a:ext uri="{FF2B5EF4-FFF2-40B4-BE49-F238E27FC236}">
                  <a16:creationId xmlns:a16="http://schemas.microsoft.com/office/drawing/2014/main" id="{64F20500-7B52-0D1E-C489-DC9B3C3B6E1C}"/>
                </a:ext>
              </a:extLst>
            </p:cNvPr>
            <p:cNvPicPr preferRelativeResize="0"/>
            <p:nvPr/>
          </p:nvPicPr>
          <p:blipFill rotWithShape="1">
            <a:blip r:embed="rId15">
              <a:alphaModFix/>
            </a:blip>
            <a:srcRect/>
            <a:stretch/>
          </p:blipFill>
          <p:spPr>
            <a:xfrm>
              <a:off x="8724773" y="6396842"/>
              <a:ext cx="438912" cy="438912"/>
            </a:xfrm>
            <a:prstGeom prst="rect">
              <a:avLst/>
            </a:prstGeom>
            <a:noFill/>
            <a:ln>
              <a:noFill/>
            </a:ln>
          </p:spPr>
        </p:pic>
        <p:pic>
          <p:nvPicPr>
            <p:cNvPr id="17" name="Google Shape;15;p25">
              <a:extLst>
                <a:ext uri="{FF2B5EF4-FFF2-40B4-BE49-F238E27FC236}">
                  <a16:creationId xmlns:a16="http://schemas.microsoft.com/office/drawing/2014/main" id="{E6DA330A-3F2F-6139-D9CD-D45D697DE8DD}"/>
                </a:ext>
              </a:extLst>
            </p:cNvPr>
            <p:cNvPicPr preferRelativeResize="0"/>
            <p:nvPr/>
          </p:nvPicPr>
          <p:blipFill rotWithShape="1">
            <a:blip r:embed="rId16">
              <a:alphaModFix/>
            </a:blip>
            <a:srcRect/>
            <a:stretch/>
          </p:blipFill>
          <p:spPr>
            <a:xfrm>
              <a:off x="6060264" y="6396842"/>
              <a:ext cx="1315116" cy="438912"/>
            </a:xfrm>
            <a:prstGeom prst="rect">
              <a:avLst/>
            </a:prstGeom>
            <a:noFill/>
            <a:ln>
              <a:noFill/>
            </a:ln>
          </p:spPr>
        </p:pic>
        <p:pic>
          <p:nvPicPr>
            <p:cNvPr id="18" name="Google Shape;16;p25">
              <a:extLst>
                <a:ext uri="{FF2B5EF4-FFF2-40B4-BE49-F238E27FC236}">
                  <a16:creationId xmlns:a16="http://schemas.microsoft.com/office/drawing/2014/main" id="{C9C7F4A1-A620-C01E-F543-5F08F00E4F12}"/>
                </a:ext>
              </a:extLst>
            </p:cNvPr>
            <p:cNvPicPr preferRelativeResize="0"/>
            <p:nvPr/>
          </p:nvPicPr>
          <p:blipFill rotWithShape="1">
            <a:blip r:embed="rId17">
              <a:alphaModFix/>
            </a:blip>
            <a:srcRect/>
            <a:stretch/>
          </p:blipFill>
          <p:spPr>
            <a:xfrm>
              <a:off x="4765575" y="6396844"/>
              <a:ext cx="1145263" cy="440667"/>
            </a:xfrm>
            <a:prstGeom prst="rect">
              <a:avLst/>
            </a:prstGeom>
            <a:noFill/>
            <a:ln>
              <a:noFill/>
            </a:ln>
          </p:spPr>
        </p:pic>
        <p:pic>
          <p:nvPicPr>
            <p:cNvPr id="20" name="Google Shape;18;p25">
              <a:extLst>
                <a:ext uri="{FF2B5EF4-FFF2-40B4-BE49-F238E27FC236}">
                  <a16:creationId xmlns:a16="http://schemas.microsoft.com/office/drawing/2014/main" id="{574C1756-06E0-046E-EA1E-3FA8DC640D45}"/>
                </a:ext>
              </a:extLst>
            </p:cNvPr>
            <p:cNvPicPr preferRelativeResize="0"/>
            <p:nvPr/>
          </p:nvPicPr>
          <p:blipFill rotWithShape="1">
            <a:blip r:embed="rId18">
              <a:alphaModFix/>
            </a:blip>
            <a:srcRect/>
            <a:stretch/>
          </p:blipFill>
          <p:spPr>
            <a:xfrm>
              <a:off x="7628636" y="6396842"/>
              <a:ext cx="438912" cy="438912"/>
            </a:xfrm>
            <a:prstGeom prst="rect">
              <a:avLst/>
            </a:prstGeom>
            <a:noFill/>
            <a:ln>
              <a:noFill/>
            </a:ln>
          </p:spPr>
        </p:pic>
        <p:pic>
          <p:nvPicPr>
            <p:cNvPr id="21" name="Google Shape;19;p25">
              <a:extLst>
                <a:ext uri="{FF2B5EF4-FFF2-40B4-BE49-F238E27FC236}">
                  <a16:creationId xmlns:a16="http://schemas.microsoft.com/office/drawing/2014/main" id="{CB77B44F-CBB9-C210-6409-4471D64B8067}"/>
                </a:ext>
              </a:extLst>
            </p:cNvPr>
            <p:cNvPicPr preferRelativeResize="0"/>
            <p:nvPr/>
          </p:nvPicPr>
          <p:blipFill rotWithShape="1">
            <a:blip r:embed="rId19">
              <a:alphaModFix/>
            </a:blip>
            <a:srcRect/>
            <a:stretch/>
          </p:blipFill>
          <p:spPr>
            <a:xfrm>
              <a:off x="8190992" y="6396842"/>
              <a:ext cx="438912" cy="438912"/>
            </a:xfrm>
            <a:prstGeom prst="rect">
              <a:avLst/>
            </a:prstGeom>
            <a:noFill/>
            <a:ln>
              <a:noFill/>
            </a:ln>
          </p:spPr>
        </p:pic>
        <p:pic>
          <p:nvPicPr>
            <p:cNvPr id="23" name="Google Shape;21;p25">
              <a:extLst>
                <a:ext uri="{FF2B5EF4-FFF2-40B4-BE49-F238E27FC236}">
                  <a16:creationId xmlns:a16="http://schemas.microsoft.com/office/drawing/2014/main" id="{CDE0E9B6-B19F-0BA2-5C72-9877ED6506CA}"/>
                </a:ext>
              </a:extLst>
            </p:cNvPr>
            <p:cNvPicPr preferRelativeResize="0"/>
            <p:nvPr/>
          </p:nvPicPr>
          <p:blipFill rotWithShape="1">
            <a:blip r:embed="rId20">
              <a:alphaModFix/>
            </a:blip>
            <a:srcRect l="54857" t="50670" r="16315" b="29323"/>
            <a:stretch/>
          </p:blipFill>
          <p:spPr>
            <a:xfrm>
              <a:off x="9272056" y="6398345"/>
              <a:ext cx="1145822" cy="437409"/>
            </a:xfrm>
            <a:prstGeom prst="rect">
              <a:avLst/>
            </a:prstGeom>
            <a:noFill/>
            <a:ln>
              <a:noFill/>
            </a:ln>
          </p:spPr>
        </p:pic>
        <p:pic>
          <p:nvPicPr>
            <p:cNvPr id="11" name="Picture 10">
              <a:extLst>
                <a:ext uri="{FF2B5EF4-FFF2-40B4-BE49-F238E27FC236}">
                  <a16:creationId xmlns:a16="http://schemas.microsoft.com/office/drawing/2014/main" id="{89C95186-E479-BFCF-D2C8-3041AE03217F}"/>
                </a:ext>
              </a:extLst>
            </p:cNvPr>
            <p:cNvPicPr>
              <a:picLocks noChangeAspect="1"/>
            </p:cNvPicPr>
            <p:nvPr userDrawn="1"/>
          </p:nvPicPr>
          <p:blipFill>
            <a:blip r:embed="rId21" cstate="print">
              <a:extLst>
                <a:ext uri="{28A0092B-C50C-407E-A947-70E740481C1C}">
                  <a14:useLocalDpi xmlns:a14="http://schemas.microsoft.com/office/drawing/2010/main" val="0"/>
                </a:ext>
              </a:extLst>
            </a:blip>
            <a:srcRect l="6044" t="23927" r="5849" b="24356"/>
            <a:stretch>
              <a:fillRect/>
            </a:stretch>
          </p:blipFill>
          <p:spPr>
            <a:xfrm>
              <a:off x="1724901" y="6396842"/>
              <a:ext cx="2936089" cy="439200"/>
            </a:xfrm>
            <a:prstGeom prst="rect">
              <a:avLst/>
            </a:prstGeom>
          </p:spPr>
        </p:pic>
      </p:grpSp>
    </p:spTree>
    <p:extLst>
      <p:ext uri="{BB962C8B-B14F-4D97-AF65-F5344CB8AC3E}">
        <p14:creationId xmlns:p14="http://schemas.microsoft.com/office/powerpoint/2010/main" val="41899112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9"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5.wmf"/></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wmf"/><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1.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www.healthgeolab.net/DOCUMENTS/Guide_HGLC_Part2_1.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image" Target="../media/image49.jpg"/><Relationship Id="rId7" Type="http://schemas.openxmlformats.org/officeDocument/2006/relationships/image" Target="../media/image52.png"/><Relationship Id="rId12" Type="http://schemas.openxmlformats.org/officeDocument/2006/relationships/hyperlink" Target="https://openclipart.org/detail/174484/red-cross-by-witcombem-174484" TargetMode="External"/><Relationship Id="rId17" Type="http://schemas.openxmlformats.org/officeDocument/2006/relationships/image" Target="../media/image60.png"/><Relationship Id="rId2" Type="http://schemas.openxmlformats.org/officeDocument/2006/relationships/notesSlide" Target="../notesSlides/notesSlide16.xml"/><Relationship Id="rId16"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hyperlink" Target="https://openclipart.org/detail/204429/meeting-by-team.labarna-204429" TargetMode="External"/><Relationship Id="rId15" Type="http://schemas.openxmlformats.org/officeDocument/2006/relationships/image" Target="../media/image58.png"/><Relationship Id="rId10" Type="http://schemas.openxmlformats.org/officeDocument/2006/relationships/hyperlink" Target="https://strategywiki.org/wiki/File:Check_mark.svg" TargetMode="External"/><Relationship Id="rId4" Type="http://schemas.openxmlformats.org/officeDocument/2006/relationships/image" Target="../media/image50.png"/><Relationship Id="rId9" Type="http://schemas.openxmlformats.org/officeDocument/2006/relationships/image" Target="../media/image54.png"/><Relationship Id="rId1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www.unicef.org/media/58181/file" TargetMode="External"/><Relationship Id="rId3" Type="http://schemas.openxmlformats.org/officeDocument/2006/relationships/image" Target="../media/image21.png"/><Relationship Id="rId7" Type="http://schemas.openxmlformats.org/officeDocument/2006/relationships/hyperlink" Target="http://www.healthgeolab.net/DOCUMENTS/Guide_HGLC_Part2_1.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6.png"/><Relationship Id="rId7" Type="http://schemas.openxmlformats.org/officeDocument/2006/relationships/hyperlink" Target="https://healthgeolab.net/DOCUMENTS/Guidance_Common_Geo-registry_Ve2.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drive.google.com/file/d/1jj779zww4herWOESAd9mXqVE1YfQehtH/view?usp=sharing"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9.jpeg"/><Relationship Id="rId7" Type="http://schemas.openxmlformats.org/officeDocument/2006/relationships/hyperlink" Target="http://www.healthgeolab.net/DOCUMENTS/Guide_HGLC_Part2_1.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w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wmf"/><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6">
            <a:extLst>
              <a:ext uri="{FF2B5EF4-FFF2-40B4-BE49-F238E27FC236}">
                <a16:creationId xmlns:a16="http://schemas.microsoft.com/office/drawing/2014/main" id="{81684D36-67A0-6944-CF1F-9DC9F54BC96A}"/>
              </a:ext>
            </a:extLst>
          </p:cNvPr>
          <p:cNvSpPr txBox="1">
            <a:spLocks noChangeArrowheads="1"/>
          </p:cNvSpPr>
          <p:nvPr/>
        </p:nvSpPr>
        <p:spPr bwMode="auto">
          <a:xfrm>
            <a:off x="2083034" y="4340178"/>
            <a:ext cx="804386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sz="3200" dirty="0">
                <a:latin typeface="+mn-lt"/>
                <a:ea typeface="Century Gothic" charset="0"/>
                <a:cs typeface="Century Gothic" charset="0"/>
              </a:rPr>
              <a:t>Session 4: Understand the geography of a program or intervention</a:t>
            </a:r>
            <a:endParaRPr lang="en-US" altLang="en-US" sz="3200" dirty="0">
              <a:latin typeface="+mn-lt"/>
              <a:ea typeface="Century Gothic" charset="0"/>
              <a:cs typeface="Century Gothic" charset="0"/>
            </a:endParaRPr>
          </a:p>
        </p:txBody>
      </p:sp>
      <p:sp>
        <p:nvSpPr>
          <p:cNvPr id="5" name="TextBox 6">
            <a:extLst>
              <a:ext uri="{FF2B5EF4-FFF2-40B4-BE49-F238E27FC236}">
                <a16:creationId xmlns:a16="http://schemas.microsoft.com/office/drawing/2014/main" id="{582FF246-B8CA-397A-A77B-6788268F4E27}"/>
              </a:ext>
            </a:extLst>
          </p:cNvPr>
          <p:cNvSpPr txBox="1">
            <a:spLocks noChangeArrowheads="1"/>
          </p:cNvSpPr>
          <p:nvPr/>
        </p:nvSpPr>
        <p:spPr bwMode="auto">
          <a:xfrm>
            <a:off x="0" y="1789731"/>
            <a:ext cx="121920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sz="4400" dirty="0">
                <a:latin typeface="+mn-lt"/>
                <a:ea typeface="Century Gothic" charset="0"/>
                <a:cs typeface="Century Gothic" charset="0"/>
              </a:rPr>
              <a:t>Introduction to geospatial data management</a:t>
            </a:r>
          </a:p>
          <a:p>
            <a:pPr algn="ctr"/>
            <a:r>
              <a:rPr lang="en-US" sz="4400" dirty="0">
                <a:latin typeface="+mn-lt"/>
                <a:ea typeface="Century Gothic" charset="0"/>
                <a:cs typeface="Century Gothic" charset="0"/>
              </a:rPr>
              <a:t>and technologies for Health Programs training workshop - Timor Leste</a:t>
            </a:r>
          </a:p>
        </p:txBody>
      </p:sp>
      <p:pic>
        <p:nvPicPr>
          <p:cNvPr id="6" name="Picture 5">
            <a:extLst>
              <a:ext uri="{FF2B5EF4-FFF2-40B4-BE49-F238E27FC236}">
                <a16:creationId xmlns:a16="http://schemas.microsoft.com/office/drawing/2014/main" id="{F5270280-A44B-CFE1-FE8D-570A6855D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5967" y="110464"/>
            <a:ext cx="1420066" cy="1465045"/>
          </a:xfrm>
          <a:prstGeom prst="rect">
            <a:avLst/>
          </a:prstGeom>
        </p:spPr>
      </p:pic>
    </p:spTree>
    <p:extLst>
      <p:ext uri="{BB962C8B-B14F-4D97-AF65-F5344CB8AC3E}">
        <p14:creationId xmlns:p14="http://schemas.microsoft.com/office/powerpoint/2010/main" val="2406855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A272AF-90F1-5ED6-ECD7-8D66766AB241}"/>
              </a:ext>
            </a:extLst>
          </p:cNvPr>
          <p:cNvSpPr txBox="1">
            <a:spLocks/>
          </p:cNvSpPr>
          <p:nvPr/>
        </p:nvSpPr>
        <p:spPr>
          <a:xfrm>
            <a:off x="1" y="197840"/>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Understanding the geography – Example (Mozambique)</a:t>
            </a:r>
          </a:p>
        </p:txBody>
      </p:sp>
      <p:sp>
        <p:nvSpPr>
          <p:cNvPr id="8" name="Rectangle 7"/>
          <p:cNvSpPr/>
          <p:nvPr/>
        </p:nvSpPr>
        <p:spPr>
          <a:xfrm>
            <a:off x="609782" y="700707"/>
            <a:ext cx="11202361" cy="757130"/>
          </a:xfrm>
          <a:prstGeom prst="rect">
            <a:avLst/>
          </a:prstGeom>
        </p:spPr>
        <p:txBody>
          <a:bodyPr wrap="square">
            <a:spAutoFit/>
          </a:bodyPr>
          <a:lstStyle/>
          <a:p>
            <a:pPr marL="1436688" indent="-1436688">
              <a:lnSpc>
                <a:spcPct val="90000"/>
              </a:lnSpc>
              <a:spcBef>
                <a:spcPct val="20000"/>
              </a:spcBef>
            </a:pPr>
            <a:r>
              <a:rPr lang="en-US" altLang="zh-CN" sz="2400" u="sng" dirty="0">
                <a:ea typeface="SimSun" pitchFamily="2" charset="-122"/>
              </a:rPr>
              <a:t>Challenge</a:t>
            </a:r>
            <a:r>
              <a:rPr lang="en-US" altLang="zh-CN" sz="2400" dirty="0">
                <a:ea typeface="SimSun" pitchFamily="2" charset="-122"/>
              </a:rPr>
              <a:t>: Microplanning form combining different types of geographic features that were not clearly defined (</a:t>
            </a:r>
            <a:r>
              <a:rPr lang="en-US" altLang="zh-CN" sz="2400" dirty="0" err="1">
                <a:ea typeface="SimSun" pitchFamily="2" charset="-122"/>
              </a:rPr>
              <a:t>povoados</a:t>
            </a:r>
            <a:r>
              <a:rPr lang="en-US" altLang="zh-CN" sz="2400" dirty="0">
                <a:ea typeface="SimSun" pitchFamily="2" charset="-122"/>
              </a:rPr>
              <a:t>, community)</a:t>
            </a:r>
          </a:p>
        </p:txBody>
      </p:sp>
      <p:sp>
        <p:nvSpPr>
          <p:cNvPr id="2" name="Google Shape;258;p10">
            <a:extLst>
              <a:ext uri="{FF2B5EF4-FFF2-40B4-BE49-F238E27FC236}">
                <a16:creationId xmlns:a16="http://schemas.microsoft.com/office/drawing/2014/main" id="{7C48B63B-B636-DF01-9ADE-4B179297FAAC}"/>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10</a:t>
            </a:fld>
            <a:endParaRPr sz="1200">
              <a:solidFill>
                <a:schemeClr val="lt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58CE41FB-E477-C21B-B031-946A47375115}"/>
              </a:ext>
            </a:extLst>
          </p:cNvPr>
          <p:cNvPicPr>
            <a:picLocks noChangeAspect="1"/>
          </p:cNvPicPr>
          <p:nvPr/>
        </p:nvPicPr>
        <p:blipFill rotWithShape="1">
          <a:blip r:embed="rId3"/>
          <a:srcRect l="24988" t="37132" r="8915" b="24158"/>
          <a:stretch/>
        </p:blipFill>
        <p:spPr>
          <a:xfrm>
            <a:off x="1033211" y="1769768"/>
            <a:ext cx="9603133" cy="3371712"/>
          </a:xfrm>
          <a:prstGeom prst="rect">
            <a:avLst/>
          </a:prstGeom>
        </p:spPr>
      </p:pic>
      <p:pic>
        <p:nvPicPr>
          <p:cNvPr id="3" name="Picture 2" descr="MCj04344110000[1]">
            <a:extLst>
              <a:ext uri="{FF2B5EF4-FFF2-40B4-BE49-F238E27FC236}">
                <a16:creationId xmlns:a16="http://schemas.microsoft.com/office/drawing/2014/main" id="{DE6F7E92-C4EC-4B99-211B-ABB205B161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32833" y="1457837"/>
            <a:ext cx="791229" cy="79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FD93B05-1F1F-18EE-E5A0-78FA0336906E}"/>
              </a:ext>
            </a:extLst>
          </p:cNvPr>
          <p:cNvSpPr txBox="1"/>
          <p:nvPr/>
        </p:nvSpPr>
        <p:spPr>
          <a:xfrm>
            <a:off x="1955157" y="5375306"/>
            <a:ext cx="8849691" cy="830997"/>
          </a:xfrm>
          <a:prstGeom prst="rect">
            <a:avLst/>
          </a:prstGeom>
          <a:noFill/>
        </p:spPr>
        <p:txBody>
          <a:bodyPr wrap="square">
            <a:spAutoFit/>
          </a:bodyPr>
          <a:lstStyle/>
          <a:p>
            <a:r>
              <a:rPr lang="en-US" sz="2400" dirty="0"/>
              <a:t>Needed to get a clear definition for both of them and understand how they related to each other  </a:t>
            </a:r>
          </a:p>
        </p:txBody>
      </p:sp>
      <p:sp>
        <p:nvSpPr>
          <p:cNvPr id="10" name="Google Shape;473;p45">
            <a:extLst>
              <a:ext uri="{FF2B5EF4-FFF2-40B4-BE49-F238E27FC236}">
                <a16:creationId xmlns:a16="http://schemas.microsoft.com/office/drawing/2014/main" id="{1BF9B7D5-466D-9A64-1EA9-E0801270654A}"/>
              </a:ext>
            </a:extLst>
          </p:cNvPr>
          <p:cNvSpPr/>
          <p:nvPr/>
        </p:nvSpPr>
        <p:spPr>
          <a:xfrm>
            <a:off x="1558925" y="5478209"/>
            <a:ext cx="396233" cy="255860"/>
          </a:xfrm>
          <a:prstGeom prst="rightArrow">
            <a:avLst>
              <a:gd name="adj1" fmla="val 50000"/>
              <a:gd name="adj2" fmla="val 50000"/>
            </a:avLst>
          </a:prstGeom>
          <a:solidFill>
            <a:srgbClr val="1F83C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endParaRPr>
          </a:p>
        </p:txBody>
      </p:sp>
    </p:spTree>
    <p:extLst>
      <p:ext uri="{BB962C8B-B14F-4D97-AF65-F5344CB8AC3E}">
        <p14:creationId xmlns:p14="http://schemas.microsoft.com/office/powerpoint/2010/main" val="159085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A272AF-90F1-5ED6-ECD7-8D66766AB241}"/>
              </a:ext>
            </a:extLst>
          </p:cNvPr>
          <p:cNvSpPr txBox="1">
            <a:spLocks/>
          </p:cNvSpPr>
          <p:nvPr/>
        </p:nvSpPr>
        <p:spPr>
          <a:xfrm>
            <a:off x="1" y="197840"/>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Understanding the geography – Example (Mozambique)</a:t>
            </a:r>
          </a:p>
        </p:txBody>
      </p:sp>
      <p:sp>
        <p:nvSpPr>
          <p:cNvPr id="8" name="Rectangle 7"/>
          <p:cNvSpPr/>
          <p:nvPr/>
        </p:nvSpPr>
        <p:spPr>
          <a:xfrm>
            <a:off x="609782" y="700707"/>
            <a:ext cx="11202361" cy="757130"/>
          </a:xfrm>
          <a:prstGeom prst="rect">
            <a:avLst/>
          </a:prstGeom>
        </p:spPr>
        <p:txBody>
          <a:bodyPr wrap="square">
            <a:spAutoFit/>
          </a:bodyPr>
          <a:lstStyle/>
          <a:p>
            <a:pPr marL="1436688" indent="-1436688">
              <a:lnSpc>
                <a:spcPct val="90000"/>
              </a:lnSpc>
              <a:spcBef>
                <a:spcPct val="20000"/>
              </a:spcBef>
            </a:pPr>
            <a:r>
              <a:rPr lang="en-US" altLang="zh-CN" sz="2400" u="sng" dirty="0">
                <a:ea typeface="SimSun" pitchFamily="2" charset="-122"/>
              </a:rPr>
              <a:t>Challenge</a:t>
            </a:r>
            <a:r>
              <a:rPr lang="en-US" altLang="zh-CN" sz="2400" dirty="0">
                <a:ea typeface="SimSun" pitchFamily="2" charset="-122"/>
              </a:rPr>
              <a:t>: Microplanning form combining different types of geographic features that were not clearly defined (</a:t>
            </a:r>
            <a:r>
              <a:rPr lang="en-US" altLang="zh-CN" sz="2400" dirty="0" err="1">
                <a:ea typeface="SimSun" pitchFamily="2" charset="-122"/>
              </a:rPr>
              <a:t>povoados</a:t>
            </a:r>
            <a:r>
              <a:rPr lang="en-US" altLang="zh-CN" sz="2400" dirty="0">
                <a:ea typeface="SimSun" pitchFamily="2" charset="-122"/>
              </a:rPr>
              <a:t>, community)</a:t>
            </a:r>
          </a:p>
        </p:txBody>
      </p:sp>
      <p:sp>
        <p:nvSpPr>
          <p:cNvPr id="2" name="Google Shape;258;p10">
            <a:extLst>
              <a:ext uri="{FF2B5EF4-FFF2-40B4-BE49-F238E27FC236}">
                <a16:creationId xmlns:a16="http://schemas.microsoft.com/office/drawing/2014/main" id="{7C48B63B-B636-DF01-9ADE-4B179297FAAC}"/>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11</a:t>
            </a:fld>
            <a:endParaRPr sz="1200">
              <a:solidFill>
                <a:schemeClr val="lt1"/>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A2F93989-DC8D-2DED-DBB5-09F6A372CF5A}"/>
              </a:ext>
            </a:extLst>
          </p:cNvPr>
          <p:cNvPicPr>
            <a:picLocks noChangeAspect="1"/>
          </p:cNvPicPr>
          <p:nvPr/>
        </p:nvPicPr>
        <p:blipFill>
          <a:blip r:embed="rId3"/>
          <a:stretch>
            <a:fillRect/>
          </a:stretch>
        </p:blipFill>
        <p:spPr>
          <a:xfrm>
            <a:off x="3403916" y="1966121"/>
            <a:ext cx="1436788" cy="3378392"/>
          </a:xfrm>
          <a:prstGeom prst="rect">
            <a:avLst/>
          </a:prstGeom>
        </p:spPr>
      </p:pic>
      <p:sp>
        <p:nvSpPr>
          <p:cNvPr id="13" name="Rectangle 3">
            <a:extLst>
              <a:ext uri="{FF2B5EF4-FFF2-40B4-BE49-F238E27FC236}">
                <a16:creationId xmlns:a16="http://schemas.microsoft.com/office/drawing/2014/main" id="{53817653-B10F-47A5-8862-A0E40635E8C2}"/>
              </a:ext>
            </a:extLst>
          </p:cNvPr>
          <p:cNvSpPr>
            <a:spLocks noChangeArrowheads="1"/>
          </p:cNvSpPr>
          <p:nvPr/>
        </p:nvSpPr>
        <p:spPr bwMode="auto">
          <a:xfrm>
            <a:off x="1459699" y="1468351"/>
            <a:ext cx="5616624" cy="369332"/>
          </a:xfrm>
          <a:prstGeom prst="rect">
            <a:avLst/>
          </a:prstGeom>
          <a:noFill/>
          <a:ln w="9525">
            <a:noFill/>
            <a:miter lim="800000"/>
            <a:headEnd/>
            <a:tailEnd/>
          </a:ln>
        </p:spPr>
        <p:txBody>
          <a:bodyPr wrap="square">
            <a:spAutoFit/>
          </a:bodyPr>
          <a:lstStyle/>
          <a:p>
            <a:r>
              <a:rPr lang="fr-CH" dirty="0" err="1"/>
              <a:t>Aug</a:t>
            </a:r>
            <a:r>
              <a:rPr lang="fr-CH" dirty="0"/>
              <a:t> 24, 2021	 Sep 21, 2021	 </a:t>
            </a:r>
            <a:r>
              <a:rPr lang="fr-CH" dirty="0" err="1"/>
              <a:t>Oct</a:t>
            </a:r>
            <a:r>
              <a:rPr lang="fr-CH" dirty="0"/>
              <a:t> 14, 2021</a:t>
            </a:r>
          </a:p>
        </p:txBody>
      </p:sp>
      <p:pic>
        <p:nvPicPr>
          <p:cNvPr id="17" name="Picture 16">
            <a:extLst>
              <a:ext uri="{FF2B5EF4-FFF2-40B4-BE49-F238E27FC236}">
                <a16:creationId xmlns:a16="http://schemas.microsoft.com/office/drawing/2014/main" id="{2D0BD0FE-ECE2-EF5D-5F2A-2CBE88458E79}"/>
              </a:ext>
            </a:extLst>
          </p:cNvPr>
          <p:cNvPicPr>
            <a:picLocks noChangeAspect="1"/>
          </p:cNvPicPr>
          <p:nvPr/>
        </p:nvPicPr>
        <p:blipFill>
          <a:blip r:embed="rId4"/>
          <a:stretch>
            <a:fillRect/>
          </a:stretch>
        </p:blipFill>
        <p:spPr>
          <a:xfrm>
            <a:off x="1531708" y="1966120"/>
            <a:ext cx="1100107" cy="3378392"/>
          </a:xfrm>
          <a:prstGeom prst="rect">
            <a:avLst/>
          </a:prstGeom>
        </p:spPr>
      </p:pic>
      <p:pic>
        <p:nvPicPr>
          <p:cNvPr id="19" name="Picture 18">
            <a:extLst>
              <a:ext uri="{FF2B5EF4-FFF2-40B4-BE49-F238E27FC236}">
                <a16:creationId xmlns:a16="http://schemas.microsoft.com/office/drawing/2014/main" id="{EAB18E7E-8777-E638-9D5B-5CE98F414FCF}"/>
              </a:ext>
            </a:extLst>
          </p:cNvPr>
          <p:cNvPicPr>
            <a:picLocks noChangeAspect="1"/>
          </p:cNvPicPr>
          <p:nvPr/>
        </p:nvPicPr>
        <p:blipFill>
          <a:blip r:embed="rId5"/>
          <a:stretch>
            <a:fillRect/>
          </a:stretch>
        </p:blipFill>
        <p:spPr>
          <a:xfrm>
            <a:off x="5454638" y="1695208"/>
            <a:ext cx="1571844" cy="3467584"/>
          </a:xfrm>
          <a:prstGeom prst="rect">
            <a:avLst/>
          </a:prstGeom>
        </p:spPr>
      </p:pic>
      <p:sp>
        <p:nvSpPr>
          <p:cNvPr id="20" name="Content Placeholder 2">
            <a:extLst>
              <a:ext uri="{FF2B5EF4-FFF2-40B4-BE49-F238E27FC236}">
                <a16:creationId xmlns:a16="http://schemas.microsoft.com/office/drawing/2014/main" id="{EBD04C3A-5173-9828-CFA3-F0152B47DDBC}"/>
              </a:ext>
            </a:extLst>
          </p:cNvPr>
          <p:cNvSpPr txBox="1">
            <a:spLocks/>
          </p:cNvSpPr>
          <p:nvPr/>
        </p:nvSpPr>
        <p:spPr>
          <a:xfrm>
            <a:off x="7566545" y="4776184"/>
            <a:ext cx="3368931" cy="785209"/>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a:t>Unofficial geographic feature (no regulation in place)</a:t>
            </a:r>
          </a:p>
        </p:txBody>
      </p:sp>
      <p:sp>
        <p:nvSpPr>
          <p:cNvPr id="21" name="Google Shape;473;p45">
            <a:extLst>
              <a:ext uri="{FF2B5EF4-FFF2-40B4-BE49-F238E27FC236}">
                <a16:creationId xmlns:a16="http://schemas.microsoft.com/office/drawing/2014/main" id="{DD0483D7-7F14-2789-DB4F-1ABFF21108C4}"/>
              </a:ext>
            </a:extLst>
          </p:cNvPr>
          <p:cNvSpPr/>
          <p:nvPr/>
        </p:nvSpPr>
        <p:spPr>
          <a:xfrm>
            <a:off x="7088346" y="4780720"/>
            <a:ext cx="478200" cy="351135"/>
          </a:xfrm>
          <a:prstGeom prst="rightArrow">
            <a:avLst>
              <a:gd name="adj1" fmla="val 50000"/>
              <a:gd name="adj2" fmla="val 50000"/>
            </a:avLst>
          </a:prstGeom>
          <a:solidFill>
            <a:srgbClr val="1F83C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endParaRPr>
          </a:p>
        </p:txBody>
      </p:sp>
      <p:sp>
        <p:nvSpPr>
          <p:cNvPr id="22" name="Content Placeholder 2">
            <a:extLst>
              <a:ext uri="{FF2B5EF4-FFF2-40B4-BE49-F238E27FC236}">
                <a16:creationId xmlns:a16="http://schemas.microsoft.com/office/drawing/2014/main" id="{C7929210-3860-A5D4-F6ED-617AFD5EF269}"/>
              </a:ext>
            </a:extLst>
          </p:cNvPr>
          <p:cNvSpPr txBox="1">
            <a:spLocks/>
          </p:cNvSpPr>
          <p:nvPr/>
        </p:nvSpPr>
        <p:spPr>
          <a:xfrm>
            <a:off x="7566545" y="3670675"/>
            <a:ext cx="3195908" cy="785209"/>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dirty="0"/>
              <a:t>Geographic feature without administrative role (only for statistical purpose)</a:t>
            </a:r>
            <a:endParaRPr lang="fr-CH" sz="1800" dirty="0"/>
          </a:p>
        </p:txBody>
      </p:sp>
      <p:sp>
        <p:nvSpPr>
          <p:cNvPr id="23" name="Google Shape;473;p45">
            <a:extLst>
              <a:ext uri="{FF2B5EF4-FFF2-40B4-BE49-F238E27FC236}">
                <a16:creationId xmlns:a16="http://schemas.microsoft.com/office/drawing/2014/main" id="{864603EB-F004-9350-5B9C-81C7DB95EE6C}"/>
              </a:ext>
            </a:extLst>
          </p:cNvPr>
          <p:cNvSpPr/>
          <p:nvPr/>
        </p:nvSpPr>
        <p:spPr>
          <a:xfrm>
            <a:off x="7093418" y="3712145"/>
            <a:ext cx="478200" cy="351135"/>
          </a:xfrm>
          <a:prstGeom prst="rightArrow">
            <a:avLst>
              <a:gd name="adj1" fmla="val 50000"/>
              <a:gd name="adj2" fmla="val 50000"/>
            </a:avLst>
          </a:prstGeom>
          <a:solidFill>
            <a:srgbClr val="1F83C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endParaRPr>
          </a:p>
        </p:txBody>
      </p:sp>
      <p:sp>
        <p:nvSpPr>
          <p:cNvPr id="24" name="Content Placeholder 2">
            <a:extLst>
              <a:ext uri="{FF2B5EF4-FFF2-40B4-BE49-F238E27FC236}">
                <a16:creationId xmlns:a16="http://schemas.microsoft.com/office/drawing/2014/main" id="{FEE50C13-74F1-D3A7-B98F-43996E7E5D76}"/>
              </a:ext>
            </a:extLst>
          </p:cNvPr>
          <p:cNvSpPr txBox="1">
            <a:spLocks/>
          </p:cNvSpPr>
          <p:nvPr/>
        </p:nvSpPr>
        <p:spPr>
          <a:xfrm>
            <a:off x="1027526" y="5561393"/>
            <a:ext cx="10115603" cy="785209"/>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dirty="0"/>
              <a:t>Recommendation made to the Ministry of Health to define and manage the micro-plan at the concentration point (vaccination post) level</a:t>
            </a:r>
            <a:endParaRPr lang="fr-CH" sz="1800" dirty="0"/>
          </a:p>
        </p:txBody>
      </p:sp>
      <p:sp>
        <p:nvSpPr>
          <p:cNvPr id="25" name="Google Shape;473;p45">
            <a:extLst>
              <a:ext uri="{FF2B5EF4-FFF2-40B4-BE49-F238E27FC236}">
                <a16:creationId xmlns:a16="http://schemas.microsoft.com/office/drawing/2014/main" id="{A115287F-84B6-7A03-EA11-3C2A09500595}"/>
              </a:ext>
            </a:extLst>
          </p:cNvPr>
          <p:cNvSpPr/>
          <p:nvPr/>
        </p:nvSpPr>
        <p:spPr>
          <a:xfrm>
            <a:off x="549327" y="5561393"/>
            <a:ext cx="478200" cy="351135"/>
          </a:xfrm>
          <a:prstGeom prst="rightArrow">
            <a:avLst>
              <a:gd name="adj1" fmla="val 50000"/>
              <a:gd name="adj2" fmla="val 50000"/>
            </a:avLst>
          </a:prstGeom>
          <a:solidFill>
            <a:srgbClr val="1F83C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endParaRPr>
          </a:p>
        </p:txBody>
      </p:sp>
      <p:pic>
        <p:nvPicPr>
          <p:cNvPr id="26" name="Picture 7" descr="MCj04298270000[1]">
            <a:extLst>
              <a:ext uri="{FF2B5EF4-FFF2-40B4-BE49-F238E27FC236}">
                <a16:creationId xmlns:a16="http://schemas.microsoft.com/office/drawing/2014/main" id="{E1CE103F-78E8-B02F-2B03-DB3B1C4AF8B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79128" y="5185236"/>
            <a:ext cx="836102" cy="102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47A5BCA6-D5C0-CA58-6A98-2FC8DE5D8DED}"/>
              </a:ext>
            </a:extLst>
          </p:cNvPr>
          <p:cNvSpPr txBox="1">
            <a:spLocks/>
          </p:cNvSpPr>
          <p:nvPr/>
        </p:nvSpPr>
        <p:spPr>
          <a:xfrm>
            <a:off x="7849362" y="3018504"/>
            <a:ext cx="1440569" cy="362851"/>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CH" sz="1800" b="1" dirty="0"/>
              <a:t>Conclusion:</a:t>
            </a:r>
          </a:p>
        </p:txBody>
      </p:sp>
    </p:spTree>
    <p:extLst>
      <p:ext uri="{BB962C8B-B14F-4D97-AF65-F5344CB8AC3E}">
        <p14:creationId xmlns:p14="http://schemas.microsoft.com/office/powerpoint/2010/main" val="2276967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A272AF-90F1-5ED6-ECD7-8D66766AB241}"/>
              </a:ext>
            </a:extLst>
          </p:cNvPr>
          <p:cNvSpPr txBox="1">
            <a:spLocks/>
          </p:cNvSpPr>
          <p:nvPr/>
        </p:nvSpPr>
        <p:spPr>
          <a:xfrm>
            <a:off x="1" y="197840"/>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Understanding the geography – Example (zone types)</a:t>
            </a:r>
          </a:p>
        </p:txBody>
      </p:sp>
      <p:sp>
        <p:nvSpPr>
          <p:cNvPr id="8" name="Rectangle 7"/>
          <p:cNvSpPr/>
          <p:nvPr/>
        </p:nvSpPr>
        <p:spPr>
          <a:xfrm>
            <a:off x="609782" y="700707"/>
            <a:ext cx="10493647" cy="424732"/>
          </a:xfrm>
          <a:prstGeom prst="rect">
            <a:avLst/>
          </a:prstGeom>
        </p:spPr>
        <p:txBody>
          <a:bodyPr wrap="square">
            <a:spAutoFit/>
          </a:bodyPr>
          <a:lstStyle/>
          <a:p>
            <a:pPr marL="1436688" indent="-1436688">
              <a:lnSpc>
                <a:spcPct val="90000"/>
              </a:lnSpc>
              <a:spcBef>
                <a:spcPct val="20000"/>
              </a:spcBef>
            </a:pPr>
            <a:r>
              <a:rPr lang="en-US" altLang="zh-CN" sz="2400" u="sng" dirty="0">
                <a:ea typeface="SimSun" pitchFamily="2" charset="-122"/>
              </a:rPr>
              <a:t>Challenge</a:t>
            </a:r>
            <a:r>
              <a:rPr lang="en-US" altLang="zh-CN" sz="2400" dirty="0">
                <a:ea typeface="SimSun" pitchFamily="2" charset="-122"/>
              </a:rPr>
              <a:t>: Different understanding and use of the concept of catchment area</a:t>
            </a:r>
          </a:p>
        </p:txBody>
      </p:sp>
      <p:sp>
        <p:nvSpPr>
          <p:cNvPr id="2" name="Google Shape;258;p10">
            <a:extLst>
              <a:ext uri="{FF2B5EF4-FFF2-40B4-BE49-F238E27FC236}">
                <a16:creationId xmlns:a16="http://schemas.microsoft.com/office/drawing/2014/main" id="{7C48B63B-B636-DF01-9ADE-4B179297FAAC}"/>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12</a:t>
            </a:fld>
            <a:endParaRPr sz="1200">
              <a:solidFill>
                <a:schemeClr val="lt1"/>
              </a:solidFill>
              <a:latin typeface="Calibri"/>
              <a:ea typeface="Calibri"/>
              <a:cs typeface="Calibri"/>
              <a:sym typeface="Calibri"/>
            </a:endParaRPr>
          </a:p>
        </p:txBody>
      </p:sp>
      <p:graphicFrame>
        <p:nvGraphicFramePr>
          <p:cNvPr id="54" name="Table 53">
            <a:extLst>
              <a:ext uri="{FF2B5EF4-FFF2-40B4-BE49-F238E27FC236}">
                <a16:creationId xmlns:a16="http://schemas.microsoft.com/office/drawing/2014/main" id="{676B9A36-DEF3-510E-E36D-B3B18722AECC}"/>
              </a:ext>
            </a:extLst>
          </p:cNvPr>
          <p:cNvGraphicFramePr>
            <a:graphicFrameLocks noGrp="1"/>
          </p:cNvGraphicFramePr>
          <p:nvPr/>
        </p:nvGraphicFramePr>
        <p:xfrm>
          <a:off x="497700" y="2108159"/>
          <a:ext cx="6077780" cy="4122010"/>
        </p:xfrm>
        <a:graphic>
          <a:graphicData uri="http://schemas.openxmlformats.org/drawingml/2006/table">
            <a:tbl>
              <a:tblPr firstRow="1" bandRow="1">
                <a:tableStyleId>{5940675A-B579-460E-94D1-54222C63F5DA}</a:tableStyleId>
              </a:tblPr>
              <a:tblGrid>
                <a:gridCol w="1467652">
                  <a:extLst>
                    <a:ext uri="{9D8B030D-6E8A-4147-A177-3AD203B41FA5}">
                      <a16:colId xmlns:a16="http://schemas.microsoft.com/office/drawing/2014/main" val="2675318559"/>
                    </a:ext>
                  </a:extLst>
                </a:gridCol>
                <a:gridCol w="4610128">
                  <a:extLst>
                    <a:ext uri="{9D8B030D-6E8A-4147-A177-3AD203B41FA5}">
                      <a16:colId xmlns:a16="http://schemas.microsoft.com/office/drawing/2014/main" val="528685877"/>
                    </a:ext>
                  </a:extLst>
                </a:gridCol>
              </a:tblGrid>
              <a:tr h="309428">
                <a:tc>
                  <a:txBody>
                    <a:bodyPr/>
                    <a:lstStyle/>
                    <a:p>
                      <a:pPr algn="ctr"/>
                      <a:r>
                        <a:rPr lang="fr-CH" sz="1500" b="1" noProof="0" dirty="0">
                          <a:latin typeface="+mn-lt"/>
                        </a:rPr>
                        <a:t>Type</a:t>
                      </a:r>
                    </a:p>
                  </a:txBody>
                  <a:tcPr/>
                </a:tc>
                <a:tc>
                  <a:txBody>
                    <a:bodyPr/>
                    <a:lstStyle/>
                    <a:p>
                      <a:pPr algn="ctr"/>
                      <a:r>
                        <a:rPr lang="fr-CH" sz="1500" b="1" noProof="0" dirty="0" err="1">
                          <a:latin typeface="+mn-lt"/>
                        </a:rPr>
                        <a:t>Definition</a:t>
                      </a:r>
                      <a:endParaRPr lang="fr-CH" sz="1500" b="1" noProof="0" dirty="0">
                        <a:latin typeface="+mn-lt"/>
                      </a:endParaRPr>
                    </a:p>
                  </a:txBody>
                  <a:tcPr/>
                </a:tc>
                <a:extLst>
                  <a:ext uri="{0D108BD9-81ED-4DB2-BD59-A6C34878D82A}">
                    <a16:rowId xmlns:a16="http://schemas.microsoft.com/office/drawing/2014/main" val="1409101832"/>
                  </a:ext>
                </a:extLst>
              </a:tr>
              <a:tr h="735125">
                <a:tc>
                  <a:txBody>
                    <a:bodyPr/>
                    <a:lstStyle/>
                    <a:p>
                      <a:r>
                        <a:rPr lang="fr-CH" sz="1500" dirty="0">
                          <a:latin typeface="+mn-lt"/>
                        </a:rPr>
                        <a:t>Health area</a:t>
                      </a:r>
                      <a:endParaRPr lang="en-PH" sz="1500" dirty="0">
                        <a:latin typeface="+mn-lt"/>
                      </a:endParaRPr>
                    </a:p>
                  </a:txBody>
                  <a:tcPr/>
                </a:tc>
                <a:tc>
                  <a:txBody>
                    <a:bodyPr/>
                    <a:lstStyle/>
                    <a:p>
                      <a:r>
                        <a:rPr lang="en-US" sz="1500" noProof="0" dirty="0">
                          <a:latin typeface="+mn-lt"/>
                        </a:rPr>
                        <a:t>Area around a health facility defined for purposes of cataloging, budgeting and health resource management</a:t>
                      </a:r>
                      <a:endParaRPr lang="fr-CH" sz="1500" noProof="0" dirty="0">
                        <a:latin typeface="+mn-lt"/>
                      </a:endParaRPr>
                    </a:p>
                  </a:txBody>
                  <a:tcPr/>
                </a:tc>
                <a:extLst>
                  <a:ext uri="{0D108BD9-81ED-4DB2-BD59-A6C34878D82A}">
                    <a16:rowId xmlns:a16="http://schemas.microsoft.com/office/drawing/2014/main" val="2668209658"/>
                  </a:ext>
                </a:extLst>
              </a:tr>
              <a:tr h="751467">
                <a:tc>
                  <a:txBody>
                    <a:bodyPr/>
                    <a:lstStyle/>
                    <a:p>
                      <a:r>
                        <a:rPr lang="en-US" sz="1500" b="0" i="0" dirty="0">
                          <a:solidFill>
                            <a:srgbClr val="3C4043"/>
                          </a:solidFill>
                          <a:effectLst/>
                          <a:latin typeface="+mn-lt"/>
                        </a:rPr>
                        <a:t>Proximity basin </a:t>
                      </a:r>
                      <a:endParaRPr lang="fr-CH" sz="1500" noProof="0" dirty="0">
                        <a:latin typeface="+mn-lt"/>
                      </a:endParaRPr>
                    </a:p>
                  </a:txBody>
                  <a:tcPr/>
                </a:tc>
                <a:tc>
                  <a:txBody>
                    <a:bodyPr/>
                    <a:lstStyle/>
                    <a:p>
                      <a:r>
                        <a:rPr lang="en-US" sz="1500" noProof="0" dirty="0">
                          <a:latin typeface="+mn-lt"/>
                        </a:rPr>
                        <a:t>An area around a service delivery point defined such that any location within this area is closer to that service delivery point than to any other service delivery point.</a:t>
                      </a:r>
                      <a:endParaRPr lang="fr-CH" sz="1500" noProof="0" dirty="0">
                        <a:latin typeface="+mn-lt"/>
                      </a:endParaRPr>
                    </a:p>
                  </a:txBody>
                  <a:tcPr/>
                </a:tc>
                <a:extLst>
                  <a:ext uri="{0D108BD9-81ED-4DB2-BD59-A6C34878D82A}">
                    <a16:rowId xmlns:a16="http://schemas.microsoft.com/office/drawing/2014/main" val="836917778"/>
                  </a:ext>
                </a:extLst>
              </a:tr>
              <a:tr h="751467">
                <a:tc>
                  <a:txBody>
                    <a:bodyPr/>
                    <a:lstStyle/>
                    <a:p>
                      <a:r>
                        <a:rPr lang="fr-CH" sz="1500" noProof="0" dirty="0" err="1">
                          <a:latin typeface="+mn-lt"/>
                        </a:rPr>
                        <a:t>Catchment</a:t>
                      </a:r>
                      <a:r>
                        <a:rPr lang="fr-CH" sz="1500" noProof="0" dirty="0">
                          <a:latin typeface="+mn-lt"/>
                        </a:rPr>
                        <a:t> area </a:t>
                      </a:r>
                    </a:p>
                  </a:txBody>
                  <a:tcPr/>
                </a:tc>
                <a:tc>
                  <a:txBody>
                    <a:bodyPr/>
                    <a:lstStyle/>
                    <a:p>
                      <a:r>
                        <a:rPr lang="en-US" sz="1500" noProof="0" dirty="0">
                          <a:latin typeface="+mn-lt"/>
                        </a:rPr>
                        <a:t>A geographical area delineated around an institution or business, such as a health facility, from where the population utilizes its services</a:t>
                      </a:r>
                    </a:p>
                  </a:txBody>
                  <a:tcPr/>
                </a:tc>
                <a:extLst>
                  <a:ext uri="{0D108BD9-81ED-4DB2-BD59-A6C34878D82A}">
                    <a16:rowId xmlns:a16="http://schemas.microsoft.com/office/drawing/2014/main" val="3726224968"/>
                  </a:ext>
                </a:extLst>
              </a:tr>
              <a:tr h="751467">
                <a:tc>
                  <a:txBody>
                    <a:bodyPr/>
                    <a:lstStyle/>
                    <a:p>
                      <a:r>
                        <a:rPr lang="en-US" sz="1500" b="0" i="0" dirty="0">
                          <a:solidFill>
                            <a:srgbClr val="3C4043"/>
                          </a:solidFill>
                          <a:effectLst/>
                          <a:latin typeface="+mn-lt"/>
                        </a:rPr>
                        <a:t>Actual catchment area</a:t>
                      </a:r>
                      <a:endParaRPr lang="en-PH" sz="1500" dirty="0">
                        <a:latin typeface="+mn-lt"/>
                      </a:endParaRPr>
                    </a:p>
                  </a:txBody>
                  <a:tcPr/>
                </a:tc>
                <a:tc>
                  <a:txBody>
                    <a:bodyPr/>
                    <a:lstStyle/>
                    <a:p>
                      <a:r>
                        <a:rPr lang="en-US" sz="1500" noProof="0" dirty="0">
                          <a:latin typeface="+mn-lt"/>
                        </a:rPr>
                        <a:t>Area around a service delivery point based on the location of the patient who received care at that service delivery point</a:t>
                      </a:r>
                      <a:endParaRPr lang="fr-CH" sz="1500" noProof="0" dirty="0">
                        <a:latin typeface="+mn-lt"/>
                      </a:endParaRPr>
                    </a:p>
                  </a:txBody>
                  <a:tcPr/>
                </a:tc>
                <a:extLst>
                  <a:ext uri="{0D108BD9-81ED-4DB2-BD59-A6C34878D82A}">
                    <a16:rowId xmlns:a16="http://schemas.microsoft.com/office/drawing/2014/main" val="1607700656"/>
                  </a:ext>
                </a:extLst>
              </a:tr>
              <a:tr h="735125">
                <a:tc>
                  <a:txBody>
                    <a:bodyPr/>
                    <a:lstStyle/>
                    <a:p>
                      <a:r>
                        <a:rPr lang="en-US" sz="1500" b="0" i="0" dirty="0">
                          <a:solidFill>
                            <a:srgbClr val="3C4043"/>
                          </a:solidFill>
                          <a:effectLst/>
                          <a:latin typeface="+mn-lt"/>
                        </a:rPr>
                        <a:t>Modeled catchment area </a:t>
                      </a:r>
                      <a:endParaRPr lang="fr-CH" sz="1500" noProof="0" dirty="0">
                        <a:latin typeface="+mn-lt"/>
                      </a:endParaRPr>
                    </a:p>
                  </a:txBody>
                  <a:tcPr/>
                </a:tc>
                <a:tc>
                  <a:txBody>
                    <a:bodyPr/>
                    <a:lstStyle/>
                    <a:p>
                      <a:r>
                        <a:rPr lang="en-US" sz="1500" noProof="0" dirty="0">
                          <a:latin typeface="+mn-lt"/>
                        </a:rPr>
                        <a:t>Catchment area modeled based on distance (buffer), travel time, population or a combination of these factors</a:t>
                      </a:r>
                      <a:endParaRPr lang="fr-CH" sz="1500" noProof="0" dirty="0">
                        <a:latin typeface="+mn-lt"/>
                      </a:endParaRPr>
                    </a:p>
                  </a:txBody>
                  <a:tcPr/>
                </a:tc>
                <a:extLst>
                  <a:ext uri="{0D108BD9-81ED-4DB2-BD59-A6C34878D82A}">
                    <a16:rowId xmlns:a16="http://schemas.microsoft.com/office/drawing/2014/main" val="1033690571"/>
                  </a:ext>
                </a:extLst>
              </a:tr>
            </a:tbl>
          </a:graphicData>
        </a:graphic>
      </p:graphicFrame>
      <p:pic>
        <p:nvPicPr>
          <p:cNvPr id="56" name="Picture 55">
            <a:extLst>
              <a:ext uri="{FF2B5EF4-FFF2-40B4-BE49-F238E27FC236}">
                <a16:creationId xmlns:a16="http://schemas.microsoft.com/office/drawing/2014/main" id="{E04D45D0-96A6-FE5C-F6AE-43DEB18E5215}"/>
              </a:ext>
            </a:extLst>
          </p:cNvPr>
          <p:cNvPicPr>
            <a:picLocks noChangeAspect="1"/>
          </p:cNvPicPr>
          <p:nvPr/>
        </p:nvPicPr>
        <p:blipFill>
          <a:blip r:embed="rId3"/>
          <a:stretch>
            <a:fillRect/>
          </a:stretch>
        </p:blipFill>
        <p:spPr>
          <a:xfrm>
            <a:off x="6769923" y="1160345"/>
            <a:ext cx="1891292" cy="1620000"/>
          </a:xfrm>
          <a:prstGeom prst="rect">
            <a:avLst/>
          </a:prstGeom>
        </p:spPr>
      </p:pic>
      <p:pic>
        <p:nvPicPr>
          <p:cNvPr id="58" name="Picture 57">
            <a:extLst>
              <a:ext uri="{FF2B5EF4-FFF2-40B4-BE49-F238E27FC236}">
                <a16:creationId xmlns:a16="http://schemas.microsoft.com/office/drawing/2014/main" id="{55598F80-9944-64DB-6D9B-032272AC2163}"/>
              </a:ext>
            </a:extLst>
          </p:cNvPr>
          <p:cNvPicPr>
            <a:picLocks noChangeAspect="1"/>
          </p:cNvPicPr>
          <p:nvPr/>
        </p:nvPicPr>
        <p:blipFill>
          <a:blip r:embed="rId4"/>
          <a:stretch>
            <a:fillRect/>
          </a:stretch>
        </p:blipFill>
        <p:spPr>
          <a:xfrm>
            <a:off x="9829088" y="2318487"/>
            <a:ext cx="1892596" cy="1620000"/>
          </a:xfrm>
          <a:prstGeom prst="rect">
            <a:avLst/>
          </a:prstGeom>
        </p:spPr>
      </p:pic>
      <p:pic>
        <p:nvPicPr>
          <p:cNvPr id="60" name="Picture 59">
            <a:extLst>
              <a:ext uri="{FF2B5EF4-FFF2-40B4-BE49-F238E27FC236}">
                <a16:creationId xmlns:a16="http://schemas.microsoft.com/office/drawing/2014/main" id="{4B81D3DA-D13C-C723-2813-36755990D2AB}"/>
              </a:ext>
            </a:extLst>
          </p:cNvPr>
          <p:cNvPicPr>
            <a:picLocks noChangeAspect="1"/>
          </p:cNvPicPr>
          <p:nvPr/>
        </p:nvPicPr>
        <p:blipFill>
          <a:blip r:embed="rId5"/>
          <a:stretch>
            <a:fillRect/>
          </a:stretch>
        </p:blipFill>
        <p:spPr>
          <a:xfrm>
            <a:off x="6801294" y="3622556"/>
            <a:ext cx="1910971" cy="1620000"/>
          </a:xfrm>
          <a:prstGeom prst="rect">
            <a:avLst/>
          </a:prstGeom>
        </p:spPr>
      </p:pic>
      <p:pic>
        <p:nvPicPr>
          <p:cNvPr id="62" name="Picture 61">
            <a:extLst>
              <a:ext uri="{FF2B5EF4-FFF2-40B4-BE49-F238E27FC236}">
                <a16:creationId xmlns:a16="http://schemas.microsoft.com/office/drawing/2014/main" id="{D9118516-5953-6E1B-D29A-DC8F644AAE3C}"/>
              </a:ext>
            </a:extLst>
          </p:cNvPr>
          <p:cNvPicPr>
            <a:picLocks noChangeAspect="1"/>
          </p:cNvPicPr>
          <p:nvPr/>
        </p:nvPicPr>
        <p:blipFill>
          <a:blip r:embed="rId6"/>
          <a:stretch>
            <a:fillRect/>
          </a:stretch>
        </p:blipFill>
        <p:spPr>
          <a:xfrm>
            <a:off x="9862446" y="4604250"/>
            <a:ext cx="1896585" cy="1620000"/>
          </a:xfrm>
          <a:prstGeom prst="rect">
            <a:avLst/>
          </a:prstGeom>
        </p:spPr>
      </p:pic>
      <p:sp>
        <p:nvSpPr>
          <p:cNvPr id="64" name="TextBox 63">
            <a:extLst>
              <a:ext uri="{FF2B5EF4-FFF2-40B4-BE49-F238E27FC236}">
                <a16:creationId xmlns:a16="http://schemas.microsoft.com/office/drawing/2014/main" id="{E1F7F453-65DE-0876-B5E8-B7C681C6F3F9}"/>
              </a:ext>
            </a:extLst>
          </p:cNvPr>
          <p:cNvSpPr txBox="1"/>
          <p:nvPr/>
        </p:nvSpPr>
        <p:spPr>
          <a:xfrm>
            <a:off x="8655411" y="1884227"/>
            <a:ext cx="1121692" cy="307777"/>
          </a:xfrm>
          <a:prstGeom prst="rect">
            <a:avLst/>
          </a:prstGeom>
          <a:noFill/>
        </p:spPr>
        <p:txBody>
          <a:bodyPr wrap="square">
            <a:spAutoFit/>
          </a:bodyPr>
          <a:lstStyle/>
          <a:p>
            <a:r>
              <a:rPr lang="fr-CH" sz="1400" dirty="0" err="1"/>
              <a:t>Health</a:t>
            </a:r>
            <a:r>
              <a:rPr lang="fr-CH" sz="1400" dirty="0"/>
              <a:t> areas</a:t>
            </a:r>
            <a:endParaRPr lang="en-PH" sz="1400" dirty="0"/>
          </a:p>
        </p:txBody>
      </p:sp>
      <p:sp>
        <p:nvSpPr>
          <p:cNvPr id="65" name="TextBox 64">
            <a:extLst>
              <a:ext uri="{FF2B5EF4-FFF2-40B4-BE49-F238E27FC236}">
                <a16:creationId xmlns:a16="http://schemas.microsoft.com/office/drawing/2014/main" id="{9D9F7835-9920-8036-21DD-840CD8FE5E58}"/>
              </a:ext>
            </a:extLst>
          </p:cNvPr>
          <p:cNvSpPr txBox="1"/>
          <p:nvPr/>
        </p:nvSpPr>
        <p:spPr>
          <a:xfrm>
            <a:off x="8712265" y="2642294"/>
            <a:ext cx="1121692" cy="954107"/>
          </a:xfrm>
          <a:prstGeom prst="rect">
            <a:avLst/>
          </a:prstGeom>
          <a:noFill/>
        </p:spPr>
        <p:txBody>
          <a:bodyPr wrap="square">
            <a:spAutoFit/>
          </a:bodyPr>
          <a:lstStyle/>
          <a:p>
            <a:pPr algn="r"/>
            <a:r>
              <a:rPr lang="en-US" sz="1400" dirty="0">
                <a:solidFill>
                  <a:srgbClr val="3C4043"/>
                </a:solidFill>
                <a:latin typeface="Roboto" panose="02000000000000000000" pitchFamily="2" charset="0"/>
              </a:rPr>
              <a:t>Proximity basin (travel time</a:t>
            </a:r>
            <a:r>
              <a:rPr lang="fr-CH" sz="1400" dirty="0"/>
              <a:t>)</a:t>
            </a:r>
            <a:endParaRPr lang="en-PH" sz="1400" dirty="0"/>
          </a:p>
        </p:txBody>
      </p:sp>
      <p:sp>
        <p:nvSpPr>
          <p:cNvPr id="66" name="TextBox 65">
            <a:extLst>
              <a:ext uri="{FF2B5EF4-FFF2-40B4-BE49-F238E27FC236}">
                <a16:creationId xmlns:a16="http://schemas.microsoft.com/office/drawing/2014/main" id="{11C99C5B-A7B5-DF76-B552-CA8CB88C4863}"/>
              </a:ext>
            </a:extLst>
          </p:cNvPr>
          <p:cNvSpPr txBox="1"/>
          <p:nvPr/>
        </p:nvSpPr>
        <p:spPr>
          <a:xfrm>
            <a:off x="8655411" y="5199041"/>
            <a:ext cx="1121692" cy="954107"/>
          </a:xfrm>
          <a:prstGeom prst="rect">
            <a:avLst/>
          </a:prstGeom>
          <a:noFill/>
        </p:spPr>
        <p:txBody>
          <a:bodyPr wrap="square">
            <a:spAutoFit/>
          </a:bodyPr>
          <a:lstStyle/>
          <a:p>
            <a:pPr algn="r"/>
            <a:r>
              <a:rPr lang="en-US" sz="1400" dirty="0">
                <a:solidFill>
                  <a:srgbClr val="3C4043"/>
                </a:solidFill>
                <a:latin typeface="Roboto" panose="02000000000000000000" pitchFamily="2" charset="0"/>
              </a:rPr>
              <a:t>Modeled catchment area (distance)</a:t>
            </a:r>
            <a:endParaRPr lang="en-PH" sz="1400" dirty="0"/>
          </a:p>
        </p:txBody>
      </p:sp>
      <p:sp>
        <p:nvSpPr>
          <p:cNvPr id="67" name="TextBox 66">
            <a:extLst>
              <a:ext uri="{FF2B5EF4-FFF2-40B4-BE49-F238E27FC236}">
                <a16:creationId xmlns:a16="http://schemas.microsoft.com/office/drawing/2014/main" id="{E1B3726D-3FD1-C92E-0B8B-1FD66D7DDFFB}"/>
              </a:ext>
            </a:extLst>
          </p:cNvPr>
          <p:cNvSpPr txBox="1"/>
          <p:nvPr/>
        </p:nvSpPr>
        <p:spPr>
          <a:xfrm>
            <a:off x="8697660" y="4078786"/>
            <a:ext cx="1121692" cy="738664"/>
          </a:xfrm>
          <a:prstGeom prst="rect">
            <a:avLst/>
          </a:prstGeom>
          <a:noFill/>
        </p:spPr>
        <p:txBody>
          <a:bodyPr wrap="square">
            <a:spAutoFit/>
          </a:bodyPr>
          <a:lstStyle/>
          <a:p>
            <a:r>
              <a:rPr lang="en-US" sz="1400" dirty="0">
                <a:solidFill>
                  <a:srgbClr val="3C4043"/>
                </a:solidFill>
                <a:latin typeface="Roboto" panose="02000000000000000000" pitchFamily="2" charset="0"/>
              </a:rPr>
              <a:t>Actual catchment area</a:t>
            </a:r>
            <a:endParaRPr lang="en-PH" sz="1400" dirty="0"/>
          </a:p>
        </p:txBody>
      </p:sp>
      <p:pic>
        <p:nvPicPr>
          <p:cNvPr id="4" name="Picture 3">
            <a:extLst>
              <a:ext uri="{FF2B5EF4-FFF2-40B4-BE49-F238E27FC236}">
                <a16:creationId xmlns:a16="http://schemas.microsoft.com/office/drawing/2014/main" id="{BF7E2597-281A-A60B-4EBA-62CAEB239AAF}"/>
              </a:ext>
            </a:extLst>
          </p:cNvPr>
          <p:cNvPicPr>
            <a:picLocks noChangeAspect="1"/>
          </p:cNvPicPr>
          <p:nvPr/>
        </p:nvPicPr>
        <p:blipFill rotWithShape="1">
          <a:blip r:embed="rId7"/>
          <a:srcRect l="20659" t="20125" r="41274" b="4724"/>
          <a:stretch/>
        </p:blipFill>
        <p:spPr>
          <a:xfrm>
            <a:off x="11218544" y="166769"/>
            <a:ext cx="671654" cy="941076"/>
          </a:xfrm>
          <a:prstGeom prst="rect">
            <a:avLst/>
          </a:prstGeom>
          <a:ln>
            <a:solidFill>
              <a:schemeClr val="tx1"/>
            </a:solidFill>
          </a:ln>
        </p:spPr>
      </p:pic>
      <p:sp>
        <p:nvSpPr>
          <p:cNvPr id="10" name="Content Placeholder 2">
            <a:extLst>
              <a:ext uri="{FF2B5EF4-FFF2-40B4-BE49-F238E27FC236}">
                <a16:creationId xmlns:a16="http://schemas.microsoft.com/office/drawing/2014/main" id="{1A4F306B-797F-FD72-782F-77D7F706001A}"/>
              </a:ext>
            </a:extLst>
          </p:cNvPr>
          <p:cNvSpPr txBox="1">
            <a:spLocks/>
          </p:cNvSpPr>
          <p:nvPr/>
        </p:nvSpPr>
        <p:spPr>
          <a:xfrm>
            <a:off x="1097014" y="1298518"/>
            <a:ext cx="5001789" cy="486468"/>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t>Needed to come up with a common terminology</a:t>
            </a:r>
            <a:endParaRPr lang="fr-CH" sz="2400" dirty="0"/>
          </a:p>
        </p:txBody>
      </p:sp>
      <p:sp>
        <p:nvSpPr>
          <p:cNvPr id="11" name="Google Shape;473;p45">
            <a:extLst>
              <a:ext uri="{FF2B5EF4-FFF2-40B4-BE49-F238E27FC236}">
                <a16:creationId xmlns:a16="http://schemas.microsoft.com/office/drawing/2014/main" id="{AE7AE1B3-93F5-B6BE-D40E-E3E7F86EC87C}"/>
              </a:ext>
            </a:extLst>
          </p:cNvPr>
          <p:cNvSpPr/>
          <p:nvPr/>
        </p:nvSpPr>
        <p:spPr>
          <a:xfrm>
            <a:off x="623888" y="1339987"/>
            <a:ext cx="478200" cy="351135"/>
          </a:xfrm>
          <a:prstGeom prst="rightArrow">
            <a:avLst>
              <a:gd name="adj1" fmla="val 50000"/>
              <a:gd name="adj2" fmla="val 50000"/>
            </a:avLst>
          </a:prstGeom>
          <a:solidFill>
            <a:srgbClr val="1F83C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endParaRPr>
          </a:p>
        </p:txBody>
      </p:sp>
      <p:pic>
        <p:nvPicPr>
          <p:cNvPr id="3" name="Picture 2">
            <a:extLst>
              <a:ext uri="{FF2B5EF4-FFF2-40B4-BE49-F238E27FC236}">
                <a16:creationId xmlns:a16="http://schemas.microsoft.com/office/drawing/2014/main" id="{8B3EACE0-DA21-44CE-A875-FAAFE39C1979}"/>
              </a:ext>
            </a:extLst>
          </p:cNvPr>
          <p:cNvPicPr>
            <a:picLocks noChangeAspect="1"/>
          </p:cNvPicPr>
          <p:nvPr/>
        </p:nvPicPr>
        <p:blipFill rotWithShape="1">
          <a:blip r:embed="rId8"/>
          <a:srcRect l="80520" t="38265" r="10441" b="47050"/>
          <a:stretch/>
        </p:blipFill>
        <p:spPr>
          <a:xfrm>
            <a:off x="11686209" y="958677"/>
            <a:ext cx="399991" cy="360478"/>
          </a:xfrm>
          <a:prstGeom prst="rect">
            <a:avLst/>
          </a:prstGeom>
        </p:spPr>
      </p:pic>
    </p:spTree>
    <p:extLst>
      <p:ext uri="{BB962C8B-B14F-4D97-AF65-F5344CB8AC3E}">
        <p14:creationId xmlns:p14="http://schemas.microsoft.com/office/powerpoint/2010/main" val="75429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A272AF-90F1-5ED6-ECD7-8D66766AB241}"/>
              </a:ext>
            </a:extLst>
          </p:cNvPr>
          <p:cNvSpPr txBox="1">
            <a:spLocks/>
          </p:cNvSpPr>
          <p:nvPr/>
        </p:nvSpPr>
        <p:spPr>
          <a:xfrm>
            <a:off x="1" y="197840"/>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Understanding the geography – Process</a:t>
            </a:r>
          </a:p>
        </p:txBody>
      </p:sp>
      <p:sp>
        <p:nvSpPr>
          <p:cNvPr id="2" name="Google Shape;258;p10">
            <a:extLst>
              <a:ext uri="{FF2B5EF4-FFF2-40B4-BE49-F238E27FC236}">
                <a16:creationId xmlns:a16="http://schemas.microsoft.com/office/drawing/2014/main" id="{7C48B63B-B636-DF01-9ADE-4B179297FAAC}"/>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13</a:t>
            </a:fld>
            <a:endParaRPr sz="1200">
              <a:solidFill>
                <a:schemeClr val="lt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B5AA1518-AEAE-AE93-0B86-E7EFE20B9E5C}"/>
              </a:ext>
            </a:extLst>
          </p:cNvPr>
          <p:cNvPicPr>
            <a:picLocks noChangeAspect="1"/>
          </p:cNvPicPr>
          <p:nvPr/>
        </p:nvPicPr>
        <p:blipFill>
          <a:blip r:embed="rId3"/>
          <a:stretch>
            <a:fillRect/>
          </a:stretch>
        </p:blipFill>
        <p:spPr>
          <a:xfrm>
            <a:off x="11034967" y="197840"/>
            <a:ext cx="908491" cy="1285220"/>
          </a:xfrm>
          <a:prstGeom prst="rect">
            <a:avLst/>
          </a:prstGeom>
          <a:ln>
            <a:solidFill>
              <a:schemeClr val="tx1"/>
            </a:solidFill>
          </a:ln>
        </p:spPr>
      </p:pic>
      <p:sp>
        <p:nvSpPr>
          <p:cNvPr id="6" name="TextBox 5">
            <a:extLst>
              <a:ext uri="{FF2B5EF4-FFF2-40B4-BE49-F238E27FC236}">
                <a16:creationId xmlns:a16="http://schemas.microsoft.com/office/drawing/2014/main" id="{1EC5C0B6-09BD-03C3-4F0F-243670E3E08C}"/>
              </a:ext>
            </a:extLst>
          </p:cNvPr>
          <p:cNvSpPr txBox="1"/>
          <p:nvPr/>
        </p:nvSpPr>
        <p:spPr>
          <a:xfrm>
            <a:off x="593133" y="6089499"/>
            <a:ext cx="6102220" cy="276999"/>
          </a:xfrm>
          <a:prstGeom prst="rect">
            <a:avLst/>
          </a:prstGeom>
          <a:noFill/>
        </p:spPr>
        <p:txBody>
          <a:bodyPr wrap="square">
            <a:spAutoFit/>
          </a:bodyPr>
          <a:lstStyle/>
          <a:p>
            <a:r>
              <a:rPr lang="en-GB" sz="1200" dirty="0"/>
              <a:t>1 </a:t>
            </a:r>
            <a:r>
              <a:rPr lang="en-GB" sz="1200" dirty="0">
                <a:hlinkClick r:id="rId4"/>
              </a:rPr>
              <a:t>http://www.healthgeolab.net/DOCUMENTS/Guide_HGLC_Part2_1.pdf</a:t>
            </a:r>
            <a:r>
              <a:rPr lang="en-GB" sz="1200" dirty="0"/>
              <a:t> </a:t>
            </a:r>
          </a:p>
        </p:txBody>
      </p:sp>
      <p:sp>
        <p:nvSpPr>
          <p:cNvPr id="12" name="TextBox 11">
            <a:extLst>
              <a:ext uri="{FF2B5EF4-FFF2-40B4-BE49-F238E27FC236}">
                <a16:creationId xmlns:a16="http://schemas.microsoft.com/office/drawing/2014/main" id="{4DE62359-19B3-06DF-34D5-337FB6059785}"/>
              </a:ext>
            </a:extLst>
          </p:cNvPr>
          <p:cNvSpPr txBox="1"/>
          <p:nvPr/>
        </p:nvSpPr>
        <p:spPr>
          <a:xfrm>
            <a:off x="11953279" y="197840"/>
            <a:ext cx="330598" cy="276999"/>
          </a:xfrm>
          <a:prstGeom prst="rect">
            <a:avLst/>
          </a:prstGeom>
          <a:noFill/>
        </p:spPr>
        <p:txBody>
          <a:bodyPr wrap="square">
            <a:spAutoFit/>
          </a:bodyPr>
          <a:lstStyle/>
          <a:p>
            <a:r>
              <a:rPr lang="en-US" sz="1200" dirty="0"/>
              <a:t>1</a:t>
            </a:r>
            <a:endParaRPr lang="en-GB" sz="1200" dirty="0"/>
          </a:p>
        </p:txBody>
      </p:sp>
      <p:sp>
        <p:nvSpPr>
          <p:cNvPr id="13" name="Rectangle 12">
            <a:extLst>
              <a:ext uri="{FF2B5EF4-FFF2-40B4-BE49-F238E27FC236}">
                <a16:creationId xmlns:a16="http://schemas.microsoft.com/office/drawing/2014/main" id="{F4536989-E5B0-23CA-AE2A-6E5720F9B8A4}"/>
              </a:ext>
            </a:extLst>
          </p:cNvPr>
          <p:cNvSpPr/>
          <p:nvPr/>
        </p:nvSpPr>
        <p:spPr>
          <a:xfrm>
            <a:off x="529899" y="755124"/>
            <a:ext cx="7055873" cy="461665"/>
          </a:xfrm>
          <a:prstGeom prst="rect">
            <a:avLst/>
          </a:prstGeom>
        </p:spPr>
        <p:txBody>
          <a:bodyPr wrap="square">
            <a:spAutoFit/>
          </a:bodyPr>
          <a:lstStyle/>
          <a:p>
            <a:pPr lvl="0"/>
            <a:r>
              <a:rPr lang="en-US" sz="2400" dirty="0"/>
              <a:t>Three (3) exercises:</a:t>
            </a:r>
          </a:p>
        </p:txBody>
      </p:sp>
      <p:sp>
        <p:nvSpPr>
          <p:cNvPr id="14" name="Rectangle 13">
            <a:extLst>
              <a:ext uri="{FF2B5EF4-FFF2-40B4-BE49-F238E27FC236}">
                <a16:creationId xmlns:a16="http://schemas.microsoft.com/office/drawing/2014/main" id="{983149F2-8C91-BB5B-7041-CA68081B557A}"/>
              </a:ext>
            </a:extLst>
          </p:cNvPr>
          <p:cNvSpPr/>
          <p:nvPr/>
        </p:nvSpPr>
        <p:spPr>
          <a:xfrm>
            <a:off x="1019175" y="1304458"/>
            <a:ext cx="10505804" cy="1938992"/>
          </a:xfrm>
          <a:prstGeom prst="rect">
            <a:avLst/>
          </a:prstGeom>
        </p:spPr>
        <p:txBody>
          <a:bodyPr wrap="square">
            <a:spAutoFit/>
          </a:bodyPr>
          <a:lstStyle/>
          <a:p>
            <a:pPr marL="361950" indent="-342900">
              <a:buFont typeface="+mj-lt"/>
              <a:buAutoNum type="arabicPeriod"/>
            </a:pPr>
            <a:r>
              <a:rPr lang="en-US" sz="2400" dirty="0"/>
              <a:t>Identify the geographic features specific to the program or intervention</a:t>
            </a:r>
          </a:p>
          <a:p>
            <a:pPr marL="361950" indent="-342900">
              <a:buFont typeface="+mj-lt"/>
              <a:buAutoNum type="arabicPeriod"/>
            </a:pPr>
            <a:r>
              <a:rPr lang="en-US" sz="2400" dirty="0"/>
              <a:t>Agree upon a definition for each of the geographic features identified during exercise 1</a:t>
            </a:r>
          </a:p>
          <a:p>
            <a:pPr marL="361950" indent="-342900">
              <a:buFont typeface="+mj-lt"/>
              <a:buAutoNum type="arabicPeriod"/>
            </a:pPr>
            <a:r>
              <a:rPr lang="en-US" sz="2400" dirty="0"/>
              <a:t>Capture the relationships between the geographic features identified during exercise 1 and defined during exercise 2</a:t>
            </a:r>
          </a:p>
        </p:txBody>
      </p:sp>
      <p:sp>
        <p:nvSpPr>
          <p:cNvPr id="15" name="Content Placeholder 2">
            <a:extLst>
              <a:ext uri="{FF2B5EF4-FFF2-40B4-BE49-F238E27FC236}">
                <a16:creationId xmlns:a16="http://schemas.microsoft.com/office/drawing/2014/main" id="{DBEBEE17-CC77-5EFC-CA93-22936803DE0B}"/>
              </a:ext>
            </a:extLst>
          </p:cNvPr>
          <p:cNvSpPr txBox="1">
            <a:spLocks/>
          </p:cNvSpPr>
          <p:nvPr/>
        </p:nvSpPr>
        <p:spPr>
          <a:xfrm>
            <a:off x="1102088" y="3366688"/>
            <a:ext cx="10329821" cy="785209"/>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t>Exercises ideally conducted (at least started) during a workshop attended by key representative from:</a:t>
            </a:r>
          </a:p>
          <a:p>
            <a:pPr marL="812800">
              <a:lnSpc>
                <a:spcPct val="100000"/>
              </a:lnSpc>
              <a:spcBef>
                <a:spcPts val="0"/>
              </a:spcBef>
            </a:pPr>
            <a:r>
              <a:rPr lang="en-US" sz="2400" dirty="0"/>
              <a:t>The program or intervention being geo-enabled</a:t>
            </a:r>
          </a:p>
          <a:p>
            <a:pPr marL="812800">
              <a:lnSpc>
                <a:spcPct val="100000"/>
              </a:lnSpc>
              <a:spcBef>
                <a:spcPts val="0"/>
              </a:spcBef>
            </a:pPr>
            <a:r>
              <a:rPr lang="en-US" sz="2400" dirty="0"/>
              <a:t>The main producers/consumers of geospatial data (HIS unit, communicable diseases, planning, immunization and emergency management) if the geo-enablement of the HIS is being performed</a:t>
            </a:r>
            <a:endParaRPr lang="fr-CH" sz="2400" dirty="0"/>
          </a:p>
        </p:txBody>
      </p:sp>
      <p:sp>
        <p:nvSpPr>
          <p:cNvPr id="16" name="Google Shape;473;p45">
            <a:extLst>
              <a:ext uri="{FF2B5EF4-FFF2-40B4-BE49-F238E27FC236}">
                <a16:creationId xmlns:a16="http://schemas.microsoft.com/office/drawing/2014/main" id="{AE088DAC-CDC4-438E-56A5-134260D0BE23}"/>
              </a:ext>
            </a:extLst>
          </p:cNvPr>
          <p:cNvSpPr/>
          <p:nvPr/>
        </p:nvSpPr>
        <p:spPr>
          <a:xfrm>
            <a:off x="623888" y="3438983"/>
            <a:ext cx="478200" cy="351135"/>
          </a:xfrm>
          <a:prstGeom prst="rightArrow">
            <a:avLst>
              <a:gd name="adj1" fmla="val 50000"/>
              <a:gd name="adj2" fmla="val 50000"/>
            </a:avLst>
          </a:prstGeom>
          <a:solidFill>
            <a:srgbClr val="1F83C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accent1">
                  <a:lumMod val="50000"/>
                </a:schemeClr>
              </a:solidFill>
            </a:endParaRPr>
          </a:p>
        </p:txBody>
      </p:sp>
      <p:pic>
        <p:nvPicPr>
          <p:cNvPr id="4" name="Picture 3">
            <a:extLst>
              <a:ext uri="{FF2B5EF4-FFF2-40B4-BE49-F238E27FC236}">
                <a16:creationId xmlns:a16="http://schemas.microsoft.com/office/drawing/2014/main" id="{BED63A72-B8F1-4453-A7AF-A62C97120E10}"/>
              </a:ext>
            </a:extLst>
          </p:cNvPr>
          <p:cNvPicPr>
            <a:picLocks noChangeAspect="1"/>
          </p:cNvPicPr>
          <p:nvPr/>
        </p:nvPicPr>
        <p:blipFill rotWithShape="1">
          <a:blip r:embed="rId5"/>
          <a:srcRect l="80520" t="38265" r="10441" b="47050"/>
          <a:stretch/>
        </p:blipFill>
        <p:spPr>
          <a:xfrm>
            <a:off x="11652279" y="1305905"/>
            <a:ext cx="399991" cy="360478"/>
          </a:xfrm>
          <a:prstGeom prst="rect">
            <a:avLst/>
          </a:prstGeom>
        </p:spPr>
      </p:pic>
    </p:spTree>
    <p:extLst>
      <p:ext uri="{BB962C8B-B14F-4D97-AF65-F5344CB8AC3E}">
        <p14:creationId xmlns:p14="http://schemas.microsoft.com/office/powerpoint/2010/main" val="2057245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A272AF-90F1-5ED6-ECD7-8D66766AB241}"/>
              </a:ext>
            </a:extLst>
          </p:cNvPr>
          <p:cNvSpPr txBox="1">
            <a:spLocks/>
          </p:cNvSpPr>
          <p:nvPr/>
        </p:nvSpPr>
        <p:spPr>
          <a:xfrm>
            <a:off x="1" y="197840"/>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Understanding the geography – Exercise 1 (cross-program) </a:t>
            </a:r>
          </a:p>
        </p:txBody>
      </p:sp>
      <p:sp>
        <p:nvSpPr>
          <p:cNvPr id="2" name="Google Shape;258;p10">
            <a:extLst>
              <a:ext uri="{FF2B5EF4-FFF2-40B4-BE49-F238E27FC236}">
                <a16:creationId xmlns:a16="http://schemas.microsoft.com/office/drawing/2014/main" id="{7C48B63B-B636-DF01-9ADE-4B179297FAAC}"/>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14</a:t>
            </a:fld>
            <a:endParaRPr sz="1200">
              <a:solidFill>
                <a:schemeClr val="lt1"/>
              </a:solidFill>
              <a:latin typeface="Calibri"/>
              <a:ea typeface="Calibri"/>
              <a:cs typeface="Calibri"/>
              <a:sym typeface="Calibri"/>
            </a:endParaRPr>
          </a:p>
        </p:txBody>
      </p:sp>
      <p:pic>
        <p:nvPicPr>
          <p:cNvPr id="5" name="Picture 4" descr="A white board with many sticky notes&#10;&#10;Description automatically generated">
            <a:extLst>
              <a:ext uri="{FF2B5EF4-FFF2-40B4-BE49-F238E27FC236}">
                <a16:creationId xmlns:a16="http://schemas.microsoft.com/office/drawing/2014/main" id="{AFA1E764-1975-2F57-93A8-197B5D4038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321" y="3506975"/>
            <a:ext cx="3962528" cy="2227838"/>
          </a:xfrm>
          <a:prstGeom prst="rect">
            <a:avLst/>
          </a:prstGeom>
          <a:ln>
            <a:solidFill>
              <a:srgbClr val="002147"/>
            </a:solidFill>
          </a:ln>
        </p:spPr>
      </p:pic>
      <p:pic>
        <p:nvPicPr>
          <p:cNvPr id="9" name="Picture 8" descr="A person standing next to a white board with many sticky notes&#10;&#10;Description automatically generated">
            <a:extLst>
              <a:ext uri="{FF2B5EF4-FFF2-40B4-BE49-F238E27FC236}">
                <a16:creationId xmlns:a16="http://schemas.microsoft.com/office/drawing/2014/main" id="{E22E17A3-56E7-2DD3-8A4D-A680976C4E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7511" y="798043"/>
            <a:ext cx="3003486" cy="2252615"/>
          </a:xfrm>
          <a:prstGeom prst="rect">
            <a:avLst/>
          </a:prstGeom>
          <a:ln>
            <a:solidFill>
              <a:srgbClr val="002147"/>
            </a:solidFill>
          </a:ln>
        </p:spPr>
      </p:pic>
      <p:pic>
        <p:nvPicPr>
          <p:cNvPr id="11" name="Picture 10" descr="A white board with many sticky notes on it&#10;&#10;Description automatically generated">
            <a:extLst>
              <a:ext uri="{FF2B5EF4-FFF2-40B4-BE49-F238E27FC236}">
                <a16:creationId xmlns:a16="http://schemas.microsoft.com/office/drawing/2014/main" id="{E7E1F739-4A8B-39EF-434F-122050A4B25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682" r="6746" b="27335"/>
          <a:stretch/>
        </p:blipFill>
        <p:spPr>
          <a:xfrm>
            <a:off x="6122126" y="3546087"/>
            <a:ext cx="4265748" cy="2217988"/>
          </a:xfrm>
          <a:prstGeom prst="rect">
            <a:avLst/>
          </a:prstGeom>
          <a:ln>
            <a:solidFill>
              <a:srgbClr val="002147"/>
            </a:solidFill>
          </a:ln>
        </p:spPr>
      </p:pic>
      <p:pic>
        <p:nvPicPr>
          <p:cNvPr id="18" name="Picture 17" descr="A group of men sitting at a table&#10;&#10;Description automatically generated">
            <a:extLst>
              <a:ext uri="{FF2B5EF4-FFF2-40B4-BE49-F238E27FC236}">
                <a16:creationId xmlns:a16="http://schemas.microsoft.com/office/drawing/2014/main" id="{7F3A6C0A-9DE1-CF52-31AA-D002180F30E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31" r="38110" b="26389"/>
          <a:stretch/>
        </p:blipFill>
        <p:spPr>
          <a:xfrm>
            <a:off x="2962435" y="798043"/>
            <a:ext cx="3003486" cy="2266950"/>
          </a:xfrm>
          <a:prstGeom prst="rect">
            <a:avLst/>
          </a:prstGeom>
          <a:ln>
            <a:solidFill>
              <a:srgbClr val="002147"/>
            </a:solidFill>
          </a:ln>
        </p:spPr>
      </p:pic>
      <p:sp>
        <p:nvSpPr>
          <p:cNvPr id="20" name="TextBox 19">
            <a:extLst>
              <a:ext uri="{FF2B5EF4-FFF2-40B4-BE49-F238E27FC236}">
                <a16:creationId xmlns:a16="http://schemas.microsoft.com/office/drawing/2014/main" id="{A28E3C94-7F99-0745-6BDE-8372D8C8CDA1}"/>
              </a:ext>
            </a:extLst>
          </p:cNvPr>
          <p:cNvSpPr txBox="1"/>
          <p:nvPr/>
        </p:nvSpPr>
        <p:spPr>
          <a:xfrm>
            <a:off x="926084" y="1139520"/>
            <a:ext cx="1790700" cy="1569660"/>
          </a:xfrm>
          <a:prstGeom prst="rect">
            <a:avLst/>
          </a:prstGeom>
          <a:noFill/>
        </p:spPr>
        <p:txBody>
          <a:bodyPr wrap="square">
            <a:spAutoFit/>
          </a:bodyPr>
          <a:lstStyle/>
          <a:p>
            <a:pPr algn="r"/>
            <a:r>
              <a:rPr lang="en-US" sz="1600" dirty="0"/>
              <a:t>1. Participants identifying geographic features (1 feature per post it, one color per program)</a:t>
            </a:r>
            <a:endParaRPr lang="en-GB" sz="1600" dirty="0"/>
          </a:p>
        </p:txBody>
      </p:sp>
      <p:sp>
        <p:nvSpPr>
          <p:cNvPr id="21" name="TextBox 20">
            <a:extLst>
              <a:ext uri="{FF2B5EF4-FFF2-40B4-BE49-F238E27FC236}">
                <a16:creationId xmlns:a16="http://schemas.microsoft.com/office/drawing/2014/main" id="{89902953-BE6F-3FD6-D7C3-FE4239023D1B}"/>
              </a:ext>
            </a:extLst>
          </p:cNvPr>
          <p:cNvSpPr txBox="1"/>
          <p:nvPr/>
        </p:nvSpPr>
        <p:spPr>
          <a:xfrm>
            <a:off x="6457224" y="1385741"/>
            <a:ext cx="1797776" cy="1077218"/>
          </a:xfrm>
          <a:prstGeom prst="rect">
            <a:avLst/>
          </a:prstGeom>
          <a:noFill/>
        </p:spPr>
        <p:txBody>
          <a:bodyPr wrap="square">
            <a:spAutoFit/>
          </a:bodyPr>
          <a:lstStyle/>
          <a:p>
            <a:pPr algn="r"/>
            <a:r>
              <a:rPr lang="en-US" sz="1600" dirty="0"/>
              <a:t>2. Participants placing the post its on a board (one color per program)</a:t>
            </a:r>
            <a:endParaRPr lang="en-GB" sz="1600" dirty="0"/>
          </a:p>
        </p:txBody>
      </p:sp>
      <p:sp>
        <p:nvSpPr>
          <p:cNvPr id="22" name="TextBox 21">
            <a:extLst>
              <a:ext uri="{FF2B5EF4-FFF2-40B4-BE49-F238E27FC236}">
                <a16:creationId xmlns:a16="http://schemas.microsoft.com/office/drawing/2014/main" id="{934DE0B5-9807-795C-6A81-9530970953A4}"/>
              </a:ext>
            </a:extLst>
          </p:cNvPr>
          <p:cNvSpPr txBox="1"/>
          <p:nvPr/>
        </p:nvSpPr>
        <p:spPr>
          <a:xfrm>
            <a:off x="10532109" y="4146173"/>
            <a:ext cx="1659891" cy="830997"/>
          </a:xfrm>
          <a:prstGeom prst="rect">
            <a:avLst/>
          </a:prstGeom>
          <a:noFill/>
        </p:spPr>
        <p:txBody>
          <a:bodyPr wrap="square">
            <a:spAutoFit/>
          </a:bodyPr>
          <a:lstStyle/>
          <a:p>
            <a:r>
              <a:rPr lang="en-US" sz="1600" dirty="0"/>
              <a:t>3. All the post it submitted by the participants</a:t>
            </a:r>
            <a:endParaRPr lang="en-GB" sz="1600" dirty="0"/>
          </a:p>
        </p:txBody>
      </p:sp>
      <p:sp>
        <p:nvSpPr>
          <p:cNvPr id="23" name="Google Shape;473;p45">
            <a:extLst>
              <a:ext uri="{FF2B5EF4-FFF2-40B4-BE49-F238E27FC236}">
                <a16:creationId xmlns:a16="http://schemas.microsoft.com/office/drawing/2014/main" id="{86997B25-C9DB-721D-216D-C2E0CD7CDF53}"/>
              </a:ext>
            </a:extLst>
          </p:cNvPr>
          <p:cNvSpPr/>
          <p:nvPr/>
        </p:nvSpPr>
        <p:spPr>
          <a:xfrm>
            <a:off x="6226080" y="962459"/>
            <a:ext cx="1673319" cy="351135"/>
          </a:xfrm>
          <a:prstGeom prst="rightArrow">
            <a:avLst>
              <a:gd name="adj1" fmla="val 50000"/>
              <a:gd name="adj2" fmla="val 50000"/>
            </a:avLst>
          </a:prstGeom>
          <a:solidFill>
            <a:srgbClr val="1F83C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endParaRPr>
          </a:p>
        </p:txBody>
      </p:sp>
      <p:sp>
        <p:nvSpPr>
          <p:cNvPr id="24" name="Arrow: Bent 23">
            <a:extLst>
              <a:ext uri="{FF2B5EF4-FFF2-40B4-BE49-F238E27FC236}">
                <a16:creationId xmlns:a16="http://schemas.microsoft.com/office/drawing/2014/main" id="{C3E1C280-7B27-CBA6-0F80-62756E210B34}"/>
              </a:ext>
            </a:extLst>
          </p:cNvPr>
          <p:cNvSpPr/>
          <p:nvPr/>
        </p:nvSpPr>
        <p:spPr>
          <a:xfrm rot="10800000">
            <a:off x="10655300" y="3228171"/>
            <a:ext cx="596804" cy="830998"/>
          </a:xfrm>
          <a:prstGeom prst="bentArrow">
            <a:avLst>
              <a:gd name="adj1" fmla="val 28822"/>
              <a:gd name="adj2" fmla="val 30320"/>
              <a:gd name="adj3" fmla="val 25000"/>
              <a:gd name="adj4" fmla="val 43750"/>
            </a:avLst>
          </a:prstGeom>
          <a:solidFill>
            <a:srgbClr val="1F83C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TextBox 24">
            <a:extLst>
              <a:ext uri="{FF2B5EF4-FFF2-40B4-BE49-F238E27FC236}">
                <a16:creationId xmlns:a16="http://schemas.microsoft.com/office/drawing/2014/main" id="{95342DFC-BDF5-07C8-4488-40C1BF628D7B}"/>
              </a:ext>
            </a:extLst>
          </p:cNvPr>
          <p:cNvSpPr txBox="1"/>
          <p:nvPr/>
        </p:nvSpPr>
        <p:spPr>
          <a:xfrm>
            <a:off x="4600008" y="4059169"/>
            <a:ext cx="1288511" cy="1323439"/>
          </a:xfrm>
          <a:prstGeom prst="rect">
            <a:avLst/>
          </a:prstGeom>
          <a:noFill/>
        </p:spPr>
        <p:txBody>
          <a:bodyPr wrap="square">
            <a:spAutoFit/>
          </a:bodyPr>
          <a:lstStyle/>
          <a:p>
            <a:r>
              <a:rPr lang="en-US" sz="1600" dirty="0"/>
              <a:t>4. </a:t>
            </a:r>
            <a:r>
              <a:rPr lang="en-US" sz="1600"/>
              <a:t>Post it </a:t>
            </a:r>
            <a:r>
              <a:rPr lang="en-US" sz="1600" dirty="0"/>
              <a:t>re-arranged by type of geographic feature</a:t>
            </a:r>
            <a:endParaRPr lang="en-GB" sz="1600" dirty="0"/>
          </a:p>
        </p:txBody>
      </p:sp>
      <p:sp>
        <p:nvSpPr>
          <p:cNvPr id="26" name="Google Shape;473;p45">
            <a:extLst>
              <a:ext uri="{FF2B5EF4-FFF2-40B4-BE49-F238E27FC236}">
                <a16:creationId xmlns:a16="http://schemas.microsoft.com/office/drawing/2014/main" id="{90C9E2AA-584C-D4F9-63AC-199684486BF9}"/>
              </a:ext>
            </a:extLst>
          </p:cNvPr>
          <p:cNvSpPr/>
          <p:nvPr/>
        </p:nvSpPr>
        <p:spPr>
          <a:xfrm rot="10800000">
            <a:off x="4566190" y="3660001"/>
            <a:ext cx="1288510" cy="351135"/>
          </a:xfrm>
          <a:prstGeom prst="rightArrow">
            <a:avLst>
              <a:gd name="adj1" fmla="val 50000"/>
              <a:gd name="adj2" fmla="val 50000"/>
            </a:avLst>
          </a:prstGeom>
          <a:solidFill>
            <a:srgbClr val="1F83C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endParaRPr>
          </a:p>
        </p:txBody>
      </p:sp>
      <p:sp>
        <p:nvSpPr>
          <p:cNvPr id="27" name="Google Shape;473;p45">
            <a:extLst>
              <a:ext uri="{FF2B5EF4-FFF2-40B4-BE49-F238E27FC236}">
                <a16:creationId xmlns:a16="http://schemas.microsoft.com/office/drawing/2014/main" id="{E3590B66-4A38-7FCA-C84F-196816CD838B}"/>
              </a:ext>
            </a:extLst>
          </p:cNvPr>
          <p:cNvSpPr/>
          <p:nvPr/>
        </p:nvSpPr>
        <p:spPr>
          <a:xfrm>
            <a:off x="189661" y="5940527"/>
            <a:ext cx="368222" cy="351135"/>
          </a:xfrm>
          <a:prstGeom prst="rightArrow">
            <a:avLst>
              <a:gd name="adj1" fmla="val 50000"/>
              <a:gd name="adj2" fmla="val 50000"/>
            </a:avLst>
          </a:prstGeom>
          <a:solidFill>
            <a:srgbClr val="1F83C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endParaRPr>
          </a:p>
        </p:txBody>
      </p:sp>
      <p:sp>
        <p:nvSpPr>
          <p:cNvPr id="28" name="TextBox 27">
            <a:extLst>
              <a:ext uri="{FF2B5EF4-FFF2-40B4-BE49-F238E27FC236}">
                <a16:creationId xmlns:a16="http://schemas.microsoft.com/office/drawing/2014/main" id="{AE445F71-D902-EF7E-7B82-48D30B287298}"/>
              </a:ext>
            </a:extLst>
          </p:cNvPr>
          <p:cNvSpPr txBox="1"/>
          <p:nvPr/>
        </p:nvSpPr>
        <p:spPr>
          <a:xfrm>
            <a:off x="525504" y="5899725"/>
            <a:ext cx="11523059" cy="400110"/>
          </a:xfrm>
          <a:prstGeom prst="rect">
            <a:avLst/>
          </a:prstGeom>
          <a:noFill/>
        </p:spPr>
        <p:txBody>
          <a:bodyPr wrap="square">
            <a:spAutoFit/>
          </a:bodyPr>
          <a:lstStyle/>
          <a:p>
            <a:r>
              <a:rPr lang="en-US" sz="2000" dirty="0"/>
              <a:t>Defines the ecosystem and demonstrates that most geographic features are in common to all programs</a:t>
            </a:r>
            <a:endParaRPr lang="en-GB" sz="2000" dirty="0"/>
          </a:p>
        </p:txBody>
      </p:sp>
    </p:spTree>
    <p:extLst>
      <p:ext uri="{BB962C8B-B14F-4D97-AF65-F5344CB8AC3E}">
        <p14:creationId xmlns:p14="http://schemas.microsoft.com/office/powerpoint/2010/main" val="2334503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A272AF-90F1-5ED6-ECD7-8D66766AB241}"/>
              </a:ext>
            </a:extLst>
          </p:cNvPr>
          <p:cNvSpPr txBox="1">
            <a:spLocks/>
          </p:cNvSpPr>
          <p:nvPr/>
        </p:nvSpPr>
        <p:spPr>
          <a:xfrm>
            <a:off x="1" y="197840"/>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Understanding the geography – Exercise 1 (cross-program) </a:t>
            </a:r>
          </a:p>
        </p:txBody>
      </p:sp>
      <p:sp>
        <p:nvSpPr>
          <p:cNvPr id="2" name="Google Shape;258;p10">
            <a:extLst>
              <a:ext uri="{FF2B5EF4-FFF2-40B4-BE49-F238E27FC236}">
                <a16:creationId xmlns:a16="http://schemas.microsoft.com/office/drawing/2014/main" id="{7C48B63B-B636-DF01-9ADE-4B179297FAAC}"/>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15</a:t>
            </a:fld>
            <a:endParaRPr sz="1200">
              <a:solidFill>
                <a:schemeClr val="lt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7C2BB038-A92B-701F-DCA1-07B652CCAB5B}"/>
              </a:ext>
            </a:extLst>
          </p:cNvPr>
          <p:cNvPicPr>
            <a:picLocks noChangeAspect="1"/>
          </p:cNvPicPr>
          <p:nvPr/>
        </p:nvPicPr>
        <p:blipFill>
          <a:blip r:embed="rId3">
            <a:extLst>
              <a:ext uri="{28A0092B-C50C-407E-A947-70E740481C1C}">
                <a14:useLocalDpi xmlns:a14="http://schemas.microsoft.com/office/drawing/2010/main" val="0"/>
              </a:ext>
            </a:extLst>
          </a:blip>
          <a:srcRect l="24001" t="29143" r="20390" b="10701"/>
          <a:stretch>
            <a:fillRect/>
          </a:stretch>
        </p:blipFill>
        <p:spPr bwMode="auto">
          <a:xfrm>
            <a:off x="695325" y="837344"/>
            <a:ext cx="8821738" cy="5183312"/>
          </a:xfrm>
          <a:prstGeom prst="rect">
            <a:avLst/>
          </a:prstGeom>
          <a:noFill/>
          <a:ln>
            <a:noFill/>
          </a:ln>
        </p:spPr>
      </p:pic>
      <p:sp>
        <p:nvSpPr>
          <p:cNvPr id="4" name="Rectangle 3">
            <a:extLst>
              <a:ext uri="{FF2B5EF4-FFF2-40B4-BE49-F238E27FC236}">
                <a16:creationId xmlns:a16="http://schemas.microsoft.com/office/drawing/2014/main" id="{2D26BD68-9646-62D3-4A68-2C130EF40773}"/>
              </a:ext>
            </a:extLst>
          </p:cNvPr>
          <p:cNvSpPr/>
          <p:nvPr/>
        </p:nvSpPr>
        <p:spPr>
          <a:xfrm>
            <a:off x="1733160" y="1942244"/>
            <a:ext cx="1765300" cy="22479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55498714-07F2-B711-D7A0-03C4BE88B099}"/>
              </a:ext>
            </a:extLst>
          </p:cNvPr>
          <p:cNvSpPr/>
          <p:nvPr/>
        </p:nvSpPr>
        <p:spPr>
          <a:xfrm>
            <a:off x="3596885" y="1942244"/>
            <a:ext cx="1765300" cy="22479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314F1A7-6AE3-D114-0098-2BF5AC018A92}"/>
              </a:ext>
            </a:extLst>
          </p:cNvPr>
          <p:cNvSpPr/>
          <p:nvPr/>
        </p:nvSpPr>
        <p:spPr>
          <a:xfrm>
            <a:off x="5552685" y="1942244"/>
            <a:ext cx="1765300" cy="22479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634F650-FA18-BCFA-A3EB-8B6A4ADE44DA}"/>
              </a:ext>
            </a:extLst>
          </p:cNvPr>
          <p:cNvSpPr/>
          <p:nvPr/>
        </p:nvSpPr>
        <p:spPr>
          <a:xfrm>
            <a:off x="7546585" y="1942244"/>
            <a:ext cx="1765300" cy="22479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5ADC2D09-1CE1-3533-5AEC-4294895B132D}"/>
              </a:ext>
            </a:extLst>
          </p:cNvPr>
          <p:cNvSpPr txBox="1"/>
          <p:nvPr/>
        </p:nvSpPr>
        <p:spPr>
          <a:xfrm>
            <a:off x="5422511" y="1942244"/>
            <a:ext cx="2012950" cy="1815882"/>
          </a:xfrm>
          <a:prstGeom prst="rect">
            <a:avLst/>
          </a:prstGeom>
          <a:noFill/>
        </p:spPr>
        <p:txBody>
          <a:bodyPr wrap="square">
            <a:spAutoFit/>
          </a:bodyPr>
          <a:lstStyle/>
          <a:p>
            <a:pPr marL="342900" indent="-342900">
              <a:buFont typeface="Arial" panose="020B0604020202020204" pitchFamily="34" charset="0"/>
              <a:buChar char="•"/>
            </a:pPr>
            <a:r>
              <a:rPr lang="en-US" sz="1600" dirty="0"/>
              <a:t>Patients</a:t>
            </a:r>
          </a:p>
          <a:p>
            <a:pPr marL="342900" indent="-342900">
              <a:buFont typeface="Arial" panose="020B0604020202020204" pitchFamily="34" charset="0"/>
              <a:buChar char="•"/>
            </a:pPr>
            <a:r>
              <a:rPr lang="en-US" sz="1600" dirty="0"/>
              <a:t>Health personnel</a:t>
            </a:r>
          </a:p>
          <a:p>
            <a:pPr marL="342900" indent="-342900">
              <a:buFont typeface="Arial" panose="020B0604020202020204" pitchFamily="34" charset="0"/>
              <a:buChar char="•"/>
            </a:pPr>
            <a:r>
              <a:rPr lang="en-US" sz="1600" dirty="0"/>
              <a:t>Mobile clinics</a:t>
            </a:r>
          </a:p>
          <a:p>
            <a:pPr marL="342900" indent="-342900">
              <a:buFont typeface="Arial" panose="020B0604020202020204" pitchFamily="34" charset="0"/>
              <a:buChar char="•"/>
            </a:pPr>
            <a:r>
              <a:rPr lang="en-US" sz="1600" dirty="0"/>
              <a:t>Ambulances</a:t>
            </a:r>
          </a:p>
          <a:p>
            <a:pPr marL="342900" indent="-342900">
              <a:buFont typeface="Arial" panose="020B0604020202020204" pitchFamily="34" charset="0"/>
              <a:buChar char="•"/>
            </a:pPr>
            <a:r>
              <a:rPr lang="en-US" sz="1600" dirty="0"/>
              <a:t>Equipment</a:t>
            </a:r>
          </a:p>
          <a:p>
            <a:pPr marL="342900" indent="-342900">
              <a:buFont typeface="Arial" panose="020B0604020202020204" pitchFamily="34" charset="0"/>
              <a:buChar char="•"/>
            </a:pPr>
            <a:r>
              <a:rPr lang="en-US" sz="1600" dirty="0"/>
              <a:t>Medicines</a:t>
            </a:r>
          </a:p>
          <a:p>
            <a:pPr marL="342900" indent="-342900">
              <a:buFont typeface="Arial" panose="020B0604020202020204" pitchFamily="34" charset="0"/>
              <a:buChar char="•"/>
            </a:pPr>
            <a:endParaRPr lang="en-GB" sz="1600" dirty="0"/>
          </a:p>
        </p:txBody>
      </p:sp>
      <p:sp>
        <p:nvSpPr>
          <p:cNvPr id="13" name="TextBox 12">
            <a:extLst>
              <a:ext uri="{FF2B5EF4-FFF2-40B4-BE49-F238E27FC236}">
                <a16:creationId xmlns:a16="http://schemas.microsoft.com/office/drawing/2014/main" id="{F5BDF1CC-A12B-E5F8-AAF3-75ADFFB1DCEA}"/>
              </a:ext>
            </a:extLst>
          </p:cNvPr>
          <p:cNvSpPr txBox="1"/>
          <p:nvPr/>
        </p:nvSpPr>
        <p:spPr>
          <a:xfrm>
            <a:off x="1733160" y="1942244"/>
            <a:ext cx="1765300" cy="830997"/>
          </a:xfrm>
          <a:prstGeom prst="rect">
            <a:avLst/>
          </a:prstGeom>
          <a:noFill/>
        </p:spPr>
        <p:txBody>
          <a:bodyPr wrap="square">
            <a:spAutoFit/>
          </a:bodyPr>
          <a:lstStyle/>
          <a:p>
            <a:pPr marL="285750" indent="-285750">
              <a:buFont typeface="Arial" panose="020B0604020202020204" pitchFamily="34" charset="0"/>
              <a:buChar char="•"/>
            </a:pPr>
            <a:r>
              <a:rPr lang="en-US" sz="1600" dirty="0"/>
              <a:t>Health facilities</a:t>
            </a:r>
          </a:p>
          <a:p>
            <a:pPr marL="285750" indent="-285750">
              <a:buFont typeface="Arial" panose="020B0604020202020204" pitchFamily="34" charset="0"/>
              <a:buChar char="•"/>
            </a:pPr>
            <a:r>
              <a:rPr lang="en-US" sz="1600" dirty="0"/>
              <a:t>Laboratories</a:t>
            </a:r>
          </a:p>
          <a:p>
            <a:pPr marL="285750" indent="-285750">
              <a:buFont typeface="Arial" panose="020B0604020202020204" pitchFamily="34" charset="0"/>
              <a:buChar char="•"/>
            </a:pPr>
            <a:r>
              <a:rPr lang="en-US" sz="1600" dirty="0"/>
              <a:t>Settlements</a:t>
            </a:r>
          </a:p>
        </p:txBody>
      </p:sp>
      <p:sp>
        <p:nvSpPr>
          <p:cNvPr id="28" name="TextBox 27">
            <a:extLst>
              <a:ext uri="{FF2B5EF4-FFF2-40B4-BE49-F238E27FC236}">
                <a16:creationId xmlns:a16="http://schemas.microsoft.com/office/drawing/2014/main" id="{AE445F71-D902-EF7E-7B82-48D30B287298}"/>
              </a:ext>
            </a:extLst>
          </p:cNvPr>
          <p:cNvSpPr txBox="1"/>
          <p:nvPr/>
        </p:nvSpPr>
        <p:spPr>
          <a:xfrm>
            <a:off x="3596885" y="1942244"/>
            <a:ext cx="1727200" cy="2308324"/>
          </a:xfrm>
          <a:prstGeom prst="rect">
            <a:avLst/>
          </a:prstGeom>
          <a:noFill/>
        </p:spPr>
        <p:txBody>
          <a:bodyPr wrap="square">
            <a:spAutoFit/>
          </a:bodyPr>
          <a:lstStyle/>
          <a:p>
            <a:pPr marL="285750" indent="-285750">
              <a:buFont typeface="Arial" panose="020B0604020202020204" pitchFamily="34" charset="0"/>
              <a:buChar char="•"/>
            </a:pPr>
            <a:r>
              <a:rPr lang="en-US" sz="1600" dirty="0"/>
              <a:t>Administrative units</a:t>
            </a:r>
          </a:p>
          <a:p>
            <a:pPr marL="285750" indent="-285750">
              <a:buFont typeface="Arial" panose="020B0604020202020204" pitchFamily="34" charset="0"/>
              <a:buChar char="•"/>
            </a:pPr>
            <a:r>
              <a:rPr lang="en-US" sz="1600" dirty="0"/>
              <a:t>Health districts</a:t>
            </a:r>
          </a:p>
          <a:p>
            <a:pPr marL="285750" indent="-285750">
              <a:buFont typeface="Arial" panose="020B0604020202020204" pitchFamily="34" charset="0"/>
              <a:buChar char="•"/>
            </a:pPr>
            <a:r>
              <a:rPr lang="en-US" sz="1600" dirty="0"/>
              <a:t>Health areas</a:t>
            </a:r>
          </a:p>
          <a:p>
            <a:pPr marL="285750" indent="-285750">
              <a:buFont typeface="Arial" panose="020B0604020202020204" pitchFamily="34" charset="0"/>
              <a:buChar char="•"/>
            </a:pPr>
            <a:r>
              <a:rPr lang="en-US" sz="1600" dirty="0"/>
              <a:t>Hydrographic network</a:t>
            </a:r>
          </a:p>
          <a:p>
            <a:pPr marL="285750" indent="-285750">
              <a:buFont typeface="Arial" panose="020B0604020202020204" pitchFamily="34" charset="0"/>
              <a:buChar char="•"/>
            </a:pPr>
            <a:r>
              <a:rPr lang="en-US" sz="1600" dirty="0"/>
              <a:t>Transportation network</a:t>
            </a:r>
          </a:p>
          <a:p>
            <a:pPr marL="285750" indent="-285750">
              <a:buFont typeface="Arial" panose="020B0604020202020204" pitchFamily="34" charset="0"/>
              <a:buChar char="•"/>
            </a:pPr>
            <a:endParaRPr lang="en-GB" sz="1600" dirty="0"/>
          </a:p>
        </p:txBody>
      </p:sp>
      <p:sp>
        <p:nvSpPr>
          <p:cNvPr id="5" name="TextBox 4">
            <a:extLst>
              <a:ext uri="{FF2B5EF4-FFF2-40B4-BE49-F238E27FC236}">
                <a16:creationId xmlns:a16="http://schemas.microsoft.com/office/drawing/2014/main" id="{5EAF2800-75A4-29ED-9579-1131AA956D44}"/>
              </a:ext>
            </a:extLst>
          </p:cNvPr>
          <p:cNvSpPr txBox="1"/>
          <p:nvPr/>
        </p:nvSpPr>
        <p:spPr>
          <a:xfrm>
            <a:off x="7522773" y="1942244"/>
            <a:ext cx="2012950" cy="1077218"/>
          </a:xfrm>
          <a:prstGeom prst="rect">
            <a:avLst/>
          </a:prstGeom>
          <a:noFill/>
        </p:spPr>
        <p:txBody>
          <a:bodyPr wrap="square">
            <a:spAutoFit/>
          </a:bodyPr>
          <a:lstStyle/>
          <a:p>
            <a:pPr marL="342900" indent="-342900">
              <a:buFont typeface="Arial" panose="020B0604020202020204" pitchFamily="34" charset="0"/>
              <a:buChar char="•"/>
            </a:pPr>
            <a:r>
              <a:rPr lang="en-US" sz="1600" dirty="0"/>
              <a:t>Altitude</a:t>
            </a:r>
          </a:p>
          <a:p>
            <a:pPr marL="342900" indent="-342900">
              <a:buFont typeface="Arial" panose="020B0604020202020204" pitchFamily="34" charset="0"/>
              <a:buChar char="•"/>
            </a:pPr>
            <a:r>
              <a:rPr lang="en-US" sz="1600" dirty="0"/>
              <a:t>Land cover</a:t>
            </a:r>
          </a:p>
          <a:p>
            <a:pPr marL="342900" indent="-342900">
              <a:buFont typeface="Arial" panose="020B0604020202020204" pitchFamily="34" charset="0"/>
              <a:buChar char="•"/>
            </a:pPr>
            <a:endParaRPr lang="en-US" sz="1600" dirty="0"/>
          </a:p>
          <a:p>
            <a:pPr marL="342900" indent="-342900">
              <a:buFont typeface="Arial" panose="020B0604020202020204" pitchFamily="34" charset="0"/>
              <a:buChar char="•"/>
            </a:pPr>
            <a:endParaRPr lang="en-GB" sz="1600" dirty="0"/>
          </a:p>
        </p:txBody>
      </p:sp>
      <p:sp>
        <p:nvSpPr>
          <p:cNvPr id="9" name="TextBox 8">
            <a:extLst>
              <a:ext uri="{FF2B5EF4-FFF2-40B4-BE49-F238E27FC236}">
                <a16:creationId xmlns:a16="http://schemas.microsoft.com/office/drawing/2014/main" id="{2B5895F6-CC3C-6D7B-9FB0-4B4DDB6CC567}"/>
              </a:ext>
            </a:extLst>
          </p:cNvPr>
          <p:cNvSpPr txBox="1"/>
          <p:nvPr/>
        </p:nvSpPr>
        <p:spPr>
          <a:xfrm>
            <a:off x="9535723" y="2151727"/>
            <a:ext cx="2336256" cy="2554545"/>
          </a:xfrm>
          <a:prstGeom prst="rect">
            <a:avLst/>
          </a:prstGeom>
          <a:noFill/>
        </p:spPr>
        <p:txBody>
          <a:bodyPr wrap="square">
            <a:spAutoFit/>
          </a:bodyPr>
          <a:lstStyle/>
          <a:p>
            <a:pPr algn="ctr"/>
            <a:r>
              <a:rPr lang="en-US" sz="2000" dirty="0"/>
              <a:t>Often also provide the opportunity to clarify certain concepts or misunderstanding (e.g. data elements versus geographic features)</a:t>
            </a:r>
            <a:endParaRPr lang="en-GB" sz="2000" dirty="0"/>
          </a:p>
        </p:txBody>
      </p:sp>
    </p:spTree>
    <p:extLst>
      <p:ext uri="{BB962C8B-B14F-4D97-AF65-F5344CB8AC3E}">
        <p14:creationId xmlns:p14="http://schemas.microsoft.com/office/powerpoint/2010/main" val="1566215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ircle: Hollow 52">
            <a:extLst>
              <a:ext uri="{FF2B5EF4-FFF2-40B4-BE49-F238E27FC236}">
                <a16:creationId xmlns:a16="http://schemas.microsoft.com/office/drawing/2014/main" id="{0B8397C4-6CE5-4162-6CD4-4B89B9FF9769}"/>
              </a:ext>
            </a:extLst>
          </p:cNvPr>
          <p:cNvSpPr/>
          <p:nvPr/>
        </p:nvSpPr>
        <p:spPr>
          <a:xfrm>
            <a:off x="7912657" y="3323335"/>
            <a:ext cx="2307882" cy="2106589"/>
          </a:xfrm>
          <a:prstGeom prst="donut">
            <a:avLst>
              <a:gd name="adj" fmla="val 12938"/>
            </a:avLst>
          </a:prstGeom>
          <a:solidFill>
            <a:srgbClr val="1F83C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Isosceles Triangle 22">
            <a:extLst>
              <a:ext uri="{FF2B5EF4-FFF2-40B4-BE49-F238E27FC236}">
                <a16:creationId xmlns:a16="http://schemas.microsoft.com/office/drawing/2014/main" id="{9A27EE26-2A62-A2A3-D490-D6D2D5C10252}"/>
              </a:ext>
            </a:extLst>
          </p:cNvPr>
          <p:cNvSpPr/>
          <p:nvPr/>
        </p:nvSpPr>
        <p:spPr>
          <a:xfrm rot="12974239">
            <a:off x="1390460" y="2207627"/>
            <a:ext cx="404847" cy="457141"/>
          </a:xfrm>
          <a:prstGeom prst="triangl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Isosceles Triangle 21">
            <a:extLst>
              <a:ext uri="{FF2B5EF4-FFF2-40B4-BE49-F238E27FC236}">
                <a16:creationId xmlns:a16="http://schemas.microsoft.com/office/drawing/2014/main" id="{82CFB0DC-834C-DA42-832F-B9FDD679A92A}"/>
              </a:ext>
            </a:extLst>
          </p:cNvPr>
          <p:cNvSpPr/>
          <p:nvPr/>
        </p:nvSpPr>
        <p:spPr>
          <a:xfrm rot="9217977">
            <a:off x="3182526" y="2114164"/>
            <a:ext cx="404847" cy="457141"/>
          </a:xfrm>
          <a:prstGeom prst="triangl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4BA272AF-90F1-5ED6-ECD7-8D66766AB241}"/>
              </a:ext>
            </a:extLst>
          </p:cNvPr>
          <p:cNvSpPr txBox="1">
            <a:spLocks/>
          </p:cNvSpPr>
          <p:nvPr/>
        </p:nvSpPr>
        <p:spPr>
          <a:xfrm>
            <a:off x="1" y="197840"/>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Understanding the geography – Exercise 2 (cross-program) </a:t>
            </a:r>
          </a:p>
        </p:txBody>
      </p:sp>
      <p:sp>
        <p:nvSpPr>
          <p:cNvPr id="2" name="Google Shape;258;p10">
            <a:extLst>
              <a:ext uri="{FF2B5EF4-FFF2-40B4-BE49-F238E27FC236}">
                <a16:creationId xmlns:a16="http://schemas.microsoft.com/office/drawing/2014/main" id="{7C48B63B-B636-DF01-9ADE-4B179297FAAC}"/>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16</a:t>
            </a:fld>
            <a:endParaRPr sz="1200">
              <a:solidFill>
                <a:schemeClr val="lt1"/>
              </a:solidFill>
              <a:latin typeface="Calibri"/>
              <a:ea typeface="Calibri"/>
              <a:cs typeface="Calibri"/>
              <a:sym typeface="Calibri"/>
            </a:endParaRPr>
          </a:p>
        </p:txBody>
      </p:sp>
      <p:pic>
        <p:nvPicPr>
          <p:cNvPr id="17" name="Picture 16" descr="A picture containing indoor, whiteboard, text, wall&#10;&#10;Description automatically generated">
            <a:extLst>
              <a:ext uri="{FF2B5EF4-FFF2-40B4-BE49-F238E27FC236}">
                <a16:creationId xmlns:a16="http://schemas.microsoft.com/office/drawing/2014/main" id="{09E760C6-7076-7824-76CD-7ECF6F85F6F5}"/>
              </a:ext>
            </a:extLst>
          </p:cNvPr>
          <p:cNvPicPr>
            <a:picLocks noChangeAspect="1"/>
          </p:cNvPicPr>
          <p:nvPr/>
        </p:nvPicPr>
        <p:blipFill rotWithShape="1">
          <a:blip r:embed="rId3"/>
          <a:srcRect l="26985" t="19157" r="13201" b="32070"/>
          <a:stretch/>
        </p:blipFill>
        <p:spPr>
          <a:xfrm>
            <a:off x="2579304" y="1345361"/>
            <a:ext cx="1335938" cy="889711"/>
          </a:xfrm>
          <a:prstGeom prst="ellipse">
            <a:avLst/>
          </a:prstGeom>
          <a:ln>
            <a:solidFill>
              <a:schemeClr val="tx1"/>
            </a:solidFill>
          </a:ln>
          <a:effectLst>
            <a:outerShdw blurRad="50800" dist="38100" dir="2700000" sx="102000" sy="102000" algn="tl" rotWithShape="0">
              <a:prstClr val="black">
                <a:alpha val="40000"/>
              </a:prstClr>
            </a:outerShdw>
          </a:effectLst>
        </p:spPr>
      </p:pic>
      <p:pic>
        <p:nvPicPr>
          <p:cNvPr id="21" name="Picture 20" descr="A group of people with a speech bubble&#10;&#10;Description automatically generated">
            <a:extLst>
              <a:ext uri="{FF2B5EF4-FFF2-40B4-BE49-F238E27FC236}">
                <a16:creationId xmlns:a16="http://schemas.microsoft.com/office/drawing/2014/main" id="{C6661A69-C5C8-605C-C4F6-936192B1B0F3}"/>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51003"/>
          <a:stretch/>
        </p:blipFill>
        <p:spPr>
          <a:xfrm>
            <a:off x="1544891" y="2395413"/>
            <a:ext cx="2218976" cy="889711"/>
          </a:xfrm>
          <a:prstGeom prst="rect">
            <a:avLst/>
          </a:prstGeom>
        </p:spPr>
      </p:pic>
      <p:pic>
        <p:nvPicPr>
          <p:cNvPr id="19" name="Picture 18">
            <a:extLst>
              <a:ext uri="{FF2B5EF4-FFF2-40B4-BE49-F238E27FC236}">
                <a16:creationId xmlns:a16="http://schemas.microsoft.com/office/drawing/2014/main" id="{2860D743-30ED-BF9E-7BED-F3DFE25FF9BB}"/>
              </a:ext>
            </a:extLst>
          </p:cNvPr>
          <p:cNvPicPr>
            <a:picLocks noChangeAspect="1"/>
          </p:cNvPicPr>
          <p:nvPr/>
        </p:nvPicPr>
        <p:blipFill>
          <a:blip r:embed="rId6"/>
          <a:stretch>
            <a:fillRect/>
          </a:stretch>
        </p:blipFill>
        <p:spPr>
          <a:xfrm>
            <a:off x="1410614" y="1626431"/>
            <a:ext cx="1430074" cy="871875"/>
          </a:xfrm>
          <a:prstGeom prst="ellipse">
            <a:avLst/>
          </a:prstGeom>
          <a:ln>
            <a:solidFill>
              <a:schemeClr val="tx1"/>
            </a:solidFill>
          </a:ln>
        </p:spPr>
      </p:pic>
      <p:pic>
        <p:nvPicPr>
          <p:cNvPr id="24" name="Picture 43">
            <a:extLst>
              <a:ext uri="{FF2B5EF4-FFF2-40B4-BE49-F238E27FC236}">
                <a16:creationId xmlns:a16="http://schemas.microsoft.com/office/drawing/2014/main" id="{614892DC-FE2D-D3FC-D562-DECE948CF04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10013" t="38898" r="12099" b="14517"/>
          <a:stretch>
            <a:fillRect/>
          </a:stretch>
        </p:blipFill>
        <p:spPr bwMode="auto">
          <a:xfrm>
            <a:off x="2397067" y="4909911"/>
            <a:ext cx="3457778" cy="130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AED80F58-0A50-38B2-23EE-4FB8A4B9E093}"/>
              </a:ext>
            </a:extLst>
          </p:cNvPr>
          <p:cNvSpPr txBox="1"/>
          <p:nvPr/>
        </p:nvSpPr>
        <p:spPr>
          <a:xfrm>
            <a:off x="944433" y="3272001"/>
            <a:ext cx="3375639" cy="954107"/>
          </a:xfrm>
          <a:prstGeom prst="rect">
            <a:avLst/>
          </a:prstGeom>
          <a:noFill/>
        </p:spPr>
        <p:txBody>
          <a:bodyPr wrap="square">
            <a:spAutoFit/>
          </a:bodyPr>
          <a:lstStyle/>
          <a:p>
            <a:pPr algn="ctr"/>
            <a:r>
              <a:rPr lang="en-US" sz="1400" dirty="0"/>
              <a:t>First round during which each participant provide their own definition for the types of geographic features that are not already officially defined </a:t>
            </a:r>
            <a:endParaRPr lang="en-GB" sz="1400" dirty="0"/>
          </a:p>
        </p:txBody>
      </p:sp>
      <p:pic>
        <p:nvPicPr>
          <p:cNvPr id="27" name="Picture 26">
            <a:extLst>
              <a:ext uri="{FF2B5EF4-FFF2-40B4-BE49-F238E27FC236}">
                <a16:creationId xmlns:a16="http://schemas.microsoft.com/office/drawing/2014/main" id="{CBE15580-637D-D865-3EBC-3C2ADFF4297C}"/>
              </a:ext>
            </a:extLst>
          </p:cNvPr>
          <p:cNvPicPr>
            <a:picLocks noChangeAspect="1"/>
          </p:cNvPicPr>
          <p:nvPr/>
        </p:nvPicPr>
        <p:blipFill>
          <a:blip r:embed="rId8"/>
          <a:stretch>
            <a:fillRect/>
          </a:stretch>
        </p:blipFill>
        <p:spPr>
          <a:xfrm rot="1089515">
            <a:off x="3782185" y="2215237"/>
            <a:ext cx="687542" cy="966932"/>
          </a:xfrm>
          <a:prstGeom prst="rect">
            <a:avLst/>
          </a:prstGeom>
          <a:solidFill>
            <a:schemeClr val="tx1"/>
          </a:solidFill>
          <a:ln>
            <a:solidFill>
              <a:schemeClr val="tx1"/>
            </a:solidFill>
          </a:ln>
        </p:spPr>
      </p:pic>
      <p:graphicFrame>
        <p:nvGraphicFramePr>
          <p:cNvPr id="29" name="Table 28">
            <a:extLst>
              <a:ext uri="{FF2B5EF4-FFF2-40B4-BE49-F238E27FC236}">
                <a16:creationId xmlns:a16="http://schemas.microsoft.com/office/drawing/2014/main" id="{468937F9-235D-6A89-B734-CC092F03721A}"/>
              </a:ext>
            </a:extLst>
          </p:cNvPr>
          <p:cNvGraphicFramePr>
            <a:graphicFrameLocks noGrp="1"/>
          </p:cNvGraphicFramePr>
          <p:nvPr/>
        </p:nvGraphicFramePr>
        <p:xfrm>
          <a:off x="6096001" y="1070171"/>
          <a:ext cx="3809999" cy="1112520"/>
        </p:xfrm>
        <a:graphic>
          <a:graphicData uri="http://schemas.openxmlformats.org/drawingml/2006/table">
            <a:tbl>
              <a:tblPr firstRow="1" bandRow="1">
                <a:tableStyleId>{5940675A-B579-460E-94D1-54222C63F5DA}</a:tableStyleId>
              </a:tblPr>
              <a:tblGrid>
                <a:gridCol w="1028699">
                  <a:extLst>
                    <a:ext uri="{9D8B030D-6E8A-4147-A177-3AD203B41FA5}">
                      <a16:colId xmlns:a16="http://schemas.microsoft.com/office/drawing/2014/main" val="3088547988"/>
                    </a:ext>
                  </a:extLst>
                </a:gridCol>
                <a:gridCol w="1816100">
                  <a:extLst>
                    <a:ext uri="{9D8B030D-6E8A-4147-A177-3AD203B41FA5}">
                      <a16:colId xmlns:a16="http://schemas.microsoft.com/office/drawing/2014/main" val="923743372"/>
                    </a:ext>
                  </a:extLst>
                </a:gridCol>
                <a:gridCol w="965200">
                  <a:extLst>
                    <a:ext uri="{9D8B030D-6E8A-4147-A177-3AD203B41FA5}">
                      <a16:colId xmlns:a16="http://schemas.microsoft.com/office/drawing/2014/main" val="721645528"/>
                    </a:ext>
                  </a:extLst>
                </a:gridCol>
              </a:tblGrid>
              <a:tr h="370840">
                <a:tc>
                  <a:txBody>
                    <a:bodyPr/>
                    <a:lstStyle/>
                    <a:p>
                      <a:pPr algn="ctr"/>
                      <a:r>
                        <a:rPr lang="en-US" b="1" dirty="0"/>
                        <a:t>Term</a:t>
                      </a:r>
                      <a:endParaRPr lang="en-GB" b="1" dirty="0"/>
                    </a:p>
                  </a:txBody>
                  <a:tcPr/>
                </a:tc>
                <a:tc>
                  <a:txBody>
                    <a:bodyPr/>
                    <a:lstStyle/>
                    <a:p>
                      <a:pPr algn="ctr"/>
                      <a:r>
                        <a:rPr lang="en-US" b="1" dirty="0"/>
                        <a:t>Definition</a:t>
                      </a:r>
                      <a:endParaRPr lang="en-GB" b="1" dirty="0"/>
                    </a:p>
                  </a:txBody>
                  <a:tcPr/>
                </a:tc>
                <a:tc>
                  <a:txBody>
                    <a:bodyPr/>
                    <a:lstStyle/>
                    <a:p>
                      <a:pPr algn="ctr"/>
                      <a:r>
                        <a:rPr lang="en-US" b="1" dirty="0"/>
                        <a:t>Consensus</a:t>
                      </a:r>
                      <a:endParaRPr lang="en-GB" b="1" dirty="0"/>
                    </a:p>
                  </a:txBody>
                  <a:tcPr/>
                </a:tc>
                <a:extLst>
                  <a:ext uri="{0D108BD9-81ED-4DB2-BD59-A6C34878D82A}">
                    <a16:rowId xmlns:a16="http://schemas.microsoft.com/office/drawing/2014/main" val="2471756675"/>
                  </a:ext>
                </a:extLst>
              </a:tr>
              <a:tr h="370840">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950861169"/>
                  </a:ext>
                </a:extLst>
              </a:tr>
              <a:tr h="370840">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983725087"/>
                  </a:ext>
                </a:extLst>
              </a:tr>
            </a:tbl>
          </a:graphicData>
        </a:graphic>
      </p:graphicFrame>
      <p:pic>
        <p:nvPicPr>
          <p:cNvPr id="31" name="Picture 30" descr="A green check mark on a black background&#10;&#10;Description automatically generated">
            <a:extLst>
              <a:ext uri="{FF2B5EF4-FFF2-40B4-BE49-F238E27FC236}">
                <a16:creationId xmlns:a16="http://schemas.microsoft.com/office/drawing/2014/main" id="{5013B811-AF01-0D8C-7249-B8F1B964F6A8}"/>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9211906" y="1298286"/>
            <a:ext cx="491930" cy="491930"/>
          </a:xfrm>
          <a:prstGeom prst="rect">
            <a:avLst/>
          </a:prstGeom>
        </p:spPr>
      </p:pic>
      <p:pic>
        <p:nvPicPr>
          <p:cNvPr id="34" name="Picture 33" descr="A red x on a black background&#10;&#10;Description automatically generated">
            <a:extLst>
              <a:ext uri="{FF2B5EF4-FFF2-40B4-BE49-F238E27FC236}">
                <a16:creationId xmlns:a16="http://schemas.microsoft.com/office/drawing/2014/main" id="{88C75D1F-6121-823D-365B-1428D61E5A58}"/>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9211906" y="1843044"/>
            <a:ext cx="409002" cy="350573"/>
          </a:xfrm>
          <a:prstGeom prst="rect">
            <a:avLst/>
          </a:prstGeom>
        </p:spPr>
      </p:pic>
      <p:sp>
        <p:nvSpPr>
          <p:cNvPr id="37" name="TextBox 36">
            <a:extLst>
              <a:ext uri="{FF2B5EF4-FFF2-40B4-BE49-F238E27FC236}">
                <a16:creationId xmlns:a16="http://schemas.microsoft.com/office/drawing/2014/main" id="{70707F16-B1F4-1F49-2C78-3D4017F2481B}"/>
              </a:ext>
            </a:extLst>
          </p:cNvPr>
          <p:cNvSpPr txBox="1"/>
          <p:nvPr/>
        </p:nvSpPr>
        <p:spPr>
          <a:xfrm>
            <a:off x="6104149" y="2225040"/>
            <a:ext cx="3375639" cy="307777"/>
          </a:xfrm>
          <a:prstGeom prst="rect">
            <a:avLst/>
          </a:prstGeom>
          <a:noFill/>
        </p:spPr>
        <p:txBody>
          <a:bodyPr wrap="square">
            <a:spAutoFit/>
          </a:bodyPr>
          <a:lstStyle/>
          <a:p>
            <a:pPr algn="ctr"/>
            <a:r>
              <a:rPr lang="en-US" sz="1400" dirty="0"/>
              <a:t>First set of definitions</a:t>
            </a:r>
            <a:endParaRPr lang="en-GB" sz="1400" dirty="0"/>
          </a:p>
        </p:txBody>
      </p:sp>
      <p:sp>
        <p:nvSpPr>
          <p:cNvPr id="40" name="Google Shape;473;p45">
            <a:extLst>
              <a:ext uri="{FF2B5EF4-FFF2-40B4-BE49-F238E27FC236}">
                <a16:creationId xmlns:a16="http://schemas.microsoft.com/office/drawing/2014/main" id="{65D9F74C-B29B-B437-2A5F-F73881112968}"/>
              </a:ext>
            </a:extLst>
          </p:cNvPr>
          <p:cNvSpPr/>
          <p:nvPr/>
        </p:nvSpPr>
        <p:spPr>
          <a:xfrm rot="19953779">
            <a:off x="4436756" y="1697124"/>
            <a:ext cx="764590" cy="351135"/>
          </a:xfrm>
          <a:prstGeom prst="rightArrow">
            <a:avLst>
              <a:gd name="adj1" fmla="val 50000"/>
              <a:gd name="adj2" fmla="val 50000"/>
            </a:avLst>
          </a:prstGeom>
          <a:solidFill>
            <a:srgbClr val="1F83C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endParaRPr>
          </a:p>
        </p:txBody>
      </p:sp>
      <p:sp>
        <p:nvSpPr>
          <p:cNvPr id="41" name="TextBox 40">
            <a:extLst>
              <a:ext uri="{FF2B5EF4-FFF2-40B4-BE49-F238E27FC236}">
                <a16:creationId xmlns:a16="http://schemas.microsoft.com/office/drawing/2014/main" id="{027E3EBA-CFB7-39CB-7EDF-9321F3AA2897}"/>
              </a:ext>
            </a:extLst>
          </p:cNvPr>
          <p:cNvSpPr txBox="1"/>
          <p:nvPr/>
        </p:nvSpPr>
        <p:spPr>
          <a:xfrm>
            <a:off x="754483" y="5301151"/>
            <a:ext cx="1604865" cy="523220"/>
          </a:xfrm>
          <a:prstGeom prst="rect">
            <a:avLst/>
          </a:prstGeom>
          <a:noFill/>
        </p:spPr>
        <p:txBody>
          <a:bodyPr wrap="square">
            <a:spAutoFit/>
          </a:bodyPr>
          <a:lstStyle/>
          <a:p>
            <a:pPr algn="r"/>
            <a:r>
              <a:rPr lang="en-US" sz="1400" dirty="0"/>
              <a:t>Final agreed upon definitions</a:t>
            </a:r>
            <a:endParaRPr lang="en-GB" sz="1400" dirty="0"/>
          </a:p>
        </p:txBody>
      </p:sp>
      <p:pic>
        <p:nvPicPr>
          <p:cNvPr id="43" name="Picture 42" descr="A green check mark on a black background&#10;&#10;Description automatically generated">
            <a:extLst>
              <a:ext uri="{FF2B5EF4-FFF2-40B4-BE49-F238E27FC236}">
                <a16:creationId xmlns:a16="http://schemas.microsoft.com/office/drawing/2014/main" id="{4D345366-2ACF-B53A-B12D-F2C6F449F837}"/>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730862" y="4988388"/>
            <a:ext cx="184467" cy="184467"/>
          </a:xfrm>
          <a:prstGeom prst="rect">
            <a:avLst/>
          </a:prstGeom>
        </p:spPr>
      </p:pic>
      <p:pic>
        <p:nvPicPr>
          <p:cNvPr id="44" name="Picture 43" descr="A green check mark on a black background&#10;&#10;Description automatically generated">
            <a:extLst>
              <a:ext uri="{FF2B5EF4-FFF2-40B4-BE49-F238E27FC236}">
                <a16:creationId xmlns:a16="http://schemas.microsoft.com/office/drawing/2014/main" id="{886784CE-3CAB-B400-3B7B-08B5148E76D5}"/>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739011" y="5156672"/>
            <a:ext cx="184467" cy="184467"/>
          </a:xfrm>
          <a:prstGeom prst="rect">
            <a:avLst/>
          </a:prstGeom>
        </p:spPr>
      </p:pic>
      <p:pic>
        <p:nvPicPr>
          <p:cNvPr id="45" name="Picture 44" descr="A green check mark on a black background&#10;&#10;Description automatically generated">
            <a:extLst>
              <a:ext uri="{FF2B5EF4-FFF2-40B4-BE49-F238E27FC236}">
                <a16:creationId xmlns:a16="http://schemas.microsoft.com/office/drawing/2014/main" id="{3C4CDAC4-C303-4703-8D8B-47931DCB43FE}"/>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739011" y="5324956"/>
            <a:ext cx="184467" cy="184467"/>
          </a:xfrm>
          <a:prstGeom prst="rect">
            <a:avLst/>
          </a:prstGeom>
        </p:spPr>
      </p:pic>
      <p:pic>
        <p:nvPicPr>
          <p:cNvPr id="46" name="Picture 45" descr="A green check mark on a black background&#10;&#10;Description automatically generated">
            <a:extLst>
              <a:ext uri="{FF2B5EF4-FFF2-40B4-BE49-F238E27FC236}">
                <a16:creationId xmlns:a16="http://schemas.microsoft.com/office/drawing/2014/main" id="{DE2FEDFE-F9DF-866F-F1D3-DEFA245619AD}"/>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739010" y="5516222"/>
            <a:ext cx="184467" cy="184467"/>
          </a:xfrm>
          <a:prstGeom prst="rect">
            <a:avLst/>
          </a:prstGeom>
        </p:spPr>
      </p:pic>
      <p:pic>
        <p:nvPicPr>
          <p:cNvPr id="47" name="Picture 46" descr="A green check mark on a black background&#10;&#10;Description automatically generated">
            <a:extLst>
              <a:ext uri="{FF2B5EF4-FFF2-40B4-BE49-F238E27FC236}">
                <a16:creationId xmlns:a16="http://schemas.microsoft.com/office/drawing/2014/main" id="{4586AA5A-D0A8-CD8C-9A42-3F0A5E18D6B7}"/>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739009" y="5768212"/>
            <a:ext cx="184467" cy="184467"/>
          </a:xfrm>
          <a:prstGeom prst="rect">
            <a:avLst/>
          </a:prstGeom>
        </p:spPr>
      </p:pic>
      <p:pic>
        <p:nvPicPr>
          <p:cNvPr id="48" name="Picture 47" descr="A green check mark on a black background&#10;&#10;Description automatically generated">
            <a:extLst>
              <a:ext uri="{FF2B5EF4-FFF2-40B4-BE49-F238E27FC236}">
                <a16:creationId xmlns:a16="http://schemas.microsoft.com/office/drawing/2014/main" id="{28463B17-B9E3-082B-1C7F-25E11791AF81}"/>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730862" y="5972672"/>
            <a:ext cx="184467" cy="184467"/>
          </a:xfrm>
          <a:prstGeom prst="rect">
            <a:avLst/>
          </a:prstGeom>
        </p:spPr>
      </p:pic>
      <p:pic>
        <p:nvPicPr>
          <p:cNvPr id="52" name="Picture 51">
            <a:extLst>
              <a:ext uri="{FF2B5EF4-FFF2-40B4-BE49-F238E27FC236}">
                <a16:creationId xmlns:a16="http://schemas.microsoft.com/office/drawing/2014/main" id="{830ED6EC-A362-E0C6-19FB-FECA3D563EEC}"/>
              </a:ext>
            </a:extLst>
          </p:cNvPr>
          <p:cNvPicPr>
            <a:picLocks noChangeAspect="1"/>
          </p:cNvPicPr>
          <p:nvPr/>
        </p:nvPicPr>
        <p:blipFill>
          <a:blip r:embed="rId14"/>
          <a:stretch>
            <a:fillRect/>
          </a:stretch>
        </p:blipFill>
        <p:spPr>
          <a:xfrm>
            <a:off x="8933767" y="4915162"/>
            <a:ext cx="1940473" cy="700493"/>
          </a:xfrm>
          <a:prstGeom prst="rect">
            <a:avLst/>
          </a:prstGeom>
        </p:spPr>
      </p:pic>
      <p:sp>
        <p:nvSpPr>
          <p:cNvPr id="54" name="Rectangle 53">
            <a:extLst>
              <a:ext uri="{FF2B5EF4-FFF2-40B4-BE49-F238E27FC236}">
                <a16:creationId xmlns:a16="http://schemas.microsoft.com/office/drawing/2014/main" id="{D7E7DF37-989A-FA9B-97C2-AB93635DF235}"/>
              </a:ext>
            </a:extLst>
          </p:cNvPr>
          <p:cNvSpPr/>
          <p:nvPr/>
        </p:nvSpPr>
        <p:spPr>
          <a:xfrm>
            <a:off x="8984340" y="2895864"/>
            <a:ext cx="2788560" cy="16246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4" descr="A group of people with a speech bubble&#10;&#10;Description automatically generated">
            <a:extLst>
              <a:ext uri="{FF2B5EF4-FFF2-40B4-BE49-F238E27FC236}">
                <a16:creationId xmlns:a16="http://schemas.microsoft.com/office/drawing/2014/main" id="{BE122AEE-847A-2361-A326-47B6134EBD43}"/>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51003"/>
          <a:stretch/>
        </p:blipFill>
        <p:spPr>
          <a:xfrm>
            <a:off x="9211906" y="2840268"/>
            <a:ext cx="2218976" cy="889711"/>
          </a:xfrm>
          <a:prstGeom prst="rect">
            <a:avLst/>
          </a:prstGeom>
        </p:spPr>
      </p:pic>
      <p:sp>
        <p:nvSpPr>
          <p:cNvPr id="36" name="TextBox 35">
            <a:extLst>
              <a:ext uri="{FF2B5EF4-FFF2-40B4-BE49-F238E27FC236}">
                <a16:creationId xmlns:a16="http://schemas.microsoft.com/office/drawing/2014/main" id="{9F078CB1-36B7-F7C2-6D1C-36917F8926F7}"/>
              </a:ext>
            </a:extLst>
          </p:cNvPr>
          <p:cNvSpPr txBox="1"/>
          <p:nvPr/>
        </p:nvSpPr>
        <p:spPr>
          <a:xfrm>
            <a:off x="8499281" y="3702888"/>
            <a:ext cx="3375639" cy="738664"/>
          </a:xfrm>
          <a:prstGeom prst="rect">
            <a:avLst/>
          </a:prstGeom>
          <a:noFill/>
        </p:spPr>
        <p:txBody>
          <a:bodyPr wrap="square">
            <a:spAutoFit/>
          </a:bodyPr>
          <a:lstStyle/>
          <a:p>
            <a:pPr algn="ctr"/>
            <a:r>
              <a:rPr lang="en-US" sz="1400" dirty="0"/>
              <a:t>Additional rounds to address the geographic features for which there is no consensus </a:t>
            </a:r>
            <a:endParaRPr lang="en-GB" sz="1400" dirty="0"/>
          </a:p>
        </p:txBody>
      </p:sp>
      <p:sp>
        <p:nvSpPr>
          <p:cNvPr id="38" name="Oval 37">
            <a:extLst>
              <a:ext uri="{FF2B5EF4-FFF2-40B4-BE49-F238E27FC236}">
                <a16:creationId xmlns:a16="http://schemas.microsoft.com/office/drawing/2014/main" id="{5E9C4DCE-3DB4-B37E-660F-D6031E7871F4}"/>
              </a:ext>
            </a:extLst>
          </p:cNvPr>
          <p:cNvSpPr/>
          <p:nvPr/>
        </p:nvSpPr>
        <p:spPr>
          <a:xfrm>
            <a:off x="9620908" y="2698703"/>
            <a:ext cx="566193" cy="30908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A6985358-4A9C-3503-5746-D86726441CEA}"/>
              </a:ext>
            </a:extLst>
          </p:cNvPr>
          <p:cNvSpPr/>
          <p:nvPr/>
        </p:nvSpPr>
        <p:spPr>
          <a:xfrm rot="1758651">
            <a:off x="7731768" y="3922299"/>
            <a:ext cx="914064" cy="455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Isosceles Triangle 54">
            <a:extLst>
              <a:ext uri="{FF2B5EF4-FFF2-40B4-BE49-F238E27FC236}">
                <a16:creationId xmlns:a16="http://schemas.microsoft.com/office/drawing/2014/main" id="{0963D71D-5956-7FB6-34A7-9D36C5AE5703}"/>
              </a:ext>
            </a:extLst>
          </p:cNvPr>
          <p:cNvSpPr/>
          <p:nvPr/>
        </p:nvSpPr>
        <p:spPr>
          <a:xfrm rot="1366885">
            <a:off x="7816051" y="3952273"/>
            <a:ext cx="609916" cy="457141"/>
          </a:xfrm>
          <a:prstGeom prst="triangle">
            <a:avLst/>
          </a:prstGeom>
          <a:solidFill>
            <a:srgbClr val="1F83C5"/>
          </a:solidFill>
          <a:ln>
            <a:solidFill>
              <a:srgbClr val="1F83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Google Shape;473;p45">
            <a:extLst>
              <a:ext uri="{FF2B5EF4-FFF2-40B4-BE49-F238E27FC236}">
                <a16:creationId xmlns:a16="http://schemas.microsoft.com/office/drawing/2014/main" id="{8054F3E9-2BE6-2C4B-C71A-C5D41F58C7C2}"/>
              </a:ext>
            </a:extLst>
          </p:cNvPr>
          <p:cNvSpPr/>
          <p:nvPr/>
        </p:nvSpPr>
        <p:spPr>
          <a:xfrm rot="9390046">
            <a:off x="6242921" y="5200237"/>
            <a:ext cx="1580119" cy="433905"/>
          </a:xfrm>
          <a:prstGeom prst="rightArrow">
            <a:avLst>
              <a:gd name="adj1" fmla="val 50000"/>
              <a:gd name="adj2" fmla="val 50000"/>
            </a:avLst>
          </a:prstGeom>
          <a:solidFill>
            <a:srgbClr val="1F83C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endParaRPr>
          </a:p>
        </p:txBody>
      </p:sp>
      <p:sp>
        <p:nvSpPr>
          <p:cNvPr id="58" name="TextBox 57">
            <a:extLst>
              <a:ext uri="{FF2B5EF4-FFF2-40B4-BE49-F238E27FC236}">
                <a16:creationId xmlns:a16="http://schemas.microsoft.com/office/drawing/2014/main" id="{E86E8399-6297-D826-4324-06AC02EAA421}"/>
              </a:ext>
            </a:extLst>
          </p:cNvPr>
          <p:cNvSpPr txBox="1"/>
          <p:nvPr/>
        </p:nvSpPr>
        <p:spPr>
          <a:xfrm rot="20054736">
            <a:off x="6037992" y="5018966"/>
            <a:ext cx="1604865" cy="307777"/>
          </a:xfrm>
          <a:prstGeom prst="rect">
            <a:avLst/>
          </a:prstGeom>
          <a:noFill/>
        </p:spPr>
        <p:txBody>
          <a:bodyPr wrap="square">
            <a:spAutoFit/>
          </a:bodyPr>
          <a:lstStyle/>
          <a:p>
            <a:pPr algn="r"/>
            <a:r>
              <a:rPr lang="en-US" sz="1400" dirty="0"/>
              <a:t>Full consensus</a:t>
            </a:r>
            <a:endParaRPr lang="en-GB" sz="1400" dirty="0"/>
          </a:p>
        </p:txBody>
      </p:sp>
      <p:sp>
        <p:nvSpPr>
          <p:cNvPr id="42" name="Google Shape;473;p45">
            <a:extLst>
              <a:ext uri="{FF2B5EF4-FFF2-40B4-BE49-F238E27FC236}">
                <a16:creationId xmlns:a16="http://schemas.microsoft.com/office/drawing/2014/main" id="{4906D394-4D9D-3E72-ABB8-23A801E4BDDE}"/>
              </a:ext>
            </a:extLst>
          </p:cNvPr>
          <p:cNvSpPr/>
          <p:nvPr/>
        </p:nvSpPr>
        <p:spPr>
          <a:xfrm rot="2797771">
            <a:off x="9662666" y="2426086"/>
            <a:ext cx="655002" cy="351135"/>
          </a:xfrm>
          <a:prstGeom prst="rightArrow">
            <a:avLst>
              <a:gd name="adj1" fmla="val 50000"/>
              <a:gd name="adj2" fmla="val 50000"/>
            </a:avLst>
          </a:prstGeom>
          <a:solidFill>
            <a:srgbClr val="1F83C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endParaRPr>
          </a:p>
        </p:txBody>
      </p:sp>
      <p:pic>
        <p:nvPicPr>
          <p:cNvPr id="4" name="Picture 3">
            <a:extLst>
              <a:ext uri="{FF2B5EF4-FFF2-40B4-BE49-F238E27FC236}">
                <a16:creationId xmlns:a16="http://schemas.microsoft.com/office/drawing/2014/main" id="{2407A0C9-F258-D5D1-E0D5-34A391D3F693}"/>
              </a:ext>
            </a:extLst>
          </p:cNvPr>
          <p:cNvPicPr>
            <a:picLocks noChangeAspect="1"/>
          </p:cNvPicPr>
          <p:nvPr/>
        </p:nvPicPr>
        <p:blipFill>
          <a:blip r:embed="rId15"/>
          <a:stretch>
            <a:fillRect/>
          </a:stretch>
        </p:blipFill>
        <p:spPr>
          <a:xfrm>
            <a:off x="6223402" y="1515506"/>
            <a:ext cx="762106" cy="247685"/>
          </a:xfrm>
          <a:prstGeom prst="rect">
            <a:avLst/>
          </a:prstGeom>
        </p:spPr>
      </p:pic>
      <p:pic>
        <p:nvPicPr>
          <p:cNvPr id="6" name="Picture 5">
            <a:extLst>
              <a:ext uri="{FF2B5EF4-FFF2-40B4-BE49-F238E27FC236}">
                <a16:creationId xmlns:a16="http://schemas.microsoft.com/office/drawing/2014/main" id="{B8CF176D-CB25-915D-1430-869CFA119E04}"/>
              </a:ext>
            </a:extLst>
          </p:cNvPr>
          <p:cNvPicPr>
            <a:picLocks noChangeAspect="1"/>
          </p:cNvPicPr>
          <p:nvPr/>
        </p:nvPicPr>
        <p:blipFill>
          <a:blip r:embed="rId16"/>
          <a:stretch>
            <a:fillRect/>
          </a:stretch>
        </p:blipFill>
        <p:spPr>
          <a:xfrm>
            <a:off x="6332954" y="1876066"/>
            <a:ext cx="543001" cy="200053"/>
          </a:xfrm>
          <a:prstGeom prst="rect">
            <a:avLst/>
          </a:prstGeom>
        </p:spPr>
      </p:pic>
      <p:pic>
        <p:nvPicPr>
          <p:cNvPr id="9" name="Picture 8">
            <a:extLst>
              <a:ext uri="{FF2B5EF4-FFF2-40B4-BE49-F238E27FC236}">
                <a16:creationId xmlns:a16="http://schemas.microsoft.com/office/drawing/2014/main" id="{23A32527-E17C-2FB4-E98F-3F8F55B5CF7D}"/>
              </a:ext>
            </a:extLst>
          </p:cNvPr>
          <p:cNvPicPr>
            <a:picLocks noChangeAspect="1"/>
          </p:cNvPicPr>
          <p:nvPr/>
        </p:nvPicPr>
        <p:blipFill>
          <a:blip r:embed="rId17"/>
          <a:stretch>
            <a:fillRect/>
          </a:stretch>
        </p:blipFill>
        <p:spPr>
          <a:xfrm>
            <a:off x="7351425" y="1467852"/>
            <a:ext cx="1403286" cy="241549"/>
          </a:xfrm>
          <a:prstGeom prst="rect">
            <a:avLst/>
          </a:prstGeom>
        </p:spPr>
      </p:pic>
      <p:pic>
        <p:nvPicPr>
          <p:cNvPr id="11" name="Picture 10">
            <a:extLst>
              <a:ext uri="{FF2B5EF4-FFF2-40B4-BE49-F238E27FC236}">
                <a16:creationId xmlns:a16="http://schemas.microsoft.com/office/drawing/2014/main" id="{0A281BFB-7AAB-9AB3-4081-AEF0C005D784}"/>
              </a:ext>
            </a:extLst>
          </p:cNvPr>
          <p:cNvPicPr>
            <a:picLocks noChangeAspect="1"/>
          </p:cNvPicPr>
          <p:nvPr/>
        </p:nvPicPr>
        <p:blipFill>
          <a:blip r:embed="rId18"/>
          <a:stretch>
            <a:fillRect/>
          </a:stretch>
        </p:blipFill>
        <p:spPr>
          <a:xfrm>
            <a:off x="7333590" y="1843989"/>
            <a:ext cx="1344590" cy="310702"/>
          </a:xfrm>
          <a:prstGeom prst="rect">
            <a:avLst/>
          </a:prstGeom>
        </p:spPr>
      </p:pic>
    </p:spTree>
    <p:extLst>
      <p:ext uri="{BB962C8B-B14F-4D97-AF65-F5344CB8AC3E}">
        <p14:creationId xmlns:p14="http://schemas.microsoft.com/office/powerpoint/2010/main" val="3504792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A272AF-90F1-5ED6-ECD7-8D66766AB241}"/>
              </a:ext>
            </a:extLst>
          </p:cNvPr>
          <p:cNvSpPr txBox="1">
            <a:spLocks/>
          </p:cNvSpPr>
          <p:nvPr/>
        </p:nvSpPr>
        <p:spPr>
          <a:xfrm>
            <a:off x="1" y="197840"/>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Understanding the geography – Exercise 3 (cross-program) </a:t>
            </a:r>
          </a:p>
        </p:txBody>
      </p:sp>
      <p:sp>
        <p:nvSpPr>
          <p:cNvPr id="2" name="Google Shape;258;p10">
            <a:extLst>
              <a:ext uri="{FF2B5EF4-FFF2-40B4-BE49-F238E27FC236}">
                <a16:creationId xmlns:a16="http://schemas.microsoft.com/office/drawing/2014/main" id="{7C48B63B-B636-DF01-9ADE-4B179297FAAC}"/>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17</a:t>
            </a:fld>
            <a:endParaRPr sz="1200">
              <a:solidFill>
                <a:schemeClr val="lt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FED5B184-6B99-77C9-39A9-29428EB597EF}"/>
              </a:ext>
            </a:extLst>
          </p:cNvPr>
          <p:cNvPicPr>
            <a:picLocks noChangeAspect="1"/>
          </p:cNvPicPr>
          <p:nvPr/>
        </p:nvPicPr>
        <p:blipFill rotWithShape="1">
          <a:blip r:embed="rId3"/>
          <a:srcRect r="67291" b="21959"/>
          <a:stretch/>
        </p:blipFill>
        <p:spPr>
          <a:xfrm>
            <a:off x="8801627" y="1142777"/>
            <a:ext cx="2704573" cy="4572445"/>
          </a:xfrm>
          <a:prstGeom prst="rect">
            <a:avLst/>
          </a:prstGeom>
        </p:spPr>
      </p:pic>
      <p:pic>
        <p:nvPicPr>
          <p:cNvPr id="8" name="Picture 7" descr="A row of green and yellow post-it notes&#10;&#10;Description automatically generated">
            <a:extLst>
              <a:ext uri="{FF2B5EF4-FFF2-40B4-BE49-F238E27FC236}">
                <a16:creationId xmlns:a16="http://schemas.microsoft.com/office/drawing/2014/main" id="{CB638B18-7E73-0E9D-3A06-15BF977840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85" t="17116" r="2163" b="16794"/>
          <a:stretch/>
        </p:blipFill>
        <p:spPr>
          <a:xfrm rot="5400000">
            <a:off x="1530238" y="2736960"/>
            <a:ext cx="4254724" cy="1701800"/>
          </a:xfrm>
          <a:prstGeom prst="rect">
            <a:avLst/>
          </a:prstGeom>
        </p:spPr>
      </p:pic>
      <p:sp>
        <p:nvSpPr>
          <p:cNvPr id="9" name="TextBox 8">
            <a:extLst>
              <a:ext uri="{FF2B5EF4-FFF2-40B4-BE49-F238E27FC236}">
                <a16:creationId xmlns:a16="http://schemas.microsoft.com/office/drawing/2014/main" id="{8DC4FD02-0CF2-BFCF-51BA-E3D5BCAF07A3}"/>
              </a:ext>
            </a:extLst>
          </p:cNvPr>
          <p:cNvSpPr txBox="1"/>
          <p:nvPr/>
        </p:nvSpPr>
        <p:spPr>
          <a:xfrm>
            <a:off x="247659" y="2745947"/>
            <a:ext cx="2336256" cy="1938992"/>
          </a:xfrm>
          <a:prstGeom prst="rect">
            <a:avLst/>
          </a:prstGeom>
          <a:noFill/>
        </p:spPr>
        <p:txBody>
          <a:bodyPr wrap="square">
            <a:spAutoFit/>
          </a:bodyPr>
          <a:lstStyle/>
          <a:p>
            <a:pPr algn="ctr"/>
            <a:r>
              <a:rPr lang="en-US" sz="2000" dirty="0"/>
              <a:t>Use the post its from exercise 1 to get the participants to organize them under the form of hierarchies</a:t>
            </a:r>
            <a:endParaRPr lang="en-GB" sz="2000" dirty="0"/>
          </a:p>
        </p:txBody>
      </p:sp>
      <p:sp>
        <p:nvSpPr>
          <p:cNvPr id="10" name="TextBox 9">
            <a:extLst>
              <a:ext uri="{FF2B5EF4-FFF2-40B4-BE49-F238E27FC236}">
                <a16:creationId xmlns:a16="http://schemas.microsoft.com/office/drawing/2014/main" id="{F99D7F12-E120-5918-1BBB-73D08CC757F3}"/>
              </a:ext>
            </a:extLst>
          </p:cNvPr>
          <p:cNvSpPr txBox="1"/>
          <p:nvPr/>
        </p:nvSpPr>
        <p:spPr>
          <a:xfrm>
            <a:off x="6604274" y="3207611"/>
            <a:ext cx="2336256" cy="1015663"/>
          </a:xfrm>
          <a:prstGeom prst="rect">
            <a:avLst/>
          </a:prstGeom>
          <a:noFill/>
        </p:spPr>
        <p:txBody>
          <a:bodyPr wrap="square">
            <a:spAutoFit/>
          </a:bodyPr>
          <a:lstStyle/>
          <a:p>
            <a:pPr algn="ctr"/>
            <a:r>
              <a:rPr lang="en-US" sz="2000" dirty="0"/>
              <a:t>Capture the agreed upon hierarchies in an electronic format</a:t>
            </a:r>
            <a:endParaRPr lang="en-GB" sz="2000" dirty="0"/>
          </a:p>
        </p:txBody>
      </p:sp>
      <p:sp>
        <p:nvSpPr>
          <p:cNvPr id="11" name="AutoShape 416">
            <a:extLst>
              <a:ext uri="{FF2B5EF4-FFF2-40B4-BE49-F238E27FC236}">
                <a16:creationId xmlns:a16="http://schemas.microsoft.com/office/drawing/2014/main" id="{43B85144-14F5-C603-DE09-8674C7DDE5AD}"/>
              </a:ext>
            </a:extLst>
          </p:cNvPr>
          <p:cNvSpPr>
            <a:spLocks noChangeArrowheads="1"/>
          </p:cNvSpPr>
          <p:nvPr/>
        </p:nvSpPr>
        <p:spPr bwMode="auto">
          <a:xfrm>
            <a:off x="5333726" y="3333805"/>
            <a:ext cx="1016273" cy="603140"/>
          </a:xfrm>
          <a:prstGeom prst="rightArrow">
            <a:avLst>
              <a:gd name="adj1" fmla="val 50000"/>
              <a:gd name="adj2" fmla="val 50000"/>
            </a:avLst>
          </a:prstGeom>
          <a:solidFill>
            <a:srgbClr val="1F83C5"/>
          </a:solidFill>
          <a:ln w="9525">
            <a:noFill/>
            <a:miter lim="800000"/>
            <a:headEnd/>
            <a:tailEnd/>
          </a:ln>
        </p:spPr>
        <p:txBody>
          <a:bodyPr wrap="none" anchor="ctr"/>
          <a:lstStyle/>
          <a:p>
            <a:pPr eaLnBrk="1" hangingPunct="1">
              <a:defRPr/>
            </a:pPr>
            <a:endParaRPr lang="fr-CH" sz="1600">
              <a:solidFill>
                <a:srgbClr val="346667"/>
              </a:solidFill>
              <a:cs typeface="Arial" charset="0"/>
            </a:endParaRPr>
          </a:p>
        </p:txBody>
      </p:sp>
    </p:spTree>
    <p:extLst>
      <p:ext uri="{BB962C8B-B14F-4D97-AF65-F5344CB8AC3E}">
        <p14:creationId xmlns:p14="http://schemas.microsoft.com/office/powerpoint/2010/main" val="3774384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A272AF-90F1-5ED6-ECD7-8D66766AB241}"/>
              </a:ext>
            </a:extLst>
          </p:cNvPr>
          <p:cNvSpPr txBox="1">
            <a:spLocks/>
          </p:cNvSpPr>
          <p:nvPr/>
        </p:nvSpPr>
        <p:spPr>
          <a:xfrm>
            <a:off x="1" y="197840"/>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Understanding the geography – Exercise 3 (cross-program) </a:t>
            </a:r>
          </a:p>
        </p:txBody>
      </p:sp>
      <p:sp>
        <p:nvSpPr>
          <p:cNvPr id="2" name="Google Shape;258;p10">
            <a:extLst>
              <a:ext uri="{FF2B5EF4-FFF2-40B4-BE49-F238E27FC236}">
                <a16:creationId xmlns:a16="http://schemas.microsoft.com/office/drawing/2014/main" id="{7C48B63B-B636-DF01-9ADE-4B179297FAAC}"/>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18</a:t>
            </a:fld>
            <a:endParaRPr sz="1200">
              <a:solidFill>
                <a:schemeClr val="lt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74B28AFC-C473-CD70-D3D0-5E780EDDFF74}"/>
              </a:ext>
            </a:extLst>
          </p:cNvPr>
          <p:cNvPicPr>
            <a:picLocks noChangeAspect="1"/>
          </p:cNvPicPr>
          <p:nvPr/>
        </p:nvPicPr>
        <p:blipFill rotWithShape="1">
          <a:blip r:embed="rId3"/>
          <a:srcRect l="34919" t="26684" r="6707" b="6745"/>
          <a:stretch/>
        </p:blipFill>
        <p:spPr>
          <a:xfrm>
            <a:off x="610230" y="3623623"/>
            <a:ext cx="4042850" cy="2483317"/>
          </a:xfrm>
          <a:prstGeom prst="rect">
            <a:avLst/>
          </a:prstGeom>
          <a:ln>
            <a:solidFill>
              <a:schemeClr val="tx1"/>
            </a:solidFill>
          </a:ln>
          <a:effectLst>
            <a:outerShdw blurRad="50800" dist="38100" dir="2700000" sx="102000" sy="102000" algn="tl" rotWithShape="0">
              <a:prstClr val="black">
                <a:alpha val="40000"/>
              </a:prstClr>
            </a:outerShdw>
          </a:effectLst>
        </p:spPr>
      </p:pic>
      <p:pic>
        <p:nvPicPr>
          <p:cNvPr id="5" name="Picture 4">
            <a:extLst>
              <a:ext uri="{FF2B5EF4-FFF2-40B4-BE49-F238E27FC236}">
                <a16:creationId xmlns:a16="http://schemas.microsoft.com/office/drawing/2014/main" id="{0EF7DB79-C12B-F444-67A7-D3AC78993D4C}"/>
              </a:ext>
            </a:extLst>
          </p:cNvPr>
          <p:cNvPicPr>
            <a:picLocks noChangeAspect="1"/>
          </p:cNvPicPr>
          <p:nvPr/>
        </p:nvPicPr>
        <p:blipFill rotWithShape="1">
          <a:blip r:embed="rId4"/>
          <a:srcRect l="28652" t="26801" r="6743" b="6847"/>
          <a:stretch/>
        </p:blipFill>
        <p:spPr>
          <a:xfrm>
            <a:off x="4404072" y="2292046"/>
            <a:ext cx="4042850" cy="2471747"/>
          </a:xfrm>
          <a:prstGeom prst="rect">
            <a:avLst/>
          </a:prstGeom>
          <a:ln>
            <a:solidFill>
              <a:schemeClr val="tx1"/>
            </a:solidFill>
          </a:ln>
          <a:effectLst>
            <a:outerShdw blurRad="50800" dist="38100" dir="2700000" sx="102000" sy="102000" algn="tl" rotWithShape="0">
              <a:prstClr val="black">
                <a:alpha val="40000"/>
              </a:prstClr>
            </a:outerShdw>
          </a:effectLst>
        </p:spPr>
      </p:pic>
      <p:pic>
        <p:nvPicPr>
          <p:cNvPr id="6" name="Picture 5">
            <a:extLst>
              <a:ext uri="{FF2B5EF4-FFF2-40B4-BE49-F238E27FC236}">
                <a16:creationId xmlns:a16="http://schemas.microsoft.com/office/drawing/2014/main" id="{954AE026-7B9D-D7F0-C751-C46C145A37EE}"/>
              </a:ext>
            </a:extLst>
          </p:cNvPr>
          <p:cNvPicPr>
            <a:picLocks noChangeAspect="1"/>
          </p:cNvPicPr>
          <p:nvPr/>
        </p:nvPicPr>
        <p:blipFill rotWithShape="1">
          <a:blip r:embed="rId5"/>
          <a:srcRect l="28374" t="27670" r="6016" b="5759"/>
          <a:stretch/>
        </p:blipFill>
        <p:spPr>
          <a:xfrm>
            <a:off x="7790848" y="779624"/>
            <a:ext cx="4042850" cy="2471746"/>
          </a:xfrm>
          <a:prstGeom prst="rect">
            <a:avLst/>
          </a:prstGeom>
          <a:ln>
            <a:solidFill>
              <a:schemeClr val="tx1"/>
            </a:solidFill>
          </a:ln>
          <a:effectLst>
            <a:outerShdw blurRad="50800" dist="38100" dir="2700000" sx="102000" sy="102000" algn="tl" rotWithShape="0">
              <a:prstClr val="black">
                <a:alpha val="40000"/>
              </a:prstClr>
            </a:outerShdw>
          </a:effectLst>
        </p:spPr>
      </p:pic>
      <p:sp>
        <p:nvSpPr>
          <p:cNvPr id="12" name="TextBox 11">
            <a:extLst>
              <a:ext uri="{FF2B5EF4-FFF2-40B4-BE49-F238E27FC236}">
                <a16:creationId xmlns:a16="http://schemas.microsoft.com/office/drawing/2014/main" id="{69CDFDF0-494A-228F-80BF-4AA288C9BE0D}"/>
              </a:ext>
            </a:extLst>
          </p:cNvPr>
          <p:cNvSpPr txBox="1"/>
          <p:nvPr/>
        </p:nvSpPr>
        <p:spPr>
          <a:xfrm>
            <a:off x="742181" y="833171"/>
            <a:ext cx="3018056" cy="1200329"/>
          </a:xfrm>
          <a:prstGeom prst="rect">
            <a:avLst/>
          </a:prstGeom>
          <a:noFill/>
        </p:spPr>
        <p:txBody>
          <a:bodyPr wrap="square">
            <a:spAutoFit/>
          </a:bodyPr>
          <a:lstStyle/>
          <a:p>
            <a:pPr algn="ctr"/>
            <a:r>
              <a:rPr lang="en-US" sz="2400" dirty="0"/>
              <a:t>Several hierarchies can contain the same geographic feature</a:t>
            </a:r>
            <a:endParaRPr lang="en-GB" sz="2400" dirty="0"/>
          </a:p>
        </p:txBody>
      </p:sp>
      <p:sp>
        <p:nvSpPr>
          <p:cNvPr id="13" name="Oval 12">
            <a:extLst>
              <a:ext uri="{FF2B5EF4-FFF2-40B4-BE49-F238E27FC236}">
                <a16:creationId xmlns:a16="http://schemas.microsoft.com/office/drawing/2014/main" id="{37423A0E-AC53-4E34-5C7D-35C0ED3BA202}"/>
              </a:ext>
            </a:extLst>
          </p:cNvPr>
          <p:cNvSpPr/>
          <p:nvPr/>
        </p:nvSpPr>
        <p:spPr>
          <a:xfrm>
            <a:off x="3442996" y="5738327"/>
            <a:ext cx="877077" cy="36861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A7A89B77-D06E-E512-9EA4-3F4C62114CA0}"/>
              </a:ext>
            </a:extLst>
          </p:cNvPr>
          <p:cNvSpPr/>
          <p:nvPr/>
        </p:nvSpPr>
        <p:spPr>
          <a:xfrm>
            <a:off x="5704116" y="4421671"/>
            <a:ext cx="877077" cy="36861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ADDE8140-87C7-B36C-1D79-D803B745D174}"/>
              </a:ext>
            </a:extLst>
          </p:cNvPr>
          <p:cNvSpPr/>
          <p:nvPr/>
        </p:nvSpPr>
        <p:spPr>
          <a:xfrm>
            <a:off x="10232572" y="2824443"/>
            <a:ext cx="877077" cy="36861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DBAA5AE8-27C3-4605-84F7-5FF35159C5E4}"/>
              </a:ext>
            </a:extLst>
          </p:cNvPr>
          <p:cNvSpPr/>
          <p:nvPr/>
        </p:nvSpPr>
        <p:spPr>
          <a:xfrm>
            <a:off x="7731263" y="2898140"/>
            <a:ext cx="877077" cy="36861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34428740-B4F3-0142-BBE6-43443B35A6B8}"/>
              </a:ext>
            </a:extLst>
          </p:cNvPr>
          <p:cNvSpPr txBox="1"/>
          <p:nvPr/>
        </p:nvSpPr>
        <p:spPr>
          <a:xfrm>
            <a:off x="8723544" y="3623623"/>
            <a:ext cx="3018056" cy="369332"/>
          </a:xfrm>
          <a:prstGeom prst="rect">
            <a:avLst/>
          </a:prstGeom>
          <a:noFill/>
        </p:spPr>
        <p:txBody>
          <a:bodyPr wrap="square">
            <a:spAutoFit/>
          </a:bodyPr>
          <a:lstStyle/>
          <a:p>
            <a:pPr algn="ctr"/>
            <a:r>
              <a:rPr lang="en-US" dirty="0"/>
              <a:t>Example: Cambodia</a:t>
            </a:r>
            <a:endParaRPr lang="en-GB" dirty="0"/>
          </a:p>
        </p:txBody>
      </p:sp>
    </p:spTree>
    <p:extLst>
      <p:ext uri="{BB962C8B-B14F-4D97-AF65-F5344CB8AC3E}">
        <p14:creationId xmlns:p14="http://schemas.microsoft.com/office/powerpoint/2010/main" val="2570433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D43E18-48A4-D8FC-78AC-CD1927CB9795}"/>
              </a:ext>
            </a:extLst>
          </p:cNvPr>
          <p:cNvPicPr>
            <a:picLocks noChangeAspect="1"/>
          </p:cNvPicPr>
          <p:nvPr/>
        </p:nvPicPr>
        <p:blipFill>
          <a:blip r:embed="rId3"/>
          <a:stretch>
            <a:fillRect/>
          </a:stretch>
        </p:blipFill>
        <p:spPr>
          <a:xfrm>
            <a:off x="3460207" y="1035947"/>
            <a:ext cx="4951693" cy="5220260"/>
          </a:xfrm>
          <a:prstGeom prst="rect">
            <a:avLst/>
          </a:prstGeom>
        </p:spPr>
      </p:pic>
      <p:sp>
        <p:nvSpPr>
          <p:cNvPr id="9" name="Rectangle 8"/>
          <p:cNvSpPr/>
          <p:nvPr/>
        </p:nvSpPr>
        <p:spPr>
          <a:xfrm>
            <a:off x="4778001" y="2407037"/>
            <a:ext cx="2306271" cy="5823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D3FCA7-CB84-C6F6-7437-0FEC98695857}"/>
              </a:ext>
            </a:extLst>
          </p:cNvPr>
          <p:cNvSpPr txBox="1">
            <a:spLocks/>
          </p:cNvSpPr>
          <p:nvPr/>
        </p:nvSpPr>
        <p:spPr>
          <a:xfrm>
            <a:off x="869576" y="601793"/>
            <a:ext cx="9978952" cy="561975"/>
          </a:xfrm>
          <a:prstGeom prst="rect">
            <a:avLst/>
          </a:prstGeom>
        </p:spPr>
        <p:txBody>
          <a:bodyPr vert="horz" lIns="91440" tIns="45720" rIns="91440" bIns="45720" rtlCol="0" anchor="ctr">
            <a:noAutofit/>
          </a:bodyPr>
          <a:lstStyle/>
          <a:p>
            <a:pPr>
              <a:lnSpc>
                <a:spcPct val="90000"/>
              </a:lnSpc>
              <a:defRPr/>
            </a:pPr>
            <a:r>
              <a:rPr lang="en-PH" sz="2400" b="1" dirty="0">
                <a:ea typeface="Arial" charset="0"/>
              </a:rPr>
              <a:t>Step</a:t>
            </a:r>
            <a:r>
              <a:rPr lang="fr-FR" sz="2400" b="1" dirty="0">
                <a:ea typeface="Arial" charset="0"/>
              </a:rPr>
              <a:t> B : </a:t>
            </a:r>
            <a:r>
              <a:rPr lang="en-US" sz="2400" dirty="0">
                <a:ea typeface="Arial" charset="0"/>
              </a:rPr>
              <a:t>Understand the geography, define the products and identify the needs</a:t>
            </a:r>
            <a:endParaRPr lang="en-PH" sz="2400" dirty="0">
              <a:ea typeface="Arial" charset="0"/>
            </a:endParaRPr>
          </a:p>
        </p:txBody>
      </p:sp>
      <p:sp>
        <p:nvSpPr>
          <p:cNvPr id="5" name="Slide Number Placeholder 3">
            <a:extLst>
              <a:ext uri="{FF2B5EF4-FFF2-40B4-BE49-F238E27FC236}">
                <a16:creationId xmlns:a16="http://schemas.microsoft.com/office/drawing/2014/main" id="{B4D82A84-C03A-6F63-9ECA-0B97F39C6BB3}"/>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2</a:t>
            </a:fld>
            <a:endParaRPr lang="en-GB" altLang="en-US" sz="1200" dirty="0">
              <a:solidFill>
                <a:schemeClr val="bg1"/>
              </a:solidFill>
            </a:endParaRPr>
          </a:p>
        </p:txBody>
      </p:sp>
      <p:sp>
        <p:nvSpPr>
          <p:cNvPr id="24" name="Title 1">
            <a:extLst>
              <a:ext uri="{FF2B5EF4-FFF2-40B4-BE49-F238E27FC236}">
                <a16:creationId xmlns:a16="http://schemas.microsoft.com/office/drawing/2014/main" id="{F80704E7-19D8-41BB-DFEC-43E2F6765712}"/>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Tree>
    <p:extLst>
      <p:ext uri="{BB962C8B-B14F-4D97-AF65-F5344CB8AC3E}">
        <p14:creationId xmlns:p14="http://schemas.microsoft.com/office/powerpoint/2010/main" val="484287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3FCA7-CB84-C6F6-7437-0FEC98695857}"/>
              </a:ext>
            </a:extLst>
          </p:cNvPr>
          <p:cNvSpPr txBox="1">
            <a:spLocks/>
          </p:cNvSpPr>
          <p:nvPr/>
        </p:nvSpPr>
        <p:spPr>
          <a:xfrm>
            <a:off x="430305" y="632940"/>
            <a:ext cx="3514165" cy="561975"/>
          </a:xfrm>
          <a:prstGeom prst="rect">
            <a:avLst/>
          </a:prstGeom>
        </p:spPr>
        <p:txBody>
          <a:bodyPr vert="horz" lIns="91440" tIns="45720" rIns="91440" bIns="45720" rtlCol="0" anchor="ctr">
            <a:noAutofit/>
          </a:bodyPr>
          <a:lstStyle/>
          <a:p>
            <a:pPr>
              <a:lnSpc>
                <a:spcPct val="90000"/>
              </a:lnSpc>
              <a:defRPr/>
            </a:pPr>
            <a:r>
              <a:rPr lang="en-US" dirty="0">
                <a:ea typeface="Arial" charset="0"/>
              </a:rPr>
              <a:t>Understand the geography</a:t>
            </a:r>
            <a:endParaRPr lang="en-PH" dirty="0">
              <a:ea typeface="Arial" charset="0"/>
            </a:endParaRPr>
          </a:p>
        </p:txBody>
      </p:sp>
      <p:sp>
        <p:nvSpPr>
          <p:cNvPr id="5" name="Slide Number Placeholder 3">
            <a:extLst>
              <a:ext uri="{FF2B5EF4-FFF2-40B4-BE49-F238E27FC236}">
                <a16:creationId xmlns:a16="http://schemas.microsoft.com/office/drawing/2014/main" id="{B4D82A84-C03A-6F63-9ECA-0B97F39C6BB3}"/>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3</a:t>
            </a:fld>
            <a:endParaRPr lang="en-GB" altLang="en-US" sz="1200" dirty="0">
              <a:solidFill>
                <a:schemeClr val="bg1"/>
              </a:solidFill>
            </a:endParaRPr>
          </a:p>
        </p:txBody>
      </p:sp>
      <p:sp>
        <p:nvSpPr>
          <p:cNvPr id="24" name="Title 1">
            <a:extLst>
              <a:ext uri="{FF2B5EF4-FFF2-40B4-BE49-F238E27FC236}">
                <a16:creationId xmlns:a16="http://schemas.microsoft.com/office/drawing/2014/main" id="{F80704E7-19D8-41BB-DFEC-43E2F6765712}"/>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
        <p:nvSpPr>
          <p:cNvPr id="4" name="Title 1">
            <a:extLst>
              <a:ext uri="{FF2B5EF4-FFF2-40B4-BE49-F238E27FC236}">
                <a16:creationId xmlns:a16="http://schemas.microsoft.com/office/drawing/2014/main" id="{97D3FCA7-CB84-C6F6-7437-0FEC98695857}"/>
              </a:ext>
            </a:extLst>
          </p:cNvPr>
          <p:cNvSpPr txBox="1">
            <a:spLocks/>
          </p:cNvSpPr>
          <p:nvPr/>
        </p:nvSpPr>
        <p:spPr>
          <a:xfrm>
            <a:off x="4657164" y="632940"/>
            <a:ext cx="2877671" cy="561975"/>
          </a:xfrm>
          <a:prstGeom prst="rect">
            <a:avLst/>
          </a:prstGeom>
        </p:spPr>
        <p:txBody>
          <a:bodyPr vert="horz" lIns="91440" tIns="45720" rIns="91440" bIns="45720" rtlCol="0" anchor="ctr">
            <a:noAutofit/>
          </a:bodyPr>
          <a:lstStyle/>
          <a:p>
            <a:pPr algn="ctr">
              <a:lnSpc>
                <a:spcPct val="90000"/>
              </a:lnSpc>
              <a:defRPr/>
            </a:pPr>
            <a:r>
              <a:rPr lang="en-US" dirty="0">
                <a:ea typeface="Arial" charset="0"/>
              </a:rPr>
              <a:t>Define the “geo” products </a:t>
            </a:r>
            <a:endParaRPr lang="en-PH" dirty="0">
              <a:ea typeface="Arial" charset="0"/>
            </a:endParaRPr>
          </a:p>
        </p:txBody>
      </p:sp>
      <p:sp>
        <p:nvSpPr>
          <p:cNvPr id="6" name="Title 1">
            <a:extLst>
              <a:ext uri="{FF2B5EF4-FFF2-40B4-BE49-F238E27FC236}">
                <a16:creationId xmlns:a16="http://schemas.microsoft.com/office/drawing/2014/main" id="{97D3FCA7-CB84-C6F6-7437-0FEC98695857}"/>
              </a:ext>
            </a:extLst>
          </p:cNvPr>
          <p:cNvSpPr txBox="1">
            <a:spLocks/>
          </p:cNvSpPr>
          <p:nvPr/>
        </p:nvSpPr>
        <p:spPr>
          <a:xfrm>
            <a:off x="8148918" y="797765"/>
            <a:ext cx="3738282" cy="561975"/>
          </a:xfrm>
          <a:prstGeom prst="rect">
            <a:avLst/>
          </a:prstGeom>
        </p:spPr>
        <p:txBody>
          <a:bodyPr vert="horz" lIns="91440" tIns="45720" rIns="91440" bIns="45720" rtlCol="0" anchor="ctr">
            <a:noAutofit/>
          </a:bodyPr>
          <a:lstStyle/>
          <a:p>
            <a:pPr algn="ctr">
              <a:lnSpc>
                <a:spcPct val="90000"/>
              </a:lnSpc>
              <a:defRPr/>
            </a:pPr>
            <a:r>
              <a:rPr lang="en-US" dirty="0">
                <a:ea typeface="Arial" charset="0"/>
              </a:rPr>
              <a:t>Identify the needs in terms of hardware, software and technical expertise  </a:t>
            </a:r>
            <a:endParaRPr lang="en-PH" dirty="0">
              <a:ea typeface="Arial" charset="0"/>
            </a:endParaRPr>
          </a:p>
        </p:txBody>
      </p:sp>
      <p:sp>
        <p:nvSpPr>
          <p:cNvPr id="10" name="TextBox 9">
            <a:extLst>
              <a:ext uri="{FF2B5EF4-FFF2-40B4-BE49-F238E27FC236}">
                <a16:creationId xmlns:a16="http://schemas.microsoft.com/office/drawing/2014/main" id="{EA205252-E29C-708A-4897-257EEA941B6F}"/>
              </a:ext>
            </a:extLst>
          </p:cNvPr>
          <p:cNvSpPr txBox="1"/>
          <p:nvPr/>
        </p:nvSpPr>
        <p:spPr>
          <a:xfrm>
            <a:off x="1054105" y="5964162"/>
            <a:ext cx="2755895" cy="338554"/>
          </a:xfrm>
          <a:prstGeom prst="rect">
            <a:avLst/>
          </a:prstGeom>
          <a:noFill/>
        </p:spPr>
        <p:txBody>
          <a:bodyPr wrap="square">
            <a:spAutoFit/>
          </a:bodyPr>
          <a:lstStyle/>
          <a:p>
            <a:r>
              <a:rPr lang="en-US" sz="1600" dirty="0">
                <a:ea typeface="Calibri" pitchFamily="34" charset="0"/>
                <a:cs typeface="Times New Roman" pitchFamily="18" charset="0"/>
              </a:rPr>
              <a:t>Allow to define the data needs</a:t>
            </a:r>
            <a:endParaRPr lang="en-PH" sz="1600" dirty="0"/>
          </a:p>
        </p:txBody>
      </p:sp>
      <p:sp>
        <p:nvSpPr>
          <p:cNvPr id="11" name="Arrow: Right 10">
            <a:extLst>
              <a:ext uri="{FF2B5EF4-FFF2-40B4-BE49-F238E27FC236}">
                <a16:creationId xmlns:a16="http://schemas.microsoft.com/office/drawing/2014/main" id="{D066AB3A-57CF-EE88-528C-6EA5948EADE7}"/>
              </a:ext>
            </a:extLst>
          </p:cNvPr>
          <p:cNvSpPr/>
          <p:nvPr/>
        </p:nvSpPr>
        <p:spPr>
          <a:xfrm>
            <a:off x="430305" y="5970587"/>
            <a:ext cx="617169" cy="325705"/>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rgbClr val="346667"/>
              </a:solidFill>
            </a:endParaRPr>
          </a:p>
        </p:txBody>
      </p:sp>
      <p:pic>
        <p:nvPicPr>
          <p:cNvPr id="14" name="Picture 13">
            <a:extLst>
              <a:ext uri="{FF2B5EF4-FFF2-40B4-BE49-F238E27FC236}">
                <a16:creationId xmlns:a16="http://schemas.microsoft.com/office/drawing/2014/main" id="{EE28389C-A1A1-DEA8-60BB-3C3C4B1A01E3}"/>
              </a:ext>
            </a:extLst>
          </p:cNvPr>
          <p:cNvPicPr>
            <a:picLocks noChangeAspect="1"/>
          </p:cNvPicPr>
          <p:nvPr/>
        </p:nvPicPr>
        <p:blipFill>
          <a:blip r:embed="rId3"/>
          <a:stretch>
            <a:fillRect/>
          </a:stretch>
        </p:blipFill>
        <p:spPr>
          <a:xfrm>
            <a:off x="215772" y="1116820"/>
            <a:ext cx="2690493" cy="1595921"/>
          </a:xfrm>
          <a:prstGeom prst="rect">
            <a:avLst/>
          </a:prstGeom>
        </p:spPr>
      </p:pic>
      <p:pic>
        <p:nvPicPr>
          <p:cNvPr id="8" name="Picture 7">
            <a:extLst>
              <a:ext uri="{FF2B5EF4-FFF2-40B4-BE49-F238E27FC236}">
                <a16:creationId xmlns:a16="http://schemas.microsoft.com/office/drawing/2014/main" id="{122E3C42-582F-664F-87EE-B1E3D5E3E61A}"/>
              </a:ext>
            </a:extLst>
          </p:cNvPr>
          <p:cNvPicPr>
            <a:picLocks noChangeAspect="1"/>
          </p:cNvPicPr>
          <p:nvPr/>
        </p:nvPicPr>
        <p:blipFill>
          <a:blip r:embed="rId4"/>
          <a:stretch>
            <a:fillRect/>
          </a:stretch>
        </p:blipFill>
        <p:spPr>
          <a:xfrm>
            <a:off x="1497259" y="2223603"/>
            <a:ext cx="2261419" cy="1741600"/>
          </a:xfrm>
          <a:prstGeom prst="rect">
            <a:avLst/>
          </a:prstGeom>
        </p:spPr>
      </p:pic>
      <p:pic>
        <p:nvPicPr>
          <p:cNvPr id="16" name="Picture 15">
            <a:extLst>
              <a:ext uri="{FF2B5EF4-FFF2-40B4-BE49-F238E27FC236}">
                <a16:creationId xmlns:a16="http://schemas.microsoft.com/office/drawing/2014/main" id="{C4139153-56A5-80E9-ECE8-F77D0A9A0497}"/>
              </a:ext>
            </a:extLst>
          </p:cNvPr>
          <p:cNvPicPr>
            <a:picLocks noChangeAspect="1"/>
          </p:cNvPicPr>
          <p:nvPr/>
        </p:nvPicPr>
        <p:blipFill rotWithShape="1">
          <a:blip r:embed="rId5"/>
          <a:srcRect l="34250" t="13372" r="31100" b="6047"/>
          <a:stretch/>
        </p:blipFill>
        <p:spPr>
          <a:xfrm>
            <a:off x="4907869" y="1191546"/>
            <a:ext cx="1276728" cy="1595921"/>
          </a:xfrm>
          <a:prstGeom prst="rect">
            <a:avLst/>
          </a:prstGeom>
        </p:spPr>
      </p:pic>
      <p:pic>
        <p:nvPicPr>
          <p:cNvPr id="15" name="Picture 14">
            <a:extLst>
              <a:ext uri="{FF2B5EF4-FFF2-40B4-BE49-F238E27FC236}">
                <a16:creationId xmlns:a16="http://schemas.microsoft.com/office/drawing/2014/main" id="{E2FB9C0A-D4E6-A928-F90F-87ADDAF2311E}"/>
              </a:ext>
            </a:extLst>
          </p:cNvPr>
          <p:cNvPicPr>
            <a:picLocks noChangeAspect="1"/>
          </p:cNvPicPr>
          <p:nvPr/>
        </p:nvPicPr>
        <p:blipFill rotWithShape="1">
          <a:blip r:embed="rId6"/>
          <a:srcRect l="4194" t="24381" r="33629" b="12153"/>
          <a:stretch/>
        </p:blipFill>
        <p:spPr>
          <a:xfrm>
            <a:off x="5767546" y="2006744"/>
            <a:ext cx="1982470" cy="1087659"/>
          </a:xfrm>
          <a:prstGeom prst="rect">
            <a:avLst/>
          </a:prstGeom>
        </p:spPr>
      </p:pic>
      <p:pic>
        <p:nvPicPr>
          <p:cNvPr id="20" name="Picture 19">
            <a:extLst>
              <a:ext uri="{FF2B5EF4-FFF2-40B4-BE49-F238E27FC236}">
                <a16:creationId xmlns:a16="http://schemas.microsoft.com/office/drawing/2014/main" id="{6A3DACA4-0EEE-F957-BEE3-369C0A7F4C33}"/>
              </a:ext>
            </a:extLst>
          </p:cNvPr>
          <p:cNvPicPr>
            <a:picLocks noChangeAspect="1"/>
          </p:cNvPicPr>
          <p:nvPr/>
        </p:nvPicPr>
        <p:blipFill rotWithShape="1">
          <a:blip r:embed="rId7"/>
          <a:srcRect l="37928" t="16335" r="28953" b="5603"/>
          <a:stretch/>
        </p:blipFill>
        <p:spPr bwMode="auto">
          <a:xfrm>
            <a:off x="5047513" y="2961555"/>
            <a:ext cx="1313315" cy="1741600"/>
          </a:xfrm>
          <a:prstGeom prst="rect">
            <a:avLst/>
          </a:prstGeom>
          <a:ln>
            <a:solidFill>
              <a:schemeClr val="tx1"/>
            </a:solidFill>
          </a:ln>
          <a:extLst>
            <a:ext uri="{53640926-AAD7-44D8-BBD7-CCE9431645EC}">
              <a14:shadowObscured xmlns:a14="http://schemas.microsoft.com/office/drawing/2010/main"/>
            </a:ext>
          </a:extLst>
        </p:spPr>
      </p:pic>
      <p:pic>
        <p:nvPicPr>
          <p:cNvPr id="21" name="Picture 20">
            <a:extLst>
              <a:ext uri="{FF2B5EF4-FFF2-40B4-BE49-F238E27FC236}">
                <a16:creationId xmlns:a16="http://schemas.microsoft.com/office/drawing/2014/main" id="{DC2BA943-8760-4DDA-8EB1-37880958991D}"/>
              </a:ext>
            </a:extLst>
          </p:cNvPr>
          <p:cNvPicPr>
            <a:picLocks noChangeAspect="1"/>
          </p:cNvPicPr>
          <p:nvPr/>
        </p:nvPicPr>
        <p:blipFill rotWithShape="1">
          <a:blip r:embed="rId8"/>
          <a:srcRect t="11630"/>
          <a:stretch/>
        </p:blipFill>
        <p:spPr>
          <a:xfrm>
            <a:off x="5898478" y="4072503"/>
            <a:ext cx="1851538" cy="1145938"/>
          </a:xfrm>
          <a:prstGeom prst="rect">
            <a:avLst/>
          </a:prstGeom>
          <a:ln>
            <a:solidFill>
              <a:schemeClr val="tx1"/>
            </a:solidFill>
          </a:ln>
          <a:effectLst/>
        </p:spPr>
      </p:pic>
      <p:pic>
        <p:nvPicPr>
          <p:cNvPr id="17" name="Picture 16">
            <a:extLst>
              <a:ext uri="{FF2B5EF4-FFF2-40B4-BE49-F238E27FC236}">
                <a16:creationId xmlns:a16="http://schemas.microsoft.com/office/drawing/2014/main" id="{7621363A-ADCC-B407-47AF-03D767D765BA}"/>
              </a:ext>
            </a:extLst>
          </p:cNvPr>
          <p:cNvPicPr>
            <a:picLocks noChangeAspect="1"/>
          </p:cNvPicPr>
          <p:nvPr/>
        </p:nvPicPr>
        <p:blipFill>
          <a:blip r:embed="rId9"/>
          <a:stretch>
            <a:fillRect/>
          </a:stretch>
        </p:blipFill>
        <p:spPr>
          <a:xfrm>
            <a:off x="5047513" y="5053542"/>
            <a:ext cx="1654016" cy="1255425"/>
          </a:xfrm>
          <a:prstGeom prst="rect">
            <a:avLst/>
          </a:prstGeom>
        </p:spPr>
      </p:pic>
      <p:pic>
        <p:nvPicPr>
          <p:cNvPr id="22" name="Picture 2">
            <a:extLst>
              <a:ext uri="{FF2B5EF4-FFF2-40B4-BE49-F238E27FC236}">
                <a16:creationId xmlns:a16="http://schemas.microsoft.com/office/drawing/2014/main" id="{FDF7879E-BC69-377B-31CC-6013CB3CB763}"/>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2936" t="9640" r="13773" b="9601"/>
          <a:stretch/>
        </p:blipFill>
        <p:spPr bwMode="auto">
          <a:xfrm>
            <a:off x="8298373" y="1545241"/>
            <a:ext cx="3588827" cy="22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89947952-9E66-8349-82EE-33849EB12D12}"/>
              </a:ext>
            </a:extLst>
          </p:cNvPr>
          <p:cNvPicPr>
            <a:picLocks noChangeAspect="1"/>
          </p:cNvPicPr>
          <p:nvPr/>
        </p:nvPicPr>
        <p:blipFill>
          <a:blip r:embed="rId11"/>
          <a:stretch>
            <a:fillRect/>
          </a:stretch>
        </p:blipFill>
        <p:spPr>
          <a:xfrm>
            <a:off x="8853400" y="3917576"/>
            <a:ext cx="2674869" cy="2406239"/>
          </a:xfrm>
          <a:prstGeom prst="rect">
            <a:avLst/>
          </a:prstGeom>
        </p:spPr>
      </p:pic>
      <p:pic>
        <p:nvPicPr>
          <p:cNvPr id="7" name="Picture 6">
            <a:extLst>
              <a:ext uri="{FF2B5EF4-FFF2-40B4-BE49-F238E27FC236}">
                <a16:creationId xmlns:a16="http://schemas.microsoft.com/office/drawing/2014/main" id="{228E7D9C-C669-5128-B0A3-6487A3C45C6D}"/>
              </a:ext>
            </a:extLst>
          </p:cNvPr>
          <p:cNvPicPr>
            <a:picLocks noChangeAspect="1"/>
          </p:cNvPicPr>
          <p:nvPr/>
        </p:nvPicPr>
        <p:blipFill>
          <a:blip r:embed="rId12"/>
          <a:stretch>
            <a:fillRect/>
          </a:stretch>
        </p:blipFill>
        <p:spPr>
          <a:xfrm>
            <a:off x="266362" y="3475048"/>
            <a:ext cx="2073611" cy="1578494"/>
          </a:xfrm>
          <a:prstGeom prst="rect">
            <a:avLst/>
          </a:prstGeom>
          <a:ln>
            <a:solidFill>
              <a:schemeClr val="tx1"/>
            </a:solidFill>
          </a:ln>
        </p:spPr>
      </p:pic>
      <p:pic>
        <p:nvPicPr>
          <p:cNvPr id="12" name="Google Shape;405;p20">
            <a:extLst>
              <a:ext uri="{FF2B5EF4-FFF2-40B4-BE49-F238E27FC236}">
                <a16:creationId xmlns:a16="http://schemas.microsoft.com/office/drawing/2014/main" id="{03DBD700-3AA2-E01A-1296-0C8311BA9E7D}"/>
              </a:ext>
            </a:extLst>
          </p:cNvPr>
          <p:cNvPicPr preferRelativeResize="0"/>
          <p:nvPr/>
        </p:nvPicPr>
        <p:blipFill rotWithShape="1">
          <a:blip r:embed="rId13">
            <a:alphaModFix/>
          </a:blip>
          <a:srcRect/>
          <a:stretch/>
        </p:blipFill>
        <p:spPr>
          <a:xfrm>
            <a:off x="1672623" y="4388166"/>
            <a:ext cx="1985702" cy="1506163"/>
          </a:xfrm>
          <a:prstGeom prst="rect">
            <a:avLst/>
          </a:prstGeom>
          <a:noFill/>
          <a:ln>
            <a:solidFill>
              <a:schemeClr val="tx1"/>
            </a:solidFill>
          </a:ln>
        </p:spPr>
      </p:pic>
    </p:spTree>
    <p:extLst>
      <p:ext uri="{BB962C8B-B14F-4D97-AF65-F5344CB8AC3E}">
        <p14:creationId xmlns:p14="http://schemas.microsoft.com/office/powerpoint/2010/main" val="3871505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87E6061E-945B-A4F3-5798-E105BC77EEDC}"/>
              </a:ext>
            </a:extLst>
          </p:cNvPr>
          <p:cNvSpPr>
            <a:spLocks noChangeArrowheads="1"/>
          </p:cNvSpPr>
          <p:nvPr/>
        </p:nvSpPr>
        <p:spPr bwMode="auto">
          <a:xfrm>
            <a:off x="833719" y="1227182"/>
            <a:ext cx="6580298" cy="3416320"/>
          </a:xfrm>
          <a:prstGeom prst="rect">
            <a:avLst/>
          </a:prstGeom>
          <a:noFill/>
          <a:ln w="9525">
            <a:noFill/>
            <a:miter lim="800000"/>
            <a:headEnd/>
            <a:tailEnd/>
          </a:ln>
        </p:spPr>
        <p:txBody>
          <a:bodyPr wrap="square">
            <a:spAutoFit/>
          </a:bodyPr>
          <a:lstStyle/>
          <a:p>
            <a:pPr marL="457200" indent="-457200">
              <a:buFont typeface="+mj-lt"/>
              <a:buAutoNum type="arabicPeriod"/>
            </a:pPr>
            <a:r>
              <a:rPr lang="en-US" sz="2400" dirty="0"/>
              <a:t>The program or </a:t>
            </a:r>
            <a:r>
              <a:rPr lang="en-US" sz="2400" b="1" dirty="0"/>
              <a:t>intervention strategy </a:t>
            </a:r>
            <a:r>
              <a:rPr lang="en-US" sz="2400" dirty="0"/>
              <a:t>(e.g., home vaccination) </a:t>
            </a:r>
          </a:p>
          <a:p>
            <a:pPr marL="457200" indent="-457200">
              <a:buFont typeface="+mj-lt"/>
              <a:buAutoNum type="arabicPeriod"/>
            </a:pPr>
            <a:endParaRPr lang="en-US" sz="2400" dirty="0"/>
          </a:p>
          <a:p>
            <a:pPr marL="457200" indent="-457200">
              <a:buFont typeface="+mj-lt"/>
              <a:buAutoNum type="arabicPeriod"/>
            </a:pPr>
            <a:r>
              <a:rPr lang="en-US" sz="2400" dirty="0"/>
              <a:t>The </a:t>
            </a:r>
            <a:r>
              <a:rPr lang="en-US" sz="2400" b="1" dirty="0"/>
              <a:t>geographic features </a:t>
            </a:r>
            <a:r>
              <a:rPr lang="en-US" sz="2400" dirty="0"/>
              <a:t>that are central to the implementation of the program or intervention (list of these features with their definition)</a:t>
            </a:r>
          </a:p>
          <a:p>
            <a:pPr marL="457200" indent="-457200">
              <a:buFont typeface="+mj-lt"/>
              <a:buAutoNum type="arabicPeriod"/>
            </a:pPr>
            <a:endParaRPr lang="en-US" sz="2400" dirty="0"/>
          </a:p>
          <a:p>
            <a:pPr marL="457200" indent="-457200">
              <a:buFont typeface="+mj-lt"/>
              <a:buAutoNum type="arabicPeriod"/>
            </a:pPr>
            <a:r>
              <a:rPr lang="en-US" sz="2400" dirty="0"/>
              <a:t>The </a:t>
            </a:r>
            <a:r>
              <a:rPr lang="en-US" sz="2400" b="1" dirty="0"/>
              <a:t>relationships </a:t>
            </a:r>
            <a:r>
              <a:rPr lang="en-US" sz="2400" dirty="0"/>
              <a:t>that exist between these geographic features</a:t>
            </a:r>
            <a:endParaRPr lang="fr-CH" sz="2400" dirty="0"/>
          </a:p>
        </p:txBody>
      </p:sp>
      <p:sp>
        <p:nvSpPr>
          <p:cNvPr id="5" name="Title 1">
            <a:extLst>
              <a:ext uri="{FF2B5EF4-FFF2-40B4-BE49-F238E27FC236}">
                <a16:creationId xmlns:a16="http://schemas.microsoft.com/office/drawing/2014/main" id="{C054D989-724D-AE90-8357-DA3A345FFDEA}"/>
              </a:ext>
            </a:extLst>
          </p:cNvPr>
          <p:cNvSpPr txBox="1">
            <a:spLocks/>
          </p:cNvSpPr>
          <p:nvPr/>
        </p:nvSpPr>
        <p:spPr>
          <a:xfrm>
            <a:off x="1" y="197840"/>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Understanding the geography</a:t>
            </a:r>
          </a:p>
        </p:txBody>
      </p:sp>
      <p:sp>
        <p:nvSpPr>
          <p:cNvPr id="6" name="Rectangle 3">
            <a:extLst>
              <a:ext uri="{FF2B5EF4-FFF2-40B4-BE49-F238E27FC236}">
                <a16:creationId xmlns:a16="http://schemas.microsoft.com/office/drawing/2014/main" id="{C86148E8-D44A-27ED-C3CA-0C440746020F}"/>
              </a:ext>
            </a:extLst>
          </p:cNvPr>
          <p:cNvSpPr>
            <a:spLocks noChangeArrowheads="1"/>
          </p:cNvSpPr>
          <p:nvPr/>
        </p:nvSpPr>
        <p:spPr bwMode="auto">
          <a:xfrm>
            <a:off x="1599848" y="662278"/>
            <a:ext cx="9036496" cy="461665"/>
          </a:xfrm>
          <a:prstGeom prst="rect">
            <a:avLst/>
          </a:prstGeom>
          <a:noFill/>
          <a:ln w="9525">
            <a:noFill/>
            <a:miter lim="800000"/>
            <a:headEnd/>
            <a:tailEnd/>
          </a:ln>
        </p:spPr>
        <p:txBody>
          <a:bodyPr wrap="square">
            <a:spAutoFit/>
          </a:bodyPr>
          <a:lstStyle/>
          <a:p>
            <a:r>
              <a:rPr lang="en-US" sz="2400" dirty="0"/>
              <a:t>This understanding is achieved by identifying and documenting</a:t>
            </a:r>
            <a:r>
              <a:rPr lang="fr-CH" sz="2400" dirty="0"/>
              <a:t>:</a:t>
            </a:r>
          </a:p>
        </p:txBody>
      </p:sp>
      <p:sp>
        <p:nvSpPr>
          <p:cNvPr id="14" name="Title 1">
            <a:extLst>
              <a:ext uri="{FF2B5EF4-FFF2-40B4-BE49-F238E27FC236}">
                <a16:creationId xmlns:a16="http://schemas.microsoft.com/office/drawing/2014/main" id="{26E03766-B3EF-FCC6-CF16-0E3F80FC0DE7}"/>
              </a:ext>
            </a:extLst>
          </p:cNvPr>
          <p:cNvSpPr txBox="1">
            <a:spLocks/>
          </p:cNvSpPr>
          <p:nvPr/>
        </p:nvSpPr>
        <p:spPr>
          <a:xfrm>
            <a:off x="8203870" y="2293697"/>
            <a:ext cx="2518065" cy="654104"/>
          </a:xfrm>
          <a:prstGeom prst="rect">
            <a:avLst/>
          </a:prstGeom>
        </p:spPr>
        <p:txBody>
          <a:bodyPr rtlCol="0">
            <a:noAutofit/>
          </a:bodyPr>
          <a:lstStyle/>
          <a:p>
            <a:pPr>
              <a:spcBef>
                <a:spcPct val="20000"/>
              </a:spcBef>
              <a:defRPr/>
            </a:pPr>
            <a:r>
              <a:rPr lang="fr-CH" sz="2400" dirty="0"/>
              <a:t>Eco-system</a:t>
            </a:r>
          </a:p>
        </p:txBody>
      </p:sp>
      <p:sp>
        <p:nvSpPr>
          <p:cNvPr id="15" name="Right Arrow 14">
            <a:extLst>
              <a:ext uri="{FF2B5EF4-FFF2-40B4-BE49-F238E27FC236}">
                <a16:creationId xmlns:a16="http://schemas.microsoft.com/office/drawing/2014/main" id="{75361FE1-2307-A7AC-8A62-CB2C8AE90042}"/>
              </a:ext>
            </a:extLst>
          </p:cNvPr>
          <p:cNvSpPr/>
          <p:nvPr/>
        </p:nvSpPr>
        <p:spPr>
          <a:xfrm>
            <a:off x="7745265" y="2309543"/>
            <a:ext cx="458605" cy="427587"/>
          </a:xfrm>
          <a:prstGeom prst="rightArrow">
            <a:avLst/>
          </a:prstGeom>
          <a:solidFill>
            <a:srgbClr val="1F83C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6" name="Title 1">
            <a:extLst>
              <a:ext uri="{FF2B5EF4-FFF2-40B4-BE49-F238E27FC236}">
                <a16:creationId xmlns:a16="http://schemas.microsoft.com/office/drawing/2014/main" id="{4D395BB9-FEFF-7EA6-7544-EF3920B8478D}"/>
              </a:ext>
            </a:extLst>
          </p:cNvPr>
          <p:cNvSpPr txBox="1">
            <a:spLocks/>
          </p:cNvSpPr>
          <p:nvPr/>
        </p:nvSpPr>
        <p:spPr>
          <a:xfrm>
            <a:off x="8282065" y="3796511"/>
            <a:ext cx="2518065" cy="654104"/>
          </a:xfrm>
          <a:prstGeom prst="rect">
            <a:avLst/>
          </a:prstGeom>
        </p:spPr>
        <p:txBody>
          <a:bodyPr rtlCol="0">
            <a:noAutofit/>
          </a:bodyPr>
          <a:lstStyle/>
          <a:p>
            <a:pPr>
              <a:spcBef>
                <a:spcPct val="20000"/>
              </a:spcBef>
              <a:defRPr/>
            </a:pPr>
            <a:r>
              <a:rPr lang="fr-CH" sz="2400" dirty="0" err="1"/>
              <a:t>Hierarchies</a:t>
            </a:r>
            <a:endParaRPr lang="fr-CH" sz="2400" dirty="0"/>
          </a:p>
        </p:txBody>
      </p:sp>
      <p:sp>
        <p:nvSpPr>
          <p:cNvPr id="17" name="Right Arrow 14">
            <a:extLst>
              <a:ext uri="{FF2B5EF4-FFF2-40B4-BE49-F238E27FC236}">
                <a16:creationId xmlns:a16="http://schemas.microsoft.com/office/drawing/2014/main" id="{2C176134-585C-5205-8367-C28117AE8F9F}"/>
              </a:ext>
            </a:extLst>
          </p:cNvPr>
          <p:cNvSpPr/>
          <p:nvPr/>
        </p:nvSpPr>
        <p:spPr>
          <a:xfrm>
            <a:off x="7751452" y="3857068"/>
            <a:ext cx="458605" cy="427587"/>
          </a:xfrm>
          <a:prstGeom prst="rightArrow">
            <a:avLst/>
          </a:prstGeom>
          <a:solidFill>
            <a:srgbClr val="1F83C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22" name="Title 1">
            <a:extLst>
              <a:ext uri="{FF2B5EF4-FFF2-40B4-BE49-F238E27FC236}">
                <a16:creationId xmlns:a16="http://schemas.microsoft.com/office/drawing/2014/main" id="{015742B7-B186-FF82-7099-FAA43A811FBD}"/>
              </a:ext>
            </a:extLst>
          </p:cNvPr>
          <p:cNvSpPr txBox="1">
            <a:spLocks/>
          </p:cNvSpPr>
          <p:nvPr/>
        </p:nvSpPr>
        <p:spPr>
          <a:xfrm>
            <a:off x="10489427" y="3025713"/>
            <a:ext cx="1699607" cy="524755"/>
          </a:xfrm>
          <a:prstGeom prst="rect">
            <a:avLst/>
          </a:prstGeom>
        </p:spPr>
        <p:txBody>
          <a:bodyPr rtlCol="0">
            <a:noAutofit/>
          </a:bodyPr>
          <a:lstStyle/>
          <a:p>
            <a:pPr>
              <a:spcBef>
                <a:spcPct val="20000"/>
              </a:spcBef>
              <a:defRPr/>
            </a:pPr>
            <a:r>
              <a:rPr lang="fr-CH" sz="2400" dirty="0"/>
              <a:t>Data model</a:t>
            </a:r>
          </a:p>
        </p:txBody>
      </p:sp>
      <p:sp>
        <p:nvSpPr>
          <p:cNvPr id="2" name="Google Shape;258;p10">
            <a:extLst>
              <a:ext uri="{FF2B5EF4-FFF2-40B4-BE49-F238E27FC236}">
                <a16:creationId xmlns:a16="http://schemas.microsoft.com/office/drawing/2014/main" id="{4ACA1B8F-084F-C37F-22BF-169ED07FD7C6}"/>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a:t>
            </a:fld>
            <a:endParaRPr sz="1200">
              <a:solidFill>
                <a:schemeClr val="lt1"/>
              </a:solidFill>
              <a:latin typeface="Calibri"/>
              <a:ea typeface="Calibri"/>
              <a:cs typeface="Calibri"/>
              <a:sym typeface="Calibri"/>
            </a:endParaRPr>
          </a:p>
        </p:txBody>
      </p:sp>
      <p:sp>
        <p:nvSpPr>
          <p:cNvPr id="4" name="Title 1">
            <a:extLst>
              <a:ext uri="{FF2B5EF4-FFF2-40B4-BE49-F238E27FC236}">
                <a16:creationId xmlns:a16="http://schemas.microsoft.com/office/drawing/2014/main" id="{0E288805-8205-A693-79EC-7CF9F00B3B5D}"/>
              </a:ext>
            </a:extLst>
          </p:cNvPr>
          <p:cNvSpPr txBox="1">
            <a:spLocks/>
          </p:cNvSpPr>
          <p:nvPr/>
        </p:nvSpPr>
        <p:spPr>
          <a:xfrm>
            <a:off x="8282065" y="1250162"/>
            <a:ext cx="2518065" cy="654104"/>
          </a:xfrm>
          <a:prstGeom prst="rect">
            <a:avLst/>
          </a:prstGeom>
        </p:spPr>
        <p:txBody>
          <a:bodyPr rtlCol="0">
            <a:noAutofit/>
          </a:bodyPr>
          <a:lstStyle/>
          <a:p>
            <a:pPr>
              <a:spcBef>
                <a:spcPct val="20000"/>
              </a:spcBef>
              <a:defRPr/>
            </a:pPr>
            <a:r>
              <a:rPr lang="fr-CH" sz="2400" dirty="0" err="1"/>
              <a:t>Context</a:t>
            </a:r>
            <a:endParaRPr lang="fr-CH" sz="2400" dirty="0"/>
          </a:p>
        </p:txBody>
      </p:sp>
      <p:sp>
        <p:nvSpPr>
          <p:cNvPr id="12" name="Right Arrow 14">
            <a:extLst>
              <a:ext uri="{FF2B5EF4-FFF2-40B4-BE49-F238E27FC236}">
                <a16:creationId xmlns:a16="http://schemas.microsoft.com/office/drawing/2014/main" id="{F0F7EBDD-58F8-48CC-52BD-6555A7B40280}"/>
              </a:ext>
            </a:extLst>
          </p:cNvPr>
          <p:cNvSpPr/>
          <p:nvPr/>
        </p:nvSpPr>
        <p:spPr>
          <a:xfrm>
            <a:off x="7751452" y="1310719"/>
            <a:ext cx="458605" cy="427587"/>
          </a:xfrm>
          <a:prstGeom prst="rightArrow">
            <a:avLst/>
          </a:prstGeom>
          <a:solidFill>
            <a:srgbClr val="1F83C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20" name="Right Brace 19">
            <a:extLst>
              <a:ext uri="{FF2B5EF4-FFF2-40B4-BE49-F238E27FC236}">
                <a16:creationId xmlns:a16="http://schemas.microsoft.com/office/drawing/2014/main" id="{84754715-49D0-410D-602E-68562F5F980D}"/>
              </a:ext>
            </a:extLst>
          </p:cNvPr>
          <p:cNvSpPr/>
          <p:nvPr/>
        </p:nvSpPr>
        <p:spPr>
          <a:xfrm>
            <a:off x="10002419" y="2309544"/>
            <a:ext cx="490214" cy="1975112"/>
          </a:xfrm>
          <a:prstGeom prst="rightBrace">
            <a:avLst/>
          </a:prstGeom>
          <a:ln w="38100">
            <a:solidFill>
              <a:srgbClr val="0021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Content Placeholder 2">
            <a:extLst>
              <a:ext uri="{FF2B5EF4-FFF2-40B4-BE49-F238E27FC236}">
                <a16:creationId xmlns:a16="http://schemas.microsoft.com/office/drawing/2014/main" id="{BA8B6B9F-D2CC-93A3-50DD-4ACE5AF1C144}"/>
              </a:ext>
            </a:extLst>
          </p:cNvPr>
          <p:cNvSpPr txBox="1">
            <a:spLocks/>
          </p:cNvSpPr>
          <p:nvPr/>
        </p:nvSpPr>
        <p:spPr>
          <a:xfrm>
            <a:off x="2244022" y="4689867"/>
            <a:ext cx="9807007" cy="402149"/>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t>Important to include all stakeholders involved in the planning and implementation of the program or intervention being geo-enabled</a:t>
            </a:r>
            <a:endParaRPr lang="fr-CH" sz="2400" dirty="0"/>
          </a:p>
        </p:txBody>
      </p:sp>
      <p:sp>
        <p:nvSpPr>
          <p:cNvPr id="25" name="Google Shape;473;p45">
            <a:extLst>
              <a:ext uri="{FF2B5EF4-FFF2-40B4-BE49-F238E27FC236}">
                <a16:creationId xmlns:a16="http://schemas.microsoft.com/office/drawing/2014/main" id="{40B43933-85E7-4F3B-CCF6-5A62DD88026E}"/>
              </a:ext>
            </a:extLst>
          </p:cNvPr>
          <p:cNvSpPr/>
          <p:nvPr/>
        </p:nvSpPr>
        <p:spPr>
          <a:xfrm>
            <a:off x="1792191" y="4740881"/>
            <a:ext cx="478200" cy="351135"/>
          </a:xfrm>
          <a:prstGeom prst="rightArrow">
            <a:avLst>
              <a:gd name="adj1" fmla="val 50000"/>
              <a:gd name="adj2" fmla="val 50000"/>
            </a:avLst>
          </a:prstGeom>
          <a:solidFill>
            <a:srgbClr val="1F83C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endParaRPr>
          </a:p>
        </p:txBody>
      </p:sp>
      <p:sp>
        <p:nvSpPr>
          <p:cNvPr id="26" name="Content Placeholder 2">
            <a:extLst>
              <a:ext uri="{FF2B5EF4-FFF2-40B4-BE49-F238E27FC236}">
                <a16:creationId xmlns:a16="http://schemas.microsoft.com/office/drawing/2014/main" id="{9139B5C1-EC60-D4D6-436C-43B820B155AF}"/>
              </a:ext>
            </a:extLst>
          </p:cNvPr>
          <p:cNvSpPr txBox="1">
            <a:spLocks/>
          </p:cNvSpPr>
          <p:nvPr/>
        </p:nvSpPr>
        <p:spPr>
          <a:xfrm>
            <a:off x="2244023" y="5509155"/>
            <a:ext cx="9633846" cy="402149"/>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t>This will directly influence the data needed to generate products</a:t>
            </a:r>
            <a:endParaRPr lang="fr-CH" sz="2400" dirty="0"/>
          </a:p>
        </p:txBody>
      </p:sp>
      <p:sp>
        <p:nvSpPr>
          <p:cNvPr id="28" name="Google Shape;473;p45">
            <a:extLst>
              <a:ext uri="{FF2B5EF4-FFF2-40B4-BE49-F238E27FC236}">
                <a16:creationId xmlns:a16="http://schemas.microsoft.com/office/drawing/2014/main" id="{6B795F4F-F4B7-99E6-7F56-0318305B6747}"/>
              </a:ext>
            </a:extLst>
          </p:cNvPr>
          <p:cNvSpPr/>
          <p:nvPr/>
        </p:nvSpPr>
        <p:spPr>
          <a:xfrm>
            <a:off x="1792191" y="5560169"/>
            <a:ext cx="478200" cy="351135"/>
          </a:xfrm>
          <a:prstGeom prst="rightArrow">
            <a:avLst>
              <a:gd name="adj1" fmla="val 50000"/>
              <a:gd name="adj2" fmla="val 50000"/>
            </a:avLst>
          </a:prstGeom>
          <a:solidFill>
            <a:srgbClr val="1F83C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endParaRPr>
          </a:p>
        </p:txBody>
      </p:sp>
    </p:spTree>
    <p:extLst>
      <p:ext uri="{BB962C8B-B14F-4D97-AF65-F5344CB8AC3E}">
        <p14:creationId xmlns:p14="http://schemas.microsoft.com/office/powerpoint/2010/main" val="3895334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396B3B6-5B50-DE80-7438-3662E29A8030}"/>
              </a:ext>
            </a:extLst>
          </p:cNvPr>
          <p:cNvPicPr>
            <a:picLocks noChangeAspect="1"/>
          </p:cNvPicPr>
          <p:nvPr/>
        </p:nvPicPr>
        <p:blipFill>
          <a:blip r:embed="rId3"/>
          <a:stretch>
            <a:fillRect/>
          </a:stretch>
        </p:blipFill>
        <p:spPr>
          <a:xfrm>
            <a:off x="7459338" y="1418156"/>
            <a:ext cx="4448436" cy="3234807"/>
          </a:xfrm>
          <a:prstGeom prst="rect">
            <a:avLst/>
          </a:prstGeom>
        </p:spPr>
      </p:pic>
      <p:sp>
        <p:nvSpPr>
          <p:cNvPr id="43" name="Google Shape;473;p45">
            <a:extLst>
              <a:ext uri="{FF2B5EF4-FFF2-40B4-BE49-F238E27FC236}">
                <a16:creationId xmlns:a16="http://schemas.microsoft.com/office/drawing/2014/main" id="{3CE45739-D9E8-14B5-8892-50EC33163BBF}"/>
              </a:ext>
            </a:extLst>
          </p:cNvPr>
          <p:cNvSpPr/>
          <p:nvPr/>
        </p:nvSpPr>
        <p:spPr>
          <a:xfrm>
            <a:off x="388946" y="5307454"/>
            <a:ext cx="478200" cy="351135"/>
          </a:xfrm>
          <a:prstGeom prst="rightArrow">
            <a:avLst>
              <a:gd name="adj1" fmla="val 50000"/>
              <a:gd name="adj2" fmla="val 50000"/>
            </a:avLst>
          </a:prstGeom>
          <a:solidFill>
            <a:srgbClr val="1F83C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endParaRPr>
          </a:p>
        </p:txBody>
      </p:sp>
      <p:sp>
        <p:nvSpPr>
          <p:cNvPr id="48" name="Content Placeholder 2">
            <a:extLst>
              <a:ext uri="{FF2B5EF4-FFF2-40B4-BE49-F238E27FC236}">
                <a16:creationId xmlns:a16="http://schemas.microsoft.com/office/drawing/2014/main" id="{FF51736A-66A0-C5A4-59EF-C7E0180F5EB6}"/>
              </a:ext>
            </a:extLst>
          </p:cNvPr>
          <p:cNvSpPr txBox="1">
            <a:spLocks/>
          </p:cNvSpPr>
          <p:nvPr/>
        </p:nvSpPr>
        <p:spPr>
          <a:xfrm>
            <a:off x="887433" y="5288227"/>
            <a:ext cx="11715103" cy="427559"/>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dirty="0"/>
              <a:t>Geographic object = Also called a geo-object, computer representation of a geographic feature (e.g. point, line, polygon)</a:t>
            </a:r>
            <a:endParaRPr lang="fr-CH" sz="1800" dirty="0"/>
          </a:p>
        </p:txBody>
      </p:sp>
      <p:sp>
        <p:nvSpPr>
          <p:cNvPr id="3" name="Content Placeholder 2">
            <a:extLst>
              <a:ext uri="{FF2B5EF4-FFF2-40B4-BE49-F238E27FC236}">
                <a16:creationId xmlns:a16="http://schemas.microsoft.com/office/drawing/2014/main" id="{E315DEDB-EEEC-665F-1599-5525C3F90651}"/>
              </a:ext>
            </a:extLst>
          </p:cNvPr>
          <p:cNvSpPr txBox="1">
            <a:spLocks/>
          </p:cNvSpPr>
          <p:nvPr/>
        </p:nvSpPr>
        <p:spPr>
          <a:xfrm>
            <a:off x="914551" y="4827552"/>
            <a:ext cx="11277449" cy="427559"/>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dirty="0"/>
              <a:t>Geographic feature = Naturally and artificially-created features on the earth (e.g. house, road, health facility, river, etc.)</a:t>
            </a:r>
            <a:endParaRPr lang="fr-CH" sz="1800" dirty="0"/>
          </a:p>
        </p:txBody>
      </p:sp>
      <p:sp>
        <p:nvSpPr>
          <p:cNvPr id="4" name="Google Shape;473;p45">
            <a:extLst>
              <a:ext uri="{FF2B5EF4-FFF2-40B4-BE49-F238E27FC236}">
                <a16:creationId xmlns:a16="http://schemas.microsoft.com/office/drawing/2014/main" id="{74BC4CE5-2815-37BE-FEDD-B00B8BAC918F}"/>
              </a:ext>
            </a:extLst>
          </p:cNvPr>
          <p:cNvSpPr/>
          <p:nvPr/>
        </p:nvSpPr>
        <p:spPr>
          <a:xfrm>
            <a:off x="388946" y="4837537"/>
            <a:ext cx="478200" cy="351135"/>
          </a:xfrm>
          <a:prstGeom prst="rightArrow">
            <a:avLst>
              <a:gd name="adj1" fmla="val 50000"/>
              <a:gd name="adj2" fmla="val 50000"/>
            </a:avLst>
          </a:prstGeom>
          <a:solidFill>
            <a:srgbClr val="1F83C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endParaRPr>
          </a:p>
        </p:txBody>
      </p:sp>
      <p:sp>
        <p:nvSpPr>
          <p:cNvPr id="7" name="Title 1">
            <a:extLst>
              <a:ext uri="{FF2B5EF4-FFF2-40B4-BE49-F238E27FC236}">
                <a16:creationId xmlns:a16="http://schemas.microsoft.com/office/drawing/2014/main" id="{4BA272AF-90F1-5ED6-ECD7-8D66766AB241}"/>
              </a:ext>
            </a:extLst>
          </p:cNvPr>
          <p:cNvSpPr txBox="1">
            <a:spLocks/>
          </p:cNvSpPr>
          <p:nvPr/>
        </p:nvSpPr>
        <p:spPr>
          <a:xfrm>
            <a:off x="1" y="197840"/>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Understanding the geography – Geographic features and objects</a:t>
            </a:r>
          </a:p>
        </p:txBody>
      </p:sp>
      <p:pic>
        <p:nvPicPr>
          <p:cNvPr id="8" name="Picture 7">
            <a:extLst>
              <a:ext uri="{FF2B5EF4-FFF2-40B4-BE49-F238E27FC236}">
                <a16:creationId xmlns:a16="http://schemas.microsoft.com/office/drawing/2014/main" id="{293048EE-D6A1-D5CB-C636-BF9C4337897B}"/>
              </a:ext>
            </a:extLst>
          </p:cNvPr>
          <p:cNvPicPr>
            <a:picLocks noChangeAspect="1"/>
          </p:cNvPicPr>
          <p:nvPr/>
        </p:nvPicPr>
        <p:blipFill>
          <a:blip r:embed="rId4">
            <a:extLst>
              <a:ext uri="{28A0092B-C50C-407E-A947-70E740481C1C}">
                <a14:useLocalDpi xmlns:a14="http://schemas.microsoft.com/office/drawing/2010/main" val="0"/>
              </a:ext>
            </a:extLst>
          </a:blip>
          <a:srcRect l="24001" t="29143" r="20390" b="10701"/>
          <a:stretch>
            <a:fillRect/>
          </a:stretch>
        </p:blipFill>
        <p:spPr bwMode="auto">
          <a:xfrm>
            <a:off x="590161" y="1042943"/>
            <a:ext cx="6300772" cy="3702090"/>
          </a:xfrm>
          <a:prstGeom prst="rect">
            <a:avLst/>
          </a:prstGeom>
          <a:noFill/>
          <a:ln>
            <a:noFill/>
          </a:ln>
        </p:spPr>
      </p:pic>
      <p:sp>
        <p:nvSpPr>
          <p:cNvPr id="2" name="Google Shape;258;p10">
            <a:extLst>
              <a:ext uri="{FF2B5EF4-FFF2-40B4-BE49-F238E27FC236}">
                <a16:creationId xmlns:a16="http://schemas.microsoft.com/office/drawing/2014/main" id="{BBE2D4FE-A443-43DF-9994-66D85037853C}"/>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5</a:t>
            </a:fld>
            <a:endParaRPr sz="1200">
              <a:solidFill>
                <a:schemeClr val="lt1"/>
              </a:solidFill>
              <a:latin typeface="Calibri"/>
              <a:ea typeface="Calibri"/>
              <a:cs typeface="Calibri"/>
              <a:sym typeface="Calibri"/>
            </a:endParaRPr>
          </a:p>
        </p:txBody>
      </p:sp>
      <p:sp>
        <p:nvSpPr>
          <p:cNvPr id="5" name="Google Shape;473;p45">
            <a:extLst>
              <a:ext uri="{FF2B5EF4-FFF2-40B4-BE49-F238E27FC236}">
                <a16:creationId xmlns:a16="http://schemas.microsoft.com/office/drawing/2014/main" id="{5F29F208-7008-C4D2-786A-843E4EAADF72}"/>
              </a:ext>
            </a:extLst>
          </p:cNvPr>
          <p:cNvSpPr/>
          <p:nvPr/>
        </p:nvSpPr>
        <p:spPr>
          <a:xfrm>
            <a:off x="6974122" y="2933897"/>
            <a:ext cx="478200" cy="351135"/>
          </a:xfrm>
          <a:prstGeom prst="rightArrow">
            <a:avLst>
              <a:gd name="adj1" fmla="val 50000"/>
              <a:gd name="adj2" fmla="val 50000"/>
            </a:avLst>
          </a:prstGeom>
          <a:solidFill>
            <a:srgbClr val="00214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endParaRPr>
          </a:p>
        </p:txBody>
      </p:sp>
      <p:pic>
        <p:nvPicPr>
          <p:cNvPr id="18" name="Picture 17">
            <a:extLst>
              <a:ext uri="{FF2B5EF4-FFF2-40B4-BE49-F238E27FC236}">
                <a16:creationId xmlns:a16="http://schemas.microsoft.com/office/drawing/2014/main" id="{726FA2F2-AA5C-4114-553D-43703AC3E2DA}"/>
              </a:ext>
            </a:extLst>
          </p:cNvPr>
          <p:cNvPicPr>
            <a:picLocks noChangeAspect="1"/>
          </p:cNvPicPr>
          <p:nvPr/>
        </p:nvPicPr>
        <p:blipFill rotWithShape="1">
          <a:blip r:embed="rId5"/>
          <a:srcRect l="27217" t="13125" r="39999" b="34"/>
          <a:stretch/>
        </p:blipFill>
        <p:spPr>
          <a:xfrm>
            <a:off x="7296150" y="1089025"/>
            <a:ext cx="669329" cy="952990"/>
          </a:xfrm>
          <a:prstGeom prst="rect">
            <a:avLst/>
          </a:prstGeom>
          <a:ln>
            <a:solidFill>
              <a:schemeClr val="tx1"/>
            </a:solidFill>
          </a:ln>
        </p:spPr>
      </p:pic>
      <p:sp>
        <p:nvSpPr>
          <p:cNvPr id="6" name="TextBox 5">
            <a:extLst>
              <a:ext uri="{FF2B5EF4-FFF2-40B4-BE49-F238E27FC236}">
                <a16:creationId xmlns:a16="http://schemas.microsoft.com/office/drawing/2014/main" id="{DDDAC681-5E01-6E5D-2055-4447F6A1B0ED}"/>
              </a:ext>
            </a:extLst>
          </p:cNvPr>
          <p:cNvSpPr txBox="1"/>
          <p:nvPr/>
        </p:nvSpPr>
        <p:spPr>
          <a:xfrm>
            <a:off x="7994662" y="1089025"/>
            <a:ext cx="306556" cy="261610"/>
          </a:xfrm>
          <a:prstGeom prst="rect">
            <a:avLst/>
          </a:prstGeom>
          <a:noFill/>
        </p:spPr>
        <p:txBody>
          <a:bodyPr wrap="square">
            <a:spAutoFit/>
          </a:bodyPr>
          <a:lstStyle/>
          <a:p>
            <a:r>
              <a:rPr lang="fr-CH" sz="1100" dirty="0"/>
              <a:t>2</a:t>
            </a:r>
            <a:endParaRPr lang="en-GB" sz="1100" dirty="0"/>
          </a:p>
        </p:txBody>
      </p:sp>
      <p:pic>
        <p:nvPicPr>
          <p:cNvPr id="9" name="Picture 8">
            <a:extLst>
              <a:ext uri="{FF2B5EF4-FFF2-40B4-BE49-F238E27FC236}">
                <a16:creationId xmlns:a16="http://schemas.microsoft.com/office/drawing/2014/main" id="{DDF370E8-BA5C-3ED9-A17D-0679DA4227CA}"/>
              </a:ext>
            </a:extLst>
          </p:cNvPr>
          <p:cNvPicPr>
            <a:picLocks noChangeAspect="1"/>
          </p:cNvPicPr>
          <p:nvPr/>
        </p:nvPicPr>
        <p:blipFill>
          <a:blip r:embed="rId6"/>
          <a:stretch>
            <a:fillRect/>
          </a:stretch>
        </p:blipFill>
        <p:spPr>
          <a:xfrm>
            <a:off x="284720" y="720260"/>
            <a:ext cx="722605" cy="1022252"/>
          </a:xfrm>
          <a:prstGeom prst="rect">
            <a:avLst/>
          </a:prstGeom>
          <a:ln>
            <a:solidFill>
              <a:schemeClr val="tx1"/>
            </a:solidFill>
          </a:ln>
        </p:spPr>
      </p:pic>
      <p:sp>
        <p:nvSpPr>
          <p:cNvPr id="10" name="TextBox 9">
            <a:extLst>
              <a:ext uri="{FF2B5EF4-FFF2-40B4-BE49-F238E27FC236}">
                <a16:creationId xmlns:a16="http://schemas.microsoft.com/office/drawing/2014/main" id="{98658565-8D26-BF64-7703-4CBB640A1777}"/>
              </a:ext>
            </a:extLst>
          </p:cNvPr>
          <p:cNvSpPr txBox="1"/>
          <p:nvPr/>
        </p:nvSpPr>
        <p:spPr>
          <a:xfrm>
            <a:off x="1017146" y="673440"/>
            <a:ext cx="330598" cy="276999"/>
          </a:xfrm>
          <a:prstGeom prst="rect">
            <a:avLst/>
          </a:prstGeom>
          <a:noFill/>
        </p:spPr>
        <p:txBody>
          <a:bodyPr wrap="square">
            <a:spAutoFit/>
          </a:bodyPr>
          <a:lstStyle/>
          <a:p>
            <a:r>
              <a:rPr lang="en-US" sz="1200" dirty="0"/>
              <a:t>1</a:t>
            </a:r>
            <a:endParaRPr lang="en-GB" sz="1200" dirty="0"/>
          </a:p>
        </p:txBody>
      </p:sp>
      <p:sp>
        <p:nvSpPr>
          <p:cNvPr id="11" name="TextBox 10">
            <a:extLst>
              <a:ext uri="{FF2B5EF4-FFF2-40B4-BE49-F238E27FC236}">
                <a16:creationId xmlns:a16="http://schemas.microsoft.com/office/drawing/2014/main" id="{02BDDB69-6722-A959-BDD1-5C2448EA5418}"/>
              </a:ext>
            </a:extLst>
          </p:cNvPr>
          <p:cNvSpPr txBox="1"/>
          <p:nvPr/>
        </p:nvSpPr>
        <p:spPr>
          <a:xfrm>
            <a:off x="652505" y="5963342"/>
            <a:ext cx="6192121" cy="461665"/>
          </a:xfrm>
          <a:prstGeom prst="rect">
            <a:avLst/>
          </a:prstGeom>
          <a:noFill/>
        </p:spPr>
        <p:txBody>
          <a:bodyPr wrap="square">
            <a:spAutoFit/>
          </a:bodyPr>
          <a:lstStyle/>
          <a:p>
            <a:pPr marL="228600" indent="-228600">
              <a:buAutoNum type="arabicPeriod"/>
            </a:pPr>
            <a:r>
              <a:rPr lang="en-GB" sz="800" dirty="0">
                <a:hlinkClick r:id="rId7"/>
              </a:rPr>
              <a:t>http://www.healthgeolab.net/DOCUMENTS/Guide_HGLC_Part2_1.pdf</a:t>
            </a:r>
            <a:endParaRPr lang="en-GB" sz="800" dirty="0"/>
          </a:p>
          <a:p>
            <a:pPr marL="228600" indent="-228600">
              <a:buFontTx/>
              <a:buAutoNum type="arabicPeriod"/>
            </a:pPr>
            <a:r>
              <a:rPr lang="en-PH" sz="800" dirty="0">
                <a:solidFill>
                  <a:srgbClr val="002147"/>
                </a:solidFill>
                <a:hlinkClick r:id="rId8"/>
              </a:rPr>
              <a:t>https://www.unicef.org/media/58181/file</a:t>
            </a:r>
            <a:r>
              <a:rPr lang="en-PH" sz="800" dirty="0">
                <a:solidFill>
                  <a:srgbClr val="002147"/>
                </a:solidFill>
              </a:rPr>
              <a:t> </a:t>
            </a:r>
          </a:p>
          <a:p>
            <a:endParaRPr lang="en-PH" sz="800" dirty="0">
              <a:solidFill>
                <a:srgbClr val="002147"/>
              </a:solidFill>
            </a:endParaRPr>
          </a:p>
        </p:txBody>
      </p:sp>
      <p:pic>
        <p:nvPicPr>
          <p:cNvPr id="14" name="Picture 13">
            <a:extLst>
              <a:ext uri="{FF2B5EF4-FFF2-40B4-BE49-F238E27FC236}">
                <a16:creationId xmlns:a16="http://schemas.microsoft.com/office/drawing/2014/main" id="{D874EC7A-6872-EB1C-F3D3-BAC433130C6D}"/>
              </a:ext>
            </a:extLst>
          </p:cNvPr>
          <p:cNvPicPr>
            <a:picLocks noChangeAspect="1"/>
          </p:cNvPicPr>
          <p:nvPr/>
        </p:nvPicPr>
        <p:blipFill rotWithShape="1">
          <a:blip r:embed="rId9"/>
          <a:srcRect l="80520" t="38265" r="10441" b="47050"/>
          <a:stretch/>
        </p:blipFill>
        <p:spPr>
          <a:xfrm>
            <a:off x="7150837" y="2022300"/>
            <a:ext cx="290625" cy="261916"/>
          </a:xfrm>
          <a:prstGeom prst="rect">
            <a:avLst/>
          </a:prstGeom>
        </p:spPr>
      </p:pic>
      <p:pic>
        <p:nvPicPr>
          <p:cNvPr id="15" name="Picture 14">
            <a:extLst>
              <a:ext uri="{FF2B5EF4-FFF2-40B4-BE49-F238E27FC236}">
                <a16:creationId xmlns:a16="http://schemas.microsoft.com/office/drawing/2014/main" id="{FFD140FE-0FEB-86CC-6733-865B64AD8374}"/>
              </a:ext>
            </a:extLst>
          </p:cNvPr>
          <p:cNvPicPr>
            <a:picLocks noChangeAspect="1"/>
          </p:cNvPicPr>
          <p:nvPr/>
        </p:nvPicPr>
        <p:blipFill rotWithShape="1">
          <a:blip r:embed="rId9"/>
          <a:srcRect l="80520" t="38265" r="10441" b="47050"/>
          <a:stretch/>
        </p:blipFill>
        <p:spPr>
          <a:xfrm>
            <a:off x="182619" y="1730336"/>
            <a:ext cx="290625" cy="261916"/>
          </a:xfrm>
          <a:prstGeom prst="rect">
            <a:avLst/>
          </a:prstGeom>
        </p:spPr>
      </p:pic>
    </p:spTree>
    <p:extLst>
      <p:ext uri="{BB962C8B-B14F-4D97-AF65-F5344CB8AC3E}">
        <p14:creationId xmlns:p14="http://schemas.microsoft.com/office/powerpoint/2010/main" val="3784224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a:extLst>
              <a:ext uri="{FF2B5EF4-FFF2-40B4-BE49-F238E27FC236}">
                <a16:creationId xmlns:a16="http://schemas.microsoft.com/office/drawing/2014/main" id="{A014B044-D491-0190-8521-197440A98639}"/>
              </a:ext>
            </a:extLst>
          </p:cNvPr>
          <p:cNvSpPr>
            <a:spLocks noChangeArrowheads="1"/>
          </p:cNvSpPr>
          <p:nvPr/>
        </p:nvSpPr>
        <p:spPr bwMode="auto">
          <a:xfrm>
            <a:off x="830703" y="3326656"/>
            <a:ext cx="11067367" cy="381000"/>
          </a:xfrm>
          <a:prstGeom prst="rect">
            <a:avLst/>
          </a:prstGeom>
          <a:noFill/>
          <a:ln w="9525">
            <a:noFill/>
            <a:miter lim="800000"/>
            <a:headEnd/>
            <a:tailEnd/>
          </a:ln>
        </p:spPr>
        <p:txBody>
          <a:bodyPr lIns="0" tIns="0" rIns="0" bIns="0"/>
          <a:lstStyle/>
          <a:p>
            <a:pPr marL="1597025" indent="-1597025">
              <a:lnSpc>
                <a:spcPct val="90000"/>
              </a:lnSpc>
              <a:spcBef>
                <a:spcPct val="20000"/>
              </a:spcBef>
              <a:defRPr/>
            </a:pPr>
            <a:r>
              <a:rPr lang="en-US" altLang="zh-CN" sz="2000" dirty="0">
                <a:solidFill>
                  <a:schemeClr val="tx1"/>
                </a:solidFill>
                <a:cs typeface="Arial" charset="0"/>
              </a:rPr>
              <a:t>Free dictionary: </a:t>
            </a:r>
            <a:r>
              <a:rPr lang="en-US" altLang="zh-CN" sz="2000" i="1" dirty="0">
                <a:solidFill>
                  <a:schemeClr val="tx1"/>
                </a:solidFill>
                <a:cs typeface="Arial" charset="0"/>
              </a:rPr>
              <a:t>Building where medicine is practiced.</a:t>
            </a:r>
          </a:p>
          <a:p>
            <a:pPr algn="ctr" eaLnBrk="1" hangingPunct="1">
              <a:lnSpc>
                <a:spcPct val="90000"/>
              </a:lnSpc>
              <a:spcBef>
                <a:spcPct val="20000"/>
              </a:spcBef>
              <a:defRPr/>
            </a:pPr>
            <a:endParaRPr lang="en-US" altLang="zh-CN" sz="2000" dirty="0">
              <a:solidFill>
                <a:schemeClr val="tx1"/>
              </a:solidFill>
              <a:cs typeface="Arial" charset="0"/>
            </a:endParaRPr>
          </a:p>
        </p:txBody>
      </p:sp>
      <p:sp>
        <p:nvSpPr>
          <p:cNvPr id="24579" name="Rectangle 3">
            <a:extLst>
              <a:ext uri="{FF2B5EF4-FFF2-40B4-BE49-F238E27FC236}">
                <a16:creationId xmlns:a16="http://schemas.microsoft.com/office/drawing/2014/main" id="{DC1EFECA-2BEA-BD23-A8CE-B1D6FC409552}"/>
              </a:ext>
            </a:extLst>
          </p:cNvPr>
          <p:cNvSpPr>
            <a:spLocks noChangeArrowheads="1"/>
          </p:cNvSpPr>
          <p:nvPr/>
        </p:nvSpPr>
        <p:spPr bwMode="auto">
          <a:xfrm>
            <a:off x="390965" y="927058"/>
            <a:ext cx="4803335" cy="46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20000"/>
              </a:spcBef>
              <a:buFontTx/>
              <a:buNone/>
            </a:pPr>
            <a:r>
              <a:rPr lang="en-US" altLang="zh-CN" sz="2400" dirty="0">
                <a:latin typeface="+mn-lt"/>
              </a:rPr>
              <a:t>Example: What is a health facility?</a:t>
            </a:r>
          </a:p>
          <a:p>
            <a:pPr eaLnBrk="1" hangingPunct="1">
              <a:spcBef>
                <a:spcPct val="20000"/>
              </a:spcBef>
              <a:buFontTx/>
              <a:buNone/>
            </a:pPr>
            <a:endParaRPr lang="en-US" altLang="zh-CN" sz="2400" dirty="0">
              <a:latin typeface="+mn-lt"/>
            </a:endParaRPr>
          </a:p>
        </p:txBody>
      </p:sp>
      <p:sp>
        <p:nvSpPr>
          <p:cNvPr id="9" name="Rectangle 3">
            <a:extLst>
              <a:ext uri="{FF2B5EF4-FFF2-40B4-BE49-F238E27FC236}">
                <a16:creationId xmlns:a16="http://schemas.microsoft.com/office/drawing/2014/main" id="{09DB9B82-2A93-8BF6-F7B0-CC2B7FF14C14}"/>
              </a:ext>
            </a:extLst>
          </p:cNvPr>
          <p:cNvSpPr>
            <a:spLocks noChangeArrowheads="1"/>
          </p:cNvSpPr>
          <p:nvPr/>
        </p:nvSpPr>
        <p:spPr bwMode="auto">
          <a:xfrm>
            <a:off x="797365" y="1447878"/>
            <a:ext cx="11067367" cy="914400"/>
          </a:xfrm>
          <a:prstGeom prst="rect">
            <a:avLst/>
          </a:prstGeom>
          <a:noFill/>
          <a:ln w="9525">
            <a:noFill/>
            <a:miter lim="800000"/>
            <a:headEnd/>
            <a:tailEnd/>
          </a:ln>
        </p:spPr>
        <p:txBody>
          <a:bodyPr lIns="0" tIns="0" rIns="0" bIns="0"/>
          <a:lstStyle/>
          <a:p>
            <a:pPr marL="1087438" indent="-1087438">
              <a:lnSpc>
                <a:spcPct val="90000"/>
              </a:lnSpc>
              <a:spcBef>
                <a:spcPct val="20000"/>
              </a:spcBef>
              <a:defRPr/>
            </a:pPr>
            <a:r>
              <a:rPr lang="en-US" altLang="zh-CN" sz="2000" dirty="0">
                <a:solidFill>
                  <a:schemeClr val="tx1"/>
                </a:solidFill>
                <a:cs typeface="Arial" charset="0"/>
              </a:rPr>
              <a:t>Medline Plus: </a:t>
            </a:r>
            <a:r>
              <a:rPr lang="en-US" altLang="zh-CN" sz="2000" i="1" dirty="0">
                <a:solidFill>
                  <a:schemeClr val="tx1"/>
                </a:solidFill>
                <a:cs typeface="Arial" charset="0"/>
              </a:rPr>
              <a:t>Places that provide health care. They include hospitals, clinics, outpatient care centers, and specialized care centers, such as birthing centers and psychiatric care centers.</a:t>
            </a:r>
          </a:p>
          <a:p>
            <a:pPr algn="ctr" eaLnBrk="1" hangingPunct="1">
              <a:lnSpc>
                <a:spcPct val="90000"/>
              </a:lnSpc>
              <a:spcBef>
                <a:spcPct val="20000"/>
              </a:spcBef>
              <a:defRPr/>
            </a:pPr>
            <a:endParaRPr lang="en-US" altLang="zh-CN" sz="2000" dirty="0">
              <a:solidFill>
                <a:schemeClr val="tx1"/>
              </a:solidFill>
              <a:cs typeface="Arial" charset="0"/>
            </a:endParaRPr>
          </a:p>
        </p:txBody>
      </p:sp>
      <p:sp>
        <p:nvSpPr>
          <p:cNvPr id="24581" name="Rectangle 3">
            <a:extLst>
              <a:ext uri="{FF2B5EF4-FFF2-40B4-BE49-F238E27FC236}">
                <a16:creationId xmlns:a16="http://schemas.microsoft.com/office/drawing/2014/main" id="{1ED0DE90-12BA-6456-226F-C4AFD345B808}"/>
              </a:ext>
            </a:extLst>
          </p:cNvPr>
          <p:cNvSpPr>
            <a:spLocks noChangeArrowheads="1"/>
          </p:cNvSpPr>
          <p:nvPr/>
        </p:nvSpPr>
        <p:spPr bwMode="auto">
          <a:xfrm>
            <a:off x="830703" y="4553793"/>
            <a:ext cx="1106736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143000" indent="-1143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20000"/>
              </a:spcBef>
              <a:buFontTx/>
              <a:buNone/>
            </a:pPr>
            <a:r>
              <a:rPr lang="en-US" altLang="zh-CN" sz="2000" dirty="0">
                <a:latin typeface="+mn-lt"/>
              </a:rPr>
              <a:t>Wikipedia: </a:t>
            </a:r>
            <a:r>
              <a:rPr lang="en-US" altLang="zh-CN" sz="2000" i="1" dirty="0">
                <a:latin typeface="+mn-lt"/>
              </a:rPr>
              <a:t>in general, any location at which medicine is practiced regularly. </a:t>
            </a:r>
            <a:endParaRPr lang="en-US" altLang="zh-CN" sz="2000" dirty="0">
              <a:latin typeface="+mn-lt"/>
            </a:endParaRPr>
          </a:p>
        </p:txBody>
      </p:sp>
      <p:sp>
        <p:nvSpPr>
          <p:cNvPr id="24582" name="Rectangle 3">
            <a:extLst>
              <a:ext uri="{FF2B5EF4-FFF2-40B4-BE49-F238E27FC236}">
                <a16:creationId xmlns:a16="http://schemas.microsoft.com/office/drawing/2014/main" id="{EE40809C-3584-3C45-8A87-271AD258C367}"/>
              </a:ext>
            </a:extLst>
          </p:cNvPr>
          <p:cNvSpPr>
            <a:spLocks noChangeArrowheads="1"/>
          </p:cNvSpPr>
          <p:nvPr/>
        </p:nvSpPr>
        <p:spPr bwMode="auto">
          <a:xfrm>
            <a:off x="830703" y="2252879"/>
            <a:ext cx="1106736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143000" indent="-1143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20000"/>
              </a:spcBef>
              <a:buFontTx/>
              <a:buNone/>
            </a:pPr>
            <a:r>
              <a:rPr lang="en-US" altLang="zh-CN" sz="2000" dirty="0">
                <a:latin typeface="+mn-lt"/>
              </a:rPr>
              <a:t>Health authority Abu Dhabi: </a:t>
            </a:r>
            <a:r>
              <a:rPr lang="en-US" altLang="zh-CN" sz="2000" i="1" dirty="0">
                <a:latin typeface="+mn-lt"/>
              </a:rPr>
              <a:t>Standalone building with inpatient services for 24 hours use or longer by patients in the treatment of diseases, injuries, deformities, abnormal physical or mental status, maternity cases, nurseries and dispensaries. </a:t>
            </a:r>
          </a:p>
        </p:txBody>
      </p:sp>
      <p:cxnSp>
        <p:nvCxnSpPr>
          <p:cNvPr id="10" name="Straight Connector 9">
            <a:extLst>
              <a:ext uri="{FF2B5EF4-FFF2-40B4-BE49-F238E27FC236}">
                <a16:creationId xmlns:a16="http://schemas.microsoft.com/office/drawing/2014/main" id="{15D6E51C-C6EF-8266-8208-194F2626640A}"/>
              </a:ext>
            </a:extLst>
          </p:cNvPr>
          <p:cNvCxnSpPr>
            <a:cxnSpLocks/>
          </p:cNvCxnSpPr>
          <p:nvPr/>
        </p:nvCxnSpPr>
        <p:spPr>
          <a:xfrm>
            <a:off x="4197792" y="1716557"/>
            <a:ext cx="1245429"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04D177A-7E62-E8D8-BA21-AE29927CDE5C}"/>
              </a:ext>
            </a:extLst>
          </p:cNvPr>
          <p:cNvCxnSpPr>
            <a:cxnSpLocks/>
          </p:cNvCxnSpPr>
          <p:nvPr/>
        </p:nvCxnSpPr>
        <p:spPr>
          <a:xfrm>
            <a:off x="2178621" y="1734938"/>
            <a:ext cx="797844"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41B1C6B-589D-4867-B634-6B3A9247FB26}"/>
              </a:ext>
            </a:extLst>
          </p:cNvPr>
          <p:cNvCxnSpPr>
            <a:cxnSpLocks/>
          </p:cNvCxnSpPr>
          <p:nvPr/>
        </p:nvCxnSpPr>
        <p:spPr>
          <a:xfrm>
            <a:off x="4900528" y="2538629"/>
            <a:ext cx="907584"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24586" name="Rectangle 3">
            <a:extLst>
              <a:ext uri="{FF2B5EF4-FFF2-40B4-BE49-F238E27FC236}">
                <a16:creationId xmlns:a16="http://schemas.microsoft.com/office/drawing/2014/main" id="{C97ECDE8-7A2A-7591-5CBD-B04C043D5996}"/>
              </a:ext>
            </a:extLst>
          </p:cNvPr>
          <p:cNvSpPr>
            <a:spLocks noChangeArrowheads="1"/>
          </p:cNvSpPr>
          <p:nvPr/>
        </p:nvSpPr>
        <p:spPr bwMode="auto">
          <a:xfrm>
            <a:off x="843403" y="3780682"/>
            <a:ext cx="11067367"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597025" indent="-15970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20000"/>
              </a:spcBef>
              <a:buFontTx/>
              <a:buNone/>
            </a:pPr>
            <a:r>
              <a:rPr lang="en-US" altLang="zh-CN" sz="2000" dirty="0">
                <a:latin typeface="+mn-lt"/>
              </a:rPr>
              <a:t>DOH Philippines: </a:t>
            </a:r>
            <a:r>
              <a:rPr lang="en-US" altLang="zh-CN" sz="2000" i="1" dirty="0">
                <a:latin typeface="+mn-lt"/>
              </a:rPr>
              <a:t>A building or physical structure that has amenities, equipment and staffing for the</a:t>
            </a:r>
          </a:p>
          <a:p>
            <a:pPr marL="990600" indent="-990600" eaLnBrk="1" hangingPunct="1">
              <a:spcBef>
                <a:spcPct val="20000"/>
              </a:spcBef>
              <a:buFontTx/>
              <a:buNone/>
              <a:tabLst>
                <a:tab pos="1079500" algn="l"/>
              </a:tabLst>
            </a:pPr>
            <a:r>
              <a:rPr lang="en-US" altLang="zh-CN" sz="2000" i="1" dirty="0">
                <a:latin typeface="+mn-lt"/>
              </a:rPr>
              <a:t>	delivery of health care services. </a:t>
            </a:r>
            <a:endParaRPr lang="en-US" altLang="zh-CN" sz="2000" dirty="0">
              <a:latin typeface="+mn-lt"/>
            </a:endParaRPr>
          </a:p>
        </p:txBody>
      </p:sp>
      <p:cxnSp>
        <p:nvCxnSpPr>
          <p:cNvPr id="18" name="Straight Connector 17">
            <a:extLst>
              <a:ext uri="{FF2B5EF4-FFF2-40B4-BE49-F238E27FC236}">
                <a16:creationId xmlns:a16="http://schemas.microsoft.com/office/drawing/2014/main" id="{74F300D4-E8E8-B852-347A-504170ED2CC3}"/>
              </a:ext>
            </a:extLst>
          </p:cNvPr>
          <p:cNvCxnSpPr>
            <a:cxnSpLocks/>
          </p:cNvCxnSpPr>
          <p:nvPr/>
        </p:nvCxnSpPr>
        <p:spPr>
          <a:xfrm>
            <a:off x="2527862" y="4045451"/>
            <a:ext cx="3495072"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80769B5-87E2-A42E-C556-E2ED210ACD38}"/>
              </a:ext>
            </a:extLst>
          </p:cNvPr>
          <p:cNvCxnSpPr>
            <a:cxnSpLocks/>
          </p:cNvCxnSpPr>
          <p:nvPr/>
        </p:nvCxnSpPr>
        <p:spPr>
          <a:xfrm>
            <a:off x="4012054" y="3606056"/>
            <a:ext cx="1088266"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2D6760B-ED47-051A-93E1-34063336E47F}"/>
              </a:ext>
            </a:extLst>
          </p:cNvPr>
          <p:cNvCxnSpPr>
            <a:cxnSpLocks/>
          </p:cNvCxnSpPr>
          <p:nvPr/>
        </p:nvCxnSpPr>
        <p:spPr>
          <a:xfrm>
            <a:off x="6396639" y="2530001"/>
            <a:ext cx="1831925"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BAA5C0A-1181-BFE3-76F9-8CC302A467D9}"/>
              </a:ext>
            </a:extLst>
          </p:cNvPr>
          <p:cNvCxnSpPr/>
          <p:nvPr/>
        </p:nvCxnSpPr>
        <p:spPr>
          <a:xfrm>
            <a:off x="3379740" y="4842718"/>
            <a:ext cx="1207349"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782A750-9AD7-3E2D-E275-033A8FD6B077}"/>
              </a:ext>
            </a:extLst>
          </p:cNvPr>
          <p:cNvCxnSpPr>
            <a:cxnSpLocks/>
          </p:cNvCxnSpPr>
          <p:nvPr/>
        </p:nvCxnSpPr>
        <p:spPr>
          <a:xfrm>
            <a:off x="5354320" y="4842718"/>
            <a:ext cx="1042319"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40C2E82-BFCB-40F7-7008-579CFE1F0444}"/>
              </a:ext>
            </a:extLst>
          </p:cNvPr>
          <p:cNvCxnSpPr>
            <a:cxnSpLocks/>
          </p:cNvCxnSpPr>
          <p:nvPr/>
        </p:nvCxnSpPr>
        <p:spPr>
          <a:xfrm>
            <a:off x="2453215" y="3606056"/>
            <a:ext cx="971323"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A1F0DE-9661-3772-A1D6-A42AE58DB47F}"/>
              </a:ext>
            </a:extLst>
          </p:cNvPr>
          <p:cNvCxnSpPr>
            <a:cxnSpLocks/>
          </p:cNvCxnSpPr>
          <p:nvPr/>
        </p:nvCxnSpPr>
        <p:spPr>
          <a:xfrm>
            <a:off x="2901776" y="4406156"/>
            <a:ext cx="2043448"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29" name="AutoShape 416">
            <a:extLst>
              <a:ext uri="{FF2B5EF4-FFF2-40B4-BE49-F238E27FC236}">
                <a16:creationId xmlns:a16="http://schemas.microsoft.com/office/drawing/2014/main" id="{F8DCCCD4-87FE-FC1D-717E-1CBD8D4F3BFC}"/>
              </a:ext>
            </a:extLst>
          </p:cNvPr>
          <p:cNvSpPr>
            <a:spLocks noChangeArrowheads="1"/>
          </p:cNvSpPr>
          <p:nvPr/>
        </p:nvSpPr>
        <p:spPr bwMode="auto">
          <a:xfrm>
            <a:off x="1134142" y="5061794"/>
            <a:ext cx="508000" cy="381000"/>
          </a:xfrm>
          <a:prstGeom prst="rightArrow">
            <a:avLst>
              <a:gd name="adj1" fmla="val 50000"/>
              <a:gd name="adj2" fmla="val 50000"/>
            </a:avLst>
          </a:prstGeom>
          <a:solidFill>
            <a:srgbClr val="7030A0"/>
          </a:solidFill>
          <a:ln w="9525">
            <a:noFill/>
            <a:miter lim="800000"/>
            <a:headEnd/>
            <a:tailEnd/>
          </a:ln>
        </p:spPr>
        <p:txBody>
          <a:bodyPr wrap="none" anchor="ctr"/>
          <a:lstStyle/>
          <a:p>
            <a:pPr eaLnBrk="1" hangingPunct="1">
              <a:defRPr/>
            </a:pPr>
            <a:endParaRPr lang="fr-CH" sz="1600">
              <a:solidFill>
                <a:srgbClr val="346667"/>
              </a:solidFill>
              <a:cs typeface="Arial" charset="0"/>
            </a:endParaRPr>
          </a:p>
        </p:txBody>
      </p:sp>
      <p:sp>
        <p:nvSpPr>
          <p:cNvPr id="31" name="TextBox 30">
            <a:extLst>
              <a:ext uri="{FF2B5EF4-FFF2-40B4-BE49-F238E27FC236}">
                <a16:creationId xmlns:a16="http://schemas.microsoft.com/office/drawing/2014/main" id="{ABB38851-BA90-7075-4B5F-24000C4F17EC}"/>
              </a:ext>
            </a:extLst>
          </p:cNvPr>
          <p:cNvSpPr txBox="1"/>
          <p:nvPr/>
        </p:nvSpPr>
        <p:spPr>
          <a:xfrm>
            <a:off x="1628081" y="5014863"/>
            <a:ext cx="5687119" cy="400110"/>
          </a:xfrm>
          <a:prstGeom prst="rect">
            <a:avLst/>
          </a:prstGeom>
          <a:noFill/>
        </p:spPr>
        <p:txBody>
          <a:bodyPr wrap="square">
            <a:spAutoFit/>
          </a:bodyPr>
          <a:lstStyle/>
          <a:p>
            <a:pPr eaLnBrk="1" hangingPunct="1">
              <a:lnSpc>
                <a:spcPct val="100000"/>
              </a:lnSpc>
              <a:spcBef>
                <a:spcPct val="0"/>
              </a:spcBef>
            </a:pPr>
            <a:r>
              <a:rPr lang="en-US" altLang="en-US" sz="2000" dirty="0">
                <a:solidFill>
                  <a:schemeClr val="tx1"/>
                </a:solidFill>
              </a:rPr>
              <a:t>A building or a place/location are different concepts</a:t>
            </a:r>
          </a:p>
        </p:txBody>
      </p:sp>
      <p:sp>
        <p:nvSpPr>
          <p:cNvPr id="32" name="AutoShape 416">
            <a:extLst>
              <a:ext uri="{FF2B5EF4-FFF2-40B4-BE49-F238E27FC236}">
                <a16:creationId xmlns:a16="http://schemas.microsoft.com/office/drawing/2014/main" id="{EDBBDD1C-FE06-7081-0EF8-2A8DA349069F}"/>
              </a:ext>
            </a:extLst>
          </p:cNvPr>
          <p:cNvSpPr>
            <a:spLocks noChangeArrowheads="1"/>
          </p:cNvSpPr>
          <p:nvPr/>
        </p:nvSpPr>
        <p:spPr bwMode="auto">
          <a:xfrm>
            <a:off x="1502442" y="5489725"/>
            <a:ext cx="508000" cy="381000"/>
          </a:xfrm>
          <a:prstGeom prst="rightArrow">
            <a:avLst>
              <a:gd name="adj1" fmla="val 50000"/>
              <a:gd name="adj2" fmla="val 50000"/>
            </a:avLst>
          </a:prstGeom>
          <a:solidFill>
            <a:srgbClr val="00B050"/>
          </a:solidFill>
          <a:ln w="9525">
            <a:noFill/>
            <a:miter lim="800000"/>
            <a:headEnd/>
            <a:tailEnd/>
          </a:ln>
        </p:spPr>
        <p:txBody>
          <a:bodyPr wrap="none" anchor="ctr"/>
          <a:lstStyle/>
          <a:p>
            <a:pPr eaLnBrk="1" hangingPunct="1">
              <a:defRPr/>
            </a:pPr>
            <a:endParaRPr lang="fr-CH" sz="1600">
              <a:solidFill>
                <a:srgbClr val="346667"/>
              </a:solidFill>
              <a:cs typeface="Arial" charset="0"/>
            </a:endParaRPr>
          </a:p>
        </p:txBody>
      </p:sp>
      <p:sp>
        <p:nvSpPr>
          <p:cNvPr id="33" name="TextBox 32">
            <a:extLst>
              <a:ext uri="{FF2B5EF4-FFF2-40B4-BE49-F238E27FC236}">
                <a16:creationId xmlns:a16="http://schemas.microsoft.com/office/drawing/2014/main" id="{0D96488B-D787-FCBD-2E9A-BEBCA1834338}"/>
              </a:ext>
            </a:extLst>
          </p:cNvPr>
          <p:cNvSpPr txBox="1"/>
          <p:nvPr/>
        </p:nvSpPr>
        <p:spPr>
          <a:xfrm>
            <a:off x="1996382" y="5480170"/>
            <a:ext cx="9052618" cy="400110"/>
          </a:xfrm>
          <a:prstGeom prst="rect">
            <a:avLst/>
          </a:prstGeom>
          <a:noFill/>
        </p:spPr>
        <p:txBody>
          <a:bodyPr wrap="square">
            <a:spAutoFit/>
          </a:bodyPr>
          <a:lstStyle/>
          <a:p>
            <a:pPr eaLnBrk="1" hangingPunct="1">
              <a:lnSpc>
                <a:spcPct val="100000"/>
              </a:lnSpc>
              <a:spcBef>
                <a:spcPct val="0"/>
              </a:spcBef>
            </a:pPr>
            <a:r>
              <a:rPr lang="en-US" altLang="en-US" sz="2000" dirty="0">
                <a:solidFill>
                  <a:schemeClr val="tx1"/>
                </a:solidFill>
              </a:rPr>
              <a:t>Might need to define additional concepts (health care, medicine, service)</a:t>
            </a:r>
          </a:p>
        </p:txBody>
      </p:sp>
      <p:sp>
        <p:nvSpPr>
          <p:cNvPr id="4" name="Google Shape;258;p10">
            <a:extLst>
              <a:ext uri="{FF2B5EF4-FFF2-40B4-BE49-F238E27FC236}">
                <a16:creationId xmlns:a16="http://schemas.microsoft.com/office/drawing/2014/main" id="{0840610A-50F3-F310-AC6E-ECED7CDDC40A}"/>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6</a:t>
            </a:fld>
            <a:endParaRPr sz="1200">
              <a:solidFill>
                <a:schemeClr val="lt1"/>
              </a:solidFill>
              <a:latin typeface="Calibri"/>
              <a:ea typeface="Calibri"/>
              <a:cs typeface="Calibri"/>
              <a:sym typeface="Calibri"/>
            </a:endParaRPr>
          </a:p>
        </p:txBody>
      </p:sp>
      <p:sp>
        <p:nvSpPr>
          <p:cNvPr id="5" name="Title 1">
            <a:extLst>
              <a:ext uri="{FF2B5EF4-FFF2-40B4-BE49-F238E27FC236}">
                <a16:creationId xmlns:a16="http://schemas.microsoft.com/office/drawing/2014/main" id="{215C221A-D395-2582-6E40-AB42910B7592}"/>
              </a:ext>
            </a:extLst>
          </p:cNvPr>
          <p:cNvSpPr txBox="1">
            <a:spLocks/>
          </p:cNvSpPr>
          <p:nvPr/>
        </p:nvSpPr>
        <p:spPr>
          <a:xfrm>
            <a:off x="1" y="197840"/>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Understanding the geography – Define each geographic feature</a:t>
            </a:r>
          </a:p>
        </p:txBody>
      </p:sp>
      <p:sp>
        <p:nvSpPr>
          <p:cNvPr id="7" name="AutoShape 416">
            <a:extLst>
              <a:ext uri="{FF2B5EF4-FFF2-40B4-BE49-F238E27FC236}">
                <a16:creationId xmlns:a16="http://schemas.microsoft.com/office/drawing/2014/main" id="{951D29A5-CF99-E47B-F4E4-00702B555E04}"/>
              </a:ext>
            </a:extLst>
          </p:cNvPr>
          <p:cNvSpPr>
            <a:spLocks noChangeArrowheads="1"/>
          </p:cNvSpPr>
          <p:nvPr/>
        </p:nvSpPr>
        <p:spPr bwMode="auto">
          <a:xfrm>
            <a:off x="1896142" y="5930942"/>
            <a:ext cx="508000" cy="381000"/>
          </a:xfrm>
          <a:prstGeom prst="rightArrow">
            <a:avLst>
              <a:gd name="adj1" fmla="val 50000"/>
              <a:gd name="adj2" fmla="val 50000"/>
            </a:avLst>
          </a:prstGeom>
          <a:solidFill>
            <a:srgbClr val="1F83C5"/>
          </a:solidFill>
          <a:ln w="9525">
            <a:noFill/>
            <a:miter lim="800000"/>
            <a:headEnd/>
            <a:tailEnd/>
          </a:ln>
        </p:spPr>
        <p:txBody>
          <a:bodyPr wrap="none" anchor="ctr"/>
          <a:lstStyle/>
          <a:p>
            <a:pPr eaLnBrk="1" hangingPunct="1">
              <a:defRPr/>
            </a:pPr>
            <a:endParaRPr lang="fr-CH" sz="1600">
              <a:solidFill>
                <a:srgbClr val="346667"/>
              </a:solidFill>
              <a:cs typeface="Arial" charset="0"/>
            </a:endParaRPr>
          </a:p>
        </p:txBody>
      </p:sp>
      <p:sp>
        <p:nvSpPr>
          <p:cNvPr id="8" name="TextBox 7">
            <a:extLst>
              <a:ext uri="{FF2B5EF4-FFF2-40B4-BE49-F238E27FC236}">
                <a16:creationId xmlns:a16="http://schemas.microsoft.com/office/drawing/2014/main" id="{B2912AB4-523B-74D9-7A9A-641F0B58E79F}"/>
              </a:ext>
            </a:extLst>
          </p:cNvPr>
          <p:cNvSpPr txBox="1"/>
          <p:nvPr/>
        </p:nvSpPr>
        <p:spPr>
          <a:xfrm>
            <a:off x="2390082" y="5921387"/>
            <a:ext cx="9052618" cy="400110"/>
          </a:xfrm>
          <a:prstGeom prst="rect">
            <a:avLst/>
          </a:prstGeom>
          <a:noFill/>
        </p:spPr>
        <p:txBody>
          <a:bodyPr wrap="square">
            <a:spAutoFit/>
          </a:bodyPr>
          <a:lstStyle/>
          <a:p>
            <a:pPr eaLnBrk="1" hangingPunct="1">
              <a:lnSpc>
                <a:spcPct val="100000"/>
              </a:lnSpc>
              <a:spcBef>
                <a:spcPct val="0"/>
              </a:spcBef>
            </a:pPr>
            <a:r>
              <a:rPr lang="en-US" altLang="en-US" sz="2000" dirty="0">
                <a:solidFill>
                  <a:schemeClr val="tx1"/>
                </a:solidFill>
              </a:rPr>
              <a:t>The final definition will impact the next steps of the geo-enablement process</a:t>
            </a:r>
            <a:r>
              <a:rPr lang="en-US" altLang="en-US" sz="2000" dirty="0"/>
              <a:t> </a:t>
            </a:r>
            <a:endParaRPr lang="en-US" altLang="en-US" sz="2000" dirty="0">
              <a:solidFill>
                <a:schemeClr val="tx1"/>
              </a:solidFill>
            </a:endParaRPr>
          </a:p>
        </p:txBody>
      </p:sp>
    </p:spTree>
    <p:extLst>
      <p:ext uri="{BB962C8B-B14F-4D97-AF65-F5344CB8AC3E}">
        <p14:creationId xmlns:p14="http://schemas.microsoft.com/office/powerpoint/2010/main" val="3508610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A272AF-90F1-5ED6-ECD7-8D66766AB241}"/>
              </a:ext>
            </a:extLst>
          </p:cNvPr>
          <p:cNvSpPr txBox="1">
            <a:spLocks/>
          </p:cNvSpPr>
          <p:nvPr/>
        </p:nvSpPr>
        <p:spPr>
          <a:xfrm>
            <a:off x="1" y="197840"/>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Understanding the geography – Hierarchies</a:t>
            </a:r>
          </a:p>
        </p:txBody>
      </p:sp>
      <p:pic>
        <p:nvPicPr>
          <p:cNvPr id="5" name="Picture 4">
            <a:extLst>
              <a:ext uri="{FF2B5EF4-FFF2-40B4-BE49-F238E27FC236}">
                <a16:creationId xmlns:a16="http://schemas.microsoft.com/office/drawing/2014/main" id="{A3CEB2AA-C08B-A705-487C-6B748716CA49}"/>
              </a:ext>
            </a:extLst>
          </p:cNvPr>
          <p:cNvPicPr>
            <a:picLocks noChangeAspect="1"/>
          </p:cNvPicPr>
          <p:nvPr/>
        </p:nvPicPr>
        <p:blipFill>
          <a:blip r:embed="rId3"/>
          <a:stretch>
            <a:fillRect/>
          </a:stretch>
        </p:blipFill>
        <p:spPr>
          <a:xfrm>
            <a:off x="5893327" y="1016000"/>
            <a:ext cx="5511782" cy="3905624"/>
          </a:xfrm>
          <a:prstGeom prst="rect">
            <a:avLst/>
          </a:prstGeom>
        </p:spPr>
      </p:pic>
      <p:sp>
        <p:nvSpPr>
          <p:cNvPr id="2" name="Content Placeholder 2">
            <a:extLst>
              <a:ext uri="{FF2B5EF4-FFF2-40B4-BE49-F238E27FC236}">
                <a16:creationId xmlns:a16="http://schemas.microsoft.com/office/drawing/2014/main" id="{39FACC9E-1033-075D-DC00-4B598084173A}"/>
              </a:ext>
            </a:extLst>
          </p:cNvPr>
          <p:cNvSpPr txBox="1">
            <a:spLocks/>
          </p:cNvSpPr>
          <p:nvPr/>
        </p:nvSpPr>
        <p:spPr>
          <a:xfrm>
            <a:off x="932329" y="874313"/>
            <a:ext cx="4876801" cy="1152128"/>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The relationship between geographic features can be of different types. For example: </a:t>
            </a:r>
          </a:p>
          <a:p>
            <a:pPr marL="0" indent="0">
              <a:buNone/>
            </a:pPr>
            <a:endParaRPr lang="en-US" sz="100" dirty="0"/>
          </a:p>
          <a:p>
            <a:pPr marL="457200" indent="-457200">
              <a:buFont typeface="Arial" charset="0"/>
              <a:buAutoNum type="arabicPeriod"/>
            </a:pPr>
            <a:r>
              <a:rPr lang="en-US" sz="2400" dirty="0"/>
              <a:t>Geographic (…is geographically located within..)</a:t>
            </a:r>
          </a:p>
          <a:p>
            <a:pPr marL="457200" indent="-457200">
              <a:buFont typeface="Arial" charset="0"/>
              <a:buAutoNum type="arabicPeriod"/>
            </a:pPr>
            <a:r>
              <a:rPr lang="en-US" sz="2400" dirty="0"/>
              <a:t>Health (…refers patients to…)</a:t>
            </a:r>
          </a:p>
          <a:p>
            <a:pPr marL="457200" indent="-457200">
              <a:buFont typeface="Arial" charset="0"/>
              <a:buAutoNum type="arabicPeriod"/>
            </a:pPr>
            <a:r>
              <a:rPr lang="en-US" sz="2400" dirty="0"/>
              <a:t>Administrative (…is administered by…,…is reporting to…)</a:t>
            </a:r>
          </a:p>
          <a:p>
            <a:pPr marL="457200" indent="-457200">
              <a:buFont typeface="Arial" charset="0"/>
              <a:buAutoNum type="arabicPeriod"/>
            </a:pPr>
            <a:r>
              <a:rPr lang="en-US" sz="2400" dirty="0"/>
              <a:t>Associative (…is part of…)</a:t>
            </a:r>
          </a:p>
        </p:txBody>
      </p:sp>
      <p:sp>
        <p:nvSpPr>
          <p:cNvPr id="9" name="Content Placeholder 2">
            <a:extLst>
              <a:ext uri="{FF2B5EF4-FFF2-40B4-BE49-F238E27FC236}">
                <a16:creationId xmlns:a16="http://schemas.microsoft.com/office/drawing/2014/main" id="{C904BED7-569F-2163-159C-F9D2C685812F}"/>
              </a:ext>
            </a:extLst>
          </p:cNvPr>
          <p:cNvSpPr txBox="1">
            <a:spLocks/>
          </p:cNvSpPr>
          <p:nvPr/>
        </p:nvSpPr>
        <p:spPr>
          <a:xfrm>
            <a:off x="1392935" y="4850198"/>
            <a:ext cx="10012174" cy="926826"/>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t>Identifying and capturing these relationships in the form of hierarchies will influence the information that must be attached to each geographic feature to be in the position to recreate these hierarchies</a:t>
            </a:r>
            <a:endParaRPr lang="fr-CH" sz="2400" dirty="0"/>
          </a:p>
        </p:txBody>
      </p:sp>
      <p:sp>
        <p:nvSpPr>
          <p:cNvPr id="10" name="Google Shape;473;p45">
            <a:extLst>
              <a:ext uri="{FF2B5EF4-FFF2-40B4-BE49-F238E27FC236}">
                <a16:creationId xmlns:a16="http://schemas.microsoft.com/office/drawing/2014/main" id="{D17A5551-2E39-65AD-2AEB-74A191346544}"/>
              </a:ext>
            </a:extLst>
          </p:cNvPr>
          <p:cNvSpPr/>
          <p:nvPr/>
        </p:nvSpPr>
        <p:spPr>
          <a:xfrm>
            <a:off x="914735" y="4908686"/>
            <a:ext cx="478200" cy="351135"/>
          </a:xfrm>
          <a:prstGeom prst="rightArrow">
            <a:avLst>
              <a:gd name="adj1" fmla="val 50000"/>
              <a:gd name="adj2" fmla="val 50000"/>
            </a:avLst>
          </a:prstGeom>
          <a:solidFill>
            <a:srgbClr val="1F83C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endParaRPr>
          </a:p>
        </p:txBody>
      </p:sp>
      <p:sp>
        <p:nvSpPr>
          <p:cNvPr id="3" name="Google Shape;258;p10">
            <a:extLst>
              <a:ext uri="{FF2B5EF4-FFF2-40B4-BE49-F238E27FC236}">
                <a16:creationId xmlns:a16="http://schemas.microsoft.com/office/drawing/2014/main" id="{055E7D4B-CB11-DA21-E942-104099CA7EAB}"/>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7</a:t>
            </a:fld>
            <a:endParaRPr sz="1200">
              <a:solidFill>
                <a:schemeClr val="lt1"/>
              </a:solidFill>
              <a:latin typeface="Calibri"/>
              <a:ea typeface="Calibri"/>
              <a:cs typeface="Calibri"/>
              <a:sym typeface="Calibri"/>
            </a:endParaRPr>
          </a:p>
        </p:txBody>
      </p:sp>
      <p:pic>
        <p:nvPicPr>
          <p:cNvPr id="19" name="Picture 18">
            <a:extLst>
              <a:ext uri="{FF2B5EF4-FFF2-40B4-BE49-F238E27FC236}">
                <a16:creationId xmlns:a16="http://schemas.microsoft.com/office/drawing/2014/main" id="{BAFE0660-2407-5ADC-18D0-7AF8A8EAC005}"/>
              </a:ext>
            </a:extLst>
          </p:cNvPr>
          <p:cNvPicPr>
            <a:picLocks noChangeAspect="1"/>
          </p:cNvPicPr>
          <p:nvPr/>
        </p:nvPicPr>
        <p:blipFill rotWithShape="1">
          <a:blip r:embed="rId4"/>
          <a:srcRect l="20659" t="20125" r="41274" b="4724"/>
          <a:stretch/>
        </p:blipFill>
        <p:spPr>
          <a:xfrm>
            <a:off x="10588017" y="403775"/>
            <a:ext cx="671654" cy="941076"/>
          </a:xfrm>
          <a:prstGeom prst="rect">
            <a:avLst/>
          </a:prstGeom>
          <a:ln>
            <a:solidFill>
              <a:schemeClr val="tx1"/>
            </a:solidFill>
          </a:ln>
        </p:spPr>
      </p:pic>
      <p:sp>
        <p:nvSpPr>
          <p:cNvPr id="8" name="TextBox 7">
            <a:extLst>
              <a:ext uri="{FF2B5EF4-FFF2-40B4-BE49-F238E27FC236}">
                <a16:creationId xmlns:a16="http://schemas.microsoft.com/office/drawing/2014/main" id="{67309D5E-9E59-A592-5617-4556F22867BB}"/>
              </a:ext>
            </a:extLst>
          </p:cNvPr>
          <p:cNvSpPr txBox="1"/>
          <p:nvPr/>
        </p:nvSpPr>
        <p:spPr>
          <a:xfrm>
            <a:off x="11302395" y="403775"/>
            <a:ext cx="306556" cy="261610"/>
          </a:xfrm>
          <a:prstGeom prst="rect">
            <a:avLst/>
          </a:prstGeom>
          <a:noFill/>
        </p:spPr>
        <p:txBody>
          <a:bodyPr wrap="square">
            <a:spAutoFit/>
          </a:bodyPr>
          <a:lstStyle/>
          <a:p>
            <a:r>
              <a:rPr lang="fr-CH" sz="1100" dirty="0"/>
              <a:t>1</a:t>
            </a:r>
            <a:endParaRPr lang="en-GB" sz="1100" dirty="0"/>
          </a:p>
        </p:txBody>
      </p:sp>
      <p:pic>
        <p:nvPicPr>
          <p:cNvPr id="4" name="Picture 3">
            <a:extLst>
              <a:ext uri="{FF2B5EF4-FFF2-40B4-BE49-F238E27FC236}">
                <a16:creationId xmlns:a16="http://schemas.microsoft.com/office/drawing/2014/main" id="{179DC4EA-5E92-4B6C-19CD-E3039FBDCE26}"/>
              </a:ext>
            </a:extLst>
          </p:cNvPr>
          <p:cNvPicPr>
            <a:picLocks noChangeAspect="1"/>
          </p:cNvPicPr>
          <p:nvPr/>
        </p:nvPicPr>
        <p:blipFill>
          <a:blip r:embed="rId5"/>
          <a:stretch>
            <a:fillRect/>
          </a:stretch>
        </p:blipFill>
        <p:spPr>
          <a:xfrm>
            <a:off x="10979875" y="874313"/>
            <a:ext cx="728939" cy="941076"/>
          </a:xfrm>
          <a:prstGeom prst="rect">
            <a:avLst/>
          </a:prstGeom>
          <a:ln>
            <a:solidFill>
              <a:schemeClr val="tx1"/>
            </a:solidFill>
          </a:ln>
        </p:spPr>
      </p:pic>
      <p:sp>
        <p:nvSpPr>
          <p:cNvPr id="11" name="TextBox 10">
            <a:extLst>
              <a:ext uri="{FF2B5EF4-FFF2-40B4-BE49-F238E27FC236}">
                <a16:creationId xmlns:a16="http://schemas.microsoft.com/office/drawing/2014/main" id="{EDFFC6AB-3AAC-F5F6-80D7-E93E19198872}"/>
              </a:ext>
            </a:extLst>
          </p:cNvPr>
          <p:cNvSpPr txBox="1"/>
          <p:nvPr/>
        </p:nvSpPr>
        <p:spPr>
          <a:xfrm>
            <a:off x="11702137" y="777096"/>
            <a:ext cx="306556" cy="261610"/>
          </a:xfrm>
          <a:prstGeom prst="rect">
            <a:avLst/>
          </a:prstGeom>
          <a:noFill/>
        </p:spPr>
        <p:txBody>
          <a:bodyPr wrap="square">
            <a:spAutoFit/>
          </a:bodyPr>
          <a:lstStyle/>
          <a:p>
            <a:r>
              <a:rPr lang="fr-CH" sz="1100" dirty="0"/>
              <a:t>2</a:t>
            </a:r>
            <a:endParaRPr lang="en-GB" sz="1100" dirty="0"/>
          </a:p>
        </p:txBody>
      </p:sp>
      <p:sp>
        <p:nvSpPr>
          <p:cNvPr id="13" name="TextBox 12">
            <a:extLst>
              <a:ext uri="{FF2B5EF4-FFF2-40B4-BE49-F238E27FC236}">
                <a16:creationId xmlns:a16="http://schemas.microsoft.com/office/drawing/2014/main" id="{D03AD04E-55E1-FD04-FC2F-0F8323770027}"/>
              </a:ext>
            </a:extLst>
          </p:cNvPr>
          <p:cNvSpPr txBox="1"/>
          <p:nvPr/>
        </p:nvSpPr>
        <p:spPr>
          <a:xfrm>
            <a:off x="624513" y="6023395"/>
            <a:ext cx="6192121" cy="307777"/>
          </a:xfrm>
          <a:prstGeom prst="rect">
            <a:avLst/>
          </a:prstGeom>
          <a:noFill/>
        </p:spPr>
        <p:txBody>
          <a:bodyPr wrap="square">
            <a:spAutoFit/>
          </a:bodyPr>
          <a:lstStyle/>
          <a:p>
            <a:r>
              <a:rPr lang="en-PH" sz="700" dirty="0">
                <a:solidFill>
                  <a:srgbClr val="002147"/>
                </a:solidFill>
              </a:rPr>
              <a:t>1. </a:t>
            </a:r>
            <a:r>
              <a:rPr lang="en-PH" sz="700" dirty="0">
                <a:solidFill>
                  <a:srgbClr val="002147"/>
                </a:solidFill>
                <a:hlinkClick r:id="rId6"/>
              </a:rPr>
              <a:t>https://drive.google.com/file/d/1jj779zww4herWOESAd9mXqVE1YfQehtH/view?usp=sharing</a:t>
            </a:r>
            <a:endParaRPr lang="en-PH" sz="700" dirty="0">
              <a:solidFill>
                <a:srgbClr val="002147"/>
              </a:solidFill>
            </a:endParaRPr>
          </a:p>
          <a:p>
            <a:r>
              <a:rPr lang="en-PH" sz="700" dirty="0">
                <a:solidFill>
                  <a:srgbClr val="002147"/>
                </a:solidFill>
              </a:rPr>
              <a:t>2. </a:t>
            </a:r>
            <a:r>
              <a:rPr lang="en-PH" sz="700" dirty="0">
                <a:solidFill>
                  <a:srgbClr val="002147"/>
                </a:solidFill>
                <a:hlinkClick r:id="rId7"/>
              </a:rPr>
              <a:t>https://healthgeolab.net/DOCUMENTS/Guidance_Common_Geo-registry_Ve2.pdf</a:t>
            </a:r>
            <a:r>
              <a:rPr lang="en-PH" sz="700" dirty="0">
                <a:solidFill>
                  <a:srgbClr val="002147"/>
                </a:solidFill>
              </a:rPr>
              <a:t> </a:t>
            </a:r>
          </a:p>
        </p:txBody>
      </p:sp>
      <p:pic>
        <p:nvPicPr>
          <p:cNvPr id="6" name="Picture 5">
            <a:extLst>
              <a:ext uri="{FF2B5EF4-FFF2-40B4-BE49-F238E27FC236}">
                <a16:creationId xmlns:a16="http://schemas.microsoft.com/office/drawing/2014/main" id="{761B801B-CEEA-66AA-1109-31679966B4C6}"/>
              </a:ext>
            </a:extLst>
          </p:cNvPr>
          <p:cNvPicPr>
            <a:picLocks noChangeAspect="1"/>
          </p:cNvPicPr>
          <p:nvPr/>
        </p:nvPicPr>
        <p:blipFill rotWithShape="1">
          <a:blip r:embed="rId8"/>
          <a:srcRect l="80520" t="38265" r="10441" b="47050"/>
          <a:stretch/>
        </p:blipFill>
        <p:spPr>
          <a:xfrm>
            <a:off x="10476174" y="1454911"/>
            <a:ext cx="399991" cy="360478"/>
          </a:xfrm>
          <a:prstGeom prst="rect">
            <a:avLst/>
          </a:prstGeom>
        </p:spPr>
      </p:pic>
    </p:spTree>
    <p:extLst>
      <p:ext uri="{BB962C8B-B14F-4D97-AF65-F5344CB8AC3E}">
        <p14:creationId xmlns:p14="http://schemas.microsoft.com/office/powerpoint/2010/main" val="948827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A272AF-90F1-5ED6-ECD7-8D66766AB241}"/>
              </a:ext>
            </a:extLst>
          </p:cNvPr>
          <p:cNvSpPr txBox="1">
            <a:spLocks/>
          </p:cNvSpPr>
          <p:nvPr/>
        </p:nvSpPr>
        <p:spPr>
          <a:xfrm>
            <a:off x="1" y="197840"/>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Understanding the geography – Data model</a:t>
            </a:r>
          </a:p>
        </p:txBody>
      </p:sp>
      <p:sp>
        <p:nvSpPr>
          <p:cNvPr id="8" name="Rectangle 7"/>
          <p:cNvSpPr/>
          <p:nvPr/>
        </p:nvSpPr>
        <p:spPr>
          <a:xfrm>
            <a:off x="68604" y="756693"/>
            <a:ext cx="10864681" cy="757130"/>
          </a:xfrm>
          <a:prstGeom prst="rect">
            <a:avLst/>
          </a:prstGeom>
        </p:spPr>
        <p:txBody>
          <a:bodyPr wrap="square">
            <a:spAutoFit/>
          </a:bodyPr>
          <a:lstStyle/>
          <a:p>
            <a:pPr algn="ctr">
              <a:lnSpc>
                <a:spcPct val="90000"/>
              </a:lnSpc>
              <a:spcBef>
                <a:spcPct val="20000"/>
              </a:spcBef>
            </a:pPr>
            <a:r>
              <a:rPr lang="en-US" sz="2400" dirty="0"/>
              <a:t>A data model is an abstract model that organizes and document the relationships that exists between geographic features and the data elements attached to each of them</a:t>
            </a:r>
            <a:endParaRPr lang="en-US" altLang="zh-CN" sz="2400" dirty="0">
              <a:ea typeface="SimSun" pitchFamily="2" charset="-122"/>
            </a:endParaRPr>
          </a:p>
        </p:txBody>
      </p:sp>
      <p:sp>
        <p:nvSpPr>
          <p:cNvPr id="4" name="Rectangle 3">
            <a:extLst>
              <a:ext uri="{FF2B5EF4-FFF2-40B4-BE49-F238E27FC236}">
                <a16:creationId xmlns:a16="http://schemas.microsoft.com/office/drawing/2014/main" id="{C06B5C84-9443-9016-B3AA-990A220136D4}"/>
              </a:ext>
            </a:extLst>
          </p:cNvPr>
          <p:cNvSpPr/>
          <p:nvPr/>
        </p:nvSpPr>
        <p:spPr>
          <a:xfrm>
            <a:off x="440361" y="1521735"/>
            <a:ext cx="7055873" cy="830997"/>
          </a:xfrm>
          <a:prstGeom prst="rect">
            <a:avLst/>
          </a:prstGeom>
        </p:spPr>
        <p:txBody>
          <a:bodyPr wrap="square">
            <a:spAutoFit/>
          </a:bodyPr>
          <a:lstStyle/>
          <a:p>
            <a:pPr lvl="0"/>
            <a:r>
              <a:rPr lang="en-US" sz="2400" dirty="0"/>
              <a:t>Three (3) main levels of data model can be differentiated:</a:t>
            </a:r>
          </a:p>
        </p:txBody>
      </p:sp>
      <p:sp>
        <p:nvSpPr>
          <p:cNvPr id="3" name="Rectangle 2">
            <a:extLst>
              <a:ext uri="{FF2B5EF4-FFF2-40B4-BE49-F238E27FC236}">
                <a16:creationId xmlns:a16="http://schemas.microsoft.com/office/drawing/2014/main" id="{C15741E9-9CC3-53B8-4981-FD83C4CCF034}"/>
              </a:ext>
            </a:extLst>
          </p:cNvPr>
          <p:cNvSpPr/>
          <p:nvPr/>
        </p:nvSpPr>
        <p:spPr>
          <a:xfrm>
            <a:off x="721991" y="2352732"/>
            <a:ext cx="6578548" cy="3785652"/>
          </a:xfrm>
          <a:prstGeom prst="rect">
            <a:avLst/>
          </a:prstGeom>
        </p:spPr>
        <p:txBody>
          <a:bodyPr wrap="square">
            <a:spAutoFit/>
          </a:bodyPr>
          <a:lstStyle/>
          <a:p>
            <a:pPr marL="361950" indent="-342900">
              <a:buFont typeface="+mj-lt"/>
              <a:buAutoNum type="arabicPeriod"/>
            </a:pPr>
            <a:r>
              <a:rPr lang="en-US" sz="2400" b="1" dirty="0"/>
              <a:t>Conceptual data model </a:t>
            </a:r>
            <a:r>
              <a:rPr lang="en-US" sz="2400" dirty="0"/>
              <a:t>which captures all the identified geographic features and the  relationships between all of them</a:t>
            </a:r>
          </a:p>
          <a:p>
            <a:pPr marL="361950" indent="-342900">
              <a:buFont typeface="+mj-lt"/>
              <a:buAutoNum type="arabicPeriod"/>
            </a:pPr>
            <a:r>
              <a:rPr lang="en-US" sz="2400" b="1" dirty="0"/>
              <a:t>Logical data model </a:t>
            </a:r>
            <a:r>
              <a:rPr lang="en-US" sz="2400" dirty="0"/>
              <a:t>which also captures the data  elements associated to each geographic feature, without regard to how they will be physically implemented in the database </a:t>
            </a:r>
          </a:p>
          <a:p>
            <a:pPr marL="361950" indent="-342900">
              <a:buFont typeface="+mj-lt"/>
              <a:buAutoNum type="arabicPeriod"/>
            </a:pPr>
            <a:r>
              <a:rPr lang="en-US" sz="2400" b="1" dirty="0"/>
              <a:t>Physical data model </a:t>
            </a:r>
            <a:r>
              <a:rPr lang="en-US" sz="2400" dirty="0"/>
              <a:t>which captures how the model is being implemented in the information system</a:t>
            </a:r>
          </a:p>
        </p:txBody>
      </p:sp>
      <p:sp>
        <p:nvSpPr>
          <p:cNvPr id="2" name="Google Shape;258;p10">
            <a:extLst>
              <a:ext uri="{FF2B5EF4-FFF2-40B4-BE49-F238E27FC236}">
                <a16:creationId xmlns:a16="http://schemas.microsoft.com/office/drawing/2014/main" id="{7C48B63B-B636-DF01-9ADE-4B179297FAAC}"/>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8</a:t>
            </a:fld>
            <a:endParaRPr sz="1200">
              <a:solidFill>
                <a:schemeClr val="lt1"/>
              </a:solidFill>
              <a:latin typeface="Calibri"/>
              <a:ea typeface="Calibri"/>
              <a:cs typeface="Calibri"/>
              <a:sym typeface="Calibri"/>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6321" y="1626602"/>
            <a:ext cx="2624311" cy="1866807"/>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45041" y="3329419"/>
            <a:ext cx="2207234" cy="1528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36321" y="4693724"/>
            <a:ext cx="2442161" cy="1562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A9FD3A75-04AE-4057-A610-0E4C3CC33422}"/>
              </a:ext>
            </a:extLst>
          </p:cNvPr>
          <p:cNvPicPr>
            <a:picLocks noChangeAspect="1"/>
          </p:cNvPicPr>
          <p:nvPr/>
        </p:nvPicPr>
        <p:blipFill>
          <a:blip r:embed="rId6"/>
          <a:stretch>
            <a:fillRect/>
          </a:stretch>
        </p:blipFill>
        <p:spPr>
          <a:xfrm>
            <a:off x="11034967" y="197840"/>
            <a:ext cx="908491" cy="1285220"/>
          </a:xfrm>
          <a:prstGeom prst="rect">
            <a:avLst/>
          </a:prstGeom>
          <a:ln>
            <a:solidFill>
              <a:schemeClr val="tx1"/>
            </a:solidFill>
          </a:ln>
        </p:spPr>
      </p:pic>
      <p:sp>
        <p:nvSpPr>
          <p:cNvPr id="12" name="TextBox 11">
            <a:extLst>
              <a:ext uri="{FF2B5EF4-FFF2-40B4-BE49-F238E27FC236}">
                <a16:creationId xmlns:a16="http://schemas.microsoft.com/office/drawing/2014/main" id="{AB31F4DB-2447-3495-473E-7CE96D6F60DF}"/>
              </a:ext>
            </a:extLst>
          </p:cNvPr>
          <p:cNvSpPr txBox="1"/>
          <p:nvPr/>
        </p:nvSpPr>
        <p:spPr>
          <a:xfrm>
            <a:off x="593133" y="6089499"/>
            <a:ext cx="6102220" cy="276999"/>
          </a:xfrm>
          <a:prstGeom prst="rect">
            <a:avLst/>
          </a:prstGeom>
          <a:noFill/>
        </p:spPr>
        <p:txBody>
          <a:bodyPr wrap="square">
            <a:spAutoFit/>
          </a:bodyPr>
          <a:lstStyle/>
          <a:p>
            <a:r>
              <a:rPr lang="en-GB" sz="1200" dirty="0"/>
              <a:t>1 </a:t>
            </a:r>
            <a:r>
              <a:rPr lang="en-GB" sz="1200" dirty="0">
                <a:hlinkClick r:id="rId7"/>
              </a:rPr>
              <a:t>http://www.healthgeolab.net/DOCUMENTS/Guide_HGLC_Part2_1.pdf</a:t>
            </a:r>
            <a:r>
              <a:rPr lang="en-GB" sz="1200" dirty="0"/>
              <a:t> </a:t>
            </a:r>
          </a:p>
        </p:txBody>
      </p:sp>
      <p:sp>
        <p:nvSpPr>
          <p:cNvPr id="14" name="TextBox 13">
            <a:extLst>
              <a:ext uri="{FF2B5EF4-FFF2-40B4-BE49-F238E27FC236}">
                <a16:creationId xmlns:a16="http://schemas.microsoft.com/office/drawing/2014/main" id="{DB7C7CC6-F0C3-0B61-770E-754CA99B0494}"/>
              </a:ext>
            </a:extLst>
          </p:cNvPr>
          <p:cNvSpPr txBox="1"/>
          <p:nvPr/>
        </p:nvSpPr>
        <p:spPr>
          <a:xfrm>
            <a:off x="11953279" y="197840"/>
            <a:ext cx="330598" cy="276999"/>
          </a:xfrm>
          <a:prstGeom prst="rect">
            <a:avLst/>
          </a:prstGeom>
          <a:noFill/>
        </p:spPr>
        <p:txBody>
          <a:bodyPr wrap="square">
            <a:spAutoFit/>
          </a:bodyPr>
          <a:lstStyle/>
          <a:p>
            <a:r>
              <a:rPr lang="en-US" sz="1200" dirty="0"/>
              <a:t>1</a:t>
            </a:r>
            <a:endParaRPr lang="en-GB" sz="1200" dirty="0"/>
          </a:p>
        </p:txBody>
      </p:sp>
      <p:sp>
        <p:nvSpPr>
          <p:cNvPr id="15" name="TextBox 14">
            <a:extLst>
              <a:ext uri="{FF2B5EF4-FFF2-40B4-BE49-F238E27FC236}">
                <a16:creationId xmlns:a16="http://schemas.microsoft.com/office/drawing/2014/main" id="{66D84926-14B7-F0ED-F02F-009CBFAD9DFD}"/>
              </a:ext>
            </a:extLst>
          </p:cNvPr>
          <p:cNvSpPr txBox="1"/>
          <p:nvPr/>
        </p:nvSpPr>
        <p:spPr>
          <a:xfrm>
            <a:off x="10128448" y="2244768"/>
            <a:ext cx="1436424" cy="461665"/>
          </a:xfrm>
          <a:prstGeom prst="rect">
            <a:avLst/>
          </a:prstGeom>
          <a:noFill/>
        </p:spPr>
        <p:txBody>
          <a:bodyPr wrap="square">
            <a:spAutoFit/>
          </a:bodyPr>
          <a:lstStyle/>
          <a:p>
            <a:r>
              <a:rPr lang="en-US" sz="1200" dirty="0"/>
              <a:t>Conceptual data model</a:t>
            </a:r>
            <a:endParaRPr lang="en-GB" sz="1200" dirty="0"/>
          </a:p>
        </p:txBody>
      </p:sp>
      <p:sp>
        <p:nvSpPr>
          <p:cNvPr id="16" name="TextBox 15">
            <a:extLst>
              <a:ext uri="{FF2B5EF4-FFF2-40B4-BE49-F238E27FC236}">
                <a16:creationId xmlns:a16="http://schemas.microsoft.com/office/drawing/2014/main" id="{B802ACE9-13B8-EC12-4932-ECC234F86D46}"/>
              </a:ext>
            </a:extLst>
          </p:cNvPr>
          <p:cNvSpPr txBox="1"/>
          <p:nvPr/>
        </p:nvSpPr>
        <p:spPr>
          <a:xfrm>
            <a:off x="8342058" y="4099580"/>
            <a:ext cx="1436424" cy="276999"/>
          </a:xfrm>
          <a:prstGeom prst="rect">
            <a:avLst/>
          </a:prstGeom>
          <a:noFill/>
        </p:spPr>
        <p:txBody>
          <a:bodyPr wrap="square">
            <a:spAutoFit/>
          </a:bodyPr>
          <a:lstStyle/>
          <a:p>
            <a:r>
              <a:rPr lang="en-US" sz="1200" dirty="0"/>
              <a:t>Logical data model</a:t>
            </a:r>
            <a:endParaRPr lang="en-GB" sz="1200" dirty="0"/>
          </a:p>
        </p:txBody>
      </p:sp>
      <p:sp>
        <p:nvSpPr>
          <p:cNvPr id="17" name="TextBox 16">
            <a:extLst>
              <a:ext uri="{FF2B5EF4-FFF2-40B4-BE49-F238E27FC236}">
                <a16:creationId xmlns:a16="http://schemas.microsoft.com/office/drawing/2014/main" id="{33F06E83-390D-6F5E-7EDE-AE4CD0ECAD73}"/>
              </a:ext>
            </a:extLst>
          </p:cNvPr>
          <p:cNvSpPr txBox="1"/>
          <p:nvPr/>
        </p:nvSpPr>
        <p:spPr>
          <a:xfrm>
            <a:off x="9778482" y="5355622"/>
            <a:ext cx="1436424" cy="276999"/>
          </a:xfrm>
          <a:prstGeom prst="rect">
            <a:avLst/>
          </a:prstGeom>
          <a:noFill/>
        </p:spPr>
        <p:txBody>
          <a:bodyPr wrap="square">
            <a:spAutoFit/>
          </a:bodyPr>
          <a:lstStyle/>
          <a:p>
            <a:r>
              <a:rPr lang="en-US" sz="1200" dirty="0"/>
              <a:t>Physical data model</a:t>
            </a:r>
            <a:endParaRPr lang="en-GB" sz="1200" dirty="0"/>
          </a:p>
        </p:txBody>
      </p:sp>
      <p:pic>
        <p:nvPicPr>
          <p:cNvPr id="6" name="Picture 5">
            <a:extLst>
              <a:ext uri="{FF2B5EF4-FFF2-40B4-BE49-F238E27FC236}">
                <a16:creationId xmlns:a16="http://schemas.microsoft.com/office/drawing/2014/main" id="{8CA444BB-D29D-9996-C58D-B0112F7BC78C}"/>
              </a:ext>
            </a:extLst>
          </p:cNvPr>
          <p:cNvPicPr>
            <a:picLocks noChangeAspect="1"/>
          </p:cNvPicPr>
          <p:nvPr/>
        </p:nvPicPr>
        <p:blipFill rotWithShape="1">
          <a:blip r:embed="rId8"/>
          <a:srcRect l="80520" t="38265" r="10441" b="47050"/>
          <a:stretch/>
        </p:blipFill>
        <p:spPr>
          <a:xfrm>
            <a:off x="11652279" y="1305905"/>
            <a:ext cx="399991" cy="360478"/>
          </a:xfrm>
          <a:prstGeom prst="rect">
            <a:avLst/>
          </a:prstGeom>
        </p:spPr>
      </p:pic>
    </p:spTree>
    <p:extLst>
      <p:ext uri="{BB962C8B-B14F-4D97-AF65-F5344CB8AC3E}">
        <p14:creationId xmlns:p14="http://schemas.microsoft.com/office/powerpoint/2010/main" val="3711270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A272AF-90F1-5ED6-ECD7-8D66766AB241}"/>
              </a:ext>
            </a:extLst>
          </p:cNvPr>
          <p:cNvSpPr txBox="1">
            <a:spLocks/>
          </p:cNvSpPr>
          <p:nvPr/>
        </p:nvSpPr>
        <p:spPr>
          <a:xfrm>
            <a:off x="1" y="197840"/>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Understanding the geography – Example (Myanmar)</a:t>
            </a:r>
          </a:p>
        </p:txBody>
      </p:sp>
      <p:sp>
        <p:nvSpPr>
          <p:cNvPr id="8" name="Rectangle 7"/>
          <p:cNvSpPr/>
          <p:nvPr/>
        </p:nvSpPr>
        <p:spPr>
          <a:xfrm>
            <a:off x="598434" y="689709"/>
            <a:ext cx="10864681" cy="424732"/>
          </a:xfrm>
          <a:prstGeom prst="rect">
            <a:avLst/>
          </a:prstGeom>
        </p:spPr>
        <p:txBody>
          <a:bodyPr wrap="square">
            <a:spAutoFit/>
          </a:bodyPr>
          <a:lstStyle/>
          <a:p>
            <a:pPr>
              <a:lnSpc>
                <a:spcPct val="90000"/>
              </a:lnSpc>
              <a:spcBef>
                <a:spcPct val="20000"/>
              </a:spcBef>
            </a:pPr>
            <a:r>
              <a:rPr lang="en-US" altLang="zh-CN" sz="2400" u="sng" dirty="0">
                <a:ea typeface="SimSun" pitchFamily="2" charset="-122"/>
              </a:rPr>
              <a:t>Challenge</a:t>
            </a:r>
            <a:r>
              <a:rPr lang="en-US" altLang="zh-CN" sz="2400" dirty="0">
                <a:ea typeface="SimSun" pitchFamily="2" charset="-122"/>
              </a:rPr>
              <a:t>: Microplanning not covering the whole target population </a:t>
            </a:r>
          </a:p>
        </p:txBody>
      </p:sp>
      <p:sp>
        <p:nvSpPr>
          <p:cNvPr id="2" name="Google Shape;258;p10">
            <a:extLst>
              <a:ext uri="{FF2B5EF4-FFF2-40B4-BE49-F238E27FC236}">
                <a16:creationId xmlns:a16="http://schemas.microsoft.com/office/drawing/2014/main" id="{7C48B63B-B636-DF01-9ADE-4B179297FAAC}"/>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9</a:t>
            </a:fld>
            <a:endParaRPr sz="1200">
              <a:solidFill>
                <a:schemeClr val="lt1"/>
              </a:solidFill>
              <a:latin typeface="Calibri"/>
              <a:ea typeface="Calibri"/>
              <a:cs typeface="Calibri"/>
              <a:sym typeface="Calibri"/>
            </a:endParaRPr>
          </a:p>
        </p:txBody>
      </p:sp>
      <p:pic>
        <p:nvPicPr>
          <p:cNvPr id="13" name="Picture 12">
            <a:extLst>
              <a:ext uri="{FF2B5EF4-FFF2-40B4-BE49-F238E27FC236}">
                <a16:creationId xmlns:a16="http://schemas.microsoft.com/office/drawing/2014/main" id="{0DF19154-B6B7-9AB3-2CDF-0A63F89CA20C}"/>
              </a:ext>
            </a:extLst>
          </p:cNvPr>
          <p:cNvPicPr>
            <a:picLocks noChangeAspect="1"/>
          </p:cNvPicPr>
          <p:nvPr/>
        </p:nvPicPr>
        <p:blipFill>
          <a:blip r:embed="rId3"/>
          <a:stretch>
            <a:fillRect/>
          </a:stretch>
        </p:blipFill>
        <p:spPr>
          <a:xfrm rot="18488745">
            <a:off x="-200852" y="2323830"/>
            <a:ext cx="4454280" cy="2926820"/>
          </a:xfrm>
          <a:prstGeom prst="rect">
            <a:avLst/>
          </a:prstGeom>
        </p:spPr>
      </p:pic>
      <p:pic>
        <p:nvPicPr>
          <p:cNvPr id="6" name="Picture 5">
            <a:extLst>
              <a:ext uri="{FF2B5EF4-FFF2-40B4-BE49-F238E27FC236}">
                <a16:creationId xmlns:a16="http://schemas.microsoft.com/office/drawing/2014/main" id="{AF0CECEF-8FED-B794-D9CC-66FA15B8E1FD}"/>
              </a:ext>
            </a:extLst>
          </p:cNvPr>
          <p:cNvPicPr>
            <a:picLocks noChangeAspect="1"/>
          </p:cNvPicPr>
          <p:nvPr/>
        </p:nvPicPr>
        <p:blipFill rotWithShape="1">
          <a:blip r:embed="rId4"/>
          <a:srcRect r="88125"/>
          <a:stretch/>
        </p:blipFill>
        <p:spPr>
          <a:xfrm>
            <a:off x="3283942" y="4585513"/>
            <a:ext cx="170025" cy="858156"/>
          </a:xfrm>
          <a:prstGeom prst="rect">
            <a:avLst/>
          </a:prstGeom>
        </p:spPr>
      </p:pic>
      <p:pic>
        <p:nvPicPr>
          <p:cNvPr id="9" name="Picture 8">
            <a:extLst>
              <a:ext uri="{FF2B5EF4-FFF2-40B4-BE49-F238E27FC236}">
                <a16:creationId xmlns:a16="http://schemas.microsoft.com/office/drawing/2014/main" id="{1AD7F82C-BFD0-E5CB-3AE2-7FE34AB224D7}"/>
              </a:ext>
            </a:extLst>
          </p:cNvPr>
          <p:cNvPicPr>
            <a:picLocks noChangeAspect="1"/>
          </p:cNvPicPr>
          <p:nvPr/>
        </p:nvPicPr>
        <p:blipFill rotWithShape="1">
          <a:blip r:embed="rId5"/>
          <a:srcRect l="7236" t="28273" r="56179" b="11047"/>
          <a:stretch/>
        </p:blipFill>
        <p:spPr>
          <a:xfrm>
            <a:off x="6989105" y="3000699"/>
            <a:ext cx="3451603" cy="3083430"/>
          </a:xfrm>
          <a:prstGeom prst="rect">
            <a:avLst/>
          </a:prstGeom>
        </p:spPr>
      </p:pic>
      <p:sp>
        <p:nvSpPr>
          <p:cNvPr id="11" name="Rectangle 3">
            <a:extLst>
              <a:ext uri="{FF2B5EF4-FFF2-40B4-BE49-F238E27FC236}">
                <a16:creationId xmlns:a16="http://schemas.microsoft.com/office/drawing/2014/main" id="{D4F1FBA7-D38E-D57D-E926-4040BC65C208}"/>
              </a:ext>
            </a:extLst>
          </p:cNvPr>
          <p:cNvSpPr>
            <a:spLocks noChangeArrowheads="1"/>
          </p:cNvSpPr>
          <p:nvPr/>
        </p:nvSpPr>
        <p:spPr bwMode="auto">
          <a:xfrm>
            <a:off x="472776" y="1471482"/>
            <a:ext cx="3466192" cy="461665"/>
          </a:xfrm>
          <a:prstGeom prst="rect">
            <a:avLst/>
          </a:prstGeom>
          <a:noFill/>
          <a:ln w="9525">
            <a:noFill/>
            <a:miter lim="800000"/>
            <a:headEnd/>
            <a:tailEnd/>
          </a:ln>
        </p:spPr>
        <p:txBody>
          <a:bodyPr wrap="square">
            <a:spAutoFit/>
          </a:bodyPr>
          <a:lstStyle/>
          <a:p>
            <a:pPr algn="ctr"/>
            <a:r>
              <a:rPr lang="en-US" sz="2400"/>
              <a:t>Immunization ecosystem</a:t>
            </a:r>
          </a:p>
        </p:txBody>
      </p:sp>
      <p:sp>
        <p:nvSpPr>
          <p:cNvPr id="18" name="TextBox 17">
            <a:extLst>
              <a:ext uri="{FF2B5EF4-FFF2-40B4-BE49-F238E27FC236}">
                <a16:creationId xmlns:a16="http://schemas.microsoft.com/office/drawing/2014/main" id="{57863C1F-AEC3-0FD0-275D-F9A932098BBB}"/>
              </a:ext>
            </a:extLst>
          </p:cNvPr>
          <p:cNvSpPr txBox="1"/>
          <p:nvPr/>
        </p:nvSpPr>
        <p:spPr>
          <a:xfrm>
            <a:off x="6387368" y="1453768"/>
            <a:ext cx="4320480" cy="461665"/>
          </a:xfrm>
          <a:prstGeom prst="rect">
            <a:avLst/>
          </a:prstGeom>
          <a:noFill/>
        </p:spPr>
        <p:txBody>
          <a:bodyPr wrap="square">
            <a:spAutoFit/>
          </a:bodyPr>
          <a:lstStyle/>
          <a:p>
            <a:r>
              <a:rPr lang="en-US" sz="2400"/>
              <a:t>EPI community?</a:t>
            </a:r>
          </a:p>
        </p:txBody>
      </p:sp>
      <p:pic>
        <p:nvPicPr>
          <p:cNvPr id="19" name="Picture 18" descr="MCj04344110000[1]">
            <a:extLst>
              <a:ext uri="{FF2B5EF4-FFF2-40B4-BE49-F238E27FC236}">
                <a16:creationId xmlns:a16="http://schemas.microsoft.com/office/drawing/2014/main" id="{E4CC0413-2912-EE9E-D728-7339683734E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1645" y="1453768"/>
            <a:ext cx="791229" cy="79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 descr="MCj04298270000[1]">
            <a:extLst>
              <a:ext uri="{FF2B5EF4-FFF2-40B4-BE49-F238E27FC236}">
                <a16:creationId xmlns:a16="http://schemas.microsoft.com/office/drawing/2014/main" id="{F116748B-64E9-8194-DD1E-79F40E18387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36344" y="3392706"/>
            <a:ext cx="836102" cy="102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7FF9EA1B-9DE4-866C-3DF4-2DBEFCE13813}"/>
              </a:ext>
            </a:extLst>
          </p:cNvPr>
          <p:cNvSpPr txBox="1"/>
          <p:nvPr/>
        </p:nvSpPr>
        <p:spPr>
          <a:xfrm>
            <a:off x="7101751" y="1922938"/>
            <a:ext cx="4794974" cy="369332"/>
          </a:xfrm>
          <a:prstGeom prst="rect">
            <a:avLst/>
          </a:prstGeom>
          <a:noFill/>
        </p:spPr>
        <p:txBody>
          <a:bodyPr wrap="square">
            <a:spAutoFit/>
          </a:bodyPr>
          <a:lstStyle/>
          <a:p>
            <a:r>
              <a:rPr lang="en-US" dirty="0"/>
              <a:t>Definition: Place where people live in community</a:t>
            </a:r>
            <a:endParaRPr lang="en-PH" dirty="0"/>
          </a:p>
        </p:txBody>
      </p:sp>
      <p:sp>
        <p:nvSpPr>
          <p:cNvPr id="22" name="Content Placeholder 2">
            <a:extLst>
              <a:ext uri="{FF2B5EF4-FFF2-40B4-BE49-F238E27FC236}">
                <a16:creationId xmlns:a16="http://schemas.microsoft.com/office/drawing/2014/main" id="{5CDE922D-0E8D-7AB8-F458-CFEEA45AE28D}"/>
              </a:ext>
            </a:extLst>
          </p:cNvPr>
          <p:cNvSpPr txBox="1">
            <a:spLocks/>
          </p:cNvSpPr>
          <p:nvPr/>
        </p:nvSpPr>
        <p:spPr>
          <a:xfrm>
            <a:off x="9490239" y="5080549"/>
            <a:ext cx="2701761" cy="806265"/>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dirty="0"/>
              <a:t>Helped identify communities that were not yet covered by vaccination campaigns</a:t>
            </a:r>
            <a:endParaRPr lang="fr-CH" sz="1800" dirty="0"/>
          </a:p>
        </p:txBody>
      </p:sp>
      <p:sp>
        <p:nvSpPr>
          <p:cNvPr id="25" name="TextBox 24">
            <a:extLst>
              <a:ext uri="{FF2B5EF4-FFF2-40B4-BE49-F238E27FC236}">
                <a16:creationId xmlns:a16="http://schemas.microsoft.com/office/drawing/2014/main" id="{BD4332FB-42F8-B55D-DC6D-C0785DB61FC3}"/>
              </a:ext>
            </a:extLst>
          </p:cNvPr>
          <p:cNvSpPr txBox="1"/>
          <p:nvPr/>
        </p:nvSpPr>
        <p:spPr>
          <a:xfrm>
            <a:off x="3406278" y="4550073"/>
            <a:ext cx="1167409" cy="900246"/>
          </a:xfrm>
          <a:prstGeom prst="rect">
            <a:avLst/>
          </a:prstGeom>
          <a:noFill/>
        </p:spPr>
        <p:txBody>
          <a:bodyPr wrap="square">
            <a:spAutoFit/>
          </a:bodyPr>
          <a:lstStyle/>
          <a:p>
            <a:r>
              <a:rPr lang="en-US" sz="1050" dirty="0"/>
              <a:t>Vaccination post</a:t>
            </a:r>
          </a:p>
          <a:p>
            <a:r>
              <a:rPr lang="en-US" sz="1050" dirty="0"/>
              <a:t>Health center</a:t>
            </a:r>
          </a:p>
          <a:p>
            <a:r>
              <a:rPr lang="en-US" sz="1050" dirty="0"/>
              <a:t>Village</a:t>
            </a:r>
          </a:p>
          <a:p>
            <a:r>
              <a:rPr lang="en-US" sz="1050" dirty="0"/>
              <a:t>EPI community</a:t>
            </a:r>
          </a:p>
          <a:p>
            <a:r>
              <a:rPr lang="en-US" sz="1050" dirty="0"/>
              <a:t>Health area</a:t>
            </a:r>
          </a:p>
        </p:txBody>
      </p:sp>
      <p:sp>
        <p:nvSpPr>
          <p:cNvPr id="28" name="TextBox 27">
            <a:extLst>
              <a:ext uri="{FF2B5EF4-FFF2-40B4-BE49-F238E27FC236}">
                <a16:creationId xmlns:a16="http://schemas.microsoft.com/office/drawing/2014/main" id="{81803F1E-91C8-5470-2EA2-B6D3D040A684}"/>
              </a:ext>
            </a:extLst>
          </p:cNvPr>
          <p:cNvSpPr txBox="1"/>
          <p:nvPr/>
        </p:nvSpPr>
        <p:spPr>
          <a:xfrm>
            <a:off x="3203970" y="4260016"/>
            <a:ext cx="1005417" cy="307777"/>
          </a:xfrm>
          <a:prstGeom prst="rect">
            <a:avLst/>
          </a:prstGeom>
          <a:noFill/>
        </p:spPr>
        <p:txBody>
          <a:bodyPr wrap="square">
            <a:spAutoFit/>
          </a:bodyPr>
          <a:lstStyle/>
          <a:p>
            <a:r>
              <a:rPr lang="en-US" sz="1400" b="1" dirty="0"/>
              <a:t>Legend</a:t>
            </a:r>
            <a:endParaRPr lang="en-GB" sz="1400" b="1" dirty="0"/>
          </a:p>
        </p:txBody>
      </p:sp>
      <p:sp>
        <p:nvSpPr>
          <p:cNvPr id="29" name="Google Shape;473;p45">
            <a:extLst>
              <a:ext uri="{FF2B5EF4-FFF2-40B4-BE49-F238E27FC236}">
                <a16:creationId xmlns:a16="http://schemas.microsoft.com/office/drawing/2014/main" id="{38D0F75D-5A7F-98BB-6282-516066B5A455}"/>
              </a:ext>
            </a:extLst>
          </p:cNvPr>
          <p:cNvSpPr/>
          <p:nvPr/>
        </p:nvSpPr>
        <p:spPr>
          <a:xfrm>
            <a:off x="6653934" y="1990243"/>
            <a:ext cx="396233" cy="255860"/>
          </a:xfrm>
          <a:prstGeom prst="rightArrow">
            <a:avLst>
              <a:gd name="adj1" fmla="val 50000"/>
              <a:gd name="adj2" fmla="val 50000"/>
            </a:avLst>
          </a:prstGeom>
          <a:solidFill>
            <a:srgbClr val="1F83C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endParaRPr>
          </a:p>
        </p:txBody>
      </p:sp>
      <p:sp>
        <p:nvSpPr>
          <p:cNvPr id="30" name="TextBox 29">
            <a:extLst>
              <a:ext uri="{FF2B5EF4-FFF2-40B4-BE49-F238E27FC236}">
                <a16:creationId xmlns:a16="http://schemas.microsoft.com/office/drawing/2014/main" id="{474E38B6-4313-FA3F-488C-7F9CBBA65439}"/>
              </a:ext>
            </a:extLst>
          </p:cNvPr>
          <p:cNvSpPr txBox="1"/>
          <p:nvPr/>
        </p:nvSpPr>
        <p:spPr>
          <a:xfrm>
            <a:off x="7117768" y="2303670"/>
            <a:ext cx="4895938" cy="646331"/>
          </a:xfrm>
          <a:prstGeom prst="rect">
            <a:avLst/>
          </a:prstGeom>
          <a:noFill/>
        </p:spPr>
        <p:txBody>
          <a:bodyPr wrap="square">
            <a:spAutoFit/>
          </a:bodyPr>
          <a:lstStyle/>
          <a:p>
            <a:r>
              <a:rPr lang="en-US" dirty="0"/>
              <a:t>Required to define different types of EPI communities and population presence</a:t>
            </a:r>
            <a:endParaRPr lang="en-PH" dirty="0"/>
          </a:p>
        </p:txBody>
      </p:sp>
      <p:sp>
        <p:nvSpPr>
          <p:cNvPr id="31" name="Google Shape;473;p45">
            <a:extLst>
              <a:ext uri="{FF2B5EF4-FFF2-40B4-BE49-F238E27FC236}">
                <a16:creationId xmlns:a16="http://schemas.microsoft.com/office/drawing/2014/main" id="{2D680FA5-4D03-775A-3610-968B52D0B543}"/>
              </a:ext>
            </a:extLst>
          </p:cNvPr>
          <p:cNvSpPr/>
          <p:nvPr/>
        </p:nvSpPr>
        <p:spPr>
          <a:xfrm>
            <a:off x="6707275" y="2361644"/>
            <a:ext cx="396233" cy="255860"/>
          </a:xfrm>
          <a:prstGeom prst="rightArrow">
            <a:avLst>
              <a:gd name="adj1" fmla="val 50000"/>
              <a:gd name="adj2" fmla="val 50000"/>
            </a:avLst>
          </a:prstGeom>
          <a:solidFill>
            <a:srgbClr val="1F83C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endParaRPr>
          </a:p>
        </p:txBody>
      </p:sp>
      <p:sp>
        <p:nvSpPr>
          <p:cNvPr id="32" name="Google Shape;473;p45">
            <a:extLst>
              <a:ext uri="{FF2B5EF4-FFF2-40B4-BE49-F238E27FC236}">
                <a16:creationId xmlns:a16="http://schemas.microsoft.com/office/drawing/2014/main" id="{E5C720D6-23EC-F304-4022-3F5E0A7E8941}"/>
              </a:ext>
            </a:extLst>
          </p:cNvPr>
          <p:cNvSpPr/>
          <p:nvPr/>
        </p:nvSpPr>
        <p:spPr>
          <a:xfrm>
            <a:off x="4695524" y="1595158"/>
            <a:ext cx="396233" cy="255860"/>
          </a:xfrm>
          <a:prstGeom prst="rightArrow">
            <a:avLst>
              <a:gd name="adj1" fmla="val 50000"/>
              <a:gd name="adj2" fmla="val 50000"/>
            </a:avLst>
          </a:prstGeom>
          <a:solidFill>
            <a:srgbClr val="1F83C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endParaRPr>
          </a:p>
        </p:txBody>
      </p:sp>
      <p:sp>
        <p:nvSpPr>
          <p:cNvPr id="33" name="Google Shape;473;p45">
            <a:extLst>
              <a:ext uri="{FF2B5EF4-FFF2-40B4-BE49-F238E27FC236}">
                <a16:creationId xmlns:a16="http://schemas.microsoft.com/office/drawing/2014/main" id="{44F7EEC8-EC84-EFD3-61CD-06C64D5E7BF2}"/>
              </a:ext>
            </a:extLst>
          </p:cNvPr>
          <p:cNvSpPr/>
          <p:nvPr/>
        </p:nvSpPr>
        <p:spPr>
          <a:xfrm>
            <a:off x="9172575" y="5135186"/>
            <a:ext cx="326663" cy="255860"/>
          </a:xfrm>
          <a:prstGeom prst="rightArrow">
            <a:avLst>
              <a:gd name="adj1" fmla="val 50000"/>
              <a:gd name="adj2" fmla="val 50000"/>
            </a:avLst>
          </a:prstGeom>
          <a:solidFill>
            <a:srgbClr val="1F83C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endParaRPr>
          </a:p>
        </p:txBody>
      </p:sp>
    </p:spTree>
    <p:extLst>
      <p:ext uri="{BB962C8B-B14F-4D97-AF65-F5344CB8AC3E}">
        <p14:creationId xmlns:p14="http://schemas.microsoft.com/office/powerpoint/2010/main" val="11182020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5d77ab39-99b3-4b56-8024-34505d31c567"/>
</p:tagLst>
</file>

<file path=ppt/theme/theme1.xml><?xml version="1.0" encoding="utf-8"?>
<a:theme xmlns:a="http://schemas.openxmlformats.org/drawingml/2006/main" name="MORU Epi">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RU Epi NEW 4_3 191018.potx" id="{98E674E4-836A-45AF-B6ED-DC325EA403FB}" vid="{9AECCC77-F4DD-49CF-91A4-43ED9B9F4A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GF_IDN_MORU-HGL_ve1</Template>
  <TotalTime>5032</TotalTime>
  <Words>1456</Words>
  <Application>Microsoft Office PowerPoint</Application>
  <PresentationFormat>Widescreen</PresentationFormat>
  <Paragraphs>190</Paragraphs>
  <Slides>18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SimSun</vt:lpstr>
      <vt:lpstr>Arial</vt:lpstr>
      <vt:lpstr>Calibri</vt:lpstr>
      <vt:lpstr>Calibri Light</vt:lpstr>
      <vt:lpstr>Roboto</vt:lpstr>
      <vt:lpstr>MORU Epi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Izay Pantanilla</dc:creator>
  <cp:lastModifiedBy>Izay Pantanilla</cp:lastModifiedBy>
  <cp:revision>312</cp:revision>
  <dcterms:created xsi:type="dcterms:W3CDTF">2021-09-02T13:03:17Z</dcterms:created>
  <dcterms:modified xsi:type="dcterms:W3CDTF">2026-06-21T07:26:29Z</dcterms:modified>
</cp:coreProperties>
</file>