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494" r:id="rId2"/>
    <p:sldId id="2495" r:id="rId3"/>
    <p:sldId id="820" r:id="rId4"/>
    <p:sldId id="738" r:id="rId5"/>
    <p:sldId id="781" r:id="rId6"/>
    <p:sldId id="875" r:id="rId7"/>
    <p:sldId id="782" r:id="rId8"/>
    <p:sldId id="783" r:id="rId9"/>
    <p:sldId id="784" r:id="rId10"/>
    <p:sldId id="785" r:id="rId11"/>
    <p:sldId id="786" r:id="rId12"/>
    <p:sldId id="787" r:id="rId13"/>
    <p:sldId id="788" r:id="rId14"/>
    <p:sldId id="789" r:id="rId15"/>
    <p:sldId id="790" r:id="rId16"/>
    <p:sldId id="791" r:id="rId17"/>
    <p:sldId id="2496" r:id="rId18"/>
    <p:sldId id="2497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D9FFF40-DDF4-4382-A1DA-2DFBB80B25A7}">
          <p14:sldIdLst>
            <p14:sldId id="2494"/>
            <p14:sldId id="2495"/>
            <p14:sldId id="820"/>
            <p14:sldId id="738"/>
            <p14:sldId id="781"/>
            <p14:sldId id="875"/>
            <p14:sldId id="782"/>
            <p14:sldId id="783"/>
            <p14:sldId id="784"/>
            <p14:sldId id="785"/>
            <p14:sldId id="786"/>
            <p14:sldId id="787"/>
            <p14:sldId id="788"/>
            <p14:sldId id="789"/>
            <p14:sldId id="790"/>
            <p14:sldId id="791"/>
            <p14:sldId id="2496"/>
            <p14:sldId id="24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pos="3500" userDrawn="1">
          <p15:clr>
            <a:srgbClr val="A4A3A4"/>
          </p15:clr>
        </p15:guide>
        <p15:guide id="5" orient="horz" pos="3430" userDrawn="1">
          <p15:clr>
            <a:srgbClr val="A4A3A4"/>
          </p15:clr>
        </p15:guide>
        <p15:guide id="7" pos="7355" userDrawn="1">
          <p15:clr>
            <a:srgbClr val="A4A3A4"/>
          </p15:clr>
        </p15:guide>
        <p15:guide id="8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0FF"/>
    <a:srgbClr val="1F83C5"/>
    <a:srgbClr val="002147"/>
    <a:srgbClr val="7F6000"/>
    <a:srgbClr val="FE7F00"/>
    <a:srgbClr val="FF9933"/>
    <a:srgbClr val="346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465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14" y="102"/>
      </p:cViewPr>
      <p:guideLst>
        <p:guide orient="horz" pos="1480"/>
        <p:guide pos="325"/>
        <p:guide orient="horz" pos="300"/>
        <p:guide pos="3500"/>
        <p:guide orient="horz" pos="3430"/>
        <p:guide pos="7355"/>
        <p:guide orient="horz" pos="24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25442-F05A-4FC3-9A08-3A325D2C6ED9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482C6-7221-442F-AC9E-4AD7982D5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715994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744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400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555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729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830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572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808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201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75756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316206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203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26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062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77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339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99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7564" y="6372237"/>
            <a:ext cx="224443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CF7BD0-B8B5-4FD1-B667-C9EC0A5E21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4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0AEC5-3548-4E72-9F65-B464DE7E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B33C8-A600-459B-8D12-DF5499B2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100" y="64476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F2E54-F30D-4F16-80BD-0575CE8B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0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24744"/>
            <a:ext cx="11617291" cy="54726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C5490D6-8476-4F9A-9D29-0EC3740DF8C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22" name="Title 1"/>
          <p:cNvSpPr txBox="1">
            <a:spLocks/>
          </p:cNvSpPr>
          <p:nvPr userDrawn="1"/>
        </p:nvSpPr>
        <p:spPr bwMode="auto">
          <a:xfrm>
            <a:off x="838200" y="142975"/>
            <a:ext cx="105156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229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9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6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54001"/>
            <a:ext cx="12192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6314" y="6419850"/>
            <a:ext cx="621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Google Shape;17;p25">
            <a:extLst>
              <a:ext uri="{FF2B5EF4-FFF2-40B4-BE49-F238E27FC236}">
                <a16:creationId xmlns:a16="http://schemas.microsoft.com/office/drawing/2014/main" id="{631B12C8-40DA-D8E5-BDDD-729AFF29CE2B}"/>
              </a:ext>
            </a:extLst>
          </p:cNvPr>
          <p:cNvSpPr/>
          <p:nvPr/>
        </p:nvSpPr>
        <p:spPr>
          <a:xfrm>
            <a:off x="7684606" y="6428557"/>
            <a:ext cx="359569" cy="3762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84D217-1732-2173-7C8E-310B3A940ADF}"/>
              </a:ext>
            </a:extLst>
          </p:cNvPr>
          <p:cNvGrpSpPr/>
          <p:nvPr userDrawn="1"/>
        </p:nvGrpSpPr>
        <p:grpSpPr>
          <a:xfrm>
            <a:off x="1753476" y="6396842"/>
            <a:ext cx="8692977" cy="440669"/>
            <a:chOff x="1724901" y="6396842"/>
            <a:chExt cx="8692977" cy="440669"/>
          </a:xfrm>
        </p:grpSpPr>
        <p:pic>
          <p:nvPicPr>
            <p:cNvPr id="22" name="Google Shape;20;p25">
              <a:extLst>
                <a:ext uri="{FF2B5EF4-FFF2-40B4-BE49-F238E27FC236}">
                  <a16:creationId xmlns:a16="http://schemas.microsoft.com/office/drawing/2014/main" id="{64F20500-7B52-0D1E-C489-DC9B3C3B6E1C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724773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5;p25">
              <a:extLst>
                <a:ext uri="{FF2B5EF4-FFF2-40B4-BE49-F238E27FC236}">
                  <a16:creationId xmlns:a16="http://schemas.microsoft.com/office/drawing/2014/main" id="{E6DA330A-3F2F-6139-D9CD-D45D697DE8DD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060264" y="6396842"/>
              <a:ext cx="1315116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6;p25">
              <a:extLst>
                <a:ext uri="{FF2B5EF4-FFF2-40B4-BE49-F238E27FC236}">
                  <a16:creationId xmlns:a16="http://schemas.microsoft.com/office/drawing/2014/main" id="{C9C7F4A1-A620-C01E-F543-5F08F00E4F12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765575" y="6396844"/>
              <a:ext cx="1145263" cy="440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8;p25">
              <a:extLst>
                <a:ext uri="{FF2B5EF4-FFF2-40B4-BE49-F238E27FC236}">
                  <a16:creationId xmlns:a16="http://schemas.microsoft.com/office/drawing/2014/main" id="{574C1756-06E0-046E-EA1E-3FA8DC640D45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628636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9;p25">
              <a:extLst>
                <a:ext uri="{FF2B5EF4-FFF2-40B4-BE49-F238E27FC236}">
                  <a16:creationId xmlns:a16="http://schemas.microsoft.com/office/drawing/2014/main" id="{CB77B44F-CBB9-C210-6409-4471D64B8067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8190992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1;p25">
              <a:extLst>
                <a:ext uri="{FF2B5EF4-FFF2-40B4-BE49-F238E27FC236}">
                  <a16:creationId xmlns:a16="http://schemas.microsoft.com/office/drawing/2014/main" id="{CDE0E9B6-B19F-0BA2-5C72-9877ED6506CA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 l="54857" t="50670" r="16315" b="29323"/>
            <a:stretch/>
          </p:blipFill>
          <p:spPr>
            <a:xfrm>
              <a:off x="9272056" y="6398345"/>
              <a:ext cx="1145822" cy="437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C95186-E479-BFCF-D2C8-3041AE032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" t="23927" r="5849" b="24356"/>
            <a:stretch>
              <a:fillRect/>
            </a:stretch>
          </p:blipFill>
          <p:spPr>
            <a:xfrm>
              <a:off x="1724901" y="6396842"/>
              <a:ext cx="2936089" cy="43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91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www.healthgeolab.net/DOCUMENTS/Guide_HGLC_Part2_1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9.jpg"/><Relationship Id="rId7" Type="http://schemas.openxmlformats.org/officeDocument/2006/relationships/image" Target="../media/image52.png"/><Relationship Id="rId12" Type="http://schemas.openxmlformats.org/officeDocument/2006/relationships/hyperlink" Target="https://openclipart.org/detail/174484/red-cross-by-witcombem-174484" TargetMode="External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hyperlink" Target="https://openclipart.org/detail/204429/meeting-by-team.labarna-204429" TargetMode="External"/><Relationship Id="rId15" Type="http://schemas.openxmlformats.org/officeDocument/2006/relationships/image" Target="../media/image58.png"/><Relationship Id="rId10" Type="http://schemas.openxmlformats.org/officeDocument/2006/relationships/hyperlink" Target="https://strategywiki.org/wiki/File:Check_mark.svg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cef.org/media/58181/file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://www.healthgeolab.net/DOCUMENTS/Guide_HGLC_Part2_1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hyperlink" Target="https://healthgeolab.net/DOCUMENTS/Guidance_Common_Geo-registry_Ve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jj779zww4herWOESAd9mXqVE1YfQehtH/view?usp=sharing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jpeg"/><Relationship Id="rId7" Type="http://schemas.openxmlformats.org/officeDocument/2006/relationships/hyperlink" Target="http://www.healthgeolab.net/DOCUMENTS/Guide_HGLC_Part2_1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6">
            <a:extLst>
              <a:ext uri="{FF2B5EF4-FFF2-40B4-BE49-F238E27FC236}">
                <a16:creationId xmlns:a16="http://schemas.microsoft.com/office/drawing/2014/main" id="{81684D36-67A0-6944-CF1F-9DC9F54BC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034" y="4340178"/>
            <a:ext cx="80438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Sesaun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4: Komprende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jeografia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iha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programa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ka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intervensaun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ida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nian</a:t>
            </a:r>
            <a:endParaRPr lang="en-US" altLang="en-US" sz="3200" dirty="0">
              <a:latin typeface="+mn-lt"/>
              <a:ea typeface="Century Gothic" charset="0"/>
              <a:cs typeface="Century 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70280-A44B-CFE1-FE8D-570A6855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67" y="110464"/>
            <a:ext cx="1420066" cy="1465045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B5DA471-A82E-FF3A-E4F1-51EAA9D34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89731"/>
            <a:ext cx="12192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Workshop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Formasaun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Tekniku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kona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Jestaun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Dadus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Jeospasial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no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Teknolojia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Programa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Saude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iha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</a:p>
          <a:p>
            <a:pPr algn="ctr"/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Timor-Leste</a:t>
            </a:r>
          </a:p>
        </p:txBody>
      </p:sp>
    </p:spTree>
    <p:extLst>
      <p:ext uri="{BB962C8B-B14F-4D97-AF65-F5344CB8AC3E}">
        <p14:creationId xmlns:p14="http://schemas.microsoft.com/office/powerpoint/2010/main" val="2406855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A272AF-90F1-5ED6-ECD7-8D66766AB241}"/>
              </a:ext>
            </a:extLst>
          </p:cNvPr>
          <p:cNvSpPr txBox="1">
            <a:spLocks/>
          </p:cNvSpPr>
          <p:nvPr/>
        </p:nvSpPr>
        <p:spPr>
          <a:xfrm>
            <a:off x="1" y="1440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Ezemplu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(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Mosambike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782" y="700707"/>
            <a:ext cx="1120236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6688" indent="-1436688">
              <a:lnSpc>
                <a:spcPct val="90000"/>
              </a:lnSpc>
              <a:spcBef>
                <a:spcPct val="20000"/>
              </a:spcBef>
            </a:pPr>
            <a:r>
              <a:rPr lang="en-US" altLang="zh-CN" sz="2400" u="sng" dirty="0" err="1">
                <a:ea typeface="SimSun" pitchFamily="2" charset="-122"/>
              </a:rPr>
              <a:t>Dezafiu</a:t>
            </a:r>
            <a:r>
              <a:rPr lang="en-US" altLang="zh-CN" sz="2400" u="sng" dirty="0">
                <a:ea typeface="SimSun" pitchFamily="2" charset="-122"/>
              </a:rPr>
              <a:t>: </a:t>
            </a:r>
            <a:r>
              <a:rPr lang="en-US" altLang="zh-CN" sz="2400" dirty="0">
                <a:ea typeface="SimSun" pitchFamily="2" charset="-122"/>
              </a:rPr>
              <a:t>Forma </a:t>
            </a:r>
            <a:r>
              <a:rPr lang="en-US" altLang="zh-CN" sz="2400" dirty="0" err="1">
                <a:ea typeface="SimSun" pitchFamily="2" charset="-122"/>
              </a:rPr>
              <a:t>mikroplaneamentu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ne'ebé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kombina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tipu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oioin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hosi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karakterístika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jeográfika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sira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ne'ebé</a:t>
            </a:r>
            <a:r>
              <a:rPr lang="en-US" altLang="zh-CN" sz="2400" dirty="0">
                <a:ea typeface="SimSun" pitchFamily="2" charset="-122"/>
              </a:rPr>
              <a:t> la define ho </a:t>
            </a:r>
            <a:r>
              <a:rPr lang="en-US" altLang="zh-CN" sz="2400" dirty="0" err="1">
                <a:ea typeface="SimSun" pitchFamily="2" charset="-122"/>
              </a:rPr>
              <a:t>klaru</a:t>
            </a:r>
            <a:r>
              <a:rPr lang="en-US" altLang="zh-CN" sz="2400" dirty="0">
                <a:ea typeface="SimSun" pitchFamily="2" charset="-122"/>
              </a:rPr>
              <a:t> (</a:t>
            </a:r>
            <a:r>
              <a:rPr lang="en-US" altLang="zh-CN" sz="2400" dirty="0" err="1">
                <a:ea typeface="SimSun" pitchFamily="2" charset="-122"/>
              </a:rPr>
              <a:t>povoados</a:t>
            </a:r>
            <a:r>
              <a:rPr lang="en-US" altLang="zh-CN" sz="2400" dirty="0">
                <a:ea typeface="SimSun" pitchFamily="2" charset="-122"/>
              </a:rPr>
              <a:t>, </a:t>
            </a:r>
            <a:r>
              <a:rPr lang="en-US" altLang="zh-CN" sz="2400" dirty="0" err="1">
                <a:ea typeface="SimSun" pitchFamily="2" charset="-122"/>
              </a:rPr>
              <a:t>komunidade</a:t>
            </a:r>
            <a:r>
              <a:rPr lang="en-US" altLang="zh-CN" sz="2400" dirty="0">
                <a:ea typeface="SimSun" pitchFamily="2" charset="-122"/>
              </a:rPr>
              <a:t>)</a:t>
            </a: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E41FB-E477-C21B-B031-946A47375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8" t="37132" r="8915" b="24158"/>
          <a:stretch/>
        </p:blipFill>
        <p:spPr>
          <a:xfrm>
            <a:off x="1033211" y="1769768"/>
            <a:ext cx="9603133" cy="3371712"/>
          </a:xfrm>
          <a:prstGeom prst="rect">
            <a:avLst/>
          </a:prstGeom>
        </p:spPr>
      </p:pic>
      <p:pic>
        <p:nvPicPr>
          <p:cNvPr id="3" name="Picture 2" descr="MCj04344110000[1]">
            <a:extLst>
              <a:ext uri="{FF2B5EF4-FFF2-40B4-BE49-F238E27FC236}">
                <a16:creationId xmlns:a16="http://schemas.microsoft.com/office/drawing/2014/main" id="{DE6F7E92-C4EC-4B99-211B-ABB205B1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833" y="1457837"/>
            <a:ext cx="791229" cy="79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D93B05-1F1F-18EE-E5A0-78FA0336906E}"/>
              </a:ext>
            </a:extLst>
          </p:cNvPr>
          <p:cNvSpPr txBox="1"/>
          <p:nvPr/>
        </p:nvSpPr>
        <p:spPr>
          <a:xfrm>
            <a:off x="1955157" y="5087439"/>
            <a:ext cx="88496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Presiza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hetan</a:t>
            </a:r>
            <a:r>
              <a:rPr lang="en-US" sz="2400" dirty="0"/>
              <a:t> </a:t>
            </a:r>
            <a:r>
              <a:rPr lang="en-US" sz="2400" dirty="0" err="1"/>
              <a:t>definisaun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klaru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na'in</a:t>
            </a:r>
            <a:r>
              <a:rPr lang="en-US" sz="2400" dirty="0"/>
              <a:t> </a:t>
            </a:r>
            <a:r>
              <a:rPr lang="en-US" sz="2400" dirty="0" err="1"/>
              <a:t>rua</a:t>
            </a:r>
            <a:r>
              <a:rPr lang="en-US" sz="2400" dirty="0"/>
              <a:t> no </a:t>
            </a:r>
            <a:r>
              <a:rPr lang="en-US" sz="2400" dirty="0" err="1"/>
              <a:t>komprende</a:t>
            </a:r>
            <a:r>
              <a:rPr lang="en-US" sz="2400" dirty="0"/>
              <a:t> </a:t>
            </a:r>
            <a:r>
              <a:rPr lang="en-US" sz="2400" dirty="0" err="1"/>
              <a:t>oinsá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relasaun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malu</a:t>
            </a:r>
            <a:endParaRPr lang="en-US" sz="2400" dirty="0"/>
          </a:p>
        </p:txBody>
      </p:sp>
      <p:sp>
        <p:nvSpPr>
          <p:cNvPr id="10" name="Google Shape;473;p45">
            <a:extLst>
              <a:ext uri="{FF2B5EF4-FFF2-40B4-BE49-F238E27FC236}">
                <a16:creationId xmlns:a16="http://schemas.microsoft.com/office/drawing/2014/main" id="{1BF9B7D5-466D-9A64-1EA9-E0801270654A}"/>
              </a:ext>
            </a:extLst>
          </p:cNvPr>
          <p:cNvSpPr/>
          <p:nvPr/>
        </p:nvSpPr>
        <p:spPr>
          <a:xfrm>
            <a:off x="1558925" y="5478209"/>
            <a:ext cx="396233" cy="2558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5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782" y="700707"/>
            <a:ext cx="1120236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6688" indent="-1436688">
              <a:lnSpc>
                <a:spcPct val="90000"/>
              </a:lnSpc>
              <a:spcBef>
                <a:spcPct val="20000"/>
              </a:spcBef>
            </a:pPr>
            <a:r>
              <a:rPr lang="en-US" altLang="zh-CN" sz="2400" u="sng" dirty="0" err="1">
                <a:ea typeface="SimSun" pitchFamily="2" charset="-122"/>
              </a:rPr>
              <a:t>Dezafiu</a:t>
            </a:r>
            <a:r>
              <a:rPr lang="en-US" altLang="zh-CN" sz="2400" dirty="0">
                <a:ea typeface="SimSun" pitchFamily="2" charset="-122"/>
              </a:rPr>
              <a:t>: Forma </a:t>
            </a:r>
            <a:r>
              <a:rPr lang="en-US" altLang="zh-CN" sz="2400" dirty="0" err="1">
                <a:ea typeface="SimSun" pitchFamily="2" charset="-122"/>
              </a:rPr>
              <a:t>mikroplaneamentu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ne'ebé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kombina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tipu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oioin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hosi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karakterístika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jeográfika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sira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ne'ebé</a:t>
            </a:r>
            <a:r>
              <a:rPr lang="en-US" altLang="zh-CN" sz="2400" dirty="0">
                <a:ea typeface="SimSun" pitchFamily="2" charset="-122"/>
              </a:rPr>
              <a:t> la define ho </a:t>
            </a:r>
            <a:r>
              <a:rPr lang="en-US" altLang="zh-CN" sz="2400" dirty="0" err="1">
                <a:ea typeface="SimSun" pitchFamily="2" charset="-122"/>
              </a:rPr>
              <a:t>klaru</a:t>
            </a:r>
            <a:r>
              <a:rPr lang="en-US" altLang="zh-CN" sz="2400" dirty="0">
                <a:ea typeface="SimSun" pitchFamily="2" charset="-122"/>
              </a:rPr>
              <a:t> (</a:t>
            </a:r>
            <a:r>
              <a:rPr lang="en-US" altLang="zh-CN" sz="2400" dirty="0" err="1">
                <a:ea typeface="SimSun" pitchFamily="2" charset="-122"/>
              </a:rPr>
              <a:t>povoados</a:t>
            </a:r>
            <a:r>
              <a:rPr lang="en-US" altLang="zh-CN" sz="2400" dirty="0">
                <a:ea typeface="SimSun" pitchFamily="2" charset="-122"/>
              </a:rPr>
              <a:t>, </a:t>
            </a:r>
            <a:r>
              <a:rPr lang="en-US" altLang="zh-CN" sz="2400" dirty="0" err="1">
                <a:ea typeface="SimSun" pitchFamily="2" charset="-122"/>
              </a:rPr>
              <a:t>komunidade</a:t>
            </a:r>
            <a:r>
              <a:rPr lang="en-US" altLang="zh-CN" sz="2400" dirty="0">
                <a:ea typeface="SimSun" pitchFamily="2" charset="-122"/>
              </a:rPr>
              <a:t>)</a:t>
            </a: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F93989-DC8D-2DED-DBB5-09F6A372C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916" y="1966121"/>
            <a:ext cx="1436788" cy="3378392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53817653-B10F-47A5-8862-A0E40635E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699" y="1468351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CH" dirty="0" err="1"/>
              <a:t>Aug</a:t>
            </a:r>
            <a:r>
              <a:rPr lang="fr-CH" dirty="0"/>
              <a:t> 24, 2021	 Sep 21, 2021	 </a:t>
            </a:r>
            <a:r>
              <a:rPr lang="fr-CH" dirty="0" err="1"/>
              <a:t>Oct</a:t>
            </a:r>
            <a:r>
              <a:rPr lang="fr-CH" dirty="0"/>
              <a:t> 14, 2021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0BD0FE-ECE2-EF5D-5F2A-2CBE88458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708" y="1966120"/>
            <a:ext cx="1100107" cy="33783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18E7E-8777-E638-9D5B-5CE98F414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656" y="1890665"/>
            <a:ext cx="1571844" cy="3467584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BD04C3A-5173-9828-CFA3-F0152B47DDBC}"/>
              </a:ext>
            </a:extLst>
          </p:cNvPr>
          <p:cNvSpPr txBox="1">
            <a:spLocks/>
          </p:cNvSpPr>
          <p:nvPr/>
        </p:nvSpPr>
        <p:spPr>
          <a:xfrm>
            <a:off x="7566545" y="4776184"/>
            <a:ext cx="3368931" cy="785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/>
              <a:t>Karakterístika</a:t>
            </a:r>
            <a:r>
              <a:rPr lang="en-US" sz="1800" dirty="0"/>
              <a:t> </a:t>
            </a:r>
            <a:r>
              <a:rPr lang="en-US" sz="1800" dirty="0" err="1"/>
              <a:t>jeográfika</a:t>
            </a:r>
            <a:r>
              <a:rPr lang="en-US" sz="1800" dirty="0"/>
              <a:t> la </a:t>
            </a:r>
            <a:r>
              <a:rPr lang="en-US" sz="1800" dirty="0" err="1"/>
              <a:t>ofisiál</a:t>
            </a:r>
            <a:r>
              <a:rPr lang="en-US" sz="1800" dirty="0"/>
              <a:t> (</a:t>
            </a:r>
            <a:r>
              <a:rPr lang="en-US" sz="1800" dirty="0" err="1"/>
              <a:t>laiha</a:t>
            </a:r>
            <a:r>
              <a:rPr lang="en-US" sz="1800" dirty="0"/>
              <a:t> </a:t>
            </a:r>
            <a:r>
              <a:rPr lang="en-US" sz="1800" dirty="0" err="1"/>
              <a:t>regulamentu</a:t>
            </a:r>
            <a:r>
              <a:rPr lang="en-US" sz="1800" dirty="0"/>
              <a:t> </a:t>
            </a:r>
            <a:r>
              <a:rPr lang="en-US" sz="1800" dirty="0" err="1"/>
              <a:t>iha</a:t>
            </a:r>
            <a:r>
              <a:rPr lang="en-US" sz="1800" dirty="0"/>
              <a:t> </a:t>
            </a:r>
            <a:r>
              <a:rPr lang="en-US" sz="1800" dirty="0" err="1"/>
              <a:t>fatin</a:t>
            </a:r>
            <a:r>
              <a:rPr lang="en-US" sz="1800" dirty="0"/>
              <a:t>)</a:t>
            </a:r>
          </a:p>
        </p:txBody>
      </p:sp>
      <p:sp>
        <p:nvSpPr>
          <p:cNvPr id="21" name="Google Shape;473;p45">
            <a:extLst>
              <a:ext uri="{FF2B5EF4-FFF2-40B4-BE49-F238E27FC236}">
                <a16:creationId xmlns:a16="http://schemas.microsoft.com/office/drawing/2014/main" id="{DD0483D7-7F14-2789-DB4F-1ABFF21108C4}"/>
              </a:ext>
            </a:extLst>
          </p:cNvPr>
          <p:cNvSpPr/>
          <p:nvPr/>
        </p:nvSpPr>
        <p:spPr>
          <a:xfrm>
            <a:off x="7088346" y="4780720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7929210-3860-A5D4-F6ED-617AFD5EF269}"/>
              </a:ext>
            </a:extLst>
          </p:cNvPr>
          <p:cNvSpPr txBox="1">
            <a:spLocks/>
          </p:cNvSpPr>
          <p:nvPr/>
        </p:nvSpPr>
        <p:spPr>
          <a:xfrm>
            <a:off x="7566545" y="3670675"/>
            <a:ext cx="3195908" cy="785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/>
              <a:t>Karakterístika</a:t>
            </a:r>
            <a:r>
              <a:rPr lang="en-US" sz="1800" dirty="0"/>
              <a:t> </a:t>
            </a:r>
            <a:r>
              <a:rPr lang="en-US" sz="1800" dirty="0" err="1"/>
              <a:t>jeográfika</a:t>
            </a:r>
            <a:r>
              <a:rPr lang="en-US" sz="1800" dirty="0"/>
              <a:t> </a:t>
            </a:r>
            <a:r>
              <a:rPr lang="en-US" sz="1800" dirty="0" err="1"/>
              <a:t>lahó</a:t>
            </a:r>
            <a:r>
              <a:rPr lang="en-US" sz="1800" dirty="0"/>
              <a:t> </a:t>
            </a:r>
            <a:r>
              <a:rPr lang="en-US" sz="1800" dirty="0" err="1"/>
              <a:t>papél</a:t>
            </a:r>
            <a:r>
              <a:rPr lang="en-US" sz="1800" dirty="0"/>
              <a:t> </a:t>
            </a:r>
            <a:r>
              <a:rPr lang="en-US" sz="1800" dirty="0" err="1"/>
              <a:t>administrativu</a:t>
            </a:r>
            <a:r>
              <a:rPr lang="en-US" sz="1800" dirty="0"/>
              <a:t> (</a:t>
            </a:r>
            <a:r>
              <a:rPr lang="en-US" sz="1800" dirty="0" err="1"/>
              <a:t>ba</a:t>
            </a:r>
            <a:r>
              <a:rPr lang="en-US" sz="1800" dirty="0"/>
              <a:t> </a:t>
            </a:r>
            <a:r>
              <a:rPr lang="en-US" sz="1800" dirty="0" err="1"/>
              <a:t>de'it</a:t>
            </a:r>
            <a:r>
              <a:rPr lang="en-US" sz="1800" dirty="0"/>
              <a:t> </a:t>
            </a:r>
            <a:r>
              <a:rPr lang="en-US" sz="1800" dirty="0" err="1"/>
              <a:t>objetivu</a:t>
            </a:r>
            <a:r>
              <a:rPr lang="en-US" sz="1800" dirty="0"/>
              <a:t> </a:t>
            </a:r>
            <a:r>
              <a:rPr lang="en-US" sz="1800" dirty="0" err="1"/>
              <a:t>estatístiku</a:t>
            </a:r>
            <a:r>
              <a:rPr lang="en-US" sz="1800" dirty="0"/>
              <a:t>)</a:t>
            </a:r>
            <a:endParaRPr lang="fr-CH" sz="1800" dirty="0"/>
          </a:p>
        </p:txBody>
      </p:sp>
      <p:sp>
        <p:nvSpPr>
          <p:cNvPr id="23" name="Google Shape;473;p45">
            <a:extLst>
              <a:ext uri="{FF2B5EF4-FFF2-40B4-BE49-F238E27FC236}">
                <a16:creationId xmlns:a16="http://schemas.microsoft.com/office/drawing/2014/main" id="{864603EB-F004-9350-5B9C-81C7DB95EE6C}"/>
              </a:ext>
            </a:extLst>
          </p:cNvPr>
          <p:cNvSpPr/>
          <p:nvPr/>
        </p:nvSpPr>
        <p:spPr>
          <a:xfrm>
            <a:off x="7093418" y="3712145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EE50C13-74F1-D3A7-B98F-43996E7E5D76}"/>
              </a:ext>
            </a:extLst>
          </p:cNvPr>
          <p:cNvSpPr txBox="1">
            <a:spLocks/>
          </p:cNvSpPr>
          <p:nvPr/>
        </p:nvSpPr>
        <p:spPr>
          <a:xfrm>
            <a:off x="1027526" y="5561393"/>
            <a:ext cx="10115603" cy="785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/>
              <a:t>Rekomendasaun</a:t>
            </a:r>
            <a:r>
              <a:rPr lang="en-US" sz="1800" dirty="0"/>
              <a:t> </a:t>
            </a:r>
            <a:r>
              <a:rPr lang="en-US" sz="1800" dirty="0" err="1"/>
              <a:t>hato'o</a:t>
            </a:r>
            <a:r>
              <a:rPr lang="en-US" sz="1800" dirty="0"/>
              <a:t> </a:t>
            </a:r>
            <a:r>
              <a:rPr lang="en-US" sz="1800" dirty="0" err="1"/>
              <a:t>ba</a:t>
            </a:r>
            <a:r>
              <a:rPr lang="en-US" sz="1800" dirty="0"/>
              <a:t> </a:t>
            </a:r>
            <a:r>
              <a:rPr lang="en-US" sz="1800" dirty="0" err="1"/>
              <a:t>Ministériu</a:t>
            </a:r>
            <a:r>
              <a:rPr lang="en-US" sz="1800" dirty="0"/>
              <a:t> </a:t>
            </a:r>
            <a:r>
              <a:rPr lang="en-US" sz="1800" dirty="0" err="1"/>
              <a:t>Saúde</a:t>
            </a:r>
            <a:r>
              <a:rPr lang="en-US" sz="1800" dirty="0"/>
              <a:t> </a:t>
            </a:r>
            <a:r>
              <a:rPr lang="en-US" sz="1800" dirty="0" err="1"/>
              <a:t>atu</a:t>
            </a:r>
            <a:r>
              <a:rPr lang="en-US" sz="1800" dirty="0"/>
              <a:t> define no </a:t>
            </a:r>
            <a:r>
              <a:rPr lang="en-US" sz="1800" dirty="0" err="1"/>
              <a:t>jere</a:t>
            </a:r>
            <a:r>
              <a:rPr lang="en-US" sz="1800" dirty="0"/>
              <a:t> </a:t>
            </a:r>
            <a:r>
              <a:rPr lang="en-US" sz="1800" dirty="0" err="1"/>
              <a:t>planu</a:t>
            </a:r>
            <a:r>
              <a:rPr lang="en-US" sz="1800" dirty="0"/>
              <a:t> </a:t>
            </a:r>
            <a:r>
              <a:rPr lang="en-US" sz="1800" dirty="0" err="1"/>
              <a:t>mikro</a:t>
            </a:r>
            <a:r>
              <a:rPr lang="en-US" sz="1800" dirty="0"/>
              <a:t> </a:t>
            </a:r>
            <a:r>
              <a:rPr lang="en-US" sz="1800" dirty="0" err="1"/>
              <a:t>iha</a:t>
            </a:r>
            <a:r>
              <a:rPr lang="en-US" sz="1800" dirty="0"/>
              <a:t> </a:t>
            </a:r>
            <a:r>
              <a:rPr lang="en-US" sz="1800" dirty="0" err="1"/>
              <a:t>nivel</a:t>
            </a:r>
            <a:r>
              <a:rPr lang="en-US" sz="1800" dirty="0"/>
              <a:t> </a:t>
            </a:r>
            <a:r>
              <a:rPr lang="en-US" sz="1800" dirty="0" err="1"/>
              <a:t>pontu</a:t>
            </a:r>
            <a:r>
              <a:rPr lang="en-US" sz="1800" dirty="0"/>
              <a:t> </a:t>
            </a:r>
            <a:r>
              <a:rPr lang="en-US" sz="1800" dirty="0" err="1"/>
              <a:t>konsentrasaun</a:t>
            </a:r>
            <a:r>
              <a:rPr lang="en-US" sz="1800" dirty="0"/>
              <a:t> (</a:t>
            </a:r>
            <a:r>
              <a:rPr lang="en-US" sz="1800" dirty="0" err="1"/>
              <a:t>postu</a:t>
            </a:r>
            <a:r>
              <a:rPr lang="en-US" sz="1800" dirty="0"/>
              <a:t> </a:t>
            </a:r>
            <a:r>
              <a:rPr lang="en-US" sz="1800" dirty="0" err="1"/>
              <a:t>vasinasaun</a:t>
            </a:r>
            <a:r>
              <a:rPr lang="en-US" sz="1800" dirty="0"/>
              <a:t>)</a:t>
            </a:r>
            <a:endParaRPr lang="fr-CH" sz="1800" dirty="0"/>
          </a:p>
        </p:txBody>
      </p:sp>
      <p:sp>
        <p:nvSpPr>
          <p:cNvPr id="25" name="Google Shape;473;p45">
            <a:extLst>
              <a:ext uri="{FF2B5EF4-FFF2-40B4-BE49-F238E27FC236}">
                <a16:creationId xmlns:a16="http://schemas.microsoft.com/office/drawing/2014/main" id="{A115287F-84B6-7A03-EA11-3C2A09500595}"/>
              </a:ext>
            </a:extLst>
          </p:cNvPr>
          <p:cNvSpPr/>
          <p:nvPr/>
        </p:nvSpPr>
        <p:spPr>
          <a:xfrm>
            <a:off x="549327" y="5561393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" name="Picture 7" descr="MCj04298270000[1]">
            <a:extLst>
              <a:ext uri="{FF2B5EF4-FFF2-40B4-BE49-F238E27FC236}">
                <a16:creationId xmlns:a16="http://schemas.microsoft.com/office/drawing/2014/main" id="{E1CE103F-78E8-B02F-2B03-DB3B1C4AF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28" y="5185236"/>
            <a:ext cx="836102" cy="102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A5BCA6-D5C0-CA58-6A98-2FC8DE5D8DED}"/>
              </a:ext>
            </a:extLst>
          </p:cNvPr>
          <p:cNvSpPr txBox="1">
            <a:spLocks/>
          </p:cNvSpPr>
          <p:nvPr/>
        </p:nvSpPr>
        <p:spPr>
          <a:xfrm>
            <a:off x="7849362" y="3018504"/>
            <a:ext cx="1440569" cy="3628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H" sz="1800" b="1" dirty="0" err="1"/>
              <a:t>Konkluzaun</a:t>
            </a:r>
            <a:r>
              <a:rPr lang="fr-CH" sz="1800" b="1" dirty="0"/>
              <a:t>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816B2C-3715-2F3B-4FCE-3E9B54F7305B}"/>
              </a:ext>
            </a:extLst>
          </p:cNvPr>
          <p:cNvSpPr txBox="1">
            <a:spLocks/>
          </p:cNvSpPr>
          <p:nvPr/>
        </p:nvSpPr>
        <p:spPr>
          <a:xfrm>
            <a:off x="1" y="1440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Ezemplu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(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Mosambike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696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A272AF-90F1-5ED6-ECD7-8D66766AB241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altLang="en-US" sz="3200" b="1" dirty="0">
                <a:solidFill>
                  <a:srgbClr val="002147"/>
                </a:solidFill>
                <a:latin typeface="+mn-lt"/>
              </a:rPr>
              <a:t>Komprende jeografia – Ezemplu (tipu zona sira)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782" y="700707"/>
            <a:ext cx="1049364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6688" indent="-1436688">
              <a:lnSpc>
                <a:spcPct val="90000"/>
              </a:lnSpc>
              <a:spcBef>
                <a:spcPct val="20000"/>
              </a:spcBef>
            </a:pPr>
            <a:r>
              <a:rPr lang="es-ES" altLang="zh-CN" sz="2400" u="sng" dirty="0" err="1">
                <a:ea typeface="SimSun" pitchFamily="2" charset="-122"/>
              </a:rPr>
              <a:t>Dezafiu</a:t>
            </a:r>
            <a:r>
              <a:rPr lang="es-ES" altLang="zh-CN" sz="2400" dirty="0">
                <a:ea typeface="SimSun" pitchFamily="2" charset="-122"/>
              </a:rPr>
              <a:t>: </a:t>
            </a:r>
            <a:r>
              <a:rPr lang="es-ES" altLang="zh-CN" sz="2400" dirty="0" err="1">
                <a:ea typeface="SimSun" pitchFamily="2" charset="-122"/>
              </a:rPr>
              <a:t>Komprensaun</a:t>
            </a:r>
            <a:r>
              <a:rPr lang="es-ES" altLang="zh-CN" sz="2400" dirty="0">
                <a:ea typeface="SimSun" pitchFamily="2" charset="-122"/>
              </a:rPr>
              <a:t> no </a:t>
            </a:r>
            <a:r>
              <a:rPr lang="es-ES" altLang="zh-CN" sz="2400" dirty="0" err="1">
                <a:ea typeface="SimSun" pitchFamily="2" charset="-122"/>
              </a:rPr>
              <a:t>utilizasaun</a:t>
            </a:r>
            <a:r>
              <a:rPr lang="es-ES" altLang="zh-CN" sz="2400" dirty="0">
                <a:ea typeface="SimSun" pitchFamily="2" charset="-122"/>
              </a:rPr>
              <a:t> diferente </a:t>
            </a:r>
            <a:r>
              <a:rPr lang="es-ES" altLang="zh-CN" sz="2400" dirty="0" err="1">
                <a:ea typeface="SimSun" pitchFamily="2" charset="-122"/>
              </a:rPr>
              <a:t>kona-ba</a:t>
            </a:r>
            <a:r>
              <a:rPr lang="es-ES" altLang="zh-CN" sz="2400" dirty="0">
                <a:ea typeface="SimSun" pitchFamily="2" charset="-122"/>
              </a:rPr>
              <a:t> </a:t>
            </a:r>
            <a:r>
              <a:rPr lang="es-ES" altLang="zh-CN" sz="2400" dirty="0" err="1">
                <a:ea typeface="SimSun" pitchFamily="2" charset="-122"/>
              </a:rPr>
              <a:t>konseitu</a:t>
            </a:r>
            <a:r>
              <a:rPr lang="es-ES" altLang="zh-CN" sz="2400" dirty="0">
                <a:ea typeface="SimSun" pitchFamily="2" charset="-122"/>
              </a:rPr>
              <a:t> área </a:t>
            </a:r>
            <a:r>
              <a:rPr lang="es-ES" altLang="zh-CN" sz="2400" dirty="0" err="1">
                <a:ea typeface="SimSun" pitchFamily="2" charset="-122"/>
              </a:rPr>
              <a:t>kaptasaun</a:t>
            </a:r>
            <a:endParaRPr lang="en-US" altLang="zh-CN" sz="2400" dirty="0">
              <a:ea typeface="SimSun" pitchFamily="2" charset="-122"/>
            </a:endParaRP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676B9A36-DEF3-510E-E36D-B3B18722AECC}"/>
              </a:ext>
            </a:extLst>
          </p:cNvPr>
          <p:cNvGraphicFramePr>
            <a:graphicFrameLocks noGrp="1"/>
          </p:cNvGraphicFramePr>
          <p:nvPr/>
        </p:nvGraphicFramePr>
        <p:xfrm>
          <a:off x="497700" y="1750712"/>
          <a:ext cx="6077780" cy="443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7652">
                  <a:extLst>
                    <a:ext uri="{9D8B030D-6E8A-4147-A177-3AD203B41FA5}">
                      <a16:colId xmlns:a16="http://schemas.microsoft.com/office/drawing/2014/main" val="2675318559"/>
                    </a:ext>
                  </a:extLst>
                </a:gridCol>
                <a:gridCol w="4610128">
                  <a:extLst>
                    <a:ext uri="{9D8B030D-6E8A-4147-A177-3AD203B41FA5}">
                      <a16:colId xmlns:a16="http://schemas.microsoft.com/office/drawing/2014/main" val="528685877"/>
                    </a:ext>
                  </a:extLst>
                </a:gridCol>
              </a:tblGrid>
              <a:tr h="309428">
                <a:tc>
                  <a:txBody>
                    <a:bodyPr/>
                    <a:lstStyle/>
                    <a:p>
                      <a:pPr algn="ctr"/>
                      <a:r>
                        <a:rPr lang="fr-CH" sz="1500" b="1" noProof="0" dirty="0" err="1">
                          <a:latin typeface="+mn-lt"/>
                        </a:rPr>
                        <a:t>Tipu</a:t>
                      </a:r>
                      <a:endParaRPr lang="fr-CH" sz="150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500" b="1" noProof="0" dirty="0" err="1">
                          <a:latin typeface="+mn-lt"/>
                        </a:rPr>
                        <a:t>Definisaun</a:t>
                      </a:r>
                      <a:endParaRPr lang="fr-CH" sz="1500" b="1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101832"/>
                  </a:ext>
                </a:extLst>
              </a:tr>
              <a:tr h="735125">
                <a:tc>
                  <a:txBody>
                    <a:bodyPr/>
                    <a:lstStyle/>
                    <a:p>
                      <a:r>
                        <a:rPr lang="fr-CH" sz="1500" dirty="0">
                          <a:latin typeface="+mn-lt"/>
                        </a:rPr>
                        <a:t>Area Saude</a:t>
                      </a:r>
                      <a:endParaRPr lang="en-PH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noProof="0" dirty="0" err="1">
                          <a:latin typeface="+mn-lt"/>
                        </a:rPr>
                        <a:t>Área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hale'u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instalasaun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saúde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ida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ne'ebé</a:t>
                      </a:r>
                      <a:r>
                        <a:rPr lang="en-US" sz="1500" noProof="0" dirty="0">
                          <a:latin typeface="+mn-lt"/>
                        </a:rPr>
                        <a:t> define </a:t>
                      </a:r>
                      <a:r>
                        <a:rPr lang="en-US" sz="1500" noProof="0" dirty="0" err="1">
                          <a:latin typeface="+mn-lt"/>
                        </a:rPr>
                        <a:t>ba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objetivu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sira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katalogasaun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nian</a:t>
                      </a:r>
                      <a:r>
                        <a:rPr lang="en-US" sz="1500" noProof="0" dirty="0">
                          <a:latin typeface="+mn-lt"/>
                        </a:rPr>
                        <a:t>, </a:t>
                      </a:r>
                      <a:r>
                        <a:rPr lang="en-US" sz="1500" noProof="0" dirty="0" err="1">
                          <a:latin typeface="+mn-lt"/>
                        </a:rPr>
                        <a:t>orsamentasaun</a:t>
                      </a:r>
                      <a:r>
                        <a:rPr lang="en-US" sz="1500" noProof="0" dirty="0">
                          <a:latin typeface="+mn-lt"/>
                        </a:rPr>
                        <a:t> no </a:t>
                      </a:r>
                      <a:r>
                        <a:rPr lang="en-US" sz="1500" noProof="0" dirty="0" err="1">
                          <a:latin typeface="+mn-lt"/>
                        </a:rPr>
                        <a:t>jestaun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rekursu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saúde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nian</a:t>
                      </a:r>
                      <a:endParaRPr lang="fr-CH" sz="1500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209658"/>
                  </a:ext>
                </a:extLst>
              </a:tr>
              <a:tr h="751467">
                <a:tc>
                  <a:txBody>
                    <a:bodyPr/>
                    <a:lstStyle/>
                    <a:p>
                      <a:r>
                        <a:rPr lang="en-US" sz="1500" b="0" i="0" dirty="0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Bacia </a:t>
                      </a:r>
                      <a:r>
                        <a:rPr lang="en-US" sz="1500" b="0" i="0" dirty="0" err="1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proximidade</a:t>
                      </a:r>
                      <a:endParaRPr lang="fr-CH" sz="1500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noProof="0" dirty="0" err="1">
                          <a:latin typeface="+mn-lt"/>
                        </a:rPr>
                        <a:t>Área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ida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hale'u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pontu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prestasaun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servisu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ida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ne'ebé</a:t>
                      </a:r>
                      <a:r>
                        <a:rPr lang="en-US" sz="1500" noProof="0" dirty="0">
                          <a:latin typeface="+mn-lt"/>
                        </a:rPr>
                        <a:t> define </a:t>
                      </a:r>
                      <a:r>
                        <a:rPr lang="en-US" sz="1500" noProof="0" dirty="0" err="1">
                          <a:latin typeface="+mn-lt"/>
                        </a:rPr>
                        <a:t>atu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nune'e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kualkér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fatin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iha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área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ida-ne'e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besik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liu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ba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pontu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prestasaun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servisu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ne'ebá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duké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ba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pontu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prestasaun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servisu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sira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seluk</a:t>
                      </a:r>
                      <a:r>
                        <a:rPr lang="en-US" sz="1500" noProof="0" dirty="0">
                          <a:latin typeface="+mn-lt"/>
                        </a:rPr>
                        <a:t>.</a:t>
                      </a:r>
                      <a:endParaRPr lang="fr-CH" sz="1500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917778"/>
                  </a:ext>
                </a:extLst>
              </a:tr>
              <a:tr h="751467">
                <a:tc>
                  <a:txBody>
                    <a:bodyPr/>
                    <a:lstStyle/>
                    <a:p>
                      <a:r>
                        <a:rPr lang="fr-CH" sz="1500" noProof="0" dirty="0" err="1">
                          <a:latin typeface="+mn-lt"/>
                        </a:rPr>
                        <a:t>Catchment</a:t>
                      </a:r>
                      <a:r>
                        <a:rPr lang="fr-CH" sz="1500" noProof="0" dirty="0">
                          <a:latin typeface="+mn-lt"/>
                        </a:rPr>
                        <a:t> area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noProof="0" dirty="0" err="1">
                          <a:latin typeface="+mn-lt"/>
                        </a:rPr>
                        <a:t>Área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jeográfika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ida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ne'ebé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delinea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iha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instituisaun</a:t>
                      </a:r>
                      <a:r>
                        <a:rPr lang="en-US" sz="1500" noProof="0" dirty="0">
                          <a:latin typeface="+mn-lt"/>
                        </a:rPr>
                        <a:t> ka </a:t>
                      </a:r>
                      <a:r>
                        <a:rPr lang="en-US" sz="1500" noProof="0" dirty="0" err="1">
                          <a:latin typeface="+mn-lt"/>
                        </a:rPr>
                        <a:t>negósiu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ida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nia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sorin</a:t>
                      </a:r>
                      <a:r>
                        <a:rPr lang="en-US" sz="1500" noProof="0" dirty="0">
                          <a:latin typeface="+mn-lt"/>
                        </a:rPr>
                        <a:t>, </a:t>
                      </a:r>
                      <a:r>
                        <a:rPr lang="en-US" sz="1500" noProof="0" dirty="0" err="1">
                          <a:latin typeface="+mn-lt"/>
                        </a:rPr>
                        <a:t>hanesan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instalasaun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saúde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ida</a:t>
                      </a:r>
                      <a:r>
                        <a:rPr lang="en-US" sz="1500" noProof="0" dirty="0">
                          <a:latin typeface="+mn-lt"/>
                        </a:rPr>
                        <a:t>, </a:t>
                      </a:r>
                      <a:r>
                        <a:rPr lang="en-US" sz="1500" noProof="0" dirty="0" err="1">
                          <a:latin typeface="+mn-lt"/>
                        </a:rPr>
                        <a:t>hosi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ne'ebé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populasaun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uza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ninia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servisu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sira</a:t>
                      </a:r>
                      <a:endParaRPr lang="en-US" sz="1500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224968"/>
                  </a:ext>
                </a:extLst>
              </a:tr>
              <a:tr h="751467">
                <a:tc>
                  <a:txBody>
                    <a:bodyPr/>
                    <a:lstStyle/>
                    <a:p>
                      <a:r>
                        <a:rPr lang="en-US" sz="1500" b="0" i="0" dirty="0" err="1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Área</a:t>
                      </a:r>
                      <a:r>
                        <a:rPr lang="en-US" sz="1500" b="0" i="0" dirty="0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i="0" dirty="0" err="1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kaptasaun</a:t>
                      </a:r>
                      <a:r>
                        <a:rPr lang="en-US" sz="1500" b="0" i="0" dirty="0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i="0" dirty="0" err="1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Atual</a:t>
                      </a:r>
                      <a:endParaRPr lang="en-PH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noProof="0" dirty="0" err="1">
                          <a:latin typeface="+mn-lt"/>
                        </a:rPr>
                        <a:t>Área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iha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pontu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prestasaun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servisu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ida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nia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sorin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bazeia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ba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pasiente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nia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lokalizasaun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ne'ebé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simu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kuidadu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iha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pontu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prestasaun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servisu</a:t>
                      </a:r>
                      <a:r>
                        <a:rPr lang="en-US" sz="1500" noProof="0" dirty="0">
                          <a:latin typeface="+mn-lt"/>
                        </a:rPr>
                        <a:t> </a:t>
                      </a:r>
                      <a:r>
                        <a:rPr lang="en-US" sz="1500" noProof="0" dirty="0" err="1">
                          <a:latin typeface="+mn-lt"/>
                        </a:rPr>
                        <a:t>ne'ebá</a:t>
                      </a:r>
                      <a:endParaRPr lang="fr-CH" sz="1500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700656"/>
                  </a:ext>
                </a:extLst>
              </a:tr>
              <a:tr h="735125">
                <a:tc>
                  <a:txBody>
                    <a:bodyPr/>
                    <a:lstStyle/>
                    <a:p>
                      <a:r>
                        <a:rPr lang="en-US" sz="1500" b="0" i="0" dirty="0" err="1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Modeladu</a:t>
                      </a:r>
                      <a:r>
                        <a:rPr lang="en-US" sz="1500" b="0" i="0" dirty="0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 area </a:t>
                      </a:r>
                      <a:r>
                        <a:rPr lang="en-US" sz="1500" b="0" i="0" dirty="0" err="1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kaptasaun</a:t>
                      </a:r>
                      <a:r>
                        <a:rPr lang="en-US" sz="1500" b="0" i="0" dirty="0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i="0" dirty="0" err="1">
                          <a:solidFill>
                            <a:srgbClr val="3C4043"/>
                          </a:solidFill>
                          <a:effectLst/>
                          <a:latin typeface="+mn-lt"/>
                        </a:rPr>
                        <a:t>nian</a:t>
                      </a:r>
                      <a:endParaRPr lang="fr-CH" sz="1500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500" noProof="0" dirty="0">
                          <a:latin typeface="+mn-lt"/>
                        </a:rPr>
                        <a:t>Área </a:t>
                      </a:r>
                      <a:r>
                        <a:rPr lang="es-ES" sz="1500" noProof="0" dirty="0" err="1">
                          <a:latin typeface="+mn-lt"/>
                        </a:rPr>
                        <a:t>kaptasaun</a:t>
                      </a:r>
                      <a:r>
                        <a:rPr lang="es-ES" sz="1500" noProof="0" dirty="0">
                          <a:latin typeface="+mn-lt"/>
                        </a:rPr>
                        <a:t> </a:t>
                      </a:r>
                      <a:r>
                        <a:rPr lang="es-ES" sz="1500" noProof="0" dirty="0" err="1">
                          <a:latin typeface="+mn-lt"/>
                        </a:rPr>
                        <a:t>ne'ebé</a:t>
                      </a:r>
                      <a:r>
                        <a:rPr lang="es-ES" sz="1500" noProof="0" dirty="0">
                          <a:latin typeface="+mn-lt"/>
                        </a:rPr>
                        <a:t> modela </a:t>
                      </a:r>
                      <a:r>
                        <a:rPr lang="es-ES" sz="1500" noProof="0" dirty="0" err="1">
                          <a:latin typeface="+mn-lt"/>
                        </a:rPr>
                        <a:t>bazeia</a:t>
                      </a:r>
                      <a:r>
                        <a:rPr lang="es-ES" sz="1500" noProof="0" dirty="0">
                          <a:latin typeface="+mn-lt"/>
                        </a:rPr>
                        <a:t> </a:t>
                      </a:r>
                      <a:r>
                        <a:rPr lang="es-ES" sz="1500" noProof="0" dirty="0" err="1">
                          <a:latin typeface="+mn-lt"/>
                        </a:rPr>
                        <a:t>ba</a:t>
                      </a:r>
                      <a:r>
                        <a:rPr lang="es-ES" sz="1500" noProof="0" dirty="0">
                          <a:latin typeface="+mn-lt"/>
                        </a:rPr>
                        <a:t> </a:t>
                      </a:r>
                      <a:r>
                        <a:rPr lang="es-ES" sz="1500" noProof="0" dirty="0" err="1">
                          <a:latin typeface="+mn-lt"/>
                        </a:rPr>
                        <a:t>distánsia</a:t>
                      </a:r>
                      <a:r>
                        <a:rPr lang="es-ES" sz="1500" noProof="0" dirty="0">
                          <a:latin typeface="+mn-lt"/>
                        </a:rPr>
                        <a:t> (buffer), </a:t>
                      </a:r>
                      <a:r>
                        <a:rPr lang="es-ES" sz="1500" noProof="0" dirty="0" err="1">
                          <a:latin typeface="+mn-lt"/>
                        </a:rPr>
                        <a:t>tempu</a:t>
                      </a:r>
                      <a:r>
                        <a:rPr lang="es-ES" sz="1500" noProof="0" dirty="0">
                          <a:latin typeface="+mn-lt"/>
                        </a:rPr>
                        <a:t> viajen, </a:t>
                      </a:r>
                      <a:r>
                        <a:rPr lang="es-ES" sz="1500" noProof="0" dirty="0" err="1">
                          <a:latin typeface="+mn-lt"/>
                        </a:rPr>
                        <a:t>populasaun</a:t>
                      </a:r>
                      <a:r>
                        <a:rPr lang="es-ES" sz="1500" noProof="0" dirty="0">
                          <a:latin typeface="+mn-lt"/>
                        </a:rPr>
                        <a:t> </a:t>
                      </a:r>
                      <a:r>
                        <a:rPr lang="es-ES" sz="1500" noProof="0" dirty="0" err="1">
                          <a:latin typeface="+mn-lt"/>
                        </a:rPr>
                        <a:t>ka</a:t>
                      </a:r>
                      <a:r>
                        <a:rPr lang="es-ES" sz="1500" noProof="0" dirty="0">
                          <a:latin typeface="+mn-lt"/>
                        </a:rPr>
                        <a:t> </a:t>
                      </a:r>
                      <a:r>
                        <a:rPr lang="es-ES" sz="1500" noProof="0" dirty="0" err="1">
                          <a:latin typeface="+mn-lt"/>
                        </a:rPr>
                        <a:t>kombinasaun</a:t>
                      </a:r>
                      <a:r>
                        <a:rPr lang="es-ES" sz="1500" noProof="0" dirty="0">
                          <a:latin typeface="+mn-lt"/>
                        </a:rPr>
                        <a:t> </a:t>
                      </a:r>
                      <a:r>
                        <a:rPr lang="es-ES" sz="1500" noProof="0" dirty="0" err="1">
                          <a:latin typeface="+mn-lt"/>
                        </a:rPr>
                        <a:t>husi</a:t>
                      </a:r>
                      <a:r>
                        <a:rPr lang="es-ES" sz="1500" noProof="0" dirty="0">
                          <a:latin typeface="+mn-lt"/>
                        </a:rPr>
                        <a:t> </a:t>
                      </a:r>
                      <a:r>
                        <a:rPr lang="es-ES" sz="1500" noProof="0" dirty="0" err="1">
                          <a:latin typeface="+mn-lt"/>
                        </a:rPr>
                        <a:t>fatór</a:t>
                      </a:r>
                      <a:r>
                        <a:rPr lang="es-ES" sz="1500" noProof="0" dirty="0">
                          <a:latin typeface="+mn-lt"/>
                        </a:rPr>
                        <a:t> sira-</a:t>
                      </a:r>
                      <a:r>
                        <a:rPr lang="es-ES" sz="1500" noProof="0" dirty="0" err="1">
                          <a:latin typeface="+mn-lt"/>
                        </a:rPr>
                        <a:t>ne'e</a:t>
                      </a:r>
                      <a:endParaRPr lang="fr-CH" sz="1500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690571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E04D45D0-96A6-FE5C-F6AE-43DEB18E5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923" y="1160345"/>
            <a:ext cx="1891292" cy="1620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5598F80-9944-64DB-6D9B-032272AC2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088" y="2318487"/>
            <a:ext cx="1892596" cy="162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B81D3DA-D13C-C723-2813-36755990D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294" y="3622556"/>
            <a:ext cx="1910971" cy="162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9118516-5953-6E1B-D29A-DC8F644AA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2446" y="4604250"/>
            <a:ext cx="1896585" cy="16200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1F7F453-65DE-0876-B5E8-B7C681C6F3F9}"/>
              </a:ext>
            </a:extLst>
          </p:cNvPr>
          <p:cNvSpPr txBox="1"/>
          <p:nvPr/>
        </p:nvSpPr>
        <p:spPr>
          <a:xfrm>
            <a:off x="8655411" y="1884227"/>
            <a:ext cx="1121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400" dirty="0"/>
              <a:t>Area Saude</a:t>
            </a:r>
            <a:endParaRPr lang="en-PH" sz="1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D9F7835-9920-8036-21DD-840CD8FE5E58}"/>
              </a:ext>
            </a:extLst>
          </p:cNvPr>
          <p:cNvSpPr txBox="1"/>
          <p:nvPr/>
        </p:nvSpPr>
        <p:spPr>
          <a:xfrm>
            <a:off x="8712265" y="2642294"/>
            <a:ext cx="11216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3C4043"/>
                </a:solidFill>
              </a:rPr>
              <a:t>Bacia </a:t>
            </a:r>
            <a:r>
              <a:rPr lang="en-US" sz="1400" dirty="0" err="1">
                <a:solidFill>
                  <a:srgbClr val="3C4043"/>
                </a:solidFill>
              </a:rPr>
              <a:t>proximidade</a:t>
            </a:r>
            <a:endParaRPr lang="fr-CH" sz="1400" dirty="0"/>
          </a:p>
          <a:p>
            <a:pPr algn="r"/>
            <a:r>
              <a:rPr lang="en-US" sz="1400" dirty="0">
                <a:solidFill>
                  <a:srgbClr val="3C4043"/>
                </a:solidFill>
                <a:latin typeface="Roboto" panose="02000000000000000000" pitchFamily="2" charset="0"/>
              </a:rPr>
              <a:t>(</a:t>
            </a:r>
            <a:r>
              <a:rPr lang="en-US" sz="1400" dirty="0" err="1">
                <a:solidFill>
                  <a:srgbClr val="3C4043"/>
                </a:solidFill>
                <a:latin typeface="Roboto" panose="02000000000000000000" pitchFamily="2" charset="0"/>
              </a:rPr>
              <a:t>tempu</a:t>
            </a:r>
            <a:r>
              <a:rPr lang="en-US" sz="1400" dirty="0">
                <a:solidFill>
                  <a:srgbClr val="3C4043"/>
                </a:solidFill>
                <a:latin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rgbClr val="3C4043"/>
                </a:solidFill>
                <a:latin typeface="Roboto" panose="02000000000000000000" pitchFamily="2" charset="0"/>
              </a:rPr>
              <a:t>viajem</a:t>
            </a:r>
            <a:r>
              <a:rPr lang="en-US" sz="1400" dirty="0">
                <a:solidFill>
                  <a:srgbClr val="3C4043"/>
                </a:solidFill>
                <a:latin typeface="Roboto" panose="02000000000000000000" pitchFamily="2" charset="0"/>
              </a:rPr>
              <a:t>)</a:t>
            </a:r>
            <a:endParaRPr lang="en-PH" sz="1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C99C5B-A7B5-DF76-B552-CA8CB88C4863}"/>
              </a:ext>
            </a:extLst>
          </p:cNvPr>
          <p:cNvSpPr txBox="1"/>
          <p:nvPr/>
        </p:nvSpPr>
        <p:spPr>
          <a:xfrm>
            <a:off x="8429791" y="5328323"/>
            <a:ext cx="13895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rgbClr val="3C4043"/>
                </a:solidFill>
              </a:rPr>
              <a:t>Modeladu</a:t>
            </a:r>
            <a:r>
              <a:rPr lang="en-US" sz="1400" dirty="0">
                <a:solidFill>
                  <a:srgbClr val="3C4043"/>
                </a:solidFill>
              </a:rPr>
              <a:t> area </a:t>
            </a:r>
            <a:r>
              <a:rPr lang="en-US" sz="1400" dirty="0" err="1">
                <a:solidFill>
                  <a:srgbClr val="3C4043"/>
                </a:solidFill>
              </a:rPr>
              <a:t>kaptasaun</a:t>
            </a:r>
            <a:r>
              <a:rPr lang="en-US" sz="1400" dirty="0">
                <a:solidFill>
                  <a:srgbClr val="3C4043"/>
                </a:solidFill>
              </a:rPr>
              <a:t> </a:t>
            </a:r>
            <a:r>
              <a:rPr lang="en-US" sz="1400" dirty="0" err="1">
                <a:solidFill>
                  <a:srgbClr val="3C4043"/>
                </a:solidFill>
              </a:rPr>
              <a:t>nian</a:t>
            </a:r>
            <a:r>
              <a:rPr lang="en-US" sz="1400" dirty="0">
                <a:solidFill>
                  <a:srgbClr val="3C4043"/>
                </a:solidFill>
              </a:rPr>
              <a:t> (</a:t>
            </a:r>
            <a:r>
              <a:rPr lang="en-US" sz="1400" dirty="0" err="1">
                <a:solidFill>
                  <a:srgbClr val="3C4043"/>
                </a:solidFill>
              </a:rPr>
              <a:t>distansia</a:t>
            </a:r>
            <a:r>
              <a:rPr lang="en-US" sz="1400" dirty="0">
                <a:solidFill>
                  <a:srgbClr val="3C4043"/>
                </a:solidFill>
              </a:rPr>
              <a:t>)</a:t>
            </a:r>
            <a:endParaRPr lang="en-PH" sz="14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1B3726D-3FD1-C92E-0B8B-1FD66D7DDFFB}"/>
              </a:ext>
            </a:extLst>
          </p:cNvPr>
          <p:cNvSpPr txBox="1"/>
          <p:nvPr/>
        </p:nvSpPr>
        <p:spPr>
          <a:xfrm>
            <a:off x="8697660" y="4078786"/>
            <a:ext cx="11216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3C4043"/>
                </a:solidFill>
              </a:rPr>
              <a:t>Área</a:t>
            </a:r>
            <a:r>
              <a:rPr lang="en-US" sz="1400" dirty="0">
                <a:solidFill>
                  <a:srgbClr val="3C4043"/>
                </a:solidFill>
              </a:rPr>
              <a:t> </a:t>
            </a:r>
            <a:r>
              <a:rPr lang="en-US" sz="1400" dirty="0" err="1">
                <a:solidFill>
                  <a:srgbClr val="3C4043"/>
                </a:solidFill>
              </a:rPr>
              <a:t>kaptasaun</a:t>
            </a:r>
            <a:r>
              <a:rPr lang="en-US" sz="1400" dirty="0">
                <a:solidFill>
                  <a:srgbClr val="3C4043"/>
                </a:solidFill>
              </a:rPr>
              <a:t> </a:t>
            </a:r>
            <a:r>
              <a:rPr lang="en-US" sz="1400" dirty="0" err="1">
                <a:solidFill>
                  <a:srgbClr val="3C4043"/>
                </a:solidFill>
              </a:rPr>
              <a:t>Atual</a:t>
            </a:r>
            <a:endParaRPr lang="en-PH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E2597-281A-A60B-4EBA-62CAEB239A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59" t="20125" r="41274" b="4724"/>
          <a:stretch/>
        </p:blipFill>
        <p:spPr>
          <a:xfrm>
            <a:off x="11218544" y="166769"/>
            <a:ext cx="671654" cy="9410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4F306B-797F-FD72-782F-77D7F706001A}"/>
              </a:ext>
            </a:extLst>
          </p:cNvPr>
          <p:cNvSpPr txBox="1">
            <a:spLocks/>
          </p:cNvSpPr>
          <p:nvPr/>
        </p:nvSpPr>
        <p:spPr>
          <a:xfrm>
            <a:off x="1097014" y="1298518"/>
            <a:ext cx="5270535" cy="4864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300" dirty="0"/>
              <a:t>Presiza atu mai ho terminolojia komún ida</a:t>
            </a:r>
            <a:endParaRPr lang="fr-CH" sz="2300" dirty="0"/>
          </a:p>
        </p:txBody>
      </p:sp>
      <p:sp>
        <p:nvSpPr>
          <p:cNvPr id="11" name="Google Shape;473;p45">
            <a:extLst>
              <a:ext uri="{FF2B5EF4-FFF2-40B4-BE49-F238E27FC236}">
                <a16:creationId xmlns:a16="http://schemas.microsoft.com/office/drawing/2014/main" id="{AE7AE1B3-93F5-B6BE-D40E-E3E7F86EC87C}"/>
              </a:ext>
            </a:extLst>
          </p:cNvPr>
          <p:cNvSpPr/>
          <p:nvPr/>
        </p:nvSpPr>
        <p:spPr>
          <a:xfrm>
            <a:off x="623888" y="1339987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EACE0-DA21-44CE-A875-FAAFE39C19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20" t="38265" r="10441" b="47050"/>
          <a:stretch/>
        </p:blipFill>
        <p:spPr>
          <a:xfrm>
            <a:off x="11686209" y="958677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A272AF-90F1-5ED6-ECD7-8D66766AB241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Nia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Prosesu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A1518-AEAE-AE93-0B86-E7EFE20B9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967" y="197840"/>
            <a:ext cx="908491" cy="1285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C5C0B6-09BD-03C3-4F0F-243670E3E08C}"/>
              </a:ext>
            </a:extLst>
          </p:cNvPr>
          <p:cNvSpPr txBox="1"/>
          <p:nvPr/>
        </p:nvSpPr>
        <p:spPr>
          <a:xfrm>
            <a:off x="593133" y="6089499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1 </a:t>
            </a:r>
            <a:r>
              <a:rPr lang="en-GB" sz="1200" dirty="0">
                <a:hlinkClick r:id="rId4"/>
              </a:rPr>
              <a:t>http://www.healthgeolab.net/DOCUMENTS/Guide_HGLC_Part2_1.pdf</a:t>
            </a:r>
            <a:r>
              <a:rPr lang="en-GB" sz="12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62359-19B3-06DF-34D5-337FB6059785}"/>
              </a:ext>
            </a:extLst>
          </p:cNvPr>
          <p:cNvSpPr txBox="1"/>
          <p:nvPr/>
        </p:nvSpPr>
        <p:spPr>
          <a:xfrm>
            <a:off x="11953279" y="197840"/>
            <a:ext cx="3305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1</a:t>
            </a:r>
            <a:endParaRPr lang="en-GB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536989-E5B0-23CA-AE2A-6E5720F9B8A4}"/>
              </a:ext>
            </a:extLst>
          </p:cNvPr>
          <p:cNvSpPr/>
          <p:nvPr/>
        </p:nvSpPr>
        <p:spPr>
          <a:xfrm>
            <a:off x="529899" y="755124"/>
            <a:ext cx="7055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/>
              <a:t>Ezersísiu</a:t>
            </a:r>
            <a:r>
              <a:rPr lang="en-US" sz="2400" dirty="0"/>
              <a:t> tolu (3):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3149F2-8C91-BB5B-7041-CA68081B557A}"/>
              </a:ext>
            </a:extLst>
          </p:cNvPr>
          <p:cNvSpPr/>
          <p:nvPr/>
        </p:nvSpPr>
        <p:spPr>
          <a:xfrm>
            <a:off x="1019175" y="1304458"/>
            <a:ext cx="105058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42900">
              <a:buFont typeface="+mj-lt"/>
              <a:buAutoNum type="arabicPeriod"/>
            </a:pPr>
            <a:r>
              <a:rPr lang="en-US" sz="2300" dirty="0" err="1"/>
              <a:t>Identifika</a:t>
            </a:r>
            <a:r>
              <a:rPr lang="en-US" sz="2300" dirty="0"/>
              <a:t> </a:t>
            </a:r>
            <a:r>
              <a:rPr lang="en-US" sz="2300" dirty="0" err="1"/>
              <a:t>karakterístika</a:t>
            </a:r>
            <a:r>
              <a:rPr lang="en-US" sz="2300" dirty="0"/>
              <a:t> </a:t>
            </a:r>
            <a:r>
              <a:rPr lang="en-US" sz="2300" dirty="0" err="1"/>
              <a:t>jeográfika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espesífiku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programa</a:t>
            </a:r>
            <a:r>
              <a:rPr lang="en-US" sz="2300" dirty="0"/>
              <a:t> ka </a:t>
            </a:r>
            <a:r>
              <a:rPr lang="en-US" sz="2300" dirty="0" err="1"/>
              <a:t>intervensaun</a:t>
            </a:r>
            <a:endParaRPr lang="en-US" sz="2300" dirty="0"/>
          </a:p>
          <a:p>
            <a:pPr marL="361950" indent="-342900">
              <a:buFont typeface="+mj-lt"/>
              <a:buAutoNum type="arabicPeriod"/>
            </a:pPr>
            <a:r>
              <a:rPr lang="en-US" sz="2300" dirty="0" err="1"/>
              <a:t>Konkorda</a:t>
            </a:r>
            <a:r>
              <a:rPr lang="en-US" sz="2300" dirty="0"/>
              <a:t> ho </a:t>
            </a:r>
            <a:r>
              <a:rPr lang="en-US" sz="2300" dirty="0" err="1"/>
              <a:t>definisaun</a:t>
            </a:r>
            <a:r>
              <a:rPr lang="en-US" sz="2300" dirty="0"/>
              <a:t> </a:t>
            </a:r>
            <a:r>
              <a:rPr lang="en-US" sz="2300" dirty="0" err="1"/>
              <a:t>ida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karakterístika</a:t>
            </a:r>
            <a:r>
              <a:rPr lang="en-US" sz="2300" dirty="0"/>
              <a:t> </a:t>
            </a:r>
            <a:r>
              <a:rPr lang="en-US" sz="2300" dirty="0" err="1"/>
              <a:t>jeográfika</a:t>
            </a:r>
            <a:r>
              <a:rPr lang="en-US" sz="2300" dirty="0"/>
              <a:t> </a:t>
            </a:r>
            <a:r>
              <a:rPr lang="en-US" sz="2300" dirty="0" err="1"/>
              <a:t>ida-idak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identifika</a:t>
            </a:r>
            <a:r>
              <a:rPr lang="en-US" sz="2300" dirty="0"/>
              <a:t> </a:t>
            </a:r>
            <a:r>
              <a:rPr lang="en-US" sz="2300" dirty="0" err="1"/>
              <a:t>durante</a:t>
            </a:r>
            <a:r>
              <a:rPr lang="en-US" sz="2300" dirty="0"/>
              <a:t> </a:t>
            </a:r>
            <a:r>
              <a:rPr lang="en-US" sz="2300" dirty="0" err="1"/>
              <a:t>ezersísiu</a:t>
            </a:r>
            <a:r>
              <a:rPr lang="en-US" sz="2300" dirty="0"/>
              <a:t> 1</a:t>
            </a:r>
          </a:p>
          <a:p>
            <a:pPr marL="361950" indent="-342900">
              <a:buFont typeface="+mj-lt"/>
              <a:buAutoNum type="arabicPeriod"/>
            </a:pPr>
            <a:r>
              <a:rPr lang="en-US" sz="2300" dirty="0" err="1"/>
              <a:t>Kaptura</a:t>
            </a:r>
            <a:r>
              <a:rPr lang="en-US" sz="2300" dirty="0"/>
              <a:t> </a:t>
            </a:r>
            <a:r>
              <a:rPr lang="en-US" sz="2300" dirty="0" err="1"/>
              <a:t>relasaun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entre </a:t>
            </a:r>
            <a:r>
              <a:rPr lang="en-US" sz="2300" dirty="0" err="1"/>
              <a:t>karakterístika</a:t>
            </a:r>
            <a:r>
              <a:rPr lang="en-US" sz="2300" dirty="0"/>
              <a:t> </a:t>
            </a:r>
            <a:r>
              <a:rPr lang="en-US" sz="2300" dirty="0" err="1"/>
              <a:t>jeográfika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identifika</a:t>
            </a:r>
            <a:r>
              <a:rPr lang="en-US" sz="2300" dirty="0"/>
              <a:t> </a:t>
            </a:r>
            <a:r>
              <a:rPr lang="en-US" sz="2300" dirty="0" err="1"/>
              <a:t>durante</a:t>
            </a:r>
            <a:r>
              <a:rPr lang="en-US" sz="2300" dirty="0"/>
              <a:t> </a:t>
            </a:r>
            <a:r>
              <a:rPr lang="en-US" sz="2300" dirty="0" err="1"/>
              <a:t>ezersísiu</a:t>
            </a:r>
            <a:r>
              <a:rPr lang="en-US" sz="2300" dirty="0"/>
              <a:t> 1 no define </a:t>
            </a:r>
            <a:r>
              <a:rPr lang="en-US" sz="2300" dirty="0" err="1"/>
              <a:t>durante</a:t>
            </a:r>
            <a:r>
              <a:rPr lang="en-US" sz="2300" dirty="0"/>
              <a:t> </a:t>
            </a:r>
            <a:r>
              <a:rPr lang="en-US" sz="2300" dirty="0" err="1"/>
              <a:t>ezersísiu</a:t>
            </a:r>
            <a:r>
              <a:rPr lang="en-US" sz="2300" dirty="0"/>
              <a:t> 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BEBEE17-CC77-5EFC-CA93-22936803DE0B}"/>
              </a:ext>
            </a:extLst>
          </p:cNvPr>
          <p:cNvSpPr txBox="1">
            <a:spLocks/>
          </p:cNvSpPr>
          <p:nvPr/>
        </p:nvSpPr>
        <p:spPr>
          <a:xfrm>
            <a:off x="1102088" y="3624381"/>
            <a:ext cx="10329821" cy="785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 err="1"/>
              <a:t>Ezersísiu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idealmente</a:t>
            </a:r>
            <a:r>
              <a:rPr lang="en-US" sz="2300" dirty="0"/>
              <a:t> </a:t>
            </a:r>
            <a:r>
              <a:rPr lang="en-US" sz="2300" dirty="0" err="1"/>
              <a:t>hala'o</a:t>
            </a:r>
            <a:r>
              <a:rPr lang="en-US" sz="2300" dirty="0"/>
              <a:t> (</a:t>
            </a:r>
            <a:r>
              <a:rPr lang="en-US" sz="2300" dirty="0" err="1"/>
              <a:t>pelumenus</a:t>
            </a:r>
            <a:r>
              <a:rPr lang="en-US" sz="2300" dirty="0"/>
              <a:t> </a:t>
            </a:r>
            <a:r>
              <a:rPr lang="en-US" sz="2300" dirty="0" err="1"/>
              <a:t>hahú</a:t>
            </a:r>
            <a:r>
              <a:rPr lang="en-US" sz="2300" dirty="0"/>
              <a:t>) </a:t>
            </a:r>
            <a:r>
              <a:rPr lang="en-US" sz="2300" dirty="0" err="1"/>
              <a:t>durante</a:t>
            </a:r>
            <a:r>
              <a:rPr lang="en-US" sz="2300" dirty="0"/>
              <a:t> workshop </a:t>
            </a:r>
            <a:r>
              <a:rPr lang="en-US" sz="2300" dirty="0" err="1"/>
              <a:t>ida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partisipa</a:t>
            </a:r>
            <a:r>
              <a:rPr lang="en-US" sz="2300" dirty="0"/>
              <a:t> </a:t>
            </a:r>
            <a:r>
              <a:rPr lang="en-US" sz="2300" dirty="0" err="1"/>
              <a:t>hosi</a:t>
            </a:r>
            <a:r>
              <a:rPr lang="en-US" sz="2300" dirty="0"/>
              <a:t> </a:t>
            </a:r>
            <a:r>
              <a:rPr lang="en-US" sz="2300" dirty="0" err="1"/>
              <a:t>reprezentante</a:t>
            </a:r>
            <a:r>
              <a:rPr lang="en-US" sz="2300" dirty="0"/>
              <a:t> </a:t>
            </a:r>
            <a:r>
              <a:rPr lang="en-US" sz="2300" dirty="0" err="1"/>
              <a:t>xave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hosi</a:t>
            </a:r>
            <a:r>
              <a:rPr lang="en-US" sz="2300" dirty="0"/>
              <a:t> :</a:t>
            </a:r>
          </a:p>
          <a:p>
            <a:pPr marL="812800">
              <a:lnSpc>
                <a:spcPct val="100000"/>
              </a:lnSpc>
              <a:spcBef>
                <a:spcPts val="0"/>
              </a:spcBef>
            </a:pPr>
            <a:r>
              <a:rPr lang="en-US" sz="2300" dirty="0" err="1"/>
              <a:t>Programa</a:t>
            </a:r>
            <a:r>
              <a:rPr lang="en-US" sz="2300" dirty="0"/>
              <a:t> ka </a:t>
            </a:r>
            <a:r>
              <a:rPr lang="en-US" sz="2300" dirty="0" err="1"/>
              <a:t>intervensaun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maka</a:t>
            </a:r>
            <a:r>
              <a:rPr lang="en-US" sz="2300" dirty="0"/>
              <a:t> geo-</a:t>
            </a:r>
            <a:r>
              <a:rPr lang="en-US" sz="2300" dirty="0" err="1"/>
              <a:t>ativadu</a:t>
            </a:r>
            <a:endParaRPr lang="en-US" sz="2300" dirty="0"/>
          </a:p>
          <a:p>
            <a:pPr marL="812800">
              <a:lnSpc>
                <a:spcPct val="100000"/>
              </a:lnSpc>
              <a:spcBef>
                <a:spcPts val="0"/>
              </a:spcBef>
            </a:pPr>
            <a:r>
              <a:rPr lang="en-US" sz="2300" dirty="0" err="1"/>
              <a:t>Produtór</a:t>
            </a:r>
            <a:r>
              <a:rPr lang="en-US" sz="2300" dirty="0"/>
              <a:t>/</a:t>
            </a:r>
            <a:r>
              <a:rPr lang="en-US" sz="2300" dirty="0" err="1"/>
              <a:t>konsumidór</a:t>
            </a:r>
            <a:r>
              <a:rPr lang="en-US" sz="2300" dirty="0"/>
              <a:t> </a:t>
            </a:r>
            <a:r>
              <a:rPr lang="en-US" sz="2300" dirty="0" err="1"/>
              <a:t>prinsipál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hosi</a:t>
            </a:r>
            <a:r>
              <a:rPr lang="en-US" sz="2300" dirty="0"/>
              <a:t> 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jeoespasiál</a:t>
            </a:r>
            <a:r>
              <a:rPr lang="en-US" sz="2300" dirty="0"/>
              <a:t> (</a:t>
            </a:r>
            <a:r>
              <a:rPr lang="en-US" sz="2300" dirty="0" err="1"/>
              <a:t>unidade</a:t>
            </a:r>
            <a:r>
              <a:rPr lang="en-US" sz="2300" dirty="0"/>
              <a:t> HIS, moras </a:t>
            </a:r>
            <a:r>
              <a:rPr lang="en-US" sz="2300" dirty="0" err="1"/>
              <a:t>hada'et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, </a:t>
            </a:r>
            <a:r>
              <a:rPr lang="en-US" sz="2300" dirty="0" err="1"/>
              <a:t>planeamentu</a:t>
            </a:r>
            <a:r>
              <a:rPr lang="en-US" sz="2300" dirty="0"/>
              <a:t>, </a:t>
            </a:r>
            <a:r>
              <a:rPr lang="en-US" sz="2300" dirty="0" err="1"/>
              <a:t>imunizasaun</a:t>
            </a:r>
            <a:r>
              <a:rPr lang="en-US" sz="2300" dirty="0"/>
              <a:t> no </a:t>
            </a:r>
            <a:r>
              <a:rPr lang="en-US" sz="2300" dirty="0" err="1"/>
              <a:t>jestaun</a:t>
            </a:r>
            <a:r>
              <a:rPr lang="en-US" sz="2300" dirty="0"/>
              <a:t> </a:t>
            </a:r>
            <a:r>
              <a:rPr lang="en-US" sz="2300" dirty="0" err="1"/>
              <a:t>emerjénsia</a:t>
            </a:r>
            <a:r>
              <a:rPr lang="en-US" sz="2300" dirty="0"/>
              <a:t>) se geo-</a:t>
            </a:r>
            <a:r>
              <a:rPr lang="en-US" sz="2300" dirty="0" err="1"/>
              <a:t>habilitasaun</a:t>
            </a:r>
            <a:r>
              <a:rPr lang="en-US" sz="2300" dirty="0"/>
              <a:t> </a:t>
            </a:r>
            <a:r>
              <a:rPr lang="en-US" sz="2300" dirty="0" err="1"/>
              <a:t>hosi</a:t>
            </a:r>
            <a:r>
              <a:rPr lang="en-US" sz="2300" dirty="0"/>
              <a:t> HIS </a:t>
            </a:r>
            <a:r>
              <a:rPr lang="en-US" sz="2300" dirty="0" err="1"/>
              <a:t>hala'o</a:t>
            </a:r>
            <a:r>
              <a:rPr lang="en-US" sz="2300" dirty="0"/>
              <a:t> </a:t>
            </a:r>
            <a:r>
              <a:rPr lang="en-US" sz="2300" dirty="0" err="1"/>
              <a:t>hela</a:t>
            </a:r>
            <a:endParaRPr lang="fr-CH" sz="2300" dirty="0"/>
          </a:p>
        </p:txBody>
      </p:sp>
      <p:sp>
        <p:nvSpPr>
          <p:cNvPr id="16" name="Google Shape;473;p45">
            <a:extLst>
              <a:ext uri="{FF2B5EF4-FFF2-40B4-BE49-F238E27FC236}">
                <a16:creationId xmlns:a16="http://schemas.microsoft.com/office/drawing/2014/main" id="{AE088DAC-CDC4-438E-56A5-134260D0BE23}"/>
              </a:ext>
            </a:extLst>
          </p:cNvPr>
          <p:cNvSpPr/>
          <p:nvPr/>
        </p:nvSpPr>
        <p:spPr>
          <a:xfrm>
            <a:off x="623888" y="3696676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63A72-B8F1-4453-A7AF-A62C97120E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11652279" y="1305905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45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A272AF-90F1-5ED6-ECD7-8D66766AB241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Ezersísiu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1 (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programa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kruzadu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)</a:t>
            </a: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white board with many sticky notes&#10;&#10;Description automatically generated">
            <a:extLst>
              <a:ext uri="{FF2B5EF4-FFF2-40B4-BE49-F238E27FC236}">
                <a16:creationId xmlns:a16="http://schemas.microsoft.com/office/drawing/2014/main" id="{AFA1E764-1975-2F57-93A8-197B5D403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1" y="3506975"/>
            <a:ext cx="3962528" cy="2227838"/>
          </a:xfrm>
          <a:prstGeom prst="rect">
            <a:avLst/>
          </a:prstGeom>
          <a:ln>
            <a:solidFill>
              <a:srgbClr val="002147"/>
            </a:solidFill>
          </a:ln>
        </p:spPr>
      </p:pic>
      <p:pic>
        <p:nvPicPr>
          <p:cNvPr id="9" name="Picture 8" descr="A person standing next to a white board with many sticky notes&#10;&#10;Description automatically generated">
            <a:extLst>
              <a:ext uri="{FF2B5EF4-FFF2-40B4-BE49-F238E27FC236}">
                <a16:creationId xmlns:a16="http://schemas.microsoft.com/office/drawing/2014/main" id="{E22E17A3-56E7-2DD3-8A4D-A680976C4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11" y="798043"/>
            <a:ext cx="3003486" cy="2252615"/>
          </a:xfrm>
          <a:prstGeom prst="rect">
            <a:avLst/>
          </a:prstGeom>
          <a:ln>
            <a:solidFill>
              <a:srgbClr val="002147"/>
            </a:solidFill>
          </a:ln>
        </p:spPr>
      </p:pic>
      <p:pic>
        <p:nvPicPr>
          <p:cNvPr id="11" name="Picture 10" descr="A white board with many sticky notes on it&#10;&#10;Description automatically generated">
            <a:extLst>
              <a:ext uri="{FF2B5EF4-FFF2-40B4-BE49-F238E27FC236}">
                <a16:creationId xmlns:a16="http://schemas.microsoft.com/office/drawing/2014/main" id="{E7E1F739-4A8B-39EF-434F-122050A4B2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r="6746" b="27335"/>
          <a:stretch/>
        </p:blipFill>
        <p:spPr>
          <a:xfrm>
            <a:off x="6122126" y="3546087"/>
            <a:ext cx="4265748" cy="2217988"/>
          </a:xfrm>
          <a:prstGeom prst="rect">
            <a:avLst/>
          </a:prstGeom>
          <a:ln>
            <a:solidFill>
              <a:srgbClr val="002147"/>
            </a:solidFill>
          </a:ln>
        </p:spPr>
      </p:pic>
      <p:pic>
        <p:nvPicPr>
          <p:cNvPr id="18" name="Picture 17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7F3A6C0A-9DE1-CF52-31AA-D002180F30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38110" b="26389"/>
          <a:stretch/>
        </p:blipFill>
        <p:spPr>
          <a:xfrm>
            <a:off x="2962435" y="798043"/>
            <a:ext cx="3003486" cy="2266950"/>
          </a:xfrm>
          <a:prstGeom prst="rect">
            <a:avLst/>
          </a:prstGeom>
          <a:ln>
            <a:solidFill>
              <a:srgbClr val="002147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8E3C94-7F99-0745-6BDE-8372D8C8CDA1}"/>
              </a:ext>
            </a:extLst>
          </p:cNvPr>
          <p:cNvSpPr txBox="1"/>
          <p:nvPr/>
        </p:nvSpPr>
        <p:spPr>
          <a:xfrm>
            <a:off x="926084" y="1139520"/>
            <a:ext cx="17907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1. </a:t>
            </a:r>
            <a:r>
              <a:rPr lang="en-US" sz="1600" dirty="0" err="1"/>
              <a:t>Partisipante</a:t>
            </a:r>
            <a:r>
              <a:rPr lang="en-US" sz="1600" dirty="0"/>
              <a:t> </a:t>
            </a:r>
            <a:r>
              <a:rPr lang="en-US" sz="1600" dirty="0" err="1"/>
              <a:t>sira</a:t>
            </a:r>
            <a:r>
              <a:rPr lang="en-US" sz="1600" dirty="0"/>
              <a:t> </a:t>
            </a:r>
            <a:r>
              <a:rPr lang="en-US" sz="1600" dirty="0" err="1"/>
              <a:t>ne'ebé</a:t>
            </a:r>
            <a:r>
              <a:rPr lang="en-US" sz="1600" dirty="0"/>
              <a:t> </a:t>
            </a:r>
            <a:r>
              <a:rPr lang="en-US" sz="1600" dirty="0" err="1"/>
              <a:t>identifika</a:t>
            </a:r>
            <a:r>
              <a:rPr lang="en-US" sz="1600" dirty="0"/>
              <a:t> </a:t>
            </a:r>
            <a:r>
              <a:rPr lang="en-US" sz="1600" dirty="0" err="1"/>
              <a:t>karakterístika</a:t>
            </a:r>
            <a:r>
              <a:rPr lang="en-US" sz="1600" dirty="0"/>
              <a:t> </a:t>
            </a:r>
            <a:r>
              <a:rPr lang="en-US" sz="1600" dirty="0" err="1"/>
              <a:t>jeográfika</a:t>
            </a:r>
            <a:r>
              <a:rPr lang="en-US" sz="1600" dirty="0"/>
              <a:t> (</a:t>
            </a:r>
            <a:r>
              <a:rPr lang="en-US" sz="1600" dirty="0" err="1"/>
              <a:t>karakterístika</a:t>
            </a:r>
            <a:r>
              <a:rPr lang="en-US" sz="1600" dirty="0"/>
              <a:t> 1 </a:t>
            </a:r>
            <a:r>
              <a:rPr lang="en-US" sz="1600" dirty="0" err="1"/>
              <a:t>iha</a:t>
            </a:r>
            <a:r>
              <a:rPr lang="en-US" sz="1600" dirty="0"/>
              <a:t> nota </a:t>
            </a:r>
            <a:r>
              <a:rPr lang="en-US" sz="1600" dirty="0" err="1"/>
              <a:t>ida</a:t>
            </a:r>
            <a:r>
              <a:rPr lang="en-US" sz="1600" dirty="0"/>
              <a:t>, </a:t>
            </a:r>
            <a:r>
              <a:rPr lang="en-US" sz="1600" dirty="0" err="1"/>
              <a:t>kór</a:t>
            </a:r>
            <a:r>
              <a:rPr lang="en-US" sz="1600" dirty="0"/>
              <a:t> </a:t>
            </a:r>
            <a:r>
              <a:rPr lang="en-US" sz="1600" dirty="0" err="1"/>
              <a:t>ida</a:t>
            </a:r>
            <a:r>
              <a:rPr lang="en-US" sz="1600" dirty="0"/>
              <a:t> </a:t>
            </a:r>
            <a:r>
              <a:rPr lang="en-US" sz="1600" dirty="0" err="1"/>
              <a:t>kada</a:t>
            </a:r>
            <a:r>
              <a:rPr lang="en-US" sz="1600" dirty="0"/>
              <a:t> </a:t>
            </a:r>
            <a:r>
              <a:rPr lang="en-US" sz="1600" dirty="0" err="1"/>
              <a:t>programa</a:t>
            </a:r>
            <a:r>
              <a:rPr lang="en-US" sz="1600" dirty="0"/>
              <a:t> </a:t>
            </a:r>
            <a:r>
              <a:rPr lang="en-US" sz="1600" dirty="0" err="1"/>
              <a:t>ida</a:t>
            </a:r>
            <a:r>
              <a:rPr lang="en-US" sz="1600" dirty="0"/>
              <a:t>)</a:t>
            </a: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902953-BE6F-3FD6-D7C3-FE4239023D1B}"/>
              </a:ext>
            </a:extLst>
          </p:cNvPr>
          <p:cNvSpPr txBox="1"/>
          <p:nvPr/>
        </p:nvSpPr>
        <p:spPr>
          <a:xfrm>
            <a:off x="6457224" y="1385741"/>
            <a:ext cx="1797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2. </a:t>
            </a:r>
            <a:r>
              <a:rPr lang="en-US" sz="1600" dirty="0" err="1"/>
              <a:t>Partisipante</a:t>
            </a:r>
            <a:r>
              <a:rPr lang="en-US" sz="1600" dirty="0"/>
              <a:t> </a:t>
            </a:r>
            <a:r>
              <a:rPr lang="en-US" sz="1600" dirty="0" err="1"/>
              <a:t>sira</a:t>
            </a:r>
            <a:r>
              <a:rPr lang="en-US" sz="1600" dirty="0"/>
              <a:t> </a:t>
            </a:r>
            <a:r>
              <a:rPr lang="en-US" sz="1600" dirty="0" err="1"/>
              <a:t>tempel</a:t>
            </a:r>
            <a:r>
              <a:rPr lang="en-US" sz="1600" dirty="0"/>
              <a:t> </a:t>
            </a:r>
            <a:r>
              <a:rPr lang="en-US" sz="1600" dirty="0" err="1"/>
              <a:t>iha</a:t>
            </a:r>
            <a:r>
              <a:rPr lang="en-US" sz="1600" dirty="0"/>
              <a:t> </a:t>
            </a:r>
            <a:r>
              <a:rPr lang="en-US" sz="1600" dirty="0" err="1"/>
              <a:t>kuadru</a:t>
            </a:r>
            <a:r>
              <a:rPr lang="en-US" sz="1600" dirty="0"/>
              <a:t> </a:t>
            </a:r>
            <a:r>
              <a:rPr lang="en-US" sz="1600" dirty="0" err="1"/>
              <a:t>ida</a:t>
            </a:r>
            <a:r>
              <a:rPr lang="en-US" sz="1600" dirty="0"/>
              <a:t> (</a:t>
            </a:r>
            <a:r>
              <a:rPr lang="en-US" sz="1600" dirty="0" err="1"/>
              <a:t>kór</a:t>
            </a:r>
            <a:r>
              <a:rPr lang="en-US" sz="1600" dirty="0"/>
              <a:t> </a:t>
            </a:r>
            <a:r>
              <a:rPr lang="en-US" sz="1600" dirty="0" err="1"/>
              <a:t>ida</a:t>
            </a:r>
            <a:r>
              <a:rPr lang="en-US" sz="1600" dirty="0"/>
              <a:t> </a:t>
            </a:r>
            <a:r>
              <a:rPr lang="en-US" sz="1600" dirty="0" err="1"/>
              <a:t>ba</a:t>
            </a:r>
            <a:r>
              <a:rPr lang="en-US" sz="1600" dirty="0"/>
              <a:t> </a:t>
            </a:r>
            <a:r>
              <a:rPr lang="en-US" sz="1600" dirty="0" err="1"/>
              <a:t>kada</a:t>
            </a:r>
            <a:r>
              <a:rPr lang="en-US" sz="1600" dirty="0"/>
              <a:t> </a:t>
            </a:r>
            <a:r>
              <a:rPr lang="en-US" sz="1600" dirty="0" err="1"/>
              <a:t>programa</a:t>
            </a:r>
            <a:r>
              <a:rPr lang="en-US" sz="1600" dirty="0"/>
              <a:t>)</a:t>
            </a:r>
            <a:endParaRPr lang="en-GB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DE0B5-9807-795C-6A81-9530970953A4}"/>
              </a:ext>
            </a:extLst>
          </p:cNvPr>
          <p:cNvSpPr txBox="1"/>
          <p:nvPr/>
        </p:nvSpPr>
        <p:spPr>
          <a:xfrm>
            <a:off x="10532109" y="4146173"/>
            <a:ext cx="16598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dirty="0"/>
              <a:t>3. Nota hotu-hotu ne'ebé maka partisipante sira tempel ona</a:t>
            </a:r>
            <a:endParaRPr lang="en-GB" sz="1600" dirty="0"/>
          </a:p>
        </p:txBody>
      </p:sp>
      <p:sp>
        <p:nvSpPr>
          <p:cNvPr id="23" name="Google Shape;473;p45">
            <a:extLst>
              <a:ext uri="{FF2B5EF4-FFF2-40B4-BE49-F238E27FC236}">
                <a16:creationId xmlns:a16="http://schemas.microsoft.com/office/drawing/2014/main" id="{86997B25-C9DB-721D-216D-C2E0CD7CDF53}"/>
              </a:ext>
            </a:extLst>
          </p:cNvPr>
          <p:cNvSpPr/>
          <p:nvPr/>
        </p:nvSpPr>
        <p:spPr>
          <a:xfrm>
            <a:off x="6226080" y="962459"/>
            <a:ext cx="1673319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Arrow: Bent 23">
            <a:extLst>
              <a:ext uri="{FF2B5EF4-FFF2-40B4-BE49-F238E27FC236}">
                <a16:creationId xmlns:a16="http://schemas.microsoft.com/office/drawing/2014/main" id="{C3E1C280-7B27-CBA6-0F80-62756E210B34}"/>
              </a:ext>
            </a:extLst>
          </p:cNvPr>
          <p:cNvSpPr/>
          <p:nvPr/>
        </p:nvSpPr>
        <p:spPr>
          <a:xfrm rot="10800000">
            <a:off x="10655300" y="3228171"/>
            <a:ext cx="596804" cy="830998"/>
          </a:xfrm>
          <a:prstGeom prst="bentArrow">
            <a:avLst>
              <a:gd name="adj1" fmla="val 28822"/>
              <a:gd name="adj2" fmla="val 30320"/>
              <a:gd name="adj3" fmla="val 25000"/>
              <a:gd name="adj4" fmla="val 43750"/>
            </a:avLst>
          </a:prstGeom>
          <a:solidFill>
            <a:srgbClr val="1F83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342DFC-BDF5-07C8-4488-40C1BF628D7B}"/>
              </a:ext>
            </a:extLst>
          </p:cNvPr>
          <p:cNvSpPr txBox="1"/>
          <p:nvPr/>
        </p:nvSpPr>
        <p:spPr>
          <a:xfrm>
            <a:off x="4600008" y="4025917"/>
            <a:ext cx="13778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4. Kada nota ida-idak sei arranja fali tuir tipu karakterístika jeográfika ida-idak</a:t>
            </a:r>
            <a:endParaRPr lang="en-GB" sz="1600" dirty="0"/>
          </a:p>
        </p:txBody>
      </p:sp>
      <p:sp>
        <p:nvSpPr>
          <p:cNvPr id="26" name="Google Shape;473;p45">
            <a:extLst>
              <a:ext uri="{FF2B5EF4-FFF2-40B4-BE49-F238E27FC236}">
                <a16:creationId xmlns:a16="http://schemas.microsoft.com/office/drawing/2014/main" id="{90C9E2AA-584C-D4F9-63AC-199684486BF9}"/>
              </a:ext>
            </a:extLst>
          </p:cNvPr>
          <p:cNvSpPr/>
          <p:nvPr/>
        </p:nvSpPr>
        <p:spPr>
          <a:xfrm rot="10800000">
            <a:off x="4566190" y="3660001"/>
            <a:ext cx="128851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Google Shape;473;p45">
            <a:extLst>
              <a:ext uri="{FF2B5EF4-FFF2-40B4-BE49-F238E27FC236}">
                <a16:creationId xmlns:a16="http://schemas.microsoft.com/office/drawing/2014/main" id="{E3590B66-4A38-7FCA-C84F-196816CD838B}"/>
              </a:ext>
            </a:extLst>
          </p:cNvPr>
          <p:cNvSpPr/>
          <p:nvPr/>
        </p:nvSpPr>
        <p:spPr>
          <a:xfrm>
            <a:off x="189661" y="5940527"/>
            <a:ext cx="368222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445F71-D902-EF7E-7B82-48D30B287298}"/>
              </a:ext>
            </a:extLst>
          </p:cNvPr>
          <p:cNvSpPr txBox="1"/>
          <p:nvPr/>
        </p:nvSpPr>
        <p:spPr>
          <a:xfrm>
            <a:off x="525504" y="5899725"/>
            <a:ext cx="11523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Define </a:t>
            </a:r>
            <a:r>
              <a:rPr lang="en-US" sz="2000" dirty="0" err="1"/>
              <a:t>ekosistema</a:t>
            </a:r>
            <a:r>
              <a:rPr lang="en-US" sz="2000" dirty="0"/>
              <a:t> no </a:t>
            </a:r>
            <a:r>
              <a:rPr lang="en-US" sz="2000" dirty="0" err="1"/>
              <a:t>hatudu</a:t>
            </a:r>
            <a:r>
              <a:rPr lang="en-US" sz="2000" dirty="0"/>
              <a:t> </a:t>
            </a:r>
            <a:r>
              <a:rPr lang="en-US" sz="2000" dirty="0" err="1"/>
              <a:t>katak</a:t>
            </a:r>
            <a:r>
              <a:rPr lang="en-US" sz="2000" dirty="0"/>
              <a:t> </a:t>
            </a:r>
            <a:r>
              <a:rPr lang="en-US" sz="2000" dirty="0" err="1"/>
              <a:t>maioria</a:t>
            </a:r>
            <a:r>
              <a:rPr lang="en-US" sz="2000" dirty="0"/>
              <a:t> </a:t>
            </a:r>
            <a:r>
              <a:rPr lang="en-US" sz="2000" dirty="0" err="1"/>
              <a:t>karakterístika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hanesan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programa</a:t>
            </a:r>
            <a:r>
              <a:rPr lang="en-US" sz="2000" dirty="0"/>
              <a:t> </a:t>
            </a:r>
            <a:r>
              <a:rPr lang="en-US" sz="2000" dirty="0" err="1"/>
              <a:t>hotu-hotu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34503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BB038-A92B-701F-DCA1-07B652CCA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9143" r="20390" b="10701"/>
          <a:stretch>
            <a:fillRect/>
          </a:stretch>
        </p:blipFill>
        <p:spPr bwMode="auto">
          <a:xfrm>
            <a:off x="695325" y="837344"/>
            <a:ext cx="8821738" cy="5183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26BD68-9646-62D3-4A68-2C130EF40773}"/>
              </a:ext>
            </a:extLst>
          </p:cNvPr>
          <p:cNvSpPr/>
          <p:nvPr/>
        </p:nvSpPr>
        <p:spPr>
          <a:xfrm>
            <a:off x="1733160" y="1942244"/>
            <a:ext cx="1765300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498714-07F2-B711-D7A0-03C4BE88B099}"/>
              </a:ext>
            </a:extLst>
          </p:cNvPr>
          <p:cNvSpPr/>
          <p:nvPr/>
        </p:nvSpPr>
        <p:spPr>
          <a:xfrm>
            <a:off x="3596885" y="1942244"/>
            <a:ext cx="1765300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14F1A7-6AE3-D114-0098-2BF5AC018A92}"/>
              </a:ext>
            </a:extLst>
          </p:cNvPr>
          <p:cNvSpPr/>
          <p:nvPr/>
        </p:nvSpPr>
        <p:spPr>
          <a:xfrm>
            <a:off x="5552685" y="1942244"/>
            <a:ext cx="1765300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34F650-FA18-BCFA-A3EB-8B6A4ADE44DA}"/>
              </a:ext>
            </a:extLst>
          </p:cNvPr>
          <p:cNvSpPr/>
          <p:nvPr/>
        </p:nvSpPr>
        <p:spPr>
          <a:xfrm>
            <a:off x="7546585" y="1942244"/>
            <a:ext cx="1765300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C2D09-1CE1-3533-5AEC-4294895B132D}"/>
              </a:ext>
            </a:extLst>
          </p:cNvPr>
          <p:cNvSpPr txBox="1"/>
          <p:nvPr/>
        </p:nvSpPr>
        <p:spPr>
          <a:xfrm>
            <a:off x="5422511" y="1942244"/>
            <a:ext cx="20129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Health personnel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Mobile clinics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Ambulances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Medicines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BDF1CC-A12B-E5F8-AAF3-75ADFFB1DCEA}"/>
              </a:ext>
            </a:extLst>
          </p:cNvPr>
          <p:cNvSpPr txBox="1"/>
          <p:nvPr/>
        </p:nvSpPr>
        <p:spPr>
          <a:xfrm>
            <a:off x="1733160" y="1942244"/>
            <a:ext cx="176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Health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Laboratories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Settlements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445F71-D902-EF7E-7B82-48D30B287298}"/>
              </a:ext>
            </a:extLst>
          </p:cNvPr>
          <p:cNvSpPr txBox="1"/>
          <p:nvPr/>
        </p:nvSpPr>
        <p:spPr>
          <a:xfrm>
            <a:off x="3596885" y="1942244"/>
            <a:ext cx="1727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Administrative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Health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Health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Hydrographic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Transportation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F2800-75A4-29ED-9579-1131AA956D44}"/>
              </a:ext>
            </a:extLst>
          </p:cNvPr>
          <p:cNvSpPr txBox="1"/>
          <p:nvPr/>
        </p:nvSpPr>
        <p:spPr>
          <a:xfrm>
            <a:off x="7522773" y="1942244"/>
            <a:ext cx="2012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Altitude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Land cover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895F6-CC3C-6D7B-9FB0-4B4DDB6CC567}"/>
              </a:ext>
            </a:extLst>
          </p:cNvPr>
          <p:cNvSpPr txBox="1"/>
          <p:nvPr/>
        </p:nvSpPr>
        <p:spPr>
          <a:xfrm>
            <a:off x="9535723" y="2151727"/>
            <a:ext cx="23362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Dala </a:t>
            </a:r>
            <a:r>
              <a:rPr lang="en-US" sz="2000" dirty="0" err="1"/>
              <a:t>barak</a:t>
            </a:r>
            <a:r>
              <a:rPr lang="en-US" sz="2000" dirty="0"/>
              <a:t> </a:t>
            </a:r>
            <a:r>
              <a:rPr lang="en-US" sz="2000" dirty="0" err="1"/>
              <a:t>mós</a:t>
            </a:r>
            <a:r>
              <a:rPr lang="en-US" sz="2000" dirty="0"/>
              <a:t> </a:t>
            </a:r>
            <a:r>
              <a:rPr lang="en-US" sz="2000" dirty="0" err="1"/>
              <a:t>fó</a:t>
            </a:r>
            <a:r>
              <a:rPr lang="en-US" sz="2000" dirty="0"/>
              <a:t> </a:t>
            </a:r>
            <a:r>
              <a:rPr lang="en-US" sz="2000" dirty="0" err="1"/>
              <a:t>oportunidade</a:t>
            </a:r>
            <a:r>
              <a:rPr lang="en-US" sz="2000" dirty="0"/>
              <a:t>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klarifika</a:t>
            </a:r>
            <a:r>
              <a:rPr lang="en-US" sz="2000" dirty="0"/>
              <a:t> </a:t>
            </a:r>
            <a:r>
              <a:rPr lang="en-US" sz="2000" dirty="0" err="1"/>
              <a:t>konseitu</a:t>
            </a:r>
            <a:r>
              <a:rPr lang="en-US" sz="2000" dirty="0"/>
              <a:t> </a:t>
            </a:r>
            <a:r>
              <a:rPr lang="en-US" sz="2000" dirty="0" err="1"/>
              <a:t>balu</a:t>
            </a:r>
            <a:r>
              <a:rPr lang="en-US" sz="2000" dirty="0"/>
              <a:t> ka </a:t>
            </a:r>
            <a:r>
              <a:rPr lang="en-US" sz="2000" dirty="0" err="1"/>
              <a:t>dezentendimentu</a:t>
            </a:r>
            <a:r>
              <a:rPr lang="en-US" sz="2000" dirty="0"/>
              <a:t> (</a:t>
            </a:r>
            <a:r>
              <a:rPr lang="en-US" sz="2000" dirty="0" err="1"/>
              <a:t>ezemplu</a:t>
            </a:r>
            <a:r>
              <a:rPr lang="en-US" sz="2000" dirty="0"/>
              <a:t>, </a:t>
            </a:r>
            <a:r>
              <a:rPr lang="en-US" sz="2000" dirty="0" err="1"/>
              <a:t>elementu</a:t>
            </a:r>
            <a:r>
              <a:rPr lang="en-US" sz="2000" dirty="0"/>
              <a:t> </a:t>
            </a:r>
            <a:r>
              <a:rPr lang="en-US" sz="2000" dirty="0" err="1"/>
              <a:t>dadus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versus </a:t>
            </a:r>
            <a:r>
              <a:rPr lang="en-US" sz="2000" dirty="0" err="1"/>
              <a:t>karakterístika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)</a:t>
            </a:r>
            <a:endParaRPr lang="en-GB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850065-EEDE-0C98-FFB6-C77F6A284FD7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Ezersísiu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1 (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programa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kruzadu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621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ircle: Hollow 52">
            <a:extLst>
              <a:ext uri="{FF2B5EF4-FFF2-40B4-BE49-F238E27FC236}">
                <a16:creationId xmlns:a16="http://schemas.microsoft.com/office/drawing/2014/main" id="{0B8397C4-6CE5-4162-6CD4-4B89B9FF9769}"/>
              </a:ext>
            </a:extLst>
          </p:cNvPr>
          <p:cNvSpPr/>
          <p:nvPr/>
        </p:nvSpPr>
        <p:spPr>
          <a:xfrm>
            <a:off x="7912657" y="3323335"/>
            <a:ext cx="2307882" cy="2106589"/>
          </a:xfrm>
          <a:prstGeom prst="donut">
            <a:avLst>
              <a:gd name="adj" fmla="val 12938"/>
            </a:avLst>
          </a:prstGeom>
          <a:solidFill>
            <a:srgbClr val="1F83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A27EE26-2A62-A2A3-D490-D6D2D5C10252}"/>
              </a:ext>
            </a:extLst>
          </p:cNvPr>
          <p:cNvSpPr/>
          <p:nvPr/>
        </p:nvSpPr>
        <p:spPr>
          <a:xfrm rot="12974239">
            <a:off x="1390460" y="2207627"/>
            <a:ext cx="404847" cy="45714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82CFB0DC-834C-DA42-832F-B9FDD679A92A}"/>
              </a:ext>
            </a:extLst>
          </p:cNvPr>
          <p:cNvSpPr/>
          <p:nvPr/>
        </p:nvSpPr>
        <p:spPr>
          <a:xfrm rot="9217977">
            <a:off x="3182526" y="2114164"/>
            <a:ext cx="404847" cy="45714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A272AF-90F1-5ED6-ECD7-8D66766AB241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Ezersísiu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2 (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programa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kruzadu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)</a:t>
            </a: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 descr="A picture containing indoor, whiteboard, text, wall&#10;&#10;Description automatically generated">
            <a:extLst>
              <a:ext uri="{FF2B5EF4-FFF2-40B4-BE49-F238E27FC236}">
                <a16:creationId xmlns:a16="http://schemas.microsoft.com/office/drawing/2014/main" id="{09E760C6-7076-7824-76CD-7ECF6F85F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85" t="19157" r="13201" b="32070"/>
          <a:stretch/>
        </p:blipFill>
        <p:spPr>
          <a:xfrm>
            <a:off x="2579304" y="1345361"/>
            <a:ext cx="1335938" cy="889711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oup of people with a speech bubble&#10;&#10;Description automatically generated">
            <a:extLst>
              <a:ext uri="{FF2B5EF4-FFF2-40B4-BE49-F238E27FC236}">
                <a16:creationId xmlns:a16="http://schemas.microsoft.com/office/drawing/2014/main" id="{C6661A69-C5C8-605C-C4F6-936192B1B0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1003"/>
          <a:stretch/>
        </p:blipFill>
        <p:spPr>
          <a:xfrm>
            <a:off x="1544891" y="2395413"/>
            <a:ext cx="2218976" cy="8897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0D743-30ED-BF9E-7BED-F3DFE25FF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614" y="1626431"/>
            <a:ext cx="1430074" cy="871875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43">
            <a:extLst>
              <a:ext uri="{FF2B5EF4-FFF2-40B4-BE49-F238E27FC236}">
                <a16:creationId xmlns:a16="http://schemas.microsoft.com/office/drawing/2014/main" id="{614892DC-FE2D-D3FC-D562-DECE948CF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38898" r="12099" b="14517"/>
          <a:stretch>
            <a:fillRect/>
          </a:stretch>
        </p:blipFill>
        <p:spPr bwMode="auto">
          <a:xfrm>
            <a:off x="2397067" y="4909911"/>
            <a:ext cx="3457778" cy="13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ED80F58-0A50-38B2-23EE-4FB8A4B9E093}"/>
              </a:ext>
            </a:extLst>
          </p:cNvPr>
          <p:cNvSpPr txBox="1"/>
          <p:nvPr/>
        </p:nvSpPr>
        <p:spPr>
          <a:xfrm>
            <a:off x="944433" y="3272001"/>
            <a:ext cx="3375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Ronde </a:t>
            </a:r>
            <a:r>
              <a:rPr lang="en-US" sz="1400" dirty="0" err="1"/>
              <a:t>dahuluk</a:t>
            </a:r>
            <a:r>
              <a:rPr lang="en-US" sz="1400" dirty="0"/>
              <a:t> </a:t>
            </a:r>
            <a:r>
              <a:rPr lang="en-US" sz="1400" dirty="0" err="1"/>
              <a:t>iha</a:t>
            </a:r>
            <a:r>
              <a:rPr lang="en-US" sz="1400" dirty="0"/>
              <a:t> </a:t>
            </a:r>
            <a:r>
              <a:rPr lang="en-US" sz="1400" dirty="0" err="1"/>
              <a:t>ne'ebé</a:t>
            </a:r>
            <a:r>
              <a:rPr lang="en-US" sz="1400" dirty="0"/>
              <a:t> </a:t>
            </a:r>
            <a:r>
              <a:rPr lang="en-US" sz="1400" dirty="0" err="1"/>
              <a:t>partisipante</a:t>
            </a:r>
            <a:r>
              <a:rPr lang="en-US" sz="1400" dirty="0"/>
              <a:t> </a:t>
            </a:r>
            <a:r>
              <a:rPr lang="en-US" sz="1400" dirty="0" err="1"/>
              <a:t>ida-idak</a:t>
            </a:r>
            <a:r>
              <a:rPr lang="en-US" sz="1400" dirty="0"/>
              <a:t> </a:t>
            </a:r>
            <a:r>
              <a:rPr lang="en-US" sz="1400" dirty="0" err="1"/>
              <a:t>fornese</a:t>
            </a:r>
            <a:r>
              <a:rPr lang="en-US" sz="1400" dirty="0"/>
              <a:t> </a:t>
            </a:r>
            <a:r>
              <a:rPr lang="en-US" sz="1400" dirty="0" err="1"/>
              <a:t>sira</a:t>
            </a:r>
            <a:r>
              <a:rPr lang="en-US" sz="1400" dirty="0"/>
              <a:t> </a:t>
            </a:r>
            <a:r>
              <a:rPr lang="en-US" sz="1400" dirty="0" err="1"/>
              <a:t>nia</a:t>
            </a:r>
            <a:r>
              <a:rPr lang="en-US" sz="1400" dirty="0"/>
              <a:t> </a:t>
            </a:r>
            <a:r>
              <a:rPr lang="en-US" sz="1400" dirty="0" err="1"/>
              <a:t>definisaun</a:t>
            </a:r>
            <a:r>
              <a:rPr lang="en-US" sz="1400" dirty="0"/>
              <a:t> </a:t>
            </a:r>
            <a:r>
              <a:rPr lang="en-US" sz="1400" dirty="0" err="1"/>
              <a:t>rasik</a:t>
            </a:r>
            <a:r>
              <a:rPr lang="en-US" sz="1400" dirty="0"/>
              <a:t> </a:t>
            </a:r>
            <a:r>
              <a:rPr lang="en-US" sz="1400" dirty="0" err="1"/>
              <a:t>ba</a:t>
            </a:r>
            <a:r>
              <a:rPr lang="en-US" sz="1400" dirty="0"/>
              <a:t> </a:t>
            </a:r>
            <a:r>
              <a:rPr lang="en-US" sz="1400" dirty="0" err="1"/>
              <a:t>tipu</a:t>
            </a:r>
            <a:r>
              <a:rPr lang="en-US" sz="1400" dirty="0"/>
              <a:t> </a:t>
            </a:r>
            <a:r>
              <a:rPr lang="en-US" sz="1400" dirty="0" err="1"/>
              <a:t>karakterístika</a:t>
            </a:r>
            <a:r>
              <a:rPr lang="en-US" sz="1400" dirty="0"/>
              <a:t> </a:t>
            </a:r>
            <a:r>
              <a:rPr lang="en-US" sz="1400" dirty="0" err="1"/>
              <a:t>jeográfika</a:t>
            </a:r>
            <a:r>
              <a:rPr lang="en-US" sz="1400" dirty="0"/>
              <a:t> </a:t>
            </a:r>
            <a:r>
              <a:rPr lang="en-US" sz="1400" dirty="0" err="1"/>
              <a:t>sira</a:t>
            </a:r>
            <a:r>
              <a:rPr lang="en-US" sz="1400" dirty="0"/>
              <a:t> </a:t>
            </a:r>
            <a:r>
              <a:rPr lang="en-US" sz="1400" dirty="0" err="1"/>
              <a:t>ne'ebé</a:t>
            </a:r>
            <a:r>
              <a:rPr lang="en-US" sz="1400" dirty="0"/>
              <a:t> </a:t>
            </a:r>
            <a:r>
              <a:rPr lang="en-US" sz="1400" dirty="0" err="1"/>
              <a:t>seidauk</a:t>
            </a:r>
            <a:r>
              <a:rPr lang="en-US" sz="1400" dirty="0"/>
              <a:t> define </a:t>
            </a:r>
            <a:r>
              <a:rPr lang="en-US" sz="1400" dirty="0" err="1"/>
              <a:t>ofisialmente</a:t>
            </a:r>
            <a:endParaRPr lang="en-GB" sz="1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BE15580-637D-D865-3EBC-3C2ADFF42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9515">
            <a:off x="3782185" y="2215237"/>
            <a:ext cx="687542" cy="9669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68937F9-235D-6A89-B734-CC092F03721A}"/>
              </a:ext>
            </a:extLst>
          </p:cNvPr>
          <p:cNvGraphicFramePr>
            <a:graphicFrameLocks noGrp="1"/>
          </p:cNvGraphicFramePr>
          <p:nvPr/>
        </p:nvGraphicFramePr>
        <p:xfrm>
          <a:off x="6096001" y="1070171"/>
          <a:ext cx="3809999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8699">
                  <a:extLst>
                    <a:ext uri="{9D8B030D-6E8A-4147-A177-3AD203B41FA5}">
                      <a16:colId xmlns:a16="http://schemas.microsoft.com/office/drawing/2014/main" val="3088547988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92374337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721645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Term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Definition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Consensus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756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861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25087"/>
                  </a:ext>
                </a:extLst>
              </a:tr>
            </a:tbl>
          </a:graphicData>
        </a:graphic>
      </p:graphicFrame>
      <p:pic>
        <p:nvPicPr>
          <p:cNvPr id="31" name="Picture 3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5013B811-AF01-0D8C-7249-B8F1B964F6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11906" y="1298286"/>
            <a:ext cx="491930" cy="491930"/>
          </a:xfrm>
          <a:prstGeom prst="rect">
            <a:avLst/>
          </a:prstGeom>
        </p:spPr>
      </p:pic>
      <p:pic>
        <p:nvPicPr>
          <p:cNvPr id="34" name="Picture 3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88C75D1F-6121-823D-365B-1428D61E5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211906" y="1843044"/>
            <a:ext cx="409002" cy="35057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0707F16-B1F4-1F49-2C78-3D4017F2481B}"/>
              </a:ext>
            </a:extLst>
          </p:cNvPr>
          <p:cNvSpPr txBox="1"/>
          <p:nvPr/>
        </p:nvSpPr>
        <p:spPr>
          <a:xfrm>
            <a:off x="6104149" y="2225040"/>
            <a:ext cx="33756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First set of definitions</a:t>
            </a:r>
            <a:endParaRPr lang="en-GB" sz="1400" dirty="0"/>
          </a:p>
        </p:txBody>
      </p:sp>
      <p:sp>
        <p:nvSpPr>
          <p:cNvPr id="40" name="Google Shape;473;p45">
            <a:extLst>
              <a:ext uri="{FF2B5EF4-FFF2-40B4-BE49-F238E27FC236}">
                <a16:creationId xmlns:a16="http://schemas.microsoft.com/office/drawing/2014/main" id="{65D9F74C-B29B-B437-2A5F-F73881112968}"/>
              </a:ext>
            </a:extLst>
          </p:cNvPr>
          <p:cNvSpPr/>
          <p:nvPr/>
        </p:nvSpPr>
        <p:spPr>
          <a:xfrm rot="19953779">
            <a:off x="4436756" y="1697124"/>
            <a:ext cx="76459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7E3EBA-CFB7-39CB-7EDF-9321F3AA2897}"/>
              </a:ext>
            </a:extLst>
          </p:cNvPr>
          <p:cNvSpPr txBox="1"/>
          <p:nvPr/>
        </p:nvSpPr>
        <p:spPr>
          <a:xfrm>
            <a:off x="754483" y="5301151"/>
            <a:ext cx="16048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 err="1"/>
              <a:t>Definisaun</a:t>
            </a:r>
            <a:r>
              <a:rPr lang="en-US" sz="1400" dirty="0"/>
              <a:t> Final </a:t>
            </a:r>
            <a:r>
              <a:rPr lang="en-US" sz="1400" dirty="0" err="1"/>
              <a:t>sira</a:t>
            </a:r>
            <a:r>
              <a:rPr lang="en-US" sz="1400" dirty="0"/>
              <a:t> </a:t>
            </a:r>
            <a:r>
              <a:rPr lang="en-US" sz="1400" dirty="0" err="1"/>
              <a:t>ne'ebé</a:t>
            </a:r>
            <a:r>
              <a:rPr lang="en-US" sz="1400" dirty="0"/>
              <a:t> </a:t>
            </a:r>
            <a:r>
              <a:rPr lang="en-US" sz="1400" dirty="0" err="1"/>
              <a:t>konkorda</a:t>
            </a:r>
            <a:endParaRPr lang="en-GB" sz="1400" dirty="0"/>
          </a:p>
        </p:txBody>
      </p:sp>
      <p:pic>
        <p:nvPicPr>
          <p:cNvPr id="43" name="Picture 4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4D345366-2ACF-B53A-B12D-F2C6F449F8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730862" y="4988388"/>
            <a:ext cx="184467" cy="184467"/>
          </a:xfrm>
          <a:prstGeom prst="rect">
            <a:avLst/>
          </a:prstGeom>
        </p:spPr>
      </p:pic>
      <p:pic>
        <p:nvPicPr>
          <p:cNvPr id="44" name="Picture 43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886784CE-3CAB-B400-3B7B-08B5148E76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739011" y="5156672"/>
            <a:ext cx="184467" cy="184467"/>
          </a:xfrm>
          <a:prstGeom prst="rect">
            <a:avLst/>
          </a:prstGeom>
        </p:spPr>
      </p:pic>
      <p:pic>
        <p:nvPicPr>
          <p:cNvPr id="45" name="Picture 4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3C4CDAC4-C303-4703-8D8B-47931DCB43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739011" y="5324956"/>
            <a:ext cx="184467" cy="184467"/>
          </a:xfrm>
          <a:prstGeom prst="rect">
            <a:avLst/>
          </a:prstGeom>
        </p:spPr>
      </p:pic>
      <p:pic>
        <p:nvPicPr>
          <p:cNvPr id="46" name="Picture 45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DE2FEDFE-F9DF-866F-F1D3-DEFA245619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739010" y="5516222"/>
            <a:ext cx="184467" cy="184467"/>
          </a:xfrm>
          <a:prstGeom prst="rect">
            <a:avLst/>
          </a:prstGeom>
        </p:spPr>
      </p:pic>
      <p:pic>
        <p:nvPicPr>
          <p:cNvPr id="47" name="Picture 46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4586AA5A-D0A8-CD8C-9A42-3F0A5E18D6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739009" y="5768212"/>
            <a:ext cx="184467" cy="184467"/>
          </a:xfrm>
          <a:prstGeom prst="rect">
            <a:avLst/>
          </a:prstGeom>
        </p:spPr>
      </p:pic>
      <p:pic>
        <p:nvPicPr>
          <p:cNvPr id="48" name="Picture 47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28463B17-B9E3-082B-1C7F-25E11791AF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730862" y="5972672"/>
            <a:ext cx="184467" cy="1844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30ED6EC-A362-E0C6-19FB-FECA3D563E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3767" y="4915162"/>
            <a:ext cx="1940473" cy="700493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7E7DF37-989A-FA9B-97C2-AB93635DF235}"/>
              </a:ext>
            </a:extLst>
          </p:cNvPr>
          <p:cNvSpPr/>
          <p:nvPr/>
        </p:nvSpPr>
        <p:spPr>
          <a:xfrm>
            <a:off x="8984340" y="2895864"/>
            <a:ext cx="2788560" cy="1624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A group of people with a speech bubble&#10;&#10;Description automatically generated">
            <a:extLst>
              <a:ext uri="{FF2B5EF4-FFF2-40B4-BE49-F238E27FC236}">
                <a16:creationId xmlns:a16="http://schemas.microsoft.com/office/drawing/2014/main" id="{BE122AEE-847A-2361-A326-47B6134EBD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1003"/>
          <a:stretch/>
        </p:blipFill>
        <p:spPr>
          <a:xfrm>
            <a:off x="9211906" y="2840268"/>
            <a:ext cx="2218976" cy="8897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078CB1-36B7-F7C2-6D1C-36917F8926F7}"/>
              </a:ext>
            </a:extLst>
          </p:cNvPr>
          <p:cNvSpPr txBox="1"/>
          <p:nvPr/>
        </p:nvSpPr>
        <p:spPr>
          <a:xfrm>
            <a:off x="8499281" y="3702888"/>
            <a:ext cx="33756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Ronda </a:t>
            </a:r>
            <a:r>
              <a:rPr lang="en-US" sz="1400" dirty="0" err="1"/>
              <a:t>adisionál</a:t>
            </a:r>
            <a:r>
              <a:rPr lang="en-US" sz="1400" dirty="0"/>
              <a:t> </a:t>
            </a:r>
            <a:r>
              <a:rPr lang="en-US" sz="1400" dirty="0" err="1"/>
              <a:t>sira</a:t>
            </a:r>
            <a:r>
              <a:rPr lang="en-US" sz="1400" dirty="0"/>
              <a:t> </a:t>
            </a:r>
            <a:r>
              <a:rPr lang="en-US" sz="1400" dirty="0" err="1"/>
              <a:t>hodi</a:t>
            </a:r>
            <a:r>
              <a:rPr lang="en-US" sz="1400" dirty="0"/>
              <a:t> </a:t>
            </a:r>
            <a:r>
              <a:rPr lang="en-US" sz="1400" dirty="0" err="1"/>
              <a:t>rezolve</a:t>
            </a:r>
            <a:r>
              <a:rPr lang="en-US" sz="1400" dirty="0"/>
              <a:t> </a:t>
            </a:r>
            <a:r>
              <a:rPr lang="en-US" sz="1400" dirty="0" err="1"/>
              <a:t>karakterístika</a:t>
            </a:r>
            <a:r>
              <a:rPr lang="en-US" sz="1400" dirty="0"/>
              <a:t> </a:t>
            </a:r>
            <a:r>
              <a:rPr lang="en-US" sz="1400" dirty="0" err="1"/>
              <a:t>jeográfika</a:t>
            </a:r>
            <a:r>
              <a:rPr lang="en-US" sz="1400" dirty="0"/>
              <a:t> </a:t>
            </a:r>
            <a:r>
              <a:rPr lang="en-US" sz="1400" dirty="0" err="1"/>
              <a:t>sira</a:t>
            </a:r>
            <a:r>
              <a:rPr lang="en-US" sz="1400" dirty="0"/>
              <a:t> </a:t>
            </a:r>
            <a:r>
              <a:rPr lang="en-US" sz="1400" dirty="0" err="1"/>
              <a:t>ne'ebé</a:t>
            </a:r>
            <a:r>
              <a:rPr lang="en-US" sz="1400" dirty="0"/>
              <a:t> </a:t>
            </a:r>
            <a:r>
              <a:rPr lang="en-US" sz="1400" dirty="0" err="1"/>
              <a:t>laiha</a:t>
            </a:r>
            <a:r>
              <a:rPr lang="en-US" sz="1400" dirty="0"/>
              <a:t> </a:t>
            </a:r>
            <a:r>
              <a:rPr lang="en-US" sz="1400" dirty="0" err="1"/>
              <a:t>konsensu</a:t>
            </a:r>
            <a:endParaRPr lang="en-GB" sz="14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E9C4DCE-3DB4-B37E-660F-D6031E7871F4}"/>
              </a:ext>
            </a:extLst>
          </p:cNvPr>
          <p:cNvSpPr/>
          <p:nvPr/>
        </p:nvSpPr>
        <p:spPr>
          <a:xfrm>
            <a:off x="9620908" y="2698703"/>
            <a:ext cx="566193" cy="3090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6985358-4A9C-3503-5746-D86726441CEA}"/>
              </a:ext>
            </a:extLst>
          </p:cNvPr>
          <p:cNvSpPr/>
          <p:nvPr/>
        </p:nvSpPr>
        <p:spPr>
          <a:xfrm rot="1758651">
            <a:off x="7731768" y="3922299"/>
            <a:ext cx="914064" cy="455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0963D71D-5956-7FB6-34A7-9D36C5AE5703}"/>
              </a:ext>
            </a:extLst>
          </p:cNvPr>
          <p:cNvSpPr/>
          <p:nvPr/>
        </p:nvSpPr>
        <p:spPr>
          <a:xfrm rot="1366885">
            <a:off x="7816051" y="3952273"/>
            <a:ext cx="609916" cy="457141"/>
          </a:xfrm>
          <a:prstGeom prst="triangle">
            <a:avLst/>
          </a:prstGeom>
          <a:solidFill>
            <a:srgbClr val="1F83C5"/>
          </a:solidFill>
          <a:ln>
            <a:solidFill>
              <a:srgbClr val="1F83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Google Shape;473;p45">
            <a:extLst>
              <a:ext uri="{FF2B5EF4-FFF2-40B4-BE49-F238E27FC236}">
                <a16:creationId xmlns:a16="http://schemas.microsoft.com/office/drawing/2014/main" id="{8054F3E9-2BE6-2C4B-C71A-C5D41F58C7C2}"/>
              </a:ext>
            </a:extLst>
          </p:cNvPr>
          <p:cNvSpPr/>
          <p:nvPr/>
        </p:nvSpPr>
        <p:spPr>
          <a:xfrm rot="9390046">
            <a:off x="6242921" y="5200237"/>
            <a:ext cx="1580119" cy="4339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6E8399-6297-D826-4324-06AC02EAA421}"/>
              </a:ext>
            </a:extLst>
          </p:cNvPr>
          <p:cNvSpPr txBox="1"/>
          <p:nvPr/>
        </p:nvSpPr>
        <p:spPr>
          <a:xfrm rot="20054736">
            <a:off x="6136430" y="4962919"/>
            <a:ext cx="16048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 err="1"/>
              <a:t>Konsensu</a:t>
            </a:r>
            <a:r>
              <a:rPr lang="en-US" sz="1400" dirty="0"/>
              <a:t> </a:t>
            </a:r>
            <a:r>
              <a:rPr lang="en-US" sz="1400" dirty="0" err="1"/>
              <a:t>kompletu</a:t>
            </a:r>
            <a:endParaRPr lang="en-GB" sz="1400" dirty="0"/>
          </a:p>
        </p:txBody>
      </p:sp>
      <p:sp>
        <p:nvSpPr>
          <p:cNvPr id="42" name="Google Shape;473;p45">
            <a:extLst>
              <a:ext uri="{FF2B5EF4-FFF2-40B4-BE49-F238E27FC236}">
                <a16:creationId xmlns:a16="http://schemas.microsoft.com/office/drawing/2014/main" id="{4906D394-4D9D-3E72-ABB8-23A801E4BDDE}"/>
              </a:ext>
            </a:extLst>
          </p:cNvPr>
          <p:cNvSpPr/>
          <p:nvPr/>
        </p:nvSpPr>
        <p:spPr>
          <a:xfrm rot="2797771">
            <a:off x="9662666" y="2426086"/>
            <a:ext cx="655002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7A0C9-F258-D5D1-E0D5-34A391D3F6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23402" y="1515506"/>
            <a:ext cx="762106" cy="247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CF176D-CB25-915D-1430-869CFA119E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2954" y="1876066"/>
            <a:ext cx="543001" cy="200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A32527-E17C-2FB4-E98F-3F8F55B5CF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51425" y="1467852"/>
            <a:ext cx="1403286" cy="241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281BFB-7AAB-9AB3-4081-AEF0C005D7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33590" y="1843989"/>
            <a:ext cx="1344590" cy="3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9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A272AF-90F1-5ED6-ECD7-8D66766AB241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Ezersísiu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3 (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programa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kruzadu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)</a:t>
            </a: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5B184-6B99-77C9-39A9-29428EB597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291" b="21959"/>
          <a:stretch/>
        </p:blipFill>
        <p:spPr>
          <a:xfrm>
            <a:off x="8801627" y="1142777"/>
            <a:ext cx="2704573" cy="4572445"/>
          </a:xfrm>
          <a:prstGeom prst="rect">
            <a:avLst/>
          </a:prstGeom>
        </p:spPr>
      </p:pic>
      <p:pic>
        <p:nvPicPr>
          <p:cNvPr id="8" name="Picture 7" descr="A row of green and yellow post-it notes&#10;&#10;Description automatically generated">
            <a:extLst>
              <a:ext uri="{FF2B5EF4-FFF2-40B4-BE49-F238E27FC236}">
                <a16:creationId xmlns:a16="http://schemas.microsoft.com/office/drawing/2014/main" id="{CB638B18-7E73-0E9D-3A06-15BF977840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17116" r="2163" b="16794"/>
          <a:stretch/>
        </p:blipFill>
        <p:spPr>
          <a:xfrm rot="5400000">
            <a:off x="1530238" y="2736960"/>
            <a:ext cx="4254724" cy="170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C4FD02-0CF2-BFCF-51BA-E3D5BCAF07A3}"/>
              </a:ext>
            </a:extLst>
          </p:cNvPr>
          <p:cNvSpPr txBox="1"/>
          <p:nvPr/>
        </p:nvSpPr>
        <p:spPr>
          <a:xfrm>
            <a:off x="247659" y="2745947"/>
            <a:ext cx="23362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Uza Note-tick </a:t>
            </a:r>
            <a:r>
              <a:rPr lang="en-US" sz="2000" dirty="0" err="1"/>
              <a:t>husi</a:t>
            </a:r>
            <a:r>
              <a:rPr lang="en-US" sz="2000" dirty="0"/>
              <a:t> </a:t>
            </a:r>
            <a:r>
              <a:rPr lang="en-US" sz="2000" dirty="0" err="1"/>
              <a:t>ezersísiu</a:t>
            </a:r>
            <a:r>
              <a:rPr lang="en-US" sz="2000" dirty="0"/>
              <a:t> 1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partisipante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organiza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tuir</a:t>
            </a:r>
            <a:r>
              <a:rPr lang="en-US" sz="2000" dirty="0"/>
              <a:t> forma </a:t>
            </a:r>
            <a:r>
              <a:rPr lang="en-US" sz="2000" dirty="0" err="1"/>
              <a:t>ierarkia</a:t>
            </a:r>
            <a:r>
              <a:rPr lang="en-US" sz="2000" dirty="0"/>
              <a:t> </a:t>
            </a:r>
            <a:r>
              <a:rPr lang="en-US" sz="2000" dirty="0" err="1"/>
              <a:t>ida-idak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D7F12-E120-5918-1BBB-73D08CC757F3}"/>
              </a:ext>
            </a:extLst>
          </p:cNvPr>
          <p:cNvSpPr txBox="1"/>
          <p:nvPr/>
        </p:nvSpPr>
        <p:spPr>
          <a:xfrm>
            <a:off x="6604274" y="3207611"/>
            <a:ext cx="2336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Kaptura</a:t>
            </a:r>
            <a:r>
              <a:rPr lang="en-US" sz="2000" dirty="0"/>
              <a:t> </a:t>
            </a:r>
            <a:r>
              <a:rPr lang="en-US" sz="2000" dirty="0" err="1"/>
              <a:t>hierarkia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konkorda</a:t>
            </a:r>
            <a:r>
              <a:rPr lang="en-US" sz="2000" dirty="0"/>
              <a:t> </a:t>
            </a:r>
            <a:r>
              <a:rPr lang="en-US" sz="2000" dirty="0" err="1"/>
              <a:t>ona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formatu</a:t>
            </a:r>
            <a:r>
              <a:rPr lang="en-US" sz="2000" dirty="0"/>
              <a:t> </a:t>
            </a:r>
            <a:r>
              <a:rPr lang="en-US" sz="2000" dirty="0" err="1"/>
              <a:t>eletróniku</a:t>
            </a:r>
            <a:endParaRPr lang="en-GB" sz="2000" dirty="0"/>
          </a:p>
        </p:txBody>
      </p:sp>
      <p:sp>
        <p:nvSpPr>
          <p:cNvPr id="11" name="AutoShape 416">
            <a:extLst>
              <a:ext uri="{FF2B5EF4-FFF2-40B4-BE49-F238E27FC236}">
                <a16:creationId xmlns:a16="http://schemas.microsoft.com/office/drawing/2014/main" id="{43B85144-14F5-C603-DE09-8674C7DDE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726" y="3333805"/>
            <a:ext cx="1016273" cy="6031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1600">
              <a:solidFill>
                <a:srgbClr val="34666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384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28AFC-C473-CD70-D3D0-5E780EDDF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19" t="26684" r="6707" b="6745"/>
          <a:stretch/>
        </p:blipFill>
        <p:spPr>
          <a:xfrm>
            <a:off x="610230" y="3623623"/>
            <a:ext cx="4042850" cy="24833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7DB79-C12B-F444-67A7-D3AC78993D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52" t="26801" r="6743" b="6847"/>
          <a:stretch/>
        </p:blipFill>
        <p:spPr>
          <a:xfrm>
            <a:off x="4404072" y="2292046"/>
            <a:ext cx="4042850" cy="2471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AE026-7B9D-D7F0-C751-C46C145A3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74" t="27670" r="6016" b="5759"/>
          <a:stretch/>
        </p:blipFill>
        <p:spPr>
          <a:xfrm>
            <a:off x="7790848" y="779624"/>
            <a:ext cx="4042850" cy="24717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CDFDF0-494A-228F-80BF-4AA288C9BE0D}"/>
              </a:ext>
            </a:extLst>
          </p:cNvPr>
          <p:cNvSpPr txBox="1"/>
          <p:nvPr/>
        </p:nvSpPr>
        <p:spPr>
          <a:xfrm>
            <a:off x="610230" y="827341"/>
            <a:ext cx="39108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Hierarkia</a:t>
            </a:r>
            <a:r>
              <a:rPr lang="en-US" sz="2400" dirty="0"/>
              <a:t> </a:t>
            </a:r>
            <a:r>
              <a:rPr lang="en-US" sz="2400" dirty="0" err="1"/>
              <a:t>diferente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kontein</a:t>
            </a:r>
            <a:r>
              <a:rPr lang="en-US" sz="2400" dirty="0"/>
              <a:t> </a:t>
            </a:r>
            <a:r>
              <a:rPr lang="en-US" sz="2400" dirty="0" err="1"/>
              <a:t>karakterístika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hanesan</a:t>
            </a:r>
            <a:endParaRPr lang="en-GB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423A0E-AC53-4E34-5C7D-35C0ED3BA202}"/>
              </a:ext>
            </a:extLst>
          </p:cNvPr>
          <p:cNvSpPr/>
          <p:nvPr/>
        </p:nvSpPr>
        <p:spPr>
          <a:xfrm>
            <a:off x="3442996" y="5738327"/>
            <a:ext cx="877077" cy="3686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A89B77-D06E-E512-9EA4-3F4C62114CA0}"/>
              </a:ext>
            </a:extLst>
          </p:cNvPr>
          <p:cNvSpPr/>
          <p:nvPr/>
        </p:nvSpPr>
        <p:spPr>
          <a:xfrm>
            <a:off x="5704116" y="4421671"/>
            <a:ext cx="877077" cy="3686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DDE8140-87C7-B36C-1D79-D803B745D174}"/>
              </a:ext>
            </a:extLst>
          </p:cNvPr>
          <p:cNvSpPr/>
          <p:nvPr/>
        </p:nvSpPr>
        <p:spPr>
          <a:xfrm>
            <a:off x="10232572" y="2824443"/>
            <a:ext cx="877077" cy="3686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AA5AE8-27C3-4605-84F7-5FF35159C5E4}"/>
              </a:ext>
            </a:extLst>
          </p:cNvPr>
          <p:cNvSpPr/>
          <p:nvPr/>
        </p:nvSpPr>
        <p:spPr>
          <a:xfrm>
            <a:off x="7731263" y="2898140"/>
            <a:ext cx="877077" cy="3686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428740-B4F3-0142-BBE6-43443B35A6B8}"/>
              </a:ext>
            </a:extLst>
          </p:cNvPr>
          <p:cNvSpPr txBox="1"/>
          <p:nvPr/>
        </p:nvSpPr>
        <p:spPr>
          <a:xfrm>
            <a:off x="8723544" y="3623623"/>
            <a:ext cx="301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Ezemplu</a:t>
            </a:r>
            <a:r>
              <a:rPr lang="en-US" dirty="0"/>
              <a:t>: Cambodia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4881A6-65A1-225D-F47F-322E198A7E1F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Ezersísiu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3 (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programa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kruzadu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043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43E18-48A4-D8FC-78AC-CD1927CB9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207" y="1035947"/>
            <a:ext cx="4951693" cy="52202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78001" y="2407037"/>
            <a:ext cx="2306271" cy="5823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3FCA7-CB84-C6F6-7437-0FEC98695857}"/>
              </a:ext>
            </a:extLst>
          </p:cNvPr>
          <p:cNvSpPr txBox="1">
            <a:spLocks/>
          </p:cNvSpPr>
          <p:nvPr/>
        </p:nvSpPr>
        <p:spPr>
          <a:xfrm>
            <a:off x="869576" y="548003"/>
            <a:ext cx="9978952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sz="2400" b="1" dirty="0">
                <a:ea typeface="Arial" charset="0"/>
              </a:rPr>
              <a:t>Etapa B : </a:t>
            </a:r>
            <a:r>
              <a:rPr lang="pt-BR" sz="2400" dirty="0">
                <a:ea typeface="Arial" charset="0"/>
              </a:rPr>
              <a:t>Komprende jeografia, define produtu no identifika nesesidade sira</a:t>
            </a:r>
            <a:endParaRPr lang="en-PH" sz="2400" dirty="0">
              <a:ea typeface="Arial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4D82A84-C03A-6F63-9ECA-0B97F39C6BB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2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80704E7-19D8-41BB-DFEC-43E2F6765712}"/>
              </a:ext>
            </a:extLst>
          </p:cNvPr>
          <p:cNvSpPr txBox="1">
            <a:spLocks/>
          </p:cNvSpPr>
          <p:nvPr/>
        </p:nvSpPr>
        <p:spPr bwMode="auto">
          <a:xfrm>
            <a:off x="0" y="71809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Prosesu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implementasaun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Enkuadramentu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Geo-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Habilitasaun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HIS 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nian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4287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3FCA7-CB84-C6F6-7437-0FEC98695857}"/>
              </a:ext>
            </a:extLst>
          </p:cNvPr>
          <p:cNvSpPr txBox="1">
            <a:spLocks/>
          </p:cNvSpPr>
          <p:nvPr/>
        </p:nvSpPr>
        <p:spPr>
          <a:xfrm>
            <a:off x="430305" y="570185"/>
            <a:ext cx="3514165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ea typeface="Arial" charset="0"/>
              </a:rPr>
              <a:t>Komprende </a:t>
            </a:r>
            <a:r>
              <a:rPr lang="en-US" dirty="0" err="1">
                <a:ea typeface="Arial" charset="0"/>
              </a:rPr>
              <a:t>kona-ba</a:t>
            </a:r>
            <a:r>
              <a:rPr lang="en-US" dirty="0">
                <a:ea typeface="Arial" charset="0"/>
              </a:rPr>
              <a:t> </a:t>
            </a:r>
            <a:r>
              <a:rPr lang="en-US" dirty="0" err="1">
                <a:ea typeface="Arial" charset="0"/>
              </a:rPr>
              <a:t>jeografia</a:t>
            </a:r>
            <a:endParaRPr lang="en-US" dirty="0">
              <a:ea typeface="Arial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4D82A84-C03A-6F63-9ECA-0B97F39C6BB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3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80704E7-19D8-41BB-DFEC-43E2F6765712}"/>
              </a:ext>
            </a:extLst>
          </p:cNvPr>
          <p:cNvSpPr txBox="1">
            <a:spLocks/>
          </p:cNvSpPr>
          <p:nvPr/>
        </p:nvSpPr>
        <p:spPr bwMode="auto">
          <a:xfrm>
            <a:off x="0" y="8077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Prosesu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implementasaun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Enkuadramentu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Geo-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Habilitasaun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HIS 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nian</a:t>
            </a:r>
            <a:endParaRPr lang="fr-FR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D3FCA7-CB84-C6F6-7437-0FEC98695857}"/>
              </a:ext>
            </a:extLst>
          </p:cNvPr>
          <p:cNvSpPr txBox="1">
            <a:spLocks/>
          </p:cNvSpPr>
          <p:nvPr/>
        </p:nvSpPr>
        <p:spPr>
          <a:xfrm>
            <a:off x="4657164" y="686730"/>
            <a:ext cx="2877671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dirty="0">
                <a:ea typeface="Arial" charset="0"/>
              </a:rPr>
              <a:t>Define produtu sira "geo" nian</a:t>
            </a:r>
            <a:endParaRPr lang="en-PH" dirty="0">
              <a:ea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D3FCA7-CB84-C6F6-7437-0FEC98695857}"/>
              </a:ext>
            </a:extLst>
          </p:cNvPr>
          <p:cNvSpPr txBox="1">
            <a:spLocks/>
          </p:cNvSpPr>
          <p:nvPr/>
        </p:nvSpPr>
        <p:spPr>
          <a:xfrm>
            <a:off x="7930342" y="815695"/>
            <a:ext cx="3956858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dirty="0" err="1">
                <a:ea typeface="Arial" charset="0"/>
              </a:rPr>
              <a:t>Identifika</a:t>
            </a:r>
            <a:r>
              <a:rPr lang="en-US" dirty="0">
                <a:ea typeface="Arial" charset="0"/>
              </a:rPr>
              <a:t> </a:t>
            </a:r>
            <a:r>
              <a:rPr lang="en-US" dirty="0" err="1">
                <a:ea typeface="Arial" charset="0"/>
              </a:rPr>
              <a:t>nesesidade</a:t>
            </a:r>
            <a:r>
              <a:rPr lang="en-US" dirty="0">
                <a:ea typeface="Arial" charset="0"/>
              </a:rPr>
              <a:t> </a:t>
            </a:r>
            <a:r>
              <a:rPr lang="en-US" dirty="0" err="1">
                <a:ea typeface="Arial" charset="0"/>
              </a:rPr>
              <a:t>sira</a:t>
            </a:r>
            <a:r>
              <a:rPr lang="en-US" dirty="0">
                <a:ea typeface="Arial" charset="0"/>
              </a:rPr>
              <a:t> </a:t>
            </a:r>
            <a:r>
              <a:rPr lang="en-US" dirty="0" err="1">
                <a:ea typeface="Arial" charset="0"/>
              </a:rPr>
              <a:t>iha</a:t>
            </a:r>
            <a:r>
              <a:rPr lang="en-US" dirty="0">
                <a:ea typeface="Arial" charset="0"/>
              </a:rPr>
              <a:t> </a:t>
            </a:r>
            <a:r>
              <a:rPr lang="en-US" dirty="0" err="1">
                <a:ea typeface="Arial" charset="0"/>
              </a:rPr>
              <a:t>termu</a:t>
            </a:r>
            <a:r>
              <a:rPr lang="en-US" dirty="0">
                <a:ea typeface="Arial" charset="0"/>
              </a:rPr>
              <a:t> </a:t>
            </a:r>
            <a:r>
              <a:rPr lang="en-US" dirty="0" err="1">
                <a:ea typeface="Arial" charset="0"/>
              </a:rPr>
              <a:t>sira</a:t>
            </a:r>
            <a:r>
              <a:rPr lang="en-US" dirty="0">
                <a:ea typeface="Arial" charset="0"/>
              </a:rPr>
              <a:t> hardware, software no </a:t>
            </a:r>
            <a:r>
              <a:rPr lang="en-US" dirty="0" err="1">
                <a:ea typeface="Arial" charset="0"/>
              </a:rPr>
              <a:t>konesimentu</a:t>
            </a:r>
            <a:r>
              <a:rPr lang="en-US" dirty="0">
                <a:ea typeface="Arial" charset="0"/>
              </a:rPr>
              <a:t> </a:t>
            </a:r>
            <a:r>
              <a:rPr lang="en-US" dirty="0" err="1">
                <a:ea typeface="Arial" charset="0"/>
              </a:rPr>
              <a:t>téknika</a:t>
            </a:r>
            <a:r>
              <a:rPr lang="en-US" dirty="0">
                <a:ea typeface="Arial" charset="0"/>
              </a:rPr>
              <a:t> </a:t>
            </a:r>
            <a:r>
              <a:rPr lang="en-US" dirty="0" err="1">
                <a:ea typeface="Arial" charset="0"/>
              </a:rPr>
              <a:t>nian</a:t>
            </a:r>
            <a:endParaRPr lang="en-PH" dirty="0">
              <a:ea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05252-E29C-708A-4897-257EEA941B6F}"/>
              </a:ext>
            </a:extLst>
          </p:cNvPr>
          <p:cNvSpPr txBox="1"/>
          <p:nvPr/>
        </p:nvSpPr>
        <p:spPr>
          <a:xfrm>
            <a:off x="1054105" y="5964162"/>
            <a:ext cx="3853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ea typeface="Calibri" pitchFamily="34" charset="0"/>
                <a:cs typeface="Times New Roman" pitchFamily="18" charset="0"/>
              </a:rPr>
              <a:t>Permite atu define nesesidade dadus nian</a:t>
            </a:r>
            <a:endParaRPr lang="en-PH" sz="16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066AB3A-57CF-EE88-528C-6EA5948EADE7}"/>
              </a:ext>
            </a:extLst>
          </p:cNvPr>
          <p:cNvSpPr/>
          <p:nvPr/>
        </p:nvSpPr>
        <p:spPr>
          <a:xfrm>
            <a:off x="430305" y="5970587"/>
            <a:ext cx="617169" cy="325705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rgbClr val="346667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28389C-A1A1-DEA8-60BB-3C3C4B1A0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72" y="1116820"/>
            <a:ext cx="2690493" cy="1595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E3C42-582F-664F-87EE-B1E3D5E3E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259" y="2223603"/>
            <a:ext cx="2261419" cy="174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139153-56A5-80E9-ECE8-F77D0A9A04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50" t="13372" r="31100" b="6047"/>
          <a:stretch/>
        </p:blipFill>
        <p:spPr>
          <a:xfrm>
            <a:off x="4907869" y="1191546"/>
            <a:ext cx="1276728" cy="15959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B9C0A-D4E6-A928-F90F-87ADDAF231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4" t="24381" r="33629" b="12153"/>
          <a:stretch/>
        </p:blipFill>
        <p:spPr>
          <a:xfrm>
            <a:off x="5767546" y="2006744"/>
            <a:ext cx="1982470" cy="10876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3DACA4-0EEE-F957-BEE3-369C0A7F4C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928" t="16335" r="28953" b="5603"/>
          <a:stretch/>
        </p:blipFill>
        <p:spPr bwMode="auto">
          <a:xfrm>
            <a:off x="5047513" y="2961555"/>
            <a:ext cx="1313315" cy="17416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2BA943-8760-4DDA-8EB1-3788095899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630"/>
          <a:stretch/>
        </p:blipFill>
        <p:spPr>
          <a:xfrm>
            <a:off x="5898478" y="4072503"/>
            <a:ext cx="1851538" cy="114593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1363A-ADCC-B407-47AF-03D767D76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7513" y="5053542"/>
            <a:ext cx="1654016" cy="1255425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DF7879E-BC69-377B-31CC-6013CB3CB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9640" r="13773" b="9601"/>
          <a:stretch/>
        </p:blipFill>
        <p:spPr bwMode="auto">
          <a:xfrm>
            <a:off x="8298373" y="1545241"/>
            <a:ext cx="3588827" cy="22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947952-9E66-8349-82EE-33849EB12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3400" y="3917576"/>
            <a:ext cx="2674869" cy="2406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E7D9C-C669-5128-B0A3-6487A3C45C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362" y="3475048"/>
            <a:ext cx="2073611" cy="1578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oogle Shape;405;p20">
            <a:extLst>
              <a:ext uri="{FF2B5EF4-FFF2-40B4-BE49-F238E27FC236}">
                <a16:creationId xmlns:a16="http://schemas.microsoft.com/office/drawing/2014/main" id="{03DBD700-3AA2-E01A-1296-0C8311BA9E7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72623" y="4388166"/>
            <a:ext cx="1985702" cy="1506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1505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7E6061E-945B-A4F3-5798-E105BC77E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423" y="1410406"/>
            <a:ext cx="63734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Programa</a:t>
            </a:r>
            <a:r>
              <a:rPr lang="en-US" sz="2000" dirty="0"/>
              <a:t> ka </a:t>
            </a:r>
            <a:r>
              <a:rPr lang="en-US" sz="2000" dirty="0" err="1"/>
              <a:t>estratéjia</a:t>
            </a:r>
            <a:r>
              <a:rPr lang="en-US" sz="2000" dirty="0"/>
              <a:t> </a:t>
            </a:r>
            <a:r>
              <a:rPr lang="en-US" sz="2000" dirty="0" err="1"/>
              <a:t>intervensaun</a:t>
            </a:r>
            <a:r>
              <a:rPr lang="en-US" sz="2000" dirty="0"/>
              <a:t> </a:t>
            </a:r>
            <a:r>
              <a:rPr lang="en-US" sz="2000" dirty="0" err="1"/>
              <a:t>nian</a:t>
            </a:r>
            <a:r>
              <a:rPr lang="en-US" sz="2000" dirty="0"/>
              <a:t> (</a:t>
            </a:r>
            <a:r>
              <a:rPr lang="en-US" sz="2000" dirty="0" err="1"/>
              <a:t>ezemplu</a:t>
            </a:r>
            <a:r>
              <a:rPr lang="en-US" sz="2000" dirty="0"/>
              <a:t>, </a:t>
            </a:r>
            <a:r>
              <a:rPr lang="en-US" sz="2000" dirty="0" err="1"/>
              <a:t>vasinasaun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uma</a:t>
            </a:r>
            <a:r>
              <a:rPr lang="en-US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Karakterístika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sai</a:t>
            </a:r>
            <a:r>
              <a:rPr lang="en-US" sz="2000" dirty="0"/>
              <a:t> </a:t>
            </a:r>
            <a:r>
              <a:rPr lang="en-US" sz="2000" dirty="0" err="1"/>
              <a:t>sentrál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implementasaun</a:t>
            </a:r>
            <a:r>
              <a:rPr lang="en-US" sz="2000" dirty="0"/>
              <a:t> </a:t>
            </a:r>
            <a:r>
              <a:rPr lang="en-US" sz="2000" dirty="0" err="1"/>
              <a:t>programa</a:t>
            </a:r>
            <a:r>
              <a:rPr lang="en-US" sz="2000" dirty="0"/>
              <a:t> ka </a:t>
            </a:r>
            <a:r>
              <a:rPr lang="en-US" sz="2000" dirty="0" err="1"/>
              <a:t>intervensaun</a:t>
            </a:r>
            <a:r>
              <a:rPr lang="en-US" sz="2000" dirty="0"/>
              <a:t> </a:t>
            </a:r>
            <a:r>
              <a:rPr lang="en-US" sz="2000" dirty="0" err="1"/>
              <a:t>nian</a:t>
            </a:r>
            <a:r>
              <a:rPr lang="en-US" sz="2000" dirty="0"/>
              <a:t> (</a:t>
            </a:r>
            <a:r>
              <a:rPr lang="en-US" sz="2000" dirty="0" err="1"/>
              <a:t>lista</a:t>
            </a:r>
            <a:r>
              <a:rPr lang="en-US" sz="2000" dirty="0"/>
              <a:t> </a:t>
            </a:r>
            <a:r>
              <a:rPr lang="en-US" sz="2000" dirty="0" err="1"/>
              <a:t>karakterístika</a:t>
            </a:r>
            <a:r>
              <a:rPr lang="en-US" sz="2000" dirty="0"/>
              <a:t> </a:t>
            </a:r>
            <a:r>
              <a:rPr lang="en-US" sz="2000" dirty="0" err="1"/>
              <a:t>sira-ne'e</a:t>
            </a:r>
            <a:r>
              <a:rPr lang="en-US" sz="2000" dirty="0"/>
              <a:t> ho </a:t>
            </a:r>
            <a:r>
              <a:rPr lang="en-US" sz="2000" dirty="0" err="1"/>
              <a:t>nia</a:t>
            </a:r>
            <a:r>
              <a:rPr lang="en-US" sz="2000" dirty="0"/>
              <a:t> </a:t>
            </a:r>
            <a:r>
              <a:rPr lang="en-US" sz="2000" dirty="0" err="1"/>
              <a:t>definisaun</a:t>
            </a:r>
            <a:r>
              <a:rPr lang="en-US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Relasaun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eziste</a:t>
            </a:r>
            <a:r>
              <a:rPr lang="en-US" sz="2000" dirty="0"/>
              <a:t> entre </a:t>
            </a:r>
            <a:r>
              <a:rPr lang="en-US" sz="2000" dirty="0" err="1"/>
              <a:t>karakterístika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 </a:t>
            </a:r>
            <a:r>
              <a:rPr lang="en-US" sz="2000" dirty="0" err="1"/>
              <a:t>sira-ne'e</a:t>
            </a:r>
            <a:endParaRPr lang="fr-CH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54D989-724D-AE90-8357-DA3A345FFDEA}"/>
              </a:ext>
            </a:extLst>
          </p:cNvPr>
          <p:cNvSpPr txBox="1">
            <a:spLocks/>
          </p:cNvSpPr>
          <p:nvPr/>
        </p:nvSpPr>
        <p:spPr>
          <a:xfrm>
            <a:off x="1" y="1440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kona-ba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86148E8-D44A-27ED-C3CA-0C4407460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848" y="662278"/>
            <a:ext cx="9036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n-NO" sz="2400" dirty="0"/>
              <a:t>Komprensaun ida-ne'e hetan liuhosi identifika no dokumenta:</a:t>
            </a:r>
            <a:endParaRPr lang="fr-CH" sz="24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6E03766-B3EF-FCC6-CF16-0E3F80FC0DE7}"/>
              </a:ext>
            </a:extLst>
          </p:cNvPr>
          <p:cNvSpPr txBox="1">
            <a:spLocks/>
          </p:cNvSpPr>
          <p:nvPr/>
        </p:nvSpPr>
        <p:spPr>
          <a:xfrm>
            <a:off x="8203870" y="2293697"/>
            <a:ext cx="2518065" cy="65410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fr-CH" sz="2400" dirty="0"/>
              <a:t>Eko-</a:t>
            </a:r>
            <a:r>
              <a:rPr lang="fr-CH" sz="2400" dirty="0" err="1"/>
              <a:t>Sistema</a:t>
            </a:r>
            <a:endParaRPr lang="fr-CH" sz="2400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5361FE1-2307-A7AC-8A62-CB2C8AE90042}"/>
              </a:ext>
            </a:extLst>
          </p:cNvPr>
          <p:cNvSpPr/>
          <p:nvPr/>
        </p:nvSpPr>
        <p:spPr>
          <a:xfrm>
            <a:off x="7745265" y="2309543"/>
            <a:ext cx="458605" cy="427587"/>
          </a:xfrm>
          <a:prstGeom prst="rightArrow">
            <a:avLst/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D395BB9-FEFF-7EA6-7544-EF3920B8478D}"/>
              </a:ext>
            </a:extLst>
          </p:cNvPr>
          <p:cNvSpPr txBox="1">
            <a:spLocks/>
          </p:cNvSpPr>
          <p:nvPr/>
        </p:nvSpPr>
        <p:spPr>
          <a:xfrm>
            <a:off x="8282065" y="3796511"/>
            <a:ext cx="2518065" cy="65410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fr-CH" sz="2400" dirty="0" err="1"/>
              <a:t>Hirarkia</a:t>
            </a:r>
            <a:endParaRPr lang="fr-CH" sz="2400" dirty="0"/>
          </a:p>
        </p:txBody>
      </p:sp>
      <p:sp>
        <p:nvSpPr>
          <p:cNvPr id="17" name="Right Arrow 14">
            <a:extLst>
              <a:ext uri="{FF2B5EF4-FFF2-40B4-BE49-F238E27FC236}">
                <a16:creationId xmlns:a16="http://schemas.microsoft.com/office/drawing/2014/main" id="{2C176134-585C-5205-8367-C28117AE8F9F}"/>
              </a:ext>
            </a:extLst>
          </p:cNvPr>
          <p:cNvSpPr/>
          <p:nvPr/>
        </p:nvSpPr>
        <p:spPr>
          <a:xfrm>
            <a:off x="7751452" y="3857068"/>
            <a:ext cx="458605" cy="427587"/>
          </a:xfrm>
          <a:prstGeom prst="rightArrow">
            <a:avLst/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15742B7-B186-FF82-7099-FAA43A811FBD}"/>
              </a:ext>
            </a:extLst>
          </p:cNvPr>
          <p:cNvSpPr txBox="1">
            <a:spLocks/>
          </p:cNvSpPr>
          <p:nvPr/>
        </p:nvSpPr>
        <p:spPr>
          <a:xfrm>
            <a:off x="10431238" y="3074854"/>
            <a:ext cx="1699607" cy="52475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fr-CH" sz="2000" dirty="0" err="1"/>
              <a:t>Modelu</a:t>
            </a:r>
            <a:r>
              <a:rPr lang="fr-CH" sz="2000" dirty="0"/>
              <a:t> </a:t>
            </a:r>
            <a:r>
              <a:rPr lang="fr-CH" sz="2000" dirty="0" err="1"/>
              <a:t>Dadus</a:t>
            </a:r>
            <a:endParaRPr lang="fr-CH" sz="2000" dirty="0"/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4ACA1B8F-084F-C37F-22BF-169ED07FD7C6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288805-8205-A693-79EC-7CF9F00B3B5D}"/>
              </a:ext>
            </a:extLst>
          </p:cNvPr>
          <p:cNvSpPr txBox="1">
            <a:spLocks/>
          </p:cNvSpPr>
          <p:nvPr/>
        </p:nvSpPr>
        <p:spPr>
          <a:xfrm>
            <a:off x="8282065" y="1250162"/>
            <a:ext cx="2518065" cy="65410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fr-CH" sz="2400" dirty="0" err="1"/>
              <a:t>Kontextu</a:t>
            </a:r>
            <a:endParaRPr lang="fr-CH" sz="2400" dirty="0"/>
          </a:p>
        </p:txBody>
      </p:sp>
      <p:sp>
        <p:nvSpPr>
          <p:cNvPr id="12" name="Right Arrow 14">
            <a:extLst>
              <a:ext uri="{FF2B5EF4-FFF2-40B4-BE49-F238E27FC236}">
                <a16:creationId xmlns:a16="http://schemas.microsoft.com/office/drawing/2014/main" id="{F0F7EBDD-58F8-48CC-52BD-6555A7B40280}"/>
              </a:ext>
            </a:extLst>
          </p:cNvPr>
          <p:cNvSpPr/>
          <p:nvPr/>
        </p:nvSpPr>
        <p:spPr>
          <a:xfrm>
            <a:off x="7751452" y="1310719"/>
            <a:ext cx="458605" cy="427587"/>
          </a:xfrm>
          <a:prstGeom prst="rightArrow">
            <a:avLst/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4754715-49D0-410D-602E-68562F5F980D}"/>
              </a:ext>
            </a:extLst>
          </p:cNvPr>
          <p:cNvSpPr/>
          <p:nvPr/>
        </p:nvSpPr>
        <p:spPr>
          <a:xfrm>
            <a:off x="10002419" y="2309544"/>
            <a:ext cx="490214" cy="1975112"/>
          </a:xfrm>
          <a:prstGeom prst="rightBrace">
            <a:avLst/>
          </a:prstGeom>
          <a:ln w="381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A8B6B9F-D2CC-93A3-50DD-4ACE5AF1C144}"/>
              </a:ext>
            </a:extLst>
          </p:cNvPr>
          <p:cNvSpPr txBox="1">
            <a:spLocks/>
          </p:cNvSpPr>
          <p:nvPr/>
        </p:nvSpPr>
        <p:spPr>
          <a:xfrm>
            <a:off x="2244023" y="4689867"/>
            <a:ext cx="9409498" cy="4021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/>
              <a:t>Importante</a:t>
            </a:r>
            <a:r>
              <a:rPr lang="en-US" sz="2000" dirty="0"/>
              <a:t>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inklui</a:t>
            </a:r>
            <a:r>
              <a:rPr lang="en-US" sz="2000" dirty="0"/>
              <a:t> </a:t>
            </a:r>
            <a:r>
              <a:rPr lang="en-US" sz="2000" dirty="0" err="1"/>
              <a:t>parte</a:t>
            </a:r>
            <a:r>
              <a:rPr lang="en-US" sz="2000" dirty="0"/>
              <a:t> </a:t>
            </a:r>
            <a:r>
              <a:rPr lang="en-US" sz="2000" dirty="0" err="1"/>
              <a:t>interesada</a:t>
            </a:r>
            <a:r>
              <a:rPr lang="en-US" sz="2000" dirty="0"/>
              <a:t> </a:t>
            </a:r>
            <a:r>
              <a:rPr lang="en-US" sz="2000" dirty="0" err="1"/>
              <a:t>hotu-hotu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envolve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planeamentu</a:t>
            </a:r>
            <a:r>
              <a:rPr lang="en-US" sz="2000" dirty="0"/>
              <a:t> no </a:t>
            </a:r>
            <a:r>
              <a:rPr lang="en-US" sz="2000" dirty="0" err="1"/>
              <a:t>implementasaun</a:t>
            </a:r>
            <a:r>
              <a:rPr lang="en-US" sz="2000" dirty="0"/>
              <a:t> </a:t>
            </a:r>
            <a:r>
              <a:rPr lang="en-US" sz="2000" dirty="0" err="1"/>
              <a:t>programa</a:t>
            </a:r>
            <a:r>
              <a:rPr lang="en-US" sz="2000" dirty="0"/>
              <a:t> ka </a:t>
            </a:r>
            <a:r>
              <a:rPr lang="en-US" sz="2000" dirty="0" err="1"/>
              <a:t>intervensaun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ho forma </a:t>
            </a:r>
            <a:r>
              <a:rPr lang="en-US" sz="2000" dirty="0" err="1"/>
              <a:t>lokalizasaun</a:t>
            </a:r>
            <a:r>
              <a:rPr lang="en-US" sz="2000" dirty="0"/>
              <a:t>.</a:t>
            </a:r>
            <a:endParaRPr lang="fr-CH" sz="2000" dirty="0"/>
          </a:p>
        </p:txBody>
      </p:sp>
      <p:sp>
        <p:nvSpPr>
          <p:cNvPr id="25" name="Google Shape;473;p45">
            <a:extLst>
              <a:ext uri="{FF2B5EF4-FFF2-40B4-BE49-F238E27FC236}">
                <a16:creationId xmlns:a16="http://schemas.microsoft.com/office/drawing/2014/main" id="{40B43933-85E7-4F3B-CCF6-5A62DD88026E}"/>
              </a:ext>
            </a:extLst>
          </p:cNvPr>
          <p:cNvSpPr/>
          <p:nvPr/>
        </p:nvSpPr>
        <p:spPr>
          <a:xfrm>
            <a:off x="1792191" y="4740881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139B5C1-EC60-D4D6-436C-43B820B155AF}"/>
              </a:ext>
            </a:extLst>
          </p:cNvPr>
          <p:cNvSpPr txBox="1">
            <a:spLocks/>
          </p:cNvSpPr>
          <p:nvPr/>
        </p:nvSpPr>
        <p:spPr>
          <a:xfrm>
            <a:off x="2244023" y="5509155"/>
            <a:ext cx="8737090" cy="4021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Ida-ne'e sei influensia diretamente dadus ne'ebé presiza atu hamosu produtu sira.</a:t>
            </a:r>
            <a:endParaRPr lang="fr-CH" sz="2000" dirty="0"/>
          </a:p>
        </p:txBody>
      </p:sp>
      <p:sp>
        <p:nvSpPr>
          <p:cNvPr id="28" name="Google Shape;473;p45">
            <a:extLst>
              <a:ext uri="{FF2B5EF4-FFF2-40B4-BE49-F238E27FC236}">
                <a16:creationId xmlns:a16="http://schemas.microsoft.com/office/drawing/2014/main" id="{6B795F4F-F4B7-99E6-7F56-0318305B6747}"/>
              </a:ext>
            </a:extLst>
          </p:cNvPr>
          <p:cNvSpPr/>
          <p:nvPr/>
        </p:nvSpPr>
        <p:spPr>
          <a:xfrm>
            <a:off x="1792191" y="5560169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3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96B3B6-5B50-DE80-7438-3662E29A8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38" y="1418156"/>
            <a:ext cx="4448436" cy="3234807"/>
          </a:xfrm>
          <a:prstGeom prst="rect">
            <a:avLst/>
          </a:prstGeom>
        </p:spPr>
      </p:pic>
      <p:sp>
        <p:nvSpPr>
          <p:cNvPr id="43" name="Google Shape;473;p45">
            <a:extLst>
              <a:ext uri="{FF2B5EF4-FFF2-40B4-BE49-F238E27FC236}">
                <a16:creationId xmlns:a16="http://schemas.microsoft.com/office/drawing/2014/main" id="{3CE45739-D9E8-14B5-8892-50EC33163BBF}"/>
              </a:ext>
            </a:extLst>
          </p:cNvPr>
          <p:cNvSpPr/>
          <p:nvPr/>
        </p:nvSpPr>
        <p:spPr>
          <a:xfrm>
            <a:off x="388946" y="5390584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FF51736A-66A0-C5A4-59EF-C7E0180F5EB6}"/>
              </a:ext>
            </a:extLst>
          </p:cNvPr>
          <p:cNvSpPr txBox="1">
            <a:spLocks/>
          </p:cNvSpPr>
          <p:nvPr/>
        </p:nvSpPr>
        <p:spPr>
          <a:xfrm>
            <a:off x="887433" y="5371357"/>
            <a:ext cx="11715103" cy="4275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/>
              <a:t>Objetu</a:t>
            </a:r>
            <a:r>
              <a:rPr lang="en-US" sz="1600" dirty="0"/>
              <a:t> </a:t>
            </a:r>
            <a:r>
              <a:rPr lang="en-US" sz="1600" dirty="0" err="1"/>
              <a:t>jeográfiku</a:t>
            </a:r>
            <a:r>
              <a:rPr lang="en-US" sz="1600" dirty="0"/>
              <a:t> = </a:t>
            </a:r>
            <a:r>
              <a:rPr lang="en-US" sz="1600" dirty="0" err="1"/>
              <a:t>Hanaran</a:t>
            </a:r>
            <a:r>
              <a:rPr lang="en-US" sz="1600" dirty="0"/>
              <a:t> </a:t>
            </a:r>
            <a:r>
              <a:rPr lang="en-US" sz="1600" dirty="0" err="1"/>
              <a:t>mós</a:t>
            </a:r>
            <a:r>
              <a:rPr lang="en-US" sz="1600" dirty="0"/>
              <a:t> </a:t>
            </a:r>
            <a:r>
              <a:rPr lang="en-US" sz="1600" dirty="0" err="1"/>
              <a:t>objetu</a:t>
            </a:r>
            <a:r>
              <a:rPr lang="en-US" sz="1600" dirty="0"/>
              <a:t> </a:t>
            </a:r>
            <a:r>
              <a:rPr lang="en-US" sz="1600" dirty="0" err="1"/>
              <a:t>jeográfiku</a:t>
            </a:r>
            <a:r>
              <a:rPr lang="en-US" sz="1600" dirty="0"/>
              <a:t>, </a:t>
            </a:r>
            <a:r>
              <a:rPr lang="en-US" sz="1600" dirty="0" err="1"/>
              <a:t>reprezentasaun</a:t>
            </a:r>
            <a:r>
              <a:rPr lang="en-US" sz="1600" dirty="0"/>
              <a:t> </a:t>
            </a:r>
            <a:r>
              <a:rPr lang="en-US" sz="1600" dirty="0" err="1"/>
              <a:t>komputadór</a:t>
            </a:r>
            <a:r>
              <a:rPr lang="en-US" sz="1600" dirty="0"/>
              <a:t> </a:t>
            </a:r>
            <a:r>
              <a:rPr lang="en-US" sz="1600" dirty="0" err="1"/>
              <a:t>nian</a:t>
            </a:r>
            <a:r>
              <a:rPr lang="en-US" sz="1600" dirty="0"/>
              <a:t> </a:t>
            </a:r>
            <a:r>
              <a:rPr lang="en-US" sz="1600" dirty="0" err="1"/>
              <a:t>hosi</a:t>
            </a:r>
            <a:r>
              <a:rPr lang="en-US" sz="1600" dirty="0"/>
              <a:t> </a:t>
            </a:r>
            <a:r>
              <a:rPr lang="en-US" sz="1600" dirty="0" err="1"/>
              <a:t>karakterístika</a:t>
            </a:r>
            <a:r>
              <a:rPr lang="en-US" sz="1600" dirty="0"/>
              <a:t> </a:t>
            </a:r>
            <a:r>
              <a:rPr lang="en-US" sz="1600" dirty="0" err="1"/>
              <a:t>jeográfika</a:t>
            </a:r>
            <a:r>
              <a:rPr lang="en-US" sz="1600" dirty="0"/>
              <a:t> </a:t>
            </a:r>
            <a:r>
              <a:rPr lang="en-US" sz="1600" dirty="0" err="1"/>
              <a:t>ida</a:t>
            </a:r>
            <a:r>
              <a:rPr lang="en-US" sz="1600" dirty="0"/>
              <a:t> (</a:t>
            </a:r>
            <a:r>
              <a:rPr lang="en-US" sz="1600" dirty="0" err="1"/>
              <a:t>ezemplu</a:t>
            </a:r>
            <a:r>
              <a:rPr lang="en-US" sz="1600" dirty="0"/>
              <a:t>, </a:t>
            </a:r>
            <a:r>
              <a:rPr lang="en-US" sz="1600" dirty="0" err="1"/>
              <a:t>pontu</a:t>
            </a:r>
            <a:r>
              <a:rPr lang="en-US" sz="1600" dirty="0"/>
              <a:t>, </a:t>
            </a:r>
            <a:r>
              <a:rPr lang="en-US" sz="1600" dirty="0" err="1"/>
              <a:t>liña</a:t>
            </a:r>
            <a:r>
              <a:rPr lang="en-US" sz="1600" dirty="0"/>
              <a:t>, </a:t>
            </a:r>
            <a:r>
              <a:rPr lang="en-US" sz="1600" dirty="0" err="1"/>
              <a:t>polígonu</a:t>
            </a:r>
            <a:r>
              <a:rPr lang="en-US" sz="1600" dirty="0"/>
              <a:t>)</a:t>
            </a:r>
            <a:endParaRPr lang="fr-CH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5DEDB-EEEC-665F-1599-5525C3F90651}"/>
              </a:ext>
            </a:extLst>
          </p:cNvPr>
          <p:cNvSpPr txBox="1">
            <a:spLocks/>
          </p:cNvSpPr>
          <p:nvPr/>
        </p:nvSpPr>
        <p:spPr>
          <a:xfrm>
            <a:off x="914551" y="4802613"/>
            <a:ext cx="11277449" cy="4275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/>
              <a:t>Karakterístika</a:t>
            </a:r>
            <a:r>
              <a:rPr lang="en-US" sz="1600" dirty="0"/>
              <a:t> </a:t>
            </a:r>
            <a:r>
              <a:rPr lang="en-US" sz="1600" dirty="0" err="1"/>
              <a:t>jeográfika</a:t>
            </a:r>
            <a:r>
              <a:rPr lang="en-US" sz="1600" dirty="0"/>
              <a:t> = </a:t>
            </a:r>
            <a:r>
              <a:rPr lang="en-US" sz="1600" dirty="0" err="1"/>
              <a:t>Karakterístika</a:t>
            </a:r>
            <a:r>
              <a:rPr lang="en-US" sz="1600" dirty="0"/>
              <a:t> </a:t>
            </a:r>
            <a:r>
              <a:rPr lang="en-US" sz="1600" dirty="0" err="1"/>
              <a:t>sira</a:t>
            </a:r>
            <a:r>
              <a:rPr lang="en-US" sz="1600" dirty="0"/>
              <a:t> </a:t>
            </a:r>
            <a:r>
              <a:rPr lang="en-US" sz="1600" dirty="0" err="1"/>
              <a:t>ne'ebé</a:t>
            </a:r>
            <a:r>
              <a:rPr lang="en-US" sz="1600" dirty="0"/>
              <a:t> </a:t>
            </a:r>
            <a:r>
              <a:rPr lang="en-US" sz="1600" dirty="0" err="1"/>
              <a:t>kria</a:t>
            </a:r>
            <a:r>
              <a:rPr lang="en-US" sz="1600" dirty="0"/>
              <a:t> </a:t>
            </a:r>
            <a:r>
              <a:rPr lang="en-US" sz="1600" dirty="0" err="1"/>
              <a:t>naturalmente</a:t>
            </a:r>
            <a:r>
              <a:rPr lang="en-US" sz="1600" dirty="0"/>
              <a:t> no </a:t>
            </a:r>
            <a:r>
              <a:rPr lang="en-US" sz="1600" dirty="0" err="1"/>
              <a:t>artifisialmente</a:t>
            </a:r>
            <a:r>
              <a:rPr lang="en-US" sz="1600" dirty="0"/>
              <a:t> </a:t>
            </a:r>
            <a:r>
              <a:rPr lang="en-US" sz="1600" dirty="0" err="1"/>
              <a:t>iha</a:t>
            </a:r>
            <a:r>
              <a:rPr lang="en-US" sz="1600" dirty="0"/>
              <a:t> rai (</a:t>
            </a:r>
            <a:r>
              <a:rPr lang="en-US" sz="1600" dirty="0" err="1"/>
              <a:t>ezemplu</a:t>
            </a:r>
            <a:r>
              <a:rPr lang="en-US" sz="1600" dirty="0"/>
              <a:t>, </a:t>
            </a:r>
            <a:r>
              <a:rPr lang="en-US" sz="1600" dirty="0" err="1"/>
              <a:t>uma</a:t>
            </a:r>
            <a:r>
              <a:rPr lang="en-US" sz="1600" dirty="0"/>
              <a:t>, </a:t>
            </a:r>
            <a:r>
              <a:rPr lang="en-US" sz="1600" dirty="0" err="1"/>
              <a:t>estrada</a:t>
            </a:r>
            <a:r>
              <a:rPr lang="en-US" sz="1600" dirty="0"/>
              <a:t>, </a:t>
            </a:r>
            <a:r>
              <a:rPr lang="en-US" sz="1600" dirty="0" err="1"/>
              <a:t>instalasaun</a:t>
            </a:r>
            <a:r>
              <a:rPr lang="en-US" sz="1600" dirty="0"/>
              <a:t> </a:t>
            </a:r>
            <a:r>
              <a:rPr lang="en-US" sz="1600" dirty="0" err="1"/>
              <a:t>saúde</a:t>
            </a:r>
            <a:r>
              <a:rPr lang="en-US" sz="1600" dirty="0"/>
              <a:t>, </a:t>
            </a:r>
            <a:r>
              <a:rPr lang="en-US" sz="1600" dirty="0" err="1"/>
              <a:t>mota</a:t>
            </a:r>
            <a:r>
              <a:rPr lang="en-US" sz="1600" dirty="0"/>
              <a:t>, </a:t>
            </a:r>
            <a:r>
              <a:rPr lang="en-US" sz="1600" dirty="0" err="1"/>
              <a:t>nst</a:t>
            </a:r>
            <a:r>
              <a:rPr lang="en-US" sz="1600" dirty="0"/>
              <a:t>.)</a:t>
            </a:r>
            <a:endParaRPr lang="fr-CH" sz="1600" dirty="0"/>
          </a:p>
        </p:txBody>
      </p:sp>
      <p:sp>
        <p:nvSpPr>
          <p:cNvPr id="4" name="Google Shape;473;p45">
            <a:extLst>
              <a:ext uri="{FF2B5EF4-FFF2-40B4-BE49-F238E27FC236}">
                <a16:creationId xmlns:a16="http://schemas.microsoft.com/office/drawing/2014/main" id="{74BC4CE5-2815-37BE-FEDD-B00B8BAC918F}"/>
              </a:ext>
            </a:extLst>
          </p:cNvPr>
          <p:cNvSpPr/>
          <p:nvPr/>
        </p:nvSpPr>
        <p:spPr>
          <a:xfrm>
            <a:off x="388946" y="4812598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A272AF-90F1-5ED6-ECD7-8D66766AB241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Karakterístika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no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objetu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jeográfiku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3048EE-D6A1-D5CB-C636-BF9C43378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9143" r="20390" b="10701"/>
          <a:stretch>
            <a:fillRect/>
          </a:stretch>
        </p:blipFill>
        <p:spPr bwMode="auto">
          <a:xfrm>
            <a:off x="590161" y="1042943"/>
            <a:ext cx="6300772" cy="3702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BBE2D4FE-A443-43DF-9994-66D85037853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73;p45">
            <a:extLst>
              <a:ext uri="{FF2B5EF4-FFF2-40B4-BE49-F238E27FC236}">
                <a16:creationId xmlns:a16="http://schemas.microsoft.com/office/drawing/2014/main" id="{5F29F208-7008-C4D2-786A-843E4EAADF72}"/>
              </a:ext>
            </a:extLst>
          </p:cNvPr>
          <p:cNvSpPr/>
          <p:nvPr/>
        </p:nvSpPr>
        <p:spPr>
          <a:xfrm>
            <a:off x="6974122" y="2933897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2147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FA2F2-AA5C-4114-553D-43703AC3E2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17" t="13125" r="39999" b="34"/>
          <a:stretch/>
        </p:blipFill>
        <p:spPr>
          <a:xfrm>
            <a:off x="7296150" y="1089025"/>
            <a:ext cx="669329" cy="952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AC681-5E01-6E5D-2055-4447F6A1B0ED}"/>
              </a:ext>
            </a:extLst>
          </p:cNvPr>
          <p:cNvSpPr txBox="1"/>
          <p:nvPr/>
        </p:nvSpPr>
        <p:spPr>
          <a:xfrm>
            <a:off x="7994662" y="1089025"/>
            <a:ext cx="3065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100" dirty="0"/>
              <a:t>2</a:t>
            </a:r>
            <a:endParaRPr lang="en-GB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F370E8-BA5C-3ED9-A17D-0679DA422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20" y="720260"/>
            <a:ext cx="722605" cy="1022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658565-8D26-BF64-7703-4CBB640A1777}"/>
              </a:ext>
            </a:extLst>
          </p:cNvPr>
          <p:cNvSpPr txBox="1"/>
          <p:nvPr/>
        </p:nvSpPr>
        <p:spPr>
          <a:xfrm>
            <a:off x="1017146" y="673440"/>
            <a:ext cx="3305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1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BDDB69-6722-A959-BDD1-5C2448EA5418}"/>
              </a:ext>
            </a:extLst>
          </p:cNvPr>
          <p:cNvSpPr txBox="1"/>
          <p:nvPr/>
        </p:nvSpPr>
        <p:spPr>
          <a:xfrm>
            <a:off x="652505" y="5963342"/>
            <a:ext cx="6192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GB" sz="800" dirty="0">
                <a:hlinkClick r:id="rId7"/>
              </a:rPr>
              <a:t>http://www.healthgeolab.net/DOCUMENTS/Guide_HGLC_Part2_1.pdf</a:t>
            </a:r>
            <a:endParaRPr lang="en-GB" sz="800" dirty="0"/>
          </a:p>
          <a:p>
            <a:pPr marL="228600" indent="-228600">
              <a:buFontTx/>
              <a:buAutoNum type="arabicPeriod"/>
            </a:pPr>
            <a:r>
              <a:rPr lang="en-PH" sz="800" dirty="0">
                <a:solidFill>
                  <a:srgbClr val="002147"/>
                </a:solidFill>
                <a:hlinkClick r:id="rId8"/>
              </a:rPr>
              <a:t>https://www.unicef.org/media/58181/file</a:t>
            </a:r>
            <a:r>
              <a:rPr lang="en-PH" sz="800" dirty="0">
                <a:solidFill>
                  <a:srgbClr val="002147"/>
                </a:solidFill>
              </a:rPr>
              <a:t> </a:t>
            </a:r>
          </a:p>
          <a:p>
            <a:endParaRPr lang="en-PH" sz="800" dirty="0">
              <a:solidFill>
                <a:srgbClr val="002147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74EC7A-6872-EB1C-F3D3-BAC433130C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520" t="38265" r="10441" b="47050"/>
          <a:stretch/>
        </p:blipFill>
        <p:spPr>
          <a:xfrm>
            <a:off x="7150837" y="2022300"/>
            <a:ext cx="290625" cy="261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D140FE-0FEB-86CC-6733-865B64AD83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520" t="38265" r="10441" b="47050"/>
          <a:stretch/>
        </p:blipFill>
        <p:spPr>
          <a:xfrm>
            <a:off x="182619" y="1730336"/>
            <a:ext cx="290625" cy="26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2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:a16="http://schemas.microsoft.com/office/drawing/2014/main" id="{A014B044-D491-0190-8521-197440A98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03" y="3326656"/>
            <a:ext cx="1106736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597025" indent="-159702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altLang="zh-CN" sz="2000" i="1" dirty="0">
                <a:cs typeface="Arial" charset="0"/>
              </a:rPr>
              <a:t>Disionáriu gratuitu: Edifísiu iha ne'ebé pratika medisina kontinua la’o.</a:t>
            </a:r>
            <a:endParaRPr lang="en-US" altLang="zh-CN" sz="2000" i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C1EFECA-2BEA-BD23-A8CE-B1D6FC409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65" y="927058"/>
            <a:ext cx="4803335" cy="46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None/>
            </a:pPr>
            <a:r>
              <a:rPr lang="pt-BR" altLang="zh-CN" sz="2400" dirty="0">
                <a:latin typeface="+mn-lt"/>
              </a:rPr>
              <a:t>Ezemplu: Saida mak fasilidade saúde?</a:t>
            </a:r>
            <a:endParaRPr lang="en-US" altLang="zh-CN" sz="2400" dirty="0">
              <a:latin typeface="+mn-lt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9DB9B82-2A93-8BF6-F7B0-CC2B7FF14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365" y="1364748"/>
            <a:ext cx="110673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087438" indent="-1087438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000" dirty="0">
                <a:cs typeface="Arial" charset="0"/>
              </a:rPr>
              <a:t>Medline Plus: Fatin </a:t>
            </a:r>
            <a:r>
              <a:rPr lang="en-US" altLang="zh-CN" sz="2000" dirty="0" err="1">
                <a:cs typeface="Arial" charset="0"/>
              </a:rPr>
              <a:t>sira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ne'ebé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fornese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kuidadu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saúde</a:t>
            </a:r>
            <a:r>
              <a:rPr lang="en-US" altLang="zh-CN" sz="2000" dirty="0">
                <a:cs typeface="Arial" charset="0"/>
              </a:rPr>
              <a:t>. Sira </a:t>
            </a:r>
            <a:r>
              <a:rPr lang="en-US" altLang="zh-CN" sz="2000" dirty="0" err="1">
                <a:cs typeface="Arial" charset="0"/>
              </a:rPr>
              <a:t>inklui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ospitál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sira</a:t>
            </a:r>
            <a:r>
              <a:rPr lang="en-US" altLang="zh-CN" sz="2000" dirty="0">
                <a:cs typeface="Arial" charset="0"/>
              </a:rPr>
              <a:t>, </a:t>
            </a:r>
            <a:r>
              <a:rPr lang="en-US" altLang="zh-CN" sz="2000" dirty="0" err="1">
                <a:cs typeface="Arial" charset="0"/>
              </a:rPr>
              <a:t>klínika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sira</a:t>
            </a:r>
            <a:r>
              <a:rPr lang="en-US" altLang="zh-CN" sz="2000" dirty="0">
                <a:cs typeface="Arial" charset="0"/>
              </a:rPr>
              <a:t>, </a:t>
            </a:r>
            <a:r>
              <a:rPr lang="en-US" altLang="zh-CN" sz="2000" dirty="0" err="1">
                <a:cs typeface="Arial" charset="0"/>
              </a:rPr>
              <a:t>sentru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kuidadu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ambulatóriu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sira</a:t>
            </a:r>
            <a:r>
              <a:rPr lang="en-US" altLang="zh-CN" sz="2000" dirty="0">
                <a:cs typeface="Arial" charset="0"/>
              </a:rPr>
              <a:t>, no </a:t>
            </a:r>
            <a:r>
              <a:rPr lang="en-US" altLang="zh-CN" sz="2000" dirty="0" err="1">
                <a:cs typeface="Arial" charset="0"/>
              </a:rPr>
              <a:t>sentru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kuidadu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espesializadu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sira</a:t>
            </a:r>
            <a:r>
              <a:rPr lang="en-US" altLang="zh-CN" sz="2000" dirty="0">
                <a:cs typeface="Arial" charset="0"/>
              </a:rPr>
              <a:t>, </a:t>
            </a:r>
            <a:r>
              <a:rPr lang="en-US" altLang="zh-CN" sz="2000" dirty="0" err="1">
                <a:cs typeface="Arial" charset="0"/>
              </a:rPr>
              <a:t>hanesan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sentru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partu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nian</a:t>
            </a:r>
            <a:r>
              <a:rPr lang="en-US" altLang="zh-CN" sz="2000" dirty="0">
                <a:cs typeface="Arial" charset="0"/>
              </a:rPr>
              <a:t> no </a:t>
            </a:r>
            <a:r>
              <a:rPr lang="en-US" altLang="zh-CN" sz="2000" dirty="0" err="1">
                <a:cs typeface="Arial" charset="0"/>
              </a:rPr>
              <a:t>sentru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kuidadu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psikiatriku</a:t>
            </a:r>
            <a:r>
              <a:rPr lang="en-US" altLang="zh-CN" sz="2000" dirty="0">
                <a:cs typeface="Arial" charset="0"/>
              </a:rPr>
              <a:t> </a:t>
            </a:r>
            <a:r>
              <a:rPr lang="en-US" altLang="zh-CN" sz="2000" dirty="0" err="1">
                <a:cs typeface="Arial" charset="0"/>
              </a:rPr>
              <a:t>sira</a:t>
            </a:r>
            <a:r>
              <a:rPr lang="en-US" altLang="zh-CN" sz="2000" dirty="0">
                <a:cs typeface="Arial" charset="0"/>
              </a:rPr>
              <a:t>.</a:t>
            </a:r>
            <a:endParaRPr lang="en-US" altLang="zh-CN" sz="2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1ED0DE90-12BA-6456-226F-C4AFD345B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03" y="4553793"/>
            <a:ext cx="1106736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143000" indent="-1143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None/>
            </a:pPr>
            <a:r>
              <a:rPr lang="en-US" altLang="zh-CN" sz="2000" dirty="0"/>
              <a:t>Wikipedia: </a:t>
            </a:r>
            <a:r>
              <a:rPr lang="en-US" altLang="zh-CN" sz="2000" i="1" dirty="0" err="1"/>
              <a:t>iha</a:t>
            </a:r>
            <a:r>
              <a:rPr lang="en-US" altLang="zh-CN" sz="2000" i="1" dirty="0"/>
              <a:t> </a:t>
            </a:r>
            <a:r>
              <a:rPr lang="en-US" altLang="zh-CN" sz="2000" i="1" dirty="0" err="1"/>
              <a:t>jerál</a:t>
            </a:r>
            <a:r>
              <a:rPr lang="en-US" altLang="zh-CN" sz="2000" i="1" dirty="0"/>
              <a:t>, </a:t>
            </a:r>
            <a:r>
              <a:rPr lang="en-US" altLang="zh-CN" sz="2000" i="1" dirty="0" err="1"/>
              <a:t>fatin</a:t>
            </a:r>
            <a:r>
              <a:rPr lang="en-US" altLang="zh-CN" sz="2000" i="1" dirty="0"/>
              <a:t> </a:t>
            </a:r>
            <a:r>
              <a:rPr lang="en-US" altLang="zh-CN" sz="2000" i="1" dirty="0" err="1"/>
              <a:t>ruma</a:t>
            </a:r>
            <a:r>
              <a:rPr lang="en-US" altLang="zh-CN" sz="2000" i="1" dirty="0"/>
              <a:t> </a:t>
            </a:r>
            <a:r>
              <a:rPr lang="en-US" altLang="zh-CN" sz="2000" i="1" dirty="0" err="1"/>
              <a:t>ne'ebé</a:t>
            </a:r>
            <a:r>
              <a:rPr lang="en-US" altLang="zh-CN" sz="2000" i="1" dirty="0"/>
              <a:t> </a:t>
            </a:r>
            <a:r>
              <a:rPr lang="en-US" altLang="zh-CN" sz="2000" i="1" dirty="0" err="1"/>
              <a:t>maka</a:t>
            </a:r>
            <a:r>
              <a:rPr lang="en-US" altLang="zh-CN" sz="2000" i="1" dirty="0"/>
              <a:t> </a:t>
            </a:r>
            <a:r>
              <a:rPr lang="en-US" altLang="zh-CN" sz="2000" i="1" dirty="0" err="1"/>
              <a:t>pratika</a:t>
            </a:r>
            <a:r>
              <a:rPr lang="en-US" altLang="zh-CN" sz="2000" i="1" dirty="0"/>
              <a:t> </a:t>
            </a:r>
            <a:r>
              <a:rPr lang="en-US" altLang="zh-CN" sz="2000" i="1" dirty="0" err="1"/>
              <a:t>beibeik</a:t>
            </a:r>
            <a:r>
              <a:rPr lang="en-US" altLang="zh-CN" sz="2000" i="1" dirty="0"/>
              <a:t> </a:t>
            </a:r>
            <a:r>
              <a:rPr lang="en-US" altLang="zh-CN" sz="2000" i="1" dirty="0" err="1"/>
              <a:t>medisina</a:t>
            </a:r>
            <a:r>
              <a:rPr lang="en-US" altLang="zh-CN" sz="2000" i="1" dirty="0"/>
              <a:t>.</a:t>
            </a:r>
          </a:p>
        </p:txBody>
      </p:sp>
      <p:sp>
        <p:nvSpPr>
          <p:cNvPr id="24582" name="Rectangle 3">
            <a:extLst>
              <a:ext uri="{FF2B5EF4-FFF2-40B4-BE49-F238E27FC236}">
                <a16:creationId xmlns:a16="http://schemas.microsoft.com/office/drawing/2014/main" id="{EE40809C-3584-3C45-8A87-271AD258C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03" y="2252879"/>
            <a:ext cx="11067367" cy="8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143000" indent="-1143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None/>
            </a:pPr>
            <a:r>
              <a:rPr lang="en-US" altLang="zh-CN" sz="2000" dirty="0" err="1">
                <a:latin typeface="+mn-lt"/>
              </a:rPr>
              <a:t>Autoridade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saúde</a:t>
            </a:r>
            <a:r>
              <a:rPr lang="en-US" altLang="zh-CN" sz="2000" dirty="0">
                <a:latin typeface="+mn-lt"/>
              </a:rPr>
              <a:t> Abu Dhabi: </a:t>
            </a:r>
            <a:r>
              <a:rPr lang="en-US" altLang="zh-CN" sz="2000" dirty="0" err="1">
                <a:latin typeface="+mn-lt"/>
              </a:rPr>
              <a:t>Edifísiu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mesak</a:t>
            </a:r>
            <a:r>
              <a:rPr lang="en-US" altLang="zh-CN" sz="2000" dirty="0">
                <a:latin typeface="+mn-lt"/>
              </a:rPr>
              <a:t> ho </a:t>
            </a:r>
            <a:r>
              <a:rPr lang="en-US" altLang="zh-CN" sz="2000" dirty="0" err="1">
                <a:latin typeface="+mn-lt"/>
              </a:rPr>
              <a:t>servisu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internamentu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nian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ba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oras</a:t>
            </a:r>
            <a:r>
              <a:rPr lang="en-US" altLang="zh-CN" sz="2000" dirty="0">
                <a:latin typeface="+mn-lt"/>
              </a:rPr>
              <a:t> 24 </a:t>
            </a:r>
            <a:r>
              <a:rPr lang="en-US" altLang="zh-CN" sz="2000" dirty="0" err="1">
                <a:latin typeface="+mn-lt"/>
              </a:rPr>
              <a:t>nia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laran</a:t>
            </a:r>
            <a:r>
              <a:rPr lang="en-US" altLang="zh-CN" sz="2000" dirty="0">
                <a:latin typeface="+mn-lt"/>
              </a:rPr>
              <a:t> ka </a:t>
            </a:r>
            <a:r>
              <a:rPr lang="en-US" altLang="zh-CN" sz="2000" dirty="0" err="1">
                <a:latin typeface="+mn-lt"/>
              </a:rPr>
              <a:t>liu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hosi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pasiente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sira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iha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tratamentu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ba</a:t>
            </a:r>
            <a:r>
              <a:rPr lang="en-US" altLang="zh-CN" sz="2000" dirty="0">
                <a:latin typeface="+mn-lt"/>
              </a:rPr>
              <a:t> moras </a:t>
            </a:r>
            <a:r>
              <a:rPr lang="en-US" altLang="zh-CN" sz="2000" dirty="0" err="1">
                <a:latin typeface="+mn-lt"/>
              </a:rPr>
              <a:t>sira</a:t>
            </a:r>
            <a:r>
              <a:rPr lang="en-US" altLang="zh-CN" sz="2000" dirty="0">
                <a:latin typeface="+mn-lt"/>
              </a:rPr>
              <a:t>, </a:t>
            </a:r>
            <a:r>
              <a:rPr lang="en-US" altLang="zh-CN" sz="2000" dirty="0" err="1">
                <a:latin typeface="+mn-lt"/>
              </a:rPr>
              <a:t>kanek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sira</a:t>
            </a:r>
            <a:r>
              <a:rPr lang="en-US" altLang="zh-CN" sz="2000" dirty="0">
                <a:latin typeface="+mn-lt"/>
              </a:rPr>
              <a:t>, </a:t>
            </a:r>
            <a:r>
              <a:rPr lang="en-US" altLang="zh-CN" sz="2000" dirty="0" err="1">
                <a:latin typeface="+mn-lt"/>
              </a:rPr>
              <a:t>deformidade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sira</a:t>
            </a:r>
            <a:r>
              <a:rPr lang="en-US" altLang="zh-CN" sz="2000" dirty="0">
                <a:latin typeface="+mn-lt"/>
              </a:rPr>
              <a:t>, </a:t>
            </a:r>
            <a:r>
              <a:rPr lang="en-US" altLang="zh-CN" sz="2000" dirty="0" err="1">
                <a:latin typeface="+mn-lt"/>
              </a:rPr>
              <a:t>estatutu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fíziku</a:t>
            </a:r>
            <a:r>
              <a:rPr lang="en-US" altLang="zh-CN" sz="2000" dirty="0">
                <a:latin typeface="+mn-lt"/>
              </a:rPr>
              <a:t> ka </a:t>
            </a:r>
            <a:r>
              <a:rPr lang="en-US" altLang="zh-CN" sz="2000" dirty="0" err="1">
                <a:latin typeface="+mn-lt"/>
              </a:rPr>
              <a:t>mentál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ne'ebé</a:t>
            </a:r>
            <a:r>
              <a:rPr lang="en-US" altLang="zh-CN" sz="2000" dirty="0">
                <a:latin typeface="+mn-lt"/>
              </a:rPr>
              <a:t> la </a:t>
            </a:r>
            <a:r>
              <a:rPr lang="en-US" altLang="zh-CN" sz="2000" dirty="0" err="1">
                <a:latin typeface="+mn-lt"/>
              </a:rPr>
              <a:t>normál</a:t>
            </a:r>
            <a:r>
              <a:rPr lang="en-US" altLang="zh-CN" sz="2000" dirty="0">
                <a:latin typeface="+mn-lt"/>
              </a:rPr>
              <a:t>, </a:t>
            </a:r>
            <a:r>
              <a:rPr lang="en-US" altLang="zh-CN" sz="2000" dirty="0" err="1">
                <a:latin typeface="+mn-lt"/>
              </a:rPr>
              <a:t>kazu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sira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maternidade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nian</a:t>
            </a:r>
            <a:r>
              <a:rPr lang="en-US" altLang="zh-CN" sz="2000" dirty="0">
                <a:latin typeface="+mn-lt"/>
              </a:rPr>
              <a:t>, </a:t>
            </a:r>
            <a:r>
              <a:rPr lang="en-US" altLang="zh-CN" sz="2000" dirty="0" err="1">
                <a:latin typeface="+mn-lt"/>
              </a:rPr>
              <a:t>nursure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sira</a:t>
            </a:r>
            <a:r>
              <a:rPr lang="en-US" altLang="zh-CN" sz="2000" dirty="0">
                <a:latin typeface="+mn-lt"/>
              </a:rPr>
              <a:t> no </a:t>
            </a:r>
            <a:r>
              <a:rPr lang="en-US" altLang="zh-CN" sz="2000" dirty="0" err="1">
                <a:latin typeface="+mn-lt"/>
              </a:rPr>
              <a:t>dispensáriu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sira</a:t>
            </a:r>
            <a:r>
              <a:rPr lang="en-US" altLang="zh-CN" sz="2000" dirty="0">
                <a:latin typeface="+mn-lt"/>
              </a:rPr>
              <a:t>.</a:t>
            </a:r>
            <a:endParaRPr lang="en-US" altLang="zh-CN" sz="2000" i="1" dirty="0"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D6E51C-C6EF-8266-8208-194F2626640A}"/>
              </a:ext>
            </a:extLst>
          </p:cNvPr>
          <p:cNvCxnSpPr>
            <a:cxnSpLocks/>
          </p:cNvCxnSpPr>
          <p:nvPr/>
        </p:nvCxnSpPr>
        <p:spPr>
          <a:xfrm>
            <a:off x="4197792" y="1633427"/>
            <a:ext cx="1245429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4D177A-7E62-E8D8-BA21-AE29927CDE5C}"/>
              </a:ext>
            </a:extLst>
          </p:cNvPr>
          <p:cNvCxnSpPr>
            <a:cxnSpLocks/>
          </p:cNvCxnSpPr>
          <p:nvPr/>
        </p:nvCxnSpPr>
        <p:spPr>
          <a:xfrm>
            <a:off x="2178621" y="1651808"/>
            <a:ext cx="797844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1B1C6B-589D-4867-B634-6B3A9247FB26}"/>
              </a:ext>
            </a:extLst>
          </p:cNvPr>
          <p:cNvCxnSpPr>
            <a:cxnSpLocks/>
          </p:cNvCxnSpPr>
          <p:nvPr/>
        </p:nvCxnSpPr>
        <p:spPr>
          <a:xfrm>
            <a:off x="3794934" y="2538629"/>
            <a:ext cx="907584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Rectangle 3">
            <a:extLst>
              <a:ext uri="{FF2B5EF4-FFF2-40B4-BE49-F238E27FC236}">
                <a16:creationId xmlns:a16="http://schemas.microsoft.com/office/drawing/2014/main" id="{C97ECDE8-7A2A-7591-5CBD-B04C043D5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403" y="3780682"/>
            <a:ext cx="11067367" cy="69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597025" indent="-1597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None/>
            </a:pPr>
            <a:r>
              <a:rPr lang="en-US" altLang="zh-CN" sz="2000" dirty="0">
                <a:latin typeface="+mn-lt"/>
              </a:rPr>
              <a:t>DOH Filipina: </a:t>
            </a:r>
            <a:r>
              <a:rPr lang="en-US" altLang="zh-CN" sz="2000" dirty="0" err="1">
                <a:latin typeface="+mn-lt"/>
              </a:rPr>
              <a:t>Edifísiu</a:t>
            </a:r>
            <a:r>
              <a:rPr lang="en-US" altLang="zh-CN" sz="2000" dirty="0">
                <a:latin typeface="+mn-lt"/>
              </a:rPr>
              <a:t> ka </a:t>
            </a:r>
            <a:r>
              <a:rPr lang="en-US" altLang="zh-CN" sz="2000" dirty="0" err="1">
                <a:latin typeface="+mn-lt"/>
              </a:rPr>
              <a:t>estrutura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fíziku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ida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ne'ebé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iha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fasilidade</a:t>
            </a:r>
            <a:r>
              <a:rPr lang="en-US" altLang="zh-CN" sz="2000" dirty="0">
                <a:latin typeface="+mn-lt"/>
              </a:rPr>
              <a:t>, </a:t>
            </a:r>
            <a:r>
              <a:rPr lang="en-US" altLang="zh-CN" sz="2000" dirty="0" err="1">
                <a:latin typeface="+mn-lt"/>
              </a:rPr>
              <a:t>ekipamentu</a:t>
            </a:r>
            <a:r>
              <a:rPr lang="en-US" altLang="zh-CN" sz="2000" dirty="0">
                <a:latin typeface="+mn-lt"/>
              </a:rPr>
              <a:t> no </a:t>
            </a:r>
            <a:r>
              <a:rPr lang="en-US" altLang="zh-CN" sz="2000" dirty="0" err="1">
                <a:latin typeface="+mn-lt"/>
              </a:rPr>
              <a:t>funsionáriu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sira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ba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prestasaun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servisu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kuidadu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saúde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err="1">
                <a:latin typeface="+mn-lt"/>
              </a:rPr>
              <a:t>nian</a:t>
            </a:r>
            <a:r>
              <a:rPr lang="en-US" altLang="zh-CN" sz="2000" dirty="0">
                <a:latin typeface="+mn-lt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F300D4-E8E8-B852-347A-504170ED2CC3}"/>
              </a:ext>
            </a:extLst>
          </p:cNvPr>
          <p:cNvCxnSpPr>
            <a:cxnSpLocks/>
          </p:cNvCxnSpPr>
          <p:nvPr/>
        </p:nvCxnSpPr>
        <p:spPr>
          <a:xfrm>
            <a:off x="2527862" y="4045451"/>
            <a:ext cx="3495072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0769B5-87E2-A42E-C556-E2ED210ACD38}"/>
              </a:ext>
            </a:extLst>
          </p:cNvPr>
          <p:cNvCxnSpPr>
            <a:cxnSpLocks/>
          </p:cNvCxnSpPr>
          <p:nvPr/>
        </p:nvCxnSpPr>
        <p:spPr>
          <a:xfrm>
            <a:off x="4751886" y="3606056"/>
            <a:ext cx="108826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D6760B-ED47-051A-93E1-34063336E47F}"/>
              </a:ext>
            </a:extLst>
          </p:cNvPr>
          <p:cNvCxnSpPr>
            <a:cxnSpLocks/>
          </p:cNvCxnSpPr>
          <p:nvPr/>
        </p:nvCxnSpPr>
        <p:spPr>
          <a:xfrm>
            <a:off x="6396639" y="2530001"/>
            <a:ext cx="183192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AA5C0A-1181-BFE3-76F9-8CC302A467D9}"/>
              </a:ext>
            </a:extLst>
          </p:cNvPr>
          <p:cNvCxnSpPr/>
          <p:nvPr/>
        </p:nvCxnSpPr>
        <p:spPr>
          <a:xfrm>
            <a:off x="3379740" y="4842718"/>
            <a:ext cx="1207349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782A750-9AD7-3E2D-E275-033A8FD6B077}"/>
              </a:ext>
            </a:extLst>
          </p:cNvPr>
          <p:cNvCxnSpPr>
            <a:cxnSpLocks/>
          </p:cNvCxnSpPr>
          <p:nvPr/>
        </p:nvCxnSpPr>
        <p:spPr>
          <a:xfrm>
            <a:off x="5354320" y="4842718"/>
            <a:ext cx="1042319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0C2E82-BFCB-40F7-7008-579CFE1F0444}"/>
              </a:ext>
            </a:extLst>
          </p:cNvPr>
          <p:cNvCxnSpPr>
            <a:cxnSpLocks/>
          </p:cNvCxnSpPr>
          <p:nvPr/>
        </p:nvCxnSpPr>
        <p:spPr>
          <a:xfrm>
            <a:off x="2835601" y="3606056"/>
            <a:ext cx="971323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A1F0DE-9661-3772-A1D6-A42AE58DB47F}"/>
              </a:ext>
            </a:extLst>
          </p:cNvPr>
          <p:cNvCxnSpPr>
            <a:cxnSpLocks/>
          </p:cNvCxnSpPr>
          <p:nvPr/>
        </p:nvCxnSpPr>
        <p:spPr>
          <a:xfrm>
            <a:off x="3608357" y="4339652"/>
            <a:ext cx="204344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utoShape 416">
            <a:extLst>
              <a:ext uri="{FF2B5EF4-FFF2-40B4-BE49-F238E27FC236}">
                <a16:creationId xmlns:a16="http://schemas.microsoft.com/office/drawing/2014/main" id="{F8DCCCD4-87FE-FC1D-717E-1CBD8D4F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142" y="5061794"/>
            <a:ext cx="508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1600">
              <a:solidFill>
                <a:srgbClr val="346667"/>
              </a:solidFill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8851-BA90-7075-4B5F-24000C4F17EC}"/>
              </a:ext>
            </a:extLst>
          </p:cNvPr>
          <p:cNvSpPr txBox="1"/>
          <p:nvPr/>
        </p:nvSpPr>
        <p:spPr>
          <a:xfrm>
            <a:off x="1628081" y="5014863"/>
            <a:ext cx="89789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 err="1"/>
              <a:t>Edifísiu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ida</a:t>
            </a:r>
            <a:r>
              <a:rPr lang="en-US" altLang="en-US" sz="2000" dirty="0"/>
              <a:t> ka </a:t>
            </a:r>
            <a:r>
              <a:rPr lang="en-US" altLang="en-US" sz="2000" dirty="0" err="1"/>
              <a:t>fatin</a:t>
            </a:r>
            <a:r>
              <a:rPr lang="en-US" altLang="en-US" sz="2000" dirty="0"/>
              <a:t>/</a:t>
            </a:r>
            <a:r>
              <a:rPr lang="en-US" altLang="en-US" sz="2000" dirty="0" err="1"/>
              <a:t>lokalizasaun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ida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maka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nia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konseitu</a:t>
            </a:r>
            <a:r>
              <a:rPr lang="en-US" altLang="en-US" sz="2000" dirty="0"/>
              <a:t> sempre </a:t>
            </a:r>
            <a:r>
              <a:rPr lang="en-US" altLang="en-US" sz="2000" dirty="0" err="1"/>
              <a:t>diferente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32" name="AutoShape 416">
            <a:extLst>
              <a:ext uri="{FF2B5EF4-FFF2-40B4-BE49-F238E27FC236}">
                <a16:creationId xmlns:a16="http://schemas.microsoft.com/office/drawing/2014/main" id="{EDBBDD1C-FE06-7081-0EF8-2A8DA3490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442" y="5489725"/>
            <a:ext cx="508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1600">
              <a:solidFill>
                <a:srgbClr val="346667"/>
              </a:solidFill>
              <a:cs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96488B-D787-FCBD-2E9A-BEBCA1834338}"/>
              </a:ext>
            </a:extLst>
          </p:cNvPr>
          <p:cNvSpPr txBox="1"/>
          <p:nvPr/>
        </p:nvSpPr>
        <p:spPr>
          <a:xfrm>
            <a:off x="1996382" y="5480170"/>
            <a:ext cx="9052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/>
              <a:t>Karik </a:t>
            </a:r>
            <a:r>
              <a:rPr lang="en-US" altLang="en-US" sz="2000" dirty="0" err="1"/>
              <a:t>presiza</a:t>
            </a:r>
            <a:r>
              <a:rPr lang="en-US" altLang="en-US" sz="2000" dirty="0"/>
              <a:t> define </a:t>
            </a:r>
            <a:r>
              <a:rPr lang="en-US" altLang="en-US" sz="2000" dirty="0" err="1"/>
              <a:t>konseitu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adisionál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sira</a:t>
            </a:r>
            <a:r>
              <a:rPr lang="en-US" altLang="en-US" sz="2000" dirty="0"/>
              <a:t> (</a:t>
            </a:r>
            <a:r>
              <a:rPr lang="en-US" altLang="en-US" sz="2000" dirty="0" err="1"/>
              <a:t>kuidadu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saúde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medisina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servisu</a:t>
            </a:r>
            <a:r>
              <a:rPr lang="en-US" altLang="en-US" sz="2000" dirty="0"/>
              <a:t>)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4" name="Google Shape;258;p10">
            <a:extLst>
              <a:ext uri="{FF2B5EF4-FFF2-40B4-BE49-F238E27FC236}">
                <a16:creationId xmlns:a16="http://schemas.microsoft.com/office/drawing/2014/main" id="{0840610A-50F3-F310-AC6E-ECED7CDDC40A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5C221A-D395-2582-6E40-AB42910B7592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Define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karakterístika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ida-idak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7" name="AutoShape 416">
            <a:extLst>
              <a:ext uri="{FF2B5EF4-FFF2-40B4-BE49-F238E27FC236}">
                <a16:creationId xmlns:a16="http://schemas.microsoft.com/office/drawing/2014/main" id="{951D29A5-CF99-E47B-F4E4-00702B555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142" y="5930942"/>
            <a:ext cx="508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1600">
              <a:solidFill>
                <a:srgbClr val="346667"/>
              </a:solidFill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912AB4-523B-74D9-7A9A-641F0B58E79F}"/>
              </a:ext>
            </a:extLst>
          </p:cNvPr>
          <p:cNvSpPr txBox="1"/>
          <p:nvPr/>
        </p:nvSpPr>
        <p:spPr>
          <a:xfrm>
            <a:off x="2390082" y="5921387"/>
            <a:ext cx="9801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 err="1"/>
              <a:t>Definisaun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finál</a:t>
            </a:r>
            <a:r>
              <a:rPr lang="en-US" altLang="en-US" sz="2000" dirty="0"/>
              <a:t> sei </a:t>
            </a:r>
            <a:r>
              <a:rPr lang="en-US" altLang="en-US" sz="2000" dirty="0" err="1"/>
              <a:t>fó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impaktu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etapa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tuirmai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prosesu</a:t>
            </a:r>
            <a:r>
              <a:rPr lang="en-US" altLang="en-US" sz="2000" dirty="0"/>
              <a:t> Geo-</a:t>
            </a:r>
            <a:r>
              <a:rPr lang="en-US" altLang="en-US" sz="2000" dirty="0" err="1"/>
              <a:t>Habilitasaun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nian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10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A272AF-90F1-5ED6-ECD7-8D66766AB241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Ierarkia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EB2AA-C08B-A705-487C-6B748716C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327" y="1016000"/>
            <a:ext cx="5511782" cy="39056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FACC9E-1033-075D-DC00-4B598084173A}"/>
              </a:ext>
            </a:extLst>
          </p:cNvPr>
          <p:cNvSpPr txBox="1">
            <a:spLocks/>
          </p:cNvSpPr>
          <p:nvPr/>
        </p:nvSpPr>
        <p:spPr>
          <a:xfrm>
            <a:off x="932329" y="766733"/>
            <a:ext cx="4876801" cy="11521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Relasaun</a:t>
            </a:r>
            <a:r>
              <a:rPr lang="en-US" sz="2400" dirty="0"/>
              <a:t> entre </a:t>
            </a:r>
            <a:r>
              <a:rPr lang="en-US" sz="2400" dirty="0" err="1"/>
              <a:t>karakterístika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tipu</a:t>
            </a:r>
            <a:r>
              <a:rPr lang="en-US" sz="2400" dirty="0"/>
              <a:t> </a:t>
            </a:r>
            <a:r>
              <a:rPr lang="en-US" sz="2400" dirty="0" err="1"/>
              <a:t>oioin</a:t>
            </a:r>
            <a:r>
              <a:rPr lang="en-US" sz="2400" dirty="0"/>
              <a:t>. </a:t>
            </a:r>
            <a:r>
              <a:rPr lang="en-US" sz="2400" dirty="0" err="1"/>
              <a:t>purezemplu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endParaRPr lang="en-US" sz="100" dirty="0"/>
          </a:p>
          <a:p>
            <a:pPr marL="457200" indent="-457200">
              <a:buFont typeface="Arial" charset="0"/>
              <a:buAutoNum type="arabicPeriod"/>
            </a:pPr>
            <a:r>
              <a:rPr lang="en-US" sz="2400" dirty="0" err="1"/>
              <a:t>Jeográfiku</a:t>
            </a:r>
            <a:r>
              <a:rPr lang="en-US" sz="2400" dirty="0"/>
              <a:t> (...</a:t>
            </a:r>
            <a:r>
              <a:rPr lang="en-US" sz="2400" dirty="0" err="1"/>
              <a:t>jeografikamente</a:t>
            </a:r>
            <a:r>
              <a:rPr lang="en-US" sz="2400" dirty="0"/>
              <a:t> </a:t>
            </a:r>
            <a:r>
              <a:rPr lang="en-US" sz="2400" dirty="0" err="1"/>
              <a:t>lokaliza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..)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400" dirty="0" err="1"/>
              <a:t>Saúde</a:t>
            </a:r>
            <a:r>
              <a:rPr lang="en-US" sz="2400" dirty="0"/>
              <a:t> (...</a:t>
            </a:r>
            <a:r>
              <a:rPr lang="en-US" sz="2400" dirty="0" err="1"/>
              <a:t>refere</a:t>
            </a:r>
            <a:r>
              <a:rPr lang="en-US" sz="2400" dirty="0"/>
              <a:t> </a:t>
            </a:r>
            <a:r>
              <a:rPr lang="en-US" sz="2400" dirty="0" err="1"/>
              <a:t>pasiente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...)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400" dirty="0" err="1"/>
              <a:t>Administrativu</a:t>
            </a:r>
            <a:r>
              <a:rPr lang="en-US" sz="2400" dirty="0"/>
              <a:t> (...</a:t>
            </a:r>
            <a:r>
              <a:rPr lang="en-US" sz="2400" dirty="0" err="1"/>
              <a:t>administra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...,...relata </a:t>
            </a:r>
            <a:r>
              <a:rPr lang="en-US" sz="2400" dirty="0" err="1"/>
              <a:t>ba</a:t>
            </a:r>
            <a:r>
              <a:rPr lang="en-US" sz="2400" dirty="0"/>
              <a:t>...)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400" dirty="0" err="1"/>
              <a:t>Asosiativu</a:t>
            </a:r>
            <a:r>
              <a:rPr lang="en-US" sz="2400" dirty="0"/>
              <a:t> (...halo </a:t>
            </a:r>
            <a:r>
              <a:rPr lang="en-US" sz="2400" dirty="0" err="1"/>
              <a:t>parte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...)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04BED7-569F-2163-159C-F9D2C685812F}"/>
              </a:ext>
            </a:extLst>
          </p:cNvPr>
          <p:cNvSpPr txBox="1">
            <a:spLocks/>
          </p:cNvSpPr>
          <p:nvPr/>
        </p:nvSpPr>
        <p:spPr>
          <a:xfrm>
            <a:off x="1392935" y="4850198"/>
            <a:ext cx="10012174" cy="9268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/>
              <a:t>Identifika</a:t>
            </a:r>
            <a:r>
              <a:rPr lang="en-US" sz="2400" dirty="0"/>
              <a:t> no </a:t>
            </a:r>
            <a:r>
              <a:rPr lang="en-US" sz="2400" dirty="0" err="1"/>
              <a:t>kaptura</a:t>
            </a:r>
            <a:r>
              <a:rPr lang="en-US" sz="2400" dirty="0"/>
              <a:t> </a:t>
            </a:r>
            <a:r>
              <a:rPr lang="en-US" sz="2400" dirty="0" err="1"/>
              <a:t>relasaun</a:t>
            </a:r>
            <a:r>
              <a:rPr lang="en-US" sz="2400" dirty="0"/>
              <a:t> </a:t>
            </a:r>
            <a:r>
              <a:rPr lang="en-US" sz="2400" dirty="0" err="1"/>
              <a:t>sira-ne'e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forma </a:t>
            </a:r>
            <a:r>
              <a:rPr lang="en-US" sz="2400" dirty="0" err="1"/>
              <a:t>ierarkia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sei </a:t>
            </a:r>
            <a:r>
              <a:rPr lang="en-US" sz="2400" dirty="0" err="1"/>
              <a:t>influensia</a:t>
            </a:r>
            <a:r>
              <a:rPr lang="en-US" sz="2400" dirty="0"/>
              <a:t> </a:t>
            </a:r>
            <a:r>
              <a:rPr lang="en-US" sz="2400" dirty="0" err="1"/>
              <a:t>informasaun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tenke</a:t>
            </a:r>
            <a:r>
              <a:rPr lang="en-US" sz="2400" dirty="0"/>
              <a:t> </a:t>
            </a:r>
            <a:r>
              <a:rPr lang="en-US" sz="2400" dirty="0" err="1"/>
              <a:t>anexa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karakterístika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ida-idak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pozisaun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kria</a:t>
            </a:r>
            <a:r>
              <a:rPr lang="en-US" sz="2400" dirty="0"/>
              <a:t> </a:t>
            </a:r>
            <a:r>
              <a:rPr lang="en-US" sz="2400" dirty="0" err="1"/>
              <a:t>fali</a:t>
            </a:r>
            <a:r>
              <a:rPr lang="en-US" sz="2400" dirty="0"/>
              <a:t> </a:t>
            </a:r>
            <a:r>
              <a:rPr lang="en-US" sz="2400" dirty="0" err="1"/>
              <a:t>ierarkia</a:t>
            </a:r>
            <a:r>
              <a:rPr lang="en-US" sz="2400" dirty="0"/>
              <a:t> </a:t>
            </a:r>
            <a:r>
              <a:rPr lang="en-US" sz="2400" dirty="0" err="1"/>
              <a:t>sira-ne'e</a:t>
            </a:r>
            <a:endParaRPr lang="fr-CH" sz="2400" dirty="0"/>
          </a:p>
        </p:txBody>
      </p:sp>
      <p:sp>
        <p:nvSpPr>
          <p:cNvPr id="10" name="Google Shape;473;p45">
            <a:extLst>
              <a:ext uri="{FF2B5EF4-FFF2-40B4-BE49-F238E27FC236}">
                <a16:creationId xmlns:a16="http://schemas.microsoft.com/office/drawing/2014/main" id="{D17A5551-2E39-65AD-2AEB-74A191346544}"/>
              </a:ext>
            </a:extLst>
          </p:cNvPr>
          <p:cNvSpPr/>
          <p:nvPr/>
        </p:nvSpPr>
        <p:spPr>
          <a:xfrm>
            <a:off x="914735" y="4908686"/>
            <a:ext cx="478200" cy="351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Google Shape;258;p10">
            <a:extLst>
              <a:ext uri="{FF2B5EF4-FFF2-40B4-BE49-F238E27FC236}">
                <a16:creationId xmlns:a16="http://schemas.microsoft.com/office/drawing/2014/main" id="{055E7D4B-CB11-DA21-E942-104099CA7EAB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FE0660-2407-5ADC-18D0-7AF8A8EAC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9" t="20125" r="41274" b="4724"/>
          <a:stretch/>
        </p:blipFill>
        <p:spPr>
          <a:xfrm>
            <a:off x="10588017" y="403775"/>
            <a:ext cx="671654" cy="9410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09D5E-9E59-A592-5617-4556F22867BB}"/>
              </a:ext>
            </a:extLst>
          </p:cNvPr>
          <p:cNvSpPr txBox="1"/>
          <p:nvPr/>
        </p:nvSpPr>
        <p:spPr>
          <a:xfrm>
            <a:off x="11302395" y="403775"/>
            <a:ext cx="3065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100" dirty="0"/>
              <a:t>1</a:t>
            </a:r>
            <a:endParaRPr lang="en-GB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DC4EA-5E92-4B6C-19CD-E3039FBDC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9875" y="874313"/>
            <a:ext cx="728939" cy="9410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FFC6AB-3AAC-F5F6-80D7-E93E19198872}"/>
              </a:ext>
            </a:extLst>
          </p:cNvPr>
          <p:cNvSpPr txBox="1"/>
          <p:nvPr/>
        </p:nvSpPr>
        <p:spPr>
          <a:xfrm>
            <a:off x="11702137" y="777096"/>
            <a:ext cx="3065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100" dirty="0"/>
              <a:t>2</a:t>
            </a:r>
            <a:endParaRPr lang="en-GB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3AD04E-55E1-FD04-FC2F-0F8323770027}"/>
              </a:ext>
            </a:extLst>
          </p:cNvPr>
          <p:cNvSpPr txBox="1"/>
          <p:nvPr/>
        </p:nvSpPr>
        <p:spPr>
          <a:xfrm>
            <a:off x="624513" y="6023395"/>
            <a:ext cx="6192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700" dirty="0">
                <a:solidFill>
                  <a:srgbClr val="002147"/>
                </a:solidFill>
              </a:rPr>
              <a:t>1. </a:t>
            </a:r>
            <a:r>
              <a:rPr lang="en-PH" sz="700" dirty="0">
                <a:solidFill>
                  <a:srgbClr val="002147"/>
                </a:solidFill>
                <a:hlinkClick r:id="rId6"/>
              </a:rPr>
              <a:t>https://drive.google.com/file/d/1jj779zww4herWOESAd9mXqVE1YfQehtH/view?usp=sharing</a:t>
            </a:r>
            <a:endParaRPr lang="en-PH" sz="700" dirty="0">
              <a:solidFill>
                <a:srgbClr val="002147"/>
              </a:solidFill>
            </a:endParaRPr>
          </a:p>
          <a:p>
            <a:r>
              <a:rPr lang="en-PH" sz="700" dirty="0">
                <a:solidFill>
                  <a:srgbClr val="002147"/>
                </a:solidFill>
              </a:rPr>
              <a:t>2. </a:t>
            </a:r>
            <a:r>
              <a:rPr lang="en-PH" sz="700" dirty="0">
                <a:solidFill>
                  <a:srgbClr val="002147"/>
                </a:solidFill>
                <a:hlinkClick r:id="rId7"/>
              </a:rPr>
              <a:t>https://healthgeolab.net/DOCUMENTS/Guidance_Common_Geo-registry_Ve2.pdf</a:t>
            </a:r>
            <a:r>
              <a:rPr lang="en-PH" sz="700" dirty="0">
                <a:solidFill>
                  <a:srgbClr val="002147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B801B-CEEA-66AA-1109-31679966B4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20" t="38265" r="10441" b="47050"/>
          <a:stretch/>
        </p:blipFill>
        <p:spPr>
          <a:xfrm>
            <a:off x="10476174" y="1454911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27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A272AF-90F1-5ED6-ECD7-8D66766AB241}"/>
              </a:ext>
            </a:extLst>
          </p:cNvPr>
          <p:cNvSpPr txBox="1">
            <a:spLocks/>
          </p:cNvSpPr>
          <p:nvPr/>
        </p:nvSpPr>
        <p:spPr>
          <a:xfrm>
            <a:off x="1" y="1440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Modelu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109" y="643426"/>
            <a:ext cx="1086468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err="1"/>
              <a:t>Modelu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maka</a:t>
            </a:r>
            <a:r>
              <a:rPr lang="en-US" sz="2200" dirty="0"/>
              <a:t> </a:t>
            </a:r>
            <a:r>
              <a:rPr lang="en-US" sz="2200" dirty="0" err="1"/>
              <a:t>modelu</a:t>
            </a:r>
            <a:r>
              <a:rPr lang="en-US" sz="2200" dirty="0"/>
              <a:t> </a:t>
            </a:r>
            <a:r>
              <a:rPr lang="en-US" sz="2200" dirty="0" err="1"/>
              <a:t>abstratu</a:t>
            </a:r>
            <a:r>
              <a:rPr lang="en-US" sz="2200" dirty="0"/>
              <a:t> </a:t>
            </a:r>
            <a:r>
              <a:rPr lang="en-US" sz="2200" dirty="0" err="1"/>
              <a:t>ida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organiza</a:t>
            </a:r>
            <a:r>
              <a:rPr lang="en-US" sz="2200" dirty="0"/>
              <a:t> no </a:t>
            </a:r>
            <a:r>
              <a:rPr lang="en-US" sz="2200" dirty="0" err="1"/>
              <a:t>dokumenta</a:t>
            </a:r>
            <a:r>
              <a:rPr lang="en-US" sz="2200" dirty="0"/>
              <a:t> </a:t>
            </a:r>
            <a:r>
              <a:rPr lang="en-US" sz="2200" dirty="0" err="1"/>
              <a:t>relasaun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eziste</a:t>
            </a:r>
            <a:r>
              <a:rPr lang="en-US" sz="2200" dirty="0"/>
              <a:t> entre </a:t>
            </a:r>
            <a:r>
              <a:rPr lang="en-US" sz="2200" dirty="0" err="1"/>
              <a:t>karakterístika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no </a:t>
            </a:r>
            <a:r>
              <a:rPr lang="en-US" sz="2200" dirty="0" err="1"/>
              <a:t>elementu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anexa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ida-idak</a:t>
            </a:r>
            <a:endParaRPr lang="en-US" altLang="zh-CN" sz="2200" dirty="0">
              <a:ea typeface="SimSun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6B5C84-9443-9016-B3AA-990A220136D4}"/>
              </a:ext>
            </a:extLst>
          </p:cNvPr>
          <p:cNvSpPr/>
          <p:nvPr/>
        </p:nvSpPr>
        <p:spPr>
          <a:xfrm>
            <a:off x="440361" y="1463544"/>
            <a:ext cx="70558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dirty="0"/>
              <a:t>Nivel </a:t>
            </a:r>
            <a:r>
              <a:rPr lang="en-US" sz="2300" dirty="0" err="1"/>
              <a:t>prinsipál</a:t>
            </a:r>
            <a:r>
              <a:rPr lang="en-US" sz="2300" dirty="0"/>
              <a:t> tolu (3) </a:t>
            </a:r>
            <a:r>
              <a:rPr lang="en-US" sz="2300" dirty="0" err="1"/>
              <a:t>hosi</a:t>
            </a:r>
            <a:r>
              <a:rPr lang="en-US" sz="2300" dirty="0"/>
              <a:t> </a:t>
            </a:r>
            <a:r>
              <a:rPr lang="en-US" sz="2300" dirty="0" err="1"/>
              <a:t>modelu</a:t>
            </a:r>
            <a:r>
              <a:rPr lang="en-US" sz="2300" dirty="0"/>
              <a:t> 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nian</a:t>
            </a:r>
            <a:r>
              <a:rPr lang="en-US" sz="2300" dirty="0"/>
              <a:t> </a:t>
            </a:r>
            <a:r>
              <a:rPr lang="en-US" sz="2300" dirty="0" err="1"/>
              <a:t>bele</a:t>
            </a:r>
            <a:r>
              <a:rPr lang="en-US" sz="2300" dirty="0"/>
              <a:t> </a:t>
            </a:r>
            <a:r>
              <a:rPr lang="en-US" sz="2300" dirty="0" err="1"/>
              <a:t>diferensia</a:t>
            </a:r>
            <a:r>
              <a:rPr lang="en-US" sz="2300" dirty="0"/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5741E9-9CC3-53B8-4981-FD83C4CCF034}"/>
              </a:ext>
            </a:extLst>
          </p:cNvPr>
          <p:cNvSpPr/>
          <p:nvPr/>
        </p:nvSpPr>
        <p:spPr>
          <a:xfrm>
            <a:off x="721991" y="2352732"/>
            <a:ext cx="657854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42900">
              <a:buFont typeface="+mj-lt"/>
              <a:buAutoNum type="arabicPeriod"/>
            </a:pPr>
            <a:r>
              <a:rPr lang="en-US" sz="2300" b="1" dirty="0" err="1"/>
              <a:t>Modelu</a:t>
            </a:r>
            <a:r>
              <a:rPr lang="en-US" sz="2300" b="1" dirty="0"/>
              <a:t> </a:t>
            </a:r>
            <a:r>
              <a:rPr lang="en-US" sz="2300" b="1" dirty="0" err="1"/>
              <a:t>dadus</a:t>
            </a:r>
            <a:r>
              <a:rPr lang="en-US" sz="2300" b="1" dirty="0"/>
              <a:t> </a:t>
            </a:r>
            <a:r>
              <a:rPr lang="en-US" sz="2300" b="1" dirty="0" err="1"/>
              <a:t>konseituál</a:t>
            </a:r>
            <a:r>
              <a:rPr lang="en-US" sz="2300" b="1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kaptura</a:t>
            </a:r>
            <a:r>
              <a:rPr lang="en-US" sz="2300" dirty="0"/>
              <a:t> </a:t>
            </a:r>
            <a:r>
              <a:rPr lang="en-US" sz="2300" dirty="0" err="1"/>
              <a:t>karakterístika</a:t>
            </a:r>
            <a:r>
              <a:rPr lang="en-US" sz="2300" dirty="0"/>
              <a:t> </a:t>
            </a:r>
            <a:r>
              <a:rPr lang="en-US" sz="2300" dirty="0" err="1"/>
              <a:t>jeográfika</a:t>
            </a:r>
            <a:r>
              <a:rPr lang="en-US" sz="2300" dirty="0"/>
              <a:t> </a:t>
            </a:r>
            <a:r>
              <a:rPr lang="en-US" sz="2300" dirty="0" err="1"/>
              <a:t>hotu-hotu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identifika</a:t>
            </a:r>
            <a:r>
              <a:rPr lang="en-US" sz="2300" dirty="0"/>
              <a:t> </a:t>
            </a:r>
            <a:r>
              <a:rPr lang="en-US" sz="2300" dirty="0" err="1"/>
              <a:t>ona</a:t>
            </a:r>
            <a:r>
              <a:rPr lang="en-US" sz="2300" dirty="0"/>
              <a:t> no </a:t>
            </a:r>
            <a:r>
              <a:rPr lang="en-US" sz="2300" dirty="0" err="1"/>
              <a:t>relasaun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entre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hotu</a:t>
            </a:r>
            <a:endParaRPr lang="en-US" sz="2300" dirty="0"/>
          </a:p>
          <a:p>
            <a:pPr marL="361950" indent="-342900">
              <a:buFont typeface="+mj-lt"/>
              <a:buAutoNum type="arabicPeriod"/>
            </a:pPr>
            <a:r>
              <a:rPr lang="en-US" sz="2300" b="1" dirty="0" err="1"/>
              <a:t>Modelu</a:t>
            </a:r>
            <a:r>
              <a:rPr lang="en-US" sz="2300" b="1" dirty="0"/>
              <a:t> </a:t>
            </a:r>
            <a:r>
              <a:rPr lang="en-US" sz="2300" b="1" dirty="0" err="1"/>
              <a:t>dadus</a:t>
            </a:r>
            <a:r>
              <a:rPr lang="en-US" sz="2300" b="1" dirty="0"/>
              <a:t> </a:t>
            </a:r>
            <a:r>
              <a:rPr lang="en-US" sz="2300" b="1" dirty="0" err="1"/>
              <a:t>lójiku</a:t>
            </a:r>
            <a:r>
              <a:rPr lang="en-US" sz="2300" b="1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mós</a:t>
            </a:r>
            <a:r>
              <a:rPr lang="en-US" sz="2300" dirty="0"/>
              <a:t> </a:t>
            </a:r>
            <a:r>
              <a:rPr lang="en-US" sz="2300" dirty="0" err="1"/>
              <a:t>kaptura</a:t>
            </a:r>
            <a:r>
              <a:rPr lang="en-US" sz="2300" dirty="0"/>
              <a:t> </a:t>
            </a:r>
            <a:r>
              <a:rPr lang="en-US" sz="2300" dirty="0" err="1"/>
              <a:t>elementu</a:t>
            </a:r>
            <a:r>
              <a:rPr lang="en-US" sz="2300" dirty="0"/>
              <a:t> 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asosiadu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karakterístika</a:t>
            </a:r>
            <a:r>
              <a:rPr lang="en-US" sz="2300" dirty="0"/>
              <a:t> </a:t>
            </a:r>
            <a:r>
              <a:rPr lang="en-US" sz="2300" dirty="0" err="1"/>
              <a:t>jeográfika</a:t>
            </a:r>
            <a:r>
              <a:rPr lang="en-US" sz="2300" dirty="0"/>
              <a:t> </a:t>
            </a:r>
            <a:r>
              <a:rPr lang="en-US" sz="2300" dirty="0" err="1"/>
              <a:t>ida-idak</a:t>
            </a:r>
            <a:r>
              <a:rPr lang="en-US" sz="2300" dirty="0"/>
              <a:t>, </a:t>
            </a:r>
            <a:r>
              <a:rPr lang="en-US" sz="2300" dirty="0" err="1"/>
              <a:t>lahó</a:t>
            </a:r>
            <a:r>
              <a:rPr lang="en-US" sz="2300" dirty="0"/>
              <a:t> </a:t>
            </a:r>
            <a:r>
              <a:rPr lang="en-US" sz="2300" dirty="0" err="1"/>
              <a:t>haree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oinsá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sei </a:t>
            </a:r>
            <a:r>
              <a:rPr lang="en-US" sz="2300" dirty="0" err="1"/>
              <a:t>implementa</a:t>
            </a:r>
            <a:r>
              <a:rPr lang="en-US" sz="2300" dirty="0"/>
              <a:t> </a:t>
            </a:r>
            <a:r>
              <a:rPr lang="en-US" sz="2300" dirty="0" err="1"/>
              <a:t>fizikamente</a:t>
            </a:r>
            <a:r>
              <a:rPr lang="en-US" sz="2300" dirty="0"/>
              <a:t>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baze-dadus</a:t>
            </a:r>
            <a:endParaRPr lang="en-US" sz="2300" dirty="0"/>
          </a:p>
          <a:p>
            <a:pPr marL="361950" indent="-342900">
              <a:buFont typeface="+mj-lt"/>
              <a:buAutoNum type="arabicPeriod"/>
            </a:pPr>
            <a:r>
              <a:rPr lang="en-US" sz="2300" b="1" dirty="0" err="1"/>
              <a:t>Modelu</a:t>
            </a:r>
            <a:r>
              <a:rPr lang="en-US" sz="2300" b="1" dirty="0"/>
              <a:t> </a:t>
            </a:r>
            <a:r>
              <a:rPr lang="en-US" sz="2300" b="1" dirty="0" err="1"/>
              <a:t>dadus</a:t>
            </a:r>
            <a:r>
              <a:rPr lang="en-US" sz="2300" b="1" dirty="0"/>
              <a:t> </a:t>
            </a:r>
            <a:r>
              <a:rPr lang="en-US" sz="2300" b="1" dirty="0" err="1"/>
              <a:t>fíziku</a:t>
            </a:r>
            <a:r>
              <a:rPr lang="en-US" sz="2300" b="1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kaptura</a:t>
            </a:r>
            <a:r>
              <a:rPr lang="en-US" sz="2300" dirty="0"/>
              <a:t> </a:t>
            </a:r>
            <a:r>
              <a:rPr lang="en-US" sz="2300" dirty="0" err="1"/>
              <a:t>oinsá</a:t>
            </a:r>
            <a:r>
              <a:rPr lang="en-US" sz="2300" dirty="0"/>
              <a:t> </a:t>
            </a:r>
            <a:r>
              <a:rPr lang="en-US" sz="2300" dirty="0" err="1"/>
              <a:t>modelu</a:t>
            </a:r>
            <a:r>
              <a:rPr lang="en-US" sz="2300" dirty="0"/>
              <a:t> </a:t>
            </a:r>
            <a:r>
              <a:rPr lang="en-US" sz="2300" dirty="0" err="1"/>
              <a:t>ne'e</a:t>
            </a:r>
            <a:r>
              <a:rPr lang="en-US" sz="2300" dirty="0"/>
              <a:t> </a:t>
            </a:r>
            <a:r>
              <a:rPr lang="en-US" sz="2300" dirty="0" err="1"/>
              <a:t>implementa</a:t>
            </a:r>
            <a:r>
              <a:rPr lang="en-US" sz="2300" dirty="0"/>
              <a:t>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sistema</a:t>
            </a:r>
            <a:r>
              <a:rPr lang="en-US" sz="2300" dirty="0"/>
              <a:t> </a:t>
            </a:r>
            <a:r>
              <a:rPr lang="en-US" sz="2300" dirty="0" err="1"/>
              <a:t>informasaun</a:t>
            </a:r>
            <a:endParaRPr lang="en-US" sz="2300" dirty="0"/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1" y="1626602"/>
            <a:ext cx="2624311" cy="18668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41" y="3329419"/>
            <a:ext cx="2207234" cy="152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21" y="4693724"/>
            <a:ext cx="2442161" cy="156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FD3A75-04AE-4057-A610-0E4C3CC33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4967" y="197840"/>
            <a:ext cx="908491" cy="1285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31F4DB-2447-3495-473E-7CE96D6F60DF}"/>
              </a:ext>
            </a:extLst>
          </p:cNvPr>
          <p:cNvSpPr txBox="1"/>
          <p:nvPr/>
        </p:nvSpPr>
        <p:spPr>
          <a:xfrm>
            <a:off x="593133" y="6089499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1 </a:t>
            </a:r>
            <a:r>
              <a:rPr lang="en-GB" sz="1200" dirty="0">
                <a:hlinkClick r:id="rId7"/>
              </a:rPr>
              <a:t>http://www.healthgeolab.net/DOCUMENTS/Guide_HGLC_Part2_1.pdf</a:t>
            </a:r>
            <a:r>
              <a:rPr lang="en-GB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C7CC6-F0C3-0B61-770E-754CA99B0494}"/>
              </a:ext>
            </a:extLst>
          </p:cNvPr>
          <p:cNvSpPr txBox="1"/>
          <p:nvPr/>
        </p:nvSpPr>
        <p:spPr>
          <a:xfrm>
            <a:off x="11953279" y="197840"/>
            <a:ext cx="3305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1</a:t>
            </a:r>
            <a:endParaRPr lang="en-GB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D84926-14B7-F0ED-F02F-009CBFAD9DFD}"/>
              </a:ext>
            </a:extLst>
          </p:cNvPr>
          <p:cNvSpPr txBox="1"/>
          <p:nvPr/>
        </p:nvSpPr>
        <p:spPr>
          <a:xfrm>
            <a:off x="10128448" y="2244768"/>
            <a:ext cx="1436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Modelu</a:t>
            </a:r>
            <a:r>
              <a:rPr lang="en-US" sz="1200" dirty="0"/>
              <a:t> </a:t>
            </a:r>
            <a:r>
              <a:rPr lang="en-US" sz="1200" dirty="0" err="1"/>
              <a:t>dadus</a:t>
            </a:r>
            <a:r>
              <a:rPr lang="en-US" sz="1200" dirty="0"/>
              <a:t> </a:t>
            </a:r>
            <a:r>
              <a:rPr lang="en-US" sz="1200" dirty="0" err="1"/>
              <a:t>konseptuál</a:t>
            </a:r>
            <a:endParaRPr lang="en-GB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2ACE9-13B8-EC12-4932-ECC234F86D46}"/>
              </a:ext>
            </a:extLst>
          </p:cNvPr>
          <p:cNvSpPr txBox="1"/>
          <p:nvPr/>
        </p:nvSpPr>
        <p:spPr>
          <a:xfrm>
            <a:off x="8342058" y="4099580"/>
            <a:ext cx="1436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Modelu</a:t>
            </a:r>
            <a:r>
              <a:rPr lang="en-US" sz="1200" dirty="0"/>
              <a:t> </a:t>
            </a:r>
            <a:r>
              <a:rPr lang="en-US" sz="1200" dirty="0" err="1"/>
              <a:t>dadus</a:t>
            </a:r>
            <a:r>
              <a:rPr lang="en-US" sz="1200" dirty="0"/>
              <a:t> </a:t>
            </a:r>
            <a:r>
              <a:rPr lang="en-US" sz="1200" dirty="0" err="1"/>
              <a:t>lójiku</a:t>
            </a:r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06E83-390D-6F5E-7EDE-AE4CD0ECAD73}"/>
              </a:ext>
            </a:extLst>
          </p:cNvPr>
          <p:cNvSpPr txBox="1"/>
          <p:nvPr/>
        </p:nvSpPr>
        <p:spPr>
          <a:xfrm>
            <a:off x="9778482" y="5355622"/>
            <a:ext cx="1436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Modelu</a:t>
            </a:r>
            <a:r>
              <a:rPr lang="en-US" sz="1200" dirty="0"/>
              <a:t> </a:t>
            </a:r>
            <a:r>
              <a:rPr lang="en-US" sz="1200" dirty="0" err="1"/>
              <a:t>dadus</a:t>
            </a:r>
            <a:r>
              <a:rPr lang="en-US" sz="1200" dirty="0"/>
              <a:t> </a:t>
            </a:r>
            <a:r>
              <a:rPr lang="en-US" sz="1200" dirty="0" err="1"/>
              <a:t>fíziku</a:t>
            </a:r>
            <a:endParaRPr lang="en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A444BB-D29D-9996-C58D-B0112F7BC7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20" t="38265" r="10441" b="47050"/>
          <a:stretch/>
        </p:blipFill>
        <p:spPr>
          <a:xfrm>
            <a:off x="11652279" y="1305905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70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A272AF-90F1-5ED6-ECD7-8D66766AB241}"/>
              </a:ext>
            </a:extLst>
          </p:cNvPr>
          <p:cNvSpPr txBox="1">
            <a:spLocks/>
          </p:cNvSpPr>
          <p:nvPr/>
        </p:nvSpPr>
        <p:spPr>
          <a:xfrm>
            <a:off x="1" y="1530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Komprende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jeografia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Ezemplu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(Myanmar)</a:t>
            </a:r>
          </a:p>
        </p:txBody>
      </p:sp>
      <p:sp>
        <p:nvSpPr>
          <p:cNvPr id="8" name="Rectangle 7"/>
          <p:cNvSpPr/>
          <p:nvPr/>
        </p:nvSpPr>
        <p:spPr>
          <a:xfrm>
            <a:off x="598434" y="617989"/>
            <a:ext cx="1086468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zh-CN" sz="2400" u="sng" dirty="0" err="1">
                <a:ea typeface="SimSun" pitchFamily="2" charset="-122"/>
              </a:rPr>
              <a:t>Dezafiu</a:t>
            </a:r>
            <a:r>
              <a:rPr lang="en-US" altLang="zh-CN" sz="2400" dirty="0">
                <a:ea typeface="SimSun" pitchFamily="2" charset="-122"/>
              </a:rPr>
              <a:t>: </a:t>
            </a:r>
            <a:r>
              <a:rPr lang="en-US" altLang="zh-CN" sz="2400" dirty="0" err="1">
                <a:ea typeface="SimSun" pitchFamily="2" charset="-122"/>
              </a:rPr>
              <a:t>Mikroplaneamentu</a:t>
            </a:r>
            <a:r>
              <a:rPr lang="en-US" altLang="zh-CN" sz="2400" dirty="0">
                <a:ea typeface="SimSun" pitchFamily="2" charset="-122"/>
              </a:rPr>
              <a:t> la </a:t>
            </a:r>
            <a:r>
              <a:rPr lang="en-US" altLang="zh-CN" sz="2400" dirty="0" err="1">
                <a:ea typeface="SimSun" pitchFamily="2" charset="-122"/>
              </a:rPr>
              <a:t>kobre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populasaun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alvu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tomak</a:t>
            </a:r>
            <a:endParaRPr lang="en-US" altLang="zh-CN" sz="2400" dirty="0">
              <a:ea typeface="SimSun" pitchFamily="2" charset="-122"/>
            </a:endParaRPr>
          </a:p>
        </p:txBody>
      </p:sp>
      <p:sp>
        <p:nvSpPr>
          <p:cNvPr id="2" name="Google Shape;258;p10">
            <a:extLst>
              <a:ext uri="{FF2B5EF4-FFF2-40B4-BE49-F238E27FC236}">
                <a16:creationId xmlns:a16="http://schemas.microsoft.com/office/drawing/2014/main" id="{7C48B63B-B636-DF01-9ADE-4B179297FAA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F19154-B6B7-9AB3-2CDF-0A63F89C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88745">
            <a:off x="-200852" y="2323830"/>
            <a:ext cx="4454280" cy="2926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CECEF-8FED-B794-D9CC-66FA15B8E1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125"/>
          <a:stretch/>
        </p:blipFill>
        <p:spPr>
          <a:xfrm>
            <a:off x="3283942" y="4585513"/>
            <a:ext cx="170025" cy="858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7F82C-BFD0-E5CB-3AE2-7FE34AB224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6" t="28273" r="56179" b="11047"/>
          <a:stretch/>
        </p:blipFill>
        <p:spPr>
          <a:xfrm>
            <a:off x="6989105" y="3000699"/>
            <a:ext cx="3451603" cy="308343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D4F1FBA7-D38E-D57D-E926-4040BC65C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" y="1471482"/>
            <a:ext cx="3973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Ekosistema</a:t>
            </a:r>
            <a:r>
              <a:rPr lang="en-US" sz="2400" dirty="0"/>
              <a:t> </a:t>
            </a:r>
            <a:r>
              <a:rPr lang="en-US" sz="2400" dirty="0" err="1"/>
              <a:t>imunizasaun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863C1F-AEC3-0FD0-275D-F9A932098BBB}"/>
              </a:ext>
            </a:extLst>
          </p:cNvPr>
          <p:cNvSpPr txBox="1"/>
          <p:nvPr/>
        </p:nvSpPr>
        <p:spPr>
          <a:xfrm>
            <a:off x="6387368" y="1453768"/>
            <a:ext cx="4320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EPI </a:t>
            </a:r>
            <a:r>
              <a:rPr lang="en-US" sz="2400" dirty="0" err="1"/>
              <a:t>Komunidade</a:t>
            </a:r>
            <a:r>
              <a:rPr lang="en-US" sz="2400" dirty="0"/>
              <a:t>?</a:t>
            </a:r>
          </a:p>
        </p:txBody>
      </p:sp>
      <p:pic>
        <p:nvPicPr>
          <p:cNvPr id="19" name="Picture 18" descr="MCj04344110000[1]">
            <a:extLst>
              <a:ext uri="{FF2B5EF4-FFF2-40B4-BE49-F238E27FC236}">
                <a16:creationId xmlns:a16="http://schemas.microsoft.com/office/drawing/2014/main" id="{E4CC0413-2912-EE9E-D728-733968373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45" y="1453768"/>
            <a:ext cx="791229" cy="79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MCj04298270000[1]">
            <a:extLst>
              <a:ext uri="{FF2B5EF4-FFF2-40B4-BE49-F238E27FC236}">
                <a16:creationId xmlns:a16="http://schemas.microsoft.com/office/drawing/2014/main" id="{F116748B-64E9-8194-DD1E-79F40E18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44" y="3392706"/>
            <a:ext cx="836102" cy="102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F9EA1B-9DE4-866C-3DF4-2DBEFCE13813}"/>
              </a:ext>
            </a:extLst>
          </p:cNvPr>
          <p:cNvSpPr txBox="1"/>
          <p:nvPr/>
        </p:nvSpPr>
        <p:spPr>
          <a:xfrm>
            <a:off x="7101751" y="1922938"/>
            <a:ext cx="4794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Definisaun</a:t>
            </a:r>
            <a:r>
              <a:rPr lang="en-US" sz="1600" dirty="0"/>
              <a:t>: Fatin </a:t>
            </a:r>
            <a:r>
              <a:rPr lang="en-US" sz="1600" dirty="0" err="1"/>
              <a:t>ne’ebé</a:t>
            </a:r>
            <a:r>
              <a:rPr lang="en-US" sz="1600" dirty="0"/>
              <a:t> ema </a:t>
            </a:r>
            <a:r>
              <a:rPr lang="en-US" sz="1600" dirty="0" err="1"/>
              <a:t>hela</a:t>
            </a:r>
            <a:r>
              <a:rPr lang="en-US" sz="1600" dirty="0"/>
              <a:t> </a:t>
            </a:r>
            <a:r>
              <a:rPr lang="en-US" sz="1600" dirty="0" err="1"/>
              <a:t>iha</a:t>
            </a:r>
            <a:r>
              <a:rPr lang="en-US" sz="1600" dirty="0"/>
              <a:t> </a:t>
            </a:r>
            <a:r>
              <a:rPr lang="en-US" sz="1600" dirty="0" err="1"/>
              <a:t>komunidade</a:t>
            </a:r>
            <a:endParaRPr lang="en-PH" sz="16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DE922D-0E8D-7AB8-F458-CFEEA45AE28D}"/>
              </a:ext>
            </a:extLst>
          </p:cNvPr>
          <p:cNvSpPr txBox="1">
            <a:spLocks/>
          </p:cNvSpPr>
          <p:nvPr/>
        </p:nvSpPr>
        <p:spPr>
          <a:xfrm>
            <a:off x="9490239" y="5080549"/>
            <a:ext cx="2701761" cy="8062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Ajuda </a:t>
            </a:r>
            <a:r>
              <a:rPr lang="en-US" sz="1600" dirty="0" err="1"/>
              <a:t>identifika</a:t>
            </a:r>
            <a:r>
              <a:rPr lang="en-US" sz="1600" dirty="0"/>
              <a:t> </a:t>
            </a:r>
            <a:r>
              <a:rPr lang="en-US" sz="1600" dirty="0" err="1"/>
              <a:t>komunidade</a:t>
            </a:r>
            <a:r>
              <a:rPr lang="en-US" sz="1600" dirty="0"/>
              <a:t> </a:t>
            </a:r>
            <a:r>
              <a:rPr lang="en-US" sz="1600" dirty="0" err="1"/>
              <a:t>sira</a:t>
            </a:r>
            <a:r>
              <a:rPr lang="en-US" sz="1600" dirty="0"/>
              <a:t> </a:t>
            </a:r>
            <a:r>
              <a:rPr lang="en-US" sz="1600" dirty="0" err="1"/>
              <a:t>ne'ebé</a:t>
            </a:r>
            <a:r>
              <a:rPr lang="en-US" sz="1600" dirty="0"/>
              <a:t> </a:t>
            </a:r>
            <a:r>
              <a:rPr lang="en-US" sz="1600" dirty="0" err="1"/>
              <a:t>maka</a:t>
            </a:r>
            <a:r>
              <a:rPr lang="en-US" sz="1600" dirty="0"/>
              <a:t> </a:t>
            </a:r>
            <a:r>
              <a:rPr lang="en-US" sz="1600" dirty="0" err="1"/>
              <a:t>seidauk</a:t>
            </a:r>
            <a:r>
              <a:rPr lang="en-US" sz="1600" dirty="0"/>
              <a:t> </a:t>
            </a:r>
            <a:r>
              <a:rPr lang="en-US" sz="1600" dirty="0" err="1"/>
              <a:t>hetan</a:t>
            </a:r>
            <a:r>
              <a:rPr lang="en-US" sz="1600" dirty="0"/>
              <a:t> </a:t>
            </a:r>
            <a:r>
              <a:rPr lang="en-US" sz="1600" dirty="0" err="1"/>
              <a:t>kobertura</a:t>
            </a:r>
            <a:r>
              <a:rPr lang="en-US" sz="1600" dirty="0"/>
              <a:t> </a:t>
            </a:r>
            <a:r>
              <a:rPr lang="en-US" sz="1600" dirty="0" err="1"/>
              <a:t>hosi</a:t>
            </a:r>
            <a:r>
              <a:rPr lang="en-US" sz="1600" dirty="0"/>
              <a:t> </a:t>
            </a:r>
            <a:r>
              <a:rPr lang="en-US" sz="1600" dirty="0" err="1"/>
              <a:t>kampaña</a:t>
            </a:r>
            <a:r>
              <a:rPr lang="en-US" sz="1600" dirty="0"/>
              <a:t> </a:t>
            </a:r>
            <a:r>
              <a:rPr lang="en-US" sz="1600" dirty="0" err="1"/>
              <a:t>vasinasaun</a:t>
            </a:r>
            <a:r>
              <a:rPr lang="en-US" sz="1600" dirty="0"/>
              <a:t> </a:t>
            </a:r>
            <a:r>
              <a:rPr lang="en-US" sz="1600" dirty="0" err="1"/>
              <a:t>nian</a:t>
            </a:r>
            <a:endParaRPr lang="fr-CH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4332FB-42F8-B55D-DC6D-C0785DB61FC3}"/>
              </a:ext>
            </a:extLst>
          </p:cNvPr>
          <p:cNvSpPr txBox="1"/>
          <p:nvPr/>
        </p:nvSpPr>
        <p:spPr>
          <a:xfrm>
            <a:off x="3406278" y="4550073"/>
            <a:ext cx="116740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Vaccination post</a:t>
            </a:r>
          </a:p>
          <a:p>
            <a:r>
              <a:rPr lang="en-US" sz="1050" dirty="0"/>
              <a:t>Health center</a:t>
            </a:r>
          </a:p>
          <a:p>
            <a:r>
              <a:rPr lang="en-US" sz="1050" dirty="0"/>
              <a:t>Village</a:t>
            </a:r>
          </a:p>
          <a:p>
            <a:r>
              <a:rPr lang="en-US" sz="1050" dirty="0"/>
              <a:t>EPI community</a:t>
            </a:r>
          </a:p>
          <a:p>
            <a:r>
              <a:rPr lang="en-US" sz="1050" dirty="0"/>
              <a:t>Health area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803F1E-91C8-5470-2EA2-B6D3D040A684}"/>
              </a:ext>
            </a:extLst>
          </p:cNvPr>
          <p:cNvSpPr txBox="1"/>
          <p:nvPr/>
        </p:nvSpPr>
        <p:spPr>
          <a:xfrm>
            <a:off x="3203970" y="4260016"/>
            <a:ext cx="1005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Legend</a:t>
            </a:r>
            <a:endParaRPr lang="en-GB" sz="1400" b="1" dirty="0"/>
          </a:p>
        </p:txBody>
      </p:sp>
      <p:sp>
        <p:nvSpPr>
          <p:cNvPr id="29" name="Google Shape;473;p45">
            <a:extLst>
              <a:ext uri="{FF2B5EF4-FFF2-40B4-BE49-F238E27FC236}">
                <a16:creationId xmlns:a16="http://schemas.microsoft.com/office/drawing/2014/main" id="{38D0F75D-5A7F-98BB-6282-516066B5A455}"/>
              </a:ext>
            </a:extLst>
          </p:cNvPr>
          <p:cNvSpPr/>
          <p:nvPr/>
        </p:nvSpPr>
        <p:spPr>
          <a:xfrm>
            <a:off x="6653934" y="1990243"/>
            <a:ext cx="396233" cy="2558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4E38B6-4313-FA3F-488C-7F9CBBA65439}"/>
              </a:ext>
            </a:extLst>
          </p:cNvPr>
          <p:cNvSpPr txBox="1"/>
          <p:nvPr/>
        </p:nvSpPr>
        <p:spPr>
          <a:xfrm>
            <a:off x="7117768" y="2303670"/>
            <a:ext cx="4895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Presiza</a:t>
            </a:r>
            <a:r>
              <a:rPr lang="en-US" sz="1600" dirty="0"/>
              <a:t> </a:t>
            </a:r>
            <a:r>
              <a:rPr lang="en-US" sz="1600" dirty="0" err="1"/>
              <a:t>atu</a:t>
            </a:r>
            <a:r>
              <a:rPr lang="en-US" sz="1600" dirty="0"/>
              <a:t> define </a:t>
            </a:r>
            <a:r>
              <a:rPr lang="en-US" sz="1600" dirty="0" err="1"/>
              <a:t>tipu</a:t>
            </a:r>
            <a:r>
              <a:rPr lang="en-US" sz="1600" dirty="0"/>
              <a:t> </a:t>
            </a:r>
            <a:r>
              <a:rPr lang="en-US" sz="1600" dirty="0" err="1"/>
              <a:t>oioin</a:t>
            </a:r>
            <a:r>
              <a:rPr lang="en-US" sz="1600" dirty="0"/>
              <a:t> </a:t>
            </a:r>
            <a:r>
              <a:rPr lang="en-US" sz="1600" dirty="0" err="1"/>
              <a:t>hosi</a:t>
            </a:r>
            <a:r>
              <a:rPr lang="en-US" sz="1600" dirty="0"/>
              <a:t> </a:t>
            </a:r>
            <a:r>
              <a:rPr lang="en-US" sz="1600" dirty="0" err="1"/>
              <a:t>komunidade</a:t>
            </a:r>
            <a:r>
              <a:rPr lang="en-US" sz="1600" dirty="0"/>
              <a:t> </a:t>
            </a:r>
            <a:r>
              <a:rPr lang="en-US" sz="1600" dirty="0" err="1"/>
              <a:t>sira</a:t>
            </a:r>
            <a:r>
              <a:rPr lang="en-US" sz="1600" dirty="0"/>
              <a:t> EPI </a:t>
            </a:r>
            <a:r>
              <a:rPr lang="en-US" sz="1600" dirty="0" err="1"/>
              <a:t>nian</a:t>
            </a:r>
            <a:r>
              <a:rPr lang="en-US" sz="1600" dirty="0"/>
              <a:t> no </a:t>
            </a:r>
            <a:r>
              <a:rPr lang="en-US" sz="1600" dirty="0" err="1"/>
              <a:t>prezensa</a:t>
            </a:r>
            <a:r>
              <a:rPr lang="en-US" sz="1600" dirty="0"/>
              <a:t> </a:t>
            </a:r>
            <a:r>
              <a:rPr lang="en-US" sz="1600" dirty="0" err="1"/>
              <a:t>populasaun</a:t>
            </a:r>
            <a:r>
              <a:rPr lang="en-US" sz="1600" dirty="0"/>
              <a:t> </a:t>
            </a:r>
            <a:r>
              <a:rPr lang="en-US" sz="1600" dirty="0" err="1"/>
              <a:t>nian</a:t>
            </a:r>
            <a:endParaRPr lang="en-PH" sz="1600" dirty="0"/>
          </a:p>
        </p:txBody>
      </p:sp>
      <p:sp>
        <p:nvSpPr>
          <p:cNvPr id="31" name="Google Shape;473;p45">
            <a:extLst>
              <a:ext uri="{FF2B5EF4-FFF2-40B4-BE49-F238E27FC236}">
                <a16:creationId xmlns:a16="http://schemas.microsoft.com/office/drawing/2014/main" id="{2D680FA5-4D03-775A-3610-968B52D0B543}"/>
              </a:ext>
            </a:extLst>
          </p:cNvPr>
          <p:cNvSpPr/>
          <p:nvPr/>
        </p:nvSpPr>
        <p:spPr>
          <a:xfrm>
            <a:off x="6707275" y="2361644"/>
            <a:ext cx="396233" cy="2558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Google Shape;473;p45">
            <a:extLst>
              <a:ext uri="{FF2B5EF4-FFF2-40B4-BE49-F238E27FC236}">
                <a16:creationId xmlns:a16="http://schemas.microsoft.com/office/drawing/2014/main" id="{E5C720D6-23EC-F304-4022-3F5E0A7E8941}"/>
              </a:ext>
            </a:extLst>
          </p:cNvPr>
          <p:cNvSpPr/>
          <p:nvPr/>
        </p:nvSpPr>
        <p:spPr>
          <a:xfrm>
            <a:off x="4695524" y="1595158"/>
            <a:ext cx="396233" cy="2558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Google Shape;473;p45">
            <a:extLst>
              <a:ext uri="{FF2B5EF4-FFF2-40B4-BE49-F238E27FC236}">
                <a16:creationId xmlns:a16="http://schemas.microsoft.com/office/drawing/2014/main" id="{44F7EEC8-EC84-EFD3-61CD-06C64D5E7BF2}"/>
              </a:ext>
            </a:extLst>
          </p:cNvPr>
          <p:cNvSpPr/>
          <p:nvPr/>
        </p:nvSpPr>
        <p:spPr>
          <a:xfrm>
            <a:off x="9172575" y="5135186"/>
            <a:ext cx="326663" cy="2558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020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d77ab39-99b3-4b56-8024-34505d31c567"/>
</p:tagLst>
</file>

<file path=ppt/theme/theme1.xml><?xml version="1.0" encoding="utf-8"?>
<a:theme xmlns:a="http://schemas.openxmlformats.org/drawingml/2006/main" name="MORU Ep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RU Epi NEW 4_3 191018.potx" id="{98E674E4-836A-45AF-B6ED-DC325EA403FB}" vid="{9AECCC77-F4DD-49CF-91A4-43ED9B9F4A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GF_IDN_MORU-HGL_ve1</Template>
  <TotalTime>5340</TotalTime>
  <Words>1468</Words>
  <Application>Microsoft Office PowerPoint</Application>
  <PresentationFormat>Widescreen</PresentationFormat>
  <Paragraphs>190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SimSun</vt:lpstr>
      <vt:lpstr>Arial</vt:lpstr>
      <vt:lpstr>Calibri</vt:lpstr>
      <vt:lpstr>Calibri Light</vt:lpstr>
      <vt:lpstr>Roboto</vt:lpstr>
      <vt:lpstr>MORU Epi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Izay Pantanilla</dc:creator>
  <cp:lastModifiedBy>Izay Pantanilla</cp:lastModifiedBy>
  <cp:revision>331</cp:revision>
  <dcterms:created xsi:type="dcterms:W3CDTF">2021-09-02T13:03:17Z</dcterms:created>
  <dcterms:modified xsi:type="dcterms:W3CDTF">2026-06-18T14:20:13Z</dcterms:modified>
</cp:coreProperties>
</file>