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498" r:id="rId2"/>
    <p:sldId id="2760" r:id="rId3"/>
    <p:sldId id="2761" r:id="rId4"/>
    <p:sldId id="2762" r:id="rId5"/>
    <p:sldId id="2763" r:id="rId6"/>
    <p:sldId id="762" r:id="rId7"/>
    <p:sldId id="761" r:id="rId8"/>
    <p:sldId id="2764" r:id="rId9"/>
    <p:sldId id="760" r:id="rId10"/>
    <p:sldId id="766" r:id="rId11"/>
    <p:sldId id="763" r:id="rId12"/>
    <p:sldId id="764" r:id="rId13"/>
    <p:sldId id="765" r:id="rId14"/>
    <p:sldId id="767" r:id="rId15"/>
    <p:sldId id="872" r:id="rId16"/>
    <p:sldId id="275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0E527-16B2-EBEC-6CDC-FCD98C678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99AAD-2D63-B75F-F583-CFF610C60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F57AB-7506-CE7D-D41A-D9DB312227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39754F-8A89-4473-9846-DD2F0A8B6003}"/>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357915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10</a:t>
            </a:fld>
            <a:endParaRPr lang="en-GB"/>
          </a:p>
        </p:txBody>
      </p:sp>
    </p:spTree>
    <p:extLst>
      <p:ext uri="{BB962C8B-B14F-4D97-AF65-F5344CB8AC3E}">
        <p14:creationId xmlns:p14="http://schemas.microsoft.com/office/powerpoint/2010/main" val="267762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11</a:t>
            </a:fld>
            <a:endParaRPr lang="en-GB"/>
          </a:p>
        </p:txBody>
      </p:sp>
    </p:spTree>
    <p:extLst>
      <p:ext uri="{BB962C8B-B14F-4D97-AF65-F5344CB8AC3E}">
        <p14:creationId xmlns:p14="http://schemas.microsoft.com/office/powerpoint/2010/main" val="351911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12</a:t>
            </a:fld>
            <a:endParaRPr lang="en-GB"/>
          </a:p>
        </p:txBody>
      </p:sp>
    </p:spTree>
    <p:extLst>
      <p:ext uri="{BB962C8B-B14F-4D97-AF65-F5344CB8AC3E}">
        <p14:creationId xmlns:p14="http://schemas.microsoft.com/office/powerpoint/2010/main" val="313761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13</a:t>
            </a:fld>
            <a:endParaRPr lang="en-GB"/>
          </a:p>
        </p:txBody>
      </p:sp>
    </p:spTree>
    <p:extLst>
      <p:ext uri="{BB962C8B-B14F-4D97-AF65-F5344CB8AC3E}">
        <p14:creationId xmlns:p14="http://schemas.microsoft.com/office/powerpoint/2010/main" val="97378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14</a:t>
            </a:fld>
            <a:endParaRPr lang="en-GB"/>
          </a:p>
        </p:txBody>
      </p:sp>
    </p:spTree>
    <p:extLst>
      <p:ext uri="{BB962C8B-B14F-4D97-AF65-F5344CB8AC3E}">
        <p14:creationId xmlns:p14="http://schemas.microsoft.com/office/powerpoint/2010/main" val="423562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7575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ltLang="en-US" sz="120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7575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400" dirty="0">
              <a:ea typeface="SimSun" pitchFamily="2" charset="-122"/>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400" dirty="0">
              <a:ea typeface="SimSun" pitchFamily="2" charset="-122"/>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02697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48609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391250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91480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427840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9</a:t>
            </a:fld>
            <a:endParaRPr lang="en-GB"/>
          </a:p>
        </p:txBody>
      </p:sp>
    </p:spTree>
    <p:extLst>
      <p:ext uri="{BB962C8B-B14F-4D97-AF65-F5344CB8AC3E}">
        <p14:creationId xmlns:p14="http://schemas.microsoft.com/office/powerpoint/2010/main" val="354267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4744"/>
            <a:ext cx="11617291"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8C5490D6-8476-4F9A-9D29-0EC3740DF8C6}" type="slidenum">
              <a:rPr lang="en-GB" altLang="en-US" smtClean="0"/>
              <a:pPr>
                <a:defRPr/>
              </a:pPr>
              <a:t>‹#›</a:t>
            </a:fld>
            <a:endParaRPr lang="en-GB" altLang="en-US"/>
          </a:p>
        </p:txBody>
      </p:sp>
      <p:sp>
        <p:nvSpPr>
          <p:cNvPr id="22" name="Title 1"/>
          <p:cNvSpPr txBox="1">
            <a:spLocks/>
          </p:cNvSpPr>
          <p:nvPr userDrawn="1"/>
        </p:nvSpPr>
        <p:spPr bwMode="auto">
          <a:xfrm>
            <a:off x="838200" y="142975"/>
            <a:ext cx="105156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Tree>
    <p:extLst>
      <p:ext uri="{BB962C8B-B14F-4D97-AF65-F5344CB8AC3E}">
        <p14:creationId xmlns:p14="http://schemas.microsoft.com/office/powerpoint/2010/main" val="28480333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9" r:id="rId13"/>
    <p:sldLayoutId id="214748369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healthgeolab.net/resources/his-geo-enabling-course/" TargetMode="External"/><Relationship Id="rId4" Type="http://schemas.openxmlformats.org/officeDocument/2006/relationships/hyperlink" Target="https://healthgeolab.net/resources/reference-material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ealthgeolab.net/resources/reference-materials/"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hyperlink" Target="http://www.healthgeolab.net/DOCUMENTS/Guide_HGLC_Part1.pdf"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hyperlink" Target="https://healthgeolab.net/KNOW_REP/Acc_Analysis_VUT_050224_FINAL.pdf"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F75F2-FE91-30C7-6E27-943EE640F277}"/>
            </a:ext>
          </a:extLst>
        </p:cNvPr>
        <p:cNvGrpSpPr/>
        <p:nvPr/>
      </p:nvGrpSpPr>
      <p:grpSpPr>
        <a:xfrm>
          <a:off x="0" y="0"/>
          <a:ext cx="0" cy="0"/>
          <a:chOff x="0" y="0"/>
          <a:chExt cx="0" cy="0"/>
        </a:xfrm>
      </p:grpSpPr>
      <p:sp>
        <p:nvSpPr>
          <p:cNvPr id="31" name="TextBox 6">
            <a:extLst>
              <a:ext uri="{FF2B5EF4-FFF2-40B4-BE49-F238E27FC236}">
                <a16:creationId xmlns:a16="http://schemas.microsoft.com/office/drawing/2014/main" id="{6F940BBD-A21E-192C-0DCB-0CB1B0A3906F}"/>
              </a:ext>
            </a:extLst>
          </p:cNvPr>
          <p:cNvSpPr txBox="1">
            <a:spLocks noChangeArrowheads="1"/>
          </p:cNvSpPr>
          <p:nvPr/>
        </p:nvSpPr>
        <p:spPr bwMode="auto">
          <a:xfrm>
            <a:off x="2083034" y="4340178"/>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5: Introduction to the geospatial data management cycle </a:t>
            </a:r>
            <a:endParaRPr lang="en-US" altLang="en-US" sz="3200" dirty="0">
              <a:latin typeface="+mn-lt"/>
              <a:ea typeface="Century Gothic" charset="0"/>
              <a:cs typeface="Century Gothic" charset="0"/>
            </a:endParaRPr>
          </a:p>
        </p:txBody>
      </p:sp>
      <p:sp>
        <p:nvSpPr>
          <p:cNvPr id="5" name="TextBox 6">
            <a:extLst>
              <a:ext uri="{FF2B5EF4-FFF2-40B4-BE49-F238E27FC236}">
                <a16:creationId xmlns:a16="http://schemas.microsoft.com/office/drawing/2014/main" id="{B254199F-2C03-A794-6B67-002DA86548C3}"/>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6" name="Picture 5">
            <a:extLst>
              <a:ext uri="{FF2B5EF4-FFF2-40B4-BE49-F238E27FC236}">
                <a16:creationId xmlns:a16="http://schemas.microsoft.com/office/drawing/2014/main" id="{3379339C-9DEA-5943-6276-C1C5202CB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149031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3A85DE-ED31-2A95-3583-15FA1E6E8931}"/>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11306176" y="1671464"/>
            <a:ext cx="251722" cy="14336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1524000" y="1"/>
            <a:ext cx="9144000" cy="779411"/>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rgbClr val="002147"/>
                </a:solidFill>
                <a:latin typeface="+mn-lt"/>
              </a:rPr>
              <a:t>Document the data (</a:t>
            </a:r>
            <a:r>
              <a:rPr lang="fr-CH" sz="3200" b="1" dirty="0" err="1">
                <a:solidFill>
                  <a:srgbClr val="002147"/>
                </a:solidFill>
                <a:latin typeface="+mn-lt"/>
              </a:rPr>
              <a:t>metadata</a:t>
            </a:r>
            <a:r>
              <a:rPr lang="fr-CH" sz="3200" b="1" dirty="0">
                <a:solidFill>
                  <a:srgbClr val="002147"/>
                </a:solidFill>
                <a:latin typeface="+mn-lt"/>
              </a:rPr>
              <a:t>)</a:t>
            </a:r>
            <a:endParaRPr lang="fr-CH" altLang="en-US" sz="3200" b="1" dirty="0">
              <a:solidFill>
                <a:srgbClr val="002147"/>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713492" y="806543"/>
            <a:ext cx="6560942" cy="1440160"/>
          </a:xfrm>
          <a:prstGeom prst="rect">
            <a:avLst/>
          </a:prstGeom>
          <a:noFill/>
          <a:ln w="9525">
            <a:noFill/>
            <a:miter lim="800000"/>
            <a:headEnd/>
            <a:tailEnd/>
          </a:ln>
        </p:spPr>
        <p:txBody>
          <a:bodyPr lIns="0" tIns="0" rIns="0" bIns="0"/>
          <a:lstStyle/>
          <a:p>
            <a:pPr lvl="0" algn="just"/>
            <a:r>
              <a:rPr lang="en-US" sz="2400" dirty="0"/>
              <a:t>All geospatial and statistical data used or generated as part of the implementation of the cycle must be properly documented.</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695325" y="2135251"/>
            <a:ext cx="6579109" cy="1792955"/>
          </a:xfrm>
          <a:prstGeom prst="rect">
            <a:avLst/>
          </a:prstGeom>
          <a:noFill/>
          <a:ln w="9525">
            <a:noFill/>
            <a:miter lim="800000"/>
            <a:headEnd/>
            <a:tailEnd/>
          </a:ln>
        </p:spPr>
        <p:txBody>
          <a:bodyPr lIns="0" tIns="0" rIns="0" bIns="0"/>
          <a:lstStyle/>
          <a:p>
            <a:pPr lvl="0" algn="just"/>
            <a:r>
              <a:rPr lang="en-US" sz="2400" dirty="0"/>
              <a:t>This documentation provides the information needed to guarantee the quality of the data and should be started as soon as possible throughout the cycle.</a:t>
            </a:r>
          </a:p>
        </p:txBody>
      </p:sp>
      <p:sp>
        <p:nvSpPr>
          <p:cNvPr id="3" name="Rectangle 3">
            <a:extLst>
              <a:ext uri="{FF2B5EF4-FFF2-40B4-BE49-F238E27FC236}">
                <a16:creationId xmlns:a16="http://schemas.microsoft.com/office/drawing/2014/main" id="{DFD75E42-0501-730C-8A51-B8EB28B61BA6}"/>
              </a:ext>
            </a:extLst>
          </p:cNvPr>
          <p:cNvSpPr>
            <a:spLocks noChangeArrowheads="1"/>
          </p:cNvSpPr>
          <p:nvPr/>
        </p:nvSpPr>
        <p:spPr bwMode="auto">
          <a:xfrm>
            <a:off x="713491" y="3816753"/>
            <a:ext cx="4849888" cy="1193490"/>
          </a:xfrm>
          <a:prstGeom prst="rect">
            <a:avLst/>
          </a:prstGeom>
          <a:noFill/>
          <a:ln w="9525">
            <a:noFill/>
            <a:miter lim="800000"/>
            <a:headEnd/>
            <a:tailEnd/>
          </a:ln>
        </p:spPr>
        <p:txBody>
          <a:bodyPr lIns="0" tIns="0" rIns="0" bIns="0"/>
          <a:lstStyle/>
          <a:p>
            <a:pPr lvl="0"/>
            <a:r>
              <a:rPr lang="en-US" sz="2400" dirty="0"/>
              <a:t>The information is entered in a metadata record based on a standardized metadata profile</a:t>
            </a:r>
            <a:r>
              <a:rPr lang="fr-FR" sz="2400" dirty="0"/>
              <a:t>.</a:t>
            </a:r>
            <a:endParaRPr lang="en-GB" sz="2400" dirty="0"/>
          </a:p>
        </p:txBody>
      </p:sp>
      <p:pic>
        <p:nvPicPr>
          <p:cNvPr id="8" name="Picture 7">
            <a:extLst>
              <a:ext uri="{FF2B5EF4-FFF2-40B4-BE49-F238E27FC236}">
                <a16:creationId xmlns:a16="http://schemas.microsoft.com/office/drawing/2014/main" id="{932DF8C6-95F1-10A6-C004-21B88FE72CBE}"/>
              </a:ext>
            </a:extLst>
          </p:cNvPr>
          <p:cNvPicPr>
            <a:picLocks noChangeAspect="1"/>
          </p:cNvPicPr>
          <p:nvPr/>
        </p:nvPicPr>
        <p:blipFill>
          <a:blip r:embed="rId4"/>
          <a:stretch>
            <a:fillRect/>
          </a:stretch>
        </p:blipFill>
        <p:spPr>
          <a:xfrm>
            <a:off x="6095999" y="3525007"/>
            <a:ext cx="1366245" cy="2495444"/>
          </a:xfrm>
          <a:prstGeom prst="rect">
            <a:avLst/>
          </a:prstGeom>
        </p:spPr>
      </p:pic>
      <p:sp>
        <p:nvSpPr>
          <p:cNvPr id="7" name="Google Shape;258;p10">
            <a:extLst>
              <a:ext uri="{FF2B5EF4-FFF2-40B4-BE49-F238E27FC236}">
                <a16:creationId xmlns:a16="http://schemas.microsoft.com/office/drawing/2014/main" id="{1C30003B-F72E-6977-36D5-32ECEFB76434}"/>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10</a:t>
            </a:fld>
            <a:endParaRPr sz="1200" dirty="0">
              <a:solidFill>
                <a:schemeClr val="lt1"/>
              </a:solidFill>
              <a:latin typeface="Calibri"/>
              <a:ea typeface="Calibri"/>
              <a:cs typeface="Calibri"/>
              <a:sym typeface="Calibri"/>
            </a:endParaRPr>
          </a:p>
        </p:txBody>
      </p:sp>
      <p:sp>
        <p:nvSpPr>
          <p:cNvPr id="6" name="Right Arrow 14">
            <a:extLst>
              <a:ext uri="{FF2B5EF4-FFF2-40B4-BE49-F238E27FC236}">
                <a16:creationId xmlns:a16="http://schemas.microsoft.com/office/drawing/2014/main" id="{CD2F64AA-ACF8-3DA5-C18B-500991797B69}"/>
              </a:ext>
            </a:extLst>
          </p:cNvPr>
          <p:cNvSpPr/>
          <p:nvPr/>
        </p:nvSpPr>
        <p:spPr>
          <a:xfrm>
            <a:off x="1256043" y="5253455"/>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TextBox 9">
            <a:extLst>
              <a:ext uri="{FF2B5EF4-FFF2-40B4-BE49-F238E27FC236}">
                <a16:creationId xmlns:a16="http://schemas.microsoft.com/office/drawing/2014/main" id="{E71DA836-901E-3ED8-2780-F933658165E7}"/>
              </a:ext>
            </a:extLst>
          </p:cNvPr>
          <p:cNvSpPr txBox="1"/>
          <p:nvPr/>
        </p:nvSpPr>
        <p:spPr>
          <a:xfrm>
            <a:off x="1731319" y="5194162"/>
            <a:ext cx="4007220" cy="830997"/>
          </a:xfrm>
          <a:prstGeom prst="rect">
            <a:avLst/>
          </a:prstGeom>
          <a:noFill/>
        </p:spPr>
        <p:txBody>
          <a:bodyPr wrap="square">
            <a:spAutoFit/>
          </a:bodyPr>
          <a:lstStyle/>
          <a:p>
            <a:r>
              <a:rPr lang="en-US" sz="2400" dirty="0"/>
              <a:t>We will come back to this in Session 14</a:t>
            </a:r>
          </a:p>
        </p:txBody>
      </p:sp>
    </p:spTree>
    <p:extLst>
      <p:ext uri="{BB962C8B-B14F-4D97-AF65-F5344CB8AC3E}">
        <p14:creationId xmlns:p14="http://schemas.microsoft.com/office/powerpoint/2010/main" val="92159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ECD625-8CCE-4835-9A80-31D89371F67B}"/>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762974" y="2105026"/>
            <a:ext cx="1447825"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1524000" y="1"/>
            <a:ext cx="9144000" cy="73342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rgbClr val="002147"/>
                </a:solidFill>
                <a:latin typeface="+mn-lt"/>
              </a:rPr>
              <a:t>Compile existing data and identify gaps</a:t>
            </a:r>
            <a:endParaRPr lang="fr-CH" altLang="en-US" sz="3200" b="1" dirty="0">
              <a:solidFill>
                <a:srgbClr val="002147"/>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695324" y="789180"/>
            <a:ext cx="6607567" cy="1450370"/>
          </a:xfrm>
          <a:prstGeom prst="rect">
            <a:avLst/>
          </a:prstGeom>
          <a:noFill/>
          <a:ln w="9525">
            <a:noFill/>
            <a:miter lim="800000"/>
            <a:headEnd/>
            <a:tailEnd/>
          </a:ln>
        </p:spPr>
        <p:txBody>
          <a:bodyPr lIns="0" tIns="0" rIns="0" bIns="0"/>
          <a:lstStyle/>
          <a:p>
            <a:pPr lvl="0" algn="just"/>
            <a:r>
              <a:rPr lang="en-US" sz="2400" dirty="0"/>
              <a:t>The compilation and organization of existing data make it possible to reduce the duplication of efforts, and therefore save time and money.</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695325" y="2401757"/>
            <a:ext cx="6607566" cy="1754281"/>
          </a:xfrm>
          <a:prstGeom prst="rect">
            <a:avLst/>
          </a:prstGeom>
          <a:noFill/>
          <a:ln w="9525">
            <a:noFill/>
            <a:miter lim="800000"/>
            <a:headEnd/>
            <a:tailEnd/>
          </a:ln>
        </p:spPr>
        <p:txBody>
          <a:bodyPr lIns="0" tIns="0" rIns="0" bIns="0"/>
          <a:lstStyle/>
          <a:p>
            <a:pPr lvl="0" algn="just"/>
            <a:r>
              <a:rPr lang="en-US" sz="2400" dirty="0"/>
              <a:t>The quality of the available and accessible data that has been compiled must then be assessed against  the data specifications and ground reference to identify the potential gaps that will have to be filled.</a:t>
            </a:r>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695326" y="4318245"/>
            <a:ext cx="6607565" cy="1610265"/>
          </a:xfrm>
          <a:prstGeom prst="rect">
            <a:avLst/>
          </a:prstGeom>
          <a:noFill/>
          <a:ln w="9525">
            <a:noFill/>
            <a:miter lim="800000"/>
            <a:headEnd/>
            <a:tailEnd/>
          </a:ln>
        </p:spPr>
        <p:txBody>
          <a:bodyPr lIns="0" tIns="0" rIns="0" bIns="0"/>
          <a:lstStyle/>
          <a:p>
            <a:pPr lvl="0" algn="just"/>
            <a:r>
              <a:rPr lang="en-US" sz="2400" dirty="0"/>
              <a:t>Restrictions in the use and/or sharing of the compiled data can also result in the need to collect new or additional data</a:t>
            </a:r>
            <a:r>
              <a:rPr lang="fr-FR" sz="2400" dirty="0"/>
              <a:t>. </a:t>
            </a:r>
            <a:endParaRPr lang="en-US" sz="2400" dirty="0"/>
          </a:p>
        </p:txBody>
      </p:sp>
      <p:sp>
        <p:nvSpPr>
          <p:cNvPr id="6" name="Right Arrow 14">
            <a:extLst>
              <a:ext uri="{FF2B5EF4-FFF2-40B4-BE49-F238E27FC236}">
                <a16:creationId xmlns:a16="http://schemas.microsoft.com/office/drawing/2014/main" id="{7B793CD2-2143-A383-2119-02089BFCD526}"/>
              </a:ext>
            </a:extLst>
          </p:cNvPr>
          <p:cNvSpPr/>
          <p:nvPr/>
        </p:nvSpPr>
        <p:spPr>
          <a:xfrm>
            <a:off x="3331313" y="5648881"/>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a:extLst>
              <a:ext uri="{FF2B5EF4-FFF2-40B4-BE49-F238E27FC236}">
                <a16:creationId xmlns:a16="http://schemas.microsoft.com/office/drawing/2014/main" id="{4EDF9517-7850-0C44-6EB0-B7932759DE91}"/>
              </a:ext>
            </a:extLst>
          </p:cNvPr>
          <p:cNvSpPr txBox="1"/>
          <p:nvPr/>
        </p:nvSpPr>
        <p:spPr>
          <a:xfrm>
            <a:off x="3806589" y="5589588"/>
            <a:ext cx="5067872" cy="461665"/>
          </a:xfrm>
          <a:prstGeom prst="rect">
            <a:avLst/>
          </a:prstGeom>
          <a:noFill/>
        </p:spPr>
        <p:txBody>
          <a:bodyPr wrap="square">
            <a:spAutoFit/>
          </a:bodyPr>
          <a:lstStyle/>
          <a:p>
            <a:r>
              <a:rPr lang="en-US" sz="2400" dirty="0"/>
              <a:t>We will come back to this in Session 15</a:t>
            </a:r>
          </a:p>
        </p:txBody>
      </p:sp>
      <p:sp>
        <p:nvSpPr>
          <p:cNvPr id="9" name="Google Shape;258;p10">
            <a:extLst>
              <a:ext uri="{FF2B5EF4-FFF2-40B4-BE49-F238E27FC236}">
                <a16:creationId xmlns:a16="http://schemas.microsoft.com/office/drawing/2014/main" id="{1572005D-9AEC-8141-BDED-8F4054872D15}"/>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11</a:t>
            </a:fld>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7310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346E7A-591B-F538-9D10-D3BB5648F68D}"/>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739736" y="1704638"/>
            <a:ext cx="1471064"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1524000" y="1"/>
            <a:ext cx="9144000" cy="726319"/>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rgbClr val="002147"/>
                </a:solidFill>
                <a:latin typeface="+mn-lt"/>
              </a:rPr>
              <a:t>Fill the gaps in the data</a:t>
            </a:r>
            <a:endParaRPr lang="fr-CH" altLang="en-US" sz="3200" b="1" dirty="0">
              <a:solidFill>
                <a:srgbClr val="002147"/>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695326" y="822820"/>
            <a:ext cx="6731386" cy="384199"/>
          </a:xfrm>
          <a:prstGeom prst="rect">
            <a:avLst/>
          </a:prstGeom>
          <a:noFill/>
          <a:ln w="9525">
            <a:noFill/>
            <a:miter lim="800000"/>
            <a:headEnd/>
            <a:tailEnd/>
          </a:ln>
        </p:spPr>
        <p:txBody>
          <a:bodyPr lIns="0" tIns="0" rIns="0" bIns="0"/>
          <a:lstStyle/>
          <a:p>
            <a:pPr lvl="0" algn="just"/>
            <a:r>
              <a:rPr lang="en-US" sz="2400" dirty="0"/>
              <a:t>Gaps in the data identified during the previous step should ideally be filled.</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695324" y="1746650"/>
            <a:ext cx="6731387" cy="2446612"/>
          </a:xfrm>
          <a:prstGeom prst="rect">
            <a:avLst/>
          </a:prstGeom>
          <a:noFill/>
          <a:ln w="9525">
            <a:noFill/>
            <a:miter lim="800000"/>
            <a:headEnd/>
            <a:tailEnd/>
          </a:ln>
        </p:spPr>
        <p:txBody>
          <a:bodyPr lIns="0" tIns="0" rIns="0" bIns="0"/>
          <a:lstStyle/>
          <a:p>
            <a:pPr lvl="0" algn="just"/>
            <a:r>
              <a:rPr lang="en-US" sz="2400" dirty="0"/>
              <a:t>Different approaches can  be used, including the improvement of existing data, the extraction of new data using different methods such as digitization or the collection of geographic coordinates in the field.</a:t>
            </a:r>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695324" y="3494844"/>
            <a:ext cx="6731387" cy="726319"/>
          </a:xfrm>
          <a:prstGeom prst="rect">
            <a:avLst/>
          </a:prstGeom>
          <a:noFill/>
          <a:ln w="9525">
            <a:noFill/>
            <a:miter lim="800000"/>
            <a:headEnd/>
            <a:tailEnd/>
          </a:ln>
        </p:spPr>
        <p:txBody>
          <a:bodyPr lIns="0" tIns="0" rIns="0" bIns="0"/>
          <a:lstStyle/>
          <a:p>
            <a:pPr lvl="0" algn="just"/>
            <a:r>
              <a:rPr lang="en-US" sz="2400" dirty="0"/>
              <a:t>The data in question must also be validated before being used</a:t>
            </a:r>
            <a:r>
              <a:rPr lang="fr-FR" sz="2400" dirty="0"/>
              <a:t>.</a:t>
            </a:r>
            <a:endParaRPr lang="en-US" sz="2400" dirty="0"/>
          </a:p>
        </p:txBody>
      </p:sp>
      <p:pic>
        <p:nvPicPr>
          <p:cNvPr id="6" name="Picture 5" descr="remote_Sensing.gif">
            <a:extLst>
              <a:ext uri="{FF2B5EF4-FFF2-40B4-BE49-F238E27FC236}">
                <a16:creationId xmlns:a16="http://schemas.microsoft.com/office/drawing/2014/main" id="{E64FB149-1982-952F-2D49-48648DF6DCCD}"/>
              </a:ext>
            </a:extLst>
          </p:cNvPr>
          <p:cNvPicPr>
            <a:picLocks noChangeAspect="1"/>
          </p:cNvPicPr>
          <p:nvPr/>
        </p:nvPicPr>
        <p:blipFill>
          <a:blip r:embed="rId4" cstate="print"/>
          <a:stretch>
            <a:fillRect/>
          </a:stretch>
        </p:blipFill>
        <p:spPr>
          <a:xfrm>
            <a:off x="1977704" y="4446357"/>
            <a:ext cx="1320800" cy="990600"/>
          </a:xfrm>
          <a:prstGeom prst="rect">
            <a:avLst/>
          </a:prstGeom>
          <a:ln>
            <a:noFill/>
          </a:ln>
          <a:effectLst>
            <a:outerShdw blurRad="190500" algn="tl" rotWithShape="0">
              <a:srgbClr val="000000">
                <a:alpha val="70000"/>
              </a:srgbClr>
            </a:outerShdw>
          </a:effectLst>
        </p:spPr>
      </p:pic>
      <p:pic>
        <p:nvPicPr>
          <p:cNvPr id="8" name="Picture 7" descr="image_processing.jpg">
            <a:extLst>
              <a:ext uri="{FF2B5EF4-FFF2-40B4-BE49-F238E27FC236}">
                <a16:creationId xmlns:a16="http://schemas.microsoft.com/office/drawing/2014/main" id="{AA1AFFD3-13B5-657C-5188-36EA94702447}"/>
              </a:ext>
            </a:extLst>
          </p:cNvPr>
          <p:cNvPicPr>
            <a:picLocks noChangeAspect="1"/>
          </p:cNvPicPr>
          <p:nvPr/>
        </p:nvPicPr>
        <p:blipFill>
          <a:blip r:embed="rId5" cstate="print"/>
          <a:srcRect/>
          <a:stretch>
            <a:fillRect/>
          </a:stretch>
        </p:blipFill>
        <p:spPr>
          <a:xfrm>
            <a:off x="3412139" y="4427070"/>
            <a:ext cx="1344461" cy="1009888"/>
          </a:xfrm>
          <a:prstGeom prst="rect">
            <a:avLst/>
          </a:prstGeom>
          <a:ln>
            <a:noFill/>
          </a:ln>
          <a:effectLst>
            <a:outerShdw blurRad="190500" algn="tl" rotWithShape="0">
              <a:srgbClr val="000000">
                <a:alpha val="70000"/>
              </a:srgbClr>
            </a:outerShdw>
          </a:effectLst>
        </p:spPr>
      </p:pic>
      <p:pic>
        <p:nvPicPr>
          <p:cNvPr id="9" name="Picture 8" descr="digitizing.jpg">
            <a:extLst>
              <a:ext uri="{FF2B5EF4-FFF2-40B4-BE49-F238E27FC236}">
                <a16:creationId xmlns:a16="http://schemas.microsoft.com/office/drawing/2014/main" id="{19D19BF7-3DFF-228B-53BA-7EF2CA19AF8F}"/>
              </a:ext>
            </a:extLst>
          </p:cNvPr>
          <p:cNvPicPr>
            <a:picLocks noChangeAspect="1"/>
          </p:cNvPicPr>
          <p:nvPr/>
        </p:nvPicPr>
        <p:blipFill>
          <a:blip r:embed="rId6" cstate="print"/>
          <a:stretch>
            <a:fillRect/>
          </a:stretch>
        </p:blipFill>
        <p:spPr>
          <a:xfrm>
            <a:off x="4870233" y="4438302"/>
            <a:ext cx="1498941" cy="997157"/>
          </a:xfrm>
          <a:prstGeom prst="rect">
            <a:avLst/>
          </a:prstGeom>
          <a:ln>
            <a:noFill/>
          </a:ln>
          <a:effectLst>
            <a:outerShdw blurRad="190500" algn="tl" rotWithShape="0">
              <a:srgbClr val="000000">
                <a:alpha val="70000"/>
              </a:srgbClr>
            </a:outerShdw>
          </a:effectLst>
        </p:spPr>
      </p:pic>
      <p:pic>
        <p:nvPicPr>
          <p:cNvPr id="11" name="Picture 2">
            <a:extLst>
              <a:ext uri="{FF2B5EF4-FFF2-40B4-BE49-F238E27FC236}">
                <a16:creationId xmlns:a16="http://schemas.microsoft.com/office/drawing/2014/main" id="{6F706019-7A2B-186A-1410-70ACC78B67A0}"/>
              </a:ext>
            </a:extLst>
          </p:cNvPr>
          <p:cNvPicPr>
            <a:picLocks noChangeAspect="1" noChangeArrowheads="1"/>
          </p:cNvPicPr>
          <p:nvPr/>
        </p:nvPicPr>
        <p:blipFill>
          <a:blip r:embed="rId7" cstate="print"/>
          <a:srcRect/>
          <a:stretch>
            <a:fillRect/>
          </a:stretch>
        </p:blipFill>
        <p:spPr bwMode="auto">
          <a:xfrm>
            <a:off x="6453387" y="4446358"/>
            <a:ext cx="1643980" cy="987055"/>
          </a:xfrm>
          <a:prstGeom prst="rect">
            <a:avLst/>
          </a:prstGeom>
          <a:ln>
            <a:noFill/>
          </a:ln>
          <a:effectLst>
            <a:outerShdw blurRad="190500" algn="tl" rotWithShape="0">
              <a:srgbClr val="000000">
                <a:alpha val="70000"/>
              </a:srgbClr>
            </a:outerShdw>
          </a:effectLst>
        </p:spPr>
      </p:pic>
      <p:sp>
        <p:nvSpPr>
          <p:cNvPr id="10" name="Google Shape;258;p10">
            <a:extLst>
              <a:ext uri="{FF2B5EF4-FFF2-40B4-BE49-F238E27FC236}">
                <a16:creationId xmlns:a16="http://schemas.microsoft.com/office/drawing/2014/main" id="{ED40D2F0-01D3-1C27-5ACB-9EDE941BF800}"/>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12</a:t>
            </a:fld>
            <a:endParaRPr sz="1200">
              <a:solidFill>
                <a:schemeClr val="lt1"/>
              </a:solidFill>
              <a:latin typeface="Calibri"/>
              <a:ea typeface="Calibri"/>
              <a:cs typeface="Calibri"/>
              <a:sym typeface="Calibri"/>
            </a:endParaRPr>
          </a:p>
        </p:txBody>
      </p:sp>
      <p:sp>
        <p:nvSpPr>
          <p:cNvPr id="7" name="Right Arrow 14">
            <a:extLst>
              <a:ext uri="{FF2B5EF4-FFF2-40B4-BE49-F238E27FC236}">
                <a16:creationId xmlns:a16="http://schemas.microsoft.com/office/drawing/2014/main" id="{EA6EFC51-91B6-5ED9-5E5B-3AB595761DCB}"/>
              </a:ext>
            </a:extLst>
          </p:cNvPr>
          <p:cNvSpPr/>
          <p:nvPr/>
        </p:nvSpPr>
        <p:spPr>
          <a:xfrm>
            <a:off x="3331313" y="5648881"/>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3" name="TextBox 12">
            <a:extLst>
              <a:ext uri="{FF2B5EF4-FFF2-40B4-BE49-F238E27FC236}">
                <a16:creationId xmlns:a16="http://schemas.microsoft.com/office/drawing/2014/main" id="{404F33FD-F957-C893-404F-EDD73AE3E714}"/>
              </a:ext>
            </a:extLst>
          </p:cNvPr>
          <p:cNvSpPr txBox="1"/>
          <p:nvPr/>
        </p:nvSpPr>
        <p:spPr>
          <a:xfrm>
            <a:off x="3806589" y="5589588"/>
            <a:ext cx="5552564" cy="461665"/>
          </a:xfrm>
          <a:prstGeom prst="rect">
            <a:avLst/>
          </a:prstGeom>
          <a:noFill/>
        </p:spPr>
        <p:txBody>
          <a:bodyPr wrap="square">
            <a:spAutoFit/>
          </a:bodyPr>
          <a:lstStyle/>
          <a:p>
            <a:r>
              <a:rPr lang="en-US" sz="2400" dirty="0"/>
              <a:t>We will also cover this during Session 15</a:t>
            </a:r>
          </a:p>
        </p:txBody>
      </p:sp>
    </p:spTree>
    <p:extLst>
      <p:ext uri="{BB962C8B-B14F-4D97-AF65-F5344CB8AC3E}">
        <p14:creationId xmlns:p14="http://schemas.microsoft.com/office/powerpoint/2010/main" val="155880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57F9D5-641D-E6D9-FF00-871F1A93E41C}"/>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713559" y="1103665"/>
            <a:ext cx="1526091" cy="4298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1524000" y="1"/>
            <a:ext cx="9144000" cy="7524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rgbClr val="002147"/>
                </a:solidFill>
                <a:latin typeface="+mn-lt"/>
              </a:rPr>
              <a:t>Host, manage, share, and use data</a:t>
            </a:r>
            <a:endParaRPr lang="fr-CH" altLang="en-US" sz="3200" b="1" dirty="0">
              <a:solidFill>
                <a:srgbClr val="002147"/>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695324" y="813031"/>
            <a:ext cx="6587003" cy="2782874"/>
          </a:xfrm>
          <a:prstGeom prst="rect">
            <a:avLst/>
          </a:prstGeom>
          <a:noFill/>
          <a:ln w="9525">
            <a:noFill/>
            <a:miter lim="800000"/>
            <a:headEnd/>
            <a:tailEnd/>
          </a:ln>
        </p:spPr>
        <p:txBody>
          <a:bodyPr lIns="0" tIns="0" rIns="0" bIns="0"/>
          <a:lstStyle/>
          <a:p>
            <a:pPr lvl="0" algn="just"/>
            <a:r>
              <a:rPr lang="en-US" sz="2400" dirty="0"/>
              <a:t>Once the data has reached the appropriate quality level, it can be used to generate the GIS-based products defined at the beginning of the process.</a:t>
            </a:r>
          </a:p>
          <a:p>
            <a:pPr lvl="0" algn="just"/>
            <a:endParaRPr lang="en-US" sz="1400" dirty="0"/>
          </a:p>
          <a:p>
            <a:pPr lvl="0" algn="just"/>
            <a:r>
              <a:rPr lang="en-US" sz="2400" dirty="0"/>
              <a:t>The data in question should ideally be properly hosted and maintained to allow for any other use</a:t>
            </a:r>
            <a:r>
              <a:rPr lang="fr-FR" sz="2400" dirty="0"/>
              <a:t>. </a:t>
            </a:r>
            <a:endParaRPr lang="en-US" sz="2400" dirty="0"/>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695325" y="3182347"/>
            <a:ext cx="6638015" cy="1983650"/>
          </a:xfrm>
          <a:prstGeom prst="rect">
            <a:avLst/>
          </a:prstGeom>
          <a:noFill/>
          <a:ln w="9525">
            <a:noFill/>
            <a:miter lim="800000"/>
            <a:headEnd/>
            <a:tailEnd/>
          </a:ln>
        </p:spPr>
        <p:txBody>
          <a:bodyPr lIns="0" tIns="0" rIns="0" bIns="0"/>
          <a:lstStyle/>
          <a:p>
            <a:pPr algn="just"/>
            <a:r>
              <a:rPr lang="en-US" sz="2400" dirty="0"/>
              <a:t>Depending on the restrictions attached to it, the data can be distributed to the targeted and/or interested parties. The same goes for the information and/or information products which are then generated based on this data.</a:t>
            </a:r>
          </a:p>
        </p:txBody>
      </p:sp>
      <p:sp>
        <p:nvSpPr>
          <p:cNvPr id="5" name="Google Shape;258;p10">
            <a:extLst>
              <a:ext uri="{FF2B5EF4-FFF2-40B4-BE49-F238E27FC236}">
                <a16:creationId xmlns:a16="http://schemas.microsoft.com/office/drawing/2014/main" id="{E72D3C04-422B-DA2F-39C0-CF5D891CA337}"/>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13</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011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7F26251-3AB1-0C14-9C43-5E7D813C9567}"/>
              </a:ext>
            </a:extLst>
          </p:cNvPr>
          <p:cNvSpPr>
            <a:spLocks noChangeArrowheads="1"/>
          </p:cNvSpPr>
          <p:nvPr/>
        </p:nvSpPr>
        <p:spPr bwMode="auto">
          <a:xfrm>
            <a:off x="695324" y="2104592"/>
            <a:ext cx="6507291" cy="2511504"/>
          </a:xfrm>
          <a:prstGeom prst="rect">
            <a:avLst/>
          </a:prstGeom>
          <a:noFill/>
          <a:ln w="9525">
            <a:noFill/>
            <a:miter lim="800000"/>
            <a:headEnd/>
            <a:tailEnd/>
          </a:ln>
        </p:spPr>
        <p:txBody>
          <a:bodyPr lIns="0" tIns="0" rIns="0" bIns="0"/>
          <a:lstStyle/>
          <a:p>
            <a:pPr lvl="0" algn="just"/>
            <a:r>
              <a:rPr lang="en-US" sz="2400" dirty="0"/>
              <a:t>Such an update must be done by following an established update mechanism</a:t>
            </a:r>
          </a:p>
          <a:p>
            <a:pPr lvl="0" algn="just"/>
            <a:endParaRPr lang="en-US" sz="2400" dirty="0"/>
          </a:p>
          <a:p>
            <a:pPr lvl="0" algn="just"/>
            <a:r>
              <a:rPr lang="en-US" sz="2400" dirty="0"/>
              <a:t>This may require the collection or extraction of additional data as well as updating the GIS-based products generated with it</a:t>
            </a: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1524000" y="1"/>
            <a:ext cx="9144000" cy="734302"/>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rgbClr val="002147"/>
                </a:solidFill>
                <a:latin typeface="+mn-lt"/>
              </a:rPr>
              <a:t>Update data</a:t>
            </a:r>
            <a:endParaRPr lang="fr-CH" altLang="en-US" sz="3200" b="1" dirty="0">
              <a:solidFill>
                <a:srgbClr val="002147"/>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695325" y="817307"/>
            <a:ext cx="6507291" cy="790397"/>
          </a:xfrm>
          <a:prstGeom prst="rect">
            <a:avLst/>
          </a:prstGeom>
          <a:noFill/>
          <a:ln w="9525">
            <a:noFill/>
            <a:miter lim="800000"/>
            <a:headEnd/>
            <a:tailEnd/>
          </a:ln>
        </p:spPr>
        <p:txBody>
          <a:bodyPr lIns="0" tIns="0" rIns="0" bIns="0"/>
          <a:lstStyle/>
          <a:p>
            <a:pPr lvl="0" algn="just"/>
            <a:r>
              <a:rPr lang="en-US" sz="2400" dirty="0"/>
              <a:t>Like any other type of data, geospatial data must be updated regularly to reflect the changes that occur over time</a:t>
            </a:r>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2766043" y="4619628"/>
            <a:ext cx="2366436" cy="432048"/>
          </a:xfrm>
          <a:prstGeom prst="rect">
            <a:avLst/>
          </a:prstGeom>
          <a:noFill/>
          <a:ln w="9525">
            <a:noFill/>
            <a:miter lim="800000"/>
            <a:headEnd/>
            <a:tailEnd/>
          </a:ln>
        </p:spPr>
        <p:txBody>
          <a:bodyPr lIns="0" tIns="0" rIns="0" bIns="0"/>
          <a:lstStyle/>
          <a:p>
            <a:pPr lvl="0"/>
            <a:r>
              <a:rPr lang="fr-CH" sz="2400" dirty="0" err="1"/>
              <a:t>Generates</a:t>
            </a:r>
            <a:r>
              <a:rPr lang="fr-CH" sz="2400" dirty="0"/>
              <a:t> a </a:t>
            </a:r>
            <a:r>
              <a:rPr lang="fr-CH" sz="2400" dirty="0" err="1"/>
              <a:t>loop</a:t>
            </a:r>
            <a:endParaRPr lang="fr-CH" sz="2400" dirty="0"/>
          </a:p>
        </p:txBody>
      </p:sp>
      <p:sp>
        <p:nvSpPr>
          <p:cNvPr id="17" name="AutoShape 32">
            <a:extLst>
              <a:ext uri="{FF2B5EF4-FFF2-40B4-BE49-F238E27FC236}">
                <a16:creationId xmlns:a16="http://schemas.microsoft.com/office/drawing/2014/main" id="{9F05D026-D9AB-F652-5290-D2CA12EABE88}"/>
              </a:ext>
            </a:extLst>
          </p:cNvPr>
          <p:cNvSpPr>
            <a:spLocks noChangeArrowheads="1"/>
          </p:cNvSpPr>
          <p:nvPr/>
        </p:nvSpPr>
        <p:spPr bwMode="auto">
          <a:xfrm>
            <a:off x="2214806" y="4616096"/>
            <a:ext cx="478972" cy="381000"/>
          </a:xfrm>
          <a:prstGeom prst="rightArrow">
            <a:avLst>
              <a:gd name="adj1" fmla="val 50000"/>
              <a:gd name="adj2" fmla="val 53571"/>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7" name="Google Shape;258;p10">
            <a:extLst>
              <a:ext uri="{FF2B5EF4-FFF2-40B4-BE49-F238E27FC236}">
                <a16:creationId xmlns:a16="http://schemas.microsoft.com/office/drawing/2014/main" id="{EA9185F3-B66A-95BC-1890-F9DB37BDC5E4}"/>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14</a:t>
            </a:fld>
            <a:endParaRPr sz="120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90998CDA-0A30-5B54-DCC1-3B2A824C2D85}"/>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010525" y="1096493"/>
            <a:ext cx="243891" cy="13323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6" name="Rectangle 3">
            <a:extLst>
              <a:ext uri="{FF2B5EF4-FFF2-40B4-BE49-F238E27FC236}">
                <a16:creationId xmlns:a16="http://schemas.microsoft.com/office/drawing/2014/main" id="{C8A9F300-77F6-F0BE-8AC3-5ABFAEFD765A}"/>
              </a:ext>
            </a:extLst>
          </p:cNvPr>
          <p:cNvSpPr>
            <a:spLocks noChangeArrowheads="1"/>
          </p:cNvSpPr>
          <p:nvPr/>
        </p:nvSpPr>
        <p:spPr bwMode="auto">
          <a:xfrm>
            <a:off x="1602676" y="5295802"/>
            <a:ext cx="7648900" cy="845203"/>
          </a:xfrm>
          <a:prstGeom prst="rect">
            <a:avLst/>
          </a:prstGeom>
          <a:noFill/>
          <a:ln w="9525">
            <a:noFill/>
            <a:miter lim="800000"/>
            <a:headEnd/>
            <a:tailEnd/>
          </a:ln>
        </p:spPr>
        <p:txBody>
          <a:bodyPr lIns="0" tIns="0" rIns="0" bIns="0"/>
          <a:lstStyle/>
          <a:p>
            <a:pPr lvl="0"/>
            <a:r>
              <a:rPr lang="en-US" sz="2400" i="1" dirty="0"/>
              <a:t>Note: The need to generate new GIS-based products might require for the process to restart from step 2.1</a:t>
            </a:r>
          </a:p>
        </p:txBody>
      </p:sp>
    </p:spTree>
    <p:extLst>
      <p:ext uri="{BB962C8B-B14F-4D97-AF65-F5344CB8AC3E}">
        <p14:creationId xmlns:p14="http://schemas.microsoft.com/office/powerpoint/2010/main" val="107164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4D82A84-C03A-6F63-9ECA-0B97F39C6BB3}"/>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15</a:t>
            </a:fld>
            <a:endParaRPr lang="en-GB" altLang="en-US" sz="1200" dirty="0">
              <a:solidFill>
                <a:schemeClr val="bg1"/>
              </a:solidFill>
            </a:endParaRPr>
          </a:p>
        </p:txBody>
      </p:sp>
      <p:sp>
        <p:nvSpPr>
          <p:cNvPr id="6" name="Title 1">
            <a:extLst>
              <a:ext uri="{FF2B5EF4-FFF2-40B4-BE49-F238E27FC236}">
                <a16:creationId xmlns:a16="http://schemas.microsoft.com/office/drawing/2014/main" id="{E380072A-4E03-BE39-E94F-2404230DAE5B}"/>
              </a:ext>
            </a:extLst>
          </p:cNvPr>
          <p:cNvSpPr txBox="1">
            <a:spLocks/>
          </p:cNvSpPr>
          <p:nvPr/>
        </p:nvSpPr>
        <p:spPr>
          <a:xfrm>
            <a:off x="1524000" y="42820"/>
            <a:ext cx="9144000" cy="6634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b="1" dirty="0">
                <a:solidFill>
                  <a:srgbClr val="002147"/>
                </a:solidFill>
                <a:latin typeface="+mn-lt"/>
              </a:rPr>
              <a:t>The geospatial data management cycle</a:t>
            </a:r>
            <a:endParaRPr lang="fr-CH" altLang="en-US" sz="3200" b="1" dirty="0">
              <a:solidFill>
                <a:srgbClr val="002147"/>
              </a:solidFill>
              <a:latin typeface="+mn-lt"/>
            </a:endParaRPr>
          </a:p>
        </p:txBody>
      </p:sp>
      <p:pic>
        <p:nvPicPr>
          <p:cNvPr id="2" name="Picture 1">
            <a:extLst>
              <a:ext uri="{FF2B5EF4-FFF2-40B4-BE49-F238E27FC236}">
                <a16:creationId xmlns:a16="http://schemas.microsoft.com/office/drawing/2014/main" id="{433E372E-11D1-4876-18E1-B31B0A924F29}"/>
              </a:ext>
            </a:extLst>
          </p:cNvPr>
          <p:cNvPicPr>
            <a:picLocks noChangeAspect="1"/>
          </p:cNvPicPr>
          <p:nvPr/>
        </p:nvPicPr>
        <p:blipFill>
          <a:blip r:embed="rId3"/>
          <a:stretch>
            <a:fillRect/>
          </a:stretch>
        </p:blipFill>
        <p:spPr>
          <a:xfrm>
            <a:off x="504700" y="926527"/>
            <a:ext cx="4202797" cy="5004946"/>
          </a:xfrm>
          <a:prstGeom prst="rect">
            <a:avLst/>
          </a:prstGeom>
        </p:spPr>
      </p:pic>
      <p:sp>
        <p:nvSpPr>
          <p:cNvPr id="4" name="Rectangle 3">
            <a:extLst>
              <a:ext uri="{FF2B5EF4-FFF2-40B4-BE49-F238E27FC236}">
                <a16:creationId xmlns:a16="http://schemas.microsoft.com/office/drawing/2014/main" id="{266111B3-012A-4AF1-C53E-FE40207BB3B3}"/>
              </a:ext>
            </a:extLst>
          </p:cNvPr>
          <p:cNvSpPr/>
          <p:nvPr/>
        </p:nvSpPr>
        <p:spPr>
          <a:xfrm>
            <a:off x="1534794" y="3258964"/>
            <a:ext cx="1604683" cy="170750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EA00E3E-4666-50E3-B820-D2452931E60F}"/>
              </a:ext>
            </a:extLst>
          </p:cNvPr>
          <p:cNvSpPr/>
          <p:nvPr/>
        </p:nvSpPr>
        <p:spPr>
          <a:xfrm>
            <a:off x="1534793" y="1788732"/>
            <a:ext cx="1604683" cy="12500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3">
            <a:extLst>
              <a:ext uri="{FF2B5EF4-FFF2-40B4-BE49-F238E27FC236}">
                <a16:creationId xmlns:a16="http://schemas.microsoft.com/office/drawing/2014/main" id="{6B157591-65FF-CB38-DBC1-52464F5A0831}"/>
              </a:ext>
            </a:extLst>
          </p:cNvPr>
          <p:cNvSpPr>
            <a:spLocks noChangeArrowheads="1"/>
          </p:cNvSpPr>
          <p:nvPr/>
        </p:nvSpPr>
        <p:spPr bwMode="auto">
          <a:xfrm>
            <a:off x="5601225" y="926527"/>
            <a:ext cx="6075800" cy="967587"/>
          </a:xfrm>
          <a:prstGeom prst="rect">
            <a:avLst/>
          </a:prstGeom>
          <a:noFill/>
          <a:ln w="9525">
            <a:noFill/>
            <a:miter lim="800000"/>
            <a:headEnd/>
            <a:tailEnd/>
          </a:ln>
        </p:spPr>
        <p:txBody>
          <a:bodyPr lIns="0" tIns="0" rIns="0" bIns="0"/>
          <a:lstStyle/>
          <a:p>
            <a:pPr lvl="0"/>
            <a:r>
              <a:rPr lang="en-US" sz="2400" dirty="0"/>
              <a:t>The remaining session for today will focus in more details on specific steps of the geospatial data management cycle (in red)</a:t>
            </a:r>
          </a:p>
          <a:p>
            <a:pPr lvl="0"/>
            <a:endParaRPr lang="en-US" sz="2400" dirty="0"/>
          </a:p>
        </p:txBody>
      </p:sp>
      <p:sp>
        <p:nvSpPr>
          <p:cNvPr id="11" name="Rectangle 10">
            <a:extLst>
              <a:ext uri="{FF2B5EF4-FFF2-40B4-BE49-F238E27FC236}">
                <a16:creationId xmlns:a16="http://schemas.microsoft.com/office/drawing/2014/main" id="{D1C2E31C-1087-BA5F-59A0-7BA427910F8A}"/>
              </a:ext>
            </a:extLst>
          </p:cNvPr>
          <p:cNvSpPr/>
          <p:nvPr/>
        </p:nvSpPr>
        <p:spPr>
          <a:xfrm>
            <a:off x="4310743" y="1788732"/>
            <a:ext cx="261257" cy="15609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3">
            <a:extLst>
              <a:ext uri="{FF2B5EF4-FFF2-40B4-BE49-F238E27FC236}">
                <a16:creationId xmlns:a16="http://schemas.microsoft.com/office/drawing/2014/main" id="{0FE84120-6736-FD38-45B0-091397B0224B}"/>
              </a:ext>
            </a:extLst>
          </p:cNvPr>
          <p:cNvSpPr>
            <a:spLocks noChangeArrowheads="1"/>
          </p:cNvSpPr>
          <p:nvPr/>
        </p:nvSpPr>
        <p:spPr bwMode="auto">
          <a:xfrm>
            <a:off x="5611501" y="2188746"/>
            <a:ext cx="6075799" cy="2140435"/>
          </a:xfrm>
          <a:prstGeom prst="rect">
            <a:avLst/>
          </a:prstGeom>
          <a:noFill/>
          <a:ln w="9525">
            <a:noFill/>
            <a:miter lim="800000"/>
            <a:headEnd/>
            <a:tailEnd/>
          </a:ln>
        </p:spPr>
        <p:txBody>
          <a:bodyPr lIns="0" tIns="0" rIns="0" bIns="0"/>
          <a:lstStyle/>
          <a:p>
            <a:pPr lvl="0"/>
            <a:r>
              <a:rPr lang="en-US" sz="2400" dirty="0"/>
              <a:t>For the other steps please refer to:</a:t>
            </a:r>
          </a:p>
          <a:p>
            <a:pPr marL="541338" lvl="0" indent="-363538">
              <a:buFont typeface="+mj-lt"/>
              <a:buAutoNum type="arabicPeriod"/>
            </a:pPr>
            <a:r>
              <a:rPr lang="en-US" sz="2400" dirty="0"/>
              <a:t>The Health GeoLab guidance to improve the management and use of geospatial data and technologies in health (</a:t>
            </a:r>
            <a:r>
              <a:rPr lang="en-US" sz="2400" dirty="0">
                <a:hlinkClick r:id="rId4"/>
              </a:rPr>
              <a:t>https://healthgeolab.net/resources/reference-materials/</a:t>
            </a:r>
            <a:r>
              <a:rPr lang="en-US" sz="2400" dirty="0"/>
              <a:t>) </a:t>
            </a:r>
          </a:p>
          <a:p>
            <a:pPr marL="541338" lvl="0" indent="-363538">
              <a:buFont typeface="+mj-lt"/>
              <a:buAutoNum type="arabicPeriod"/>
            </a:pPr>
            <a:r>
              <a:rPr lang="en-US" sz="2400" dirty="0"/>
              <a:t>The HIS geo-enabling training course (</a:t>
            </a:r>
            <a:r>
              <a:rPr lang="en-US" sz="2400" dirty="0">
                <a:hlinkClick r:id="rId5"/>
              </a:rPr>
              <a:t>https://healthgeolab.net/resources/his-geo-enabling-course/</a:t>
            </a:r>
            <a:r>
              <a:rPr lang="en-US" sz="2400" dirty="0"/>
              <a:t>) </a:t>
            </a:r>
          </a:p>
        </p:txBody>
      </p:sp>
      <p:sp>
        <p:nvSpPr>
          <p:cNvPr id="14" name="TextBox 13">
            <a:extLst>
              <a:ext uri="{FF2B5EF4-FFF2-40B4-BE49-F238E27FC236}">
                <a16:creationId xmlns:a16="http://schemas.microsoft.com/office/drawing/2014/main" id="{0B5EF929-7A26-26D9-C4DE-1CFC6EB8BDAD}"/>
              </a:ext>
            </a:extLst>
          </p:cNvPr>
          <p:cNvSpPr txBox="1"/>
          <p:nvPr/>
        </p:nvSpPr>
        <p:spPr>
          <a:xfrm>
            <a:off x="8087884" y="5700641"/>
            <a:ext cx="4469364" cy="461665"/>
          </a:xfrm>
          <a:prstGeom prst="rect">
            <a:avLst/>
          </a:prstGeom>
          <a:noFill/>
        </p:spPr>
        <p:txBody>
          <a:bodyPr wrap="square">
            <a:spAutoFit/>
          </a:bodyPr>
          <a:lstStyle/>
          <a:p>
            <a:r>
              <a:rPr lang="en-US" sz="2400" dirty="0"/>
              <a:t>Free online resources</a:t>
            </a:r>
          </a:p>
        </p:txBody>
      </p:sp>
      <p:sp>
        <p:nvSpPr>
          <p:cNvPr id="16" name="Right Arrow 65">
            <a:extLst>
              <a:ext uri="{FF2B5EF4-FFF2-40B4-BE49-F238E27FC236}">
                <a16:creationId xmlns:a16="http://schemas.microsoft.com/office/drawing/2014/main" id="{04E6FDDD-B643-3ECE-11B1-BCB4424C0F26}"/>
              </a:ext>
            </a:extLst>
          </p:cNvPr>
          <p:cNvSpPr/>
          <p:nvPr/>
        </p:nvSpPr>
        <p:spPr>
          <a:xfrm>
            <a:off x="7484505" y="5700640"/>
            <a:ext cx="575742" cy="461665"/>
          </a:xfrm>
          <a:prstGeom prst="rightArrow">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909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015464" y="876902"/>
            <a:ext cx="5493688" cy="1421928"/>
          </a:xfrm>
          <a:prstGeom prst="rect">
            <a:avLst/>
          </a:prstGeom>
          <a:noFill/>
          <a:ln w="9525">
            <a:noFill/>
            <a:miter lim="800000"/>
            <a:headEnd/>
            <a:tailEnd/>
          </a:ln>
        </p:spPr>
        <p:txBody>
          <a:bodyPr wrap="square">
            <a:spAutoFit/>
          </a:bodyPr>
          <a:lstStyle/>
          <a:p>
            <a:r>
              <a:rPr lang="en-US" sz="2160" dirty="0">
                <a:latin typeface="+mj-lt"/>
              </a:rPr>
              <a:t>The Health </a:t>
            </a:r>
            <a:r>
              <a:rPr lang="en-US" sz="2160" dirty="0" err="1">
                <a:latin typeface="+mj-lt"/>
              </a:rPr>
              <a:t>Geolab</a:t>
            </a:r>
            <a:r>
              <a:rPr lang="en-US" sz="2160" dirty="0">
                <a:latin typeface="+mj-lt"/>
              </a:rPr>
              <a:t> has created a series of </a:t>
            </a:r>
            <a:r>
              <a:rPr lang="en-US" sz="2160" dirty="0" err="1">
                <a:latin typeface="+mj-lt"/>
              </a:rPr>
              <a:t>guidances</a:t>
            </a:r>
            <a:r>
              <a:rPr lang="en-US" sz="2160" dirty="0">
                <a:latin typeface="+mj-lt"/>
              </a:rPr>
              <a:t> that describe the geospatial data management cycle and provide advice on how to implement each of the step in the cycle.</a:t>
            </a:r>
            <a:endParaRPr lang="en-US" altLang="en-US" sz="2160" dirty="0">
              <a:latin typeface="+mj-lt"/>
            </a:endParaRPr>
          </a:p>
        </p:txBody>
      </p:sp>
      <p:sp>
        <p:nvSpPr>
          <p:cNvPr id="5" name="Rectangle 4">
            <a:extLst>
              <a:ext uri="{FF2B5EF4-FFF2-40B4-BE49-F238E27FC236}">
                <a16:creationId xmlns:a16="http://schemas.microsoft.com/office/drawing/2014/main" id="{67B08E83-C2BB-A3C8-0A6D-DBC79BCF21BF}"/>
              </a:ext>
            </a:extLst>
          </p:cNvPr>
          <p:cNvSpPr/>
          <p:nvPr/>
        </p:nvSpPr>
        <p:spPr>
          <a:xfrm>
            <a:off x="1015464" y="5055359"/>
            <a:ext cx="6778289" cy="757130"/>
          </a:xfrm>
          <a:prstGeom prst="rect">
            <a:avLst/>
          </a:prstGeom>
        </p:spPr>
        <p:txBody>
          <a:bodyPr wrap="square">
            <a:spAutoFit/>
          </a:bodyPr>
          <a:lstStyle/>
          <a:p>
            <a:r>
              <a:rPr lang="fr-CH" sz="2160" dirty="0" err="1">
                <a:latin typeface="+mj-lt"/>
              </a:rPr>
              <a:t>Freely</a:t>
            </a:r>
            <a:r>
              <a:rPr lang="fr-CH" sz="2160" dirty="0">
                <a:latin typeface="+mj-lt"/>
              </a:rPr>
              <a:t> accessible:</a:t>
            </a:r>
          </a:p>
          <a:p>
            <a:r>
              <a:rPr lang="fr-CH" sz="2160" dirty="0">
                <a:latin typeface="+mj-lt"/>
                <a:hlinkClick r:id="rId3"/>
              </a:rPr>
              <a:t>https://healthgeolab.net/resources/reference-materials/</a:t>
            </a:r>
            <a:r>
              <a:rPr lang="fr-CH" sz="2160" dirty="0">
                <a:latin typeface="+mj-lt"/>
              </a:rPr>
              <a:t> </a:t>
            </a:r>
          </a:p>
        </p:txBody>
      </p:sp>
      <p:sp>
        <p:nvSpPr>
          <p:cNvPr id="6" name="Rectangle 5">
            <a:extLst>
              <a:ext uri="{FF2B5EF4-FFF2-40B4-BE49-F238E27FC236}">
                <a16:creationId xmlns:a16="http://schemas.microsoft.com/office/drawing/2014/main" id="{0B72F5D0-F432-59AD-3575-040B4DEEE7BD}"/>
              </a:ext>
            </a:extLst>
          </p:cNvPr>
          <p:cNvSpPr/>
          <p:nvPr/>
        </p:nvSpPr>
        <p:spPr>
          <a:xfrm>
            <a:off x="1618090" y="4023052"/>
            <a:ext cx="4891061" cy="757130"/>
          </a:xfrm>
          <a:prstGeom prst="rect">
            <a:avLst/>
          </a:prstGeom>
        </p:spPr>
        <p:txBody>
          <a:bodyPr wrap="square">
            <a:spAutoFit/>
          </a:bodyPr>
          <a:lstStyle/>
          <a:p>
            <a:r>
              <a:rPr lang="en-US" sz="2160" dirty="0">
                <a:latin typeface="+mj-lt"/>
              </a:rPr>
              <a:t>Used as a reference in the context of the present training</a:t>
            </a:r>
          </a:p>
        </p:txBody>
      </p:sp>
      <p:pic>
        <p:nvPicPr>
          <p:cNvPr id="15" name="Picture 14" descr="A screenshot of a computer&#10;&#10;Description automatically generated">
            <a:extLst>
              <a:ext uri="{FF2B5EF4-FFF2-40B4-BE49-F238E27FC236}">
                <a16:creationId xmlns:a16="http://schemas.microsoft.com/office/drawing/2014/main" id="{3A9C2E59-07D6-EE65-0002-D8F54A7D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197300" y="1534264"/>
            <a:ext cx="3059133" cy="2161630"/>
          </a:xfrm>
          <a:prstGeom prst="rect">
            <a:avLst/>
          </a:prstGeom>
          <a:ln>
            <a:solidFill>
              <a:schemeClr val="tx1"/>
            </a:solidFill>
          </a:ln>
          <a:effectLst>
            <a:outerShdw blurRad="215900" dist="38100" dir="2700000" algn="tl" rotWithShape="0">
              <a:prstClr val="black">
                <a:alpha val="40000"/>
              </a:prstClr>
            </a:outerShdw>
          </a:effectLst>
        </p:spPr>
      </p:pic>
      <p:pic>
        <p:nvPicPr>
          <p:cNvPr id="13" name="Picture 12" descr="A close-up of a hand holding a device&#10;&#10;Description automatically generated">
            <a:extLst>
              <a:ext uri="{FF2B5EF4-FFF2-40B4-BE49-F238E27FC236}">
                <a16:creationId xmlns:a16="http://schemas.microsoft.com/office/drawing/2014/main" id="{75A41856-5FCC-DDD7-4244-391594F0C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966890" y="2498948"/>
            <a:ext cx="3052410" cy="2161629"/>
          </a:xfrm>
          <a:prstGeom prst="rect">
            <a:avLst/>
          </a:prstGeom>
          <a:ln>
            <a:solidFill>
              <a:schemeClr val="tx1"/>
            </a:solidFill>
          </a:ln>
          <a:effectLst>
            <a:outerShdw blurRad="215900" dist="38100" dir="2700000" algn="t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3DC41685-1F41-EDB8-3348-7B2EE9E85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891092" y="3381871"/>
            <a:ext cx="3062507" cy="2161629"/>
          </a:xfrm>
          <a:prstGeom prst="rect">
            <a:avLst/>
          </a:prstGeom>
          <a:ln>
            <a:solidFill>
              <a:schemeClr val="tx1"/>
            </a:solidFill>
          </a:ln>
          <a:effectLst>
            <a:outerShdw blurRad="215900" dist="38100" dir="2700000" algn="tl" rotWithShape="0">
              <a:prstClr val="black">
                <a:alpha val="40000"/>
              </a:prstClr>
            </a:outerShdw>
          </a:effectLst>
        </p:spPr>
      </p:pic>
      <p:sp>
        <p:nvSpPr>
          <p:cNvPr id="3" name="Google Shape;473;p45">
            <a:extLst>
              <a:ext uri="{FF2B5EF4-FFF2-40B4-BE49-F238E27FC236}">
                <a16:creationId xmlns:a16="http://schemas.microsoft.com/office/drawing/2014/main" id="{9B2D9F63-A89E-674F-C6B1-D5F9CB631310}"/>
              </a:ext>
            </a:extLst>
          </p:cNvPr>
          <p:cNvSpPr/>
          <p:nvPr/>
        </p:nvSpPr>
        <p:spPr>
          <a:xfrm>
            <a:off x="1186708" y="4041000"/>
            <a:ext cx="412849" cy="418601"/>
          </a:xfrm>
          <a:prstGeom prst="rightArrow">
            <a:avLst>
              <a:gd name="adj1" fmla="val 50000"/>
              <a:gd name="adj2" fmla="val 50000"/>
            </a:avLst>
          </a:prstGeom>
          <a:solidFill>
            <a:srgbClr val="0061AA"/>
          </a:solidFill>
          <a:ln>
            <a:noFill/>
          </a:ln>
        </p:spPr>
        <p:txBody>
          <a:bodyPr spcFirstLastPara="1" wrap="square" lIns="109738" tIns="54854" rIns="109738" bIns="54854" anchor="ctr" anchorCtr="0">
            <a:noAutofit/>
          </a:bodyPr>
          <a:lstStyle/>
          <a:p>
            <a:pPr>
              <a:buSzPts val="1200"/>
            </a:pPr>
            <a:endParaRPr sz="1441" dirty="0">
              <a:latin typeface="+mj-lt"/>
            </a:endParaRPr>
          </a:p>
        </p:txBody>
      </p:sp>
      <p:sp>
        <p:nvSpPr>
          <p:cNvPr id="7" name="Rectangle 3">
            <a:extLst>
              <a:ext uri="{FF2B5EF4-FFF2-40B4-BE49-F238E27FC236}">
                <a16:creationId xmlns:a16="http://schemas.microsoft.com/office/drawing/2014/main" id="{967D6F1F-7D66-90D9-DDF0-5E4342C9036F}"/>
              </a:ext>
            </a:extLst>
          </p:cNvPr>
          <p:cNvSpPr>
            <a:spLocks noChangeArrowheads="1"/>
          </p:cNvSpPr>
          <p:nvPr/>
        </p:nvSpPr>
        <p:spPr bwMode="auto">
          <a:xfrm>
            <a:off x="1015464" y="2755017"/>
            <a:ext cx="5493688" cy="1089529"/>
          </a:xfrm>
          <a:prstGeom prst="rect">
            <a:avLst/>
          </a:prstGeom>
          <a:noFill/>
          <a:ln w="9525">
            <a:noFill/>
            <a:miter lim="800000"/>
            <a:headEnd/>
            <a:tailEnd/>
          </a:ln>
        </p:spPr>
        <p:txBody>
          <a:bodyPr wrap="square">
            <a:spAutoFit/>
          </a:bodyPr>
          <a:lstStyle/>
          <a:p>
            <a:r>
              <a:rPr lang="en-US" sz="2160" dirty="0">
                <a:latin typeface="+mj-lt"/>
              </a:rPr>
              <a:t>While developed to be used by the health sector they are applicable to any sectors including emergency management</a:t>
            </a:r>
            <a:endParaRPr lang="en-US" altLang="en-US" sz="2160" dirty="0">
              <a:latin typeface="+mj-lt"/>
            </a:endParaRPr>
          </a:p>
        </p:txBody>
      </p:sp>
      <p:sp>
        <p:nvSpPr>
          <p:cNvPr id="8" name="Slide Number Placeholder 3">
            <a:extLst>
              <a:ext uri="{FF2B5EF4-FFF2-40B4-BE49-F238E27FC236}">
                <a16:creationId xmlns:a16="http://schemas.microsoft.com/office/drawing/2014/main" id="{2465ABC8-3BB0-A3BC-AB9F-2FBD4A211A86}"/>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16</a:t>
            </a:fld>
            <a:endParaRPr lang="en-GB" altLang="en-US" sz="1200" dirty="0">
              <a:solidFill>
                <a:schemeClr val="bg1"/>
              </a:solidFill>
            </a:endParaRPr>
          </a:p>
        </p:txBody>
      </p:sp>
      <p:sp>
        <p:nvSpPr>
          <p:cNvPr id="2" name="Title 1">
            <a:extLst>
              <a:ext uri="{FF2B5EF4-FFF2-40B4-BE49-F238E27FC236}">
                <a16:creationId xmlns:a16="http://schemas.microsoft.com/office/drawing/2014/main" id="{86A53827-175E-DD4A-CE6D-CE5B4EC92FD6}"/>
              </a:ext>
            </a:extLst>
          </p:cNvPr>
          <p:cNvSpPr txBox="1">
            <a:spLocks/>
          </p:cNvSpPr>
          <p:nvPr/>
        </p:nvSpPr>
        <p:spPr>
          <a:xfrm>
            <a:off x="1532965" y="42820"/>
            <a:ext cx="9144000" cy="6634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b="1" dirty="0">
                <a:solidFill>
                  <a:srgbClr val="002147"/>
                </a:solidFill>
                <a:latin typeface="+mn-lt"/>
              </a:rPr>
              <a:t>Health GeoLab guidance</a:t>
            </a:r>
          </a:p>
        </p:txBody>
      </p:sp>
    </p:spTree>
    <p:extLst>
      <p:ext uri="{BB962C8B-B14F-4D97-AF65-F5344CB8AC3E}">
        <p14:creationId xmlns:p14="http://schemas.microsoft.com/office/powerpoint/2010/main" val="356943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iagram of a flowchart&#10;&#10;Description automatically generated">
            <a:extLst>
              <a:ext uri="{FF2B5EF4-FFF2-40B4-BE49-F238E27FC236}">
                <a16:creationId xmlns:a16="http://schemas.microsoft.com/office/drawing/2014/main" id="{37D9764D-0003-43AB-51E1-F40C126B4DA8}"/>
              </a:ext>
            </a:extLst>
          </p:cNvPr>
          <p:cNvPicPr>
            <a:picLocks noChangeAspect="1"/>
          </p:cNvPicPr>
          <p:nvPr/>
        </p:nvPicPr>
        <p:blipFill>
          <a:blip r:embed="rId3"/>
          <a:stretch>
            <a:fillRect/>
          </a:stretch>
        </p:blipFill>
        <p:spPr>
          <a:xfrm>
            <a:off x="1082226" y="1072770"/>
            <a:ext cx="5028464" cy="5240359"/>
          </a:xfrm>
          <a:prstGeom prst="rect">
            <a:avLst/>
          </a:prstGeom>
        </p:spPr>
      </p:pic>
      <p:sp>
        <p:nvSpPr>
          <p:cNvPr id="5" name="Slide Number Placeholder 3">
            <a:extLst>
              <a:ext uri="{FF2B5EF4-FFF2-40B4-BE49-F238E27FC236}">
                <a16:creationId xmlns:a16="http://schemas.microsoft.com/office/drawing/2014/main" id="{B4D82A84-C03A-6F63-9ECA-0B97F39C6BB3}"/>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a:t>
            </a:fld>
            <a:endParaRPr lang="en-GB" altLang="en-US" sz="1200" dirty="0">
              <a:solidFill>
                <a:schemeClr val="bg1"/>
              </a:solidFill>
            </a:endParaRPr>
          </a:p>
        </p:txBody>
      </p:sp>
      <p:sp>
        <p:nvSpPr>
          <p:cNvPr id="24" name="Title 1">
            <a:extLst>
              <a:ext uri="{FF2B5EF4-FFF2-40B4-BE49-F238E27FC236}">
                <a16:creationId xmlns:a16="http://schemas.microsoft.com/office/drawing/2014/main" id="{F80704E7-19D8-41BB-DFEC-43E2F6765712}"/>
              </a:ext>
            </a:extLst>
          </p:cNvPr>
          <p:cNvSpPr txBox="1">
            <a:spLocks/>
          </p:cNvSpPr>
          <p:nvPr/>
        </p:nvSpPr>
        <p:spPr bwMode="auto">
          <a:xfrm>
            <a:off x="0" y="116634"/>
            <a:ext cx="12192000" cy="5019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rgbClr val="002147"/>
                </a:solidFill>
                <a:latin typeface="+mn-lt"/>
              </a:rPr>
              <a:t>HIS </a:t>
            </a:r>
            <a:r>
              <a:rPr lang="fr-FR" sz="3200" b="1" dirty="0" err="1">
                <a:solidFill>
                  <a:srgbClr val="002147"/>
                </a:solidFill>
                <a:latin typeface="+mn-lt"/>
              </a:rPr>
              <a:t>Geo-enabling</a:t>
            </a:r>
            <a:r>
              <a:rPr lang="fr-FR" sz="3200" b="1" dirty="0">
                <a:solidFill>
                  <a:srgbClr val="002147"/>
                </a:solidFill>
                <a:latin typeface="+mn-lt"/>
              </a:rPr>
              <a:t> </a:t>
            </a:r>
            <a:r>
              <a:rPr lang="fr-FR" sz="3200" b="1" dirty="0" err="1">
                <a:solidFill>
                  <a:srgbClr val="002147"/>
                </a:solidFill>
                <a:latin typeface="+mn-lt"/>
              </a:rPr>
              <a:t>framework</a:t>
            </a:r>
            <a:r>
              <a:rPr lang="fr-FR" sz="3200" b="1" dirty="0">
                <a:solidFill>
                  <a:srgbClr val="002147"/>
                </a:solidFill>
                <a:latin typeface="+mn-lt"/>
              </a:rPr>
              <a:t> </a:t>
            </a:r>
            <a:r>
              <a:rPr lang="fr-FR" sz="3200" b="1" dirty="0" err="1">
                <a:solidFill>
                  <a:srgbClr val="002147"/>
                </a:solidFill>
                <a:latin typeface="+mn-lt"/>
              </a:rPr>
              <a:t>implementation</a:t>
            </a:r>
            <a:r>
              <a:rPr lang="fr-FR" sz="3200" b="1" dirty="0">
                <a:solidFill>
                  <a:srgbClr val="002147"/>
                </a:solidFill>
                <a:latin typeface="+mn-lt"/>
              </a:rPr>
              <a:t> process</a:t>
            </a:r>
            <a:endParaRPr lang="en-US" sz="3200" b="1" dirty="0">
              <a:solidFill>
                <a:srgbClr val="002147"/>
              </a:solidFill>
              <a:latin typeface="+mn-lt"/>
            </a:endParaRPr>
          </a:p>
        </p:txBody>
      </p:sp>
      <p:sp>
        <p:nvSpPr>
          <p:cNvPr id="3" name="TextBox 2">
            <a:extLst>
              <a:ext uri="{FF2B5EF4-FFF2-40B4-BE49-F238E27FC236}">
                <a16:creationId xmlns:a16="http://schemas.microsoft.com/office/drawing/2014/main" id="{E2C25069-F44F-D599-42D9-4B6BBE1DA38C}"/>
              </a:ext>
            </a:extLst>
          </p:cNvPr>
          <p:cNvSpPr txBox="1"/>
          <p:nvPr/>
        </p:nvSpPr>
        <p:spPr>
          <a:xfrm>
            <a:off x="7327781" y="2793225"/>
            <a:ext cx="4066360" cy="1323439"/>
          </a:xfrm>
          <a:prstGeom prst="rect">
            <a:avLst/>
          </a:prstGeom>
          <a:noFill/>
        </p:spPr>
        <p:txBody>
          <a:bodyPr wrap="square">
            <a:spAutoFit/>
          </a:bodyPr>
          <a:lstStyle/>
          <a:p>
            <a:r>
              <a:rPr lang="en-US" sz="1600" dirty="0">
                <a:solidFill>
                  <a:srgbClr val="000000"/>
                </a:solidFill>
              </a:rPr>
              <a:t>Geo-enabling a program or intervention requires for a more in-depth assessment of the availability, accessibility and quality of the data needed to generate the information products defined during step B</a:t>
            </a:r>
            <a:endParaRPr lang="en-GB" sz="1600" dirty="0"/>
          </a:p>
        </p:txBody>
      </p:sp>
      <p:sp>
        <p:nvSpPr>
          <p:cNvPr id="6" name="Right Arrow 43">
            <a:extLst>
              <a:ext uri="{FF2B5EF4-FFF2-40B4-BE49-F238E27FC236}">
                <a16:creationId xmlns:a16="http://schemas.microsoft.com/office/drawing/2014/main" id="{53190A6C-DAE6-F099-8014-785438B6EA6A}"/>
              </a:ext>
            </a:extLst>
          </p:cNvPr>
          <p:cNvSpPr/>
          <p:nvPr/>
        </p:nvSpPr>
        <p:spPr>
          <a:xfrm>
            <a:off x="6507115" y="2793225"/>
            <a:ext cx="675998"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86DD997-AEC5-FB87-9576-2C8A3765E1DA}"/>
              </a:ext>
            </a:extLst>
          </p:cNvPr>
          <p:cNvSpPr/>
          <p:nvPr/>
        </p:nvSpPr>
        <p:spPr>
          <a:xfrm>
            <a:off x="2473702" y="2981325"/>
            <a:ext cx="2306271" cy="447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6842948-B1E6-C112-39F0-B9033AECB9B0}"/>
              </a:ext>
            </a:extLst>
          </p:cNvPr>
          <p:cNvSpPr txBox="1">
            <a:spLocks/>
          </p:cNvSpPr>
          <p:nvPr/>
        </p:nvSpPr>
        <p:spPr>
          <a:xfrm>
            <a:off x="869576" y="601793"/>
            <a:ext cx="9978952" cy="561975"/>
          </a:xfrm>
          <a:prstGeom prst="rect">
            <a:avLst/>
          </a:prstGeom>
        </p:spPr>
        <p:txBody>
          <a:bodyPr vert="horz" lIns="91440" tIns="45720" rIns="91440" bIns="45720" rtlCol="0" anchor="ctr">
            <a:noAutofit/>
          </a:bodyPr>
          <a:lstStyle/>
          <a:p>
            <a:pPr>
              <a:lnSpc>
                <a:spcPct val="90000"/>
              </a:lnSpc>
              <a:defRPr/>
            </a:pPr>
            <a:r>
              <a:rPr lang="en-PH" sz="2400" b="1" dirty="0">
                <a:ea typeface="Arial" charset="0"/>
              </a:rPr>
              <a:t>Step</a:t>
            </a:r>
            <a:r>
              <a:rPr lang="fr-FR" sz="2400" b="1" dirty="0">
                <a:ea typeface="Arial" charset="0"/>
              </a:rPr>
              <a:t> 1 : </a:t>
            </a:r>
            <a:r>
              <a:rPr lang="en-US" sz="2400" dirty="0">
                <a:ea typeface="Arial" charset="0"/>
              </a:rPr>
              <a:t>Assess the availability, accessibility and quality of data and information</a:t>
            </a:r>
            <a:endParaRPr lang="en-PH" sz="2400" dirty="0">
              <a:ea typeface="Arial" charset="0"/>
            </a:endParaRPr>
          </a:p>
        </p:txBody>
      </p:sp>
      <p:sp>
        <p:nvSpPr>
          <p:cNvPr id="10" name="TextBox 9">
            <a:extLst>
              <a:ext uri="{FF2B5EF4-FFF2-40B4-BE49-F238E27FC236}">
                <a16:creationId xmlns:a16="http://schemas.microsoft.com/office/drawing/2014/main" id="{A71B18BE-3C1F-E7F1-67F4-535E5C3F67F8}"/>
              </a:ext>
            </a:extLst>
          </p:cNvPr>
          <p:cNvSpPr txBox="1"/>
          <p:nvPr/>
        </p:nvSpPr>
        <p:spPr>
          <a:xfrm>
            <a:off x="6271607" y="1460205"/>
            <a:ext cx="5346652" cy="830997"/>
          </a:xfrm>
          <a:prstGeom prst="rect">
            <a:avLst/>
          </a:prstGeom>
          <a:noFill/>
        </p:spPr>
        <p:txBody>
          <a:bodyPr wrap="square">
            <a:spAutoFit/>
          </a:bodyPr>
          <a:lstStyle/>
          <a:p>
            <a:r>
              <a:rPr lang="en-US" sz="1600" dirty="0">
                <a:solidFill>
                  <a:srgbClr val="000000"/>
                </a:solidFill>
              </a:rPr>
              <a:t>When geo-enabling the HIS, this activity only look at where the master list for a set of geographic features core to public health find themselves along a predefined continuum</a:t>
            </a:r>
            <a:endParaRPr lang="en-GB" sz="1600" dirty="0"/>
          </a:p>
        </p:txBody>
      </p:sp>
      <p:sp>
        <p:nvSpPr>
          <p:cNvPr id="11" name="TextBox 10">
            <a:extLst>
              <a:ext uri="{FF2B5EF4-FFF2-40B4-BE49-F238E27FC236}">
                <a16:creationId xmlns:a16="http://schemas.microsoft.com/office/drawing/2014/main" id="{8B2157BC-0B31-2EF5-14BB-AEE18DE4187C}"/>
              </a:ext>
            </a:extLst>
          </p:cNvPr>
          <p:cNvSpPr txBox="1"/>
          <p:nvPr/>
        </p:nvSpPr>
        <p:spPr>
          <a:xfrm>
            <a:off x="7327781" y="4192446"/>
            <a:ext cx="3887065" cy="830997"/>
          </a:xfrm>
          <a:prstGeom prst="rect">
            <a:avLst/>
          </a:prstGeom>
          <a:noFill/>
        </p:spPr>
        <p:txBody>
          <a:bodyPr wrap="square">
            <a:spAutoFit/>
          </a:bodyPr>
          <a:lstStyle/>
          <a:p>
            <a:r>
              <a:rPr lang="en-US" sz="1600" dirty="0">
                <a:solidFill>
                  <a:srgbClr val="000000"/>
                </a:solidFill>
              </a:rPr>
              <a:t>Such an assessment is to take place during Step 1 and meant to identify currently existing gaps and how to fill them</a:t>
            </a:r>
            <a:endParaRPr lang="en-GB" sz="1600" dirty="0"/>
          </a:p>
        </p:txBody>
      </p:sp>
      <p:sp>
        <p:nvSpPr>
          <p:cNvPr id="12" name="Right Arrow 43">
            <a:extLst>
              <a:ext uri="{FF2B5EF4-FFF2-40B4-BE49-F238E27FC236}">
                <a16:creationId xmlns:a16="http://schemas.microsoft.com/office/drawing/2014/main" id="{99BCD0C9-7BCE-9888-3906-0C01DB4074EB}"/>
              </a:ext>
            </a:extLst>
          </p:cNvPr>
          <p:cNvSpPr/>
          <p:nvPr/>
        </p:nvSpPr>
        <p:spPr>
          <a:xfrm>
            <a:off x="6507115" y="4192446"/>
            <a:ext cx="675998"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0E6F6ABD-D1F3-A740-AF19-3D2634E06453}"/>
              </a:ext>
            </a:extLst>
          </p:cNvPr>
          <p:cNvSpPr txBox="1"/>
          <p:nvPr/>
        </p:nvSpPr>
        <p:spPr>
          <a:xfrm>
            <a:off x="7327781" y="5203148"/>
            <a:ext cx="3887065" cy="584775"/>
          </a:xfrm>
          <a:prstGeom prst="rect">
            <a:avLst/>
          </a:prstGeom>
          <a:noFill/>
        </p:spPr>
        <p:txBody>
          <a:bodyPr wrap="square">
            <a:spAutoFit/>
          </a:bodyPr>
          <a:lstStyle/>
          <a:p>
            <a:r>
              <a:rPr lang="en-US" sz="1600" dirty="0">
                <a:solidFill>
                  <a:srgbClr val="000000"/>
                </a:solidFill>
              </a:rPr>
              <a:t>Entry point for the geospatial data management cycle</a:t>
            </a:r>
            <a:endParaRPr lang="en-GB" sz="1600" dirty="0"/>
          </a:p>
        </p:txBody>
      </p:sp>
      <p:sp>
        <p:nvSpPr>
          <p:cNvPr id="9" name="Right Arrow 43">
            <a:extLst>
              <a:ext uri="{FF2B5EF4-FFF2-40B4-BE49-F238E27FC236}">
                <a16:creationId xmlns:a16="http://schemas.microsoft.com/office/drawing/2014/main" id="{2D7373F5-6088-6BEA-A8EB-1CAAE3509265}"/>
              </a:ext>
            </a:extLst>
          </p:cNvPr>
          <p:cNvSpPr/>
          <p:nvPr/>
        </p:nvSpPr>
        <p:spPr>
          <a:xfrm>
            <a:off x="6507115" y="5203148"/>
            <a:ext cx="675998"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434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B7273F0-B37A-C380-9FA1-7DE1E4B45F60}"/>
              </a:ext>
            </a:extLst>
          </p:cNvPr>
          <p:cNvPicPr>
            <a:picLocks noChangeAspect="1"/>
          </p:cNvPicPr>
          <p:nvPr/>
        </p:nvPicPr>
        <p:blipFill>
          <a:blip r:embed="rId3"/>
          <a:stretch>
            <a:fillRect/>
          </a:stretch>
        </p:blipFill>
        <p:spPr>
          <a:xfrm>
            <a:off x="8564722" y="2191032"/>
            <a:ext cx="3147853" cy="3748654"/>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26B0B98-720A-9839-285D-F93562EF6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750979" y="426214"/>
            <a:ext cx="1473613" cy="1040130"/>
          </a:xfrm>
          <a:prstGeom prst="rect">
            <a:avLst/>
          </a:prstGeom>
          <a:ln>
            <a:solidFill>
              <a:schemeClr val="tx1"/>
            </a:solidFill>
          </a:ln>
        </p:spPr>
      </p:pic>
      <p:sp>
        <p:nvSpPr>
          <p:cNvPr id="10242" name="Title 1"/>
          <p:cNvSpPr>
            <a:spLocks noGrp="1"/>
          </p:cNvSpPr>
          <p:nvPr>
            <p:ph type="title" idx="4294967295"/>
          </p:nvPr>
        </p:nvSpPr>
        <p:spPr>
          <a:xfrm>
            <a:off x="1524000" y="42820"/>
            <a:ext cx="9144000" cy="663497"/>
          </a:xfrm>
        </p:spPr>
        <p:txBody>
          <a:bodyPr/>
          <a:lstStyle/>
          <a:p>
            <a:pPr algn="ctr" eaLnBrk="1" hangingPunct="1">
              <a:defRPr/>
            </a:pPr>
            <a:r>
              <a:rPr lang="en-US" sz="3200" b="1" dirty="0">
                <a:solidFill>
                  <a:srgbClr val="002147"/>
                </a:solidFill>
                <a:latin typeface="+mn-lt"/>
              </a:rPr>
              <a:t>The geospatial data management cycle</a:t>
            </a:r>
            <a:endParaRPr lang="fr-CH" altLang="en-US" sz="3200" b="1" dirty="0">
              <a:solidFill>
                <a:srgbClr val="002147"/>
              </a:solidFill>
              <a:latin typeface="+mn-lt"/>
            </a:endParaRPr>
          </a:p>
        </p:txBody>
      </p:sp>
      <p:sp>
        <p:nvSpPr>
          <p:cNvPr id="11" name="Rectangle 3"/>
          <p:cNvSpPr>
            <a:spLocks noChangeArrowheads="1"/>
          </p:cNvSpPr>
          <p:nvPr/>
        </p:nvSpPr>
        <p:spPr bwMode="auto">
          <a:xfrm>
            <a:off x="614945" y="726932"/>
            <a:ext cx="9873762" cy="1200329"/>
          </a:xfrm>
          <a:prstGeom prst="rect">
            <a:avLst/>
          </a:prstGeom>
          <a:noFill/>
          <a:ln w="9525">
            <a:noFill/>
            <a:miter lim="800000"/>
            <a:headEnd/>
            <a:tailEnd/>
          </a:ln>
        </p:spPr>
        <p:txBody>
          <a:bodyPr wrap="square">
            <a:spAutoFit/>
          </a:bodyPr>
          <a:lstStyle/>
          <a:p>
            <a:r>
              <a:rPr lang="en-US" sz="2400" dirty="0"/>
              <a:t>Generating and maintaining good quality data (geospatial, statistical) and products require proper data management standards, processes, and protocols to be defined and implemented.</a:t>
            </a:r>
          </a:p>
        </p:txBody>
      </p:sp>
      <p:sp>
        <p:nvSpPr>
          <p:cNvPr id="13" name="Rectangle 3"/>
          <p:cNvSpPr>
            <a:spLocks noChangeArrowheads="1"/>
          </p:cNvSpPr>
          <p:nvPr/>
        </p:nvSpPr>
        <p:spPr bwMode="auto">
          <a:xfrm>
            <a:off x="2015248" y="2372778"/>
            <a:ext cx="6070917" cy="1569660"/>
          </a:xfrm>
          <a:prstGeom prst="rect">
            <a:avLst/>
          </a:prstGeom>
          <a:noFill/>
          <a:ln w="9525">
            <a:noFill/>
            <a:miter lim="800000"/>
            <a:headEnd/>
            <a:tailEnd/>
          </a:ln>
        </p:spPr>
        <p:txBody>
          <a:bodyPr wrap="square">
            <a:spAutoFit/>
          </a:bodyPr>
          <a:lstStyle/>
          <a:p>
            <a:r>
              <a:rPr lang="en-US" sz="2400" dirty="0"/>
              <a:t>The </a:t>
            </a:r>
            <a:r>
              <a:rPr lang="en-US" sz="2400" b="1" dirty="0"/>
              <a:t>geospatial data management cycle</a:t>
            </a:r>
            <a:r>
              <a:rPr lang="en-US" sz="2400" dirty="0"/>
              <a:t> covers the steps to follow to define and implement proper data standards, processes, and protocols</a:t>
            </a:r>
            <a:endParaRPr lang="fr-CH" altLang="en-US" sz="2400" dirty="0"/>
          </a:p>
        </p:txBody>
      </p:sp>
      <p:sp>
        <p:nvSpPr>
          <p:cNvPr id="14" name="Right Arrow 13"/>
          <p:cNvSpPr/>
          <p:nvPr/>
        </p:nvSpPr>
        <p:spPr>
          <a:xfrm>
            <a:off x="1330422" y="2371862"/>
            <a:ext cx="687680" cy="427587"/>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4" name="Rectangle 3">
            <a:extLst>
              <a:ext uri="{FF2B5EF4-FFF2-40B4-BE49-F238E27FC236}">
                <a16:creationId xmlns:a16="http://schemas.microsoft.com/office/drawing/2014/main" id="{533DD0A8-49F3-373D-0A6C-997141E97379}"/>
              </a:ext>
            </a:extLst>
          </p:cNvPr>
          <p:cNvSpPr>
            <a:spLocks noChangeArrowheads="1"/>
          </p:cNvSpPr>
          <p:nvPr/>
        </p:nvSpPr>
        <p:spPr bwMode="auto">
          <a:xfrm>
            <a:off x="2018101" y="3956907"/>
            <a:ext cx="6068064" cy="1200329"/>
          </a:xfrm>
          <a:prstGeom prst="rect">
            <a:avLst/>
          </a:prstGeom>
          <a:noFill/>
          <a:ln w="9525">
            <a:noFill/>
            <a:miter lim="800000"/>
            <a:headEnd/>
            <a:tailEnd/>
          </a:ln>
        </p:spPr>
        <p:txBody>
          <a:bodyPr wrap="square">
            <a:spAutoFit/>
          </a:bodyPr>
          <a:lstStyle/>
          <a:p>
            <a:r>
              <a:rPr lang="en-US" altLang="en-US" sz="2400" dirty="0"/>
              <a:t>Ensures </a:t>
            </a:r>
            <a:r>
              <a:rPr lang="en-US" altLang="en-US" sz="2400" b="1" dirty="0"/>
              <a:t>data quality </a:t>
            </a:r>
            <a:r>
              <a:rPr lang="en-US" altLang="en-US" sz="2400" dirty="0"/>
              <a:t>and therefore</a:t>
            </a:r>
            <a:r>
              <a:rPr lang="en-US" altLang="en-US" sz="2400" b="1" dirty="0"/>
              <a:t> the quality</a:t>
            </a:r>
            <a:r>
              <a:rPr lang="en-US" altLang="en-US" sz="2400" dirty="0"/>
              <a:t> </a:t>
            </a:r>
            <a:r>
              <a:rPr lang="en-US" altLang="en-US" sz="2400" b="1" dirty="0"/>
              <a:t>of the information and information product </a:t>
            </a:r>
            <a:r>
              <a:rPr lang="en-US" altLang="en-US" sz="2400" dirty="0"/>
              <a:t>to be generated out of it</a:t>
            </a:r>
          </a:p>
        </p:txBody>
      </p:sp>
      <p:sp>
        <p:nvSpPr>
          <p:cNvPr id="5" name="Right Arrow 13">
            <a:extLst>
              <a:ext uri="{FF2B5EF4-FFF2-40B4-BE49-F238E27FC236}">
                <a16:creationId xmlns:a16="http://schemas.microsoft.com/office/drawing/2014/main" id="{8D3DF1B2-F74C-9894-710B-512FEF96D98C}"/>
              </a:ext>
            </a:extLst>
          </p:cNvPr>
          <p:cNvSpPr/>
          <p:nvPr/>
        </p:nvSpPr>
        <p:spPr>
          <a:xfrm>
            <a:off x="1330422" y="3971376"/>
            <a:ext cx="687680" cy="427587"/>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5" name="TextBox 14">
            <a:extLst>
              <a:ext uri="{FF2B5EF4-FFF2-40B4-BE49-F238E27FC236}">
                <a16:creationId xmlns:a16="http://schemas.microsoft.com/office/drawing/2014/main" id="{1AA29DA2-16C8-9A4F-C33B-0E2FB0BC66CB}"/>
              </a:ext>
            </a:extLst>
          </p:cNvPr>
          <p:cNvSpPr txBox="1"/>
          <p:nvPr/>
        </p:nvSpPr>
        <p:spPr>
          <a:xfrm>
            <a:off x="441746" y="6086925"/>
            <a:ext cx="5720420" cy="253916"/>
          </a:xfrm>
          <a:prstGeom prst="rect">
            <a:avLst/>
          </a:prstGeom>
          <a:noFill/>
        </p:spPr>
        <p:txBody>
          <a:bodyPr wrap="square">
            <a:spAutoFit/>
          </a:bodyPr>
          <a:lstStyle/>
          <a:p>
            <a:r>
              <a:rPr lang="en-PH" sz="1050" dirty="0"/>
              <a:t>1. </a:t>
            </a:r>
            <a:r>
              <a:rPr lang="en-PH" sz="1050" dirty="0">
                <a:hlinkClick r:id="rId5"/>
              </a:rPr>
              <a:t>http://www.healthgeolab.net/DOCUMENTS/Guide_HGLC_Part1.pdf</a:t>
            </a:r>
            <a:r>
              <a:rPr lang="en-PH" sz="1050" dirty="0"/>
              <a:t> </a:t>
            </a:r>
          </a:p>
        </p:txBody>
      </p:sp>
      <p:sp>
        <p:nvSpPr>
          <p:cNvPr id="2" name="Google Shape;258;p10">
            <a:extLst>
              <a:ext uri="{FF2B5EF4-FFF2-40B4-BE49-F238E27FC236}">
                <a16:creationId xmlns:a16="http://schemas.microsoft.com/office/drawing/2014/main" id="{3001E163-89CE-18D6-013D-5094E1BCEF17}"/>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a:t>
            </a:fld>
            <a:endParaRPr sz="1200">
              <a:solidFill>
                <a:schemeClr val="lt1"/>
              </a:solidFill>
              <a:latin typeface="Calibri"/>
              <a:ea typeface="Calibri"/>
              <a:cs typeface="Calibri"/>
              <a:sym typeface="Calibri"/>
            </a:endParaRPr>
          </a:p>
        </p:txBody>
      </p:sp>
      <p:sp>
        <p:nvSpPr>
          <p:cNvPr id="7" name="TextBox 6">
            <a:extLst>
              <a:ext uri="{FF2B5EF4-FFF2-40B4-BE49-F238E27FC236}">
                <a16:creationId xmlns:a16="http://schemas.microsoft.com/office/drawing/2014/main" id="{CD74EA7C-BB4D-6681-D014-F57597FBAF65}"/>
              </a:ext>
            </a:extLst>
          </p:cNvPr>
          <p:cNvSpPr txBox="1"/>
          <p:nvPr/>
        </p:nvSpPr>
        <p:spPr>
          <a:xfrm>
            <a:off x="10608151" y="209472"/>
            <a:ext cx="359569" cy="307777"/>
          </a:xfrm>
          <a:prstGeom prst="rect">
            <a:avLst/>
          </a:prstGeom>
          <a:noFill/>
        </p:spPr>
        <p:txBody>
          <a:bodyPr wrap="square">
            <a:spAutoFit/>
          </a:bodyPr>
          <a:lstStyle/>
          <a:p>
            <a:r>
              <a:rPr lang="en-US" sz="1400" dirty="0"/>
              <a:t>1</a:t>
            </a:r>
            <a:endParaRPr lang="en-GB" sz="1400" dirty="0"/>
          </a:p>
        </p:txBody>
      </p:sp>
      <p:sp>
        <p:nvSpPr>
          <p:cNvPr id="6" name="Rectangle 5">
            <a:extLst>
              <a:ext uri="{FF2B5EF4-FFF2-40B4-BE49-F238E27FC236}">
                <a16:creationId xmlns:a16="http://schemas.microsoft.com/office/drawing/2014/main" id="{DA3833B7-4475-26C5-3D18-E9B71B2E4110}"/>
              </a:ext>
            </a:extLst>
          </p:cNvPr>
          <p:cNvSpPr>
            <a:spLocks noChangeArrowheads="1"/>
          </p:cNvSpPr>
          <p:nvPr/>
        </p:nvSpPr>
        <p:spPr bwMode="auto">
          <a:xfrm>
            <a:off x="2018100" y="5128834"/>
            <a:ext cx="6363899" cy="830997"/>
          </a:xfrm>
          <a:prstGeom prst="rect">
            <a:avLst/>
          </a:prstGeom>
          <a:noFill/>
          <a:ln w="9525">
            <a:noFill/>
            <a:miter lim="800000"/>
            <a:headEnd/>
            <a:tailEnd/>
          </a:ln>
        </p:spPr>
        <p:txBody>
          <a:bodyPr wrap="square">
            <a:spAutoFit/>
          </a:bodyPr>
          <a:lstStyle/>
          <a:p>
            <a:r>
              <a:rPr lang="en-US" altLang="en-US" sz="2400" dirty="0"/>
              <a:t>Applicable to georeferenced master lists as well as geospatial and statistical data</a:t>
            </a:r>
          </a:p>
        </p:txBody>
      </p:sp>
      <p:sp>
        <p:nvSpPr>
          <p:cNvPr id="8" name="Right Arrow 13">
            <a:extLst>
              <a:ext uri="{FF2B5EF4-FFF2-40B4-BE49-F238E27FC236}">
                <a16:creationId xmlns:a16="http://schemas.microsoft.com/office/drawing/2014/main" id="{A0844371-43AC-8E7E-2F06-D3BABB0DD688}"/>
              </a:ext>
            </a:extLst>
          </p:cNvPr>
          <p:cNvSpPr/>
          <p:nvPr/>
        </p:nvSpPr>
        <p:spPr>
          <a:xfrm>
            <a:off x="1330422" y="5143303"/>
            <a:ext cx="687680" cy="427587"/>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pic>
        <p:nvPicPr>
          <p:cNvPr id="9" name="Picture 8">
            <a:extLst>
              <a:ext uri="{FF2B5EF4-FFF2-40B4-BE49-F238E27FC236}">
                <a16:creationId xmlns:a16="http://schemas.microsoft.com/office/drawing/2014/main" id="{39362937-443A-7FC9-A34C-4EFC13CA3C8B}"/>
              </a:ext>
            </a:extLst>
          </p:cNvPr>
          <p:cNvPicPr>
            <a:picLocks noChangeAspect="1"/>
          </p:cNvPicPr>
          <p:nvPr/>
        </p:nvPicPr>
        <p:blipFill rotWithShape="1">
          <a:blip r:embed="rId6"/>
          <a:srcRect l="80520" t="38265" r="10441" b="47050"/>
          <a:stretch/>
        </p:blipFill>
        <p:spPr>
          <a:xfrm>
            <a:off x="11730504" y="1522242"/>
            <a:ext cx="356950" cy="321688"/>
          </a:xfrm>
          <a:prstGeom prst="rect">
            <a:avLst/>
          </a:prstGeom>
        </p:spPr>
      </p:pic>
    </p:spTree>
    <p:extLst>
      <p:ext uri="{BB962C8B-B14F-4D97-AF65-F5344CB8AC3E}">
        <p14:creationId xmlns:p14="http://schemas.microsoft.com/office/powerpoint/2010/main" val="70968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chart&#10;&#10;Description automatically generated">
            <a:extLst>
              <a:ext uri="{FF2B5EF4-FFF2-40B4-BE49-F238E27FC236}">
                <a16:creationId xmlns:a16="http://schemas.microsoft.com/office/drawing/2014/main" id="{8C3698C3-3415-F135-A7FC-45AF73CAAD17}"/>
              </a:ext>
            </a:extLst>
          </p:cNvPr>
          <p:cNvPicPr>
            <a:picLocks noChangeAspect="1"/>
          </p:cNvPicPr>
          <p:nvPr/>
        </p:nvPicPr>
        <p:blipFill>
          <a:blip r:embed="rId3"/>
          <a:stretch>
            <a:fillRect/>
          </a:stretch>
        </p:blipFill>
        <p:spPr>
          <a:xfrm>
            <a:off x="1042032" y="1069563"/>
            <a:ext cx="5018496" cy="5229971"/>
          </a:xfrm>
          <a:prstGeom prst="rect">
            <a:avLst/>
          </a:prstGeom>
        </p:spPr>
      </p:pic>
      <p:pic>
        <p:nvPicPr>
          <p:cNvPr id="16" name="Picture 15">
            <a:extLst>
              <a:ext uri="{FF2B5EF4-FFF2-40B4-BE49-F238E27FC236}">
                <a16:creationId xmlns:a16="http://schemas.microsoft.com/office/drawing/2014/main" id="{CB7273F0-B37A-C380-9FA1-7DE1E4B45F60}"/>
              </a:ext>
            </a:extLst>
          </p:cNvPr>
          <p:cNvPicPr>
            <a:picLocks noChangeAspect="1"/>
          </p:cNvPicPr>
          <p:nvPr/>
        </p:nvPicPr>
        <p:blipFill>
          <a:blip r:embed="rId4"/>
          <a:stretch>
            <a:fillRect/>
          </a:stretch>
        </p:blipFill>
        <p:spPr>
          <a:xfrm>
            <a:off x="7316047" y="979929"/>
            <a:ext cx="4202797" cy="5004946"/>
          </a:xfrm>
          <a:prstGeom prst="rect">
            <a:avLst/>
          </a:prstGeom>
        </p:spPr>
      </p:pic>
      <p:sp>
        <p:nvSpPr>
          <p:cNvPr id="10242" name="Title 1"/>
          <p:cNvSpPr>
            <a:spLocks noGrp="1"/>
          </p:cNvSpPr>
          <p:nvPr>
            <p:ph type="title" idx="4294967295"/>
          </p:nvPr>
        </p:nvSpPr>
        <p:spPr>
          <a:xfrm>
            <a:off x="1524000" y="42820"/>
            <a:ext cx="9144000" cy="663497"/>
          </a:xfrm>
        </p:spPr>
        <p:txBody>
          <a:bodyPr/>
          <a:lstStyle/>
          <a:p>
            <a:pPr algn="ctr" eaLnBrk="1" hangingPunct="1">
              <a:defRPr/>
            </a:pPr>
            <a:r>
              <a:rPr lang="en-US" sz="3200" b="1" dirty="0">
                <a:solidFill>
                  <a:srgbClr val="002147"/>
                </a:solidFill>
                <a:latin typeface="+mn-lt"/>
              </a:rPr>
              <a:t>The geospatial data management cycle</a:t>
            </a:r>
            <a:endParaRPr lang="fr-CH" altLang="en-US" sz="3200" b="1" dirty="0">
              <a:solidFill>
                <a:srgbClr val="002147"/>
              </a:solidFill>
              <a:latin typeface="+mn-lt"/>
            </a:endParaRPr>
          </a:p>
        </p:txBody>
      </p:sp>
      <p:sp>
        <p:nvSpPr>
          <p:cNvPr id="2" name="Google Shape;258;p10">
            <a:extLst>
              <a:ext uri="{FF2B5EF4-FFF2-40B4-BE49-F238E27FC236}">
                <a16:creationId xmlns:a16="http://schemas.microsoft.com/office/drawing/2014/main" id="{3001E163-89CE-18D6-013D-5094E1BCEF17}"/>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a:t>
            </a:fld>
            <a:endParaRPr sz="1200">
              <a:solidFill>
                <a:schemeClr val="lt1"/>
              </a:solidFill>
              <a:latin typeface="Calibri"/>
              <a:ea typeface="Calibri"/>
              <a:cs typeface="Calibri"/>
              <a:sym typeface="Calibri"/>
            </a:endParaRPr>
          </a:p>
        </p:txBody>
      </p:sp>
      <p:sp>
        <p:nvSpPr>
          <p:cNvPr id="8" name="Rectangle 7">
            <a:extLst>
              <a:ext uri="{FF2B5EF4-FFF2-40B4-BE49-F238E27FC236}">
                <a16:creationId xmlns:a16="http://schemas.microsoft.com/office/drawing/2014/main" id="{98F83EEA-BAB1-6605-6AAE-D8D528C65B82}"/>
              </a:ext>
            </a:extLst>
          </p:cNvPr>
          <p:cNvSpPr/>
          <p:nvPr/>
        </p:nvSpPr>
        <p:spPr>
          <a:xfrm>
            <a:off x="8346141" y="2268071"/>
            <a:ext cx="1604683" cy="3218329"/>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D1E8F2-14BB-5D8B-836B-814B485E555D}"/>
              </a:ext>
            </a:extLst>
          </p:cNvPr>
          <p:cNvSpPr/>
          <p:nvPr/>
        </p:nvSpPr>
        <p:spPr>
          <a:xfrm>
            <a:off x="10698573" y="1138517"/>
            <a:ext cx="264416" cy="4347883"/>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4722335-F5D3-937C-4605-6B4A0E4BA36B}"/>
              </a:ext>
            </a:extLst>
          </p:cNvPr>
          <p:cNvSpPr/>
          <p:nvPr/>
        </p:nvSpPr>
        <p:spPr>
          <a:xfrm>
            <a:off x="11132397" y="1819835"/>
            <a:ext cx="264416" cy="1609165"/>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Arrow 13">
            <a:extLst>
              <a:ext uri="{FF2B5EF4-FFF2-40B4-BE49-F238E27FC236}">
                <a16:creationId xmlns:a16="http://schemas.microsoft.com/office/drawing/2014/main" id="{03798133-37C1-B1FA-C2E9-C6824948A7F9}"/>
              </a:ext>
            </a:extLst>
          </p:cNvPr>
          <p:cNvSpPr/>
          <p:nvPr/>
        </p:nvSpPr>
        <p:spPr>
          <a:xfrm>
            <a:off x="4765718" y="3001413"/>
            <a:ext cx="3371348" cy="42758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7" name="Rectangle 16">
            <a:extLst>
              <a:ext uri="{FF2B5EF4-FFF2-40B4-BE49-F238E27FC236}">
                <a16:creationId xmlns:a16="http://schemas.microsoft.com/office/drawing/2014/main" id="{494E1170-E864-9789-C771-A8A6C4099283}"/>
              </a:ext>
            </a:extLst>
          </p:cNvPr>
          <p:cNvSpPr/>
          <p:nvPr/>
        </p:nvSpPr>
        <p:spPr>
          <a:xfrm>
            <a:off x="8346141" y="1187823"/>
            <a:ext cx="1604683" cy="94577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Arrow 13">
            <a:extLst>
              <a:ext uri="{FF2B5EF4-FFF2-40B4-BE49-F238E27FC236}">
                <a16:creationId xmlns:a16="http://schemas.microsoft.com/office/drawing/2014/main" id="{165D1313-39B0-CCD6-DEB8-32EAD5A3D7D4}"/>
              </a:ext>
            </a:extLst>
          </p:cNvPr>
          <p:cNvSpPr/>
          <p:nvPr/>
        </p:nvSpPr>
        <p:spPr>
          <a:xfrm>
            <a:off x="4778420" y="5281852"/>
            <a:ext cx="1568594" cy="427587"/>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9" name="Rectangle 18">
            <a:extLst>
              <a:ext uri="{FF2B5EF4-FFF2-40B4-BE49-F238E27FC236}">
                <a16:creationId xmlns:a16="http://schemas.microsoft.com/office/drawing/2014/main" id="{EAE777D8-78E5-EF5B-99D3-53D579150752}"/>
              </a:ext>
            </a:extLst>
          </p:cNvPr>
          <p:cNvSpPr/>
          <p:nvPr/>
        </p:nvSpPr>
        <p:spPr>
          <a:xfrm>
            <a:off x="7539152" y="1179672"/>
            <a:ext cx="264416" cy="1494355"/>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3">
            <a:extLst>
              <a:ext uri="{FF2B5EF4-FFF2-40B4-BE49-F238E27FC236}">
                <a16:creationId xmlns:a16="http://schemas.microsoft.com/office/drawing/2014/main" id="{5AB8138C-C1A8-B48E-BF14-C76FCEAA24C7}"/>
              </a:ext>
            </a:extLst>
          </p:cNvPr>
          <p:cNvSpPr/>
          <p:nvPr/>
        </p:nvSpPr>
        <p:spPr>
          <a:xfrm>
            <a:off x="4789153" y="5782313"/>
            <a:ext cx="1557860" cy="427587"/>
          </a:xfrm>
          <a:prstGeom prst="rightArrow">
            <a:avLst/>
          </a:prstGeom>
          <a:solidFill>
            <a:schemeClr val="accent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22" name="Oval 45">
            <a:extLst>
              <a:ext uri="{FF2B5EF4-FFF2-40B4-BE49-F238E27FC236}">
                <a16:creationId xmlns:a16="http://schemas.microsoft.com/office/drawing/2014/main" id="{E45BD2C5-8097-B915-ECE3-B2593B52306F}"/>
              </a:ext>
            </a:extLst>
          </p:cNvPr>
          <p:cNvSpPr>
            <a:spLocks noChangeArrowheads="1"/>
          </p:cNvSpPr>
          <p:nvPr/>
        </p:nvSpPr>
        <p:spPr bwMode="auto">
          <a:xfrm>
            <a:off x="6396360" y="5349081"/>
            <a:ext cx="639762" cy="274638"/>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CH" altLang="en-US" sz="1400">
                <a:solidFill>
                  <a:srgbClr val="0070C0"/>
                </a:solidFill>
              </a:rPr>
              <a:t>2.9</a:t>
            </a:r>
            <a:endParaRPr lang="en-US" altLang="en-US" sz="1400">
              <a:solidFill>
                <a:srgbClr val="0070C0"/>
              </a:solidFill>
            </a:endParaRPr>
          </a:p>
        </p:txBody>
      </p:sp>
      <p:sp>
        <p:nvSpPr>
          <p:cNvPr id="23" name="TextBox 47">
            <a:extLst>
              <a:ext uri="{FF2B5EF4-FFF2-40B4-BE49-F238E27FC236}">
                <a16:creationId xmlns:a16="http://schemas.microsoft.com/office/drawing/2014/main" id="{2BCC0B26-8E38-3075-8040-0B6B5EB99065}"/>
              </a:ext>
            </a:extLst>
          </p:cNvPr>
          <p:cNvSpPr txBox="1">
            <a:spLocks noChangeArrowheads="1"/>
          </p:cNvSpPr>
          <p:nvPr/>
        </p:nvSpPr>
        <p:spPr bwMode="auto">
          <a:xfrm>
            <a:off x="7180783" y="5333583"/>
            <a:ext cx="5318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CH" altLang="en-US" sz="1400" dirty="0">
                <a:solidFill>
                  <a:srgbClr val="0070C0"/>
                </a:solidFill>
              </a:rPr>
              <a:t>2.10</a:t>
            </a:r>
            <a:endParaRPr lang="en-US" altLang="en-US" sz="1400" dirty="0">
              <a:solidFill>
                <a:srgbClr val="0070C0"/>
              </a:solidFill>
            </a:endParaRPr>
          </a:p>
        </p:txBody>
      </p:sp>
      <p:sp>
        <p:nvSpPr>
          <p:cNvPr id="24" name="Oval 49">
            <a:extLst>
              <a:ext uri="{FF2B5EF4-FFF2-40B4-BE49-F238E27FC236}">
                <a16:creationId xmlns:a16="http://schemas.microsoft.com/office/drawing/2014/main" id="{2B28744E-ECF8-1176-7EAB-553BB844FC08}"/>
              </a:ext>
            </a:extLst>
          </p:cNvPr>
          <p:cNvSpPr>
            <a:spLocks noChangeArrowheads="1"/>
          </p:cNvSpPr>
          <p:nvPr/>
        </p:nvSpPr>
        <p:spPr bwMode="auto">
          <a:xfrm>
            <a:off x="7126808" y="5348850"/>
            <a:ext cx="639762" cy="274638"/>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400"/>
          </a:p>
        </p:txBody>
      </p:sp>
      <p:sp>
        <p:nvSpPr>
          <p:cNvPr id="25" name="Oval 54">
            <a:extLst>
              <a:ext uri="{FF2B5EF4-FFF2-40B4-BE49-F238E27FC236}">
                <a16:creationId xmlns:a16="http://schemas.microsoft.com/office/drawing/2014/main" id="{EA57EC6B-1A88-69BB-C422-BA71FB8ECA30}"/>
              </a:ext>
            </a:extLst>
          </p:cNvPr>
          <p:cNvSpPr>
            <a:spLocks noChangeArrowheads="1"/>
          </p:cNvSpPr>
          <p:nvPr/>
        </p:nvSpPr>
        <p:spPr bwMode="auto">
          <a:xfrm>
            <a:off x="6409438" y="5888037"/>
            <a:ext cx="639762" cy="274638"/>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400"/>
          </a:p>
        </p:txBody>
      </p:sp>
      <p:sp>
        <p:nvSpPr>
          <p:cNvPr id="26" name="TextBox 52">
            <a:extLst>
              <a:ext uri="{FF2B5EF4-FFF2-40B4-BE49-F238E27FC236}">
                <a16:creationId xmlns:a16="http://schemas.microsoft.com/office/drawing/2014/main" id="{115FBC5E-19A0-5D90-505B-D1E32735EDBE}"/>
              </a:ext>
            </a:extLst>
          </p:cNvPr>
          <p:cNvSpPr txBox="1">
            <a:spLocks noChangeArrowheads="1"/>
          </p:cNvSpPr>
          <p:nvPr/>
        </p:nvSpPr>
        <p:spPr bwMode="auto">
          <a:xfrm>
            <a:off x="6474525" y="5864225"/>
            <a:ext cx="522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CH" altLang="en-US" sz="1400">
                <a:solidFill>
                  <a:srgbClr val="0070C0"/>
                </a:solidFill>
              </a:rPr>
              <a:t>2.11</a:t>
            </a:r>
            <a:endParaRPr lang="en-US" altLang="en-US" sz="1400">
              <a:solidFill>
                <a:srgbClr val="0070C0"/>
              </a:solidFill>
            </a:endParaRPr>
          </a:p>
        </p:txBody>
      </p:sp>
    </p:spTree>
    <p:extLst>
      <p:ext uri="{BB962C8B-B14F-4D97-AF65-F5344CB8AC3E}">
        <p14:creationId xmlns:p14="http://schemas.microsoft.com/office/powerpoint/2010/main" val="211332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775481-C8D5-6F6E-475A-B5893DDE5208}"/>
              </a:ext>
            </a:extLst>
          </p:cNvPr>
          <p:cNvPicPr>
            <a:picLocks noChangeAspect="1"/>
          </p:cNvPicPr>
          <p:nvPr/>
        </p:nvPicPr>
        <p:blipFill>
          <a:blip r:embed="rId3"/>
          <a:stretch>
            <a:fillRect/>
          </a:stretch>
        </p:blipFill>
        <p:spPr>
          <a:xfrm>
            <a:off x="7807054" y="1376237"/>
            <a:ext cx="3863827" cy="4508696"/>
          </a:xfrm>
          <a:prstGeom prst="rect">
            <a:avLst/>
          </a:prstGeom>
        </p:spPr>
      </p:pic>
      <p:grpSp>
        <p:nvGrpSpPr>
          <p:cNvPr id="14" name="Group 13">
            <a:extLst>
              <a:ext uri="{FF2B5EF4-FFF2-40B4-BE49-F238E27FC236}">
                <a16:creationId xmlns:a16="http://schemas.microsoft.com/office/drawing/2014/main" id="{B6F37AA7-1704-4FA0-A7D5-B935D2EE4A7A}"/>
              </a:ext>
            </a:extLst>
          </p:cNvPr>
          <p:cNvGrpSpPr/>
          <p:nvPr/>
        </p:nvGrpSpPr>
        <p:grpSpPr>
          <a:xfrm>
            <a:off x="502069" y="1729744"/>
            <a:ext cx="6241034" cy="3672705"/>
            <a:chOff x="67878" y="1954882"/>
            <a:chExt cx="5239705" cy="3023531"/>
          </a:xfrm>
        </p:grpSpPr>
        <p:pic>
          <p:nvPicPr>
            <p:cNvPr id="4" name="Picture 3" descr="A diagram of a diagram&#10;&#10;Description automatically generated">
              <a:extLst>
                <a:ext uri="{FF2B5EF4-FFF2-40B4-BE49-F238E27FC236}">
                  <a16:creationId xmlns:a16="http://schemas.microsoft.com/office/drawing/2014/main" id="{75EEE06C-3FE6-8F47-D0BE-03CD984E7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8" y="1960704"/>
              <a:ext cx="5239704" cy="3017709"/>
            </a:xfrm>
            <a:prstGeom prst="rect">
              <a:avLst/>
            </a:prstGeom>
          </p:spPr>
        </p:pic>
        <p:sp>
          <p:nvSpPr>
            <p:cNvPr id="8" name="Rectangle 7">
              <a:extLst>
                <a:ext uri="{FF2B5EF4-FFF2-40B4-BE49-F238E27FC236}">
                  <a16:creationId xmlns:a16="http://schemas.microsoft.com/office/drawing/2014/main" id="{FBF1753C-2A90-C02B-9D81-567D0A9DF68E}"/>
                </a:ext>
              </a:extLst>
            </p:cNvPr>
            <p:cNvSpPr/>
            <p:nvPr/>
          </p:nvSpPr>
          <p:spPr>
            <a:xfrm>
              <a:off x="4785697" y="1954882"/>
              <a:ext cx="521886" cy="18148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2" name="Title 1"/>
          <p:cNvSpPr>
            <a:spLocks noGrp="1"/>
          </p:cNvSpPr>
          <p:nvPr>
            <p:ph type="title" idx="4294967295"/>
          </p:nvPr>
        </p:nvSpPr>
        <p:spPr>
          <a:xfrm>
            <a:off x="1524000" y="142875"/>
            <a:ext cx="9144000" cy="482404"/>
          </a:xfrm>
        </p:spPr>
        <p:txBody>
          <a:bodyPr>
            <a:noAutofit/>
          </a:bodyPr>
          <a:lstStyle/>
          <a:p>
            <a:pPr algn="ctr" eaLnBrk="1" hangingPunct="1">
              <a:defRPr/>
            </a:pPr>
            <a:r>
              <a:rPr lang="en-US" sz="3200" b="1" dirty="0">
                <a:solidFill>
                  <a:srgbClr val="002147"/>
                </a:solidFill>
                <a:latin typeface="+mn-lt"/>
              </a:rPr>
              <a:t>The geospatial data management cycle</a:t>
            </a:r>
            <a:endParaRPr lang="fr-CH" altLang="en-US" sz="3200" b="1" dirty="0">
              <a:solidFill>
                <a:srgbClr val="002147"/>
              </a:solidFill>
              <a:latin typeface="+mn-lt"/>
            </a:endParaRPr>
          </a:p>
        </p:txBody>
      </p:sp>
      <p:sp>
        <p:nvSpPr>
          <p:cNvPr id="6" name="Trapezoid 5">
            <a:extLst>
              <a:ext uri="{FF2B5EF4-FFF2-40B4-BE49-F238E27FC236}">
                <a16:creationId xmlns:a16="http://schemas.microsoft.com/office/drawing/2014/main" id="{93089AC4-D0F7-4212-4ACE-5DEDC7FB0763}"/>
              </a:ext>
            </a:extLst>
          </p:cNvPr>
          <p:cNvSpPr/>
          <p:nvPr/>
        </p:nvSpPr>
        <p:spPr>
          <a:xfrm>
            <a:off x="2287788" y="2001553"/>
            <a:ext cx="3833693" cy="2595992"/>
          </a:xfrm>
          <a:prstGeom prst="trapezoid">
            <a:avLst>
              <a:gd name="adj" fmla="val 54984"/>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a:extLst>
              <a:ext uri="{FF2B5EF4-FFF2-40B4-BE49-F238E27FC236}">
                <a16:creationId xmlns:a16="http://schemas.microsoft.com/office/drawing/2014/main" id="{271ED35F-6CBE-3779-8F1F-71ECCA65EA9B}"/>
              </a:ext>
            </a:extLst>
          </p:cNvPr>
          <p:cNvSpPr>
            <a:spLocks noChangeArrowheads="1"/>
          </p:cNvSpPr>
          <p:nvPr/>
        </p:nvSpPr>
        <p:spPr bwMode="auto">
          <a:xfrm>
            <a:off x="1350724" y="5820535"/>
            <a:ext cx="9849053" cy="461665"/>
          </a:xfrm>
          <a:prstGeom prst="rect">
            <a:avLst/>
          </a:prstGeom>
          <a:noFill/>
          <a:ln w="9525">
            <a:noFill/>
            <a:miter lim="800000"/>
            <a:headEnd/>
            <a:tailEnd/>
          </a:ln>
        </p:spPr>
        <p:txBody>
          <a:bodyPr wrap="square">
            <a:spAutoFit/>
          </a:bodyPr>
          <a:lstStyle/>
          <a:p>
            <a:pPr algn="ctr"/>
            <a:r>
              <a:rPr lang="fr-CH" altLang="en-US" sz="2400" dirty="0"/>
              <a:t>             Strategic </a:t>
            </a:r>
            <a:r>
              <a:rPr lang="fr-CH" altLang="en-US" sz="2400" dirty="0" err="1"/>
              <a:t>framework</a:t>
            </a:r>
            <a:r>
              <a:rPr lang="fr-CH" altLang="en-US" sz="2400" dirty="0"/>
              <a:t>                                               </a:t>
            </a:r>
            <a:r>
              <a:rPr lang="fr-CH" altLang="en-US" sz="2400" dirty="0" err="1"/>
              <a:t>Technical</a:t>
            </a:r>
            <a:r>
              <a:rPr lang="fr-CH" altLang="en-US" sz="2400" dirty="0"/>
              <a:t> process</a:t>
            </a:r>
          </a:p>
        </p:txBody>
      </p:sp>
      <p:cxnSp>
        <p:nvCxnSpPr>
          <p:cNvPr id="12" name="Straight Connector 11">
            <a:extLst>
              <a:ext uri="{FF2B5EF4-FFF2-40B4-BE49-F238E27FC236}">
                <a16:creationId xmlns:a16="http://schemas.microsoft.com/office/drawing/2014/main" id="{1216CED0-0288-E391-0BCA-513D19DE552D}"/>
              </a:ext>
            </a:extLst>
          </p:cNvPr>
          <p:cNvCxnSpPr>
            <a:cxnSpLocks/>
          </p:cNvCxnSpPr>
          <p:nvPr/>
        </p:nvCxnSpPr>
        <p:spPr>
          <a:xfrm flipV="1">
            <a:off x="4743450" y="1519149"/>
            <a:ext cx="3063603" cy="4824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EEE4A0-0B89-D881-9349-1EABC71C830E}"/>
              </a:ext>
            </a:extLst>
          </p:cNvPr>
          <p:cNvCxnSpPr>
            <a:cxnSpLocks/>
          </p:cNvCxnSpPr>
          <p:nvPr/>
        </p:nvCxnSpPr>
        <p:spPr>
          <a:xfrm>
            <a:off x="6121481" y="4597545"/>
            <a:ext cx="1898569" cy="8049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258;p10">
            <a:extLst>
              <a:ext uri="{FF2B5EF4-FFF2-40B4-BE49-F238E27FC236}">
                <a16:creationId xmlns:a16="http://schemas.microsoft.com/office/drawing/2014/main" id="{441D0603-7449-BD8B-0E0E-78A9B69AC5D1}"/>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5</a:t>
            </a:fld>
            <a:endParaRPr sz="1200">
              <a:solidFill>
                <a:schemeClr val="lt1"/>
              </a:solidFill>
              <a:latin typeface="Calibri"/>
              <a:ea typeface="Calibri"/>
              <a:cs typeface="Calibri"/>
              <a:sym typeface="Calibri"/>
            </a:endParaRPr>
          </a:p>
        </p:txBody>
      </p:sp>
      <p:sp>
        <p:nvSpPr>
          <p:cNvPr id="3" name="Rectangle 3">
            <a:extLst>
              <a:ext uri="{FF2B5EF4-FFF2-40B4-BE49-F238E27FC236}">
                <a16:creationId xmlns:a16="http://schemas.microsoft.com/office/drawing/2014/main" id="{614B1460-C3EA-E6E5-3A93-A1D125F8E70E}"/>
              </a:ext>
            </a:extLst>
          </p:cNvPr>
          <p:cNvSpPr>
            <a:spLocks noChangeArrowheads="1"/>
          </p:cNvSpPr>
          <p:nvPr/>
        </p:nvSpPr>
        <p:spPr bwMode="auto">
          <a:xfrm>
            <a:off x="614945" y="712938"/>
            <a:ext cx="9693906" cy="461665"/>
          </a:xfrm>
          <a:prstGeom prst="rect">
            <a:avLst/>
          </a:prstGeom>
          <a:noFill/>
          <a:ln w="9525">
            <a:noFill/>
            <a:miter lim="800000"/>
            <a:headEnd/>
            <a:tailEnd/>
          </a:ln>
        </p:spPr>
        <p:txBody>
          <a:bodyPr wrap="square">
            <a:spAutoFit/>
          </a:bodyPr>
          <a:lstStyle/>
          <a:p>
            <a:r>
              <a:rPr lang="en-US" sz="2400" dirty="0"/>
              <a:t>The technical process behind the HIS geo-enabling framework</a:t>
            </a:r>
          </a:p>
        </p:txBody>
      </p:sp>
    </p:spTree>
    <p:extLst>
      <p:ext uri="{BB962C8B-B14F-4D97-AF65-F5344CB8AC3E}">
        <p14:creationId xmlns:p14="http://schemas.microsoft.com/office/powerpoint/2010/main" val="182655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33FA28-7D33-206B-4A2B-010AC78104C8}"/>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10242" name="Title 1"/>
          <p:cNvSpPr>
            <a:spLocks noGrp="1"/>
          </p:cNvSpPr>
          <p:nvPr>
            <p:ph type="title" idx="4294967295"/>
          </p:nvPr>
        </p:nvSpPr>
        <p:spPr>
          <a:xfrm>
            <a:off x="1524000" y="142875"/>
            <a:ext cx="9144000" cy="457200"/>
          </a:xfrm>
        </p:spPr>
        <p:txBody>
          <a:bodyPr>
            <a:noAutofit/>
          </a:bodyPr>
          <a:lstStyle/>
          <a:p>
            <a:pPr algn="ctr" eaLnBrk="1" hangingPunct="1">
              <a:defRPr/>
            </a:pPr>
            <a:r>
              <a:rPr lang="en-PH" sz="3200" b="1" dirty="0">
                <a:solidFill>
                  <a:srgbClr val="002147"/>
                </a:solidFill>
                <a:latin typeface="+mn-lt"/>
              </a:rPr>
              <a:t>Document the process</a:t>
            </a:r>
          </a:p>
        </p:txBody>
      </p:sp>
      <p:sp>
        <p:nvSpPr>
          <p:cNvPr id="6" name="Rectangle 5">
            <a:extLst>
              <a:ext uri="{FF2B5EF4-FFF2-40B4-BE49-F238E27FC236}">
                <a16:creationId xmlns:a16="http://schemas.microsoft.com/office/drawing/2014/main" id="{D19F52B6-F3E2-8999-E8BB-54C8846EBB3E}"/>
              </a:ext>
            </a:extLst>
          </p:cNvPr>
          <p:cNvSpPr/>
          <p:nvPr/>
        </p:nvSpPr>
        <p:spPr>
          <a:xfrm>
            <a:off x="10915650" y="1063625"/>
            <a:ext cx="241499" cy="3956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Title 1">
            <a:extLst>
              <a:ext uri="{FF2B5EF4-FFF2-40B4-BE49-F238E27FC236}">
                <a16:creationId xmlns:a16="http://schemas.microsoft.com/office/drawing/2014/main" id="{96E7E3F7-16B3-732E-F2C7-F53B23D59910}"/>
              </a:ext>
            </a:extLst>
          </p:cNvPr>
          <p:cNvSpPr txBox="1">
            <a:spLocks/>
          </p:cNvSpPr>
          <p:nvPr/>
        </p:nvSpPr>
        <p:spPr>
          <a:xfrm>
            <a:off x="612380" y="798406"/>
            <a:ext cx="6925844" cy="1703521"/>
          </a:xfrm>
          <a:prstGeom prst="rect">
            <a:avLst/>
          </a:prstGeom>
        </p:spPr>
        <p:txBody>
          <a:bodyPr rtlCol="0">
            <a:noAutofit/>
          </a:bodyPr>
          <a:lstStyle/>
          <a:p>
            <a:pPr algn="just">
              <a:lnSpc>
                <a:spcPct val="90000"/>
              </a:lnSpc>
              <a:spcBef>
                <a:spcPts val="1000"/>
              </a:spcBef>
              <a:defRPr/>
            </a:pPr>
            <a:r>
              <a:rPr lang="en-US" sz="2400" dirty="0"/>
              <a:t>Documenting each step from the beginning as precisely as possible ensures that the process can be replicated</a:t>
            </a:r>
          </a:p>
        </p:txBody>
      </p:sp>
      <p:sp>
        <p:nvSpPr>
          <p:cNvPr id="3" name="Title 1">
            <a:extLst>
              <a:ext uri="{FF2B5EF4-FFF2-40B4-BE49-F238E27FC236}">
                <a16:creationId xmlns:a16="http://schemas.microsoft.com/office/drawing/2014/main" id="{52CB4CAE-9323-02F0-4927-ACCF6D780F91}"/>
              </a:ext>
            </a:extLst>
          </p:cNvPr>
          <p:cNvSpPr txBox="1">
            <a:spLocks/>
          </p:cNvSpPr>
          <p:nvPr/>
        </p:nvSpPr>
        <p:spPr>
          <a:xfrm>
            <a:off x="2054613" y="2821796"/>
            <a:ext cx="4921203" cy="994430"/>
          </a:xfrm>
          <a:prstGeom prst="rect">
            <a:avLst/>
          </a:prstGeom>
        </p:spPr>
        <p:txBody>
          <a:bodyPr rtlCol="0">
            <a:noAutofit/>
          </a:bodyPr>
          <a:lstStyle/>
          <a:p>
            <a:pPr>
              <a:spcBef>
                <a:spcPct val="20000"/>
              </a:spcBef>
              <a:defRPr/>
            </a:pPr>
            <a:r>
              <a:rPr lang="en-US" sz="2400" dirty="0"/>
              <a:t>A critical activity often forgotten or considered as not being necessary</a:t>
            </a:r>
          </a:p>
        </p:txBody>
      </p:sp>
      <p:sp>
        <p:nvSpPr>
          <p:cNvPr id="4" name="Right Arrow 14">
            <a:extLst>
              <a:ext uri="{FF2B5EF4-FFF2-40B4-BE49-F238E27FC236}">
                <a16:creationId xmlns:a16="http://schemas.microsoft.com/office/drawing/2014/main" id="{C33973B9-08C8-6D1C-75CA-65CF54D62E02}"/>
              </a:ext>
            </a:extLst>
          </p:cNvPr>
          <p:cNvSpPr/>
          <p:nvPr/>
        </p:nvSpPr>
        <p:spPr>
          <a:xfrm>
            <a:off x="1524000" y="2882353"/>
            <a:ext cx="458605" cy="427587"/>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Title 1">
            <a:extLst>
              <a:ext uri="{FF2B5EF4-FFF2-40B4-BE49-F238E27FC236}">
                <a16:creationId xmlns:a16="http://schemas.microsoft.com/office/drawing/2014/main" id="{888DFA63-D4B3-E1BF-D7B8-8B408025FE31}"/>
              </a:ext>
            </a:extLst>
          </p:cNvPr>
          <p:cNvSpPr txBox="1">
            <a:spLocks/>
          </p:cNvSpPr>
          <p:nvPr/>
        </p:nvSpPr>
        <p:spPr>
          <a:xfrm>
            <a:off x="2050911" y="1902911"/>
            <a:ext cx="4660599" cy="994430"/>
          </a:xfrm>
          <a:prstGeom prst="rect">
            <a:avLst/>
          </a:prstGeom>
        </p:spPr>
        <p:txBody>
          <a:bodyPr rtlCol="0">
            <a:noAutofit/>
          </a:bodyPr>
          <a:lstStyle/>
          <a:p>
            <a:pPr>
              <a:spcBef>
                <a:spcPct val="20000"/>
              </a:spcBef>
              <a:defRPr/>
            </a:pPr>
            <a:r>
              <a:rPr lang="en-US" sz="2400" dirty="0"/>
              <a:t>Applies to the entire geospatial data management cycle</a:t>
            </a:r>
          </a:p>
        </p:txBody>
      </p:sp>
      <p:sp>
        <p:nvSpPr>
          <p:cNvPr id="10" name="Right Arrow 14">
            <a:extLst>
              <a:ext uri="{FF2B5EF4-FFF2-40B4-BE49-F238E27FC236}">
                <a16:creationId xmlns:a16="http://schemas.microsoft.com/office/drawing/2014/main" id="{CADFB51E-1CEB-F200-57EE-73E5801798A9}"/>
              </a:ext>
            </a:extLst>
          </p:cNvPr>
          <p:cNvSpPr/>
          <p:nvPr/>
        </p:nvSpPr>
        <p:spPr>
          <a:xfrm>
            <a:off x="1520298" y="1963468"/>
            <a:ext cx="458605" cy="427587"/>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7" name="Google Shape;258;p10">
            <a:extLst>
              <a:ext uri="{FF2B5EF4-FFF2-40B4-BE49-F238E27FC236}">
                <a16:creationId xmlns:a16="http://schemas.microsoft.com/office/drawing/2014/main" id="{24D06D2E-90CF-1561-2E93-4304DAB751A3}"/>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6</a:t>
            </a:fld>
            <a:endParaRPr sz="1200">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B3B16B39-0E93-03D7-54E0-DD628F274EC6}"/>
              </a:ext>
            </a:extLst>
          </p:cNvPr>
          <p:cNvPicPr>
            <a:picLocks noChangeAspect="1"/>
          </p:cNvPicPr>
          <p:nvPr/>
        </p:nvPicPr>
        <p:blipFill>
          <a:blip r:embed="rId4"/>
          <a:stretch>
            <a:fillRect/>
          </a:stretch>
        </p:blipFill>
        <p:spPr>
          <a:xfrm>
            <a:off x="5107702" y="3921760"/>
            <a:ext cx="1689100" cy="2195830"/>
          </a:xfrm>
          <a:prstGeom prst="rect">
            <a:avLst/>
          </a:prstGeom>
          <a:ln>
            <a:solidFill>
              <a:schemeClr val="tx1"/>
            </a:solidFill>
          </a:ln>
        </p:spPr>
      </p:pic>
      <p:sp>
        <p:nvSpPr>
          <p:cNvPr id="13" name="TextBox 12">
            <a:extLst>
              <a:ext uri="{FF2B5EF4-FFF2-40B4-BE49-F238E27FC236}">
                <a16:creationId xmlns:a16="http://schemas.microsoft.com/office/drawing/2014/main" id="{C717C9A2-187D-4858-A6F8-F746413E5ACF}"/>
              </a:ext>
            </a:extLst>
          </p:cNvPr>
          <p:cNvSpPr txBox="1"/>
          <p:nvPr/>
        </p:nvSpPr>
        <p:spPr>
          <a:xfrm>
            <a:off x="2800350" y="4305441"/>
            <a:ext cx="2156082" cy="1200329"/>
          </a:xfrm>
          <a:prstGeom prst="rect">
            <a:avLst/>
          </a:prstGeom>
          <a:noFill/>
        </p:spPr>
        <p:txBody>
          <a:bodyPr wrap="square">
            <a:spAutoFit/>
          </a:bodyPr>
          <a:lstStyle/>
          <a:p>
            <a:pPr algn="r">
              <a:spcBef>
                <a:spcPct val="20000"/>
              </a:spcBef>
              <a:defRPr/>
            </a:pPr>
            <a:r>
              <a:rPr lang="en-US" sz="1800" dirty="0"/>
              <a:t>Good example of project implementation documentation</a:t>
            </a:r>
          </a:p>
        </p:txBody>
      </p:sp>
      <p:sp>
        <p:nvSpPr>
          <p:cNvPr id="18" name="TextBox 17">
            <a:extLst>
              <a:ext uri="{FF2B5EF4-FFF2-40B4-BE49-F238E27FC236}">
                <a16:creationId xmlns:a16="http://schemas.microsoft.com/office/drawing/2014/main" id="{824E74B3-473B-412C-6DC4-9DC4EF6E68AD}"/>
              </a:ext>
            </a:extLst>
          </p:cNvPr>
          <p:cNvSpPr txBox="1"/>
          <p:nvPr/>
        </p:nvSpPr>
        <p:spPr>
          <a:xfrm>
            <a:off x="390926" y="6117590"/>
            <a:ext cx="4112419" cy="215444"/>
          </a:xfrm>
          <a:prstGeom prst="rect">
            <a:avLst/>
          </a:prstGeom>
          <a:noFill/>
        </p:spPr>
        <p:txBody>
          <a:bodyPr wrap="square">
            <a:spAutoFit/>
          </a:bodyPr>
          <a:lstStyle/>
          <a:p>
            <a:pPr lvl="1"/>
            <a:r>
              <a:rPr lang="en-PH" sz="800" dirty="0"/>
              <a:t>1  </a:t>
            </a:r>
            <a:r>
              <a:rPr lang="en-US" sz="800" dirty="0">
                <a:solidFill>
                  <a:srgbClr val="0563C1"/>
                </a:solidFill>
                <a:hlinkClick r:id="rId5">
                  <a:extLst>
                    <a:ext uri="{A12FA001-AC4F-418D-AE19-62706E023703}">
                      <ahyp:hlinkClr xmlns:ahyp="http://schemas.microsoft.com/office/drawing/2018/hyperlinkcolor" val="tx"/>
                    </a:ext>
                  </a:extLst>
                </a:hlinkClick>
              </a:rPr>
              <a:t>https://healthgeolab.net/KNOW_REP/Acc_Analysis_VUT_050224_FINAL.pdf</a:t>
            </a:r>
            <a:r>
              <a:rPr lang="en-US" sz="800" dirty="0"/>
              <a:t> </a:t>
            </a:r>
            <a:endParaRPr lang="en-GB" sz="800" dirty="0"/>
          </a:p>
        </p:txBody>
      </p:sp>
      <p:sp>
        <p:nvSpPr>
          <p:cNvPr id="20" name="TextBox 19">
            <a:extLst>
              <a:ext uri="{FF2B5EF4-FFF2-40B4-BE49-F238E27FC236}">
                <a16:creationId xmlns:a16="http://schemas.microsoft.com/office/drawing/2014/main" id="{E11A439D-0D4D-C7DE-5DDE-E69DE9839BC9}"/>
              </a:ext>
            </a:extLst>
          </p:cNvPr>
          <p:cNvSpPr txBox="1"/>
          <p:nvPr/>
        </p:nvSpPr>
        <p:spPr>
          <a:xfrm>
            <a:off x="6804498" y="3951596"/>
            <a:ext cx="302419" cy="276999"/>
          </a:xfrm>
          <a:prstGeom prst="rect">
            <a:avLst/>
          </a:prstGeom>
          <a:noFill/>
        </p:spPr>
        <p:txBody>
          <a:bodyPr wrap="square">
            <a:spAutoFit/>
          </a:bodyPr>
          <a:lstStyle/>
          <a:p>
            <a:r>
              <a:rPr lang="en-US" sz="1200" dirty="0"/>
              <a:t>1</a:t>
            </a:r>
            <a:endParaRPr lang="en-GB" sz="1200" dirty="0"/>
          </a:p>
        </p:txBody>
      </p:sp>
      <p:pic>
        <p:nvPicPr>
          <p:cNvPr id="5" name="Picture 4">
            <a:extLst>
              <a:ext uri="{FF2B5EF4-FFF2-40B4-BE49-F238E27FC236}">
                <a16:creationId xmlns:a16="http://schemas.microsoft.com/office/drawing/2014/main" id="{CCA05CF3-83C7-CCC7-B581-B5BC76BE2388}"/>
              </a:ext>
            </a:extLst>
          </p:cNvPr>
          <p:cNvPicPr>
            <a:picLocks noChangeAspect="1"/>
          </p:cNvPicPr>
          <p:nvPr/>
        </p:nvPicPr>
        <p:blipFill rotWithShape="1">
          <a:blip r:embed="rId6"/>
          <a:srcRect l="80520" t="38265" r="10441" b="47050"/>
          <a:stretch/>
        </p:blipFill>
        <p:spPr>
          <a:xfrm>
            <a:off x="6626023" y="5931272"/>
            <a:ext cx="356950" cy="321688"/>
          </a:xfrm>
          <a:prstGeom prst="rect">
            <a:avLst/>
          </a:prstGeom>
        </p:spPr>
      </p:pic>
    </p:spTree>
    <p:extLst>
      <p:ext uri="{BB962C8B-B14F-4D97-AF65-F5344CB8AC3E}">
        <p14:creationId xmlns:p14="http://schemas.microsoft.com/office/powerpoint/2010/main" val="257389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E95CBD-DD90-DDC6-66FF-3EE2EEC39E3B}"/>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10242" name="Title 1"/>
          <p:cNvSpPr>
            <a:spLocks noGrp="1"/>
          </p:cNvSpPr>
          <p:nvPr>
            <p:ph type="title" idx="4294967295"/>
          </p:nvPr>
        </p:nvSpPr>
        <p:spPr>
          <a:xfrm>
            <a:off x="1524000" y="142875"/>
            <a:ext cx="9144000" cy="476250"/>
          </a:xfrm>
        </p:spPr>
        <p:txBody>
          <a:bodyPr>
            <a:noAutofit/>
          </a:bodyPr>
          <a:lstStyle/>
          <a:p>
            <a:pPr algn="ctr" eaLnBrk="1" hangingPunct="1">
              <a:defRPr/>
            </a:pPr>
            <a:r>
              <a:rPr lang="fr-CH" sz="3200" b="1" dirty="0" err="1">
                <a:solidFill>
                  <a:srgbClr val="002147"/>
                </a:solidFill>
                <a:latin typeface="+mn-lt"/>
              </a:rPr>
              <a:t>Define</a:t>
            </a:r>
            <a:r>
              <a:rPr lang="fr-CH" sz="3200" b="1" dirty="0">
                <a:solidFill>
                  <a:srgbClr val="002147"/>
                </a:solidFill>
                <a:latin typeface="+mn-lt"/>
              </a:rPr>
              <a:t> the data </a:t>
            </a:r>
            <a:r>
              <a:rPr lang="fr-CH" sz="3200" b="1" dirty="0" err="1">
                <a:solidFill>
                  <a:srgbClr val="002147"/>
                </a:solidFill>
                <a:latin typeface="+mn-lt"/>
              </a:rPr>
              <a:t>needs</a:t>
            </a:r>
            <a:endParaRPr lang="fr-CH" sz="3200" b="1" dirty="0">
              <a:solidFill>
                <a:srgbClr val="002147"/>
              </a:solidFill>
              <a:latin typeface="+mn-lt"/>
            </a:endParaRPr>
          </a:p>
        </p:txBody>
      </p:sp>
      <p:sp>
        <p:nvSpPr>
          <p:cNvPr id="11" name="Rectangle 3"/>
          <p:cNvSpPr>
            <a:spLocks noChangeArrowheads="1"/>
          </p:cNvSpPr>
          <p:nvPr/>
        </p:nvSpPr>
        <p:spPr bwMode="auto">
          <a:xfrm>
            <a:off x="1030942" y="1879139"/>
            <a:ext cx="4942806" cy="2985433"/>
          </a:xfrm>
          <a:prstGeom prst="rect">
            <a:avLst/>
          </a:prstGeom>
          <a:noFill/>
          <a:ln w="9525">
            <a:noFill/>
            <a:miter lim="800000"/>
            <a:headEnd/>
            <a:tailEnd/>
          </a:ln>
        </p:spPr>
        <p:txBody>
          <a:bodyPr wrap="square">
            <a:spAutoFit/>
          </a:bodyPr>
          <a:lstStyle/>
          <a:p>
            <a:pPr marL="457200" indent="-457200">
              <a:buAutoNum type="arabicPeriod"/>
            </a:pPr>
            <a:r>
              <a:rPr lang="en-US" sz="2400" dirty="0"/>
              <a:t>Understand and document the geographic context (Session 4)</a:t>
            </a:r>
          </a:p>
          <a:p>
            <a:pPr marL="457200" indent="-457200">
              <a:buAutoNum type="arabicPeriod"/>
            </a:pPr>
            <a:endParaRPr lang="en-US" sz="1000" dirty="0"/>
          </a:p>
          <a:p>
            <a:pPr marL="457200" indent="-457200">
              <a:buAutoNum type="arabicPeriod"/>
            </a:pPr>
            <a:r>
              <a:rPr lang="en-US" sz="2400" dirty="0"/>
              <a:t>Define the purpose, audience, content and format of the GIS-based products to be generated to support the program or intervention (Session 12)</a:t>
            </a:r>
          </a:p>
          <a:p>
            <a:endParaRPr lang="en-US" sz="1000" dirty="0"/>
          </a:p>
        </p:txBody>
      </p:sp>
      <p:sp>
        <p:nvSpPr>
          <p:cNvPr id="2" name="Title 1">
            <a:extLst>
              <a:ext uri="{FF2B5EF4-FFF2-40B4-BE49-F238E27FC236}">
                <a16:creationId xmlns:a16="http://schemas.microsoft.com/office/drawing/2014/main" id="{ADD4E8A4-04C4-E321-69B1-36B6C9C8766C}"/>
              </a:ext>
            </a:extLst>
          </p:cNvPr>
          <p:cNvSpPr txBox="1">
            <a:spLocks/>
          </p:cNvSpPr>
          <p:nvPr/>
        </p:nvSpPr>
        <p:spPr>
          <a:xfrm>
            <a:off x="612096" y="817540"/>
            <a:ext cx="6462304" cy="911433"/>
          </a:xfrm>
          <a:prstGeom prst="rect">
            <a:avLst/>
          </a:prstGeom>
        </p:spPr>
        <p:txBody>
          <a:bodyPr rtlCol="0">
            <a:noAutofit/>
          </a:bodyPr>
          <a:lstStyle/>
          <a:p>
            <a:pPr algn="just">
              <a:lnSpc>
                <a:spcPct val="90000"/>
              </a:lnSpc>
              <a:spcBef>
                <a:spcPts val="1000"/>
              </a:spcBef>
              <a:defRPr/>
            </a:pPr>
            <a:r>
              <a:rPr lang="en-US" sz="2400" dirty="0"/>
              <a:t>This step builds on two activities completed during step B of the HIS geo-enabling framework implementation process:</a:t>
            </a:r>
            <a:r>
              <a:rPr lang="fr-CH" sz="2400" dirty="0"/>
              <a:t> </a:t>
            </a:r>
          </a:p>
        </p:txBody>
      </p:sp>
      <p:sp>
        <p:nvSpPr>
          <p:cNvPr id="6" name="Rectangle 5">
            <a:extLst>
              <a:ext uri="{FF2B5EF4-FFF2-40B4-BE49-F238E27FC236}">
                <a16:creationId xmlns:a16="http://schemas.microsoft.com/office/drawing/2014/main" id="{D19F52B6-F3E2-8999-E8BB-54C8846EBB3E}"/>
              </a:ext>
            </a:extLst>
          </p:cNvPr>
          <p:cNvSpPr/>
          <p:nvPr/>
        </p:nvSpPr>
        <p:spPr>
          <a:xfrm>
            <a:off x="8741451" y="4677519"/>
            <a:ext cx="1478874" cy="3286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pic>
        <p:nvPicPr>
          <p:cNvPr id="4" name="Picture 3">
            <a:extLst>
              <a:ext uri="{FF2B5EF4-FFF2-40B4-BE49-F238E27FC236}">
                <a16:creationId xmlns:a16="http://schemas.microsoft.com/office/drawing/2014/main" id="{013E11E3-7F20-26B6-39CC-B781977D583F}"/>
              </a:ext>
            </a:extLst>
          </p:cNvPr>
          <p:cNvPicPr>
            <a:picLocks noChangeAspect="1"/>
          </p:cNvPicPr>
          <p:nvPr/>
        </p:nvPicPr>
        <p:blipFill>
          <a:blip r:embed="rId4"/>
          <a:stretch>
            <a:fillRect/>
          </a:stretch>
        </p:blipFill>
        <p:spPr>
          <a:xfrm>
            <a:off x="6359792" y="1816095"/>
            <a:ext cx="1160369" cy="861660"/>
          </a:xfrm>
          <a:prstGeom prst="rect">
            <a:avLst/>
          </a:prstGeom>
        </p:spPr>
      </p:pic>
      <p:pic>
        <p:nvPicPr>
          <p:cNvPr id="5" name="Content Placeholder 7">
            <a:extLst>
              <a:ext uri="{FF2B5EF4-FFF2-40B4-BE49-F238E27FC236}">
                <a16:creationId xmlns:a16="http://schemas.microsoft.com/office/drawing/2014/main" id="{D07906A3-F0E6-402E-0371-DB0C14BD28BC}"/>
              </a:ext>
            </a:extLst>
          </p:cNvPr>
          <p:cNvPicPr>
            <a:picLocks noChangeAspect="1"/>
          </p:cNvPicPr>
          <p:nvPr/>
        </p:nvPicPr>
        <p:blipFill>
          <a:blip r:embed="rId5" cstate="print"/>
          <a:stretch>
            <a:fillRect/>
          </a:stretch>
        </p:blipFill>
        <p:spPr>
          <a:xfrm>
            <a:off x="6260641" y="2796587"/>
            <a:ext cx="1523441" cy="1078562"/>
          </a:xfrm>
          <a:prstGeom prst="rect">
            <a:avLst/>
          </a:prstGeom>
          <a:effectLst/>
        </p:spPr>
      </p:pic>
      <p:sp>
        <p:nvSpPr>
          <p:cNvPr id="3" name="Google Shape;258;p10">
            <a:extLst>
              <a:ext uri="{FF2B5EF4-FFF2-40B4-BE49-F238E27FC236}">
                <a16:creationId xmlns:a16="http://schemas.microsoft.com/office/drawing/2014/main" id="{E18ABD9D-0226-D3B7-DBFB-A096721D0A56}"/>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7</a:t>
            </a:fld>
            <a:endParaRPr sz="1200">
              <a:solidFill>
                <a:schemeClr val="lt1"/>
              </a:solidFill>
              <a:latin typeface="Calibri"/>
              <a:ea typeface="Calibri"/>
              <a:cs typeface="Calibri"/>
              <a:sym typeface="Calibri"/>
            </a:endParaRPr>
          </a:p>
        </p:txBody>
      </p:sp>
      <p:sp>
        <p:nvSpPr>
          <p:cNvPr id="10" name="Right Arrow 14">
            <a:extLst>
              <a:ext uri="{FF2B5EF4-FFF2-40B4-BE49-F238E27FC236}">
                <a16:creationId xmlns:a16="http://schemas.microsoft.com/office/drawing/2014/main" id="{167C9AE7-518A-E717-70F9-33CB1E281401}"/>
              </a:ext>
            </a:extLst>
          </p:cNvPr>
          <p:cNvSpPr/>
          <p:nvPr/>
        </p:nvSpPr>
        <p:spPr>
          <a:xfrm>
            <a:off x="1908777" y="4813612"/>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3" name="TextBox 12">
            <a:extLst>
              <a:ext uri="{FF2B5EF4-FFF2-40B4-BE49-F238E27FC236}">
                <a16:creationId xmlns:a16="http://schemas.microsoft.com/office/drawing/2014/main" id="{7693A834-6849-F8C7-2557-8A69AB57A885}"/>
              </a:ext>
            </a:extLst>
          </p:cNvPr>
          <p:cNvSpPr txBox="1"/>
          <p:nvPr/>
        </p:nvSpPr>
        <p:spPr>
          <a:xfrm>
            <a:off x="2384053" y="4754319"/>
            <a:ext cx="6100482" cy="830997"/>
          </a:xfrm>
          <a:prstGeom prst="rect">
            <a:avLst/>
          </a:prstGeom>
          <a:noFill/>
        </p:spPr>
        <p:txBody>
          <a:bodyPr wrap="square">
            <a:spAutoFit/>
          </a:bodyPr>
          <a:lstStyle/>
          <a:p>
            <a:r>
              <a:rPr lang="en-US" sz="2400" dirty="0"/>
              <a:t>Used to identify the data needed to generate the defined GIS-based products</a:t>
            </a:r>
          </a:p>
        </p:txBody>
      </p:sp>
    </p:spTree>
    <p:extLst>
      <p:ext uri="{BB962C8B-B14F-4D97-AF65-F5344CB8AC3E}">
        <p14:creationId xmlns:p14="http://schemas.microsoft.com/office/powerpoint/2010/main" val="229140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524000" y="142875"/>
            <a:ext cx="9144000" cy="476250"/>
          </a:xfrm>
        </p:spPr>
        <p:txBody>
          <a:bodyPr>
            <a:noAutofit/>
          </a:bodyPr>
          <a:lstStyle/>
          <a:p>
            <a:pPr algn="ctr" eaLnBrk="1" hangingPunct="1">
              <a:defRPr/>
            </a:pPr>
            <a:r>
              <a:rPr lang="fr-CH" sz="3200" b="1" dirty="0" err="1">
                <a:solidFill>
                  <a:srgbClr val="002147"/>
                </a:solidFill>
                <a:latin typeface="+mn-lt"/>
              </a:rPr>
              <a:t>Define</a:t>
            </a:r>
            <a:r>
              <a:rPr lang="fr-CH" sz="3200" b="1" dirty="0">
                <a:solidFill>
                  <a:srgbClr val="002147"/>
                </a:solidFill>
                <a:latin typeface="+mn-lt"/>
              </a:rPr>
              <a:t> the data </a:t>
            </a:r>
            <a:r>
              <a:rPr lang="fr-CH" sz="3200" b="1" dirty="0" err="1">
                <a:solidFill>
                  <a:srgbClr val="002147"/>
                </a:solidFill>
                <a:latin typeface="+mn-lt"/>
              </a:rPr>
              <a:t>needs</a:t>
            </a:r>
            <a:endParaRPr lang="fr-CH" sz="3200" b="1" dirty="0">
              <a:solidFill>
                <a:srgbClr val="002147"/>
              </a:solidFill>
              <a:latin typeface="+mn-lt"/>
            </a:endParaRPr>
          </a:p>
        </p:txBody>
      </p:sp>
      <p:sp>
        <p:nvSpPr>
          <p:cNvPr id="3" name="Google Shape;258;p10">
            <a:extLst>
              <a:ext uri="{FF2B5EF4-FFF2-40B4-BE49-F238E27FC236}">
                <a16:creationId xmlns:a16="http://schemas.microsoft.com/office/drawing/2014/main" id="{E18ABD9D-0226-D3B7-DBFB-A096721D0A56}"/>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8</a:t>
            </a:fld>
            <a:endParaRPr sz="1200">
              <a:solidFill>
                <a:schemeClr val="lt1"/>
              </a:solidFill>
              <a:latin typeface="Calibri"/>
              <a:ea typeface="Calibri"/>
              <a:cs typeface="Calibri"/>
              <a:sym typeface="Calibri"/>
            </a:endParaRPr>
          </a:p>
        </p:txBody>
      </p:sp>
      <p:sp>
        <p:nvSpPr>
          <p:cNvPr id="13" name="Title 1">
            <a:extLst>
              <a:ext uri="{FF2B5EF4-FFF2-40B4-BE49-F238E27FC236}">
                <a16:creationId xmlns:a16="http://schemas.microsoft.com/office/drawing/2014/main" id="{89AFD677-484E-9184-5D90-5EF86575CD32}"/>
              </a:ext>
            </a:extLst>
          </p:cNvPr>
          <p:cNvSpPr txBox="1">
            <a:spLocks/>
          </p:cNvSpPr>
          <p:nvPr/>
        </p:nvSpPr>
        <p:spPr>
          <a:xfrm>
            <a:off x="609990" y="793735"/>
            <a:ext cx="9816400" cy="911433"/>
          </a:xfrm>
          <a:prstGeom prst="rect">
            <a:avLst/>
          </a:prstGeom>
        </p:spPr>
        <p:txBody>
          <a:bodyPr rtlCol="0">
            <a:noAutofit/>
          </a:bodyPr>
          <a:lstStyle/>
          <a:p>
            <a:pPr algn="just">
              <a:lnSpc>
                <a:spcPct val="90000"/>
              </a:lnSpc>
              <a:spcBef>
                <a:spcPts val="1000"/>
              </a:spcBef>
              <a:defRPr/>
            </a:pPr>
            <a:r>
              <a:rPr lang="en-US" sz="2400" dirty="0"/>
              <a:t>The content of the products identified during step B of the HIS geo-enabling process  define the data that are needed</a:t>
            </a:r>
            <a:endParaRPr lang="fr-CH" sz="2400" dirty="0"/>
          </a:p>
        </p:txBody>
      </p:sp>
      <p:sp>
        <p:nvSpPr>
          <p:cNvPr id="14" name="Content Placeholder 2">
            <a:extLst>
              <a:ext uri="{FF2B5EF4-FFF2-40B4-BE49-F238E27FC236}">
                <a16:creationId xmlns:a16="http://schemas.microsoft.com/office/drawing/2014/main" id="{69BB6B72-6FFC-A4D9-4E71-F2596A70C467}"/>
              </a:ext>
            </a:extLst>
          </p:cNvPr>
          <p:cNvSpPr txBox="1">
            <a:spLocks/>
          </p:cNvSpPr>
          <p:nvPr/>
        </p:nvSpPr>
        <p:spPr>
          <a:xfrm>
            <a:off x="933547" y="1595271"/>
            <a:ext cx="2647248"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Master lists</a:t>
            </a:r>
          </a:p>
          <a:p>
            <a:pPr>
              <a:lnSpc>
                <a:spcPct val="100000"/>
              </a:lnSpc>
              <a:spcBef>
                <a:spcPts val="0"/>
              </a:spcBef>
            </a:pPr>
            <a:r>
              <a:rPr lang="en-US" sz="2400" dirty="0"/>
              <a:t>Geospatial data</a:t>
            </a:r>
          </a:p>
          <a:p>
            <a:pPr>
              <a:lnSpc>
                <a:spcPct val="100000"/>
              </a:lnSpc>
              <a:spcBef>
                <a:spcPts val="0"/>
              </a:spcBef>
            </a:pPr>
            <a:r>
              <a:rPr lang="en-US" sz="2400" dirty="0"/>
              <a:t>Statistical data</a:t>
            </a:r>
          </a:p>
          <a:p>
            <a:pPr>
              <a:lnSpc>
                <a:spcPct val="100000"/>
              </a:lnSpc>
              <a:spcBef>
                <a:spcPts val="0"/>
              </a:spcBef>
            </a:pPr>
            <a:r>
              <a:rPr lang="en-US" sz="2400" dirty="0"/>
              <a:t>Input parameters </a:t>
            </a:r>
          </a:p>
          <a:p>
            <a:pPr>
              <a:lnSpc>
                <a:spcPct val="100000"/>
              </a:lnSpc>
              <a:spcBef>
                <a:spcPts val="0"/>
              </a:spcBef>
            </a:pPr>
            <a:endParaRPr lang="en-US" sz="2400" dirty="0"/>
          </a:p>
          <a:p>
            <a:pPr>
              <a:lnSpc>
                <a:spcPct val="100000"/>
              </a:lnSpc>
              <a:spcBef>
                <a:spcPts val="0"/>
              </a:spcBef>
            </a:pPr>
            <a:endParaRPr lang="en-US" sz="2400" dirty="0"/>
          </a:p>
        </p:txBody>
      </p:sp>
      <p:sp>
        <p:nvSpPr>
          <p:cNvPr id="16" name="Content Placeholder 2">
            <a:extLst>
              <a:ext uri="{FF2B5EF4-FFF2-40B4-BE49-F238E27FC236}">
                <a16:creationId xmlns:a16="http://schemas.microsoft.com/office/drawing/2014/main" id="{AE885A60-9B36-F240-5E80-DD56288D9481}"/>
              </a:ext>
            </a:extLst>
          </p:cNvPr>
          <p:cNvSpPr txBox="1">
            <a:spLocks/>
          </p:cNvSpPr>
          <p:nvPr/>
        </p:nvSpPr>
        <p:spPr>
          <a:xfrm>
            <a:off x="1068340" y="3331324"/>
            <a:ext cx="2975024" cy="80972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Will depend on the application of geospatial data and technologies</a:t>
            </a:r>
          </a:p>
        </p:txBody>
      </p:sp>
      <p:pic>
        <p:nvPicPr>
          <p:cNvPr id="17" name="Picture 16">
            <a:extLst>
              <a:ext uri="{FF2B5EF4-FFF2-40B4-BE49-F238E27FC236}">
                <a16:creationId xmlns:a16="http://schemas.microsoft.com/office/drawing/2014/main" id="{00875DDB-85D4-91F4-8B6C-6097CD7C9280}"/>
              </a:ext>
            </a:extLst>
          </p:cNvPr>
          <p:cNvPicPr>
            <a:picLocks noChangeAspect="1"/>
          </p:cNvPicPr>
          <p:nvPr/>
        </p:nvPicPr>
        <p:blipFill>
          <a:blip r:embed="rId3"/>
          <a:stretch>
            <a:fillRect/>
          </a:stretch>
        </p:blipFill>
        <p:spPr>
          <a:xfrm>
            <a:off x="10860986" y="278558"/>
            <a:ext cx="860833" cy="1218548"/>
          </a:xfrm>
          <a:prstGeom prst="rect">
            <a:avLst/>
          </a:prstGeom>
          <a:ln>
            <a:solidFill>
              <a:schemeClr val="tx1"/>
            </a:solidFill>
          </a:ln>
        </p:spPr>
      </p:pic>
      <p:sp>
        <p:nvSpPr>
          <p:cNvPr id="18" name="Right Arrow 14">
            <a:extLst>
              <a:ext uri="{FF2B5EF4-FFF2-40B4-BE49-F238E27FC236}">
                <a16:creationId xmlns:a16="http://schemas.microsoft.com/office/drawing/2014/main" id="{78EDCC89-09E0-5998-49C9-B6E517B54067}"/>
              </a:ext>
            </a:extLst>
          </p:cNvPr>
          <p:cNvSpPr/>
          <p:nvPr/>
        </p:nvSpPr>
        <p:spPr>
          <a:xfrm>
            <a:off x="609990" y="3379934"/>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0" name="Picture 19">
            <a:extLst>
              <a:ext uri="{FF2B5EF4-FFF2-40B4-BE49-F238E27FC236}">
                <a16:creationId xmlns:a16="http://schemas.microsoft.com/office/drawing/2014/main" id="{F32ACDBB-3B46-D62B-9D4C-5DD81157B7D3}"/>
              </a:ext>
            </a:extLst>
          </p:cNvPr>
          <p:cNvPicPr>
            <a:picLocks noChangeAspect="1"/>
          </p:cNvPicPr>
          <p:nvPr/>
        </p:nvPicPr>
        <p:blipFill rotWithShape="1">
          <a:blip r:embed="rId4"/>
          <a:srcRect r="33439"/>
          <a:stretch/>
        </p:blipFill>
        <p:spPr>
          <a:xfrm>
            <a:off x="4110316" y="1741414"/>
            <a:ext cx="3618570" cy="4243461"/>
          </a:xfrm>
          <a:prstGeom prst="rect">
            <a:avLst/>
          </a:prstGeom>
        </p:spPr>
      </p:pic>
      <p:sp>
        <p:nvSpPr>
          <p:cNvPr id="23" name="Rectangle 22">
            <a:extLst>
              <a:ext uri="{FF2B5EF4-FFF2-40B4-BE49-F238E27FC236}">
                <a16:creationId xmlns:a16="http://schemas.microsoft.com/office/drawing/2014/main" id="{3D01746F-DEA1-FC66-7943-161DD81A1110}"/>
              </a:ext>
            </a:extLst>
          </p:cNvPr>
          <p:cNvSpPr/>
          <p:nvPr/>
        </p:nvSpPr>
        <p:spPr>
          <a:xfrm>
            <a:off x="5795776" y="2076222"/>
            <a:ext cx="484094" cy="16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EC014D3-4B23-D178-5B83-C8916D71ABAF}"/>
              </a:ext>
            </a:extLst>
          </p:cNvPr>
          <p:cNvSpPr/>
          <p:nvPr/>
        </p:nvSpPr>
        <p:spPr>
          <a:xfrm>
            <a:off x="6760575" y="2076222"/>
            <a:ext cx="484094" cy="16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
            <a:extLst>
              <a:ext uri="{FF2B5EF4-FFF2-40B4-BE49-F238E27FC236}">
                <a16:creationId xmlns:a16="http://schemas.microsoft.com/office/drawing/2014/main" id="{32E66053-DED0-2358-EE7E-68AD07868EF9}"/>
              </a:ext>
            </a:extLst>
          </p:cNvPr>
          <p:cNvSpPr txBox="1">
            <a:spLocks/>
          </p:cNvSpPr>
          <p:nvPr/>
        </p:nvSpPr>
        <p:spPr>
          <a:xfrm>
            <a:off x="6551599" y="1417145"/>
            <a:ext cx="2503926" cy="35625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Example for microplanning</a:t>
            </a:r>
          </a:p>
        </p:txBody>
      </p:sp>
      <p:sp>
        <p:nvSpPr>
          <p:cNvPr id="27" name="Content Placeholder 2">
            <a:extLst>
              <a:ext uri="{FF2B5EF4-FFF2-40B4-BE49-F238E27FC236}">
                <a16:creationId xmlns:a16="http://schemas.microsoft.com/office/drawing/2014/main" id="{BA66A0FA-1456-5BD2-DA26-CD5F66390D1D}"/>
              </a:ext>
            </a:extLst>
          </p:cNvPr>
          <p:cNvSpPr txBox="1">
            <a:spLocks/>
          </p:cNvSpPr>
          <p:nvPr/>
        </p:nvSpPr>
        <p:spPr>
          <a:xfrm>
            <a:off x="1068339" y="4947735"/>
            <a:ext cx="2988973" cy="463218"/>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Examples on the right for microplanning</a:t>
            </a:r>
          </a:p>
        </p:txBody>
      </p:sp>
      <p:sp>
        <p:nvSpPr>
          <p:cNvPr id="28" name="Right Arrow 14">
            <a:extLst>
              <a:ext uri="{FF2B5EF4-FFF2-40B4-BE49-F238E27FC236}">
                <a16:creationId xmlns:a16="http://schemas.microsoft.com/office/drawing/2014/main" id="{214C2847-9A75-325F-FCE3-E9B919937DF5}"/>
              </a:ext>
            </a:extLst>
          </p:cNvPr>
          <p:cNvSpPr/>
          <p:nvPr/>
        </p:nvSpPr>
        <p:spPr>
          <a:xfrm>
            <a:off x="609990" y="4977294"/>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9" name="Picture 28">
            <a:extLst>
              <a:ext uri="{FF2B5EF4-FFF2-40B4-BE49-F238E27FC236}">
                <a16:creationId xmlns:a16="http://schemas.microsoft.com/office/drawing/2014/main" id="{2F597EF4-AB54-78B1-27D7-606DB44418F9}"/>
              </a:ext>
            </a:extLst>
          </p:cNvPr>
          <p:cNvPicPr>
            <a:picLocks noChangeAspect="1"/>
          </p:cNvPicPr>
          <p:nvPr/>
        </p:nvPicPr>
        <p:blipFill rotWithShape="1">
          <a:blip r:embed="rId5"/>
          <a:srcRect r="22082"/>
          <a:stretch/>
        </p:blipFill>
        <p:spPr>
          <a:xfrm>
            <a:off x="7824630" y="1741414"/>
            <a:ext cx="4226400" cy="4322851"/>
          </a:xfrm>
          <a:prstGeom prst="rect">
            <a:avLst/>
          </a:prstGeom>
        </p:spPr>
      </p:pic>
      <p:pic>
        <p:nvPicPr>
          <p:cNvPr id="30" name="Picture 29">
            <a:extLst>
              <a:ext uri="{FF2B5EF4-FFF2-40B4-BE49-F238E27FC236}">
                <a16:creationId xmlns:a16="http://schemas.microsoft.com/office/drawing/2014/main" id="{01EAA378-73EF-45B5-19AD-E886BAE043FD}"/>
              </a:ext>
            </a:extLst>
          </p:cNvPr>
          <p:cNvPicPr>
            <a:picLocks noChangeAspect="1"/>
          </p:cNvPicPr>
          <p:nvPr/>
        </p:nvPicPr>
        <p:blipFill rotWithShape="1">
          <a:blip r:embed="rId4"/>
          <a:srcRect l="37104" t="14180" r="59445" b="81299"/>
          <a:stretch/>
        </p:blipFill>
        <p:spPr>
          <a:xfrm>
            <a:off x="6159217" y="2052059"/>
            <a:ext cx="187605" cy="191870"/>
          </a:xfrm>
          <a:prstGeom prst="rect">
            <a:avLst/>
          </a:prstGeom>
        </p:spPr>
      </p:pic>
      <p:pic>
        <p:nvPicPr>
          <p:cNvPr id="31" name="Picture 30">
            <a:extLst>
              <a:ext uri="{FF2B5EF4-FFF2-40B4-BE49-F238E27FC236}">
                <a16:creationId xmlns:a16="http://schemas.microsoft.com/office/drawing/2014/main" id="{6DBAF07E-3722-085A-C78D-AE3556EF5362}"/>
              </a:ext>
            </a:extLst>
          </p:cNvPr>
          <p:cNvPicPr>
            <a:picLocks noChangeAspect="1"/>
          </p:cNvPicPr>
          <p:nvPr/>
        </p:nvPicPr>
        <p:blipFill rotWithShape="1">
          <a:blip r:embed="rId4"/>
          <a:srcRect l="37104" t="14180" r="59445" b="81299"/>
          <a:stretch/>
        </p:blipFill>
        <p:spPr>
          <a:xfrm>
            <a:off x="7104936" y="2052059"/>
            <a:ext cx="187605" cy="191870"/>
          </a:xfrm>
          <a:prstGeom prst="rect">
            <a:avLst/>
          </a:prstGeom>
        </p:spPr>
      </p:pic>
      <p:pic>
        <p:nvPicPr>
          <p:cNvPr id="2" name="Picture 1">
            <a:extLst>
              <a:ext uri="{FF2B5EF4-FFF2-40B4-BE49-F238E27FC236}">
                <a16:creationId xmlns:a16="http://schemas.microsoft.com/office/drawing/2014/main" id="{A60F4546-3F3F-34E4-389B-2BFAA0E200AC}"/>
              </a:ext>
            </a:extLst>
          </p:cNvPr>
          <p:cNvPicPr>
            <a:picLocks noChangeAspect="1"/>
          </p:cNvPicPr>
          <p:nvPr/>
        </p:nvPicPr>
        <p:blipFill rotWithShape="1">
          <a:blip r:embed="rId6"/>
          <a:srcRect l="80520" t="38265" r="10441" b="47050"/>
          <a:stretch/>
        </p:blipFill>
        <p:spPr>
          <a:xfrm>
            <a:off x="11582010" y="1336262"/>
            <a:ext cx="356950" cy="321688"/>
          </a:xfrm>
          <a:prstGeom prst="rect">
            <a:avLst/>
          </a:prstGeom>
        </p:spPr>
      </p:pic>
    </p:spTree>
    <p:extLst>
      <p:ext uri="{BB962C8B-B14F-4D97-AF65-F5344CB8AC3E}">
        <p14:creationId xmlns:p14="http://schemas.microsoft.com/office/powerpoint/2010/main" val="298765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54B6A-4CCB-3CA0-7321-B421DD7357A5}"/>
              </a:ext>
            </a:extLst>
          </p:cNvPr>
          <p:cNvPicPr>
            <a:picLocks noChangeAspect="1"/>
          </p:cNvPicPr>
          <p:nvPr/>
        </p:nvPicPr>
        <p:blipFill>
          <a:blip r:embed="rId3"/>
          <a:stretch>
            <a:fillRect/>
          </a:stretch>
        </p:blipFill>
        <p:spPr>
          <a:xfrm>
            <a:off x="7807054" y="927999"/>
            <a:ext cx="3863827" cy="4508696"/>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735541" y="3003176"/>
            <a:ext cx="1503834" cy="15376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1" y="104776"/>
            <a:ext cx="12192000" cy="51218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rgbClr val="002147"/>
                </a:solidFill>
                <a:latin typeface="+mn-lt"/>
              </a:rPr>
              <a:t>Define terminology, data specifications, and ground references</a:t>
            </a:r>
            <a:endParaRPr lang="fr-CH" altLang="en-US" sz="3200" b="1" dirty="0">
              <a:solidFill>
                <a:srgbClr val="002147"/>
              </a:solidFill>
              <a:latin typeface="+mn-lt"/>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695324" y="809858"/>
            <a:ext cx="6709085" cy="1079247"/>
          </a:xfrm>
          <a:prstGeom prst="rect">
            <a:avLst/>
          </a:prstGeom>
          <a:noFill/>
          <a:ln w="9525">
            <a:noFill/>
            <a:miter lim="800000"/>
            <a:headEnd/>
            <a:tailEnd/>
          </a:ln>
        </p:spPr>
        <p:txBody>
          <a:bodyPr lIns="0" tIns="0" rIns="0" bIns="0"/>
          <a:lstStyle/>
          <a:p>
            <a:pPr lvl="0" algn="just"/>
            <a:r>
              <a:rPr lang="en-US" sz="2400" dirty="0"/>
              <a:t>Defining the terminology ensures that all the actors involved speak the same language.</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711268" y="1817741"/>
            <a:ext cx="6693142" cy="2356435"/>
          </a:xfrm>
          <a:prstGeom prst="rect">
            <a:avLst/>
          </a:prstGeom>
          <a:noFill/>
          <a:ln w="9525">
            <a:noFill/>
            <a:miter lim="800000"/>
            <a:headEnd/>
            <a:tailEnd/>
          </a:ln>
        </p:spPr>
        <p:txBody>
          <a:bodyPr lIns="0" tIns="0" rIns="0" bIns="0"/>
          <a:lstStyle/>
          <a:p>
            <a:pPr lvl="0" algn="just"/>
            <a:r>
              <a:rPr lang="en-US" sz="2400" dirty="0"/>
              <a:t>Data specifications and ground references (satellite imaging, master lists) provide the measurable criteria to assess and improve the quality of geospatial data across the 6 dimensions of data quality (completeness, uniqueness, timeliness, accuracy, validity and consistency).</a:t>
            </a:r>
          </a:p>
        </p:txBody>
      </p:sp>
      <p:pic>
        <p:nvPicPr>
          <p:cNvPr id="9" name="Picture 5">
            <a:extLst>
              <a:ext uri="{FF2B5EF4-FFF2-40B4-BE49-F238E27FC236}">
                <a16:creationId xmlns:a16="http://schemas.microsoft.com/office/drawing/2014/main" id="{9336019F-2E97-A174-5172-01129B392044}"/>
              </a:ext>
            </a:extLst>
          </p:cNvPr>
          <p:cNvPicPr>
            <a:picLocks noChangeAspect="1" noChangeArrowheads="1"/>
          </p:cNvPicPr>
          <p:nvPr/>
        </p:nvPicPr>
        <p:blipFill>
          <a:blip r:embed="rId4" cstate="print"/>
          <a:srcRect/>
          <a:stretch>
            <a:fillRect/>
          </a:stretch>
        </p:blipFill>
        <p:spPr bwMode="auto">
          <a:xfrm>
            <a:off x="3815781" y="4540845"/>
            <a:ext cx="1388269" cy="1175147"/>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cxnSp>
        <p:nvCxnSpPr>
          <p:cNvPr id="11" name="Straight Connector 8">
            <a:extLst>
              <a:ext uri="{FF2B5EF4-FFF2-40B4-BE49-F238E27FC236}">
                <a16:creationId xmlns:a16="http://schemas.microsoft.com/office/drawing/2014/main" id="{30B4B0B5-D1BB-DB73-F0E1-4314DCB084C9}"/>
              </a:ext>
            </a:extLst>
          </p:cNvPr>
          <p:cNvCxnSpPr>
            <a:cxnSpLocks noChangeShapeType="1"/>
          </p:cNvCxnSpPr>
          <p:nvPr/>
        </p:nvCxnSpPr>
        <p:spPr bwMode="auto">
          <a:xfrm flipH="1" flipV="1">
            <a:off x="4364016" y="5340888"/>
            <a:ext cx="571500" cy="5941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2" name="Rectangle 266">
            <a:extLst>
              <a:ext uri="{FF2B5EF4-FFF2-40B4-BE49-F238E27FC236}">
                <a16:creationId xmlns:a16="http://schemas.microsoft.com/office/drawing/2014/main" id="{937BFF6C-D06D-6252-1F11-CEC96E260B37}"/>
              </a:ext>
            </a:extLst>
          </p:cNvPr>
          <p:cNvSpPr>
            <a:spLocks noChangeArrowheads="1"/>
          </p:cNvSpPr>
          <p:nvPr/>
        </p:nvSpPr>
        <p:spPr bwMode="auto">
          <a:xfrm>
            <a:off x="4935517" y="5812376"/>
            <a:ext cx="733425" cy="275076"/>
          </a:xfrm>
          <a:prstGeom prst="rect">
            <a:avLst/>
          </a:prstGeom>
          <a:noFill/>
          <a:ln w="12700">
            <a:noFill/>
            <a:miter lim="800000"/>
            <a:headEnd/>
            <a:tailEnd/>
          </a:ln>
        </p:spPr>
        <p:txBody>
          <a:bodyPr lIns="67866" tIns="33338" rIns="67866" bIns="33338">
            <a:spAutoFit/>
          </a:bodyPr>
          <a:lstStyle/>
          <a:p>
            <a:pPr>
              <a:lnSpc>
                <a:spcPct val="90000"/>
              </a:lnSpc>
              <a:defRPr/>
            </a:pPr>
            <a:r>
              <a:rPr lang="en-US" sz="1500" dirty="0">
                <a:latin typeface="+mj-lt"/>
              </a:rPr>
              <a:t>890 m</a:t>
            </a:r>
          </a:p>
        </p:txBody>
      </p:sp>
      <p:pic>
        <p:nvPicPr>
          <p:cNvPr id="15" name="Picture 11" descr="coordinate_syst.jpg">
            <a:extLst>
              <a:ext uri="{FF2B5EF4-FFF2-40B4-BE49-F238E27FC236}">
                <a16:creationId xmlns:a16="http://schemas.microsoft.com/office/drawing/2014/main" id="{DBFDD1AC-328F-9786-AA96-765FB90895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9360" y="4484696"/>
            <a:ext cx="1478325" cy="13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58;p10">
            <a:extLst>
              <a:ext uri="{FF2B5EF4-FFF2-40B4-BE49-F238E27FC236}">
                <a16:creationId xmlns:a16="http://schemas.microsoft.com/office/drawing/2014/main" id="{F7472B15-7E14-1A7F-CFD0-8483083EC386}"/>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9</a:t>
            </a:fld>
            <a:endParaRPr sz="1200">
              <a:solidFill>
                <a:schemeClr val="lt1"/>
              </a:solidFill>
              <a:latin typeface="Calibri"/>
              <a:ea typeface="Calibri"/>
              <a:cs typeface="Calibri"/>
              <a:sym typeface="Calibri"/>
            </a:endParaRPr>
          </a:p>
        </p:txBody>
      </p:sp>
      <p:sp>
        <p:nvSpPr>
          <p:cNvPr id="6" name="Right Arrow 14">
            <a:extLst>
              <a:ext uri="{FF2B5EF4-FFF2-40B4-BE49-F238E27FC236}">
                <a16:creationId xmlns:a16="http://schemas.microsoft.com/office/drawing/2014/main" id="{98A365E8-06B0-516D-6475-FEA192A6CB4D}"/>
              </a:ext>
            </a:extLst>
          </p:cNvPr>
          <p:cNvSpPr/>
          <p:nvPr/>
        </p:nvSpPr>
        <p:spPr>
          <a:xfrm>
            <a:off x="6110372" y="5456123"/>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a:extLst>
              <a:ext uri="{FF2B5EF4-FFF2-40B4-BE49-F238E27FC236}">
                <a16:creationId xmlns:a16="http://schemas.microsoft.com/office/drawing/2014/main" id="{66A3F587-E1D8-B984-A8F1-54C017C3E64B}"/>
              </a:ext>
            </a:extLst>
          </p:cNvPr>
          <p:cNvSpPr txBox="1"/>
          <p:nvPr/>
        </p:nvSpPr>
        <p:spPr>
          <a:xfrm>
            <a:off x="6585648" y="5396830"/>
            <a:ext cx="5067872" cy="461665"/>
          </a:xfrm>
          <a:prstGeom prst="rect">
            <a:avLst/>
          </a:prstGeom>
          <a:noFill/>
        </p:spPr>
        <p:txBody>
          <a:bodyPr wrap="square">
            <a:spAutoFit/>
          </a:bodyPr>
          <a:lstStyle/>
          <a:p>
            <a:r>
              <a:rPr lang="en-US" sz="2400" dirty="0"/>
              <a:t>We will come back to this in Session 13</a:t>
            </a:r>
          </a:p>
        </p:txBody>
      </p:sp>
    </p:spTree>
    <p:extLst>
      <p:ext uri="{BB962C8B-B14F-4D97-AF65-F5344CB8AC3E}">
        <p14:creationId xmlns:p14="http://schemas.microsoft.com/office/powerpoint/2010/main" val="3382171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5052</TotalTime>
  <Words>1148</Words>
  <Application>Microsoft Office PowerPoint</Application>
  <PresentationFormat>Widescreen</PresentationFormat>
  <Paragraphs>120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SimSun</vt:lpstr>
      <vt:lpstr>Arial</vt:lpstr>
      <vt:lpstr>Calibri</vt:lpstr>
      <vt:lpstr>Calibri Light</vt:lpstr>
      <vt:lpstr>MORU Epi</vt:lpstr>
      <vt:lpstr>PowerPoint Presentation</vt:lpstr>
      <vt:lpstr>PowerPoint Presentation</vt:lpstr>
      <vt:lpstr>The geospatial data management cycle</vt:lpstr>
      <vt:lpstr>The geospatial data management cycle</vt:lpstr>
      <vt:lpstr>The geospatial data management cycle</vt:lpstr>
      <vt:lpstr>Document the process</vt:lpstr>
      <vt:lpstr>Define the data needs</vt:lpstr>
      <vt:lpstr>Define the data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312</cp:revision>
  <dcterms:created xsi:type="dcterms:W3CDTF">2021-09-02T13:03:17Z</dcterms:created>
  <dcterms:modified xsi:type="dcterms:W3CDTF">2026-06-21T08:07:56Z</dcterms:modified>
</cp:coreProperties>
</file>