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6"/>
  </p:notesMasterIdLst>
  <p:sldIdLst>
    <p:sldId id="2765" r:id="rId2"/>
    <p:sldId id="322" r:id="rId3"/>
    <p:sldId id="323" r:id="rId4"/>
    <p:sldId id="293" r:id="rId5"/>
    <p:sldId id="325" r:id="rId6"/>
    <p:sldId id="886" r:id="rId7"/>
    <p:sldId id="326" r:id="rId8"/>
    <p:sldId id="327" r:id="rId9"/>
    <p:sldId id="328" r:id="rId10"/>
    <p:sldId id="329" r:id="rId11"/>
    <p:sldId id="330" r:id="rId12"/>
    <p:sldId id="331" r:id="rId13"/>
    <p:sldId id="2766" r:id="rId14"/>
    <p:sldId id="332" r:id="rId15"/>
    <p:sldId id="2767" r:id="rId16"/>
    <p:sldId id="334" r:id="rId17"/>
    <p:sldId id="2768" r:id="rId18"/>
    <p:sldId id="821" r:id="rId19"/>
    <p:sldId id="335" r:id="rId20"/>
    <p:sldId id="2769" r:id="rId21"/>
    <p:sldId id="2770" r:id="rId22"/>
    <p:sldId id="797" r:id="rId23"/>
    <p:sldId id="822" r:id="rId24"/>
    <p:sldId id="823" r:id="rId25"/>
    <p:sldId id="2771" r:id="rId26"/>
    <p:sldId id="2772" r:id="rId27"/>
    <p:sldId id="2773" r:id="rId28"/>
    <p:sldId id="802" r:id="rId29"/>
    <p:sldId id="803" r:id="rId30"/>
    <p:sldId id="745" r:id="rId31"/>
    <p:sldId id="742" r:id="rId32"/>
    <p:sldId id="743" r:id="rId33"/>
    <p:sldId id="744" r:id="rId34"/>
    <p:sldId id="2774" r:id="rId35"/>
    <p:sldId id="2775" r:id="rId36"/>
    <p:sldId id="2776" r:id="rId37"/>
    <p:sldId id="746" r:id="rId38"/>
    <p:sldId id="747" r:id="rId39"/>
    <p:sldId id="779" r:id="rId40"/>
    <p:sldId id="2777" r:id="rId41"/>
    <p:sldId id="2778" r:id="rId42"/>
    <p:sldId id="2779" r:id="rId43"/>
    <p:sldId id="2780" r:id="rId44"/>
    <p:sldId id="2781" r:id="rId45"/>
    <p:sldId id="882" r:id="rId46"/>
    <p:sldId id="383" r:id="rId47"/>
    <p:sldId id="384" r:id="rId48"/>
    <p:sldId id="385" r:id="rId49"/>
    <p:sldId id="386" r:id="rId50"/>
    <p:sldId id="387" r:id="rId51"/>
    <p:sldId id="391" r:id="rId52"/>
    <p:sldId id="392" r:id="rId53"/>
    <p:sldId id="393" r:id="rId54"/>
    <p:sldId id="394" r:id="rId55"/>
    <p:sldId id="388" r:id="rId56"/>
    <p:sldId id="389" r:id="rId57"/>
    <p:sldId id="390" r:id="rId58"/>
    <p:sldId id="395" r:id="rId59"/>
    <p:sldId id="396" r:id="rId60"/>
    <p:sldId id="397" r:id="rId61"/>
    <p:sldId id="398" r:id="rId62"/>
    <p:sldId id="403" r:id="rId63"/>
    <p:sldId id="399" r:id="rId64"/>
    <p:sldId id="404" r:id="rId65"/>
    <p:sldId id="405" r:id="rId66"/>
    <p:sldId id="400" r:id="rId67"/>
    <p:sldId id="401" r:id="rId68"/>
    <p:sldId id="406" r:id="rId69"/>
    <p:sldId id="402" r:id="rId70"/>
    <p:sldId id="407" r:id="rId71"/>
    <p:sldId id="408" r:id="rId72"/>
    <p:sldId id="409" r:id="rId73"/>
    <p:sldId id="410" r:id="rId74"/>
    <p:sldId id="411" r:id="rId75"/>
    <p:sldId id="417" r:id="rId76"/>
    <p:sldId id="412" r:id="rId77"/>
    <p:sldId id="2782" r:id="rId78"/>
    <p:sldId id="333" r:id="rId79"/>
    <p:sldId id="2783" r:id="rId80"/>
    <p:sldId id="880" r:id="rId81"/>
    <p:sldId id="336" r:id="rId82"/>
    <p:sldId id="338" r:id="rId83"/>
    <p:sldId id="337" r:id="rId84"/>
    <p:sldId id="340" r:id="rId85"/>
  </p:sldIdLst>
  <p:sldSz cx="12192000" cy="6858000"/>
  <p:notesSz cx="6858000" cy="9144000"/>
  <p:custDataLst>
    <p:tags r:id="rId8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0" userDrawn="1">
          <p15:clr>
            <a:srgbClr val="A4A3A4"/>
          </p15:clr>
        </p15:guide>
        <p15:guide id="2" pos="325" userDrawn="1">
          <p15:clr>
            <a:srgbClr val="A4A3A4"/>
          </p15:clr>
        </p15:guide>
        <p15:guide id="3" orient="horz" pos="300" userDrawn="1">
          <p15:clr>
            <a:srgbClr val="A4A3A4"/>
          </p15:clr>
        </p15:guide>
        <p15:guide id="4" pos="3500" userDrawn="1">
          <p15:clr>
            <a:srgbClr val="A4A3A4"/>
          </p15:clr>
        </p15:guide>
        <p15:guide id="5" orient="horz" pos="3430" userDrawn="1">
          <p15:clr>
            <a:srgbClr val="A4A3A4"/>
          </p15:clr>
        </p15:guide>
        <p15:guide id="7" pos="7355" userDrawn="1">
          <p15:clr>
            <a:srgbClr val="A4A3A4"/>
          </p15:clr>
        </p15:guide>
        <p15:guide id="8" orient="horz" pos="247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F0FF"/>
    <a:srgbClr val="1F83C5"/>
    <a:srgbClr val="002147"/>
    <a:srgbClr val="7F6000"/>
    <a:srgbClr val="FE7F00"/>
    <a:srgbClr val="FF9933"/>
    <a:srgbClr val="3466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650" autoAdjust="0"/>
    <p:restoredTop sz="94660"/>
  </p:normalViewPr>
  <p:slideViewPr>
    <p:cSldViewPr snapToGrid="0">
      <p:cViewPr varScale="1">
        <p:scale>
          <a:sx n="107" d="100"/>
          <a:sy n="107" d="100"/>
        </p:scale>
        <p:origin x="1266" y="102"/>
      </p:cViewPr>
      <p:guideLst>
        <p:guide orient="horz" pos="1480"/>
        <p:guide pos="325"/>
        <p:guide orient="horz" pos="300"/>
        <p:guide pos="3500"/>
        <p:guide orient="horz" pos="3430"/>
        <p:guide pos="7355"/>
        <p:guide orient="horz" pos="2478"/>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1" d="100"/>
          <a:sy n="81" d="100"/>
        </p:scale>
        <p:origin x="389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gs" Target="tags/tag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25442-F05A-4FC3-9A08-3A325D2C6ED9}" type="datetimeFigureOut">
              <a:rPr lang="en-GB" smtClean="0"/>
              <a:t>21/06/2026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482C6-7221-442F-AC9E-4AD7982D5D27}" type="slidenum">
              <a:rPr lang="en-GB" smtClean="0"/>
              <a:t>‹#›</a:t>
            </a:fld>
            <a:endParaRPr lang="en-GB"/>
          </a:p>
        </p:txBody>
      </p:sp>
    </p:spTree>
    <p:extLst>
      <p:ext uri="{BB962C8B-B14F-4D97-AF65-F5344CB8AC3E}">
        <p14:creationId xmlns:p14="http://schemas.microsoft.com/office/powerpoint/2010/main" val="29885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BA5E8-A635-3B26-A4CD-8529B9EE9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16384-655A-BA92-7A4D-835EDF3BB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A15F4B-E61C-F72C-7259-6F259D9E7C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F64C5B-00E3-2B79-2BF8-92521C42B98F}"/>
              </a:ext>
            </a:extLst>
          </p:cNvPr>
          <p:cNvSpPr>
            <a:spLocks noGrp="1"/>
          </p:cNvSpPr>
          <p:nvPr>
            <p:ph type="sldNum" sz="quarter" idx="10"/>
          </p:nvPr>
        </p:nvSpPr>
        <p:spPr/>
        <p:txBody>
          <a:bodyPr/>
          <a:lstStyle/>
          <a:p>
            <a:pPr>
              <a:defRPr/>
            </a:pPr>
            <a:fld id="{40189B38-87AB-431D-88EE-EB47DCC6C7B8}" type="slidenum">
              <a:rPr lang="en-PH" altLang="en-US" smtClean="0"/>
              <a:pPr>
                <a:defRPr/>
              </a:pPr>
              <a:t>1</a:t>
            </a:fld>
            <a:endParaRPr lang="en-PH" altLang="en-US"/>
          </a:p>
        </p:txBody>
      </p:sp>
    </p:spTree>
    <p:extLst>
      <p:ext uri="{BB962C8B-B14F-4D97-AF65-F5344CB8AC3E}">
        <p14:creationId xmlns:p14="http://schemas.microsoft.com/office/powerpoint/2010/main" val="1367171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10</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11</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12</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13</a:t>
            </a:fld>
            <a:endParaRPr lang="en-PH" altLang="en-US"/>
          </a:p>
        </p:txBody>
      </p:sp>
    </p:spTree>
    <p:extLst>
      <p:ext uri="{BB962C8B-B14F-4D97-AF65-F5344CB8AC3E}">
        <p14:creationId xmlns:p14="http://schemas.microsoft.com/office/powerpoint/2010/main" val="1658498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14</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15</a:t>
            </a:fld>
            <a:endParaRPr lang="en-PH" altLang="en-US"/>
          </a:p>
        </p:txBody>
      </p:sp>
    </p:spTree>
    <p:extLst>
      <p:ext uri="{BB962C8B-B14F-4D97-AF65-F5344CB8AC3E}">
        <p14:creationId xmlns:p14="http://schemas.microsoft.com/office/powerpoint/2010/main" val="1389952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16</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eaLnBrk="1" hangingPunct="1">
              <a:buFont typeface="Arial" pitchFamily="34" charset="0"/>
              <a:buChar char="•"/>
              <a:defRPr/>
            </a:pPr>
            <a:endParaRPr lang="en-PH" altLang="en-US" sz="1200" b="0" baseline="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17</a:t>
            </a:fld>
            <a:endParaRPr lang="en-PH" altLang="en-US"/>
          </a:p>
        </p:txBody>
      </p:sp>
    </p:spTree>
    <p:extLst>
      <p:ext uri="{BB962C8B-B14F-4D97-AF65-F5344CB8AC3E}">
        <p14:creationId xmlns:p14="http://schemas.microsoft.com/office/powerpoint/2010/main" val="1010944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eaLnBrk="1" hangingPunct="1">
              <a:buFont typeface="Arial" pitchFamily="34" charset="0"/>
              <a:buChar char="•"/>
              <a:defRPr/>
            </a:pPr>
            <a:endParaRPr lang="en-PH" altLang="en-US" sz="1200" b="0" baseline="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18</a:t>
            </a:fld>
            <a:endParaRPr lang="en-PH" altLang="en-US"/>
          </a:p>
        </p:txBody>
      </p:sp>
    </p:spTree>
    <p:extLst>
      <p:ext uri="{BB962C8B-B14F-4D97-AF65-F5344CB8AC3E}">
        <p14:creationId xmlns:p14="http://schemas.microsoft.com/office/powerpoint/2010/main" val="3017898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eaLnBrk="1" hangingPunct="1">
              <a:buFont typeface="Arial" pitchFamily="34" charset="0"/>
              <a:buChar char="•"/>
              <a:defRPr/>
            </a:pPr>
            <a:endParaRPr lang="en-PH" altLang="en-US" sz="1200" b="0" baseline="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19</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20</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r>
              <a:rPr lang="en-PH" sz="1200" b="0" i="0" u="none" strike="noStrike" kern="1200" baseline="0" dirty="0">
                <a:solidFill>
                  <a:schemeClr val="tx1"/>
                </a:solidFill>
                <a:latin typeface="+mn-lt"/>
                <a:ea typeface="+mn-ea"/>
                <a:cs typeface="+mn-cs"/>
              </a:rPr>
              <a:t>.)</a:t>
            </a:r>
            <a:endParaRPr lang="en-PH" altLang="en-US" sz="1200" b="0" dirty="0">
              <a:solidFill>
                <a:schemeClr val="bg1"/>
              </a:solidFill>
              <a:latin typeface="+mn-lt"/>
            </a:endParaRPr>
          </a:p>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21</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22</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r>
              <a:rPr lang="en-PH" sz="1200" b="0" i="0" u="none" strike="noStrike" kern="1200" baseline="0" dirty="0">
                <a:solidFill>
                  <a:schemeClr val="tx1"/>
                </a:solidFill>
                <a:latin typeface="+mn-lt"/>
                <a:ea typeface="+mn-ea"/>
                <a:cs typeface="+mn-cs"/>
              </a:rPr>
              <a:t>.)</a:t>
            </a:r>
            <a:endParaRPr lang="en-PH" altLang="en-US" sz="1200" b="0" dirty="0">
              <a:solidFill>
                <a:schemeClr val="bg1"/>
              </a:solidFill>
              <a:latin typeface="+mn-lt"/>
            </a:endParaRPr>
          </a:p>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23</a:t>
            </a:fld>
            <a:endParaRPr lang="en-PH" altLang="en-US"/>
          </a:p>
        </p:txBody>
      </p:sp>
    </p:spTree>
    <p:extLst>
      <p:ext uri="{BB962C8B-B14F-4D97-AF65-F5344CB8AC3E}">
        <p14:creationId xmlns:p14="http://schemas.microsoft.com/office/powerpoint/2010/main" val="1556005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r>
              <a:rPr lang="en-PH" sz="1200" b="0" i="0" u="none" strike="noStrike" kern="1200" baseline="0" dirty="0">
                <a:solidFill>
                  <a:schemeClr val="tx1"/>
                </a:solidFill>
                <a:latin typeface="+mn-lt"/>
                <a:ea typeface="+mn-ea"/>
                <a:cs typeface="+mn-cs"/>
              </a:rPr>
              <a:t>.)</a:t>
            </a:r>
            <a:endParaRPr lang="en-PH" altLang="en-US" sz="1200" b="0" dirty="0">
              <a:solidFill>
                <a:schemeClr val="bg1"/>
              </a:solidFill>
              <a:latin typeface="+mn-lt"/>
            </a:endParaRPr>
          </a:p>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24</a:t>
            </a:fld>
            <a:endParaRPr lang="en-PH" altLang="en-US"/>
          </a:p>
        </p:txBody>
      </p:sp>
    </p:spTree>
    <p:extLst>
      <p:ext uri="{BB962C8B-B14F-4D97-AF65-F5344CB8AC3E}">
        <p14:creationId xmlns:p14="http://schemas.microsoft.com/office/powerpoint/2010/main" val="3998423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25</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26</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27</a:t>
            </a:fld>
            <a:endParaRPr lang="en-PH" altLang="en-US"/>
          </a:p>
        </p:txBody>
      </p:sp>
    </p:spTree>
    <p:extLst>
      <p:ext uri="{BB962C8B-B14F-4D97-AF65-F5344CB8AC3E}">
        <p14:creationId xmlns:p14="http://schemas.microsoft.com/office/powerpoint/2010/main" val="3648692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7315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60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30</a:t>
            </a:fld>
            <a:endParaRPr lang="en-GB"/>
          </a:p>
        </p:txBody>
      </p:sp>
    </p:spTree>
    <p:extLst>
      <p:ext uri="{BB962C8B-B14F-4D97-AF65-F5344CB8AC3E}">
        <p14:creationId xmlns:p14="http://schemas.microsoft.com/office/powerpoint/2010/main" val="3547646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31</a:t>
            </a:fld>
            <a:endParaRPr lang="en-GB"/>
          </a:p>
        </p:txBody>
      </p:sp>
    </p:spTree>
    <p:extLst>
      <p:ext uri="{BB962C8B-B14F-4D97-AF65-F5344CB8AC3E}">
        <p14:creationId xmlns:p14="http://schemas.microsoft.com/office/powerpoint/2010/main" val="815819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32</a:t>
            </a:fld>
            <a:endParaRPr lang="en-GB"/>
          </a:p>
        </p:txBody>
      </p:sp>
    </p:spTree>
    <p:extLst>
      <p:ext uri="{BB962C8B-B14F-4D97-AF65-F5344CB8AC3E}">
        <p14:creationId xmlns:p14="http://schemas.microsoft.com/office/powerpoint/2010/main" val="1540879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33</a:t>
            </a:fld>
            <a:endParaRPr lang="en-GB"/>
          </a:p>
        </p:txBody>
      </p:sp>
    </p:spTree>
    <p:extLst>
      <p:ext uri="{BB962C8B-B14F-4D97-AF65-F5344CB8AC3E}">
        <p14:creationId xmlns:p14="http://schemas.microsoft.com/office/powerpoint/2010/main" val="2089409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34</a:t>
            </a:fld>
            <a:endParaRPr lang="en-GB"/>
          </a:p>
        </p:txBody>
      </p:sp>
    </p:spTree>
    <p:extLst>
      <p:ext uri="{BB962C8B-B14F-4D97-AF65-F5344CB8AC3E}">
        <p14:creationId xmlns:p14="http://schemas.microsoft.com/office/powerpoint/2010/main" val="783296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03824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36</a:t>
            </a:fld>
            <a:endParaRPr lang="en-GB"/>
          </a:p>
        </p:txBody>
      </p:sp>
    </p:spTree>
    <p:extLst>
      <p:ext uri="{BB962C8B-B14F-4D97-AF65-F5344CB8AC3E}">
        <p14:creationId xmlns:p14="http://schemas.microsoft.com/office/powerpoint/2010/main" val="1786311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37</a:t>
            </a:fld>
            <a:endParaRPr lang="en-GB"/>
          </a:p>
        </p:txBody>
      </p:sp>
    </p:spTree>
    <p:extLst>
      <p:ext uri="{BB962C8B-B14F-4D97-AF65-F5344CB8AC3E}">
        <p14:creationId xmlns:p14="http://schemas.microsoft.com/office/powerpoint/2010/main" val="254325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38</a:t>
            </a:fld>
            <a:endParaRPr lang="en-GB"/>
          </a:p>
        </p:txBody>
      </p:sp>
    </p:spTree>
    <p:extLst>
      <p:ext uri="{BB962C8B-B14F-4D97-AF65-F5344CB8AC3E}">
        <p14:creationId xmlns:p14="http://schemas.microsoft.com/office/powerpoint/2010/main" val="37651419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1957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40</a:t>
            </a:fld>
            <a:endParaRPr lang="en-GB"/>
          </a:p>
        </p:txBody>
      </p:sp>
    </p:spTree>
    <p:extLst>
      <p:ext uri="{BB962C8B-B14F-4D97-AF65-F5344CB8AC3E}">
        <p14:creationId xmlns:p14="http://schemas.microsoft.com/office/powerpoint/2010/main" val="145304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34091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88777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14392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87499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45</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46</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47</a:t>
            </a:fld>
            <a:endParaRPr lang="en-PH" altLang="en-US"/>
          </a:p>
        </p:txBody>
      </p:sp>
    </p:spTree>
    <p:extLst>
      <p:ext uri="{BB962C8B-B14F-4D97-AF65-F5344CB8AC3E}">
        <p14:creationId xmlns:p14="http://schemas.microsoft.com/office/powerpoint/2010/main" val="3286712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48</a:t>
            </a:fld>
            <a:endParaRPr lang="en-PH" altLang="en-US"/>
          </a:p>
        </p:txBody>
      </p:sp>
    </p:spTree>
    <p:extLst>
      <p:ext uri="{BB962C8B-B14F-4D97-AF65-F5344CB8AC3E}">
        <p14:creationId xmlns:p14="http://schemas.microsoft.com/office/powerpoint/2010/main" val="19834901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49</a:t>
            </a:fld>
            <a:endParaRPr lang="en-PH" altLang="en-US"/>
          </a:p>
        </p:txBody>
      </p:sp>
    </p:spTree>
    <p:extLst>
      <p:ext uri="{BB962C8B-B14F-4D97-AF65-F5344CB8AC3E}">
        <p14:creationId xmlns:p14="http://schemas.microsoft.com/office/powerpoint/2010/main" val="1313306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50</a:t>
            </a:fld>
            <a:endParaRPr lang="en-PH" altLang="en-US"/>
          </a:p>
        </p:txBody>
      </p:sp>
    </p:spTree>
    <p:extLst>
      <p:ext uri="{BB962C8B-B14F-4D97-AF65-F5344CB8AC3E}">
        <p14:creationId xmlns:p14="http://schemas.microsoft.com/office/powerpoint/2010/main" val="3277259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51</a:t>
            </a:fld>
            <a:endParaRPr lang="en-PH" altLang="en-US"/>
          </a:p>
        </p:txBody>
      </p:sp>
    </p:spTree>
    <p:extLst>
      <p:ext uri="{BB962C8B-B14F-4D97-AF65-F5344CB8AC3E}">
        <p14:creationId xmlns:p14="http://schemas.microsoft.com/office/powerpoint/2010/main" val="532432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52</a:t>
            </a:fld>
            <a:endParaRPr lang="en-PH" altLang="en-US"/>
          </a:p>
        </p:txBody>
      </p:sp>
    </p:spTree>
    <p:extLst>
      <p:ext uri="{BB962C8B-B14F-4D97-AF65-F5344CB8AC3E}">
        <p14:creationId xmlns:p14="http://schemas.microsoft.com/office/powerpoint/2010/main" val="28902252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53</a:t>
            </a:fld>
            <a:endParaRPr lang="en-PH" altLang="en-US"/>
          </a:p>
        </p:txBody>
      </p:sp>
    </p:spTree>
    <p:extLst>
      <p:ext uri="{BB962C8B-B14F-4D97-AF65-F5344CB8AC3E}">
        <p14:creationId xmlns:p14="http://schemas.microsoft.com/office/powerpoint/2010/main" val="5061091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54</a:t>
            </a:fld>
            <a:endParaRPr lang="en-PH" altLang="en-US"/>
          </a:p>
        </p:txBody>
      </p:sp>
    </p:spTree>
    <p:extLst>
      <p:ext uri="{BB962C8B-B14F-4D97-AF65-F5344CB8AC3E}">
        <p14:creationId xmlns:p14="http://schemas.microsoft.com/office/powerpoint/2010/main" val="42649219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55</a:t>
            </a:fld>
            <a:endParaRPr lang="en-PH" altLang="en-US"/>
          </a:p>
        </p:txBody>
      </p:sp>
    </p:spTree>
    <p:extLst>
      <p:ext uri="{BB962C8B-B14F-4D97-AF65-F5344CB8AC3E}">
        <p14:creationId xmlns:p14="http://schemas.microsoft.com/office/powerpoint/2010/main" val="38833635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56</a:t>
            </a:fld>
            <a:endParaRPr lang="en-PH" altLang="en-US"/>
          </a:p>
        </p:txBody>
      </p:sp>
    </p:spTree>
    <p:extLst>
      <p:ext uri="{BB962C8B-B14F-4D97-AF65-F5344CB8AC3E}">
        <p14:creationId xmlns:p14="http://schemas.microsoft.com/office/powerpoint/2010/main" val="21930552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57</a:t>
            </a:fld>
            <a:endParaRPr lang="en-PH" altLang="en-US"/>
          </a:p>
        </p:txBody>
      </p:sp>
    </p:spTree>
    <p:extLst>
      <p:ext uri="{BB962C8B-B14F-4D97-AF65-F5344CB8AC3E}">
        <p14:creationId xmlns:p14="http://schemas.microsoft.com/office/powerpoint/2010/main" val="3688689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58</a:t>
            </a:fld>
            <a:endParaRPr lang="en-PH" altLang="en-US"/>
          </a:p>
        </p:txBody>
      </p:sp>
    </p:spTree>
    <p:extLst>
      <p:ext uri="{BB962C8B-B14F-4D97-AF65-F5344CB8AC3E}">
        <p14:creationId xmlns:p14="http://schemas.microsoft.com/office/powerpoint/2010/main" val="16785779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59</a:t>
            </a:fld>
            <a:endParaRPr lang="en-PH" altLang="en-US"/>
          </a:p>
        </p:txBody>
      </p:sp>
    </p:spTree>
    <p:extLst>
      <p:ext uri="{BB962C8B-B14F-4D97-AF65-F5344CB8AC3E}">
        <p14:creationId xmlns:p14="http://schemas.microsoft.com/office/powerpoint/2010/main" val="3112994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a:t>
            </a:fld>
            <a:endParaRPr lang="en-PH" altLang="en-US"/>
          </a:p>
        </p:txBody>
      </p:sp>
    </p:spTree>
    <p:extLst>
      <p:ext uri="{BB962C8B-B14F-4D97-AF65-F5344CB8AC3E}">
        <p14:creationId xmlns:p14="http://schemas.microsoft.com/office/powerpoint/2010/main" val="38192691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60</a:t>
            </a:fld>
            <a:endParaRPr lang="en-PH" altLang="en-US"/>
          </a:p>
        </p:txBody>
      </p:sp>
    </p:spTree>
    <p:extLst>
      <p:ext uri="{BB962C8B-B14F-4D97-AF65-F5344CB8AC3E}">
        <p14:creationId xmlns:p14="http://schemas.microsoft.com/office/powerpoint/2010/main" val="30649928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61</a:t>
            </a:fld>
            <a:endParaRPr lang="en-PH" altLang="en-US"/>
          </a:p>
        </p:txBody>
      </p:sp>
    </p:spTree>
    <p:extLst>
      <p:ext uri="{BB962C8B-B14F-4D97-AF65-F5344CB8AC3E}">
        <p14:creationId xmlns:p14="http://schemas.microsoft.com/office/powerpoint/2010/main" val="1442489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62</a:t>
            </a:fld>
            <a:endParaRPr lang="en-PH" altLang="en-US"/>
          </a:p>
        </p:txBody>
      </p:sp>
    </p:spTree>
    <p:extLst>
      <p:ext uri="{BB962C8B-B14F-4D97-AF65-F5344CB8AC3E}">
        <p14:creationId xmlns:p14="http://schemas.microsoft.com/office/powerpoint/2010/main" val="27111344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63</a:t>
            </a:fld>
            <a:endParaRPr lang="en-PH" altLang="en-US"/>
          </a:p>
        </p:txBody>
      </p:sp>
    </p:spTree>
    <p:extLst>
      <p:ext uri="{BB962C8B-B14F-4D97-AF65-F5344CB8AC3E}">
        <p14:creationId xmlns:p14="http://schemas.microsoft.com/office/powerpoint/2010/main" val="38487380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64</a:t>
            </a:fld>
            <a:endParaRPr lang="en-PH" altLang="en-US"/>
          </a:p>
        </p:txBody>
      </p:sp>
    </p:spTree>
    <p:extLst>
      <p:ext uri="{BB962C8B-B14F-4D97-AF65-F5344CB8AC3E}">
        <p14:creationId xmlns:p14="http://schemas.microsoft.com/office/powerpoint/2010/main" val="40109321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65</a:t>
            </a:fld>
            <a:endParaRPr lang="en-PH" altLang="en-US"/>
          </a:p>
        </p:txBody>
      </p:sp>
    </p:spTree>
    <p:extLst>
      <p:ext uri="{BB962C8B-B14F-4D97-AF65-F5344CB8AC3E}">
        <p14:creationId xmlns:p14="http://schemas.microsoft.com/office/powerpoint/2010/main" val="6180511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66</a:t>
            </a:fld>
            <a:endParaRPr lang="en-PH" altLang="en-US"/>
          </a:p>
        </p:txBody>
      </p:sp>
    </p:spTree>
    <p:extLst>
      <p:ext uri="{BB962C8B-B14F-4D97-AF65-F5344CB8AC3E}">
        <p14:creationId xmlns:p14="http://schemas.microsoft.com/office/powerpoint/2010/main" val="25652596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67</a:t>
            </a:fld>
            <a:endParaRPr lang="en-PH" altLang="en-US"/>
          </a:p>
        </p:txBody>
      </p:sp>
    </p:spTree>
    <p:extLst>
      <p:ext uri="{BB962C8B-B14F-4D97-AF65-F5344CB8AC3E}">
        <p14:creationId xmlns:p14="http://schemas.microsoft.com/office/powerpoint/2010/main" val="40324568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68</a:t>
            </a:fld>
            <a:endParaRPr lang="en-PH" altLang="en-US"/>
          </a:p>
        </p:txBody>
      </p:sp>
    </p:spTree>
    <p:extLst>
      <p:ext uri="{BB962C8B-B14F-4D97-AF65-F5344CB8AC3E}">
        <p14:creationId xmlns:p14="http://schemas.microsoft.com/office/powerpoint/2010/main" val="9331984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69</a:t>
            </a:fld>
            <a:endParaRPr lang="en-PH" altLang="en-US"/>
          </a:p>
        </p:txBody>
      </p:sp>
    </p:spTree>
    <p:extLst>
      <p:ext uri="{BB962C8B-B14F-4D97-AF65-F5344CB8AC3E}">
        <p14:creationId xmlns:p14="http://schemas.microsoft.com/office/powerpoint/2010/main" val="791636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70</a:t>
            </a:fld>
            <a:endParaRPr lang="en-PH" altLang="en-US"/>
          </a:p>
        </p:txBody>
      </p:sp>
    </p:spTree>
    <p:extLst>
      <p:ext uri="{BB962C8B-B14F-4D97-AF65-F5344CB8AC3E}">
        <p14:creationId xmlns:p14="http://schemas.microsoft.com/office/powerpoint/2010/main" val="5246096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71</a:t>
            </a:fld>
            <a:endParaRPr lang="en-PH" altLang="en-US"/>
          </a:p>
        </p:txBody>
      </p:sp>
    </p:spTree>
    <p:extLst>
      <p:ext uri="{BB962C8B-B14F-4D97-AF65-F5344CB8AC3E}">
        <p14:creationId xmlns:p14="http://schemas.microsoft.com/office/powerpoint/2010/main" val="17454092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72</a:t>
            </a:fld>
            <a:endParaRPr lang="en-PH" altLang="en-US"/>
          </a:p>
        </p:txBody>
      </p:sp>
    </p:spTree>
    <p:extLst>
      <p:ext uri="{BB962C8B-B14F-4D97-AF65-F5344CB8AC3E}">
        <p14:creationId xmlns:p14="http://schemas.microsoft.com/office/powerpoint/2010/main" val="2788689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73</a:t>
            </a:fld>
            <a:endParaRPr lang="en-PH" altLang="en-US"/>
          </a:p>
        </p:txBody>
      </p:sp>
    </p:spTree>
    <p:extLst>
      <p:ext uri="{BB962C8B-B14F-4D97-AF65-F5344CB8AC3E}">
        <p14:creationId xmlns:p14="http://schemas.microsoft.com/office/powerpoint/2010/main" val="30622343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74</a:t>
            </a:fld>
            <a:endParaRPr lang="en-PH" altLang="en-US"/>
          </a:p>
        </p:txBody>
      </p:sp>
    </p:spTree>
    <p:extLst>
      <p:ext uri="{BB962C8B-B14F-4D97-AF65-F5344CB8AC3E}">
        <p14:creationId xmlns:p14="http://schemas.microsoft.com/office/powerpoint/2010/main" val="18191417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75</a:t>
            </a:fld>
            <a:endParaRPr lang="en-PH" altLang="en-US"/>
          </a:p>
        </p:txBody>
      </p:sp>
    </p:spTree>
    <p:extLst>
      <p:ext uri="{BB962C8B-B14F-4D97-AF65-F5344CB8AC3E}">
        <p14:creationId xmlns:p14="http://schemas.microsoft.com/office/powerpoint/2010/main" val="30302808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76</a:t>
            </a:fld>
            <a:endParaRPr lang="en-PH" altLang="en-US"/>
          </a:p>
        </p:txBody>
      </p:sp>
    </p:spTree>
    <p:extLst>
      <p:ext uri="{BB962C8B-B14F-4D97-AF65-F5344CB8AC3E}">
        <p14:creationId xmlns:p14="http://schemas.microsoft.com/office/powerpoint/2010/main" val="5720468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77</a:t>
            </a:fld>
            <a:endParaRPr lang="en-PH" altLang="en-US"/>
          </a:p>
        </p:txBody>
      </p:sp>
    </p:spTree>
    <p:extLst>
      <p:ext uri="{BB962C8B-B14F-4D97-AF65-F5344CB8AC3E}">
        <p14:creationId xmlns:p14="http://schemas.microsoft.com/office/powerpoint/2010/main" val="19828495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sz="1200" b="0" i="0" u="none" strike="noStrike" kern="1200" baseline="0" dirty="0">
              <a:solidFill>
                <a:schemeClr val="tx1"/>
              </a:solidFill>
              <a:latin typeface="+mn-lt"/>
              <a:ea typeface="+mn-ea"/>
              <a:cs typeface="+mn-cs"/>
            </a:endParaRPr>
          </a:p>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78</a:t>
            </a:fld>
            <a:endParaRPr lang="en-PH" altLang="en-US"/>
          </a:p>
        </p:txBody>
      </p:sp>
    </p:spTree>
    <p:extLst>
      <p:ext uri="{BB962C8B-B14F-4D97-AF65-F5344CB8AC3E}">
        <p14:creationId xmlns:p14="http://schemas.microsoft.com/office/powerpoint/2010/main" val="20401075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79</a:t>
            </a:fld>
            <a:endParaRPr lang="en-PH" altLang="en-US"/>
          </a:p>
        </p:txBody>
      </p:sp>
    </p:spTree>
    <p:extLst>
      <p:ext uri="{BB962C8B-B14F-4D97-AF65-F5344CB8AC3E}">
        <p14:creationId xmlns:p14="http://schemas.microsoft.com/office/powerpoint/2010/main" val="283989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8</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80</a:t>
            </a:fld>
            <a:endParaRPr lang="en-PH" altLang="en-US"/>
          </a:p>
        </p:txBody>
      </p:sp>
    </p:spTree>
    <p:extLst>
      <p:ext uri="{BB962C8B-B14F-4D97-AF65-F5344CB8AC3E}">
        <p14:creationId xmlns:p14="http://schemas.microsoft.com/office/powerpoint/2010/main" val="29599928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81</a:t>
            </a:fld>
            <a:endParaRPr lang="en-PH" altLang="en-US"/>
          </a:p>
        </p:txBody>
      </p:sp>
    </p:spTree>
    <p:extLst>
      <p:ext uri="{BB962C8B-B14F-4D97-AF65-F5344CB8AC3E}">
        <p14:creationId xmlns:p14="http://schemas.microsoft.com/office/powerpoint/2010/main" val="11361925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82</a:t>
            </a:fld>
            <a:endParaRPr lang="en-PH" altLang="en-US"/>
          </a:p>
        </p:txBody>
      </p:sp>
    </p:spTree>
    <p:extLst>
      <p:ext uri="{BB962C8B-B14F-4D97-AF65-F5344CB8AC3E}">
        <p14:creationId xmlns:p14="http://schemas.microsoft.com/office/powerpoint/2010/main" val="16940434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83</a:t>
            </a:fld>
            <a:endParaRPr lang="en-PH" altLang="en-US"/>
          </a:p>
        </p:txBody>
      </p:sp>
    </p:spTree>
    <p:extLst>
      <p:ext uri="{BB962C8B-B14F-4D97-AF65-F5344CB8AC3E}">
        <p14:creationId xmlns:p14="http://schemas.microsoft.com/office/powerpoint/2010/main" val="28961009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84</a:t>
            </a:fld>
            <a:endParaRPr lang="en-PH" altLang="en-US"/>
          </a:p>
        </p:txBody>
      </p:sp>
    </p:spTree>
    <p:extLst>
      <p:ext uri="{BB962C8B-B14F-4D97-AF65-F5344CB8AC3E}">
        <p14:creationId xmlns:p14="http://schemas.microsoft.com/office/powerpoint/2010/main" val="1625389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9</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9947564" y="6372237"/>
            <a:ext cx="2244436" cy="365125"/>
          </a:xfrm>
        </p:spPr>
        <p:txBody>
          <a:bodyPr/>
          <a:lstStyle>
            <a:lvl1pPr>
              <a:defRPr>
                <a:solidFill>
                  <a:schemeClr val="tx1"/>
                </a:solidFill>
              </a:defRPr>
            </a:lvl1pPr>
          </a:lstStyle>
          <a:p>
            <a:fld id="{52CF7BD0-B8B5-4FD1-B667-C9EC0A5E21A2}" type="slidenum">
              <a:rPr lang="en-US" smtClean="0"/>
              <a:pPr/>
              <a:t>‹#›</a:t>
            </a:fld>
            <a:endParaRPr lang="en-US"/>
          </a:p>
        </p:txBody>
      </p:sp>
    </p:spTree>
    <p:extLst>
      <p:ext uri="{BB962C8B-B14F-4D97-AF65-F5344CB8AC3E}">
        <p14:creationId xmlns:p14="http://schemas.microsoft.com/office/powerpoint/2010/main" val="1279686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2511549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115054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4430AEC5-3548-4E72-9F65-B464DE7E9DDF}"/>
              </a:ext>
            </a:extLst>
          </p:cNvPr>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8" name="Footer Placeholder 7">
            <a:extLst>
              <a:ext uri="{FF2B5EF4-FFF2-40B4-BE49-F238E27FC236}">
                <a16:creationId xmlns:a16="http://schemas.microsoft.com/office/drawing/2014/main" id="{EF4B33C8-A600-459B-8D12-DF5499B24A85}"/>
              </a:ext>
            </a:extLst>
          </p:cNvPr>
          <p:cNvSpPr>
            <a:spLocks noGrp="1"/>
          </p:cNvSpPr>
          <p:nvPr>
            <p:ph type="ftr" sz="quarter" idx="11"/>
          </p:nvPr>
        </p:nvSpPr>
        <p:spPr>
          <a:xfrm>
            <a:off x="4145100" y="6447626"/>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5AF2E54-F30D-4F16-80BD-0575CE8B7D6F}"/>
              </a:ext>
            </a:extLst>
          </p:cNvPr>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2040310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pPr>
              <a:defRPr/>
            </a:pPr>
            <a:fld id="{8C5490D6-8476-4F9A-9D29-0EC3740DF8C6}" type="slidenum">
              <a:rPr lang="en-GB" altLang="en-US" smtClean="0"/>
              <a:pPr>
                <a:defRPr/>
              </a:pPr>
              <a:t>‹#›</a:t>
            </a:fld>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Tree>
    <p:extLst>
      <p:ext uri="{BB962C8B-B14F-4D97-AF65-F5344CB8AC3E}">
        <p14:creationId xmlns:p14="http://schemas.microsoft.com/office/powerpoint/2010/main" val="284803337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1511537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42138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3868435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13767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8" name="Footer Placeholder 7"/>
          <p:cNvSpPr>
            <a:spLocks noGrp="1"/>
          </p:cNvSpPr>
          <p:nvPr>
            <p:ph type="ftr" sz="quarter" idx="11"/>
          </p:nvPr>
        </p:nvSpPr>
        <p:spPr>
          <a:xfrm>
            <a:off x="4038600" y="6356356"/>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689899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40653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3" name="Footer Placeholder 2"/>
          <p:cNvSpPr>
            <a:spLocks noGrp="1"/>
          </p:cNvSpPr>
          <p:nvPr>
            <p:ph type="ftr" sz="quarter" idx="11"/>
          </p:nvPr>
        </p:nvSpPr>
        <p:spPr>
          <a:xfrm>
            <a:off x="4038600" y="6356356"/>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406183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551564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3506250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g"/><Relationship Id="rId3" Type="http://schemas.openxmlformats.org/officeDocument/2006/relationships/slideLayout" Target="../slideLayouts/slideLayout3.xml"/><Relationship Id="rId21"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354001"/>
            <a:ext cx="12192000" cy="503999"/>
          </a:xfrm>
          <a:prstGeom prst="rect">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406314" y="6419850"/>
            <a:ext cx="621728"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2CF7BD0-B8B5-4FD1-B667-C9EC0A5E21A2}" type="slidenum">
              <a:rPr lang="en-US" smtClean="0"/>
              <a:t>‹#›</a:t>
            </a:fld>
            <a:endParaRPr lang="en-US"/>
          </a:p>
        </p:txBody>
      </p:sp>
      <p:sp>
        <p:nvSpPr>
          <p:cNvPr id="19" name="Google Shape;17;p25">
            <a:extLst>
              <a:ext uri="{FF2B5EF4-FFF2-40B4-BE49-F238E27FC236}">
                <a16:creationId xmlns:a16="http://schemas.microsoft.com/office/drawing/2014/main" id="{631B12C8-40DA-D8E5-BDDD-729AFF29CE2B}"/>
              </a:ext>
            </a:extLst>
          </p:cNvPr>
          <p:cNvSpPr/>
          <p:nvPr/>
        </p:nvSpPr>
        <p:spPr>
          <a:xfrm>
            <a:off x="7684606" y="6428557"/>
            <a:ext cx="359569" cy="3762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3" name="Group 12">
            <a:extLst>
              <a:ext uri="{FF2B5EF4-FFF2-40B4-BE49-F238E27FC236}">
                <a16:creationId xmlns:a16="http://schemas.microsoft.com/office/drawing/2014/main" id="{8584D217-1732-2173-7C8E-310B3A940ADF}"/>
              </a:ext>
            </a:extLst>
          </p:cNvPr>
          <p:cNvGrpSpPr/>
          <p:nvPr userDrawn="1"/>
        </p:nvGrpSpPr>
        <p:grpSpPr>
          <a:xfrm>
            <a:off x="1753476" y="6396842"/>
            <a:ext cx="8692977" cy="440669"/>
            <a:chOff x="1724901" y="6396842"/>
            <a:chExt cx="8692977" cy="440669"/>
          </a:xfrm>
        </p:grpSpPr>
        <p:pic>
          <p:nvPicPr>
            <p:cNvPr id="22" name="Google Shape;20;p25">
              <a:extLst>
                <a:ext uri="{FF2B5EF4-FFF2-40B4-BE49-F238E27FC236}">
                  <a16:creationId xmlns:a16="http://schemas.microsoft.com/office/drawing/2014/main" id="{64F20500-7B52-0D1E-C489-DC9B3C3B6E1C}"/>
                </a:ext>
              </a:extLst>
            </p:cNvPr>
            <p:cNvPicPr preferRelativeResize="0"/>
            <p:nvPr/>
          </p:nvPicPr>
          <p:blipFill rotWithShape="1">
            <a:blip r:embed="rId16">
              <a:alphaModFix/>
            </a:blip>
            <a:srcRect/>
            <a:stretch/>
          </p:blipFill>
          <p:spPr>
            <a:xfrm>
              <a:off x="8724773" y="6396842"/>
              <a:ext cx="438912" cy="438912"/>
            </a:xfrm>
            <a:prstGeom prst="rect">
              <a:avLst/>
            </a:prstGeom>
            <a:noFill/>
            <a:ln>
              <a:noFill/>
            </a:ln>
          </p:spPr>
        </p:pic>
        <p:pic>
          <p:nvPicPr>
            <p:cNvPr id="17" name="Google Shape;15;p25">
              <a:extLst>
                <a:ext uri="{FF2B5EF4-FFF2-40B4-BE49-F238E27FC236}">
                  <a16:creationId xmlns:a16="http://schemas.microsoft.com/office/drawing/2014/main" id="{E6DA330A-3F2F-6139-D9CD-D45D697DE8DD}"/>
                </a:ext>
              </a:extLst>
            </p:cNvPr>
            <p:cNvPicPr preferRelativeResize="0"/>
            <p:nvPr/>
          </p:nvPicPr>
          <p:blipFill rotWithShape="1">
            <a:blip r:embed="rId17">
              <a:alphaModFix/>
            </a:blip>
            <a:srcRect/>
            <a:stretch/>
          </p:blipFill>
          <p:spPr>
            <a:xfrm>
              <a:off x="6060264" y="6396842"/>
              <a:ext cx="1315116" cy="438912"/>
            </a:xfrm>
            <a:prstGeom prst="rect">
              <a:avLst/>
            </a:prstGeom>
            <a:noFill/>
            <a:ln>
              <a:noFill/>
            </a:ln>
          </p:spPr>
        </p:pic>
        <p:pic>
          <p:nvPicPr>
            <p:cNvPr id="18" name="Google Shape;16;p25">
              <a:extLst>
                <a:ext uri="{FF2B5EF4-FFF2-40B4-BE49-F238E27FC236}">
                  <a16:creationId xmlns:a16="http://schemas.microsoft.com/office/drawing/2014/main" id="{C9C7F4A1-A620-C01E-F543-5F08F00E4F12}"/>
                </a:ext>
              </a:extLst>
            </p:cNvPr>
            <p:cNvPicPr preferRelativeResize="0"/>
            <p:nvPr/>
          </p:nvPicPr>
          <p:blipFill rotWithShape="1">
            <a:blip r:embed="rId18">
              <a:alphaModFix/>
            </a:blip>
            <a:srcRect/>
            <a:stretch/>
          </p:blipFill>
          <p:spPr>
            <a:xfrm>
              <a:off x="4765575" y="6396844"/>
              <a:ext cx="1145263" cy="440667"/>
            </a:xfrm>
            <a:prstGeom prst="rect">
              <a:avLst/>
            </a:prstGeom>
            <a:noFill/>
            <a:ln>
              <a:noFill/>
            </a:ln>
          </p:spPr>
        </p:pic>
        <p:pic>
          <p:nvPicPr>
            <p:cNvPr id="20" name="Google Shape;18;p25">
              <a:extLst>
                <a:ext uri="{FF2B5EF4-FFF2-40B4-BE49-F238E27FC236}">
                  <a16:creationId xmlns:a16="http://schemas.microsoft.com/office/drawing/2014/main" id="{574C1756-06E0-046E-EA1E-3FA8DC640D45}"/>
                </a:ext>
              </a:extLst>
            </p:cNvPr>
            <p:cNvPicPr preferRelativeResize="0"/>
            <p:nvPr/>
          </p:nvPicPr>
          <p:blipFill rotWithShape="1">
            <a:blip r:embed="rId19">
              <a:alphaModFix/>
            </a:blip>
            <a:srcRect/>
            <a:stretch/>
          </p:blipFill>
          <p:spPr>
            <a:xfrm>
              <a:off x="7628636" y="6396842"/>
              <a:ext cx="438912" cy="438912"/>
            </a:xfrm>
            <a:prstGeom prst="rect">
              <a:avLst/>
            </a:prstGeom>
            <a:noFill/>
            <a:ln>
              <a:noFill/>
            </a:ln>
          </p:spPr>
        </p:pic>
        <p:pic>
          <p:nvPicPr>
            <p:cNvPr id="21" name="Google Shape;19;p25">
              <a:extLst>
                <a:ext uri="{FF2B5EF4-FFF2-40B4-BE49-F238E27FC236}">
                  <a16:creationId xmlns:a16="http://schemas.microsoft.com/office/drawing/2014/main" id="{CB77B44F-CBB9-C210-6409-4471D64B8067}"/>
                </a:ext>
              </a:extLst>
            </p:cNvPr>
            <p:cNvPicPr preferRelativeResize="0"/>
            <p:nvPr/>
          </p:nvPicPr>
          <p:blipFill rotWithShape="1">
            <a:blip r:embed="rId20">
              <a:alphaModFix/>
            </a:blip>
            <a:srcRect/>
            <a:stretch/>
          </p:blipFill>
          <p:spPr>
            <a:xfrm>
              <a:off x="8190992" y="6396842"/>
              <a:ext cx="438912" cy="438912"/>
            </a:xfrm>
            <a:prstGeom prst="rect">
              <a:avLst/>
            </a:prstGeom>
            <a:noFill/>
            <a:ln>
              <a:noFill/>
            </a:ln>
          </p:spPr>
        </p:pic>
        <p:pic>
          <p:nvPicPr>
            <p:cNvPr id="23" name="Google Shape;21;p25">
              <a:extLst>
                <a:ext uri="{FF2B5EF4-FFF2-40B4-BE49-F238E27FC236}">
                  <a16:creationId xmlns:a16="http://schemas.microsoft.com/office/drawing/2014/main" id="{CDE0E9B6-B19F-0BA2-5C72-9877ED6506CA}"/>
                </a:ext>
              </a:extLst>
            </p:cNvPr>
            <p:cNvPicPr preferRelativeResize="0"/>
            <p:nvPr/>
          </p:nvPicPr>
          <p:blipFill rotWithShape="1">
            <a:blip r:embed="rId21">
              <a:alphaModFix/>
            </a:blip>
            <a:srcRect l="54857" t="50670" r="16315" b="29323"/>
            <a:stretch/>
          </p:blipFill>
          <p:spPr>
            <a:xfrm>
              <a:off x="9272056" y="6398345"/>
              <a:ext cx="1145822" cy="437409"/>
            </a:xfrm>
            <a:prstGeom prst="rect">
              <a:avLst/>
            </a:prstGeom>
            <a:noFill/>
            <a:ln>
              <a:noFill/>
            </a:ln>
          </p:spPr>
        </p:pic>
        <p:pic>
          <p:nvPicPr>
            <p:cNvPr id="11" name="Picture 10">
              <a:extLst>
                <a:ext uri="{FF2B5EF4-FFF2-40B4-BE49-F238E27FC236}">
                  <a16:creationId xmlns:a16="http://schemas.microsoft.com/office/drawing/2014/main" id="{89C95186-E479-BFCF-D2C8-3041AE03217F}"/>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l="6044" t="23927" r="5849" b="24356"/>
            <a:stretch>
              <a:fillRect/>
            </a:stretch>
          </p:blipFill>
          <p:spPr>
            <a:xfrm>
              <a:off x="1724901" y="6396842"/>
              <a:ext cx="2936089" cy="439200"/>
            </a:xfrm>
            <a:prstGeom prst="rect">
              <a:avLst/>
            </a:prstGeom>
          </p:spPr>
        </p:pic>
      </p:grpSp>
    </p:spTree>
    <p:extLst>
      <p:ext uri="{BB962C8B-B14F-4D97-AF65-F5344CB8AC3E}">
        <p14:creationId xmlns:p14="http://schemas.microsoft.com/office/powerpoint/2010/main" val="41899112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9" r:id="rId13"/>
    <p:sldLayoutId id="2147483690"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openclipart.org/detail/174484/red-cross-by-witcombem-174484"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hyperlink" Target="https://strategywiki.org/wiki/File:Check_mark.svg"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www.healthgeolab.net/DOCUMENTS/Guide_HGLC_Part2_2.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11.png"/><Relationship Id="rId4" Type="http://schemas.openxmlformats.org/officeDocument/2006/relationships/image" Target="../media/image54.pn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hyperlink" Target="https://support.esri.com/en-us/gis-dictionary"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hyperlink" Target="https://www.who.int/publications/i/item/-9789241513302" TargetMode="External"/><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5.png"/><Relationship Id="rId5" Type="http://schemas.openxmlformats.org/officeDocument/2006/relationships/image" Target="../media/image71.png"/><Relationship Id="rId10" Type="http://schemas.openxmlformats.org/officeDocument/2006/relationships/image" Target="../media/image74.png"/><Relationship Id="rId4" Type="http://schemas.openxmlformats.org/officeDocument/2006/relationships/image" Target="../media/image70.png"/><Relationship Id="rId9"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8" Type="http://schemas.openxmlformats.org/officeDocument/2006/relationships/hyperlink" Target="https://healthgeolab.net/DOCUMENTS/Guide_HGLC_Part2_4_1.pdf" TargetMode="External"/><Relationship Id="rId3" Type="http://schemas.openxmlformats.org/officeDocument/2006/relationships/image" Target="../media/image9.png"/><Relationship Id="rId7"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1.png"/><Relationship Id="rId4" Type="http://schemas.openxmlformats.org/officeDocument/2006/relationships/hyperlink" Target="https://www.healthgeolab.net/DOCUMENTS/Guide_HGLC_Part2_3.pdf" TargetMode="External"/><Relationship Id="rId9" Type="http://schemas.openxmlformats.org/officeDocument/2006/relationships/hyperlink" Target="https://healthgeolab.net/DOCUMENTS/Guide_HGLC_Part2_4_2.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cmr.earthdata.nasa.gov/search/concepts/C1214622194-SCIOPS" TargetMode="External"/><Relationship Id="rId7" Type="http://schemas.openxmlformats.org/officeDocument/2006/relationships/hyperlink" Target="https://sites.research.google/open-buildings/"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hyperlink" Target="http://download.geofabrik.de/" TargetMode="External"/><Relationship Id="rId5" Type="http://schemas.openxmlformats.org/officeDocument/2006/relationships/hyperlink" Target="https://hub.worldpop.org/geodata/summary?id=50236" TargetMode="External"/><Relationship Id="rId4" Type="http://schemas.openxmlformats.org/officeDocument/2006/relationships/hyperlink" Target="https://land.copernicus.eu/global/products/lc"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hyperlink" Target="https://healthgeolab.net/DOCUMENTS/Guide_HGLC_Part2_5_2.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122.png"/><Relationship Id="rId4" Type="http://schemas.openxmlformats.org/officeDocument/2006/relationships/image" Target="../media/image124.emf"/></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5.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25.png"/></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26.png"/></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png"/></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13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7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png"/></Relationships>
</file>

<file path=ppt/slides/_rels/slide7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140.png"/><Relationship Id="rId11" Type="http://schemas.openxmlformats.org/officeDocument/2006/relationships/image" Target="../media/image11.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73.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jpg"/><Relationship Id="rId2" Type="http://schemas.openxmlformats.org/officeDocument/2006/relationships/notesSlide" Target="../notesSlides/notesSlide73.xml"/><Relationship Id="rId1" Type="http://schemas.openxmlformats.org/officeDocument/2006/relationships/slideLayout" Target="../slideLayouts/slideLayout13.xml"/><Relationship Id="rId6" Type="http://schemas.openxmlformats.org/officeDocument/2006/relationships/image" Target="../media/image148.jpg"/><Relationship Id="rId5" Type="http://schemas.openxmlformats.org/officeDocument/2006/relationships/image" Target="../media/image147.png"/><Relationship Id="rId4" Type="http://schemas.openxmlformats.org/officeDocument/2006/relationships/image" Target="../media/image146.png"/></Relationships>
</file>

<file path=ppt/slides/_rels/slide7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7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5.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7.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hyperlink" Target="https://www.healthgeolab.net/DOCUMENTS/Guide_HGLC_Part2_5_1.pdf" TargetMode="External"/><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79.xml"/><Relationship Id="rId1" Type="http://schemas.openxmlformats.org/officeDocument/2006/relationships/slideLayout" Target="../slideLayouts/slideLayout14.xml"/><Relationship Id="rId4" Type="http://schemas.openxmlformats.org/officeDocument/2006/relationships/hyperlink" Target="https://pixabay.com/en/question-mark-question-response-102000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6.gif"/></Relationships>
</file>

<file path=ppt/slides/_rels/slide8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0.xml"/><Relationship Id="rId1" Type="http://schemas.openxmlformats.org/officeDocument/2006/relationships/slideLayout" Target="../slideLayouts/slideLayout14.xml"/><Relationship Id="rId4" Type="http://schemas.openxmlformats.org/officeDocument/2006/relationships/image" Target="../media/image157.png"/></Relationships>
</file>

<file path=ppt/slides/_rels/slide81.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1.png"/><Relationship Id="rId2" Type="http://schemas.openxmlformats.org/officeDocument/2006/relationships/notesSlide" Target="../notesSlides/notesSlide81.xml"/><Relationship Id="rId1" Type="http://schemas.openxmlformats.org/officeDocument/2006/relationships/slideLayout" Target="../slideLayouts/slideLayout14.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8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2.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33.png"/><Relationship Id="rId4" Type="http://schemas.openxmlformats.org/officeDocument/2006/relationships/image" Target="../media/image162.png"/></Relationships>
</file>

<file path=ppt/slides/_rels/slide8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3.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64.png"/><Relationship Id="rId4" Type="http://schemas.openxmlformats.org/officeDocument/2006/relationships/image" Target="../media/image163.png"/></Relationships>
</file>

<file path=ppt/slides/_rels/slide8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4.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66.png"/><Relationship Id="rId4" Type="http://schemas.openxmlformats.org/officeDocument/2006/relationships/image" Target="../media/image16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30E2D-0139-5945-63E9-491362465EA9}"/>
            </a:ext>
          </a:extLst>
        </p:cNvPr>
        <p:cNvGrpSpPr/>
        <p:nvPr/>
      </p:nvGrpSpPr>
      <p:grpSpPr>
        <a:xfrm>
          <a:off x="0" y="0"/>
          <a:ext cx="0" cy="0"/>
          <a:chOff x="0" y="0"/>
          <a:chExt cx="0" cy="0"/>
        </a:xfrm>
      </p:grpSpPr>
      <p:sp>
        <p:nvSpPr>
          <p:cNvPr id="31" name="TextBox 6">
            <a:extLst>
              <a:ext uri="{FF2B5EF4-FFF2-40B4-BE49-F238E27FC236}">
                <a16:creationId xmlns:a16="http://schemas.microsoft.com/office/drawing/2014/main" id="{A01D450D-15B0-0F66-DFDB-66955B399B45}"/>
              </a:ext>
            </a:extLst>
          </p:cNvPr>
          <p:cNvSpPr txBox="1">
            <a:spLocks noChangeArrowheads="1"/>
          </p:cNvSpPr>
          <p:nvPr/>
        </p:nvSpPr>
        <p:spPr bwMode="auto">
          <a:xfrm>
            <a:off x="2083034" y="4340178"/>
            <a:ext cx="80438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3200" dirty="0">
                <a:latin typeface="+mn-lt"/>
                <a:ea typeface="Century Gothic" charset="0"/>
                <a:cs typeface="Century Gothic" charset="0"/>
              </a:rPr>
              <a:t>Session 6: Key elements of the geospatial data management cycle</a:t>
            </a:r>
            <a:endParaRPr lang="en-US" altLang="en-US" sz="3200" dirty="0">
              <a:latin typeface="+mn-lt"/>
              <a:ea typeface="Century Gothic" charset="0"/>
              <a:cs typeface="Century Gothic" charset="0"/>
            </a:endParaRPr>
          </a:p>
        </p:txBody>
      </p:sp>
      <p:sp>
        <p:nvSpPr>
          <p:cNvPr id="5" name="TextBox 6">
            <a:extLst>
              <a:ext uri="{FF2B5EF4-FFF2-40B4-BE49-F238E27FC236}">
                <a16:creationId xmlns:a16="http://schemas.microsoft.com/office/drawing/2014/main" id="{00D0E70D-7A5F-017A-6F2A-37120D11E39C}"/>
              </a:ext>
            </a:extLst>
          </p:cNvPr>
          <p:cNvSpPr txBox="1">
            <a:spLocks noChangeArrowheads="1"/>
          </p:cNvSpPr>
          <p:nvPr/>
        </p:nvSpPr>
        <p:spPr bwMode="auto">
          <a:xfrm>
            <a:off x="0" y="1789731"/>
            <a:ext cx="12192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4400" dirty="0">
                <a:latin typeface="+mn-lt"/>
                <a:ea typeface="Century Gothic" charset="0"/>
                <a:cs typeface="Century Gothic" charset="0"/>
              </a:rPr>
              <a:t>Introduction to geospatial data management</a:t>
            </a:r>
          </a:p>
          <a:p>
            <a:pPr algn="ctr"/>
            <a:r>
              <a:rPr lang="en-US" sz="4400" dirty="0">
                <a:latin typeface="+mn-lt"/>
                <a:ea typeface="Century Gothic" charset="0"/>
                <a:cs typeface="Century Gothic" charset="0"/>
              </a:rPr>
              <a:t>and technologies for Health Programs training workshop - Timor Leste</a:t>
            </a:r>
          </a:p>
        </p:txBody>
      </p:sp>
      <p:pic>
        <p:nvPicPr>
          <p:cNvPr id="6" name="Picture 5">
            <a:extLst>
              <a:ext uri="{FF2B5EF4-FFF2-40B4-BE49-F238E27FC236}">
                <a16:creationId xmlns:a16="http://schemas.microsoft.com/office/drawing/2014/main" id="{14422CF1-BADE-223A-D9D7-0B5C3965D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5967" y="110464"/>
            <a:ext cx="1420066" cy="1465045"/>
          </a:xfrm>
          <a:prstGeom prst="rect">
            <a:avLst/>
          </a:prstGeom>
        </p:spPr>
      </p:pic>
    </p:spTree>
    <p:extLst>
      <p:ext uri="{BB962C8B-B14F-4D97-AF65-F5344CB8AC3E}">
        <p14:creationId xmlns:p14="http://schemas.microsoft.com/office/powerpoint/2010/main" val="4238697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82062" y="699220"/>
            <a:ext cx="8640960" cy="469900"/>
          </a:xfrm>
          <a:prstGeom prst="rect">
            <a:avLst/>
          </a:prstGeom>
        </p:spPr>
        <p:txBody>
          <a:bodyPr anchor="ctr"/>
          <a:lstStyle/>
          <a:p>
            <a:pPr>
              <a:lnSpc>
                <a:spcPct val="90000"/>
              </a:lnSpc>
              <a:defRPr/>
            </a:pPr>
            <a:r>
              <a:rPr lang="en-US" sz="2600" b="1" dirty="0">
                <a:ea typeface="+mj-ea"/>
                <a:cs typeface="+mj-cs"/>
              </a:rPr>
              <a:t>V.1 </a:t>
            </a:r>
            <a:r>
              <a:rPr lang="fr-FR" sz="2600" b="1" dirty="0" err="1">
                <a:ea typeface="+mj-ea"/>
                <a:cs typeface="+mj-cs"/>
              </a:rPr>
              <a:t>Map</a:t>
            </a:r>
            <a:r>
              <a:rPr lang="fr-FR" sz="2600" b="1" dirty="0">
                <a:ea typeface="+mj-ea"/>
                <a:cs typeface="+mj-cs"/>
              </a:rPr>
              <a:t> Projection – Basic projection techniques</a:t>
            </a:r>
            <a:endParaRPr lang="en-US" sz="2600" b="1" dirty="0">
              <a:ea typeface="+mj-ea"/>
              <a:cs typeface="+mj-cs"/>
            </a:endParaRPr>
          </a:p>
        </p:txBody>
      </p:sp>
      <p:sp>
        <p:nvSpPr>
          <p:cNvPr id="12" name="Rectangle 4"/>
          <p:cNvSpPr>
            <a:spLocks noChangeArrowheads="1"/>
          </p:cNvSpPr>
          <p:nvPr/>
        </p:nvSpPr>
        <p:spPr bwMode="auto">
          <a:xfrm>
            <a:off x="7504" y="6107969"/>
            <a:ext cx="85693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a:t>http://www.icsm.gov.au/mapping/about_projections.html#types</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0364" y="1495591"/>
            <a:ext cx="4987925"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7"/>
          <p:cNvSpPr>
            <a:spLocks noChangeArrowheads="1"/>
          </p:cNvSpPr>
          <p:nvPr/>
        </p:nvSpPr>
        <p:spPr bwMode="auto">
          <a:xfrm>
            <a:off x="2369048" y="2051167"/>
            <a:ext cx="1475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t>Cylindrical</a:t>
            </a:r>
          </a:p>
        </p:txBody>
      </p:sp>
      <p:sp>
        <p:nvSpPr>
          <p:cNvPr id="18" name="Rectangle 8"/>
          <p:cNvSpPr>
            <a:spLocks noChangeArrowheads="1"/>
          </p:cNvSpPr>
          <p:nvPr/>
        </p:nvSpPr>
        <p:spPr bwMode="auto">
          <a:xfrm>
            <a:off x="2351584" y="3419319"/>
            <a:ext cx="1087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t>Conical</a:t>
            </a:r>
          </a:p>
        </p:txBody>
      </p:sp>
      <p:sp>
        <p:nvSpPr>
          <p:cNvPr id="19" name="Rectangle 9"/>
          <p:cNvSpPr>
            <a:spLocks noChangeArrowheads="1"/>
          </p:cNvSpPr>
          <p:nvPr/>
        </p:nvSpPr>
        <p:spPr bwMode="auto">
          <a:xfrm>
            <a:off x="2362697" y="4643455"/>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t>Azimuthal</a:t>
            </a:r>
          </a:p>
        </p:txBody>
      </p:sp>
      <p:sp>
        <p:nvSpPr>
          <p:cNvPr id="20" name="Rectangle 19"/>
          <p:cNvSpPr/>
          <p:nvPr/>
        </p:nvSpPr>
        <p:spPr>
          <a:xfrm>
            <a:off x="5268914" y="4976978"/>
            <a:ext cx="2447925" cy="242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1" name="Rectangle 20"/>
          <p:cNvSpPr/>
          <p:nvPr/>
        </p:nvSpPr>
        <p:spPr>
          <a:xfrm>
            <a:off x="4044950" y="2117891"/>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2" name="Rectangle 21"/>
          <p:cNvSpPr/>
          <p:nvPr/>
        </p:nvSpPr>
        <p:spPr>
          <a:xfrm>
            <a:off x="4079875" y="3297403"/>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3" name="Rectangle 22"/>
          <p:cNvSpPr/>
          <p:nvPr/>
        </p:nvSpPr>
        <p:spPr>
          <a:xfrm>
            <a:off x="4054475" y="4427703"/>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 name="Title 1">
            <a:extLst>
              <a:ext uri="{FF2B5EF4-FFF2-40B4-BE49-F238E27FC236}">
                <a16:creationId xmlns:a16="http://schemas.microsoft.com/office/drawing/2014/main" id="{10AC8533-B8BE-D47C-2DA5-3BF3F536DE99}"/>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fr-FR" altLang="en-US" dirty="0" err="1"/>
              <a:t>Define</a:t>
            </a:r>
            <a:r>
              <a:rPr lang="fr-FR" altLang="en-US" dirty="0"/>
              <a:t> the data </a:t>
            </a:r>
            <a:r>
              <a:rPr lang="fr-FR" altLang="en-US" dirty="0" err="1"/>
              <a:t>specifications</a:t>
            </a:r>
            <a:r>
              <a:rPr lang="fr-FR" altLang="en-US" dirty="0"/>
              <a:t> – Geospatial data</a:t>
            </a:r>
          </a:p>
        </p:txBody>
      </p:sp>
      <p:sp>
        <p:nvSpPr>
          <p:cNvPr id="2" name="Slide Number Placeholder 3">
            <a:extLst>
              <a:ext uri="{FF2B5EF4-FFF2-40B4-BE49-F238E27FC236}">
                <a16:creationId xmlns:a16="http://schemas.microsoft.com/office/drawing/2014/main" id="{9E5AD684-6459-F4CC-A409-C2BA846F8C98}"/>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10</a:t>
            </a:fld>
            <a:endParaRPr lang="en-US" altLang="en-US" sz="1200" dirty="0">
              <a:solidFill>
                <a:schemeClr val="bg1"/>
              </a:solidFill>
            </a:endParaRPr>
          </a:p>
        </p:txBody>
      </p:sp>
    </p:spTree>
    <p:extLst>
      <p:ext uri="{BB962C8B-B14F-4D97-AF65-F5344CB8AC3E}">
        <p14:creationId xmlns:p14="http://schemas.microsoft.com/office/powerpoint/2010/main" val="2207344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78667" y="693762"/>
            <a:ext cx="8361363" cy="469900"/>
          </a:xfrm>
          <a:prstGeom prst="rect">
            <a:avLst/>
          </a:prstGeom>
        </p:spPr>
        <p:txBody>
          <a:bodyPr anchor="ctr"/>
          <a:lstStyle/>
          <a:p>
            <a:pPr>
              <a:lnSpc>
                <a:spcPct val="90000"/>
              </a:lnSpc>
              <a:defRPr/>
            </a:pPr>
            <a:r>
              <a:rPr lang="en-US" sz="2600" b="1" dirty="0">
                <a:ea typeface="+mj-ea"/>
                <a:cs typeface="+mj-cs"/>
              </a:rPr>
              <a:t>V.1 Map Projection – Basic Projection Types</a:t>
            </a:r>
          </a:p>
        </p:txBody>
      </p:sp>
      <p:sp>
        <p:nvSpPr>
          <p:cNvPr id="15" name="Rectangle 7"/>
          <p:cNvSpPr>
            <a:spLocks noChangeArrowheads="1"/>
          </p:cNvSpPr>
          <p:nvPr/>
        </p:nvSpPr>
        <p:spPr bwMode="auto">
          <a:xfrm>
            <a:off x="927188" y="1840239"/>
            <a:ext cx="11264812"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7663" indent="-347663">
              <a:spcAft>
                <a:spcPts val="600"/>
              </a:spcAft>
              <a:buFont typeface="Arial" pitchFamily="34" charset="0"/>
              <a:buChar char="•"/>
            </a:pPr>
            <a:r>
              <a:rPr lang="en-US" sz="2400" b="1" dirty="0"/>
              <a:t>Equal-Area — </a:t>
            </a:r>
            <a:r>
              <a:rPr lang="en-US" sz="2400" dirty="0"/>
              <a:t>correctly shows the size of features</a:t>
            </a:r>
          </a:p>
          <a:p>
            <a:pPr marL="347663" indent="-347663">
              <a:spcAft>
                <a:spcPts val="600"/>
              </a:spcAft>
              <a:buFont typeface="Arial" pitchFamily="34" charset="0"/>
              <a:buChar char="•"/>
            </a:pPr>
            <a:r>
              <a:rPr lang="en-US" sz="2400" b="1" dirty="0"/>
              <a:t>Conformal — </a:t>
            </a:r>
            <a:r>
              <a:rPr lang="en-US" sz="2400" dirty="0"/>
              <a:t>correctly shows the shape of features</a:t>
            </a:r>
          </a:p>
          <a:p>
            <a:pPr marL="347663" indent="-347663">
              <a:spcAft>
                <a:spcPts val="600"/>
              </a:spcAft>
              <a:buFont typeface="Arial" pitchFamily="34" charset="0"/>
              <a:buChar char="•"/>
            </a:pPr>
            <a:r>
              <a:rPr lang="en-US" sz="2400" b="1" dirty="0"/>
              <a:t>Equidistant — </a:t>
            </a:r>
            <a:r>
              <a:rPr lang="en-US" sz="2400" dirty="0"/>
              <a:t>correctly shows the distance between two features </a:t>
            </a:r>
          </a:p>
          <a:p>
            <a:pPr marL="347663" indent="-347663">
              <a:spcAft>
                <a:spcPts val="600"/>
              </a:spcAft>
              <a:buFont typeface="Arial" pitchFamily="34" charset="0"/>
              <a:buChar char="•"/>
            </a:pPr>
            <a:r>
              <a:rPr lang="en-US" sz="2400" b="1" dirty="0"/>
              <a:t>True Direction — </a:t>
            </a:r>
            <a:r>
              <a:rPr lang="en-US" sz="2400" dirty="0"/>
              <a:t>correctly shows the compass direction between two features</a:t>
            </a:r>
          </a:p>
        </p:txBody>
      </p:sp>
      <p:sp>
        <p:nvSpPr>
          <p:cNvPr id="16" name="Rectangle 8"/>
          <p:cNvSpPr>
            <a:spLocks noChangeArrowheads="1"/>
          </p:cNvSpPr>
          <p:nvPr/>
        </p:nvSpPr>
        <p:spPr bwMode="auto">
          <a:xfrm>
            <a:off x="442913" y="1335002"/>
            <a:ext cx="114076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600" dirty="0"/>
              <a:t>Each projection type preserves a particular relationship or characteristic​</a:t>
            </a:r>
            <a:r>
              <a:rPr lang="fr-FR" sz="2600" dirty="0"/>
              <a:t>:</a:t>
            </a:r>
            <a:endParaRPr lang="en-US" sz="2600" dirty="0"/>
          </a:p>
        </p:txBody>
      </p:sp>
      <p:sp>
        <p:nvSpPr>
          <p:cNvPr id="25" name="Rectangle 265"/>
          <p:cNvSpPr>
            <a:spLocks noChangeArrowheads="1"/>
          </p:cNvSpPr>
          <p:nvPr/>
        </p:nvSpPr>
        <p:spPr bwMode="auto">
          <a:xfrm>
            <a:off x="2167683" y="4768432"/>
            <a:ext cx="8037512" cy="75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A map projection is to be chosen based on the needs before being printed </a:t>
            </a:r>
          </a:p>
        </p:txBody>
      </p:sp>
      <p:sp>
        <p:nvSpPr>
          <p:cNvPr id="27" name="Rectangle 11"/>
          <p:cNvSpPr>
            <a:spLocks noChangeArrowheads="1"/>
          </p:cNvSpPr>
          <p:nvPr/>
        </p:nvSpPr>
        <p:spPr bwMode="auto">
          <a:xfrm>
            <a:off x="1829108" y="3820890"/>
            <a:ext cx="96779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dirty="0"/>
              <a:t>A printed map cannot be at the same time equal-area or conformal – it can only be one or the other, or neither</a:t>
            </a:r>
            <a:r>
              <a:rPr lang="fr-FR" sz="2400" dirty="0"/>
              <a:t>.</a:t>
            </a:r>
          </a:p>
        </p:txBody>
      </p:sp>
      <p:sp>
        <p:nvSpPr>
          <p:cNvPr id="5" name="Title 1">
            <a:extLst>
              <a:ext uri="{FF2B5EF4-FFF2-40B4-BE49-F238E27FC236}">
                <a16:creationId xmlns:a16="http://schemas.microsoft.com/office/drawing/2014/main" id="{A9442943-CF4E-2845-3338-9E9A1FEA102D}"/>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fr-FR" altLang="en-US" dirty="0" err="1"/>
              <a:t>Define</a:t>
            </a:r>
            <a:r>
              <a:rPr lang="fr-FR" altLang="en-US" dirty="0"/>
              <a:t> the data </a:t>
            </a:r>
            <a:r>
              <a:rPr lang="fr-FR" altLang="en-US" dirty="0" err="1"/>
              <a:t>specifications</a:t>
            </a:r>
            <a:r>
              <a:rPr lang="fr-FR" altLang="en-US" dirty="0"/>
              <a:t> – Geospatial data</a:t>
            </a:r>
          </a:p>
        </p:txBody>
      </p:sp>
      <p:sp>
        <p:nvSpPr>
          <p:cNvPr id="6" name="Right Arrow 10">
            <a:extLst>
              <a:ext uri="{FF2B5EF4-FFF2-40B4-BE49-F238E27FC236}">
                <a16:creationId xmlns:a16="http://schemas.microsoft.com/office/drawing/2014/main" id="{4EF8C3DC-81BA-AA03-BA9E-8B11684A3FF3}"/>
              </a:ext>
            </a:extLst>
          </p:cNvPr>
          <p:cNvSpPr/>
          <p:nvPr/>
        </p:nvSpPr>
        <p:spPr>
          <a:xfrm>
            <a:off x="1132538" y="3820890"/>
            <a:ext cx="624344" cy="492443"/>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ight Arrow 10">
            <a:extLst>
              <a:ext uri="{FF2B5EF4-FFF2-40B4-BE49-F238E27FC236}">
                <a16:creationId xmlns:a16="http://schemas.microsoft.com/office/drawing/2014/main" id="{F7A40354-5F7D-B17E-0F61-CBEF436926E1}"/>
              </a:ext>
            </a:extLst>
          </p:cNvPr>
          <p:cNvSpPr/>
          <p:nvPr/>
        </p:nvSpPr>
        <p:spPr>
          <a:xfrm>
            <a:off x="1444710" y="4698156"/>
            <a:ext cx="624344" cy="492443"/>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4">
            <a:extLst>
              <a:ext uri="{FF2B5EF4-FFF2-40B4-BE49-F238E27FC236}">
                <a16:creationId xmlns:a16="http://schemas.microsoft.com/office/drawing/2014/main" id="{AC09C0C1-EA0C-7BED-EB64-6427F875CAD9}"/>
              </a:ext>
            </a:extLst>
          </p:cNvPr>
          <p:cNvSpPr>
            <a:spLocks noChangeArrowheads="1"/>
          </p:cNvSpPr>
          <p:nvPr/>
        </p:nvSpPr>
        <p:spPr bwMode="auto">
          <a:xfrm>
            <a:off x="385100" y="5664160"/>
            <a:ext cx="10811911" cy="646331"/>
          </a:xfrm>
          <a:prstGeom prst="rect">
            <a:avLst/>
          </a:prstGeom>
          <a:noFill/>
          <a:ln w="9525">
            <a:noFill/>
            <a:miter lim="800000"/>
            <a:headEnd/>
            <a:tailEnd/>
          </a:ln>
        </p:spPr>
        <p:txBody>
          <a:bodyPr wrap="square">
            <a:spAutoFit/>
          </a:bodyPr>
          <a:lstStyle/>
          <a:p>
            <a:pPr>
              <a:defRPr/>
            </a:pPr>
            <a:r>
              <a:rPr lang="en-US" dirty="0"/>
              <a:t>Note: GIS software perform corrections on the fly which allows for these different types of measurements to correspond to the reality </a:t>
            </a:r>
            <a:endParaRPr lang="en-US" sz="2400" dirty="0"/>
          </a:p>
        </p:txBody>
      </p:sp>
      <p:sp>
        <p:nvSpPr>
          <p:cNvPr id="3" name="Slide Number Placeholder 3">
            <a:extLst>
              <a:ext uri="{FF2B5EF4-FFF2-40B4-BE49-F238E27FC236}">
                <a16:creationId xmlns:a16="http://schemas.microsoft.com/office/drawing/2014/main" id="{8A0E0E53-DB50-ADB2-2BB8-B95EAA1D5E1F}"/>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11</a:t>
            </a:fld>
            <a:endParaRPr lang="en-US" altLang="en-US" sz="1200" dirty="0">
              <a:solidFill>
                <a:schemeClr val="bg1"/>
              </a:solidFill>
            </a:endParaRPr>
          </a:p>
        </p:txBody>
      </p:sp>
    </p:spTree>
    <p:extLst>
      <p:ext uri="{BB962C8B-B14F-4D97-AF65-F5344CB8AC3E}">
        <p14:creationId xmlns:p14="http://schemas.microsoft.com/office/powerpoint/2010/main" val="3389340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31F571-13C1-A24C-F872-7C9214AD386E}"/>
              </a:ext>
            </a:extLst>
          </p:cNvPr>
          <p:cNvGraphicFramePr>
            <a:graphicFrameLocks noGrp="1"/>
          </p:cNvGraphicFramePr>
          <p:nvPr/>
        </p:nvGraphicFramePr>
        <p:xfrm>
          <a:off x="1812925" y="1484499"/>
          <a:ext cx="8604250" cy="4084638"/>
        </p:xfrm>
        <a:graphic>
          <a:graphicData uri="http://schemas.openxmlformats.org/drawingml/2006/table">
            <a:tbl>
              <a:tblPr firstRow="1" bandRow="1">
                <a:tableStyleId>{5C22544A-7EE6-4342-B048-85BDC9FD1C3A}</a:tableStyleId>
              </a:tblPr>
              <a:tblGrid>
                <a:gridCol w="2050827">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3097039">
                  <a:extLst>
                    <a:ext uri="{9D8B030D-6E8A-4147-A177-3AD203B41FA5}">
                      <a16:colId xmlns:a16="http://schemas.microsoft.com/office/drawing/2014/main" val="20003"/>
                    </a:ext>
                  </a:extLst>
                </a:gridCol>
              </a:tblGrid>
              <a:tr h="350536">
                <a:tc>
                  <a:txBody>
                    <a:bodyPr/>
                    <a:lstStyle/>
                    <a:p>
                      <a:pPr algn="ctr"/>
                      <a:r>
                        <a:rPr lang="fr-CH" sz="1700" dirty="0"/>
                        <a:t>Projection</a:t>
                      </a:r>
                      <a:endParaRPr lang="en-US" sz="1700" dirty="0"/>
                    </a:p>
                  </a:txBody>
                  <a:tcPr marL="91438" marR="91438" marT="45715" marB="45715"/>
                </a:tc>
                <a:tc>
                  <a:txBody>
                    <a:bodyPr/>
                    <a:lstStyle/>
                    <a:p>
                      <a:pPr algn="ctr"/>
                      <a:r>
                        <a:rPr lang="fr-CH" sz="1700" dirty="0"/>
                        <a:t>Technique</a:t>
                      </a:r>
                      <a:endParaRPr lang="en-US" sz="1700" dirty="0"/>
                    </a:p>
                  </a:txBody>
                  <a:tcPr marL="91438" marR="91438" marT="45715" marB="45715"/>
                </a:tc>
                <a:tc>
                  <a:txBody>
                    <a:bodyPr/>
                    <a:lstStyle/>
                    <a:p>
                      <a:pPr algn="ctr"/>
                      <a:r>
                        <a:rPr lang="fr-CH" sz="1700" dirty="0"/>
                        <a:t>Type</a:t>
                      </a:r>
                      <a:endParaRPr lang="en-US" sz="1700" dirty="0"/>
                    </a:p>
                  </a:txBody>
                  <a:tcPr marL="91438" marR="91438" marT="45715" marB="45715"/>
                </a:tc>
                <a:tc>
                  <a:txBody>
                    <a:bodyPr/>
                    <a:lstStyle/>
                    <a:p>
                      <a:pPr algn="ctr"/>
                      <a:r>
                        <a:rPr lang="en-US" sz="1700" dirty="0"/>
                        <a:t>Comment</a:t>
                      </a:r>
                    </a:p>
                  </a:txBody>
                  <a:tcPr marL="91438" marR="91438" marT="45715" marB="45715"/>
                </a:tc>
                <a:extLst>
                  <a:ext uri="{0D108BD9-81ED-4DB2-BD59-A6C34878D82A}">
                    <a16:rowId xmlns:a16="http://schemas.microsoft.com/office/drawing/2014/main" val="10000"/>
                  </a:ext>
                </a:extLst>
              </a:tr>
              <a:tr h="1386962">
                <a:tc>
                  <a:txBody>
                    <a:bodyPr/>
                    <a:lstStyle/>
                    <a:p>
                      <a:r>
                        <a:rPr lang="en-US" sz="1700" dirty="0" err="1"/>
                        <a:t>Equirectangular</a:t>
                      </a:r>
                      <a:endParaRPr lang="en-US" sz="1700" dirty="0"/>
                    </a:p>
                  </a:txBody>
                  <a:tcPr marL="91438" marR="91438" marT="45715" marB="45715" anchor="ctr"/>
                </a:tc>
                <a:tc>
                  <a:txBody>
                    <a:bodyPr/>
                    <a:lstStyle/>
                    <a:p>
                      <a:r>
                        <a:rPr lang="en-US" sz="1700" dirty="0"/>
                        <a:t>Cylindrical</a:t>
                      </a:r>
                    </a:p>
                  </a:txBody>
                  <a:tcPr marL="91438" marR="91438" marT="45715" marB="45715" anchor="ctr"/>
                </a:tc>
                <a:tc>
                  <a:txBody>
                    <a:bodyPr/>
                    <a:lstStyle/>
                    <a:p>
                      <a:r>
                        <a:rPr lang="en-US" sz="1700" dirty="0"/>
                        <a:t>Equidistant</a:t>
                      </a:r>
                    </a:p>
                  </a:txBody>
                  <a:tcPr marL="91438" marR="91438" marT="45715" marB="45715" anchor="ctr"/>
                </a:tc>
                <a:tc>
                  <a:txBody>
                    <a:bodyPr/>
                    <a:lstStyle/>
                    <a:p>
                      <a:r>
                        <a:rPr lang="en-US" sz="1700" dirty="0"/>
                        <a:t>Simplest geometry; distances along meridians are conserved.</a:t>
                      </a:r>
                      <a:br>
                        <a:rPr lang="en-US" sz="1700" dirty="0"/>
                      </a:br>
                      <a:r>
                        <a:rPr lang="en-US" sz="1700" dirty="0"/>
                        <a:t>Plate </a:t>
                      </a:r>
                      <a:r>
                        <a:rPr lang="en-US" sz="1700" dirty="0" err="1"/>
                        <a:t>carrée</a:t>
                      </a:r>
                      <a:r>
                        <a:rPr lang="en-US" sz="1700" dirty="0"/>
                        <a:t>: special case having the equator as the standard parallel.</a:t>
                      </a:r>
                    </a:p>
                  </a:txBody>
                  <a:tcPr marL="91438" marR="91438" marT="45715" marB="45715"/>
                </a:tc>
                <a:extLst>
                  <a:ext uri="{0D108BD9-81ED-4DB2-BD59-A6C34878D82A}">
                    <a16:rowId xmlns:a16="http://schemas.microsoft.com/office/drawing/2014/main" val="10001"/>
                  </a:ext>
                </a:extLst>
              </a:tr>
              <a:tr h="609642">
                <a:tc>
                  <a:txBody>
                    <a:bodyPr/>
                    <a:lstStyle/>
                    <a:p>
                      <a:r>
                        <a:rPr lang="en-US" sz="1700" dirty="0"/>
                        <a:t>Lambert cylindrical equal-area</a:t>
                      </a:r>
                    </a:p>
                  </a:txBody>
                  <a:tcPr marL="91438" marR="91438" marT="45715" marB="4571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a:t>Cylindrical</a:t>
                      </a:r>
                    </a:p>
                    <a:p>
                      <a:endParaRPr lang="en-US" sz="1700" dirty="0"/>
                    </a:p>
                  </a:txBody>
                  <a:tcPr marL="91438" marR="91438" marT="45715" marB="45715"/>
                </a:tc>
                <a:tc>
                  <a:txBody>
                    <a:bodyPr/>
                    <a:lstStyle/>
                    <a:p>
                      <a:r>
                        <a:rPr lang="en-US" sz="1700" dirty="0"/>
                        <a:t>Equal-area</a:t>
                      </a:r>
                    </a:p>
                  </a:txBody>
                  <a:tcPr marL="91438" marR="91438" marT="45715" marB="45715"/>
                </a:tc>
                <a:tc>
                  <a:txBody>
                    <a:bodyPr/>
                    <a:lstStyle/>
                    <a:p>
                      <a:endParaRPr lang="en-US" sz="1700" dirty="0"/>
                    </a:p>
                  </a:txBody>
                  <a:tcPr marL="91438" marR="91438" marT="45715" marB="45715"/>
                </a:tc>
                <a:extLst>
                  <a:ext uri="{0D108BD9-81ED-4DB2-BD59-A6C34878D82A}">
                    <a16:rowId xmlns:a16="http://schemas.microsoft.com/office/drawing/2014/main" val="10002"/>
                  </a:ext>
                </a:extLst>
              </a:tr>
              <a:tr h="868749">
                <a:tc>
                  <a:txBody>
                    <a:bodyPr/>
                    <a:lstStyle/>
                    <a:p>
                      <a:r>
                        <a:rPr lang="en-US" sz="1700" dirty="0"/>
                        <a:t>Universal Transverse Mercator (UTM)</a:t>
                      </a:r>
                    </a:p>
                  </a:txBody>
                  <a:tcPr marL="91438" marR="91438" marT="45715" marB="4571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a:t>Cylindrical</a:t>
                      </a:r>
                    </a:p>
                    <a:p>
                      <a:endParaRPr lang="en-US" sz="1700" dirty="0"/>
                    </a:p>
                  </a:txBody>
                  <a:tcPr marL="91438" marR="91438" marT="45715" marB="45715"/>
                </a:tc>
                <a:tc>
                  <a:txBody>
                    <a:bodyPr/>
                    <a:lstStyle/>
                    <a:p>
                      <a:r>
                        <a:rPr lang="fr-CH" sz="1700" dirty="0" err="1"/>
                        <a:t>Conformal</a:t>
                      </a:r>
                      <a:endParaRPr lang="en-US" sz="1700" dirty="0"/>
                    </a:p>
                  </a:txBody>
                  <a:tcPr marL="91438" marR="91438" marT="45715" marB="45715"/>
                </a:tc>
                <a:tc>
                  <a:txBody>
                    <a:bodyPr/>
                    <a:lstStyle/>
                    <a:p>
                      <a:r>
                        <a:rPr lang="en-US" sz="1700" dirty="0"/>
                        <a:t>Divides the Earth into sixty zones, each being a six-degree band of longitude</a:t>
                      </a:r>
                    </a:p>
                  </a:txBody>
                  <a:tcPr marL="91438" marR="91438" marT="45715" marB="45715"/>
                </a:tc>
                <a:extLst>
                  <a:ext uri="{0D108BD9-81ED-4DB2-BD59-A6C34878D82A}">
                    <a16:rowId xmlns:a16="http://schemas.microsoft.com/office/drawing/2014/main" val="10003"/>
                  </a:ext>
                </a:extLst>
              </a:tr>
              <a:tr h="868749">
                <a:tc>
                  <a:txBody>
                    <a:bodyPr/>
                    <a:lstStyle/>
                    <a:p>
                      <a:r>
                        <a:rPr lang="fr-CH" sz="1700" dirty="0"/>
                        <a:t>Robinson</a:t>
                      </a:r>
                      <a:endParaRPr lang="en-US" sz="1700" dirty="0"/>
                    </a:p>
                  </a:txBody>
                  <a:tcPr marL="91438" marR="91438" marT="45715" marB="45715"/>
                </a:tc>
                <a:tc>
                  <a:txBody>
                    <a:bodyPr/>
                    <a:lstStyle/>
                    <a:p>
                      <a:r>
                        <a:rPr lang="en-US" sz="1700" b="0" i="0" kern="1200" dirty="0" err="1">
                          <a:solidFill>
                            <a:schemeClr val="dk1"/>
                          </a:solidFill>
                          <a:latin typeface="+mn-lt"/>
                          <a:ea typeface="+mn-ea"/>
                          <a:cs typeface="+mn-cs"/>
                        </a:rPr>
                        <a:t>Pseudocylindrical</a:t>
                      </a:r>
                      <a:endParaRPr lang="en-US" sz="1700" dirty="0"/>
                    </a:p>
                  </a:txBody>
                  <a:tcPr marL="91438" marR="91438" marT="45715" marB="45715"/>
                </a:tc>
                <a:tc>
                  <a:txBody>
                    <a:bodyPr/>
                    <a:lstStyle/>
                    <a:p>
                      <a:r>
                        <a:rPr lang="en-US" sz="1700" b="0" i="0" kern="1200" dirty="0">
                          <a:solidFill>
                            <a:schemeClr val="dk1"/>
                          </a:solidFill>
                          <a:latin typeface="+mn-lt"/>
                          <a:ea typeface="+mn-ea"/>
                          <a:cs typeface="+mn-cs"/>
                        </a:rPr>
                        <a:t>Compromise (neither equal-area nor</a:t>
                      </a:r>
                      <a:r>
                        <a:rPr lang="en-US" sz="1700" b="0" i="0" kern="1200" baseline="0" dirty="0">
                          <a:solidFill>
                            <a:schemeClr val="dk1"/>
                          </a:solidFill>
                          <a:latin typeface="+mn-lt"/>
                          <a:ea typeface="+mn-ea"/>
                          <a:cs typeface="+mn-cs"/>
                        </a:rPr>
                        <a:t> conformal)</a:t>
                      </a:r>
                      <a:endParaRPr lang="en-US" sz="1700" dirty="0"/>
                    </a:p>
                  </a:txBody>
                  <a:tcPr marL="91438" marR="91438" marT="45715" marB="45715"/>
                </a:tc>
                <a:tc>
                  <a:txBody>
                    <a:bodyPr/>
                    <a:lstStyle/>
                    <a:p>
                      <a:r>
                        <a:rPr lang="fr-CH" sz="1700" dirty="0" err="1"/>
                        <a:t>Used</a:t>
                      </a:r>
                      <a:r>
                        <a:rPr lang="fr-CH" sz="1700" baseline="0" dirty="0"/>
                        <a:t> to </a:t>
                      </a:r>
                      <a:r>
                        <a:rPr lang="fr-CH" sz="1700" baseline="0" dirty="0" err="1"/>
                        <a:t>create</a:t>
                      </a:r>
                      <a:r>
                        <a:rPr lang="fr-CH" sz="1700" baseline="0" dirty="0"/>
                        <a:t> global </a:t>
                      </a:r>
                      <a:r>
                        <a:rPr lang="fr-CH" sz="1700" baseline="0" dirty="0" err="1"/>
                        <a:t>maps</a:t>
                      </a:r>
                      <a:endParaRPr lang="en-US" sz="1700" dirty="0"/>
                    </a:p>
                  </a:txBody>
                  <a:tcPr marL="91438" marR="91438" marT="45715" marB="45715"/>
                </a:tc>
                <a:extLst>
                  <a:ext uri="{0D108BD9-81ED-4DB2-BD59-A6C34878D82A}">
                    <a16:rowId xmlns:a16="http://schemas.microsoft.com/office/drawing/2014/main" val="10004"/>
                  </a:ext>
                </a:extLst>
              </a:tr>
            </a:tbl>
          </a:graphicData>
        </a:graphic>
      </p:graphicFrame>
      <p:sp>
        <p:nvSpPr>
          <p:cNvPr id="14" name="Title 1"/>
          <p:cNvSpPr txBox="1">
            <a:spLocks/>
          </p:cNvSpPr>
          <p:nvPr/>
        </p:nvSpPr>
        <p:spPr>
          <a:xfrm>
            <a:off x="385993" y="699488"/>
            <a:ext cx="8361363" cy="469900"/>
          </a:xfrm>
          <a:prstGeom prst="rect">
            <a:avLst/>
          </a:prstGeom>
        </p:spPr>
        <p:txBody>
          <a:bodyPr anchor="ctr"/>
          <a:lstStyle/>
          <a:p>
            <a:pPr>
              <a:lnSpc>
                <a:spcPct val="90000"/>
              </a:lnSpc>
              <a:defRPr/>
            </a:pPr>
            <a:r>
              <a:rPr lang="en-US" sz="2600" b="1" dirty="0">
                <a:ea typeface="+mj-ea"/>
                <a:cs typeface="+mj-cs"/>
              </a:rPr>
              <a:t>V.1 Map Projection – Examples</a:t>
            </a:r>
          </a:p>
        </p:txBody>
      </p:sp>
      <p:sp>
        <p:nvSpPr>
          <p:cNvPr id="29" name="Rectangle 12"/>
          <p:cNvSpPr>
            <a:spLocks noChangeArrowheads="1"/>
          </p:cNvSpPr>
          <p:nvPr/>
        </p:nvSpPr>
        <p:spPr bwMode="auto">
          <a:xfrm>
            <a:off x="0" y="6113827"/>
            <a:ext cx="72263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a:t>https://en.wikipedia.org/wiki/List_of_map_projections</a:t>
            </a:r>
          </a:p>
        </p:txBody>
      </p:sp>
      <p:sp>
        <p:nvSpPr>
          <p:cNvPr id="13" name="Rectangle 12"/>
          <p:cNvSpPr/>
          <p:nvPr/>
        </p:nvSpPr>
        <p:spPr>
          <a:xfrm>
            <a:off x="1774825" y="3860987"/>
            <a:ext cx="8642350" cy="863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itle 1">
            <a:extLst>
              <a:ext uri="{FF2B5EF4-FFF2-40B4-BE49-F238E27FC236}">
                <a16:creationId xmlns:a16="http://schemas.microsoft.com/office/drawing/2014/main" id="{80077230-D3DA-71F4-EBB6-84F9314727B8}"/>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fr-FR" altLang="en-US" dirty="0" err="1"/>
              <a:t>Define</a:t>
            </a:r>
            <a:r>
              <a:rPr lang="fr-FR" altLang="en-US" dirty="0"/>
              <a:t> the data </a:t>
            </a:r>
            <a:r>
              <a:rPr lang="fr-FR" altLang="en-US" dirty="0" err="1"/>
              <a:t>specifications</a:t>
            </a:r>
            <a:r>
              <a:rPr lang="fr-FR" altLang="en-US" dirty="0"/>
              <a:t> – Geospatial data</a:t>
            </a:r>
          </a:p>
        </p:txBody>
      </p:sp>
      <p:sp>
        <p:nvSpPr>
          <p:cNvPr id="2" name="Slide Number Placeholder 3">
            <a:extLst>
              <a:ext uri="{FF2B5EF4-FFF2-40B4-BE49-F238E27FC236}">
                <a16:creationId xmlns:a16="http://schemas.microsoft.com/office/drawing/2014/main" id="{5A5DA831-8F89-967C-2A46-C2A2AB302151}"/>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12</a:t>
            </a:fld>
            <a:endParaRPr lang="en-US" altLang="en-US" sz="1200" dirty="0">
              <a:solidFill>
                <a:schemeClr val="bg1"/>
              </a:solidFill>
            </a:endParaRPr>
          </a:p>
        </p:txBody>
      </p:sp>
    </p:spTree>
    <p:extLst>
      <p:ext uri="{BB962C8B-B14F-4D97-AF65-F5344CB8AC3E}">
        <p14:creationId xmlns:p14="http://schemas.microsoft.com/office/powerpoint/2010/main" val="3287346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85993" y="699488"/>
            <a:ext cx="8361363" cy="469900"/>
          </a:xfrm>
          <a:prstGeom prst="rect">
            <a:avLst/>
          </a:prstGeom>
        </p:spPr>
        <p:txBody>
          <a:bodyPr anchor="ctr"/>
          <a:lstStyle/>
          <a:p>
            <a:pPr>
              <a:lnSpc>
                <a:spcPct val="90000"/>
              </a:lnSpc>
              <a:defRPr/>
            </a:pPr>
            <a:r>
              <a:rPr lang="en-US" sz="2600" b="1" dirty="0">
                <a:ea typeface="+mj-ea"/>
                <a:cs typeface="+mj-cs"/>
              </a:rPr>
              <a:t>V.2 Geographic extent of the area being covered</a:t>
            </a:r>
          </a:p>
        </p:txBody>
      </p:sp>
      <p:sp>
        <p:nvSpPr>
          <p:cNvPr id="3" name="Title 1">
            <a:extLst>
              <a:ext uri="{FF2B5EF4-FFF2-40B4-BE49-F238E27FC236}">
                <a16:creationId xmlns:a16="http://schemas.microsoft.com/office/drawing/2014/main" id="{80077230-D3DA-71F4-EBB6-84F9314727B8}"/>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fr-FR" altLang="en-US" dirty="0" err="1"/>
              <a:t>Define</a:t>
            </a:r>
            <a:r>
              <a:rPr lang="fr-FR" altLang="en-US" dirty="0"/>
              <a:t> the data </a:t>
            </a:r>
            <a:r>
              <a:rPr lang="fr-FR" altLang="en-US" dirty="0" err="1"/>
              <a:t>specifications</a:t>
            </a:r>
            <a:r>
              <a:rPr lang="fr-FR" altLang="en-US" dirty="0"/>
              <a:t> – Geospatial data</a:t>
            </a:r>
          </a:p>
        </p:txBody>
      </p:sp>
      <p:pic>
        <p:nvPicPr>
          <p:cNvPr id="6" name="Picture 5">
            <a:extLst>
              <a:ext uri="{FF2B5EF4-FFF2-40B4-BE49-F238E27FC236}">
                <a16:creationId xmlns:a16="http://schemas.microsoft.com/office/drawing/2014/main" id="{22F9E9D8-CBB4-DA0C-0A37-308C44F48859}"/>
              </a:ext>
            </a:extLst>
          </p:cNvPr>
          <p:cNvPicPr>
            <a:picLocks noChangeAspect="1"/>
          </p:cNvPicPr>
          <p:nvPr/>
        </p:nvPicPr>
        <p:blipFill>
          <a:blip r:embed="rId3"/>
          <a:stretch>
            <a:fillRect/>
          </a:stretch>
        </p:blipFill>
        <p:spPr>
          <a:xfrm>
            <a:off x="6664094" y="1306674"/>
            <a:ext cx="4529366" cy="2338524"/>
          </a:xfrm>
          <a:prstGeom prst="rect">
            <a:avLst/>
          </a:prstGeom>
        </p:spPr>
      </p:pic>
      <p:sp>
        <p:nvSpPr>
          <p:cNvPr id="7" name="Rectangle 6">
            <a:extLst>
              <a:ext uri="{FF2B5EF4-FFF2-40B4-BE49-F238E27FC236}">
                <a16:creationId xmlns:a16="http://schemas.microsoft.com/office/drawing/2014/main" id="{620836B2-BE22-9D24-829A-51D74D9457AA}"/>
              </a:ext>
            </a:extLst>
          </p:cNvPr>
          <p:cNvSpPr/>
          <p:nvPr/>
        </p:nvSpPr>
        <p:spPr>
          <a:xfrm>
            <a:off x="6814341" y="1373348"/>
            <a:ext cx="4139409" cy="2103277"/>
          </a:xfrm>
          <a:prstGeom prst="rect">
            <a:avLst/>
          </a:prstGeom>
          <a:noFill/>
          <a:ln w="38100">
            <a:solidFill>
              <a:srgbClr val="1F83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7C102BC-2CC9-0517-BAD5-FA150E24A8D4}"/>
              </a:ext>
            </a:extLst>
          </p:cNvPr>
          <p:cNvSpPr/>
          <p:nvPr/>
        </p:nvSpPr>
        <p:spPr>
          <a:xfrm>
            <a:off x="6868927" y="1547812"/>
            <a:ext cx="1650389" cy="1220948"/>
          </a:xfrm>
          <a:prstGeom prst="rect">
            <a:avLst/>
          </a:prstGeom>
          <a:noFill/>
          <a:ln w="190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2FEAC23E-A284-7C21-D1E3-C6C60170D942}"/>
              </a:ext>
            </a:extLst>
          </p:cNvPr>
          <p:cNvSpPr txBox="1"/>
          <p:nvPr/>
        </p:nvSpPr>
        <p:spPr>
          <a:xfrm>
            <a:off x="10956923" y="1306674"/>
            <a:ext cx="969169" cy="369332"/>
          </a:xfrm>
          <a:prstGeom prst="rect">
            <a:avLst/>
          </a:prstGeom>
          <a:noFill/>
        </p:spPr>
        <p:txBody>
          <a:bodyPr wrap="square">
            <a:spAutoFit/>
          </a:bodyPr>
          <a:lstStyle/>
          <a:p>
            <a:r>
              <a:rPr lang="en-US" b="1" dirty="0">
                <a:solidFill>
                  <a:srgbClr val="0070C0"/>
                </a:solidFill>
                <a:ea typeface="+mj-ea"/>
                <a:cs typeface="+mj-cs"/>
              </a:rPr>
              <a:t>Layer 1</a:t>
            </a:r>
            <a:endParaRPr lang="en-GB" dirty="0">
              <a:solidFill>
                <a:srgbClr val="0070C0"/>
              </a:solidFill>
            </a:endParaRPr>
          </a:p>
        </p:txBody>
      </p:sp>
      <p:sp>
        <p:nvSpPr>
          <p:cNvPr id="12" name="TextBox 11">
            <a:extLst>
              <a:ext uri="{FF2B5EF4-FFF2-40B4-BE49-F238E27FC236}">
                <a16:creationId xmlns:a16="http://schemas.microsoft.com/office/drawing/2014/main" id="{3B9B65F1-D228-C33C-7748-2DCBBE661D89}"/>
              </a:ext>
            </a:extLst>
          </p:cNvPr>
          <p:cNvSpPr txBox="1"/>
          <p:nvPr/>
        </p:nvSpPr>
        <p:spPr>
          <a:xfrm>
            <a:off x="8519316" y="1491339"/>
            <a:ext cx="969169" cy="369332"/>
          </a:xfrm>
          <a:prstGeom prst="rect">
            <a:avLst/>
          </a:prstGeom>
          <a:noFill/>
        </p:spPr>
        <p:txBody>
          <a:bodyPr wrap="square">
            <a:spAutoFit/>
          </a:bodyPr>
          <a:lstStyle/>
          <a:p>
            <a:r>
              <a:rPr lang="en-US" b="1" dirty="0">
                <a:solidFill>
                  <a:schemeClr val="accent2">
                    <a:lumMod val="60000"/>
                    <a:lumOff val="40000"/>
                  </a:schemeClr>
                </a:solidFill>
                <a:ea typeface="+mj-ea"/>
                <a:cs typeface="+mj-cs"/>
              </a:rPr>
              <a:t>Layer 2</a:t>
            </a:r>
            <a:endParaRPr lang="en-GB" dirty="0">
              <a:solidFill>
                <a:schemeClr val="accent2">
                  <a:lumMod val="60000"/>
                  <a:lumOff val="40000"/>
                </a:schemeClr>
              </a:solidFill>
            </a:endParaRPr>
          </a:p>
        </p:txBody>
      </p:sp>
      <p:sp>
        <p:nvSpPr>
          <p:cNvPr id="15" name="Rectangle 8">
            <a:extLst>
              <a:ext uri="{FF2B5EF4-FFF2-40B4-BE49-F238E27FC236}">
                <a16:creationId xmlns:a16="http://schemas.microsoft.com/office/drawing/2014/main" id="{7E253D46-E01C-8DAE-4D18-CE274627DEA7}"/>
              </a:ext>
            </a:extLst>
          </p:cNvPr>
          <p:cNvSpPr>
            <a:spLocks noChangeArrowheads="1"/>
          </p:cNvSpPr>
          <p:nvPr/>
        </p:nvSpPr>
        <p:spPr bwMode="auto">
          <a:xfrm>
            <a:off x="515976" y="2119916"/>
            <a:ext cx="5148553"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PH" sz="2600" dirty="0"/>
              <a:t>Once all the layers presenting the same geographic coordinate system and map projection you want to make sure that they are also covering the full extent of the area of interest </a:t>
            </a:r>
            <a:endParaRPr lang="en-US" sz="2600" dirty="0"/>
          </a:p>
        </p:txBody>
      </p:sp>
      <p:pic>
        <p:nvPicPr>
          <p:cNvPr id="16" name="Picture 15">
            <a:extLst>
              <a:ext uri="{FF2B5EF4-FFF2-40B4-BE49-F238E27FC236}">
                <a16:creationId xmlns:a16="http://schemas.microsoft.com/office/drawing/2014/main" id="{7637EDC2-8C2D-F430-FE50-3143FA4B3DEB}"/>
              </a:ext>
            </a:extLst>
          </p:cNvPr>
          <p:cNvPicPr>
            <a:picLocks noChangeAspect="1"/>
          </p:cNvPicPr>
          <p:nvPr/>
        </p:nvPicPr>
        <p:blipFill>
          <a:blip r:embed="rId3"/>
          <a:stretch>
            <a:fillRect/>
          </a:stretch>
        </p:blipFill>
        <p:spPr>
          <a:xfrm>
            <a:off x="6664094" y="3743851"/>
            <a:ext cx="4529366" cy="2338524"/>
          </a:xfrm>
          <a:prstGeom prst="rect">
            <a:avLst/>
          </a:prstGeom>
        </p:spPr>
      </p:pic>
      <p:sp>
        <p:nvSpPr>
          <p:cNvPr id="17" name="Rectangle 16">
            <a:extLst>
              <a:ext uri="{FF2B5EF4-FFF2-40B4-BE49-F238E27FC236}">
                <a16:creationId xmlns:a16="http://schemas.microsoft.com/office/drawing/2014/main" id="{158175C0-6E68-A861-DBA2-67866C2545ED}"/>
              </a:ext>
            </a:extLst>
          </p:cNvPr>
          <p:cNvSpPr/>
          <p:nvPr/>
        </p:nvSpPr>
        <p:spPr>
          <a:xfrm>
            <a:off x="6814341" y="3805898"/>
            <a:ext cx="4139409" cy="2101418"/>
          </a:xfrm>
          <a:prstGeom prst="rect">
            <a:avLst/>
          </a:prstGeom>
          <a:noFill/>
          <a:ln w="76200">
            <a:solidFill>
              <a:srgbClr val="1F83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0D6A5C7F-A508-62B1-6B3A-AF3D83AAD6B1}"/>
              </a:ext>
            </a:extLst>
          </p:cNvPr>
          <p:cNvSpPr/>
          <p:nvPr/>
        </p:nvSpPr>
        <p:spPr>
          <a:xfrm>
            <a:off x="6811168" y="3805898"/>
            <a:ext cx="4139409" cy="2103277"/>
          </a:xfrm>
          <a:prstGeom prst="rect">
            <a:avLst/>
          </a:prstGeom>
          <a:noFill/>
          <a:ln w="190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CACB4290-89AF-8680-A7DF-6CD9DD82EA72}"/>
              </a:ext>
            </a:extLst>
          </p:cNvPr>
          <p:cNvSpPr txBox="1"/>
          <p:nvPr/>
        </p:nvSpPr>
        <p:spPr>
          <a:xfrm>
            <a:off x="10956923" y="3743851"/>
            <a:ext cx="969169" cy="369332"/>
          </a:xfrm>
          <a:prstGeom prst="rect">
            <a:avLst/>
          </a:prstGeom>
          <a:noFill/>
        </p:spPr>
        <p:txBody>
          <a:bodyPr wrap="square">
            <a:spAutoFit/>
          </a:bodyPr>
          <a:lstStyle/>
          <a:p>
            <a:r>
              <a:rPr lang="en-US" b="1" dirty="0">
                <a:solidFill>
                  <a:srgbClr val="0070C0"/>
                </a:solidFill>
                <a:ea typeface="+mj-ea"/>
                <a:cs typeface="+mj-cs"/>
              </a:rPr>
              <a:t>Layer 1</a:t>
            </a:r>
            <a:endParaRPr lang="en-GB" dirty="0">
              <a:solidFill>
                <a:srgbClr val="0070C0"/>
              </a:solidFill>
            </a:endParaRPr>
          </a:p>
        </p:txBody>
      </p:sp>
      <p:sp>
        <p:nvSpPr>
          <p:cNvPr id="20" name="TextBox 19">
            <a:extLst>
              <a:ext uri="{FF2B5EF4-FFF2-40B4-BE49-F238E27FC236}">
                <a16:creationId xmlns:a16="http://schemas.microsoft.com/office/drawing/2014/main" id="{0DF71311-D1B2-75F4-EF2D-66176EC1AA42}"/>
              </a:ext>
            </a:extLst>
          </p:cNvPr>
          <p:cNvSpPr txBox="1"/>
          <p:nvPr/>
        </p:nvSpPr>
        <p:spPr>
          <a:xfrm>
            <a:off x="10956923" y="4075796"/>
            <a:ext cx="969169" cy="369332"/>
          </a:xfrm>
          <a:prstGeom prst="rect">
            <a:avLst/>
          </a:prstGeom>
          <a:noFill/>
        </p:spPr>
        <p:txBody>
          <a:bodyPr wrap="square">
            <a:spAutoFit/>
          </a:bodyPr>
          <a:lstStyle/>
          <a:p>
            <a:r>
              <a:rPr lang="en-US" b="1" dirty="0">
                <a:solidFill>
                  <a:schemeClr val="accent2">
                    <a:lumMod val="60000"/>
                    <a:lumOff val="40000"/>
                  </a:schemeClr>
                </a:solidFill>
                <a:ea typeface="+mj-ea"/>
                <a:cs typeface="+mj-cs"/>
              </a:rPr>
              <a:t>Layer 2</a:t>
            </a:r>
            <a:endParaRPr lang="en-GB" dirty="0">
              <a:solidFill>
                <a:schemeClr val="accent2">
                  <a:lumMod val="60000"/>
                  <a:lumOff val="40000"/>
                </a:schemeClr>
              </a:solidFill>
            </a:endParaRPr>
          </a:p>
        </p:txBody>
      </p:sp>
      <p:pic>
        <p:nvPicPr>
          <p:cNvPr id="21" name="Picture 20" descr="A green check mark on a black background&#10;&#10;Description automatically generated">
            <a:extLst>
              <a:ext uri="{FF2B5EF4-FFF2-40B4-BE49-F238E27FC236}">
                <a16:creationId xmlns:a16="http://schemas.microsoft.com/office/drawing/2014/main" id="{FC095FCD-EFC9-DE1E-0C1C-0F429DCBB4C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398697" y="4102784"/>
            <a:ext cx="1558661" cy="1558661"/>
          </a:xfrm>
          <a:prstGeom prst="rect">
            <a:avLst/>
          </a:prstGeom>
        </p:spPr>
      </p:pic>
      <p:pic>
        <p:nvPicPr>
          <p:cNvPr id="22" name="Picture 21" descr="A red x on a black background&#10;&#10;Description automatically generated">
            <a:extLst>
              <a:ext uri="{FF2B5EF4-FFF2-40B4-BE49-F238E27FC236}">
                <a16:creationId xmlns:a16="http://schemas.microsoft.com/office/drawing/2014/main" id="{ED7266F9-C332-CF21-4A89-26274559BAE9}"/>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910832" y="1483741"/>
            <a:ext cx="2268322" cy="1944275"/>
          </a:xfrm>
          <a:prstGeom prst="rect">
            <a:avLst/>
          </a:prstGeom>
        </p:spPr>
      </p:pic>
      <p:sp>
        <p:nvSpPr>
          <p:cNvPr id="2" name="Slide Number Placeholder 3">
            <a:extLst>
              <a:ext uri="{FF2B5EF4-FFF2-40B4-BE49-F238E27FC236}">
                <a16:creationId xmlns:a16="http://schemas.microsoft.com/office/drawing/2014/main" id="{4A81F907-E671-D604-0231-92C0A328C658}"/>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13</a:t>
            </a:fld>
            <a:endParaRPr lang="en-US" altLang="en-US" sz="1200" dirty="0">
              <a:solidFill>
                <a:schemeClr val="bg1"/>
              </a:solidFill>
            </a:endParaRPr>
          </a:p>
        </p:txBody>
      </p:sp>
    </p:spTree>
    <p:extLst>
      <p:ext uri="{BB962C8B-B14F-4D97-AF65-F5344CB8AC3E}">
        <p14:creationId xmlns:p14="http://schemas.microsoft.com/office/powerpoint/2010/main" val="52488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897D5F3-0131-F349-9DB6-0ECEF19349B9}"/>
              </a:ext>
            </a:extLst>
          </p:cNvPr>
          <p:cNvSpPr txBox="1">
            <a:spLocks/>
          </p:cNvSpPr>
          <p:nvPr/>
        </p:nvSpPr>
        <p:spPr>
          <a:xfrm>
            <a:off x="629435" y="2484903"/>
            <a:ext cx="11227603" cy="4135042"/>
          </a:xfrm>
          <a:prstGeom prst="rect">
            <a:avLst/>
          </a:prstGeom>
        </p:spPr>
        <p:txBody>
          <a:bodyPr>
            <a:noAutofit/>
          </a:bodyPr>
          <a:lstStyle/>
          <a:p>
            <a:pPr marL="228600" indent="-228600">
              <a:lnSpc>
                <a:spcPct val="90000"/>
              </a:lnSpc>
              <a:buFont typeface="Arial" pitchFamily="34" charset="0"/>
              <a:buChar char="•"/>
              <a:defRPr/>
            </a:pPr>
            <a:r>
              <a:rPr lang="en-US" sz="2400" dirty="0"/>
              <a:t>Vector</a:t>
            </a:r>
          </a:p>
          <a:p>
            <a:pPr marL="635000" lvl="1" indent="-177800">
              <a:lnSpc>
                <a:spcPct val="90000"/>
              </a:lnSpc>
              <a:buFont typeface="Arial" pitchFamily="34" charset="0"/>
              <a:buChar char="•"/>
              <a:defRPr/>
            </a:pPr>
            <a:r>
              <a:rPr lang="en-US" sz="2400" dirty="0"/>
              <a:t>Shapefile (actually composed of 3 to 8 files)</a:t>
            </a:r>
          </a:p>
          <a:p>
            <a:pPr marL="635000" lvl="1" indent="-177800">
              <a:lnSpc>
                <a:spcPct val="90000"/>
              </a:lnSpc>
              <a:buFont typeface="Arial" pitchFamily="34" charset="0"/>
              <a:buChar char="•"/>
              <a:defRPr/>
            </a:pPr>
            <a:r>
              <a:rPr lang="en-US" sz="2400" dirty="0" err="1"/>
              <a:t>GeoJSON</a:t>
            </a:r>
            <a:r>
              <a:rPr lang="en-US" sz="2400" dirty="0"/>
              <a:t> (QGIS)</a:t>
            </a:r>
          </a:p>
          <a:p>
            <a:pPr marL="228600" indent="-228600">
              <a:lnSpc>
                <a:spcPct val="90000"/>
              </a:lnSpc>
              <a:buFont typeface="Arial" pitchFamily="34" charset="0"/>
              <a:buChar char="•"/>
              <a:defRPr/>
            </a:pPr>
            <a:r>
              <a:rPr lang="en-US" sz="2400" dirty="0"/>
              <a:t>Raster</a:t>
            </a:r>
          </a:p>
          <a:p>
            <a:pPr marL="635000" lvl="1" indent="-177800">
              <a:lnSpc>
                <a:spcPct val="90000"/>
              </a:lnSpc>
              <a:buFont typeface="Arial" pitchFamily="34" charset="0"/>
              <a:buChar char="•"/>
              <a:defRPr/>
            </a:pPr>
            <a:r>
              <a:rPr lang="en-US" sz="2400" dirty="0"/>
              <a:t>Georeferenced: </a:t>
            </a:r>
            <a:r>
              <a:rPr lang="en-US" sz="2400" dirty="0" err="1"/>
              <a:t>Geotiff</a:t>
            </a:r>
            <a:r>
              <a:rPr lang="en-US" sz="2400" dirty="0"/>
              <a:t> or GRID </a:t>
            </a:r>
          </a:p>
          <a:p>
            <a:pPr marL="635000" lvl="1" indent="-177800">
              <a:lnSpc>
                <a:spcPct val="90000"/>
              </a:lnSpc>
              <a:buFont typeface="Arial" pitchFamily="34" charset="0"/>
              <a:buChar char="•"/>
              <a:defRPr/>
            </a:pPr>
            <a:r>
              <a:rPr lang="en-US" sz="2400" dirty="0"/>
              <a:t>Not georeferenced: .jpeg, .</a:t>
            </a:r>
            <a:r>
              <a:rPr lang="en-US" sz="2400" dirty="0" err="1"/>
              <a:t>png</a:t>
            </a:r>
            <a:r>
              <a:rPr lang="en-US" sz="2400" dirty="0"/>
              <a:t>, etc.</a:t>
            </a:r>
          </a:p>
          <a:p>
            <a:pPr marL="228600" indent="-228600">
              <a:lnSpc>
                <a:spcPct val="90000"/>
              </a:lnSpc>
              <a:buFont typeface="Arial" pitchFamily="34" charset="0"/>
              <a:buChar char="•"/>
              <a:defRPr/>
            </a:pPr>
            <a:r>
              <a:rPr lang="en-US" sz="2400" dirty="0"/>
              <a:t>Tabular</a:t>
            </a:r>
          </a:p>
          <a:p>
            <a:pPr marL="635000" lvl="1" indent="-177800">
              <a:lnSpc>
                <a:spcPct val="90000"/>
              </a:lnSpc>
              <a:buFont typeface="Arial" pitchFamily="34" charset="0"/>
              <a:buChar char="•"/>
              <a:defRPr/>
            </a:pPr>
            <a:r>
              <a:rPr lang="en-US" sz="2400" dirty="0"/>
              <a:t>Spreadsheets: .</a:t>
            </a:r>
            <a:r>
              <a:rPr lang="en-US" sz="2400" dirty="0" err="1"/>
              <a:t>xls</a:t>
            </a:r>
            <a:r>
              <a:rPr lang="en-US" sz="2400" dirty="0"/>
              <a:t>, .</a:t>
            </a:r>
            <a:r>
              <a:rPr lang="en-US" sz="2400" dirty="0" err="1"/>
              <a:t>dbf</a:t>
            </a:r>
            <a:endParaRPr lang="en-US" sz="2400" dirty="0"/>
          </a:p>
          <a:p>
            <a:pPr marL="228600" indent="-228600">
              <a:lnSpc>
                <a:spcPct val="90000"/>
              </a:lnSpc>
              <a:buFont typeface="Arial" pitchFamily="34" charset="0"/>
              <a:buChar char="•"/>
              <a:defRPr/>
            </a:pPr>
            <a:r>
              <a:rPr lang="en-US" sz="2400" dirty="0"/>
              <a:t>Combined vector/raster/tabular</a:t>
            </a:r>
          </a:p>
          <a:p>
            <a:pPr marL="635000" lvl="1" indent="-177800">
              <a:lnSpc>
                <a:spcPct val="90000"/>
              </a:lnSpc>
              <a:buFont typeface="Arial" pitchFamily="34" charset="0"/>
              <a:buChar char="•"/>
              <a:defRPr/>
            </a:pPr>
            <a:r>
              <a:rPr lang="en-US" sz="2400" dirty="0" err="1"/>
              <a:t>Geodatabases</a:t>
            </a:r>
            <a:endParaRPr lang="en-US" sz="2400" dirty="0"/>
          </a:p>
        </p:txBody>
      </p:sp>
      <p:sp>
        <p:nvSpPr>
          <p:cNvPr id="14" name="Title 1"/>
          <p:cNvSpPr txBox="1">
            <a:spLocks/>
          </p:cNvSpPr>
          <p:nvPr/>
        </p:nvSpPr>
        <p:spPr>
          <a:xfrm>
            <a:off x="377023" y="695343"/>
            <a:ext cx="8361363" cy="469900"/>
          </a:xfrm>
          <a:prstGeom prst="rect">
            <a:avLst/>
          </a:prstGeom>
        </p:spPr>
        <p:txBody>
          <a:bodyPr anchor="ctr"/>
          <a:lstStyle/>
          <a:p>
            <a:pPr>
              <a:lnSpc>
                <a:spcPct val="90000"/>
              </a:lnSpc>
              <a:defRPr/>
            </a:pPr>
            <a:r>
              <a:rPr lang="fr-CH" sz="2600" b="1" dirty="0">
                <a:ea typeface="+mj-ea"/>
                <a:cs typeface="+mj-cs"/>
              </a:rPr>
              <a:t>V.3 </a:t>
            </a:r>
            <a:r>
              <a:rPr lang="fr-CH" sz="2600" b="1" dirty="0" err="1">
                <a:ea typeface="+mj-ea"/>
                <a:cs typeface="+mj-cs"/>
              </a:rPr>
              <a:t>Language</a:t>
            </a:r>
            <a:endParaRPr lang="fr-CH" sz="2600" b="1" dirty="0">
              <a:ea typeface="+mj-ea"/>
              <a:cs typeface="+mj-cs"/>
            </a:endParaRPr>
          </a:p>
        </p:txBody>
      </p:sp>
      <p:sp>
        <p:nvSpPr>
          <p:cNvPr id="9" name="Title 1"/>
          <p:cNvSpPr txBox="1">
            <a:spLocks/>
          </p:cNvSpPr>
          <p:nvPr/>
        </p:nvSpPr>
        <p:spPr>
          <a:xfrm>
            <a:off x="377022" y="1879585"/>
            <a:ext cx="8783638" cy="685800"/>
          </a:xfrm>
          <a:prstGeom prst="rect">
            <a:avLst/>
          </a:prstGeom>
        </p:spPr>
        <p:txBody>
          <a:bodyPr anchor="ctr"/>
          <a:lstStyle>
            <a:defPPr>
              <a:defRPr lang="en-US"/>
            </a:defPPr>
            <a:lvl1pPr fontAlgn="auto">
              <a:lnSpc>
                <a:spcPct val="90000"/>
              </a:lnSpc>
              <a:spcAft>
                <a:spcPts val="0"/>
              </a:spcAft>
              <a:defRPr sz="2600" b="1">
                <a:latin typeface="+mn-lt"/>
                <a:ea typeface="+mj-ea"/>
                <a:cs typeface="+mj-cs"/>
              </a:defRPr>
            </a:lvl1pPr>
          </a:lstStyle>
          <a:p>
            <a:r>
              <a:rPr lang="fr-CH" dirty="0"/>
              <a:t>V.4 </a:t>
            </a:r>
            <a:r>
              <a:rPr lang="en-US" dirty="0"/>
              <a:t>Geospatial and attribute data format (most used)</a:t>
            </a:r>
            <a:endParaRPr lang="fr-CH" dirty="0"/>
          </a:p>
        </p:txBody>
      </p:sp>
      <p:sp>
        <p:nvSpPr>
          <p:cNvPr id="17" name="Title 1"/>
          <p:cNvSpPr txBox="1">
            <a:spLocks/>
          </p:cNvSpPr>
          <p:nvPr/>
        </p:nvSpPr>
        <p:spPr bwMode="auto">
          <a:xfrm>
            <a:off x="8199059" y="4485629"/>
            <a:ext cx="1835050" cy="619125"/>
          </a:xfrm>
          <a:prstGeom prst="rect">
            <a:avLst/>
          </a:prstGeom>
          <a:noFill/>
          <a:ln w="9525">
            <a:noFill/>
            <a:miter lim="800000"/>
            <a:headEnd/>
            <a:tailEnd/>
          </a:ln>
        </p:spPr>
        <p:txBody>
          <a:bodyPr anchor="ctr"/>
          <a:lstStyle/>
          <a:p>
            <a:pPr>
              <a:defRPr/>
            </a:pPr>
            <a:r>
              <a:rPr lang="fr-CH" altLang="zh-CN" sz="2000" b="1" dirty="0" err="1">
                <a:solidFill>
                  <a:srgbClr val="FF0000"/>
                </a:solidFill>
                <a:ea typeface="+mj-ea"/>
                <a:cs typeface="+mj-cs"/>
              </a:rPr>
              <a:t>Recommended</a:t>
            </a:r>
            <a:endParaRPr lang="fr-CH" sz="2000" b="1" dirty="0">
              <a:solidFill>
                <a:srgbClr val="FF0000"/>
              </a:solidFill>
              <a:ea typeface="+mj-ea"/>
              <a:cs typeface="+mj-cs"/>
            </a:endParaRPr>
          </a:p>
        </p:txBody>
      </p:sp>
      <p:sp>
        <p:nvSpPr>
          <p:cNvPr id="19" name="Content Placeholder 2"/>
          <p:cNvSpPr txBox="1">
            <a:spLocks/>
          </p:cNvSpPr>
          <p:nvPr/>
        </p:nvSpPr>
        <p:spPr>
          <a:xfrm>
            <a:off x="629436" y="1243456"/>
            <a:ext cx="11168117" cy="504825"/>
          </a:xfrm>
          <a:prstGeom prst="rect">
            <a:avLst/>
          </a:prstGeom>
        </p:spPr>
        <p:txBody>
          <a:bodyPr>
            <a:noAutofit/>
          </a:bodyPr>
          <a:lstStyle/>
          <a:p>
            <a:pPr marL="228600" indent="-228600">
              <a:lnSpc>
                <a:spcPct val="90000"/>
              </a:lnSpc>
              <a:spcBef>
                <a:spcPts val="1000"/>
              </a:spcBef>
              <a:buFont typeface="Arial" pitchFamily="34" charset="0"/>
              <a:buChar char="•"/>
              <a:defRPr/>
            </a:pPr>
            <a:r>
              <a:rPr lang="en-US" sz="2400" dirty="0"/>
              <a:t>National and international language (e.g. English) using the Unicode text encoding standard</a:t>
            </a:r>
          </a:p>
        </p:txBody>
      </p:sp>
      <p:sp>
        <p:nvSpPr>
          <p:cNvPr id="20" name="Rectangle 19"/>
          <p:cNvSpPr/>
          <p:nvPr/>
        </p:nvSpPr>
        <p:spPr>
          <a:xfrm>
            <a:off x="1313126" y="2853167"/>
            <a:ext cx="1249099" cy="361878"/>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21" name="Rectangle 20"/>
          <p:cNvSpPr/>
          <p:nvPr/>
        </p:nvSpPr>
        <p:spPr>
          <a:xfrm>
            <a:off x="1313126" y="3791358"/>
            <a:ext cx="4030399" cy="36187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CH" dirty="0"/>
          </a:p>
        </p:txBody>
      </p:sp>
      <p:sp>
        <p:nvSpPr>
          <p:cNvPr id="23" name="Rectangle 22"/>
          <p:cNvSpPr/>
          <p:nvPr/>
        </p:nvSpPr>
        <p:spPr>
          <a:xfrm>
            <a:off x="3154511" y="4795192"/>
            <a:ext cx="504056" cy="4318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CH" dirty="0"/>
          </a:p>
        </p:txBody>
      </p:sp>
      <p:sp>
        <p:nvSpPr>
          <p:cNvPr id="24" name="Rectangle 23"/>
          <p:cNvSpPr/>
          <p:nvPr/>
        </p:nvSpPr>
        <p:spPr>
          <a:xfrm>
            <a:off x="7562850" y="4579292"/>
            <a:ext cx="580024" cy="4318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CH" dirty="0"/>
          </a:p>
        </p:txBody>
      </p:sp>
      <p:sp>
        <p:nvSpPr>
          <p:cNvPr id="3" name="Title 1">
            <a:extLst>
              <a:ext uri="{FF2B5EF4-FFF2-40B4-BE49-F238E27FC236}">
                <a16:creationId xmlns:a16="http://schemas.microsoft.com/office/drawing/2014/main" id="{7AC8C4D2-709F-3038-A2A7-9D1EE6021B7D}"/>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 Geospatial data</a:t>
            </a:r>
          </a:p>
        </p:txBody>
      </p:sp>
      <p:sp>
        <p:nvSpPr>
          <p:cNvPr id="2" name="Slide Number Placeholder 3">
            <a:extLst>
              <a:ext uri="{FF2B5EF4-FFF2-40B4-BE49-F238E27FC236}">
                <a16:creationId xmlns:a16="http://schemas.microsoft.com/office/drawing/2014/main" id="{1DEF9C4E-AAEA-38E4-40EE-CCA86E319128}"/>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14</a:t>
            </a:fld>
            <a:endParaRPr lang="en-US" altLang="en-US" sz="1200" dirty="0">
              <a:solidFill>
                <a:schemeClr val="bg1"/>
              </a:solidFill>
            </a:endParaRPr>
          </a:p>
        </p:txBody>
      </p:sp>
    </p:spTree>
    <p:extLst>
      <p:ext uri="{BB962C8B-B14F-4D97-AF65-F5344CB8AC3E}">
        <p14:creationId xmlns:p14="http://schemas.microsoft.com/office/powerpoint/2010/main" val="1488829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80072A-4E03-BE39-E94F-2404230DAE5B}"/>
              </a:ext>
            </a:extLst>
          </p:cNvPr>
          <p:cNvSpPr txBox="1">
            <a:spLocks/>
          </p:cNvSpPr>
          <p:nvPr/>
        </p:nvSpPr>
        <p:spPr>
          <a:xfrm>
            <a:off x="1524000" y="42820"/>
            <a:ext cx="9144000" cy="57362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3200" b="1" dirty="0">
                <a:solidFill>
                  <a:srgbClr val="002147"/>
                </a:solidFill>
                <a:latin typeface="+mn-lt"/>
              </a:rPr>
              <a:t>Geospatial data formats</a:t>
            </a:r>
            <a:endParaRPr lang="fr-CH" altLang="en-US" sz="3200" b="1" dirty="0">
              <a:solidFill>
                <a:srgbClr val="002147"/>
              </a:solidFill>
              <a:latin typeface="+mn-lt"/>
            </a:endParaRPr>
          </a:p>
        </p:txBody>
      </p:sp>
      <p:pic>
        <p:nvPicPr>
          <p:cNvPr id="58"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3930" y="1216092"/>
            <a:ext cx="27241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8505" y="1422467"/>
            <a:ext cx="2505075"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0017" y="1200217"/>
            <a:ext cx="2706688"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Content Placeholder 4"/>
          <p:cNvSpPr txBox="1">
            <a:spLocks/>
          </p:cNvSpPr>
          <p:nvPr/>
        </p:nvSpPr>
        <p:spPr>
          <a:xfrm>
            <a:off x="4440955" y="3137091"/>
            <a:ext cx="6875462" cy="504825"/>
          </a:xfrm>
          <a:prstGeom prst="rect">
            <a:avLst/>
          </a:prstGeom>
        </p:spPr>
        <p:txBody>
          <a:bodyPr>
            <a:normAutofit/>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1" hangingPunct="1">
              <a:lnSpc>
                <a:spcPct val="90000"/>
              </a:lnSpc>
              <a:spcBef>
                <a:spcPts val="1000"/>
              </a:spcBef>
              <a:buFont typeface="Arial" charset="0"/>
              <a:buNone/>
            </a:pPr>
            <a:r>
              <a:rPr lang="en-US" sz="2000" dirty="0"/>
              <a:t>Point                                           Line                                           Polygon</a:t>
            </a:r>
          </a:p>
          <a:p>
            <a:pPr eaLnBrk="1" hangingPunct="1">
              <a:lnSpc>
                <a:spcPct val="90000"/>
              </a:lnSpc>
              <a:spcBef>
                <a:spcPts val="1000"/>
              </a:spcBef>
              <a:buFont typeface="Arial" charset="0"/>
              <a:buChar char="•"/>
            </a:pPr>
            <a:endParaRPr lang="en-US" sz="1800" dirty="0"/>
          </a:p>
        </p:txBody>
      </p:sp>
      <p:sp>
        <p:nvSpPr>
          <p:cNvPr id="62" name="Title 1"/>
          <p:cNvSpPr txBox="1">
            <a:spLocks/>
          </p:cNvSpPr>
          <p:nvPr/>
        </p:nvSpPr>
        <p:spPr>
          <a:xfrm>
            <a:off x="167156" y="1978605"/>
            <a:ext cx="2074019" cy="541337"/>
          </a:xfrm>
          <a:prstGeom prst="rect">
            <a:avLst/>
          </a:prstGeom>
        </p:spPr>
        <p:txBody>
          <a:bodyPr anchor="ctr">
            <a:no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pPr>
            <a:r>
              <a:rPr lang="en-US" sz="2400" dirty="0"/>
              <a:t>Vector format</a:t>
            </a:r>
            <a:endParaRPr lang="en-GB" sz="2400" dirty="0"/>
          </a:p>
        </p:txBody>
      </p:sp>
      <p:pic>
        <p:nvPicPr>
          <p:cNvPr id="63"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7655" y="3992810"/>
            <a:ext cx="2392362"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Group 10"/>
          <p:cNvGrpSpPr>
            <a:grpSpLocks/>
          </p:cNvGrpSpPr>
          <p:nvPr/>
        </p:nvGrpSpPr>
        <p:grpSpPr bwMode="auto">
          <a:xfrm>
            <a:off x="8912942" y="3984872"/>
            <a:ext cx="2921000" cy="2178050"/>
            <a:chOff x="6223000" y="3810000"/>
            <a:chExt cx="3733800" cy="2686050"/>
          </a:xfrm>
        </p:grpSpPr>
        <p:pic>
          <p:nvPicPr>
            <p:cNvPr id="6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3000" y="3810000"/>
              <a:ext cx="275272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04200" y="4267200"/>
              <a:ext cx="1752600" cy="1722641"/>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7" name="Rectangle 66"/>
            <p:cNvSpPr/>
            <p:nvPr/>
          </p:nvSpPr>
          <p:spPr>
            <a:xfrm>
              <a:off x="7290380" y="4953333"/>
              <a:ext cx="304386" cy="3054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a:solidFill>
                  <a:schemeClr val="tx1"/>
                </a:solidFill>
                <a:cs typeface="Arial" charset="0"/>
              </a:endParaRPr>
            </a:p>
          </p:txBody>
        </p:sp>
        <p:cxnSp>
          <p:nvCxnSpPr>
            <p:cNvPr id="68" name="Straight Connector 67"/>
            <p:cNvCxnSpPr/>
            <p:nvPr/>
          </p:nvCxnSpPr>
          <p:spPr>
            <a:xfrm flipV="1">
              <a:off x="7594766" y="4342511"/>
              <a:ext cx="533691" cy="76352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67" idx="3"/>
            </p:cNvCxnSpPr>
            <p:nvPr/>
          </p:nvCxnSpPr>
          <p:spPr>
            <a:xfrm>
              <a:off x="7594766" y="5106039"/>
              <a:ext cx="533691" cy="8379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70" name="Picture 1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71263" y="3946772"/>
            <a:ext cx="2617788"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itle 1"/>
          <p:cNvSpPr txBox="1">
            <a:spLocks/>
          </p:cNvSpPr>
          <p:nvPr/>
        </p:nvSpPr>
        <p:spPr>
          <a:xfrm>
            <a:off x="462575" y="4599111"/>
            <a:ext cx="1965763" cy="685800"/>
          </a:xfrm>
          <a:prstGeom prst="rect">
            <a:avLst/>
          </a:prstGeom>
        </p:spPr>
        <p:txBody>
          <a:bodyPr anchor="ctr">
            <a:norm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pPr>
            <a:r>
              <a:rPr lang="en-US" sz="2400" dirty="0"/>
              <a:t>Raster format</a:t>
            </a:r>
            <a:endParaRPr lang="en-GB" sz="2400" dirty="0"/>
          </a:p>
        </p:txBody>
      </p:sp>
      <p:sp>
        <p:nvSpPr>
          <p:cNvPr id="2" name="Content Placeholder 4">
            <a:extLst>
              <a:ext uri="{FF2B5EF4-FFF2-40B4-BE49-F238E27FC236}">
                <a16:creationId xmlns:a16="http://schemas.microsoft.com/office/drawing/2014/main" id="{508829DE-93AB-94E7-B853-4369F29FF248}"/>
              </a:ext>
            </a:extLst>
          </p:cNvPr>
          <p:cNvSpPr txBox="1">
            <a:spLocks/>
          </p:cNvSpPr>
          <p:nvPr/>
        </p:nvSpPr>
        <p:spPr>
          <a:xfrm>
            <a:off x="2241175" y="5768514"/>
            <a:ext cx="1330881" cy="504825"/>
          </a:xfrm>
          <a:prstGeom prst="rect">
            <a:avLst/>
          </a:prstGeom>
        </p:spPr>
        <p:txBody>
          <a:bodyPr>
            <a:normAutofit/>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1" hangingPunct="1">
              <a:lnSpc>
                <a:spcPct val="90000"/>
              </a:lnSpc>
              <a:spcBef>
                <a:spcPts val="1000"/>
              </a:spcBef>
              <a:buFont typeface="Arial" charset="0"/>
              <a:buNone/>
            </a:pPr>
            <a:r>
              <a:rPr lang="en-US" sz="2000" dirty="0"/>
              <a:t>Grid</a:t>
            </a:r>
          </a:p>
          <a:p>
            <a:pPr eaLnBrk="1" hangingPunct="1">
              <a:lnSpc>
                <a:spcPct val="90000"/>
              </a:lnSpc>
              <a:spcBef>
                <a:spcPts val="1000"/>
              </a:spcBef>
              <a:buFont typeface="Arial" charset="0"/>
              <a:buChar char="•"/>
            </a:pPr>
            <a:endParaRPr lang="en-US" sz="1800" dirty="0"/>
          </a:p>
        </p:txBody>
      </p:sp>
      <p:sp>
        <p:nvSpPr>
          <p:cNvPr id="3" name="Title 1">
            <a:extLst>
              <a:ext uri="{FF2B5EF4-FFF2-40B4-BE49-F238E27FC236}">
                <a16:creationId xmlns:a16="http://schemas.microsoft.com/office/drawing/2014/main" id="{4783CFBD-9002-15F5-F3F8-DB5AE9E0E102}"/>
              </a:ext>
            </a:extLst>
          </p:cNvPr>
          <p:cNvSpPr txBox="1">
            <a:spLocks/>
          </p:cNvSpPr>
          <p:nvPr/>
        </p:nvSpPr>
        <p:spPr>
          <a:xfrm>
            <a:off x="380426" y="588083"/>
            <a:ext cx="8783638" cy="685800"/>
          </a:xfrm>
          <a:prstGeom prst="rect">
            <a:avLst/>
          </a:prstGeom>
        </p:spPr>
        <p:txBody>
          <a:bodyPr anchor="ctr"/>
          <a:lstStyle>
            <a:defPPr>
              <a:defRPr lang="en-US"/>
            </a:defPPr>
            <a:lvl1pPr fontAlgn="auto">
              <a:lnSpc>
                <a:spcPct val="90000"/>
              </a:lnSpc>
              <a:spcAft>
                <a:spcPts val="0"/>
              </a:spcAft>
              <a:defRPr sz="2600" b="1">
                <a:latin typeface="+mn-lt"/>
                <a:ea typeface="+mj-ea"/>
                <a:cs typeface="+mj-cs"/>
              </a:defRPr>
            </a:lvl1pPr>
          </a:lstStyle>
          <a:p>
            <a:r>
              <a:rPr lang="fr-CH" dirty="0"/>
              <a:t>V.4 </a:t>
            </a:r>
            <a:r>
              <a:rPr lang="en-US" dirty="0"/>
              <a:t>Geospatial and attribute data format (most used)</a:t>
            </a:r>
            <a:endParaRPr lang="fr-CH" dirty="0"/>
          </a:p>
        </p:txBody>
      </p:sp>
      <p:sp>
        <p:nvSpPr>
          <p:cNvPr id="4" name="Slide Number Placeholder 3">
            <a:extLst>
              <a:ext uri="{FF2B5EF4-FFF2-40B4-BE49-F238E27FC236}">
                <a16:creationId xmlns:a16="http://schemas.microsoft.com/office/drawing/2014/main" id="{4DDE2AA8-A169-37C8-EED6-B69482E57429}"/>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15</a:t>
            </a:fld>
            <a:endParaRPr lang="en-US" altLang="en-US" sz="1200" dirty="0">
              <a:solidFill>
                <a:schemeClr val="bg1"/>
              </a:solidFill>
            </a:endParaRPr>
          </a:p>
        </p:txBody>
      </p:sp>
    </p:spTree>
    <p:extLst>
      <p:ext uri="{BB962C8B-B14F-4D97-AF65-F5344CB8AC3E}">
        <p14:creationId xmlns:p14="http://schemas.microsoft.com/office/powerpoint/2010/main" val="3559911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89405" y="693678"/>
            <a:ext cx="8361363" cy="469900"/>
          </a:xfrm>
          <a:prstGeom prst="rect">
            <a:avLst/>
          </a:prstGeom>
        </p:spPr>
        <p:txBody>
          <a:bodyPr anchor="ctr"/>
          <a:lstStyle/>
          <a:p>
            <a:pPr>
              <a:lnSpc>
                <a:spcPct val="90000"/>
              </a:lnSpc>
              <a:defRPr/>
            </a:pPr>
            <a:r>
              <a:rPr lang="en-US" sz="2600" b="1" dirty="0">
                <a:ea typeface="+mj-ea"/>
                <a:cs typeface="+mj-cs"/>
              </a:rPr>
              <a:t>V.5 Metadata</a:t>
            </a:r>
          </a:p>
        </p:txBody>
      </p:sp>
      <p:sp>
        <p:nvSpPr>
          <p:cNvPr id="5" name="Title 1">
            <a:extLst>
              <a:ext uri="{FF2B5EF4-FFF2-40B4-BE49-F238E27FC236}">
                <a16:creationId xmlns:a16="http://schemas.microsoft.com/office/drawing/2014/main" id="{4B4A7E80-9610-AF95-7282-AB8232511ACF}"/>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 Geospatial data</a:t>
            </a:r>
          </a:p>
        </p:txBody>
      </p:sp>
      <p:sp>
        <p:nvSpPr>
          <p:cNvPr id="6" name="Rectangle 265">
            <a:extLst>
              <a:ext uri="{FF2B5EF4-FFF2-40B4-BE49-F238E27FC236}">
                <a16:creationId xmlns:a16="http://schemas.microsoft.com/office/drawing/2014/main" id="{0A12E01C-6659-B6D5-48BE-850DDD34F649}"/>
              </a:ext>
            </a:extLst>
          </p:cNvPr>
          <p:cNvSpPr>
            <a:spLocks noChangeArrowheads="1"/>
          </p:cNvSpPr>
          <p:nvPr/>
        </p:nvSpPr>
        <p:spPr bwMode="auto">
          <a:xfrm>
            <a:off x="1713686" y="2261430"/>
            <a:ext cx="7364722" cy="2194960"/>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t>Data about the data </a:t>
            </a:r>
          </a:p>
          <a:p>
            <a:pPr>
              <a:lnSpc>
                <a:spcPct val="90000"/>
              </a:lnSpc>
              <a:defRPr/>
            </a:pPr>
            <a:endParaRPr lang="en-US" sz="1600" dirty="0"/>
          </a:p>
          <a:p>
            <a:pPr>
              <a:lnSpc>
                <a:spcPct val="90000"/>
              </a:lnSpc>
              <a:defRPr/>
            </a:pPr>
            <a:r>
              <a:rPr lang="en-US" sz="2400" dirty="0"/>
              <a:t>Allows user to find out if the data is appropriate for its intended purpose</a:t>
            </a:r>
          </a:p>
          <a:p>
            <a:pPr>
              <a:lnSpc>
                <a:spcPct val="90000"/>
              </a:lnSpc>
              <a:defRPr/>
            </a:pPr>
            <a:endParaRPr lang="en-US" sz="1600" dirty="0"/>
          </a:p>
          <a:p>
            <a:pPr>
              <a:lnSpc>
                <a:spcPct val="90000"/>
              </a:lnSpc>
              <a:defRPr/>
            </a:pPr>
            <a:r>
              <a:rPr lang="en-US" sz="2400" dirty="0"/>
              <a:t>Applies to master lists, geospatial and statistical data</a:t>
            </a:r>
          </a:p>
          <a:p>
            <a:pPr>
              <a:lnSpc>
                <a:spcPct val="90000"/>
              </a:lnSpc>
              <a:defRPr/>
            </a:pPr>
            <a:endParaRPr lang="en-US" sz="2400" dirty="0"/>
          </a:p>
        </p:txBody>
      </p:sp>
      <p:sp>
        <p:nvSpPr>
          <p:cNvPr id="7" name="Rectangle 265">
            <a:extLst>
              <a:ext uri="{FF2B5EF4-FFF2-40B4-BE49-F238E27FC236}">
                <a16:creationId xmlns:a16="http://schemas.microsoft.com/office/drawing/2014/main" id="{7E9DB6BF-F277-BB05-E0A8-59BF023FF140}"/>
              </a:ext>
            </a:extLst>
          </p:cNvPr>
          <p:cNvSpPr>
            <a:spLocks noChangeArrowheads="1"/>
          </p:cNvSpPr>
          <p:nvPr/>
        </p:nvSpPr>
        <p:spPr bwMode="auto">
          <a:xfrm>
            <a:off x="1051048" y="4353823"/>
            <a:ext cx="9398682" cy="754566"/>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t>Different metadata standards exists (FGDC, ISO) and a metadata profile needs to be generated out of one of these standards</a:t>
            </a:r>
          </a:p>
        </p:txBody>
      </p:sp>
      <p:sp>
        <p:nvSpPr>
          <p:cNvPr id="8" name="TextBox 7">
            <a:extLst>
              <a:ext uri="{FF2B5EF4-FFF2-40B4-BE49-F238E27FC236}">
                <a16:creationId xmlns:a16="http://schemas.microsoft.com/office/drawing/2014/main" id="{D4701152-572D-3B20-C273-769C5CA6430D}"/>
              </a:ext>
            </a:extLst>
          </p:cNvPr>
          <p:cNvSpPr txBox="1"/>
          <p:nvPr/>
        </p:nvSpPr>
        <p:spPr>
          <a:xfrm>
            <a:off x="1051048" y="1217957"/>
            <a:ext cx="9769352" cy="830997"/>
          </a:xfrm>
          <a:prstGeom prst="rect">
            <a:avLst/>
          </a:prstGeom>
          <a:noFill/>
        </p:spPr>
        <p:txBody>
          <a:bodyPr wrap="square">
            <a:spAutoFit/>
          </a:bodyPr>
          <a:lstStyle/>
          <a:p>
            <a:r>
              <a:rPr lang="en-US" sz="2400" b="0" i="0" dirty="0">
                <a:solidFill>
                  <a:srgbClr val="1F1F1F"/>
                </a:solidFill>
                <a:effectLst/>
                <a:highlight>
                  <a:srgbClr val="FFFFFF"/>
                </a:highlight>
              </a:rPr>
              <a:t>Information that describes the content, quality, condition, origin, and other characteristics of data or other pieces of information.</a:t>
            </a:r>
            <a:endParaRPr lang="en-GB" sz="2400" dirty="0"/>
          </a:p>
        </p:txBody>
      </p:sp>
      <p:sp>
        <p:nvSpPr>
          <p:cNvPr id="9" name="Right Arrow 10">
            <a:extLst>
              <a:ext uri="{FF2B5EF4-FFF2-40B4-BE49-F238E27FC236}">
                <a16:creationId xmlns:a16="http://schemas.microsoft.com/office/drawing/2014/main" id="{4B64C693-522C-03ED-2554-7699ED1DFF69}"/>
              </a:ext>
            </a:extLst>
          </p:cNvPr>
          <p:cNvSpPr/>
          <p:nvPr/>
        </p:nvSpPr>
        <p:spPr>
          <a:xfrm>
            <a:off x="1145806" y="2251819"/>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ight Arrow 10">
            <a:extLst>
              <a:ext uri="{FF2B5EF4-FFF2-40B4-BE49-F238E27FC236}">
                <a16:creationId xmlns:a16="http://schemas.microsoft.com/office/drawing/2014/main" id="{7D02C346-BA3F-ABDD-E571-4F3FE568B5AF}"/>
              </a:ext>
            </a:extLst>
          </p:cNvPr>
          <p:cNvSpPr/>
          <p:nvPr/>
        </p:nvSpPr>
        <p:spPr>
          <a:xfrm>
            <a:off x="1145806" y="2804912"/>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ight Arrow 10">
            <a:extLst>
              <a:ext uri="{FF2B5EF4-FFF2-40B4-BE49-F238E27FC236}">
                <a16:creationId xmlns:a16="http://schemas.microsoft.com/office/drawing/2014/main" id="{0C5C9C9A-2860-D48A-40E1-9836AEF80274}"/>
              </a:ext>
            </a:extLst>
          </p:cNvPr>
          <p:cNvSpPr/>
          <p:nvPr/>
        </p:nvSpPr>
        <p:spPr>
          <a:xfrm>
            <a:off x="1163827" y="3684090"/>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ight Arrow 10">
            <a:extLst>
              <a:ext uri="{FF2B5EF4-FFF2-40B4-BE49-F238E27FC236}">
                <a16:creationId xmlns:a16="http://schemas.microsoft.com/office/drawing/2014/main" id="{506FA1B2-6129-18DB-426A-7A1362472E88}"/>
              </a:ext>
            </a:extLst>
          </p:cNvPr>
          <p:cNvSpPr/>
          <p:nvPr/>
        </p:nvSpPr>
        <p:spPr>
          <a:xfrm>
            <a:off x="1546225" y="5445390"/>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265">
            <a:extLst>
              <a:ext uri="{FF2B5EF4-FFF2-40B4-BE49-F238E27FC236}">
                <a16:creationId xmlns:a16="http://schemas.microsoft.com/office/drawing/2014/main" id="{30367FAC-DA40-5DF2-4144-6842CDD3CB8D}"/>
              </a:ext>
            </a:extLst>
          </p:cNvPr>
          <p:cNvSpPr>
            <a:spLocks noChangeArrowheads="1"/>
          </p:cNvSpPr>
          <p:nvPr/>
        </p:nvSpPr>
        <p:spPr bwMode="auto">
          <a:xfrm>
            <a:off x="2250393" y="5421256"/>
            <a:ext cx="9398682" cy="422167"/>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t>Will be covered in more details during Session 14</a:t>
            </a:r>
          </a:p>
        </p:txBody>
      </p:sp>
      <p:sp>
        <p:nvSpPr>
          <p:cNvPr id="3" name="Slide Number Placeholder 3">
            <a:extLst>
              <a:ext uri="{FF2B5EF4-FFF2-40B4-BE49-F238E27FC236}">
                <a16:creationId xmlns:a16="http://schemas.microsoft.com/office/drawing/2014/main" id="{4295E7D5-7C65-8921-2105-7A986497BB03}"/>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16</a:t>
            </a:fld>
            <a:endParaRPr lang="en-US" altLang="en-US" sz="1200" dirty="0">
              <a:solidFill>
                <a:schemeClr val="bg1"/>
              </a:solidFill>
            </a:endParaRPr>
          </a:p>
        </p:txBody>
      </p:sp>
    </p:spTree>
    <p:extLst>
      <p:ext uri="{BB962C8B-B14F-4D97-AF65-F5344CB8AC3E}">
        <p14:creationId xmlns:p14="http://schemas.microsoft.com/office/powerpoint/2010/main" val="2481868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89123" y="700754"/>
            <a:ext cx="8892903" cy="469900"/>
          </a:xfrm>
          <a:prstGeom prst="rect">
            <a:avLst/>
          </a:prstGeom>
        </p:spPr>
        <p:txBody>
          <a:bodyPr anchor="ctr"/>
          <a:lstStyle/>
          <a:p>
            <a:pPr>
              <a:lnSpc>
                <a:spcPct val="90000"/>
              </a:lnSpc>
              <a:defRPr/>
            </a:pPr>
            <a:r>
              <a:rPr lang="en-US" sz="2500" b="1" dirty="0">
                <a:ea typeface="+mj-ea"/>
                <a:cs typeface="+mj-cs"/>
              </a:rPr>
              <a:t>A.1 Scale</a:t>
            </a:r>
          </a:p>
        </p:txBody>
      </p:sp>
      <p:sp>
        <p:nvSpPr>
          <p:cNvPr id="4" name="Rectangle 1">
            <a:extLst>
              <a:ext uri="{FF2B5EF4-FFF2-40B4-BE49-F238E27FC236}">
                <a16:creationId xmlns:a16="http://schemas.microsoft.com/office/drawing/2014/main" id="{89AB1715-62AA-ECA6-6A9A-51D6B4F110F1}"/>
              </a:ext>
            </a:extLst>
          </p:cNvPr>
          <p:cNvSpPr>
            <a:spLocks noChangeArrowheads="1"/>
          </p:cNvSpPr>
          <p:nvPr/>
        </p:nvSpPr>
        <p:spPr bwMode="auto">
          <a:xfrm>
            <a:off x="558229" y="1198025"/>
            <a:ext cx="11075542" cy="738664"/>
          </a:xfrm>
          <a:prstGeom prst="rect">
            <a:avLst/>
          </a:prstGeom>
          <a:noFill/>
          <a:ln w="9525">
            <a:noFill/>
            <a:miter lim="800000"/>
            <a:headEnd/>
            <a:tailEnd/>
          </a:ln>
          <a:effectLst/>
        </p:spPr>
        <p:txBody>
          <a:bodyPr wrap="square" tIns="0" bIns="0" anchor="ctr">
            <a:spAutoFit/>
          </a:bodyPr>
          <a:lstStyle/>
          <a:p>
            <a:pPr algn="ctr" eaLnBrk="0" hangingPunct="0">
              <a:spcAft>
                <a:spcPts val="600"/>
              </a:spcAft>
              <a:defRPr/>
            </a:pPr>
            <a:r>
              <a:rPr lang="en-US" sz="2400" dirty="0">
                <a:ea typeface="Times New Roman" pitchFamily="18" charset="0"/>
              </a:rPr>
              <a:t>The ratio or relationship between a distance or area on a map and the corresponding distance or area on the ground, commonly expressed as a fraction or ratio </a:t>
            </a:r>
          </a:p>
        </p:txBody>
      </p:sp>
      <p:sp>
        <p:nvSpPr>
          <p:cNvPr id="6" name="TextBox 5">
            <a:extLst>
              <a:ext uri="{FF2B5EF4-FFF2-40B4-BE49-F238E27FC236}">
                <a16:creationId xmlns:a16="http://schemas.microsoft.com/office/drawing/2014/main" id="{A2ADF693-ACDC-0748-3833-37951267EECC}"/>
              </a:ext>
            </a:extLst>
          </p:cNvPr>
          <p:cNvSpPr txBox="1"/>
          <p:nvPr/>
        </p:nvSpPr>
        <p:spPr>
          <a:xfrm>
            <a:off x="1010793" y="2009279"/>
            <a:ext cx="7836614" cy="707886"/>
          </a:xfrm>
          <a:prstGeom prst="rect">
            <a:avLst/>
          </a:prstGeom>
          <a:noFill/>
        </p:spPr>
        <p:txBody>
          <a:bodyPr wrap="square">
            <a:spAutoFit/>
          </a:bodyPr>
          <a:lstStyle/>
          <a:p>
            <a:r>
              <a:rPr lang="en-US" sz="2000" dirty="0">
                <a:ea typeface="Times New Roman" pitchFamily="18" charset="0"/>
              </a:rPr>
              <a:t>A map scale of 1/100,000 or 1:100,000 means that one unit of measure on the map equals 100,000 of the same unit on the earth surface.</a:t>
            </a:r>
            <a:endParaRPr lang="en-US" sz="2000" dirty="0"/>
          </a:p>
        </p:txBody>
      </p:sp>
      <p:sp>
        <p:nvSpPr>
          <p:cNvPr id="7" name="Right Arrow 10">
            <a:extLst>
              <a:ext uri="{FF2B5EF4-FFF2-40B4-BE49-F238E27FC236}">
                <a16:creationId xmlns:a16="http://schemas.microsoft.com/office/drawing/2014/main" id="{DACCC83A-BEFF-3995-0D6F-12D3425E9052}"/>
              </a:ext>
            </a:extLst>
          </p:cNvPr>
          <p:cNvSpPr/>
          <p:nvPr/>
        </p:nvSpPr>
        <p:spPr>
          <a:xfrm>
            <a:off x="442913" y="2018164"/>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9" name="Picture 8">
            <a:extLst>
              <a:ext uri="{FF2B5EF4-FFF2-40B4-BE49-F238E27FC236}">
                <a16:creationId xmlns:a16="http://schemas.microsoft.com/office/drawing/2014/main" id="{5333F2BC-CC0D-D4BB-1C11-4F7C2349A55F}"/>
              </a:ext>
            </a:extLst>
          </p:cNvPr>
          <p:cNvPicPr>
            <a:picLocks noChangeAspect="1"/>
          </p:cNvPicPr>
          <p:nvPr/>
        </p:nvPicPr>
        <p:blipFill>
          <a:blip r:embed="rId3"/>
          <a:stretch>
            <a:fillRect/>
          </a:stretch>
        </p:blipFill>
        <p:spPr>
          <a:xfrm>
            <a:off x="8761470" y="2045221"/>
            <a:ext cx="2760755" cy="707886"/>
          </a:xfrm>
          <a:prstGeom prst="rect">
            <a:avLst/>
          </a:prstGeom>
        </p:spPr>
      </p:pic>
      <p:sp>
        <p:nvSpPr>
          <p:cNvPr id="10" name="Title 1"/>
          <p:cNvSpPr txBox="1">
            <a:spLocks/>
          </p:cNvSpPr>
          <p:nvPr/>
        </p:nvSpPr>
        <p:spPr>
          <a:xfrm>
            <a:off x="324881" y="2749403"/>
            <a:ext cx="8892903" cy="469900"/>
          </a:xfrm>
          <a:prstGeom prst="rect">
            <a:avLst/>
          </a:prstGeom>
        </p:spPr>
        <p:txBody>
          <a:bodyPr anchor="ctr"/>
          <a:lstStyle/>
          <a:p>
            <a:pPr>
              <a:lnSpc>
                <a:spcPct val="90000"/>
              </a:lnSpc>
              <a:defRPr/>
            </a:pPr>
            <a:r>
              <a:rPr lang="en-US" sz="2500" b="1" dirty="0">
                <a:ea typeface="+mj-ea"/>
                <a:cs typeface="+mj-cs"/>
              </a:rPr>
              <a:t>Large scale map versus small scale map</a:t>
            </a:r>
          </a:p>
        </p:txBody>
      </p:sp>
      <p:sp>
        <p:nvSpPr>
          <p:cNvPr id="11" name="Rectangle 12"/>
          <p:cNvSpPr>
            <a:spLocks noChangeArrowheads="1"/>
          </p:cNvSpPr>
          <p:nvPr/>
        </p:nvSpPr>
        <p:spPr bwMode="auto">
          <a:xfrm>
            <a:off x="1295402" y="4873509"/>
            <a:ext cx="72263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1200" dirty="0"/>
              <a:t>         Small scale		     Medium scale		          Large scale</a:t>
            </a:r>
          </a:p>
        </p:txBody>
      </p:sp>
      <p:sp>
        <p:nvSpPr>
          <p:cNvPr id="12" name="Rectangle 1"/>
          <p:cNvSpPr>
            <a:spLocks noChangeArrowheads="1"/>
          </p:cNvSpPr>
          <p:nvPr/>
        </p:nvSpPr>
        <p:spPr bwMode="auto">
          <a:xfrm>
            <a:off x="661425" y="3346920"/>
            <a:ext cx="11136128" cy="615553"/>
          </a:xfrm>
          <a:prstGeom prst="rect">
            <a:avLst/>
          </a:prstGeom>
          <a:noFill/>
          <a:ln w="9525">
            <a:noFill/>
            <a:miter lim="800000"/>
            <a:headEnd/>
            <a:tailEnd/>
          </a:ln>
          <a:effectLst/>
        </p:spPr>
        <p:txBody>
          <a:bodyPr wrap="square" tIns="0" bIns="0" anchor="ctr">
            <a:spAutoFit/>
          </a:bodyPr>
          <a:lstStyle/>
          <a:p>
            <a:pPr eaLnBrk="0" hangingPunct="0">
              <a:spcAft>
                <a:spcPts val="600"/>
              </a:spcAft>
              <a:defRPr/>
            </a:pPr>
            <a:r>
              <a:rPr lang="en-US" sz="2000" dirty="0">
                <a:ea typeface="Times New Roman" pitchFamily="18" charset="0"/>
              </a:rPr>
              <a:t>A large-scale map has a smaller ratio (1:10,000 or 1:25,000) and would contain more details such as streets and building footprints. </a:t>
            </a:r>
            <a:endParaRPr lang="en-US" sz="2000" dirty="0"/>
          </a:p>
        </p:txBody>
      </p:sp>
      <p:pic>
        <p:nvPicPr>
          <p:cNvPr id="13" name="Picture 12">
            <a:extLst>
              <a:ext uri="{FF2B5EF4-FFF2-40B4-BE49-F238E27FC236}">
                <a16:creationId xmlns:a16="http://schemas.microsoft.com/office/drawing/2014/main" id="{2D337D3B-2E8C-624D-02A6-A2D70EE0B028}"/>
              </a:ext>
            </a:extLst>
          </p:cNvPr>
          <p:cNvPicPr>
            <a:picLocks noChangeAspect="1"/>
          </p:cNvPicPr>
          <p:nvPr/>
        </p:nvPicPr>
        <p:blipFill>
          <a:blip r:embed="rId4"/>
          <a:stretch>
            <a:fillRect/>
          </a:stretch>
        </p:blipFill>
        <p:spPr>
          <a:xfrm>
            <a:off x="2566389" y="4056663"/>
            <a:ext cx="1488941" cy="2171372"/>
          </a:xfrm>
          <a:prstGeom prst="rect">
            <a:avLst/>
          </a:prstGeom>
          <a:ln>
            <a:solidFill>
              <a:schemeClr val="tx1"/>
            </a:solidFill>
          </a:ln>
        </p:spPr>
      </p:pic>
      <p:pic>
        <p:nvPicPr>
          <p:cNvPr id="15" name="Picture 14">
            <a:extLst>
              <a:ext uri="{FF2B5EF4-FFF2-40B4-BE49-F238E27FC236}">
                <a16:creationId xmlns:a16="http://schemas.microsoft.com/office/drawing/2014/main" id="{659D4CB7-1FA2-997D-F7F3-91F68D4BA0F7}"/>
              </a:ext>
            </a:extLst>
          </p:cNvPr>
          <p:cNvPicPr>
            <a:picLocks noChangeAspect="1"/>
          </p:cNvPicPr>
          <p:nvPr/>
        </p:nvPicPr>
        <p:blipFill rotWithShape="1">
          <a:blip r:embed="rId5"/>
          <a:srcRect r="5315" b="7028"/>
          <a:stretch/>
        </p:blipFill>
        <p:spPr>
          <a:xfrm>
            <a:off x="5326317" y="4056663"/>
            <a:ext cx="1523951" cy="2171372"/>
          </a:xfrm>
          <a:prstGeom prst="rect">
            <a:avLst/>
          </a:prstGeom>
          <a:ln>
            <a:solidFill>
              <a:schemeClr val="tx1"/>
            </a:solidFill>
          </a:ln>
        </p:spPr>
      </p:pic>
      <p:pic>
        <p:nvPicPr>
          <p:cNvPr id="16" name="Picture 15">
            <a:extLst>
              <a:ext uri="{FF2B5EF4-FFF2-40B4-BE49-F238E27FC236}">
                <a16:creationId xmlns:a16="http://schemas.microsoft.com/office/drawing/2014/main" id="{190FFF8F-0D22-DFE8-E733-79E6874F5238}"/>
              </a:ext>
            </a:extLst>
          </p:cNvPr>
          <p:cNvPicPr>
            <a:picLocks noChangeAspect="1"/>
          </p:cNvPicPr>
          <p:nvPr/>
        </p:nvPicPr>
        <p:blipFill rotWithShape="1">
          <a:blip r:embed="rId6"/>
          <a:srcRect t="1" b="1813"/>
          <a:stretch/>
        </p:blipFill>
        <p:spPr>
          <a:xfrm>
            <a:off x="8016999" y="4056663"/>
            <a:ext cx="1488941" cy="2171372"/>
          </a:xfrm>
          <a:prstGeom prst="rect">
            <a:avLst/>
          </a:prstGeom>
          <a:ln>
            <a:solidFill>
              <a:schemeClr val="tx1"/>
            </a:solidFill>
          </a:ln>
        </p:spPr>
      </p:pic>
      <p:sp>
        <p:nvSpPr>
          <p:cNvPr id="18" name="Title 1">
            <a:extLst>
              <a:ext uri="{FF2B5EF4-FFF2-40B4-BE49-F238E27FC236}">
                <a16:creationId xmlns:a16="http://schemas.microsoft.com/office/drawing/2014/main" id="{582BF7F2-336B-19F3-EE77-D16D7F3290F2}"/>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 Geospatial data</a:t>
            </a:r>
          </a:p>
        </p:txBody>
      </p:sp>
      <p:sp>
        <p:nvSpPr>
          <p:cNvPr id="2" name="Slide Number Placeholder 3">
            <a:extLst>
              <a:ext uri="{FF2B5EF4-FFF2-40B4-BE49-F238E27FC236}">
                <a16:creationId xmlns:a16="http://schemas.microsoft.com/office/drawing/2014/main" id="{F331EB8B-E5E6-B468-0870-CAE7973BCE05}"/>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17</a:t>
            </a:fld>
            <a:endParaRPr lang="en-US" altLang="en-US" sz="1200" dirty="0">
              <a:solidFill>
                <a:schemeClr val="bg1"/>
              </a:solidFill>
            </a:endParaRPr>
          </a:p>
        </p:txBody>
      </p:sp>
    </p:spTree>
    <p:extLst>
      <p:ext uri="{BB962C8B-B14F-4D97-AF65-F5344CB8AC3E}">
        <p14:creationId xmlns:p14="http://schemas.microsoft.com/office/powerpoint/2010/main" val="2659662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03ED5BB-80E7-94D5-FAD7-C1FC280D438A}"/>
              </a:ext>
            </a:extLst>
          </p:cNvPr>
          <p:cNvGraphicFramePr>
            <a:graphicFrameLocks noGrp="1"/>
          </p:cNvGraphicFramePr>
          <p:nvPr/>
        </p:nvGraphicFramePr>
        <p:xfrm>
          <a:off x="1141381" y="2436848"/>
          <a:ext cx="3066498" cy="2750274"/>
        </p:xfrm>
        <a:graphic>
          <a:graphicData uri="http://schemas.openxmlformats.org/drawingml/2006/table">
            <a:tbl>
              <a:tblPr firstRow="1" bandRow="1">
                <a:tableStyleId>{5940675A-B579-460E-94D1-54222C63F5DA}</a:tableStyleId>
              </a:tblPr>
              <a:tblGrid>
                <a:gridCol w="1022166">
                  <a:extLst>
                    <a:ext uri="{9D8B030D-6E8A-4147-A177-3AD203B41FA5}">
                      <a16:colId xmlns:a16="http://schemas.microsoft.com/office/drawing/2014/main" val="2005005909"/>
                    </a:ext>
                  </a:extLst>
                </a:gridCol>
                <a:gridCol w="1022166">
                  <a:extLst>
                    <a:ext uri="{9D8B030D-6E8A-4147-A177-3AD203B41FA5}">
                      <a16:colId xmlns:a16="http://schemas.microsoft.com/office/drawing/2014/main" val="3986036948"/>
                    </a:ext>
                  </a:extLst>
                </a:gridCol>
                <a:gridCol w="1022166">
                  <a:extLst>
                    <a:ext uri="{9D8B030D-6E8A-4147-A177-3AD203B41FA5}">
                      <a16:colId xmlns:a16="http://schemas.microsoft.com/office/drawing/2014/main" val="1525352689"/>
                    </a:ext>
                  </a:extLst>
                </a:gridCol>
              </a:tblGrid>
              <a:tr h="916758">
                <a:tc>
                  <a:txBody>
                    <a:bodyPr/>
                    <a:lstStyle/>
                    <a:p>
                      <a:endParaRPr lang="en-GB" dirty="0"/>
                    </a:p>
                  </a:txBody>
                  <a:tcPr>
                    <a:solidFill>
                      <a:schemeClr val="accent6">
                        <a:lumMod val="60000"/>
                        <a:lumOff val="40000"/>
                      </a:schemeClr>
                    </a:solidFill>
                  </a:tcPr>
                </a:tc>
                <a:tc>
                  <a:txBody>
                    <a:bodyPr/>
                    <a:lstStyle/>
                    <a:p>
                      <a:endParaRPr lang="en-GB" dirty="0"/>
                    </a:p>
                  </a:txBody>
                  <a:tcPr>
                    <a:solidFill>
                      <a:schemeClr val="accent6">
                        <a:lumMod val="60000"/>
                        <a:lumOff val="40000"/>
                      </a:schemeClr>
                    </a:solidFill>
                  </a:tcPr>
                </a:tc>
                <a:tc>
                  <a:txBody>
                    <a:bodyPr/>
                    <a:lstStyle/>
                    <a:p>
                      <a:endParaRPr lang="en-GB" dirty="0"/>
                    </a:p>
                  </a:txBody>
                  <a:tcPr>
                    <a:solidFill>
                      <a:schemeClr val="accent6">
                        <a:lumMod val="60000"/>
                        <a:lumOff val="40000"/>
                      </a:schemeClr>
                    </a:solidFill>
                  </a:tcPr>
                </a:tc>
                <a:extLst>
                  <a:ext uri="{0D108BD9-81ED-4DB2-BD59-A6C34878D82A}">
                    <a16:rowId xmlns:a16="http://schemas.microsoft.com/office/drawing/2014/main" val="1600684360"/>
                  </a:ext>
                </a:extLst>
              </a:tr>
              <a:tr h="916758">
                <a:tc>
                  <a:txBody>
                    <a:bodyPr/>
                    <a:lstStyle/>
                    <a:p>
                      <a:endParaRPr lang="en-GB" dirty="0"/>
                    </a:p>
                  </a:txBody>
                  <a:tcPr>
                    <a:solidFill>
                      <a:schemeClr val="accent6">
                        <a:lumMod val="60000"/>
                        <a:lumOff val="40000"/>
                      </a:schemeClr>
                    </a:solidFill>
                  </a:tcPr>
                </a:tc>
                <a:tc>
                  <a:txBody>
                    <a:bodyPr/>
                    <a:lstStyle/>
                    <a:p>
                      <a:endParaRPr lang="en-GB" dirty="0"/>
                    </a:p>
                  </a:txBody>
                  <a:tcPr>
                    <a:solidFill>
                      <a:srgbClr val="00B0F0"/>
                    </a:solidFill>
                  </a:tcPr>
                </a:tc>
                <a:tc>
                  <a:txBody>
                    <a:bodyPr/>
                    <a:lstStyle/>
                    <a:p>
                      <a:endParaRPr lang="en-GB" dirty="0"/>
                    </a:p>
                  </a:txBody>
                  <a:tcPr>
                    <a:solidFill>
                      <a:schemeClr val="accent6">
                        <a:lumMod val="60000"/>
                        <a:lumOff val="40000"/>
                      </a:schemeClr>
                    </a:solidFill>
                  </a:tcPr>
                </a:tc>
                <a:extLst>
                  <a:ext uri="{0D108BD9-81ED-4DB2-BD59-A6C34878D82A}">
                    <a16:rowId xmlns:a16="http://schemas.microsoft.com/office/drawing/2014/main" val="607291590"/>
                  </a:ext>
                </a:extLst>
              </a:tr>
              <a:tr h="916758">
                <a:tc>
                  <a:txBody>
                    <a:bodyPr/>
                    <a:lstStyle/>
                    <a:p>
                      <a:endParaRPr lang="en-GB" dirty="0"/>
                    </a:p>
                  </a:txBody>
                  <a:tcPr>
                    <a:solidFill>
                      <a:srgbClr val="00B0F0"/>
                    </a:solidFill>
                  </a:tcPr>
                </a:tc>
                <a:tc>
                  <a:txBody>
                    <a:bodyPr/>
                    <a:lstStyle/>
                    <a:p>
                      <a:endParaRPr lang="en-GB" dirty="0"/>
                    </a:p>
                  </a:txBody>
                  <a:tcPr>
                    <a:solidFill>
                      <a:srgbClr val="00B0F0"/>
                    </a:solidFill>
                  </a:tcPr>
                </a:tc>
                <a:tc>
                  <a:txBody>
                    <a:bodyPr/>
                    <a:lstStyle/>
                    <a:p>
                      <a:endParaRPr lang="en-GB" dirty="0"/>
                    </a:p>
                  </a:txBody>
                  <a:tcPr>
                    <a:solidFill>
                      <a:srgbClr val="00B0F0"/>
                    </a:solidFill>
                  </a:tcPr>
                </a:tc>
                <a:extLst>
                  <a:ext uri="{0D108BD9-81ED-4DB2-BD59-A6C34878D82A}">
                    <a16:rowId xmlns:a16="http://schemas.microsoft.com/office/drawing/2014/main" val="2952540415"/>
                  </a:ext>
                </a:extLst>
              </a:tr>
            </a:tbl>
          </a:graphicData>
        </a:graphic>
      </p:graphicFrame>
      <p:sp>
        <p:nvSpPr>
          <p:cNvPr id="14" name="Title 1"/>
          <p:cNvSpPr txBox="1">
            <a:spLocks/>
          </p:cNvSpPr>
          <p:nvPr/>
        </p:nvSpPr>
        <p:spPr>
          <a:xfrm>
            <a:off x="394443" y="701230"/>
            <a:ext cx="8892903" cy="469900"/>
          </a:xfrm>
          <a:prstGeom prst="rect">
            <a:avLst/>
          </a:prstGeom>
        </p:spPr>
        <p:txBody>
          <a:bodyPr anchor="ctr"/>
          <a:lstStyle/>
          <a:p>
            <a:pPr>
              <a:lnSpc>
                <a:spcPct val="90000"/>
              </a:lnSpc>
              <a:defRPr/>
            </a:pPr>
            <a:r>
              <a:rPr lang="en-US" sz="2600" b="1" dirty="0">
                <a:ea typeface="+mj-ea"/>
                <a:cs typeface="+mj-cs"/>
              </a:rPr>
              <a:t>A.2 Resolution</a:t>
            </a:r>
          </a:p>
        </p:txBody>
      </p:sp>
      <p:sp>
        <p:nvSpPr>
          <p:cNvPr id="4" name="Rectangle 1">
            <a:extLst>
              <a:ext uri="{FF2B5EF4-FFF2-40B4-BE49-F238E27FC236}">
                <a16:creationId xmlns:a16="http://schemas.microsoft.com/office/drawing/2014/main" id="{89AB1715-62AA-ECA6-6A9A-51D6B4F110F1}"/>
              </a:ext>
            </a:extLst>
          </p:cNvPr>
          <p:cNvSpPr>
            <a:spLocks noChangeArrowheads="1"/>
          </p:cNvSpPr>
          <p:nvPr/>
        </p:nvSpPr>
        <p:spPr bwMode="auto">
          <a:xfrm>
            <a:off x="652111" y="1265201"/>
            <a:ext cx="10887777" cy="369332"/>
          </a:xfrm>
          <a:prstGeom prst="rect">
            <a:avLst/>
          </a:prstGeom>
          <a:noFill/>
          <a:ln w="9525">
            <a:noFill/>
            <a:miter lim="800000"/>
            <a:headEnd/>
            <a:tailEnd/>
          </a:ln>
          <a:effectLst/>
        </p:spPr>
        <p:txBody>
          <a:bodyPr wrap="square" tIns="0" bIns="0" anchor="ctr">
            <a:spAutoFit/>
          </a:bodyPr>
          <a:lstStyle/>
          <a:p>
            <a:pPr algn="ctr" eaLnBrk="0" hangingPunct="0">
              <a:spcAft>
                <a:spcPts val="600"/>
              </a:spcAft>
              <a:defRPr/>
            </a:pPr>
            <a:r>
              <a:rPr lang="en-US" sz="2400" dirty="0">
                <a:ea typeface="Times New Roman" pitchFamily="18" charset="0"/>
              </a:rPr>
              <a:t>The dimensions represented by each cell or pixel in a raster format geospatial dataset.</a:t>
            </a:r>
            <a:endParaRPr lang="en-GB" sz="2400" dirty="0">
              <a:ea typeface="Times New Roman" pitchFamily="18" charset="0"/>
            </a:endParaRPr>
          </a:p>
        </p:txBody>
      </p:sp>
      <p:cxnSp>
        <p:nvCxnSpPr>
          <p:cNvPr id="10" name="Straight Arrow Connector 9">
            <a:extLst>
              <a:ext uri="{FF2B5EF4-FFF2-40B4-BE49-F238E27FC236}">
                <a16:creationId xmlns:a16="http://schemas.microsoft.com/office/drawing/2014/main" id="{1E847E32-814F-A9AD-C5DA-47518E957F48}"/>
              </a:ext>
            </a:extLst>
          </p:cNvPr>
          <p:cNvCxnSpPr>
            <a:cxnSpLocks/>
          </p:cNvCxnSpPr>
          <p:nvPr/>
        </p:nvCxnSpPr>
        <p:spPr>
          <a:xfrm>
            <a:off x="1141381" y="2196754"/>
            <a:ext cx="100591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9C3D19F-DD0B-5422-00D9-977097A03563}"/>
              </a:ext>
            </a:extLst>
          </p:cNvPr>
          <p:cNvSpPr txBox="1"/>
          <p:nvPr/>
        </p:nvSpPr>
        <p:spPr>
          <a:xfrm>
            <a:off x="1252226" y="1762804"/>
            <a:ext cx="784225" cy="369332"/>
          </a:xfrm>
          <a:prstGeom prst="rect">
            <a:avLst/>
          </a:prstGeom>
          <a:noFill/>
        </p:spPr>
        <p:txBody>
          <a:bodyPr wrap="square">
            <a:spAutoFit/>
          </a:bodyPr>
          <a:lstStyle/>
          <a:p>
            <a:r>
              <a:rPr lang="en-US" sz="1800" dirty="0">
                <a:ea typeface="Times New Roman" pitchFamily="18" charset="0"/>
              </a:rPr>
              <a:t>100 m</a:t>
            </a:r>
            <a:endParaRPr lang="en-GB" dirty="0"/>
          </a:p>
        </p:txBody>
      </p:sp>
      <p:pic>
        <p:nvPicPr>
          <p:cNvPr id="16" name="Picture 2">
            <a:extLst>
              <a:ext uri="{FF2B5EF4-FFF2-40B4-BE49-F238E27FC236}">
                <a16:creationId xmlns:a16="http://schemas.microsoft.com/office/drawing/2014/main" id="{509E3E87-7855-E2F9-8AE5-9C681EEE93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2848" y="2162586"/>
            <a:ext cx="500697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50"/>
          <p:cNvSpPr>
            <a:spLocks noChangeArrowheads="1"/>
          </p:cNvSpPr>
          <p:nvPr/>
        </p:nvSpPr>
        <p:spPr bwMode="auto">
          <a:xfrm>
            <a:off x="5995722" y="2889660"/>
            <a:ext cx="4826000" cy="400050"/>
          </a:xfrm>
          <a:prstGeom prst="rect">
            <a:avLst/>
          </a:prstGeom>
          <a:noFill/>
          <a:ln w="444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CH"/>
          </a:p>
        </p:txBody>
      </p:sp>
      <p:sp>
        <p:nvSpPr>
          <p:cNvPr id="19" name="Rectangle 4"/>
          <p:cNvSpPr>
            <a:spLocks noChangeArrowheads="1"/>
          </p:cNvSpPr>
          <p:nvPr/>
        </p:nvSpPr>
        <p:spPr bwMode="auto">
          <a:xfrm>
            <a:off x="-363" y="6113928"/>
            <a:ext cx="81835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9063" indent="-119063"/>
            <a:r>
              <a:rPr lang="en-US" sz="1000" dirty="0"/>
              <a:t>Tobler W. (1987): Measuring Spatial Resolution, Proceedings, Land Resources Information Systems Conference, Beijing, pp. 12-16</a:t>
            </a:r>
          </a:p>
        </p:txBody>
      </p:sp>
      <p:sp>
        <p:nvSpPr>
          <p:cNvPr id="21" name="TextBox 20">
            <a:extLst>
              <a:ext uri="{FF2B5EF4-FFF2-40B4-BE49-F238E27FC236}">
                <a16:creationId xmlns:a16="http://schemas.microsoft.com/office/drawing/2014/main" id="{D5B4342B-43C5-BF3E-64CB-66024AD2B745}"/>
              </a:ext>
            </a:extLst>
          </p:cNvPr>
          <p:cNvSpPr txBox="1"/>
          <p:nvPr/>
        </p:nvSpPr>
        <p:spPr>
          <a:xfrm>
            <a:off x="5852848" y="5216802"/>
            <a:ext cx="4968874" cy="369332"/>
          </a:xfrm>
          <a:prstGeom prst="rect">
            <a:avLst/>
          </a:prstGeom>
          <a:noFill/>
        </p:spPr>
        <p:txBody>
          <a:bodyPr wrap="square">
            <a:spAutoFit/>
          </a:bodyPr>
          <a:lstStyle/>
          <a:p>
            <a:pPr algn="ctr"/>
            <a:r>
              <a:rPr lang="en-US" sz="1800" dirty="0">
                <a:ea typeface="Times New Roman" pitchFamily="18" charset="0"/>
              </a:rPr>
              <a:t>Relation between scale and resolution</a:t>
            </a:r>
            <a:endParaRPr lang="en-GB" dirty="0"/>
          </a:p>
        </p:txBody>
      </p:sp>
      <p:sp>
        <p:nvSpPr>
          <p:cNvPr id="23" name="TextBox 22">
            <a:extLst>
              <a:ext uri="{FF2B5EF4-FFF2-40B4-BE49-F238E27FC236}">
                <a16:creationId xmlns:a16="http://schemas.microsoft.com/office/drawing/2014/main" id="{4E00D424-2412-34D9-1663-30E86A9D34F9}"/>
              </a:ext>
            </a:extLst>
          </p:cNvPr>
          <p:cNvSpPr txBox="1"/>
          <p:nvPr/>
        </p:nvSpPr>
        <p:spPr>
          <a:xfrm>
            <a:off x="236304" y="2718516"/>
            <a:ext cx="1264179" cy="369332"/>
          </a:xfrm>
          <a:prstGeom prst="rect">
            <a:avLst/>
          </a:prstGeom>
          <a:noFill/>
        </p:spPr>
        <p:txBody>
          <a:bodyPr wrap="square">
            <a:spAutoFit/>
          </a:bodyPr>
          <a:lstStyle/>
          <a:p>
            <a:r>
              <a:rPr lang="en-US" sz="1800" dirty="0">
                <a:ea typeface="Times New Roman" pitchFamily="18" charset="0"/>
              </a:rPr>
              <a:t>100 m</a:t>
            </a:r>
            <a:endParaRPr lang="en-GB" dirty="0"/>
          </a:p>
        </p:txBody>
      </p:sp>
      <p:cxnSp>
        <p:nvCxnSpPr>
          <p:cNvPr id="24" name="Straight Arrow Connector 23">
            <a:extLst>
              <a:ext uri="{FF2B5EF4-FFF2-40B4-BE49-F238E27FC236}">
                <a16:creationId xmlns:a16="http://schemas.microsoft.com/office/drawing/2014/main" id="{953BA4EE-1607-917D-A1CD-EA2047C3BA5D}"/>
              </a:ext>
            </a:extLst>
          </p:cNvPr>
          <p:cNvCxnSpPr>
            <a:cxnSpLocks/>
          </p:cNvCxnSpPr>
          <p:nvPr/>
        </p:nvCxnSpPr>
        <p:spPr>
          <a:xfrm>
            <a:off x="982980" y="2436848"/>
            <a:ext cx="0" cy="90833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1154C0BE-12F9-756F-2446-0AAA0C1EA10F}"/>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 Geospatial data</a:t>
            </a:r>
          </a:p>
        </p:txBody>
      </p:sp>
      <p:sp>
        <p:nvSpPr>
          <p:cNvPr id="2" name="Slide Number Placeholder 3">
            <a:extLst>
              <a:ext uri="{FF2B5EF4-FFF2-40B4-BE49-F238E27FC236}">
                <a16:creationId xmlns:a16="http://schemas.microsoft.com/office/drawing/2014/main" id="{73E982E8-8E75-6DFE-C209-D1A61BE7F864}"/>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18</a:t>
            </a:fld>
            <a:endParaRPr lang="en-US" altLang="en-US" sz="1200" dirty="0">
              <a:solidFill>
                <a:schemeClr val="bg1"/>
              </a:solidFill>
            </a:endParaRPr>
          </a:p>
        </p:txBody>
      </p:sp>
    </p:spTree>
    <p:extLst>
      <p:ext uri="{BB962C8B-B14F-4D97-AF65-F5344CB8AC3E}">
        <p14:creationId xmlns:p14="http://schemas.microsoft.com/office/powerpoint/2010/main" val="1220878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85478" y="692265"/>
            <a:ext cx="10847298" cy="469900"/>
          </a:xfrm>
          <a:prstGeom prst="rect">
            <a:avLst/>
          </a:prstGeom>
        </p:spPr>
        <p:txBody>
          <a:bodyPr anchor="ctr"/>
          <a:lstStyle/>
          <a:p>
            <a:pPr>
              <a:lnSpc>
                <a:spcPct val="90000"/>
              </a:lnSpc>
              <a:defRPr/>
            </a:pPr>
            <a:r>
              <a:rPr lang="en-US" sz="2600" b="1" dirty="0">
                <a:ea typeface="+mj-ea"/>
                <a:cs typeface="+mj-cs"/>
              </a:rPr>
              <a:t>A.3 &amp; A.4 Positional accuracy, and A.5 Precision</a:t>
            </a:r>
          </a:p>
        </p:txBody>
      </p:sp>
      <p:sp>
        <p:nvSpPr>
          <p:cNvPr id="4" name="Rectangle 1">
            <a:extLst>
              <a:ext uri="{FF2B5EF4-FFF2-40B4-BE49-F238E27FC236}">
                <a16:creationId xmlns:a16="http://schemas.microsoft.com/office/drawing/2014/main" id="{89AB1715-62AA-ECA6-6A9A-51D6B4F110F1}"/>
              </a:ext>
            </a:extLst>
          </p:cNvPr>
          <p:cNvSpPr>
            <a:spLocks noChangeArrowheads="1"/>
          </p:cNvSpPr>
          <p:nvPr/>
        </p:nvSpPr>
        <p:spPr bwMode="auto">
          <a:xfrm>
            <a:off x="967830" y="1402109"/>
            <a:ext cx="11033667" cy="1792798"/>
          </a:xfrm>
          <a:prstGeom prst="rect">
            <a:avLst/>
          </a:prstGeom>
          <a:noFill/>
          <a:ln w="9525">
            <a:noFill/>
            <a:miter lim="800000"/>
            <a:headEnd/>
            <a:tailEnd/>
          </a:ln>
          <a:effectLst/>
        </p:spPr>
        <p:txBody>
          <a:bodyPr wrap="square" tIns="0" bIns="0" anchor="ctr">
            <a:spAutoFit/>
          </a:bodyPr>
          <a:lstStyle/>
          <a:p>
            <a:pPr eaLnBrk="0" hangingPunct="0">
              <a:spcAft>
                <a:spcPts val="600"/>
              </a:spcAft>
              <a:defRPr/>
            </a:pPr>
            <a:r>
              <a:rPr lang="en-US" sz="2400" u="sng" dirty="0">
                <a:ea typeface="Times New Roman" pitchFamily="18" charset="0"/>
              </a:rPr>
              <a:t>Positional accuracy:</a:t>
            </a:r>
            <a:r>
              <a:rPr lang="en-US" sz="2400" dirty="0">
                <a:ea typeface="Times New Roman" pitchFamily="18" charset="0"/>
              </a:rPr>
              <a:t> Quantifiable value that represents the positional difference between a geospatial layer and reality (proximity of measurements to the real value)</a:t>
            </a:r>
          </a:p>
          <a:p>
            <a:pPr eaLnBrk="0" hangingPunct="0">
              <a:spcAft>
                <a:spcPts val="600"/>
              </a:spcAft>
              <a:defRPr/>
            </a:pPr>
            <a:endParaRPr lang="en-US" sz="1050" dirty="0">
              <a:ea typeface="Times New Roman" pitchFamily="18" charset="0"/>
            </a:endParaRPr>
          </a:p>
          <a:p>
            <a:pPr eaLnBrk="0" hangingPunct="0">
              <a:spcAft>
                <a:spcPts val="600"/>
              </a:spcAft>
              <a:defRPr/>
            </a:pPr>
            <a:r>
              <a:rPr lang="en-US" sz="2400" u="sng" dirty="0">
                <a:ea typeface="Times New Roman" pitchFamily="18" charset="0"/>
              </a:rPr>
              <a:t>Precision:</a:t>
            </a:r>
            <a:r>
              <a:rPr lang="en-US" sz="2400" dirty="0">
                <a:ea typeface="Times New Roman" pitchFamily="18" charset="0"/>
              </a:rPr>
              <a:t> The number of significant digits used to store numbers, particularly coordinate values (measurement of dispersion)</a:t>
            </a:r>
            <a:endParaRPr lang="en-US" sz="3600" dirty="0"/>
          </a:p>
        </p:txBody>
      </p:sp>
      <p:sp>
        <p:nvSpPr>
          <p:cNvPr id="3" name="Title 1">
            <a:extLst>
              <a:ext uri="{FF2B5EF4-FFF2-40B4-BE49-F238E27FC236}">
                <a16:creationId xmlns:a16="http://schemas.microsoft.com/office/drawing/2014/main" id="{94137227-CFB0-3558-DCF3-43C34C34995B}"/>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 Geospatial data</a:t>
            </a:r>
          </a:p>
        </p:txBody>
      </p:sp>
      <p:pic>
        <p:nvPicPr>
          <p:cNvPr id="11" name="Picture 10">
            <a:extLst>
              <a:ext uri="{FF2B5EF4-FFF2-40B4-BE49-F238E27FC236}">
                <a16:creationId xmlns:a16="http://schemas.microsoft.com/office/drawing/2014/main" id="{04A38C39-BECA-8FB9-2539-F38BDC8F69FE}"/>
              </a:ext>
            </a:extLst>
          </p:cNvPr>
          <p:cNvPicPr>
            <a:picLocks noChangeAspect="1"/>
          </p:cNvPicPr>
          <p:nvPr/>
        </p:nvPicPr>
        <p:blipFill>
          <a:blip r:embed="rId3"/>
          <a:stretch>
            <a:fillRect/>
          </a:stretch>
        </p:blipFill>
        <p:spPr>
          <a:xfrm>
            <a:off x="967831" y="3260124"/>
            <a:ext cx="4396215" cy="2869751"/>
          </a:xfrm>
          <a:prstGeom prst="rect">
            <a:avLst/>
          </a:prstGeom>
        </p:spPr>
      </p:pic>
      <p:cxnSp>
        <p:nvCxnSpPr>
          <p:cNvPr id="7" name="Straight Connector 6">
            <a:extLst>
              <a:ext uri="{FF2B5EF4-FFF2-40B4-BE49-F238E27FC236}">
                <a16:creationId xmlns:a16="http://schemas.microsoft.com/office/drawing/2014/main" id="{F4C09F46-0AF5-53DB-B230-37D56CECA8A0}"/>
              </a:ext>
            </a:extLst>
          </p:cNvPr>
          <p:cNvCxnSpPr/>
          <p:nvPr/>
        </p:nvCxnSpPr>
        <p:spPr>
          <a:xfrm>
            <a:off x="1699260" y="3566160"/>
            <a:ext cx="0" cy="9144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B1D5757-A770-26E2-8E19-A20450AFC691}"/>
              </a:ext>
            </a:extLst>
          </p:cNvPr>
          <p:cNvCxnSpPr/>
          <p:nvPr/>
        </p:nvCxnSpPr>
        <p:spPr>
          <a:xfrm>
            <a:off x="3855720" y="3579088"/>
            <a:ext cx="0" cy="9144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6D30A64-BF58-F6AE-51D0-87121A2B3D0F}"/>
              </a:ext>
            </a:extLst>
          </p:cNvPr>
          <p:cNvCxnSpPr/>
          <p:nvPr/>
        </p:nvCxnSpPr>
        <p:spPr>
          <a:xfrm>
            <a:off x="1699260" y="5006340"/>
            <a:ext cx="0" cy="9144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7E79EAC-C22C-A42A-57C9-FEE38AC19DB6}"/>
              </a:ext>
            </a:extLst>
          </p:cNvPr>
          <p:cNvCxnSpPr/>
          <p:nvPr/>
        </p:nvCxnSpPr>
        <p:spPr>
          <a:xfrm>
            <a:off x="3840480" y="4983480"/>
            <a:ext cx="0" cy="9144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4CF8E94-314E-0B77-FC69-80221C1EA634}"/>
              </a:ext>
            </a:extLst>
          </p:cNvPr>
          <p:cNvSpPr txBox="1"/>
          <p:nvPr/>
        </p:nvSpPr>
        <p:spPr>
          <a:xfrm>
            <a:off x="2566988" y="5998884"/>
            <a:ext cx="8261974" cy="369332"/>
          </a:xfrm>
          <a:prstGeom prst="rect">
            <a:avLst/>
          </a:prstGeom>
          <a:noFill/>
        </p:spPr>
        <p:txBody>
          <a:bodyPr wrap="square">
            <a:spAutoFit/>
          </a:bodyPr>
          <a:lstStyle/>
          <a:p>
            <a:r>
              <a:rPr lang="en-US" sz="1800" dirty="0">
                <a:ea typeface="Times New Roman" pitchFamily="18" charset="0"/>
              </a:rPr>
              <a:t>Indicator				   		Geographic coordinates</a:t>
            </a:r>
            <a:endParaRPr lang="en-GB" dirty="0"/>
          </a:p>
        </p:txBody>
      </p:sp>
      <p:pic>
        <p:nvPicPr>
          <p:cNvPr id="16" name="Picture 15">
            <a:extLst>
              <a:ext uri="{FF2B5EF4-FFF2-40B4-BE49-F238E27FC236}">
                <a16:creationId xmlns:a16="http://schemas.microsoft.com/office/drawing/2014/main" id="{4EC6594A-9AC0-45F7-3E0F-46EE69C1C23B}"/>
              </a:ext>
            </a:extLst>
          </p:cNvPr>
          <p:cNvPicPr>
            <a:picLocks noChangeAspect="1"/>
          </p:cNvPicPr>
          <p:nvPr/>
        </p:nvPicPr>
        <p:blipFill>
          <a:blip r:embed="rId4"/>
          <a:stretch>
            <a:fillRect/>
          </a:stretch>
        </p:blipFill>
        <p:spPr>
          <a:xfrm>
            <a:off x="5981700" y="3965699"/>
            <a:ext cx="5490272" cy="1713330"/>
          </a:xfrm>
          <a:prstGeom prst="rect">
            <a:avLst/>
          </a:prstGeom>
        </p:spPr>
      </p:pic>
      <p:sp>
        <p:nvSpPr>
          <p:cNvPr id="18" name="Flowchart: Connector 17">
            <a:extLst>
              <a:ext uri="{FF2B5EF4-FFF2-40B4-BE49-F238E27FC236}">
                <a16:creationId xmlns:a16="http://schemas.microsoft.com/office/drawing/2014/main" id="{4BF459A3-FE33-01A5-3446-9DFB474A55DD}"/>
              </a:ext>
            </a:extLst>
          </p:cNvPr>
          <p:cNvSpPr/>
          <p:nvPr/>
        </p:nvSpPr>
        <p:spPr>
          <a:xfrm>
            <a:off x="6585735" y="4570771"/>
            <a:ext cx="133564" cy="134794"/>
          </a:xfrm>
          <a:prstGeom prst="flowChartConnec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Connector 18">
            <a:extLst>
              <a:ext uri="{FF2B5EF4-FFF2-40B4-BE49-F238E27FC236}">
                <a16:creationId xmlns:a16="http://schemas.microsoft.com/office/drawing/2014/main" id="{A6F9FF50-E96B-26C3-8168-B96E037BE873}"/>
              </a:ext>
            </a:extLst>
          </p:cNvPr>
          <p:cNvSpPr/>
          <p:nvPr/>
        </p:nvSpPr>
        <p:spPr>
          <a:xfrm>
            <a:off x="7976639" y="4585566"/>
            <a:ext cx="133564" cy="134794"/>
          </a:xfrm>
          <a:prstGeom prst="flowChartConnec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Connector 19">
            <a:extLst>
              <a:ext uri="{FF2B5EF4-FFF2-40B4-BE49-F238E27FC236}">
                <a16:creationId xmlns:a16="http://schemas.microsoft.com/office/drawing/2014/main" id="{3EC09F84-2BAB-119D-6F57-5C26C454DDB0}"/>
              </a:ext>
            </a:extLst>
          </p:cNvPr>
          <p:cNvSpPr/>
          <p:nvPr/>
        </p:nvSpPr>
        <p:spPr>
          <a:xfrm>
            <a:off x="9367543" y="4585566"/>
            <a:ext cx="133564" cy="134794"/>
          </a:xfrm>
          <a:prstGeom prst="flowChartConnec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lowchart: Connector 20">
            <a:extLst>
              <a:ext uri="{FF2B5EF4-FFF2-40B4-BE49-F238E27FC236}">
                <a16:creationId xmlns:a16="http://schemas.microsoft.com/office/drawing/2014/main" id="{D87E864D-2882-212D-5275-5F9B4B842CA5}"/>
              </a:ext>
            </a:extLst>
          </p:cNvPr>
          <p:cNvSpPr/>
          <p:nvPr/>
        </p:nvSpPr>
        <p:spPr>
          <a:xfrm>
            <a:off x="6641467" y="3417866"/>
            <a:ext cx="133564" cy="134794"/>
          </a:xfrm>
          <a:prstGeom prst="flowChartConnec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591DABB0-EE6E-E933-7BFE-A1D4FF8B66A6}"/>
              </a:ext>
            </a:extLst>
          </p:cNvPr>
          <p:cNvCxnSpPr>
            <a:cxnSpLocks/>
          </p:cNvCxnSpPr>
          <p:nvPr/>
        </p:nvCxnSpPr>
        <p:spPr>
          <a:xfrm>
            <a:off x="7008174" y="3413345"/>
            <a:ext cx="0" cy="15697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9C16F01-6198-2BD6-F28F-907AF5EDFE15}"/>
              </a:ext>
            </a:extLst>
          </p:cNvPr>
          <p:cNvSpPr txBox="1"/>
          <p:nvPr/>
        </p:nvSpPr>
        <p:spPr>
          <a:xfrm>
            <a:off x="7076332" y="3307166"/>
            <a:ext cx="3416408" cy="369332"/>
          </a:xfrm>
          <a:prstGeom prst="rect">
            <a:avLst/>
          </a:prstGeom>
          <a:noFill/>
        </p:spPr>
        <p:txBody>
          <a:bodyPr wrap="square">
            <a:spAutoFit/>
          </a:bodyPr>
          <a:lstStyle/>
          <a:p>
            <a:r>
              <a:rPr lang="en-US" sz="1800" dirty="0">
                <a:ea typeface="Times New Roman" pitchFamily="18" charset="0"/>
              </a:rPr>
              <a:t>= real value, reality</a:t>
            </a:r>
            <a:endParaRPr lang="en-GB" dirty="0"/>
          </a:p>
        </p:txBody>
      </p:sp>
      <p:sp>
        <p:nvSpPr>
          <p:cNvPr id="2" name="Slide Number Placeholder 3">
            <a:extLst>
              <a:ext uri="{FF2B5EF4-FFF2-40B4-BE49-F238E27FC236}">
                <a16:creationId xmlns:a16="http://schemas.microsoft.com/office/drawing/2014/main" id="{A662472E-1D1A-B5F6-F68A-BEA8529FED32}"/>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19</a:t>
            </a:fld>
            <a:endParaRPr lang="en-US" altLang="en-US" sz="1200" dirty="0">
              <a:solidFill>
                <a:schemeClr val="bg1"/>
              </a:solidFill>
            </a:endParaRPr>
          </a:p>
        </p:txBody>
      </p:sp>
    </p:spTree>
    <p:extLst>
      <p:ext uri="{BB962C8B-B14F-4D97-AF65-F5344CB8AC3E}">
        <p14:creationId xmlns:p14="http://schemas.microsoft.com/office/powerpoint/2010/main" val="2432762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8B0292-E0FE-7650-CA7E-CB8D2BACCEE6}"/>
              </a:ext>
            </a:extLst>
          </p:cNvPr>
          <p:cNvPicPr>
            <a:picLocks noChangeAspect="1"/>
          </p:cNvPicPr>
          <p:nvPr/>
        </p:nvPicPr>
        <p:blipFill>
          <a:blip r:embed="rId3"/>
          <a:stretch>
            <a:fillRect/>
          </a:stretch>
        </p:blipFill>
        <p:spPr>
          <a:xfrm>
            <a:off x="7438470" y="1363852"/>
            <a:ext cx="3576126" cy="3770548"/>
          </a:xfrm>
          <a:prstGeom prst="rect">
            <a:avLst/>
          </a:prstGeom>
        </p:spPr>
      </p:pic>
      <p:sp>
        <p:nvSpPr>
          <p:cNvPr id="2" name="Title 1"/>
          <p:cNvSpPr txBox="1">
            <a:spLocks/>
          </p:cNvSpPr>
          <p:nvPr/>
        </p:nvSpPr>
        <p:spPr>
          <a:xfrm>
            <a:off x="1524000" y="74038"/>
            <a:ext cx="9144000" cy="10529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terminology, data specifications and the ground reference</a:t>
            </a:r>
            <a:endParaRPr lang="en-PH" altLang="en-US" dirty="0"/>
          </a:p>
        </p:txBody>
      </p:sp>
      <p:sp>
        <p:nvSpPr>
          <p:cNvPr id="5" name="Rectangle 3"/>
          <p:cNvSpPr>
            <a:spLocks noChangeArrowheads="1"/>
          </p:cNvSpPr>
          <p:nvPr/>
        </p:nvSpPr>
        <p:spPr bwMode="auto">
          <a:xfrm>
            <a:off x="647083" y="1232744"/>
            <a:ext cx="6359339" cy="2592288"/>
          </a:xfrm>
          <a:prstGeom prst="rect">
            <a:avLst/>
          </a:prstGeom>
          <a:noFill/>
          <a:ln w="9525">
            <a:noFill/>
            <a:miter lim="800000"/>
            <a:headEnd/>
            <a:tailEnd/>
          </a:ln>
        </p:spPr>
        <p:txBody>
          <a:bodyPr lIns="0" tIns="0" rIns="0" bIns="0"/>
          <a:lstStyle/>
          <a:p>
            <a:r>
              <a:rPr lang="en-US" sz="2400" dirty="0"/>
              <a:t>Once the data needs have been defined, the next three steps in the geospatial data management cycle (define the terminology, the data specifications and the ground reference) provide the foundation that will ensure the quality of the data being collected, generated, extracted and used during the rest of the cycle</a:t>
            </a:r>
          </a:p>
        </p:txBody>
      </p:sp>
      <p:sp>
        <p:nvSpPr>
          <p:cNvPr id="7" name="Rectangle 6"/>
          <p:cNvSpPr/>
          <p:nvPr/>
        </p:nvSpPr>
        <p:spPr>
          <a:xfrm>
            <a:off x="8302566" y="3092044"/>
            <a:ext cx="1368152" cy="13035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1">
                  <a:lumMod val="50000"/>
                </a:schemeClr>
              </a:solidFill>
            </a:endParaRPr>
          </a:p>
        </p:txBody>
      </p:sp>
      <p:sp>
        <p:nvSpPr>
          <p:cNvPr id="14" name="TextBox 13">
            <a:extLst>
              <a:ext uri="{FF2B5EF4-FFF2-40B4-BE49-F238E27FC236}">
                <a16:creationId xmlns:a16="http://schemas.microsoft.com/office/drawing/2014/main" id="{949D1B68-82E8-7D06-6F53-A8D8CE6925FB}"/>
              </a:ext>
            </a:extLst>
          </p:cNvPr>
          <p:cNvSpPr txBox="1"/>
          <p:nvPr/>
        </p:nvSpPr>
        <p:spPr>
          <a:xfrm>
            <a:off x="860611" y="6124762"/>
            <a:ext cx="4577786" cy="230832"/>
          </a:xfrm>
          <a:prstGeom prst="rect">
            <a:avLst/>
          </a:prstGeom>
          <a:noFill/>
        </p:spPr>
        <p:txBody>
          <a:bodyPr wrap="square">
            <a:spAutoFit/>
          </a:bodyPr>
          <a:lstStyle/>
          <a:p>
            <a:r>
              <a:rPr lang="en-US" sz="900" dirty="0">
                <a:hlinkClick r:id="rId4"/>
              </a:rPr>
              <a:t>http://www.healthgeolab.net/DOCUMENTS/Guide_HGLC_Part2_2.pdf</a:t>
            </a:r>
            <a:r>
              <a:rPr lang="en-US" sz="900" dirty="0"/>
              <a:t> </a:t>
            </a:r>
          </a:p>
        </p:txBody>
      </p:sp>
      <p:sp>
        <p:nvSpPr>
          <p:cNvPr id="3" name="Slide Number Placeholder 3">
            <a:extLst>
              <a:ext uri="{FF2B5EF4-FFF2-40B4-BE49-F238E27FC236}">
                <a16:creationId xmlns:a16="http://schemas.microsoft.com/office/drawing/2014/main" id="{A73F6299-4AD9-74DA-0715-D52D5A8DB2A4}"/>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2</a:t>
            </a:fld>
            <a:endParaRPr lang="en-GB" altLang="en-US" sz="1200">
              <a:solidFill>
                <a:schemeClr val="bg1"/>
              </a:solidFill>
            </a:endParaRPr>
          </a:p>
        </p:txBody>
      </p:sp>
      <p:pic>
        <p:nvPicPr>
          <p:cNvPr id="6" name="Picture 5">
            <a:extLst>
              <a:ext uri="{FF2B5EF4-FFF2-40B4-BE49-F238E27FC236}">
                <a16:creationId xmlns:a16="http://schemas.microsoft.com/office/drawing/2014/main" id="{AA9A871C-1D98-4108-4754-B88E4D7DB2F4}"/>
              </a:ext>
            </a:extLst>
          </p:cNvPr>
          <p:cNvPicPr>
            <a:picLocks noChangeAspect="1"/>
          </p:cNvPicPr>
          <p:nvPr/>
        </p:nvPicPr>
        <p:blipFill>
          <a:blip r:embed="rId5"/>
          <a:stretch>
            <a:fillRect/>
          </a:stretch>
        </p:blipFill>
        <p:spPr>
          <a:xfrm>
            <a:off x="5317725" y="3741144"/>
            <a:ext cx="1614069" cy="2269621"/>
          </a:xfrm>
          <a:prstGeom prst="rect">
            <a:avLst/>
          </a:prstGeom>
          <a:ln>
            <a:solidFill>
              <a:schemeClr val="tx1"/>
            </a:solidFill>
          </a:ln>
        </p:spPr>
      </p:pic>
      <p:sp>
        <p:nvSpPr>
          <p:cNvPr id="8" name="TextBox 7">
            <a:extLst>
              <a:ext uri="{FF2B5EF4-FFF2-40B4-BE49-F238E27FC236}">
                <a16:creationId xmlns:a16="http://schemas.microsoft.com/office/drawing/2014/main" id="{2AD3B6B0-E334-7A62-4AD2-E2451A68CD30}"/>
              </a:ext>
            </a:extLst>
          </p:cNvPr>
          <p:cNvSpPr txBox="1"/>
          <p:nvPr/>
        </p:nvSpPr>
        <p:spPr>
          <a:xfrm>
            <a:off x="1884739" y="4204176"/>
            <a:ext cx="3373747" cy="830997"/>
          </a:xfrm>
          <a:prstGeom prst="rect">
            <a:avLst/>
          </a:prstGeom>
          <a:noFill/>
        </p:spPr>
        <p:txBody>
          <a:bodyPr wrap="square">
            <a:spAutoFit/>
          </a:bodyPr>
          <a:lstStyle/>
          <a:p>
            <a:r>
              <a:rPr lang="en-US" sz="2400" dirty="0"/>
              <a:t>Topics of one of the HGL’s guidance document (2.2)</a:t>
            </a:r>
            <a:endParaRPr lang="fr-CH" sz="2400" dirty="0"/>
          </a:p>
        </p:txBody>
      </p:sp>
      <p:sp>
        <p:nvSpPr>
          <p:cNvPr id="9" name="Right Arrow 10">
            <a:extLst>
              <a:ext uri="{FF2B5EF4-FFF2-40B4-BE49-F238E27FC236}">
                <a16:creationId xmlns:a16="http://schemas.microsoft.com/office/drawing/2014/main" id="{48E41CCA-84FA-7AB4-F944-A911AAFD5062}"/>
              </a:ext>
            </a:extLst>
          </p:cNvPr>
          <p:cNvSpPr/>
          <p:nvPr/>
        </p:nvSpPr>
        <p:spPr>
          <a:xfrm>
            <a:off x="1315546" y="4221163"/>
            <a:ext cx="553594" cy="461665"/>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E5F5E27F-2486-2EA7-B9E3-674F8FBFE2BF}"/>
              </a:ext>
            </a:extLst>
          </p:cNvPr>
          <p:cNvPicPr>
            <a:picLocks noChangeAspect="1"/>
          </p:cNvPicPr>
          <p:nvPr/>
        </p:nvPicPr>
        <p:blipFill rotWithShape="1">
          <a:blip r:embed="rId6"/>
          <a:srcRect l="80520" t="38265" r="10441" b="47050"/>
          <a:stretch/>
        </p:blipFill>
        <p:spPr>
          <a:xfrm>
            <a:off x="6753319" y="5849921"/>
            <a:ext cx="356950" cy="321688"/>
          </a:xfrm>
          <a:prstGeom prst="rect">
            <a:avLst/>
          </a:prstGeom>
        </p:spPr>
      </p:pic>
    </p:spTree>
    <p:extLst>
      <p:ext uri="{BB962C8B-B14F-4D97-AF65-F5344CB8AC3E}">
        <p14:creationId xmlns:p14="http://schemas.microsoft.com/office/powerpoint/2010/main" val="1719060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Arrow 7"/>
          <p:cNvSpPr>
            <a:spLocks noChangeArrowheads="1"/>
          </p:cNvSpPr>
          <p:nvPr/>
        </p:nvSpPr>
        <p:spPr bwMode="auto">
          <a:xfrm>
            <a:off x="5959475" y="1244959"/>
            <a:ext cx="609600" cy="304800"/>
          </a:xfrm>
          <a:prstGeom prst="rightArrow">
            <a:avLst>
              <a:gd name="adj1" fmla="val 50000"/>
              <a:gd name="adj2" fmla="val 50000"/>
            </a:avLst>
          </a:prstGeom>
          <a:solidFill>
            <a:srgbClr val="4F8CB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20" name="Rectangle 9"/>
          <p:cNvSpPr>
            <a:spLocks noChangeArrowheads="1"/>
          </p:cNvSpPr>
          <p:nvPr/>
        </p:nvSpPr>
        <p:spPr bwMode="auto">
          <a:xfrm>
            <a:off x="5899151" y="1708509"/>
            <a:ext cx="441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H" sz="6000" dirty="0">
                <a:latin typeface="Arial" pitchFamily="34" charset="0"/>
              </a:rPr>
              <a:t> ͌</a:t>
            </a:r>
            <a:endParaRPr lang="fr-CH" sz="6000" dirty="0"/>
          </a:p>
        </p:txBody>
      </p:sp>
      <p:sp>
        <p:nvSpPr>
          <p:cNvPr id="9" name="Rectangle 8">
            <a:extLst>
              <a:ext uri="{FF2B5EF4-FFF2-40B4-BE49-F238E27FC236}">
                <a16:creationId xmlns:a16="http://schemas.microsoft.com/office/drawing/2014/main" id="{A17763A6-0072-813B-D094-E68D5D233634}"/>
              </a:ext>
            </a:extLst>
          </p:cNvPr>
          <p:cNvSpPr/>
          <p:nvPr/>
        </p:nvSpPr>
        <p:spPr>
          <a:xfrm>
            <a:off x="1966212" y="2283184"/>
            <a:ext cx="2185573" cy="57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Rectangle 9">
            <a:extLst>
              <a:ext uri="{FF2B5EF4-FFF2-40B4-BE49-F238E27FC236}">
                <a16:creationId xmlns:a16="http://schemas.microsoft.com/office/drawing/2014/main" id="{FEFA4340-69B6-DAD2-2213-7D097460A5C9}"/>
              </a:ext>
            </a:extLst>
          </p:cNvPr>
          <p:cNvSpPr/>
          <p:nvPr/>
        </p:nvSpPr>
        <p:spPr>
          <a:xfrm>
            <a:off x="4401561" y="2283184"/>
            <a:ext cx="1557915" cy="57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1" name="Rectangle 10">
            <a:extLst>
              <a:ext uri="{FF2B5EF4-FFF2-40B4-BE49-F238E27FC236}">
                <a16:creationId xmlns:a16="http://schemas.microsoft.com/office/drawing/2014/main" id="{43633365-6947-8C96-1C17-EC5AD1BEA599}"/>
              </a:ext>
            </a:extLst>
          </p:cNvPr>
          <p:cNvSpPr/>
          <p:nvPr/>
        </p:nvSpPr>
        <p:spPr>
          <a:xfrm>
            <a:off x="8551450" y="2269700"/>
            <a:ext cx="1557915" cy="57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2" name="Rectangle 11">
            <a:extLst>
              <a:ext uri="{FF2B5EF4-FFF2-40B4-BE49-F238E27FC236}">
                <a16:creationId xmlns:a16="http://schemas.microsoft.com/office/drawing/2014/main" id="{67B4E4BA-18FE-A1FE-D27F-509171D05B90}"/>
              </a:ext>
            </a:extLst>
          </p:cNvPr>
          <p:cNvSpPr/>
          <p:nvPr/>
        </p:nvSpPr>
        <p:spPr>
          <a:xfrm>
            <a:off x="6132514" y="2264683"/>
            <a:ext cx="2185573" cy="57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Title 1">
            <a:extLst>
              <a:ext uri="{FF2B5EF4-FFF2-40B4-BE49-F238E27FC236}">
                <a16:creationId xmlns:a16="http://schemas.microsoft.com/office/drawing/2014/main" id="{35569C05-6642-5B03-B0FF-7454573BAEC2}"/>
              </a:ext>
            </a:extLst>
          </p:cNvPr>
          <p:cNvSpPr txBox="1">
            <a:spLocks/>
          </p:cNvSpPr>
          <p:nvPr/>
        </p:nvSpPr>
        <p:spPr>
          <a:xfrm>
            <a:off x="392628" y="697175"/>
            <a:ext cx="8524428" cy="469900"/>
          </a:xfrm>
          <a:prstGeom prst="rect">
            <a:avLst/>
          </a:prstGeom>
        </p:spPr>
        <p:txBody>
          <a:bodyPr anchor="ctr"/>
          <a:lstStyle/>
          <a:p>
            <a:pPr>
              <a:lnSpc>
                <a:spcPct val="90000"/>
              </a:lnSpc>
              <a:defRPr/>
            </a:pPr>
            <a:r>
              <a:rPr lang="en-US" sz="2600" b="1" dirty="0">
                <a:ea typeface="+mj-ea"/>
                <a:cs typeface="+mj-cs"/>
              </a:rPr>
              <a:t>Precision (A.5)</a:t>
            </a:r>
          </a:p>
        </p:txBody>
      </p:sp>
      <p:sp>
        <p:nvSpPr>
          <p:cNvPr id="13" name="Text Box 18">
            <a:extLst>
              <a:ext uri="{FF2B5EF4-FFF2-40B4-BE49-F238E27FC236}">
                <a16:creationId xmlns:a16="http://schemas.microsoft.com/office/drawing/2014/main" id="{3EA21507-3D4D-02C9-681C-671D05FEB4B1}"/>
              </a:ext>
            </a:extLst>
          </p:cNvPr>
          <p:cNvSpPr txBox="1">
            <a:spLocks noChangeArrowheads="1"/>
          </p:cNvSpPr>
          <p:nvPr/>
        </p:nvSpPr>
        <p:spPr bwMode="auto">
          <a:xfrm>
            <a:off x="2665414" y="1168759"/>
            <a:ext cx="2998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sz="2400" dirty="0">
                <a:latin typeface="Arial" pitchFamily="34" charset="0"/>
              </a:rPr>
              <a:t>At the equator: 360 º</a:t>
            </a:r>
          </a:p>
        </p:txBody>
      </p:sp>
      <p:sp>
        <p:nvSpPr>
          <p:cNvPr id="15" name="Text Box 18">
            <a:extLst>
              <a:ext uri="{FF2B5EF4-FFF2-40B4-BE49-F238E27FC236}">
                <a16:creationId xmlns:a16="http://schemas.microsoft.com/office/drawing/2014/main" id="{6DE5D0D5-23FA-A280-0548-EF28143657C2}"/>
              </a:ext>
            </a:extLst>
          </p:cNvPr>
          <p:cNvSpPr txBox="1">
            <a:spLocks noChangeArrowheads="1"/>
          </p:cNvSpPr>
          <p:nvPr/>
        </p:nvSpPr>
        <p:spPr bwMode="auto">
          <a:xfrm>
            <a:off x="6797675" y="1168907"/>
            <a:ext cx="16225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sz="2400" dirty="0">
                <a:latin typeface="Arial" pitchFamily="34" charset="0"/>
              </a:rPr>
              <a:t>40,075 km</a:t>
            </a:r>
          </a:p>
        </p:txBody>
      </p:sp>
      <p:sp>
        <p:nvSpPr>
          <p:cNvPr id="26" name="Text Box 18">
            <a:extLst>
              <a:ext uri="{FF2B5EF4-FFF2-40B4-BE49-F238E27FC236}">
                <a16:creationId xmlns:a16="http://schemas.microsoft.com/office/drawing/2014/main" id="{87ED42F2-D1ED-983B-2A61-39B1B01F349B}"/>
              </a:ext>
            </a:extLst>
          </p:cNvPr>
          <p:cNvSpPr txBox="1">
            <a:spLocks noChangeArrowheads="1"/>
          </p:cNvSpPr>
          <p:nvPr/>
        </p:nvSpPr>
        <p:spPr bwMode="auto">
          <a:xfrm>
            <a:off x="5121275" y="1681522"/>
            <a:ext cx="5540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sz="2400">
                <a:latin typeface="Arial" pitchFamily="34" charset="0"/>
              </a:rPr>
              <a:t>1 º</a:t>
            </a:r>
          </a:p>
        </p:txBody>
      </p:sp>
      <p:pic>
        <p:nvPicPr>
          <p:cNvPr id="32" name="Picture 1">
            <a:extLst>
              <a:ext uri="{FF2B5EF4-FFF2-40B4-BE49-F238E27FC236}">
                <a16:creationId xmlns:a16="http://schemas.microsoft.com/office/drawing/2014/main" id="{2FB2FC9C-F0FE-7C67-6DB6-344A5603FE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4175" y="2091193"/>
            <a:ext cx="86106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50"/>
          <p:cNvSpPr>
            <a:spLocks noChangeArrowheads="1"/>
          </p:cNvSpPr>
          <p:nvPr/>
        </p:nvSpPr>
        <p:spPr bwMode="auto">
          <a:xfrm>
            <a:off x="1852614" y="4090821"/>
            <a:ext cx="8364537" cy="33404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CH" dirty="0"/>
          </a:p>
        </p:txBody>
      </p:sp>
      <p:sp>
        <p:nvSpPr>
          <p:cNvPr id="33" name="Rectangle 265">
            <a:extLst>
              <a:ext uri="{FF2B5EF4-FFF2-40B4-BE49-F238E27FC236}">
                <a16:creationId xmlns:a16="http://schemas.microsoft.com/office/drawing/2014/main" id="{CA3B4C90-B744-548C-AFFB-F305DB0E62D8}"/>
              </a:ext>
            </a:extLst>
          </p:cNvPr>
          <p:cNvSpPr>
            <a:spLocks noChangeArrowheads="1"/>
          </p:cNvSpPr>
          <p:nvPr/>
        </p:nvSpPr>
        <p:spPr bwMode="auto">
          <a:xfrm>
            <a:off x="1565834" y="4776543"/>
            <a:ext cx="7562850"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nSpc>
                <a:spcPct val="90000"/>
              </a:lnSpc>
            </a:pPr>
            <a:r>
              <a:rPr lang="en-US" sz="2400" dirty="0"/>
              <a:t>During data collection in the field (GNSS enabled devices)</a:t>
            </a:r>
          </a:p>
        </p:txBody>
      </p:sp>
      <p:sp>
        <p:nvSpPr>
          <p:cNvPr id="34" name="Rectangle 265">
            <a:extLst>
              <a:ext uri="{FF2B5EF4-FFF2-40B4-BE49-F238E27FC236}">
                <a16:creationId xmlns:a16="http://schemas.microsoft.com/office/drawing/2014/main" id="{61C7AADA-6A66-0A77-299D-11DEE9414A9C}"/>
              </a:ext>
            </a:extLst>
          </p:cNvPr>
          <p:cNvSpPr>
            <a:spLocks noChangeArrowheads="1"/>
          </p:cNvSpPr>
          <p:nvPr/>
        </p:nvSpPr>
        <p:spPr bwMode="auto">
          <a:xfrm>
            <a:off x="1578534" y="5304478"/>
            <a:ext cx="10362454" cy="75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When generating or extracting vector format geospatial data (precision level of vertices)</a:t>
            </a:r>
          </a:p>
        </p:txBody>
      </p:sp>
      <p:sp>
        <p:nvSpPr>
          <p:cNvPr id="35" name="Text Box 18">
            <a:extLst>
              <a:ext uri="{FF2B5EF4-FFF2-40B4-BE49-F238E27FC236}">
                <a16:creationId xmlns:a16="http://schemas.microsoft.com/office/drawing/2014/main" id="{61868436-E4B4-58D2-F789-F09DE6CACF08}"/>
              </a:ext>
            </a:extLst>
          </p:cNvPr>
          <p:cNvSpPr txBox="1">
            <a:spLocks noChangeArrowheads="1"/>
          </p:cNvSpPr>
          <p:nvPr/>
        </p:nvSpPr>
        <p:spPr bwMode="auto">
          <a:xfrm>
            <a:off x="9575479" y="4497357"/>
            <a:ext cx="1838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b="1" dirty="0">
                <a:solidFill>
                  <a:srgbClr val="FF0000"/>
                </a:solidFill>
                <a:latin typeface="Arial" pitchFamily="34" charset="0"/>
              </a:rPr>
              <a:t>Recommended</a:t>
            </a:r>
          </a:p>
        </p:txBody>
      </p:sp>
      <p:sp>
        <p:nvSpPr>
          <p:cNvPr id="3" name="Title 1">
            <a:extLst>
              <a:ext uri="{FF2B5EF4-FFF2-40B4-BE49-F238E27FC236}">
                <a16:creationId xmlns:a16="http://schemas.microsoft.com/office/drawing/2014/main" id="{99D19037-EF74-A423-3944-4012FDFF713A}"/>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 Geospatial data</a:t>
            </a:r>
          </a:p>
        </p:txBody>
      </p:sp>
      <p:sp>
        <p:nvSpPr>
          <p:cNvPr id="6" name="Right Arrow 10">
            <a:extLst>
              <a:ext uri="{FF2B5EF4-FFF2-40B4-BE49-F238E27FC236}">
                <a16:creationId xmlns:a16="http://schemas.microsoft.com/office/drawing/2014/main" id="{97E62434-0142-5495-D99C-2B97E4980641}"/>
              </a:ext>
            </a:extLst>
          </p:cNvPr>
          <p:cNvSpPr/>
          <p:nvPr/>
        </p:nvSpPr>
        <p:spPr>
          <a:xfrm>
            <a:off x="866855" y="4817710"/>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ight Arrow 10">
            <a:extLst>
              <a:ext uri="{FF2B5EF4-FFF2-40B4-BE49-F238E27FC236}">
                <a16:creationId xmlns:a16="http://schemas.microsoft.com/office/drawing/2014/main" id="{84080876-061A-535A-3DB3-AB87AD9A9C8B}"/>
              </a:ext>
            </a:extLst>
          </p:cNvPr>
          <p:cNvSpPr/>
          <p:nvPr/>
        </p:nvSpPr>
        <p:spPr>
          <a:xfrm>
            <a:off x="860553" y="5402361"/>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 Box 18">
            <a:extLst>
              <a:ext uri="{FF2B5EF4-FFF2-40B4-BE49-F238E27FC236}">
                <a16:creationId xmlns:a16="http://schemas.microsoft.com/office/drawing/2014/main" id="{20BECD11-22A5-4828-6599-6F3F21F1AE9A}"/>
              </a:ext>
            </a:extLst>
          </p:cNvPr>
          <p:cNvSpPr txBox="1">
            <a:spLocks noChangeArrowheads="1"/>
          </p:cNvSpPr>
          <p:nvPr/>
        </p:nvSpPr>
        <p:spPr bwMode="auto">
          <a:xfrm>
            <a:off x="6861175" y="1711832"/>
            <a:ext cx="16401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sz="2400" dirty="0">
                <a:latin typeface="Arial" pitchFamily="34" charset="0"/>
              </a:rPr>
              <a:t>111,320 m</a:t>
            </a:r>
          </a:p>
        </p:txBody>
      </p:sp>
      <p:sp>
        <p:nvSpPr>
          <p:cNvPr id="2" name="Slide Number Placeholder 3">
            <a:extLst>
              <a:ext uri="{FF2B5EF4-FFF2-40B4-BE49-F238E27FC236}">
                <a16:creationId xmlns:a16="http://schemas.microsoft.com/office/drawing/2014/main" id="{A8438207-012F-0B23-E1B5-1A51281D87AA}"/>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20</a:t>
            </a:fld>
            <a:endParaRPr lang="en-US" altLang="en-US" sz="1200" dirty="0">
              <a:solidFill>
                <a:schemeClr val="bg1"/>
              </a:solidFill>
            </a:endParaRPr>
          </a:p>
        </p:txBody>
      </p:sp>
    </p:spTree>
    <p:extLst>
      <p:ext uri="{BB962C8B-B14F-4D97-AF65-F5344CB8AC3E}">
        <p14:creationId xmlns:p14="http://schemas.microsoft.com/office/powerpoint/2010/main" val="2668750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16D25A9A-3E5E-3D8F-0072-C933532174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451" y="2031071"/>
            <a:ext cx="8258175"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txBox="1">
            <a:spLocks/>
          </p:cNvSpPr>
          <p:nvPr/>
        </p:nvSpPr>
        <p:spPr>
          <a:xfrm>
            <a:off x="377023" y="685781"/>
            <a:ext cx="8524428" cy="469900"/>
          </a:xfrm>
          <a:prstGeom prst="rect">
            <a:avLst/>
          </a:prstGeom>
        </p:spPr>
        <p:txBody>
          <a:bodyPr anchor="ctr"/>
          <a:lstStyle/>
          <a:p>
            <a:pPr>
              <a:lnSpc>
                <a:spcPct val="90000"/>
              </a:lnSpc>
              <a:defRPr/>
            </a:pPr>
            <a:r>
              <a:rPr lang="fr-FR" sz="2600" b="1" dirty="0" err="1">
                <a:ea typeface="+mj-ea"/>
                <a:cs typeface="+mj-cs"/>
              </a:rPr>
              <a:t>Scale</a:t>
            </a:r>
            <a:r>
              <a:rPr lang="fr-FR" sz="2600" b="1" dirty="0">
                <a:ea typeface="+mj-ea"/>
                <a:cs typeface="+mj-cs"/>
              </a:rPr>
              <a:t> and </a:t>
            </a:r>
            <a:r>
              <a:rPr lang="fr-FR" sz="2600" b="1" dirty="0" err="1">
                <a:ea typeface="+mj-ea"/>
                <a:cs typeface="+mj-cs"/>
              </a:rPr>
              <a:t>positioning</a:t>
            </a:r>
            <a:r>
              <a:rPr lang="fr-FR" sz="2600" b="1" dirty="0">
                <a:ea typeface="+mj-ea"/>
                <a:cs typeface="+mj-cs"/>
              </a:rPr>
              <a:t> </a:t>
            </a:r>
            <a:r>
              <a:rPr lang="fr-FR" sz="2600" b="1" dirty="0" err="1">
                <a:ea typeface="+mj-ea"/>
                <a:cs typeface="+mj-cs"/>
              </a:rPr>
              <a:t>accuracy</a:t>
            </a:r>
            <a:r>
              <a:rPr lang="fr-FR" sz="2600" b="1" dirty="0">
                <a:ea typeface="+mj-ea"/>
                <a:cs typeface="+mj-cs"/>
              </a:rPr>
              <a:t> (A.1, A.3 et A.4)</a:t>
            </a:r>
            <a:endParaRPr lang="en-US" sz="2600" b="1" dirty="0">
              <a:ea typeface="+mj-ea"/>
              <a:cs typeface="+mj-cs"/>
            </a:endParaRPr>
          </a:p>
        </p:txBody>
      </p:sp>
      <p:sp>
        <p:nvSpPr>
          <p:cNvPr id="7" name="Rectangle 4"/>
          <p:cNvSpPr>
            <a:spLocks noChangeArrowheads="1"/>
          </p:cNvSpPr>
          <p:nvPr/>
        </p:nvSpPr>
        <p:spPr bwMode="auto">
          <a:xfrm>
            <a:off x="-364" y="6114222"/>
            <a:ext cx="49196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9063" indent="-119063"/>
            <a:r>
              <a:rPr lang="en-US" sz="1000" dirty="0"/>
              <a:t>http://www.colorado.edu/geography/gcraft/notes/error/error_f.html</a:t>
            </a:r>
          </a:p>
        </p:txBody>
      </p:sp>
      <p:sp>
        <p:nvSpPr>
          <p:cNvPr id="9" name="Rectangle 5"/>
          <p:cNvSpPr>
            <a:spLocks noChangeArrowheads="1"/>
          </p:cNvSpPr>
          <p:nvPr/>
        </p:nvSpPr>
        <p:spPr bwMode="auto">
          <a:xfrm>
            <a:off x="762323" y="1314934"/>
            <a:ext cx="10909724" cy="76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80000"/>
              </a:lnSpc>
            </a:pPr>
            <a:r>
              <a:rPr lang="en-US" dirty="0"/>
              <a:t>United States Geological Survey mapping standards: "requirements for meeting horizontal accuracy as 90 per cent of all measurable points must be within 1/30th of an inch for maps at a scale of 1:20,000 or larger, and 1/50th of an inch for maps at scales smaller than 1:20,000."</a:t>
            </a:r>
          </a:p>
        </p:txBody>
      </p:sp>
      <p:sp>
        <p:nvSpPr>
          <p:cNvPr id="12" name="Rectangle 50"/>
          <p:cNvSpPr>
            <a:spLocks noChangeArrowheads="1"/>
          </p:cNvSpPr>
          <p:nvPr/>
        </p:nvSpPr>
        <p:spPr bwMode="auto">
          <a:xfrm>
            <a:off x="5591945" y="3152039"/>
            <a:ext cx="4475857" cy="389217"/>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CH"/>
          </a:p>
        </p:txBody>
      </p:sp>
      <p:sp>
        <p:nvSpPr>
          <p:cNvPr id="3" name="Title 1">
            <a:extLst>
              <a:ext uri="{FF2B5EF4-FFF2-40B4-BE49-F238E27FC236}">
                <a16:creationId xmlns:a16="http://schemas.microsoft.com/office/drawing/2014/main" id="{1FDFD0C8-4DEB-E052-A017-39C45FFD6E86}"/>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 Geospatial data</a:t>
            </a:r>
          </a:p>
        </p:txBody>
      </p:sp>
      <p:sp>
        <p:nvSpPr>
          <p:cNvPr id="6" name="TextBox 5">
            <a:extLst>
              <a:ext uri="{FF2B5EF4-FFF2-40B4-BE49-F238E27FC236}">
                <a16:creationId xmlns:a16="http://schemas.microsoft.com/office/drawing/2014/main" id="{F671064E-777F-4106-4738-43843A4FAFF7}"/>
              </a:ext>
            </a:extLst>
          </p:cNvPr>
          <p:cNvSpPr txBox="1"/>
          <p:nvPr/>
        </p:nvSpPr>
        <p:spPr>
          <a:xfrm>
            <a:off x="1807940" y="5565141"/>
            <a:ext cx="7836614" cy="400110"/>
          </a:xfrm>
          <a:prstGeom prst="rect">
            <a:avLst/>
          </a:prstGeom>
          <a:noFill/>
        </p:spPr>
        <p:txBody>
          <a:bodyPr wrap="square">
            <a:spAutoFit/>
          </a:bodyPr>
          <a:lstStyle/>
          <a:p>
            <a:r>
              <a:rPr lang="en-US" sz="2000" dirty="0">
                <a:ea typeface="Times New Roman" pitchFamily="18" charset="0"/>
              </a:rPr>
              <a:t>Similar relationship than between scale and resolution</a:t>
            </a:r>
            <a:endParaRPr lang="en-GB" sz="2000" dirty="0"/>
          </a:p>
        </p:txBody>
      </p:sp>
      <p:sp>
        <p:nvSpPr>
          <p:cNvPr id="8" name="Right Arrow 10">
            <a:extLst>
              <a:ext uri="{FF2B5EF4-FFF2-40B4-BE49-F238E27FC236}">
                <a16:creationId xmlns:a16="http://schemas.microsoft.com/office/drawing/2014/main" id="{078F92FC-EE39-65C6-6B01-5D7C1A840EC1}"/>
              </a:ext>
            </a:extLst>
          </p:cNvPr>
          <p:cNvSpPr/>
          <p:nvPr/>
        </p:nvSpPr>
        <p:spPr>
          <a:xfrm>
            <a:off x="1240060" y="5574026"/>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3">
            <a:extLst>
              <a:ext uri="{FF2B5EF4-FFF2-40B4-BE49-F238E27FC236}">
                <a16:creationId xmlns:a16="http://schemas.microsoft.com/office/drawing/2014/main" id="{4DAA237A-458C-EE07-7C1D-D33321B8F156}"/>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21</a:t>
            </a:fld>
            <a:endParaRPr lang="en-US" altLang="en-US" sz="1200" dirty="0">
              <a:solidFill>
                <a:schemeClr val="bg1"/>
              </a:solidFill>
            </a:endParaRPr>
          </a:p>
        </p:txBody>
      </p:sp>
    </p:spTree>
    <p:extLst>
      <p:ext uri="{BB962C8B-B14F-4D97-AF65-F5344CB8AC3E}">
        <p14:creationId xmlns:p14="http://schemas.microsoft.com/office/powerpoint/2010/main" val="2550682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724BB86F-0879-6A70-19EC-961C37E30935}"/>
              </a:ext>
            </a:extLst>
          </p:cNvPr>
          <p:cNvPicPr>
            <a:picLocks noChangeAspect="1" noChangeArrowheads="1"/>
          </p:cNvPicPr>
          <p:nvPr/>
        </p:nvPicPr>
        <p:blipFill>
          <a:blip r:embed="rId3" cstate="print"/>
          <a:srcRect l="29852" t="14343" r="33992" b="8334"/>
          <a:stretch>
            <a:fillRect/>
          </a:stretch>
        </p:blipFill>
        <p:spPr bwMode="auto">
          <a:xfrm>
            <a:off x="7596707" y="1024790"/>
            <a:ext cx="2196983" cy="2983060"/>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sp>
        <p:nvSpPr>
          <p:cNvPr id="5" name="Rectangle 10">
            <a:extLst>
              <a:ext uri="{FF2B5EF4-FFF2-40B4-BE49-F238E27FC236}">
                <a16:creationId xmlns:a16="http://schemas.microsoft.com/office/drawing/2014/main" id="{7A84C806-C5D4-378F-1DE9-767EA636C527}"/>
              </a:ext>
            </a:extLst>
          </p:cNvPr>
          <p:cNvSpPr>
            <a:spLocks noChangeArrowheads="1"/>
          </p:cNvSpPr>
          <p:nvPr/>
        </p:nvSpPr>
        <p:spPr bwMode="auto">
          <a:xfrm>
            <a:off x="9893070" y="980501"/>
            <a:ext cx="17170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a:t>Geospatial data set specifications for Myanmar</a:t>
            </a:r>
          </a:p>
        </p:txBody>
      </p:sp>
      <p:sp>
        <p:nvSpPr>
          <p:cNvPr id="17" name="Rectangle 1"/>
          <p:cNvSpPr>
            <a:spLocks noChangeArrowheads="1"/>
          </p:cNvSpPr>
          <p:nvPr/>
        </p:nvSpPr>
        <p:spPr bwMode="auto">
          <a:xfrm>
            <a:off x="682624" y="1257034"/>
            <a:ext cx="6543676" cy="4431983"/>
          </a:xfrm>
          <a:prstGeom prst="rect">
            <a:avLst/>
          </a:prstGeom>
          <a:noFill/>
          <a:ln w="9525">
            <a:noFill/>
            <a:miter lim="800000"/>
            <a:headEnd/>
            <a:tailEnd/>
          </a:ln>
          <a:effectLst/>
        </p:spPr>
        <p:txBody>
          <a:bodyPr wrap="square" tIns="0" bIns="0" anchor="ctr">
            <a:spAutoFit/>
          </a:bodyPr>
          <a:lstStyle/>
          <a:p>
            <a:pPr marL="292100" indent="-292100">
              <a:defRPr/>
            </a:pPr>
            <a:r>
              <a:rPr lang="en-US" sz="2400" dirty="0">
                <a:cs typeface="Calibri" pitchFamily="34" charset="0"/>
              </a:rPr>
              <a:t>• The purpose behind the use of geospatial data will guide the choice of a specific scale of work.</a:t>
            </a:r>
          </a:p>
          <a:p>
            <a:pPr marL="292100" indent="-292100">
              <a:defRPr/>
            </a:pPr>
            <a:r>
              <a:rPr lang="en-US" sz="2400" dirty="0">
                <a:cs typeface="Calibri" pitchFamily="34" charset="0"/>
              </a:rPr>
              <a:t>• This scale will directly influence the positional accuracy and spatial resolution that should be used when compiling, collecting, extracting or using geospatial data.</a:t>
            </a:r>
          </a:p>
          <a:p>
            <a:pPr marL="292100" indent="-292100">
              <a:defRPr/>
            </a:pPr>
            <a:r>
              <a:rPr lang="en-US" sz="2400" dirty="0">
                <a:cs typeface="Calibri" pitchFamily="34" charset="0"/>
              </a:rPr>
              <a:t>• The highest positional accuracy and precision possible should be sought, including when using GNSS-enabled devices, to allow for the largest use possible of the resulting data</a:t>
            </a:r>
            <a:r>
              <a:rPr lang="fr-FR" sz="2400" dirty="0">
                <a:cs typeface="Calibri" pitchFamily="34" charset="0"/>
              </a:rPr>
              <a:t>.</a:t>
            </a:r>
            <a:endParaRPr lang="en-US" sz="2400" dirty="0">
              <a:cs typeface="Calibri" pitchFamily="34" charset="0"/>
            </a:endParaRPr>
          </a:p>
          <a:p>
            <a:pPr marL="292100" indent="-292100">
              <a:defRPr/>
            </a:pPr>
            <a:r>
              <a:rPr lang="en-US" sz="2400" dirty="0">
                <a:cs typeface="Calibri" pitchFamily="34" charset="0"/>
              </a:rPr>
              <a:t>• A precision level down to the meter (5 digits in decimal degrees) is recommended</a:t>
            </a:r>
          </a:p>
        </p:txBody>
      </p:sp>
      <p:sp>
        <p:nvSpPr>
          <p:cNvPr id="3" name="Title 1">
            <a:extLst>
              <a:ext uri="{FF2B5EF4-FFF2-40B4-BE49-F238E27FC236}">
                <a16:creationId xmlns:a16="http://schemas.microsoft.com/office/drawing/2014/main" id="{570FB519-C6C1-FEBF-A024-B5445DC1B5B1}"/>
              </a:ext>
            </a:extLst>
          </p:cNvPr>
          <p:cNvSpPr txBox="1">
            <a:spLocks/>
          </p:cNvSpPr>
          <p:nvPr/>
        </p:nvSpPr>
        <p:spPr>
          <a:xfrm>
            <a:off x="394953" y="694746"/>
            <a:ext cx="8524428" cy="469900"/>
          </a:xfrm>
          <a:prstGeom prst="rect">
            <a:avLst/>
          </a:prstGeom>
        </p:spPr>
        <p:txBody>
          <a:bodyPr anchor="ctr"/>
          <a:lstStyle/>
          <a:p>
            <a:pPr>
              <a:lnSpc>
                <a:spcPct val="90000"/>
              </a:lnSpc>
              <a:defRPr/>
            </a:pPr>
            <a:r>
              <a:rPr lang="fr-FR" sz="2600" b="1" dirty="0" err="1">
                <a:ea typeface="+mj-ea"/>
                <a:cs typeface="+mj-cs"/>
              </a:rPr>
              <a:t>Summary</a:t>
            </a:r>
            <a:endParaRPr lang="en-US" sz="2600" b="1" dirty="0">
              <a:ea typeface="+mj-ea"/>
              <a:cs typeface="+mj-cs"/>
            </a:endParaRPr>
          </a:p>
        </p:txBody>
      </p:sp>
      <p:sp>
        <p:nvSpPr>
          <p:cNvPr id="7" name="Title 1">
            <a:extLst>
              <a:ext uri="{FF2B5EF4-FFF2-40B4-BE49-F238E27FC236}">
                <a16:creationId xmlns:a16="http://schemas.microsoft.com/office/drawing/2014/main" id="{4FAABD1F-2D9F-9A2C-4D2A-18BCBFC6D0CC}"/>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 Geospatial data</a:t>
            </a:r>
          </a:p>
        </p:txBody>
      </p:sp>
      <p:pic>
        <p:nvPicPr>
          <p:cNvPr id="2" name="Picture 1">
            <a:extLst>
              <a:ext uri="{FF2B5EF4-FFF2-40B4-BE49-F238E27FC236}">
                <a16:creationId xmlns:a16="http://schemas.microsoft.com/office/drawing/2014/main" id="{2B5FD103-7865-9001-6FBE-B785658DFEE4}"/>
              </a:ext>
            </a:extLst>
          </p:cNvPr>
          <p:cNvPicPr>
            <a:picLocks noChangeAspect="1"/>
          </p:cNvPicPr>
          <p:nvPr/>
        </p:nvPicPr>
        <p:blipFill rotWithShape="1">
          <a:blip r:embed="rId4"/>
          <a:srcRect l="80520" t="38265" r="10441" b="47050"/>
          <a:stretch/>
        </p:blipFill>
        <p:spPr>
          <a:xfrm>
            <a:off x="9593430" y="863946"/>
            <a:ext cx="356950" cy="321688"/>
          </a:xfrm>
          <a:prstGeom prst="rect">
            <a:avLst/>
          </a:prstGeom>
        </p:spPr>
      </p:pic>
      <p:pic>
        <p:nvPicPr>
          <p:cNvPr id="11" name="Picture 10">
            <a:extLst>
              <a:ext uri="{FF2B5EF4-FFF2-40B4-BE49-F238E27FC236}">
                <a16:creationId xmlns:a16="http://schemas.microsoft.com/office/drawing/2014/main" id="{21B85704-CB05-469B-C587-E417951AF039}"/>
              </a:ext>
            </a:extLst>
          </p:cNvPr>
          <p:cNvPicPr>
            <a:picLocks noChangeAspect="1"/>
          </p:cNvPicPr>
          <p:nvPr/>
        </p:nvPicPr>
        <p:blipFill>
          <a:blip r:embed="rId5"/>
          <a:stretch>
            <a:fillRect/>
          </a:stretch>
        </p:blipFill>
        <p:spPr>
          <a:xfrm>
            <a:off x="8677599" y="2628900"/>
            <a:ext cx="2545561" cy="3365154"/>
          </a:xfrm>
          <a:prstGeom prst="rect">
            <a:avLst/>
          </a:prstGeom>
        </p:spPr>
      </p:pic>
      <p:pic>
        <p:nvPicPr>
          <p:cNvPr id="12" name="Picture 11">
            <a:extLst>
              <a:ext uri="{FF2B5EF4-FFF2-40B4-BE49-F238E27FC236}">
                <a16:creationId xmlns:a16="http://schemas.microsoft.com/office/drawing/2014/main" id="{55167FAB-6DBF-A9F4-9058-38A1EB512823}"/>
              </a:ext>
            </a:extLst>
          </p:cNvPr>
          <p:cNvPicPr>
            <a:picLocks noChangeAspect="1"/>
          </p:cNvPicPr>
          <p:nvPr/>
        </p:nvPicPr>
        <p:blipFill rotWithShape="1">
          <a:blip r:embed="rId4"/>
          <a:srcRect l="80520" t="38265" r="10441" b="47050"/>
          <a:stretch/>
        </p:blipFill>
        <p:spPr>
          <a:xfrm>
            <a:off x="11044685" y="5748763"/>
            <a:ext cx="356950" cy="321688"/>
          </a:xfrm>
          <a:prstGeom prst="rect">
            <a:avLst/>
          </a:prstGeom>
        </p:spPr>
      </p:pic>
      <p:sp>
        <p:nvSpPr>
          <p:cNvPr id="8" name="Slide Number Placeholder 3">
            <a:extLst>
              <a:ext uri="{FF2B5EF4-FFF2-40B4-BE49-F238E27FC236}">
                <a16:creationId xmlns:a16="http://schemas.microsoft.com/office/drawing/2014/main" id="{1D474A13-B070-3860-A9A0-2BCD89B9FCE6}"/>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22</a:t>
            </a:fld>
            <a:endParaRPr lang="en-US" altLang="en-US" sz="1200" dirty="0">
              <a:solidFill>
                <a:schemeClr val="bg1"/>
              </a:solidFill>
            </a:endParaRPr>
          </a:p>
        </p:txBody>
      </p:sp>
    </p:spTree>
    <p:extLst>
      <p:ext uri="{BB962C8B-B14F-4D97-AF65-F5344CB8AC3E}">
        <p14:creationId xmlns:p14="http://schemas.microsoft.com/office/powerpoint/2010/main" val="77339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DFD0C8-4DEB-E052-A017-39C45FFD6E86}"/>
              </a:ext>
            </a:extLst>
          </p:cNvPr>
          <p:cNvSpPr txBox="1">
            <a:spLocks/>
          </p:cNvSpPr>
          <p:nvPr/>
        </p:nvSpPr>
        <p:spPr>
          <a:xfrm>
            <a:off x="0" y="1"/>
            <a:ext cx="12192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 Georeferenced Master list</a:t>
            </a:r>
          </a:p>
        </p:txBody>
      </p:sp>
      <p:sp>
        <p:nvSpPr>
          <p:cNvPr id="11" name="Rectangle 265">
            <a:extLst>
              <a:ext uri="{FF2B5EF4-FFF2-40B4-BE49-F238E27FC236}">
                <a16:creationId xmlns:a16="http://schemas.microsoft.com/office/drawing/2014/main" id="{D6CC499F-E873-A9FD-9B86-1747709857C3}"/>
              </a:ext>
            </a:extLst>
          </p:cNvPr>
          <p:cNvSpPr>
            <a:spLocks noChangeArrowheads="1"/>
          </p:cNvSpPr>
          <p:nvPr/>
        </p:nvSpPr>
        <p:spPr bwMode="auto">
          <a:xfrm>
            <a:off x="6914832" y="1534572"/>
            <a:ext cx="2942667"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Master list template</a:t>
            </a:r>
          </a:p>
        </p:txBody>
      </p:sp>
      <p:sp>
        <p:nvSpPr>
          <p:cNvPr id="13" name="Right Arrow 10">
            <a:extLst>
              <a:ext uri="{FF2B5EF4-FFF2-40B4-BE49-F238E27FC236}">
                <a16:creationId xmlns:a16="http://schemas.microsoft.com/office/drawing/2014/main" id="{02DA5525-6E88-FC48-59F4-AD8EAC8595F7}"/>
              </a:ext>
            </a:extLst>
          </p:cNvPr>
          <p:cNvSpPr/>
          <p:nvPr/>
        </p:nvSpPr>
        <p:spPr>
          <a:xfrm>
            <a:off x="6346953" y="1548859"/>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265">
            <a:extLst>
              <a:ext uri="{FF2B5EF4-FFF2-40B4-BE49-F238E27FC236}">
                <a16:creationId xmlns:a16="http://schemas.microsoft.com/office/drawing/2014/main" id="{AA5F6137-292A-04F3-0ED7-1B8311077E30}"/>
              </a:ext>
            </a:extLst>
          </p:cNvPr>
          <p:cNvSpPr>
            <a:spLocks noChangeArrowheads="1"/>
          </p:cNvSpPr>
          <p:nvPr/>
        </p:nvSpPr>
        <p:spPr bwMode="auto">
          <a:xfrm>
            <a:off x="818122" y="5943600"/>
            <a:ext cx="2877578"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i="1" dirty="0"/>
              <a:t>Fake example</a:t>
            </a:r>
          </a:p>
        </p:txBody>
      </p:sp>
      <p:pic>
        <p:nvPicPr>
          <p:cNvPr id="17" name="Picture 16">
            <a:extLst>
              <a:ext uri="{FF2B5EF4-FFF2-40B4-BE49-F238E27FC236}">
                <a16:creationId xmlns:a16="http://schemas.microsoft.com/office/drawing/2014/main" id="{1BBEBBDD-D560-15BF-AB58-0903AE0FD051}"/>
              </a:ext>
            </a:extLst>
          </p:cNvPr>
          <p:cNvPicPr>
            <a:picLocks noChangeAspect="1"/>
          </p:cNvPicPr>
          <p:nvPr/>
        </p:nvPicPr>
        <p:blipFill>
          <a:blip r:embed="rId3"/>
          <a:stretch>
            <a:fillRect/>
          </a:stretch>
        </p:blipFill>
        <p:spPr>
          <a:xfrm>
            <a:off x="463091" y="639602"/>
            <a:ext cx="5425485" cy="5221747"/>
          </a:xfrm>
          <a:prstGeom prst="rect">
            <a:avLst/>
          </a:prstGeom>
        </p:spPr>
      </p:pic>
      <p:sp>
        <p:nvSpPr>
          <p:cNvPr id="18" name="Rectangle 265">
            <a:extLst>
              <a:ext uri="{FF2B5EF4-FFF2-40B4-BE49-F238E27FC236}">
                <a16:creationId xmlns:a16="http://schemas.microsoft.com/office/drawing/2014/main" id="{5103AC79-EF42-04F8-A20A-D073A1B93A4E}"/>
              </a:ext>
            </a:extLst>
          </p:cNvPr>
          <p:cNvSpPr>
            <a:spLocks noChangeArrowheads="1"/>
          </p:cNvSpPr>
          <p:nvPr/>
        </p:nvSpPr>
        <p:spPr bwMode="auto">
          <a:xfrm>
            <a:off x="6914832" y="1153572"/>
            <a:ext cx="4389513"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Data dictionary</a:t>
            </a:r>
          </a:p>
        </p:txBody>
      </p:sp>
      <p:sp>
        <p:nvSpPr>
          <p:cNvPr id="19" name="Right Arrow 10">
            <a:extLst>
              <a:ext uri="{FF2B5EF4-FFF2-40B4-BE49-F238E27FC236}">
                <a16:creationId xmlns:a16="http://schemas.microsoft.com/office/drawing/2014/main" id="{D892EB5D-C370-7A89-BF34-4D89926992D5}"/>
              </a:ext>
            </a:extLst>
          </p:cNvPr>
          <p:cNvSpPr/>
          <p:nvPr/>
        </p:nvSpPr>
        <p:spPr>
          <a:xfrm>
            <a:off x="6346953" y="1167859"/>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ight Brace 19">
            <a:extLst>
              <a:ext uri="{FF2B5EF4-FFF2-40B4-BE49-F238E27FC236}">
                <a16:creationId xmlns:a16="http://schemas.microsoft.com/office/drawing/2014/main" id="{512F4D5D-903C-AADC-8267-D8D9385214BD}"/>
              </a:ext>
            </a:extLst>
          </p:cNvPr>
          <p:cNvSpPr/>
          <p:nvPr/>
        </p:nvSpPr>
        <p:spPr>
          <a:xfrm>
            <a:off x="6346953" y="1929859"/>
            <a:ext cx="371347" cy="219764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1" name="Rectangle 265">
            <a:extLst>
              <a:ext uri="{FF2B5EF4-FFF2-40B4-BE49-F238E27FC236}">
                <a16:creationId xmlns:a16="http://schemas.microsoft.com/office/drawing/2014/main" id="{FE659493-48DB-1877-DD36-1F00DAEB0BB2}"/>
              </a:ext>
            </a:extLst>
          </p:cNvPr>
          <p:cNvSpPr>
            <a:spLocks noChangeArrowheads="1"/>
          </p:cNvSpPr>
          <p:nvPr/>
        </p:nvSpPr>
        <p:spPr bwMode="auto">
          <a:xfrm>
            <a:off x="6747746" y="2632346"/>
            <a:ext cx="3109753" cy="75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Same criteria as for the geospatial data</a:t>
            </a:r>
          </a:p>
        </p:txBody>
      </p:sp>
      <p:sp>
        <p:nvSpPr>
          <p:cNvPr id="22" name="Rectangle 265">
            <a:extLst>
              <a:ext uri="{FF2B5EF4-FFF2-40B4-BE49-F238E27FC236}">
                <a16:creationId xmlns:a16="http://schemas.microsoft.com/office/drawing/2014/main" id="{5F93DDE3-3ACE-340C-02F7-F815F235C964}"/>
              </a:ext>
            </a:extLst>
          </p:cNvPr>
          <p:cNvSpPr>
            <a:spLocks noChangeArrowheads="1"/>
          </p:cNvSpPr>
          <p:nvPr/>
        </p:nvSpPr>
        <p:spPr bwMode="auto">
          <a:xfrm>
            <a:off x="6893478" y="5012546"/>
            <a:ext cx="3469721"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Classification tables </a:t>
            </a:r>
          </a:p>
        </p:txBody>
      </p:sp>
      <p:sp>
        <p:nvSpPr>
          <p:cNvPr id="23" name="Right Arrow 10">
            <a:extLst>
              <a:ext uri="{FF2B5EF4-FFF2-40B4-BE49-F238E27FC236}">
                <a16:creationId xmlns:a16="http://schemas.microsoft.com/office/drawing/2014/main" id="{2F5CCBEF-DB8B-8F5E-6D9A-B49EA4F4C9EE}"/>
              </a:ext>
            </a:extLst>
          </p:cNvPr>
          <p:cNvSpPr/>
          <p:nvPr/>
        </p:nvSpPr>
        <p:spPr>
          <a:xfrm>
            <a:off x="6325599" y="5026833"/>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65">
            <a:extLst>
              <a:ext uri="{FF2B5EF4-FFF2-40B4-BE49-F238E27FC236}">
                <a16:creationId xmlns:a16="http://schemas.microsoft.com/office/drawing/2014/main" id="{15A4C968-A0E9-AB65-3A94-3E072A34C5D0}"/>
              </a:ext>
            </a:extLst>
          </p:cNvPr>
          <p:cNvSpPr>
            <a:spLocks noChangeArrowheads="1"/>
          </p:cNvSpPr>
          <p:nvPr/>
        </p:nvSpPr>
        <p:spPr bwMode="auto">
          <a:xfrm>
            <a:off x="6893478" y="5466062"/>
            <a:ext cx="3469721"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Other master lists</a:t>
            </a:r>
          </a:p>
        </p:txBody>
      </p:sp>
      <p:sp>
        <p:nvSpPr>
          <p:cNvPr id="25" name="Right Arrow 10">
            <a:extLst>
              <a:ext uri="{FF2B5EF4-FFF2-40B4-BE49-F238E27FC236}">
                <a16:creationId xmlns:a16="http://schemas.microsoft.com/office/drawing/2014/main" id="{DA4BB5CA-8535-6BE6-CB97-C6450A8546D0}"/>
              </a:ext>
            </a:extLst>
          </p:cNvPr>
          <p:cNvSpPr/>
          <p:nvPr/>
        </p:nvSpPr>
        <p:spPr>
          <a:xfrm>
            <a:off x="6325599" y="5480349"/>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a:extLst>
              <a:ext uri="{FF2B5EF4-FFF2-40B4-BE49-F238E27FC236}">
                <a16:creationId xmlns:a16="http://schemas.microsoft.com/office/drawing/2014/main" id="{D95624BB-8A12-65DF-09BC-1610B3E384E4}"/>
              </a:ext>
            </a:extLst>
          </p:cNvPr>
          <p:cNvPicPr>
            <a:picLocks noChangeAspect="1"/>
          </p:cNvPicPr>
          <p:nvPr/>
        </p:nvPicPr>
        <p:blipFill>
          <a:blip r:embed="rId4"/>
          <a:stretch>
            <a:fillRect/>
          </a:stretch>
        </p:blipFill>
        <p:spPr>
          <a:xfrm>
            <a:off x="10618528" y="754584"/>
            <a:ext cx="1000550" cy="1406922"/>
          </a:xfrm>
          <a:prstGeom prst="rect">
            <a:avLst/>
          </a:prstGeom>
          <a:ln>
            <a:solidFill>
              <a:schemeClr val="tx1"/>
            </a:solidFill>
          </a:ln>
        </p:spPr>
      </p:pic>
      <p:pic>
        <p:nvPicPr>
          <p:cNvPr id="5" name="Picture 4">
            <a:extLst>
              <a:ext uri="{FF2B5EF4-FFF2-40B4-BE49-F238E27FC236}">
                <a16:creationId xmlns:a16="http://schemas.microsoft.com/office/drawing/2014/main" id="{721FD597-518C-DFB4-99AC-712CA2ED20ED}"/>
              </a:ext>
            </a:extLst>
          </p:cNvPr>
          <p:cNvPicPr>
            <a:picLocks noChangeAspect="1"/>
          </p:cNvPicPr>
          <p:nvPr/>
        </p:nvPicPr>
        <p:blipFill rotWithShape="1">
          <a:blip r:embed="rId5"/>
          <a:srcRect l="80520" t="38265" r="10441" b="47050"/>
          <a:stretch/>
        </p:blipFill>
        <p:spPr>
          <a:xfrm>
            <a:off x="11448252" y="2052144"/>
            <a:ext cx="356950" cy="321688"/>
          </a:xfrm>
          <a:prstGeom prst="rect">
            <a:avLst/>
          </a:prstGeom>
        </p:spPr>
      </p:pic>
      <p:sp>
        <p:nvSpPr>
          <p:cNvPr id="6" name="Slide Number Placeholder 3">
            <a:extLst>
              <a:ext uri="{FF2B5EF4-FFF2-40B4-BE49-F238E27FC236}">
                <a16:creationId xmlns:a16="http://schemas.microsoft.com/office/drawing/2014/main" id="{288C82E8-1416-F03B-A74F-FB32CAD92649}"/>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23</a:t>
            </a:fld>
            <a:endParaRPr lang="en-US" altLang="en-US" sz="1200" dirty="0">
              <a:solidFill>
                <a:schemeClr val="bg1"/>
              </a:solidFill>
            </a:endParaRPr>
          </a:p>
        </p:txBody>
      </p:sp>
    </p:spTree>
    <p:extLst>
      <p:ext uri="{BB962C8B-B14F-4D97-AF65-F5344CB8AC3E}">
        <p14:creationId xmlns:p14="http://schemas.microsoft.com/office/powerpoint/2010/main" val="4104820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DFD0C8-4DEB-E052-A017-39C45FFD6E86}"/>
              </a:ext>
            </a:extLst>
          </p:cNvPr>
          <p:cNvSpPr txBox="1">
            <a:spLocks/>
          </p:cNvSpPr>
          <p:nvPr/>
        </p:nvSpPr>
        <p:spPr>
          <a:xfrm>
            <a:off x="0" y="1"/>
            <a:ext cx="12192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 Statistical data</a:t>
            </a:r>
          </a:p>
        </p:txBody>
      </p:sp>
      <p:sp>
        <p:nvSpPr>
          <p:cNvPr id="6" name="Rectangle 265">
            <a:extLst>
              <a:ext uri="{FF2B5EF4-FFF2-40B4-BE49-F238E27FC236}">
                <a16:creationId xmlns:a16="http://schemas.microsoft.com/office/drawing/2014/main" id="{05A15B31-61C7-4AE7-44DF-2C6E57B18F40}"/>
              </a:ext>
            </a:extLst>
          </p:cNvPr>
          <p:cNvSpPr>
            <a:spLocks noChangeArrowheads="1"/>
          </p:cNvSpPr>
          <p:nvPr/>
        </p:nvSpPr>
        <p:spPr bwMode="auto">
          <a:xfrm>
            <a:off x="6877838" y="3869699"/>
            <a:ext cx="1745462" cy="108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Indicator reference sheet</a:t>
            </a:r>
          </a:p>
        </p:txBody>
      </p:sp>
      <p:sp>
        <p:nvSpPr>
          <p:cNvPr id="7" name="Right Arrow 10">
            <a:extLst>
              <a:ext uri="{FF2B5EF4-FFF2-40B4-BE49-F238E27FC236}">
                <a16:creationId xmlns:a16="http://schemas.microsoft.com/office/drawing/2014/main" id="{E1C8E260-E3DA-248B-964F-3FFE6807B135}"/>
              </a:ext>
            </a:extLst>
          </p:cNvPr>
          <p:cNvSpPr/>
          <p:nvPr/>
        </p:nvSpPr>
        <p:spPr>
          <a:xfrm>
            <a:off x="6272276" y="3871114"/>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265">
            <a:extLst>
              <a:ext uri="{FF2B5EF4-FFF2-40B4-BE49-F238E27FC236}">
                <a16:creationId xmlns:a16="http://schemas.microsoft.com/office/drawing/2014/main" id="{77A92AD2-92C4-22F3-001C-8895D78552A4}"/>
              </a:ext>
            </a:extLst>
          </p:cNvPr>
          <p:cNvSpPr>
            <a:spLocks noChangeArrowheads="1"/>
          </p:cNvSpPr>
          <p:nvPr/>
        </p:nvSpPr>
        <p:spPr bwMode="auto">
          <a:xfrm>
            <a:off x="6840156" y="1560621"/>
            <a:ext cx="3476066"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Metadata profile</a:t>
            </a:r>
          </a:p>
        </p:txBody>
      </p:sp>
      <p:sp>
        <p:nvSpPr>
          <p:cNvPr id="12" name="Right Arrow 10">
            <a:extLst>
              <a:ext uri="{FF2B5EF4-FFF2-40B4-BE49-F238E27FC236}">
                <a16:creationId xmlns:a16="http://schemas.microsoft.com/office/drawing/2014/main" id="{A2CC180E-A082-4E97-9E79-EE66C7D5E82F}"/>
              </a:ext>
            </a:extLst>
          </p:cNvPr>
          <p:cNvSpPr/>
          <p:nvPr/>
        </p:nvSpPr>
        <p:spPr>
          <a:xfrm>
            <a:off x="6272276" y="1597933"/>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a:extLst>
              <a:ext uri="{FF2B5EF4-FFF2-40B4-BE49-F238E27FC236}">
                <a16:creationId xmlns:a16="http://schemas.microsoft.com/office/drawing/2014/main" id="{B9E73144-FAEF-203C-2739-7A6F63D6FBFD}"/>
              </a:ext>
            </a:extLst>
          </p:cNvPr>
          <p:cNvPicPr>
            <a:picLocks noChangeAspect="1"/>
          </p:cNvPicPr>
          <p:nvPr/>
        </p:nvPicPr>
        <p:blipFill>
          <a:blip r:embed="rId3"/>
          <a:stretch>
            <a:fillRect/>
          </a:stretch>
        </p:blipFill>
        <p:spPr>
          <a:xfrm>
            <a:off x="8259101" y="3797114"/>
            <a:ext cx="3561424" cy="2390667"/>
          </a:xfrm>
          <a:prstGeom prst="rect">
            <a:avLst/>
          </a:prstGeom>
        </p:spPr>
      </p:pic>
      <p:pic>
        <p:nvPicPr>
          <p:cNvPr id="15" name="Picture 14">
            <a:extLst>
              <a:ext uri="{FF2B5EF4-FFF2-40B4-BE49-F238E27FC236}">
                <a16:creationId xmlns:a16="http://schemas.microsoft.com/office/drawing/2014/main" id="{863B0720-7C58-B6DD-8E14-53FE1F169A11}"/>
              </a:ext>
            </a:extLst>
          </p:cNvPr>
          <p:cNvPicPr>
            <a:picLocks noChangeAspect="1"/>
          </p:cNvPicPr>
          <p:nvPr/>
        </p:nvPicPr>
        <p:blipFill>
          <a:blip r:embed="rId4"/>
          <a:stretch>
            <a:fillRect/>
          </a:stretch>
        </p:blipFill>
        <p:spPr>
          <a:xfrm>
            <a:off x="442913" y="834739"/>
            <a:ext cx="5653087" cy="3376150"/>
          </a:xfrm>
          <a:prstGeom prst="rect">
            <a:avLst/>
          </a:prstGeom>
        </p:spPr>
      </p:pic>
      <p:sp>
        <p:nvSpPr>
          <p:cNvPr id="16" name="Rectangle 265">
            <a:extLst>
              <a:ext uri="{FF2B5EF4-FFF2-40B4-BE49-F238E27FC236}">
                <a16:creationId xmlns:a16="http://schemas.microsoft.com/office/drawing/2014/main" id="{065AB658-773C-9310-BC2C-621FE17717CF}"/>
              </a:ext>
            </a:extLst>
          </p:cNvPr>
          <p:cNvSpPr>
            <a:spLocks noChangeArrowheads="1"/>
          </p:cNvSpPr>
          <p:nvPr/>
        </p:nvSpPr>
        <p:spPr bwMode="auto">
          <a:xfrm>
            <a:off x="442913" y="4342526"/>
            <a:ext cx="2877578"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i="1" dirty="0"/>
              <a:t>Fake example</a:t>
            </a:r>
          </a:p>
        </p:txBody>
      </p:sp>
      <p:pic>
        <p:nvPicPr>
          <p:cNvPr id="2" name="Picture 1">
            <a:extLst>
              <a:ext uri="{FF2B5EF4-FFF2-40B4-BE49-F238E27FC236}">
                <a16:creationId xmlns:a16="http://schemas.microsoft.com/office/drawing/2014/main" id="{602583D7-7DB5-57B1-01F0-825C8BA293E1}"/>
              </a:ext>
            </a:extLst>
          </p:cNvPr>
          <p:cNvPicPr>
            <a:picLocks noChangeAspect="1"/>
          </p:cNvPicPr>
          <p:nvPr/>
        </p:nvPicPr>
        <p:blipFill>
          <a:blip r:embed="rId5"/>
          <a:stretch>
            <a:fillRect/>
          </a:stretch>
        </p:blipFill>
        <p:spPr>
          <a:xfrm>
            <a:off x="10618528" y="754584"/>
            <a:ext cx="1000550" cy="1406922"/>
          </a:xfrm>
          <a:prstGeom prst="rect">
            <a:avLst/>
          </a:prstGeom>
          <a:ln>
            <a:solidFill>
              <a:schemeClr val="tx1"/>
            </a:solidFill>
          </a:ln>
        </p:spPr>
      </p:pic>
      <p:pic>
        <p:nvPicPr>
          <p:cNvPr id="5" name="Picture 4">
            <a:extLst>
              <a:ext uri="{FF2B5EF4-FFF2-40B4-BE49-F238E27FC236}">
                <a16:creationId xmlns:a16="http://schemas.microsoft.com/office/drawing/2014/main" id="{612C8D1B-57EF-9C03-75A7-756463AD6860}"/>
              </a:ext>
            </a:extLst>
          </p:cNvPr>
          <p:cNvPicPr>
            <a:picLocks noChangeAspect="1"/>
          </p:cNvPicPr>
          <p:nvPr/>
        </p:nvPicPr>
        <p:blipFill rotWithShape="1">
          <a:blip r:embed="rId6"/>
          <a:srcRect l="80520" t="38265" r="10441" b="47050"/>
          <a:stretch/>
        </p:blipFill>
        <p:spPr>
          <a:xfrm>
            <a:off x="11448252" y="2052144"/>
            <a:ext cx="356950" cy="321688"/>
          </a:xfrm>
          <a:prstGeom prst="rect">
            <a:avLst/>
          </a:prstGeom>
        </p:spPr>
      </p:pic>
      <p:sp>
        <p:nvSpPr>
          <p:cNvPr id="8" name="Slide Number Placeholder 3">
            <a:extLst>
              <a:ext uri="{FF2B5EF4-FFF2-40B4-BE49-F238E27FC236}">
                <a16:creationId xmlns:a16="http://schemas.microsoft.com/office/drawing/2014/main" id="{AA1BF4EC-3AAC-0928-9867-534E2BA432C6}"/>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24</a:t>
            </a:fld>
            <a:endParaRPr lang="en-US" altLang="en-US" sz="1200" dirty="0">
              <a:solidFill>
                <a:schemeClr val="bg1"/>
              </a:solidFill>
            </a:endParaRPr>
          </a:p>
        </p:txBody>
      </p:sp>
    </p:spTree>
    <p:extLst>
      <p:ext uri="{BB962C8B-B14F-4D97-AF65-F5344CB8AC3E}">
        <p14:creationId xmlns:p14="http://schemas.microsoft.com/office/powerpoint/2010/main" val="858548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524000" y="1"/>
            <a:ext cx="9144000" cy="668720"/>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ground reference</a:t>
            </a:r>
          </a:p>
        </p:txBody>
      </p:sp>
      <p:sp>
        <p:nvSpPr>
          <p:cNvPr id="6" name="Rectangle 3"/>
          <p:cNvSpPr>
            <a:spLocks noChangeArrowheads="1"/>
          </p:cNvSpPr>
          <p:nvPr/>
        </p:nvSpPr>
        <p:spPr bwMode="auto">
          <a:xfrm>
            <a:off x="547994" y="1594996"/>
            <a:ext cx="7427819" cy="648072"/>
          </a:xfrm>
          <a:prstGeom prst="rect">
            <a:avLst/>
          </a:prstGeom>
          <a:noFill/>
          <a:ln w="9525">
            <a:noFill/>
            <a:miter lim="800000"/>
            <a:headEnd/>
            <a:tailEnd/>
          </a:ln>
        </p:spPr>
        <p:txBody>
          <a:bodyPr lIns="0" tIns="0" rIns="0" bIns="0"/>
          <a:lstStyle/>
          <a:p>
            <a:pPr lvl="0"/>
            <a:r>
              <a:rPr lang="en-US" sz="2400" dirty="0"/>
              <a:t>In the context of the HGL guidance, the ground reference is provided by the following :</a:t>
            </a:r>
          </a:p>
        </p:txBody>
      </p:sp>
      <p:pic>
        <p:nvPicPr>
          <p:cNvPr id="7" name="Picture 2"/>
          <p:cNvPicPr>
            <a:picLocks noChangeAspect="1" noChangeArrowheads="1"/>
          </p:cNvPicPr>
          <p:nvPr/>
        </p:nvPicPr>
        <p:blipFill>
          <a:blip r:embed="rId3" cstate="print"/>
          <a:srcRect/>
          <a:stretch>
            <a:fillRect/>
          </a:stretch>
        </p:blipFill>
        <p:spPr bwMode="auto">
          <a:xfrm>
            <a:off x="9065778" y="2081306"/>
            <a:ext cx="1997075" cy="1901825"/>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sp>
        <p:nvSpPr>
          <p:cNvPr id="13" name="Rectangle 266"/>
          <p:cNvSpPr>
            <a:spLocks noChangeArrowheads="1"/>
          </p:cNvSpPr>
          <p:nvPr/>
        </p:nvSpPr>
        <p:spPr bwMode="auto">
          <a:xfrm>
            <a:off x="9191689" y="5054896"/>
            <a:ext cx="977900" cy="366712"/>
          </a:xfrm>
          <a:prstGeom prst="rect">
            <a:avLst/>
          </a:prstGeom>
          <a:noFill/>
          <a:ln w="12700">
            <a:noFill/>
            <a:miter lim="800000"/>
            <a:headEnd/>
            <a:tailEnd/>
          </a:ln>
        </p:spPr>
        <p:txBody>
          <a:bodyPr lIns="90488" tIns="44450" rIns="90488" bIns="44450">
            <a:spAutoFit/>
          </a:bodyPr>
          <a:lstStyle/>
          <a:p>
            <a:pPr>
              <a:lnSpc>
                <a:spcPct val="90000"/>
              </a:lnSpc>
              <a:defRPr/>
            </a:pPr>
            <a:r>
              <a:rPr lang="fr-CH" sz="2000" dirty="0">
                <a:latin typeface="+mj-lt"/>
                <a:cs typeface="Arial" charset="0"/>
              </a:rPr>
              <a:t>890 m</a:t>
            </a:r>
          </a:p>
        </p:txBody>
      </p:sp>
      <p:sp>
        <p:nvSpPr>
          <p:cNvPr id="15" name="Rectangle 265"/>
          <p:cNvSpPr>
            <a:spLocks noChangeArrowheads="1"/>
          </p:cNvSpPr>
          <p:nvPr/>
        </p:nvSpPr>
        <p:spPr bwMode="auto">
          <a:xfrm>
            <a:off x="1436502" y="2397576"/>
            <a:ext cx="5894760" cy="754566"/>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cs typeface="Arial" charset="0"/>
              </a:rPr>
              <a:t>High resolution orthorectified remote sensing imagery (applies to geospatial data)</a:t>
            </a:r>
            <a:endParaRPr lang="fr-CH" sz="2400" dirty="0">
              <a:cs typeface="Arial" charset="0"/>
            </a:endParaRPr>
          </a:p>
        </p:txBody>
      </p:sp>
      <p:sp>
        <p:nvSpPr>
          <p:cNvPr id="16" name="Rectangle 265"/>
          <p:cNvSpPr>
            <a:spLocks noChangeArrowheads="1"/>
          </p:cNvSpPr>
          <p:nvPr/>
        </p:nvSpPr>
        <p:spPr bwMode="auto">
          <a:xfrm>
            <a:off x="1360579" y="3306650"/>
            <a:ext cx="6953572" cy="754566"/>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cs typeface="Arial" charset="0"/>
              </a:rPr>
              <a:t>Georeferenced master lists (applies to geospatial and statistical data)</a:t>
            </a:r>
            <a:endParaRPr lang="fr-CH" sz="2400" dirty="0">
              <a:cs typeface="Arial" charset="0"/>
            </a:endParaRPr>
          </a:p>
        </p:txBody>
      </p:sp>
      <p:pic>
        <p:nvPicPr>
          <p:cNvPr id="2" name="Picture 2">
            <a:extLst>
              <a:ext uri="{FF2B5EF4-FFF2-40B4-BE49-F238E27FC236}">
                <a16:creationId xmlns:a16="http://schemas.microsoft.com/office/drawing/2014/main" id="{5A11EB30-7F70-1947-8A5A-9CFB855B6E61}"/>
              </a:ext>
            </a:extLst>
          </p:cNvPr>
          <p:cNvPicPr>
            <a:picLocks noChangeAspect="1" noChangeArrowheads="1"/>
          </p:cNvPicPr>
          <p:nvPr/>
        </p:nvPicPr>
        <p:blipFill>
          <a:blip r:embed="rId3" cstate="print"/>
          <a:srcRect/>
          <a:stretch>
            <a:fillRect/>
          </a:stretch>
        </p:blipFill>
        <p:spPr bwMode="auto">
          <a:xfrm>
            <a:off x="9071274" y="2040408"/>
            <a:ext cx="1997075" cy="1901825"/>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pic>
        <p:nvPicPr>
          <p:cNvPr id="4" name="Picture 5">
            <a:extLst>
              <a:ext uri="{FF2B5EF4-FFF2-40B4-BE49-F238E27FC236}">
                <a16:creationId xmlns:a16="http://schemas.microsoft.com/office/drawing/2014/main" id="{FAC7CC5B-374E-D7C6-EFFB-8DBE06C75FD6}"/>
              </a:ext>
            </a:extLst>
          </p:cNvPr>
          <p:cNvPicPr>
            <a:picLocks noChangeAspect="1" noChangeArrowheads="1"/>
          </p:cNvPicPr>
          <p:nvPr/>
        </p:nvPicPr>
        <p:blipFill>
          <a:blip r:embed="rId4" cstate="print"/>
          <a:srcRect/>
          <a:stretch>
            <a:fillRect/>
          </a:stretch>
        </p:blipFill>
        <p:spPr bwMode="auto">
          <a:xfrm>
            <a:off x="8672290" y="3112173"/>
            <a:ext cx="1851025" cy="1566863"/>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cxnSp>
        <p:nvCxnSpPr>
          <p:cNvPr id="12" name="Straight Connector 8"/>
          <p:cNvCxnSpPr>
            <a:cxnSpLocks noChangeShapeType="1"/>
          </p:cNvCxnSpPr>
          <p:nvPr/>
        </p:nvCxnSpPr>
        <p:spPr bwMode="auto">
          <a:xfrm flipH="1" flipV="1">
            <a:off x="9439881" y="4241049"/>
            <a:ext cx="14982" cy="813847"/>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sp>
        <p:nvSpPr>
          <p:cNvPr id="17" name="AutoShape 416">
            <a:extLst>
              <a:ext uri="{FF2B5EF4-FFF2-40B4-BE49-F238E27FC236}">
                <a16:creationId xmlns:a16="http://schemas.microsoft.com/office/drawing/2014/main" id="{3B06F832-0117-31D5-5959-6F5DFFD949CC}"/>
              </a:ext>
            </a:extLst>
          </p:cNvPr>
          <p:cNvSpPr>
            <a:spLocks noChangeArrowheads="1"/>
          </p:cNvSpPr>
          <p:nvPr/>
        </p:nvSpPr>
        <p:spPr bwMode="auto">
          <a:xfrm>
            <a:off x="932466" y="4809074"/>
            <a:ext cx="911964" cy="75456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14" name="Rectangle 3">
            <a:extLst>
              <a:ext uri="{FF2B5EF4-FFF2-40B4-BE49-F238E27FC236}">
                <a16:creationId xmlns:a16="http://schemas.microsoft.com/office/drawing/2014/main" id="{527CB2AA-4B97-E029-35E1-6EFA139AC688}"/>
              </a:ext>
            </a:extLst>
          </p:cNvPr>
          <p:cNvSpPr>
            <a:spLocks noChangeArrowheads="1"/>
          </p:cNvSpPr>
          <p:nvPr/>
        </p:nvSpPr>
        <p:spPr bwMode="auto">
          <a:xfrm>
            <a:off x="547994" y="771136"/>
            <a:ext cx="9144000" cy="372493"/>
          </a:xfrm>
          <a:prstGeom prst="rect">
            <a:avLst/>
          </a:prstGeom>
          <a:noFill/>
          <a:ln w="9525">
            <a:noFill/>
            <a:miter lim="800000"/>
            <a:headEnd/>
            <a:tailEnd/>
          </a:ln>
        </p:spPr>
        <p:txBody>
          <a:bodyPr lIns="0" tIns="0" rIns="0" bIns="0"/>
          <a:lstStyle/>
          <a:p>
            <a:pPr lvl="0"/>
            <a:r>
              <a:rPr lang="en-US" sz="2400" dirty="0"/>
              <a:t>The closest reference to the reality against which data quality can be measured </a:t>
            </a:r>
          </a:p>
        </p:txBody>
      </p:sp>
      <p:sp>
        <p:nvSpPr>
          <p:cNvPr id="18" name="Right Arrow 10">
            <a:extLst>
              <a:ext uri="{FF2B5EF4-FFF2-40B4-BE49-F238E27FC236}">
                <a16:creationId xmlns:a16="http://schemas.microsoft.com/office/drawing/2014/main" id="{9ED5BB66-2A89-FA91-0A41-B5E1A66E490B}"/>
              </a:ext>
            </a:extLst>
          </p:cNvPr>
          <p:cNvSpPr/>
          <p:nvPr/>
        </p:nvSpPr>
        <p:spPr>
          <a:xfrm>
            <a:off x="783079" y="2397576"/>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ight Arrow 10">
            <a:extLst>
              <a:ext uri="{FF2B5EF4-FFF2-40B4-BE49-F238E27FC236}">
                <a16:creationId xmlns:a16="http://schemas.microsoft.com/office/drawing/2014/main" id="{89C080A5-B26C-D42B-198F-0A11387C7ADC}"/>
              </a:ext>
            </a:extLst>
          </p:cNvPr>
          <p:cNvSpPr/>
          <p:nvPr/>
        </p:nvSpPr>
        <p:spPr>
          <a:xfrm>
            <a:off x="783079" y="3327233"/>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Google Shape;156;g74f4d1d32f_1_256">
            <a:extLst>
              <a:ext uri="{FF2B5EF4-FFF2-40B4-BE49-F238E27FC236}">
                <a16:creationId xmlns:a16="http://schemas.microsoft.com/office/drawing/2014/main" id="{0C8E7657-71A4-EFF2-A51E-05BDF0D1C0F1}"/>
              </a:ext>
            </a:extLst>
          </p:cNvPr>
          <p:cNvSpPr txBox="1"/>
          <p:nvPr/>
        </p:nvSpPr>
        <p:spPr>
          <a:xfrm>
            <a:off x="7338861" y="5400167"/>
            <a:ext cx="4611839" cy="584451"/>
          </a:xfrm>
          <a:prstGeom prst="rect">
            <a:avLst/>
          </a:prstGeom>
          <a:noFill/>
          <a:ln>
            <a:noFill/>
          </a:ln>
        </p:spPr>
        <p:txBody>
          <a:bodyPr spcFirstLastPara="1" wrap="square" lIns="162549" tIns="81252" rIns="162549" bIns="81252" anchor="t" anchorCtr="0">
            <a:noAutofit/>
          </a:bodyPr>
          <a:lstStyle/>
          <a:p>
            <a:pPr>
              <a:buSzPts val="1800"/>
            </a:pPr>
            <a:r>
              <a:rPr lang="en-PH" sz="2400" dirty="0">
                <a:solidFill>
                  <a:schemeClr val="tx1"/>
                </a:solidFill>
                <a:ea typeface="Open Sans" panose="020B0604020202020204" charset="0"/>
                <a:cs typeface="Open Sans" panose="020B0604020202020204" charset="0"/>
                <a:sym typeface="Calibri"/>
              </a:rPr>
              <a:t>Emphasizes once again the key role that master lists are playing</a:t>
            </a:r>
            <a:endParaRPr lang="en-GB" sz="2400" dirty="0">
              <a:solidFill>
                <a:schemeClr val="tx1"/>
              </a:solidFill>
              <a:ea typeface="Open Sans" panose="020B0604020202020204" charset="0"/>
              <a:cs typeface="Open Sans" panose="020B0604020202020204" charset="0"/>
            </a:endParaRPr>
          </a:p>
          <a:p>
            <a:pPr>
              <a:buSzPts val="1800"/>
            </a:pPr>
            <a:endParaRPr sz="2400" dirty="0">
              <a:solidFill>
                <a:schemeClr val="tx1"/>
              </a:solidFill>
              <a:ea typeface="Open Sans" panose="020B0604020202020204" charset="0"/>
              <a:cs typeface="Open Sans" panose="020B0604020202020204" charset="0"/>
            </a:endParaRPr>
          </a:p>
        </p:txBody>
      </p:sp>
      <p:sp>
        <p:nvSpPr>
          <p:cNvPr id="9" name="AutoShape 416">
            <a:extLst>
              <a:ext uri="{FF2B5EF4-FFF2-40B4-BE49-F238E27FC236}">
                <a16:creationId xmlns:a16="http://schemas.microsoft.com/office/drawing/2014/main" id="{B5E5555B-EB28-7BAD-3674-AD8AEE4188AE}"/>
              </a:ext>
            </a:extLst>
          </p:cNvPr>
          <p:cNvSpPr>
            <a:spLocks noChangeArrowheads="1"/>
          </p:cNvSpPr>
          <p:nvPr/>
        </p:nvSpPr>
        <p:spPr bwMode="auto">
          <a:xfrm>
            <a:off x="7024689" y="5467951"/>
            <a:ext cx="385889" cy="365125"/>
          </a:xfrm>
          <a:prstGeom prst="rightArrow">
            <a:avLst>
              <a:gd name="adj1" fmla="val 50000"/>
              <a:gd name="adj2" fmla="val 50000"/>
            </a:avLst>
          </a:prstGeom>
          <a:solidFill>
            <a:srgbClr val="1F83C5"/>
          </a:solidFill>
          <a:ln w="9525">
            <a:solidFill>
              <a:schemeClr val="tx1"/>
            </a:solidFill>
            <a:miter lim="800000"/>
            <a:headEnd/>
            <a:tailEnd/>
          </a:ln>
        </p:spPr>
        <p:txBody>
          <a:bodyPr wrap="none" anchor="ctr"/>
          <a:lstStyle/>
          <a:p>
            <a:pPr eaLnBrk="1" hangingPunct="1">
              <a:defRPr/>
            </a:pPr>
            <a:endParaRPr lang="fr-CH" sz="2134" dirty="0">
              <a:solidFill>
                <a:srgbClr val="346667"/>
              </a:solidFill>
              <a:latin typeface="+mj-lt"/>
              <a:cs typeface="Arial" charset="0"/>
            </a:endParaRPr>
          </a:p>
        </p:txBody>
      </p:sp>
      <p:pic>
        <p:nvPicPr>
          <p:cNvPr id="22" name="Picture 21">
            <a:extLst>
              <a:ext uri="{FF2B5EF4-FFF2-40B4-BE49-F238E27FC236}">
                <a16:creationId xmlns:a16="http://schemas.microsoft.com/office/drawing/2014/main" id="{83FF5CBD-2E58-2280-5549-6B6442243386}"/>
              </a:ext>
            </a:extLst>
          </p:cNvPr>
          <p:cNvPicPr>
            <a:picLocks noChangeAspect="1"/>
          </p:cNvPicPr>
          <p:nvPr/>
        </p:nvPicPr>
        <p:blipFill rotWithShape="1">
          <a:blip r:embed="rId5"/>
          <a:srcRect l="57636"/>
          <a:stretch/>
        </p:blipFill>
        <p:spPr>
          <a:xfrm>
            <a:off x="4114777" y="4055562"/>
            <a:ext cx="2883733" cy="2155823"/>
          </a:xfrm>
          <a:prstGeom prst="rect">
            <a:avLst/>
          </a:prstGeom>
        </p:spPr>
      </p:pic>
      <p:pic>
        <p:nvPicPr>
          <p:cNvPr id="23" name="Picture 1">
            <a:extLst>
              <a:ext uri="{FF2B5EF4-FFF2-40B4-BE49-F238E27FC236}">
                <a16:creationId xmlns:a16="http://schemas.microsoft.com/office/drawing/2014/main" id="{507B5E5B-ECF0-3251-9851-423156E19E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4408" t="41251" r="59077" b="28738"/>
          <a:stretch>
            <a:fillRect/>
          </a:stretch>
        </p:blipFill>
        <p:spPr bwMode="auto">
          <a:xfrm>
            <a:off x="1901881" y="4064985"/>
            <a:ext cx="2244757" cy="221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459321C6-69AB-C533-C2F4-7039A1C77C9E}"/>
              </a:ext>
            </a:extLst>
          </p:cNvPr>
          <p:cNvSpPr/>
          <p:nvPr/>
        </p:nvSpPr>
        <p:spPr>
          <a:xfrm>
            <a:off x="4146639" y="4161329"/>
            <a:ext cx="2794420" cy="2050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sz="1866" dirty="0">
              <a:solidFill>
                <a:schemeClr val="accent1">
                  <a:lumMod val="50000"/>
                </a:schemeClr>
              </a:solidFill>
              <a:latin typeface="+mj-lt"/>
            </a:endParaRPr>
          </a:p>
        </p:txBody>
      </p:sp>
      <p:pic>
        <p:nvPicPr>
          <p:cNvPr id="8" name="Picture 7">
            <a:extLst>
              <a:ext uri="{FF2B5EF4-FFF2-40B4-BE49-F238E27FC236}">
                <a16:creationId xmlns:a16="http://schemas.microsoft.com/office/drawing/2014/main" id="{43E4B550-D05A-4FAE-C43D-D79BC1C02061}"/>
              </a:ext>
            </a:extLst>
          </p:cNvPr>
          <p:cNvPicPr>
            <a:picLocks noChangeAspect="1"/>
          </p:cNvPicPr>
          <p:nvPr/>
        </p:nvPicPr>
        <p:blipFill>
          <a:blip r:embed="rId7"/>
          <a:stretch>
            <a:fillRect/>
          </a:stretch>
        </p:blipFill>
        <p:spPr>
          <a:xfrm>
            <a:off x="10412305" y="192481"/>
            <a:ext cx="1538395" cy="1759217"/>
          </a:xfrm>
          <a:prstGeom prst="rect">
            <a:avLst/>
          </a:prstGeom>
        </p:spPr>
      </p:pic>
      <p:sp>
        <p:nvSpPr>
          <p:cNvPr id="24" name="Rectangle 265"/>
          <p:cNvSpPr>
            <a:spLocks noChangeArrowheads="1"/>
          </p:cNvSpPr>
          <p:nvPr/>
        </p:nvSpPr>
        <p:spPr bwMode="auto">
          <a:xfrm>
            <a:off x="10577526" y="4483592"/>
            <a:ext cx="1524000" cy="920765"/>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000" dirty="0">
                <a:solidFill>
                  <a:srgbClr val="FF0000"/>
                </a:solidFill>
                <a:cs typeface="Arial" charset="0"/>
              </a:rPr>
              <a:t>The imagery has its own accuracy</a:t>
            </a:r>
          </a:p>
        </p:txBody>
      </p:sp>
      <p:pic>
        <p:nvPicPr>
          <p:cNvPr id="26" name="Picture 1" descr="C:\Users\Samsung\AppData\Local\Microsoft\Windows\INetCache\IE\3LEF0BVK\556px-Mauritius_Road_Signs_-_Warning_Sign_-_Other_dangers.sv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58532" y="3477889"/>
            <a:ext cx="1052513"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a:extLst>
              <a:ext uri="{FF2B5EF4-FFF2-40B4-BE49-F238E27FC236}">
                <a16:creationId xmlns:a16="http://schemas.microsoft.com/office/drawing/2014/main" id="{19FF7F30-D0FA-4B53-6042-0779C932CB87}"/>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25</a:t>
            </a:fld>
            <a:endParaRPr lang="en-US" altLang="en-US" sz="1200" dirty="0">
              <a:solidFill>
                <a:schemeClr val="bg1"/>
              </a:solidFill>
            </a:endParaRPr>
          </a:p>
        </p:txBody>
      </p:sp>
    </p:spTree>
    <p:extLst>
      <p:ext uri="{BB962C8B-B14F-4D97-AF65-F5344CB8AC3E}">
        <p14:creationId xmlns:p14="http://schemas.microsoft.com/office/powerpoint/2010/main" val="106055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
          <p:cNvSpPr>
            <a:spLocks noChangeArrowheads="1"/>
          </p:cNvSpPr>
          <p:nvPr/>
        </p:nvSpPr>
        <p:spPr bwMode="auto">
          <a:xfrm>
            <a:off x="583059" y="1685360"/>
            <a:ext cx="3436491" cy="3323987"/>
          </a:xfrm>
          <a:prstGeom prst="rect">
            <a:avLst/>
          </a:prstGeom>
          <a:noFill/>
          <a:ln w="9525">
            <a:noFill/>
            <a:miter lim="800000"/>
            <a:headEnd/>
            <a:tailEnd/>
          </a:ln>
          <a:effectLst/>
        </p:spPr>
        <p:txBody>
          <a:bodyPr wrap="square" tIns="0" bIns="0" anchor="t">
            <a:spAutoFit/>
          </a:bodyPr>
          <a:lstStyle/>
          <a:p>
            <a:pPr indent="-292100">
              <a:defRPr/>
            </a:pPr>
            <a:r>
              <a:rPr lang="en-US" sz="2400" dirty="0">
                <a:cs typeface="Calibri" pitchFamily="34" charset="0"/>
              </a:rPr>
              <a:t>Medium to high resolution satellite imagery are now available for free through online applications such as Google Map or Bing Map or directly in GIS software through what we call a web mapping service.</a:t>
            </a:r>
            <a:endParaRPr lang="fr-CH" sz="2400" dirty="0">
              <a:cs typeface="Calibri" pitchFamily="34" charset="0"/>
            </a:endParaRPr>
          </a:p>
        </p:txBody>
      </p:sp>
      <p:pic>
        <p:nvPicPr>
          <p:cNvPr id="10" name="Picture 9">
            <a:extLst>
              <a:ext uri="{FF2B5EF4-FFF2-40B4-BE49-F238E27FC236}">
                <a16:creationId xmlns:a16="http://schemas.microsoft.com/office/drawing/2014/main" id="{7E685DC0-C7E2-6D2A-E975-A0B65A0FDF69}"/>
              </a:ext>
            </a:extLst>
          </p:cNvPr>
          <p:cNvPicPr>
            <a:picLocks noChangeAspect="1"/>
          </p:cNvPicPr>
          <p:nvPr/>
        </p:nvPicPr>
        <p:blipFill>
          <a:blip r:embed="rId3"/>
          <a:stretch>
            <a:fillRect/>
          </a:stretch>
        </p:blipFill>
        <p:spPr>
          <a:xfrm>
            <a:off x="4495800" y="1456050"/>
            <a:ext cx="7036941" cy="3945899"/>
          </a:xfrm>
          <a:prstGeom prst="rect">
            <a:avLst/>
          </a:prstGeom>
          <a:ln>
            <a:solidFill>
              <a:schemeClr val="tx1"/>
            </a:solidFill>
          </a:ln>
        </p:spPr>
      </p:pic>
      <p:sp>
        <p:nvSpPr>
          <p:cNvPr id="3" name="Title 1">
            <a:extLst>
              <a:ext uri="{FF2B5EF4-FFF2-40B4-BE49-F238E27FC236}">
                <a16:creationId xmlns:a16="http://schemas.microsoft.com/office/drawing/2014/main" id="{A1975E82-5BB9-5672-BF2F-1078D2B096D9}"/>
              </a:ext>
            </a:extLst>
          </p:cNvPr>
          <p:cNvSpPr txBox="1">
            <a:spLocks/>
          </p:cNvSpPr>
          <p:nvPr/>
        </p:nvSpPr>
        <p:spPr>
          <a:xfrm>
            <a:off x="0" y="1"/>
            <a:ext cx="12192000" cy="668720"/>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ground reference – Remote sensing imagery</a:t>
            </a:r>
          </a:p>
        </p:txBody>
      </p:sp>
      <p:sp>
        <p:nvSpPr>
          <p:cNvPr id="8" name="TextBox 7">
            <a:extLst>
              <a:ext uri="{FF2B5EF4-FFF2-40B4-BE49-F238E27FC236}">
                <a16:creationId xmlns:a16="http://schemas.microsoft.com/office/drawing/2014/main" id="{AB577DFD-2983-6689-45B5-964B47CBEFF7}"/>
              </a:ext>
            </a:extLst>
          </p:cNvPr>
          <p:cNvSpPr txBox="1"/>
          <p:nvPr/>
        </p:nvSpPr>
        <p:spPr>
          <a:xfrm>
            <a:off x="561975" y="724613"/>
            <a:ext cx="10106025" cy="461665"/>
          </a:xfrm>
          <a:prstGeom prst="rect">
            <a:avLst/>
          </a:prstGeom>
          <a:noFill/>
        </p:spPr>
        <p:txBody>
          <a:bodyPr wrap="square">
            <a:spAutoFit/>
          </a:bodyPr>
          <a:lstStyle/>
          <a:p>
            <a:r>
              <a:rPr lang="en-US" sz="2400"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Imagery collected by a satellite, an aircraft, or a drone</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
        <p:nvSpPr>
          <p:cNvPr id="9" name="Rectangle 265">
            <a:extLst>
              <a:ext uri="{FF2B5EF4-FFF2-40B4-BE49-F238E27FC236}">
                <a16:creationId xmlns:a16="http://schemas.microsoft.com/office/drawing/2014/main" id="{4D8B6BCA-8765-DD8E-6241-CC81FFDA488F}"/>
              </a:ext>
            </a:extLst>
          </p:cNvPr>
          <p:cNvSpPr>
            <a:spLocks noChangeArrowheads="1"/>
          </p:cNvSpPr>
          <p:nvPr/>
        </p:nvSpPr>
        <p:spPr bwMode="auto">
          <a:xfrm>
            <a:off x="1215397" y="5671721"/>
            <a:ext cx="10938058" cy="422167"/>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cs typeface="Arial" charset="0"/>
              </a:rPr>
              <a:t>We will come back to this when talking about data quality assessment in Session 15 </a:t>
            </a:r>
            <a:endParaRPr lang="fr-CH" sz="2400" dirty="0">
              <a:cs typeface="Arial" charset="0"/>
            </a:endParaRPr>
          </a:p>
        </p:txBody>
      </p:sp>
      <p:sp>
        <p:nvSpPr>
          <p:cNvPr id="11" name="Right Arrow 10">
            <a:extLst>
              <a:ext uri="{FF2B5EF4-FFF2-40B4-BE49-F238E27FC236}">
                <a16:creationId xmlns:a16="http://schemas.microsoft.com/office/drawing/2014/main" id="{20C82467-5B4B-C36F-48C2-141EBCE15C93}"/>
              </a:ext>
            </a:extLst>
          </p:cNvPr>
          <p:cNvSpPr/>
          <p:nvPr/>
        </p:nvSpPr>
        <p:spPr>
          <a:xfrm>
            <a:off x="561975" y="5671721"/>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Slide Number Placeholder 3">
            <a:extLst>
              <a:ext uri="{FF2B5EF4-FFF2-40B4-BE49-F238E27FC236}">
                <a16:creationId xmlns:a16="http://schemas.microsoft.com/office/drawing/2014/main" id="{98169BBB-909E-519A-0922-7E2A76F7DDAD}"/>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26</a:t>
            </a:fld>
            <a:endParaRPr lang="en-US" altLang="en-US" sz="1200" dirty="0">
              <a:solidFill>
                <a:schemeClr val="bg1"/>
              </a:solidFill>
            </a:endParaRPr>
          </a:p>
        </p:txBody>
      </p:sp>
    </p:spTree>
    <p:extLst>
      <p:ext uri="{BB962C8B-B14F-4D97-AF65-F5344CB8AC3E}">
        <p14:creationId xmlns:p14="http://schemas.microsoft.com/office/powerpoint/2010/main" val="2625309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B24246-8750-1EEA-41AB-6C9EEDBA0281}"/>
              </a:ext>
            </a:extLst>
          </p:cNvPr>
          <p:cNvSpPr txBox="1"/>
          <p:nvPr/>
        </p:nvSpPr>
        <p:spPr>
          <a:xfrm>
            <a:off x="695325" y="700168"/>
            <a:ext cx="10801350" cy="1200329"/>
          </a:xfrm>
          <a:prstGeom prst="rect">
            <a:avLst/>
          </a:prstGeom>
          <a:noFill/>
        </p:spPr>
        <p:txBody>
          <a:bodyPr wrap="square">
            <a:spAutoFit/>
          </a:bodyPr>
          <a:lstStyle/>
          <a:p>
            <a:pPr algn="ctr"/>
            <a:r>
              <a:rPr lang="en-GB" sz="2400" noProof="0" dirty="0">
                <a:effectLst/>
              </a:rPr>
              <a:t>Unique, authoritative, officially curated by the mandated agency, complete, up-to-date and uniquely coded list of all the active (and past active) records for a given type of geographic feature/object (e.g. health facilities, administrative units, villages)</a:t>
            </a:r>
            <a:endParaRPr lang="en-GB" sz="2400" noProof="0" dirty="0">
              <a:effectLst/>
              <a:ea typeface="Times New Roman" panose="02020603050405020304" pitchFamily="18" charset="0"/>
            </a:endParaRPr>
          </a:p>
        </p:txBody>
      </p:sp>
      <p:sp>
        <p:nvSpPr>
          <p:cNvPr id="11" name="Google Shape;156;g74f4d1d32f_1_256">
            <a:extLst>
              <a:ext uri="{FF2B5EF4-FFF2-40B4-BE49-F238E27FC236}">
                <a16:creationId xmlns:a16="http://schemas.microsoft.com/office/drawing/2014/main" id="{5CDD50E7-DD3D-5367-0154-FB56BA4E95E5}"/>
              </a:ext>
            </a:extLst>
          </p:cNvPr>
          <p:cNvSpPr txBox="1"/>
          <p:nvPr/>
        </p:nvSpPr>
        <p:spPr>
          <a:xfrm>
            <a:off x="695325" y="1992415"/>
            <a:ext cx="6417782" cy="3722968"/>
          </a:xfrm>
          <a:prstGeom prst="rect">
            <a:avLst/>
          </a:prstGeom>
          <a:noFill/>
          <a:ln>
            <a:noFill/>
          </a:ln>
        </p:spPr>
        <p:txBody>
          <a:bodyPr spcFirstLastPara="1" wrap="square" lIns="162549" tIns="81252" rIns="162549" bIns="81252" anchor="t" anchorCtr="0">
            <a:noAutofit/>
          </a:bodyPr>
          <a:lstStyle/>
          <a:p>
            <a:pPr>
              <a:buSzPts val="1800"/>
            </a:pPr>
            <a:r>
              <a:rPr lang="en-US" sz="2400" dirty="0">
                <a:solidFill>
                  <a:schemeClr val="tx1"/>
                </a:solidFill>
                <a:ea typeface="Open Sans" panose="020B0604020202020204" charset="0"/>
                <a:cs typeface="Open Sans" panose="020B0604020202020204" charset="0"/>
                <a:sym typeface="Calibri"/>
              </a:rPr>
              <a:t>The information that allows to do the following for each of the records in the master list:</a:t>
            </a:r>
          </a:p>
          <a:p>
            <a:pPr marL="959605" indent="-457200">
              <a:buSzPct val="120000"/>
              <a:buFont typeface="Arial" panose="020B0604020202020204" pitchFamily="34" charset="0"/>
              <a:buChar char="•"/>
            </a:pPr>
            <a:r>
              <a:rPr lang="en-GB" sz="2400" dirty="0">
                <a:solidFill>
                  <a:schemeClr val="tx1"/>
                </a:solidFill>
                <a:ea typeface="Open Sans" panose="020B0604020202020204" charset="0"/>
                <a:cs typeface="Open Sans" panose="020B0604020202020204" charset="0"/>
              </a:rPr>
              <a:t>Uniquely identify (unique identifier, name)</a:t>
            </a:r>
          </a:p>
          <a:p>
            <a:pPr marL="959605" indent="-457200">
              <a:buSzPct val="120000"/>
              <a:buFont typeface="Arial" panose="020B0604020202020204" pitchFamily="34" charset="0"/>
              <a:buChar char="•"/>
            </a:pPr>
            <a:r>
              <a:rPr lang="en-GB" sz="2400" dirty="0">
                <a:solidFill>
                  <a:schemeClr val="tx1"/>
                </a:solidFill>
                <a:ea typeface="Open Sans" panose="020B0604020202020204" charset="0"/>
                <a:cs typeface="Open Sans" panose="020B0604020202020204" charset="0"/>
              </a:rPr>
              <a:t>Classify (type, ownership,…)</a:t>
            </a:r>
          </a:p>
          <a:p>
            <a:pPr marL="959605" indent="-457200">
              <a:buSzPct val="120000"/>
              <a:buFont typeface="Arial" panose="020B0604020202020204" pitchFamily="34" charset="0"/>
              <a:buChar char="•"/>
            </a:pPr>
            <a:r>
              <a:rPr lang="en-GB" sz="2400" dirty="0">
                <a:solidFill>
                  <a:schemeClr val="tx1"/>
                </a:solidFill>
                <a:ea typeface="Open Sans" panose="020B0604020202020204" charset="0"/>
                <a:cs typeface="Open Sans" panose="020B0604020202020204" charset="0"/>
              </a:rPr>
              <a:t>Locate (address, administrative division, geographic coordinates)</a:t>
            </a:r>
          </a:p>
          <a:p>
            <a:pPr marL="959605" indent="-457200">
              <a:buSzPct val="120000"/>
              <a:buFont typeface="Arial" panose="020B0604020202020204" pitchFamily="34" charset="0"/>
              <a:buChar char="•"/>
            </a:pPr>
            <a:r>
              <a:rPr lang="en-GB" sz="2400" dirty="0">
                <a:solidFill>
                  <a:schemeClr val="tx1"/>
                </a:solidFill>
                <a:ea typeface="Open Sans" panose="020B0604020202020204" charset="0"/>
                <a:cs typeface="Open Sans" panose="020B0604020202020204" charset="0"/>
              </a:rPr>
              <a:t>When it applies, contact (head name, phone number, email address,…)</a:t>
            </a:r>
          </a:p>
          <a:p>
            <a:pPr>
              <a:buSzPts val="1800"/>
            </a:pPr>
            <a:endParaRPr sz="2400" dirty="0">
              <a:solidFill>
                <a:schemeClr val="tx1"/>
              </a:solidFill>
              <a:ea typeface="Open Sans" panose="020B0604020202020204" charset="0"/>
              <a:cs typeface="Open Sans" panose="020B0604020202020204" charset="0"/>
            </a:endParaRPr>
          </a:p>
        </p:txBody>
      </p:sp>
      <p:pic>
        <p:nvPicPr>
          <p:cNvPr id="12" name="Picture 11">
            <a:extLst>
              <a:ext uri="{FF2B5EF4-FFF2-40B4-BE49-F238E27FC236}">
                <a16:creationId xmlns:a16="http://schemas.microsoft.com/office/drawing/2014/main" id="{40F950E0-8AF8-3FD9-5AE3-9A01EB2AE39B}"/>
              </a:ext>
            </a:extLst>
          </p:cNvPr>
          <p:cNvPicPr>
            <a:picLocks noChangeAspect="1"/>
          </p:cNvPicPr>
          <p:nvPr/>
        </p:nvPicPr>
        <p:blipFill rotWithShape="1">
          <a:blip r:embed="rId3"/>
          <a:srcRect l="12391" t="53330" r="50000" b="32029"/>
          <a:stretch/>
        </p:blipFill>
        <p:spPr>
          <a:xfrm>
            <a:off x="8102737" y="2621356"/>
            <a:ext cx="2929101" cy="614211"/>
          </a:xfrm>
          <a:prstGeom prst="rect">
            <a:avLst/>
          </a:prstGeom>
        </p:spPr>
      </p:pic>
      <p:pic>
        <p:nvPicPr>
          <p:cNvPr id="13" name="Picture 12">
            <a:extLst>
              <a:ext uri="{FF2B5EF4-FFF2-40B4-BE49-F238E27FC236}">
                <a16:creationId xmlns:a16="http://schemas.microsoft.com/office/drawing/2014/main" id="{BB187A00-7377-A5C8-C9C6-57CF50D1123F}"/>
              </a:ext>
            </a:extLst>
          </p:cNvPr>
          <p:cNvPicPr>
            <a:picLocks noChangeAspect="1"/>
          </p:cNvPicPr>
          <p:nvPr/>
        </p:nvPicPr>
        <p:blipFill rotWithShape="1">
          <a:blip r:embed="rId3"/>
          <a:srcRect l="60008" t="53330" r="3134" b="32029"/>
          <a:stretch/>
        </p:blipFill>
        <p:spPr>
          <a:xfrm>
            <a:off x="8145165" y="3284464"/>
            <a:ext cx="2870514" cy="614211"/>
          </a:xfrm>
          <a:prstGeom prst="rect">
            <a:avLst/>
          </a:prstGeom>
        </p:spPr>
      </p:pic>
      <p:pic>
        <p:nvPicPr>
          <p:cNvPr id="14" name="Picture 13">
            <a:extLst>
              <a:ext uri="{FF2B5EF4-FFF2-40B4-BE49-F238E27FC236}">
                <a16:creationId xmlns:a16="http://schemas.microsoft.com/office/drawing/2014/main" id="{3E9B4808-8C72-30D7-9B51-E356926585B7}"/>
              </a:ext>
            </a:extLst>
          </p:cNvPr>
          <p:cNvPicPr>
            <a:picLocks noChangeAspect="1"/>
          </p:cNvPicPr>
          <p:nvPr/>
        </p:nvPicPr>
        <p:blipFill rotWithShape="1">
          <a:blip r:embed="rId4"/>
          <a:srcRect l="13414" t="53934" r="23821" b="27651"/>
          <a:stretch/>
        </p:blipFill>
        <p:spPr>
          <a:xfrm>
            <a:off x="7610030" y="4014494"/>
            <a:ext cx="3886645" cy="614211"/>
          </a:xfrm>
          <a:prstGeom prst="rect">
            <a:avLst/>
          </a:prstGeom>
        </p:spPr>
      </p:pic>
      <p:pic>
        <p:nvPicPr>
          <p:cNvPr id="15" name="Picture 14">
            <a:extLst>
              <a:ext uri="{FF2B5EF4-FFF2-40B4-BE49-F238E27FC236}">
                <a16:creationId xmlns:a16="http://schemas.microsoft.com/office/drawing/2014/main" id="{7B6F6687-1A2B-9D7E-14B4-72C32F9B555D}"/>
              </a:ext>
            </a:extLst>
          </p:cNvPr>
          <p:cNvPicPr>
            <a:picLocks noChangeAspect="1"/>
          </p:cNvPicPr>
          <p:nvPr/>
        </p:nvPicPr>
        <p:blipFill rotWithShape="1">
          <a:blip r:embed="rId5"/>
          <a:srcRect l="24716" t="64953" r="31707" b="20544"/>
          <a:stretch/>
        </p:blipFill>
        <p:spPr>
          <a:xfrm>
            <a:off x="7840169" y="4782701"/>
            <a:ext cx="3426361" cy="614211"/>
          </a:xfrm>
          <a:prstGeom prst="rect">
            <a:avLst/>
          </a:prstGeom>
        </p:spPr>
      </p:pic>
      <p:sp>
        <p:nvSpPr>
          <p:cNvPr id="16" name="Rectangle 15">
            <a:extLst>
              <a:ext uri="{FF2B5EF4-FFF2-40B4-BE49-F238E27FC236}">
                <a16:creationId xmlns:a16="http://schemas.microsoft.com/office/drawing/2014/main" id="{E7C63FFE-3633-46DF-072F-2B363AD382DA}"/>
              </a:ext>
            </a:extLst>
          </p:cNvPr>
          <p:cNvSpPr/>
          <p:nvPr/>
        </p:nvSpPr>
        <p:spPr>
          <a:xfrm>
            <a:off x="7748911" y="2076260"/>
            <a:ext cx="3589829" cy="369332"/>
          </a:xfrm>
          <a:prstGeom prst="rect">
            <a:avLst/>
          </a:prstGeom>
        </p:spPr>
        <p:txBody>
          <a:bodyPr wrap="square">
            <a:spAutoFit/>
          </a:bodyPr>
          <a:lstStyle/>
          <a:p>
            <a:pPr lvl="0" algn="ctr">
              <a:buSzPts val="1800"/>
            </a:pPr>
            <a:r>
              <a:rPr lang="en-US" i="1" dirty="0">
                <a:solidFill>
                  <a:srgbClr val="4C3C65"/>
                </a:solidFill>
                <a:ea typeface="Open Sans" panose="020B0604020202020204" charset="0"/>
                <a:cs typeface="Open Sans" panose="020B0604020202020204" charset="0"/>
                <a:sym typeface="Calibri"/>
              </a:rPr>
              <a:t>Example for health facilities</a:t>
            </a:r>
          </a:p>
        </p:txBody>
      </p:sp>
      <p:sp>
        <p:nvSpPr>
          <p:cNvPr id="17" name="AutoShape 416">
            <a:extLst>
              <a:ext uri="{FF2B5EF4-FFF2-40B4-BE49-F238E27FC236}">
                <a16:creationId xmlns:a16="http://schemas.microsoft.com/office/drawing/2014/main" id="{62D613C9-9C4D-C044-8746-694F81506F78}"/>
              </a:ext>
            </a:extLst>
          </p:cNvPr>
          <p:cNvSpPr>
            <a:spLocks noChangeArrowheads="1"/>
          </p:cNvSpPr>
          <p:nvPr/>
        </p:nvSpPr>
        <p:spPr bwMode="auto">
          <a:xfrm>
            <a:off x="381153" y="2060199"/>
            <a:ext cx="385889" cy="365125"/>
          </a:xfrm>
          <a:prstGeom prst="rightArrow">
            <a:avLst>
              <a:gd name="adj1" fmla="val 50000"/>
              <a:gd name="adj2" fmla="val 50000"/>
            </a:avLst>
          </a:prstGeom>
          <a:solidFill>
            <a:srgbClr val="1F83C5"/>
          </a:solidFill>
          <a:ln w="9525">
            <a:solidFill>
              <a:schemeClr val="tx1"/>
            </a:solidFill>
            <a:miter lim="800000"/>
            <a:headEnd/>
            <a:tailEnd/>
          </a:ln>
        </p:spPr>
        <p:txBody>
          <a:bodyPr wrap="none" anchor="ctr"/>
          <a:lstStyle/>
          <a:p>
            <a:pPr eaLnBrk="1" hangingPunct="1">
              <a:defRPr/>
            </a:pPr>
            <a:endParaRPr lang="fr-CH" sz="2134" dirty="0">
              <a:solidFill>
                <a:srgbClr val="346667"/>
              </a:solidFill>
              <a:latin typeface="+mj-lt"/>
              <a:cs typeface="Arial" charset="0"/>
            </a:endParaRPr>
          </a:p>
        </p:txBody>
      </p:sp>
      <p:sp>
        <p:nvSpPr>
          <p:cNvPr id="3" name="Title 1">
            <a:extLst>
              <a:ext uri="{FF2B5EF4-FFF2-40B4-BE49-F238E27FC236}">
                <a16:creationId xmlns:a16="http://schemas.microsoft.com/office/drawing/2014/main" id="{044F47F3-727E-0101-264B-A92414A68E6F}"/>
              </a:ext>
            </a:extLst>
          </p:cNvPr>
          <p:cNvSpPr txBox="1">
            <a:spLocks/>
          </p:cNvSpPr>
          <p:nvPr/>
        </p:nvSpPr>
        <p:spPr>
          <a:xfrm>
            <a:off x="1524000" y="1"/>
            <a:ext cx="9144000" cy="707864"/>
          </a:xfrm>
          <a:prstGeom prst="rect">
            <a:avLst/>
          </a:prstGeom>
        </p:spPr>
        <p:txBody>
          <a:bodyPr vert="horz" lIns="91440" tIns="45720" rIns="91440" bIns="45720" rtlCol="0" anchor="ctr">
            <a:normAutofit fontScale="92500"/>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ground references – Georeferenced master Lists</a:t>
            </a:r>
          </a:p>
        </p:txBody>
      </p:sp>
      <p:sp>
        <p:nvSpPr>
          <p:cNvPr id="4" name="AutoShape 416">
            <a:extLst>
              <a:ext uri="{FF2B5EF4-FFF2-40B4-BE49-F238E27FC236}">
                <a16:creationId xmlns:a16="http://schemas.microsoft.com/office/drawing/2014/main" id="{C47C54BB-F5E3-B12D-02BC-5537E44EDF3F}"/>
              </a:ext>
            </a:extLst>
          </p:cNvPr>
          <p:cNvSpPr>
            <a:spLocks noChangeArrowheads="1"/>
          </p:cNvSpPr>
          <p:nvPr/>
        </p:nvSpPr>
        <p:spPr bwMode="auto">
          <a:xfrm>
            <a:off x="381153" y="5550908"/>
            <a:ext cx="385889" cy="365125"/>
          </a:xfrm>
          <a:prstGeom prst="rightArrow">
            <a:avLst>
              <a:gd name="adj1" fmla="val 50000"/>
              <a:gd name="adj2" fmla="val 50000"/>
            </a:avLst>
          </a:prstGeom>
          <a:solidFill>
            <a:srgbClr val="1F83C5"/>
          </a:solidFill>
          <a:ln w="9525">
            <a:solidFill>
              <a:schemeClr val="tx1"/>
            </a:solidFill>
            <a:miter lim="800000"/>
            <a:headEnd/>
            <a:tailEnd/>
          </a:ln>
        </p:spPr>
        <p:txBody>
          <a:bodyPr wrap="none" anchor="ctr"/>
          <a:lstStyle/>
          <a:p>
            <a:pPr eaLnBrk="1" hangingPunct="1">
              <a:defRPr/>
            </a:pPr>
            <a:endParaRPr lang="fr-CH" sz="2134" dirty="0">
              <a:solidFill>
                <a:srgbClr val="346667"/>
              </a:solidFill>
              <a:latin typeface="+mj-lt"/>
              <a:cs typeface="Arial" charset="0"/>
            </a:endParaRPr>
          </a:p>
        </p:txBody>
      </p:sp>
      <p:sp>
        <p:nvSpPr>
          <p:cNvPr id="5" name="TextBox 4">
            <a:extLst>
              <a:ext uri="{FF2B5EF4-FFF2-40B4-BE49-F238E27FC236}">
                <a16:creationId xmlns:a16="http://schemas.microsoft.com/office/drawing/2014/main" id="{19DBEA00-D756-A8D7-0EE7-3CB4729784B9}"/>
              </a:ext>
            </a:extLst>
          </p:cNvPr>
          <p:cNvSpPr txBox="1"/>
          <p:nvPr/>
        </p:nvSpPr>
        <p:spPr>
          <a:xfrm>
            <a:off x="871051" y="5550908"/>
            <a:ext cx="10675154" cy="830997"/>
          </a:xfrm>
          <a:prstGeom prst="rect">
            <a:avLst/>
          </a:prstGeom>
          <a:noFill/>
        </p:spPr>
        <p:txBody>
          <a:bodyPr wrap="square">
            <a:spAutoFit/>
          </a:bodyPr>
          <a:lstStyle/>
          <a:p>
            <a:r>
              <a:rPr lang="en-US" sz="2400" dirty="0">
                <a:solidFill>
                  <a:schemeClr val="tx1"/>
                </a:solidFill>
                <a:ea typeface="Open Sans" panose="020B0604020202020204" charset="0"/>
                <a:cs typeface="Open Sans" panose="020B0604020202020204" charset="0"/>
                <a:sym typeface="Calibri"/>
              </a:rPr>
              <a:t>Any other data element is to be considered programmatic attributes and managed outside the master list</a:t>
            </a:r>
            <a:endParaRPr lang="en-GB" sz="2400" dirty="0"/>
          </a:p>
        </p:txBody>
      </p:sp>
      <p:sp>
        <p:nvSpPr>
          <p:cNvPr id="6" name="Slide Number Placeholder 3">
            <a:extLst>
              <a:ext uri="{FF2B5EF4-FFF2-40B4-BE49-F238E27FC236}">
                <a16:creationId xmlns:a16="http://schemas.microsoft.com/office/drawing/2014/main" id="{D39009E5-8FCC-C47C-D315-04AF87C969A9}"/>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27</a:t>
            </a:fld>
            <a:endParaRPr lang="en-US" altLang="en-US" sz="1200" dirty="0">
              <a:solidFill>
                <a:schemeClr val="bg1"/>
              </a:solidFill>
            </a:endParaRPr>
          </a:p>
        </p:txBody>
      </p:sp>
    </p:spTree>
    <p:extLst>
      <p:ext uri="{BB962C8B-B14F-4D97-AF65-F5344CB8AC3E}">
        <p14:creationId xmlns:p14="http://schemas.microsoft.com/office/powerpoint/2010/main" val="2424109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E2C01CF-1DCC-C041-12B8-27762436D119}"/>
              </a:ext>
            </a:extLst>
          </p:cNvPr>
          <p:cNvPicPr>
            <a:picLocks noChangeAspect="1"/>
          </p:cNvPicPr>
          <p:nvPr/>
        </p:nvPicPr>
        <p:blipFill>
          <a:blip r:embed="rId3"/>
          <a:stretch>
            <a:fillRect/>
          </a:stretch>
        </p:blipFill>
        <p:spPr>
          <a:xfrm>
            <a:off x="8603877" y="2793422"/>
            <a:ext cx="1235447" cy="1758291"/>
          </a:xfrm>
          <a:prstGeom prst="rect">
            <a:avLst/>
          </a:prstGeom>
          <a:ln>
            <a:solidFill>
              <a:schemeClr val="tx1"/>
            </a:solidFill>
          </a:ln>
        </p:spPr>
      </p:pic>
      <p:pic>
        <p:nvPicPr>
          <p:cNvPr id="14" name="Picture 13">
            <a:extLst>
              <a:ext uri="{FF2B5EF4-FFF2-40B4-BE49-F238E27FC236}">
                <a16:creationId xmlns:a16="http://schemas.microsoft.com/office/drawing/2014/main" id="{2D0E0C10-CCA4-85FA-7406-4BD418D1606E}"/>
              </a:ext>
            </a:extLst>
          </p:cNvPr>
          <p:cNvPicPr>
            <a:picLocks noChangeAspect="1"/>
          </p:cNvPicPr>
          <p:nvPr/>
        </p:nvPicPr>
        <p:blipFill>
          <a:blip r:embed="rId4"/>
          <a:stretch>
            <a:fillRect/>
          </a:stretch>
        </p:blipFill>
        <p:spPr>
          <a:xfrm>
            <a:off x="7236827" y="870917"/>
            <a:ext cx="1306513" cy="1732752"/>
          </a:xfrm>
          <a:prstGeom prst="rect">
            <a:avLst/>
          </a:prstGeom>
          <a:ln>
            <a:solidFill>
              <a:schemeClr val="tx1"/>
            </a:solidFill>
          </a:ln>
        </p:spPr>
      </p:pic>
      <p:sp>
        <p:nvSpPr>
          <p:cNvPr id="7" name="Title 1">
            <a:extLst>
              <a:ext uri="{FF2B5EF4-FFF2-40B4-BE49-F238E27FC236}">
                <a16:creationId xmlns:a16="http://schemas.microsoft.com/office/drawing/2014/main" id="{4D9EB3CC-B589-AA03-F79F-9EF9F3F7750D}"/>
              </a:ext>
            </a:extLst>
          </p:cNvPr>
          <p:cNvSpPr txBox="1">
            <a:spLocks/>
          </p:cNvSpPr>
          <p:nvPr/>
        </p:nvSpPr>
        <p:spPr>
          <a:xfrm>
            <a:off x="1524000" y="1"/>
            <a:ext cx="9144000" cy="707864"/>
          </a:xfrm>
          <a:prstGeom prst="rect">
            <a:avLst/>
          </a:prstGeom>
        </p:spPr>
        <p:txBody>
          <a:bodyPr vert="horz" lIns="91440" tIns="45720" rIns="91440" bIns="45720" rtlCol="0" anchor="ctr">
            <a:normAutofit fontScale="92500"/>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ground references – Georeferenced master Lists</a:t>
            </a:r>
          </a:p>
        </p:txBody>
      </p:sp>
      <p:pic>
        <p:nvPicPr>
          <p:cNvPr id="2" name="Picture 1">
            <a:extLst>
              <a:ext uri="{FF2B5EF4-FFF2-40B4-BE49-F238E27FC236}">
                <a16:creationId xmlns:a16="http://schemas.microsoft.com/office/drawing/2014/main" id="{44AA2338-2E09-C8FE-FEB6-4F3534775B05}"/>
              </a:ext>
            </a:extLst>
          </p:cNvPr>
          <p:cNvPicPr>
            <a:picLocks noChangeAspect="1"/>
          </p:cNvPicPr>
          <p:nvPr/>
        </p:nvPicPr>
        <p:blipFill rotWithShape="1">
          <a:blip r:embed="rId5"/>
          <a:srcRect l="27217" t="13125" r="39999" b="34"/>
          <a:stretch/>
        </p:blipFill>
        <p:spPr>
          <a:xfrm>
            <a:off x="5591945" y="872055"/>
            <a:ext cx="1205943" cy="1728200"/>
          </a:xfrm>
          <a:prstGeom prst="rect">
            <a:avLst/>
          </a:prstGeom>
          <a:ln>
            <a:solidFill>
              <a:schemeClr val="tx1"/>
            </a:solidFill>
          </a:ln>
        </p:spPr>
      </p:pic>
      <p:pic>
        <p:nvPicPr>
          <p:cNvPr id="8" name="Picture 7">
            <a:extLst>
              <a:ext uri="{FF2B5EF4-FFF2-40B4-BE49-F238E27FC236}">
                <a16:creationId xmlns:a16="http://schemas.microsoft.com/office/drawing/2014/main" id="{C9DB4D1C-C754-A14B-C654-FE271478214E}"/>
              </a:ext>
            </a:extLst>
          </p:cNvPr>
          <p:cNvPicPr>
            <a:picLocks noChangeAspect="1"/>
          </p:cNvPicPr>
          <p:nvPr/>
        </p:nvPicPr>
        <p:blipFill rotWithShape="1">
          <a:blip r:embed="rId6"/>
          <a:srcRect l="20659" t="20125" r="41274" b="4724"/>
          <a:stretch/>
        </p:blipFill>
        <p:spPr>
          <a:xfrm>
            <a:off x="9010527" y="875044"/>
            <a:ext cx="1215721" cy="1725211"/>
          </a:xfrm>
          <a:prstGeom prst="rect">
            <a:avLst/>
          </a:prstGeom>
          <a:ln>
            <a:solidFill>
              <a:schemeClr val="tx1"/>
            </a:solidFill>
          </a:ln>
        </p:spPr>
      </p:pic>
      <p:sp>
        <p:nvSpPr>
          <p:cNvPr id="9" name="Rectangle 265">
            <a:extLst>
              <a:ext uri="{FF2B5EF4-FFF2-40B4-BE49-F238E27FC236}">
                <a16:creationId xmlns:a16="http://schemas.microsoft.com/office/drawing/2014/main" id="{43E29AC6-F1A2-6938-B467-4CE91C888E6F}"/>
              </a:ext>
            </a:extLst>
          </p:cNvPr>
          <p:cNvSpPr>
            <a:spLocks noChangeArrowheads="1"/>
          </p:cNvSpPr>
          <p:nvPr/>
        </p:nvSpPr>
        <p:spPr bwMode="auto">
          <a:xfrm>
            <a:off x="1084729" y="1180910"/>
            <a:ext cx="4244618" cy="649025"/>
          </a:xfrm>
          <a:prstGeom prst="rect">
            <a:avLst/>
          </a:prstGeom>
          <a:noFill/>
          <a:ln w="12700">
            <a:noFill/>
            <a:miter lim="800000"/>
            <a:headEnd/>
            <a:tailEnd/>
          </a:ln>
        </p:spPr>
        <p:txBody>
          <a:bodyPr wrap="square" lIns="67866" tIns="33338" rIns="67866" bIns="33338">
            <a:spAutoFit/>
          </a:bodyPr>
          <a:lstStyle/>
          <a:p>
            <a:pPr>
              <a:lnSpc>
                <a:spcPct val="90000"/>
              </a:lnSpc>
              <a:defRPr/>
            </a:pPr>
            <a:r>
              <a:rPr lang="en-US" sz="2100" dirty="0"/>
              <a:t>Key elements mentioned in several health program guidelines</a:t>
            </a:r>
          </a:p>
        </p:txBody>
      </p:sp>
      <p:sp>
        <p:nvSpPr>
          <p:cNvPr id="16" name="Rectangle 15">
            <a:extLst>
              <a:ext uri="{FF2B5EF4-FFF2-40B4-BE49-F238E27FC236}">
                <a16:creationId xmlns:a16="http://schemas.microsoft.com/office/drawing/2014/main" id="{EE66D495-4D55-D952-AEA8-194B8016EEB8}"/>
              </a:ext>
            </a:extLst>
          </p:cNvPr>
          <p:cNvSpPr/>
          <p:nvPr/>
        </p:nvSpPr>
        <p:spPr>
          <a:xfrm>
            <a:off x="10087393" y="931152"/>
            <a:ext cx="113064" cy="120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265">
            <a:extLst>
              <a:ext uri="{FF2B5EF4-FFF2-40B4-BE49-F238E27FC236}">
                <a16:creationId xmlns:a16="http://schemas.microsoft.com/office/drawing/2014/main" id="{C842451D-630D-9F74-E5DD-714915F48B3B}"/>
              </a:ext>
            </a:extLst>
          </p:cNvPr>
          <p:cNvSpPr>
            <a:spLocks noChangeArrowheads="1"/>
          </p:cNvSpPr>
          <p:nvPr/>
        </p:nvSpPr>
        <p:spPr bwMode="auto">
          <a:xfrm>
            <a:off x="1161754" y="3317839"/>
            <a:ext cx="4674742" cy="649025"/>
          </a:xfrm>
          <a:prstGeom prst="rect">
            <a:avLst/>
          </a:prstGeom>
          <a:noFill/>
          <a:ln w="12700">
            <a:noFill/>
            <a:miter lim="800000"/>
            <a:headEnd/>
            <a:tailEnd/>
          </a:ln>
        </p:spPr>
        <p:txBody>
          <a:bodyPr wrap="square" lIns="67866" tIns="33338" rIns="67866" bIns="33338">
            <a:spAutoFit/>
          </a:bodyPr>
          <a:lstStyle/>
          <a:p>
            <a:pPr>
              <a:lnSpc>
                <a:spcPct val="90000"/>
              </a:lnSpc>
              <a:defRPr/>
            </a:pPr>
            <a:r>
              <a:rPr lang="en-US" sz="2100" dirty="0"/>
              <a:t>…the main subject of a growing number of master list-specific documents</a:t>
            </a:r>
          </a:p>
        </p:txBody>
      </p:sp>
      <p:pic>
        <p:nvPicPr>
          <p:cNvPr id="21" name="Picture 20">
            <a:extLst>
              <a:ext uri="{FF2B5EF4-FFF2-40B4-BE49-F238E27FC236}">
                <a16:creationId xmlns:a16="http://schemas.microsoft.com/office/drawing/2014/main" id="{AFBAFB1B-76CE-3A92-106A-C47E310CDB58}"/>
              </a:ext>
            </a:extLst>
          </p:cNvPr>
          <p:cNvPicPr>
            <a:picLocks noChangeAspect="1"/>
          </p:cNvPicPr>
          <p:nvPr/>
        </p:nvPicPr>
        <p:blipFill rotWithShape="1">
          <a:blip r:embed="rId7"/>
          <a:srcRect l="15584" t="15356" r="50725" b="6469"/>
          <a:stretch/>
        </p:blipFill>
        <p:spPr>
          <a:xfrm>
            <a:off x="6240018" y="2752990"/>
            <a:ext cx="1340445" cy="1749600"/>
          </a:xfrm>
          <a:prstGeom prst="rect">
            <a:avLst/>
          </a:prstGeom>
          <a:ln>
            <a:solidFill>
              <a:schemeClr val="tx1"/>
            </a:solidFill>
          </a:ln>
        </p:spPr>
      </p:pic>
      <p:sp>
        <p:nvSpPr>
          <p:cNvPr id="36" name="Rectangle 35">
            <a:extLst>
              <a:ext uri="{FF2B5EF4-FFF2-40B4-BE49-F238E27FC236}">
                <a16:creationId xmlns:a16="http://schemas.microsoft.com/office/drawing/2014/main" id="{9F72ED79-C633-2F37-F136-E39A8C55D902}"/>
              </a:ext>
            </a:extLst>
          </p:cNvPr>
          <p:cNvSpPr/>
          <p:nvPr/>
        </p:nvSpPr>
        <p:spPr>
          <a:xfrm>
            <a:off x="7770498" y="2925705"/>
            <a:ext cx="127149" cy="124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6CA24623-D5CA-68AB-5FE2-D0D64B887FFF}"/>
              </a:ext>
            </a:extLst>
          </p:cNvPr>
          <p:cNvSpPr/>
          <p:nvPr/>
        </p:nvSpPr>
        <p:spPr>
          <a:xfrm>
            <a:off x="6649811" y="933230"/>
            <a:ext cx="118800" cy="11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265">
            <a:extLst>
              <a:ext uri="{FF2B5EF4-FFF2-40B4-BE49-F238E27FC236}">
                <a16:creationId xmlns:a16="http://schemas.microsoft.com/office/drawing/2014/main" id="{281BCECC-DEA8-D4FD-EC0F-9CFD0688AEEE}"/>
              </a:ext>
            </a:extLst>
          </p:cNvPr>
          <p:cNvSpPr>
            <a:spLocks noChangeArrowheads="1"/>
          </p:cNvSpPr>
          <p:nvPr/>
        </p:nvSpPr>
        <p:spPr bwMode="auto">
          <a:xfrm>
            <a:off x="1604682" y="5249952"/>
            <a:ext cx="4225514" cy="649025"/>
          </a:xfrm>
          <a:prstGeom prst="rect">
            <a:avLst/>
          </a:prstGeom>
          <a:noFill/>
          <a:ln w="12700">
            <a:noFill/>
            <a:miter lim="800000"/>
            <a:headEnd/>
            <a:tailEnd/>
          </a:ln>
        </p:spPr>
        <p:txBody>
          <a:bodyPr wrap="square" lIns="67866" tIns="33338" rIns="67866" bIns="33338">
            <a:spAutoFit/>
          </a:bodyPr>
          <a:lstStyle/>
          <a:p>
            <a:pPr>
              <a:lnSpc>
                <a:spcPct val="90000"/>
              </a:lnSpc>
              <a:defRPr/>
            </a:pPr>
            <a:r>
              <a:rPr lang="en-US" sz="2100" dirty="0"/>
              <a:t>…and at the origin of global level initiatives</a:t>
            </a:r>
          </a:p>
        </p:txBody>
      </p:sp>
      <p:pic>
        <p:nvPicPr>
          <p:cNvPr id="40" name="Picture 39">
            <a:extLst>
              <a:ext uri="{FF2B5EF4-FFF2-40B4-BE49-F238E27FC236}">
                <a16:creationId xmlns:a16="http://schemas.microsoft.com/office/drawing/2014/main" id="{87B37E5A-C462-5DFC-9FAC-55E0DEEDBD14}"/>
              </a:ext>
            </a:extLst>
          </p:cNvPr>
          <p:cNvPicPr>
            <a:picLocks noChangeAspect="1"/>
          </p:cNvPicPr>
          <p:nvPr/>
        </p:nvPicPr>
        <p:blipFill>
          <a:blip r:embed="rId8"/>
          <a:stretch>
            <a:fillRect/>
          </a:stretch>
        </p:blipFill>
        <p:spPr>
          <a:xfrm>
            <a:off x="6109937" y="4831659"/>
            <a:ext cx="1820198" cy="1260000"/>
          </a:xfrm>
          <a:prstGeom prst="rect">
            <a:avLst/>
          </a:prstGeom>
          <a:ln>
            <a:solidFill>
              <a:schemeClr val="tx1"/>
            </a:solidFill>
          </a:ln>
        </p:spPr>
      </p:pic>
      <p:sp>
        <p:nvSpPr>
          <p:cNvPr id="44" name="TextBox 43">
            <a:extLst>
              <a:ext uri="{FF2B5EF4-FFF2-40B4-BE49-F238E27FC236}">
                <a16:creationId xmlns:a16="http://schemas.microsoft.com/office/drawing/2014/main" id="{8F3C564E-E7ED-A4DB-57E1-818CD7A45131}"/>
              </a:ext>
            </a:extLst>
          </p:cNvPr>
          <p:cNvSpPr txBox="1"/>
          <p:nvPr/>
        </p:nvSpPr>
        <p:spPr>
          <a:xfrm>
            <a:off x="6293473" y="6090468"/>
            <a:ext cx="1453127" cy="261610"/>
          </a:xfrm>
          <a:prstGeom prst="rect">
            <a:avLst/>
          </a:prstGeom>
          <a:noFill/>
        </p:spPr>
        <p:txBody>
          <a:bodyPr wrap="square">
            <a:spAutoFit/>
          </a:bodyPr>
          <a:lstStyle/>
          <a:p>
            <a:r>
              <a:rPr lang="en-US" sz="1100" dirty="0"/>
              <a:t>https://salb.un.org/en</a:t>
            </a:r>
          </a:p>
        </p:txBody>
      </p:sp>
      <p:sp>
        <p:nvSpPr>
          <p:cNvPr id="49" name="TextBox 48">
            <a:extLst>
              <a:ext uri="{FF2B5EF4-FFF2-40B4-BE49-F238E27FC236}">
                <a16:creationId xmlns:a16="http://schemas.microsoft.com/office/drawing/2014/main" id="{2A47F0DC-A2FE-60B3-4471-0D568BEB5983}"/>
              </a:ext>
            </a:extLst>
          </p:cNvPr>
          <p:cNvSpPr txBox="1"/>
          <p:nvPr/>
        </p:nvSpPr>
        <p:spPr>
          <a:xfrm>
            <a:off x="6057684" y="4589287"/>
            <a:ext cx="1924704" cy="307777"/>
          </a:xfrm>
          <a:prstGeom prst="rect">
            <a:avLst/>
          </a:prstGeom>
          <a:noFill/>
        </p:spPr>
        <p:txBody>
          <a:bodyPr wrap="square">
            <a:spAutoFit/>
          </a:bodyPr>
          <a:lstStyle/>
          <a:p>
            <a:pPr algn="ctr"/>
            <a:r>
              <a:rPr lang="en-US" sz="1400" dirty="0"/>
              <a:t>Administrative units</a:t>
            </a:r>
          </a:p>
        </p:txBody>
      </p:sp>
      <p:pic>
        <p:nvPicPr>
          <p:cNvPr id="51" name="Picture 50">
            <a:extLst>
              <a:ext uri="{FF2B5EF4-FFF2-40B4-BE49-F238E27FC236}">
                <a16:creationId xmlns:a16="http://schemas.microsoft.com/office/drawing/2014/main" id="{6664DF7F-34BE-A970-22E2-FFEC129DA3B1}"/>
              </a:ext>
            </a:extLst>
          </p:cNvPr>
          <p:cNvPicPr>
            <a:picLocks noChangeAspect="1"/>
          </p:cNvPicPr>
          <p:nvPr/>
        </p:nvPicPr>
        <p:blipFill>
          <a:blip r:embed="rId9"/>
          <a:stretch>
            <a:fillRect/>
          </a:stretch>
        </p:blipFill>
        <p:spPr>
          <a:xfrm>
            <a:off x="8125816" y="4842387"/>
            <a:ext cx="2185136" cy="1260000"/>
          </a:xfrm>
          <a:prstGeom prst="rect">
            <a:avLst/>
          </a:prstGeom>
          <a:ln>
            <a:solidFill>
              <a:schemeClr val="tx1"/>
            </a:solidFill>
          </a:ln>
        </p:spPr>
      </p:pic>
      <p:sp>
        <p:nvSpPr>
          <p:cNvPr id="52" name="TextBox 51">
            <a:extLst>
              <a:ext uri="{FF2B5EF4-FFF2-40B4-BE49-F238E27FC236}">
                <a16:creationId xmlns:a16="http://schemas.microsoft.com/office/drawing/2014/main" id="{BCEA6ACD-6D23-2BB9-E28A-5D7BE34AA823}"/>
              </a:ext>
            </a:extLst>
          </p:cNvPr>
          <p:cNvSpPr txBox="1"/>
          <p:nvPr/>
        </p:nvSpPr>
        <p:spPr>
          <a:xfrm>
            <a:off x="8231611" y="4585012"/>
            <a:ext cx="2112861" cy="307777"/>
          </a:xfrm>
          <a:prstGeom prst="rect">
            <a:avLst/>
          </a:prstGeom>
          <a:noFill/>
        </p:spPr>
        <p:txBody>
          <a:bodyPr wrap="square">
            <a:spAutoFit/>
          </a:bodyPr>
          <a:lstStyle/>
          <a:p>
            <a:pPr algn="ctr"/>
            <a:r>
              <a:rPr lang="en-US" sz="1400" dirty="0"/>
              <a:t>Health facilities</a:t>
            </a:r>
          </a:p>
        </p:txBody>
      </p:sp>
      <p:sp>
        <p:nvSpPr>
          <p:cNvPr id="53" name="TextBox 52">
            <a:extLst>
              <a:ext uri="{FF2B5EF4-FFF2-40B4-BE49-F238E27FC236}">
                <a16:creationId xmlns:a16="http://schemas.microsoft.com/office/drawing/2014/main" id="{51B4F184-B596-98AB-EFEA-2E86ECF5BA6D}"/>
              </a:ext>
            </a:extLst>
          </p:cNvPr>
          <p:cNvSpPr txBox="1"/>
          <p:nvPr/>
        </p:nvSpPr>
        <p:spPr>
          <a:xfrm>
            <a:off x="8053084" y="6104289"/>
            <a:ext cx="2389230" cy="261610"/>
          </a:xfrm>
          <a:prstGeom prst="rect">
            <a:avLst/>
          </a:prstGeom>
          <a:noFill/>
        </p:spPr>
        <p:txBody>
          <a:bodyPr wrap="square">
            <a:spAutoFit/>
          </a:bodyPr>
          <a:lstStyle/>
          <a:p>
            <a:r>
              <a:rPr lang="en-US" sz="1100" dirty="0"/>
              <a:t>https://www.who.int/data/GIS/GHFD</a:t>
            </a:r>
          </a:p>
        </p:txBody>
      </p:sp>
      <p:pic>
        <p:nvPicPr>
          <p:cNvPr id="3" name="Picture 2">
            <a:extLst>
              <a:ext uri="{FF2B5EF4-FFF2-40B4-BE49-F238E27FC236}">
                <a16:creationId xmlns:a16="http://schemas.microsoft.com/office/drawing/2014/main" id="{2442BC6B-14C2-A473-C94C-DB265944E0EE}"/>
              </a:ext>
            </a:extLst>
          </p:cNvPr>
          <p:cNvPicPr>
            <a:picLocks noChangeAspect="1"/>
          </p:cNvPicPr>
          <p:nvPr/>
        </p:nvPicPr>
        <p:blipFill rotWithShape="1">
          <a:blip r:embed="rId10"/>
          <a:srcRect l="80520" t="38265" r="10441" b="47050"/>
          <a:stretch/>
        </p:blipFill>
        <p:spPr>
          <a:xfrm>
            <a:off x="10040750" y="2439411"/>
            <a:ext cx="277179" cy="249797"/>
          </a:xfrm>
          <a:prstGeom prst="rect">
            <a:avLst/>
          </a:prstGeom>
        </p:spPr>
      </p:pic>
      <p:pic>
        <p:nvPicPr>
          <p:cNvPr id="4" name="Picture 3">
            <a:extLst>
              <a:ext uri="{FF2B5EF4-FFF2-40B4-BE49-F238E27FC236}">
                <a16:creationId xmlns:a16="http://schemas.microsoft.com/office/drawing/2014/main" id="{110913D9-72DC-B368-BB8A-D79C8BF2BD64}"/>
              </a:ext>
            </a:extLst>
          </p:cNvPr>
          <p:cNvPicPr>
            <a:picLocks noChangeAspect="1"/>
          </p:cNvPicPr>
          <p:nvPr/>
        </p:nvPicPr>
        <p:blipFill rotWithShape="1">
          <a:blip r:embed="rId10"/>
          <a:srcRect l="80520" t="38265" r="10441" b="47050"/>
          <a:stretch/>
        </p:blipFill>
        <p:spPr>
          <a:xfrm>
            <a:off x="8404750" y="2439411"/>
            <a:ext cx="277179" cy="249797"/>
          </a:xfrm>
          <a:prstGeom prst="rect">
            <a:avLst/>
          </a:prstGeom>
        </p:spPr>
      </p:pic>
      <p:pic>
        <p:nvPicPr>
          <p:cNvPr id="6" name="Picture 5">
            <a:extLst>
              <a:ext uri="{FF2B5EF4-FFF2-40B4-BE49-F238E27FC236}">
                <a16:creationId xmlns:a16="http://schemas.microsoft.com/office/drawing/2014/main" id="{D7331A05-59D6-D7A7-3BF1-C331D35971D0}"/>
              </a:ext>
            </a:extLst>
          </p:cNvPr>
          <p:cNvPicPr>
            <a:picLocks noChangeAspect="1"/>
          </p:cNvPicPr>
          <p:nvPr/>
        </p:nvPicPr>
        <p:blipFill rotWithShape="1">
          <a:blip r:embed="rId10"/>
          <a:srcRect l="80520" t="38265" r="10441" b="47050"/>
          <a:stretch/>
        </p:blipFill>
        <p:spPr>
          <a:xfrm>
            <a:off x="6649811" y="2443686"/>
            <a:ext cx="277179" cy="249797"/>
          </a:xfrm>
          <a:prstGeom prst="rect">
            <a:avLst/>
          </a:prstGeom>
        </p:spPr>
      </p:pic>
      <p:pic>
        <p:nvPicPr>
          <p:cNvPr id="10" name="Picture 9">
            <a:extLst>
              <a:ext uri="{FF2B5EF4-FFF2-40B4-BE49-F238E27FC236}">
                <a16:creationId xmlns:a16="http://schemas.microsoft.com/office/drawing/2014/main" id="{8EA89091-6E5C-190F-1CEF-E8733EB3BD50}"/>
              </a:ext>
            </a:extLst>
          </p:cNvPr>
          <p:cNvPicPr>
            <a:picLocks noChangeAspect="1"/>
          </p:cNvPicPr>
          <p:nvPr/>
        </p:nvPicPr>
        <p:blipFill rotWithShape="1">
          <a:blip r:embed="rId10"/>
          <a:srcRect l="80520" t="38265" r="10441" b="47050"/>
          <a:stretch/>
        </p:blipFill>
        <p:spPr>
          <a:xfrm>
            <a:off x="9700734" y="4377691"/>
            <a:ext cx="277179" cy="249797"/>
          </a:xfrm>
          <a:prstGeom prst="rect">
            <a:avLst/>
          </a:prstGeom>
        </p:spPr>
      </p:pic>
      <p:pic>
        <p:nvPicPr>
          <p:cNvPr id="11" name="Picture 10">
            <a:extLst>
              <a:ext uri="{FF2B5EF4-FFF2-40B4-BE49-F238E27FC236}">
                <a16:creationId xmlns:a16="http://schemas.microsoft.com/office/drawing/2014/main" id="{6AAA6D4A-55F1-6B87-AA0D-AFEB6B1735F4}"/>
              </a:ext>
            </a:extLst>
          </p:cNvPr>
          <p:cNvPicPr>
            <a:picLocks noChangeAspect="1"/>
          </p:cNvPicPr>
          <p:nvPr/>
        </p:nvPicPr>
        <p:blipFill rotWithShape="1">
          <a:blip r:embed="rId10"/>
          <a:srcRect l="80520" t="38265" r="10441" b="47050"/>
          <a:stretch/>
        </p:blipFill>
        <p:spPr>
          <a:xfrm>
            <a:off x="7493319" y="4324601"/>
            <a:ext cx="277179" cy="249797"/>
          </a:xfrm>
          <a:prstGeom prst="rect">
            <a:avLst/>
          </a:prstGeom>
        </p:spPr>
      </p:pic>
      <p:sp>
        <p:nvSpPr>
          <p:cNvPr id="12" name="Slide Number Placeholder 3">
            <a:extLst>
              <a:ext uri="{FF2B5EF4-FFF2-40B4-BE49-F238E27FC236}">
                <a16:creationId xmlns:a16="http://schemas.microsoft.com/office/drawing/2014/main" id="{B91A0730-6207-A347-C904-9259F592493D}"/>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28</a:t>
            </a:fld>
            <a:endParaRPr lang="en-US" altLang="en-US" sz="1200" dirty="0">
              <a:solidFill>
                <a:schemeClr val="bg1"/>
              </a:solidFill>
            </a:endParaRPr>
          </a:p>
        </p:txBody>
      </p:sp>
    </p:spTree>
    <p:extLst>
      <p:ext uri="{BB962C8B-B14F-4D97-AF65-F5344CB8AC3E}">
        <p14:creationId xmlns:p14="http://schemas.microsoft.com/office/powerpoint/2010/main" val="553666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F844C6F2-7E06-D06D-BA63-7D1AA18AFED0}"/>
              </a:ext>
            </a:extLst>
          </p:cNvPr>
          <p:cNvSpPr>
            <a:spLocks noChangeArrowheads="1"/>
          </p:cNvSpPr>
          <p:nvPr/>
        </p:nvSpPr>
        <p:spPr bwMode="auto">
          <a:xfrm>
            <a:off x="906815" y="1681744"/>
            <a:ext cx="10950223" cy="489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Font typeface="Calibri Light" panose="020F0302020204030204" pitchFamily="34" charset="0"/>
              <a:buAutoNum type="arabicPeriod"/>
            </a:pPr>
            <a:r>
              <a:rPr lang="en-US" altLang="zh-CN" sz="2400" dirty="0"/>
              <a:t>Definition</a:t>
            </a:r>
          </a:p>
          <a:p>
            <a:pPr eaLnBrk="1" hangingPunct="1">
              <a:spcBef>
                <a:spcPct val="20000"/>
              </a:spcBef>
              <a:buFont typeface="Calibri Light" panose="020F0302020204030204" pitchFamily="34" charset="0"/>
              <a:buAutoNum type="arabicPeriod"/>
            </a:pPr>
            <a:r>
              <a:rPr lang="en-US" altLang="zh-CN" sz="2400" dirty="0"/>
              <a:t>Content</a:t>
            </a:r>
          </a:p>
          <a:p>
            <a:pPr marL="667941" lvl="1" indent="-325041">
              <a:spcBef>
                <a:spcPct val="20000"/>
              </a:spcBef>
            </a:pPr>
            <a:r>
              <a:rPr lang="en-US" altLang="zh-CN" dirty="0"/>
              <a:t>Data elements and dictionary</a:t>
            </a:r>
          </a:p>
          <a:p>
            <a:pPr marL="667941" lvl="1" indent="-325041">
              <a:spcBef>
                <a:spcPct val="20000"/>
              </a:spcBef>
            </a:pPr>
            <a:r>
              <a:rPr lang="en-US" altLang="zh-CN" dirty="0"/>
              <a:t>Coding scheme</a:t>
            </a:r>
          </a:p>
          <a:p>
            <a:pPr marL="667941" lvl="1" indent="-325041">
              <a:spcBef>
                <a:spcPct val="20000"/>
              </a:spcBef>
            </a:pPr>
            <a:r>
              <a:rPr lang="en-US" altLang="zh-CN" dirty="0"/>
              <a:t>Naming convention</a:t>
            </a:r>
          </a:p>
          <a:p>
            <a:pPr marL="667941" lvl="1" indent="-325041">
              <a:spcBef>
                <a:spcPct val="20000"/>
              </a:spcBef>
            </a:pPr>
            <a:r>
              <a:rPr lang="en-US" altLang="zh-CN" dirty="0"/>
              <a:t>Classification tables (types, Owner)</a:t>
            </a:r>
          </a:p>
          <a:p>
            <a:pPr marL="667941" lvl="1" indent="-325041">
              <a:spcBef>
                <a:spcPct val="20000"/>
              </a:spcBef>
            </a:pPr>
            <a:r>
              <a:rPr lang="en-US" altLang="zh-CN" dirty="0"/>
              <a:t>Locations (addresses, administrative divisions, geographic coordinates)</a:t>
            </a:r>
          </a:p>
          <a:p>
            <a:pPr marL="667941" lvl="1" indent="-325041">
              <a:spcBef>
                <a:spcPct val="20000"/>
              </a:spcBef>
            </a:pPr>
            <a:r>
              <a:rPr lang="en-US" altLang="zh-CN" dirty="0"/>
              <a:t>Contact information (establishment manager, phone number, etc.)</a:t>
            </a:r>
          </a:p>
          <a:p>
            <a:pPr>
              <a:spcBef>
                <a:spcPct val="20000"/>
              </a:spcBef>
              <a:buFont typeface="Calibri Light" panose="020F0302020204030204" pitchFamily="34" charset="0"/>
              <a:buAutoNum type="arabicPeriod"/>
            </a:pPr>
            <a:r>
              <a:rPr lang="en-US" altLang="zh-CN" sz="2400" dirty="0"/>
              <a:t>Registry or Common Geo-Registry (CGR)</a:t>
            </a:r>
          </a:p>
          <a:p>
            <a:pPr>
              <a:spcBef>
                <a:spcPct val="20000"/>
              </a:spcBef>
              <a:buFont typeface="Calibri Light" panose="020F0302020204030204" pitchFamily="34" charset="0"/>
              <a:buAutoNum type="arabicPeriod"/>
            </a:pPr>
            <a:r>
              <a:rPr lang="en-US" altLang="zh-CN" sz="2400" dirty="0"/>
              <a:t>Process</a:t>
            </a:r>
          </a:p>
          <a:p>
            <a:pPr eaLnBrk="1" hangingPunct="1">
              <a:spcBef>
                <a:spcPct val="20000"/>
              </a:spcBef>
              <a:buFont typeface="Calibri Light" panose="020F0302020204030204" pitchFamily="34" charset="0"/>
              <a:buAutoNum type="arabicPeriod"/>
            </a:pPr>
            <a:endParaRPr lang="en-US" altLang="zh-CN" sz="2400" dirty="0"/>
          </a:p>
        </p:txBody>
      </p:sp>
      <p:sp>
        <p:nvSpPr>
          <p:cNvPr id="4" name="Title 1">
            <a:extLst>
              <a:ext uri="{FF2B5EF4-FFF2-40B4-BE49-F238E27FC236}">
                <a16:creationId xmlns:a16="http://schemas.microsoft.com/office/drawing/2014/main" id="{75F95651-3466-B786-D7D2-C0B4D03F8B26}"/>
              </a:ext>
            </a:extLst>
          </p:cNvPr>
          <p:cNvSpPr txBox="1">
            <a:spLocks/>
          </p:cNvSpPr>
          <p:nvPr/>
        </p:nvSpPr>
        <p:spPr>
          <a:xfrm>
            <a:off x="372990" y="1089647"/>
            <a:ext cx="8898757" cy="5024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2400" b="1" dirty="0">
                <a:latin typeface="+mn-lt"/>
              </a:rPr>
              <a:t>Key elements of a master list</a:t>
            </a:r>
          </a:p>
        </p:txBody>
      </p:sp>
      <p:sp>
        <p:nvSpPr>
          <p:cNvPr id="8" name="Title 1">
            <a:extLst>
              <a:ext uri="{FF2B5EF4-FFF2-40B4-BE49-F238E27FC236}">
                <a16:creationId xmlns:a16="http://schemas.microsoft.com/office/drawing/2014/main" id="{4088FC33-8CA2-0557-7473-7372410D6CBA}"/>
              </a:ext>
            </a:extLst>
          </p:cNvPr>
          <p:cNvSpPr txBox="1">
            <a:spLocks/>
          </p:cNvSpPr>
          <p:nvPr/>
        </p:nvSpPr>
        <p:spPr>
          <a:xfrm>
            <a:off x="1524000" y="1"/>
            <a:ext cx="9144000" cy="707864"/>
          </a:xfrm>
          <a:prstGeom prst="rect">
            <a:avLst/>
          </a:prstGeom>
        </p:spPr>
        <p:txBody>
          <a:bodyPr vert="horz" lIns="91440" tIns="45720" rIns="91440" bIns="45720" rtlCol="0" anchor="ctr">
            <a:normAutofit fontScale="92500"/>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ground references – Georeferenced master Lists</a:t>
            </a:r>
          </a:p>
        </p:txBody>
      </p:sp>
      <p:sp>
        <p:nvSpPr>
          <p:cNvPr id="3" name="Slide Number Placeholder 3">
            <a:extLst>
              <a:ext uri="{FF2B5EF4-FFF2-40B4-BE49-F238E27FC236}">
                <a16:creationId xmlns:a16="http://schemas.microsoft.com/office/drawing/2014/main" id="{83745D01-8C8F-3BF4-E982-BBDB5F5CB7A5}"/>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29</a:t>
            </a:fld>
            <a:endParaRPr lang="en-US" altLang="en-US" sz="1200" dirty="0">
              <a:solidFill>
                <a:schemeClr val="bg1"/>
              </a:solidFill>
            </a:endParaRPr>
          </a:p>
        </p:txBody>
      </p:sp>
    </p:spTree>
    <p:extLst>
      <p:ext uri="{BB962C8B-B14F-4D97-AF65-F5344CB8AC3E}">
        <p14:creationId xmlns:p14="http://schemas.microsoft.com/office/powerpoint/2010/main" val="682777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695325" y="733016"/>
            <a:ext cx="11313173" cy="461665"/>
          </a:xfrm>
          <a:prstGeom prst="rect">
            <a:avLst/>
          </a:prstGeom>
          <a:noFill/>
          <a:ln w="9525">
            <a:noFill/>
            <a:miter lim="800000"/>
            <a:headEnd/>
            <a:tailEnd/>
          </a:ln>
        </p:spPr>
        <p:txBody>
          <a:bodyPr lIns="0" tIns="0" rIns="0" bIns="0"/>
          <a:lstStyle/>
          <a:p>
            <a:pPr lvl="0"/>
            <a:r>
              <a:rPr lang="en-US" sz="2400" dirty="0"/>
              <a:t>Agreeing on and using a common terminology ensures that all actors involve understand each other by speaking the same language</a:t>
            </a:r>
            <a:r>
              <a:rPr lang="fr-CH" sz="2400" dirty="0"/>
              <a:t>!</a:t>
            </a:r>
          </a:p>
        </p:txBody>
      </p:sp>
      <p:sp>
        <p:nvSpPr>
          <p:cNvPr id="9" name="Title 1"/>
          <p:cNvSpPr txBox="1">
            <a:spLocks/>
          </p:cNvSpPr>
          <p:nvPr/>
        </p:nvSpPr>
        <p:spPr>
          <a:xfrm>
            <a:off x="2152650" y="22461"/>
            <a:ext cx="78867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fr-CH" altLang="en-US" dirty="0" err="1"/>
              <a:t>Define</a:t>
            </a:r>
            <a:r>
              <a:rPr lang="fr-CH" altLang="en-US" dirty="0"/>
              <a:t> the </a:t>
            </a:r>
            <a:r>
              <a:rPr lang="fr-CH" altLang="en-US" dirty="0" err="1"/>
              <a:t>terminology</a:t>
            </a:r>
            <a:endParaRPr lang="fr-CH" altLang="en-US" dirty="0"/>
          </a:p>
        </p:txBody>
      </p:sp>
      <p:sp>
        <p:nvSpPr>
          <p:cNvPr id="14" name="Rectangle 3"/>
          <p:cNvSpPr>
            <a:spLocks noChangeArrowheads="1"/>
          </p:cNvSpPr>
          <p:nvPr/>
        </p:nvSpPr>
        <p:spPr bwMode="auto">
          <a:xfrm>
            <a:off x="861818" y="5073531"/>
            <a:ext cx="8837993" cy="576196"/>
          </a:xfrm>
          <a:prstGeom prst="rect">
            <a:avLst/>
          </a:prstGeom>
          <a:noFill/>
          <a:ln w="9525">
            <a:noFill/>
            <a:miter lim="800000"/>
            <a:headEnd/>
            <a:tailEnd/>
          </a:ln>
        </p:spPr>
        <p:txBody>
          <a:bodyPr lIns="0" tIns="0" rIns="0" bIns="0"/>
          <a:lstStyle/>
          <a:p>
            <a:pPr>
              <a:lnSpc>
                <a:spcPct val="90000"/>
              </a:lnSpc>
              <a:spcBef>
                <a:spcPct val="20000"/>
              </a:spcBef>
            </a:pPr>
            <a:r>
              <a:rPr lang="en-US" altLang="zh-CN" sz="2400" dirty="0">
                <a:ea typeface="SimSun" pitchFamily="2" charset="-122"/>
              </a:rPr>
              <a:t>It is also important to have a dictionary/glossary specific to the HIS, program or intervention being geo-enabled</a:t>
            </a:r>
            <a:endParaRPr lang="fr-CH" altLang="zh-CN" sz="2400" dirty="0">
              <a:ea typeface="SimSun" pitchFamily="2" charset="-122"/>
            </a:endParaRPr>
          </a:p>
        </p:txBody>
      </p:sp>
      <p:sp>
        <p:nvSpPr>
          <p:cNvPr id="4" name="TextBox 3">
            <a:extLst>
              <a:ext uri="{FF2B5EF4-FFF2-40B4-BE49-F238E27FC236}">
                <a16:creationId xmlns:a16="http://schemas.microsoft.com/office/drawing/2014/main" id="{957B2855-C5E1-3802-98F1-D7530E12471B}"/>
              </a:ext>
            </a:extLst>
          </p:cNvPr>
          <p:cNvSpPr txBox="1"/>
          <p:nvPr/>
        </p:nvSpPr>
        <p:spPr>
          <a:xfrm>
            <a:off x="1189306" y="1679122"/>
            <a:ext cx="7360920" cy="461665"/>
          </a:xfrm>
          <a:prstGeom prst="rect">
            <a:avLst/>
          </a:prstGeom>
          <a:noFill/>
        </p:spPr>
        <p:txBody>
          <a:bodyPr wrap="square">
            <a:spAutoFit/>
          </a:bodyPr>
          <a:lstStyle/>
          <a:p>
            <a:r>
              <a:rPr lang="en-US" sz="2400" dirty="0"/>
              <a:t>2 main glossaries to have</a:t>
            </a:r>
            <a:r>
              <a:rPr lang="fr-CH" sz="2400" dirty="0"/>
              <a:t>:</a:t>
            </a:r>
          </a:p>
        </p:txBody>
      </p:sp>
      <p:sp>
        <p:nvSpPr>
          <p:cNvPr id="6" name="Rectangle 3">
            <a:extLst>
              <a:ext uri="{FF2B5EF4-FFF2-40B4-BE49-F238E27FC236}">
                <a16:creationId xmlns:a16="http://schemas.microsoft.com/office/drawing/2014/main" id="{F5E6D2DC-183F-115F-796E-6E88B061AC6A}"/>
              </a:ext>
            </a:extLst>
          </p:cNvPr>
          <p:cNvSpPr>
            <a:spLocks noChangeArrowheads="1"/>
          </p:cNvSpPr>
          <p:nvPr/>
        </p:nvSpPr>
        <p:spPr bwMode="auto">
          <a:xfrm>
            <a:off x="1306938" y="2237041"/>
            <a:ext cx="6736050" cy="1670298"/>
          </a:xfrm>
          <a:prstGeom prst="rect">
            <a:avLst/>
          </a:prstGeom>
          <a:noFill/>
          <a:ln w="9525">
            <a:noFill/>
            <a:miter lim="800000"/>
            <a:headEnd/>
            <a:tailEnd/>
          </a:ln>
        </p:spPr>
        <p:txBody>
          <a:bodyPr lIns="0" tIns="0" rIns="0" bIns="0"/>
          <a:lstStyle/>
          <a:p>
            <a:pPr marL="457200" indent="-457200">
              <a:lnSpc>
                <a:spcPct val="90000"/>
              </a:lnSpc>
              <a:spcBef>
                <a:spcPct val="20000"/>
              </a:spcBef>
              <a:buFont typeface="+mj-lt"/>
              <a:buAutoNum type="arabicPeriod"/>
            </a:pPr>
            <a:r>
              <a:rPr lang="en-US" altLang="zh-CN" sz="2400" dirty="0">
                <a:ea typeface="SimSun" pitchFamily="2" charset="-122"/>
              </a:rPr>
              <a:t>Definition for each geographic feature (Session 6, Module 2)</a:t>
            </a:r>
          </a:p>
          <a:p>
            <a:pPr marL="457200" indent="-457200">
              <a:lnSpc>
                <a:spcPct val="90000"/>
              </a:lnSpc>
              <a:spcBef>
                <a:spcPct val="20000"/>
              </a:spcBef>
              <a:buFont typeface="+mj-lt"/>
              <a:buAutoNum type="arabicPeriod"/>
            </a:pPr>
            <a:r>
              <a:rPr lang="en-US" altLang="zh-CN" sz="2400" dirty="0">
                <a:ea typeface="SimSun" pitchFamily="2" charset="-122"/>
              </a:rPr>
              <a:t>Geospatial data and technologies terminology. Examples:</a:t>
            </a:r>
          </a:p>
          <a:p>
            <a:pPr marL="457200" indent="-457200">
              <a:lnSpc>
                <a:spcPct val="90000"/>
              </a:lnSpc>
              <a:spcBef>
                <a:spcPct val="20000"/>
              </a:spcBef>
              <a:buFont typeface="+mj-lt"/>
              <a:buAutoNum type="arabicPeriod"/>
            </a:pPr>
            <a:endParaRPr lang="en-US" altLang="zh-CN" sz="2400" dirty="0">
              <a:ea typeface="SimSun" pitchFamily="2" charset="-122"/>
            </a:endParaRPr>
          </a:p>
          <a:p>
            <a:pPr marL="457200" indent="-457200">
              <a:lnSpc>
                <a:spcPct val="90000"/>
              </a:lnSpc>
              <a:spcBef>
                <a:spcPct val="20000"/>
              </a:spcBef>
              <a:buFont typeface="+mj-lt"/>
              <a:buAutoNum type="arabicPeriod"/>
            </a:pPr>
            <a:endParaRPr lang="en-US" altLang="zh-CN" sz="2400" dirty="0">
              <a:ea typeface="SimSun" pitchFamily="2" charset="-122"/>
            </a:endParaRPr>
          </a:p>
        </p:txBody>
      </p:sp>
      <p:pic>
        <p:nvPicPr>
          <p:cNvPr id="8" name="Picture 7">
            <a:extLst>
              <a:ext uri="{FF2B5EF4-FFF2-40B4-BE49-F238E27FC236}">
                <a16:creationId xmlns:a16="http://schemas.microsoft.com/office/drawing/2014/main" id="{262A7787-4081-D114-3856-D9CAE1297371}"/>
              </a:ext>
            </a:extLst>
          </p:cNvPr>
          <p:cNvPicPr>
            <a:picLocks noChangeAspect="1"/>
          </p:cNvPicPr>
          <p:nvPr/>
        </p:nvPicPr>
        <p:blipFill rotWithShape="1">
          <a:blip r:embed="rId3"/>
          <a:srcRect l="1147" t="1291" r="1523" b="2101"/>
          <a:stretch/>
        </p:blipFill>
        <p:spPr>
          <a:xfrm>
            <a:off x="8627780" y="1628801"/>
            <a:ext cx="2257282" cy="1008096"/>
          </a:xfrm>
          <a:prstGeom prst="rect">
            <a:avLst/>
          </a:prstGeom>
          <a:ln>
            <a:solidFill>
              <a:schemeClr val="tx1"/>
            </a:solidFill>
          </a:ln>
        </p:spPr>
      </p:pic>
      <p:sp>
        <p:nvSpPr>
          <p:cNvPr id="13" name="TextBox 12">
            <a:extLst>
              <a:ext uri="{FF2B5EF4-FFF2-40B4-BE49-F238E27FC236}">
                <a16:creationId xmlns:a16="http://schemas.microsoft.com/office/drawing/2014/main" id="{4130447A-42F4-4223-F695-3110C7D75F0C}"/>
              </a:ext>
            </a:extLst>
          </p:cNvPr>
          <p:cNvSpPr txBox="1"/>
          <p:nvPr/>
        </p:nvSpPr>
        <p:spPr>
          <a:xfrm>
            <a:off x="11032" y="5933193"/>
            <a:ext cx="8136904" cy="415498"/>
          </a:xfrm>
          <a:prstGeom prst="rect">
            <a:avLst/>
          </a:prstGeom>
          <a:noFill/>
        </p:spPr>
        <p:txBody>
          <a:bodyPr wrap="square">
            <a:spAutoFit/>
          </a:bodyPr>
          <a:lstStyle/>
          <a:p>
            <a:r>
              <a:rPr lang="fr-CH" sz="1000" dirty="0">
                <a:solidFill>
                  <a:srgbClr val="002147"/>
                </a:solidFill>
              </a:rPr>
              <a:t>https://drive.google.com/file/d/1jj779zww4herWOESAd9mXqVE1YfQehtH/view?usp=sharing;  https://healthgeolab.net/DOCUMENTS/Guidance_Common_Geo-registry_Ve2.pdf </a:t>
            </a:r>
          </a:p>
        </p:txBody>
      </p:sp>
      <p:sp>
        <p:nvSpPr>
          <p:cNvPr id="20" name="Rectangle 3">
            <a:extLst>
              <a:ext uri="{FF2B5EF4-FFF2-40B4-BE49-F238E27FC236}">
                <a16:creationId xmlns:a16="http://schemas.microsoft.com/office/drawing/2014/main" id="{ACE07910-E268-D29E-1F66-ED38A57B4152}"/>
              </a:ext>
            </a:extLst>
          </p:cNvPr>
          <p:cNvSpPr>
            <a:spLocks noChangeArrowheads="1"/>
          </p:cNvSpPr>
          <p:nvPr/>
        </p:nvSpPr>
        <p:spPr bwMode="auto">
          <a:xfrm>
            <a:off x="1894898" y="3803089"/>
            <a:ext cx="6792937" cy="576196"/>
          </a:xfrm>
          <a:prstGeom prst="rect">
            <a:avLst/>
          </a:prstGeom>
          <a:noFill/>
          <a:ln w="9525">
            <a:noFill/>
            <a:miter lim="800000"/>
            <a:headEnd/>
            <a:tailEnd/>
          </a:ln>
        </p:spPr>
        <p:txBody>
          <a:bodyPr lIns="0" tIns="0" rIns="0" bIns="0"/>
          <a:lstStyle/>
          <a:p>
            <a:pPr marL="457200" indent="-457200">
              <a:lnSpc>
                <a:spcPct val="90000"/>
              </a:lnSpc>
              <a:spcBef>
                <a:spcPct val="20000"/>
              </a:spcBef>
              <a:buFont typeface="Arial" panose="020B0604020202020204" pitchFamily="34" charset="0"/>
              <a:buChar char="•"/>
            </a:pPr>
            <a:r>
              <a:rPr lang="fr-CH" altLang="zh-CN" sz="2400" dirty="0">
                <a:ea typeface="SimSun" pitchFamily="2" charset="-122"/>
              </a:rPr>
              <a:t>Esri GIS </a:t>
            </a:r>
            <a:r>
              <a:rPr lang="fr-CH" altLang="zh-CN" sz="2400" dirty="0" err="1">
                <a:ea typeface="SimSun" pitchFamily="2" charset="-122"/>
              </a:rPr>
              <a:t>Dictionary</a:t>
            </a:r>
            <a:r>
              <a:rPr lang="fr-CH" altLang="zh-CN" sz="2400" dirty="0">
                <a:ea typeface="SimSun" pitchFamily="2" charset="-122"/>
              </a:rPr>
              <a:t>: </a:t>
            </a:r>
            <a:r>
              <a:rPr lang="fr-CH" altLang="zh-CN" sz="2400" dirty="0">
                <a:ea typeface="SimSun" pitchFamily="2" charset="-122"/>
                <a:hlinkClick r:id="rId4"/>
              </a:rPr>
              <a:t>https://support.esri.com/en-us/gis-dictionary</a:t>
            </a:r>
            <a:endParaRPr lang="fr-CH" altLang="zh-CN" sz="2400" dirty="0">
              <a:ea typeface="SimSun" pitchFamily="2" charset="-122"/>
            </a:endParaRPr>
          </a:p>
        </p:txBody>
      </p:sp>
      <p:pic>
        <p:nvPicPr>
          <p:cNvPr id="15" name="Picture 14">
            <a:extLst>
              <a:ext uri="{FF2B5EF4-FFF2-40B4-BE49-F238E27FC236}">
                <a16:creationId xmlns:a16="http://schemas.microsoft.com/office/drawing/2014/main" id="{60810C28-C6CD-428C-9683-C0EEE74A6EF4}"/>
              </a:ext>
            </a:extLst>
          </p:cNvPr>
          <p:cNvPicPr>
            <a:picLocks noChangeAspect="1"/>
          </p:cNvPicPr>
          <p:nvPr/>
        </p:nvPicPr>
        <p:blipFill>
          <a:blip r:embed="rId5"/>
          <a:stretch>
            <a:fillRect/>
          </a:stretch>
        </p:blipFill>
        <p:spPr>
          <a:xfrm>
            <a:off x="8687835" y="3262973"/>
            <a:ext cx="2913652" cy="1500719"/>
          </a:xfrm>
          <a:prstGeom prst="rect">
            <a:avLst/>
          </a:prstGeom>
          <a:ln>
            <a:solidFill>
              <a:schemeClr val="tx1"/>
            </a:solidFill>
          </a:ln>
        </p:spPr>
      </p:pic>
      <p:sp>
        <p:nvSpPr>
          <p:cNvPr id="16" name="Slide Number Placeholder 3">
            <a:extLst>
              <a:ext uri="{FF2B5EF4-FFF2-40B4-BE49-F238E27FC236}">
                <a16:creationId xmlns:a16="http://schemas.microsoft.com/office/drawing/2014/main" id="{37B5FC90-9BCE-8980-BB1E-7C24F14DBB4D}"/>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3</a:t>
            </a:fld>
            <a:endParaRPr lang="en-GB" altLang="en-US" sz="1200">
              <a:solidFill>
                <a:schemeClr val="bg1"/>
              </a:solidFill>
            </a:endParaRPr>
          </a:p>
        </p:txBody>
      </p:sp>
      <p:sp>
        <p:nvSpPr>
          <p:cNvPr id="3" name="Right Arrow 10">
            <a:extLst>
              <a:ext uri="{FF2B5EF4-FFF2-40B4-BE49-F238E27FC236}">
                <a16:creationId xmlns:a16="http://schemas.microsoft.com/office/drawing/2014/main" id="{2AB73441-101B-7935-1414-2FABBD28750F}"/>
              </a:ext>
            </a:extLst>
          </p:cNvPr>
          <p:cNvSpPr/>
          <p:nvPr/>
        </p:nvSpPr>
        <p:spPr>
          <a:xfrm>
            <a:off x="620113" y="1696109"/>
            <a:ext cx="553594" cy="461665"/>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37575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D3753C-AB02-8775-B793-8433B45840C3}"/>
              </a:ext>
            </a:extLst>
          </p:cNvPr>
          <p:cNvPicPr>
            <a:picLocks noChangeAspect="1"/>
          </p:cNvPicPr>
          <p:nvPr/>
        </p:nvPicPr>
        <p:blipFill>
          <a:blip r:embed="rId3"/>
          <a:stretch>
            <a:fillRect/>
          </a:stretch>
        </p:blipFill>
        <p:spPr>
          <a:xfrm>
            <a:off x="10848975" y="260350"/>
            <a:ext cx="872843" cy="1239595"/>
          </a:xfrm>
          <a:prstGeom prst="rect">
            <a:avLst/>
          </a:prstGeom>
          <a:ln>
            <a:solidFill>
              <a:schemeClr val="tx1"/>
            </a:solidFill>
          </a:ln>
        </p:spPr>
      </p:pic>
      <p:sp>
        <p:nvSpPr>
          <p:cNvPr id="13" name="TextBox 12">
            <a:extLst>
              <a:ext uri="{FF2B5EF4-FFF2-40B4-BE49-F238E27FC236}">
                <a16:creationId xmlns:a16="http://schemas.microsoft.com/office/drawing/2014/main" id="{4A162460-9AF8-4BDF-2DC4-CA2363F1E312}"/>
              </a:ext>
            </a:extLst>
          </p:cNvPr>
          <p:cNvSpPr txBox="1"/>
          <p:nvPr/>
        </p:nvSpPr>
        <p:spPr>
          <a:xfrm>
            <a:off x="5638400" y="1969773"/>
            <a:ext cx="6015120" cy="3231654"/>
          </a:xfrm>
          <a:prstGeom prst="rect">
            <a:avLst/>
          </a:prstGeom>
          <a:noFill/>
        </p:spPr>
        <p:txBody>
          <a:bodyPr wrap="square">
            <a:spAutoFit/>
          </a:bodyPr>
          <a:lstStyle/>
          <a:p>
            <a:pPr marL="285750" indent="-285750" algn="just">
              <a:buFont typeface="Arial" panose="020B0604020202020204" pitchFamily="34" charset="0"/>
              <a:buChar char="•"/>
            </a:pPr>
            <a:r>
              <a:rPr lang="en-US" sz="1700" i="0" u="none" strike="noStrike" baseline="0" dirty="0">
                <a:solidFill>
                  <a:srgbClr val="000000"/>
                </a:solidFill>
              </a:rPr>
              <a:t>A clear contextual definition</a:t>
            </a:r>
          </a:p>
          <a:p>
            <a:pPr marL="285750" indent="-285750" algn="just">
              <a:buFont typeface="Arial" panose="020B0604020202020204" pitchFamily="34" charset="0"/>
              <a:buChar char="•"/>
            </a:pPr>
            <a:r>
              <a:rPr lang="en-US" sz="1700" i="0" u="none" strike="noStrike" baseline="0" dirty="0">
                <a:solidFill>
                  <a:srgbClr val="000000"/>
                </a:solidFill>
              </a:rPr>
              <a:t>Its applicability (applied to all records in the list or only some of them)</a:t>
            </a:r>
          </a:p>
          <a:p>
            <a:pPr marL="285750" indent="-285750" algn="just">
              <a:buFont typeface="Arial" panose="020B0604020202020204" pitchFamily="34" charset="0"/>
              <a:buChar char="•"/>
            </a:pPr>
            <a:r>
              <a:rPr lang="en-US" sz="1700" i="0" u="none" strike="noStrike" baseline="0" dirty="0">
                <a:solidFill>
                  <a:srgbClr val="000000"/>
                </a:solidFill>
              </a:rPr>
              <a:t>Its format (alphanumeric, numeric, date, other)</a:t>
            </a:r>
          </a:p>
          <a:p>
            <a:pPr marL="285750" indent="-285750" algn="just">
              <a:buFont typeface="Arial" panose="020B0604020202020204" pitchFamily="34" charset="0"/>
              <a:buChar char="•"/>
            </a:pPr>
            <a:r>
              <a:rPr lang="en-US" sz="1700" i="0" u="none" strike="noStrike" baseline="0" dirty="0">
                <a:solidFill>
                  <a:srgbClr val="000000"/>
                </a:solidFill>
              </a:rPr>
              <a:t>Its maximum character length</a:t>
            </a:r>
          </a:p>
          <a:p>
            <a:pPr marL="285750" indent="-285750" algn="just">
              <a:buFont typeface="Arial" panose="020B0604020202020204" pitchFamily="34" charset="0"/>
              <a:buChar char="•"/>
            </a:pPr>
            <a:r>
              <a:rPr lang="en-US" sz="1700" i="0" u="none" strike="noStrike" baseline="0" dirty="0">
                <a:solidFill>
                  <a:srgbClr val="000000"/>
                </a:solidFill>
              </a:rPr>
              <a:t>The values that the data element can take, especially when these are bound to a limited number of options (classification tables)</a:t>
            </a:r>
          </a:p>
          <a:p>
            <a:pPr marL="285750" indent="-285750" algn="just">
              <a:buFont typeface="Arial" panose="020B0604020202020204" pitchFamily="34" charset="0"/>
              <a:buChar char="•"/>
            </a:pPr>
            <a:r>
              <a:rPr lang="en-US" sz="1700" i="0" u="none" strike="noStrike" baseline="0" dirty="0">
                <a:solidFill>
                  <a:srgbClr val="000000"/>
                </a:solidFill>
              </a:rPr>
              <a:t>Whether the data element should be considered as mandatory when a new record is being added to the master list (all the core data elements should be considered as mandatory by default).</a:t>
            </a:r>
            <a:endParaRPr lang="en-GB" sz="1700" dirty="0"/>
          </a:p>
        </p:txBody>
      </p:sp>
      <p:pic>
        <p:nvPicPr>
          <p:cNvPr id="4" name="Picture 3">
            <a:extLst>
              <a:ext uri="{FF2B5EF4-FFF2-40B4-BE49-F238E27FC236}">
                <a16:creationId xmlns:a16="http://schemas.microsoft.com/office/drawing/2014/main" id="{42E51ABF-ACB7-F64C-3C2D-FC7348E7B193}"/>
              </a:ext>
            </a:extLst>
          </p:cNvPr>
          <p:cNvPicPr>
            <a:picLocks noChangeAspect="1"/>
          </p:cNvPicPr>
          <p:nvPr/>
        </p:nvPicPr>
        <p:blipFill>
          <a:blip r:embed="rId4"/>
          <a:stretch>
            <a:fillRect/>
          </a:stretch>
        </p:blipFill>
        <p:spPr>
          <a:xfrm>
            <a:off x="396143" y="2158024"/>
            <a:ext cx="3138487" cy="1916084"/>
          </a:xfrm>
          <a:prstGeom prst="rect">
            <a:avLst/>
          </a:prstGeom>
        </p:spPr>
      </p:pic>
      <p:pic>
        <p:nvPicPr>
          <p:cNvPr id="8" name="Picture 7">
            <a:extLst>
              <a:ext uri="{FF2B5EF4-FFF2-40B4-BE49-F238E27FC236}">
                <a16:creationId xmlns:a16="http://schemas.microsoft.com/office/drawing/2014/main" id="{12465CF6-073F-9F2E-C713-3C2E77E43EDF}"/>
              </a:ext>
            </a:extLst>
          </p:cNvPr>
          <p:cNvPicPr>
            <a:picLocks noChangeAspect="1"/>
          </p:cNvPicPr>
          <p:nvPr/>
        </p:nvPicPr>
        <p:blipFill>
          <a:blip r:embed="rId5"/>
          <a:stretch>
            <a:fillRect/>
          </a:stretch>
        </p:blipFill>
        <p:spPr>
          <a:xfrm>
            <a:off x="2662517" y="3042491"/>
            <a:ext cx="2444544" cy="1936106"/>
          </a:xfrm>
          <a:prstGeom prst="rect">
            <a:avLst/>
          </a:prstGeom>
        </p:spPr>
      </p:pic>
      <p:sp>
        <p:nvSpPr>
          <p:cNvPr id="7" name="TextBox 6">
            <a:extLst>
              <a:ext uri="{FF2B5EF4-FFF2-40B4-BE49-F238E27FC236}">
                <a16:creationId xmlns:a16="http://schemas.microsoft.com/office/drawing/2014/main" id="{853265EC-94F3-5776-6C72-5274FE5DFD6A}"/>
              </a:ext>
            </a:extLst>
          </p:cNvPr>
          <p:cNvSpPr txBox="1"/>
          <p:nvPr/>
        </p:nvSpPr>
        <p:spPr>
          <a:xfrm>
            <a:off x="442461" y="688815"/>
            <a:ext cx="10073139" cy="707886"/>
          </a:xfrm>
          <a:prstGeom prst="rect">
            <a:avLst/>
          </a:prstGeom>
          <a:noFill/>
        </p:spPr>
        <p:txBody>
          <a:bodyPr wrap="square">
            <a:spAutoFit/>
          </a:bodyPr>
          <a:lstStyle/>
          <a:p>
            <a:r>
              <a:rPr lang="en-US" sz="2000" noProof="0" dirty="0">
                <a:effectLst/>
              </a:rPr>
              <a:t>A collection of names, description, and attributes about the data elements that are being used or captured in a database or information system</a:t>
            </a:r>
            <a:endParaRPr lang="en-GB" sz="2000" noProof="0" dirty="0">
              <a:effectLst/>
              <a:ea typeface="Times New Roman" panose="02020603050405020304" pitchFamily="18" charset="0"/>
            </a:endParaRPr>
          </a:p>
        </p:txBody>
      </p:sp>
      <p:sp>
        <p:nvSpPr>
          <p:cNvPr id="3" name="Title 1">
            <a:extLst>
              <a:ext uri="{FF2B5EF4-FFF2-40B4-BE49-F238E27FC236}">
                <a16:creationId xmlns:a16="http://schemas.microsoft.com/office/drawing/2014/main" id="{370F1308-3A3D-8D69-78DF-DF0D83664F70}"/>
              </a:ext>
            </a:extLst>
          </p:cNvPr>
          <p:cNvSpPr txBox="1">
            <a:spLocks/>
          </p:cNvSpPr>
          <p:nvPr/>
        </p:nvSpPr>
        <p:spPr>
          <a:xfrm>
            <a:off x="1524000" y="-19049"/>
            <a:ext cx="9144000" cy="707864"/>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Georeferenced master Lists – Data dictionary</a:t>
            </a:r>
          </a:p>
        </p:txBody>
      </p:sp>
      <p:sp>
        <p:nvSpPr>
          <p:cNvPr id="9" name="TextBox 8">
            <a:extLst>
              <a:ext uri="{FF2B5EF4-FFF2-40B4-BE49-F238E27FC236}">
                <a16:creationId xmlns:a16="http://schemas.microsoft.com/office/drawing/2014/main" id="{12ACBEB0-E401-DA8B-F84F-CC0B400B2F4E}"/>
              </a:ext>
            </a:extLst>
          </p:cNvPr>
          <p:cNvSpPr txBox="1"/>
          <p:nvPr/>
        </p:nvSpPr>
        <p:spPr>
          <a:xfrm>
            <a:off x="1187968" y="5063245"/>
            <a:ext cx="10863062" cy="707886"/>
          </a:xfrm>
          <a:prstGeom prst="rect">
            <a:avLst/>
          </a:prstGeom>
          <a:noFill/>
        </p:spPr>
        <p:txBody>
          <a:bodyPr wrap="square">
            <a:spAutoFit/>
          </a:bodyPr>
          <a:lstStyle/>
          <a:p>
            <a:pPr eaLnBrk="1" hangingPunct="1">
              <a:lnSpc>
                <a:spcPct val="100000"/>
              </a:lnSpc>
              <a:spcBef>
                <a:spcPct val="0"/>
              </a:spcBef>
            </a:pPr>
            <a:r>
              <a:rPr lang="en-US" altLang="en-US" sz="2000" dirty="0">
                <a:solidFill>
                  <a:schemeClr val="tx1"/>
                </a:solidFill>
              </a:rPr>
              <a:t>Needs to be developed for each master list and must contain the information for all the data elements to be included in each of them</a:t>
            </a:r>
          </a:p>
        </p:txBody>
      </p:sp>
      <p:sp>
        <p:nvSpPr>
          <p:cNvPr id="10" name="Right Arrow 10">
            <a:extLst>
              <a:ext uri="{FF2B5EF4-FFF2-40B4-BE49-F238E27FC236}">
                <a16:creationId xmlns:a16="http://schemas.microsoft.com/office/drawing/2014/main" id="{8E33D7F7-B8FC-045B-C633-65B581284008}"/>
              </a:ext>
            </a:extLst>
          </p:cNvPr>
          <p:cNvSpPr/>
          <p:nvPr/>
        </p:nvSpPr>
        <p:spPr>
          <a:xfrm>
            <a:off x="524320" y="5045609"/>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D7EA8298-7E33-F6C7-A439-83C280D72602}"/>
              </a:ext>
            </a:extLst>
          </p:cNvPr>
          <p:cNvSpPr txBox="1"/>
          <p:nvPr/>
        </p:nvSpPr>
        <p:spPr>
          <a:xfrm>
            <a:off x="1225550" y="5699659"/>
            <a:ext cx="10863062" cy="707886"/>
          </a:xfrm>
          <a:prstGeom prst="rect">
            <a:avLst/>
          </a:prstGeom>
          <a:noFill/>
        </p:spPr>
        <p:txBody>
          <a:bodyPr wrap="square">
            <a:spAutoFit/>
          </a:bodyPr>
          <a:lstStyle/>
          <a:p>
            <a:pPr eaLnBrk="1" hangingPunct="1">
              <a:lnSpc>
                <a:spcPct val="100000"/>
              </a:lnSpc>
              <a:spcBef>
                <a:spcPct val="0"/>
              </a:spcBef>
            </a:pPr>
            <a:r>
              <a:rPr lang="en-US" altLang="en-US" sz="2000" dirty="0">
                <a:solidFill>
                  <a:schemeClr val="tx1"/>
                </a:solidFill>
              </a:rPr>
              <a:t>The list of data elements to be included is developed through a consultative and collaborative involving the concerned stakeholders</a:t>
            </a:r>
          </a:p>
        </p:txBody>
      </p:sp>
      <p:sp>
        <p:nvSpPr>
          <p:cNvPr id="14" name="Right Arrow 10">
            <a:extLst>
              <a:ext uri="{FF2B5EF4-FFF2-40B4-BE49-F238E27FC236}">
                <a16:creationId xmlns:a16="http://schemas.microsoft.com/office/drawing/2014/main" id="{E9EDABFF-435E-4E6A-C0B7-26766E1D81D1}"/>
              </a:ext>
            </a:extLst>
          </p:cNvPr>
          <p:cNvSpPr/>
          <p:nvPr/>
        </p:nvSpPr>
        <p:spPr>
          <a:xfrm>
            <a:off x="657670" y="5726577"/>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E216FF38-D528-D93F-FCCE-7CAA61D800C6}"/>
              </a:ext>
            </a:extLst>
          </p:cNvPr>
          <p:cNvPicPr>
            <a:picLocks noChangeAspect="1"/>
          </p:cNvPicPr>
          <p:nvPr/>
        </p:nvPicPr>
        <p:blipFill rotWithShape="1">
          <a:blip r:embed="rId6"/>
          <a:srcRect l="80520" t="38265" r="10441" b="47050"/>
          <a:stretch/>
        </p:blipFill>
        <p:spPr>
          <a:xfrm>
            <a:off x="11583228" y="1375046"/>
            <a:ext cx="277179" cy="249797"/>
          </a:xfrm>
          <a:prstGeom prst="rect">
            <a:avLst/>
          </a:prstGeom>
        </p:spPr>
      </p:pic>
      <p:sp>
        <p:nvSpPr>
          <p:cNvPr id="6" name="TextBox 5">
            <a:extLst>
              <a:ext uri="{FF2B5EF4-FFF2-40B4-BE49-F238E27FC236}">
                <a16:creationId xmlns:a16="http://schemas.microsoft.com/office/drawing/2014/main" id="{9689EC0C-711D-53A3-4A7B-668951C4CC52}"/>
              </a:ext>
            </a:extLst>
          </p:cNvPr>
          <p:cNvSpPr txBox="1"/>
          <p:nvPr/>
        </p:nvSpPr>
        <p:spPr>
          <a:xfrm>
            <a:off x="442460" y="1507204"/>
            <a:ext cx="10073139" cy="400110"/>
          </a:xfrm>
          <a:prstGeom prst="rect">
            <a:avLst/>
          </a:prstGeom>
          <a:noFill/>
        </p:spPr>
        <p:txBody>
          <a:bodyPr wrap="square">
            <a:spAutoFit/>
          </a:bodyPr>
          <a:lstStyle/>
          <a:p>
            <a:r>
              <a:rPr lang="en-US" sz="2000" noProof="0" dirty="0">
                <a:effectLst/>
              </a:rPr>
              <a:t>Such a dictionary should contain the following for each data element:</a:t>
            </a:r>
            <a:endParaRPr lang="en-GB" sz="2000" noProof="0" dirty="0">
              <a:effectLst/>
              <a:ea typeface="Times New Roman" panose="02020603050405020304" pitchFamily="18" charset="0"/>
            </a:endParaRPr>
          </a:p>
        </p:txBody>
      </p:sp>
      <p:sp>
        <p:nvSpPr>
          <p:cNvPr id="15" name="Slide Number Placeholder 3">
            <a:extLst>
              <a:ext uri="{FF2B5EF4-FFF2-40B4-BE49-F238E27FC236}">
                <a16:creationId xmlns:a16="http://schemas.microsoft.com/office/drawing/2014/main" id="{0B26F32D-724B-648D-CC78-84AADF12A42F}"/>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30</a:t>
            </a:fld>
            <a:endParaRPr lang="en-US" altLang="en-US" sz="1200" dirty="0">
              <a:solidFill>
                <a:schemeClr val="bg1"/>
              </a:solidFill>
            </a:endParaRPr>
          </a:p>
        </p:txBody>
      </p:sp>
    </p:spTree>
    <p:extLst>
      <p:ext uri="{BB962C8B-B14F-4D97-AF65-F5344CB8AC3E}">
        <p14:creationId xmlns:p14="http://schemas.microsoft.com/office/powerpoint/2010/main" val="2657074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54D989-724D-AE90-8357-DA3A345FFDEA}"/>
              </a:ext>
            </a:extLst>
          </p:cNvPr>
          <p:cNvSpPr txBox="1">
            <a:spLocks/>
          </p:cNvSpPr>
          <p:nvPr/>
        </p:nvSpPr>
        <p:spPr>
          <a:xfrm>
            <a:off x="1" y="150215"/>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Data elements</a:t>
            </a:r>
          </a:p>
        </p:txBody>
      </p:sp>
      <p:sp>
        <p:nvSpPr>
          <p:cNvPr id="6" name="TextBox 5">
            <a:extLst>
              <a:ext uri="{FF2B5EF4-FFF2-40B4-BE49-F238E27FC236}">
                <a16:creationId xmlns:a16="http://schemas.microsoft.com/office/drawing/2014/main" id="{F15B6BDB-960C-37CB-5F4E-8C979215369F}"/>
              </a:ext>
            </a:extLst>
          </p:cNvPr>
          <p:cNvSpPr txBox="1"/>
          <p:nvPr/>
        </p:nvSpPr>
        <p:spPr>
          <a:xfrm>
            <a:off x="614172" y="721851"/>
            <a:ext cx="11282928" cy="461665"/>
          </a:xfrm>
          <a:prstGeom prst="rect">
            <a:avLst/>
          </a:prstGeom>
          <a:noFill/>
        </p:spPr>
        <p:txBody>
          <a:bodyPr wrap="square">
            <a:spAutoFit/>
          </a:bodyPr>
          <a:lstStyle/>
          <a:p>
            <a:r>
              <a:rPr lang="en-US" sz="2400" b="0" i="0" u="none" strike="noStrike" baseline="0" dirty="0">
                <a:solidFill>
                  <a:srgbClr val="000000"/>
                </a:solidFill>
              </a:rPr>
              <a:t>Examples of core data elements for different types of geographic features</a:t>
            </a:r>
          </a:p>
        </p:txBody>
      </p:sp>
      <p:pic>
        <p:nvPicPr>
          <p:cNvPr id="8" name="Picture 7">
            <a:extLst>
              <a:ext uri="{FF2B5EF4-FFF2-40B4-BE49-F238E27FC236}">
                <a16:creationId xmlns:a16="http://schemas.microsoft.com/office/drawing/2014/main" id="{BF4F14E3-C0A8-349A-0F94-5DF0A5590402}"/>
              </a:ext>
            </a:extLst>
          </p:cNvPr>
          <p:cNvPicPr>
            <a:picLocks noChangeAspect="1"/>
          </p:cNvPicPr>
          <p:nvPr/>
        </p:nvPicPr>
        <p:blipFill>
          <a:blip r:embed="rId3"/>
          <a:stretch>
            <a:fillRect/>
          </a:stretch>
        </p:blipFill>
        <p:spPr>
          <a:xfrm>
            <a:off x="1487208" y="1207985"/>
            <a:ext cx="7992810" cy="4928164"/>
          </a:xfrm>
          <a:prstGeom prst="rect">
            <a:avLst/>
          </a:prstGeom>
        </p:spPr>
      </p:pic>
      <p:pic>
        <p:nvPicPr>
          <p:cNvPr id="10" name="Picture 9">
            <a:extLst>
              <a:ext uri="{FF2B5EF4-FFF2-40B4-BE49-F238E27FC236}">
                <a16:creationId xmlns:a16="http://schemas.microsoft.com/office/drawing/2014/main" id="{461BF513-FBA0-3420-1D47-D51DC4BE839D}"/>
              </a:ext>
            </a:extLst>
          </p:cNvPr>
          <p:cNvPicPr>
            <a:picLocks noChangeAspect="1"/>
          </p:cNvPicPr>
          <p:nvPr/>
        </p:nvPicPr>
        <p:blipFill>
          <a:blip r:embed="rId4"/>
          <a:stretch>
            <a:fillRect/>
          </a:stretch>
        </p:blipFill>
        <p:spPr>
          <a:xfrm>
            <a:off x="10991851" y="296863"/>
            <a:ext cx="833256" cy="1179512"/>
          </a:xfrm>
          <a:prstGeom prst="rect">
            <a:avLst/>
          </a:prstGeom>
          <a:ln>
            <a:solidFill>
              <a:schemeClr val="tx1"/>
            </a:solidFill>
          </a:ln>
        </p:spPr>
      </p:pic>
      <p:sp>
        <p:nvSpPr>
          <p:cNvPr id="3" name="Right Arrow 10">
            <a:extLst>
              <a:ext uri="{FF2B5EF4-FFF2-40B4-BE49-F238E27FC236}">
                <a16:creationId xmlns:a16="http://schemas.microsoft.com/office/drawing/2014/main" id="{13795D6E-38AF-24F8-AD79-C276A334FCBD}"/>
              </a:ext>
            </a:extLst>
          </p:cNvPr>
          <p:cNvSpPr/>
          <p:nvPr/>
        </p:nvSpPr>
        <p:spPr>
          <a:xfrm rot="10800000">
            <a:off x="8765028" y="4768719"/>
            <a:ext cx="855221"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Box 3">
            <a:extLst>
              <a:ext uri="{FF2B5EF4-FFF2-40B4-BE49-F238E27FC236}">
                <a16:creationId xmlns:a16="http://schemas.microsoft.com/office/drawing/2014/main" id="{5982AB9A-C277-AE8F-2C9B-C4EF1456A872}"/>
              </a:ext>
            </a:extLst>
          </p:cNvPr>
          <p:cNvSpPr txBox="1"/>
          <p:nvPr/>
        </p:nvSpPr>
        <p:spPr>
          <a:xfrm>
            <a:off x="9620248" y="4768719"/>
            <a:ext cx="2430781" cy="923330"/>
          </a:xfrm>
          <a:prstGeom prst="rect">
            <a:avLst/>
          </a:prstGeom>
          <a:noFill/>
        </p:spPr>
        <p:txBody>
          <a:bodyPr wrap="square">
            <a:spAutoFit/>
          </a:bodyPr>
          <a:lstStyle/>
          <a:p>
            <a:pPr eaLnBrk="1" hangingPunct="1">
              <a:spcBef>
                <a:spcPct val="20000"/>
              </a:spcBef>
            </a:pPr>
            <a:r>
              <a:rPr lang="en-US" altLang="zh-CN" dirty="0"/>
              <a:t>Depends on how the concept of vaccination post is defined</a:t>
            </a:r>
          </a:p>
        </p:txBody>
      </p:sp>
      <p:pic>
        <p:nvPicPr>
          <p:cNvPr id="7" name="Picture 6">
            <a:extLst>
              <a:ext uri="{FF2B5EF4-FFF2-40B4-BE49-F238E27FC236}">
                <a16:creationId xmlns:a16="http://schemas.microsoft.com/office/drawing/2014/main" id="{C11B7E63-8162-4BE8-4348-F3110E741883}"/>
              </a:ext>
            </a:extLst>
          </p:cNvPr>
          <p:cNvPicPr>
            <a:picLocks noChangeAspect="1"/>
          </p:cNvPicPr>
          <p:nvPr/>
        </p:nvPicPr>
        <p:blipFill rotWithShape="1">
          <a:blip r:embed="rId5"/>
          <a:srcRect l="80520" t="38265" r="10441" b="47050"/>
          <a:stretch/>
        </p:blipFill>
        <p:spPr>
          <a:xfrm>
            <a:off x="11583228" y="1375046"/>
            <a:ext cx="277179" cy="249797"/>
          </a:xfrm>
          <a:prstGeom prst="rect">
            <a:avLst/>
          </a:prstGeom>
        </p:spPr>
      </p:pic>
      <p:sp>
        <p:nvSpPr>
          <p:cNvPr id="9" name="Slide Number Placeholder 3">
            <a:extLst>
              <a:ext uri="{FF2B5EF4-FFF2-40B4-BE49-F238E27FC236}">
                <a16:creationId xmlns:a16="http://schemas.microsoft.com/office/drawing/2014/main" id="{9D4119A7-C55E-FE2D-BEB8-12C1D6469BBB}"/>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31</a:t>
            </a:fld>
            <a:endParaRPr lang="en-US" altLang="en-US" sz="1200" dirty="0">
              <a:solidFill>
                <a:schemeClr val="bg1"/>
              </a:solidFill>
            </a:endParaRPr>
          </a:p>
        </p:txBody>
      </p:sp>
    </p:spTree>
    <p:extLst>
      <p:ext uri="{BB962C8B-B14F-4D97-AF65-F5344CB8AC3E}">
        <p14:creationId xmlns:p14="http://schemas.microsoft.com/office/powerpoint/2010/main" val="3056016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5B6BDB-960C-37CB-5F4E-8C979215369F}"/>
              </a:ext>
            </a:extLst>
          </p:cNvPr>
          <p:cNvSpPr txBox="1"/>
          <p:nvPr/>
        </p:nvSpPr>
        <p:spPr>
          <a:xfrm>
            <a:off x="614172" y="721851"/>
            <a:ext cx="11282928" cy="461665"/>
          </a:xfrm>
          <a:prstGeom prst="rect">
            <a:avLst/>
          </a:prstGeom>
          <a:noFill/>
        </p:spPr>
        <p:txBody>
          <a:bodyPr wrap="square">
            <a:spAutoFit/>
          </a:bodyPr>
          <a:lstStyle/>
          <a:p>
            <a:r>
              <a:rPr lang="en-US" sz="2400" b="0" i="0" u="none" strike="noStrike" baseline="0" dirty="0">
                <a:solidFill>
                  <a:srgbClr val="000000"/>
                </a:solidFill>
              </a:rPr>
              <a:t>Core </a:t>
            </a:r>
            <a:r>
              <a:rPr lang="en-US" sz="2400" dirty="0">
                <a:solidFill>
                  <a:srgbClr val="000000"/>
                </a:solidFill>
              </a:rPr>
              <a:t>d</a:t>
            </a:r>
            <a:r>
              <a:rPr lang="en-US" sz="2400" b="0" i="0" u="none" strike="noStrike" baseline="0" dirty="0">
                <a:solidFill>
                  <a:srgbClr val="000000"/>
                </a:solidFill>
              </a:rPr>
              <a:t>ata elements for establishing a community health worker master list</a:t>
            </a:r>
          </a:p>
        </p:txBody>
      </p:sp>
      <p:pic>
        <p:nvPicPr>
          <p:cNvPr id="11" name="Picture 10">
            <a:extLst>
              <a:ext uri="{FF2B5EF4-FFF2-40B4-BE49-F238E27FC236}">
                <a16:creationId xmlns:a16="http://schemas.microsoft.com/office/drawing/2014/main" id="{37D3753C-AB02-8775-B793-8433B45840C3}"/>
              </a:ext>
            </a:extLst>
          </p:cNvPr>
          <p:cNvPicPr>
            <a:picLocks noChangeAspect="1"/>
          </p:cNvPicPr>
          <p:nvPr/>
        </p:nvPicPr>
        <p:blipFill>
          <a:blip r:embed="rId3"/>
          <a:stretch>
            <a:fillRect/>
          </a:stretch>
        </p:blipFill>
        <p:spPr>
          <a:xfrm>
            <a:off x="11000350" y="320078"/>
            <a:ext cx="827604" cy="1175348"/>
          </a:xfrm>
          <a:prstGeom prst="rect">
            <a:avLst/>
          </a:prstGeom>
          <a:ln>
            <a:solidFill>
              <a:schemeClr val="tx1"/>
            </a:solidFill>
          </a:ln>
        </p:spPr>
      </p:pic>
      <p:pic>
        <p:nvPicPr>
          <p:cNvPr id="4" name="Picture 3">
            <a:extLst>
              <a:ext uri="{FF2B5EF4-FFF2-40B4-BE49-F238E27FC236}">
                <a16:creationId xmlns:a16="http://schemas.microsoft.com/office/drawing/2014/main" id="{7EBA493F-3E9B-BF1B-A67B-6BC99251AD02}"/>
              </a:ext>
            </a:extLst>
          </p:cNvPr>
          <p:cNvPicPr>
            <a:picLocks noChangeAspect="1"/>
          </p:cNvPicPr>
          <p:nvPr/>
        </p:nvPicPr>
        <p:blipFill>
          <a:blip r:embed="rId4"/>
          <a:stretch>
            <a:fillRect/>
          </a:stretch>
        </p:blipFill>
        <p:spPr>
          <a:xfrm>
            <a:off x="695325" y="1183516"/>
            <a:ext cx="3412160" cy="4777024"/>
          </a:xfrm>
          <a:prstGeom prst="rect">
            <a:avLst/>
          </a:prstGeom>
        </p:spPr>
      </p:pic>
      <p:pic>
        <p:nvPicPr>
          <p:cNvPr id="9" name="Picture 8">
            <a:extLst>
              <a:ext uri="{FF2B5EF4-FFF2-40B4-BE49-F238E27FC236}">
                <a16:creationId xmlns:a16="http://schemas.microsoft.com/office/drawing/2014/main" id="{339C6C73-F428-809E-543A-80F4BA0D5F08}"/>
              </a:ext>
            </a:extLst>
          </p:cNvPr>
          <p:cNvPicPr>
            <a:picLocks noChangeAspect="1"/>
          </p:cNvPicPr>
          <p:nvPr/>
        </p:nvPicPr>
        <p:blipFill>
          <a:blip r:embed="rId5"/>
          <a:stretch>
            <a:fillRect/>
          </a:stretch>
        </p:blipFill>
        <p:spPr>
          <a:xfrm>
            <a:off x="4290173" y="1183516"/>
            <a:ext cx="3412160" cy="4124375"/>
          </a:xfrm>
          <a:prstGeom prst="rect">
            <a:avLst/>
          </a:prstGeom>
        </p:spPr>
      </p:pic>
      <p:sp>
        <p:nvSpPr>
          <p:cNvPr id="13" name="TextBox 12">
            <a:extLst>
              <a:ext uri="{FF2B5EF4-FFF2-40B4-BE49-F238E27FC236}">
                <a16:creationId xmlns:a16="http://schemas.microsoft.com/office/drawing/2014/main" id="{4A162460-9AF8-4BDF-2DC4-CA2363F1E312}"/>
              </a:ext>
            </a:extLst>
          </p:cNvPr>
          <p:cNvSpPr txBox="1"/>
          <p:nvPr/>
        </p:nvSpPr>
        <p:spPr>
          <a:xfrm>
            <a:off x="7956738" y="2424765"/>
            <a:ext cx="3611654" cy="1754326"/>
          </a:xfrm>
          <a:prstGeom prst="rect">
            <a:avLst/>
          </a:prstGeom>
          <a:noFill/>
        </p:spPr>
        <p:txBody>
          <a:bodyPr wrap="square">
            <a:spAutoFit/>
          </a:bodyPr>
          <a:lstStyle/>
          <a:p>
            <a:pPr algn="just"/>
            <a:r>
              <a:rPr lang="en-US" sz="1800" b="1" i="0" u="none" strike="noStrike" baseline="0" dirty="0">
                <a:solidFill>
                  <a:srgbClr val="000000"/>
                </a:solidFill>
              </a:rPr>
              <a:t>Core data elements </a:t>
            </a:r>
            <a:r>
              <a:rPr lang="en-US" sz="1800" b="0" i="0" u="none" strike="noStrike" baseline="0" dirty="0">
                <a:solidFill>
                  <a:srgbClr val="000000"/>
                </a:solidFill>
              </a:rPr>
              <a:t>necessary to uniquely identify, classify, locate and contact each Community Health Worker in the country as well as know their current contractual and reporting status. </a:t>
            </a:r>
            <a:endParaRPr lang="en-GB" dirty="0"/>
          </a:p>
        </p:txBody>
      </p:sp>
      <p:sp>
        <p:nvSpPr>
          <p:cNvPr id="7" name="Title 1">
            <a:extLst>
              <a:ext uri="{FF2B5EF4-FFF2-40B4-BE49-F238E27FC236}">
                <a16:creationId xmlns:a16="http://schemas.microsoft.com/office/drawing/2014/main" id="{00BEED8E-D189-5FD5-507B-DF306E3DBDFF}"/>
              </a:ext>
            </a:extLst>
          </p:cNvPr>
          <p:cNvSpPr txBox="1">
            <a:spLocks/>
          </p:cNvSpPr>
          <p:nvPr/>
        </p:nvSpPr>
        <p:spPr>
          <a:xfrm>
            <a:off x="1" y="150215"/>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Data elements</a:t>
            </a:r>
          </a:p>
        </p:txBody>
      </p:sp>
      <p:pic>
        <p:nvPicPr>
          <p:cNvPr id="3" name="Picture 2">
            <a:extLst>
              <a:ext uri="{FF2B5EF4-FFF2-40B4-BE49-F238E27FC236}">
                <a16:creationId xmlns:a16="http://schemas.microsoft.com/office/drawing/2014/main" id="{7759A796-CA3F-B0AF-6321-F16266126C23}"/>
              </a:ext>
            </a:extLst>
          </p:cNvPr>
          <p:cNvPicPr>
            <a:picLocks noChangeAspect="1"/>
          </p:cNvPicPr>
          <p:nvPr/>
        </p:nvPicPr>
        <p:blipFill rotWithShape="1">
          <a:blip r:embed="rId6"/>
          <a:srcRect l="80520" t="38265" r="10441" b="47050"/>
          <a:stretch/>
        </p:blipFill>
        <p:spPr>
          <a:xfrm>
            <a:off x="11583228" y="1375046"/>
            <a:ext cx="277179" cy="249797"/>
          </a:xfrm>
          <a:prstGeom prst="rect">
            <a:avLst/>
          </a:prstGeom>
        </p:spPr>
      </p:pic>
      <p:sp>
        <p:nvSpPr>
          <p:cNvPr id="5" name="Slide Number Placeholder 3">
            <a:extLst>
              <a:ext uri="{FF2B5EF4-FFF2-40B4-BE49-F238E27FC236}">
                <a16:creationId xmlns:a16="http://schemas.microsoft.com/office/drawing/2014/main" id="{17CCE33F-56FE-587E-6447-199D713354E3}"/>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32</a:t>
            </a:fld>
            <a:endParaRPr lang="en-US" altLang="en-US" sz="1200" dirty="0">
              <a:solidFill>
                <a:schemeClr val="bg1"/>
              </a:solidFill>
            </a:endParaRPr>
          </a:p>
        </p:txBody>
      </p:sp>
    </p:spTree>
    <p:extLst>
      <p:ext uri="{BB962C8B-B14F-4D97-AF65-F5344CB8AC3E}">
        <p14:creationId xmlns:p14="http://schemas.microsoft.com/office/powerpoint/2010/main" val="3194127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D3753C-AB02-8775-B793-8433B45840C3}"/>
              </a:ext>
            </a:extLst>
          </p:cNvPr>
          <p:cNvPicPr>
            <a:picLocks noChangeAspect="1"/>
          </p:cNvPicPr>
          <p:nvPr/>
        </p:nvPicPr>
        <p:blipFill>
          <a:blip r:embed="rId3"/>
          <a:stretch>
            <a:fillRect/>
          </a:stretch>
        </p:blipFill>
        <p:spPr>
          <a:xfrm>
            <a:off x="10991851" y="313864"/>
            <a:ext cx="845194" cy="1200329"/>
          </a:xfrm>
          <a:prstGeom prst="rect">
            <a:avLst/>
          </a:prstGeom>
          <a:ln>
            <a:solidFill>
              <a:schemeClr val="tx1"/>
            </a:solidFill>
          </a:ln>
        </p:spPr>
      </p:pic>
      <p:sp>
        <p:nvSpPr>
          <p:cNvPr id="13" name="TextBox 12">
            <a:extLst>
              <a:ext uri="{FF2B5EF4-FFF2-40B4-BE49-F238E27FC236}">
                <a16:creationId xmlns:a16="http://schemas.microsoft.com/office/drawing/2014/main" id="{4A162460-9AF8-4BDF-2DC4-CA2363F1E312}"/>
              </a:ext>
            </a:extLst>
          </p:cNvPr>
          <p:cNvSpPr txBox="1"/>
          <p:nvPr/>
        </p:nvSpPr>
        <p:spPr>
          <a:xfrm>
            <a:off x="7956738" y="2424765"/>
            <a:ext cx="3611654" cy="1477328"/>
          </a:xfrm>
          <a:prstGeom prst="rect">
            <a:avLst/>
          </a:prstGeom>
          <a:noFill/>
        </p:spPr>
        <p:txBody>
          <a:bodyPr wrap="square">
            <a:spAutoFit/>
          </a:bodyPr>
          <a:lstStyle/>
          <a:p>
            <a:pPr algn="just"/>
            <a:r>
              <a:rPr lang="en-US" sz="1800" i="0" u="none" strike="noStrike" baseline="0" dirty="0">
                <a:solidFill>
                  <a:srgbClr val="000000"/>
                </a:solidFill>
              </a:rPr>
              <a:t>Example of </a:t>
            </a:r>
            <a:r>
              <a:rPr lang="en-US" sz="1800" b="1" i="0" u="none" strike="noStrike" baseline="0" dirty="0">
                <a:solidFill>
                  <a:srgbClr val="000000"/>
                </a:solidFill>
              </a:rPr>
              <a:t>additional data elements </a:t>
            </a:r>
            <a:r>
              <a:rPr lang="en-US" sz="1800" i="0" u="none" strike="noStrike" baseline="0" dirty="0">
                <a:solidFill>
                  <a:srgbClr val="000000"/>
                </a:solidFill>
              </a:rPr>
              <a:t>to be prioritized in order to define which ones to be included in the minimum set for the master list</a:t>
            </a:r>
            <a:endParaRPr lang="en-GB" dirty="0"/>
          </a:p>
        </p:txBody>
      </p:sp>
      <p:pic>
        <p:nvPicPr>
          <p:cNvPr id="7" name="Picture 6">
            <a:extLst>
              <a:ext uri="{FF2B5EF4-FFF2-40B4-BE49-F238E27FC236}">
                <a16:creationId xmlns:a16="http://schemas.microsoft.com/office/drawing/2014/main" id="{B51959B7-ECBE-D9DB-7591-C5DFB8AFEDBA}"/>
              </a:ext>
            </a:extLst>
          </p:cNvPr>
          <p:cNvPicPr>
            <a:picLocks noChangeAspect="1"/>
          </p:cNvPicPr>
          <p:nvPr/>
        </p:nvPicPr>
        <p:blipFill>
          <a:blip r:embed="rId4"/>
          <a:stretch>
            <a:fillRect/>
          </a:stretch>
        </p:blipFill>
        <p:spPr>
          <a:xfrm>
            <a:off x="686360" y="1333670"/>
            <a:ext cx="3417620" cy="4152730"/>
          </a:xfrm>
          <a:prstGeom prst="rect">
            <a:avLst/>
          </a:prstGeom>
        </p:spPr>
      </p:pic>
      <p:pic>
        <p:nvPicPr>
          <p:cNvPr id="10" name="Picture 9">
            <a:extLst>
              <a:ext uri="{FF2B5EF4-FFF2-40B4-BE49-F238E27FC236}">
                <a16:creationId xmlns:a16="http://schemas.microsoft.com/office/drawing/2014/main" id="{1BEA3507-4DF7-DF10-B90E-E036C898DFEE}"/>
              </a:ext>
            </a:extLst>
          </p:cNvPr>
          <p:cNvPicPr>
            <a:picLocks noChangeAspect="1"/>
          </p:cNvPicPr>
          <p:nvPr/>
        </p:nvPicPr>
        <p:blipFill>
          <a:blip r:embed="rId5"/>
          <a:stretch>
            <a:fillRect/>
          </a:stretch>
        </p:blipFill>
        <p:spPr>
          <a:xfrm>
            <a:off x="4268779" y="1342403"/>
            <a:ext cx="3411546" cy="3579222"/>
          </a:xfrm>
          <a:prstGeom prst="rect">
            <a:avLst/>
          </a:prstGeom>
        </p:spPr>
      </p:pic>
      <p:sp>
        <p:nvSpPr>
          <p:cNvPr id="3" name="TextBox 2">
            <a:extLst>
              <a:ext uri="{FF2B5EF4-FFF2-40B4-BE49-F238E27FC236}">
                <a16:creationId xmlns:a16="http://schemas.microsoft.com/office/drawing/2014/main" id="{B1A8F2D7-D99E-9CF5-5F41-56C31F49AFF1}"/>
              </a:ext>
            </a:extLst>
          </p:cNvPr>
          <p:cNvSpPr txBox="1"/>
          <p:nvPr/>
        </p:nvSpPr>
        <p:spPr>
          <a:xfrm>
            <a:off x="7956738" y="4469831"/>
            <a:ext cx="3611654" cy="1200329"/>
          </a:xfrm>
          <a:prstGeom prst="rect">
            <a:avLst/>
          </a:prstGeom>
          <a:noFill/>
        </p:spPr>
        <p:txBody>
          <a:bodyPr wrap="square">
            <a:spAutoFit/>
          </a:bodyPr>
          <a:lstStyle/>
          <a:p>
            <a:pPr algn="just"/>
            <a:r>
              <a:rPr lang="en-US" sz="1800" i="1" u="none" strike="noStrike" baseline="0" dirty="0">
                <a:solidFill>
                  <a:srgbClr val="000000"/>
                </a:solidFill>
              </a:rPr>
              <a:t>Note: the more data elements you include the more difficult it is to maintain the quality of the master list</a:t>
            </a:r>
            <a:endParaRPr lang="en-GB" i="1" dirty="0"/>
          </a:p>
        </p:txBody>
      </p:sp>
      <p:sp>
        <p:nvSpPr>
          <p:cNvPr id="4" name="TextBox 3">
            <a:extLst>
              <a:ext uri="{FF2B5EF4-FFF2-40B4-BE49-F238E27FC236}">
                <a16:creationId xmlns:a16="http://schemas.microsoft.com/office/drawing/2014/main" id="{C9D0E343-A2AF-476D-4D9E-F88B4D194954}"/>
              </a:ext>
            </a:extLst>
          </p:cNvPr>
          <p:cNvSpPr txBox="1"/>
          <p:nvPr/>
        </p:nvSpPr>
        <p:spPr>
          <a:xfrm>
            <a:off x="614172" y="721851"/>
            <a:ext cx="11282928" cy="461665"/>
          </a:xfrm>
          <a:prstGeom prst="rect">
            <a:avLst/>
          </a:prstGeom>
          <a:noFill/>
        </p:spPr>
        <p:txBody>
          <a:bodyPr wrap="square">
            <a:spAutoFit/>
          </a:bodyPr>
          <a:lstStyle/>
          <a:p>
            <a:r>
              <a:rPr lang="en-US" sz="2400" b="0" i="0" u="none" strike="noStrike" baseline="0" dirty="0">
                <a:solidFill>
                  <a:srgbClr val="000000"/>
                </a:solidFill>
              </a:rPr>
              <a:t>Additiona</a:t>
            </a:r>
            <a:r>
              <a:rPr lang="en-US" sz="2400" dirty="0">
                <a:solidFill>
                  <a:srgbClr val="000000"/>
                </a:solidFill>
              </a:rPr>
              <a:t>l</a:t>
            </a:r>
            <a:r>
              <a:rPr lang="en-US" sz="2400" b="0" i="0" u="none" strike="noStrike" baseline="0" dirty="0">
                <a:solidFill>
                  <a:srgbClr val="000000"/>
                </a:solidFill>
              </a:rPr>
              <a:t> </a:t>
            </a:r>
            <a:r>
              <a:rPr lang="en-US" sz="2400" dirty="0">
                <a:solidFill>
                  <a:srgbClr val="000000"/>
                </a:solidFill>
              </a:rPr>
              <a:t>d</a:t>
            </a:r>
            <a:r>
              <a:rPr lang="en-US" sz="2400" b="0" i="0" u="none" strike="noStrike" baseline="0" dirty="0">
                <a:solidFill>
                  <a:srgbClr val="000000"/>
                </a:solidFill>
              </a:rPr>
              <a:t>ata elements for establishing a community health worker master list</a:t>
            </a:r>
          </a:p>
        </p:txBody>
      </p:sp>
      <p:sp>
        <p:nvSpPr>
          <p:cNvPr id="8" name="Title 1">
            <a:extLst>
              <a:ext uri="{FF2B5EF4-FFF2-40B4-BE49-F238E27FC236}">
                <a16:creationId xmlns:a16="http://schemas.microsoft.com/office/drawing/2014/main" id="{C05FE50F-6468-ED8F-4D69-DEA01663B353}"/>
              </a:ext>
            </a:extLst>
          </p:cNvPr>
          <p:cNvSpPr txBox="1">
            <a:spLocks/>
          </p:cNvSpPr>
          <p:nvPr/>
        </p:nvSpPr>
        <p:spPr>
          <a:xfrm>
            <a:off x="1" y="150215"/>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Data elements</a:t>
            </a:r>
          </a:p>
        </p:txBody>
      </p:sp>
      <p:pic>
        <p:nvPicPr>
          <p:cNvPr id="5" name="Picture 4">
            <a:extLst>
              <a:ext uri="{FF2B5EF4-FFF2-40B4-BE49-F238E27FC236}">
                <a16:creationId xmlns:a16="http://schemas.microsoft.com/office/drawing/2014/main" id="{B9B76296-E63D-587B-D5C4-B5A58B5E4D45}"/>
              </a:ext>
            </a:extLst>
          </p:cNvPr>
          <p:cNvPicPr>
            <a:picLocks noChangeAspect="1"/>
          </p:cNvPicPr>
          <p:nvPr/>
        </p:nvPicPr>
        <p:blipFill rotWithShape="1">
          <a:blip r:embed="rId6"/>
          <a:srcRect l="80520" t="38265" r="10441" b="47050"/>
          <a:stretch/>
        </p:blipFill>
        <p:spPr>
          <a:xfrm>
            <a:off x="11583228" y="1375046"/>
            <a:ext cx="277179" cy="249797"/>
          </a:xfrm>
          <a:prstGeom prst="rect">
            <a:avLst/>
          </a:prstGeom>
        </p:spPr>
      </p:pic>
      <p:sp>
        <p:nvSpPr>
          <p:cNvPr id="12" name="Slide Number Placeholder 3">
            <a:extLst>
              <a:ext uri="{FF2B5EF4-FFF2-40B4-BE49-F238E27FC236}">
                <a16:creationId xmlns:a16="http://schemas.microsoft.com/office/drawing/2014/main" id="{903F3E35-CA5E-C577-83C8-C4AFA128D80F}"/>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33</a:t>
            </a:fld>
            <a:endParaRPr lang="en-GB" altLang="en-US" sz="1200" dirty="0">
              <a:solidFill>
                <a:schemeClr val="bg1"/>
              </a:solidFill>
            </a:endParaRPr>
          </a:p>
        </p:txBody>
      </p:sp>
    </p:spTree>
    <p:extLst>
      <p:ext uri="{BB962C8B-B14F-4D97-AF65-F5344CB8AC3E}">
        <p14:creationId xmlns:p14="http://schemas.microsoft.com/office/powerpoint/2010/main" val="4274743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A162460-9AF8-4BDF-2DC4-CA2363F1E312}"/>
              </a:ext>
            </a:extLst>
          </p:cNvPr>
          <p:cNvSpPr txBox="1"/>
          <p:nvPr/>
        </p:nvSpPr>
        <p:spPr>
          <a:xfrm>
            <a:off x="1185752" y="6008232"/>
            <a:ext cx="3717819" cy="369332"/>
          </a:xfrm>
          <a:prstGeom prst="rect">
            <a:avLst/>
          </a:prstGeom>
          <a:noFill/>
        </p:spPr>
        <p:txBody>
          <a:bodyPr wrap="square">
            <a:spAutoFit/>
          </a:bodyPr>
          <a:lstStyle/>
          <a:p>
            <a:pPr algn="just"/>
            <a:r>
              <a:rPr lang="en-US" sz="1800" i="0" u="none" strike="noStrike" baseline="0" dirty="0">
                <a:solidFill>
                  <a:srgbClr val="000000"/>
                </a:solidFill>
              </a:rPr>
              <a:t>Signature domain data elements </a:t>
            </a:r>
            <a:endParaRPr lang="en-GB" dirty="0"/>
          </a:p>
        </p:txBody>
      </p:sp>
      <p:sp>
        <p:nvSpPr>
          <p:cNvPr id="4" name="TextBox 3">
            <a:extLst>
              <a:ext uri="{FF2B5EF4-FFF2-40B4-BE49-F238E27FC236}">
                <a16:creationId xmlns:a16="http://schemas.microsoft.com/office/drawing/2014/main" id="{C9D0E343-A2AF-476D-4D9E-F88B4D194954}"/>
              </a:ext>
            </a:extLst>
          </p:cNvPr>
          <p:cNvSpPr txBox="1"/>
          <p:nvPr/>
        </p:nvSpPr>
        <p:spPr>
          <a:xfrm>
            <a:off x="370592" y="665102"/>
            <a:ext cx="11282928" cy="461665"/>
          </a:xfrm>
          <a:prstGeom prst="rect">
            <a:avLst/>
          </a:prstGeom>
          <a:noFill/>
        </p:spPr>
        <p:txBody>
          <a:bodyPr wrap="square">
            <a:spAutoFit/>
          </a:bodyPr>
          <a:lstStyle/>
          <a:p>
            <a:r>
              <a:rPr lang="en-US" sz="2400" b="0" i="0" u="none" strike="noStrike" baseline="0" dirty="0">
                <a:solidFill>
                  <a:srgbClr val="000000"/>
                </a:solidFill>
              </a:rPr>
              <a:t>Health facility master list (HFML) vs Master Facility List (MFL) </a:t>
            </a:r>
          </a:p>
        </p:txBody>
      </p:sp>
      <p:sp>
        <p:nvSpPr>
          <p:cNvPr id="6" name="Title 1">
            <a:extLst>
              <a:ext uri="{FF2B5EF4-FFF2-40B4-BE49-F238E27FC236}">
                <a16:creationId xmlns:a16="http://schemas.microsoft.com/office/drawing/2014/main" id="{8D794830-C797-4E0D-E6AB-5355B8496C3F}"/>
              </a:ext>
            </a:extLst>
          </p:cNvPr>
          <p:cNvSpPr txBox="1">
            <a:spLocks/>
          </p:cNvSpPr>
          <p:nvPr/>
        </p:nvSpPr>
        <p:spPr>
          <a:xfrm>
            <a:off x="1" y="150215"/>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Data elements</a:t>
            </a:r>
          </a:p>
        </p:txBody>
      </p:sp>
      <p:pic>
        <p:nvPicPr>
          <p:cNvPr id="9" name="Picture 8">
            <a:extLst>
              <a:ext uri="{FF2B5EF4-FFF2-40B4-BE49-F238E27FC236}">
                <a16:creationId xmlns:a16="http://schemas.microsoft.com/office/drawing/2014/main" id="{45E4F600-F424-037A-BADC-10CA2A15F01B}"/>
              </a:ext>
            </a:extLst>
          </p:cNvPr>
          <p:cNvPicPr>
            <a:picLocks noChangeAspect="1"/>
          </p:cNvPicPr>
          <p:nvPr/>
        </p:nvPicPr>
        <p:blipFill>
          <a:blip r:embed="rId3"/>
          <a:stretch>
            <a:fillRect/>
          </a:stretch>
        </p:blipFill>
        <p:spPr>
          <a:xfrm>
            <a:off x="442913" y="1129772"/>
            <a:ext cx="3310468" cy="3619912"/>
          </a:xfrm>
          <a:prstGeom prst="rect">
            <a:avLst/>
          </a:prstGeom>
          <a:ln>
            <a:solidFill>
              <a:schemeClr val="tx1"/>
            </a:solidFill>
          </a:ln>
        </p:spPr>
      </p:pic>
      <p:pic>
        <p:nvPicPr>
          <p:cNvPr id="14" name="Picture 13">
            <a:extLst>
              <a:ext uri="{FF2B5EF4-FFF2-40B4-BE49-F238E27FC236}">
                <a16:creationId xmlns:a16="http://schemas.microsoft.com/office/drawing/2014/main" id="{3A5A0B64-D560-FEE0-8986-F0312BE660DA}"/>
              </a:ext>
            </a:extLst>
          </p:cNvPr>
          <p:cNvPicPr>
            <a:picLocks noChangeAspect="1"/>
          </p:cNvPicPr>
          <p:nvPr/>
        </p:nvPicPr>
        <p:blipFill>
          <a:blip r:embed="rId4"/>
          <a:stretch>
            <a:fillRect/>
          </a:stretch>
        </p:blipFill>
        <p:spPr>
          <a:xfrm>
            <a:off x="1117124" y="1433986"/>
            <a:ext cx="3242110" cy="4186754"/>
          </a:xfrm>
          <a:prstGeom prst="rect">
            <a:avLst/>
          </a:prstGeom>
          <a:ln>
            <a:solidFill>
              <a:schemeClr val="tx1"/>
            </a:solidFill>
          </a:ln>
        </p:spPr>
      </p:pic>
      <p:pic>
        <p:nvPicPr>
          <p:cNvPr id="16" name="Picture 15">
            <a:extLst>
              <a:ext uri="{FF2B5EF4-FFF2-40B4-BE49-F238E27FC236}">
                <a16:creationId xmlns:a16="http://schemas.microsoft.com/office/drawing/2014/main" id="{E84E10B0-7B51-077A-BBFB-A27B7EACB248}"/>
              </a:ext>
            </a:extLst>
          </p:cNvPr>
          <p:cNvPicPr>
            <a:picLocks noChangeAspect="1"/>
          </p:cNvPicPr>
          <p:nvPr/>
        </p:nvPicPr>
        <p:blipFill>
          <a:blip r:embed="rId5"/>
          <a:stretch>
            <a:fillRect/>
          </a:stretch>
        </p:blipFill>
        <p:spPr>
          <a:xfrm>
            <a:off x="1816235" y="1797948"/>
            <a:ext cx="3214142" cy="4197830"/>
          </a:xfrm>
          <a:prstGeom prst="rect">
            <a:avLst/>
          </a:prstGeom>
          <a:ln>
            <a:solidFill>
              <a:schemeClr val="tx1"/>
            </a:solidFill>
          </a:ln>
        </p:spPr>
      </p:pic>
      <p:pic>
        <p:nvPicPr>
          <p:cNvPr id="18" name="Picture 17">
            <a:extLst>
              <a:ext uri="{FF2B5EF4-FFF2-40B4-BE49-F238E27FC236}">
                <a16:creationId xmlns:a16="http://schemas.microsoft.com/office/drawing/2014/main" id="{5722ADD5-9512-B0BF-6FF6-D3579447128C}"/>
              </a:ext>
            </a:extLst>
          </p:cNvPr>
          <p:cNvPicPr>
            <a:picLocks noChangeAspect="1"/>
          </p:cNvPicPr>
          <p:nvPr/>
        </p:nvPicPr>
        <p:blipFill>
          <a:blip r:embed="rId6"/>
          <a:stretch>
            <a:fillRect/>
          </a:stretch>
        </p:blipFill>
        <p:spPr>
          <a:xfrm>
            <a:off x="2498360" y="2429408"/>
            <a:ext cx="3275436" cy="1891696"/>
          </a:xfrm>
          <a:prstGeom prst="rect">
            <a:avLst/>
          </a:prstGeom>
          <a:ln>
            <a:solidFill>
              <a:schemeClr val="tx1"/>
            </a:solidFill>
          </a:ln>
        </p:spPr>
      </p:pic>
      <p:sp>
        <p:nvSpPr>
          <p:cNvPr id="21" name="TextBox 20">
            <a:extLst>
              <a:ext uri="{FF2B5EF4-FFF2-40B4-BE49-F238E27FC236}">
                <a16:creationId xmlns:a16="http://schemas.microsoft.com/office/drawing/2014/main" id="{786F256F-00C9-B081-3CE9-92DA8DDD9990}"/>
              </a:ext>
            </a:extLst>
          </p:cNvPr>
          <p:cNvSpPr txBox="1"/>
          <p:nvPr/>
        </p:nvSpPr>
        <p:spPr>
          <a:xfrm>
            <a:off x="10386173" y="2630502"/>
            <a:ext cx="1362914" cy="923330"/>
          </a:xfrm>
          <a:prstGeom prst="rect">
            <a:avLst/>
          </a:prstGeom>
          <a:noFill/>
        </p:spPr>
        <p:txBody>
          <a:bodyPr wrap="square">
            <a:spAutoFit/>
          </a:bodyPr>
          <a:lstStyle/>
          <a:p>
            <a:pPr algn="just"/>
            <a:r>
              <a:rPr lang="en-US" sz="1800" i="0" u="none" strike="noStrike" baseline="0" dirty="0">
                <a:solidFill>
                  <a:srgbClr val="000000"/>
                </a:solidFill>
              </a:rPr>
              <a:t>Service domain data elements</a:t>
            </a:r>
            <a:endParaRPr lang="en-GB" dirty="0"/>
          </a:p>
        </p:txBody>
      </p:sp>
      <p:pic>
        <p:nvPicPr>
          <p:cNvPr id="23" name="Picture 22">
            <a:extLst>
              <a:ext uri="{FF2B5EF4-FFF2-40B4-BE49-F238E27FC236}">
                <a16:creationId xmlns:a16="http://schemas.microsoft.com/office/drawing/2014/main" id="{5A52975D-C12D-4996-0CF1-A770DAF39CE7}"/>
              </a:ext>
            </a:extLst>
          </p:cNvPr>
          <p:cNvPicPr>
            <a:picLocks noChangeAspect="1"/>
          </p:cNvPicPr>
          <p:nvPr/>
        </p:nvPicPr>
        <p:blipFill>
          <a:blip r:embed="rId7"/>
          <a:stretch>
            <a:fillRect/>
          </a:stretch>
        </p:blipFill>
        <p:spPr>
          <a:xfrm>
            <a:off x="10991850" y="309541"/>
            <a:ext cx="828709" cy="1071584"/>
          </a:xfrm>
          <a:prstGeom prst="rect">
            <a:avLst/>
          </a:prstGeom>
          <a:ln>
            <a:solidFill>
              <a:schemeClr val="tx1"/>
            </a:solidFill>
          </a:ln>
        </p:spPr>
      </p:pic>
      <p:sp>
        <p:nvSpPr>
          <p:cNvPr id="25" name="TextBox 24">
            <a:extLst>
              <a:ext uri="{FF2B5EF4-FFF2-40B4-BE49-F238E27FC236}">
                <a16:creationId xmlns:a16="http://schemas.microsoft.com/office/drawing/2014/main" id="{8033AB24-FDCB-812A-3EBF-D46D16ABCD8E}"/>
              </a:ext>
            </a:extLst>
          </p:cNvPr>
          <p:cNvSpPr txBox="1"/>
          <p:nvPr/>
        </p:nvSpPr>
        <p:spPr>
          <a:xfrm>
            <a:off x="7689056" y="6131038"/>
            <a:ext cx="3611654" cy="246221"/>
          </a:xfrm>
          <a:prstGeom prst="rect">
            <a:avLst/>
          </a:prstGeom>
          <a:noFill/>
        </p:spPr>
        <p:txBody>
          <a:bodyPr wrap="square">
            <a:spAutoFit/>
          </a:bodyPr>
          <a:lstStyle/>
          <a:p>
            <a:r>
              <a:rPr lang="en-GB" sz="1000" dirty="0">
                <a:hlinkClick r:id="rId8"/>
              </a:rPr>
              <a:t>https://www.who.int/publications/i/item/-9789241513302</a:t>
            </a:r>
            <a:r>
              <a:rPr lang="en-GB" sz="1000" dirty="0"/>
              <a:t> </a:t>
            </a:r>
          </a:p>
        </p:txBody>
      </p:sp>
      <p:sp>
        <p:nvSpPr>
          <p:cNvPr id="3" name="TextBox 2">
            <a:extLst>
              <a:ext uri="{FF2B5EF4-FFF2-40B4-BE49-F238E27FC236}">
                <a16:creationId xmlns:a16="http://schemas.microsoft.com/office/drawing/2014/main" id="{0F33AC96-E2BF-E21E-F4CF-4C21688971E5}"/>
              </a:ext>
            </a:extLst>
          </p:cNvPr>
          <p:cNvSpPr txBox="1"/>
          <p:nvPr/>
        </p:nvSpPr>
        <p:spPr>
          <a:xfrm>
            <a:off x="6848664" y="5258305"/>
            <a:ext cx="3611654" cy="646331"/>
          </a:xfrm>
          <a:prstGeom prst="rect">
            <a:avLst/>
          </a:prstGeom>
          <a:noFill/>
        </p:spPr>
        <p:txBody>
          <a:bodyPr wrap="square">
            <a:spAutoFit/>
          </a:bodyPr>
          <a:lstStyle/>
          <a:p>
            <a:pPr algn="ctr"/>
            <a:r>
              <a:rPr lang="en-US" sz="1800" i="0" u="none" strike="noStrike" baseline="0" dirty="0">
                <a:solidFill>
                  <a:srgbClr val="000000"/>
                </a:solidFill>
              </a:rPr>
              <a:t>Included in the Master Facility List concept</a:t>
            </a:r>
            <a:endParaRPr lang="en-GB" dirty="0"/>
          </a:p>
        </p:txBody>
      </p:sp>
      <p:sp>
        <p:nvSpPr>
          <p:cNvPr id="5" name="Left Brace 4">
            <a:extLst>
              <a:ext uri="{FF2B5EF4-FFF2-40B4-BE49-F238E27FC236}">
                <a16:creationId xmlns:a16="http://schemas.microsoft.com/office/drawing/2014/main" id="{406C87AF-3192-5C59-B9E7-A12F01C97B17}"/>
              </a:ext>
            </a:extLst>
          </p:cNvPr>
          <p:cNvSpPr/>
          <p:nvPr/>
        </p:nvSpPr>
        <p:spPr>
          <a:xfrm rot="16200000">
            <a:off x="8467700" y="3370259"/>
            <a:ext cx="352099" cy="3484848"/>
          </a:xfrm>
          <a:prstGeom prst="leftBrace">
            <a:avLst/>
          </a:prstGeom>
          <a:ln w="57150">
            <a:solidFill>
              <a:srgbClr val="1F83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7" name="Picture 6">
            <a:extLst>
              <a:ext uri="{FF2B5EF4-FFF2-40B4-BE49-F238E27FC236}">
                <a16:creationId xmlns:a16="http://schemas.microsoft.com/office/drawing/2014/main" id="{C37C024A-89F0-A24B-AD8A-8E59DE40C860}"/>
              </a:ext>
            </a:extLst>
          </p:cNvPr>
          <p:cNvPicPr>
            <a:picLocks noChangeAspect="1"/>
          </p:cNvPicPr>
          <p:nvPr/>
        </p:nvPicPr>
        <p:blipFill rotWithShape="1">
          <a:blip r:embed="rId9"/>
          <a:srcRect l="80520" t="38265" r="10441" b="47050"/>
          <a:stretch/>
        </p:blipFill>
        <p:spPr>
          <a:xfrm>
            <a:off x="11681969" y="1309087"/>
            <a:ext cx="277179" cy="249797"/>
          </a:xfrm>
          <a:prstGeom prst="rect">
            <a:avLst/>
          </a:prstGeom>
        </p:spPr>
      </p:pic>
      <p:pic>
        <p:nvPicPr>
          <p:cNvPr id="10" name="Picture 9">
            <a:extLst>
              <a:ext uri="{FF2B5EF4-FFF2-40B4-BE49-F238E27FC236}">
                <a16:creationId xmlns:a16="http://schemas.microsoft.com/office/drawing/2014/main" id="{3F398998-4531-3856-620B-371379431108}"/>
              </a:ext>
            </a:extLst>
          </p:cNvPr>
          <p:cNvPicPr>
            <a:picLocks noChangeAspect="1"/>
          </p:cNvPicPr>
          <p:nvPr/>
        </p:nvPicPr>
        <p:blipFill>
          <a:blip r:embed="rId10"/>
          <a:stretch>
            <a:fillRect/>
          </a:stretch>
        </p:blipFill>
        <p:spPr>
          <a:xfrm>
            <a:off x="4706325" y="4858499"/>
            <a:ext cx="1023163" cy="1334399"/>
          </a:xfrm>
          <a:prstGeom prst="rect">
            <a:avLst/>
          </a:prstGeom>
          <a:ln>
            <a:solidFill>
              <a:schemeClr val="tx1"/>
            </a:solidFill>
          </a:ln>
        </p:spPr>
      </p:pic>
      <p:pic>
        <p:nvPicPr>
          <p:cNvPr id="11" name="Picture 10">
            <a:extLst>
              <a:ext uri="{FF2B5EF4-FFF2-40B4-BE49-F238E27FC236}">
                <a16:creationId xmlns:a16="http://schemas.microsoft.com/office/drawing/2014/main" id="{834A6A94-5CDE-D387-3225-7C9650CB8471}"/>
              </a:ext>
            </a:extLst>
          </p:cNvPr>
          <p:cNvPicPr>
            <a:picLocks noChangeAspect="1"/>
          </p:cNvPicPr>
          <p:nvPr/>
        </p:nvPicPr>
        <p:blipFill rotWithShape="1">
          <a:blip r:embed="rId9"/>
          <a:srcRect l="80520" t="38265" r="10441" b="47050"/>
          <a:stretch/>
        </p:blipFill>
        <p:spPr>
          <a:xfrm>
            <a:off x="5590898" y="6035434"/>
            <a:ext cx="277179" cy="249797"/>
          </a:xfrm>
          <a:prstGeom prst="rect">
            <a:avLst/>
          </a:prstGeom>
        </p:spPr>
      </p:pic>
      <p:pic>
        <p:nvPicPr>
          <p:cNvPr id="15" name="Picture 14">
            <a:extLst>
              <a:ext uri="{FF2B5EF4-FFF2-40B4-BE49-F238E27FC236}">
                <a16:creationId xmlns:a16="http://schemas.microsoft.com/office/drawing/2014/main" id="{C9EA91BA-EEEE-781F-8D38-CA09C2A12CF6}"/>
              </a:ext>
            </a:extLst>
          </p:cNvPr>
          <p:cNvPicPr>
            <a:picLocks noChangeAspect="1"/>
          </p:cNvPicPr>
          <p:nvPr/>
        </p:nvPicPr>
        <p:blipFill>
          <a:blip r:embed="rId11"/>
          <a:stretch>
            <a:fillRect/>
          </a:stretch>
        </p:blipFill>
        <p:spPr>
          <a:xfrm>
            <a:off x="6999257" y="1309087"/>
            <a:ext cx="3310468" cy="3541589"/>
          </a:xfrm>
          <a:prstGeom prst="rect">
            <a:avLst/>
          </a:prstGeom>
          <a:ln>
            <a:solidFill>
              <a:schemeClr val="tx1"/>
            </a:solidFill>
          </a:ln>
        </p:spPr>
      </p:pic>
      <p:sp>
        <p:nvSpPr>
          <p:cNvPr id="8" name="Slide Number Placeholder 3">
            <a:extLst>
              <a:ext uri="{FF2B5EF4-FFF2-40B4-BE49-F238E27FC236}">
                <a16:creationId xmlns:a16="http://schemas.microsoft.com/office/drawing/2014/main" id="{D089A26E-5243-959B-605C-DC73798E723E}"/>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34</a:t>
            </a:fld>
            <a:endParaRPr lang="en-GB" altLang="en-US" sz="1200" dirty="0">
              <a:solidFill>
                <a:schemeClr val="bg1"/>
              </a:solidFill>
            </a:endParaRPr>
          </a:p>
        </p:txBody>
      </p:sp>
    </p:spTree>
    <p:extLst>
      <p:ext uri="{BB962C8B-B14F-4D97-AF65-F5344CB8AC3E}">
        <p14:creationId xmlns:p14="http://schemas.microsoft.com/office/powerpoint/2010/main" val="28753459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E57592-6649-780D-C3EF-583145DCB18B}"/>
              </a:ext>
            </a:extLst>
          </p:cNvPr>
          <p:cNvSpPr/>
          <p:nvPr/>
        </p:nvSpPr>
        <p:spPr>
          <a:xfrm>
            <a:off x="1011430" y="1808561"/>
            <a:ext cx="5000626" cy="3139321"/>
          </a:xfrm>
          <a:prstGeom prst="rect">
            <a:avLst/>
          </a:prstGeom>
        </p:spPr>
        <p:txBody>
          <a:bodyPr wrap="square">
            <a:spAutoFit/>
          </a:bodyPr>
          <a:lstStyle/>
          <a:p>
            <a:pPr marL="285750" indent="-285750">
              <a:buFont typeface="Arial" panose="020B0604020202020204" pitchFamily="34" charset="0"/>
              <a:buChar char="•"/>
            </a:pPr>
            <a:r>
              <a:rPr lang="en-US" dirty="0"/>
              <a:t>Covering the 4 groups of data elements considered as being core to master lists (uniquely identify, classify, locate and contact) can already result in a long list of data elements to include in the data dictionary and therefore the master list</a:t>
            </a:r>
          </a:p>
          <a:p>
            <a:pPr marL="285750" indent="-285750">
              <a:buFont typeface="Arial" panose="020B0604020202020204" pitchFamily="34" charset="0"/>
              <a:buChar char="•"/>
            </a:pPr>
            <a:r>
              <a:rPr lang="en-US" dirty="0"/>
              <a:t>Service domain data elements can be under the curation mandate of different entities and have their proper life cycle</a:t>
            </a:r>
          </a:p>
          <a:p>
            <a:pPr marL="285750" indent="-285750">
              <a:buFont typeface="Arial" panose="020B0604020202020204" pitchFamily="34" charset="0"/>
              <a:buChar char="•"/>
            </a:pPr>
            <a:r>
              <a:rPr lang="en-US" dirty="0"/>
              <a:t>Service domain data elements can be more sensitive than the signature domain one</a:t>
            </a:r>
          </a:p>
        </p:txBody>
      </p:sp>
      <p:sp>
        <p:nvSpPr>
          <p:cNvPr id="19" name="TextBox 18">
            <a:extLst>
              <a:ext uri="{FF2B5EF4-FFF2-40B4-BE49-F238E27FC236}">
                <a16:creationId xmlns:a16="http://schemas.microsoft.com/office/drawing/2014/main" id="{E7E95BB2-4AD2-29E4-8151-67E63EDC9830}"/>
              </a:ext>
            </a:extLst>
          </p:cNvPr>
          <p:cNvSpPr txBox="1"/>
          <p:nvPr/>
        </p:nvSpPr>
        <p:spPr>
          <a:xfrm>
            <a:off x="6382160" y="4818409"/>
            <a:ext cx="2466702" cy="646331"/>
          </a:xfrm>
          <a:prstGeom prst="rect">
            <a:avLst/>
          </a:prstGeom>
          <a:noFill/>
        </p:spPr>
        <p:txBody>
          <a:bodyPr wrap="square">
            <a:spAutoFit/>
          </a:bodyPr>
          <a:lstStyle/>
          <a:p>
            <a:r>
              <a:rPr lang="en-US" sz="1200" dirty="0"/>
              <a:t>Example: Master list of health facilities – Mongolia (33 proposed signature domain data elements)</a:t>
            </a:r>
            <a:endParaRPr lang="fr-FR" sz="1200" dirty="0"/>
          </a:p>
        </p:txBody>
      </p:sp>
      <p:pic>
        <p:nvPicPr>
          <p:cNvPr id="3" name="Picture 2">
            <a:extLst>
              <a:ext uri="{FF2B5EF4-FFF2-40B4-BE49-F238E27FC236}">
                <a16:creationId xmlns:a16="http://schemas.microsoft.com/office/drawing/2014/main" id="{392857C5-A2D8-D8E8-9764-B3E6E5BFE904}"/>
              </a:ext>
            </a:extLst>
          </p:cNvPr>
          <p:cNvPicPr>
            <a:picLocks noChangeAspect="1"/>
          </p:cNvPicPr>
          <p:nvPr/>
        </p:nvPicPr>
        <p:blipFill rotWithShape="1">
          <a:blip r:embed="rId3"/>
          <a:srcRect r="52564"/>
          <a:stretch/>
        </p:blipFill>
        <p:spPr>
          <a:xfrm>
            <a:off x="6286773" y="1460160"/>
            <a:ext cx="2466702" cy="3348022"/>
          </a:xfrm>
          <a:prstGeom prst="rect">
            <a:avLst/>
          </a:prstGeom>
        </p:spPr>
      </p:pic>
      <p:pic>
        <p:nvPicPr>
          <p:cNvPr id="7" name="Picture 6">
            <a:extLst>
              <a:ext uri="{FF2B5EF4-FFF2-40B4-BE49-F238E27FC236}">
                <a16:creationId xmlns:a16="http://schemas.microsoft.com/office/drawing/2014/main" id="{E0472C63-4C7B-1E0A-751B-85E4AE3DED16}"/>
              </a:ext>
            </a:extLst>
          </p:cNvPr>
          <p:cNvPicPr>
            <a:picLocks noChangeAspect="1"/>
          </p:cNvPicPr>
          <p:nvPr/>
        </p:nvPicPr>
        <p:blipFill rotWithShape="1">
          <a:blip r:embed="rId3"/>
          <a:srcRect l="52564"/>
          <a:stretch/>
        </p:blipFill>
        <p:spPr>
          <a:xfrm>
            <a:off x="8944248" y="1808561"/>
            <a:ext cx="2970021" cy="4031171"/>
          </a:xfrm>
          <a:prstGeom prst="rect">
            <a:avLst/>
          </a:prstGeom>
          <a:ln>
            <a:solidFill>
              <a:schemeClr val="tx1"/>
            </a:solidFill>
          </a:ln>
        </p:spPr>
      </p:pic>
      <p:sp>
        <p:nvSpPr>
          <p:cNvPr id="8" name="Title 1">
            <a:extLst>
              <a:ext uri="{FF2B5EF4-FFF2-40B4-BE49-F238E27FC236}">
                <a16:creationId xmlns:a16="http://schemas.microsoft.com/office/drawing/2014/main" id="{06AF66EA-65B1-48BB-3260-AE59813C1070}"/>
              </a:ext>
            </a:extLst>
          </p:cNvPr>
          <p:cNvSpPr txBox="1">
            <a:spLocks/>
          </p:cNvSpPr>
          <p:nvPr/>
        </p:nvSpPr>
        <p:spPr>
          <a:xfrm>
            <a:off x="1" y="150215"/>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Data elements</a:t>
            </a:r>
          </a:p>
        </p:txBody>
      </p:sp>
      <p:sp>
        <p:nvSpPr>
          <p:cNvPr id="9" name="TextBox 8">
            <a:extLst>
              <a:ext uri="{FF2B5EF4-FFF2-40B4-BE49-F238E27FC236}">
                <a16:creationId xmlns:a16="http://schemas.microsoft.com/office/drawing/2014/main" id="{D86E31AE-7BB1-DA4F-5BF9-98A320B5ECD4}"/>
              </a:ext>
            </a:extLst>
          </p:cNvPr>
          <p:cNvSpPr txBox="1"/>
          <p:nvPr/>
        </p:nvSpPr>
        <p:spPr>
          <a:xfrm>
            <a:off x="370592" y="665102"/>
            <a:ext cx="11282928" cy="461665"/>
          </a:xfrm>
          <a:prstGeom prst="rect">
            <a:avLst/>
          </a:prstGeom>
          <a:noFill/>
        </p:spPr>
        <p:txBody>
          <a:bodyPr wrap="square">
            <a:spAutoFit/>
          </a:bodyPr>
          <a:lstStyle/>
          <a:p>
            <a:r>
              <a:rPr lang="en-US" sz="2400" b="0" i="0" u="none" strike="noStrike" baseline="0" dirty="0">
                <a:solidFill>
                  <a:srgbClr val="000000"/>
                </a:solidFill>
              </a:rPr>
              <a:t>Health facility master list (HFML) vs Master Facility List (MFL) </a:t>
            </a:r>
          </a:p>
        </p:txBody>
      </p:sp>
      <p:sp>
        <p:nvSpPr>
          <p:cNvPr id="2" name="Rectangle 1">
            <a:extLst>
              <a:ext uri="{FF2B5EF4-FFF2-40B4-BE49-F238E27FC236}">
                <a16:creationId xmlns:a16="http://schemas.microsoft.com/office/drawing/2014/main" id="{2E194761-8372-81E3-2A8C-C412E6D96C69}"/>
              </a:ext>
            </a:extLst>
          </p:cNvPr>
          <p:cNvSpPr/>
          <p:nvPr/>
        </p:nvSpPr>
        <p:spPr>
          <a:xfrm>
            <a:off x="596500" y="1213148"/>
            <a:ext cx="5499500" cy="646331"/>
          </a:xfrm>
          <a:prstGeom prst="rect">
            <a:avLst/>
          </a:prstGeom>
        </p:spPr>
        <p:txBody>
          <a:bodyPr wrap="square">
            <a:spAutoFit/>
          </a:bodyPr>
          <a:lstStyle/>
          <a:p>
            <a:r>
              <a:rPr lang="en-US" dirty="0"/>
              <a:t>Including service domain data elements in the HFML should be carefully considered because:</a:t>
            </a:r>
          </a:p>
        </p:txBody>
      </p:sp>
      <p:sp>
        <p:nvSpPr>
          <p:cNvPr id="4" name="Rectangle 3">
            <a:extLst>
              <a:ext uri="{FF2B5EF4-FFF2-40B4-BE49-F238E27FC236}">
                <a16:creationId xmlns:a16="http://schemas.microsoft.com/office/drawing/2014/main" id="{A751F728-024F-6E63-49E4-085DC9399C2B}"/>
              </a:ext>
            </a:extLst>
          </p:cNvPr>
          <p:cNvSpPr/>
          <p:nvPr/>
        </p:nvSpPr>
        <p:spPr>
          <a:xfrm>
            <a:off x="876431" y="5104700"/>
            <a:ext cx="5314954" cy="1200329"/>
          </a:xfrm>
          <a:prstGeom prst="rect">
            <a:avLst/>
          </a:prstGeom>
        </p:spPr>
        <p:txBody>
          <a:bodyPr wrap="square">
            <a:spAutoFit/>
          </a:bodyPr>
          <a:lstStyle/>
          <a:p>
            <a:r>
              <a:rPr lang="en-US" dirty="0"/>
              <a:t>Synchronization of the information system containing the service domain data elements with the HFML through the integration of the health facility unique identifier</a:t>
            </a:r>
          </a:p>
        </p:txBody>
      </p:sp>
      <p:sp>
        <p:nvSpPr>
          <p:cNvPr id="6" name="Right Arrow 43">
            <a:extLst>
              <a:ext uri="{FF2B5EF4-FFF2-40B4-BE49-F238E27FC236}">
                <a16:creationId xmlns:a16="http://schemas.microsoft.com/office/drawing/2014/main" id="{0F8B74F9-7E09-2F9D-884F-470139D294F4}"/>
              </a:ext>
            </a:extLst>
          </p:cNvPr>
          <p:cNvSpPr/>
          <p:nvPr/>
        </p:nvSpPr>
        <p:spPr>
          <a:xfrm>
            <a:off x="470964" y="5104700"/>
            <a:ext cx="405467" cy="360040"/>
          </a:xfrm>
          <a:prstGeom prst="rightArrow">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3">
            <a:extLst>
              <a:ext uri="{FF2B5EF4-FFF2-40B4-BE49-F238E27FC236}">
                <a16:creationId xmlns:a16="http://schemas.microsoft.com/office/drawing/2014/main" id="{A3E6C4A8-7761-811A-B5D7-2E65D6B1CFE7}"/>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35</a:t>
            </a:fld>
            <a:endParaRPr lang="en-GB" altLang="en-US" sz="1200" dirty="0">
              <a:solidFill>
                <a:schemeClr val="bg1"/>
              </a:solidFill>
            </a:endParaRPr>
          </a:p>
        </p:txBody>
      </p:sp>
    </p:spTree>
    <p:extLst>
      <p:ext uri="{BB962C8B-B14F-4D97-AF65-F5344CB8AC3E}">
        <p14:creationId xmlns:p14="http://schemas.microsoft.com/office/powerpoint/2010/main" val="2690099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B0602B-BC4B-8EDC-4549-BC4706CD80B3}"/>
              </a:ext>
            </a:extLst>
          </p:cNvPr>
          <p:cNvPicPr>
            <a:picLocks noChangeAspect="1"/>
          </p:cNvPicPr>
          <p:nvPr/>
        </p:nvPicPr>
        <p:blipFill>
          <a:blip r:embed="rId3"/>
          <a:stretch>
            <a:fillRect/>
          </a:stretch>
        </p:blipFill>
        <p:spPr>
          <a:xfrm>
            <a:off x="10991850" y="296863"/>
            <a:ext cx="828675" cy="1152011"/>
          </a:xfrm>
          <a:prstGeom prst="rect">
            <a:avLst/>
          </a:prstGeom>
          <a:ln>
            <a:solidFill>
              <a:schemeClr val="tx1"/>
            </a:solidFill>
          </a:ln>
        </p:spPr>
      </p:pic>
      <p:pic>
        <p:nvPicPr>
          <p:cNvPr id="3" name="Picture 2" descr="Graphical user interface, application, table, Excel&#10;&#10;Description automatically generated">
            <a:extLst>
              <a:ext uri="{FF2B5EF4-FFF2-40B4-BE49-F238E27FC236}">
                <a16:creationId xmlns:a16="http://schemas.microsoft.com/office/drawing/2014/main" id="{4E52AFE4-263B-E184-DFC2-E9AC8145E76F}"/>
              </a:ext>
            </a:extLst>
          </p:cNvPr>
          <p:cNvPicPr>
            <a:picLocks noChangeAspect="1"/>
          </p:cNvPicPr>
          <p:nvPr/>
        </p:nvPicPr>
        <p:blipFill rotWithShape="1">
          <a:blip r:embed="rId4"/>
          <a:srcRect l="4701" t="30682" r="39031" b="11372"/>
          <a:stretch/>
        </p:blipFill>
        <p:spPr bwMode="auto">
          <a:xfrm>
            <a:off x="631565" y="1969550"/>
            <a:ext cx="6532029" cy="3623032"/>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35CFCAA8-9C07-3AFF-615C-7902B790622F}"/>
              </a:ext>
            </a:extLst>
          </p:cNvPr>
          <p:cNvSpPr txBox="1"/>
          <p:nvPr/>
        </p:nvSpPr>
        <p:spPr>
          <a:xfrm>
            <a:off x="8120250" y="2442486"/>
            <a:ext cx="3611655" cy="2308324"/>
          </a:xfrm>
          <a:prstGeom prst="rect">
            <a:avLst/>
          </a:prstGeom>
          <a:noFill/>
        </p:spPr>
        <p:txBody>
          <a:bodyPr wrap="square">
            <a:spAutoFit/>
          </a:bodyPr>
          <a:lstStyle/>
          <a:p>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To be defined for each of the data elements where the values are limited to a set of options (example: type, ownership, accuracy, etc.)</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
        <p:nvSpPr>
          <p:cNvPr id="14" name="Right Arrow 43">
            <a:extLst>
              <a:ext uri="{FF2B5EF4-FFF2-40B4-BE49-F238E27FC236}">
                <a16:creationId xmlns:a16="http://schemas.microsoft.com/office/drawing/2014/main" id="{4D45D9D9-3E7C-6897-7205-28E4FE45E6BD}"/>
              </a:ext>
            </a:extLst>
          </p:cNvPr>
          <p:cNvSpPr/>
          <p:nvPr/>
        </p:nvSpPr>
        <p:spPr>
          <a:xfrm>
            <a:off x="7714782" y="2442486"/>
            <a:ext cx="405467" cy="360040"/>
          </a:xfrm>
          <a:prstGeom prst="rightArrow">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265">
            <a:extLst>
              <a:ext uri="{FF2B5EF4-FFF2-40B4-BE49-F238E27FC236}">
                <a16:creationId xmlns:a16="http://schemas.microsoft.com/office/drawing/2014/main" id="{EB4D26A3-D49A-A9B6-B8B4-CC5EDEBE8A90}"/>
              </a:ext>
            </a:extLst>
          </p:cNvPr>
          <p:cNvSpPr>
            <a:spLocks noChangeArrowheads="1"/>
          </p:cNvSpPr>
          <p:nvPr/>
        </p:nvSpPr>
        <p:spPr bwMode="auto">
          <a:xfrm>
            <a:off x="631565" y="737011"/>
            <a:ext cx="9585847" cy="784499"/>
          </a:xfrm>
          <a:prstGeom prst="rect">
            <a:avLst/>
          </a:prstGeom>
          <a:noFill/>
          <a:ln w="12700">
            <a:noFill/>
            <a:miter lim="800000"/>
            <a:headEnd/>
            <a:tailEnd/>
          </a:ln>
        </p:spPr>
        <p:txBody>
          <a:bodyPr wrap="square" lIns="120662" tIns="59272" rIns="120662" bIns="59272">
            <a:spAutoFit/>
          </a:bodyPr>
          <a:lstStyle/>
          <a:p>
            <a:pPr algn="ctr">
              <a:lnSpc>
                <a:spcPct val="90000"/>
              </a:lnSpc>
            </a:pPr>
            <a:r>
              <a:rPr lang="en-US" sz="2400" dirty="0">
                <a:solidFill>
                  <a:schemeClr val="tx1"/>
                </a:solidFill>
              </a:rPr>
              <a:t>Table organizing and categorizing the values for a data element according to predefined criteria</a:t>
            </a:r>
          </a:p>
        </p:txBody>
      </p:sp>
      <p:sp>
        <p:nvSpPr>
          <p:cNvPr id="7" name="Title 1">
            <a:extLst>
              <a:ext uri="{FF2B5EF4-FFF2-40B4-BE49-F238E27FC236}">
                <a16:creationId xmlns:a16="http://schemas.microsoft.com/office/drawing/2014/main" id="{8A44EC9C-FC38-867D-2166-7E1F44B36D96}"/>
              </a:ext>
            </a:extLst>
          </p:cNvPr>
          <p:cNvSpPr txBox="1">
            <a:spLocks/>
          </p:cNvSpPr>
          <p:nvPr/>
        </p:nvSpPr>
        <p:spPr>
          <a:xfrm>
            <a:off x="1" y="150215"/>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Classification tables</a:t>
            </a:r>
          </a:p>
        </p:txBody>
      </p:sp>
      <p:sp>
        <p:nvSpPr>
          <p:cNvPr id="11" name="TextBox 10">
            <a:extLst>
              <a:ext uri="{FF2B5EF4-FFF2-40B4-BE49-F238E27FC236}">
                <a16:creationId xmlns:a16="http://schemas.microsoft.com/office/drawing/2014/main" id="{906B2D7E-30CF-6AD2-2365-84A63785E558}"/>
              </a:ext>
            </a:extLst>
          </p:cNvPr>
          <p:cNvSpPr txBox="1"/>
          <p:nvPr/>
        </p:nvSpPr>
        <p:spPr>
          <a:xfrm>
            <a:off x="8120250" y="4711900"/>
            <a:ext cx="3611655" cy="830997"/>
          </a:xfrm>
          <a:prstGeom prst="rect">
            <a:avLst/>
          </a:prstGeom>
          <a:noFill/>
        </p:spPr>
        <p:txBody>
          <a:bodyPr wrap="square">
            <a:spAutoFit/>
          </a:bodyPr>
          <a:lstStyle/>
          <a:p>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Ensures consistency across records</a:t>
            </a:r>
            <a:endParaRPr lang="en-GB" sz="2400" dirty="0"/>
          </a:p>
        </p:txBody>
      </p:sp>
      <p:sp>
        <p:nvSpPr>
          <p:cNvPr id="13" name="Right Arrow 43">
            <a:extLst>
              <a:ext uri="{FF2B5EF4-FFF2-40B4-BE49-F238E27FC236}">
                <a16:creationId xmlns:a16="http://schemas.microsoft.com/office/drawing/2014/main" id="{71BDDA9F-8F30-2546-F84A-789A47AA35D7}"/>
              </a:ext>
            </a:extLst>
          </p:cNvPr>
          <p:cNvSpPr/>
          <p:nvPr/>
        </p:nvSpPr>
        <p:spPr>
          <a:xfrm>
            <a:off x="7714781" y="4711614"/>
            <a:ext cx="405467" cy="360040"/>
          </a:xfrm>
          <a:prstGeom prst="rightArrow">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E2439CF4-5296-1015-D98B-01E669E349BD}"/>
              </a:ext>
            </a:extLst>
          </p:cNvPr>
          <p:cNvPicPr>
            <a:picLocks noChangeAspect="1"/>
          </p:cNvPicPr>
          <p:nvPr/>
        </p:nvPicPr>
        <p:blipFill rotWithShape="1">
          <a:blip r:embed="rId5"/>
          <a:srcRect l="80520" t="38265" r="10441" b="47050"/>
          <a:stretch/>
        </p:blipFill>
        <p:spPr>
          <a:xfrm>
            <a:off x="11583228" y="1375046"/>
            <a:ext cx="277179" cy="249797"/>
          </a:xfrm>
          <a:prstGeom prst="rect">
            <a:avLst/>
          </a:prstGeom>
        </p:spPr>
      </p:pic>
      <p:sp>
        <p:nvSpPr>
          <p:cNvPr id="5" name="Slide Number Placeholder 3">
            <a:extLst>
              <a:ext uri="{FF2B5EF4-FFF2-40B4-BE49-F238E27FC236}">
                <a16:creationId xmlns:a16="http://schemas.microsoft.com/office/drawing/2014/main" id="{D2DC01BC-F6A8-DBF7-DB77-11936622176C}"/>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36</a:t>
            </a:fld>
            <a:endParaRPr lang="en-GB" altLang="en-US" sz="1200" dirty="0">
              <a:solidFill>
                <a:schemeClr val="bg1"/>
              </a:solidFill>
            </a:endParaRPr>
          </a:p>
        </p:txBody>
      </p:sp>
    </p:spTree>
    <p:extLst>
      <p:ext uri="{BB962C8B-B14F-4D97-AF65-F5344CB8AC3E}">
        <p14:creationId xmlns:p14="http://schemas.microsoft.com/office/powerpoint/2010/main" val="2642324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65">
            <a:extLst>
              <a:ext uri="{FF2B5EF4-FFF2-40B4-BE49-F238E27FC236}">
                <a16:creationId xmlns:a16="http://schemas.microsoft.com/office/drawing/2014/main" id="{04FDCF73-C3DD-86DD-2E4F-13052B4EBFA7}"/>
              </a:ext>
            </a:extLst>
          </p:cNvPr>
          <p:cNvSpPr>
            <a:spLocks noChangeArrowheads="1"/>
          </p:cNvSpPr>
          <p:nvPr/>
        </p:nvSpPr>
        <p:spPr bwMode="auto">
          <a:xfrm>
            <a:off x="688267" y="754743"/>
            <a:ext cx="6732227" cy="75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mn-lt"/>
              </a:rPr>
              <a:t>Core rules to choose an appropriate coding scheme to uniquely identify each record in the master list:</a:t>
            </a:r>
          </a:p>
        </p:txBody>
      </p:sp>
      <p:sp>
        <p:nvSpPr>
          <p:cNvPr id="7" name="Rectangle 25">
            <a:extLst>
              <a:ext uri="{FF2B5EF4-FFF2-40B4-BE49-F238E27FC236}">
                <a16:creationId xmlns:a16="http://schemas.microsoft.com/office/drawing/2014/main" id="{98FA632F-05FD-0F9E-9C9A-6F060FE1B738}"/>
              </a:ext>
            </a:extLst>
          </p:cNvPr>
          <p:cNvSpPr>
            <a:spLocks noChangeArrowheads="1"/>
          </p:cNvSpPr>
          <p:nvPr/>
        </p:nvSpPr>
        <p:spPr bwMode="auto">
          <a:xfrm>
            <a:off x="895736" y="1637912"/>
            <a:ext cx="697511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eaLnBrk="1" hangingPunct="1">
              <a:lnSpc>
                <a:spcPct val="100000"/>
              </a:lnSpc>
              <a:spcBef>
                <a:spcPct val="0"/>
              </a:spcBef>
              <a:buFontTx/>
              <a:buAutoNum type="arabicPeriod"/>
            </a:pPr>
            <a:r>
              <a:rPr lang="en-US" altLang="en-US" sz="2000" dirty="0">
                <a:latin typeface="+mn-lt"/>
              </a:rPr>
              <a:t>Ensure for the code schemes to be </a:t>
            </a:r>
            <a:r>
              <a:rPr lang="en-US" altLang="en-US" sz="2000" b="1" dirty="0">
                <a:latin typeface="+mn-lt"/>
              </a:rPr>
              <a:t>meaningless </a:t>
            </a:r>
            <a:r>
              <a:rPr lang="en-US" altLang="en-US" sz="2000" dirty="0">
                <a:latin typeface="+mn-lt"/>
              </a:rPr>
              <a:t>when applied to an infrastructure =&gt;</a:t>
            </a:r>
            <a:r>
              <a:rPr lang="en-US" altLang="en-US" sz="2000" b="1" dirty="0">
                <a:latin typeface="+mn-lt"/>
              </a:rPr>
              <a:t> </a:t>
            </a:r>
            <a:r>
              <a:rPr lang="en-US" altLang="en-US" sz="2000" dirty="0">
                <a:latin typeface="+mn-lt"/>
              </a:rPr>
              <a:t>never include information that could change through time in an identifier (e.g., admin division code, health facility type, </a:t>
            </a:r>
            <a:r>
              <a:rPr lang="en-US" altLang="en-US" sz="2000" dirty="0" err="1">
                <a:latin typeface="+mn-lt"/>
              </a:rPr>
              <a:t>etc</a:t>
            </a:r>
            <a:r>
              <a:rPr lang="en-US" altLang="en-US" sz="2000" dirty="0">
                <a:latin typeface="+mn-lt"/>
              </a:rPr>
              <a:t>) </a:t>
            </a:r>
          </a:p>
          <a:p>
            <a:pPr marL="0" indent="0" eaLnBrk="1" hangingPunct="1">
              <a:lnSpc>
                <a:spcPct val="100000"/>
              </a:lnSpc>
              <a:spcBef>
                <a:spcPct val="0"/>
              </a:spcBef>
              <a:buNone/>
            </a:pPr>
            <a:endParaRPr lang="en-US" altLang="en-US" sz="2000" dirty="0">
              <a:latin typeface="+mn-lt"/>
            </a:endParaRPr>
          </a:p>
          <a:p>
            <a:pPr marL="358775" indent="-358775" eaLnBrk="1" hangingPunct="1">
              <a:lnSpc>
                <a:spcPct val="100000"/>
              </a:lnSpc>
              <a:spcBef>
                <a:spcPct val="0"/>
              </a:spcBef>
              <a:buNone/>
            </a:pPr>
            <a:r>
              <a:rPr lang="en-US" altLang="en-US" sz="2000" dirty="0">
                <a:latin typeface="+mn-lt"/>
              </a:rPr>
              <a:t>2. 	Use a sequence as short as possible but considering the number of changes that could take place over the coming decades (function of the current number of health facilities observed in the country for example) to avoid having to modify the structure of the coding scheme at some point</a:t>
            </a:r>
          </a:p>
          <a:p>
            <a:pPr marL="358775" indent="-358775" eaLnBrk="1" hangingPunct="1">
              <a:lnSpc>
                <a:spcPct val="100000"/>
              </a:lnSpc>
              <a:spcBef>
                <a:spcPct val="0"/>
              </a:spcBef>
              <a:buNone/>
            </a:pPr>
            <a:endParaRPr lang="en-US" altLang="en-US" sz="2000" dirty="0">
              <a:latin typeface="+mn-lt"/>
            </a:endParaRPr>
          </a:p>
          <a:p>
            <a:pPr marL="358775" indent="-358775" eaLnBrk="1" hangingPunct="1">
              <a:lnSpc>
                <a:spcPct val="100000"/>
              </a:lnSpc>
              <a:spcBef>
                <a:spcPct val="0"/>
              </a:spcBef>
              <a:buNone/>
            </a:pPr>
            <a:r>
              <a:rPr lang="en-US" altLang="en-US" sz="2000" dirty="0">
                <a:latin typeface="+mn-lt"/>
              </a:rPr>
              <a:t>3. 	Use a specific set of characters at the beginning of the sequence (e.g. “HF”) to avoid  the problems linked to having a “0” in front of it (disappears or format not considered in the same way (e.g., text vs integer) in some application/software</a:t>
            </a:r>
          </a:p>
        </p:txBody>
      </p:sp>
      <p:graphicFrame>
        <p:nvGraphicFramePr>
          <p:cNvPr id="9" name="Table 8">
            <a:extLst>
              <a:ext uri="{FF2B5EF4-FFF2-40B4-BE49-F238E27FC236}">
                <a16:creationId xmlns:a16="http://schemas.microsoft.com/office/drawing/2014/main" id="{6F1DD745-7D07-A843-DC76-C4C25B8D4EF8}"/>
              </a:ext>
            </a:extLst>
          </p:cNvPr>
          <p:cNvGraphicFramePr>
            <a:graphicFrameLocks noGrp="1"/>
          </p:cNvGraphicFramePr>
          <p:nvPr/>
        </p:nvGraphicFramePr>
        <p:xfrm>
          <a:off x="7980391" y="1957903"/>
          <a:ext cx="4002088" cy="639996"/>
        </p:xfrm>
        <a:graphic>
          <a:graphicData uri="http://schemas.openxmlformats.org/drawingml/2006/table">
            <a:tbl>
              <a:tblPr firstRow="1" bandRow="1">
                <a:tableStyleId>{5C22544A-7EE6-4342-B048-85BDC9FD1C3A}</a:tableStyleId>
              </a:tblPr>
              <a:tblGrid>
                <a:gridCol w="1187296">
                  <a:extLst>
                    <a:ext uri="{9D8B030D-6E8A-4147-A177-3AD203B41FA5}">
                      <a16:colId xmlns:a16="http://schemas.microsoft.com/office/drawing/2014/main" val="20000"/>
                    </a:ext>
                  </a:extLst>
                </a:gridCol>
                <a:gridCol w="1346356">
                  <a:extLst>
                    <a:ext uri="{9D8B030D-6E8A-4147-A177-3AD203B41FA5}">
                      <a16:colId xmlns:a16="http://schemas.microsoft.com/office/drawing/2014/main" val="20001"/>
                    </a:ext>
                  </a:extLst>
                </a:gridCol>
                <a:gridCol w="1468436">
                  <a:extLst>
                    <a:ext uri="{9D8B030D-6E8A-4147-A177-3AD203B41FA5}">
                      <a16:colId xmlns:a16="http://schemas.microsoft.com/office/drawing/2014/main" val="20002"/>
                    </a:ext>
                  </a:extLst>
                </a:gridCol>
              </a:tblGrid>
              <a:tr h="639763">
                <a:tc>
                  <a:txBody>
                    <a:bodyPr/>
                    <a:lstStyle/>
                    <a:p>
                      <a:pPr algn="ctr"/>
                      <a:r>
                        <a:rPr lang="fr-CH" sz="3600" dirty="0"/>
                        <a:t>09</a:t>
                      </a:r>
                      <a:endParaRPr lang="en-US" sz="3600" dirty="0"/>
                    </a:p>
                  </a:txBody>
                  <a:tcPr marL="91455" marR="91455" marT="45678" marB="45678"/>
                </a:tc>
                <a:tc>
                  <a:txBody>
                    <a:bodyPr/>
                    <a:lstStyle/>
                    <a:p>
                      <a:pPr algn="ctr"/>
                      <a:r>
                        <a:rPr lang="fr-CH" sz="3600" dirty="0"/>
                        <a:t>01</a:t>
                      </a:r>
                      <a:endParaRPr lang="en-US" sz="3600" dirty="0"/>
                    </a:p>
                  </a:txBody>
                  <a:tcPr marL="91455" marR="91455" marT="45678" marB="45678"/>
                </a:tc>
                <a:tc>
                  <a:txBody>
                    <a:bodyPr/>
                    <a:lstStyle/>
                    <a:p>
                      <a:pPr algn="ctr"/>
                      <a:r>
                        <a:rPr lang="fr-CH" sz="3600" dirty="0"/>
                        <a:t>10</a:t>
                      </a:r>
                      <a:endParaRPr lang="en-US" sz="3600" dirty="0"/>
                    </a:p>
                  </a:txBody>
                  <a:tcPr marL="91455" marR="91455" marT="45678" marB="45678"/>
                </a:tc>
                <a:extLst>
                  <a:ext uri="{0D108BD9-81ED-4DB2-BD59-A6C34878D82A}">
                    <a16:rowId xmlns:a16="http://schemas.microsoft.com/office/drawing/2014/main" val="10000"/>
                  </a:ext>
                </a:extLst>
              </a:tr>
            </a:tbl>
          </a:graphicData>
        </a:graphic>
      </p:graphicFrame>
      <p:graphicFrame>
        <p:nvGraphicFramePr>
          <p:cNvPr id="10" name="Table 9">
            <a:extLst>
              <a:ext uri="{FF2B5EF4-FFF2-40B4-BE49-F238E27FC236}">
                <a16:creationId xmlns:a16="http://schemas.microsoft.com/office/drawing/2014/main" id="{3040329C-BE0B-FD34-58BA-0E231FD015FC}"/>
              </a:ext>
            </a:extLst>
          </p:cNvPr>
          <p:cNvGraphicFramePr>
            <a:graphicFrameLocks noGrp="1"/>
          </p:cNvGraphicFramePr>
          <p:nvPr/>
        </p:nvGraphicFramePr>
        <p:xfrm>
          <a:off x="7870854" y="1494352"/>
          <a:ext cx="4494212" cy="407988"/>
        </p:xfrm>
        <a:graphic>
          <a:graphicData uri="http://schemas.openxmlformats.org/drawingml/2006/table">
            <a:tbl>
              <a:tblPr firstRow="1" bandRow="1">
                <a:tableStyleId>{2D5ABB26-0587-4C30-8999-92F81FD0307C}</a:tableStyleId>
              </a:tblPr>
              <a:tblGrid>
                <a:gridCol w="1365005">
                  <a:extLst>
                    <a:ext uri="{9D8B030D-6E8A-4147-A177-3AD203B41FA5}">
                      <a16:colId xmlns:a16="http://schemas.microsoft.com/office/drawing/2014/main" val="20000"/>
                    </a:ext>
                  </a:extLst>
                </a:gridCol>
                <a:gridCol w="1184720">
                  <a:extLst>
                    <a:ext uri="{9D8B030D-6E8A-4147-A177-3AD203B41FA5}">
                      <a16:colId xmlns:a16="http://schemas.microsoft.com/office/drawing/2014/main" val="20001"/>
                    </a:ext>
                  </a:extLst>
                </a:gridCol>
                <a:gridCol w="1944487">
                  <a:extLst>
                    <a:ext uri="{9D8B030D-6E8A-4147-A177-3AD203B41FA5}">
                      <a16:colId xmlns:a16="http://schemas.microsoft.com/office/drawing/2014/main" val="20002"/>
                    </a:ext>
                  </a:extLst>
                </a:gridCol>
              </a:tblGrid>
              <a:tr h="407988">
                <a:tc>
                  <a:txBody>
                    <a:bodyPr/>
                    <a:lstStyle/>
                    <a:p>
                      <a:pPr algn="ctr"/>
                      <a:r>
                        <a:rPr lang="en-US" sz="1800" b="1" noProof="0" dirty="0">
                          <a:solidFill>
                            <a:srgbClr val="346667"/>
                          </a:solidFill>
                        </a:rPr>
                        <a:t>Province</a:t>
                      </a:r>
                    </a:p>
                  </a:txBody>
                  <a:tcPr marL="91430" marR="91430" marT="45681" marB="45681" anchor="ctr"/>
                </a:tc>
                <a:tc>
                  <a:txBody>
                    <a:bodyPr/>
                    <a:lstStyle/>
                    <a:p>
                      <a:pPr algn="ctr"/>
                      <a:r>
                        <a:rPr lang="en-US" sz="1800" b="1" noProof="0" dirty="0">
                          <a:solidFill>
                            <a:srgbClr val="346667"/>
                          </a:solidFill>
                        </a:rPr>
                        <a:t>District</a:t>
                      </a:r>
                    </a:p>
                  </a:txBody>
                  <a:tcPr marL="91430" marR="91430" marT="45681" marB="45681" anchor="ctr"/>
                </a:tc>
                <a:tc>
                  <a:txBody>
                    <a:bodyPr/>
                    <a:lstStyle/>
                    <a:p>
                      <a:pPr algn="ctr"/>
                      <a:r>
                        <a:rPr lang="en-US" sz="1800" b="1" noProof="0" dirty="0">
                          <a:solidFill>
                            <a:srgbClr val="346667"/>
                          </a:solidFill>
                        </a:rPr>
                        <a:t>Health</a:t>
                      </a:r>
                      <a:r>
                        <a:rPr lang="en-US" sz="1800" b="1" baseline="0" noProof="0" dirty="0">
                          <a:solidFill>
                            <a:srgbClr val="346667"/>
                          </a:solidFill>
                        </a:rPr>
                        <a:t> facility</a:t>
                      </a:r>
                      <a:endParaRPr lang="en-US" sz="1800" b="1" noProof="0" dirty="0">
                        <a:solidFill>
                          <a:srgbClr val="346667"/>
                        </a:solidFill>
                      </a:endParaRPr>
                    </a:p>
                  </a:txBody>
                  <a:tcPr marL="91430" marR="91430" marT="45681" marB="45681" anchor="ctr"/>
                </a:tc>
                <a:extLst>
                  <a:ext uri="{0D108BD9-81ED-4DB2-BD59-A6C34878D82A}">
                    <a16:rowId xmlns:a16="http://schemas.microsoft.com/office/drawing/2014/main" val="10000"/>
                  </a:ext>
                </a:extLst>
              </a:tr>
            </a:tbl>
          </a:graphicData>
        </a:graphic>
      </p:graphicFrame>
      <p:cxnSp>
        <p:nvCxnSpPr>
          <p:cNvPr id="12" name="Straight Arrow Connector 11">
            <a:extLst>
              <a:ext uri="{FF2B5EF4-FFF2-40B4-BE49-F238E27FC236}">
                <a16:creationId xmlns:a16="http://schemas.microsoft.com/office/drawing/2014/main" id="{C523C686-D72E-DF37-51B6-CE5F2AA39671}"/>
              </a:ext>
            </a:extLst>
          </p:cNvPr>
          <p:cNvCxnSpPr>
            <a:cxnSpLocks/>
          </p:cNvCxnSpPr>
          <p:nvPr/>
        </p:nvCxnSpPr>
        <p:spPr>
          <a:xfrm>
            <a:off x="9307520" y="1670734"/>
            <a:ext cx="1030147" cy="1077718"/>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B7404F5-B605-AEA9-03D8-8073447AEF4B}"/>
              </a:ext>
            </a:extLst>
          </p:cNvPr>
          <p:cNvCxnSpPr>
            <a:cxnSpLocks/>
          </p:cNvCxnSpPr>
          <p:nvPr/>
        </p:nvCxnSpPr>
        <p:spPr>
          <a:xfrm flipH="1">
            <a:off x="9330670" y="1698346"/>
            <a:ext cx="1006997" cy="1036842"/>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Rectangle 265">
            <a:extLst>
              <a:ext uri="{FF2B5EF4-FFF2-40B4-BE49-F238E27FC236}">
                <a16:creationId xmlns:a16="http://schemas.microsoft.com/office/drawing/2014/main" id="{E452B901-8679-85BE-3B38-A822EE6ABFD5}"/>
              </a:ext>
            </a:extLst>
          </p:cNvPr>
          <p:cNvSpPr>
            <a:spLocks noChangeArrowheads="1"/>
          </p:cNvSpPr>
          <p:nvPr/>
        </p:nvSpPr>
        <p:spPr bwMode="auto">
          <a:xfrm>
            <a:off x="8542666" y="3598021"/>
            <a:ext cx="3207113"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marL="290513" indent="-2905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fr-CH" altLang="en-US" sz="2400" dirty="0"/>
              <a:t>148337353801198976</a:t>
            </a:r>
            <a:endParaRPr lang="en-US" altLang="en-US" sz="2400" dirty="0"/>
          </a:p>
        </p:txBody>
      </p:sp>
      <p:sp>
        <p:nvSpPr>
          <p:cNvPr id="16" name="Rectangle 265">
            <a:extLst>
              <a:ext uri="{FF2B5EF4-FFF2-40B4-BE49-F238E27FC236}">
                <a16:creationId xmlns:a16="http://schemas.microsoft.com/office/drawing/2014/main" id="{A30C9BAA-96E3-E4FB-A4A7-0EB2332FDF06}"/>
              </a:ext>
            </a:extLst>
          </p:cNvPr>
          <p:cNvSpPr>
            <a:spLocks noChangeArrowheads="1"/>
          </p:cNvSpPr>
          <p:nvPr/>
        </p:nvSpPr>
        <p:spPr bwMode="auto">
          <a:xfrm>
            <a:off x="9436209" y="5090991"/>
            <a:ext cx="1905000"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290513" indent="-2905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fr-CH" altLang="en-US" sz="2400" dirty="0"/>
              <a:t>08365222</a:t>
            </a:r>
            <a:endParaRPr lang="en-US" altLang="en-US" sz="2400" dirty="0"/>
          </a:p>
        </p:txBody>
      </p:sp>
      <p:cxnSp>
        <p:nvCxnSpPr>
          <p:cNvPr id="17" name="Straight Arrow Connector 16">
            <a:extLst>
              <a:ext uri="{FF2B5EF4-FFF2-40B4-BE49-F238E27FC236}">
                <a16:creationId xmlns:a16="http://schemas.microsoft.com/office/drawing/2014/main" id="{482C9FD1-1EC7-C9E4-A476-D0B94614B62C}"/>
              </a:ext>
            </a:extLst>
          </p:cNvPr>
          <p:cNvCxnSpPr>
            <a:cxnSpLocks/>
          </p:cNvCxnSpPr>
          <p:nvPr/>
        </p:nvCxnSpPr>
        <p:spPr>
          <a:xfrm>
            <a:off x="9406809" y="3128999"/>
            <a:ext cx="1030147" cy="1077718"/>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81BA1C-B9B9-2DC7-7C35-C272E1B0949B}"/>
              </a:ext>
            </a:extLst>
          </p:cNvPr>
          <p:cNvCxnSpPr>
            <a:cxnSpLocks/>
          </p:cNvCxnSpPr>
          <p:nvPr/>
        </p:nvCxnSpPr>
        <p:spPr>
          <a:xfrm flipH="1">
            <a:off x="9429959" y="3156611"/>
            <a:ext cx="1006997" cy="1036842"/>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F5C1E22-4CE7-266B-7681-C6278535CC72}"/>
              </a:ext>
            </a:extLst>
          </p:cNvPr>
          <p:cNvCxnSpPr>
            <a:cxnSpLocks/>
          </p:cNvCxnSpPr>
          <p:nvPr/>
        </p:nvCxnSpPr>
        <p:spPr>
          <a:xfrm>
            <a:off x="9663381" y="4670344"/>
            <a:ext cx="1030147" cy="1077718"/>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5CE7AFC-DD12-C5F0-C9A2-1AABCAD9E7D2}"/>
              </a:ext>
            </a:extLst>
          </p:cNvPr>
          <p:cNvCxnSpPr>
            <a:cxnSpLocks/>
          </p:cNvCxnSpPr>
          <p:nvPr/>
        </p:nvCxnSpPr>
        <p:spPr>
          <a:xfrm flipH="1">
            <a:off x="9686531" y="4697956"/>
            <a:ext cx="1006997" cy="1036842"/>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A9867B39-AE77-585A-EAF0-5EA3AAAC3255}"/>
              </a:ext>
            </a:extLst>
          </p:cNvPr>
          <p:cNvSpPr txBox="1">
            <a:spLocks/>
          </p:cNvSpPr>
          <p:nvPr/>
        </p:nvSpPr>
        <p:spPr>
          <a:xfrm>
            <a:off x="1" y="150215"/>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Coding scheme</a:t>
            </a:r>
          </a:p>
        </p:txBody>
      </p:sp>
      <p:sp>
        <p:nvSpPr>
          <p:cNvPr id="5" name="Slide Number Placeholder 3">
            <a:extLst>
              <a:ext uri="{FF2B5EF4-FFF2-40B4-BE49-F238E27FC236}">
                <a16:creationId xmlns:a16="http://schemas.microsoft.com/office/drawing/2014/main" id="{253B81A3-47E4-9848-4B02-917C04F6075F}"/>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37</a:t>
            </a:fld>
            <a:endParaRPr lang="en-GB" altLang="en-US" sz="1200" dirty="0">
              <a:solidFill>
                <a:schemeClr val="bg1"/>
              </a:solidFill>
            </a:endParaRPr>
          </a:p>
        </p:txBody>
      </p:sp>
    </p:spTree>
    <p:extLst>
      <p:ext uri="{BB962C8B-B14F-4D97-AF65-F5344CB8AC3E}">
        <p14:creationId xmlns:p14="http://schemas.microsoft.com/office/powerpoint/2010/main" val="3634530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5">
            <a:extLst>
              <a:ext uri="{FF2B5EF4-FFF2-40B4-BE49-F238E27FC236}">
                <a16:creationId xmlns:a16="http://schemas.microsoft.com/office/drawing/2014/main" id="{982788E3-3CE2-DE9F-E5F7-C769177150C8}"/>
              </a:ext>
            </a:extLst>
          </p:cNvPr>
          <p:cNvSpPr>
            <a:spLocks noChangeArrowheads="1"/>
          </p:cNvSpPr>
          <p:nvPr/>
        </p:nvSpPr>
        <p:spPr bwMode="auto">
          <a:xfrm>
            <a:off x="614172" y="780590"/>
            <a:ext cx="11346258"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ct val="0"/>
              </a:spcBef>
              <a:buNone/>
            </a:pPr>
            <a:r>
              <a:rPr lang="en-US" altLang="en-US" sz="2300" dirty="0">
                <a:latin typeface="+mn-lt"/>
              </a:rPr>
              <a:t>Ensure for the unique identifier to remains the same from the start until the end of existence of each geographic feature (example: from the opening until the closing of a health facility and this even if its name, type (upgrade) or location changes (because of a flood for example))</a:t>
            </a:r>
          </a:p>
        </p:txBody>
      </p:sp>
      <p:pic>
        <p:nvPicPr>
          <p:cNvPr id="8" name="Picture 3">
            <a:extLst>
              <a:ext uri="{FF2B5EF4-FFF2-40B4-BE49-F238E27FC236}">
                <a16:creationId xmlns:a16="http://schemas.microsoft.com/office/drawing/2014/main" id="{4B21C0F8-A026-22CC-0CEA-9B87404E76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1" t="24083" r="45668" b="55619"/>
          <a:stretch/>
        </p:blipFill>
        <p:spPr bwMode="auto">
          <a:xfrm>
            <a:off x="2608262" y="2147711"/>
            <a:ext cx="7434263" cy="166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501B1214-A92B-5DFF-9CCD-F1A98742944F}"/>
              </a:ext>
            </a:extLst>
          </p:cNvPr>
          <p:cNvPicPr>
            <a:picLocks noChangeAspect="1" noChangeArrowheads="1"/>
          </p:cNvPicPr>
          <p:nvPr/>
        </p:nvPicPr>
        <p:blipFill>
          <a:blip r:embed="rId4"/>
          <a:srcRect l="41286" t="36943" r="48143" b="60266"/>
          <a:stretch>
            <a:fillRect/>
          </a:stretch>
        </p:blipFill>
        <p:spPr bwMode="auto">
          <a:xfrm>
            <a:off x="7012829" y="4087912"/>
            <a:ext cx="1611312" cy="228600"/>
          </a:xfrm>
          <a:prstGeom prst="rect">
            <a:avLst/>
          </a:prstGeom>
          <a:ln>
            <a:noFill/>
          </a:ln>
          <a:effectLst>
            <a:outerShdw blurRad="190500" algn="tl" rotWithShape="0">
              <a:srgbClr val="000000">
                <a:alpha val="70000"/>
              </a:srgbClr>
            </a:outerShdw>
          </a:effectLst>
        </p:spPr>
      </p:pic>
      <p:pic>
        <p:nvPicPr>
          <p:cNvPr id="13" name="Picture 2">
            <a:extLst>
              <a:ext uri="{FF2B5EF4-FFF2-40B4-BE49-F238E27FC236}">
                <a16:creationId xmlns:a16="http://schemas.microsoft.com/office/drawing/2014/main" id="{9EE9D4EF-A5DE-D749-F566-8A38B8B7A843}"/>
              </a:ext>
            </a:extLst>
          </p:cNvPr>
          <p:cNvPicPr>
            <a:picLocks noChangeAspect="1" noChangeArrowheads="1"/>
          </p:cNvPicPr>
          <p:nvPr/>
        </p:nvPicPr>
        <p:blipFill>
          <a:blip r:embed="rId4"/>
          <a:srcRect l="41286" t="39336" r="48143" b="57873"/>
          <a:stretch>
            <a:fillRect/>
          </a:stretch>
        </p:blipFill>
        <p:spPr bwMode="auto">
          <a:xfrm>
            <a:off x="6471492" y="4732437"/>
            <a:ext cx="1611313" cy="228600"/>
          </a:xfrm>
          <a:prstGeom prst="rect">
            <a:avLst/>
          </a:prstGeom>
          <a:ln>
            <a:noFill/>
          </a:ln>
          <a:effectLst>
            <a:outerShdw blurRad="190500" algn="tl" rotWithShape="0">
              <a:srgbClr val="000000">
                <a:alpha val="70000"/>
              </a:srgbClr>
            </a:outerShdw>
          </a:effectLst>
        </p:spPr>
      </p:pic>
      <p:sp>
        <p:nvSpPr>
          <p:cNvPr id="21" name="Rectangle 20">
            <a:extLst>
              <a:ext uri="{FF2B5EF4-FFF2-40B4-BE49-F238E27FC236}">
                <a16:creationId xmlns:a16="http://schemas.microsoft.com/office/drawing/2014/main" id="{E8F67244-0C84-A207-B127-FB6E0843B62C}"/>
              </a:ext>
            </a:extLst>
          </p:cNvPr>
          <p:cNvSpPr/>
          <p:nvPr/>
        </p:nvSpPr>
        <p:spPr>
          <a:xfrm>
            <a:off x="2605086" y="3224035"/>
            <a:ext cx="706438" cy="2190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 name="Content Placeholder 2">
            <a:extLst>
              <a:ext uri="{FF2B5EF4-FFF2-40B4-BE49-F238E27FC236}">
                <a16:creationId xmlns:a16="http://schemas.microsoft.com/office/drawing/2014/main" id="{0F0966B7-C3FC-E779-CAC9-20A2C3A82F7B}"/>
              </a:ext>
            </a:extLst>
          </p:cNvPr>
          <p:cNvSpPr txBox="1">
            <a:spLocks/>
          </p:cNvSpPr>
          <p:nvPr/>
        </p:nvSpPr>
        <p:spPr>
          <a:xfrm>
            <a:off x="1784351" y="3085129"/>
            <a:ext cx="873125" cy="454025"/>
          </a:xfrm>
          <a:prstGeom prst="rect">
            <a:avLst/>
          </a:prstGeom>
        </p:spPr>
        <p:txBody>
          <a:bodyPr/>
          <a:lstStyle/>
          <a:p>
            <a:pPr marL="342900" indent="-342900" defTabSz="457200">
              <a:lnSpc>
                <a:spcPct val="120000"/>
              </a:lnSpc>
              <a:spcBef>
                <a:spcPts val="600"/>
              </a:spcBef>
              <a:buClr>
                <a:schemeClr val="bg2">
                  <a:lumMod val="40000"/>
                  <a:lumOff val="60000"/>
                </a:schemeClr>
              </a:buClr>
              <a:buSzPct val="80000"/>
              <a:defRPr/>
            </a:pPr>
            <a:r>
              <a:rPr lang="fr-CH" sz="2000" dirty="0">
                <a:solidFill>
                  <a:srgbClr val="346667"/>
                </a:solidFill>
                <a:ea typeface="+mj-ea"/>
                <a:cs typeface="+mj-cs"/>
              </a:rPr>
              <a:t>2017</a:t>
            </a:r>
            <a:endParaRPr lang="en-US" sz="2000" dirty="0">
              <a:solidFill>
                <a:srgbClr val="346667"/>
              </a:solidFill>
              <a:ea typeface="+mj-ea"/>
              <a:cs typeface="+mj-cs"/>
            </a:endParaRPr>
          </a:p>
        </p:txBody>
      </p:sp>
      <p:sp>
        <p:nvSpPr>
          <p:cNvPr id="23" name="Content Placeholder 2">
            <a:extLst>
              <a:ext uri="{FF2B5EF4-FFF2-40B4-BE49-F238E27FC236}">
                <a16:creationId xmlns:a16="http://schemas.microsoft.com/office/drawing/2014/main" id="{FC5D40FC-8723-0AB7-85C9-B141A982EF7C}"/>
              </a:ext>
            </a:extLst>
          </p:cNvPr>
          <p:cNvSpPr txBox="1">
            <a:spLocks/>
          </p:cNvSpPr>
          <p:nvPr/>
        </p:nvSpPr>
        <p:spPr>
          <a:xfrm>
            <a:off x="6009530" y="3972026"/>
            <a:ext cx="871537" cy="454025"/>
          </a:xfrm>
          <a:prstGeom prst="rect">
            <a:avLst/>
          </a:prstGeom>
        </p:spPr>
        <p:txBody>
          <a:bodyPr/>
          <a:lstStyle/>
          <a:p>
            <a:pPr marL="342900" indent="-342900" defTabSz="457200">
              <a:lnSpc>
                <a:spcPct val="120000"/>
              </a:lnSpc>
              <a:spcBef>
                <a:spcPts val="600"/>
              </a:spcBef>
              <a:buClr>
                <a:schemeClr val="bg2">
                  <a:lumMod val="40000"/>
                  <a:lumOff val="60000"/>
                </a:schemeClr>
              </a:buClr>
              <a:buSzPct val="80000"/>
              <a:defRPr/>
            </a:pPr>
            <a:r>
              <a:rPr lang="fr-CH" sz="2000" dirty="0">
                <a:solidFill>
                  <a:srgbClr val="346667"/>
                </a:solidFill>
                <a:ea typeface="+mj-ea"/>
                <a:cs typeface="+mj-cs"/>
              </a:rPr>
              <a:t>2010</a:t>
            </a:r>
            <a:endParaRPr lang="en-US" sz="2000" dirty="0">
              <a:solidFill>
                <a:srgbClr val="346667"/>
              </a:solidFill>
              <a:ea typeface="+mj-ea"/>
              <a:cs typeface="+mj-cs"/>
            </a:endParaRPr>
          </a:p>
        </p:txBody>
      </p:sp>
      <p:sp>
        <p:nvSpPr>
          <p:cNvPr id="24" name="Content Placeholder 2">
            <a:extLst>
              <a:ext uri="{FF2B5EF4-FFF2-40B4-BE49-F238E27FC236}">
                <a16:creationId xmlns:a16="http://schemas.microsoft.com/office/drawing/2014/main" id="{E9E00B03-F2C8-CEA2-E42A-54ED263CBD23}"/>
              </a:ext>
            </a:extLst>
          </p:cNvPr>
          <p:cNvSpPr txBox="1">
            <a:spLocks/>
          </p:cNvSpPr>
          <p:nvPr/>
        </p:nvSpPr>
        <p:spPr>
          <a:xfrm>
            <a:off x="5490417" y="4637188"/>
            <a:ext cx="873125" cy="455613"/>
          </a:xfrm>
          <a:prstGeom prst="rect">
            <a:avLst/>
          </a:prstGeom>
        </p:spPr>
        <p:txBody>
          <a:bodyPr/>
          <a:lstStyle/>
          <a:p>
            <a:pPr marL="342900" indent="-342900" defTabSz="457200">
              <a:lnSpc>
                <a:spcPct val="120000"/>
              </a:lnSpc>
              <a:spcBef>
                <a:spcPts val="600"/>
              </a:spcBef>
              <a:buClr>
                <a:schemeClr val="bg2">
                  <a:lumMod val="40000"/>
                  <a:lumOff val="60000"/>
                </a:schemeClr>
              </a:buClr>
              <a:buSzPct val="80000"/>
              <a:defRPr/>
            </a:pPr>
            <a:r>
              <a:rPr lang="fr-CH" sz="2000" dirty="0">
                <a:solidFill>
                  <a:srgbClr val="346667"/>
                </a:solidFill>
                <a:ea typeface="+mj-ea"/>
                <a:cs typeface="+mj-cs"/>
              </a:rPr>
              <a:t>2005</a:t>
            </a:r>
            <a:endParaRPr lang="en-US" sz="2000" dirty="0">
              <a:solidFill>
                <a:srgbClr val="346667"/>
              </a:solidFill>
              <a:ea typeface="+mj-ea"/>
              <a:cs typeface="+mj-cs"/>
            </a:endParaRPr>
          </a:p>
        </p:txBody>
      </p:sp>
      <p:sp>
        <p:nvSpPr>
          <p:cNvPr id="25" name="Rectangle 24">
            <a:extLst>
              <a:ext uri="{FF2B5EF4-FFF2-40B4-BE49-F238E27FC236}">
                <a16:creationId xmlns:a16="http://schemas.microsoft.com/office/drawing/2014/main" id="{4C59F5E2-D225-931D-B30C-C5AB9DD9DF98}"/>
              </a:ext>
            </a:extLst>
          </p:cNvPr>
          <p:cNvSpPr/>
          <p:nvPr/>
        </p:nvSpPr>
        <p:spPr>
          <a:xfrm>
            <a:off x="7826375" y="3224036"/>
            <a:ext cx="1577975" cy="2190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Rectangle 25">
            <a:extLst>
              <a:ext uri="{FF2B5EF4-FFF2-40B4-BE49-F238E27FC236}">
                <a16:creationId xmlns:a16="http://schemas.microsoft.com/office/drawing/2014/main" id="{3CAA03F9-6B5E-3167-19FC-A3CF364EF2BC}"/>
              </a:ext>
            </a:extLst>
          </p:cNvPr>
          <p:cNvSpPr/>
          <p:nvPr/>
        </p:nvSpPr>
        <p:spPr>
          <a:xfrm>
            <a:off x="7023942" y="4087913"/>
            <a:ext cx="1577975" cy="2190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Rectangle 27">
            <a:extLst>
              <a:ext uri="{FF2B5EF4-FFF2-40B4-BE49-F238E27FC236}">
                <a16:creationId xmlns:a16="http://schemas.microsoft.com/office/drawing/2014/main" id="{613E4175-79D4-99B4-E32E-C17C5E0B06AB}"/>
              </a:ext>
            </a:extLst>
          </p:cNvPr>
          <p:cNvSpPr/>
          <p:nvPr/>
        </p:nvSpPr>
        <p:spPr>
          <a:xfrm>
            <a:off x="6482604" y="4743551"/>
            <a:ext cx="1579562" cy="2174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9" name="Straight Arrow Connector 28">
            <a:extLst>
              <a:ext uri="{FF2B5EF4-FFF2-40B4-BE49-F238E27FC236}">
                <a16:creationId xmlns:a16="http://schemas.microsoft.com/office/drawing/2014/main" id="{CBFA607E-A76C-F076-4102-C6775DA921E8}"/>
              </a:ext>
            </a:extLst>
          </p:cNvPr>
          <p:cNvCxnSpPr/>
          <p:nvPr/>
        </p:nvCxnSpPr>
        <p:spPr>
          <a:xfrm flipH="1">
            <a:off x="6473079" y="4126012"/>
            <a:ext cx="558800" cy="584200"/>
          </a:xfrm>
          <a:prstGeom prst="straightConnector1">
            <a:avLst/>
          </a:prstGeom>
          <a:ln w="57150">
            <a:solidFill>
              <a:srgbClr val="346667"/>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B63E505-973F-B90B-9DFF-25676F1F4AE7}"/>
              </a:ext>
            </a:extLst>
          </p:cNvPr>
          <p:cNvCxnSpPr>
            <a:cxnSpLocks/>
          </p:cNvCxnSpPr>
          <p:nvPr/>
        </p:nvCxnSpPr>
        <p:spPr>
          <a:xfrm flipH="1">
            <a:off x="7064188" y="3257373"/>
            <a:ext cx="773298" cy="795338"/>
          </a:xfrm>
          <a:prstGeom prst="straightConnector1">
            <a:avLst/>
          </a:prstGeom>
          <a:ln w="57150">
            <a:solidFill>
              <a:srgbClr val="346667"/>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Rectangle 265">
            <a:extLst>
              <a:ext uri="{FF2B5EF4-FFF2-40B4-BE49-F238E27FC236}">
                <a16:creationId xmlns:a16="http://schemas.microsoft.com/office/drawing/2014/main" id="{F674C3B9-2AB8-D0EF-71D2-C3838DC47266}"/>
              </a:ext>
            </a:extLst>
          </p:cNvPr>
          <p:cNvSpPr>
            <a:spLocks noChangeArrowheads="1"/>
          </p:cNvSpPr>
          <p:nvPr/>
        </p:nvSpPr>
        <p:spPr bwMode="auto">
          <a:xfrm>
            <a:off x="9007672" y="4027479"/>
            <a:ext cx="295116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600">
                <a:solidFill>
                  <a:srgbClr val="346667"/>
                </a:solidFill>
                <a:latin typeface="+mn-lt"/>
              </a:rPr>
              <a:t>Example for Cambodia</a:t>
            </a:r>
          </a:p>
        </p:txBody>
      </p:sp>
      <p:sp>
        <p:nvSpPr>
          <p:cNvPr id="33" name="Rectangle 265">
            <a:extLst>
              <a:ext uri="{FF2B5EF4-FFF2-40B4-BE49-F238E27FC236}">
                <a16:creationId xmlns:a16="http://schemas.microsoft.com/office/drawing/2014/main" id="{98D31617-6E18-6C7E-3C41-7E1A04295B2C}"/>
              </a:ext>
            </a:extLst>
          </p:cNvPr>
          <p:cNvSpPr>
            <a:spLocks noChangeArrowheads="1"/>
          </p:cNvSpPr>
          <p:nvPr/>
        </p:nvSpPr>
        <p:spPr bwMode="auto">
          <a:xfrm>
            <a:off x="614172" y="5165994"/>
            <a:ext cx="11123052"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mn-lt"/>
              </a:rPr>
              <a:t>All the other information are stored in the master list and past values are kept in the IT solution serving as health facility registry</a:t>
            </a:r>
          </a:p>
        </p:txBody>
      </p:sp>
      <p:sp>
        <p:nvSpPr>
          <p:cNvPr id="34" name="Rectangle 265">
            <a:extLst>
              <a:ext uri="{FF2B5EF4-FFF2-40B4-BE49-F238E27FC236}">
                <a16:creationId xmlns:a16="http://schemas.microsoft.com/office/drawing/2014/main" id="{FF2BA207-425F-271E-601F-967E4FF7CB84}"/>
              </a:ext>
            </a:extLst>
          </p:cNvPr>
          <p:cNvSpPr>
            <a:spLocks noChangeArrowheads="1"/>
          </p:cNvSpPr>
          <p:nvPr/>
        </p:nvSpPr>
        <p:spPr bwMode="auto">
          <a:xfrm>
            <a:off x="1370241" y="5851784"/>
            <a:ext cx="10680789"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mn-lt"/>
              </a:rPr>
              <a:t>Allows following the changes occurring through time for any data element of a given record</a:t>
            </a:r>
          </a:p>
        </p:txBody>
      </p:sp>
      <p:sp>
        <p:nvSpPr>
          <p:cNvPr id="35" name="AutoShape 416">
            <a:extLst>
              <a:ext uri="{FF2B5EF4-FFF2-40B4-BE49-F238E27FC236}">
                <a16:creationId xmlns:a16="http://schemas.microsoft.com/office/drawing/2014/main" id="{7AB65554-66F4-0270-D20F-8A278A8743CF}"/>
              </a:ext>
            </a:extLst>
          </p:cNvPr>
          <p:cNvSpPr>
            <a:spLocks noChangeArrowheads="1"/>
          </p:cNvSpPr>
          <p:nvPr/>
        </p:nvSpPr>
        <p:spPr bwMode="auto">
          <a:xfrm>
            <a:off x="862241" y="5862315"/>
            <a:ext cx="508000" cy="381000"/>
          </a:xfrm>
          <a:prstGeom prst="rightArrow">
            <a:avLst>
              <a:gd name="adj1" fmla="val 50000"/>
              <a:gd name="adj2" fmla="val 50000"/>
            </a:avLst>
          </a:prstGeom>
          <a:solidFill>
            <a:srgbClr val="4F8CB5"/>
          </a:solidFill>
          <a:ln w="9525">
            <a:noFill/>
            <a:miter lim="800000"/>
            <a:headEnd/>
            <a:tailEnd/>
          </a:ln>
        </p:spPr>
        <p:txBody>
          <a:bodyPr wrap="none" anchor="ctr"/>
          <a:lstStyle/>
          <a:p>
            <a:pPr eaLnBrk="1" hangingPunct="1">
              <a:defRPr/>
            </a:pPr>
            <a:endParaRPr lang="fr-CH" sz="1600">
              <a:solidFill>
                <a:srgbClr val="346667"/>
              </a:solidFill>
              <a:cs typeface="Arial" charset="0"/>
            </a:endParaRPr>
          </a:p>
        </p:txBody>
      </p:sp>
      <p:pic>
        <p:nvPicPr>
          <p:cNvPr id="37" name="Picture 3">
            <a:extLst>
              <a:ext uri="{FF2B5EF4-FFF2-40B4-BE49-F238E27FC236}">
                <a16:creationId xmlns:a16="http://schemas.microsoft.com/office/drawing/2014/main" id="{8A38A987-BBDA-CF17-E499-5C9E9093C7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1" t="37228" r="83545" b="60196"/>
          <a:stretch/>
        </p:blipFill>
        <p:spPr bwMode="auto">
          <a:xfrm>
            <a:off x="2174632" y="4052880"/>
            <a:ext cx="172468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a:extLst>
              <a:ext uri="{FF2B5EF4-FFF2-40B4-BE49-F238E27FC236}">
                <a16:creationId xmlns:a16="http://schemas.microsoft.com/office/drawing/2014/main" id="{7EEE94F2-1B51-F827-802A-F9766C5553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1" t="37228" r="83545" b="60196"/>
          <a:stretch/>
        </p:blipFill>
        <p:spPr bwMode="auto">
          <a:xfrm>
            <a:off x="1701129" y="4759407"/>
            <a:ext cx="172468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Content Placeholder 2">
            <a:extLst>
              <a:ext uri="{FF2B5EF4-FFF2-40B4-BE49-F238E27FC236}">
                <a16:creationId xmlns:a16="http://schemas.microsoft.com/office/drawing/2014/main" id="{54DA01C7-B856-A577-7D4F-A7F97B36817C}"/>
              </a:ext>
            </a:extLst>
          </p:cNvPr>
          <p:cNvSpPr txBox="1">
            <a:spLocks/>
          </p:cNvSpPr>
          <p:nvPr/>
        </p:nvSpPr>
        <p:spPr>
          <a:xfrm>
            <a:off x="1413327" y="3871316"/>
            <a:ext cx="871537" cy="454025"/>
          </a:xfrm>
          <a:prstGeom prst="rect">
            <a:avLst/>
          </a:prstGeom>
        </p:spPr>
        <p:txBody>
          <a:bodyPr/>
          <a:lstStyle/>
          <a:p>
            <a:pPr marL="342900" indent="-342900" defTabSz="457200">
              <a:lnSpc>
                <a:spcPct val="120000"/>
              </a:lnSpc>
              <a:spcBef>
                <a:spcPts val="600"/>
              </a:spcBef>
              <a:buClr>
                <a:schemeClr val="bg2">
                  <a:lumMod val="40000"/>
                  <a:lumOff val="60000"/>
                </a:schemeClr>
              </a:buClr>
              <a:buSzPct val="80000"/>
              <a:defRPr/>
            </a:pPr>
            <a:r>
              <a:rPr lang="fr-CH" sz="2000" dirty="0">
                <a:solidFill>
                  <a:srgbClr val="346667"/>
                </a:solidFill>
                <a:ea typeface="+mj-ea"/>
                <a:cs typeface="+mj-cs"/>
              </a:rPr>
              <a:t>2010</a:t>
            </a:r>
            <a:endParaRPr lang="en-US" sz="2000" dirty="0">
              <a:solidFill>
                <a:srgbClr val="346667"/>
              </a:solidFill>
              <a:ea typeface="+mj-ea"/>
              <a:cs typeface="+mj-cs"/>
            </a:endParaRPr>
          </a:p>
        </p:txBody>
      </p:sp>
      <p:sp>
        <p:nvSpPr>
          <p:cNvPr id="40" name="Content Placeholder 2">
            <a:extLst>
              <a:ext uri="{FF2B5EF4-FFF2-40B4-BE49-F238E27FC236}">
                <a16:creationId xmlns:a16="http://schemas.microsoft.com/office/drawing/2014/main" id="{F82DDCF4-B652-0BFC-4616-525EADC1EB1E}"/>
              </a:ext>
            </a:extLst>
          </p:cNvPr>
          <p:cNvSpPr txBox="1">
            <a:spLocks/>
          </p:cNvSpPr>
          <p:nvPr/>
        </p:nvSpPr>
        <p:spPr>
          <a:xfrm>
            <a:off x="894214" y="4635093"/>
            <a:ext cx="873125" cy="455613"/>
          </a:xfrm>
          <a:prstGeom prst="rect">
            <a:avLst/>
          </a:prstGeom>
        </p:spPr>
        <p:txBody>
          <a:bodyPr/>
          <a:lstStyle/>
          <a:p>
            <a:pPr marL="342900" indent="-342900" defTabSz="457200">
              <a:lnSpc>
                <a:spcPct val="120000"/>
              </a:lnSpc>
              <a:spcBef>
                <a:spcPts val="600"/>
              </a:spcBef>
              <a:buClr>
                <a:schemeClr val="bg2">
                  <a:lumMod val="40000"/>
                  <a:lumOff val="60000"/>
                </a:schemeClr>
              </a:buClr>
              <a:buSzPct val="80000"/>
              <a:defRPr/>
            </a:pPr>
            <a:r>
              <a:rPr lang="fr-CH" sz="2000" dirty="0">
                <a:solidFill>
                  <a:srgbClr val="346667"/>
                </a:solidFill>
                <a:ea typeface="+mj-ea"/>
                <a:cs typeface="+mj-cs"/>
              </a:rPr>
              <a:t>2005</a:t>
            </a:r>
            <a:endParaRPr lang="en-US" sz="2000" dirty="0">
              <a:solidFill>
                <a:srgbClr val="346667"/>
              </a:solidFill>
              <a:ea typeface="+mj-ea"/>
              <a:cs typeface="+mj-cs"/>
            </a:endParaRPr>
          </a:p>
        </p:txBody>
      </p:sp>
      <p:sp>
        <p:nvSpPr>
          <p:cNvPr id="3" name="Title 1">
            <a:extLst>
              <a:ext uri="{FF2B5EF4-FFF2-40B4-BE49-F238E27FC236}">
                <a16:creationId xmlns:a16="http://schemas.microsoft.com/office/drawing/2014/main" id="{B63A6F76-B0BC-BD75-F986-3993A9DE3DE9}"/>
              </a:ext>
            </a:extLst>
          </p:cNvPr>
          <p:cNvSpPr txBox="1">
            <a:spLocks/>
          </p:cNvSpPr>
          <p:nvPr/>
        </p:nvSpPr>
        <p:spPr>
          <a:xfrm>
            <a:off x="1" y="150215"/>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Coding scheme</a:t>
            </a:r>
          </a:p>
        </p:txBody>
      </p:sp>
      <p:sp>
        <p:nvSpPr>
          <p:cNvPr id="5" name="Rectangle 4">
            <a:extLst>
              <a:ext uri="{FF2B5EF4-FFF2-40B4-BE49-F238E27FC236}">
                <a16:creationId xmlns:a16="http://schemas.microsoft.com/office/drawing/2014/main" id="{4237CD52-0B2F-1B52-4567-BF72F54554E6}"/>
              </a:ext>
            </a:extLst>
          </p:cNvPr>
          <p:cNvSpPr/>
          <p:nvPr/>
        </p:nvSpPr>
        <p:spPr>
          <a:xfrm>
            <a:off x="2192188" y="4058185"/>
            <a:ext cx="706438" cy="2190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7AEF2C44-A5F5-AA29-2BBF-8DD608352A32}"/>
              </a:ext>
            </a:extLst>
          </p:cNvPr>
          <p:cNvSpPr/>
          <p:nvPr/>
        </p:nvSpPr>
        <p:spPr>
          <a:xfrm>
            <a:off x="1733672" y="4765246"/>
            <a:ext cx="706438" cy="2190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Slide Number Placeholder 3">
            <a:extLst>
              <a:ext uri="{FF2B5EF4-FFF2-40B4-BE49-F238E27FC236}">
                <a16:creationId xmlns:a16="http://schemas.microsoft.com/office/drawing/2014/main" id="{D50F2EB9-7AB7-8B1C-FFD5-C401E1A35DE2}"/>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38</a:t>
            </a:fld>
            <a:endParaRPr lang="en-GB" altLang="en-US" sz="1200" dirty="0">
              <a:solidFill>
                <a:schemeClr val="bg1"/>
              </a:solidFill>
            </a:endParaRPr>
          </a:p>
        </p:txBody>
      </p:sp>
    </p:spTree>
    <p:extLst>
      <p:ext uri="{BB962C8B-B14F-4D97-AF65-F5344CB8AC3E}">
        <p14:creationId xmlns:p14="http://schemas.microsoft.com/office/powerpoint/2010/main" val="3549210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D715703-0AC9-E26B-B4A3-AF63AD29E847}"/>
              </a:ext>
            </a:extLst>
          </p:cNvPr>
          <p:cNvSpPr txBox="1">
            <a:spLocks/>
          </p:cNvSpPr>
          <p:nvPr/>
        </p:nvSpPr>
        <p:spPr>
          <a:xfrm>
            <a:off x="8603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39</a:t>
            </a:fld>
            <a:endParaRPr lang="en-US" sz="1200" dirty="0"/>
          </a:p>
        </p:txBody>
      </p:sp>
      <p:sp>
        <p:nvSpPr>
          <p:cNvPr id="2" name="Title 1">
            <a:extLst>
              <a:ext uri="{FF2B5EF4-FFF2-40B4-BE49-F238E27FC236}">
                <a16:creationId xmlns:a16="http://schemas.microsoft.com/office/drawing/2014/main" id="{2CE5C705-9966-88FB-57F0-D073A447B722}"/>
              </a:ext>
            </a:extLst>
          </p:cNvPr>
          <p:cNvSpPr txBox="1">
            <a:spLocks/>
          </p:cNvSpPr>
          <p:nvPr/>
        </p:nvSpPr>
        <p:spPr>
          <a:xfrm>
            <a:off x="481013" y="744308"/>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2400" b="1" dirty="0">
                <a:latin typeface="+mn-lt"/>
              </a:rPr>
              <a:t>“Geo-tag”</a:t>
            </a:r>
            <a:endParaRPr lang="en-PH" altLang="en-US" sz="2400" b="1" dirty="0">
              <a:latin typeface="+mn-lt"/>
            </a:endParaRPr>
          </a:p>
        </p:txBody>
      </p:sp>
      <p:sp>
        <p:nvSpPr>
          <p:cNvPr id="17" name="Rectangle 25">
            <a:extLst>
              <a:ext uri="{FF2B5EF4-FFF2-40B4-BE49-F238E27FC236}">
                <a16:creationId xmlns:a16="http://schemas.microsoft.com/office/drawing/2014/main" id="{1B7F4F37-1915-7121-DCE1-0C6315DFE0DC}"/>
              </a:ext>
            </a:extLst>
          </p:cNvPr>
          <p:cNvSpPr>
            <a:spLocks noChangeArrowheads="1"/>
          </p:cNvSpPr>
          <p:nvPr/>
        </p:nvSpPr>
        <p:spPr bwMode="auto">
          <a:xfrm>
            <a:off x="684927" y="1248011"/>
            <a:ext cx="112273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nSpc>
                <a:spcPct val="100000"/>
              </a:lnSpc>
              <a:spcBef>
                <a:spcPct val="0"/>
              </a:spcBef>
              <a:buNone/>
            </a:pPr>
            <a:r>
              <a:rPr lang="en-US" altLang="en-US" sz="2400" dirty="0">
                <a:latin typeface="+mn-lt"/>
              </a:rPr>
              <a:t>If users want to be able to quickly identify which administrative unit a health facility is located in, they can always use what we call a “geo-tag”</a:t>
            </a:r>
            <a:r>
              <a:rPr lang="fr-FR" altLang="en-US" sz="2400" dirty="0">
                <a:latin typeface="+mn-lt"/>
              </a:rPr>
              <a:t>.</a:t>
            </a:r>
            <a:endParaRPr lang="en-US" altLang="en-US" sz="2400" dirty="0">
              <a:latin typeface="+mn-lt"/>
            </a:endParaRPr>
          </a:p>
        </p:txBody>
      </p:sp>
      <p:sp>
        <p:nvSpPr>
          <p:cNvPr id="18" name="Rectangle 265">
            <a:extLst>
              <a:ext uri="{FF2B5EF4-FFF2-40B4-BE49-F238E27FC236}">
                <a16:creationId xmlns:a16="http://schemas.microsoft.com/office/drawing/2014/main" id="{D0821C56-8773-3E81-2083-528703ED53F8}"/>
              </a:ext>
            </a:extLst>
          </p:cNvPr>
          <p:cNvSpPr>
            <a:spLocks noChangeArrowheads="1"/>
          </p:cNvSpPr>
          <p:nvPr/>
        </p:nvSpPr>
        <p:spPr bwMode="auto">
          <a:xfrm>
            <a:off x="1552863" y="2239778"/>
            <a:ext cx="10119184" cy="6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200" dirty="0">
                <a:latin typeface="+mn-lt"/>
              </a:rPr>
              <a:t>Concatenate the unique identifier of the administrative unit with that of the health facility on the fly based on the contents of the health facility master list</a:t>
            </a:r>
          </a:p>
        </p:txBody>
      </p:sp>
      <p:sp>
        <p:nvSpPr>
          <p:cNvPr id="21" name="Rectangle 265">
            <a:extLst>
              <a:ext uri="{FF2B5EF4-FFF2-40B4-BE49-F238E27FC236}">
                <a16:creationId xmlns:a16="http://schemas.microsoft.com/office/drawing/2014/main" id="{7946DC93-713E-0AB3-95B1-3313FEE42498}"/>
              </a:ext>
            </a:extLst>
          </p:cNvPr>
          <p:cNvSpPr>
            <a:spLocks noChangeArrowheads="1"/>
          </p:cNvSpPr>
          <p:nvPr/>
        </p:nvSpPr>
        <p:spPr bwMode="auto">
          <a:xfrm>
            <a:off x="1305253" y="5581857"/>
            <a:ext cx="8838075" cy="6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200" dirty="0">
                <a:latin typeface="+mn-lt"/>
              </a:rPr>
              <a:t>Not to be used as a unique identifier as this “tag” has meaning and it will change over time!</a:t>
            </a:r>
          </a:p>
        </p:txBody>
      </p:sp>
      <p:sp>
        <p:nvSpPr>
          <p:cNvPr id="24" name="Rectangle 265">
            <a:extLst>
              <a:ext uri="{FF2B5EF4-FFF2-40B4-BE49-F238E27FC236}">
                <a16:creationId xmlns:a16="http://schemas.microsoft.com/office/drawing/2014/main" id="{C9E3EEE0-17C1-5BFD-F3CB-25B114E62034}"/>
              </a:ext>
            </a:extLst>
          </p:cNvPr>
          <p:cNvSpPr>
            <a:spLocks noChangeArrowheads="1"/>
          </p:cNvSpPr>
          <p:nvPr/>
        </p:nvSpPr>
        <p:spPr bwMode="auto">
          <a:xfrm>
            <a:off x="4572299" y="4337101"/>
            <a:ext cx="3611933" cy="37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None/>
            </a:pPr>
            <a:r>
              <a:rPr lang="en-US" altLang="en-US" sz="2200" dirty="0">
                <a:latin typeface="+mn-lt"/>
              </a:rPr>
              <a:t>1020113       +       HF000005</a:t>
            </a:r>
          </a:p>
        </p:txBody>
      </p:sp>
      <p:sp>
        <p:nvSpPr>
          <p:cNvPr id="25" name="Rectangle 265">
            <a:extLst>
              <a:ext uri="{FF2B5EF4-FFF2-40B4-BE49-F238E27FC236}">
                <a16:creationId xmlns:a16="http://schemas.microsoft.com/office/drawing/2014/main" id="{73DF3CA6-3448-6DA9-CE5A-9344880981D2}"/>
              </a:ext>
            </a:extLst>
          </p:cNvPr>
          <p:cNvSpPr>
            <a:spLocks noChangeArrowheads="1"/>
          </p:cNvSpPr>
          <p:nvPr/>
        </p:nvSpPr>
        <p:spPr bwMode="auto">
          <a:xfrm>
            <a:off x="4425622" y="4913284"/>
            <a:ext cx="4809688" cy="37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200" dirty="0">
                <a:latin typeface="+mn-lt"/>
              </a:rPr>
              <a:t>Geo-tag: 1020113HF000005</a:t>
            </a:r>
          </a:p>
        </p:txBody>
      </p:sp>
      <p:pic>
        <p:nvPicPr>
          <p:cNvPr id="26" name="Picture 3">
            <a:extLst>
              <a:ext uri="{FF2B5EF4-FFF2-40B4-BE49-F238E27FC236}">
                <a16:creationId xmlns:a16="http://schemas.microsoft.com/office/drawing/2014/main" id="{000FC317-7C95-EE47-FD5C-12B1C60D28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1" t="24083" r="45668" b="59822"/>
          <a:stretch/>
        </p:blipFill>
        <p:spPr bwMode="auto">
          <a:xfrm>
            <a:off x="3472632" y="3091416"/>
            <a:ext cx="5575697" cy="98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9A32569E-E76E-95F0-C792-7AD24DA3D40D}"/>
              </a:ext>
            </a:extLst>
          </p:cNvPr>
          <p:cNvSpPr/>
          <p:nvPr/>
        </p:nvSpPr>
        <p:spPr>
          <a:xfrm>
            <a:off x="5231905" y="3353253"/>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9" name="Rectangle 28">
            <a:extLst>
              <a:ext uri="{FF2B5EF4-FFF2-40B4-BE49-F238E27FC236}">
                <a16:creationId xmlns:a16="http://schemas.microsoft.com/office/drawing/2014/main" id="{79C0BE97-2127-488C-F8F5-8BDA784DE402}"/>
              </a:ext>
            </a:extLst>
          </p:cNvPr>
          <p:cNvSpPr/>
          <p:nvPr/>
        </p:nvSpPr>
        <p:spPr>
          <a:xfrm>
            <a:off x="5234379" y="3496127"/>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Rectangle 29">
            <a:extLst>
              <a:ext uri="{FF2B5EF4-FFF2-40B4-BE49-F238E27FC236}">
                <a16:creationId xmlns:a16="http://schemas.microsoft.com/office/drawing/2014/main" id="{23798566-8085-64E3-644A-867BD0AF05DF}"/>
              </a:ext>
            </a:extLst>
          </p:cNvPr>
          <p:cNvSpPr/>
          <p:nvPr/>
        </p:nvSpPr>
        <p:spPr>
          <a:xfrm>
            <a:off x="5227142" y="3641285"/>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Rectangle 30">
            <a:extLst>
              <a:ext uri="{FF2B5EF4-FFF2-40B4-BE49-F238E27FC236}">
                <a16:creationId xmlns:a16="http://schemas.microsoft.com/office/drawing/2014/main" id="{FCD64358-6085-BED3-838C-3FD684E6FD09}"/>
              </a:ext>
            </a:extLst>
          </p:cNvPr>
          <p:cNvSpPr/>
          <p:nvPr/>
        </p:nvSpPr>
        <p:spPr>
          <a:xfrm>
            <a:off x="5231905" y="3932273"/>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5" name="Rectangle 34">
            <a:extLst>
              <a:ext uri="{FF2B5EF4-FFF2-40B4-BE49-F238E27FC236}">
                <a16:creationId xmlns:a16="http://schemas.microsoft.com/office/drawing/2014/main" id="{4D5FDFD6-A152-8E69-6E96-DA0BA7049A4E}"/>
              </a:ext>
            </a:extLst>
          </p:cNvPr>
          <p:cNvSpPr/>
          <p:nvPr/>
        </p:nvSpPr>
        <p:spPr>
          <a:xfrm>
            <a:off x="6420411" y="3348967"/>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6" name="Rectangle 35">
            <a:extLst>
              <a:ext uri="{FF2B5EF4-FFF2-40B4-BE49-F238E27FC236}">
                <a16:creationId xmlns:a16="http://schemas.microsoft.com/office/drawing/2014/main" id="{A3B96FD1-341E-B7FA-51FF-6AA1D4DE2479}"/>
              </a:ext>
            </a:extLst>
          </p:cNvPr>
          <p:cNvSpPr/>
          <p:nvPr/>
        </p:nvSpPr>
        <p:spPr>
          <a:xfrm>
            <a:off x="6422885" y="3491841"/>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7" name="Rectangle 36">
            <a:extLst>
              <a:ext uri="{FF2B5EF4-FFF2-40B4-BE49-F238E27FC236}">
                <a16:creationId xmlns:a16="http://schemas.microsoft.com/office/drawing/2014/main" id="{737E7DAC-C069-E996-CCF6-CFD873E38144}"/>
              </a:ext>
            </a:extLst>
          </p:cNvPr>
          <p:cNvSpPr/>
          <p:nvPr/>
        </p:nvSpPr>
        <p:spPr>
          <a:xfrm>
            <a:off x="6415648" y="3636999"/>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8" name="Rectangle 37">
            <a:extLst>
              <a:ext uri="{FF2B5EF4-FFF2-40B4-BE49-F238E27FC236}">
                <a16:creationId xmlns:a16="http://schemas.microsoft.com/office/drawing/2014/main" id="{9FB1E4C5-3ABF-FECB-B791-EBC69A79D5D1}"/>
              </a:ext>
            </a:extLst>
          </p:cNvPr>
          <p:cNvSpPr/>
          <p:nvPr/>
        </p:nvSpPr>
        <p:spPr>
          <a:xfrm>
            <a:off x="6420411" y="3927987"/>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2" name="Rectangle 41">
            <a:extLst>
              <a:ext uri="{FF2B5EF4-FFF2-40B4-BE49-F238E27FC236}">
                <a16:creationId xmlns:a16="http://schemas.microsoft.com/office/drawing/2014/main" id="{DC318EF4-8E4B-E9EA-629F-3DBEB69A519C}"/>
              </a:ext>
            </a:extLst>
          </p:cNvPr>
          <p:cNvSpPr/>
          <p:nvPr/>
        </p:nvSpPr>
        <p:spPr>
          <a:xfrm>
            <a:off x="5232030" y="3784082"/>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3" name="Rectangle 42">
            <a:extLst>
              <a:ext uri="{FF2B5EF4-FFF2-40B4-BE49-F238E27FC236}">
                <a16:creationId xmlns:a16="http://schemas.microsoft.com/office/drawing/2014/main" id="{2B024E71-31F9-A23D-6B66-2C995821523C}"/>
              </a:ext>
            </a:extLst>
          </p:cNvPr>
          <p:cNvSpPr/>
          <p:nvPr/>
        </p:nvSpPr>
        <p:spPr>
          <a:xfrm>
            <a:off x="6415636" y="3785113"/>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4" name="Rectangle 43">
            <a:extLst>
              <a:ext uri="{FF2B5EF4-FFF2-40B4-BE49-F238E27FC236}">
                <a16:creationId xmlns:a16="http://schemas.microsoft.com/office/drawing/2014/main" id="{D8E7C54F-D840-2E9A-95E4-4016D3A15C27}"/>
              </a:ext>
            </a:extLst>
          </p:cNvPr>
          <p:cNvSpPr/>
          <p:nvPr/>
        </p:nvSpPr>
        <p:spPr>
          <a:xfrm>
            <a:off x="7448914" y="3354871"/>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5" name="Rectangle 44">
            <a:extLst>
              <a:ext uri="{FF2B5EF4-FFF2-40B4-BE49-F238E27FC236}">
                <a16:creationId xmlns:a16="http://schemas.microsoft.com/office/drawing/2014/main" id="{F5131404-8570-52AD-57CE-131C33C144B5}"/>
              </a:ext>
            </a:extLst>
          </p:cNvPr>
          <p:cNvSpPr/>
          <p:nvPr/>
        </p:nvSpPr>
        <p:spPr>
          <a:xfrm>
            <a:off x="7451388" y="3497745"/>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6" name="Rectangle 45">
            <a:extLst>
              <a:ext uri="{FF2B5EF4-FFF2-40B4-BE49-F238E27FC236}">
                <a16:creationId xmlns:a16="http://schemas.microsoft.com/office/drawing/2014/main" id="{AFF31078-15A5-BCA9-832D-C5C52341964D}"/>
              </a:ext>
            </a:extLst>
          </p:cNvPr>
          <p:cNvSpPr/>
          <p:nvPr/>
        </p:nvSpPr>
        <p:spPr>
          <a:xfrm>
            <a:off x="7444151" y="3642903"/>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7" name="Rectangle 46">
            <a:extLst>
              <a:ext uri="{FF2B5EF4-FFF2-40B4-BE49-F238E27FC236}">
                <a16:creationId xmlns:a16="http://schemas.microsoft.com/office/drawing/2014/main" id="{1F22FD1B-104C-B0F7-8E4A-4E12F2B22BF2}"/>
              </a:ext>
            </a:extLst>
          </p:cNvPr>
          <p:cNvSpPr/>
          <p:nvPr/>
        </p:nvSpPr>
        <p:spPr>
          <a:xfrm>
            <a:off x="7448914" y="3938654"/>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1" name="Rectangle 50">
            <a:extLst>
              <a:ext uri="{FF2B5EF4-FFF2-40B4-BE49-F238E27FC236}">
                <a16:creationId xmlns:a16="http://schemas.microsoft.com/office/drawing/2014/main" id="{C12F01A6-D4B1-06A1-897F-41C293C9BE3D}"/>
              </a:ext>
            </a:extLst>
          </p:cNvPr>
          <p:cNvSpPr/>
          <p:nvPr/>
        </p:nvSpPr>
        <p:spPr>
          <a:xfrm>
            <a:off x="7436339" y="3790463"/>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2" name="Rectangle 51">
            <a:extLst>
              <a:ext uri="{FF2B5EF4-FFF2-40B4-BE49-F238E27FC236}">
                <a16:creationId xmlns:a16="http://schemas.microsoft.com/office/drawing/2014/main" id="{D6C59370-66E2-AE55-FCB4-64105B5FBC9B}"/>
              </a:ext>
            </a:extLst>
          </p:cNvPr>
          <p:cNvSpPr/>
          <p:nvPr/>
        </p:nvSpPr>
        <p:spPr>
          <a:xfrm>
            <a:off x="8622431" y="3927987"/>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6" name="Rectangle 55">
            <a:extLst>
              <a:ext uri="{FF2B5EF4-FFF2-40B4-BE49-F238E27FC236}">
                <a16:creationId xmlns:a16="http://schemas.microsoft.com/office/drawing/2014/main" id="{A3AE266D-A710-85E4-39D3-46727F2BEC37}"/>
              </a:ext>
            </a:extLst>
          </p:cNvPr>
          <p:cNvSpPr/>
          <p:nvPr/>
        </p:nvSpPr>
        <p:spPr>
          <a:xfrm>
            <a:off x="8622431" y="3348967"/>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7" name="Rectangle 56">
            <a:extLst>
              <a:ext uri="{FF2B5EF4-FFF2-40B4-BE49-F238E27FC236}">
                <a16:creationId xmlns:a16="http://schemas.microsoft.com/office/drawing/2014/main" id="{BF241B7E-C4AA-E99D-C813-7A0DBBC7CF05}"/>
              </a:ext>
            </a:extLst>
          </p:cNvPr>
          <p:cNvSpPr/>
          <p:nvPr/>
        </p:nvSpPr>
        <p:spPr>
          <a:xfrm>
            <a:off x="8624905" y="3491841"/>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8" name="Rectangle 57">
            <a:extLst>
              <a:ext uri="{FF2B5EF4-FFF2-40B4-BE49-F238E27FC236}">
                <a16:creationId xmlns:a16="http://schemas.microsoft.com/office/drawing/2014/main" id="{1B05A558-08A4-0B17-5603-7EE2D6CAB3DA}"/>
              </a:ext>
            </a:extLst>
          </p:cNvPr>
          <p:cNvSpPr/>
          <p:nvPr/>
        </p:nvSpPr>
        <p:spPr>
          <a:xfrm>
            <a:off x="8624018" y="3636999"/>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2" name="Rectangle 61">
            <a:extLst>
              <a:ext uri="{FF2B5EF4-FFF2-40B4-BE49-F238E27FC236}">
                <a16:creationId xmlns:a16="http://schemas.microsoft.com/office/drawing/2014/main" id="{A90FA839-B8D8-D1B6-916A-F70430AD5048}"/>
              </a:ext>
            </a:extLst>
          </p:cNvPr>
          <p:cNvSpPr/>
          <p:nvPr/>
        </p:nvSpPr>
        <p:spPr>
          <a:xfrm>
            <a:off x="8622556" y="3779796"/>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63" name="Picture 1" descr="C:\Users\Samsung\AppData\Local\Microsoft\Windows\INetCache\IE\3LEF0BVK\556px-Mauritius_Road_Signs_-_Warning_Sign_-_Other_dangers.svg[1].png">
            <a:extLst>
              <a:ext uri="{FF2B5EF4-FFF2-40B4-BE49-F238E27FC236}">
                <a16:creationId xmlns:a16="http://schemas.microsoft.com/office/drawing/2014/main" id="{C970A86F-2512-1B9C-A35A-F906A29FF5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0488" y="5181486"/>
            <a:ext cx="1052513"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63">
            <a:extLst>
              <a:ext uri="{FF2B5EF4-FFF2-40B4-BE49-F238E27FC236}">
                <a16:creationId xmlns:a16="http://schemas.microsoft.com/office/drawing/2014/main" id="{D42F9292-CECF-15E2-8BA8-41643146CBE6}"/>
              </a:ext>
            </a:extLst>
          </p:cNvPr>
          <p:cNvSpPr/>
          <p:nvPr/>
        </p:nvSpPr>
        <p:spPr>
          <a:xfrm>
            <a:off x="8565587" y="3886952"/>
            <a:ext cx="554750" cy="19346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5" name="Rectangle 64">
            <a:extLst>
              <a:ext uri="{FF2B5EF4-FFF2-40B4-BE49-F238E27FC236}">
                <a16:creationId xmlns:a16="http://schemas.microsoft.com/office/drawing/2014/main" id="{BB9C20CB-4203-4296-4AF8-B129245B9444}"/>
              </a:ext>
            </a:extLst>
          </p:cNvPr>
          <p:cNvSpPr/>
          <p:nvPr/>
        </p:nvSpPr>
        <p:spPr>
          <a:xfrm>
            <a:off x="3448968" y="3880679"/>
            <a:ext cx="554750" cy="19346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6" name="Rectangle 65">
            <a:extLst>
              <a:ext uri="{FF2B5EF4-FFF2-40B4-BE49-F238E27FC236}">
                <a16:creationId xmlns:a16="http://schemas.microsoft.com/office/drawing/2014/main" id="{10D3BA02-18FE-2EAF-64BF-0DAA998935A1}"/>
              </a:ext>
            </a:extLst>
          </p:cNvPr>
          <p:cNvSpPr/>
          <p:nvPr/>
        </p:nvSpPr>
        <p:spPr>
          <a:xfrm>
            <a:off x="4572298" y="4374899"/>
            <a:ext cx="1163662" cy="290409"/>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7" name="Rectangle 66">
            <a:extLst>
              <a:ext uri="{FF2B5EF4-FFF2-40B4-BE49-F238E27FC236}">
                <a16:creationId xmlns:a16="http://schemas.microsoft.com/office/drawing/2014/main" id="{937BA488-63C9-E0DF-386E-890E03882F82}"/>
              </a:ext>
            </a:extLst>
          </p:cNvPr>
          <p:cNvSpPr/>
          <p:nvPr/>
        </p:nvSpPr>
        <p:spPr>
          <a:xfrm>
            <a:off x="6600056" y="4351714"/>
            <a:ext cx="1296144" cy="31359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69" name="Straight Arrow Connector 68">
            <a:extLst>
              <a:ext uri="{FF2B5EF4-FFF2-40B4-BE49-F238E27FC236}">
                <a16:creationId xmlns:a16="http://schemas.microsoft.com/office/drawing/2014/main" id="{B53E2AF1-7BE6-5E91-3D58-C5C506C4F43F}"/>
              </a:ext>
            </a:extLst>
          </p:cNvPr>
          <p:cNvCxnSpPr>
            <a:stCxn id="65" idx="3"/>
            <a:endCxn id="67" idx="0"/>
          </p:cNvCxnSpPr>
          <p:nvPr/>
        </p:nvCxnSpPr>
        <p:spPr>
          <a:xfrm>
            <a:off x="4003718" y="3977409"/>
            <a:ext cx="3244410" cy="37430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B5E11F8F-5B7F-6BED-6655-91F8C2CE087C}"/>
              </a:ext>
            </a:extLst>
          </p:cNvPr>
          <p:cNvCxnSpPr>
            <a:cxnSpLocks/>
            <a:stCxn id="64" idx="1"/>
            <a:endCxn id="66" idx="0"/>
          </p:cNvCxnSpPr>
          <p:nvPr/>
        </p:nvCxnSpPr>
        <p:spPr>
          <a:xfrm flipH="1">
            <a:off x="5154129" y="3983682"/>
            <a:ext cx="3411458" cy="39121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70F2321-E24A-9E7E-2FBE-4AB98DEC0E9E}"/>
              </a:ext>
            </a:extLst>
          </p:cNvPr>
          <p:cNvSpPr txBox="1">
            <a:spLocks/>
          </p:cNvSpPr>
          <p:nvPr/>
        </p:nvSpPr>
        <p:spPr>
          <a:xfrm>
            <a:off x="1" y="150215"/>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Coding scheme</a:t>
            </a:r>
          </a:p>
        </p:txBody>
      </p:sp>
      <p:sp>
        <p:nvSpPr>
          <p:cNvPr id="7" name="Right Arrow 43">
            <a:extLst>
              <a:ext uri="{FF2B5EF4-FFF2-40B4-BE49-F238E27FC236}">
                <a16:creationId xmlns:a16="http://schemas.microsoft.com/office/drawing/2014/main" id="{234BA980-6B5A-8618-1015-6C8DEA039A3A}"/>
              </a:ext>
            </a:extLst>
          </p:cNvPr>
          <p:cNvSpPr/>
          <p:nvPr/>
        </p:nvSpPr>
        <p:spPr>
          <a:xfrm>
            <a:off x="1102520" y="2239778"/>
            <a:ext cx="405467" cy="360040"/>
          </a:xfrm>
          <a:prstGeom prst="rightArrow">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ight Arrow 43">
            <a:extLst>
              <a:ext uri="{FF2B5EF4-FFF2-40B4-BE49-F238E27FC236}">
                <a16:creationId xmlns:a16="http://schemas.microsoft.com/office/drawing/2014/main" id="{46B22226-47B3-2E84-8389-27F00727CED4}"/>
              </a:ext>
            </a:extLst>
          </p:cNvPr>
          <p:cNvSpPr/>
          <p:nvPr/>
        </p:nvSpPr>
        <p:spPr>
          <a:xfrm>
            <a:off x="899786" y="5581857"/>
            <a:ext cx="405467" cy="360040"/>
          </a:xfrm>
          <a:prstGeom prst="rightArrow">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ight Arrow 43">
            <a:extLst>
              <a:ext uri="{FF2B5EF4-FFF2-40B4-BE49-F238E27FC236}">
                <a16:creationId xmlns:a16="http://schemas.microsoft.com/office/drawing/2014/main" id="{9A3F9A2A-CE2E-9568-A241-9727BC031FB2}"/>
              </a:ext>
            </a:extLst>
          </p:cNvPr>
          <p:cNvSpPr/>
          <p:nvPr/>
        </p:nvSpPr>
        <p:spPr>
          <a:xfrm>
            <a:off x="4003718" y="4893524"/>
            <a:ext cx="405467" cy="360040"/>
          </a:xfrm>
          <a:prstGeom prst="rightArrow">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Slide Number Placeholder 3">
            <a:extLst>
              <a:ext uri="{FF2B5EF4-FFF2-40B4-BE49-F238E27FC236}">
                <a16:creationId xmlns:a16="http://schemas.microsoft.com/office/drawing/2014/main" id="{80B94500-77C1-8804-7CE9-46BFD92BB358}"/>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39</a:t>
            </a:fld>
            <a:endParaRPr lang="en-GB" altLang="en-US" sz="1200" dirty="0">
              <a:solidFill>
                <a:schemeClr val="bg1"/>
              </a:solidFill>
            </a:endParaRPr>
          </a:p>
        </p:txBody>
      </p:sp>
    </p:spTree>
    <p:extLst>
      <p:ext uri="{BB962C8B-B14F-4D97-AF65-F5344CB8AC3E}">
        <p14:creationId xmlns:p14="http://schemas.microsoft.com/office/powerpoint/2010/main" val="3560679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a:spLocks noChangeArrowheads="1"/>
          </p:cNvSpPr>
          <p:nvPr/>
        </p:nvSpPr>
        <p:spPr bwMode="auto">
          <a:xfrm>
            <a:off x="695324" y="715083"/>
            <a:ext cx="10680887" cy="864095"/>
          </a:xfrm>
          <a:prstGeom prst="rect">
            <a:avLst/>
          </a:prstGeom>
          <a:noFill/>
          <a:ln w="9525">
            <a:noFill/>
            <a:miter lim="800000"/>
            <a:headEnd/>
            <a:tailEnd/>
          </a:ln>
        </p:spPr>
        <p:txBody>
          <a:bodyPr lIns="0" tIns="0" rIns="0" bIns="0"/>
          <a:lstStyle/>
          <a:p>
            <a:pPr lvl="0"/>
            <a:r>
              <a:rPr lang="en-US" sz="2400" dirty="0"/>
              <a:t>Addressing public health issues requires data to be of quality and this across the six (6) dimensions of data quality:</a:t>
            </a:r>
          </a:p>
        </p:txBody>
      </p:sp>
      <p:sp>
        <p:nvSpPr>
          <p:cNvPr id="21" name="Title 1"/>
          <p:cNvSpPr txBox="1">
            <a:spLocks/>
          </p:cNvSpPr>
          <p:nvPr/>
        </p:nvSpPr>
        <p:spPr>
          <a:xfrm>
            <a:off x="1088917" y="1409056"/>
            <a:ext cx="8188647" cy="2739148"/>
          </a:xfrm>
          <a:prstGeom prst="rect">
            <a:avLst/>
          </a:prstGeom>
        </p:spPr>
        <p:txBody>
          <a:bodyPr anchor="ctr">
            <a:noAutofit/>
          </a:bodyPr>
          <a:lstStyle/>
          <a:p>
            <a:pPr marL="514350" indent="-514350">
              <a:lnSpc>
                <a:spcPct val="90000"/>
              </a:lnSpc>
              <a:buFont typeface="+mj-lt"/>
              <a:buAutoNum type="arabicPeriod"/>
              <a:defRPr/>
            </a:pPr>
            <a:r>
              <a:rPr lang="en-GB" sz="2400" u="sng" dirty="0">
                <a:ea typeface="+mj-ea"/>
                <a:cs typeface="+mj-cs"/>
              </a:rPr>
              <a:t>Completeness</a:t>
            </a:r>
            <a:r>
              <a:rPr lang="en-GB" sz="2400" dirty="0">
                <a:ea typeface="+mj-ea"/>
                <a:cs typeface="+mj-cs"/>
              </a:rPr>
              <a:t>: </a:t>
            </a:r>
            <a:r>
              <a:rPr lang="en-US" sz="2400" dirty="0">
                <a:ea typeface="+mj-ea"/>
                <a:cs typeface="+mj-cs"/>
              </a:rPr>
              <a:t>No data gap</a:t>
            </a:r>
            <a:endParaRPr lang="en-GB" sz="2400" dirty="0">
              <a:ea typeface="+mj-ea"/>
              <a:cs typeface="+mj-cs"/>
            </a:endParaRPr>
          </a:p>
          <a:p>
            <a:pPr marL="514350" indent="-514350">
              <a:lnSpc>
                <a:spcPct val="90000"/>
              </a:lnSpc>
              <a:buFont typeface="+mj-lt"/>
              <a:buAutoNum type="arabicPeriod"/>
              <a:defRPr/>
            </a:pPr>
            <a:r>
              <a:rPr lang="en-GB" sz="2400" u="sng" dirty="0">
                <a:ea typeface="+mj-ea"/>
                <a:cs typeface="+mj-cs"/>
              </a:rPr>
              <a:t>Uniqueness</a:t>
            </a:r>
            <a:r>
              <a:rPr lang="en-GB" sz="2400" dirty="0">
                <a:ea typeface="+mj-ea"/>
                <a:cs typeface="+mj-cs"/>
              </a:rPr>
              <a:t>: </a:t>
            </a:r>
            <a:r>
              <a:rPr lang="en-US" sz="2400" dirty="0">
                <a:ea typeface="+mj-ea"/>
                <a:cs typeface="+mj-cs"/>
              </a:rPr>
              <a:t>No duplicates</a:t>
            </a:r>
            <a:endParaRPr lang="en-GB" sz="2400" dirty="0">
              <a:ea typeface="+mj-ea"/>
              <a:cs typeface="+mj-cs"/>
            </a:endParaRPr>
          </a:p>
          <a:p>
            <a:pPr marL="514350" indent="-514350">
              <a:lnSpc>
                <a:spcPct val="90000"/>
              </a:lnSpc>
              <a:buFont typeface="+mj-lt"/>
              <a:buAutoNum type="arabicPeriod"/>
              <a:defRPr/>
            </a:pPr>
            <a:r>
              <a:rPr lang="en-GB" sz="2400" u="sng" dirty="0">
                <a:ea typeface="+mj-ea"/>
                <a:cs typeface="+mj-cs"/>
              </a:rPr>
              <a:t>Timeliness:</a:t>
            </a:r>
            <a:r>
              <a:rPr lang="en-GB" sz="2400" dirty="0">
                <a:ea typeface="+mj-ea"/>
                <a:cs typeface="+mj-cs"/>
              </a:rPr>
              <a:t> </a:t>
            </a:r>
            <a:r>
              <a:rPr lang="en-US" sz="2400" dirty="0">
                <a:ea typeface="+mj-ea"/>
                <a:cs typeface="+mj-cs"/>
              </a:rPr>
              <a:t>Reality from the required point in time</a:t>
            </a:r>
          </a:p>
          <a:p>
            <a:pPr marL="514350" indent="-514350">
              <a:lnSpc>
                <a:spcPct val="90000"/>
              </a:lnSpc>
              <a:buFont typeface="+mj-lt"/>
              <a:buAutoNum type="arabicPeriod"/>
              <a:defRPr/>
            </a:pPr>
            <a:r>
              <a:rPr lang="en-GB" sz="2400" u="sng" dirty="0">
                <a:ea typeface="+mj-ea"/>
                <a:cs typeface="+mj-cs"/>
              </a:rPr>
              <a:t>Accuracy</a:t>
            </a:r>
            <a:r>
              <a:rPr lang="en-GB" sz="2400" dirty="0">
                <a:ea typeface="+mj-ea"/>
                <a:cs typeface="+mj-cs"/>
              </a:rPr>
              <a:t>: Correctness</a:t>
            </a:r>
          </a:p>
          <a:p>
            <a:pPr marL="514350" indent="-514350">
              <a:lnSpc>
                <a:spcPct val="90000"/>
              </a:lnSpc>
              <a:buFont typeface="+mj-lt"/>
              <a:buAutoNum type="arabicPeriod"/>
              <a:defRPr/>
            </a:pPr>
            <a:r>
              <a:rPr lang="en-GB" sz="2400" u="sng" dirty="0">
                <a:ea typeface="+mj-ea"/>
                <a:cs typeface="+mj-cs"/>
              </a:rPr>
              <a:t>Validity</a:t>
            </a:r>
            <a:r>
              <a:rPr lang="en-GB" sz="2400" dirty="0">
                <a:ea typeface="+mj-ea"/>
                <a:cs typeface="+mj-cs"/>
              </a:rPr>
              <a:t>: Conform to the defined format, type, range,...</a:t>
            </a:r>
          </a:p>
          <a:p>
            <a:pPr marL="514350" indent="-514350">
              <a:lnSpc>
                <a:spcPct val="90000"/>
              </a:lnSpc>
              <a:buFont typeface="+mj-lt"/>
              <a:buAutoNum type="arabicPeriod"/>
              <a:defRPr/>
            </a:pPr>
            <a:r>
              <a:rPr lang="en-GB" sz="2400" u="sng" dirty="0">
                <a:ea typeface="+mj-ea"/>
                <a:cs typeface="+mj-cs"/>
              </a:rPr>
              <a:t>Consistency</a:t>
            </a:r>
            <a:r>
              <a:rPr lang="en-GB" sz="2400" dirty="0">
                <a:ea typeface="+mj-ea"/>
                <a:cs typeface="+mj-cs"/>
              </a:rPr>
              <a:t>: Absence of apparent contradictions</a:t>
            </a:r>
          </a:p>
          <a:p>
            <a:pPr marL="514350" indent="-514350">
              <a:lnSpc>
                <a:spcPct val="90000"/>
              </a:lnSpc>
              <a:buFont typeface="+mj-lt"/>
              <a:buAutoNum type="arabicPeriod"/>
              <a:defRPr/>
            </a:pPr>
            <a:endParaRPr lang="fr-CH" sz="2400" dirty="0">
              <a:ea typeface="+mj-ea"/>
              <a:cs typeface="+mj-cs"/>
            </a:endParaRPr>
          </a:p>
        </p:txBody>
      </p:sp>
      <p:sp>
        <p:nvSpPr>
          <p:cNvPr id="24" name="Title 1"/>
          <p:cNvSpPr txBox="1">
            <a:spLocks/>
          </p:cNvSpPr>
          <p:nvPr/>
        </p:nvSpPr>
        <p:spPr>
          <a:xfrm>
            <a:off x="945220" y="18284"/>
            <a:ext cx="10325528" cy="696799"/>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PH" altLang="en-US" dirty="0"/>
              <a:t>Define the data specifications and ground reference</a:t>
            </a:r>
          </a:p>
        </p:txBody>
      </p:sp>
      <p:sp>
        <p:nvSpPr>
          <p:cNvPr id="10" name="Rectangle 3"/>
          <p:cNvSpPr>
            <a:spLocks noChangeArrowheads="1"/>
          </p:cNvSpPr>
          <p:nvPr/>
        </p:nvSpPr>
        <p:spPr bwMode="auto">
          <a:xfrm>
            <a:off x="1629560" y="3889561"/>
            <a:ext cx="10486491" cy="1144051"/>
          </a:xfrm>
          <a:prstGeom prst="rect">
            <a:avLst/>
          </a:prstGeom>
          <a:noFill/>
          <a:ln w="9525">
            <a:noFill/>
            <a:miter lim="800000"/>
            <a:headEnd/>
            <a:tailEnd/>
          </a:ln>
        </p:spPr>
        <p:txBody>
          <a:bodyPr lIns="0" tIns="0" rIns="0" bIns="0"/>
          <a:lstStyle/>
          <a:p>
            <a:pPr lvl="0"/>
            <a:r>
              <a:rPr lang="en-US" sz="2400" dirty="0"/>
              <a:t>Data quality is being assessed and improved based on measurable criteria captured in the data specifications (geospatial and statistical data, georeferenced master lists) and using remote sensing images and the master lists as ground reference when it comes to geospatial data</a:t>
            </a:r>
          </a:p>
        </p:txBody>
      </p:sp>
      <p:sp>
        <p:nvSpPr>
          <p:cNvPr id="2" name="Slide Number Placeholder 3">
            <a:extLst>
              <a:ext uri="{FF2B5EF4-FFF2-40B4-BE49-F238E27FC236}">
                <a16:creationId xmlns:a16="http://schemas.microsoft.com/office/drawing/2014/main" id="{1F89EEF4-9181-C167-E7B0-E62B10B9BACE}"/>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4</a:t>
            </a:fld>
            <a:endParaRPr lang="en-GB" altLang="en-US" sz="1200">
              <a:solidFill>
                <a:schemeClr val="bg1"/>
              </a:solidFill>
            </a:endParaRPr>
          </a:p>
        </p:txBody>
      </p:sp>
      <p:sp>
        <p:nvSpPr>
          <p:cNvPr id="16" name="Rectangle 3"/>
          <p:cNvSpPr>
            <a:spLocks noChangeArrowheads="1"/>
          </p:cNvSpPr>
          <p:nvPr/>
        </p:nvSpPr>
        <p:spPr bwMode="auto">
          <a:xfrm>
            <a:off x="1629560" y="5422347"/>
            <a:ext cx="10167993" cy="864095"/>
          </a:xfrm>
          <a:prstGeom prst="rect">
            <a:avLst/>
          </a:prstGeom>
          <a:noFill/>
          <a:ln w="9525">
            <a:noFill/>
            <a:miter lim="800000"/>
            <a:headEnd/>
            <a:tailEnd/>
          </a:ln>
        </p:spPr>
        <p:txBody>
          <a:bodyPr lIns="0" tIns="0" rIns="0" bIns="0"/>
          <a:lstStyle/>
          <a:p>
            <a:r>
              <a:rPr lang="en-US" sz="2400" b="0" i="0" dirty="0">
                <a:solidFill>
                  <a:srgbClr val="1F1F1F"/>
                </a:solidFill>
                <a:effectLst/>
                <a:highlight>
                  <a:srgbClr val="FFFFFF"/>
                </a:highlight>
                <a:latin typeface="Google Sans"/>
              </a:rPr>
              <a:t>Applying these criteria and ground reference ensure the same minimum level of quality for the data used by an organization.</a:t>
            </a:r>
            <a:endParaRPr lang="fr-CH" sz="2400" dirty="0"/>
          </a:p>
        </p:txBody>
      </p:sp>
      <p:sp>
        <p:nvSpPr>
          <p:cNvPr id="3" name="Right Arrow 10">
            <a:extLst>
              <a:ext uri="{FF2B5EF4-FFF2-40B4-BE49-F238E27FC236}">
                <a16:creationId xmlns:a16="http://schemas.microsoft.com/office/drawing/2014/main" id="{09B0A809-A450-9A22-0A9D-D8211495361E}"/>
              </a:ext>
            </a:extLst>
          </p:cNvPr>
          <p:cNvSpPr/>
          <p:nvPr/>
        </p:nvSpPr>
        <p:spPr>
          <a:xfrm>
            <a:off x="925417" y="3847293"/>
            <a:ext cx="575742" cy="478224"/>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ight Arrow 10">
            <a:extLst>
              <a:ext uri="{FF2B5EF4-FFF2-40B4-BE49-F238E27FC236}">
                <a16:creationId xmlns:a16="http://schemas.microsoft.com/office/drawing/2014/main" id="{17B4A156-2BBE-C7A9-985B-38410A995821}"/>
              </a:ext>
            </a:extLst>
          </p:cNvPr>
          <p:cNvSpPr/>
          <p:nvPr/>
        </p:nvSpPr>
        <p:spPr>
          <a:xfrm>
            <a:off x="948256" y="5376171"/>
            <a:ext cx="575742" cy="478224"/>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97636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F6881-C7EC-8B04-D9DD-15CD82E8A5E9}"/>
              </a:ext>
            </a:extLst>
          </p:cNvPr>
          <p:cNvPicPr>
            <a:picLocks noChangeAspect="1" noChangeArrowheads="1"/>
          </p:cNvPicPr>
          <p:nvPr/>
        </p:nvPicPr>
        <p:blipFill>
          <a:blip r:embed="rId3" cstate="print"/>
          <a:srcRect l="6300" t="39253" r="61015" b="34574"/>
          <a:stretch>
            <a:fillRect/>
          </a:stretch>
        </p:blipFill>
        <p:spPr bwMode="auto">
          <a:xfrm>
            <a:off x="5222376" y="4071875"/>
            <a:ext cx="4752528" cy="2061433"/>
          </a:xfrm>
          <a:prstGeom prst="rect">
            <a:avLst/>
          </a:prstGeom>
          <a:noFill/>
          <a:ln w="9525">
            <a:noFill/>
            <a:miter lim="800000"/>
            <a:headEnd/>
            <a:tailEnd/>
          </a:ln>
        </p:spPr>
      </p:pic>
      <p:sp>
        <p:nvSpPr>
          <p:cNvPr id="7" name="Rectangle 6">
            <a:extLst>
              <a:ext uri="{FF2B5EF4-FFF2-40B4-BE49-F238E27FC236}">
                <a16:creationId xmlns:a16="http://schemas.microsoft.com/office/drawing/2014/main" id="{5A1F4D53-F7B1-ED42-76E1-53207C3D8863}"/>
              </a:ext>
            </a:extLst>
          </p:cNvPr>
          <p:cNvSpPr/>
          <p:nvPr/>
        </p:nvSpPr>
        <p:spPr>
          <a:xfrm>
            <a:off x="569378" y="886316"/>
            <a:ext cx="6902621" cy="3046988"/>
          </a:xfrm>
          <a:prstGeom prst="rect">
            <a:avLst/>
          </a:prstGeom>
        </p:spPr>
        <p:txBody>
          <a:bodyPr wrap="square">
            <a:spAutoFit/>
          </a:bodyPr>
          <a:lstStyle/>
          <a:p>
            <a:pPr marL="180975" indent="-180975">
              <a:buFont typeface="Arial" pitchFamily="34" charset="0"/>
              <a:buChar char="•"/>
            </a:pPr>
            <a:r>
              <a:rPr lang="en-US" sz="2400" dirty="0">
                <a:solidFill>
                  <a:schemeClr val="tx1"/>
                </a:solidFill>
              </a:rPr>
              <a:t>Good practice: </a:t>
            </a:r>
          </a:p>
          <a:p>
            <a:pPr marL="628650" lvl="2" indent="-180975">
              <a:buFont typeface="Arial" pitchFamily="34" charset="0"/>
              <a:buChar char="•"/>
            </a:pPr>
            <a:r>
              <a:rPr lang="en-US" sz="2400" dirty="0">
                <a:solidFill>
                  <a:schemeClr val="tx1"/>
                </a:solidFill>
              </a:rPr>
              <a:t>In </a:t>
            </a:r>
            <a:r>
              <a:rPr lang="en-US" sz="2400" dirty="0"/>
              <a:t>local language</a:t>
            </a:r>
            <a:r>
              <a:rPr lang="en-US" sz="2400" dirty="0">
                <a:solidFill>
                  <a:schemeClr val="tx1"/>
                </a:solidFill>
              </a:rPr>
              <a:t> and English</a:t>
            </a:r>
          </a:p>
          <a:p>
            <a:pPr marL="628650" lvl="2" indent="-180975">
              <a:buFont typeface="Arial" pitchFamily="34" charset="0"/>
              <a:buChar char="•"/>
            </a:pPr>
            <a:r>
              <a:rPr lang="en-US" sz="2400" dirty="0">
                <a:solidFill>
                  <a:schemeClr val="tx1"/>
                </a:solidFill>
              </a:rPr>
              <a:t>Include the name in full (avoid acronyms)</a:t>
            </a:r>
          </a:p>
          <a:p>
            <a:pPr marL="628650" lvl="2" indent="-180975">
              <a:buFont typeface="Arial" pitchFamily="34" charset="0"/>
              <a:buChar char="•"/>
            </a:pPr>
            <a:r>
              <a:rPr lang="en-US" sz="2400" dirty="0">
                <a:solidFill>
                  <a:schemeClr val="tx1"/>
                </a:solidFill>
              </a:rPr>
              <a:t>When applicable, avoid name duplicates by including:</a:t>
            </a:r>
            <a:endParaRPr lang="en-US" sz="2400" dirty="0"/>
          </a:p>
          <a:p>
            <a:pPr marL="1085850" lvl="3" indent="-180975">
              <a:buFont typeface="Arial" pitchFamily="34" charset="0"/>
              <a:buChar char="•"/>
            </a:pPr>
            <a:r>
              <a:rPr lang="en-US" sz="2400" dirty="0">
                <a:solidFill>
                  <a:schemeClr val="tx1"/>
                </a:solidFill>
              </a:rPr>
              <a:t>the </a:t>
            </a:r>
            <a:r>
              <a:rPr lang="en-US" sz="2400" dirty="0"/>
              <a:t>infrastructure </a:t>
            </a:r>
            <a:r>
              <a:rPr lang="en-US" sz="2400" dirty="0">
                <a:solidFill>
                  <a:schemeClr val="tx1"/>
                </a:solidFill>
              </a:rPr>
              <a:t>type</a:t>
            </a:r>
          </a:p>
          <a:p>
            <a:pPr marL="1085850" lvl="3" indent="-180975">
              <a:buFont typeface="Arial" pitchFamily="34" charset="0"/>
              <a:buChar char="•"/>
            </a:pPr>
            <a:r>
              <a:rPr lang="en-US" sz="2400" dirty="0">
                <a:solidFill>
                  <a:schemeClr val="tx1"/>
                </a:solidFill>
              </a:rPr>
              <a:t>The name of the administrative unit in which the feature is located</a:t>
            </a:r>
          </a:p>
        </p:txBody>
      </p:sp>
      <p:sp>
        <p:nvSpPr>
          <p:cNvPr id="9" name="Rectangle 265">
            <a:extLst>
              <a:ext uri="{FF2B5EF4-FFF2-40B4-BE49-F238E27FC236}">
                <a16:creationId xmlns:a16="http://schemas.microsoft.com/office/drawing/2014/main" id="{ED6AC236-AEC6-15A9-5A72-959A8103999F}"/>
              </a:ext>
            </a:extLst>
          </p:cNvPr>
          <p:cNvSpPr>
            <a:spLocks noChangeArrowheads="1"/>
          </p:cNvSpPr>
          <p:nvPr/>
        </p:nvSpPr>
        <p:spPr bwMode="auto">
          <a:xfrm>
            <a:off x="9975599" y="4791955"/>
            <a:ext cx="1944216" cy="588366"/>
          </a:xfrm>
          <a:prstGeom prst="rect">
            <a:avLst/>
          </a:prstGeom>
          <a:noFill/>
          <a:ln w="12700">
            <a:noFill/>
            <a:miter lim="800000"/>
            <a:headEnd/>
            <a:tailEnd/>
          </a:ln>
        </p:spPr>
        <p:txBody>
          <a:bodyPr wrap="square" lIns="90488" tIns="44450" rIns="90488" bIns="44450">
            <a:spAutoFit/>
          </a:bodyPr>
          <a:lstStyle/>
          <a:p>
            <a:pPr>
              <a:lnSpc>
                <a:spcPct val="90000"/>
              </a:lnSpc>
            </a:pPr>
            <a:r>
              <a:rPr lang="en-US" dirty="0"/>
              <a:t>Examples for</a:t>
            </a:r>
          </a:p>
          <a:p>
            <a:pPr>
              <a:lnSpc>
                <a:spcPct val="90000"/>
              </a:lnSpc>
            </a:pPr>
            <a:r>
              <a:rPr lang="fr-CH" dirty="0"/>
              <a:t>Myanmar</a:t>
            </a:r>
            <a:endParaRPr lang="en-US" dirty="0"/>
          </a:p>
        </p:txBody>
      </p:sp>
      <p:pic>
        <p:nvPicPr>
          <p:cNvPr id="10" name="Picture 3">
            <a:extLst>
              <a:ext uri="{FF2B5EF4-FFF2-40B4-BE49-F238E27FC236}">
                <a16:creationId xmlns:a16="http://schemas.microsoft.com/office/drawing/2014/main" id="{35C750A6-8D90-EA1F-D037-240781E85AD7}"/>
              </a:ext>
            </a:extLst>
          </p:cNvPr>
          <p:cNvPicPr>
            <a:picLocks noChangeAspect="1" noChangeArrowheads="1"/>
          </p:cNvPicPr>
          <p:nvPr/>
        </p:nvPicPr>
        <p:blipFill>
          <a:blip r:embed="rId4" cstate="print"/>
          <a:srcRect l="8662" t="26170" r="45663" b="57111"/>
          <a:stretch>
            <a:fillRect/>
          </a:stretch>
        </p:blipFill>
        <p:spPr bwMode="auto">
          <a:xfrm>
            <a:off x="7598640" y="1597481"/>
            <a:ext cx="3743721" cy="742290"/>
          </a:xfrm>
          <a:prstGeom prst="rect">
            <a:avLst/>
          </a:prstGeom>
          <a:noFill/>
          <a:ln w="9525">
            <a:noFill/>
            <a:miter lim="800000"/>
            <a:headEnd/>
            <a:tailEnd/>
          </a:ln>
        </p:spPr>
      </p:pic>
      <p:pic>
        <p:nvPicPr>
          <p:cNvPr id="12" name="Picture 1" descr="C:\Users\Samsung\AppData\Local\Microsoft\Windows\INetCache\IE\3LEF0BVK\556px-Mauritius_Road_Signs_-_Warning_Sign_-_Other_dangers.svg[1].png">
            <a:extLst>
              <a:ext uri="{FF2B5EF4-FFF2-40B4-BE49-F238E27FC236}">
                <a16:creationId xmlns:a16="http://schemas.microsoft.com/office/drawing/2014/main" id="{7EE8DB2C-0FDB-72B5-BE7E-6E52AC2FC7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25553" y="2079546"/>
            <a:ext cx="643448" cy="568225"/>
          </a:xfrm>
          <a:prstGeom prst="rect">
            <a:avLst/>
          </a:prstGeom>
          <a:noFill/>
        </p:spPr>
      </p:pic>
      <p:sp>
        <p:nvSpPr>
          <p:cNvPr id="4" name="Title 1">
            <a:extLst>
              <a:ext uri="{FF2B5EF4-FFF2-40B4-BE49-F238E27FC236}">
                <a16:creationId xmlns:a16="http://schemas.microsoft.com/office/drawing/2014/main" id="{465AE88A-E7F2-8904-8F8D-6879A9087443}"/>
              </a:ext>
            </a:extLst>
          </p:cNvPr>
          <p:cNvSpPr txBox="1">
            <a:spLocks/>
          </p:cNvSpPr>
          <p:nvPr/>
        </p:nvSpPr>
        <p:spPr>
          <a:xfrm>
            <a:off x="1" y="150215"/>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Naming convention</a:t>
            </a:r>
          </a:p>
        </p:txBody>
      </p:sp>
      <p:sp>
        <p:nvSpPr>
          <p:cNvPr id="5" name="Right Arrow 43">
            <a:extLst>
              <a:ext uri="{FF2B5EF4-FFF2-40B4-BE49-F238E27FC236}">
                <a16:creationId xmlns:a16="http://schemas.microsoft.com/office/drawing/2014/main" id="{3F9F128C-4B78-BE3B-48B7-FF1BF6D483F4}"/>
              </a:ext>
            </a:extLst>
          </p:cNvPr>
          <p:cNvSpPr/>
          <p:nvPr/>
        </p:nvSpPr>
        <p:spPr>
          <a:xfrm>
            <a:off x="983515" y="4071875"/>
            <a:ext cx="572104" cy="360040"/>
          </a:xfrm>
          <a:prstGeom prst="rightArrow">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7573C180-2320-86DB-E914-52010208C093}"/>
              </a:ext>
            </a:extLst>
          </p:cNvPr>
          <p:cNvSpPr txBox="1"/>
          <p:nvPr/>
        </p:nvSpPr>
        <p:spPr>
          <a:xfrm>
            <a:off x="1555619" y="4019490"/>
            <a:ext cx="2886309" cy="830997"/>
          </a:xfrm>
          <a:prstGeom prst="rect">
            <a:avLst/>
          </a:prstGeom>
          <a:noFill/>
        </p:spPr>
        <p:txBody>
          <a:bodyPr wrap="square">
            <a:spAutoFit/>
          </a:bodyPr>
          <a:lstStyle/>
          <a:p>
            <a:r>
              <a:rPr lang="en-US" sz="2400" dirty="0">
                <a:solidFill>
                  <a:schemeClr val="tx1"/>
                </a:solidFill>
              </a:rPr>
              <a:t>A unique name for each feature</a:t>
            </a:r>
            <a:endParaRPr lang="en-GB" sz="2400" dirty="0"/>
          </a:p>
        </p:txBody>
      </p:sp>
      <p:sp>
        <p:nvSpPr>
          <p:cNvPr id="6" name="Slide Number Placeholder 3">
            <a:extLst>
              <a:ext uri="{FF2B5EF4-FFF2-40B4-BE49-F238E27FC236}">
                <a16:creationId xmlns:a16="http://schemas.microsoft.com/office/drawing/2014/main" id="{82B3D4B8-129F-E578-2771-3076DD1FC0D8}"/>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40</a:t>
            </a:fld>
            <a:endParaRPr lang="en-GB" altLang="en-US" sz="1200" dirty="0">
              <a:solidFill>
                <a:schemeClr val="bg1"/>
              </a:solidFill>
            </a:endParaRPr>
          </a:p>
        </p:txBody>
      </p:sp>
    </p:spTree>
    <p:extLst>
      <p:ext uri="{BB962C8B-B14F-4D97-AF65-F5344CB8AC3E}">
        <p14:creationId xmlns:p14="http://schemas.microsoft.com/office/powerpoint/2010/main" val="2528244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65">
            <a:extLst>
              <a:ext uri="{FF2B5EF4-FFF2-40B4-BE49-F238E27FC236}">
                <a16:creationId xmlns:a16="http://schemas.microsoft.com/office/drawing/2014/main" id="{139F58C6-57CF-8F95-7794-74F2B476E16E}"/>
              </a:ext>
            </a:extLst>
          </p:cNvPr>
          <p:cNvSpPr>
            <a:spLocks noChangeArrowheads="1"/>
          </p:cNvSpPr>
          <p:nvPr/>
        </p:nvSpPr>
        <p:spPr bwMode="auto">
          <a:xfrm>
            <a:off x="784717" y="702737"/>
            <a:ext cx="5029200" cy="399726"/>
          </a:xfrm>
          <a:prstGeom prst="rect">
            <a:avLst/>
          </a:prstGeom>
          <a:noFill/>
          <a:ln w="12700">
            <a:noFill/>
            <a:miter lim="800000"/>
            <a:headEnd/>
            <a:tailEnd/>
          </a:ln>
        </p:spPr>
        <p:txBody>
          <a:bodyPr wrap="square" lIns="67866" tIns="33338" rIns="67866" bIns="33338">
            <a:spAutoFit/>
          </a:bodyPr>
          <a:lstStyle/>
          <a:p>
            <a:pPr>
              <a:lnSpc>
                <a:spcPct val="90000"/>
              </a:lnSpc>
            </a:pPr>
            <a:r>
              <a:rPr lang="en-US" sz="2400" u="sng" dirty="0"/>
              <a:t>Address</a:t>
            </a:r>
          </a:p>
        </p:txBody>
      </p:sp>
      <p:sp>
        <p:nvSpPr>
          <p:cNvPr id="9" name="Rectangle 8">
            <a:extLst>
              <a:ext uri="{FF2B5EF4-FFF2-40B4-BE49-F238E27FC236}">
                <a16:creationId xmlns:a16="http://schemas.microsoft.com/office/drawing/2014/main" id="{4183106E-19F0-F1D0-3BCD-11F53496185A}"/>
              </a:ext>
            </a:extLst>
          </p:cNvPr>
          <p:cNvSpPr/>
          <p:nvPr/>
        </p:nvSpPr>
        <p:spPr>
          <a:xfrm>
            <a:off x="1087320" y="959586"/>
            <a:ext cx="5574986" cy="830997"/>
          </a:xfrm>
          <a:prstGeom prst="rect">
            <a:avLst/>
          </a:prstGeom>
        </p:spPr>
        <p:txBody>
          <a:bodyPr wrap="square">
            <a:spAutoFit/>
          </a:bodyPr>
          <a:lstStyle/>
          <a:p>
            <a:pPr marL="358775" indent="-358775">
              <a:buFont typeface="Arial" pitchFamily="34" charset="0"/>
              <a:buChar char="•"/>
            </a:pPr>
            <a:r>
              <a:rPr lang="en-US" sz="2400" dirty="0"/>
              <a:t>Street number and name (if applicable)</a:t>
            </a:r>
          </a:p>
          <a:p>
            <a:pPr marL="180975" indent="-180975">
              <a:buFont typeface="Arial" pitchFamily="34" charset="0"/>
              <a:buChar char="•"/>
            </a:pPr>
            <a:r>
              <a:rPr lang="en-US" sz="2400" dirty="0"/>
              <a:t>  Possibly the postal code if useful</a:t>
            </a:r>
          </a:p>
        </p:txBody>
      </p:sp>
      <p:sp>
        <p:nvSpPr>
          <p:cNvPr id="10" name="Rectangle 265">
            <a:extLst>
              <a:ext uri="{FF2B5EF4-FFF2-40B4-BE49-F238E27FC236}">
                <a16:creationId xmlns:a16="http://schemas.microsoft.com/office/drawing/2014/main" id="{72406414-112B-4E0C-B236-AE986C510AF0}"/>
              </a:ext>
            </a:extLst>
          </p:cNvPr>
          <p:cNvSpPr>
            <a:spLocks noChangeArrowheads="1"/>
          </p:cNvSpPr>
          <p:nvPr/>
        </p:nvSpPr>
        <p:spPr bwMode="auto">
          <a:xfrm>
            <a:off x="862495" y="2275924"/>
            <a:ext cx="5877589" cy="399726"/>
          </a:xfrm>
          <a:prstGeom prst="rect">
            <a:avLst/>
          </a:prstGeom>
          <a:noFill/>
          <a:ln w="12700">
            <a:noFill/>
            <a:miter lim="800000"/>
            <a:headEnd/>
            <a:tailEnd/>
          </a:ln>
        </p:spPr>
        <p:txBody>
          <a:bodyPr wrap="square" lIns="67866" tIns="33338" rIns="67866" bIns="33338">
            <a:spAutoFit/>
          </a:bodyPr>
          <a:lstStyle/>
          <a:p>
            <a:pPr>
              <a:lnSpc>
                <a:spcPct val="90000"/>
              </a:lnSpc>
            </a:pPr>
            <a:r>
              <a:rPr lang="en-US" sz="2400" u="sng" dirty="0"/>
              <a:t>Location in the administrative structure</a:t>
            </a:r>
          </a:p>
        </p:txBody>
      </p:sp>
      <p:sp>
        <p:nvSpPr>
          <p:cNvPr id="11" name="Rectangle 10">
            <a:extLst>
              <a:ext uri="{FF2B5EF4-FFF2-40B4-BE49-F238E27FC236}">
                <a16:creationId xmlns:a16="http://schemas.microsoft.com/office/drawing/2014/main" id="{F5E1C6E9-D4AC-442F-5750-410B3403068B}"/>
              </a:ext>
            </a:extLst>
          </p:cNvPr>
          <p:cNvSpPr/>
          <p:nvPr/>
        </p:nvSpPr>
        <p:spPr>
          <a:xfrm>
            <a:off x="1244458" y="2766514"/>
            <a:ext cx="6288826" cy="1200329"/>
          </a:xfrm>
          <a:prstGeom prst="rect">
            <a:avLst/>
          </a:prstGeom>
        </p:spPr>
        <p:txBody>
          <a:bodyPr wrap="square">
            <a:spAutoFit/>
          </a:bodyPr>
          <a:lstStyle/>
          <a:p>
            <a:r>
              <a:rPr lang="en-US" sz="2400" dirty="0"/>
              <a:t>Official code and name of the administrative unit of 1st, 2nd, 3rd,… level in which the geographic feature is located</a:t>
            </a:r>
          </a:p>
        </p:txBody>
      </p:sp>
      <p:pic>
        <p:nvPicPr>
          <p:cNvPr id="12" name="Picture 1" descr="C:\Users\Samsung\AppData\Local\Microsoft\Windows\INetCache\IE\3LEF0BVK\556px-Mauritius_Road_Signs_-_Warning_Sign_-_Other_dangers.svg[1].png">
            <a:extLst>
              <a:ext uri="{FF2B5EF4-FFF2-40B4-BE49-F238E27FC236}">
                <a16:creationId xmlns:a16="http://schemas.microsoft.com/office/drawing/2014/main" id="{BE679DC7-B30A-AA1B-6271-E646EA6DBE3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39304" y="3888710"/>
            <a:ext cx="810090" cy="715385"/>
          </a:xfrm>
          <a:prstGeom prst="rect">
            <a:avLst/>
          </a:prstGeom>
          <a:noFill/>
        </p:spPr>
      </p:pic>
      <p:sp>
        <p:nvSpPr>
          <p:cNvPr id="13" name="Rectangle 12">
            <a:extLst>
              <a:ext uri="{FF2B5EF4-FFF2-40B4-BE49-F238E27FC236}">
                <a16:creationId xmlns:a16="http://schemas.microsoft.com/office/drawing/2014/main" id="{FE7FBFC9-1F68-4364-AE99-9A9DCE81237C}"/>
              </a:ext>
            </a:extLst>
          </p:cNvPr>
          <p:cNvSpPr/>
          <p:nvPr/>
        </p:nvSpPr>
        <p:spPr>
          <a:xfrm>
            <a:off x="1821566" y="4058625"/>
            <a:ext cx="8285302" cy="830997"/>
          </a:xfrm>
          <a:prstGeom prst="rect">
            <a:avLst/>
          </a:prstGeom>
        </p:spPr>
        <p:txBody>
          <a:bodyPr wrap="square">
            <a:spAutoFit/>
          </a:bodyPr>
          <a:lstStyle/>
          <a:p>
            <a:pPr marL="127397" indent="-127397"/>
            <a:r>
              <a:rPr lang="en-US" sz="2400" dirty="0"/>
              <a:t>The administrative structure of the country also evolves over time</a:t>
            </a:r>
          </a:p>
        </p:txBody>
      </p:sp>
      <p:sp>
        <p:nvSpPr>
          <p:cNvPr id="14" name="Rectangle 13">
            <a:extLst>
              <a:ext uri="{FF2B5EF4-FFF2-40B4-BE49-F238E27FC236}">
                <a16:creationId xmlns:a16="http://schemas.microsoft.com/office/drawing/2014/main" id="{4D5FC55B-C853-A577-88DF-920BBE7AFABF}"/>
              </a:ext>
            </a:extLst>
          </p:cNvPr>
          <p:cNvSpPr/>
          <p:nvPr/>
        </p:nvSpPr>
        <p:spPr>
          <a:xfrm>
            <a:off x="2152885" y="4748455"/>
            <a:ext cx="8916896" cy="830997"/>
          </a:xfrm>
          <a:prstGeom prst="rect">
            <a:avLst/>
          </a:prstGeom>
        </p:spPr>
        <p:txBody>
          <a:bodyPr wrap="square">
            <a:spAutoFit/>
          </a:bodyPr>
          <a:lstStyle/>
          <a:p>
            <a:r>
              <a:rPr lang="en-US" sz="2400" dirty="0"/>
              <a:t>Requires a regularly updated master list of administrative units and settlements</a:t>
            </a:r>
          </a:p>
        </p:txBody>
      </p:sp>
      <p:sp>
        <p:nvSpPr>
          <p:cNvPr id="16" name="Rectangle 15">
            <a:extLst>
              <a:ext uri="{FF2B5EF4-FFF2-40B4-BE49-F238E27FC236}">
                <a16:creationId xmlns:a16="http://schemas.microsoft.com/office/drawing/2014/main" id="{B24C2708-EE88-87EB-76F9-A96871B258B9}"/>
              </a:ext>
            </a:extLst>
          </p:cNvPr>
          <p:cNvSpPr/>
          <p:nvPr/>
        </p:nvSpPr>
        <p:spPr>
          <a:xfrm>
            <a:off x="2226546" y="5521665"/>
            <a:ext cx="8441454" cy="830997"/>
          </a:xfrm>
          <a:prstGeom prst="rect">
            <a:avLst/>
          </a:prstGeom>
        </p:spPr>
        <p:txBody>
          <a:bodyPr wrap="square">
            <a:spAutoFit/>
          </a:bodyPr>
          <a:lstStyle/>
          <a:p>
            <a:pPr marL="127397" indent="-127397"/>
            <a:r>
              <a:rPr lang="en-US" sz="2400" dirty="0"/>
              <a:t>Such master list should come from the governmental entity having the curation mandate over this information</a:t>
            </a:r>
            <a:endParaRPr lang="fr-FR" sz="2400" dirty="0"/>
          </a:p>
        </p:txBody>
      </p:sp>
      <p:pic>
        <p:nvPicPr>
          <p:cNvPr id="17" name="Picture 16">
            <a:extLst>
              <a:ext uri="{FF2B5EF4-FFF2-40B4-BE49-F238E27FC236}">
                <a16:creationId xmlns:a16="http://schemas.microsoft.com/office/drawing/2014/main" id="{499AA9D1-5CD5-81C5-87D0-C64A0A6D64A1}"/>
              </a:ext>
            </a:extLst>
          </p:cNvPr>
          <p:cNvPicPr>
            <a:picLocks noChangeAspect="1"/>
          </p:cNvPicPr>
          <p:nvPr/>
        </p:nvPicPr>
        <p:blipFill>
          <a:blip r:embed="rId4"/>
          <a:stretch>
            <a:fillRect/>
          </a:stretch>
        </p:blipFill>
        <p:spPr>
          <a:xfrm>
            <a:off x="8734656" y="2345834"/>
            <a:ext cx="1389807" cy="1367873"/>
          </a:xfrm>
          <a:prstGeom prst="rect">
            <a:avLst/>
          </a:prstGeom>
        </p:spPr>
      </p:pic>
      <p:pic>
        <p:nvPicPr>
          <p:cNvPr id="22" name="Picture 21">
            <a:extLst>
              <a:ext uri="{FF2B5EF4-FFF2-40B4-BE49-F238E27FC236}">
                <a16:creationId xmlns:a16="http://schemas.microsoft.com/office/drawing/2014/main" id="{396C21B5-C605-DBC8-EE97-7A5F60AAC3EE}"/>
              </a:ext>
            </a:extLst>
          </p:cNvPr>
          <p:cNvPicPr>
            <a:picLocks noChangeAspect="1"/>
          </p:cNvPicPr>
          <p:nvPr/>
        </p:nvPicPr>
        <p:blipFill>
          <a:blip r:embed="rId5"/>
          <a:stretch>
            <a:fillRect/>
          </a:stretch>
        </p:blipFill>
        <p:spPr>
          <a:xfrm>
            <a:off x="7271828" y="797143"/>
            <a:ext cx="1822050" cy="1188651"/>
          </a:xfrm>
          <a:prstGeom prst="rect">
            <a:avLst/>
          </a:prstGeom>
        </p:spPr>
      </p:pic>
      <p:sp>
        <p:nvSpPr>
          <p:cNvPr id="5" name="Title 1">
            <a:extLst>
              <a:ext uri="{FF2B5EF4-FFF2-40B4-BE49-F238E27FC236}">
                <a16:creationId xmlns:a16="http://schemas.microsoft.com/office/drawing/2014/main" id="{2B5A9721-43C2-2956-B381-FC9F2123137F}"/>
              </a:ext>
            </a:extLst>
          </p:cNvPr>
          <p:cNvSpPr txBox="1">
            <a:spLocks/>
          </p:cNvSpPr>
          <p:nvPr/>
        </p:nvSpPr>
        <p:spPr>
          <a:xfrm>
            <a:off x="1" y="150215"/>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Location</a:t>
            </a:r>
          </a:p>
        </p:txBody>
      </p:sp>
      <p:sp>
        <p:nvSpPr>
          <p:cNvPr id="6" name="Right Arrow 43">
            <a:extLst>
              <a:ext uri="{FF2B5EF4-FFF2-40B4-BE49-F238E27FC236}">
                <a16:creationId xmlns:a16="http://schemas.microsoft.com/office/drawing/2014/main" id="{0E4B2692-6BEB-C346-F3D7-BFA404757499}"/>
              </a:ext>
            </a:extLst>
          </p:cNvPr>
          <p:cNvSpPr/>
          <p:nvPr/>
        </p:nvSpPr>
        <p:spPr>
          <a:xfrm>
            <a:off x="1610359" y="4803913"/>
            <a:ext cx="522856" cy="360040"/>
          </a:xfrm>
          <a:prstGeom prst="rightArrow">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ight Arrow 43">
            <a:extLst>
              <a:ext uri="{FF2B5EF4-FFF2-40B4-BE49-F238E27FC236}">
                <a16:creationId xmlns:a16="http://schemas.microsoft.com/office/drawing/2014/main" id="{A9DA9005-85FF-2D3F-2726-C8F7D17B7874}"/>
              </a:ext>
            </a:extLst>
          </p:cNvPr>
          <p:cNvSpPr/>
          <p:nvPr/>
        </p:nvSpPr>
        <p:spPr>
          <a:xfrm>
            <a:off x="1281178" y="4097785"/>
            <a:ext cx="522856" cy="360040"/>
          </a:xfrm>
          <a:prstGeom prst="rightArrow">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ight Arrow 43">
            <a:extLst>
              <a:ext uri="{FF2B5EF4-FFF2-40B4-BE49-F238E27FC236}">
                <a16:creationId xmlns:a16="http://schemas.microsoft.com/office/drawing/2014/main" id="{40D7E9B0-B10F-8606-DBB1-ECFBDECF5F22}"/>
              </a:ext>
            </a:extLst>
          </p:cNvPr>
          <p:cNvSpPr/>
          <p:nvPr/>
        </p:nvSpPr>
        <p:spPr>
          <a:xfrm>
            <a:off x="1725798" y="5579452"/>
            <a:ext cx="522856" cy="360040"/>
          </a:xfrm>
          <a:prstGeom prst="rightArrow">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3">
            <a:extLst>
              <a:ext uri="{FF2B5EF4-FFF2-40B4-BE49-F238E27FC236}">
                <a16:creationId xmlns:a16="http://schemas.microsoft.com/office/drawing/2014/main" id="{4279C635-AEBF-2E68-D555-4DDCBDFA4FD0}"/>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41</a:t>
            </a:fld>
            <a:endParaRPr lang="en-GB" altLang="en-US" sz="1200" dirty="0">
              <a:solidFill>
                <a:schemeClr val="bg1"/>
              </a:solidFill>
            </a:endParaRPr>
          </a:p>
        </p:txBody>
      </p:sp>
    </p:spTree>
    <p:extLst>
      <p:ext uri="{BB962C8B-B14F-4D97-AF65-F5344CB8AC3E}">
        <p14:creationId xmlns:p14="http://schemas.microsoft.com/office/powerpoint/2010/main" val="1701566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65">
            <a:extLst>
              <a:ext uri="{FF2B5EF4-FFF2-40B4-BE49-F238E27FC236}">
                <a16:creationId xmlns:a16="http://schemas.microsoft.com/office/drawing/2014/main" id="{503B7B8D-8BD9-D4C6-8635-02C6440552C6}"/>
              </a:ext>
            </a:extLst>
          </p:cNvPr>
          <p:cNvSpPr>
            <a:spLocks noChangeArrowheads="1"/>
          </p:cNvSpPr>
          <p:nvPr/>
        </p:nvSpPr>
        <p:spPr bwMode="auto">
          <a:xfrm>
            <a:off x="641266" y="695569"/>
            <a:ext cx="5029200" cy="399726"/>
          </a:xfrm>
          <a:prstGeom prst="rect">
            <a:avLst/>
          </a:prstGeom>
          <a:noFill/>
          <a:ln w="12700">
            <a:noFill/>
            <a:miter lim="800000"/>
            <a:headEnd/>
            <a:tailEnd/>
          </a:ln>
        </p:spPr>
        <p:txBody>
          <a:bodyPr wrap="square" lIns="67866" tIns="33338" rIns="67866" bIns="33338">
            <a:spAutoFit/>
          </a:bodyPr>
          <a:lstStyle/>
          <a:p>
            <a:pPr>
              <a:lnSpc>
                <a:spcPct val="90000"/>
              </a:lnSpc>
            </a:pPr>
            <a:r>
              <a:rPr lang="fr-CH" sz="2400" u="sng" dirty="0"/>
              <a:t>Geographic </a:t>
            </a:r>
            <a:r>
              <a:rPr lang="fr-CH" sz="2400" u="sng" dirty="0" err="1"/>
              <a:t>coordinates</a:t>
            </a:r>
            <a:endParaRPr lang="fr-CH" sz="2400" u="sng" dirty="0"/>
          </a:p>
        </p:txBody>
      </p:sp>
      <p:sp>
        <p:nvSpPr>
          <p:cNvPr id="8" name="Rectangle 7">
            <a:extLst>
              <a:ext uri="{FF2B5EF4-FFF2-40B4-BE49-F238E27FC236}">
                <a16:creationId xmlns:a16="http://schemas.microsoft.com/office/drawing/2014/main" id="{7C4E6D03-D214-2E92-EEDD-8E67E10BCCC3}"/>
              </a:ext>
            </a:extLst>
          </p:cNvPr>
          <p:cNvSpPr/>
          <p:nvPr/>
        </p:nvSpPr>
        <p:spPr>
          <a:xfrm>
            <a:off x="654953" y="1136751"/>
            <a:ext cx="6634573" cy="1938992"/>
          </a:xfrm>
          <a:prstGeom prst="rect">
            <a:avLst/>
          </a:prstGeom>
        </p:spPr>
        <p:txBody>
          <a:bodyPr wrap="square">
            <a:spAutoFit/>
          </a:bodyPr>
          <a:lstStyle/>
          <a:p>
            <a:r>
              <a:rPr lang="en-US" sz="2400" dirty="0"/>
              <a:t>Latitude and longitude of each geographic feature expressed in decimal degrees as well as the indication of the source, method and level of accuracy attached to the coordinates (a separate data element for each information)</a:t>
            </a:r>
            <a:endParaRPr lang="fr-CH" sz="2400" dirty="0"/>
          </a:p>
        </p:txBody>
      </p:sp>
      <p:pic>
        <p:nvPicPr>
          <p:cNvPr id="9" name="Picture 2">
            <a:extLst>
              <a:ext uri="{FF2B5EF4-FFF2-40B4-BE49-F238E27FC236}">
                <a16:creationId xmlns:a16="http://schemas.microsoft.com/office/drawing/2014/main" id="{86639CA0-4E96-80F9-7053-FAF725253E0C}"/>
              </a:ext>
            </a:extLst>
          </p:cNvPr>
          <p:cNvPicPr>
            <a:picLocks noChangeAspect="1" noChangeArrowheads="1"/>
          </p:cNvPicPr>
          <p:nvPr/>
        </p:nvPicPr>
        <p:blipFill>
          <a:blip r:embed="rId3" cstate="print"/>
          <a:srcRect l="24500" t="20444" r="18500" b="12000"/>
          <a:stretch>
            <a:fillRect/>
          </a:stretch>
        </p:blipFill>
        <p:spPr bwMode="auto">
          <a:xfrm>
            <a:off x="3961351" y="3259538"/>
            <a:ext cx="1855169" cy="1236780"/>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sp>
        <p:nvSpPr>
          <p:cNvPr id="11" name="Rectangle 265">
            <a:extLst>
              <a:ext uri="{FF2B5EF4-FFF2-40B4-BE49-F238E27FC236}">
                <a16:creationId xmlns:a16="http://schemas.microsoft.com/office/drawing/2014/main" id="{D51116E5-BFE5-875A-DB23-BDAA6BC4E38B}"/>
              </a:ext>
            </a:extLst>
          </p:cNvPr>
          <p:cNvSpPr>
            <a:spLocks noChangeArrowheads="1"/>
          </p:cNvSpPr>
          <p:nvPr/>
        </p:nvSpPr>
        <p:spPr bwMode="auto">
          <a:xfrm>
            <a:off x="8057972" y="1125964"/>
            <a:ext cx="1965125" cy="254301"/>
          </a:xfrm>
          <a:prstGeom prst="rect">
            <a:avLst/>
          </a:prstGeom>
          <a:noFill/>
          <a:ln w="12700">
            <a:noFill/>
            <a:miter lim="800000"/>
            <a:headEnd/>
            <a:tailEnd/>
          </a:ln>
        </p:spPr>
        <p:txBody>
          <a:bodyPr wrap="square" lIns="67866" tIns="33338" rIns="67866" bIns="33338">
            <a:spAutoFit/>
          </a:bodyPr>
          <a:lstStyle/>
          <a:p>
            <a:pPr>
              <a:lnSpc>
                <a:spcPct val="90000"/>
              </a:lnSpc>
            </a:pPr>
            <a:r>
              <a:rPr lang="fr-CH" sz="1350" dirty="0"/>
              <a:t>Example:</a:t>
            </a:r>
          </a:p>
        </p:txBody>
      </p:sp>
      <p:pic>
        <p:nvPicPr>
          <p:cNvPr id="12" name="Picture 11">
            <a:extLst>
              <a:ext uri="{FF2B5EF4-FFF2-40B4-BE49-F238E27FC236}">
                <a16:creationId xmlns:a16="http://schemas.microsoft.com/office/drawing/2014/main" id="{6CD69C2C-AE61-DB11-340C-C339D65254C2}"/>
              </a:ext>
            </a:extLst>
          </p:cNvPr>
          <p:cNvPicPr>
            <a:picLocks noChangeAspect="1"/>
          </p:cNvPicPr>
          <p:nvPr/>
        </p:nvPicPr>
        <p:blipFill>
          <a:blip r:embed="rId4"/>
          <a:stretch>
            <a:fillRect/>
          </a:stretch>
        </p:blipFill>
        <p:spPr>
          <a:xfrm>
            <a:off x="1847529" y="3347026"/>
            <a:ext cx="1855169" cy="2705270"/>
          </a:xfrm>
          <a:prstGeom prst="rect">
            <a:avLst/>
          </a:prstGeom>
        </p:spPr>
      </p:pic>
      <p:sp>
        <p:nvSpPr>
          <p:cNvPr id="13" name="AutoShape 416">
            <a:extLst>
              <a:ext uri="{FF2B5EF4-FFF2-40B4-BE49-F238E27FC236}">
                <a16:creationId xmlns:a16="http://schemas.microsoft.com/office/drawing/2014/main" id="{5E50CD2C-7E0C-ACE2-75F6-6E8AA036E0FD}"/>
              </a:ext>
            </a:extLst>
          </p:cNvPr>
          <p:cNvSpPr>
            <a:spLocks noChangeArrowheads="1"/>
          </p:cNvSpPr>
          <p:nvPr/>
        </p:nvSpPr>
        <p:spPr bwMode="auto">
          <a:xfrm>
            <a:off x="3440761" y="4440999"/>
            <a:ext cx="415406" cy="357188"/>
          </a:xfrm>
          <a:prstGeom prst="rightArrow">
            <a:avLst>
              <a:gd name="adj1" fmla="val 50000"/>
              <a:gd name="adj2" fmla="val 50000"/>
            </a:avLst>
          </a:prstGeom>
          <a:solidFill>
            <a:srgbClr val="4F8CB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pic>
        <p:nvPicPr>
          <p:cNvPr id="14" name="Picture 13">
            <a:extLst>
              <a:ext uri="{FF2B5EF4-FFF2-40B4-BE49-F238E27FC236}">
                <a16:creationId xmlns:a16="http://schemas.microsoft.com/office/drawing/2014/main" id="{7FE9E53F-6B68-250A-DB4B-F286A61BF0D6}"/>
              </a:ext>
            </a:extLst>
          </p:cNvPr>
          <p:cNvPicPr>
            <a:picLocks noChangeAspect="1"/>
          </p:cNvPicPr>
          <p:nvPr/>
        </p:nvPicPr>
        <p:blipFill rotWithShape="1">
          <a:blip r:embed="rId5"/>
          <a:srcRect l="7510" t="21581" r="47675" b="14930"/>
          <a:stretch/>
        </p:blipFill>
        <p:spPr>
          <a:xfrm>
            <a:off x="7117460" y="3259538"/>
            <a:ext cx="1852683" cy="1408038"/>
          </a:xfrm>
          <a:prstGeom prst="rect">
            <a:avLst/>
          </a:prstGeom>
        </p:spPr>
      </p:pic>
      <p:pic>
        <p:nvPicPr>
          <p:cNvPr id="16" name="Picture 15">
            <a:extLst>
              <a:ext uri="{FF2B5EF4-FFF2-40B4-BE49-F238E27FC236}">
                <a16:creationId xmlns:a16="http://schemas.microsoft.com/office/drawing/2014/main" id="{3EF8AF37-885E-A4C7-39BB-7092774C91A1}"/>
              </a:ext>
            </a:extLst>
          </p:cNvPr>
          <p:cNvPicPr>
            <a:picLocks noChangeAspect="1"/>
          </p:cNvPicPr>
          <p:nvPr/>
        </p:nvPicPr>
        <p:blipFill rotWithShape="1">
          <a:blip r:embed="rId6"/>
          <a:srcRect l="25588" t="16235" r="27951" b="19839"/>
          <a:stretch/>
        </p:blipFill>
        <p:spPr>
          <a:xfrm>
            <a:off x="8419049" y="4667577"/>
            <a:ext cx="1846360" cy="1362789"/>
          </a:xfrm>
          <a:prstGeom prst="rect">
            <a:avLst/>
          </a:prstGeom>
        </p:spPr>
      </p:pic>
      <p:pic>
        <p:nvPicPr>
          <p:cNvPr id="17" name="Picture 16">
            <a:extLst>
              <a:ext uri="{FF2B5EF4-FFF2-40B4-BE49-F238E27FC236}">
                <a16:creationId xmlns:a16="http://schemas.microsoft.com/office/drawing/2014/main" id="{8FB3866F-49B2-36B2-A64B-4F766B8030C1}"/>
              </a:ext>
            </a:extLst>
          </p:cNvPr>
          <p:cNvPicPr>
            <a:picLocks noChangeAspect="1"/>
          </p:cNvPicPr>
          <p:nvPr/>
        </p:nvPicPr>
        <p:blipFill rotWithShape="1">
          <a:blip r:embed="rId7"/>
          <a:srcRect l="13361" t="26590" r="33463" b="19014"/>
          <a:stretch/>
        </p:blipFill>
        <p:spPr>
          <a:xfrm>
            <a:off x="6564625" y="4694777"/>
            <a:ext cx="1939445" cy="1321571"/>
          </a:xfrm>
          <a:prstGeom prst="rect">
            <a:avLst/>
          </a:prstGeom>
        </p:spPr>
      </p:pic>
      <p:sp>
        <p:nvSpPr>
          <p:cNvPr id="18" name="AutoShape 416">
            <a:extLst>
              <a:ext uri="{FF2B5EF4-FFF2-40B4-BE49-F238E27FC236}">
                <a16:creationId xmlns:a16="http://schemas.microsoft.com/office/drawing/2014/main" id="{9B86934E-AA76-F219-EBBA-6C097F0DCBBE}"/>
              </a:ext>
            </a:extLst>
          </p:cNvPr>
          <p:cNvSpPr>
            <a:spLocks noChangeArrowheads="1"/>
          </p:cNvSpPr>
          <p:nvPr/>
        </p:nvSpPr>
        <p:spPr bwMode="auto">
          <a:xfrm rot="19838271">
            <a:off x="6112668" y="4081782"/>
            <a:ext cx="527411" cy="357188"/>
          </a:xfrm>
          <a:prstGeom prst="rightArrow">
            <a:avLst>
              <a:gd name="adj1" fmla="val 50000"/>
              <a:gd name="adj2" fmla="val 50000"/>
            </a:avLst>
          </a:prstGeom>
          <a:solidFill>
            <a:srgbClr val="4F8CB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19" name="AutoShape 416">
            <a:extLst>
              <a:ext uri="{FF2B5EF4-FFF2-40B4-BE49-F238E27FC236}">
                <a16:creationId xmlns:a16="http://schemas.microsoft.com/office/drawing/2014/main" id="{8ABB110B-30D2-45B1-EFBD-E91144A3A0B8}"/>
              </a:ext>
            </a:extLst>
          </p:cNvPr>
          <p:cNvSpPr>
            <a:spLocks noChangeArrowheads="1"/>
          </p:cNvSpPr>
          <p:nvPr/>
        </p:nvSpPr>
        <p:spPr bwMode="auto">
          <a:xfrm rot="1218542">
            <a:off x="6120768" y="4882252"/>
            <a:ext cx="527411" cy="357188"/>
          </a:xfrm>
          <a:prstGeom prst="rightArrow">
            <a:avLst>
              <a:gd name="adj1" fmla="val 50000"/>
              <a:gd name="adj2" fmla="val 50000"/>
            </a:avLst>
          </a:prstGeom>
          <a:solidFill>
            <a:srgbClr val="4F8CB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20" name="TextBox 19">
            <a:extLst>
              <a:ext uri="{FF2B5EF4-FFF2-40B4-BE49-F238E27FC236}">
                <a16:creationId xmlns:a16="http://schemas.microsoft.com/office/drawing/2014/main" id="{364B2542-B391-F027-A3F2-C7653BB5544A}"/>
              </a:ext>
            </a:extLst>
          </p:cNvPr>
          <p:cNvSpPr txBox="1"/>
          <p:nvPr/>
        </p:nvSpPr>
        <p:spPr>
          <a:xfrm>
            <a:off x="8700030" y="4136456"/>
            <a:ext cx="1665375" cy="253916"/>
          </a:xfrm>
          <a:prstGeom prst="rect">
            <a:avLst/>
          </a:prstGeom>
          <a:noFill/>
        </p:spPr>
        <p:txBody>
          <a:bodyPr wrap="square">
            <a:spAutoFit/>
          </a:bodyPr>
          <a:lstStyle/>
          <a:p>
            <a:r>
              <a:rPr lang="fr-CH" sz="1050" dirty="0" err="1"/>
              <a:t>Thematic</a:t>
            </a:r>
            <a:r>
              <a:rPr lang="fr-CH" sz="1050" dirty="0"/>
              <a:t> mapping</a:t>
            </a:r>
            <a:endParaRPr lang="fr-CH" dirty="0"/>
          </a:p>
        </p:txBody>
      </p:sp>
      <p:sp>
        <p:nvSpPr>
          <p:cNvPr id="21" name="TextBox 20">
            <a:extLst>
              <a:ext uri="{FF2B5EF4-FFF2-40B4-BE49-F238E27FC236}">
                <a16:creationId xmlns:a16="http://schemas.microsoft.com/office/drawing/2014/main" id="{B022C068-DB29-08BB-2E6E-D8D1E60134C4}"/>
              </a:ext>
            </a:extLst>
          </p:cNvPr>
          <p:cNvSpPr txBox="1"/>
          <p:nvPr/>
        </p:nvSpPr>
        <p:spPr>
          <a:xfrm>
            <a:off x="8504070" y="5960198"/>
            <a:ext cx="1513499" cy="253916"/>
          </a:xfrm>
          <a:prstGeom prst="rect">
            <a:avLst/>
          </a:prstGeom>
          <a:noFill/>
        </p:spPr>
        <p:txBody>
          <a:bodyPr wrap="square">
            <a:spAutoFit/>
          </a:bodyPr>
          <a:lstStyle/>
          <a:p>
            <a:r>
              <a:rPr lang="fr-CH" sz="1050" dirty="0"/>
              <a:t>Spatial modeling</a:t>
            </a:r>
            <a:endParaRPr lang="fr-CH" dirty="0"/>
          </a:p>
        </p:txBody>
      </p:sp>
      <p:sp>
        <p:nvSpPr>
          <p:cNvPr id="22" name="TextBox 21">
            <a:extLst>
              <a:ext uri="{FF2B5EF4-FFF2-40B4-BE49-F238E27FC236}">
                <a16:creationId xmlns:a16="http://schemas.microsoft.com/office/drawing/2014/main" id="{4836CC2E-E605-7A5E-B32A-7E2558063818}"/>
              </a:ext>
            </a:extLst>
          </p:cNvPr>
          <p:cNvSpPr txBox="1"/>
          <p:nvPr/>
        </p:nvSpPr>
        <p:spPr>
          <a:xfrm>
            <a:off x="6730008" y="5960198"/>
            <a:ext cx="1513499" cy="253916"/>
          </a:xfrm>
          <a:prstGeom prst="rect">
            <a:avLst/>
          </a:prstGeom>
          <a:noFill/>
        </p:spPr>
        <p:txBody>
          <a:bodyPr wrap="square">
            <a:spAutoFit/>
          </a:bodyPr>
          <a:lstStyle/>
          <a:p>
            <a:r>
              <a:rPr lang="fr-CH" sz="1050" dirty="0"/>
              <a:t>Spatial </a:t>
            </a:r>
            <a:r>
              <a:rPr lang="fr-CH" sz="1050" dirty="0" err="1"/>
              <a:t>analysis</a:t>
            </a:r>
            <a:endParaRPr lang="fr-CH" dirty="0"/>
          </a:p>
        </p:txBody>
      </p:sp>
      <p:sp>
        <p:nvSpPr>
          <p:cNvPr id="23" name="Rectangle 265">
            <a:extLst>
              <a:ext uri="{FF2B5EF4-FFF2-40B4-BE49-F238E27FC236}">
                <a16:creationId xmlns:a16="http://schemas.microsoft.com/office/drawing/2014/main" id="{9E13B3FF-3548-ACD8-EA03-820CF9991C06}"/>
              </a:ext>
            </a:extLst>
          </p:cNvPr>
          <p:cNvSpPr>
            <a:spLocks noChangeArrowheads="1"/>
          </p:cNvSpPr>
          <p:nvPr/>
        </p:nvSpPr>
        <p:spPr bwMode="auto">
          <a:xfrm>
            <a:off x="10154924" y="4691763"/>
            <a:ext cx="2824148" cy="254301"/>
          </a:xfrm>
          <a:prstGeom prst="rect">
            <a:avLst/>
          </a:prstGeom>
          <a:noFill/>
          <a:ln w="12700">
            <a:noFill/>
            <a:miter lim="800000"/>
            <a:headEnd/>
            <a:tailEnd/>
          </a:ln>
        </p:spPr>
        <p:txBody>
          <a:bodyPr wrap="square" lIns="67866" tIns="33338" rIns="67866" bIns="33338">
            <a:spAutoFit/>
          </a:bodyPr>
          <a:lstStyle/>
          <a:p>
            <a:pPr>
              <a:lnSpc>
                <a:spcPct val="90000"/>
              </a:lnSpc>
            </a:pPr>
            <a:r>
              <a:rPr lang="fr-CH" sz="1350" dirty="0" err="1"/>
              <a:t>Examples</a:t>
            </a:r>
            <a:r>
              <a:rPr lang="fr-CH" sz="1350" dirty="0"/>
              <a:t> for </a:t>
            </a:r>
            <a:r>
              <a:rPr lang="fr-CH" sz="1350" dirty="0" err="1"/>
              <a:t>Cambodia</a:t>
            </a:r>
            <a:endParaRPr lang="fr-CH" sz="1350" dirty="0"/>
          </a:p>
        </p:txBody>
      </p:sp>
      <p:pic>
        <p:nvPicPr>
          <p:cNvPr id="24" name="Picture 23">
            <a:extLst>
              <a:ext uri="{FF2B5EF4-FFF2-40B4-BE49-F238E27FC236}">
                <a16:creationId xmlns:a16="http://schemas.microsoft.com/office/drawing/2014/main" id="{8916FCE0-45C5-9BC8-5AA7-A2172B521175}"/>
              </a:ext>
            </a:extLst>
          </p:cNvPr>
          <p:cNvPicPr>
            <a:picLocks noChangeAspect="1"/>
          </p:cNvPicPr>
          <p:nvPr/>
        </p:nvPicPr>
        <p:blipFill>
          <a:blip r:embed="rId8"/>
          <a:stretch>
            <a:fillRect/>
          </a:stretch>
        </p:blipFill>
        <p:spPr>
          <a:xfrm>
            <a:off x="3960183" y="4699660"/>
            <a:ext cx="1939446" cy="1347572"/>
          </a:xfrm>
          <a:prstGeom prst="rect">
            <a:avLst/>
          </a:prstGeom>
        </p:spPr>
      </p:pic>
      <p:pic>
        <p:nvPicPr>
          <p:cNvPr id="26" name="Picture 25">
            <a:extLst>
              <a:ext uri="{FF2B5EF4-FFF2-40B4-BE49-F238E27FC236}">
                <a16:creationId xmlns:a16="http://schemas.microsoft.com/office/drawing/2014/main" id="{F319EF42-4CA2-744F-4B15-D991E2776053}"/>
              </a:ext>
            </a:extLst>
          </p:cNvPr>
          <p:cNvPicPr>
            <a:picLocks noChangeAspect="1"/>
          </p:cNvPicPr>
          <p:nvPr/>
        </p:nvPicPr>
        <p:blipFill>
          <a:blip r:embed="rId9"/>
          <a:stretch>
            <a:fillRect/>
          </a:stretch>
        </p:blipFill>
        <p:spPr>
          <a:xfrm>
            <a:off x="7481274" y="1380569"/>
            <a:ext cx="3090176" cy="1244858"/>
          </a:xfrm>
          <a:prstGeom prst="rect">
            <a:avLst/>
          </a:prstGeom>
        </p:spPr>
      </p:pic>
      <p:sp>
        <p:nvSpPr>
          <p:cNvPr id="28" name="TextBox 27">
            <a:extLst>
              <a:ext uri="{FF2B5EF4-FFF2-40B4-BE49-F238E27FC236}">
                <a16:creationId xmlns:a16="http://schemas.microsoft.com/office/drawing/2014/main" id="{609AB0AB-718E-40B2-A569-049481A45D68}"/>
              </a:ext>
            </a:extLst>
          </p:cNvPr>
          <p:cNvSpPr txBox="1"/>
          <p:nvPr/>
        </p:nvSpPr>
        <p:spPr>
          <a:xfrm>
            <a:off x="7824192" y="2740033"/>
            <a:ext cx="2813692" cy="507831"/>
          </a:xfrm>
          <a:prstGeom prst="rect">
            <a:avLst/>
          </a:prstGeom>
          <a:noFill/>
        </p:spPr>
        <p:txBody>
          <a:bodyPr wrap="square">
            <a:spAutoFit/>
          </a:bodyPr>
          <a:lstStyle/>
          <a:p>
            <a:r>
              <a:rPr lang="fr-CH" sz="900" dirty="0"/>
              <a:t>COOR_SO: Source</a:t>
            </a:r>
          </a:p>
          <a:p>
            <a:r>
              <a:rPr lang="fr-CH" sz="900" dirty="0"/>
              <a:t>COOR_MU: Method </a:t>
            </a:r>
            <a:r>
              <a:rPr lang="fr-CH" sz="900" dirty="0" err="1"/>
              <a:t>used</a:t>
            </a:r>
            <a:endParaRPr lang="fr-CH" sz="900" dirty="0"/>
          </a:p>
          <a:p>
            <a:r>
              <a:rPr lang="fr-CH" sz="900" dirty="0"/>
              <a:t>COOR_AC: Qualitative </a:t>
            </a:r>
            <a:r>
              <a:rPr lang="fr-CH" sz="900" dirty="0" err="1"/>
              <a:t>assessment</a:t>
            </a:r>
            <a:r>
              <a:rPr lang="fr-CH" sz="900" dirty="0"/>
              <a:t> of </a:t>
            </a:r>
            <a:r>
              <a:rPr lang="fr-CH" sz="900" dirty="0" err="1"/>
              <a:t>accuracy</a:t>
            </a:r>
            <a:endParaRPr lang="fr-CH" sz="900" dirty="0"/>
          </a:p>
        </p:txBody>
      </p:sp>
      <p:sp>
        <p:nvSpPr>
          <p:cNvPr id="5" name="Title 1">
            <a:extLst>
              <a:ext uri="{FF2B5EF4-FFF2-40B4-BE49-F238E27FC236}">
                <a16:creationId xmlns:a16="http://schemas.microsoft.com/office/drawing/2014/main" id="{42411154-2D41-4640-9EFB-798CCBF55BCD}"/>
              </a:ext>
            </a:extLst>
          </p:cNvPr>
          <p:cNvSpPr txBox="1">
            <a:spLocks/>
          </p:cNvSpPr>
          <p:nvPr/>
        </p:nvSpPr>
        <p:spPr>
          <a:xfrm>
            <a:off x="1" y="150215"/>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Location</a:t>
            </a:r>
          </a:p>
        </p:txBody>
      </p:sp>
      <p:sp>
        <p:nvSpPr>
          <p:cNvPr id="2" name="Slide Number Placeholder 3">
            <a:extLst>
              <a:ext uri="{FF2B5EF4-FFF2-40B4-BE49-F238E27FC236}">
                <a16:creationId xmlns:a16="http://schemas.microsoft.com/office/drawing/2014/main" id="{496285DA-4653-296A-7B23-5515711F9F49}"/>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42</a:t>
            </a:fld>
            <a:endParaRPr lang="en-GB" altLang="en-US" sz="1200" dirty="0">
              <a:solidFill>
                <a:schemeClr val="bg1"/>
              </a:solidFill>
            </a:endParaRPr>
          </a:p>
        </p:txBody>
      </p:sp>
    </p:spTree>
    <p:extLst>
      <p:ext uri="{BB962C8B-B14F-4D97-AF65-F5344CB8AC3E}">
        <p14:creationId xmlns:p14="http://schemas.microsoft.com/office/powerpoint/2010/main" val="3480511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32F978-7A78-7C78-F41E-84D5032A9F37}"/>
              </a:ext>
            </a:extLst>
          </p:cNvPr>
          <p:cNvSpPr/>
          <p:nvPr/>
        </p:nvSpPr>
        <p:spPr>
          <a:xfrm>
            <a:off x="795652" y="880681"/>
            <a:ext cx="11110023" cy="1569660"/>
          </a:xfrm>
          <a:prstGeom prst="rect">
            <a:avLst/>
          </a:prstGeom>
        </p:spPr>
        <p:txBody>
          <a:bodyPr wrap="square">
            <a:spAutoFit/>
          </a:bodyPr>
          <a:lstStyle/>
          <a:p>
            <a:r>
              <a:rPr lang="en-US" sz="2400" dirty="0"/>
              <a:t>Information needed to contact the healthcare facility through various media, including:</a:t>
            </a:r>
          </a:p>
          <a:p>
            <a:pPr marL="342900" indent="-342900">
              <a:buFont typeface="Arial" panose="020B0604020202020204" pitchFamily="34" charset="0"/>
              <a:buChar char="•"/>
            </a:pPr>
            <a:r>
              <a:rPr lang="en-US" sz="2400" dirty="0"/>
              <a:t>The full name and position of the head of the infrastructure</a:t>
            </a:r>
          </a:p>
          <a:p>
            <a:pPr marL="342900" indent="-342900">
              <a:buFont typeface="Arial" panose="020B0604020202020204" pitchFamily="34" charset="0"/>
              <a:buChar char="•"/>
            </a:pPr>
            <a:r>
              <a:rPr lang="en-US" sz="2400" dirty="0"/>
              <a:t>Telephone numbers (mobile, landline)</a:t>
            </a:r>
          </a:p>
          <a:p>
            <a:pPr marL="342900" indent="-342900">
              <a:buFont typeface="Arial" panose="020B0604020202020204" pitchFamily="34" charset="0"/>
              <a:buChar char="•"/>
            </a:pPr>
            <a:r>
              <a:rPr lang="en-US" sz="2400" dirty="0"/>
              <a:t>E-mail address</a:t>
            </a:r>
            <a:endParaRPr lang="fr-CH" sz="2400" dirty="0"/>
          </a:p>
        </p:txBody>
      </p:sp>
      <p:pic>
        <p:nvPicPr>
          <p:cNvPr id="8" name="Picture 7">
            <a:extLst>
              <a:ext uri="{FF2B5EF4-FFF2-40B4-BE49-F238E27FC236}">
                <a16:creationId xmlns:a16="http://schemas.microsoft.com/office/drawing/2014/main" id="{4603886E-9069-8787-1349-9ADF56E3BAC0}"/>
              </a:ext>
            </a:extLst>
          </p:cNvPr>
          <p:cNvPicPr>
            <a:picLocks noChangeAspect="1"/>
          </p:cNvPicPr>
          <p:nvPr/>
        </p:nvPicPr>
        <p:blipFill>
          <a:blip r:embed="rId3"/>
          <a:stretch>
            <a:fillRect/>
          </a:stretch>
        </p:blipFill>
        <p:spPr>
          <a:xfrm>
            <a:off x="2079528" y="2694102"/>
            <a:ext cx="2096690" cy="1599372"/>
          </a:xfrm>
          <a:prstGeom prst="rect">
            <a:avLst/>
          </a:prstGeom>
        </p:spPr>
      </p:pic>
      <p:pic>
        <p:nvPicPr>
          <p:cNvPr id="9" name="Picture 8">
            <a:extLst>
              <a:ext uri="{FF2B5EF4-FFF2-40B4-BE49-F238E27FC236}">
                <a16:creationId xmlns:a16="http://schemas.microsoft.com/office/drawing/2014/main" id="{30B827F3-0B42-ECB0-4A02-FE451F357594}"/>
              </a:ext>
            </a:extLst>
          </p:cNvPr>
          <p:cNvPicPr>
            <a:picLocks noChangeAspect="1"/>
          </p:cNvPicPr>
          <p:nvPr/>
        </p:nvPicPr>
        <p:blipFill>
          <a:blip r:embed="rId4"/>
          <a:stretch>
            <a:fillRect/>
          </a:stretch>
        </p:blipFill>
        <p:spPr>
          <a:xfrm>
            <a:off x="6347340" y="2851565"/>
            <a:ext cx="587423" cy="996768"/>
          </a:xfrm>
          <a:prstGeom prst="rect">
            <a:avLst/>
          </a:prstGeom>
        </p:spPr>
      </p:pic>
      <p:pic>
        <p:nvPicPr>
          <p:cNvPr id="10" name="Picture 9">
            <a:extLst>
              <a:ext uri="{FF2B5EF4-FFF2-40B4-BE49-F238E27FC236}">
                <a16:creationId xmlns:a16="http://schemas.microsoft.com/office/drawing/2014/main" id="{0695A421-9ED8-95EC-03F1-45B08700B773}"/>
              </a:ext>
            </a:extLst>
          </p:cNvPr>
          <p:cNvPicPr>
            <a:picLocks noChangeAspect="1"/>
          </p:cNvPicPr>
          <p:nvPr/>
        </p:nvPicPr>
        <p:blipFill>
          <a:blip r:embed="rId5"/>
          <a:stretch>
            <a:fillRect/>
          </a:stretch>
        </p:blipFill>
        <p:spPr>
          <a:xfrm>
            <a:off x="4593768" y="2851565"/>
            <a:ext cx="1182651" cy="1030526"/>
          </a:xfrm>
          <a:prstGeom prst="rect">
            <a:avLst/>
          </a:prstGeom>
        </p:spPr>
      </p:pic>
      <p:pic>
        <p:nvPicPr>
          <p:cNvPr id="11" name="Picture 10">
            <a:extLst>
              <a:ext uri="{FF2B5EF4-FFF2-40B4-BE49-F238E27FC236}">
                <a16:creationId xmlns:a16="http://schemas.microsoft.com/office/drawing/2014/main" id="{8A3F21CA-39F5-7061-6BB1-67E04255E77E}"/>
              </a:ext>
            </a:extLst>
          </p:cNvPr>
          <p:cNvPicPr>
            <a:picLocks noChangeAspect="1"/>
          </p:cNvPicPr>
          <p:nvPr/>
        </p:nvPicPr>
        <p:blipFill>
          <a:blip r:embed="rId6"/>
          <a:stretch>
            <a:fillRect/>
          </a:stretch>
        </p:blipFill>
        <p:spPr>
          <a:xfrm>
            <a:off x="7600456" y="2761657"/>
            <a:ext cx="1732592" cy="1120434"/>
          </a:xfrm>
          <a:prstGeom prst="rect">
            <a:avLst/>
          </a:prstGeom>
        </p:spPr>
      </p:pic>
      <p:sp>
        <p:nvSpPr>
          <p:cNvPr id="7" name="Title 1">
            <a:extLst>
              <a:ext uri="{FF2B5EF4-FFF2-40B4-BE49-F238E27FC236}">
                <a16:creationId xmlns:a16="http://schemas.microsoft.com/office/drawing/2014/main" id="{2F478F36-F1B8-0742-0F37-F7AC3E40C60C}"/>
              </a:ext>
            </a:extLst>
          </p:cNvPr>
          <p:cNvSpPr txBox="1">
            <a:spLocks/>
          </p:cNvSpPr>
          <p:nvPr/>
        </p:nvSpPr>
        <p:spPr>
          <a:xfrm>
            <a:off x="1" y="150215"/>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Contact information</a:t>
            </a:r>
          </a:p>
        </p:txBody>
      </p:sp>
      <p:sp>
        <p:nvSpPr>
          <p:cNvPr id="12" name="Rectangle 11">
            <a:extLst>
              <a:ext uri="{FF2B5EF4-FFF2-40B4-BE49-F238E27FC236}">
                <a16:creationId xmlns:a16="http://schemas.microsoft.com/office/drawing/2014/main" id="{A3EF6196-F7EB-84D1-403D-7BA686ACA13B}"/>
              </a:ext>
            </a:extLst>
          </p:cNvPr>
          <p:cNvSpPr/>
          <p:nvPr/>
        </p:nvSpPr>
        <p:spPr>
          <a:xfrm>
            <a:off x="1837885" y="4301771"/>
            <a:ext cx="8285302" cy="461665"/>
          </a:xfrm>
          <a:prstGeom prst="rect">
            <a:avLst/>
          </a:prstGeom>
        </p:spPr>
        <p:txBody>
          <a:bodyPr wrap="square">
            <a:spAutoFit/>
          </a:bodyPr>
          <a:lstStyle/>
          <a:p>
            <a:pPr marL="127397" indent="-127397"/>
            <a:r>
              <a:rPr lang="en-US" sz="2400" dirty="0"/>
              <a:t>Not applicable to all the geographic features</a:t>
            </a:r>
          </a:p>
        </p:txBody>
      </p:sp>
      <p:sp>
        <p:nvSpPr>
          <p:cNvPr id="13" name="Right Arrow 43">
            <a:extLst>
              <a:ext uri="{FF2B5EF4-FFF2-40B4-BE49-F238E27FC236}">
                <a16:creationId xmlns:a16="http://schemas.microsoft.com/office/drawing/2014/main" id="{665605A9-1967-8DDC-1043-0E15F295230B}"/>
              </a:ext>
            </a:extLst>
          </p:cNvPr>
          <p:cNvSpPr/>
          <p:nvPr/>
        </p:nvSpPr>
        <p:spPr>
          <a:xfrm>
            <a:off x="1297497" y="4340931"/>
            <a:ext cx="522856" cy="360040"/>
          </a:xfrm>
          <a:prstGeom prst="rightArrow">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3">
            <a:extLst>
              <a:ext uri="{FF2B5EF4-FFF2-40B4-BE49-F238E27FC236}">
                <a16:creationId xmlns:a16="http://schemas.microsoft.com/office/drawing/2014/main" id="{8D233036-AB16-BC7B-2AAF-B4AD0C5A8384}"/>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43</a:t>
            </a:fld>
            <a:endParaRPr lang="en-GB" altLang="en-US" sz="1200" dirty="0">
              <a:solidFill>
                <a:schemeClr val="bg1"/>
              </a:solidFill>
            </a:endParaRPr>
          </a:p>
        </p:txBody>
      </p:sp>
    </p:spTree>
    <p:extLst>
      <p:ext uri="{BB962C8B-B14F-4D97-AF65-F5344CB8AC3E}">
        <p14:creationId xmlns:p14="http://schemas.microsoft.com/office/powerpoint/2010/main" val="3967007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4881296-EBA7-D3CF-FA20-D746EE7649EB}"/>
              </a:ext>
            </a:extLst>
          </p:cNvPr>
          <p:cNvSpPr txBox="1">
            <a:spLocks noChangeArrowheads="1"/>
          </p:cNvSpPr>
          <p:nvPr/>
        </p:nvSpPr>
        <p:spPr bwMode="auto">
          <a:xfrm>
            <a:off x="7512844" y="5775913"/>
            <a:ext cx="154305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Calibri" panose="020F0502020204030204" pitchFamily="34" charset="0"/>
                <a:ea typeface="+mn-ea"/>
                <a:cs typeface="Arial" charset="0"/>
              </a:defRPr>
            </a:lvl1pPr>
            <a:lvl2pPr marL="557213" indent="-214313"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Arial" charset="0"/>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Calibri" panose="020F0502020204030204" pitchFamily="34" charset="0"/>
                <a:ea typeface="+mn-ea"/>
                <a:cs typeface="Arial" charset="0"/>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Calibri" pitchFamily="34" charset="0"/>
                <a:ea typeface="+mn-ea"/>
                <a:cs typeface="Arial" charset="0"/>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Calibri" pitchFamily="34" charset="0"/>
                <a:ea typeface="+mn-ea"/>
                <a:cs typeface="Arial" charset="0"/>
              </a:defRPr>
            </a:lvl5pPr>
            <a:lvl6pPr marL="1885950" indent="-171450" algn="l" defTabSz="914400" rtl="0" eaLnBrk="0" fontAlgn="base" latinLnBrk="0" hangingPunct="0">
              <a:lnSpc>
                <a:spcPct val="90000"/>
              </a:lnSpc>
              <a:spcBef>
                <a:spcPts val="375"/>
              </a:spcBef>
              <a:spcAft>
                <a:spcPct val="0"/>
              </a:spcAft>
              <a:buFont typeface="Arial" panose="020B0604020202020204" pitchFamily="34" charset="0"/>
              <a:buChar char="•"/>
              <a:defRPr kern="1200">
                <a:solidFill>
                  <a:schemeClr val="tx1"/>
                </a:solidFill>
                <a:latin typeface="Calibri" pitchFamily="34" charset="0"/>
                <a:ea typeface="+mn-ea"/>
                <a:cs typeface="Arial" charset="0"/>
              </a:defRPr>
            </a:lvl6pPr>
            <a:lvl7pPr marL="2228850" indent="-171450" algn="l" defTabSz="914400" rtl="0" eaLnBrk="0" fontAlgn="base" latinLnBrk="0" hangingPunct="0">
              <a:lnSpc>
                <a:spcPct val="90000"/>
              </a:lnSpc>
              <a:spcBef>
                <a:spcPts val="375"/>
              </a:spcBef>
              <a:spcAft>
                <a:spcPct val="0"/>
              </a:spcAft>
              <a:buFont typeface="Arial" panose="020B0604020202020204" pitchFamily="34" charset="0"/>
              <a:buChar char="•"/>
              <a:defRPr kern="1200">
                <a:solidFill>
                  <a:schemeClr val="tx1"/>
                </a:solidFill>
                <a:latin typeface="Calibri" pitchFamily="34" charset="0"/>
                <a:ea typeface="+mn-ea"/>
                <a:cs typeface="Arial" charset="0"/>
              </a:defRPr>
            </a:lvl7pPr>
            <a:lvl8pPr marL="2571750" indent="-171450" algn="l" defTabSz="914400" rtl="0" eaLnBrk="0" fontAlgn="base" latinLnBrk="0" hangingPunct="0">
              <a:lnSpc>
                <a:spcPct val="90000"/>
              </a:lnSpc>
              <a:spcBef>
                <a:spcPts val="375"/>
              </a:spcBef>
              <a:spcAft>
                <a:spcPct val="0"/>
              </a:spcAft>
              <a:buFont typeface="Arial" panose="020B0604020202020204" pitchFamily="34" charset="0"/>
              <a:buChar char="•"/>
              <a:defRPr kern="1200">
                <a:solidFill>
                  <a:schemeClr val="tx1"/>
                </a:solidFill>
                <a:latin typeface="Calibri" pitchFamily="34" charset="0"/>
                <a:ea typeface="+mn-ea"/>
                <a:cs typeface="Arial" charset="0"/>
              </a:defRPr>
            </a:lvl8pPr>
            <a:lvl9pPr marL="2914650" indent="-171450" algn="l" defTabSz="914400" rtl="0" eaLnBrk="0" fontAlgn="base" latinLnBrk="0" hangingPunct="0">
              <a:lnSpc>
                <a:spcPct val="90000"/>
              </a:lnSpc>
              <a:spcBef>
                <a:spcPts val="375"/>
              </a:spcBef>
              <a:spcAft>
                <a:spcPct val="0"/>
              </a:spcAft>
              <a:buFont typeface="Arial" panose="020B0604020202020204" pitchFamily="34" charset="0"/>
              <a:buChar char="•"/>
              <a:defRPr kern="1200">
                <a:solidFill>
                  <a:schemeClr val="tx1"/>
                </a:solidFill>
                <a:latin typeface="Calibri" pitchFamily="34" charset="0"/>
                <a:ea typeface="+mn-ea"/>
                <a:cs typeface="Arial" charset="0"/>
              </a:defRPr>
            </a:lvl9pPr>
          </a:lstStyle>
          <a:p>
            <a:pPr>
              <a:lnSpc>
                <a:spcPct val="100000"/>
              </a:lnSpc>
              <a:spcBef>
                <a:spcPct val="0"/>
              </a:spcBef>
              <a:buFontTx/>
              <a:buNone/>
            </a:pPr>
            <a:fld id="{AB949C20-3D3E-4CE0-B0BF-0461DA919736}" type="slidenum">
              <a:rPr lang="en-GB" altLang="en-US" sz="900">
                <a:solidFill>
                  <a:schemeClr val="bg1"/>
                </a:solidFill>
              </a:rPr>
              <a:pPr>
                <a:lnSpc>
                  <a:spcPct val="100000"/>
                </a:lnSpc>
                <a:spcBef>
                  <a:spcPct val="0"/>
                </a:spcBef>
                <a:buFontTx/>
                <a:buNone/>
              </a:pPr>
              <a:t>44</a:t>
            </a:fld>
            <a:endParaRPr lang="en-GB" altLang="en-US" sz="900">
              <a:solidFill>
                <a:schemeClr val="bg1"/>
              </a:solidFill>
            </a:endParaRPr>
          </a:p>
        </p:txBody>
      </p:sp>
      <p:sp>
        <p:nvSpPr>
          <p:cNvPr id="6" name="Rectangle 3">
            <a:extLst>
              <a:ext uri="{FF2B5EF4-FFF2-40B4-BE49-F238E27FC236}">
                <a16:creationId xmlns:a16="http://schemas.microsoft.com/office/drawing/2014/main" id="{AC92AD8A-C407-46DB-A0BB-8DEE3578230D}"/>
              </a:ext>
            </a:extLst>
          </p:cNvPr>
          <p:cNvSpPr>
            <a:spLocks noChangeArrowheads="1"/>
          </p:cNvSpPr>
          <p:nvPr/>
        </p:nvSpPr>
        <p:spPr bwMode="auto">
          <a:xfrm>
            <a:off x="884231" y="1332067"/>
            <a:ext cx="7069855" cy="390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Font typeface="Calibri Light" panose="020F0302020204030204" pitchFamily="34" charset="0"/>
              <a:buAutoNum type="arabicPeriod"/>
            </a:pPr>
            <a:r>
              <a:rPr lang="en-US" altLang="zh-CN" dirty="0"/>
              <a:t>Assess the current state </a:t>
            </a:r>
          </a:p>
          <a:p>
            <a:pPr eaLnBrk="1" hangingPunct="1">
              <a:spcBef>
                <a:spcPct val="20000"/>
              </a:spcBef>
              <a:buFont typeface="Calibri Light" panose="020F0302020204030204" pitchFamily="34" charset="0"/>
              <a:buAutoNum type="arabicPeriod"/>
            </a:pPr>
            <a:r>
              <a:rPr lang="en-US" altLang="zh-CN" dirty="0"/>
              <a:t>Establish the governance structure</a:t>
            </a:r>
          </a:p>
          <a:p>
            <a:pPr eaLnBrk="1" hangingPunct="1">
              <a:spcBef>
                <a:spcPct val="20000"/>
              </a:spcBef>
              <a:buFont typeface="Calibri Light" panose="020F0302020204030204" pitchFamily="34" charset="0"/>
              <a:buAutoNum type="arabicPeriod"/>
            </a:pPr>
            <a:r>
              <a:rPr lang="en-US" altLang="zh-CN" dirty="0"/>
              <a:t>Define the target state </a:t>
            </a:r>
          </a:p>
          <a:p>
            <a:pPr eaLnBrk="1" hangingPunct="1">
              <a:spcBef>
                <a:spcPct val="20000"/>
              </a:spcBef>
              <a:buFont typeface="Calibri Light" panose="020F0302020204030204" pitchFamily="34" charset="0"/>
              <a:buAutoNum type="arabicPeriod"/>
            </a:pPr>
            <a:r>
              <a:rPr lang="en-US" altLang="zh-CN" dirty="0"/>
              <a:t>Generate the first version of master list </a:t>
            </a:r>
          </a:p>
          <a:p>
            <a:pPr eaLnBrk="1" hangingPunct="1">
              <a:spcBef>
                <a:spcPct val="20000"/>
              </a:spcBef>
              <a:buFont typeface="Calibri Light" panose="020F0302020204030204" pitchFamily="34" charset="0"/>
              <a:buAutoNum type="arabicPeriod"/>
            </a:pPr>
            <a:r>
              <a:rPr lang="en-US" altLang="zh-CN" dirty="0"/>
              <a:t>Establish the registry (or common geo-registry) to host, manage and regularly update the master list</a:t>
            </a:r>
          </a:p>
          <a:p>
            <a:pPr eaLnBrk="1" hangingPunct="1">
              <a:spcBef>
                <a:spcPct val="20000"/>
              </a:spcBef>
              <a:buFont typeface="Calibri Light" panose="020F0302020204030204" pitchFamily="34" charset="0"/>
              <a:buAutoNum type="arabicPeriod"/>
            </a:pPr>
            <a:r>
              <a:rPr lang="en-US" altLang="zh-CN" dirty="0"/>
              <a:t>Share and use the master list</a:t>
            </a:r>
          </a:p>
          <a:p>
            <a:pPr eaLnBrk="1" hangingPunct="1">
              <a:spcBef>
                <a:spcPct val="20000"/>
              </a:spcBef>
              <a:buFont typeface="Calibri Light" panose="020F0302020204030204" pitchFamily="34" charset="0"/>
              <a:buAutoNum type="arabicPeriod"/>
            </a:pPr>
            <a:r>
              <a:rPr lang="en-US" altLang="zh-CN" dirty="0"/>
              <a:t>Maintain the master list and registry</a:t>
            </a:r>
          </a:p>
        </p:txBody>
      </p:sp>
      <p:pic>
        <p:nvPicPr>
          <p:cNvPr id="5" name="Picture 4">
            <a:extLst>
              <a:ext uri="{FF2B5EF4-FFF2-40B4-BE49-F238E27FC236}">
                <a16:creationId xmlns:a16="http://schemas.microsoft.com/office/drawing/2014/main" id="{B2547C9C-FF88-7C87-8358-E5A1D549C983}"/>
              </a:ext>
            </a:extLst>
          </p:cNvPr>
          <p:cNvPicPr>
            <a:picLocks noChangeAspect="1"/>
          </p:cNvPicPr>
          <p:nvPr/>
        </p:nvPicPr>
        <p:blipFill>
          <a:blip r:embed="rId3"/>
          <a:stretch>
            <a:fillRect/>
          </a:stretch>
        </p:blipFill>
        <p:spPr>
          <a:xfrm>
            <a:off x="8735419" y="1472591"/>
            <a:ext cx="2648550" cy="3761420"/>
          </a:xfrm>
          <a:prstGeom prst="rect">
            <a:avLst/>
          </a:prstGeom>
          <a:ln>
            <a:solidFill>
              <a:schemeClr val="tx1"/>
            </a:solidFill>
          </a:ln>
        </p:spPr>
      </p:pic>
      <p:sp>
        <p:nvSpPr>
          <p:cNvPr id="8" name="Title 1">
            <a:extLst>
              <a:ext uri="{FF2B5EF4-FFF2-40B4-BE49-F238E27FC236}">
                <a16:creationId xmlns:a16="http://schemas.microsoft.com/office/drawing/2014/main" id="{315E0AE5-D7BD-B1D7-AD72-13DBC7DE46AE}"/>
              </a:ext>
            </a:extLst>
          </p:cNvPr>
          <p:cNvSpPr txBox="1">
            <a:spLocks/>
          </p:cNvSpPr>
          <p:nvPr/>
        </p:nvSpPr>
        <p:spPr>
          <a:xfrm>
            <a:off x="1" y="150215"/>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Process</a:t>
            </a:r>
          </a:p>
        </p:txBody>
      </p:sp>
      <p:pic>
        <p:nvPicPr>
          <p:cNvPr id="3" name="Picture 2">
            <a:extLst>
              <a:ext uri="{FF2B5EF4-FFF2-40B4-BE49-F238E27FC236}">
                <a16:creationId xmlns:a16="http://schemas.microsoft.com/office/drawing/2014/main" id="{CCBAD19B-EFBB-AF61-9610-02AA1516B96C}"/>
              </a:ext>
            </a:extLst>
          </p:cNvPr>
          <p:cNvPicPr>
            <a:picLocks noChangeAspect="1"/>
          </p:cNvPicPr>
          <p:nvPr/>
        </p:nvPicPr>
        <p:blipFill rotWithShape="1">
          <a:blip r:embed="rId4"/>
          <a:srcRect l="80520" t="38265" r="10441" b="47050"/>
          <a:stretch/>
        </p:blipFill>
        <p:spPr>
          <a:xfrm>
            <a:off x="11245379" y="5130266"/>
            <a:ext cx="277179" cy="249797"/>
          </a:xfrm>
          <a:prstGeom prst="rect">
            <a:avLst/>
          </a:prstGeom>
        </p:spPr>
      </p:pic>
      <p:sp>
        <p:nvSpPr>
          <p:cNvPr id="7" name="Slide Number Placeholder 3">
            <a:extLst>
              <a:ext uri="{FF2B5EF4-FFF2-40B4-BE49-F238E27FC236}">
                <a16:creationId xmlns:a16="http://schemas.microsoft.com/office/drawing/2014/main" id="{8EE40BE2-5DC8-6160-B300-7F45B656FCAC}"/>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44</a:t>
            </a:fld>
            <a:endParaRPr lang="en-GB" altLang="en-US" sz="1200" dirty="0">
              <a:solidFill>
                <a:schemeClr val="bg1"/>
              </a:solidFill>
            </a:endParaRPr>
          </a:p>
        </p:txBody>
      </p:sp>
    </p:spTree>
    <p:extLst>
      <p:ext uri="{BB962C8B-B14F-4D97-AF65-F5344CB8AC3E}">
        <p14:creationId xmlns:p14="http://schemas.microsoft.com/office/powerpoint/2010/main" val="2716604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8B0292-E0FE-7650-CA7E-CB8D2BACCEE6}"/>
              </a:ext>
            </a:extLst>
          </p:cNvPr>
          <p:cNvPicPr>
            <a:picLocks noChangeAspect="1"/>
          </p:cNvPicPr>
          <p:nvPr/>
        </p:nvPicPr>
        <p:blipFill>
          <a:blip r:embed="rId3"/>
          <a:stretch>
            <a:fillRect/>
          </a:stretch>
        </p:blipFill>
        <p:spPr>
          <a:xfrm>
            <a:off x="8109899" y="1872469"/>
            <a:ext cx="3576126" cy="3770548"/>
          </a:xfrm>
          <a:prstGeom prst="rect">
            <a:avLst/>
          </a:prstGeom>
        </p:spPr>
      </p:pic>
      <p:sp>
        <p:nvSpPr>
          <p:cNvPr id="2" name="Title 1"/>
          <p:cNvSpPr txBox="1">
            <a:spLocks/>
          </p:cNvSpPr>
          <p:nvPr/>
        </p:nvSpPr>
        <p:spPr>
          <a:xfrm>
            <a:off x="1524000" y="74038"/>
            <a:ext cx="9144000" cy="594849"/>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Compile existing data, identify and fill data gaps</a:t>
            </a:r>
            <a:endParaRPr lang="en-PH" altLang="en-US" dirty="0"/>
          </a:p>
        </p:txBody>
      </p:sp>
      <p:sp>
        <p:nvSpPr>
          <p:cNvPr id="5" name="Rectangle 3"/>
          <p:cNvSpPr>
            <a:spLocks noChangeArrowheads="1"/>
          </p:cNvSpPr>
          <p:nvPr/>
        </p:nvSpPr>
        <p:spPr bwMode="auto">
          <a:xfrm>
            <a:off x="695325" y="733777"/>
            <a:ext cx="10001918" cy="866935"/>
          </a:xfrm>
          <a:prstGeom prst="rect">
            <a:avLst/>
          </a:prstGeom>
          <a:noFill/>
          <a:ln w="9525">
            <a:noFill/>
            <a:miter lim="800000"/>
            <a:headEnd/>
            <a:tailEnd/>
          </a:ln>
        </p:spPr>
        <p:txBody>
          <a:bodyPr lIns="0" tIns="0" rIns="0" bIns="0"/>
          <a:lstStyle/>
          <a:p>
            <a:r>
              <a:rPr lang="en-US" sz="2400" dirty="0"/>
              <a:t>The next steps consist in compiling existing data and identifying potential gaps against the needs that have been defined at the beginning of the process</a:t>
            </a:r>
          </a:p>
        </p:txBody>
      </p:sp>
      <p:sp>
        <p:nvSpPr>
          <p:cNvPr id="7" name="Rectangle 6"/>
          <p:cNvSpPr/>
          <p:nvPr/>
        </p:nvSpPr>
        <p:spPr>
          <a:xfrm>
            <a:off x="8994118" y="2505368"/>
            <a:ext cx="1368152" cy="9983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1">
                  <a:lumMod val="50000"/>
                </a:schemeClr>
              </a:solidFill>
            </a:endParaRPr>
          </a:p>
        </p:txBody>
      </p:sp>
      <p:sp>
        <p:nvSpPr>
          <p:cNvPr id="8" name="TextBox 7">
            <a:extLst>
              <a:ext uri="{FF2B5EF4-FFF2-40B4-BE49-F238E27FC236}">
                <a16:creationId xmlns:a16="http://schemas.microsoft.com/office/drawing/2014/main" id="{2AD3B6B0-E334-7A62-4AD2-E2451A68CD30}"/>
              </a:ext>
            </a:extLst>
          </p:cNvPr>
          <p:cNvSpPr txBox="1"/>
          <p:nvPr/>
        </p:nvSpPr>
        <p:spPr>
          <a:xfrm>
            <a:off x="1820504" y="1583726"/>
            <a:ext cx="3373747" cy="830997"/>
          </a:xfrm>
          <a:prstGeom prst="rect">
            <a:avLst/>
          </a:prstGeom>
          <a:noFill/>
        </p:spPr>
        <p:txBody>
          <a:bodyPr wrap="square">
            <a:spAutoFit/>
          </a:bodyPr>
          <a:lstStyle/>
          <a:p>
            <a:r>
              <a:rPr lang="en-US" sz="2400" dirty="0"/>
              <a:t>Topics of one of the HGL’s guidance document (2.3)</a:t>
            </a:r>
            <a:endParaRPr lang="fr-CH" sz="2400" dirty="0"/>
          </a:p>
        </p:txBody>
      </p:sp>
      <p:sp>
        <p:nvSpPr>
          <p:cNvPr id="9" name="Right Arrow 10">
            <a:extLst>
              <a:ext uri="{FF2B5EF4-FFF2-40B4-BE49-F238E27FC236}">
                <a16:creationId xmlns:a16="http://schemas.microsoft.com/office/drawing/2014/main" id="{48E41CCA-84FA-7AB4-F944-A911AAFD5062}"/>
              </a:ext>
            </a:extLst>
          </p:cNvPr>
          <p:cNvSpPr/>
          <p:nvPr/>
        </p:nvSpPr>
        <p:spPr>
          <a:xfrm>
            <a:off x="1251311" y="1600713"/>
            <a:ext cx="553594" cy="461665"/>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DDAE5E36-5603-5777-9416-97EED9E022C4}"/>
              </a:ext>
            </a:extLst>
          </p:cNvPr>
          <p:cNvSpPr txBox="1"/>
          <p:nvPr/>
        </p:nvSpPr>
        <p:spPr>
          <a:xfrm>
            <a:off x="205441" y="5670090"/>
            <a:ext cx="4164428" cy="230832"/>
          </a:xfrm>
          <a:prstGeom prst="rect">
            <a:avLst/>
          </a:prstGeom>
          <a:noFill/>
        </p:spPr>
        <p:txBody>
          <a:bodyPr wrap="square">
            <a:spAutoFit/>
          </a:bodyPr>
          <a:lstStyle/>
          <a:p>
            <a:r>
              <a:rPr lang="en-US" sz="900" dirty="0"/>
              <a:t>1 </a:t>
            </a:r>
            <a:r>
              <a:rPr lang="en-US" sz="900" dirty="0">
                <a:hlinkClick r:id="rId4"/>
              </a:rPr>
              <a:t>https://www.healthgeolab.net/DOCUMENTS/Guide_HGLC_Part2_3.pdf</a:t>
            </a:r>
            <a:r>
              <a:rPr lang="en-US" sz="900" dirty="0"/>
              <a:t> </a:t>
            </a:r>
          </a:p>
        </p:txBody>
      </p:sp>
      <p:sp>
        <p:nvSpPr>
          <p:cNvPr id="11" name="Rectangle 3">
            <a:extLst>
              <a:ext uri="{FF2B5EF4-FFF2-40B4-BE49-F238E27FC236}">
                <a16:creationId xmlns:a16="http://schemas.microsoft.com/office/drawing/2014/main" id="{06975E1E-DEB5-0E47-CE7F-4083F991B3AA}"/>
              </a:ext>
            </a:extLst>
          </p:cNvPr>
          <p:cNvSpPr>
            <a:spLocks noChangeArrowheads="1"/>
          </p:cNvSpPr>
          <p:nvPr/>
        </p:nvSpPr>
        <p:spPr bwMode="auto">
          <a:xfrm>
            <a:off x="695324" y="2952808"/>
            <a:ext cx="7284913" cy="1279450"/>
          </a:xfrm>
          <a:prstGeom prst="rect">
            <a:avLst/>
          </a:prstGeom>
          <a:noFill/>
          <a:ln w="9525">
            <a:noFill/>
            <a:miter lim="800000"/>
            <a:headEnd/>
            <a:tailEnd/>
          </a:ln>
        </p:spPr>
        <p:txBody>
          <a:bodyPr lIns="0" tIns="0" rIns="0" bIns="0"/>
          <a:lstStyle/>
          <a:p>
            <a:r>
              <a:rPr lang="en-US" sz="2400" dirty="0"/>
              <a:t>The identified gaps is then to be filled as much as possible using different methods depending on the type of data and the resources at this disposal</a:t>
            </a:r>
          </a:p>
        </p:txBody>
      </p:sp>
      <p:pic>
        <p:nvPicPr>
          <p:cNvPr id="13" name="Picture 12">
            <a:extLst>
              <a:ext uri="{FF2B5EF4-FFF2-40B4-BE49-F238E27FC236}">
                <a16:creationId xmlns:a16="http://schemas.microsoft.com/office/drawing/2014/main" id="{AFCAE104-49D6-B138-9662-D0EF402C454E}"/>
              </a:ext>
            </a:extLst>
          </p:cNvPr>
          <p:cNvPicPr>
            <a:picLocks noChangeAspect="1"/>
          </p:cNvPicPr>
          <p:nvPr/>
        </p:nvPicPr>
        <p:blipFill>
          <a:blip r:embed="rId5"/>
          <a:stretch>
            <a:fillRect/>
          </a:stretch>
        </p:blipFill>
        <p:spPr>
          <a:xfrm>
            <a:off x="5231021" y="1550771"/>
            <a:ext cx="910433" cy="1279450"/>
          </a:xfrm>
          <a:prstGeom prst="rect">
            <a:avLst/>
          </a:prstGeom>
          <a:ln>
            <a:solidFill>
              <a:schemeClr val="tx1"/>
            </a:solidFill>
          </a:ln>
        </p:spPr>
      </p:pic>
      <p:sp>
        <p:nvSpPr>
          <p:cNvPr id="17" name="TextBox 16">
            <a:extLst>
              <a:ext uri="{FF2B5EF4-FFF2-40B4-BE49-F238E27FC236}">
                <a16:creationId xmlns:a16="http://schemas.microsoft.com/office/drawing/2014/main" id="{5C566DFC-103A-3F10-8723-ADD7BF21F3E4}"/>
              </a:ext>
            </a:extLst>
          </p:cNvPr>
          <p:cNvSpPr txBox="1"/>
          <p:nvPr/>
        </p:nvSpPr>
        <p:spPr>
          <a:xfrm>
            <a:off x="1785441" y="4215271"/>
            <a:ext cx="4356013" cy="830997"/>
          </a:xfrm>
          <a:prstGeom prst="rect">
            <a:avLst/>
          </a:prstGeom>
          <a:noFill/>
        </p:spPr>
        <p:txBody>
          <a:bodyPr wrap="square">
            <a:spAutoFit/>
          </a:bodyPr>
          <a:lstStyle/>
          <a:p>
            <a:r>
              <a:rPr lang="en-US" sz="2400" dirty="0"/>
              <a:t>Topics of two other HGL guidance document (2.4.1 and 2.4.2)</a:t>
            </a:r>
            <a:endParaRPr lang="fr-CH" sz="2400" dirty="0"/>
          </a:p>
        </p:txBody>
      </p:sp>
      <p:sp>
        <p:nvSpPr>
          <p:cNvPr id="18" name="Right Arrow 10">
            <a:extLst>
              <a:ext uri="{FF2B5EF4-FFF2-40B4-BE49-F238E27FC236}">
                <a16:creationId xmlns:a16="http://schemas.microsoft.com/office/drawing/2014/main" id="{B4D4107D-BB33-57A4-0310-FFF0D9F9EE41}"/>
              </a:ext>
            </a:extLst>
          </p:cNvPr>
          <p:cNvSpPr/>
          <p:nvPr/>
        </p:nvSpPr>
        <p:spPr>
          <a:xfrm>
            <a:off x="1216248" y="4232258"/>
            <a:ext cx="553594" cy="461665"/>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a:extLst>
              <a:ext uri="{FF2B5EF4-FFF2-40B4-BE49-F238E27FC236}">
                <a16:creationId xmlns:a16="http://schemas.microsoft.com/office/drawing/2014/main" id="{B7A8C0A3-D6E3-A8E7-B253-E28881B9D2CB}"/>
              </a:ext>
            </a:extLst>
          </p:cNvPr>
          <p:cNvPicPr>
            <a:picLocks noChangeAspect="1"/>
          </p:cNvPicPr>
          <p:nvPr/>
        </p:nvPicPr>
        <p:blipFill>
          <a:blip r:embed="rId6"/>
          <a:stretch>
            <a:fillRect/>
          </a:stretch>
        </p:blipFill>
        <p:spPr>
          <a:xfrm>
            <a:off x="6205943" y="4131343"/>
            <a:ext cx="905125" cy="1278000"/>
          </a:xfrm>
          <a:prstGeom prst="rect">
            <a:avLst/>
          </a:prstGeom>
          <a:ln>
            <a:solidFill>
              <a:schemeClr val="tx1"/>
            </a:solidFill>
          </a:ln>
        </p:spPr>
      </p:pic>
      <p:pic>
        <p:nvPicPr>
          <p:cNvPr id="22" name="Picture 21">
            <a:extLst>
              <a:ext uri="{FF2B5EF4-FFF2-40B4-BE49-F238E27FC236}">
                <a16:creationId xmlns:a16="http://schemas.microsoft.com/office/drawing/2014/main" id="{8F4090ED-5C1A-69D0-25DF-FB08FB33C418}"/>
              </a:ext>
            </a:extLst>
          </p:cNvPr>
          <p:cNvPicPr>
            <a:picLocks noChangeAspect="1"/>
          </p:cNvPicPr>
          <p:nvPr/>
        </p:nvPicPr>
        <p:blipFill>
          <a:blip r:embed="rId7"/>
          <a:stretch>
            <a:fillRect/>
          </a:stretch>
        </p:blipFill>
        <p:spPr>
          <a:xfrm>
            <a:off x="6722456" y="4550080"/>
            <a:ext cx="900817" cy="1278000"/>
          </a:xfrm>
          <a:prstGeom prst="rect">
            <a:avLst/>
          </a:prstGeom>
          <a:ln>
            <a:solidFill>
              <a:schemeClr val="tx1"/>
            </a:solidFill>
          </a:ln>
        </p:spPr>
      </p:pic>
      <p:sp>
        <p:nvSpPr>
          <p:cNvPr id="25" name="TextBox 24">
            <a:extLst>
              <a:ext uri="{FF2B5EF4-FFF2-40B4-BE49-F238E27FC236}">
                <a16:creationId xmlns:a16="http://schemas.microsoft.com/office/drawing/2014/main" id="{79D24196-1293-2C6E-007A-9129DC07502B}"/>
              </a:ext>
            </a:extLst>
          </p:cNvPr>
          <p:cNvSpPr txBox="1"/>
          <p:nvPr/>
        </p:nvSpPr>
        <p:spPr>
          <a:xfrm>
            <a:off x="205441" y="5893391"/>
            <a:ext cx="3534925" cy="230832"/>
          </a:xfrm>
          <a:prstGeom prst="rect">
            <a:avLst/>
          </a:prstGeom>
          <a:noFill/>
        </p:spPr>
        <p:txBody>
          <a:bodyPr wrap="square">
            <a:spAutoFit/>
          </a:bodyPr>
          <a:lstStyle/>
          <a:p>
            <a:r>
              <a:rPr lang="en-US" sz="900" dirty="0"/>
              <a:t>2 </a:t>
            </a:r>
            <a:r>
              <a:rPr lang="en-US" sz="900" dirty="0">
                <a:hlinkClick r:id="rId8"/>
              </a:rPr>
              <a:t>https://healthgeolab.net/DOCUMENTS/Guide_HGLC_Part2_4_1.pdf</a:t>
            </a:r>
            <a:r>
              <a:rPr lang="en-US" sz="900" dirty="0"/>
              <a:t> </a:t>
            </a:r>
          </a:p>
        </p:txBody>
      </p:sp>
      <p:sp>
        <p:nvSpPr>
          <p:cNvPr id="26" name="TextBox 25">
            <a:extLst>
              <a:ext uri="{FF2B5EF4-FFF2-40B4-BE49-F238E27FC236}">
                <a16:creationId xmlns:a16="http://schemas.microsoft.com/office/drawing/2014/main" id="{50757D45-6588-D42A-940C-DCA76CE0ABCB}"/>
              </a:ext>
            </a:extLst>
          </p:cNvPr>
          <p:cNvSpPr txBox="1"/>
          <p:nvPr/>
        </p:nvSpPr>
        <p:spPr>
          <a:xfrm>
            <a:off x="205441" y="6116692"/>
            <a:ext cx="3534925" cy="230832"/>
          </a:xfrm>
          <a:prstGeom prst="rect">
            <a:avLst/>
          </a:prstGeom>
          <a:noFill/>
        </p:spPr>
        <p:txBody>
          <a:bodyPr wrap="square">
            <a:spAutoFit/>
          </a:bodyPr>
          <a:lstStyle/>
          <a:p>
            <a:r>
              <a:rPr lang="en-US" sz="900" dirty="0"/>
              <a:t>3 </a:t>
            </a:r>
            <a:r>
              <a:rPr lang="en-US" sz="900" dirty="0">
                <a:hlinkClick r:id="rId9"/>
              </a:rPr>
              <a:t>https://healthgeolab.net/DOCUMENTS/Guide_HGLC_Part2_4_2.pdf</a:t>
            </a:r>
            <a:r>
              <a:rPr lang="en-US" sz="900" dirty="0"/>
              <a:t> </a:t>
            </a:r>
          </a:p>
        </p:txBody>
      </p:sp>
      <p:sp>
        <p:nvSpPr>
          <p:cNvPr id="28" name="TextBox 27">
            <a:extLst>
              <a:ext uri="{FF2B5EF4-FFF2-40B4-BE49-F238E27FC236}">
                <a16:creationId xmlns:a16="http://schemas.microsoft.com/office/drawing/2014/main" id="{E1526E04-3F13-4F34-140B-87F3BFE08D23}"/>
              </a:ext>
            </a:extLst>
          </p:cNvPr>
          <p:cNvSpPr txBox="1"/>
          <p:nvPr/>
        </p:nvSpPr>
        <p:spPr>
          <a:xfrm>
            <a:off x="7140285" y="4093235"/>
            <a:ext cx="342677" cy="261610"/>
          </a:xfrm>
          <a:prstGeom prst="rect">
            <a:avLst/>
          </a:prstGeom>
          <a:noFill/>
        </p:spPr>
        <p:txBody>
          <a:bodyPr wrap="square">
            <a:spAutoFit/>
          </a:bodyPr>
          <a:lstStyle/>
          <a:p>
            <a:r>
              <a:rPr lang="en-US" sz="1100" dirty="0"/>
              <a:t>2</a:t>
            </a:r>
            <a:endParaRPr lang="en-GB" sz="1100" dirty="0"/>
          </a:p>
        </p:txBody>
      </p:sp>
      <p:sp>
        <p:nvSpPr>
          <p:cNvPr id="29" name="TextBox 28">
            <a:extLst>
              <a:ext uri="{FF2B5EF4-FFF2-40B4-BE49-F238E27FC236}">
                <a16:creationId xmlns:a16="http://schemas.microsoft.com/office/drawing/2014/main" id="{1D4F7814-BE40-641F-0C7D-BC0C685695D8}"/>
              </a:ext>
            </a:extLst>
          </p:cNvPr>
          <p:cNvSpPr txBox="1"/>
          <p:nvPr/>
        </p:nvSpPr>
        <p:spPr>
          <a:xfrm>
            <a:off x="7637560" y="4563118"/>
            <a:ext cx="342677" cy="261610"/>
          </a:xfrm>
          <a:prstGeom prst="rect">
            <a:avLst/>
          </a:prstGeom>
          <a:noFill/>
        </p:spPr>
        <p:txBody>
          <a:bodyPr wrap="square">
            <a:spAutoFit/>
          </a:bodyPr>
          <a:lstStyle/>
          <a:p>
            <a:r>
              <a:rPr lang="en-US" sz="1100" dirty="0"/>
              <a:t>3</a:t>
            </a:r>
            <a:endParaRPr lang="en-GB" sz="1100" dirty="0"/>
          </a:p>
        </p:txBody>
      </p:sp>
      <p:sp>
        <p:nvSpPr>
          <p:cNvPr id="30" name="TextBox 29">
            <a:extLst>
              <a:ext uri="{FF2B5EF4-FFF2-40B4-BE49-F238E27FC236}">
                <a16:creationId xmlns:a16="http://schemas.microsoft.com/office/drawing/2014/main" id="{3871722B-312A-0C7A-118A-9D83CF49B376}"/>
              </a:ext>
            </a:extLst>
          </p:cNvPr>
          <p:cNvSpPr txBox="1"/>
          <p:nvPr/>
        </p:nvSpPr>
        <p:spPr>
          <a:xfrm>
            <a:off x="6141454" y="1494808"/>
            <a:ext cx="342677" cy="261610"/>
          </a:xfrm>
          <a:prstGeom prst="rect">
            <a:avLst/>
          </a:prstGeom>
          <a:noFill/>
        </p:spPr>
        <p:txBody>
          <a:bodyPr wrap="square">
            <a:spAutoFit/>
          </a:bodyPr>
          <a:lstStyle/>
          <a:p>
            <a:r>
              <a:rPr lang="en-US" sz="1100" dirty="0"/>
              <a:t>1</a:t>
            </a:r>
            <a:endParaRPr lang="en-GB" sz="1100" dirty="0"/>
          </a:p>
        </p:txBody>
      </p:sp>
      <p:pic>
        <p:nvPicPr>
          <p:cNvPr id="6" name="Picture 5">
            <a:extLst>
              <a:ext uri="{FF2B5EF4-FFF2-40B4-BE49-F238E27FC236}">
                <a16:creationId xmlns:a16="http://schemas.microsoft.com/office/drawing/2014/main" id="{4FE201B2-64EB-2E02-5DAD-6314F379E7AF}"/>
              </a:ext>
            </a:extLst>
          </p:cNvPr>
          <p:cNvPicPr>
            <a:picLocks noChangeAspect="1"/>
          </p:cNvPicPr>
          <p:nvPr/>
        </p:nvPicPr>
        <p:blipFill rotWithShape="1">
          <a:blip r:embed="rId10"/>
          <a:srcRect l="80520" t="38265" r="10441" b="47050"/>
          <a:stretch/>
        </p:blipFill>
        <p:spPr>
          <a:xfrm>
            <a:off x="5993937" y="2664894"/>
            <a:ext cx="277179" cy="249797"/>
          </a:xfrm>
          <a:prstGeom prst="rect">
            <a:avLst/>
          </a:prstGeom>
        </p:spPr>
      </p:pic>
      <p:pic>
        <p:nvPicPr>
          <p:cNvPr id="10" name="Picture 9">
            <a:extLst>
              <a:ext uri="{FF2B5EF4-FFF2-40B4-BE49-F238E27FC236}">
                <a16:creationId xmlns:a16="http://schemas.microsoft.com/office/drawing/2014/main" id="{69AA749E-7984-96CD-7912-5DC3ED83DEEE}"/>
              </a:ext>
            </a:extLst>
          </p:cNvPr>
          <p:cNvPicPr>
            <a:picLocks noChangeAspect="1"/>
          </p:cNvPicPr>
          <p:nvPr/>
        </p:nvPicPr>
        <p:blipFill rotWithShape="1">
          <a:blip r:embed="rId10"/>
          <a:srcRect l="80520" t="38265" r="10441" b="47050"/>
          <a:stretch/>
        </p:blipFill>
        <p:spPr>
          <a:xfrm>
            <a:off x="7465446" y="5703181"/>
            <a:ext cx="277179" cy="249797"/>
          </a:xfrm>
          <a:prstGeom prst="rect">
            <a:avLst/>
          </a:prstGeom>
        </p:spPr>
      </p:pic>
      <p:pic>
        <p:nvPicPr>
          <p:cNvPr id="12" name="Picture 11">
            <a:extLst>
              <a:ext uri="{FF2B5EF4-FFF2-40B4-BE49-F238E27FC236}">
                <a16:creationId xmlns:a16="http://schemas.microsoft.com/office/drawing/2014/main" id="{BB8F9650-E01D-5705-A89B-E514CD953ED1}"/>
              </a:ext>
            </a:extLst>
          </p:cNvPr>
          <p:cNvPicPr>
            <a:picLocks noChangeAspect="1"/>
          </p:cNvPicPr>
          <p:nvPr/>
        </p:nvPicPr>
        <p:blipFill rotWithShape="1">
          <a:blip r:embed="rId10"/>
          <a:srcRect l="80520" t="38265" r="10441" b="47050"/>
          <a:stretch/>
        </p:blipFill>
        <p:spPr>
          <a:xfrm>
            <a:off x="6097240" y="5284444"/>
            <a:ext cx="277179" cy="249797"/>
          </a:xfrm>
          <a:prstGeom prst="rect">
            <a:avLst/>
          </a:prstGeom>
        </p:spPr>
      </p:pic>
      <p:sp>
        <p:nvSpPr>
          <p:cNvPr id="14" name="Slide Number Placeholder 3">
            <a:extLst>
              <a:ext uri="{FF2B5EF4-FFF2-40B4-BE49-F238E27FC236}">
                <a16:creationId xmlns:a16="http://schemas.microsoft.com/office/drawing/2014/main" id="{C301C10A-64F1-F3A1-30B7-339D6735CA1B}"/>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45</a:t>
            </a:fld>
            <a:endParaRPr lang="en-GB" altLang="en-US" sz="1200" dirty="0">
              <a:solidFill>
                <a:schemeClr val="bg1"/>
              </a:solidFill>
            </a:endParaRPr>
          </a:p>
        </p:txBody>
      </p:sp>
    </p:spTree>
    <p:extLst>
      <p:ext uri="{BB962C8B-B14F-4D97-AF65-F5344CB8AC3E}">
        <p14:creationId xmlns:p14="http://schemas.microsoft.com/office/powerpoint/2010/main" val="1501494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a:solidFill>
                  <a:srgbClr val="002147"/>
                </a:solidFill>
                <a:latin typeface="+mn-lt"/>
              </a:rPr>
              <a:t>Compile existing data</a:t>
            </a:r>
          </a:p>
        </p:txBody>
      </p:sp>
      <p:sp>
        <p:nvSpPr>
          <p:cNvPr id="3" name="Rectangle 3">
            <a:extLst>
              <a:ext uri="{FF2B5EF4-FFF2-40B4-BE49-F238E27FC236}">
                <a16:creationId xmlns:a16="http://schemas.microsoft.com/office/drawing/2014/main" id="{80D500D1-21BC-CFFA-6DDA-C144BF81309E}"/>
              </a:ext>
            </a:extLst>
          </p:cNvPr>
          <p:cNvSpPr>
            <a:spLocks noChangeArrowheads="1"/>
          </p:cNvSpPr>
          <p:nvPr/>
        </p:nvSpPr>
        <p:spPr bwMode="auto">
          <a:xfrm>
            <a:off x="695325" y="742538"/>
            <a:ext cx="2689589" cy="501933"/>
          </a:xfrm>
          <a:prstGeom prst="rect">
            <a:avLst/>
          </a:prstGeom>
          <a:noFill/>
          <a:ln w="9525">
            <a:noFill/>
            <a:miter lim="800000"/>
            <a:headEnd/>
            <a:tailEnd/>
          </a:ln>
        </p:spPr>
        <p:txBody>
          <a:bodyPr lIns="0" tIns="0" rIns="0" bIns="0"/>
          <a:lstStyle/>
          <a:p>
            <a:pPr lvl="0"/>
            <a:r>
              <a:rPr lang="en-US" sz="2400" b="1" dirty="0"/>
              <a:t>What to compile?</a:t>
            </a:r>
          </a:p>
        </p:txBody>
      </p:sp>
      <p:sp>
        <p:nvSpPr>
          <p:cNvPr id="4" name="Rectangle 3">
            <a:extLst>
              <a:ext uri="{FF2B5EF4-FFF2-40B4-BE49-F238E27FC236}">
                <a16:creationId xmlns:a16="http://schemas.microsoft.com/office/drawing/2014/main" id="{955C5A06-9F56-9284-FCB1-8DCDACB90969}"/>
              </a:ext>
            </a:extLst>
          </p:cNvPr>
          <p:cNvSpPr>
            <a:spLocks noChangeArrowheads="1"/>
          </p:cNvSpPr>
          <p:nvPr/>
        </p:nvSpPr>
        <p:spPr bwMode="auto">
          <a:xfrm>
            <a:off x="873421" y="1225955"/>
            <a:ext cx="8424936" cy="432048"/>
          </a:xfrm>
          <a:prstGeom prst="rect">
            <a:avLst/>
          </a:prstGeom>
          <a:noFill/>
          <a:ln w="9525">
            <a:noFill/>
            <a:miter lim="800000"/>
            <a:headEnd/>
            <a:tailEnd/>
          </a:ln>
        </p:spPr>
        <p:txBody>
          <a:bodyPr lIns="0" tIns="0" rIns="0" bIns="0"/>
          <a:lstStyle/>
          <a:p>
            <a:pPr lvl="0"/>
            <a:r>
              <a:rPr lang="en-US" sz="2400" dirty="0"/>
              <a:t>All data </a:t>
            </a:r>
            <a:r>
              <a:rPr lang="en-PH" sz="2400" dirty="0"/>
              <a:t>identified during the step which defined the data needs</a:t>
            </a:r>
            <a:endParaRPr lang="fr-CH" sz="2400" dirty="0"/>
          </a:p>
          <a:p>
            <a:pPr lvl="0"/>
            <a:endParaRPr lang="fr-CH" sz="2400" dirty="0"/>
          </a:p>
        </p:txBody>
      </p:sp>
      <p:pic>
        <p:nvPicPr>
          <p:cNvPr id="8" name="Picture 7">
            <a:extLst>
              <a:ext uri="{FF2B5EF4-FFF2-40B4-BE49-F238E27FC236}">
                <a16:creationId xmlns:a16="http://schemas.microsoft.com/office/drawing/2014/main" id="{111FE029-E172-2C91-6641-B5B9F6067813}"/>
              </a:ext>
            </a:extLst>
          </p:cNvPr>
          <p:cNvPicPr>
            <a:picLocks noChangeAspect="1"/>
          </p:cNvPicPr>
          <p:nvPr/>
        </p:nvPicPr>
        <p:blipFill rotWithShape="1">
          <a:blip r:embed="rId3"/>
          <a:srcRect l="14423" t="72496" r="20807" b="8077"/>
          <a:stretch/>
        </p:blipFill>
        <p:spPr>
          <a:xfrm>
            <a:off x="9441483" y="806521"/>
            <a:ext cx="2502568" cy="875899"/>
          </a:xfrm>
          <a:prstGeom prst="rect">
            <a:avLst/>
          </a:prstGeom>
        </p:spPr>
      </p:pic>
      <p:sp>
        <p:nvSpPr>
          <p:cNvPr id="10" name="Rectangle 9">
            <a:extLst>
              <a:ext uri="{FF2B5EF4-FFF2-40B4-BE49-F238E27FC236}">
                <a16:creationId xmlns:a16="http://schemas.microsoft.com/office/drawing/2014/main" id="{70318BD9-413A-BD19-D5E3-ACB8394BD336}"/>
              </a:ext>
            </a:extLst>
          </p:cNvPr>
          <p:cNvSpPr/>
          <p:nvPr/>
        </p:nvSpPr>
        <p:spPr>
          <a:xfrm>
            <a:off x="9839705" y="1265413"/>
            <a:ext cx="1478874" cy="3286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1">
                  <a:lumMod val="50000"/>
                </a:schemeClr>
              </a:solidFill>
            </a:endParaRPr>
          </a:p>
        </p:txBody>
      </p:sp>
      <p:sp>
        <p:nvSpPr>
          <p:cNvPr id="11" name="TextBox 10">
            <a:extLst>
              <a:ext uri="{FF2B5EF4-FFF2-40B4-BE49-F238E27FC236}">
                <a16:creationId xmlns:a16="http://schemas.microsoft.com/office/drawing/2014/main" id="{D05545C3-9BCF-4D9B-890C-10AA4A939F78}"/>
              </a:ext>
            </a:extLst>
          </p:cNvPr>
          <p:cNvSpPr txBox="1"/>
          <p:nvPr/>
        </p:nvSpPr>
        <p:spPr>
          <a:xfrm>
            <a:off x="968058" y="2515633"/>
            <a:ext cx="10937507" cy="3416320"/>
          </a:xfrm>
          <a:prstGeom prst="rect">
            <a:avLst/>
          </a:prstGeom>
          <a:noFill/>
        </p:spPr>
        <p:txBody>
          <a:bodyPr wrap="square">
            <a:spAutoFit/>
          </a:bodyPr>
          <a:lstStyle/>
          <a:p>
            <a:pPr marL="711200" lvl="1" indent="-290513">
              <a:buFont typeface="Arial" pitchFamily="34" charset="0"/>
              <a:buChar char="•"/>
            </a:pPr>
            <a:r>
              <a:rPr lang="en-US" sz="2400" dirty="0"/>
              <a:t>All data and information that could be used to establish one or more master lists</a:t>
            </a:r>
          </a:p>
          <a:p>
            <a:pPr marL="711200" lvl="1" indent="-290513">
              <a:buFont typeface="Arial" pitchFamily="34" charset="0"/>
              <a:buChar char="•"/>
            </a:pPr>
            <a:r>
              <a:rPr lang="en-US" sz="2400" dirty="0"/>
              <a:t>If they already exist, the master list for all the geographic features included in the data model that has been documented</a:t>
            </a:r>
          </a:p>
          <a:p>
            <a:pPr marL="711200" lvl="1" indent="-290513">
              <a:buFont typeface="Arial" pitchFamily="34" charset="0"/>
              <a:buChar char="•"/>
            </a:pPr>
            <a:r>
              <a:rPr lang="en-US" sz="2400" dirty="0"/>
              <a:t>The geospatial data containing the location (point) or extension (polygons, lines) of these same geographic entities</a:t>
            </a:r>
          </a:p>
          <a:p>
            <a:pPr marL="711200" lvl="1" indent="-290513">
              <a:buFont typeface="Arial" pitchFamily="34" charset="0"/>
              <a:buChar char="•"/>
            </a:pPr>
            <a:r>
              <a:rPr lang="en-US" sz="2400" dirty="0"/>
              <a:t>Statistical data that will either be represented on thematic maps or used during geospatial analyses or modeling</a:t>
            </a:r>
          </a:p>
          <a:p>
            <a:pPr marL="711200" lvl="1" indent="-290513">
              <a:buFont typeface="Arial" pitchFamily="34" charset="0"/>
              <a:buChar char="•"/>
            </a:pPr>
            <a:r>
              <a:rPr lang="en-US" sz="2400" dirty="0"/>
              <a:t>The parameters that will be used during certain analyses (example: travel scenario)</a:t>
            </a:r>
            <a:endParaRPr lang="fr-CH" sz="2400" dirty="0"/>
          </a:p>
        </p:txBody>
      </p:sp>
      <p:sp>
        <p:nvSpPr>
          <p:cNvPr id="12" name="Rectangle 3">
            <a:extLst>
              <a:ext uri="{FF2B5EF4-FFF2-40B4-BE49-F238E27FC236}">
                <a16:creationId xmlns:a16="http://schemas.microsoft.com/office/drawing/2014/main" id="{DFD7AEB6-5EE7-0123-53E9-B74824AA38CD}"/>
              </a:ext>
            </a:extLst>
          </p:cNvPr>
          <p:cNvSpPr>
            <a:spLocks noChangeArrowheads="1"/>
          </p:cNvSpPr>
          <p:nvPr/>
        </p:nvSpPr>
        <p:spPr bwMode="auto">
          <a:xfrm>
            <a:off x="1241992" y="1682420"/>
            <a:ext cx="9981950" cy="785932"/>
          </a:xfrm>
          <a:prstGeom prst="rect">
            <a:avLst/>
          </a:prstGeom>
          <a:noFill/>
          <a:ln w="9525">
            <a:noFill/>
            <a:miter lim="800000"/>
            <a:headEnd/>
            <a:tailEnd/>
          </a:ln>
        </p:spPr>
        <p:txBody>
          <a:bodyPr lIns="0" tIns="0" rIns="0" bIns="0"/>
          <a:lstStyle/>
          <a:p>
            <a:pPr lvl="0"/>
            <a:r>
              <a:rPr lang="en-US" sz="2400" dirty="0"/>
              <a:t>Depending on the applications of geospatial data and technologies considered, and therefore the GIS-products to be generate, this may include</a:t>
            </a:r>
            <a:r>
              <a:rPr lang="fr-CH" sz="2400" dirty="0"/>
              <a:t>:</a:t>
            </a:r>
          </a:p>
        </p:txBody>
      </p:sp>
      <p:sp>
        <p:nvSpPr>
          <p:cNvPr id="17" name="Rectangle 265">
            <a:extLst>
              <a:ext uri="{FF2B5EF4-FFF2-40B4-BE49-F238E27FC236}">
                <a16:creationId xmlns:a16="http://schemas.microsoft.com/office/drawing/2014/main" id="{75C6E299-2EB9-B0CC-9C3A-B7AAD440F8A7}"/>
              </a:ext>
            </a:extLst>
          </p:cNvPr>
          <p:cNvSpPr>
            <a:spLocks noChangeArrowheads="1"/>
          </p:cNvSpPr>
          <p:nvPr/>
        </p:nvSpPr>
        <p:spPr bwMode="auto">
          <a:xfrm>
            <a:off x="814889" y="5911583"/>
            <a:ext cx="9962147" cy="422167"/>
          </a:xfrm>
          <a:prstGeom prst="rect">
            <a:avLst/>
          </a:prstGeom>
          <a:noFill/>
          <a:ln w="12700">
            <a:noFill/>
            <a:miter lim="800000"/>
            <a:headEnd/>
            <a:tailEnd/>
          </a:ln>
        </p:spPr>
        <p:txBody>
          <a:bodyPr wrap="square" lIns="90488" tIns="44450" rIns="90488" bIns="44450">
            <a:spAutoFit/>
          </a:bodyPr>
          <a:lstStyle/>
          <a:p>
            <a:pPr>
              <a:lnSpc>
                <a:spcPct val="90000"/>
              </a:lnSpc>
            </a:pPr>
            <a:r>
              <a:rPr lang="en-US" sz="2400" dirty="0">
                <a:cs typeface="Calibri" pitchFamily="34" charset="0"/>
              </a:rPr>
              <a:t>It is critical to obtain, and to keep, the metadata for this data and information</a:t>
            </a:r>
            <a:endParaRPr lang="fr-CH" sz="2400" dirty="0">
              <a:cs typeface="Calibri" pitchFamily="34" charset="0"/>
            </a:endParaRPr>
          </a:p>
        </p:txBody>
      </p:sp>
      <p:pic>
        <p:nvPicPr>
          <p:cNvPr id="18" name="Picture 1" descr="C:\Users\Samsung\AppData\Local\Microsoft\Windows\INetCache\IE\3LEF0BVK\556px-Mauritius_Road_Signs_-_Warning_Sign_-_Other_dangers.svg[1].png">
            <a:extLst>
              <a:ext uri="{FF2B5EF4-FFF2-40B4-BE49-F238E27FC236}">
                <a16:creationId xmlns:a16="http://schemas.microsoft.com/office/drawing/2014/main" id="{1D39C92F-4ED3-5A2E-A191-47141C1D70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3308" y="5265239"/>
            <a:ext cx="1052513"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ight Arrow 10">
            <a:extLst>
              <a:ext uri="{FF2B5EF4-FFF2-40B4-BE49-F238E27FC236}">
                <a16:creationId xmlns:a16="http://schemas.microsoft.com/office/drawing/2014/main" id="{86F074FE-BA4C-0799-9FB3-D8EB5B955301}"/>
              </a:ext>
            </a:extLst>
          </p:cNvPr>
          <p:cNvSpPr/>
          <p:nvPr/>
        </p:nvSpPr>
        <p:spPr>
          <a:xfrm>
            <a:off x="814889" y="1687282"/>
            <a:ext cx="403315" cy="38554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3">
            <a:extLst>
              <a:ext uri="{FF2B5EF4-FFF2-40B4-BE49-F238E27FC236}">
                <a16:creationId xmlns:a16="http://schemas.microsoft.com/office/drawing/2014/main" id="{6667D2E1-4B7A-155F-5A6B-C14991EFC0F9}"/>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46</a:t>
            </a:fld>
            <a:endParaRPr lang="en-GB" altLang="en-US" sz="1200" dirty="0">
              <a:solidFill>
                <a:schemeClr val="bg1"/>
              </a:solidFill>
            </a:endParaRPr>
          </a:p>
        </p:txBody>
      </p:sp>
    </p:spTree>
    <p:extLst>
      <p:ext uri="{BB962C8B-B14F-4D97-AF65-F5344CB8AC3E}">
        <p14:creationId xmlns:p14="http://schemas.microsoft.com/office/powerpoint/2010/main" val="335622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a:solidFill>
                  <a:srgbClr val="002147"/>
                </a:solidFill>
                <a:latin typeface="+mn-lt"/>
              </a:rPr>
              <a:t>Compile existing data</a:t>
            </a:r>
          </a:p>
        </p:txBody>
      </p:sp>
      <p:sp>
        <p:nvSpPr>
          <p:cNvPr id="3" name="Rectangle 3">
            <a:extLst>
              <a:ext uri="{FF2B5EF4-FFF2-40B4-BE49-F238E27FC236}">
                <a16:creationId xmlns:a16="http://schemas.microsoft.com/office/drawing/2014/main" id="{80D500D1-21BC-CFFA-6DDA-C144BF81309E}"/>
              </a:ext>
            </a:extLst>
          </p:cNvPr>
          <p:cNvSpPr>
            <a:spLocks noChangeArrowheads="1"/>
          </p:cNvSpPr>
          <p:nvPr/>
        </p:nvSpPr>
        <p:spPr bwMode="auto">
          <a:xfrm>
            <a:off x="695325" y="742538"/>
            <a:ext cx="9796212" cy="501933"/>
          </a:xfrm>
          <a:prstGeom prst="rect">
            <a:avLst/>
          </a:prstGeom>
          <a:noFill/>
          <a:ln w="9525">
            <a:noFill/>
            <a:miter lim="800000"/>
            <a:headEnd/>
            <a:tailEnd/>
          </a:ln>
        </p:spPr>
        <p:txBody>
          <a:bodyPr lIns="0" tIns="0" rIns="0" bIns="0"/>
          <a:lstStyle/>
          <a:p>
            <a:pPr lvl="0"/>
            <a:r>
              <a:rPr lang="en-US" sz="2400" b="1" dirty="0"/>
              <a:t>Source of the data to be compiled – Master lists and geospatial data</a:t>
            </a:r>
          </a:p>
        </p:txBody>
      </p:sp>
      <p:sp>
        <p:nvSpPr>
          <p:cNvPr id="5" name="Title 1">
            <a:extLst>
              <a:ext uri="{FF2B5EF4-FFF2-40B4-BE49-F238E27FC236}">
                <a16:creationId xmlns:a16="http://schemas.microsoft.com/office/drawing/2014/main" id="{9FA91FED-6FA3-5BA2-8167-BB7FB2933D8D}"/>
              </a:ext>
            </a:extLst>
          </p:cNvPr>
          <p:cNvSpPr txBox="1">
            <a:spLocks/>
          </p:cNvSpPr>
          <p:nvPr/>
        </p:nvSpPr>
        <p:spPr bwMode="auto">
          <a:xfrm>
            <a:off x="695325" y="1284563"/>
            <a:ext cx="3472414" cy="43565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sz="2200" dirty="0">
                <a:latin typeface="Calibri" pitchFamily="34" charset="0"/>
                <a:cs typeface="Calibri" pitchFamily="34" charset="0"/>
              </a:rPr>
              <a:t>Master lists should only come from the government entities having the official curation mandate over each considered geographic feature.</a:t>
            </a:r>
          </a:p>
          <a:p>
            <a:endParaRPr lang="en-US" sz="2200" dirty="0">
              <a:latin typeface="Calibri" pitchFamily="34" charset="0"/>
              <a:cs typeface="Calibri" pitchFamily="34" charset="0"/>
            </a:endParaRPr>
          </a:p>
          <a:p>
            <a:r>
              <a:rPr lang="en-US" sz="2200" dirty="0">
                <a:latin typeface="Calibri" pitchFamily="34" charset="0"/>
                <a:cs typeface="Calibri" pitchFamily="34" charset="0"/>
              </a:rPr>
              <a:t>This table provides the list of the governmental entities generally in charge of the master list and associated geospatial data for the geographic features core to public health.</a:t>
            </a:r>
          </a:p>
        </p:txBody>
      </p:sp>
      <p:sp>
        <p:nvSpPr>
          <p:cNvPr id="7" name="Rectangle 6">
            <a:extLst>
              <a:ext uri="{FF2B5EF4-FFF2-40B4-BE49-F238E27FC236}">
                <a16:creationId xmlns:a16="http://schemas.microsoft.com/office/drawing/2014/main" id="{11B96AF5-4414-83F3-673F-467E280F1A51}"/>
              </a:ext>
            </a:extLst>
          </p:cNvPr>
          <p:cNvSpPr/>
          <p:nvPr/>
        </p:nvSpPr>
        <p:spPr>
          <a:xfrm>
            <a:off x="7463827" y="1551489"/>
            <a:ext cx="484094" cy="167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C7F29BF-6D60-85FF-380D-873287AC48A6}"/>
              </a:ext>
            </a:extLst>
          </p:cNvPr>
          <p:cNvSpPr/>
          <p:nvPr/>
        </p:nvSpPr>
        <p:spPr>
          <a:xfrm>
            <a:off x="8624742" y="1541633"/>
            <a:ext cx="484094" cy="167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1564C78A-F211-900F-A398-9AB0F1422B51}"/>
              </a:ext>
            </a:extLst>
          </p:cNvPr>
          <p:cNvPicPr>
            <a:picLocks noChangeAspect="1"/>
          </p:cNvPicPr>
          <p:nvPr/>
        </p:nvPicPr>
        <p:blipFill>
          <a:blip r:embed="rId3"/>
          <a:stretch>
            <a:fillRect/>
          </a:stretch>
        </p:blipFill>
        <p:spPr>
          <a:xfrm>
            <a:off x="4423409" y="1406074"/>
            <a:ext cx="7374144" cy="4113529"/>
          </a:xfrm>
          <a:prstGeom prst="rect">
            <a:avLst/>
          </a:prstGeom>
        </p:spPr>
      </p:pic>
      <p:sp>
        <p:nvSpPr>
          <p:cNvPr id="21" name="Rectangle 20">
            <a:extLst>
              <a:ext uri="{FF2B5EF4-FFF2-40B4-BE49-F238E27FC236}">
                <a16:creationId xmlns:a16="http://schemas.microsoft.com/office/drawing/2014/main" id="{03D0D7A6-BCE5-F920-827A-30911A1C95E3}"/>
              </a:ext>
            </a:extLst>
          </p:cNvPr>
          <p:cNvSpPr>
            <a:spLocks noChangeArrowheads="1"/>
          </p:cNvSpPr>
          <p:nvPr/>
        </p:nvSpPr>
        <p:spPr bwMode="auto">
          <a:xfrm>
            <a:off x="1409526" y="5834075"/>
            <a:ext cx="7846633" cy="427587"/>
          </a:xfrm>
          <a:prstGeom prst="rect">
            <a:avLst/>
          </a:prstGeom>
          <a:noFill/>
          <a:ln w="9525">
            <a:noFill/>
            <a:miter lim="800000"/>
            <a:headEnd/>
            <a:tailEnd/>
          </a:ln>
        </p:spPr>
        <p:txBody>
          <a:bodyPr lIns="0" tIns="0" rIns="0" bIns="0"/>
          <a:lstStyle/>
          <a:p>
            <a:pPr lvl="0"/>
            <a:r>
              <a:rPr lang="en-US" sz="2200" dirty="0"/>
              <a:t>A master list is not required for certain geographic features</a:t>
            </a:r>
            <a:endParaRPr lang="fr-CH" sz="2200" dirty="0"/>
          </a:p>
        </p:txBody>
      </p:sp>
      <p:sp>
        <p:nvSpPr>
          <p:cNvPr id="22" name="Right Arrow 10">
            <a:extLst>
              <a:ext uri="{FF2B5EF4-FFF2-40B4-BE49-F238E27FC236}">
                <a16:creationId xmlns:a16="http://schemas.microsoft.com/office/drawing/2014/main" id="{E0244A81-0390-A32E-E565-2760CFC10332}"/>
              </a:ext>
            </a:extLst>
          </p:cNvPr>
          <p:cNvSpPr/>
          <p:nvPr/>
        </p:nvSpPr>
        <p:spPr>
          <a:xfrm>
            <a:off x="930392" y="5805200"/>
            <a:ext cx="403315" cy="38554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Picture 23">
            <a:extLst>
              <a:ext uri="{FF2B5EF4-FFF2-40B4-BE49-F238E27FC236}">
                <a16:creationId xmlns:a16="http://schemas.microsoft.com/office/drawing/2014/main" id="{7D74557D-B9C3-C9C6-91A9-C70C67F95CC0}"/>
              </a:ext>
            </a:extLst>
          </p:cNvPr>
          <p:cNvPicPr>
            <a:picLocks noChangeAspect="1"/>
          </p:cNvPicPr>
          <p:nvPr/>
        </p:nvPicPr>
        <p:blipFill>
          <a:blip r:embed="rId4"/>
          <a:stretch>
            <a:fillRect/>
          </a:stretch>
        </p:blipFill>
        <p:spPr>
          <a:xfrm>
            <a:off x="11097928" y="361460"/>
            <a:ext cx="699625" cy="990351"/>
          </a:xfrm>
          <a:prstGeom prst="rect">
            <a:avLst/>
          </a:prstGeom>
          <a:ln>
            <a:solidFill>
              <a:schemeClr val="tx1"/>
            </a:solidFill>
          </a:ln>
        </p:spPr>
      </p:pic>
      <p:pic>
        <p:nvPicPr>
          <p:cNvPr id="4" name="Picture 3">
            <a:extLst>
              <a:ext uri="{FF2B5EF4-FFF2-40B4-BE49-F238E27FC236}">
                <a16:creationId xmlns:a16="http://schemas.microsoft.com/office/drawing/2014/main" id="{86F0BAC3-A35A-E871-78A1-F5DB917EBCB2}"/>
              </a:ext>
            </a:extLst>
          </p:cNvPr>
          <p:cNvPicPr>
            <a:picLocks noChangeAspect="1"/>
          </p:cNvPicPr>
          <p:nvPr/>
        </p:nvPicPr>
        <p:blipFill rotWithShape="1">
          <a:blip r:embed="rId5"/>
          <a:srcRect l="80520" t="38265" r="10441" b="47050"/>
          <a:stretch/>
        </p:blipFill>
        <p:spPr>
          <a:xfrm>
            <a:off x="11658963" y="1226912"/>
            <a:ext cx="277179" cy="249797"/>
          </a:xfrm>
          <a:prstGeom prst="rect">
            <a:avLst/>
          </a:prstGeom>
        </p:spPr>
      </p:pic>
      <p:sp>
        <p:nvSpPr>
          <p:cNvPr id="6" name="Slide Number Placeholder 3">
            <a:extLst>
              <a:ext uri="{FF2B5EF4-FFF2-40B4-BE49-F238E27FC236}">
                <a16:creationId xmlns:a16="http://schemas.microsoft.com/office/drawing/2014/main" id="{B7034D48-B1FB-653B-B790-5E6D093D054C}"/>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47</a:t>
            </a:fld>
            <a:endParaRPr lang="en-GB" altLang="en-US" sz="1200" dirty="0">
              <a:solidFill>
                <a:schemeClr val="bg1"/>
              </a:solidFill>
            </a:endParaRPr>
          </a:p>
        </p:txBody>
      </p:sp>
    </p:spTree>
    <p:extLst>
      <p:ext uri="{BB962C8B-B14F-4D97-AF65-F5344CB8AC3E}">
        <p14:creationId xmlns:p14="http://schemas.microsoft.com/office/powerpoint/2010/main" val="504947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a:solidFill>
                  <a:srgbClr val="002147"/>
                </a:solidFill>
                <a:latin typeface="+mn-lt"/>
              </a:rPr>
              <a:t>Compile existing data</a:t>
            </a:r>
          </a:p>
        </p:txBody>
      </p:sp>
      <p:sp>
        <p:nvSpPr>
          <p:cNvPr id="3" name="Rectangle 3">
            <a:extLst>
              <a:ext uri="{FF2B5EF4-FFF2-40B4-BE49-F238E27FC236}">
                <a16:creationId xmlns:a16="http://schemas.microsoft.com/office/drawing/2014/main" id="{80D500D1-21BC-CFFA-6DDA-C144BF81309E}"/>
              </a:ext>
            </a:extLst>
          </p:cNvPr>
          <p:cNvSpPr>
            <a:spLocks noChangeArrowheads="1"/>
          </p:cNvSpPr>
          <p:nvPr/>
        </p:nvSpPr>
        <p:spPr bwMode="auto">
          <a:xfrm>
            <a:off x="695325" y="742538"/>
            <a:ext cx="9796212" cy="501933"/>
          </a:xfrm>
          <a:prstGeom prst="rect">
            <a:avLst/>
          </a:prstGeom>
          <a:noFill/>
          <a:ln w="9525">
            <a:noFill/>
            <a:miter lim="800000"/>
            <a:headEnd/>
            <a:tailEnd/>
          </a:ln>
        </p:spPr>
        <p:txBody>
          <a:bodyPr lIns="0" tIns="0" rIns="0" bIns="0"/>
          <a:lstStyle/>
          <a:p>
            <a:pPr lvl="0"/>
            <a:r>
              <a:rPr lang="en-US" sz="2400" b="1" dirty="0"/>
              <a:t>Other potential sources of data to compile</a:t>
            </a:r>
          </a:p>
        </p:txBody>
      </p:sp>
      <p:sp>
        <p:nvSpPr>
          <p:cNvPr id="7" name="Rectangle 6">
            <a:extLst>
              <a:ext uri="{FF2B5EF4-FFF2-40B4-BE49-F238E27FC236}">
                <a16:creationId xmlns:a16="http://schemas.microsoft.com/office/drawing/2014/main" id="{11B96AF5-4414-83F3-673F-467E280F1A51}"/>
              </a:ext>
            </a:extLst>
          </p:cNvPr>
          <p:cNvSpPr/>
          <p:nvPr/>
        </p:nvSpPr>
        <p:spPr>
          <a:xfrm>
            <a:off x="7463827" y="1551489"/>
            <a:ext cx="484094" cy="167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C7F29BF-6D60-85FF-380D-873287AC48A6}"/>
              </a:ext>
            </a:extLst>
          </p:cNvPr>
          <p:cNvSpPr/>
          <p:nvPr/>
        </p:nvSpPr>
        <p:spPr>
          <a:xfrm>
            <a:off x="8624742" y="1541633"/>
            <a:ext cx="484094" cy="167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Arrow 10">
            <a:extLst>
              <a:ext uri="{FF2B5EF4-FFF2-40B4-BE49-F238E27FC236}">
                <a16:creationId xmlns:a16="http://schemas.microsoft.com/office/drawing/2014/main" id="{E0244A81-0390-A32E-E565-2760CFC10332}"/>
              </a:ext>
            </a:extLst>
          </p:cNvPr>
          <p:cNvSpPr/>
          <p:nvPr/>
        </p:nvSpPr>
        <p:spPr>
          <a:xfrm>
            <a:off x="1155610" y="4938818"/>
            <a:ext cx="403315" cy="38554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itle 1">
            <a:extLst>
              <a:ext uri="{FF2B5EF4-FFF2-40B4-BE49-F238E27FC236}">
                <a16:creationId xmlns:a16="http://schemas.microsoft.com/office/drawing/2014/main" id="{4D813649-BD0F-4DC8-E92A-3A87F5B5478A}"/>
              </a:ext>
            </a:extLst>
          </p:cNvPr>
          <p:cNvSpPr txBox="1">
            <a:spLocks/>
          </p:cNvSpPr>
          <p:nvPr/>
        </p:nvSpPr>
        <p:spPr bwMode="auto">
          <a:xfrm>
            <a:off x="607965" y="1282160"/>
            <a:ext cx="11028978" cy="12449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sz="2400" dirty="0">
                <a:latin typeface="Calibri" pitchFamily="34" charset="0"/>
                <a:cs typeface="Calibri" pitchFamily="34" charset="0"/>
              </a:rPr>
              <a:t>Non -governmental sources of geospatial data can also be considered according to the availability, accessibility and quality of the governmental data</a:t>
            </a:r>
          </a:p>
        </p:txBody>
      </p:sp>
      <p:sp>
        <p:nvSpPr>
          <p:cNvPr id="6" name="Title 1">
            <a:extLst>
              <a:ext uri="{FF2B5EF4-FFF2-40B4-BE49-F238E27FC236}">
                <a16:creationId xmlns:a16="http://schemas.microsoft.com/office/drawing/2014/main" id="{7841B5BA-62B0-AA5F-8584-9B998B99291E}"/>
              </a:ext>
            </a:extLst>
          </p:cNvPr>
          <p:cNvSpPr txBox="1">
            <a:spLocks/>
          </p:cNvSpPr>
          <p:nvPr/>
        </p:nvSpPr>
        <p:spPr bwMode="auto">
          <a:xfrm>
            <a:off x="1541107" y="4795801"/>
            <a:ext cx="8007153" cy="10571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lvl="0"/>
            <a:r>
              <a:rPr lang="en-US" sz="2400" dirty="0">
                <a:latin typeface="Calibri" pitchFamily="34" charset="0"/>
                <a:cs typeface="Calibri" pitchFamily="34" charset="0"/>
              </a:rPr>
              <a:t>The quality and usability (e.g. use and/or redistribution rights) of this data must first be identified</a:t>
            </a:r>
          </a:p>
        </p:txBody>
      </p:sp>
      <p:sp>
        <p:nvSpPr>
          <p:cNvPr id="10" name="Content Placeholder 2">
            <a:extLst>
              <a:ext uri="{FF2B5EF4-FFF2-40B4-BE49-F238E27FC236}">
                <a16:creationId xmlns:a16="http://schemas.microsoft.com/office/drawing/2014/main" id="{1D5FCE9D-609A-CB65-B359-867F613153DD}"/>
              </a:ext>
            </a:extLst>
          </p:cNvPr>
          <p:cNvSpPr txBox="1">
            <a:spLocks/>
          </p:cNvSpPr>
          <p:nvPr/>
        </p:nvSpPr>
        <p:spPr bwMode="auto">
          <a:xfrm>
            <a:off x="954403" y="2796402"/>
            <a:ext cx="9537133" cy="1774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b="1" dirty="0"/>
              <a:t>NGOs </a:t>
            </a:r>
            <a:r>
              <a:rPr lang="en-US" sz="2400" dirty="0"/>
              <a:t>(UN, etc.)</a:t>
            </a:r>
            <a:r>
              <a:rPr lang="en-US" sz="2400" b="1" dirty="0"/>
              <a:t> and voluntary groups </a:t>
            </a:r>
            <a:r>
              <a:rPr lang="en-US" sz="2400" dirty="0"/>
              <a:t>(e.g. OSM): administrative boundaries, road network, hydrographic network, populated places, etc.</a:t>
            </a:r>
          </a:p>
          <a:p>
            <a:pPr>
              <a:defRPr/>
            </a:pPr>
            <a:r>
              <a:rPr lang="en-US" sz="2400" b="1" dirty="0"/>
              <a:t>Research groups/universities</a:t>
            </a:r>
            <a:r>
              <a:rPr lang="en-US" sz="2400" dirty="0"/>
              <a:t>:  Population distribution grids (e.g. </a:t>
            </a:r>
            <a:r>
              <a:rPr lang="en-US" sz="2400" dirty="0" err="1"/>
              <a:t>WorldPop</a:t>
            </a:r>
            <a:r>
              <a:rPr lang="en-US" sz="2400" dirty="0"/>
              <a:t>), land cover, DEM</a:t>
            </a:r>
          </a:p>
        </p:txBody>
      </p:sp>
      <p:sp>
        <p:nvSpPr>
          <p:cNvPr id="11" name="Title 1">
            <a:extLst>
              <a:ext uri="{FF2B5EF4-FFF2-40B4-BE49-F238E27FC236}">
                <a16:creationId xmlns:a16="http://schemas.microsoft.com/office/drawing/2014/main" id="{3310E8E9-9322-F365-D77F-282FB6E1914A}"/>
              </a:ext>
            </a:extLst>
          </p:cNvPr>
          <p:cNvSpPr txBox="1">
            <a:spLocks/>
          </p:cNvSpPr>
          <p:nvPr/>
        </p:nvSpPr>
        <p:spPr bwMode="auto">
          <a:xfrm>
            <a:off x="607965" y="2313279"/>
            <a:ext cx="2702124" cy="427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sz="2400" dirty="0">
                <a:latin typeface="Calibri" pitchFamily="34" charset="0"/>
                <a:cs typeface="Calibri" pitchFamily="34" charset="0"/>
              </a:rPr>
              <a:t>For example:</a:t>
            </a:r>
          </a:p>
        </p:txBody>
      </p:sp>
      <p:pic>
        <p:nvPicPr>
          <p:cNvPr id="12" name="Picture 1" descr="C:\Users\Samsung\AppData\Local\Microsoft\Windows\INetCache\IE\3LEF0BVK\556px-Mauritius_Road_Signs_-_Warning_Sign_-_Other_dangers.svg[1].png">
            <a:extLst>
              <a:ext uri="{FF2B5EF4-FFF2-40B4-BE49-F238E27FC236}">
                <a16:creationId xmlns:a16="http://schemas.microsoft.com/office/drawing/2014/main" id="{8B1A211F-0AAD-B5E7-87EB-D4FAE1A87B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7150" y="4860014"/>
            <a:ext cx="1052513"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a:extLst>
              <a:ext uri="{FF2B5EF4-FFF2-40B4-BE49-F238E27FC236}">
                <a16:creationId xmlns:a16="http://schemas.microsoft.com/office/drawing/2014/main" id="{BAB88077-FA00-59A2-BAF0-82FF719CFF2B}"/>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48</a:t>
            </a:fld>
            <a:endParaRPr lang="en-GB" altLang="en-US" sz="1200" dirty="0">
              <a:solidFill>
                <a:schemeClr val="bg1"/>
              </a:solidFill>
            </a:endParaRPr>
          </a:p>
        </p:txBody>
      </p:sp>
    </p:spTree>
    <p:extLst>
      <p:ext uri="{BB962C8B-B14F-4D97-AF65-F5344CB8AC3E}">
        <p14:creationId xmlns:p14="http://schemas.microsoft.com/office/powerpoint/2010/main" val="3500163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a:solidFill>
                  <a:srgbClr val="002147"/>
                </a:solidFill>
                <a:latin typeface="+mn-lt"/>
              </a:rPr>
              <a:t>Compile existing data</a:t>
            </a:r>
          </a:p>
        </p:txBody>
      </p:sp>
      <p:sp>
        <p:nvSpPr>
          <p:cNvPr id="3" name="Rectangle 3">
            <a:extLst>
              <a:ext uri="{FF2B5EF4-FFF2-40B4-BE49-F238E27FC236}">
                <a16:creationId xmlns:a16="http://schemas.microsoft.com/office/drawing/2014/main" id="{80D500D1-21BC-CFFA-6DDA-C144BF81309E}"/>
              </a:ext>
            </a:extLst>
          </p:cNvPr>
          <p:cNvSpPr>
            <a:spLocks noChangeArrowheads="1"/>
          </p:cNvSpPr>
          <p:nvPr/>
        </p:nvSpPr>
        <p:spPr bwMode="auto">
          <a:xfrm>
            <a:off x="695325" y="742538"/>
            <a:ext cx="9796212" cy="501933"/>
          </a:xfrm>
          <a:prstGeom prst="rect">
            <a:avLst/>
          </a:prstGeom>
          <a:noFill/>
          <a:ln w="9525">
            <a:noFill/>
            <a:miter lim="800000"/>
            <a:headEnd/>
            <a:tailEnd/>
          </a:ln>
        </p:spPr>
        <p:txBody>
          <a:bodyPr lIns="0" tIns="0" rIns="0" bIns="0"/>
          <a:lstStyle/>
          <a:p>
            <a:pPr lvl="0"/>
            <a:r>
              <a:rPr lang="en-US" sz="2400" b="1" dirty="0"/>
              <a:t>Other potential sources of data to compile – Example of global data</a:t>
            </a:r>
          </a:p>
        </p:txBody>
      </p:sp>
      <p:sp>
        <p:nvSpPr>
          <p:cNvPr id="7" name="Rectangle 6">
            <a:extLst>
              <a:ext uri="{FF2B5EF4-FFF2-40B4-BE49-F238E27FC236}">
                <a16:creationId xmlns:a16="http://schemas.microsoft.com/office/drawing/2014/main" id="{11B96AF5-4414-83F3-673F-467E280F1A51}"/>
              </a:ext>
            </a:extLst>
          </p:cNvPr>
          <p:cNvSpPr/>
          <p:nvPr/>
        </p:nvSpPr>
        <p:spPr>
          <a:xfrm>
            <a:off x="7463827" y="1551489"/>
            <a:ext cx="484094" cy="167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C7F29BF-6D60-85FF-380D-873287AC48A6}"/>
              </a:ext>
            </a:extLst>
          </p:cNvPr>
          <p:cNvSpPr/>
          <p:nvPr/>
        </p:nvSpPr>
        <p:spPr>
          <a:xfrm>
            <a:off x="8624742" y="1541633"/>
            <a:ext cx="484094" cy="167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Table 4">
            <a:extLst>
              <a:ext uri="{FF2B5EF4-FFF2-40B4-BE49-F238E27FC236}">
                <a16:creationId xmlns:a16="http://schemas.microsoft.com/office/drawing/2014/main" id="{0284E111-D215-EFB7-B56B-7717FF9792C3}"/>
              </a:ext>
            </a:extLst>
          </p:cNvPr>
          <p:cNvGraphicFramePr>
            <a:graphicFrameLocks noGrp="1"/>
          </p:cNvGraphicFramePr>
          <p:nvPr/>
        </p:nvGraphicFramePr>
        <p:xfrm>
          <a:off x="250975" y="1368443"/>
          <a:ext cx="11690049" cy="4828449"/>
        </p:xfrm>
        <a:graphic>
          <a:graphicData uri="http://schemas.openxmlformats.org/drawingml/2006/table">
            <a:tbl>
              <a:tblPr>
                <a:tableStyleId>{5940675A-B579-460E-94D1-54222C63F5DA}</a:tableStyleId>
              </a:tblPr>
              <a:tblGrid>
                <a:gridCol w="1696943">
                  <a:extLst>
                    <a:ext uri="{9D8B030D-6E8A-4147-A177-3AD203B41FA5}">
                      <a16:colId xmlns:a16="http://schemas.microsoft.com/office/drawing/2014/main" val="3792402758"/>
                    </a:ext>
                  </a:extLst>
                </a:gridCol>
                <a:gridCol w="1885492">
                  <a:extLst>
                    <a:ext uri="{9D8B030D-6E8A-4147-A177-3AD203B41FA5}">
                      <a16:colId xmlns:a16="http://schemas.microsoft.com/office/drawing/2014/main" val="3845467693"/>
                    </a:ext>
                  </a:extLst>
                </a:gridCol>
                <a:gridCol w="1131295">
                  <a:extLst>
                    <a:ext uri="{9D8B030D-6E8A-4147-A177-3AD203B41FA5}">
                      <a16:colId xmlns:a16="http://schemas.microsoft.com/office/drawing/2014/main" val="2506588105"/>
                    </a:ext>
                  </a:extLst>
                </a:gridCol>
                <a:gridCol w="848471">
                  <a:extLst>
                    <a:ext uri="{9D8B030D-6E8A-4147-A177-3AD203B41FA5}">
                      <a16:colId xmlns:a16="http://schemas.microsoft.com/office/drawing/2014/main" val="4226541279"/>
                    </a:ext>
                  </a:extLst>
                </a:gridCol>
                <a:gridCol w="1979767">
                  <a:extLst>
                    <a:ext uri="{9D8B030D-6E8A-4147-A177-3AD203B41FA5}">
                      <a16:colId xmlns:a16="http://schemas.microsoft.com/office/drawing/2014/main" val="1696429910"/>
                    </a:ext>
                  </a:extLst>
                </a:gridCol>
                <a:gridCol w="1091175">
                  <a:extLst>
                    <a:ext uri="{9D8B030D-6E8A-4147-A177-3AD203B41FA5}">
                      <a16:colId xmlns:a16="http://schemas.microsoft.com/office/drawing/2014/main" val="1936769511"/>
                    </a:ext>
                  </a:extLst>
                </a:gridCol>
                <a:gridCol w="1454239">
                  <a:extLst>
                    <a:ext uri="{9D8B030D-6E8A-4147-A177-3AD203B41FA5}">
                      <a16:colId xmlns:a16="http://schemas.microsoft.com/office/drawing/2014/main" val="3520209093"/>
                    </a:ext>
                  </a:extLst>
                </a:gridCol>
                <a:gridCol w="1602667">
                  <a:extLst>
                    <a:ext uri="{9D8B030D-6E8A-4147-A177-3AD203B41FA5}">
                      <a16:colId xmlns:a16="http://schemas.microsoft.com/office/drawing/2014/main" val="3489247524"/>
                    </a:ext>
                  </a:extLst>
                </a:gridCol>
              </a:tblGrid>
              <a:tr h="254684">
                <a:tc>
                  <a:txBody>
                    <a:bodyPr/>
                    <a:lstStyle/>
                    <a:p>
                      <a:pPr algn="ctr" fontAlgn="ctr"/>
                      <a:r>
                        <a:rPr lang="en-US" sz="1600" b="1" u="none" strike="noStrike" noProof="0" dirty="0">
                          <a:effectLst/>
                        </a:rPr>
                        <a:t>Geographic feature</a:t>
                      </a:r>
                      <a:endParaRPr lang="en-US" sz="1600" b="1"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ctr" fontAlgn="ctr"/>
                      <a:r>
                        <a:rPr lang="en-US" sz="1600" b="1" u="none" strike="noStrike" noProof="0" dirty="0">
                          <a:effectLst/>
                        </a:rPr>
                        <a:t>Database name</a:t>
                      </a:r>
                      <a:endParaRPr lang="en-US" sz="1600" b="1"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ctr" fontAlgn="ctr"/>
                      <a:r>
                        <a:rPr lang="en-US" sz="1600" b="1" u="none" strike="noStrike" noProof="0" dirty="0">
                          <a:effectLst/>
                        </a:rPr>
                        <a:t>Temporal validity/ last update</a:t>
                      </a:r>
                      <a:endParaRPr lang="en-US" sz="1600" b="1"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ctr" fontAlgn="ctr"/>
                      <a:r>
                        <a:rPr lang="en-US" sz="1600" b="1" u="none" strike="noStrike" noProof="0" dirty="0">
                          <a:effectLst/>
                        </a:rPr>
                        <a:t>Format</a:t>
                      </a:r>
                      <a:endParaRPr lang="en-US" sz="1600" b="1"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ctr" fontAlgn="ctr"/>
                      <a:r>
                        <a:rPr lang="en-US" sz="1600" b="1" u="none" strike="noStrike" noProof="0" dirty="0">
                          <a:effectLst/>
                        </a:rPr>
                        <a:t>Website</a:t>
                      </a:r>
                      <a:endParaRPr lang="en-US" sz="1600" b="1"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ctr" fontAlgn="ctr"/>
                      <a:r>
                        <a:rPr lang="en-US" sz="1600" b="1" u="none" strike="noStrike" noProof="0" dirty="0">
                          <a:effectLst/>
                        </a:rPr>
                        <a:t>Access rights</a:t>
                      </a:r>
                      <a:endParaRPr lang="en-US" sz="1600" b="1"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ctr" fontAlgn="ctr"/>
                      <a:r>
                        <a:rPr lang="en-US" sz="1600" b="1" u="none" strike="noStrike" noProof="0" dirty="0">
                          <a:effectLst/>
                        </a:rPr>
                        <a:t>Use restrictions</a:t>
                      </a:r>
                      <a:endParaRPr lang="en-US" sz="1600" b="1"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ctr" fontAlgn="ctr"/>
                      <a:r>
                        <a:rPr lang="en-US" sz="1600" b="1" u="none" strike="noStrike" noProof="0" dirty="0">
                          <a:effectLst/>
                        </a:rPr>
                        <a:t>Redistribution restrictions</a:t>
                      </a:r>
                    </a:p>
                  </a:txBody>
                  <a:tcPr marL="6367" marR="6367" marT="6367" marB="0" anchor="ctr"/>
                </a:tc>
                <a:extLst>
                  <a:ext uri="{0D108BD9-81ED-4DB2-BD59-A6C34878D82A}">
                    <a16:rowId xmlns:a16="http://schemas.microsoft.com/office/drawing/2014/main" val="1616733640"/>
                  </a:ext>
                </a:extLst>
              </a:tr>
              <a:tr h="401127">
                <a:tc>
                  <a:txBody>
                    <a:bodyPr/>
                    <a:lstStyle/>
                    <a:p>
                      <a:pPr algn="l" fontAlgn="ctr"/>
                      <a:r>
                        <a:rPr lang="en-US" sz="1600" b="1" u="none" strike="noStrike" noProof="0" dirty="0">
                          <a:effectLst/>
                        </a:rPr>
                        <a:t>Digital elevation model</a:t>
                      </a:r>
                      <a:endParaRPr lang="en-US" sz="1600" b="1" i="0" u="none" strike="noStrike" noProof="0" dirty="0">
                        <a:solidFill>
                          <a:srgbClr val="000000"/>
                        </a:solidFill>
                        <a:effectLst/>
                        <a:latin typeface="Calibri" panose="020F0502020204030204" pitchFamily="34" charset="0"/>
                      </a:endParaRPr>
                    </a:p>
                  </a:txBody>
                  <a:tcPr marL="72000" marR="6367" marT="6367" marB="0" anchor="ctr"/>
                </a:tc>
                <a:tc>
                  <a:txBody>
                    <a:bodyPr/>
                    <a:lstStyle/>
                    <a:p>
                      <a:pPr algn="l" fontAlgn="ctr"/>
                      <a:r>
                        <a:rPr lang="en-US" sz="1600" u="none" strike="noStrike" noProof="0" dirty="0">
                          <a:effectLst/>
                        </a:rPr>
                        <a:t>SRTM90</a:t>
                      </a:r>
                      <a:endParaRPr lang="en-US" sz="1600" b="0" i="0" u="none" strike="noStrike" noProof="0" dirty="0">
                        <a:solidFill>
                          <a:srgbClr val="000000"/>
                        </a:solidFill>
                        <a:effectLst/>
                        <a:latin typeface="Calibri" panose="020F0502020204030204" pitchFamily="34" charset="0"/>
                      </a:endParaRPr>
                    </a:p>
                  </a:txBody>
                  <a:tcPr marL="72000" marR="6367" marT="6367" marB="0" anchor="ctr"/>
                </a:tc>
                <a:tc>
                  <a:txBody>
                    <a:bodyPr/>
                    <a:lstStyle/>
                    <a:p>
                      <a:pPr algn="ctr" fontAlgn="ctr"/>
                      <a:r>
                        <a:rPr lang="en-US" sz="1600" u="none" strike="noStrike" noProof="0" dirty="0">
                          <a:effectLst/>
                        </a:rPr>
                        <a:t>2000</a:t>
                      </a:r>
                      <a:endParaRPr lang="en-US" sz="1600" b="0"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ctr" fontAlgn="ctr"/>
                      <a:r>
                        <a:rPr lang="en-US" sz="1600" u="none" strike="noStrike" noProof="0" dirty="0">
                          <a:effectLst/>
                        </a:rPr>
                        <a:t>Raster</a:t>
                      </a:r>
                      <a:endParaRPr lang="en-US" sz="1600" b="0"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l" fontAlgn="ctr"/>
                      <a:r>
                        <a:rPr lang="en-US" sz="1600" u="sng" strike="noStrike" noProof="0" dirty="0">
                          <a:effectLst/>
                          <a:hlinkClick r:id="rId3"/>
                        </a:rPr>
                        <a:t>https://cmr.earthdata.nasa.gov/search/concepts/C1214622194-SCIOPS</a:t>
                      </a:r>
                      <a:endParaRPr lang="en-US" sz="1600" b="0" i="0" u="sng" strike="noStrike" noProof="0" dirty="0">
                        <a:solidFill>
                          <a:srgbClr val="0563C1"/>
                        </a:solidFill>
                        <a:effectLst/>
                        <a:latin typeface="Calibri" panose="020F0502020204030204" pitchFamily="34" charset="0"/>
                      </a:endParaRPr>
                    </a:p>
                  </a:txBody>
                  <a:tcPr marL="72000" marR="6367" marT="6367" marB="0" anchor="ctr"/>
                </a:tc>
                <a:tc>
                  <a:txBody>
                    <a:bodyPr/>
                    <a:lstStyle/>
                    <a:p>
                      <a:pPr algn="ctr" fontAlgn="ctr"/>
                      <a:r>
                        <a:rPr lang="en-US" sz="1800" b="0" i="0" kern="1200" noProof="0" dirty="0">
                          <a:solidFill>
                            <a:schemeClr val="tx1"/>
                          </a:solidFill>
                          <a:effectLst/>
                          <a:latin typeface="+mn-lt"/>
                          <a:ea typeface="+mn-ea"/>
                          <a:cs typeface="+mn-cs"/>
                        </a:rPr>
                        <a:t>Open access</a:t>
                      </a:r>
                      <a:endParaRPr lang="en-US" sz="1600" b="0"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ctr" fontAlgn="ctr"/>
                      <a:r>
                        <a:rPr lang="en-US" sz="1800" b="0" i="0" kern="1200" noProof="0" dirty="0">
                          <a:solidFill>
                            <a:schemeClr val="tx1"/>
                          </a:solidFill>
                          <a:effectLst/>
                          <a:latin typeface="+mn-lt"/>
                          <a:ea typeface="+mn-ea"/>
                          <a:cs typeface="+mn-cs"/>
                        </a:rPr>
                        <a:t>Commercial use</a:t>
                      </a:r>
                      <a:endParaRPr lang="en-US" sz="1450" b="0"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ctr" fontAlgn="ctr"/>
                      <a:r>
                        <a:rPr lang="en-US" sz="1800" b="0" i="0" kern="1200" noProof="0" dirty="0">
                          <a:solidFill>
                            <a:schemeClr val="tx1"/>
                          </a:solidFill>
                          <a:effectLst/>
                          <a:latin typeface="+mn-lt"/>
                          <a:ea typeface="+mn-ea"/>
                          <a:cs typeface="+mn-cs"/>
                        </a:rPr>
                        <a:t>Commercial use</a:t>
                      </a:r>
                      <a:endParaRPr lang="en-US" sz="1450" b="0" i="0" u="none" strike="noStrike" noProof="0" dirty="0">
                        <a:solidFill>
                          <a:srgbClr val="000000"/>
                        </a:solidFill>
                        <a:effectLst/>
                        <a:latin typeface="Calibri" panose="020F0502020204030204" pitchFamily="34" charset="0"/>
                      </a:endParaRPr>
                    </a:p>
                  </a:txBody>
                  <a:tcPr marL="6367" marR="6367" marT="6367" marB="0" anchor="ctr"/>
                </a:tc>
                <a:extLst>
                  <a:ext uri="{0D108BD9-81ED-4DB2-BD59-A6C34878D82A}">
                    <a16:rowId xmlns:a16="http://schemas.microsoft.com/office/drawing/2014/main" val="3338579188"/>
                  </a:ext>
                </a:extLst>
              </a:tr>
              <a:tr h="401127">
                <a:tc>
                  <a:txBody>
                    <a:bodyPr/>
                    <a:lstStyle/>
                    <a:p>
                      <a:pPr algn="l" fontAlgn="ctr"/>
                      <a:r>
                        <a:rPr lang="en-US" sz="1600" b="1" u="none" strike="noStrike" noProof="0" dirty="0">
                          <a:effectLst/>
                        </a:rPr>
                        <a:t>Land cover</a:t>
                      </a:r>
                      <a:endParaRPr lang="en-US" sz="1600" b="1" i="0" u="none" strike="noStrike" noProof="0" dirty="0">
                        <a:solidFill>
                          <a:srgbClr val="000000"/>
                        </a:solidFill>
                        <a:effectLst/>
                        <a:latin typeface="Calibri" panose="020F0502020204030204" pitchFamily="34" charset="0"/>
                      </a:endParaRPr>
                    </a:p>
                  </a:txBody>
                  <a:tcPr marL="72000" marR="6367" marT="6367" marB="0" anchor="ctr"/>
                </a:tc>
                <a:tc>
                  <a:txBody>
                    <a:bodyPr/>
                    <a:lstStyle/>
                    <a:p>
                      <a:pPr algn="l" fontAlgn="ctr"/>
                      <a:r>
                        <a:rPr lang="en-US" sz="1600" u="none" strike="noStrike" noProof="0" dirty="0">
                          <a:effectLst/>
                        </a:rPr>
                        <a:t>Copernicus Global Land Cover Layers</a:t>
                      </a:r>
                      <a:endParaRPr lang="en-US" sz="1600" b="0" i="0" u="none" strike="noStrike" noProof="0" dirty="0">
                        <a:solidFill>
                          <a:srgbClr val="000000"/>
                        </a:solidFill>
                        <a:effectLst/>
                        <a:latin typeface="Calibri" panose="020F0502020204030204" pitchFamily="34" charset="0"/>
                      </a:endParaRPr>
                    </a:p>
                  </a:txBody>
                  <a:tcPr marL="72000" marR="6367" marT="6367" marB="0" anchor="ctr"/>
                </a:tc>
                <a:tc>
                  <a:txBody>
                    <a:bodyPr/>
                    <a:lstStyle/>
                    <a:p>
                      <a:pPr algn="ctr" fontAlgn="ctr"/>
                      <a:r>
                        <a:rPr lang="en-US" sz="1600" u="none" strike="noStrike" noProof="0" dirty="0">
                          <a:effectLst/>
                        </a:rPr>
                        <a:t>2015 - 2019</a:t>
                      </a:r>
                      <a:endParaRPr lang="en-US" sz="1600" b="0"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ctr" fontAlgn="ctr"/>
                      <a:r>
                        <a:rPr lang="en-US" sz="1600" u="none" strike="noStrike" noProof="0" dirty="0">
                          <a:effectLst/>
                        </a:rPr>
                        <a:t>Raster</a:t>
                      </a:r>
                      <a:endParaRPr lang="en-US" sz="1600" b="0"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l" fontAlgn="ctr"/>
                      <a:r>
                        <a:rPr lang="en-US" sz="1600" u="sng" strike="noStrike" noProof="0" dirty="0">
                          <a:effectLst/>
                          <a:hlinkClick r:id="rId4"/>
                        </a:rPr>
                        <a:t>https://land.copernicus.eu/global/products/lc</a:t>
                      </a:r>
                      <a:endParaRPr lang="en-US" sz="1600" b="0" i="0" u="sng" strike="noStrike" noProof="0" dirty="0">
                        <a:solidFill>
                          <a:srgbClr val="0563C1"/>
                        </a:solidFill>
                        <a:effectLst/>
                        <a:latin typeface="Calibri" panose="020F0502020204030204" pitchFamily="34" charset="0"/>
                      </a:endParaRPr>
                    </a:p>
                  </a:txBody>
                  <a:tcPr marL="72000" marR="6367" marT="6367" marB="0" anchor="ctr"/>
                </a:tc>
                <a:tc>
                  <a:txBody>
                    <a:bodyPr/>
                    <a:lstStyle/>
                    <a:p>
                      <a:pPr algn="ctr" fontAlgn="ctr"/>
                      <a:r>
                        <a:rPr lang="en-US" sz="1800" b="0" i="0" kern="1200" noProof="0" dirty="0">
                          <a:solidFill>
                            <a:schemeClr val="tx1"/>
                          </a:solidFill>
                          <a:effectLst/>
                          <a:latin typeface="+mn-lt"/>
                          <a:ea typeface="+mn-ea"/>
                          <a:cs typeface="+mn-cs"/>
                        </a:rPr>
                        <a:t>Open access</a:t>
                      </a:r>
                      <a:endParaRPr lang="en-US" sz="1600" b="0"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ctr" fontAlgn="ctr"/>
                      <a:r>
                        <a:rPr lang="en-US" sz="1600" u="none" strike="noStrike" noProof="0" dirty="0">
                          <a:effectLst/>
                        </a:rPr>
                        <a:t>None</a:t>
                      </a:r>
                      <a:endParaRPr lang="en-US" sz="1600" b="0"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None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367" marR="6367" marT="6367" marB="0" anchor="ctr"/>
                </a:tc>
                <a:extLst>
                  <a:ext uri="{0D108BD9-81ED-4DB2-BD59-A6C34878D82A}">
                    <a16:rowId xmlns:a16="http://schemas.microsoft.com/office/drawing/2014/main" val="1579570054"/>
                  </a:ext>
                </a:extLst>
              </a:tr>
              <a:tr h="401127">
                <a:tc>
                  <a:txBody>
                    <a:bodyPr/>
                    <a:lstStyle/>
                    <a:p>
                      <a:pPr algn="l" fontAlgn="ctr"/>
                      <a:r>
                        <a:rPr lang="en-US" sz="1600" b="1" u="none" strike="noStrike" noProof="0" dirty="0">
                          <a:effectLst/>
                        </a:rPr>
                        <a:t>Distribution of the population</a:t>
                      </a:r>
                      <a:endParaRPr lang="en-US" sz="1600" b="1" i="0" u="none" strike="noStrike" noProof="0" dirty="0">
                        <a:solidFill>
                          <a:srgbClr val="000000"/>
                        </a:solidFill>
                        <a:effectLst/>
                        <a:latin typeface="Calibri" panose="020F0502020204030204" pitchFamily="34" charset="0"/>
                      </a:endParaRPr>
                    </a:p>
                  </a:txBody>
                  <a:tcPr marL="72000" marR="6367" marT="6367" marB="0" anchor="ctr"/>
                </a:tc>
                <a:tc>
                  <a:txBody>
                    <a:bodyPr/>
                    <a:lstStyle/>
                    <a:p>
                      <a:pPr algn="l" fontAlgn="ctr"/>
                      <a:r>
                        <a:rPr lang="en-US" sz="1600" u="none" strike="noStrike" noProof="0" dirty="0" err="1">
                          <a:effectLst/>
                        </a:rPr>
                        <a:t>WorldPop</a:t>
                      </a:r>
                      <a:endParaRPr lang="en-US" sz="1600" b="0" i="0" u="none" strike="noStrike" noProof="0" dirty="0">
                        <a:solidFill>
                          <a:srgbClr val="000000"/>
                        </a:solidFill>
                        <a:effectLst/>
                        <a:latin typeface="Calibri" panose="020F0502020204030204" pitchFamily="34" charset="0"/>
                      </a:endParaRPr>
                    </a:p>
                  </a:txBody>
                  <a:tcPr marL="72000" marR="6367" marT="6367" marB="0" anchor="ctr"/>
                </a:tc>
                <a:tc>
                  <a:txBody>
                    <a:bodyPr/>
                    <a:lstStyle/>
                    <a:p>
                      <a:pPr algn="ctr" fontAlgn="ctr"/>
                      <a:r>
                        <a:rPr lang="en-US" sz="1600" u="none" strike="noStrike" noProof="0" dirty="0">
                          <a:effectLst/>
                        </a:rPr>
                        <a:t>2020</a:t>
                      </a:r>
                      <a:endParaRPr lang="en-US" sz="1600" b="0"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ctr" fontAlgn="ctr"/>
                      <a:r>
                        <a:rPr lang="en-US" sz="1600" u="none" strike="noStrike" noProof="0" dirty="0">
                          <a:effectLst/>
                        </a:rPr>
                        <a:t>Raster</a:t>
                      </a:r>
                      <a:endParaRPr lang="en-US" sz="1600" b="0"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l" fontAlgn="ctr"/>
                      <a:r>
                        <a:rPr lang="en-US" sz="1600" u="sng" strike="noStrike" noProof="0" dirty="0">
                          <a:effectLst/>
                          <a:hlinkClick r:id="rId5"/>
                        </a:rPr>
                        <a:t>https://hub.worldpop.org/geodata/summary?id=50236</a:t>
                      </a:r>
                      <a:r>
                        <a:rPr lang="en-US" sz="1600" u="sng" strike="noStrike" noProof="0" dirty="0">
                          <a:effectLst/>
                        </a:rPr>
                        <a:t> </a:t>
                      </a:r>
                      <a:endParaRPr lang="en-US" sz="1600" b="0" i="0" u="sng" strike="noStrike" noProof="0" dirty="0">
                        <a:solidFill>
                          <a:srgbClr val="0563C1"/>
                        </a:solidFill>
                        <a:effectLst/>
                        <a:latin typeface="Calibri" panose="020F0502020204030204" pitchFamily="34" charset="0"/>
                      </a:endParaRPr>
                    </a:p>
                  </a:txBody>
                  <a:tcPr marL="72000" marR="6367" marT="6367" marB="0" anchor="ctr"/>
                </a:tc>
                <a:tc>
                  <a:txBody>
                    <a:bodyPr/>
                    <a:lstStyle/>
                    <a:p>
                      <a:pPr algn="ctr" fontAlgn="ctr"/>
                      <a:r>
                        <a:rPr lang="en-US" sz="1800" b="0" i="0" kern="1200" noProof="0" dirty="0">
                          <a:solidFill>
                            <a:schemeClr val="tx1"/>
                          </a:solidFill>
                          <a:effectLst/>
                          <a:latin typeface="+mn-lt"/>
                          <a:ea typeface="+mn-ea"/>
                          <a:cs typeface="+mn-cs"/>
                        </a:rPr>
                        <a:t>Open access</a:t>
                      </a:r>
                      <a:endParaRPr lang="en-US" sz="1600" b="0"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None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367" marR="6367" marT="636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None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367" marR="6367" marT="6367" marB="0" anchor="ctr"/>
                </a:tc>
                <a:extLst>
                  <a:ext uri="{0D108BD9-81ED-4DB2-BD59-A6C34878D82A}">
                    <a16:rowId xmlns:a16="http://schemas.microsoft.com/office/drawing/2014/main" val="3814938228"/>
                  </a:ext>
                </a:extLst>
              </a:tr>
              <a:tr h="401127">
                <a:tc>
                  <a:txBody>
                    <a:bodyPr/>
                    <a:lstStyle/>
                    <a:p>
                      <a:pPr algn="l" fontAlgn="ctr"/>
                      <a:r>
                        <a:rPr lang="en-US" sz="1600" b="1" u="none" strike="noStrike" noProof="0" dirty="0">
                          <a:effectLst/>
                        </a:rPr>
                        <a:t>Hydrographic network</a:t>
                      </a:r>
                      <a:endParaRPr lang="en-US" sz="1600" b="1" i="0" u="none" strike="noStrike" noProof="0" dirty="0">
                        <a:solidFill>
                          <a:srgbClr val="000000"/>
                        </a:solidFill>
                        <a:effectLst/>
                        <a:latin typeface="Calibri" panose="020F0502020204030204" pitchFamily="34" charset="0"/>
                      </a:endParaRPr>
                    </a:p>
                  </a:txBody>
                  <a:tcPr marL="72000" marR="6367" marT="6367" marB="0" anchor="ctr"/>
                </a:tc>
                <a:tc rowSpan="2">
                  <a:txBody>
                    <a:bodyPr/>
                    <a:lstStyle/>
                    <a:p>
                      <a:pPr algn="l" fontAlgn="ctr"/>
                      <a:r>
                        <a:rPr lang="en-US" sz="1600" u="none" strike="noStrike" noProof="0" dirty="0">
                          <a:effectLst/>
                        </a:rPr>
                        <a:t>OpenStreetMap (OSM)</a:t>
                      </a:r>
                    </a:p>
                  </a:txBody>
                  <a:tcPr marL="72000" marR="6367" marT="6367" marB="0" anchor="ctr"/>
                </a:tc>
                <a:tc rowSpan="2">
                  <a:txBody>
                    <a:bodyPr/>
                    <a:lstStyle/>
                    <a:p>
                      <a:pPr algn="ctr" fontAlgn="ctr"/>
                      <a:r>
                        <a:rPr lang="en-US" sz="1600" u="none" strike="noStrike" noProof="0" dirty="0">
                          <a:effectLst/>
                        </a:rPr>
                        <a:t>2024</a:t>
                      </a:r>
                      <a:endParaRPr lang="en-US" sz="1600" b="0" i="0" u="none" strike="noStrike" noProof="0" dirty="0">
                        <a:solidFill>
                          <a:srgbClr val="000000"/>
                        </a:solidFill>
                        <a:effectLst/>
                        <a:latin typeface="Calibri" panose="020F0502020204030204" pitchFamily="34" charset="0"/>
                      </a:endParaRPr>
                    </a:p>
                  </a:txBody>
                  <a:tcPr marL="6367" marR="6367" marT="6367" marB="0" anchor="ctr"/>
                </a:tc>
                <a:tc rowSpan="2">
                  <a:txBody>
                    <a:bodyPr/>
                    <a:lstStyle/>
                    <a:p>
                      <a:pPr algn="ctr" fontAlgn="ctr"/>
                      <a:r>
                        <a:rPr lang="en-US" sz="1600" u="none" strike="noStrike" noProof="0" dirty="0">
                          <a:effectLst/>
                        </a:rPr>
                        <a:t>Vector</a:t>
                      </a:r>
                      <a:endParaRPr lang="en-US" sz="1600" b="0" i="0" u="none" strike="noStrike" noProof="0" dirty="0">
                        <a:solidFill>
                          <a:srgbClr val="000000"/>
                        </a:solidFill>
                        <a:effectLst/>
                        <a:latin typeface="Calibri" panose="020F0502020204030204" pitchFamily="34" charset="0"/>
                      </a:endParaRPr>
                    </a:p>
                  </a:txBody>
                  <a:tcPr marL="6367" marR="6367" marT="6367" marB="0" anchor="ctr"/>
                </a:tc>
                <a:tc rowSpan="2">
                  <a:txBody>
                    <a:bodyPr/>
                    <a:lstStyle/>
                    <a:p>
                      <a:pPr algn="l" fontAlgn="ctr"/>
                      <a:r>
                        <a:rPr lang="en-US" sz="1600" u="sng" strike="noStrike" noProof="0" dirty="0">
                          <a:effectLst/>
                          <a:hlinkClick r:id="rId6"/>
                        </a:rPr>
                        <a:t>http://download.geofabrik.de/</a:t>
                      </a:r>
                      <a:endParaRPr lang="en-US" sz="1600" b="0" i="0" u="sng" strike="noStrike" noProof="0" dirty="0">
                        <a:solidFill>
                          <a:srgbClr val="0563C1"/>
                        </a:solidFill>
                        <a:effectLst/>
                        <a:latin typeface="Calibri" panose="020F0502020204030204" pitchFamily="34" charset="0"/>
                      </a:endParaRPr>
                    </a:p>
                  </a:txBody>
                  <a:tcPr marL="72000" marR="6367" marT="6367" marB="0" anchor="ctr"/>
                </a:tc>
                <a:tc rowSpan="2">
                  <a:txBody>
                    <a:bodyPr/>
                    <a:lstStyle/>
                    <a:p>
                      <a:pPr algn="ctr" fontAlgn="ctr"/>
                      <a:r>
                        <a:rPr lang="en-US" sz="1800" b="0" i="0" kern="1200" noProof="0" dirty="0">
                          <a:solidFill>
                            <a:schemeClr val="tx1"/>
                          </a:solidFill>
                          <a:effectLst/>
                          <a:latin typeface="+mn-lt"/>
                          <a:ea typeface="+mn-ea"/>
                          <a:cs typeface="+mn-cs"/>
                        </a:rPr>
                        <a:t>Open access</a:t>
                      </a:r>
                      <a:endParaRPr lang="en-US" sz="1600" b="0" i="0" u="none" strike="noStrike" noProof="0" dirty="0">
                        <a:solidFill>
                          <a:srgbClr val="000000"/>
                        </a:solidFill>
                        <a:effectLst/>
                        <a:latin typeface="Calibri" panose="020F0502020204030204" pitchFamily="34" charset="0"/>
                      </a:endParaRPr>
                    </a:p>
                  </a:txBody>
                  <a:tcPr marL="6367" marR="6367" marT="6367" marB="0" anchor="ct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None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367" marR="6367" marT="6367" marB="0" anchor="ct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None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367" marR="6367" marT="6367" marB="0" anchor="ctr"/>
                </a:tc>
                <a:extLst>
                  <a:ext uri="{0D108BD9-81ED-4DB2-BD59-A6C34878D82A}">
                    <a16:rowId xmlns:a16="http://schemas.microsoft.com/office/drawing/2014/main" val="2002791898"/>
                  </a:ext>
                </a:extLst>
              </a:tr>
              <a:tr h="401127">
                <a:tc>
                  <a:txBody>
                    <a:bodyPr/>
                    <a:lstStyle/>
                    <a:p>
                      <a:pPr marL="0" algn="l" defTabSz="914400" rtl="0" eaLnBrk="1" fontAlgn="ctr" latinLnBrk="0" hangingPunct="1"/>
                      <a:r>
                        <a:rPr lang="en-US" sz="1600" b="1" u="none" strike="noStrike" kern="1200" noProof="0" dirty="0">
                          <a:solidFill>
                            <a:schemeClr val="tx1"/>
                          </a:solidFill>
                          <a:effectLst/>
                          <a:latin typeface="+mn-lt"/>
                          <a:ea typeface="+mn-ea"/>
                          <a:cs typeface="+mn-cs"/>
                        </a:rPr>
                        <a:t>Transport network</a:t>
                      </a:r>
                    </a:p>
                  </a:txBody>
                  <a:tcPr marL="72000" marR="6367" marT="6367" marB="0" anchor="ctr"/>
                </a:tc>
                <a:tc vMerge="1">
                  <a:txBody>
                    <a:bodyPr/>
                    <a:lstStyle/>
                    <a:p>
                      <a:pPr algn="l" fontAlgn="ctr"/>
                      <a:r>
                        <a:rPr lang="fr-CH" sz="1600" u="none" strike="noStrike" noProof="0" dirty="0" err="1">
                          <a:effectLst/>
                        </a:rPr>
                        <a:t>OpenStreetMap</a:t>
                      </a:r>
                      <a:r>
                        <a:rPr lang="fr-CH" sz="1600" u="none" strike="noStrike" noProof="0" dirty="0">
                          <a:effectLst/>
                        </a:rPr>
                        <a:t> (OSM)</a:t>
                      </a:r>
                      <a:endParaRPr lang="fr-CH" sz="1600" b="0" i="0" u="none" strike="noStrike" noProof="0" dirty="0">
                        <a:solidFill>
                          <a:srgbClr val="000000"/>
                        </a:solidFill>
                        <a:effectLst/>
                        <a:latin typeface="Calibri" panose="020F0502020204030204" pitchFamily="34" charset="0"/>
                      </a:endParaRPr>
                    </a:p>
                  </a:txBody>
                  <a:tcPr marL="6367" marR="6367" marT="6367" marB="0" anchor="ctr"/>
                </a:tc>
                <a:tc vMerge="1">
                  <a:txBody>
                    <a:bodyPr/>
                    <a:lstStyle/>
                    <a:p>
                      <a:pPr algn="ctr" fontAlgn="ctr"/>
                      <a:endParaRPr lang="fr-CH" sz="1600" b="0" i="0" u="none" strike="noStrike" noProof="0" dirty="0">
                        <a:solidFill>
                          <a:srgbClr val="000000"/>
                        </a:solidFill>
                        <a:effectLst/>
                        <a:latin typeface="Calibri" panose="020F0502020204030204" pitchFamily="34" charset="0"/>
                      </a:endParaRPr>
                    </a:p>
                  </a:txBody>
                  <a:tcPr marL="6367" marR="6367" marT="6367" marB="0" anchor="ctr"/>
                </a:tc>
                <a:tc vMerge="1">
                  <a:txBody>
                    <a:bodyPr/>
                    <a:lstStyle/>
                    <a:p>
                      <a:pPr algn="ctr" fontAlgn="ctr"/>
                      <a:endParaRPr lang="fr-CH" sz="1600" b="0" i="0" u="none" strike="noStrike" noProof="0" dirty="0">
                        <a:solidFill>
                          <a:srgbClr val="000000"/>
                        </a:solidFill>
                        <a:effectLst/>
                        <a:latin typeface="Calibri" panose="020F0502020204030204" pitchFamily="34" charset="0"/>
                      </a:endParaRPr>
                    </a:p>
                  </a:txBody>
                  <a:tcPr marL="6367" marR="6367" marT="6367" marB="0" anchor="ctr"/>
                </a:tc>
                <a:tc vMerge="1">
                  <a:txBody>
                    <a:bodyPr/>
                    <a:lstStyle/>
                    <a:p>
                      <a:pPr algn="l" fontAlgn="ctr"/>
                      <a:endParaRPr lang="fr-CH" sz="1600" b="0" i="0" u="sng" strike="noStrike" noProof="0" dirty="0">
                        <a:solidFill>
                          <a:srgbClr val="0563C1"/>
                        </a:solidFill>
                        <a:effectLst/>
                        <a:latin typeface="Calibri" panose="020F0502020204030204" pitchFamily="34" charset="0"/>
                      </a:endParaRPr>
                    </a:p>
                  </a:txBody>
                  <a:tcPr marL="6367" marR="6367" marT="6367" marB="0" anchor="ctr"/>
                </a:tc>
                <a:tc vMerge="1">
                  <a:txBody>
                    <a:bodyPr/>
                    <a:lstStyle/>
                    <a:p>
                      <a:pPr algn="l" fontAlgn="ctr"/>
                      <a:endParaRPr lang="fr-CH" sz="1600" b="0" i="0" u="none" strike="noStrike" noProof="0" dirty="0">
                        <a:solidFill>
                          <a:srgbClr val="000000"/>
                        </a:solidFill>
                        <a:effectLst/>
                        <a:latin typeface="Calibri" panose="020F0502020204030204" pitchFamily="34" charset="0"/>
                      </a:endParaRPr>
                    </a:p>
                  </a:txBody>
                  <a:tcPr marL="6367" marR="6367" marT="6367" marB="0" anchor="ctr"/>
                </a:tc>
                <a:tc vMerge="1">
                  <a:txBody>
                    <a:bodyPr/>
                    <a:lstStyle/>
                    <a:p>
                      <a:pPr algn="ctr" fontAlgn="ctr"/>
                      <a:endParaRPr lang="fr-CH" sz="1600" b="0" i="0" u="none" strike="noStrike" noProof="0" dirty="0">
                        <a:solidFill>
                          <a:srgbClr val="000000"/>
                        </a:solidFill>
                        <a:effectLst/>
                        <a:latin typeface="Calibri" panose="020F0502020204030204" pitchFamily="34" charset="0"/>
                      </a:endParaRPr>
                    </a:p>
                  </a:txBody>
                  <a:tcPr marL="6367" marR="6367" marT="6367" marB="0" anchor="ctr"/>
                </a:tc>
                <a:tc vMerge="1">
                  <a:txBody>
                    <a:bodyPr/>
                    <a:lstStyle/>
                    <a:p>
                      <a:pPr algn="ctr" fontAlgn="ctr"/>
                      <a:endParaRPr lang="fr-CH" sz="1600" b="0" i="0" u="none" strike="noStrike" noProof="0" dirty="0">
                        <a:solidFill>
                          <a:srgbClr val="000000"/>
                        </a:solidFill>
                        <a:effectLst/>
                        <a:latin typeface="Calibri" panose="020F0502020204030204" pitchFamily="34" charset="0"/>
                      </a:endParaRPr>
                    </a:p>
                  </a:txBody>
                  <a:tcPr marL="6367" marR="6367" marT="6367" marB="0" anchor="ctr"/>
                </a:tc>
                <a:extLst>
                  <a:ext uri="{0D108BD9-81ED-4DB2-BD59-A6C34878D82A}">
                    <a16:rowId xmlns:a16="http://schemas.microsoft.com/office/drawing/2014/main" val="736195678"/>
                  </a:ext>
                </a:extLst>
              </a:tr>
              <a:tr h="401127">
                <a:tc>
                  <a:txBody>
                    <a:bodyPr/>
                    <a:lstStyle/>
                    <a:p>
                      <a:pPr marL="0" algn="l" defTabSz="914400" rtl="0" eaLnBrk="1" fontAlgn="ctr" latinLnBrk="0" hangingPunct="1"/>
                      <a:r>
                        <a:rPr lang="en-US" sz="1600" b="1" u="none" strike="noStrike" kern="1200" noProof="0" dirty="0">
                          <a:solidFill>
                            <a:schemeClr val="tx1"/>
                          </a:solidFill>
                          <a:effectLst/>
                          <a:latin typeface="+mn-lt"/>
                          <a:ea typeface="+mn-ea"/>
                          <a:cs typeface="+mn-cs"/>
                        </a:rPr>
                        <a:t>Building footprint</a:t>
                      </a:r>
                    </a:p>
                  </a:txBody>
                  <a:tcPr marL="72000" marR="6367" marT="6367" marB="0" anchor="ctr"/>
                </a:tc>
                <a:tc>
                  <a:txBody>
                    <a:bodyPr/>
                    <a:lstStyle/>
                    <a:p>
                      <a:pPr algn="l" fontAlgn="ctr"/>
                      <a:r>
                        <a:rPr lang="en-US" sz="1600" u="none" strike="noStrike" noProof="0" dirty="0">
                          <a:effectLst/>
                        </a:rPr>
                        <a:t>Google Open building</a:t>
                      </a:r>
                      <a:endParaRPr lang="en-US" sz="1600" b="0" i="0" u="none" strike="noStrike" noProof="0" dirty="0">
                        <a:solidFill>
                          <a:srgbClr val="000000"/>
                        </a:solidFill>
                        <a:effectLst/>
                        <a:latin typeface="Calibri" panose="020F0502020204030204" pitchFamily="34" charset="0"/>
                      </a:endParaRPr>
                    </a:p>
                  </a:txBody>
                  <a:tcPr marL="72000" marR="6367" marT="6367" marB="0" anchor="ctr"/>
                </a:tc>
                <a:tc>
                  <a:txBody>
                    <a:bodyPr/>
                    <a:lstStyle/>
                    <a:p>
                      <a:pPr algn="ctr" fontAlgn="ctr"/>
                      <a:r>
                        <a:rPr lang="en-US" sz="1600" u="none" strike="noStrike" noProof="0" dirty="0">
                          <a:effectLst/>
                        </a:rPr>
                        <a:t>2021</a:t>
                      </a:r>
                      <a:endParaRPr lang="en-US" sz="1600" b="0"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ctr" fontAlgn="ctr"/>
                      <a:r>
                        <a:rPr lang="en-US" sz="1600" u="none" strike="noStrike" noProof="0" dirty="0">
                          <a:effectLst/>
                        </a:rPr>
                        <a:t>Vector</a:t>
                      </a:r>
                      <a:endParaRPr lang="en-US" sz="1600" b="0"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algn="l" fontAlgn="ctr"/>
                      <a:r>
                        <a:rPr lang="en-US" sz="1600" u="sng" strike="noStrike" noProof="0" dirty="0">
                          <a:effectLst/>
                          <a:hlinkClick r:id="rId7"/>
                        </a:rPr>
                        <a:t>https://sites.research.google/open-buildings/</a:t>
                      </a:r>
                      <a:endParaRPr lang="en-US" sz="1600" b="0" i="0" u="sng" strike="noStrike" noProof="0" dirty="0">
                        <a:solidFill>
                          <a:srgbClr val="0563C1"/>
                        </a:solidFill>
                        <a:effectLst/>
                        <a:latin typeface="Calibri" panose="020F0502020204030204" pitchFamily="34" charset="0"/>
                      </a:endParaRPr>
                    </a:p>
                  </a:txBody>
                  <a:tcPr marL="72000" marR="6367" marT="6367" marB="0" anchor="ctr"/>
                </a:tc>
                <a:tc>
                  <a:txBody>
                    <a:bodyPr/>
                    <a:lstStyle/>
                    <a:p>
                      <a:pPr algn="ctr" fontAlgn="ctr"/>
                      <a:r>
                        <a:rPr lang="en-US" sz="1800" b="0" i="0" kern="1200" noProof="0" dirty="0">
                          <a:solidFill>
                            <a:schemeClr val="tx1"/>
                          </a:solidFill>
                          <a:effectLst/>
                          <a:latin typeface="+mn-lt"/>
                          <a:ea typeface="+mn-ea"/>
                          <a:cs typeface="+mn-cs"/>
                        </a:rPr>
                        <a:t>Open access</a:t>
                      </a:r>
                      <a:endParaRPr lang="en-US" sz="1600" b="0" i="0" u="none" strike="noStrike" noProof="0" dirty="0">
                        <a:solidFill>
                          <a:srgbClr val="000000"/>
                        </a:solidFill>
                        <a:effectLst/>
                        <a:latin typeface="Calibri" panose="020F0502020204030204" pitchFamily="34" charset="0"/>
                      </a:endParaRPr>
                    </a:p>
                  </a:txBody>
                  <a:tcPr marL="6367" marR="6367" marT="636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None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367" marR="6367" marT="636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None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367" marR="6367" marT="6367" marB="0" anchor="ctr"/>
                </a:tc>
                <a:extLst>
                  <a:ext uri="{0D108BD9-81ED-4DB2-BD59-A6C34878D82A}">
                    <a16:rowId xmlns:a16="http://schemas.microsoft.com/office/drawing/2014/main" val="4238772538"/>
                  </a:ext>
                </a:extLst>
              </a:tr>
            </a:tbl>
          </a:graphicData>
        </a:graphic>
      </p:graphicFrame>
      <p:sp>
        <p:nvSpPr>
          <p:cNvPr id="4" name="Slide Number Placeholder 3">
            <a:extLst>
              <a:ext uri="{FF2B5EF4-FFF2-40B4-BE49-F238E27FC236}">
                <a16:creationId xmlns:a16="http://schemas.microsoft.com/office/drawing/2014/main" id="{9838E852-8A32-4F45-3199-8B438697D9C5}"/>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49</a:t>
            </a:fld>
            <a:endParaRPr lang="en-GB" altLang="en-US" sz="1200" dirty="0">
              <a:solidFill>
                <a:schemeClr val="bg1"/>
              </a:solidFill>
            </a:endParaRPr>
          </a:p>
        </p:txBody>
      </p:sp>
    </p:spTree>
    <p:extLst>
      <p:ext uri="{BB962C8B-B14F-4D97-AF65-F5344CB8AC3E}">
        <p14:creationId xmlns:p14="http://schemas.microsoft.com/office/powerpoint/2010/main" val="339440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7FA1-4B1F-A3AB-5A81-9D3099FD8FE3}"/>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fr-FR" altLang="en-US" dirty="0" err="1"/>
              <a:t>Define</a:t>
            </a:r>
            <a:r>
              <a:rPr lang="fr-FR" altLang="en-US" dirty="0"/>
              <a:t> the data </a:t>
            </a:r>
            <a:r>
              <a:rPr lang="fr-FR" altLang="en-US" dirty="0" err="1"/>
              <a:t>specifications</a:t>
            </a:r>
            <a:r>
              <a:rPr lang="fr-FR" altLang="en-US" dirty="0"/>
              <a:t> – Geospatial data</a:t>
            </a:r>
          </a:p>
        </p:txBody>
      </p:sp>
      <p:sp>
        <p:nvSpPr>
          <p:cNvPr id="4" name="Rectangle 3">
            <a:extLst>
              <a:ext uri="{FF2B5EF4-FFF2-40B4-BE49-F238E27FC236}">
                <a16:creationId xmlns:a16="http://schemas.microsoft.com/office/drawing/2014/main" id="{45B16BDB-8F0F-396D-2C28-F4AA28742B3E}"/>
              </a:ext>
            </a:extLst>
          </p:cNvPr>
          <p:cNvSpPr>
            <a:spLocks noChangeArrowheads="1"/>
          </p:cNvSpPr>
          <p:nvPr/>
        </p:nvSpPr>
        <p:spPr bwMode="auto">
          <a:xfrm>
            <a:off x="370165" y="736823"/>
            <a:ext cx="11301277" cy="432047"/>
          </a:xfrm>
          <a:prstGeom prst="rect">
            <a:avLst/>
          </a:prstGeom>
          <a:noFill/>
          <a:ln w="9525">
            <a:noFill/>
            <a:miter lim="800000"/>
            <a:headEnd/>
            <a:tailEnd/>
          </a:ln>
        </p:spPr>
        <p:txBody>
          <a:bodyPr lIns="0" tIns="0" rIns="0" bIns="0"/>
          <a:lstStyle/>
          <a:p>
            <a:pPr lvl="0"/>
            <a:r>
              <a:rPr lang="en-US" sz="2400" dirty="0"/>
              <a:t>When it comes to geospatial data, these criteria should at least cover:</a:t>
            </a:r>
          </a:p>
        </p:txBody>
      </p:sp>
      <p:sp>
        <p:nvSpPr>
          <p:cNvPr id="5" name="Rectangle 1">
            <a:extLst>
              <a:ext uri="{FF2B5EF4-FFF2-40B4-BE49-F238E27FC236}">
                <a16:creationId xmlns:a16="http://schemas.microsoft.com/office/drawing/2014/main" id="{C7C82880-F0C1-E11A-24E9-A3F359BE459C}"/>
              </a:ext>
            </a:extLst>
          </p:cNvPr>
          <p:cNvSpPr>
            <a:spLocks noChangeArrowheads="1"/>
          </p:cNvSpPr>
          <p:nvPr/>
        </p:nvSpPr>
        <p:spPr bwMode="auto">
          <a:xfrm>
            <a:off x="654425" y="1202591"/>
            <a:ext cx="8364069" cy="5047536"/>
          </a:xfrm>
          <a:prstGeom prst="rect">
            <a:avLst/>
          </a:prstGeom>
          <a:noFill/>
          <a:ln w="9525">
            <a:noFill/>
            <a:miter lim="800000"/>
            <a:headEnd/>
            <a:tailEnd/>
          </a:ln>
          <a:effectLst/>
        </p:spPr>
        <p:txBody>
          <a:bodyPr wrap="square" anchor="ctr">
            <a:spAutoFit/>
          </a:bodyPr>
          <a:lstStyle/>
          <a:p>
            <a:pPr>
              <a:buFontTx/>
              <a:buChar char="•"/>
              <a:defRPr/>
            </a:pPr>
            <a:r>
              <a:rPr lang="en-GB" sz="2300" dirty="0">
                <a:ea typeface="Times New Roman" pitchFamily="18" charset="0"/>
              </a:rPr>
              <a:t> Validity:</a:t>
            </a:r>
            <a:endParaRPr lang="en-US" sz="2300" dirty="0"/>
          </a:p>
          <a:p>
            <a:pPr lvl="1" eaLnBrk="0" hangingPunct="0">
              <a:defRPr/>
            </a:pPr>
            <a:r>
              <a:rPr lang="en-GB" sz="2300" dirty="0">
                <a:ea typeface="Times New Roman" pitchFamily="18" charset="0"/>
              </a:rPr>
              <a:t>V.1 Geographic coordinate system and map projection</a:t>
            </a:r>
            <a:endParaRPr lang="en-US" sz="2300" dirty="0"/>
          </a:p>
          <a:p>
            <a:pPr lvl="1" eaLnBrk="0" hangingPunct="0">
              <a:defRPr/>
            </a:pPr>
            <a:r>
              <a:rPr lang="en-GB" sz="2300" dirty="0">
                <a:ea typeface="Times New Roman" pitchFamily="18" charset="0"/>
              </a:rPr>
              <a:t>V.2 Geographic extent of the area being covered</a:t>
            </a:r>
            <a:endParaRPr lang="en-US" sz="2300" dirty="0"/>
          </a:p>
          <a:p>
            <a:pPr lvl="1" eaLnBrk="0" hangingPunct="0">
              <a:defRPr/>
            </a:pPr>
            <a:r>
              <a:rPr lang="en-GB" sz="2300" dirty="0">
                <a:ea typeface="Times New Roman" pitchFamily="18" charset="0"/>
              </a:rPr>
              <a:t>V.3 Language(s) included in the data</a:t>
            </a:r>
            <a:endParaRPr lang="en-US" sz="2300" dirty="0"/>
          </a:p>
          <a:p>
            <a:pPr lvl="1" eaLnBrk="0" hangingPunct="0">
              <a:defRPr/>
            </a:pPr>
            <a:r>
              <a:rPr lang="en-GB" sz="2300" dirty="0">
                <a:ea typeface="Times New Roman" pitchFamily="18" charset="0"/>
              </a:rPr>
              <a:t>V.4 File format(s) for sharing data</a:t>
            </a:r>
            <a:endParaRPr lang="en-US" sz="2300" dirty="0"/>
          </a:p>
          <a:p>
            <a:pPr lvl="1" eaLnBrk="0" hangingPunct="0">
              <a:defRPr/>
            </a:pPr>
            <a:r>
              <a:rPr lang="en-GB" sz="2300" dirty="0">
                <a:ea typeface="Times New Roman" pitchFamily="18" charset="0"/>
              </a:rPr>
              <a:t>V.5 Metadata profile</a:t>
            </a:r>
            <a:endParaRPr lang="en-US" sz="2300" dirty="0"/>
          </a:p>
          <a:p>
            <a:pPr eaLnBrk="0" hangingPunct="0">
              <a:buFontTx/>
              <a:buChar char="•"/>
              <a:defRPr/>
            </a:pPr>
            <a:r>
              <a:rPr lang="en-GB" sz="2300" dirty="0">
                <a:ea typeface="Times New Roman" pitchFamily="18" charset="0"/>
              </a:rPr>
              <a:t> Accuracy:</a:t>
            </a:r>
            <a:endParaRPr lang="en-US" sz="2300" dirty="0"/>
          </a:p>
          <a:p>
            <a:pPr lvl="1" eaLnBrk="0" hangingPunct="0">
              <a:defRPr/>
            </a:pPr>
            <a:r>
              <a:rPr lang="en-GB" sz="2300" dirty="0">
                <a:ea typeface="Times New Roman" pitchFamily="18" charset="0"/>
              </a:rPr>
              <a:t>A.1 Scale (vector/raster layers)</a:t>
            </a:r>
          </a:p>
          <a:p>
            <a:pPr lvl="1" eaLnBrk="0" hangingPunct="0">
              <a:defRPr/>
            </a:pPr>
            <a:r>
              <a:rPr lang="en-GB" sz="2300" dirty="0">
                <a:ea typeface="Times New Roman" pitchFamily="18" charset="0"/>
              </a:rPr>
              <a:t>A.2 Spatial resolution (raster layers)</a:t>
            </a:r>
            <a:endParaRPr lang="en-US" sz="2300" dirty="0"/>
          </a:p>
          <a:p>
            <a:pPr lvl="1" eaLnBrk="0" hangingPunct="0">
              <a:defRPr/>
            </a:pPr>
            <a:r>
              <a:rPr lang="en-GB" sz="2300" dirty="0">
                <a:ea typeface="Times New Roman" pitchFamily="18" charset="0"/>
              </a:rPr>
              <a:t>A.3 Positional accuracy (vector/raster layers)</a:t>
            </a:r>
            <a:endParaRPr lang="en-US" sz="2300" dirty="0"/>
          </a:p>
          <a:p>
            <a:pPr lvl="1" eaLnBrk="0" hangingPunct="0">
              <a:defRPr/>
            </a:pPr>
            <a:r>
              <a:rPr lang="en-GB" sz="2300" dirty="0">
                <a:ea typeface="Times New Roman" pitchFamily="18" charset="0"/>
              </a:rPr>
              <a:t>A.4 Positional accuracy (GNSS reading)</a:t>
            </a:r>
            <a:endParaRPr lang="en-US" sz="2300" dirty="0"/>
          </a:p>
          <a:p>
            <a:pPr lvl="1" eaLnBrk="0" hangingPunct="0">
              <a:defRPr/>
            </a:pPr>
            <a:r>
              <a:rPr lang="en-GB" sz="2300" dirty="0">
                <a:ea typeface="Times New Roman" pitchFamily="18" charset="0"/>
              </a:rPr>
              <a:t>A.5 Positional precision (GNSS reading)</a:t>
            </a:r>
            <a:endParaRPr lang="en-US" sz="2300" dirty="0"/>
          </a:p>
          <a:p>
            <a:pPr eaLnBrk="0" hangingPunct="0">
              <a:buFontTx/>
              <a:buChar char="•"/>
              <a:defRPr/>
            </a:pPr>
            <a:r>
              <a:rPr lang="en-GB" sz="2300" dirty="0">
                <a:ea typeface="Times New Roman" pitchFamily="18" charset="0"/>
              </a:rPr>
              <a:t> Timeliness:</a:t>
            </a:r>
            <a:endParaRPr lang="en-US" sz="2300" dirty="0"/>
          </a:p>
          <a:p>
            <a:pPr lvl="1" eaLnBrk="0" hangingPunct="0">
              <a:defRPr/>
            </a:pPr>
            <a:r>
              <a:rPr lang="en-GB" sz="2300" dirty="0">
                <a:ea typeface="Times New Roman" pitchFamily="18" charset="0"/>
              </a:rPr>
              <a:t>T.1 Period for which the data is being considered as relevant</a:t>
            </a:r>
            <a:endParaRPr lang="en-GB" sz="2300" dirty="0"/>
          </a:p>
        </p:txBody>
      </p:sp>
      <p:sp>
        <p:nvSpPr>
          <p:cNvPr id="8" name="Slide Number Placeholder 3">
            <a:extLst>
              <a:ext uri="{FF2B5EF4-FFF2-40B4-BE49-F238E27FC236}">
                <a16:creationId xmlns:a16="http://schemas.microsoft.com/office/drawing/2014/main" id="{88908406-13D6-E75A-E559-FE3D3C4F3BD8}"/>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5</a:t>
            </a:fld>
            <a:endParaRPr lang="en-GB" altLang="en-US" sz="1200">
              <a:solidFill>
                <a:schemeClr val="bg1"/>
              </a:solidFill>
            </a:endParaRPr>
          </a:p>
        </p:txBody>
      </p:sp>
    </p:spTree>
    <p:extLst>
      <p:ext uri="{BB962C8B-B14F-4D97-AF65-F5344CB8AC3E}">
        <p14:creationId xmlns:p14="http://schemas.microsoft.com/office/powerpoint/2010/main" val="36514505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Compile existing data</a:t>
            </a:r>
          </a:p>
        </p:txBody>
      </p:sp>
      <p:sp>
        <p:nvSpPr>
          <p:cNvPr id="3" name="Rectangle 3">
            <a:extLst>
              <a:ext uri="{FF2B5EF4-FFF2-40B4-BE49-F238E27FC236}">
                <a16:creationId xmlns:a16="http://schemas.microsoft.com/office/drawing/2014/main" id="{80D500D1-21BC-CFFA-6DDA-C144BF81309E}"/>
              </a:ext>
            </a:extLst>
          </p:cNvPr>
          <p:cNvSpPr>
            <a:spLocks noChangeArrowheads="1"/>
          </p:cNvSpPr>
          <p:nvPr/>
        </p:nvSpPr>
        <p:spPr bwMode="auto">
          <a:xfrm>
            <a:off x="695325" y="742538"/>
            <a:ext cx="9796212" cy="501933"/>
          </a:xfrm>
          <a:prstGeom prst="rect">
            <a:avLst/>
          </a:prstGeom>
          <a:noFill/>
          <a:ln w="9525">
            <a:noFill/>
            <a:miter lim="800000"/>
            <a:headEnd/>
            <a:tailEnd/>
          </a:ln>
        </p:spPr>
        <p:txBody>
          <a:bodyPr lIns="0" tIns="0" rIns="0" bIns="0"/>
          <a:lstStyle/>
          <a:p>
            <a:pPr lvl="0"/>
            <a:r>
              <a:rPr lang="en-US" sz="2400" b="1" dirty="0"/>
              <a:t>Organization of the compiled data</a:t>
            </a:r>
          </a:p>
        </p:txBody>
      </p:sp>
      <p:sp>
        <p:nvSpPr>
          <p:cNvPr id="7" name="Rectangle 6">
            <a:extLst>
              <a:ext uri="{FF2B5EF4-FFF2-40B4-BE49-F238E27FC236}">
                <a16:creationId xmlns:a16="http://schemas.microsoft.com/office/drawing/2014/main" id="{11B96AF5-4414-83F3-673F-467E280F1A51}"/>
              </a:ext>
            </a:extLst>
          </p:cNvPr>
          <p:cNvSpPr/>
          <p:nvPr/>
        </p:nvSpPr>
        <p:spPr>
          <a:xfrm>
            <a:off x="7463827" y="1551489"/>
            <a:ext cx="484094" cy="167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C7F29BF-6D60-85FF-380D-873287AC48A6}"/>
              </a:ext>
            </a:extLst>
          </p:cNvPr>
          <p:cNvSpPr/>
          <p:nvPr/>
        </p:nvSpPr>
        <p:spPr>
          <a:xfrm>
            <a:off x="8624742" y="1541633"/>
            <a:ext cx="484094" cy="167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3D0D7A6-BCE5-F920-827A-30911A1C95E3}"/>
              </a:ext>
            </a:extLst>
          </p:cNvPr>
          <p:cNvSpPr>
            <a:spLocks noChangeArrowheads="1"/>
          </p:cNvSpPr>
          <p:nvPr/>
        </p:nvSpPr>
        <p:spPr bwMode="auto">
          <a:xfrm>
            <a:off x="1409526" y="5834075"/>
            <a:ext cx="10198541" cy="427587"/>
          </a:xfrm>
          <a:prstGeom prst="rect">
            <a:avLst/>
          </a:prstGeom>
          <a:noFill/>
          <a:ln w="9525">
            <a:noFill/>
            <a:miter lim="800000"/>
            <a:headEnd/>
            <a:tailEnd/>
          </a:ln>
        </p:spPr>
        <p:txBody>
          <a:bodyPr lIns="0" tIns="0" rIns="0" bIns="0"/>
          <a:lstStyle/>
          <a:p>
            <a:r>
              <a:rPr lang="en-US" sz="2400" dirty="0"/>
              <a:t>The compiled data file is then placed in the corresponding subfolder</a:t>
            </a:r>
          </a:p>
        </p:txBody>
      </p:sp>
      <p:sp>
        <p:nvSpPr>
          <p:cNvPr id="22" name="Right Arrow 10">
            <a:extLst>
              <a:ext uri="{FF2B5EF4-FFF2-40B4-BE49-F238E27FC236}">
                <a16:creationId xmlns:a16="http://schemas.microsoft.com/office/drawing/2014/main" id="{E0244A81-0390-A32E-E565-2760CFC10332}"/>
              </a:ext>
            </a:extLst>
          </p:cNvPr>
          <p:cNvSpPr/>
          <p:nvPr/>
        </p:nvSpPr>
        <p:spPr>
          <a:xfrm>
            <a:off x="930392" y="5805200"/>
            <a:ext cx="403315" cy="38554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C68C5487-6934-C842-7824-6D688FA8168B}"/>
              </a:ext>
            </a:extLst>
          </p:cNvPr>
          <p:cNvPicPr>
            <a:picLocks noChangeAspect="1"/>
          </p:cNvPicPr>
          <p:nvPr/>
        </p:nvPicPr>
        <p:blipFill>
          <a:blip r:embed="rId3"/>
          <a:stretch>
            <a:fillRect/>
          </a:stretch>
        </p:blipFill>
        <p:spPr>
          <a:xfrm>
            <a:off x="8155770" y="2056442"/>
            <a:ext cx="3734321" cy="3677163"/>
          </a:xfrm>
          <a:prstGeom prst="rect">
            <a:avLst/>
          </a:prstGeom>
        </p:spPr>
      </p:pic>
      <p:sp>
        <p:nvSpPr>
          <p:cNvPr id="8" name="Title 1">
            <a:extLst>
              <a:ext uri="{FF2B5EF4-FFF2-40B4-BE49-F238E27FC236}">
                <a16:creationId xmlns:a16="http://schemas.microsoft.com/office/drawing/2014/main" id="{CDCEA154-9A7D-7120-81F4-79A7897E5431}"/>
              </a:ext>
            </a:extLst>
          </p:cNvPr>
          <p:cNvSpPr txBox="1">
            <a:spLocks/>
          </p:cNvSpPr>
          <p:nvPr/>
        </p:nvSpPr>
        <p:spPr>
          <a:xfrm>
            <a:off x="590489" y="1244471"/>
            <a:ext cx="10906185" cy="811971"/>
          </a:xfrm>
          <a:prstGeom prst="rect">
            <a:avLst/>
          </a:prstGeom>
        </p:spPr>
        <p:txBody>
          <a:bodyPr anchor="t"/>
          <a:lstStyle/>
          <a:p>
            <a:pPr fontAlgn="auto">
              <a:lnSpc>
                <a:spcPct val="90000"/>
              </a:lnSpc>
              <a:spcAft>
                <a:spcPts val="0"/>
              </a:spcAft>
              <a:defRPr/>
            </a:pPr>
            <a:r>
              <a:rPr lang="en-US" sz="2400" dirty="0">
                <a:ea typeface="+mj-ea"/>
                <a:cs typeface="Calibri" pitchFamily="34" charset="0"/>
              </a:rPr>
              <a:t>It is important to organize the data compiled so that it can be easily found, including by other users in the event of sharing it within a group</a:t>
            </a:r>
            <a:r>
              <a:rPr lang="fr-FR" sz="2400" dirty="0"/>
              <a:t>.</a:t>
            </a:r>
            <a:endParaRPr lang="en-US" sz="2400" dirty="0">
              <a:ea typeface="+mj-ea"/>
              <a:cs typeface="Calibri" pitchFamily="34" charset="0"/>
            </a:endParaRPr>
          </a:p>
        </p:txBody>
      </p:sp>
      <p:sp>
        <p:nvSpPr>
          <p:cNvPr id="10" name="Title 1">
            <a:extLst>
              <a:ext uri="{FF2B5EF4-FFF2-40B4-BE49-F238E27FC236}">
                <a16:creationId xmlns:a16="http://schemas.microsoft.com/office/drawing/2014/main" id="{60713F4E-A007-9B1A-A03F-538B3A9A1252}"/>
              </a:ext>
            </a:extLst>
          </p:cNvPr>
          <p:cNvSpPr txBox="1">
            <a:spLocks/>
          </p:cNvSpPr>
          <p:nvPr/>
        </p:nvSpPr>
        <p:spPr>
          <a:xfrm>
            <a:off x="1203831" y="2134072"/>
            <a:ext cx="6744090" cy="3677163"/>
          </a:xfrm>
          <a:prstGeom prst="rect">
            <a:avLst/>
          </a:prstGeom>
        </p:spPr>
        <p:txBody>
          <a:bodyPr anchor="t"/>
          <a:lstStyle/>
          <a:p>
            <a:pPr fontAlgn="auto">
              <a:lnSpc>
                <a:spcPct val="90000"/>
              </a:lnSpc>
              <a:spcAft>
                <a:spcPts val="0"/>
              </a:spcAft>
              <a:defRPr/>
            </a:pPr>
            <a:r>
              <a:rPr lang="en-US" sz="1900" dirty="0">
                <a:ea typeface="+mj-ea"/>
                <a:cs typeface="+mj-cs"/>
              </a:rPr>
              <a:t>Example using 3 levels of folders:</a:t>
            </a:r>
          </a:p>
          <a:p>
            <a:pPr fontAlgn="auto">
              <a:lnSpc>
                <a:spcPct val="90000"/>
              </a:lnSpc>
              <a:spcAft>
                <a:spcPts val="0"/>
              </a:spcAft>
              <a:defRPr/>
            </a:pPr>
            <a:endParaRPr lang="en-US" sz="1050" dirty="0">
              <a:ea typeface="+mj-ea"/>
              <a:cs typeface="+mj-cs"/>
            </a:endParaRPr>
          </a:p>
          <a:p>
            <a:pPr marL="268288" indent="-268288" fontAlgn="auto">
              <a:lnSpc>
                <a:spcPct val="90000"/>
              </a:lnSpc>
              <a:spcAft>
                <a:spcPts val="0"/>
              </a:spcAft>
              <a:buAutoNum type="arabicPeriod"/>
              <a:defRPr/>
            </a:pPr>
            <a:r>
              <a:rPr lang="en-US" sz="1900" dirty="0">
                <a:ea typeface="+mj-ea"/>
                <a:cs typeface="+mj-cs"/>
              </a:rPr>
              <a:t>Data category corresponding to geographic characteristics (for example administrative divisions)</a:t>
            </a:r>
          </a:p>
          <a:p>
            <a:pPr marL="268288" indent="-268288" fontAlgn="auto">
              <a:lnSpc>
                <a:spcPct val="90000"/>
              </a:lnSpc>
              <a:spcAft>
                <a:spcPts val="0"/>
              </a:spcAft>
              <a:buAutoNum type="arabicPeriod"/>
              <a:defRPr/>
            </a:pPr>
            <a:r>
              <a:rPr lang="en-US" sz="1900" dirty="0">
                <a:ea typeface="+mj-ea"/>
                <a:cs typeface="+mj-cs"/>
              </a:rPr>
              <a:t>Data type </a:t>
            </a:r>
          </a:p>
          <a:p>
            <a:pPr fontAlgn="auto">
              <a:lnSpc>
                <a:spcPct val="90000"/>
              </a:lnSpc>
              <a:spcAft>
                <a:spcPts val="0"/>
              </a:spcAft>
              <a:defRPr/>
            </a:pPr>
            <a:r>
              <a:rPr lang="en-US" sz="1900" dirty="0">
                <a:ea typeface="+mj-ea"/>
                <a:cs typeface="+mj-cs"/>
              </a:rPr>
              <a:t>     Four types to consider:</a:t>
            </a:r>
          </a:p>
          <a:p>
            <a:pPr marL="636588" indent="-188913" fontAlgn="auto">
              <a:lnSpc>
                <a:spcPct val="90000"/>
              </a:lnSpc>
              <a:spcAft>
                <a:spcPts val="0"/>
              </a:spcAft>
              <a:buFont typeface="Arial" panose="020B0604020202020204" pitchFamily="34" charset="0"/>
              <a:buChar char="•"/>
              <a:tabLst>
                <a:tab pos="179388" algn="l"/>
              </a:tabLst>
              <a:defRPr/>
            </a:pPr>
            <a:r>
              <a:rPr lang="en-US" sz="1900" i="1" dirty="0">
                <a:ea typeface="+mj-ea"/>
                <a:cs typeface="+mj-cs"/>
              </a:rPr>
              <a:t>Documents: reports, publication and other narrative documents</a:t>
            </a:r>
          </a:p>
          <a:p>
            <a:pPr marL="636588" indent="-188913" fontAlgn="auto">
              <a:lnSpc>
                <a:spcPct val="90000"/>
              </a:lnSpc>
              <a:spcAft>
                <a:spcPts val="0"/>
              </a:spcAft>
              <a:buFont typeface="Arial" panose="020B0604020202020204" pitchFamily="34" charset="0"/>
              <a:buChar char="•"/>
              <a:tabLst>
                <a:tab pos="179388" algn="l"/>
              </a:tabLst>
              <a:defRPr/>
            </a:pPr>
            <a:r>
              <a:rPr lang="en-US" sz="1900" i="1" dirty="0">
                <a:ea typeface="+mj-ea"/>
                <a:cs typeface="+mj-cs"/>
              </a:rPr>
              <a:t>GIS: For geospatial data</a:t>
            </a:r>
          </a:p>
          <a:p>
            <a:pPr marL="636588" indent="-188913" fontAlgn="auto">
              <a:lnSpc>
                <a:spcPct val="90000"/>
              </a:lnSpc>
              <a:spcAft>
                <a:spcPts val="0"/>
              </a:spcAft>
              <a:buFont typeface="Arial" panose="020B0604020202020204" pitchFamily="34" charset="0"/>
              <a:buChar char="•"/>
              <a:tabLst>
                <a:tab pos="179388" algn="l"/>
              </a:tabLst>
              <a:defRPr/>
            </a:pPr>
            <a:r>
              <a:rPr lang="en-US" sz="1900" i="1" dirty="0">
                <a:ea typeface="+mj-ea"/>
                <a:cs typeface="+mj-cs"/>
              </a:rPr>
              <a:t>Maps: for maps saved in PDF, MS Word, or other formats</a:t>
            </a:r>
          </a:p>
          <a:p>
            <a:pPr marL="636588" indent="-188913" fontAlgn="auto">
              <a:lnSpc>
                <a:spcPct val="90000"/>
              </a:lnSpc>
              <a:spcAft>
                <a:spcPts val="0"/>
              </a:spcAft>
              <a:buFont typeface="Arial" panose="020B0604020202020204" pitchFamily="34" charset="0"/>
              <a:buChar char="•"/>
              <a:tabLst>
                <a:tab pos="179388" algn="l"/>
              </a:tabLst>
              <a:defRPr/>
            </a:pPr>
            <a:r>
              <a:rPr lang="en-US" sz="1900" i="1" dirty="0">
                <a:ea typeface="+mj-ea"/>
                <a:cs typeface="+mj-cs"/>
              </a:rPr>
              <a:t>Tables: data recorded in the form of a table (Excel, CSV, DBF, etc.)</a:t>
            </a:r>
            <a:endParaRPr lang="en-US" sz="1900" dirty="0">
              <a:ea typeface="+mj-ea"/>
              <a:cs typeface="+mj-cs"/>
            </a:endParaRPr>
          </a:p>
          <a:p>
            <a:pPr marL="268288" indent="-268288"/>
            <a:r>
              <a:rPr lang="en-US" sz="1900" dirty="0">
                <a:ea typeface="+mj-ea"/>
                <a:cs typeface="+mj-cs"/>
              </a:rPr>
              <a:t>3. </a:t>
            </a:r>
            <a:r>
              <a:rPr lang="en-US" sz="1900" dirty="0"/>
              <a:t>Data source with a file by source, including metadata</a:t>
            </a:r>
            <a:endParaRPr lang="en-US" sz="1900" dirty="0">
              <a:ea typeface="+mj-ea"/>
              <a:cs typeface="+mj-cs"/>
            </a:endParaRPr>
          </a:p>
          <a:p>
            <a:pPr fontAlgn="auto">
              <a:lnSpc>
                <a:spcPct val="90000"/>
              </a:lnSpc>
              <a:spcAft>
                <a:spcPts val="0"/>
              </a:spcAft>
              <a:defRPr/>
            </a:pPr>
            <a:endParaRPr lang="en-US" dirty="0">
              <a:ea typeface="+mj-ea"/>
              <a:cs typeface="+mj-cs"/>
            </a:endParaRPr>
          </a:p>
          <a:p>
            <a:pPr fontAlgn="auto">
              <a:lnSpc>
                <a:spcPct val="90000"/>
              </a:lnSpc>
              <a:spcAft>
                <a:spcPts val="0"/>
              </a:spcAft>
              <a:defRPr/>
            </a:pPr>
            <a:endParaRPr lang="en-US" dirty="0">
              <a:ea typeface="+mj-ea"/>
              <a:cs typeface="+mj-cs"/>
            </a:endParaRPr>
          </a:p>
        </p:txBody>
      </p:sp>
      <p:sp>
        <p:nvSpPr>
          <p:cNvPr id="11" name="Rectangle 10">
            <a:extLst>
              <a:ext uri="{FF2B5EF4-FFF2-40B4-BE49-F238E27FC236}">
                <a16:creationId xmlns:a16="http://schemas.microsoft.com/office/drawing/2014/main" id="{0CCBCA5D-F249-1783-72E8-0F21C2D61AB4}"/>
              </a:ext>
            </a:extLst>
          </p:cNvPr>
          <p:cNvSpPr/>
          <p:nvPr/>
        </p:nvSpPr>
        <p:spPr>
          <a:xfrm>
            <a:off x="1473463" y="2558375"/>
            <a:ext cx="1491118" cy="284560"/>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51147A-3364-A957-77C6-2DE2CA11266E}"/>
              </a:ext>
            </a:extLst>
          </p:cNvPr>
          <p:cNvSpPr/>
          <p:nvPr/>
        </p:nvSpPr>
        <p:spPr>
          <a:xfrm>
            <a:off x="1473463" y="3067555"/>
            <a:ext cx="1078200" cy="318564"/>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B7D14E1-8380-9D88-6EEE-CA17A15EAA51}"/>
              </a:ext>
            </a:extLst>
          </p:cNvPr>
          <p:cNvSpPr/>
          <p:nvPr/>
        </p:nvSpPr>
        <p:spPr>
          <a:xfrm>
            <a:off x="1473463" y="5165686"/>
            <a:ext cx="1265238" cy="301782"/>
          </a:xfrm>
          <a:prstGeom prst="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7FFD6BFD-2FE0-CCDA-D65A-95CDBA6C9A1F}"/>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50</a:t>
            </a:fld>
            <a:endParaRPr lang="en-GB" altLang="en-US" sz="1200" dirty="0">
              <a:solidFill>
                <a:schemeClr val="bg1"/>
              </a:solidFill>
            </a:endParaRPr>
          </a:p>
        </p:txBody>
      </p:sp>
    </p:spTree>
    <p:extLst>
      <p:ext uri="{BB962C8B-B14F-4D97-AF65-F5344CB8AC3E}">
        <p14:creationId xmlns:p14="http://schemas.microsoft.com/office/powerpoint/2010/main" val="353581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Clean and homogenize compiled data </a:t>
            </a:r>
          </a:p>
        </p:txBody>
      </p:sp>
      <p:sp>
        <p:nvSpPr>
          <p:cNvPr id="3" name="Rectangle 3">
            <a:extLst>
              <a:ext uri="{FF2B5EF4-FFF2-40B4-BE49-F238E27FC236}">
                <a16:creationId xmlns:a16="http://schemas.microsoft.com/office/drawing/2014/main" id="{80D500D1-21BC-CFFA-6DDA-C144BF81309E}"/>
              </a:ext>
            </a:extLst>
          </p:cNvPr>
          <p:cNvSpPr>
            <a:spLocks noChangeArrowheads="1"/>
          </p:cNvSpPr>
          <p:nvPr/>
        </p:nvSpPr>
        <p:spPr bwMode="auto">
          <a:xfrm>
            <a:off x="695325" y="742538"/>
            <a:ext cx="9796212" cy="501933"/>
          </a:xfrm>
          <a:prstGeom prst="rect">
            <a:avLst/>
          </a:prstGeom>
          <a:noFill/>
          <a:ln w="9525">
            <a:noFill/>
            <a:miter lim="800000"/>
            <a:headEnd/>
            <a:tailEnd/>
          </a:ln>
        </p:spPr>
        <p:txBody>
          <a:bodyPr lIns="0" tIns="0" rIns="0" bIns="0"/>
          <a:lstStyle/>
          <a:p>
            <a:pPr lvl="0"/>
            <a:r>
              <a:rPr lang="en-US" sz="2400" b="1" dirty="0"/>
              <a:t>Lists and geospatial data</a:t>
            </a:r>
          </a:p>
        </p:txBody>
      </p:sp>
      <p:sp>
        <p:nvSpPr>
          <p:cNvPr id="7" name="Rectangle 6">
            <a:extLst>
              <a:ext uri="{FF2B5EF4-FFF2-40B4-BE49-F238E27FC236}">
                <a16:creationId xmlns:a16="http://schemas.microsoft.com/office/drawing/2014/main" id="{11B96AF5-4414-83F3-673F-467E280F1A51}"/>
              </a:ext>
            </a:extLst>
          </p:cNvPr>
          <p:cNvSpPr/>
          <p:nvPr/>
        </p:nvSpPr>
        <p:spPr>
          <a:xfrm>
            <a:off x="7463827" y="1551489"/>
            <a:ext cx="484094" cy="167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C7F29BF-6D60-85FF-380D-873287AC48A6}"/>
              </a:ext>
            </a:extLst>
          </p:cNvPr>
          <p:cNvSpPr/>
          <p:nvPr/>
        </p:nvSpPr>
        <p:spPr>
          <a:xfrm>
            <a:off x="8624742" y="1541633"/>
            <a:ext cx="484094" cy="167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screenshot of a computer&#10;&#10;Description automatically generated">
            <a:extLst>
              <a:ext uri="{FF2B5EF4-FFF2-40B4-BE49-F238E27FC236}">
                <a16:creationId xmlns:a16="http://schemas.microsoft.com/office/drawing/2014/main" id="{69F5818D-47FA-BBD8-425D-DB38A40BB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990914" y="2494012"/>
            <a:ext cx="995724" cy="724140"/>
          </a:xfrm>
          <a:prstGeom prst="rect">
            <a:avLst/>
          </a:prstGeom>
          <a:ln>
            <a:solidFill>
              <a:schemeClr val="tx1"/>
            </a:solidFill>
          </a:ln>
        </p:spPr>
      </p:pic>
      <p:sp>
        <p:nvSpPr>
          <p:cNvPr id="8" name="Title 1">
            <a:extLst>
              <a:ext uri="{FF2B5EF4-FFF2-40B4-BE49-F238E27FC236}">
                <a16:creationId xmlns:a16="http://schemas.microsoft.com/office/drawing/2014/main" id="{82D6D4ED-775D-FE55-B945-08501DBF4EB2}"/>
              </a:ext>
            </a:extLst>
          </p:cNvPr>
          <p:cNvSpPr txBox="1">
            <a:spLocks/>
          </p:cNvSpPr>
          <p:nvPr/>
        </p:nvSpPr>
        <p:spPr>
          <a:xfrm>
            <a:off x="616016" y="1135647"/>
            <a:ext cx="10616666" cy="811971"/>
          </a:xfrm>
          <a:prstGeom prst="rect">
            <a:avLst/>
          </a:prstGeom>
        </p:spPr>
        <p:txBody>
          <a:bodyPr anchor="t"/>
          <a:lstStyle/>
          <a:p>
            <a:pPr fontAlgn="auto">
              <a:lnSpc>
                <a:spcPct val="90000"/>
              </a:lnSpc>
              <a:spcAft>
                <a:spcPts val="0"/>
              </a:spcAft>
              <a:defRPr/>
            </a:pPr>
            <a:r>
              <a:rPr lang="en-US" sz="2400" dirty="0">
                <a:ea typeface="+mj-ea"/>
                <a:cs typeface="Calibri" pitchFamily="34" charset="0"/>
              </a:rPr>
              <a:t>Once organized the data will have to be cleaned and homogenized in terms of validity (format, structure) and uniqueness (duplicate)</a:t>
            </a:r>
            <a:endParaRPr lang="fr-CH" sz="2400" dirty="0">
              <a:ea typeface="+mj-ea"/>
              <a:cs typeface="Calibri" pitchFamily="34" charset="0"/>
            </a:endParaRPr>
          </a:p>
        </p:txBody>
      </p:sp>
      <p:sp>
        <p:nvSpPr>
          <p:cNvPr id="10" name="Title 1">
            <a:extLst>
              <a:ext uri="{FF2B5EF4-FFF2-40B4-BE49-F238E27FC236}">
                <a16:creationId xmlns:a16="http://schemas.microsoft.com/office/drawing/2014/main" id="{F5A9E9B9-EA06-C0FD-7C2C-2614F6994DB8}"/>
              </a:ext>
            </a:extLst>
          </p:cNvPr>
          <p:cNvSpPr txBox="1">
            <a:spLocks/>
          </p:cNvSpPr>
          <p:nvPr/>
        </p:nvSpPr>
        <p:spPr>
          <a:xfrm>
            <a:off x="2325872" y="1873572"/>
            <a:ext cx="969427" cy="323809"/>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algn="ctr">
              <a:defRPr/>
            </a:pPr>
            <a:r>
              <a:rPr lang="fr-FR" sz="2000" dirty="0" err="1"/>
              <a:t>Lists</a:t>
            </a:r>
            <a:endParaRPr lang="en-US" sz="2000" dirty="0"/>
          </a:p>
        </p:txBody>
      </p:sp>
      <p:sp>
        <p:nvSpPr>
          <p:cNvPr id="11" name="Title 1">
            <a:extLst>
              <a:ext uri="{FF2B5EF4-FFF2-40B4-BE49-F238E27FC236}">
                <a16:creationId xmlns:a16="http://schemas.microsoft.com/office/drawing/2014/main" id="{B1ED85F9-9F33-78A6-36CF-AD1028FAA42F}"/>
              </a:ext>
            </a:extLst>
          </p:cNvPr>
          <p:cNvSpPr txBox="1">
            <a:spLocks/>
          </p:cNvSpPr>
          <p:nvPr/>
        </p:nvSpPr>
        <p:spPr>
          <a:xfrm>
            <a:off x="7860789" y="1885194"/>
            <a:ext cx="2951674" cy="333326"/>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algn="ctr">
              <a:defRPr/>
            </a:pPr>
            <a:r>
              <a:rPr lang="fr-FR" sz="2000" dirty="0" err="1"/>
              <a:t>Geospatial</a:t>
            </a:r>
            <a:r>
              <a:rPr lang="fr-FR" sz="2000" dirty="0"/>
              <a:t> data</a:t>
            </a:r>
            <a:endParaRPr lang="en-US" sz="2000" dirty="0"/>
          </a:p>
        </p:txBody>
      </p:sp>
      <p:cxnSp>
        <p:nvCxnSpPr>
          <p:cNvPr id="12" name="Straight Connector 11">
            <a:extLst>
              <a:ext uri="{FF2B5EF4-FFF2-40B4-BE49-F238E27FC236}">
                <a16:creationId xmlns:a16="http://schemas.microsoft.com/office/drawing/2014/main" id="{4F221AA5-F1BB-7E59-1F83-8348578801B5}"/>
              </a:ext>
            </a:extLst>
          </p:cNvPr>
          <p:cNvCxnSpPr>
            <a:cxnSpLocks/>
          </p:cNvCxnSpPr>
          <p:nvPr/>
        </p:nvCxnSpPr>
        <p:spPr>
          <a:xfrm flipH="1">
            <a:off x="6096000" y="1947618"/>
            <a:ext cx="6417" cy="43539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9F63204-3134-AE3B-21ED-7A7EA8473C0C}"/>
              </a:ext>
            </a:extLst>
          </p:cNvPr>
          <p:cNvPicPr>
            <a:picLocks noChangeAspect="1"/>
          </p:cNvPicPr>
          <p:nvPr/>
        </p:nvPicPr>
        <p:blipFill>
          <a:blip r:embed="rId4"/>
          <a:stretch>
            <a:fillRect/>
          </a:stretch>
        </p:blipFill>
        <p:spPr>
          <a:xfrm>
            <a:off x="5043873" y="2358220"/>
            <a:ext cx="732960" cy="1029242"/>
          </a:xfrm>
          <a:prstGeom prst="rect">
            <a:avLst/>
          </a:prstGeom>
          <a:ln>
            <a:solidFill>
              <a:srgbClr val="002147"/>
            </a:solidFill>
          </a:ln>
        </p:spPr>
      </p:pic>
      <p:sp>
        <p:nvSpPr>
          <p:cNvPr id="14" name="Title 1">
            <a:extLst>
              <a:ext uri="{FF2B5EF4-FFF2-40B4-BE49-F238E27FC236}">
                <a16:creationId xmlns:a16="http://schemas.microsoft.com/office/drawing/2014/main" id="{EFFC7C7A-AA67-E120-D0BB-45AB3DA611BB}"/>
              </a:ext>
            </a:extLst>
          </p:cNvPr>
          <p:cNvSpPr txBox="1">
            <a:spLocks/>
          </p:cNvSpPr>
          <p:nvPr/>
        </p:nvSpPr>
        <p:spPr>
          <a:xfrm>
            <a:off x="607599" y="5065558"/>
            <a:ext cx="5375399" cy="605897"/>
          </a:xfrm>
          <a:prstGeom prst="rect">
            <a:avLst/>
          </a:prstGeom>
        </p:spPr>
        <p:txBody>
          <a:bodyPr anchor="t"/>
          <a:lstStyle/>
          <a:p>
            <a:pPr fontAlgn="auto">
              <a:lnSpc>
                <a:spcPct val="90000"/>
              </a:lnSpc>
              <a:spcAft>
                <a:spcPts val="0"/>
              </a:spcAft>
              <a:defRPr/>
            </a:pPr>
            <a:r>
              <a:rPr lang="en-US" sz="2000" dirty="0">
                <a:ea typeface="+mj-ea"/>
                <a:cs typeface="Calibri" pitchFamily="34" charset="0"/>
              </a:rPr>
              <a:t>The lists (if more than one) can then be merged (rows) and/or combined (columns)</a:t>
            </a:r>
            <a:endParaRPr lang="fr-CH" sz="2000" dirty="0">
              <a:ea typeface="+mj-ea"/>
              <a:cs typeface="Calibri" pitchFamily="34" charset="0"/>
            </a:endParaRPr>
          </a:p>
        </p:txBody>
      </p:sp>
      <p:pic>
        <p:nvPicPr>
          <p:cNvPr id="15" name="Picture 14">
            <a:extLst>
              <a:ext uri="{FF2B5EF4-FFF2-40B4-BE49-F238E27FC236}">
                <a16:creationId xmlns:a16="http://schemas.microsoft.com/office/drawing/2014/main" id="{9FC967BD-11DE-A1E8-D8D0-1148B88A1890}"/>
              </a:ext>
            </a:extLst>
          </p:cNvPr>
          <p:cNvPicPr>
            <a:picLocks noChangeAspect="1"/>
          </p:cNvPicPr>
          <p:nvPr/>
        </p:nvPicPr>
        <p:blipFill>
          <a:blip r:embed="rId5"/>
          <a:stretch>
            <a:fillRect/>
          </a:stretch>
        </p:blipFill>
        <p:spPr>
          <a:xfrm>
            <a:off x="6547420" y="2358220"/>
            <a:ext cx="750729" cy="986944"/>
          </a:xfrm>
          <a:prstGeom prst="rect">
            <a:avLst/>
          </a:prstGeom>
          <a:ln>
            <a:solidFill>
              <a:schemeClr val="tx1"/>
            </a:solidFill>
          </a:ln>
        </p:spPr>
      </p:pic>
      <p:sp>
        <p:nvSpPr>
          <p:cNvPr id="17" name="TextBox 16">
            <a:extLst>
              <a:ext uri="{FF2B5EF4-FFF2-40B4-BE49-F238E27FC236}">
                <a16:creationId xmlns:a16="http://schemas.microsoft.com/office/drawing/2014/main" id="{A5DFED69-7E4F-255D-BC20-82912B4DE86F}"/>
              </a:ext>
            </a:extLst>
          </p:cNvPr>
          <p:cNvSpPr txBox="1"/>
          <p:nvPr/>
        </p:nvSpPr>
        <p:spPr>
          <a:xfrm>
            <a:off x="6428002" y="3345164"/>
            <a:ext cx="1274440" cy="253916"/>
          </a:xfrm>
          <a:prstGeom prst="rect">
            <a:avLst/>
          </a:prstGeom>
          <a:noFill/>
        </p:spPr>
        <p:txBody>
          <a:bodyPr wrap="square">
            <a:spAutoFit/>
          </a:bodyPr>
          <a:lstStyle/>
          <a:p>
            <a:pPr algn="just"/>
            <a:r>
              <a:rPr lang="en-US" sz="1050">
                <a:ea typeface="+mj-ea"/>
                <a:cs typeface="Calibri" pitchFamily="34" charset="0"/>
              </a:rPr>
              <a:t>Data specifications</a:t>
            </a:r>
            <a:endParaRPr lang="en-US" sz="1050"/>
          </a:p>
        </p:txBody>
      </p:sp>
      <p:sp>
        <p:nvSpPr>
          <p:cNvPr id="19" name="Title 1">
            <a:extLst>
              <a:ext uri="{FF2B5EF4-FFF2-40B4-BE49-F238E27FC236}">
                <a16:creationId xmlns:a16="http://schemas.microsoft.com/office/drawing/2014/main" id="{962CB373-E7F6-9408-AA8B-15A0D8906653}"/>
              </a:ext>
            </a:extLst>
          </p:cNvPr>
          <p:cNvSpPr txBox="1">
            <a:spLocks/>
          </p:cNvSpPr>
          <p:nvPr/>
        </p:nvSpPr>
        <p:spPr>
          <a:xfrm>
            <a:off x="6341255" y="5190434"/>
            <a:ext cx="5850744" cy="811971"/>
          </a:xfrm>
          <a:prstGeom prst="rect">
            <a:avLst/>
          </a:prstGeom>
        </p:spPr>
        <p:txBody>
          <a:bodyPr anchor="t"/>
          <a:lstStyle/>
          <a:p>
            <a:pPr fontAlgn="auto">
              <a:lnSpc>
                <a:spcPct val="90000"/>
              </a:lnSpc>
              <a:spcAft>
                <a:spcPts val="0"/>
              </a:spcAft>
              <a:defRPr/>
            </a:pPr>
            <a:r>
              <a:rPr lang="fr-CH" sz="1900" dirty="0">
                <a:ea typeface="+mj-ea"/>
                <a:cs typeface="Calibri" pitchFamily="34" charset="0"/>
              </a:rPr>
              <a:t>+  </a:t>
            </a:r>
            <a:r>
              <a:rPr lang="en-US" sz="1900" dirty="0">
                <a:ea typeface="+mj-ea"/>
                <a:cs typeface="Calibri" pitchFamily="34" charset="0"/>
              </a:rPr>
              <a:t>When applicable, align the geospatial data attribute table with the contents of the corresponding master list</a:t>
            </a:r>
            <a:endParaRPr lang="fr-CH" sz="1900" dirty="0">
              <a:ea typeface="+mj-ea"/>
              <a:cs typeface="Calibri" pitchFamily="34" charset="0"/>
            </a:endParaRPr>
          </a:p>
        </p:txBody>
      </p:sp>
      <p:sp>
        <p:nvSpPr>
          <p:cNvPr id="20" name="Rectangle 265">
            <a:extLst>
              <a:ext uri="{FF2B5EF4-FFF2-40B4-BE49-F238E27FC236}">
                <a16:creationId xmlns:a16="http://schemas.microsoft.com/office/drawing/2014/main" id="{B8F58C8A-3B87-FE26-12FF-BEAD0A688ADD}"/>
              </a:ext>
            </a:extLst>
          </p:cNvPr>
          <p:cNvSpPr>
            <a:spLocks noChangeArrowheads="1"/>
          </p:cNvSpPr>
          <p:nvPr/>
        </p:nvSpPr>
        <p:spPr bwMode="auto">
          <a:xfrm>
            <a:off x="999578" y="5768705"/>
            <a:ext cx="4708202" cy="643766"/>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000" dirty="0">
                <a:cs typeface="Calibri" pitchFamily="34" charset="0"/>
              </a:rPr>
              <a:t>First draft of master list for which gaps can be identified</a:t>
            </a:r>
          </a:p>
        </p:txBody>
      </p:sp>
      <p:sp>
        <p:nvSpPr>
          <p:cNvPr id="22" name="Rectangle 265">
            <a:extLst>
              <a:ext uri="{FF2B5EF4-FFF2-40B4-BE49-F238E27FC236}">
                <a16:creationId xmlns:a16="http://schemas.microsoft.com/office/drawing/2014/main" id="{77630887-5301-C490-809E-609DB06FF369}"/>
              </a:ext>
            </a:extLst>
          </p:cNvPr>
          <p:cNvSpPr>
            <a:spLocks noChangeArrowheads="1"/>
          </p:cNvSpPr>
          <p:nvPr/>
        </p:nvSpPr>
        <p:spPr bwMode="auto">
          <a:xfrm>
            <a:off x="6678480" y="5948602"/>
            <a:ext cx="5513519" cy="352917"/>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1900" dirty="0">
                <a:cs typeface="Calibri" pitchFamily="34" charset="0"/>
              </a:rPr>
              <a:t>Geospatial data for which gaps can be identified</a:t>
            </a:r>
          </a:p>
        </p:txBody>
      </p:sp>
      <p:pic>
        <p:nvPicPr>
          <p:cNvPr id="23" name="Picture 22">
            <a:extLst>
              <a:ext uri="{FF2B5EF4-FFF2-40B4-BE49-F238E27FC236}">
                <a16:creationId xmlns:a16="http://schemas.microsoft.com/office/drawing/2014/main" id="{59C93F49-C898-1490-BAC6-C3F381B163AF}"/>
              </a:ext>
            </a:extLst>
          </p:cNvPr>
          <p:cNvPicPr>
            <a:picLocks noChangeAspect="1"/>
          </p:cNvPicPr>
          <p:nvPr/>
        </p:nvPicPr>
        <p:blipFill>
          <a:blip r:embed="rId6"/>
          <a:stretch>
            <a:fillRect/>
          </a:stretch>
        </p:blipFill>
        <p:spPr>
          <a:xfrm>
            <a:off x="787785" y="2251246"/>
            <a:ext cx="3800929" cy="2695667"/>
          </a:xfrm>
          <a:prstGeom prst="rect">
            <a:avLst/>
          </a:prstGeom>
        </p:spPr>
      </p:pic>
      <p:pic>
        <p:nvPicPr>
          <p:cNvPr id="24" name="Picture 23">
            <a:extLst>
              <a:ext uri="{FF2B5EF4-FFF2-40B4-BE49-F238E27FC236}">
                <a16:creationId xmlns:a16="http://schemas.microsoft.com/office/drawing/2014/main" id="{EC5F6EF3-6C02-170A-C2F7-014027977194}"/>
              </a:ext>
            </a:extLst>
          </p:cNvPr>
          <p:cNvPicPr>
            <a:picLocks noChangeAspect="1"/>
          </p:cNvPicPr>
          <p:nvPr/>
        </p:nvPicPr>
        <p:blipFill>
          <a:blip r:embed="rId7"/>
          <a:stretch>
            <a:fillRect/>
          </a:stretch>
        </p:blipFill>
        <p:spPr>
          <a:xfrm>
            <a:off x="8028026" y="2679863"/>
            <a:ext cx="2539449" cy="2171606"/>
          </a:xfrm>
          <a:prstGeom prst="rect">
            <a:avLst/>
          </a:prstGeom>
        </p:spPr>
      </p:pic>
      <p:sp>
        <p:nvSpPr>
          <p:cNvPr id="26" name="Right Arrow 10">
            <a:extLst>
              <a:ext uri="{FF2B5EF4-FFF2-40B4-BE49-F238E27FC236}">
                <a16:creationId xmlns:a16="http://schemas.microsoft.com/office/drawing/2014/main" id="{EE7ABC02-C49E-1A11-68A3-6AA3147DC5DE}"/>
              </a:ext>
            </a:extLst>
          </p:cNvPr>
          <p:cNvSpPr/>
          <p:nvPr/>
        </p:nvSpPr>
        <p:spPr>
          <a:xfrm>
            <a:off x="7471319" y="2576193"/>
            <a:ext cx="403315" cy="38554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ight Arrow 10">
            <a:extLst>
              <a:ext uri="{FF2B5EF4-FFF2-40B4-BE49-F238E27FC236}">
                <a16:creationId xmlns:a16="http://schemas.microsoft.com/office/drawing/2014/main" id="{53EDB627-C444-D3AF-FFC9-B9EC6622EFF9}"/>
              </a:ext>
            </a:extLst>
          </p:cNvPr>
          <p:cNvSpPr/>
          <p:nvPr/>
        </p:nvSpPr>
        <p:spPr>
          <a:xfrm>
            <a:off x="6260253" y="5923121"/>
            <a:ext cx="403315" cy="38554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ight Arrow 10">
            <a:extLst>
              <a:ext uri="{FF2B5EF4-FFF2-40B4-BE49-F238E27FC236}">
                <a16:creationId xmlns:a16="http://schemas.microsoft.com/office/drawing/2014/main" id="{334E8263-F983-467A-5FEE-AC7C2509C63B}"/>
              </a:ext>
            </a:extLst>
          </p:cNvPr>
          <p:cNvSpPr/>
          <p:nvPr/>
        </p:nvSpPr>
        <p:spPr>
          <a:xfrm>
            <a:off x="674814" y="5768705"/>
            <a:ext cx="403315" cy="38554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76E56CDE-B522-8161-6A39-ED49D943CCCA}"/>
              </a:ext>
            </a:extLst>
          </p:cNvPr>
          <p:cNvPicPr>
            <a:picLocks noChangeAspect="1"/>
          </p:cNvPicPr>
          <p:nvPr/>
        </p:nvPicPr>
        <p:blipFill rotWithShape="1">
          <a:blip r:embed="rId8"/>
          <a:srcRect l="80520" t="38265" r="10441" b="47050"/>
          <a:stretch/>
        </p:blipFill>
        <p:spPr>
          <a:xfrm>
            <a:off x="5657415" y="3338400"/>
            <a:ext cx="277179" cy="249797"/>
          </a:xfrm>
          <a:prstGeom prst="rect">
            <a:avLst/>
          </a:prstGeom>
        </p:spPr>
      </p:pic>
      <p:pic>
        <p:nvPicPr>
          <p:cNvPr id="6" name="Picture 5">
            <a:extLst>
              <a:ext uri="{FF2B5EF4-FFF2-40B4-BE49-F238E27FC236}">
                <a16:creationId xmlns:a16="http://schemas.microsoft.com/office/drawing/2014/main" id="{2C792B75-84EC-FD67-789D-29A352FA0828}"/>
              </a:ext>
            </a:extLst>
          </p:cNvPr>
          <p:cNvPicPr>
            <a:picLocks noChangeAspect="1"/>
          </p:cNvPicPr>
          <p:nvPr/>
        </p:nvPicPr>
        <p:blipFill rotWithShape="1">
          <a:blip r:embed="rId8"/>
          <a:srcRect l="80520" t="38265" r="10441" b="47050"/>
          <a:stretch/>
        </p:blipFill>
        <p:spPr>
          <a:xfrm>
            <a:off x="11717007" y="3250171"/>
            <a:ext cx="277179" cy="249797"/>
          </a:xfrm>
          <a:prstGeom prst="rect">
            <a:avLst/>
          </a:prstGeom>
        </p:spPr>
      </p:pic>
      <p:sp>
        <p:nvSpPr>
          <p:cNvPr id="18" name="Slide Number Placeholder 3">
            <a:extLst>
              <a:ext uri="{FF2B5EF4-FFF2-40B4-BE49-F238E27FC236}">
                <a16:creationId xmlns:a16="http://schemas.microsoft.com/office/drawing/2014/main" id="{A276589E-6018-F2EC-EA25-A1CDB6861AB5}"/>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51</a:t>
            </a:fld>
            <a:endParaRPr lang="en-GB" altLang="en-US" sz="1200" dirty="0">
              <a:solidFill>
                <a:schemeClr val="bg1"/>
              </a:solidFill>
            </a:endParaRPr>
          </a:p>
        </p:txBody>
      </p:sp>
    </p:spTree>
    <p:extLst>
      <p:ext uri="{BB962C8B-B14F-4D97-AF65-F5344CB8AC3E}">
        <p14:creationId xmlns:p14="http://schemas.microsoft.com/office/powerpoint/2010/main" val="4127310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Clean and homogenize compiled data </a:t>
            </a:r>
          </a:p>
        </p:txBody>
      </p:sp>
      <p:sp>
        <p:nvSpPr>
          <p:cNvPr id="3" name="Rectangle 3">
            <a:extLst>
              <a:ext uri="{FF2B5EF4-FFF2-40B4-BE49-F238E27FC236}">
                <a16:creationId xmlns:a16="http://schemas.microsoft.com/office/drawing/2014/main" id="{80D500D1-21BC-CFFA-6DDA-C144BF81309E}"/>
              </a:ext>
            </a:extLst>
          </p:cNvPr>
          <p:cNvSpPr>
            <a:spLocks noChangeArrowheads="1"/>
          </p:cNvSpPr>
          <p:nvPr/>
        </p:nvSpPr>
        <p:spPr bwMode="auto">
          <a:xfrm>
            <a:off x="695325" y="742538"/>
            <a:ext cx="9796212" cy="501933"/>
          </a:xfrm>
          <a:prstGeom prst="rect">
            <a:avLst/>
          </a:prstGeom>
          <a:noFill/>
          <a:ln w="9525">
            <a:noFill/>
            <a:miter lim="800000"/>
            <a:headEnd/>
            <a:tailEnd/>
          </a:ln>
        </p:spPr>
        <p:txBody>
          <a:bodyPr lIns="0" tIns="0" rIns="0" bIns="0"/>
          <a:lstStyle/>
          <a:p>
            <a:pPr lvl="0"/>
            <a:r>
              <a:rPr lang="en-US" sz="2400" b="1" dirty="0"/>
              <a:t>Using MS Excel</a:t>
            </a:r>
          </a:p>
        </p:txBody>
      </p:sp>
      <p:sp>
        <p:nvSpPr>
          <p:cNvPr id="8" name="Title 1">
            <a:extLst>
              <a:ext uri="{FF2B5EF4-FFF2-40B4-BE49-F238E27FC236}">
                <a16:creationId xmlns:a16="http://schemas.microsoft.com/office/drawing/2014/main" id="{82D6D4ED-775D-FE55-B945-08501DBF4EB2}"/>
              </a:ext>
            </a:extLst>
          </p:cNvPr>
          <p:cNvSpPr txBox="1">
            <a:spLocks/>
          </p:cNvSpPr>
          <p:nvPr/>
        </p:nvSpPr>
        <p:spPr>
          <a:xfrm>
            <a:off x="587140" y="1221571"/>
            <a:ext cx="5390148" cy="811971"/>
          </a:xfrm>
          <a:prstGeom prst="rect">
            <a:avLst/>
          </a:prstGeom>
        </p:spPr>
        <p:txBody>
          <a:bodyPr anchor="t"/>
          <a:lstStyle/>
          <a:p>
            <a:pPr fontAlgn="auto">
              <a:lnSpc>
                <a:spcPct val="90000"/>
              </a:lnSpc>
              <a:spcAft>
                <a:spcPts val="0"/>
              </a:spcAft>
              <a:defRPr/>
            </a:pPr>
            <a:r>
              <a:rPr lang="en-US" sz="2400" dirty="0">
                <a:ea typeface="+mj-ea"/>
                <a:cs typeface="Calibri" pitchFamily="34" charset="0"/>
              </a:rPr>
              <a:t>An important part of the cleaning and standardizing work for the compiled lists will happen in MS Excel before the first version of the master list is managed in a registry or common geo-registry</a:t>
            </a:r>
          </a:p>
        </p:txBody>
      </p:sp>
      <p:pic>
        <p:nvPicPr>
          <p:cNvPr id="5" name="Picture 4" descr="A screenshot of a computer&#10;&#10;Description automatically generated">
            <a:extLst>
              <a:ext uri="{FF2B5EF4-FFF2-40B4-BE49-F238E27FC236}">
                <a16:creationId xmlns:a16="http://schemas.microsoft.com/office/drawing/2014/main" id="{9C813F4F-31CA-9525-7606-0CD830DAE7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140735" y="1517866"/>
            <a:ext cx="2595104" cy="1838367"/>
          </a:xfrm>
          <a:prstGeom prst="rect">
            <a:avLst/>
          </a:prstGeom>
          <a:ln>
            <a:solidFill>
              <a:srgbClr val="001C54"/>
            </a:solidFill>
          </a:ln>
        </p:spPr>
      </p:pic>
      <p:sp>
        <p:nvSpPr>
          <p:cNvPr id="6" name="TextBox 5">
            <a:extLst>
              <a:ext uri="{FF2B5EF4-FFF2-40B4-BE49-F238E27FC236}">
                <a16:creationId xmlns:a16="http://schemas.microsoft.com/office/drawing/2014/main" id="{56B03EB7-C131-9242-8FD9-5708318C4A69}"/>
              </a:ext>
            </a:extLst>
          </p:cNvPr>
          <p:cNvSpPr txBox="1"/>
          <p:nvPr/>
        </p:nvSpPr>
        <p:spPr>
          <a:xfrm>
            <a:off x="587140" y="6115462"/>
            <a:ext cx="4576812" cy="230832"/>
          </a:xfrm>
          <a:prstGeom prst="rect">
            <a:avLst/>
          </a:prstGeom>
          <a:noFill/>
        </p:spPr>
        <p:txBody>
          <a:bodyPr wrap="square">
            <a:spAutoFit/>
          </a:bodyPr>
          <a:lstStyle/>
          <a:p>
            <a:r>
              <a:rPr lang="en-US" sz="900" dirty="0">
                <a:hlinkClick r:id="rId4"/>
              </a:rPr>
              <a:t>https://healthgeolab.net/DOCUMENTS/Guide_HGLC_Part2_5_2.pdf</a:t>
            </a:r>
            <a:r>
              <a:rPr lang="en-US" sz="900" dirty="0"/>
              <a:t> </a:t>
            </a:r>
          </a:p>
        </p:txBody>
      </p:sp>
      <p:sp>
        <p:nvSpPr>
          <p:cNvPr id="18" name="Title 1">
            <a:extLst>
              <a:ext uri="{FF2B5EF4-FFF2-40B4-BE49-F238E27FC236}">
                <a16:creationId xmlns:a16="http://schemas.microsoft.com/office/drawing/2014/main" id="{80D0AEB1-B646-E776-BFE9-DD0A71561733}"/>
              </a:ext>
            </a:extLst>
          </p:cNvPr>
          <p:cNvSpPr txBox="1">
            <a:spLocks/>
          </p:cNvSpPr>
          <p:nvPr/>
        </p:nvSpPr>
        <p:spPr>
          <a:xfrm>
            <a:off x="1218796" y="3363064"/>
            <a:ext cx="4536504" cy="1041876"/>
          </a:xfrm>
          <a:prstGeom prst="rect">
            <a:avLst/>
          </a:prstGeom>
        </p:spPr>
        <p:txBody>
          <a:bodyPr anchor="t"/>
          <a:lstStyle/>
          <a:p>
            <a:pPr fontAlgn="auto">
              <a:lnSpc>
                <a:spcPct val="90000"/>
              </a:lnSpc>
              <a:spcAft>
                <a:spcPts val="0"/>
              </a:spcAft>
              <a:defRPr/>
            </a:pPr>
            <a:r>
              <a:rPr lang="en-US" sz="2400" dirty="0">
                <a:ea typeface="+mj-ea"/>
                <a:cs typeface="Calibri" pitchFamily="34" charset="0"/>
              </a:rPr>
              <a:t>It is important to know how to use a set of functions and tools available in MS Excel</a:t>
            </a:r>
            <a:endParaRPr lang="fr-CH" sz="2400" dirty="0">
              <a:ea typeface="+mj-ea"/>
              <a:cs typeface="Calibri" pitchFamily="34" charset="0"/>
            </a:endParaRPr>
          </a:p>
        </p:txBody>
      </p:sp>
      <p:sp>
        <p:nvSpPr>
          <p:cNvPr id="25" name="Title 1">
            <a:extLst>
              <a:ext uri="{FF2B5EF4-FFF2-40B4-BE49-F238E27FC236}">
                <a16:creationId xmlns:a16="http://schemas.microsoft.com/office/drawing/2014/main" id="{1FD5E2AF-9263-AFA1-19D0-927AEDE4E6E3}"/>
              </a:ext>
            </a:extLst>
          </p:cNvPr>
          <p:cNvSpPr txBox="1">
            <a:spLocks/>
          </p:cNvSpPr>
          <p:nvPr/>
        </p:nvSpPr>
        <p:spPr>
          <a:xfrm>
            <a:off x="1221618" y="4858743"/>
            <a:ext cx="4536504" cy="1041876"/>
          </a:xfrm>
          <a:prstGeom prst="rect">
            <a:avLst/>
          </a:prstGeom>
        </p:spPr>
        <p:txBody>
          <a:bodyPr anchor="t"/>
          <a:lstStyle/>
          <a:p>
            <a:pPr fontAlgn="auto">
              <a:lnSpc>
                <a:spcPct val="90000"/>
              </a:lnSpc>
              <a:spcAft>
                <a:spcPts val="0"/>
              </a:spcAft>
              <a:defRPr/>
            </a:pPr>
            <a:r>
              <a:rPr lang="en-US" sz="2400" dirty="0">
                <a:ea typeface="+mj-ea"/>
                <a:cs typeface="Calibri" pitchFamily="34" charset="0"/>
              </a:rPr>
              <a:t>Subject of one of the guides prepared by the Health GeoLab (2.5.2)</a:t>
            </a:r>
            <a:endParaRPr lang="fr-CH" sz="2400" dirty="0">
              <a:ea typeface="+mj-ea"/>
              <a:cs typeface="Calibri" pitchFamily="34" charset="0"/>
            </a:endParaRPr>
          </a:p>
        </p:txBody>
      </p:sp>
      <p:sp>
        <p:nvSpPr>
          <p:cNvPr id="30" name="Right Arrow 10">
            <a:extLst>
              <a:ext uri="{FF2B5EF4-FFF2-40B4-BE49-F238E27FC236}">
                <a16:creationId xmlns:a16="http://schemas.microsoft.com/office/drawing/2014/main" id="{350CFD5C-942F-80E7-F932-972AACB11882}"/>
              </a:ext>
            </a:extLst>
          </p:cNvPr>
          <p:cNvSpPr/>
          <p:nvPr/>
        </p:nvSpPr>
        <p:spPr>
          <a:xfrm>
            <a:off x="815481" y="3363064"/>
            <a:ext cx="403315" cy="38554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ight Arrow 10">
            <a:extLst>
              <a:ext uri="{FF2B5EF4-FFF2-40B4-BE49-F238E27FC236}">
                <a16:creationId xmlns:a16="http://schemas.microsoft.com/office/drawing/2014/main" id="{DD5FC6A8-42FF-1C29-2F4E-942388DE87EC}"/>
              </a:ext>
            </a:extLst>
          </p:cNvPr>
          <p:cNvSpPr/>
          <p:nvPr/>
        </p:nvSpPr>
        <p:spPr>
          <a:xfrm>
            <a:off x="815481" y="4861288"/>
            <a:ext cx="403315" cy="38554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3" name="Picture 32">
            <a:extLst>
              <a:ext uri="{FF2B5EF4-FFF2-40B4-BE49-F238E27FC236}">
                <a16:creationId xmlns:a16="http://schemas.microsoft.com/office/drawing/2014/main" id="{EBD71A63-9B84-1109-DF98-63C7D64A6EC3}"/>
              </a:ext>
            </a:extLst>
          </p:cNvPr>
          <p:cNvPicPr>
            <a:picLocks noChangeAspect="1"/>
          </p:cNvPicPr>
          <p:nvPr/>
        </p:nvPicPr>
        <p:blipFill>
          <a:blip r:embed="rId5"/>
          <a:stretch>
            <a:fillRect/>
          </a:stretch>
        </p:blipFill>
        <p:spPr>
          <a:xfrm>
            <a:off x="8840635" y="1164698"/>
            <a:ext cx="2815031" cy="2581636"/>
          </a:xfrm>
          <a:prstGeom prst="rect">
            <a:avLst/>
          </a:prstGeom>
          <a:ln>
            <a:solidFill>
              <a:srgbClr val="002147"/>
            </a:solidFill>
          </a:ln>
        </p:spPr>
      </p:pic>
      <p:pic>
        <p:nvPicPr>
          <p:cNvPr id="35" name="Picture 34">
            <a:extLst>
              <a:ext uri="{FF2B5EF4-FFF2-40B4-BE49-F238E27FC236}">
                <a16:creationId xmlns:a16="http://schemas.microsoft.com/office/drawing/2014/main" id="{BE92B99E-3AE9-DFCF-F421-2ED9733AAA96}"/>
              </a:ext>
            </a:extLst>
          </p:cNvPr>
          <p:cNvPicPr>
            <a:picLocks noChangeAspect="1"/>
          </p:cNvPicPr>
          <p:nvPr/>
        </p:nvPicPr>
        <p:blipFill>
          <a:blip r:embed="rId6"/>
          <a:stretch>
            <a:fillRect/>
          </a:stretch>
        </p:blipFill>
        <p:spPr>
          <a:xfrm>
            <a:off x="6655572" y="3875381"/>
            <a:ext cx="4042591" cy="1532089"/>
          </a:xfrm>
          <a:prstGeom prst="rect">
            <a:avLst/>
          </a:prstGeom>
          <a:ln>
            <a:solidFill>
              <a:srgbClr val="002147"/>
            </a:solidFill>
          </a:ln>
        </p:spPr>
      </p:pic>
      <p:pic>
        <p:nvPicPr>
          <p:cNvPr id="37" name="Picture 36">
            <a:extLst>
              <a:ext uri="{FF2B5EF4-FFF2-40B4-BE49-F238E27FC236}">
                <a16:creationId xmlns:a16="http://schemas.microsoft.com/office/drawing/2014/main" id="{8E8C46A0-A0FC-3C3B-0B33-463430E9247E}"/>
              </a:ext>
            </a:extLst>
          </p:cNvPr>
          <p:cNvPicPr>
            <a:picLocks noChangeAspect="1"/>
          </p:cNvPicPr>
          <p:nvPr/>
        </p:nvPicPr>
        <p:blipFill>
          <a:blip r:embed="rId7"/>
          <a:stretch>
            <a:fillRect/>
          </a:stretch>
        </p:blipFill>
        <p:spPr>
          <a:xfrm>
            <a:off x="7974891" y="4781565"/>
            <a:ext cx="3767847" cy="1333897"/>
          </a:xfrm>
          <a:prstGeom prst="rect">
            <a:avLst/>
          </a:prstGeom>
          <a:ln>
            <a:solidFill>
              <a:srgbClr val="002147"/>
            </a:solidFill>
          </a:ln>
        </p:spPr>
      </p:pic>
      <p:sp>
        <p:nvSpPr>
          <p:cNvPr id="39" name="TextBox 38">
            <a:extLst>
              <a:ext uri="{FF2B5EF4-FFF2-40B4-BE49-F238E27FC236}">
                <a16:creationId xmlns:a16="http://schemas.microsoft.com/office/drawing/2014/main" id="{50051FF9-403C-337F-99BB-31BCDB00AB99}"/>
              </a:ext>
            </a:extLst>
          </p:cNvPr>
          <p:cNvSpPr txBox="1"/>
          <p:nvPr/>
        </p:nvSpPr>
        <p:spPr>
          <a:xfrm>
            <a:off x="8746345" y="768952"/>
            <a:ext cx="1745192" cy="369332"/>
          </a:xfrm>
          <a:prstGeom prst="rect">
            <a:avLst/>
          </a:prstGeom>
          <a:noFill/>
        </p:spPr>
        <p:txBody>
          <a:bodyPr wrap="square">
            <a:spAutoFit/>
          </a:bodyPr>
          <a:lstStyle/>
          <a:p>
            <a:r>
              <a:rPr lang="en-US" sz="1800" dirty="0">
                <a:ea typeface="+mj-ea"/>
                <a:cs typeface="Calibri" pitchFamily="34" charset="0"/>
              </a:rPr>
              <a:t>Step-by-step</a:t>
            </a:r>
            <a:endParaRPr lang="en-GB" dirty="0"/>
          </a:p>
        </p:txBody>
      </p:sp>
      <p:sp>
        <p:nvSpPr>
          <p:cNvPr id="40" name="TextBox 39">
            <a:extLst>
              <a:ext uri="{FF2B5EF4-FFF2-40B4-BE49-F238E27FC236}">
                <a16:creationId xmlns:a16="http://schemas.microsoft.com/office/drawing/2014/main" id="{65F1DC56-5C16-3C72-A528-9AD69AE62F90}"/>
              </a:ext>
            </a:extLst>
          </p:cNvPr>
          <p:cNvSpPr txBox="1"/>
          <p:nvPr/>
        </p:nvSpPr>
        <p:spPr>
          <a:xfrm>
            <a:off x="6840170" y="5593003"/>
            <a:ext cx="1134721" cy="369332"/>
          </a:xfrm>
          <a:prstGeom prst="rect">
            <a:avLst/>
          </a:prstGeom>
          <a:noFill/>
        </p:spPr>
        <p:txBody>
          <a:bodyPr wrap="square">
            <a:spAutoFit/>
          </a:bodyPr>
          <a:lstStyle/>
          <a:p>
            <a:r>
              <a:rPr lang="en-US" sz="1800" dirty="0">
                <a:ea typeface="+mj-ea"/>
                <a:cs typeface="Calibri" pitchFamily="34" charset="0"/>
              </a:rPr>
              <a:t>Result file</a:t>
            </a:r>
            <a:endParaRPr lang="en-GB" dirty="0"/>
          </a:p>
        </p:txBody>
      </p:sp>
      <p:sp>
        <p:nvSpPr>
          <p:cNvPr id="41" name="TextBox 40">
            <a:extLst>
              <a:ext uri="{FF2B5EF4-FFF2-40B4-BE49-F238E27FC236}">
                <a16:creationId xmlns:a16="http://schemas.microsoft.com/office/drawing/2014/main" id="{9507B093-62BE-5EAD-2E53-7D1D92D6D4D8}"/>
              </a:ext>
            </a:extLst>
          </p:cNvPr>
          <p:cNvSpPr txBox="1"/>
          <p:nvPr/>
        </p:nvSpPr>
        <p:spPr>
          <a:xfrm>
            <a:off x="10748216" y="3939104"/>
            <a:ext cx="1267043" cy="646331"/>
          </a:xfrm>
          <a:prstGeom prst="rect">
            <a:avLst/>
          </a:prstGeom>
          <a:noFill/>
        </p:spPr>
        <p:txBody>
          <a:bodyPr wrap="square">
            <a:spAutoFit/>
          </a:bodyPr>
          <a:lstStyle/>
          <a:p>
            <a:r>
              <a:rPr lang="en-US" sz="1800" dirty="0">
                <a:ea typeface="+mj-ea"/>
                <a:cs typeface="Calibri" pitchFamily="34" charset="0"/>
              </a:rPr>
              <a:t>Exercise file</a:t>
            </a:r>
            <a:endParaRPr lang="en-GB" dirty="0"/>
          </a:p>
        </p:txBody>
      </p:sp>
      <p:pic>
        <p:nvPicPr>
          <p:cNvPr id="4" name="Picture 3">
            <a:extLst>
              <a:ext uri="{FF2B5EF4-FFF2-40B4-BE49-F238E27FC236}">
                <a16:creationId xmlns:a16="http://schemas.microsoft.com/office/drawing/2014/main" id="{D575D194-3E2C-3135-AAC1-940F1D0A9CF3}"/>
              </a:ext>
            </a:extLst>
          </p:cNvPr>
          <p:cNvPicPr>
            <a:picLocks noChangeAspect="1"/>
          </p:cNvPicPr>
          <p:nvPr/>
        </p:nvPicPr>
        <p:blipFill rotWithShape="1">
          <a:blip r:embed="rId8"/>
          <a:srcRect l="80520" t="38265" r="10441" b="47050"/>
          <a:stretch/>
        </p:blipFill>
        <p:spPr>
          <a:xfrm>
            <a:off x="8183284" y="3564949"/>
            <a:ext cx="277179" cy="249797"/>
          </a:xfrm>
          <a:prstGeom prst="rect">
            <a:avLst/>
          </a:prstGeom>
        </p:spPr>
      </p:pic>
      <p:sp>
        <p:nvSpPr>
          <p:cNvPr id="7" name="Slide Number Placeholder 3">
            <a:extLst>
              <a:ext uri="{FF2B5EF4-FFF2-40B4-BE49-F238E27FC236}">
                <a16:creationId xmlns:a16="http://schemas.microsoft.com/office/drawing/2014/main" id="{87E5D6B6-026D-4E27-C9F1-0E455CC6B6AE}"/>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52</a:t>
            </a:fld>
            <a:endParaRPr lang="en-GB" altLang="en-US" sz="1200" dirty="0">
              <a:solidFill>
                <a:schemeClr val="bg1"/>
              </a:solidFill>
            </a:endParaRPr>
          </a:p>
        </p:txBody>
      </p:sp>
    </p:spTree>
    <p:extLst>
      <p:ext uri="{BB962C8B-B14F-4D97-AF65-F5344CB8AC3E}">
        <p14:creationId xmlns:p14="http://schemas.microsoft.com/office/powerpoint/2010/main" val="465980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Arrow 10">
            <a:extLst>
              <a:ext uri="{FF2B5EF4-FFF2-40B4-BE49-F238E27FC236}">
                <a16:creationId xmlns:a16="http://schemas.microsoft.com/office/drawing/2014/main" id="{7CDC36AC-E464-5176-E0C0-EF2CD9DB16ED}"/>
              </a:ext>
            </a:extLst>
          </p:cNvPr>
          <p:cNvSpPr/>
          <p:nvPr/>
        </p:nvSpPr>
        <p:spPr>
          <a:xfrm>
            <a:off x="771719" y="2688569"/>
            <a:ext cx="476182" cy="45779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Clean and homogenize compiled data </a:t>
            </a:r>
          </a:p>
        </p:txBody>
      </p:sp>
      <p:sp>
        <p:nvSpPr>
          <p:cNvPr id="3" name="Rectangle 3">
            <a:extLst>
              <a:ext uri="{FF2B5EF4-FFF2-40B4-BE49-F238E27FC236}">
                <a16:creationId xmlns:a16="http://schemas.microsoft.com/office/drawing/2014/main" id="{80D500D1-21BC-CFFA-6DDA-C144BF81309E}"/>
              </a:ext>
            </a:extLst>
          </p:cNvPr>
          <p:cNvSpPr>
            <a:spLocks noChangeArrowheads="1"/>
          </p:cNvSpPr>
          <p:nvPr/>
        </p:nvSpPr>
        <p:spPr bwMode="auto">
          <a:xfrm>
            <a:off x="695325" y="742538"/>
            <a:ext cx="9796212" cy="501933"/>
          </a:xfrm>
          <a:prstGeom prst="rect">
            <a:avLst/>
          </a:prstGeom>
          <a:noFill/>
          <a:ln w="9525">
            <a:noFill/>
            <a:miter lim="800000"/>
            <a:headEnd/>
            <a:tailEnd/>
          </a:ln>
        </p:spPr>
        <p:txBody>
          <a:bodyPr lIns="0" tIns="0" rIns="0" bIns="0"/>
          <a:lstStyle/>
          <a:p>
            <a:pPr lvl="0"/>
            <a:r>
              <a:rPr lang="en-US" sz="2400" b="1" dirty="0"/>
              <a:t>Identify temporal disparities</a:t>
            </a:r>
          </a:p>
        </p:txBody>
      </p:sp>
      <p:sp>
        <p:nvSpPr>
          <p:cNvPr id="4" name="Title 1">
            <a:extLst>
              <a:ext uri="{FF2B5EF4-FFF2-40B4-BE49-F238E27FC236}">
                <a16:creationId xmlns:a16="http://schemas.microsoft.com/office/drawing/2014/main" id="{57540E00-9E2E-42C2-C539-8906EDC7FA3C}"/>
              </a:ext>
            </a:extLst>
          </p:cNvPr>
          <p:cNvSpPr txBox="1">
            <a:spLocks/>
          </p:cNvSpPr>
          <p:nvPr/>
        </p:nvSpPr>
        <p:spPr>
          <a:xfrm>
            <a:off x="695325" y="1470043"/>
            <a:ext cx="4714875" cy="507928"/>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marL="0" lvl="1" fontAlgn="auto">
              <a:lnSpc>
                <a:spcPct val="90000"/>
              </a:lnSpc>
              <a:spcAft>
                <a:spcPts val="0"/>
              </a:spcAft>
            </a:pPr>
            <a:r>
              <a:rPr lang="en-US" sz="2400" dirty="0">
                <a:ea typeface="+mj-ea"/>
                <a:cs typeface="+mj-cs"/>
              </a:rPr>
              <a:t>Data collected at, or representative of, different points in time</a:t>
            </a:r>
            <a:endParaRPr lang="en-US" sz="2400" dirty="0"/>
          </a:p>
        </p:txBody>
      </p:sp>
      <p:pic>
        <p:nvPicPr>
          <p:cNvPr id="7" name="Picture 6">
            <a:extLst>
              <a:ext uri="{FF2B5EF4-FFF2-40B4-BE49-F238E27FC236}">
                <a16:creationId xmlns:a16="http://schemas.microsoft.com/office/drawing/2014/main" id="{0EEEE1FB-EC2A-8D04-23A8-387FAE46002D}"/>
              </a:ext>
            </a:extLst>
          </p:cNvPr>
          <p:cNvPicPr>
            <a:picLocks noChangeAspect="1"/>
          </p:cNvPicPr>
          <p:nvPr/>
        </p:nvPicPr>
        <p:blipFill>
          <a:blip r:embed="rId3"/>
          <a:stretch>
            <a:fillRect/>
          </a:stretch>
        </p:blipFill>
        <p:spPr>
          <a:xfrm>
            <a:off x="5453846" y="1508143"/>
            <a:ext cx="2808312" cy="3873796"/>
          </a:xfrm>
          <a:prstGeom prst="rect">
            <a:avLst/>
          </a:prstGeom>
        </p:spPr>
      </p:pic>
      <p:sp>
        <p:nvSpPr>
          <p:cNvPr id="9" name="Title 1">
            <a:extLst>
              <a:ext uri="{FF2B5EF4-FFF2-40B4-BE49-F238E27FC236}">
                <a16:creationId xmlns:a16="http://schemas.microsoft.com/office/drawing/2014/main" id="{174BCF06-B598-C543-F8A4-705A784CD969}"/>
              </a:ext>
            </a:extLst>
          </p:cNvPr>
          <p:cNvSpPr txBox="1">
            <a:spLocks/>
          </p:cNvSpPr>
          <p:nvPr/>
        </p:nvSpPr>
        <p:spPr>
          <a:xfrm>
            <a:off x="8262158" y="1762107"/>
            <a:ext cx="3671080" cy="3580360"/>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marL="0" lvl="1" fontAlgn="auto">
              <a:lnSpc>
                <a:spcPct val="150000"/>
              </a:lnSpc>
              <a:spcAft>
                <a:spcPts val="0"/>
              </a:spcAft>
            </a:pPr>
            <a:r>
              <a:rPr lang="en-US" sz="2000" dirty="0">
                <a:ea typeface="+mj-ea"/>
                <a:cs typeface="+mj-cs"/>
              </a:rPr>
              <a:t>Roads (2023)</a:t>
            </a:r>
          </a:p>
          <a:p>
            <a:pPr marL="0" lvl="1" fontAlgn="auto">
              <a:lnSpc>
                <a:spcPct val="150000"/>
              </a:lnSpc>
              <a:spcAft>
                <a:spcPts val="0"/>
              </a:spcAft>
            </a:pPr>
            <a:r>
              <a:rPr lang="en-US" sz="2000" dirty="0">
                <a:ea typeface="+mj-ea"/>
                <a:cs typeface="+mj-cs"/>
              </a:rPr>
              <a:t>Land cover (2000)</a:t>
            </a:r>
          </a:p>
          <a:p>
            <a:pPr marL="0" lvl="1" fontAlgn="auto">
              <a:lnSpc>
                <a:spcPct val="150000"/>
              </a:lnSpc>
              <a:spcAft>
                <a:spcPts val="0"/>
              </a:spcAft>
            </a:pPr>
            <a:r>
              <a:rPr lang="en-US" sz="2000" dirty="0">
                <a:ea typeface="+mj-ea"/>
                <a:cs typeface="+mj-cs"/>
              </a:rPr>
              <a:t>Administrative boundaries (2015)</a:t>
            </a:r>
          </a:p>
          <a:p>
            <a:pPr marL="0" lvl="1" fontAlgn="auto">
              <a:lnSpc>
                <a:spcPct val="150000"/>
              </a:lnSpc>
              <a:spcAft>
                <a:spcPts val="0"/>
              </a:spcAft>
            </a:pPr>
            <a:endParaRPr lang="en-US" sz="400" dirty="0">
              <a:ea typeface="+mj-ea"/>
              <a:cs typeface="+mj-cs"/>
            </a:endParaRPr>
          </a:p>
          <a:p>
            <a:pPr marL="0" lvl="1" fontAlgn="auto">
              <a:lnSpc>
                <a:spcPct val="150000"/>
              </a:lnSpc>
              <a:spcAft>
                <a:spcPts val="0"/>
              </a:spcAft>
            </a:pPr>
            <a:r>
              <a:rPr lang="en-US" sz="2000" dirty="0">
                <a:ea typeface="+mj-ea"/>
                <a:cs typeface="+mj-cs"/>
              </a:rPr>
              <a:t>Hydrographic network (2020)</a:t>
            </a:r>
          </a:p>
          <a:p>
            <a:pPr marL="0" lvl="1" fontAlgn="auto">
              <a:lnSpc>
                <a:spcPct val="150000"/>
              </a:lnSpc>
              <a:spcAft>
                <a:spcPts val="0"/>
              </a:spcAft>
            </a:pPr>
            <a:endParaRPr lang="en-US" sz="400" dirty="0">
              <a:ea typeface="+mj-ea"/>
              <a:cs typeface="+mj-cs"/>
            </a:endParaRPr>
          </a:p>
          <a:p>
            <a:pPr marL="0" lvl="1" fontAlgn="auto">
              <a:lnSpc>
                <a:spcPct val="150000"/>
              </a:lnSpc>
              <a:spcAft>
                <a:spcPts val="0"/>
              </a:spcAft>
            </a:pPr>
            <a:r>
              <a:rPr lang="en-US" sz="2000" dirty="0">
                <a:ea typeface="+mj-ea"/>
                <a:cs typeface="+mj-cs"/>
              </a:rPr>
              <a:t>Population (2009)</a:t>
            </a:r>
          </a:p>
          <a:p>
            <a:pPr marL="0" lvl="1" fontAlgn="auto">
              <a:lnSpc>
                <a:spcPct val="150000"/>
              </a:lnSpc>
              <a:spcAft>
                <a:spcPts val="0"/>
              </a:spcAft>
            </a:pPr>
            <a:r>
              <a:rPr lang="en-US" sz="2000" dirty="0">
                <a:ea typeface="+mj-ea"/>
                <a:cs typeface="+mj-cs"/>
              </a:rPr>
              <a:t>Satellite imagery (2022)</a:t>
            </a:r>
            <a:endParaRPr lang="en-US" sz="2000" dirty="0"/>
          </a:p>
        </p:txBody>
      </p:sp>
      <p:sp>
        <p:nvSpPr>
          <p:cNvPr id="10" name="Title 1">
            <a:extLst>
              <a:ext uri="{FF2B5EF4-FFF2-40B4-BE49-F238E27FC236}">
                <a16:creationId xmlns:a16="http://schemas.microsoft.com/office/drawing/2014/main" id="{65BBA9A4-397A-44EE-4DE9-17E616B99009}"/>
              </a:ext>
            </a:extLst>
          </p:cNvPr>
          <p:cNvSpPr txBox="1">
            <a:spLocks/>
          </p:cNvSpPr>
          <p:nvPr/>
        </p:nvSpPr>
        <p:spPr>
          <a:xfrm>
            <a:off x="1273970" y="2735339"/>
            <a:ext cx="3298040" cy="906187"/>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marL="0" lvl="1" fontAlgn="auto">
              <a:lnSpc>
                <a:spcPct val="90000"/>
              </a:lnSpc>
              <a:spcAft>
                <a:spcPts val="0"/>
              </a:spcAft>
            </a:pPr>
            <a:r>
              <a:rPr lang="en-US" sz="2400" dirty="0">
                <a:ea typeface="+mj-ea"/>
                <a:cs typeface="+mj-cs"/>
              </a:rPr>
              <a:t>The GIS software will not report this problem</a:t>
            </a:r>
            <a:endParaRPr lang="en-US" sz="2400" dirty="0"/>
          </a:p>
        </p:txBody>
      </p:sp>
      <p:sp>
        <p:nvSpPr>
          <p:cNvPr id="11" name="Title 1">
            <a:extLst>
              <a:ext uri="{FF2B5EF4-FFF2-40B4-BE49-F238E27FC236}">
                <a16:creationId xmlns:a16="http://schemas.microsoft.com/office/drawing/2014/main" id="{DE1F91CD-C39B-7F40-8CEF-CFE7A267D5C1}"/>
              </a:ext>
            </a:extLst>
          </p:cNvPr>
          <p:cNvSpPr txBox="1">
            <a:spLocks/>
          </p:cNvSpPr>
          <p:nvPr/>
        </p:nvSpPr>
        <p:spPr>
          <a:xfrm>
            <a:off x="1400267" y="3659835"/>
            <a:ext cx="3723524" cy="507928"/>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marL="0" lvl="1" fontAlgn="auto">
              <a:lnSpc>
                <a:spcPct val="90000"/>
              </a:lnSpc>
              <a:spcAft>
                <a:spcPts val="0"/>
              </a:spcAft>
            </a:pPr>
            <a:r>
              <a:rPr lang="en-US" sz="2400" dirty="0">
                <a:ea typeface="+mj-ea"/>
                <a:cs typeface="+mj-cs"/>
              </a:rPr>
              <a:t>This should be identified as part of the cleaning and homogenization process</a:t>
            </a:r>
          </a:p>
        </p:txBody>
      </p:sp>
      <p:sp>
        <p:nvSpPr>
          <p:cNvPr id="14" name="Title 1">
            <a:extLst>
              <a:ext uri="{FF2B5EF4-FFF2-40B4-BE49-F238E27FC236}">
                <a16:creationId xmlns:a16="http://schemas.microsoft.com/office/drawing/2014/main" id="{C4332D92-E2EF-0B36-D0B0-82A2A703E2BB}"/>
              </a:ext>
            </a:extLst>
          </p:cNvPr>
          <p:cNvSpPr txBox="1">
            <a:spLocks/>
          </p:cNvSpPr>
          <p:nvPr/>
        </p:nvSpPr>
        <p:spPr>
          <a:xfrm>
            <a:off x="1400267" y="4898511"/>
            <a:ext cx="3723524" cy="507928"/>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marL="0" lvl="1" fontAlgn="auto">
              <a:lnSpc>
                <a:spcPct val="90000"/>
              </a:lnSpc>
              <a:spcAft>
                <a:spcPts val="0"/>
              </a:spcAft>
            </a:pPr>
            <a:r>
              <a:rPr lang="fr-FR" sz="2400" dirty="0">
                <a:ea typeface="+mj-ea"/>
                <a:cs typeface="+mj-cs"/>
              </a:rPr>
              <a:t>Importance of </a:t>
            </a:r>
            <a:r>
              <a:rPr lang="fr-FR" sz="2400" dirty="0" err="1">
                <a:ea typeface="+mj-ea"/>
                <a:cs typeface="+mj-cs"/>
              </a:rPr>
              <a:t>metadata</a:t>
            </a:r>
            <a:endParaRPr lang="en-US" sz="2400" dirty="0"/>
          </a:p>
        </p:txBody>
      </p:sp>
      <p:sp>
        <p:nvSpPr>
          <p:cNvPr id="19" name="Right Arrow 10">
            <a:extLst>
              <a:ext uri="{FF2B5EF4-FFF2-40B4-BE49-F238E27FC236}">
                <a16:creationId xmlns:a16="http://schemas.microsoft.com/office/drawing/2014/main" id="{2525076F-65CB-23B6-540E-347CA9828B44}"/>
              </a:ext>
            </a:extLst>
          </p:cNvPr>
          <p:cNvSpPr/>
          <p:nvPr/>
        </p:nvSpPr>
        <p:spPr>
          <a:xfrm>
            <a:off x="902262" y="3641526"/>
            <a:ext cx="476182" cy="45779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ight Arrow 10">
            <a:extLst>
              <a:ext uri="{FF2B5EF4-FFF2-40B4-BE49-F238E27FC236}">
                <a16:creationId xmlns:a16="http://schemas.microsoft.com/office/drawing/2014/main" id="{65F49303-629A-68B7-3FE3-66304E158184}"/>
              </a:ext>
            </a:extLst>
          </p:cNvPr>
          <p:cNvSpPr/>
          <p:nvPr/>
        </p:nvSpPr>
        <p:spPr>
          <a:xfrm>
            <a:off x="926758" y="4846657"/>
            <a:ext cx="476182" cy="45779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3">
            <a:extLst>
              <a:ext uri="{FF2B5EF4-FFF2-40B4-BE49-F238E27FC236}">
                <a16:creationId xmlns:a16="http://schemas.microsoft.com/office/drawing/2014/main" id="{31B196BE-865F-05B4-9E6A-C49B2C035A25}"/>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53</a:t>
            </a:fld>
            <a:endParaRPr lang="en-GB" altLang="en-US" sz="1200" dirty="0">
              <a:solidFill>
                <a:schemeClr val="bg1"/>
              </a:solidFill>
            </a:endParaRPr>
          </a:p>
        </p:txBody>
      </p:sp>
    </p:spTree>
    <p:extLst>
      <p:ext uri="{BB962C8B-B14F-4D97-AF65-F5344CB8AC3E}">
        <p14:creationId xmlns:p14="http://schemas.microsoft.com/office/powerpoint/2010/main" val="35544751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Clean and homogenize compiled data </a:t>
            </a:r>
          </a:p>
        </p:txBody>
      </p:sp>
      <p:sp>
        <p:nvSpPr>
          <p:cNvPr id="3" name="Rectangle 3">
            <a:extLst>
              <a:ext uri="{FF2B5EF4-FFF2-40B4-BE49-F238E27FC236}">
                <a16:creationId xmlns:a16="http://schemas.microsoft.com/office/drawing/2014/main" id="{80D500D1-21BC-CFFA-6DDA-C144BF81309E}"/>
              </a:ext>
            </a:extLst>
          </p:cNvPr>
          <p:cNvSpPr>
            <a:spLocks noChangeArrowheads="1"/>
          </p:cNvSpPr>
          <p:nvPr/>
        </p:nvSpPr>
        <p:spPr bwMode="auto">
          <a:xfrm>
            <a:off x="695325" y="742538"/>
            <a:ext cx="9796212" cy="501933"/>
          </a:xfrm>
          <a:prstGeom prst="rect">
            <a:avLst/>
          </a:prstGeom>
          <a:noFill/>
          <a:ln w="9525">
            <a:noFill/>
            <a:miter lim="800000"/>
            <a:headEnd/>
            <a:tailEnd/>
          </a:ln>
        </p:spPr>
        <p:txBody>
          <a:bodyPr lIns="0" tIns="0" rIns="0" bIns="0"/>
          <a:lstStyle/>
          <a:p>
            <a:pPr lvl="0"/>
            <a:r>
              <a:rPr lang="en-US" sz="2400" b="1" dirty="0"/>
              <a:t>Identify data gaps</a:t>
            </a:r>
          </a:p>
        </p:txBody>
      </p:sp>
      <p:sp>
        <p:nvSpPr>
          <p:cNvPr id="5" name="Title 1">
            <a:extLst>
              <a:ext uri="{FF2B5EF4-FFF2-40B4-BE49-F238E27FC236}">
                <a16:creationId xmlns:a16="http://schemas.microsoft.com/office/drawing/2014/main" id="{5055C75E-9AAF-3C42-E4D8-5038472FBC8A}"/>
              </a:ext>
            </a:extLst>
          </p:cNvPr>
          <p:cNvSpPr txBox="1">
            <a:spLocks/>
          </p:cNvSpPr>
          <p:nvPr/>
        </p:nvSpPr>
        <p:spPr>
          <a:xfrm>
            <a:off x="665564" y="1135924"/>
            <a:ext cx="8352928" cy="475130"/>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lvl="0"/>
            <a:r>
              <a:rPr lang="en-US" sz="2400" dirty="0"/>
              <a:t>Data gaps can be of two types:</a:t>
            </a:r>
          </a:p>
          <a:p>
            <a:endParaRPr lang="en-US" sz="2400" dirty="0"/>
          </a:p>
        </p:txBody>
      </p:sp>
      <p:sp>
        <p:nvSpPr>
          <p:cNvPr id="6" name="Title 1">
            <a:extLst>
              <a:ext uri="{FF2B5EF4-FFF2-40B4-BE49-F238E27FC236}">
                <a16:creationId xmlns:a16="http://schemas.microsoft.com/office/drawing/2014/main" id="{DFF53DBC-DDFD-DABE-0F4C-56C2208CFD2A}"/>
              </a:ext>
            </a:extLst>
          </p:cNvPr>
          <p:cNvSpPr txBox="1">
            <a:spLocks/>
          </p:cNvSpPr>
          <p:nvPr/>
        </p:nvSpPr>
        <p:spPr>
          <a:xfrm>
            <a:off x="695324" y="1611054"/>
            <a:ext cx="8323167" cy="763757"/>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marL="447675" indent="-358775">
              <a:buAutoNum type="arabicPeriod"/>
            </a:pPr>
            <a:r>
              <a:rPr lang="en-US" sz="2400" dirty="0"/>
              <a:t>No source is available, accessible and/or usable (e.g. restriction of use)</a:t>
            </a:r>
          </a:p>
        </p:txBody>
      </p:sp>
      <p:sp>
        <p:nvSpPr>
          <p:cNvPr id="8" name="Title 1">
            <a:extLst>
              <a:ext uri="{FF2B5EF4-FFF2-40B4-BE49-F238E27FC236}">
                <a16:creationId xmlns:a16="http://schemas.microsoft.com/office/drawing/2014/main" id="{58CEE203-B49D-4CC7-E013-43B6923644C9}"/>
              </a:ext>
            </a:extLst>
          </p:cNvPr>
          <p:cNvSpPr txBox="1">
            <a:spLocks/>
          </p:cNvSpPr>
          <p:nvPr/>
        </p:nvSpPr>
        <p:spPr>
          <a:xfrm>
            <a:off x="665562" y="2468230"/>
            <a:ext cx="9291237" cy="574197"/>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marL="447675" lvl="1" indent="-358775">
              <a:lnSpc>
                <a:spcPct val="90000"/>
              </a:lnSpc>
              <a:buFont typeface="+mj-lt"/>
              <a:buAutoNum type="arabicPeriod" startAt="2"/>
            </a:pPr>
            <a:r>
              <a:rPr lang="en-US" sz="2400" dirty="0">
                <a:ea typeface="+mj-ea"/>
                <a:cs typeface="+mj-cs"/>
              </a:rPr>
              <a:t>There are gaps across some or all the six dimensions of data quality. </a:t>
            </a:r>
          </a:p>
          <a:p>
            <a:pPr marL="88900" lvl="1">
              <a:lnSpc>
                <a:spcPct val="90000"/>
              </a:lnSpc>
            </a:pPr>
            <a:r>
              <a:rPr lang="en-US" sz="2400" dirty="0">
                <a:cs typeface="Calibri" pitchFamily="34" charset="0"/>
              </a:rPr>
              <a:t>	</a:t>
            </a:r>
            <a:endParaRPr lang="en-US" sz="2400" dirty="0">
              <a:ea typeface="+mj-ea"/>
              <a:cs typeface="+mj-cs"/>
            </a:endParaRPr>
          </a:p>
          <a:p>
            <a:pPr marL="88900" lvl="1" fontAlgn="auto">
              <a:lnSpc>
                <a:spcPct val="90000"/>
              </a:lnSpc>
              <a:spcAft>
                <a:spcPts val="0"/>
              </a:spcAft>
            </a:pPr>
            <a:endParaRPr lang="en-US" sz="2400" dirty="0">
              <a:ea typeface="+mj-ea"/>
              <a:cs typeface="+mj-cs"/>
            </a:endParaRPr>
          </a:p>
        </p:txBody>
      </p:sp>
      <p:sp>
        <p:nvSpPr>
          <p:cNvPr id="17" name="Title 1">
            <a:extLst>
              <a:ext uri="{FF2B5EF4-FFF2-40B4-BE49-F238E27FC236}">
                <a16:creationId xmlns:a16="http://schemas.microsoft.com/office/drawing/2014/main" id="{C4D1079D-72A7-0C4B-E552-5E59AA9D6EBD}"/>
              </a:ext>
            </a:extLst>
          </p:cNvPr>
          <p:cNvSpPr txBox="1">
            <a:spLocks/>
          </p:cNvSpPr>
          <p:nvPr/>
        </p:nvSpPr>
        <p:spPr>
          <a:xfrm>
            <a:off x="956747" y="3451039"/>
            <a:ext cx="4230132" cy="507885"/>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algn="ctr">
              <a:defRPr/>
            </a:pPr>
            <a:r>
              <a:rPr lang="en-US" sz="2400" u="sng" dirty="0"/>
              <a:t>1st draft of the master list</a:t>
            </a:r>
          </a:p>
        </p:txBody>
      </p:sp>
      <p:sp>
        <p:nvSpPr>
          <p:cNvPr id="18" name="Title 1">
            <a:extLst>
              <a:ext uri="{FF2B5EF4-FFF2-40B4-BE49-F238E27FC236}">
                <a16:creationId xmlns:a16="http://schemas.microsoft.com/office/drawing/2014/main" id="{B6C619D3-2279-99C0-2A18-D10255D994DB}"/>
              </a:ext>
            </a:extLst>
          </p:cNvPr>
          <p:cNvSpPr txBox="1">
            <a:spLocks/>
          </p:cNvSpPr>
          <p:nvPr/>
        </p:nvSpPr>
        <p:spPr>
          <a:xfrm>
            <a:off x="7860789" y="3444761"/>
            <a:ext cx="2951674" cy="507885"/>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algn="ctr">
              <a:defRPr/>
            </a:pPr>
            <a:r>
              <a:rPr lang="en-US" sz="2400" u="sng" dirty="0"/>
              <a:t>Geospatial data</a:t>
            </a:r>
          </a:p>
        </p:txBody>
      </p:sp>
      <p:cxnSp>
        <p:nvCxnSpPr>
          <p:cNvPr id="19" name="Straight Connector 18">
            <a:extLst>
              <a:ext uri="{FF2B5EF4-FFF2-40B4-BE49-F238E27FC236}">
                <a16:creationId xmlns:a16="http://schemas.microsoft.com/office/drawing/2014/main" id="{B9FB8CFA-352B-A412-6F80-F504A5A51AE3}"/>
              </a:ext>
            </a:extLst>
          </p:cNvPr>
          <p:cNvCxnSpPr>
            <a:cxnSpLocks/>
          </p:cNvCxnSpPr>
          <p:nvPr/>
        </p:nvCxnSpPr>
        <p:spPr>
          <a:xfrm>
            <a:off x="6096000" y="3429000"/>
            <a:ext cx="0" cy="2843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F4D62B55-EE01-3C0A-92B5-505A7675B644}"/>
              </a:ext>
            </a:extLst>
          </p:cNvPr>
          <p:cNvSpPr txBox="1">
            <a:spLocks/>
          </p:cNvSpPr>
          <p:nvPr/>
        </p:nvSpPr>
        <p:spPr>
          <a:xfrm>
            <a:off x="665562" y="3958924"/>
            <a:ext cx="5092699" cy="2051329"/>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marL="342900" indent="-342900">
              <a:buFont typeface="Arial" panose="020B0604020202020204" pitchFamily="34" charset="0"/>
              <a:buChar char="•"/>
              <a:defRPr/>
            </a:pPr>
            <a:r>
              <a:rPr lang="en-US" sz="2200" dirty="0"/>
              <a:t>Lack of value/information for certain data elements</a:t>
            </a:r>
          </a:p>
          <a:p>
            <a:pPr marL="342900" indent="-342900">
              <a:buFont typeface="Arial" panose="020B0604020202020204" pitchFamily="34" charset="0"/>
              <a:buChar char="•"/>
              <a:defRPr/>
            </a:pPr>
            <a:r>
              <a:rPr lang="en-US" sz="2200" dirty="0"/>
              <a:t>Uncertainty about values/information entered (e.g. accuracy of geographic coordinates)</a:t>
            </a:r>
          </a:p>
          <a:p>
            <a:pPr marL="342900" indent="-342900">
              <a:buFont typeface="Arial" panose="020B0604020202020204" pitchFamily="34" charset="0"/>
              <a:buChar char="•"/>
              <a:defRPr/>
            </a:pPr>
            <a:r>
              <a:rPr lang="en-US" sz="2200" dirty="0"/>
              <a:t>Outdated information</a:t>
            </a:r>
          </a:p>
        </p:txBody>
      </p:sp>
      <p:sp>
        <p:nvSpPr>
          <p:cNvPr id="21" name="Title 1">
            <a:extLst>
              <a:ext uri="{FF2B5EF4-FFF2-40B4-BE49-F238E27FC236}">
                <a16:creationId xmlns:a16="http://schemas.microsoft.com/office/drawing/2014/main" id="{3FF6E62F-373B-4221-53FD-771637425D82}"/>
              </a:ext>
            </a:extLst>
          </p:cNvPr>
          <p:cNvSpPr txBox="1">
            <a:spLocks/>
          </p:cNvSpPr>
          <p:nvPr/>
        </p:nvSpPr>
        <p:spPr>
          <a:xfrm>
            <a:off x="6564164" y="3958924"/>
            <a:ext cx="5386536" cy="2525217"/>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marL="342900" indent="-342900">
              <a:buFont typeface="Arial" panose="020B0604020202020204" pitchFamily="34" charset="0"/>
              <a:buChar char="•"/>
              <a:defRPr/>
            </a:pPr>
            <a:r>
              <a:rPr lang="en-US" sz="2200" dirty="0"/>
              <a:t>Geographic features not captured or missing</a:t>
            </a:r>
          </a:p>
          <a:p>
            <a:pPr marL="342900" indent="-342900">
              <a:buFont typeface="Arial" panose="020B0604020202020204" pitchFamily="34" charset="0"/>
              <a:buChar char="•"/>
              <a:defRPr/>
            </a:pPr>
            <a:r>
              <a:rPr lang="en-US" sz="2200" dirty="0"/>
              <a:t>Tracing of geographic features not aligned with satellite imagery (example: roads)</a:t>
            </a:r>
          </a:p>
          <a:p>
            <a:pPr marL="342900" indent="-342900">
              <a:buFont typeface="Arial" panose="020B0604020202020204" pitchFamily="34" charset="0"/>
              <a:buChar char="•"/>
              <a:defRPr/>
            </a:pPr>
            <a:r>
              <a:rPr lang="en-US" sz="2200" dirty="0"/>
              <a:t>Inconsistencies between databases (administrative boundaries not aligned with the hydrographic network)</a:t>
            </a:r>
            <a:endParaRPr lang="fr-FR" sz="2200" dirty="0"/>
          </a:p>
        </p:txBody>
      </p:sp>
      <p:pic>
        <p:nvPicPr>
          <p:cNvPr id="22" name="Picture 21">
            <a:extLst>
              <a:ext uri="{FF2B5EF4-FFF2-40B4-BE49-F238E27FC236}">
                <a16:creationId xmlns:a16="http://schemas.microsoft.com/office/drawing/2014/main" id="{A054E05C-09BC-0DBA-5397-BA2605653F9D}"/>
              </a:ext>
            </a:extLst>
          </p:cNvPr>
          <p:cNvPicPr>
            <a:picLocks noChangeAspect="1"/>
          </p:cNvPicPr>
          <p:nvPr/>
        </p:nvPicPr>
        <p:blipFill>
          <a:blip r:embed="rId3"/>
          <a:stretch>
            <a:fillRect/>
          </a:stretch>
        </p:blipFill>
        <p:spPr>
          <a:xfrm>
            <a:off x="8674127" y="1342602"/>
            <a:ext cx="970083" cy="910147"/>
          </a:xfrm>
          <a:prstGeom prst="rect">
            <a:avLst/>
          </a:prstGeom>
        </p:spPr>
      </p:pic>
      <p:sp>
        <p:nvSpPr>
          <p:cNvPr id="7" name="TextBox 6">
            <a:extLst>
              <a:ext uri="{FF2B5EF4-FFF2-40B4-BE49-F238E27FC236}">
                <a16:creationId xmlns:a16="http://schemas.microsoft.com/office/drawing/2014/main" id="{E4EAB62A-0722-4448-0D7B-A06774B08AFA}"/>
              </a:ext>
            </a:extLst>
          </p:cNvPr>
          <p:cNvSpPr txBox="1"/>
          <p:nvPr/>
        </p:nvSpPr>
        <p:spPr>
          <a:xfrm>
            <a:off x="1046394" y="2802628"/>
            <a:ext cx="6102626" cy="424732"/>
          </a:xfrm>
          <a:prstGeom prst="rect">
            <a:avLst/>
          </a:prstGeom>
          <a:noFill/>
        </p:spPr>
        <p:txBody>
          <a:bodyPr wrap="square">
            <a:spAutoFit/>
          </a:bodyPr>
          <a:lstStyle/>
          <a:p>
            <a:pPr marL="88900" lvl="1">
              <a:lnSpc>
                <a:spcPct val="90000"/>
              </a:lnSpc>
            </a:pPr>
            <a:r>
              <a:rPr lang="en-US" sz="2400" dirty="0">
                <a:cs typeface="Calibri" pitchFamily="34" charset="0"/>
              </a:rPr>
              <a:t>For example:</a:t>
            </a:r>
          </a:p>
        </p:txBody>
      </p:sp>
      <p:sp>
        <p:nvSpPr>
          <p:cNvPr id="4" name="Slide Number Placeholder 3">
            <a:extLst>
              <a:ext uri="{FF2B5EF4-FFF2-40B4-BE49-F238E27FC236}">
                <a16:creationId xmlns:a16="http://schemas.microsoft.com/office/drawing/2014/main" id="{1E2981B7-7B41-4B34-8AF8-F84BB6AB24C3}"/>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54</a:t>
            </a:fld>
            <a:endParaRPr lang="en-GB" altLang="en-US" sz="1200" dirty="0">
              <a:solidFill>
                <a:schemeClr val="bg1"/>
              </a:solidFill>
            </a:endParaRPr>
          </a:p>
        </p:txBody>
      </p:sp>
    </p:spTree>
    <p:extLst>
      <p:ext uri="{BB962C8B-B14F-4D97-AF65-F5344CB8AC3E}">
        <p14:creationId xmlns:p14="http://schemas.microsoft.com/office/powerpoint/2010/main" val="1766212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Assess the quality of compiled data</a:t>
            </a:r>
          </a:p>
        </p:txBody>
      </p:sp>
      <p:sp>
        <p:nvSpPr>
          <p:cNvPr id="3" name="Rectangle 3">
            <a:extLst>
              <a:ext uri="{FF2B5EF4-FFF2-40B4-BE49-F238E27FC236}">
                <a16:creationId xmlns:a16="http://schemas.microsoft.com/office/drawing/2014/main" id="{80D500D1-21BC-CFFA-6DDA-C144BF81309E}"/>
              </a:ext>
            </a:extLst>
          </p:cNvPr>
          <p:cNvSpPr>
            <a:spLocks noChangeArrowheads="1"/>
          </p:cNvSpPr>
          <p:nvPr/>
        </p:nvSpPr>
        <p:spPr bwMode="auto">
          <a:xfrm>
            <a:off x="695325" y="742538"/>
            <a:ext cx="9796212" cy="501933"/>
          </a:xfrm>
          <a:prstGeom prst="rect">
            <a:avLst/>
          </a:prstGeom>
          <a:noFill/>
          <a:ln w="9525">
            <a:noFill/>
            <a:miter lim="800000"/>
            <a:headEnd/>
            <a:tailEnd/>
          </a:ln>
        </p:spPr>
        <p:txBody>
          <a:bodyPr lIns="0" tIns="0" rIns="0" bIns="0"/>
          <a:lstStyle/>
          <a:p>
            <a:pPr lvl="0"/>
            <a:r>
              <a:rPr lang="en-US" sz="2400" b="1" dirty="0"/>
              <a:t>Lists and Master lists</a:t>
            </a:r>
          </a:p>
        </p:txBody>
      </p:sp>
      <p:sp>
        <p:nvSpPr>
          <p:cNvPr id="7" name="Rectangle 6">
            <a:extLst>
              <a:ext uri="{FF2B5EF4-FFF2-40B4-BE49-F238E27FC236}">
                <a16:creationId xmlns:a16="http://schemas.microsoft.com/office/drawing/2014/main" id="{11B96AF5-4414-83F3-673F-467E280F1A51}"/>
              </a:ext>
            </a:extLst>
          </p:cNvPr>
          <p:cNvSpPr/>
          <p:nvPr/>
        </p:nvSpPr>
        <p:spPr>
          <a:xfrm>
            <a:off x="7463827" y="1551489"/>
            <a:ext cx="484094" cy="167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C7F29BF-6D60-85FF-380D-873287AC48A6}"/>
              </a:ext>
            </a:extLst>
          </p:cNvPr>
          <p:cNvSpPr/>
          <p:nvPr/>
        </p:nvSpPr>
        <p:spPr>
          <a:xfrm>
            <a:off x="8624742" y="1541633"/>
            <a:ext cx="484094" cy="167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CDCEA154-9A7D-7120-81F4-79A7897E5431}"/>
              </a:ext>
            </a:extLst>
          </p:cNvPr>
          <p:cNvSpPr txBox="1">
            <a:spLocks/>
          </p:cNvSpPr>
          <p:nvPr/>
        </p:nvSpPr>
        <p:spPr>
          <a:xfrm>
            <a:off x="590490" y="1244471"/>
            <a:ext cx="10420812" cy="811971"/>
          </a:xfrm>
          <a:prstGeom prst="rect">
            <a:avLst/>
          </a:prstGeom>
        </p:spPr>
        <p:txBody>
          <a:bodyPr anchor="t"/>
          <a:lstStyle/>
          <a:p>
            <a:pPr fontAlgn="auto">
              <a:lnSpc>
                <a:spcPct val="90000"/>
              </a:lnSpc>
              <a:spcAft>
                <a:spcPts val="0"/>
              </a:spcAft>
              <a:defRPr/>
            </a:pPr>
            <a:r>
              <a:rPr lang="en-US" sz="2400" dirty="0">
                <a:ea typeface="+mj-ea"/>
                <a:cs typeface="Calibri" pitchFamily="34" charset="0"/>
              </a:rPr>
              <a:t>Questions to assess the quality of the master list, or lists to be combined, across the 6 dimensions of data quality</a:t>
            </a:r>
          </a:p>
        </p:txBody>
      </p:sp>
      <p:pic>
        <p:nvPicPr>
          <p:cNvPr id="5" name="Picture 4">
            <a:extLst>
              <a:ext uri="{FF2B5EF4-FFF2-40B4-BE49-F238E27FC236}">
                <a16:creationId xmlns:a16="http://schemas.microsoft.com/office/drawing/2014/main" id="{7805DA0A-E27E-1621-C441-87B0F693C40F}"/>
              </a:ext>
            </a:extLst>
          </p:cNvPr>
          <p:cNvPicPr>
            <a:picLocks noChangeAspect="1"/>
          </p:cNvPicPr>
          <p:nvPr/>
        </p:nvPicPr>
        <p:blipFill>
          <a:blip r:embed="rId3"/>
          <a:stretch>
            <a:fillRect/>
          </a:stretch>
        </p:blipFill>
        <p:spPr>
          <a:xfrm>
            <a:off x="11145487" y="271880"/>
            <a:ext cx="702373" cy="994677"/>
          </a:xfrm>
          <a:prstGeom prst="rect">
            <a:avLst/>
          </a:prstGeom>
          <a:ln>
            <a:solidFill>
              <a:schemeClr val="tx1"/>
            </a:solidFill>
          </a:ln>
        </p:spPr>
      </p:pic>
      <p:pic>
        <p:nvPicPr>
          <p:cNvPr id="14" name="Picture 13">
            <a:extLst>
              <a:ext uri="{FF2B5EF4-FFF2-40B4-BE49-F238E27FC236}">
                <a16:creationId xmlns:a16="http://schemas.microsoft.com/office/drawing/2014/main" id="{CD42D8AF-F07D-7E11-576C-7F80D72A57BB}"/>
              </a:ext>
            </a:extLst>
          </p:cNvPr>
          <p:cNvPicPr>
            <a:picLocks noChangeAspect="1"/>
          </p:cNvPicPr>
          <p:nvPr/>
        </p:nvPicPr>
        <p:blipFill>
          <a:blip r:embed="rId4"/>
          <a:stretch>
            <a:fillRect/>
          </a:stretch>
        </p:blipFill>
        <p:spPr>
          <a:xfrm>
            <a:off x="7947921" y="1759999"/>
            <a:ext cx="3849632" cy="4449434"/>
          </a:xfrm>
          <a:prstGeom prst="rect">
            <a:avLst/>
          </a:prstGeom>
          <a:ln w="6350">
            <a:solidFill>
              <a:schemeClr val="tx1"/>
            </a:solidFill>
          </a:ln>
        </p:spPr>
      </p:pic>
      <p:sp>
        <p:nvSpPr>
          <p:cNvPr id="15" name="Title 1">
            <a:extLst>
              <a:ext uri="{FF2B5EF4-FFF2-40B4-BE49-F238E27FC236}">
                <a16:creationId xmlns:a16="http://schemas.microsoft.com/office/drawing/2014/main" id="{CDFF1F27-C191-4170-2145-90F30C083D3E}"/>
              </a:ext>
            </a:extLst>
          </p:cNvPr>
          <p:cNvSpPr txBox="1">
            <a:spLocks/>
          </p:cNvSpPr>
          <p:nvPr/>
        </p:nvSpPr>
        <p:spPr>
          <a:xfrm>
            <a:off x="590488" y="2060848"/>
            <a:ext cx="7215600" cy="4546405"/>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a:defRPr/>
            </a:pPr>
            <a:r>
              <a:rPr lang="en-US" sz="2400" dirty="0"/>
              <a:t>Several cases may arise after answering these questions</a:t>
            </a:r>
            <a:r>
              <a:rPr lang="fr-CH" sz="2400" dirty="0"/>
              <a:t>:</a:t>
            </a:r>
          </a:p>
          <a:p>
            <a:pPr>
              <a:defRPr/>
            </a:pPr>
            <a:endParaRPr lang="fr-CH" sz="1100" dirty="0"/>
          </a:p>
          <a:p>
            <a:pPr marL="342900" indent="-342900">
              <a:buFont typeface="+mj-lt"/>
              <a:buAutoNum type="arabicPeriod"/>
              <a:defRPr/>
            </a:pPr>
            <a:r>
              <a:rPr lang="en-US" sz="2000" dirty="0"/>
              <a:t>None of the lists contains information considered to be of sufficient quality (too old, too much gaps, many duplicates, etc.).</a:t>
            </a:r>
            <a:r>
              <a:rPr lang="fr-CH" sz="700" dirty="0"/>
              <a:t> </a:t>
            </a:r>
          </a:p>
          <a:p>
            <a:pPr marL="342900" indent="-342900">
              <a:buFont typeface="+mj-lt"/>
              <a:buAutoNum type="arabicPeriod"/>
              <a:defRPr/>
            </a:pPr>
            <a:endParaRPr lang="fr-CH" sz="700" dirty="0"/>
          </a:p>
          <a:p>
            <a:pPr marL="627063">
              <a:defRPr/>
            </a:pPr>
            <a:r>
              <a:rPr lang="en-US" sz="2000" dirty="0"/>
              <a:t>    Create the master list from scratch</a:t>
            </a:r>
          </a:p>
          <a:p>
            <a:pPr marL="627063">
              <a:defRPr/>
            </a:pPr>
            <a:endParaRPr lang="fr-CH" sz="700" dirty="0"/>
          </a:p>
          <a:p>
            <a:pPr marL="342900" indent="-342900">
              <a:buFont typeface="+mj-lt"/>
              <a:buAutoNum type="arabicPeriod" startAt="2"/>
              <a:defRPr/>
            </a:pPr>
            <a:r>
              <a:rPr lang="en-US" sz="2000" dirty="0"/>
              <a:t>Only one of the lists contains information considered to be of sufficient quality.</a:t>
            </a:r>
          </a:p>
          <a:p>
            <a:pPr>
              <a:defRPr/>
            </a:pPr>
            <a:endParaRPr lang="fr-CH" sz="700" dirty="0"/>
          </a:p>
          <a:p>
            <a:pPr marL="627063">
              <a:defRPr/>
            </a:pPr>
            <a:r>
              <a:rPr lang="en-US" sz="2000" dirty="0"/>
              <a:t>    Process based solely on this list (no fusion is necessary).</a:t>
            </a:r>
          </a:p>
          <a:p>
            <a:pPr marL="627063">
              <a:defRPr/>
            </a:pPr>
            <a:endParaRPr lang="fr-CH" sz="700" dirty="0"/>
          </a:p>
          <a:p>
            <a:pPr marL="342900" indent="-342900">
              <a:buFont typeface="+mj-lt"/>
              <a:buAutoNum type="arabicPeriod" startAt="3"/>
              <a:defRPr/>
            </a:pPr>
            <a:r>
              <a:rPr lang="en-US" sz="2000" b="0" i="0" u="none" strike="noStrike" baseline="0" dirty="0">
                <a:solidFill>
                  <a:srgbClr val="000000"/>
                </a:solidFill>
              </a:rPr>
              <a:t>Several lists contain information considered to be sufficient quality</a:t>
            </a:r>
            <a:r>
              <a:rPr lang="fr-CH" sz="2000" b="0" i="0" u="none" strike="noStrike" baseline="0" dirty="0">
                <a:solidFill>
                  <a:srgbClr val="000000"/>
                </a:solidFill>
              </a:rPr>
              <a:t>. </a:t>
            </a:r>
            <a:endParaRPr lang="fr-CH" sz="2000" dirty="0"/>
          </a:p>
          <a:p>
            <a:pPr marL="627063">
              <a:defRPr/>
            </a:pPr>
            <a:endParaRPr lang="fr-CH" sz="1100" dirty="0"/>
          </a:p>
          <a:p>
            <a:pPr marL="627063">
              <a:defRPr/>
            </a:pPr>
            <a:r>
              <a:rPr lang="en-US" sz="2000" dirty="0"/>
              <a:t>    Merge the different lists together</a:t>
            </a:r>
            <a:endParaRPr lang="fr-CH" sz="700" dirty="0"/>
          </a:p>
          <a:p>
            <a:pPr>
              <a:defRPr/>
            </a:pPr>
            <a:endParaRPr lang="fr-CH" sz="2000" dirty="0"/>
          </a:p>
        </p:txBody>
      </p:sp>
      <p:sp>
        <p:nvSpPr>
          <p:cNvPr id="22" name="Right Arrow 10">
            <a:extLst>
              <a:ext uri="{FF2B5EF4-FFF2-40B4-BE49-F238E27FC236}">
                <a16:creationId xmlns:a16="http://schemas.microsoft.com/office/drawing/2014/main" id="{E0244A81-0390-A32E-E565-2760CFC10332}"/>
              </a:ext>
            </a:extLst>
          </p:cNvPr>
          <p:cNvSpPr/>
          <p:nvPr/>
        </p:nvSpPr>
        <p:spPr>
          <a:xfrm>
            <a:off x="1031329" y="3189888"/>
            <a:ext cx="403315" cy="38554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ight Arrow 10">
            <a:extLst>
              <a:ext uri="{FF2B5EF4-FFF2-40B4-BE49-F238E27FC236}">
                <a16:creationId xmlns:a16="http://schemas.microsoft.com/office/drawing/2014/main" id="{F4A9277D-1EF7-FC45-76A3-9583A1F3E33A}"/>
              </a:ext>
            </a:extLst>
          </p:cNvPr>
          <p:cNvSpPr/>
          <p:nvPr/>
        </p:nvSpPr>
        <p:spPr>
          <a:xfrm>
            <a:off x="1031329" y="4160398"/>
            <a:ext cx="403315" cy="38554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ight Arrow 10">
            <a:extLst>
              <a:ext uri="{FF2B5EF4-FFF2-40B4-BE49-F238E27FC236}">
                <a16:creationId xmlns:a16="http://schemas.microsoft.com/office/drawing/2014/main" id="{E78723DC-907C-98EE-6AC8-6343F49272A5}"/>
              </a:ext>
            </a:extLst>
          </p:cNvPr>
          <p:cNvSpPr/>
          <p:nvPr/>
        </p:nvSpPr>
        <p:spPr>
          <a:xfrm>
            <a:off x="1048066" y="5227994"/>
            <a:ext cx="403315" cy="38554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5B7583F9-5B1C-EDD5-FF6B-B9356EC521DB}"/>
              </a:ext>
            </a:extLst>
          </p:cNvPr>
          <p:cNvPicPr>
            <a:picLocks noChangeAspect="1"/>
          </p:cNvPicPr>
          <p:nvPr/>
        </p:nvPicPr>
        <p:blipFill rotWithShape="1">
          <a:blip r:embed="rId5"/>
          <a:srcRect l="80520" t="38265" r="10441" b="47050"/>
          <a:stretch/>
        </p:blipFill>
        <p:spPr>
          <a:xfrm>
            <a:off x="11704866" y="1148161"/>
            <a:ext cx="277179" cy="249797"/>
          </a:xfrm>
          <a:prstGeom prst="rect">
            <a:avLst/>
          </a:prstGeom>
        </p:spPr>
      </p:pic>
      <p:sp>
        <p:nvSpPr>
          <p:cNvPr id="6" name="Slide Number Placeholder 3">
            <a:extLst>
              <a:ext uri="{FF2B5EF4-FFF2-40B4-BE49-F238E27FC236}">
                <a16:creationId xmlns:a16="http://schemas.microsoft.com/office/drawing/2014/main" id="{4DD418E4-AF93-498A-7CB3-E7FB7AC3BC7A}"/>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55</a:t>
            </a:fld>
            <a:endParaRPr lang="en-GB" altLang="en-US" sz="1200" dirty="0">
              <a:solidFill>
                <a:schemeClr val="bg1"/>
              </a:solidFill>
            </a:endParaRPr>
          </a:p>
        </p:txBody>
      </p:sp>
    </p:spTree>
    <p:extLst>
      <p:ext uri="{BB962C8B-B14F-4D97-AF65-F5344CB8AC3E}">
        <p14:creationId xmlns:p14="http://schemas.microsoft.com/office/powerpoint/2010/main" val="39226354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Assess the quality of compiled data</a:t>
            </a:r>
          </a:p>
        </p:txBody>
      </p:sp>
      <p:sp>
        <p:nvSpPr>
          <p:cNvPr id="3" name="Rectangle 3">
            <a:extLst>
              <a:ext uri="{FF2B5EF4-FFF2-40B4-BE49-F238E27FC236}">
                <a16:creationId xmlns:a16="http://schemas.microsoft.com/office/drawing/2014/main" id="{80D500D1-21BC-CFFA-6DDA-C144BF81309E}"/>
              </a:ext>
            </a:extLst>
          </p:cNvPr>
          <p:cNvSpPr>
            <a:spLocks noChangeArrowheads="1"/>
          </p:cNvSpPr>
          <p:nvPr/>
        </p:nvSpPr>
        <p:spPr bwMode="auto">
          <a:xfrm>
            <a:off x="695325" y="742538"/>
            <a:ext cx="9796212" cy="501933"/>
          </a:xfrm>
          <a:prstGeom prst="rect">
            <a:avLst/>
          </a:prstGeom>
          <a:noFill/>
          <a:ln w="9525">
            <a:noFill/>
            <a:miter lim="800000"/>
            <a:headEnd/>
            <a:tailEnd/>
          </a:ln>
        </p:spPr>
        <p:txBody>
          <a:bodyPr lIns="0" tIns="0" rIns="0" bIns="0"/>
          <a:lstStyle/>
          <a:p>
            <a:pPr lvl="0"/>
            <a:r>
              <a:rPr lang="en-US" sz="2400" b="1" dirty="0"/>
              <a:t>Geospatial data</a:t>
            </a:r>
          </a:p>
        </p:txBody>
      </p:sp>
      <p:sp>
        <p:nvSpPr>
          <p:cNvPr id="7" name="Rectangle 6">
            <a:extLst>
              <a:ext uri="{FF2B5EF4-FFF2-40B4-BE49-F238E27FC236}">
                <a16:creationId xmlns:a16="http://schemas.microsoft.com/office/drawing/2014/main" id="{11B96AF5-4414-83F3-673F-467E280F1A51}"/>
              </a:ext>
            </a:extLst>
          </p:cNvPr>
          <p:cNvSpPr/>
          <p:nvPr/>
        </p:nvSpPr>
        <p:spPr>
          <a:xfrm>
            <a:off x="7463827" y="1551489"/>
            <a:ext cx="484094" cy="167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C7F29BF-6D60-85FF-380D-873287AC48A6}"/>
              </a:ext>
            </a:extLst>
          </p:cNvPr>
          <p:cNvSpPr/>
          <p:nvPr/>
        </p:nvSpPr>
        <p:spPr>
          <a:xfrm>
            <a:off x="8624742" y="1541633"/>
            <a:ext cx="484094" cy="167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screenshot of a computer&#10;&#10;Description automatically generated">
            <a:extLst>
              <a:ext uri="{FF2B5EF4-FFF2-40B4-BE49-F238E27FC236}">
                <a16:creationId xmlns:a16="http://schemas.microsoft.com/office/drawing/2014/main" id="{69F5818D-47FA-BBD8-425D-DB38A40BB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1000521" y="408481"/>
            <a:ext cx="995724" cy="724140"/>
          </a:xfrm>
          <a:prstGeom prst="rect">
            <a:avLst/>
          </a:prstGeom>
          <a:ln>
            <a:solidFill>
              <a:schemeClr val="tx1"/>
            </a:solidFill>
          </a:ln>
        </p:spPr>
      </p:pic>
      <p:sp>
        <p:nvSpPr>
          <p:cNvPr id="10" name="Title 1">
            <a:extLst>
              <a:ext uri="{FF2B5EF4-FFF2-40B4-BE49-F238E27FC236}">
                <a16:creationId xmlns:a16="http://schemas.microsoft.com/office/drawing/2014/main" id="{DE3416A0-1438-3F16-310C-5CA8B36B8F83}"/>
              </a:ext>
            </a:extLst>
          </p:cNvPr>
          <p:cNvSpPr txBox="1">
            <a:spLocks/>
          </p:cNvSpPr>
          <p:nvPr/>
        </p:nvSpPr>
        <p:spPr>
          <a:xfrm>
            <a:off x="493667" y="1709340"/>
            <a:ext cx="2425567" cy="576064"/>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algn="ctr">
              <a:defRPr/>
            </a:pPr>
            <a:r>
              <a:rPr lang="en-US" sz="2400" dirty="0"/>
              <a:t>Questions to assess the quality of compiled geospatial data</a:t>
            </a:r>
          </a:p>
        </p:txBody>
      </p:sp>
      <p:pic>
        <p:nvPicPr>
          <p:cNvPr id="11" name="Picture 10">
            <a:extLst>
              <a:ext uri="{FF2B5EF4-FFF2-40B4-BE49-F238E27FC236}">
                <a16:creationId xmlns:a16="http://schemas.microsoft.com/office/drawing/2014/main" id="{EFB5D8BD-A674-2C02-A839-7CB30D85BBDA}"/>
              </a:ext>
            </a:extLst>
          </p:cNvPr>
          <p:cNvPicPr>
            <a:picLocks noChangeAspect="1"/>
          </p:cNvPicPr>
          <p:nvPr/>
        </p:nvPicPr>
        <p:blipFill rotWithShape="1">
          <a:blip r:embed="rId4"/>
          <a:srcRect l="94" t="1004" r="118"/>
          <a:stretch/>
        </p:blipFill>
        <p:spPr>
          <a:xfrm>
            <a:off x="3108325" y="1265122"/>
            <a:ext cx="7696441" cy="4584076"/>
          </a:xfrm>
          <a:prstGeom prst="rect">
            <a:avLst/>
          </a:prstGeom>
          <a:ln w="9525">
            <a:solidFill>
              <a:srgbClr val="002147"/>
            </a:solidFill>
          </a:ln>
        </p:spPr>
      </p:pic>
      <p:sp>
        <p:nvSpPr>
          <p:cNvPr id="12" name="Rectangle 265">
            <a:extLst>
              <a:ext uri="{FF2B5EF4-FFF2-40B4-BE49-F238E27FC236}">
                <a16:creationId xmlns:a16="http://schemas.microsoft.com/office/drawing/2014/main" id="{F8C533F4-FF88-6912-BA11-38062B980945}"/>
              </a:ext>
            </a:extLst>
          </p:cNvPr>
          <p:cNvSpPr>
            <a:spLocks noChangeArrowheads="1"/>
          </p:cNvSpPr>
          <p:nvPr/>
        </p:nvSpPr>
        <p:spPr bwMode="auto">
          <a:xfrm>
            <a:off x="683568" y="5892390"/>
            <a:ext cx="11508432" cy="394467"/>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200" dirty="0">
                <a:cs typeface="Calibri" pitchFamily="34" charset="0"/>
              </a:rPr>
              <a:t>Consistency is itself reached once the reference criteria set for the other dimensions are reached</a:t>
            </a:r>
          </a:p>
        </p:txBody>
      </p:sp>
      <p:sp>
        <p:nvSpPr>
          <p:cNvPr id="19" name="Right Arrow 10">
            <a:extLst>
              <a:ext uri="{FF2B5EF4-FFF2-40B4-BE49-F238E27FC236}">
                <a16:creationId xmlns:a16="http://schemas.microsoft.com/office/drawing/2014/main" id="{D3101F59-59B7-8932-9F46-672D803430DB}"/>
              </a:ext>
            </a:extLst>
          </p:cNvPr>
          <p:cNvSpPr/>
          <p:nvPr/>
        </p:nvSpPr>
        <p:spPr>
          <a:xfrm>
            <a:off x="292010" y="5901317"/>
            <a:ext cx="403315" cy="38554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DA0B64A9-83B9-5A00-6968-C3AC58BFF4FB}"/>
              </a:ext>
            </a:extLst>
          </p:cNvPr>
          <p:cNvPicPr>
            <a:picLocks noChangeAspect="1"/>
          </p:cNvPicPr>
          <p:nvPr/>
        </p:nvPicPr>
        <p:blipFill rotWithShape="1">
          <a:blip r:embed="rId5"/>
          <a:srcRect l="80520" t="38265" r="10441" b="47050"/>
          <a:stretch/>
        </p:blipFill>
        <p:spPr>
          <a:xfrm>
            <a:off x="11704866" y="1148161"/>
            <a:ext cx="277179" cy="249797"/>
          </a:xfrm>
          <a:prstGeom prst="rect">
            <a:avLst/>
          </a:prstGeom>
        </p:spPr>
      </p:pic>
      <p:sp>
        <p:nvSpPr>
          <p:cNvPr id="5" name="Slide Number Placeholder 3">
            <a:extLst>
              <a:ext uri="{FF2B5EF4-FFF2-40B4-BE49-F238E27FC236}">
                <a16:creationId xmlns:a16="http://schemas.microsoft.com/office/drawing/2014/main" id="{D44448E4-CF84-2FB3-DBFF-86D8CE9BA321}"/>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56</a:t>
            </a:fld>
            <a:endParaRPr lang="en-GB" altLang="en-US" sz="1200" dirty="0">
              <a:solidFill>
                <a:schemeClr val="bg1"/>
              </a:solidFill>
            </a:endParaRPr>
          </a:p>
        </p:txBody>
      </p:sp>
    </p:spTree>
    <p:extLst>
      <p:ext uri="{BB962C8B-B14F-4D97-AF65-F5344CB8AC3E}">
        <p14:creationId xmlns:p14="http://schemas.microsoft.com/office/powerpoint/2010/main" val="25927090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Assess the quality of compiled data</a:t>
            </a:r>
          </a:p>
        </p:txBody>
      </p:sp>
      <p:sp>
        <p:nvSpPr>
          <p:cNvPr id="3" name="Rectangle 3">
            <a:extLst>
              <a:ext uri="{FF2B5EF4-FFF2-40B4-BE49-F238E27FC236}">
                <a16:creationId xmlns:a16="http://schemas.microsoft.com/office/drawing/2014/main" id="{80D500D1-21BC-CFFA-6DDA-C144BF81309E}"/>
              </a:ext>
            </a:extLst>
          </p:cNvPr>
          <p:cNvSpPr>
            <a:spLocks noChangeArrowheads="1"/>
          </p:cNvSpPr>
          <p:nvPr/>
        </p:nvSpPr>
        <p:spPr bwMode="auto">
          <a:xfrm>
            <a:off x="695325" y="742538"/>
            <a:ext cx="9796212" cy="501933"/>
          </a:xfrm>
          <a:prstGeom prst="rect">
            <a:avLst/>
          </a:prstGeom>
          <a:noFill/>
          <a:ln w="9525">
            <a:noFill/>
            <a:miter lim="800000"/>
            <a:headEnd/>
            <a:tailEnd/>
          </a:ln>
        </p:spPr>
        <p:txBody>
          <a:bodyPr lIns="0" tIns="0" rIns="0" bIns="0"/>
          <a:lstStyle/>
          <a:p>
            <a:pPr lvl="0"/>
            <a:r>
              <a:rPr lang="en-US" sz="2400" b="1" dirty="0"/>
              <a:t>Statistical data</a:t>
            </a:r>
          </a:p>
        </p:txBody>
      </p:sp>
      <p:sp>
        <p:nvSpPr>
          <p:cNvPr id="7" name="Rectangle 6">
            <a:extLst>
              <a:ext uri="{FF2B5EF4-FFF2-40B4-BE49-F238E27FC236}">
                <a16:creationId xmlns:a16="http://schemas.microsoft.com/office/drawing/2014/main" id="{11B96AF5-4414-83F3-673F-467E280F1A51}"/>
              </a:ext>
            </a:extLst>
          </p:cNvPr>
          <p:cNvSpPr/>
          <p:nvPr/>
        </p:nvSpPr>
        <p:spPr>
          <a:xfrm>
            <a:off x="7463827" y="1551489"/>
            <a:ext cx="484094" cy="167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C7F29BF-6D60-85FF-380D-873287AC48A6}"/>
              </a:ext>
            </a:extLst>
          </p:cNvPr>
          <p:cNvSpPr/>
          <p:nvPr/>
        </p:nvSpPr>
        <p:spPr>
          <a:xfrm>
            <a:off x="8624742" y="1541633"/>
            <a:ext cx="484094" cy="167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screenshot of a computer&#10;&#10;Description automatically generated">
            <a:extLst>
              <a:ext uri="{FF2B5EF4-FFF2-40B4-BE49-F238E27FC236}">
                <a16:creationId xmlns:a16="http://schemas.microsoft.com/office/drawing/2014/main" id="{69F5818D-47FA-BBD8-425D-DB38A40BB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1000521" y="408481"/>
            <a:ext cx="995724" cy="724140"/>
          </a:xfrm>
          <a:prstGeom prst="rect">
            <a:avLst/>
          </a:prstGeom>
          <a:ln>
            <a:solidFill>
              <a:schemeClr val="tx1"/>
            </a:solidFill>
          </a:ln>
        </p:spPr>
      </p:pic>
      <p:sp>
        <p:nvSpPr>
          <p:cNvPr id="5" name="Title 1">
            <a:extLst>
              <a:ext uri="{FF2B5EF4-FFF2-40B4-BE49-F238E27FC236}">
                <a16:creationId xmlns:a16="http://schemas.microsoft.com/office/drawing/2014/main" id="{55BAED19-6220-E6BD-0354-CB6250F16BDB}"/>
              </a:ext>
            </a:extLst>
          </p:cNvPr>
          <p:cNvSpPr txBox="1">
            <a:spLocks/>
          </p:cNvSpPr>
          <p:nvPr/>
        </p:nvSpPr>
        <p:spPr>
          <a:xfrm>
            <a:off x="621230" y="1244471"/>
            <a:ext cx="10284193" cy="1441883"/>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a:defRPr/>
            </a:pPr>
            <a:r>
              <a:rPr lang="en-US" sz="2400" dirty="0"/>
              <a:t>When it comes to statistic data, the questions to answer are mainly the following from the point of view of their use in an application of geospatial data and technologies:</a:t>
            </a:r>
          </a:p>
        </p:txBody>
      </p:sp>
      <p:sp>
        <p:nvSpPr>
          <p:cNvPr id="6" name="Title 1">
            <a:extLst>
              <a:ext uri="{FF2B5EF4-FFF2-40B4-BE49-F238E27FC236}">
                <a16:creationId xmlns:a16="http://schemas.microsoft.com/office/drawing/2014/main" id="{F5A2B911-5DAF-EDE3-318B-902E46580F38}"/>
              </a:ext>
            </a:extLst>
          </p:cNvPr>
          <p:cNvSpPr txBox="1">
            <a:spLocks/>
          </p:cNvSpPr>
          <p:nvPr/>
        </p:nvSpPr>
        <p:spPr>
          <a:xfrm>
            <a:off x="447974" y="2360848"/>
            <a:ext cx="11534071" cy="4224463"/>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marL="806450" indent="-342900">
              <a:buFont typeface="Arial" panose="020B0604020202020204" pitchFamily="34" charset="0"/>
              <a:buChar char="•"/>
              <a:defRPr/>
            </a:pPr>
            <a:r>
              <a:rPr lang="en-US" sz="2200" dirty="0"/>
              <a:t>Timeliness: </a:t>
            </a:r>
          </a:p>
          <a:p>
            <a:pPr marL="1263650" lvl="1" indent="-342900">
              <a:buFont typeface="Arial" panose="020B0604020202020204" pitchFamily="34" charset="0"/>
              <a:buChar char="•"/>
              <a:defRPr/>
            </a:pPr>
            <a:r>
              <a:rPr lang="en-US" sz="2200" dirty="0"/>
              <a:t>What is the temporal validity of statistical data?</a:t>
            </a:r>
          </a:p>
          <a:p>
            <a:pPr marL="1263650" lvl="1" indent="-342900">
              <a:buFont typeface="Arial" panose="020B0604020202020204" pitchFamily="34" charset="0"/>
              <a:buChar char="•"/>
              <a:defRPr/>
            </a:pPr>
            <a:r>
              <a:rPr lang="en-US" sz="2200" dirty="0"/>
              <a:t>Does it correspond to the temporal validity defined in the data specifications?</a:t>
            </a:r>
          </a:p>
          <a:p>
            <a:pPr marL="806450" indent="-342900">
              <a:buFont typeface="Arial" panose="020B0604020202020204" pitchFamily="34" charset="0"/>
              <a:buChar char="•"/>
              <a:defRPr/>
            </a:pPr>
            <a:r>
              <a:rPr lang="en-US" sz="2200" dirty="0"/>
              <a:t>Completeness: </a:t>
            </a:r>
          </a:p>
          <a:p>
            <a:pPr marL="1263650" lvl="1" indent="-342900">
              <a:buFont typeface="Arial" panose="020B0604020202020204" pitchFamily="34" charset="0"/>
              <a:buChar char="•"/>
              <a:defRPr/>
            </a:pPr>
            <a:r>
              <a:rPr lang="en-US" sz="2200" dirty="0"/>
              <a:t>Is a value available for each of the records in the corresponding master list?</a:t>
            </a:r>
          </a:p>
          <a:p>
            <a:pPr marL="806450" indent="-342900">
              <a:buFont typeface="Arial" panose="020B0604020202020204" pitchFamily="34" charset="0"/>
              <a:buChar char="•"/>
              <a:defRPr/>
            </a:pPr>
            <a:r>
              <a:rPr lang="en-US" sz="2200" dirty="0"/>
              <a:t>Uniqueness: </a:t>
            </a:r>
          </a:p>
          <a:p>
            <a:pPr marL="1263650" lvl="1" indent="-342900">
              <a:buFont typeface="Arial" panose="020B0604020202020204" pitchFamily="34" charset="0"/>
              <a:buChar char="•"/>
              <a:defRPr/>
            </a:pPr>
            <a:r>
              <a:rPr lang="en-US" sz="2200" dirty="0"/>
              <a:t>Does the data set contain duplicates?</a:t>
            </a:r>
          </a:p>
          <a:p>
            <a:pPr marL="806450" indent="-342900">
              <a:buFont typeface="Arial" panose="020B0604020202020204" pitchFamily="34" charset="0"/>
              <a:buChar char="•"/>
              <a:defRPr/>
            </a:pPr>
            <a:r>
              <a:rPr lang="en-US" sz="2200" dirty="0"/>
              <a:t>Validity:</a:t>
            </a:r>
          </a:p>
          <a:p>
            <a:pPr marL="1263650" lvl="1" indent="-342900">
              <a:buFont typeface="Arial" panose="020B0604020202020204" pitchFamily="34" charset="0"/>
              <a:buChar char="•"/>
              <a:defRPr/>
            </a:pPr>
            <a:r>
              <a:rPr lang="en-US" sz="2200" dirty="0"/>
              <a:t>Is the data set accompanied by a data catalogue and metadata containing all the information necessary to use it correctly?</a:t>
            </a:r>
          </a:p>
          <a:p>
            <a:pPr marL="1263650" lvl="1" indent="-342900">
              <a:buFont typeface="Arial" panose="020B0604020202020204" pitchFamily="34" charset="0"/>
              <a:buChar char="•"/>
              <a:defRPr/>
            </a:pPr>
            <a:r>
              <a:rPr lang="en-US" sz="2200" dirty="0"/>
              <a:t>Is the data set available in a format that allows its use or could be converted to such a format?</a:t>
            </a:r>
          </a:p>
        </p:txBody>
      </p:sp>
      <p:pic>
        <p:nvPicPr>
          <p:cNvPr id="8" name="Picture 7">
            <a:extLst>
              <a:ext uri="{FF2B5EF4-FFF2-40B4-BE49-F238E27FC236}">
                <a16:creationId xmlns:a16="http://schemas.microsoft.com/office/drawing/2014/main" id="{6A14BBF2-942B-9968-95C3-D49CA7888EAA}"/>
              </a:ext>
            </a:extLst>
          </p:cNvPr>
          <p:cNvPicPr>
            <a:picLocks noChangeAspect="1"/>
          </p:cNvPicPr>
          <p:nvPr/>
        </p:nvPicPr>
        <p:blipFill rotWithShape="1">
          <a:blip r:embed="rId4"/>
          <a:srcRect l="80520" t="38265" r="10441" b="47050"/>
          <a:stretch/>
        </p:blipFill>
        <p:spPr>
          <a:xfrm>
            <a:off x="11704866" y="1148161"/>
            <a:ext cx="277179" cy="249797"/>
          </a:xfrm>
          <a:prstGeom prst="rect">
            <a:avLst/>
          </a:prstGeom>
        </p:spPr>
      </p:pic>
      <p:sp>
        <p:nvSpPr>
          <p:cNvPr id="10" name="Slide Number Placeholder 3">
            <a:extLst>
              <a:ext uri="{FF2B5EF4-FFF2-40B4-BE49-F238E27FC236}">
                <a16:creationId xmlns:a16="http://schemas.microsoft.com/office/drawing/2014/main" id="{0529216E-66D7-94A3-1EF2-9E2682F1ADE2}"/>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57</a:t>
            </a:fld>
            <a:endParaRPr lang="en-GB" altLang="en-US" sz="1200" dirty="0">
              <a:solidFill>
                <a:schemeClr val="bg1"/>
              </a:solidFill>
            </a:endParaRPr>
          </a:p>
        </p:txBody>
      </p:sp>
    </p:spTree>
    <p:extLst>
      <p:ext uri="{BB962C8B-B14F-4D97-AF65-F5344CB8AC3E}">
        <p14:creationId xmlns:p14="http://schemas.microsoft.com/office/powerpoint/2010/main" val="40187894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0D500D1-21BC-CFFA-6DDA-C144BF81309E}"/>
              </a:ext>
            </a:extLst>
          </p:cNvPr>
          <p:cNvSpPr>
            <a:spLocks noChangeArrowheads="1"/>
          </p:cNvSpPr>
          <p:nvPr/>
        </p:nvSpPr>
        <p:spPr bwMode="auto">
          <a:xfrm>
            <a:off x="695325" y="742538"/>
            <a:ext cx="9796212" cy="501933"/>
          </a:xfrm>
          <a:prstGeom prst="rect">
            <a:avLst/>
          </a:prstGeom>
          <a:noFill/>
          <a:ln w="9525">
            <a:noFill/>
            <a:miter lim="800000"/>
            <a:headEnd/>
            <a:tailEnd/>
          </a:ln>
        </p:spPr>
        <p:txBody>
          <a:bodyPr lIns="0" tIns="0" rIns="0" bIns="0"/>
          <a:lstStyle/>
          <a:p>
            <a:pPr lvl="0"/>
            <a:r>
              <a:rPr lang="en-US" sz="2400" b="1" dirty="0"/>
              <a:t>Identified data gaps</a:t>
            </a:r>
          </a:p>
        </p:txBody>
      </p:sp>
      <p:pic>
        <p:nvPicPr>
          <p:cNvPr id="4" name="Picture 3">
            <a:extLst>
              <a:ext uri="{FF2B5EF4-FFF2-40B4-BE49-F238E27FC236}">
                <a16:creationId xmlns:a16="http://schemas.microsoft.com/office/drawing/2014/main" id="{C73CFA83-9131-F09D-81E1-E75719807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0816" y="1119722"/>
            <a:ext cx="2230721" cy="3016675"/>
          </a:xfrm>
          <a:prstGeom prst="rect">
            <a:avLst/>
          </a:prstGeom>
          <a:ln>
            <a:noFill/>
          </a:ln>
          <a:effectLst>
            <a:outerShdw blurRad="190500" algn="tl" rotWithShape="0">
              <a:srgbClr val="000000">
                <a:alpha val="70000"/>
              </a:srgbClr>
            </a:outerShdw>
          </a:effectLst>
        </p:spPr>
      </p:pic>
      <p:sp>
        <p:nvSpPr>
          <p:cNvPr id="7" name="Rectangle 265">
            <a:extLst>
              <a:ext uri="{FF2B5EF4-FFF2-40B4-BE49-F238E27FC236}">
                <a16:creationId xmlns:a16="http://schemas.microsoft.com/office/drawing/2014/main" id="{F50F0B81-1F1D-16D7-9B85-E99F412EA048}"/>
              </a:ext>
            </a:extLst>
          </p:cNvPr>
          <p:cNvSpPr>
            <a:spLocks noChangeArrowheads="1"/>
          </p:cNvSpPr>
          <p:nvPr/>
        </p:nvSpPr>
        <p:spPr bwMode="auto">
          <a:xfrm>
            <a:off x="1214864" y="1486984"/>
            <a:ext cx="5869330" cy="1086964"/>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cs typeface="Calibri" pitchFamily="34" charset="0"/>
              </a:rPr>
              <a:t>All the gaps should be documented and ideally filled as part of the action plan implementation</a:t>
            </a:r>
            <a:endParaRPr lang="fr-CH" sz="2400" dirty="0">
              <a:cs typeface="Calibri" pitchFamily="34" charset="0"/>
            </a:endParaRPr>
          </a:p>
        </p:txBody>
      </p:sp>
      <p:sp>
        <p:nvSpPr>
          <p:cNvPr id="10" name="TextBox 9">
            <a:extLst>
              <a:ext uri="{FF2B5EF4-FFF2-40B4-BE49-F238E27FC236}">
                <a16:creationId xmlns:a16="http://schemas.microsoft.com/office/drawing/2014/main" id="{84F0134E-5CE8-B16E-FE9D-D1458A55E579}"/>
              </a:ext>
            </a:extLst>
          </p:cNvPr>
          <p:cNvSpPr txBox="1"/>
          <p:nvPr/>
        </p:nvSpPr>
        <p:spPr>
          <a:xfrm>
            <a:off x="1411912" y="2778256"/>
            <a:ext cx="5553142" cy="1089529"/>
          </a:xfrm>
          <a:prstGeom prst="rect">
            <a:avLst/>
          </a:prstGeom>
          <a:noFill/>
        </p:spPr>
        <p:txBody>
          <a:bodyPr wrap="square">
            <a:spAutoFit/>
          </a:bodyPr>
          <a:lstStyle/>
          <a:p>
            <a:pPr marL="0" lvl="1" fontAlgn="auto">
              <a:lnSpc>
                <a:spcPct val="90000"/>
              </a:lnSpc>
              <a:spcAft>
                <a:spcPts val="0"/>
              </a:spcAft>
            </a:pPr>
            <a:r>
              <a:rPr lang="en-US" sz="2400" dirty="0">
                <a:ea typeface="+mj-ea"/>
                <a:cs typeface="+mj-cs"/>
              </a:rPr>
              <a:t>Before that, it is always worth to first make sure you have not missed any data sources during the data compilation exercise</a:t>
            </a:r>
            <a:endParaRPr lang="fr-CH" sz="2400" dirty="0">
              <a:ea typeface="+mj-ea"/>
              <a:cs typeface="+mj-cs"/>
            </a:endParaRPr>
          </a:p>
        </p:txBody>
      </p:sp>
      <p:sp>
        <p:nvSpPr>
          <p:cNvPr id="12" name="TextBox 11">
            <a:extLst>
              <a:ext uri="{FF2B5EF4-FFF2-40B4-BE49-F238E27FC236}">
                <a16:creationId xmlns:a16="http://schemas.microsoft.com/office/drawing/2014/main" id="{49C74EBE-3164-99FB-DC7A-BFE191176DF4}"/>
              </a:ext>
            </a:extLst>
          </p:cNvPr>
          <p:cNvSpPr txBox="1"/>
          <p:nvPr/>
        </p:nvSpPr>
        <p:spPr>
          <a:xfrm>
            <a:off x="1521808" y="4087839"/>
            <a:ext cx="5701364" cy="757130"/>
          </a:xfrm>
          <a:prstGeom prst="rect">
            <a:avLst/>
          </a:prstGeom>
          <a:noFill/>
        </p:spPr>
        <p:txBody>
          <a:bodyPr wrap="square">
            <a:spAutoFit/>
          </a:bodyPr>
          <a:lstStyle/>
          <a:p>
            <a:pPr marL="0" lvl="1" fontAlgn="auto">
              <a:lnSpc>
                <a:spcPct val="90000"/>
              </a:lnSpc>
              <a:spcAft>
                <a:spcPts val="0"/>
              </a:spcAft>
            </a:pPr>
            <a:r>
              <a:rPr lang="en-US" sz="2400" dirty="0">
                <a:ea typeface="+mj-ea"/>
                <a:cs typeface="+mj-cs"/>
              </a:rPr>
              <a:t>If this is not the case, the gaps need to be filled</a:t>
            </a:r>
            <a:endParaRPr lang="fr-CH" sz="2400" dirty="0">
              <a:ea typeface="+mj-ea"/>
              <a:cs typeface="+mj-cs"/>
            </a:endParaRPr>
          </a:p>
        </p:txBody>
      </p:sp>
      <p:sp>
        <p:nvSpPr>
          <p:cNvPr id="14" name="Right Arrow 10">
            <a:extLst>
              <a:ext uri="{FF2B5EF4-FFF2-40B4-BE49-F238E27FC236}">
                <a16:creationId xmlns:a16="http://schemas.microsoft.com/office/drawing/2014/main" id="{F0244B89-1C85-6B42-847E-5D06EB11B4AE}"/>
              </a:ext>
            </a:extLst>
          </p:cNvPr>
          <p:cNvSpPr/>
          <p:nvPr/>
        </p:nvSpPr>
        <p:spPr>
          <a:xfrm>
            <a:off x="697352" y="1453484"/>
            <a:ext cx="476182" cy="45779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ight Arrow 10">
            <a:extLst>
              <a:ext uri="{FF2B5EF4-FFF2-40B4-BE49-F238E27FC236}">
                <a16:creationId xmlns:a16="http://schemas.microsoft.com/office/drawing/2014/main" id="{49717E27-44DD-4643-F221-7A2CE3FB615E}"/>
              </a:ext>
            </a:extLst>
          </p:cNvPr>
          <p:cNvSpPr/>
          <p:nvPr/>
        </p:nvSpPr>
        <p:spPr>
          <a:xfrm>
            <a:off x="935443" y="2754476"/>
            <a:ext cx="476182" cy="45779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ight Arrow 10">
            <a:extLst>
              <a:ext uri="{FF2B5EF4-FFF2-40B4-BE49-F238E27FC236}">
                <a16:creationId xmlns:a16="http://schemas.microsoft.com/office/drawing/2014/main" id="{4295339B-AB40-5697-5382-5A442393132A}"/>
              </a:ext>
            </a:extLst>
          </p:cNvPr>
          <p:cNvSpPr/>
          <p:nvPr/>
        </p:nvSpPr>
        <p:spPr>
          <a:xfrm>
            <a:off x="1045626" y="4048313"/>
            <a:ext cx="476182" cy="45779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1409B636-99CF-DEBD-A38C-3E9E359C6E1F}"/>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Assess the quality of compiled data</a:t>
            </a:r>
          </a:p>
        </p:txBody>
      </p:sp>
      <p:sp>
        <p:nvSpPr>
          <p:cNvPr id="6" name="Slide Number Placeholder 3">
            <a:extLst>
              <a:ext uri="{FF2B5EF4-FFF2-40B4-BE49-F238E27FC236}">
                <a16:creationId xmlns:a16="http://schemas.microsoft.com/office/drawing/2014/main" id="{D6BB5A92-9E59-4932-9E52-39183C60E0C9}"/>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58</a:t>
            </a:fld>
            <a:endParaRPr lang="en-GB" altLang="en-US" sz="1200" dirty="0">
              <a:solidFill>
                <a:schemeClr val="bg1"/>
              </a:solidFill>
            </a:endParaRPr>
          </a:p>
        </p:txBody>
      </p:sp>
    </p:spTree>
    <p:extLst>
      <p:ext uri="{BB962C8B-B14F-4D97-AF65-F5344CB8AC3E}">
        <p14:creationId xmlns:p14="http://schemas.microsoft.com/office/powerpoint/2010/main" val="12241916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a:t>
            </a:r>
          </a:p>
        </p:txBody>
      </p:sp>
      <p:pic>
        <p:nvPicPr>
          <p:cNvPr id="5" name="Picture 4" descr="A diagram of data flow&#10;&#10;Description automatically generated">
            <a:extLst>
              <a:ext uri="{FF2B5EF4-FFF2-40B4-BE49-F238E27FC236}">
                <a16:creationId xmlns:a16="http://schemas.microsoft.com/office/drawing/2014/main" id="{6B6D37A3-D7CF-76B7-8EFD-46C8778C0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2948" y="1849342"/>
            <a:ext cx="3693866" cy="3592941"/>
          </a:xfrm>
          <a:prstGeom prst="rect">
            <a:avLst/>
          </a:prstGeom>
        </p:spPr>
      </p:pic>
      <p:sp>
        <p:nvSpPr>
          <p:cNvPr id="6" name="Rectangle 3">
            <a:extLst>
              <a:ext uri="{FF2B5EF4-FFF2-40B4-BE49-F238E27FC236}">
                <a16:creationId xmlns:a16="http://schemas.microsoft.com/office/drawing/2014/main" id="{24A37849-75C7-68E4-0795-BDFA945A08B1}"/>
              </a:ext>
            </a:extLst>
          </p:cNvPr>
          <p:cNvSpPr>
            <a:spLocks noChangeArrowheads="1"/>
          </p:cNvSpPr>
          <p:nvPr/>
        </p:nvSpPr>
        <p:spPr bwMode="auto">
          <a:xfrm>
            <a:off x="640150" y="740179"/>
            <a:ext cx="10678753" cy="709173"/>
          </a:xfrm>
          <a:prstGeom prst="rect">
            <a:avLst/>
          </a:prstGeom>
          <a:noFill/>
          <a:ln w="9525">
            <a:noFill/>
            <a:miter lim="800000"/>
            <a:headEnd/>
            <a:tailEnd/>
          </a:ln>
        </p:spPr>
        <p:txBody>
          <a:bodyPr lIns="0" tIns="0" rIns="0" bIns="0"/>
          <a:lstStyle/>
          <a:p>
            <a:pPr lvl="0"/>
            <a:r>
              <a:rPr lang="en-US" sz="2400" dirty="0"/>
              <a:t>Data gaps don’t need to be filled at this stage, but it is important to estimate if and how this can be done in preparation for the development of the action plan</a:t>
            </a:r>
          </a:p>
        </p:txBody>
      </p:sp>
      <p:sp>
        <p:nvSpPr>
          <p:cNvPr id="8" name="TextBox 7">
            <a:extLst>
              <a:ext uri="{FF2B5EF4-FFF2-40B4-BE49-F238E27FC236}">
                <a16:creationId xmlns:a16="http://schemas.microsoft.com/office/drawing/2014/main" id="{465BC501-BCE6-809B-DF19-B280E7768B4D}"/>
              </a:ext>
            </a:extLst>
          </p:cNvPr>
          <p:cNvSpPr txBox="1"/>
          <p:nvPr/>
        </p:nvSpPr>
        <p:spPr>
          <a:xfrm>
            <a:off x="975322" y="2601681"/>
            <a:ext cx="6490212" cy="1569660"/>
          </a:xfrm>
          <a:prstGeom prst="rect">
            <a:avLst/>
          </a:prstGeom>
          <a:noFill/>
        </p:spPr>
        <p:txBody>
          <a:bodyPr wrap="square">
            <a:spAutoFit/>
          </a:bodyPr>
          <a:lstStyle/>
          <a:p>
            <a:pPr marL="342900" indent="-342900">
              <a:buFont typeface="Arial" panose="020B0604020202020204" pitchFamily="34" charset="0"/>
              <a:buChar char="•"/>
            </a:pPr>
            <a:r>
              <a:rPr lang="en-US" sz="2400" dirty="0">
                <a:effectLst/>
                <a:latin typeface="+mn-lt"/>
                <a:ea typeface="Helvetica Neue"/>
                <a:cs typeface="Helvetica Neue"/>
              </a:rPr>
              <a:t>By improving existing data (geospatial data)</a:t>
            </a:r>
          </a:p>
          <a:p>
            <a:pPr marL="342900" indent="-342900">
              <a:buFont typeface="Arial" panose="020B0604020202020204" pitchFamily="34" charset="0"/>
              <a:buChar char="•"/>
            </a:pPr>
            <a:r>
              <a:rPr lang="en-US" sz="2400" dirty="0">
                <a:effectLst/>
                <a:latin typeface="+mn-lt"/>
                <a:ea typeface="Helvetica Neue"/>
                <a:cs typeface="Helvetica Neue"/>
              </a:rPr>
              <a:t>By collecting or extracting additional data (lists, geospatial data, statistical data)</a:t>
            </a:r>
          </a:p>
          <a:p>
            <a:pPr marL="342900" indent="-342900">
              <a:buFont typeface="Arial" panose="020B0604020202020204" pitchFamily="34" charset="0"/>
              <a:buChar char="•"/>
            </a:pPr>
            <a:r>
              <a:rPr lang="en-US" sz="2400" dirty="0"/>
              <a:t>Modelling or projecting values (statistical data)</a:t>
            </a:r>
            <a:endParaRPr lang="en-PH" sz="2400" dirty="0"/>
          </a:p>
        </p:txBody>
      </p:sp>
      <p:sp>
        <p:nvSpPr>
          <p:cNvPr id="9" name="Rectangle 8">
            <a:extLst>
              <a:ext uri="{FF2B5EF4-FFF2-40B4-BE49-F238E27FC236}">
                <a16:creationId xmlns:a16="http://schemas.microsoft.com/office/drawing/2014/main" id="{2B0314B8-AF20-AC24-68E8-F8C47CAD45F9}"/>
              </a:ext>
            </a:extLst>
          </p:cNvPr>
          <p:cNvSpPr/>
          <p:nvPr/>
        </p:nvSpPr>
        <p:spPr>
          <a:xfrm flipH="1">
            <a:off x="8826094" y="2443698"/>
            <a:ext cx="1440160" cy="2593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1">
                  <a:lumMod val="50000"/>
                </a:schemeClr>
              </a:solidFill>
            </a:endParaRPr>
          </a:p>
        </p:txBody>
      </p:sp>
      <p:sp>
        <p:nvSpPr>
          <p:cNvPr id="11" name="TextBox 10">
            <a:extLst>
              <a:ext uri="{FF2B5EF4-FFF2-40B4-BE49-F238E27FC236}">
                <a16:creationId xmlns:a16="http://schemas.microsoft.com/office/drawing/2014/main" id="{96AF93D2-CEB7-5649-41A9-C87933DA6E4E}"/>
              </a:ext>
            </a:extLst>
          </p:cNvPr>
          <p:cNvSpPr txBox="1"/>
          <p:nvPr/>
        </p:nvSpPr>
        <p:spPr>
          <a:xfrm>
            <a:off x="565186" y="5511593"/>
            <a:ext cx="7406502" cy="830997"/>
          </a:xfrm>
          <a:prstGeom prst="rect">
            <a:avLst/>
          </a:prstGeom>
          <a:noFill/>
        </p:spPr>
        <p:txBody>
          <a:bodyPr wrap="square">
            <a:spAutoFit/>
          </a:bodyPr>
          <a:lstStyle/>
          <a:p>
            <a:r>
              <a:rPr lang="en-US" sz="2400" dirty="0">
                <a:effectLst/>
                <a:latin typeface="+mn-lt"/>
                <a:ea typeface="Helvetica Neue"/>
                <a:cs typeface="Helvetica Neue"/>
              </a:rPr>
              <a:t>Independently from the method, the data in question should be validated to ensure the highest possible quality</a:t>
            </a:r>
            <a:endParaRPr lang="en-PH" sz="2400" dirty="0"/>
          </a:p>
        </p:txBody>
      </p:sp>
      <p:sp>
        <p:nvSpPr>
          <p:cNvPr id="13" name="TextBox 12">
            <a:extLst>
              <a:ext uri="{FF2B5EF4-FFF2-40B4-BE49-F238E27FC236}">
                <a16:creationId xmlns:a16="http://schemas.microsoft.com/office/drawing/2014/main" id="{E559342C-281B-ADE4-7885-6119CD0DF8A7}"/>
              </a:ext>
            </a:extLst>
          </p:cNvPr>
          <p:cNvSpPr txBox="1"/>
          <p:nvPr/>
        </p:nvSpPr>
        <p:spPr>
          <a:xfrm>
            <a:off x="565186" y="4262549"/>
            <a:ext cx="7751736" cy="1200329"/>
          </a:xfrm>
          <a:prstGeom prst="rect">
            <a:avLst/>
          </a:prstGeom>
          <a:noFill/>
        </p:spPr>
        <p:txBody>
          <a:bodyPr wrap="square">
            <a:spAutoFit/>
          </a:bodyPr>
          <a:lstStyle/>
          <a:p>
            <a:r>
              <a:rPr lang="en-US" sz="2400" dirty="0">
                <a:effectLst/>
                <a:latin typeface="+mn-lt"/>
                <a:ea typeface="Helvetica Neue"/>
                <a:cs typeface="Helvetica Neue"/>
              </a:rPr>
              <a:t>It is important to start by filling the gaps in the master lists because they serve as the ground reference for geospatial and statistical data</a:t>
            </a:r>
            <a:endParaRPr lang="en-PH" sz="2400" dirty="0"/>
          </a:p>
        </p:txBody>
      </p:sp>
      <p:sp>
        <p:nvSpPr>
          <p:cNvPr id="4" name="TextBox 3">
            <a:extLst>
              <a:ext uri="{FF2B5EF4-FFF2-40B4-BE49-F238E27FC236}">
                <a16:creationId xmlns:a16="http://schemas.microsoft.com/office/drawing/2014/main" id="{1EEB892A-A10A-B85D-61B4-1EEDD51CA009}"/>
              </a:ext>
            </a:extLst>
          </p:cNvPr>
          <p:cNvSpPr txBox="1"/>
          <p:nvPr/>
        </p:nvSpPr>
        <p:spPr>
          <a:xfrm>
            <a:off x="569821" y="1558912"/>
            <a:ext cx="6997305" cy="1200329"/>
          </a:xfrm>
          <a:prstGeom prst="rect">
            <a:avLst/>
          </a:prstGeom>
          <a:noFill/>
        </p:spPr>
        <p:txBody>
          <a:bodyPr wrap="square">
            <a:spAutoFit/>
          </a:bodyPr>
          <a:lstStyle/>
          <a:p>
            <a:r>
              <a:rPr lang="en-US" sz="2400" dirty="0"/>
              <a:t>Filling data gaps (georeferenced master lists, geospatial and statistical data) can be done in the following main ways</a:t>
            </a:r>
            <a:r>
              <a:rPr lang="fr-CH" sz="2400" dirty="0"/>
              <a:t>:</a:t>
            </a:r>
            <a:endParaRPr lang="en-GB" sz="2400" dirty="0"/>
          </a:p>
        </p:txBody>
      </p:sp>
      <p:sp>
        <p:nvSpPr>
          <p:cNvPr id="3" name="Slide Number Placeholder 3">
            <a:extLst>
              <a:ext uri="{FF2B5EF4-FFF2-40B4-BE49-F238E27FC236}">
                <a16:creationId xmlns:a16="http://schemas.microsoft.com/office/drawing/2014/main" id="{541A34ED-7904-1CE5-B44B-3AE5485D4A63}"/>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59</a:t>
            </a:fld>
            <a:endParaRPr lang="en-GB" altLang="en-US" sz="1200" dirty="0">
              <a:solidFill>
                <a:schemeClr val="bg1"/>
              </a:solidFill>
            </a:endParaRPr>
          </a:p>
        </p:txBody>
      </p:sp>
    </p:spTree>
    <p:extLst>
      <p:ext uri="{BB962C8B-B14F-4D97-AF65-F5344CB8AC3E}">
        <p14:creationId xmlns:p14="http://schemas.microsoft.com/office/powerpoint/2010/main" val="971494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B16BDB-8F0F-396D-2C28-F4AA28742B3E}"/>
              </a:ext>
            </a:extLst>
          </p:cNvPr>
          <p:cNvSpPr>
            <a:spLocks noChangeArrowheads="1"/>
          </p:cNvSpPr>
          <p:nvPr/>
        </p:nvSpPr>
        <p:spPr bwMode="auto">
          <a:xfrm>
            <a:off x="616447" y="736175"/>
            <a:ext cx="11096127" cy="1134663"/>
          </a:xfrm>
          <a:prstGeom prst="rect">
            <a:avLst/>
          </a:prstGeom>
          <a:noFill/>
          <a:ln w="9525">
            <a:noFill/>
            <a:miter lim="800000"/>
            <a:headEnd/>
            <a:tailEnd/>
          </a:ln>
        </p:spPr>
        <p:txBody>
          <a:bodyPr lIns="0" tIns="0" rIns="0" bIns="0"/>
          <a:lstStyle/>
          <a:p>
            <a:pPr lvl="0"/>
            <a:r>
              <a:rPr lang="en-US" sz="2400" dirty="0"/>
              <a:t>When it comes to completeness and uniqueness : </a:t>
            </a:r>
          </a:p>
          <a:p>
            <a:pPr marL="627063" lvl="0" indent="-358775">
              <a:buFont typeface="+mj-lt"/>
              <a:buAutoNum type="arabicPeriod"/>
            </a:pPr>
            <a:r>
              <a:rPr lang="en-US" sz="2400" dirty="0"/>
              <a:t>For vector format geospatial data associated to a master list:</a:t>
            </a:r>
          </a:p>
        </p:txBody>
      </p:sp>
      <p:sp>
        <p:nvSpPr>
          <p:cNvPr id="8" name="Slide Number Placeholder 3">
            <a:extLst>
              <a:ext uri="{FF2B5EF4-FFF2-40B4-BE49-F238E27FC236}">
                <a16:creationId xmlns:a16="http://schemas.microsoft.com/office/drawing/2014/main" id="{88908406-13D6-E75A-E559-FE3D3C4F3BD8}"/>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6</a:t>
            </a:fld>
            <a:endParaRPr lang="en-GB" altLang="en-US" sz="1200">
              <a:solidFill>
                <a:schemeClr val="bg1"/>
              </a:solidFill>
            </a:endParaRPr>
          </a:p>
        </p:txBody>
      </p:sp>
      <p:sp>
        <p:nvSpPr>
          <p:cNvPr id="3" name="Rectangle 1">
            <a:extLst>
              <a:ext uri="{FF2B5EF4-FFF2-40B4-BE49-F238E27FC236}">
                <a16:creationId xmlns:a16="http://schemas.microsoft.com/office/drawing/2014/main" id="{8DB44EE8-0EFD-0486-E4A5-2E3F84666471}"/>
              </a:ext>
            </a:extLst>
          </p:cNvPr>
          <p:cNvSpPr>
            <a:spLocks noChangeArrowheads="1"/>
          </p:cNvSpPr>
          <p:nvPr/>
        </p:nvSpPr>
        <p:spPr bwMode="auto">
          <a:xfrm>
            <a:off x="1171207" y="1504309"/>
            <a:ext cx="10541368" cy="2569934"/>
          </a:xfrm>
          <a:prstGeom prst="rect">
            <a:avLst/>
          </a:prstGeom>
          <a:noFill/>
          <a:ln w="9525">
            <a:noFill/>
            <a:miter lim="800000"/>
            <a:headEnd/>
            <a:tailEnd/>
          </a:ln>
          <a:effectLst/>
        </p:spPr>
        <p:txBody>
          <a:bodyPr wrap="square" anchor="ctr">
            <a:spAutoFit/>
          </a:bodyPr>
          <a:lstStyle/>
          <a:p>
            <a:pPr>
              <a:buFontTx/>
              <a:buChar char="•"/>
              <a:defRPr/>
            </a:pPr>
            <a:r>
              <a:rPr lang="en-GB" sz="2300" dirty="0">
                <a:ea typeface="Times New Roman" pitchFamily="18" charset="0"/>
              </a:rPr>
              <a:t> Completeness:</a:t>
            </a:r>
            <a:endParaRPr lang="en-US" sz="2300" dirty="0"/>
          </a:p>
          <a:p>
            <a:pPr marL="893763" lvl="1" indent="-436563" eaLnBrk="0" hangingPunct="0">
              <a:defRPr/>
            </a:pPr>
            <a:r>
              <a:rPr lang="en-US" sz="2300" dirty="0">
                <a:ea typeface="Times New Roman" pitchFamily="18" charset="0"/>
              </a:rPr>
              <a:t>a.	Records: When applicable, the data contains all the active records included in the corresponding master list</a:t>
            </a:r>
          </a:p>
          <a:p>
            <a:pPr marL="893763" lvl="1" indent="-436563" eaLnBrk="0" hangingPunct="0">
              <a:defRPr/>
            </a:pPr>
            <a:r>
              <a:rPr lang="en-US" sz="2300" dirty="0">
                <a:ea typeface="Times New Roman" pitchFamily="18" charset="0"/>
              </a:rPr>
              <a:t>b.	Data elements: When applicable, a value is available for all the data elements included in the corresponding master list</a:t>
            </a:r>
          </a:p>
          <a:p>
            <a:pPr eaLnBrk="0" hangingPunct="0">
              <a:buFontTx/>
              <a:buChar char="•"/>
              <a:defRPr/>
            </a:pPr>
            <a:r>
              <a:rPr lang="en-GB" sz="2300" dirty="0">
                <a:ea typeface="Times New Roman" pitchFamily="18" charset="0"/>
              </a:rPr>
              <a:t> Uniqueness:</a:t>
            </a:r>
          </a:p>
          <a:p>
            <a:pPr marL="893763" indent="-441325" eaLnBrk="0" hangingPunct="0">
              <a:defRPr/>
            </a:pPr>
            <a:r>
              <a:rPr lang="en-GB" sz="2300" dirty="0"/>
              <a:t>a. </a:t>
            </a:r>
            <a:r>
              <a:rPr lang="en-US" sz="2300" dirty="0"/>
              <a:t>	No duplicate geographic objects based on the master list as ground reference</a:t>
            </a:r>
          </a:p>
        </p:txBody>
      </p:sp>
      <p:sp>
        <p:nvSpPr>
          <p:cNvPr id="5" name="Title 1">
            <a:extLst>
              <a:ext uri="{FF2B5EF4-FFF2-40B4-BE49-F238E27FC236}">
                <a16:creationId xmlns:a16="http://schemas.microsoft.com/office/drawing/2014/main" id="{569CEF17-5CC4-DE30-C156-0418F4E59622}"/>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fr-FR" altLang="en-US" dirty="0" err="1"/>
              <a:t>Define</a:t>
            </a:r>
            <a:r>
              <a:rPr lang="fr-FR" altLang="en-US" dirty="0"/>
              <a:t> the data </a:t>
            </a:r>
            <a:r>
              <a:rPr lang="fr-FR" altLang="en-US" dirty="0" err="1"/>
              <a:t>specifications</a:t>
            </a:r>
            <a:r>
              <a:rPr lang="fr-FR" altLang="en-US" dirty="0"/>
              <a:t> – Geospatial data</a:t>
            </a:r>
          </a:p>
        </p:txBody>
      </p:sp>
      <p:sp>
        <p:nvSpPr>
          <p:cNvPr id="2" name="Rectangle 3">
            <a:extLst>
              <a:ext uri="{FF2B5EF4-FFF2-40B4-BE49-F238E27FC236}">
                <a16:creationId xmlns:a16="http://schemas.microsoft.com/office/drawing/2014/main" id="{52F14521-6D8B-D33A-A001-03F9C22C746C}"/>
              </a:ext>
            </a:extLst>
          </p:cNvPr>
          <p:cNvSpPr>
            <a:spLocks noChangeArrowheads="1"/>
          </p:cNvSpPr>
          <p:nvPr/>
        </p:nvSpPr>
        <p:spPr bwMode="auto">
          <a:xfrm>
            <a:off x="1101006" y="5829146"/>
            <a:ext cx="11222659" cy="432048"/>
          </a:xfrm>
          <a:prstGeom prst="rect">
            <a:avLst/>
          </a:prstGeom>
          <a:noFill/>
          <a:ln w="9525">
            <a:noFill/>
            <a:miter lim="800000"/>
            <a:headEnd/>
            <a:tailEnd/>
          </a:ln>
        </p:spPr>
        <p:txBody>
          <a:bodyPr lIns="0" tIns="0" rIns="0" bIns="0"/>
          <a:lstStyle/>
          <a:p>
            <a:r>
              <a:rPr lang="en-US" sz="2400" b="0" i="0" dirty="0">
                <a:solidFill>
                  <a:srgbClr val="1F1F1F"/>
                </a:solidFill>
                <a:effectLst/>
                <a:latin typeface="Google Sans"/>
              </a:rPr>
              <a:t>Consistency is achieved by reaching the criteria for all the other data quality dimensions </a:t>
            </a:r>
            <a:endParaRPr lang="fr-CH" sz="2400" dirty="0"/>
          </a:p>
        </p:txBody>
      </p:sp>
      <p:sp>
        <p:nvSpPr>
          <p:cNvPr id="6" name="Right Arrow 10">
            <a:extLst>
              <a:ext uri="{FF2B5EF4-FFF2-40B4-BE49-F238E27FC236}">
                <a16:creationId xmlns:a16="http://schemas.microsoft.com/office/drawing/2014/main" id="{E5B651B7-2A82-A401-FDAC-03A71D4BDA16}"/>
              </a:ext>
            </a:extLst>
          </p:cNvPr>
          <p:cNvSpPr/>
          <p:nvPr/>
        </p:nvSpPr>
        <p:spPr>
          <a:xfrm>
            <a:off x="407454" y="5782969"/>
            <a:ext cx="575742" cy="478224"/>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989AB84E-B74E-7AB7-FD2F-4C5107E2ED72}"/>
              </a:ext>
            </a:extLst>
          </p:cNvPr>
          <p:cNvSpPr>
            <a:spLocks noChangeArrowheads="1"/>
          </p:cNvSpPr>
          <p:nvPr/>
        </p:nvSpPr>
        <p:spPr bwMode="auto">
          <a:xfrm>
            <a:off x="616448" y="4092365"/>
            <a:ext cx="11096127" cy="478224"/>
          </a:xfrm>
          <a:prstGeom prst="rect">
            <a:avLst/>
          </a:prstGeom>
          <a:noFill/>
          <a:ln w="9525">
            <a:noFill/>
            <a:miter lim="800000"/>
            <a:headEnd/>
            <a:tailEnd/>
          </a:ln>
        </p:spPr>
        <p:txBody>
          <a:bodyPr lIns="0" tIns="0" rIns="0" bIns="0"/>
          <a:lstStyle/>
          <a:p>
            <a:pPr marL="268288" lvl="0"/>
            <a:r>
              <a:rPr lang="en-US" sz="2400" dirty="0"/>
              <a:t>2. For other geospatial data:</a:t>
            </a:r>
          </a:p>
        </p:txBody>
      </p:sp>
      <p:sp>
        <p:nvSpPr>
          <p:cNvPr id="9" name="Rectangle 1">
            <a:extLst>
              <a:ext uri="{FF2B5EF4-FFF2-40B4-BE49-F238E27FC236}">
                <a16:creationId xmlns:a16="http://schemas.microsoft.com/office/drawing/2014/main" id="{8B8FB333-6728-5153-9DAB-5119CEB9E11C}"/>
              </a:ext>
            </a:extLst>
          </p:cNvPr>
          <p:cNvSpPr>
            <a:spLocks noChangeArrowheads="1"/>
          </p:cNvSpPr>
          <p:nvPr/>
        </p:nvSpPr>
        <p:spPr bwMode="auto">
          <a:xfrm>
            <a:off x="1171207" y="4439360"/>
            <a:ext cx="10541368" cy="1154162"/>
          </a:xfrm>
          <a:prstGeom prst="rect">
            <a:avLst/>
          </a:prstGeom>
          <a:noFill/>
          <a:ln w="9525">
            <a:noFill/>
            <a:miter lim="800000"/>
            <a:headEnd/>
            <a:tailEnd/>
          </a:ln>
          <a:effectLst/>
        </p:spPr>
        <p:txBody>
          <a:bodyPr wrap="square" anchor="ctr">
            <a:spAutoFit/>
          </a:bodyPr>
          <a:lstStyle/>
          <a:p>
            <a:pPr marL="268288" indent="-268288">
              <a:buFontTx/>
              <a:buChar char="•"/>
              <a:defRPr/>
            </a:pPr>
            <a:r>
              <a:rPr lang="en-GB" sz="2300" dirty="0">
                <a:ea typeface="Times New Roman" pitchFamily="18" charset="0"/>
              </a:rPr>
              <a:t>Completeness:</a:t>
            </a:r>
            <a:r>
              <a:rPr lang="en-US" sz="2300" dirty="0"/>
              <a:t> All the features existing in the reality are included in the dataset (e.g. road network) or area completely covered (e.g. DEM) </a:t>
            </a:r>
            <a:endParaRPr lang="en-US" sz="2300" dirty="0">
              <a:ea typeface="Times New Roman" pitchFamily="18" charset="0"/>
            </a:endParaRPr>
          </a:p>
          <a:p>
            <a:pPr eaLnBrk="0" hangingPunct="0">
              <a:buFontTx/>
              <a:buChar char="•"/>
              <a:defRPr/>
            </a:pPr>
            <a:r>
              <a:rPr lang="en-GB" sz="2300" dirty="0">
                <a:ea typeface="Times New Roman" pitchFamily="18" charset="0"/>
              </a:rPr>
              <a:t> Uniqueness: </a:t>
            </a:r>
            <a:r>
              <a:rPr lang="en-US" sz="2300" dirty="0"/>
              <a:t>No duplicated geographic objects</a:t>
            </a:r>
          </a:p>
        </p:txBody>
      </p:sp>
    </p:spTree>
    <p:extLst>
      <p:ext uri="{BB962C8B-B14F-4D97-AF65-F5344CB8AC3E}">
        <p14:creationId xmlns:p14="http://schemas.microsoft.com/office/powerpoint/2010/main" val="20250055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BFC30721-13FF-7F25-37E7-A3631690D28D}"/>
              </a:ext>
            </a:extLst>
          </p:cNvPr>
          <p:cNvPicPr>
            <a:picLocks noChangeAspect="1"/>
          </p:cNvPicPr>
          <p:nvPr/>
        </p:nvPicPr>
        <p:blipFill rotWithShape="1">
          <a:blip r:embed="rId3"/>
          <a:srcRect t="73955"/>
          <a:stretch/>
        </p:blipFill>
        <p:spPr>
          <a:xfrm>
            <a:off x="2800954" y="3608501"/>
            <a:ext cx="7140620" cy="1095211"/>
          </a:xfrm>
          <a:prstGeom prst="rect">
            <a:avLst/>
          </a:prstGeom>
        </p:spPr>
      </p:pic>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a:t>
            </a:r>
          </a:p>
        </p:txBody>
      </p:sp>
      <p:pic>
        <p:nvPicPr>
          <p:cNvPr id="3" name="Picture 2">
            <a:extLst>
              <a:ext uri="{FF2B5EF4-FFF2-40B4-BE49-F238E27FC236}">
                <a16:creationId xmlns:a16="http://schemas.microsoft.com/office/drawing/2014/main" id="{E15B06F2-0BE2-41F4-1EF4-CCDAA8D2A036}"/>
              </a:ext>
            </a:extLst>
          </p:cNvPr>
          <p:cNvPicPr>
            <a:picLocks noChangeAspect="1"/>
          </p:cNvPicPr>
          <p:nvPr/>
        </p:nvPicPr>
        <p:blipFill>
          <a:blip r:embed="rId4"/>
          <a:stretch>
            <a:fillRect/>
          </a:stretch>
        </p:blipFill>
        <p:spPr>
          <a:xfrm>
            <a:off x="11149793" y="276644"/>
            <a:ext cx="707245" cy="996415"/>
          </a:xfrm>
          <a:prstGeom prst="rect">
            <a:avLst/>
          </a:prstGeom>
          <a:ln>
            <a:solidFill>
              <a:schemeClr val="tx1"/>
            </a:solidFill>
          </a:ln>
        </p:spPr>
      </p:pic>
      <p:pic>
        <p:nvPicPr>
          <p:cNvPr id="4" name="Picture 3">
            <a:extLst>
              <a:ext uri="{FF2B5EF4-FFF2-40B4-BE49-F238E27FC236}">
                <a16:creationId xmlns:a16="http://schemas.microsoft.com/office/drawing/2014/main" id="{39AC6E85-48E8-E34B-E4B8-8CD8B9470442}"/>
              </a:ext>
            </a:extLst>
          </p:cNvPr>
          <p:cNvPicPr>
            <a:picLocks noChangeAspect="1"/>
          </p:cNvPicPr>
          <p:nvPr/>
        </p:nvPicPr>
        <p:blipFill rotWithShape="1">
          <a:blip r:embed="rId3"/>
          <a:srcRect b="34199"/>
          <a:stretch/>
        </p:blipFill>
        <p:spPr>
          <a:xfrm>
            <a:off x="2800954" y="864095"/>
            <a:ext cx="7140620" cy="2767034"/>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20701473-ECB5-AAB3-7C98-715184160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132425" y="5372018"/>
            <a:ext cx="1016703" cy="720000"/>
          </a:xfrm>
          <a:prstGeom prst="rect">
            <a:avLst/>
          </a:prstGeom>
          <a:ln>
            <a:solidFill>
              <a:schemeClr val="tx1"/>
            </a:solidFill>
          </a:ln>
        </p:spPr>
      </p:pic>
      <p:pic>
        <p:nvPicPr>
          <p:cNvPr id="10" name="Picture 9" descr="A close-up of a hand holding a device&#10;&#10;Description automatically generated">
            <a:extLst>
              <a:ext uri="{FF2B5EF4-FFF2-40B4-BE49-F238E27FC236}">
                <a16:creationId xmlns:a16="http://schemas.microsoft.com/office/drawing/2014/main" id="{CF0B1C8F-ACF4-60F2-2DD3-2C7A3710FF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307650" y="5372018"/>
            <a:ext cx="1016703" cy="720000"/>
          </a:xfrm>
          <a:prstGeom prst="rect">
            <a:avLst/>
          </a:prstGeom>
          <a:ln>
            <a:solidFill>
              <a:schemeClr val="tx1"/>
            </a:solidFill>
          </a:ln>
        </p:spPr>
      </p:pic>
      <p:sp>
        <p:nvSpPr>
          <p:cNvPr id="18" name="TextBox 17">
            <a:extLst>
              <a:ext uri="{FF2B5EF4-FFF2-40B4-BE49-F238E27FC236}">
                <a16:creationId xmlns:a16="http://schemas.microsoft.com/office/drawing/2014/main" id="{6D08E992-C93E-B636-5282-CB3EE092DD17}"/>
              </a:ext>
            </a:extLst>
          </p:cNvPr>
          <p:cNvSpPr txBox="1"/>
          <p:nvPr/>
        </p:nvSpPr>
        <p:spPr>
          <a:xfrm>
            <a:off x="695325" y="1694022"/>
            <a:ext cx="1893871" cy="1938992"/>
          </a:xfrm>
          <a:prstGeom prst="rect">
            <a:avLst/>
          </a:prstGeom>
          <a:noFill/>
        </p:spPr>
        <p:txBody>
          <a:bodyPr wrap="square">
            <a:spAutoFit/>
          </a:bodyPr>
          <a:lstStyle/>
          <a:p>
            <a:r>
              <a:rPr lang="en-US" sz="2400" b="0" u="none" strike="noStrike" baseline="0" dirty="0">
                <a:solidFill>
                  <a:srgbClr val="000000"/>
                </a:solidFill>
              </a:rPr>
              <a:t>Possible approaches to fill data or information gaps </a:t>
            </a:r>
            <a:endParaRPr lang="en-GB" sz="2400" dirty="0"/>
          </a:p>
        </p:txBody>
      </p:sp>
      <p:sp>
        <p:nvSpPr>
          <p:cNvPr id="19" name="Rectangle 18">
            <a:extLst>
              <a:ext uri="{FF2B5EF4-FFF2-40B4-BE49-F238E27FC236}">
                <a16:creationId xmlns:a16="http://schemas.microsoft.com/office/drawing/2014/main" id="{1603DB20-52E6-FB8E-6FE7-263704AEAEAC}"/>
              </a:ext>
            </a:extLst>
          </p:cNvPr>
          <p:cNvSpPr/>
          <p:nvPr/>
        </p:nvSpPr>
        <p:spPr>
          <a:xfrm>
            <a:off x="5881036" y="2233060"/>
            <a:ext cx="2040556" cy="1116530"/>
          </a:xfrm>
          <a:prstGeom prst="rect">
            <a:avLst/>
          </a:prstGeom>
          <a:noFill/>
          <a:ln w="57150">
            <a:solidFill>
              <a:srgbClr val="1F83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E2EC1638-7077-8900-346C-FE0B75ED0CCB}"/>
              </a:ext>
            </a:extLst>
          </p:cNvPr>
          <p:cNvSpPr/>
          <p:nvPr/>
        </p:nvSpPr>
        <p:spPr>
          <a:xfrm>
            <a:off x="7921592" y="2233060"/>
            <a:ext cx="972151" cy="442762"/>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6DC8C7E6-352E-C9C3-DE97-BBD3C2585428}"/>
              </a:ext>
            </a:extLst>
          </p:cNvPr>
          <p:cNvCxnSpPr>
            <a:stCxn id="19" idx="2"/>
            <a:endCxn id="7" idx="3"/>
          </p:cNvCxnSpPr>
          <p:nvPr/>
        </p:nvCxnSpPr>
        <p:spPr>
          <a:xfrm flipH="1">
            <a:off x="6640777" y="3349590"/>
            <a:ext cx="260537" cy="1874077"/>
          </a:xfrm>
          <a:prstGeom prst="line">
            <a:avLst/>
          </a:prstGeom>
          <a:ln w="28575">
            <a:solidFill>
              <a:srgbClr val="1F83C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DC77AFC-C225-150B-ADB7-98B08E7DD5F7}"/>
              </a:ext>
            </a:extLst>
          </p:cNvPr>
          <p:cNvCxnSpPr>
            <a:cxnSpLocks/>
            <a:stCxn id="20" idx="2"/>
            <a:endCxn id="10" idx="3"/>
          </p:cNvCxnSpPr>
          <p:nvPr/>
        </p:nvCxnSpPr>
        <p:spPr>
          <a:xfrm flipH="1">
            <a:off x="7816002" y="2675822"/>
            <a:ext cx="591666" cy="254784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551C2D67-3356-802C-70AE-CE731E42E93D}"/>
              </a:ext>
            </a:extLst>
          </p:cNvPr>
          <p:cNvPicPr>
            <a:picLocks noChangeAspect="1"/>
          </p:cNvPicPr>
          <p:nvPr/>
        </p:nvPicPr>
        <p:blipFill>
          <a:blip r:embed="rId7"/>
          <a:stretch>
            <a:fillRect/>
          </a:stretch>
        </p:blipFill>
        <p:spPr>
          <a:xfrm>
            <a:off x="2918010" y="2292679"/>
            <a:ext cx="949142" cy="302000"/>
          </a:xfrm>
          <a:prstGeom prst="rect">
            <a:avLst/>
          </a:prstGeom>
        </p:spPr>
      </p:pic>
      <p:pic>
        <p:nvPicPr>
          <p:cNvPr id="34" name="Picture 33">
            <a:extLst>
              <a:ext uri="{FF2B5EF4-FFF2-40B4-BE49-F238E27FC236}">
                <a16:creationId xmlns:a16="http://schemas.microsoft.com/office/drawing/2014/main" id="{C91C5A89-AE42-DC2A-4C5E-B96554CB6E49}"/>
              </a:ext>
            </a:extLst>
          </p:cNvPr>
          <p:cNvPicPr>
            <a:picLocks noChangeAspect="1"/>
          </p:cNvPicPr>
          <p:nvPr/>
        </p:nvPicPr>
        <p:blipFill>
          <a:blip r:embed="rId8"/>
          <a:stretch>
            <a:fillRect/>
          </a:stretch>
        </p:blipFill>
        <p:spPr>
          <a:xfrm>
            <a:off x="2899576" y="2408751"/>
            <a:ext cx="373051" cy="149796"/>
          </a:xfrm>
          <a:prstGeom prst="rect">
            <a:avLst/>
          </a:prstGeom>
        </p:spPr>
      </p:pic>
      <p:sp>
        <p:nvSpPr>
          <p:cNvPr id="35" name="TextBox 34">
            <a:extLst>
              <a:ext uri="{FF2B5EF4-FFF2-40B4-BE49-F238E27FC236}">
                <a16:creationId xmlns:a16="http://schemas.microsoft.com/office/drawing/2014/main" id="{70CA418A-B885-4663-4941-D808D896EB43}"/>
              </a:ext>
            </a:extLst>
          </p:cNvPr>
          <p:cNvSpPr txBox="1"/>
          <p:nvPr/>
        </p:nvSpPr>
        <p:spPr>
          <a:xfrm>
            <a:off x="1946431" y="5282244"/>
            <a:ext cx="4237002" cy="830997"/>
          </a:xfrm>
          <a:prstGeom prst="rect">
            <a:avLst/>
          </a:prstGeom>
          <a:noFill/>
        </p:spPr>
        <p:txBody>
          <a:bodyPr wrap="square">
            <a:spAutoFit/>
          </a:bodyPr>
          <a:lstStyle/>
          <a:p>
            <a:r>
              <a:rPr lang="en-US" sz="2400" b="0" u="none" strike="noStrike" baseline="0" dirty="0">
                <a:solidFill>
                  <a:srgbClr val="000000"/>
                </a:solidFill>
              </a:rPr>
              <a:t>HGL guides covering part of these methods (2.4.1 and 2.4.2)</a:t>
            </a:r>
            <a:endParaRPr lang="en-GB" sz="2400" dirty="0"/>
          </a:p>
        </p:txBody>
      </p:sp>
      <p:sp>
        <p:nvSpPr>
          <p:cNvPr id="36" name="Right Arrow 10">
            <a:extLst>
              <a:ext uri="{FF2B5EF4-FFF2-40B4-BE49-F238E27FC236}">
                <a16:creationId xmlns:a16="http://schemas.microsoft.com/office/drawing/2014/main" id="{C20CDDDF-4A65-3DFC-7968-FFD45E022DAE}"/>
              </a:ext>
            </a:extLst>
          </p:cNvPr>
          <p:cNvSpPr/>
          <p:nvPr/>
        </p:nvSpPr>
        <p:spPr>
          <a:xfrm>
            <a:off x="1467074" y="5291588"/>
            <a:ext cx="476182" cy="45779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13D347CD-0282-EDED-6762-2BA67C87BB70}"/>
              </a:ext>
            </a:extLst>
          </p:cNvPr>
          <p:cNvPicPr>
            <a:picLocks noChangeAspect="1"/>
          </p:cNvPicPr>
          <p:nvPr/>
        </p:nvPicPr>
        <p:blipFill rotWithShape="1">
          <a:blip r:embed="rId9"/>
          <a:srcRect l="80520" t="38265" r="10441" b="47050"/>
          <a:stretch/>
        </p:blipFill>
        <p:spPr>
          <a:xfrm>
            <a:off x="11704866" y="1148161"/>
            <a:ext cx="277179" cy="249797"/>
          </a:xfrm>
          <a:prstGeom prst="rect">
            <a:avLst/>
          </a:prstGeom>
        </p:spPr>
      </p:pic>
      <p:sp>
        <p:nvSpPr>
          <p:cNvPr id="6" name="Slide Number Placeholder 3">
            <a:extLst>
              <a:ext uri="{FF2B5EF4-FFF2-40B4-BE49-F238E27FC236}">
                <a16:creationId xmlns:a16="http://schemas.microsoft.com/office/drawing/2014/main" id="{9E933E21-8C84-0E2A-3384-F3725E1E14B0}"/>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60</a:t>
            </a:fld>
            <a:endParaRPr lang="en-GB" altLang="en-US" sz="1200" dirty="0">
              <a:solidFill>
                <a:schemeClr val="bg1"/>
              </a:solidFill>
            </a:endParaRPr>
          </a:p>
        </p:txBody>
      </p:sp>
    </p:spTree>
    <p:extLst>
      <p:ext uri="{BB962C8B-B14F-4D97-AF65-F5344CB8AC3E}">
        <p14:creationId xmlns:p14="http://schemas.microsoft.com/office/powerpoint/2010/main" val="15900317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 – Master list</a:t>
            </a:r>
          </a:p>
        </p:txBody>
      </p:sp>
      <p:pic>
        <p:nvPicPr>
          <p:cNvPr id="12" name="Picture 11">
            <a:extLst>
              <a:ext uri="{FF2B5EF4-FFF2-40B4-BE49-F238E27FC236}">
                <a16:creationId xmlns:a16="http://schemas.microsoft.com/office/drawing/2014/main" id="{50DA1BEC-93DC-DAFC-961D-C2D44B29031B}"/>
              </a:ext>
            </a:extLst>
          </p:cNvPr>
          <p:cNvPicPr>
            <a:picLocks noChangeAspect="1"/>
          </p:cNvPicPr>
          <p:nvPr/>
        </p:nvPicPr>
        <p:blipFill>
          <a:blip r:embed="rId3"/>
          <a:stretch>
            <a:fillRect/>
          </a:stretch>
        </p:blipFill>
        <p:spPr>
          <a:xfrm>
            <a:off x="9035109" y="235376"/>
            <a:ext cx="2959667" cy="1593424"/>
          </a:xfrm>
          <a:prstGeom prst="rect">
            <a:avLst/>
          </a:prstGeom>
        </p:spPr>
      </p:pic>
      <p:sp>
        <p:nvSpPr>
          <p:cNvPr id="13" name="Rectangle 12">
            <a:extLst>
              <a:ext uri="{FF2B5EF4-FFF2-40B4-BE49-F238E27FC236}">
                <a16:creationId xmlns:a16="http://schemas.microsoft.com/office/drawing/2014/main" id="{B84E7D96-4FA1-D7F7-7681-ADFA1BCF86A7}"/>
              </a:ext>
            </a:extLst>
          </p:cNvPr>
          <p:cNvSpPr/>
          <p:nvPr/>
        </p:nvSpPr>
        <p:spPr>
          <a:xfrm>
            <a:off x="11158538" y="1366838"/>
            <a:ext cx="819150" cy="1428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8AF9192E-D164-9582-1046-C18CD3523724}"/>
              </a:ext>
            </a:extLst>
          </p:cNvPr>
          <p:cNvSpPr>
            <a:spLocks noChangeArrowheads="1"/>
          </p:cNvSpPr>
          <p:nvPr/>
        </p:nvSpPr>
        <p:spPr bwMode="auto">
          <a:xfrm>
            <a:off x="666749" y="756358"/>
            <a:ext cx="8394379" cy="1091492"/>
          </a:xfrm>
          <a:prstGeom prst="rect">
            <a:avLst/>
          </a:prstGeom>
          <a:noFill/>
          <a:ln w="9525">
            <a:noFill/>
            <a:miter lim="800000"/>
            <a:headEnd/>
            <a:tailEnd/>
          </a:ln>
        </p:spPr>
        <p:txBody>
          <a:bodyPr lIns="0" tIns="0" rIns="0" bIns="0"/>
          <a:lstStyle/>
          <a:p>
            <a:pPr lvl="0"/>
            <a:r>
              <a:rPr lang="en-US" sz="2400" dirty="0"/>
              <a:t>Before collecting data to fill the gaps identified in the first draft of a master list, it is important to validate the list in question with the government entity in charge of curating this list to ensure that the list</a:t>
            </a:r>
            <a:r>
              <a:rPr lang="fr-CH" sz="2400" dirty="0"/>
              <a:t>:</a:t>
            </a:r>
          </a:p>
        </p:txBody>
      </p:sp>
      <p:sp>
        <p:nvSpPr>
          <p:cNvPr id="15" name="Rectangle 14">
            <a:extLst>
              <a:ext uri="{FF2B5EF4-FFF2-40B4-BE49-F238E27FC236}">
                <a16:creationId xmlns:a16="http://schemas.microsoft.com/office/drawing/2014/main" id="{6F4DA844-6000-F428-83CA-C8A3C4844D31}"/>
              </a:ext>
            </a:extLst>
          </p:cNvPr>
          <p:cNvSpPr>
            <a:spLocks noChangeArrowheads="1"/>
          </p:cNvSpPr>
          <p:nvPr/>
        </p:nvSpPr>
        <p:spPr bwMode="auto">
          <a:xfrm>
            <a:off x="844265" y="2257985"/>
            <a:ext cx="10871484" cy="2040258"/>
          </a:xfrm>
          <a:prstGeom prst="rect">
            <a:avLst/>
          </a:prstGeom>
          <a:noFill/>
          <a:ln w="9525">
            <a:noFill/>
            <a:miter lim="800000"/>
            <a:headEnd/>
            <a:tailEnd/>
          </a:ln>
        </p:spPr>
        <p:txBody>
          <a:bodyPr lIns="0" tIns="0" rIns="0" bIns="0"/>
          <a:lstStyle/>
          <a:p>
            <a:pPr marL="717550" lvl="0" indent="-358775">
              <a:buFont typeface="+mj-lt"/>
              <a:buAutoNum type="arabicPeriod"/>
            </a:pPr>
            <a:r>
              <a:rPr lang="en-US" sz="2400" dirty="0"/>
              <a:t>Contains all currently active geographic features – Record-level completeness</a:t>
            </a:r>
          </a:p>
          <a:p>
            <a:pPr marL="717550" lvl="0" indent="-358775">
              <a:buFont typeface="+mj-lt"/>
              <a:buAutoNum type="arabicPeriod"/>
            </a:pPr>
            <a:r>
              <a:rPr lang="en-US" sz="2400" dirty="0"/>
              <a:t>Contains the indication of the administrative unit (from the highest to the lowest level in the hierarchy) in which each geographic feature is currently located</a:t>
            </a:r>
          </a:p>
          <a:p>
            <a:pPr marL="717550" lvl="0" indent="-358775">
              <a:buFont typeface="+mj-lt"/>
              <a:buAutoNum type="arabicPeriod"/>
            </a:pPr>
            <a:r>
              <a:rPr lang="en-US" sz="2400" dirty="0"/>
              <a:t>Does not contain duplicates that might have been missed during the cleaning and homogenization step</a:t>
            </a:r>
            <a:endParaRPr lang="fr-CH" sz="2400" dirty="0"/>
          </a:p>
        </p:txBody>
      </p:sp>
      <p:sp>
        <p:nvSpPr>
          <p:cNvPr id="17" name="Rectangle 3">
            <a:extLst>
              <a:ext uri="{FF2B5EF4-FFF2-40B4-BE49-F238E27FC236}">
                <a16:creationId xmlns:a16="http://schemas.microsoft.com/office/drawing/2014/main" id="{A09D2629-88F8-D834-CA79-C5E37552A5DC}"/>
              </a:ext>
            </a:extLst>
          </p:cNvPr>
          <p:cNvSpPr>
            <a:spLocks noChangeArrowheads="1"/>
          </p:cNvSpPr>
          <p:nvPr/>
        </p:nvSpPr>
        <p:spPr bwMode="auto">
          <a:xfrm>
            <a:off x="2203954" y="4270573"/>
            <a:ext cx="9790822" cy="934171"/>
          </a:xfrm>
          <a:prstGeom prst="rect">
            <a:avLst/>
          </a:prstGeom>
          <a:noFill/>
          <a:ln w="9525">
            <a:noFill/>
            <a:miter lim="800000"/>
            <a:headEnd/>
            <a:tailEnd/>
          </a:ln>
        </p:spPr>
        <p:txBody>
          <a:bodyPr lIns="0" tIns="0" rIns="0" bIns="0"/>
          <a:lstStyle/>
          <a:p>
            <a:pPr lvl="0"/>
            <a:r>
              <a:rPr lang="en-US" sz="2400" dirty="0"/>
              <a:t>It is important to identify at what level of disaggregation the validation should take place to involve people with situational awareness on the ground</a:t>
            </a:r>
            <a:endParaRPr lang="fr-CH" sz="2400" dirty="0"/>
          </a:p>
        </p:txBody>
      </p:sp>
      <p:sp>
        <p:nvSpPr>
          <p:cNvPr id="19" name="Rectangle 3">
            <a:extLst>
              <a:ext uri="{FF2B5EF4-FFF2-40B4-BE49-F238E27FC236}">
                <a16:creationId xmlns:a16="http://schemas.microsoft.com/office/drawing/2014/main" id="{B9B726E1-1603-58A4-8C84-C8285B794832}"/>
              </a:ext>
            </a:extLst>
          </p:cNvPr>
          <p:cNvSpPr>
            <a:spLocks noChangeArrowheads="1"/>
          </p:cNvSpPr>
          <p:nvPr/>
        </p:nvSpPr>
        <p:spPr bwMode="auto">
          <a:xfrm>
            <a:off x="2201958" y="5219602"/>
            <a:ext cx="9655080" cy="934171"/>
          </a:xfrm>
          <a:prstGeom prst="rect">
            <a:avLst/>
          </a:prstGeom>
          <a:noFill/>
          <a:ln w="9525">
            <a:noFill/>
            <a:miter lim="800000"/>
            <a:headEnd/>
            <a:tailEnd/>
          </a:ln>
        </p:spPr>
        <p:txBody>
          <a:bodyPr lIns="0" tIns="0" rIns="0" bIns="0"/>
          <a:lstStyle/>
          <a:p>
            <a:pPr lvl="0"/>
            <a:r>
              <a:rPr lang="en-US" sz="2400" dirty="0"/>
              <a:t>Depending on the situation, and the type of geographical feature, validation can constitute the first step when collecting data in the field</a:t>
            </a:r>
            <a:endParaRPr lang="fr-CH" sz="2400" dirty="0"/>
          </a:p>
        </p:txBody>
      </p:sp>
      <p:sp>
        <p:nvSpPr>
          <p:cNvPr id="21" name="Right Arrow 10">
            <a:extLst>
              <a:ext uri="{FF2B5EF4-FFF2-40B4-BE49-F238E27FC236}">
                <a16:creationId xmlns:a16="http://schemas.microsoft.com/office/drawing/2014/main" id="{A1FCA973-018F-0C14-66E9-D52FBFDAD8AD}"/>
              </a:ext>
            </a:extLst>
          </p:cNvPr>
          <p:cNvSpPr/>
          <p:nvPr/>
        </p:nvSpPr>
        <p:spPr>
          <a:xfrm>
            <a:off x="1558925" y="4217368"/>
            <a:ext cx="476182" cy="45779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ight Arrow 10">
            <a:extLst>
              <a:ext uri="{FF2B5EF4-FFF2-40B4-BE49-F238E27FC236}">
                <a16:creationId xmlns:a16="http://schemas.microsoft.com/office/drawing/2014/main" id="{E50E03C2-934D-6C63-35A2-DDEBF8D6A43A}"/>
              </a:ext>
            </a:extLst>
          </p:cNvPr>
          <p:cNvSpPr/>
          <p:nvPr/>
        </p:nvSpPr>
        <p:spPr>
          <a:xfrm>
            <a:off x="1558925" y="5152927"/>
            <a:ext cx="476182" cy="45779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3">
            <a:extLst>
              <a:ext uri="{FF2B5EF4-FFF2-40B4-BE49-F238E27FC236}">
                <a16:creationId xmlns:a16="http://schemas.microsoft.com/office/drawing/2014/main" id="{80B991DB-28DF-C049-B7BC-48145872D04D}"/>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61</a:t>
            </a:fld>
            <a:endParaRPr lang="en-GB" altLang="en-US" sz="1200" dirty="0">
              <a:solidFill>
                <a:schemeClr val="bg1"/>
              </a:solidFill>
            </a:endParaRPr>
          </a:p>
        </p:txBody>
      </p:sp>
    </p:spTree>
    <p:extLst>
      <p:ext uri="{BB962C8B-B14F-4D97-AF65-F5344CB8AC3E}">
        <p14:creationId xmlns:p14="http://schemas.microsoft.com/office/powerpoint/2010/main" val="2813584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 – Master list</a:t>
            </a:r>
          </a:p>
        </p:txBody>
      </p:sp>
      <p:pic>
        <p:nvPicPr>
          <p:cNvPr id="12" name="Picture 11">
            <a:extLst>
              <a:ext uri="{FF2B5EF4-FFF2-40B4-BE49-F238E27FC236}">
                <a16:creationId xmlns:a16="http://schemas.microsoft.com/office/drawing/2014/main" id="{50DA1BEC-93DC-DAFC-961D-C2D44B29031B}"/>
              </a:ext>
            </a:extLst>
          </p:cNvPr>
          <p:cNvPicPr>
            <a:picLocks noChangeAspect="1"/>
          </p:cNvPicPr>
          <p:nvPr/>
        </p:nvPicPr>
        <p:blipFill>
          <a:blip r:embed="rId3"/>
          <a:stretch>
            <a:fillRect/>
          </a:stretch>
        </p:blipFill>
        <p:spPr>
          <a:xfrm>
            <a:off x="9035109" y="235376"/>
            <a:ext cx="2959667" cy="1593424"/>
          </a:xfrm>
          <a:prstGeom prst="rect">
            <a:avLst/>
          </a:prstGeom>
        </p:spPr>
      </p:pic>
      <p:sp>
        <p:nvSpPr>
          <p:cNvPr id="13" name="Rectangle 12">
            <a:extLst>
              <a:ext uri="{FF2B5EF4-FFF2-40B4-BE49-F238E27FC236}">
                <a16:creationId xmlns:a16="http://schemas.microsoft.com/office/drawing/2014/main" id="{B84E7D96-4FA1-D7F7-7681-ADFA1BCF86A7}"/>
              </a:ext>
            </a:extLst>
          </p:cNvPr>
          <p:cNvSpPr/>
          <p:nvPr/>
        </p:nvSpPr>
        <p:spPr>
          <a:xfrm>
            <a:off x="11158538" y="1366838"/>
            <a:ext cx="819150" cy="1428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8AF9192E-D164-9582-1046-C18CD3523724}"/>
              </a:ext>
            </a:extLst>
          </p:cNvPr>
          <p:cNvSpPr>
            <a:spLocks noChangeArrowheads="1"/>
          </p:cNvSpPr>
          <p:nvPr/>
        </p:nvSpPr>
        <p:spPr bwMode="auto">
          <a:xfrm>
            <a:off x="666749" y="775408"/>
            <a:ext cx="8221899" cy="1091492"/>
          </a:xfrm>
          <a:prstGeom prst="rect">
            <a:avLst/>
          </a:prstGeom>
          <a:noFill/>
          <a:ln w="9525">
            <a:noFill/>
            <a:miter lim="800000"/>
            <a:headEnd/>
            <a:tailEnd/>
          </a:ln>
        </p:spPr>
        <p:txBody>
          <a:bodyPr lIns="0" tIns="0" rIns="0" bIns="0"/>
          <a:lstStyle/>
          <a:p>
            <a:pPr lvl="0"/>
            <a:r>
              <a:rPr lang="en-US" sz="2300" dirty="0"/>
              <a:t>Once the completeness of the records of the 1st draft of the master list validated by the curating government authority, and this applies to any geographic feature (infrastructure, health personnel, etc.), the collection of missing, uncertain or outdated data can take place</a:t>
            </a:r>
          </a:p>
        </p:txBody>
      </p:sp>
      <p:sp>
        <p:nvSpPr>
          <p:cNvPr id="21" name="Right Arrow 10">
            <a:extLst>
              <a:ext uri="{FF2B5EF4-FFF2-40B4-BE49-F238E27FC236}">
                <a16:creationId xmlns:a16="http://schemas.microsoft.com/office/drawing/2014/main" id="{A1FCA973-018F-0C14-66E9-D52FBFDAD8AD}"/>
              </a:ext>
            </a:extLst>
          </p:cNvPr>
          <p:cNvSpPr/>
          <p:nvPr/>
        </p:nvSpPr>
        <p:spPr>
          <a:xfrm>
            <a:off x="1320834" y="3827730"/>
            <a:ext cx="476182" cy="45779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ight Arrow 10">
            <a:extLst>
              <a:ext uri="{FF2B5EF4-FFF2-40B4-BE49-F238E27FC236}">
                <a16:creationId xmlns:a16="http://schemas.microsoft.com/office/drawing/2014/main" id="{E50E03C2-934D-6C63-35A2-DDEBF8D6A43A}"/>
              </a:ext>
            </a:extLst>
          </p:cNvPr>
          <p:cNvSpPr/>
          <p:nvPr/>
        </p:nvSpPr>
        <p:spPr>
          <a:xfrm>
            <a:off x="1324850" y="5103035"/>
            <a:ext cx="476182" cy="45779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3">
            <a:extLst>
              <a:ext uri="{FF2B5EF4-FFF2-40B4-BE49-F238E27FC236}">
                <a16:creationId xmlns:a16="http://schemas.microsoft.com/office/drawing/2014/main" id="{BDA5BFF2-3D79-FB52-25DA-DCB83C29741F}"/>
              </a:ext>
            </a:extLst>
          </p:cNvPr>
          <p:cNvSpPr>
            <a:spLocks noChangeArrowheads="1"/>
          </p:cNvSpPr>
          <p:nvPr/>
        </p:nvSpPr>
        <p:spPr bwMode="auto">
          <a:xfrm>
            <a:off x="691980" y="2320981"/>
            <a:ext cx="11165057" cy="934171"/>
          </a:xfrm>
          <a:prstGeom prst="rect">
            <a:avLst/>
          </a:prstGeom>
          <a:noFill/>
          <a:ln w="9525">
            <a:noFill/>
            <a:miter lim="800000"/>
            <a:headEnd/>
            <a:tailEnd/>
          </a:ln>
        </p:spPr>
        <p:txBody>
          <a:bodyPr lIns="0" tIns="0" rIns="0" bIns="0"/>
          <a:lstStyle/>
          <a:p>
            <a:pPr lvl="0"/>
            <a:r>
              <a:rPr lang="en-US" sz="2300" dirty="0"/>
              <a:t>Two types of data can be distinguished at this level because they may require a different collection method</a:t>
            </a:r>
            <a:r>
              <a:rPr lang="fr-CH" sz="2300" dirty="0"/>
              <a:t>:</a:t>
            </a:r>
          </a:p>
        </p:txBody>
      </p:sp>
      <p:sp>
        <p:nvSpPr>
          <p:cNvPr id="4" name="Rectangle 3">
            <a:extLst>
              <a:ext uri="{FF2B5EF4-FFF2-40B4-BE49-F238E27FC236}">
                <a16:creationId xmlns:a16="http://schemas.microsoft.com/office/drawing/2014/main" id="{7F96AD1A-BF30-8E2A-C93C-5981B15525C5}"/>
              </a:ext>
            </a:extLst>
          </p:cNvPr>
          <p:cNvSpPr>
            <a:spLocks noChangeArrowheads="1"/>
          </p:cNvSpPr>
          <p:nvPr/>
        </p:nvSpPr>
        <p:spPr bwMode="auto">
          <a:xfrm>
            <a:off x="1170950" y="3030671"/>
            <a:ext cx="7717698" cy="794759"/>
          </a:xfrm>
          <a:prstGeom prst="rect">
            <a:avLst/>
          </a:prstGeom>
          <a:noFill/>
          <a:ln w="9525">
            <a:noFill/>
            <a:miter lim="800000"/>
            <a:headEnd/>
            <a:tailEnd/>
          </a:ln>
        </p:spPr>
        <p:txBody>
          <a:bodyPr lIns="0" tIns="0" rIns="0" bIns="0"/>
          <a:lstStyle/>
          <a:p>
            <a:pPr marL="342900" lvl="0" indent="-342900">
              <a:buFont typeface="Arial" panose="020B0604020202020204" pitchFamily="34" charset="0"/>
              <a:buChar char="•"/>
            </a:pPr>
            <a:r>
              <a:rPr lang="en-US" sz="2300" dirty="0"/>
              <a:t>Geographic coordinates</a:t>
            </a:r>
          </a:p>
          <a:p>
            <a:pPr marL="342900" lvl="0" indent="-342900">
              <a:buFont typeface="Arial" panose="020B0604020202020204" pitchFamily="34" charset="0"/>
              <a:buChar char="•"/>
            </a:pPr>
            <a:r>
              <a:rPr lang="en-US" sz="2300" dirty="0"/>
              <a:t>Other data elements contained in the list</a:t>
            </a:r>
            <a:endParaRPr lang="fr-CH" sz="2300" dirty="0"/>
          </a:p>
        </p:txBody>
      </p:sp>
      <p:sp>
        <p:nvSpPr>
          <p:cNvPr id="5" name="Rectangle 3">
            <a:extLst>
              <a:ext uri="{FF2B5EF4-FFF2-40B4-BE49-F238E27FC236}">
                <a16:creationId xmlns:a16="http://schemas.microsoft.com/office/drawing/2014/main" id="{4374FC94-E1D5-0B20-64B9-6EF60EF487BC}"/>
              </a:ext>
            </a:extLst>
          </p:cNvPr>
          <p:cNvSpPr>
            <a:spLocks noChangeArrowheads="1"/>
          </p:cNvSpPr>
          <p:nvPr/>
        </p:nvSpPr>
        <p:spPr bwMode="auto">
          <a:xfrm>
            <a:off x="1901700" y="3885949"/>
            <a:ext cx="9955337" cy="1143251"/>
          </a:xfrm>
          <a:prstGeom prst="rect">
            <a:avLst/>
          </a:prstGeom>
          <a:noFill/>
          <a:ln w="9525">
            <a:noFill/>
            <a:miter lim="800000"/>
            <a:headEnd/>
            <a:tailEnd/>
          </a:ln>
        </p:spPr>
        <p:txBody>
          <a:bodyPr lIns="0" tIns="0" rIns="0" bIns="0"/>
          <a:lstStyle/>
          <a:p>
            <a:pPr lvl="0"/>
            <a:r>
              <a:rPr lang="en-US" sz="2300" dirty="0"/>
              <a:t>In both cases, a Standard Operating Procedure (SOP), including the validation step, should be defined and documented and the data collectors trained accordingly to ensure the effectiveness of the exercise and the quality of the data collected</a:t>
            </a:r>
            <a:endParaRPr lang="fr-CH" sz="2300" dirty="0"/>
          </a:p>
        </p:txBody>
      </p:sp>
      <p:sp>
        <p:nvSpPr>
          <p:cNvPr id="7" name="TextBox 6">
            <a:extLst>
              <a:ext uri="{FF2B5EF4-FFF2-40B4-BE49-F238E27FC236}">
                <a16:creationId xmlns:a16="http://schemas.microsoft.com/office/drawing/2014/main" id="{D36847B4-DC8C-F8A7-E930-582D473742A6}"/>
              </a:ext>
            </a:extLst>
          </p:cNvPr>
          <p:cNvSpPr txBox="1"/>
          <p:nvPr/>
        </p:nvSpPr>
        <p:spPr>
          <a:xfrm>
            <a:off x="1801031" y="5103035"/>
            <a:ext cx="10176657" cy="1154162"/>
          </a:xfrm>
          <a:prstGeom prst="rect">
            <a:avLst/>
          </a:prstGeom>
          <a:noFill/>
        </p:spPr>
        <p:txBody>
          <a:bodyPr wrap="square">
            <a:spAutoFit/>
          </a:bodyPr>
          <a:lstStyle/>
          <a:p>
            <a:r>
              <a:rPr lang="en-US" sz="2300" dirty="0"/>
              <a:t>Important note: the official unique identifier of each geographic feature as captured in the master list must be included in the data collection instrument being used to make the link with the master list</a:t>
            </a:r>
            <a:endParaRPr lang="en-GB" sz="2300" dirty="0"/>
          </a:p>
        </p:txBody>
      </p:sp>
      <p:sp>
        <p:nvSpPr>
          <p:cNvPr id="6" name="Slide Number Placeholder 3">
            <a:extLst>
              <a:ext uri="{FF2B5EF4-FFF2-40B4-BE49-F238E27FC236}">
                <a16:creationId xmlns:a16="http://schemas.microsoft.com/office/drawing/2014/main" id="{E71D5609-4FAC-2DB9-1B90-2BAF6E3D7214}"/>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62</a:t>
            </a:fld>
            <a:endParaRPr lang="en-GB" altLang="en-US" sz="1200" dirty="0">
              <a:solidFill>
                <a:schemeClr val="bg1"/>
              </a:solidFill>
            </a:endParaRPr>
          </a:p>
        </p:txBody>
      </p:sp>
    </p:spTree>
    <p:extLst>
      <p:ext uri="{BB962C8B-B14F-4D97-AF65-F5344CB8AC3E}">
        <p14:creationId xmlns:p14="http://schemas.microsoft.com/office/powerpoint/2010/main" val="17337686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 – Collecting geographic coordinates</a:t>
            </a:r>
          </a:p>
        </p:txBody>
      </p:sp>
      <p:pic>
        <p:nvPicPr>
          <p:cNvPr id="3" name="Picture 2" descr="A close-up of a hand holding a device&#10;&#10;Description automatically generated">
            <a:extLst>
              <a:ext uri="{FF2B5EF4-FFF2-40B4-BE49-F238E27FC236}">
                <a16:creationId xmlns:a16="http://schemas.microsoft.com/office/drawing/2014/main" id="{D2B72FCF-870E-50A7-9E1D-8E46F273BA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244011" y="4404685"/>
            <a:ext cx="1863812" cy="1319898"/>
          </a:xfrm>
          <a:prstGeom prst="rect">
            <a:avLst/>
          </a:prstGeom>
          <a:ln>
            <a:solidFill>
              <a:schemeClr val="tx1"/>
            </a:solidFill>
          </a:ln>
        </p:spPr>
      </p:pic>
      <p:sp>
        <p:nvSpPr>
          <p:cNvPr id="4" name="Rectangle 3">
            <a:extLst>
              <a:ext uri="{FF2B5EF4-FFF2-40B4-BE49-F238E27FC236}">
                <a16:creationId xmlns:a16="http://schemas.microsoft.com/office/drawing/2014/main" id="{6B506C3F-3F8A-502F-B255-FCDE9366B5CF}"/>
              </a:ext>
            </a:extLst>
          </p:cNvPr>
          <p:cNvSpPr>
            <a:spLocks noChangeArrowheads="1"/>
          </p:cNvSpPr>
          <p:nvPr/>
        </p:nvSpPr>
        <p:spPr bwMode="auto">
          <a:xfrm>
            <a:off x="657038" y="745655"/>
            <a:ext cx="9325161" cy="865119"/>
          </a:xfrm>
          <a:prstGeom prst="rect">
            <a:avLst/>
          </a:prstGeom>
          <a:noFill/>
          <a:ln w="9525">
            <a:noFill/>
            <a:miter lim="800000"/>
            <a:headEnd/>
            <a:tailEnd/>
          </a:ln>
        </p:spPr>
        <p:txBody>
          <a:bodyPr lIns="0" tIns="0" rIns="0" bIns="0"/>
          <a:lstStyle/>
          <a:p>
            <a:pPr lvl="0"/>
            <a:r>
              <a:rPr lang="en-US" sz="2400" dirty="0"/>
              <a:t>Twelve (12) methods for collecting geographic coordinates have been identified and documented by the Health GeoLab (guidance 2.4.2)</a:t>
            </a:r>
            <a:r>
              <a:rPr lang="fr-CH" sz="2400" dirty="0"/>
              <a:t>:</a:t>
            </a:r>
          </a:p>
        </p:txBody>
      </p:sp>
      <p:sp>
        <p:nvSpPr>
          <p:cNvPr id="6" name="Rectangle 3">
            <a:extLst>
              <a:ext uri="{FF2B5EF4-FFF2-40B4-BE49-F238E27FC236}">
                <a16:creationId xmlns:a16="http://schemas.microsoft.com/office/drawing/2014/main" id="{C0A4E3EC-51DB-4D98-6316-27364E7634B1}"/>
              </a:ext>
            </a:extLst>
          </p:cNvPr>
          <p:cNvSpPr>
            <a:spLocks noChangeArrowheads="1"/>
          </p:cNvSpPr>
          <p:nvPr/>
        </p:nvSpPr>
        <p:spPr bwMode="auto">
          <a:xfrm>
            <a:off x="1226504" y="1988488"/>
            <a:ext cx="2575372" cy="2720814"/>
          </a:xfrm>
          <a:prstGeom prst="rect">
            <a:avLst/>
          </a:prstGeom>
          <a:noFill/>
          <a:ln w="9525">
            <a:noFill/>
            <a:miter lim="800000"/>
            <a:headEnd/>
            <a:tailEnd/>
          </a:ln>
        </p:spPr>
        <p:txBody>
          <a:bodyPr lIns="0" tIns="0" rIns="0" bIns="0"/>
          <a:lstStyle/>
          <a:p>
            <a:pPr lvl="0"/>
            <a:r>
              <a:rPr lang="en-US" sz="2200" dirty="0"/>
              <a:t>This table can be used to determine the most appropriate method based on the need for scalability and main data use</a:t>
            </a:r>
            <a:endParaRPr lang="en-PH" sz="2200" dirty="0"/>
          </a:p>
        </p:txBody>
      </p:sp>
      <p:pic>
        <p:nvPicPr>
          <p:cNvPr id="8" name="Picture 7">
            <a:extLst>
              <a:ext uri="{FF2B5EF4-FFF2-40B4-BE49-F238E27FC236}">
                <a16:creationId xmlns:a16="http://schemas.microsoft.com/office/drawing/2014/main" id="{2BF54091-DBB6-5399-9A5C-6CAC14D965DD}"/>
              </a:ext>
            </a:extLst>
          </p:cNvPr>
          <p:cNvPicPr/>
          <p:nvPr/>
        </p:nvPicPr>
        <p:blipFill>
          <a:blip r:embed="rId4" cstate="print"/>
          <a:srcRect/>
          <a:stretch>
            <a:fillRect/>
          </a:stretch>
        </p:blipFill>
        <p:spPr bwMode="auto">
          <a:xfrm>
            <a:off x="4330037" y="1700808"/>
            <a:ext cx="7347613" cy="4547592"/>
          </a:xfrm>
          <a:prstGeom prst="rect">
            <a:avLst/>
          </a:prstGeom>
          <a:noFill/>
          <a:ln w="9525">
            <a:noFill/>
            <a:miter lim="800000"/>
            <a:headEnd/>
            <a:tailEnd/>
          </a:ln>
        </p:spPr>
      </p:pic>
      <p:sp>
        <p:nvSpPr>
          <p:cNvPr id="9" name="Right Arrow 10">
            <a:extLst>
              <a:ext uri="{FF2B5EF4-FFF2-40B4-BE49-F238E27FC236}">
                <a16:creationId xmlns:a16="http://schemas.microsoft.com/office/drawing/2014/main" id="{000E5E31-75F4-6A5A-DB0E-587AB768BB0F}"/>
              </a:ext>
            </a:extLst>
          </p:cNvPr>
          <p:cNvSpPr/>
          <p:nvPr/>
        </p:nvSpPr>
        <p:spPr>
          <a:xfrm>
            <a:off x="657038" y="1918206"/>
            <a:ext cx="476182" cy="45779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a:extLst>
              <a:ext uri="{FF2B5EF4-FFF2-40B4-BE49-F238E27FC236}">
                <a16:creationId xmlns:a16="http://schemas.microsoft.com/office/drawing/2014/main" id="{8DB7387D-BC58-D595-5D18-91C37DCAA317}"/>
              </a:ext>
            </a:extLst>
          </p:cNvPr>
          <p:cNvPicPr>
            <a:picLocks noChangeAspect="1"/>
          </p:cNvPicPr>
          <p:nvPr/>
        </p:nvPicPr>
        <p:blipFill>
          <a:blip r:embed="rId5"/>
          <a:stretch>
            <a:fillRect/>
          </a:stretch>
        </p:blipFill>
        <p:spPr>
          <a:xfrm>
            <a:off x="10061244" y="569800"/>
            <a:ext cx="1933532" cy="1040974"/>
          </a:xfrm>
          <a:prstGeom prst="rect">
            <a:avLst/>
          </a:prstGeom>
        </p:spPr>
      </p:pic>
      <p:sp>
        <p:nvSpPr>
          <p:cNvPr id="11" name="Rectangle 10">
            <a:extLst>
              <a:ext uri="{FF2B5EF4-FFF2-40B4-BE49-F238E27FC236}">
                <a16:creationId xmlns:a16="http://schemas.microsoft.com/office/drawing/2014/main" id="{CBDB02E0-3FD2-D9FE-16E8-E19AC6C76345}"/>
              </a:ext>
            </a:extLst>
          </p:cNvPr>
          <p:cNvSpPr/>
          <p:nvPr/>
        </p:nvSpPr>
        <p:spPr>
          <a:xfrm>
            <a:off x="11447463" y="919407"/>
            <a:ext cx="249237" cy="1307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Slide Number Placeholder 3">
            <a:extLst>
              <a:ext uri="{FF2B5EF4-FFF2-40B4-BE49-F238E27FC236}">
                <a16:creationId xmlns:a16="http://schemas.microsoft.com/office/drawing/2014/main" id="{E97A8A9A-8D3A-E9F2-C601-A01BFF7F6CA0}"/>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63</a:t>
            </a:fld>
            <a:endParaRPr lang="en-GB" altLang="en-US" sz="1200" dirty="0">
              <a:solidFill>
                <a:schemeClr val="bg1"/>
              </a:solidFill>
            </a:endParaRPr>
          </a:p>
        </p:txBody>
      </p:sp>
    </p:spTree>
    <p:extLst>
      <p:ext uri="{BB962C8B-B14F-4D97-AF65-F5344CB8AC3E}">
        <p14:creationId xmlns:p14="http://schemas.microsoft.com/office/powerpoint/2010/main" val="920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hand holding a device&#10;&#10;Description automatically generated">
            <a:extLst>
              <a:ext uri="{FF2B5EF4-FFF2-40B4-BE49-F238E27FC236}">
                <a16:creationId xmlns:a16="http://schemas.microsoft.com/office/drawing/2014/main" id="{D2B72FCF-870E-50A7-9E1D-8E46F273BA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987812" y="418182"/>
            <a:ext cx="1017727" cy="720725"/>
          </a:xfrm>
          <a:prstGeom prst="rect">
            <a:avLst/>
          </a:prstGeom>
          <a:ln>
            <a:solidFill>
              <a:schemeClr val="tx1"/>
            </a:solidFill>
          </a:ln>
        </p:spPr>
      </p:pic>
      <p:sp>
        <p:nvSpPr>
          <p:cNvPr id="5" name="Rectangle 3">
            <a:extLst>
              <a:ext uri="{FF2B5EF4-FFF2-40B4-BE49-F238E27FC236}">
                <a16:creationId xmlns:a16="http://schemas.microsoft.com/office/drawing/2014/main" id="{F79A4535-B3D7-0902-AE18-04C40973BB0E}"/>
              </a:ext>
            </a:extLst>
          </p:cNvPr>
          <p:cNvSpPr>
            <a:spLocks noChangeArrowheads="1"/>
          </p:cNvSpPr>
          <p:nvPr/>
        </p:nvSpPr>
        <p:spPr bwMode="auto">
          <a:xfrm>
            <a:off x="658812" y="745008"/>
            <a:ext cx="10412599" cy="365125"/>
          </a:xfrm>
          <a:prstGeom prst="rect">
            <a:avLst/>
          </a:prstGeom>
          <a:noFill/>
          <a:ln w="9525">
            <a:noFill/>
            <a:miter lim="800000"/>
            <a:headEnd/>
            <a:tailEnd/>
          </a:ln>
        </p:spPr>
        <p:txBody>
          <a:bodyPr lIns="0" tIns="0" rIns="0" bIns="0"/>
          <a:lstStyle/>
          <a:p>
            <a:pPr lvl="0">
              <a:spcAft>
                <a:spcPts val="1200"/>
              </a:spcAft>
            </a:pPr>
            <a:r>
              <a:rPr lang="en-US" sz="2400" dirty="0"/>
              <a:t>When selecting a method from this table, it is important to remember that</a:t>
            </a:r>
            <a:r>
              <a:rPr lang="en-PH" sz="2400" dirty="0"/>
              <a:t>:</a:t>
            </a:r>
            <a:endParaRPr lang="en-GB" sz="2400" dirty="0"/>
          </a:p>
        </p:txBody>
      </p:sp>
      <p:sp>
        <p:nvSpPr>
          <p:cNvPr id="7" name="Rectangle 3">
            <a:extLst>
              <a:ext uri="{FF2B5EF4-FFF2-40B4-BE49-F238E27FC236}">
                <a16:creationId xmlns:a16="http://schemas.microsoft.com/office/drawing/2014/main" id="{A169F119-E5B6-1966-8F26-640C7BD0D528}"/>
              </a:ext>
            </a:extLst>
          </p:cNvPr>
          <p:cNvSpPr>
            <a:spLocks noChangeArrowheads="1"/>
          </p:cNvSpPr>
          <p:nvPr/>
        </p:nvSpPr>
        <p:spPr bwMode="auto">
          <a:xfrm>
            <a:off x="658813" y="1258691"/>
            <a:ext cx="10571162" cy="5061344"/>
          </a:xfrm>
          <a:prstGeom prst="rect">
            <a:avLst/>
          </a:prstGeom>
          <a:noFill/>
          <a:ln w="9525">
            <a:noFill/>
            <a:miter lim="800000"/>
            <a:headEnd/>
            <a:tailEnd/>
          </a:ln>
        </p:spPr>
        <p:txBody>
          <a:bodyPr lIns="0" tIns="0" rIns="0" bIns="0"/>
          <a:lstStyle/>
          <a:p>
            <a:pPr marL="452438" indent="-425450" eaLnBrk="1" hangingPunct="1">
              <a:spcAft>
                <a:spcPts val="600"/>
              </a:spcAft>
              <a:buAutoNum type="arabicPeriod"/>
              <a:defRPr/>
            </a:pPr>
            <a:r>
              <a:rPr lang="en-US" altLang="en-US" sz="2400" dirty="0"/>
              <a:t>These methods consider that there is no pre-existing electronic field data collection system in place in the country. If a system is already in place, and it provides the necessary functionalities to collect quality data then using it should be considered</a:t>
            </a:r>
          </a:p>
          <a:p>
            <a:pPr marL="452438" indent="-425450" eaLnBrk="1" hangingPunct="1">
              <a:spcAft>
                <a:spcPts val="600"/>
              </a:spcAft>
              <a:buFont typeface="+mj-lt"/>
              <a:buAutoNum type="arabicPeriod" startAt="2"/>
              <a:defRPr/>
            </a:pPr>
            <a:r>
              <a:rPr lang="en-US" altLang="en-US" sz="2400" dirty="0"/>
              <a:t>The use of an electronic form, with predefined content when applicable, can considerably reduce data collection time as well as data entry errors. The use of such form should therefore be preferred over paper ones</a:t>
            </a:r>
          </a:p>
          <a:p>
            <a:pPr marL="452438" indent="-425450" eaLnBrk="1" hangingPunct="1">
              <a:spcAft>
                <a:spcPts val="600"/>
              </a:spcAft>
              <a:buFont typeface="+mj-lt"/>
              <a:buAutoNum type="arabicPeriod" startAt="2"/>
              <a:defRPr/>
            </a:pPr>
            <a:r>
              <a:rPr lang="en-US" altLang="en-US" sz="2400" dirty="0"/>
              <a:t>The higher the positional accuracy and precision of the collected coordinates, the greater the number of use cases. It is therefore recommended to always aim to achieve the highest possible level of positional accuracy and precision</a:t>
            </a:r>
            <a:endParaRPr lang="en-PH" altLang="en-US" sz="2400" dirty="0"/>
          </a:p>
          <a:p>
            <a:pPr marL="452438" indent="-425450" eaLnBrk="1" hangingPunct="1">
              <a:buFont typeface="+mj-lt"/>
              <a:buAutoNum type="arabicPeriod" startAt="2"/>
              <a:defRPr/>
            </a:pPr>
            <a:r>
              <a:rPr lang="en-US" altLang="en-US" sz="2400" dirty="0"/>
              <a:t>Collecting geographic coordinates through the sole use of an offline map application (methods 1-3) requires that data collectors know how to navigate on a map or imagery and to recognize the terrain from an aerial view</a:t>
            </a:r>
            <a:endParaRPr lang="en-PH" altLang="en-US" sz="2400" dirty="0"/>
          </a:p>
        </p:txBody>
      </p:sp>
      <p:sp>
        <p:nvSpPr>
          <p:cNvPr id="10" name="Title 1">
            <a:extLst>
              <a:ext uri="{FF2B5EF4-FFF2-40B4-BE49-F238E27FC236}">
                <a16:creationId xmlns:a16="http://schemas.microsoft.com/office/drawing/2014/main" id="{7244260C-4BFE-36DB-13A7-F5095014455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 – Collecting geographic coordinates</a:t>
            </a:r>
          </a:p>
        </p:txBody>
      </p:sp>
      <p:pic>
        <p:nvPicPr>
          <p:cNvPr id="4" name="Picture 3">
            <a:extLst>
              <a:ext uri="{FF2B5EF4-FFF2-40B4-BE49-F238E27FC236}">
                <a16:creationId xmlns:a16="http://schemas.microsoft.com/office/drawing/2014/main" id="{2CACEED3-0FBB-CEA0-C31F-3541BDA1A4B4}"/>
              </a:ext>
            </a:extLst>
          </p:cNvPr>
          <p:cNvPicPr>
            <a:picLocks noChangeAspect="1"/>
          </p:cNvPicPr>
          <p:nvPr/>
        </p:nvPicPr>
        <p:blipFill rotWithShape="1">
          <a:blip r:embed="rId4"/>
          <a:srcRect l="80520" t="38265" r="10441" b="47050"/>
          <a:stretch/>
        </p:blipFill>
        <p:spPr>
          <a:xfrm>
            <a:off x="11704866" y="1148161"/>
            <a:ext cx="277179" cy="249797"/>
          </a:xfrm>
          <a:prstGeom prst="rect">
            <a:avLst/>
          </a:prstGeom>
        </p:spPr>
      </p:pic>
      <p:sp>
        <p:nvSpPr>
          <p:cNvPr id="6" name="Slide Number Placeholder 3">
            <a:extLst>
              <a:ext uri="{FF2B5EF4-FFF2-40B4-BE49-F238E27FC236}">
                <a16:creationId xmlns:a16="http://schemas.microsoft.com/office/drawing/2014/main" id="{A78CAEA8-36EC-CDD9-FF26-B289C0559FD8}"/>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64</a:t>
            </a:fld>
            <a:endParaRPr lang="en-GB" altLang="en-US" sz="1200" dirty="0">
              <a:solidFill>
                <a:schemeClr val="bg1"/>
              </a:solidFill>
            </a:endParaRPr>
          </a:p>
        </p:txBody>
      </p:sp>
    </p:spTree>
    <p:extLst>
      <p:ext uri="{BB962C8B-B14F-4D97-AF65-F5344CB8AC3E}">
        <p14:creationId xmlns:p14="http://schemas.microsoft.com/office/powerpoint/2010/main" val="33301373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591671"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65</a:t>
            </a:fld>
            <a:endParaRPr lang="en-GB" altLang="en-US" sz="1200" dirty="0">
              <a:solidFill>
                <a:schemeClr val="bg1"/>
              </a:solidFill>
            </a:endParaRPr>
          </a:p>
        </p:txBody>
      </p:sp>
      <p:pic>
        <p:nvPicPr>
          <p:cNvPr id="3" name="Picture 2" descr="A close-up of a hand holding a device&#10;&#10;Description automatically generated">
            <a:extLst>
              <a:ext uri="{FF2B5EF4-FFF2-40B4-BE49-F238E27FC236}">
                <a16:creationId xmlns:a16="http://schemas.microsoft.com/office/drawing/2014/main" id="{D2B72FCF-870E-50A7-9E1D-8E46F273BA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987812" y="419764"/>
            <a:ext cx="1017727" cy="720725"/>
          </a:xfrm>
          <a:prstGeom prst="rect">
            <a:avLst/>
          </a:prstGeom>
          <a:ln>
            <a:solidFill>
              <a:schemeClr val="tx1"/>
            </a:solidFill>
          </a:ln>
        </p:spPr>
      </p:pic>
      <p:sp>
        <p:nvSpPr>
          <p:cNvPr id="4" name="Rectangle 3">
            <a:extLst>
              <a:ext uri="{FF2B5EF4-FFF2-40B4-BE49-F238E27FC236}">
                <a16:creationId xmlns:a16="http://schemas.microsoft.com/office/drawing/2014/main" id="{B7D12C20-3618-4BFE-5EA7-68ED29203022}"/>
              </a:ext>
            </a:extLst>
          </p:cNvPr>
          <p:cNvSpPr>
            <a:spLocks noChangeArrowheads="1"/>
          </p:cNvSpPr>
          <p:nvPr/>
        </p:nvSpPr>
        <p:spPr bwMode="auto">
          <a:xfrm>
            <a:off x="628847" y="761465"/>
            <a:ext cx="8429427" cy="1848385"/>
          </a:xfrm>
          <a:prstGeom prst="rect">
            <a:avLst/>
          </a:prstGeom>
          <a:noFill/>
          <a:ln w="9525">
            <a:noFill/>
            <a:miter lim="800000"/>
            <a:headEnd/>
            <a:tailEnd/>
          </a:ln>
        </p:spPr>
        <p:txBody>
          <a:bodyPr lIns="0" tIns="0" rIns="0" bIns="0"/>
          <a:lstStyle/>
          <a:p>
            <a:r>
              <a:rPr lang="en-US" sz="2300" dirty="0"/>
              <a:t>The following items are required for each of these methods</a:t>
            </a:r>
            <a:r>
              <a:rPr lang="fr-CH" sz="2300" dirty="0"/>
              <a:t>:</a:t>
            </a:r>
          </a:p>
          <a:p>
            <a:pPr marL="914400" lvl="1" indent="-457200">
              <a:buFont typeface="Arial" pitchFamily="34" charset="0"/>
              <a:buChar char="•"/>
            </a:pPr>
            <a:r>
              <a:rPr lang="en-US" sz="2300" dirty="0"/>
              <a:t>Data collection form</a:t>
            </a:r>
          </a:p>
          <a:p>
            <a:pPr marL="914400" lvl="1" indent="-457200">
              <a:buFont typeface="Arial" pitchFamily="34" charset="0"/>
              <a:buChar char="•"/>
            </a:pPr>
            <a:r>
              <a:rPr lang="en-US" sz="2300" dirty="0"/>
              <a:t>A standard operating procedure (SOP)</a:t>
            </a:r>
          </a:p>
          <a:p>
            <a:pPr marL="914400" lvl="1" indent="-457200">
              <a:buFont typeface="Arial" pitchFamily="34" charset="0"/>
              <a:buChar char="•"/>
            </a:pPr>
            <a:r>
              <a:rPr lang="en-US" sz="2300" dirty="0"/>
              <a:t>The master list of the geographic features for which geographic coordinates are to be collected</a:t>
            </a:r>
            <a:endParaRPr lang="fr-CH" sz="2300" dirty="0"/>
          </a:p>
        </p:txBody>
      </p:sp>
      <p:pic>
        <p:nvPicPr>
          <p:cNvPr id="6" name="Picture 5">
            <a:extLst>
              <a:ext uri="{FF2B5EF4-FFF2-40B4-BE49-F238E27FC236}">
                <a16:creationId xmlns:a16="http://schemas.microsoft.com/office/drawing/2014/main" id="{A9239215-ADA9-A20C-A194-D9A0337007F7}"/>
              </a:ext>
            </a:extLst>
          </p:cNvPr>
          <p:cNvPicPr>
            <a:picLocks noChangeAspect="1"/>
          </p:cNvPicPr>
          <p:nvPr/>
        </p:nvPicPr>
        <p:blipFill>
          <a:blip r:embed="rId4"/>
          <a:stretch>
            <a:fillRect/>
          </a:stretch>
        </p:blipFill>
        <p:spPr>
          <a:xfrm>
            <a:off x="8751514" y="3633067"/>
            <a:ext cx="3243262" cy="2251117"/>
          </a:xfrm>
          <a:prstGeom prst="rect">
            <a:avLst/>
          </a:prstGeom>
        </p:spPr>
      </p:pic>
      <p:sp>
        <p:nvSpPr>
          <p:cNvPr id="8" name="Rectangle 3">
            <a:extLst>
              <a:ext uri="{FF2B5EF4-FFF2-40B4-BE49-F238E27FC236}">
                <a16:creationId xmlns:a16="http://schemas.microsoft.com/office/drawing/2014/main" id="{5AEE75B1-AB2F-5D06-85F3-7B833357F452}"/>
              </a:ext>
            </a:extLst>
          </p:cNvPr>
          <p:cNvSpPr>
            <a:spLocks noChangeArrowheads="1"/>
          </p:cNvSpPr>
          <p:nvPr/>
        </p:nvSpPr>
        <p:spPr bwMode="auto">
          <a:xfrm>
            <a:off x="658813" y="3215337"/>
            <a:ext cx="8037512" cy="3583247"/>
          </a:xfrm>
          <a:prstGeom prst="rect">
            <a:avLst/>
          </a:prstGeom>
          <a:noFill/>
          <a:ln w="9525">
            <a:noFill/>
            <a:miter lim="800000"/>
            <a:headEnd/>
            <a:tailEnd/>
          </a:ln>
        </p:spPr>
        <p:txBody>
          <a:bodyPr lIns="0" tIns="0" rIns="0" bIns="0"/>
          <a:lstStyle/>
          <a:p>
            <a:pPr lvl="0"/>
            <a:r>
              <a:rPr lang="en-US" sz="2300" dirty="0"/>
              <a:t>A proper collection form should include fields allowing to capture:</a:t>
            </a:r>
          </a:p>
          <a:p>
            <a:pPr marL="342900" lvl="0" indent="-342900">
              <a:buFont typeface="Arial" panose="020B0604020202020204" pitchFamily="34" charset="0"/>
              <a:buChar char="•"/>
            </a:pPr>
            <a:r>
              <a:rPr lang="en-US" sz="2300" dirty="0"/>
              <a:t>The official name and unique identifier of the geographic feature taken from the master list</a:t>
            </a:r>
          </a:p>
          <a:p>
            <a:pPr marL="342900" lvl="0" indent="-342900">
              <a:buFont typeface="Arial" panose="020B0604020202020204" pitchFamily="34" charset="0"/>
              <a:buChar char="•"/>
            </a:pPr>
            <a:r>
              <a:rPr lang="en-US" sz="2300" dirty="0"/>
              <a:t>The address and location in the administrative structure (official name and unique identifier of the administrative unit in which the geographic feature is located) of the feature </a:t>
            </a:r>
          </a:p>
          <a:p>
            <a:pPr marL="342900" lvl="0" indent="-342900">
              <a:buFont typeface="Arial" panose="020B0604020202020204" pitchFamily="34" charset="0"/>
              <a:buChar char="•"/>
            </a:pPr>
            <a:r>
              <a:rPr lang="en-US" sz="2300" dirty="0"/>
              <a:t>The geographic coordinates of the geographic feature as well as the fields used to evaluate the quality of these coordinates (number of signals, instrumental accuracy).</a:t>
            </a:r>
            <a:endParaRPr lang="en-GB" sz="2300" dirty="0"/>
          </a:p>
        </p:txBody>
      </p:sp>
      <p:sp>
        <p:nvSpPr>
          <p:cNvPr id="9" name="Title 1">
            <a:extLst>
              <a:ext uri="{FF2B5EF4-FFF2-40B4-BE49-F238E27FC236}">
                <a16:creationId xmlns:a16="http://schemas.microsoft.com/office/drawing/2014/main" id="{E89CB4CD-C159-5AA2-DCD9-4AD209DE513D}"/>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 – Collecting geographic coordinates</a:t>
            </a:r>
          </a:p>
        </p:txBody>
      </p:sp>
      <p:sp>
        <p:nvSpPr>
          <p:cNvPr id="11" name="TextBox 10">
            <a:extLst>
              <a:ext uri="{FF2B5EF4-FFF2-40B4-BE49-F238E27FC236}">
                <a16:creationId xmlns:a16="http://schemas.microsoft.com/office/drawing/2014/main" id="{BFDB0515-89A7-2018-A134-AB6FC8189C0E}"/>
              </a:ext>
            </a:extLst>
          </p:cNvPr>
          <p:cNvSpPr txBox="1"/>
          <p:nvPr/>
        </p:nvSpPr>
        <p:spPr>
          <a:xfrm>
            <a:off x="554831" y="2672236"/>
            <a:ext cx="3815183" cy="461665"/>
          </a:xfrm>
          <a:prstGeom prst="rect">
            <a:avLst/>
          </a:prstGeom>
          <a:noFill/>
        </p:spPr>
        <p:txBody>
          <a:bodyPr wrap="square">
            <a:spAutoFit/>
          </a:bodyPr>
          <a:lstStyle/>
          <a:p>
            <a:r>
              <a:rPr lang="en-US" sz="2400" b="1" dirty="0"/>
              <a:t>Data collection form</a:t>
            </a:r>
            <a:endParaRPr lang="en-GB" sz="2400" b="1" dirty="0"/>
          </a:p>
        </p:txBody>
      </p:sp>
      <p:pic>
        <p:nvPicPr>
          <p:cNvPr id="5" name="Picture 4">
            <a:extLst>
              <a:ext uri="{FF2B5EF4-FFF2-40B4-BE49-F238E27FC236}">
                <a16:creationId xmlns:a16="http://schemas.microsoft.com/office/drawing/2014/main" id="{38818D4F-EDF5-8B51-A0E4-ED3CC7181EA6}"/>
              </a:ext>
            </a:extLst>
          </p:cNvPr>
          <p:cNvPicPr>
            <a:picLocks noChangeAspect="1"/>
          </p:cNvPicPr>
          <p:nvPr/>
        </p:nvPicPr>
        <p:blipFill rotWithShape="1">
          <a:blip r:embed="rId5"/>
          <a:srcRect l="80520" t="38265" r="10441" b="47050"/>
          <a:stretch/>
        </p:blipFill>
        <p:spPr>
          <a:xfrm>
            <a:off x="11704866" y="1148161"/>
            <a:ext cx="277179" cy="249797"/>
          </a:xfrm>
          <a:prstGeom prst="rect">
            <a:avLst/>
          </a:prstGeom>
        </p:spPr>
      </p:pic>
    </p:spTree>
    <p:extLst>
      <p:ext uri="{BB962C8B-B14F-4D97-AF65-F5344CB8AC3E}">
        <p14:creationId xmlns:p14="http://schemas.microsoft.com/office/powerpoint/2010/main" val="24437981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618565"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66</a:t>
            </a:fld>
            <a:endParaRPr lang="en-GB" altLang="en-US" sz="1200" dirty="0">
              <a:solidFill>
                <a:schemeClr val="bg1"/>
              </a:solidFill>
            </a:endParaRPr>
          </a:p>
        </p:txBody>
      </p:sp>
      <p:pic>
        <p:nvPicPr>
          <p:cNvPr id="3" name="Picture 2" descr="A close-up of a hand holding a device&#10;&#10;Description automatically generated">
            <a:extLst>
              <a:ext uri="{FF2B5EF4-FFF2-40B4-BE49-F238E27FC236}">
                <a16:creationId xmlns:a16="http://schemas.microsoft.com/office/drawing/2014/main" id="{226EEA79-EA79-8F95-0BFC-22C3D08AE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987812" y="418182"/>
            <a:ext cx="1017727" cy="720725"/>
          </a:xfrm>
          <a:prstGeom prst="rect">
            <a:avLst/>
          </a:prstGeom>
          <a:ln>
            <a:solidFill>
              <a:schemeClr val="tx1"/>
            </a:solidFill>
          </a:ln>
        </p:spPr>
      </p:pic>
      <p:sp>
        <p:nvSpPr>
          <p:cNvPr id="4" name="Title 1">
            <a:extLst>
              <a:ext uri="{FF2B5EF4-FFF2-40B4-BE49-F238E27FC236}">
                <a16:creationId xmlns:a16="http://schemas.microsoft.com/office/drawing/2014/main" id="{ECF103B9-19E1-1E89-CAB0-1D5FB602BA7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 – Collecting geographic coordinates</a:t>
            </a:r>
          </a:p>
        </p:txBody>
      </p:sp>
      <p:pic>
        <p:nvPicPr>
          <p:cNvPr id="5" name="Picture 2">
            <a:extLst>
              <a:ext uri="{FF2B5EF4-FFF2-40B4-BE49-F238E27FC236}">
                <a16:creationId xmlns:a16="http://schemas.microsoft.com/office/drawing/2014/main" id="{68A26305-C804-5808-518B-EC8EA008F44B}"/>
              </a:ext>
            </a:extLst>
          </p:cNvPr>
          <p:cNvPicPr>
            <a:picLocks noChangeAspect="1" noChangeArrowheads="1"/>
          </p:cNvPicPr>
          <p:nvPr/>
        </p:nvPicPr>
        <p:blipFill>
          <a:blip r:embed="rId4" cstate="print"/>
          <a:srcRect/>
          <a:stretch>
            <a:fillRect/>
          </a:stretch>
        </p:blipFill>
        <p:spPr bwMode="auto">
          <a:xfrm>
            <a:off x="7845634" y="2016667"/>
            <a:ext cx="3951919" cy="3057469"/>
          </a:xfrm>
          <a:prstGeom prst="rect">
            <a:avLst/>
          </a:prstGeom>
          <a:ln>
            <a:noFill/>
          </a:ln>
          <a:effectLst>
            <a:outerShdw blurRad="292100" dist="139700" dir="2700000" algn="tl" rotWithShape="0">
              <a:srgbClr val="333333">
                <a:alpha val="65000"/>
              </a:srgbClr>
            </a:outerShdw>
          </a:effectLst>
        </p:spPr>
      </p:pic>
      <p:sp>
        <p:nvSpPr>
          <p:cNvPr id="6" name="Rectangle 3">
            <a:extLst>
              <a:ext uri="{FF2B5EF4-FFF2-40B4-BE49-F238E27FC236}">
                <a16:creationId xmlns:a16="http://schemas.microsoft.com/office/drawing/2014/main" id="{E256F9D8-FA5D-A43C-7D5C-026803BED4B7}"/>
              </a:ext>
            </a:extLst>
          </p:cNvPr>
          <p:cNvSpPr>
            <a:spLocks noChangeArrowheads="1"/>
          </p:cNvSpPr>
          <p:nvPr/>
        </p:nvSpPr>
        <p:spPr bwMode="auto">
          <a:xfrm>
            <a:off x="639763" y="1378893"/>
            <a:ext cx="6729225" cy="3252912"/>
          </a:xfrm>
          <a:prstGeom prst="rect">
            <a:avLst/>
          </a:prstGeom>
          <a:noFill/>
          <a:ln w="9525">
            <a:noFill/>
            <a:miter lim="800000"/>
            <a:headEnd/>
            <a:tailEnd/>
          </a:ln>
        </p:spPr>
        <p:txBody>
          <a:bodyPr lIns="0" tIns="0" rIns="0" bIns="0"/>
          <a:lstStyle/>
          <a:p>
            <a:pPr lvl="0"/>
            <a:r>
              <a:rPr lang="en-US" sz="2400" dirty="0"/>
              <a:t>A SOP is a document that</a:t>
            </a:r>
            <a:r>
              <a:rPr lang="en-PH" sz="2400" dirty="0"/>
              <a:t>:</a:t>
            </a:r>
          </a:p>
          <a:p>
            <a:pPr marL="628650" lvl="0" indent="-361950">
              <a:buFont typeface="Arial" pitchFamily="34" charset="0"/>
              <a:buChar char="•"/>
            </a:pPr>
            <a:r>
              <a:rPr lang="en-US" sz="2400" dirty="0"/>
              <a:t>Contains the details of the steps to follow to collect and verify the quality of geographic coordinates</a:t>
            </a:r>
          </a:p>
          <a:p>
            <a:pPr marL="628650" lvl="0" indent="-361950">
              <a:buFont typeface="Arial" pitchFamily="34" charset="0"/>
              <a:buChar char="•"/>
            </a:pPr>
            <a:r>
              <a:rPr lang="en-US" sz="2400" dirty="0"/>
              <a:t>Should be used during the training of data collectors and supervisors as well as during the data collection exercise.</a:t>
            </a:r>
          </a:p>
          <a:p>
            <a:pPr marL="628650" lvl="0" indent="-361950">
              <a:buFont typeface="Arial" pitchFamily="34" charset="0"/>
              <a:buChar char="•"/>
            </a:pPr>
            <a:r>
              <a:rPr lang="en-US" sz="2400" dirty="0"/>
              <a:t>Focuses on providing only essential information, being as clear and simple as possible, covering all the fields in the form, and including illustrations that will help the data collector complete each step</a:t>
            </a:r>
            <a:endParaRPr lang="en-GB" sz="2400" dirty="0"/>
          </a:p>
        </p:txBody>
      </p:sp>
      <p:sp>
        <p:nvSpPr>
          <p:cNvPr id="7" name="Rectangle 3">
            <a:extLst>
              <a:ext uri="{FF2B5EF4-FFF2-40B4-BE49-F238E27FC236}">
                <a16:creationId xmlns:a16="http://schemas.microsoft.com/office/drawing/2014/main" id="{73BE5662-7EE6-B81C-BEA0-FC06C5F67645}"/>
              </a:ext>
            </a:extLst>
          </p:cNvPr>
          <p:cNvSpPr>
            <a:spLocks noChangeArrowheads="1"/>
          </p:cNvSpPr>
          <p:nvPr/>
        </p:nvSpPr>
        <p:spPr bwMode="auto">
          <a:xfrm>
            <a:off x="639763" y="744606"/>
            <a:ext cx="4639674" cy="432047"/>
          </a:xfrm>
          <a:prstGeom prst="rect">
            <a:avLst/>
          </a:prstGeom>
          <a:noFill/>
          <a:ln w="9525">
            <a:noFill/>
            <a:miter lim="800000"/>
            <a:headEnd/>
            <a:tailEnd/>
          </a:ln>
        </p:spPr>
        <p:txBody>
          <a:bodyPr lIns="0" tIns="0" rIns="0" bIns="0"/>
          <a:lstStyle/>
          <a:p>
            <a:pPr lvl="0"/>
            <a:r>
              <a:rPr lang="fr-CH" sz="2400" b="1" dirty="0"/>
              <a:t>Standard Operating </a:t>
            </a:r>
            <a:r>
              <a:rPr lang="fr-CH" sz="2400" b="1" dirty="0" err="1"/>
              <a:t>Procedure</a:t>
            </a:r>
            <a:r>
              <a:rPr lang="fr-CH" sz="2400" b="1" dirty="0"/>
              <a:t> (SOP)</a:t>
            </a:r>
          </a:p>
        </p:txBody>
      </p:sp>
      <p:pic>
        <p:nvPicPr>
          <p:cNvPr id="8" name="Picture 7">
            <a:extLst>
              <a:ext uri="{FF2B5EF4-FFF2-40B4-BE49-F238E27FC236}">
                <a16:creationId xmlns:a16="http://schemas.microsoft.com/office/drawing/2014/main" id="{35D8E28B-4BC6-2C57-3F96-49128BC1EA68}"/>
              </a:ext>
            </a:extLst>
          </p:cNvPr>
          <p:cNvPicPr>
            <a:picLocks noChangeAspect="1"/>
          </p:cNvPicPr>
          <p:nvPr/>
        </p:nvPicPr>
        <p:blipFill rotWithShape="1">
          <a:blip r:embed="rId5"/>
          <a:srcRect l="80520" t="38265" r="10441" b="47050"/>
          <a:stretch/>
        </p:blipFill>
        <p:spPr>
          <a:xfrm>
            <a:off x="11704866" y="1148161"/>
            <a:ext cx="277179" cy="249797"/>
          </a:xfrm>
          <a:prstGeom prst="rect">
            <a:avLst/>
          </a:prstGeom>
        </p:spPr>
      </p:pic>
    </p:spTree>
    <p:extLst>
      <p:ext uri="{BB962C8B-B14F-4D97-AF65-F5344CB8AC3E}">
        <p14:creationId xmlns:p14="http://schemas.microsoft.com/office/powerpoint/2010/main" val="459833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636494"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67</a:t>
            </a:fld>
            <a:endParaRPr lang="en-GB" altLang="en-US" sz="1200" dirty="0">
              <a:solidFill>
                <a:schemeClr val="bg1"/>
              </a:solidFill>
            </a:endParaRPr>
          </a:p>
        </p:txBody>
      </p:sp>
      <p:sp>
        <p:nvSpPr>
          <p:cNvPr id="3" name="Title 1">
            <a:extLst>
              <a:ext uri="{FF2B5EF4-FFF2-40B4-BE49-F238E27FC236}">
                <a16:creationId xmlns:a16="http://schemas.microsoft.com/office/drawing/2014/main" id="{8CB4F4C6-CAB9-D0AD-6CBB-3808418AD1CD}"/>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 – Collecting geographic coordinates</a:t>
            </a:r>
          </a:p>
        </p:txBody>
      </p:sp>
      <p:pic>
        <p:nvPicPr>
          <p:cNvPr id="4" name="Picture 3" descr="A close-up of a hand holding a device&#10;&#10;Description automatically generated">
            <a:extLst>
              <a:ext uri="{FF2B5EF4-FFF2-40B4-BE49-F238E27FC236}">
                <a16:creationId xmlns:a16="http://schemas.microsoft.com/office/drawing/2014/main" id="{AF642A96-E0CC-E2A2-8247-E5D22B7EB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987812" y="418182"/>
            <a:ext cx="1017727" cy="720725"/>
          </a:xfrm>
          <a:prstGeom prst="rect">
            <a:avLst/>
          </a:prstGeom>
          <a:ln>
            <a:solidFill>
              <a:schemeClr val="tx1"/>
            </a:solidFill>
          </a:ln>
        </p:spPr>
      </p:pic>
      <p:sp>
        <p:nvSpPr>
          <p:cNvPr id="5" name="Rectangle 3">
            <a:extLst>
              <a:ext uri="{FF2B5EF4-FFF2-40B4-BE49-F238E27FC236}">
                <a16:creationId xmlns:a16="http://schemas.microsoft.com/office/drawing/2014/main" id="{D902363F-51BF-989D-8D54-B08C7E703CD7}"/>
              </a:ext>
            </a:extLst>
          </p:cNvPr>
          <p:cNvSpPr>
            <a:spLocks noChangeArrowheads="1"/>
          </p:cNvSpPr>
          <p:nvPr/>
        </p:nvSpPr>
        <p:spPr bwMode="auto">
          <a:xfrm>
            <a:off x="695325" y="731188"/>
            <a:ext cx="2664296" cy="432047"/>
          </a:xfrm>
          <a:prstGeom prst="rect">
            <a:avLst/>
          </a:prstGeom>
          <a:noFill/>
          <a:ln w="9525">
            <a:noFill/>
            <a:miter lim="800000"/>
            <a:headEnd/>
            <a:tailEnd/>
          </a:ln>
        </p:spPr>
        <p:txBody>
          <a:bodyPr lIns="0" tIns="0" rIns="0" bIns="0"/>
          <a:lstStyle/>
          <a:p>
            <a:pPr lvl="0"/>
            <a:r>
              <a:rPr lang="en-US" sz="2400" b="1" dirty="0"/>
              <a:t>Master Lists</a:t>
            </a:r>
            <a:endParaRPr lang="en-GB" sz="2400" b="1" dirty="0"/>
          </a:p>
        </p:txBody>
      </p:sp>
      <p:sp>
        <p:nvSpPr>
          <p:cNvPr id="6" name="Rectangle 5">
            <a:extLst>
              <a:ext uri="{FF2B5EF4-FFF2-40B4-BE49-F238E27FC236}">
                <a16:creationId xmlns:a16="http://schemas.microsoft.com/office/drawing/2014/main" id="{5230E734-F271-5468-9D3F-F2F5F168EEA4}"/>
              </a:ext>
            </a:extLst>
          </p:cNvPr>
          <p:cNvSpPr>
            <a:spLocks noChangeArrowheads="1"/>
          </p:cNvSpPr>
          <p:nvPr/>
        </p:nvSpPr>
        <p:spPr bwMode="auto">
          <a:xfrm>
            <a:off x="658812" y="1170875"/>
            <a:ext cx="9551987" cy="2141349"/>
          </a:xfrm>
          <a:prstGeom prst="rect">
            <a:avLst/>
          </a:prstGeom>
          <a:noFill/>
          <a:ln w="9525">
            <a:noFill/>
            <a:miter lim="800000"/>
            <a:headEnd/>
            <a:tailEnd/>
          </a:ln>
        </p:spPr>
        <p:txBody>
          <a:bodyPr lIns="0" tIns="0" rIns="0" bIns="0"/>
          <a:lstStyle/>
          <a:p>
            <a:pPr lvl="0"/>
            <a:r>
              <a:rPr lang="en-US" sz="2400" dirty="0"/>
              <a:t>The data collection exercise is based on the use of the master list of</a:t>
            </a:r>
            <a:r>
              <a:rPr lang="fr-FR" sz="2400" dirty="0"/>
              <a:t>:</a:t>
            </a:r>
          </a:p>
          <a:p>
            <a:pPr lvl="0"/>
            <a:endParaRPr lang="en-GB" sz="1100" dirty="0"/>
          </a:p>
          <a:p>
            <a:pPr marL="914400" lvl="1" indent="-457200">
              <a:buFont typeface="Arial" pitchFamily="34" charset="0"/>
              <a:buChar char="•"/>
            </a:pPr>
            <a:r>
              <a:rPr lang="en-US" sz="2400" b="1" dirty="0"/>
              <a:t>Geographic features that need to be located: </a:t>
            </a:r>
            <a:r>
              <a:rPr lang="en-US" sz="2400" dirty="0"/>
              <a:t>typically, infrastructure  (e.g., health facility, school, household) or place (e.g. village)</a:t>
            </a:r>
          </a:p>
          <a:p>
            <a:pPr marL="914400" lvl="1" indent="-457200">
              <a:buFont typeface="Arial" pitchFamily="34" charset="0"/>
              <a:buChar char="•"/>
            </a:pPr>
            <a:r>
              <a:rPr lang="en-US" sz="2400" b="1" dirty="0"/>
              <a:t>Administrative units: </a:t>
            </a:r>
            <a:r>
              <a:rPr lang="en-US" sz="2400" dirty="0"/>
              <a:t>For the area covered by data collection exercise (total or part of the country)</a:t>
            </a:r>
            <a:endParaRPr lang="en-GB" sz="2400" dirty="0"/>
          </a:p>
        </p:txBody>
      </p:sp>
      <p:sp>
        <p:nvSpPr>
          <p:cNvPr id="7" name="Rectangle 3">
            <a:extLst>
              <a:ext uri="{FF2B5EF4-FFF2-40B4-BE49-F238E27FC236}">
                <a16:creationId xmlns:a16="http://schemas.microsoft.com/office/drawing/2014/main" id="{04247238-D481-B25C-F07F-455AE958F19E}"/>
              </a:ext>
            </a:extLst>
          </p:cNvPr>
          <p:cNvSpPr>
            <a:spLocks noChangeArrowheads="1"/>
          </p:cNvSpPr>
          <p:nvPr/>
        </p:nvSpPr>
        <p:spPr bwMode="auto">
          <a:xfrm>
            <a:off x="658812" y="3329753"/>
            <a:ext cx="10580688" cy="432047"/>
          </a:xfrm>
          <a:prstGeom prst="rect">
            <a:avLst/>
          </a:prstGeom>
          <a:noFill/>
          <a:ln w="9525">
            <a:noFill/>
            <a:miter lim="800000"/>
            <a:headEnd/>
            <a:tailEnd/>
          </a:ln>
        </p:spPr>
        <p:txBody>
          <a:bodyPr lIns="0" tIns="0" rIns="0" bIns="0"/>
          <a:lstStyle/>
          <a:p>
            <a:pPr lvl="0"/>
            <a:r>
              <a:rPr lang="en-US" sz="2400" dirty="0"/>
              <a:t>The following items are also required to implement some of the method being used:</a:t>
            </a:r>
          </a:p>
        </p:txBody>
      </p:sp>
      <p:sp>
        <p:nvSpPr>
          <p:cNvPr id="8" name="Rectangle 3">
            <a:extLst>
              <a:ext uri="{FF2B5EF4-FFF2-40B4-BE49-F238E27FC236}">
                <a16:creationId xmlns:a16="http://schemas.microsoft.com/office/drawing/2014/main" id="{E98539AE-1F18-A3B9-12E3-0036458AB913}"/>
              </a:ext>
            </a:extLst>
          </p:cNvPr>
          <p:cNvSpPr>
            <a:spLocks noChangeArrowheads="1"/>
          </p:cNvSpPr>
          <p:nvPr/>
        </p:nvSpPr>
        <p:spPr bwMode="auto">
          <a:xfrm>
            <a:off x="925773" y="3769440"/>
            <a:ext cx="10025304" cy="2141349"/>
          </a:xfrm>
          <a:prstGeom prst="rect">
            <a:avLst/>
          </a:prstGeom>
          <a:noFill/>
          <a:ln w="9525">
            <a:noFill/>
            <a:miter lim="800000"/>
            <a:headEnd/>
            <a:tailEnd/>
          </a:ln>
        </p:spPr>
        <p:txBody>
          <a:bodyPr lIns="0" tIns="0" rIns="0" bIns="0"/>
          <a:lstStyle/>
          <a:p>
            <a:pPr marL="457200" lvl="0" indent="-457200">
              <a:buFont typeface="Arial" pitchFamily="34" charset="0"/>
              <a:buChar char="•"/>
            </a:pPr>
            <a:r>
              <a:rPr lang="en-US" sz="2400" dirty="0"/>
              <a:t>Geospatial data containing the boundaries of the administrative units</a:t>
            </a:r>
          </a:p>
          <a:p>
            <a:pPr marL="457200" lvl="0" indent="-457200">
              <a:buFont typeface="Arial" pitchFamily="34" charset="0"/>
              <a:buChar char="•"/>
            </a:pPr>
            <a:r>
              <a:rPr lang="en-US" sz="2400" dirty="0"/>
              <a:t>A Geographic Information System (GIS) software</a:t>
            </a:r>
          </a:p>
          <a:p>
            <a:pPr marL="457200" lvl="0" indent="-457200">
              <a:buFont typeface="Arial" pitchFamily="34" charset="0"/>
              <a:buChar char="•"/>
            </a:pPr>
            <a:r>
              <a:rPr lang="en-US" sz="2400" dirty="0"/>
              <a:t>GNSS-enabled devices</a:t>
            </a:r>
          </a:p>
          <a:p>
            <a:pPr marL="457200" lvl="0" indent="-457200">
              <a:buFont typeface="Arial" pitchFamily="34" charset="0"/>
              <a:buChar char="•"/>
            </a:pPr>
            <a:r>
              <a:rPr lang="en-US" sz="2400" dirty="0"/>
              <a:t>An Offline map application</a:t>
            </a:r>
          </a:p>
          <a:p>
            <a:pPr marL="457200" lvl="0" indent="-457200">
              <a:buFont typeface="Arial" pitchFamily="34" charset="0"/>
              <a:buChar char="•"/>
            </a:pPr>
            <a:r>
              <a:rPr lang="en-US" sz="2400" dirty="0"/>
              <a:t>Anticipated minimum/maximum values for geographic coordinates</a:t>
            </a:r>
          </a:p>
          <a:p>
            <a:pPr marL="457200" lvl="0" indent="-457200">
              <a:buFont typeface="Arial" pitchFamily="34" charset="0"/>
              <a:buChar char="•"/>
            </a:pPr>
            <a:r>
              <a:rPr lang="en-US" sz="2400" dirty="0"/>
              <a:t>Purpose-designed data collection application</a:t>
            </a:r>
          </a:p>
        </p:txBody>
      </p:sp>
      <p:pic>
        <p:nvPicPr>
          <p:cNvPr id="9" name="Picture 8">
            <a:extLst>
              <a:ext uri="{FF2B5EF4-FFF2-40B4-BE49-F238E27FC236}">
                <a16:creationId xmlns:a16="http://schemas.microsoft.com/office/drawing/2014/main" id="{FC972D8D-098C-06AF-3497-4F31019589D5}"/>
              </a:ext>
            </a:extLst>
          </p:cNvPr>
          <p:cNvPicPr>
            <a:picLocks noChangeAspect="1"/>
          </p:cNvPicPr>
          <p:nvPr/>
        </p:nvPicPr>
        <p:blipFill rotWithShape="1">
          <a:blip r:embed="rId4"/>
          <a:srcRect l="80520" t="38265" r="10441" b="47050"/>
          <a:stretch/>
        </p:blipFill>
        <p:spPr>
          <a:xfrm>
            <a:off x="11704866" y="1148161"/>
            <a:ext cx="277179" cy="249797"/>
          </a:xfrm>
          <a:prstGeom prst="rect">
            <a:avLst/>
          </a:prstGeom>
        </p:spPr>
      </p:pic>
    </p:spTree>
    <p:extLst>
      <p:ext uri="{BB962C8B-B14F-4D97-AF65-F5344CB8AC3E}">
        <p14:creationId xmlns:p14="http://schemas.microsoft.com/office/powerpoint/2010/main" val="17991915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600635"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68</a:t>
            </a:fld>
            <a:endParaRPr lang="en-GB" altLang="en-US" sz="1200" dirty="0">
              <a:solidFill>
                <a:schemeClr val="bg1"/>
              </a:solidFill>
            </a:endParaRPr>
          </a:p>
        </p:txBody>
      </p:sp>
      <p:sp>
        <p:nvSpPr>
          <p:cNvPr id="3" name="Title 1">
            <a:extLst>
              <a:ext uri="{FF2B5EF4-FFF2-40B4-BE49-F238E27FC236}">
                <a16:creationId xmlns:a16="http://schemas.microsoft.com/office/drawing/2014/main" id="{8CB4F4C6-CAB9-D0AD-6CBB-3808418AD1CD}"/>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 – Collecting geographic coordinates</a:t>
            </a:r>
          </a:p>
        </p:txBody>
      </p:sp>
      <p:pic>
        <p:nvPicPr>
          <p:cNvPr id="4" name="Picture 3" descr="A close-up of a hand holding a device&#10;&#10;Description automatically generated">
            <a:extLst>
              <a:ext uri="{FF2B5EF4-FFF2-40B4-BE49-F238E27FC236}">
                <a16:creationId xmlns:a16="http://schemas.microsoft.com/office/drawing/2014/main" id="{AF642A96-E0CC-E2A2-8247-E5D22B7EB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987812" y="419830"/>
            <a:ext cx="1017727" cy="720725"/>
          </a:xfrm>
          <a:prstGeom prst="rect">
            <a:avLst/>
          </a:prstGeom>
          <a:ln>
            <a:solidFill>
              <a:schemeClr val="tx1"/>
            </a:solidFill>
          </a:ln>
        </p:spPr>
      </p:pic>
      <p:pic>
        <p:nvPicPr>
          <p:cNvPr id="9" name="Picture 8">
            <a:extLst>
              <a:ext uri="{FF2B5EF4-FFF2-40B4-BE49-F238E27FC236}">
                <a16:creationId xmlns:a16="http://schemas.microsoft.com/office/drawing/2014/main" id="{A116B338-D81D-CDE8-BC06-B4344AF8325C}"/>
              </a:ext>
            </a:extLst>
          </p:cNvPr>
          <p:cNvPicPr>
            <a:picLocks noChangeAspect="1"/>
          </p:cNvPicPr>
          <p:nvPr/>
        </p:nvPicPr>
        <p:blipFill>
          <a:blip r:embed="rId4"/>
          <a:stretch>
            <a:fillRect/>
          </a:stretch>
        </p:blipFill>
        <p:spPr>
          <a:xfrm>
            <a:off x="7759202" y="1345257"/>
            <a:ext cx="2134454" cy="2510944"/>
          </a:xfrm>
          <a:prstGeom prst="rect">
            <a:avLst/>
          </a:prstGeom>
          <a:ln>
            <a:solidFill>
              <a:schemeClr val="tx1"/>
            </a:solidFill>
          </a:ln>
        </p:spPr>
      </p:pic>
      <p:sp>
        <p:nvSpPr>
          <p:cNvPr id="10" name="Rectangle 3">
            <a:extLst>
              <a:ext uri="{FF2B5EF4-FFF2-40B4-BE49-F238E27FC236}">
                <a16:creationId xmlns:a16="http://schemas.microsoft.com/office/drawing/2014/main" id="{401E67D9-0F0C-9276-F33A-B32C5038D5D2}"/>
              </a:ext>
            </a:extLst>
          </p:cNvPr>
          <p:cNvSpPr>
            <a:spLocks noChangeArrowheads="1"/>
          </p:cNvSpPr>
          <p:nvPr/>
        </p:nvSpPr>
        <p:spPr bwMode="auto">
          <a:xfrm>
            <a:off x="646557" y="745673"/>
            <a:ext cx="8568952" cy="668812"/>
          </a:xfrm>
          <a:prstGeom prst="rect">
            <a:avLst/>
          </a:prstGeom>
          <a:noFill/>
          <a:ln w="9525">
            <a:noFill/>
            <a:miter lim="800000"/>
            <a:headEnd/>
            <a:tailEnd/>
          </a:ln>
        </p:spPr>
        <p:txBody>
          <a:bodyPr lIns="0" tIns="0" rIns="0" bIns="0"/>
          <a:lstStyle/>
          <a:p>
            <a:pPr lvl="0"/>
            <a:r>
              <a:rPr lang="en-US" sz="2400" dirty="0"/>
              <a:t>Several important steps must be implemented before, during and after data collection</a:t>
            </a:r>
            <a:r>
              <a:rPr lang="fr-FR" sz="2400" dirty="0"/>
              <a:t>.</a:t>
            </a:r>
            <a:endParaRPr lang="en-GB" sz="2400" dirty="0"/>
          </a:p>
        </p:txBody>
      </p:sp>
      <p:pic>
        <p:nvPicPr>
          <p:cNvPr id="11" name="Picture 10">
            <a:extLst>
              <a:ext uri="{FF2B5EF4-FFF2-40B4-BE49-F238E27FC236}">
                <a16:creationId xmlns:a16="http://schemas.microsoft.com/office/drawing/2014/main" id="{56567D23-75D4-EB66-A1B1-5AC90E2C4E36}"/>
              </a:ext>
            </a:extLst>
          </p:cNvPr>
          <p:cNvPicPr>
            <a:picLocks noChangeAspect="1"/>
          </p:cNvPicPr>
          <p:nvPr/>
        </p:nvPicPr>
        <p:blipFill>
          <a:blip r:embed="rId5"/>
          <a:stretch>
            <a:fillRect/>
          </a:stretch>
        </p:blipFill>
        <p:spPr>
          <a:xfrm>
            <a:off x="9001610" y="2714079"/>
            <a:ext cx="2614968" cy="1963953"/>
          </a:xfrm>
          <a:prstGeom prst="rect">
            <a:avLst/>
          </a:prstGeom>
          <a:ln>
            <a:solidFill>
              <a:schemeClr val="tx1"/>
            </a:solidFill>
          </a:ln>
        </p:spPr>
      </p:pic>
      <p:sp>
        <p:nvSpPr>
          <p:cNvPr id="12" name="Rectangle 3">
            <a:extLst>
              <a:ext uri="{FF2B5EF4-FFF2-40B4-BE49-F238E27FC236}">
                <a16:creationId xmlns:a16="http://schemas.microsoft.com/office/drawing/2014/main" id="{A8EA5365-97DA-293C-DCBA-F98EE99727A5}"/>
              </a:ext>
            </a:extLst>
          </p:cNvPr>
          <p:cNvSpPr>
            <a:spLocks noChangeArrowheads="1"/>
          </p:cNvSpPr>
          <p:nvPr/>
        </p:nvSpPr>
        <p:spPr bwMode="auto">
          <a:xfrm>
            <a:off x="670644" y="1743458"/>
            <a:ext cx="4104456" cy="432048"/>
          </a:xfrm>
          <a:prstGeom prst="rect">
            <a:avLst/>
          </a:prstGeom>
          <a:noFill/>
          <a:ln w="9525">
            <a:noFill/>
            <a:miter lim="800000"/>
            <a:headEnd/>
            <a:tailEnd/>
          </a:ln>
        </p:spPr>
        <p:txBody>
          <a:bodyPr lIns="0" tIns="0" rIns="0" bIns="0"/>
          <a:lstStyle/>
          <a:p>
            <a:pPr lvl="0"/>
            <a:r>
              <a:rPr lang="fr-FR" sz="2400" u="sng" dirty="0" err="1"/>
              <a:t>Before</a:t>
            </a:r>
            <a:r>
              <a:rPr lang="fr-FR" sz="2400" u="sng" dirty="0"/>
              <a:t> data collection:</a:t>
            </a:r>
            <a:endParaRPr lang="en-PH" sz="2400" dirty="0"/>
          </a:p>
        </p:txBody>
      </p:sp>
      <p:sp>
        <p:nvSpPr>
          <p:cNvPr id="13" name="Rectangle 3">
            <a:extLst>
              <a:ext uri="{FF2B5EF4-FFF2-40B4-BE49-F238E27FC236}">
                <a16:creationId xmlns:a16="http://schemas.microsoft.com/office/drawing/2014/main" id="{720FC4C7-3725-4D48-992E-C207B848215F}"/>
              </a:ext>
            </a:extLst>
          </p:cNvPr>
          <p:cNvSpPr>
            <a:spLocks noChangeArrowheads="1"/>
          </p:cNvSpPr>
          <p:nvPr/>
        </p:nvSpPr>
        <p:spPr bwMode="auto">
          <a:xfrm>
            <a:off x="575422" y="2175506"/>
            <a:ext cx="6330203" cy="3041101"/>
          </a:xfrm>
          <a:prstGeom prst="rect">
            <a:avLst/>
          </a:prstGeom>
          <a:noFill/>
          <a:ln w="9525">
            <a:noFill/>
            <a:miter lim="800000"/>
            <a:headEnd/>
            <a:tailEnd/>
          </a:ln>
        </p:spPr>
        <p:txBody>
          <a:bodyPr lIns="0" tIns="0" rIns="0" bIns="0"/>
          <a:lstStyle/>
          <a:p>
            <a:pPr marL="457200" lvl="0" indent="-276225">
              <a:buFont typeface="Arial" pitchFamily="34" charset="0"/>
              <a:buChar char="•"/>
            </a:pPr>
            <a:r>
              <a:rPr lang="en-US" sz="2400" dirty="0"/>
              <a:t>Prepare the materials needed to implement the selected method and to train data collectors and supervisors.</a:t>
            </a:r>
          </a:p>
          <a:p>
            <a:pPr marL="457200" lvl="0" indent="-276225">
              <a:buFont typeface="Arial" pitchFamily="34" charset="0"/>
              <a:buChar char="•"/>
            </a:pPr>
            <a:r>
              <a:rPr lang="en-US" sz="2400" dirty="0"/>
              <a:t>Select the data collectors and their supervisor(s)</a:t>
            </a:r>
          </a:p>
          <a:p>
            <a:pPr marL="457200" lvl="0" indent="-276225">
              <a:buFont typeface="Arial" pitchFamily="34" charset="0"/>
              <a:buChar char="•"/>
            </a:pPr>
            <a:r>
              <a:rPr lang="en-US" sz="2400" dirty="0"/>
              <a:t>Train data collectors and supervisors so that they can be as independent as possible once in the field </a:t>
            </a:r>
            <a:endParaRPr lang="en-PH" sz="2400" dirty="0"/>
          </a:p>
        </p:txBody>
      </p:sp>
      <p:pic>
        <p:nvPicPr>
          <p:cNvPr id="14" name="Picture 13">
            <a:extLst>
              <a:ext uri="{FF2B5EF4-FFF2-40B4-BE49-F238E27FC236}">
                <a16:creationId xmlns:a16="http://schemas.microsoft.com/office/drawing/2014/main" id="{AAFAE92D-E891-CB3C-C3BE-5C7274D062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95" t="8196" r="7127" b="10543"/>
          <a:stretch/>
        </p:blipFill>
        <p:spPr bwMode="auto">
          <a:xfrm>
            <a:off x="7560802" y="4386359"/>
            <a:ext cx="2625538" cy="1660495"/>
          </a:xfrm>
          <a:prstGeom prst="rect">
            <a:avLst/>
          </a:prstGeom>
          <a:noFill/>
          <a:ln>
            <a:solidFill>
              <a:schemeClr val="tx1"/>
            </a:solidFill>
          </a:ln>
        </p:spPr>
      </p:pic>
      <p:sp>
        <p:nvSpPr>
          <p:cNvPr id="16" name="Rectangle 3">
            <a:extLst>
              <a:ext uri="{FF2B5EF4-FFF2-40B4-BE49-F238E27FC236}">
                <a16:creationId xmlns:a16="http://schemas.microsoft.com/office/drawing/2014/main" id="{B1559987-16A4-5816-E8C0-882BC8538AE4}"/>
              </a:ext>
            </a:extLst>
          </p:cNvPr>
          <p:cNvSpPr>
            <a:spLocks noChangeArrowheads="1"/>
          </p:cNvSpPr>
          <p:nvPr/>
        </p:nvSpPr>
        <p:spPr bwMode="auto">
          <a:xfrm>
            <a:off x="1561205" y="5237906"/>
            <a:ext cx="4939813" cy="512527"/>
          </a:xfrm>
          <a:prstGeom prst="rect">
            <a:avLst/>
          </a:prstGeom>
          <a:noFill/>
          <a:ln w="9525">
            <a:noFill/>
            <a:miter lim="800000"/>
            <a:headEnd/>
            <a:tailEnd/>
          </a:ln>
        </p:spPr>
        <p:txBody>
          <a:bodyPr lIns="0" tIns="0" rIns="0" bIns="0"/>
          <a:lstStyle/>
          <a:p>
            <a:pPr lvl="0"/>
            <a:r>
              <a:rPr lang="en-US" sz="2400" dirty="0"/>
              <a:t>A good training including practical exercises is key to a successful data collection exercise!</a:t>
            </a:r>
          </a:p>
        </p:txBody>
      </p:sp>
      <p:sp>
        <p:nvSpPr>
          <p:cNvPr id="17" name="Right Arrow 10">
            <a:extLst>
              <a:ext uri="{FF2B5EF4-FFF2-40B4-BE49-F238E27FC236}">
                <a16:creationId xmlns:a16="http://schemas.microsoft.com/office/drawing/2014/main" id="{5509B801-E7BD-06D0-DD2A-220D8F7300FD}"/>
              </a:ext>
            </a:extLst>
          </p:cNvPr>
          <p:cNvSpPr/>
          <p:nvPr/>
        </p:nvSpPr>
        <p:spPr>
          <a:xfrm>
            <a:off x="1037398" y="5190857"/>
            <a:ext cx="476182" cy="45779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F39A2305-1EE5-EC1B-29A6-DDECF2670772}"/>
              </a:ext>
            </a:extLst>
          </p:cNvPr>
          <p:cNvPicPr>
            <a:picLocks noChangeAspect="1"/>
          </p:cNvPicPr>
          <p:nvPr/>
        </p:nvPicPr>
        <p:blipFill rotWithShape="1">
          <a:blip r:embed="rId7"/>
          <a:srcRect l="80520" t="38265" r="10441" b="47050"/>
          <a:stretch/>
        </p:blipFill>
        <p:spPr>
          <a:xfrm>
            <a:off x="11704866" y="1148161"/>
            <a:ext cx="277179" cy="249797"/>
          </a:xfrm>
          <a:prstGeom prst="rect">
            <a:avLst/>
          </a:prstGeom>
        </p:spPr>
      </p:pic>
    </p:spTree>
    <p:extLst>
      <p:ext uri="{BB962C8B-B14F-4D97-AF65-F5344CB8AC3E}">
        <p14:creationId xmlns:p14="http://schemas.microsoft.com/office/powerpoint/2010/main" val="25519712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5468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69</a:t>
            </a:fld>
            <a:endParaRPr lang="en-GB" altLang="en-US" sz="1200" dirty="0">
              <a:solidFill>
                <a:schemeClr val="bg1"/>
              </a:solidFill>
            </a:endParaRPr>
          </a:p>
        </p:txBody>
      </p:sp>
      <p:sp>
        <p:nvSpPr>
          <p:cNvPr id="3" name="Title 1">
            <a:extLst>
              <a:ext uri="{FF2B5EF4-FFF2-40B4-BE49-F238E27FC236}">
                <a16:creationId xmlns:a16="http://schemas.microsoft.com/office/drawing/2014/main" id="{251991AE-9895-A9E8-9A79-6BE06AAB6EC7}"/>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 – Collecting geographic coordinates</a:t>
            </a:r>
          </a:p>
        </p:txBody>
      </p:sp>
      <p:sp>
        <p:nvSpPr>
          <p:cNvPr id="4" name="Rectangle 3">
            <a:extLst>
              <a:ext uri="{FF2B5EF4-FFF2-40B4-BE49-F238E27FC236}">
                <a16:creationId xmlns:a16="http://schemas.microsoft.com/office/drawing/2014/main" id="{C4732701-7372-17FD-4B96-430EF4A18444}"/>
              </a:ext>
            </a:extLst>
          </p:cNvPr>
          <p:cNvSpPr>
            <a:spLocks noChangeArrowheads="1"/>
          </p:cNvSpPr>
          <p:nvPr/>
        </p:nvSpPr>
        <p:spPr bwMode="auto">
          <a:xfrm>
            <a:off x="648241" y="2945986"/>
            <a:ext cx="7097469" cy="2834126"/>
          </a:xfrm>
          <a:prstGeom prst="rect">
            <a:avLst/>
          </a:prstGeom>
          <a:noFill/>
          <a:ln w="9525">
            <a:noFill/>
            <a:miter lim="800000"/>
            <a:headEnd/>
            <a:tailEnd/>
          </a:ln>
        </p:spPr>
        <p:txBody>
          <a:bodyPr lIns="0" tIns="0" rIns="0" bIns="0"/>
          <a:lstStyle/>
          <a:p>
            <a:pPr lvl="0"/>
            <a:r>
              <a:rPr lang="en-US" sz="2400" dirty="0"/>
              <a:t>The following measures can be implemented depending on available resources and the geographic extent of the area being covered:</a:t>
            </a:r>
          </a:p>
          <a:p>
            <a:pPr marL="628650" lvl="0" indent="-342900">
              <a:buFont typeface="Arial" panose="020B0604020202020204" pitchFamily="34" charset="0"/>
              <a:buChar char="•"/>
            </a:pPr>
            <a:r>
              <a:rPr lang="en-US" sz="2400" dirty="0"/>
              <a:t>On-site spot checks of data accuracy and completeness conducted by the data collection supervisor</a:t>
            </a:r>
          </a:p>
          <a:p>
            <a:pPr marL="628650" lvl="0" indent="-342900">
              <a:buFont typeface="Arial" panose="020B0604020202020204" pitchFamily="34" charset="0"/>
              <a:buChar char="•"/>
            </a:pPr>
            <a:r>
              <a:rPr lang="en-US" sz="2400" dirty="0"/>
              <a:t>Remote verification of the collected data submitted  using a Google spreadsheet for example</a:t>
            </a:r>
            <a:endParaRPr lang="en-PH" sz="2400" dirty="0"/>
          </a:p>
        </p:txBody>
      </p:sp>
      <p:sp>
        <p:nvSpPr>
          <p:cNvPr id="5" name="Rectangle 3">
            <a:extLst>
              <a:ext uri="{FF2B5EF4-FFF2-40B4-BE49-F238E27FC236}">
                <a16:creationId xmlns:a16="http://schemas.microsoft.com/office/drawing/2014/main" id="{D01174A4-C6D3-7AA4-F786-DAD6A8A8E0E2}"/>
              </a:ext>
            </a:extLst>
          </p:cNvPr>
          <p:cNvSpPr>
            <a:spLocks noChangeArrowheads="1"/>
          </p:cNvSpPr>
          <p:nvPr/>
        </p:nvSpPr>
        <p:spPr bwMode="auto">
          <a:xfrm>
            <a:off x="648241" y="1185317"/>
            <a:ext cx="10791284" cy="1728192"/>
          </a:xfrm>
          <a:prstGeom prst="rect">
            <a:avLst/>
          </a:prstGeom>
          <a:noFill/>
          <a:ln w="9525">
            <a:noFill/>
            <a:miter lim="800000"/>
            <a:headEnd/>
            <a:tailEnd/>
          </a:ln>
        </p:spPr>
        <p:txBody>
          <a:bodyPr lIns="0" tIns="0" rIns="0" bIns="0"/>
          <a:lstStyle/>
          <a:p>
            <a:pPr lvl="0"/>
            <a:r>
              <a:rPr lang="en-US" sz="2400" dirty="0"/>
              <a:t>The most important is to ensure that the data collectors follow the standard operating procedure for which they have been trained.</a:t>
            </a:r>
          </a:p>
          <a:p>
            <a:pPr lvl="0"/>
            <a:endParaRPr lang="en-US" sz="1050" dirty="0"/>
          </a:p>
          <a:p>
            <a:pPr lvl="0"/>
            <a:r>
              <a:rPr lang="en-US" sz="2400" dirty="0"/>
              <a:t>It is also important to rapidly detect and resolve any unexpected issues while the data collectors are in the field.</a:t>
            </a:r>
            <a:endParaRPr lang="en-GB" sz="2400" dirty="0"/>
          </a:p>
        </p:txBody>
      </p:sp>
      <p:pic>
        <p:nvPicPr>
          <p:cNvPr id="6" name="Picture 2">
            <a:extLst>
              <a:ext uri="{FF2B5EF4-FFF2-40B4-BE49-F238E27FC236}">
                <a16:creationId xmlns:a16="http://schemas.microsoft.com/office/drawing/2014/main" id="{EE98E3C6-5B83-3511-A4E3-22351BC243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9302" b="34959"/>
          <a:stretch>
            <a:fillRect/>
          </a:stretch>
        </p:blipFill>
        <p:spPr bwMode="auto">
          <a:xfrm>
            <a:off x="7865981" y="2680503"/>
            <a:ext cx="3270332" cy="1802876"/>
          </a:xfrm>
          <a:prstGeom prst="rect">
            <a:avLst/>
          </a:prstGeom>
          <a:ln>
            <a:noFill/>
          </a:ln>
          <a:effectLst>
            <a:outerShdw blurRad="190500" algn="tl" rotWithShape="0">
              <a:srgbClr val="000000">
                <a:alpha val="70000"/>
              </a:srgbClr>
            </a:outerShdw>
          </a:effectLst>
        </p:spPr>
      </p:pic>
      <p:pic>
        <p:nvPicPr>
          <p:cNvPr id="7" name="Picture 3" descr="D:\GAIA-GEOSYSTEMS\PROJECTS\ACCESS_WISAYAS\HH_SURVEY\FOLLOW_UP\Map_110114.jpg">
            <a:extLst>
              <a:ext uri="{FF2B5EF4-FFF2-40B4-BE49-F238E27FC236}">
                <a16:creationId xmlns:a16="http://schemas.microsoft.com/office/drawing/2014/main" id="{084890F6-6ABA-1FAF-E3F7-3095595640E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00431" y="3868743"/>
            <a:ext cx="1973539" cy="2039600"/>
          </a:xfrm>
          <a:prstGeom prst="rect">
            <a:avLst/>
          </a:prstGeom>
          <a:ln>
            <a:noFill/>
          </a:ln>
          <a:effectLst>
            <a:outerShdw blurRad="190500" algn="tl" rotWithShape="0">
              <a:srgbClr val="000000">
                <a:alpha val="70000"/>
              </a:srgbClr>
            </a:outerShdw>
          </a:effectLst>
        </p:spPr>
      </p:pic>
      <p:sp>
        <p:nvSpPr>
          <p:cNvPr id="8" name="Rectangle 3">
            <a:extLst>
              <a:ext uri="{FF2B5EF4-FFF2-40B4-BE49-F238E27FC236}">
                <a16:creationId xmlns:a16="http://schemas.microsoft.com/office/drawing/2014/main" id="{BC73A4D5-7BAE-18C0-BC8D-D2F5C51BE5F8}"/>
              </a:ext>
            </a:extLst>
          </p:cNvPr>
          <p:cNvSpPr>
            <a:spLocks noChangeArrowheads="1"/>
          </p:cNvSpPr>
          <p:nvPr/>
        </p:nvSpPr>
        <p:spPr bwMode="auto">
          <a:xfrm>
            <a:off x="658813" y="689092"/>
            <a:ext cx="4104456" cy="432048"/>
          </a:xfrm>
          <a:prstGeom prst="rect">
            <a:avLst/>
          </a:prstGeom>
          <a:noFill/>
          <a:ln w="9525">
            <a:noFill/>
            <a:miter lim="800000"/>
            <a:headEnd/>
            <a:tailEnd/>
          </a:ln>
        </p:spPr>
        <p:txBody>
          <a:bodyPr lIns="0" tIns="0" rIns="0" bIns="0"/>
          <a:lstStyle/>
          <a:p>
            <a:pPr lvl="0"/>
            <a:r>
              <a:rPr lang="fr-FR" sz="2400" u="sng" dirty="0" err="1"/>
              <a:t>During</a:t>
            </a:r>
            <a:r>
              <a:rPr lang="fr-FR" sz="2400" u="sng" dirty="0"/>
              <a:t> data collection:</a:t>
            </a:r>
            <a:endParaRPr lang="en-PH" sz="2400" dirty="0"/>
          </a:p>
        </p:txBody>
      </p:sp>
    </p:spTree>
    <p:extLst>
      <p:ext uri="{BB962C8B-B14F-4D97-AF65-F5344CB8AC3E}">
        <p14:creationId xmlns:p14="http://schemas.microsoft.com/office/powerpoint/2010/main" val="3344264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5853" y="1103478"/>
            <a:ext cx="11311185" cy="830997"/>
          </a:xfrm>
          <a:prstGeom prst="rect">
            <a:avLst/>
          </a:prstGeom>
        </p:spPr>
        <p:txBody>
          <a:bodyPr wrap="square">
            <a:spAutoFit/>
          </a:bodyPr>
          <a:lstStyle/>
          <a:p>
            <a:pPr>
              <a:defRPr/>
            </a:pPr>
            <a:r>
              <a:rPr lang="en-US" sz="2400" dirty="0">
                <a:cs typeface="Arial" charset="0"/>
              </a:rPr>
              <a:t>System in which geospatial data is defined by a 3-D surface and measured in latitude and longitude</a:t>
            </a:r>
            <a:r>
              <a:rPr lang="fr-FR" sz="2400" dirty="0">
                <a:cs typeface="Arial" charset="0"/>
              </a:rPr>
              <a:t>.</a:t>
            </a:r>
            <a:endParaRPr lang="en-US" sz="2400" dirty="0">
              <a:cs typeface="Arial" charset="0"/>
            </a:endParaRPr>
          </a:p>
        </p:txBody>
      </p:sp>
      <p:sp>
        <p:nvSpPr>
          <p:cNvPr id="14" name="Title 1"/>
          <p:cNvSpPr txBox="1">
            <a:spLocks/>
          </p:cNvSpPr>
          <p:nvPr/>
        </p:nvSpPr>
        <p:spPr>
          <a:xfrm>
            <a:off x="377024" y="696871"/>
            <a:ext cx="8361363" cy="469900"/>
          </a:xfrm>
          <a:prstGeom prst="rect">
            <a:avLst/>
          </a:prstGeom>
        </p:spPr>
        <p:txBody>
          <a:bodyPr anchor="ctr"/>
          <a:lstStyle/>
          <a:p>
            <a:pPr>
              <a:lnSpc>
                <a:spcPct val="90000"/>
              </a:lnSpc>
              <a:defRPr/>
            </a:pPr>
            <a:r>
              <a:rPr lang="en-US" sz="2600" b="1" dirty="0">
                <a:ea typeface="+mj-ea"/>
                <a:cs typeface="+mj-cs"/>
              </a:rPr>
              <a:t>V.1 Geographic Coordinate System</a:t>
            </a:r>
          </a:p>
        </p:txBody>
      </p:sp>
      <p:sp>
        <p:nvSpPr>
          <p:cNvPr id="15" name="Content Placeholder 2"/>
          <p:cNvSpPr txBox="1">
            <a:spLocks/>
          </p:cNvSpPr>
          <p:nvPr/>
        </p:nvSpPr>
        <p:spPr>
          <a:xfrm>
            <a:off x="6096000" y="2876958"/>
            <a:ext cx="6048051" cy="3140333"/>
          </a:xfrm>
          <a:prstGeom prst="rect">
            <a:avLst/>
          </a:prstGeom>
        </p:spPr>
        <p:txBody>
          <a:bodyPr>
            <a:noAutofit/>
          </a:bodyPr>
          <a:lstStyle/>
          <a:p>
            <a:pPr marL="457200" indent="-457200">
              <a:lnSpc>
                <a:spcPct val="90000"/>
              </a:lnSpc>
              <a:spcAft>
                <a:spcPts val="600"/>
              </a:spcAft>
              <a:buFont typeface="Arial" pitchFamily="34" charset="0"/>
              <a:buChar char="•"/>
              <a:defRPr/>
            </a:pPr>
            <a:r>
              <a:rPr lang="en-US" sz="2400" dirty="0"/>
              <a:t>Angular units: The unit of measurement on a sphere or a spheroid, usually degrees.</a:t>
            </a:r>
          </a:p>
          <a:p>
            <a:pPr marL="457200" indent="-457200">
              <a:lnSpc>
                <a:spcPct val="90000"/>
              </a:lnSpc>
              <a:spcAft>
                <a:spcPts val="600"/>
              </a:spcAft>
              <a:buFont typeface="Arial" pitchFamily="34" charset="0"/>
              <a:buChar char="•"/>
              <a:defRPr/>
            </a:pPr>
            <a:r>
              <a:rPr lang="en-US" sz="2400" dirty="0"/>
              <a:t>Prime meridian: The zero meridian (0°) used as the reference from which longitude east and west is measured.</a:t>
            </a:r>
          </a:p>
          <a:p>
            <a:pPr marL="457200" indent="-457200">
              <a:lnSpc>
                <a:spcPct val="90000"/>
              </a:lnSpc>
              <a:spcAft>
                <a:spcPts val="600"/>
              </a:spcAft>
              <a:buFont typeface="Arial" pitchFamily="34" charset="0"/>
              <a:buChar char="•"/>
              <a:defRPr/>
            </a:pPr>
            <a:r>
              <a:rPr lang="en-US" sz="2400" dirty="0"/>
              <a:t>Datum: Defines the position of the spheroid relative to the center of the earth.</a:t>
            </a:r>
          </a:p>
          <a:p>
            <a:pPr marL="457200" indent="-457200">
              <a:lnSpc>
                <a:spcPct val="90000"/>
              </a:lnSpc>
              <a:spcAft>
                <a:spcPts val="600"/>
              </a:spcAft>
              <a:buFont typeface="Arial" pitchFamily="34" charset="0"/>
              <a:buChar char="•"/>
              <a:defRPr/>
            </a:pPr>
            <a:r>
              <a:rPr lang="en-US" sz="2400" dirty="0"/>
              <a:t>Spheroid: The reference spheroid for the coordinate transformation.</a:t>
            </a:r>
            <a:endParaRPr lang="en-GB" sz="2400" dirty="0"/>
          </a:p>
          <a:p>
            <a:pPr>
              <a:lnSpc>
                <a:spcPct val="90000"/>
              </a:lnSpc>
              <a:spcBef>
                <a:spcPts val="1000"/>
              </a:spcBef>
              <a:defRPr/>
            </a:pPr>
            <a:endParaRPr lang="en-GB" sz="2500" dirty="0"/>
          </a:p>
        </p:txBody>
      </p:sp>
      <p:sp>
        <p:nvSpPr>
          <p:cNvPr id="4" name="Slide Number Placeholder 3">
            <a:extLst>
              <a:ext uri="{FF2B5EF4-FFF2-40B4-BE49-F238E27FC236}">
                <a16:creationId xmlns:a16="http://schemas.microsoft.com/office/drawing/2014/main" id="{58E5886B-D9E4-5621-6C6B-04799D5F49F7}"/>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7</a:t>
            </a:fld>
            <a:endParaRPr lang="en-GB" altLang="en-US" sz="1200">
              <a:solidFill>
                <a:schemeClr val="bg1"/>
              </a:solidFill>
            </a:endParaRPr>
          </a:p>
        </p:txBody>
      </p:sp>
      <p:sp>
        <p:nvSpPr>
          <p:cNvPr id="6" name="Rectangle 12">
            <a:extLst>
              <a:ext uri="{FF2B5EF4-FFF2-40B4-BE49-F238E27FC236}">
                <a16:creationId xmlns:a16="http://schemas.microsoft.com/office/drawing/2014/main" id="{33DC4640-4238-F6CF-FB26-DCC560B05426}"/>
              </a:ext>
            </a:extLst>
          </p:cNvPr>
          <p:cNvSpPr>
            <a:spLocks noChangeArrowheads="1"/>
          </p:cNvSpPr>
          <p:nvPr/>
        </p:nvSpPr>
        <p:spPr bwMode="auto">
          <a:xfrm>
            <a:off x="821450" y="4807995"/>
            <a:ext cx="38443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dirty="0"/>
              <a:t>Earth’s shape is not a perfect sphere (21,385 m difference between the two semi-axis)</a:t>
            </a:r>
          </a:p>
        </p:txBody>
      </p:sp>
      <p:pic>
        <p:nvPicPr>
          <p:cNvPr id="9" name="Picture 8">
            <a:extLst>
              <a:ext uri="{FF2B5EF4-FFF2-40B4-BE49-F238E27FC236}">
                <a16:creationId xmlns:a16="http://schemas.microsoft.com/office/drawing/2014/main" id="{2409715E-4C51-7829-A169-F59275677A2B}"/>
              </a:ext>
            </a:extLst>
          </p:cNvPr>
          <p:cNvPicPr>
            <a:picLocks noChangeAspect="1"/>
          </p:cNvPicPr>
          <p:nvPr/>
        </p:nvPicPr>
        <p:blipFill>
          <a:blip r:embed="rId3"/>
          <a:stretch>
            <a:fillRect/>
          </a:stretch>
        </p:blipFill>
        <p:spPr>
          <a:xfrm>
            <a:off x="603927" y="2148430"/>
            <a:ext cx="4469006" cy="2507165"/>
          </a:xfrm>
          <a:prstGeom prst="rect">
            <a:avLst/>
          </a:prstGeom>
        </p:spPr>
      </p:pic>
      <p:sp>
        <p:nvSpPr>
          <p:cNvPr id="16" name="Rectangle 3">
            <a:extLst>
              <a:ext uri="{FF2B5EF4-FFF2-40B4-BE49-F238E27FC236}">
                <a16:creationId xmlns:a16="http://schemas.microsoft.com/office/drawing/2014/main" id="{92D3E6C6-A004-26B6-D741-FF7878B3CA96}"/>
              </a:ext>
            </a:extLst>
          </p:cNvPr>
          <p:cNvSpPr>
            <a:spLocks noChangeArrowheads="1"/>
          </p:cNvSpPr>
          <p:nvPr/>
        </p:nvSpPr>
        <p:spPr bwMode="auto">
          <a:xfrm>
            <a:off x="5936220" y="2073537"/>
            <a:ext cx="5557121" cy="1144051"/>
          </a:xfrm>
          <a:prstGeom prst="rect">
            <a:avLst/>
          </a:prstGeom>
          <a:noFill/>
          <a:ln w="9525">
            <a:noFill/>
            <a:miter lim="800000"/>
            <a:headEnd/>
            <a:tailEnd/>
          </a:ln>
        </p:spPr>
        <p:txBody>
          <a:bodyPr lIns="0" tIns="0" rIns="0" bIns="0"/>
          <a:lstStyle/>
          <a:p>
            <a:pPr lvl="0"/>
            <a:r>
              <a:rPr lang="en-US" sz="2400" dirty="0"/>
              <a:t>Different models exists, each of them trying to reproduce the earth’s shape based on:</a:t>
            </a:r>
          </a:p>
        </p:txBody>
      </p:sp>
      <p:sp>
        <p:nvSpPr>
          <p:cNvPr id="21" name="Title 1">
            <a:extLst>
              <a:ext uri="{FF2B5EF4-FFF2-40B4-BE49-F238E27FC236}">
                <a16:creationId xmlns:a16="http://schemas.microsoft.com/office/drawing/2014/main" id="{820C9427-2FF9-0B86-92FA-9212224ADD6A}"/>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fr-FR" altLang="en-US" dirty="0" err="1"/>
              <a:t>Define</a:t>
            </a:r>
            <a:r>
              <a:rPr lang="fr-FR" altLang="en-US" dirty="0"/>
              <a:t> the data </a:t>
            </a:r>
            <a:r>
              <a:rPr lang="fr-FR" altLang="en-US" dirty="0" err="1"/>
              <a:t>specifications</a:t>
            </a:r>
            <a:r>
              <a:rPr lang="fr-FR" altLang="en-US" dirty="0"/>
              <a:t> – Geospatial data</a:t>
            </a:r>
          </a:p>
        </p:txBody>
      </p:sp>
      <p:sp>
        <p:nvSpPr>
          <p:cNvPr id="22" name="Right Arrow 10">
            <a:extLst>
              <a:ext uri="{FF2B5EF4-FFF2-40B4-BE49-F238E27FC236}">
                <a16:creationId xmlns:a16="http://schemas.microsoft.com/office/drawing/2014/main" id="{35E2A74C-B821-D370-EEF6-1081C8208875}"/>
              </a:ext>
            </a:extLst>
          </p:cNvPr>
          <p:cNvSpPr/>
          <p:nvPr/>
        </p:nvSpPr>
        <p:spPr>
          <a:xfrm>
            <a:off x="5176281" y="1996030"/>
            <a:ext cx="656591" cy="506815"/>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939393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582706"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70</a:t>
            </a:fld>
            <a:endParaRPr lang="en-GB" altLang="en-US" sz="1200" dirty="0">
              <a:solidFill>
                <a:schemeClr val="bg1"/>
              </a:solidFill>
            </a:endParaRPr>
          </a:p>
        </p:txBody>
      </p:sp>
      <p:sp>
        <p:nvSpPr>
          <p:cNvPr id="3" name="Title 1">
            <a:extLst>
              <a:ext uri="{FF2B5EF4-FFF2-40B4-BE49-F238E27FC236}">
                <a16:creationId xmlns:a16="http://schemas.microsoft.com/office/drawing/2014/main" id="{04FB8E1B-2CC0-ADD7-CCC0-C519754BFD77}"/>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 – Collecting geographic coordinates</a:t>
            </a:r>
          </a:p>
        </p:txBody>
      </p:sp>
      <p:sp>
        <p:nvSpPr>
          <p:cNvPr id="4" name="Rectangle 3">
            <a:extLst>
              <a:ext uri="{FF2B5EF4-FFF2-40B4-BE49-F238E27FC236}">
                <a16:creationId xmlns:a16="http://schemas.microsoft.com/office/drawing/2014/main" id="{B1355998-C1E8-FB5A-8C76-86EFCA407995}"/>
              </a:ext>
            </a:extLst>
          </p:cNvPr>
          <p:cNvSpPr>
            <a:spLocks noChangeArrowheads="1"/>
          </p:cNvSpPr>
          <p:nvPr/>
        </p:nvSpPr>
        <p:spPr bwMode="auto">
          <a:xfrm>
            <a:off x="658813" y="689092"/>
            <a:ext cx="4104456" cy="432048"/>
          </a:xfrm>
          <a:prstGeom prst="rect">
            <a:avLst/>
          </a:prstGeom>
          <a:noFill/>
          <a:ln w="9525">
            <a:noFill/>
            <a:miter lim="800000"/>
            <a:headEnd/>
            <a:tailEnd/>
          </a:ln>
        </p:spPr>
        <p:txBody>
          <a:bodyPr lIns="0" tIns="0" rIns="0" bIns="0"/>
          <a:lstStyle/>
          <a:p>
            <a:pPr lvl="0"/>
            <a:r>
              <a:rPr lang="fr-FR" sz="2400" u="sng" dirty="0" err="1"/>
              <a:t>After</a:t>
            </a:r>
            <a:r>
              <a:rPr lang="fr-FR" sz="2400" u="sng" dirty="0"/>
              <a:t> data collection:</a:t>
            </a:r>
            <a:endParaRPr lang="en-PH" sz="2400" dirty="0"/>
          </a:p>
        </p:txBody>
      </p:sp>
      <p:sp>
        <p:nvSpPr>
          <p:cNvPr id="5" name="Rectangle 3">
            <a:extLst>
              <a:ext uri="{FF2B5EF4-FFF2-40B4-BE49-F238E27FC236}">
                <a16:creationId xmlns:a16="http://schemas.microsoft.com/office/drawing/2014/main" id="{8B40A85D-3E73-9358-7C8A-8B3C6C0F4157}"/>
              </a:ext>
            </a:extLst>
          </p:cNvPr>
          <p:cNvSpPr>
            <a:spLocks noChangeArrowheads="1"/>
          </p:cNvSpPr>
          <p:nvPr/>
        </p:nvSpPr>
        <p:spPr bwMode="auto">
          <a:xfrm>
            <a:off x="658813" y="1191666"/>
            <a:ext cx="11138740" cy="2736304"/>
          </a:xfrm>
          <a:prstGeom prst="rect">
            <a:avLst/>
          </a:prstGeom>
          <a:noFill/>
          <a:ln w="9525">
            <a:noFill/>
            <a:miter lim="800000"/>
            <a:headEnd/>
            <a:tailEnd/>
          </a:ln>
        </p:spPr>
        <p:txBody>
          <a:bodyPr lIns="0" tIns="0" rIns="0" bIns="0"/>
          <a:lstStyle/>
          <a:p>
            <a:pPr lvl="0"/>
            <a:r>
              <a:rPr lang="en-US" sz="2400" dirty="0"/>
              <a:t>If this has not already been done as part of the data verification process implemented during the data collection, it is important to ensure that the data collected is organized into a structured table that can be saved or exported under the form of a spreadsheet (for example, in Microsoft Excel).</a:t>
            </a:r>
          </a:p>
          <a:p>
            <a:pPr lvl="0"/>
            <a:endParaRPr lang="en-PH" dirty="0"/>
          </a:p>
          <a:p>
            <a:pPr lvl="0"/>
            <a:r>
              <a:rPr lang="en-US" sz="2400" dirty="0"/>
              <a:t>If the data is collected in electronic form, it must be possible to export it in a similar structure. This dataset must contain all fields included in the data collection form</a:t>
            </a:r>
            <a:r>
              <a:rPr lang="fr-FR" sz="2400" dirty="0"/>
              <a:t>.</a:t>
            </a:r>
            <a:endParaRPr lang="en-GB" sz="2400" dirty="0"/>
          </a:p>
        </p:txBody>
      </p:sp>
      <p:sp>
        <p:nvSpPr>
          <p:cNvPr id="6" name="Rectangle 3">
            <a:extLst>
              <a:ext uri="{FF2B5EF4-FFF2-40B4-BE49-F238E27FC236}">
                <a16:creationId xmlns:a16="http://schemas.microsoft.com/office/drawing/2014/main" id="{B68C8F1B-3241-FDCF-0CFA-36D94D7E8566}"/>
              </a:ext>
            </a:extLst>
          </p:cNvPr>
          <p:cNvSpPr>
            <a:spLocks noChangeArrowheads="1"/>
          </p:cNvSpPr>
          <p:nvPr/>
        </p:nvSpPr>
        <p:spPr bwMode="auto">
          <a:xfrm>
            <a:off x="658813" y="3964258"/>
            <a:ext cx="6389688" cy="753599"/>
          </a:xfrm>
          <a:prstGeom prst="rect">
            <a:avLst/>
          </a:prstGeom>
          <a:noFill/>
          <a:ln w="9525">
            <a:noFill/>
            <a:miter lim="800000"/>
            <a:headEnd/>
            <a:tailEnd/>
          </a:ln>
        </p:spPr>
        <p:txBody>
          <a:bodyPr lIns="0" tIns="0" rIns="0" bIns="0"/>
          <a:lstStyle/>
          <a:p>
            <a:pPr lvl="0"/>
            <a:r>
              <a:rPr lang="en-US" sz="2400" dirty="0"/>
              <a:t>It is important that the worksheet containing the data is accompanied by the following two additional </a:t>
            </a:r>
            <a:r>
              <a:rPr lang="en-PH" sz="2400" dirty="0"/>
              <a:t>worksheets:</a:t>
            </a:r>
          </a:p>
        </p:txBody>
      </p:sp>
      <p:sp>
        <p:nvSpPr>
          <p:cNvPr id="7" name="Rectangle 3">
            <a:extLst>
              <a:ext uri="{FF2B5EF4-FFF2-40B4-BE49-F238E27FC236}">
                <a16:creationId xmlns:a16="http://schemas.microsoft.com/office/drawing/2014/main" id="{D54D8A46-B07F-ACA5-CE53-CDC56B64D72E}"/>
              </a:ext>
            </a:extLst>
          </p:cNvPr>
          <p:cNvSpPr>
            <a:spLocks noChangeArrowheads="1"/>
          </p:cNvSpPr>
          <p:nvPr/>
        </p:nvSpPr>
        <p:spPr bwMode="auto">
          <a:xfrm>
            <a:off x="1202120" y="5123023"/>
            <a:ext cx="3739386" cy="1031010"/>
          </a:xfrm>
          <a:prstGeom prst="rect">
            <a:avLst/>
          </a:prstGeom>
          <a:noFill/>
          <a:ln w="9525">
            <a:noFill/>
            <a:miter lim="800000"/>
            <a:headEnd/>
            <a:tailEnd/>
          </a:ln>
        </p:spPr>
        <p:txBody>
          <a:bodyPr lIns="0" tIns="0" rIns="0" bIns="0"/>
          <a:lstStyle/>
          <a:p>
            <a:pPr marL="457200" lvl="0" indent="-276225">
              <a:buFont typeface="Arial" pitchFamily="34" charset="0"/>
              <a:buChar char="•"/>
            </a:pPr>
            <a:r>
              <a:rPr lang="en-US" sz="2400" dirty="0"/>
              <a:t>The data catalogue</a:t>
            </a:r>
          </a:p>
          <a:p>
            <a:pPr marL="457200" lvl="0" indent="-276225">
              <a:buFont typeface="Arial" pitchFamily="34" charset="0"/>
              <a:buChar char="•"/>
            </a:pPr>
            <a:r>
              <a:rPr lang="en-US" sz="2400" dirty="0"/>
              <a:t>The metadata</a:t>
            </a:r>
            <a:endParaRPr lang="en-PH" sz="2400" dirty="0"/>
          </a:p>
        </p:txBody>
      </p:sp>
      <p:pic>
        <p:nvPicPr>
          <p:cNvPr id="8" name="Picture 2">
            <a:extLst>
              <a:ext uri="{FF2B5EF4-FFF2-40B4-BE49-F238E27FC236}">
                <a16:creationId xmlns:a16="http://schemas.microsoft.com/office/drawing/2014/main" id="{792BC30C-CC84-663A-26D9-4FEDDA23D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759693"/>
            <a:ext cx="3290122" cy="109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5B870CC5-2378-8A54-3DE9-75E925545400}"/>
              </a:ext>
            </a:extLst>
          </p:cNvPr>
          <p:cNvPicPr>
            <a:picLocks noChangeAspect="1"/>
          </p:cNvPicPr>
          <p:nvPr/>
        </p:nvPicPr>
        <p:blipFill>
          <a:blip r:embed="rId4"/>
          <a:stretch>
            <a:fillRect/>
          </a:stretch>
        </p:blipFill>
        <p:spPr>
          <a:xfrm>
            <a:off x="9457504" y="3998496"/>
            <a:ext cx="2537272" cy="2261583"/>
          </a:xfrm>
          <a:prstGeom prst="rect">
            <a:avLst/>
          </a:prstGeom>
        </p:spPr>
      </p:pic>
    </p:spTree>
    <p:extLst>
      <p:ext uri="{BB962C8B-B14F-4D97-AF65-F5344CB8AC3E}">
        <p14:creationId xmlns:p14="http://schemas.microsoft.com/office/powerpoint/2010/main" val="54305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564776"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71</a:t>
            </a:fld>
            <a:endParaRPr lang="en-GB" altLang="en-US" sz="1200" dirty="0">
              <a:solidFill>
                <a:schemeClr val="bg1"/>
              </a:solidFill>
            </a:endParaRPr>
          </a:p>
        </p:txBody>
      </p:sp>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 – Geospatial data </a:t>
            </a:r>
          </a:p>
        </p:txBody>
      </p:sp>
      <p:pic>
        <p:nvPicPr>
          <p:cNvPr id="3" name="Picture 2">
            <a:extLst>
              <a:ext uri="{FF2B5EF4-FFF2-40B4-BE49-F238E27FC236}">
                <a16:creationId xmlns:a16="http://schemas.microsoft.com/office/drawing/2014/main" id="{E333F1C4-28FB-3D5D-3196-6A04657B6751}"/>
              </a:ext>
            </a:extLst>
          </p:cNvPr>
          <p:cNvPicPr>
            <a:picLocks noChangeAspect="1"/>
          </p:cNvPicPr>
          <p:nvPr/>
        </p:nvPicPr>
        <p:blipFill>
          <a:blip r:embed="rId3"/>
          <a:stretch>
            <a:fillRect/>
          </a:stretch>
        </p:blipFill>
        <p:spPr>
          <a:xfrm>
            <a:off x="10061244" y="569800"/>
            <a:ext cx="1933532" cy="1040974"/>
          </a:xfrm>
          <a:prstGeom prst="rect">
            <a:avLst/>
          </a:prstGeom>
        </p:spPr>
      </p:pic>
      <p:sp>
        <p:nvSpPr>
          <p:cNvPr id="4" name="Rectangle 3">
            <a:extLst>
              <a:ext uri="{FF2B5EF4-FFF2-40B4-BE49-F238E27FC236}">
                <a16:creationId xmlns:a16="http://schemas.microsoft.com/office/drawing/2014/main" id="{91147AFF-9B29-AC66-B6D1-ACA1F86CB93D}"/>
              </a:ext>
            </a:extLst>
          </p:cNvPr>
          <p:cNvSpPr/>
          <p:nvPr/>
        </p:nvSpPr>
        <p:spPr>
          <a:xfrm>
            <a:off x="11447463" y="919407"/>
            <a:ext cx="249237" cy="1307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3">
            <a:extLst>
              <a:ext uri="{FF2B5EF4-FFF2-40B4-BE49-F238E27FC236}">
                <a16:creationId xmlns:a16="http://schemas.microsoft.com/office/drawing/2014/main" id="{3D4A2E7B-090E-2377-DFA3-D3FBF3A42508}"/>
              </a:ext>
            </a:extLst>
          </p:cNvPr>
          <p:cNvSpPr>
            <a:spLocks noChangeArrowheads="1"/>
          </p:cNvSpPr>
          <p:nvPr/>
        </p:nvSpPr>
        <p:spPr bwMode="auto">
          <a:xfrm>
            <a:off x="853227" y="1745201"/>
            <a:ext cx="8388855" cy="3600400"/>
          </a:xfrm>
          <a:prstGeom prst="rect">
            <a:avLst/>
          </a:prstGeom>
          <a:noFill/>
          <a:ln w="9525">
            <a:noFill/>
            <a:miter lim="800000"/>
            <a:headEnd/>
            <a:tailEnd/>
          </a:ln>
        </p:spPr>
        <p:txBody>
          <a:bodyPr lIns="0" tIns="0" rIns="0" bIns="0"/>
          <a:lstStyle/>
          <a:p>
            <a:pPr marL="648000" lvl="1" indent="-360000">
              <a:lnSpc>
                <a:spcPct val="90000"/>
              </a:lnSpc>
              <a:spcBef>
                <a:spcPts val="400"/>
              </a:spcBef>
              <a:buFontTx/>
              <a:buAutoNum type="arabicPeriod"/>
              <a:defRPr/>
            </a:pPr>
            <a:r>
              <a:rPr lang="fr-CH" altLang="zh-CN" sz="2400" dirty="0">
                <a:latin typeface="+mn-lt"/>
              </a:rPr>
              <a:t>Raster format:</a:t>
            </a:r>
          </a:p>
          <a:p>
            <a:pPr marL="1088100" lvl="2" indent="-342900">
              <a:lnSpc>
                <a:spcPct val="90000"/>
              </a:lnSpc>
              <a:spcBef>
                <a:spcPts val="400"/>
              </a:spcBef>
              <a:buFont typeface="Arial" panose="020B0604020202020204" pitchFamily="34" charset="0"/>
              <a:buChar char="•"/>
              <a:defRPr/>
            </a:pPr>
            <a:r>
              <a:rPr lang="en-US" altLang="zh-CN" sz="2400" dirty="0">
                <a:latin typeface="+mn-lt"/>
              </a:rPr>
              <a:t>Use of remote sensors placed on a satellite, airplane or drone (remote sensing)</a:t>
            </a:r>
            <a:endParaRPr lang="fr-CH" altLang="zh-CN" sz="2400" dirty="0">
              <a:latin typeface="+mn-lt"/>
            </a:endParaRPr>
          </a:p>
          <a:p>
            <a:pPr marL="648000" lvl="1" indent="-360000">
              <a:lnSpc>
                <a:spcPct val="90000"/>
              </a:lnSpc>
              <a:spcBef>
                <a:spcPts val="400"/>
              </a:spcBef>
              <a:buFontTx/>
              <a:buAutoNum type="arabicPeriod"/>
              <a:defRPr/>
            </a:pPr>
            <a:r>
              <a:rPr lang="fr-CH" altLang="zh-CN" sz="2400" dirty="0">
                <a:latin typeface="+mn-lt"/>
              </a:rPr>
              <a:t>Raster or </a:t>
            </a:r>
            <a:r>
              <a:rPr lang="fr-CH" altLang="zh-CN" sz="2400" dirty="0" err="1">
                <a:latin typeface="+mn-lt"/>
              </a:rPr>
              <a:t>vector</a:t>
            </a:r>
            <a:r>
              <a:rPr lang="fr-CH" altLang="zh-CN" sz="2400" dirty="0">
                <a:latin typeface="+mn-lt"/>
              </a:rPr>
              <a:t> format:</a:t>
            </a:r>
          </a:p>
          <a:p>
            <a:pPr marL="1105200" lvl="2" indent="-360000">
              <a:lnSpc>
                <a:spcPct val="90000"/>
              </a:lnSpc>
              <a:spcBef>
                <a:spcPts val="400"/>
              </a:spcBef>
              <a:buFont typeface="Arial" panose="020B0604020202020204" pitchFamily="34" charset="0"/>
              <a:buChar char="•"/>
              <a:defRPr/>
            </a:pPr>
            <a:r>
              <a:rPr lang="en-US" altLang="zh-CN" sz="2400" dirty="0">
                <a:latin typeface="+mn-lt"/>
              </a:rPr>
              <a:t>Processing images from remote sensing (image processing)</a:t>
            </a:r>
            <a:endParaRPr lang="fr-CH" altLang="zh-CN" sz="2400" dirty="0">
              <a:latin typeface="+mn-lt"/>
            </a:endParaRPr>
          </a:p>
          <a:p>
            <a:pPr marL="648000" lvl="1" indent="-360000">
              <a:lnSpc>
                <a:spcPct val="90000"/>
              </a:lnSpc>
              <a:spcBef>
                <a:spcPts val="400"/>
              </a:spcBef>
              <a:buFontTx/>
              <a:buAutoNum type="arabicPeriod"/>
              <a:defRPr/>
            </a:pPr>
            <a:r>
              <a:rPr lang="fr-CH" altLang="zh-CN" sz="2400" dirty="0" err="1">
                <a:latin typeface="+mn-lt"/>
              </a:rPr>
              <a:t>Vector</a:t>
            </a:r>
            <a:r>
              <a:rPr lang="fr-CH" altLang="zh-CN" sz="2400" dirty="0">
                <a:latin typeface="+mn-lt"/>
              </a:rPr>
              <a:t> format:</a:t>
            </a:r>
          </a:p>
          <a:p>
            <a:pPr marL="1088100" lvl="2" indent="-342900">
              <a:lnSpc>
                <a:spcPct val="90000"/>
              </a:lnSpc>
              <a:spcBef>
                <a:spcPts val="400"/>
              </a:spcBef>
              <a:buFont typeface="Arial" panose="020B0604020202020204" pitchFamily="34" charset="0"/>
              <a:buChar char="•"/>
              <a:defRPr/>
            </a:pPr>
            <a:r>
              <a:rPr lang="en-US" altLang="zh-CN" sz="2400" dirty="0">
                <a:latin typeface="+mn-lt"/>
              </a:rPr>
              <a:t>Adjust, create or extract point, line, or polygon type geographic features from a basemap</a:t>
            </a:r>
            <a:endParaRPr lang="fr-CH" altLang="zh-CN" sz="2400" dirty="0">
              <a:latin typeface="+mn-lt"/>
            </a:endParaRPr>
          </a:p>
        </p:txBody>
      </p:sp>
      <p:sp>
        <p:nvSpPr>
          <p:cNvPr id="6" name="Right Arrow 21">
            <a:extLst>
              <a:ext uri="{FF2B5EF4-FFF2-40B4-BE49-F238E27FC236}">
                <a16:creationId xmlns:a16="http://schemas.microsoft.com/office/drawing/2014/main" id="{6040655B-E4A3-9F26-5471-B1785AC8CDD3}"/>
              </a:ext>
            </a:extLst>
          </p:cNvPr>
          <p:cNvSpPr/>
          <p:nvPr/>
        </p:nvSpPr>
        <p:spPr>
          <a:xfrm>
            <a:off x="1373555" y="5163050"/>
            <a:ext cx="443765" cy="3651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7" name="Rectangle 3">
            <a:extLst>
              <a:ext uri="{FF2B5EF4-FFF2-40B4-BE49-F238E27FC236}">
                <a16:creationId xmlns:a16="http://schemas.microsoft.com/office/drawing/2014/main" id="{50D5A2D7-CD5C-6FDF-E133-FD0CE88DB8E8}"/>
              </a:ext>
            </a:extLst>
          </p:cNvPr>
          <p:cNvSpPr>
            <a:spLocks noChangeArrowheads="1"/>
          </p:cNvSpPr>
          <p:nvPr/>
        </p:nvSpPr>
        <p:spPr bwMode="auto">
          <a:xfrm>
            <a:off x="1929139" y="5181038"/>
            <a:ext cx="7463625" cy="761909"/>
          </a:xfrm>
          <a:prstGeom prst="rect">
            <a:avLst/>
          </a:prstGeom>
          <a:noFill/>
          <a:ln w="9525">
            <a:noFill/>
            <a:miter lim="800000"/>
            <a:headEnd/>
            <a:tailEnd/>
          </a:ln>
        </p:spPr>
        <p:txBody>
          <a:bodyPr lIns="0" tIns="0" rIns="0" bIns="0"/>
          <a:lstStyle/>
          <a:p>
            <a:pPr fontAlgn="auto">
              <a:lnSpc>
                <a:spcPct val="90000"/>
              </a:lnSpc>
              <a:spcAft>
                <a:spcPts val="0"/>
              </a:spcAft>
              <a:defRPr/>
            </a:pPr>
            <a:r>
              <a:rPr lang="en-US" sz="2800" dirty="0">
                <a:solidFill>
                  <a:srgbClr val="FF0000"/>
                </a:solidFill>
              </a:rPr>
              <a:t>The method you are most likely going to use</a:t>
            </a:r>
            <a:endParaRPr lang="fr-CH" sz="2800" dirty="0">
              <a:solidFill>
                <a:srgbClr val="FF0000"/>
              </a:solidFill>
            </a:endParaRPr>
          </a:p>
        </p:txBody>
      </p:sp>
      <p:pic>
        <p:nvPicPr>
          <p:cNvPr id="8" name="Picture 7" descr="remote_Sensing.gif">
            <a:extLst>
              <a:ext uri="{FF2B5EF4-FFF2-40B4-BE49-F238E27FC236}">
                <a16:creationId xmlns:a16="http://schemas.microsoft.com/office/drawing/2014/main" id="{FBFB390B-6C7C-50B6-D7FE-5DCAD12FA576}"/>
              </a:ext>
            </a:extLst>
          </p:cNvPr>
          <p:cNvPicPr>
            <a:picLocks noChangeAspect="1"/>
          </p:cNvPicPr>
          <p:nvPr/>
        </p:nvPicPr>
        <p:blipFill>
          <a:blip r:embed="rId4" cstate="print"/>
          <a:stretch>
            <a:fillRect/>
          </a:stretch>
        </p:blipFill>
        <p:spPr>
          <a:xfrm>
            <a:off x="9614362" y="1704096"/>
            <a:ext cx="1833102" cy="1374826"/>
          </a:xfrm>
          <a:prstGeom prst="rect">
            <a:avLst/>
          </a:prstGeom>
          <a:ln>
            <a:noFill/>
          </a:ln>
          <a:effectLst>
            <a:outerShdw blurRad="190500" algn="tl" rotWithShape="0">
              <a:srgbClr val="000000">
                <a:alpha val="70000"/>
              </a:srgbClr>
            </a:outerShdw>
          </a:effectLst>
        </p:spPr>
      </p:pic>
      <p:pic>
        <p:nvPicPr>
          <p:cNvPr id="9" name="Picture 8" descr="image_processing.jpg">
            <a:extLst>
              <a:ext uri="{FF2B5EF4-FFF2-40B4-BE49-F238E27FC236}">
                <a16:creationId xmlns:a16="http://schemas.microsoft.com/office/drawing/2014/main" id="{2D6F5F7C-2473-DD1F-7924-9AE2B0BEB615}"/>
              </a:ext>
            </a:extLst>
          </p:cNvPr>
          <p:cNvPicPr>
            <a:picLocks noChangeAspect="1"/>
          </p:cNvPicPr>
          <p:nvPr/>
        </p:nvPicPr>
        <p:blipFill>
          <a:blip r:embed="rId5" cstate="print"/>
          <a:srcRect/>
          <a:stretch>
            <a:fillRect/>
          </a:stretch>
        </p:blipFill>
        <p:spPr>
          <a:xfrm>
            <a:off x="9614362" y="3257825"/>
            <a:ext cx="1833101" cy="1443127"/>
          </a:xfrm>
          <a:prstGeom prst="rect">
            <a:avLst/>
          </a:prstGeom>
          <a:ln>
            <a:noFill/>
          </a:ln>
          <a:effectLst>
            <a:outerShdw blurRad="190500" algn="tl" rotWithShape="0">
              <a:srgbClr val="000000">
                <a:alpha val="70000"/>
              </a:srgbClr>
            </a:outerShdw>
          </a:effectLst>
        </p:spPr>
      </p:pic>
      <p:pic>
        <p:nvPicPr>
          <p:cNvPr id="10" name="Picture 9" descr="digitizing.jpg">
            <a:extLst>
              <a:ext uri="{FF2B5EF4-FFF2-40B4-BE49-F238E27FC236}">
                <a16:creationId xmlns:a16="http://schemas.microsoft.com/office/drawing/2014/main" id="{E773ACAF-4293-6F7A-8ED8-84D2E80A8487}"/>
              </a:ext>
            </a:extLst>
          </p:cNvPr>
          <p:cNvPicPr>
            <a:picLocks noChangeAspect="1"/>
          </p:cNvPicPr>
          <p:nvPr/>
        </p:nvPicPr>
        <p:blipFill>
          <a:blip r:embed="rId6" cstate="print"/>
          <a:stretch>
            <a:fillRect/>
          </a:stretch>
        </p:blipFill>
        <p:spPr>
          <a:xfrm>
            <a:off x="9614362" y="4884855"/>
            <a:ext cx="1833101" cy="1370420"/>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E080B4D2-10DD-E64C-DAAE-CD90A25A2601}"/>
              </a:ext>
            </a:extLst>
          </p:cNvPr>
          <p:cNvSpPr/>
          <p:nvPr/>
        </p:nvSpPr>
        <p:spPr>
          <a:xfrm>
            <a:off x="1470302" y="3920127"/>
            <a:ext cx="7394565" cy="7619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solidFill>
                <a:srgbClr val="346667"/>
              </a:solidFill>
            </a:endParaRPr>
          </a:p>
        </p:txBody>
      </p:sp>
      <p:sp>
        <p:nvSpPr>
          <p:cNvPr id="12" name="Rectangle 3">
            <a:extLst>
              <a:ext uri="{FF2B5EF4-FFF2-40B4-BE49-F238E27FC236}">
                <a16:creationId xmlns:a16="http://schemas.microsoft.com/office/drawing/2014/main" id="{7DBF3B0C-995E-EEFB-F830-1265FB7AB8FF}"/>
              </a:ext>
            </a:extLst>
          </p:cNvPr>
          <p:cNvSpPr>
            <a:spLocks noChangeArrowheads="1"/>
          </p:cNvSpPr>
          <p:nvPr/>
        </p:nvSpPr>
        <p:spPr bwMode="auto">
          <a:xfrm>
            <a:off x="727175" y="740616"/>
            <a:ext cx="8640960" cy="936103"/>
          </a:xfrm>
          <a:prstGeom prst="rect">
            <a:avLst/>
          </a:prstGeom>
          <a:noFill/>
          <a:ln w="9525">
            <a:noFill/>
            <a:miter lim="800000"/>
            <a:headEnd/>
            <a:tailEnd/>
          </a:ln>
        </p:spPr>
        <p:txBody>
          <a:bodyPr lIns="0" tIns="0" rIns="0" bIns="0"/>
          <a:lstStyle/>
          <a:p>
            <a:pPr lvl="0"/>
            <a:r>
              <a:rPr lang="en-US" sz="2400" dirty="0"/>
              <a:t>Filling gaps in geospatial data can be done in different ways depending on the expected format</a:t>
            </a:r>
            <a:r>
              <a:rPr lang="en-GB" sz="2400" dirty="0"/>
              <a:t>:</a:t>
            </a:r>
            <a:endParaRPr lang="en-US" sz="2400" dirty="0"/>
          </a:p>
        </p:txBody>
      </p:sp>
    </p:spTree>
    <p:extLst>
      <p:ext uri="{BB962C8B-B14F-4D97-AF65-F5344CB8AC3E}">
        <p14:creationId xmlns:p14="http://schemas.microsoft.com/office/powerpoint/2010/main" val="9242211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582706"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72</a:t>
            </a:fld>
            <a:endParaRPr lang="en-US" altLang="en-US" sz="1200" dirty="0">
              <a:solidFill>
                <a:schemeClr val="bg1"/>
              </a:solidFill>
            </a:endParaRPr>
          </a:p>
        </p:txBody>
      </p:sp>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1" y="559398"/>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 - Adjust, create or extract point, line, or polygon type geographic features from a basemap</a:t>
            </a:r>
          </a:p>
          <a:p>
            <a:pPr algn="ctr" eaLnBrk="1" fontAlgn="auto" hangingPunct="1">
              <a:spcAft>
                <a:spcPts val="0"/>
              </a:spcAft>
              <a:defRPr/>
            </a:pPr>
            <a:r>
              <a:rPr lang="en-US" sz="3200" b="1" dirty="0">
                <a:solidFill>
                  <a:srgbClr val="002147"/>
                </a:solidFill>
                <a:latin typeface="+mn-lt"/>
              </a:rPr>
              <a:t> </a:t>
            </a:r>
          </a:p>
        </p:txBody>
      </p:sp>
      <p:pic>
        <p:nvPicPr>
          <p:cNvPr id="3" name="Picture 2" descr="A screenshot of a computer&#10;&#10;Description automatically generated">
            <a:extLst>
              <a:ext uri="{FF2B5EF4-FFF2-40B4-BE49-F238E27FC236}">
                <a16:creationId xmlns:a16="http://schemas.microsoft.com/office/drawing/2014/main" id="{3F043BC5-F064-1075-0164-D2B31EEE5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412114" y="2956197"/>
            <a:ext cx="1506425" cy="1066807"/>
          </a:xfrm>
          <a:prstGeom prst="rect">
            <a:avLst/>
          </a:prstGeom>
          <a:ln>
            <a:solidFill>
              <a:schemeClr val="tx1"/>
            </a:solidFill>
          </a:ln>
        </p:spPr>
      </p:pic>
      <p:sp>
        <p:nvSpPr>
          <p:cNvPr id="4" name="Rectangle 3">
            <a:extLst>
              <a:ext uri="{FF2B5EF4-FFF2-40B4-BE49-F238E27FC236}">
                <a16:creationId xmlns:a16="http://schemas.microsoft.com/office/drawing/2014/main" id="{7EBF3898-F7D8-6D33-71E9-C020303B1919}"/>
              </a:ext>
            </a:extLst>
          </p:cNvPr>
          <p:cNvSpPr>
            <a:spLocks noChangeArrowheads="1"/>
          </p:cNvSpPr>
          <p:nvPr/>
        </p:nvSpPr>
        <p:spPr bwMode="auto">
          <a:xfrm>
            <a:off x="676393" y="1125301"/>
            <a:ext cx="4417997" cy="407112"/>
          </a:xfrm>
          <a:prstGeom prst="rect">
            <a:avLst/>
          </a:prstGeom>
          <a:noFill/>
          <a:ln w="9525">
            <a:noFill/>
            <a:miter lim="800000"/>
            <a:headEnd/>
            <a:tailEnd/>
          </a:ln>
        </p:spPr>
        <p:txBody>
          <a:bodyPr lIns="0" tIns="0" rIns="0" bIns="0"/>
          <a:lstStyle/>
          <a:p>
            <a:pPr lvl="0" algn="ctr"/>
            <a:r>
              <a:rPr lang="en-US" sz="2000" dirty="0"/>
              <a:t>Adjust GIS data in vector format (editing)</a:t>
            </a:r>
          </a:p>
        </p:txBody>
      </p:sp>
      <p:cxnSp>
        <p:nvCxnSpPr>
          <p:cNvPr id="6" name="Straight Connector 5">
            <a:extLst>
              <a:ext uri="{FF2B5EF4-FFF2-40B4-BE49-F238E27FC236}">
                <a16:creationId xmlns:a16="http://schemas.microsoft.com/office/drawing/2014/main" id="{F6E2E46E-E885-2B55-E516-D380810D0F29}"/>
              </a:ext>
            </a:extLst>
          </p:cNvPr>
          <p:cNvCxnSpPr>
            <a:cxnSpLocks/>
          </p:cNvCxnSpPr>
          <p:nvPr/>
        </p:nvCxnSpPr>
        <p:spPr>
          <a:xfrm>
            <a:off x="6092789" y="1215155"/>
            <a:ext cx="0" cy="5132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3">
            <a:extLst>
              <a:ext uri="{FF2B5EF4-FFF2-40B4-BE49-F238E27FC236}">
                <a16:creationId xmlns:a16="http://schemas.microsoft.com/office/drawing/2014/main" id="{F395A864-D9FB-57DD-FD3B-F4850BB14A5F}"/>
              </a:ext>
            </a:extLst>
          </p:cNvPr>
          <p:cNvSpPr>
            <a:spLocks noChangeArrowheads="1"/>
          </p:cNvSpPr>
          <p:nvPr/>
        </p:nvSpPr>
        <p:spPr bwMode="auto">
          <a:xfrm>
            <a:off x="6450105" y="1125301"/>
            <a:ext cx="5429683" cy="360294"/>
          </a:xfrm>
          <a:prstGeom prst="rect">
            <a:avLst/>
          </a:prstGeom>
          <a:noFill/>
          <a:ln w="9525">
            <a:noFill/>
            <a:miter lim="800000"/>
            <a:headEnd/>
            <a:tailEnd/>
          </a:ln>
        </p:spPr>
        <p:txBody>
          <a:bodyPr lIns="0" tIns="0" rIns="0" bIns="0"/>
          <a:lstStyle/>
          <a:p>
            <a:pPr lvl="0" algn="ctr"/>
            <a:r>
              <a:rPr lang="en-US" sz="2000" dirty="0"/>
              <a:t>Create/extract data in vector format (digitizing)</a:t>
            </a:r>
          </a:p>
        </p:txBody>
      </p:sp>
      <p:pic>
        <p:nvPicPr>
          <p:cNvPr id="8" name="Picture 7">
            <a:extLst>
              <a:ext uri="{FF2B5EF4-FFF2-40B4-BE49-F238E27FC236}">
                <a16:creationId xmlns:a16="http://schemas.microsoft.com/office/drawing/2014/main" id="{008F636D-FEF9-28FC-4606-733F7A5907C0}"/>
              </a:ext>
            </a:extLst>
          </p:cNvPr>
          <p:cNvPicPr>
            <a:picLocks noChangeAspect="1"/>
          </p:cNvPicPr>
          <p:nvPr/>
        </p:nvPicPr>
        <p:blipFill>
          <a:blip r:embed="rId4"/>
          <a:stretch>
            <a:fillRect/>
          </a:stretch>
        </p:blipFill>
        <p:spPr>
          <a:xfrm>
            <a:off x="2416958" y="1665807"/>
            <a:ext cx="3018496" cy="2268018"/>
          </a:xfrm>
          <a:prstGeom prst="rect">
            <a:avLst/>
          </a:prstGeom>
        </p:spPr>
      </p:pic>
      <p:sp>
        <p:nvSpPr>
          <p:cNvPr id="9" name="TextBox 8">
            <a:extLst>
              <a:ext uri="{FF2B5EF4-FFF2-40B4-BE49-F238E27FC236}">
                <a16:creationId xmlns:a16="http://schemas.microsoft.com/office/drawing/2014/main" id="{0F833646-E52C-F940-1878-C724609BB56C}"/>
              </a:ext>
            </a:extLst>
          </p:cNvPr>
          <p:cNvSpPr txBox="1"/>
          <p:nvPr/>
        </p:nvSpPr>
        <p:spPr>
          <a:xfrm>
            <a:off x="766888" y="1630119"/>
            <a:ext cx="989566" cy="415498"/>
          </a:xfrm>
          <a:prstGeom prst="rect">
            <a:avLst/>
          </a:prstGeom>
          <a:noFill/>
        </p:spPr>
        <p:txBody>
          <a:bodyPr wrap="square">
            <a:spAutoFit/>
          </a:bodyPr>
          <a:lstStyle/>
          <a:p>
            <a:pPr algn="ctr"/>
            <a:r>
              <a:rPr lang="en-US" sz="1050" dirty="0">
                <a:ea typeface="+mj-ea"/>
                <a:cs typeface="Calibri" pitchFamily="34" charset="0"/>
              </a:rPr>
              <a:t>Data specifications</a:t>
            </a:r>
            <a:endParaRPr lang="en-US" sz="1050" dirty="0"/>
          </a:p>
        </p:txBody>
      </p:sp>
      <p:cxnSp>
        <p:nvCxnSpPr>
          <p:cNvPr id="10" name="Straight Connector 9">
            <a:extLst>
              <a:ext uri="{FF2B5EF4-FFF2-40B4-BE49-F238E27FC236}">
                <a16:creationId xmlns:a16="http://schemas.microsoft.com/office/drawing/2014/main" id="{6EDA91C9-E598-ED4C-F5D3-3F400A04189A}"/>
              </a:ext>
            </a:extLst>
          </p:cNvPr>
          <p:cNvCxnSpPr>
            <a:cxnSpLocks/>
          </p:cNvCxnSpPr>
          <p:nvPr/>
        </p:nvCxnSpPr>
        <p:spPr>
          <a:xfrm flipV="1">
            <a:off x="3788533" y="3308375"/>
            <a:ext cx="119119" cy="574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B89248A-734F-8A2F-85C6-0F2A9F406FCF}"/>
              </a:ext>
            </a:extLst>
          </p:cNvPr>
          <p:cNvSpPr txBox="1"/>
          <p:nvPr/>
        </p:nvSpPr>
        <p:spPr>
          <a:xfrm>
            <a:off x="4001458" y="2899327"/>
            <a:ext cx="685134" cy="276999"/>
          </a:xfrm>
          <a:prstGeom prst="rect">
            <a:avLst/>
          </a:prstGeom>
          <a:solidFill>
            <a:schemeClr val="bg1"/>
          </a:solidFill>
        </p:spPr>
        <p:txBody>
          <a:bodyPr wrap="square">
            <a:spAutoFit/>
          </a:bodyPr>
          <a:lstStyle/>
          <a:p>
            <a:pPr algn="ctr"/>
            <a:r>
              <a:rPr lang="en-US" sz="1200" b="1" dirty="0">
                <a:solidFill>
                  <a:srgbClr val="FF0000"/>
                </a:solidFill>
                <a:ea typeface="+mj-ea"/>
                <a:cs typeface="Calibri" pitchFamily="34" charset="0"/>
              </a:rPr>
              <a:t>300 m!!</a:t>
            </a:r>
            <a:endParaRPr lang="en-US" sz="1200" b="1" dirty="0">
              <a:solidFill>
                <a:srgbClr val="FF0000"/>
              </a:solidFill>
            </a:endParaRPr>
          </a:p>
        </p:txBody>
      </p:sp>
      <p:pic>
        <p:nvPicPr>
          <p:cNvPr id="12" name="Picture 11">
            <a:extLst>
              <a:ext uri="{FF2B5EF4-FFF2-40B4-BE49-F238E27FC236}">
                <a16:creationId xmlns:a16="http://schemas.microsoft.com/office/drawing/2014/main" id="{B768B28D-C31F-11AF-9562-773D885C4854}"/>
              </a:ext>
            </a:extLst>
          </p:cNvPr>
          <p:cNvPicPr>
            <a:picLocks noChangeAspect="1"/>
          </p:cNvPicPr>
          <p:nvPr/>
        </p:nvPicPr>
        <p:blipFill>
          <a:blip r:embed="rId5"/>
          <a:stretch>
            <a:fillRect/>
          </a:stretch>
        </p:blipFill>
        <p:spPr>
          <a:xfrm>
            <a:off x="2522338" y="4327235"/>
            <a:ext cx="2965878" cy="1947407"/>
          </a:xfrm>
          <a:prstGeom prst="rect">
            <a:avLst/>
          </a:prstGeom>
        </p:spPr>
      </p:pic>
      <p:sp>
        <p:nvSpPr>
          <p:cNvPr id="13" name="Right Arrow 8">
            <a:extLst>
              <a:ext uri="{FF2B5EF4-FFF2-40B4-BE49-F238E27FC236}">
                <a16:creationId xmlns:a16="http://schemas.microsoft.com/office/drawing/2014/main" id="{DB59F9B7-82F1-6A88-F8F9-18694433460A}"/>
              </a:ext>
            </a:extLst>
          </p:cNvPr>
          <p:cNvSpPr/>
          <p:nvPr/>
        </p:nvSpPr>
        <p:spPr>
          <a:xfrm rot="1787195">
            <a:off x="2558143" y="4860747"/>
            <a:ext cx="1152697" cy="36897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pic>
        <p:nvPicPr>
          <p:cNvPr id="14" name="Picture 13">
            <a:extLst>
              <a:ext uri="{FF2B5EF4-FFF2-40B4-BE49-F238E27FC236}">
                <a16:creationId xmlns:a16="http://schemas.microsoft.com/office/drawing/2014/main" id="{0B2C8E08-E3D9-D076-FF2C-F3A32F3C6324}"/>
              </a:ext>
            </a:extLst>
          </p:cNvPr>
          <p:cNvPicPr>
            <a:picLocks noChangeAspect="1"/>
          </p:cNvPicPr>
          <p:nvPr/>
        </p:nvPicPr>
        <p:blipFill>
          <a:blip r:embed="rId6"/>
          <a:stretch>
            <a:fillRect/>
          </a:stretch>
        </p:blipFill>
        <p:spPr>
          <a:xfrm>
            <a:off x="7050248" y="1598448"/>
            <a:ext cx="2807942" cy="2093362"/>
          </a:xfrm>
          <a:prstGeom prst="rect">
            <a:avLst/>
          </a:prstGeom>
        </p:spPr>
      </p:pic>
      <p:sp>
        <p:nvSpPr>
          <p:cNvPr id="15" name="Right Arrow 21">
            <a:extLst>
              <a:ext uri="{FF2B5EF4-FFF2-40B4-BE49-F238E27FC236}">
                <a16:creationId xmlns:a16="http://schemas.microsoft.com/office/drawing/2014/main" id="{7E58F33B-2AFD-69A9-6307-41D15DAAE946}"/>
              </a:ext>
            </a:extLst>
          </p:cNvPr>
          <p:cNvSpPr/>
          <p:nvPr/>
        </p:nvSpPr>
        <p:spPr>
          <a:xfrm rot="7523434">
            <a:off x="7803095" y="2267229"/>
            <a:ext cx="443765" cy="3651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pic>
        <p:nvPicPr>
          <p:cNvPr id="17" name="Picture 16">
            <a:extLst>
              <a:ext uri="{FF2B5EF4-FFF2-40B4-BE49-F238E27FC236}">
                <a16:creationId xmlns:a16="http://schemas.microsoft.com/office/drawing/2014/main" id="{EEC71692-0B60-522B-1180-54EF15052386}"/>
              </a:ext>
            </a:extLst>
          </p:cNvPr>
          <p:cNvPicPr>
            <a:picLocks noChangeAspect="1"/>
          </p:cNvPicPr>
          <p:nvPr/>
        </p:nvPicPr>
        <p:blipFill>
          <a:blip r:embed="rId7"/>
          <a:stretch>
            <a:fillRect/>
          </a:stretch>
        </p:blipFill>
        <p:spPr>
          <a:xfrm>
            <a:off x="7031053" y="4005705"/>
            <a:ext cx="2827137" cy="2079053"/>
          </a:xfrm>
          <a:prstGeom prst="rect">
            <a:avLst/>
          </a:prstGeom>
        </p:spPr>
      </p:pic>
      <p:sp>
        <p:nvSpPr>
          <p:cNvPr id="18" name="Right Arrow 8">
            <a:extLst>
              <a:ext uri="{FF2B5EF4-FFF2-40B4-BE49-F238E27FC236}">
                <a16:creationId xmlns:a16="http://schemas.microsoft.com/office/drawing/2014/main" id="{1BEBC8E6-D8DB-7D10-C308-7ED4590B4807}"/>
              </a:ext>
            </a:extLst>
          </p:cNvPr>
          <p:cNvSpPr/>
          <p:nvPr/>
        </p:nvSpPr>
        <p:spPr>
          <a:xfrm rot="5400000">
            <a:off x="7831206" y="3644990"/>
            <a:ext cx="573218" cy="36897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pic>
        <p:nvPicPr>
          <p:cNvPr id="19" name="Picture 18">
            <a:extLst>
              <a:ext uri="{FF2B5EF4-FFF2-40B4-BE49-F238E27FC236}">
                <a16:creationId xmlns:a16="http://schemas.microsoft.com/office/drawing/2014/main" id="{2E4A0232-64E9-489F-4358-9941D669D931}"/>
              </a:ext>
            </a:extLst>
          </p:cNvPr>
          <p:cNvPicPr>
            <a:picLocks noChangeAspect="1"/>
          </p:cNvPicPr>
          <p:nvPr/>
        </p:nvPicPr>
        <p:blipFill>
          <a:blip r:embed="rId8"/>
          <a:stretch>
            <a:fillRect/>
          </a:stretch>
        </p:blipFill>
        <p:spPr>
          <a:xfrm>
            <a:off x="289789" y="3916415"/>
            <a:ext cx="2730843" cy="735407"/>
          </a:xfrm>
          <a:prstGeom prst="rect">
            <a:avLst/>
          </a:prstGeom>
        </p:spPr>
      </p:pic>
      <p:cxnSp>
        <p:nvCxnSpPr>
          <p:cNvPr id="20" name="Straight Connector 19">
            <a:extLst>
              <a:ext uri="{FF2B5EF4-FFF2-40B4-BE49-F238E27FC236}">
                <a16:creationId xmlns:a16="http://schemas.microsoft.com/office/drawing/2014/main" id="{EF279BD3-4D77-BDC5-EC1D-71802D827AD5}"/>
              </a:ext>
            </a:extLst>
          </p:cNvPr>
          <p:cNvCxnSpPr>
            <a:cxnSpLocks/>
          </p:cNvCxnSpPr>
          <p:nvPr/>
        </p:nvCxnSpPr>
        <p:spPr>
          <a:xfrm>
            <a:off x="639563" y="4506655"/>
            <a:ext cx="2355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196CF03-EEA5-007F-C90F-F9E6FC917C95}"/>
              </a:ext>
            </a:extLst>
          </p:cNvPr>
          <p:cNvPicPr>
            <a:picLocks noChangeAspect="1"/>
          </p:cNvPicPr>
          <p:nvPr/>
        </p:nvPicPr>
        <p:blipFill>
          <a:blip r:embed="rId9"/>
          <a:stretch>
            <a:fillRect/>
          </a:stretch>
        </p:blipFill>
        <p:spPr>
          <a:xfrm>
            <a:off x="880261" y="2023180"/>
            <a:ext cx="989565" cy="1538772"/>
          </a:xfrm>
          <a:prstGeom prst="rect">
            <a:avLst/>
          </a:prstGeom>
        </p:spPr>
      </p:pic>
      <p:pic>
        <p:nvPicPr>
          <p:cNvPr id="23" name="Picture 2" descr="D:\Izay_Pantanilla\Health_GeoLab\PROJECTS\HIS_GEO_ENABLING\MODULE_3\FIGURES\Paper_map.png">
            <a:extLst>
              <a:ext uri="{FF2B5EF4-FFF2-40B4-BE49-F238E27FC236}">
                <a16:creationId xmlns:a16="http://schemas.microsoft.com/office/drawing/2014/main" id="{63030046-178A-E08E-C9DA-408069E0D33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81748" y="4635760"/>
            <a:ext cx="2445420" cy="17117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70A94E1-BBCA-1327-1BF3-59BE247A4784}"/>
              </a:ext>
            </a:extLst>
          </p:cNvPr>
          <p:cNvPicPr>
            <a:picLocks noChangeAspect="1"/>
          </p:cNvPicPr>
          <p:nvPr/>
        </p:nvPicPr>
        <p:blipFill rotWithShape="1">
          <a:blip r:embed="rId11"/>
          <a:srcRect l="80520" t="38265" r="10441" b="47050"/>
          <a:stretch/>
        </p:blipFill>
        <p:spPr>
          <a:xfrm>
            <a:off x="11520374" y="4111408"/>
            <a:ext cx="277179" cy="249797"/>
          </a:xfrm>
          <a:prstGeom prst="rect">
            <a:avLst/>
          </a:prstGeom>
        </p:spPr>
      </p:pic>
    </p:spTree>
    <p:extLst>
      <p:ext uri="{BB962C8B-B14F-4D97-AF65-F5344CB8AC3E}">
        <p14:creationId xmlns:p14="http://schemas.microsoft.com/office/powerpoint/2010/main" val="31721713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618565"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73</a:t>
            </a:fld>
            <a:endParaRPr lang="en-US" altLang="en-US" sz="1200" dirty="0">
              <a:solidFill>
                <a:schemeClr val="bg1"/>
              </a:solidFill>
            </a:endParaRPr>
          </a:p>
        </p:txBody>
      </p:sp>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1" y="559398"/>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 - Adjust, create or extract point, line, or polygon type geographic features from a basemap</a:t>
            </a:r>
          </a:p>
          <a:p>
            <a:pPr algn="ctr" eaLnBrk="1" fontAlgn="auto" hangingPunct="1">
              <a:spcAft>
                <a:spcPts val="0"/>
              </a:spcAft>
              <a:defRPr/>
            </a:pPr>
            <a:r>
              <a:rPr lang="en-US" sz="3200" b="1" dirty="0">
                <a:solidFill>
                  <a:srgbClr val="002147"/>
                </a:solidFill>
                <a:latin typeface="+mn-lt"/>
              </a:rPr>
              <a:t> </a:t>
            </a:r>
          </a:p>
        </p:txBody>
      </p:sp>
      <p:sp>
        <p:nvSpPr>
          <p:cNvPr id="5" name="Rectangle 3">
            <a:extLst>
              <a:ext uri="{FF2B5EF4-FFF2-40B4-BE49-F238E27FC236}">
                <a16:creationId xmlns:a16="http://schemas.microsoft.com/office/drawing/2014/main" id="{3397479D-9047-FE87-90BF-B60A93323AB2}"/>
              </a:ext>
            </a:extLst>
          </p:cNvPr>
          <p:cNvSpPr>
            <a:spLocks noChangeArrowheads="1"/>
          </p:cNvSpPr>
          <p:nvPr/>
        </p:nvSpPr>
        <p:spPr bwMode="auto">
          <a:xfrm>
            <a:off x="655673" y="1064473"/>
            <a:ext cx="11036002" cy="533136"/>
          </a:xfrm>
          <a:prstGeom prst="rect">
            <a:avLst/>
          </a:prstGeom>
          <a:noFill/>
          <a:ln w="9525">
            <a:noFill/>
            <a:miter lim="800000"/>
            <a:headEnd/>
            <a:tailEnd/>
          </a:ln>
        </p:spPr>
        <p:txBody>
          <a:bodyPr lIns="0" tIns="0" rIns="0" bIns="0"/>
          <a:lstStyle/>
          <a:p>
            <a:pPr lvl="0"/>
            <a:r>
              <a:rPr lang="en-US" sz="2400" dirty="0"/>
              <a:t>When editing and/or extracting vector data from a basemap, it is important to choose</a:t>
            </a:r>
            <a:endParaRPr lang="en-PH" sz="2400" dirty="0"/>
          </a:p>
        </p:txBody>
      </p:sp>
      <p:pic>
        <p:nvPicPr>
          <p:cNvPr id="22" name="image185.png">
            <a:extLst>
              <a:ext uri="{FF2B5EF4-FFF2-40B4-BE49-F238E27FC236}">
                <a16:creationId xmlns:a16="http://schemas.microsoft.com/office/drawing/2014/main" id="{39E8D847-D984-18AA-10B5-D7020008A5B0}"/>
              </a:ext>
            </a:extLst>
          </p:cNvPr>
          <p:cNvPicPr/>
          <p:nvPr/>
        </p:nvPicPr>
        <p:blipFill rotWithShape="1">
          <a:blip r:embed="rId3"/>
          <a:srcRect l="32998" t="38417" r="30432" b="7727"/>
          <a:stretch/>
        </p:blipFill>
        <p:spPr>
          <a:xfrm>
            <a:off x="8979197" y="3861833"/>
            <a:ext cx="1503272" cy="1023458"/>
          </a:xfrm>
          <a:prstGeom prst="rect">
            <a:avLst/>
          </a:prstGeom>
          <a:ln/>
        </p:spPr>
      </p:pic>
      <p:sp>
        <p:nvSpPr>
          <p:cNvPr id="24" name="Rectangle 3">
            <a:extLst>
              <a:ext uri="{FF2B5EF4-FFF2-40B4-BE49-F238E27FC236}">
                <a16:creationId xmlns:a16="http://schemas.microsoft.com/office/drawing/2014/main" id="{2FC688E2-5158-E8AA-C45C-7400D3ADD1DE}"/>
              </a:ext>
            </a:extLst>
          </p:cNvPr>
          <p:cNvSpPr>
            <a:spLocks noChangeArrowheads="1"/>
          </p:cNvSpPr>
          <p:nvPr/>
        </p:nvSpPr>
        <p:spPr bwMode="auto">
          <a:xfrm>
            <a:off x="658813" y="1708456"/>
            <a:ext cx="6821802" cy="4396665"/>
          </a:xfrm>
          <a:prstGeom prst="rect">
            <a:avLst/>
          </a:prstGeom>
          <a:noFill/>
          <a:ln w="9525">
            <a:noFill/>
            <a:miter lim="800000"/>
            <a:headEnd/>
            <a:tailEnd/>
          </a:ln>
        </p:spPr>
        <p:txBody>
          <a:bodyPr lIns="0" tIns="0" rIns="0" bIns="0"/>
          <a:lstStyle/>
          <a:p>
            <a:pPr marL="636588" lvl="1" indent="-457200">
              <a:buAutoNum type="arabicPeriod"/>
            </a:pPr>
            <a:r>
              <a:rPr lang="en-US" sz="2400" dirty="0"/>
              <a:t>The appropriate basemap</a:t>
            </a:r>
          </a:p>
          <a:p>
            <a:pPr marL="914400" lvl="1" indent="-457200">
              <a:buFont typeface="Arial" panose="020B0604020202020204" pitchFamily="34" charset="0"/>
              <a:buChar char="•"/>
            </a:pPr>
            <a:r>
              <a:rPr lang="en-US" sz="2400" dirty="0"/>
              <a:t>Respect the data specifications that have been defined:</a:t>
            </a:r>
          </a:p>
          <a:p>
            <a:pPr marL="1371600" lvl="2" indent="-457200">
              <a:buFont typeface="Arial" panose="020B0604020202020204" pitchFamily="34" charset="0"/>
              <a:buChar char="•"/>
            </a:pPr>
            <a:r>
              <a:rPr lang="en-US" sz="2400" dirty="0"/>
              <a:t>Imagery: temporal validity, resolution, positional accuracy</a:t>
            </a:r>
          </a:p>
          <a:p>
            <a:pPr marL="1371600" lvl="2" indent="-457200">
              <a:buFont typeface="Arial" panose="020B0604020202020204" pitchFamily="34" charset="0"/>
              <a:buChar char="•"/>
            </a:pPr>
            <a:r>
              <a:rPr lang="en-US" sz="2400" dirty="0"/>
              <a:t>Scanned map: temporal validity, scale, resolution</a:t>
            </a:r>
          </a:p>
          <a:p>
            <a:pPr marL="914400" lvl="1" indent="-457200">
              <a:buFont typeface="Arial" panose="020B0604020202020204" pitchFamily="34" charset="0"/>
              <a:buChar char="•"/>
            </a:pPr>
            <a:r>
              <a:rPr lang="en-US" sz="2400" dirty="0"/>
              <a:t>Images should be free of clouds wherever possible to ensure completeness.</a:t>
            </a:r>
          </a:p>
          <a:p>
            <a:pPr marL="914400" lvl="1" indent="-457200">
              <a:buFont typeface="Arial" panose="020B0604020202020204" pitchFamily="34" charset="0"/>
              <a:buChar char="•"/>
            </a:pPr>
            <a:r>
              <a:rPr lang="en-US" sz="2400" dirty="0"/>
              <a:t>The images must be well orthorectified to avoid "duplicates" at the border between two scenes.</a:t>
            </a:r>
          </a:p>
        </p:txBody>
      </p:sp>
      <p:pic>
        <p:nvPicPr>
          <p:cNvPr id="25" name="image189.png">
            <a:extLst>
              <a:ext uri="{FF2B5EF4-FFF2-40B4-BE49-F238E27FC236}">
                <a16:creationId xmlns:a16="http://schemas.microsoft.com/office/drawing/2014/main" id="{DDFA87E3-3FF8-8DE5-2BA2-CCC34C6910FD}"/>
              </a:ext>
            </a:extLst>
          </p:cNvPr>
          <p:cNvPicPr/>
          <p:nvPr/>
        </p:nvPicPr>
        <p:blipFill>
          <a:blip r:embed="rId4"/>
          <a:srcRect l="37810" t="42894" r="35621" b="28214"/>
          <a:stretch>
            <a:fillRect/>
          </a:stretch>
        </p:blipFill>
        <p:spPr>
          <a:xfrm>
            <a:off x="8700623" y="1569031"/>
            <a:ext cx="2060421" cy="1154915"/>
          </a:xfrm>
          <a:prstGeom prst="rect">
            <a:avLst/>
          </a:prstGeom>
          <a:ln/>
        </p:spPr>
      </p:pic>
      <p:pic>
        <p:nvPicPr>
          <p:cNvPr id="26" name="Picture 25">
            <a:extLst>
              <a:ext uri="{FF2B5EF4-FFF2-40B4-BE49-F238E27FC236}">
                <a16:creationId xmlns:a16="http://schemas.microsoft.com/office/drawing/2014/main" id="{0C40C212-7E05-7CFF-57A1-75946CB54D8D}"/>
              </a:ext>
            </a:extLst>
          </p:cNvPr>
          <p:cNvPicPr>
            <a:picLocks noChangeAspect="1"/>
          </p:cNvPicPr>
          <p:nvPr/>
        </p:nvPicPr>
        <p:blipFill>
          <a:blip r:embed="rId5"/>
          <a:stretch>
            <a:fillRect/>
          </a:stretch>
        </p:blipFill>
        <p:spPr>
          <a:xfrm>
            <a:off x="8636494" y="4977734"/>
            <a:ext cx="2188677" cy="1279719"/>
          </a:xfrm>
          <a:prstGeom prst="rect">
            <a:avLst/>
          </a:prstGeom>
        </p:spPr>
      </p:pic>
      <p:pic>
        <p:nvPicPr>
          <p:cNvPr id="27" name="image172.jpg">
            <a:extLst>
              <a:ext uri="{FF2B5EF4-FFF2-40B4-BE49-F238E27FC236}">
                <a16:creationId xmlns:a16="http://schemas.microsoft.com/office/drawing/2014/main" id="{B4C1FD6D-C9D6-2190-9E70-A881CB17C8BD}"/>
              </a:ext>
            </a:extLst>
          </p:cNvPr>
          <p:cNvPicPr/>
          <p:nvPr/>
        </p:nvPicPr>
        <p:blipFill>
          <a:blip r:embed="rId6"/>
          <a:srcRect/>
          <a:stretch>
            <a:fillRect/>
          </a:stretch>
        </p:blipFill>
        <p:spPr>
          <a:xfrm>
            <a:off x="9816960" y="2816389"/>
            <a:ext cx="944084" cy="942564"/>
          </a:xfrm>
          <a:prstGeom prst="rect">
            <a:avLst/>
          </a:prstGeom>
          <a:ln/>
        </p:spPr>
      </p:pic>
      <p:pic>
        <p:nvPicPr>
          <p:cNvPr id="28" name="image178.jpg">
            <a:extLst>
              <a:ext uri="{FF2B5EF4-FFF2-40B4-BE49-F238E27FC236}">
                <a16:creationId xmlns:a16="http://schemas.microsoft.com/office/drawing/2014/main" id="{2BAA3E7F-55E6-5033-84BF-E0AF976DA516}"/>
              </a:ext>
            </a:extLst>
          </p:cNvPr>
          <p:cNvPicPr/>
          <p:nvPr/>
        </p:nvPicPr>
        <p:blipFill>
          <a:blip r:embed="rId7"/>
          <a:srcRect/>
          <a:stretch>
            <a:fillRect/>
          </a:stretch>
        </p:blipFill>
        <p:spPr>
          <a:xfrm>
            <a:off x="8700623" y="2805953"/>
            <a:ext cx="1001458" cy="963437"/>
          </a:xfrm>
          <a:prstGeom prst="rect">
            <a:avLst/>
          </a:prstGeom>
          <a:ln/>
        </p:spPr>
      </p:pic>
    </p:spTree>
    <p:extLst>
      <p:ext uri="{BB962C8B-B14F-4D97-AF65-F5344CB8AC3E}">
        <p14:creationId xmlns:p14="http://schemas.microsoft.com/office/powerpoint/2010/main" val="21627049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663388"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74</a:t>
            </a:fld>
            <a:endParaRPr lang="en-US" altLang="en-US" sz="1200" dirty="0">
              <a:solidFill>
                <a:schemeClr val="bg1"/>
              </a:solidFill>
            </a:endParaRPr>
          </a:p>
        </p:txBody>
      </p:sp>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1" y="559398"/>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 - Adjust, create or extract point, line, or polygon type geographic features from a basemap</a:t>
            </a:r>
          </a:p>
          <a:p>
            <a:pPr algn="ctr" eaLnBrk="1" fontAlgn="auto" hangingPunct="1">
              <a:spcAft>
                <a:spcPts val="0"/>
              </a:spcAft>
              <a:defRPr/>
            </a:pPr>
            <a:r>
              <a:rPr lang="en-US" sz="3200" b="1" dirty="0">
                <a:solidFill>
                  <a:srgbClr val="002147"/>
                </a:solidFill>
                <a:latin typeface="+mn-lt"/>
              </a:rPr>
              <a:t> </a:t>
            </a:r>
          </a:p>
        </p:txBody>
      </p:sp>
      <p:sp>
        <p:nvSpPr>
          <p:cNvPr id="3" name="Rectangle 3">
            <a:extLst>
              <a:ext uri="{FF2B5EF4-FFF2-40B4-BE49-F238E27FC236}">
                <a16:creationId xmlns:a16="http://schemas.microsoft.com/office/drawing/2014/main" id="{9A349C17-DA82-AEFA-134B-388A34122C9F}"/>
              </a:ext>
            </a:extLst>
          </p:cNvPr>
          <p:cNvSpPr>
            <a:spLocks noChangeArrowheads="1"/>
          </p:cNvSpPr>
          <p:nvPr/>
        </p:nvSpPr>
        <p:spPr bwMode="auto">
          <a:xfrm>
            <a:off x="655673" y="1064473"/>
            <a:ext cx="11036002" cy="533136"/>
          </a:xfrm>
          <a:prstGeom prst="rect">
            <a:avLst/>
          </a:prstGeom>
          <a:noFill/>
          <a:ln w="9525">
            <a:noFill/>
            <a:miter lim="800000"/>
            <a:headEnd/>
            <a:tailEnd/>
          </a:ln>
        </p:spPr>
        <p:txBody>
          <a:bodyPr lIns="0" tIns="0" rIns="0" bIns="0"/>
          <a:lstStyle/>
          <a:p>
            <a:pPr lvl="0"/>
            <a:r>
              <a:rPr lang="en-US" sz="2400" dirty="0"/>
              <a:t>When editing and/or extracting vector data from a basemap, it is important to choose</a:t>
            </a:r>
            <a:endParaRPr lang="en-PH" sz="2400" dirty="0"/>
          </a:p>
        </p:txBody>
      </p:sp>
      <p:sp>
        <p:nvSpPr>
          <p:cNvPr id="4" name="Rectangle 3">
            <a:extLst>
              <a:ext uri="{FF2B5EF4-FFF2-40B4-BE49-F238E27FC236}">
                <a16:creationId xmlns:a16="http://schemas.microsoft.com/office/drawing/2014/main" id="{B0033829-CBC5-CC53-9ADA-6EDA68BFA523}"/>
              </a:ext>
            </a:extLst>
          </p:cNvPr>
          <p:cNvSpPr>
            <a:spLocks noChangeArrowheads="1"/>
          </p:cNvSpPr>
          <p:nvPr/>
        </p:nvSpPr>
        <p:spPr bwMode="auto">
          <a:xfrm>
            <a:off x="500325" y="1591671"/>
            <a:ext cx="6699682" cy="4597374"/>
          </a:xfrm>
          <a:prstGeom prst="rect">
            <a:avLst/>
          </a:prstGeom>
          <a:noFill/>
          <a:ln w="9525">
            <a:noFill/>
            <a:miter lim="800000"/>
            <a:headEnd/>
            <a:tailEnd/>
          </a:ln>
        </p:spPr>
        <p:txBody>
          <a:bodyPr lIns="0" tIns="0" rIns="0" bIns="0"/>
          <a:lstStyle/>
          <a:p>
            <a:pPr marL="179388" lvl="1"/>
            <a:r>
              <a:rPr lang="fr-CH" sz="2400" dirty="0"/>
              <a:t>2. The </a:t>
            </a:r>
            <a:r>
              <a:rPr lang="fr-CH" sz="2400" dirty="0" err="1"/>
              <a:t>most</a:t>
            </a:r>
            <a:r>
              <a:rPr lang="fr-CH" sz="2400" dirty="0"/>
              <a:t> </a:t>
            </a:r>
            <a:r>
              <a:rPr lang="fr-CH" sz="2400" dirty="0" err="1"/>
              <a:t>appropriate</a:t>
            </a:r>
            <a:r>
              <a:rPr lang="fr-CH" sz="2400" dirty="0"/>
              <a:t> </a:t>
            </a:r>
            <a:r>
              <a:rPr lang="fr-CH" sz="2400" dirty="0" err="1"/>
              <a:t>method</a:t>
            </a:r>
            <a:r>
              <a:rPr lang="fr-CH" sz="2400" dirty="0"/>
              <a:t>:</a:t>
            </a:r>
          </a:p>
          <a:p>
            <a:pPr marL="717550" lvl="1" indent="-260350">
              <a:buFont typeface="Arial" panose="020B0604020202020204" pitchFamily="34" charset="0"/>
              <a:buChar char="•"/>
            </a:pPr>
            <a:r>
              <a:rPr lang="en-US" sz="2400" u="sng" dirty="0"/>
              <a:t>Manual Extraction</a:t>
            </a:r>
            <a:r>
              <a:rPr lang="en-US" sz="2400" dirty="0"/>
              <a:t>: human-guided digitizing of geographic features from a basemap (usually done on-screen these days)</a:t>
            </a:r>
          </a:p>
          <a:p>
            <a:pPr marL="717550" lvl="1" indent="-260350">
              <a:buFont typeface="Arial" panose="020B0604020202020204" pitchFamily="34" charset="0"/>
              <a:buChar char="•"/>
            </a:pPr>
            <a:r>
              <a:rPr lang="en-US" sz="2400" u="sng" dirty="0"/>
              <a:t>Interactive extraction</a:t>
            </a:r>
            <a:r>
              <a:rPr lang="en-US" sz="2400" dirty="0"/>
              <a:t>: manual extraction of features assisted by the automatic snapping to raster cells functionalities provided by the GIS software or application being used</a:t>
            </a:r>
          </a:p>
          <a:p>
            <a:pPr marL="717550" lvl="1" indent="-260350">
              <a:buFont typeface="Arial" panose="020B0604020202020204" pitchFamily="34" charset="0"/>
              <a:buChar char="•"/>
            </a:pPr>
            <a:r>
              <a:rPr lang="en-US" sz="2400" u="sng" dirty="0"/>
              <a:t>Automatic Extraction</a:t>
            </a:r>
            <a:r>
              <a:rPr lang="en-US" sz="2400" dirty="0"/>
              <a:t>: An automatic, computer-guided method that converts raster data into vector data using image processing software that uses pattern recognition technology</a:t>
            </a:r>
            <a:endParaRPr lang="fr-CH" sz="2400" dirty="0"/>
          </a:p>
        </p:txBody>
      </p:sp>
      <p:pic>
        <p:nvPicPr>
          <p:cNvPr id="5" name="Picture 4">
            <a:extLst>
              <a:ext uri="{FF2B5EF4-FFF2-40B4-BE49-F238E27FC236}">
                <a16:creationId xmlns:a16="http://schemas.microsoft.com/office/drawing/2014/main" id="{E82255E4-3984-C9DC-A0FB-24F07EDAB1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0588" y="1852601"/>
            <a:ext cx="2834724" cy="1658203"/>
          </a:xfrm>
          <a:prstGeom prst="rect">
            <a:avLst/>
          </a:prstGeom>
        </p:spPr>
      </p:pic>
      <p:pic>
        <p:nvPicPr>
          <p:cNvPr id="6" name="Picture 5">
            <a:extLst>
              <a:ext uri="{FF2B5EF4-FFF2-40B4-BE49-F238E27FC236}">
                <a16:creationId xmlns:a16="http://schemas.microsoft.com/office/drawing/2014/main" id="{168BAC8F-B21C-D81A-418D-2AB4D9B45A51}"/>
              </a:ext>
            </a:extLst>
          </p:cNvPr>
          <p:cNvPicPr>
            <a:picLocks noChangeAspect="1"/>
          </p:cNvPicPr>
          <p:nvPr/>
        </p:nvPicPr>
        <p:blipFill>
          <a:blip r:embed="rId4"/>
          <a:stretch>
            <a:fillRect/>
          </a:stretch>
        </p:blipFill>
        <p:spPr>
          <a:xfrm>
            <a:off x="7950589" y="3892234"/>
            <a:ext cx="2834723" cy="1901293"/>
          </a:xfrm>
          <a:prstGeom prst="rect">
            <a:avLst/>
          </a:prstGeom>
        </p:spPr>
      </p:pic>
    </p:spTree>
    <p:extLst>
      <p:ext uri="{BB962C8B-B14F-4D97-AF65-F5344CB8AC3E}">
        <p14:creationId xmlns:p14="http://schemas.microsoft.com/office/powerpoint/2010/main" val="32559984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F2A4AE-1906-7BCD-5D93-ECCF8103A6E6}"/>
              </a:ext>
            </a:extLst>
          </p:cNvPr>
          <p:cNvPicPr>
            <a:picLocks noChangeAspect="1"/>
          </p:cNvPicPr>
          <p:nvPr/>
        </p:nvPicPr>
        <p:blipFill>
          <a:blip r:embed="rId3"/>
          <a:stretch>
            <a:fillRect/>
          </a:stretch>
        </p:blipFill>
        <p:spPr>
          <a:xfrm>
            <a:off x="990287" y="1763104"/>
            <a:ext cx="7761828" cy="2931903"/>
          </a:xfrm>
          <a:prstGeom prst="rect">
            <a:avLst/>
          </a:prstGeom>
        </p:spPr>
      </p:pic>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627529"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75</a:t>
            </a:fld>
            <a:endParaRPr lang="en-US" altLang="en-US" sz="1200" dirty="0">
              <a:solidFill>
                <a:schemeClr val="bg1"/>
              </a:solidFill>
            </a:endParaRPr>
          </a:p>
        </p:txBody>
      </p:sp>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25516"/>
            <a:ext cx="11691675"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 – Population estimates and spatial distribution</a:t>
            </a:r>
          </a:p>
        </p:txBody>
      </p:sp>
      <p:sp>
        <p:nvSpPr>
          <p:cNvPr id="3" name="Rectangle 3">
            <a:extLst>
              <a:ext uri="{FF2B5EF4-FFF2-40B4-BE49-F238E27FC236}">
                <a16:creationId xmlns:a16="http://schemas.microsoft.com/office/drawing/2014/main" id="{9A349C17-DA82-AEFA-134B-388A34122C9F}"/>
              </a:ext>
            </a:extLst>
          </p:cNvPr>
          <p:cNvSpPr>
            <a:spLocks noChangeArrowheads="1"/>
          </p:cNvSpPr>
          <p:nvPr/>
        </p:nvSpPr>
        <p:spPr bwMode="auto">
          <a:xfrm>
            <a:off x="658813" y="771812"/>
            <a:ext cx="10083862" cy="712315"/>
          </a:xfrm>
          <a:prstGeom prst="rect">
            <a:avLst/>
          </a:prstGeom>
          <a:noFill/>
          <a:ln w="9525">
            <a:noFill/>
            <a:miter lim="800000"/>
            <a:headEnd/>
            <a:tailEnd/>
          </a:ln>
        </p:spPr>
        <p:txBody>
          <a:bodyPr lIns="0" tIns="0" rIns="0" bIns="0"/>
          <a:lstStyle/>
          <a:p>
            <a:pPr lvl="0"/>
            <a:r>
              <a:rPr lang="en-US" sz="2200" dirty="0"/>
              <a:t>Different types of gaps might have to be filled:</a:t>
            </a:r>
          </a:p>
          <a:p>
            <a:pPr marL="541338" lvl="0" indent="-363538">
              <a:buAutoNum type="arabicPeriod"/>
            </a:pPr>
            <a:r>
              <a:rPr lang="en-US" sz="2200" dirty="0"/>
              <a:t>Need to expand the geographic extent of the available population estimates to obtain full coverage. The method being used will depend on the available data:</a:t>
            </a:r>
          </a:p>
          <a:p>
            <a:pPr lvl="0"/>
            <a:r>
              <a:rPr lang="en-US" sz="2200" dirty="0"/>
              <a:t>   </a:t>
            </a:r>
            <a:endParaRPr lang="en-PH" sz="2200" dirty="0"/>
          </a:p>
        </p:txBody>
      </p:sp>
      <p:pic>
        <p:nvPicPr>
          <p:cNvPr id="7" name="Picture 6">
            <a:extLst>
              <a:ext uri="{FF2B5EF4-FFF2-40B4-BE49-F238E27FC236}">
                <a16:creationId xmlns:a16="http://schemas.microsoft.com/office/drawing/2014/main" id="{E037773C-89D1-5C9C-196D-F92F00EA69A2}"/>
              </a:ext>
            </a:extLst>
          </p:cNvPr>
          <p:cNvPicPr>
            <a:picLocks noChangeAspect="1"/>
          </p:cNvPicPr>
          <p:nvPr/>
        </p:nvPicPr>
        <p:blipFill>
          <a:blip r:embed="rId4"/>
          <a:stretch>
            <a:fillRect/>
          </a:stretch>
        </p:blipFill>
        <p:spPr>
          <a:xfrm>
            <a:off x="11157413" y="283621"/>
            <a:ext cx="699625" cy="990351"/>
          </a:xfrm>
          <a:prstGeom prst="rect">
            <a:avLst/>
          </a:prstGeom>
          <a:ln>
            <a:solidFill>
              <a:schemeClr val="tx1"/>
            </a:solidFill>
          </a:ln>
        </p:spPr>
      </p:pic>
      <p:sp>
        <p:nvSpPr>
          <p:cNvPr id="9" name="Rectangle 3">
            <a:extLst>
              <a:ext uri="{FF2B5EF4-FFF2-40B4-BE49-F238E27FC236}">
                <a16:creationId xmlns:a16="http://schemas.microsoft.com/office/drawing/2014/main" id="{CB995B00-DF06-EA4A-35DD-D250291C8CD0}"/>
              </a:ext>
            </a:extLst>
          </p:cNvPr>
          <p:cNvSpPr>
            <a:spLocks noChangeArrowheads="1"/>
          </p:cNvSpPr>
          <p:nvPr/>
        </p:nvSpPr>
        <p:spPr bwMode="auto">
          <a:xfrm>
            <a:off x="803906" y="5094896"/>
            <a:ext cx="8787963" cy="712315"/>
          </a:xfrm>
          <a:prstGeom prst="rect">
            <a:avLst/>
          </a:prstGeom>
          <a:noFill/>
          <a:ln w="9525">
            <a:noFill/>
            <a:miter lim="800000"/>
            <a:headEnd/>
            <a:tailEnd/>
          </a:ln>
        </p:spPr>
        <p:txBody>
          <a:bodyPr lIns="0" tIns="0" rIns="0" bIns="0"/>
          <a:lstStyle/>
          <a:p>
            <a:pPr marL="447675" lvl="0" indent="-269875"/>
            <a:r>
              <a:rPr lang="en-US" sz="2200" dirty="0"/>
              <a:t>3. Project the population estimates to be representative of the point in time for which it is needed </a:t>
            </a:r>
          </a:p>
          <a:p>
            <a:pPr lvl="0"/>
            <a:r>
              <a:rPr lang="en-US" sz="2200" dirty="0"/>
              <a:t>   </a:t>
            </a:r>
            <a:endParaRPr lang="en-PH" sz="2200" dirty="0"/>
          </a:p>
        </p:txBody>
      </p:sp>
      <p:sp>
        <p:nvSpPr>
          <p:cNvPr id="10" name="Rectangle 3">
            <a:extLst>
              <a:ext uri="{FF2B5EF4-FFF2-40B4-BE49-F238E27FC236}">
                <a16:creationId xmlns:a16="http://schemas.microsoft.com/office/drawing/2014/main" id="{166062AE-E387-86A9-1FEE-F4F1611A4D97}"/>
              </a:ext>
            </a:extLst>
          </p:cNvPr>
          <p:cNvSpPr>
            <a:spLocks noChangeArrowheads="1"/>
          </p:cNvSpPr>
          <p:nvPr/>
        </p:nvSpPr>
        <p:spPr bwMode="auto">
          <a:xfrm>
            <a:off x="3998086" y="5791598"/>
            <a:ext cx="6517514" cy="431926"/>
          </a:xfrm>
          <a:prstGeom prst="rect">
            <a:avLst/>
          </a:prstGeom>
          <a:noFill/>
          <a:ln w="9525">
            <a:noFill/>
            <a:miter lim="800000"/>
            <a:headEnd/>
            <a:tailEnd/>
          </a:ln>
        </p:spPr>
        <p:txBody>
          <a:bodyPr lIns="0" tIns="0" rIns="0" bIns="0"/>
          <a:lstStyle/>
          <a:p>
            <a:pPr marL="447675" lvl="0" indent="-269875"/>
            <a:r>
              <a:rPr lang="en-US" sz="2200" dirty="0"/>
              <a:t>2015			2020		       2024</a:t>
            </a:r>
            <a:endParaRPr lang="en-PH" sz="2200" dirty="0"/>
          </a:p>
        </p:txBody>
      </p:sp>
      <p:sp>
        <p:nvSpPr>
          <p:cNvPr id="11" name="Right Arrow 10">
            <a:extLst>
              <a:ext uri="{FF2B5EF4-FFF2-40B4-BE49-F238E27FC236}">
                <a16:creationId xmlns:a16="http://schemas.microsoft.com/office/drawing/2014/main" id="{5FC80EEB-71A6-8819-319B-70CC8FC6773D}"/>
              </a:ext>
            </a:extLst>
          </p:cNvPr>
          <p:cNvSpPr/>
          <p:nvPr/>
        </p:nvSpPr>
        <p:spPr>
          <a:xfrm>
            <a:off x="5202394" y="5728402"/>
            <a:ext cx="996699" cy="45779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ight Arrow 10">
            <a:extLst>
              <a:ext uri="{FF2B5EF4-FFF2-40B4-BE49-F238E27FC236}">
                <a16:creationId xmlns:a16="http://schemas.microsoft.com/office/drawing/2014/main" id="{110406D1-EE21-49A4-8C8E-35FE1B0D3E1E}"/>
              </a:ext>
            </a:extLst>
          </p:cNvPr>
          <p:cNvSpPr/>
          <p:nvPr/>
        </p:nvSpPr>
        <p:spPr>
          <a:xfrm>
            <a:off x="7668029" y="5697494"/>
            <a:ext cx="996699" cy="45779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3">
            <a:extLst>
              <a:ext uri="{FF2B5EF4-FFF2-40B4-BE49-F238E27FC236}">
                <a16:creationId xmlns:a16="http://schemas.microsoft.com/office/drawing/2014/main" id="{785768D6-1D13-6985-B22A-CDD93846CB73}"/>
              </a:ext>
            </a:extLst>
          </p:cNvPr>
          <p:cNvSpPr>
            <a:spLocks noChangeArrowheads="1"/>
          </p:cNvSpPr>
          <p:nvPr/>
        </p:nvSpPr>
        <p:spPr bwMode="auto">
          <a:xfrm>
            <a:off x="794575" y="4636390"/>
            <a:ext cx="10083862" cy="474205"/>
          </a:xfrm>
          <a:prstGeom prst="rect">
            <a:avLst/>
          </a:prstGeom>
          <a:noFill/>
          <a:ln w="9525">
            <a:noFill/>
            <a:miter lim="800000"/>
            <a:headEnd/>
            <a:tailEnd/>
          </a:ln>
        </p:spPr>
        <p:txBody>
          <a:bodyPr lIns="0" tIns="0" rIns="0" bIns="0"/>
          <a:lstStyle/>
          <a:p>
            <a:pPr marL="447675" lvl="0" indent="-269875"/>
            <a:r>
              <a:rPr lang="en-US" sz="2200" dirty="0"/>
              <a:t>2. Need to increase the resolution of the population estimate (disaggregate)</a:t>
            </a:r>
          </a:p>
          <a:p>
            <a:pPr lvl="0"/>
            <a:r>
              <a:rPr lang="en-US" sz="2200" dirty="0"/>
              <a:t>   </a:t>
            </a:r>
            <a:endParaRPr lang="en-PH" sz="2200" dirty="0"/>
          </a:p>
        </p:txBody>
      </p:sp>
      <p:sp>
        <p:nvSpPr>
          <p:cNvPr id="4" name="Right Arrow 10">
            <a:extLst>
              <a:ext uri="{FF2B5EF4-FFF2-40B4-BE49-F238E27FC236}">
                <a16:creationId xmlns:a16="http://schemas.microsoft.com/office/drawing/2014/main" id="{2146E147-036B-7F4A-E768-85CCC8675A1E}"/>
              </a:ext>
            </a:extLst>
          </p:cNvPr>
          <p:cNvSpPr/>
          <p:nvPr/>
        </p:nvSpPr>
        <p:spPr>
          <a:xfrm>
            <a:off x="8639171" y="2618884"/>
            <a:ext cx="458178" cy="45779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752D05FD-1D99-C1FD-19F4-2E05AF121319}"/>
              </a:ext>
            </a:extLst>
          </p:cNvPr>
          <p:cNvSpPr txBox="1"/>
          <p:nvPr/>
        </p:nvSpPr>
        <p:spPr>
          <a:xfrm>
            <a:off x="9140890" y="2631739"/>
            <a:ext cx="2335763" cy="646331"/>
          </a:xfrm>
          <a:prstGeom prst="rect">
            <a:avLst/>
          </a:prstGeom>
          <a:noFill/>
        </p:spPr>
        <p:txBody>
          <a:bodyPr wrap="square">
            <a:spAutoFit/>
          </a:bodyPr>
          <a:lstStyle/>
          <a:p>
            <a:r>
              <a:rPr lang="en-US" sz="1800" dirty="0"/>
              <a:t>Bottom-up estimation to fill gaps</a:t>
            </a:r>
            <a:endParaRPr lang="en-GB" dirty="0"/>
          </a:p>
        </p:txBody>
      </p:sp>
      <p:sp>
        <p:nvSpPr>
          <p:cNvPr id="14" name="Right Arrow 10">
            <a:extLst>
              <a:ext uri="{FF2B5EF4-FFF2-40B4-BE49-F238E27FC236}">
                <a16:creationId xmlns:a16="http://schemas.microsoft.com/office/drawing/2014/main" id="{9169C93D-8A89-8CB5-8349-A1B81D8E0012}"/>
              </a:ext>
            </a:extLst>
          </p:cNvPr>
          <p:cNvSpPr/>
          <p:nvPr/>
        </p:nvSpPr>
        <p:spPr>
          <a:xfrm>
            <a:off x="9823120" y="4589182"/>
            <a:ext cx="458178" cy="45779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0BC89919-7F82-8335-F187-FD7E7D6D7D56}"/>
              </a:ext>
            </a:extLst>
          </p:cNvPr>
          <p:cNvSpPr txBox="1"/>
          <p:nvPr/>
        </p:nvSpPr>
        <p:spPr>
          <a:xfrm>
            <a:off x="10324840" y="4602037"/>
            <a:ext cx="1916824" cy="923330"/>
          </a:xfrm>
          <a:prstGeom prst="rect">
            <a:avLst/>
          </a:prstGeom>
          <a:noFill/>
        </p:spPr>
        <p:txBody>
          <a:bodyPr wrap="square">
            <a:spAutoFit/>
          </a:bodyPr>
          <a:lstStyle/>
          <a:p>
            <a:r>
              <a:rPr lang="en-US" sz="1800" dirty="0"/>
              <a:t>Top-down estimation to fill gaps</a:t>
            </a:r>
            <a:endParaRPr lang="en-GB" dirty="0"/>
          </a:p>
        </p:txBody>
      </p:sp>
      <p:pic>
        <p:nvPicPr>
          <p:cNvPr id="5" name="Picture 4">
            <a:extLst>
              <a:ext uri="{FF2B5EF4-FFF2-40B4-BE49-F238E27FC236}">
                <a16:creationId xmlns:a16="http://schemas.microsoft.com/office/drawing/2014/main" id="{A6C2B433-61E7-D54A-A937-BEEF9F64CB3D}"/>
              </a:ext>
            </a:extLst>
          </p:cNvPr>
          <p:cNvPicPr>
            <a:picLocks noChangeAspect="1"/>
          </p:cNvPicPr>
          <p:nvPr/>
        </p:nvPicPr>
        <p:blipFill rotWithShape="1">
          <a:blip r:embed="rId5"/>
          <a:srcRect l="80520" t="38265" r="10441" b="47050"/>
          <a:stretch/>
        </p:blipFill>
        <p:spPr>
          <a:xfrm>
            <a:off x="11704866" y="1148161"/>
            <a:ext cx="277179" cy="249797"/>
          </a:xfrm>
          <a:prstGeom prst="rect">
            <a:avLst/>
          </a:prstGeom>
        </p:spPr>
      </p:pic>
    </p:spTree>
    <p:extLst>
      <p:ext uri="{BB962C8B-B14F-4D97-AF65-F5344CB8AC3E}">
        <p14:creationId xmlns:p14="http://schemas.microsoft.com/office/powerpoint/2010/main" val="4332392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76</a:t>
            </a:fld>
            <a:endParaRPr lang="en-US" altLang="en-US" sz="1200" dirty="0">
              <a:solidFill>
                <a:schemeClr val="bg1"/>
              </a:solidFill>
            </a:endParaRPr>
          </a:p>
        </p:txBody>
      </p:sp>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7408"/>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Fill data gaps - …and in the end…</a:t>
            </a:r>
          </a:p>
        </p:txBody>
      </p:sp>
      <p:sp>
        <p:nvSpPr>
          <p:cNvPr id="3" name="Rectangle 3">
            <a:extLst>
              <a:ext uri="{FF2B5EF4-FFF2-40B4-BE49-F238E27FC236}">
                <a16:creationId xmlns:a16="http://schemas.microsoft.com/office/drawing/2014/main" id="{9F3ADA94-F1E3-9509-52BF-6715794EB909}"/>
              </a:ext>
            </a:extLst>
          </p:cNvPr>
          <p:cNvSpPr>
            <a:spLocks noChangeArrowheads="1"/>
          </p:cNvSpPr>
          <p:nvPr/>
        </p:nvSpPr>
        <p:spPr bwMode="auto">
          <a:xfrm>
            <a:off x="658812" y="737155"/>
            <a:ext cx="11442991" cy="864096"/>
          </a:xfrm>
          <a:prstGeom prst="rect">
            <a:avLst/>
          </a:prstGeom>
          <a:noFill/>
          <a:ln w="9525">
            <a:noFill/>
            <a:miter lim="800000"/>
            <a:headEnd/>
            <a:tailEnd/>
          </a:ln>
        </p:spPr>
        <p:txBody>
          <a:bodyPr lIns="0" tIns="0" rIns="0" bIns="0"/>
          <a:lstStyle/>
          <a:p>
            <a:pPr lvl="0"/>
            <a:r>
              <a:rPr lang="en-US" sz="2400" dirty="0"/>
              <a:t>It may well be that some of the gaps could not be filled due to lack of time and/or resources</a:t>
            </a:r>
            <a:endParaRPr lang="fr-CH" sz="2400" dirty="0"/>
          </a:p>
        </p:txBody>
      </p:sp>
      <p:sp>
        <p:nvSpPr>
          <p:cNvPr id="4" name="Rectangle 3">
            <a:extLst>
              <a:ext uri="{FF2B5EF4-FFF2-40B4-BE49-F238E27FC236}">
                <a16:creationId xmlns:a16="http://schemas.microsoft.com/office/drawing/2014/main" id="{8EB09154-6175-BCED-33F1-D82312BF6428}"/>
              </a:ext>
            </a:extLst>
          </p:cNvPr>
          <p:cNvSpPr>
            <a:spLocks noChangeArrowheads="1"/>
          </p:cNvSpPr>
          <p:nvPr/>
        </p:nvSpPr>
        <p:spPr bwMode="auto">
          <a:xfrm>
            <a:off x="658813" y="1267734"/>
            <a:ext cx="11138740" cy="864096"/>
          </a:xfrm>
          <a:prstGeom prst="rect">
            <a:avLst/>
          </a:prstGeom>
          <a:noFill/>
          <a:ln w="9525">
            <a:noFill/>
            <a:miter lim="800000"/>
            <a:headEnd/>
            <a:tailEnd/>
          </a:ln>
        </p:spPr>
        <p:txBody>
          <a:bodyPr lIns="0" tIns="0" rIns="0" bIns="0"/>
          <a:lstStyle/>
          <a:p>
            <a:pPr lvl="0"/>
            <a:r>
              <a:rPr lang="en-US" sz="2400" dirty="0"/>
              <a:t>If this is the case, a decision will have to be taken regarding the creation of the GIS-based products</a:t>
            </a:r>
            <a:r>
              <a:rPr lang="fr-CH" sz="2400" dirty="0"/>
              <a:t>:</a:t>
            </a:r>
          </a:p>
        </p:txBody>
      </p:sp>
      <p:sp>
        <p:nvSpPr>
          <p:cNvPr id="5" name="Rectangle 3">
            <a:extLst>
              <a:ext uri="{FF2B5EF4-FFF2-40B4-BE49-F238E27FC236}">
                <a16:creationId xmlns:a16="http://schemas.microsoft.com/office/drawing/2014/main" id="{ADD446CD-8782-C800-DE77-2A18AA2B1A38}"/>
              </a:ext>
            </a:extLst>
          </p:cNvPr>
          <p:cNvSpPr>
            <a:spLocks noChangeArrowheads="1"/>
          </p:cNvSpPr>
          <p:nvPr/>
        </p:nvSpPr>
        <p:spPr bwMode="auto">
          <a:xfrm>
            <a:off x="862542" y="2131830"/>
            <a:ext cx="10466916" cy="3689741"/>
          </a:xfrm>
          <a:prstGeom prst="rect">
            <a:avLst/>
          </a:prstGeom>
          <a:noFill/>
          <a:ln w="9525">
            <a:noFill/>
            <a:miter lim="800000"/>
            <a:headEnd/>
            <a:tailEnd/>
          </a:ln>
        </p:spPr>
        <p:txBody>
          <a:bodyPr lIns="0" tIns="0" rIns="0" bIns="0"/>
          <a:lstStyle/>
          <a:p>
            <a:pPr marL="342900" lvl="0" indent="-342900">
              <a:buFont typeface="Arial" panose="020B0604020202020204" pitchFamily="34" charset="0"/>
              <a:buChar char="•"/>
            </a:pPr>
            <a:r>
              <a:rPr lang="en-US" sz="2400" u="sng" dirty="0"/>
              <a:t>Option 1</a:t>
            </a:r>
            <a:r>
              <a:rPr lang="en-US" sz="2400" dirty="0"/>
              <a:t>: The quality of the data remains sufficient for  generating good quality GIS-based products (! Be careful of the impact this could have on decision-making!). In this case, it is necessary to precisely document the limitations that this implies, including for the GIS-based products that will be created.</a:t>
            </a:r>
          </a:p>
          <a:p>
            <a:pPr marL="342900" lvl="0" indent="-342900">
              <a:buFont typeface="Arial" panose="020B0604020202020204" pitchFamily="34" charset="0"/>
              <a:buChar char="•"/>
            </a:pPr>
            <a:r>
              <a:rPr lang="en-US" sz="2400" u="sng" dirty="0"/>
              <a:t>Option 2</a:t>
            </a:r>
            <a:r>
              <a:rPr lang="en-US" sz="2400" dirty="0"/>
              <a:t>: The quality of the data is insufficient, and this is a major limitation. In this case, the creation of the GIS-based products may need to be postponed until the necessary time and/or resources are available.</a:t>
            </a:r>
          </a:p>
          <a:p>
            <a:pPr marL="342900" lvl="0" indent="-342900">
              <a:buFont typeface="Arial" panose="020B0604020202020204" pitchFamily="34" charset="0"/>
              <a:buChar char="•"/>
            </a:pPr>
            <a:r>
              <a:rPr lang="en-US" sz="2400" u="sng" dirty="0"/>
              <a:t>Option 3</a:t>
            </a:r>
            <a:r>
              <a:rPr lang="en-US" sz="2400" dirty="0"/>
              <a:t>: The quality is insufficient, but the gaps could be addressed as part of the action plan implementation or the operationalization of the updating mechanism </a:t>
            </a:r>
            <a:endParaRPr lang="fr-CH" sz="2400" dirty="0"/>
          </a:p>
        </p:txBody>
      </p:sp>
    </p:spTree>
    <p:extLst>
      <p:ext uri="{BB962C8B-B14F-4D97-AF65-F5344CB8AC3E}">
        <p14:creationId xmlns:p14="http://schemas.microsoft.com/office/powerpoint/2010/main" val="22882522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CBC8D7-F7D5-641A-7655-78D002ECDCE3}"/>
              </a:ext>
            </a:extLst>
          </p:cNvPr>
          <p:cNvPicPr>
            <a:picLocks noChangeAspect="1"/>
          </p:cNvPicPr>
          <p:nvPr/>
        </p:nvPicPr>
        <p:blipFill>
          <a:blip r:embed="rId3"/>
          <a:stretch>
            <a:fillRect/>
          </a:stretch>
        </p:blipFill>
        <p:spPr>
          <a:xfrm>
            <a:off x="5177416" y="3610347"/>
            <a:ext cx="1859375" cy="2592288"/>
          </a:xfrm>
          <a:prstGeom prst="rect">
            <a:avLst/>
          </a:prstGeom>
          <a:ln>
            <a:solidFill>
              <a:schemeClr val="tx1"/>
            </a:solidFill>
          </a:ln>
        </p:spPr>
      </p:pic>
      <p:pic>
        <p:nvPicPr>
          <p:cNvPr id="16" name="Picture 15">
            <a:extLst>
              <a:ext uri="{FF2B5EF4-FFF2-40B4-BE49-F238E27FC236}">
                <a16:creationId xmlns:a16="http://schemas.microsoft.com/office/drawing/2014/main" id="{F58B0292-E0FE-7650-CA7E-CB8D2BACCEE6}"/>
              </a:ext>
            </a:extLst>
          </p:cNvPr>
          <p:cNvPicPr>
            <a:picLocks noChangeAspect="1"/>
          </p:cNvPicPr>
          <p:nvPr/>
        </p:nvPicPr>
        <p:blipFill>
          <a:blip r:embed="rId4"/>
          <a:stretch>
            <a:fillRect/>
          </a:stretch>
        </p:blipFill>
        <p:spPr>
          <a:xfrm>
            <a:off x="7900393" y="1543726"/>
            <a:ext cx="3576126" cy="3770548"/>
          </a:xfrm>
          <a:prstGeom prst="rect">
            <a:avLst/>
          </a:prstGeom>
        </p:spPr>
      </p:pic>
      <p:sp>
        <p:nvSpPr>
          <p:cNvPr id="7" name="Rectangle 6"/>
          <p:cNvSpPr/>
          <p:nvPr/>
        </p:nvSpPr>
        <p:spPr>
          <a:xfrm>
            <a:off x="11129923" y="2183022"/>
            <a:ext cx="238125" cy="11877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1">
                  <a:lumMod val="50000"/>
                </a:schemeClr>
              </a:solidFill>
            </a:endParaRPr>
          </a:p>
        </p:txBody>
      </p:sp>
      <p:sp>
        <p:nvSpPr>
          <p:cNvPr id="14" name="TextBox 13">
            <a:extLst>
              <a:ext uri="{FF2B5EF4-FFF2-40B4-BE49-F238E27FC236}">
                <a16:creationId xmlns:a16="http://schemas.microsoft.com/office/drawing/2014/main" id="{949D1B68-82E8-7D06-6F53-A8D8CE6925FB}"/>
              </a:ext>
            </a:extLst>
          </p:cNvPr>
          <p:cNvSpPr txBox="1"/>
          <p:nvPr/>
        </p:nvSpPr>
        <p:spPr>
          <a:xfrm>
            <a:off x="860611" y="6124762"/>
            <a:ext cx="4577786" cy="230832"/>
          </a:xfrm>
          <a:prstGeom prst="rect">
            <a:avLst/>
          </a:prstGeom>
          <a:noFill/>
        </p:spPr>
        <p:txBody>
          <a:bodyPr wrap="square">
            <a:spAutoFit/>
          </a:bodyPr>
          <a:lstStyle/>
          <a:p>
            <a:r>
              <a:rPr lang="en-US" sz="900" dirty="0">
                <a:hlinkClick r:id="rId5"/>
              </a:rPr>
              <a:t>https://www.healthgeolab.net/DOCUMENTS/Guide_HGLC_Part2_5_1.pdf</a:t>
            </a:r>
            <a:r>
              <a:rPr lang="en-US" sz="900" dirty="0"/>
              <a:t> </a:t>
            </a:r>
          </a:p>
        </p:txBody>
      </p:sp>
      <p:sp>
        <p:nvSpPr>
          <p:cNvPr id="8" name="TextBox 7">
            <a:extLst>
              <a:ext uri="{FF2B5EF4-FFF2-40B4-BE49-F238E27FC236}">
                <a16:creationId xmlns:a16="http://schemas.microsoft.com/office/drawing/2014/main" id="{2AD3B6B0-E334-7A62-4AD2-E2451A68CD30}"/>
              </a:ext>
            </a:extLst>
          </p:cNvPr>
          <p:cNvSpPr txBox="1"/>
          <p:nvPr/>
        </p:nvSpPr>
        <p:spPr>
          <a:xfrm>
            <a:off x="1816396" y="4044958"/>
            <a:ext cx="3373747" cy="1200329"/>
          </a:xfrm>
          <a:prstGeom prst="rect">
            <a:avLst/>
          </a:prstGeom>
          <a:noFill/>
        </p:spPr>
        <p:txBody>
          <a:bodyPr wrap="square">
            <a:spAutoFit/>
          </a:bodyPr>
          <a:lstStyle/>
          <a:p>
            <a:r>
              <a:rPr lang="en-US" sz="2400" dirty="0"/>
              <a:t>Topics of one of the HGL’s guidance document (2.5.1)</a:t>
            </a:r>
            <a:endParaRPr lang="fr-CH" sz="2400" dirty="0"/>
          </a:p>
        </p:txBody>
      </p:sp>
      <p:sp>
        <p:nvSpPr>
          <p:cNvPr id="9" name="Right Arrow 10">
            <a:extLst>
              <a:ext uri="{FF2B5EF4-FFF2-40B4-BE49-F238E27FC236}">
                <a16:creationId xmlns:a16="http://schemas.microsoft.com/office/drawing/2014/main" id="{48E41CCA-84FA-7AB4-F944-A911AAFD5062}"/>
              </a:ext>
            </a:extLst>
          </p:cNvPr>
          <p:cNvSpPr/>
          <p:nvPr/>
        </p:nvSpPr>
        <p:spPr>
          <a:xfrm>
            <a:off x="1247203" y="4061945"/>
            <a:ext cx="553594" cy="461665"/>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3">
            <a:extLst>
              <a:ext uri="{FF2B5EF4-FFF2-40B4-BE49-F238E27FC236}">
                <a16:creationId xmlns:a16="http://schemas.microsoft.com/office/drawing/2014/main" id="{3EA2CE2D-078D-E806-FC37-9A8A1E529E0D}"/>
              </a:ext>
            </a:extLst>
          </p:cNvPr>
          <p:cNvSpPr>
            <a:spLocks noChangeArrowheads="1"/>
          </p:cNvSpPr>
          <p:nvPr/>
        </p:nvSpPr>
        <p:spPr bwMode="auto">
          <a:xfrm>
            <a:off x="823952" y="761617"/>
            <a:ext cx="7114943" cy="1484122"/>
          </a:xfrm>
          <a:prstGeom prst="rect">
            <a:avLst/>
          </a:prstGeom>
          <a:noFill/>
          <a:ln w="9525">
            <a:noFill/>
            <a:miter lim="800000"/>
            <a:headEnd/>
            <a:tailEnd/>
          </a:ln>
        </p:spPr>
        <p:txBody>
          <a:bodyPr lIns="0" tIns="0" rIns="0" bIns="0"/>
          <a:lstStyle/>
          <a:p>
            <a:pPr lvl="0"/>
            <a:r>
              <a:rPr lang="en-US" sz="2300" dirty="0"/>
              <a:t>Documentation is a key activity in the geospatial data management cycle. It applies not only to processes (Step 2.1), but also to individual data that has been compiled and/or created.</a:t>
            </a:r>
          </a:p>
        </p:txBody>
      </p:sp>
      <p:sp>
        <p:nvSpPr>
          <p:cNvPr id="12" name="Rectangle 3">
            <a:extLst>
              <a:ext uri="{FF2B5EF4-FFF2-40B4-BE49-F238E27FC236}">
                <a16:creationId xmlns:a16="http://schemas.microsoft.com/office/drawing/2014/main" id="{2701B749-F93D-139D-47C4-CA2DEA9BD6B4}"/>
              </a:ext>
            </a:extLst>
          </p:cNvPr>
          <p:cNvSpPr>
            <a:spLocks noChangeArrowheads="1"/>
          </p:cNvSpPr>
          <p:nvPr/>
        </p:nvSpPr>
        <p:spPr bwMode="auto">
          <a:xfrm>
            <a:off x="1482960" y="2479543"/>
            <a:ext cx="5553831" cy="1045589"/>
          </a:xfrm>
          <a:prstGeom prst="rect">
            <a:avLst/>
          </a:prstGeom>
          <a:noFill/>
          <a:ln w="9525">
            <a:noFill/>
            <a:miter lim="800000"/>
            <a:headEnd/>
            <a:tailEnd/>
          </a:ln>
        </p:spPr>
        <p:txBody>
          <a:bodyPr lIns="0" tIns="0" rIns="0" bIns="0"/>
          <a:lstStyle/>
          <a:p>
            <a:pPr lvl="0"/>
            <a:r>
              <a:rPr lang="en-US" sz="2300" dirty="0"/>
              <a:t>Georeferenced master lists, geospatial and statistical data must be properly documented using what we call metadata.</a:t>
            </a:r>
          </a:p>
        </p:txBody>
      </p:sp>
      <p:sp>
        <p:nvSpPr>
          <p:cNvPr id="15" name="Title 1">
            <a:extLst>
              <a:ext uri="{FF2B5EF4-FFF2-40B4-BE49-F238E27FC236}">
                <a16:creationId xmlns:a16="http://schemas.microsoft.com/office/drawing/2014/main" id="{968013F8-B0EF-03B9-E85D-E1351180D822}"/>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Document the data - Metadata</a:t>
            </a:r>
          </a:p>
        </p:txBody>
      </p:sp>
      <p:sp>
        <p:nvSpPr>
          <p:cNvPr id="17" name="Right Arrow 10">
            <a:extLst>
              <a:ext uri="{FF2B5EF4-FFF2-40B4-BE49-F238E27FC236}">
                <a16:creationId xmlns:a16="http://schemas.microsoft.com/office/drawing/2014/main" id="{4CB84DA6-82AC-BC0A-6A1D-ED3BCE7CA95A}"/>
              </a:ext>
            </a:extLst>
          </p:cNvPr>
          <p:cNvSpPr/>
          <p:nvPr/>
        </p:nvSpPr>
        <p:spPr>
          <a:xfrm>
            <a:off x="823952" y="2460793"/>
            <a:ext cx="553594" cy="461665"/>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a:extLst>
              <a:ext uri="{FF2B5EF4-FFF2-40B4-BE49-F238E27FC236}">
                <a16:creationId xmlns:a16="http://schemas.microsoft.com/office/drawing/2014/main" id="{924DD9C1-313F-5ECB-5052-34B5DB1CF89A}"/>
              </a:ext>
            </a:extLst>
          </p:cNvPr>
          <p:cNvPicPr>
            <a:picLocks noChangeAspect="1"/>
          </p:cNvPicPr>
          <p:nvPr/>
        </p:nvPicPr>
        <p:blipFill rotWithShape="1">
          <a:blip r:embed="rId6"/>
          <a:srcRect l="80520" t="38265" r="10441" b="47050"/>
          <a:stretch/>
        </p:blipFill>
        <p:spPr>
          <a:xfrm>
            <a:off x="6898201" y="6029317"/>
            <a:ext cx="277179" cy="249797"/>
          </a:xfrm>
          <a:prstGeom prst="rect">
            <a:avLst/>
          </a:prstGeom>
        </p:spPr>
      </p:pic>
      <p:sp>
        <p:nvSpPr>
          <p:cNvPr id="5" name="Slide Number Placeholder 3">
            <a:extLst>
              <a:ext uri="{FF2B5EF4-FFF2-40B4-BE49-F238E27FC236}">
                <a16:creationId xmlns:a16="http://schemas.microsoft.com/office/drawing/2014/main" id="{89153A9F-45B9-DD7D-FB84-A22ABDC295E1}"/>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77</a:t>
            </a:fld>
            <a:endParaRPr lang="en-US" altLang="en-US" sz="1200" dirty="0">
              <a:solidFill>
                <a:schemeClr val="bg1"/>
              </a:solidFill>
            </a:endParaRPr>
          </a:p>
        </p:txBody>
      </p:sp>
    </p:spTree>
    <p:extLst>
      <p:ext uri="{BB962C8B-B14F-4D97-AF65-F5344CB8AC3E}">
        <p14:creationId xmlns:p14="http://schemas.microsoft.com/office/powerpoint/2010/main" val="41051444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5" descr="nutrition facts.jpg"/>
          <p:cNvPicPr>
            <a:picLocks noChangeAspect="1"/>
          </p:cNvPicPr>
          <p:nvPr/>
        </p:nvPicPr>
        <p:blipFill>
          <a:blip r:embed="rId3" cstate="print"/>
          <a:srcRect/>
          <a:stretch>
            <a:fillRect/>
          </a:stretch>
        </p:blipFill>
        <p:spPr bwMode="auto">
          <a:xfrm>
            <a:off x="9517483" y="1303266"/>
            <a:ext cx="1911212" cy="3025031"/>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sp>
        <p:nvSpPr>
          <p:cNvPr id="4" name="Rectangle 265">
            <a:extLst>
              <a:ext uri="{FF2B5EF4-FFF2-40B4-BE49-F238E27FC236}">
                <a16:creationId xmlns:a16="http://schemas.microsoft.com/office/drawing/2014/main" id="{3F788B67-CE62-6553-C4DE-0A9F45AA0E51}"/>
              </a:ext>
            </a:extLst>
          </p:cNvPr>
          <p:cNvSpPr>
            <a:spLocks noChangeArrowheads="1"/>
          </p:cNvSpPr>
          <p:nvPr/>
        </p:nvSpPr>
        <p:spPr bwMode="auto">
          <a:xfrm>
            <a:off x="1807940" y="1646671"/>
            <a:ext cx="7364722" cy="2527359"/>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t>Data about the data </a:t>
            </a:r>
          </a:p>
          <a:p>
            <a:pPr>
              <a:lnSpc>
                <a:spcPct val="90000"/>
              </a:lnSpc>
              <a:defRPr/>
            </a:pPr>
            <a:endParaRPr lang="en-US" sz="1600" dirty="0"/>
          </a:p>
          <a:p>
            <a:pPr>
              <a:lnSpc>
                <a:spcPct val="90000"/>
              </a:lnSpc>
              <a:defRPr/>
            </a:pPr>
            <a:r>
              <a:rPr lang="en-US" sz="2400" dirty="0"/>
              <a:t>Allows user to find out if the data is appropriate for its intended purpose</a:t>
            </a:r>
          </a:p>
          <a:p>
            <a:pPr>
              <a:lnSpc>
                <a:spcPct val="90000"/>
              </a:lnSpc>
              <a:defRPr/>
            </a:pPr>
            <a:endParaRPr lang="en-US" sz="1600" dirty="0"/>
          </a:p>
          <a:p>
            <a:pPr>
              <a:lnSpc>
                <a:spcPct val="90000"/>
              </a:lnSpc>
              <a:defRPr/>
            </a:pPr>
            <a:r>
              <a:rPr lang="en-US" sz="2400" dirty="0"/>
              <a:t>Applies to georeferenced master lists, geospatial and statistical data</a:t>
            </a:r>
          </a:p>
          <a:p>
            <a:pPr>
              <a:lnSpc>
                <a:spcPct val="90000"/>
              </a:lnSpc>
              <a:defRPr/>
            </a:pPr>
            <a:endParaRPr lang="en-US" sz="2400" dirty="0"/>
          </a:p>
        </p:txBody>
      </p:sp>
      <p:sp>
        <p:nvSpPr>
          <p:cNvPr id="5" name="Rectangle 265">
            <a:extLst>
              <a:ext uri="{FF2B5EF4-FFF2-40B4-BE49-F238E27FC236}">
                <a16:creationId xmlns:a16="http://schemas.microsoft.com/office/drawing/2014/main" id="{2095DC1C-7127-084A-EF8C-3A6E2E2893DA}"/>
              </a:ext>
            </a:extLst>
          </p:cNvPr>
          <p:cNvSpPr>
            <a:spLocks noChangeArrowheads="1"/>
          </p:cNvSpPr>
          <p:nvPr/>
        </p:nvSpPr>
        <p:spPr bwMode="auto">
          <a:xfrm>
            <a:off x="763304" y="3866560"/>
            <a:ext cx="8625300" cy="1086964"/>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t>The information captured in the metadata profile should be captured as much as possible during data collection and completed before data dissemination</a:t>
            </a:r>
          </a:p>
        </p:txBody>
      </p:sp>
      <p:sp>
        <p:nvSpPr>
          <p:cNvPr id="3" name="Title 1">
            <a:extLst>
              <a:ext uri="{FF2B5EF4-FFF2-40B4-BE49-F238E27FC236}">
                <a16:creationId xmlns:a16="http://schemas.microsoft.com/office/drawing/2014/main" id="{8D2C6709-7452-4399-0C0A-FA9412BAD66B}"/>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Document the data - Metadata</a:t>
            </a:r>
          </a:p>
        </p:txBody>
      </p:sp>
      <p:sp>
        <p:nvSpPr>
          <p:cNvPr id="10" name="TextBox 9">
            <a:extLst>
              <a:ext uri="{FF2B5EF4-FFF2-40B4-BE49-F238E27FC236}">
                <a16:creationId xmlns:a16="http://schemas.microsoft.com/office/drawing/2014/main" id="{A6A2CC8A-4E8D-2583-3E10-D69178FE87AD}"/>
              </a:ext>
            </a:extLst>
          </p:cNvPr>
          <p:cNvSpPr txBox="1"/>
          <p:nvPr/>
        </p:nvSpPr>
        <p:spPr>
          <a:xfrm>
            <a:off x="610904" y="706229"/>
            <a:ext cx="8625299" cy="830997"/>
          </a:xfrm>
          <a:prstGeom prst="rect">
            <a:avLst/>
          </a:prstGeom>
          <a:noFill/>
        </p:spPr>
        <p:txBody>
          <a:bodyPr wrap="square">
            <a:spAutoFit/>
          </a:bodyPr>
          <a:lstStyle/>
          <a:p>
            <a:pPr algn="ctr"/>
            <a:r>
              <a:rPr lang="en-US" sz="2400" b="0" i="0" dirty="0">
                <a:solidFill>
                  <a:srgbClr val="1F1F1F"/>
                </a:solidFill>
                <a:effectLst/>
                <a:highlight>
                  <a:srgbClr val="FFFFFF"/>
                </a:highlight>
              </a:rPr>
              <a:t>Information that describes the content, quality, condition, origin, and other characteristics of data or other pieces of information.</a:t>
            </a:r>
            <a:endParaRPr lang="en-GB" sz="2400" dirty="0"/>
          </a:p>
        </p:txBody>
      </p:sp>
      <p:sp>
        <p:nvSpPr>
          <p:cNvPr id="19" name="Right Arrow 10">
            <a:extLst>
              <a:ext uri="{FF2B5EF4-FFF2-40B4-BE49-F238E27FC236}">
                <a16:creationId xmlns:a16="http://schemas.microsoft.com/office/drawing/2014/main" id="{20032E85-A237-C4AA-50D6-34825A7BC903}"/>
              </a:ext>
            </a:extLst>
          </p:cNvPr>
          <p:cNvSpPr/>
          <p:nvPr/>
        </p:nvSpPr>
        <p:spPr>
          <a:xfrm>
            <a:off x="1240060" y="1637060"/>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ight Arrow 10">
            <a:extLst>
              <a:ext uri="{FF2B5EF4-FFF2-40B4-BE49-F238E27FC236}">
                <a16:creationId xmlns:a16="http://schemas.microsoft.com/office/drawing/2014/main" id="{8813D1D2-7961-5233-79D9-63A2C603954D}"/>
              </a:ext>
            </a:extLst>
          </p:cNvPr>
          <p:cNvSpPr/>
          <p:nvPr/>
        </p:nvSpPr>
        <p:spPr>
          <a:xfrm>
            <a:off x="1240060" y="2208324"/>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ight Arrow 10">
            <a:extLst>
              <a:ext uri="{FF2B5EF4-FFF2-40B4-BE49-F238E27FC236}">
                <a16:creationId xmlns:a16="http://schemas.microsoft.com/office/drawing/2014/main" id="{91045626-9682-CA00-68D4-C411F29EA17F}"/>
              </a:ext>
            </a:extLst>
          </p:cNvPr>
          <p:cNvSpPr/>
          <p:nvPr/>
        </p:nvSpPr>
        <p:spPr>
          <a:xfrm>
            <a:off x="1217835" y="3055192"/>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ight Arrow 10">
            <a:extLst>
              <a:ext uri="{FF2B5EF4-FFF2-40B4-BE49-F238E27FC236}">
                <a16:creationId xmlns:a16="http://schemas.microsoft.com/office/drawing/2014/main" id="{552B1A11-CCFB-1FAE-4375-CBBCDC78CC1B}"/>
              </a:ext>
            </a:extLst>
          </p:cNvPr>
          <p:cNvSpPr/>
          <p:nvPr/>
        </p:nvSpPr>
        <p:spPr>
          <a:xfrm>
            <a:off x="1240060" y="5151413"/>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287D3309-0BD1-E0D8-A6C9-B6385BF860FD}"/>
              </a:ext>
            </a:extLst>
          </p:cNvPr>
          <p:cNvSpPr txBox="1"/>
          <p:nvPr/>
        </p:nvSpPr>
        <p:spPr>
          <a:xfrm>
            <a:off x="1859755" y="5111001"/>
            <a:ext cx="7808119" cy="461665"/>
          </a:xfrm>
          <a:prstGeom prst="rect">
            <a:avLst/>
          </a:prstGeom>
          <a:noFill/>
        </p:spPr>
        <p:txBody>
          <a:bodyPr wrap="square">
            <a:spAutoFit/>
          </a:bodyPr>
          <a:lstStyle/>
          <a:p>
            <a:r>
              <a:rPr lang="en-US" sz="2400" dirty="0"/>
              <a:t>Begin as soon as the data specifications are defined</a:t>
            </a:r>
            <a:r>
              <a:rPr lang="fr-FR" sz="2400" dirty="0"/>
              <a:t>.</a:t>
            </a:r>
            <a:endParaRPr lang="en-GB" sz="2400" dirty="0"/>
          </a:p>
        </p:txBody>
      </p:sp>
      <p:sp>
        <p:nvSpPr>
          <p:cNvPr id="7" name="Slide Number Placeholder 3">
            <a:extLst>
              <a:ext uri="{FF2B5EF4-FFF2-40B4-BE49-F238E27FC236}">
                <a16:creationId xmlns:a16="http://schemas.microsoft.com/office/drawing/2014/main" id="{F6F1DA40-3996-679D-404D-F45F1B599389}"/>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78</a:t>
            </a:fld>
            <a:endParaRPr lang="en-US" altLang="en-US" sz="1200" dirty="0">
              <a:solidFill>
                <a:schemeClr val="bg1"/>
              </a:solidFill>
            </a:endParaRPr>
          </a:p>
        </p:txBody>
      </p:sp>
    </p:spTree>
    <p:extLst>
      <p:ext uri="{BB962C8B-B14F-4D97-AF65-F5344CB8AC3E}">
        <p14:creationId xmlns:p14="http://schemas.microsoft.com/office/powerpoint/2010/main" val="37771904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749467" y="703102"/>
            <a:ext cx="7651583" cy="5448316"/>
          </a:xfrm>
          <a:prstGeom prst="rect">
            <a:avLst/>
          </a:prstGeom>
        </p:spPr>
        <p:txBody>
          <a:bodyPr/>
          <a:lstStyle/>
          <a:p>
            <a:pPr lvl="0"/>
            <a:r>
              <a:rPr lang="en-US" sz="2400" dirty="0"/>
              <a:t>Good metadata must at least make it possible to answer the following questions</a:t>
            </a:r>
            <a:r>
              <a:rPr lang="en-GB" sz="2400" dirty="0"/>
              <a:t>:</a:t>
            </a:r>
          </a:p>
          <a:p>
            <a:pPr lvl="0"/>
            <a:endParaRPr lang="en-GB" sz="1400" dirty="0"/>
          </a:p>
          <a:p>
            <a:pPr marL="720000" lvl="1" indent="-457200">
              <a:buFont typeface="Arial" pitchFamily="34" charset="0"/>
              <a:buChar char="•"/>
            </a:pPr>
            <a:r>
              <a:rPr lang="en-US" sz="2400" dirty="0"/>
              <a:t>What is the data about?</a:t>
            </a:r>
          </a:p>
          <a:p>
            <a:pPr marL="720000" lvl="1" indent="-457200">
              <a:buFont typeface="Arial" pitchFamily="34" charset="0"/>
              <a:buChar char="•"/>
            </a:pPr>
            <a:r>
              <a:rPr lang="en-US" sz="2400" dirty="0"/>
              <a:t>Who created the data?</a:t>
            </a:r>
          </a:p>
          <a:p>
            <a:pPr marL="720000" lvl="1" indent="-457200">
              <a:buFont typeface="Arial" pitchFamily="34" charset="0"/>
              <a:buChar char="•"/>
            </a:pPr>
            <a:r>
              <a:rPr lang="en-US" sz="2400" dirty="0"/>
              <a:t>When was the data created, collected, last updated or released?</a:t>
            </a:r>
          </a:p>
          <a:p>
            <a:pPr marL="720000" lvl="1" indent="-457200">
              <a:buFont typeface="Arial" pitchFamily="34" charset="0"/>
              <a:buChar char="•"/>
            </a:pPr>
            <a:r>
              <a:rPr lang="en-US" sz="2400" dirty="0"/>
              <a:t>How was the data created?</a:t>
            </a:r>
          </a:p>
          <a:p>
            <a:pPr marL="720000" lvl="1" indent="-457200">
              <a:buFont typeface="Arial" pitchFamily="34" charset="0"/>
              <a:buChar char="•"/>
            </a:pPr>
            <a:r>
              <a:rPr lang="en-US" sz="2400" dirty="0"/>
              <a:t>What are the data specifications associated with the data (geographic coordinate system/projection system, extent, scale, accuracy, precision, language, etc.)</a:t>
            </a:r>
          </a:p>
          <a:p>
            <a:pPr marL="720000" lvl="1" indent="-457200">
              <a:buFont typeface="Arial" pitchFamily="34" charset="0"/>
              <a:buChar char="•"/>
            </a:pPr>
            <a:r>
              <a:rPr lang="en-US" sz="2400" dirty="0"/>
              <a:t>Is the data subject to any use or redistribution restrictions?</a:t>
            </a:r>
          </a:p>
          <a:p>
            <a:pPr marL="720000" lvl="1" indent="-457200">
              <a:buFont typeface="Arial" pitchFamily="34" charset="0"/>
              <a:buChar char="•"/>
            </a:pPr>
            <a:r>
              <a:rPr lang="en-US" sz="2400" dirty="0"/>
              <a:t>Who can I contact if I have questions about the data?</a:t>
            </a:r>
            <a:endParaRPr lang="fr-CH" sz="2400" b="1" dirty="0">
              <a:latin typeface="+mj-lt"/>
            </a:endParaRPr>
          </a:p>
        </p:txBody>
      </p:sp>
      <p:sp>
        <p:nvSpPr>
          <p:cNvPr id="6" name="Title 1">
            <a:extLst>
              <a:ext uri="{FF2B5EF4-FFF2-40B4-BE49-F238E27FC236}">
                <a16:creationId xmlns:a16="http://schemas.microsoft.com/office/drawing/2014/main" id="{AD92DF69-4D14-9657-15B3-5CC638757092}"/>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Document the data - Metadata</a:t>
            </a:r>
          </a:p>
        </p:txBody>
      </p:sp>
      <p:pic>
        <p:nvPicPr>
          <p:cNvPr id="8" name="Picture 7" descr="A person holding a question mark&#10;&#10;Description automatically generated">
            <a:extLst>
              <a:ext uri="{FF2B5EF4-FFF2-40B4-BE49-F238E27FC236}">
                <a16:creationId xmlns:a16="http://schemas.microsoft.com/office/drawing/2014/main" id="{C01145A8-6517-5F3E-3015-335DB965595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20100" y="1695450"/>
            <a:ext cx="3609975" cy="3609975"/>
          </a:xfrm>
          <a:prstGeom prst="rect">
            <a:avLst/>
          </a:prstGeom>
        </p:spPr>
      </p:pic>
      <p:sp>
        <p:nvSpPr>
          <p:cNvPr id="4" name="Slide Number Placeholder 3">
            <a:extLst>
              <a:ext uri="{FF2B5EF4-FFF2-40B4-BE49-F238E27FC236}">
                <a16:creationId xmlns:a16="http://schemas.microsoft.com/office/drawing/2014/main" id="{1650726A-7DA3-6297-192D-53C6A6860415}"/>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79</a:t>
            </a:fld>
            <a:endParaRPr lang="en-US" altLang="en-US" sz="1200" dirty="0">
              <a:solidFill>
                <a:schemeClr val="bg1"/>
              </a:solidFill>
            </a:endParaRPr>
          </a:p>
        </p:txBody>
      </p:sp>
    </p:spTree>
    <p:extLst>
      <p:ext uri="{BB962C8B-B14F-4D97-AF65-F5344CB8AC3E}">
        <p14:creationId xmlns:p14="http://schemas.microsoft.com/office/powerpoint/2010/main" val="4120384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77026" y="696872"/>
            <a:ext cx="8361363" cy="469900"/>
          </a:xfrm>
          <a:prstGeom prst="rect">
            <a:avLst/>
          </a:prstGeom>
        </p:spPr>
        <p:txBody>
          <a:bodyPr anchor="ctr"/>
          <a:lstStyle/>
          <a:p>
            <a:pPr>
              <a:lnSpc>
                <a:spcPct val="90000"/>
              </a:lnSpc>
              <a:defRPr/>
            </a:pPr>
            <a:r>
              <a:rPr lang="en-US" sz="2600" b="1" dirty="0">
                <a:ea typeface="+mj-ea"/>
                <a:cs typeface="+mj-cs"/>
              </a:rPr>
              <a:t>V.1 Geographic Coordinate System</a:t>
            </a:r>
          </a:p>
        </p:txBody>
      </p:sp>
      <p:sp>
        <p:nvSpPr>
          <p:cNvPr id="12" name="Content Placeholder 2"/>
          <p:cNvSpPr txBox="1">
            <a:spLocks/>
          </p:cNvSpPr>
          <p:nvPr/>
        </p:nvSpPr>
        <p:spPr bwMode="auto">
          <a:xfrm>
            <a:off x="639108" y="1238729"/>
            <a:ext cx="11158445" cy="733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IMPORTANT: All the datasets combined on a map must present the same Geographic Coordinate System</a:t>
            </a:r>
          </a:p>
        </p:txBody>
      </p:sp>
      <p:pic>
        <p:nvPicPr>
          <p:cNvPr id="13" name="Picture 5"/>
          <p:cNvPicPr>
            <a:picLocks noChangeAspect="1"/>
          </p:cNvPicPr>
          <p:nvPr/>
        </p:nvPicPr>
        <p:blipFill>
          <a:blip r:embed="rId3" cstate="print">
            <a:extLst>
              <a:ext uri="{28A0092B-C50C-407E-A947-70E740481C1C}">
                <a14:useLocalDpi xmlns:a14="http://schemas.microsoft.com/office/drawing/2010/main" val="0"/>
              </a:ext>
            </a:extLst>
          </a:blip>
          <a:srcRect b="7060"/>
          <a:stretch>
            <a:fillRect/>
          </a:stretch>
        </p:blipFill>
        <p:spPr bwMode="auto">
          <a:xfrm>
            <a:off x="5144634" y="2366004"/>
            <a:ext cx="59563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AD1F26FB-FCE3-FB55-B1E5-65E6DBAAEFBC}"/>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8</a:t>
            </a:fld>
            <a:endParaRPr lang="en-GB" altLang="en-US" sz="1200">
              <a:solidFill>
                <a:schemeClr val="bg1"/>
              </a:solidFill>
            </a:endParaRPr>
          </a:p>
        </p:txBody>
      </p:sp>
      <p:sp>
        <p:nvSpPr>
          <p:cNvPr id="2" name="Rectangle 1">
            <a:extLst>
              <a:ext uri="{FF2B5EF4-FFF2-40B4-BE49-F238E27FC236}">
                <a16:creationId xmlns:a16="http://schemas.microsoft.com/office/drawing/2014/main" id="{59FF9A19-EEAC-E403-3876-5EC57322A912}"/>
              </a:ext>
            </a:extLst>
          </p:cNvPr>
          <p:cNvSpPr/>
          <p:nvPr/>
        </p:nvSpPr>
        <p:spPr>
          <a:xfrm>
            <a:off x="5066347" y="2366003"/>
            <a:ext cx="1130158" cy="13253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1">
                  <a:lumMod val="50000"/>
                </a:schemeClr>
              </a:solidFill>
            </a:endParaRPr>
          </a:p>
        </p:txBody>
      </p:sp>
      <p:sp>
        <p:nvSpPr>
          <p:cNvPr id="7" name="TextBox 6">
            <a:extLst>
              <a:ext uri="{FF2B5EF4-FFF2-40B4-BE49-F238E27FC236}">
                <a16:creationId xmlns:a16="http://schemas.microsoft.com/office/drawing/2014/main" id="{C0084ED3-6575-28D5-C0E9-F9C08F1A795C}"/>
              </a:ext>
            </a:extLst>
          </p:cNvPr>
          <p:cNvSpPr txBox="1"/>
          <p:nvPr/>
        </p:nvSpPr>
        <p:spPr>
          <a:xfrm>
            <a:off x="3643019" y="2407764"/>
            <a:ext cx="1338387" cy="1200329"/>
          </a:xfrm>
          <a:prstGeom prst="rect">
            <a:avLst/>
          </a:prstGeom>
          <a:noFill/>
        </p:spPr>
        <p:txBody>
          <a:bodyPr wrap="square">
            <a:spAutoFit/>
          </a:bodyPr>
          <a:lstStyle/>
          <a:p>
            <a:pPr algn="r"/>
            <a:r>
              <a:rPr lang="en-GB" sz="1800" dirty="0">
                <a:solidFill>
                  <a:srgbClr val="FF0000"/>
                </a:solidFill>
              </a:rPr>
              <a:t>Impact of using different datum</a:t>
            </a:r>
            <a:endParaRPr lang="en-GB" dirty="0">
              <a:solidFill>
                <a:srgbClr val="FF0000"/>
              </a:solidFill>
            </a:endParaRPr>
          </a:p>
        </p:txBody>
      </p:sp>
      <p:sp>
        <p:nvSpPr>
          <p:cNvPr id="3" name="Oval 2">
            <a:extLst>
              <a:ext uri="{FF2B5EF4-FFF2-40B4-BE49-F238E27FC236}">
                <a16:creationId xmlns:a16="http://schemas.microsoft.com/office/drawing/2014/main" id="{D5F120AC-53EC-5DFF-3453-3A5920A421D9}"/>
              </a:ext>
            </a:extLst>
          </p:cNvPr>
          <p:cNvSpPr/>
          <p:nvPr/>
        </p:nvSpPr>
        <p:spPr>
          <a:xfrm>
            <a:off x="9360944" y="4431099"/>
            <a:ext cx="976046" cy="100266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4670DDC-E7E4-29E3-8E9A-E8BF78A83DF7}"/>
              </a:ext>
            </a:extLst>
          </p:cNvPr>
          <p:cNvSpPr txBox="1"/>
          <p:nvPr/>
        </p:nvSpPr>
        <p:spPr>
          <a:xfrm>
            <a:off x="10431740" y="4671460"/>
            <a:ext cx="1338387" cy="923330"/>
          </a:xfrm>
          <a:prstGeom prst="rect">
            <a:avLst/>
          </a:prstGeom>
          <a:noFill/>
        </p:spPr>
        <p:txBody>
          <a:bodyPr wrap="square">
            <a:spAutoFit/>
          </a:bodyPr>
          <a:lstStyle/>
          <a:p>
            <a:pPr algn="r"/>
            <a:r>
              <a:rPr lang="en-GB" dirty="0">
                <a:solidFill>
                  <a:srgbClr val="FF0000"/>
                </a:solidFill>
              </a:rPr>
              <a:t>More than </a:t>
            </a:r>
            <a:r>
              <a:rPr lang="en-GB" sz="1800" dirty="0">
                <a:solidFill>
                  <a:srgbClr val="FF0000"/>
                </a:solidFill>
              </a:rPr>
              <a:t>36 metres difference</a:t>
            </a:r>
            <a:endParaRPr lang="en-GB" dirty="0">
              <a:solidFill>
                <a:srgbClr val="FF0000"/>
              </a:solidFill>
            </a:endParaRPr>
          </a:p>
        </p:txBody>
      </p:sp>
      <p:sp>
        <p:nvSpPr>
          <p:cNvPr id="8" name="TextBox 7">
            <a:extLst>
              <a:ext uri="{FF2B5EF4-FFF2-40B4-BE49-F238E27FC236}">
                <a16:creationId xmlns:a16="http://schemas.microsoft.com/office/drawing/2014/main" id="{E2D05959-F4CA-F516-3C96-62E746F1EAF7}"/>
              </a:ext>
            </a:extLst>
          </p:cNvPr>
          <p:cNvSpPr txBox="1"/>
          <p:nvPr/>
        </p:nvSpPr>
        <p:spPr>
          <a:xfrm>
            <a:off x="4089910" y="4510433"/>
            <a:ext cx="1338387" cy="646331"/>
          </a:xfrm>
          <a:prstGeom prst="rect">
            <a:avLst/>
          </a:prstGeom>
          <a:noFill/>
        </p:spPr>
        <p:txBody>
          <a:bodyPr wrap="square">
            <a:spAutoFit/>
          </a:bodyPr>
          <a:lstStyle/>
          <a:p>
            <a:pPr algn="r"/>
            <a:r>
              <a:rPr lang="en-GB" sz="1800" dirty="0">
                <a:solidFill>
                  <a:srgbClr val="FF0000"/>
                </a:solidFill>
              </a:rPr>
              <a:t>Correct Datum</a:t>
            </a:r>
            <a:endParaRPr lang="en-GB" dirty="0">
              <a:solidFill>
                <a:srgbClr val="FF0000"/>
              </a:solidFill>
            </a:endParaRPr>
          </a:p>
        </p:txBody>
      </p:sp>
      <p:sp>
        <p:nvSpPr>
          <p:cNvPr id="10" name="Title 1">
            <a:extLst>
              <a:ext uri="{FF2B5EF4-FFF2-40B4-BE49-F238E27FC236}">
                <a16:creationId xmlns:a16="http://schemas.microsoft.com/office/drawing/2014/main" id="{03DE89D6-9265-A165-7D75-8FAFD5D9834B}"/>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fr-FR" altLang="en-US" dirty="0" err="1"/>
              <a:t>Define</a:t>
            </a:r>
            <a:r>
              <a:rPr lang="fr-FR" altLang="en-US" dirty="0"/>
              <a:t> the data </a:t>
            </a:r>
            <a:r>
              <a:rPr lang="fr-FR" altLang="en-US" dirty="0" err="1"/>
              <a:t>specifications</a:t>
            </a:r>
            <a:r>
              <a:rPr lang="fr-FR" altLang="en-US" dirty="0"/>
              <a:t> – Geospatial data</a:t>
            </a:r>
          </a:p>
        </p:txBody>
      </p:sp>
      <p:pic>
        <p:nvPicPr>
          <p:cNvPr id="20" name="Picture 19" descr="A diagram of a circle with arrows and lines&#10;&#10;Description automatically generated">
            <a:extLst>
              <a:ext uri="{FF2B5EF4-FFF2-40B4-BE49-F238E27FC236}">
                <a16:creationId xmlns:a16="http://schemas.microsoft.com/office/drawing/2014/main" id="{FEF49BAF-63F7-5062-988D-8A7C4E51CE0F}"/>
              </a:ext>
            </a:extLst>
          </p:cNvPr>
          <p:cNvPicPr>
            <a:picLocks noChangeAspect="1"/>
          </p:cNvPicPr>
          <p:nvPr/>
        </p:nvPicPr>
        <p:blipFill>
          <a:blip r:embed="rId4"/>
          <a:stretch>
            <a:fillRect/>
          </a:stretch>
        </p:blipFill>
        <p:spPr>
          <a:xfrm>
            <a:off x="172787" y="2896839"/>
            <a:ext cx="2880440" cy="1325356"/>
          </a:xfrm>
          <a:prstGeom prst="rect">
            <a:avLst/>
          </a:prstGeom>
        </p:spPr>
      </p:pic>
      <p:sp>
        <p:nvSpPr>
          <p:cNvPr id="21" name="Right Arrow 10">
            <a:extLst>
              <a:ext uri="{FF2B5EF4-FFF2-40B4-BE49-F238E27FC236}">
                <a16:creationId xmlns:a16="http://schemas.microsoft.com/office/drawing/2014/main" id="{94506D0A-1480-541D-833D-9E743B41C085}"/>
              </a:ext>
            </a:extLst>
          </p:cNvPr>
          <p:cNvSpPr/>
          <p:nvPr/>
        </p:nvSpPr>
        <p:spPr>
          <a:xfrm>
            <a:off x="3309494" y="3184543"/>
            <a:ext cx="656591" cy="506815"/>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44090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92DF69-4D14-9657-15B3-5CC638757092}"/>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Document the data - Metadata</a:t>
            </a:r>
          </a:p>
        </p:txBody>
      </p:sp>
      <p:sp>
        <p:nvSpPr>
          <p:cNvPr id="3" name="Rectangle 3">
            <a:extLst>
              <a:ext uri="{FF2B5EF4-FFF2-40B4-BE49-F238E27FC236}">
                <a16:creationId xmlns:a16="http://schemas.microsoft.com/office/drawing/2014/main" id="{52596CC9-488F-70FF-618F-569882F97817}"/>
              </a:ext>
            </a:extLst>
          </p:cNvPr>
          <p:cNvSpPr>
            <a:spLocks noChangeArrowheads="1"/>
          </p:cNvSpPr>
          <p:nvPr/>
        </p:nvSpPr>
        <p:spPr bwMode="auto">
          <a:xfrm>
            <a:off x="442913" y="778534"/>
            <a:ext cx="10909897" cy="1476237"/>
          </a:xfrm>
          <a:prstGeom prst="rect">
            <a:avLst/>
          </a:prstGeom>
          <a:noFill/>
          <a:ln w="9525">
            <a:noFill/>
            <a:miter lim="800000"/>
            <a:headEnd/>
            <a:tailEnd/>
          </a:ln>
        </p:spPr>
        <p:txBody>
          <a:bodyPr lIns="0" tIns="0" rIns="0" bIns="0"/>
          <a:lstStyle/>
          <a:p>
            <a:pPr lvl="0"/>
            <a:r>
              <a:rPr lang="en-US" sz="2300" dirty="0"/>
              <a:t>Information is to be captured into a metadata record based on a </a:t>
            </a:r>
            <a:r>
              <a:rPr lang="en-US" sz="2300" b="1" dirty="0"/>
              <a:t>metadata profile</a:t>
            </a:r>
            <a:r>
              <a:rPr lang="en-US" sz="2300" dirty="0"/>
              <a:t> (contextualization of an existing metadata standard).</a:t>
            </a:r>
            <a:endParaRPr lang="en-GB" sz="2300" dirty="0"/>
          </a:p>
        </p:txBody>
      </p:sp>
      <p:sp>
        <p:nvSpPr>
          <p:cNvPr id="4" name="Rectangle 3">
            <a:extLst>
              <a:ext uri="{FF2B5EF4-FFF2-40B4-BE49-F238E27FC236}">
                <a16:creationId xmlns:a16="http://schemas.microsoft.com/office/drawing/2014/main" id="{F9C28CAC-9156-6659-0B4C-4778DCD2C136}"/>
              </a:ext>
            </a:extLst>
          </p:cNvPr>
          <p:cNvSpPr>
            <a:spLocks noChangeArrowheads="1"/>
          </p:cNvSpPr>
          <p:nvPr/>
        </p:nvSpPr>
        <p:spPr bwMode="auto">
          <a:xfrm>
            <a:off x="442913" y="1808316"/>
            <a:ext cx="10531846" cy="1476237"/>
          </a:xfrm>
          <a:prstGeom prst="rect">
            <a:avLst/>
          </a:prstGeom>
          <a:noFill/>
          <a:ln w="9525">
            <a:noFill/>
            <a:miter lim="800000"/>
            <a:headEnd/>
            <a:tailEnd/>
          </a:ln>
        </p:spPr>
        <p:txBody>
          <a:bodyPr lIns="0" tIns="0" rIns="0" bIns="0"/>
          <a:lstStyle/>
          <a:p>
            <a:r>
              <a:rPr lang="en-US" sz="2400" dirty="0"/>
              <a:t>A </a:t>
            </a:r>
            <a:r>
              <a:rPr lang="en-US" sz="2400" b="1" dirty="0"/>
              <a:t>metadata standard </a:t>
            </a:r>
            <a:r>
              <a:rPr lang="en-US" sz="2400" dirty="0"/>
              <a:t>is a requirement to establish a common understanding of the meaning or semantics of data, and to ensure correct and adequate use and interpretation of data by its owners and users.</a:t>
            </a:r>
            <a:r>
              <a:rPr lang="en-US" sz="2400" baseline="30000" dirty="0"/>
              <a:t>1</a:t>
            </a:r>
            <a:endParaRPr lang="en-GB" sz="2400" dirty="0"/>
          </a:p>
        </p:txBody>
      </p:sp>
      <p:sp>
        <p:nvSpPr>
          <p:cNvPr id="5" name="Rectangle 3">
            <a:extLst>
              <a:ext uri="{FF2B5EF4-FFF2-40B4-BE49-F238E27FC236}">
                <a16:creationId xmlns:a16="http://schemas.microsoft.com/office/drawing/2014/main" id="{040F81FC-89FF-327D-231B-E3D165B92253}"/>
              </a:ext>
            </a:extLst>
          </p:cNvPr>
          <p:cNvSpPr>
            <a:spLocks noChangeArrowheads="1"/>
          </p:cNvSpPr>
          <p:nvPr/>
        </p:nvSpPr>
        <p:spPr bwMode="auto">
          <a:xfrm>
            <a:off x="219029" y="6122119"/>
            <a:ext cx="9982806" cy="251807"/>
          </a:xfrm>
          <a:prstGeom prst="rect">
            <a:avLst/>
          </a:prstGeom>
          <a:noFill/>
          <a:ln w="9525">
            <a:noFill/>
            <a:miter lim="800000"/>
            <a:headEnd/>
            <a:tailEnd/>
          </a:ln>
        </p:spPr>
        <p:txBody>
          <a:bodyPr lIns="0" tIns="0" rIns="0" bIns="0"/>
          <a:lstStyle/>
          <a:p>
            <a:r>
              <a:rPr lang="en-US" sz="1100" baseline="30000" dirty="0"/>
              <a:t>1 </a:t>
            </a:r>
            <a:r>
              <a:rPr lang="en-US" sz="1100" dirty="0"/>
              <a:t>https://en.wikipedia.org/wiki/Metadata_standard		</a:t>
            </a:r>
            <a:r>
              <a:rPr lang="en-US" sz="1100" baseline="30000" dirty="0"/>
              <a:t>2</a:t>
            </a:r>
            <a:r>
              <a:rPr lang="en-US" sz="1100" dirty="0"/>
              <a:t> https://www.fgdc.gov/metadata/selecting-a-geospatial-metadata-standard </a:t>
            </a:r>
            <a:endParaRPr lang="en-GB" sz="1100" dirty="0"/>
          </a:p>
        </p:txBody>
      </p:sp>
      <p:sp>
        <p:nvSpPr>
          <p:cNvPr id="7" name="Rectangle 6">
            <a:extLst>
              <a:ext uri="{FF2B5EF4-FFF2-40B4-BE49-F238E27FC236}">
                <a16:creationId xmlns:a16="http://schemas.microsoft.com/office/drawing/2014/main" id="{F3F9AE6B-36E9-9C69-D04E-8CB105CB0B8B}"/>
              </a:ext>
            </a:extLst>
          </p:cNvPr>
          <p:cNvSpPr>
            <a:spLocks noChangeArrowheads="1"/>
          </p:cNvSpPr>
          <p:nvPr/>
        </p:nvSpPr>
        <p:spPr bwMode="auto">
          <a:xfrm>
            <a:off x="442913" y="3363256"/>
            <a:ext cx="9038381" cy="375173"/>
          </a:xfrm>
          <a:prstGeom prst="rect">
            <a:avLst/>
          </a:prstGeom>
          <a:noFill/>
          <a:ln w="9525">
            <a:noFill/>
            <a:miter lim="800000"/>
            <a:headEnd/>
            <a:tailEnd/>
          </a:ln>
        </p:spPr>
        <p:txBody>
          <a:bodyPr lIns="0" tIns="0" rIns="0" bIns="0"/>
          <a:lstStyle/>
          <a:p>
            <a:pPr lvl="0"/>
            <a:r>
              <a:rPr lang="en-US" sz="2400" dirty="0"/>
              <a:t>The most widely used metadata standards for geospatial data are those produced by:</a:t>
            </a:r>
            <a:endParaRPr lang="en-US" sz="2400" u="none" strike="noStrike" dirty="0">
              <a:effectLst/>
            </a:endParaRPr>
          </a:p>
        </p:txBody>
      </p:sp>
      <p:sp>
        <p:nvSpPr>
          <p:cNvPr id="9" name="Rectangle 3">
            <a:extLst>
              <a:ext uri="{FF2B5EF4-FFF2-40B4-BE49-F238E27FC236}">
                <a16:creationId xmlns:a16="http://schemas.microsoft.com/office/drawing/2014/main" id="{847338F5-D55D-61BD-FD3C-8833E5E48E9D}"/>
              </a:ext>
            </a:extLst>
          </p:cNvPr>
          <p:cNvSpPr>
            <a:spLocks noChangeArrowheads="1"/>
          </p:cNvSpPr>
          <p:nvPr/>
        </p:nvSpPr>
        <p:spPr bwMode="auto">
          <a:xfrm>
            <a:off x="1047947" y="5168937"/>
            <a:ext cx="10928899" cy="793131"/>
          </a:xfrm>
          <a:prstGeom prst="rect">
            <a:avLst/>
          </a:prstGeom>
          <a:noFill/>
          <a:ln w="9525">
            <a:noFill/>
            <a:miter lim="800000"/>
            <a:headEnd/>
            <a:tailEnd/>
          </a:ln>
        </p:spPr>
        <p:txBody>
          <a:bodyPr lIns="0" tIns="0" rIns="0" bIns="0"/>
          <a:lstStyle/>
          <a:p>
            <a:pPr lvl="0"/>
            <a:r>
              <a:rPr lang="en-US" sz="2300" dirty="0"/>
              <a:t>The ISO standard is obtained by international consensus which promotes a wider use</a:t>
            </a:r>
          </a:p>
          <a:p>
            <a:pPr lvl="0"/>
            <a:endParaRPr lang="en-US" sz="1200" dirty="0"/>
          </a:p>
          <a:p>
            <a:pPr lvl="0"/>
            <a:r>
              <a:rPr lang="en-US" sz="2300" dirty="0"/>
              <a:t>The FGDC is even encouraging federal agencies to transition to the ISO metadata standard</a:t>
            </a:r>
            <a:r>
              <a:rPr lang="en-US" sz="2300" baseline="30000" dirty="0"/>
              <a:t> 2</a:t>
            </a:r>
            <a:endParaRPr lang="en-US" sz="2300" u="none" strike="noStrike" baseline="30000" dirty="0">
              <a:effectLst/>
            </a:endParaRPr>
          </a:p>
        </p:txBody>
      </p:sp>
      <p:sp>
        <p:nvSpPr>
          <p:cNvPr id="11" name="TextBox 10">
            <a:extLst>
              <a:ext uri="{FF2B5EF4-FFF2-40B4-BE49-F238E27FC236}">
                <a16:creationId xmlns:a16="http://schemas.microsoft.com/office/drawing/2014/main" id="{16A94369-E83C-640D-FB16-0961952F187F}"/>
              </a:ext>
            </a:extLst>
          </p:cNvPr>
          <p:cNvSpPr txBox="1"/>
          <p:nvPr/>
        </p:nvSpPr>
        <p:spPr>
          <a:xfrm>
            <a:off x="840355" y="4112421"/>
            <a:ext cx="8263830" cy="830997"/>
          </a:xfrm>
          <a:prstGeom prst="rect">
            <a:avLst/>
          </a:prstGeom>
          <a:noFill/>
        </p:spPr>
        <p:txBody>
          <a:bodyPr wrap="square">
            <a:spAutoFit/>
          </a:bodyPr>
          <a:lstStyle/>
          <a:p>
            <a:pPr marL="720000" lvl="1" indent="-457200">
              <a:buFont typeface="Arial" pitchFamily="34" charset="0"/>
              <a:buChar char="•"/>
            </a:pPr>
            <a:r>
              <a:rPr lang="en-US" sz="2400" dirty="0"/>
              <a:t>The International Organization for Standardization (ISO)</a:t>
            </a:r>
          </a:p>
          <a:p>
            <a:pPr marL="720000" lvl="1" indent="-457200">
              <a:buFont typeface="Arial" pitchFamily="34" charset="0"/>
              <a:buChar char="•"/>
            </a:pPr>
            <a:r>
              <a:rPr lang="en-US" sz="2400" dirty="0"/>
              <a:t>The Federal Geographic Data Committee (FGDC)</a:t>
            </a:r>
          </a:p>
        </p:txBody>
      </p:sp>
      <p:pic>
        <p:nvPicPr>
          <p:cNvPr id="12" name="Picture 11">
            <a:extLst>
              <a:ext uri="{FF2B5EF4-FFF2-40B4-BE49-F238E27FC236}">
                <a16:creationId xmlns:a16="http://schemas.microsoft.com/office/drawing/2014/main" id="{9FD7DD04-E99E-4FAB-6E17-BD6AEC25FDD1}"/>
              </a:ext>
            </a:extLst>
          </p:cNvPr>
          <p:cNvPicPr>
            <a:picLocks noChangeAspect="1"/>
          </p:cNvPicPr>
          <p:nvPr/>
        </p:nvPicPr>
        <p:blipFill>
          <a:blip r:embed="rId3"/>
          <a:stretch>
            <a:fillRect/>
          </a:stretch>
        </p:blipFill>
        <p:spPr>
          <a:xfrm>
            <a:off x="10451400" y="4222987"/>
            <a:ext cx="1325628" cy="969890"/>
          </a:xfrm>
          <a:prstGeom prst="rect">
            <a:avLst/>
          </a:prstGeom>
        </p:spPr>
      </p:pic>
      <p:pic>
        <p:nvPicPr>
          <p:cNvPr id="14" name="Picture 13">
            <a:extLst>
              <a:ext uri="{FF2B5EF4-FFF2-40B4-BE49-F238E27FC236}">
                <a16:creationId xmlns:a16="http://schemas.microsoft.com/office/drawing/2014/main" id="{08F3CB26-9FA6-C01D-B921-68A3BC4202E7}"/>
              </a:ext>
            </a:extLst>
          </p:cNvPr>
          <p:cNvPicPr>
            <a:picLocks noChangeAspect="1"/>
          </p:cNvPicPr>
          <p:nvPr/>
        </p:nvPicPr>
        <p:blipFill>
          <a:blip r:embed="rId4"/>
          <a:stretch>
            <a:fillRect/>
          </a:stretch>
        </p:blipFill>
        <p:spPr>
          <a:xfrm>
            <a:off x="9481294" y="3378806"/>
            <a:ext cx="973189" cy="969890"/>
          </a:xfrm>
          <a:prstGeom prst="rect">
            <a:avLst/>
          </a:prstGeom>
        </p:spPr>
      </p:pic>
      <p:sp>
        <p:nvSpPr>
          <p:cNvPr id="13" name="Right Arrow 10">
            <a:extLst>
              <a:ext uri="{FF2B5EF4-FFF2-40B4-BE49-F238E27FC236}">
                <a16:creationId xmlns:a16="http://schemas.microsoft.com/office/drawing/2014/main" id="{FD1548E4-C443-CE6E-C4C9-BBBD844FD51E}"/>
              </a:ext>
            </a:extLst>
          </p:cNvPr>
          <p:cNvSpPr/>
          <p:nvPr/>
        </p:nvSpPr>
        <p:spPr>
          <a:xfrm>
            <a:off x="466433" y="5137915"/>
            <a:ext cx="473645" cy="427587"/>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ight Arrow 10">
            <a:extLst>
              <a:ext uri="{FF2B5EF4-FFF2-40B4-BE49-F238E27FC236}">
                <a16:creationId xmlns:a16="http://schemas.microsoft.com/office/drawing/2014/main" id="{6B1865EF-F406-BF95-8FC9-C4659CC5A990}"/>
              </a:ext>
            </a:extLst>
          </p:cNvPr>
          <p:cNvSpPr/>
          <p:nvPr/>
        </p:nvSpPr>
        <p:spPr>
          <a:xfrm>
            <a:off x="466433" y="5694532"/>
            <a:ext cx="473645" cy="427587"/>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Slide Number Placeholder 3">
            <a:extLst>
              <a:ext uri="{FF2B5EF4-FFF2-40B4-BE49-F238E27FC236}">
                <a16:creationId xmlns:a16="http://schemas.microsoft.com/office/drawing/2014/main" id="{DE42C6AB-88A6-6A93-E06F-20C29E08E64C}"/>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80</a:t>
            </a:fld>
            <a:endParaRPr lang="en-US" altLang="en-US" sz="1200" dirty="0">
              <a:solidFill>
                <a:schemeClr val="bg1"/>
              </a:solidFill>
            </a:endParaRPr>
          </a:p>
        </p:txBody>
      </p:sp>
    </p:spTree>
    <p:extLst>
      <p:ext uri="{BB962C8B-B14F-4D97-AF65-F5344CB8AC3E}">
        <p14:creationId xmlns:p14="http://schemas.microsoft.com/office/powerpoint/2010/main" val="5890560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92DF69-4D14-9657-15B3-5CC638757092}"/>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Document the data – Metadata for geospatial data</a:t>
            </a:r>
          </a:p>
        </p:txBody>
      </p:sp>
      <p:pic>
        <p:nvPicPr>
          <p:cNvPr id="8" name="Picture 7" descr="A screenshot of a computer&#10;&#10;Description automatically generated">
            <a:extLst>
              <a:ext uri="{FF2B5EF4-FFF2-40B4-BE49-F238E27FC236}">
                <a16:creationId xmlns:a16="http://schemas.microsoft.com/office/drawing/2014/main" id="{D86FC442-24CA-E2AD-8B2C-C75DAEBFC8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801327" y="616385"/>
            <a:ext cx="1197880" cy="847759"/>
          </a:xfrm>
          <a:prstGeom prst="rect">
            <a:avLst/>
          </a:prstGeom>
          <a:ln>
            <a:solidFill>
              <a:schemeClr val="tx1"/>
            </a:solidFill>
          </a:ln>
        </p:spPr>
      </p:pic>
      <p:sp>
        <p:nvSpPr>
          <p:cNvPr id="13" name="Rectangle 3">
            <a:extLst>
              <a:ext uri="{FF2B5EF4-FFF2-40B4-BE49-F238E27FC236}">
                <a16:creationId xmlns:a16="http://schemas.microsoft.com/office/drawing/2014/main" id="{F004D9EF-186B-0E01-3052-1AF73D1D0FF6}"/>
              </a:ext>
            </a:extLst>
          </p:cNvPr>
          <p:cNvSpPr>
            <a:spLocks noChangeArrowheads="1"/>
          </p:cNvSpPr>
          <p:nvPr/>
        </p:nvSpPr>
        <p:spPr bwMode="auto">
          <a:xfrm>
            <a:off x="844020" y="741202"/>
            <a:ext cx="9785879" cy="936103"/>
          </a:xfrm>
          <a:prstGeom prst="rect">
            <a:avLst/>
          </a:prstGeom>
          <a:noFill/>
          <a:ln w="9525">
            <a:noFill/>
            <a:miter lim="800000"/>
            <a:headEnd/>
            <a:tailEnd/>
          </a:ln>
        </p:spPr>
        <p:txBody>
          <a:bodyPr lIns="0" tIns="0" rIns="0" bIns="0"/>
          <a:lstStyle/>
          <a:p>
            <a:pPr lvl="0"/>
            <a:r>
              <a:rPr lang="en-US" sz="2400" dirty="0"/>
              <a:t>The minimum metadata profile for geospatial data recommended by the HGL is based on the ISO 19115 metadata standard</a:t>
            </a:r>
            <a:r>
              <a:rPr lang="fr-FR" sz="2400" dirty="0"/>
              <a:t>. </a:t>
            </a:r>
            <a:endParaRPr lang="en-US" sz="2400" u="none" strike="noStrike" dirty="0">
              <a:effectLst/>
            </a:endParaRPr>
          </a:p>
        </p:txBody>
      </p:sp>
      <p:pic>
        <p:nvPicPr>
          <p:cNvPr id="15" name="Picture 2">
            <a:extLst>
              <a:ext uri="{FF2B5EF4-FFF2-40B4-BE49-F238E27FC236}">
                <a16:creationId xmlns:a16="http://schemas.microsoft.com/office/drawing/2014/main" id="{F3B0EAB7-011D-AC85-3CD4-611728638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16" y="1519676"/>
            <a:ext cx="6696743" cy="31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a:extLst>
              <a:ext uri="{FF2B5EF4-FFF2-40B4-BE49-F238E27FC236}">
                <a16:creationId xmlns:a16="http://schemas.microsoft.com/office/drawing/2014/main" id="{925A1D56-0362-FCED-8DD0-99B8CD3D18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2602" y="2329634"/>
            <a:ext cx="5454118" cy="307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457B9E6B-ABD8-2154-632E-9AF5782E8FA8}"/>
              </a:ext>
            </a:extLst>
          </p:cNvPr>
          <p:cNvSpPr txBox="1"/>
          <p:nvPr/>
        </p:nvSpPr>
        <p:spPr>
          <a:xfrm>
            <a:off x="1663171" y="5415413"/>
            <a:ext cx="4432829" cy="646331"/>
          </a:xfrm>
          <a:prstGeom prst="rect">
            <a:avLst/>
          </a:prstGeom>
          <a:noFill/>
        </p:spPr>
        <p:txBody>
          <a:bodyPr wrap="square">
            <a:spAutoFit/>
          </a:bodyPr>
          <a:lstStyle/>
          <a:p>
            <a:pPr algn="r"/>
            <a:r>
              <a:rPr lang="en-US" sz="1800" dirty="0"/>
              <a:t>30 fields to fill in to cover the key questions mentioned </a:t>
            </a:r>
            <a:r>
              <a:rPr lang="en-US" dirty="0"/>
              <a:t>earlier</a:t>
            </a:r>
            <a:endParaRPr lang="en-PH" dirty="0"/>
          </a:p>
        </p:txBody>
      </p:sp>
      <p:pic>
        <p:nvPicPr>
          <p:cNvPr id="18" name="Picture 2">
            <a:extLst>
              <a:ext uri="{FF2B5EF4-FFF2-40B4-BE49-F238E27FC236}">
                <a16:creationId xmlns:a16="http://schemas.microsoft.com/office/drawing/2014/main" id="{BC54DB95-EB52-92FD-0C93-76ABCB52A3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3321" y="2971781"/>
            <a:ext cx="5600826" cy="3183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715BF617-2447-5FC8-8FC8-38F78474CBE2}"/>
              </a:ext>
            </a:extLst>
          </p:cNvPr>
          <p:cNvPicPr>
            <a:picLocks noChangeAspect="1"/>
          </p:cNvPicPr>
          <p:nvPr/>
        </p:nvPicPr>
        <p:blipFill rotWithShape="1">
          <a:blip r:embed="rId7"/>
          <a:srcRect l="80520" t="38265" r="10441" b="47050"/>
          <a:stretch/>
        </p:blipFill>
        <p:spPr>
          <a:xfrm>
            <a:off x="11658963" y="1514306"/>
            <a:ext cx="277179" cy="249797"/>
          </a:xfrm>
          <a:prstGeom prst="rect">
            <a:avLst/>
          </a:prstGeom>
        </p:spPr>
      </p:pic>
      <p:sp>
        <p:nvSpPr>
          <p:cNvPr id="5" name="Slide Number Placeholder 3">
            <a:extLst>
              <a:ext uri="{FF2B5EF4-FFF2-40B4-BE49-F238E27FC236}">
                <a16:creationId xmlns:a16="http://schemas.microsoft.com/office/drawing/2014/main" id="{7F7D1227-DD1A-7498-3238-9A7BA886F480}"/>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81</a:t>
            </a:fld>
            <a:endParaRPr lang="en-US" altLang="en-US" sz="1200" dirty="0">
              <a:solidFill>
                <a:schemeClr val="bg1"/>
              </a:solidFill>
            </a:endParaRPr>
          </a:p>
        </p:txBody>
      </p:sp>
    </p:spTree>
    <p:extLst>
      <p:ext uri="{BB962C8B-B14F-4D97-AF65-F5344CB8AC3E}">
        <p14:creationId xmlns:p14="http://schemas.microsoft.com/office/powerpoint/2010/main" val="42782269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92DF69-4D14-9657-15B3-5CC638757092}"/>
              </a:ext>
            </a:extLst>
          </p:cNvPr>
          <p:cNvSpPr txBox="1">
            <a:spLocks/>
          </p:cNvSpPr>
          <p:nvPr/>
        </p:nvSpPr>
        <p:spPr>
          <a:xfrm>
            <a:off x="0" y="1"/>
            <a:ext cx="12192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Document the data – Metadata for georeferenced master list</a:t>
            </a:r>
          </a:p>
        </p:txBody>
      </p:sp>
      <p:pic>
        <p:nvPicPr>
          <p:cNvPr id="8" name="Picture 7" descr="A screenshot of a computer&#10;&#10;Description automatically generated">
            <a:extLst>
              <a:ext uri="{FF2B5EF4-FFF2-40B4-BE49-F238E27FC236}">
                <a16:creationId xmlns:a16="http://schemas.microsoft.com/office/drawing/2014/main" id="{D86FC442-24CA-E2AD-8B2C-C75DAEBFC8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826015" y="878163"/>
            <a:ext cx="1197880" cy="847759"/>
          </a:xfrm>
          <a:prstGeom prst="rect">
            <a:avLst/>
          </a:prstGeom>
          <a:ln>
            <a:solidFill>
              <a:schemeClr val="tx1"/>
            </a:solidFill>
          </a:ln>
        </p:spPr>
      </p:pic>
      <p:sp>
        <p:nvSpPr>
          <p:cNvPr id="5" name="Rectangle 3"/>
          <p:cNvSpPr>
            <a:spLocks noChangeArrowheads="1"/>
          </p:cNvSpPr>
          <p:nvPr/>
        </p:nvSpPr>
        <p:spPr bwMode="auto">
          <a:xfrm>
            <a:off x="839788" y="746742"/>
            <a:ext cx="9513887" cy="494055"/>
          </a:xfrm>
          <a:prstGeom prst="rect">
            <a:avLst/>
          </a:prstGeom>
          <a:noFill/>
          <a:ln w="9525">
            <a:noFill/>
            <a:miter lim="800000"/>
            <a:headEnd/>
            <a:tailEnd/>
          </a:ln>
        </p:spPr>
        <p:txBody>
          <a:bodyPr lIns="0" tIns="0" rIns="0" bIns="0"/>
          <a:lstStyle/>
          <a:p>
            <a:pPr lvl="0"/>
            <a:r>
              <a:rPr lang="en-US" sz="2400" dirty="0"/>
              <a:t>There are no specific metadata standards for georeferenced master lists.</a:t>
            </a:r>
            <a:endParaRPr lang="en-US" sz="2400" u="none" strike="noStrike" dirty="0">
              <a:effectLst/>
            </a:endParaRPr>
          </a:p>
        </p:txBody>
      </p:sp>
      <p:sp>
        <p:nvSpPr>
          <p:cNvPr id="3" name="Rectangle 3"/>
          <p:cNvSpPr>
            <a:spLocks noChangeArrowheads="1"/>
          </p:cNvSpPr>
          <p:nvPr/>
        </p:nvSpPr>
        <p:spPr bwMode="auto">
          <a:xfrm>
            <a:off x="1555467" y="1446537"/>
            <a:ext cx="9179208" cy="1082351"/>
          </a:xfrm>
          <a:prstGeom prst="rect">
            <a:avLst/>
          </a:prstGeom>
          <a:noFill/>
          <a:ln w="9525">
            <a:noFill/>
            <a:miter lim="800000"/>
            <a:headEnd/>
            <a:tailEnd/>
          </a:ln>
        </p:spPr>
        <p:txBody>
          <a:bodyPr lIns="0" tIns="0" rIns="0" bIns="0"/>
          <a:lstStyle/>
          <a:p>
            <a:pPr lvl="0"/>
            <a:r>
              <a:rPr lang="en-US" sz="2400" dirty="0"/>
              <a:t>A simple and effective way is to add a “ data catalogue” and a "metadata“ worksheets into the Excel file containing the georeferenced master list when sharing it</a:t>
            </a:r>
            <a:r>
              <a:rPr lang="fr-FR" sz="2400" dirty="0"/>
              <a:t>.</a:t>
            </a:r>
            <a:endParaRPr lang="en-US" sz="2400" u="none" strike="noStrike" dirty="0">
              <a:effectLst/>
            </a:endParaRPr>
          </a:p>
        </p:txBody>
      </p:sp>
      <p:sp>
        <p:nvSpPr>
          <p:cNvPr id="10" name="Right Arrow 10">
            <a:extLst>
              <a:ext uri="{FF2B5EF4-FFF2-40B4-BE49-F238E27FC236}">
                <a16:creationId xmlns:a16="http://schemas.microsoft.com/office/drawing/2014/main" id="{010C44B4-DEDB-2513-3AF7-9A0BA2A4940D}"/>
              </a:ext>
            </a:extLst>
          </p:cNvPr>
          <p:cNvSpPr/>
          <p:nvPr/>
        </p:nvSpPr>
        <p:spPr>
          <a:xfrm>
            <a:off x="839788" y="1446537"/>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a:extLst>
              <a:ext uri="{FF2B5EF4-FFF2-40B4-BE49-F238E27FC236}">
                <a16:creationId xmlns:a16="http://schemas.microsoft.com/office/drawing/2014/main" id="{82DC850A-FD40-FA77-1F84-3CF38C580450}"/>
              </a:ext>
            </a:extLst>
          </p:cNvPr>
          <p:cNvPicPr>
            <a:picLocks noChangeAspect="1"/>
          </p:cNvPicPr>
          <p:nvPr/>
        </p:nvPicPr>
        <p:blipFill>
          <a:blip r:embed="rId4"/>
          <a:stretch>
            <a:fillRect/>
          </a:stretch>
        </p:blipFill>
        <p:spPr>
          <a:xfrm>
            <a:off x="2357438" y="2734628"/>
            <a:ext cx="3496241" cy="1594485"/>
          </a:xfrm>
          <a:prstGeom prst="rect">
            <a:avLst/>
          </a:prstGeom>
        </p:spPr>
      </p:pic>
      <p:pic>
        <p:nvPicPr>
          <p:cNvPr id="11" name="Picture 10">
            <a:extLst>
              <a:ext uri="{FF2B5EF4-FFF2-40B4-BE49-F238E27FC236}">
                <a16:creationId xmlns:a16="http://schemas.microsoft.com/office/drawing/2014/main" id="{79728E26-1BFC-AA40-EA1F-69C2B8BD2ABE}"/>
              </a:ext>
            </a:extLst>
          </p:cNvPr>
          <p:cNvPicPr>
            <a:picLocks noChangeAspect="1"/>
          </p:cNvPicPr>
          <p:nvPr/>
        </p:nvPicPr>
        <p:blipFill>
          <a:blip r:embed="rId5"/>
          <a:stretch>
            <a:fillRect/>
          </a:stretch>
        </p:blipFill>
        <p:spPr>
          <a:xfrm>
            <a:off x="6349851" y="2734628"/>
            <a:ext cx="3702646" cy="3300332"/>
          </a:xfrm>
          <a:prstGeom prst="rect">
            <a:avLst/>
          </a:prstGeom>
        </p:spPr>
      </p:pic>
      <p:sp>
        <p:nvSpPr>
          <p:cNvPr id="13" name="TextBox 12">
            <a:extLst>
              <a:ext uri="{FF2B5EF4-FFF2-40B4-BE49-F238E27FC236}">
                <a16:creationId xmlns:a16="http://schemas.microsoft.com/office/drawing/2014/main" id="{4D3F5D3E-FE5A-1616-DEB6-09B3FD1EE9D8}"/>
              </a:ext>
            </a:extLst>
          </p:cNvPr>
          <p:cNvSpPr txBox="1"/>
          <p:nvPr/>
        </p:nvSpPr>
        <p:spPr>
          <a:xfrm>
            <a:off x="2270125" y="4329113"/>
            <a:ext cx="1720850" cy="369332"/>
          </a:xfrm>
          <a:prstGeom prst="rect">
            <a:avLst/>
          </a:prstGeom>
          <a:noFill/>
        </p:spPr>
        <p:txBody>
          <a:bodyPr wrap="square">
            <a:spAutoFit/>
          </a:bodyPr>
          <a:lstStyle/>
          <a:p>
            <a:r>
              <a:rPr lang="en-US" sz="1800" dirty="0"/>
              <a:t>Data catalogue</a:t>
            </a:r>
            <a:endParaRPr lang="en-GB" dirty="0"/>
          </a:p>
        </p:txBody>
      </p:sp>
      <p:sp>
        <p:nvSpPr>
          <p:cNvPr id="14" name="TextBox 13">
            <a:extLst>
              <a:ext uri="{FF2B5EF4-FFF2-40B4-BE49-F238E27FC236}">
                <a16:creationId xmlns:a16="http://schemas.microsoft.com/office/drawing/2014/main" id="{A6D581EF-E005-F52D-A1EE-EFB69F00F114}"/>
              </a:ext>
            </a:extLst>
          </p:cNvPr>
          <p:cNvSpPr txBox="1"/>
          <p:nvPr/>
        </p:nvSpPr>
        <p:spPr>
          <a:xfrm>
            <a:off x="5298054" y="5411463"/>
            <a:ext cx="1111250" cy="369332"/>
          </a:xfrm>
          <a:prstGeom prst="rect">
            <a:avLst/>
          </a:prstGeom>
          <a:noFill/>
        </p:spPr>
        <p:txBody>
          <a:bodyPr wrap="square">
            <a:spAutoFit/>
          </a:bodyPr>
          <a:lstStyle/>
          <a:p>
            <a:r>
              <a:rPr lang="en-US" sz="1800" dirty="0"/>
              <a:t>Metadata</a:t>
            </a:r>
            <a:endParaRPr lang="en-GB" dirty="0"/>
          </a:p>
        </p:txBody>
      </p:sp>
      <p:pic>
        <p:nvPicPr>
          <p:cNvPr id="4" name="Picture 3">
            <a:extLst>
              <a:ext uri="{FF2B5EF4-FFF2-40B4-BE49-F238E27FC236}">
                <a16:creationId xmlns:a16="http://schemas.microsoft.com/office/drawing/2014/main" id="{581AA536-8E40-AC47-CFC9-5BF9058AD0BD}"/>
              </a:ext>
            </a:extLst>
          </p:cNvPr>
          <p:cNvPicPr>
            <a:picLocks noChangeAspect="1"/>
          </p:cNvPicPr>
          <p:nvPr/>
        </p:nvPicPr>
        <p:blipFill rotWithShape="1">
          <a:blip r:embed="rId6"/>
          <a:srcRect l="80520" t="38265" r="10441" b="47050"/>
          <a:stretch/>
        </p:blipFill>
        <p:spPr>
          <a:xfrm>
            <a:off x="11681935" y="1776084"/>
            <a:ext cx="277179" cy="249797"/>
          </a:xfrm>
          <a:prstGeom prst="rect">
            <a:avLst/>
          </a:prstGeom>
        </p:spPr>
      </p:pic>
      <p:sp>
        <p:nvSpPr>
          <p:cNvPr id="12" name="Slide Number Placeholder 3">
            <a:extLst>
              <a:ext uri="{FF2B5EF4-FFF2-40B4-BE49-F238E27FC236}">
                <a16:creationId xmlns:a16="http://schemas.microsoft.com/office/drawing/2014/main" id="{B9691240-0D53-570C-115A-9C13D6E476BF}"/>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82</a:t>
            </a:fld>
            <a:endParaRPr lang="en-US" altLang="en-US" sz="1200" dirty="0">
              <a:solidFill>
                <a:schemeClr val="bg1"/>
              </a:solidFill>
            </a:endParaRPr>
          </a:p>
        </p:txBody>
      </p:sp>
    </p:spTree>
    <p:extLst>
      <p:ext uri="{BB962C8B-B14F-4D97-AF65-F5344CB8AC3E}">
        <p14:creationId xmlns:p14="http://schemas.microsoft.com/office/powerpoint/2010/main" val="15661710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92DF69-4D14-9657-15B3-5CC638757092}"/>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Document the data – Metadata for statistical data</a:t>
            </a:r>
          </a:p>
        </p:txBody>
      </p:sp>
      <p:pic>
        <p:nvPicPr>
          <p:cNvPr id="8" name="Picture 7" descr="A screenshot of a computer&#10;&#10;Description automatically generated">
            <a:extLst>
              <a:ext uri="{FF2B5EF4-FFF2-40B4-BE49-F238E27FC236}">
                <a16:creationId xmlns:a16="http://schemas.microsoft.com/office/drawing/2014/main" id="{D86FC442-24CA-E2AD-8B2C-C75DAEBFC8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801327" y="616385"/>
            <a:ext cx="1197880" cy="847759"/>
          </a:xfrm>
          <a:prstGeom prst="rect">
            <a:avLst/>
          </a:prstGeom>
          <a:ln>
            <a:solidFill>
              <a:schemeClr val="tx1"/>
            </a:solidFill>
          </a:ln>
        </p:spPr>
      </p:pic>
      <p:sp>
        <p:nvSpPr>
          <p:cNvPr id="5" name="Rectangle 3"/>
          <p:cNvSpPr>
            <a:spLocks noChangeArrowheads="1"/>
          </p:cNvSpPr>
          <p:nvPr/>
        </p:nvSpPr>
        <p:spPr bwMode="auto">
          <a:xfrm>
            <a:off x="839788" y="746742"/>
            <a:ext cx="9513887" cy="1872207"/>
          </a:xfrm>
          <a:prstGeom prst="rect">
            <a:avLst/>
          </a:prstGeom>
          <a:noFill/>
          <a:ln w="9525">
            <a:noFill/>
            <a:miter lim="800000"/>
            <a:headEnd/>
            <a:tailEnd/>
          </a:ln>
        </p:spPr>
        <p:txBody>
          <a:bodyPr lIns="0" tIns="0" rIns="0" bIns="0"/>
          <a:lstStyle/>
          <a:p>
            <a:pPr lvl="0"/>
            <a:r>
              <a:rPr lang="en-US" sz="2400" dirty="0"/>
              <a:t>There are different metadata standards for statistical data, including the EDSM (Exchange of Statistical Data and Metadata) initiative. However, these standards tend to be difficult for non-IT professionals to understand and focus more on how data and metadata are exchanged.</a:t>
            </a:r>
            <a:endParaRPr lang="en-US" sz="2400" u="none" strike="noStrike" dirty="0">
              <a:effectLst/>
            </a:endParaRPr>
          </a:p>
        </p:txBody>
      </p:sp>
      <p:sp>
        <p:nvSpPr>
          <p:cNvPr id="3" name="Rectangle 3"/>
          <p:cNvSpPr>
            <a:spLocks noChangeArrowheads="1"/>
          </p:cNvSpPr>
          <p:nvPr/>
        </p:nvSpPr>
        <p:spPr bwMode="auto">
          <a:xfrm>
            <a:off x="1555466" y="2438678"/>
            <a:ext cx="5683533" cy="1082351"/>
          </a:xfrm>
          <a:prstGeom prst="rect">
            <a:avLst/>
          </a:prstGeom>
          <a:noFill/>
          <a:ln w="9525">
            <a:noFill/>
            <a:miter lim="800000"/>
            <a:headEnd/>
            <a:tailEnd/>
          </a:ln>
        </p:spPr>
        <p:txBody>
          <a:bodyPr lIns="0" tIns="0" rIns="0" bIns="0"/>
          <a:lstStyle/>
          <a:p>
            <a:pPr lvl="0"/>
            <a:r>
              <a:rPr lang="en-US" sz="2400" dirty="0"/>
              <a:t>The same approach as the one used for georeferenced master lists can also be applied for files containing statistical data </a:t>
            </a:r>
          </a:p>
        </p:txBody>
      </p:sp>
      <p:sp>
        <p:nvSpPr>
          <p:cNvPr id="10" name="Right Arrow 10">
            <a:extLst>
              <a:ext uri="{FF2B5EF4-FFF2-40B4-BE49-F238E27FC236}">
                <a16:creationId xmlns:a16="http://schemas.microsoft.com/office/drawing/2014/main" id="{010C44B4-DEDB-2513-3AF7-9A0BA2A4940D}"/>
              </a:ext>
            </a:extLst>
          </p:cNvPr>
          <p:cNvSpPr/>
          <p:nvPr/>
        </p:nvSpPr>
        <p:spPr>
          <a:xfrm>
            <a:off x="839788" y="2438678"/>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ight Arrow 10">
            <a:extLst>
              <a:ext uri="{FF2B5EF4-FFF2-40B4-BE49-F238E27FC236}">
                <a16:creationId xmlns:a16="http://schemas.microsoft.com/office/drawing/2014/main" id="{F174E3E3-646A-01BD-53FB-40FD12AA84F0}"/>
              </a:ext>
            </a:extLst>
          </p:cNvPr>
          <p:cNvSpPr/>
          <p:nvPr/>
        </p:nvSpPr>
        <p:spPr>
          <a:xfrm>
            <a:off x="839788" y="3847823"/>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3">
            <a:extLst>
              <a:ext uri="{FF2B5EF4-FFF2-40B4-BE49-F238E27FC236}">
                <a16:creationId xmlns:a16="http://schemas.microsoft.com/office/drawing/2014/main" id="{E64E3931-9439-5022-77BD-17CEADB3EB6A}"/>
              </a:ext>
            </a:extLst>
          </p:cNvPr>
          <p:cNvSpPr>
            <a:spLocks noChangeArrowheads="1"/>
          </p:cNvSpPr>
          <p:nvPr/>
        </p:nvSpPr>
        <p:spPr bwMode="auto">
          <a:xfrm>
            <a:off x="1555467" y="3869987"/>
            <a:ext cx="5140608" cy="1082351"/>
          </a:xfrm>
          <a:prstGeom prst="rect">
            <a:avLst/>
          </a:prstGeom>
          <a:noFill/>
          <a:ln w="9525">
            <a:noFill/>
            <a:miter lim="800000"/>
            <a:headEnd/>
            <a:tailEnd/>
          </a:ln>
        </p:spPr>
        <p:txBody>
          <a:bodyPr lIns="0" tIns="0" rIns="0" bIns="0"/>
          <a:lstStyle/>
          <a:p>
            <a:pPr lvl="0"/>
            <a:r>
              <a:rPr lang="en-US" sz="2400" dirty="0"/>
              <a:t>“Data catalogue”  and "metadata“ worksheets included into the Excel file containing the statistical data </a:t>
            </a:r>
            <a:r>
              <a:rPr lang="fr-FR" sz="2400" dirty="0"/>
              <a:t>.</a:t>
            </a:r>
            <a:endParaRPr lang="en-US" sz="2400" u="none" strike="noStrike" dirty="0">
              <a:effectLst/>
            </a:endParaRPr>
          </a:p>
        </p:txBody>
      </p:sp>
      <p:pic>
        <p:nvPicPr>
          <p:cNvPr id="19" name="Picture 18">
            <a:extLst>
              <a:ext uri="{FF2B5EF4-FFF2-40B4-BE49-F238E27FC236}">
                <a16:creationId xmlns:a16="http://schemas.microsoft.com/office/drawing/2014/main" id="{4E52D003-477E-D2C9-2F08-818787D91D7C}"/>
              </a:ext>
            </a:extLst>
          </p:cNvPr>
          <p:cNvPicPr>
            <a:picLocks noChangeAspect="1"/>
          </p:cNvPicPr>
          <p:nvPr/>
        </p:nvPicPr>
        <p:blipFill>
          <a:blip r:embed="rId4"/>
          <a:stretch>
            <a:fillRect/>
          </a:stretch>
        </p:blipFill>
        <p:spPr>
          <a:xfrm>
            <a:off x="7516125" y="2362478"/>
            <a:ext cx="3237600" cy="732489"/>
          </a:xfrm>
          <a:prstGeom prst="rect">
            <a:avLst/>
          </a:prstGeom>
        </p:spPr>
      </p:pic>
      <p:pic>
        <p:nvPicPr>
          <p:cNvPr id="21" name="Picture 20">
            <a:extLst>
              <a:ext uri="{FF2B5EF4-FFF2-40B4-BE49-F238E27FC236}">
                <a16:creationId xmlns:a16="http://schemas.microsoft.com/office/drawing/2014/main" id="{F30AC5E2-B67B-321C-F831-773B9A870475}"/>
              </a:ext>
            </a:extLst>
          </p:cNvPr>
          <p:cNvPicPr>
            <a:picLocks noChangeAspect="1"/>
          </p:cNvPicPr>
          <p:nvPr/>
        </p:nvPicPr>
        <p:blipFill>
          <a:blip r:embed="rId5"/>
          <a:stretch>
            <a:fillRect/>
          </a:stretch>
        </p:blipFill>
        <p:spPr>
          <a:xfrm>
            <a:off x="7516125" y="3261482"/>
            <a:ext cx="3237600" cy="2975092"/>
          </a:xfrm>
          <a:prstGeom prst="rect">
            <a:avLst/>
          </a:prstGeom>
        </p:spPr>
      </p:pic>
      <p:pic>
        <p:nvPicPr>
          <p:cNvPr id="4" name="Picture 3">
            <a:extLst>
              <a:ext uri="{FF2B5EF4-FFF2-40B4-BE49-F238E27FC236}">
                <a16:creationId xmlns:a16="http://schemas.microsoft.com/office/drawing/2014/main" id="{E5BAB40D-ACA4-9825-C67C-9EBEE67B0402}"/>
              </a:ext>
            </a:extLst>
          </p:cNvPr>
          <p:cNvPicPr>
            <a:picLocks noChangeAspect="1"/>
          </p:cNvPicPr>
          <p:nvPr/>
        </p:nvPicPr>
        <p:blipFill rotWithShape="1">
          <a:blip r:embed="rId6"/>
          <a:srcRect l="80520" t="38265" r="10441" b="47050"/>
          <a:stretch/>
        </p:blipFill>
        <p:spPr>
          <a:xfrm>
            <a:off x="11658963" y="1514306"/>
            <a:ext cx="277179" cy="249797"/>
          </a:xfrm>
          <a:prstGeom prst="rect">
            <a:avLst/>
          </a:prstGeom>
        </p:spPr>
      </p:pic>
      <p:sp>
        <p:nvSpPr>
          <p:cNvPr id="7" name="TextBox 6">
            <a:extLst>
              <a:ext uri="{FF2B5EF4-FFF2-40B4-BE49-F238E27FC236}">
                <a16:creationId xmlns:a16="http://schemas.microsoft.com/office/drawing/2014/main" id="{BB11F380-9089-82CA-F278-250F85474B61}"/>
              </a:ext>
            </a:extLst>
          </p:cNvPr>
          <p:cNvSpPr txBox="1"/>
          <p:nvPr/>
        </p:nvSpPr>
        <p:spPr>
          <a:xfrm>
            <a:off x="10786608" y="2389021"/>
            <a:ext cx="1131207" cy="646331"/>
          </a:xfrm>
          <a:prstGeom prst="rect">
            <a:avLst/>
          </a:prstGeom>
          <a:noFill/>
        </p:spPr>
        <p:txBody>
          <a:bodyPr wrap="square">
            <a:spAutoFit/>
          </a:bodyPr>
          <a:lstStyle/>
          <a:p>
            <a:r>
              <a:rPr lang="en-US" sz="1800" dirty="0"/>
              <a:t>Data catalogue</a:t>
            </a:r>
            <a:endParaRPr lang="en-GB" dirty="0"/>
          </a:p>
        </p:txBody>
      </p:sp>
      <p:sp>
        <p:nvSpPr>
          <p:cNvPr id="9" name="TextBox 8">
            <a:extLst>
              <a:ext uri="{FF2B5EF4-FFF2-40B4-BE49-F238E27FC236}">
                <a16:creationId xmlns:a16="http://schemas.microsoft.com/office/drawing/2014/main" id="{A642DE86-2C51-A3B4-D879-C2BA0192AAFD}"/>
              </a:ext>
            </a:extLst>
          </p:cNvPr>
          <p:cNvSpPr txBox="1"/>
          <p:nvPr/>
        </p:nvSpPr>
        <p:spPr>
          <a:xfrm>
            <a:off x="10754065" y="3261482"/>
            <a:ext cx="1111250" cy="369332"/>
          </a:xfrm>
          <a:prstGeom prst="rect">
            <a:avLst/>
          </a:prstGeom>
          <a:noFill/>
        </p:spPr>
        <p:txBody>
          <a:bodyPr wrap="square">
            <a:spAutoFit/>
          </a:bodyPr>
          <a:lstStyle/>
          <a:p>
            <a:r>
              <a:rPr lang="en-US" sz="1800" dirty="0"/>
              <a:t>Metadata</a:t>
            </a:r>
            <a:endParaRPr lang="en-GB" dirty="0"/>
          </a:p>
        </p:txBody>
      </p:sp>
      <p:sp>
        <p:nvSpPr>
          <p:cNvPr id="14" name="Slide Number Placeholder 3">
            <a:extLst>
              <a:ext uri="{FF2B5EF4-FFF2-40B4-BE49-F238E27FC236}">
                <a16:creationId xmlns:a16="http://schemas.microsoft.com/office/drawing/2014/main" id="{0570052F-354F-E4C7-0664-CD7659393F5D}"/>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83</a:t>
            </a:fld>
            <a:endParaRPr lang="en-US" altLang="en-US" sz="1200" dirty="0">
              <a:solidFill>
                <a:schemeClr val="bg1"/>
              </a:solidFill>
            </a:endParaRPr>
          </a:p>
        </p:txBody>
      </p:sp>
    </p:spTree>
    <p:extLst>
      <p:ext uri="{BB962C8B-B14F-4D97-AF65-F5344CB8AC3E}">
        <p14:creationId xmlns:p14="http://schemas.microsoft.com/office/powerpoint/2010/main" val="19028250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92DF69-4D14-9657-15B3-5CC638757092}"/>
              </a:ext>
            </a:extLst>
          </p:cNvPr>
          <p:cNvSpPr txBox="1">
            <a:spLocks/>
          </p:cNvSpPr>
          <p:nvPr/>
        </p:nvSpPr>
        <p:spPr>
          <a:xfrm>
            <a:off x="0" y="114301"/>
            <a:ext cx="12192000" cy="895349"/>
          </a:xfrm>
          <a:prstGeom prst="rect">
            <a:avLst/>
          </a:prstGeom>
        </p:spPr>
        <p:txBody>
          <a:bodyPr vert="horz" lIns="91440" tIns="45720" rIns="91440" bIns="45720" rtlCol="0" anchor="ctr">
            <a:normAutofit fontScale="92500" lnSpcReduction="10000"/>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Document the data – Metadata for georeferenced </a:t>
            </a:r>
          </a:p>
          <a:p>
            <a:r>
              <a:rPr lang="en-US" altLang="en-US" dirty="0"/>
              <a:t>master list and statistical data</a:t>
            </a:r>
          </a:p>
        </p:txBody>
      </p:sp>
      <p:pic>
        <p:nvPicPr>
          <p:cNvPr id="8" name="Picture 7" descr="A screenshot of a computer&#10;&#10;Description automatically generated">
            <a:extLst>
              <a:ext uri="{FF2B5EF4-FFF2-40B4-BE49-F238E27FC236}">
                <a16:creationId xmlns:a16="http://schemas.microsoft.com/office/drawing/2014/main" id="{D86FC442-24CA-E2AD-8B2C-C75DAEBFC8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801327" y="616385"/>
            <a:ext cx="1197880" cy="847759"/>
          </a:xfrm>
          <a:prstGeom prst="rect">
            <a:avLst/>
          </a:prstGeom>
          <a:ln>
            <a:solidFill>
              <a:schemeClr val="tx1"/>
            </a:solidFill>
          </a:ln>
        </p:spPr>
      </p:pic>
      <p:pic>
        <p:nvPicPr>
          <p:cNvPr id="11" name="Picture 10">
            <a:extLst>
              <a:ext uri="{FF2B5EF4-FFF2-40B4-BE49-F238E27FC236}">
                <a16:creationId xmlns:a16="http://schemas.microsoft.com/office/drawing/2014/main" id="{066238CC-9AF7-4273-08F0-400E1320034A}"/>
              </a:ext>
            </a:extLst>
          </p:cNvPr>
          <p:cNvPicPr>
            <a:picLocks noChangeAspect="1"/>
          </p:cNvPicPr>
          <p:nvPr/>
        </p:nvPicPr>
        <p:blipFill rotWithShape="1">
          <a:blip r:embed="rId4"/>
          <a:srcRect l="565" r="1" b="45396"/>
          <a:stretch/>
        </p:blipFill>
        <p:spPr>
          <a:xfrm>
            <a:off x="1200772" y="5063510"/>
            <a:ext cx="4622726" cy="320400"/>
          </a:xfrm>
          <a:prstGeom prst="rect">
            <a:avLst/>
          </a:prstGeom>
          <a:ln>
            <a:solidFill>
              <a:schemeClr val="tx1"/>
            </a:solidFill>
          </a:ln>
        </p:spPr>
      </p:pic>
      <p:sp>
        <p:nvSpPr>
          <p:cNvPr id="12" name="Rectangle 3">
            <a:extLst>
              <a:ext uri="{FF2B5EF4-FFF2-40B4-BE49-F238E27FC236}">
                <a16:creationId xmlns:a16="http://schemas.microsoft.com/office/drawing/2014/main" id="{86EE0FA0-B71C-EFCC-0183-78DB073051F8}"/>
              </a:ext>
            </a:extLst>
          </p:cNvPr>
          <p:cNvSpPr>
            <a:spLocks noChangeArrowheads="1"/>
          </p:cNvSpPr>
          <p:nvPr/>
        </p:nvSpPr>
        <p:spPr bwMode="auto">
          <a:xfrm>
            <a:off x="811213" y="991858"/>
            <a:ext cx="9713912" cy="504055"/>
          </a:xfrm>
          <a:prstGeom prst="rect">
            <a:avLst/>
          </a:prstGeom>
          <a:noFill/>
          <a:ln w="9525">
            <a:noFill/>
            <a:miter lim="800000"/>
            <a:headEnd/>
            <a:tailEnd/>
          </a:ln>
        </p:spPr>
        <p:txBody>
          <a:bodyPr lIns="0" tIns="0" rIns="0" bIns="0"/>
          <a:lstStyle/>
          <a:p>
            <a:pPr lvl="0"/>
            <a:r>
              <a:rPr lang="en-US" sz="2400" dirty="0"/>
              <a:t>Microsoft Excel is the recommended file format for exchanging georeferenced master lists and statistical data because:</a:t>
            </a:r>
            <a:endParaRPr lang="en-US" sz="2400" u="none" strike="noStrike" dirty="0">
              <a:effectLst/>
            </a:endParaRPr>
          </a:p>
        </p:txBody>
      </p:sp>
      <p:sp>
        <p:nvSpPr>
          <p:cNvPr id="19" name="Rectangle 3">
            <a:extLst>
              <a:ext uri="{FF2B5EF4-FFF2-40B4-BE49-F238E27FC236}">
                <a16:creationId xmlns:a16="http://schemas.microsoft.com/office/drawing/2014/main" id="{BE2E0A84-68BA-BB11-AE84-92BAC6676093}"/>
              </a:ext>
            </a:extLst>
          </p:cNvPr>
          <p:cNvSpPr>
            <a:spLocks noChangeArrowheads="1"/>
          </p:cNvSpPr>
          <p:nvPr/>
        </p:nvSpPr>
        <p:spPr bwMode="auto">
          <a:xfrm>
            <a:off x="1347689" y="1814384"/>
            <a:ext cx="8640960" cy="1872208"/>
          </a:xfrm>
          <a:prstGeom prst="rect">
            <a:avLst/>
          </a:prstGeom>
          <a:noFill/>
          <a:ln w="9525">
            <a:noFill/>
            <a:miter lim="800000"/>
            <a:headEnd/>
            <a:tailEnd/>
          </a:ln>
        </p:spPr>
        <p:txBody>
          <a:bodyPr lIns="0" tIns="0" rIns="0" bIns="0"/>
          <a:lstStyle/>
          <a:p>
            <a:pPr marL="540000" lvl="1" indent="-360000">
              <a:buFont typeface="Arial" pitchFamily="34" charset="0"/>
              <a:buChar char="•"/>
            </a:pPr>
            <a:r>
              <a:rPr lang="en-US" sz="2400" dirty="0"/>
              <a:t>It is widely used in countries</a:t>
            </a:r>
          </a:p>
          <a:p>
            <a:pPr marL="540000" lvl="1" indent="-360000">
              <a:buFont typeface="Arial" pitchFamily="34" charset="0"/>
              <a:buChar char="•"/>
            </a:pPr>
            <a:r>
              <a:rPr lang="en-US" sz="2400" dirty="0"/>
              <a:t>It allows the storage of data and information in multiple worksheets within the same file, which is not the case with other file formats such as .csv files.</a:t>
            </a:r>
            <a:endParaRPr lang="en-US" sz="2400" u="none" strike="noStrike" dirty="0">
              <a:effectLst/>
            </a:endParaRPr>
          </a:p>
        </p:txBody>
      </p:sp>
      <p:sp>
        <p:nvSpPr>
          <p:cNvPr id="21" name="Rectangle 3">
            <a:extLst>
              <a:ext uri="{FF2B5EF4-FFF2-40B4-BE49-F238E27FC236}">
                <a16:creationId xmlns:a16="http://schemas.microsoft.com/office/drawing/2014/main" id="{63E48D1D-2D1E-466E-19DF-AE9BE88E188E}"/>
              </a:ext>
            </a:extLst>
          </p:cNvPr>
          <p:cNvSpPr>
            <a:spLocks noChangeArrowheads="1"/>
          </p:cNvSpPr>
          <p:nvPr/>
        </p:nvSpPr>
        <p:spPr bwMode="auto">
          <a:xfrm>
            <a:off x="1558925" y="3511492"/>
            <a:ext cx="9713912" cy="1296144"/>
          </a:xfrm>
          <a:prstGeom prst="rect">
            <a:avLst/>
          </a:prstGeom>
          <a:noFill/>
          <a:ln w="9525">
            <a:noFill/>
            <a:miter lim="800000"/>
            <a:headEnd/>
            <a:tailEnd/>
          </a:ln>
        </p:spPr>
        <p:txBody>
          <a:bodyPr lIns="0" tIns="0" rIns="0" bIns="0"/>
          <a:lstStyle/>
          <a:p>
            <a:pPr lvl="0"/>
            <a:r>
              <a:rPr lang="en-US" sz="2400" dirty="0"/>
              <a:t>This allows the georeferenced master list or statistical dataset as well as the data catalogue and metadata to be stored in a single file, ensuring that none of this information is lost when shared</a:t>
            </a:r>
            <a:r>
              <a:rPr lang="fr-FR" sz="2400" dirty="0"/>
              <a:t>.</a:t>
            </a:r>
            <a:endParaRPr lang="en-US" sz="2400" u="none" strike="noStrike" dirty="0">
              <a:effectLst/>
            </a:endParaRPr>
          </a:p>
        </p:txBody>
      </p:sp>
      <p:sp>
        <p:nvSpPr>
          <p:cNvPr id="26" name="Right Arrow 10">
            <a:extLst>
              <a:ext uri="{FF2B5EF4-FFF2-40B4-BE49-F238E27FC236}">
                <a16:creationId xmlns:a16="http://schemas.microsoft.com/office/drawing/2014/main" id="{1D6C0DD0-5EF1-9DF3-A799-CB940D3298D2}"/>
              </a:ext>
            </a:extLst>
          </p:cNvPr>
          <p:cNvSpPr/>
          <p:nvPr/>
        </p:nvSpPr>
        <p:spPr>
          <a:xfrm>
            <a:off x="839788" y="3511492"/>
            <a:ext cx="567880" cy="381000"/>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69DE9600-CD7F-1942-BDA7-A6FD3C9A30D4}"/>
              </a:ext>
            </a:extLst>
          </p:cNvPr>
          <p:cNvPicPr>
            <a:picLocks noChangeAspect="1"/>
          </p:cNvPicPr>
          <p:nvPr/>
        </p:nvPicPr>
        <p:blipFill>
          <a:blip r:embed="rId5"/>
          <a:stretch>
            <a:fillRect/>
          </a:stretch>
        </p:blipFill>
        <p:spPr>
          <a:xfrm>
            <a:off x="6368503" y="5063510"/>
            <a:ext cx="4750751" cy="320400"/>
          </a:xfrm>
          <a:prstGeom prst="rect">
            <a:avLst/>
          </a:prstGeom>
          <a:ln>
            <a:solidFill>
              <a:schemeClr val="tx1"/>
            </a:solidFill>
          </a:ln>
        </p:spPr>
      </p:pic>
      <p:pic>
        <p:nvPicPr>
          <p:cNvPr id="3" name="Picture 2">
            <a:extLst>
              <a:ext uri="{FF2B5EF4-FFF2-40B4-BE49-F238E27FC236}">
                <a16:creationId xmlns:a16="http://schemas.microsoft.com/office/drawing/2014/main" id="{EC077FE8-7F0C-6023-C108-3E3876FD04AD}"/>
              </a:ext>
            </a:extLst>
          </p:cNvPr>
          <p:cNvPicPr>
            <a:picLocks noChangeAspect="1"/>
          </p:cNvPicPr>
          <p:nvPr/>
        </p:nvPicPr>
        <p:blipFill rotWithShape="1">
          <a:blip r:embed="rId6"/>
          <a:srcRect l="80520" t="38265" r="10441" b="47050"/>
          <a:stretch/>
        </p:blipFill>
        <p:spPr>
          <a:xfrm>
            <a:off x="11658963" y="1514306"/>
            <a:ext cx="277179" cy="249797"/>
          </a:xfrm>
          <a:prstGeom prst="rect">
            <a:avLst/>
          </a:prstGeom>
        </p:spPr>
      </p:pic>
      <p:sp>
        <p:nvSpPr>
          <p:cNvPr id="5" name="Slide Number Placeholder 3">
            <a:extLst>
              <a:ext uri="{FF2B5EF4-FFF2-40B4-BE49-F238E27FC236}">
                <a16:creationId xmlns:a16="http://schemas.microsoft.com/office/drawing/2014/main" id="{F0F500A1-B431-CA44-16A8-B628A97F17D1}"/>
              </a:ext>
            </a:extLst>
          </p:cNvPr>
          <p:cNvSpPr txBox="1">
            <a:spLocks/>
          </p:cNvSpPr>
          <p:nvPr/>
        </p:nvSpPr>
        <p:spPr bwMode="auto">
          <a:xfrm>
            <a:off x="11797553" y="6472237"/>
            <a:ext cx="762000"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84</a:t>
            </a:fld>
            <a:endParaRPr lang="en-US" altLang="en-US" sz="1200" dirty="0">
              <a:solidFill>
                <a:schemeClr val="bg1"/>
              </a:solidFill>
            </a:endParaRPr>
          </a:p>
        </p:txBody>
      </p:sp>
    </p:spTree>
    <p:extLst>
      <p:ext uri="{BB962C8B-B14F-4D97-AF65-F5344CB8AC3E}">
        <p14:creationId xmlns:p14="http://schemas.microsoft.com/office/powerpoint/2010/main" val="3657686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85100" y="688368"/>
            <a:ext cx="8361363" cy="469900"/>
          </a:xfrm>
          <a:prstGeom prst="rect">
            <a:avLst/>
          </a:prstGeom>
        </p:spPr>
        <p:txBody>
          <a:bodyPr anchor="ctr"/>
          <a:lstStyle/>
          <a:p>
            <a:pPr>
              <a:lnSpc>
                <a:spcPct val="90000"/>
              </a:lnSpc>
              <a:defRPr/>
            </a:pPr>
            <a:r>
              <a:rPr lang="en-US" sz="2600" b="1" dirty="0">
                <a:ea typeface="+mj-ea"/>
                <a:cs typeface="+mj-cs"/>
              </a:rPr>
              <a:t>V.1 Projected Coordinate System</a:t>
            </a:r>
          </a:p>
        </p:txBody>
      </p:sp>
      <p:sp>
        <p:nvSpPr>
          <p:cNvPr id="7" name="Title 1"/>
          <p:cNvSpPr txBox="1">
            <a:spLocks/>
          </p:cNvSpPr>
          <p:nvPr/>
        </p:nvSpPr>
        <p:spPr>
          <a:xfrm>
            <a:off x="745050" y="2175579"/>
            <a:ext cx="8534400" cy="685800"/>
          </a:xfrm>
          <a:prstGeom prst="rect">
            <a:avLst/>
          </a:prstGeom>
        </p:spPr>
        <p:txBody>
          <a:bodyPr anchor="ctr"/>
          <a:lstStyle/>
          <a:p>
            <a:pPr>
              <a:lnSpc>
                <a:spcPct val="90000"/>
              </a:lnSpc>
              <a:defRPr/>
            </a:pPr>
            <a:r>
              <a:rPr lang="fr-CH" sz="2400" b="1" dirty="0" err="1">
                <a:ea typeface="+mj-ea"/>
                <a:cs typeface="+mj-cs"/>
              </a:rPr>
              <a:t>Map</a:t>
            </a:r>
            <a:r>
              <a:rPr lang="fr-CH" sz="2400" b="1" dirty="0">
                <a:ea typeface="+mj-ea"/>
                <a:cs typeface="+mj-cs"/>
              </a:rPr>
              <a:t> projection</a:t>
            </a:r>
          </a:p>
        </p:txBody>
      </p:sp>
      <p:sp>
        <p:nvSpPr>
          <p:cNvPr id="8" name="Content Placeholder 2"/>
          <p:cNvSpPr txBox="1">
            <a:spLocks/>
          </p:cNvSpPr>
          <p:nvPr/>
        </p:nvSpPr>
        <p:spPr>
          <a:xfrm>
            <a:off x="900463" y="3762359"/>
            <a:ext cx="7530985" cy="2473038"/>
          </a:xfrm>
          <a:prstGeom prst="rect">
            <a:avLst/>
          </a:prstGeom>
        </p:spPr>
        <p:txBody>
          <a:bodyPr/>
          <a:lstStyle/>
          <a:p>
            <a:pPr marL="230188" indent="-230188">
              <a:lnSpc>
                <a:spcPct val="90000"/>
              </a:lnSpc>
              <a:spcAft>
                <a:spcPts val="600"/>
              </a:spcAft>
              <a:buFont typeface="Arial" pitchFamily="34" charset="0"/>
              <a:buChar char="•"/>
              <a:defRPr/>
            </a:pPr>
            <a:r>
              <a:rPr lang="en-US" sz="2400" dirty="0"/>
              <a:t>The systematic transformation of points on the Earth’s surface to corresponding points on a plane (flat) surface</a:t>
            </a:r>
          </a:p>
          <a:p>
            <a:pPr marL="230188" indent="-230188">
              <a:lnSpc>
                <a:spcPct val="90000"/>
              </a:lnSpc>
              <a:spcAft>
                <a:spcPts val="600"/>
              </a:spcAft>
              <a:buFont typeface="Arial" pitchFamily="34" charset="0"/>
              <a:buChar char="•"/>
              <a:defRPr/>
            </a:pPr>
            <a:r>
              <a:rPr lang="en-US" sz="2400" dirty="0"/>
              <a:t>The earth is 3D but maps need to be flat!</a:t>
            </a:r>
          </a:p>
          <a:p>
            <a:pPr marL="230188" indent="-230188">
              <a:lnSpc>
                <a:spcPct val="90000"/>
              </a:lnSpc>
              <a:spcAft>
                <a:spcPts val="600"/>
              </a:spcAft>
              <a:buFont typeface="Arial" pitchFamily="34" charset="0"/>
              <a:buChar char="•"/>
              <a:defRPr/>
            </a:pPr>
            <a:r>
              <a:rPr lang="en-US" sz="2400" dirty="0"/>
              <a:t>This requires distortion of some parts of the map.</a:t>
            </a:r>
            <a:endParaRPr lang="en-GB" sz="2400" dirty="0"/>
          </a:p>
        </p:txBody>
      </p:sp>
      <p:sp>
        <p:nvSpPr>
          <p:cNvPr id="9" name="Rectangle 7"/>
          <p:cNvSpPr>
            <a:spLocks noChangeArrowheads="1"/>
          </p:cNvSpPr>
          <p:nvPr/>
        </p:nvSpPr>
        <p:spPr bwMode="auto">
          <a:xfrm>
            <a:off x="745050" y="2856268"/>
            <a:ext cx="8424863" cy="830997"/>
          </a:xfrm>
          <a:prstGeom prst="rect">
            <a:avLst/>
          </a:prstGeom>
          <a:noFill/>
          <a:ln w="9525">
            <a:noFill/>
            <a:miter lim="800000"/>
            <a:headEnd/>
            <a:tailEnd/>
          </a:ln>
        </p:spPr>
        <p:txBody>
          <a:bodyPr>
            <a:spAutoFit/>
          </a:bodyPr>
          <a:lstStyle/>
          <a:p>
            <a:pPr>
              <a:defRPr/>
            </a:pPr>
            <a:r>
              <a:rPr lang="en-US" sz="2400" dirty="0"/>
              <a:t>A method by which the curved surface of the earth is portrayed on a flat surface</a:t>
            </a:r>
          </a:p>
        </p:txBody>
      </p:sp>
      <p:sp>
        <p:nvSpPr>
          <p:cNvPr id="10" name="Rectangle 8"/>
          <p:cNvSpPr>
            <a:spLocks noChangeArrowheads="1"/>
          </p:cNvSpPr>
          <p:nvPr/>
        </p:nvSpPr>
        <p:spPr bwMode="auto">
          <a:xfrm>
            <a:off x="629116" y="1172876"/>
            <a:ext cx="9722972" cy="830997"/>
          </a:xfrm>
          <a:prstGeom prst="rect">
            <a:avLst/>
          </a:prstGeom>
          <a:noFill/>
          <a:ln w="9525">
            <a:noFill/>
            <a:miter lim="800000"/>
            <a:headEnd/>
            <a:tailEnd/>
          </a:ln>
        </p:spPr>
        <p:txBody>
          <a:bodyPr wrap="square">
            <a:spAutoFit/>
          </a:bodyPr>
          <a:lstStyle/>
          <a:p>
            <a:pPr>
              <a:defRPr/>
            </a:pPr>
            <a:r>
              <a:rPr lang="en-US" sz="2400" dirty="0"/>
              <a:t>System in which geospatial data is defined by a flat 2-D surface and can be measured in units of meters and feet.</a:t>
            </a:r>
          </a:p>
        </p:txBody>
      </p:sp>
      <p:pic>
        <p:nvPicPr>
          <p:cNvPr id="15" name="Picture 11" descr="map_projection.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2856" y="3291486"/>
            <a:ext cx="292417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p:cNvSpPr>
            <a:spLocks noChangeArrowheads="1"/>
          </p:cNvSpPr>
          <p:nvPr/>
        </p:nvSpPr>
        <p:spPr bwMode="auto">
          <a:xfrm>
            <a:off x="385100" y="5664160"/>
            <a:ext cx="10811911" cy="646331"/>
          </a:xfrm>
          <a:prstGeom prst="rect">
            <a:avLst/>
          </a:prstGeom>
          <a:noFill/>
          <a:ln w="9525">
            <a:noFill/>
            <a:miter lim="800000"/>
            <a:headEnd/>
            <a:tailEnd/>
          </a:ln>
        </p:spPr>
        <p:txBody>
          <a:bodyPr wrap="square">
            <a:spAutoFit/>
          </a:bodyPr>
          <a:lstStyle/>
          <a:p>
            <a:pPr>
              <a:defRPr/>
            </a:pPr>
            <a:r>
              <a:rPr lang="en-US" sz="1600" dirty="0"/>
              <a:t>Note: When you don’t use a map projection, the data is unprojected. In this case, the GIS software treats the coordinate values as if they are linear values to display the data (Like the X and Y values on a graph)</a:t>
            </a:r>
            <a:r>
              <a:rPr lang="en-US" sz="2000" dirty="0"/>
              <a:t>. </a:t>
            </a:r>
          </a:p>
        </p:txBody>
      </p:sp>
      <p:sp>
        <p:nvSpPr>
          <p:cNvPr id="4" name="Slide Number Placeholder 3">
            <a:extLst>
              <a:ext uri="{FF2B5EF4-FFF2-40B4-BE49-F238E27FC236}">
                <a16:creationId xmlns:a16="http://schemas.microsoft.com/office/drawing/2014/main" id="{2B2B06DD-FAA1-5689-86BC-26B2F0074319}"/>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9</a:t>
            </a:fld>
            <a:endParaRPr lang="en-GB" altLang="en-US" sz="1200">
              <a:solidFill>
                <a:schemeClr val="bg1"/>
              </a:solidFill>
            </a:endParaRPr>
          </a:p>
        </p:txBody>
      </p:sp>
      <p:sp>
        <p:nvSpPr>
          <p:cNvPr id="3" name="Title 1">
            <a:extLst>
              <a:ext uri="{FF2B5EF4-FFF2-40B4-BE49-F238E27FC236}">
                <a16:creationId xmlns:a16="http://schemas.microsoft.com/office/drawing/2014/main" id="{74F389F3-1623-8E26-D9B8-F63C1F3F25C8}"/>
              </a:ext>
            </a:extLst>
          </p:cNvPr>
          <p:cNvSpPr txBox="1">
            <a:spLocks/>
          </p:cNvSpPr>
          <p:nvPr/>
        </p:nvSpPr>
        <p:spPr>
          <a:xfrm>
            <a:off x="1524000" y="1"/>
            <a:ext cx="9144000" cy="703101"/>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fr-FR" altLang="en-US" dirty="0" err="1"/>
              <a:t>Define</a:t>
            </a:r>
            <a:r>
              <a:rPr lang="fr-FR" altLang="en-US" dirty="0"/>
              <a:t> the data </a:t>
            </a:r>
            <a:r>
              <a:rPr lang="fr-FR" altLang="en-US" dirty="0" err="1"/>
              <a:t>specifications</a:t>
            </a:r>
            <a:r>
              <a:rPr lang="fr-FR" altLang="en-US" dirty="0"/>
              <a:t> – Geospatial data</a:t>
            </a:r>
          </a:p>
        </p:txBody>
      </p:sp>
      <p:sp>
        <p:nvSpPr>
          <p:cNvPr id="5" name="TextBox 4">
            <a:extLst>
              <a:ext uri="{FF2B5EF4-FFF2-40B4-BE49-F238E27FC236}">
                <a16:creationId xmlns:a16="http://schemas.microsoft.com/office/drawing/2014/main" id="{E8883A93-F3BA-E5B3-AFBF-8F81948238FD}"/>
              </a:ext>
            </a:extLst>
          </p:cNvPr>
          <p:cNvSpPr txBox="1"/>
          <p:nvPr/>
        </p:nvSpPr>
        <p:spPr>
          <a:xfrm>
            <a:off x="6313113" y="1886526"/>
            <a:ext cx="5812211" cy="400110"/>
          </a:xfrm>
          <a:prstGeom prst="rect">
            <a:avLst/>
          </a:prstGeom>
          <a:noFill/>
        </p:spPr>
        <p:txBody>
          <a:bodyPr wrap="square">
            <a:spAutoFit/>
          </a:bodyPr>
          <a:lstStyle/>
          <a:p>
            <a:r>
              <a:rPr lang="en-US" sz="2000" b="1" dirty="0">
                <a:ea typeface="+mj-ea"/>
                <a:cs typeface="+mj-cs"/>
              </a:rPr>
              <a:t>Geographic Coordinate System + Map projection</a:t>
            </a:r>
            <a:endParaRPr lang="en-GB" sz="2000" dirty="0"/>
          </a:p>
        </p:txBody>
      </p:sp>
      <p:sp>
        <p:nvSpPr>
          <p:cNvPr id="6" name="Right Arrow 10">
            <a:extLst>
              <a:ext uri="{FF2B5EF4-FFF2-40B4-BE49-F238E27FC236}">
                <a16:creationId xmlns:a16="http://schemas.microsoft.com/office/drawing/2014/main" id="{8DF72413-2E54-395E-482F-A0028385649C}"/>
              </a:ext>
            </a:extLst>
          </p:cNvPr>
          <p:cNvSpPr/>
          <p:nvPr/>
        </p:nvSpPr>
        <p:spPr>
          <a:xfrm>
            <a:off x="5717884" y="1897154"/>
            <a:ext cx="595229" cy="400111"/>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494800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5d77ab39-99b3-4b56-8024-34505d31c567"/>
</p:tagLst>
</file>

<file path=ppt/theme/theme1.xml><?xml version="1.0" encoding="utf-8"?>
<a:theme xmlns:a="http://schemas.openxmlformats.org/drawingml/2006/main" name="MORU Epi">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 Epi NEW 4_3 191018.potx" id="{98E674E4-836A-45AF-B6ED-DC325EA403FB}" vid="{9AECCC77-F4DD-49CF-91A4-43ED9B9F4A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GF_IDN_MORU-HGL_ve1</Template>
  <TotalTime>5755</TotalTime>
  <Words>8092</Words>
  <Application>Microsoft Office PowerPoint</Application>
  <PresentationFormat>Widescreen</PresentationFormat>
  <Paragraphs>909</Paragraphs>
  <Slides>84</Slides>
  <Notes>84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84</vt:i4>
      </vt:variant>
    </vt:vector>
  </HeadingPairs>
  <TitlesOfParts>
    <vt:vector size="92" baseType="lpstr">
      <vt:lpstr>SimSun</vt:lpstr>
      <vt:lpstr>Arial</vt:lpstr>
      <vt:lpstr>Calibri</vt:lpstr>
      <vt:lpstr>Calibri Light</vt:lpstr>
      <vt:lpstr>Google Sans</vt:lpstr>
      <vt:lpstr>Open Sans</vt:lpstr>
      <vt:lpstr>Times New Roman</vt:lpstr>
      <vt:lpstr>MORU Epi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Izay Pantanilla</dc:creator>
  <cp:lastModifiedBy>Izay Pantanilla</cp:lastModifiedBy>
  <cp:revision>313</cp:revision>
  <dcterms:created xsi:type="dcterms:W3CDTF">2021-09-02T13:03:17Z</dcterms:created>
  <dcterms:modified xsi:type="dcterms:W3CDTF">2026-06-22T03:28:08Z</dcterms:modified>
</cp:coreProperties>
</file>