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6"/>
  </p:notesMasterIdLst>
  <p:sldIdLst>
    <p:sldId id="2765" r:id="rId2"/>
    <p:sldId id="322" r:id="rId3"/>
    <p:sldId id="323" r:id="rId4"/>
    <p:sldId id="293" r:id="rId5"/>
    <p:sldId id="325" r:id="rId6"/>
    <p:sldId id="886" r:id="rId7"/>
    <p:sldId id="326" r:id="rId8"/>
    <p:sldId id="327" r:id="rId9"/>
    <p:sldId id="328" r:id="rId10"/>
    <p:sldId id="329" r:id="rId11"/>
    <p:sldId id="330" r:id="rId12"/>
    <p:sldId id="331" r:id="rId13"/>
    <p:sldId id="2766" r:id="rId14"/>
    <p:sldId id="332" r:id="rId15"/>
    <p:sldId id="2767" r:id="rId16"/>
    <p:sldId id="334" r:id="rId17"/>
    <p:sldId id="2768" r:id="rId18"/>
    <p:sldId id="821" r:id="rId19"/>
    <p:sldId id="335" r:id="rId20"/>
    <p:sldId id="2769" r:id="rId21"/>
    <p:sldId id="2770" r:id="rId22"/>
    <p:sldId id="797" r:id="rId23"/>
    <p:sldId id="822" r:id="rId24"/>
    <p:sldId id="823" r:id="rId25"/>
    <p:sldId id="2771" r:id="rId26"/>
    <p:sldId id="2772" r:id="rId27"/>
    <p:sldId id="2773" r:id="rId28"/>
    <p:sldId id="802" r:id="rId29"/>
    <p:sldId id="803" r:id="rId30"/>
    <p:sldId id="745" r:id="rId31"/>
    <p:sldId id="742" r:id="rId32"/>
    <p:sldId id="743" r:id="rId33"/>
    <p:sldId id="744" r:id="rId34"/>
    <p:sldId id="2774" r:id="rId35"/>
    <p:sldId id="2775" r:id="rId36"/>
    <p:sldId id="2776" r:id="rId37"/>
    <p:sldId id="746" r:id="rId38"/>
    <p:sldId id="747" r:id="rId39"/>
    <p:sldId id="779" r:id="rId40"/>
    <p:sldId id="2777" r:id="rId41"/>
    <p:sldId id="2778" r:id="rId42"/>
    <p:sldId id="2779" r:id="rId43"/>
    <p:sldId id="2780" r:id="rId44"/>
    <p:sldId id="2781" r:id="rId45"/>
    <p:sldId id="882" r:id="rId46"/>
    <p:sldId id="383" r:id="rId47"/>
    <p:sldId id="384" r:id="rId48"/>
    <p:sldId id="385" r:id="rId49"/>
    <p:sldId id="386" r:id="rId50"/>
    <p:sldId id="387" r:id="rId51"/>
    <p:sldId id="391" r:id="rId52"/>
    <p:sldId id="392" r:id="rId53"/>
    <p:sldId id="393" r:id="rId54"/>
    <p:sldId id="394" r:id="rId55"/>
    <p:sldId id="388" r:id="rId56"/>
    <p:sldId id="389" r:id="rId57"/>
    <p:sldId id="390" r:id="rId58"/>
    <p:sldId id="395" r:id="rId59"/>
    <p:sldId id="396" r:id="rId60"/>
    <p:sldId id="397" r:id="rId61"/>
    <p:sldId id="398" r:id="rId62"/>
    <p:sldId id="403" r:id="rId63"/>
    <p:sldId id="399" r:id="rId64"/>
    <p:sldId id="404" r:id="rId65"/>
    <p:sldId id="405" r:id="rId66"/>
    <p:sldId id="400" r:id="rId67"/>
    <p:sldId id="401" r:id="rId68"/>
    <p:sldId id="406" r:id="rId69"/>
    <p:sldId id="402" r:id="rId70"/>
    <p:sldId id="407" r:id="rId71"/>
    <p:sldId id="408" r:id="rId72"/>
    <p:sldId id="409" r:id="rId73"/>
    <p:sldId id="410" r:id="rId74"/>
    <p:sldId id="411" r:id="rId75"/>
    <p:sldId id="417" r:id="rId76"/>
    <p:sldId id="412" r:id="rId77"/>
    <p:sldId id="2782" r:id="rId78"/>
    <p:sldId id="333" r:id="rId79"/>
    <p:sldId id="2783" r:id="rId80"/>
    <p:sldId id="880" r:id="rId81"/>
    <p:sldId id="336" r:id="rId82"/>
    <p:sldId id="338" r:id="rId83"/>
    <p:sldId id="337" r:id="rId84"/>
    <p:sldId id="340" r:id="rId85"/>
  </p:sldIdLst>
  <p:sldSz cx="12192000" cy="6858000"/>
  <p:notesSz cx="6858000" cy="9144000"/>
  <p:custDataLst>
    <p:tags r:id="rId8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D9FFF40-DDF4-4382-A1DA-2DFBB80B25A7}">
          <p14:sldIdLst>
            <p14:sldId id="2765"/>
            <p14:sldId id="322"/>
            <p14:sldId id="323"/>
            <p14:sldId id="293"/>
            <p14:sldId id="325"/>
            <p14:sldId id="886"/>
            <p14:sldId id="326"/>
            <p14:sldId id="327"/>
            <p14:sldId id="328"/>
            <p14:sldId id="329"/>
            <p14:sldId id="330"/>
            <p14:sldId id="331"/>
            <p14:sldId id="2766"/>
            <p14:sldId id="332"/>
            <p14:sldId id="2767"/>
            <p14:sldId id="334"/>
            <p14:sldId id="2768"/>
            <p14:sldId id="821"/>
            <p14:sldId id="335"/>
            <p14:sldId id="2769"/>
            <p14:sldId id="2770"/>
            <p14:sldId id="797"/>
            <p14:sldId id="822"/>
            <p14:sldId id="823"/>
            <p14:sldId id="2771"/>
            <p14:sldId id="2772"/>
            <p14:sldId id="2773"/>
            <p14:sldId id="802"/>
            <p14:sldId id="803"/>
            <p14:sldId id="745"/>
            <p14:sldId id="742"/>
            <p14:sldId id="743"/>
            <p14:sldId id="744"/>
            <p14:sldId id="2774"/>
            <p14:sldId id="2775"/>
            <p14:sldId id="2776"/>
            <p14:sldId id="746"/>
            <p14:sldId id="747"/>
            <p14:sldId id="779"/>
            <p14:sldId id="2777"/>
            <p14:sldId id="2778"/>
            <p14:sldId id="2779"/>
            <p14:sldId id="2780"/>
            <p14:sldId id="2781"/>
            <p14:sldId id="882"/>
            <p14:sldId id="383"/>
            <p14:sldId id="384"/>
            <p14:sldId id="385"/>
            <p14:sldId id="386"/>
            <p14:sldId id="387"/>
            <p14:sldId id="391"/>
            <p14:sldId id="392"/>
            <p14:sldId id="393"/>
            <p14:sldId id="394"/>
            <p14:sldId id="388"/>
            <p14:sldId id="389"/>
            <p14:sldId id="390"/>
            <p14:sldId id="395"/>
            <p14:sldId id="396"/>
            <p14:sldId id="397"/>
            <p14:sldId id="398"/>
            <p14:sldId id="403"/>
            <p14:sldId id="399"/>
            <p14:sldId id="404"/>
            <p14:sldId id="405"/>
            <p14:sldId id="400"/>
            <p14:sldId id="401"/>
            <p14:sldId id="406"/>
            <p14:sldId id="402"/>
            <p14:sldId id="407"/>
            <p14:sldId id="408"/>
            <p14:sldId id="409"/>
            <p14:sldId id="410"/>
            <p14:sldId id="411"/>
            <p14:sldId id="417"/>
            <p14:sldId id="412"/>
            <p14:sldId id="2782"/>
            <p14:sldId id="333"/>
            <p14:sldId id="2783"/>
            <p14:sldId id="880"/>
            <p14:sldId id="336"/>
            <p14:sldId id="338"/>
            <p14:sldId id="337"/>
            <p14:sldId id="3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80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00" userDrawn="1">
          <p15:clr>
            <a:srgbClr val="A4A3A4"/>
          </p15:clr>
        </p15:guide>
        <p15:guide id="4" pos="3500" userDrawn="1">
          <p15:clr>
            <a:srgbClr val="A4A3A4"/>
          </p15:clr>
        </p15:guide>
        <p15:guide id="5" orient="horz" pos="3430" userDrawn="1">
          <p15:clr>
            <a:srgbClr val="A4A3A4"/>
          </p15:clr>
        </p15:guide>
        <p15:guide id="7" pos="7355" userDrawn="1">
          <p15:clr>
            <a:srgbClr val="A4A3A4"/>
          </p15:clr>
        </p15:guide>
        <p15:guide id="8" orient="horz" pos="24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0FF"/>
    <a:srgbClr val="1F83C5"/>
    <a:srgbClr val="002147"/>
    <a:srgbClr val="7F6000"/>
    <a:srgbClr val="FE7F00"/>
    <a:srgbClr val="FF9933"/>
    <a:srgbClr val="3466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465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14" y="102"/>
      </p:cViewPr>
      <p:guideLst>
        <p:guide orient="horz" pos="1480"/>
        <p:guide pos="325"/>
        <p:guide orient="horz" pos="300"/>
        <p:guide pos="3500"/>
        <p:guide orient="horz" pos="3430"/>
        <p:guide pos="7355"/>
        <p:guide orient="horz" pos="24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894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gs" Target="tags/tag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25442-F05A-4FC3-9A08-3A325D2C6ED9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482C6-7221-442F-AC9E-4AD7982D5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50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BA5E8-A635-3B26-A4CD-8529B9EE9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316384-655A-BA92-7A4D-835EDF3BB8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A15F4B-E61C-F72C-7259-6F259D9E7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64C5B-00E3-2B79-2BF8-92521C42B9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367171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10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023661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11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023661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12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023661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13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658498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14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023661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15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389952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16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023661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eaLnBrk="1" hangingPunct="1">
              <a:buFont typeface="Arial" pitchFamily="34" charset="0"/>
              <a:buChar char="•"/>
              <a:defRPr/>
            </a:pPr>
            <a:endParaRPr lang="en-PH" altLang="en-US" sz="1200" b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17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010944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eaLnBrk="1" hangingPunct="1">
              <a:buFont typeface="Arial" pitchFamily="34" charset="0"/>
              <a:buChar char="•"/>
              <a:defRPr/>
            </a:pPr>
            <a:endParaRPr lang="en-PH" altLang="en-US" sz="1200" b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18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30178988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eaLnBrk="1" hangingPunct="1">
              <a:buFont typeface="Arial" pitchFamily="34" charset="0"/>
              <a:buChar char="•"/>
              <a:defRPr/>
            </a:pPr>
            <a:endParaRPr lang="en-PH" altLang="en-US" sz="1200" b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19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023661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2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023661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20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023661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PH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.)</a:t>
            </a:r>
            <a:endParaRPr lang="en-PH" altLang="en-US" sz="1200" b="0" dirty="0">
              <a:solidFill>
                <a:schemeClr val="bg1"/>
              </a:solidFill>
              <a:latin typeface="+mn-lt"/>
            </a:endParaRPr>
          </a:p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21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023661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22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023661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PH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.)</a:t>
            </a:r>
            <a:endParaRPr lang="en-PH" altLang="en-US" sz="1200" b="0" dirty="0">
              <a:solidFill>
                <a:schemeClr val="bg1"/>
              </a:solidFill>
              <a:latin typeface="+mn-lt"/>
            </a:endParaRPr>
          </a:p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23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556005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PH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.)</a:t>
            </a:r>
            <a:endParaRPr lang="en-PH" altLang="en-US" sz="1200" b="0" dirty="0">
              <a:solidFill>
                <a:schemeClr val="bg1"/>
              </a:solidFill>
              <a:latin typeface="+mn-lt"/>
            </a:endParaRPr>
          </a:p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24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39984237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25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0236614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26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0236614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27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36486925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7315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9607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3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0236614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6463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90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8796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4094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2963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03824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3114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255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1419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1957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4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0236614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04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34091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88777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14392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87499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45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0236614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46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1808155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47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32867128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48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9834901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49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313306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5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0236614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50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3277259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51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5324328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52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28902252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53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5061091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54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42649219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55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38833635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56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21930552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57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36886892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58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67857792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59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3112994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6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381926914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60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30649928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61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442489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62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27111344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63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38487380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64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401093219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65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61805118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66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256525967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67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403245689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68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93319845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69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791636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7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02366141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70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52460965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71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74540925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72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27886894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73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306223436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74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81914176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75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303028087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PH" sz="1200" baseline="0" dirty="0">
              <a:latin typeface="+mn-lt"/>
              <a:ea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76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57204680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77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98284957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78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204010756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79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283989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8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02366141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80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295999287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81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13619250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82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69404342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83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289610094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84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625389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en-PH" altLang="en-US" sz="12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9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023661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7564" y="6372237"/>
            <a:ext cx="224443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CF7BD0-B8B5-4FD1-B667-C9EC0A5E21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8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4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4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30AEC5-3548-4E72-9F65-B464DE7E9D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B33C8-A600-459B-8D12-DF5499B24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5100" y="644762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F2E54-F30D-4F16-80BD-0575CE8B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10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124744"/>
            <a:ext cx="11617291" cy="54726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8C5490D6-8476-4F9A-9D29-0EC3740DF8C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22" name="Title 1"/>
          <p:cNvSpPr txBox="1">
            <a:spLocks/>
          </p:cNvSpPr>
          <p:nvPr userDrawn="1"/>
        </p:nvSpPr>
        <p:spPr bwMode="auto">
          <a:xfrm>
            <a:off x="838200" y="142975"/>
            <a:ext cx="105156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defRPr/>
            </a:pPr>
            <a:endParaRPr lang="en-PH" altLang="en-US" sz="3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229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25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7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3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8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99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0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35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64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50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54001"/>
            <a:ext cx="12192000" cy="503999"/>
          </a:xfrm>
          <a:prstGeom prst="rect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6314" y="6419850"/>
            <a:ext cx="621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Google Shape;17;p25">
            <a:extLst>
              <a:ext uri="{FF2B5EF4-FFF2-40B4-BE49-F238E27FC236}">
                <a16:creationId xmlns:a16="http://schemas.microsoft.com/office/drawing/2014/main" id="{631B12C8-40DA-D8E5-BDDD-729AFF29CE2B}"/>
              </a:ext>
            </a:extLst>
          </p:cNvPr>
          <p:cNvSpPr/>
          <p:nvPr/>
        </p:nvSpPr>
        <p:spPr>
          <a:xfrm>
            <a:off x="7684606" y="6428557"/>
            <a:ext cx="359569" cy="37623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84D217-1732-2173-7C8E-310B3A940ADF}"/>
              </a:ext>
            </a:extLst>
          </p:cNvPr>
          <p:cNvGrpSpPr/>
          <p:nvPr userDrawn="1"/>
        </p:nvGrpSpPr>
        <p:grpSpPr>
          <a:xfrm>
            <a:off x="1753476" y="6396842"/>
            <a:ext cx="8692977" cy="440669"/>
            <a:chOff x="1724901" y="6396842"/>
            <a:chExt cx="8692977" cy="440669"/>
          </a:xfrm>
        </p:grpSpPr>
        <p:pic>
          <p:nvPicPr>
            <p:cNvPr id="22" name="Google Shape;20;p25">
              <a:extLst>
                <a:ext uri="{FF2B5EF4-FFF2-40B4-BE49-F238E27FC236}">
                  <a16:creationId xmlns:a16="http://schemas.microsoft.com/office/drawing/2014/main" id="{64F20500-7B52-0D1E-C489-DC9B3C3B6E1C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8724773" y="6396842"/>
              <a:ext cx="438912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5;p25">
              <a:extLst>
                <a:ext uri="{FF2B5EF4-FFF2-40B4-BE49-F238E27FC236}">
                  <a16:creationId xmlns:a16="http://schemas.microsoft.com/office/drawing/2014/main" id="{E6DA330A-3F2F-6139-D9CD-D45D697DE8DD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6060264" y="6396842"/>
              <a:ext cx="1315116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6;p25">
              <a:extLst>
                <a:ext uri="{FF2B5EF4-FFF2-40B4-BE49-F238E27FC236}">
                  <a16:creationId xmlns:a16="http://schemas.microsoft.com/office/drawing/2014/main" id="{C9C7F4A1-A620-C01E-F543-5F08F00E4F12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4765575" y="6396844"/>
              <a:ext cx="1145263" cy="440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8;p25">
              <a:extLst>
                <a:ext uri="{FF2B5EF4-FFF2-40B4-BE49-F238E27FC236}">
                  <a16:creationId xmlns:a16="http://schemas.microsoft.com/office/drawing/2014/main" id="{574C1756-06E0-046E-EA1E-3FA8DC640D45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7628636" y="6396842"/>
              <a:ext cx="438912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19;p25">
              <a:extLst>
                <a:ext uri="{FF2B5EF4-FFF2-40B4-BE49-F238E27FC236}">
                  <a16:creationId xmlns:a16="http://schemas.microsoft.com/office/drawing/2014/main" id="{CB77B44F-CBB9-C210-6409-4471D64B8067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8190992" y="6396842"/>
              <a:ext cx="438912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1;p25">
              <a:extLst>
                <a:ext uri="{FF2B5EF4-FFF2-40B4-BE49-F238E27FC236}">
                  <a16:creationId xmlns:a16="http://schemas.microsoft.com/office/drawing/2014/main" id="{CDE0E9B6-B19F-0BA2-5C72-9877ED6506CA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 l="54857" t="50670" r="16315" b="29323"/>
            <a:stretch/>
          </p:blipFill>
          <p:spPr>
            <a:xfrm>
              <a:off x="9272056" y="6398345"/>
              <a:ext cx="1145822" cy="4374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C95186-E479-BFCF-D2C8-3041AE0321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" t="23927" r="5849" b="24356"/>
            <a:stretch>
              <a:fillRect/>
            </a:stretch>
          </p:blipFill>
          <p:spPr>
            <a:xfrm>
              <a:off x="1724901" y="6396842"/>
              <a:ext cx="2936089" cy="43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991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93" r:id="rId13"/>
    <p:sldLayoutId id="214748369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openclipart.org/detail/174484/red-cross-by-witcombem-174484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hyperlink" Target="https://strategywiki.org/wiki/File:Check_mark.svg" TargetMode="Externa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://www.healthgeolab.net/DOCUMENTS/Guide_HGLC_Part2_2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11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hyperlink" Target="https://support.esri.com/en-us/gis-dictionary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ho.int/publications/i/item/-9789241513302" TargetMode="External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healthgeolab.net/DOCUMENTS/Guide_HGLC_Part2_4_1.pdf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1.png"/><Relationship Id="rId4" Type="http://schemas.openxmlformats.org/officeDocument/2006/relationships/hyperlink" Target="https://www.healthgeolab.net/DOCUMENTS/Guide_HGLC_Part2_3.pdf" TargetMode="External"/><Relationship Id="rId9" Type="http://schemas.openxmlformats.org/officeDocument/2006/relationships/hyperlink" Target="https://healthgeolab.net/DOCUMENTS/Guide_HGLC_Part2_4_2.pdf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cmr.earthdata.nasa.gov/search/concepts/C1214622194-SCIOPS" TargetMode="External"/><Relationship Id="rId7" Type="http://schemas.openxmlformats.org/officeDocument/2006/relationships/hyperlink" Target="https://sites.research.google/open-buildings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download.geofabrik.de/" TargetMode="External"/><Relationship Id="rId5" Type="http://schemas.openxmlformats.org/officeDocument/2006/relationships/hyperlink" Target="https://hub.worldpop.org/geodata/summary?id=50236" TargetMode="External"/><Relationship Id="rId4" Type="http://schemas.openxmlformats.org/officeDocument/2006/relationships/hyperlink" Target="https://land.copernicus.eu/global/products/lc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hyperlink" Target="https://healthgeolab.net/DOCUMENTS/Guide_HGLC_Part2_5_2.pdf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2.png"/><Relationship Id="rId4" Type="http://schemas.openxmlformats.org/officeDocument/2006/relationships/image" Target="../media/image124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2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2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3.png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23.png"/><Relationship Id="rId4" Type="http://schemas.openxmlformats.org/officeDocument/2006/relationships/image" Target="../media/image1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0.png"/><Relationship Id="rId11" Type="http://schemas.openxmlformats.org/officeDocument/2006/relationships/image" Target="../media/image11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9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8.jp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6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hyperlink" Target="https://www.healthgeolab.net/DOCUMENTS/Guide_HGLC_Part2_5_1.pdf" TargetMode="External"/><Relationship Id="rId4" Type="http://schemas.openxmlformats.org/officeDocument/2006/relationships/image" Target="../media/image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pixabay.com/en/question-mark-question-response-1020004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33.png"/><Relationship Id="rId4" Type="http://schemas.openxmlformats.org/officeDocument/2006/relationships/image" Target="../media/image16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30E2D-0139-5945-63E9-491362465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6">
            <a:extLst>
              <a:ext uri="{FF2B5EF4-FFF2-40B4-BE49-F238E27FC236}">
                <a16:creationId xmlns:a16="http://schemas.microsoft.com/office/drawing/2014/main" id="{A01D450D-15B0-0F66-DFDB-66955B399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3034" y="4340178"/>
            <a:ext cx="80438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Sesaun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6: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Elementu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xave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sira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hosi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siklu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jestaun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dadus</a:t>
            </a:r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3200" dirty="0" err="1">
                <a:latin typeface="+mn-lt"/>
                <a:ea typeface="Century Gothic" charset="0"/>
                <a:cs typeface="Century Gothic" charset="0"/>
              </a:rPr>
              <a:t>jeoespasiál</a:t>
            </a:r>
            <a:endParaRPr lang="en-US" altLang="en-US" sz="3200" dirty="0">
              <a:latin typeface="+mn-lt"/>
              <a:ea typeface="Century Gothic" charset="0"/>
              <a:cs typeface="Century Gothic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422CF1-BADE-223A-D9D7-0B5C3965D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967" y="110464"/>
            <a:ext cx="1420066" cy="1465045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9DA9B971-710E-BD69-4B98-492C24089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89731"/>
            <a:ext cx="12192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Workshop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Formasaun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Tekniku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kona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ba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Jestaun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Dadus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Jeospasial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no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Teknolojia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ba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Programa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Saude </a:t>
            </a:r>
            <a:r>
              <a:rPr lang="en-US" sz="4300" dirty="0" err="1">
                <a:latin typeface="+mn-lt"/>
                <a:ea typeface="Century Gothic" charset="0"/>
                <a:cs typeface="Century Gothic" charset="0"/>
              </a:rPr>
              <a:t>iha</a:t>
            </a:r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 </a:t>
            </a:r>
          </a:p>
          <a:p>
            <a:pPr algn="ctr"/>
            <a:r>
              <a:rPr lang="en-US" sz="4300" dirty="0">
                <a:latin typeface="+mn-lt"/>
                <a:ea typeface="Century Gothic" charset="0"/>
                <a:cs typeface="Century Gothic" charset="0"/>
              </a:rPr>
              <a:t>Timor-Leste</a:t>
            </a:r>
          </a:p>
        </p:txBody>
      </p:sp>
    </p:spTree>
    <p:extLst>
      <p:ext uri="{BB962C8B-B14F-4D97-AF65-F5344CB8AC3E}">
        <p14:creationId xmlns:p14="http://schemas.microsoft.com/office/powerpoint/2010/main" val="4238697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82062" y="699220"/>
            <a:ext cx="8640960" cy="4699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2600" b="1" dirty="0">
                <a:ea typeface="+mj-ea"/>
                <a:cs typeface="+mj-cs"/>
              </a:rPr>
              <a:t>V.1 </a:t>
            </a:r>
            <a:r>
              <a:rPr lang="en-US" sz="2600" b="1" dirty="0" err="1">
                <a:ea typeface="+mj-ea"/>
                <a:cs typeface="+mj-cs"/>
              </a:rPr>
              <a:t>Projesaun</a:t>
            </a:r>
            <a:r>
              <a:rPr lang="en-US" sz="2600" b="1" dirty="0">
                <a:ea typeface="+mj-ea"/>
                <a:cs typeface="+mj-cs"/>
              </a:rPr>
              <a:t> Mapa – </a:t>
            </a:r>
            <a:r>
              <a:rPr lang="en-US" sz="2600" b="1" dirty="0" err="1">
                <a:ea typeface="+mj-ea"/>
                <a:cs typeface="+mj-cs"/>
              </a:rPr>
              <a:t>Tékniku</a:t>
            </a:r>
            <a:r>
              <a:rPr lang="en-US" sz="2600" b="1" dirty="0">
                <a:ea typeface="+mj-ea"/>
                <a:cs typeface="+mj-cs"/>
              </a:rPr>
              <a:t> </a:t>
            </a:r>
            <a:r>
              <a:rPr lang="en-US" sz="2600" b="1" dirty="0" err="1">
                <a:ea typeface="+mj-ea"/>
                <a:cs typeface="+mj-cs"/>
              </a:rPr>
              <a:t>projesaun</a:t>
            </a:r>
            <a:r>
              <a:rPr lang="en-US" sz="2600" b="1" dirty="0">
                <a:ea typeface="+mj-ea"/>
                <a:cs typeface="+mj-cs"/>
              </a:rPr>
              <a:t> </a:t>
            </a:r>
            <a:r>
              <a:rPr lang="en-US" sz="2600" b="1" dirty="0" err="1">
                <a:ea typeface="+mj-ea"/>
                <a:cs typeface="+mj-cs"/>
              </a:rPr>
              <a:t>báziku</a:t>
            </a:r>
            <a:r>
              <a:rPr lang="en-US" sz="2600" b="1" dirty="0">
                <a:ea typeface="+mj-ea"/>
                <a:cs typeface="+mj-cs"/>
              </a:rPr>
              <a:t> </a:t>
            </a:r>
            <a:r>
              <a:rPr lang="en-US" sz="2600" b="1" dirty="0" err="1">
                <a:ea typeface="+mj-ea"/>
                <a:cs typeface="+mj-cs"/>
              </a:rPr>
              <a:t>sira</a:t>
            </a:r>
            <a:endParaRPr lang="en-US" sz="2600" b="1" dirty="0">
              <a:ea typeface="+mj-ea"/>
              <a:cs typeface="+mj-cs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7504" y="6107969"/>
            <a:ext cx="85693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/>
              <a:t>http://www.icsm.gov.au/mapping/about_projections.html#types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64" y="1495591"/>
            <a:ext cx="4987925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2369048" y="2051167"/>
            <a:ext cx="1475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Cylindrical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2351584" y="3419319"/>
            <a:ext cx="10877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Conical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2362697" y="4643455"/>
            <a:ext cx="14446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Azimuthal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68914" y="4976978"/>
            <a:ext cx="2447925" cy="242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44950" y="2117891"/>
            <a:ext cx="215900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79875" y="3297403"/>
            <a:ext cx="215900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54475" y="4427703"/>
            <a:ext cx="215900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E5AD684-6459-F4CC-A409-C2BA846F8C98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10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3B6FC79-2B0E-F9AE-0AD8-571359AACC2E}"/>
              </a:ext>
            </a:extLst>
          </p:cNvPr>
          <p:cNvSpPr txBox="1">
            <a:spLocks/>
          </p:cNvSpPr>
          <p:nvPr/>
        </p:nvSpPr>
        <p:spPr>
          <a:xfrm>
            <a:off x="1524000" y="26897"/>
            <a:ext cx="9144000" cy="607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s-ES" altLang="en-US" dirty="0"/>
              <a:t>Define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nia</a:t>
            </a:r>
            <a:r>
              <a:rPr lang="es-ES" altLang="en-US" dirty="0"/>
              <a:t> </a:t>
            </a:r>
            <a:r>
              <a:rPr lang="es-ES" altLang="en-US" dirty="0" err="1"/>
              <a:t>Espesifikasaun</a:t>
            </a:r>
            <a:r>
              <a:rPr lang="es-ES" altLang="en-US" dirty="0"/>
              <a:t> –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jeoespasiál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2207344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78667" y="693762"/>
            <a:ext cx="8361363" cy="4699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2600" b="1" dirty="0">
                <a:ea typeface="+mj-ea"/>
                <a:cs typeface="+mj-cs"/>
              </a:rPr>
              <a:t>V.1 </a:t>
            </a:r>
            <a:r>
              <a:rPr lang="en-US" sz="2600" b="1" dirty="0" err="1">
                <a:ea typeface="+mj-ea"/>
                <a:cs typeface="+mj-cs"/>
              </a:rPr>
              <a:t>Projesaun</a:t>
            </a:r>
            <a:r>
              <a:rPr lang="en-US" sz="2600" b="1" dirty="0">
                <a:ea typeface="+mj-ea"/>
                <a:cs typeface="+mj-cs"/>
              </a:rPr>
              <a:t> Mapa – Tipu </a:t>
            </a:r>
            <a:r>
              <a:rPr lang="en-US" sz="2600" b="1" dirty="0" err="1">
                <a:ea typeface="+mj-ea"/>
                <a:cs typeface="+mj-cs"/>
              </a:rPr>
              <a:t>Projesaun</a:t>
            </a:r>
            <a:r>
              <a:rPr lang="en-US" sz="2600" b="1" dirty="0">
                <a:ea typeface="+mj-ea"/>
                <a:cs typeface="+mj-cs"/>
              </a:rPr>
              <a:t> </a:t>
            </a:r>
            <a:r>
              <a:rPr lang="en-US" sz="2600" b="1" dirty="0" err="1">
                <a:ea typeface="+mj-ea"/>
                <a:cs typeface="+mj-cs"/>
              </a:rPr>
              <a:t>Báziku</a:t>
            </a:r>
            <a:r>
              <a:rPr lang="en-US" sz="2600" b="1" dirty="0">
                <a:ea typeface="+mj-ea"/>
                <a:cs typeface="+mj-cs"/>
              </a:rPr>
              <a:t> </a:t>
            </a:r>
            <a:r>
              <a:rPr lang="en-US" sz="2600" b="1" dirty="0" err="1">
                <a:ea typeface="+mj-ea"/>
                <a:cs typeface="+mj-cs"/>
              </a:rPr>
              <a:t>sira</a:t>
            </a:r>
            <a:endParaRPr lang="en-US" sz="2600" b="1" dirty="0">
              <a:ea typeface="+mj-ea"/>
              <a:cs typeface="+mj-cs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927188" y="1840239"/>
            <a:ext cx="11264812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7663" indent="-347663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/>
              <a:t>Equal-Area — </a:t>
            </a:r>
            <a:r>
              <a:rPr lang="en-US" sz="2400" dirty="0" err="1"/>
              <a:t>hatudu</a:t>
            </a:r>
            <a:r>
              <a:rPr lang="en-US" sz="2400" dirty="0"/>
              <a:t> ho </a:t>
            </a:r>
            <a:r>
              <a:rPr lang="en-US" sz="2400" dirty="0" err="1"/>
              <a:t>loloos</a:t>
            </a:r>
            <a:r>
              <a:rPr lang="en-US" sz="2400" dirty="0"/>
              <a:t> </a:t>
            </a:r>
            <a:r>
              <a:rPr lang="en-US" sz="2400" dirty="0" err="1"/>
              <a:t>medida</a:t>
            </a:r>
            <a:r>
              <a:rPr lang="en-US" sz="2400" dirty="0"/>
              <a:t> </a:t>
            </a:r>
            <a:r>
              <a:rPr lang="en-US" sz="2400" dirty="0" err="1"/>
              <a:t>husi</a:t>
            </a:r>
            <a:r>
              <a:rPr lang="en-US" sz="2400" dirty="0"/>
              <a:t> </a:t>
            </a:r>
            <a:r>
              <a:rPr lang="en-US" sz="2400" dirty="0" err="1"/>
              <a:t>karakterístika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endParaRPr lang="en-US" sz="2400" dirty="0"/>
          </a:p>
          <a:p>
            <a:pPr marL="347663" indent="-347663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/>
              <a:t>Conformal — </a:t>
            </a:r>
            <a:r>
              <a:rPr lang="nn-NO" sz="2400" dirty="0"/>
              <a:t>hatudu loloos forma husi karakterístika sira</a:t>
            </a:r>
            <a:endParaRPr lang="en-US" sz="2400" dirty="0"/>
          </a:p>
          <a:p>
            <a:pPr marL="347663" indent="-347663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/>
              <a:t>Equidistant — </a:t>
            </a:r>
            <a:r>
              <a:rPr lang="en-US" sz="2400" dirty="0" err="1"/>
              <a:t>hatudu</a:t>
            </a:r>
            <a:r>
              <a:rPr lang="en-US" sz="2400" dirty="0"/>
              <a:t> </a:t>
            </a:r>
            <a:r>
              <a:rPr lang="en-US" sz="2400" dirty="0" err="1"/>
              <a:t>loloos</a:t>
            </a:r>
            <a:r>
              <a:rPr lang="en-US" sz="2400" dirty="0"/>
              <a:t> </a:t>
            </a:r>
            <a:r>
              <a:rPr lang="en-US" sz="2400" dirty="0" err="1"/>
              <a:t>distánsia</a:t>
            </a:r>
            <a:r>
              <a:rPr lang="en-US" sz="2400" dirty="0"/>
              <a:t> entre </a:t>
            </a:r>
            <a:r>
              <a:rPr lang="en-US" sz="2400" dirty="0" err="1"/>
              <a:t>karakterístika</a:t>
            </a:r>
            <a:r>
              <a:rPr lang="en-US" sz="2400" dirty="0"/>
              <a:t> </a:t>
            </a:r>
            <a:r>
              <a:rPr lang="en-US" sz="2400" dirty="0" err="1"/>
              <a:t>rua</a:t>
            </a:r>
            <a:endParaRPr lang="en-US" sz="2400" dirty="0"/>
          </a:p>
          <a:p>
            <a:pPr marL="347663" indent="-347663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/>
              <a:t>True Direction — </a:t>
            </a:r>
            <a:r>
              <a:rPr lang="en-US" sz="2400" dirty="0" err="1"/>
              <a:t>hatudu</a:t>
            </a:r>
            <a:r>
              <a:rPr lang="en-US" sz="2400" dirty="0"/>
              <a:t> </a:t>
            </a:r>
            <a:r>
              <a:rPr lang="en-US" sz="2400" dirty="0" err="1"/>
              <a:t>loloos</a:t>
            </a:r>
            <a:r>
              <a:rPr lang="en-US" sz="2400" dirty="0"/>
              <a:t> </a:t>
            </a:r>
            <a:r>
              <a:rPr lang="en-US" sz="2400" dirty="0" err="1"/>
              <a:t>diresaun</a:t>
            </a:r>
            <a:r>
              <a:rPr lang="en-US" sz="2400" dirty="0"/>
              <a:t> </a:t>
            </a:r>
            <a:r>
              <a:rPr lang="en-US" sz="2400" dirty="0" err="1"/>
              <a:t>kompas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r>
              <a:rPr lang="en-US" sz="2400" dirty="0"/>
              <a:t> entre </a:t>
            </a:r>
            <a:r>
              <a:rPr lang="en-US" sz="2400" dirty="0" err="1"/>
              <a:t>karakterístika</a:t>
            </a:r>
            <a:r>
              <a:rPr lang="en-US" sz="2400" dirty="0"/>
              <a:t> </a:t>
            </a:r>
            <a:r>
              <a:rPr lang="en-US" sz="2400" dirty="0" err="1"/>
              <a:t>rua</a:t>
            </a:r>
            <a:endParaRPr lang="en-US" sz="2400" dirty="0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442913" y="1335002"/>
            <a:ext cx="1140768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600" dirty="0"/>
              <a:t>Tipu </a:t>
            </a:r>
            <a:r>
              <a:rPr lang="en-US" sz="2600" dirty="0" err="1"/>
              <a:t>projesaun</a:t>
            </a:r>
            <a:r>
              <a:rPr lang="en-US" sz="2600" dirty="0"/>
              <a:t> </a:t>
            </a:r>
            <a:r>
              <a:rPr lang="en-US" sz="2600" dirty="0" err="1"/>
              <a:t>ida-idak</a:t>
            </a:r>
            <a:r>
              <a:rPr lang="en-US" sz="2600" dirty="0"/>
              <a:t> </a:t>
            </a:r>
            <a:r>
              <a:rPr lang="en-US" sz="2600" dirty="0" err="1"/>
              <a:t>prezerva</a:t>
            </a:r>
            <a:r>
              <a:rPr lang="en-US" sz="2600" dirty="0"/>
              <a:t> </a:t>
            </a:r>
            <a:r>
              <a:rPr lang="en-US" sz="2600" dirty="0" err="1"/>
              <a:t>relasaun</a:t>
            </a:r>
            <a:r>
              <a:rPr lang="en-US" sz="2600" dirty="0"/>
              <a:t> ka </a:t>
            </a:r>
            <a:r>
              <a:rPr lang="en-US" sz="2600" dirty="0" err="1"/>
              <a:t>karakterístika</a:t>
            </a:r>
            <a:r>
              <a:rPr lang="en-US" sz="2600" dirty="0"/>
              <a:t> </a:t>
            </a:r>
            <a:r>
              <a:rPr lang="en-US" sz="2600" dirty="0" err="1"/>
              <a:t>partikulár</a:t>
            </a:r>
            <a:r>
              <a:rPr lang="en-US" sz="2600" dirty="0"/>
              <a:t> </a:t>
            </a:r>
            <a:r>
              <a:rPr lang="en-US" sz="2600" dirty="0" err="1"/>
              <a:t>ida</a:t>
            </a:r>
            <a:r>
              <a:rPr lang="en-US" sz="2600" dirty="0"/>
              <a:t>:</a:t>
            </a:r>
          </a:p>
        </p:txBody>
      </p:sp>
      <p:sp>
        <p:nvSpPr>
          <p:cNvPr id="25" name="Rectangle 265"/>
          <p:cNvSpPr>
            <a:spLocks noChangeArrowheads="1"/>
          </p:cNvSpPr>
          <p:nvPr/>
        </p:nvSpPr>
        <p:spPr bwMode="auto">
          <a:xfrm>
            <a:off x="2167683" y="4768432"/>
            <a:ext cx="8037512" cy="75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/>
              <a:t>Projesaun</a:t>
            </a:r>
            <a:r>
              <a:rPr lang="en-US" sz="2400" dirty="0"/>
              <a:t> </a:t>
            </a:r>
            <a:r>
              <a:rPr lang="en-US" sz="2400" dirty="0" err="1"/>
              <a:t>mapa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tenke</a:t>
            </a:r>
            <a:r>
              <a:rPr lang="en-US" sz="2400" dirty="0"/>
              <a:t> </a:t>
            </a:r>
            <a:r>
              <a:rPr lang="en-US" sz="2400" dirty="0" err="1"/>
              <a:t>hili</a:t>
            </a:r>
            <a:r>
              <a:rPr lang="en-US" sz="2400" dirty="0"/>
              <a:t> </a:t>
            </a:r>
            <a:r>
              <a:rPr lang="en-US" sz="2400" dirty="0" err="1"/>
              <a:t>bazeia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nesesidade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molok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imprime</a:t>
            </a:r>
            <a:endParaRPr lang="en-US" sz="2400" dirty="0"/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1829108" y="3820890"/>
            <a:ext cx="96779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/>
              <a:t>Mapa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imprime</a:t>
            </a:r>
            <a:r>
              <a:rPr lang="en-US" sz="2400" dirty="0"/>
              <a:t> </a:t>
            </a:r>
            <a:r>
              <a:rPr lang="en-US" sz="2400" dirty="0" err="1"/>
              <a:t>labele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tempu</a:t>
            </a:r>
            <a:r>
              <a:rPr lang="en-US" sz="2400" dirty="0"/>
              <a:t> </a:t>
            </a:r>
            <a:r>
              <a:rPr lang="en-US" sz="2400" dirty="0" err="1"/>
              <a:t>hanesan</a:t>
            </a:r>
            <a:r>
              <a:rPr lang="en-US" sz="2400" dirty="0"/>
              <a:t> ho </a:t>
            </a:r>
            <a:r>
              <a:rPr lang="en-US" sz="2400" dirty="0" err="1"/>
              <a:t>área</a:t>
            </a:r>
            <a:r>
              <a:rPr lang="en-US" sz="2400" dirty="0"/>
              <a:t> ka </a:t>
            </a:r>
            <a:r>
              <a:rPr lang="en-US" sz="2400" dirty="0" err="1"/>
              <a:t>konformál</a:t>
            </a:r>
            <a:r>
              <a:rPr lang="en-US" sz="2400" dirty="0"/>
              <a:t> – </a:t>
            </a:r>
            <a:r>
              <a:rPr lang="en-US" sz="2400" dirty="0" err="1"/>
              <a:t>ida-ne'e</a:t>
            </a:r>
            <a:r>
              <a:rPr lang="en-US" sz="2400" dirty="0"/>
              <a:t> </a:t>
            </a:r>
            <a:r>
              <a:rPr lang="en-US" sz="2400" dirty="0" err="1"/>
              <a:t>bele</a:t>
            </a:r>
            <a:r>
              <a:rPr lang="en-US" sz="2400" dirty="0"/>
              <a:t> </a:t>
            </a:r>
            <a:r>
              <a:rPr lang="en-US" sz="2400" dirty="0" err="1"/>
              <a:t>de'it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ka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seluk</a:t>
            </a:r>
            <a:r>
              <a:rPr lang="en-US" sz="2400" dirty="0"/>
              <a:t>, ka la </a:t>
            </a:r>
            <a:r>
              <a:rPr lang="en-US" sz="2400" dirty="0" err="1"/>
              <a:t>presiza</a:t>
            </a:r>
            <a:r>
              <a:rPr lang="en-US" sz="2400" dirty="0"/>
              <a:t>.</a:t>
            </a:r>
            <a:endParaRPr lang="fr-FR" sz="2400" dirty="0"/>
          </a:p>
        </p:txBody>
      </p:sp>
      <p:sp>
        <p:nvSpPr>
          <p:cNvPr id="6" name="Right Arrow 10">
            <a:extLst>
              <a:ext uri="{FF2B5EF4-FFF2-40B4-BE49-F238E27FC236}">
                <a16:creationId xmlns:a16="http://schemas.microsoft.com/office/drawing/2014/main" id="{4EF8C3DC-81BA-AA03-BA9E-8B11684A3FF3}"/>
              </a:ext>
            </a:extLst>
          </p:cNvPr>
          <p:cNvSpPr/>
          <p:nvPr/>
        </p:nvSpPr>
        <p:spPr>
          <a:xfrm>
            <a:off x="1132538" y="3820890"/>
            <a:ext cx="624344" cy="492443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ight Arrow 10">
            <a:extLst>
              <a:ext uri="{FF2B5EF4-FFF2-40B4-BE49-F238E27FC236}">
                <a16:creationId xmlns:a16="http://schemas.microsoft.com/office/drawing/2014/main" id="{F7A40354-5F7D-B17E-0F61-CBEF436926E1}"/>
              </a:ext>
            </a:extLst>
          </p:cNvPr>
          <p:cNvSpPr/>
          <p:nvPr/>
        </p:nvSpPr>
        <p:spPr>
          <a:xfrm>
            <a:off x="1444710" y="4698156"/>
            <a:ext cx="624344" cy="492443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AC09C0C1-EA0C-7BED-EB64-6427F875C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00" y="5664160"/>
            <a:ext cx="108119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Nota: Software SIG </a:t>
            </a:r>
            <a:r>
              <a:rPr lang="en-US" dirty="0" err="1"/>
              <a:t>hala'o</a:t>
            </a:r>
            <a:r>
              <a:rPr lang="en-US" dirty="0"/>
              <a:t> </a:t>
            </a:r>
            <a:r>
              <a:rPr lang="en-US" dirty="0" err="1"/>
              <a:t>koresaun</a:t>
            </a:r>
            <a:r>
              <a:rPr lang="en-US" dirty="0"/>
              <a:t> </a:t>
            </a:r>
            <a:r>
              <a:rPr lang="en-US" dirty="0" err="1"/>
              <a:t>servisu</a:t>
            </a:r>
            <a:r>
              <a:rPr lang="en-US" dirty="0"/>
              <a:t> sira </a:t>
            </a:r>
            <a:r>
              <a:rPr lang="en-US" dirty="0" err="1"/>
              <a:t>lalais</a:t>
            </a:r>
            <a:r>
              <a:rPr lang="en-US" dirty="0"/>
              <a:t> ne'ebé </a:t>
            </a:r>
            <a:r>
              <a:rPr lang="en-US" dirty="0" err="1"/>
              <a:t>permite</a:t>
            </a:r>
            <a:r>
              <a:rPr lang="en-US" dirty="0"/>
              <a:t> ba </a:t>
            </a:r>
            <a:r>
              <a:rPr lang="en-US" dirty="0" err="1"/>
              <a:t>tipu</a:t>
            </a:r>
            <a:r>
              <a:rPr lang="en-US" dirty="0"/>
              <a:t> </a:t>
            </a:r>
            <a:r>
              <a:rPr lang="en-US" dirty="0" err="1"/>
              <a:t>sasukat</a:t>
            </a:r>
            <a:r>
              <a:rPr lang="en-US" dirty="0"/>
              <a:t> </a:t>
            </a:r>
            <a:r>
              <a:rPr lang="en-US" dirty="0" err="1"/>
              <a:t>oioin</a:t>
            </a:r>
            <a:r>
              <a:rPr lang="en-US" dirty="0"/>
              <a:t> </a:t>
            </a:r>
            <a:r>
              <a:rPr lang="en-US" dirty="0" err="1"/>
              <a:t>atu</a:t>
            </a:r>
            <a:r>
              <a:rPr lang="en-US" dirty="0"/>
              <a:t> </a:t>
            </a:r>
            <a:r>
              <a:rPr lang="en-US" dirty="0" err="1"/>
              <a:t>bele</a:t>
            </a:r>
            <a:r>
              <a:rPr lang="en-US" dirty="0"/>
              <a:t> </a:t>
            </a:r>
            <a:r>
              <a:rPr lang="en-US" dirty="0" err="1"/>
              <a:t>koresponde</a:t>
            </a:r>
            <a:r>
              <a:rPr lang="en-US" dirty="0"/>
              <a:t> ba </a:t>
            </a:r>
            <a:r>
              <a:rPr lang="en-US" dirty="0" err="1"/>
              <a:t>realidade</a:t>
            </a:r>
            <a:r>
              <a:rPr lang="en-US" dirty="0"/>
              <a:t> sira.</a:t>
            </a:r>
            <a:endParaRPr lang="en-US" sz="240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A0E0E53-DB50-ADB2-2BB8-B95EAA1D5E1F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11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28BF2F-06A4-A5A0-3C3F-FB810B129A9A}"/>
              </a:ext>
            </a:extLst>
          </p:cNvPr>
          <p:cNvSpPr txBox="1">
            <a:spLocks/>
          </p:cNvSpPr>
          <p:nvPr/>
        </p:nvSpPr>
        <p:spPr>
          <a:xfrm>
            <a:off x="1524000" y="26897"/>
            <a:ext cx="9144000" cy="607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s-ES" altLang="en-US" dirty="0"/>
              <a:t>Define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nia</a:t>
            </a:r>
            <a:r>
              <a:rPr lang="es-ES" altLang="en-US" dirty="0"/>
              <a:t> </a:t>
            </a:r>
            <a:r>
              <a:rPr lang="es-ES" altLang="en-US" dirty="0" err="1"/>
              <a:t>Espesifikasaun</a:t>
            </a:r>
            <a:r>
              <a:rPr lang="es-ES" altLang="en-US" dirty="0"/>
              <a:t> –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jeoespasiál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3389340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731F571-13C1-A24C-F872-7C9214AD386E}"/>
              </a:ext>
            </a:extLst>
          </p:cNvPr>
          <p:cNvGraphicFramePr>
            <a:graphicFrameLocks noGrp="1"/>
          </p:cNvGraphicFramePr>
          <p:nvPr/>
        </p:nvGraphicFramePr>
        <p:xfrm>
          <a:off x="1812925" y="1484499"/>
          <a:ext cx="8604250" cy="4084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0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70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0536">
                <a:tc>
                  <a:txBody>
                    <a:bodyPr/>
                    <a:lstStyle/>
                    <a:p>
                      <a:pPr algn="ctr"/>
                      <a:r>
                        <a:rPr lang="fr-CH" sz="1700" dirty="0" err="1"/>
                        <a:t>Projeksaun</a:t>
                      </a:r>
                      <a:endParaRPr lang="en-US" sz="1700" dirty="0"/>
                    </a:p>
                  </a:txBody>
                  <a:tcPr marL="91438" marR="91438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700" dirty="0" err="1"/>
                        <a:t>Tekniku</a:t>
                      </a:r>
                      <a:endParaRPr lang="en-US" sz="1700" dirty="0"/>
                    </a:p>
                  </a:txBody>
                  <a:tcPr marL="91438" marR="91438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700" dirty="0" err="1"/>
                        <a:t>Tipu</a:t>
                      </a:r>
                      <a:endParaRPr lang="en-US" sz="1700" dirty="0"/>
                    </a:p>
                  </a:txBody>
                  <a:tcPr marL="91438" marR="91438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/>
                        <a:t>Komentariu</a:t>
                      </a:r>
                      <a:endParaRPr lang="en-US" sz="1700" dirty="0"/>
                    </a:p>
                  </a:txBody>
                  <a:tcPr marL="91438" marR="91438"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6962">
                <a:tc>
                  <a:txBody>
                    <a:bodyPr/>
                    <a:lstStyle/>
                    <a:p>
                      <a:r>
                        <a:rPr lang="en-US" sz="1700" dirty="0" err="1"/>
                        <a:t>Equirectangular</a:t>
                      </a:r>
                      <a:endParaRPr lang="en-US" sz="1700" dirty="0"/>
                    </a:p>
                  </a:txBody>
                  <a:tcPr marL="91438" marR="91438" marT="45715" marB="45715" anchor="ctr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Cylindrical</a:t>
                      </a:r>
                    </a:p>
                  </a:txBody>
                  <a:tcPr marL="91438" marR="91438" marT="45715" marB="45715" anchor="ctr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Equidistant</a:t>
                      </a:r>
                    </a:p>
                  </a:txBody>
                  <a:tcPr marL="91438" marR="91438" marT="45715" marB="45715" anchor="ctr"/>
                </a:tc>
                <a:tc>
                  <a:txBody>
                    <a:bodyPr/>
                    <a:lstStyle/>
                    <a:p>
                      <a:r>
                        <a:rPr lang="en-US" sz="1700" dirty="0" err="1"/>
                        <a:t>Jeometria</a:t>
                      </a:r>
                      <a:r>
                        <a:rPr lang="en-US" sz="1700" dirty="0"/>
                        <a:t> simples </a:t>
                      </a:r>
                      <a:r>
                        <a:rPr lang="en-US" sz="1700" dirty="0" err="1"/>
                        <a:t>liu</a:t>
                      </a:r>
                      <a:r>
                        <a:rPr lang="en-US" sz="1700" dirty="0"/>
                        <a:t>; </a:t>
                      </a:r>
                      <a:r>
                        <a:rPr lang="en-US" sz="1700" dirty="0" err="1"/>
                        <a:t>distánsia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sira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tuir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meridianu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sira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hetan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konservasaun</a:t>
                      </a:r>
                      <a:r>
                        <a:rPr lang="en-US" sz="1700" dirty="0"/>
                        <a:t>. Plate carrée: </a:t>
                      </a:r>
                      <a:r>
                        <a:rPr lang="en-US" sz="1700" dirty="0" err="1"/>
                        <a:t>kazu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espesiál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ne'ebé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iha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ekuadór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hanesan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paralelu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padraun</a:t>
                      </a:r>
                      <a:r>
                        <a:rPr lang="en-US" sz="1700" dirty="0"/>
                        <a:t>.</a:t>
                      </a:r>
                    </a:p>
                  </a:txBody>
                  <a:tcPr marL="91438" marR="91438" marT="45715" marB="4571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42">
                <a:tc>
                  <a:txBody>
                    <a:bodyPr/>
                    <a:lstStyle/>
                    <a:p>
                      <a:r>
                        <a:rPr lang="en-US" sz="1700" dirty="0"/>
                        <a:t>Lambert cylindrical equal-area</a:t>
                      </a:r>
                    </a:p>
                  </a:txBody>
                  <a:tcPr marL="91438" marR="91438" marT="45715" marB="4571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Cylindrical</a:t>
                      </a:r>
                    </a:p>
                    <a:p>
                      <a:endParaRPr lang="en-US" sz="1700" dirty="0"/>
                    </a:p>
                  </a:txBody>
                  <a:tcPr marL="91438" marR="91438" marT="45715" marB="45715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Equal-area</a:t>
                      </a:r>
                    </a:p>
                  </a:txBody>
                  <a:tcPr marL="91438" marR="91438" marT="45715" marB="45715"/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91438" marR="91438" marT="45715" marB="4571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8749">
                <a:tc>
                  <a:txBody>
                    <a:bodyPr/>
                    <a:lstStyle/>
                    <a:p>
                      <a:r>
                        <a:rPr lang="en-US" sz="1700" dirty="0"/>
                        <a:t>Universal Transverse Mercator (UTM)</a:t>
                      </a:r>
                    </a:p>
                  </a:txBody>
                  <a:tcPr marL="91438" marR="91438" marT="45715" marB="4571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Cylindrical</a:t>
                      </a:r>
                    </a:p>
                    <a:p>
                      <a:endParaRPr lang="en-US" sz="1700" dirty="0"/>
                    </a:p>
                  </a:txBody>
                  <a:tcPr marL="91438" marR="91438" marT="45715" marB="45715"/>
                </a:tc>
                <a:tc>
                  <a:txBody>
                    <a:bodyPr/>
                    <a:lstStyle/>
                    <a:p>
                      <a:r>
                        <a:rPr lang="fr-CH" sz="1700" dirty="0" err="1"/>
                        <a:t>Conformal</a:t>
                      </a:r>
                      <a:endParaRPr lang="en-US" sz="1700" dirty="0"/>
                    </a:p>
                  </a:txBody>
                  <a:tcPr marL="91438" marR="91438" marT="45715" marB="45715"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Fahe Rai </a:t>
                      </a:r>
                      <a:r>
                        <a:rPr lang="en-US" sz="1700" dirty="0" err="1"/>
                        <a:t>ba</a:t>
                      </a:r>
                      <a:r>
                        <a:rPr lang="en-US" sz="1700" dirty="0"/>
                        <a:t> zona </a:t>
                      </a:r>
                      <a:r>
                        <a:rPr lang="en-US" sz="1700" dirty="0" err="1"/>
                        <a:t>neen-nulu</a:t>
                      </a:r>
                      <a:r>
                        <a:rPr lang="en-US" sz="1700" dirty="0"/>
                        <a:t>, </a:t>
                      </a:r>
                      <a:r>
                        <a:rPr lang="en-US" sz="1700" dirty="0" err="1"/>
                        <a:t>ida-idak</a:t>
                      </a:r>
                      <a:r>
                        <a:rPr lang="en-US" sz="1700" dirty="0"/>
                        <a:t> ho </a:t>
                      </a:r>
                      <a:r>
                        <a:rPr lang="en-US" sz="1700" dirty="0" err="1"/>
                        <a:t>banda</a:t>
                      </a:r>
                      <a:r>
                        <a:rPr lang="en-US" sz="1700" dirty="0"/>
                        <a:t> longitude ho </a:t>
                      </a:r>
                      <a:r>
                        <a:rPr lang="en-US" sz="1700" dirty="0" err="1"/>
                        <a:t>grau</a:t>
                      </a:r>
                      <a:r>
                        <a:rPr lang="en-US" sz="1700" dirty="0"/>
                        <a:t> </a:t>
                      </a:r>
                      <a:r>
                        <a:rPr lang="en-US" sz="1700" dirty="0" err="1"/>
                        <a:t>neen</a:t>
                      </a:r>
                      <a:endParaRPr lang="en-US" sz="1700" dirty="0"/>
                    </a:p>
                  </a:txBody>
                  <a:tcPr marL="91438" marR="91438" marT="45715" marB="4571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8749">
                <a:tc>
                  <a:txBody>
                    <a:bodyPr/>
                    <a:lstStyle/>
                    <a:p>
                      <a:r>
                        <a:rPr lang="fr-CH" sz="1700" dirty="0"/>
                        <a:t>Robinson</a:t>
                      </a:r>
                      <a:endParaRPr lang="en-US" sz="1700" dirty="0"/>
                    </a:p>
                  </a:txBody>
                  <a:tcPr marL="91438" marR="91438" marT="45715" marB="45715"/>
                </a:tc>
                <a:tc>
                  <a:txBody>
                    <a:bodyPr/>
                    <a:lstStyle/>
                    <a:p>
                      <a:r>
                        <a:rPr lang="en-US" sz="1700" b="0" i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Pseudocylindrical</a:t>
                      </a:r>
                      <a:endParaRPr lang="en-US" sz="1700" dirty="0"/>
                    </a:p>
                  </a:txBody>
                  <a:tcPr marL="91438" marR="91438" marT="45715" marB="45715"/>
                </a:tc>
                <a:tc>
                  <a:txBody>
                    <a:bodyPr/>
                    <a:lstStyle/>
                    <a:p>
                      <a:r>
                        <a:rPr lang="es-ES" sz="1700" b="0" i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Kompromisu</a:t>
                      </a:r>
                      <a:r>
                        <a:rPr lang="es-ES" sz="17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s-ES" sz="1700" b="0" i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la'ós</a:t>
                      </a:r>
                      <a:r>
                        <a:rPr lang="es-ES" sz="17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área-</a:t>
                      </a:r>
                      <a:r>
                        <a:rPr lang="es-ES" sz="1700" b="0" i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hanesan</a:t>
                      </a:r>
                      <a:r>
                        <a:rPr lang="es-ES" sz="17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no </a:t>
                      </a:r>
                      <a:r>
                        <a:rPr lang="es-ES" sz="1700" b="0" i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la'ós</a:t>
                      </a:r>
                      <a:r>
                        <a:rPr lang="es-ES" sz="17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700" b="0" i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konformál</a:t>
                      </a:r>
                      <a:r>
                        <a:rPr lang="es-ES" sz="17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700" dirty="0"/>
                    </a:p>
                  </a:txBody>
                  <a:tcPr marL="91438" marR="91438" marT="45715" marB="45715"/>
                </a:tc>
                <a:tc>
                  <a:txBody>
                    <a:bodyPr/>
                    <a:lstStyle/>
                    <a:p>
                      <a:r>
                        <a:rPr lang="fr-CH" sz="1700" dirty="0"/>
                        <a:t>Uza </a:t>
                      </a:r>
                      <a:r>
                        <a:rPr lang="fr-CH" sz="1700" dirty="0" err="1"/>
                        <a:t>hodi</a:t>
                      </a:r>
                      <a:r>
                        <a:rPr lang="fr-CH" sz="1700" dirty="0"/>
                        <a:t> </a:t>
                      </a:r>
                      <a:r>
                        <a:rPr lang="fr-CH" sz="1700" dirty="0" err="1"/>
                        <a:t>kria</a:t>
                      </a:r>
                      <a:r>
                        <a:rPr lang="fr-CH" sz="1700" dirty="0"/>
                        <a:t> mapa </a:t>
                      </a:r>
                      <a:r>
                        <a:rPr lang="fr-CH" sz="1700" dirty="0" err="1"/>
                        <a:t>globál</a:t>
                      </a:r>
                      <a:r>
                        <a:rPr lang="fr-CH" sz="1700" dirty="0"/>
                        <a:t> </a:t>
                      </a:r>
                      <a:r>
                        <a:rPr lang="fr-CH" sz="1700" dirty="0" err="1"/>
                        <a:t>sira</a:t>
                      </a:r>
                      <a:endParaRPr lang="en-US" sz="1700" dirty="0"/>
                    </a:p>
                  </a:txBody>
                  <a:tcPr marL="91438" marR="91438" marT="45715" marB="4571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>
          <a:xfrm>
            <a:off x="385993" y="699488"/>
            <a:ext cx="8361363" cy="4699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2600" b="1" dirty="0">
                <a:ea typeface="+mj-ea"/>
                <a:cs typeface="+mj-cs"/>
              </a:rPr>
              <a:t>V.1 </a:t>
            </a:r>
            <a:r>
              <a:rPr lang="en-US" sz="2600" b="1" dirty="0" err="1">
                <a:ea typeface="+mj-ea"/>
                <a:cs typeface="+mj-cs"/>
              </a:rPr>
              <a:t>Projesaun</a:t>
            </a:r>
            <a:r>
              <a:rPr lang="en-US" sz="2600" b="1" dirty="0">
                <a:ea typeface="+mj-ea"/>
                <a:cs typeface="+mj-cs"/>
              </a:rPr>
              <a:t> Mapa – </a:t>
            </a:r>
            <a:r>
              <a:rPr lang="en-US" sz="2600" b="1" dirty="0" err="1">
                <a:ea typeface="+mj-ea"/>
                <a:cs typeface="+mj-cs"/>
              </a:rPr>
              <a:t>Ezemplu</a:t>
            </a:r>
            <a:r>
              <a:rPr lang="en-US" sz="2600" b="1" dirty="0">
                <a:ea typeface="+mj-ea"/>
                <a:cs typeface="+mj-cs"/>
              </a:rPr>
              <a:t> </a:t>
            </a:r>
            <a:r>
              <a:rPr lang="en-US" sz="2600" b="1" dirty="0" err="1">
                <a:ea typeface="+mj-ea"/>
                <a:cs typeface="+mj-cs"/>
              </a:rPr>
              <a:t>sira</a:t>
            </a:r>
            <a:endParaRPr lang="en-US" sz="2600" b="1" dirty="0">
              <a:ea typeface="+mj-ea"/>
              <a:cs typeface="+mj-cs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0" y="6113827"/>
            <a:ext cx="72263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/>
              <a:t>https://en.wikipedia.org/wiki/List_of_map_projections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74825" y="3860987"/>
            <a:ext cx="8642350" cy="863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A5DA831-8F89-967C-2A46-C2A2AB302151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12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1042B6-F0EF-5435-9AED-3D22DE696239}"/>
              </a:ext>
            </a:extLst>
          </p:cNvPr>
          <p:cNvSpPr txBox="1">
            <a:spLocks/>
          </p:cNvSpPr>
          <p:nvPr/>
        </p:nvSpPr>
        <p:spPr>
          <a:xfrm>
            <a:off x="1524000" y="26897"/>
            <a:ext cx="9144000" cy="607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s-ES" altLang="en-US" dirty="0"/>
              <a:t>Define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nia</a:t>
            </a:r>
            <a:r>
              <a:rPr lang="es-ES" altLang="en-US" dirty="0"/>
              <a:t> </a:t>
            </a:r>
            <a:r>
              <a:rPr lang="es-ES" altLang="en-US" dirty="0" err="1"/>
              <a:t>Espesifikasaun</a:t>
            </a:r>
            <a:r>
              <a:rPr lang="es-ES" altLang="en-US" dirty="0"/>
              <a:t> –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jeoespasiál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3287346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85993" y="699488"/>
            <a:ext cx="8361363" cy="4699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2600" b="1" dirty="0">
                <a:ea typeface="+mj-ea"/>
                <a:cs typeface="+mj-cs"/>
              </a:rPr>
              <a:t>V.2 </a:t>
            </a:r>
            <a:r>
              <a:rPr lang="en-US" sz="2600" b="1" dirty="0" err="1">
                <a:ea typeface="+mj-ea"/>
                <a:cs typeface="+mj-cs"/>
              </a:rPr>
              <a:t>Extensaun</a:t>
            </a:r>
            <a:r>
              <a:rPr lang="en-US" sz="2600" b="1" dirty="0">
                <a:ea typeface="+mj-ea"/>
                <a:cs typeface="+mj-cs"/>
              </a:rPr>
              <a:t> </a:t>
            </a:r>
            <a:r>
              <a:rPr lang="en-US" sz="2600" b="1" dirty="0" err="1">
                <a:ea typeface="+mj-ea"/>
                <a:cs typeface="+mj-cs"/>
              </a:rPr>
              <a:t>jeográfika</a:t>
            </a:r>
            <a:r>
              <a:rPr lang="en-US" sz="2600" b="1" dirty="0">
                <a:ea typeface="+mj-ea"/>
                <a:cs typeface="+mj-cs"/>
              </a:rPr>
              <a:t> </a:t>
            </a:r>
            <a:r>
              <a:rPr lang="en-US" sz="2600" b="1" dirty="0" err="1">
                <a:ea typeface="+mj-ea"/>
                <a:cs typeface="+mj-cs"/>
              </a:rPr>
              <a:t>hosi</a:t>
            </a:r>
            <a:r>
              <a:rPr lang="en-US" sz="2600" b="1" dirty="0">
                <a:ea typeface="+mj-ea"/>
                <a:cs typeface="+mj-cs"/>
              </a:rPr>
              <a:t> </a:t>
            </a:r>
            <a:r>
              <a:rPr lang="en-US" sz="2600" b="1" dirty="0" err="1">
                <a:ea typeface="+mj-ea"/>
                <a:cs typeface="+mj-cs"/>
              </a:rPr>
              <a:t>área</a:t>
            </a:r>
            <a:r>
              <a:rPr lang="en-US" sz="2600" b="1" dirty="0">
                <a:ea typeface="+mj-ea"/>
                <a:cs typeface="+mj-cs"/>
              </a:rPr>
              <a:t> </a:t>
            </a:r>
            <a:r>
              <a:rPr lang="en-US" sz="2600" b="1" dirty="0" err="1">
                <a:ea typeface="+mj-ea"/>
                <a:cs typeface="+mj-cs"/>
              </a:rPr>
              <a:t>ne'ebé</a:t>
            </a:r>
            <a:r>
              <a:rPr lang="en-US" sz="2600" b="1" dirty="0">
                <a:ea typeface="+mj-ea"/>
                <a:cs typeface="+mj-cs"/>
              </a:rPr>
              <a:t> </a:t>
            </a:r>
            <a:r>
              <a:rPr lang="en-US" sz="2600" b="1" dirty="0" err="1">
                <a:ea typeface="+mj-ea"/>
                <a:cs typeface="+mj-cs"/>
              </a:rPr>
              <a:t>maka</a:t>
            </a:r>
            <a:r>
              <a:rPr lang="en-US" sz="2600" b="1" dirty="0">
                <a:ea typeface="+mj-ea"/>
                <a:cs typeface="+mj-cs"/>
              </a:rPr>
              <a:t> </a:t>
            </a:r>
            <a:r>
              <a:rPr lang="en-US" sz="2600" b="1" dirty="0" err="1">
                <a:ea typeface="+mj-ea"/>
                <a:cs typeface="+mj-cs"/>
              </a:rPr>
              <a:t>kobre</a:t>
            </a:r>
            <a:endParaRPr lang="en-US" sz="2600" b="1" dirty="0"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F9E9D8-CBB4-DA0C-0A37-308C44F48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094" y="1306674"/>
            <a:ext cx="4529366" cy="23385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0836B2-BE22-9D24-829A-51D74D9457AA}"/>
              </a:ext>
            </a:extLst>
          </p:cNvPr>
          <p:cNvSpPr/>
          <p:nvPr/>
        </p:nvSpPr>
        <p:spPr>
          <a:xfrm>
            <a:off x="6814341" y="1373348"/>
            <a:ext cx="4139409" cy="2103277"/>
          </a:xfrm>
          <a:prstGeom prst="rect">
            <a:avLst/>
          </a:prstGeom>
          <a:noFill/>
          <a:ln w="38100">
            <a:solidFill>
              <a:srgbClr val="1F83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C102BC-2CC9-0517-BAD5-FA150E24A8D4}"/>
              </a:ext>
            </a:extLst>
          </p:cNvPr>
          <p:cNvSpPr/>
          <p:nvPr/>
        </p:nvSpPr>
        <p:spPr>
          <a:xfrm>
            <a:off x="6868927" y="1547812"/>
            <a:ext cx="1650389" cy="122094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EAC23E-A284-7C21-D1E3-C6C60170D942}"/>
              </a:ext>
            </a:extLst>
          </p:cNvPr>
          <p:cNvSpPr txBox="1"/>
          <p:nvPr/>
        </p:nvSpPr>
        <p:spPr>
          <a:xfrm>
            <a:off x="10956923" y="1306674"/>
            <a:ext cx="969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ea typeface="+mj-ea"/>
                <a:cs typeface="+mj-cs"/>
              </a:rPr>
              <a:t>Layer 1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9B65F1-D228-C33C-7748-2DCBBE661D89}"/>
              </a:ext>
            </a:extLst>
          </p:cNvPr>
          <p:cNvSpPr txBox="1"/>
          <p:nvPr/>
        </p:nvSpPr>
        <p:spPr>
          <a:xfrm>
            <a:off x="8519316" y="1491339"/>
            <a:ext cx="969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a typeface="+mj-ea"/>
                <a:cs typeface="+mj-cs"/>
              </a:rPr>
              <a:t>Layer 2</a:t>
            </a:r>
            <a:endParaRPr lang="en-GB" dirty="0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7E253D46-E01C-8DAE-4D18-CE274627D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76" y="2119916"/>
            <a:ext cx="5685319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PH" sz="2600" dirty="0" err="1"/>
              <a:t>Bainhira</a:t>
            </a:r>
            <a:r>
              <a:rPr lang="en-PH" sz="2600" dirty="0"/>
              <a:t> </a:t>
            </a:r>
            <a:r>
              <a:rPr lang="en-PH" sz="2600" dirty="0" err="1"/>
              <a:t>kamada</a:t>
            </a:r>
            <a:r>
              <a:rPr lang="en-PH" sz="2600" dirty="0"/>
              <a:t> </a:t>
            </a:r>
            <a:r>
              <a:rPr lang="en-PH" sz="2600" dirty="0" err="1"/>
              <a:t>hotu-hotu</a:t>
            </a:r>
            <a:r>
              <a:rPr lang="en-PH" sz="2600" dirty="0"/>
              <a:t> </a:t>
            </a:r>
            <a:r>
              <a:rPr lang="en-PH" sz="2600" dirty="0" err="1"/>
              <a:t>aprezenta</a:t>
            </a:r>
            <a:r>
              <a:rPr lang="en-PH" sz="2600" dirty="0"/>
              <a:t> </a:t>
            </a:r>
            <a:r>
              <a:rPr lang="en-PH" sz="2600" dirty="0" err="1"/>
              <a:t>sistema</a:t>
            </a:r>
            <a:r>
              <a:rPr lang="en-PH" sz="2600" dirty="0"/>
              <a:t> </a:t>
            </a:r>
            <a:r>
              <a:rPr lang="en-PH" sz="2600" dirty="0" err="1"/>
              <a:t>koordenada</a:t>
            </a:r>
            <a:r>
              <a:rPr lang="en-PH" sz="2600" dirty="0"/>
              <a:t> </a:t>
            </a:r>
            <a:r>
              <a:rPr lang="en-PH" sz="2600" dirty="0" err="1"/>
              <a:t>jeográfika</a:t>
            </a:r>
            <a:r>
              <a:rPr lang="en-PH" sz="2600" dirty="0"/>
              <a:t> </a:t>
            </a:r>
            <a:r>
              <a:rPr lang="en-PH" sz="2600" dirty="0" err="1"/>
              <a:t>hanesan</a:t>
            </a:r>
            <a:r>
              <a:rPr lang="en-PH" sz="2600" dirty="0"/>
              <a:t> no </a:t>
            </a:r>
            <a:r>
              <a:rPr lang="en-PH" sz="2600" dirty="0" err="1"/>
              <a:t>projesaun</a:t>
            </a:r>
            <a:r>
              <a:rPr lang="en-PH" sz="2600" dirty="0"/>
              <a:t> </a:t>
            </a:r>
            <a:r>
              <a:rPr lang="en-PH" sz="2600" dirty="0" err="1"/>
              <a:t>mapa</a:t>
            </a:r>
            <a:r>
              <a:rPr lang="en-PH" sz="2600" dirty="0"/>
              <a:t> </a:t>
            </a:r>
            <a:r>
              <a:rPr lang="en-PH" sz="2600" dirty="0" err="1"/>
              <a:t>nian</a:t>
            </a:r>
            <a:r>
              <a:rPr lang="en-PH" sz="2600" dirty="0"/>
              <a:t> </a:t>
            </a:r>
            <a:r>
              <a:rPr lang="en-PH" sz="2600" dirty="0" err="1"/>
              <a:t>ita</a:t>
            </a:r>
            <a:r>
              <a:rPr lang="en-PH" sz="2600" dirty="0"/>
              <a:t> </a:t>
            </a:r>
            <a:r>
              <a:rPr lang="en-PH" sz="2600" dirty="0" err="1"/>
              <a:t>hakarak</a:t>
            </a:r>
            <a:r>
              <a:rPr lang="en-PH" sz="2600" dirty="0"/>
              <a:t> </a:t>
            </a:r>
            <a:r>
              <a:rPr lang="en-PH" sz="2600" dirty="0" err="1"/>
              <a:t>atu</a:t>
            </a:r>
            <a:r>
              <a:rPr lang="en-PH" sz="2600" dirty="0"/>
              <a:t> </a:t>
            </a:r>
            <a:r>
              <a:rPr lang="en-PH" sz="2600" dirty="0" err="1"/>
              <a:t>asegura</a:t>
            </a:r>
            <a:r>
              <a:rPr lang="en-PH" sz="2600" dirty="0"/>
              <a:t> </a:t>
            </a:r>
            <a:r>
              <a:rPr lang="en-PH" sz="2600" dirty="0" err="1"/>
              <a:t>katak</a:t>
            </a:r>
            <a:r>
              <a:rPr lang="en-PH" sz="2600" dirty="0"/>
              <a:t> </a:t>
            </a:r>
            <a:r>
              <a:rPr lang="en-PH" sz="2600" dirty="0" err="1"/>
              <a:t>sira</a:t>
            </a:r>
            <a:r>
              <a:rPr lang="en-PH" sz="2600" dirty="0"/>
              <a:t> </a:t>
            </a:r>
            <a:r>
              <a:rPr lang="en-PH" sz="2600" dirty="0" err="1"/>
              <a:t>mós</a:t>
            </a:r>
            <a:r>
              <a:rPr lang="en-PH" sz="2600" dirty="0"/>
              <a:t> </a:t>
            </a:r>
            <a:r>
              <a:rPr lang="en-PH" sz="2600" dirty="0" err="1"/>
              <a:t>kobre</a:t>
            </a:r>
            <a:r>
              <a:rPr lang="en-PH" sz="2600" dirty="0"/>
              <a:t> </a:t>
            </a:r>
            <a:r>
              <a:rPr lang="en-PH" sz="2600" dirty="0" err="1"/>
              <a:t>extensaun</a:t>
            </a:r>
            <a:r>
              <a:rPr lang="en-PH" sz="2600" dirty="0"/>
              <a:t> </a:t>
            </a:r>
            <a:r>
              <a:rPr lang="en-PH" sz="2600" dirty="0" err="1"/>
              <a:t>tomak</a:t>
            </a:r>
            <a:r>
              <a:rPr lang="en-PH" sz="2600" dirty="0"/>
              <a:t> </a:t>
            </a:r>
            <a:r>
              <a:rPr lang="en-PH" sz="2600" dirty="0" err="1"/>
              <a:t>hosi</a:t>
            </a:r>
            <a:r>
              <a:rPr lang="en-PH" sz="2600" dirty="0"/>
              <a:t> </a:t>
            </a:r>
            <a:r>
              <a:rPr lang="en-PH" sz="2600" dirty="0" err="1"/>
              <a:t>área</a:t>
            </a:r>
            <a:r>
              <a:rPr lang="en-PH" sz="2600" dirty="0"/>
              <a:t> </a:t>
            </a:r>
            <a:r>
              <a:rPr lang="en-PH" sz="2600" dirty="0" err="1"/>
              <a:t>interese</a:t>
            </a:r>
            <a:r>
              <a:rPr lang="en-PH" sz="2600" dirty="0"/>
              <a:t> </a:t>
            </a:r>
            <a:r>
              <a:rPr lang="en-PH" sz="2600" dirty="0" err="1"/>
              <a:t>nian</a:t>
            </a:r>
            <a:endParaRPr lang="en-US" sz="2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37EDC2-8C2D-F430-FE50-3143FA4B3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094" y="3743851"/>
            <a:ext cx="4529366" cy="23385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58175C0-6E68-A861-DBA2-67866C2545ED}"/>
              </a:ext>
            </a:extLst>
          </p:cNvPr>
          <p:cNvSpPr/>
          <p:nvPr/>
        </p:nvSpPr>
        <p:spPr>
          <a:xfrm>
            <a:off x="6814341" y="3805898"/>
            <a:ext cx="4139409" cy="2101418"/>
          </a:xfrm>
          <a:prstGeom prst="rect">
            <a:avLst/>
          </a:prstGeom>
          <a:noFill/>
          <a:ln w="76200">
            <a:solidFill>
              <a:srgbClr val="1F83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6A5C7F-A508-62B1-6B3A-AF3D83AAD6B1}"/>
              </a:ext>
            </a:extLst>
          </p:cNvPr>
          <p:cNvSpPr/>
          <p:nvPr/>
        </p:nvSpPr>
        <p:spPr>
          <a:xfrm>
            <a:off x="6811168" y="3805898"/>
            <a:ext cx="4139409" cy="21032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CB4290-89AF-8680-A7DF-6CD9DD82EA72}"/>
              </a:ext>
            </a:extLst>
          </p:cNvPr>
          <p:cNvSpPr txBox="1"/>
          <p:nvPr/>
        </p:nvSpPr>
        <p:spPr>
          <a:xfrm>
            <a:off x="10956923" y="3743851"/>
            <a:ext cx="969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ea typeface="+mj-ea"/>
                <a:cs typeface="+mj-cs"/>
              </a:rPr>
              <a:t>Layer 1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F71311-D1B2-75F4-EF2D-66176EC1AA42}"/>
              </a:ext>
            </a:extLst>
          </p:cNvPr>
          <p:cNvSpPr txBox="1"/>
          <p:nvPr/>
        </p:nvSpPr>
        <p:spPr>
          <a:xfrm>
            <a:off x="10956923" y="4075796"/>
            <a:ext cx="969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a typeface="+mj-ea"/>
                <a:cs typeface="+mj-cs"/>
              </a:rPr>
              <a:t>Layer 2</a:t>
            </a:r>
            <a:endParaRPr lang="en-GB" dirty="0"/>
          </a:p>
        </p:txBody>
      </p:sp>
      <p:pic>
        <p:nvPicPr>
          <p:cNvPr id="21" name="Picture 20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FC095FCD-EFC9-DE1E-0C1C-0F429DCBB4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98697" y="4102784"/>
            <a:ext cx="1558661" cy="1558661"/>
          </a:xfrm>
          <a:prstGeom prst="rect">
            <a:avLst/>
          </a:prstGeom>
        </p:spPr>
      </p:pic>
      <p:pic>
        <p:nvPicPr>
          <p:cNvPr id="22" name="Picture 21" descr="A red x on a black background&#10;&#10;Description automatically generated">
            <a:extLst>
              <a:ext uri="{FF2B5EF4-FFF2-40B4-BE49-F238E27FC236}">
                <a16:creationId xmlns:a16="http://schemas.microsoft.com/office/drawing/2014/main" id="{ED7266F9-C332-CF21-4A89-26274559B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878267" y="1422136"/>
            <a:ext cx="2268322" cy="1944275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A81F907-E671-D604-0231-92C0A328C658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13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80A736-EED9-175C-8B58-56972E964E1B}"/>
              </a:ext>
            </a:extLst>
          </p:cNvPr>
          <p:cNvSpPr txBox="1">
            <a:spLocks/>
          </p:cNvSpPr>
          <p:nvPr/>
        </p:nvSpPr>
        <p:spPr>
          <a:xfrm>
            <a:off x="1524000" y="26897"/>
            <a:ext cx="9144000" cy="607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s-ES" altLang="en-US" dirty="0"/>
              <a:t>Define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nia</a:t>
            </a:r>
            <a:r>
              <a:rPr lang="es-ES" altLang="en-US" dirty="0"/>
              <a:t> </a:t>
            </a:r>
            <a:r>
              <a:rPr lang="es-ES" altLang="en-US" dirty="0" err="1"/>
              <a:t>Espesifikasaun</a:t>
            </a:r>
            <a:r>
              <a:rPr lang="es-ES" altLang="en-US" dirty="0"/>
              <a:t> –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jeoespasiál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52488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97D5F3-0131-F349-9DB6-0ECEF19349B9}"/>
              </a:ext>
            </a:extLst>
          </p:cNvPr>
          <p:cNvSpPr txBox="1">
            <a:spLocks/>
          </p:cNvSpPr>
          <p:nvPr/>
        </p:nvSpPr>
        <p:spPr>
          <a:xfrm>
            <a:off x="629435" y="2484903"/>
            <a:ext cx="11227603" cy="41350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6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/>
              <a:t>Vector</a:t>
            </a:r>
          </a:p>
          <a:p>
            <a:pPr marL="635000" lvl="1" indent="-1778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/>
              <a:t>Shapefile (</a:t>
            </a:r>
            <a:r>
              <a:rPr lang="fi-FI" sz="2400" dirty="0"/>
              <a:t>tuir loloos kompostu hosi arkivu 3 to'o 8</a:t>
            </a:r>
            <a:r>
              <a:rPr lang="en-US" sz="2400" dirty="0"/>
              <a:t>)</a:t>
            </a:r>
          </a:p>
          <a:p>
            <a:pPr marL="635000" lvl="1" indent="-1778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 err="1"/>
              <a:t>GeoJSON</a:t>
            </a:r>
            <a:r>
              <a:rPr lang="en-US" sz="2400" dirty="0"/>
              <a:t> (QGIS)</a:t>
            </a:r>
          </a:p>
          <a:p>
            <a:pPr marL="228600" indent="-2286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/>
              <a:t>Raster</a:t>
            </a:r>
          </a:p>
          <a:p>
            <a:pPr marL="635000" lvl="1" indent="-1778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/>
              <a:t>Georeferenced: </a:t>
            </a:r>
            <a:r>
              <a:rPr lang="en-US" sz="2400" dirty="0" err="1"/>
              <a:t>Geotiff</a:t>
            </a:r>
            <a:r>
              <a:rPr lang="en-US" sz="2400" dirty="0"/>
              <a:t> or GRID </a:t>
            </a:r>
          </a:p>
          <a:p>
            <a:pPr marL="635000" lvl="1" indent="-1778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/>
              <a:t>Laiha georeferenced: .jpeg, .</a:t>
            </a:r>
            <a:r>
              <a:rPr lang="en-US" sz="2400" dirty="0" err="1"/>
              <a:t>png</a:t>
            </a:r>
            <a:r>
              <a:rPr lang="en-US" sz="2400" dirty="0"/>
              <a:t>, etc.</a:t>
            </a:r>
          </a:p>
          <a:p>
            <a:pPr marL="228600" indent="-2286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/>
              <a:t>Tabular</a:t>
            </a:r>
          </a:p>
          <a:p>
            <a:pPr marL="635000" lvl="1" indent="-1778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/>
              <a:t>Spreadsheets: .</a:t>
            </a:r>
            <a:r>
              <a:rPr lang="en-US" sz="2400" dirty="0" err="1"/>
              <a:t>xls</a:t>
            </a:r>
            <a:r>
              <a:rPr lang="en-US" sz="2400" dirty="0"/>
              <a:t>, .</a:t>
            </a:r>
            <a:r>
              <a:rPr lang="en-US" sz="2400" dirty="0" err="1"/>
              <a:t>dbf</a:t>
            </a:r>
            <a:endParaRPr lang="en-US" sz="2400" dirty="0"/>
          </a:p>
          <a:p>
            <a:pPr marL="228600" indent="-2286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/>
              <a:t>Combined vector/raster/tabular</a:t>
            </a:r>
          </a:p>
          <a:p>
            <a:pPr marL="635000" lvl="1" indent="-17780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2400" dirty="0" err="1"/>
              <a:t>Geodatabases</a:t>
            </a:r>
            <a:endParaRPr lang="en-US" sz="24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77023" y="695343"/>
            <a:ext cx="8361363" cy="4699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fr-CH" sz="2600" b="1" dirty="0">
                <a:ea typeface="+mj-ea"/>
                <a:cs typeface="+mj-cs"/>
              </a:rPr>
              <a:t>V.3 Lingua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7022" y="1879585"/>
            <a:ext cx="8783638" cy="6858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fontAlgn="auto">
              <a:lnSpc>
                <a:spcPct val="90000"/>
              </a:lnSpc>
              <a:spcAft>
                <a:spcPts val="0"/>
              </a:spcAft>
              <a:defRPr sz="2600" b="1">
                <a:latin typeface="+mn-lt"/>
                <a:ea typeface="+mj-ea"/>
                <a:cs typeface="+mj-cs"/>
              </a:defRPr>
            </a:lvl1pPr>
          </a:lstStyle>
          <a:p>
            <a:r>
              <a:rPr lang="fr-CH" dirty="0"/>
              <a:t>V.4 </a:t>
            </a:r>
            <a:r>
              <a:rPr lang="fr-CH" dirty="0" err="1"/>
              <a:t>Formatu</a:t>
            </a:r>
            <a:r>
              <a:rPr lang="fr-CH" dirty="0"/>
              <a:t> </a:t>
            </a:r>
            <a:r>
              <a:rPr lang="fr-CH" dirty="0" err="1"/>
              <a:t>dadus</a:t>
            </a:r>
            <a:r>
              <a:rPr lang="fr-CH" dirty="0"/>
              <a:t> </a:t>
            </a:r>
            <a:r>
              <a:rPr lang="fr-CH" dirty="0" err="1"/>
              <a:t>jeoespasiál</a:t>
            </a:r>
            <a:r>
              <a:rPr lang="fr-CH" dirty="0"/>
              <a:t> no </a:t>
            </a:r>
            <a:r>
              <a:rPr lang="fr-CH" dirty="0" err="1"/>
              <a:t>atributu</a:t>
            </a:r>
            <a:r>
              <a:rPr lang="fr-CH" dirty="0"/>
              <a:t> (</a:t>
            </a:r>
            <a:r>
              <a:rPr lang="fr-CH" dirty="0" err="1"/>
              <a:t>uza</a:t>
            </a:r>
            <a:r>
              <a:rPr lang="fr-CH" dirty="0"/>
              <a:t> </a:t>
            </a:r>
            <a:r>
              <a:rPr lang="fr-CH" dirty="0" err="1"/>
              <a:t>barak</a:t>
            </a:r>
            <a:r>
              <a:rPr lang="fr-CH" dirty="0"/>
              <a:t> </a:t>
            </a:r>
            <a:r>
              <a:rPr lang="fr-CH" dirty="0" err="1"/>
              <a:t>liu</a:t>
            </a:r>
            <a:r>
              <a:rPr lang="fr-CH" dirty="0"/>
              <a:t>)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8199058" y="4485629"/>
            <a:ext cx="2468941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fr-CH" altLang="zh-CN" sz="2000" b="1" dirty="0" err="1">
                <a:solidFill>
                  <a:srgbClr val="FF0000"/>
                </a:solidFill>
                <a:ea typeface="+mj-ea"/>
                <a:cs typeface="+mj-cs"/>
              </a:rPr>
              <a:t>Rekomenda</a:t>
            </a:r>
            <a:r>
              <a:rPr lang="fr-CH" altLang="zh-CN" sz="2000" b="1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fr-CH" altLang="zh-CN" sz="2000" b="1" dirty="0" err="1">
                <a:solidFill>
                  <a:srgbClr val="FF0000"/>
                </a:solidFill>
                <a:ea typeface="+mj-ea"/>
                <a:cs typeface="+mj-cs"/>
              </a:rPr>
              <a:t>Tebes</a:t>
            </a:r>
            <a:endParaRPr lang="fr-CH" sz="2000" b="1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29436" y="1243456"/>
            <a:ext cx="11168117" cy="5048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en-US" sz="2400" dirty="0"/>
              <a:t>Lian </a:t>
            </a:r>
            <a:r>
              <a:rPr lang="en-US" sz="2400" dirty="0" err="1"/>
              <a:t>nasionál</a:t>
            </a:r>
            <a:r>
              <a:rPr lang="en-US" sz="2400" dirty="0"/>
              <a:t> no </a:t>
            </a:r>
            <a:r>
              <a:rPr lang="en-US" sz="2400" dirty="0" err="1"/>
              <a:t>internasionál</a:t>
            </a:r>
            <a:r>
              <a:rPr lang="en-US" sz="2400" dirty="0"/>
              <a:t> (</a:t>
            </a:r>
            <a:r>
              <a:rPr lang="en-US" sz="2400" dirty="0" err="1"/>
              <a:t>ezemplu</a:t>
            </a:r>
            <a:r>
              <a:rPr lang="en-US" sz="2400" dirty="0"/>
              <a:t>, Inglés) </a:t>
            </a:r>
            <a:r>
              <a:rPr lang="en-US" sz="2400" dirty="0" err="1"/>
              <a:t>uza</a:t>
            </a:r>
            <a:r>
              <a:rPr lang="en-US" sz="2400" dirty="0"/>
              <a:t> </a:t>
            </a:r>
            <a:r>
              <a:rPr lang="en-US" sz="2400" dirty="0" err="1"/>
              <a:t>padraun</a:t>
            </a:r>
            <a:r>
              <a:rPr lang="en-US" sz="2400" dirty="0"/>
              <a:t> </a:t>
            </a:r>
            <a:r>
              <a:rPr lang="en-US" sz="2400" dirty="0" err="1"/>
              <a:t>kode</a:t>
            </a:r>
            <a:r>
              <a:rPr lang="en-US" sz="2400" dirty="0"/>
              <a:t> </a:t>
            </a:r>
            <a:r>
              <a:rPr lang="en-US" sz="2400" dirty="0" err="1"/>
              <a:t>testu</a:t>
            </a:r>
            <a:r>
              <a:rPr lang="en-US" sz="2400" dirty="0"/>
              <a:t> Unicode </a:t>
            </a:r>
            <a:r>
              <a:rPr lang="en-US" sz="2400" dirty="0" err="1"/>
              <a:t>nian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1313126" y="2853167"/>
            <a:ext cx="1249099" cy="36187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 dirty="0"/>
          </a:p>
        </p:txBody>
      </p:sp>
      <p:sp>
        <p:nvSpPr>
          <p:cNvPr id="21" name="Rectangle 20"/>
          <p:cNvSpPr/>
          <p:nvPr/>
        </p:nvSpPr>
        <p:spPr>
          <a:xfrm>
            <a:off x="1313126" y="3791358"/>
            <a:ext cx="4030399" cy="36187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CH" dirty="0"/>
          </a:p>
        </p:txBody>
      </p:sp>
      <p:sp>
        <p:nvSpPr>
          <p:cNvPr id="23" name="Rectangle 22"/>
          <p:cNvSpPr/>
          <p:nvPr/>
        </p:nvSpPr>
        <p:spPr>
          <a:xfrm>
            <a:off x="3154511" y="4795192"/>
            <a:ext cx="504056" cy="4318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CH" dirty="0"/>
          </a:p>
        </p:txBody>
      </p:sp>
      <p:sp>
        <p:nvSpPr>
          <p:cNvPr id="24" name="Rectangle 23"/>
          <p:cNvSpPr/>
          <p:nvPr/>
        </p:nvSpPr>
        <p:spPr>
          <a:xfrm>
            <a:off x="7562850" y="4579292"/>
            <a:ext cx="580024" cy="4318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fr-CH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DEF9C4E-AAEA-38E4-40EE-CCA86E319128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14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FE75C8-A488-76E7-B14A-BA003C4A088A}"/>
              </a:ext>
            </a:extLst>
          </p:cNvPr>
          <p:cNvSpPr txBox="1">
            <a:spLocks/>
          </p:cNvSpPr>
          <p:nvPr/>
        </p:nvSpPr>
        <p:spPr>
          <a:xfrm>
            <a:off x="1524000" y="26897"/>
            <a:ext cx="9144000" cy="607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s-ES" altLang="en-US" dirty="0"/>
              <a:t>Define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nia</a:t>
            </a:r>
            <a:r>
              <a:rPr lang="es-ES" altLang="en-US" dirty="0"/>
              <a:t> </a:t>
            </a:r>
            <a:r>
              <a:rPr lang="es-ES" altLang="en-US" dirty="0" err="1"/>
              <a:t>Espesifikasaun</a:t>
            </a:r>
            <a:r>
              <a:rPr lang="es-ES" altLang="en-US" dirty="0"/>
              <a:t> –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jeoespasiál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1488829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380072A-4E03-BE39-E94F-2404230DAE5B}"/>
              </a:ext>
            </a:extLst>
          </p:cNvPr>
          <p:cNvSpPr txBox="1">
            <a:spLocks/>
          </p:cNvSpPr>
          <p:nvPr/>
        </p:nvSpPr>
        <p:spPr>
          <a:xfrm>
            <a:off x="1524000" y="42820"/>
            <a:ext cx="9144000" cy="573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Formatu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jeoespasiál</a:t>
            </a:r>
            <a:endParaRPr lang="fr-CH" altLang="en-US" sz="3200" b="1" dirty="0">
              <a:solidFill>
                <a:srgbClr val="002147"/>
              </a:solidFill>
              <a:latin typeface="+mn-lt"/>
            </a:endParaRPr>
          </a:p>
        </p:txBody>
      </p:sp>
      <p:pic>
        <p:nvPicPr>
          <p:cNvPr id="5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930" y="1216092"/>
            <a:ext cx="27241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05" y="1422467"/>
            <a:ext cx="2505075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017" y="1200217"/>
            <a:ext cx="2706688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Content Placeholder 4"/>
          <p:cNvSpPr txBox="1">
            <a:spLocks/>
          </p:cNvSpPr>
          <p:nvPr/>
        </p:nvSpPr>
        <p:spPr>
          <a:xfrm>
            <a:off x="4440955" y="3137091"/>
            <a:ext cx="6875462" cy="504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sz="2000" dirty="0"/>
              <a:t>Point                                           Line                                           Polygon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endParaRPr lang="en-US" sz="1800" dirty="0"/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167156" y="1978605"/>
            <a:ext cx="2261182" cy="54133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400" dirty="0"/>
              <a:t>Formatu Vector</a:t>
            </a:r>
            <a:endParaRPr lang="en-GB" sz="2400" dirty="0"/>
          </a:p>
        </p:txBody>
      </p:sp>
      <p:pic>
        <p:nvPicPr>
          <p:cNvPr id="63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655" y="3992810"/>
            <a:ext cx="2392362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" name="Group 10"/>
          <p:cNvGrpSpPr>
            <a:grpSpLocks/>
          </p:cNvGrpSpPr>
          <p:nvPr/>
        </p:nvGrpSpPr>
        <p:grpSpPr bwMode="auto">
          <a:xfrm>
            <a:off x="8912942" y="3984872"/>
            <a:ext cx="2921000" cy="2178050"/>
            <a:chOff x="6223000" y="3810000"/>
            <a:chExt cx="3733800" cy="2686050"/>
          </a:xfrm>
        </p:grpSpPr>
        <p:pic>
          <p:nvPicPr>
            <p:cNvPr id="65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3000" y="3810000"/>
              <a:ext cx="2752725" cy="268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4200" y="4267200"/>
              <a:ext cx="1752600" cy="1722641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Rectangle 66"/>
            <p:cNvSpPr/>
            <p:nvPr/>
          </p:nvSpPr>
          <p:spPr>
            <a:xfrm>
              <a:off x="7290380" y="4953333"/>
              <a:ext cx="304386" cy="30541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en-US">
                <a:solidFill>
                  <a:schemeClr val="tx1"/>
                </a:solidFill>
                <a:cs typeface="Arial" charset="0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>
            <a:xfrm flipV="1">
              <a:off x="7594766" y="4342511"/>
              <a:ext cx="533691" cy="76352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67" idx="3"/>
            </p:cNvCxnSpPr>
            <p:nvPr/>
          </p:nvCxnSpPr>
          <p:spPr>
            <a:xfrm>
              <a:off x="7594766" y="5106039"/>
              <a:ext cx="533691" cy="83792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63" y="3946772"/>
            <a:ext cx="2617788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itle 1"/>
          <p:cNvSpPr txBox="1">
            <a:spLocks/>
          </p:cNvSpPr>
          <p:nvPr/>
        </p:nvSpPr>
        <p:spPr>
          <a:xfrm>
            <a:off x="462575" y="4599111"/>
            <a:ext cx="2261182" cy="6858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/>
              <a:t>Formatu Raster</a:t>
            </a:r>
            <a:endParaRPr lang="en-GB" sz="2400" dirty="0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508829DE-93AB-94E7-B853-4369F29FF248}"/>
              </a:ext>
            </a:extLst>
          </p:cNvPr>
          <p:cNvSpPr txBox="1">
            <a:spLocks/>
          </p:cNvSpPr>
          <p:nvPr/>
        </p:nvSpPr>
        <p:spPr>
          <a:xfrm>
            <a:off x="2241175" y="5768514"/>
            <a:ext cx="1330881" cy="504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sz="2000" dirty="0"/>
              <a:t>Grid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endParaRPr lang="en-US" sz="1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783CFBD-9002-15F5-F3F8-DB5AE9E0E102}"/>
              </a:ext>
            </a:extLst>
          </p:cNvPr>
          <p:cNvSpPr txBox="1">
            <a:spLocks/>
          </p:cNvSpPr>
          <p:nvPr/>
        </p:nvSpPr>
        <p:spPr>
          <a:xfrm>
            <a:off x="380426" y="588083"/>
            <a:ext cx="8783638" cy="6858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fontAlgn="auto">
              <a:lnSpc>
                <a:spcPct val="90000"/>
              </a:lnSpc>
              <a:spcAft>
                <a:spcPts val="0"/>
              </a:spcAft>
              <a:defRPr sz="2600" b="1">
                <a:latin typeface="+mn-lt"/>
                <a:ea typeface="+mj-ea"/>
                <a:cs typeface="+mj-cs"/>
              </a:defRPr>
            </a:lvl1pPr>
          </a:lstStyle>
          <a:p>
            <a:r>
              <a:rPr lang="fr-CH" dirty="0"/>
              <a:t>V.4 </a:t>
            </a:r>
            <a:r>
              <a:rPr lang="fr-CH" dirty="0" err="1"/>
              <a:t>Formatu</a:t>
            </a:r>
            <a:r>
              <a:rPr lang="fr-CH" dirty="0"/>
              <a:t> </a:t>
            </a:r>
            <a:r>
              <a:rPr lang="fr-CH" dirty="0" err="1"/>
              <a:t>dadus</a:t>
            </a:r>
            <a:r>
              <a:rPr lang="fr-CH" dirty="0"/>
              <a:t> </a:t>
            </a:r>
            <a:r>
              <a:rPr lang="fr-CH" dirty="0" err="1"/>
              <a:t>jeoespasiál</a:t>
            </a:r>
            <a:r>
              <a:rPr lang="fr-CH" dirty="0"/>
              <a:t> no </a:t>
            </a:r>
            <a:r>
              <a:rPr lang="fr-CH" dirty="0" err="1"/>
              <a:t>atributu</a:t>
            </a:r>
            <a:r>
              <a:rPr lang="fr-CH" dirty="0"/>
              <a:t> (</a:t>
            </a:r>
            <a:r>
              <a:rPr lang="fr-CH" dirty="0" err="1"/>
              <a:t>uza</a:t>
            </a:r>
            <a:r>
              <a:rPr lang="fr-CH" dirty="0"/>
              <a:t> </a:t>
            </a:r>
            <a:r>
              <a:rPr lang="fr-CH" dirty="0" err="1"/>
              <a:t>barak</a:t>
            </a:r>
            <a:r>
              <a:rPr lang="fr-CH" dirty="0"/>
              <a:t> </a:t>
            </a:r>
            <a:r>
              <a:rPr lang="fr-CH" dirty="0" err="1"/>
              <a:t>liu</a:t>
            </a:r>
            <a:r>
              <a:rPr lang="fr-CH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E2AA8-A169-37C8-EED6-B69482E57429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15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11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89405" y="693678"/>
            <a:ext cx="8361363" cy="4699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2600" b="1" dirty="0">
                <a:ea typeface="+mj-ea"/>
                <a:cs typeface="+mj-cs"/>
              </a:rPr>
              <a:t>V.5 Metadata</a:t>
            </a:r>
          </a:p>
        </p:txBody>
      </p:sp>
      <p:sp>
        <p:nvSpPr>
          <p:cNvPr id="6" name="Rectangle 265">
            <a:extLst>
              <a:ext uri="{FF2B5EF4-FFF2-40B4-BE49-F238E27FC236}">
                <a16:creationId xmlns:a16="http://schemas.microsoft.com/office/drawing/2014/main" id="{0A12E01C-6659-B6D5-48BE-850DDD34F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3686" y="2095176"/>
            <a:ext cx="7364722" cy="24165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kona-ba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endParaRPr lang="en-US" sz="2400" dirty="0"/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 err="1"/>
              <a:t>Permite</a:t>
            </a:r>
            <a:r>
              <a:rPr lang="en-US" sz="2400" dirty="0"/>
              <a:t> </a:t>
            </a:r>
            <a:r>
              <a:rPr lang="en-US" sz="2400" dirty="0" err="1"/>
              <a:t>utilizadór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hatene</a:t>
            </a:r>
            <a:r>
              <a:rPr lang="en-US" sz="2400" dirty="0"/>
              <a:t> se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ne'e</a:t>
            </a:r>
            <a:r>
              <a:rPr lang="en-US" sz="2400" dirty="0"/>
              <a:t> </a:t>
            </a:r>
            <a:r>
              <a:rPr lang="en-US" sz="2400" dirty="0" err="1"/>
              <a:t>apropriadu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nia</a:t>
            </a:r>
            <a:r>
              <a:rPr lang="en-US" sz="2400" dirty="0"/>
              <a:t> </a:t>
            </a:r>
            <a:r>
              <a:rPr lang="en-US" sz="2400" dirty="0" err="1"/>
              <a:t>objetivu</a:t>
            </a:r>
            <a:endParaRPr lang="en-US" sz="2400" dirty="0"/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 err="1"/>
              <a:t>Aplika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lista</a:t>
            </a:r>
            <a:r>
              <a:rPr lang="en-US" sz="2400" dirty="0"/>
              <a:t> </a:t>
            </a:r>
            <a:r>
              <a:rPr lang="en-US" sz="2400" dirty="0" err="1"/>
              <a:t>mestre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,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jeoespasiál</a:t>
            </a:r>
            <a:r>
              <a:rPr lang="en-US" sz="2400" dirty="0"/>
              <a:t> no </a:t>
            </a:r>
            <a:r>
              <a:rPr lang="en-US" sz="2400" dirty="0" err="1"/>
              <a:t>estatístiku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endParaRPr lang="en-US" sz="2400" dirty="0"/>
          </a:p>
        </p:txBody>
      </p:sp>
      <p:sp>
        <p:nvSpPr>
          <p:cNvPr id="7" name="Rectangle 265">
            <a:extLst>
              <a:ext uri="{FF2B5EF4-FFF2-40B4-BE49-F238E27FC236}">
                <a16:creationId xmlns:a16="http://schemas.microsoft.com/office/drawing/2014/main" id="{7E9DB6BF-F277-BB05-E0A8-59BF023FF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048" y="4436953"/>
            <a:ext cx="9398682" cy="7545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 err="1"/>
              <a:t>Padraun</a:t>
            </a:r>
            <a:r>
              <a:rPr lang="en-US" sz="2400" dirty="0"/>
              <a:t> </a:t>
            </a:r>
            <a:r>
              <a:rPr lang="en-US" sz="2400" dirty="0" err="1"/>
              <a:t>metadadus</a:t>
            </a:r>
            <a:r>
              <a:rPr lang="en-US" sz="2400" dirty="0"/>
              <a:t> </a:t>
            </a:r>
            <a:r>
              <a:rPr lang="en-US" sz="2400" dirty="0" err="1"/>
              <a:t>oioin</a:t>
            </a:r>
            <a:r>
              <a:rPr lang="en-US" sz="2400" dirty="0"/>
              <a:t> </a:t>
            </a:r>
            <a:r>
              <a:rPr lang="en-US" sz="2400" dirty="0" err="1"/>
              <a:t>eziste</a:t>
            </a:r>
            <a:r>
              <a:rPr lang="en-US" sz="2400" dirty="0"/>
              <a:t> (FGDC, ISO) no </a:t>
            </a:r>
            <a:r>
              <a:rPr lang="en-US" sz="2400" dirty="0" err="1"/>
              <a:t>perfil</a:t>
            </a:r>
            <a:r>
              <a:rPr lang="en-US" sz="2400" dirty="0"/>
              <a:t> </a:t>
            </a:r>
            <a:r>
              <a:rPr lang="en-US" sz="2400" dirty="0" err="1"/>
              <a:t>metadadus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presiza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hamosu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padraun</a:t>
            </a:r>
            <a:r>
              <a:rPr lang="en-US" sz="2400" dirty="0"/>
              <a:t> </a:t>
            </a:r>
            <a:r>
              <a:rPr lang="en-US" sz="2400" dirty="0" err="1"/>
              <a:t>sira-ne'e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701152-572D-3B20-C273-769C5CA6430D}"/>
              </a:ext>
            </a:extLst>
          </p:cNvPr>
          <p:cNvSpPr txBox="1"/>
          <p:nvPr/>
        </p:nvSpPr>
        <p:spPr>
          <a:xfrm>
            <a:off x="1051048" y="1217957"/>
            <a:ext cx="97693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1F1F1F"/>
                </a:solidFill>
              </a:rPr>
              <a:t>Informasaun</a:t>
            </a:r>
            <a:r>
              <a:rPr lang="en-US" sz="2400" dirty="0">
                <a:solidFill>
                  <a:srgbClr val="1F1F1F"/>
                </a:solidFill>
              </a:rPr>
              <a:t> </a:t>
            </a:r>
            <a:r>
              <a:rPr lang="en-US" sz="2400" dirty="0" err="1">
                <a:solidFill>
                  <a:srgbClr val="1F1F1F"/>
                </a:solidFill>
              </a:rPr>
              <a:t>ne'ebé</a:t>
            </a:r>
            <a:r>
              <a:rPr lang="en-US" sz="2400" dirty="0">
                <a:solidFill>
                  <a:srgbClr val="1F1F1F"/>
                </a:solidFill>
              </a:rPr>
              <a:t> </a:t>
            </a:r>
            <a:r>
              <a:rPr lang="en-US" sz="2400" dirty="0" err="1">
                <a:solidFill>
                  <a:srgbClr val="1F1F1F"/>
                </a:solidFill>
              </a:rPr>
              <a:t>deskreve</a:t>
            </a:r>
            <a:r>
              <a:rPr lang="en-US" sz="2400" dirty="0">
                <a:solidFill>
                  <a:srgbClr val="1F1F1F"/>
                </a:solidFill>
              </a:rPr>
              <a:t> </a:t>
            </a:r>
            <a:r>
              <a:rPr lang="en-US" sz="2400" dirty="0" err="1">
                <a:solidFill>
                  <a:srgbClr val="1F1F1F"/>
                </a:solidFill>
              </a:rPr>
              <a:t>konteúdu</a:t>
            </a:r>
            <a:r>
              <a:rPr lang="en-US" sz="2400" dirty="0">
                <a:solidFill>
                  <a:srgbClr val="1F1F1F"/>
                </a:solidFill>
              </a:rPr>
              <a:t>, </a:t>
            </a:r>
            <a:r>
              <a:rPr lang="en-US" sz="2400" dirty="0" err="1">
                <a:solidFill>
                  <a:srgbClr val="1F1F1F"/>
                </a:solidFill>
              </a:rPr>
              <a:t>kualidade</a:t>
            </a:r>
            <a:r>
              <a:rPr lang="en-US" sz="2400" dirty="0">
                <a:solidFill>
                  <a:srgbClr val="1F1F1F"/>
                </a:solidFill>
              </a:rPr>
              <a:t>, </a:t>
            </a:r>
            <a:r>
              <a:rPr lang="en-US" sz="2400" dirty="0" err="1">
                <a:solidFill>
                  <a:srgbClr val="1F1F1F"/>
                </a:solidFill>
              </a:rPr>
              <a:t>kondisaun</a:t>
            </a:r>
            <a:r>
              <a:rPr lang="en-US" sz="2400" dirty="0">
                <a:solidFill>
                  <a:srgbClr val="1F1F1F"/>
                </a:solidFill>
              </a:rPr>
              <a:t>, </a:t>
            </a:r>
            <a:r>
              <a:rPr lang="en-US" sz="2400" dirty="0" err="1">
                <a:solidFill>
                  <a:srgbClr val="1F1F1F"/>
                </a:solidFill>
              </a:rPr>
              <a:t>orijen</a:t>
            </a:r>
            <a:r>
              <a:rPr lang="en-US" sz="2400" dirty="0">
                <a:solidFill>
                  <a:srgbClr val="1F1F1F"/>
                </a:solidFill>
              </a:rPr>
              <a:t>, no </a:t>
            </a:r>
            <a:r>
              <a:rPr lang="en-US" sz="2400" dirty="0" err="1">
                <a:solidFill>
                  <a:srgbClr val="1F1F1F"/>
                </a:solidFill>
              </a:rPr>
              <a:t>karakterístika</a:t>
            </a:r>
            <a:r>
              <a:rPr lang="en-US" sz="2400" dirty="0">
                <a:solidFill>
                  <a:srgbClr val="1F1F1F"/>
                </a:solidFill>
              </a:rPr>
              <a:t> </a:t>
            </a:r>
            <a:r>
              <a:rPr lang="en-US" sz="2400" dirty="0" err="1">
                <a:solidFill>
                  <a:srgbClr val="1F1F1F"/>
                </a:solidFill>
              </a:rPr>
              <a:t>sira</a:t>
            </a:r>
            <a:r>
              <a:rPr lang="en-US" sz="2400" dirty="0">
                <a:solidFill>
                  <a:srgbClr val="1F1F1F"/>
                </a:solidFill>
              </a:rPr>
              <a:t> </a:t>
            </a:r>
            <a:r>
              <a:rPr lang="en-US" sz="2400" dirty="0" err="1">
                <a:solidFill>
                  <a:srgbClr val="1F1F1F"/>
                </a:solidFill>
              </a:rPr>
              <a:t>seluk</a:t>
            </a:r>
            <a:r>
              <a:rPr lang="en-US" sz="2400" dirty="0">
                <a:solidFill>
                  <a:srgbClr val="1F1F1F"/>
                </a:solidFill>
              </a:rPr>
              <a:t> </a:t>
            </a:r>
            <a:r>
              <a:rPr lang="en-US" sz="2400" dirty="0" err="1">
                <a:solidFill>
                  <a:srgbClr val="1F1F1F"/>
                </a:solidFill>
              </a:rPr>
              <a:t>hosi</a:t>
            </a:r>
            <a:r>
              <a:rPr lang="en-US" sz="2400" dirty="0">
                <a:solidFill>
                  <a:srgbClr val="1F1F1F"/>
                </a:solidFill>
              </a:rPr>
              <a:t> </a:t>
            </a:r>
            <a:r>
              <a:rPr lang="en-US" sz="2400" dirty="0" err="1">
                <a:solidFill>
                  <a:srgbClr val="1F1F1F"/>
                </a:solidFill>
              </a:rPr>
              <a:t>dadus</a:t>
            </a:r>
            <a:r>
              <a:rPr lang="en-US" sz="2400" dirty="0">
                <a:solidFill>
                  <a:srgbClr val="1F1F1F"/>
                </a:solidFill>
              </a:rPr>
              <a:t> ka </a:t>
            </a:r>
            <a:r>
              <a:rPr lang="en-US" sz="2400" dirty="0" err="1">
                <a:solidFill>
                  <a:srgbClr val="1F1F1F"/>
                </a:solidFill>
              </a:rPr>
              <a:t>informasaun</a:t>
            </a:r>
            <a:r>
              <a:rPr lang="en-US" sz="2400" dirty="0">
                <a:solidFill>
                  <a:srgbClr val="1F1F1F"/>
                </a:solidFill>
              </a:rPr>
              <a:t> </a:t>
            </a:r>
            <a:r>
              <a:rPr lang="en-US" sz="2400" dirty="0" err="1">
                <a:solidFill>
                  <a:srgbClr val="1F1F1F"/>
                </a:solidFill>
              </a:rPr>
              <a:t>sira</a:t>
            </a:r>
            <a:r>
              <a:rPr lang="en-US" sz="2400" dirty="0">
                <a:solidFill>
                  <a:srgbClr val="1F1F1F"/>
                </a:solidFill>
              </a:rPr>
              <a:t> </a:t>
            </a:r>
            <a:r>
              <a:rPr lang="en-US" sz="2400" dirty="0" err="1">
                <a:solidFill>
                  <a:srgbClr val="1F1F1F"/>
                </a:solidFill>
              </a:rPr>
              <a:t>seluk</a:t>
            </a:r>
            <a:r>
              <a:rPr lang="en-US" sz="2400" dirty="0">
                <a:solidFill>
                  <a:srgbClr val="1F1F1F"/>
                </a:solidFill>
              </a:rPr>
              <a:t>.</a:t>
            </a:r>
            <a:endParaRPr lang="en-GB" sz="2400" dirty="0"/>
          </a:p>
        </p:txBody>
      </p:sp>
      <p:sp>
        <p:nvSpPr>
          <p:cNvPr id="9" name="Right Arrow 10">
            <a:extLst>
              <a:ext uri="{FF2B5EF4-FFF2-40B4-BE49-F238E27FC236}">
                <a16:creationId xmlns:a16="http://schemas.microsoft.com/office/drawing/2014/main" id="{4B64C693-522C-03ED-2554-7699ED1DFF69}"/>
              </a:ext>
            </a:extLst>
          </p:cNvPr>
          <p:cNvSpPr/>
          <p:nvPr/>
        </p:nvSpPr>
        <p:spPr>
          <a:xfrm>
            <a:off x="1145806" y="2135437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ight Arrow 10">
            <a:extLst>
              <a:ext uri="{FF2B5EF4-FFF2-40B4-BE49-F238E27FC236}">
                <a16:creationId xmlns:a16="http://schemas.microsoft.com/office/drawing/2014/main" id="{7D02C346-BA3F-ABDD-E571-4F3FE568B5AF}"/>
              </a:ext>
            </a:extLst>
          </p:cNvPr>
          <p:cNvSpPr/>
          <p:nvPr/>
        </p:nvSpPr>
        <p:spPr>
          <a:xfrm>
            <a:off x="1145806" y="2804912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C5C9C9A-2860-D48A-40E1-9836AEF80274}"/>
              </a:ext>
            </a:extLst>
          </p:cNvPr>
          <p:cNvSpPr/>
          <p:nvPr/>
        </p:nvSpPr>
        <p:spPr>
          <a:xfrm>
            <a:off x="1163827" y="3684090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ight Arrow 10">
            <a:extLst>
              <a:ext uri="{FF2B5EF4-FFF2-40B4-BE49-F238E27FC236}">
                <a16:creationId xmlns:a16="http://schemas.microsoft.com/office/drawing/2014/main" id="{506FA1B2-6129-18DB-426A-7A1362472E88}"/>
              </a:ext>
            </a:extLst>
          </p:cNvPr>
          <p:cNvSpPr/>
          <p:nvPr/>
        </p:nvSpPr>
        <p:spPr>
          <a:xfrm>
            <a:off x="1546225" y="5445390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265">
            <a:extLst>
              <a:ext uri="{FF2B5EF4-FFF2-40B4-BE49-F238E27FC236}">
                <a16:creationId xmlns:a16="http://schemas.microsoft.com/office/drawing/2014/main" id="{30367FAC-DA40-5DF2-4144-6842CDD3C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0393" y="5421256"/>
            <a:ext cx="9398682" cy="4221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it-IT" sz="2400" dirty="0"/>
              <a:t>Sei kobre ho detalle liután durante Sesaun 14</a:t>
            </a:r>
            <a:endParaRPr lang="en-US" sz="240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295E7D5-7C65-8921-2105-7A986497BB03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16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97D03-05A7-5483-132A-97216092AABA}"/>
              </a:ext>
            </a:extLst>
          </p:cNvPr>
          <p:cNvSpPr txBox="1">
            <a:spLocks/>
          </p:cNvSpPr>
          <p:nvPr/>
        </p:nvSpPr>
        <p:spPr>
          <a:xfrm>
            <a:off x="1524000" y="26897"/>
            <a:ext cx="9144000" cy="607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s-ES" altLang="en-US" dirty="0"/>
              <a:t>Define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nia</a:t>
            </a:r>
            <a:r>
              <a:rPr lang="es-ES" altLang="en-US" dirty="0"/>
              <a:t> </a:t>
            </a:r>
            <a:r>
              <a:rPr lang="es-ES" altLang="en-US" dirty="0" err="1"/>
              <a:t>Espesifikasaun</a:t>
            </a:r>
            <a:r>
              <a:rPr lang="es-ES" altLang="en-US" dirty="0"/>
              <a:t> –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jeoespasiál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2481868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89123" y="700754"/>
            <a:ext cx="8892903" cy="4699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2500" b="1" dirty="0">
                <a:ea typeface="+mj-ea"/>
                <a:cs typeface="+mj-cs"/>
              </a:rPr>
              <a:t>A.1 </a:t>
            </a:r>
            <a:r>
              <a:rPr lang="en-US" sz="2500" b="1" dirty="0" err="1">
                <a:ea typeface="+mj-ea"/>
                <a:cs typeface="+mj-cs"/>
              </a:rPr>
              <a:t>Eskala</a:t>
            </a:r>
            <a:endParaRPr lang="en-US" sz="2500" b="1" dirty="0">
              <a:ea typeface="+mj-ea"/>
              <a:cs typeface="+mj-cs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9AB1715-62AA-ECA6-6A9A-51D6B4F11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229" y="1139834"/>
            <a:ext cx="1107554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 anchor="ctr">
            <a:spAutoFit/>
          </a:bodyPr>
          <a:lstStyle/>
          <a:p>
            <a:pPr algn="ctr" eaLnBrk="0" hangingPunct="0">
              <a:spcAft>
                <a:spcPts val="600"/>
              </a:spcAft>
              <a:defRPr/>
            </a:pPr>
            <a:r>
              <a:rPr lang="en-US" sz="2400" dirty="0" err="1">
                <a:ea typeface="Times New Roman" pitchFamily="18" charset="0"/>
              </a:rPr>
              <a:t>Rasio</a:t>
            </a:r>
            <a:r>
              <a:rPr lang="en-US" sz="2400" dirty="0">
                <a:ea typeface="Times New Roman" pitchFamily="18" charset="0"/>
              </a:rPr>
              <a:t> ka </a:t>
            </a:r>
            <a:r>
              <a:rPr lang="en-US" sz="2400" dirty="0" err="1">
                <a:ea typeface="Times New Roman" pitchFamily="18" charset="0"/>
              </a:rPr>
              <a:t>relasaun</a:t>
            </a:r>
            <a:r>
              <a:rPr lang="en-US" sz="2400" dirty="0">
                <a:ea typeface="Times New Roman" pitchFamily="18" charset="0"/>
              </a:rPr>
              <a:t> entre </a:t>
            </a:r>
            <a:r>
              <a:rPr lang="en-US" sz="2400" dirty="0" err="1">
                <a:ea typeface="Times New Roman" pitchFamily="18" charset="0"/>
              </a:rPr>
              <a:t>distánsia</a:t>
            </a:r>
            <a:r>
              <a:rPr lang="en-US" sz="2400" dirty="0">
                <a:ea typeface="Times New Roman" pitchFamily="18" charset="0"/>
              </a:rPr>
              <a:t> ka </a:t>
            </a:r>
            <a:r>
              <a:rPr lang="en-US" sz="2400" dirty="0" err="1">
                <a:ea typeface="Times New Roman" pitchFamily="18" charset="0"/>
              </a:rPr>
              <a:t>área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iha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mapa</a:t>
            </a:r>
            <a:r>
              <a:rPr lang="en-US" sz="2400" dirty="0">
                <a:ea typeface="Times New Roman" pitchFamily="18" charset="0"/>
              </a:rPr>
              <a:t> no </a:t>
            </a:r>
            <a:r>
              <a:rPr lang="en-US" sz="2400" dirty="0" err="1">
                <a:ea typeface="Times New Roman" pitchFamily="18" charset="0"/>
              </a:rPr>
              <a:t>distánsia</a:t>
            </a:r>
            <a:r>
              <a:rPr lang="en-US" sz="2400" dirty="0">
                <a:ea typeface="Times New Roman" pitchFamily="18" charset="0"/>
              </a:rPr>
              <a:t> ka </a:t>
            </a:r>
            <a:r>
              <a:rPr lang="en-US" sz="2400" dirty="0" err="1">
                <a:ea typeface="Times New Roman" pitchFamily="18" charset="0"/>
              </a:rPr>
              <a:t>área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ne'ebé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korresponde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iha</a:t>
            </a:r>
            <a:r>
              <a:rPr lang="en-US" sz="2400" dirty="0">
                <a:ea typeface="Times New Roman" pitchFamily="18" charset="0"/>
              </a:rPr>
              <a:t> rai, </a:t>
            </a:r>
            <a:r>
              <a:rPr lang="en-US" sz="2400" dirty="0" err="1">
                <a:ea typeface="Times New Roman" pitchFamily="18" charset="0"/>
              </a:rPr>
              <a:t>baibain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espresa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hanesan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frasaun</a:t>
            </a:r>
            <a:r>
              <a:rPr lang="en-US" sz="2400" dirty="0">
                <a:ea typeface="Times New Roman" pitchFamily="18" charset="0"/>
              </a:rPr>
              <a:t> ka </a:t>
            </a:r>
            <a:r>
              <a:rPr lang="en-US" sz="2400" dirty="0" err="1">
                <a:ea typeface="Times New Roman" pitchFamily="18" charset="0"/>
              </a:rPr>
              <a:t>rasio</a:t>
            </a:r>
            <a:endParaRPr lang="en-US" sz="2400" dirty="0">
              <a:ea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DF693-ACDC-0748-3833-37951267EECC}"/>
              </a:ext>
            </a:extLst>
          </p:cNvPr>
          <p:cNvSpPr txBox="1"/>
          <p:nvPr/>
        </p:nvSpPr>
        <p:spPr>
          <a:xfrm>
            <a:off x="1010792" y="1959401"/>
            <a:ext cx="80833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ea typeface="Times New Roman" pitchFamily="18" charset="0"/>
              </a:rPr>
              <a:t>Eskala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mapa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ida</a:t>
            </a:r>
            <a:r>
              <a:rPr lang="en-US" sz="2000" dirty="0">
                <a:ea typeface="Times New Roman" pitchFamily="18" charset="0"/>
              </a:rPr>
              <a:t> ho 1/100,000 ka 1:100,000 </a:t>
            </a:r>
            <a:r>
              <a:rPr lang="en-US" sz="2000" dirty="0" err="1">
                <a:ea typeface="Times New Roman" pitchFamily="18" charset="0"/>
              </a:rPr>
              <a:t>signifika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katak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unidade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sasukat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ida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iha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mapa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hanesan</a:t>
            </a:r>
            <a:r>
              <a:rPr lang="en-US" sz="2000" dirty="0">
                <a:ea typeface="Times New Roman" pitchFamily="18" charset="0"/>
              </a:rPr>
              <a:t> ho 100,000 </a:t>
            </a:r>
            <a:r>
              <a:rPr lang="en-US" sz="2000" dirty="0" err="1">
                <a:ea typeface="Times New Roman" pitchFamily="18" charset="0"/>
              </a:rPr>
              <a:t>hosi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unidade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hanesan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iha</a:t>
            </a:r>
            <a:r>
              <a:rPr lang="en-US" sz="2000" dirty="0">
                <a:ea typeface="Times New Roman" pitchFamily="18" charset="0"/>
              </a:rPr>
              <a:t> rai-</a:t>
            </a:r>
            <a:r>
              <a:rPr lang="en-US" sz="2000" dirty="0" err="1">
                <a:ea typeface="Times New Roman" pitchFamily="18" charset="0"/>
              </a:rPr>
              <a:t>leten</a:t>
            </a:r>
            <a:r>
              <a:rPr lang="en-US" sz="2000" dirty="0">
                <a:ea typeface="Times New Roman" pitchFamily="18" charset="0"/>
              </a:rPr>
              <a:t>.</a:t>
            </a:r>
            <a:endParaRPr lang="en-US" sz="2000" dirty="0"/>
          </a:p>
        </p:txBody>
      </p:sp>
      <p:sp>
        <p:nvSpPr>
          <p:cNvPr id="7" name="Right Arrow 10">
            <a:extLst>
              <a:ext uri="{FF2B5EF4-FFF2-40B4-BE49-F238E27FC236}">
                <a16:creationId xmlns:a16="http://schemas.microsoft.com/office/drawing/2014/main" id="{DACCC83A-BEFF-3995-0D6F-12D3425E9052}"/>
              </a:ext>
            </a:extLst>
          </p:cNvPr>
          <p:cNvSpPr/>
          <p:nvPr/>
        </p:nvSpPr>
        <p:spPr>
          <a:xfrm>
            <a:off x="442913" y="2068042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33F2BC-CC0D-D4BB-1C11-4F7C2349A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3016" y="2018164"/>
            <a:ext cx="2760755" cy="70788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24881" y="2799281"/>
            <a:ext cx="8892903" cy="4699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2500" b="1" dirty="0">
                <a:ea typeface="+mj-ea"/>
                <a:cs typeface="+mj-cs"/>
              </a:rPr>
              <a:t>Mapa ho </a:t>
            </a:r>
            <a:r>
              <a:rPr lang="en-US" sz="2500" b="1" dirty="0" err="1">
                <a:ea typeface="+mj-ea"/>
                <a:cs typeface="+mj-cs"/>
              </a:rPr>
              <a:t>eskala</a:t>
            </a:r>
            <a:r>
              <a:rPr lang="en-US" sz="2500" b="1" dirty="0">
                <a:ea typeface="+mj-ea"/>
                <a:cs typeface="+mj-cs"/>
              </a:rPr>
              <a:t> boot vs </a:t>
            </a:r>
            <a:r>
              <a:rPr lang="en-US" sz="2500" b="1" dirty="0" err="1">
                <a:ea typeface="+mj-ea"/>
                <a:cs typeface="+mj-cs"/>
              </a:rPr>
              <a:t>mapa</a:t>
            </a:r>
            <a:r>
              <a:rPr lang="en-US" sz="2500" b="1" dirty="0">
                <a:ea typeface="+mj-ea"/>
                <a:cs typeface="+mj-cs"/>
              </a:rPr>
              <a:t> ho </a:t>
            </a:r>
            <a:r>
              <a:rPr lang="en-US" sz="2500" b="1" dirty="0" err="1">
                <a:ea typeface="+mj-ea"/>
                <a:cs typeface="+mj-cs"/>
              </a:rPr>
              <a:t>eskala</a:t>
            </a:r>
            <a:r>
              <a:rPr lang="en-US" sz="2500" b="1" dirty="0">
                <a:ea typeface="+mj-ea"/>
                <a:cs typeface="+mj-cs"/>
              </a:rPr>
              <a:t> </a:t>
            </a:r>
            <a:r>
              <a:rPr lang="en-US" sz="2500" b="1" dirty="0" err="1">
                <a:ea typeface="+mj-ea"/>
                <a:cs typeface="+mj-cs"/>
              </a:rPr>
              <a:t>ki'ik</a:t>
            </a:r>
            <a:endParaRPr lang="en-US" sz="2500" b="1" dirty="0">
              <a:ea typeface="+mj-ea"/>
              <a:cs typeface="+mj-cs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295402" y="4873509"/>
            <a:ext cx="72263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/>
              <a:t>         </a:t>
            </a:r>
            <a:r>
              <a:rPr lang="en-US" sz="1200" dirty="0" err="1"/>
              <a:t>Eskala</a:t>
            </a:r>
            <a:r>
              <a:rPr lang="en-US" sz="1200" dirty="0"/>
              <a:t> </a:t>
            </a:r>
            <a:r>
              <a:rPr lang="en-US" sz="1200" dirty="0" err="1"/>
              <a:t>Ki’ik</a:t>
            </a:r>
            <a:r>
              <a:rPr lang="en-US" sz="1200" dirty="0"/>
              <a:t>		     </a:t>
            </a:r>
            <a:r>
              <a:rPr lang="en-US" sz="1200" dirty="0" err="1"/>
              <a:t>Eskala</a:t>
            </a:r>
            <a:r>
              <a:rPr lang="en-US" sz="1200" dirty="0"/>
              <a:t> Medium		          </a:t>
            </a:r>
            <a:r>
              <a:rPr lang="en-US" sz="1200" dirty="0" err="1"/>
              <a:t>Eskala</a:t>
            </a:r>
            <a:r>
              <a:rPr lang="en-US" sz="1200" dirty="0"/>
              <a:t> Boot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61425" y="3396798"/>
            <a:ext cx="1113612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 anchor="ctr">
            <a:spAutoFit/>
          </a:bodyPr>
          <a:lstStyle/>
          <a:p>
            <a:pPr eaLnBrk="0" hangingPunct="0">
              <a:spcAft>
                <a:spcPts val="600"/>
              </a:spcAft>
              <a:defRPr/>
            </a:pPr>
            <a:r>
              <a:rPr lang="en-US" sz="2000" dirty="0">
                <a:ea typeface="Times New Roman" pitchFamily="18" charset="0"/>
              </a:rPr>
              <a:t>Mapa ho </a:t>
            </a:r>
            <a:r>
              <a:rPr lang="en-US" sz="2000" dirty="0" err="1">
                <a:ea typeface="Times New Roman" pitchFamily="18" charset="0"/>
              </a:rPr>
              <a:t>eskala</a:t>
            </a:r>
            <a:r>
              <a:rPr lang="en-US" sz="2000" dirty="0">
                <a:ea typeface="Times New Roman" pitchFamily="18" charset="0"/>
              </a:rPr>
              <a:t> boot </a:t>
            </a:r>
            <a:r>
              <a:rPr lang="en-US" sz="2000" dirty="0" err="1">
                <a:ea typeface="Times New Roman" pitchFamily="18" charset="0"/>
              </a:rPr>
              <a:t>iha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proporsaun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ki'ik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liu</a:t>
            </a:r>
            <a:r>
              <a:rPr lang="en-US" sz="2000" dirty="0">
                <a:ea typeface="Times New Roman" pitchFamily="18" charset="0"/>
              </a:rPr>
              <a:t> (1:10,000 ka 1:25,000) no sei </a:t>
            </a:r>
            <a:r>
              <a:rPr lang="en-US" sz="2000" dirty="0" err="1">
                <a:ea typeface="Times New Roman" pitchFamily="18" charset="0"/>
              </a:rPr>
              <a:t>kontein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detalle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barak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liu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hanesan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dalan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sira</a:t>
            </a:r>
            <a:r>
              <a:rPr lang="en-US" sz="2000" dirty="0">
                <a:ea typeface="Times New Roman" pitchFamily="18" charset="0"/>
              </a:rPr>
              <a:t> no </a:t>
            </a:r>
            <a:r>
              <a:rPr lang="en-US" sz="2000" dirty="0" err="1">
                <a:ea typeface="Times New Roman" pitchFamily="18" charset="0"/>
              </a:rPr>
              <a:t>edifísiu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sira</a:t>
            </a:r>
            <a:r>
              <a:rPr lang="en-US" sz="2000" dirty="0">
                <a:ea typeface="Times New Roman" pitchFamily="18" charset="0"/>
              </a:rPr>
              <a:t>.</a:t>
            </a: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337D3B-2E8C-624D-02A6-A2D70EE0B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389" y="4056663"/>
            <a:ext cx="1488941" cy="21713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9D4CB7-1FA2-997D-F7F3-91F68D4BA0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15" b="7028"/>
          <a:stretch/>
        </p:blipFill>
        <p:spPr>
          <a:xfrm>
            <a:off x="5326317" y="4056663"/>
            <a:ext cx="1523951" cy="21713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0FFF8F-0D22-DFE8-E733-79E6874F52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1813"/>
          <a:stretch/>
        </p:blipFill>
        <p:spPr>
          <a:xfrm>
            <a:off x="8016999" y="4056663"/>
            <a:ext cx="1488941" cy="21713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331EB8B-E5E6-B468-0870-CAE7973BCE05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17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5346F76-6643-8062-3CB0-752F5A35ED7C}"/>
              </a:ext>
            </a:extLst>
          </p:cNvPr>
          <p:cNvSpPr txBox="1">
            <a:spLocks/>
          </p:cNvSpPr>
          <p:nvPr/>
        </p:nvSpPr>
        <p:spPr>
          <a:xfrm>
            <a:off x="1524000" y="26897"/>
            <a:ext cx="9144000" cy="607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s-ES" altLang="en-US" dirty="0"/>
              <a:t>Define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nia</a:t>
            </a:r>
            <a:r>
              <a:rPr lang="es-ES" altLang="en-US" dirty="0"/>
              <a:t> </a:t>
            </a:r>
            <a:r>
              <a:rPr lang="es-ES" altLang="en-US" dirty="0" err="1"/>
              <a:t>Espesifikasaun</a:t>
            </a:r>
            <a:r>
              <a:rPr lang="es-ES" altLang="en-US" dirty="0"/>
              <a:t> –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jeoespasiál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2659662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03ED5BB-80E7-94D5-FAD7-C1FC280D438A}"/>
              </a:ext>
            </a:extLst>
          </p:cNvPr>
          <p:cNvGraphicFramePr>
            <a:graphicFrameLocks noGrp="1"/>
          </p:cNvGraphicFramePr>
          <p:nvPr/>
        </p:nvGraphicFramePr>
        <p:xfrm>
          <a:off x="1141381" y="2436848"/>
          <a:ext cx="3066498" cy="27502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2166">
                  <a:extLst>
                    <a:ext uri="{9D8B030D-6E8A-4147-A177-3AD203B41FA5}">
                      <a16:colId xmlns:a16="http://schemas.microsoft.com/office/drawing/2014/main" val="2005005909"/>
                    </a:ext>
                  </a:extLst>
                </a:gridCol>
                <a:gridCol w="1022166">
                  <a:extLst>
                    <a:ext uri="{9D8B030D-6E8A-4147-A177-3AD203B41FA5}">
                      <a16:colId xmlns:a16="http://schemas.microsoft.com/office/drawing/2014/main" val="3986036948"/>
                    </a:ext>
                  </a:extLst>
                </a:gridCol>
                <a:gridCol w="1022166">
                  <a:extLst>
                    <a:ext uri="{9D8B030D-6E8A-4147-A177-3AD203B41FA5}">
                      <a16:colId xmlns:a16="http://schemas.microsoft.com/office/drawing/2014/main" val="1525352689"/>
                    </a:ext>
                  </a:extLst>
                </a:gridCol>
              </a:tblGrid>
              <a:tr h="91675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684360"/>
                  </a:ext>
                </a:extLst>
              </a:tr>
              <a:tr h="91675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291590"/>
                  </a:ext>
                </a:extLst>
              </a:tr>
              <a:tr h="91675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540415"/>
                  </a:ext>
                </a:extLst>
              </a:tr>
            </a:tbl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>
          <a:xfrm>
            <a:off x="394443" y="701230"/>
            <a:ext cx="8892903" cy="4699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2600" b="1" dirty="0">
                <a:ea typeface="+mj-ea"/>
                <a:cs typeface="+mj-cs"/>
              </a:rPr>
              <a:t>A.2 </a:t>
            </a:r>
            <a:r>
              <a:rPr lang="en-US" sz="2600" b="1" dirty="0" err="1">
                <a:ea typeface="+mj-ea"/>
                <a:cs typeface="+mj-cs"/>
              </a:rPr>
              <a:t>Rezolusaun</a:t>
            </a:r>
            <a:endParaRPr lang="en-US" sz="2600" b="1" dirty="0">
              <a:ea typeface="+mj-ea"/>
              <a:cs typeface="+mj-cs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9AB1715-62AA-ECA6-6A9A-51D6B4F11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111" y="1080535"/>
            <a:ext cx="1088777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 anchor="ctr">
            <a:spAutoFit/>
          </a:bodyPr>
          <a:lstStyle/>
          <a:p>
            <a:pPr algn="ctr" eaLnBrk="0" hangingPunct="0">
              <a:spcAft>
                <a:spcPts val="600"/>
              </a:spcAft>
              <a:defRPr/>
            </a:pPr>
            <a:r>
              <a:rPr lang="en-US" sz="2400" dirty="0" err="1">
                <a:ea typeface="Times New Roman" pitchFamily="18" charset="0"/>
              </a:rPr>
              <a:t>Dimensaun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sira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ne'ebé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reprezenta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hosi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kada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sélula</a:t>
            </a:r>
            <a:r>
              <a:rPr lang="en-US" sz="2400" dirty="0">
                <a:ea typeface="Times New Roman" pitchFamily="18" charset="0"/>
              </a:rPr>
              <a:t> ka pixel </a:t>
            </a:r>
            <a:r>
              <a:rPr lang="en-US" sz="2400" dirty="0" err="1">
                <a:ea typeface="Times New Roman" pitchFamily="18" charset="0"/>
              </a:rPr>
              <a:t>iha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konjuntu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dadus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jeoespasiál</a:t>
            </a:r>
            <a:r>
              <a:rPr lang="en-US" sz="2400" dirty="0">
                <a:ea typeface="Times New Roman" pitchFamily="18" charset="0"/>
              </a:rPr>
              <a:t> ho </a:t>
            </a:r>
            <a:r>
              <a:rPr lang="en-US" sz="2400" dirty="0" err="1">
                <a:ea typeface="Times New Roman" pitchFamily="18" charset="0"/>
              </a:rPr>
              <a:t>formatu</a:t>
            </a:r>
            <a:r>
              <a:rPr lang="en-US" sz="2400" dirty="0">
                <a:ea typeface="Times New Roman" pitchFamily="18" charset="0"/>
              </a:rPr>
              <a:t> raster.</a:t>
            </a:r>
            <a:endParaRPr lang="en-GB" sz="2400" dirty="0">
              <a:ea typeface="Times New Roman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847E32-814F-A9AD-C5DA-47518E957F48}"/>
              </a:ext>
            </a:extLst>
          </p:cNvPr>
          <p:cNvCxnSpPr>
            <a:cxnSpLocks/>
          </p:cNvCxnSpPr>
          <p:nvPr/>
        </p:nvCxnSpPr>
        <p:spPr>
          <a:xfrm>
            <a:off x="1141381" y="2196754"/>
            <a:ext cx="1005916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9C3D19F-DD0B-5422-00D9-977097A03563}"/>
              </a:ext>
            </a:extLst>
          </p:cNvPr>
          <p:cNvSpPr txBox="1"/>
          <p:nvPr/>
        </p:nvSpPr>
        <p:spPr>
          <a:xfrm>
            <a:off x="1252226" y="1762804"/>
            <a:ext cx="784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a typeface="Times New Roman" pitchFamily="18" charset="0"/>
              </a:rPr>
              <a:t>100 m</a:t>
            </a:r>
            <a:endParaRPr lang="en-GB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09E3E87-7855-E2F9-8AE5-9C681EEE9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848" y="2162586"/>
            <a:ext cx="5006975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50"/>
          <p:cNvSpPr>
            <a:spLocks noChangeArrowheads="1"/>
          </p:cNvSpPr>
          <p:nvPr/>
        </p:nvSpPr>
        <p:spPr bwMode="auto">
          <a:xfrm>
            <a:off x="5995722" y="2889660"/>
            <a:ext cx="4826000" cy="400050"/>
          </a:xfrm>
          <a:prstGeom prst="rect">
            <a:avLst/>
          </a:prstGeom>
          <a:noFill/>
          <a:ln w="444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-363" y="6113928"/>
            <a:ext cx="81835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19063" indent="-119063"/>
            <a:r>
              <a:rPr lang="en-US" sz="1000" dirty="0"/>
              <a:t>Tobler W. (1987): Measuring Spatial Resolution, Proceedings, Land Resources Information Systems Conference, Beijing, pp. 12-16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B4342B-43C5-BF3E-64CB-66024AD2B745}"/>
              </a:ext>
            </a:extLst>
          </p:cNvPr>
          <p:cNvSpPr txBox="1"/>
          <p:nvPr/>
        </p:nvSpPr>
        <p:spPr>
          <a:xfrm>
            <a:off x="5852848" y="5216802"/>
            <a:ext cx="496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ea typeface="Times New Roman" pitchFamily="18" charset="0"/>
              </a:rPr>
              <a:t>Relasaun</a:t>
            </a:r>
            <a:r>
              <a:rPr lang="en-US" dirty="0">
                <a:ea typeface="Times New Roman" pitchFamily="18" charset="0"/>
              </a:rPr>
              <a:t> entre </a:t>
            </a:r>
            <a:r>
              <a:rPr lang="en-US" dirty="0" err="1">
                <a:ea typeface="Times New Roman" pitchFamily="18" charset="0"/>
              </a:rPr>
              <a:t>eskala</a:t>
            </a:r>
            <a:r>
              <a:rPr lang="en-US" dirty="0">
                <a:ea typeface="Times New Roman" pitchFamily="18" charset="0"/>
              </a:rPr>
              <a:t> no </a:t>
            </a:r>
            <a:r>
              <a:rPr lang="en-US" dirty="0" err="1">
                <a:ea typeface="Times New Roman" pitchFamily="18" charset="0"/>
              </a:rPr>
              <a:t>rezolusaun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00D424-2412-34D9-1663-30E86A9D34F9}"/>
              </a:ext>
            </a:extLst>
          </p:cNvPr>
          <p:cNvSpPr txBox="1"/>
          <p:nvPr/>
        </p:nvSpPr>
        <p:spPr>
          <a:xfrm>
            <a:off x="236304" y="2718516"/>
            <a:ext cx="1264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a typeface="Times New Roman" pitchFamily="18" charset="0"/>
              </a:rPr>
              <a:t>100 m</a:t>
            </a:r>
            <a:endParaRPr lang="en-GB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53BA4EE-1607-917D-A1CD-EA2047C3BA5D}"/>
              </a:ext>
            </a:extLst>
          </p:cNvPr>
          <p:cNvCxnSpPr>
            <a:cxnSpLocks/>
          </p:cNvCxnSpPr>
          <p:nvPr/>
        </p:nvCxnSpPr>
        <p:spPr>
          <a:xfrm>
            <a:off x="982980" y="2436848"/>
            <a:ext cx="0" cy="90833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3E982E8-8E75-6DFE-C209-D1A61BE7F864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18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C2AE456-AE04-3D90-4B40-DBFB4D7BB41D}"/>
              </a:ext>
            </a:extLst>
          </p:cNvPr>
          <p:cNvSpPr txBox="1">
            <a:spLocks/>
          </p:cNvSpPr>
          <p:nvPr/>
        </p:nvSpPr>
        <p:spPr>
          <a:xfrm>
            <a:off x="1524000" y="26897"/>
            <a:ext cx="9144000" cy="607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s-ES" altLang="en-US" dirty="0"/>
              <a:t>Define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nia</a:t>
            </a:r>
            <a:r>
              <a:rPr lang="es-ES" altLang="en-US" dirty="0"/>
              <a:t> </a:t>
            </a:r>
            <a:r>
              <a:rPr lang="es-ES" altLang="en-US" dirty="0" err="1"/>
              <a:t>Espesifikasaun</a:t>
            </a:r>
            <a:r>
              <a:rPr lang="es-ES" altLang="en-US" dirty="0"/>
              <a:t> –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jeoespasiál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1220878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85478" y="692265"/>
            <a:ext cx="10847298" cy="4699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2600" b="1" dirty="0">
                <a:ea typeface="+mj-ea"/>
                <a:cs typeface="+mj-cs"/>
              </a:rPr>
              <a:t>A.3 &amp; A.4 </a:t>
            </a:r>
            <a:r>
              <a:rPr lang="en-US" sz="2600" b="1" dirty="0" err="1">
                <a:ea typeface="+mj-ea"/>
                <a:cs typeface="+mj-cs"/>
              </a:rPr>
              <a:t>Akurasi</a:t>
            </a:r>
            <a:r>
              <a:rPr lang="en-US" sz="2600" b="1" dirty="0">
                <a:ea typeface="+mj-ea"/>
                <a:cs typeface="+mj-cs"/>
              </a:rPr>
              <a:t> </a:t>
            </a:r>
            <a:r>
              <a:rPr lang="en-US" sz="2600" b="1" dirty="0" err="1">
                <a:ea typeface="+mj-ea"/>
                <a:cs typeface="+mj-cs"/>
              </a:rPr>
              <a:t>Pozisionál</a:t>
            </a:r>
            <a:r>
              <a:rPr lang="en-US" sz="2600" b="1" dirty="0">
                <a:ea typeface="+mj-ea"/>
                <a:cs typeface="+mj-cs"/>
              </a:rPr>
              <a:t>, no A.5 </a:t>
            </a:r>
            <a:r>
              <a:rPr lang="en-US" sz="2600" b="1" dirty="0" err="1">
                <a:ea typeface="+mj-ea"/>
                <a:cs typeface="+mj-cs"/>
              </a:rPr>
              <a:t>Presizaun</a:t>
            </a:r>
            <a:endParaRPr lang="en-US" sz="2600" b="1" dirty="0">
              <a:ea typeface="+mj-ea"/>
              <a:cs typeface="+mj-cs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9AB1715-62AA-ECA6-6A9A-51D6B4F11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830" y="1181852"/>
            <a:ext cx="11033667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 anchor="ctr">
            <a:spAutoFit/>
          </a:bodyPr>
          <a:lstStyle/>
          <a:p>
            <a:pPr eaLnBrk="0" hangingPunct="0">
              <a:spcAft>
                <a:spcPts val="600"/>
              </a:spcAft>
              <a:defRPr/>
            </a:pPr>
            <a:r>
              <a:rPr lang="en-US" sz="2400" u="sng" dirty="0" err="1">
                <a:ea typeface="Times New Roman" pitchFamily="18" charset="0"/>
              </a:rPr>
              <a:t>Akurasi</a:t>
            </a:r>
            <a:r>
              <a:rPr lang="en-US" sz="2400" u="sng" dirty="0">
                <a:ea typeface="Times New Roman" pitchFamily="18" charset="0"/>
              </a:rPr>
              <a:t> </a:t>
            </a:r>
            <a:r>
              <a:rPr lang="en-US" sz="2400" u="sng" dirty="0" err="1">
                <a:ea typeface="Times New Roman" pitchFamily="18" charset="0"/>
              </a:rPr>
              <a:t>pozisionál</a:t>
            </a:r>
            <a:r>
              <a:rPr lang="en-US" sz="2400" dirty="0">
                <a:ea typeface="Times New Roman" pitchFamily="18" charset="0"/>
              </a:rPr>
              <a:t>: </a:t>
            </a:r>
            <a:r>
              <a:rPr lang="en-US" sz="2400" dirty="0" err="1">
                <a:ea typeface="Times New Roman" pitchFamily="18" charset="0"/>
              </a:rPr>
              <a:t>Valór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kuantifikavel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ne'ebé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reprezenta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diferensa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pozisionál</a:t>
            </a:r>
            <a:r>
              <a:rPr lang="en-US" sz="2400" dirty="0">
                <a:ea typeface="Times New Roman" pitchFamily="18" charset="0"/>
              </a:rPr>
              <a:t> entre </a:t>
            </a:r>
            <a:r>
              <a:rPr lang="en-US" sz="2400" dirty="0" err="1">
                <a:ea typeface="Times New Roman" pitchFamily="18" charset="0"/>
              </a:rPr>
              <a:t>kamada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jeoespasiál</a:t>
            </a:r>
            <a:r>
              <a:rPr lang="en-US" sz="2400" dirty="0">
                <a:ea typeface="Times New Roman" pitchFamily="18" charset="0"/>
              </a:rPr>
              <a:t> no </a:t>
            </a:r>
            <a:r>
              <a:rPr lang="en-US" sz="2400" dirty="0" err="1">
                <a:ea typeface="Times New Roman" pitchFamily="18" charset="0"/>
              </a:rPr>
              <a:t>realidade</a:t>
            </a:r>
            <a:r>
              <a:rPr lang="en-US" sz="2400" dirty="0">
                <a:ea typeface="Times New Roman" pitchFamily="18" charset="0"/>
              </a:rPr>
              <a:t> (</a:t>
            </a:r>
            <a:r>
              <a:rPr lang="en-US" sz="2400" dirty="0" err="1">
                <a:ea typeface="Times New Roman" pitchFamily="18" charset="0"/>
              </a:rPr>
              <a:t>prosimidade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hosi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medida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sira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ba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valór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reál</a:t>
            </a:r>
            <a:r>
              <a:rPr lang="en-US" sz="2400" dirty="0">
                <a:ea typeface="Times New Roman" pitchFamily="18" charset="0"/>
              </a:rPr>
              <a:t>)</a:t>
            </a:r>
          </a:p>
          <a:p>
            <a:pPr eaLnBrk="0" hangingPunct="0">
              <a:spcAft>
                <a:spcPts val="600"/>
              </a:spcAft>
              <a:defRPr/>
            </a:pPr>
            <a:endParaRPr lang="en-US" sz="2400" u="sng" dirty="0">
              <a:ea typeface="Times New Roman" pitchFamily="18" charset="0"/>
            </a:endParaRPr>
          </a:p>
          <a:p>
            <a:pPr eaLnBrk="0" hangingPunct="0">
              <a:spcAft>
                <a:spcPts val="600"/>
              </a:spcAft>
              <a:defRPr/>
            </a:pPr>
            <a:r>
              <a:rPr lang="en-US" sz="2400" u="sng" dirty="0" err="1">
                <a:ea typeface="Times New Roman" pitchFamily="18" charset="0"/>
              </a:rPr>
              <a:t>Presizaun</a:t>
            </a:r>
            <a:r>
              <a:rPr lang="en-US" sz="2400" dirty="0">
                <a:ea typeface="Times New Roman" pitchFamily="18" charset="0"/>
              </a:rPr>
              <a:t>: </a:t>
            </a:r>
            <a:r>
              <a:rPr lang="en-US" sz="2400" dirty="0" err="1">
                <a:ea typeface="Times New Roman" pitchFamily="18" charset="0"/>
              </a:rPr>
              <a:t>Númeru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díjitu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signifikativu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sira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ne'ebé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uza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hodi</a:t>
            </a:r>
            <a:r>
              <a:rPr lang="en-US" sz="2400" dirty="0">
                <a:ea typeface="Times New Roman" pitchFamily="18" charset="0"/>
              </a:rPr>
              <a:t> rai </a:t>
            </a:r>
            <a:r>
              <a:rPr lang="en-US" sz="2400" dirty="0" err="1">
                <a:ea typeface="Times New Roman" pitchFamily="18" charset="0"/>
              </a:rPr>
              <a:t>númeru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sira</a:t>
            </a:r>
            <a:r>
              <a:rPr lang="en-US" sz="2400" dirty="0">
                <a:ea typeface="Times New Roman" pitchFamily="18" charset="0"/>
              </a:rPr>
              <a:t>, </a:t>
            </a:r>
            <a:r>
              <a:rPr lang="en-US" sz="2400" dirty="0" err="1">
                <a:ea typeface="Times New Roman" pitchFamily="18" charset="0"/>
              </a:rPr>
              <a:t>partikularmente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valór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koordenada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sira</a:t>
            </a:r>
            <a:r>
              <a:rPr lang="en-US" sz="2400" dirty="0">
                <a:ea typeface="Times New Roman" pitchFamily="18" charset="0"/>
              </a:rPr>
              <a:t> (</a:t>
            </a:r>
            <a:r>
              <a:rPr lang="en-US" sz="2400" dirty="0" err="1">
                <a:ea typeface="Times New Roman" pitchFamily="18" charset="0"/>
              </a:rPr>
              <a:t>sasukat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dispersaun</a:t>
            </a:r>
            <a:r>
              <a:rPr lang="en-US" sz="2400" dirty="0">
                <a:ea typeface="Times New Roman" pitchFamily="18" charset="0"/>
              </a:rPr>
              <a:t> </a:t>
            </a:r>
            <a:r>
              <a:rPr lang="en-US" sz="2400" dirty="0" err="1">
                <a:ea typeface="Times New Roman" pitchFamily="18" charset="0"/>
              </a:rPr>
              <a:t>nian</a:t>
            </a:r>
            <a:r>
              <a:rPr lang="en-US" sz="2400" dirty="0">
                <a:ea typeface="Times New Roman" pitchFamily="18" charset="0"/>
              </a:rPr>
              <a:t>)</a:t>
            </a:r>
            <a:endParaRPr lang="en-US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A38C39-BECA-8FB9-2539-F38BDC8F6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831" y="3260124"/>
            <a:ext cx="4396215" cy="286975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C09F46-0AF5-53DB-B230-37D56CECA8A0}"/>
              </a:ext>
            </a:extLst>
          </p:cNvPr>
          <p:cNvCxnSpPr/>
          <p:nvPr/>
        </p:nvCxnSpPr>
        <p:spPr>
          <a:xfrm>
            <a:off x="1699260" y="3566160"/>
            <a:ext cx="0" cy="9144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1D5757-A770-26E2-8E19-A20450AFC691}"/>
              </a:ext>
            </a:extLst>
          </p:cNvPr>
          <p:cNvCxnSpPr/>
          <p:nvPr/>
        </p:nvCxnSpPr>
        <p:spPr>
          <a:xfrm>
            <a:off x="3855720" y="3579088"/>
            <a:ext cx="0" cy="9144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D30A64-BF58-F6AE-51D0-87121A2B3D0F}"/>
              </a:ext>
            </a:extLst>
          </p:cNvPr>
          <p:cNvCxnSpPr/>
          <p:nvPr/>
        </p:nvCxnSpPr>
        <p:spPr>
          <a:xfrm>
            <a:off x="1699260" y="5006340"/>
            <a:ext cx="0" cy="9144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E79EAC-C22C-A42A-57C9-FEE38AC19DB6}"/>
              </a:ext>
            </a:extLst>
          </p:cNvPr>
          <p:cNvCxnSpPr/>
          <p:nvPr/>
        </p:nvCxnSpPr>
        <p:spPr>
          <a:xfrm>
            <a:off x="3840480" y="4983480"/>
            <a:ext cx="0" cy="9144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4CF8E94-314E-0B77-FC69-80221C1EA634}"/>
              </a:ext>
            </a:extLst>
          </p:cNvPr>
          <p:cNvSpPr txBox="1"/>
          <p:nvPr/>
        </p:nvSpPr>
        <p:spPr>
          <a:xfrm>
            <a:off x="2566988" y="5998884"/>
            <a:ext cx="8261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ea typeface="Times New Roman" pitchFamily="18" charset="0"/>
              </a:rPr>
              <a:t>Indikadór</a:t>
            </a:r>
            <a:r>
              <a:rPr lang="en-US" dirty="0">
                <a:ea typeface="Times New Roman" pitchFamily="18" charset="0"/>
              </a:rPr>
              <a:t>					 </a:t>
            </a:r>
            <a:r>
              <a:rPr lang="en-US" dirty="0" err="1">
                <a:ea typeface="Times New Roman" pitchFamily="18" charset="0"/>
              </a:rPr>
              <a:t>koordenada</a:t>
            </a:r>
            <a:r>
              <a:rPr lang="en-US" dirty="0">
                <a:ea typeface="Times New Roman" pitchFamily="18" charset="0"/>
              </a:rPr>
              <a:t> </a:t>
            </a:r>
            <a:r>
              <a:rPr lang="en-US" dirty="0" err="1">
                <a:ea typeface="Times New Roman" pitchFamily="18" charset="0"/>
              </a:rPr>
              <a:t>jeográfika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C6594A-9AC0-45F7-3E0F-46EE69C1C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700" y="3965699"/>
            <a:ext cx="5490272" cy="1713330"/>
          </a:xfrm>
          <a:prstGeom prst="rect">
            <a:avLst/>
          </a:prstGeom>
        </p:spPr>
      </p:pic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4BF459A3-FE33-01A5-3446-9DFB474A55DD}"/>
              </a:ext>
            </a:extLst>
          </p:cNvPr>
          <p:cNvSpPr/>
          <p:nvPr/>
        </p:nvSpPr>
        <p:spPr>
          <a:xfrm>
            <a:off x="6585735" y="4570771"/>
            <a:ext cx="133564" cy="134794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A6F9FF50-E96B-26C3-8168-B96E037BE873}"/>
              </a:ext>
            </a:extLst>
          </p:cNvPr>
          <p:cNvSpPr/>
          <p:nvPr/>
        </p:nvSpPr>
        <p:spPr>
          <a:xfrm>
            <a:off x="7976639" y="4585566"/>
            <a:ext cx="133564" cy="134794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3EC09F84-2BAB-119D-6F57-5C26C454DDB0}"/>
              </a:ext>
            </a:extLst>
          </p:cNvPr>
          <p:cNvSpPr/>
          <p:nvPr/>
        </p:nvSpPr>
        <p:spPr>
          <a:xfrm>
            <a:off x="9367543" y="4585566"/>
            <a:ext cx="133564" cy="134794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D87E864D-2882-212D-5275-5F9B4B842CA5}"/>
              </a:ext>
            </a:extLst>
          </p:cNvPr>
          <p:cNvSpPr/>
          <p:nvPr/>
        </p:nvSpPr>
        <p:spPr>
          <a:xfrm>
            <a:off x="6641467" y="3417866"/>
            <a:ext cx="133564" cy="134794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1DABB0-EE6E-E933-7BFE-A1D4FF8B66A6}"/>
              </a:ext>
            </a:extLst>
          </p:cNvPr>
          <p:cNvCxnSpPr>
            <a:cxnSpLocks/>
          </p:cNvCxnSpPr>
          <p:nvPr/>
        </p:nvCxnSpPr>
        <p:spPr>
          <a:xfrm>
            <a:off x="7008174" y="3413345"/>
            <a:ext cx="0" cy="15697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9C16F01-6198-2BD6-F28F-907AF5EDFE15}"/>
              </a:ext>
            </a:extLst>
          </p:cNvPr>
          <p:cNvSpPr txBox="1"/>
          <p:nvPr/>
        </p:nvSpPr>
        <p:spPr>
          <a:xfrm>
            <a:off x="7076332" y="3307166"/>
            <a:ext cx="3416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a typeface="Times New Roman" pitchFamily="18" charset="0"/>
              </a:rPr>
              <a:t>= real value, reality</a:t>
            </a:r>
            <a:endParaRPr lang="en-GB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662472E-1D1A-B5F6-F68A-BEA8529FED32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19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7EC187-B984-0BF4-DA45-4CB2CE627950}"/>
              </a:ext>
            </a:extLst>
          </p:cNvPr>
          <p:cNvSpPr txBox="1">
            <a:spLocks/>
          </p:cNvSpPr>
          <p:nvPr/>
        </p:nvSpPr>
        <p:spPr>
          <a:xfrm>
            <a:off x="1524000" y="26897"/>
            <a:ext cx="9144000" cy="607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s-ES" altLang="en-US" dirty="0"/>
              <a:t>Define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nia</a:t>
            </a:r>
            <a:r>
              <a:rPr lang="es-ES" altLang="en-US" dirty="0"/>
              <a:t> </a:t>
            </a:r>
            <a:r>
              <a:rPr lang="es-ES" altLang="en-US" dirty="0" err="1"/>
              <a:t>Espesifikasaun</a:t>
            </a:r>
            <a:r>
              <a:rPr lang="es-ES" altLang="en-US" dirty="0"/>
              <a:t> –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jeoespasiál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2432762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58B0292-E0FE-7650-CA7E-CB8D2BACC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470" y="1363852"/>
            <a:ext cx="3576126" cy="377054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524000" y="29213"/>
            <a:ext cx="9144000" cy="1052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n-US" altLang="en-US" dirty="0"/>
              <a:t>Difine </a:t>
            </a:r>
            <a:r>
              <a:rPr lang="en-US" altLang="en-US" dirty="0" err="1"/>
              <a:t>terminolojia</a:t>
            </a:r>
            <a:r>
              <a:rPr lang="en-US" altLang="en-US" dirty="0"/>
              <a:t>, </a:t>
            </a:r>
            <a:r>
              <a:rPr lang="en-US" altLang="en-US" dirty="0" err="1"/>
              <a:t>espesifikasaun</a:t>
            </a:r>
            <a:r>
              <a:rPr lang="en-US" altLang="en-US" dirty="0"/>
              <a:t> </a:t>
            </a:r>
            <a:r>
              <a:rPr lang="en-US" altLang="en-US" dirty="0" err="1"/>
              <a:t>dadus</a:t>
            </a:r>
            <a:r>
              <a:rPr lang="en-US" altLang="en-US" dirty="0"/>
              <a:t> no </a:t>
            </a:r>
            <a:r>
              <a:rPr lang="en-US" altLang="en-US" dirty="0" err="1"/>
              <a:t>referénsia</a:t>
            </a:r>
            <a:r>
              <a:rPr lang="en-US" altLang="en-US" dirty="0"/>
              <a:t> </a:t>
            </a:r>
            <a:r>
              <a:rPr lang="en-US" altLang="en-US" dirty="0" err="1"/>
              <a:t>baze</a:t>
            </a:r>
            <a:endParaRPr lang="en-PH" alt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47083" y="1232744"/>
            <a:ext cx="6359339" cy="234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2400" dirty="0" err="1"/>
              <a:t>Bainhira</a:t>
            </a:r>
            <a:r>
              <a:rPr lang="en-US" sz="2400" dirty="0"/>
              <a:t> </a:t>
            </a:r>
            <a:r>
              <a:rPr lang="en-US" sz="2400" dirty="0" err="1"/>
              <a:t>nesesidade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r>
              <a:rPr lang="en-US" sz="2400" dirty="0"/>
              <a:t> define </a:t>
            </a:r>
            <a:r>
              <a:rPr lang="en-US" sz="2400" dirty="0" err="1"/>
              <a:t>ona</a:t>
            </a:r>
            <a:r>
              <a:rPr lang="en-US" sz="2400" dirty="0"/>
              <a:t>, </a:t>
            </a:r>
            <a:r>
              <a:rPr lang="en-US" sz="2400" dirty="0" err="1"/>
              <a:t>etapa</a:t>
            </a:r>
            <a:r>
              <a:rPr lang="en-US" sz="2400" dirty="0"/>
              <a:t> tolu </a:t>
            </a:r>
            <a:r>
              <a:rPr lang="en-US" sz="2400" dirty="0" err="1"/>
              <a:t>tuirmai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siklu</a:t>
            </a:r>
            <a:r>
              <a:rPr lang="en-US" sz="2400" dirty="0"/>
              <a:t> </a:t>
            </a:r>
            <a:r>
              <a:rPr lang="en-US" sz="2400" dirty="0" err="1"/>
              <a:t>jestaun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jeoespasiál</a:t>
            </a:r>
            <a:r>
              <a:rPr lang="en-US" sz="2400" dirty="0"/>
              <a:t> </a:t>
            </a:r>
            <a:r>
              <a:rPr lang="en-US" sz="2400" b="1" dirty="0"/>
              <a:t>(define </a:t>
            </a:r>
            <a:r>
              <a:rPr lang="en-US" sz="2400" b="1" dirty="0" err="1"/>
              <a:t>terminolojia</a:t>
            </a:r>
            <a:r>
              <a:rPr lang="en-US" sz="2400" b="1" dirty="0"/>
              <a:t>, </a:t>
            </a:r>
            <a:r>
              <a:rPr lang="en-US" sz="2400" b="1" dirty="0" err="1"/>
              <a:t>espesifikasaun</a:t>
            </a:r>
            <a:r>
              <a:rPr lang="en-US" sz="2400" b="1" dirty="0"/>
              <a:t> </a:t>
            </a:r>
            <a:r>
              <a:rPr lang="en-US" sz="2400" b="1" dirty="0" err="1"/>
              <a:t>dadus</a:t>
            </a:r>
            <a:r>
              <a:rPr lang="en-US" sz="2400" b="1" dirty="0"/>
              <a:t> no </a:t>
            </a:r>
            <a:r>
              <a:rPr lang="en-US" sz="2400" b="1" dirty="0" err="1"/>
              <a:t>referénsia</a:t>
            </a:r>
            <a:r>
              <a:rPr lang="en-US" sz="2400" b="1" dirty="0"/>
              <a:t> rai </a:t>
            </a:r>
            <a:r>
              <a:rPr lang="en-US" sz="2400" b="1" dirty="0" err="1"/>
              <a:t>nian</a:t>
            </a:r>
            <a:r>
              <a:rPr lang="en-US" sz="2400" b="1" dirty="0"/>
              <a:t>) </a:t>
            </a:r>
            <a:r>
              <a:rPr lang="en-US" sz="2400" dirty="0" err="1"/>
              <a:t>fornese</a:t>
            </a:r>
            <a:r>
              <a:rPr lang="en-US" sz="2400" dirty="0"/>
              <a:t> </a:t>
            </a:r>
            <a:r>
              <a:rPr lang="en-US" sz="2400" dirty="0" err="1"/>
              <a:t>fundasaun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sei </a:t>
            </a:r>
            <a:r>
              <a:rPr lang="en-US" sz="2400" dirty="0" err="1"/>
              <a:t>garante</a:t>
            </a:r>
            <a:r>
              <a:rPr lang="en-US" sz="2400" dirty="0"/>
              <a:t> </a:t>
            </a:r>
            <a:r>
              <a:rPr lang="en-US" sz="2400" dirty="0" err="1"/>
              <a:t>kualidade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halibur</a:t>
            </a:r>
            <a:r>
              <a:rPr lang="en-US" sz="2400" dirty="0"/>
              <a:t>, </a:t>
            </a:r>
            <a:r>
              <a:rPr lang="en-US" sz="2400" dirty="0" err="1"/>
              <a:t>hamosu</a:t>
            </a:r>
            <a:r>
              <a:rPr lang="en-US" sz="2400" dirty="0"/>
              <a:t>, </a:t>
            </a:r>
            <a:r>
              <a:rPr lang="en-US" sz="2400" dirty="0" err="1"/>
              <a:t>hasai</a:t>
            </a:r>
            <a:r>
              <a:rPr lang="en-US" sz="2400" dirty="0"/>
              <a:t> no </a:t>
            </a:r>
            <a:r>
              <a:rPr lang="en-US" sz="2400" dirty="0" err="1"/>
              <a:t>uza</a:t>
            </a:r>
            <a:r>
              <a:rPr lang="en-US" sz="2400" dirty="0"/>
              <a:t> </a:t>
            </a:r>
            <a:r>
              <a:rPr lang="en-US" sz="2400" dirty="0" err="1"/>
              <a:t>durante</a:t>
            </a:r>
            <a:r>
              <a:rPr lang="en-US" sz="2400" dirty="0"/>
              <a:t> </a:t>
            </a:r>
            <a:r>
              <a:rPr lang="en-US" sz="2400" dirty="0" err="1"/>
              <a:t>siklu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ne’e</a:t>
            </a:r>
            <a:r>
              <a:rPr lang="en-US" sz="24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8302566" y="3092044"/>
            <a:ext cx="1368152" cy="13035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9D1B68-82E8-7D06-6F53-A8D8CE6925FB}"/>
              </a:ext>
            </a:extLst>
          </p:cNvPr>
          <p:cNvSpPr txBox="1"/>
          <p:nvPr/>
        </p:nvSpPr>
        <p:spPr>
          <a:xfrm>
            <a:off x="860611" y="6124762"/>
            <a:ext cx="457778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4"/>
              </a:rPr>
              <a:t>http://www.healthgeolab.net/DOCUMENTS/Guide_HGLC_Part2_2.pdf</a:t>
            </a:r>
            <a:r>
              <a:rPr lang="en-US" sz="900" dirty="0"/>
              <a:t>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73F6299-4AD9-74DA-0715-D52D5A8DB2A4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3944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2</a:t>
            </a:fld>
            <a:endParaRPr lang="en-GB" altLang="en-US" sz="12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A871C-1D98-4108-4754-B88E4D7DB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725" y="3741144"/>
            <a:ext cx="1614069" cy="22696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D3B6B0-E334-7A62-4AD2-E2451A68CD30}"/>
              </a:ext>
            </a:extLst>
          </p:cNvPr>
          <p:cNvSpPr txBox="1"/>
          <p:nvPr/>
        </p:nvSpPr>
        <p:spPr>
          <a:xfrm>
            <a:off x="1884739" y="3954792"/>
            <a:ext cx="33737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Tópiku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dokumentu</a:t>
            </a:r>
            <a:r>
              <a:rPr lang="en-US" sz="2400" dirty="0"/>
              <a:t> </a:t>
            </a:r>
            <a:r>
              <a:rPr lang="en-US" sz="2400" dirty="0" err="1"/>
              <a:t>orientasaun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HGL (2.2)</a:t>
            </a:r>
            <a:endParaRPr lang="fr-CH" sz="2400" dirty="0"/>
          </a:p>
        </p:txBody>
      </p:sp>
      <p:sp>
        <p:nvSpPr>
          <p:cNvPr id="9" name="Right Arrow 10">
            <a:extLst>
              <a:ext uri="{FF2B5EF4-FFF2-40B4-BE49-F238E27FC236}">
                <a16:creationId xmlns:a16="http://schemas.microsoft.com/office/drawing/2014/main" id="{48E41CCA-84FA-7AB4-F944-A911AAFD5062}"/>
              </a:ext>
            </a:extLst>
          </p:cNvPr>
          <p:cNvSpPr/>
          <p:nvPr/>
        </p:nvSpPr>
        <p:spPr>
          <a:xfrm>
            <a:off x="1315546" y="4221163"/>
            <a:ext cx="553594" cy="461665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5E27F-2486-2EA7-B9E3-674F8FBFE2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520" t="38265" r="10441" b="47050"/>
          <a:stretch/>
        </p:blipFill>
        <p:spPr>
          <a:xfrm>
            <a:off x="6753319" y="5849921"/>
            <a:ext cx="356950" cy="32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60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Arrow 7"/>
          <p:cNvSpPr>
            <a:spLocks noChangeArrowheads="1"/>
          </p:cNvSpPr>
          <p:nvPr/>
        </p:nvSpPr>
        <p:spPr bwMode="auto">
          <a:xfrm>
            <a:off x="5959475" y="1244959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CB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5899151" y="1708509"/>
            <a:ext cx="4413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sz="6000" dirty="0">
                <a:latin typeface="Arial" pitchFamily="34" charset="0"/>
              </a:rPr>
              <a:t> ͌</a:t>
            </a:r>
            <a:endParaRPr lang="fr-CH" sz="6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7763A6-0072-813B-D094-E68D5D233634}"/>
              </a:ext>
            </a:extLst>
          </p:cNvPr>
          <p:cNvSpPr/>
          <p:nvPr/>
        </p:nvSpPr>
        <p:spPr>
          <a:xfrm>
            <a:off x="1966212" y="2283184"/>
            <a:ext cx="2185573" cy="57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FA4340-69B6-DAD2-2213-7D097460A5C9}"/>
              </a:ext>
            </a:extLst>
          </p:cNvPr>
          <p:cNvSpPr/>
          <p:nvPr/>
        </p:nvSpPr>
        <p:spPr>
          <a:xfrm>
            <a:off x="4401561" y="2283184"/>
            <a:ext cx="1557915" cy="57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633365-6947-8C96-1C17-EC5AD1BEA599}"/>
              </a:ext>
            </a:extLst>
          </p:cNvPr>
          <p:cNvSpPr/>
          <p:nvPr/>
        </p:nvSpPr>
        <p:spPr>
          <a:xfrm>
            <a:off x="8551450" y="2269700"/>
            <a:ext cx="1557915" cy="57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B4E4BA-18FE-A1FE-D27F-509171D05B90}"/>
              </a:ext>
            </a:extLst>
          </p:cNvPr>
          <p:cNvSpPr/>
          <p:nvPr/>
        </p:nvSpPr>
        <p:spPr>
          <a:xfrm>
            <a:off x="6132514" y="2264683"/>
            <a:ext cx="2185573" cy="57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569C05-6642-5B03-B0FF-7454573BAEC2}"/>
              </a:ext>
            </a:extLst>
          </p:cNvPr>
          <p:cNvSpPr txBox="1">
            <a:spLocks/>
          </p:cNvSpPr>
          <p:nvPr/>
        </p:nvSpPr>
        <p:spPr>
          <a:xfrm>
            <a:off x="392628" y="697175"/>
            <a:ext cx="8524428" cy="4699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2600" b="1" dirty="0" err="1">
                <a:ea typeface="+mj-ea"/>
                <a:cs typeface="+mj-cs"/>
              </a:rPr>
              <a:t>Presizaun</a:t>
            </a:r>
            <a:r>
              <a:rPr lang="en-US" sz="2600" b="1" dirty="0">
                <a:ea typeface="+mj-ea"/>
                <a:cs typeface="+mj-cs"/>
              </a:rPr>
              <a:t> (A.5)</a:t>
            </a:r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3EA21507-3D4D-02C9-681C-671D05FEB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414" y="1168907"/>
            <a:ext cx="2710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400" dirty="0">
                <a:latin typeface="Arial" pitchFamily="34" charset="0"/>
              </a:rPr>
              <a:t>Iha </a:t>
            </a:r>
            <a:r>
              <a:rPr lang="en-GB" sz="2400" dirty="0" err="1">
                <a:latin typeface="Arial" pitchFamily="34" charset="0"/>
              </a:rPr>
              <a:t>equador</a:t>
            </a:r>
            <a:r>
              <a:rPr lang="en-GB" sz="2400" dirty="0">
                <a:latin typeface="Arial" pitchFamily="34" charset="0"/>
              </a:rPr>
              <a:t>: 360 º</a:t>
            </a:r>
          </a:p>
        </p:txBody>
      </p:sp>
      <p:sp>
        <p:nvSpPr>
          <p:cNvPr id="15" name="Text Box 18">
            <a:extLst>
              <a:ext uri="{FF2B5EF4-FFF2-40B4-BE49-F238E27FC236}">
                <a16:creationId xmlns:a16="http://schemas.microsoft.com/office/drawing/2014/main" id="{6DE5D0D5-23FA-A280-0548-EF2814365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7675" y="1168907"/>
            <a:ext cx="1622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400" dirty="0">
                <a:latin typeface="Arial" pitchFamily="34" charset="0"/>
              </a:rPr>
              <a:t>40,075 km</a:t>
            </a:r>
          </a:p>
        </p:txBody>
      </p:sp>
      <p:sp>
        <p:nvSpPr>
          <p:cNvPr id="26" name="Text Box 18">
            <a:extLst>
              <a:ext uri="{FF2B5EF4-FFF2-40B4-BE49-F238E27FC236}">
                <a16:creationId xmlns:a16="http://schemas.microsoft.com/office/drawing/2014/main" id="{87ED42F2-D1ED-983B-2A61-39B1B01F3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1275" y="1681522"/>
            <a:ext cx="5540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400">
                <a:latin typeface="Arial" pitchFamily="34" charset="0"/>
              </a:rPr>
              <a:t>1 º</a:t>
            </a:r>
          </a:p>
        </p:txBody>
      </p:sp>
      <p:pic>
        <p:nvPicPr>
          <p:cNvPr id="32" name="Picture 1">
            <a:extLst>
              <a:ext uri="{FF2B5EF4-FFF2-40B4-BE49-F238E27FC236}">
                <a16:creationId xmlns:a16="http://schemas.microsoft.com/office/drawing/2014/main" id="{2FB2FC9C-F0FE-7C67-6DB6-344A5603F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2091193"/>
            <a:ext cx="86106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50"/>
          <p:cNvSpPr>
            <a:spLocks noChangeArrowheads="1"/>
          </p:cNvSpPr>
          <p:nvPr/>
        </p:nvSpPr>
        <p:spPr bwMode="auto">
          <a:xfrm>
            <a:off x="1852614" y="4090821"/>
            <a:ext cx="8364537" cy="3340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 dirty="0"/>
          </a:p>
        </p:txBody>
      </p:sp>
      <p:sp>
        <p:nvSpPr>
          <p:cNvPr id="33" name="Rectangle 265">
            <a:extLst>
              <a:ext uri="{FF2B5EF4-FFF2-40B4-BE49-F238E27FC236}">
                <a16:creationId xmlns:a16="http://schemas.microsoft.com/office/drawing/2014/main" id="{CA3B4C90-B744-548C-AFFB-F305DB0E6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5834" y="4776543"/>
            <a:ext cx="9639722" cy="42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Durante </a:t>
            </a:r>
            <a:r>
              <a:rPr lang="en-US" sz="2400" dirty="0" err="1"/>
              <a:t>halibur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kampu</a:t>
            </a:r>
            <a:r>
              <a:rPr lang="en-US" sz="2400" dirty="0"/>
              <a:t> (</a:t>
            </a:r>
            <a:r>
              <a:rPr lang="en-US" sz="2400" dirty="0" err="1"/>
              <a:t>dispozitivu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ativadu</a:t>
            </a:r>
            <a:r>
              <a:rPr lang="en-US" sz="2400" dirty="0"/>
              <a:t> GNSS)</a:t>
            </a:r>
          </a:p>
        </p:txBody>
      </p:sp>
      <p:sp>
        <p:nvSpPr>
          <p:cNvPr id="34" name="Rectangle 265">
            <a:extLst>
              <a:ext uri="{FF2B5EF4-FFF2-40B4-BE49-F238E27FC236}">
                <a16:creationId xmlns:a16="http://schemas.microsoft.com/office/drawing/2014/main" id="{61C7AADA-6A66-0A77-299D-11DEE9414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8534" y="5304478"/>
            <a:ext cx="10362454" cy="75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/>
              <a:t>Bainhira</a:t>
            </a:r>
            <a:r>
              <a:rPr lang="en-US" sz="2400" dirty="0"/>
              <a:t> </a:t>
            </a:r>
            <a:r>
              <a:rPr lang="en-US" sz="2400" dirty="0" err="1"/>
              <a:t>hamosu</a:t>
            </a:r>
            <a:r>
              <a:rPr lang="en-US" sz="2400" dirty="0"/>
              <a:t> ka </a:t>
            </a:r>
            <a:r>
              <a:rPr lang="en-US" sz="2400" dirty="0" err="1"/>
              <a:t>hasai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jeoespasiál</a:t>
            </a:r>
            <a:r>
              <a:rPr lang="en-US" sz="2400" dirty="0"/>
              <a:t> ho </a:t>
            </a:r>
            <a:r>
              <a:rPr lang="en-US" sz="2400" dirty="0" err="1"/>
              <a:t>formatu</a:t>
            </a:r>
            <a:r>
              <a:rPr lang="en-US" sz="2400" dirty="0"/>
              <a:t> </a:t>
            </a:r>
            <a:r>
              <a:rPr lang="en-US" sz="2400" dirty="0" err="1"/>
              <a:t>vetor</a:t>
            </a:r>
            <a:r>
              <a:rPr lang="en-US" sz="2400" dirty="0"/>
              <a:t> (</a:t>
            </a:r>
            <a:r>
              <a:rPr lang="en-US" sz="2400" dirty="0" err="1"/>
              <a:t>nivel</a:t>
            </a:r>
            <a:r>
              <a:rPr lang="en-US" sz="2400" dirty="0"/>
              <a:t> </a:t>
            </a:r>
            <a:r>
              <a:rPr lang="en-US" sz="2400" dirty="0" err="1"/>
              <a:t>presizaun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vértise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)</a:t>
            </a:r>
          </a:p>
        </p:txBody>
      </p:sp>
      <p:sp>
        <p:nvSpPr>
          <p:cNvPr id="35" name="Text Box 18">
            <a:extLst>
              <a:ext uri="{FF2B5EF4-FFF2-40B4-BE49-F238E27FC236}">
                <a16:creationId xmlns:a16="http://schemas.microsoft.com/office/drawing/2014/main" id="{61868436-E4B4-58D2-F789-F09DE6CAC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5479" y="4447479"/>
            <a:ext cx="14927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b="1" dirty="0" err="1">
                <a:solidFill>
                  <a:srgbClr val="FF0000"/>
                </a:solidFill>
                <a:latin typeface="Arial" pitchFamily="34" charset="0"/>
              </a:rPr>
              <a:t>Rekomenda</a:t>
            </a:r>
            <a:endParaRPr lang="en-GB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6" name="Right Arrow 10">
            <a:extLst>
              <a:ext uri="{FF2B5EF4-FFF2-40B4-BE49-F238E27FC236}">
                <a16:creationId xmlns:a16="http://schemas.microsoft.com/office/drawing/2014/main" id="{97E62434-0142-5495-D99C-2B97E4980641}"/>
              </a:ext>
            </a:extLst>
          </p:cNvPr>
          <p:cNvSpPr/>
          <p:nvPr/>
        </p:nvSpPr>
        <p:spPr>
          <a:xfrm>
            <a:off x="866855" y="4817710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ight Arrow 10">
            <a:extLst>
              <a:ext uri="{FF2B5EF4-FFF2-40B4-BE49-F238E27FC236}">
                <a16:creationId xmlns:a16="http://schemas.microsoft.com/office/drawing/2014/main" id="{84080876-061A-535A-3DB3-AB87AD9A9C8B}"/>
              </a:ext>
            </a:extLst>
          </p:cNvPr>
          <p:cNvSpPr/>
          <p:nvPr/>
        </p:nvSpPr>
        <p:spPr>
          <a:xfrm>
            <a:off x="860553" y="5402361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 Box 18">
            <a:extLst>
              <a:ext uri="{FF2B5EF4-FFF2-40B4-BE49-F238E27FC236}">
                <a16:creationId xmlns:a16="http://schemas.microsoft.com/office/drawing/2014/main" id="{20BECD11-22A5-4828-6599-6F3F21F1A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1175" y="1711832"/>
            <a:ext cx="16401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400" dirty="0">
                <a:latin typeface="Arial" pitchFamily="34" charset="0"/>
              </a:rPr>
              <a:t>111,320 m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8438207-012F-0B23-E1B5-1A51281D87AA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20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1F7B0B7-A427-11AB-6E84-A62C92938AD1}"/>
              </a:ext>
            </a:extLst>
          </p:cNvPr>
          <p:cNvSpPr txBox="1">
            <a:spLocks/>
          </p:cNvSpPr>
          <p:nvPr/>
        </p:nvSpPr>
        <p:spPr>
          <a:xfrm>
            <a:off x="1524000" y="26897"/>
            <a:ext cx="9144000" cy="607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s-ES" altLang="en-US" dirty="0"/>
              <a:t>Define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nia</a:t>
            </a:r>
            <a:r>
              <a:rPr lang="es-ES" altLang="en-US" dirty="0"/>
              <a:t> </a:t>
            </a:r>
            <a:r>
              <a:rPr lang="es-ES" altLang="en-US" dirty="0" err="1"/>
              <a:t>Espesifikasaun</a:t>
            </a:r>
            <a:r>
              <a:rPr lang="es-ES" altLang="en-US" dirty="0"/>
              <a:t> –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jeoespasiál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2668750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16D25A9A-3E5E-3D8F-0072-C93353217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1" y="2031071"/>
            <a:ext cx="8258175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77023" y="685781"/>
            <a:ext cx="8524428" cy="4699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fr-FR" sz="2600" b="1" dirty="0" err="1">
                <a:ea typeface="+mj-ea"/>
                <a:cs typeface="+mj-cs"/>
              </a:rPr>
              <a:t>Eskala</a:t>
            </a:r>
            <a:r>
              <a:rPr lang="fr-FR" sz="2600" b="1" dirty="0">
                <a:ea typeface="+mj-ea"/>
                <a:cs typeface="+mj-cs"/>
              </a:rPr>
              <a:t> no </a:t>
            </a:r>
            <a:r>
              <a:rPr lang="fr-FR" sz="2600" b="1" dirty="0" err="1">
                <a:ea typeface="+mj-ea"/>
                <a:cs typeface="+mj-cs"/>
              </a:rPr>
              <a:t>akurasi</a:t>
            </a:r>
            <a:r>
              <a:rPr lang="fr-FR" sz="2600" b="1" dirty="0">
                <a:ea typeface="+mj-ea"/>
                <a:cs typeface="+mj-cs"/>
              </a:rPr>
              <a:t> </a:t>
            </a:r>
            <a:r>
              <a:rPr lang="fr-FR" sz="2600" b="1" dirty="0" err="1">
                <a:ea typeface="+mj-ea"/>
                <a:cs typeface="+mj-cs"/>
              </a:rPr>
              <a:t>pozisionamentu</a:t>
            </a:r>
            <a:r>
              <a:rPr lang="fr-FR" sz="2600" b="1" dirty="0">
                <a:ea typeface="+mj-ea"/>
                <a:cs typeface="+mj-cs"/>
              </a:rPr>
              <a:t> (A.1, A.3 et A.4)</a:t>
            </a:r>
            <a:endParaRPr lang="en-US" sz="2600" b="1" dirty="0">
              <a:ea typeface="+mj-ea"/>
              <a:cs typeface="+mj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364" y="6114222"/>
            <a:ext cx="49196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19063" indent="-119063"/>
            <a:r>
              <a:rPr lang="en-US" sz="1000" dirty="0"/>
              <a:t>http://www.colorado.edu/geography/gcraft/notes/error/error_f.html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762322" y="1314934"/>
            <a:ext cx="11191379" cy="76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err="1"/>
              <a:t>Padraun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</a:t>
            </a:r>
            <a:r>
              <a:rPr lang="en-US" dirty="0" err="1"/>
              <a:t>mapeamentu</a:t>
            </a:r>
            <a:r>
              <a:rPr lang="en-US" dirty="0"/>
              <a:t> </a:t>
            </a:r>
            <a:r>
              <a:rPr lang="en-US" dirty="0" err="1"/>
              <a:t>nian</a:t>
            </a:r>
            <a:r>
              <a:rPr lang="en-US" dirty="0"/>
              <a:t> </a:t>
            </a:r>
            <a:r>
              <a:rPr lang="en-US" dirty="0" err="1"/>
              <a:t>hosi</a:t>
            </a:r>
            <a:r>
              <a:rPr lang="en-US" dirty="0"/>
              <a:t> </a:t>
            </a:r>
            <a:r>
              <a:rPr lang="en-US" dirty="0" err="1"/>
              <a:t>Levantamentu</a:t>
            </a:r>
            <a:r>
              <a:rPr lang="en-US" dirty="0"/>
              <a:t> </a:t>
            </a:r>
            <a:r>
              <a:rPr lang="en-US" dirty="0" err="1"/>
              <a:t>Jeolójiku</a:t>
            </a:r>
            <a:r>
              <a:rPr lang="en-US" dirty="0"/>
              <a:t> </a:t>
            </a:r>
            <a:r>
              <a:rPr lang="en-US" dirty="0" err="1"/>
              <a:t>Estadus</a:t>
            </a:r>
            <a:r>
              <a:rPr lang="en-US" dirty="0"/>
              <a:t> </a:t>
            </a:r>
            <a:r>
              <a:rPr lang="en-US" dirty="0" err="1"/>
              <a:t>Unidus</a:t>
            </a:r>
            <a:r>
              <a:rPr lang="en-US" dirty="0"/>
              <a:t> </a:t>
            </a:r>
            <a:r>
              <a:rPr lang="en-US" dirty="0" err="1"/>
              <a:t>nian</a:t>
            </a:r>
            <a:r>
              <a:rPr lang="en-US" dirty="0"/>
              <a:t>: "</a:t>
            </a:r>
            <a:r>
              <a:rPr lang="en-US" dirty="0" err="1"/>
              <a:t>rekizitu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</a:t>
            </a:r>
            <a:r>
              <a:rPr lang="en-US" dirty="0" err="1"/>
              <a:t>atu</a:t>
            </a:r>
            <a:r>
              <a:rPr lang="en-US" dirty="0"/>
              <a:t> </a:t>
            </a:r>
            <a:r>
              <a:rPr lang="en-US" dirty="0" err="1"/>
              <a:t>kumpre</a:t>
            </a:r>
            <a:r>
              <a:rPr lang="en-US" dirty="0"/>
              <a:t> </a:t>
            </a:r>
            <a:r>
              <a:rPr lang="en-US" dirty="0" err="1"/>
              <a:t>akurasi</a:t>
            </a:r>
            <a:r>
              <a:rPr lang="en-US" dirty="0"/>
              <a:t> </a:t>
            </a:r>
            <a:r>
              <a:rPr lang="en-US" dirty="0" err="1"/>
              <a:t>horizontál</a:t>
            </a:r>
            <a:r>
              <a:rPr lang="en-US" dirty="0"/>
              <a:t> </a:t>
            </a:r>
            <a:r>
              <a:rPr lang="en-US" dirty="0" err="1"/>
              <a:t>hanesan</a:t>
            </a:r>
            <a:r>
              <a:rPr lang="en-US" dirty="0"/>
              <a:t> </a:t>
            </a:r>
            <a:r>
              <a:rPr lang="en-US" dirty="0" err="1"/>
              <a:t>pursentu</a:t>
            </a:r>
            <a:r>
              <a:rPr lang="en-US" dirty="0"/>
              <a:t> 90 </a:t>
            </a:r>
            <a:r>
              <a:rPr lang="en-US" dirty="0" err="1"/>
              <a:t>hosi</a:t>
            </a:r>
            <a:r>
              <a:rPr lang="en-US" dirty="0"/>
              <a:t> </a:t>
            </a:r>
            <a:r>
              <a:rPr lang="en-US" dirty="0" err="1"/>
              <a:t>pontu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</a:t>
            </a:r>
            <a:r>
              <a:rPr lang="en-US" dirty="0" err="1"/>
              <a:t>ne'ebé</a:t>
            </a:r>
            <a:r>
              <a:rPr lang="en-US" dirty="0"/>
              <a:t> </a:t>
            </a:r>
            <a:r>
              <a:rPr lang="en-US" dirty="0" err="1"/>
              <a:t>bele</a:t>
            </a:r>
            <a:r>
              <a:rPr lang="en-US" dirty="0"/>
              <a:t> </a:t>
            </a:r>
            <a:r>
              <a:rPr lang="en-US" dirty="0" err="1"/>
              <a:t>sukat</a:t>
            </a:r>
            <a:r>
              <a:rPr lang="en-US" dirty="0"/>
              <a:t> </a:t>
            </a:r>
            <a:r>
              <a:rPr lang="en-US" dirty="0" err="1"/>
              <a:t>tenke</a:t>
            </a:r>
            <a:r>
              <a:rPr lang="en-US" dirty="0"/>
              <a:t> </a:t>
            </a:r>
            <a:r>
              <a:rPr lang="en-US" dirty="0" err="1"/>
              <a:t>iha</a:t>
            </a:r>
            <a:r>
              <a:rPr lang="en-US" dirty="0"/>
              <a:t> 1/30 </a:t>
            </a:r>
            <a:r>
              <a:rPr lang="en-US" dirty="0" err="1"/>
              <a:t>hosi</a:t>
            </a:r>
            <a:r>
              <a:rPr lang="en-US" dirty="0"/>
              <a:t> </a:t>
            </a:r>
            <a:r>
              <a:rPr lang="en-US" dirty="0" err="1"/>
              <a:t>polegada</a:t>
            </a:r>
            <a:r>
              <a:rPr lang="en-US" dirty="0"/>
              <a:t> </a:t>
            </a:r>
            <a:r>
              <a:rPr lang="en-US" dirty="0" err="1"/>
              <a:t>ida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mapa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ho </a:t>
            </a:r>
            <a:r>
              <a:rPr lang="en-US" dirty="0" err="1"/>
              <a:t>eskala</a:t>
            </a:r>
            <a:r>
              <a:rPr lang="en-US" dirty="0"/>
              <a:t> 1:20,000 ka boot </a:t>
            </a:r>
            <a:r>
              <a:rPr lang="en-US" dirty="0" err="1"/>
              <a:t>liu</a:t>
            </a:r>
            <a:r>
              <a:rPr lang="en-US" dirty="0"/>
              <a:t>, no 1/50 </a:t>
            </a:r>
            <a:r>
              <a:rPr lang="en-US" dirty="0" err="1"/>
              <a:t>hosi</a:t>
            </a:r>
            <a:r>
              <a:rPr lang="en-US" dirty="0"/>
              <a:t> </a:t>
            </a:r>
            <a:r>
              <a:rPr lang="en-US" dirty="0" err="1"/>
              <a:t>polegada</a:t>
            </a:r>
            <a:r>
              <a:rPr lang="en-US" dirty="0"/>
              <a:t> </a:t>
            </a:r>
            <a:r>
              <a:rPr lang="en-US" dirty="0" err="1"/>
              <a:t>ida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mapa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ho </a:t>
            </a:r>
            <a:r>
              <a:rPr lang="en-US" dirty="0" err="1"/>
              <a:t>eskala</a:t>
            </a:r>
            <a:r>
              <a:rPr lang="en-US" dirty="0"/>
              <a:t> </a:t>
            </a:r>
            <a:r>
              <a:rPr lang="en-US" dirty="0" err="1"/>
              <a:t>ki'ik</a:t>
            </a:r>
            <a:r>
              <a:rPr lang="en-US" dirty="0"/>
              <a:t> </a:t>
            </a:r>
            <a:r>
              <a:rPr lang="en-US" dirty="0" err="1"/>
              <a:t>liu</a:t>
            </a:r>
            <a:r>
              <a:rPr lang="en-US" dirty="0"/>
              <a:t> 1:20,000."</a:t>
            </a:r>
          </a:p>
        </p:txBody>
      </p:sp>
      <p:sp>
        <p:nvSpPr>
          <p:cNvPr id="12" name="Rectangle 50"/>
          <p:cNvSpPr>
            <a:spLocks noChangeArrowheads="1"/>
          </p:cNvSpPr>
          <p:nvPr/>
        </p:nvSpPr>
        <p:spPr bwMode="auto">
          <a:xfrm>
            <a:off x="5591945" y="3152039"/>
            <a:ext cx="4475857" cy="389217"/>
          </a:xfrm>
          <a:prstGeom prst="rect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71064E-777F-4106-4738-43843A4FAFF7}"/>
              </a:ext>
            </a:extLst>
          </p:cNvPr>
          <p:cNvSpPr txBox="1"/>
          <p:nvPr/>
        </p:nvSpPr>
        <p:spPr>
          <a:xfrm>
            <a:off x="1807940" y="5565141"/>
            <a:ext cx="78366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ea typeface="Times New Roman" pitchFamily="18" charset="0"/>
              </a:rPr>
              <a:t>Relasaun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ne'ebé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hanesan</a:t>
            </a:r>
            <a:r>
              <a:rPr lang="en-US" sz="2000" dirty="0">
                <a:ea typeface="Times New Roman" pitchFamily="18" charset="0"/>
              </a:rPr>
              <a:t> </a:t>
            </a:r>
            <a:r>
              <a:rPr lang="en-US" sz="2000" dirty="0" err="1">
                <a:ea typeface="Times New Roman" pitchFamily="18" charset="0"/>
              </a:rPr>
              <a:t>duké</a:t>
            </a:r>
            <a:r>
              <a:rPr lang="en-US" sz="2000" dirty="0">
                <a:ea typeface="Times New Roman" pitchFamily="18" charset="0"/>
              </a:rPr>
              <a:t> entre </a:t>
            </a:r>
            <a:r>
              <a:rPr lang="en-US" sz="2000" dirty="0" err="1">
                <a:ea typeface="Times New Roman" pitchFamily="18" charset="0"/>
              </a:rPr>
              <a:t>eskala</a:t>
            </a:r>
            <a:r>
              <a:rPr lang="en-US" sz="2000" dirty="0">
                <a:ea typeface="Times New Roman" pitchFamily="18" charset="0"/>
              </a:rPr>
              <a:t> no </a:t>
            </a:r>
            <a:r>
              <a:rPr lang="en-US" sz="2000" dirty="0" err="1">
                <a:ea typeface="Times New Roman" pitchFamily="18" charset="0"/>
              </a:rPr>
              <a:t>rezolusaun</a:t>
            </a:r>
            <a:endParaRPr lang="en-GB" sz="2000" dirty="0"/>
          </a:p>
        </p:txBody>
      </p:sp>
      <p:sp>
        <p:nvSpPr>
          <p:cNvPr id="8" name="Right Arrow 10">
            <a:extLst>
              <a:ext uri="{FF2B5EF4-FFF2-40B4-BE49-F238E27FC236}">
                <a16:creationId xmlns:a16="http://schemas.microsoft.com/office/drawing/2014/main" id="{078F92FC-EE39-65C6-6B01-5D7C1A840EC1}"/>
              </a:ext>
            </a:extLst>
          </p:cNvPr>
          <p:cNvSpPr/>
          <p:nvPr/>
        </p:nvSpPr>
        <p:spPr>
          <a:xfrm>
            <a:off x="1240060" y="5574026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DAA237A-458C-EE07-7C1D-D33321B8F156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21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61D092B-AEBC-4749-664D-DBB51612038C}"/>
              </a:ext>
            </a:extLst>
          </p:cNvPr>
          <p:cNvSpPr txBox="1">
            <a:spLocks/>
          </p:cNvSpPr>
          <p:nvPr/>
        </p:nvSpPr>
        <p:spPr>
          <a:xfrm>
            <a:off x="1524000" y="26897"/>
            <a:ext cx="9144000" cy="607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s-ES" altLang="en-US" dirty="0"/>
              <a:t>Define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nia</a:t>
            </a:r>
            <a:r>
              <a:rPr lang="es-ES" altLang="en-US" dirty="0"/>
              <a:t> </a:t>
            </a:r>
            <a:r>
              <a:rPr lang="es-ES" altLang="en-US" dirty="0" err="1"/>
              <a:t>Espesifikasaun</a:t>
            </a:r>
            <a:r>
              <a:rPr lang="es-ES" altLang="en-US" dirty="0"/>
              <a:t> –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jeoespasiál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2550682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724BB86F-0879-6A70-19EC-961C37E30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9852" t="14343" r="33992" b="8334"/>
          <a:stretch>
            <a:fillRect/>
          </a:stretch>
        </p:blipFill>
        <p:spPr bwMode="auto">
          <a:xfrm>
            <a:off x="7596707" y="1024790"/>
            <a:ext cx="2196983" cy="29830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10">
            <a:extLst>
              <a:ext uri="{FF2B5EF4-FFF2-40B4-BE49-F238E27FC236}">
                <a16:creationId xmlns:a16="http://schemas.microsoft.com/office/drawing/2014/main" id="{7A84C806-C5D4-378F-1DE9-767EA636C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3070" y="980501"/>
            <a:ext cx="17170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dirty="0"/>
              <a:t>Geospatial data set specifications for Myanmar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682624" y="1257034"/>
            <a:ext cx="6543676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cs typeface="Calibri" pitchFamily="34" charset="0"/>
              </a:rPr>
              <a:t>Objetivu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husi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uza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dadus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jeoespasiál</a:t>
            </a:r>
            <a:r>
              <a:rPr lang="en-US" sz="2400" dirty="0">
                <a:cs typeface="Calibri" pitchFamily="34" charset="0"/>
              </a:rPr>
              <a:t> sei </a:t>
            </a:r>
            <a:r>
              <a:rPr lang="en-US" sz="2400" dirty="0" err="1">
                <a:cs typeface="Calibri" pitchFamily="34" charset="0"/>
              </a:rPr>
              <a:t>orienta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ita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hili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eskala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serbisu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espesífiku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ida-idak</a:t>
            </a:r>
            <a:r>
              <a:rPr lang="en-US" sz="2400" dirty="0">
                <a:cs typeface="Calibri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cs typeface="Calibri" pitchFamily="34" charset="0"/>
              </a:rPr>
              <a:t>Eskala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ida-ne'e</a:t>
            </a:r>
            <a:r>
              <a:rPr lang="en-US" sz="2400" dirty="0">
                <a:cs typeface="Calibri" pitchFamily="34" charset="0"/>
              </a:rPr>
              <a:t> sei </a:t>
            </a:r>
            <a:r>
              <a:rPr lang="en-US" sz="2400" dirty="0" err="1">
                <a:cs typeface="Calibri" pitchFamily="34" charset="0"/>
              </a:rPr>
              <a:t>influensia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diretamente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ba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pozisaun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akurasi</a:t>
            </a:r>
            <a:r>
              <a:rPr lang="en-US" sz="2400" dirty="0">
                <a:cs typeface="Calibri" pitchFamily="34" charset="0"/>
              </a:rPr>
              <a:t> no </a:t>
            </a:r>
            <a:r>
              <a:rPr lang="en-US" sz="2400" dirty="0" err="1">
                <a:cs typeface="Calibri" pitchFamily="34" charset="0"/>
              </a:rPr>
              <a:t>rezolusaun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espasiál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ne'ebé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tenke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uza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bainhira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kompila</a:t>
            </a:r>
            <a:r>
              <a:rPr lang="en-US" sz="2400" dirty="0">
                <a:cs typeface="Calibri" pitchFamily="34" charset="0"/>
              </a:rPr>
              <a:t>, </a:t>
            </a:r>
            <a:r>
              <a:rPr lang="en-US" sz="2400" dirty="0" err="1">
                <a:cs typeface="Calibri" pitchFamily="34" charset="0"/>
              </a:rPr>
              <a:t>halibur</a:t>
            </a:r>
            <a:r>
              <a:rPr lang="en-US" sz="2400" dirty="0">
                <a:cs typeface="Calibri" pitchFamily="34" charset="0"/>
              </a:rPr>
              <a:t>, </a:t>
            </a:r>
            <a:r>
              <a:rPr lang="en-US" sz="2400" dirty="0" err="1">
                <a:cs typeface="Calibri" pitchFamily="34" charset="0"/>
              </a:rPr>
              <a:t>hasai</a:t>
            </a:r>
            <a:r>
              <a:rPr lang="en-US" sz="2400" dirty="0">
                <a:cs typeface="Calibri" pitchFamily="34" charset="0"/>
              </a:rPr>
              <a:t> ka </a:t>
            </a:r>
            <a:r>
              <a:rPr lang="en-US" sz="2400" dirty="0" err="1">
                <a:cs typeface="Calibri" pitchFamily="34" charset="0"/>
              </a:rPr>
              <a:t>uza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dadus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jeoespasiál</a:t>
            </a:r>
            <a:r>
              <a:rPr lang="en-US" sz="2400" dirty="0">
                <a:cs typeface="Calibri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Calibri" pitchFamily="34" charset="0"/>
              </a:rPr>
              <a:t>Tenke </a:t>
            </a:r>
            <a:r>
              <a:rPr lang="en-US" sz="2400" dirty="0" err="1">
                <a:cs typeface="Calibri" pitchFamily="34" charset="0"/>
              </a:rPr>
              <a:t>buka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ninia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akurasi</a:t>
            </a:r>
            <a:r>
              <a:rPr lang="en-US" sz="2400" dirty="0">
                <a:cs typeface="Calibri" pitchFamily="34" charset="0"/>
              </a:rPr>
              <a:t> no </a:t>
            </a:r>
            <a:r>
              <a:rPr lang="en-US" sz="2400" dirty="0" err="1">
                <a:cs typeface="Calibri" pitchFamily="34" charset="0"/>
              </a:rPr>
              <a:t>presizaun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pozisionál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ne'ebé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aas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liu</a:t>
            </a:r>
            <a:r>
              <a:rPr lang="en-US" sz="2400" dirty="0">
                <a:cs typeface="Calibri" pitchFamily="34" charset="0"/>
              </a:rPr>
              <a:t>, </a:t>
            </a:r>
            <a:r>
              <a:rPr lang="en-US" sz="2400" dirty="0" err="1">
                <a:cs typeface="Calibri" pitchFamily="34" charset="0"/>
              </a:rPr>
              <a:t>inklui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bainhira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uza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dispozitivu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sira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ne'ebé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ativadu</a:t>
            </a:r>
            <a:r>
              <a:rPr lang="en-US" sz="2400" dirty="0">
                <a:cs typeface="Calibri" pitchFamily="34" charset="0"/>
              </a:rPr>
              <a:t> ho GNSS, </a:t>
            </a:r>
            <a:r>
              <a:rPr lang="en-US" sz="2400" dirty="0" err="1">
                <a:cs typeface="Calibri" pitchFamily="34" charset="0"/>
              </a:rPr>
              <a:t>atu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nune’e</a:t>
            </a:r>
            <a:r>
              <a:rPr lang="en-US" sz="2400" dirty="0">
                <a:cs typeface="Calibri" pitchFamily="34" charset="0"/>
              </a:rPr>
              <a:t>, </a:t>
            </a:r>
            <a:r>
              <a:rPr lang="en-US" sz="2400" dirty="0" err="1">
                <a:cs typeface="Calibri" pitchFamily="34" charset="0"/>
              </a:rPr>
              <a:t>rezultadu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dadus</a:t>
            </a:r>
            <a:r>
              <a:rPr lang="en-US" sz="2400" dirty="0">
                <a:cs typeface="Calibri" pitchFamily="34" charset="0"/>
              </a:rPr>
              <a:t> maximal </a:t>
            </a:r>
            <a:r>
              <a:rPr lang="en-US" sz="2400" dirty="0" err="1">
                <a:cs typeface="Calibri" pitchFamily="34" charset="0"/>
              </a:rPr>
              <a:t>dunik</a:t>
            </a:r>
            <a:r>
              <a:rPr lang="en-US" sz="2400" dirty="0">
                <a:cs typeface="Calibri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cs typeface="Calibri" pitchFamily="34" charset="0"/>
              </a:rPr>
              <a:t>Nivel </a:t>
            </a:r>
            <a:r>
              <a:rPr lang="en-US" sz="2400" dirty="0" err="1">
                <a:cs typeface="Calibri" pitchFamily="34" charset="0"/>
              </a:rPr>
              <a:t>presizaun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ki’ik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liu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ba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metru</a:t>
            </a:r>
            <a:r>
              <a:rPr lang="en-US" sz="2400" dirty="0">
                <a:cs typeface="Calibri" pitchFamily="34" charset="0"/>
              </a:rPr>
              <a:t> (</a:t>
            </a:r>
            <a:r>
              <a:rPr lang="en-US" sz="2400" dirty="0" err="1">
                <a:cs typeface="Calibri" pitchFamily="34" charset="0"/>
              </a:rPr>
              <a:t>díjitu</a:t>
            </a:r>
            <a:r>
              <a:rPr lang="en-US" sz="2400" dirty="0">
                <a:cs typeface="Calibri" pitchFamily="34" charset="0"/>
              </a:rPr>
              <a:t> 5 </a:t>
            </a:r>
            <a:r>
              <a:rPr lang="en-US" sz="2400" dirty="0" err="1">
                <a:cs typeface="Calibri" pitchFamily="34" charset="0"/>
              </a:rPr>
              <a:t>iha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grau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desimal</a:t>
            </a:r>
            <a:r>
              <a:rPr lang="en-US" sz="2400" dirty="0">
                <a:cs typeface="Calibri" pitchFamily="34" charset="0"/>
              </a:rPr>
              <a:t>) </a:t>
            </a:r>
            <a:r>
              <a:rPr lang="en-US" sz="2400" dirty="0" err="1">
                <a:cs typeface="Calibri" pitchFamily="34" charset="0"/>
              </a:rPr>
              <a:t>maka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rekomenda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tebes</a:t>
            </a:r>
            <a:endParaRPr lang="en-US" sz="2400" dirty="0">
              <a:cs typeface="Calibr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0FB519-C6C1-FEBF-A024-B5445DC1B5B1}"/>
              </a:ext>
            </a:extLst>
          </p:cNvPr>
          <p:cNvSpPr txBox="1">
            <a:spLocks/>
          </p:cNvSpPr>
          <p:nvPr/>
        </p:nvSpPr>
        <p:spPr>
          <a:xfrm>
            <a:off x="394953" y="694746"/>
            <a:ext cx="8524428" cy="4699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fr-FR" sz="2600" b="1" dirty="0" err="1">
                <a:ea typeface="+mj-ea"/>
                <a:cs typeface="+mj-cs"/>
              </a:rPr>
              <a:t>Sumariza</a:t>
            </a:r>
            <a:r>
              <a:rPr lang="fr-FR" sz="2600" b="1" dirty="0">
                <a:ea typeface="+mj-ea"/>
                <a:cs typeface="+mj-cs"/>
              </a:rPr>
              <a:t>:</a:t>
            </a:r>
            <a:endParaRPr lang="en-US" sz="2600" b="1" dirty="0"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5FD103-7865-9001-6FBE-B785658DFE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520" t="38265" r="10441" b="47050"/>
          <a:stretch/>
        </p:blipFill>
        <p:spPr>
          <a:xfrm>
            <a:off x="9593430" y="863946"/>
            <a:ext cx="356950" cy="321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B85704-CB05-469B-C587-E417951AF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7599" y="2628900"/>
            <a:ext cx="2545561" cy="3365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167FAB-6DBF-A9F4-9058-38A1EB5128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520" t="38265" r="10441" b="47050"/>
          <a:stretch/>
        </p:blipFill>
        <p:spPr>
          <a:xfrm>
            <a:off x="11044685" y="5748763"/>
            <a:ext cx="356950" cy="321688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D474A13-B070-3860-A9A0-2BCD89B9FCE6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22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84AC942-41BE-A8C9-4151-5781A62857B0}"/>
              </a:ext>
            </a:extLst>
          </p:cNvPr>
          <p:cNvSpPr txBox="1">
            <a:spLocks/>
          </p:cNvSpPr>
          <p:nvPr/>
        </p:nvSpPr>
        <p:spPr>
          <a:xfrm>
            <a:off x="1524000" y="26897"/>
            <a:ext cx="9144000" cy="607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s-ES" altLang="en-US" dirty="0"/>
              <a:t>Define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nia</a:t>
            </a:r>
            <a:r>
              <a:rPr lang="es-ES" altLang="en-US" dirty="0"/>
              <a:t> </a:t>
            </a:r>
            <a:r>
              <a:rPr lang="es-ES" altLang="en-US" dirty="0" err="1"/>
              <a:t>Espesifikasaun</a:t>
            </a:r>
            <a:r>
              <a:rPr lang="es-ES" altLang="en-US" dirty="0"/>
              <a:t> –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jeoespasiál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77339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65">
            <a:extLst>
              <a:ext uri="{FF2B5EF4-FFF2-40B4-BE49-F238E27FC236}">
                <a16:creationId xmlns:a16="http://schemas.microsoft.com/office/drawing/2014/main" id="{D6CC499F-E873-A9FD-9B86-174770985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4832" y="1534572"/>
            <a:ext cx="2942667" cy="42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/>
              <a:t>Modelu</a:t>
            </a:r>
            <a:r>
              <a:rPr lang="en-US" sz="2400" dirty="0"/>
              <a:t> </a:t>
            </a:r>
            <a:r>
              <a:rPr lang="en-US" sz="2400" dirty="0" err="1"/>
              <a:t>lista</a:t>
            </a:r>
            <a:r>
              <a:rPr lang="en-US" sz="2400" dirty="0"/>
              <a:t> </a:t>
            </a:r>
            <a:r>
              <a:rPr lang="en-US" sz="2400" dirty="0" err="1"/>
              <a:t>mestre</a:t>
            </a:r>
            <a:endParaRPr lang="en-US" sz="2400" dirty="0"/>
          </a:p>
        </p:txBody>
      </p:sp>
      <p:sp>
        <p:nvSpPr>
          <p:cNvPr id="13" name="Right Arrow 10">
            <a:extLst>
              <a:ext uri="{FF2B5EF4-FFF2-40B4-BE49-F238E27FC236}">
                <a16:creationId xmlns:a16="http://schemas.microsoft.com/office/drawing/2014/main" id="{02DA5525-6E88-FC48-59F4-AD8EAC8595F7}"/>
              </a:ext>
            </a:extLst>
          </p:cNvPr>
          <p:cNvSpPr/>
          <p:nvPr/>
        </p:nvSpPr>
        <p:spPr>
          <a:xfrm>
            <a:off x="6346953" y="1548859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265">
            <a:extLst>
              <a:ext uri="{FF2B5EF4-FFF2-40B4-BE49-F238E27FC236}">
                <a16:creationId xmlns:a16="http://schemas.microsoft.com/office/drawing/2014/main" id="{AA5F6137-292A-04F3-0ED7-1B8311077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22" y="5943600"/>
            <a:ext cx="2877578" cy="42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i="1" dirty="0" err="1"/>
              <a:t>Ezemplu</a:t>
            </a:r>
            <a:r>
              <a:rPr lang="en-US" sz="2400" i="1" dirty="0"/>
              <a:t> </a:t>
            </a:r>
            <a:r>
              <a:rPr lang="en-US" sz="2400" i="1" dirty="0" err="1"/>
              <a:t>falsu</a:t>
            </a:r>
            <a:endParaRPr lang="en-US" sz="2400" i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BBEBBDD-D560-15BF-AB58-0903AE0FD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91" y="639602"/>
            <a:ext cx="5425485" cy="5221747"/>
          </a:xfrm>
          <a:prstGeom prst="rect">
            <a:avLst/>
          </a:prstGeom>
        </p:spPr>
      </p:pic>
      <p:sp>
        <p:nvSpPr>
          <p:cNvPr id="18" name="Rectangle 265">
            <a:extLst>
              <a:ext uri="{FF2B5EF4-FFF2-40B4-BE49-F238E27FC236}">
                <a16:creationId xmlns:a16="http://schemas.microsoft.com/office/drawing/2014/main" id="{5103AC79-EF42-04F8-A20A-D073A1B93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4832" y="1153572"/>
            <a:ext cx="4389513" cy="42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/>
              <a:t>Disionáriu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endParaRPr lang="en-US" sz="2400" dirty="0"/>
          </a:p>
        </p:txBody>
      </p:sp>
      <p:sp>
        <p:nvSpPr>
          <p:cNvPr id="19" name="Right Arrow 10">
            <a:extLst>
              <a:ext uri="{FF2B5EF4-FFF2-40B4-BE49-F238E27FC236}">
                <a16:creationId xmlns:a16="http://schemas.microsoft.com/office/drawing/2014/main" id="{D892EB5D-C370-7A89-BF34-4D89926992D5}"/>
              </a:ext>
            </a:extLst>
          </p:cNvPr>
          <p:cNvSpPr/>
          <p:nvPr/>
        </p:nvSpPr>
        <p:spPr>
          <a:xfrm>
            <a:off x="6346953" y="1167859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512F4D5D-903C-AADC-8267-D8D9385214BD}"/>
              </a:ext>
            </a:extLst>
          </p:cNvPr>
          <p:cNvSpPr/>
          <p:nvPr/>
        </p:nvSpPr>
        <p:spPr>
          <a:xfrm>
            <a:off x="6346953" y="1929859"/>
            <a:ext cx="371347" cy="219764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65">
            <a:extLst>
              <a:ext uri="{FF2B5EF4-FFF2-40B4-BE49-F238E27FC236}">
                <a16:creationId xmlns:a16="http://schemas.microsoft.com/office/drawing/2014/main" id="{FE659493-48DB-1877-DD36-1F00DAEB0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7746" y="2632346"/>
            <a:ext cx="3109753" cy="75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es-ES" sz="2400" dirty="0" err="1"/>
              <a:t>Kritériu</a:t>
            </a:r>
            <a:r>
              <a:rPr lang="es-ES" sz="2400" dirty="0"/>
              <a:t> </a:t>
            </a:r>
            <a:r>
              <a:rPr lang="es-ES" sz="2400" dirty="0" err="1"/>
              <a:t>hanesan</a:t>
            </a:r>
            <a:r>
              <a:rPr lang="es-ES" sz="2400" dirty="0"/>
              <a:t> </a:t>
            </a:r>
            <a:r>
              <a:rPr lang="es-ES" sz="2400" dirty="0" err="1"/>
              <a:t>ho</a:t>
            </a:r>
            <a:r>
              <a:rPr lang="es-ES" sz="2400" dirty="0"/>
              <a:t> </a:t>
            </a:r>
            <a:r>
              <a:rPr lang="es-ES" sz="2400" dirty="0" err="1"/>
              <a:t>dadus</a:t>
            </a:r>
            <a:r>
              <a:rPr lang="es-ES" sz="2400" dirty="0"/>
              <a:t> </a:t>
            </a:r>
            <a:r>
              <a:rPr lang="es-ES" sz="2400" dirty="0" err="1"/>
              <a:t>jeoespasiál</a:t>
            </a:r>
            <a:r>
              <a:rPr lang="es-ES" sz="2400" dirty="0"/>
              <a:t> sira</a:t>
            </a:r>
            <a:endParaRPr lang="en-US" sz="2400" dirty="0"/>
          </a:p>
        </p:txBody>
      </p:sp>
      <p:sp>
        <p:nvSpPr>
          <p:cNvPr id="22" name="Rectangle 265">
            <a:extLst>
              <a:ext uri="{FF2B5EF4-FFF2-40B4-BE49-F238E27FC236}">
                <a16:creationId xmlns:a16="http://schemas.microsoft.com/office/drawing/2014/main" id="{5F93DDE3-3ACE-340C-02F7-F815F235C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3478" y="5012546"/>
            <a:ext cx="3469721" cy="42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/>
              <a:t>Tabela</a:t>
            </a:r>
            <a:r>
              <a:rPr lang="en-US" sz="2400" dirty="0"/>
              <a:t> </a:t>
            </a:r>
            <a:r>
              <a:rPr lang="en-US" sz="2400" dirty="0" err="1"/>
              <a:t>klasifikasaun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endParaRPr lang="en-US" sz="2400" dirty="0"/>
          </a:p>
        </p:txBody>
      </p:sp>
      <p:sp>
        <p:nvSpPr>
          <p:cNvPr id="23" name="Right Arrow 10">
            <a:extLst>
              <a:ext uri="{FF2B5EF4-FFF2-40B4-BE49-F238E27FC236}">
                <a16:creationId xmlns:a16="http://schemas.microsoft.com/office/drawing/2014/main" id="{2F5CCBEF-DB8B-8F5E-6D9A-B49EA4F4C9EE}"/>
              </a:ext>
            </a:extLst>
          </p:cNvPr>
          <p:cNvSpPr/>
          <p:nvPr/>
        </p:nvSpPr>
        <p:spPr>
          <a:xfrm>
            <a:off x="6325599" y="5026833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65">
            <a:extLst>
              <a:ext uri="{FF2B5EF4-FFF2-40B4-BE49-F238E27FC236}">
                <a16:creationId xmlns:a16="http://schemas.microsoft.com/office/drawing/2014/main" id="{15A4C968-A0E9-AB65-3A94-3E072A34C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3478" y="5466062"/>
            <a:ext cx="3469721" cy="42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Lista </a:t>
            </a:r>
            <a:r>
              <a:rPr lang="en-US" sz="2400" dirty="0" err="1"/>
              <a:t>mestre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seluk</a:t>
            </a:r>
            <a:endParaRPr lang="en-US" sz="2400" dirty="0"/>
          </a:p>
        </p:txBody>
      </p:sp>
      <p:sp>
        <p:nvSpPr>
          <p:cNvPr id="25" name="Right Arrow 10">
            <a:extLst>
              <a:ext uri="{FF2B5EF4-FFF2-40B4-BE49-F238E27FC236}">
                <a16:creationId xmlns:a16="http://schemas.microsoft.com/office/drawing/2014/main" id="{DA4BB5CA-8535-6BE6-CB97-C6450A8546D0}"/>
              </a:ext>
            </a:extLst>
          </p:cNvPr>
          <p:cNvSpPr/>
          <p:nvPr/>
        </p:nvSpPr>
        <p:spPr>
          <a:xfrm>
            <a:off x="6325599" y="5480349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5624BB-8A12-65DF-09BC-1610B3E38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8528" y="754584"/>
            <a:ext cx="1000550" cy="14069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1FD597-518C-DFB4-99AC-712CA2ED20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520" t="38265" r="10441" b="47050"/>
          <a:stretch/>
        </p:blipFill>
        <p:spPr>
          <a:xfrm>
            <a:off x="11448252" y="2052144"/>
            <a:ext cx="356950" cy="321688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88C82E8-1416-F03B-A74F-FB32CAD92649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23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C18B04-950B-06D6-3632-4351EEF28CFB}"/>
              </a:ext>
            </a:extLst>
          </p:cNvPr>
          <p:cNvSpPr txBox="1">
            <a:spLocks/>
          </p:cNvSpPr>
          <p:nvPr/>
        </p:nvSpPr>
        <p:spPr>
          <a:xfrm>
            <a:off x="1524000" y="26897"/>
            <a:ext cx="9144000" cy="607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s-ES" altLang="en-US" dirty="0"/>
              <a:t>Define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nia</a:t>
            </a:r>
            <a:r>
              <a:rPr lang="es-ES" altLang="en-US" dirty="0"/>
              <a:t> </a:t>
            </a:r>
            <a:r>
              <a:rPr lang="es-ES" altLang="en-US" dirty="0" err="1"/>
              <a:t>Espesifikasaun</a:t>
            </a:r>
            <a:r>
              <a:rPr lang="es-ES" altLang="en-US" dirty="0"/>
              <a:t> –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jeoespasiál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4104820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65">
            <a:extLst>
              <a:ext uri="{FF2B5EF4-FFF2-40B4-BE49-F238E27FC236}">
                <a16:creationId xmlns:a16="http://schemas.microsoft.com/office/drawing/2014/main" id="{05A15B31-61C7-4AE7-44DF-2C6E57B18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838" y="3869699"/>
            <a:ext cx="1493078" cy="14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Folha </a:t>
            </a:r>
            <a:r>
              <a:rPr lang="en-US" sz="2400" dirty="0" err="1"/>
              <a:t>referénsia</a:t>
            </a:r>
            <a:r>
              <a:rPr lang="en-US" sz="2400" dirty="0"/>
              <a:t> </a:t>
            </a:r>
            <a:r>
              <a:rPr lang="en-US" sz="2400" dirty="0" err="1"/>
              <a:t>indikadór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endParaRPr lang="en-US" sz="2400" dirty="0"/>
          </a:p>
        </p:txBody>
      </p:sp>
      <p:sp>
        <p:nvSpPr>
          <p:cNvPr id="7" name="Right Arrow 10">
            <a:extLst>
              <a:ext uri="{FF2B5EF4-FFF2-40B4-BE49-F238E27FC236}">
                <a16:creationId xmlns:a16="http://schemas.microsoft.com/office/drawing/2014/main" id="{E1C8E260-E3DA-248B-964F-3FFE6807B135}"/>
              </a:ext>
            </a:extLst>
          </p:cNvPr>
          <p:cNvSpPr/>
          <p:nvPr/>
        </p:nvSpPr>
        <p:spPr>
          <a:xfrm>
            <a:off x="6272276" y="3871114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265">
            <a:extLst>
              <a:ext uri="{FF2B5EF4-FFF2-40B4-BE49-F238E27FC236}">
                <a16:creationId xmlns:a16="http://schemas.microsoft.com/office/drawing/2014/main" id="{77A92AD2-92C4-22F3-001C-8895D7855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156" y="1560621"/>
            <a:ext cx="3476066" cy="42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Profile Metadata</a:t>
            </a:r>
          </a:p>
        </p:txBody>
      </p:sp>
      <p:sp>
        <p:nvSpPr>
          <p:cNvPr id="12" name="Right Arrow 10">
            <a:extLst>
              <a:ext uri="{FF2B5EF4-FFF2-40B4-BE49-F238E27FC236}">
                <a16:creationId xmlns:a16="http://schemas.microsoft.com/office/drawing/2014/main" id="{A2CC180E-A082-4E97-9E79-EE66C7D5E82F}"/>
              </a:ext>
            </a:extLst>
          </p:cNvPr>
          <p:cNvSpPr/>
          <p:nvPr/>
        </p:nvSpPr>
        <p:spPr>
          <a:xfrm>
            <a:off x="6272276" y="1597933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E73144-FAEF-203C-2739-7A6F63D6F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101" y="3797114"/>
            <a:ext cx="3561424" cy="23906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3B0720-7C58-B6DD-8E14-53FE1F169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3" y="834739"/>
            <a:ext cx="5653087" cy="3376150"/>
          </a:xfrm>
          <a:prstGeom prst="rect">
            <a:avLst/>
          </a:prstGeom>
        </p:spPr>
      </p:pic>
      <p:sp>
        <p:nvSpPr>
          <p:cNvPr id="16" name="Rectangle 265">
            <a:extLst>
              <a:ext uri="{FF2B5EF4-FFF2-40B4-BE49-F238E27FC236}">
                <a16:creationId xmlns:a16="http://schemas.microsoft.com/office/drawing/2014/main" id="{065AB658-773C-9310-BC2C-621FE1771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4342526"/>
            <a:ext cx="2877578" cy="42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i="1" dirty="0" err="1"/>
              <a:t>Ezemplu</a:t>
            </a:r>
            <a:r>
              <a:rPr lang="en-US" sz="2400" i="1" dirty="0"/>
              <a:t> </a:t>
            </a:r>
            <a:r>
              <a:rPr lang="en-US" sz="2400" i="1" dirty="0" err="1"/>
              <a:t>falsu</a:t>
            </a:r>
            <a:endParaRPr lang="en-US" sz="24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2583D7-7DB5-57B1-01F0-825C8BA29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8528" y="754584"/>
            <a:ext cx="1000550" cy="14069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C8D1B-57EF-9C03-75A7-756463AD68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520" t="38265" r="10441" b="47050"/>
          <a:stretch/>
        </p:blipFill>
        <p:spPr>
          <a:xfrm>
            <a:off x="11448252" y="2052144"/>
            <a:ext cx="356950" cy="321688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A1BF4EC-3AAC-0928-9867-534E2BA432C6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24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3E489C-9382-B4C9-734B-BCD1EDA5EC40}"/>
              </a:ext>
            </a:extLst>
          </p:cNvPr>
          <p:cNvSpPr txBox="1">
            <a:spLocks/>
          </p:cNvSpPr>
          <p:nvPr/>
        </p:nvSpPr>
        <p:spPr>
          <a:xfrm>
            <a:off x="1524000" y="26897"/>
            <a:ext cx="9144000" cy="607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s-ES" altLang="en-US" dirty="0"/>
              <a:t>Define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nia</a:t>
            </a:r>
            <a:r>
              <a:rPr lang="es-ES" altLang="en-US" dirty="0"/>
              <a:t> </a:t>
            </a:r>
            <a:r>
              <a:rPr lang="es-ES" altLang="en-US" dirty="0" err="1"/>
              <a:t>Espesifikasaun</a:t>
            </a:r>
            <a:r>
              <a:rPr lang="es-ES" altLang="en-US" dirty="0"/>
              <a:t> –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jeoespasiál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858548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524000" y="1"/>
            <a:ext cx="9144000" cy="66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n-US" altLang="en-US" dirty="0"/>
              <a:t>Define </a:t>
            </a:r>
            <a:r>
              <a:rPr lang="en-US" altLang="en-US" dirty="0" err="1"/>
              <a:t>referénsia</a:t>
            </a:r>
            <a:r>
              <a:rPr lang="en-US" altLang="en-US" dirty="0"/>
              <a:t> rai </a:t>
            </a:r>
            <a:r>
              <a:rPr lang="en-US" altLang="en-US" dirty="0" err="1"/>
              <a:t>nian</a:t>
            </a:r>
            <a:endParaRPr lang="en-US" alt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47994" y="1594996"/>
            <a:ext cx="742781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it-IT" sz="2400" dirty="0"/>
              <a:t>Iha kontextu orientasaun HGL nian, referénsia baze nian hanesan tuirmai:</a:t>
            </a:r>
            <a:endParaRPr 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5778" y="2081306"/>
            <a:ext cx="1997075" cy="1901825"/>
          </a:xfrm>
          <a:prstGeom prst="rect">
            <a:avLst/>
          </a:prstGeom>
          <a:solidFill>
            <a:srgbClr val="000000">
              <a:shade val="95000"/>
            </a:srgbClr>
          </a:solidFill>
          <a:ln w="31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3" name="Rectangle 266"/>
          <p:cNvSpPr>
            <a:spLocks noChangeArrowheads="1"/>
          </p:cNvSpPr>
          <p:nvPr/>
        </p:nvSpPr>
        <p:spPr bwMode="auto">
          <a:xfrm>
            <a:off x="9191689" y="5054896"/>
            <a:ext cx="9779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fr-CH" sz="2000" dirty="0">
                <a:latin typeface="+mj-lt"/>
                <a:cs typeface="Arial" charset="0"/>
              </a:rPr>
              <a:t>890 m</a:t>
            </a:r>
          </a:p>
        </p:txBody>
      </p:sp>
      <p:sp>
        <p:nvSpPr>
          <p:cNvPr id="15" name="Rectangle 265"/>
          <p:cNvSpPr>
            <a:spLocks noChangeArrowheads="1"/>
          </p:cNvSpPr>
          <p:nvPr/>
        </p:nvSpPr>
        <p:spPr bwMode="auto">
          <a:xfrm>
            <a:off x="1436502" y="2397576"/>
            <a:ext cx="6448058" cy="7545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>
                <a:cs typeface="Arial" charset="0"/>
              </a:rPr>
              <a:t>Imajen </a:t>
            </a:r>
            <a:r>
              <a:rPr lang="en-US" sz="2400" dirty="0" err="1">
                <a:cs typeface="Arial" charset="0"/>
              </a:rPr>
              <a:t>sira</a:t>
            </a:r>
            <a:r>
              <a:rPr lang="en-US" sz="2400" dirty="0">
                <a:cs typeface="Arial" charset="0"/>
              </a:rPr>
              <a:t> ho </a:t>
            </a:r>
            <a:r>
              <a:rPr lang="en-US" sz="2400" dirty="0" err="1">
                <a:cs typeface="Arial" charset="0"/>
              </a:rPr>
              <a:t>rezolusaun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aas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ortoretifikadu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ba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sensasaun</a:t>
            </a:r>
            <a:r>
              <a:rPr lang="en-US" sz="2400" dirty="0">
                <a:cs typeface="Arial" charset="0"/>
              </a:rPr>
              <a:t> remota (</a:t>
            </a:r>
            <a:r>
              <a:rPr lang="en-US" sz="2400" dirty="0" err="1">
                <a:cs typeface="Arial" charset="0"/>
              </a:rPr>
              <a:t>aplika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ba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dadus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jeoespasiál</a:t>
            </a:r>
            <a:r>
              <a:rPr lang="en-US" sz="2400" dirty="0">
                <a:cs typeface="Arial" charset="0"/>
              </a:rPr>
              <a:t>)</a:t>
            </a:r>
            <a:endParaRPr lang="fr-CH" sz="2400" dirty="0">
              <a:cs typeface="Arial" charset="0"/>
            </a:endParaRPr>
          </a:p>
        </p:txBody>
      </p:sp>
      <p:sp>
        <p:nvSpPr>
          <p:cNvPr id="16" name="Rectangle 265"/>
          <p:cNvSpPr>
            <a:spLocks noChangeArrowheads="1"/>
          </p:cNvSpPr>
          <p:nvPr/>
        </p:nvSpPr>
        <p:spPr bwMode="auto">
          <a:xfrm>
            <a:off x="1360579" y="3306650"/>
            <a:ext cx="6953572" cy="7545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>
                <a:cs typeface="Arial" charset="0"/>
              </a:rPr>
              <a:t>Lista </a:t>
            </a:r>
            <a:r>
              <a:rPr lang="en-US" sz="2400" dirty="0" err="1">
                <a:cs typeface="Arial" charset="0"/>
              </a:rPr>
              <a:t>mestre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jeoreferensiadu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sira</a:t>
            </a:r>
            <a:r>
              <a:rPr lang="en-US" sz="2400" dirty="0">
                <a:cs typeface="Arial" charset="0"/>
              </a:rPr>
              <a:t> (</a:t>
            </a:r>
            <a:r>
              <a:rPr lang="en-US" sz="2400" dirty="0" err="1">
                <a:cs typeface="Arial" charset="0"/>
              </a:rPr>
              <a:t>aplika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ba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dadus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jeoespasiál</a:t>
            </a:r>
            <a:r>
              <a:rPr lang="en-US" sz="2400" dirty="0">
                <a:cs typeface="Arial" charset="0"/>
              </a:rPr>
              <a:t> no </a:t>
            </a:r>
            <a:r>
              <a:rPr lang="en-US" sz="2400" dirty="0" err="1">
                <a:cs typeface="Arial" charset="0"/>
              </a:rPr>
              <a:t>estatístiku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sira</a:t>
            </a:r>
            <a:r>
              <a:rPr lang="en-US" sz="2400" dirty="0">
                <a:cs typeface="Arial" charset="0"/>
              </a:rPr>
              <a:t>)</a:t>
            </a:r>
            <a:endParaRPr lang="fr-CH" sz="2400" dirty="0"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A11EB30-7F70-1947-8A5A-9CFB855B6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71274" y="2040408"/>
            <a:ext cx="1997075" cy="1901825"/>
          </a:xfrm>
          <a:prstGeom prst="rect">
            <a:avLst/>
          </a:prstGeom>
          <a:solidFill>
            <a:srgbClr val="000000">
              <a:shade val="95000"/>
            </a:srgbClr>
          </a:solidFill>
          <a:ln w="31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FAC7CC5B-374E-D7C6-EFFB-8DBE06C75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2290" y="3112173"/>
            <a:ext cx="1851025" cy="1566863"/>
          </a:xfrm>
          <a:prstGeom prst="rect">
            <a:avLst/>
          </a:prstGeom>
          <a:solidFill>
            <a:srgbClr val="000000">
              <a:shade val="95000"/>
            </a:srgbClr>
          </a:solidFill>
          <a:ln w="31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cxnSp>
        <p:nvCxnSpPr>
          <p:cNvPr id="12" name="Straight Connector 8"/>
          <p:cNvCxnSpPr>
            <a:cxnSpLocks noChangeShapeType="1"/>
          </p:cNvCxnSpPr>
          <p:nvPr/>
        </p:nvCxnSpPr>
        <p:spPr bwMode="auto">
          <a:xfrm flipH="1" flipV="1">
            <a:off x="9439881" y="4241049"/>
            <a:ext cx="14982" cy="813847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AutoShape 416">
            <a:extLst>
              <a:ext uri="{FF2B5EF4-FFF2-40B4-BE49-F238E27FC236}">
                <a16:creationId xmlns:a16="http://schemas.microsoft.com/office/drawing/2014/main" id="{3B06F832-0117-31D5-5959-6F5DFFD94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466" y="4809074"/>
            <a:ext cx="911964" cy="75456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527CB2AA-4B97-E029-35E1-6EFA139AC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994" y="771136"/>
            <a:ext cx="9144000" cy="37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dirty="0" err="1"/>
              <a:t>Referénsia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besik</a:t>
            </a:r>
            <a:r>
              <a:rPr lang="en-US" sz="2400" dirty="0"/>
              <a:t> </a:t>
            </a:r>
            <a:r>
              <a:rPr lang="en-US" sz="2400" dirty="0" err="1"/>
              <a:t>liu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realidade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bele</a:t>
            </a:r>
            <a:r>
              <a:rPr lang="en-US" sz="2400" dirty="0"/>
              <a:t> </a:t>
            </a:r>
            <a:r>
              <a:rPr lang="en-US" sz="2400" dirty="0" err="1"/>
              <a:t>sukat</a:t>
            </a:r>
            <a:r>
              <a:rPr lang="en-US" sz="2400" dirty="0"/>
              <a:t> </a:t>
            </a:r>
            <a:r>
              <a:rPr lang="en-US" sz="2400" dirty="0" err="1"/>
              <a:t>kualidade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endParaRPr lang="en-US" sz="2400" dirty="0"/>
          </a:p>
        </p:txBody>
      </p:sp>
      <p:sp>
        <p:nvSpPr>
          <p:cNvPr id="18" name="Right Arrow 10">
            <a:extLst>
              <a:ext uri="{FF2B5EF4-FFF2-40B4-BE49-F238E27FC236}">
                <a16:creationId xmlns:a16="http://schemas.microsoft.com/office/drawing/2014/main" id="{9ED5BB66-2A89-FA91-0A41-B5E1A66E490B}"/>
              </a:ext>
            </a:extLst>
          </p:cNvPr>
          <p:cNvSpPr/>
          <p:nvPr/>
        </p:nvSpPr>
        <p:spPr>
          <a:xfrm>
            <a:off x="783079" y="2538894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ight Arrow 10">
            <a:extLst>
              <a:ext uri="{FF2B5EF4-FFF2-40B4-BE49-F238E27FC236}">
                <a16:creationId xmlns:a16="http://schemas.microsoft.com/office/drawing/2014/main" id="{89C080A5-B26C-D42B-198F-0A11387C7ADC}"/>
              </a:ext>
            </a:extLst>
          </p:cNvPr>
          <p:cNvSpPr/>
          <p:nvPr/>
        </p:nvSpPr>
        <p:spPr>
          <a:xfrm>
            <a:off x="783079" y="3410360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Google Shape;156;g74f4d1d32f_1_256">
            <a:extLst>
              <a:ext uri="{FF2B5EF4-FFF2-40B4-BE49-F238E27FC236}">
                <a16:creationId xmlns:a16="http://schemas.microsoft.com/office/drawing/2014/main" id="{0C8E7657-71A4-EFF2-A51E-05BDF0D1C0F1}"/>
              </a:ext>
            </a:extLst>
          </p:cNvPr>
          <p:cNvSpPr txBox="1"/>
          <p:nvPr/>
        </p:nvSpPr>
        <p:spPr>
          <a:xfrm>
            <a:off x="7338861" y="5400167"/>
            <a:ext cx="4611839" cy="584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49" tIns="81252" rIns="162549" bIns="81252" anchor="t" anchorCtr="0">
            <a:noAutofit/>
          </a:bodyPr>
          <a:lstStyle/>
          <a:p>
            <a:pPr>
              <a:buSzPts val="1800"/>
            </a:pPr>
            <a:r>
              <a:rPr lang="en-PH" sz="20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Subliña</a:t>
            </a:r>
            <a:r>
              <a:rPr lang="en-PH" sz="20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PH" sz="20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dala</a:t>
            </a:r>
            <a:r>
              <a:rPr lang="en-PH" sz="20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PH" sz="20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ida</a:t>
            </a:r>
            <a:r>
              <a:rPr lang="en-PH" sz="2000" dirty="0">
                <a:ea typeface="Open Sans" panose="020B0604020202020204" charset="0"/>
                <a:cs typeface="Open Sans" panose="020B0604020202020204" charset="0"/>
                <a:sym typeface="Calibri"/>
              </a:rPr>
              <a:t> tan </a:t>
            </a:r>
            <a:r>
              <a:rPr lang="en-PH" sz="20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papél</a:t>
            </a:r>
            <a:r>
              <a:rPr lang="en-PH" sz="20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PH" sz="20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xave</a:t>
            </a:r>
            <a:r>
              <a:rPr lang="en-PH" sz="20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PH" sz="20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ne'ebé</a:t>
            </a:r>
            <a:r>
              <a:rPr lang="en-PH" sz="20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PH" sz="20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maka</a:t>
            </a:r>
            <a:r>
              <a:rPr lang="en-PH" sz="20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PH" sz="20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lista</a:t>
            </a:r>
            <a:r>
              <a:rPr lang="en-PH" sz="20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PH" sz="20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mestre</a:t>
            </a:r>
            <a:r>
              <a:rPr lang="en-PH" sz="20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PH" sz="20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sira</a:t>
            </a:r>
            <a:r>
              <a:rPr lang="en-PH" sz="20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PH" sz="20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hala'o</a:t>
            </a:r>
            <a:r>
              <a:rPr lang="en-PH" sz="20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PH" sz="20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daudaun</a:t>
            </a:r>
            <a:endParaRPr sz="2000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9" name="AutoShape 416">
            <a:extLst>
              <a:ext uri="{FF2B5EF4-FFF2-40B4-BE49-F238E27FC236}">
                <a16:creationId xmlns:a16="http://schemas.microsoft.com/office/drawing/2014/main" id="{B5E5555B-EB28-7BAD-3674-AD8AEE418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4689" y="5467951"/>
            <a:ext cx="385889" cy="3651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fr-CH" sz="2134" dirty="0">
              <a:solidFill>
                <a:srgbClr val="346667"/>
              </a:solidFill>
              <a:latin typeface="+mj-lt"/>
              <a:cs typeface="Arial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3FF5CBD-2E58-2280-5549-6B64422433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636"/>
          <a:stretch/>
        </p:blipFill>
        <p:spPr>
          <a:xfrm>
            <a:off x="4114777" y="4055562"/>
            <a:ext cx="2883733" cy="2155823"/>
          </a:xfrm>
          <a:prstGeom prst="rect">
            <a:avLst/>
          </a:prstGeom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id="{507B5E5B-ECF0-3251-9851-423156E19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8" t="41251" r="59077" b="28738"/>
          <a:stretch>
            <a:fillRect/>
          </a:stretch>
        </p:blipFill>
        <p:spPr bwMode="auto">
          <a:xfrm>
            <a:off x="1901881" y="4064985"/>
            <a:ext cx="2244757" cy="221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59321C6-69AB-C533-C2F4-7039A1C77C9E}"/>
              </a:ext>
            </a:extLst>
          </p:cNvPr>
          <p:cNvSpPr/>
          <p:nvPr/>
        </p:nvSpPr>
        <p:spPr>
          <a:xfrm>
            <a:off x="4146639" y="4161329"/>
            <a:ext cx="2794420" cy="2050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 sz="1866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E4B550-D05A-4FAE-C43D-D79BC1C020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2305" y="192481"/>
            <a:ext cx="1538395" cy="1759217"/>
          </a:xfrm>
          <a:prstGeom prst="rect">
            <a:avLst/>
          </a:prstGeom>
        </p:spPr>
      </p:pic>
      <p:sp>
        <p:nvSpPr>
          <p:cNvPr id="24" name="Rectangle 265"/>
          <p:cNvSpPr>
            <a:spLocks noChangeArrowheads="1"/>
          </p:cNvSpPr>
          <p:nvPr/>
        </p:nvSpPr>
        <p:spPr bwMode="auto">
          <a:xfrm>
            <a:off x="10523315" y="4525157"/>
            <a:ext cx="1578211" cy="837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fi-FI" dirty="0">
                <a:solidFill>
                  <a:srgbClr val="FF0000"/>
                </a:solidFill>
                <a:cs typeface="Arial" charset="0"/>
              </a:rPr>
              <a:t>Imajen sira iha nia akurasi rasik</a:t>
            </a:r>
            <a:endParaRPr lang="en-US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26" name="Picture 1" descr="C:\Users\Samsung\AppData\Local\Microsoft\Windows\INetCache\IE\3LEF0BVK\556px-Mauritius_Road_Signs_-_Warning_Sign_-_Other_dangers.svg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532" y="3477889"/>
            <a:ext cx="1052513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9FF7F30-D0FA-4B53-6042-0779C932CB87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25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55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583059" y="1560669"/>
            <a:ext cx="3436491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 anchor="t">
            <a:spAutoFit/>
          </a:bodyPr>
          <a:lstStyle/>
          <a:p>
            <a:pPr indent="-292100">
              <a:defRPr/>
            </a:pPr>
            <a:r>
              <a:rPr lang="en-US" sz="2400" dirty="0">
                <a:cs typeface="Calibri" pitchFamily="34" charset="0"/>
              </a:rPr>
              <a:t>Imajen </a:t>
            </a:r>
            <a:r>
              <a:rPr lang="en-US" sz="2400" dirty="0" err="1">
                <a:cs typeface="Calibri" pitchFamily="34" charset="0"/>
              </a:rPr>
              <a:t>satélite</a:t>
            </a:r>
            <a:r>
              <a:rPr lang="en-US" sz="2400" dirty="0">
                <a:cs typeface="Calibri" pitchFamily="34" charset="0"/>
              </a:rPr>
              <a:t> ho </a:t>
            </a:r>
            <a:r>
              <a:rPr lang="en-US" sz="2400" dirty="0" err="1">
                <a:cs typeface="Calibri" pitchFamily="34" charset="0"/>
              </a:rPr>
              <a:t>rezolusaun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médiu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to'o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aas</a:t>
            </a:r>
            <a:r>
              <a:rPr lang="en-US" sz="2400" dirty="0">
                <a:cs typeface="Calibri" pitchFamily="34" charset="0"/>
              </a:rPr>
              <a:t> agora </a:t>
            </a:r>
            <a:r>
              <a:rPr lang="en-US" sz="2400" dirty="0" err="1">
                <a:cs typeface="Calibri" pitchFamily="34" charset="0"/>
              </a:rPr>
              <a:t>disponivel</a:t>
            </a:r>
            <a:r>
              <a:rPr lang="en-US" sz="2400" dirty="0">
                <a:cs typeface="Calibri" pitchFamily="34" charset="0"/>
              </a:rPr>
              <a:t> ho </a:t>
            </a:r>
            <a:r>
              <a:rPr lang="en-US" sz="2400" dirty="0" err="1">
                <a:cs typeface="Calibri" pitchFamily="34" charset="0"/>
              </a:rPr>
              <a:t>gratuita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liuhosi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aplikasaun</a:t>
            </a:r>
            <a:r>
              <a:rPr lang="en-US" sz="2400" dirty="0">
                <a:cs typeface="Calibri" pitchFamily="34" charset="0"/>
              </a:rPr>
              <a:t> online sira </a:t>
            </a:r>
            <a:r>
              <a:rPr lang="en-US" sz="2400" dirty="0" err="1">
                <a:cs typeface="Calibri" pitchFamily="34" charset="0"/>
              </a:rPr>
              <a:t>hanesan</a:t>
            </a:r>
            <a:r>
              <a:rPr lang="en-US" sz="2400" dirty="0">
                <a:cs typeface="Calibri" pitchFamily="34" charset="0"/>
              </a:rPr>
              <a:t> Google Map ka Bing Map ka </a:t>
            </a:r>
            <a:r>
              <a:rPr lang="en-US" sz="2400" dirty="0" err="1">
                <a:cs typeface="Calibri" pitchFamily="34" charset="0"/>
              </a:rPr>
              <a:t>diretamente</a:t>
            </a:r>
            <a:r>
              <a:rPr lang="en-US" sz="2400" dirty="0">
                <a:cs typeface="Calibri" pitchFamily="34" charset="0"/>
              </a:rPr>
              <a:t> iha software SIG </a:t>
            </a:r>
            <a:r>
              <a:rPr lang="en-US" sz="2400" dirty="0" err="1">
                <a:cs typeface="Calibri" pitchFamily="34" charset="0"/>
              </a:rPr>
              <a:t>liuhosi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saida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maka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ita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bolu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servisu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mapeamentu</a:t>
            </a:r>
            <a:r>
              <a:rPr lang="en-US" sz="2400" dirty="0">
                <a:cs typeface="Calibri" pitchFamily="34" charset="0"/>
              </a:rPr>
              <a:t> web.</a:t>
            </a:r>
            <a:endParaRPr lang="fr-CH" sz="2400" dirty="0">
              <a:cs typeface="Calibri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685DC0-C7E2-6D2A-E975-A0B65A0FD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456050"/>
            <a:ext cx="7036941" cy="39458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1975E82-5BB9-5672-BF2F-1078D2B096D9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6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n-US" altLang="en-US" dirty="0"/>
              <a:t>Define </a:t>
            </a:r>
            <a:r>
              <a:rPr lang="en-US" altLang="en-US" dirty="0" err="1"/>
              <a:t>referénsia</a:t>
            </a:r>
            <a:r>
              <a:rPr lang="en-US" altLang="en-US" dirty="0"/>
              <a:t> rai – Imajen </a:t>
            </a:r>
            <a:r>
              <a:rPr lang="en-US" altLang="en-US" dirty="0" err="1"/>
              <a:t>sensasaun</a:t>
            </a:r>
            <a:r>
              <a:rPr lang="en-US" altLang="en-US" dirty="0"/>
              <a:t> remota </a:t>
            </a:r>
            <a:r>
              <a:rPr lang="en-US" altLang="en-US" dirty="0" err="1"/>
              <a:t>sira</a:t>
            </a: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577DFD-2983-6689-45B5-964B47CBEFF7}"/>
              </a:ext>
            </a:extLst>
          </p:cNvPr>
          <p:cNvSpPr txBox="1"/>
          <p:nvPr/>
        </p:nvSpPr>
        <p:spPr>
          <a:xfrm>
            <a:off x="561975" y="724613"/>
            <a:ext cx="10106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Imajen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sira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ne'ebé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halibur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satélite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aviaun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ka drone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265">
            <a:extLst>
              <a:ext uri="{FF2B5EF4-FFF2-40B4-BE49-F238E27FC236}">
                <a16:creationId xmlns:a16="http://schemas.microsoft.com/office/drawing/2014/main" id="{4D8B6BCA-8765-DD8E-6241-CC81FFDA4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397" y="5547027"/>
            <a:ext cx="10938058" cy="7545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>
                <a:cs typeface="Arial" charset="0"/>
              </a:rPr>
              <a:t>Ita sei fila </a:t>
            </a:r>
            <a:r>
              <a:rPr lang="en-US" sz="2400" dirty="0" err="1">
                <a:cs typeface="Arial" charset="0"/>
              </a:rPr>
              <a:t>fali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ba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ida-ne'e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bainhira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ko'alia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kona-ba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avaliasaun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kualidade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dadus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iha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Sesaun</a:t>
            </a:r>
            <a:r>
              <a:rPr lang="en-US" sz="2400" dirty="0">
                <a:cs typeface="Arial" charset="0"/>
              </a:rPr>
              <a:t> 15</a:t>
            </a:r>
            <a:endParaRPr lang="fr-CH" sz="2400" dirty="0">
              <a:cs typeface="Arial" charset="0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0C82467-5B4B-C36F-48C2-141EBCE15C93}"/>
              </a:ext>
            </a:extLst>
          </p:cNvPr>
          <p:cNvSpPr/>
          <p:nvPr/>
        </p:nvSpPr>
        <p:spPr>
          <a:xfrm>
            <a:off x="561975" y="5671721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69BBB-909E-519A-0922-7E2A76F7DDAD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26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09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B24246-8750-1EEA-41AB-6C9EEDBA0281}"/>
              </a:ext>
            </a:extLst>
          </p:cNvPr>
          <p:cNvSpPr txBox="1"/>
          <p:nvPr/>
        </p:nvSpPr>
        <p:spPr>
          <a:xfrm>
            <a:off x="381153" y="608727"/>
            <a:ext cx="1111552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300" dirty="0" err="1"/>
              <a:t>Úniku</a:t>
            </a:r>
            <a:r>
              <a:rPr lang="en-GB" sz="2300" dirty="0"/>
              <a:t>, </a:t>
            </a:r>
            <a:r>
              <a:rPr lang="en-GB" sz="2300" dirty="0" err="1"/>
              <a:t>autoridade</a:t>
            </a:r>
            <a:r>
              <a:rPr lang="en-GB" sz="2300" dirty="0"/>
              <a:t>, </a:t>
            </a:r>
            <a:r>
              <a:rPr lang="en-GB" sz="2300" dirty="0" err="1"/>
              <a:t>ofisialmente</a:t>
            </a:r>
            <a:r>
              <a:rPr lang="en-GB" sz="2300" dirty="0"/>
              <a:t> </a:t>
            </a:r>
            <a:r>
              <a:rPr lang="en-GB" sz="2300" dirty="0" err="1"/>
              <a:t>kuradu</a:t>
            </a:r>
            <a:r>
              <a:rPr lang="en-GB" sz="2300" dirty="0"/>
              <a:t> </a:t>
            </a:r>
            <a:r>
              <a:rPr lang="en-GB" sz="2300" dirty="0" err="1"/>
              <a:t>hosi</a:t>
            </a:r>
            <a:r>
              <a:rPr lang="en-GB" sz="2300" dirty="0"/>
              <a:t> </a:t>
            </a:r>
            <a:r>
              <a:rPr lang="en-GB" sz="2300" dirty="0" err="1"/>
              <a:t>ajénsia</a:t>
            </a:r>
            <a:r>
              <a:rPr lang="en-GB" sz="2300" dirty="0"/>
              <a:t> </a:t>
            </a:r>
            <a:r>
              <a:rPr lang="en-GB" sz="2300" dirty="0" err="1"/>
              <a:t>ne'ebé</a:t>
            </a:r>
            <a:r>
              <a:rPr lang="en-GB" sz="2300" dirty="0"/>
              <a:t> </a:t>
            </a:r>
            <a:r>
              <a:rPr lang="en-GB" sz="2300" dirty="0" err="1"/>
              <a:t>hetan</a:t>
            </a:r>
            <a:r>
              <a:rPr lang="en-GB" sz="2300" dirty="0"/>
              <a:t> </a:t>
            </a:r>
            <a:r>
              <a:rPr lang="en-GB" sz="2300" dirty="0" err="1"/>
              <a:t>mandatu</a:t>
            </a:r>
            <a:r>
              <a:rPr lang="en-GB" sz="2300" dirty="0"/>
              <a:t>, </a:t>
            </a:r>
            <a:r>
              <a:rPr lang="en-GB" sz="2300" dirty="0" err="1"/>
              <a:t>lista</a:t>
            </a:r>
            <a:r>
              <a:rPr lang="en-GB" sz="2300" dirty="0"/>
              <a:t> </a:t>
            </a:r>
            <a:r>
              <a:rPr lang="en-GB" sz="2300" dirty="0" err="1"/>
              <a:t>kompletu</a:t>
            </a:r>
            <a:r>
              <a:rPr lang="en-GB" sz="2300" dirty="0"/>
              <a:t>, </a:t>
            </a:r>
            <a:r>
              <a:rPr lang="en-GB" sz="2300" dirty="0" err="1"/>
              <a:t>atualizadu</a:t>
            </a:r>
            <a:r>
              <a:rPr lang="en-GB" sz="2300" dirty="0"/>
              <a:t> no </a:t>
            </a:r>
            <a:r>
              <a:rPr lang="en-GB" sz="2300" dirty="0" err="1"/>
              <a:t>ho</a:t>
            </a:r>
            <a:r>
              <a:rPr lang="en-GB" sz="2300" dirty="0"/>
              <a:t> </a:t>
            </a:r>
            <a:r>
              <a:rPr lang="en-GB" sz="2300" dirty="0" err="1"/>
              <a:t>kódigu</a:t>
            </a:r>
            <a:r>
              <a:rPr lang="en-GB" sz="2300" dirty="0"/>
              <a:t> </a:t>
            </a:r>
            <a:r>
              <a:rPr lang="en-GB" sz="2300" dirty="0" err="1"/>
              <a:t>úniku</a:t>
            </a:r>
            <a:r>
              <a:rPr lang="en-GB" sz="2300" dirty="0"/>
              <a:t> </a:t>
            </a:r>
            <a:r>
              <a:rPr lang="en-GB" sz="2300" dirty="0" err="1"/>
              <a:t>hosi</a:t>
            </a:r>
            <a:r>
              <a:rPr lang="en-GB" sz="2300" dirty="0"/>
              <a:t> </a:t>
            </a:r>
            <a:r>
              <a:rPr lang="en-GB" sz="2300" dirty="0" err="1"/>
              <a:t>rejistu</a:t>
            </a:r>
            <a:r>
              <a:rPr lang="en-GB" sz="2300" dirty="0"/>
              <a:t> </a:t>
            </a:r>
            <a:r>
              <a:rPr lang="en-GB" sz="2300" dirty="0" err="1"/>
              <a:t>ativu</a:t>
            </a:r>
            <a:r>
              <a:rPr lang="en-GB" sz="2300" dirty="0"/>
              <a:t> </a:t>
            </a:r>
            <a:r>
              <a:rPr lang="en-GB" sz="2300" dirty="0" err="1"/>
              <a:t>hotu-hotu</a:t>
            </a:r>
            <a:r>
              <a:rPr lang="en-GB" sz="2300" dirty="0"/>
              <a:t> (no </a:t>
            </a:r>
            <a:r>
              <a:rPr lang="en-GB" sz="2300" dirty="0" err="1"/>
              <a:t>ativu</a:t>
            </a:r>
            <a:r>
              <a:rPr lang="en-GB" sz="2300" dirty="0"/>
              <a:t> </a:t>
            </a:r>
            <a:r>
              <a:rPr lang="en-GB" sz="2300" dirty="0" err="1"/>
              <a:t>iha</a:t>
            </a:r>
            <a:r>
              <a:rPr lang="en-GB" sz="2300" dirty="0"/>
              <a:t> </a:t>
            </a:r>
            <a:r>
              <a:rPr lang="en-GB" sz="2300" dirty="0" err="1"/>
              <a:t>pasadu</a:t>
            </a:r>
            <a:r>
              <a:rPr lang="en-GB" sz="2300" dirty="0"/>
              <a:t>) </a:t>
            </a:r>
            <a:r>
              <a:rPr lang="en-GB" sz="2300" dirty="0" err="1"/>
              <a:t>ba</a:t>
            </a:r>
            <a:r>
              <a:rPr lang="en-GB" sz="2300" dirty="0"/>
              <a:t> </a:t>
            </a:r>
            <a:r>
              <a:rPr lang="en-GB" sz="2300" dirty="0" err="1"/>
              <a:t>tipu</a:t>
            </a:r>
            <a:r>
              <a:rPr lang="en-GB" sz="2300" dirty="0"/>
              <a:t> </a:t>
            </a:r>
            <a:r>
              <a:rPr lang="en-GB" sz="2300" dirty="0" err="1"/>
              <a:t>karakterístika</a:t>
            </a:r>
            <a:r>
              <a:rPr lang="en-GB" sz="2300" dirty="0"/>
              <a:t>/</a:t>
            </a:r>
            <a:r>
              <a:rPr lang="en-GB" sz="2300" dirty="0" err="1"/>
              <a:t>objetu</a:t>
            </a:r>
            <a:r>
              <a:rPr lang="en-GB" sz="2300" dirty="0"/>
              <a:t> </a:t>
            </a:r>
            <a:r>
              <a:rPr lang="en-GB" sz="2300" dirty="0" err="1"/>
              <a:t>jeográfiku</a:t>
            </a:r>
            <a:r>
              <a:rPr lang="en-GB" sz="2300" dirty="0"/>
              <a:t> </a:t>
            </a:r>
            <a:r>
              <a:rPr lang="en-GB" sz="2300" dirty="0" err="1"/>
              <a:t>ida</a:t>
            </a:r>
            <a:r>
              <a:rPr lang="en-GB" sz="2300" dirty="0"/>
              <a:t> (</a:t>
            </a:r>
            <a:r>
              <a:rPr lang="en-GB" sz="2300" dirty="0" err="1"/>
              <a:t>ezemplu</a:t>
            </a:r>
            <a:r>
              <a:rPr lang="en-GB" sz="2300" dirty="0"/>
              <a:t>, </a:t>
            </a:r>
            <a:r>
              <a:rPr lang="en-GB" sz="2300" dirty="0" err="1"/>
              <a:t>instalasaun</a:t>
            </a:r>
            <a:r>
              <a:rPr lang="en-GB" sz="2300" dirty="0"/>
              <a:t> </a:t>
            </a:r>
            <a:r>
              <a:rPr lang="en-GB" sz="2300" dirty="0" err="1"/>
              <a:t>saúde</a:t>
            </a:r>
            <a:r>
              <a:rPr lang="en-GB" sz="2300" dirty="0"/>
              <a:t> </a:t>
            </a:r>
            <a:r>
              <a:rPr lang="en-GB" sz="2300" dirty="0" err="1"/>
              <a:t>sira</a:t>
            </a:r>
            <a:r>
              <a:rPr lang="en-GB" sz="2300" dirty="0"/>
              <a:t>, </a:t>
            </a:r>
            <a:r>
              <a:rPr lang="en-GB" sz="2300" dirty="0" err="1"/>
              <a:t>unidade</a:t>
            </a:r>
            <a:r>
              <a:rPr lang="en-GB" sz="2300" dirty="0"/>
              <a:t> </a:t>
            </a:r>
            <a:r>
              <a:rPr lang="en-GB" sz="2300" dirty="0" err="1"/>
              <a:t>administrativa</a:t>
            </a:r>
            <a:r>
              <a:rPr lang="en-GB" sz="2300" dirty="0"/>
              <a:t> </a:t>
            </a:r>
            <a:r>
              <a:rPr lang="en-GB" sz="2300" dirty="0" err="1"/>
              <a:t>sira</a:t>
            </a:r>
            <a:r>
              <a:rPr lang="en-GB" sz="2300" dirty="0"/>
              <a:t>, aldeia </a:t>
            </a:r>
            <a:r>
              <a:rPr lang="en-GB" sz="2300" dirty="0" err="1"/>
              <a:t>sira</a:t>
            </a:r>
            <a:r>
              <a:rPr lang="en-GB" sz="2300" dirty="0"/>
              <a:t>)</a:t>
            </a:r>
            <a:endParaRPr lang="en-GB" sz="2300" noProof="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1" name="Google Shape;156;g74f4d1d32f_1_256">
            <a:extLst>
              <a:ext uri="{FF2B5EF4-FFF2-40B4-BE49-F238E27FC236}">
                <a16:creationId xmlns:a16="http://schemas.microsoft.com/office/drawing/2014/main" id="{5CDD50E7-DD3D-5367-0154-FB56BA4E95E5}"/>
              </a:ext>
            </a:extLst>
          </p:cNvPr>
          <p:cNvSpPr txBox="1"/>
          <p:nvPr/>
        </p:nvSpPr>
        <p:spPr>
          <a:xfrm>
            <a:off x="695324" y="1992415"/>
            <a:ext cx="6895651" cy="346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49" tIns="81252" rIns="162549" bIns="81252" anchor="t" anchorCtr="0">
            <a:noAutofit/>
          </a:bodyPr>
          <a:lstStyle/>
          <a:p>
            <a:pPr>
              <a:buSzPts val="1800"/>
            </a:pP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Informasaun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ne'ebé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permite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atu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halo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tuirmai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ba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rejistu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ida-idak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iha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lista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mestre</a:t>
            </a:r>
            <a:r>
              <a:rPr lang="en-US" sz="24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  <a:sym typeface="Calibri"/>
              </a:rPr>
              <a:t>:</a:t>
            </a:r>
          </a:p>
          <a:p>
            <a:pPr marL="959605" indent="-457200">
              <a:buSzPct val="120000"/>
              <a:buFont typeface="Arial" panose="020B0604020202020204" pitchFamily="34" charset="0"/>
              <a:buChar char="•"/>
            </a:pP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Identifika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ho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úniku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(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identifikadór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úniku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naran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)</a:t>
            </a:r>
          </a:p>
          <a:p>
            <a:pPr marL="959605" indent="-457200">
              <a:buSzPct val="120000"/>
              <a:buFont typeface="Arial" panose="020B0604020202020204" pitchFamily="34" charset="0"/>
              <a:buChar char="•"/>
            </a:pP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Klasifika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(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tipu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propriedade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,...)</a:t>
            </a:r>
          </a:p>
          <a:p>
            <a:pPr marL="959605" indent="-457200">
              <a:buSzPct val="120000"/>
              <a:buFont typeface="Arial" panose="020B0604020202020204" pitchFamily="34" charset="0"/>
              <a:buChar char="•"/>
            </a:pP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Lokaliza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(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enderesu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divizaun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administrativu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koordenada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jeográfika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)</a:t>
            </a:r>
          </a:p>
          <a:p>
            <a:pPr marL="959605" indent="-457200">
              <a:buSzPct val="120000"/>
              <a:buFont typeface="Arial" panose="020B0604020202020204" pitchFamily="34" charset="0"/>
              <a:buChar char="•"/>
            </a:pP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Bainhira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ida-ne'e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aplika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kontaktu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(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naran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xefe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númeru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telefone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GB" sz="2400" dirty="0" err="1">
                <a:ea typeface="Open Sans" panose="020B0604020202020204" charset="0"/>
                <a:cs typeface="Open Sans" panose="020B0604020202020204" charset="0"/>
              </a:rPr>
              <a:t>enderesu</a:t>
            </a:r>
            <a:r>
              <a:rPr lang="en-GB" sz="2400" dirty="0">
                <a:ea typeface="Open Sans" panose="020B0604020202020204" charset="0"/>
                <a:cs typeface="Open Sans" panose="020B0604020202020204" charset="0"/>
              </a:rPr>
              <a:t> email,...)</a:t>
            </a:r>
            <a:endParaRPr sz="2400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F950E0-8AF8-3FD9-5AE3-9A01EB2AE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91" t="53330" r="50000" b="32029"/>
          <a:stretch/>
        </p:blipFill>
        <p:spPr>
          <a:xfrm>
            <a:off x="8102737" y="2621356"/>
            <a:ext cx="2929101" cy="6142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187A00-7377-A5C8-C9C6-57CF50D112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08" t="53330" r="3134" b="32029"/>
          <a:stretch/>
        </p:blipFill>
        <p:spPr>
          <a:xfrm>
            <a:off x="8145165" y="3284464"/>
            <a:ext cx="2870514" cy="6142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9B4808-8C72-30D7-9B51-E356926585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14" t="53934" r="23821" b="27651"/>
          <a:stretch/>
        </p:blipFill>
        <p:spPr>
          <a:xfrm>
            <a:off x="7610030" y="4014494"/>
            <a:ext cx="3886645" cy="6142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6F6687-1A2B-9D7E-14B4-72C32F9B55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16" t="64953" r="31707" b="20544"/>
          <a:stretch/>
        </p:blipFill>
        <p:spPr>
          <a:xfrm>
            <a:off x="7840169" y="4782701"/>
            <a:ext cx="3426361" cy="6142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7C63FFE-3633-46DF-072F-2B363AD382DA}"/>
              </a:ext>
            </a:extLst>
          </p:cNvPr>
          <p:cNvSpPr/>
          <p:nvPr/>
        </p:nvSpPr>
        <p:spPr>
          <a:xfrm>
            <a:off x="7748911" y="2076260"/>
            <a:ext cx="35898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800"/>
            </a:pPr>
            <a:r>
              <a:rPr lang="pt-BR" i="1" dirty="0">
                <a:solidFill>
                  <a:srgbClr val="4C3C65"/>
                </a:solidFill>
                <a:ea typeface="Open Sans" panose="020B0604020202020204" charset="0"/>
                <a:cs typeface="Open Sans" panose="020B0604020202020204" charset="0"/>
                <a:sym typeface="Calibri"/>
              </a:rPr>
              <a:t>Ezemplu ba fasilidade saúde sira</a:t>
            </a:r>
            <a:endParaRPr lang="en-US" i="1" dirty="0">
              <a:solidFill>
                <a:srgbClr val="4C3C65"/>
              </a:solidFill>
              <a:ea typeface="Open Sans" panose="020B0604020202020204" charset="0"/>
              <a:cs typeface="Open Sans" panose="020B0604020202020204" charset="0"/>
              <a:sym typeface="Calibri"/>
            </a:endParaRPr>
          </a:p>
        </p:txBody>
      </p:sp>
      <p:sp>
        <p:nvSpPr>
          <p:cNvPr id="17" name="AutoShape 416">
            <a:extLst>
              <a:ext uri="{FF2B5EF4-FFF2-40B4-BE49-F238E27FC236}">
                <a16:creationId xmlns:a16="http://schemas.microsoft.com/office/drawing/2014/main" id="{62D613C9-9C4D-C044-8746-694F81506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53" y="2060199"/>
            <a:ext cx="385889" cy="3651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fr-CH" sz="2134" dirty="0">
              <a:solidFill>
                <a:srgbClr val="346667"/>
              </a:solidFill>
              <a:latin typeface="+mj-lt"/>
              <a:cs typeface="Arial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4F47F3-727E-0101-264B-A92414A68E6F}"/>
              </a:ext>
            </a:extLst>
          </p:cNvPr>
          <p:cNvSpPr txBox="1">
            <a:spLocks/>
          </p:cNvSpPr>
          <p:nvPr/>
        </p:nvSpPr>
        <p:spPr>
          <a:xfrm>
            <a:off x="0" y="8966"/>
            <a:ext cx="12191999" cy="626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it-IT" altLang="en-US" sz="3600" dirty="0"/>
              <a:t>Define referénsia sira iha rai – Lista mestre sira ho jeoreferénsia</a:t>
            </a:r>
            <a:endParaRPr lang="en-US" altLang="en-US" sz="3600" dirty="0"/>
          </a:p>
        </p:txBody>
      </p:sp>
      <p:sp>
        <p:nvSpPr>
          <p:cNvPr id="4" name="AutoShape 416">
            <a:extLst>
              <a:ext uri="{FF2B5EF4-FFF2-40B4-BE49-F238E27FC236}">
                <a16:creationId xmlns:a16="http://schemas.microsoft.com/office/drawing/2014/main" id="{C47C54BB-F5E3-B12D-02BC-5537E44ED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53" y="5550908"/>
            <a:ext cx="385889" cy="3651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fr-CH" sz="2134" dirty="0">
              <a:solidFill>
                <a:srgbClr val="346667"/>
              </a:solidFill>
              <a:latin typeface="+mj-lt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DBEA00-D756-A8D7-0EE7-3CB4729784B9}"/>
              </a:ext>
            </a:extLst>
          </p:cNvPr>
          <p:cNvSpPr txBox="1"/>
          <p:nvPr/>
        </p:nvSpPr>
        <p:spPr>
          <a:xfrm>
            <a:off x="871051" y="5550908"/>
            <a:ext cx="106751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Elementu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dadus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seluk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ruma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tenke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konsidera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hanesan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atributu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programátiku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no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jere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iha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liur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husi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lista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mestre</a:t>
            </a:r>
            <a:r>
              <a:rPr lang="en-US" sz="2400" dirty="0">
                <a:ea typeface="Open Sans" panose="020B0604020202020204" charset="0"/>
                <a:cs typeface="Open Sans" panose="020B0604020202020204" charset="0"/>
                <a:sym typeface="Calibri"/>
              </a:rPr>
              <a:t> </a:t>
            </a:r>
            <a:r>
              <a:rPr lang="en-US" sz="2400" dirty="0" err="1">
                <a:ea typeface="Open Sans" panose="020B0604020202020204" charset="0"/>
                <a:cs typeface="Open Sans" panose="020B0604020202020204" charset="0"/>
                <a:sym typeface="Calibri"/>
              </a:rPr>
              <a:t>nian</a:t>
            </a:r>
            <a:endParaRPr lang="en-GB" sz="24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39009E5-8FCC-C47C-D315-04AF87C969A9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27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09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E2C01CF-1DCC-C041-12B8-27762436D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2797" y="2703772"/>
            <a:ext cx="1235447" cy="1758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0E0C10-CCA4-85FA-7406-4BD418D16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394" y="700586"/>
            <a:ext cx="1306513" cy="17327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D9EB3CC-B589-AA03-F79F-9EF9F3F7750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1999" cy="649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it-IT" altLang="en-US" sz="3600" dirty="0"/>
              <a:t>Define referénsia sira iha rai – Lista mestre sira ho jeoreferénsia</a:t>
            </a:r>
            <a:endParaRPr lang="en-US" alt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AA2338-2E09-C8FE-FEB6-4F3534775B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17" t="13125" r="39999" b="34"/>
          <a:stretch/>
        </p:blipFill>
        <p:spPr>
          <a:xfrm>
            <a:off x="6210512" y="701724"/>
            <a:ext cx="1205943" cy="1728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DB4D1C-C754-A14B-C654-FE27147821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659" t="20125" r="41274" b="4724"/>
          <a:stretch/>
        </p:blipFill>
        <p:spPr>
          <a:xfrm>
            <a:off x="9629094" y="704713"/>
            <a:ext cx="1215721" cy="17252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265">
            <a:extLst>
              <a:ext uri="{FF2B5EF4-FFF2-40B4-BE49-F238E27FC236}">
                <a16:creationId xmlns:a16="http://schemas.microsoft.com/office/drawing/2014/main" id="{43E29AC6-F1A2-6938-B467-4CE91C888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729" y="1180910"/>
            <a:ext cx="4244618" cy="10645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7866" tIns="33338" rIns="67866" bIns="3333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 err="1"/>
              <a:t>Elementu</a:t>
            </a:r>
            <a:r>
              <a:rPr lang="en-US" sz="2400" dirty="0"/>
              <a:t> </a:t>
            </a:r>
            <a:r>
              <a:rPr lang="en-US" sz="2400" dirty="0" err="1"/>
              <a:t>xave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temi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matadalan</a:t>
            </a:r>
            <a:r>
              <a:rPr lang="en-US" sz="2400" dirty="0"/>
              <a:t> </a:t>
            </a:r>
            <a:r>
              <a:rPr lang="en-US" sz="2400" dirty="0" err="1"/>
              <a:t>programa</a:t>
            </a:r>
            <a:r>
              <a:rPr lang="en-US" sz="2400" dirty="0"/>
              <a:t> </a:t>
            </a:r>
            <a:r>
              <a:rPr lang="en-US" sz="2400" dirty="0" err="1"/>
              <a:t>saúde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r>
              <a:rPr lang="en-US" sz="2400" dirty="0"/>
              <a:t> </a:t>
            </a:r>
            <a:r>
              <a:rPr lang="en-US" sz="2400" dirty="0" err="1"/>
              <a:t>oioin</a:t>
            </a:r>
            <a:endParaRPr lang="en-US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66D495-4D55-D952-AEA8-194B8016EEB8}"/>
              </a:ext>
            </a:extLst>
          </p:cNvPr>
          <p:cNvSpPr/>
          <p:nvPr/>
        </p:nvSpPr>
        <p:spPr>
          <a:xfrm>
            <a:off x="10705960" y="760821"/>
            <a:ext cx="113064" cy="120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265">
            <a:extLst>
              <a:ext uri="{FF2B5EF4-FFF2-40B4-BE49-F238E27FC236}">
                <a16:creationId xmlns:a16="http://schemas.microsoft.com/office/drawing/2014/main" id="{C842451D-630D-9F74-E5DD-714915F48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454" y="3095528"/>
            <a:ext cx="4674742" cy="10645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7866" tIns="33338" rIns="67866" bIns="3333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/>
              <a:t>...</a:t>
            </a:r>
            <a:r>
              <a:rPr lang="en-US" sz="2400" dirty="0" err="1"/>
              <a:t>sujeitu</a:t>
            </a:r>
            <a:r>
              <a:rPr lang="en-US" sz="2400" dirty="0"/>
              <a:t> </a:t>
            </a:r>
            <a:r>
              <a:rPr lang="en-US" sz="2400" dirty="0" err="1"/>
              <a:t>prinsipál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númeru</a:t>
            </a:r>
            <a:r>
              <a:rPr lang="en-US" sz="2400" dirty="0"/>
              <a:t> </a:t>
            </a:r>
            <a:r>
              <a:rPr lang="en-US" sz="2400" dirty="0" err="1"/>
              <a:t>dokumentu</a:t>
            </a:r>
            <a:r>
              <a:rPr lang="en-US" sz="2400" dirty="0"/>
              <a:t> </a:t>
            </a:r>
            <a:r>
              <a:rPr lang="en-US" sz="2400" dirty="0" err="1"/>
              <a:t>espesífiku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lista</a:t>
            </a:r>
            <a:r>
              <a:rPr lang="en-US" sz="2400" dirty="0"/>
              <a:t> </a:t>
            </a:r>
            <a:r>
              <a:rPr lang="en-US" sz="2400" dirty="0" err="1"/>
              <a:t>mestre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aumenta</a:t>
            </a:r>
            <a:endParaRPr lang="en-US" sz="2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FBAFB1B-76CE-3A92-106A-C47E310CDB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584" t="15356" r="50725" b="6469"/>
          <a:stretch/>
        </p:blipFill>
        <p:spPr>
          <a:xfrm>
            <a:off x="6768938" y="2663340"/>
            <a:ext cx="1340445" cy="1749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F72ED79-C633-2F37-F136-E39A8C55D902}"/>
              </a:ext>
            </a:extLst>
          </p:cNvPr>
          <p:cNvSpPr/>
          <p:nvPr/>
        </p:nvSpPr>
        <p:spPr>
          <a:xfrm>
            <a:off x="8711795" y="2665724"/>
            <a:ext cx="127149" cy="124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CA24623-D5CA-68AB-5FE2-D0D64B887FFF}"/>
              </a:ext>
            </a:extLst>
          </p:cNvPr>
          <p:cNvSpPr/>
          <p:nvPr/>
        </p:nvSpPr>
        <p:spPr>
          <a:xfrm>
            <a:off x="7268378" y="762899"/>
            <a:ext cx="118800" cy="11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265">
            <a:extLst>
              <a:ext uri="{FF2B5EF4-FFF2-40B4-BE49-F238E27FC236}">
                <a16:creationId xmlns:a16="http://schemas.microsoft.com/office/drawing/2014/main" id="{281BCECC-DEA8-D4FD-EC0F-9CFD0688A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682" y="5249952"/>
            <a:ext cx="4225514" cy="732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7866" tIns="33338" rIns="67866" bIns="33338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/>
              <a:t>...no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orijen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inisiativa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nivel</a:t>
            </a:r>
            <a:r>
              <a:rPr lang="en-US" sz="2400" dirty="0"/>
              <a:t> </a:t>
            </a:r>
            <a:r>
              <a:rPr lang="en-US" sz="2400" dirty="0" err="1"/>
              <a:t>globál</a:t>
            </a:r>
            <a:endParaRPr lang="en-US" sz="24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7B37E5A-C462-5DFC-9FAC-55E0DEEDB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857" y="4831659"/>
            <a:ext cx="1820198" cy="12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F3C564E-E7ED-A4DB-57E1-818CD7A45131}"/>
              </a:ext>
            </a:extLst>
          </p:cNvPr>
          <p:cNvSpPr txBox="1"/>
          <p:nvPr/>
        </p:nvSpPr>
        <p:spPr>
          <a:xfrm>
            <a:off x="6822393" y="6090468"/>
            <a:ext cx="14531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https://salb.un.org/en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A47F0DC-A2FE-60B3-4471-0D568BEB5983}"/>
              </a:ext>
            </a:extLst>
          </p:cNvPr>
          <p:cNvSpPr txBox="1"/>
          <p:nvPr/>
        </p:nvSpPr>
        <p:spPr>
          <a:xfrm>
            <a:off x="6586604" y="4589287"/>
            <a:ext cx="1924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Unidade</a:t>
            </a:r>
            <a:r>
              <a:rPr lang="en-US" sz="1400" dirty="0"/>
              <a:t> </a:t>
            </a:r>
            <a:r>
              <a:rPr lang="en-US" sz="1400" dirty="0" err="1"/>
              <a:t>administrativa</a:t>
            </a:r>
            <a:endParaRPr lang="en-US" sz="1400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664DF7F-34BE-A970-22E2-FFEC129DA3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4736" y="4842387"/>
            <a:ext cx="2185136" cy="12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CEA6ACD-6D23-2BB9-E28A-5D7BE34AA823}"/>
              </a:ext>
            </a:extLst>
          </p:cNvPr>
          <p:cNvSpPr txBox="1"/>
          <p:nvPr/>
        </p:nvSpPr>
        <p:spPr>
          <a:xfrm>
            <a:off x="8760531" y="4585012"/>
            <a:ext cx="21128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/>
              <a:t>Fasilidade</a:t>
            </a:r>
            <a:r>
              <a:rPr lang="en-US" sz="1400" dirty="0"/>
              <a:t> Saude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1B4F184-B596-98AB-EFEA-2E86ECF5BA6D}"/>
              </a:ext>
            </a:extLst>
          </p:cNvPr>
          <p:cNvSpPr txBox="1"/>
          <p:nvPr/>
        </p:nvSpPr>
        <p:spPr>
          <a:xfrm>
            <a:off x="8582004" y="6104289"/>
            <a:ext cx="23892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https://www.who.int/data/GIS/GHFD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42BC6B-14C2-A473-C94C-DB265944E0E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520" t="38265" r="10441" b="47050"/>
          <a:stretch/>
        </p:blipFill>
        <p:spPr>
          <a:xfrm>
            <a:off x="10659317" y="2269080"/>
            <a:ext cx="277179" cy="2497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0913D9-72DC-B368-BB8A-D79C8BF2BD6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520" t="38265" r="10441" b="47050"/>
          <a:stretch/>
        </p:blipFill>
        <p:spPr>
          <a:xfrm>
            <a:off x="9023317" y="2269080"/>
            <a:ext cx="277179" cy="249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331A05-59D6-D7A7-3BF1-C331D35971D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520" t="38265" r="10441" b="47050"/>
          <a:stretch/>
        </p:blipFill>
        <p:spPr>
          <a:xfrm>
            <a:off x="7268378" y="2273355"/>
            <a:ext cx="277179" cy="249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A89091-6E5C-190F-1CEF-E8733EB3BD5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520" t="38265" r="10441" b="47050"/>
          <a:stretch/>
        </p:blipFill>
        <p:spPr>
          <a:xfrm>
            <a:off x="10229654" y="4288041"/>
            <a:ext cx="277179" cy="249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AA6D4A-55F1-6B87-AA0D-AFEB6B1735F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520" t="38265" r="10441" b="47050"/>
          <a:stretch/>
        </p:blipFill>
        <p:spPr>
          <a:xfrm>
            <a:off x="8022239" y="4234951"/>
            <a:ext cx="277179" cy="249797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91A0730-6207-A347-C904-9259F592493D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28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66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F844C6F2-7E06-D06D-BA63-7D1AA18AF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898" y="1408095"/>
            <a:ext cx="9922550" cy="489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Calibri Light" panose="020F0302020204030204" pitchFamily="34" charset="0"/>
              <a:buAutoNum type="arabicPeriod"/>
            </a:pPr>
            <a:r>
              <a:rPr lang="en-US" altLang="zh-CN" sz="2400" dirty="0"/>
              <a:t>Difinisaun</a:t>
            </a:r>
          </a:p>
          <a:p>
            <a:pPr eaLnBrk="1" hangingPunct="1">
              <a:spcBef>
                <a:spcPct val="20000"/>
              </a:spcBef>
              <a:buFont typeface="Calibri Light" panose="020F0302020204030204" pitchFamily="34" charset="0"/>
              <a:buAutoNum type="arabicPeriod"/>
            </a:pPr>
            <a:r>
              <a:rPr lang="en-US" altLang="zh-CN" sz="2400" dirty="0" err="1"/>
              <a:t>Konteudu</a:t>
            </a:r>
            <a:r>
              <a:rPr lang="en-US" altLang="zh-CN" sz="2400" dirty="0"/>
              <a:t>:</a:t>
            </a:r>
          </a:p>
          <a:p>
            <a:pPr marL="667941" lvl="1" indent="-325041">
              <a:spcBef>
                <a:spcPct val="20000"/>
              </a:spcBef>
            </a:pPr>
            <a:r>
              <a:rPr lang="en-US" altLang="zh-CN" dirty="0" err="1"/>
              <a:t>Elementu</a:t>
            </a:r>
            <a:r>
              <a:rPr lang="en-US" altLang="zh-CN" dirty="0"/>
              <a:t> </a:t>
            </a:r>
            <a:r>
              <a:rPr lang="en-US" altLang="zh-CN" dirty="0" err="1"/>
              <a:t>dadus</a:t>
            </a:r>
            <a:r>
              <a:rPr lang="en-US" altLang="zh-CN" dirty="0"/>
              <a:t> no </a:t>
            </a:r>
            <a:r>
              <a:rPr lang="en-US" altLang="zh-CN" dirty="0" err="1"/>
              <a:t>disionáriu</a:t>
            </a:r>
            <a:endParaRPr lang="en-US" altLang="zh-CN" dirty="0"/>
          </a:p>
          <a:p>
            <a:pPr marL="667941" lvl="1" indent="-325041">
              <a:spcBef>
                <a:spcPct val="20000"/>
              </a:spcBef>
            </a:pPr>
            <a:r>
              <a:rPr lang="en-US" altLang="zh-CN" dirty="0" err="1"/>
              <a:t>Eskema</a:t>
            </a:r>
            <a:r>
              <a:rPr lang="en-US" altLang="zh-CN" dirty="0"/>
              <a:t> </a:t>
            </a:r>
            <a:r>
              <a:rPr lang="en-US" altLang="zh-CN" dirty="0" err="1"/>
              <a:t>kodifikasaun</a:t>
            </a:r>
            <a:endParaRPr lang="en-US" altLang="zh-CN" dirty="0"/>
          </a:p>
          <a:p>
            <a:pPr marL="667941" lvl="1" indent="-325041">
              <a:spcBef>
                <a:spcPct val="20000"/>
              </a:spcBef>
            </a:pPr>
            <a:r>
              <a:rPr lang="en-US" altLang="zh-CN" dirty="0" err="1"/>
              <a:t>Konvensaun</a:t>
            </a:r>
            <a:r>
              <a:rPr lang="en-US" altLang="zh-CN" dirty="0"/>
              <a:t> </a:t>
            </a:r>
            <a:r>
              <a:rPr lang="en-US" altLang="zh-CN" dirty="0" err="1"/>
              <a:t>fó</a:t>
            </a:r>
            <a:r>
              <a:rPr lang="en-US" altLang="zh-CN" dirty="0"/>
              <a:t> </a:t>
            </a:r>
            <a:r>
              <a:rPr lang="en-US" altLang="zh-CN" dirty="0" err="1"/>
              <a:t>naran</a:t>
            </a:r>
            <a:endParaRPr lang="en-US" altLang="zh-CN" dirty="0"/>
          </a:p>
          <a:p>
            <a:pPr marL="667941" lvl="1" indent="-325041">
              <a:spcBef>
                <a:spcPct val="20000"/>
              </a:spcBef>
            </a:pPr>
            <a:r>
              <a:rPr lang="en-US" altLang="zh-CN" dirty="0" err="1"/>
              <a:t>Tabela</a:t>
            </a:r>
            <a:r>
              <a:rPr lang="en-US" altLang="zh-CN" dirty="0"/>
              <a:t> </a:t>
            </a:r>
            <a:r>
              <a:rPr lang="en-US" altLang="zh-CN" dirty="0" err="1"/>
              <a:t>klasifikasaun</a:t>
            </a:r>
            <a:r>
              <a:rPr lang="en-US" altLang="zh-CN" dirty="0"/>
              <a:t> (</a:t>
            </a:r>
            <a:r>
              <a:rPr lang="en-US" altLang="zh-CN" dirty="0" err="1"/>
              <a:t>tipu</a:t>
            </a:r>
            <a:r>
              <a:rPr lang="en-US" altLang="zh-CN" dirty="0"/>
              <a:t> </a:t>
            </a:r>
            <a:r>
              <a:rPr lang="en-US" altLang="zh-CN" dirty="0" err="1"/>
              <a:t>sira</a:t>
            </a:r>
            <a:r>
              <a:rPr lang="en-US" altLang="zh-CN" dirty="0"/>
              <a:t>, </a:t>
            </a:r>
            <a:r>
              <a:rPr lang="en-US" altLang="zh-CN" dirty="0" err="1"/>
              <a:t>Na'in</a:t>
            </a:r>
            <a:r>
              <a:rPr lang="en-US" altLang="zh-CN" dirty="0"/>
              <a:t>)</a:t>
            </a:r>
          </a:p>
          <a:p>
            <a:pPr marL="667941" lvl="1" indent="-325041">
              <a:spcBef>
                <a:spcPct val="20000"/>
              </a:spcBef>
            </a:pPr>
            <a:r>
              <a:rPr lang="en-US" altLang="zh-CN" dirty="0"/>
              <a:t>Fatin </a:t>
            </a:r>
            <a:r>
              <a:rPr lang="en-US" altLang="zh-CN" dirty="0" err="1"/>
              <a:t>sira</a:t>
            </a:r>
            <a:r>
              <a:rPr lang="en-US" altLang="zh-CN" dirty="0"/>
              <a:t> (</a:t>
            </a:r>
            <a:r>
              <a:rPr lang="en-US" altLang="zh-CN" dirty="0" err="1"/>
              <a:t>enderesu</a:t>
            </a:r>
            <a:r>
              <a:rPr lang="en-US" altLang="zh-CN" dirty="0"/>
              <a:t> </a:t>
            </a:r>
            <a:r>
              <a:rPr lang="en-US" altLang="zh-CN" dirty="0" err="1"/>
              <a:t>sira</a:t>
            </a:r>
            <a:r>
              <a:rPr lang="en-US" altLang="zh-CN" dirty="0"/>
              <a:t>, </a:t>
            </a:r>
            <a:r>
              <a:rPr lang="en-US" altLang="zh-CN" dirty="0" err="1"/>
              <a:t>divizaun</a:t>
            </a:r>
            <a:r>
              <a:rPr lang="en-US" altLang="zh-CN" dirty="0"/>
              <a:t> </a:t>
            </a:r>
            <a:r>
              <a:rPr lang="en-US" altLang="zh-CN" dirty="0" err="1"/>
              <a:t>administrativu</a:t>
            </a:r>
            <a:r>
              <a:rPr lang="en-US" altLang="zh-CN" dirty="0"/>
              <a:t> </a:t>
            </a:r>
            <a:r>
              <a:rPr lang="en-US" altLang="zh-CN" dirty="0" err="1"/>
              <a:t>sira</a:t>
            </a:r>
            <a:r>
              <a:rPr lang="en-US" altLang="zh-CN" dirty="0"/>
              <a:t>, </a:t>
            </a:r>
            <a:r>
              <a:rPr lang="en-US" altLang="zh-CN" dirty="0" err="1"/>
              <a:t>koordenada</a:t>
            </a:r>
            <a:r>
              <a:rPr lang="en-US" altLang="zh-CN" dirty="0"/>
              <a:t> </a:t>
            </a:r>
            <a:r>
              <a:rPr lang="en-US" altLang="zh-CN" dirty="0" err="1"/>
              <a:t>jeográfika</a:t>
            </a:r>
            <a:r>
              <a:rPr lang="en-US" altLang="zh-CN" dirty="0"/>
              <a:t> </a:t>
            </a:r>
            <a:r>
              <a:rPr lang="en-US" altLang="zh-CN" dirty="0" err="1"/>
              <a:t>sira</a:t>
            </a:r>
            <a:r>
              <a:rPr lang="en-US" altLang="zh-CN" dirty="0"/>
              <a:t>)</a:t>
            </a:r>
          </a:p>
          <a:p>
            <a:pPr marL="667941" lvl="1" indent="-325041">
              <a:spcBef>
                <a:spcPct val="20000"/>
              </a:spcBef>
            </a:pPr>
            <a:r>
              <a:rPr lang="en-US" altLang="zh-CN" dirty="0" err="1"/>
              <a:t>Informasaun</a:t>
            </a:r>
            <a:r>
              <a:rPr lang="en-US" altLang="zh-CN" dirty="0"/>
              <a:t> </a:t>
            </a:r>
            <a:r>
              <a:rPr lang="en-US" altLang="zh-CN" dirty="0" err="1"/>
              <a:t>kontaktu</a:t>
            </a:r>
            <a:r>
              <a:rPr lang="en-US" altLang="zh-CN" dirty="0"/>
              <a:t> (</a:t>
            </a:r>
            <a:r>
              <a:rPr lang="en-US" altLang="zh-CN" dirty="0" err="1"/>
              <a:t>jerente</a:t>
            </a:r>
            <a:r>
              <a:rPr lang="en-US" altLang="zh-CN" dirty="0"/>
              <a:t> </a:t>
            </a:r>
            <a:r>
              <a:rPr lang="en-US" altLang="zh-CN" dirty="0" err="1"/>
              <a:t>estabelesimentu</a:t>
            </a:r>
            <a:r>
              <a:rPr lang="en-US" altLang="zh-CN" dirty="0"/>
              <a:t>, </a:t>
            </a:r>
            <a:r>
              <a:rPr lang="en-US" altLang="zh-CN" dirty="0" err="1"/>
              <a:t>númeru</a:t>
            </a:r>
            <a:r>
              <a:rPr lang="en-US" altLang="zh-CN" dirty="0"/>
              <a:t> </a:t>
            </a:r>
            <a:r>
              <a:rPr lang="en-US" altLang="zh-CN" dirty="0" err="1"/>
              <a:t>telefone</a:t>
            </a:r>
            <a:r>
              <a:rPr lang="en-US" altLang="zh-CN" dirty="0"/>
              <a:t>, </a:t>
            </a:r>
            <a:r>
              <a:rPr lang="en-US" altLang="zh-CN" dirty="0" err="1"/>
              <a:t>nst</a:t>
            </a:r>
            <a:r>
              <a:rPr lang="en-US" altLang="zh-CN" dirty="0"/>
              <a:t>.)</a:t>
            </a:r>
          </a:p>
          <a:p>
            <a:pPr>
              <a:spcBef>
                <a:spcPct val="20000"/>
              </a:spcBef>
              <a:buFont typeface="Calibri Light" panose="020F0302020204030204" pitchFamily="34" charset="0"/>
              <a:buAutoNum type="arabicPeriod"/>
            </a:pPr>
            <a:r>
              <a:rPr lang="en-US" altLang="zh-CN" sz="2400" dirty="0" err="1"/>
              <a:t>Rejistu</a:t>
            </a:r>
            <a:r>
              <a:rPr lang="en-US" altLang="zh-CN" sz="2400" dirty="0"/>
              <a:t> ka Geo-</a:t>
            </a:r>
            <a:r>
              <a:rPr lang="en-US" altLang="zh-CN" sz="2400" dirty="0" err="1"/>
              <a:t>Rejistu</a:t>
            </a:r>
            <a:r>
              <a:rPr lang="en-US" altLang="zh-CN" sz="2400" dirty="0"/>
              <a:t> </a:t>
            </a:r>
            <a:r>
              <a:rPr lang="en-US" altLang="zh-CN" sz="2400" dirty="0" err="1"/>
              <a:t>Komún</a:t>
            </a:r>
            <a:r>
              <a:rPr lang="en-US" altLang="zh-CN" sz="2400" dirty="0"/>
              <a:t> (CGR)</a:t>
            </a:r>
          </a:p>
          <a:p>
            <a:pPr>
              <a:spcBef>
                <a:spcPct val="20000"/>
              </a:spcBef>
              <a:buFont typeface="Calibri Light" panose="020F0302020204030204" pitchFamily="34" charset="0"/>
              <a:buAutoNum type="arabicPeriod"/>
            </a:pPr>
            <a:r>
              <a:rPr lang="en-US" altLang="zh-CN" sz="2400" dirty="0" err="1"/>
              <a:t>Prosesu</a:t>
            </a:r>
            <a:endParaRPr lang="en-US" altLang="zh-CN" sz="2400" dirty="0"/>
          </a:p>
          <a:p>
            <a:pPr eaLnBrk="1" hangingPunct="1">
              <a:spcBef>
                <a:spcPct val="20000"/>
              </a:spcBef>
              <a:buFont typeface="Calibri Light" panose="020F0302020204030204" pitchFamily="34" charset="0"/>
              <a:buAutoNum type="arabicPeriod"/>
            </a:pPr>
            <a:endParaRPr lang="en-US" altLang="zh-CN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5F95651-3466-B786-D7D2-C0B4D03F8B26}"/>
              </a:ext>
            </a:extLst>
          </p:cNvPr>
          <p:cNvSpPr txBox="1">
            <a:spLocks/>
          </p:cNvSpPr>
          <p:nvPr/>
        </p:nvSpPr>
        <p:spPr>
          <a:xfrm>
            <a:off x="606072" y="815998"/>
            <a:ext cx="8898757" cy="5024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400" b="1" dirty="0" err="1">
                <a:latin typeface="+mn-lt"/>
              </a:rPr>
              <a:t>Elementu</a:t>
            </a:r>
            <a:r>
              <a:rPr lang="en-US" altLang="en-US" sz="2400" b="1" dirty="0">
                <a:latin typeface="+mn-lt"/>
              </a:rPr>
              <a:t> </a:t>
            </a:r>
            <a:r>
              <a:rPr lang="en-US" altLang="en-US" sz="2400" b="1" dirty="0" err="1">
                <a:latin typeface="+mn-lt"/>
              </a:rPr>
              <a:t>xave</a:t>
            </a:r>
            <a:r>
              <a:rPr lang="en-US" altLang="en-US" sz="2400" b="1" dirty="0">
                <a:latin typeface="+mn-lt"/>
              </a:rPr>
              <a:t> </a:t>
            </a:r>
            <a:r>
              <a:rPr lang="en-US" altLang="en-US" sz="2400" b="1" dirty="0" err="1">
                <a:latin typeface="+mn-lt"/>
              </a:rPr>
              <a:t>sira</a:t>
            </a:r>
            <a:r>
              <a:rPr lang="en-US" altLang="en-US" sz="2400" b="1" dirty="0">
                <a:latin typeface="+mn-lt"/>
              </a:rPr>
              <a:t> </a:t>
            </a:r>
            <a:r>
              <a:rPr lang="en-US" altLang="en-US" sz="2400" b="1" dirty="0" err="1">
                <a:latin typeface="+mn-lt"/>
              </a:rPr>
              <a:t>hosi</a:t>
            </a:r>
            <a:r>
              <a:rPr lang="en-US" altLang="en-US" sz="2400" b="1" dirty="0">
                <a:latin typeface="+mn-lt"/>
              </a:rPr>
              <a:t> </a:t>
            </a:r>
            <a:r>
              <a:rPr lang="en-US" altLang="en-US" sz="2400" b="1" dirty="0" err="1">
                <a:latin typeface="+mn-lt"/>
              </a:rPr>
              <a:t>lista</a:t>
            </a:r>
            <a:r>
              <a:rPr lang="en-US" altLang="en-US" sz="2400" b="1" dirty="0">
                <a:latin typeface="+mn-lt"/>
              </a:rPr>
              <a:t> </a:t>
            </a:r>
            <a:r>
              <a:rPr lang="en-US" altLang="en-US" sz="2400" b="1" dirty="0" err="1">
                <a:latin typeface="+mn-lt"/>
              </a:rPr>
              <a:t>mestre</a:t>
            </a:r>
            <a:r>
              <a:rPr lang="en-US" altLang="en-US" sz="2400" b="1" dirty="0">
                <a:latin typeface="+mn-lt"/>
              </a:rPr>
              <a:t> </a:t>
            </a:r>
            <a:r>
              <a:rPr lang="en-US" altLang="en-US" sz="2400" b="1" dirty="0" err="1">
                <a:latin typeface="+mn-lt"/>
              </a:rPr>
              <a:t>nian</a:t>
            </a:r>
            <a:r>
              <a:rPr lang="en-US" altLang="en-US" sz="2400" b="1" dirty="0">
                <a:latin typeface="+mn-lt"/>
              </a:rPr>
              <a:t>: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3745D01-8C8F-3BF4-E982-BBDB5F5CB7A5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29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AD76B88-0603-4CB9-2A30-F98DAAF3618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1999" cy="649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it-IT" altLang="en-US" sz="3600" dirty="0"/>
              <a:t>Define referénsia sira iha rai – Lista mestre sira ho jeoreferénsia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682777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95325" y="733016"/>
            <a:ext cx="11313173" cy="67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s-ES" sz="2400" dirty="0" err="1"/>
              <a:t>Bainhira</a:t>
            </a:r>
            <a:r>
              <a:rPr lang="es-ES" sz="2400" dirty="0"/>
              <a:t> </a:t>
            </a:r>
            <a:r>
              <a:rPr lang="es-ES" sz="2400" dirty="0" err="1"/>
              <a:t>konkorda</a:t>
            </a:r>
            <a:r>
              <a:rPr lang="es-ES" sz="2400" dirty="0"/>
              <a:t> no </a:t>
            </a:r>
            <a:r>
              <a:rPr lang="es-ES" sz="2400" dirty="0" err="1"/>
              <a:t>uza</a:t>
            </a:r>
            <a:r>
              <a:rPr lang="es-ES" sz="2400" dirty="0"/>
              <a:t> </a:t>
            </a:r>
            <a:r>
              <a:rPr lang="es-ES" sz="2400" dirty="0" err="1"/>
              <a:t>terminolojia</a:t>
            </a:r>
            <a:r>
              <a:rPr lang="es-ES" sz="2400" dirty="0"/>
              <a:t> </a:t>
            </a:r>
            <a:r>
              <a:rPr lang="es-ES" sz="2400" dirty="0" err="1"/>
              <a:t>komún</a:t>
            </a:r>
            <a:r>
              <a:rPr lang="es-ES" sz="2400" dirty="0"/>
              <a:t> ida garante </a:t>
            </a:r>
            <a:r>
              <a:rPr lang="es-ES" sz="2400" dirty="0" err="1"/>
              <a:t>katak</a:t>
            </a:r>
            <a:r>
              <a:rPr lang="es-ES" sz="2400" dirty="0"/>
              <a:t> </a:t>
            </a:r>
            <a:r>
              <a:rPr lang="es-ES" sz="2400" dirty="0" err="1"/>
              <a:t>autór</a:t>
            </a:r>
            <a:r>
              <a:rPr lang="es-ES" sz="2400" dirty="0"/>
              <a:t> </a:t>
            </a:r>
            <a:r>
              <a:rPr lang="es-ES" sz="2400" dirty="0" err="1"/>
              <a:t>hotu-hotu</a:t>
            </a:r>
            <a:r>
              <a:rPr lang="es-ES" sz="2400" dirty="0"/>
              <a:t> </a:t>
            </a:r>
            <a:r>
              <a:rPr lang="es-ES" sz="2400" dirty="0" err="1"/>
              <a:t>ne'ebé</a:t>
            </a:r>
            <a:r>
              <a:rPr lang="es-ES" sz="2400" dirty="0"/>
              <a:t> </a:t>
            </a:r>
            <a:r>
              <a:rPr lang="es-ES" sz="2400" dirty="0" err="1"/>
              <a:t>envolve</a:t>
            </a:r>
            <a:r>
              <a:rPr lang="es-ES" sz="2400" dirty="0"/>
              <a:t> </a:t>
            </a:r>
            <a:r>
              <a:rPr lang="es-ES" sz="2400" dirty="0" err="1"/>
              <a:t>komprende</a:t>
            </a:r>
            <a:r>
              <a:rPr lang="es-ES" sz="2400" dirty="0"/>
              <a:t> </a:t>
            </a:r>
            <a:r>
              <a:rPr lang="es-ES" sz="2400" dirty="0" err="1"/>
              <a:t>malu</a:t>
            </a:r>
            <a:r>
              <a:rPr lang="es-ES" sz="2400" dirty="0"/>
              <a:t> no </a:t>
            </a:r>
            <a:r>
              <a:rPr lang="es-ES" sz="2400" dirty="0" err="1"/>
              <a:t>iha</a:t>
            </a:r>
            <a:r>
              <a:rPr lang="es-ES" sz="2400" dirty="0"/>
              <a:t> </a:t>
            </a:r>
            <a:r>
              <a:rPr lang="es-ES" sz="2400" dirty="0" err="1"/>
              <a:t>lian</a:t>
            </a:r>
            <a:r>
              <a:rPr lang="es-ES" sz="2400" dirty="0"/>
              <a:t> </a:t>
            </a:r>
            <a:r>
              <a:rPr lang="es-ES" sz="2400" dirty="0" err="1"/>
              <a:t>ne'ebé</a:t>
            </a:r>
            <a:r>
              <a:rPr lang="es-ES" sz="2400" dirty="0"/>
              <a:t> </a:t>
            </a:r>
            <a:r>
              <a:rPr lang="es-ES" sz="2400" dirty="0" err="1"/>
              <a:t>hanesan</a:t>
            </a:r>
            <a:r>
              <a:rPr lang="es-ES" sz="2400" dirty="0"/>
              <a:t>!</a:t>
            </a:r>
            <a:endParaRPr lang="fr-CH" sz="2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52650" y="22461"/>
            <a:ext cx="7886700" cy="614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fr-CH" altLang="en-US" dirty="0"/>
              <a:t>Difine </a:t>
            </a:r>
            <a:r>
              <a:rPr lang="fr-CH" altLang="en-US" dirty="0" err="1"/>
              <a:t>terminolojia</a:t>
            </a:r>
            <a:endParaRPr lang="fr-CH" altLang="en-US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861818" y="5190074"/>
            <a:ext cx="8837993" cy="57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zh-CN" sz="2400" dirty="0" err="1">
                <a:ea typeface="SimSun" pitchFamily="2" charset="-122"/>
              </a:rPr>
              <a:t>Importante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mós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atu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iha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disionáriu</a:t>
            </a:r>
            <a:r>
              <a:rPr lang="en-US" altLang="zh-CN" sz="2400" dirty="0">
                <a:ea typeface="SimSun" pitchFamily="2" charset="-122"/>
              </a:rPr>
              <a:t>/</a:t>
            </a:r>
            <a:r>
              <a:rPr lang="en-US" altLang="zh-CN" sz="2400" dirty="0" err="1">
                <a:ea typeface="SimSun" pitchFamily="2" charset="-122"/>
              </a:rPr>
              <a:t>glosáriu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espesífiku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ba</a:t>
            </a:r>
            <a:r>
              <a:rPr lang="en-US" altLang="zh-CN" sz="2400" dirty="0">
                <a:ea typeface="SimSun" pitchFamily="2" charset="-122"/>
              </a:rPr>
              <a:t> HIS, </a:t>
            </a:r>
            <a:r>
              <a:rPr lang="en-US" altLang="zh-CN" sz="2400" dirty="0" err="1">
                <a:ea typeface="SimSun" pitchFamily="2" charset="-122"/>
              </a:rPr>
              <a:t>programa</a:t>
            </a:r>
            <a:r>
              <a:rPr lang="en-US" altLang="zh-CN" sz="2400" dirty="0">
                <a:ea typeface="SimSun" pitchFamily="2" charset="-122"/>
              </a:rPr>
              <a:t> ka </a:t>
            </a:r>
            <a:r>
              <a:rPr lang="en-US" altLang="zh-CN" sz="2400" dirty="0" err="1">
                <a:ea typeface="SimSun" pitchFamily="2" charset="-122"/>
              </a:rPr>
              <a:t>intervensaun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ne'ebé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maka</a:t>
            </a:r>
            <a:r>
              <a:rPr lang="en-US" altLang="zh-CN" sz="2400" dirty="0">
                <a:ea typeface="SimSun" pitchFamily="2" charset="-122"/>
              </a:rPr>
              <a:t> ho forma Geo-</a:t>
            </a:r>
            <a:r>
              <a:rPr lang="en-US" altLang="zh-CN" sz="2400" dirty="0" err="1">
                <a:ea typeface="SimSun" pitchFamily="2" charset="-122"/>
              </a:rPr>
              <a:t>Habilitasaun</a:t>
            </a:r>
            <a:endParaRPr lang="fr-CH" altLang="zh-CN" sz="2400" dirty="0">
              <a:ea typeface="SimSun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7B2855-C5E1-3802-98F1-D7530E12471B}"/>
              </a:ext>
            </a:extLst>
          </p:cNvPr>
          <p:cNvSpPr txBox="1"/>
          <p:nvPr/>
        </p:nvSpPr>
        <p:spPr>
          <a:xfrm>
            <a:off x="1189306" y="1679122"/>
            <a:ext cx="7360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Glosáriu prinsipál 2 atu iha:</a:t>
            </a:r>
            <a:endParaRPr lang="fr-CH" sz="2400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5E6D2DC-183F-115F-796E-6E88B061A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938" y="2237041"/>
            <a:ext cx="6736050" cy="167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altLang="zh-CN" sz="2400" dirty="0" err="1">
                <a:ea typeface="SimSun" pitchFamily="2" charset="-122"/>
              </a:rPr>
              <a:t>Definisaun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ba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karakterístika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jeográfika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ida-idak</a:t>
            </a:r>
            <a:r>
              <a:rPr lang="en-US" altLang="zh-CN" sz="2400" dirty="0">
                <a:ea typeface="SimSun" pitchFamily="2" charset="-122"/>
              </a:rPr>
              <a:t> (</a:t>
            </a:r>
            <a:r>
              <a:rPr lang="en-US" altLang="zh-CN" sz="2400" dirty="0" err="1">
                <a:ea typeface="SimSun" pitchFamily="2" charset="-122"/>
              </a:rPr>
              <a:t>Sesaun</a:t>
            </a:r>
            <a:r>
              <a:rPr lang="en-US" altLang="zh-CN" sz="2400" dirty="0">
                <a:ea typeface="SimSun" pitchFamily="2" charset="-122"/>
              </a:rPr>
              <a:t> 6, </a:t>
            </a:r>
            <a:r>
              <a:rPr lang="en-US" altLang="zh-CN" sz="2400" dirty="0" err="1">
                <a:ea typeface="SimSun" pitchFamily="2" charset="-122"/>
              </a:rPr>
              <a:t>Módulu</a:t>
            </a:r>
            <a:r>
              <a:rPr lang="en-US" altLang="zh-CN" sz="2400" dirty="0">
                <a:ea typeface="SimSun" pitchFamily="2" charset="-122"/>
              </a:rPr>
              <a:t> 2)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altLang="zh-CN" sz="2400" dirty="0" err="1">
                <a:ea typeface="SimSun" pitchFamily="2" charset="-122"/>
              </a:rPr>
              <a:t>Terminolojia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dadus</a:t>
            </a:r>
            <a:r>
              <a:rPr lang="en-US" altLang="zh-CN" sz="2400" dirty="0">
                <a:ea typeface="SimSun" pitchFamily="2" charset="-122"/>
              </a:rPr>
              <a:t> no </a:t>
            </a:r>
            <a:r>
              <a:rPr lang="en-US" altLang="zh-CN" sz="2400" dirty="0" err="1">
                <a:ea typeface="SimSun" pitchFamily="2" charset="-122"/>
              </a:rPr>
              <a:t>teknolojia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jeoespasiál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sira</a:t>
            </a:r>
            <a:r>
              <a:rPr lang="en-US" altLang="zh-CN" sz="2400" dirty="0">
                <a:ea typeface="SimSun" pitchFamily="2" charset="-122"/>
              </a:rPr>
              <a:t>. </a:t>
            </a:r>
            <a:r>
              <a:rPr lang="en-US" altLang="zh-CN" sz="2400" dirty="0" err="1">
                <a:ea typeface="SimSun" pitchFamily="2" charset="-122"/>
              </a:rPr>
              <a:t>Ezemplu</a:t>
            </a:r>
            <a:r>
              <a:rPr lang="en-US" altLang="zh-CN" sz="2400" dirty="0">
                <a:ea typeface="SimSun" pitchFamily="2" charset="-122"/>
              </a:rPr>
              <a:t> </a:t>
            </a:r>
            <a:r>
              <a:rPr lang="en-US" altLang="zh-CN" sz="2400" dirty="0" err="1">
                <a:ea typeface="SimSun" pitchFamily="2" charset="-122"/>
              </a:rPr>
              <a:t>sira</a:t>
            </a:r>
            <a:r>
              <a:rPr lang="en-US" altLang="zh-CN" sz="2400" dirty="0">
                <a:ea typeface="SimSun" pitchFamily="2" charset="-122"/>
              </a:rPr>
              <a:t>: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+mj-lt"/>
              <a:buAutoNum type="arabicPeriod"/>
            </a:pPr>
            <a:endParaRPr lang="en-US" altLang="zh-CN" sz="2400" dirty="0">
              <a:ea typeface="SimSun" pitchFamily="2" charset="-122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+mj-lt"/>
              <a:buAutoNum type="arabicPeriod"/>
            </a:pPr>
            <a:endParaRPr lang="en-US" altLang="zh-CN" sz="2400" dirty="0">
              <a:ea typeface="SimSun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2A7787-4081-D114-3856-D9CAE12973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7" t="1291" r="1523" b="2101"/>
          <a:stretch/>
        </p:blipFill>
        <p:spPr>
          <a:xfrm>
            <a:off x="8627780" y="1628801"/>
            <a:ext cx="2257282" cy="10080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30447A-42F4-4223-F695-3110C7D75F0C}"/>
              </a:ext>
            </a:extLst>
          </p:cNvPr>
          <p:cNvSpPr txBox="1"/>
          <p:nvPr/>
        </p:nvSpPr>
        <p:spPr>
          <a:xfrm>
            <a:off x="11032" y="5933193"/>
            <a:ext cx="813690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00" dirty="0">
                <a:solidFill>
                  <a:srgbClr val="002147"/>
                </a:solidFill>
              </a:rPr>
              <a:t>https://drive.google.com/file/d/1jj779zww4herWOESAd9mXqVE1YfQehtH/view?usp=sharing;  https://healthgeolab.net/DOCUMENTS/Guidance_Common_Geo-registry_Ve2.pdf 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ACE07910-E268-D29E-1F66-ED38A57B4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898" y="3767229"/>
            <a:ext cx="6792937" cy="57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CH" altLang="zh-CN" sz="2400" dirty="0" err="1">
                <a:ea typeface="SimSun" pitchFamily="2" charset="-122"/>
              </a:rPr>
              <a:t>Disionariu</a:t>
            </a:r>
            <a:r>
              <a:rPr lang="fr-CH" altLang="zh-CN" sz="2400" dirty="0">
                <a:ea typeface="SimSun" pitchFamily="2" charset="-122"/>
              </a:rPr>
              <a:t> Esri SIG </a:t>
            </a:r>
            <a:r>
              <a:rPr lang="fr-CH" altLang="zh-CN" sz="2400" dirty="0" err="1">
                <a:ea typeface="SimSun" pitchFamily="2" charset="-122"/>
              </a:rPr>
              <a:t>nian</a:t>
            </a:r>
            <a:r>
              <a:rPr lang="fr-CH" altLang="zh-CN" sz="2400" dirty="0">
                <a:ea typeface="SimSun" pitchFamily="2" charset="-122"/>
              </a:rPr>
              <a:t>: </a:t>
            </a:r>
            <a:r>
              <a:rPr lang="fr-CH" altLang="zh-CN" sz="2400" dirty="0">
                <a:ea typeface="SimSun" pitchFamily="2" charset="-122"/>
                <a:hlinkClick r:id="rId4"/>
              </a:rPr>
              <a:t>https://support.esri.com/en-us/gis-dictionary</a:t>
            </a:r>
            <a:endParaRPr lang="fr-CH" altLang="zh-CN" sz="2400" dirty="0">
              <a:ea typeface="SimSun" pitchFamily="2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810C28-C6CD-428C-9683-C0EEE74A6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835" y="3262973"/>
            <a:ext cx="2913652" cy="15007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7B5FC90-9BCE-8980-BB1E-7C24F14DBB4D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3944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3</a:t>
            </a:fld>
            <a:endParaRPr lang="en-GB" altLang="en-US" sz="1200">
              <a:solidFill>
                <a:schemeClr val="bg1"/>
              </a:solidFill>
            </a:endParaRPr>
          </a:p>
        </p:txBody>
      </p:sp>
      <p:sp>
        <p:nvSpPr>
          <p:cNvPr id="3" name="Right Arrow 10">
            <a:extLst>
              <a:ext uri="{FF2B5EF4-FFF2-40B4-BE49-F238E27FC236}">
                <a16:creationId xmlns:a16="http://schemas.microsoft.com/office/drawing/2014/main" id="{2AB73441-101B-7935-1414-2FABBD28750F}"/>
              </a:ext>
            </a:extLst>
          </p:cNvPr>
          <p:cNvSpPr/>
          <p:nvPr/>
        </p:nvSpPr>
        <p:spPr>
          <a:xfrm>
            <a:off x="620113" y="1696109"/>
            <a:ext cx="553594" cy="461665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75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D3753C-AB02-8775-B793-8433B4584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8975" y="260350"/>
            <a:ext cx="872843" cy="12395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162460-9AF8-4BDF-2DC4-CA2363F1E312}"/>
              </a:ext>
            </a:extLst>
          </p:cNvPr>
          <p:cNvSpPr txBox="1"/>
          <p:nvPr/>
        </p:nvSpPr>
        <p:spPr>
          <a:xfrm>
            <a:off x="5638400" y="1969773"/>
            <a:ext cx="6015120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rgbClr val="000000"/>
                </a:solidFill>
              </a:rPr>
              <a:t>Definisaun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kontextuál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ida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ne'ebé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klaru</a:t>
            </a:r>
            <a:endParaRPr lang="en-US" sz="1700" dirty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Ninia </a:t>
            </a:r>
            <a:r>
              <a:rPr lang="en-US" sz="1700" dirty="0" err="1">
                <a:solidFill>
                  <a:srgbClr val="000000"/>
                </a:solidFill>
              </a:rPr>
              <a:t>aplikabilidade</a:t>
            </a:r>
            <a:r>
              <a:rPr lang="en-US" sz="1700" dirty="0">
                <a:solidFill>
                  <a:srgbClr val="000000"/>
                </a:solidFill>
              </a:rPr>
              <a:t> (</a:t>
            </a:r>
            <a:r>
              <a:rPr lang="en-US" sz="1700" dirty="0" err="1">
                <a:solidFill>
                  <a:srgbClr val="000000"/>
                </a:solidFill>
              </a:rPr>
              <a:t>aplika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ba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rejistu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hotu-hotu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iha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lista</a:t>
            </a:r>
            <a:r>
              <a:rPr lang="en-US" sz="1700" dirty="0">
                <a:solidFill>
                  <a:srgbClr val="000000"/>
                </a:solidFill>
              </a:rPr>
              <a:t> ka balun </a:t>
            </a:r>
            <a:r>
              <a:rPr lang="en-US" sz="1700" dirty="0" err="1">
                <a:solidFill>
                  <a:srgbClr val="000000"/>
                </a:solidFill>
              </a:rPr>
              <a:t>de'it</a:t>
            </a:r>
            <a:r>
              <a:rPr lang="en-US" sz="1700" dirty="0">
                <a:solidFill>
                  <a:srgbClr val="000000"/>
                </a:solidFill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Ninia </a:t>
            </a:r>
            <a:r>
              <a:rPr lang="en-US" sz="1700" dirty="0" err="1">
                <a:solidFill>
                  <a:srgbClr val="000000"/>
                </a:solidFill>
              </a:rPr>
              <a:t>formatu</a:t>
            </a:r>
            <a:r>
              <a:rPr lang="en-US" sz="1700" dirty="0">
                <a:solidFill>
                  <a:srgbClr val="000000"/>
                </a:solidFill>
              </a:rPr>
              <a:t> (</a:t>
            </a:r>
            <a:r>
              <a:rPr lang="en-US" sz="1700" dirty="0" err="1">
                <a:solidFill>
                  <a:srgbClr val="000000"/>
                </a:solidFill>
              </a:rPr>
              <a:t>alfanumériku</a:t>
            </a:r>
            <a:r>
              <a:rPr lang="en-US" sz="1700" dirty="0">
                <a:solidFill>
                  <a:srgbClr val="000000"/>
                </a:solidFill>
              </a:rPr>
              <a:t>, </a:t>
            </a:r>
            <a:r>
              <a:rPr lang="en-US" sz="1700" dirty="0" err="1">
                <a:solidFill>
                  <a:srgbClr val="000000"/>
                </a:solidFill>
              </a:rPr>
              <a:t>numériku</a:t>
            </a:r>
            <a:r>
              <a:rPr lang="en-US" sz="1700" dirty="0">
                <a:solidFill>
                  <a:srgbClr val="000000"/>
                </a:solidFill>
              </a:rPr>
              <a:t>, data, </a:t>
            </a:r>
            <a:r>
              <a:rPr lang="en-US" sz="1700" dirty="0" err="1">
                <a:solidFill>
                  <a:srgbClr val="000000"/>
                </a:solidFill>
              </a:rPr>
              <a:t>seluk</a:t>
            </a:r>
            <a:r>
              <a:rPr lang="en-US" sz="1700" dirty="0">
                <a:solidFill>
                  <a:srgbClr val="000000"/>
                </a:solidFill>
              </a:rPr>
              <a:t> tan)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Lista </a:t>
            </a:r>
            <a:r>
              <a:rPr lang="en-US" sz="1700" dirty="0" err="1">
                <a:solidFill>
                  <a:srgbClr val="000000"/>
                </a:solidFill>
              </a:rPr>
              <a:t>nia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karakter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máximu</a:t>
            </a:r>
            <a:endParaRPr lang="en-US" sz="1700" dirty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rgbClr val="000000"/>
                </a:solidFill>
              </a:rPr>
              <a:t>Valór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sira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ne'ebé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elementu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dadus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bele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foti</a:t>
            </a:r>
            <a:r>
              <a:rPr lang="en-US" sz="1700" dirty="0">
                <a:solidFill>
                  <a:srgbClr val="000000"/>
                </a:solidFill>
              </a:rPr>
              <a:t>, </a:t>
            </a:r>
            <a:r>
              <a:rPr lang="en-US" sz="1700" dirty="0" err="1">
                <a:solidFill>
                  <a:srgbClr val="000000"/>
                </a:solidFill>
              </a:rPr>
              <a:t>liuliu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bainhira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sira-ne'e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liga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ba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númeru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opsaun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limitadu</a:t>
            </a:r>
            <a:r>
              <a:rPr lang="en-US" sz="1700" dirty="0">
                <a:solidFill>
                  <a:srgbClr val="000000"/>
                </a:solidFill>
              </a:rPr>
              <a:t> (</a:t>
            </a:r>
            <a:r>
              <a:rPr lang="en-US" sz="1700" dirty="0" err="1">
                <a:solidFill>
                  <a:srgbClr val="000000"/>
                </a:solidFill>
              </a:rPr>
              <a:t>tabela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klasifikasaun</a:t>
            </a:r>
            <a:r>
              <a:rPr lang="en-US" sz="1700" dirty="0">
                <a:solidFill>
                  <a:srgbClr val="000000"/>
                </a:solidFill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</a:rPr>
              <a:t>Se </a:t>
            </a:r>
            <a:r>
              <a:rPr lang="en-US" sz="1700" dirty="0" err="1">
                <a:solidFill>
                  <a:srgbClr val="000000"/>
                </a:solidFill>
              </a:rPr>
              <a:t>elementu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dadus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tenke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konsidera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hanesan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obrigatóriu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bainhira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rejistu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foun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ida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aumenta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ba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lista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mestre</a:t>
            </a:r>
            <a:r>
              <a:rPr lang="en-US" sz="1700" dirty="0">
                <a:solidFill>
                  <a:srgbClr val="000000"/>
                </a:solidFill>
              </a:rPr>
              <a:t> (</a:t>
            </a:r>
            <a:r>
              <a:rPr lang="en-US" sz="1700" dirty="0" err="1">
                <a:solidFill>
                  <a:srgbClr val="000000"/>
                </a:solidFill>
              </a:rPr>
              <a:t>elementu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dadus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sentrál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hotu-hotu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tenke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konsidera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hanesan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obrigatóriu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tuir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padraun</a:t>
            </a:r>
            <a:r>
              <a:rPr lang="en-US" sz="1700" dirty="0">
                <a:solidFill>
                  <a:srgbClr val="000000"/>
                </a:solidFill>
              </a:rPr>
              <a:t>)</a:t>
            </a:r>
            <a:r>
              <a:rPr lang="en-US" sz="1700" i="0" u="none" strike="noStrike" baseline="0" dirty="0">
                <a:solidFill>
                  <a:srgbClr val="000000"/>
                </a:solidFill>
              </a:rPr>
              <a:t>.</a:t>
            </a:r>
            <a:endParaRPr lang="en-GB" sz="1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51ABF-ACB7-F64C-3C2D-FC7348E7B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143" y="2158024"/>
            <a:ext cx="3138487" cy="1916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465CF6-073F-9F2E-C713-3C2E77E43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517" y="3042491"/>
            <a:ext cx="2444544" cy="19361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3265EC-94F3-5776-6C72-5274FE5DFD6A}"/>
              </a:ext>
            </a:extLst>
          </p:cNvPr>
          <p:cNvSpPr txBox="1"/>
          <p:nvPr/>
        </p:nvSpPr>
        <p:spPr>
          <a:xfrm>
            <a:off x="442461" y="688815"/>
            <a:ext cx="100731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/>
              <a:t>Kolesaun</a:t>
            </a:r>
            <a:r>
              <a:rPr lang="en-US" sz="2000" dirty="0"/>
              <a:t> </a:t>
            </a:r>
            <a:r>
              <a:rPr lang="en-US" sz="2000" dirty="0" err="1"/>
              <a:t>ida</a:t>
            </a:r>
            <a:r>
              <a:rPr lang="en-US" sz="2000" dirty="0"/>
              <a:t> </a:t>
            </a:r>
            <a:r>
              <a:rPr lang="en-US" sz="2000" dirty="0" err="1"/>
              <a:t>husi</a:t>
            </a:r>
            <a:r>
              <a:rPr lang="en-US" sz="2000" dirty="0"/>
              <a:t> </a:t>
            </a:r>
            <a:r>
              <a:rPr lang="en-US" sz="2000" dirty="0" err="1"/>
              <a:t>naran</a:t>
            </a:r>
            <a:r>
              <a:rPr lang="en-US" sz="2000" dirty="0"/>
              <a:t> </a:t>
            </a:r>
            <a:r>
              <a:rPr lang="en-US" sz="2000" dirty="0" err="1"/>
              <a:t>sira</a:t>
            </a:r>
            <a:r>
              <a:rPr lang="en-US" sz="2000" dirty="0"/>
              <a:t>, </a:t>
            </a:r>
            <a:r>
              <a:rPr lang="en-US" sz="2000" dirty="0" err="1"/>
              <a:t>deskrisaun</a:t>
            </a:r>
            <a:r>
              <a:rPr lang="en-US" sz="2000" dirty="0"/>
              <a:t>, no </a:t>
            </a:r>
            <a:r>
              <a:rPr lang="en-US" sz="2000" dirty="0" err="1"/>
              <a:t>atributu</a:t>
            </a:r>
            <a:r>
              <a:rPr lang="en-US" sz="2000" dirty="0"/>
              <a:t> </a:t>
            </a:r>
            <a:r>
              <a:rPr lang="en-US" sz="2000" dirty="0" err="1"/>
              <a:t>sira</a:t>
            </a:r>
            <a:r>
              <a:rPr lang="en-US" sz="2000" dirty="0"/>
              <a:t> </a:t>
            </a:r>
            <a:r>
              <a:rPr lang="en-US" sz="2000" dirty="0" err="1"/>
              <a:t>kona-ba</a:t>
            </a:r>
            <a:r>
              <a:rPr lang="en-US" sz="2000" dirty="0"/>
              <a:t> </a:t>
            </a:r>
            <a:r>
              <a:rPr lang="en-US" sz="2000" dirty="0" err="1"/>
              <a:t>elementu</a:t>
            </a:r>
            <a:r>
              <a:rPr lang="en-US" sz="2000" dirty="0"/>
              <a:t> </a:t>
            </a:r>
            <a:r>
              <a:rPr lang="en-US" sz="2000" dirty="0" err="1"/>
              <a:t>dadus</a:t>
            </a:r>
            <a:r>
              <a:rPr lang="en-US" sz="2000" dirty="0"/>
              <a:t> </a:t>
            </a:r>
            <a:r>
              <a:rPr lang="en-US" sz="2000" dirty="0" err="1"/>
              <a:t>sira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maka</a:t>
            </a:r>
            <a:r>
              <a:rPr lang="en-US" sz="2000" dirty="0"/>
              <a:t> </a:t>
            </a:r>
            <a:r>
              <a:rPr lang="en-US" sz="2000" dirty="0" err="1"/>
              <a:t>uza</a:t>
            </a:r>
            <a:r>
              <a:rPr lang="en-US" sz="2000" dirty="0"/>
              <a:t> ka </a:t>
            </a:r>
            <a:r>
              <a:rPr lang="en-US" sz="2000" dirty="0" err="1"/>
              <a:t>kaptura</a:t>
            </a:r>
            <a:r>
              <a:rPr lang="en-US" sz="2000" dirty="0"/>
              <a:t> </a:t>
            </a:r>
            <a:r>
              <a:rPr lang="en-US" sz="2000" dirty="0" err="1"/>
              <a:t>iha</a:t>
            </a:r>
            <a:r>
              <a:rPr lang="en-US" sz="2000" dirty="0"/>
              <a:t> </a:t>
            </a:r>
            <a:r>
              <a:rPr lang="en-US" sz="2000" dirty="0" err="1"/>
              <a:t>baze-dadus</a:t>
            </a:r>
            <a:r>
              <a:rPr lang="en-US" sz="2000" dirty="0"/>
              <a:t> ka </a:t>
            </a:r>
            <a:r>
              <a:rPr lang="en-US" sz="2000" dirty="0" err="1"/>
              <a:t>sistema</a:t>
            </a:r>
            <a:r>
              <a:rPr lang="en-US" sz="2000" dirty="0"/>
              <a:t> </a:t>
            </a:r>
            <a:r>
              <a:rPr lang="en-US" sz="2000" dirty="0" err="1"/>
              <a:t>informasaun</a:t>
            </a:r>
            <a:r>
              <a:rPr lang="en-US" sz="2000" dirty="0"/>
              <a:t> </a:t>
            </a:r>
            <a:r>
              <a:rPr lang="en-US" sz="2000" dirty="0" err="1"/>
              <a:t>ida</a:t>
            </a:r>
            <a:endParaRPr lang="en-GB" sz="2000" noProof="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70F1308-3A3D-8D69-78DF-DF0D83664F70}"/>
              </a:ext>
            </a:extLst>
          </p:cNvPr>
          <p:cNvSpPr txBox="1">
            <a:spLocks/>
          </p:cNvSpPr>
          <p:nvPr/>
        </p:nvSpPr>
        <p:spPr>
          <a:xfrm>
            <a:off x="1524000" y="-19049"/>
            <a:ext cx="9144000" cy="707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pt-BR" altLang="en-US" dirty="0"/>
              <a:t>Lista mestre jeoreferensiadu sira – Disionáriu dadus nian</a:t>
            </a:r>
            <a:endParaRPr lang="en-US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ACBEB0-E401-DA8B-F84F-CC0B400B2F4E}"/>
              </a:ext>
            </a:extLst>
          </p:cNvPr>
          <p:cNvSpPr txBox="1"/>
          <p:nvPr/>
        </p:nvSpPr>
        <p:spPr>
          <a:xfrm>
            <a:off x="1187968" y="4988428"/>
            <a:ext cx="108630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dirty="0" err="1"/>
              <a:t>Presiza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dezenvolve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lista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mestre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ida-idak</a:t>
            </a:r>
            <a:r>
              <a:rPr lang="en-US" altLang="en-US" sz="2000" dirty="0"/>
              <a:t> no </a:t>
            </a:r>
            <a:r>
              <a:rPr lang="en-US" altLang="en-US" sz="2000" dirty="0" err="1"/>
              <a:t>tenke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kontein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informasaun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elementu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dadus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hotu-hotu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atu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inklui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iha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sira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ida-idak</a:t>
            </a:r>
            <a:endParaRPr lang="en-US" altLang="en-US" sz="2000" dirty="0">
              <a:solidFill>
                <a:schemeClr val="tx1"/>
              </a:solidFill>
            </a:endParaRPr>
          </a:p>
        </p:txBody>
      </p:sp>
      <p:sp>
        <p:nvSpPr>
          <p:cNvPr id="10" name="Right Arrow 10">
            <a:extLst>
              <a:ext uri="{FF2B5EF4-FFF2-40B4-BE49-F238E27FC236}">
                <a16:creationId xmlns:a16="http://schemas.microsoft.com/office/drawing/2014/main" id="{8E33D7F7-B8FC-045B-C633-65B581284008}"/>
              </a:ext>
            </a:extLst>
          </p:cNvPr>
          <p:cNvSpPr/>
          <p:nvPr/>
        </p:nvSpPr>
        <p:spPr>
          <a:xfrm>
            <a:off x="524320" y="4970792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EA8298-7E33-F6C7-A439-83C280D72602}"/>
              </a:ext>
            </a:extLst>
          </p:cNvPr>
          <p:cNvSpPr txBox="1"/>
          <p:nvPr/>
        </p:nvSpPr>
        <p:spPr>
          <a:xfrm>
            <a:off x="1225550" y="5624842"/>
            <a:ext cx="108630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dirty="0"/>
              <a:t>Lista </a:t>
            </a:r>
            <a:r>
              <a:rPr lang="en-US" altLang="en-US" sz="2000" dirty="0" err="1"/>
              <a:t>elementu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dadus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sira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ne'ebé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atu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inklui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dezenvolve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liuhosi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konsultivu</a:t>
            </a:r>
            <a:r>
              <a:rPr lang="en-US" altLang="en-US" sz="2000" dirty="0"/>
              <a:t> no </a:t>
            </a:r>
            <a:r>
              <a:rPr lang="en-US" altLang="en-US" sz="2000" dirty="0" err="1"/>
              <a:t>kolaborativu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ne'ebé</a:t>
            </a:r>
            <a:r>
              <a:rPr lang="en-US" altLang="en-US" sz="2000" dirty="0"/>
              <a:t> </a:t>
            </a:r>
            <a:r>
              <a:rPr lang="en-US" altLang="en-US" sz="2000" dirty="0" err="1"/>
              <a:t>envolve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parte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interesada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sira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ne'ebé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iha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interese</a:t>
            </a:r>
            <a:endParaRPr lang="en-US" altLang="en-US" sz="2000" dirty="0">
              <a:solidFill>
                <a:schemeClr val="tx1"/>
              </a:solidFill>
            </a:endParaRPr>
          </a:p>
        </p:txBody>
      </p:sp>
      <p:sp>
        <p:nvSpPr>
          <p:cNvPr id="14" name="Right Arrow 10">
            <a:extLst>
              <a:ext uri="{FF2B5EF4-FFF2-40B4-BE49-F238E27FC236}">
                <a16:creationId xmlns:a16="http://schemas.microsoft.com/office/drawing/2014/main" id="{E9EDABFF-435E-4E6A-C0B7-26766E1D81D1}"/>
              </a:ext>
            </a:extLst>
          </p:cNvPr>
          <p:cNvSpPr/>
          <p:nvPr/>
        </p:nvSpPr>
        <p:spPr>
          <a:xfrm>
            <a:off x="657670" y="5651760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16FF38-D528-D93F-FCCE-7CAA61D800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520" t="38265" r="10441" b="47050"/>
          <a:stretch/>
        </p:blipFill>
        <p:spPr>
          <a:xfrm>
            <a:off x="11583228" y="1375046"/>
            <a:ext cx="277179" cy="249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89EC0C-711D-53A3-4A7B-668951C4CC52}"/>
              </a:ext>
            </a:extLst>
          </p:cNvPr>
          <p:cNvSpPr txBox="1"/>
          <p:nvPr/>
        </p:nvSpPr>
        <p:spPr>
          <a:xfrm>
            <a:off x="442460" y="1507204"/>
            <a:ext cx="100731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/>
              <a:t>Disionáriu</a:t>
            </a:r>
            <a:r>
              <a:rPr lang="en-US" sz="2000" dirty="0"/>
              <a:t> </a:t>
            </a:r>
            <a:r>
              <a:rPr lang="en-US" sz="2000" dirty="0" err="1"/>
              <a:t>hanesan</a:t>
            </a:r>
            <a:r>
              <a:rPr lang="en-US" sz="2000" dirty="0"/>
              <a:t> </a:t>
            </a:r>
            <a:r>
              <a:rPr lang="en-US" sz="2000" dirty="0" err="1"/>
              <a:t>ne'e</a:t>
            </a:r>
            <a:r>
              <a:rPr lang="en-US" sz="2000" dirty="0"/>
              <a:t> </a:t>
            </a:r>
            <a:r>
              <a:rPr lang="en-US" sz="2000" dirty="0" err="1"/>
              <a:t>tenke</a:t>
            </a:r>
            <a:r>
              <a:rPr lang="en-US" sz="2000" dirty="0"/>
              <a:t> </a:t>
            </a:r>
            <a:r>
              <a:rPr lang="en-US" sz="2000" dirty="0" err="1"/>
              <a:t>kontein</a:t>
            </a:r>
            <a:r>
              <a:rPr lang="en-US" sz="2000" dirty="0"/>
              <a:t> </a:t>
            </a:r>
            <a:r>
              <a:rPr lang="en-US" sz="2000" dirty="0" err="1"/>
              <a:t>buat</a:t>
            </a:r>
            <a:r>
              <a:rPr lang="en-US" sz="2000" dirty="0"/>
              <a:t> </a:t>
            </a:r>
            <a:r>
              <a:rPr lang="en-US" sz="2000" dirty="0" err="1"/>
              <a:t>sira</a:t>
            </a:r>
            <a:r>
              <a:rPr lang="en-US" sz="2000" dirty="0"/>
              <a:t> </a:t>
            </a:r>
            <a:r>
              <a:rPr lang="en-US" sz="2000" dirty="0" err="1"/>
              <a:t>tuirmai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</a:t>
            </a:r>
            <a:r>
              <a:rPr lang="en-US" sz="2000" dirty="0" err="1"/>
              <a:t>elementu</a:t>
            </a:r>
            <a:r>
              <a:rPr lang="en-US" sz="2000" dirty="0"/>
              <a:t> </a:t>
            </a:r>
            <a:r>
              <a:rPr lang="en-US" sz="2000" dirty="0" err="1"/>
              <a:t>dadus</a:t>
            </a:r>
            <a:r>
              <a:rPr lang="en-US" sz="2000" dirty="0"/>
              <a:t> </a:t>
            </a:r>
            <a:r>
              <a:rPr lang="en-US" sz="2000" dirty="0" err="1"/>
              <a:t>ida-idak</a:t>
            </a:r>
            <a:r>
              <a:rPr lang="en-US" sz="2000" dirty="0"/>
              <a:t>:</a:t>
            </a:r>
            <a:endParaRPr lang="en-GB" sz="2000" noProof="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0B26F32D-724B-648D-CC78-84AADF12A42F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30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074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54D989-724D-AE90-8357-DA3A345FFDEA}"/>
              </a:ext>
            </a:extLst>
          </p:cNvPr>
          <p:cNvSpPr txBox="1">
            <a:spLocks/>
          </p:cNvSpPr>
          <p:nvPr/>
        </p:nvSpPr>
        <p:spPr>
          <a:xfrm>
            <a:off x="1" y="1502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Lista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mestre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jeoreferensiadu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Elementu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B6BDB-960C-37CB-5F4E-8C979215369F}"/>
              </a:ext>
            </a:extLst>
          </p:cNvPr>
          <p:cNvSpPr txBox="1"/>
          <p:nvPr/>
        </p:nvSpPr>
        <p:spPr>
          <a:xfrm>
            <a:off x="614172" y="721851"/>
            <a:ext cx="99180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</a:rPr>
              <a:t>Ezemplu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sira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hosi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elementu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dadus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sentrál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sira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tipu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oioin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hosi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karakterístika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jeográfika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sira</a:t>
            </a:r>
            <a:endParaRPr lang="en-US" sz="2000" b="0" i="0" u="none" strike="noStrike" baseline="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4F14E3-C0A8-349A-0F94-5DF0A5590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208" y="1207985"/>
            <a:ext cx="7992810" cy="4928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1BF513-FBA0-3420-1D47-D51DC4BE8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1851" y="296863"/>
            <a:ext cx="833256" cy="11795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ight Arrow 10">
            <a:extLst>
              <a:ext uri="{FF2B5EF4-FFF2-40B4-BE49-F238E27FC236}">
                <a16:creationId xmlns:a16="http://schemas.microsoft.com/office/drawing/2014/main" id="{13795D6E-38AF-24F8-AD79-C276A334FCBD}"/>
              </a:ext>
            </a:extLst>
          </p:cNvPr>
          <p:cNvSpPr/>
          <p:nvPr/>
        </p:nvSpPr>
        <p:spPr>
          <a:xfrm rot="10800000">
            <a:off x="8765028" y="4768719"/>
            <a:ext cx="855221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82AB9A-C277-AE8F-2C9B-C4EF1456A872}"/>
              </a:ext>
            </a:extLst>
          </p:cNvPr>
          <p:cNvSpPr txBox="1"/>
          <p:nvPr/>
        </p:nvSpPr>
        <p:spPr>
          <a:xfrm>
            <a:off x="9620248" y="4768719"/>
            <a:ext cx="24307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dirty="0" err="1"/>
              <a:t>Depende</a:t>
            </a:r>
            <a:r>
              <a:rPr lang="en-US" altLang="zh-CN" dirty="0"/>
              <a:t> </a:t>
            </a:r>
            <a:r>
              <a:rPr lang="en-US" altLang="zh-CN" dirty="0" err="1"/>
              <a:t>ba</a:t>
            </a:r>
            <a:r>
              <a:rPr lang="en-US" altLang="zh-CN" dirty="0"/>
              <a:t> </a:t>
            </a:r>
            <a:r>
              <a:rPr lang="en-US" altLang="zh-CN" dirty="0" err="1"/>
              <a:t>oinsá</a:t>
            </a:r>
            <a:r>
              <a:rPr lang="en-US" altLang="zh-CN" dirty="0"/>
              <a:t> </a:t>
            </a:r>
            <a:r>
              <a:rPr lang="en-US" altLang="zh-CN" dirty="0" err="1"/>
              <a:t>konseitu</a:t>
            </a:r>
            <a:r>
              <a:rPr lang="en-US" altLang="zh-CN" dirty="0"/>
              <a:t> </a:t>
            </a:r>
            <a:r>
              <a:rPr lang="en-US" altLang="zh-CN" dirty="0" err="1"/>
              <a:t>postu</a:t>
            </a:r>
            <a:r>
              <a:rPr lang="en-US" altLang="zh-CN" dirty="0"/>
              <a:t> </a:t>
            </a:r>
            <a:r>
              <a:rPr lang="en-US" altLang="zh-CN" dirty="0" err="1"/>
              <a:t>vasinasaun</a:t>
            </a:r>
            <a:r>
              <a:rPr lang="en-US" altLang="zh-CN" dirty="0"/>
              <a:t> </a:t>
            </a:r>
            <a:r>
              <a:rPr lang="en-US" altLang="zh-CN" dirty="0" err="1"/>
              <a:t>nian</a:t>
            </a:r>
            <a:r>
              <a:rPr lang="en-US" altLang="zh-CN" dirty="0"/>
              <a:t> define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1B7E63-8162-4BE8-4348-F3110E7418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520" t="38265" r="10441" b="47050"/>
          <a:stretch/>
        </p:blipFill>
        <p:spPr>
          <a:xfrm>
            <a:off x="11583228" y="1375046"/>
            <a:ext cx="277179" cy="249797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D4119A7-C55E-FE2D-BEB8-12C1D6469BBB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31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16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15B6BDB-960C-37CB-5F4E-8C979215369F}"/>
              </a:ext>
            </a:extLst>
          </p:cNvPr>
          <p:cNvSpPr txBox="1"/>
          <p:nvPr/>
        </p:nvSpPr>
        <p:spPr>
          <a:xfrm>
            <a:off x="614172" y="721851"/>
            <a:ext cx="103861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000000"/>
                </a:solidFill>
              </a:rPr>
              <a:t>Elementu dadus prinsipál sira ba estabelesimentu lista mestre traballadór saúde komunitária nian</a:t>
            </a:r>
            <a:endParaRPr lang="en-US" sz="2000" b="0" i="0" u="none" strike="noStrike" baseline="0" dirty="0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D3753C-AB02-8775-B793-8433B4584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0350" y="320078"/>
            <a:ext cx="827604" cy="11753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BA493F-3E9B-BF1B-A67B-6BC99251A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1183516"/>
            <a:ext cx="3412160" cy="4777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9C6C73-F428-809E-543A-80F4BA0D5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173" y="1183516"/>
            <a:ext cx="3412160" cy="41243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162460-9AF8-4BDF-2DC4-CA2363F1E312}"/>
              </a:ext>
            </a:extLst>
          </p:cNvPr>
          <p:cNvSpPr txBox="1"/>
          <p:nvPr/>
        </p:nvSpPr>
        <p:spPr>
          <a:xfrm>
            <a:off x="7956738" y="2424765"/>
            <a:ext cx="36116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Elementu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dadus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prinsipál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sira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ne'ebé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nesesáriu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atu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identifika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klasifika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lokaliza</a:t>
            </a:r>
            <a:r>
              <a:rPr lang="en-US" dirty="0">
                <a:solidFill>
                  <a:srgbClr val="000000"/>
                </a:solidFill>
              </a:rPr>
              <a:t> no </a:t>
            </a:r>
            <a:r>
              <a:rPr lang="en-US" dirty="0" err="1">
                <a:solidFill>
                  <a:srgbClr val="000000"/>
                </a:solidFill>
              </a:rPr>
              <a:t>kontaktu</a:t>
            </a:r>
            <a:r>
              <a:rPr lang="en-US" dirty="0">
                <a:solidFill>
                  <a:srgbClr val="000000"/>
                </a:solidFill>
              </a:rPr>
              <a:t> ho </a:t>
            </a:r>
            <a:r>
              <a:rPr lang="en-US" dirty="0" err="1">
                <a:solidFill>
                  <a:srgbClr val="000000"/>
                </a:solidFill>
              </a:rPr>
              <a:t>úniku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Traballadór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Saúde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Komunitária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ida-idak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iha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nasaun</a:t>
            </a:r>
            <a:r>
              <a:rPr lang="en-US" dirty="0">
                <a:solidFill>
                  <a:srgbClr val="000000"/>
                </a:solidFill>
              </a:rPr>
              <a:t> no </a:t>
            </a:r>
            <a:r>
              <a:rPr lang="en-US" dirty="0" err="1">
                <a:solidFill>
                  <a:srgbClr val="000000"/>
                </a:solidFill>
              </a:rPr>
              <a:t>mós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hatene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sira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nia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estatutu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kontratuál</a:t>
            </a:r>
            <a:r>
              <a:rPr lang="en-US" dirty="0">
                <a:solidFill>
                  <a:srgbClr val="000000"/>
                </a:solidFill>
              </a:rPr>
              <a:t> no </a:t>
            </a:r>
            <a:r>
              <a:rPr lang="en-US" dirty="0" err="1">
                <a:solidFill>
                  <a:srgbClr val="000000"/>
                </a:solidFill>
              </a:rPr>
              <a:t>relatóriu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atuál</a:t>
            </a:r>
            <a:r>
              <a:rPr lang="en-US" dirty="0">
                <a:solidFill>
                  <a:srgbClr val="000000"/>
                </a:solidFill>
              </a:rPr>
              <a:t>.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BEED8E-D189-5FD5-507B-DF306E3DBDFF}"/>
              </a:ext>
            </a:extLst>
          </p:cNvPr>
          <p:cNvSpPr txBox="1">
            <a:spLocks/>
          </p:cNvSpPr>
          <p:nvPr/>
        </p:nvSpPr>
        <p:spPr>
          <a:xfrm>
            <a:off x="1" y="1502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Lista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mestre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jeoreferensiadu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Elementu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59A796-CA3F-B0AF-6321-F16266126C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520" t="38265" r="10441" b="47050"/>
          <a:stretch/>
        </p:blipFill>
        <p:spPr>
          <a:xfrm>
            <a:off x="11583228" y="1375046"/>
            <a:ext cx="277179" cy="249797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7CCE33F-56FE-587E-6447-199D713354E3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32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127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D3753C-AB02-8775-B793-8433B4584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1851" y="313864"/>
            <a:ext cx="845194" cy="12003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162460-9AF8-4BDF-2DC4-CA2363F1E312}"/>
              </a:ext>
            </a:extLst>
          </p:cNvPr>
          <p:cNvSpPr txBox="1"/>
          <p:nvPr/>
        </p:nvSpPr>
        <p:spPr>
          <a:xfrm>
            <a:off x="7802794" y="2253348"/>
            <a:ext cx="36116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Ezemplu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husi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elementu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dadus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adisionál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sira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ne'ebé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atu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fó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prioridade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atu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nune'e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bele</a:t>
            </a:r>
            <a:r>
              <a:rPr lang="en-US" dirty="0">
                <a:solidFill>
                  <a:srgbClr val="000000"/>
                </a:solidFill>
              </a:rPr>
              <a:t> define </a:t>
            </a:r>
            <a:r>
              <a:rPr lang="en-US" dirty="0" err="1">
                <a:solidFill>
                  <a:srgbClr val="000000"/>
                </a:solidFill>
              </a:rPr>
              <a:t>ida-ne'ebé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maka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atu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inklui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iha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konjuntu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mínimu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lista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mestre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1959B7-ECBE-D9DB-7591-C5DFB8AFE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60" y="1333670"/>
            <a:ext cx="3417620" cy="4152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EA3507-4DF7-DF10-B90E-E036C898D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779" y="1342403"/>
            <a:ext cx="3411546" cy="35792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A8F2D7-D99E-9CF5-5F41-56C31F49AFF1}"/>
              </a:ext>
            </a:extLst>
          </p:cNvPr>
          <p:cNvSpPr txBox="1"/>
          <p:nvPr/>
        </p:nvSpPr>
        <p:spPr>
          <a:xfrm>
            <a:off x="7845124" y="4037569"/>
            <a:ext cx="36116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i="1" dirty="0">
                <a:solidFill>
                  <a:srgbClr val="000000"/>
                </a:solidFill>
              </a:rPr>
              <a:t>Nota: </a:t>
            </a:r>
            <a:r>
              <a:rPr lang="en-US" i="1" dirty="0" err="1">
                <a:solidFill>
                  <a:srgbClr val="000000"/>
                </a:solidFill>
              </a:rPr>
              <a:t>elementu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dadus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barak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liu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ne'ebé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ita</a:t>
            </a:r>
            <a:r>
              <a:rPr lang="en-US" i="1" dirty="0">
                <a:solidFill>
                  <a:srgbClr val="000000"/>
                </a:solidFill>
              </a:rPr>
              <a:t>-boot </a:t>
            </a:r>
            <a:r>
              <a:rPr lang="en-US" i="1" dirty="0" err="1">
                <a:solidFill>
                  <a:srgbClr val="000000"/>
                </a:solidFill>
              </a:rPr>
              <a:t>inklui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difisil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liu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atu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mantein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kualidade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lista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mestre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nian</a:t>
            </a:r>
            <a:endParaRPr lang="en-GB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0E343-A2AF-476D-4D9E-F88B4D194954}"/>
              </a:ext>
            </a:extLst>
          </p:cNvPr>
          <p:cNvSpPr txBox="1"/>
          <p:nvPr/>
        </p:nvSpPr>
        <p:spPr>
          <a:xfrm>
            <a:off x="614172" y="721851"/>
            <a:ext cx="103776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000000"/>
                </a:solidFill>
              </a:rPr>
              <a:t>Elementu dadus adisionál sira ba estabelesimentu lista mestre traballadór saúde komunitária nian</a:t>
            </a:r>
            <a:endParaRPr lang="en-US" sz="20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05FE50F-6468-ED8F-4D69-DEA01663B353}"/>
              </a:ext>
            </a:extLst>
          </p:cNvPr>
          <p:cNvSpPr txBox="1">
            <a:spLocks/>
          </p:cNvSpPr>
          <p:nvPr/>
        </p:nvSpPr>
        <p:spPr>
          <a:xfrm>
            <a:off x="1" y="1502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Lista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mestre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jeoreferensiadu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Elementu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B76296-E63D-587B-D5C4-B5A58B5E4D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520" t="38265" r="10441" b="47050"/>
          <a:stretch/>
        </p:blipFill>
        <p:spPr>
          <a:xfrm>
            <a:off x="11583228" y="1375046"/>
            <a:ext cx="277179" cy="249797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903F3E35-CA5E-C577-83C8-C4AFA128D80F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33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743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A162460-9AF8-4BDF-2DC4-CA2363F1E312}"/>
              </a:ext>
            </a:extLst>
          </p:cNvPr>
          <p:cNvSpPr txBox="1"/>
          <p:nvPr/>
        </p:nvSpPr>
        <p:spPr>
          <a:xfrm>
            <a:off x="736864" y="5991606"/>
            <a:ext cx="37178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solidFill>
                  <a:srgbClr val="000000"/>
                </a:solidFill>
              </a:rPr>
              <a:t>Elementu dadus domíniu asinatura nian</a:t>
            </a:r>
            <a:endParaRPr lang="en-GB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0E343-A2AF-476D-4D9E-F88B4D194954}"/>
              </a:ext>
            </a:extLst>
          </p:cNvPr>
          <p:cNvSpPr txBox="1"/>
          <p:nvPr/>
        </p:nvSpPr>
        <p:spPr>
          <a:xfrm>
            <a:off x="370592" y="665102"/>
            <a:ext cx="1128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</a:rPr>
              <a:t>Lista mestre fasilidade saúde nian (HFML) vs Lista Fasilidade Mestre (MFL)</a:t>
            </a:r>
            <a:endParaRPr lang="en-US" sz="24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794830-C797-4E0D-E6AB-5355B8496C3F}"/>
              </a:ext>
            </a:extLst>
          </p:cNvPr>
          <p:cNvSpPr txBox="1">
            <a:spLocks/>
          </p:cNvSpPr>
          <p:nvPr/>
        </p:nvSpPr>
        <p:spPr>
          <a:xfrm>
            <a:off x="1" y="1502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Lista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mestre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jeoreferensiadu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Elementu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E4F600-F424-037A-BADC-10CA2A15F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3" y="1129772"/>
            <a:ext cx="3310468" cy="36199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5A0B64-D560-FEE0-8986-F0312BE66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124" y="1433986"/>
            <a:ext cx="3242110" cy="41867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4E10B0-7B51-077A-BBFB-A27B7EACB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6235" y="1797948"/>
            <a:ext cx="3214142" cy="41978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22ADD5-9512-B0BF-6FF6-D35794471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8360" y="2429408"/>
            <a:ext cx="3275436" cy="18916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6F256F-00C9-B081-3CE9-92DA8DDD9990}"/>
              </a:ext>
            </a:extLst>
          </p:cNvPr>
          <p:cNvSpPr txBox="1"/>
          <p:nvPr/>
        </p:nvSpPr>
        <p:spPr>
          <a:xfrm>
            <a:off x="10386172" y="2630502"/>
            <a:ext cx="1572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000000"/>
                </a:solidFill>
              </a:rPr>
              <a:t>Elementu dadus domíniu servisu nian</a:t>
            </a:r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52975D-C12D-4996-0CF1-A770DAF39C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1850" y="309541"/>
            <a:ext cx="828709" cy="10715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033AB24-FDCB-812A-3EBF-D46D16ABCD8E}"/>
              </a:ext>
            </a:extLst>
          </p:cNvPr>
          <p:cNvSpPr txBox="1"/>
          <p:nvPr/>
        </p:nvSpPr>
        <p:spPr>
          <a:xfrm>
            <a:off x="7689056" y="6131038"/>
            <a:ext cx="36116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hlinkClick r:id="rId8"/>
              </a:rPr>
              <a:t>https://www.who.int/publications/i/item/-9789241513302</a:t>
            </a:r>
            <a:r>
              <a:rPr lang="en-GB" sz="10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33AC96-E2BF-E21E-F4CF-4C21688971E5}"/>
              </a:ext>
            </a:extLst>
          </p:cNvPr>
          <p:cNvSpPr txBox="1"/>
          <p:nvPr/>
        </p:nvSpPr>
        <p:spPr>
          <a:xfrm>
            <a:off x="6848664" y="5258305"/>
            <a:ext cx="3611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</a:rPr>
              <a:t>Inklui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iha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konseitu</a:t>
            </a:r>
            <a:r>
              <a:rPr lang="en-US" dirty="0">
                <a:solidFill>
                  <a:srgbClr val="000000"/>
                </a:solidFill>
              </a:rPr>
              <a:t> Lista </a:t>
            </a:r>
            <a:r>
              <a:rPr lang="en-US" dirty="0" err="1">
                <a:solidFill>
                  <a:srgbClr val="000000"/>
                </a:solidFill>
              </a:rPr>
              <a:t>Fasilidade</a:t>
            </a:r>
            <a:r>
              <a:rPr lang="en-US" dirty="0">
                <a:solidFill>
                  <a:srgbClr val="000000"/>
                </a:solidFill>
              </a:rPr>
              <a:t> Mestre</a:t>
            </a:r>
            <a:endParaRPr lang="en-GB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406C87AF-3192-5C59-B9E7-A12F01C97B17}"/>
              </a:ext>
            </a:extLst>
          </p:cNvPr>
          <p:cNvSpPr/>
          <p:nvPr/>
        </p:nvSpPr>
        <p:spPr>
          <a:xfrm rot="16200000">
            <a:off x="8467700" y="3370259"/>
            <a:ext cx="352099" cy="3484848"/>
          </a:xfrm>
          <a:prstGeom prst="leftBrace">
            <a:avLst/>
          </a:prstGeom>
          <a:ln w="57150">
            <a:solidFill>
              <a:srgbClr val="1F8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7C024A-89F0-A24B-AD8A-8E59DE40C86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0520" t="38265" r="10441" b="47050"/>
          <a:stretch/>
        </p:blipFill>
        <p:spPr>
          <a:xfrm>
            <a:off x="11681969" y="1309087"/>
            <a:ext cx="277179" cy="249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398998-4531-3856-620B-3713794311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6325" y="4858499"/>
            <a:ext cx="1023163" cy="13343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4A6A94-5CDE-D387-3225-7C9650CB84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0520" t="38265" r="10441" b="47050"/>
          <a:stretch/>
        </p:blipFill>
        <p:spPr>
          <a:xfrm>
            <a:off x="5590898" y="6035434"/>
            <a:ext cx="277179" cy="2497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EA91BA-EEEE-781F-8D38-CA09C2A12C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9257" y="1309087"/>
            <a:ext cx="3310468" cy="35415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089A26E-5243-959B-605C-DC73798E723E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34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3459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3E57592-6649-780D-C3EF-583145DCB18B}"/>
              </a:ext>
            </a:extLst>
          </p:cNvPr>
          <p:cNvSpPr/>
          <p:nvPr/>
        </p:nvSpPr>
        <p:spPr>
          <a:xfrm>
            <a:off x="1011430" y="1808561"/>
            <a:ext cx="50006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Kobre </a:t>
            </a:r>
            <a:r>
              <a:rPr lang="en-US" dirty="0" err="1"/>
              <a:t>grupu</a:t>
            </a:r>
            <a:r>
              <a:rPr lang="en-US" dirty="0"/>
              <a:t> 4 </a:t>
            </a:r>
            <a:r>
              <a:rPr lang="en-US" dirty="0" err="1"/>
              <a:t>husi</a:t>
            </a:r>
            <a:r>
              <a:rPr lang="en-US" dirty="0"/>
              <a:t> </a:t>
            </a:r>
            <a:r>
              <a:rPr lang="en-US" dirty="0" err="1"/>
              <a:t>elementu</a:t>
            </a:r>
            <a:r>
              <a:rPr lang="en-US" dirty="0"/>
              <a:t> </a:t>
            </a:r>
            <a:r>
              <a:rPr lang="en-US" dirty="0" err="1"/>
              <a:t>dadus</a:t>
            </a:r>
            <a:r>
              <a:rPr lang="en-US" dirty="0"/>
              <a:t> </a:t>
            </a:r>
            <a:r>
              <a:rPr lang="en-US" dirty="0" err="1"/>
              <a:t>ne'ebé</a:t>
            </a:r>
            <a:r>
              <a:rPr lang="en-US" dirty="0"/>
              <a:t> </a:t>
            </a:r>
            <a:r>
              <a:rPr lang="en-US" dirty="0" err="1"/>
              <a:t>konsidera</a:t>
            </a:r>
            <a:r>
              <a:rPr lang="en-US" dirty="0"/>
              <a:t> </a:t>
            </a:r>
            <a:r>
              <a:rPr lang="en-US" dirty="0" err="1"/>
              <a:t>hanesan</a:t>
            </a:r>
            <a:r>
              <a:rPr lang="en-US" dirty="0"/>
              <a:t> </a:t>
            </a:r>
            <a:r>
              <a:rPr lang="en-US" dirty="0" err="1"/>
              <a:t>núkleu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</a:t>
            </a:r>
            <a:r>
              <a:rPr lang="en-US" dirty="0" err="1"/>
              <a:t>mestre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(</a:t>
            </a:r>
            <a:r>
              <a:rPr lang="en-US" dirty="0" err="1"/>
              <a:t>identifika</a:t>
            </a:r>
            <a:r>
              <a:rPr lang="en-US" dirty="0"/>
              <a:t>, </a:t>
            </a:r>
            <a:r>
              <a:rPr lang="en-US" dirty="0" err="1"/>
              <a:t>klasifika</a:t>
            </a:r>
            <a:r>
              <a:rPr lang="en-US" dirty="0"/>
              <a:t>, </a:t>
            </a:r>
            <a:r>
              <a:rPr lang="en-US" dirty="0" err="1"/>
              <a:t>lokaliza</a:t>
            </a:r>
            <a:r>
              <a:rPr lang="en-US" dirty="0"/>
              <a:t> no </a:t>
            </a:r>
            <a:r>
              <a:rPr lang="en-US" dirty="0" err="1"/>
              <a:t>kontaktu</a:t>
            </a:r>
            <a:r>
              <a:rPr lang="en-US" dirty="0"/>
              <a:t> ho </a:t>
            </a:r>
            <a:r>
              <a:rPr lang="en-US" dirty="0" err="1"/>
              <a:t>úniku</a:t>
            </a:r>
            <a:r>
              <a:rPr lang="en-US" dirty="0"/>
              <a:t>) </a:t>
            </a:r>
            <a:r>
              <a:rPr lang="en-US" dirty="0" err="1"/>
              <a:t>bele</a:t>
            </a:r>
            <a:r>
              <a:rPr lang="en-US" dirty="0"/>
              <a:t> </a:t>
            </a:r>
            <a:r>
              <a:rPr lang="en-US" dirty="0" err="1"/>
              <a:t>rezulta</a:t>
            </a:r>
            <a:r>
              <a:rPr lang="en-US" dirty="0"/>
              <a:t> </a:t>
            </a:r>
            <a:r>
              <a:rPr lang="en-US" dirty="0" err="1"/>
              <a:t>ona</a:t>
            </a:r>
            <a:r>
              <a:rPr lang="en-US" dirty="0"/>
              <a:t> </a:t>
            </a:r>
            <a:r>
              <a:rPr lang="en-US" dirty="0" err="1"/>
              <a:t>iha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</a:t>
            </a:r>
            <a:r>
              <a:rPr lang="en-US" dirty="0" err="1"/>
              <a:t>naruk</a:t>
            </a:r>
            <a:r>
              <a:rPr lang="en-US" dirty="0"/>
              <a:t> </a:t>
            </a:r>
            <a:r>
              <a:rPr lang="en-US" dirty="0" err="1"/>
              <a:t>ida</a:t>
            </a:r>
            <a:r>
              <a:rPr lang="en-US" dirty="0"/>
              <a:t> </a:t>
            </a:r>
            <a:r>
              <a:rPr lang="en-US" dirty="0" err="1"/>
              <a:t>husi</a:t>
            </a:r>
            <a:r>
              <a:rPr lang="en-US" dirty="0"/>
              <a:t> </a:t>
            </a:r>
            <a:r>
              <a:rPr lang="en-US" dirty="0" err="1"/>
              <a:t>elementu</a:t>
            </a:r>
            <a:r>
              <a:rPr lang="en-US" dirty="0"/>
              <a:t> </a:t>
            </a:r>
            <a:r>
              <a:rPr lang="en-US" dirty="0" err="1"/>
              <a:t>dadus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</a:t>
            </a:r>
            <a:r>
              <a:rPr lang="en-US" dirty="0" err="1"/>
              <a:t>atu</a:t>
            </a:r>
            <a:r>
              <a:rPr lang="en-US" dirty="0"/>
              <a:t> </a:t>
            </a:r>
            <a:r>
              <a:rPr lang="en-US" dirty="0" err="1"/>
              <a:t>inklui</a:t>
            </a:r>
            <a:r>
              <a:rPr lang="en-US" dirty="0"/>
              <a:t> </a:t>
            </a:r>
            <a:r>
              <a:rPr lang="en-US" dirty="0" err="1"/>
              <a:t>iha</a:t>
            </a:r>
            <a:r>
              <a:rPr lang="en-US" dirty="0"/>
              <a:t> </a:t>
            </a:r>
            <a:r>
              <a:rPr lang="en-US" dirty="0" err="1"/>
              <a:t>disionáriu</a:t>
            </a:r>
            <a:r>
              <a:rPr lang="en-US" dirty="0"/>
              <a:t> </a:t>
            </a:r>
            <a:r>
              <a:rPr lang="en-US" dirty="0" err="1"/>
              <a:t>dadus</a:t>
            </a:r>
            <a:r>
              <a:rPr lang="en-US" dirty="0"/>
              <a:t> no </a:t>
            </a:r>
            <a:r>
              <a:rPr lang="en-US" dirty="0" err="1"/>
              <a:t>tanba</a:t>
            </a:r>
            <a:r>
              <a:rPr lang="en-US" dirty="0"/>
              <a:t> </a:t>
            </a:r>
            <a:r>
              <a:rPr lang="en-US" dirty="0" err="1"/>
              <a:t>ne'e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Elementu</a:t>
            </a:r>
            <a:r>
              <a:rPr lang="en-US" dirty="0"/>
              <a:t> </a:t>
            </a:r>
            <a:r>
              <a:rPr lang="en-US" dirty="0" err="1"/>
              <a:t>dadus</a:t>
            </a:r>
            <a:r>
              <a:rPr lang="en-US" dirty="0"/>
              <a:t> </a:t>
            </a:r>
            <a:r>
              <a:rPr lang="en-US" dirty="0" err="1"/>
              <a:t>domíniu</a:t>
            </a:r>
            <a:r>
              <a:rPr lang="en-US" dirty="0"/>
              <a:t> </a:t>
            </a:r>
            <a:r>
              <a:rPr lang="en-US" dirty="0" err="1"/>
              <a:t>servisu</a:t>
            </a:r>
            <a:r>
              <a:rPr lang="en-US" dirty="0"/>
              <a:t> </a:t>
            </a:r>
            <a:r>
              <a:rPr lang="en-US" dirty="0" err="1"/>
              <a:t>nian</a:t>
            </a:r>
            <a:r>
              <a:rPr lang="en-US" dirty="0"/>
              <a:t> </a:t>
            </a:r>
            <a:r>
              <a:rPr lang="en-US" dirty="0" err="1"/>
              <a:t>bele</a:t>
            </a:r>
            <a:r>
              <a:rPr lang="en-US" dirty="0"/>
              <a:t> </a:t>
            </a:r>
            <a:r>
              <a:rPr lang="en-US" dirty="0" err="1"/>
              <a:t>iha</a:t>
            </a:r>
            <a:r>
              <a:rPr lang="en-US" dirty="0"/>
              <a:t> </a:t>
            </a:r>
            <a:r>
              <a:rPr lang="en-US" dirty="0" err="1"/>
              <a:t>mandatu</a:t>
            </a:r>
            <a:r>
              <a:rPr lang="en-US" dirty="0"/>
              <a:t> </a:t>
            </a:r>
            <a:r>
              <a:rPr lang="en-US" dirty="0" err="1"/>
              <a:t>kurasaun</a:t>
            </a:r>
            <a:r>
              <a:rPr lang="en-US" dirty="0"/>
              <a:t> </a:t>
            </a:r>
            <a:r>
              <a:rPr lang="en-US" dirty="0" err="1"/>
              <a:t>hosi</a:t>
            </a:r>
            <a:r>
              <a:rPr lang="en-US" dirty="0"/>
              <a:t> </a:t>
            </a:r>
            <a:r>
              <a:rPr lang="en-US" dirty="0" err="1"/>
              <a:t>entidade</a:t>
            </a:r>
            <a:r>
              <a:rPr lang="en-US" dirty="0"/>
              <a:t> </a:t>
            </a:r>
            <a:r>
              <a:rPr lang="en-US" dirty="0" err="1"/>
              <a:t>oioin</a:t>
            </a:r>
            <a:r>
              <a:rPr lang="en-US" dirty="0"/>
              <a:t> no </a:t>
            </a:r>
            <a:r>
              <a:rPr lang="en-US" dirty="0" err="1"/>
              <a:t>iha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</a:t>
            </a:r>
            <a:r>
              <a:rPr lang="en-US" dirty="0" err="1"/>
              <a:t>nia</a:t>
            </a:r>
            <a:r>
              <a:rPr lang="en-US" dirty="0"/>
              <a:t> </a:t>
            </a:r>
            <a:r>
              <a:rPr lang="en-US" dirty="0" err="1"/>
              <a:t>siklu</a:t>
            </a:r>
            <a:r>
              <a:rPr lang="en-US" dirty="0"/>
              <a:t> </a:t>
            </a:r>
            <a:r>
              <a:rPr lang="en-US" dirty="0" err="1"/>
              <a:t>moris</a:t>
            </a:r>
            <a:r>
              <a:rPr lang="en-US" dirty="0"/>
              <a:t> </a:t>
            </a:r>
            <a:r>
              <a:rPr lang="en-US" dirty="0" err="1"/>
              <a:t>loloos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Elementu</a:t>
            </a:r>
            <a:r>
              <a:rPr lang="en-US" dirty="0"/>
              <a:t> </a:t>
            </a:r>
            <a:r>
              <a:rPr lang="en-US" dirty="0" err="1"/>
              <a:t>dadus</a:t>
            </a:r>
            <a:r>
              <a:rPr lang="en-US" dirty="0"/>
              <a:t> </a:t>
            </a:r>
            <a:r>
              <a:rPr lang="en-US" dirty="0" err="1"/>
              <a:t>domíniu</a:t>
            </a:r>
            <a:r>
              <a:rPr lang="en-US" dirty="0"/>
              <a:t> </a:t>
            </a:r>
            <a:r>
              <a:rPr lang="en-US" dirty="0" err="1"/>
              <a:t>servisu</a:t>
            </a:r>
            <a:r>
              <a:rPr lang="en-US" dirty="0"/>
              <a:t> </a:t>
            </a:r>
            <a:r>
              <a:rPr lang="en-US" dirty="0" err="1"/>
              <a:t>nian</a:t>
            </a:r>
            <a:r>
              <a:rPr lang="en-US" dirty="0"/>
              <a:t> </a:t>
            </a:r>
            <a:r>
              <a:rPr lang="en-US" dirty="0" err="1"/>
              <a:t>bele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sensivel</a:t>
            </a:r>
            <a:r>
              <a:rPr lang="en-US" dirty="0"/>
              <a:t> </a:t>
            </a:r>
            <a:r>
              <a:rPr lang="en-US" dirty="0" err="1"/>
              <a:t>liu</a:t>
            </a:r>
            <a:r>
              <a:rPr lang="en-US" dirty="0"/>
              <a:t> </a:t>
            </a:r>
            <a:r>
              <a:rPr lang="en-US" dirty="0" err="1"/>
              <a:t>duké</a:t>
            </a:r>
            <a:r>
              <a:rPr lang="en-US" dirty="0"/>
              <a:t> </a:t>
            </a:r>
            <a:r>
              <a:rPr lang="en-US" dirty="0" err="1"/>
              <a:t>ida</a:t>
            </a:r>
            <a:r>
              <a:rPr lang="en-US" dirty="0"/>
              <a:t> </a:t>
            </a:r>
            <a:r>
              <a:rPr lang="en-US" dirty="0" err="1"/>
              <a:t>domíniu</a:t>
            </a:r>
            <a:r>
              <a:rPr lang="en-US" dirty="0"/>
              <a:t> </a:t>
            </a:r>
            <a:r>
              <a:rPr lang="en-US" dirty="0" err="1"/>
              <a:t>asinatura</a:t>
            </a:r>
            <a:r>
              <a:rPr lang="en-US" dirty="0"/>
              <a:t> </a:t>
            </a:r>
            <a:r>
              <a:rPr lang="en-US" dirty="0" err="1"/>
              <a:t>nian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E95BB2-4AD2-29E4-8151-67E63EDC9830}"/>
              </a:ext>
            </a:extLst>
          </p:cNvPr>
          <p:cNvSpPr txBox="1"/>
          <p:nvPr/>
        </p:nvSpPr>
        <p:spPr>
          <a:xfrm>
            <a:off x="6382160" y="4818409"/>
            <a:ext cx="2466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Ezemplu: Lista mestre ba fasilidade saúde sira – Mongólia (elementu dadus domíniu asinatura 33 ne'ebé propoin)</a:t>
            </a:r>
            <a:endParaRPr lang="fr-FR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2857C5-A2D8-D8E8-9764-B3E6E5BFE9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564"/>
          <a:stretch/>
        </p:blipFill>
        <p:spPr>
          <a:xfrm>
            <a:off x="6286773" y="1460160"/>
            <a:ext cx="2466702" cy="3348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472C63-4C7B-1E0A-751B-85E4AE3DED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64"/>
          <a:stretch/>
        </p:blipFill>
        <p:spPr>
          <a:xfrm>
            <a:off x="8944248" y="1808561"/>
            <a:ext cx="2970021" cy="40311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6AF66EA-65B1-48BB-3260-AE59813C1070}"/>
              </a:ext>
            </a:extLst>
          </p:cNvPr>
          <p:cNvSpPr txBox="1">
            <a:spLocks/>
          </p:cNvSpPr>
          <p:nvPr/>
        </p:nvSpPr>
        <p:spPr>
          <a:xfrm>
            <a:off x="1" y="1502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Lista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mestre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jeoreferensiadu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Elementu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6E31AE-7BB1-DA4F-5BF9-98A320B5ECD4}"/>
              </a:ext>
            </a:extLst>
          </p:cNvPr>
          <p:cNvSpPr txBox="1"/>
          <p:nvPr/>
        </p:nvSpPr>
        <p:spPr>
          <a:xfrm>
            <a:off x="370592" y="665102"/>
            <a:ext cx="1128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</a:rPr>
              <a:t>Lista mestre fasilidade saúde nian (HFML) vs Lista Fasilidade Mestre (MFL)</a:t>
            </a:r>
            <a:endParaRPr lang="en-US" sz="2400" b="0" i="0" u="none" strike="noStrike" baseline="0" dirty="0">
              <a:solidFill>
                <a:srgbClr val="0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194761-8372-81E3-2A8C-C412E6D96C69}"/>
              </a:ext>
            </a:extLst>
          </p:cNvPr>
          <p:cNvSpPr/>
          <p:nvPr/>
        </p:nvSpPr>
        <p:spPr>
          <a:xfrm>
            <a:off x="596500" y="1213148"/>
            <a:ext cx="5499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Inklui</a:t>
            </a:r>
            <a:r>
              <a:rPr lang="en-US" dirty="0"/>
              <a:t> </a:t>
            </a:r>
            <a:r>
              <a:rPr lang="en-US" dirty="0" err="1"/>
              <a:t>elementu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</a:t>
            </a:r>
            <a:r>
              <a:rPr lang="en-US" dirty="0" err="1"/>
              <a:t>dadus</a:t>
            </a:r>
            <a:r>
              <a:rPr lang="en-US" dirty="0"/>
              <a:t> </a:t>
            </a:r>
            <a:r>
              <a:rPr lang="en-US" dirty="0" err="1"/>
              <a:t>domíniu</a:t>
            </a:r>
            <a:r>
              <a:rPr lang="en-US" dirty="0"/>
              <a:t> </a:t>
            </a:r>
            <a:r>
              <a:rPr lang="en-US" dirty="0" err="1"/>
              <a:t>servisu</a:t>
            </a:r>
            <a:r>
              <a:rPr lang="en-US" dirty="0"/>
              <a:t> </a:t>
            </a:r>
            <a:r>
              <a:rPr lang="en-US" dirty="0" err="1"/>
              <a:t>nian</a:t>
            </a:r>
            <a:r>
              <a:rPr lang="en-US" dirty="0"/>
              <a:t> </a:t>
            </a:r>
            <a:r>
              <a:rPr lang="en-US" dirty="0" err="1"/>
              <a:t>iha</a:t>
            </a:r>
            <a:r>
              <a:rPr lang="en-US" dirty="0"/>
              <a:t> HFML </a:t>
            </a:r>
            <a:r>
              <a:rPr lang="en-US" dirty="0" err="1"/>
              <a:t>tenke</a:t>
            </a:r>
            <a:r>
              <a:rPr lang="en-US" dirty="0"/>
              <a:t> </a:t>
            </a:r>
            <a:r>
              <a:rPr lang="en-US" dirty="0" err="1"/>
              <a:t>konsidera</a:t>
            </a:r>
            <a:r>
              <a:rPr lang="en-US" dirty="0"/>
              <a:t> ho </a:t>
            </a:r>
            <a:r>
              <a:rPr lang="en-US" dirty="0" err="1"/>
              <a:t>kuidadu</a:t>
            </a:r>
            <a:r>
              <a:rPr lang="en-US" dirty="0"/>
              <a:t> </a:t>
            </a:r>
            <a:r>
              <a:rPr lang="en-US" dirty="0" err="1"/>
              <a:t>tanba</a:t>
            </a:r>
            <a:r>
              <a:rPr lang="en-US" dirty="0"/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51F728-024F-6E63-49E4-085DC9399C2B}"/>
              </a:ext>
            </a:extLst>
          </p:cNvPr>
          <p:cNvSpPr/>
          <p:nvPr/>
        </p:nvSpPr>
        <p:spPr>
          <a:xfrm>
            <a:off x="876431" y="5104700"/>
            <a:ext cx="53149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Sinkronizasaun</a:t>
            </a:r>
            <a:r>
              <a:rPr lang="en-US" dirty="0"/>
              <a:t> </a:t>
            </a:r>
            <a:r>
              <a:rPr lang="en-US" dirty="0" err="1"/>
              <a:t>sistema</a:t>
            </a:r>
            <a:r>
              <a:rPr lang="en-US" dirty="0"/>
              <a:t> </a:t>
            </a:r>
            <a:r>
              <a:rPr lang="en-US" dirty="0" err="1"/>
              <a:t>informasaun</a:t>
            </a:r>
            <a:r>
              <a:rPr lang="en-US" dirty="0"/>
              <a:t> </a:t>
            </a:r>
            <a:r>
              <a:rPr lang="en-US" dirty="0" err="1"/>
              <a:t>ne'ebé</a:t>
            </a:r>
            <a:r>
              <a:rPr lang="en-US" dirty="0"/>
              <a:t> </a:t>
            </a:r>
            <a:r>
              <a:rPr lang="en-US" dirty="0" err="1"/>
              <a:t>kontein</a:t>
            </a:r>
            <a:r>
              <a:rPr lang="en-US" dirty="0"/>
              <a:t> </a:t>
            </a:r>
            <a:r>
              <a:rPr lang="en-US" dirty="0" err="1"/>
              <a:t>elementu</a:t>
            </a:r>
            <a:r>
              <a:rPr lang="en-US" dirty="0"/>
              <a:t> </a:t>
            </a:r>
            <a:r>
              <a:rPr lang="en-US" dirty="0" err="1"/>
              <a:t>dadus</a:t>
            </a:r>
            <a:r>
              <a:rPr lang="en-US" dirty="0"/>
              <a:t> </a:t>
            </a:r>
            <a:r>
              <a:rPr lang="en-US" dirty="0" err="1"/>
              <a:t>domíniu</a:t>
            </a:r>
            <a:r>
              <a:rPr lang="en-US" dirty="0"/>
              <a:t> </a:t>
            </a:r>
            <a:r>
              <a:rPr lang="en-US" dirty="0" err="1"/>
              <a:t>servisu</a:t>
            </a:r>
            <a:r>
              <a:rPr lang="en-US" dirty="0"/>
              <a:t> </a:t>
            </a:r>
            <a:r>
              <a:rPr lang="en-US" dirty="0" err="1"/>
              <a:t>nian</a:t>
            </a:r>
            <a:r>
              <a:rPr lang="en-US" dirty="0"/>
              <a:t> ho HFML </a:t>
            </a:r>
            <a:r>
              <a:rPr lang="en-US" dirty="0" err="1"/>
              <a:t>liuhosi</a:t>
            </a:r>
            <a:r>
              <a:rPr lang="en-US" dirty="0"/>
              <a:t> </a:t>
            </a:r>
            <a:r>
              <a:rPr lang="en-US" dirty="0" err="1"/>
              <a:t>integrasaun</a:t>
            </a:r>
            <a:r>
              <a:rPr lang="en-US" dirty="0"/>
              <a:t> </a:t>
            </a:r>
            <a:r>
              <a:rPr lang="en-US" dirty="0" err="1"/>
              <a:t>identifikadór</a:t>
            </a:r>
            <a:r>
              <a:rPr lang="en-US" dirty="0"/>
              <a:t> </a:t>
            </a:r>
            <a:r>
              <a:rPr lang="en-US" dirty="0" err="1"/>
              <a:t>úniku</a:t>
            </a:r>
            <a:r>
              <a:rPr lang="en-US" dirty="0"/>
              <a:t> </a:t>
            </a:r>
            <a:r>
              <a:rPr lang="en-US" dirty="0" err="1"/>
              <a:t>fasilidade</a:t>
            </a:r>
            <a:r>
              <a:rPr lang="en-US" dirty="0"/>
              <a:t> </a:t>
            </a:r>
            <a:r>
              <a:rPr lang="en-US" dirty="0" err="1"/>
              <a:t>saúde</a:t>
            </a:r>
            <a:r>
              <a:rPr lang="en-US" dirty="0"/>
              <a:t> </a:t>
            </a:r>
            <a:r>
              <a:rPr lang="en-US" dirty="0" err="1"/>
              <a:t>nian</a:t>
            </a:r>
            <a:endParaRPr lang="en-US" dirty="0"/>
          </a:p>
        </p:txBody>
      </p:sp>
      <p:sp>
        <p:nvSpPr>
          <p:cNvPr id="6" name="Right Arrow 43">
            <a:extLst>
              <a:ext uri="{FF2B5EF4-FFF2-40B4-BE49-F238E27FC236}">
                <a16:creationId xmlns:a16="http://schemas.microsoft.com/office/drawing/2014/main" id="{0F8B74F9-7E09-2F9D-884F-470139D294F4}"/>
              </a:ext>
            </a:extLst>
          </p:cNvPr>
          <p:cNvSpPr/>
          <p:nvPr/>
        </p:nvSpPr>
        <p:spPr>
          <a:xfrm>
            <a:off x="470964" y="5212765"/>
            <a:ext cx="405467" cy="360040"/>
          </a:xfrm>
          <a:prstGeom prst="rightArrow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3E6C4A8-7761-811A-B5D7-2E65D6B1CFE7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35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99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B0602B-BC4B-8EDC-4549-BC4706CD8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1850" y="296863"/>
            <a:ext cx="828675" cy="11520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4E52AFE4-263B-E184-DFC2-E9AC8145E7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1" t="30682" r="39031" b="11372"/>
          <a:stretch/>
        </p:blipFill>
        <p:spPr bwMode="auto">
          <a:xfrm>
            <a:off x="631565" y="1969550"/>
            <a:ext cx="6532029" cy="36230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CFCAA8-9C07-3AFF-615C-7902B790622F}"/>
              </a:ext>
            </a:extLst>
          </p:cNvPr>
          <p:cNvSpPr txBox="1"/>
          <p:nvPr/>
        </p:nvSpPr>
        <p:spPr>
          <a:xfrm>
            <a:off x="8120250" y="2384295"/>
            <a:ext cx="361165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Atu define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elementu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dadus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ida-idak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iha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ne'ebé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valór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sira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limitadu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konjuntu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opsaun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sira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ezemplu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tipu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propriedade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akurasi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nst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ight Arrow 43">
            <a:extLst>
              <a:ext uri="{FF2B5EF4-FFF2-40B4-BE49-F238E27FC236}">
                <a16:creationId xmlns:a16="http://schemas.microsoft.com/office/drawing/2014/main" id="{4D45D9D9-3E7C-6897-7205-28E4FE45E6BD}"/>
              </a:ext>
            </a:extLst>
          </p:cNvPr>
          <p:cNvSpPr/>
          <p:nvPr/>
        </p:nvSpPr>
        <p:spPr>
          <a:xfrm>
            <a:off x="7714782" y="2442486"/>
            <a:ext cx="405467" cy="360040"/>
          </a:xfrm>
          <a:prstGeom prst="rightArrow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265">
            <a:extLst>
              <a:ext uri="{FF2B5EF4-FFF2-40B4-BE49-F238E27FC236}">
                <a16:creationId xmlns:a16="http://schemas.microsoft.com/office/drawing/2014/main" id="{EB4D26A3-D49A-A9B6-B8B4-CC5EDEBE8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565" y="737011"/>
            <a:ext cx="9585847" cy="7844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120662" tIns="59272" rIns="120662" bIns="59272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err="1"/>
              <a:t>Tabela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organiza</a:t>
            </a:r>
            <a:r>
              <a:rPr lang="en-US" sz="2400" dirty="0"/>
              <a:t> no </a:t>
            </a:r>
            <a:r>
              <a:rPr lang="en-US" sz="2400" dirty="0" err="1"/>
              <a:t>kategoriza</a:t>
            </a:r>
            <a:r>
              <a:rPr lang="en-US" sz="2400" dirty="0"/>
              <a:t> </a:t>
            </a:r>
            <a:r>
              <a:rPr lang="en-US" sz="2400" dirty="0" err="1"/>
              <a:t>valór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elementu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tuir</a:t>
            </a:r>
            <a:r>
              <a:rPr lang="en-US" sz="2400" dirty="0"/>
              <a:t> </a:t>
            </a:r>
            <a:r>
              <a:rPr lang="en-US" sz="2400" dirty="0" err="1"/>
              <a:t>kritériu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define </a:t>
            </a:r>
            <a:r>
              <a:rPr lang="en-US" sz="2400" dirty="0" err="1"/>
              <a:t>ona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44EC9C-FC38-867D-2166-7E1F44B36D96}"/>
              </a:ext>
            </a:extLst>
          </p:cNvPr>
          <p:cNvSpPr txBox="1">
            <a:spLocks/>
          </p:cNvSpPr>
          <p:nvPr/>
        </p:nvSpPr>
        <p:spPr>
          <a:xfrm>
            <a:off x="1" y="1502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Lista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mestre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jeoreferensiadu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Tabela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klasifikasaun</a:t>
            </a: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6B2D7E-30CF-6AD2-2365-84A63785E558}"/>
              </a:ext>
            </a:extLst>
          </p:cNvPr>
          <p:cNvSpPr txBox="1"/>
          <p:nvPr/>
        </p:nvSpPr>
        <p:spPr>
          <a:xfrm>
            <a:off x="8120250" y="4612144"/>
            <a:ext cx="36116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Garante konsisténsia iha rejistu sira</a:t>
            </a:r>
            <a:endParaRPr lang="en-GB" sz="2000" dirty="0"/>
          </a:p>
        </p:txBody>
      </p:sp>
      <p:sp>
        <p:nvSpPr>
          <p:cNvPr id="13" name="Right Arrow 43">
            <a:extLst>
              <a:ext uri="{FF2B5EF4-FFF2-40B4-BE49-F238E27FC236}">
                <a16:creationId xmlns:a16="http://schemas.microsoft.com/office/drawing/2014/main" id="{71BDDA9F-8F30-2546-F84A-789A47AA35D7}"/>
              </a:ext>
            </a:extLst>
          </p:cNvPr>
          <p:cNvSpPr/>
          <p:nvPr/>
        </p:nvSpPr>
        <p:spPr>
          <a:xfrm>
            <a:off x="7714781" y="4711614"/>
            <a:ext cx="405467" cy="360040"/>
          </a:xfrm>
          <a:prstGeom prst="rightArrow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39CF4-5296-1015-D98B-01E669E349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520" t="38265" r="10441" b="47050"/>
          <a:stretch/>
        </p:blipFill>
        <p:spPr>
          <a:xfrm>
            <a:off x="11583228" y="1375046"/>
            <a:ext cx="277179" cy="249797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2DC01BC-F6A8-DBF7-DB77-11936622176C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36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3242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65">
            <a:extLst>
              <a:ext uri="{FF2B5EF4-FFF2-40B4-BE49-F238E27FC236}">
                <a16:creationId xmlns:a16="http://schemas.microsoft.com/office/drawing/2014/main" id="{04FDCF73-C3DD-86DD-2E4F-13052B4EB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267" y="754743"/>
            <a:ext cx="8998264" cy="75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dirty="0" err="1">
                <a:latin typeface="+mn-lt"/>
              </a:rPr>
              <a:t>Regra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prinsipál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sira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atu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hili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eskema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kodifikasaun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ida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ne'ebé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apropriadu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atu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identifika</a:t>
            </a:r>
            <a:r>
              <a:rPr lang="en-US" altLang="en-US" sz="2400" dirty="0">
                <a:latin typeface="+mn-lt"/>
              </a:rPr>
              <a:t> ho </a:t>
            </a:r>
            <a:r>
              <a:rPr lang="en-US" altLang="en-US" sz="2400" dirty="0" err="1">
                <a:latin typeface="+mn-lt"/>
              </a:rPr>
              <a:t>úniku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rejistu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ida-idak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iha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lista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mestre</a:t>
            </a:r>
            <a:r>
              <a:rPr lang="en-US" altLang="en-US" sz="2400" dirty="0">
                <a:latin typeface="+mn-lt"/>
              </a:rPr>
              <a:t>:</a:t>
            </a:r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98FA632F-05FD-0F9E-9C9A-6F060FE1B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792" y="1637912"/>
            <a:ext cx="7020062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1800" dirty="0" err="1">
                <a:latin typeface="+mn-lt"/>
              </a:rPr>
              <a:t>Asegura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katak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eskema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kódigu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sira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laiha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signifikadu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bainhira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aplika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ba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infraestrutura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ida</a:t>
            </a:r>
            <a:r>
              <a:rPr lang="en-US" altLang="en-US" sz="1800" dirty="0">
                <a:latin typeface="+mn-lt"/>
              </a:rPr>
              <a:t> =&gt; </a:t>
            </a:r>
            <a:r>
              <a:rPr lang="en-US" altLang="en-US" sz="1800" dirty="0" err="1">
                <a:latin typeface="+mn-lt"/>
              </a:rPr>
              <a:t>labele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inklui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informasaun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ne'ebé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bele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muda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iha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tempu</a:t>
            </a:r>
            <a:r>
              <a:rPr lang="en-US" altLang="en-US" sz="1800" dirty="0">
                <a:latin typeface="+mn-lt"/>
              </a:rPr>
              <a:t> balun </a:t>
            </a:r>
            <a:r>
              <a:rPr lang="en-US" altLang="en-US" sz="1800" dirty="0" err="1">
                <a:latin typeface="+mn-lt"/>
              </a:rPr>
              <a:t>ba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iha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identifikadór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ida</a:t>
            </a:r>
            <a:r>
              <a:rPr lang="en-US" altLang="en-US" sz="1800" dirty="0">
                <a:latin typeface="+mn-lt"/>
              </a:rPr>
              <a:t> (</a:t>
            </a:r>
            <a:r>
              <a:rPr lang="en-US" altLang="en-US" sz="1800" dirty="0" err="1">
                <a:latin typeface="+mn-lt"/>
              </a:rPr>
              <a:t>ezemplu</a:t>
            </a:r>
            <a:r>
              <a:rPr lang="en-US" altLang="en-US" sz="1800" dirty="0">
                <a:latin typeface="+mn-lt"/>
              </a:rPr>
              <a:t>, </a:t>
            </a:r>
            <a:r>
              <a:rPr lang="en-US" altLang="en-US" sz="1800" dirty="0" err="1">
                <a:latin typeface="+mn-lt"/>
              </a:rPr>
              <a:t>kódigu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divizaun</a:t>
            </a:r>
            <a:r>
              <a:rPr lang="en-US" altLang="en-US" sz="1800" dirty="0">
                <a:latin typeface="+mn-lt"/>
              </a:rPr>
              <a:t> admin, </a:t>
            </a:r>
            <a:r>
              <a:rPr lang="en-US" altLang="en-US" sz="1800" dirty="0" err="1">
                <a:latin typeface="+mn-lt"/>
              </a:rPr>
              <a:t>tipu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fasilidade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saúde</a:t>
            </a:r>
            <a:r>
              <a:rPr lang="en-US" altLang="en-US" sz="1800" dirty="0">
                <a:latin typeface="+mn-lt"/>
              </a:rPr>
              <a:t>, </a:t>
            </a:r>
            <a:r>
              <a:rPr lang="en-US" altLang="en-US" sz="1800" dirty="0" err="1">
                <a:latin typeface="+mn-lt"/>
              </a:rPr>
              <a:t>nst</a:t>
            </a:r>
            <a:r>
              <a:rPr lang="en-US" altLang="en-US" sz="1800" dirty="0">
                <a:latin typeface="+mn-lt"/>
              </a:rPr>
              <a:t>).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endParaRPr lang="en-US" altLang="en-US" sz="1800" dirty="0">
              <a:latin typeface="+mn-lt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1800" dirty="0">
                <a:latin typeface="+mn-lt"/>
              </a:rPr>
              <a:t>Uza </a:t>
            </a:r>
            <a:r>
              <a:rPr lang="en-US" altLang="en-US" sz="1800" dirty="0" err="1">
                <a:latin typeface="+mn-lt"/>
              </a:rPr>
              <a:t>sekuénsia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ida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ne'ebé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badak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liután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maibé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konsidera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númeru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mudansa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sira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ne'ebé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bele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akontese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iha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dékada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sira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tuirmai</a:t>
            </a:r>
            <a:r>
              <a:rPr lang="en-US" altLang="en-US" sz="1800" dirty="0">
                <a:latin typeface="+mn-lt"/>
              </a:rPr>
              <a:t> (</a:t>
            </a:r>
            <a:r>
              <a:rPr lang="en-US" altLang="en-US" sz="1800" dirty="0" err="1"/>
              <a:t>porezemplu</a:t>
            </a:r>
            <a:r>
              <a:rPr lang="en-US" altLang="en-US" sz="1800" dirty="0"/>
              <a:t> </a:t>
            </a:r>
            <a:r>
              <a:rPr lang="en-US" altLang="en-US" sz="1800" dirty="0" err="1">
                <a:latin typeface="+mn-lt"/>
              </a:rPr>
              <a:t>funsaun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hosi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númeru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atuál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fasilidade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saúde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nian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ne'ebé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observa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iha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nasaun</a:t>
            </a:r>
            <a:r>
              <a:rPr lang="en-US" altLang="en-US" sz="1800" dirty="0">
                <a:latin typeface="+mn-lt"/>
              </a:rPr>
              <a:t>) </a:t>
            </a:r>
            <a:r>
              <a:rPr lang="en-US" altLang="en-US" sz="1800" dirty="0" err="1">
                <a:latin typeface="+mn-lt"/>
              </a:rPr>
              <a:t>atu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evita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modifika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estrutura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eskema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kodifikasaun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nian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iha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momentu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ruma</a:t>
            </a:r>
            <a:r>
              <a:rPr lang="en-US" altLang="en-US" sz="1800" dirty="0">
                <a:latin typeface="+mn-lt"/>
              </a:rPr>
              <a:t>.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endParaRPr lang="en-US" altLang="en-US" sz="1800" dirty="0">
              <a:latin typeface="+mn-lt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1800" dirty="0">
                <a:latin typeface="+mn-lt"/>
              </a:rPr>
              <a:t>Uza </a:t>
            </a:r>
            <a:r>
              <a:rPr lang="en-US" altLang="en-US" sz="1800" dirty="0" err="1">
                <a:latin typeface="+mn-lt"/>
              </a:rPr>
              <a:t>konjuntu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espesífiku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ida</a:t>
            </a:r>
            <a:r>
              <a:rPr lang="en-US" altLang="en-US" sz="1800" dirty="0">
                <a:latin typeface="+mn-lt"/>
              </a:rPr>
              <a:t> ho </a:t>
            </a:r>
            <a:r>
              <a:rPr lang="en-US" altLang="en-US" sz="1800" dirty="0" err="1">
                <a:latin typeface="+mn-lt"/>
              </a:rPr>
              <a:t>karakter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sira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iha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inísiu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sekuénsia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nian</a:t>
            </a:r>
            <a:r>
              <a:rPr lang="en-US" altLang="en-US" sz="1800" dirty="0">
                <a:latin typeface="+mn-lt"/>
              </a:rPr>
              <a:t> (</a:t>
            </a:r>
            <a:r>
              <a:rPr lang="en-US" altLang="en-US" sz="1800" dirty="0" err="1">
                <a:latin typeface="+mn-lt"/>
              </a:rPr>
              <a:t>ezemplu</a:t>
            </a:r>
            <a:r>
              <a:rPr lang="en-US" altLang="en-US" sz="1800" dirty="0">
                <a:latin typeface="+mn-lt"/>
              </a:rPr>
              <a:t>, “HF”) </a:t>
            </a:r>
            <a:r>
              <a:rPr lang="en-US" altLang="en-US" sz="1800" dirty="0" err="1">
                <a:latin typeface="+mn-lt"/>
              </a:rPr>
              <a:t>atu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evita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problema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sira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ne'ebé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liga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ba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iha</a:t>
            </a:r>
            <a:r>
              <a:rPr lang="en-US" altLang="en-US" sz="1800" dirty="0">
                <a:latin typeface="+mn-lt"/>
              </a:rPr>
              <a:t> “0” </a:t>
            </a:r>
            <a:r>
              <a:rPr lang="en-US" altLang="en-US" sz="1800" dirty="0" err="1">
                <a:latin typeface="+mn-lt"/>
              </a:rPr>
              <a:t>iha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nia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oin</a:t>
            </a:r>
            <a:r>
              <a:rPr lang="en-US" altLang="en-US" sz="1800" dirty="0">
                <a:latin typeface="+mn-lt"/>
              </a:rPr>
              <a:t> (</a:t>
            </a:r>
            <a:r>
              <a:rPr lang="en-US" altLang="en-US" sz="1800" dirty="0" err="1">
                <a:latin typeface="+mn-lt"/>
              </a:rPr>
              <a:t>lakon</a:t>
            </a:r>
            <a:r>
              <a:rPr lang="en-US" altLang="en-US" sz="1800" dirty="0">
                <a:latin typeface="+mn-lt"/>
              </a:rPr>
              <a:t> ka </a:t>
            </a:r>
            <a:r>
              <a:rPr lang="en-US" altLang="en-US" sz="1800" dirty="0" err="1">
                <a:latin typeface="+mn-lt"/>
              </a:rPr>
              <a:t>formatu</a:t>
            </a:r>
            <a:r>
              <a:rPr lang="en-US" altLang="en-US" sz="1800" dirty="0">
                <a:latin typeface="+mn-lt"/>
              </a:rPr>
              <a:t> la </a:t>
            </a:r>
            <a:r>
              <a:rPr lang="en-US" altLang="en-US" sz="1800" dirty="0" err="1">
                <a:latin typeface="+mn-lt"/>
              </a:rPr>
              <a:t>konsidera</a:t>
            </a:r>
            <a:r>
              <a:rPr lang="en-US" altLang="en-US" sz="1800" dirty="0">
                <a:latin typeface="+mn-lt"/>
              </a:rPr>
              <a:t> ho </a:t>
            </a:r>
            <a:r>
              <a:rPr lang="en-US" altLang="en-US" sz="1800" dirty="0" err="1">
                <a:latin typeface="+mn-lt"/>
              </a:rPr>
              <a:t>maneira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hanesan</a:t>
            </a:r>
            <a:r>
              <a:rPr lang="en-US" altLang="en-US" sz="1800" dirty="0">
                <a:latin typeface="+mn-lt"/>
              </a:rPr>
              <a:t> (</a:t>
            </a:r>
            <a:r>
              <a:rPr lang="en-US" altLang="en-US" sz="1800" dirty="0" err="1">
                <a:latin typeface="+mn-lt"/>
              </a:rPr>
              <a:t>ezemplu</a:t>
            </a:r>
            <a:r>
              <a:rPr lang="en-US" altLang="en-US" sz="1800" dirty="0">
                <a:latin typeface="+mn-lt"/>
              </a:rPr>
              <a:t>, </a:t>
            </a:r>
            <a:r>
              <a:rPr lang="en-US" altLang="en-US" sz="1800" dirty="0" err="1">
                <a:latin typeface="+mn-lt"/>
              </a:rPr>
              <a:t>testu</a:t>
            </a:r>
            <a:r>
              <a:rPr lang="en-US" altLang="en-US" sz="1800" dirty="0">
                <a:latin typeface="+mn-lt"/>
              </a:rPr>
              <a:t> vs </a:t>
            </a:r>
            <a:r>
              <a:rPr lang="en-US" altLang="en-US" sz="1800" dirty="0" err="1">
                <a:latin typeface="+mn-lt"/>
              </a:rPr>
              <a:t>númeru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tomak</a:t>
            </a:r>
            <a:r>
              <a:rPr lang="en-US" altLang="en-US" sz="1800" dirty="0">
                <a:latin typeface="+mn-lt"/>
              </a:rPr>
              <a:t>) </a:t>
            </a:r>
            <a:r>
              <a:rPr lang="en-US" altLang="en-US" sz="1800" dirty="0" err="1">
                <a:latin typeface="+mn-lt"/>
              </a:rPr>
              <a:t>iha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aplikasaun</a:t>
            </a:r>
            <a:r>
              <a:rPr lang="en-US" altLang="en-US" sz="1800" dirty="0">
                <a:latin typeface="+mn-lt"/>
              </a:rPr>
              <a:t>/software </a:t>
            </a:r>
            <a:r>
              <a:rPr lang="en-US" altLang="en-US" sz="1800" dirty="0" err="1">
                <a:latin typeface="+mn-lt"/>
              </a:rPr>
              <a:t>ruma</a:t>
            </a:r>
            <a:r>
              <a:rPr lang="en-US" altLang="en-US" sz="1800" dirty="0">
                <a:latin typeface="+mn-lt"/>
              </a:rPr>
              <a:t>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F1DD745-7D07-A843-DC76-C4C25B8D4EF8}"/>
              </a:ext>
            </a:extLst>
          </p:cNvPr>
          <p:cNvGraphicFramePr>
            <a:graphicFrameLocks noGrp="1"/>
          </p:cNvGraphicFramePr>
          <p:nvPr/>
        </p:nvGraphicFramePr>
        <p:xfrm>
          <a:off x="7980391" y="1957903"/>
          <a:ext cx="4002088" cy="639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7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6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8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algn="ctr"/>
                      <a:r>
                        <a:rPr lang="fr-CH" sz="3600" dirty="0"/>
                        <a:t>09</a:t>
                      </a:r>
                      <a:endParaRPr lang="en-US" sz="3600" dirty="0"/>
                    </a:p>
                  </a:txBody>
                  <a:tcPr marL="91455" marR="91455" marT="45678" marB="456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3600" dirty="0"/>
                        <a:t>01</a:t>
                      </a:r>
                      <a:endParaRPr lang="en-US" sz="3600" dirty="0"/>
                    </a:p>
                  </a:txBody>
                  <a:tcPr marL="91455" marR="91455" marT="45678" marB="456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3600" dirty="0"/>
                        <a:t>10</a:t>
                      </a:r>
                      <a:endParaRPr lang="en-US" sz="3600" dirty="0"/>
                    </a:p>
                  </a:txBody>
                  <a:tcPr marL="91455" marR="91455" marT="45678" marB="4567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040329C-BE0B-FD34-58BA-0E231FD015FC}"/>
              </a:ext>
            </a:extLst>
          </p:cNvPr>
          <p:cNvGraphicFramePr>
            <a:graphicFrameLocks noGrp="1"/>
          </p:cNvGraphicFramePr>
          <p:nvPr/>
        </p:nvGraphicFramePr>
        <p:xfrm>
          <a:off x="7870854" y="1494352"/>
          <a:ext cx="4494212" cy="4079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5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4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7988"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err="1">
                          <a:solidFill>
                            <a:srgbClr val="346667"/>
                          </a:solidFill>
                        </a:rPr>
                        <a:t>Provinse</a:t>
                      </a:r>
                      <a:endParaRPr lang="en-US" sz="1800" b="1" noProof="0" dirty="0">
                        <a:solidFill>
                          <a:srgbClr val="346667"/>
                        </a:solidFill>
                      </a:endParaRPr>
                    </a:p>
                  </a:txBody>
                  <a:tcPr marL="91430" marR="91430" marT="45681" marB="456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err="1">
                          <a:solidFill>
                            <a:srgbClr val="346667"/>
                          </a:solidFill>
                        </a:rPr>
                        <a:t>Distritu</a:t>
                      </a:r>
                      <a:endParaRPr lang="en-US" sz="1800" b="1" noProof="0" dirty="0">
                        <a:solidFill>
                          <a:srgbClr val="346667"/>
                        </a:solidFill>
                      </a:endParaRPr>
                    </a:p>
                  </a:txBody>
                  <a:tcPr marL="91430" marR="91430" marT="45681" marB="456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noProof="0" dirty="0" err="1">
                          <a:solidFill>
                            <a:srgbClr val="346667"/>
                          </a:solidFill>
                        </a:rPr>
                        <a:t>Fasilidade</a:t>
                      </a:r>
                      <a:r>
                        <a:rPr lang="en-US" sz="1800" b="1" baseline="0" noProof="0" dirty="0">
                          <a:solidFill>
                            <a:srgbClr val="346667"/>
                          </a:solidFill>
                        </a:rPr>
                        <a:t> Saude</a:t>
                      </a:r>
                      <a:endParaRPr lang="en-US" sz="1800" b="1" noProof="0" dirty="0">
                        <a:solidFill>
                          <a:srgbClr val="346667"/>
                        </a:solidFill>
                      </a:endParaRPr>
                    </a:p>
                  </a:txBody>
                  <a:tcPr marL="91430" marR="91430" marT="45681" marB="4568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23C686-D72E-DF37-51B6-CE5F2AA39671}"/>
              </a:ext>
            </a:extLst>
          </p:cNvPr>
          <p:cNvCxnSpPr>
            <a:cxnSpLocks/>
          </p:cNvCxnSpPr>
          <p:nvPr/>
        </p:nvCxnSpPr>
        <p:spPr>
          <a:xfrm>
            <a:off x="9307520" y="1670734"/>
            <a:ext cx="1030147" cy="107771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B7404F5-B605-AEA9-03D8-8073447AEF4B}"/>
              </a:ext>
            </a:extLst>
          </p:cNvPr>
          <p:cNvCxnSpPr>
            <a:cxnSpLocks/>
          </p:cNvCxnSpPr>
          <p:nvPr/>
        </p:nvCxnSpPr>
        <p:spPr>
          <a:xfrm flipH="1">
            <a:off x="9330670" y="1698346"/>
            <a:ext cx="1006997" cy="103684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65">
            <a:extLst>
              <a:ext uri="{FF2B5EF4-FFF2-40B4-BE49-F238E27FC236}">
                <a16:creationId xmlns:a16="http://schemas.microsoft.com/office/drawing/2014/main" id="{E452B901-8679-85BE-3B38-A822EE6AB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2666" y="3598021"/>
            <a:ext cx="3207113" cy="42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marL="290513" indent="-2905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en-US" sz="2400" dirty="0"/>
              <a:t>148337353801198976</a:t>
            </a:r>
            <a:endParaRPr lang="en-US" altLang="en-US" sz="2400" dirty="0"/>
          </a:p>
        </p:txBody>
      </p:sp>
      <p:sp>
        <p:nvSpPr>
          <p:cNvPr id="16" name="Rectangle 265">
            <a:extLst>
              <a:ext uri="{FF2B5EF4-FFF2-40B4-BE49-F238E27FC236}">
                <a16:creationId xmlns:a16="http://schemas.microsoft.com/office/drawing/2014/main" id="{A30C9BAA-96E3-E4FB-A4A7-0EB2332FD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6209" y="5090991"/>
            <a:ext cx="1905000" cy="42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290513" indent="-2905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en-US" sz="2400" dirty="0"/>
              <a:t>08365222</a:t>
            </a:r>
            <a:endParaRPr lang="en-US" altLang="en-US" sz="24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82C9FD1-1EC7-C9E4-A476-D0B94614B62C}"/>
              </a:ext>
            </a:extLst>
          </p:cNvPr>
          <p:cNvCxnSpPr>
            <a:cxnSpLocks/>
          </p:cNvCxnSpPr>
          <p:nvPr/>
        </p:nvCxnSpPr>
        <p:spPr>
          <a:xfrm>
            <a:off x="9406809" y="3128999"/>
            <a:ext cx="1030147" cy="107771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81BA1C-B9B9-2DC7-7C35-C272E1B0949B}"/>
              </a:ext>
            </a:extLst>
          </p:cNvPr>
          <p:cNvCxnSpPr>
            <a:cxnSpLocks/>
          </p:cNvCxnSpPr>
          <p:nvPr/>
        </p:nvCxnSpPr>
        <p:spPr>
          <a:xfrm flipH="1">
            <a:off x="9429959" y="3156611"/>
            <a:ext cx="1006997" cy="103684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F5C1E22-4CE7-266B-7681-C6278535CC72}"/>
              </a:ext>
            </a:extLst>
          </p:cNvPr>
          <p:cNvCxnSpPr>
            <a:cxnSpLocks/>
          </p:cNvCxnSpPr>
          <p:nvPr/>
        </p:nvCxnSpPr>
        <p:spPr>
          <a:xfrm>
            <a:off x="9663381" y="4670344"/>
            <a:ext cx="1030147" cy="107771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5CE7AFC-DD12-C5F0-C9A2-1AABCAD9E7D2}"/>
              </a:ext>
            </a:extLst>
          </p:cNvPr>
          <p:cNvCxnSpPr>
            <a:cxnSpLocks/>
          </p:cNvCxnSpPr>
          <p:nvPr/>
        </p:nvCxnSpPr>
        <p:spPr>
          <a:xfrm flipH="1">
            <a:off x="9686531" y="4697956"/>
            <a:ext cx="1006997" cy="103684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A9867B39-AE77-585A-EAF0-5EA3AAAC3255}"/>
              </a:ext>
            </a:extLst>
          </p:cNvPr>
          <p:cNvSpPr txBox="1">
            <a:spLocks/>
          </p:cNvSpPr>
          <p:nvPr/>
        </p:nvSpPr>
        <p:spPr>
          <a:xfrm>
            <a:off x="1" y="1502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Lista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mestre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jeoreferensiadu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Eskema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kodifikasaun</a:t>
            </a: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53B81A3-47E4-9848-4B02-917C04F6075F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37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301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>
            <a:extLst>
              <a:ext uri="{FF2B5EF4-FFF2-40B4-BE49-F238E27FC236}">
                <a16:creationId xmlns:a16="http://schemas.microsoft.com/office/drawing/2014/main" id="{982788E3-3CE2-DE9F-E5F7-C76917715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172" y="714088"/>
            <a:ext cx="1134625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200" dirty="0" err="1">
                <a:latin typeface="+mn-lt"/>
              </a:rPr>
              <a:t>Asegura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ba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identifikadór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úniku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atu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nafatin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hanesan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hosi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inísiu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to'o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remata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ezisténsia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hosi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karakterístika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jeográfika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ida-idak</a:t>
            </a:r>
            <a:r>
              <a:rPr lang="en-US" altLang="en-US" sz="2200" dirty="0">
                <a:latin typeface="+mn-lt"/>
              </a:rPr>
              <a:t> (</a:t>
            </a:r>
            <a:r>
              <a:rPr lang="en-US" altLang="en-US" sz="2200" dirty="0" err="1">
                <a:latin typeface="+mn-lt"/>
              </a:rPr>
              <a:t>ezemplu</a:t>
            </a:r>
            <a:r>
              <a:rPr lang="en-US" altLang="en-US" sz="2200" dirty="0">
                <a:latin typeface="+mn-lt"/>
              </a:rPr>
              <a:t>: </a:t>
            </a:r>
            <a:r>
              <a:rPr lang="en-US" altLang="en-US" sz="2200" dirty="0" err="1">
                <a:latin typeface="+mn-lt"/>
              </a:rPr>
              <a:t>hosi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inisiu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to’o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remata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hosi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fasilidade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saúde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ida-idak</a:t>
            </a:r>
            <a:r>
              <a:rPr lang="en-US" altLang="en-US" sz="2200" dirty="0">
                <a:latin typeface="+mn-lt"/>
              </a:rPr>
              <a:t>, </a:t>
            </a:r>
            <a:r>
              <a:rPr lang="en-US" altLang="en-US" sz="2200" dirty="0" err="1">
                <a:latin typeface="+mn-lt"/>
              </a:rPr>
              <a:t>maske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nia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naran</a:t>
            </a:r>
            <a:r>
              <a:rPr lang="en-US" altLang="en-US" sz="2200" dirty="0">
                <a:latin typeface="+mn-lt"/>
              </a:rPr>
              <a:t>, </a:t>
            </a:r>
            <a:r>
              <a:rPr lang="en-US" altLang="en-US" sz="2200" dirty="0" err="1">
                <a:latin typeface="+mn-lt"/>
              </a:rPr>
              <a:t>tipu</a:t>
            </a:r>
            <a:r>
              <a:rPr lang="en-US" altLang="en-US" sz="2200" dirty="0">
                <a:latin typeface="+mn-lt"/>
              </a:rPr>
              <a:t> (</a:t>
            </a:r>
            <a:r>
              <a:rPr lang="en-US" altLang="en-US" sz="2200" dirty="0" err="1">
                <a:latin typeface="+mn-lt"/>
              </a:rPr>
              <a:t>atualizasaun</a:t>
            </a:r>
            <a:r>
              <a:rPr lang="en-US" altLang="en-US" sz="2200" dirty="0">
                <a:latin typeface="+mn-lt"/>
              </a:rPr>
              <a:t>) ka </a:t>
            </a:r>
            <a:r>
              <a:rPr lang="en-US" altLang="en-US" sz="2200" dirty="0" err="1">
                <a:latin typeface="+mn-lt"/>
              </a:rPr>
              <a:t>lokalizasaun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muda</a:t>
            </a:r>
            <a:r>
              <a:rPr lang="en-US" altLang="en-US" sz="2200" dirty="0">
                <a:latin typeface="+mn-lt"/>
              </a:rPr>
              <a:t> (</a:t>
            </a:r>
            <a:r>
              <a:rPr lang="en-US" altLang="en-US" sz="2200" dirty="0" err="1">
                <a:latin typeface="+mn-lt"/>
              </a:rPr>
              <a:t>tanba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inundasaun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ida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porezemplu</a:t>
            </a:r>
            <a:r>
              <a:rPr lang="en-US" altLang="en-US" sz="2200" dirty="0">
                <a:latin typeface="+mn-lt"/>
              </a:rPr>
              <a:t>)).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B21C0F8-A026-22CC-0CEA-9B87404E7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" t="24083" r="45668" b="55619"/>
          <a:stretch/>
        </p:blipFill>
        <p:spPr bwMode="auto">
          <a:xfrm>
            <a:off x="2608262" y="2147711"/>
            <a:ext cx="7434263" cy="166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01B1214-A92B-5DFF-9CCD-F1A987429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41286" t="36943" r="48143" b="60266"/>
          <a:stretch>
            <a:fillRect/>
          </a:stretch>
        </p:blipFill>
        <p:spPr bwMode="auto">
          <a:xfrm>
            <a:off x="7012829" y="4087912"/>
            <a:ext cx="1611312" cy="228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EE9D4EF-A5DE-D749-F566-8A38B8B7A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41286" t="39336" r="48143" b="57873"/>
          <a:stretch>
            <a:fillRect/>
          </a:stretch>
        </p:blipFill>
        <p:spPr bwMode="auto">
          <a:xfrm>
            <a:off x="6471492" y="4732437"/>
            <a:ext cx="1611313" cy="228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8F67244-0C84-A207-B127-FB6E0843B62C}"/>
              </a:ext>
            </a:extLst>
          </p:cNvPr>
          <p:cNvSpPr/>
          <p:nvPr/>
        </p:nvSpPr>
        <p:spPr>
          <a:xfrm>
            <a:off x="2605086" y="3224035"/>
            <a:ext cx="706438" cy="2190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F0966B7-C3FC-E779-CAC9-20A2C3A82F7B}"/>
              </a:ext>
            </a:extLst>
          </p:cNvPr>
          <p:cNvSpPr txBox="1">
            <a:spLocks/>
          </p:cNvSpPr>
          <p:nvPr/>
        </p:nvSpPr>
        <p:spPr>
          <a:xfrm>
            <a:off x="1784351" y="3085129"/>
            <a:ext cx="873125" cy="454025"/>
          </a:xfrm>
          <a:prstGeom prst="rect">
            <a:avLst/>
          </a:prstGeom>
        </p:spPr>
        <p:txBody>
          <a:bodyPr/>
          <a:lstStyle/>
          <a:p>
            <a:pPr marL="342900" indent="-342900" defTabSz="457200">
              <a:lnSpc>
                <a:spcPct val="120000"/>
              </a:lnSpc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defRPr/>
            </a:pPr>
            <a:r>
              <a:rPr lang="fr-CH" sz="2000" dirty="0">
                <a:solidFill>
                  <a:srgbClr val="346667"/>
                </a:solidFill>
                <a:ea typeface="+mj-ea"/>
                <a:cs typeface="+mj-cs"/>
              </a:rPr>
              <a:t>2017</a:t>
            </a:r>
            <a:endParaRPr lang="en-US" sz="2000" dirty="0">
              <a:solidFill>
                <a:srgbClr val="346667"/>
              </a:solidFill>
              <a:ea typeface="+mj-ea"/>
              <a:cs typeface="+mj-cs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C5D40FC-8723-0AB7-85C9-B141A982EF7C}"/>
              </a:ext>
            </a:extLst>
          </p:cNvPr>
          <p:cNvSpPr txBox="1">
            <a:spLocks/>
          </p:cNvSpPr>
          <p:nvPr/>
        </p:nvSpPr>
        <p:spPr>
          <a:xfrm>
            <a:off x="6009530" y="3972026"/>
            <a:ext cx="871537" cy="454025"/>
          </a:xfrm>
          <a:prstGeom prst="rect">
            <a:avLst/>
          </a:prstGeom>
        </p:spPr>
        <p:txBody>
          <a:bodyPr/>
          <a:lstStyle/>
          <a:p>
            <a:pPr marL="342900" indent="-342900" defTabSz="457200">
              <a:lnSpc>
                <a:spcPct val="120000"/>
              </a:lnSpc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defRPr/>
            </a:pPr>
            <a:r>
              <a:rPr lang="fr-CH" sz="2000" dirty="0">
                <a:solidFill>
                  <a:srgbClr val="346667"/>
                </a:solidFill>
                <a:ea typeface="+mj-ea"/>
                <a:cs typeface="+mj-cs"/>
              </a:rPr>
              <a:t>2010</a:t>
            </a:r>
            <a:endParaRPr lang="en-US" sz="2000" dirty="0">
              <a:solidFill>
                <a:srgbClr val="346667"/>
              </a:solidFill>
              <a:ea typeface="+mj-ea"/>
              <a:cs typeface="+mj-cs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9E00B03-F2C8-CEA2-E42A-54ED263CBD23}"/>
              </a:ext>
            </a:extLst>
          </p:cNvPr>
          <p:cNvSpPr txBox="1">
            <a:spLocks/>
          </p:cNvSpPr>
          <p:nvPr/>
        </p:nvSpPr>
        <p:spPr>
          <a:xfrm>
            <a:off x="5490417" y="4637188"/>
            <a:ext cx="873125" cy="455613"/>
          </a:xfrm>
          <a:prstGeom prst="rect">
            <a:avLst/>
          </a:prstGeom>
        </p:spPr>
        <p:txBody>
          <a:bodyPr/>
          <a:lstStyle/>
          <a:p>
            <a:pPr marL="342900" indent="-342900" defTabSz="457200">
              <a:lnSpc>
                <a:spcPct val="120000"/>
              </a:lnSpc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defRPr/>
            </a:pPr>
            <a:r>
              <a:rPr lang="fr-CH" sz="2000" dirty="0">
                <a:solidFill>
                  <a:srgbClr val="346667"/>
                </a:solidFill>
                <a:ea typeface="+mj-ea"/>
                <a:cs typeface="+mj-cs"/>
              </a:rPr>
              <a:t>2005</a:t>
            </a:r>
            <a:endParaRPr lang="en-US" sz="2000" dirty="0">
              <a:solidFill>
                <a:srgbClr val="346667"/>
              </a:solidFill>
              <a:ea typeface="+mj-ea"/>
              <a:cs typeface="+mj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59F5E2-D225-931D-B30C-C5AB9DD9DF98}"/>
              </a:ext>
            </a:extLst>
          </p:cNvPr>
          <p:cNvSpPr/>
          <p:nvPr/>
        </p:nvSpPr>
        <p:spPr>
          <a:xfrm>
            <a:off x="7826375" y="3224036"/>
            <a:ext cx="1577975" cy="2190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AA03F9-6B5E-3167-19FC-A3CF364EF2BC}"/>
              </a:ext>
            </a:extLst>
          </p:cNvPr>
          <p:cNvSpPr/>
          <p:nvPr/>
        </p:nvSpPr>
        <p:spPr>
          <a:xfrm>
            <a:off x="7023942" y="4087913"/>
            <a:ext cx="1577975" cy="2190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13E4175-79D4-99B4-E32E-C17C5E0B06AB}"/>
              </a:ext>
            </a:extLst>
          </p:cNvPr>
          <p:cNvSpPr/>
          <p:nvPr/>
        </p:nvSpPr>
        <p:spPr>
          <a:xfrm>
            <a:off x="6482604" y="4743551"/>
            <a:ext cx="1579562" cy="2174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BFA607E-A76C-F076-4102-C6775DA921E8}"/>
              </a:ext>
            </a:extLst>
          </p:cNvPr>
          <p:cNvCxnSpPr/>
          <p:nvPr/>
        </p:nvCxnSpPr>
        <p:spPr>
          <a:xfrm flipH="1">
            <a:off x="6473079" y="4126012"/>
            <a:ext cx="558800" cy="584200"/>
          </a:xfrm>
          <a:prstGeom prst="straightConnector1">
            <a:avLst/>
          </a:prstGeom>
          <a:ln w="57150">
            <a:solidFill>
              <a:srgbClr val="346667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B63E505-973F-B90B-9DFF-25676F1F4AE7}"/>
              </a:ext>
            </a:extLst>
          </p:cNvPr>
          <p:cNvCxnSpPr>
            <a:cxnSpLocks/>
          </p:cNvCxnSpPr>
          <p:nvPr/>
        </p:nvCxnSpPr>
        <p:spPr>
          <a:xfrm flipH="1">
            <a:off x="7064188" y="3257373"/>
            <a:ext cx="773298" cy="795338"/>
          </a:xfrm>
          <a:prstGeom prst="straightConnector1">
            <a:avLst/>
          </a:prstGeom>
          <a:ln w="57150">
            <a:solidFill>
              <a:srgbClr val="346667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65">
            <a:extLst>
              <a:ext uri="{FF2B5EF4-FFF2-40B4-BE49-F238E27FC236}">
                <a16:creationId xmlns:a16="http://schemas.microsoft.com/office/drawing/2014/main" id="{F674C3B9-2AB8-D0EF-71D2-C3838DC47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7672" y="4027479"/>
            <a:ext cx="295116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346667"/>
                </a:solidFill>
                <a:latin typeface="+mn-lt"/>
              </a:rPr>
              <a:t>Example for Cambodia</a:t>
            </a:r>
          </a:p>
        </p:txBody>
      </p:sp>
      <p:sp>
        <p:nvSpPr>
          <p:cNvPr id="33" name="Rectangle 265">
            <a:extLst>
              <a:ext uri="{FF2B5EF4-FFF2-40B4-BE49-F238E27FC236}">
                <a16:creationId xmlns:a16="http://schemas.microsoft.com/office/drawing/2014/main" id="{98D31617-6E18-6C7E-3C41-7E1A04295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172" y="5165994"/>
            <a:ext cx="11123052" cy="58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800" dirty="0" err="1">
                <a:latin typeface="+mn-lt"/>
              </a:rPr>
              <a:t>Informasaun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sira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seluk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hotu</a:t>
            </a:r>
            <a:r>
              <a:rPr lang="en-US" altLang="en-US" sz="1800" dirty="0">
                <a:latin typeface="+mn-lt"/>
              </a:rPr>
              <a:t> rai </a:t>
            </a:r>
            <a:r>
              <a:rPr lang="en-US" altLang="en-US" sz="1800" dirty="0" err="1">
                <a:latin typeface="+mn-lt"/>
              </a:rPr>
              <a:t>iha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lista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mestre</a:t>
            </a:r>
            <a:r>
              <a:rPr lang="en-US" altLang="en-US" sz="1800" dirty="0">
                <a:latin typeface="+mn-lt"/>
              </a:rPr>
              <a:t> no </a:t>
            </a:r>
            <a:r>
              <a:rPr lang="en-US" altLang="en-US" sz="1800" dirty="0" err="1">
                <a:latin typeface="+mn-lt"/>
              </a:rPr>
              <a:t>valór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pasadu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sira</a:t>
            </a:r>
            <a:r>
              <a:rPr lang="en-US" altLang="en-US" sz="1800" dirty="0">
                <a:latin typeface="+mn-lt"/>
              </a:rPr>
              <a:t> rai </a:t>
            </a:r>
            <a:r>
              <a:rPr lang="en-US" altLang="en-US" sz="1800" dirty="0" err="1">
                <a:latin typeface="+mn-lt"/>
              </a:rPr>
              <a:t>iha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solusaun</a:t>
            </a:r>
            <a:r>
              <a:rPr lang="en-US" altLang="en-US" sz="1800" dirty="0">
                <a:latin typeface="+mn-lt"/>
              </a:rPr>
              <a:t> IT </a:t>
            </a:r>
            <a:r>
              <a:rPr lang="en-US" altLang="en-US" sz="1800" dirty="0" err="1">
                <a:latin typeface="+mn-lt"/>
              </a:rPr>
              <a:t>ne'ebé</a:t>
            </a:r>
            <a:r>
              <a:rPr lang="en-US" altLang="en-US" sz="1800" dirty="0">
                <a:latin typeface="+mn-lt"/>
              </a:rPr>
              <a:t> serve </a:t>
            </a:r>
            <a:r>
              <a:rPr lang="en-US" altLang="en-US" sz="1800" dirty="0" err="1">
                <a:latin typeface="+mn-lt"/>
              </a:rPr>
              <a:t>hanesan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rejistu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fasilidade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saúde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nian</a:t>
            </a:r>
            <a:endParaRPr lang="en-US" altLang="en-US" sz="1800" dirty="0">
              <a:latin typeface="+mn-lt"/>
            </a:endParaRPr>
          </a:p>
        </p:txBody>
      </p:sp>
      <p:sp>
        <p:nvSpPr>
          <p:cNvPr id="34" name="Rectangle 265">
            <a:extLst>
              <a:ext uri="{FF2B5EF4-FFF2-40B4-BE49-F238E27FC236}">
                <a16:creationId xmlns:a16="http://schemas.microsoft.com/office/drawing/2014/main" id="{FF2BA207-425F-271E-601F-967E4FF7C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0241" y="5760345"/>
            <a:ext cx="10680789" cy="58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800" dirty="0" err="1">
                <a:latin typeface="+mn-lt"/>
              </a:rPr>
              <a:t>Permite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atu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atu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identifika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tuir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mudansa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sira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ne'ebé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akontese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iha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tempu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ba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kualkér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elementu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dadus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ne’ebe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fo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resjitu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err="1">
                <a:latin typeface="+mn-lt"/>
              </a:rPr>
              <a:t>ona</a:t>
            </a:r>
            <a:r>
              <a:rPr lang="en-US" altLang="en-US" sz="1800" dirty="0">
                <a:latin typeface="+mn-lt"/>
              </a:rPr>
              <a:t>.</a:t>
            </a:r>
          </a:p>
        </p:txBody>
      </p:sp>
      <p:sp>
        <p:nvSpPr>
          <p:cNvPr id="35" name="AutoShape 416">
            <a:extLst>
              <a:ext uri="{FF2B5EF4-FFF2-40B4-BE49-F238E27FC236}">
                <a16:creationId xmlns:a16="http://schemas.microsoft.com/office/drawing/2014/main" id="{7AB65554-66F4-0270-D20F-8A278A874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241" y="5770876"/>
            <a:ext cx="508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CB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fr-CH" sz="1600">
              <a:solidFill>
                <a:srgbClr val="346667"/>
              </a:solidFill>
              <a:cs typeface="Arial" charset="0"/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8A38A987-BBDA-CF17-E499-5C9E9093C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" t="37228" r="83545" b="60196"/>
          <a:stretch/>
        </p:blipFill>
        <p:spPr bwMode="auto">
          <a:xfrm>
            <a:off x="2174632" y="4052880"/>
            <a:ext cx="1724683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7EEE94F2-1B51-F827-802A-F9766C555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" t="37228" r="83545" b="60196"/>
          <a:stretch/>
        </p:blipFill>
        <p:spPr bwMode="auto">
          <a:xfrm>
            <a:off x="1701129" y="4759407"/>
            <a:ext cx="1724683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4DA01C7-B856-A577-7D4F-A7F97B36817C}"/>
              </a:ext>
            </a:extLst>
          </p:cNvPr>
          <p:cNvSpPr txBox="1">
            <a:spLocks/>
          </p:cNvSpPr>
          <p:nvPr/>
        </p:nvSpPr>
        <p:spPr>
          <a:xfrm>
            <a:off x="1413327" y="3871316"/>
            <a:ext cx="871537" cy="454025"/>
          </a:xfrm>
          <a:prstGeom prst="rect">
            <a:avLst/>
          </a:prstGeom>
        </p:spPr>
        <p:txBody>
          <a:bodyPr/>
          <a:lstStyle/>
          <a:p>
            <a:pPr marL="342900" indent="-342900" defTabSz="457200">
              <a:lnSpc>
                <a:spcPct val="120000"/>
              </a:lnSpc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defRPr/>
            </a:pPr>
            <a:r>
              <a:rPr lang="fr-CH" sz="2000" dirty="0">
                <a:solidFill>
                  <a:srgbClr val="346667"/>
                </a:solidFill>
                <a:ea typeface="+mj-ea"/>
                <a:cs typeface="+mj-cs"/>
              </a:rPr>
              <a:t>2010</a:t>
            </a:r>
            <a:endParaRPr lang="en-US" sz="2000" dirty="0">
              <a:solidFill>
                <a:srgbClr val="346667"/>
              </a:solidFill>
              <a:ea typeface="+mj-ea"/>
              <a:cs typeface="+mj-cs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F82DDCF4-B652-0BFC-4616-525EADC1EB1E}"/>
              </a:ext>
            </a:extLst>
          </p:cNvPr>
          <p:cNvSpPr txBox="1">
            <a:spLocks/>
          </p:cNvSpPr>
          <p:nvPr/>
        </p:nvSpPr>
        <p:spPr>
          <a:xfrm>
            <a:off x="894214" y="4635093"/>
            <a:ext cx="873125" cy="455613"/>
          </a:xfrm>
          <a:prstGeom prst="rect">
            <a:avLst/>
          </a:prstGeom>
        </p:spPr>
        <p:txBody>
          <a:bodyPr/>
          <a:lstStyle/>
          <a:p>
            <a:pPr marL="342900" indent="-342900" defTabSz="457200">
              <a:lnSpc>
                <a:spcPct val="120000"/>
              </a:lnSpc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defRPr/>
            </a:pPr>
            <a:r>
              <a:rPr lang="fr-CH" sz="2000" dirty="0">
                <a:solidFill>
                  <a:srgbClr val="346667"/>
                </a:solidFill>
                <a:ea typeface="+mj-ea"/>
                <a:cs typeface="+mj-cs"/>
              </a:rPr>
              <a:t>2005</a:t>
            </a:r>
            <a:endParaRPr lang="en-US" sz="2000" dirty="0">
              <a:solidFill>
                <a:srgbClr val="346667"/>
              </a:solidFill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3A6F76-B0BC-BD75-F986-3993A9DE3DE9}"/>
              </a:ext>
            </a:extLst>
          </p:cNvPr>
          <p:cNvSpPr txBox="1">
            <a:spLocks/>
          </p:cNvSpPr>
          <p:nvPr/>
        </p:nvSpPr>
        <p:spPr>
          <a:xfrm>
            <a:off x="1" y="1502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Lista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mestre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jeoreferensiadu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Eskema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kodifikasaun</a:t>
            </a: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37CD52-0B2F-1B52-4567-BF72F54554E6}"/>
              </a:ext>
            </a:extLst>
          </p:cNvPr>
          <p:cNvSpPr/>
          <p:nvPr/>
        </p:nvSpPr>
        <p:spPr>
          <a:xfrm>
            <a:off x="2192188" y="4058185"/>
            <a:ext cx="706438" cy="2190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EF2C44-A5F5-AA29-2BBF-8DD608352A32}"/>
              </a:ext>
            </a:extLst>
          </p:cNvPr>
          <p:cNvSpPr/>
          <p:nvPr/>
        </p:nvSpPr>
        <p:spPr>
          <a:xfrm>
            <a:off x="1733672" y="4765246"/>
            <a:ext cx="706438" cy="2190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50F2EB9-7AB7-8B1C-FFD5-C401E1A35DE2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38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210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D715703-0AC9-E26B-B4A3-AF63AD29E847}"/>
              </a:ext>
            </a:extLst>
          </p:cNvPr>
          <p:cNvSpPr txBox="1">
            <a:spLocks/>
          </p:cNvSpPr>
          <p:nvPr/>
        </p:nvSpPr>
        <p:spPr>
          <a:xfrm>
            <a:off x="8603877" y="566805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309488-8EB1-4662-952E-D6A73107E6C0}" type="slidenum">
              <a:rPr lang="en-US" sz="1200"/>
              <a:pPr/>
              <a:t>39</a:t>
            </a:fld>
            <a:endParaRPr lang="en-US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E5C705-9966-88FB-57F0-D073A447B722}"/>
              </a:ext>
            </a:extLst>
          </p:cNvPr>
          <p:cNvSpPr txBox="1">
            <a:spLocks/>
          </p:cNvSpPr>
          <p:nvPr/>
        </p:nvSpPr>
        <p:spPr>
          <a:xfrm>
            <a:off x="481013" y="744308"/>
            <a:ext cx="8898757" cy="3626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2400" b="1" dirty="0">
                <a:latin typeface="+mn-lt"/>
              </a:rPr>
              <a:t>“Geo-tag”</a:t>
            </a:r>
            <a:endParaRPr lang="en-PH" altLang="en-US" sz="2400" b="1" dirty="0">
              <a:latin typeface="+mn-lt"/>
            </a:endParaRPr>
          </a:p>
        </p:txBody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1B7F4F37-1915-7121-DCE1-0C6315DFE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927" y="1248011"/>
            <a:ext cx="112273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400" dirty="0">
                <a:latin typeface="+mn-lt"/>
              </a:rPr>
              <a:t>Se </a:t>
            </a:r>
            <a:r>
              <a:rPr lang="en-US" altLang="en-US" sz="2400" dirty="0" err="1">
                <a:latin typeface="+mn-lt"/>
              </a:rPr>
              <a:t>utilizadór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sira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hakarak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atu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bele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identifika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lalais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unidade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administrativa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ne'ebé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maka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fasilidade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saúde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ida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lokaliza</a:t>
            </a:r>
            <a:r>
              <a:rPr lang="en-US" altLang="en-US" sz="2400" dirty="0">
                <a:latin typeface="+mn-lt"/>
              </a:rPr>
              <a:t>, </a:t>
            </a:r>
            <a:r>
              <a:rPr lang="en-US" altLang="en-US" sz="2400" dirty="0" err="1">
                <a:latin typeface="+mn-lt"/>
              </a:rPr>
              <a:t>sira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bele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uza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saida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maka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ita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bolu</a:t>
            </a:r>
            <a:r>
              <a:rPr lang="en-US" altLang="en-US" sz="2400" dirty="0">
                <a:latin typeface="+mn-lt"/>
              </a:rPr>
              <a:t> "geo-tag".</a:t>
            </a:r>
          </a:p>
        </p:txBody>
      </p:sp>
      <p:sp>
        <p:nvSpPr>
          <p:cNvPr id="18" name="Rectangle 265">
            <a:extLst>
              <a:ext uri="{FF2B5EF4-FFF2-40B4-BE49-F238E27FC236}">
                <a16:creationId xmlns:a16="http://schemas.microsoft.com/office/drawing/2014/main" id="{D0821C56-8773-3E81-2083-528703ED5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2863" y="2164962"/>
            <a:ext cx="10119184" cy="98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866" tIns="33338" rIns="67866" bIns="3333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200" dirty="0" err="1">
                <a:latin typeface="+mn-lt"/>
              </a:rPr>
              <a:t>Konekta</a:t>
            </a:r>
            <a:r>
              <a:rPr lang="en-US" altLang="en-US" sz="2200" dirty="0">
                <a:latin typeface="+mn-lt"/>
              </a:rPr>
              <a:t>/Join </a:t>
            </a:r>
            <a:r>
              <a:rPr lang="en-US" altLang="en-US" sz="2200" dirty="0" err="1">
                <a:latin typeface="+mn-lt"/>
              </a:rPr>
              <a:t>identifikadór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úniku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husi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unidade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administrativa</a:t>
            </a:r>
            <a:r>
              <a:rPr lang="en-US" altLang="en-US" sz="2200" dirty="0">
                <a:latin typeface="+mn-lt"/>
              </a:rPr>
              <a:t> ho </a:t>
            </a:r>
            <a:r>
              <a:rPr lang="en-US" altLang="en-US" sz="2200" dirty="0" err="1">
                <a:latin typeface="+mn-lt"/>
              </a:rPr>
              <a:t>identifikasaun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uniku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fasilidade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saúde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nian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iha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momentu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bazeia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ba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konteúdu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sira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husi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lista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mestre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fasilidade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saúde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nian</a:t>
            </a:r>
            <a:r>
              <a:rPr lang="en-US" altLang="en-US" sz="2200" dirty="0">
                <a:latin typeface="+mn-lt"/>
              </a:rPr>
              <a:t>.</a:t>
            </a:r>
          </a:p>
        </p:txBody>
      </p:sp>
      <p:sp>
        <p:nvSpPr>
          <p:cNvPr id="21" name="Rectangle 265">
            <a:extLst>
              <a:ext uri="{FF2B5EF4-FFF2-40B4-BE49-F238E27FC236}">
                <a16:creationId xmlns:a16="http://schemas.microsoft.com/office/drawing/2014/main" id="{7946DC93-713E-0AB3-95B1-3313FEE42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253" y="5581857"/>
            <a:ext cx="8838075" cy="6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866" tIns="33338" rIns="67866" bIns="3333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200" dirty="0" err="1">
                <a:latin typeface="+mn-lt"/>
              </a:rPr>
              <a:t>Labele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uza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hanesan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identifikadór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úniku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tanba</a:t>
            </a:r>
            <a:r>
              <a:rPr lang="en-US" altLang="en-US" sz="2200" dirty="0">
                <a:latin typeface="+mn-lt"/>
              </a:rPr>
              <a:t> "tag" </a:t>
            </a:r>
            <a:r>
              <a:rPr lang="en-US" altLang="en-US" sz="2200" dirty="0" err="1">
                <a:latin typeface="+mn-lt"/>
              </a:rPr>
              <a:t>ida-ne'e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iha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signifikadu</a:t>
            </a:r>
            <a:r>
              <a:rPr lang="en-US" altLang="en-US" sz="2200" dirty="0">
                <a:latin typeface="+mn-lt"/>
              </a:rPr>
              <a:t> no sei </a:t>
            </a:r>
            <a:r>
              <a:rPr lang="en-US" altLang="en-US" sz="2200" dirty="0" err="1">
                <a:latin typeface="+mn-lt"/>
              </a:rPr>
              <a:t>muda</a:t>
            </a:r>
            <a:r>
              <a:rPr lang="en-US" altLang="en-US" sz="2200" dirty="0">
                <a:latin typeface="+mn-lt"/>
              </a:rPr>
              <a:t> ho </a:t>
            </a:r>
            <a:r>
              <a:rPr lang="en-US" altLang="en-US" sz="2200" dirty="0" err="1">
                <a:latin typeface="+mn-lt"/>
              </a:rPr>
              <a:t>tempu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ba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200" dirty="0" err="1">
                <a:latin typeface="+mn-lt"/>
              </a:rPr>
              <a:t>tempu</a:t>
            </a:r>
            <a:r>
              <a:rPr lang="en-US" altLang="en-US" sz="2200" dirty="0">
                <a:latin typeface="+mn-lt"/>
              </a:rPr>
              <a:t>!</a:t>
            </a:r>
          </a:p>
        </p:txBody>
      </p:sp>
      <p:sp>
        <p:nvSpPr>
          <p:cNvPr id="24" name="Rectangle 265">
            <a:extLst>
              <a:ext uri="{FF2B5EF4-FFF2-40B4-BE49-F238E27FC236}">
                <a16:creationId xmlns:a16="http://schemas.microsoft.com/office/drawing/2014/main" id="{C9E3EEE0-17C1-5BFD-F3CB-25B114E62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299" y="4337101"/>
            <a:ext cx="3611933" cy="37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866" tIns="33338" rIns="67866" bIns="3333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200" dirty="0">
                <a:latin typeface="+mn-lt"/>
              </a:rPr>
              <a:t>1020113       +       HF000005</a:t>
            </a:r>
          </a:p>
        </p:txBody>
      </p:sp>
      <p:sp>
        <p:nvSpPr>
          <p:cNvPr id="25" name="Rectangle 265">
            <a:extLst>
              <a:ext uri="{FF2B5EF4-FFF2-40B4-BE49-F238E27FC236}">
                <a16:creationId xmlns:a16="http://schemas.microsoft.com/office/drawing/2014/main" id="{73DF3CA6-3448-6DA9-CE5A-934488098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5622" y="4913284"/>
            <a:ext cx="4809688" cy="37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866" tIns="33338" rIns="67866" bIns="3333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+mn-lt"/>
              </a:rPr>
              <a:t>Geo-tag: 1020113HF000005</a:t>
            </a: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000FC317-7C95-EE47-FD5C-12B1C60D2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" t="24083" r="45668" b="59822"/>
          <a:stretch/>
        </p:blipFill>
        <p:spPr bwMode="auto">
          <a:xfrm>
            <a:off x="3472632" y="3091416"/>
            <a:ext cx="5575697" cy="98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A32569E-E76E-95F0-C792-7AD24DA3D40D}"/>
              </a:ext>
            </a:extLst>
          </p:cNvPr>
          <p:cNvSpPr/>
          <p:nvPr/>
        </p:nvSpPr>
        <p:spPr>
          <a:xfrm>
            <a:off x="5231905" y="3353253"/>
            <a:ext cx="45719" cy="107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9C0BE97-2127-488C-F8F5-8BDA784DE402}"/>
              </a:ext>
            </a:extLst>
          </p:cNvPr>
          <p:cNvSpPr/>
          <p:nvPr/>
        </p:nvSpPr>
        <p:spPr>
          <a:xfrm>
            <a:off x="5234379" y="3496127"/>
            <a:ext cx="45719" cy="107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798566-8085-64E3-644A-867BD0AF05DF}"/>
              </a:ext>
            </a:extLst>
          </p:cNvPr>
          <p:cNvSpPr/>
          <p:nvPr/>
        </p:nvSpPr>
        <p:spPr>
          <a:xfrm>
            <a:off x="5227142" y="3641285"/>
            <a:ext cx="45719" cy="107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64358-6085-BED3-838C-3FD684E6FD09}"/>
              </a:ext>
            </a:extLst>
          </p:cNvPr>
          <p:cNvSpPr/>
          <p:nvPr/>
        </p:nvSpPr>
        <p:spPr>
          <a:xfrm>
            <a:off x="5231905" y="3932273"/>
            <a:ext cx="45719" cy="107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D5FDFD6-A152-8E69-6E96-DA0BA7049A4E}"/>
              </a:ext>
            </a:extLst>
          </p:cNvPr>
          <p:cNvSpPr/>
          <p:nvPr/>
        </p:nvSpPr>
        <p:spPr>
          <a:xfrm>
            <a:off x="6420411" y="3348967"/>
            <a:ext cx="45719" cy="107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3B96FD1-341E-B7FA-51FF-6AA1D4DE2479}"/>
              </a:ext>
            </a:extLst>
          </p:cNvPr>
          <p:cNvSpPr/>
          <p:nvPr/>
        </p:nvSpPr>
        <p:spPr>
          <a:xfrm>
            <a:off x="6422885" y="3491841"/>
            <a:ext cx="45719" cy="107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37E7DAC-C069-E996-CCF6-CFD873E38144}"/>
              </a:ext>
            </a:extLst>
          </p:cNvPr>
          <p:cNvSpPr/>
          <p:nvPr/>
        </p:nvSpPr>
        <p:spPr>
          <a:xfrm>
            <a:off x="6415648" y="3636999"/>
            <a:ext cx="45719" cy="107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FB1E4C5-3ABF-FECB-B791-EBC69A79D5D1}"/>
              </a:ext>
            </a:extLst>
          </p:cNvPr>
          <p:cNvSpPr/>
          <p:nvPr/>
        </p:nvSpPr>
        <p:spPr>
          <a:xfrm>
            <a:off x="6420411" y="3927987"/>
            <a:ext cx="45719" cy="107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C318EF4-8E4B-E9EA-629F-3DBEB69A519C}"/>
              </a:ext>
            </a:extLst>
          </p:cNvPr>
          <p:cNvSpPr/>
          <p:nvPr/>
        </p:nvSpPr>
        <p:spPr>
          <a:xfrm>
            <a:off x="5232030" y="3784082"/>
            <a:ext cx="45719" cy="107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B024E71-31F9-A23D-6B66-2C995821523C}"/>
              </a:ext>
            </a:extLst>
          </p:cNvPr>
          <p:cNvSpPr/>
          <p:nvPr/>
        </p:nvSpPr>
        <p:spPr>
          <a:xfrm>
            <a:off x="6415636" y="3785113"/>
            <a:ext cx="45719" cy="107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8E7C54F-D840-2E9A-95E4-4016D3A15C27}"/>
              </a:ext>
            </a:extLst>
          </p:cNvPr>
          <p:cNvSpPr/>
          <p:nvPr/>
        </p:nvSpPr>
        <p:spPr>
          <a:xfrm>
            <a:off x="7448914" y="3354871"/>
            <a:ext cx="45719" cy="107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5131404-8570-52AD-57CE-131C33C144B5}"/>
              </a:ext>
            </a:extLst>
          </p:cNvPr>
          <p:cNvSpPr/>
          <p:nvPr/>
        </p:nvSpPr>
        <p:spPr>
          <a:xfrm>
            <a:off x="7451388" y="3497745"/>
            <a:ext cx="45719" cy="107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FF31078-15A5-BCA9-832D-C5C52341964D}"/>
              </a:ext>
            </a:extLst>
          </p:cNvPr>
          <p:cNvSpPr/>
          <p:nvPr/>
        </p:nvSpPr>
        <p:spPr>
          <a:xfrm>
            <a:off x="7444151" y="3642903"/>
            <a:ext cx="45719" cy="107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F22FD1B-104C-B0F7-8E4A-4E12F2B22BF2}"/>
              </a:ext>
            </a:extLst>
          </p:cNvPr>
          <p:cNvSpPr/>
          <p:nvPr/>
        </p:nvSpPr>
        <p:spPr>
          <a:xfrm>
            <a:off x="7448914" y="3938654"/>
            <a:ext cx="45719" cy="107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12F01A6-D4B1-06A1-897F-41C293C9BE3D}"/>
              </a:ext>
            </a:extLst>
          </p:cNvPr>
          <p:cNvSpPr/>
          <p:nvPr/>
        </p:nvSpPr>
        <p:spPr>
          <a:xfrm>
            <a:off x="7436339" y="3790463"/>
            <a:ext cx="45719" cy="107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6C59370-66E2-AE55-FCB4-64105B5FBC9B}"/>
              </a:ext>
            </a:extLst>
          </p:cNvPr>
          <p:cNvSpPr/>
          <p:nvPr/>
        </p:nvSpPr>
        <p:spPr>
          <a:xfrm>
            <a:off x="8622431" y="3927987"/>
            <a:ext cx="45719" cy="107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3AE266D-A710-85E4-39D3-46727F2BEC37}"/>
              </a:ext>
            </a:extLst>
          </p:cNvPr>
          <p:cNvSpPr/>
          <p:nvPr/>
        </p:nvSpPr>
        <p:spPr>
          <a:xfrm>
            <a:off x="8622431" y="3348967"/>
            <a:ext cx="45719" cy="107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F241B7E-C4AA-E99D-C813-7A0DBBC7CF05}"/>
              </a:ext>
            </a:extLst>
          </p:cNvPr>
          <p:cNvSpPr/>
          <p:nvPr/>
        </p:nvSpPr>
        <p:spPr>
          <a:xfrm>
            <a:off x="8624905" y="3491841"/>
            <a:ext cx="45719" cy="107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B05A558-08A4-0B17-5603-7EE2D6CAB3DA}"/>
              </a:ext>
            </a:extLst>
          </p:cNvPr>
          <p:cNvSpPr/>
          <p:nvPr/>
        </p:nvSpPr>
        <p:spPr>
          <a:xfrm>
            <a:off x="8624018" y="3636999"/>
            <a:ext cx="45719" cy="107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90FA839-B8D8-D1B6-916A-F70430AD5048}"/>
              </a:ext>
            </a:extLst>
          </p:cNvPr>
          <p:cNvSpPr/>
          <p:nvPr/>
        </p:nvSpPr>
        <p:spPr>
          <a:xfrm>
            <a:off x="8622556" y="3779796"/>
            <a:ext cx="45719" cy="107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63" name="Picture 1" descr="C:\Users\Samsung\AppData\Local\Microsoft\Windows\INetCache\IE\3LEF0BVK\556px-Mauritius_Road_Signs_-_Warning_Sign_-_Other_dangers.svg[1].png">
            <a:extLst>
              <a:ext uri="{FF2B5EF4-FFF2-40B4-BE49-F238E27FC236}">
                <a16:creationId xmlns:a16="http://schemas.microsoft.com/office/drawing/2014/main" id="{C970A86F-2512-1B9C-A35A-F906A29FF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488" y="5181486"/>
            <a:ext cx="1052513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D42F9292-CECF-15E2-8BA8-41643146CBE6}"/>
              </a:ext>
            </a:extLst>
          </p:cNvPr>
          <p:cNvSpPr/>
          <p:nvPr/>
        </p:nvSpPr>
        <p:spPr>
          <a:xfrm>
            <a:off x="8565587" y="3886952"/>
            <a:ext cx="554750" cy="19346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B9C20CB-4203-4296-4AF8-B129245B9444}"/>
              </a:ext>
            </a:extLst>
          </p:cNvPr>
          <p:cNvSpPr/>
          <p:nvPr/>
        </p:nvSpPr>
        <p:spPr>
          <a:xfrm>
            <a:off x="3448968" y="3880679"/>
            <a:ext cx="554750" cy="19346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0D3BA02-18FE-2EAF-64BF-0DAA998935A1}"/>
              </a:ext>
            </a:extLst>
          </p:cNvPr>
          <p:cNvSpPr/>
          <p:nvPr/>
        </p:nvSpPr>
        <p:spPr>
          <a:xfrm>
            <a:off x="4572298" y="4374899"/>
            <a:ext cx="1163662" cy="290409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37BA488-63C9-E0DF-386E-890E03882F82}"/>
              </a:ext>
            </a:extLst>
          </p:cNvPr>
          <p:cNvSpPr/>
          <p:nvPr/>
        </p:nvSpPr>
        <p:spPr>
          <a:xfrm>
            <a:off x="6600056" y="4351714"/>
            <a:ext cx="1296144" cy="31359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53E2AF1-7BE6-5E91-3D58-C5C506C4F43F}"/>
              </a:ext>
            </a:extLst>
          </p:cNvPr>
          <p:cNvCxnSpPr>
            <a:stCxn id="65" idx="3"/>
            <a:endCxn id="67" idx="0"/>
          </p:cNvCxnSpPr>
          <p:nvPr/>
        </p:nvCxnSpPr>
        <p:spPr>
          <a:xfrm>
            <a:off x="4003718" y="3977409"/>
            <a:ext cx="3244410" cy="37430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5E11F8F-5B7F-6BED-6655-91F8C2CE087C}"/>
              </a:ext>
            </a:extLst>
          </p:cNvPr>
          <p:cNvCxnSpPr>
            <a:cxnSpLocks/>
            <a:stCxn id="64" idx="1"/>
            <a:endCxn id="66" idx="0"/>
          </p:cNvCxnSpPr>
          <p:nvPr/>
        </p:nvCxnSpPr>
        <p:spPr>
          <a:xfrm flipH="1">
            <a:off x="5154129" y="3983682"/>
            <a:ext cx="3411458" cy="39121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C70F2321-E24A-9E7E-2FBE-4AB98DEC0E9E}"/>
              </a:ext>
            </a:extLst>
          </p:cNvPr>
          <p:cNvSpPr txBox="1">
            <a:spLocks/>
          </p:cNvSpPr>
          <p:nvPr/>
        </p:nvSpPr>
        <p:spPr>
          <a:xfrm>
            <a:off x="1" y="1502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Lista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mestre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jeoreferensiadu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Eskema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kodifikasaun</a:t>
            </a: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7" name="Right Arrow 43">
            <a:extLst>
              <a:ext uri="{FF2B5EF4-FFF2-40B4-BE49-F238E27FC236}">
                <a16:creationId xmlns:a16="http://schemas.microsoft.com/office/drawing/2014/main" id="{234BA980-6B5A-8618-1015-6C8DEA039A3A}"/>
              </a:ext>
            </a:extLst>
          </p:cNvPr>
          <p:cNvSpPr/>
          <p:nvPr/>
        </p:nvSpPr>
        <p:spPr>
          <a:xfrm>
            <a:off x="1102520" y="2239778"/>
            <a:ext cx="405467" cy="360040"/>
          </a:xfrm>
          <a:prstGeom prst="rightArrow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ight Arrow 43">
            <a:extLst>
              <a:ext uri="{FF2B5EF4-FFF2-40B4-BE49-F238E27FC236}">
                <a16:creationId xmlns:a16="http://schemas.microsoft.com/office/drawing/2014/main" id="{46B22226-47B3-2E84-8389-27F00727CED4}"/>
              </a:ext>
            </a:extLst>
          </p:cNvPr>
          <p:cNvSpPr/>
          <p:nvPr/>
        </p:nvSpPr>
        <p:spPr>
          <a:xfrm>
            <a:off x="899786" y="5581857"/>
            <a:ext cx="405467" cy="360040"/>
          </a:xfrm>
          <a:prstGeom prst="rightArrow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ight Arrow 43">
            <a:extLst>
              <a:ext uri="{FF2B5EF4-FFF2-40B4-BE49-F238E27FC236}">
                <a16:creationId xmlns:a16="http://schemas.microsoft.com/office/drawing/2014/main" id="{9A3F9A2A-CE2E-9568-A241-9727BC031FB2}"/>
              </a:ext>
            </a:extLst>
          </p:cNvPr>
          <p:cNvSpPr/>
          <p:nvPr/>
        </p:nvSpPr>
        <p:spPr>
          <a:xfrm>
            <a:off x="4003718" y="4893524"/>
            <a:ext cx="405467" cy="360040"/>
          </a:xfrm>
          <a:prstGeom prst="rightArrow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0B94500-77C1-8804-7CE9-46BFD92BB358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39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79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695324" y="715083"/>
            <a:ext cx="10680887" cy="86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dirty="0"/>
              <a:t>Atu </a:t>
            </a:r>
            <a:r>
              <a:rPr lang="en-US" sz="2400" dirty="0" err="1"/>
              <a:t>rezolve</a:t>
            </a:r>
            <a:r>
              <a:rPr lang="en-US" sz="2400" dirty="0"/>
              <a:t> </a:t>
            </a:r>
            <a:r>
              <a:rPr lang="en-US" sz="2400" dirty="0" err="1"/>
              <a:t>kestaun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saúde</a:t>
            </a:r>
            <a:r>
              <a:rPr lang="en-US" sz="2400" dirty="0"/>
              <a:t> </a:t>
            </a:r>
            <a:r>
              <a:rPr lang="en-US" sz="2400" dirty="0" err="1"/>
              <a:t>públika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r>
              <a:rPr lang="en-US" sz="2400" dirty="0"/>
              <a:t> </a:t>
            </a:r>
            <a:r>
              <a:rPr lang="en-US" sz="2400" dirty="0" err="1"/>
              <a:t>presiza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kualidade</a:t>
            </a:r>
            <a:r>
              <a:rPr lang="en-US" sz="2400" dirty="0"/>
              <a:t> no </a:t>
            </a:r>
            <a:r>
              <a:rPr lang="en-US" sz="2400" dirty="0" err="1"/>
              <a:t>ida-ne'e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dimensaun</a:t>
            </a:r>
            <a:r>
              <a:rPr lang="en-US" sz="2400" dirty="0"/>
              <a:t> </a:t>
            </a:r>
            <a:r>
              <a:rPr lang="en-US" sz="2400" dirty="0" err="1"/>
              <a:t>neen</a:t>
            </a:r>
            <a:r>
              <a:rPr lang="en-US" sz="2400" dirty="0"/>
              <a:t> (6) </a:t>
            </a:r>
            <a:r>
              <a:rPr lang="en-US" sz="2400" dirty="0" err="1"/>
              <a:t>kona-ba</a:t>
            </a:r>
            <a:r>
              <a:rPr lang="en-US" sz="2400" dirty="0"/>
              <a:t> </a:t>
            </a:r>
            <a:r>
              <a:rPr lang="en-US" sz="2400" dirty="0" err="1"/>
              <a:t>kualidade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r>
              <a:rPr lang="en-US" sz="2400" dirty="0"/>
              <a:t>: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15789" y="1409056"/>
            <a:ext cx="11300262" cy="2438237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GB" sz="2400" u="sng" dirty="0" err="1">
                <a:ea typeface="+mj-ea"/>
                <a:cs typeface="+mj-cs"/>
              </a:rPr>
              <a:t>Kompletu</a:t>
            </a:r>
            <a:r>
              <a:rPr lang="en-GB" sz="2400" dirty="0">
                <a:ea typeface="+mj-ea"/>
                <a:cs typeface="+mj-cs"/>
              </a:rPr>
              <a:t>: </a:t>
            </a:r>
            <a:r>
              <a:rPr lang="en-US" sz="2400" dirty="0">
                <a:ea typeface="+mj-ea"/>
                <a:cs typeface="+mj-cs"/>
              </a:rPr>
              <a:t>Laiha </a:t>
            </a:r>
            <a:r>
              <a:rPr lang="en-US" sz="2400" dirty="0" err="1">
                <a:ea typeface="+mj-ea"/>
                <a:cs typeface="+mj-cs"/>
              </a:rPr>
              <a:t>lakuna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kona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ba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dadus</a:t>
            </a:r>
            <a:endParaRPr lang="en-GB" sz="2400" dirty="0">
              <a:ea typeface="+mj-ea"/>
              <a:cs typeface="+mj-cs"/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GB" sz="2400" u="sng" dirty="0" err="1">
                <a:ea typeface="+mj-ea"/>
                <a:cs typeface="+mj-cs"/>
              </a:rPr>
              <a:t>Uniku</a:t>
            </a:r>
            <a:r>
              <a:rPr lang="en-GB" sz="2400" dirty="0">
                <a:ea typeface="+mj-ea"/>
                <a:cs typeface="+mj-cs"/>
              </a:rPr>
              <a:t>: </a:t>
            </a:r>
            <a:r>
              <a:rPr lang="en-US" sz="2400" dirty="0">
                <a:ea typeface="+mj-ea"/>
                <a:cs typeface="+mj-cs"/>
              </a:rPr>
              <a:t>Laiha </a:t>
            </a:r>
            <a:r>
              <a:rPr lang="en-US" sz="2400" dirty="0" err="1">
                <a:ea typeface="+mj-ea"/>
                <a:cs typeface="+mj-cs"/>
              </a:rPr>
              <a:t>duplikadu</a:t>
            </a:r>
            <a:endParaRPr lang="en-GB" sz="2400" dirty="0">
              <a:ea typeface="+mj-ea"/>
              <a:cs typeface="+mj-cs"/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GB" sz="2400" u="sng" dirty="0">
                <a:ea typeface="+mj-ea"/>
                <a:cs typeface="+mj-cs"/>
              </a:rPr>
              <a:t>Timeliness:</a:t>
            </a:r>
            <a:r>
              <a:rPr lang="en-GB" sz="2400" dirty="0">
                <a:ea typeface="+mj-ea"/>
                <a:cs typeface="+mj-cs"/>
              </a:rPr>
              <a:t> </a:t>
            </a:r>
            <a:r>
              <a:rPr lang="pt-BR" sz="2400" dirty="0">
                <a:ea typeface="+mj-ea"/>
                <a:cs typeface="+mj-cs"/>
              </a:rPr>
              <a:t>Realidade husi pontu tempu ne'ebé maka presiza</a:t>
            </a:r>
            <a:endParaRPr lang="en-US" sz="2400" dirty="0">
              <a:ea typeface="+mj-ea"/>
              <a:cs typeface="+mj-cs"/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GB" sz="2400" u="sng" dirty="0" err="1">
                <a:ea typeface="+mj-ea"/>
                <a:cs typeface="+mj-cs"/>
              </a:rPr>
              <a:t>Akurasi</a:t>
            </a:r>
            <a:r>
              <a:rPr lang="en-GB" sz="2400" dirty="0">
                <a:ea typeface="+mj-ea"/>
                <a:cs typeface="+mj-cs"/>
              </a:rPr>
              <a:t>: </a:t>
            </a:r>
            <a:r>
              <a:rPr lang="en-GB" sz="2400" dirty="0" err="1">
                <a:ea typeface="+mj-ea"/>
                <a:cs typeface="+mj-cs"/>
              </a:rPr>
              <a:t>Deskreve</a:t>
            </a:r>
            <a:r>
              <a:rPr lang="en-GB" sz="2400" dirty="0">
                <a:ea typeface="+mj-ea"/>
                <a:cs typeface="+mj-cs"/>
              </a:rPr>
              <a:t> </a:t>
            </a:r>
            <a:r>
              <a:rPr lang="en-GB" sz="2400" dirty="0" err="1">
                <a:ea typeface="+mj-ea"/>
                <a:cs typeface="+mj-cs"/>
              </a:rPr>
              <a:t>loloos</a:t>
            </a:r>
            <a:r>
              <a:rPr lang="en-GB" sz="2400" dirty="0">
                <a:ea typeface="+mj-ea"/>
                <a:cs typeface="+mj-cs"/>
              </a:rPr>
              <a:t> </a:t>
            </a:r>
            <a:r>
              <a:rPr lang="en-GB" sz="2400" dirty="0" err="1">
                <a:ea typeface="+mj-ea"/>
                <a:cs typeface="+mj-cs"/>
              </a:rPr>
              <a:t>karakterístika</a:t>
            </a:r>
            <a:r>
              <a:rPr lang="en-GB" sz="2400" dirty="0">
                <a:ea typeface="+mj-ea"/>
                <a:cs typeface="+mj-cs"/>
              </a:rPr>
              <a:t> ka </a:t>
            </a:r>
            <a:r>
              <a:rPr lang="en-GB" sz="2400" dirty="0" err="1">
                <a:ea typeface="+mj-ea"/>
                <a:cs typeface="+mj-cs"/>
              </a:rPr>
              <a:t>eventu</a:t>
            </a:r>
            <a:r>
              <a:rPr lang="en-GB" sz="2400" dirty="0">
                <a:ea typeface="+mj-ea"/>
                <a:cs typeface="+mj-cs"/>
              </a:rPr>
              <a:t> "</a:t>
            </a:r>
            <a:r>
              <a:rPr lang="en-GB" sz="2400" dirty="0" err="1">
                <a:ea typeface="+mj-ea"/>
                <a:cs typeface="+mj-cs"/>
              </a:rPr>
              <a:t>mundu</a:t>
            </a:r>
            <a:r>
              <a:rPr lang="en-GB" sz="2400" dirty="0">
                <a:ea typeface="+mj-ea"/>
                <a:cs typeface="+mj-cs"/>
              </a:rPr>
              <a:t> </a:t>
            </a:r>
            <a:r>
              <a:rPr lang="en-GB" sz="2400" dirty="0" err="1">
                <a:ea typeface="+mj-ea"/>
                <a:cs typeface="+mj-cs"/>
              </a:rPr>
              <a:t>reál</a:t>
            </a:r>
            <a:r>
              <a:rPr lang="en-GB" sz="2400" dirty="0">
                <a:ea typeface="+mj-ea"/>
                <a:cs typeface="+mj-cs"/>
              </a:rPr>
              <a:t>" </a:t>
            </a:r>
            <a:r>
              <a:rPr lang="en-GB" sz="2400" dirty="0" err="1">
                <a:ea typeface="+mj-ea"/>
                <a:cs typeface="+mj-cs"/>
              </a:rPr>
              <a:t>ne'ebé</a:t>
            </a:r>
            <a:r>
              <a:rPr lang="en-GB" sz="2400" dirty="0">
                <a:ea typeface="+mj-ea"/>
                <a:cs typeface="+mj-cs"/>
              </a:rPr>
              <a:t> </a:t>
            </a:r>
            <a:r>
              <a:rPr lang="en-GB" sz="2400" dirty="0" err="1">
                <a:ea typeface="+mj-ea"/>
                <a:cs typeface="+mj-cs"/>
              </a:rPr>
              <a:t>deskreve</a:t>
            </a:r>
            <a:r>
              <a:rPr lang="en-GB" sz="2400" dirty="0">
                <a:ea typeface="+mj-ea"/>
                <a:cs typeface="+mj-cs"/>
              </a:rPr>
              <a:t> </a:t>
            </a:r>
            <a:r>
              <a:rPr lang="en-GB" sz="2400" dirty="0" err="1">
                <a:ea typeface="+mj-ea"/>
                <a:cs typeface="+mj-cs"/>
              </a:rPr>
              <a:t>hela</a:t>
            </a:r>
            <a:endParaRPr lang="en-GB" sz="2400" dirty="0">
              <a:ea typeface="+mj-ea"/>
              <a:cs typeface="+mj-cs"/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GB" sz="2400" u="sng" dirty="0" err="1">
                <a:ea typeface="+mj-ea"/>
                <a:cs typeface="+mj-cs"/>
              </a:rPr>
              <a:t>Validade</a:t>
            </a:r>
            <a:r>
              <a:rPr lang="en-GB" sz="2400" dirty="0">
                <a:ea typeface="+mj-ea"/>
                <a:cs typeface="+mj-cs"/>
              </a:rPr>
              <a:t>: </a:t>
            </a:r>
            <a:r>
              <a:rPr lang="en-GB" sz="2400" dirty="0" err="1">
                <a:ea typeface="+mj-ea"/>
                <a:cs typeface="+mj-cs"/>
              </a:rPr>
              <a:t>Konforme</a:t>
            </a:r>
            <a:r>
              <a:rPr lang="en-GB" sz="2400" dirty="0">
                <a:ea typeface="+mj-ea"/>
                <a:cs typeface="+mj-cs"/>
              </a:rPr>
              <a:t> </a:t>
            </a:r>
            <a:r>
              <a:rPr lang="en-GB" sz="2400" dirty="0" err="1">
                <a:ea typeface="+mj-ea"/>
                <a:cs typeface="+mj-cs"/>
              </a:rPr>
              <a:t>ho</a:t>
            </a:r>
            <a:r>
              <a:rPr lang="en-GB" sz="2400" dirty="0">
                <a:ea typeface="+mj-ea"/>
                <a:cs typeface="+mj-cs"/>
              </a:rPr>
              <a:t> </a:t>
            </a:r>
            <a:r>
              <a:rPr lang="en-GB" sz="2400" dirty="0" err="1">
                <a:ea typeface="+mj-ea"/>
                <a:cs typeface="+mj-cs"/>
              </a:rPr>
              <a:t>formatu</a:t>
            </a:r>
            <a:r>
              <a:rPr lang="en-GB" sz="2400" dirty="0">
                <a:ea typeface="+mj-ea"/>
                <a:cs typeface="+mj-cs"/>
              </a:rPr>
              <a:t>, </a:t>
            </a:r>
            <a:r>
              <a:rPr lang="en-GB" sz="2400" dirty="0" err="1">
                <a:ea typeface="+mj-ea"/>
                <a:cs typeface="+mj-cs"/>
              </a:rPr>
              <a:t>tipu</a:t>
            </a:r>
            <a:r>
              <a:rPr lang="en-GB" sz="2400" dirty="0">
                <a:ea typeface="+mj-ea"/>
                <a:cs typeface="+mj-cs"/>
              </a:rPr>
              <a:t>, </a:t>
            </a:r>
            <a:r>
              <a:rPr lang="en-GB" sz="2400" dirty="0" err="1">
                <a:ea typeface="+mj-ea"/>
                <a:cs typeface="+mj-cs"/>
              </a:rPr>
              <a:t>luan</a:t>
            </a:r>
            <a:r>
              <a:rPr lang="en-GB" sz="2400" dirty="0">
                <a:ea typeface="+mj-ea"/>
                <a:cs typeface="+mj-cs"/>
              </a:rPr>
              <a:t> </a:t>
            </a:r>
            <a:r>
              <a:rPr lang="en-GB" sz="2400" dirty="0" err="1">
                <a:ea typeface="+mj-ea"/>
                <a:cs typeface="+mj-cs"/>
              </a:rPr>
              <a:t>ne'ebé</a:t>
            </a:r>
            <a:r>
              <a:rPr lang="en-GB" sz="2400" dirty="0">
                <a:ea typeface="+mj-ea"/>
                <a:cs typeface="+mj-cs"/>
              </a:rPr>
              <a:t> define </a:t>
            </a:r>
            <a:r>
              <a:rPr lang="en-GB" sz="2400" dirty="0" err="1">
                <a:ea typeface="+mj-ea"/>
                <a:cs typeface="+mj-cs"/>
              </a:rPr>
              <a:t>ona</a:t>
            </a:r>
            <a:r>
              <a:rPr lang="en-GB" sz="2400" dirty="0">
                <a:ea typeface="+mj-ea"/>
                <a:cs typeface="+mj-cs"/>
              </a:rPr>
              <a:t>,...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GB" sz="2400" u="sng" dirty="0" err="1">
                <a:ea typeface="+mj-ea"/>
                <a:cs typeface="+mj-cs"/>
              </a:rPr>
              <a:t>Konsistensia</a:t>
            </a:r>
            <a:r>
              <a:rPr lang="en-GB" sz="2400" dirty="0">
                <a:ea typeface="+mj-ea"/>
                <a:cs typeface="+mj-cs"/>
              </a:rPr>
              <a:t>: </a:t>
            </a:r>
            <a:r>
              <a:rPr lang="en-GB" sz="2400" dirty="0" err="1">
                <a:ea typeface="+mj-ea"/>
                <a:cs typeface="+mj-cs"/>
              </a:rPr>
              <a:t>Auzénsia</a:t>
            </a:r>
            <a:r>
              <a:rPr lang="en-GB" sz="2400" dirty="0">
                <a:ea typeface="+mj-ea"/>
                <a:cs typeface="+mj-cs"/>
              </a:rPr>
              <a:t> </a:t>
            </a:r>
            <a:r>
              <a:rPr lang="en-GB" sz="2400" dirty="0" err="1">
                <a:ea typeface="+mj-ea"/>
                <a:cs typeface="+mj-cs"/>
              </a:rPr>
              <a:t>hosi</a:t>
            </a:r>
            <a:r>
              <a:rPr lang="en-GB" sz="2400" dirty="0">
                <a:ea typeface="+mj-ea"/>
                <a:cs typeface="+mj-cs"/>
              </a:rPr>
              <a:t> </a:t>
            </a:r>
            <a:r>
              <a:rPr lang="en-GB" sz="2400" dirty="0" err="1">
                <a:ea typeface="+mj-ea"/>
                <a:cs typeface="+mj-cs"/>
              </a:rPr>
              <a:t>kontradisaun</a:t>
            </a:r>
            <a:r>
              <a:rPr lang="en-GB" sz="2400" dirty="0">
                <a:ea typeface="+mj-ea"/>
                <a:cs typeface="+mj-cs"/>
              </a:rPr>
              <a:t> </a:t>
            </a:r>
            <a:r>
              <a:rPr lang="en-GB" sz="2400" dirty="0" err="1">
                <a:ea typeface="+mj-ea"/>
                <a:cs typeface="+mj-cs"/>
              </a:rPr>
              <a:t>aparente</a:t>
            </a:r>
            <a:r>
              <a:rPr lang="en-GB" sz="2400" dirty="0">
                <a:ea typeface="+mj-ea"/>
                <a:cs typeface="+mj-cs"/>
              </a:rPr>
              <a:t> </a:t>
            </a:r>
            <a:r>
              <a:rPr lang="en-GB" sz="2400" dirty="0" err="1">
                <a:ea typeface="+mj-ea"/>
                <a:cs typeface="+mj-cs"/>
              </a:rPr>
              <a:t>sira</a:t>
            </a:r>
            <a:endParaRPr lang="en-GB" sz="2400" dirty="0">
              <a:ea typeface="+mj-ea"/>
              <a:cs typeface="+mj-cs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945220" y="27249"/>
            <a:ext cx="10325528" cy="594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n-PH" altLang="en-US" dirty="0"/>
              <a:t>Define </a:t>
            </a:r>
            <a:r>
              <a:rPr lang="en-PH" altLang="en-US" dirty="0" err="1"/>
              <a:t>espesifikasaun</a:t>
            </a:r>
            <a:r>
              <a:rPr lang="en-PH" altLang="en-US" dirty="0"/>
              <a:t> </a:t>
            </a:r>
            <a:r>
              <a:rPr lang="en-PH" altLang="en-US" dirty="0" err="1"/>
              <a:t>dadus</a:t>
            </a:r>
            <a:r>
              <a:rPr lang="en-PH" altLang="en-US" dirty="0"/>
              <a:t> no </a:t>
            </a:r>
            <a:r>
              <a:rPr lang="en-PH" altLang="en-US" dirty="0" err="1"/>
              <a:t>referénsia</a:t>
            </a:r>
            <a:r>
              <a:rPr lang="en-PH" altLang="en-US" dirty="0"/>
              <a:t> rai </a:t>
            </a:r>
            <a:r>
              <a:rPr lang="en-PH" altLang="en-US" dirty="0" err="1"/>
              <a:t>nian</a:t>
            </a:r>
            <a:endParaRPr lang="en-PH" altLang="en-US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629560" y="3823057"/>
            <a:ext cx="10486491" cy="114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300" dirty="0" err="1"/>
              <a:t>Kualidade</a:t>
            </a:r>
            <a:r>
              <a:rPr lang="en-US" sz="2300" dirty="0"/>
              <a:t> </a:t>
            </a:r>
            <a:r>
              <a:rPr lang="en-US" sz="2300" dirty="0" err="1"/>
              <a:t>dadus</a:t>
            </a:r>
            <a:r>
              <a:rPr lang="en-US" sz="2300" dirty="0"/>
              <a:t> </a:t>
            </a:r>
            <a:r>
              <a:rPr lang="en-US" sz="2300" dirty="0" err="1"/>
              <a:t>nian</a:t>
            </a:r>
            <a:r>
              <a:rPr lang="en-US" sz="2300" dirty="0"/>
              <a:t> </a:t>
            </a:r>
            <a:r>
              <a:rPr lang="en-US" sz="2300" dirty="0" err="1"/>
              <a:t>hetan</a:t>
            </a:r>
            <a:r>
              <a:rPr lang="en-US" sz="2300" dirty="0"/>
              <a:t> </a:t>
            </a:r>
            <a:r>
              <a:rPr lang="en-US" sz="2300" dirty="0" err="1"/>
              <a:t>hela</a:t>
            </a:r>
            <a:r>
              <a:rPr lang="en-US" sz="2300" dirty="0"/>
              <a:t> </a:t>
            </a:r>
            <a:r>
              <a:rPr lang="en-US" sz="2300" dirty="0" err="1"/>
              <a:t>avaliasaun</a:t>
            </a:r>
            <a:r>
              <a:rPr lang="en-US" sz="2300" dirty="0"/>
              <a:t> no </a:t>
            </a:r>
            <a:r>
              <a:rPr lang="en-US" sz="2300" dirty="0" err="1"/>
              <a:t>hadi'a</a:t>
            </a:r>
            <a:r>
              <a:rPr lang="en-US" sz="2300" dirty="0"/>
              <a:t> </a:t>
            </a:r>
            <a:r>
              <a:rPr lang="en-US" sz="2300" dirty="0" err="1"/>
              <a:t>bazeia</a:t>
            </a:r>
            <a:r>
              <a:rPr lang="en-US" sz="2300" dirty="0"/>
              <a:t> </a:t>
            </a:r>
            <a:r>
              <a:rPr lang="en-US" sz="2300" dirty="0" err="1"/>
              <a:t>ba</a:t>
            </a:r>
            <a:r>
              <a:rPr lang="en-US" sz="2300" dirty="0"/>
              <a:t> </a:t>
            </a:r>
            <a:r>
              <a:rPr lang="en-US" sz="2300" dirty="0" err="1"/>
              <a:t>kritériu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r>
              <a:rPr lang="en-US" sz="2300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bele</a:t>
            </a:r>
            <a:r>
              <a:rPr lang="en-US" sz="2300" dirty="0"/>
              <a:t> </a:t>
            </a:r>
            <a:r>
              <a:rPr lang="en-US" sz="2300" dirty="0" err="1"/>
              <a:t>sukat</a:t>
            </a:r>
            <a:r>
              <a:rPr lang="en-US" sz="2300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kaptura</a:t>
            </a:r>
            <a:r>
              <a:rPr lang="en-US" sz="2300" dirty="0"/>
              <a:t> </a:t>
            </a:r>
            <a:r>
              <a:rPr lang="en-US" sz="2300" dirty="0" err="1"/>
              <a:t>iha</a:t>
            </a:r>
            <a:r>
              <a:rPr lang="en-US" sz="2300" dirty="0"/>
              <a:t> </a:t>
            </a:r>
            <a:r>
              <a:rPr lang="en-US" sz="2300" dirty="0" err="1"/>
              <a:t>espesifikasaun</a:t>
            </a:r>
            <a:r>
              <a:rPr lang="en-US" sz="2300" dirty="0"/>
              <a:t> </a:t>
            </a:r>
            <a:r>
              <a:rPr lang="en-US" sz="2300" dirty="0" err="1"/>
              <a:t>dadus</a:t>
            </a:r>
            <a:r>
              <a:rPr lang="en-US" sz="2300" dirty="0"/>
              <a:t> </a:t>
            </a:r>
            <a:r>
              <a:rPr lang="en-US" sz="2300" dirty="0" err="1"/>
              <a:t>nian</a:t>
            </a:r>
            <a:r>
              <a:rPr lang="en-US" sz="2300" dirty="0"/>
              <a:t> (</a:t>
            </a:r>
            <a:r>
              <a:rPr lang="en-US" sz="2300" dirty="0" err="1"/>
              <a:t>dadus</a:t>
            </a:r>
            <a:r>
              <a:rPr lang="en-US" sz="2300" dirty="0"/>
              <a:t> </a:t>
            </a:r>
            <a:r>
              <a:rPr lang="en-US" sz="2300" dirty="0" err="1"/>
              <a:t>jeoespasiál</a:t>
            </a:r>
            <a:r>
              <a:rPr lang="en-US" sz="2300" dirty="0"/>
              <a:t> no </a:t>
            </a:r>
            <a:r>
              <a:rPr lang="en-US" sz="2300" dirty="0" err="1"/>
              <a:t>estatístiku</a:t>
            </a:r>
            <a:r>
              <a:rPr lang="en-US" sz="2300" dirty="0"/>
              <a:t>, </a:t>
            </a:r>
            <a:r>
              <a:rPr lang="en-US" sz="2300" dirty="0" err="1"/>
              <a:t>lista</a:t>
            </a:r>
            <a:r>
              <a:rPr lang="en-US" sz="2300" dirty="0"/>
              <a:t> </a:t>
            </a:r>
            <a:r>
              <a:rPr lang="en-US" sz="2300" dirty="0" err="1"/>
              <a:t>mestre</a:t>
            </a:r>
            <a:r>
              <a:rPr lang="en-US" sz="2300" dirty="0"/>
              <a:t> </a:t>
            </a:r>
            <a:r>
              <a:rPr lang="en-US" sz="2300" dirty="0" err="1"/>
              <a:t>jeoreferensiadu</a:t>
            </a:r>
            <a:r>
              <a:rPr lang="en-US" sz="2300" dirty="0"/>
              <a:t>) no </a:t>
            </a:r>
            <a:r>
              <a:rPr lang="en-US" sz="2300" dirty="0" err="1"/>
              <a:t>uza</a:t>
            </a:r>
            <a:r>
              <a:rPr lang="en-US" sz="2300" dirty="0"/>
              <a:t> </a:t>
            </a:r>
            <a:r>
              <a:rPr lang="en-US" sz="2300" dirty="0" err="1"/>
              <a:t>imajen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r>
              <a:rPr lang="en-US" sz="2300" dirty="0"/>
              <a:t> </a:t>
            </a:r>
            <a:r>
              <a:rPr lang="en-US" sz="2300" dirty="0" err="1"/>
              <a:t>sensasaun</a:t>
            </a:r>
            <a:r>
              <a:rPr lang="en-US" sz="2300" dirty="0"/>
              <a:t> remota </a:t>
            </a:r>
            <a:r>
              <a:rPr lang="en-US" sz="2300" dirty="0" err="1"/>
              <a:t>nian</a:t>
            </a:r>
            <a:r>
              <a:rPr lang="en-US" sz="2300" dirty="0"/>
              <a:t> no </a:t>
            </a:r>
            <a:r>
              <a:rPr lang="en-US" sz="2300" dirty="0" err="1"/>
              <a:t>lista</a:t>
            </a:r>
            <a:r>
              <a:rPr lang="en-US" sz="2300" dirty="0"/>
              <a:t> </a:t>
            </a:r>
            <a:r>
              <a:rPr lang="en-US" sz="2300" dirty="0" err="1"/>
              <a:t>mestre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r>
              <a:rPr lang="en-US" sz="2300" dirty="0"/>
              <a:t> </a:t>
            </a:r>
            <a:r>
              <a:rPr lang="en-US" sz="2300" dirty="0" err="1"/>
              <a:t>hanesan</a:t>
            </a:r>
            <a:r>
              <a:rPr lang="en-US" sz="2300" dirty="0"/>
              <a:t> </a:t>
            </a:r>
            <a:r>
              <a:rPr lang="en-US" sz="2300" dirty="0" err="1"/>
              <a:t>referénsia</a:t>
            </a:r>
            <a:r>
              <a:rPr lang="en-US" sz="2300" dirty="0"/>
              <a:t> rai </a:t>
            </a:r>
            <a:r>
              <a:rPr lang="en-US" sz="2300" dirty="0" err="1"/>
              <a:t>nian</a:t>
            </a:r>
            <a:r>
              <a:rPr lang="en-US" sz="2300" dirty="0"/>
              <a:t> </a:t>
            </a:r>
            <a:r>
              <a:rPr lang="en-US" sz="2300" dirty="0" err="1"/>
              <a:t>bainhira</a:t>
            </a:r>
            <a:r>
              <a:rPr lang="en-US" sz="2300" dirty="0"/>
              <a:t> </a:t>
            </a:r>
            <a:r>
              <a:rPr lang="en-US" sz="2300" dirty="0" err="1"/>
              <a:t>ko'alia</a:t>
            </a:r>
            <a:r>
              <a:rPr lang="en-US" sz="2300" dirty="0"/>
              <a:t> </a:t>
            </a:r>
            <a:r>
              <a:rPr lang="en-US" sz="2300" dirty="0" err="1"/>
              <a:t>kona-ba</a:t>
            </a:r>
            <a:r>
              <a:rPr lang="en-US" sz="2300" dirty="0"/>
              <a:t> </a:t>
            </a:r>
            <a:r>
              <a:rPr lang="en-US" sz="2300" dirty="0" err="1"/>
              <a:t>dadus</a:t>
            </a:r>
            <a:r>
              <a:rPr lang="en-US" sz="2300" dirty="0"/>
              <a:t> </a:t>
            </a:r>
            <a:r>
              <a:rPr lang="en-US" sz="2300" dirty="0" err="1"/>
              <a:t>jeoespasiál</a:t>
            </a:r>
            <a:endParaRPr lang="en-US" sz="2300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F89EEF4-9181-C167-E7B0-E62B10B9BACE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3944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4</a:t>
            </a:fld>
            <a:endParaRPr lang="en-GB" altLang="en-US" sz="1200">
              <a:solidFill>
                <a:schemeClr val="bg1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629560" y="5380782"/>
            <a:ext cx="10398956" cy="86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2300" dirty="0" err="1">
                <a:solidFill>
                  <a:srgbClr val="1F1F1F"/>
                </a:solidFill>
                <a:latin typeface="Google Sans"/>
              </a:rPr>
              <a:t>Aplika</a:t>
            </a:r>
            <a:r>
              <a:rPr lang="en-US" sz="23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300" dirty="0" err="1">
                <a:solidFill>
                  <a:srgbClr val="1F1F1F"/>
                </a:solidFill>
                <a:latin typeface="Google Sans"/>
              </a:rPr>
              <a:t>kritériu</a:t>
            </a:r>
            <a:r>
              <a:rPr lang="en-US" sz="23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300" dirty="0" err="1">
                <a:solidFill>
                  <a:srgbClr val="1F1F1F"/>
                </a:solidFill>
                <a:latin typeface="Google Sans"/>
              </a:rPr>
              <a:t>ida-ne'e</a:t>
            </a:r>
            <a:r>
              <a:rPr lang="en-US" sz="2300" dirty="0">
                <a:solidFill>
                  <a:srgbClr val="1F1F1F"/>
                </a:solidFill>
                <a:latin typeface="Google Sans"/>
              </a:rPr>
              <a:t> no </a:t>
            </a:r>
            <a:r>
              <a:rPr lang="en-US" sz="2300" dirty="0" err="1">
                <a:solidFill>
                  <a:srgbClr val="1F1F1F"/>
                </a:solidFill>
                <a:latin typeface="Google Sans"/>
              </a:rPr>
              <a:t>referénsia</a:t>
            </a:r>
            <a:r>
              <a:rPr lang="en-US" sz="23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300" dirty="0" err="1">
                <a:solidFill>
                  <a:srgbClr val="1F1F1F"/>
                </a:solidFill>
                <a:latin typeface="Google Sans"/>
              </a:rPr>
              <a:t>sira</a:t>
            </a:r>
            <a:r>
              <a:rPr lang="en-US" sz="23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300" dirty="0" err="1">
                <a:solidFill>
                  <a:srgbClr val="1F1F1F"/>
                </a:solidFill>
                <a:latin typeface="Google Sans"/>
              </a:rPr>
              <a:t>ne’e</a:t>
            </a:r>
            <a:r>
              <a:rPr lang="en-US" sz="23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300" dirty="0" err="1">
                <a:solidFill>
                  <a:srgbClr val="1F1F1F"/>
                </a:solidFill>
                <a:latin typeface="Google Sans"/>
              </a:rPr>
              <a:t>nian</a:t>
            </a:r>
            <a:r>
              <a:rPr lang="en-US" sz="2300" dirty="0">
                <a:solidFill>
                  <a:srgbClr val="1F1F1F"/>
                </a:solidFill>
                <a:latin typeface="Google Sans"/>
              </a:rPr>
              <a:t>, </a:t>
            </a:r>
            <a:r>
              <a:rPr lang="en-US" sz="2300" dirty="0" err="1">
                <a:solidFill>
                  <a:srgbClr val="1F1F1F"/>
                </a:solidFill>
                <a:latin typeface="Google Sans"/>
              </a:rPr>
              <a:t>ita</a:t>
            </a:r>
            <a:r>
              <a:rPr lang="en-US" sz="23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300" dirty="0" err="1">
                <a:solidFill>
                  <a:srgbClr val="1F1F1F"/>
                </a:solidFill>
                <a:latin typeface="Google Sans"/>
              </a:rPr>
              <a:t>asegura</a:t>
            </a:r>
            <a:r>
              <a:rPr lang="en-US" sz="23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300" dirty="0" err="1">
                <a:solidFill>
                  <a:srgbClr val="1F1F1F"/>
                </a:solidFill>
                <a:latin typeface="Google Sans"/>
              </a:rPr>
              <a:t>nivel</a:t>
            </a:r>
            <a:r>
              <a:rPr lang="en-US" sz="23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300" dirty="0" err="1">
                <a:solidFill>
                  <a:srgbClr val="1F1F1F"/>
                </a:solidFill>
                <a:latin typeface="Google Sans"/>
              </a:rPr>
              <a:t>mínimu</a:t>
            </a:r>
            <a:r>
              <a:rPr lang="en-US" sz="23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300" dirty="0" err="1">
                <a:solidFill>
                  <a:srgbClr val="1F1F1F"/>
                </a:solidFill>
                <a:latin typeface="Google Sans"/>
              </a:rPr>
              <a:t>kualidade</a:t>
            </a:r>
            <a:r>
              <a:rPr lang="en-US" sz="23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300" dirty="0" err="1">
                <a:solidFill>
                  <a:srgbClr val="1F1F1F"/>
                </a:solidFill>
                <a:latin typeface="Google Sans"/>
              </a:rPr>
              <a:t>dadus</a:t>
            </a:r>
            <a:r>
              <a:rPr lang="en-US" sz="23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300" dirty="0" err="1">
                <a:solidFill>
                  <a:srgbClr val="1F1F1F"/>
                </a:solidFill>
                <a:latin typeface="Google Sans"/>
              </a:rPr>
              <a:t>nian</a:t>
            </a:r>
            <a:r>
              <a:rPr lang="en-US" sz="23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300" dirty="0" err="1">
                <a:solidFill>
                  <a:srgbClr val="1F1F1F"/>
                </a:solidFill>
                <a:latin typeface="Google Sans"/>
              </a:rPr>
              <a:t>ne'ebé</a:t>
            </a:r>
            <a:r>
              <a:rPr lang="en-US" sz="23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300" dirty="0" err="1">
                <a:solidFill>
                  <a:srgbClr val="1F1F1F"/>
                </a:solidFill>
                <a:latin typeface="Google Sans"/>
              </a:rPr>
              <a:t>hanesan</a:t>
            </a:r>
            <a:r>
              <a:rPr lang="en-US" sz="23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300" dirty="0" err="1">
                <a:solidFill>
                  <a:srgbClr val="1F1F1F"/>
                </a:solidFill>
                <a:latin typeface="Google Sans"/>
              </a:rPr>
              <a:t>ba</a:t>
            </a:r>
            <a:r>
              <a:rPr lang="en-US" sz="23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300" dirty="0" err="1">
                <a:solidFill>
                  <a:srgbClr val="1F1F1F"/>
                </a:solidFill>
                <a:latin typeface="Google Sans"/>
              </a:rPr>
              <a:t>dadus</a:t>
            </a:r>
            <a:r>
              <a:rPr lang="en-US" sz="23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300" dirty="0" err="1">
                <a:solidFill>
                  <a:srgbClr val="1F1F1F"/>
                </a:solidFill>
                <a:latin typeface="Google Sans"/>
              </a:rPr>
              <a:t>ne'ebé</a:t>
            </a:r>
            <a:r>
              <a:rPr lang="en-US" sz="23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300" dirty="0" err="1">
                <a:solidFill>
                  <a:srgbClr val="1F1F1F"/>
                </a:solidFill>
                <a:latin typeface="Google Sans"/>
              </a:rPr>
              <a:t>uza</a:t>
            </a:r>
            <a:r>
              <a:rPr lang="en-US" sz="23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300" dirty="0" err="1">
                <a:solidFill>
                  <a:srgbClr val="1F1F1F"/>
                </a:solidFill>
                <a:latin typeface="Google Sans"/>
              </a:rPr>
              <a:t>hosi</a:t>
            </a:r>
            <a:r>
              <a:rPr lang="en-US" sz="23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300" dirty="0" err="1">
                <a:solidFill>
                  <a:srgbClr val="1F1F1F"/>
                </a:solidFill>
                <a:latin typeface="Google Sans"/>
              </a:rPr>
              <a:t>organizasaun</a:t>
            </a:r>
            <a:r>
              <a:rPr lang="en-US" sz="23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300" dirty="0" err="1">
                <a:solidFill>
                  <a:srgbClr val="1F1F1F"/>
                </a:solidFill>
                <a:latin typeface="Google Sans"/>
              </a:rPr>
              <a:t>ida</a:t>
            </a:r>
            <a:r>
              <a:rPr lang="en-US" sz="2300" dirty="0">
                <a:solidFill>
                  <a:srgbClr val="1F1F1F"/>
                </a:solidFill>
                <a:latin typeface="Google Sans"/>
              </a:rPr>
              <a:t>.</a:t>
            </a:r>
            <a:endParaRPr lang="fr-CH" sz="2300" dirty="0"/>
          </a:p>
        </p:txBody>
      </p:sp>
      <p:sp>
        <p:nvSpPr>
          <p:cNvPr id="3" name="Right Arrow 10">
            <a:extLst>
              <a:ext uri="{FF2B5EF4-FFF2-40B4-BE49-F238E27FC236}">
                <a16:creationId xmlns:a16="http://schemas.microsoft.com/office/drawing/2014/main" id="{09B0A809-A450-9A22-0A9D-D8211495361E}"/>
              </a:ext>
            </a:extLst>
          </p:cNvPr>
          <p:cNvSpPr/>
          <p:nvPr/>
        </p:nvSpPr>
        <p:spPr>
          <a:xfrm>
            <a:off x="925417" y="3847293"/>
            <a:ext cx="575742" cy="478224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ight Arrow 10">
            <a:extLst>
              <a:ext uri="{FF2B5EF4-FFF2-40B4-BE49-F238E27FC236}">
                <a16:creationId xmlns:a16="http://schemas.microsoft.com/office/drawing/2014/main" id="{17B4A156-2BBE-C7A9-985B-38410A995821}"/>
              </a:ext>
            </a:extLst>
          </p:cNvPr>
          <p:cNvSpPr/>
          <p:nvPr/>
        </p:nvSpPr>
        <p:spPr>
          <a:xfrm>
            <a:off x="948256" y="5376171"/>
            <a:ext cx="575742" cy="478224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6360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FF6881-C7EC-8B04-D9DD-15CD82E8A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6300" t="39253" r="61015" b="34574"/>
          <a:stretch>
            <a:fillRect/>
          </a:stretch>
        </p:blipFill>
        <p:spPr bwMode="auto">
          <a:xfrm>
            <a:off x="5222376" y="4071875"/>
            <a:ext cx="4752528" cy="206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1F4D53-F7B1-ED42-76E1-53207C3D8863}"/>
              </a:ext>
            </a:extLst>
          </p:cNvPr>
          <p:cNvSpPr/>
          <p:nvPr/>
        </p:nvSpPr>
        <p:spPr>
          <a:xfrm>
            <a:off x="569378" y="886316"/>
            <a:ext cx="69026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Pratika Diak </a:t>
            </a:r>
            <a:r>
              <a:rPr lang="en-US" sz="2400" dirty="0" err="1">
                <a:solidFill>
                  <a:schemeClr val="tx1"/>
                </a:solidFill>
              </a:rPr>
              <a:t>sira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</a:p>
          <a:p>
            <a:pPr marL="628650" lvl="2" indent="-180975">
              <a:buFont typeface="Arial" pitchFamily="34" charset="0"/>
              <a:buChar char="•"/>
            </a:pPr>
            <a:r>
              <a:rPr lang="en-US" sz="2400" dirty="0"/>
              <a:t>Iha </a:t>
            </a:r>
            <a:r>
              <a:rPr lang="en-US" sz="2400" dirty="0" err="1"/>
              <a:t>lian</a:t>
            </a:r>
            <a:r>
              <a:rPr lang="en-US" sz="2400" dirty="0"/>
              <a:t> </a:t>
            </a:r>
            <a:r>
              <a:rPr lang="en-US" sz="2400" dirty="0" err="1"/>
              <a:t>lokál</a:t>
            </a:r>
            <a:r>
              <a:rPr lang="en-US" sz="2400" dirty="0"/>
              <a:t> no Inglés</a:t>
            </a:r>
          </a:p>
          <a:p>
            <a:pPr marL="628650" lvl="2" indent="-180975">
              <a:buFont typeface="Arial" pitchFamily="34" charset="0"/>
              <a:buChar char="•"/>
            </a:pPr>
            <a:r>
              <a:rPr lang="en-US" sz="2400" dirty="0" err="1"/>
              <a:t>Inklui</a:t>
            </a:r>
            <a:r>
              <a:rPr lang="en-US" sz="2400" dirty="0"/>
              <a:t> </a:t>
            </a:r>
            <a:r>
              <a:rPr lang="en-US" sz="2400" dirty="0" err="1"/>
              <a:t>naran</a:t>
            </a:r>
            <a:r>
              <a:rPr lang="en-US" sz="2400" dirty="0"/>
              <a:t> </a:t>
            </a:r>
            <a:r>
              <a:rPr lang="en-US" sz="2400" dirty="0" err="1"/>
              <a:t>kompletu</a:t>
            </a:r>
            <a:r>
              <a:rPr lang="en-US" sz="2400" dirty="0"/>
              <a:t> (</a:t>
            </a:r>
            <a:r>
              <a:rPr lang="en-US" sz="2400" dirty="0" err="1"/>
              <a:t>evita</a:t>
            </a:r>
            <a:r>
              <a:rPr lang="en-US" sz="2400" dirty="0"/>
              <a:t> sigla </a:t>
            </a:r>
            <a:r>
              <a:rPr lang="en-US" sz="2400" dirty="0" err="1"/>
              <a:t>sira</a:t>
            </a:r>
            <a:r>
              <a:rPr lang="en-US" sz="2400" dirty="0"/>
              <a:t>)</a:t>
            </a:r>
          </a:p>
          <a:p>
            <a:pPr marL="628650" lvl="2" indent="-180975">
              <a:buFont typeface="Arial" pitchFamily="34" charset="0"/>
              <a:buChar char="•"/>
            </a:pPr>
            <a:r>
              <a:rPr lang="en-US" sz="2400" dirty="0" err="1"/>
              <a:t>Bainhira</a:t>
            </a:r>
            <a:r>
              <a:rPr lang="en-US" sz="2400" dirty="0"/>
              <a:t> </a:t>
            </a:r>
            <a:r>
              <a:rPr lang="en-US" sz="2400" dirty="0" err="1"/>
              <a:t>aplikavel</a:t>
            </a:r>
            <a:r>
              <a:rPr lang="en-US" sz="2400" dirty="0"/>
              <a:t>, </a:t>
            </a:r>
            <a:r>
              <a:rPr lang="en-US" sz="2400" dirty="0" err="1"/>
              <a:t>evita</a:t>
            </a:r>
            <a:r>
              <a:rPr lang="en-US" sz="2400" dirty="0"/>
              <a:t> </a:t>
            </a:r>
            <a:r>
              <a:rPr lang="en-US" sz="2400" dirty="0" err="1"/>
              <a:t>naran</a:t>
            </a:r>
            <a:r>
              <a:rPr lang="en-US" sz="2400" dirty="0"/>
              <a:t> </a:t>
            </a:r>
            <a:r>
              <a:rPr lang="en-US" sz="2400" dirty="0" err="1"/>
              <a:t>duplikadu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liuhusi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  <a:endParaRPr lang="en-US" sz="2400" dirty="0"/>
          </a:p>
          <a:p>
            <a:pPr marL="1085850" lvl="3" indent="-180975">
              <a:buFont typeface="Arial" pitchFamily="34" charset="0"/>
              <a:buChar char="•"/>
            </a:pPr>
            <a:r>
              <a:rPr lang="en-US" sz="2400" dirty="0" err="1"/>
              <a:t>tipu</a:t>
            </a:r>
            <a:r>
              <a:rPr lang="en-US" sz="2400" dirty="0"/>
              <a:t> </a:t>
            </a:r>
            <a:r>
              <a:rPr lang="en-US" sz="2400" dirty="0" err="1"/>
              <a:t>infraestrutura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endParaRPr lang="en-US" sz="2400" dirty="0"/>
          </a:p>
          <a:p>
            <a:pPr marL="1085850" lvl="3" indent="-180975">
              <a:buFont typeface="Arial" pitchFamily="34" charset="0"/>
              <a:buChar char="•"/>
            </a:pPr>
            <a:r>
              <a:rPr lang="en-US" sz="2400" dirty="0"/>
              <a:t>Naran </a:t>
            </a:r>
            <a:r>
              <a:rPr lang="en-US" sz="2400" dirty="0" err="1"/>
              <a:t>husi</a:t>
            </a:r>
            <a:r>
              <a:rPr lang="en-US" sz="2400" dirty="0"/>
              <a:t> </a:t>
            </a:r>
            <a:r>
              <a:rPr lang="en-US" sz="2400" dirty="0" err="1"/>
              <a:t>unidade</a:t>
            </a:r>
            <a:r>
              <a:rPr lang="en-US" sz="2400" dirty="0"/>
              <a:t> </a:t>
            </a:r>
            <a:r>
              <a:rPr lang="en-US" sz="2400" dirty="0" err="1"/>
              <a:t>administrativa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karakterístika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ne'e</a:t>
            </a:r>
            <a:r>
              <a:rPr lang="en-US" sz="2400" dirty="0"/>
              <a:t> </a:t>
            </a:r>
            <a:r>
              <a:rPr lang="en-US" sz="2400" dirty="0" err="1"/>
              <a:t>lokaliza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265">
            <a:extLst>
              <a:ext uri="{FF2B5EF4-FFF2-40B4-BE49-F238E27FC236}">
                <a16:creationId xmlns:a16="http://schemas.microsoft.com/office/drawing/2014/main" id="{ED6AC236-AEC6-15A9-5A72-959A81039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5599" y="4791955"/>
            <a:ext cx="1944216" cy="5883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Ezemplu</a:t>
            </a:r>
            <a:r>
              <a:rPr lang="en-US" dirty="0"/>
              <a:t> </a:t>
            </a:r>
            <a:r>
              <a:rPr lang="en-US" dirty="0" err="1"/>
              <a:t>ba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fr-CH" dirty="0"/>
              <a:t>Myanmar</a:t>
            </a:r>
            <a:endParaRPr lang="en-US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5C750A6-8D90-EA1F-D037-240781E85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8662" t="26170" r="45663" b="57111"/>
          <a:stretch>
            <a:fillRect/>
          </a:stretch>
        </p:blipFill>
        <p:spPr bwMode="auto">
          <a:xfrm>
            <a:off x="7598640" y="1597481"/>
            <a:ext cx="3743721" cy="74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 descr="C:\Users\Samsung\AppData\Local\Microsoft\Windows\INetCache\IE\3LEF0BVK\556px-Mauritius_Road_Signs_-_Warning_Sign_-_Other_dangers.svg[1].png">
            <a:extLst>
              <a:ext uri="{FF2B5EF4-FFF2-40B4-BE49-F238E27FC236}">
                <a16:creationId xmlns:a16="http://schemas.microsoft.com/office/drawing/2014/main" id="{7EE8DB2C-0FDB-72B5-BE7E-6E52AC2FC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5553" y="2079546"/>
            <a:ext cx="643448" cy="568225"/>
          </a:xfrm>
          <a:prstGeom prst="rect">
            <a:avLst/>
          </a:prstGeom>
          <a:noFill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65AE88A-E7F2-8904-8F8D-6879A9087443}"/>
              </a:ext>
            </a:extLst>
          </p:cNvPr>
          <p:cNvSpPr txBox="1">
            <a:spLocks/>
          </p:cNvSpPr>
          <p:nvPr/>
        </p:nvSpPr>
        <p:spPr>
          <a:xfrm>
            <a:off x="1" y="1502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Lista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mestre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jeoreferensiadu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Naran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Konvensaun</a:t>
            </a: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5" name="Right Arrow 43">
            <a:extLst>
              <a:ext uri="{FF2B5EF4-FFF2-40B4-BE49-F238E27FC236}">
                <a16:creationId xmlns:a16="http://schemas.microsoft.com/office/drawing/2014/main" id="{3F9F128C-4B78-BE3B-48B7-FF1BF6D483F4}"/>
              </a:ext>
            </a:extLst>
          </p:cNvPr>
          <p:cNvSpPr/>
          <p:nvPr/>
        </p:nvSpPr>
        <p:spPr>
          <a:xfrm>
            <a:off x="983515" y="4071875"/>
            <a:ext cx="572104" cy="360040"/>
          </a:xfrm>
          <a:prstGeom prst="rightArrow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73C180-2320-86DB-E914-52010208C093}"/>
              </a:ext>
            </a:extLst>
          </p:cNvPr>
          <p:cNvSpPr txBox="1"/>
          <p:nvPr/>
        </p:nvSpPr>
        <p:spPr>
          <a:xfrm>
            <a:off x="1555619" y="4019490"/>
            <a:ext cx="28863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/>
              <a:t>Naran úniku ba feature ida-idak</a:t>
            </a:r>
            <a:endParaRPr lang="en-GB" sz="24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2B3D4B8-129F-E578-2771-3076DD1FC0D8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40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446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65">
            <a:extLst>
              <a:ext uri="{FF2B5EF4-FFF2-40B4-BE49-F238E27FC236}">
                <a16:creationId xmlns:a16="http://schemas.microsoft.com/office/drawing/2014/main" id="{139F58C6-57CF-8F95-7794-74F2B476E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17" y="702737"/>
            <a:ext cx="5029200" cy="3997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7866" tIns="33338" rIns="67866" bIns="33338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u="sng" dirty="0" err="1"/>
              <a:t>Enderessu</a:t>
            </a:r>
            <a:r>
              <a:rPr lang="en-US" sz="2400" u="sng" dirty="0"/>
              <a:t>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83106E-19F0-F1D0-3BCD-11F53496185A}"/>
              </a:ext>
            </a:extLst>
          </p:cNvPr>
          <p:cNvSpPr/>
          <p:nvPr/>
        </p:nvSpPr>
        <p:spPr>
          <a:xfrm>
            <a:off x="1087320" y="959586"/>
            <a:ext cx="55749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>
              <a:buFont typeface="Arial" pitchFamily="34" charset="0"/>
              <a:buChar char="•"/>
            </a:pPr>
            <a:r>
              <a:rPr lang="en-US" sz="2400" dirty="0" err="1"/>
              <a:t>Númeru</a:t>
            </a:r>
            <a:r>
              <a:rPr lang="en-US" sz="2400" dirty="0"/>
              <a:t> no </a:t>
            </a:r>
            <a:r>
              <a:rPr lang="en-US" sz="2400" dirty="0" err="1"/>
              <a:t>naran</a:t>
            </a:r>
            <a:r>
              <a:rPr lang="en-US" sz="2400" dirty="0"/>
              <a:t> </a:t>
            </a:r>
            <a:r>
              <a:rPr lang="en-US" sz="2400" dirty="0" err="1"/>
              <a:t>estrada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r>
              <a:rPr lang="en-US" sz="2400" dirty="0"/>
              <a:t> (</a:t>
            </a:r>
            <a:r>
              <a:rPr lang="en-US" sz="2400" dirty="0" err="1"/>
              <a:t>karik</a:t>
            </a:r>
            <a:r>
              <a:rPr lang="en-US" sz="2400" dirty="0"/>
              <a:t> </a:t>
            </a:r>
            <a:r>
              <a:rPr lang="en-US" sz="2400" dirty="0" err="1"/>
              <a:t>aplikavel</a:t>
            </a:r>
            <a:r>
              <a:rPr lang="en-US" sz="2400" dirty="0"/>
              <a:t>)</a:t>
            </a:r>
          </a:p>
          <a:p>
            <a:pPr marL="358775" indent="-358775">
              <a:buFont typeface="Arial" pitchFamily="34" charset="0"/>
              <a:buChar char="•"/>
            </a:pPr>
            <a:r>
              <a:rPr lang="en-US" sz="2400" dirty="0"/>
              <a:t>Karik </a:t>
            </a:r>
            <a:r>
              <a:rPr lang="en-US" sz="2400" dirty="0" err="1"/>
              <a:t>kódigu</a:t>
            </a:r>
            <a:r>
              <a:rPr lang="en-US" sz="2400" dirty="0"/>
              <a:t> </a:t>
            </a:r>
            <a:r>
              <a:rPr lang="en-US" sz="2400" dirty="0" err="1"/>
              <a:t>postál</a:t>
            </a:r>
            <a:r>
              <a:rPr lang="en-US" sz="2400" dirty="0"/>
              <a:t> se </a:t>
            </a:r>
            <a:r>
              <a:rPr lang="en-US" sz="2400" dirty="0" err="1"/>
              <a:t>útil</a:t>
            </a:r>
            <a:endParaRPr lang="en-US" sz="2400" dirty="0"/>
          </a:p>
        </p:txBody>
      </p:sp>
      <p:sp>
        <p:nvSpPr>
          <p:cNvPr id="10" name="Rectangle 265">
            <a:extLst>
              <a:ext uri="{FF2B5EF4-FFF2-40B4-BE49-F238E27FC236}">
                <a16:creationId xmlns:a16="http://schemas.microsoft.com/office/drawing/2014/main" id="{72406414-112B-4E0C-B236-AE986C510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495" y="2275924"/>
            <a:ext cx="5877589" cy="3997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7866" tIns="33338" rIns="67866" bIns="33338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u="sng" dirty="0"/>
              <a:t>Fatin </a:t>
            </a:r>
            <a:r>
              <a:rPr lang="en-US" sz="2400" u="sng" dirty="0" err="1"/>
              <a:t>iha</a:t>
            </a:r>
            <a:r>
              <a:rPr lang="en-US" sz="2400" u="sng" dirty="0"/>
              <a:t> </a:t>
            </a:r>
            <a:r>
              <a:rPr lang="en-US" sz="2400" u="sng" dirty="0" err="1"/>
              <a:t>estrutura</a:t>
            </a:r>
            <a:r>
              <a:rPr lang="en-US" sz="2400" u="sng" dirty="0"/>
              <a:t> administrative: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E1C6E9-D4AC-442F-5750-410B3403068B}"/>
              </a:ext>
            </a:extLst>
          </p:cNvPr>
          <p:cNvSpPr/>
          <p:nvPr/>
        </p:nvSpPr>
        <p:spPr>
          <a:xfrm>
            <a:off x="1244457" y="2766514"/>
            <a:ext cx="69934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Kódigu</a:t>
            </a:r>
            <a:r>
              <a:rPr lang="en-US" sz="2400" dirty="0"/>
              <a:t> </a:t>
            </a:r>
            <a:r>
              <a:rPr lang="en-US" sz="2400" dirty="0" err="1"/>
              <a:t>ofisiál</a:t>
            </a:r>
            <a:r>
              <a:rPr lang="en-US" sz="2400" dirty="0"/>
              <a:t> no </a:t>
            </a:r>
            <a:r>
              <a:rPr lang="en-US" sz="2400" dirty="0" err="1"/>
              <a:t>naran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unidade</a:t>
            </a:r>
            <a:r>
              <a:rPr lang="en-US" sz="2400" dirty="0"/>
              <a:t> </a:t>
            </a:r>
            <a:r>
              <a:rPr lang="en-US" sz="2400" dirty="0" err="1"/>
              <a:t>administrativa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nivel</a:t>
            </a:r>
            <a:r>
              <a:rPr lang="en-US" sz="2400" dirty="0"/>
              <a:t> 1, 2, 3,...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karakterístika</a:t>
            </a:r>
            <a:r>
              <a:rPr lang="en-US" sz="2400" dirty="0"/>
              <a:t> </a:t>
            </a:r>
            <a:r>
              <a:rPr lang="en-US" sz="2400" dirty="0" err="1"/>
              <a:t>jeográfika</a:t>
            </a:r>
            <a:r>
              <a:rPr lang="en-US" sz="2400" dirty="0"/>
              <a:t> </a:t>
            </a:r>
            <a:r>
              <a:rPr lang="en-US" sz="2400" dirty="0" err="1"/>
              <a:t>lokaliza</a:t>
            </a:r>
            <a:endParaRPr lang="en-US" sz="2400" dirty="0"/>
          </a:p>
        </p:txBody>
      </p:sp>
      <p:pic>
        <p:nvPicPr>
          <p:cNvPr id="12" name="Picture 1" descr="C:\Users\Samsung\AppData\Local\Microsoft\Windows\INetCache\IE\3LEF0BVK\556px-Mauritius_Road_Signs_-_Warning_Sign_-_Other_dangers.svg[1].png">
            <a:extLst>
              <a:ext uri="{FF2B5EF4-FFF2-40B4-BE49-F238E27FC236}">
                <a16:creationId xmlns:a16="http://schemas.microsoft.com/office/drawing/2014/main" id="{BE679DC7-B30A-AA1B-6271-E646EA6DB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9304" y="3888710"/>
            <a:ext cx="810090" cy="715385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E7FBFC9-1F68-4364-AE99-9A9DCE81237C}"/>
              </a:ext>
            </a:extLst>
          </p:cNvPr>
          <p:cNvSpPr/>
          <p:nvPr/>
        </p:nvSpPr>
        <p:spPr>
          <a:xfrm>
            <a:off x="1821566" y="4058625"/>
            <a:ext cx="8285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397" indent="-127397"/>
            <a:r>
              <a:rPr lang="pt-BR" sz="2400" dirty="0"/>
              <a:t>Estrutura administrativu nasaun nian mos evolui tuir tempu</a:t>
            </a:r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5FC55B-C853-A577-88DF-920BBE7AFABF}"/>
              </a:ext>
            </a:extLst>
          </p:cNvPr>
          <p:cNvSpPr/>
          <p:nvPr/>
        </p:nvSpPr>
        <p:spPr>
          <a:xfrm>
            <a:off x="2152885" y="4748455"/>
            <a:ext cx="8916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Presiza lista mestre ida ne'ebé atualizadu beibeik hosi unidade administrativu sira no asentamentu sira</a:t>
            </a:r>
            <a:endParaRPr lang="en-US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4C2708-EE88-87EB-76F9-A96871B258B9}"/>
              </a:ext>
            </a:extLst>
          </p:cNvPr>
          <p:cNvSpPr/>
          <p:nvPr/>
        </p:nvSpPr>
        <p:spPr>
          <a:xfrm>
            <a:off x="2226546" y="5521665"/>
            <a:ext cx="8441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397" indent="-127397"/>
            <a:r>
              <a:rPr lang="en-US" sz="2400" dirty="0"/>
              <a:t>Lista </a:t>
            </a:r>
            <a:r>
              <a:rPr lang="en-US" sz="2400" dirty="0" err="1"/>
              <a:t>mestre</a:t>
            </a:r>
            <a:r>
              <a:rPr lang="en-US" sz="2400" dirty="0"/>
              <a:t> </a:t>
            </a:r>
            <a:r>
              <a:rPr lang="en-US" sz="2400" dirty="0" err="1"/>
              <a:t>hanesan</a:t>
            </a:r>
            <a:r>
              <a:rPr lang="en-US" sz="2400" dirty="0"/>
              <a:t> </a:t>
            </a:r>
            <a:r>
              <a:rPr lang="en-US" sz="2400" dirty="0" err="1"/>
              <a:t>ne'e</a:t>
            </a:r>
            <a:r>
              <a:rPr lang="en-US" sz="2400" dirty="0"/>
              <a:t> </a:t>
            </a:r>
            <a:r>
              <a:rPr lang="en-US" sz="2400" dirty="0" err="1"/>
              <a:t>tenke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entidade</a:t>
            </a:r>
            <a:r>
              <a:rPr lang="en-US" sz="2400" dirty="0"/>
              <a:t> </a:t>
            </a:r>
            <a:r>
              <a:rPr lang="en-US" sz="2400" dirty="0" err="1"/>
              <a:t>governamentál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mandatu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informasaun</a:t>
            </a:r>
            <a:r>
              <a:rPr lang="en-US" sz="2400" dirty="0"/>
              <a:t> </a:t>
            </a:r>
            <a:r>
              <a:rPr lang="en-US" sz="2400" dirty="0" err="1"/>
              <a:t>ida-ne'e</a:t>
            </a:r>
            <a:endParaRPr lang="fr-FR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9AA9D1-5CD5-81C5-87D0-C64A0A6D6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4656" y="2345834"/>
            <a:ext cx="1389807" cy="13678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6C21B5-C605-DBC8-EE97-7A5F60AAC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1828" y="797143"/>
            <a:ext cx="1822050" cy="11886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B5A9721-43C2-2956-B381-FC9F2123137F}"/>
              </a:ext>
            </a:extLst>
          </p:cNvPr>
          <p:cNvSpPr txBox="1">
            <a:spLocks/>
          </p:cNvSpPr>
          <p:nvPr/>
        </p:nvSpPr>
        <p:spPr>
          <a:xfrm>
            <a:off x="1" y="1502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Lista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mestre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jeoreferensiadu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Lokalizasaun</a:t>
            </a: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6" name="Right Arrow 43">
            <a:extLst>
              <a:ext uri="{FF2B5EF4-FFF2-40B4-BE49-F238E27FC236}">
                <a16:creationId xmlns:a16="http://schemas.microsoft.com/office/drawing/2014/main" id="{0E4B2692-6BEB-C346-F3D7-BFA404757499}"/>
              </a:ext>
            </a:extLst>
          </p:cNvPr>
          <p:cNvSpPr/>
          <p:nvPr/>
        </p:nvSpPr>
        <p:spPr>
          <a:xfrm>
            <a:off x="1610359" y="4803913"/>
            <a:ext cx="522856" cy="360040"/>
          </a:xfrm>
          <a:prstGeom prst="rightArrow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ight Arrow 43">
            <a:extLst>
              <a:ext uri="{FF2B5EF4-FFF2-40B4-BE49-F238E27FC236}">
                <a16:creationId xmlns:a16="http://schemas.microsoft.com/office/drawing/2014/main" id="{A9DA9005-85FF-2D3F-2726-C8F7D17B7874}"/>
              </a:ext>
            </a:extLst>
          </p:cNvPr>
          <p:cNvSpPr/>
          <p:nvPr/>
        </p:nvSpPr>
        <p:spPr>
          <a:xfrm>
            <a:off x="1281178" y="4097785"/>
            <a:ext cx="522856" cy="360040"/>
          </a:xfrm>
          <a:prstGeom prst="rightArrow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ight Arrow 43">
            <a:extLst>
              <a:ext uri="{FF2B5EF4-FFF2-40B4-BE49-F238E27FC236}">
                <a16:creationId xmlns:a16="http://schemas.microsoft.com/office/drawing/2014/main" id="{40D7E9B0-B10F-8606-DBB1-ECFBDECF5F22}"/>
              </a:ext>
            </a:extLst>
          </p:cNvPr>
          <p:cNvSpPr/>
          <p:nvPr/>
        </p:nvSpPr>
        <p:spPr>
          <a:xfrm>
            <a:off x="1725798" y="5579452"/>
            <a:ext cx="522856" cy="360040"/>
          </a:xfrm>
          <a:prstGeom prst="rightArrow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279C635-AEBF-2E68-D555-4DDCBDFA4FD0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41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5663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65">
            <a:extLst>
              <a:ext uri="{FF2B5EF4-FFF2-40B4-BE49-F238E27FC236}">
                <a16:creationId xmlns:a16="http://schemas.microsoft.com/office/drawing/2014/main" id="{503B7B8D-8BD9-D4C6-8635-02C644055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266" y="695569"/>
            <a:ext cx="5029200" cy="3997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7866" tIns="33338" rIns="67866" bIns="33338">
            <a:spAutoFit/>
          </a:bodyPr>
          <a:lstStyle/>
          <a:p>
            <a:pPr>
              <a:lnSpc>
                <a:spcPct val="90000"/>
              </a:lnSpc>
            </a:pPr>
            <a:r>
              <a:rPr lang="fr-CH" sz="2400" u="sng" dirty="0" err="1"/>
              <a:t>Koordenada</a:t>
            </a:r>
            <a:r>
              <a:rPr lang="fr-CH" sz="2400" u="sng" dirty="0"/>
              <a:t> </a:t>
            </a:r>
            <a:r>
              <a:rPr lang="fr-CH" sz="2400" u="sng" dirty="0" err="1"/>
              <a:t>jeográfika</a:t>
            </a:r>
            <a:r>
              <a:rPr lang="fr-CH" sz="2400" u="sng" dirty="0"/>
              <a:t> </a:t>
            </a:r>
            <a:r>
              <a:rPr lang="fr-CH" sz="2400" u="sng" dirty="0" err="1"/>
              <a:t>sira</a:t>
            </a:r>
            <a:endParaRPr lang="fr-CH" sz="2400" u="sng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4E6D03-D214-2E92-EEDD-8E67E10BCCC3}"/>
              </a:ext>
            </a:extLst>
          </p:cNvPr>
          <p:cNvSpPr/>
          <p:nvPr/>
        </p:nvSpPr>
        <p:spPr>
          <a:xfrm>
            <a:off x="654953" y="1136751"/>
            <a:ext cx="66345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Latitude no longitude </a:t>
            </a:r>
            <a:r>
              <a:rPr lang="en-US" sz="2400" dirty="0" err="1"/>
              <a:t>husi</a:t>
            </a:r>
            <a:r>
              <a:rPr lang="en-US" sz="2400" dirty="0"/>
              <a:t> </a:t>
            </a:r>
            <a:r>
              <a:rPr lang="en-US" sz="2400" dirty="0" err="1"/>
              <a:t>karakterístika</a:t>
            </a:r>
            <a:r>
              <a:rPr lang="en-US" sz="2400" dirty="0"/>
              <a:t> </a:t>
            </a:r>
            <a:r>
              <a:rPr lang="en-US" sz="2400" dirty="0" err="1"/>
              <a:t>jeográfika</a:t>
            </a:r>
            <a:r>
              <a:rPr lang="en-US" sz="2400" dirty="0"/>
              <a:t> </a:t>
            </a:r>
            <a:r>
              <a:rPr lang="en-US" sz="2400" dirty="0" err="1"/>
              <a:t>ida-idak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espresa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grau</a:t>
            </a:r>
            <a:r>
              <a:rPr lang="en-US" sz="2400" dirty="0"/>
              <a:t> </a:t>
            </a:r>
            <a:r>
              <a:rPr lang="en-US" sz="2400" dirty="0" err="1"/>
              <a:t>desimal</a:t>
            </a:r>
            <a:r>
              <a:rPr lang="en-US" sz="2400" dirty="0"/>
              <a:t> no </a:t>
            </a:r>
            <a:r>
              <a:rPr lang="en-US" sz="2400" dirty="0" err="1"/>
              <a:t>mós</a:t>
            </a:r>
            <a:r>
              <a:rPr lang="en-US" sz="2400" dirty="0"/>
              <a:t> </a:t>
            </a:r>
            <a:r>
              <a:rPr lang="en-US" sz="2400" dirty="0" err="1"/>
              <a:t>indikasaun</a:t>
            </a:r>
            <a:r>
              <a:rPr lang="en-US" sz="2400" dirty="0"/>
              <a:t> </a:t>
            </a:r>
            <a:r>
              <a:rPr lang="en-US" sz="2400" dirty="0" err="1"/>
              <a:t>husi</a:t>
            </a:r>
            <a:r>
              <a:rPr lang="en-US" sz="2400" dirty="0"/>
              <a:t> </a:t>
            </a:r>
            <a:r>
              <a:rPr lang="en-US" sz="2400" dirty="0" err="1"/>
              <a:t>fonte</a:t>
            </a:r>
            <a:r>
              <a:rPr lang="en-US" sz="2400" dirty="0"/>
              <a:t>, </a:t>
            </a:r>
            <a:r>
              <a:rPr lang="en-US" sz="2400" dirty="0" err="1"/>
              <a:t>métodu</a:t>
            </a:r>
            <a:r>
              <a:rPr lang="en-US" sz="2400" dirty="0"/>
              <a:t> no </a:t>
            </a:r>
            <a:r>
              <a:rPr lang="en-US" sz="2400" dirty="0" err="1"/>
              <a:t>nivel</a:t>
            </a:r>
            <a:r>
              <a:rPr lang="en-US" sz="2400" dirty="0"/>
              <a:t> </a:t>
            </a:r>
            <a:r>
              <a:rPr lang="en-US" sz="2400" dirty="0" err="1"/>
              <a:t>akurasi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anexa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koordenada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(</a:t>
            </a:r>
            <a:r>
              <a:rPr lang="en-US" sz="2400" dirty="0" err="1"/>
              <a:t>elementu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ketak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informasaun</a:t>
            </a:r>
            <a:r>
              <a:rPr lang="en-US" sz="2400" dirty="0"/>
              <a:t> </a:t>
            </a:r>
            <a:r>
              <a:rPr lang="en-US" sz="2400" dirty="0" err="1"/>
              <a:t>ida-idak</a:t>
            </a:r>
            <a:r>
              <a:rPr lang="en-US" sz="2400" dirty="0"/>
              <a:t>)</a:t>
            </a:r>
            <a:endParaRPr lang="fr-CH" sz="24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6639CA0-4E96-80F9-7053-FAF725253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4500" t="20444" r="18500" b="12000"/>
          <a:stretch>
            <a:fillRect/>
          </a:stretch>
        </p:blipFill>
        <p:spPr bwMode="auto">
          <a:xfrm>
            <a:off x="3961351" y="3259538"/>
            <a:ext cx="1855169" cy="12367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265">
            <a:extLst>
              <a:ext uri="{FF2B5EF4-FFF2-40B4-BE49-F238E27FC236}">
                <a16:creationId xmlns:a16="http://schemas.microsoft.com/office/drawing/2014/main" id="{D51116E5-BFE5-875A-DB23-BDAA6BC4E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7972" y="1125964"/>
            <a:ext cx="1965125" cy="2543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7866" tIns="33338" rIns="67866" bIns="33338">
            <a:spAutoFit/>
          </a:bodyPr>
          <a:lstStyle/>
          <a:p>
            <a:pPr>
              <a:lnSpc>
                <a:spcPct val="90000"/>
              </a:lnSpc>
            </a:pPr>
            <a:r>
              <a:rPr lang="fr-CH" sz="1350" dirty="0"/>
              <a:t>Example: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D69C2C-AE61-DB11-340C-C339D6525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9" y="3347026"/>
            <a:ext cx="1855169" cy="2705270"/>
          </a:xfrm>
          <a:prstGeom prst="rect">
            <a:avLst/>
          </a:prstGeom>
        </p:spPr>
      </p:pic>
      <p:sp>
        <p:nvSpPr>
          <p:cNvPr id="13" name="AutoShape 416">
            <a:extLst>
              <a:ext uri="{FF2B5EF4-FFF2-40B4-BE49-F238E27FC236}">
                <a16:creationId xmlns:a16="http://schemas.microsoft.com/office/drawing/2014/main" id="{5E50CD2C-7E0C-ACE2-75F6-6E8AA036E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0761" y="4440999"/>
            <a:ext cx="415406" cy="3571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CB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E9E53F-6B68-250A-DB4B-F286A61BF0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10" t="21581" r="47675" b="14930"/>
          <a:stretch/>
        </p:blipFill>
        <p:spPr>
          <a:xfrm>
            <a:off x="7117460" y="3259538"/>
            <a:ext cx="1852683" cy="14080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F8AF37-885E-A4C7-39BB-7092774C91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88" t="16235" r="27951" b="19839"/>
          <a:stretch/>
        </p:blipFill>
        <p:spPr>
          <a:xfrm>
            <a:off x="8419049" y="4667577"/>
            <a:ext cx="1846360" cy="13627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B3866F-49B2-36B2-A64B-4F766B8030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361" t="26590" r="33463" b="19014"/>
          <a:stretch/>
        </p:blipFill>
        <p:spPr>
          <a:xfrm>
            <a:off x="6564625" y="4694777"/>
            <a:ext cx="1939445" cy="1321571"/>
          </a:xfrm>
          <a:prstGeom prst="rect">
            <a:avLst/>
          </a:prstGeom>
        </p:spPr>
      </p:pic>
      <p:sp>
        <p:nvSpPr>
          <p:cNvPr id="18" name="AutoShape 416">
            <a:extLst>
              <a:ext uri="{FF2B5EF4-FFF2-40B4-BE49-F238E27FC236}">
                <a16:creationId xmlns:a16="http://schemas.microsoft.com/office/drawing/2014/main" id="{9B86934E-AA76-F219-EBBA-6C097F0DCBBE}"/>
              </a:ext>
            </a:extLst>
          </p:cNvPr>
          <p:cNvSpPr>
            <a:spLocks noChangeArrowheads="1"/>
          </p:cNvSpPr>
          <p:nvPr/>
        </p:nvSpPr>
        <p:spPr bwMode="auto">
          <a:xfrm rot="19838271">
            <a:off x="6112668" y="4081782"/>
            <a:ext cx="527411" cy="3571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CB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AutoShape 416">
            <a:extLst>
              <a:ext uri="{FF2B5EF4-FFF2-40B4-BE49-F238E27FC236}">
                <a16:creationId xmlns:a16="http://schemas.microsoft.com/office/drawing/2014/main" id="{8ABB110B-30D2-45B1-EFBD-E91144A3A0B8}"/>
              </a:ext>
            </a:extLst>
          </p:cNvPr>
          <p:cNvSpPr>
            <a:spLocks noChangeArrowheads="1"/>
          </p:cNvSpPr>
          <p:nvPr/>
        </p:nvSpPr>
        <p:spPr bwMode="auto">
          <a:xfrm rot="1218542">
            <a:off x="6120768" y="4882252"/>
            <a:ext cx="527411" cy="3571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CB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4B2542-B391-F027-A3F2-C7653BB5544A}"/>
              </a:ext>
            </a:extLst>
          </p:cNvPr>
          <p:cNvSpPr txBox="1"/>
          <p:nvPr/>
        </p:nvSpPr>
        <p:spPr>
          <a:xfrm>
            <a:off x="8700030" y="4136455"/>
            <a:ext cx="18357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100" dirty="0" err="1"/>
              <a:t>Mapeamentu</a:t>
            </a:r>
            <a:r>
              <a:rPr lang="fr-CH" sz="1100" dirty="0"/>
              <a:t> </a:t>
            </a:r>
            <a:r>
              <a:rPr lang="fr-CH" sz="1100" dirty="0" err="1"/>
              <a:t>temátiku</a:t>
            </a:r>
            <a:endParaRPr lang="fr-CH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22C068-DB29-08BB-2E6E-D8D1E60134C4}"/>
              </a:ext>
            </a:extLst>
          </p:cNvPr>
          <p:cNvSpPr txBox="1"/>
          <p:nvPr/>
        </p:nvSpPr>
        <p:spPr>
          <a:xfrm>
            <a:off x="8504070" y="5960198"/>
            <a:ext cx="151349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50" dirty="0"/>
              <a:t>Spatial modeling</a:t>
            </a:r>
            <a:endParaRPr lang="fr-CH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36CC2E-E605-7A5E-B32A-7E2558063818}"/>
              </a:ext>
            </a:extLst>
          </p:cNvPr>
          <p:cNvSpPr txBox="1"/>
          <p:nvPr/>
        </p:nvSpPr>
        <p:spPr>
          <a:xfrm>
            <a:off x="6730008" y="5960198"/>
            <a:ext cx="151349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50" dirty="0"/>
              <a:t>Spatial </a:t>
            </a:r>
            <a:r>
              <a:rPr lang="fr-CH" sz="1050" dirty="0" err="1"/>
              <a:t>analysis</a:t>
            </a:r>
            <a:endParaRPr lang="fr-CH" dirty="0"/>
          </a:p>
        </p:txBody>
      </p:sp>
      <p:sp>
        <p:nvSpPr>
          <p:cNvPr id="23" name="Rectangle 265">
            <a:extLst>
              <a:ext uri="{FF2B5EF4-FFF2-40B4-BE49-F238E27FC236}">
                <a16:creationId xmlns:a16="http://schemas.microsoft.com/office/drawing/2014/main" id="{9E13B3FF-3548-ACD8-EA03-820CF9991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4924" y="4949457"/>
            <a:ext cx="1835761" cy="2335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7866" tIns="33338" rIns="67866" bIns="33338">
            <a:spAutoFit/>
          </a:bodyPr>
          <a:lstStyle/>
          <a:p>
            <a:pPr>
              <a:lnSpc>
                <a:spcPct val="90000"/>
              </a:lnSpc>
            </a:pPr>
            <a:r>
              <a:rPr lang="fr-CH" sz="1200" dirty="0" err="1"/>
              <a:t>Exemplu</a:t>
            </a:r>
            <a:r>
              <a:rPr lang="fr-CH" sz="1200" dirty="0"/>
              <a:t> </a:t>
            </a:r>
            <a:r>
              <a:rPr lang="fr-CH" sz="1200" dirty="0" err="1"/>
              <a:t>husiCambodia</a:t>
            </a:r>
            <a:endParaRPr lang="fr-CH" sz="12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916FCE0-45C5-9BC8-5AA7-A2172B5211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0183" y="4699660"/>
            <a:ext cx="1939446" cy="13475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19EF42-4CA2-744F-4B15-D991E27760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1274" y="1380569"/>
            <a:ext cx="3090176" cy="124485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9AB0AB-718E-40B2-A569-049481A45D68}"/>
              </a:ext>
            </a:extLst>
          </p:cNvPr>
          <p:cNvSpPr txBox="1"/>
          <p:nvPr/>
        </p:nvSpPr>
        <p:spPr>
          <a:xfrm>
            <a:off x="7824192" y="2740033"/>
            <a:ext cx="281369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900" dirty="0"/>
              <a:t>COOR_SO: Fonte</a:t>
            </a:r>
          </a:p>
          <a:p>
            <a:r>
              <a:rPr lang="fr-CH" sz="900" dirty="0"/>
              <a:t>COOR_MU: </a:t>
            </a:r>
            <a:r>
              <a:rPr lang="fr-CH" sz="900" dirty="0" err="1"/>
              <a:t>Métodu</a:t>
            </a:r>
            <a:r>
              <a:rPr lang="fr-CH" sz="900" dirty="0"/>
              <a:t> </a:t>
            </a:r>
            <a:r>
              <a:rPr lang="fr-CH" sz="900" dirty="0" err="1"/>
              <a:t>ne'ebé</a:t>
            </a:r>
            <a:r>
              <a:rPr lang="fr-CH" sz="900" dirty="0"/>
              <a:t> </a:t>
            </a:r>
            <a:r>
              <a:rPr lang="fr-CH" sz="900" dirty="0" err="1"/>
              <a:t>uza</a:t>
            </a:r>
            <a:endParaRPr lang="fr-CH" sz="900" dirty="0"/>
          </a:p>
          <a:p>
            <a:r>
              <a:rPr lang="fr-CH" sz="900" dirty="0"/>
              <a:t>COOR_AC: </a:t>
            </a:r>
            <a:r>
              <a:rPr lang="fr-CH" sz="900" dirty="0" err="1"/>
              <a:t>Avaliasaun</a:t>
            </a:r>
            <a:r>
              <a:rPr lang="fr-CH" sz="900" dirty="0"/>
              <a:t> </a:t>
            </a:r>
            <a:r>
              <a:rPr lang="fr-CH" sz="900" dirty="0" err="1"/>
              <a:t>kualitativu</a:t>
            </a:r>
            <a:r>
              <a:rPr lang="fr-CH" sz="900" dirty="0"/>
              <a:t> </a:t>
            </a:r>
            <a:r>
              <a:rPr lang="fr-CH" sz="900" dirty="0" err="1"/>
              <a:t>ba</a:t>
            </a:r>
            <a:r>
              <a:rPr lang="fr-CH" sz="900" dirty="0"/>
              <a:t> </a:t>
            </a:r>
            <a:r>
              <a:rPr lang="fr-CH" sz="900" dirty="0" err="1"/>
              <a:t>akurasi</a:t>
            </a:r>
            <a:r>
              <a:rPr lang="fr-CH" sz="900" dirty="0"/>
              <a:t> </a:t>
            </a:r>
            <a:r>
              <a:rPr lang="fr-CH" sz="900" dirty="0" err="1"/>
              <a:t>nian</a:t>
            </a:r>
            <a:endParaRPr lang="fr-CH" sz="9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411154-2D41-4640-9EFB-798CCBF55BCD}"/>
              </a:ext>
            </a:extLst>
          </p:cNvPr>
          <p:cNvSpPr txBox="1">
            <a:spLocks/>
          </p:cNvSpPr>
          <p:nvPr/>
        </p:nvSpPr>
        <p:spPr>
          <a:xfrm>
            <a:off x="1" y="1502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Lista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mestre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jeoreferensiadu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Lokalizasaun</a:t>
            </a: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96285DA-4653-296A-7B23-5515711F9F49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42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117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E32F978-7A78-7C78-F41E-84D5032A9F37}"/>
              </a:ext>
            </a:extLst>
          </p:cNvPr>
          <p:cNvSpPr/>
          <p:nvPr/>
        </p:nvSpPr>
        <p:spPr>
          <a:xfrm>
            <a:off x="795652" y="880681"/>
            <a:ext cx="111100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Informasaun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presiza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kontaktu</a:t>
            </a:r>
            <a:r>
              <a:rPr lang="en-US" sz="2400" dirty="0"/>
              <a:t> </a:t>
            </a:r>
            <a:r>
              <a:rPr lang="en-US" sz="2400" dirty="0" err="1"/>
              <a:t>fasilidade</a:t>
            </a:r>
            <a:r>
              <a:rPr lang="en-US" sz="2400" dirty="0"/>
              <a:t> </a:t>
            </a:r>
            <a:r>
              <a:rPr lang="en-US" sz="2400" dirty="0" err="1"/>
              <a:t>saúde</a:t>
            </a:r>
            <a:r>
              <a:rPr lang="en-US" sz="2400" dirty="0"/>
              <a:t> </a:t>
            </a:r>
            <a:r>
              <a:rPr lang="en-US" sz="2400" dirty="0" err="1"/>
              <a:t>liuhosi</a:t>
            </a:r>
            <a:r>
              <a:rPr lang="en-US" sz="2400" dirty="0"/>
              <a:t> </a:t>
            </a:r>
            <a:r>
              <a:rPr lang="en-US" sz="2400" dirty="0" err="1"/>
              <a:t>mídia</a:t>
            </a:r>
            <a:r>
              <a:rPr lang="en-US" sz="2400" dirty="0"/>
              <a:t> </a:t>
            </a:r>
            <a:r>
              <a:rPr lang="en-US" sz="2400" dirty="0" err="1"/>
              <a:t>oioin</a:t>
            </a:r>
            <a:r>
              <a:rPr lang="en-US" sz="2400" dirty="0"/>
              <a:t>, </a:t>
            </a:r>
            <a:r>
              <a:rPr lang="en-US" sz="2400" dirty="0" err="1"/>
              <a:t>inklui</a:t>
            </a:r>
            <a:r>
              <a:rPr lang="en-US" sz="24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Naran </a:t>
            </a:r>
            <a:r>
              <a:rPr lang="en-US" sz="2400" dirty="0" err="1"/>
              <a:t>kompletu</a:t>
            </a:r>
            <a:r>
              <a:rPr lang="en-US" sz="2400" dirty="0"/>
              <a:t> no </a:t>
            </a:r>
            <a:r>
              <a:rPr lang="en-US" sz="2400" dirty="0" err="1"/>
              <a:t>kargu</a:t>
            </a:r>
            <a:r>
              <a:rPr lang="en-US" sz="2400" dirty="0"/>
              <a:t> </a:t>
            </a:r>
            <a:r>
              <a:rPr lang="en-US" sz="2400" dirty="0" err="1"/>
              <a:t>xefe</a:t>
            </a:r>
            <a:r>
              <a:rPr lang="en-US" sz="2400" dirty="0"/>
              <a:t> </a:t>
            </a:r>
            <a:r>
              <a:rPr lang="en-US" sz="2400" dirty="0" err="1"/>
              <a:t>infraestrutura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Númeru</a:t>
            </a:r>
            <a:r>
              <a:rPr lang="en-US" sz="2400" dirty="0"/>
              <a:t> </a:t>
            </a:r>
            <a:r>
              <a:rPr lang="en-US" sz="2400" dirty="0" err="1"/>
              <a:t>telefone</a:t>
            </a:r>
            <a:r>
              <a:rPr lang="en-US" sz="2400" dirty="0"/>
              <a:t> (</a:t>
            </a:r>
            <a:r>
              <a:rPr lang="en-US" sz="2400" dirty="0" err="1"/>
              <a:t>telemovel</a:t>
            </a:r>
            <a:r>
              <a:rPr lang="en-US" sz="2400" dirty="0"/>
              <a:t>, rai)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Enderesu</a:t>
            </a:r>
            <a:r>
              <a:rPr lang="en-US" sz="2400" dirty="0"/>
              <a:t> e-mail</a:t>
            </a:r>
            <a:endParaRPr lang="fr-CH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03886E-9069-8787-1349-9ADF56E3B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528" y="2694102"/>
            <a:ext cx="2096690" cy="1599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827F3-0B42-ECB0-4A02-FE451F357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340" y="2851565"/>
            <a:ext cx="587423" cy="9967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95A421-9ED8-95EC-03F1-45B08700B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768" y="2851565"/>
            <a:ext cx="1182651" cy="1030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3F21CA-39F5-7061-6BB1-67E04255E7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0456" y="2761657"/>
            <a:ext cx="1732592" cy="112043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F478F36-F1B8-0742-0F37-F7AC3E40C60C}"/>
              </a:ext>
            </a:extLst>
          </p:cNvPr>
          <p:cNvSpPr txBox="1">
            <a:spLocks/>
          </p:cNvSpPr>
          <p:nvPr/>
        </p:nvSpPr>
        <p:spPr>
          <a:xfrm>
            <a:off x="1" y="1502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Lista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mestre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jeoreferensiadu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Informasaun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kontaktu</a:t>
            </a: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EF6196-F7EB-84D1-403D-7BA686ACA13B}"/>
              </a:ext>
            </a:extLst>
          </p:cNvPr>
          <p:cNvSpPr/>
          <p:nvPr/>
        </p:nvSpPr>
        <p:spPr>
          <a:xfrm>
            <a:off x="1837885" y="4301771"/>
            <a:ext cx="8285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397" indent="-127397"/>
            <a:r>
              <a:rPr lang="en-US" sz="2400" dirty="0"/>
              <a:t>La </a:t>
            </a:r>
            <a:r>
              <a:rPr lang="en-US" sz="2400" dirty="0" err="1"/>
              <a:t>aplikavel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karakterístika</a:t>
            </a:r>
            <a:r>
              <a:rPr lang="en-US" sz="2400" dirty="0"/>
              <a:t> </a:t>
            </a:r>
            <a:r>
              <a:rPr lang="en-US" sz="2400" dirty="0" err="1"/>
              <a:t>jeográfika</a:t>
            </a:r>
            <a:r>
              <a:rPr lang="en-US" sz="2400" dirty="0"/>
              <a:t> </a:t>
            </a:r>
            <a:r>
              <a:rPr lang="en-US" sz="2400" dirty="0" err="1"/>
              <a:t>hotu-hotu</a:t>
            </a:r>
            <a:endParaRPr lang="en-US" sz="2400" dirty="0"/>
          </a:p>
        </p:txBody>
      </p:sp>
      <p:sp>
        <p:nvSpPr>
          <p:cNvPr id="13" name="Right Arrow 43">
            <a:extLst>
              <a:ext uri="{FF2B5EF4-FFF2-40B4-BE49-F238E27FC236}">
                <a16:creationId xmlns:a16="http://schemas.microsoft.com/office/drawing/2014/main" id="{665605A9-1967-8DDC-1043-0E15F295230B}"/>
              </a:ext>
            </a:extLst>
          </p:cNvPr>
          <p:cNvSpPr/>
          <p:nvPr/>
        </p:nvSpPr>
        <p:spPr>
          <a:xfrm>
            <a:off x="1297497" y="4340931"/>
            <a:ext cx="522856" cy="360040"/>
          </a:xfrm>
          <a:prstGeom prst="rightArrow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D233036-AB16-BC7B-2AAF-B4AD0C5A8384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43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079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4881296-EBA7-D3CF-FA20-D746EE764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2844" y="5775913"/>
            <a:ext cx="1543050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1pPr>
            <a:lvl2pPr marL="557213" indent="-214313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1885950" indent="-171450" algn="l" defTabSz="914400" rtl="0" eaLnBrk="0" fontAlgn="base" latinLnBrk="0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228850" indent="-171450" algn="l" defTabSz="914400" rtl="0" eaLnBrk="0" fontAlgn="base" latinLnBrk="0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2571750" indent="-171450" algn="l" defTabSz="914400" rtl="0" eaLnBrk="0" fontAlgn="base" latinLnBrk="0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2914650" indent="-171450" algn="l" defTabSz="914400" rtl="0" eaLnBrk="0" fontAlgn="base" latinLnBrk="0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B949C20-3D3E-4CE0-B0BF-0461DA919736}" type="slidenum">
              <a:rPr lang="en-GB" altLang="en-US" sz="900">
                <a:solidFill>
                  <a:schemeClr val="bg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44</a:t>
            </a:fld>
            <a:endParaRPr lang="en-GB" altLang="en-US" sz="900">
              <a:solidFill>
                <a:schemeClr val="bg1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C92AD8A-C407-46DB-A0BB-8DEE35782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231" y="1332067"/>
            <a:ext cx="7069855" cy="390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buFont typeface="Calibri Light" panose="020F0302020204030204" pitchFamily="34" charset="0"/>
              <a:buAutoNum type="arabicPeriod"/>
            </a:pPr>
            <a:r>
              <a:rPr lang="en-US" altLang="zh-CN" dirty="0"/>
              <a:t>Avalia </a:t>
            </a:r>
            <a:r>
              <a:rPr lang="en-US" altLang="zh-CN" dirty="0" err="1"/>
              <a:t>estadu</a:t>
            </a:r>
            <a:r>
              <a:rPr lang="en-US" altLang="zh-CN" dirty="0"/>
              <a:t> </a:t>
            </a:r>
            <a:r>
              <a:rPr lang="en-US" altLang="zh-CN" dirty="0" err="1"/>
              <a:t>atuál</a:t>
            </a:r>
            <a:endParaRPr lang="en-US" altLang="zh-CN" dirty="0"/>
          </a:p>
          <a:p>
            <a:pPr>
              <a:spcBef>
                <a:spcPct val="20000"/>
              </a:spcBef>
              <a:buFont typeface="Calibri Light" panose="020F0302020204030204" pitchFamily="34" charset="0"/>
              <a:buAutoNum type="arabicPeriod"/>
            </a:pPr>
            <a:r>
              <a:rPr lang="en-US" altLang="zh-CN" dirty="0" err="1"/>
              <a:t>Estabelese</a:t>
            </a:r>
            <a:r>
              <a:rPr lang="en-US" altLang="zh-CN" dirty="0"/>
              <a:t> </a:t>
            </a:r>
            <a:r>
              <a:rPr lang="en-US" altLang="zh-CN" dirty="0" err="1"/>
              <a:t>estrutura</a:t>
            </a:r>
            <a:r>
              <a:rPr lang="en-US" altLang="zh-CN" dirty="0"/>
              <a:t> </a:t>
            </a:r>
            <a:r>
              <a:rPr lang="en-US" altLang="zh-CN" dirty="0" err="1"/>
              <a:t>governasaun</a:t>
            </a:r>
            <a:endParaRPr lang="en-US" altLang="zh-CN" dirty="0"/>
          </a:p>
          <a:p>
            <a:pPr>
              <a:spcBef>
                <a:spcPct val="20000"/>
              </a:spcBef>
              <a:buFont typeface="Calibri Light" panose="020F0302020204030204" pitchFamily="34" charset="0"/>
              <a:buAutoNum type="arabicPeriod"/>
            </a:pPr>
            <a:r>
              <a:rPr lang="en-US" altLang="zh-CN" dirty="0"/>
              <a:t>Define </a:t>
            </a:r>
            <a:r>
              <a:rPr lang="en-US" altLang="zh-CN" dirty="0" err="1"/>
              <a:t>estadu</a:t>
            </a:r>
            <a:r>
              <a:rPr lang="en-US" altLang="zh-CN" dirty="0"/>
              <a:t> </a:t>
            </a:r>
            <a:r>
              <a:rPr lang="en-US" altLang="zh-CN" dirty="0" err="1"/>
              <a:t>alvu</a:t>
            </a:r>
            <a:endParaRPr lang="en-US" altLang="zh-CN" dirty="0"/>
          </a:p>
          <a:p>
            <a:pPr>
              <a:spcBef>
                <a:spcPct val="20000"/>
              </a:spcBef>
              <a:buFont typeface="Calibri Light" panose="020F0302020204030204" pitchFamily="34" charset="0"/>
              <a:buAutoNum type="arabicPeriod"/>
            </a:pPr>
            <a:r>
              <a:rPr lang="en-US" altLang="zh-CN" dirty="0"/>
              <a:t>Jera </a:t>
            </a:r>
            <a:r>
              <a:rPr lang="en-US" altLang="zh-CN" dirty="0" err="1"/>
              <a:t>versaun</a:t>
            </a:r>
            <a:r>
              <a:rPr lang="en-US" altLang="zh-CN" dirty="0"/>
              <a:t> </a:t>
            </a:r>
            <a:r>
              <a:rPr lang="en-US" altLang="zh-CN" dirty="0" err="1"/>
              <a:t>dahuluk</a:t>
            </a:r>
            <a:r>
              <a:rPr lang="en-US" altLang="zh-CN" dirty="0"/>
              <a:t> </a:t>
            </a:r>
            <a:r>
              <a:rPr lang="en-US" altLang="zh-CN" dirty="0" err="1"/>
              <a:t>hosi</a:t>
            </a:r>
            <a:r>
              <a:rPr lang="en-US" altLang="zh-CN" dirty="0"/>
              <a:t> </a:t>
            </a:r>
            <a:r>
              <a:rPr lang="en-US" altLang="zh-CN" dirty="0" err="1"/>
              <a:t>lista</a:t>
            </a:r>
            <a:r>
              <a:rPr lang="en-US" altLang="zh-CN" dirty="0"/>
              <a:t> </a:t>
            </a:r>
            <a:r>
              <a:rPr lang="en-US" altLang="zh-CN" dirty="0" err="1"/>
              <a:t>mestre</a:t>
            </a:r>
            <a:endParaRPr lang="en-US" altLang="zh-CN" dirty="0"/>
          </a:p>
          <a:p>
            <a:pPr>
              <a:spcBef>
                <a:spcPct val="20000"/>
              </a:spcBef>
              <a:buFont typeface="Calibri Light" panose="020F0302020204030204" pitchFamily="34" charset="0"/>
              <a:buAutoNum type="arabicPeriod"/>
            </a:pPr>
            <a:r>
              <a:rPr lang="en-US" altLang="zh-CN" dirty="0" err="1"/>
              <a:t>Estabelese</a:t>
            </a:r>
            <a:r>
              <a:rPr lang="en-US" altLang="zh-CN" dirty="0"/>
              <a:t> </a:t>
            </a:r>
            <a:r>
              <a:rPr lang="en-US" altLang="zh-CN" dirty="0" err="1"/>
              <a:t>rejistu</a:t>
            </a:r>
            <a:r>
              <a:rPr lang="en-US" altLang="zh-CN" dirty="0"/>
              <a:t> (ka geo-</a:t>
            </a:r>
            <a:r>
              <a:rPr lang="en-US" altLang="zh-CN" dirty="0" err="1"/>
              <a:t>rejistu</a:t>
            </a:r>
            <a:r>
              <a:rPr lang="en-US" altLang="zh-CN" dirty="0"/>
              <a:t> </a:t>
            </a:r>
            <a:r>
              <a:rPr lang="en-US" altLang="zh-CN" dirty="0" err="1"/>
              <a:t>komún</a:t>
            </a:r>
            <a:r>
              <a:rPr lang="en-US" altLang="zh-CN" dirty="0"/>
              <a:t>) </a:t>
            </a:r>
            <a:r>
              <a:rPr lang="en-US" altLang="zh-CN" dirty="0" err="1"/>
              <a:t>atu</a:t>
            </a:r>
            <a:r>
              <a:rPr lang="en-US" altLang="zh-CN" dirty="0"/>
              <a:t> </a:t>
            </a:r>
            <a:r>
              <a:rPr lang="en-US" altLang="zh-CN" dirty="0" err="1"/>
              <a:t>simu</a:t>
            </a:r>
            <a:r>
              <a:rPr lang="en-US" altLang="zh-CN" dirty="0"/>
              <a:t>, </a:t>
            </a:r>
            <a:r>
              <a:rPr lang="en-US" altLang="zh-CN" dirty="0" err="1"/>
              <a:t>jere</a:t>
            </a:r>
            <a:r>
              <a:rPr lang="en-US" altLang="zh-CN" dirty="0"/>
              <a:t> no </a:t>
            </a:r>
            <a:r>
              <a:rPr lang="en-US" altLang="zh-CN" dirty="0" err="1"/>
              <a:t>atualiza</a:t>
            </a:r>
            <a:r>
              <a:rPr lang="en-US" altLang="zh-CN" dirty="0"/>
              <a:t> </a:t>
            </a:r>
            <a:r>
              <a:rPr lang="en-US" altLang="zh-CN" dirty="0" err="1"/>
              <a:t>beibeik</a:t>
            </a:r>
            <a:r>
              <a:rPr lang="en-US" altLang="zh-CN" dirty="0"/>
              <a:t> </a:t>
            </a:r>
            <a:r>
              <a:rPr lang="en-US" altLang="zh-CN" dirty="0" err="1"/>
              <a:t>lista</a:t>
            </a:r>
            <a:r>
              <a:rPr lang="en-US" altLang="zh-CN" dirty="0"/>
              <a:t> </a:t>
            </a:r>
            <a:r>
              <a:rPr lang="en-US" altLang="zh-CN" dirty="0" err="1"/>
              <a:t>mestre</a:t>
            </a:r>
            <a:endParaRPr lang="en-US" altLang="zh-CN" dirty="0"/>
          </a:p>
          <a:p>
            <a:pPr>
              <a:spcBef>
                <a:spcPct val="20000"/>
              </a:spcBef>
              <a:buFont typeface="Calibri Light" panose="020F0302020204030204" pitchFamily="34" charset="0"/>
              <a:buAutoNum type="arabicPeriod"/>
            </a:pPr>
            <a:r>
              <a:rPr lang="en-US" altLang="zh-CN" dirty="0"/>
              <a:t>Fahe no </a:t>
            </a:r>
            <a:r>
              <a:rPr lang="en-US" altLang="zh-CN" dirty="0" err="1"/>
              <a:t>uza</a:t>
            </a:r>
            <a:r>
              <a:rPr lang="en-US" altLang="zh-CN" dirty="0"/>
              <a:t> </a:t>
            </a:r>
            <a:r>
              <a:rPr lang="en-US" altLang="zh-CN" dirty="0" err="1"/>
              <a:t>lista</a:t>
            </a:r>
            <a:r>
              <a:rPr lang="en-US" altLang="zh-CN" dirty="0"/>
              <a:t> </a:t>
            </a:r>
            <a:r>
              <a:rPr lang="en-US" altLang="zh-CN" dirty="0" err="1"/>
              <a:t>mestre</a:t>
            </a:r>
            <a:endParaRPr lang="en-US" altLang="zh-CN" dirty="0"/>
          </a:p>
          <a:p>
            <a:pPr>
              <a:spcBef>
                <a:spcPct val="20000"/>
              </a:spcBef>
              <a:buFont typeface="Calibri Light" panose="020F0302020204030204" pitchFamily="34" charset="0"/>
              <a:buAutoNum type="arabicPeriod"/>
            </a:pPr>
            <a:r>
              <a:rPr lang="en-US" altLang="zh-CN" dirty="0" err="1"/>
              <a:t>Mantein</a:t>
            </a:r>
            <a:r>
              <a:rPr lang="en-US" altLang="zh-CN" dirty="0"/>
              <a:t> </a:t>
            </a:r>
            <a:r>
              <a:rPr lang="en-US" altLang="zh-CN" dirty="0" err="1"/>
              <a:t>lista</a:t>
            </a:r>
            <a:r>
              <a:rPr lang="en-US" altLang="zh-CN" dirty="0"/>
              <a:t> </a:t>
            </a:r>
            <a:r>
              <a:rPr lang="en-US" altLang="zh-CN" dirty="0" err="1"/>
              <a:t>mestre</a:t>
            </a:r>
            <a:r>
              <a:rPr lang="en-US" altLang="zh-CN" dirty="0"/>
              <a:t> no </a:t>
            </a:r>
            <a:r>
              <a:rPr lang="en-US" altLang="zh-CN" dirty="0" err="1"/>
              <a:t>rejistu</a:t>
            </a:r>
            <a:endParaRPr lang="en-US" altLang="zh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547C9C-FF88-7C87-8358-E5A1D549C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419" y="1472591"/>
            <a:ext cx="2648550" cy="37614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15E0AE5-D7BD-B1D7-AD72-13DBC7DE46AE}"/>
              </a:ext>
            </a:extLst>
          </p:cNvPr>
          <p:cNvSpPr txBox="1">
            <a:spLocks/>
          </p:cNvSpPr>
          <p:nvPr/>
        </p:nvSpPr>
        <p:spPr>
          <a:xfrm>
            <a:off x="1" y="150215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Lista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mestre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jeoreferensiadu</a:t>
            </a: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altLang="en-US" sz="3200" b="1" dirty="0" err="1">
                <a:solidFill>
                  <a:srgbClr val="002147"/>
                </a:solidFill>
                <a:latin typeface="+mn-lt"/>
              </a:rPr>
              <a:t>Prosesu</a:t>
            </a: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BAD19B-EFBB-AF61-9610-02AA1516B9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520" t="38265" r="10441" b="47050"/>
          <a:stretch/>
        </p:blipFill>
        <p:spPr>
          <a:xfrm>
            <a:off x="11245379" y="5130266"/>
            <a:ext cx="277179" cy="249797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EE40BE2-5DC8-6160-B300-7F45B656FCAC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44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6049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58B0292-E0FE-7650-CA7E-CB8D2BACC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899" y="1872469"/>
            <a:ext cx="3576126" cy="377054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080655" y="74038"/>
            <a:ext cx="10158152" cy="594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n-US" altLang="en-US" dirty="0"/>
              <a:t>Kompila </a:t>
            </a:r>
            <a:r>
              <a:rPr lang="en-US" altLang="en-US" dirty="0" err="1"/>
              <a:t>dadus</a:t>
            </a:r>
            <a:r>
              <a:rPr lang="en-US" altLang="en-US" dirty="0"/>
              <a:t> </a:t>
            </a:r>
            <a:r>
              <a:rPr lang="en-US" altLang="en-US" dirty="0" err="1"/>
              <a:t>ne'ebé</a:t>
            </a:r>
            <a:r>
              <a:rPr lang="en-US" altLang="en-US" dirty="0"/>
              <a:t> </a:t>
            </a:r>
            <a:r>
              <a:rPr lang="en-US" altLang="en-US" dirty="0" err="1"/>
              <a:t>iha</a:t>
            </a:r>
            <a:r>
              <a:rPr lang="en-US" altLang="en-US" dirty="0"/>
              <a:t>, </a:t>
            </a:r>
            <a:r>
              <a:rPr lang="en-US" altLang="en-US" dirty="0" err="1"/>
              <a:t>identifika</a:t>
            </a:r>
            <a:r>
              <a:rPr lang="en-US" altLang="en-US" dirty="0"/>
              <a:t> no </a:t>
            </a:r>
            <a:r>
              <a:rPr lang="en-US" altLang="en-US" dirty="0" err="1"/>
              <a:t>prenxe</a:t>
            </a:r>
            <a:r>
              <a:rPr lang="en-US" altLang="en-US" dirty="0"/>
              <a:t> </a:t>
            </a:r>
            <a:r>
              <a:rPr lang="en-US" altLang="en-US" dirty="0" err="1"/>
              <a:t>lakuna</a:t>
            </a:r>
            <a:r>
              <a:rPr lang="en-US" altLang="en-US" dirty="0"/>
              <a:t> </a:t>
            </a:r>
            <a:r>
              <a:rPr lang="en-US" altLang="en-US" dirty="0" err="1"/>
              <a:t>sira</a:t>
            </a:r>
            <a:r>
              <a:rPr lang="en-US" altLang="en-US" dirty="0"/>
              <a:t> </a:t>
            </a:r>
            <a:r>
              <a:rPr lang="en-US" altLang="en-US" dirty="0" err="1"/>
              <a:t>iha</a:t>
            </a:r>
            <a:r>
              <a:rPr lang="en-US" altLang="en-US" dirty="0"/>
              <a:t> </a:t>
            </a:r>
            <a:r>
              <a:rPr lang="en-US" altLang="en-US" dirty="0" err="1"/>
              <a:t>dadus</a:t>
            </a:r>
            <a:endParaRPr lang="en-PH" alt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95324" y="733777"/>
            <a:ext cx="10776239" cy="86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2400" dirty="0"/>
              <a:t>Etapa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tuirmai</a:t>
            </a:r>
            <a:r>
              <a:rPr lang="en-US" sz="2400" dirty="0"/>
              <a:t> </a:t>
            </a:r>
            <a:r>
              <a:rPr lang="en-US" sz="2400" dirty="0" err="1"/>
              <a:t>konsiste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kompilasaun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eziste</a:t>
            </a:r>
            <a:r>
              <a:rPr lang="en-US" sz="2400" dirty="0"/>
              <a:t> no </a:t>
            </a:r>
            <a:r>
              <a:rPr lang="en-US" sz="2400" dirty="0" err="1"/>
              <a:t>identifika</a:t>
            </a:r>
            <a:r>
              <a:rPr lang="en-US" sz="2400" dirty="0"/>
              <a:t> </a:t>
            </a:r>
            <a:r>
              <a:rPr lang="en-US" sz="2400" dirty="0" err="1"/>
              <a:t>lakuna</a:t>
            </a:r>
            <a:r>
              <a:rPr lang="en-US" sz="2400" dirty="0"/>
              <a:t> </a:t>
            </a:r>
            <a:r>
              <a:rPr lang="en-US" sz="2400" dirty="0" err="1"/>
              <a:t>potensiál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hasoru</a:t>
            </a:r>
            <a:r>
              <a:rPr lang="en-US" sz="2400" dirty="0"/>
              <a:t> </a:t>
            </a:r>
            <a:r>
              <a:rPr lang="en-US" sz="2400" dirty="0" err="1"/>
              <a:t>nesesidade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define </a:t>
            </a:r>
            <a:r>
              <a:rPr lang="en-US" sz="2400" dirty="0" err="1"/>
              <a:t>ona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inísiu</a:t>
            </a:r>
            <a:r>
              <a:rPr lang="en-US" sz="2400" dirty="0"/>
              <a:t> </a:t>
            </a:r>
            <a:r>
              <a:rPr lang="en-US" sz="2400" dirty="0" err="1"/>
              <a:t>prosesu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8994118" y="2505368"/>
            <a:ext cx="1368152" cy="9983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3B6B0-E334-7A62-4AD2-E2451A68CD30}"/>
              </a:ext>
            </a:extLst>
          </p:cNvPr>
          <p:cNvSpPr txBox="1"/>
          <p:nvPr/>
        </p:nvSpPr>
        <p:spPr>
          <a:xfrm>
            <a:off x="1820504" y="1583726"/>
            <a:ext cx="33737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Tópiku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dokumentu</a:t>
            </a:r>
            <a:r>
              <a:rPr lang="en-US" sz="2400" dirty="0"/>
              <a:t> </a:t>
            </a:r>
            <a:r>
              <a:rPr lang="en-US" sz="2400" dirty="0" err="1"/>
              <a:t>orientasaun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HGL (2.3)</a:t>
            </a:r>
            <a:endParaRPr lang="fr-CH" sz="2400" dirty="0"/>
          </a:p>
        </p:txBody>
      </p:sp>
      <p:sp>
        <p:nvSpPr>
          <p:cNvPr id="9" name="Right Arrow 10">
            <a:extLst>
              <a:ext uri="{FF2B5EF4-FFF2-40B4-BE49-F238E27FC236}">
                <a16:creationId xmlns:a16="http://schemas.microsoft.com/office/drawing/2014/main" id="{48E41CCA-84FA-7AB4-F944-A911AAFD5062}"/>
              </a:ext>
            </a:extLst>
          </p:cNvPr>
          <p:cNvSpPr/>
          <p:nvPr/>
        </p:nvSpPr>
        <p:spPr>
          <a:xfrm>
            <a:off x="1251311" y="1600713"/>
            <a:ext cx="553594" cy="461665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AE5E36-5603-5777-9416-97EED9E022C4}"/>
              </a:ext>
            </a:extLst>
          </p:cNvPr>
          <p:cNvSpPr txBox="1"/>
          <p:nvPr/>
        </p:nvSpPr>
        <p:spPr>
          <a:xfrm>
            <a:off x="205441" y="5670090"/>
            <a:ext cx="41644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1 </a:t>
            </a:r>
            <a:r>
              <a:rPr lang="en-US" sz="900" dirty="0">
                <a:hlinkClick r:id="rId4"/>
              </a:rPr>
              <a:t>https://www.healthgeolab.net/DOCUMENTS/Guide_HGLC_Part2_3.pdf</a:t>
            </a:r>
            <a:r>
              <a:rPr lang="en-US" sz="900" dirty="0"/>
              <a:t> 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06975E1E-DEB5-0E47-CE7F-4083F991B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4" y="2952808"/>
            <a:ext cx="7284913" cy="12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2400" dirty="0" err="1"/>
              <a:t>Lakuna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identifika</a:t>
            </a:r>
            <a:r>
              <a:rPr lang="en-US" sz="2400" dirty="0"/>
              <a:t> </a:t>
            </a:r>
            <a:r>
              <a:rPr lang="en-US" sz="2400" dirty="0" err="1"/>
              <a:t>ona</a:t>
            </a:r>
            <a:r>
              <a:rPr lang="en-US" sz="2400" dirty="0"/>
              <a:t> </a:t>
            </a:r>
            <a:r>
              <a:rPr lang="en-US" sz="2400" dirty="0" err="1"/>
              <a:t>tenke</a:t>
            </a:r>
            <a:r>
              <a:rPr lang="en-US" sz="2400" dirty="0"/>
              <a:t> </a:t>
            </a:r>
            <a:r>
              <a:rPr lang="en-US" sz="2400" dirty="0" err="1"/>
              <a:t>prenxe</a:t>
            </a:r>
            <a:r>
              <a:rPr lang="en-US" sz="2400" dirty="0"/>
              <a:t> ho </a:t>
            </a:r>
            <a:r>
              <a:rPr lang="en-US" sz="2400" dirty="0" err="1"/>
              <a:t>posivel</a:t>
            </a:r>
            <a:r>
              <a:rPr lang="en-US" sz="2400" dirty="0"/>
              <a:t> </a:t>
            </a:r>
            <a:r>
              <a:rPr lang="en-US" sz="2400" dirty="0" err="1"/>
              <a:t>uza</a:t>
            </a:r>
            <a:r>
              <a:rPr lang="en-US" sz="2400" dirty="0"/>
              <a:t> </a:t>
            </a:r>
            <a:r>
              <a:rPr lang="en-US" sz="2400" dirty="0" err="1"/>
              <a:t>métodu</a:t>
            </a:r>
            <a:r>
              <a:rPr lang="en-US" sz="2400" dirty="0"/>
              <a:t> </a:t>
            </a:r>
            <a:r>
              <a:rPr lang="en-US" sz="2400" dirty="0" err="1"/>
              <a:t>oioin</a:t>
            </a:r>
            <a:r>
              <a:rPr lang="en-US" sz="2400" dirty="0"/>
              <a:t> </a:t>
            </a:r>
            <a:r>
              <a:rPr lang="en-US" sz="2400" dirty="0" err="1"/>
              <a:t>depende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tipu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no </a:t>
            </a:r>
            <a:r>
              <a:rPr lang="en-US" sz="2400" dirty="0" err="1"/>
              <a:t>rekursu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CAE104-49D6-B138-9662-D0EF402C4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021" y="1550771"/>
            <a:ext cx="910433" cy="12794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C566DFC-103A-3F10-8723-ADD7BF21F3E4}"/>
              </a:ext>
            </a:extLst>
          </p:cNvPr>
          <p:cNvSpPr txBox="1"/>
          <p:nvPr/>
        </p:nvSpPr>
        <p:spPr>
          <a:xfrm>
            <a:off x="1785441" y="4215271"/>
            <a:ext cx="43560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Tópiku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dokumentu</a:t>
            </a:r>
            <a:r>
              <a:rPr lang="en-US" sz="2400" dirty="0"/>
              <a:t> </a:t>
            </a:r>
            <a:r>
              <a:rPr lang="en-US" sz="2400" dirty="0" err="1"/>
              <a:t>orientasaun</a:t>
            </a:r>
            <a:r>
              <a:rPr lang="en-US" sz="2400" dirty="0"/>
              <a:t> HGL </a:t>
            </a:r>
            <a:r>
              <a:rPr lang="en-US" sz="2400" dirty="0" err="1"/>
              <a:t>rua</a:t>
            </a:r>
            <a:r>
              <a:rPr lang="en-US" sz="2400" dirty="0"/>
              <a:t> </a:t>
            </a:r>
            <a:r>
              <a:rPr lang="en-US" sz="2400" dirty="0" err="1"/>
              <a:t>seluk</a:t>
            </a:r>
            <a:r>
              <a:rPr lang="en-US" sz="2400" dirty="0"/>
              <a:t> (2.4.1 no 2.4.2)</a:t>
            </a:r>
            <a:endParaRPr lang="fr-CH" sz="2400" dirty="0"/>
          </a:p>
        </p:txBody>
      </p:sp>
      <p:sp>
        <p:nvSpPr>
          <p:cNvPr id="18" name="Right Arrow 10">
            <a:extLst>
              <a:ext uri="{FF2B5EF4-FFF2-40B4-BE49-F238E27FC236}">
                <a16:creationId xmlns:a16="http://schemas.microsoft.com/office/drawing/2014/main" id="{B4D4107D-BB33-57A4-0310-FFF0D9F9EE41}"/>
              </a:ext>
            </a:extLst>
          </p:cNvPr>
          <p:cNvSpPr/>
          <p:nvPr/>
        </p:nvSpPr>
        <p:spPr>
          <a:xfrm>
            <a:off x="1216248" y="4373574"/>
            <a:ext cx="553594" cy="461665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7A8C0A3-D6E3-A8E7-B253-E28881B9D2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5943" y="4131343"/>
            <a:ext cx="905125" cy="127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4090ED-5C1A-69D0-25DF-FB08FB33C4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2456" y="4550080"/>
            <a:ext cx="900817" cy="127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9D24196-1293-2C6E-007A-9129DC07502B}"/>
              </a:ext>
            </a:extLst>
          </p:cNvPr>
          <p:cNvSpPr txBox="1"/>
          <p:nvPr/>
        </p:nvSpPr>
        <p:spPr>
          <a:xfrm>
            <a:off x="205441" y="5893391"/>
            <a:ext cx="35349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2 </a:t>
            </a:r>
            <a:r>
              <a:rPr lang="en-US" sz="900" dirty="0">
                <a:hlinkClick r:id="rId8"/>
              </a:rPr>
              <a:t>https://healthgeolab.net/DOCUMENTS/Guide_HGLC_Part2_4_1.pdf</a:t>
            </a:r>
            <a:r>
              <a:rPr lang="en-US" sz="900" dirty="0"/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757D45-6588-D42A-940C-DCA76CE0ABCB}"/>
              </a:ext>
            </a:extLst>
          </p:cNvPr>
          <p:cNvSpPr txBox="1"/>
          <p:nvPr/>
        </p:nvSpPr>
        <p:spPr>
          <a:xfrm>
            <a:off x="205441" y="6116692"/>
            <a:ext cx="35349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3 </a:t>
            </a:r>
            <a:r>
              <a:rPr lang="en-US" sz="900" dirty="0">
                <a:hlinkClick r:id="rId9"/>
              </a:rPr>
              <a:t>https://healthgeolab.net/DOCUMENTS/Guide_HGLC_Part2_4_2.pdf</a:t>
            </a:r>
            <a:r>
              <a:rPr lang="en-US" sz="900" dirty="0"/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526E04-3F13-4F34-140B-87F3BFE08D23}"/>
              </a:ext>
            </a:extLst>
          </p:cNvPr>
          <p:cNvSpPr txBox="1"/>
          <p:nvPr/>
        </p:nvSpPr>
        <p:spPr>
          <a:xfrm>
            <a:off x="7140285" y="4093235"/>
            <a:ext cx="3426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2</a:t>
            </a:r>
            <a:endParaRPr lang="en-GB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4F7814-BE40-641F-0C7D-BC0C685695D8}"/>
              </a:ext>
            </a:extLst>
          </p:cNvPr>
          <p:cNvSpPr txBox="1"/>
          <p:nvPr/>
        </p:nvSpPr>
        <p:spPr>
          <a:xfrm>
            <a:off x="7637560" y="4563118"/>
            <a:ext cx="3426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3</a:t>
            </a:r>
            <a:endParaRPr lang="en-GB" sz="11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71722B-312A-0C7A-118A-9D83CF49B376}"/>
              </a:ext>
            </a:extLst>
          </p:cNvPr>
          <p:cNvSpPr txBox="1"/>
          <p:nvPr/>
        </p:nvSpPr>
        <p:spPr>
          <a:xfrm>
            <a:off x="6141454" y="1494808"/>
            <a:ext cx="3426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1</a:t>
            </a:r>
            <a:endParaRPr lang="en-GB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E201B2-64EB-2E02-5DAD-6314F379E7A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520" t="38265" r="10441" b="47050"/>
          <a:stretch/>
        </p:blipFill>
        <p:spPr>
          <a:xfrm>
            <a:off x="5993937" y="2664894"/>
            <a:ext cx="277179" cy="249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AA749E-7984-96CD-7912-5DC3ED83DEE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520" t="38265" r="10441" b="47050"/>
          <a:stretch/>
        </p:blipFill>
        <p:spPr>
          <a:xfrm>
            <a:off x="7465446" y="5703181"/>
            <a:ext cx="277179" cy="249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8F9650-E01D-5705-A89B-E514CD953ED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520" t="38265" r="10441" b="47050"/>
          <a:stretch/>
        </p:blipFill>
        <p:spPr>
          <a:xfrm>
            <a:off x="6097240" y="5284444"/>
            <a:ext cx="277179" cy="249797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301C10A-64F1-F3A1-30B7-339D6735CA1B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45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947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DDAB2101-64EF-3C60-49FF-148E537F9112}"/>
              </a:ext>
            </a:extLst>
          </p:cNvPr>
          <p:cNvSpPr txBox="1">
            <a:spLocks/>
          </p:cNvSpPr>
          <p:nvPr/>
        </p:nvSpPr>
        <p:spPr bwMode="auto">
          <a:xfrm>
            <a:off x="0" y="785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Kompila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ne'ebé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Existe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ona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0D500D1-21BC-CFFA-6DDA-C144BF813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742538"/>
            <a:ext cx="4134370" cy="50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b="1" dirty="0"/>
              <a:t>Saida </a:t>
            </a:r>
            <a:r>
              <a:rPr lang="en-US" sz="2400" b="1" dirty="0" err="1"/>
              <a:t>maka</a:t>
            </a:r>
            <a:r>
              <a:rPr lang="en-US" sz="2400" b="1" dirty="0"/>
              <a:t> </a:t>
            </a:r>
            <a:r>
              <a:rPr lang="en-US" sz="2400" b="1" dirty="0" err="1"/>
              <a:t>atu</a:t>
            </a:r>
            <a:r>
              <a:rPr lang="en-US" sz="2400" b="1" dirty="0"/>
              <a:t> </a:t>
            </a:r>
            <a:r>
              <a:rPr lang="en-US" sz="2400" b="1" dirty="0" err="1"/>
              <a:t>kompila</a:t>
            </a:r>
            <a:r>
              <a:rPr lang="en-US" sz="2400" b="1" dirty="0"/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5C5A06-9F56-9284-FCB1-8DCDACB90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421" y="1225955"/>
            <a:ext cx="889403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hotu-hotu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identifika</a:t>
            </a:r>
            <a:r>
              <a:rPr lang="en-US" sz="2200" dirty="0"/>
              <a:t> </a:t>
            </a:r>
            <a:r>
              <a:rPr lang="en-US" sz="2200" dirty="0" err="1"/>
              <a:t>durante</a:t>
            </a:r>
            <a:r>
              <a:rPr lang="en-US" sz="2200" dirty="0"/>
              <a:t> </a:t>
            </a:r>
            <a:r>
              <a:rPr lang="en-US" sz="2200" dirty="0" err="1"/>
              <a:t>etapa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define </a:t>
            </a:r>
            <a:r>
              <a:rPr lang="en-US" sz="2200" dirty="0" err="1"/>
              <a:t>nesesidade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nian</a:t>
            </a:r>
            <a:endParaRPr lang="fr-CH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1FE029-E172-2C91-6641-B5B9F60678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23" t="72496" r="20807" b="8077"/>
          <a:stretch/>
        </p:blipFill>
        <p:spPr>
          <a:xfrm>
            <a:off x="9441483" y="806521"/>
            <a:ext cx="2502568" cy="8758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0318BD9-413A-BD19-D5E3-ACB8394BD336}"/>
              </a:ext>
            </a:extLst>
          </p:cNvPr>
          <p:cNvSpPr/>
          <p:nvPr/>
        </p:nvSpPr>
        <p:spPr>
          <a:xfrm>
            <a:off x="9839705" y="1265413"/>
            <a:ext cx="1478874" cy="3286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5545C3-9BCF-4D9B-890C-10AA4A939F78}"/>
              </a:ext>
            </a:extLst>
          </p:cNvPr>
          <p:cNvSpPr txBox="1"/>
          <p:nvPr/>
        </p:nvSpPr>
        <p:spPr>
          <a:xfrm>
            <a:off x="968058" y="2681886"/>
            <a:ext cx="1035052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1200" lvl="1" indent="-290513">
              <a:buFont typeface="Arial" pitchFamily="34" charset="0"/>
              <a:buChar char="•"/>
            </a:pPr>
            <a:r>
              <a:rPr lang="en-US" sz="2200" dirty="0" err="1"/>
              <a:t>Dadus</a:t>
            </a:r>
            <a:r>
              <a:rPr lang="en-US" sz="2200" dirty="0"/>
              <a:t> no </a:t>
            </a:r>
            <a:r>
              <a:rPr lang="en-US" sz="2200" dirty="0" err="1"/>
              <a:t>informasaun</a:t>
            </a:r>
            <a:r>
              <a:rPr lang="en-US" sz="2200" dirty="0"/>
              <a:t> </a:t>
            </a:r>
            <a:r>
              <a:rPr lang="en-US" sz="2200" dirty="0" err="1"/>
              <a:t>hotu-hotu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bele</a:t>
            </a:r>
            <a:r>
              <a:rPr lang="en-US" sz="2200" dirty="0"/>
              <a:t> </a:t>
            </a:r>
            <a:r>
              <a:rPr lang="en-US" sz="2200" dirty="0" err="1"/>
              <a:t>uza</a:t>
            </a:r>
            <a:r>
              <a:rPr lang="en-US" sz="2200" dirty="0"/>
              <a:t> </a:t>
            </a:r>
            <a:r>
              <a:rPr lang="en-US" sz="2200" dirty="0" err="1"/>
              <a:t>hodi</a:t>
            </a:r>
            <a:r>
              <a:rPr lang="en-US" sz="2200" dirty="0"/>
              <a:t> </a:t>
            </a:r>
            <a:r>
              <a:rPr lang="en-US" sz="2200" dirty="0" err="1"/>
              <a:t>estabelese</a:t>
            </a:r>
            <a:r>
              <a:rPr lang="en-US" sz="2200" dirty="0"/>
              <a:t> </a:t>
            </a:r>
            <a:r>
              <a:rPr lang="en-US" sz="2200" dirty="0" err="1"/>
              <a:t>lista</a:t>
            </a:r>
            <a:r>
              <a:rPr lang="en-US" sz="2200" dirty="0"/>
              <a:t> </a:t>
            </a:r>
            <a:r>
              <a:rPr lang="en-US" sz="2200" dirty="0" err="1"/>
              <a:t>mestre</a:t>
            </a:r>
            <a:r>
              <a:rPr lang="en-US" sz="2200" dirty="0"/>
              <a:t> </a:t>
            </a:r>
            <a:r>
              <a:rPr lang="en-US" sz="2200" dirty="0" err="1"/>
              <a:t>ida</a:t>
            </a:r>
            <a:r>
              <a:rPr lang="en-US" sz="2200" dirty="0"/>
              <a:t> ka </a:t>
            </a:r>
            <a:r>
              <a:rPr lang="en-US" sz="2200" dirty="0" err="1"/>
              <a:t>liu</a:t>
            </a:r>
            <a:endParaRPr lang="en-US" sz="2200" dirty="0"/>
          </a:p>
          <a:p>
            <a:pPr marL="711200" lvl="1" indent="-290513">
              <a:buFont typeface="Arial" pitchFamily="34" charset="0"/>
              <a:buChar char="•"/>
            </a:pPr>
            <a:r>
              <a:rPr lang="en-US" sz="2200" dirty="0"/>
              <a:t>Se </a:t>
            </a:r>
            <a:r>
              <a:rPr lang="en-US" sz="2200" dirty="0" err="1"/>
              <a:t>sira</a:t>
            </a:r>
            <a:r>
              <a:rPr lang="en-US" sz="2200" dirty="0"/>
              <a:t> </a:t>
            </a:r>
            <a:r>
              <a:rPr lang="en-US" sz="2200" dirty="0" err="1"/>
              <a:t>eziste</a:t>
            </a:r>
            <a:r>
              <a:rPr lang="en-US" sz="2200" dirty="0"/>
              <a:t> </a:t>
            </a:r>
            <a:r>
              <a:rPr lang="en-US" sz="2200" dirty="0" err="1"/>
              <a:t>ona</a:t>
            </a:r>
            <a:r>
              <a:rPr lang="en-US" sz="2200" dirty="0"/>
              <a:t>, </a:t>
            </a:r>
            <a:r>
              <a:rPr lang="en-US" sz="2200" dirty="0" err="1"/>
              <a:t>lista</a:t>
            </a:r>
            <a:r>
              <a:rPr lang="en-US" sz="2200" dirty="0"/>
              <a:t> </a:t>
            </a:r>
            <a:r>
              <a:rPr lang="en-US" sz="2200" dirty="0" err="1"/>
              <a:t>mestre</a:t>
            </a:r>
            <a:r>
              <a:rPr lang="en-US" sz="2200" dirty="0"/>
              <a:t> </a:t>
            </a:r>
            <a:r>
              <a:rPr lang="en-US" sz="2200" dirty="0" err="1"/>
              <a:t>ba</a:t>
            </a:r>
            <a:r>
              <a:rPr lang="en-US" sz="2200" dirty="0"/>
              <a:t> </a:t>
            </a:r>
            <a:r>
              <a:rPr lang="en-US" sz="2200" dirty="0" err="1"/>
              <a:t>karakterístika</a:t>
            </a:r>
            <a:r>
              <a:rPr lang="en-US" sz="2200" dirty="0"/>
              <a:t> </a:t>
            </a:r>
            <a:r>
              <a:rPr lang="en-US" sz="2200" dirty="0" err="1"/>
              <a:t>jeográfika</a:t>
            </a:r>
            <a:r>
              <a:rPr lang="en-US" sz="2200" dirty="0"/>
              <a:t> </a:t>
            </a:r>
            <a:r>
              <a:rPr lang="en-US" sz="2200" dirty="0" err="1"/>
              <a:t>hotu-hotu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inklui</a:t>
            </a:r>
            <a:r>
              <a:rPr lang="en-US" sz="2200" dirty="0"/>
              <a:t> </a:t>
            </a:r>
            <a:r>
              <a:rPr lang="en-US" sz="2200" dirty="0" err="1"/>
              <a:t>iha</a:t>
            </a:r>
            <a:r>
              <a:rPr lang="en-US" sz="2200" dirty="0"/>
              <a:t> </a:t>
            </a:r>
            <a:r>
              <a:rPr lang="en-US" sz="2200" dirty="0" err="1"/>
              <a:t>modelu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dokumenta</a:t>
            </a:r>
            <a:r>
              <a:rPr lang="en-US" sz="2200" dirty="0"/>
              <a:t> </a:t>
            </a:r>
            <a:r>
              <a:rPr lang="en-US" sz="2200" dirty="0" err="1"/>
              <a:t>ona</a:t>
            </a:r>
            <a:endParaRPr lang="en-US" sz="2200" dirty="0"/>
          </a:p>
          <a:p>
            <a:pPr marL="711200" lvl="1" indent="-290513">
              <a:buFont typeface="Arial" pitchFamily="34" charset="0"/>
              <a:buChar char="•"/>
            </a:pP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jeoespasiál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kontein</a:t>
            </a:r>
            <a:r>
              <a:rPr lang="en-US" sz="2200" dirty="0"/>
              <a:t> </a:t>
            </a:r>
            <a:r>
              <a:rPr lang="en-US" sz="2200" dirty="0" err="1"/>
              <a:t>lokalizasaun</a:t>
            </a:r>
            <a:r>
              <a:rPr lang="en-US" sz="2200" dirty="0"/>
              <a:t> (</a:t>
            </a:r>
            <a:r>
              <a:rPr lang="en-US" sz="2200" dirty="0" err="1"/>
              <a:t>pontu</a:t>
            </a:r>
            <a:r>
              <a:rPr lang="en-US" sz="2200" dirty="0"/>
              <a:t>) ka </a:t>
            </a:r>
            <a:r>
              <a:rPr lang="en-US" sz="2200" dirty="0" err="1"/>
              <a:t>estensaun</a:t>
            </a:r>
            <a:r>
              <a:rPr lang="en-US" sz="2200" dirty="0"/>
              <a:t> (</a:t>
            </a:r>
            <a:r>
              <a:rPr lang="en-US" sz="2200" dirty="0" err="1"/>
              <a:t>polígonu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, </a:t>
            </a:r>
            <a:r>
              <a:rPr lang="en-US" sz="2200" dirty="0" err="1"/>
              <a:t>liña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) </a:t>
            </a:r>
            <a:r>
              <a:rPr lang="en-US" sz="2200" dirty="0" err="1"/>
              <a:t>hosi</a:t>
            </a:r>
            <a:r>
              <a:rPr lang="en-US" sz="2200" dirty="0"/>
              <a:t> </a:t>
            </a:r>
            <a:r>
              <a:rPr lang="en-US" sz="2200" dirty="0" err="1"/>
              <a:t>entidade</a:t>
            </a:r>
            <a:r>
              <a:rPr lang="en-US" sz="2200" dirty="0"/>
              <a:t> </a:t>
            </a:r>
            <a:r>
              <a:rPr lang="en-US" sz="2200" dirty="0" err="1"/>
              <a:t>jeográfika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</a:t>
            </a:r>
            <a:r>
              <a:rPr lang="en-US" sz="2200" dirty="0" err="1"/>
              <a:t>hanesan</a:t>
            </a:r>
            <a:r>
              <a:rPr lang="en-US" sz="2200" dirty="0"/>
              <a:t> </a:t>
            </a:r>
            <a:r>
              <a:rPr lang="en-US" sz="2200" dirty="0" err="1"/>
              <a:t>ne'e</a:t>
            </a:r>
            <a:endParaRPr lang="en-US" sz="2200" dirty="0"/>
          </a:p>
          <a:p>
            <a:pPr marL="711200" lvl="1" indent="-290513">
              <a:buFont typeface="Arial" pitchFamily="34" charset="0"/>
              <a:buChar char="•"/>
            </a:pP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estatístiku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sei </a:t>
            </a:r>
            <a:r>
              <a:rPr lang="en-US" sz="2200" dirty="0" err="1"/>
              <a:t>reprezenta</a:t>
            </a:r>
            <a:r>
              <a:rPr lang="en-US" sz="2200" dirty="0"/>
              <a:t> </a:t>
            </a:r>
            <a:r>
              <a:rPr lang="en-US" sz="2200" dirty="0" err="1"/>
              <a:t>iha</a:t>
            </a:r>
            <a:r>
              <a:rPr lang="en-US" sz="2200" dirty="0"/>
              <a:t> </a:t>
            </a:r>
            <a:r>
              <a:rPr lang="en-US" sz="2200" dirty="0" err="1"/>
              <a:t>mapa</a:t>
            </a:r>
            <a:r>
              <a:rPr lang="en-US" sz="2200" dirty="0"/>
              <a:t> </a:t>
            </a:r>
            <a:r>
              <a:rPr lang="en-US" sz="2200" dirty="0" err="1"/>
              <a:t>temátiku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ka </a:t>
            </a:r>
            <a:r>
              <a:rPr lang="en-US" sz="2200" dirty="0" err="1"/>
              <a:t>uza</a:t>
            </a:r>
            <a:r>
              <a:rPr lang="en-US" sz="2200" dirty="0"/>
              <a:t> </a:t>
            </a:r>
            <a:r>
              <a:rPr lang="en-US" sz="2200" dirty="0" err="1"/>
              <a:t>durante</a:t>
            </a:r>
            <a:r>
              <a:rPr lang="en-US" sz="2200" dirty="0"/>
              <a:t> </a:t>
            </a:r>
            <a:r>
              <a:rPr lang="en-US" sz="2200" dirty="0" err="1"/>
              <a:t>análize</a:t>
            </a:r>
            <a:r>
              <a:rPr lang="en-US" sz="2200" dirty="0"/>
              <a:t> </a:t>
            </a:r>
            <a:r>
              <a:rPr lang="en-US" sz="2200" dirty="0" err="1"/>
              <a:t>jeoespasiál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ka </a:t>
            </a:r>
            <a:r>
              <a:rPr lang="en-US" sz="2200" dirty="0" err="1"/>
              <a:t>modelajen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endParaRPr lang="en-US" sz="2200" dirty="0"/>
          </a:p>
          <a:p>
            <a:pPr marL="711200" lvl="1" indent="-290513">
              <a:buFont typeface="Arial" pitchFamily="34" charset="0"/>
              <a:buChar char="•"/>
            </a:pPr>
            <a:r>
              <a:rPr lang="en-US" sz="2200" dirty="0" err="1"/>
              <a:t>Parametru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sei </a:t>
            </a:r>
            <a:r>
              <a:rPr lang="en-US" sz="2200" dirty="0" err="1"/>
              <a:t>uza</a:t>
            </a:r>
            <a:r>
              <a:rPr lang="en-US" sz="2200" dirty="0"/>
              <a:t> </a:t>
            </a:r>
            <a:r>
              <a:rPr lang="en-US" sz="2200" dirty="0" err="1"/>
              <a:t>durante</a:t>
            </a:r>
            <a:r>
              <a:rPr lang="en-US" sz="2200" dirty="0"/>
              <a:t> </a:t>
            </a:r>
            <a:r>
              <a:rPr lang="en-US" sz="2200" dirty="0" err="1"/>
              <a:t>análize</a:t>
            </a:r>
            <a:r>
              <a:rPr lang="en-US" sz="2200" dirty="0"/>
              <a:t> </a:t>
            </a:r>
            <a:r>
              <a:rPr lang="en-US" sz="2200" dirty="0" err="1"/>
              <a:t>balu</a:t>
            </a:r>
            <a:r>
              <a:rPr lang="en-US" sz="2200" dirty="0"/>
              <a:t> (</a:t>
            </a:r>
            <a:r>
              <a:rPr lang="en-US" sz="2200" dirty="0" err="1"/>
              <a:t>ezemplu</a:t>
            </a:r>
            <a:r>
              <a:rPr lang="en-US" sz="2200" dirty="0"/>
              <a:t>: </a:t>
            </a:r>
            <a:r>
              <a:rPr lang="en-US" sz="2200" dirty="0" err="1"/>
              <a:t>senáriu</a:t>
            </a:r>
            <a:r>
              <a:rPr lang="en-US" sz="2200" dirty="0"/>
              <a:t> </a:t>
            </a:r>
            <a:r>
              <a:rPr lang="en-US" sz="2200" dirty="0" err="1"/>
              <a:t>viajen</a:t>
            </a:r>
            <a:r>
              <a:rPr lang="en-US" sz="2200" dirty="0"/>
              <a:t> </a:t>
            </a:r>
            <a:r>
              <a:rPr lang="en-US" sz="2200" dirty="0" err="1"/>
              <a:t>nian</a:t>
            </a:r>
            <a:r>
              <a:rPr lang="en-US" sz="2200" dirty="0"/>
              <a:t>)</a:t>
            </a:r>
            <a:endParaRPr lang="fr-CH" sz="2200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DFD7AEB6-5EE7-0123-53E9-B74824AA3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1992" y="1948429"/>
            <a:ext cx="9981950" cy="78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200" dirty="0" err="1"/>
              <a:t>Depende</a:t>
            </a:r>
            <a:r>
              <a:rPr lang="en-US" sz="2200" dirty="0"/>
              <a:t> ba </a:t>
            </a:r>
            <a:r>
              <a:rPr lang="en-US" sz="2200" dirty="0" err="1"/>
              <a:t>aplikasaun</a:t>
            </a:r>
            <a:r>
              <a:rPr lang="en-US" sz="2200" dirty="0"/>
              <a:t> dadus jeoespasiál no </a:t>
            </a:r>
            <a:r>
              <a:rPr lang="en-US" sz="2200" dirty="0" err="1"/>
              <a:t>teknolojia</a:t>
            </a:r>
            <a:r>
              <a:rPr lang="en-US" sz="2200" dirty="0"/>
              <a:t> sira ne'ebé </a:t>
            </a:r>
            <a:r>
              <a:rPr lang="en-US" sz="2200" dirty="0" err="1"/>
              <a:t>konsidera</a:t>
            </a:r>
            <a:r>
              <a:rPr lang="en-US" sz="2200" dirty="0"/>
              <a:t>, </a:t>
            </a:r>
            <a:r>
              <a:rPr lang="en-US" sz="2200" dirty="0" err="1"/>
              <a:t>tanba</a:t>
            </a:r>
            <a:r>
              <a:rPr lang="en-US" sz="2200" dirty="0"/>
              <a:t> </a:t>
            </a:r>
            <a:r>
              <a:rPr lang="en-US" sz="2200" dirty="0" err="1"/>
              <a:t>ne'e</a:t>
            </a:r>
            <a:r>
              <a:rPr lang="en-US" sz="2200" dirty="0"/>
              <a:t> </a:t>
            </a:r>
            <a:r>
              <a:rPr lang="en-US" sz="2200" dirty="0" err="1"/>
              <a:t>produtu</a:t>
            </a:r>
            <a:r>
              <a:rPr lang="en-US" sz="2200" dirty="0"/>
              <a:t> SIG sira ne'ebé </a:t>
            </a:r>
            <a:r>
              <a:rPr lang="en-US" sz="2200" dirty="0" err="1"/>
              <a:t>atu</a:t>
            </a:r>
            <a:r>
              <a:rPr lang="en-US" sz="2200" dirty="0"/>
              <a:t> </a:t>
            </a:r>
            <a:r>
              <a:rPr lang="en-US" sz="2200" dirty="0" err="1"/>
              <a:t>hamosu</a:t>
            </a:r>
            <a:r>
              <a:rPr lang="en-US" sz="2200" dirty="0"/>
              <a:t>, ida-</a:t>
            </a:r>
            <a:r>
              <a:rPr lang="en-US" sz="2200" dirty="0" err="1"/>
              <a:t>ne'e</a:t>
            </a:r>
            <a:r>
              <a:rPr lang="en-US" sz="2200" dirty="0"/>
              <a:t> </a:t>
            </a:r>
            <a:r>
              <a:rPr lang="en-US" sz="2200" dirty="0" err="1"/>
              <a:t>bele</a:t>
            </a:r>
            <a:r>
              <a:rPr lang="en-US" sz="2200" dirty="0"/>
              <a:t> </a:t>
            </a:r>
            <a:r>
              <a:rPr lang="en-US" sz="2200" dirty="0" err="1"/>
              <a:t>depende</a:t>
            </a:r>
            <a:r>
              <a:rPr lang="en-US" sz="2200" dirty="0"/>
              <a:t> ba ida </a:t>
            </a:r>
            <a:r>
              <a:rPr lang="en-US" sz="2200" dirty="0" err="1"/>
              <a:t>ne’e</a:t>
            </a:r>
            <a:r>
              <a:rPr lang="en-US" sz="2200" dirty="0"/>
              <a:t>:</a:t>
            </a:r>
            <a:endParaRPr lang="fr-CH" sz="2200" dirty="0"/>
          </a:p>
        </p:txBody>
      </p:sp>
      <p:sp>
        <p:nvSpPr>
          <p:cNvPr id="17" name="Rectangle 265">
            <a:extLst>
              <a:ext uri="{FF2B5EF4-FFF2-40B4-BE49-F238E27FC236}">
                <a16:creationId xmlns:a16="http://schemas.microsoft.com/office/drawing/2014/main" id="{75C6E299-2EB9-B0CC-9C3A-B7AAD440F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5903267"/>
            <a:ext cx="10081711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000" b="1" dirty="0">
                <a:cs typeface="Calibri" pitchFamily="34" charset="0"/>
              </a:rPr>
              <a:t>Ida-ne'e importante tebes atu hetan, no rai metadadus ba dadus no informasaun sira-ne'e</a:t>
            </a:r>
            <a:endParaRPr lang="fr-CH" sz="2000" b="1" dirty="0">
              <a:cs typeface="Calibri" pitchFamily="34" charset="0"/>
            </a:endParaRPr>
          </a:p>
        </p:txBody>
      </p:sp>
      <p:pic>
        <p:nvPicPr>
          <p:cNvPr id="18" name="Picture 1" descr="C:\Users\Samsung\AppData\Local\Microsoft\Windows\INetCache\IE\3LEF0BVK\556px-Mauritius_Road_Signs_-_Warning_Sign_-_Other_dangers.svg[1].png">
            <a:extLst>
              <a:ext uri="{FF2B5EF4-FFF2-40B4-BE49-F238E27FC236}">
                <a16:creationId xmlns:a16="http://schemas.microsoft.com/office/drawing/2014/main" id="{1D39C92F-4ED3-5A2E-A191-47141C1D7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308" y="5265239"/>
            <a:ext cx="1052513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ight Arrow 10">
            <a:extLst>
              <a:ext uri="{FF2B5EF4-FFF2-40B4-BE49-F238E27FC236}">
                <a16:creationId xmlns:a16="http://schemas.microsoft.com/office/drawing/2014/main" id="{86F074FE-BA4C-0799-9FB3-D8EB5B955301}"/>
              </a:ext>
            </a:extLst>
          </p:cNvPr>
          <p:cNvSpPr/>
          <p:nvPr/>
        </p:nvSpPr>
        <p:spPr>
          <a:xfrm>
            <a:off x="814889" y="1953291"/>
            <a:ext cx="403315" cy="38554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667D2E1-4B7A-155F-5A6B-C14991EFC0F9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46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27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0D500D1-21BC-CFFA-6DDA-C144BF813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742538"/>
            <a:ext cx="9796212" cy="50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b="1" dirty="0"/>
              <a:t>Fonte </a:t>
            </a:r>
            <a:r>
              <a:rPr lang="en-US" sz="2400" b="1" dirty="0" err="1"/>
              <a:t>husi</a:t>
            </a:r>
            <a:r>
              <a:rPr lang="en-US" sz="2400" b="1" dirty="0"/>
              <a:t> </a:t>
            </a:r>
            <a:r>
              <a:rPr lang="en-US" sz="2400" b="1" dirty="0" err="1"/>
              <a:t>dadus</a:t>
            </a:r>
            <a:r>
              <a:rPr lang="en-US" sz="2400" b="1" dirty="0"/>
              <a:t> </a:t>
            </a:r>
            <a:r>
              <a:rPr lang="en-US" sz="2400" b="1" dirty="0" err="1"/>
              <a:t>ne'ebé</a:t>
            </a:r>
            <a:r>
              <a:rPr lang="en-US" sz="2400" b="1" dirty="0"/>
              <a:t> </a:t>
            </a:r>
            <a:r>
              <a:rPr lang="en-US" sz="2400" b="1" dirty="0" err="1"/>
              <a:t>atu</a:t>
            </a:r>
            <a:r>
              <a:rPr lang="en-US" sz="2400" b="1" dirty="0"/>
              <a:t> </a:t>
            </a:r>
            <a:r>
              <a:rPr lang="en-US" sz="2400" b="1" dirty="0" err="1"/>
              <a:t>kompila</a:t>
            </a:r>
            <a:r>
              <a:rPr lang="en-US" sz="2400" b="1" dirty="0"/>
              <a:t> – Lista </a:t>
            </a:r>
            <a:r>
              <a:rPr lang="en-US" sz="2400" b="1" dirty="0" err="1"/>
              <a:t>mestre</a:t>
            </a:r>
            <a:r>
              <a:rPr lang="en-US" sz="2400" b="1" dirty="0"/>
              <a:t> no </a:t>
            </a:r>
            <a:r>
              <a:rPr lang="en-US" sz="2400" b="1" dirty="0" err="1"/>
              <a:t>dadus</a:t>
            </a:r>
            <a:r>
              <a:rPr lang="en-US" sz="2400" b="1" dirty="0"/>
              <a:t> </a:t>
            </a:r>
            <a:r>
              <a:rPr lang="en-US" sz="2400" b="1" dirty="0" err="1"/>
              <a:t>jeoespasiál</a:t>
            </a:r>
            <a:endParaRPr lang="en-US" sz="24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FA91FED-6FA3-5BA2-8167-BB7FB2933D8D}"/>
              </a:ext>
            </a:extLst>
          </p:cNvPr>
          <p:cNvSpPr txBox="1">
            <a:spLocks/>
          </p:cNvSpPr>
          <p:nvPr/>
        </p:nvSpPr>
        <p:spPr bwMode="auto">
          <a:xfrm>
            <a:off x="695325" y="1284563"/>
            <a:ext cx="3728084" cy="435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r>
              <a:rPr lang="en-US" sz="2200" dirty="0">
                <a:latin typeface="Calibri" pitchFamily="34" charset="0"/>
                <a:cs typeface="Calibri" pitchFamily="34" charset="0"/>
              </a:rPr>
              <a:t>Lista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mestre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sira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tenke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mai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de'it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hosi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entidade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governu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nian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sira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ne'ebé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iha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mandatu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kurasaun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ofisiál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ba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karakterístika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jeográfika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ida-idak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ne'ebé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konsidera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en-US" sz="2200" dirty="0">
              <a:latin typeface="Calibri" pitchFamily="34" charset="0"/>
              <a:cs typeface="Calibri" pitchFamily="34" charset="0"/>
            </a:endParaRPr>
          </a:p>
          <a:p>
            <a:r>
              <a:rPr lang="en-US" sz="2200" dirty="0" err="1">
                <a:latin typeface="Calibri" pitchFamily="34" charset="0"/>
                <a:cs typeface="Calibri" pitchFamily="34" charset="0"/>
              </a:rPr>
              <a:t>Tabela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ida-ne'e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fornese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lista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hosi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entidade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governamentál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sira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ne'ebé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jeralmente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responsavel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ba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lista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mestre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no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dadus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jeoespasiál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asosiadu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sira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ba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karakterístika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jeográfika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sira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núkleu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ba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saúde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err="1">
                <a:latin typeface="Calibri" pitchFamily="34" charset="0"/>
                <a:cs typeface="Calibri" pitchFamily="34" charset="0"/>
              </a:rPr>
              <a:t>públika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B96AF5-4414-83F3-673F-467E280F1A51}"/>
              </a:ext>
            </a:extLst>
          </p:cNvPr>
          <p:cNvSpPr/>
          <p:nvPr/>
        </p:nvSpPr>
        <p:spPr>
          <a:xfrm>
            <a:off x="7463827" y="1551489"/>
            <a:ext cx="484094" cy="167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7F29BF-6D60-85FF-380D-873287AC48A6}"/>
              </a:ext>
            </a:extLst>
          </p:cNvPr>
          <p:cNvSpPr/>
          <p:nvPr/>
        </p:nvSpPr>
        <p:spPr>
          <a:xfrm>
            <a:off x="8624742" y="1541633"/>
            <a:ext cx="484094" cy="167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64C78A-F211-900F-A398-9AB0F1422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409" y="1406074"/>
            <a:ext cx="7374144" cy="411352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3D0D7A6-BCE5-F920-827A-30911A1C9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526" y="5834075"/>
            <a:ext cx="7846633" cy="42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sv-SE" sz="2200" dirty="0"/>
              <a:t>Lista mestre ida la presiza ba karakterístika jeográfika balun.</a:t>
            </a:r>
            <a:endParaRPr lang="fr-CH" sz="2200" dirty="0"/>
          </a:p>
        </p:txBody>
      </p:sp>
      <p:sp>
        <p:nvSpPr>
          <p:cNvPr id="22" name="Right Arrow 10">
            <a:extLst>
              <a:ext uri="{FF2B5EF4-FFF2-40B4-BE49-F238E27FC236}">
                <a16:creationId xmlns:a16="http://schemas.microsoft.com/office/drawing/2014/main" id="{E0244A81-0390-A32E-E565-2760CFC10332}"/>
              </a:ext>
            </a:extLst>
          </p:cNvPr>
          <p:cNvSpPr/>
          <p:nvPr/>
        </p:nvSpPr>
        <p:spPr>
          <a:xfrm>
            <a:off x="930392" y="5805200"/>
            <a:ext cx="403315" cy="38554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D74557D-B9C3-C9C6-91A9-C70C67F95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7928" y="361460"/>
            <a:ext cx="699625" cy="9903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F0BAC3-A35A-E871-78A1-F5DB917EBC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520" t="38265" r="10441" b="47050"/>
          <a:stretch/>
        </p:blipFill>
        <p:spPr>
          <a:xfrm>
            <a:off x="11658963" y="1226912"/>
            <a:ext cx="277179" cy="249797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7034D48-B1FB-653B-B790-5E6D093D054C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47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8986C7-259B-F83A-3190-850A7DECBBFB}"/>
              </a:ext>
            </a:extLst>
          </p:cNvPr>
          <p:cNvSpPr txBox="1">
            <a:spLocks/>
          </p:cNvSpPr>
          <p:nvPr/>
        </p:nvSpPr>
        <p:spPr bwMode="auto">
          <a:xfrm>
            <a:off x="0" y="785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Kompila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ne'ebé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Existe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ona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49479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0D500D1-21BC-CFFA-6DDA-C144BF813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742538"/>
            <a:ext cx="9796212" cy="50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pt-BR" sz="2400" b="1" dirty="0"/>
              <a:t>Fonte dadus potensiál sira seluk atu kompila</a:t>
            </a:r>
            <a:endParaRPr lang="en-US" sz="2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B96AF5-4414-83F3-673F-467E280F1A51}"/>
              </a:ext>
            </a:extLst>
          </p:cNvPr>
          <p:cNvSpPr/>
          <p:nvPr/>
        </p:nvSpPr>
        <p:spPr>
          <a:xfrm>
            <a:off x="7463827" y="1551489"/>
            <a:ext cx="484094" cy="167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7F29BF-6D60-85FF-380D-873287AC48A6}"/>
              </a:ext>
            </a:extLst>
          </p:cNvPr>
          <p:cNvSpPr/>
          <p:nvPr/>
        </p:nvSpPr>
        <p:spPr>
          <a:xfrm>
            <a:off x="8624742" y="1541633"/>
            <a:ext cx="484094" cy="167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Arrow 10">
            <a:extLst>
              <a:ext uri="{FF2B5EF4-FFF2-40B4-BE49-F238E27FC236}">
                <a16:creationId xmlns:a16="http://schemas.microsoft.com/office/drawing/2014/main" id="{E0244A81-0390-A32E-E565-2760CFC10332}"/>
              </a:ext>
            </a:extLst>
          </p:cNvPr>
          <p:cNvSpPr/>
          <p:nvPr/>
        </p:nvSpPr>
        <p:spPr>
          <a:xfrm>
            <a:off x="1155610" y="4938818"/>
            <a:ext cx="403315" cy="38554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813649-BD0F-4DC8-E92A-3A87F5B5478A}"/>
              </a:ext>
            </a:extLst>
          </p:cNvPr>
          <p:cNvSpPr txBox="1">
            <a:spLocks/>
          </p:cNvSpPr>
          <p:nvPr/>
        </p:nvSpPr>
        <p:spPr bwMode="auto">
          <a:xfrm>
            <a:off x="607965" y="1282161"/>
            <a:ext cx="11028978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r>
              <a:rPr lang="en-US" sz="2400" dirty="0">
                <a:latin typeface="Calibri" pitchFamily="34" charset="0"/>
                <a:cs typeface="Calibri" pitchFamily="34" charset="0"/>
              </a:rPr>
              <a:t>Fonte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naun-governamentál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sira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hosi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dadus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jeoespasiál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sira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bele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mós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konsidera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tuir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disponibilidade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asesibilidade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no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kualidade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hosi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dadus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governamentál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sira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41B5BA-62B0-AA5F-8584-9B998B99291E}"/>
              </a:ext>
            </a:extLst>
          </p:cNvPr>
          <p:cNvSpPr txBox="1">
            <a:spLocks/>
          </p:cNvSpPr>
          <p:nvPr/>
        </p:nvSpPr>
        <p:spPr bwMode="auto">
          <a:xfrm>
            <a:off x="1541107" y="4795801"/>
            <a:ext cx="8007153" cy="105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lvl="0"/>
            <a:r>
              <a:rPr lang="en-US" sz="2400" dirty="0" err="1">
                <a:latin typeface="Calibri" pitchFamily="34" charset="0"/>
                <a:cs typeface="Calibri" pitchFamily="34" charset="0"/>
              </a:rPr>
              <a:t>Kualidade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no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uzabilidade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(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ezemplu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direitu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sira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uza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no/ka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redistribuisaun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nian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)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hosi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dadus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ida-ne'e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tenke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identifika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uluk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D5FCE9D-609A-CB65-B359-867F613153DD}"/>
              </a:ext>
            </a:extLst>
          </p:cNvPr>
          <p:cNvSpPr txBox="1">
            <a:spLocks/>
          </p:cNvSpPr>
          <p:nvPr/>
        </p:nvSpPr>
        <p:spPr bwMode="auto">
          <a:xfrm>
            <a:off x="954403" y="2796402"/>
            <a:ext cx="9537133" cy="17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/>
              <a:t>ONG </a:t>
            </a:r>
            <a:r>
              <a:rPr lang="en-US" sz="2400" b="1" dirty="0" err="1"/>
              <a:t>sira</a:t>
            </a:r>
            <a:r>
              <a:rPr lang="en-US" sz="2400" b="1" dirty="0"/>
              <a:t> (ONU, </a:t>
            </a:r>
            <a:r>
              <a:rPr lang="en-US" sz="2400" b="1" dirty="0" err="1"/>
              <a:t>nst</a:t>
            </a:r>
            <a:r>
              <a:rPr lang="en-US" sz="2400" b="1" dirty="0"/>
              <a:t>.) </a:t>
            </a:r>
            <a:r>
              <a:rPr lang="en-US" sz="2400" dirty="0"/>
              <a:t>no </a:t>
            </a:r>
            <a:r>
              <a:rPr lang="en-US" sz="2400" b="1" dirty="0" err="1"/>
              <a:t>grupu</a:t>
            </a:r>
            <a:r>
              <a:rPr lang="en-US" sz="2400" b="1" dirty="0"/>
              <a:t> </a:t>
            </a:r>
            <a:r>
              <a:rPr lang="en-US" sz="2400" b="1" dirty="0" err="1"/>
              <a:t>voluntáriu</a:t>
            </a:r>
            <a:r>
              <a:rPr lang="en-US" sz="2400" b="1" dirty="0"/>
              <a:t> </a:t>
            </a:r>
            <a:r>
              <a:rPr lang="en-US" sz="2400" b="1" dirty="0" err="1"/>
              <a:t>sira</a:t>
            </a:r>
            <a:r>
              <a:rPr lang="en-US" sz="2400" b="1" dirty="0"/>
              <a:t> (Ex. OSM)</a:t>
            </a:r>
            <a:r>
              <a:rPr lang="en-US" sz="2400" dirty="0"/>
              <a:t>: </a:t>
            </a:r>
            <a:r>
              <a:rPr lang="en-US" sz="2400" dirty="0" err="1"/>
              <a:t>baliza</a:t>
            </a:r>
            <a:r>
              <a:rPr lang="en-US" sz="2400" dirty="0"/>
              <a:t> </a:t>
            </a:r>
            <a:r>
              <a:rPr lang="en-US" sz="2400" dirty="0" err="1"/>
              <a:t>administrativu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, rede </a:t>
            </a:r>
            <a:r>
              <a:rPr lang="en-US" sz="2400" dirty="0" err="1"/>
              <a:t>estrada</a:t>
            </a:r>
            <a:r>
              <a:rPr lang="en-US" sz="2400" dirty="0"/>
              <a:t>, rede </a:t>
            </a:r>
            <a:r>
              <a:rPr lang="en-US" sz="2400" dirty="0" err="1"/>
              <a:t>idrográfika</a:t>
            </a:r>
            <a:r>
              <a:rPr lang="en-US" sz="2400" dirty="0"/>
              <a:t>, </a:t>
            </a:r>
            <a:r>
              <a:rPr lang="en-US" sz="2400" dirty="0" err="1"/>
              <a:t>fatin</a:t>
            </a:r>
            <a:r>
              <a:rPr lang="en-US" sz="2400" dirty="0"/>
              <a:t> </a:t>
            </a:r>
            <a:r>
              <a:rPr lang="en-US" sz="2400" dirty="0" err="1"/>
              <a:t>populadu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, </a:t>
            </a:r>
            <a:r>
              <a:rPr lang="en-US" sz="2400" dirty="0" err="1"/>
              <a:t>nst</a:t>
            </a:r>
            <a:r>
              <a:rPr lang="en-US" sz="2400" dirty="0"/>
              <a:t>.</a:t>
            </a:r>
          </a:p>
          <a:p>
            <a:pPr>
              <a:defRPr/>
            </a:pPr>
            <a:r>
              <a:rPr lang="en-US" sz="2400" b="1" dirty="0" err="1"/>
              <a:t>Grupu</a:t>
            </a:r>
            <a:r>
              <a:rPr lang="en-US" sz="2400" b="1" dirty="0"/>
              <a:t> </a:t>
            </a:r>
            <a:r>
              <a:rPr lang="en-US" sz="2400" b="1" dirty="0" err="1"/>
              <a:t>peskiza</a:t>
            </a:r>
            <a:r>
              <a:rPr lang="en-US" sz="2400" b="1" dirty="0"/>
              <a:t> </a:t>
            </a:r>
            <a:r>
              <a:rPr lang="en-US" sz="2400" b="1" dirty="0" err="1"/>
              <a:t>sira</a:t>
            </a:r>
            <a:r>
              <a:rPr lang="en-US" sz="2400" b="1" dirty="0"/>
              <a:t>/</a:t>
            </a:r>
            <a:r>
              <a:rPr lang="en-US" sz="2400" b="1" dirty="0" err="1"/>
              <a:t>universidade</a:t>
            </a:r>
            <a:r>
              <a:rPr lang="en-US" sz="2400" b="1" dirty="0"/>
              <a:t> </a:t>
            </a:r>
            <a:r>
              <a:rPr lang="en-US" sz="2400" b="1" dirty="0" err="1"/>
              <a:t>sira</a:t>
            </a:r>
            <a:r>
              <a:rPr lang="en-US" sz="2400" dirty="0"/>
              <a:t>: Rede </a:t>
            </a:r>
            <a:r>
              <a:rPr lang="en-US" sz="2400" dirty="0" err="1"/>
              <a:t>distribuisaun</a:t>
            </a:r>
            <a:r>
              <a:rPr lang="en-US" sz="2400" dirty="0"/>
              <a:t> </a:t>
            </a:r>
            <a:r>
              <a:rPr lang="en-US" sz="2400" dirty="0" err="1"/>
              <a:t>populasaun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r>
              <a:rPr lang="en-US" sz="2400" dirty="0"/>
              <a:t> (</a:t>
            </a:r>
            <a:r>
              <a:rPr lang="en-US" sz="2400" dirty="0" err="1"/>
              <a:t>ezemplu</a:t>
            </a:r>
            <a:r>
              <a:rPr lang="en-US" sz="2400" dirty="0"/>
              <a:t>. </a:t>
            </a:r>
            <a:r>
              <a:rPr lang="en-US" sz="2400" dirty="0" err="1"/>
              <a:t>WorldPop</a:t>
            </a:r>
            <a:r>
              <a:rPr lang="en-US" sz="2400" dirty="0"/>
              <a:t>), </a:t>
            </a:r>
            <a:r>
              <a:rPr lang="en-US" sz="2400" dirty="0" err="1"/>
              <a:t>kobertura</a:t>
            </a:r>
            <a:r>
              <a:rPr lang="en-US" sz="2400" dirty="0"/>
              <a:t> rai </a:t>
            </a:r>
            <a:r>
              <a:rPr lang="en-US" sz="2400" dirty="0" err="1"/>
              <a:t>nian</a:t>
            </a:r>
            <a:r>
              <a:rPr lang="en-US" sz="2400" dirty="0"/>
              <a:t>, DEM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310E8E9-9322-F365-D77F-282FB6E1914A}"/>
              </a:ext>
            </a:extLst>
          </p:cNvPr>
          <p:cNvSpPr txBox="1">
            <a:spLocks/>
          </p:cNvSpPr>
          <p:nvPr/>
        </p:nvSpPr>
        <p:spPr bwMode="auto">
          <a:xfrm>
            <a:off x="607965" y="2313279"/>
            <a:ext cx="2702124" cy="42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r>
              <a:rPr lang="en-US" sz="2400" dirty="0" err="1">
                <a:latin typeface="Calibri" pitchFamily="34" charset="0"/>
                <a:cs typeface="Calibri" pitchFamily="34" charset="0"/>
              </a:rPr>
              <a:t>Ezemplu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:</a:t>
            </a:r>
          </a:p>
        </p:txBody>
      </p:sp>
      <p:pic>
        <p:nvPicPr>
          <p:cNvPr id="12" name="Picture 1" descr="C:\Users\Samsung\AppData\Local\Microsoft\Windows\INetCache\IE\3LEF0BVK\556px-Mauritius_Road_Signs_-_Warning_Sign_-_Other_dangers.svg[1].png">
            <a:extLst>
              <a:ext uri="{FF2B5EF4-FFF2-40B4-BE49-F238E27FC236}">
                <a16:creationId xmlns:a16="http://schemas.microsoft.com/office/drawing/2014/main" id="{8B1A211F-0AAD-B5E7-87EB-D4FAE1A87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150" y="4860014"/>
            <a:ext cx="1052513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AB88077-FA00-59A2-BAF0-82FF719CFF2B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48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39B5A-A3B4-8931-5BE4-535DB82CD50A}"/>
              </a:ext>
            </a:extLst>
          </p:cNvPr>
          <p:cNvSpPr txBox="1">
            <a:spLocks/>
          </p:cNvSpPr>
          <p:nvPr/>
        </p:nvSpPr>
        <p:spPr bwMode="auto">
          <a:xfrm>
            <a:off x="0" y="785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Kompila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ne'ebé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Existe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ona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01630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0D500D1-21BC-CFFA-6DDA-C144BF813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742538"/>
            <a:ext cx="9796212" cy="50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b="1" dirty="0"/>
              <a:t>Fonte </a:t>
            </a:r>
            <a:r>
              <a:rPr lang="en-US" sz="2400" b="1" dirty="0" err="1"/>
              <a:t>dadus</a:t>
            </a:r>
            <a:r>
              <a:rPr lang="en-US" sz="2400" b="1" dirty="0"/>
              <a:t> </a:t>
            </a:r>
            <a:r>
              <a:rPr lang="en-US" sz="2400" b="1" dirty="0" err="1"/>
              <a:t>potensiál</a:t>
            </a:r>
            <a:r>
              <a:rPr lang="en-US" sz="2400" b="1" dirty="0"/>
              <a:t> </a:t>
            </a:r>
            <a:r>
              <a:rPr lang="en-US" sz="2400" b="1" dirty="0" err="1"/>
              <a:t>sira</a:t>
            </a:r>
            <a:r>
              <a:rPr lang="en-US" sz="2400" b="1" dirty="0"/>
              <a:t> </a:t>
            </a:r>
            <a:r>
              <a:rPr lang="en-US" sz="2400" b="1" dirty="0" err="1"/>
              <a:t>seluk</a:t>
            </a:r>
            <a:r>
              <a:rPr lang="en-US" sz="2400" b="1" dirty="0"/>
              <a:t> </a:t>
            </a:r>
            <a:r>
              <a:rPr lang="en-US" sz="2400" b="1" dirty="0" err="1"/>
              <a:t>atu</a:t>
            </a:r>
            <a:r>
              <a:rPr lang="en-US" sz="2400" b="1" dirty="0"/>
              <a:t> </a:t>
            </a:r>
            <a:r>
              <a:rPr lang="en-US" sz="2400" b="1" dirty="0" err="1"/>
              <a:t>kompila</a:t>
            </a:r>
            <a:r>
              <a:rPr lang="en-US" sz="2400" b="1" dirty="0"/>
              <a:t> – </a:t>
            </a:r>
            <a:r>
              <a:rPr lang="en-US" sz="2400" b="1" dirty="0" err="1"/>
              <a:t>Ezemplu</a:t>
            </a:r>
            <a:r>
              <a:rPr lang="en-US" sz="2400" b="1" dirty="0"/>
              <a:t> </a:t>
            </a:r>
            <a:r>
              <a:rPr lang="en-US" sz="2400" b="1" dirty="0" err="1"/>
              <a:t>dadus</a:t>
            </a:r>
            <a:r>
              <a:rPr lang="en-US" sz="2400" b="1" dirty="0"/>
              <a:t> </a:t>
            </a:r>
            <a:r>
              <a:rPr lang="en-US" sz="2400" b="1" dirty="0" err="1"/>
              <a:t>globál</a:t>
            </a:r>
            <a:endParaRPr lang="en-US" sz="2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B96AF5-4414-83F3-673F-467E280F1A51}"/>
              </a:ext>
            </a:extLst>
          </p:cNvPr>
          <p:cNvSpPr/>
          <p:nvPr/>
        </p:nvSpPr>
        <p:spPr>
          <a:xfrm>
            <a:off x="7463827" y="1551489"/>
            <a:ext cx="484094" cy="167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7F29BF-6D60-85FF-380D-873287AC48A6}"/>
              </a:ext>
            </a:extLst>
          </p:cNvPr>
          <p:cNvSpPr/>
          <p:nvPr/>
        </p:nvSpPr>
        <p:spPr>
          <a:xfrm>
            <a:off x="8624742" y="1541633"/>
            <a:ext cx="484094" cy="167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284E111-D215-EFB7-B56B-7717FF9792C3}"/>
              </a:ext>
            </a:extLst>
          </p:cNvPr>
          <p:cNvGraphicFramePr>
            <a:graphicFrameLocks noGrp="1"/>
          </p:cNvGraphicFramePr>
          <p:nvPr/>
        </p:nvGraphicFramePr>
        <p:xfrm>
          <a:off x="250975" y="1368443"/>
          <a:ext cx="11690049" cy="482844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96943">
                  <a:extLst>
                    <a:ext uri="{9D8B030D-6E8A-4147-A177-3AD203B41FA5}">
                      <a16:colId xmlns:a16="http://schemas.microsoft.com/office/drawing/2014/main" val="3792402758"/>
                    </a:ext>
                  </a:extLst>
                </a:gridCol>
                <a:gridCol w="1885492">
                  <a:extLst>
                    <a:ext uri="{9D8B030D-6E8A-4147-A177-3AD203B41FA5}">
                      <a16:colId xmlns:a16="http://schemas.microsoft.com/office/drawing/2014/main" val="3845467693"/>
                    </a:ext>
                  </a:extLst>
                </a:gridCol>
                <a:gridCol w="1131295">
                  <a:extLst>
                    <a:ext uri="{9D8B030D-6E8A-4147-A177-3AD203B41FA5}">
                      <a16:colId xmlns:a16="http://schemas.microsoft.com/office/drawing/2014/main" val="2506588105"/>
                    </a:ext>
                  </a:extLst>
                </a:gridCol>
                <a:gridCol w="848471">
                  <a:extLst>
                    <a:ext uri="{9D8B030D-6E8A-4147-A177-3AD203B41FA5}">
                      <a16:colId xmlns:a16="http://schemas.microsoft.com/office/drawing/2014/main" val="4226541279"/>
                    </a:ext>
                  </a:extLst>
                </a:gridCol>
                <a:gridCol w="1979767">
                  <a:extLst>
                    <a:ext uri="{9D8B030D-6E8A-4147-A177-3AD203B41FA5}">
                      <a16:colId xmlns:a16="http://schemas.microsoft.com/office/drawing/2014/main" val="1696429910"/>
                    </a:ext>
                  </a:extLst>
                </a:gridCol>
                <a:gridCol w="1091175">
                  <a:extLst>
                    <a:ext uri="{9D8B030D-6E8A-4147-A177-3AD203B41FA5}">
                      <a16:colId xmlns:a16="http://schemas.microsoft.com/office/drawing/2014/main" val="1936769511"/>
                    </a:ext>
                  </a:extLst>
                </a:gridCol>
                <a:gridCol w="1454239">
                  <a:extLst>
                    <a:ext uri="{9D8B030D-6E8A-4147-A177-3AD203B41FA5}">
                      <a16:colId xmlns:a16="http://schemas.microsoft.com/office/drawing/2014/main" val="3520209093"/>
                    </a:ext>
                  </a:extLst>
                </a:gridCol>
                <a:gridCol w="1602667">
                  <a:extLst>
                    <a:ext uri="{9D8B030D-6E8A-4147-A177-3AD203B41FA5}">
                      <a16:colId xmlns:a16="http://schemas.microsoft.com/office/drawing/2014/main" val="3489247524"/>
                    </a:ext>
                  </a:extLst>
                </a:gridCol>
              </a:tblGrid>
              <a:tr h="2546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noProof="0" dirty="0">
                          <a:effectLst/>
                        </a:rPr>
                        <a:t>Geographic feature</a:t>
                      </a: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noProof="0" dirty="0">
                          <a:effectLst/>
                        </a:rPr>
                        <a:t>Database name</a:t>
                      </a: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noProof="0" dirty="0">
                          <a:effectLst/>
                        </a:rPr>
                        <a:t>Temporal validity/ last update</a:t>
                      </a: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noProof="0" dirty="0">
                          <a:effectLst/>
                        </a:rPr>
                        <a:t>Format</a:t>
                      </a: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noProof="0" dirty="0">
                          <a:effectLst/>
                        </a:rPr>
                        <a:t>Website</a:t>
                      </a: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noProof="0" dirty="0">
                          <a:effectLst/>
                        </a:rPr>
                        <a:t>Access rights</a:t>
                      </a: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noProof="0" dirty="0">
                          <a:effectLst/>
                        </a:rPr>
                        <a:t>Use restrictions</a:t>
                      </a: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noProof="0" dirty="0">
                          <a:effectLst/>
                        </a:rPr>
                        <a:t>Redistribution restrictions</a:t>
                      </a:r>
                    </a:p>
                  </a:txBody>
                  <a:tcPr marL="6367" marR="6367" marT="6367" marB="0" anchor="ctr"/>
                </a:tc>
                <a:extLst>
                  <a:ext uri="{0D108BD9-81ED-4DB2-BD59-A6C34878D82A}">
                    <a16:rowId xmlns:a16="http://schemas.microsoft.com/office/drawing/2014/main" val="1616733640"/>
                  </a:ext>
                </a:extLst>
              </a:tr>
              <a:tr h="4011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noProof="0" dirty="0">
                          <a:effectLst/>
                        </a:rPr>
                        <a:t>Digital elevation model</a:t>
                      </a: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6367" marT="6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noProof="0" dirty="0">
                          <a:effectLst/>
                        </a:rPr>
                        <a:t>SRTM90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6367" marT="63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noProof="0" dirty="0">
                          <a:effectLst/>
                        </a:rPr>
                        <a:t>2000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noProof="0" dirty="0">
                          <a:effectLst/>
                        </a:rPr>
                        <a:t>Raster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sng" strike="noStrike" noProof="0" dirty="0">
                          <a:effectLst/>
                          <a:hlinkClick r:id="rId3"/>
                        </a:rPr>
                        <a:t>https://cmr.earthdata.nasa.gov/search/concepts/C1214622194-SCIOPS</a:t>
                      </a:r>
                      <a:endParaRPr lang="en-US" sz="1600" b="0" i="0" u="sng" strike="noStrike" noProof="0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6367" marT="63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Open access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Commercial use</a:t>
                      </a:r>
                      <a:endParaRPr lang="en-US" sz="145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Commercial use</a:t>
                      </a:r>
                      <a:endParaRPr lang="en-US" sz="145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extLst>
                  <a:ext uri="{0D108BD9-81ED-4DB2-BD59-A6C34878D82A}">
                    <a16:rowId xmlns:a16="http://schemas.microsoft.com/office/drawing/2014/main" val="3338579188"/>
                  </a:ext>
                </a:extLst>
              </a:tr>
              <a:tr h="4011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noProof="0" dirty="0">
                          <a:effectLst/>
                        </a:rPr>
                        <a:t>Land cover</a:t>
                      </a: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6367" marT="6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noProof="0" dirty="0">
                          <a:effectLst/>
                        </a:rPr>
                        <a:t>Copernicus Global Land Cover Layers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6367" marT="63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noProof="0" dirty="0">
                          <a:effectLst/>
                        </a:rPr>
                        <a:t>2015 - 2019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noProof="0" dirty="0">
                          <a:effectLst/>
                        </a:rPr>
                        <a:t>Raster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sng" strike="noStrike" noProof="0" dirty="0">
                          <a:effectLst/>
                          <a:hlinkClick r:id="rId4"/>
                        </a:rPr>
                        <a:t>https://land.copernicus.eu/global/products/lc</a:t>
                      </a:r>
                      <a:endParaRPr lang="en-US" sz="1600" b="0" i="0" u="sng" strike="noStrike" noProof="0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6367" marT="63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Open access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noProof="0" dirty="0">
                          <a:effectLst/>
                        </a:rPr>
                        <a:t>None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None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67" marR="6367" marT="6367" marB="0" anchor="ctr"/>
                </a:tc>
                <a:extLst>
                  <a:ext uri="{0D108BD9-81ED-4DB2-BD59-A6C34878D82A}">
                    <a16:rowId xmlns:a16="http://schemas.microsoft.com/office/drawing/2014/main" val="1579570054"/>
                  </a:ext>
                </a:extLst>
              </a:tr>
              <a:tr h="4011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noProof="0" dirty="0">
                          <a:effectLst/>
                        </a:rPr>
                        <a:t>Distribution of the population</a:t>
                      </a: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6367" marT="6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noProof="0" dirty="0" err="1">
                          <a:effectLst/>
                        </a:rPr>
                        <a:t>WorldPop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6367" marT="63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noProof="0" dirty="0">
                          <a:effectLst/>
                        </a:rPr>
                        <a:t>2020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noProof="0" dirty="0">
                          <a:effectLst/>
                        </a:rPr>
                        <a:t>Raster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sng" strike="noStrike" noProof="0" dirty="0">
                          <a:effectLst/>
                          <a:hlinkClick r:id="rId5"/>
                        </a:rPr>
                        <a:t>https://hub.worldpop.org/geodata/summary?id=50236</a:t>
                      </a:r>
                      <a:r>
                        <a:rPr lang="en-US" sz="1600" u="sng" strike="noStrike" noProof="0" dirty="0">
                          <a:effectLst/>
                        </a:rPr>
                        <a:t> </a:t>
                      </a:r>
                      <a:endParaRPr lang="en-US" sz="1600" b="0" i="0" u="sng" strike="noStrike" noProof="0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6367" marT="63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Open access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None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67" marR="6367" marT="636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None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67" marR="6367" marT="6367" marB="0" anchor="ctr"/>
                </a:tc>
                <a:extLst>
                  <a:ext uri="{0D108BD9-81ED-4DB2-BD59-A6C34878D82A}">
                    <a16:rowId xmlns:a16="http://schemas.microsoft.com/office/drawing/2014/main" val="3814938228"/>
                  </a:ext>
                </a:extLst>
              </a:tr>
              <a:tr h="4011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noProof="0" dirty="0">
                          <a:effectLst/>
                        </a:rPr>
                        <a:t>Hydrographic network</a:t>
                      </a: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6367" marT="6367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noProof="0" dirty="0">
                          <a:effectLst/>
                        </a:rPr>
                        <a:t>OpenStreetMap (OSM)</a:t>
                      </a:r>
                    </a:p>
                  </a:txBody>
                  <a:tcPr marL="72000" marR="6367" marT="636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noProof="0" dirty="0">
                          <a:effectLst/>
                        </a:rPr>
                        <a:t>2024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noProof="0" dirty="0">
                          <a:effectLst/>
                        </a:rPr>
                        <a:t>Vector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600" u="sng" strike="noStrike" noProof="0" dirty="0">
                          <a:effectLst/>
                          <a:hlinkClick r:id="rId6"/>
                        </a:rPr>
                        <a:t>http://download.geofabrik.de/</a:t>
                      </a:r>
                      <a:endParaRPr lang="en-US" sz="1600" b="0" i="0" u="sng" strike="noStrike" noProof="0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6367" marT="6367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Open access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None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67" marR="6367" marT="6367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None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67" marR="6367" marT="6367" marB="0" anchor="ctr"/>
                </a:tc>
                <a:extLst>
                  <a:ext uri="{0D108BD9-81ED-4DB2-BD59-A6C34878D82A}">
                    <a16:rowId xmlns:a16="http://schemas.microsoft.com/office/drawing/2014/main" val="2002791898"/>
                  </a:ext>
                </a:extLst>
              </a:tr>
              <a:tr h="40112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Transport network</a:t>
                      </a:r>
                    </a:p>
                  </a:txBody>
                  <a:tcPr marL="72000" marR="6367" marT="6367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r>
                        <a:rPr lang="fr-CH" sz="1600" u="none" strike="noStrike" noProof="0" dirty="0" err="1">
                          <a:effectLst/>
                        </a:rPr>
                        <a:t>OpenStreetMap</a:t>
                      </a:r>
                      <a:r>
                        <a:rPr lang="fr-CH" sz="1600" u="none" strike="noStrike" noProof="0" dirty="0">
                          <a:effectLst/>
                        </a:rPr>
                        <a:t> (OSM)</a:t>
                      </a:r>
                      <a:endParaRPr lang="fr-CH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fr-CH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fr-CH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fr-CH" sz="1600" b="0" i="0" u="sng" strike="noStrike" noProof="0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fr-CH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fr-CH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fr-CH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extLst>
                  <a:ext uri="{0D108BD9-81ED-4DB2-BD59-A6C34878D82A}">
                    <a16:rowId xmlns:a16="http://schemas.microsoft.com/office/drawing/2014/main" val="736195678"/>
                  </a:ext>
                </a:extLst>
              </a:tr>
              <a:tr h="40112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b="1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Building footprint</a:t>
                      </a:r>
                    </a:p>
                  </a:txBody>
                  <a:tcPr marL="72000" marR="6367" marT="6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noProof="0" dirty="0">
                          <a:effectLst/>
                        </a:rPr>
                        <a:t>Google Open building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6367" marT="63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noProof="0" dirty="0">
                          <a:effectLst/>
                        </a:rPr>
                        <a:t>2021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noProof="0" dirty="0">
                          <a:effectLst/>
                        </a:rPr>
                        <a:t>Vector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sng" strike="noStrike" noProof="0" dirty="0">
                          <a:effectLst/>
                          <a:hlinkClick r:id="rId7"/>
                        </a:rPr>
                        <a:t>https://sites.research.google/open-buildings/</a:t>
                      </a:r>
                      <a:endParaRPr lang="en-US" sz="1600" b="0" i="0" u="sng" strike="noStrike" noProof="0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6367" marT="636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Open access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7" marR="6367" marT="636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None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67" marR="6367" marT="636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None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67" marR="6367" marT="6367" marB="0" anchor="ctr"/>
                </a:tc>
                <a:extLst>
                  <a:ext uri="{0D108BD9-81ED-4DB2-BD59-A6C34878D82A}">
                    <a16:rowId xmlns:a16="http://schemas.microsoft.com/office/drawing/2014/main" val="423877253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8E852-8A32-4F45-3199-8B438697D9C5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49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2FE036-53B2-49DB-740A-024B51BAC308}"/>
              </a:ext>
            </a:extLst>
          </p:cNvPr>
          <p:cNvSpPr txBox="1">
            <a:spLocks/>
          </p:cNvSpPr>
          <p:nvPr/>
        </p:nvSpPr>
        <p:spPr bwMode="auto">
          <a:xfrm>
            <a:off x="0" y="785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Kompila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ne'ebé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Existe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ona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440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07FA1-4B1F-A3AB-5A81-9D3099FD8FE3}"/>
              </a:ext>
            </a:extLst>
          </p:cNvPr>
          <p:cNvSpPr txBox="1">
            <a:spLocks/>
          </p:cNvSpPr>
          <p:nvPr/>
        </p:nvSpPr>
        <p:spPr>
          <a:xfrm>
            <a:off x="1524000" y="26897"/>
            <a:ext cx="9144000" cy="607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s-ES" altLang="en-US" dirty="0"/>
              <a:t>Define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nia</a:t>
            </a:r>
            <a:r>
              <a:rPr lang="es-ES" altLang="en-US" dirty="0"/>
              <a:t> </a:t>
            </a:r>
            <a:r>
              <a:rPr lang="es-ES" altLang="en-US" dirty="0" err="1"/>
              <a:t>Espesifikasaun</a:t>
            </a:r>
            <a:r>
              <a:rPr lang="es-ES" altLang="en-US" dirty="0"/>
              <a:t> –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jeoespasiál</a:t>
            </a:r>
            <a:endParaRPr lang="fr-F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16BDB-8F0F-396D-2C28-F4AA28742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165" y="736823"/>
            <a:ext cx="11301277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dirty="0" err="1"/>
              <a:t>Bainhira</a:t>
            </a:r>
            <a:r>
              <a:rPr lang="en-US" sz="2400" dirty="0"/>
              <a:t> </a:t>
            </a:r>
            <a:r>
              <a:rPr lang="en-US" sz="2400" dirty="0" err="1"/>
              <a:t>ita</a:t>
            </a:r>
            <a:r>
              <a:rPr lang="en-US" sz="2400" dirty="0"/>
              <a:t> </a:t>
            </a:r>
            <a:r>
              <a:rPr lang="en-US" sz="2400" dirty="0" err="1"/>
              <a:t>ko'alia</a:t>
            </a:r>
            <a:r>
              <a:rPr lang="en-US" sz="2400" dirty="0"/>
              <a:t> </a:t>
            </a:r>
            <a:r>
              <a:rPr lang="en-US" sz="2400" dirty="0" err="1"/>
              <a:t>kona-ba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jeoespasiál</a:t>
            </a:r>
            <a:r>
              <a:rPr lang="en-US" sz="2400" dirty="0"/>
              <a:t>, </a:t>
            </a:r>
            <a:r>
              <a:rPr lang="en-US" sz="2400" dirty="0" err="1"/>
              <a:t>kritériu</a:t>
            </a:r>
            <a:r>
              <a:rPr lang="en-US" sz="2400" dirty="0"/>
              <a:t> </a:t>
            </a:r>
            <a:r>
              <a:rPr lang="en-US" sz="2400" dirty="0" err="1"/>
              <a:t>sira-ne'e</a:t>
            </a:r>
            <a:r>
              <a:rPr lang="en-US" sz="2400" dirty="0"/>
              <a:t> </a:t>
            </a:r>
            <a:r>
              <a:rPr lang="en-US" sz="2400" dirty="0" err="1"/>
              <a:t>pelumenus</a:t>
            </a:r>
            <a:r>
              <a:rPr lang="en-US" sz="2400" dirty="0"/>
              <a:t> </a:t>
            </a:r>
            <a:r>
              <a:rPr lang="en-US" sz="2400" dirty="0" err="1"/>
              <a:t>tenke</a:t>
            </a:r>
            <a:r>
              <a:rPr lang="en-US" sz="2400" dirty="0"/>
              <a:t> </a:t>
            </a:r>
            <a:r>
              <a:rPr lang="en-US" sz="2400" dirty="0" err="1"/>
              <a:t>kobre</a:t>
            </a:r>
            <a:r>
              <a:rPr lang="en-US" sz="2400" dirty="0"/>
              <a:t>: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7C82880-F0C1-E11A-24E9-A3F359BE4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425" y="1202591"/>
            <a:ext cx="8364069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buFontTx/>
              <a:buChar char="•"/>
              <a:defRPr/>
            </a:pP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Validade</a:t>
            </a:r>
            <a:r>
              <a:rPr lang="en-GB" sz="2300" dirty="0">
                <a:ea typeface="Times New Roman" pitchFamily="18" charset="0"/>
              </a:rPr>
              <a:t>:</a:t>
            </a:r>
            <a:endParaRPr lang="en-US" sz="2300" dirty="0"/>
          </a:p>
          <a:p>
            <a:pPr lvl="1" eaLnBrk="0" hangingPunct="0">
              <a:defRPr/>
            </a:pPr>
            <a:r>
              <a:rPr lang="en-GB" sz="2300" dirty="0">
                <a:ea typeface="Times New Roman" pitchFamily="18" charset="0"/>
              </a:rPr>
              <a:t>V.1 Sistema </a:t>
            </a:r>
            <a:r>
              <a:rPr lang="en-GB" sz="2300" dirty="0" err="1">
                <a:ea typeface="Times New Roman" pitchFamily="18" charset="0"/>
              </a:rPr>
              <a:t>koordenada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jeográfika</a:t>
            </a:r>
            <a:r>
              <a:rPr lang="en-GB" sz="2300" dirty="0">
                <a:ea typeface="Times New Roman" pitchFamily="18" charset="0"/>
              </a:rPr>
              <a:t> no </a:t>
            </a:r>
            <a:r>
              <a:rPr lang="en-GB" sz="2300" dirty="0" err="1">
                <a:ea typeface="Times New Roman" pitchFamily="18" charset="0"/>
              </a:rPr>
              <a:t>projesaun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mapa</a:t>
            </a:r>
            <a:endParaRPr lang="en-GB" sz="2300" dirty="0">
              <a:ea typeface="Times New Roman" pitchFamily="18" charset="0"/>
            </a:endParaRPr>
          </a:p>
          <a:p>
            <a:pPr lvl="1" eaLnBrk="0" hangingPunct="0">
              <a:defRPr/>
            </a:pPr>
            <a:r>
              <a:rPr lang="en-GB" sz="2300" dirty="0">
                <a:ea typeface="Times New Roman" pitchFamily="18" charset="0"/>
              </a:rPr>
              <a:t>V.2 </a:t>
            </a:r>
            <a:r>
              <a:rPr lang="en-GB" sz="2300" dirty="0" err="1">
                <a:ea typeface="Times New Roman" pitchFamily="18" charset="0"/>
              </a:rPr>
              <a:t>Extensaun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jeográfika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hosi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área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ne'ebé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maka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kobre</a:t>
            </a:r>
            <a:endParaRPr lang="en-GB" sz="2300" dirty="0">
              <a:ea typeface="Times New Roman" pitchFamily="18" charset="0"/>
            </a:endParaRPr>
          </a:p>
          <a:p>
            <a:pPr lvl="1" eaLnBrk="0" hangingPunct="0">
              <a:defRPr/>
            </a:pPr>
            <a:r>
              <a:rPr lang="en-GB" sz="2300" dirty="0">
                <a:ea typeface="Times New Roman" pitchFamily="18" charset="0"/>
              </a:rPr>
              <a:t>V.3 </a:t>
            </a:r>
            <a:r>
              <a:rPr lang="en-GB" sz="2300" dirty="0" err="1">
                <a:ea typeface="Times New Roman" pitchFamily="18" charset="0"/>
              </a:rPr>
              <a:t>Informasaun</a:t>
            </a:r>
            <a:r>
              <a:rPr lang="en-GB" sz="2300" dirty="0">
                <a:ea typeface="Times New Roman" pitchFamily="18" charset="0"/>
              </a:rPr>
              <a:t>(</a:t>
            </a:r>
            <a:r>
              <a:rPr lang="en-GB" sz="2300" dirty="0" err="1">
                <a:ea typeface="Times New Roman" pitchFamily="18" charset="0"/>
              </a:rPr>
              <a:t>sira</a:t>
            </a:r>
            <a:r>
              <a:rPr lang="en-GB" sz="2300" dirty="0">
                <a:ea typeface="Times New Roman" pitchFamily="18" charset="0"/>
              </a:rPr>
              <a:t>) </a:t>
            </a:r>
            <a:r>
              <a:rPr lang="en-GB" sz="2300" dirty="0" err="1">
                <a:ea typeface="Times New Roman" pitchFamily="18" charset="0"/>
              </a:rPr>
              <a:t>ne'ebé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inklui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iha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dadus</a:t>
            </a:r>
            <a:endParaRPr lang="en-GB" sz="2300" dirty="0">
              <a:ea typeface="Times New Roman" pitchFamily="18" charset="0"/>
            </a:endParaRPr>
          </a:p>
          <a:p>
            <a:pPr lvl="1" eaLnBrk="0" hangingPunct="0">
              <a:defRPr/>
            </a:pPr>
            <a:r>
              <a:rPr lang="en-GB" sz="2300" dirty="0">
                <a:ea typeface="Times New Roman" pitchFamily="18" charset="0"/>
              </a:rPr>
              <a:t>V.4 </a:t>
            </a:r>
            <a:r>
              <a:rPr lang="en-GB" sz="2300" dirty="0" err="1">
                <a:ea typeface="Times New Roman" pitchFamily="18" charset="0"/>
              </a:rPr>
              <a:t>Formatu</a:t>
            </a:r>
            <a:r>
              <a:rPr lang="en-GB" sz="2300" dirty="0">
                <a:ea typeface="Times New Roman" pitchFamily="18" charset="0"/>
              </a:rPr>
              <a:t>(</a:t>
            </a:r>
            <a:r>
              <a:rPr lang="en-GB" sz="2300" dirty="0" err="1">
                <a:ea typeface="Times New Roman" pitchFamily="18" charset="0"/>
              </a:rPr>
              <a:t>sira</a:t>
            </a:r>
            <a:r>
              <a:rPr lang="en-GB" sz="2300" dirty="0">
                <a:ea typeface="Times New Roman" pitchFamily="18" charset="0"/>
              </a:rPr>
              <a:t>) </a:t>
            </a:r>
            <a:r>
              <a:rPr lang="en-GB" sz="2300" dirty="0" err="1">
                <a:ea typeface="Times New Roman" pitchFamily="18" charset="0"/>
              </a:rPr>
              <a:t>arkivu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sira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kona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ba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fahe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dadus</a:t>
            </a:r>
            <a:endParaRPr lang="en-GB" sz="2300" dirty="0">
              <a:ea typeface="Times New Roman" pitchFamily="18" charset="0"/>
            </a:endParaRPr>
          </a:p>
          <a:p>
            <a:pPr lvl="1" eaLnBrk="0" hangingPunct="0">
              <a:defRPr/>
            </a:pPr>
            <a:r>
              <a:rPr lang="en-GB" sz="2300" dirty="0">
                <a:ea typeface="Times New Roman" pitchFamily="18" charset="0"/>
              </a:rPr>
              <a:t>V.5 </a:t>
            </a:r>
            <a:r>
              <a:rPr lang="en-GB" sz="2300" dirty="0" err="1">
                <a:ea typeface="Times New Roman" pitchFamily="18" charset="0"/>
              </a:rPr>
              <a:t>Perfil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metadadus</a:t>
            </a:r>
            <a:endParaRPr lang="en-US" sz="2300" dirty="0"/>
          </a:p>
          <a:p>
            <a:pPr eaLnBrk="0" hangingPunct="0">
              <a:buFontTx/>
              <a:buChar char="•"/>
              <a:defRPr/>
            </a:pP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Akurasi</a:t>
            </a:r>
            <a:r>
              <a:rPr lang="en-GB" sz="2300" dirty="0">
                <a:ea typeface="Times New Roman" pitchFamily="18" charset="0"/>
              </a:rPr>
              <a:t>:</a:t>
            </a:r>
            <a:endParaRPr lang="en-US" sz="2300" dirty="0"/>
          </a:p>
          <a:p>
            <a:pPr lvl="1" eaLnBrk="0" hangingPunct="0">
              <a:defRPr/>
            </a:pPr>
            <a:r>
              <a:rPr lang="en-GB" sz="2300" dirty="0">
                <a:ea typeface="Times New Roman" pitchFamily="18" charset="0"/>
              </a:rPr>
              <a:t>A.1 </a:t>
            </a:r>
            <a:r>
              <a:rPr lang="en-GB" sz="2300" dirty="0" err="1">
                <a:ea typeface="Times New Roman" pitchFamily="18" charset="0"/>
              </a:rPr>
              <a:t>Eskala</a:t>
            </a:r>
            <a:r>
              <a:rPr lang="en-GB" sz="2300" dirty="0">
                <a:ea typeface="Times New Roman" pitchFamily="18" charset="0"/>
              </a:rPr>
              <a:t> (</a:t>
            </a:r>
            <a:r>
              <a:rPr lang="en-GB" sz="2300" dirty="0" err="1">
                <a:ea typeface="Times New Roman" pitchFamily="18" charset="0"/>
              </a:rPr>
              <a:t>kamada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vetor</a:t>
            </a:r>
            <a:r>
              <a:rPr lang="en-GB" sz="2300" dirty="0">
                <a:ea typeface="Times New Roman" pitchFamily="18" charset="0"/>
              </a:rPr>
              <a:t>/raster)</a:t>
            </a:r>
          </a:p>
          <a:p>
            <a:pPr lvl="1" eaLnBrk="0" hangingPunct="0">
              <a:defRPr/>
            </a:pPr>
            <a:r>
              <a:rPr lang="en-GB" sz="2300" dirty="0">
                <a:ea typeface="Times New Roman" pitchFamily="18" charset="0"/>
              </a:rPr>
              <a:t>A.2 </a:t>
            </a:r>
            <a:r>
              <a:rPr lang="en-GB" sz="2300" dirty="0" err="1">
                <a:ea typeface="Times New Roman" pitchFamily="18" charset="0"/>
              </a:rPr>
              <a:t>Rezolusaun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espasiál</a:t>
            </a:r>
            <a:r>
              <a:rPr lang="en-GB" sz="2300" dirty="0">
                <a:ea typeface="Times New Roman" pitchFamily="18" charset="0"/>
              </a:rPr>
              <a:t> (</a:t>
            </a:r>
            <a:r>
              <a:rPr lang="en-GB" sz="2300" dirty="0" err="1">
                <a:ea typeface="Times New Roman" pitchFamily="18" charset="0"/>
              </a:rPr>
              <a:t>kamada</a:t>
            </a:r>
            <a:r>
              <a:rPr lang="en-GB" sz="2300" dirty="0">
                <a:ea typeface="Times New Roman" pitchFamily="18" charset="0"/>
              </a:rPr>
              <a:t> raster)</a:t>
            </a:r>
          </a:p>
          <a:p>
            <a:pPr lvl="1" eaLnBrk="0" hangingPunct="0">
              <a:defRPr/>
            </a:pPr>
            <a:r>
              <a:rPr lang="en-GB" sz="2300" dirty="0">
                <a:ea typeface="Times New Roman" pitchFamily="18" charset="0"/>
              </a:rPr>
              <a:t>A.3 </a:t>
            </a:r>
            <a:r>
              <a:rPr lang="en-GB" sz="2300" dirty="0" err="1">
                <a:ea typeface="Times New Roman" pitchFamily="18" charset="0"/>
              </a:rPr>
              <a:t>Akurasi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pozisaun</a:t>
            </a:r>
            <a:r>
              <a:rPr lang="en-GB" sz="2300" dirty="0">
                <a:ea typeface="Times New Roman" pitchFamily="18" charset="0"/>
              </a:rPr>
              <a:t> (</a:t>
            </a:r>
            <a:r>
              <a:rPr lang="en-GB" sz="2300" dirty="0" err="1">
                <a:ea typeface="Times New Roman" pitchFamily="18" charset="0"/>
              </a:rPr>
              <a:t>kamada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vetor</a:t>
            </a:r>
            <a:r>
              <a:rPr lang="en-GB" sz="2300" dirty="0">
                <a:ea typeface="Times New Roman" pitchFamily="18" charset="0"/>
              </a:rPr>
              <a:t>/raster)</a:t>
            </a:r>
          </a:p>
          <a:p>
            <a:pPr lvl="1" eaLnBrk="0" hangingPunct="0">
              <a:defRPr/>
            </a:pPr>
            <a:r>
              <a:rPr lang="en-GB" sz="2300" dirty="0">
                <a:ea typeface="Times New Roman" pitchFamily="18" charset="0"/>
              </a:rPr>
              <a:t>A.4 </a:t>
            </a:r>
            <a:r>
              <a:rPr lang="en-GB" sz="2300" dirty="0" err="1">
                <a:ea typeface="Times New Roman" pitchFamily="18" charset="0"/>
              </a:rPr>
              <a:t>Akurasi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Pozisionál</a:t>
            </a:r>
            <a:r>
              <a:rPr lang="en-GB" sz="2300" dirty="0">
                <a:ea typeface="Times New Roman" pitchFamily="18" charset="0"/>
              </a:rPr>
              <a:t> (</a:t>
            </a:r>
            <a:r>
              <a:rPr lang="en-GB" sz="2300" dirty="0" err="1">
                <a:ea typeface="Times New Roman" pitchFamily="18" charset="0"/>
              </a:rPr>
              <a:t>leitura</a:t>
            </a:r>
            <a:r>
              <a:rPr lang="en-GB" sz="2300" dirty="0">
                <a:ea typeface="Times New Roman" pitchFamily="18" charset="0"/>
              </a:rPr>
              <a:t> GNSS)</a:t>
            </a:r>
          </a:p>
          <a:p>
            <a:pPr lvl="1" eaLnBrk="0" hangingPunct="0">
              <a:defRPr/>
            </a:pPr>
            <a:r>
              <a:rPr lang="en-GB" sz="2300" dirty="0">
                <a:ea typeface="Times New Roman" pitchFamily="18" charset="0"/>
              </a:rPr>
              <a:t>A.5 </a:t>
            </a:r>
            <a:r>
              <a:rPr lang="en-GB" sz="2300" dirty="0" err="1">
                <a:ea typeface="Times New Roman" pitchFamily="18" charset="0"/>
              </a:rPr>
              <a:t>Presizaun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pozisionál</a:t>
            </a:r>
            <a:r>
              <a:rPr lang="en-GB" sz="2300" dirty="0">
                <a:ea typeface="Times New Roman" pitchFamily="18" charset="0"/>
              </a:rPr>
              <a:t> (</a:t>
            </a:r>
            <a:r>
              <a:rPr lang="en-GB" sz="2300" dirty="0" err="1">
                <a:ea typeface="Times New Roman" pitchFamily="18" charset="0"/>
              </a:rPr>
              <a:t>leitura</a:t>
            </a:r>
            <a:r>
              <a:rPr lang="en-GB" sz="2300" dirty="0">
                <a:ea typeface="Times New Roman" pitchFamily="18" charset="0"/>
              </a:rPr>
              <a:t> GNSS)</a:t>
            </a:r>
            <a:endParaRPr lang="en-US" sz="2300" dirty="0"/>
          </a:p>
          <a:p>
            <a:pPr eaLnBrk="0" hangingPunct="0">
              <a:buFontTx/>
              <a:buChar char="•"/>
              <a:defRPr/>
            </a:pP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Tuir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Tempu</a:t>
            </a:r>
            <a:r>
              <a:rPr lang="en-GB" sz="2300" dirty="0">
                <a:ea typeface="Times New Roman" pitchFamily="18" charset="0"/>
              </a:rPr>
              <a:t>:</a:t>
            </a:r>
            <a:endParaRPr lang="en-US" sz="2300" dirty="0"/>
          </a:p>
          <a:p>
            <a:pPr lvl="1" eaLnBrk="0" hangingPunct="0">
              <a:defRPr/>
            </a:pPr>
            <a:r>
              <a:rPr lang="en-GB" sz="2300" dirty="0">
                <a:ea typeface="Times New Roman" pitchFamily="18" charset="0"/>
              </a:rPr>
              <a:t>T.1 </a:t>
            </a:r>
            <a:r>
              <a:rPr lang="en-GB" sz="2300" dirty="0" err="1">
                <a:ea typeface="Times New Roman" pitchFamily="18" charset="0"/>
              </a:rPr>
              <a:t>Períodu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ne'ebé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maka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dadus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sira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konsidera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hanesan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relevante</a:t>
            </a:r>
            <a:endParaRPr lang="en-GB" sz="2300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8908406-13D6-E75A-E559-FE3D3C4F3BD8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3944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5</a:t>
            </a:fld>
            <a:endParaRPr lang="en-GB" alt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4505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0D500D1-21BC-CFFA-6DDA-C144BF813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742538"/>
            <a:ext cx="9796212" cy="50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b="1" dirty="0" err="1"/>
              <a:t>Organizasaun</a:t>
            </a:r>
            <a:r>
              <a:rPr lang="en-US" sz="2400" b="1" dirty="0"/>
              <a:t> </a:t>
            </a:r>
            <a:r>
              <a:rPr lang="en-US" sz="2400" b="1" dirty="0" err="1"/>
              <a:t>husi</a:t>
            </a:r>
            <a:r>
              <a:rPr lang="en-US" sz="2400" b="1" dirty="0"/>
              <a:t> </a:t>
            </a:r>
            <a:r>
              <a:rPr lang="en-US" sz="2400" b="1" dirty="0" err="1"/>
              <a:t>dadus</a:t>
            </a:r>
            <a:r>
              <a:rPr lang="en-US" sz="2400" b="1" dirty="0"/>
              <a:t> </a:t>
            </a:r>
            <a:r>
              <a:rPr lang="en-US" sz="2400" b="1" dirty="0" err="1"/>
              <a:t>ne'ebé</a:t>
            </a:r>
            <a:r>
              <a:rPr lang="en-US" sz="2400" b="1" dirty="0"/>
              <a:t> </a:t>
            </a:r>
            <a:r>
              <a:rPr lang="en-US" sz="2400" b="1" dirty="0" err="1"/>
              <a:t>kompila</a:t>
            </a:r>
            <a:r>
              <a:rPr lang="en-US" sz="2400" b="1" dirty="0"/>
              <a:t> </a:t>
            </a:r>
            <a:r>
              <a:rPr lang="en-US" sz="2400" b="1" dirty="0" err="1"/>
              <a:t>ona</a:t>
            </a:r>
            <a:endParaRPr lang="en-US" sz="2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B96AF5-4414-83F3-673F-467E280F1A51}"/>
              </a:ext>
            </a:extLst>
          </p:cNvPr>
          <p:cNvSpPr/>
          <p:nvPr/>
        </p:nvSpPr>
        <p:spPr>
          <a:xfrm>
            <a:off x="7463827" y="1551489"/>
            <a:ext cx="484094" cy="167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7F29BF-6D60-85FF-380D-873287AC48A6}"/>
              </a:ext>
            </a:extLst>
          </p:cNvPr>
          <p:cNvSpPr/>
          <p:nvPr/>
        </p:nvSpPr>
        <p:spPr>
          <a:xfrm>
            <a:off x="8624742" y="1541633"/>
            <a:ext cx="484094" cy="167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D0D7A6-BCE5-F920-827A-30911A1C9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526" y="5834075"/>
            <a:ext cx="10198541" cy="42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2400" dirty="0" err="1"/>
              <a:t>Arkivu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kompila</a:t>
            </a:r>
            <a:r>
              <a:rPr lang="en-US" sz="2400" dirty="0"/>
              <a:t> </a:t>
            </a:r>
            <a:r>
              <a:rPr lang="en-US" sz="2400" dirty="0" err="1"/>
              <a:t>ona</a:t>
            </a:r>
            <a:r>
              <a:rPr lang="en-US" sz="2400" dirty="0"/>
              <a:t> tau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subpasta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korresponde</a:t>
            </a:r>
            <a:endParaRPr lang="en-US" sz="2400" dirty="0"/>
          </a:p>
        </p:txBody>
      </p:sp>
      <p:sp>
        <p:nvSpPr>
          <p:cNvPr id="22" name="Right Arrow 10">
            <a:extLst>
              <a:ext uri="{FF2B5EF4-FFF2-40B4-BE49-F238E27FC236}">
                <a16:creationId xmlns:a16="http://schemas.microsoft.com/office/drawing/2014/main" id="{E0244A81-0390-A32E-E565-2760CFC10332}"/>
              </a:ext>
            </a:extLst>
          </p:cNvPr>
          <p:cNvSpPr/>
          <p:nvPr/>
        </p:nvSpPr>
        <p:spPr>
          <a:xfrm>
            <a:off x="930392" y="5843300"/>
            <a:ext cx="403315" cy="38554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8C5487-6934-C842-7824-6D688FA81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770" y="2056442"/>
            <a:ext cx="3734321" cy="36771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CEA154-9A7D-7120-81F4-79A7897E5431}"/>
              </a:ext>
            </a:extLst>
          </p:cNvPr>
          <p:cNvSpPr txBox="1">
            <a:spLocks/>
          </p:cNvSpPr>
          <p:nvPr/>
        </p:nvSpPr>
        <p:spPr>
          <a:xfrm>
            <a:off x="590489" y="1244471"/>
            <a:ext cx="10906185" cy="811971"/>
          </a:xfrm>
          <a:prstGeom prst="rect">
            <a:avLst/>
          </a:prstGeom>
        </p:spPr>
        <p:txBody>
          <a:bodyPr anchor="t"/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dirty="0" err="1">
                <a:ea typeface="+mj-ea"/>
                <a:cs typeface="Calibri" pitchFamily="34" charset="0"/>
              </a:rPr>
              <a:t>Importante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atu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organiza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dadus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ne'ebé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kompila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ona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atu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nune'e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bele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hetan</a:t>
            </a:r>
            <a:r>
              <a:rPr lang="en-US" sz="2400" dirty="0">
                <a:ea typeface="+mj-ea"/>
                <a:cs typeface="Calibri" pitchFamily="34" charset="0"/>
              </a:rPr>
              <a:t> ho fasil, </a:t>
            </a:r>
            <a:r>
              <a:rPr lang="en-US" sz="2400" dirty="0" err="1">
                <a:ea typeface="+mj-ea"/>
                <a:cs typeface="Calibri" pitchFamily="34" charset="0"/>
              </a:rPr>
              <a:t>inklui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hosi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utilizadór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sira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seluk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iha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kazu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fahe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ida-ne'e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iha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grupu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ida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nia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laran</a:t>
            </a:r>
            <a:r>
              <a:rPr lang="en-US" sz="2400" dirty="0">
                <a:ea typeface="+mj-ea"/>
                <a:cs typeface="Calibri" pitchFamily="34" charset="0"/>
              </a:rPr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713F4E-A007-9B1A-A03F-538B3A9A1252}"/>
              </a:ext>
            </a:extLst>
          </p:cNvPr>
          <p:cNvSpPr txBox="1">
            <a:spLocks/>
          </p:cNvSpPr>
          <p:nvPr/>
        </p:nvSpPr>
        <p:spPr>
          <a:xfrm>
            <a:off x="1203831" y="2134072"/>
            <a:ext cx="6744090" cy="3677163"/>
          </a:xfrm>
          <a:prstGeom prst="rect">
            <a:avLst/>
          </a:prstGeom>
        </p:spPr>
        <p:txBody>
          <a:bodyPr anchor="t"/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s-ES" sz="1900" dirty="0" err="1">
                <a:ea typeface="+mj-ea"/>
                <a:cs typeface="+mj-cs"/>
              </a:rPr>
              <a:t>Ezemplu</a:t>
            </a:r>
            <a:r>
              <a:rPr lang="es-ES" sz="1900" dirty="0">
                <a:ea typeface="+mj-ea"/>
                <a:cs typeface="+mj-cs"/>
              </a:rPr>
              <a:t> </a:t>
            </a:r>
            <a:r>
              <a:rPr lang="es-ES" sz="1900" dirty="0" err="1">
                <a:ea typeface="+mj-ea"/>
                <a:cs typeface="+mj-cs"/>
              </a:rPr>
              <a:t>uza</a:t>
            </a:r>
            <a:r>
              <a:rPr lang="es-ES" sz="1900" dirty="0">
                <a:ea typeface="+mj-ea"/>
                <a:cs typeface="+mj-cs"/>
              </a:rPr>
              <a:t> pasta nivel 3</a:t>
            </a:r>
            <a:r>
              <a:rPr lang="en-US" sz="1900" dirty="0">
                <a:ea typeface="+mj-ea"/>
                <a:cs typeface="+mj-cs"/>
              </a:rPr>
              <a:t>: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sz="1050" dirty="0">
              <a:ea typeface="+mj-ea"/>
              <a:cs typeface="+mj-cs"/>
            </a:endParaRPr>
          </a:p>
          <a:p>
            <a:pPr marL="268288" indent="-268288" fontAlgn="auto">
              <a:lnSpc>
                <a:spcPct val="90000"/>
              </a:lnSpc>
              <a:spcAft>
                <a:spcPts val="0"/>
              </a:spcAft>
              <a:buAutoNum type="arabicPeriod"/>
              <a:defRPr/>
            </a:pPr>
            <a:r>
              <a:rPr lang="en-US" sz="1900" dirty="0" err="1">
                <a:ea typeface="+mj-ea"/>
                <a:cs typeface="+mj-cs"/>
              </a:rPr>
              <a:t>Kategoria</a:t>
            </a:r>
            <a:r>
              <a:rPr lang="en-US" sz="1900" dirty="0">
                <a:ea typeface="+mj-ea"/>
                <a:cs typeface="+mj-cs"/>
              </a:rPr>
              <a:t> </a:t>
            </a:r>
            <a:r>
              <a:rPr lang="en-US" sz="1900" dirty="0" err="1">
                <a:ea typeface="+mj-ea"/>
                <a:cs typeface="+mj-cs"/>
              </a:rPr>
              <a:t>dadus</a:t>
            </a:r>
            <a:r>
              <a:rPr lang="en-US" sz="1900" dirty="0">
                <a:ea typeface="+mj-ea"/>
                <a:cs typeface="+mj-cs"/>
              </a:rPr>
              <a:t> </a:t>
            </a:r>
            <a:r>
              <a:rPr lang="en-US" sz="1900" dirty="0" err="1">
                <a:ea typeface="+mj-ea"/>
                <a:cs typeface="+mj-cs"/>
              </a:rPr>
              <a:t>ne'ebé</a:t>
            </a:r>
            <a:r>
              <a:rPr lang="en-US" sz="1900" dirty="0">
                <a:ea typeface="+mj-ea"/>
                <a:cs typeface="+mj-cs"/>
              </a:rPr>
              <a:t> </a:t>
            </a:r>
            <a:r>
              <a:rPr lang="en-US" sz="1900" dirty="0" err="1">
                <a:ea typeface="+mj-ea"/>
                <a:cs typeface="+mj-cs"/>
              </a:rPr>
              <a:t>koresponde</a:t>
            </a:r>
            <a:r>
              <a:rPr lang="en-US" sz="1900" dirty="0">
                <a:ea typeface="+mj-ea"/>
                <a:cs typeface="+mj-cs"/>
              </a:rPr>
              <a:t> </a:t>
            </a:r>
            <a:r>
              <a:rPr lang="en-US" sz="1900" dirty="0" err="1">
                <a:ea typeface="+mj-ea"/>
                <a:cs typeface="+mj-cs"/>
              </a:rPr>
              <a:t>ba</a:t>
            </a:r>
            <a:r>
              <a:rPr lang="en-US" sz="1900" dirty="0">
                <a:ea typeface="+mj-ea"/>
                <a:cs typeface="+mj-cs"/>
              </a:rPr>
              <a:t> </a:t>
            </a:r>
            <a:r>
              <a:rPr lang="en-US" sz="1900" dirty="0" err="1">
                <a:ea typeface="+mj-ea"/>
                <a:cs typeface="+mj-cs"/>
              </a:rPr>
              <a:t>karakterístika</a:t>
            </a:r>
            <a:r>
              <a:rPr lang="en-US" sz="1900" dirty="0">
                <a:ea typeface="+mj-ea"/>
                <a:cs typeface="+mj-cs"/>
              </a:rPr>
              <a:t> </a:t>
            </a:r>
            <a:r>
              <a:rPr lang="en-US" sz="1900" dirty="0" err="1">
                <a:ea typeface="+mj-ea"/>
                <a:cs typeface="+mj-cs"/>
              </a:rPr>
              <a:t>jeográfika</a:t>
            </a:r>
            <a:r>
              <a:rPr lang="en-US" sz="1900" dirty="0">
                <a:ea typeface="+mj-ea"/>
                <a:cs typeface="+mj-cs"/>
              </a:rPr>
              <a:t> </a:t>
            </a:r>
            <a:r>
              <a:rPr lang="en-US" sz="1900" dirty="0" err="1">
                <a:ea typeface="+mj-ea"/>
                <a:cs typeface="+mj-cs"/>
              </a:rPr>
              <a:t>sira</a:t>
            </a:r>
            <a:r>
              <a:rPr lang="en-US" sz="1900" dirty="0">
                <a:ea typeface="+mj-ea"/>
                <a:cs typeface="+mj-cs"/>
              </a:rPr>
              <a:t> (</a:t>
            </a:r>
            <a:r>
              <a:rPr lang="en-US" sz="1900" dirty="0" err="1">
                <a:ea typeface="+mj-ea"/>
                <a:cs typeface="+mj-cs"/>
              </a:rPr>
              <a:t>ezemplu</a:t>
            </a:r>
            <a:r>
              <a:rPr lang="en-US" sz="1900" dirty="0">
                <a:ea typeface="+mj-ea"/>
                <a:cs typeface="+mj-cs"/>
              </a:rPr>
              <a:t> </a:t>
            </a:r>
            <a:r>
              <a:rPr lang="en-US" sz="1900" dirty="0" err="1">
                <a:ea typeface="+mj-ea"/>
                <a:cs typeface="+mj-cs"/>
              </a:rPr>
              <a:t>divizaun</a:t>
            </a:r>
            <a:r>
              <a:rPr lang="en-US" sz="1900" dirty="0">
                <a:ea typeface="+mj-ea"/>
                <a:cs typeface="+mj-cs"/>
              </a:rPr>
              <a:t> </a:t>
            </a:r>
            <a:r>
              <a:rPr lang="en-US" sz="1900" dirty="0" err="1">
                <a:ea typeface="+mj-ea"/>
                <a:cs typeface="+mj-cs"/>
              </a:rPr>
              <a:t>administrativu</a:t>
            </a:r>
            <a:r>
              <a:rPr lang="en-US" sz="1900" dirty="0">
                <a:ea typeface="+mj-ea"/>
                <a:cs typeface="+mj-cs"/>
              </a:rPr>
              <a:t> </a:t>
            </a:r>
            <a:r>
              <a:rPr lang="en-US" sz="1900" dirty="0" err="1">
                <a:ea typeface="+mj-ea"/>
                <a:cs typeface="+mj-cs"/>
              </a:rPr>
              <a:t>sira</a:t>
            </a:r>
            <a:r>
              <a:rPr lang="en-US" sz="1900" dirty="0">
                <a:ea typeface="+mj-ea"/>
                <a:cs typeface="+mj-cs"/>
              </a:rPr>
              <a:t>)</a:t>
            </a:r>
          </a:p>
          <a:p>
            <a:pPr marL="268288" indent="-268288" fontAlgn="auto">
              <a:lnSpc>
                <a:spcPct val="90000"/>
              </a:lnSpc>
              <a:spcAft>
                <a:spcPts val="0"/>
              </a:spcAft>
              <a:buAutoNum type="arabicPeriod"/>
              <a:defRPr/>
            </a:pPr>
            <a:r>
              <a:rPr lang="en-US" sz="1900" dirty="0">
                <a:ea typeface="+mj-ea"/>
                <a:cs typeface="+mj-cs"/>
              </a:rPr>
              <a:t>Tipu </a:t>
            </a:r>
            <a:r>
              <a:rPr lang="en-US" sz="1900" dirty="0" err="1">
                <a:ea typeface="+mj-ea"/>
                <a:cs typeface="+mj-cs"/>
              </a:rPr>
              <a:t>Dadus</a:t>
            </a:r>
            <a:endParaRPr lang="en-US" sz="1900" dirty="0">
              <a:ea typeface="+mj-ea"/>
              <a:cs typeface="+mj-cs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900" dirty="0">
                <a:ea typeface="+mj-ea"/>
                <a:cs typeface="+mj-cs"/>
              </a:rPr>
              <a:t>     Four types to consider:</a:t>
            </a:r>
          </a:p>
          <a:p>
            <a:pPr marL="636588" indent="-188913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lang="en-US" sz="1900" i="1" dirty="0" err="1">
                <a:ea typeface="+mj-ea"/>
                <a:cs typeface="+mj-cs"/>
              </a:rPr>
              <a:t>Dokumentu</a:t>
            </a:r>
            <a:r>
              <a:rPr lang="en-US" sz="1900" i="1" dirty="0">
                <a:ea typeface="+mj-ea"/>
                <a:cs typeface="+mj-cs"/>
              </a:rPr>
              <a:t> </a:t>
            </a:r>
            <a:r>
              <a:rPr lang="en-US" sz="1900" i="1" dirty="0" err="1">
                <a:ea typeface="+mj-ea"/>
                <a:cs typeface="+mj-cs"/>
              </a:rPr>
              <a:t>sira</a:t>
            </a:r>
            <a:r>
              <a:rPr lang="en-US" sz="1900" i="1" dirty="0">
                <a:ea typeface="+mj-ea"/>
                <a:cs typeface="+mj-cs"/>
              </a:rPr>
              <a:t>: </a:t>
            </a:r>
            <a:r>
              <a:rPr lang="en-US" sz="1900" i="1" dirty="0" err="1">
                <a:ea typeface="+mj-ea"/>
                <a:cs typeface="+mj-cs"/>
              </a:rPr>
              <a:t>relatóriu</a:t>
            </a:r>
            <a:r>
              <a:rPr lang="en-US" sz="1900" i="1" dirty="0">
                <a:ea typeface="+mj-ea"/>
                <a:cs typeface="+mj-cs"/>
              </a:rPr>
              <a:t> </a:t>
            </a:r>
            <a:r>
              <a:rPr lang="en-US" sz="1900" i="1" dirty="0" err="1">
                <a:ea typeface="+mj-ea"/>
                <a:cs typeface="+mj-cs"/>
              </a:rPr>
              <a:t>sira</a:t>
            </a:r>
            <a:r>
              <a:rPr lang="en-US" sz="1900" i="1" dirty="0">
                <a:ea typeface="+mj-ea"/>
                <a:cs typeface="+mj-cs"/>
              </a:rPr>
              <a:t>, </a:t>
            </a:r>
            <a:r>
              <a:rPr lang="en-US" sz="1900" i="1" dirty="0" err="1">
                <a:ea typeface="+mj-ea"/>
                <a:cs typeface="+mj-cs"/>
              </a:rPr>
              <a:t>publikasaun</a:t>
            </a:r>
            <a:r>
              <a:rPr lang="en-US" sz="1900" i="1" dirty="0">
                <a:ea typeface="+mj-ea"/>
                <a:cs typeface="+mj-cs"/>
              </a:rPr>
              <a:t> no </a:t>
            </a:r>
            <a:r>
              <a:rPr lang="en-US" sz="1900" i="1" dirty="0" err="1">
                <a:ea typeface="+mj-ea"/>
                <a:cs typeface="+mj-cs"/>
              </a:rPr>
              <a:t>dokumentu</a:t>
            </a:r>
            <a:r>
              <a:rPr lang="en-US" sz="1900" i="1" dirty="0">
                <a:ea typeface="+mj-ea"/>
                <a:cs typeface="+mj-cs"/>
              </a:rPr>
              <a:t> </a:t>
            </a:r>
            <a:r>
              <a:rPr lang="en-US" sz="1900" i="1" dirty="0" err="1">
                <a:ea typeface="+mj-ea"/>
                <a:cs typeface="+mj-cs"/>
              </a:rPr>
              <a:t>narativu</a:t>
            </a:r>
            <a:r>
              <a:rPr lang="en-US" sz="1900" i="1" dirty="0">
                <a:ea typeface="+mj-ea"/>
                <a:cs typeface="+mj-cs"/>
              </a:rPr>
              <a:t> </a:t>
            </a:r>
            <a:r>
              <a:rPr lang="en-US" sz="1900" i="1" dirty="0" err="1">
                <a:ea typeface="+mj-ea"/>
                <a:cs typeface="+mj-cs"/>
              </a:rPr>
              <a:t>sira</a:t>
            </a:r>
            <a:r>
              <a:rPr lang="en-US" sz="1900" i="1" dirty="0">
                <a:ea typeface="+mj-ea"/>
                <a:cs typeface="+mj-cs"/>
              </a:rPr>
              <a:t> </a:t>
            </a:r>
            <a:r>
              <a:rPr lang="en-US" sz="1900" i="1" dirty="0" err="1">
                <a:ea typeface="+mj-ea"/>
                <a:cs typeface="+mj-cs"/>
              </a:rPr>
              <a:t>seluk</a:t>
            </a:r>
            <a:endParaRPr lang="en-US" sz="1900" i="1" dirty="0">
              <a:ea typeface="+mj-ea"/>
              <a:cs typeface="+mj-cs"/>
            </a:endParaRPr>
          </a:p>
          <a:p>
            <a:pPr marL="636588" indent="-188913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lang="en-US" sz="1900" i="1" dirty="0">
                <a:ea typeface="+mj-ea"/>
                <a:cs typeface="+mj-cs"/>
              </a:rPr>
              <a:t>GIS: Ba </a:t>
            </a:r>
            <a:r>
              <a:rPr lang="en-US" sz="1900" i="1" dirty="0" err="1">
                <a:ea typeface="+mj-ea"/>
                <a:cs typeface="+mj-cs"/>
              </a:rPr>
              <a:t>dadus</a:t>
            </a:r>
            <a:r>
              <a:rPr lang="en-US" sz="1900" i="1" dirty="0">
                <a:ea typeface="+mj-ea"/>
                <a:cs typeface="+mj-cs"/>
              </a:rPr>
              <a:t> </a:t>
            </a:r>
            <a:r>
              <a:rPr lang="en-US" sz="1900" i="1" dirty="0" err="1">
                <a:ea typeface="+mj-ea"/>
                <a:cs typeface="+mj-cs"/>
              </a:rPr>
              <a:t>jeoespasiál</a:t>
            </a:r>
            <a:endParaRPr lang="en-US" sz="1900" i="1" dirty="0">
              <a:ea typeface="+mj-ea"/>
              <a:cs typeface="+mj-cs"/>
            </a:endParaRPr>
          </a:p>
          <a:p>
            <a:pPr marL="636588" indent="-188913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lang="en-US" sz="1900" i="1" dirty="0">
                <a:ea typeface="+mj-ea"/>
                <a:cs typeface="+mj-cs"/>
              </a:rPr>
              <a:t>Mapa </a:t>
            </a:r>
            <a:r>
              <a:rPr lang="en-US" sz="1900" i="1" dirty="0" err="1">
                <a:ea typeface="+mj-ea"/>
                <a:cs typeface="+mj-cs"/>
              </a:rPr>
              <a:t>sira</a:t>
            </a:r>
            <a:r>
              <a:rPr lang="en-US" sz="1900" i="1" dirty="0">
                <a:ea typeface="+mj-ea"/>
                <a:cs typeface="+mj-cs"/>
              </a:rPr>
              <a:t>: </a:t>
            </a:r>
            <a:r>
              <a:rPr lang="en-US" sz="1900" i="1" dirty="0" err="1">
                <a:ea typeface="+mj-ea"/>
                <a:cs typeface="+mj-cs"/>
              </a:rPr>
              <a:t>ba</a:t>
            </a:r>
            <a:r>
              <a:rPr lang="en-US" sz="1900" i="1" dirty="0">
                <a:ea typeface="+mj-ea"/>
                <a:cs typeface="+mj-cs"/>
              </a:rPr>
              <a:t> </a:t>
            </a:r>
            <a:r>
              <a:rPr lang="en-US" sz="1900" i="1" dirty="0" err="1">
                <a:ea typeface="+mj-ea"/>
                <a:cs typeface="+mj-cs"/>
              </a:rPr>
              <a:t>mapa</a:t>
            </a:r>
            <a:r>
              <a:rPr lang="en-US" sz="1900" i="1" dirty="0">
                <a:ea typeface="+mj-ea"/>
                <a:cs typeface="+mj-cs"/>
              </a:rPr>
              <a:t> </a:t>
            </a:r>
            <a:r>
              <a:rPr lang="en-US" sz="1900" i="1" dirty="0" err="1">
                <a:ea typeface="+mj-ea"/>
                <a:cs typeface="+mj-cs"/>
              </a:rPr>
              <a:t>sira</a:t>
            </a:r>
            <a:r>
              <a:rPr lang="en-US" sz="1900" i="1" dirty="0">
                <a:ea typeface="+mj-ea"/>
                <a:cs typeface="+mj-cs"/>
              </a:rPr>
              <a:t> </a:t>
            </a:r>
            <a:r>
              <a:rPr lang="en-US" sz="1900" i="1" dirty="0" err="1">
                <a:ea typeface="+mj-ea"/>
                <a:cs typeface="+mj-cs"/>
              </a:rPr>
              <a:t>ne'ebé</a:t>
            </a:r>
            <a:r>
              <a:rPr lang="en-US" sz="1900" i="1" dirty="0">
                <a:ea typeface="+mj-ea"/>
                <a:cs typeface="+mj-cs"/>
              </a:rPr>
              <a:t> rai </a:t>
            </a:r>
            <a:r>
              <a:rPr lang="en-US" sz="1900" i="1" dirty="0" err="1">
                <a:ea typeface="+mj-ea"/>
                <a:cs typeface="+mj-cs"/>
              </a:rPr>
              <a:t>iha</a:t>
            </a:r>
            <a:r>
              <a:rPr lang="en-US" sz="1900" i="1" dirty="0">
                <a:ea typeface="+mj-ea"/>
                <a:cs typeface="+mj-cs"/>
              </a:rPr>
              <a:t> PDF, MS Word, ka </a:t>
            </a:r>
            <a:r>
              <a:rPr lang="en-US" sz="1900" i="1" dirty="0" err="1">
                <a:ea typeface="+mj-ea"/>
                <a:cs typeface="+mj-cs"/>
              </a:rPr>
              <a:t>formatu</a:t>
            </a:r>
            <a:r>
              <a:rPr lang="en-US" sz="1900" i="1" dirty="0">
                <a:ea typeface="+mj-ea"/>
                <a:cs typeface="+mj-cs"/>
              </a:rPr>
              <a:t> </a:t>
            </a:r>
            <a:r>
              <a:rPr lang="en-US" sz="1900" i="1" dirty="0" err="1">
                <a:ea typeface="+mj-ea"/>
                <a:cs typeface="+mj-cs"/>
              </a:rPr>
              <a:t>sira</a:t>
            </a:r>
            <a:r>
              <a:rPr lang="en-US" sz="1900" i="1" dirty="0">
                <a:ea typeface="+mj-ea"/>
                <a:cs typeface="+mj-cs"/>
              </a:rPr>
              <a:t> </a:t>
            </a:r>
            <a:r>
              <a:rPr lang="en-US" sz="1900" i="1" dirty="0" err="1">
                <a:ea typeface="+mj-ea"/>
                <a:cs typeface="+mj-cs"/>
              </a:rPr>
              <a:t>seluk</a:t>
            </a:r>
            <a:endParaRPr lang="en-US" sz="1900" i="1" dirty="0">
              <a:ea typeface="+mj-ea"/>
              <a:cs typeface="+mj-cs"/>
            </a:endParaRPr>
          </a:p>
          <a:p>
            <a:pPr marL="636588" indent="-188913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</a:tabLst>
              <a:defRPr/>
            </a:pPr>
            <a:r>
              <a:rPr lang="en-US" sz="1900" i="1" dirty="0" err="1">
                <a:ea typeface="+mj-ea"/>
                <a:cs typeface="+mj-cs"/>
              </a:rPr>
              <a:t>Tabela</a:t>
            </a:r>
            <a:r>
              <a:rPr lang="en-US" sz="1900" i="1" dirty="0">
                <a:ea typeface="+mj-ea"/>
                <a:cs typeface="+mj-cs"/>
              </a:rPr>
              <a:t>: </a:t>
            </a:r>
            <a:r>
              <a:rPr lang="en-US" sz="1900" i="1" dirty="0" err="1">
                <a:ea typeface="+mj-ea"/>
                <a:cs typeface="+mj-cs"/>
              </a:rPr>
              <a:t>dadus</a:t>
            </a:r>
            <a:r>
              <a:rPr lang="en-US" sz="1900" i="1" dirty="0">
                <a:ea typeface="+mj-ea"/>
                <a:cs typeface="+mj-cs"/>
              </a:rPr>
              <a:t> </a:t>
            </a:r>
            <a:r>
              <a:rPr lang="en-US" sz="1900" i="1" dirty="0" err="1">
                <a:ea typeface="+mj-ea"/>
                <a:cs typeface="+mj-cs"/>
              </a:rPr>
              <a:t>ne’ebé</a:t>
            </a:r>
            <a:r>
              <a:rPr lang="en-US" sz="1900" i="1" dirty="0">
                <a:ea typeface="+mj-ea"/>
                <a:cs typeface="+mj-cs"/>
              </a:rPr>
              <a:t> </a:t>
            </a:r>
            <a:r>
              <a:rPr lang="en-US" sz="1900" i="1" dirty="0" err="1">
                <a:ea typeface="+mj-ea"/>
                <a:cs typeface="+mj-cs"/>
              </a:rPr>
              <a:t>grava</a:t>
            </a:r>
            <a:r>
              <a:rPr lang="en-US" sz="1900" i="1" dirty="0">
                <a:ea typeface="+mj-ea"/>
                <a:cs typeface="+mj-cs"/>
              </a:rPr>
              <a:t> </a:t>
            </a:r>
            <a:r>
              <a:rPr lang="en-US" sz="1900" i="1" dirty="0" err="1">
                <a:ea typeface="+mj-ea"/>
                <a:cs typeface="+mj-cs"/>
              </a:rPr>
              <a:t>iha</a:t>
            </a:r>
            <a:r>
              <a:rPr lang="en-US" sz="1900" i="1" dirty="0">
                <a:ea typeface="+mj-ea"/>
                <a:cs typeface="+mj-cs"/>
              </a:rPr>
              <a:t> forma </a:t>
            </a:r>
            <a:r>
              <a:rPr lang="en-US" sz="1900" i="1" dirty="0" err="1">
                <a:ea typeface="+mj-ea"/>
                <a:cs typeface="+mj-cs"/>
              </a:rPr>
              <a:t>tabela</a:t>
            </a:r>
            <a:r>
              <a:rPr lang="en-US" sz="1900" i="1" dirty="0">
                <a:ea typeface="+mj-ea"/>
                <a:cs typeface="+mj-cs"/>
              </a:rPr>
              <a:t> (Excel, CSV, DBF, </a:t>
            </a:r>
            <a:r>
              <a:rPr lang="en-US" sz="1900" i="1" dirty="0" err="1">
                <a:ea typeface="+mj-ea"/>
                <a:cs typeface="+mj-cs"/>
              </a:rPr>
              <a:t>nsst</a:t>
            </a:r>
            <a:r>
              <a:rPr lang="en-US" sz="1900" i="1" dirty="0">
                <a:ea typeface="+mj-ea"/>
                <a:cs typeface="+mj-cs"/>
              </a:rPr>
              <a:t>.)</a:t>
            </a:r>
            <a:endParaRPr lang="en-US" sz="1900" dirty="0">
              <a:ea typeface="+mj-ea"/>
              <a:cs typeface="+mj-cs"/>
            </a:endParaRPr>
          </a:p>
          <a:p>
            <a:pPr marL="268288" indent="-268288"/>
            <a:r>
              <a:rPr lang="en-US" sz="1900" dirty="0">
                <a:ea typeface="+mj-ea"/>
                <a:cs typeface="+mj-cs"/>
              </a:rPr>
              <a:t>3. </a:t>
            </a:r>
            <a:r>
              <a:rPr lang="pt-BR" sz="1900" dirty="0"/>
              <a:t>Fonte dadus ho arkivu tuir fonte, inklui metadadus</a:t>
            </a:r>
            <a:endParaRPr lang="en-US" sz="1900" dirty="0">
              <a:ea typeface="+mj-ea"/>
              <a:cs typeface="+mj-cs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dirty="0">
              <a:ea typeface="+mj-ea"/>
              <a:cs typeface="+mj-cs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dirty="0"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CBCA5D-F249-1783-72E8-0F21C2D61AB4}"/>
              </a:ext>
            </a:extLst>
          </p:cNvPr>
          <p:cNvSpPr/>
          <p:nvPr/>
        </p:nvSpPr>
        <p:spPr>
          <a:xfrm>
            <a:off x="1473462" y="2558375"/>
            <a:ext cx="1677061" cy="28456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51147A-3364-A957-77C6-2DE2CA11266E}"/>
              </a:ext>
            </a:extLst>
          </p:cNvPr>
          <p:cNvSpPr/>
          <p:nvPr/>
        </p:nvSpPr>
        <p:spPr>
          <a:xfrm>
            <a:off x="1473463" y="3067555"/>
            <a:ext cx="1265238" cy="31856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7D14E1-8380-9D88-6EEE-CA17A15EAA51}"/>
              </a:ext>
            </a:extLst>
          </p:cNvPr>
          <p:cNvSpPr/>
          <p:nvPr/>
        </p:nvSpPr>
        <p:spPr>
          <a:xfrm>
            <a:off x="1491243" y="5462638"/>
            <a:ext cx="1265238" cy="30178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D6BFD-2FE0-CCDA-D65A-95CDBA6C9A1F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50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F4647-2326-2FFB-275D-4BBF9D315505}"/>
              </a:ext>
            </a:extLst>
          </p:cNvPr>
          <p:cNvSpPr txBox="1">
            <a:spLocks/>
          </p:cNvSpPr>
          <p:nvPr/>
        </p:nvSpPr>
        <p:spPr bwMode="auto">
          <a:xfrm>
            <a:off x="0" y="785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Kompila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ne'ebé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Existe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ona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5819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DDAB2101-64EF-3C60-49FF-148E537F9112}"/>
              </a:ext>
            </a:extLst>
          </p:cNvPr>
          <p:cNvSpPr txBox="1">
            <a:spLocks/>
          </p:cNvSpPr>
          <p:nvPr/>
        </p:nvSpPr>
        <p:spPr bwMode="auto">
          <a:xfrm>
            <a:off x="0" y="785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3200" b="1" dirty="0">
                <a:solidFill>
                  <a:srgbClr val="002147"/>
                </a:solidFill>
                <a:latin typeface="+mn-lt"/>
              </a:rPr>
              <a:t>Hamoos no omojeniza dadus ne'ebé kompila ona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0D500D1-21BC-CFFA-6DDA-C144BF813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742538"/>
            <a:ext cx="9796212" cy="50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b="1" dirty="0"/>
              <a:t>Lista </a:t>
            </a:r>
            <a:r>
              <a:rPr lang="en-US" sz="2400" b="1" dirty="0" err="1"/>
              <a:t>sira</a:t>
            </a:r>
            <a:r>
              <a:rPr lang="en-US" sz="2400" b="1" dirty="0"/>
              <a:t> no </a:t>
            </a:r>
            <a:r>
              <a:rPr lang="en-US" sz="2400" b="1" dirty="0" err="1"/>
              <a:t>dadus</a:t>
            </a:r>
            <a:r>
              <a:rPr lang="en-US" sz="2400" b="1" dirty="0"/>
              <a:t> </a:t>
            </a:r>
            <a:r>
              <a:rPr lang="en-US" sz="2400" b="1" dirty="0" err="1"/>
              <a:t>jeoespasiál</a:t>
            </a:r>
            <a:r>
              <a:rPr lang="en-US" sz="2400" b="1" dirty="0"/>
              <a:t> </a:t>
            </a:r>
            <a:r>
              <a:rPr lang="en-US" sz="2400" b="1" dirty="0" err="1"/>
              <a:t>sira</a:t>
            </a:r>
            <a:endParaRPr lang="en-US" sz="2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B96AF5-4414-83F3-673F-467E280F1A51}"/>
              </a:ext>
            </a:extLst>
          </p:cNvPr>
          <p:cNvSpPr/>
          <p:nvPr/>
        </p:nvSpPr>
        <p:spPr>
          <a:xfrm>
            <a:off x="7463827" y="1551489"/>
            <a:ext cx="484094" cy="167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7F29BF-6D60-85FF-380D-873287AC48A6}"/>
              </a:ext>
            </a:extLst>
          </p:cNvPr>
          <p:cNvSpPr/>
          <p:nvPr/>
        </p:nvSpPr>
        <p:spPr>
          <a:xfrm>
            <a:off x="8624742" y="1541633"/>
            <a:ext cx="484094" cy="167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9F5818D-47FA-BBD8-425D-DB38A40BB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90914" y="2494012"/>
            <a:ext cx="995724" cy="7241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D6D4ED-775D-FE55-B945-08501DBF4EB2}"/>
              </a:ext>
            </a:extLst>
          </p:cNvPr>
          <p:cNvSpPr txBox="1">
            <a:spLocks/>
          </p:cNvSpPr>
          <p:nvPr/>
        </p:nvSpPr>
        <p:spPr>
          <a:xfrm>
            <a:off x="616016" y="1135647"/>
            <a:ext cx="10616666" cy="811971"/>
          </a:xfrm>
          <a:prstGeom prst="rect">
            <a:avLst/>
          </a:prstGeom>
        </p:spPr>
        <p:txBody>
          <a:bodyPr anchor="t"/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dirty="0" err="1">
                <a:ea typeface="+mj-ea"/>
                <a:cs typeface="Calibri" pitchFamily="34" charset="0"/>
              </a:rPr>
              <a:t>Bainhira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organiza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ona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dadus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sira</a:t>
            </a:r>
            <a:r>
              <a:rPr lang="en-US" sz="2400" dirty="0">
                <a:ea typeface="+mj-ea"/>
                <a:cs typeface="Calibri" pitchFamily="34" charset="0"/>
              </a:rPr>
              <a:t> sei </a:t>
            </a:r>
            <a:r>
              <a:rPr lang="en-US" sz="2400" dirty="0" err="1">
                <a:ea typeface="+mj-ea"/>
                <a:cs typeface="Calibri" pitchFamily="34" charset="0"/>
              </a:rPr>
              <a:t>tenke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hamoos</a:t>
            </a:r>
            <a:r>
              <a:rPr lang="en-US" sz="2400" dirty="0">
                <a:ea typeface="+mj-ea"/>
                <a:cs typeface="Calibri" pitchFamily="34" charset="0"/>
              </a:rPr>
              <a:t> no </a:t>
            </a:r>
            <a:r>
              <a:rPr lang="en-US" sz="2400" dirty="0" err="1">
                <a:ea typeface="+mj-ea"/>
                <a:cs typeface="Calibri" pitchFamily="34" charset="0"/>
              </a:rPr>
              <a:t>omojeniza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iha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termu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sira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validade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nian</a:t>
            </a:r>
            <a:r>
              <a:rPr lang="en-US" sz="2400" dirty="0">
                <a:ea typeface="+mj-ea"/>
                <a:cs typeface="Calibri" pitchFamily="34" charset="0"/>
              </a:rPr>
              <a:t> (</a:t>
            </a:r>
            <a:r>
              <a:rPr lang="en-US" sz="2400" dirty="0" err="1">
                <a:ea typeface="+mj-ea"/>
                <a:cs typeface="Calibri" pitchFamily="34" charset="0"/>
              </a:rPr>
              <a:t>formatu</a:t>
            </a:r>
            <a:r>
              <a:rPr lang="en-US" sz="2400" dirty="0">
                <a:ea typeface="+mj-ea"/>
                <a:cs typeface="Calibri" pitchFamily="34" charset="0"/>
              </a:rPr>
              <a:t>, </a:t>
            </a:r>
            <a:r>
              <a:rPr lang="en-US" sz="2400" dirty="0" err="1">
                <a:ea typeface="+mj-ea"/>
                <a:cs typeface="Calibri" pitchFamily="34" charset="0"/>
              </a:rPr>
              <a:t>estrutura</a:t>
            </a:r>
            <a:r>
              <a:rPr lang="en-US" sz="2400" dirty="0">
                <a:ea typeface="+mj-ea"/>
                <a:cs typeface="Calibri" pitchFamily="34" charset="0"/>
              </a:rPr>
              <a:t>) no </a:t>
            </a:r>
            <a:r>
              <a:rPr lang="en-US" sz="2400" dirty="0" err="1">
                <a:ea typeface="+mj-ea"/>
                <a:cs typeface="Calibri" pitchFamily="34" charset="0"/>
              </a:rPr>
              <a:t>uniku</a:t>
            </a:r>
            <a:r>
              <a:rPr lang="en-US" sz="2400" dirty="0">
                <a:ea typeface="+mj-ea"/>
                <a:cs typeface="Calibri" pitchFamily="34" charset="0"/>
              </a:rPr>
              <a:t> (</a:t>
            </a:r>
            <a:r>
              <a:rPr lang="en-US" sz="2400" dirty="0" err="1">
                <a:ea typeface="+mj-ea"/>
                <a:cs typeface="Calibri" pitchFamily="34" charset="0"/>
              </a:rPr>
              <a:t>duplikadu</a:t>
            </a:r>
            <a:r>
              <a:rPr lang="en-US" sz="2400" dirty="0">
                <a:ea typeface="+mj-ea"/>
                <a:cs typeface="Calibri" pitchFamily="34" charset="0"/>
              </a:rPr>
              <a:t>)</a:t>
            </a:r>
            <a:endParaRPr lang="fr-CH" sz="2400" dirty="0">
              <a:ea typeface="+mj-ea"/>
              <a:cs typeface="Calibri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5A9E9B9-EA06-C0FD-7C2C-2614F6994DB8}"/>
              </a:ext>
            </a:extLst>
          </p:cNvPr>
          <p:cNvSpPr txBox="1">
            <a:spLocks/>
          </p:cNvSpPr>
          <p:nvPr/>
        </p:nvSpPr>
        <p:spPr>
          <a:xfrm>
            <a:off x="1868470" y="1873572"/>
            <a:ext cx="1426830" cy="323809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fontAlgn="auto">
              <a:lnSpc>
                <a:spcPct val="90000"/>
              </a:lnSpc>
              <a:spcAft>
                <a:spcPts val="0"/>
              </a:spcAft>
              <a:defRPr sz="2700"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fr-FR" sz="2000" dirty="0"/>
              <a:t>Lista </a:t>
            </a:r>
            <a:r>
              <a:rPr lang="fr-FR" sz="2000" dirty="0" err="1"/>
              <a:t>sira</a:t>
            </a:r>
            <a:endParaRPr lang="en-US" sz="2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ED85F9-9F33-78A6-36CF-AD1028FAA42F}"/>
              </a:ext>
            </a:extLst>
          </p:cNvPr>
          <p:cNvSpPr txBox="1">
            <a:spLocks/>
          </p:cNvSpPr>
          <p:nvPr/>
        </p:nvSpPr>
        <p:spPr>
          <a:xfrm>
            <a:off x="7860789" y="1885194"/>
            <a:ext cx="2951674" cy="333326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fontAlgn="auto">
              <a:lnSpc>
                <a:spcPct val="90000"/>
              </a:lnSpc>
              <a:spcAft>
                <a:spcPts val="0"/>
              </a:spcAft>
              <a:defRPr sz="2700"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fr-FR" sz="2000" dirty="0" err="1"/>
              <a:t>Dadus</a:t>
            </a:r>
            <a:r>
              <a:rPr lang="fr-FR" sz="2000" dirty="0"/>
              <a:t> </a:t>
            </a:r>
            <a:r>
              <a:rPr lang="fr-FR" sz="2000" dirty="0" err="1"/>
              <a:t>Geospatial</a:t>
            </a:r>
            <a:endParaRPr lang="en-US" sz="2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221AA5-F1BB-7E59-1F83-8348578801B5}"/>
              </a:ext>
            </a:extLst>
          </p:cNvPr>
          <p:cNvCxnSpPr>
            <a:cxnSpLocks/>
          </p:cNvCxnSpPr>
          <p:nvPr/>
        </p:nvCxnSpPr>
        <p:spPr>
          <a:xfrm flipH="1">
            <a:off x="6096000" y="1947618"/>
            <a:ext cx="6417" cy="43539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9F63204-3134-AE3B-21ED-7A7EA8473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873" y="2358220"/>
            <a:ext cx="732960" cy="1029242"/>
          </a:xfrm>
          <a:prstGeom prst="rect">
            <a:avLst/>
          </a:prstGeom>
          <a:ln>
            <a:solidFill>
              <a:srgbClr val="002147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FFC7C7A-AA67-E120-D0BB-45AB3DA611BB}"/>
              </a:ext>
            </a:extLst>
          </p:cNvPr>
          <p:cNvSpPr txBox="1">
            <a:spLocks/>
          </p:cNvSpPr>
          <p:nvPr/>
        </p:nvSpPr>
        <p:spPr>
          <a:xfrm>
            <a:off x="607599" y="5065558"/>
            <a:ext cx="5375399" cy="605897"/>
          </a:xfrm>
          <a:prstGeom prst="rect">
            <a:avLst/>
          </a:prstGeom>
        </p:spPr>
        <p:txBody>
          <a:bodyPr anchor="t"/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>
                <a:ea typeface="+mj-ea"/>
                <a:cs typeface="Calibri" pitchFamily="34" charset="0"/>
              </a:rPr>
              <a:t>Lista </a:t>
            </a:r>
            <a:r>
              <a:rPr lang="en-US" sz="2000" dirty="0" err="1">
                <a:ea typeface="+mj-ea"/>
                <a:cs typeface="Calibri" pitchFamily="34" charset="0"/>
              </a:rPr>
              <a:t>sira</a:t>
            </a:r>
            <a:r>
              <a:rPr lang="en-US" sz="2000" dirty="0">
                <a:ea typeface="+mj-ea"/>
                <a:cs typeface="Calibri" pitchFamily="34" charset="0"/>
              </a:rPr>
              <a:t> (se </a:t>
            </a:r>
            <a:r>
              <a:rPr lang="en-US" sz="2000" dirty="0" err="1">
                <a:ea typeface="+mj-ea"/>
                <a:cs typeface="Calibri" pitchFamily="34" charset="0"/>
              </a:rPr>
              <a:t>liu</a:t>
            </a:r>
            <a:r>
              <a:rPr lang="en-US" sz="2000" dirty="0">
                <a:ea typeface="+mj-ea"/>
                <a:cs typeface="Calibri" pitchFamily="34" charset="0"/>
              </a:rPr>
              <a:t> </a:t>
            </a:r>
            <a:r>
              <a:rPr lang="en-US" sz="2000" dirty="0" err="1">
                <a:ea typeface="+mj-ea"/>
                <a:cs typeface="Calibri" pitchFamily="34" charset="0"/>
              </a:rPr>
              <a:t>ida</a:t>
            </a:r>
            <a:r>
              <a:rPr lang="en-US" sz="2000" dirty="0">
                <a:ea typeface="+mj-ea"/>
                <a:cs typeface="Calibri" pitchFamily="34" charset="0"/>
              </a:rPr>
              <a:t>) </a:t>
            </a:r>
            <a:r>
              <a:rPr lang="en-US" sz="2000" dirty="0" err="1">
                <a:ea typeface="+mj-ea"/>
                <a:cs typeface="Calibri" pitchFamily="34" charset="0"/>
              </a:rPr>
              <a:t>bele</a:t>
            </a:r>
            <a:r>
              <a:rPr lang="en-US" sz="2000" dirty="0">
                <a:ea typeface="+mj-ea"/>
                <a:cs typeface="Calibri" pitchFamily="34" charset="0"/>
              </a:rPr>
              <a:t> tau </a:t>
            </a:r>
            <a:r>
              <a:rPr lang="en-US" sz="2000" dirty="0" err="1">
                <a:ea typeface="+mj-ea"/>
                <a:cs typeface="Calibri" pitchFamily="34" charset="0"/>
              </a:rPr>
              <a:t>hamutuk</a:t>
            </a:r>
            <a:r>
              <a:rPr lang="en-US" sz="2000" dirty="0">
                <a:ea typeface="+mj-ea"/>
                <a:cs typeface="Calibri" pitchFamily="34" charset="0"/>
              </a:rPr>
              <a:t> (</a:t>
            </a:r>
            <a:r>
              <a:rPr lang="en-US" sz="2000" dirty="0" err="1">
                <a:ea typeface="+mj-ea"/>
                <a:cs typeface="Calibri" pitchFamily="34" charset="0"/>
              </a:rPr>
              <a:t>liña</a:t>
            </a:r>
            <a:r>
              <a:rPr lang="en-US" sz="2000" dirty="0">
                <a:ea typeface="+mj-ea"/>
                <a:cs typeface="Calibri" pitchFamily="34" charset="0"/>
              </a:rPr>
              <a:t> </a:t>
            </a:r>
            <a:r>
              <a:rPr lang="en-US" sz="2000" dirty="0" err="1">
                <a:ea typeface="+mj-ea"/>
                <a:cs typeface="Calibri" pitchFamily="34" charset="0"/>
              </a:rPr>
              <a:t>sira</a:t>
            </a:r>
            <a:r>
              <a:rPr lang="en-US" sz="2000" dirty="0">
                <a:ea typeface="+mj-ea"/>
                <a:cs typeface="Calibri" pitchFamily="34" charset="0"/>
              </a:rPr>
              <a:t>) no/ka </a:t>
            </a:r>
            <a:r>
              <a:rPr lang="en-US" sz="2000" dirty="0" err="1">
                <a:ea typeface="+mj-ea"/>
                <a:cs typeface="Calibri" pitchFamily="34" charset="0"/>
              </a:rPr>
              <a:t>kombina</a:t>
            </a:r>
            <a:r>
              <a:rPr lang="en-US" sz="2000" dirty="0">
                <a:ea typeface="+mj-ea"/>
                <a:cs typeface="Calibri" pitchFamily="34" charset="0"/>
              </a:rPr>
              <a:t> (</a:t>
            </a:r>
            <a:r>
              <a:rPr lang="en-US" sz="2000" dirty="0" err="1">
                <a:ea typeface="+mj-ea"/>
                <a:cs typeface="Calibri" pitchFamily="34" charset="0"/>
              </a:rPr>
              <a:t>koluna</a:t>
            </a:r>
            <a:r>
              <a:rPr lang="en-US" sz="2000" dirty="0">
                <a:ea typeface="+mj-ea"/>
                <a:cs typeface="Calibri" pitchFamily="34" charset="0"/>
              </a:rPr>
              <a:t> </a:t>
            </a:r>
            <a:r>
              <a:rPr lang="en-US" sz="2000" dirty="0" err="1">
                <a:ea typeface="+mj-ea"/>
                <a:cs typeface="Calibri" pitchFamily="34" charset="0"/>
              </a:rPr>
              <a:t>sira</a:t>
            </a:r>
            <a:r>
              <a:rPr lang="en-US" sz="2000" dirty="0">
                <a:ea typeface="+mj-ea"/>
                <a:cs typeface="Calibri" pitchFamily="34" charset="0"/>
              </a:rPr>
              <a:t>)</a:t>
            </a:r>
            <a:endParaRPr lang="fr-CH" sz="2000" dirty="0">
              <a:ea typeface="+mj-ea"/>
              <a:cs typeface="Calibri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C967BD-11DE-A1E8-D8D0-1148B88A1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420" y="2358220"/>
            <a:ext cx="750729" cy="9869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DFED69-7E4F-255D-BC20-82912B4DE86F}"/>
              </a:ext>
            </a:extLst>
          </p:cNvPr>
          <p:cNvSpPr txBox="1"/>
          <p:nvPr/>
        </p:nvSpPr>
        <p:spPr>
          <a:xfrm>
            <a:off x="6428002" y="3345164"/>
            <a:ext cx="127444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50">
                <a:ea typeface="+mj-ea"/>
                <a:cs typeface="Calibri" pitchFamily="34" charset="0"/>
              </a:rPr>
              <a:t>Data specifications</a:t>
            </a:r>
            <a:endParaRPr lang="en-US" sz="105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62CB373-E7F6-9408-AA8B-15A0D8906653}"/>
              </a:ext>
            </a:extLst>
          </p:cNvPr>
          <p:cNvSpPr txBox="1">
            <a:spLocks/>
          </p:cNvSpPr>
          <p:nvPr/>
        </p:nvSpPr>
        <p:spPr>
          <a:xfrm>
            <a:off x="6341255" y="4916114"/>
            <a:ext cx="5850744" cy="811971"/>
          </a:xfrm>
          <a:prstGeom prst="rect">
            <a:avLst/>
          </a:prstGeom>
        </p:spPr>
        <p:txBody>
          <a:bodyPr anchor="t"/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fr-CH" sz="1900" dirty="0">
                <a:ea typeface="+mj-ea"/>
                <a:cs typeface="Calibri" pitchFamily="34" charset="0"/>
              </a:rPr>
              <a:t>+ </a:t>
            </a:r>
            <a:r>
              <a:rPr lang="fr-CH" sz="1900" dirty="0" err="1">
                <a:ea typeface="+mj-ea"/>
                <a:cs typeface="Calibri" pitchFamily="34" charset="0"/>
              </a:rPr>
              <a:t>Bainhira</a:t>
            </a:r>
            <a:r>
              <a:rPr lang="fr-CH" sz="1900" dirty="0">
                <a:ea typeface="+mj-ea"/>
                <a:cs typeface="Calibri" pitchFamily="34" charset="0"/>
              </a:rPr>
              <a:t> </a:t>
            </a:r>
            <a:r>
              <a:rPr lang="fr-CH" sz="1900" dirty="0" err="1">
                <a:ea typeface="+mj-ea"/>
                <a:cs typeface="Calibri" pitchFamily="34" charset="0"/>
              </a:rPr>
              <a:t>aplikavel</a:t>
            </a:r>
            <a:r>
              <a:rPr lang="fr-CH" sz="1900" dirty="0">
                <a:ea typeface="+mj-ea"/>
                <a:cs typeface="Calibri" pitchFamily="34" charset="0"/>
              </a:rPr>
              <a:t>, </a:t>
            </a:r>
            <a:r>
              <a:rPr lang="fr-CH" sz="1900" dirty="0" err="1">
                <a:ea typeface="+mj-ea"/>
                <a:cs typeface="Calibri" pitchFamily="34" charset="0"/>
              </a:rPr>
              <a:t>aliña</a:t>
            </a:r>
            <a:r>
              <a:rPr lang="fr-CH" sz="1900" dirty="0">
                <a:ea typeface="+mj-ea"/>
                <a:cs typeface="Calibri" pitchFamily="34" charset="0"/>
              </a:rPr>
              <a:t> </a:t>
            </a:r>
            <a:r>
              <a:rPr lang="fr-CH" sz="1900" dirty="0" err="1">
                <a:ea typeface="+mj-ea"/>
                <a:cs typeface="Calibri" pitchFamily="34" charset="0"/>
              </a:rPr>
              <a:t>tabela</a:t>
            </a:r>
            <a:r>
              <a:rPr lang="fr-CH" sz="1900" dirty="0">
                <a:ea typeface="+mj-ea"/>
                <a:cs typeface="Calibri" pitchFamily="34" charset="0"/>
              </a:rPr>
              <a:t> </a:t>
            </a:r>
            <a:r>
              <a:rPr lang="fr-CH" sz="1900" dirty="0" err="1">
                <a:ea typeface="+mj-ea"/>
                <a:cs typeface="Calibri" pitchFamily="34" charset="0"/>
              </a:rPr>
              <a:t>atributu</a:t>
            </a:r>
            <a:r>
              <a:rPr lang="fr-CH" sz="1900" dirty="0">
                <a:ea typeface="+mj-ea"/>
                <a:cs typeface="Calibri" pitchFamily="34" charset="0"/>
              </a:rPr>
              <a:t> </a:t>
            </a:r>
            <a:r>
              <a:rPr lang="fr-CH" sz="1900" dirty="0" err="1">
                <a:ea typeface="+mj-ea"/>
                <a:cs typeface="Calibri" pitchFamily="34" charset="0"/>
              </a:rPr>
              <a:t>dadus</a:t>
            </a:r>
            <a:r>
              <a:rPr lang="fr-CH" sz="1900" dirty="0">
                <a:ea typeface="+mj-ea"/>
                <a:cs typeface="Calibri" pitchFamily="34" charset="0"/>
              </a:rPr>
              <a:t> </a:t>
            </a:r>
            <a:r>
              <a:rPr lang="fr-CH" sz="1900" dirty="0" err="1">
                <a:ea typeface="+mj-ea"/>
                <a:cs typeface="Calibri" pitchFamily="34" charset="0"/>
              </a:rPr>
              <a:t>jeoespasiál</a:t>
            </a:r>
            <a:r>
              <a:rPr lang="fr-CH" sz="1900" dirty="0">
                <a:ea typeface="+mj-ea"/>
                <a:cs typeface="Calibri" pitchFamily="34" charset="0"/>
              </a:rPr>
              <a:t> ho </a:t>
            </a:r>
            <a:r>
              <a:rPr lang="fr-CH" sz="1900" dirty="0" err="1">
                <a:ea typeface="+mj-ea"/>
                <a:cs typeface="Calibri" pitchFamily="34" charset="0"/>
              </a:rPr>
              <a:t>konteúdu</a:t>
            </a:r>
            <a:r>
              <a:rPr lang="fr-CH" sz="1900" dirty="0">
                <a:ea typeface="+mj-ea"/>
                <a:cs typeface="Calibri" pitchFamily="34" charset="0"/>
              </a:rPr>
              <a:t> </a:t>
            </a:r>
            <a:r>
              <a:rPr lang="fr-CH" sz="1900" dirty="0" err="1">
                <a:ea typeface="+mj-ea"/>
                <a:cs typeface="Calibri" pitchFamily="34" charset="0"/>
              </a:rPr>
              <a:t>sira</a:t>
            </a:r>
            <a:r>
              <a:rPr lang="fr-CH" sz="1900" dirty="0">
                <a:ea typeface="+mj-ea"/>
                <a:cs typeface="Calibri" pitchFamily="34" charset="0"/>
              </a:rPr>
              <a:t> </a:t>
            </a:r>
            <a:r>
              <a:rPr lang="fr-CH" sz="1900" dirty="0" err="1">
                <a:ea typeface="+mj-ea"/>
                <a:cs typeface="Calibri" pitchFamily="34" charset="0"/>
              </a:rPr>
              <a:t>hosi</a:t>
            </a:r>
            <a:r>
              <a:rPr lang="fr-CH" sz="1900" dirty="0">
                <a:ea typeface="+mj-ea"/>
                <a:cs typeface="Calibri" pitchFamily="34" charset="0"/>
              </a:rPr>
              <a:t> lista mestre </a:t>
            </a:r>
            <a:r>
              <a:rPr lang="fr-CH" sz="1900" dirty="0" err="1">
                <a:ea typeface="+mj-ea"/>
                <a:cs typeface="Calibri" pitchFamily="34" charset="0"/>
              </a:rPr>
              <a:t>ne'ebé</a:t>
            </a:r>
            <a:r>
              <a:rPr lang="fr-CH" sz="1900" dirty="0">
                <a:ea typeface="+mj-ea"/>
                <a:cs typeface="Calibri" pitchFamily="34" charset="0"/>
              </a:rPr>
              <a:t> </a:t>
            </a:r>
            <a:r>
              <a:rPr lang="fr-CH" sz="1900" dirty="0" err="1">
                <a:ea typeface="+mj-ea"/>
                <a:cs typeface="Calibri" pitchFamily="34" charset="0"/>
              </a:rPr>
              <a:t>korresponde</a:t>
            </a:r>
            <a:endParaRPr lang="fr-CH" sz="1900" dirty="0">
              <a:ea typeface="+mj-ea"/>
              <a:cs typeface="Calibri" pitchFamily="34" charset="0"/>
            </a:endParaRPr>
          </a:p>
        </p:txBody>
      </p:sp>
      <p:sp>
        <p:nvSpPr>
          <p:cNvPr id="20" name="Rectangle 265">
            <a:extLst>
              <a:ext uri="{FF2B5EF4-FFF2-40B4-BE49-F238E27FC236}">
                <a16:creationId xmlns:a16="http://schemas.microsoft.com/office/drawing/2014/main" id="{B8F58C8A-3B87-FE26-12FF-BEAD0A688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578" y="5718827"/>
            <a:ext cx="4708202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000" dirty="0" err="1">
                <a:cs typeface="Calibri" pitchFamily="34" charset="0"/>
              </a:rPr>
              <a:t>Esbosu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dirty="0" err="1">
                <a:cs typeface="Calibri" pitchFamily="34" charset="0"/>
              </a:rPr>
              <a:t>dahuluk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dirty="0" err="1">
                <a:cs typeface="Calibri" pitchFamily="34" charset="0"/>
              </a:rPr>
              <a:t>hosi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dirty="0" err="1">
                <a:cs typeface="Calibri" pitchFamily="34" charset="0"/>
              </a:rPr>
              <a:t>lista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dirty="0" err="1">
                <a:cs typeface="Calibri" pitchFamily="34" charset="0"/>
              </a:rPr>
              <a:t>mestre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dirty="0" err="1">
                <a:cs typeface="Calibri" pitchFamily="34" charset="0"/>
              </a:rPr>
              <a:t>ne'ebé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dirty="0" err="1">
                <a:cs typeface="Calibri" pitchFamily="34" charset="0"/>
              </a:rPr>
              <a:t>bele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dirty="0" err="1">
                <a:cs typeface="Calibri" pitchFamily="34" charset="0"/>
              </a:rPr>
              <a:t>identifika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dirty="0" err="1">
                <a:cs typeface="Calibri" pitchFamily="34" charset="0"/>
              </a:rPr>
              <a:t>lakuna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dirty="0" err="1">
                <a:cs typeface="Calibri" pitchFamily="34" charset="0"/>
              </a:rPr>
              <a:t>sira</a:t>
            </a:r>
            <a:endParaRPr lang="en-US" sz="2000" dirty="0">
              <a:cs typeface="Calibri" pitchFamily="34" charset="0"/>
            </a:endParaRPr>
          </a:p>
        </p:txBody>
      </p:sp>
      <p:sp>
        <p:nvSpPr>
          <p:cNvPr id="22" name="Rectangle 265">
            <a:extLst>
              <a:ext uri="{FF2B5EF4-FFF2-40B4-BE49-F238E27FC236}">
                <a16:creationId xmlns:a16="http://schemas.microsoft.com/office/drawing/2014/main" id="{77630887-5301-C490-809E-609DB06FF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8480" y="5757412"/>
            <a:ext cx="5513519" cy="6160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900" dirty="0" err="1">
                <a:cs typeface="Calibri" pitchFamily="34" charset="0"/>
              </a:rPr>
              <a:t>Dadus</a:t>
            </a:r>
            <a:r>
              <a:rPr lang="en-US" sz="1900" dirty="0">
                <a:cs typeface="Calibri" pitchFamily="34" charset="0"/>
              </a:rPr>
              <a:t> </a:t>
            </a:r>
            <a:r>
              <a:rPr lang="en-US" sz="1900" dirty="0" err="1">
                <a:cs typeface="Calibri" pitchFamily="34" charset="0"/>
              </a:rPr>
              <a:t>jeoespasiál</a:t>
            </a:r>
            <a:r>
              <a:rPr lang="en-US" sz="1900" dirty="0">
                <a:cs typeface="Calibri" pitchFamily="34" charset="0"/>
              </a:rPr>
              <a:t> </a:t>
            </a:r>
            <a:r>
              <a:rPr lang="en-US" sz="1900" dirty="0" err="1">
                <a:cs typeface="Calibri" pitchFamily="34" charset="0"/>
              </a:rPr>
              <a:t>sira</a:t>
            </a:r>
            <a:r>
              <a:rPr lang="en-US" sz="1900" dirty="0">
                <a:cs typeface="Calibri" pitchFamily="34" charset="0"/>
              </a:rPr>
              <a:t> </a:t>
            </a:r>
            <a:r>
              <a:rPr lang="en-US" sz="1900" dirty="0" err="1">
                <a:cs typeface="Calibri" pitchFamily="34" charset="0"/>
              </a:rPr>
              <a:t>ne'ebé</a:t>
            </a:r>
            <a:r>
              <a:rPr lang="en-US" sz="1900" dirty="0">
                <a:cs typeface="Calibri" pitchFamily="34" charset="0"/>
              </a:rPr>
              <a:t> </a:t>
            </a:r>
            <a:r>
              <a:rPr lang="en-US" sz="1900" dirty="0" err="1">
                <a:cs typeface="Calibri" pitchFamily="34" charset="0"/>
              </a:rPr>
              <a:t>maka</a:t>
            </a:r>
            <a:r>
              <a:rPr lang="en-US" sz="1900" dirty="0">
                <a:cs typeface="Calibri" pitchFamily="34" charset="0"/>
              </a:rPr>
              <a:t> </a:t>
            </a:r>
            <a:r>
              <a:rPr lang="en-US" sz="1900" dirty="0" err="1">
                <a:cs typeface="Calibri" pitchFamily="34" charset="0"/>
              </a:rPr>
              <a:t>bele</a:t>
            </a:r>
            <a:r>
              <a:rPr lang="en-US" sz="1900" dirty="0">
                <a:cs typeface="Calibri" pitchFamily="34" charset="0"/>
              </a:rPr>
              <a:t> </a:t>
            </a:r>
            <a:r>
              <a:rPr lang="en-US" sz="1900" dirty="0" err="1">
                <a:cs typeface="Calibri" pitchFamily="34" charset="0"/>
              </a:rPr>
              <a:t>identifika</a:t>
            </a:r>
            <a:r>
              <a:rPr lang="en-US" sz="1900" dirty="0">
                <a:cs typeface="Calibri" pitchFamily="34" charset="0"/>
              </a:rPr>
              <a:t> </a:t>
            </a:r>
            <a:r>
              <a:rPr lang="en-US" sz="1900" dirty="0" err="1">
                <a:cs typeface="Calibri" pitchFamily="34" charset="0"/>
              </a:rPr>
              <a:t>lakuna</a:t>
            </a:r>
            <a:r>
              <a:rPr lang="en-US" sz="1900" dirty="0">
                <a:cs typeface="Calibri" pitchFamily="34" charset="0"/>
              </a:rPr>
              <a:t> </a:t>
            </a:r>
            <a:r>
              <a:rPr lang="en-US" sz="1900" dirty="0" err="1">
                <a:cs typeface="Calibri" pitchFamily="34" charset="0"/>
              </a:rPr>
              <a:t>sira</a:t>
            </a:r>
            <a:endParaRPr lang="en-US" sz="1900" dirty="0">
              <a:cs typeface="Calibri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9C93F49-C898-1490-BAC6-C3F381B16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785" y="2251246"/>
            <a:ext cx="3800929" cy="26956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5F6EF3-6C02-170A-C2F7-0140279771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8026" y="2679863"/>
            <a:ext cx="2539449" cy="2171606"/>
          </a:xfrm>
          <a:prstGeom prst="rect">
            <a:avLst/>
          </a:prstGeom>
        </p:spPr>
      </p:pic>
      <p:sp>
        <p:nvSpPr>
          <p:cNvPr id="26" name="Right Arrow 10">
            <a:extLst>
              <a:ext uri="{FF2B5EF4-FFF2-40B4-BE49-F238E27FC236}">
                <a16:creationId xmlns:a16="http://schemas.microsoft.com/office/drawing/2014/main" id="{EE7ABC02-C49E-1A11-68A3-6AA3147DC5DE}"/>
              </a:ext>
            </a:extLst>
          </p:cNvPr>
          <p:cNvSpPr/>
          <p:nvPr/>
        </p:nvSpPr>
        <p:spPr>
          <a:xfrm>
            <a:off x="7471319" y="2576193"/>
            <a:ext cx="403315" cy="38554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ight Arrow 10">
            <a:extLst>
              <a:ext uri="{FF2B5EF4-FFF2-40B4-BE49-F238E27FC236}">
                <a16:creationId xmlns:a16="http://schemas.microsoft.com/office/drawing/2014/main" id="{53EDB627-C444-D3AF-FFC9-B9EC6622EFF9}"/>
              </a:ext>
            </a:extLst>
          </p:cNvPr>
          <p:cNvSpPr/>
          <p:nvPr/>
        </p:nvSpPr>
        <p:spPr>
          <a:xfrm>
            <a:off x="6260253" y="5923121"/>
            <a:ext cx="403315" cy="38554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ight Arrow 10">
            <a:extLst>
              <a:ext uri="{FF2B5EF4-FFF2-40B4-BE49-F238E27FC236}">
                <a16:creationId xmlns:a16="http://schemas.microsoft.com/office/drawing/2014/main" id="{334E8263-F983-467A-5FEE-AC7C2509C63B}"/>
              </a:ext>
            </a:extLst>
          </p:cNvPr>
          <p:cNvSpPr/>
          <p:nvPr/>
        </p:nvSpPr>
        <p:spPr>
          <a:xfrm>
            <a:off x="674814" y="5768705"/>
            <a:ext cx="403315" cy="38554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E56CDE-B522-8161-6A39-ED49D943CC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520" t="38265" r="10441" b="47050"/>
          <a:stretch/>
        </p:blipFill>
        <p:spPr>
          <a:xfrm>
            <a:off x="5657415" y="3338400"/>
            <a:ext cx="277179" cy="249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792B75-84EC-FD67-789D-29A352FA08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520" t="38265" r="10441" b="47050"/>
          <a:stretch/>
        </p:blipFill>
        <p:spPr>
          <a:xfrm>
            <a:off x="11717007" y="3250171"/>
            <a:ext cx="277179" cy="249797"/>
          </a:xfrm>
          <a:prstGeom prst="rect">
            <a:avLst/>
          </a:prstGeom>
        </p:spPr>
      </p:pic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A276589E-6018-F2EC-EA25-A1CDB6861AB5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51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100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0D500D1-21BC-CFFA-6DDA-C144BF813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742538"/>
            <a:ext cx="9796212" cy="50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b="1" dirty="0"/>
              <a:t>Uza MS Excel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D6D4ED-775D-FE55-B945-08501DBF4EB2}"/>
              </a:ext>
            </a:extLst>
          </p:cNvPr>
          <p:cNvSpPr txBox="1">
            <a:spLocks/>
          </p:cNvSpPr>
          <p:nvPr/>
        </p:nvSpPr>
        <p:spPr>
          <a:xfrm>
            <a:off x="587140" y="1221571"/>
            <a:ext cx="5390148" cy="811971"/>
          </a:xfrm>
          <a:prstGeom prst="rect">
            <a:avLst/>
          </a:prstGeom>
        </p:spPr>
        <p:txBody>
          <a:bodyPr anchor="t"/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dirty="0" err="1">
                <a:ea typeface="+mj-ea"/>
                <a:cs typeface="Calibri" pitchFamily="34" charset="0"/>
              </a:rPr>
              <a:t>Parte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importante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ida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husi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serbisu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hamoos</a:t>
            </a:r>
            <a:r>
              <a:rPr lang="en-US" sz="2400" dirty="0">
                <a:ea typeface="+mj-ea"/>
                <a:cs typeface="Calibri" pitchFamily="34" charset="0"/>
              </a:rPr>
              <a:t> no </a:t>
            </a:r>
            <a:r>
              <a:rPr lang="en-US" sz="2400" dirty="0" err="1">
                <a:ea typeface="+mj-ea"/>
                <a:cs typeface="Calibri" pitchFamily="34" charset="0"/>
              </a:rPr>
              <a:t>padronizasaun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ba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lista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sira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ne'ebé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kompila</a:t>
            </a:r>
            <a:r>
              <a:rPr lang="en-US" sz="2400" dirty="0">
                <a:ea typeface="+mj-ea"/>
                <a:cs typeface="Calibri" pitchFamily="34" charset="0"/>
              </a:rPr>
              <a:t> sei </a:t>
            </a:r>
            <a:r>
              <a:rPr lang="en-US" sz="2400" dirty="0" err="1">
                <a:ea typeface="+mj-ea"/>
                <a:cs typeface="Calibri" pitchFamily="34" charset="0"/>
              </a:rPr>
              <a:t>akontese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iha</a:t>
            </a:r>
            <a:r>
              <a:rPr lang="en-US" sz="2400" dirty="0">
                <a:ea typeface="+mj-ea"/>
                <a:cs typeface="Calibri" pitchFamily="34" charset="0"/>
              </a:rPr>
              <a:t> MS Excel </a:t>
            </a:r>
            <a:r>
              <a:rPr lang="en-US" sz="2400" dirty="0" err="1">
                <a:ea typeface="+mj-ea"/>
                <a:cs typeface="Calibri" pitchFamily="34" charset="0"/>
              </a:rPr>
              <a:t>molok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versaun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dahuluk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husi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lista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mestre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jere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iha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rejistu</a:t>
            </a:r>
            <a:r>
              <a:rPr lang="en-US" sz="2400" dirty="0">
                <a:ea typeface="+mj-ea"/>
                <a:cs typeface="Calibri" pitchFamily="34" charset="0"/>
              </a:rPr>
              <a:t> ka geo-</a:t>
            </a:r>
            <a:r>
              <a:rPr lang="en-US" sz="2400" dirty="0" err="1">
                <a:ea typeface="+mj-ea"/>
                <a:cs typeface="Calibri" pitchFamily="34" charset="0"/>
              </a:rPr>
              <a:t>rejistu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komún</a:t>
            </a:r>
            <a:endParaRPr lang="en-US" sz="2400" dirty="0">
              <a:ea typeface="+mj-ea"/>
              <a:cs typeface="Calibri" pitchFamily="34" charset="0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C813F4F-31CA-9525-7606-0CD830DAE7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40735" y="1517866"/>
            <a:ext cx="2595104" cy="1838367"/>
          </a:xfrm>
          <a:prstGeom prst="rect">
            <a:avLst/>
          </a:prstGeom>
          <a:ln>
            <a:solidFill>
              <a:srgbClr val="001C54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B03EB7-C131-9242-8FD9-5708318C4A69}"/>
              </a:ext>
            </a:extLst>
          </p:cNvPr>
          <p:cNvSpPr txBox="1"/>
          <p:nvPr/>
        </p:nvSpPr>
        <p:spPr>
          <a:xfrm>
            <a:off x="587140" y="6115462"/>
            <a:ext cx="457681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4"/>
              </a:rPr>
              <a:t>https://healthgeolab.net/DOCUMENTS/Guide_HGLC_Part2_5_2.pdf</a:t>
            </a:r>
            <a:r>
              <a:rPr lang="en-US" sz="900" dirty="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0D0AEB1-B646-E776-BFE9-DD0A71561733}"/>
              </a:ext>
            </a:extLst>
          </p:cNvPr>
          <p:cNvSpPr txBox="1">
            <a:spLocks/>
          </p:cNvSpPr>
          <p:nvPr/>
        </p:nvSpPr>
        <p:spPr>
          <a:xfrm>
            <a:off x="1218795" y="3205122"/>
            <a:ext cx="4911433" cy="1041876"/>
          </a:xfrm>
          <a:prstGeom prst="rect">
            <a:avLst/>
          </a:prstGeom>
        </p:spPr>
        <p:txBody>
          <a:bodyPr anchor="t"/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dirty="0" err="1">
                <a:ea typeface="+mj-ea"/>
                <a:cs typeface="Calibri" pitchFamily="34" charset="0"/>
              </a:rPr>
              <a:t>Importante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atu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hatene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oinsá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uza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konjuntu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funsaun</a:t>
            </a:r>
            <a:r>
              <a:rPr lang="en-US" sz="2400" dirty="0">
                <a:ea typeface="+mj-ea"/>
                <a:cs typeface="Calibri" pitchFamily="34" charset="0"/>
              </a:rPr>
              <a:t> no ferramenta </a:t>
            </a:r>
            <a:r>
              <a:rPr lang="en-US" sz="2400" dirty="0" err="1">
                <a:ea typeface="+mj-ea"/>
                <a:cs typeface="Calibri" pitchFamily="34" charset="0"/>
              </a:rPr>
              <a:t>sira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ne'ebé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disponivel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iha</a:t>
            </a:r>
            <a:r>
              <a:rPr lang="en-US" sz="2400" dirty="0">
                <a:ea typeface="+mj-ea"/>
                <a:cs typeface="Calibri" pitchFamily="34" charset="0"/>
              </a:rPr>
              <a:t> MS Excel</a:t>
            </a:r>
            <a:endParaRPr lang="fr-CH" sz="2400" dirty="0">
              <a:ea typeface="+mj-ea"/>
              <a:cs typeface="Calibri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FD5E2AF-9263-AFA1-19D0-927AEDE4E6E3}"/>
              </a:ext>
            </a:extLst>
          </p:cNvPr>
          <p:cNvSpPr txBox="1">
            <a:spLocks/>
          </p:cNvSpPr>
          <p:nvPr/>
        </p:nvSpPr>
        <p:spPr>
          <a:xfrm>
            <a:off x="1218795" y="4650322"/>
            <a:ext cx="4392202" cy="1041876"/>
          </a:xfrm>
          <a:prstGeom prst="rect">
            <a:avLst/>
          </a:prstGeom>
        </p:spPr>
        <p:txBody>
          <a:bodyPr anchor="t"/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dirty="0" err="1">
                <a:ea typeface="+mj-ea"/>
                <a:cs typeface="Calibri" pitchFamily="34" charset="0"/>
              </a:rPr>
              <a:t>Asuntu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husi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matadalan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ida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ne'ebé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prepara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husi</a:t>
            </a:r>
            <a:r>
              <a:rPr lang="en-US" sz="2400" dirty="0">
                <a:ea typeface="+mj-ea"/>
                <a:cs typeface="Calibri" pitchFamily="34" charset="0"/>
              </a:rPr>
              <a:t> Health </a:t>
            </a:r>
            <a:r>
              <a:rPr lang="en-US" sz="2400" dirty="0" err="1">
                <a:ea typeface="+mj-ea"/>
                <a:cs typeface="Calibri" pitchFamily="34" charset="0"/>
              </a:rPr>
              <a:t>GeoLab</a:t>
            </a:r>
            <a:r>
              <a:rPr lang="en-US" sz="2400" dirty="0">
                <a:ea typeface="+mj-ea"/>
                <a:cs typeface="Calibri" pitchFamily="34" charset="0"/>
              </a:rPr>
              <a:t> (2.5.2)</a:t>
            </a:r>
            <a:endParaRPr lang="fr-CH" sz="2400" dirty="0">
              <a:ea typeface="+mj-ea"/>
              <a:cs typeface="Calibri" pitchFamily="34" charset="0"/>
            </a:endParaRPr>
          </a:p>
        </p:txBody>
      </p:sp>
      <p:sp>
        <p:nvSpPr>
          <p:cNvPr id="30" name="Right Arrow 10">
            <a:extLst>
              <a:ext uri="{FF2B5EF4-FFF2-40B4-BE49-F238E27FC236}">
                <a16:creationId xmlns:a16="http://schemas.microsoft.com/office/drawing/2014/main" id="{350CFD5C-942F-80E7-F932-972AACB11882}"/>
              </a:ext>
            </a:extLst>
          </p:cNvPr>
          <p:cNvSpPr/>
          <p:nvPr/>
        </p:nvSpPr>
        <p:spPr>
          <a:xfrm>
            <a:off x="815481" y="3363064"/>
            <a:ext cx="403315" cy="38554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ight Arrow 10">
            <a:extLst>
              <a:ext uri="{FF2B5EF4-FFF2-40B4-BE49-F238E27FC236}">
                <a16:creationId xmlns:a16="http://schemas.microsoft.com/office/drawing/2014/main" id="{DD5FC6A8-42FF-1C29-2F4E-942388DE87EC}"/>
              </a:ext>
            </a:extLst>
          </p:cNvPr>
          <p:cNvSpPr/>
          <p:nvPr/>
        </p:nvSpPr>
        <p:spPr>
          <a:xfrm>
            <a:off x="815481" y="4861288"/>
            <a:ext cx="403315" cy="38554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BD71A63-9B84-1109-DF98-63C7D64A6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0635" y="1164698"/>
            <a:ext cx="2815031" cy="2581636"/>
          </a:xfrm>
          <a:prstGeom prst="rect">
            <a:avLst/>
          </a:prstGeom>
          <a:ln>
            <a:solidFill>
              <a:srgbClr val="002147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92B99E-3AE9-DFCF-F421-2ED9733AA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5572" y="3875381"/>
            <a:ext cx="4042591" cy="1532089"/>
          </a:xfrm>
          <a:prstGeom prst="rect">
            <a:avLst/>
          </a:prstGeom>
          <a:ln>
            <a:solidFill>
              <a:srgbClr val="002147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E8C46A0-A0FC-3C3B-0B33-463430E924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4891" y="4781565"/>
            <a:ext cx="3767847" cy="1333897"/>
          </a:xfrm>
          <a:prstGeom prst="rect">
            <a:avLst/>
          </a:prstGeom>
          <a:ln>
            <a:solidFill>
              <a:srgbClr val="002147"/>
            </a:solidFill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0051FF9-403C-337F-99BB-31BCDB00AB99}"/>
              </a:ext>
            </a:extLst>
          </p:cNvPr>
          <p:cNvSpPr txBox="1"/>
          <p:nvPr/>
        </p:nvSpPr>
        <p:spPr>
          <a:xfrm>
            <a:off x="8746345" y="768952"/>
            <a:ext cx="1745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a typeface="+mj-ea"/>
                <a:cs typeface="Calibri" pitchFamily="34" charset="0"/>
              </a:rPr>
              <a:t>Etapa-</a:t>
            </a:r>
            <a:r>
              <a:rPr lang="en-US" sz="1800" dirty="0" err="1">
                <a:ea typeface="+mj-ea"/>
                <a:cs typeface="Calibri" pitchFamily="34" charset="0"/>
              </a:rPr>
              <a:t>ba</a:t>
            </a:r>
            <a:r>
              <a:rPr lang="en-US" sz="1800" dirty="0">
                <a:ea typeface="+mj-ea"/>
                <a:cs typeface="Calibri" pitchFamily="34" charset="0"/>
              </a:rPr>
              <a:t>-Etapa</a:t>
            </a:r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5F1DC56-5C16-3C72-A528-9AD69AE62F90}"/>
              </a:ext>
            </a:extLst>
          </p:cNvPr>
          <p:cNvSpPr txBox="1"/>
          <p:nvPr/>
        </p:nvSpPr>
        <p:spPr>
          <a:xfrm>
            <a:off x="6483272" y="5593003"/>
            <a:ext cx="1491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ea typeface="+mj-ea"/>
                <a:cs typeface="Calibri" pitchFamily="34" charset="0"/>
              </a:rPr>
              <a:t>Resultadu</a:t>
            </a:r>
            <a:r>
              <a:rPr lang="en-US" sz="1800" dirty="0">
                <a:ea typeface="+mj-ea"/>
                <a:cs typeface="Calibri" pitchFamily="34" charset="0"/>
              </a:rPr>
              <a:t> file</a:t>
            </a:r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07B093-62BE-5EAD-2E53-7D1D92D6D4D8}"/>
              </a:ext>
            </a:extLst>
          </p:cNvPr>
          <p:cNvSpPr txBox="1"/>
          <p:nvPr/>
        </p:nvSpPr>
        <p:spPr>
          <a:xfrm>
            <a:off x="10748216" y="3939104"/>
            <a:ext cx="1267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a typeface="+mj-ea"/>
                <a:cs typeface="Calibri" pitchFamily="34" charset="0"/>
              </a:rPr>
              <a:t>File </a:t>
            </a:r>
            <a:r>
              <a:rPr lang="en-US" sz="1800" dirty="0" err="1">
                <a:ea typeface="+mj-ea"/>
                <a:cs typeface="Calibri" pitchFamily="34" charset="0"/>
              </a:rPr>
              <a:t>Exersisiu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75D194-3E2C-3135-AAC1-940F1D0A9C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520" t="38265" r="10441" b="47050"/>
          <a:stretch/>
        </p:blipFill>
        <p:spPr>
          <a:xfrm>
            <a:off x="8183284" y="3564949"/>
            <a:ext cx="277179" cy="249797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7E5D6B6-026D-4E27-C9F1-0E455CC6B6AE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52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D1B9E9-9DDB-486B-A30C-91AFCA3EEDDB}"/>
              </a:ext>
            </a:extLst>
          </p:cNvPr>
          <p:cNvSpPr txBox="1">
            <a:spLocks/>
          </p:cNvSpPr>
          <p:nvPr/>
        </p:nvSpPr>
        <p:spPr bwMode="auto">
          <a:xfrm>
            <a:off x="0" y="785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3200" b="1" dirty="0">
                <a:solidFill>
                  <a:srgbClr val="002147"/>
                </a:solidFill>
                <a:latin typeface="+mn-lt"/>
              </a:rPr>
              <a:t>Hamoos no omojeniza dadus ne'ebé kompila ona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59806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Arrow 10">
            <a:extLst>
              <a:ext uri="{FF2B5EF4-FFF2-40B4-BE49-F238E27FC236}">
                <a16:creationId xmlns:a16="http://schemas.microsoft.com/office/drawing/2014/main" id="{7CDC36AC-E464-5176-E0C0-EF2CD9DB16ED}"/>
              </a:ext>
            </a:extLst>
          </p:cNvPr>
          <p:cNvSpPr/>
          <p:nvPr/>
        </p:nvSpPr>
        <p:spPr>
          <a:xfrm>
            <a:off x="771719" y="2688569"/>
            <a:ext cx="476182" cy="457798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0D500D1-21BC-CFFA-6DDA-C144BF813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742538"/>
            <a:ext cx="9796212" cy="50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b="1" dirty="0" err="1"/>
              <a:t>Identifika</a:t>
            </a:r>
            <a:r>
              <a:rPr lang="en-US" sz="2400" b="1" dirty="0"/>
              <a:t> </a:t>
            </a:r>
            <a:r>
              <a:rPr lang="en-US" sz="2400" b="1" dirty="0" err="1"/>
              <a:t>disparidade</a:t>
            </a:r>
            <a:r>
              <a:rPr lang="en-US" sz="2400" b="1" dirty="0"/>
              <a:t> </a:t>
            </a:r>
            <a:r>
              <a:rPr lang="en-US" sz="2400" b="1" dirty="0" err="1"/>
              <a:t>temporál</a:t>
            </a:r>
            <a:r>
              <a:rPr lang="en-US" sz="2400" b="1" dirty="0"/>
              <a:t> </a:t>
            </a:r>
            <a:r>
              <a:rPr lang="en-US" sz="2400" b="1" dirty="0" err="1"/>
              <a:t>sira</a:t>
            </a:r>
            <a:endParaRPr lang="en-US" sz="24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7540E00-9E2E-42C2-C539-8906EDC7FA3C}"/>
              </a:ext>
            </a:extLst>
          </p:cNvPr>
          <p:cNvSpPr txBox="1">
            <a:spLocks/>
          </p:cNvSpPr>
          <p:nvPr/>
        </p:nvSpPr>
        <p:spPr>
          <a:xfrm>
            <a:off x="695325" y="1470043"/>
            <a:ext cx="5400675" cy="507928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fontAlgn="auto">
              <a:lnSpc>
                <a:spcPct val="90000"/>
              </a:lnSpc>
              <a:spcAft>
                <a:spcPts val="0"/>
              </a:spcAft>
              <a:defRPr sz="2700">
                <a:ea typeface="+mj-ea"/>
                <a:cs typeface="+mj-cs"/>
              </a:defRPr>
            </a:lvl1pPr>
          </a:lstStyle>
          <a:p>
            <a:pPr marL="0" lvl="1" fontAlgn="auto">
              <a:lnSpc>
                <a:spcPct val="90000"/>
              </a:lnSpc>
              <a:spcAft>
                <a:spcPts val="0"/>
              </a:spcAft>
            </a:pPr>
            <a:r>
              <a:rPr lang="en-US" sz="2400" dirty="0" err="1">
                <a:ea typeface="+mj-ea"/>
                <a:cs typeface="+mj-cs"/>
              </a:rPr>
              <a:t>Dadus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ne'ebé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halibur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iha</a:t>
            </a:r>
            <a:r>
              <a:rPr lang="en-US" sz="2400" dirty="0">
                <a:ea typeface="+mj-ea"/>
                <a:cs typeface="+mj-cs"/>
              </a:rPr>
              <a:t>, ka </a:t>
            </a:r>
            <a:r>
              <a:rPr lang="en-US" sz="2400" dirty="0" err="1">
                <a:ea typeface="+mj-ea"/>
                <a:cs typeface="+mj-cs"/>
              </a:rPr>
              <a:t>reprezenta</a:t>
            </a:r>
            <a:r>
              <a:rPr lang="en-US" sz="2400" dirty="0">
                <a:ea typeface="+mj-ea"/>
                <a:cs typeface="+mj-cs"/>
              </a:rPr>
              <a:t>, </a:t>
            </a:r>
            <a:r>
              <a:rPr lang="en-US" sz="2400" dirty="0" err="1">
                <a:ea typeface="+mj-ea"/>
                <a:cs typeface="+mj-cs"/>
              </a:rPr>
              <a:t>pontu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oioin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iha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tempu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EE1FB-EC2A-8D04-23A8-387FAE460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846" y="1508143"/>
            <a:ext cx="2808312" cy="387379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74BCF06-B598-C543-F8A4-705A784CD969}"/>
              </a:ext>
            </a:extLst>
          </p:cNvPr>
          <p:cNvSpPr txBox="1">
            <a:spLocks/>
          </p:cNvSpPr>
          <p:nvPr/>
        </p:nvSpPr>
        <p:spPr>
          <a:xfrm>
            <a:off x="8262158" y="1762107"/>
            <a:ext cx="3671080" cy="3580360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fontAlgn="auto">
              <a:lnSpc>
                <a:spcPct val="90000"/>
              </a:lnSpc>
              <a:spcAft>
                <a:spcPts val="0"/>
              </a:spcAft>
              <a:defRPr sz="2700">
                <a:ea typeface="+mj-ea"/>
                <a:cs typeface="+mj-cs"/>
              </a:defRPr>
            </a:lvl1pPr>
          </a:lstStyle>
          <a:p>
            <a:pPr marL="0" lvl="1" fontAlgn="auto">
              <a:lnSpc>
                <a:spcPct val="150000"/>
              </a:lnSpc>
              <a:spcAft>
                <a:spcPts val="0"/>
              </a:spcAft>
            </a:pPr>
            <a:r>
              <a:rPr lang="pt-BR" sz="2000" dirty="0">
                <a:ea typeface="+mj-ea"/>
                <a:cs typeface="+mj-cs"/>
              </a:rPr>
              <a:t>Estrada sira (2023)</a:t>
            </a:r>
          </a:p>
          <a:p>
            <a:pPr marL="0" lvl="1" fontAlgn="auto">
              <a:lnSpc>
                <a:spcPct val="150000"/>
              </a:lnSpc>
              <a:spcAft>
                <a:spcPts val="0"/>
              </a:spcAft>
            </a:pPr>
            <a:r>
              <a:rPr lang="pt-BR" sz="2000" dirty="0">
                <a:ea typeface="+mj-ea"/>
                <a:cs typeface="+mj-cs"/>
              </a:rPr>
              <a:t>Kobertura rai nian (2000)</a:t>
            </a:r>
          </a:p>
          <a:p>
            <a:pPr marL="0" lvl="1" fontAlgn="auto">
              <a:lnSpc>
                <a:spcPct val="150000"/>
              </a:lnSpc>
              <a:spcAft>
                <a:spcPts val="0"/>
              </a:spcAft>
            </a:pPr>
            <a:r>
              <a:rPr lang="pt-BR" sz="2000" dirty="0">
                <a:ea typeface="+mj-ea"/>
                <a:cs typeface="+mj-cs"/>
              </a:rPr>
              <a:t>Fronteira administrativa sira (2015)</a:t>
            </a:r>
          </a:p>
          <a:p>
            <a:pPr marL="0" lvl="1" fontAlgn="auto">
              <a:lnSpc>
                <a:spcPct val="150000"/>
              </a:lnSpc>
              <a:spcAft>
                <a:spcPts val="0"/>
              </a:spcAft>
            </a:pPr>
            <a:r>
              <a:rPr lang="pt-BR" sz="2000" dirty="0">
                <a:ea typeface="+mj-ea"/>
                <a:cs typeface="+mj-cs"/>
              </a:rPr>
              <a:t>Rede hidrográfika (2020)</a:t>
            </a:r>
          </a:p>
          <a:p>
            <a:pPr marL="0" lvl="1" fontAlgn="auto">
              <a:lnSpc>
                <a:spcPct val="150000"/>
              </a:lnSpc>
              <a:spcAft>
                <a:spcPts val="0"/>
              </a:spcAft>
            </a:pPr>
            <a:r>
              <a:rPr lang="pt-BR" sz="2000" dirty="0">
                <a:ea typeface="+mj-ea"/>
                <a:cs typeface="+mj-cs"/>
              </a:rPr>
              <a:t>Populasaun (2009)</a:t>
            </a:r>
          </a:p>
          <a:p>
            <a:pPr marL="0" lvl="1" fontAlgn="auto">
              <a:lnSpc>
                <a:spcPct val="150000"/>
              </a:lnSpc>
              <a:spcAft>
                <a:spcPts val="0"/>
              </a:spcAft>
            </a:pPr>
            <a:r>
              <a:rPr lang="pt-BR" sz="2000" dirty="0">
                <a:ea typeface="+mj-ea"/>
                <a:cs typeface="+mj-cs"/>
              </a:rPr>
              <a:t>Imajen satélite nian (2022)</a:t>
            </a:r>
            <a:endParaRPr lang="en-US" sz="20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BBA9A4-397A-44EE-4DE9-17E616B99009}"/>
              </a:ext>
            </a:extLst>
          </p:cNvPr>
          <p:cNvSpPr txBox="1">
            <a:spLocks/>
          </p:cNvSpPr>
          <p:nvPr/>
        </p:nvSpPr>
        <p:spPr>
          <a:xfrm>
            <a:off x="1273970" y="2735339"/>
            <a:ext cx="3298040" cy="906187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fontAlgn="auto">
              <a:lnSpc>
                <a:spcPct val="90000"/>
              </a:lnSpc>
              <a:spcAft>
                <a:spcPts val="0"/>
              </a:spcAft>
              <a:defRPr sz="2700">
                <a:ea typeface="+mj-ea"/>
                <a:cs typeface="+mj-cs"/>
              </a:defRPr>
            </a:lvl1pPr>
          </a:lstStyle>
          <a:p>
            <a:pPr marL="0" lvl="1" fontAlgn="auto">
              <a:lnSpc>
                <a:spcPct val="90000"/>
              </a:lnSpc>
              <a:spcAft>
                <a:spcPts val="0"/>
              </a:spcAft>
            </a:pPr>
            <a:r>
              <a:rPr lang="it-IT" sz="2400" dirty="0">
                <a:ea typeface="+mj-ea"/>
                <a:cs typeface="+mj-cs"/>
              </a:rPr>
              <a:t>Software SIG sei la relata problema ida-ne'e</a:t>
            </a:r>
            <a:endParaRPr lang="en-US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E1F91CD-C39B-7F40-8CEF-CFE7A267D5C1}"/>
              </a:ext>
            </a:extLst>
          </p:cNvPr>
          <p:cNvSpPr txBox="1">
            <a:spLocks/>
          </p:cNvSpPr>
          <p:nvPr/>
        </p:nvSpPr>
        <p:spPr>
          <a:xfrm>
            <a:off x="1400267" y="3659835"/>
            <a:ext cx="4277326" cy="507928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fontAlgn="auto">
              <a:lnSpc>
                <a:spcPct val="90000"/>
              </a:lnSpc>
              <a:spcAft>
                <a:spcPts val="0"/>
              </a:spcAft>
              <a:defRPr sz="2700">
                <a:ea typeface="+mj-ea"/>
                <a:cs typeface="+mj-cs"/>
              </a:defRPr>
            </a:lvl1pPr>
          </a:lstStyle>
          <a:p>
            <a:pPr marL="0" lvl="1" fontAlgn="auto">
              <a:lnSpc>
                <a:spcPct val="90000"/>
              </a:lnSpc>
              <a:spcAft>
                <a:spcPts val="0"/>
              </a:spcAft>
            </a:pPr>
            <a:r>
              <a:rPr lang="en-US" sz="2400" dirty="0">
                <a:ea typeface="+mj-ea"/>
                <a:cs typeface="+mj-cs"/>
              </a:rPr>
              <a:t>Ida-</a:t>
            </a:r>
            <a:r>
              <a:rPr lang="en-US" sz="2400" dirty="0" err="1">
                <a:ea typeface="+mj-ea"/>
                <a:cs typeface="+mj-cs"/>
              </a:rPr>
              <a:t>ne'e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tenke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identifika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hanesan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parte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ida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hosi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prosesu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hamoos</a:t>
            </a:r>
            <a:r>
              <a:rPr lang="en-US" sz="2400" dirty="0">
                <a:ea typeface="+mj-ea"/>
                <a:cs typeface="+mj-cs"/>
              </a:rPr>
              <a:t> no </a:t>
            </a:r>
            <a:r>
              <a:rPr lang="en-US" sz="2400" dirty="0" err="1">
                <a:ea typeface="+mj-ea"/>
                <a:cs typeface="+mj-cs"/>
              </a:rPr>
              <a:t>omojenizasaun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nian</a:t>
            </a:r>
            <a:endParaRPr lang="en-US" sz="2400" dirty="0"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332D92-E2EF-0B36-D0B0-82A2A703E2BB}"/>
              </a:ext>
            </a:extLst>
          </p:cNvPr>
          <p:cNvSpPr txBox="1">
            <a:spLocks/>
          </p:cNvSpPr>
          <p:nvPr/>
        </p:nvSpPr>
        <p:spPr>
          <a:xfrm>
            <a:off x="1400267" y="4898511"/>
            <a:ext cx="3723524" cy="507928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fontAlgn="auto">
              <a:lnSpc>
                <a:spcPct val="90000"/>
              </a:lnSpc>
              <a:spcAft>
                <a:spcPts val="0"/>
              </a:spcAft>
              <a:defRPr sz="2700">
                <a:ea typeface="+mj-ea"/>
                <a:cs typeface="+mj-cs"/>
              </a:defRPr>
            </a:lvl1pPr>
          </a:lstStyle>
          <a:p>
            <a:pPr marL="0" lvl="1" fontAlgn="auto">
              <a:lnSpc>
                <a:spcPct val="90000"/>
              </a:lnSpc>
              <a:spcAft>
                <a:spcPts val="0"/>
              </a:spcAft>
            </a:pPr>
            <a:r>
              <a:rPr lang="fr-FR" sz="2400" dirty="0" err="1">
                <a:ea typeface="+mj-ea"/>
                <a:cs typeface="+mj-cs"/>
              </a:rPr>
              <a:t>Importánsia</a:t>
            </a:r>
            <a:r>
              <a:rPr lang="fr-FR" sz="2400" dirty="0">
                <a:ea typeface="+mj-ea"/>
                <a:cs typeface="+mj-cs"/>
              </a:rPr>
              <a:t> </a:t>
            </a:r>
            <a:r>
              <a:rPr lang="fr-FR" sz="2400" dirty="0" err="1">
                <a:ea typeface="+mj-ea"/>
                <a:cs typeface="+mj-cs"/>
              </a:rPr>
              <a:t>husi</a:t>
            </a:r>
            <a:r>
              <a:rPr lang="fr-FR" sz="2400" dirty="0">
                <a:ea typeface="+mj-ea"/>
                <a:cs typeface="+mj-cs"/>
              </a:rPr>
              <a:t> </a:t>
            </a:r>
            <a:r>
              <a:rPr lang="fr-FR" sz="2400" dirty="0" err="1">
                <a:ea typeface="+mj-ea"/>
                <a:cs typeface="+mj-cs"/>
              </a:rPr>
              <a:t>metadadus</a:t>
            </a:r>
            <a:endParaRPr lang="en-US" sz="2400" dirty="0"/>
          </a:p>
        </p:txBody>
      </p:sp>
      <p:sp>
        <p:nvSpPr>
          <p:cNvPr id="19" name="Right Arrow 10">
            <a:extLst>
              <a:ext uri="{FF2B5EF4-FFF2-40B4-BE49-F238E27FC236}">
                <a16:creationId xmlns:a16="http://schemas.microsoft.com/office/drawing/2014/main" id="{2525076F-65CB-23B6-540E-347CA9828B44}"/>
              </a:ext>
            </a:extLst>
          </p:cNvPr>
          <p:cNvSpPr/>
          <p:nvPr/>
        </p:nvSpPr>
        <p:spPr>
          <a:xfrm>
            <a:off x="902262" y="3641526"/>
            <a:ext cx="476182" cy="457798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ight Arrow 10">
            <a:extLst>
              <a:ext uri="{FF2B5EF4-FFF2-40B4-BE49-F238E27FC236}">
                <a16:creationId xmlns:a16="http://schemas.microsoft.com/office/drawing/2014/main" id="{65F49303-629A-68B7-3FE3-66304E158184}"/>
              </a:ext>
            </a:extLst>
          </p:cNvPr>
          <p:cNvSpPr/>
          <p:nvPr/>
        </p:nvSpPr>
        <p:spPr>
          <a:xfrm>
            <a:off x="926758" y="4846657"/>
            <a:ext cx="476182" cy="457798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1B196BE-865F-05B4-9E6A-C49B2C035A25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53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3C1910-F244-4DF3-89F4-599B35C51C12}"/>
              </a:ext>
            </a:extLst>
          </p:cNvPr>
          <p:cNvSpPr txBox="1">
            <a:spLocks/>
          </p:cNvSpPr>
          <p:nvPr/>
        </p:nvSpPr>
        <p:spPr bwMode="auto">
          <a:xfrm>
            <a:off x="0" y="785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3200" b="1" dirty="0">
                <a:solidFill>
                  <a:srgbClr val="002147"/>
                </a:solidFill>
                <a:latin typeface="+mn-lt"/>
              </a:rPr>
              <a:t>Hamoos no omojeniza dadus ne'ebé kompila ona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44751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0D500D1-21BC-CFFA-6DDA-C144BF813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742538"/>
            <a:ext cx="9796212" cy="50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fi-FI" sz="2400" b="1" dirty="0"/>
              <a:t>Identifika lakuna sira iha dadus</a:t>
            </a:r>
            <a:endParaRPr lang="en-US" sz="24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055C75E-9AAF-3C42-E4D8-5038472FBC8A}"/>
              </a:ext>
            </a:extLst>
          </p:cNvPr>
          <p:cNvSpPr txBox="1">
            <a:spLocks/>
          </p:cNvSpPr>
          <p:nvPr/>
        </p:nvSpPr>
        <p:spPr>
          <a:xfrm>
            <a:off x="665564" y="1135924"/>
            <a:ext cx="8352928" cy="475130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fontAlgn="auto">
              <a:lnSpc>
                <a:spcPct val="90000"/>
              </a:lnSpc>
              <a:spcAft>
                <a:spcPts val="0"/>
              </a:spcAft>
              <a:defRPr sz="2700">
                <a:ea typeface="+mj-ea"/>
                <a:cs typeface="+mj-cs"/>
              </a:defRPr>
            </a:lvl1pPr>
          </a:lstStyle>
          <a:p>
            <a:pPr lvl="0"/>
            <a:r>
              <a:rPr lang="en-US" sz="2400" dirty="0" err="1"/>
              <a:t>Lakuna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r>
              <a:rPr lang="en-US" sz="2400" dirty="0"/>
              <a:t> </a:t>
            </a:r>
            <a:r>
              <a:rPr lang="en-US" sz="2400" dirty="0" err="1"/>
              <a:t>bele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tipu</a:t>
            </a:r>
            <a:r>
              <a:rPr lang="en-US" sz="2400" dirty="0"/>
              <a:t> </a:t>
            </a:r>
            <a:r>
              <a:rPr lang="en-US" sz="2400" dirty="0" err="1"/>
              <a:t>rua</a:t>
            </a:r>
            <a:r>
              <a:rPr lang="en-US" sz="2400" dirty="0"/>
              <a:t>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F53DBC-DDFD-DABE-0F4C-56C2208CFD2A}"/>
              </a:ext>
            </a:extLst>
          </p:cNvPr>
          <p:cNvSpPr txBox="1">
            <a:spLocks/>
          </p:cNvSpPr>
          <p:nvPr/>
        </p:nvSpPr>
        <p:spPr>
          <a:xfrm>
            <a:off x="695324" y="1611054"/>
            <a:ext cx="8323167" cy="763757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fontAlgn="auto">
              <a:lnSpc>
                <a:spcPct val="90000"/>
              </a:lnSpc>
              <a:spcAft>
                <a:spcPts val="0"/>
              </a:spcAft>
              <a:defRPr sz="2700">
                <a:ea typeface="+mj-ea"/>
                <a:cs typeface="+mj-cs"/>
              </a:defRPr>
            </a:lvl1pPr>
          </a:lstStyle>
          <a:p>
            <a:pPr marL="447675" indent="-358775">
              <a:buAutoNum type="arabicPeriod"/>
            </a:pPr>
            <a:r>
              <a:rPr lang="en-US" sz="2400" dirty="0"/>
              <a:t>Laiha </a:t>
            </a:r>
            <a:r>
              <a:rPr lang="en-US" sz="2400" dirty="0" err="1"/>
              <a:t>fonte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disponivel</a:t>
            </a:r>
            <a:r>
              <a:rPr lang="en-US" sz="2400" dirty="0"/>
              <a:t>, </a:t>
            </a:r>
            <a:r>
              <a:rPr lang="en-US" sz="2400" dirty="0" err="1"/>
              <a:t>asesivel</a:t>
            </a:r>
            <a:r>
              <a:rPr lang="en-US" sz="2400" dirty="0"/>
              <a:t> no/ka </a:t>
            </a:r>
            <a:r>
              <a:rPr lang="en-US" sz="2400" dirty="0" err="1"/>
              <a:t>bele</a:t>
            </a:r>
            <a:r>
              <a:rPr lang="en-US" sz="2400" dirty="0"/>
              <a:t> </a:t>
            </a:r>
            <a:r>
              <a:rPr lang="en-US" sz="2400" dirty="0" err="1"/>
              <a:t>uza</a:t>
            </a:r>
            <a:r>
              <a:rPr lang="en-US" sz="2400" dirty="0"/>
              <a:t> (</a:t>
            </a:r>
            <a:r>
              <a:rPr lang="en-US" sz="2400" dirty="0" err="1"/>
              <a:t>ezemplu</a:t>
            </a:r>
            <a:r>
              <a:rPr lang="en-US" sz="2400" dirty="0"/>
              <a:t>, </a:t>
            </a:r>
            <a:r>
              <a:rPr lang="en-US" sz="2400" dirty="0" err="1"/>
              <a:t>restrisaun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utilizasaun</a:t>
            </a:r>
            <a:r>
              <a:rPr lang="en-US" sz="2400" dirty="0"/>
              <a:t>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8CEE203-B49D-4CC7-E013-43B6923644C9}"/>
              </a:ext>
            </a:extLst>
          </p:cNvPr>
          <p:cNvSpPr txBox="1">
            <a:spLocks/>
          </p:cNvSpPr>
          <p:nvPr/>
        </p:nvSpPr>
        <p:spPr>
          <a:xfrm>
            <a:off x="665562" y="2468230"/>
            <a:ext cx="9291237" cy="574197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fontAlgn="auto">
              <a:lnSpc>
                <a:spcPct val="90000"/>
              </a:lnSpc>
              <a:spcAft>
                <a:spcPts val="0"/>
              </a:spcAft>
              <a:defRPr sz="2700">
                <a:ea typeface="+mj-ea"/>
                <a:cs typeface="+mj-cs"/>
              </a:defRPr>
            </a:lvl1pPr>
          </a:lstStyle>
          <a:p>
            <a:pPr marL="447675" lvl="1" indent="-358775">
              <a:lnSpc>
                <a:spcPct val="90000"/>
              </a:lnSpc>
              <a:buFont typeface="+mj-lt"/>
              <a:buAutoNum type="arabicPeriod" startAt="2"/>
            </a:pPr>
            <a:r>
              <a:rPr lang="en-US" sz="2400" dirty="0">
                <a:ea typeface="+mj-ea"/>
                <a:cs typeface="+mj-cs"/>
              </a:rPr>
              <a:t>Iha </a:t>
            </a:r>
            <a:r>
              <a:rPr lang="en-US" sz="2400" dirty="0" err="1">
                <a:ea typeface="+mj-ea"/>
                <a:cs typeface="+mj-cs"/>
              </a:rPr>
              <a:t>lakuna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sira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iha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dimensaun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neen</a:t>
            </a:r>
            <a:r>
              <a:rPr lang="en-US" sz="2400" dirty="0">
                <a:ea typeface="+mj-ea"/>
                <a:cs typeface="+mj-cs"/>
              </a:rPr>
              <a:t> balun ka </a:t>
            </a:r>
            <a:r>
              <a:rPr lang="en-US" sz="2400" dirty="0" err="1">
                <a:ea typeface="+mj-ea"/>
                <a:cs typeface="+mj-cs"/>
              </a:rPr>
              <a:t>hotu-hotu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hosi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kualidade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dadus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nian</a:t>
            </a:r>
            <a:r>
              <a:rPr lang="en-US" sz="2400" dirty="0">
                <a:ea typeface="+mj-ea"/>
                <a:cs typeface="+mj-cs"/>
              </a:rPr>
              <a:t>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4D1079D-72A7-0C4B-E552-5E59AA9D6EBD}"/>
              </a:ext>
            </a:extLst>
          </p:cNvPr>
          <p:cNvSpPr txBox="1">
            <a:spLocks/>
          </p:cNvSpPr>
          <p:nvPr/>
        </p:nvSpPr>
        <p:spPr>
          <a:xfrm>
            <a:off x="956747" y="3667171"/>
            <a:ext cx="4230132" cy="507885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fontAlgn="auto">
              <a:lnSpc>
                <a:spcPct val="90000"/>
              </a:lnSpc>
              <a:spcAft>
                <a:spcPts val="0"/>
              </a:spcAft>
              <a:defRPr sz="2700"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sv-SE" sz="2400" u="sng" dirty="0"/>
              <a:t>Esbosu dahuluk hosi lista mestre</a:t>
            </a:r>
            <a:endParaRPr lang="en-US" sz="2400" u="sng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6C619D3-2279-99C0-2A18-D10255D994DB}"/>
              </a:ext>
            </a:extLst>
          </p:cNvPr>
          <p:cNvSpPr txBox="1">
            <a:spLocks/>
          </p:cNvSpPr>
          <p:nvPr/>
        </p:nvSpPr>
        <p:spPr>
          <a:xfrm>
            <a:off x="7860789" y="3178754"/>
            <a:ext cx="2951674" cy="507885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fontAlgn="auto">
              <a:lnSpc>
                <a:spcPct val="90000"/>
              </a:lnSpc>
              <a:spcAft>
                <a:spcPts val="0"/>
              </a:spcAft>
              <a:defRPr sz="2700"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u="sng" dirty="0" err="1"/>
              <a:t>Dadus</a:t>
            </a:r>
            <a:r>
              <a:rPr lang="en-US" sz="2400" u="sng" dirty="0"/>
              <a:t> </a:t>
            </a:r>
            <a:r>
              <a:rPr lang="en-US" sz="2400" u="sng" dirty="0" err="1"/>
              <a:t>jeoespasiál</a:t>
            </a:r>
            <a:endParaRPr lang="en-US" sz="2400" u="sng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FB8CFA-352B-A412-6F80-F504A5A51AE3}"/>
              </a:ext>
            </a:extLst>
          </p:cNvPr>
          <p:cNvCxnSpPr>
            <a:cxnSpLocks/>
          </p:cNvCxnSpPr>
          <p:nvPr/>
        </p:nvCxnSpPr>
        <p:spPr>
          <a:xfrm>
            <a:off x="6096000" y="3429000"/>
            <a:ext cx="0" cy="28436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F4D62B55-EE01-3C0A-92B5-505A7675B644}"/>
              </a:ext>
            </a:extLst>
          </p:cNvPr>
          <p:cNvSpPr txBox="1">
            <a:spLocks/>
          </p:cNvSpPr>
          <p:nvPr/>
        </p:nvSpPr>
        <p:spPr>
          <a:xfrm>
            <a:off x="665562" y="4108553"/>
            <a:ext cx="5092699" cy="2051329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fontAlgn="auto">
              <a:lnSpc>
                <a:spcPct val="90000"/>
              </a:lnSpc>
              <a:spcAft>
                <a:spcPts val="0"/>
              </a:spcAft>
              <a:defRPr sz="2700"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Falta </a:t>
            </a:r>
            <a:r>
              <a:rPr lang="en-US" sz="2200" dirty="0" err="1"/>
              <a:t>valór</a:t>
            </a:r>
            <a:r>
              <a:rPr lang="en-US" sz="2200" dirty="0"/>
              <a:t>/</a:t>
            </a:r>
            <a:r>
              <a:rPr lang="en-US" sz="2200" dirty="0" err="1"/>
              <a:t>informasaun</a:t>
            </a:r>
            <a:r>
              <a:rPr lang="en-US" sz="2200" dirty="0"/>
              <a:t> </a:t>
            </a:r>
            <a:r>
              <a:rPr lang="en-US" sz="2200" dirty="0" err="1"/>
              <a:t>ba</a:t>
            </a:r>
            <a:r>
              <a:rPr lang="en-US" sz="2200" dirty="0"/>
              <a:t> </a:t>
            </a:r>
            <a:r>
              <a:rPr lang="en-US" sz="2200" dirty="0" err="1"/>
              <a:t>elementu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balu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dirty="0" err="1"/>
              <a:t>Inserteza</a:t>
            </a:r>
            <a:r>
              <a:rPr lang="en-US" sz="2200" dirty="0"/>
              <a:t> </a:t>
            </a:r>
            <a:r>
              <a:rPr lang="en-US" sz="2200" dirty="0" err="1"/>
              <a:t>kona-ba</a:t>
            </a:r>
            <a:r>
              <a:rPr lang="en-US" sz="2200" dirty="0"/>
              <a:t> </a:t>
            </a:r>
            <a:r>
              <a:rPr lang="en-US" sz="2200" dirty="0" err="1"/>
              <a:t>valór</a:t>
            </a:r>
            <a:r>
              <a:rPr lang="en-US" sz="2200" dirty="0"/>
              <a:t>/</a:t>
            </a:r>
            <a:r>
              <a:rPr lang="en-US" sz="2200" dirty="0" err="1"/>
              <a:t>informasaun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hatama</a:t>
            </a:r>
            <a:r>
              <a:rPr lang="en-US" sz="2200" dirty="0"/>
              <a:t> (</a:t>
            </a:r>
            <a:r>
              <a:rPr lang="en-US" sz="2200" dirty="0" err="1"/>
              <a:t>ezemplu</a:t>
            </a:r>
            <a:r>
              <a:rPr lang="en-US" sz="2200" dirty="0"/>
              <a:t>, </a:t>
            </a:r>
            <a:r>
              <a:rPr lang="en-US" sz="2200" dirty="0" err="1"/>
              <a:t>akurasi</a:t>
            </a:r>
            <a:r>
              <a:rPr lang="en-US" sz="2200" dirty="0"/>
              <a:t> </a:t>
            </a:r>
            <a:r>
              <a:rPr lang="en-US" sz="2200" dirty="0" err="1"/>
              <a:t>hosi</a:t>
            </a:r>
            <a:r>
              <a:rPr lang="en-US" sz="2200" dirty="0"/>
              <a:t> </a:t>
            </a:r>
            <a:r>
              <a:rPr lang="en-US" sz="2200" dirty="0" err="1"/>
              <a:t>koordenada</a:t>
            </a:r>
            <a:r>
              <a:rPr lang="en-US" sz="2200" dirty="0"/>
              <a:t> </a:t>
            </a:r>
            <a:r>
              <a:rPr lang="en-US" sz="2200" dirty="0" err="1"/>
              <a:t>jeográfika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dirty="0" err="1"/>
              <a:t>Informasaun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antigu</a:t>
            </a:r>
            <a:r>
              <a:rPr lang="en-US" sz="2200" dirty="0"/>
              <a:t> </a:t>
            </a:r>
            <a:r>
              <a:rPr lang="en-US" sz="2200" dirty="0" err="1"/>
              <a:t>ona</a:t>
            </a:r>
            <a:endParaRPr lang="en-US" sz="220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FF6E62F-373B-4221-53FD-771637425D82}"/>
              </a:ext>
            </a:extLst>
          </p:cNvPr>
          <p:cNvSpPr txBox="1">
            <a:spLocks/>
          </p:cNvSpPr>
          <p:nvPr/>
        </p:nvSpPr>
        <p:spPr>
          <a:xfrm>
            <a:off x="6564164" y="3692917"/>
            <a:ext cx="5386536" cy="2525217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fontAlgn="auto">
              <a:lnSpc>
                <a:spcPct val="90000"/>
              </a:lnSpc>
              <a:spcAft>
                <a:spcPts val="0"/>
              </a:spcAft>
              <a:defRPr sz="2700"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dirty="0" err="1"/>
              <a:t>Karakterístika</a:t>
            </a:r>
            <a:r>
              <a:rPr lang="en-US" sz="2200" dirty="0"/>
              <a:t> </a:t>
            </a:r>
            <a:r>
              <a:rPr lang="en-US" sz="2200" dirty="0" err="1"/>
              <a:t>jeográfika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la </a:t>
            </a:r>
            <a:r>
              <a:rPr lang="en-US" sz="2200" dirty="0" err="1"/>
              <a:t>kaptura</a:t>
            </a:r>
            <a:r>
              <a:rPr lang="en-US" sz="2200" dirty="0"/>
              <a:t> ka </a:t>
            </a:r>
            <a:r>
              <a:rPr lang="en-US" sz="2200" dirty="0" err="1"/>
              <a:t>lakon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dirty="0" err="1"/>
              <a:t>Trasamentu</a:t>
            </a:r>
            <a:r>
              <a:rPr lang="en-US" sz="2200" dirty="0"/>
              <a:t> </a:t>
            </a:r>
            <a:r>
              <a:rPr lang="en-US" sz="2200" dirty="0" err="1"/>
              <a:t>ba</a:t>
            </a:r>
            <a:r>
              <a:rPr lang="en-US" sz="2200" dirty="0"/>
              <a:t> </a:t>
            </a:r>
            <a:r>
              <a:rPr lang="en-US" sz="2200" dirty="0" err="1"/>
              <a:t>karakterístika</a:t>
            </a:r>
            <a:r>
              <a:rPr lang="en-US" sz="2200" dirty="0"/>
              <a:t> </a:t>
            </a:r>
            <a:r>
              <a:rPr lang="en-US" sz="2200" dirty="0" err="1"/>
              <a:t>jeográfika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la </a:t>
            </a:r>
            <a:r>
              <a:rPr lang="en-US" sz="2200" dirty="0" err="1"/>
              <a:t>aliña</a:t>
            </a:r>
            <a:r>
              <a:rPr lang="en-US" sz="2200" dirty="0"/>
              <a:t> ho </a:t>
            </a:r>
            <a:r>
              <a:rPr lang="en-US" sz="2200" dirty="0" err="1"/>
              <a:t>imajen</a:t>
            </a:r>
            <a:r>
              <a:rPr lang="en-US" sz="2200" dirty="0"/>
              <a:t> </a:t>
            </a:r>
            <a:r>
              <a:rPr lang="en-US" sz="2200" dirty="0" err="1"/>
              <a:t>satélite</a:t>
            </a:r>
            <a:r>
              <a:rPr lang="en-US" sz="2200" dirty="0"/>
              <a:t> </a:t>
            </a:r>
            <a:r>
              <a:rPr lang="en-US" sz="2200" dirty="0" err="1"/>
              <a:t>nian</a:t>
            </a:r>
            <a:r>
              <a:rPr lang="en-US" sz="2200" dirty="0"/>
              <a:t> (</a:t>
            </a:r>
            <a:r>
              <a:rPr lang="en-US" sz="2200" dirty="0" err="1"/>
              <a:t>ezemplu</a:t>
            </a:r>
            <a:r>
              <a:rPr lang="en-US" sz="2200" dirty="0"/>
              <a:t>: </a:t>
            </a:r>
            <a:r>
              <a:rPr lang="en-US" sz="2200" dirty="0" err="1"/>
              <a:t>estrada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dirty="0" err="1"/>
              <a:t>Inkonsisténsia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entre </a:t>
            </a:r>
            <a:r>
              <a:rPr lang="en-US" sz="2200" dirty="0" err="1"/>
              <a:t>baze-dadus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(</a:t>
            </a:r>
            <a:r>
              <a:rPr lang="en-US" sz="2200" dirty="0" err="1"/>
              <a:t>fronteira</a:t>
            </a:r>
            <a:r>
              <a:rPr lang="en-US" sz="2200" dirty="0"/>
              <a:t> </a:t>
            </a:r>
            <a:r>
              <a:rPr lang="en-US" sz="2200" dirty="0" err="1"/>
              <a:t>administrativa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la </a:t>
            </a:r>
            <a:r>
              <a:rPr lang="en-US" sz="2200" dirty="0" err="1"/>
              <a:t>aliña</a:t>
            </a:r>
            <a:r>
              <a:rPr lang="en-US" sz="2200" dirty="0"/>
              <a:t> ho rede </a:t>
            </a:r>
            <a:r>
              <a:rPr lang="en-US" sz="2200" dirty="0" err="1"/>
              <a:t>hidrográfika</a:t>
            </a:r>
            <a:r>
              <a:rPr lang="en-US" sz="2200" dirty="0"/>
              <a:t>)</a:t>
            </a:r>
            <a:endParaRPr lang="fr-FR" sz="22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054E05C-09BC-0DBA-5397-BA2605653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127" y="1342602"/>
            <a:ext cx="970083" cy="9101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EAB62A-0722-4448-0D7B-A06774B08AFA}"/>
              </a:ext>
            </a:extLst>
          </p:cNvPr>
          <p:cNvSpPr txBox="1"/>
          <p:nvPr/>
        </p:nvSpPr>
        <p:spPr>
          <a:xfrm>
            <a:off x="1046394" y="3168391"/>
            <a:ext cx="610262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lvl="1">
              <a:lnSpc>
                <a:spcPct val="90000"/>
              </a:lnSpc>
            </a:pPr>
            <a:r>
              <a:rPr lang="en-US" sz="2400" dirty="0" err="1">
                <a:cs typeface="Calibri" pitchFamily="34" charset="0"/>
              </a:rPr>
              <a:t>Purezemplu</a:t>
            </a:r>
            <a:r>
              <a:rPr lang="en-US" sz="2400" dirty="0">
                <a:cs typeface="Calibri" pitchFamily="34" charset="0"/>
              </a:rPr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981B7-7B41-4B34-8AF8-F84BB6AB24C3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54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0F12B8-E94B-60A5-95D9-9E3532B2B9B0}"/>
              </a:ext>
            </a:extLst>
          </p:cNvPr>
          <p:cNvSpPr txBox="1">
            <a:spLocks/>
          </p:cNvSpPr>
          <p:nvPr/>
        </p:nvSpPr>
        <p:spPr bwMode="auto">
          <a:xfrm>
            <a:off x="0" y="785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3200" b="1" dirty="0">
                <a:solidFill>
                  <a:srgbClr val="002147"/>
                </a:solidFill>
                <a:latin typeface="+mn-lt"/>
              </a:rPr>
              <a:t>Hamoos no omojeniza dadus ne'ebé kompila ona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62129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DDAB2101-64EF-3C60-49FF-148E537F9112}"/>
              </a:ext>
            </a:extLst>
          </p:cNvPr>
          <p:cNvSpPr txBox="1">
            <a:spLocks/>
          </p:cNvSpPr>
          <p:nvPr/>
        </p:nvSpPr>
        <p:spPr bwMode="auto">
          <a:xfrm>
            <a:off x="0" y="69009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3200" b="1" dirty="0">
                <a:solidFill>
                  <a:srgbClr val="002147"/>
                </a:solidFill>
                <a:latin typeface="+mn-lt"/>
              </a:rPr>
              <a:t>Avalia kualidade dadus ne'ebé kompila ona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0D500D1-21BC-CFFA-6DDA-C144BF813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742538"/>
            <a:ext cx="9796212" cy="50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b="1" dirty="0"/>
              <a:t>Lista </a:t>
            </a:r>
            <a:r>
              <a:rPr lang="en-US" sz="2400" b="1" dirty="0" err="1"/>
              <a:t>sira</a:t>
            </a:r>
            <a:r>
              <a:rPr lang="en-US" sz="2400" b="1" dirty="0"/>
              <a:t> no </a:t>
            </a:r>
            <a:r>
              <a:rPr lang="en-US" sz="2400" b="1" dirty="0" err="1"/>
              <a:t>lista</a:t>
            </a:r>
            <a:r>
              <a:rPr lang="en-US" sz="2400" b="1" dirty="0"/>
              <a:t> </a:t>
            </a:r>
            <a:r>
              <a:rPr lang="en-US" sz="2400" b="1" dirty="0" err="1"/>
              <a:t>mestre</a:t>
            </a:r>
            <a:r>
              <a:rPr lang="en-US" sz="2400" b="1" dirty="0"/>
              <a:t> </a:t>
            </a:r>
            <a:r>
              <a:rPr lang="en-US" sz="2400" b="1" dirty="0" err="1"/>
              <a:t>sira</a:t>
            </a:r>
            <a:endParaRPr lang="en-US" sz="2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B96AF5-4414-83F3-673F-467E280F1A51}"/>
              </a:ext>
            </a:extLst>
          </p:cNvPr>
          <p:cNvSpPr/>
          <p:nvPr/>
        </p:nvSpPr>
        <p:spPr>
          <a:xfrm>
            <a:off x="7463827" y="1551489"/>
            <a:ext cx="484094" cy="167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7F29BF-6D60-85FF-380D-873287AC48A6}"/>
              </a:ext>
            </a:extLst>
          </p:cNvPr>
          <p:cNvSpPr/>
          <p:nvPr/>
        </p:nvSpPr>
        <p:spPr>
          <a:xfrm>
            <a:off x="8624742" y="1541633"/>
            <a:ext cx="484094" cy="167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CEA154-9A7D-7120-81F4-79A7897E5431}"/>
              </a:ext>
            </a:extLst>
          </p:cNvPr>
          <p:cNvSpPr txBox="1">
            <a:spLocks/>
          </p:cNvSpPr>
          <p:nvPr/>
        </p:nvSpPr>
        <p:spPr>
          <a:xfrm>
            <a:off x="590490" y="1244471"/>
            <a:ext cx="10420812" cy="811971"/>
          </a:xfrm>
          <a:prstGeom prst="rect">
            <a:avLst/>
          </a:prstGeom>
        </p:spPr>
        <p:txBody>
          <a:bodyPr anchor="t"/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dirty="0" err="1">
                <a:ea typeface="+mj-ea"/>
                <a:cs typeface="Calibri" pitchFamily="34" charset="0"/>
              </a:rPr>
              <a:t>Pergunta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sira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atu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avalia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kualidade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lista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mestre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nian</a:t>
            </a:r>
            <a:r>
              <a:rPr lang="en-US" sz="2400" dirty="0">
                <a:ea typeface="+mj-ea"/>
                <a:cs typeface="Calibri" pitchFamily="34" charset="0"/>
              </a:rPr>
              <a:t>, ka </a:t>
            </a:r>
            <a:r>
              <a:rPr lang="en-US" sz="2400" dirty="0" err="1">
                <a:ea typeface="+mj-ea"/>
                <a:cs typeface="Calibri" pitchFamily="34" charset="0"/>
              </a:rPr>
              <a:t>lista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sira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atu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kombina</a:t>
            </a:r>
            <a:r>
              <a:rPr lang="en-US" sz="2400" dirty="0">
                <a:ea typeface="+mj-ea"/>
                <a:cs typeface="Calibri" pitchFamily="34" charset="0"/>
              </a:rPr>
              <a:t>, </a:t>
            </a:r>
            <a:r>
              <a:rPr lang="en-US" sz="2400" dirty="0" err="1">
                <a:ea typeface="+mj-ea"/>
                <a:cs typeface="Calibri" pitchFamily="34" charset="0"/>
              </a:rPr>
              <a:t>iha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dimensaun</a:t>
            </a:r>
            <a:r>
              <a:rPr lang="en-US" sz="2400" dirty="0">
                <a:ea typeface="+mj-ea"/>
                <a:cs typeface="Calibri" pitchFamily="34" charset="0"/>
              </a:rPr>
              <a:t> 6 </a:t>
            </a:r>
            <a:r>
              <a:rPr lang="en-US" sz="2400" dirty="0" err="1">
                <a:ea typeface="+mj-ea"/>
                <a:cs typeface="Calibri" pitchFamily="34" charset="0"/>
              </a:rPr>
              <a:t>kualidade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dadus</a:t>
            </a:r>
            <a:r>
              <a:rPr lang="en-US" sz="2400" dirty="0">
                <a:ea typeface="+mj-ea"/>
                <a:cs typeface="Calibri" pitchFamily="34" charset="0"/>
              </a:rPr>
              <a:t> </a:t>
            </a:r>
            <a:r>
              <a:rPr lang="en-US" sz="2400" dirty="0" err="1">
                <a:ea typeface="+mj-ea"/>
                <a:cs typeface="Calibri" pitchFamily="34" charset="0"/>
              </a:rPr>
              <a:t>nian</a:t>
            </a:r>
            <a:endParaRPr lang="en-US" sz="2400" dirty="0">
              <a:ea typeface="+mj-ea"/>
              <a:cs typeface="Calibri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05DA0A-E27E-1621-C441-87B0F693C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5487" y="271880"/>
            <a:ext cx="702373" cy="9946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42D8AF-F07D-7E11-576C-7F80D72A5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921" y="1759999"/>
            <a:ext cx="3849632" cy="44494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DFF1F27-C191-4170-2145-90F30C083D3E}"/>
              </a:ext>
            </a:extLst>
          </p:cNvPr>
          <p:cNvSpPr txBox="1">
            <a:spLocks/>
          </p:cNvSpPr>
          <p:nvPr/>
        </p:nvSpPr>
        <p:spPr>
          <a:xfrm>
            <a:off x="590488" y="2060849"/>
            <a:ext cx="7215600" cy="4054614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fontAlgn="auto">
              <a:lnSpc>
                <a:spcPct val="90000"/>
              </a:lnSpc>
              <a:spcAft>
                <a:spcPts val="0"/>
              </a:spcAft>
              <a:defRPr sz="2700"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/>
              <a:t>Kazu </a:t>
            </a:r>
            <a:r>
              <a:rPr lang="en-US" sz="2400" dirty="0" err="1"/>
              <a:t>oioin</a:t>
            </a:r>
            <a:r>
              <a:rPr lang="en-US" sz="2400" dirty="0"/>
              <a:t> </a:t>
            </a:r>
            <a:r>
              <a:rPr lang="en-US" sz="2400" dirty="0" err="1"/>
              <a:t>bele</a:t>
            </a:r>
            <a:r>
              <a:rPr lang="en-US" sz="2400" dirty="0"/>
              <a:t> </a:t>
            </a:r>
            <a:r>
              <a:rPr lang="en-US" sz="2400" dirty="0" err="1"/>
              <a:t>mosu</a:t>
            </a:r>
            <a:r>
              <a:rPr lang="en-US" sz="2400" dirty="0"/>
              <a:t> </a:t>
            </a:r>
            <a:r>
              <a:rPr lang="en-US" sz="2400" dirty="0" err="1"/>
              <a:t>hafoin</a:t>
            </a:r>
            <a:r>
              <a:rPr lang="en-US" sz="2400" dirty="0"/>
              <a:t> </a:t>
            </a:r>
            <a:r>
              <a:rPr lang="en-US" sz="2400" dirty="0" err="1"/>
              <a:t>hatán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pergunta</a:t>
            </a:r>
            <a:r>
              <a:rPr lang="en-US" sz="2400" dirty="0"/>
              <a:t> </a:t>
            </a:r>
            <a:r>
              <a:rPr lang="en-US" sz="2400" dirty="0" err="1"/>
              <a:t>sira-ne'e</a:t>
            </a:r>
            <a:r>
              <a:rPr lang="fr-CH" sz="2400" dirty="0"/>
              <a:t>:</a:t>
            </a:r>
          </a:p>
          <a:p>
            <a:pPr>
              <a:defRPr/>
            </a:pPr>
            <a:endParaRPr lang="fr-CH" sz="1100" dirty="0"/>
          </a:p>
          <a:p>
            <a:pPr>
              <a:defRPr/>
            </a:pPr>
            <a:r>
              <a:rPr lang="en-US" sz="2000" dirty="0"/>
              <a:t>1. Laiha </a:t>
            </a:r>
            <a:r>
              <a:rPr lang="en-US" sz="2000" dirty="0" err="1"/>
              <a:t>lista</a:t>
            </a:r>
            <a:r>
              <a:rPr lang="en-US" sz="2000" dirty="0"/>
              <a:t> </a:t>
            </a:r>
            <a:r>
              <a:rPr lang="en-US" sz="2000" dirty="0" err="1"/>
              <a:t>ida</a:t>
            </a:r>
            <a:r>
              <a:rPr lang="en-US" sz="2000" dirty="0"/>
              <a:t> </a:t>
            </a:r>
            <a:r>
              <a:rPr lang="en-US" sz="2000" dirty="0" err="1"/>
              <a:t>maka</a:t>
            </a:r>
            <a:r>
              <a:rPr lang="en-US" sz="2000" dirty="0"/>
              <a:t> </a:t>
            </a:r>
            <a:r>
              <a:rPr lang="en-US" sz="2000" dirty="0" err="1"/>
              <a:t>kontein</a:t>
            </a:r>
            <a:r>
              <a:rPr lang="en-US" sz="2000" dirty="0"/>
              <a:t> </a:t>
            </a:r>
            <a:r>
              <a:rPr lang="en-US" sz="2000" dirty="0" err="1"/>
              <a:t>informasaun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konsidera</a:t>
            </a:r>
            <a:r>
              <a:rPr lang="en-US" sz="2000" dirty="0"/>
              <a:t> ho </a:t>
            </a:r>
            <a:r>
              <a:rPr lang="en-US" sz="2000" dirty="0" err="1"/>
              <a:t>kualidade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sufisiente</a:t>
            </a:r>
            <a:r>
              <a:rPr lang="en-US" sz="2000" dirty="0"/>
              <a:t> (tuan </a:t>
            </a:r>
            <a:r>
              <a:rPr lang="en-US" sz="2000" dirty="0" err="1"/>
              <a:t>liu</a:t>
            </a:r>
            <a:r>
              <a:rPr lang="en-US" sz="2000" dirty="0"/>
              <a:t>, </a:t>
            </a:r>
            <a:r>
              <a:rPr lang="en-US" sz="2000" dirty="0" err="1"/>
              <a:t>lakuna</a:t>
            </a:r>
            <a:r>
              <a:rPr lang="en-US" sz="2000" dirty="0"/>
              <a:t> </a:t>
            </a:r>
            <a:r>
              <a:rPr lang="en-US" sz="2000" dirty="0" err="1"/>
              <a:t>barak</a:t>
            </a:r>
            <a:r>
              <a:rPr lang="en-US" sz="2000" dirty="0"/>
              <a:t> </a:t>
            </a:r>
            <a:r>
              <a:rPr lang="en-US" sz="2000" dirty="0" err="1"/>
              <a:t>liu</a:t>
            </a:r>
            <a:r>
              <a:rPr lang="en-US" sz="2000" dirty="0"/>
              <a:t>, </a:t>
            </a:r>
            <a:r>
              <a:rPr lang="en-US" sz="2000" dirty="0" err="1"/>
              <a:t>duplikadu</a:t>
            </a:r>
            <a:r>
              <a:rPr lang="en-US" sz="2000" dirty="0"/>
              <a:t> </a:t>
            </a:r>
            <a:r>
              <a:rPr lang="en-US" sz="2000" dirty="0" err="1"/>
              <a:t>barak</a:t>
            </a:r>
            <a:r>
              <a:rPr lang="en-US" sz="2000" dirty="0"/>
              <a:t>, </a:t>
            </a:r>
            <a:r>
              <a:rPr lang="en-US" sz="2000" dirty="0" err="1"/>
              <a:t>nst</a:t>
            </a:r>
            <a:r>
              <a:rPr lang="en-US" sz="2000" dirty="0"/>
              <a:t>.). </a:t>
            </a:r>
          </a:p>
          <a:p>
            <a:pPr>
              <a:defRPr/>
            </a:pPr>
            <a:r>
              <a:rPr lang="en-US" sz="2000" dirty="0"/>
              <a:t>	Kria </a:t>
            </a:r>
            <a:r>
              <a:rPr lang="en-US" sz="2000" dirty="0" err="1"/>
              <a:t>lista</a:t>
            </a:r>
            <a:r>
              <a:rPr lang="en-US" sz="2000" dirty="0"/>
              <a:t> </a:t>
            </a:r>
            <a:r>
              <a:rPr lang="en-US" sz="2000" dirty="0" err="1"/>
              <a:t>mestre</a:t>
            </a:r>
            <a:r>
              <a:rPr lang="en-US" sz="2000" dirty="0"/>
              <a:t> </a:t>
            </a:r>
            <a:r>
              <a:rPr lang="en-US" sz="2000" dirty="0" err="1"/>
              <a:t>husi</a:t>
            </a:r>
            <a:r>
              <a:rPr lang="en-US" sz="2000" dirty="0"/>
              <a:t> zero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2. Lista </a:t>
            </a:r>
            <a:r>
              <a:rPr lang="en-US" sz="2000" dirty="0" err="1"/>
              <a:t>ida</a:t>
            </a:r>
            <a:r>
              <a:rPr lang="en-US" sz="2000" dirty="0"/>
              <a:t> </a:t>
            </a:r>
            <a:r>
              <a:rPr lang="en-US" sz="2000" dirty="0" err="1"/>
              <a:t>de'it</a:t>
            </a:r>
            <a:r>
              <a:rPr lang="en-US" sz="2000" dirty="0"/>
              <a:t> </a:t>
            </a:r>
            <a:r>
              <a:rPr lang="en-US" sz="2000" dirty="0" err="1"/>
              <a:t>maka</a:t>
            </a:r>
            <a:r>
              <a:rPr lang="en-US" sz="2000" dirty="0"/>
              <a:t> </a:t>
            </a:r>
            <a:r>
              <a:rPr lang="en-US" sz="2000" dirty="0" err="1"/>
              <a:t>iha</a:t>
            </a:r>
            <a:r>
              <a:rPr lang="en-US" sz="2000" dirty="0"/>
              <a:t> </a:t>
            </a:r>
            <a:r>
              <a:rPr lang="en-US" sz="2000" dirty="0" err="1"/>
              <a:t>informasaun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konsidera</a:t>
            </a:r>
            <a:r>
              <a:rPr lang="en-US" sz="2000" dirty="0"/>
              <a:t> </a:t>
            </a:r>
            <a:r>
              <a:rPr lang="en-US" sz="2000" dirty="0" err="1"/>
              <a:t>iha</a:t>
            </a:r>
            <a:r>
              <a:rPr lang="en-US" sz="2000" dirty="0"/>
              <a:t> </a:t>
            </a:r>
            <a:r>
              <a:rPr lang="en-US" sz="2000" dirty="0" err="1"/>
              <a:t>kualidade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sufisiente</a:t>
            </a:r>
            <a:r>
              <a:rPr lang="en-US" sz="2000" dirty="0"/>
              <a:t>. </a:t>
            </a:r>
          </a:p>
          <a:p>
            <a:pPr>
              <a:defRPr/>
            </a:pPr>
            <a:r>
              <a:rPr lang="en-US" sz="2000" dirty="0"/>
              <a:t>	</a:t>
            </a:r>
            <a:r>
              <a:rPr lang="en-US" sz="2000" dirty="0" err="1"/>
              <a:t>Prosesu</a:t>
            </a:r>
            <a:r>
              <a:rPr lang="en-US" sz="2000" dirty="0"/>
              <a:t> </a:t>
            </a:r>
            <a:r>
              <a:rPr lang="en-US" sz="2000" dirty="0" err="1"/>
              <a:t>bazeia</a:t>
            </a:r>
            <a:r>
              <a:rPr lang="en-US" sz="2000" dirty="0"/>
              <a:t> </a:t>
            </a:r>
            <a:r>
              <a:rPr lang="en-US" sz="2000" dirty="0" err="1"/>
              <a:t>de'it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</a:t>
            </a:r>
            <a:r>
              <a:rPr lang="en-US" sz="2000" dirty="0" err="1"/>
              <a:t>lista</a:t>
            </a:r>
            <a:r>
              <a:rPr lang="en-US" sz="2000" dirty="0"/>
              <a:t> </a:t>
            </a:r>
            <a:r>
              <a:rPr lang="en-US" sz="2000" dirty="0" err="1"/>
              <a:t>ida-ne'e</a:t>
            </a:r>
            <a:r>
              <a:rPr lang="en-US" sz="2000" dirty="0"/>
              <a:t> (la </a:t>
            </a:r>
            <a:r>
              <a:rPr lang="en-US" sz="2000" dirty="0" err="1"/>
              <a:t>presiza</a:t>
            </a:r>
            <a:r>
              <a:rPr lang="en-US" sz="2000" dirty="0"/>
              <a:t> </a:t>
            </a:r>
            <a:r>
              <a:rPr lang="en-US" sz="2000" dirty="0" err="1"/>
              <a:t>fuzaun</a:t>
            </a:r>
            <a:r>
              <a:rPr lang="en-US" sz="2000" dirty="0"/>
              <a:t>).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3. Lista </a:t>
            </a:r>
            <a:r>
              <a:rPr lang="en-US" sz="2000" dirty="0" err="1"/>
              <a:t>oioin</a:t>
            </a:r>
            <a:r>
              <a:rPr lang="en-US" sz="2000" dirty="0"/>
              <a:t> </a:t>
            </a:r>
            <a:r>
              <a:rPr lang="en-US" sz="2000" dirty="0" err="1"/>
              <a:t>kontein</a:t>
            </a:r>
            <a:r>
              <a:rPr lang="en-US" sz="2000" dirty="0"/>
              <a:t> </a:t>
            </a:r>
            <a:r>
              <a:rPr lang="en-US" sz="2000" dirty="0" err="1"/>
              <a:t>informasaun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konsidera</a:t>
            </a:r>
            <a:r>
              <a:rPr lang="en-US" sz="2000" dirty="0"/>
              <a:t> </a:t>
            </a:r>
            <a:r>
              <a:rPr lang="en-US" sz="2000" dirty="0" err="1"/>
              <a:t>hanesan</a:t>
            </a:r>
            <a:r>
              <a:rPr lang="en-US" sz="2000" dirty="0"/>
              <a:t> </a:t>
            </a:r>
            <a:r>
              <a:rPr lang="en-US" sz="2000" dirty="0" err="1"/>
              <a:t>kualidade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sufisiente</a:t>
            </a:r>
            <a:r>
              <a:rPr lang="en-US" sz="2000" dirty="0"/>
              <a:t>. </a:t>
            </a:r>
          </a:p>
          <a:p>
            <a:pPr>
              <a:defRPr/>
            </a:pPr>
            <a:r>
              <a:rPr lang="en-US" sz="2000" dirty="0"/>
              <a:t>	Tau </a:t>
            </a:r>
            <a:r>
              <a:rPr lang="en-US" sz="2000" dirty="0" err="1"/>
              <a:t>hamutuk</a:t>
            </a:r>
            <a:r>
              <a:rPr lang="en-US" sz="2000" dirty="0"/>
              <a:t> </a:t>
            </a:r>
            <a:r>
              <a:rPr lang="en-US" sz="2000" dirty="0" err="1"/>
              <a:t>lista</a:t>
            </a:r>
            <a:r>
              <a:rPr lang="en-US" sz="2000" dirty="0"/>
              <a:t> </a:t>
            </a:r>
            <a:r>
              <a:rPr lang="en-US" sz="2000" dirty="0" err="1"/>
              <a:t>oioin</a:t>
            </a:r>
            <a:endParaRPr lang="fr-CH" sz="2000" dirty="0"/>
          </a:p>
        </p:txBody>
      </p:sp>
      <p:sp>
        <p:nvSpPr>
          <p:cNvPr id="22" name="Right Arrow 10">
            <a:extLst>
              <a:ext uri="{FF2B5EF4-FFF2-40B4-BE49-F238E27FC236}">
                <a16:creationId xmlns:a16="http://schemas.microsoft.com/office/drawing/2014/main" id="{E0244A81-0390-A32E-E565-2760CFC10332}"/>
              </a:ext>
            </a:extLst>
          </p:cNvPr>
          <p:cNvSpPr/>
          <p:nvPr/>
        </p:nvSpPr>
        <p:spPr>
          <a:xfrm>
            <a:off x="1072764" y="3352631"/>
            <a:ext cx="403315" cy="38554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ight Arrow 10">
            <a:extLst>
              <a:ext uri="{FF2B5EF4-FFF2-40B4-BE49-F238E27FC236}">
                <a16:creationId xmlns:a16="http://schemas.microsoft.com/office/drawing/2014/main" id="{F4A9277D-1EF7-FC45-76A3-9583A1F3E33A}"/>
              </a:ext>
            </a:extLst>
          </p:cNvPr>
          <p:cNvSpPr/>
          <p:nvPr/>
        </p:nvSpPr>
        <p:spPr>
          <a:xfrm>
            <a:off x="1038337" y="4458782"/>
            <a:ext cx="403315" cy="38554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ight Arrow 10">
            <a:extLst>
              <a:ext uri="{FF2B5EF4-FFF2-40B4-BE49-F238E27FC236}">
                <a16:creationId xmlns:a16="http://schemas.microsoft.com/office/drawing/2014/main" id="{E78723DC-907C-98EE-6AC8-6343F49272A5}"/>
              </a:ext>
            </a:extLst>
          </p:cNvPr>
          <p:cNvSpPr/>
          <p:nvPr/>
        </p:nvSpPr>
        <p:spPr>
          <a:xfrm>
            <a:off x="1081298" y="5564933"/>
            <a:ext cx="403315" cy="38554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7583F9-5B1C-EDD5-FF6B-B9356EC521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520" t="38265" r="10441" b="47050"/>
          <a:stretch/>
        </p:blipFill>
        <p:spPr>
          <a:xfrm>
            <a:off x="11704866" y="1148161"/>
            <a:ext cx="277179" cy="249797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DD418E4-AF93-498A-7CB3-E7FB7AC3BC7A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55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354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0D500D1-21BC-CFFA-6DDA-C144BF813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742538"/>
            <a:ext cx="9796212" cy="50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b="1" dirty="0" err="1"/>
              <a:t>Dadus</a:t>
            </a:r>
            <a:r>
              <a:rPr lang="en-US" sz="2400" b="1" dirty="0"/>
              <a:t> </a:t>
            </a:r>
            <a:r>
              <a:rPr lang="en-US" sz="2400" b="1" dirty="0" err="1"/>
              <a:t>jeoespasiál</a:t>
            </a:r>
            <a:endParaRPr lang="en-US" sz="2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B96AF5-4414-83F3-673F-467E280F1A51}"/>
              </a:ext>
            </a:extLst>
          </p:cNvPr>
          <p:cNvSpPr/>
          <p:nvPr/>
        </p:nvSpPr>
        <p:spPr>
          <a:xfrm>
            <a:off x="7463827" y="1551489"/>
            <a:ext cx="484094" cy="167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7F29BF-6D60-85FF-380D-873287AC48A6}"/>
              </a:ext>
            </a:extLst>
          </p:cNvPr>
          <p:cNvSpPr/>
          <p:nvPr/>
        </p:nvSpPr>
        <p:spPr>
          <a:xfrm>
            <a:off x="8624742" y="1541633"/>
            <a:ext cx="484094" cy="167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9F5818D-47FA-BBD8-425D-DB38A40BB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00521" y="408481"/>
            <a:ext cx="995724" cy="7241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E3416A0-1438-3F16-310C-5CA8B36B8F83}"/>
              </a:ext>
            </a:extLst>
          </p:cNvPr>
          <p:cNvSpPr txBox="1">
            <a:spLocks/>
          </p:cNvSpPr>
          <p:nvPr/>
        </p:nvSpPr>
        <p:spPr>
          <a:xfrm>
            <a:off x="493667" y="1709340"/>
            <a:ext cx="2425567" cy="576064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fontAlgn="auto">
              <a:lnSpc>
                <a:spcPct val="90000"/>
              </a:lnSpc>
              <a:spcAft>
                <a:spcPts val="0"/>
              </a:spcAft>
              <a:defRPr sz="2700"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dirty="0" err="1"/>
              <a:t>Pergunta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avalia</a:t>
            </a:r>
            <a:r>
              <a:rPr lang="en-US" sz="2400" dirty="0"/>
              <a:t> </a:t>
            </a:r>
            <a:r>
              <a:rPr lang="en-US" sz="2400" dirty="0" err="1"/>
              <a:t>kualidade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jeoespasiál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kompila</a:t>
            </a:r>
            <a:r>
              <a:rPr lang="en-US" sz="2400" dirty="0"/>
              <a:t> </a:t>
            </a:r>
            <a:r>
              <a:rPr lang="en-US" sz="2400" dirty="0" err="1"/>
              <a:t>ona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B5D8BD-A674-2C02-A839-7CB30D85BB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" t="1004" r="118"/>
          <a:stretch/>
        </p:blipFill>
        <p:spPr>
          <a:xfrm>
            <a:off x="3108325" y="1265122"/>
            <a:ext cx="7696441" cy="4584076"/>
          </a:xfrm>
          <a:prstGeom prst="rect">
            <a:avLst/>
          </a:prstGeom>
          <a:ln w="9525">
            <a:solidFill>
              <a:srgbClr val="002147"/>
            </a:solidFill>
          </a:ln>
        </p:spPr>
      </p:pic>
      <p:sp>
        <p:nvSpPr>
          <p:cNvPr id="12" name="Rectangle 265">
            <a:extLst>
              <a:ext uri="{FF2B5EF4-FFF2-40B4-BE49-F238E27FC236}">
                <a16:creationId xmlns:a16="http://schemas.microsoft.com/office/drawing/2014/main" id="{F8C533F4-FF88-6912-BA11-38062B980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5892390"/>
            <a:ext cx="11508432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000" dirty="0" err="1">
                <a:cs typeface="Calibri" pitchFamily="34" charset="0"/>
              </a:rPr>
              <a:t>Konsisténsia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dirty="0" err="1">
                <a:cs typeface="Calibri" pitchFamily="34" charset="0"/>
              </a:rPr>
              <a:t>rasik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dirty="0" err="1">
                <a:cs typeface="Calibri" pitchFamily="34" charset="0"/>
              </a:rPr>
              <a:t>atinji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dirty="0" err="1">
                <a:cs typeface="Calibri" pitchFamily="34" charset="0"/>
              </a:rPr>
              <a:t>bainhira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dirty="0" err="1">
                <a:cs typeface="Calibri" pitchFamily="34" charset="0"/>
              </a:rPr>
              <a:t>kritériu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dirty="0" err="1">
                <a:cs typeface="Calibri" pitchFamily="34" charset="0"/>
              </a:rPr>
              <a:t>referénsia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dirty="0" err="1">
                <a:cs typeface="Calibri" pitchFamily="34" charset="0"/>
              </a:rPr>
              <a:t>ne'ebé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dirty="0" err="1">
                <a:cs typeface="Calibri" pitchFamily="34" charset="0"/>
              </a:rPr>
              <a:t>estabelese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dirty="0" err="1">
                <a:cs typeface="Calibri" pitchFamily="34" charset="0"/>
              </a:rPr>
              <a:t>ba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dirty="0" err="1">
                <a:cs typeface="Calibri" pitchFamily="34" charset="0"/>
              </a:rPr>
              <a:t>dimensaun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dirty="0" err="1">
                <a:cs typeface="Calibri" pitchFamily="34" charset="0"/>
              </a:rPr>
              <a:t>sira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dirty="0" err="1">
                <a:cs typeface="Calibri" pitchFamily="34" charset="0"/>
              </a:rPr>
              <a:t>seluk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dirty="0" err="1">
                <a:cs typeface="Calibri" pitchFamily="34" charset="0"/>
              </a:rPr>
              <a:t>atinji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dirty="0" err="1">
                <a:cs typeface="Calibri" pitchFamily="34" charset="0"/>
              </a:rPr>
              <a:t>ona</a:t>
            </a:r>
            <a:endParaRPr lang="en-US" sz="2000" dirty="0">
              <a:cs typeface="Calibri" pitchFamily="34" charset="0"/>
            </a:endParaRPr>
          </a:p>
        </p:txBody>
      </p:sp>
      <p:sp>
        <p:nvSpPr>
          <p:cNvPr id="19" name="Right Arrow 10">
            <a:extLst>
              <a:ext uri="{FF2B5EF4-FFF2-40B4-BE49-F238E27FC236}">
                <a16:creationId xmlns:a16="http://schemas.microsoft.com/office/drawing/2014/main" id="{D3101F59-59B7-8932-9F46-672D803430DB}"/>
              </a:ext>
            </a:extLst>
          </p:cNvPr>
          <p:cNvSpPr/>
          <p:nvPr/>
        </p:nvSpPr>
        <p:spPr>
          <a:xfrm>
            <a:off x="292010" y="5901317"/>
            <a:ext cx="403315" cy="38554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0B64A9-83B9-5A00-6968-C3AC58BFF4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520" t="38265" r="10441" b="47050"/>
          <a:stretch/>
        </p:blipFill>
        <p:spPr>
          <a:xfrm>
            <a:off x="11704866" y="1148161"/>
            <a:ext cx="277179" cy="249797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44448E4-CF84-2FB3-DBFF-86D8CE9BA321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56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7CAC4-7F04-056A-02F6-948D0D9B259B}"/>
              </a:ext>
            </a:extLst>
          </p:cNvPr>
          <p:cNvSpPr txBox="1">
            <a:spLocks/>
          </p:cNvSpPr>
          <p:nvPr/>
        </p:nvSpPr>
        <p:spPr bwMode="auto">
          <a:xfrm>
            <a:off x="0" y="69009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3200" b="1" dirty="0">
                <a:solidFill>
                  <a:srgbClr val="002147"/>
                </a:solidFill>
                <a:latin typeface="+mn-lt"/>
              </a:rPr>
              <a:t>Avalia kualidade dadus ne'ebé kompila ona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27090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0D500D1-21BC-CFFA-6DDA-C144BF813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742538"/>
            <a:ext cx="9796212" cy="50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b="1" dirty="0" err="1"/>
              <a:t>Dadus</a:t>
            </a:r>
            <a:r>
              <a:rPr lang="en-US" sz="2400" b="1" dirty="0"/>
              <a:t> </a:t>
            </a:r>
            <a:r>
              <a:rPr lang="en-US" sz="2400" b="1" dirty="0" err="1"/>
              <a:t>estatístiku</a:t>
            </a:r>
            <a:endParaRPr lang="en-US" sz="2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B96AF5-4414-83F3-673F-467E280F1A51}"/>
              </a:ext>
            </a:extLst>
          </p:cNvPr>
          <p:cNvSpPr/>
          <p:nvPr/>
        </p:nvSpPr>
        <p:spPr>
          <a:xfrm>
            <a:off x="7463827" y="1551489"/>
            <a:ext cx="484094" cy="167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7F29BF-6D60-85FF-380D-873287AC48A6}"/>
              </a:ext>
            </a:extLst>
          </p:cNvPr>
          <p:cNvSpPr/>
          <p:nvPr/>
        </p:nvSpPr>
        <p:spPr>
          <a:xfrm>
            <a:off x="8624742" y="1541633"/>
            <a:ext cx="484094" cy="167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9F5818D-47FA-BBD8-425D-DB38A40BB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00521" y="408481"/>
            <a:ext cx="995724" cy="7241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5BAED19-6220-E6BD-0354-CB6250F16BDB}"/>
              </a:ext>
            </a:extLst>
          </p:cNvPr>
          <p:cNvSpPr txBox="1">
            <a:spLocks/>
          </p:cNvSpPr>
          <p:nvPr/>
        </p:nvSpPr>
        <p:spPr>
          <a:xfrm>
            <a:off x="621230" y="1244471"/>
            <a:ext cx="10284193" cy="1441883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fontAlgn="auto">
              <a:lnSpc>
                <a:spcPct val="90000"/>
              </a:lnSpc>
              <a:spcAft>
                <a:spcPts val="0"/>
              </a:spcAft>
              <a:defRPr sz="2700"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 err="1"/>
              <a:t>Bainhira</a:t>
            </a:r>
            <a:r>
              <a:rPr lang="en-US" sz="2400" dirty="0"/>
              <a:t> </a:t>
            </a:r>
            <a:r>
              <a:rPr lang="en-US" sz="2400" dirty="0" err="1"/>
              <a:t>ko'alia</a:t>
            </a:r>
            <a:r>
              <a:rPr lang="en-US" sz="2400" dirty="0"/>
              <a:t> </a:t>
            </a:r>
            <a:r>
              <a:rPr lang="en-US" sz="2400" dirty="0" err="1"/>
              <a:t>kona-ba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estatístiku</a:t>
            </a:r>
            <a:r>
              <a:rPr lang="en-US" sz="2400" dirty="0"/>
              <a:t>, </a:t>
            </a:r>
            <a:r>
              <a:rPr lang="en-US" sz="2400" dirty="0" err="1"/>
              <a:t>pergunta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hatán</a:t>
            </a:r>
            <a:r>
              <a:rPr lang="en-US" sz="2400" dirty="0"/>
              <a:t>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liuliu</a:t>
            </a:r>
            <a:r>
              <a:rPr lang="en-US" sz="2400" dirty="0"/>
              <a:t> </a:t>
            </a:r>
            <a:r>
              <a:rPr lang="en-US" sz="2400" dirty="0" err="1"/>
              <a:t>tuirmai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pontu</a:t>
            </a:r>
            <a:r>
              <a:rPr lang="en-US" sz="2400" dirty="0"/>
              <a:t>-de-vista </a:t>
            </a:r>
            <a:r>
              <a:rPr lang="en-US" sz="2400" dirty="0" err="1"/>
              <a:t>kona-ba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nia</a:t>
            </a:r>
            <a:r>
              <a:rPr lang="en-US" sz="2400" dirty="0"/>
              <a:t> </a:t>
            </a:r>
            <a:r>
              <a:rPr lang="en-US" sz="2400" dirty="0" err="1"/>
              <a:t>utilizasaun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aplikasaun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no </a:t>
            </a:r>
            <a:r>
              <a:rPr lang="en-US" sz="2400" dirty="0" err="1"/>
              <a:t>teknolojia</a:t>
            </a:r>
            <a:r>
              <a:rPr lang="en-US" sz="2400" dirty="0"/>
              <a:t> </a:t>
            </a:r>
            <a:r>
              <a:rPr lang="en-US" sz="2400" dirty="0" err="1"/>
              <a:t>jeoespasiál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A2B911-5DAF-EDE3-318B-902E46580F38}"/>
              </a:ext>
            </a:extLst>
          </p:cNvPr>
          <p:cNvSpPr txBox="1">
            <a:spLocks/>
          </p:cNvSpPr>
          <p:nvPr/>
        </p:nvSpPr>
        <p:spPr>
          <a:xfrm>
            <a:off x="447974" y="2360848"/>
            <a:ext cx="11534071" cy="4224463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fontAlgn="auto">
              <a:lnSpc>
                <a:spcPct val="90000"/>
              </a:lnSpc>
              <a:spcAft>
                <a:spcPts val="0"/>
              </a:spcAft>
              <a:defRPr sz="2700">
                <a:ea typeface="+mj-ea"/>
                <a:cs typeface="+mj-cs"/>
              </a:defRPr>
            </a:lvl1pPr>
          </a:lstStyle>
          <a:p>
            <a:pPr marL="806450" indent="-342900">
              <a:buFont typeface="Arial" panose="020B0604020202020204" pitchFamily="34" charset="0"/>
              <a:buChar char="•"/>
              <a:defRPr/>
            </a:pPr>
            <a:r>
              <a:rPr lang="en-US" sz="2200" dirty="0" err="1"/>
              <a:t>Tempu</a:t>
            </a:r>
            <a:r>
              <a:rPr lang="en-US" sz="2200" dirty="0"/>
              <a:t>: </a:t>
            </a:r>
          </a:p>
          <a:p>
            <a:pPr marL="1263650" lvl="1" indent="-342900"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Saida </a:t>
            </a:r>
            <a:r>
              <a:rPr lang="en-US" sz="2200" dirty="0" err="1"/>
              <a:t>maka</a:t>
            </a:r>
            <a:r>
              <a:rPr lang="en-US" sz="2200" dirty="0"/>
              <a:t> </a:t>
            </a:r>
            <a:r>
              <a:rPr lang="en-US" sz="2200" dirty="0" err="1"/>
              <a:t>validade</a:t>
            </a:r>
            <a:r>
              <a:rPr lang="en-US" sz="2200" dirty="0"/>
              <a:t> </a:t>
            </a:r>
            <a:r>
              <a:rPr lang="en-US" sz="2200" dirty="0" err="1"/>
              <a:t>temporál</a:t>
            </a:r>
            <a:r>
              <a:rPr lang="en-US" sz="2200" dirty="0"/>
              <a:t> </a:t>
            </a:r>
            <a:r>
              <a:rPr lang="en-US" sz="2200" dirty="0" err="1"/>
              <a:t>hosi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estatístiku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?</a:t>
            </a:r>
          </a:p>
          <a:p>
            <a:pPr marL="1263650" lvl="1" indent="-342900"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Ida-</a:t>
            </a:r>
            <a:r>
              <a:rPr lang="en-US" sz="2200" dirty="0" err="1"/>
              <a:t>ne'e</a:t>
            </a:r>
            <a:r>
              <a:rPr lang="en-US" sz="2200" dirty="0"/>
              <a:t> </a:t>
            </a:r>
            <a:r>
              <a:rPr lang="en-US" sz="2200" dirty="0" err="1"/>
              <a:t>koresponde</a:t>
            </a:r>
            <a:r>
              <a:rPr lang="en-US" sz="2200" dirty="0"/>
              <a:t> </a:t>
            </a:r>
            <a:r>
              <a:rPr lang="en-US" sz="2200" dirty="0" err="1"/>
              <a:t>ba</a:t>
            </a:r>
            <a:r>
              <a:rPr lang="en-US" sz="2200" dirty="0"/>
              <a:t> </a:t>
            </a:r>
            <a:r>
              <a:rPr lang="en-US" sz="2200" dirty="0" err="1"/>
              <a:t>validade</a:t>
            </a:r>
            <a:r>
              <a:rPr lang="en-US" sz="2200" dirty="0"/>
              <a:t> </a:t>
            </a:r>
            <a:r>
              <a:rPr lang="en-US" sz="2200" dirty="0" err="1"/>
              <a:t>temporál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define </a:t>
            </a:r>
            <a:r>
              <a:rPr lang="en-US" sz="2200" dirty="0" err="1"/>
              <a:t>iha</a:t>
            </a:r>
            <a:r>
              <a:rPr lang="en-US" sz="2200" dirty="0"/>
              <a:t> </a:t>
            </a:r>
            <a:r>
              <a:rPr lang="en-US" sz="2200" dirty="0" err="1"/>
              <a:t>espesifikasaun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nian</a:t>
            </a:r>
            <a:r>
              <a:rPr lang="en-US" sz="2200" dirty="0"/>
              <a:t>?</a:t>
            </a:r>
          </a:p>
          <a:p>
            <a:pPr marL="806450" indent="-342900">
              <a:buFont typeface="Arial" panose="020B0604020202020204" pitchFamily="34" charset="0"/>
              <a:buChar char="•"/>
              <a:defRPr/>
            </a:pPr>
            <a:r>
              <a:rPr lang="en-US" sz="2200" dirty="0" err="1"/>
              <a:t>Kompletu</a:t>
            </a:r>
            <a:r>
              <a:rPr lang="en-US" sz="2200" dirty="0"/>
              <a:t>: </a:t>
            </a:r>
          </a:p>
          <a:p>
            <a:pPr marL="1263650" lvl="1" indent="-342900">
              <a:buFont typeface="Arial" panose="020B0604020202020204" pitchFamily="34" charset="0"/>
              <a:buChar char="•"/>
              <a:defRPr/>
            </a:pPr>
            <a:r>
              <a:rPr lang="en-US" sz="2200" dirty="0" err="1"/>
              <a:t>Valór</a:t>
            </a:r>
            <a:r>
              <a:rPr lang="en-US" sz="2200" dirty="0"/>
              <a:t> </a:t>
            </a:r>
            <a:r>
              <a:rPr lang="en-US" sz="2200" dirty="0" err="1"/>
              <a:t>ida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disponivel</a:t>
            </a:r>
            <a:r>
              <a:rPr lang="en-US" sz="2200" dirty="0"/>
              <a:t> </a:t>
            </a:r>
            <a:r>
              <a:rPr lang="en-US" sz="2200" dirty="0" err="1"/>
              <a:t>ba</a:t>
            </a:r>
            <a:r>
              <a:rPr lang="en-US" sz="2200" dirty="0"/>
              <a:t> </a:t>
            </a:r>
            <a:r>
              <a:rPr lang="en-US" sz="2200" dirty="0" err="1"/>
              <a:t>rejistu</a:t>
            </a:r>
            <a:r>
              <a:rPr lang="en-US" sz="2200" dirty="0"/>
              <a:t> </a:t>
            </a:r>
            <a:r>
              <a:rPr lang="en-US" sz="2200" dirty="0" err="1"/>
              <a:t>ida-idak</a:t>
            </a:r>
            <a:r>
              <a:rPr lang="en-US" sz="2200" dirty="0"/>
              <a:t> </a:t>
            </a:r>
            <a:r>
              <a:rPr lang="en-US" sz="2200" dirty="0" err="1"/>
              <a:t>iha</a:t>
            </a:r>
            <a:r>
              <a:rPr lang="en-US" sz="2200" dirty="0"/>
              <a:t> </a:t>
            </a:r>
            <a:r>
              <a:rPr lang="en-US" sz="2200" dirty="0" err="1"/>
              <a:t>lista</a:t>
            </a:r>
            <a:r>
              <a:rPr lang="en-US" sz="2200" dirty="0"/>
              <a:t> </a:t>
            </a:r>
            <a:r>
              <a:rPr lang="en-US" sz="2200" dirty="0" err="1"/>
              <a:t>mestre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korresponde</a:t>
            </a:r>
            <a:r>
              <a:rPr lang="en-US" sz="2200" dirty="0"/>
              <a:t>?</a:t>
            </a:r>
          </a:p>
          <a:p>
            <a:pPr marL="806450" indent="-342900">
              <a:buFont typeface="Arial" panose="020B0604020202020204" pitchFamily="34" charset="0"/>
              <a:buChar char="•"/>
              <a:defRPr/>
            </a:pPr>
            <a:r>
              <a:rPr lang="en-US" sz="2200" dirty="0" err="1"/>
              <a:t>Uniku</a:t>
            </a:r>
            <a:r>
              <a:rPr lang="en-US" sz="2200" dirty="0"/>
              <a:t>: </a:t>
            </a:r>
          </a:p>
          <a:p>
            <a:pPr marL="1263650" lvl="1" indent="-342900">
              <a:buFont typeface="Arial" panose="020B0604020202020204" pitchFamily="34" charset="0"/>
              <a:buChar char="•"/>
              <a:defRPr/>
            </a:pPr>
            <a:r>
              <a:rPr lang="en-US" sz="2200" dirty="0" err="1"/>
              <a:t>Konjuntu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nian</a:t>
            </a:r>
            <a:r>
              <a:rPr lang="en-US" sz="2200" dirty="0"/>
              <a:t> </a:t>
            </a:r>
            <a:r>
              <a:rPr lang="en-US" sz="2200" dirty="0" err="1"/>
              <a:t>iha</a:t>
            </a:r>
            <a:r>
              <a:rPr lang="en-US" sz="2200" dirty="0"/>
              <a:t> </a:t>
            </a:r>
            <a:r>
              <a:rPr lang="en-US" sz="2200" dirty="0" err="1"/>
              <a:t>duplikadu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?</a:t>
            </a:r>
          </a:p>
          <a:p>
            <a:pPr marL="806450" indent="-342900">
              <a:buFont typeface="Arial" panose="020B0604020202020204" pitchFamily="34" charset="0"/>
              <a:buChar char="•"/>
              <a:defRPr/>
            </a:pPr>
            <a:r>
              <a:rPr lang="en-US" sz="2200" dirty="0" err="1"/>
              <a:t>Validade</a:t>
            </a:r>
            <a:r>
              <a:rPr lang="en-US" sz="2200" dirty="0"/>
              <a:t>:</a:t>
            </a:r>
          </a:p>
          <a:p>
            <a:pPr marL="1263650" lvl="1" indent="-342900">
              <a:buFont typeface="Arial" panose="020B0604020202020204" pitchFamily="34" charset="0"/>
              <a:buChar char="•"/>
              <a:defRPr/>
            </a:pPr>
            <a:r>
              <a:rPr lang="en-US" sz="2200" dirty="0" err="1"/>
              <a:t>Konjuntu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akompaña</a:t>
            </a:r>
            <a:r>
              <a:rPr lang="en-US" sz="2200" dirty="0"/>
              <a:t> ho </a:t>
            </a:r>
            <a:r>
              <a:rPr lang="en-US" sz="2200" dirty="0" err="1"/>
              <a:t>katalogu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no </a:t>
            </a:r>
            <a:r>
              <a:rPr lang="en-US" sz="2200" dirty="0" err="1"/>
              <a:t>metadadus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kontein</a:t>
            </a:r>
            <a:r>
              <a:rPr lang="en-US" sz="2200" dirty="0"/>
              <a:t> </a:t>
            </a:r>
            <a:r>
              <a:rPr lang="en-US" sz="2200" dirty="0" err="1"/>
              <a:t>informasaun</a:t>
            </a:r>
            <a:r>
              <a:rPr lang="en-US" sz="2200" dirty="0"/>
              <a:t> </a:t>
            </a:r>
            <a:r>
              <a:rPr lang="en-US" sz="2200" dirty="0" err="1"/>
              <a:t>hotu-hotu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nesesáriu</a:t>
            </a:r>
            <a:r>
              <a:rPr lang="en-US" sz="2200" dirty="0"/>
              <a:t> </a:t>
            </a:r>
            <a:r>
              <a:rPr lang="en-US" sz="2200" dirty="0" err="1"/>
              <a:t>atu</a:t>
            </a:r>
            <a:r>
              <a:rPr lang="en-US" sz="2200" dirty="0"/>
              <a:t> </a:t>
            </a:r>
            <a:r>
              <a:rPr lang="en-US" sz="2200" dirty="0" err="1"/>
              <a:t>uza</a:t>
            </a:r>
            <a:r>
              <a:rPr lang="en-US" sz="2200" dirty="0"/>
              <a:t> ho </a:t>
            </a:r>
            <a:r>
              <a:rPr lang="en-US" sz="2200" dirty="0" err="1"/>
              <a:t>loloos</a:t>
            </a:r>
            <a:r>
              <a:rPr lang="en-US" sz="2200" dirty="0"/>
              <a:t>?</a:t>
            </a:r>
          </a:p>
          <a:p>
            <a:pPr marL="1263650" lvl="1" indent="-342900">
              <a:buFont typeface="Arial" panose="020B0604020202020204" pitchFamily="34" charset="0"/>
              <a:buChar char="•"/>
              <a:defRPr/>
            </a:pPr>
            <a:r>
              <a:rPr lang="en-US" sz="2200" dirty="0" err="1"/>
              <a:t>Konjuntu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disponivel</a:t>
            </a:r>
            <a:r>
              <a:rPr lang="en-US" sz="2200" dirty="0"/>
              <a:t> </a:t>
            </a:r>
            <a:r>
              <a:rPr lang="en-US" sz="2200" dirty="0" err="1"/>
              <a:t>iha</a:t>
            </a:r>
            <a:r>
              <a:rPr lang="en-US" sz="2200" dirty="0"/>
              <a:t> </a:t>
            </a:r>
            <a:r>
              <a:rPr lang="en-US" sz="2200" dirty="0" err="1"/>
              <a:t>formatu</a:t>
            </a:r>
            <a:r>
              <a:rPr lang="en-US" sz="2200" dirty="0"/>
              <a:t> </a:t>
            </a:r>
            <a:r>
              <a:rPr lang="en-US" sz="2200" dirty="0" err="1"/>
              <a:t>ida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permite</a:t>
            </a:r>
            <a:r>
              <a:rPr lang="en-US" sz="2200" dirty="0"/>
              <a:t> </a:t>
            </a:r>
            <a:r>
              <a:rPr lang="en-US" sz="2200" dirty="0" err="1"/>
              <a:t>nia</a:t>
            </a:r>
            <a:r>
              <a:rPr lang="en-US" sz="2200" dirty="0"/>
              <a:t> </a:t>
            </a:r>
            <a:r>
              <a:rPr lang="en-US" sz="2200" dirty="0" err="1"/>
              <a:t>utilizasaun</a:t>
            </a:r>
            <a:r>
              <a:rPr lang="en-US" sz="2200" dirty="0"/>
              <a:t> ka </a:t>
            </a:r>
            <a:r>
              <a:rPr lang="en-US" sz="2200" dirty="0" err="1"/>
              <a:t>bele</a:t>
            </a:r>
            <a:r>
              <a:rPr lang="en-US" sz="2200" dirty="0"/>
              <a:t> </a:t>
            </a:r>
            <a:r>
              <a:rPr lang="en-US" sz="2200" dirty="0" err="1"/>
              <a:t>konverte</a:t>
            </a:r>
            <a:r>
              <a:rPr lang="en-US" sz="2200" dirty="0"/>
              <a:t> </a:t>
            </a:r>
            <a:r>
              <a:rPr lang="en-US" sz="2200" dirty="0" err="1"/>
              <a:t>ba</a:t>
            </a:r>
            <a:r>
              <a:rPr lang="en-US" sz="2200" dirty="0"/>
              <a:t> </a:t>
            </a:r>
            <a:r>
              <a:rPr lang="en-US" sz="2200" dirty="0" err="1"/>
              <a:t>formatu</a:t>
            </a:r>
            <a:r>
              <a:rPr lang="en-US" sz="2200" dirty="0"/>
              <a:t> </a:t>
            </a:r>
            <a:r>
              <a:rPr lang="en-US" sz="2200" dirty="0" err="1"/>
              <a:t>hanesan</a:t>
            </a:r>
            <a:r>
              <a:rPr lang="en-US" sz="2200" dirty="0"/>
              <a:t> </a:t>
            </a:r>
            <a:r>
              <a:rPr lang="en-US" sz="2200" dirty="0" err="1"/>
              <a:t>ne'e</a:t>
            </a:r>
            <a:r>
              <a:rPr lang="en-US" sz="2200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4BBF2-942B-9968-95C3-D49CA7888E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520" t="38265" r="10441" b="47050"/>
          <a:stretch/>
        </p:blipFill>
        <p:spPr>
          <a:xfrm>
            <a:off x="11704866" y="1148161"/>
            <a:ext cx="277179" cy="249797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529216E-66D7-94A3-1EF2-9E2682F1ADE2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57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0226CB-8ED0-EA4A-B22E-A159E75C25D8}"/>
              </a:ext>
            </a:extLst>
          </p:cNvPr>
          <p:cNvSpPr txBox="1">
            <a:spLocks/>
          </p:cNvSpPr>
          <p:nvPr/>
        </p:nvSpPr>
        <p:spPr bwMode="auto">
          <a:xfrm>
            <a:off x="0" y="69009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3200" b="1" dirty="0">
                <a:solidFill>
                  <a:srgbClr val="002147"/>
                </a:solidFill>
                <a:latin typeface="+mn-lt"/>
              </a:rPr>
              <a:t>Avalia kualidade dadus ne'ebé kompila ona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87894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0D500D1-21BC-CFFA-6DDA-C144BF813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742538"/>
            <a:ext cx="9796212" cy="50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b="1" dirty="0" err="1"/>
              <a:t>Lakuna</a:t>
            </a:r>
            <a:r>
              <a:rPr lang="en-US" sz="2400" b="1" dirty="0"/>
              <a:t> </a:t>
            </a:r>
            <a:r>
              <a:rPr lang="en-US" sz="2400" b="1" dirty="0" err="1"/>
              <a:t>sira</a:t>
            </a:r>
            <a:r>
              <a:rPr lang="en-US" sz="2400" b="1" dirty="0"/>
              <a:t> </a:t>
            </a:r>
            <a:r>
              <a:rPr lang="en-US" sz="2400" b="1" dirty="0" err="1"/>
              <a:t>dadus</a:t>
            </a:r>
            <a:r>
              <a:rPr lang="en-US" sz="2400" b="1" dirty="0"/>
              <a:t> </a:t>
            </a:r>
            <a:r>
              <a:rPr lang="en-US" sz="2400" b="1" dirty="0" err="1"/>
              <a:t>nian</a:t>
            </a:r>
            <a:r>
              <a:rPr lang="en-US" sz="2400" b="1" dirty="0"/>
              <a:t> </a:t>
            </a:r>
            <a:r>
              <a:rPr lang="en-US" sz="2400" b="1" dirty="0" err="1"/>
              <a:t>ne'ebé</a:t>
            </a:r>
            <a:r>
              <a:rPr lang="en-US" sz="2400" b="1" dirty="0"/>
              <a:t> </a:t>
            </a:r>
            <a:r>
              <a:rPr lang="en-US" sz="2400" b="1" dirty="0" err="1"/>
              <a:t>identifika</a:t>
            </a:r>
            <a:r>
              <a:rPr lang="en-US" sz="2400" b="1" dirty="0"/>
              <a:t> </a:t>
            </a:r>
            <a:r>
              <a:rPr lang="en-US" sz="2400" b="1" dirty="0" err="1"/>
              <a:t>ona</a:t>
            </a: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3CFA83-9131-F09D-81E1-E75719807C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816" y="1119722"/>
            <a:ext cx="2230721" cy="3016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265">
            <a:extLst>
              <a:ext uri="{FF2B5EF4-FFF2-40B4-BE49-F238E27FC236}">
                <a16:creationId xmlns:a16="http://schemas.microsoft.com/office/drawing/2014/main" id="{F50F0B81-1F1D-16D7-9B85-E99F412EA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864" y="1279166"/>
            <a:ext cx="6697678" cy="10869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 err="1">
                <a:cs typeface="Calibri" pitchFamily="34" charset="0"/>
              </a:rPr>
              <a:t>Lakuna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hotu-hotu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tenke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dokumenta</a:t>
            </a:r>
            <a:r>
              <a:rPr lang="en-US" sz="2400" dirty="0">
                <a:cs typeface="Calibri" pitchFamily="34" charset="0"/>
              </a:rPr>
              <a:t> no </a:t>
            </a:r>
            <a:r>
              <a:rPr lang="en-US" sz="2400" dirty="0" err="1">
                <a:cs typeface="Calibri" pitchFamily="34" charset="0"/>
              </a:rPr>
              <a:t>idealmente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prenxe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nu'udar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parte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ida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hosi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implementasaun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planu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asaun</a:t>
            </a:r>
            <a:r>
              <a:rPr lang="en-US" sz="2400" dirty="0">
                <a:cs typeface="Calibri" pitchFamily="34" charset="0"/>
              </a:rPr>
              <a:t> </a:t>
            </a:r>
            <a:r>
              <a:rPr lang="en-US" sz="2400" dirty="0" err="1">
                <a:cs typeface="Calibri" pitchFamily="34" charset="0"/>
              </a:rPr>
              <a:t>nian</a:t>
            </a:r>
            <a:endParaRPr lang="fr-CH" sz="2400" dirty="0">
              <a:cs typeface="Calibri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F0134E-5CE8-B16E-FE9D-D1458A55E579}"/>
              </a:ext>
            </a:extLst>
          </p:cNvPr>
          <p:cNvSpPr txBox="1"/>
          <p:nvPr/>
        </p:nvSpPr>
        <p:spPr>
          <a:xfrm>
            <a:off x="1411911" y="2528875"/>
            <a:ext cx="6343863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fontAlgn="auto">
              <a:lnSpc>
                <a:spcPct val="90000"/>
              </a:lnSpc>
              <a:spcAft>
                <a:spcPts val="0"/>
              </a:spcAft>
            </a:pPr>
            <a:r>
              <a:rPr lang="en-US" sz="2400" dirty="0" err="1">
                <a:ea typeface="+mj-ea"/>
                <a:cs typeface="+mj-cs"/>
              </a:rPr>
              <a:t>Molok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ida-ne'e</a:t>
            </a:r>
            <a:r>
              <a:rPr lang="en-US" sz="2400" dirty="0">
                <a:ea typeface="+mj-ea"/>
                <a:cs typeface="+mj-cs"/>
              </a:rPr>
              <a:t>, sempre vale </a:t>
            </a:r>
            <a:r>
              <a:rPr lang="en-US" sz="2400" dirty="0" err="1">
                <a:ea typeface="+mj-ea"/>
                <a:cs typeface="+mj-cs"/>
              </a:rPr>
              <a:t>atu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asegura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uluk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katak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ita</a:t>
            </a:r>
            <a:r>
              <a:rPr lang="en-US" sz="2400" dirty="0">
                <a:ea typeface="+mj-ea"/>
                <a:cs typeface="+mj-cs"/>
              </a:rPr>
              <a:t>-boot la </a:t>
            </a:r>
            <a:r>
              <a:rPr lang="en-US" sz="2400" dirty="0" err="1">
                <a:ea typeface="+mj-ea"/>
                <a:cs typeface="+mj-cs"/>
              </a:rPr>
              <a:t>lakon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fonte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dadus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ruma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durante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ezersísiu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kompilasaun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dadus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nian</a:t>
            </a:r>
            <a:endParaRPr lang="fr-CH" sz="2400" dirty="0"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C74EBE-3164-99FB-DC7A-BFE191176DF4}"/>
              </a:ext>
            </a:extLst>
          </p:cNvPr>
          <p:cNvSpPr txBox="1"/>
          <p:nvPr/>
        </p:nvSpPr>
        <p:spPr>
          <a:xfrm>
            <a:off x="1521808" y="3954835"/>
            <a:ext cx="5701364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fontAlgn="auto">
              <a:lnSpc>
                <a:spcPct val="90000"/>
              </a:lnSpc>
              <a:spcAft>
                <a:spcPts val="0"/>
              </a:spcAft>
            </a:pPr>
            <a:r>
              <a:rPr lang="en-US" sz="2400" dirty="0">
                <a:ea typeface="+mj-ea"/>
                <a:cs typeface="+mj-cs"/>
              </a:rPr>
              <a:t>Se </a:t>
            </a:r>
            <a:r>
              <a:rPr lang="en-US" sz="2400" dirty="0" err="1">
                <a:ea typeface="+mj-ea"/>
                <a:cs typeface="+mj-cs"/>
              </a:rPr>
              <a:t>ida-ne'e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la'ós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kazu</a:t>
            </a:r>
            <a:r>
              <a:rPr lang="en-US" sz="2400" dirty="0">
                <a:ea typeface="+mj-ea"/>
                <a:cs typeface="+mj-cs"/>
              </a:rPr>
              <a:t>, </a:t>
            </a:r>
            <a:r>
              <a:rPr lang="en-US" sz="2400" dirty="0" err="1">
                <a:ea typeface="+mj-ea"/>
                <a:cs typeface="+mj-cs"/>
              </a:rPr>
              <a:t>lakuna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sira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presiza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atu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prenxe</a:t>
            </a:r>
            <a:endParaRPr lang="fr-CH" sz="2400" dirty="0">
              <a:ea typeface="+mj-ea"/>
              <a:cs typeface="+mj-cs"/>
            </a:endParaRPr>
          </a:p>
        </p:txBody>
      </p:sp>
      <p:sp>
        <p:nvSpPr>
          <p:cNvPr id="14" name="Right Arrow 10">
            <a:extLst>
              <a:ext uri="{FF2B5EF4-FFF2-40B4-BE49-F238E27FC236}">
                <a16:creationId xmlns:a16="http://schemas.microsoft.com/office/drawing/2014/main" id="{F0244B89-1C85-6B42-847E-5D06EB11B4AE}"/>
              </a:ext>
            </a:extLst>
          </p:cNvPr>
          <p:cNvSpPr/>
          <p:nvPr/>
        </p:nvSpPr>
        <p:spPr>
          <a:xfrm>
            <a:off x="697352" y="1453484"/>
            <a:ext cx="476182" cy="457798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ight Arrow 10">
            <a:extLst>
              <a:ext uri="{FF2B5EF4-FFF2-40B4-BE49-F238E27FC236}">
                <a16:creationId xmlns:a16="http://schemas.microsoft.com/office/drawing/2014/main" id="{49717E27-44DD-4643-F221-7A2CE3FB615E}"/>
              </a:ext>
            </a:extLst>
          </p:cNvPr>
          <p:cNvSpPr/>
          <p:nvPr/>
        </p:nvSpPr>
        <p:spPr>
          <a:xfrm>
            <a:off x="935443" y="2754476"/>
            <a:ext cx="476182" cy="457798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ight Arrow 10">
            <a:extLst>
              <a:ext uri="{FF2B5EF4-FFF2-40B4-BE49-F238E27FC236}">
                <a16:creationId xmlns:a16="http://schemas.microsoft.com/office/drawing/2014/main" id="{4295339B-AB40-5697-5382-5A442393132A}"/>
              </a:ext>
            </a:extLst>
          </p:cNvPr>
          <p:cNvSpPr/>
          <p:nvPr/>
        </p:nvSpPr>
        <p:spPr>
          <a:xfrm>
            <a:off x="1045626" y="4048313"/>
            <a:ext cx="476182" cy="457798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6BB5A92-9E59-4932-9E52-39183C60E0C9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58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EF8E4-EF0E-6F46-997E-6AD76DB8366C}"/>
              </a:ext>
            </a:extLst>
          </p:cNvPr>
          <p:cNvSpPr txBox="1">
            <a:spLocks/>
          </p:cNvSpPr>
          <p:nvPr/>
        </p:nvSpPr>
        <p:spPr bwMode="auto">
          <a:xfrm>
            <a:off x="0" y="69009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3200" b="1" dirty="0">
                <a:solidFill>
                  <a:srgbClr val="002147"/>
                </a:solidFill>
                <a:latin typeface="+mn-lt"/>
              </a:rPr>
              <a:t>Avalia kualidade dadus ne'ebé kompila ona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41916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DDAB2101-64EF-3C60-49FF-148E537F9112}"/>
              </a:ext>
            </a:extLst>
          </p:cNvPr>
          <p:cNvSpPr txBox="1">
            <a:spLocks/>
          </p:cNvSpPr>
          <p:nvPr/>
        </p:nvSpPr>
        <p:spPr bwMode="auto">
          <a:xfrm>
            <a:off x="0" y="785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Prenxe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lakuna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iha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  <p:pic>
        <p:nvPicPr>
          <p:cNvPr id="5" name="Picture 4" descr="A diagram of data flow&#10;&#10;Description automatically generated">
            <a:extLst>
              <a:ext uri="{FF2B5EF4-FFF2-40B4-BE49-F238E27FC236}">
                <a16:creationId xmlns:a16="http://schemas.microsoft.com/office/drawing/2014/main" id="{6B6D37A3-D7CF-76B7-8EFD-46C8778C0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48" y="1849342"/>
            <a:ext cx="3693866" cy="3592941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24A37849-75C7-68E4-0795-BDFA945A0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51" y="740179"/>
            <a:ext cx="10473966" cy="70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200" dirty="0"/>
              <a:t>La </a:t>
            </a:r>
            <a:r>
              <a:rPr lang="en-US" sz="2200" dirty="0" err="1"/>
              <a:t>presiza</a:t>
            </a:r>
            <a:r>
              <a:rPr lang="en-US" sz="2200" dirty="0"/>
              <a:t> </a:t>
            </a:r>
            <a:r>
              <a:rPr lang="en-US" sz="2200" dirty="0" err="1"/>
              <a:t>prenxe</a:t>
            </a:r>
            <a:r>
              <a:rPr lang="en-US" sz="2200" dirty="0"/>
              <a:t> </a:t>
            </a:r>
            <a:r>
              <a:rPr lang="en-US" sz="2200" dirty="0" err="1"/>
              <a:t>lakuna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</a:t>
            </a:r>
            <a:r>
              <a:rPr lang="en-US" sz="2200" dirty="0" err="1"/>
              <a:t>iha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iha</a:t>
            </a:r>
            <a:r>
              <a:rPr lang="en-US" sz="2200" dirty="0"/>
              <a:t> faze </a:t>
            </a:r>
            <a:r>
              <a:rPr lang="en-US" sz="2200" dirty="0" err="1"/>
              <a:t>ida-ne'e</a:t>
            </a:r>
            <a:r>
              <a:rPr lang="en-US" sz="2200" dirty="0"/>
              <a:t>, </a:t>
            </a:r>
            <a:r>
              <a:rPr lang="en-US" sz="2200" dirty="0" err="1"/>
              <a:t>maibé</a:t>
            </a:r>
            <a:r>
              <a:rPr lang="en-US" sz="2200" dirty="0"/>
              <a:t> </a:t>
            </a:r>
            <a:r>
              <a:rPr lang="en-US" sz="2200" dirty="0" err="1"/>
              <a:t>importante</a:t>
            </a:r>
            <a:r>
              <a:rPr lang="en-US" sz="2200" dirty="0"/>
              <a:t> </a:t>
            </a:r>
            <a:r>
              <a:rPr lang="en-US" sz="2200" dirty="0" err="1"/>
              <a:t>atu</a:t>
            </a:r>
            <a:r>
              <a:rPr lang="en-US" sz="2200" dirty="0"/>
              <a:t> halo </a:t>
            </a:r>
            <a:r>
              <a:rPr lang="en-US" sz="2200" dirty="0" err="1"/>
              <a:t>estimasaun</a:t>
            </a:r>
            <a:r>
              <a:rPr lang="en-US" sz="2200" dirty="0"/>
              <a:t> se no </a:t>
            </a:r>
            <a:r>
              <a:rPr lang="en-US" sz="2200" dirty="0" err="1"/>
              <a:t>oinsá</a:t>
            </a:r>
            <a:r>
              <a:rPr lang="en-US" sz="2200" dirty="0"/>
              <a:t> </a:t>
            </a:r>
            <a:r>
              <a:rPr lang="en-US" sz="2200" dirty="0" err="1"/>
              <a:t>ida-ne'e</a:t>
            </a:r>
            <a:r>
              <a:rPr lang="en-US" sz="2200" dirty="0"/>
              <a:t> </a:t>
            </a:r>
            <a:r>
              <a:rPr lang="en-US" sz="2200" dirty="0" err="1"/>
              <a:t>bele</a:t>
            </a:r>
            <a:r>
              <a:rPr lang="en-US" sz="2200" dirty="0"/>
              <a:t> halo </a:t>
            </a:r>
            <a:r>
              <a:rPr lang="en-US" sz="2200" dirty="0" err="1"/>
              <a:t>iha</a:t>
            </a:r>
            <a:r>
              <a:rPr lang="en-US" sz="2200" dirty="0"/>
              <a:t> </a:t>
            </a:r>
            <a:r>
              <a:rPr lang="en-US" sz="2200" dirty="0" err="1"/>
              <a:t>preparasaun</a:t>
            </a:r>
            <a:r>
              <a:rPr lang="en-US" sz="2200" dirty="0"/>
              <a:t> </a:t>
            </a:r>
            <a:r>
              <a:rPr lang="en-US" sz="2200" dirty="0" err="1"/>
              <a:t>ba</a:t>
            </a:r>
            <a:r>
              <a:rPr lang="en-US" sz="2200" dirty="0"/>
              <a:t> </a:t>
            </a:r>
            <a:r>
              <a:rPr lang="en-US" sz="2200" dirty="0" err="1"/>
              <a:t>dezenvolvimentu</a:t>
            </a:r>
            <a:r>
              <a:rPr lang="en-US" sz="2200" dirty="0"/>
              <a:t> </a:t>
            </a:r>
            <a:r>
              <a:rPr lang="en-US" sz="2200" dirty="0" err="1"/>
              <a:t>planu</a:t>
            </a:r>
            <a:r>
              <a:rPr lang="en-US" sz="2200" dirty="0"/>
              <a:t> </a:t>
            </a:r>
            <a:r>
              <a:rPr lang="en-US" sz="2200" dirty="0" err="1"/>
              <a:t>asaun</a:t>
            </a:r>
            <a:r>
              <a:rPr lang="en-US" sz="2200" dirty="0"/>
              <a:t> </a:t>
            </a:r>
            <a:r>
              <a:rPr lang="en-US" sz="2200" dirty="0" err="1"/>
              <a:t>nian</a:t>
            </a:r>
            <a:endParaRPr lang="en-US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5BC501-BCE6-809B-DF19-B280E7768B4D}"/>
              </a:ext>
            </a:extLst>
          </p:cNvPr>
          <p:cNvSpPr txBox="1"/>
          <p:nvPr/>
        </p:nvSpPr>
        <p:spPr>
          <a:xfrm>
            <a:off x="975322" y="2826124"/>
            <a:ext cx="649021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a typeface="Helvetica Neue"/>
                <a:cs typeface="Helvetica Neue"/>
              </a:rPr>
              <a:t>Hodi </a:t>
            </a:r>
            <a:r>
              <a:rPr lang="en-US" sz="2200" dirty="0" err="1">
                <a:ea typeface="Helvetica Neue"/>
                <a:cs typeface="Helvetica Neue"/>
              </a:rPr>
              <a:t>hadi'a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dadus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ne'ebé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iha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ona</a:t>
            </a:r>
            <a:r>
              <a:rPr lang="en-US" sz="2200" dirty="0">
                <a:ea typeface="Helvetica Neue"/>
                <a:cs typeface="Helvetica Neue"/>
              </a:rPr>
              <a:t> (</a:t>
            </a:r>
            <a:r>
              <a:rPr lang="en-US" sz="2200" dirty="0" err="1">
                <a:ea typeface="Helvetica Neue"/>
                <a:cs typeface="Helvetica Neue"/>
              </a:rPr>
              <a:t>dadus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jeoespasiál</a:t>
            </a:r>
            <a:r>
              <a:rPr lang="en-US" sz="2200" dirty="0">
                <a:ea typeface="Helvetica Neue"/>
                <a:cs typeface="Helvetica Neue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a typeface="Helvetica Neue"/>
                <a:cs typeface="Helvetica Neue"/>
              </a:rPr>
              <a:t>Hodi </a:t>
            </a:r>
            <a:r>
              <a:rPr lang="en-US" sz="2200" dirty="0" err="1">
                <a:ea typeface="Helvetica Neue"/>
                <a:cs typeface="Helvetica Neue"/>
              </a:rPr>
              <a:t>halibur</a:t>
            </a:r>
            <a:r>
              <a:rPr lang="en-US" sz="2200" dirty="0">
                <a:ea typeface="Helvetica Neue"/>
                <a:cs typeface="Helvetica Neue"/>
              </a:rPr>
              <a:t> ka </a:t>
            </a:r>
            <a:r>
              <a:rPr lang="en-US" sz="2200" dirty="0" err="1">
                <a:ea typeface="Helvetica Neue"/>
                <a:cs typeface="Helvetica Neue"/>
              </a:rPr>
              <a:t>hasai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dadus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adisionál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sira</a:t>
            </a:r>
            <a:r>
              <a:rPr lang="en-US" sz="2200" dirty="0">
                <a:ea typeface="Helvetica Neue"/>
                <a:cs typeface="Helvetica Neue"/>
              </a:rPr>
              <a:t> (</a:t>
            </a:r>
            <a:r>
              <a:rPr lang="en-US" sz="2200" dirty="0" err="1">
                <a:ea typeface="Helvetica Neue"/>
                <a:cs typeface="Helvetica Neue"/>
              </a:rPr>
              <a:t>lista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sira</a:t>
            </a:r>
            <a:r>
              <a:rPr lang="en-US" sz="2200" dirty="0">
                <a:ea typeface="Helvetica Neue"/>
                <a:cs typeface="Helvetica Neue"/>
              </a:rPr>
              <a:t>, </a:t>
            </a:r>
            <a:r>
              <a:rPr lang="en-US" sz="2200" dirty="0" err="1">
                <a:ea typeface="Helvetica Neue"/>
                <a:cs typeface="Helvetica Neue"/>
              </a:rPr>
              <a:t>dadus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jeoespasiál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sira</a:t>
            </a:r>
            <a:r>
              <a:rPr lang="en-US" sz="2200" dirty="0">
                <a:ea typeface="Helvetica Neue"/>
                <a:cs typeface="Helvetica Neue"/>
              </a:rPr>
              <a:t>, </a:t>
            </a:r>
            <a:r>
              <a:rPr lang="en-US" sz="2200" dirty="0" err="1">
                <a:ea typeface="Helvetica Neue"/>
                <a:cs typeface="Helvetica Neue"/>
              </a:rPr>
              <a:t>dadus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estatístiku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sira</a:t>
            </a:r>
            <a:r>
              <a:rPr lang="en-US" sz="2200" dirty="0">
                <a:ea typeface="Helvetica Neue"/>
                <a:cs typeface="Helvetica Neue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ea typeface="Helvetica Neue"/>
                <a:cs typeface="Helvetica Neue"/>
              </a:rPr>
              <a:t>Modela</a:t>
            </a:r>
            <a:r>
              <a:rPr lang="en-US" sz="2200" dirty="0">
                <a:ea typeface="Helvetica Neue"/>
                <a:cs typeface="Helvetica Neue"/>
              </a:rPr>
              <a:t> ka </a:t>
            </a:r>
            <a:r>
              <a:rPr lang="en-US" sz="2200" dirty="0" err="1">
                <a:ea typeface="Helvetica Neue"/>
                <a:cs typeface="Helvetica Neue"/>
              </a:rPr>
              <a:t>projeta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valór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sira</a:t>
            </a:r>
            <a:r>
              <a:rPr lang="en-US" sz="2200" dirty="0">
                <a:ea typeface="Helvetica Neue"/>
                <a:cs typeface="Helvetica Neue"/>
              </a:rPr>
              <a:t> (</a:t>
            </a:r>
            <a:r>
              <a:rPr lang="en-US" sz="2200" dirty="0" err="1">
                <a:ea typeface="Helvetica Neue"/>
                <a:cs typeface="Helvetica Neue"/>
              </a:rPr>
              <a:t>dadus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estatístiku</a:t>
            </a:r>
            <a:r>
              <a:rPr lang="en-US" sz="2200" dirty="0">
                <a:ea typeface="Helvetica Neue"/>
                <a:cs typeface="Helvetica Neue"/>
              </a:rPr>
              <a:t>)</a:t>
            </a:r>
            <a:endParaRPr lang="en-PH" sz="2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0314B8-AF20-AC24-68E8-F8C47CAD45F9}"/>
              </a:ext>
            </a:extLst>
          </p:cNvPr>
          <p:cNvSpPr/>
          <p:nvPr/>
        </p:nvSpPr>
        <p:spPr>
          <a:xfrm flipH="1">
            <a:off x="8826094" y="2443698"/>
            <a:ext cx="1440160" cy="2593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AF93D2-CEB7-5649-41A9-C87933DA6E4E}"/>
              </a:ext>
            </a:extLst>
          </p:cNvPr>
          <p:cNvSpPr txBox="1"/>
          <p:nvPr/>
        </p:nvSpPr>
        <p:spPr>
          <a:xfrm>
            <a:off x="565186" y="5511593"/>
            <a:ext cx="74065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ea typeface="Helvetica Neue"/>
                <a:cs typeface="Helvetica Neue"/>
              </a:rPr>
              <a:t>Independentemente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hosi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métodu</a:t>
            </a:r>
            <a:r>
              <a:rPr lang="en-US" sz="2200" dirty="0">
                <a:ea typeface="Helvetica Neue"/>
                <a:cs typeface="Helvetica Neue"/>
              </a:rPr>
              <a:t>, </a:t>
            </a:r>
            <a:r>
              <a:rPr lang="en-US" sz="2200" dirty="0" err="1">
                <a:ea typeface="Helvetica Neue"/>
                <a:cs typeface="Helvetica Neue"/>
              </a:rPr>
              <a:t>dadus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ne'ebé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iha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kestaun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tenke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valida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atu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asegura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kualidade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ne'ebé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aas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liu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posivel</a:t>
            </a:r>
            <a:endParaRPr lang="en-PH" sz="2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59342C-281B-ADE4-7885-6119CD0DF8A7}"/>
              </a:ext>
            </a:extLst>
          </p:cNvPr>
          <p:cNvSpPr txBox="1"/>
          <p:nvPr/>
        </p:nvSpPr>
        <p:spPr>
          <a:xfrm>
            <a:off x="565186" y="4511932"/>
            <a:ext cx="775173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ea typeface="Helvetica Neue"/>
                <a:cs typeface="Helvetica Neue"/>
              </a:rPr>
              <a:t>Importante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atu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hahú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hodi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prenxe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lakuna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sira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iha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lista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mestre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sira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tanba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sira</a:t>
            </a:r>
            <a:r>
              <a:rPr lang="en-US" sz="2200" dirty="0">
                <a:ea typeface="Helvetica Neue"/>
                <a:cs typeface="Helvetica Neue"/>
              </a:rPr>
              <a:t> serve </a:t>
            </a:r>
            <a:r>
              <a:rPr lang="en-US" sz="2200" dirty="0" err="1">
                <a:ea typeface="Helvetica Neue"/>
                <a:cs typeface="Helvetica Neue"/>
              </a:rPr>
              <a:t>hanesan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referénsia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baze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ba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dadus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jeoespasiál</a:t>
            </a:r>
            <a:r>
              <a:rPr lang="en-US" sz="2200" dirty="0">
                <a:ea typeface="Helvetica Neue"/>
                <a:cs typeface="Helvetica Neue"/>
              </a:rPr>
              <a:t> no </a:t>
            </a:r>
            <a:r>
              <a:rPr lang="en-US" sz="2200" dirty="0" err="1">
                <a:ea typeface="Helvetica Neue"/>
                <a:cs typeface="Helvetica Neue"/>
              </a:rPr>
              <a:t>estatístiku</a:t>
            </a:r>
            <a:r>
              <a:rPr lang="en-US" sz="2200" dirty="0">
                <a:ea typeface="Helvetica Neue"/>
                <a:cs typeface="Helvetica Neue"/>
              </a:rPr>
              <a:t> </a:t>
            </a:r>
            <a:r>
              <a:rPr lang="en-US" sz="2200" dirty="0" err="1">
                <a:ea typeface="Helvetica Neue"/>
                <a:cs typeface="Helvetica Neue"/>
              </a:rPr>
              <a:t>sira</a:t>
            </a:r>
            <a:endParaRPr lang="en-PH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EB892A-A10A-B85D-61B4-1EEDD51CA009}"/>
              </a:ext>
            </a:extLst>
          </p:cNvPr>
          <p:cNvSpPr txBox="1"/>
          <p:nvPr/>
        </p:nvSpPr>
        <p:spPr>
          <a:xfrm>
            <a:off x="569821" y="1791666"/>
            <a:ext cx="69973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Prenxe </a:t>
            </a:r>
            <a:r>
              <a:rPr lang="en-US" sz="2200" dirty="0" err="1"/>
              <a:t>lakuna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nian</a:t>
            </a:r>
            <a:r>
              <a:rPr lang="en-US" sz="2200" dirty="0"/>
              <a:t> (</a:t>
            </a:r>
            <a:r>
              <a:rPr lang="en-US" sz="2200" dirty="0" err="1"/>
              <a:t>lista</a:t>
            </a:r>
            <a:r>
              <a:rPr lang="en-US" sz="2200" dirty="0"/>
              <a:t> </a:t>
            </a:r>
            <a:r>
              <a:rPr lang="en-US" sz="2200" dirty="0" err="1"/>
              <a:t>mestre</a:t>
            </a:r>
            <a:r>
              <a:rPr lang="en-US" sz="2200" dirty="0"/>
              <a:t> </a:t>
            </a:r>
            <a:r>
              <a:rPr lang="en-US" sz="2200" dirty="0" err="1"/>
              <a:t>jeoreferensiadu</a:t>
            </a:r>
            <a:r>
              <a:rPr lang="en-US" sz="2200" dirty="0"/>
              <a:t>,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jeoespasiál</a:t>
            </a:r>
            <a:r>
              <a:rPr lang="en-US" sz="2200" dirty="0"/>
              <a:t> no </a:t>
            </a:r>
            <a:r>
              <a:rPr lang="en-US" sz="2200" dirty="0" err="1"/>
              <a:t>estatístiku</a:t>
            </a:r>
            <a:r>
              <a:rPr lang="en-US" sz="2200" dirty="0"/>
              <a:t>) </a:t>
            </a:r>
            <a:r>
              <a:rPr lang="en-US" sz="2200" dirty="0" err="1"/>
              <a:t>bele</a:t>
            </a:r>
            <a:r>
              <a:rPr lang="en-US" sz="2200" dirty="0"/>
              <a:t> halo </a:t>
            </a:r>
            <a:r>
              <a:rPr lang="en-US" sz="2200" dirty="0" err="1"/>
              <a:t>iha</a:t>
            </a:r>
            <a:r>
              <a:rPr lang="en-US" sz="2200" dirty="0"/>
              <a:t> </a:t>
            </a:r>
            <a:r>
              <a:rPr lang="en-US" sz="2200" dirty="0" err="1"/>
              <a:t>maneira</a:t>
            </a:r>
            <a:r>
              <a:rPr lang="en-US" sz="2200" dirty="0"/>
              <a:t> </a:t>
            </a:r>
            <a:r>
              <a:rPr lang="en-US" sz="2200" dirty="0" err="1"/>
              <a:t>prinsipál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</a:t>
            </a:r>
            <a:r>
              <a:rPr lang="en-US" sz="2200" dirty="0" err="1"/>
              <a:t>tuirmai</a:t>
            </a:r>
            <a:r>
              <a:rPr lang="en-US" sz="2200" dirty="0"/>
              <a:t>:</a:t>
            </a:r>
            <a:endParaRPr lang="en-GB" sz="220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41A34ED-7904-1CE5-B44B-3AE5485D4A63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59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494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B16BDB-8F0F-396D-2C28-F4AA28742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447" y="736175"/>
            <a:ext cx="11096127" cy="113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pl-PL" sz="2400" dirty="0"/>
              <a:t>Bainhira ko'alia kona-ba kompletu no uniku</a:t>
            </a:r>
            <a:r>
              <a:rPr lang="en-US" sz="2400" dirty="0"/>
              <a:t>: </a:t>
            </a:r>
          </a:p>
          <a:p>
            <a:pPr marL="627063" lvl="0" indent="-358775">
              <a:buFont typeface="+mj-lt"/>
              <a:buAutoNum type="arabicPeriod"/>
            </a:pPr>
            <a:r>
              <a:rPr lang="en-US" sz="2400" dirty="0"/>
              <a:t>Ba </a:t>
            </a:r>
            <a:r>
              <a:rPr lang="en-US" sz="2400" dirty="0" err="1"/>
              <a:t>formatu</a:t>
            </a:r>
            <a:r>
              <a:rPr lang="en-US" sz="2400" dirty="0"/>
              <a:t> </a:t>
            </a:r>
            <a:r>
              <a:rPr lang="en-US" sz="2400" dirty="0" err="1"/>
              <a:t>vetor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jeoespasiál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asosiadu</a:t>
            </a:r>
            <a:r>
              <a:rPr lang="en-US" sz="2400" dirty="0"/>
              <a:t> ho </a:t>
            </a:r>
            <a:r>
              <a:rPr lang="en-US" sz="2400" dirty="0" err="1"/>
              <a:t>lista</a:t>
            </a:r>
            <a:r>
              <a:rPr lang="en-US" sz="2400" dirty="0"/>
              <a:t> </a:t>
            </a:r>
            <a:r>
              <a:rPr lang="en-US" sz="2400" dirty="0" err="1"/>
              <a:t>mestre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: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8908406-13D6-E75A-E559-FE3D3C4F3BD8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3944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6</a:t>
            </a:fld>
            <a:endParaRPr lang="en-GB" altLang="en-US" sz="1200">
              <a:solidFill>
                <a:schemeClr val="bg1"/>
              </a:solidFill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DB44EE8-0EFD-0486-E4A5-2E3F84666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207" y="1327338"/>
            <a:ext cx="10541368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buFontTx/>
              <a:buChar char="•"/>
              <a:defRPr/>
            </a:pP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Kompletu</a:t>
            </a:r>
            <a:r>
              <a:rPr lang="en-GB" sz="2300" dirty="0">
                <a:ea typeface="Times New Roman" pitchFamily="18" charset="0"/>
              </a:rPr>
              <a:t>:</a:t>
            </a:r>
            <a:endParaRPr lang="en-US" sz="2300" dirty="0"/>
          </a:p>
          <a:p>
            <a:pPr marL="914400" lvl="1" indent="-457200" eaLnBrk="0" hangingPunct="0">
              <a:buFont typeface="+mj-lt"/>
              <a:buAutoNum type="alphaLcPeriod"/>
              <a:defRPr/>
            </a:pPr>
            <a:r>
              <a:rPr lang="en-US" sz="2300" dirty="0" err="1">
                <a:ea typeface="Times New Roman" pitchFamily="18" charset="0"/>
              </a:rPr>
              <a:t>Rejistu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sira</a:t>
            </a:r>
            <a:r>
              <a:rPr lang="en-US" sz="2300" dirty="0">
                <a:ea typeface="Times New Roman" pitchFamily="18" charset="0"/>
              </a:rPr>
              <a:t>: </a:t>
            </a:r>
            <a:r>
              <a:rPr lang="en-US" sz="2300" dirty="0" err="1">
                <a:ea typeface="Times New Roman" pitchFamily="18" charset="0"/>
              </a:rPr>
              <a:t>Bainhira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aplikavel</a:t>
            </a:r>
            <a:r>
              <a:rPr lang="en-US" sz="2300" dirty="0">
                <a:ea typeface="Times New Roman" pitchFamily="18" charset="0"/>
              </a:rPr>
              <a:t>, </a:t>
            </a:r>
            <a:r>
              <a:rPr lang="en-US" sz="2300" dirty="0" err="1">
                <a:ea typeface="Times New Roman" pitchFamily="18" charset="0"/>
              </a:rPr>
              <a:t>dadus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sira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kontein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rejistu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ativu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hotu-hotu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ne'ebé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inklui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iha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lista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mestre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ne'ebé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korresponde</a:t>
            </a:r>
            <a:endParaRPr lang="en-US" sz="2300" dirty="0">
              <a:ea typeface="Times New Roman" pitchFamily="18" charset="0"/>
            </a:endParaRPr>
          </a:p>
          <a:p>
            <a:pPr marL="914400" lvl="1" indent="-457200" eaLnBrk="0" hangingPunct="0">
              <a:buFont typeface="+mj-lt"/>
              <a:buAutoNum type="alphaLcPeriod"/>
              <a:defRPr/>
            </a:pPr>
            <a:r>
              <a:rPr lang="en-US" sz="2300" dirty="0" err="1">
                <a:ea typeface="Times New Roman" pitchFamily="18" charset="0"/>
              </a:rPr>
              <a:t>Elementu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dadus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sira</a:t>
            </a:r>
            <a:r>
              <a:rPr lang="en-US" sz="2300" dirty="0">
                <a:ea typeface="Times New Roman" pitchFamily="18" charset="0"/>
              </a:rPr>
              <a:t>: </a:t>
            </a:r>
            <a:r>
              <a:rPr lang="en-US" sz="2300" dirty="0" err="1">
                <a:ea typeface="Times New Roman" pitchFamily="18" charset="0"/>
              </a:rPr>
              <a:t>Bainhira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aplikavel</a:t>
            </a:r>
            <a:r>
              <a:rPr lang="en-US" sz="2300" dirty="0">
                <a:ea typeface="Times New Roman" pitchFamily="18" charset="0"/>
              </a:rPr>
              <a:t>, </a:t>
            </a:r>
            <a:r>
              <a:rPr lang="en-US" sz="2300" dirty="0" err="1">
                <a:ea typeface="Times New Roman" pitchFamily="18" charset="0"/>
              </a:rPr>
              <a:t>valór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ida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disponivel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ba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elementu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dadus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hotu-hotu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ne'ebé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inklui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iha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lista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mestre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ne'ebé</a:t>
            </a:r>
            <a:r>
              <a:rPr lang="en-US" sz="2300" dirty="0">
                <a:ea typeface="Times New Roman" pitchFamily="18" charset="0"/>
              </a:rPr>
              <a:t> </a:t>
            </a:r>
            <a:r>
              <a:rPr lang="en-US" sz="2300" dirty="0" err="1">
                <a:ea typeface="Times New Roman" pitchFamily="18" charset="0"/>
              </a:rPr>
              <a:t>korresponde</a:t>
            </a:r>
            <a:endParaRPr lang="en-US" sz="2300" dirty="0">
              <a:ea typeface="Times New Roman" pitchFamily="18" charset="0"/>
            </a:endParaRPr>
          </a:p>
          <a:p>
            <a:pPr eaLnBrk="0" hangingPunct="0">
              <a:buFontTx/>
              <a:buChar char="•"/>
              <a:defRPr/>
            </a:pP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Uniku</a:t>
            </a:r>
            <a:r>
              <a:rPr lang="en-GB" sz="2300" dirty="0">
                <a:ea typeface="Times New Roman" pitchFamily="18" charset="0"/>
              </a:rPr>
              <a:t>:</a:t>
            </a:r>
          </a:p>
          <a:p>
            <a:pPr marL="893763" indent="-441325" eaLnBrk="0" hangingPunct="0">
              <a:defRPr/>
            </a:pPr>
            <a:r>
              <a:rPr lang="en-GB" sz="2300" dirty="0"/>
              <a:t>a. Laiha </a:t>
            </a:r>
            <a:r>
              <a:rPr lang="en-GB" sz="2300" dirty="0" err="1"/>
              <a:t>objetu</a:t>
            </a:r>
            <a:r>
              <a:rPr lang="en-GB" sz="2300" dirty="0"/>
              <a:t> </a:t>
            </a:r>
            <a:r>
              <a:rPr lang="en-GB" sz="2300" dirty="0" err="1"/>
              <a:t>jeográfiku</a:t>
            </a:r>
            <a:r>
              <a:rPr lang="en-GB" sz="2300" dirty="0"/>
              <a:t> </a:t>
            </a:r>
            <a:r>
              <a:rPr lang="en-GB" sz="2300" dirty="0" err="1"/>
              <a:t>duplikadu</a:t>
            </a:r>
            <a:r>
              <a:rPr lang="en-GB" sz="2300" dirty="0"/>
              <a:t> </a:t>
            </a:r>
            <a:r>
              <a:rPr lang="en-GB" sz="2300" dirty="0" err="1"/>
              <a:t>sira</a:t>
            </a:r>
            <a:r>
              <a:rPr lang="en-GB" sz="2300" dirty="0"/>
              <a:t> </a:t>
            </a:r>
            <a:r>
              <a:rPr lang="en-GB" sz="2300" dirty="0" err="1"/>
              <a:t>bazeia</a:t>
            </a:r>
            <a:r>
              <a:rPr lang="en-GB" sz="2300" dirty="0"/>
              <a:t> </a:t>
            </a:r>
            <a:r>
              <a:rPr lang="en-GB" sz="2300" dirty="0" err="1"/>
              <a:t>ba</a:t>
            </a:r>
            <a:r>
              <a:rPr lang="en-GB" sz="2300" dirty="0"/>
              <a:t> </a:t>
            </a:r>
            <a:r>
              <a:rPr lang="en-GB" sz="2300" dirty="0" err="1"/>
              <a:t>lista</a:t>
            </a:r>
            <a:r>
              <a:rPr lang="en-GB" sz="2300" dirty="0"/>
              <a:t> </a:t>
            </a:r>
            <a:r>
              <a:rPr lang="en-GB" sz="2300" dirty="0" err="1"/>
              <a:t>mestre</a:t>
            </a:r>
            <a:r>
              <a:rPr lang="en-GB" sz="2300" dirty="0"/>
              <a:t> </a:t>
            </a:r>
            <a:r>
              <a:rPr lang="en-GB" sz="2300" dirty="0" err="1"/>
              <a:t>hanesan</a:t>
            </a:r>
            <a:r>
              <a:rPr lang="en-GB" sz="2300" dirty="0"/>
              <a:t> </a:t>
            </a:r>
            <a:r>
              <a:rPr lang="en-GB" sz="2300" dirty="0" err="1"/>
              <a:t>referénsia</a:t>
            </a:r>
            <a:r>
              <a:rPr lang="en-GB" sz="2300" dirty="0"/>
              <a:t> rai </a:t>
            </a:r>
            <a:r>
              <a:rPr lang="en-GB" sz="2300" dirty="0" err="1"/>
              <a:t>nian</a:t>
            </a:r>
            <a:endParaRPr lang="en-US" sz="2300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2F14521-6D8B-D33A-A001-03F9C22C7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006" y="5829146"/>
            <a:ext cx="1122265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Konsisténsia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hetan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liuhosi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atinji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kritériu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sira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ba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dimensaun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kualidade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dadus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sira</a:t>
            </a:r>
            <a:r>
              <a:rPr lang="en-US" sz="2400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en-US" sz="2400" dirty="0" err="1">
                <a:solidFill>
                  <a:srgbClr val="1F1F1F"/>
                </a:solidFill>
                <a:latin typeface="Google Sans"/>
              </a:rPr>
              <a:t>ne’e</a:t>
            </a:r>
            <a:endParaRPr lang="fr-CH" sz="2400" dirty="0"/>
          </a:p>
        </p:txBody>
      </p:sp>
      <p:sp>
        <p:nvSpPr>
          <p:cNvPr id="6" name="Right Arrow 10">
            <a:extLst>
              <a:ext uri="{FF2B5EF4-FFF2-40B4-BE49-F238E27FC236}">
                <a16:creationId xmlns:a16="http://schemas.microsoft.com/office/drawing/2014/main" id="{E5B651B7-2A82-A401-FDAC-03A71D4BDA16}"/>
              </a:ext>
            </a:extLst>
          </p:cNvPr>
          <p:cNvSpPr/>
          <p:nvPr/>
        </p:nvSpPr>
        <p:spPr>
          <a:xfrm>
            <a:off x="407454" y="5782969"/>
            <a:ext cx="575742" cy="478224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9AB84E-B74E-7AB7-FD2F-4C5107E2E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448" y="4117304"/>
            <a:ext cx="11096127" cy="47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68288" lvl="0"/>
            <a:r>
              <a:rPr lang="en-US" sz="2400" dirty="0"/>
              <a:t>2. Ba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jeoespasiál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seluk</a:t>
            </a:r>
            <a:r>
              <a:rPr lang="en-US" sz="2400" dirty="0"/>
              <a:t>: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8B8FB333-6728-5153-9DAB-5119CEB9E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207" y="4337206"/>
            <a:ext cx="10541368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68288" indent="-268288">
              <a:buFontTx/>
              <a:buChar char="•"/>
              <a:defRPr/>
            </a:pPr>
            <a:r>
              <a:rPr lang="en-GB" sz="2300" dirty="0" err="1">
                <a:ea typeface="Times New Roman" pitchFamily="18" charset="0"/>
              </a:rPr>
              <a:t>Kompletu</a:t>
            </a:r>
            <a:r>
              <a:rPr lang="en-GB" sz="2300" dirty="0">
                <a:ea typeface="Times New Roman" pitchFamily="18" charset="0"/>
              </a:rPr>
              <a:t>: </a:t>
            </a:r>
            <a:r>
              <a:rPr lang="en-GB" sz="2300" dirty="0" err="1">
                <a:ea typeface="Times New Roman" pitchFamily="18" charset="0"/>
              </a:rPr>
              <a:t>Karakterístika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hotu-hotu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ne'ebé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eziste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iha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realidade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inklui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iha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konjuntu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dadus</a:t>
            </a:r>
            <a:r>
              <a:rPr lang="en-GB" sz="2300" dirty="0">
                <a:ea typeface="Times New Roman" pitchFamily="18" charset="0"/>
              </a:rPr>
              <a:t> (</a:t>
            </a:r>
            <a:r>
              <a:rPr lang="en-GB" sz="2300" dirty="0" err="1">
                <a:ea typeface="Times New Roman" pitchFamily="18" charset="0"/>
              </a:rPr>
              <a:t>ezemplu</a:t>
            </a:r>
            <a:r>
              <a:rPr lang="en-GB" sz="2300" dirty="0">
                <a:ea typeface="Times New Roman" pitchFamily="18" charset="0"/>
              </a:rPr>
              <a:t>, </a:t>
            </a:r>
            <a:r>
              <a:rPr lang="en-GB" sz="2300" dirty="0" err="1">
                <a:ea typeface="Times New Roman" pitchFamily="18" charset="0"/>
              </a:rPr>
              <a:t>ligasaun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estrada</a:t>
            </a:r>
            <a:r>
              <a:rPr lang="en-GB" sz="2300" dirty="0">
                <a:ea typeface="Times New Roman" pitchFamily="18" charset="0"/>
              </a:rPr>
              <a:t>) ka </a:t>
            </a:r>
            <a:r>
              <a:rPr lang="en-GB" sz="2300" dirty="0" err="1">
                <a:ea typeface="Times New Roman" pitchFamily="18" charset="0"/>
              </a:rPr>
              <a:t>área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ne'ebé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kobre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kompletamente</a:t>
            </a:r>
            <a:r>
              <a:rPr lang="en-GB" sz="2300" dirty="0">
                <a:ea typeface="Times New Roman" pitchFamily="18" charset="0"/>
              </a:rPr>
              <a:t> (</a:t>
            </a:r>
            <a:r>
              <a:rPr lang="en-GB" sz="2300" dirty="0" err="1">
                <a:ea typeface="Times New Roman" pitchFamily="18" charset="0"/>
              </a:rPr>
              <a:t>ezemplu</a:t>
            </a:r>
            <a:r>
              <a:rPr lang="en-GB" sz="2300" dirty="0">
                <a:ea typeface="Times New Roman" pitchFamily="18" charset="0"/>
              </a:rPr>
              <a:t>, DEM) </a:t>
            </a:r>
          </a:p>
          <a:p>
            <a:pPr marL="268288" indent="-268288">
              <a:buFontTx/>
              <a:buChar char="•"/>
              <a:defRPr/>
            </a:pPr>
            <a:r>
              <a:rPr lang="en-GB" sz="2300" dirty="0" err="1">
                <a:ea typeface="Times New Roman" pitchFamily="18" charset="0"/>
              </a:rPr>
              <a:t>Uniku</a:t>
            </a:r>
            <a:r>
              <a:rPr lang="en-GB" sz="2300" dirty="0">
                <a:ea typeface="Times New Roman" pitchFamily="18" charset="0"/>
              </a:rPr>
              <a:t>: Laiha </a:t>
            </a:r>
            <a:r>
              <a:rPr lang="en-GB" sz="2300" dirty="0" err="1">
                <a:ea typeface="Times New Roman" pitchFamily="18" charset="0"/>
              </a:rPr>
              <a:t>objetu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jeográfiku</a:t>
            </a:r>
            <a:r>
              <a:rPr lang="en-GB" sz="2300" dirty="0">
                <a:ea typeface="Times New Roman" pitchFamily="18" charset="0"/>
              </a:rPr>
              <a:t> </a:t>
            </a:r>
            <a:r>
              <a:rPr lang="en-GB" sz="2300" dirty="0" err="1">
                <a:ea typeface="Times New Roman" pitchFamily="18" charset="0"/>
              </a:rPr>
              <a:t>duplikadu</a:t>
            </a:r>
            <a:endParaRPr lang="en-US" sz="23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E8BBEC-5545-DA2C-F2E2-0DFED7104EB5}"/>
              </a:ext>
            </a:extLst>
          </p:cNvPr>
          <p:cNvSpPr txBox="1">
            <a:spLocks/>
          </p:cNvSpPr>
          <p:nvPr/>
        </p:nvSpPr>
        <p:spPr>
          <a:xfrm>
            <a:off x="1524000" y="26897"/>
            <a:ext cx="9144000" cy="607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s-ES" altLang="en-US" dirty="0"/>
              <a:t>Define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nia</a:t>
            </a:r>
            <a:r>
              <a:rPr lang="es-ES" altLang="en-US" dirty="0"/>
              <a:t> </a:t>
            </a:r>
            <a:r>
              <a:rPr lang="es-ES" altLang="en-US" dirty="0" err="1"/>
              <a:t>Espesifikasaun</a:t>
            </a:r>
            <a:r>
              <a:rPr lang="es-ES" altLang="en-US" dirty="0"/>
              <a:t> –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jeoespasiál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20250055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BFC30721-13FF-7F25-37E7-A3631690D2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955"/>
          <a:stretch/>
        </p:blipFill>
        <p:spPr>
          <a:xfrm>
            <a:off x="2800954" y="3608501"/>
            <a:ext cx="7140620" cy="1095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5B06F2-0BE2-41F4-1EF4-CCDAA8D2A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9793" y="276644"/>
            <a:ext cx="707245" cy="9964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AC6E85-48E8-E34B-E4B8-8CD8B94704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199"/>
          <a:stretch/>
        </p:blipFill>
        <p:spPr>
          <a:xfrm>
            <a:off x="2800954" y="864095"/>
            <a:ext cx="7140620" cy="2767034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0701473-ECB5-AAB3-7C98-715184160F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32425" y="5372018"/>
            <a:ext cx="1016703" cy="7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close-up of a hand holding a device&#10;&#10;Description automatically generated">
            <a:extLst>
              <a:ext uri="{FF2B5EF4-FFF2-40B4-BE49-F238E27FC236}">
                <a16:creationId xmlns:a16="http://schemas.microsoft.com/office/drawing/2014/main" id="{CF0B1C8F-ACF4-60F2-2DD3-2C7A3710FF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07650" y="5372018"/>
            <a:ext cx="1016703" cy="7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08E992-C93E-B636-5282-CB3EE092DD17}"/>
              </a:ext>
            </a:extLst>
          </p:cNvPr>
          <p:cNvSpPr txBox="1"/>
          <p:nvPr/>
        </p:nvSpPr>
        <p:spPr>
          <a:xfrm>
            <a:off x="257695" y="1694022"/>
            <a:ext cx="25424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 err="1">
                <a:solidFill>
                  <a:srgbClr val="000000"/>
                </a:solidFill>
              </a:rPr>
              <a:t>Aprosimasaun</a:t>
            </a:r>
            <a:r>
              <a:rPr lang="es-ES" sz="2400" dirty="0">
                <a:solidFill>
                  <a:srgbClr val="000000"/>
                </a:solidFill>
              </a:rPr>
              <a:t> </a:t>
            </a:r>
            <a:r>
              <a:rPr lang="es-ES" sz="2400" dirty="0" err="1">
                <a:solidFill>
                  <a:srgbClr val="000000"/>
                </a:solidFill>
              </a:rPr>
              <a:t>posivel</a:t>
            </a:r>
            <a:r>
              <a:rPr lang="es-ES" sz="2400" dirty="0">
                <a:solidFill>
                  <a:srgbClr val="000000"/>
                </a:solidFill>
              </a:rPr>
              <a:t> sira </a:t>
            </a:r>
            <a:r>
              <a:rPr lang="es-ES" sz="2400" dirty="0" err="1">
                <a:solidFill>
                  <a:srgbClr val="000000"/>
                </a:solidFill>
              </a:rPr>
              <a:t>atu</a:t>
            </a:r>
            <a:r>
              <a:rPr lang="es-ES" sz="2400" dirty="0">
                <a:solidFill>
                  <a:srgbClr val="000000"/>
                </a:solidFill>
              </a:rPr>
              <a:t> </a:t>
            </a:r>
            <a:r>
              <a:rPr lang="es-ES" sz="2400" dirty="0" err="1">
                <a:solidFill>
                  <a:srgbClr val="000000"/>
                </a:solidFill>
              </a:rPr>
              <a:t>prenxe</a:t>
            </a:r>
            <a:r>
              <a:rPr lang="es-ES" sz="2400" dirty="0">
                <a:solidFill>
                  <a:srgbClr val="000000"/>
                </a:solidFill>
              </a:rPr>
              <a:t> </a:t>
            </a:r>
            <a:r>
              <a:rPr lang="es-ES" sz="2400" dirty="0" err="1">
                <a:solidFill>
                  <a:srgbClr val="000000"/>
                </a:solidFill>
              </a:rPr>
              <a:t>lakuna</a:t>
            </a:r>
            <a:r>
              <a:rPr lang="es-ES" sz="2400" dirty="0">
                <a:solidFill>
                  <a:srgbClr val="000000"/>
                </a:solidFill>
              </a:rPr>
              <a:t> sira </a:t>
            </a:r>
            <a:r>
              <a:rPr lang="es-ES" sz="2400" dirty="0" err="1">
                <a:solidFill>
                  <a:srgbClr val="000000"/>
                </a:solidFill>
              </a:rPr>
              <a:t>dadus</a:t>
            </a:r>
            <a:r>
              <a:rPr lang="es-ES" sz="2400" dirty="0">
                <a:solidFill>
                  <a:srgbClr val="000000"/>
                </a:solidFill>
              </a:rPr>
              <a:t> </a:t>
            </a:r>
            <a:r>
              <a:rPr lang="es-ES" sz="2400" dirty="0" err="1">
                <a:solidFill>
                  <a:srgbClr val="000000"/>
                </a:solidFill>
              </a:rPr>
              <a:t>ka</a:t>
            </a:r>
            <a:r>
              <a:rPr lang="es-ES" sz="2400" dirty="0">
                <a:solidFill>
                  <a:srgbClr val="000000"/>
                </a:solidFill>
              </a:rPr>
              <a:t> </a:t>
            </a:r>
            <a:r>
              <a:rPr lang="es-ES" sz="2400" dirty="0" err="1">
                <a:solidFill>
                  <a:srgbClr val="000000"/>
                </a:solidFill>
              </a:rPr>
              <a:t>informasaun</a:t>
            </a:r>
            <a:r>
              <a:rPr lang="es-ES" sz="2400" dirty="0">
                <a:solidFill>
                  <a:srgbClr val="000000"/>
                </a:solidFill>
              </a:rPr>
              <a:t> </a:t>
            </a:r>
            <a:r>
              <a:rPr lang="es-ES" sz="2400" dirty="0" err="1">
                <a:solidFill>
                  <a:srgbClr val="000000"/>
                </a:solidFill>
              </a:rPr>
              <a:t>nian</a:t>
            </a:r>
            <a:endParaRPr lang="en-GB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03DB20-52E6-FB8E-6FE7-263704AEAEAC}"/>
              </a:ext>
            </a:extLst>
          </p:cNvPr>
          <p:cNvSpPr/>
          <p:nvPr/>
        </p:nvSpPr>
        <p:spPr>
          <a:xfrm>
            <a:off x="5881036" y="2233060"/>
            <a:ext cx="2040556" cy="1116530"/>
          </a:xfrm>
          <a:prstGeom prst="rect">
            <a:avLst/>
          </a:prstGeom>
          <a:noFill/>
          <a:ln w="57150">
            <a:solidFill>
              <a:srgbClr val="1F83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EC1638-7077-8900-346C-FE0B75ED0CCB}"/>
              </a:ext>
            </a:extLst>
          </p:cNvPr>
          <p:cNvSpPr/>
          <p:nvPr/>
        </p:nvSpPr>
        <p:spPr>
          <a:xfrm>
            <a:off x="7921592" y="2233060"/>
            <a:ext cx="972151" cy="44276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C8C7E6-352E-C9C3-DE97-BBD3C2585428}"/>
              </a:ext>
            </a:extLst>
          </p:cNvPr>
          <p:cNvCxnSpPr>
            <a:stCxn id="19" idx="2"/>
            <a:endCxn id="7" idx="3"/>
          </p:cNvCxnSpPr>
          <p:nvPr/>
        </p:nvCxnSpPr>
        <p:spPr>
          <a:xfrm flipH="1">
            <a:off x="6640777" y="3349590"/>
            <a:ext cx="260537" cy="1874077"/>
          </a:xfrm>
          <a:prstGeom prst="line">
            <a:avLst/>
          </a:prstGeom>
          <a:ln w="28575">
            <a:solidFill>
              <a:srgbClr val="1F8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DC77AFC-C225-150B-ADB7-98B08E7DD5F7}"/>
              </a:ext>
            </a:extLst>
          </p:cNvPr>
          <p:cNvCxnSpPr>
            <a:cxnSpLocks/>
            <a:stCxn id="20" idx="2"/>
            <a:endCxn id="10" idx="3"/>
          </p:cNvCxnSpPr>
          <p:nvPr/>
        </p:nvCxnSpPr>
        <p:spPr>
          <a:xfrm flipH="1">
            <a:off x="7816002" y="2675822"/>
            <a:ext cx="591666" cy="254784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51C2D67-3356-802C-70AE-CE731E42E9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8010" y="2292679"/>
            <a:ext cx="949142" cy="302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91C5A89-AE42-DC2A-4C5E-B96554CB6E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9576" y="2408751"/>
            <a:ext cx="373051" cy="1497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0CA418A-B885-4663-4941-D808D896EB43}"/>
              </a:ext>
            </a:extLst>
          </p:cNvPr>
          <p:cNvSpPr txBox="1"/>
          <p:nvPr/>
        </p:nvSpPr>
        <p:spPr>
          <a:xfrm>
            <a:off x="2019993" y="5282244"/>
            <a:ext cx="42607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</a:rPr>
              <a:t>Matadalan</a:t>
            </a:r>
            <a:r>
              <a:rPr lang="en-US" sz="2000" dirty="0">
                <a:solidFill>
                  <a:srgbClr val="000000"/>
                </a:solidFill>
              </a:rPr>
              <a:t> HGL </a:t>
            </a:r>
            <a:r>
              <a:rPr lang="en-US" sz="2000" dirty="0" err="1">
                <a:solidFill>
                  <a:srgbClr val="000000"/>
                </a:solidFill>
              </a:rPr>
              <a:t>nian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ne'ebé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kobre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parte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ida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hosi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métodu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sira-ne'e</a:t>
            </a:r>
            <a:r>
              <a:rPr lang="en-US" sz="2000" dirty="0">
                <a:solidFill>
                  <a:srgbClr val="000000"/>
                </a:solidFill>
              </a:rPr>
              <a:t> (2.4.1 no 2.4.2)</a:t>
            </a:r>
            <a:endParaRPr lang="en-GB" sz="2000" dirty="0"/>
          </a:p>
        </p:txBody>
      </p:sp>
      <p:sp>
        <p:nvSpPr>
          <p:cNvPr id="36" name="Right Arrow 10">
            <a:extLst>
              <a:ext uri="{FF2B5EF4-FFF2-40B4-BE49-F238E27FC236}">
                <a16:creationId xmlns:a16="http://schemas.microsoft.com/office/drawing/2014/main" id="{C20CDDDF-4A65-3DFC-7968-FFD45E022DAE}"/>
              </a:ext>
            </a:extLst>
          </p:cNvPr>
          <p:cNvSpPr/>
          <p:nvPr/>
        </p:nvSpPr>
        <p:spPr>
          <a:xfrm>
            <a:off x="1450448" y="5503119"/>
            <a:ext cx="476182" cy="457798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D347CD-0282-EDED-6762-2BA67C87BB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0520" t="38265" r="10441" b="47050"/>
          <a:stretch/>
        </p:blipFill>
        <p:spPr>
          <a:xfrm>
            <a:off x="11704866" y="1148161"/>
            <a:ext cx="277179" cy="249797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E933E21-8C84-0E2A-3384-F3725E1E14B0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60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E6EC9C-C18D-A5FB-53EC-1EF8273F9D4E}"/>
              </a:ext>
            </a:extLst>
          </p:cNvPr>
          <p:cNvSpPr txBox="1">
            <a:spLocks/>
          </p:cNvSpPr>
          <p:nvPr/>
        </p:nvSpPr>
        <p:spPr bwMode="auto">
          <a:xfrm>
            <a:off x="0" y="785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Prenxe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lakuna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iha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00317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DDAB2101-64EF-3C60-49FF-148E537F9112}"/>
              </a:ext>
            </a:extLst>
          </p:cNvPr>
          <p:cNvSpPr txBox="1">
            <a:spLocks/>
          </p:cNvSpPr>
          <p:nvPr/>
        </p:nvSpPr>
        <p:spPr bwMode="auto">
          <a:xfrm>
            <a:off x="0" y="69009"/>
            <a:ext cx="9061128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Prenxe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lakuna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iha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– Lista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mestre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DA1BEC-93DC-DAFC-961D-C2D44B290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09" y="235376"/>
            <a:ext cx="2959667" cy="15934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84E7D96-4FA1-D7F7-7681-ADFA1BCF86A7}"/>
              </a:ext>
            </a:extLst>
          </p:cNvPr>
          <p:cNvSpPr/>
          <p:nvPr/>
        </p:nvSpPr>
        <p:spPr>
          <a:xfrm>
            <a:off x="11158538" y="1366838"/>
            <a:ext cx="819150" cy="1428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F9192E-D164-9582-1046-C18CD3523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49" y="822860"/>
            <a:ext cx="8394379" cy="143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300" dirty="0" err="1"/>
              <a:t>Molok</a:t>
            </a:r>
            <a:r>
              <a:rPr lang="en-US" sz="2300" dirty="0"/>
              <a:t> </a:t>
            </a:r>
            <a:r>
              <a:rPr lang="en-US" sz="2300" dirty="0" err="1"/>
              <a:t>halibur</a:t>
            </a:r>
            <a:r>
              <a:rPr lang="en-US" sz="2300" dirty="0"/>
              <a:t> </a:t>
            </a:r>
            <a:r>
              <a:rPr lang="en-US" sz="2300" dirty="0" err="1"/>
              <a:t>dadus</a:t>
            </a:r>
            <a:r>
              <a:rPr lang="en-US" sz="2300" dirty="0"/>
              <a:t> </a:t>
            </a:r>
            <a:r>
              <a:rPr lang="en-US" sz="2300" dirty="0" err="1"/>
              <a:t>hodi</a:t>
            </a:r>
            <a:r>
              <a:rPr lang="en-US" sz="2300" dirty="0"/>
              <a:t> </a:t>
            </a:r>
            <a:r>
              <a:rPr lang="en-US" sz="2300" dirty="0" err="1"/>
              <a:t>prenxe</a:t>
            </a:r>
            <a:r>
              <a:rPr lang="en-US" sz="2300" dirty="0"/>
              <a:t> </a:t>
            </a:r>
            <a:r>
              <a:rPr lang="en-US" sz="2300" dirty="0" err="1"/>
              <a:t>lakuna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r>
              <a:rPr lang="en-US" sz="2300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identifika</a:t>
            </a:r>
            <a:r>
              <a:rPr lang="en-US" sz="2300" dirty="0"/>
              <a:t> </a:t>
            </a:r>
            <a:r>
              <a:rPr lang="en-US" sz="2300" dirty="0" err="1"/>
              <a:t>iha</a:t>
            </a:r>
            <a:r>
              <a:rPr lang="en-US" sz="2300" dirty="0"/>
              <a:t> </a:t>
            </a:r>
            <a:r>
              <a:rPr lang="en-US" sz="2300" dirty="0" err="1"/>
              <a:t>esbosu</a:t>
            </a:r>
            <a:r>
              <a:rPr lang="en-US" sz="2300" dirty="0"/>
              <a:t> </a:t>
            </a:r>
            <a:r>
              <a:rPr lang="en-US" sz="2300" dirty="0" err="1"/>
              <a:t>dahuluk</a:t>
            </a:r>
            <a:r>
              <a:rPr lang="en-US" sz="2300" dirty="0"/>
              <a:t> </a:t>
            </a:r>
            <a:r>
              <a:rPr lang="en-US" sz="2300" dirty="0" err="1"/>
              <a:t>hosi</a:t>
            </a:r>
            <a:r>
              <a:rPr lang="en-US" sz="2300" dirty="0"/>
              <a:t> </a:t>
            </a:r>
            <a:r>
              <a:rPr lang="en-US" sz="2300" dirty="0" err="1"/>
              <a:t>lista</a:t>
            </a:r>
            <a:r>
              <a:rPr lang="en-US" sz="2300" dirty="0"/>
              <a:t> </a:t>
            </a:r>
            <a:r>
              <a:rPr lang="en-US" sz="2300" dirty="0" err="1"/>
              <a:t>mestre</a:t>
            </a:r>
            <a:r>
              <a:rPr lang="en-US" sz="2300" dirty="0"/>
              <a:t> </a:t>
            </a:r>
            <a:r>
              <a:rPr lang="en-US" sz="2300" dirty="0" err="1"/>
              <a:t>ida</a:t>
            </a:r>
            <a:r>
              <a:rPr lang="en-US" sz="2300" dirty="0"/>
              <a:t>, </a:t>
            </a:r>
            <a:r>
              <a:rPr lang="en-US" sz="2300" dirty="0" err="1"/>
              <a:t>importante</a:t>
            </a:r>
            <a:r>
              <a:rPr lang="en-US" sz="2300" dirty="0"/>
              <a:t> </a:t>
            </a:r>
            <a:r>
              <a:rPr lang="en-US" sz="2300" dirty="0" err="1"/>
              <a:t>atu</a:t>
            </a:r>
            <a:r>
              <a:rPr lang="en-US" sz="2300" dirty="0"/>
              <a:t> </a:t>
            </a:r>
            <a:r>
              <a:rPr lang="en-US" sz="2300" dirty="0" err="1"/>
              <a:t>valida</a:t>
            </a:r>
            <a:r>
              <a:rPr lang="en-US" sz="2300" dirty="0"/>
              <a:t> </a:t>
            </a:r>
            <a:r>
              <a:rPr lang="en-US" sz="2300" dirty="0" err="1"/>
              <a:t>lista</a:t>
            </a:r>
            <a:r>
              <a:rPr lang="en-US" sz="2300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iha</a:t>
            </a:r>
            <a:r>
              <a:rPr lang="en-US" sz="2300" dirty="0"/>
              <a:t> </a:t>
            </a:r>
            <a:r>
              <a:rPr lang="en-US" sz="2300" dirty="0" err="1"/>
              <a:t>kestaun</a:t>
            </a:r>
            <a:r>
              <a:rPr lang="en-US" sz="2300" dirty="0"/>
              <a:t> ho </a:t>
            </a:r>
            <a:r>
              <a:rPr lang="en-US" sz="2300" dirty="0" err="1"/>
              <a:t>entidade</a:t>
            </a:r>
            <a:r>
              <a:rPr lang="en-US" sz="2300" dirty="0"/>
              <a:t> </a:t>
            </a:r>
            <a:r>
              <a:rPr lang="en-US" sz="2300" dirty="0" err="1"/>
              <a:t>governu</a:t>
            </a:r>
            <a:r>
              <a:rPr lang="en-US" sz="2300" dirty="0"/>
              <a:t> </a:t>
            </a:r>
            <a:r>
              <a:rPr lang="en-US" sz="2300" dirty="0" err="1"/>
              <a:t>nian</a:t>
            </a:r>
            <a:r>
              <a:rPr lang="en-US" sz="2300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iha</a:t>
            </a:r>
            <a:r>
              <a:rPr lang="en-US" sz="2300" dirty="0"/>
              <a:t> </a:t>
            </a:r>
            <a:r>
              <a:rPr lang="en-US" sz="2300" dirty="0" err="1"/>
              <a:t>responsabilidade</a:t>
            </a:r>
            <a:r>
              <a:rPr lang="en-US" sz="2300" dirty="0"/>
              <a:t> </a:t>
            </a:r>
            <a:r>
              <a:rPr lang="en-US" sz="2300" dirty="0" err="1"/>
              <a:t>atu</a:t>
            </a:r>
            <a:r>
              <a:rPr lang="en-US" sz="2300" dirty="0"/>
              <a:t> </a:t>
            </a:r>
            <a:r>
              <a:rPr lang="en-US" sz="2300" dirty="0" err="1"/>
              <a:t>kura</a:t>
            </a:r>
            <a:r>
              <a:rPr lang="en-US" sz="2300" dirty="0"/>
              <a:t> </a:t>
            </a:r>
            <a:r>
              <a:rPr lang="en-US" sz="2300" dirty="0" err="1"/>
              <a:t>lista</a:t>
            </a:r>
            <a:r>
              <a:rPr lang="en-US" sz="2300" dirty="0"/>
              <a:t> </a:t>
            </a:r>
            <a:r>
              <a:rPr lang="en-US" sz="2300" dirty="0" err="1"/>
              <a:t>ida-ne'e</a:t>
            </a:r>
            <a:r>
              <a:rPr lang="en-US" sz="2300" dirty="0"/>
              <a:t> </a:t>
            </a:r>
            <a:r>
              <a:rPr lang="en-US" sz="2300" dirty="0" err="1"/>
              <a:t>hodi</a:t>
            </a:r>
            <a:r>
              <a:rPr lang="en-US" sz="2300" dirty="0"/>
              <a:t> </a:t>
            </a:r>
            <a:r>
              <a:rPr lang="en-US" sz="2300" dirty="0" err="1"/>
              <a:t>asegura</a:t>
            </a:r>
            <a:r>
              <a:rPr lang="en-US" sz="2300" dirty="0"/>
              <a:t> </a:t>
            </a:r>
            <a:r>
              <a:rPr lang="en-US" sz="2300" dirty="0" err="1"/>
              <a:t>katak</a:t>
            </a:r>
            <a:r>
              <a:rPr lang="en-US" sz="2300" dirty="0"/>
              <a:t> </a:t>
            </a:r>
            <a:r>
              <a:rPr lang="en-US" sz="2300" dirty="0" err="1"/>
              <a:t>lista</a:t>
            </a:r>
            <a:r>
              <a:rPr lang="en-US" sz="2300" dirty="0"/>
              <a:t>:</a:t>
            </a:r>
            <a:endParaRPr lang="fr-CH" sz="23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4DA844-6000-F428-83CA-C8A3C4844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265" y="2457490"/>
            <a:ext cx="10871484" cy="204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717550" lvl="0" indent="-358775">
              <a:buFont typeface="+mj-lt"/>
              <a:buAutoNum type="arabicPeriod"/>
            </a:pPr>
            <a:r>
              <a:rPr lang="en-US" sz="2300" dirty="0" err="1"/>
              <a:t>Kontein</a:t>
            </a:r>
            <a:r>
              <a:rPr lang="en-US" sz="2300" dirty="0"/>
              <a:t> </a:t>
            </a:r>
            <a:r>
              <a:rPr lang="en-US" sz="2300" dirty="0" err="1"/>
              <a:t>karakterístika</a:t>
            </a:r>
            <a:r>
              <a:rPr lang="en-US" sz="2300" dirty="0"/>
              <a:t> </a:t>
            </a:r>
            <a:r>
              <a:rPr lang="en-US" sz="2300" dirty="0" err="1"/>
              <a:t>jeográfika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r>
              <a:rPr lang="en-US" sz="2300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ativu</a:t>
            </a:r>
            <a:r>
              <a:rPr lang="en-US" sz="2300" dirty="0"/>
              <a:t> </a:t>
            </a:r>
            <a:r>
              <a:rPr lang="en-US" sz="2300" dirty="0" err="1"/>
              <a:t>daudauk</a:t>
            </a:r>
            <a:r>
              <a:rPr lang="en-US" sz="2300" dirty="0"/>
              <a:t> </a:t>
            </a:r>
            <a:r>
              <a:rPr lang="en-US" sz="2300" dirty="0" err="1"/>
              <a:t>hotu</a:t>
            </a:r>
            <a:r>
              <a:rPr lang="en-US" sz="2300" dirty="0"/>
              <a:t> – </a:t>
            </a:r>
            <a:r>
              <a:rPr lang="en-US" sz="2300" dirty="0" err="1"/>
              <a:t>Kompletu</a:t>
            </a:r>
            <a:r>
              <a:rPr lang="en-US" sz="2300" dirty="0"/>
              <a:t> </a:t>
            </a:r>
            <a:r>
              <a:rPr lang="en-US" sz="2300" dirty="0" err="1"/>
              <a:t>iha</a:t>
            </a:r>
            <a:r>
              <a:rPr lang="en-US" sz="2300" dirty="0"/>
              <a:t> </a:t>
            </a:r>
            <a:r>
              <a:rPr lang="en-US" sz="2300" dirty="0" err="1"/>
              <a:t>nivel</a:t>
            </a:r>
            <a:r>
              <a:rPr lang="en-US" sz="2300" dirty="0"/>
              <a:t> </a:t>
            </a:r>
            <a:r>
              <a:rPr lang="en-US" sz="2300" dirty="0" err="1"/>
              <a:t>rejistu</a:t>
            </a:r>
            <a:endParaRPr lang="en-US" sz="2300" dirty="0"/>
          </a:p>
          <a:p>
            <a:pPr marL="717550" lvl="0" indent="-358775">
              <a:buFont typeface="+mj-lt"/>
              <a:buAutoNum type="arabicPeriod"/>
            </a:pPr>
            <a:r>
              <a:rPr lang="en-US" sz="2300" dirty="0" err="1"/>
              <a:t>Kontein</a:t>
            </a:r>
            <a:r>
              <a:rPr lang="en-US" sz="2300" dirty="0"/>
              <a:t> </a:t>
            </a:r>
            <a:r>
              <a:rPr lang="en-US" sz="2300" dirty="0" err="1"/>
              <a:t>indikasaun</a:t>
            </a:r>
            <a:r>
              <a:rPr lang="en-US" sz="2300" dirty="0"/>
              <a:t> </a:t>
            </a:r>
            <a:r>
              <a:rPr lang="en-US" sz="2300" dirty="0" err="1"/>
              <a:t>unidade</a:t>
            </a:r>
            <a:r>
              <a:rPr lang="en-US" sz="2300" dirty="0"/>
              <a:t> </a:t>
            </a:r>
            <a:r>
              <a:rPr lang="en-US" sz="2300" dirty="0" err="1"/>
              <a:t>administrativa</a:t>
            </a:r>
            <a:r>
              <a:rPr lang="en-US" sz="2300" dirty="0"/>
              <a:t> </a:t>
            </a:r>
            <a:r>
              <a:rPr lang="en-US" sz="2300" dirty="0" err="1"/>
              <a:t>nian</a:t>
            </a:r>
            <a:r>
              <a:rPr lang="en-US" sz="2300" dirty="0"/>
              <a:t> (</a:t>
            </a:r>
            <a:r>
              <a:rPr lang="en-US" sz="2300" dirty="0" err="1"/>
              <a:t>husi</a:t>
            </a:r>
            <a:r>
              <a:rPr lang="en-US" sz="2300" dirty="0"/>
              <a:t> </a:t>
            </a:r>
            <a:r>
              <a:rPr lang="en-US" sz="2300" dirty="0" err="1"/>
              <a:t>nivel</a:t>
            </a:r>
            <a:r>
              <a:rPr lang="en-US" sz="2300" dirty="0"/>
              <a:t> </a:t>
            </a:r>
            <a:r>
              <a:rPr lang="en-US" sz="2300" dirty="0" err="1"/>
              <a:t>aas</a:t>
            </a:r>
            <a:r>
              <a:rPr lang="en-US" sz="2300" dirty="0"/>
              <a:t> </a:t>
            </a:r>
            <a:r>
              <a:rPr lang="en-US" sz="2300" dirty="0" err="1"/>
              <a:t>liu</a:t>
            </a:r>
            <a:r>
              <a:rPr lang="en-US" sz="2300" dirty="0"/>
              <a:t> </a:t>
            </a:r>
            <a:r>
              <a:rPr lang="en-US" sz="2300" dirty="0" err="1"/>
              <a:t>ba</a:t>
            </a:r>
            <a:r>
              <a:rPr lang="en-US" sz="2300" dirty="0"/>
              <a:t> </a:t>
            </a:r>
            <a:r>
              <a:rPr lang="en-US" sz="2300" dirty="0" err="1"/>
              <a:t>nivel</a:t>
            </a:r>
            <a:r>
              <a:rPr lang="en-US" sz="2300" dirty="0"/>
              <a:t> </a:t>
            </a:r>
            <a:r>
              <a:rPr lang="en-US" sz="2300" dirty="0" err="1"/>
              <a:t>ki'ik</a:t>
            </a:r>
            <a:r>
              <a:rPr lang="en-US" sz="2300" dirty="0"/>
              <a:t> </a:t>
            </a:r>
            <a:r>
              <a:rPr lang="en-US" sz="2300" dirty="0" err="1"/>
              <a:t>liu</a:t>
            </a:r>
            <a:r>
              <a:rPr lang="en-US" sz="2300" dirty="0"/>
              <a:t> </a:t>
            </a:r>
            <a:r>
              <a:rPr lang="en-US" sz="2300" dirty="0" err="1"/>
              <a:t>iha</a:t>
            </a:r>
            <a:r>
              <a:rPr lang="en-US" sz="2300" dirty="0"/>
              <a:t> </a:t>
            </a:r>
            <a:r>
              <a:rPr lang="en-US" sz="2300" dirty="0" err="1"/>
              <a:t>ierarkia</a:t>
            </a:r>
            <a:r>
              <a:rPr lang="en-US" sz="2300" dirty="0"/>
              <a:t>) </a:t>
            </a:r>
            <a:r>
              <a:rPr lang="en-US" sz="2300" dirty="0" err="1"/>
              <a:t>iha</a:t>
            </a:r>
            <a:r>
              <a:rPr lang="en-US" sz="2300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karakterístika</a:t>
            </a:r>
            <a:r>
              <a:rPr lang="en-US" sz="2300" dirty="0"/>
              <a:t> </a:t>
            </a:r>
            <a:r>
              <a:rPr lang="en-US" sz="2300" dirty="0" err="1"/>
              <a:t>jeográfika</a:t>
            </a:r>
            <a:r>
              <a:rPr lang="en-US" sz="2300" dirty="0"/>
              <a:t> </a:t>
            </a:r>
            <a:r>
              <a:rPr lang="en-US" sz="2300" dirty="0" err="1"/>
              <a:t>ida-idak</a:t>
            </a:r>
            <a:r>
              <a:rPr lang="en-US" sz="2300" dirty="0"/>
              <a:t> </a:t>
            </a:r>
            <a:r>
              <a:rPr lang="en-US" sz="2300" dirty="0" err="1"/>
              <a:t>lokaliza</a:t>
            </a:r>
            <a:r>
              <a:rPr lang="en-US" sz="2300" dirty="0"/>
              <a:t> </a:t>
            </a:r>
            <a:r>
              <a:rPr lang="en-US" sz="2300" dirty="0" err="1"/>
              <a:t>daudaun</a:t>
            </a:r>
            <a:endParaRPr lang="en-US" sz="2300" dirty="0"/>
          </a:p>
          <a:p>
            <a:pPr marL="717550" lvl="0" indent="-358775">
              <a:buFont typeface="+mj-lt"/>
              <a:buAutoNum type="arabicPeriod"/>
            </a:pPr>
            <a:r>
              <a:rPr lang="en-US" sz="2300" dirty="0"/>
              <a:t>La </a:t>
            </a:r>
            <a:r>
              <a:rPr lang="en-US" sz="2300" dirty="0" err="1"/>
              <a:t>kontein</a:t>
            </a:r>
            <a:r>
              <a:rPr lang="en-US" sz="2300" dirty="0"/>
              <a:t> </a:t>
            </a:r>
            <a:r>
              <a:rPr lang="en-US" sz="2300" dirty="0" err="1"/>
              <a:t>duplikadu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r>
              <a:rPr lang="en-US" sz="2300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karik</a:t>
            </a:r>
            <a:r>
              <a:rPr lang="en-US" sz="2300" dirty="0"/>
              <a:t> </a:t>
            </a:r>
            <a:r>
              <a:rPr lang="en-US" sz="2300" dirty="0" err="1"/>
              <a:t>lakon</a:t>
            </a:r>
            <a:r>
              <a:rPr lang="en-US" sz="2300" dirty="0"/>
              <a:t> </a:t>
            </a:r>
            <a:r>
              <a:rPr lang="en-US" sz="2300" dirty="0" err="1"/>
              <a:t>durante</a:t>
            </a:r>
            <a:r>
              <a:rPr lang="en-US" sz="2300" dirty="0"/>
              <a:t> </a:t>
            </a:r>
            <a:r>
              <a:rPr lang="en-US" sz="2300" dirty="0" err="1"/>
              <a:t>etapa</a:t>
            </a:r>
            <a:r>
              <a:rPr lang="en-US" sz="2300" dirty="0"/>
              <a:t> </a:t>
            </a:r>
            <a:r>
              <a:rPr lang="en-US" sz="2300" dirty="0" err="1"/>
              <a:t>limpeza</a:t>
            </a:r>
            <a:r>
              <a:rPr lang="en-US" sz="2300" dirty="0"/>
              <a:t> no </a:t>
            </a:r>
            <a:r>
              <a:rPr lang="en-US" sz="2300" dirty="0" err="1"/>
              <a:t>omojenizasaun</a:t>
            </a:r>
            <a:r>
              <a:rPr lang="en-US" sz="2300" dirty="0"/>
              <a:t> </a:t>
            </a:r>
            <a:r>
              <a:rPr lang="en-US" sz="2300" dirty="0" err="1"/>
              <a:t>nian</a:t>
            </a:r>
            <a:endParaRPr lang="fr-CH" sz="2300" dirty="0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A09D2629-88F8-D834-CA79-C5E37552A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3954" y="4661273"/>
            <a:ext cx="9790822" cy="69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000" dirty="0" err="1"/>
              <a:t>Importante</a:t>
            </a:r>
            <a:r>
              <a:rPr lang="en-US" sz="2000" dirty="0"/>
              <a:t> </a:t>
            </a:r>
            <a:r>
              <a:rPr lang="en-US" sz="2000" dirty="0" err="1"/>
              <a:t>atu</a:t>
            </a:r>
            <a:r>
              <a:rPr lang="en-US" sz="2000" dirty="0"/>
              <a:t> </a:t>
            </a:r>
            <a:r>
              <a:rPr lang="en-US" sz="2000" dirty="0" err="1"/>
              <a:t>identifika</a:t>
            </a:r>
            <a:r>
              <a:rPr lang="en-US" sz="2000" dirty="0"/>
              <a:t> </a:t>
            </a:r>
            <a:r>
              <a:rPr lang="en-US" sz="2000" dirty="0" err="1"/>
              <a:t>iha</a:t>
            </a:r>
            <a:r>
              <a:rPr lang="en-US" sz="2000" dirty="0"/>
              <a:t> </a:t>
            </a:r>
            <a:r>
              <a:rPr lang="en-US" sz="2000" dirty="0" err="1"/>
              <a:t>nivel</a:t>
            </a:r>
            <a:r>
              <a:rPr lang="en-US" sz="2000" dirty="0"/>
              <a:t> </a:t>
            </a:r>
            <a:r>
              <a:rPr lang="en-US" sz="2000" dirty="0" err="1"/>
              <a:t>dezagregasaun</a:t>
            </a:r>
            <a:r>
              <a:rPr lang="en-US" sz="2000" dirty="0"/>
              <a:t> </a:t>
            </a:r>
            <a:r>
              <a:rPr lang="en-US" sz="2000" dirty="0" err="1"/>
              <a:t>saida</a:t>
            </a:r>
            <a:r>
              <a:rPr lang="en-US" sz="2000" dirty="0"/>
              <a:t> </a:t>
            </a:r>
            <a:r>
              <a:rPr lang="en-US" sz="2000" dirty="0" err="1"/>
              <a:t>maka</a:t>
            </a:r>
            <a:r>
              <a:rPr lang="en-US" sz="2000" dirty="0"/>
              <a:t> </a:t>
            </a:r>
            <a:r>
              <a:rPr lang="en-US" sz="2000" dirty="0" err="1"/>
              <a:t>validasaun</a:t>
            </a:r>
            <a:r>
              <a:rPr lang="en-US" sz="2000" dirty="0"/>
              <a:t> </a:t>
            </a:r>
            <a:r>
              <a:rPr lang="en-US" sz="2000" dirty="0" err="1"/>
              <a:t>tenke</a:t>
            </a:r>
            <a:r>
              <a:rPr lang="en-US" sz="2000" dirty="0"/>
              <a:t> </a:t>
            </a:r>
            <a:r>
              <a:rPr lang="en-US" sz="2000" dirty="0" err="1"/>
              <a:t>hala'o</a:t>
            </a:r>
            <a:r>
              <a:rPr lang="en-US" sz="2000" dirty="0"/>
              <a:t> </a:t>
            </a:r>
            <a:r>
              <a:rPr lang="en-US" sz="2000" dirty="0" err="1"/>
              <a:t>atu</a:t>
            </a:r>
            <a:r>
              <a:rPr lang="en-US" sz="2000" dirty="0"/>
              <a:t> </a:t>
            </a:r>
            <a:r>
              <a:rPr lang="en-US" sz="2000" dirty="0" err="1"/>
              <a:t>envolve</a:t>
            </a:r>
            <a:r>
              <a:rPr lang="en-US" sz="2000" dirty="0"/>
              <a:t> ema </a:t>
            </a:r>
            <a:r>
              <a:rPr lang="en-US" sz="2000" dirty="0" err="1"/>
              <a:t>sira</a:t>
            </a:r>
            <a:r>
              <a:rPr lang="en-US" sz="2000" dirty="0"/>
              <a:t> ho </a:t>
            </a:r>
            <a:r>
              <a:rPr lang="en-US" sz="2000" dirty="0" err="1"/>
              <a:t>konxiénsia</a:t>
            </a:r>
            <a:r>
              <a:rPr lang="en-US" sz="2000" dirty="0"/>
              <a:t> </a:t>
            </a:r>
            <a:r>
              <a:rPr lang="en-US" sz="2000" dirty="0" err="1"/>
              <a:t>situasionál</a:t>
            </a:r>
            <a:r>
              <a:rPr lang="en-US" sz="2000" dirty="0"/>
              <a:t> </a:t>
            </a:r>
            <a:r>
              <a:rPr lang="en-US" sz="2000" dirty="0" err="1"/>
              <a:t>iha</a:t>
            </a:r>
            <a:r>
              <a:rPr lang="en-US" sz="2000" dirty="0"/>
              <a:t> </a:t>
            </a:r>
            <a:r>
              <a:rPr lang="en-US" sz="2000" dirty="0" err="1"/>
              <a:t>terenu</a:t>
            </a:r>
            <a:endParaRPr lang="fr-CH" sz="2000" dirty="0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B9B726E1-1603-58A4-8C84-C8285B794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1958" y="5410795"/>
            <a:ext cx="9655080" cy="69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000" dirty="0" err="1"/>
              <a:t>Depende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</a:t>
            </a:r>
            <a:r>
              <a:rPr lang="en-US" sz="2000" dirty="0" err="1"/>
              <a:t>situasaun</a:t>
            </a:r>
            <a:r>
              <a:rPr lang="en-US" sz="2000" dirty="0"/>
              <a:t>, no </a:t>
            </a:r>
            <a:r>
              <a:rPr lang="en-US" sz="2000" dirty="0" err="1"/>
              <a:t>tipu</a:t>
            </a:r>
            <a:r>
              <a:rPr lang="en-US" sz="2000" dirty="0"/>
              <a:t> </a:t>
            </a:r>
            <a:r>
              <a:rPr lang="en-US" sz="2000" dirty="0" err="1"/>
              <a:t>karakterístika</a:t>
            </a:r>
            <a:r>
              <a:rPr lang="en-US" sz="2000" dirty="0"/>
              <a:t> </a:t>
            </a:r>
            <a:r>
              <a:rPr lang="en-US" sz="2000" dirty="0" err="1"/>
              <a:t>jeográfika</a:t>
            </a:r>
            <a:r>
              <a:rPr lang="en-US" sz="2000" dirty="0"/>
              <a:t>, </a:t>
            </a:r>
            <a:r>
              <a:rPr lang="en-US" sz="2000" dirty="0" err="1"/>
              <a:t>validasaun</a:t>
            </a:r>
            <a:r>
              <a:rPr lang="en-US" sz="2000" dirty="0"/>
              <a:t> </a:t>
            </a:r>
            <a:r>
              <a:rPr lang="en-US" sz="2000" dirty="0" err="1"/>
              <a:t>bele</a:t>
            </a:r>
            <a:r>
              <a:rPr lang="en-US" sz="2000" dirty="0"/>
              <a:t> </a:t>
            </a:r>
            <a:r>
              <a:rPr lang="en-US" sz="2000" dirty="0" err="1"/>
              <a:t>sai</a:t>
            </a:r>
            <a:r>
              <a:rPr lang="en-US" sz="2000" dirty="0"/>
              <a:t> </a:t>
            </a:r>
            <a:r>
              <a:rPr lang="en-US" sz="2000" dirty="0" err="1"/>
              <a:t>hanesan</a:t>
            </a:r>
            <a:r>
              <a:rPr lang="en-US" sz="2000" dirty="0"/>
              <a:t> </a:t>
            </a:r>
            <a:r>
              <a:rPr lang="en-US" sz="2000" dirty="0" err="1"/>
              <a:t>pasu</a:t>
            </a:r>
            <a:r>
              <a:rPr lang="en-US" sz="2000" dirty="0"/>
              <a:t> </a:t>
            </a:r>
            <a:r>
              <a:rPr lang="en-US" sz="2000" dirty="0" err="1"/>
              <a:t>dahuluk</a:t>
            </a:r>
            <a:r>
              <a:rPr lang="en-US" sz="2000" dirty="0"/>
              <a:t> </a:t>
            </a:r>
            <a:r>
              <a:rPr lang="en-US" sz="2000" dirty="0" err="1"/>
              <a:t>bainhira</a:t>
            </a:r>
            <a:r>
              <a:rPr lang="en-US" sz="2000" dirty="0"/>
              <a:t> </a:t>
            </a:r>
            <a:r>
              <a:rPr lang="en-US" sz="2000" dirty="0" err="1"/>
              <a:t>halibur</a:t>
            </a:r>
            <a:r>
              <a:rPr lang="en-US" sz="2000" dirty="0"/>
              <a:t> </a:t>
            </a:r>
            <a:r>
              <a:rPr lang="en-US" sz="2000" dirty="0" err="1"/>
              <a:t>dadus</a:t>
            </a:r>
            <a:r>
              <a:rPr lang="en-US" sz="2000" dirty="0"/>
              <a:t> </a:t>
            </a:r>
            <a:r>
              <a:rPr lang="en-US" sz="2000" dirty="0" err="1"/>
              <a:t>iha</a:t>
            </a:r>
            <a:r>
              <a:rPr lang="en-US" sz="2000" dirty="0"/>
              <a:t> </a:t>
            </a:r>
            <a:r>
              <a:rPr lang="en-US" sz="2000" dirty="0" err="1"/>
              <a:t>kampu</a:t>
            </a:r>
            <a:endParaRPr lang="fr-CH" sz="2000" dirty="0"/>
          </a:p>
        </p:txBody>
      </p:sp>
      <p:sp>
        <p:nvSpPr>
          <p:cNvPr id="21" name="Right Arrow 10">
            <a:extLst>
              <a:ext uri="{FF2B5EF4-FFF2-40B4-BE49-F238E27FC236}">
                <a16:creationId xmlns:a16="http://schemas.microsoft.com/office/drawing/2014/main" id="{A1FCA973-018F-0C14-66E9-D52FBFDAD8AD}"/>
              </a:ext>
            </a:extLst>
          </p:cNvPr>
          <p:cNvSpPr/>
          <p:nvPr/>
        </p:nvSpPr>
        <p:spPr>
          <a:xfrm>
            <a:off x="1558925" y="4807572"/>
            <a:ext cx="476182" cy="457798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ight Arrow 10">
            <a:extLst>
              <a:ext uri="{FF2B5EF4-FFF2-40B4-BE49-F238E27FC236}">
                <a16:creationId xmlns:a16="http://schemas.microsoft.com/office/drawing/2014/main" id="{E50E03C2-934D-6C63-35A2-DDEBF8D6A43A}"/>
              </a:ext>
            </a:extLst>
          </p:cNvPr>
          <p:cNvSpPr/>
          <p:nvPr/>
        </p:nvSpPr>
        <p:spPr>
          <a:xfrm>
            <a:off x="1558925" y="5468810"/>
            <a:ext cx="476182" cy="457798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0B991DB-28DF-C049-B7BC-48145872D04D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61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584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DA1BEC-93DC-DAFC-961D-C2D44B290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109" y="235376"/>
            <a:ext cx="2959667" cy="15934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84E7D96-4FA1-D7F7-7681-ADFA1BCF86A7}"/>
              </a:ext>
            </a:extLst>
          </p:cNvPr>
          <p:cNvSpPr/>
          <p:nvPr/>
        </p:nvSpPr>
        <p:spPr>
          <a:xfrm>
            <a:off x="11158538" y="1366838"/>
            <a:ext cx="819150" cy="1428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F9192E-D164-9582-1046-C18CD3523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49" y="775408"/>
            <a:ext cx="8221899" cy="109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200" dirty="0" err="1"/>
              <a:t>Bainhira</a:t>
            </a:r>
            <a:r>
              <a:rPr lang="en-US" sz="2200" dirty="0"/>
              <a:t> </a:t>
            </a:r>
            <a:r>
              <a:rPr lang="en-US" sz="2200" dirty="0" err="1"/>
              <a:t>kompletu</a:t>
            </a:r>
            <a:r>
              <a:rPr lang="en-US" sz="2200" dirty="0"/>
              <a:t> </a:t>
            </a:r>
            <a:r>
              <a:rPr lang="en-US" sz="2200" dirty="0" err="1"/>
              <a:t>ona</a:t>
            </a:r>
            <a:r>
              <a:rPr lang="en-US" sz="2200" dirty="0"/>
              <a:t> </a:t>
            </a:r>
            <a:r>
              <a:rPr lang="en-US" sz="2200" dirty="0" err="1"/>
              <a:t>rejistu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</a:t>
            </a:r>
            <a:r>
              <a:rPr lang="en-US" sz="2200" dirty="0" err="1"/>
              <a:t>hosi</a:t>
            </a:r>
            <a:r>
              <a:rPr lang="en-US" sz="2200" dirty="0"/>
              <a:t> </a:t>
            </a:r>
            <a:r>
              <a:rPr lang="en-US" sz="2200" dirty="0" err="1"/>
              <a:t>esbosu</a:t>
            </a:r>
            <a:r>
              <a:rPr lang="en-US" sz="2200" dirty="0"/>
              <a:t> </a:t>
            </a:r>
            <a:r>
              <a:rPr lang="en-US" sz="2200" dirty="0" err="1"/>
              <a:t>dahuluk</a:t>
            </a:r>
            <a:r>
              <a:rPr lang="en-US" sz="2200" dirty="0"/>
              <a:t> </a:t>
            </a:r>
            <a:r>
              <a:rPr lang="en-US" sz="2200" dirty="0" err="1"/>
              <a:t>hosi</a:t>
            </a:r>
            <a:r>
              <a:rPr lang="en-US" sz="2200" dirty="0"/>
              <a:t> </a:t>
            </a:r>
            <a:r>
              <a:rPr lang="en-US" sz="2200" dirty="0" err="1"/>
              <a:t>lista</a:t>
            </a:r>
            <a:r>
              <a:rPr lang="en-US" sz="2200" dirty="0"/>
              <a:t> </a:t>
            </a:r>
            <a:r>
              <a:rPr lang="en-US" sz="2200" dirty="0" err="1"/>
              <a:t>mestre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valida</a:t>
            </a:r>
            <a:r>
              <a:rPr lang="en-US" sz="2200" dirty="0"/>
              <a:t> </a:t>
            </a:r>
            <a:r>
              <a:rPr lang="en-US" sz="2200" dirty="0" err="1"/>
              <a:t>hosi</a:t>
            </a:r>
            <a:r>
              <a:rPr lang="en-US" sz="2200" dirty="0"/>
              <a:t> </a:t>
            </a:r>
            <a:r>
              <a:rPr lang="en-US" sz="2200" dirty="0" err="1"/>
              <a:t>autoridade</a:t>
            </a:r>
            <a:r>
              <a:rPr lang="en-US" sz="2200" dirty="0"/>
              <a:t> </a:t>
            </a:r>
            <a:r>
              <a:rPr lang="en-US" sz="2200" dirty="0" err="1"/>
              <a:t>governu</a:t>
            </a:r>
            <a:r>
              <a:rPr lang="en-US" sz="2200" dirty="0"/>
              <a:t> </a:t>
            </a:r>
            <a:r>
              <a:rPr lang="en-US" sz="2200" dirty="0" err="1"/>
              <a:t>nian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halo </a:t>
            </a:r>
            <a:r>
              <a:rPr lang="en-US" sz="2200" dirty="0" err="1"/>
              <a:t>kuradór</a:t>
            </a:r>
            <a:r>
              <a:rPr lang="en-US" sz="2200" dirty="0"/>
              <a:t>, no </a:t>
            </a:r>
            <a:r>
              <a:rPr lang="en-US" sz="2200" dirty="0" err="1"/>
              <a:t>ida-ne'e</a:t>
            </a:r>
            <a:r>
              <a:rPr lang="en-US" sz="2200" dirty="0"/>
              <a:t> </a:t>
            </a:r>
            <a:r>
              <a:rPr lang="en-US" sz="2200" dirty="0" err="1"/>
              <a:t>aplika</a:t>
            </a:r>
            <a:r>
              <a:rPr lang="en-US" sz="2200" dirty="0"/>
              <a:t> </a:t>
            </a:r>
            <a:r>
              <a:rPr lang="en-US" sz="2200" dirty="0" err="1"/>
              <a:t>ba</a:t>
            </a:r>
            <a:r>
              <a:rPr lang="en-US" sz="2200" dirty="0"/>
              <a:t> </a:t>
            </a:r>
            <a:r>
              <a:rPr lang="en-US" sz="2200" dirty="0" err="1"/>
              <a:t>karakterístika</a:t>
            </a:r>
            <a:r>
              <a:rPr lang="en-US" sz="2200" dirty="0"/>
              <a:t> </a:t>
            </a:r>
            <a:r>
              <a:rPr lang="en-US" sz="2200" dirty="0" err="1"/>
              <a:t>jeográfika</a:t>
            </a:r>
            <a:r>
              <a:rPr lang="en-US" sz="2200" dirty="0"/>
              <a:t> </a:t>
            </a:r>
            <a:r>
              <a:rPr lang="en-US" sz="2200" dirty="0" err="1"/>
              <a:t>ruma</a:t>
            </a:r>
            <a:r>
              <a:rPr lang="en-US" sz="2200" dirty="0"/>
              <a:t> (</a:t>
            </a:r>
            <a:r>
              <a:rPr lang="en-US" sz="2200" dirty="0" err="1"/>
              <a:t>infraestrutura</a:t>
            </a:r>
            <a:r>
              <a:rPr lang="en-US" sz="2200" dirty="0"/>
              <a:t>, </a:t>
            </a:r>
            <a:r>
              <a:rPr lang="en-US" sz="2200" dirty="0" err="1"/>
              <a:t>pesoál</a:t>
            </a:r>
            <a:r>
              <a:rPr lang="en-US" sz="2200" dirty="0"/>
              <a:t> </a:t>
            </a:r>
            <a:r>
              <a:rPr lang="en-US" sz="2200" dirty="0" err="1"/>
              <a:t>saúde</a:t>
            </a:r>
            <a:r>
              <a:rPr lang="en-US" sz="2200" dirty="0"/>
              <a:t>, </a:t>
            </a:r>
            <a:r>
              <a:rPr lang="en-US" sz="2200" dirty="0" err="1"/>
              <a:t>nst</a:t>
            </a:r>
            <a:r>
              <a:rPr lang="en-US" sz="2200" dirty="0"/>
              <a:t>.), </a:t>
            </a:r>
            <a:r>
              <a:rPr lang="en-US" sz="2200" dirty="0" err="1"/>
              <a:t>rekolla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laiha</a:t>
            </a:r>
            <a:r>
              <a:rPr lang="en-US" sz="2200" dirty="0"/>
              <a:t>, la </a:t>
            </a:r>
            <a:r>
              <a:rPr lang="en-US" sz="2200" dirty="0" err="1"/>
              <a:t>serteza</a:t>
            </a:r>
            <a:r>
              <a:rPr lang="en-US" sz="2200" dirty="0"/>
              <a:t> ka </a:t>
            </a:r>
            <a:r>
              <a:rPr lang="en-US" sz="2200" dirty="0" err="1"/>
              <a:t>antigu</a:t>
            </a:r>
            <a:r>
              <a:rPr lang="en-US" sz="2200" dirty="0"/>
              <a:t> </a:t>
            </a:r>
            <a:r>
              <a:rPr lang="en-US" sz="2200" dirty="0" err="1"/>
              <a:t>bele</a:t>
            </a:r>
            <a:r>
              <a:rPr lang="en-US" sz="2200" dirty="0"/>
              <a:t> </a:t>
            </a:r>
            <a:r>
              <a:rPr lang="en-US" sz="2200" dirty="0" err="1"/>
              <a:t>akontese</a:t>
            </a:r>
            <a:endParaRPr lang="en-US" sz="2200" dirty="0"/>
          </a:p>
        </p:txBody>
      </p:sp>
      <p:sp>
        <p:nvSpPr>
          <p:cNvPr id="21" name="Right Arrow 10">
            <a:extLst>
              <a:ext uri="{FF2B5EF4-FFF2-40B4-BE49-F238E27FC236}">
                <a16:creationId xmlns:a16="http://schemas.microsoft.com/office/drawing/2014/main" id="{A1FCA973-018F-0C14-66E9-D52FBFDAD8AD}"/>
              </a:ext>
            </a:extLst>
          </p:cNvPr>
          <p:cNvSpPr/>
          <p:nvPr/>
        </p:nvSpPr>
        <p:spPr>
          <a:xfrm>
            <a:off x="1320834" y="4060485"/>
            <a:ext cx="476182" cy="457798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ight Arrow 10">
            <a:extLst>
              <a:ext uri="{FF2B5EF4-FFF2-40B4-BE49-F238E27FC236}">
                <a16:creationId xmlns:a16="http://schemas.microsoft.com/office/drawing/2014/main" id="{E50E03C2-934D-6C63-35A2-DDEBF8D6A43A}"/>
              </a:ext>
            </a:extLst>
          </p:cNvPr>
          <p:cNvSpPr/>
          <p:nvPr/>
        </p:nvSpPr>
        <p:spPr>
          <a:xfrm>
            <a:off x="1324850" y="5136287"/>
            <a:ext cx="476182" cy="457798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DA5BFF2-3D79-FB52-25DA-DCB83C297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980" y="2620241"/>
            <a:ext cx="11165057" cy="67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200" dirty="0"/>
              <a:t>Tipu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rua</a:t>
            </a:r>
            <a:r>
              <a:rPr lang="en-US" sz="2200" dirty="0"/>
              <a:t> </a:t>
            </a:r>
            <a:r>
              <a:rPr lang="en-US" sz="2200" dirty="0" err="1"/>
              <a:t>bele</a:t>
            </a:r>
            <a:r>
              <a:rPr lang="en-US" sz="2200" dirty="0"/>
              <a:t> </a:t>
            </a:r>
            <a:r>
              <a:rPr lang="en-US" sz="2200" dirty="0" err="1"/>
              <a:t>distinge</a:t>
            </a:r>
            <a:r>
              <a:rPr lang="en-US" sz="2200" dirty="0"/>
              <a:t> </a:t>
            </a:r>
            <a:r>
              <a:rPr lang="en-US" sz="2200" dirty="0" err="1"/>
              <a:t>iha</a:t>
            </a:r>
            <a:r>
              <a:rPr lang="en-US" sz="2200" dirty="0"/>
              <a:t> </a:t>
            </a:r>
            <a:r>
              <a:rPr lang="en-US" sz="2200" dirty="0" err="1"/>
              <a:t>nivel</a:t>
            </a:r>
            <a:r>
              <a:rPr lang="en-US" sz="2200" dirty="0"/>
              <a:t> </a:t>
            </a:r>
            <a:r>
              <a:rPr lang="en-US" sz="2200" dirty="0" err="1"/>
              <a:t>ida-ne'e</a:t>
            </a:r>
            <a:r>
              <a:rPr lang="en-US" sz="2200" dirty="0"/>
              <a:t> </a:t>
            </a:r>
            <a:r>
              <a:rPr lang="en-US" sz="2200" dirty="0" err="1"/>
              <a:t>tanba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</a:t>
            </a:r>
            <a:r>
              <a:rPr lang="en-US" sz="2200" dirty="0" err="1"/>
              <a:t>bele</a:t>
            </a:r>
            <a:r>
              <a:rPr lang="en-US" sz="2200" dirty="0"/>
              <a:t> </a:t>
            </a:r>
            <a:r>
              <a:rPr lang="en-US" sz="2200" dirty="0" err="1"/>
              <a:t>presiza</a:t>
            </a:r>
            <a:r>
              <a:rPr lang="en-US" sz="2200" dirty="0"/>
              <a:t> </a:t>
            </a:r>
            <a:r>
              <a:rPr lang="en-US" sz="2200" dirty="0" err="1"/>
              <a:t>métodu</a:t>
            </a:r>
            <a:r>
              <a:rPr lang="en-US" sz="2200" dirty="0"/>
              <a:t> </a:t>
            </a:r>
            <a:r>
              <a:rPr lang="en-US" sz="2200" dirty="0" err="1"/>
              <a:t>kolesaun</a:t>
            </a:r>
            <a:r>
              <a:rPr lang="en-US" sz="2200" dirty="0"/>
              <a:t> </a:t>
            </a:r>
            <a:r>
              <a:rPr lang="en-US" sz="2200" dirty="0" err="1"/>
              <a:t>ida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diferente</a:t>
            </a:r>
            <a:r>
              <a:rPr lang="en-US" sz="2200" dirty="0"/>
              <a:t>:</a:t>
            </a:r>
            <a:endParaRPr lang="fr-CH" sz="2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96AD1A-BF30-8E2A-C93C-5981B1552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950" y="3304991"/>
            <a:ext cx="7717698" cy="79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 err="1"/>
              <a:t>Koordenada</a:t>
            </a:r>
            <a:r>
              <a:rPr lang="en-US" sz="2200" dirty="0"/>
              <a:t> </a:t>
            </a:r>
            <a:r>
              <a:rPr lang="en-US" sz="2200" dirty="0" err="1"/>
              <a:t>jeográfika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endParaRPr lang="en-US" sz="22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 err="1"/>
              <a:t>Elementu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</a:t>
            </a:r>
            <a:r>
              <a:rPr lang="en-US" sz="2200" dirty="0" err="1"/>
              <a:t>seluk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kontein</a:t>
            </a:r>
            <a:r>
              <a:rPr lang="en-US" sz="2200" dirty="0"/>
              <a:t> </a:t>
            </a:r>
            <a:r>
              <a:rPr lang="en-US" sz="2200" dirty="0" err="1"/>
              <a:t>iha</a:t>
            </a:r>
            <a:r>
              <a:rPr lang="en-US" sz="2200" dirty="0"/>
              <a:t> </a:t>
            </a:r>
            <a:r>
              <a:rPr lang="en-US" sz="2200" dirty="0" err="1"/>
              <a:t>lista</a:t>
            </a:r>
            <a:endParaRPr lang="fr-CH" sz="2200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374FC94-E1D5-0B20-64B9-6EF60EF48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700" y="4118704"/>
            <a:ext cx="9955337" cy="114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200" dirty="0"/>
              <a:t>Iha </a:t>
            </a:r>
            <a:r>
              <a:rPr lang="en-US" sz="2200" dirty="0" err="1"/>
              <a:t>kazu</a:t>
            </a:r>
            <a:r>
              <a:rPr lang="en-US" sz="2200" dirty="0"/>
              <a:t> </a:t>
            </a:r>
            <a:r>
              <a:rPr lang="en-US" sz="2200" dirty="0" err="1"/>
              <a:t>rua</a:t>
            </a:r>
            <a:r>
              <a:rPr lang="en-US" sz="2200" dirty="0"/>
              <a:t> </a:t>
            </a:r>
            <a:r>
              <a:rPr lang="en-US" sz="2200" dirty="0" err="1"/>
              <a:t>ne'e</a:t>
            </a:r>
            <a:r>
              <a:rPr lang="en-US" sz="2200" dirty="0"/>
              <a:t>, Prosedimentu </a:t>
            </a:r>
            <a:r>
              <a:rPr lang="en-US" sz="2200" dirty="0" err="1"/>
              <a:t>Operasionál</a:t>
            </a:r>
            <a:r>
              <a:rPr lang="en-US" sz="2200" dirty="0"/>
              <a:t> </a:t>
            </a:r>
            <a:r>
              <a:rPr lang="en-US" sz="2200" dirty="0" err="1"/>
              <a:t>Padraun</a:t>
            </a:r>
            <a:r>
              <a:rPr lang="en-US" sz="2200" dirty="0"/>
              <a:t> (SOP), </a:t>
            </a:r>
            <a:r>
              <a:rPr lang="en-US" sz="2200" dirty="0" err="1"/>
              <a:t>inklui</a:t>
            </a:r>
            <a:r>
              <a:rPr lang="en-US" sz="2200" dirty="0"/>
              <a:t> </a:t>
            </a:r>
            <a:r>
              <a:rPr lang="en-US" sz="2200" dirty="0" err="1"/>
              <a:t>etapa</a:t>
            </a:r>
            <a:r>
              <a:rPr lang="en-US" sz="2200" dirty="0"/>
              <a:t> </a:t>
            </a:r>
            <a:r>
              <a:rPr lang="en-US" sz="2200" dirty="0" err="1"/>
              <a:t>validasaun</a:t>
            </a:r>
            <a:r>
              <a:rPr lang="en-US" sz="2200" dirty="0"/>
              <a:t>, </a:t>
            </a:r>
            <a:r>
              <a:rPr lang="en-US" sz="2200" dirty="0" err="1"/>
              <a:t>tenke</a:t>
            </a:r>
            <a:r>
              <a:rPr lang="en-US" sz="2200" dirty="0"/>
              <a:t> define no </a:t>
            </a:r>
            <a:r>
              <a:rPr lang="en-US" sz="2200" dirty="0" err="1"/>
              <a:t>dokumenta</a:t>
            </a:r>
            <a:r>
              <a:rPr lang="en-US" sz="2200" dirty="0"/>
              <a:t> no </a:t>
            </a:r>
            <a:r>
              <a:rPr lang="en-US" sz="2200" dirty="0" err="1"/>
              <a:t>halibur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</a:t>
            </a:r>
            <a:r>
              <a:rPr lang="en-US" sz="2200" dirty="0" err="1"/>
              <a:t>hetan</a:t>
            </a:r>
            <a:r>
              <a:rPr lang="en-US" sz="2200" dirty="0"/>
              <a:t> </a:t>
            </a:r>
            <a:r>
              <a:rPr lang="en-US" sz="2200" dirty="0" err="1"/>
              <a:t>treinamentu</a:t>
            </a:r>
            <a:r>
              <a:rPr lang="en-US" sz="2200" dirty="0"/>
              <a:t> </a:t>
            </a:r>
            <a:r>
              <a:rPr lang="en-US" sz="2200" dirty="0" err="1"/>
              <a:t>tuir</a:t>
            </a:r>
            <a:r>
              <a:rPr lang="en-US" sz="2200" dirty="0"/>
              <a:t> </a:t>
            </a:r>
            <a:r>
              <a:rPr lang="en-US" sz="2200" dirty="0" err="1"/>
              <a:t>atu</a:t>
            </a:r>
            <a:r>
              <a:rPr lang="en-US" sz="2200" dirty="0"/>
              <a:t> </a:t>
            </a:r>
            <a:r>
              <a:rPr lang="en-US" sz="2200" dirty="0" err="1"/>
              <a:t>asegura</a:t>
            </a:r>
            <a:r>
              <a:rPr lang="en-US" sz="2200" dirty="0"/>
              <a:t> </a:t>
            </a:r>
            <a:r>
              <a:rPr lang="en-US" sz="2200" dirty="0" err="1"/>
              <a:t>efikásia</a:t>
            </a:r>
            <a:r>
              <a:rPr lang="en-US" sz="2200" dirty="0"/>
              <a:t> </a:t>
            </a:r>
            <a:r>
              <a:rPr lang="en-US" sz="2200" dirty="0" err="1"/>
              <a:t>ezersísiu</a:t>
            </a:r>
            <a:r>
              <a:rPr lang="en-US" sz="2200" dirty="0"/>
              <a:t> </a:t>
            </a:r>
            <a:r>
              <a:rPr lang="en-US" sz="2200" dirty="0" err="1"/>
              <a:t>nian</a:t>
            </a:r>
            <a:r>
              <a:rPr lang="en-US" sz="2200" dirty="0"/>
              <a:t> no </a:t>
            </a:r>
            <a:r>
              <a:rPr lang="en-US" sz="2200" dirty="0" err="1"/>
              <a:t>kualidade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halibur</a:t>
            </a:r>
            <a:endParaRPr lang="fr-CH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847B4-DC8C-F8A7-E930-582D473742A6}"/>
              </a:ext>
            </a:extLst>
          </p:cNvPr>
          <p:cNvSpPr txBox="1"/>
          <p:nvPr/>
        </p:nvSpPr>
        <p:spPr>
          <a:xfrm>
            <a:off x="1801031" y="5136287"/>
            <a:ext cx="101766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Nota </a:t>
            </a:r>
            <a:r>
              <a:rPr lang="en-US" sz="2200" dirty="0" err="1"/>
              <a:t>importante</a:t>
            </a:r>
            <a:r>
              <a:rPr lang="en-US" sz="2200" dirty="0"/>
              <a:t>: </a:t>
            </a:r>
            <a:r>
              <a:rPr lang="en-US" sz="2200" dirty="0" err="1"/>
              <a:t>identifikadór</a:t>
            </a:r>
            <a:r>
              <a:rPr lang="en-US" sz="2200" dirty="0"/>
              <a:t> </a:t>
            </a:r>
            <a:r>
              <a:rPr lang="en-US" sz="2200" dirty="0" err="1"/>
              <a:t>úniku</a:t>
            </a:r>
            <a:r>
              <a:rPr lang="en-US" sz="2200" dirty="0"/>
              <a:t> </a:t>
            </a:r>
            <a:r>
              <a:rPr lang="en-US" sz="2200" dirty="0" err="1"/>
              <a:t>ofisiál</a:t>
            </a:r>
            <a:r>
              <a:rPr lang="en-US" sz="2200" dirty="0"/>
              <a:t> </a:t>
            </a:r>
            <a:r>
              <a:rPr lang="en-US" sz="2200" dirty="0" err="1"/>
              <a:t>hosi</a:t>
            </a:r>
            <a:r>
              <a:rPr lang="en-US" sz="2200" dirty="0"/>
              <a:t> </a:t>
            </a:r>
            <a:r>
              <a:rPr lang="en-US" sz="2200" dirty="0" err="1"/>
              <a:t>karakterístika</a:t>
            </a:r>
            <a:r>
              <a:rPr lang="en-US" sz="2200" dirty="0"/>
              <a:t> </a:t>
            </a:r>
            <a:r>
              <a:rPr lang="en-US" sz="2200" dirty="0" err="1"/>
              <a:t>jeográfika</a:t>
            </a:r>
            <a:r>
              <a:rPr lang="en-US" sz="2200" dirty="0"/>
              <a:t> </a:t>
            </a:r>
            <a:r>
              <a:rPr lang="en-US" sz="2200" dirty="0" err="1"/>
              <a:t>ida-idak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kaptura</a:t>
            </a:r>
            <a:r>
              <a:rPr lang="en-US" sz="2200" dirty="0"/>
              <a:t> </a:t>
            </a:r>
            <a:r>
              <a:rPr lang="en-US" sz="2200" dirty="0" err="1"/>
              <a:t>iha</a:t>
            </a:r>
            <a:r>
              <a:rPr lang="en-US" sz="2200" dirty="0"/>
              <a:t> </a:t>
            </a:r>
            <a:r>
              <a:rPr lang="en-US" sz="2200" dirty="0" err="1"/>
              <a:t>lista</a:t>
            </a:r>
            <a:r>
              <a:rPr lang="en-US" sz="2200" dirty="0"/>
              <a:t> </a:t>
            </a:r>
            <a:r>
              <a:rPr lang="en-US" sz="2200" dirty="0" err="1"/>
              <a:t>mestre</a:t>
            </a:r>
            <a:r>
              <a:rPr lang="en-US" sz="2200" dirty="0"/>
              <a:t> </a:t>
            </a:r>
            <a:r>
              <a:rPr lang="en-US" sz="2200" dirty="0" err="1"/>
              <a:t>tenke</a:t>
            </a:r>
            <a:r>
              <a:rPr lang="en-US" sz="2200" dirty="0"/>
              <a:t> </a:t>
            </a:r>
            <a:r>
              <a:rPr lang="en-US" sz="2200" dirty="0" err="1"/>
              <a:t>inklui</a:t>
            </a:r>
            <a:r>
              <a:rPr lang="en-US" sz="2200" dirty="0"/>
              <a:t> </a:t>
            </a:r>
            <a:r>
              <a:rPr lang="en-US" sz="2200" dirty="0" err="1"/>
              <a:t>iha</a:t>
            </a:r>
            <a:r>
              <a:rPr lang="en-US" sz="2200" dirty="0"/>
              <a:t> </a:t>
            </a:r>
            <a:r>
              <a:rPr lang="en-US" sz="2200" dirty="0" err="1"/>
              <a:t>instrumentu</a:t>
            </a:r>
            <a:r>
              <a:rPr lang="en-US" sz="2200" dirty="0"/>
              <a:t> </a:t>
            </a:r>
            <a:r>
              <a:rPr lang="en-US" sz="2200" dirty="0" err="1"/>
              <a:t>halibur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uza</a:t>
            </a:r>
            <a:r>
              <a:rPr lang="en-US" sz="2200" dirty="0"/>
              <a:t> </a:t>
            </a:r>
            <a:r>
              <a:rPr lang="en-US" sz="2200" dirty="0" err="1"/>
              <a:t>atu</a:t>
            </a:r>
            <a:r>
              <a:rPr lang="en-US" sz="2200" dirty="0"/>
              <a:t> halo </a:t>
            </a:r>
            <a:r>
              <a:rPr lang="en-US" sz="2200" dirty="0" err="1"/>
              <a:t>ligasaun</a:t>
            </a:r>
            <a:r>
              <a:rPr lang="en-US" sz="2200" dirty="0"/>
              <a:t> ho </a:t>
            </a:r>
            <a:r>
              <a:rPr lang="en-US" sz="2200" dirty="0" err="1"/>
              <a:t>lista</a:t>
            </a:r>
            <a:r>
              <a:rPr lang="en-US" sz="2200" dirty="0"/>
              <a:t> </a:t>
            </a:r>
            <a:r>
              <a:rPr lang="en-US" sz="2200" dirty="0" err="1"/>
              <a:t>mestre</a:t>
            </a:r>
            <a:endParaRPr lang="en-GB" sz="22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71D5609-4FAC-2DB9-1B90-2BAF6E3D7214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62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26D6B-3217-7046-502D-89C6BE5FCDE5}"/>
              </a:ext>
            </a:extLst>
          </p:cNvPr>
          <p:cNvSpPr txBox="1">
            <a:spLocks/>
          </p:cNvSpPr>
          <p:nvPr/>
        </p:nvSpPr>
        <p:spPr bwMode="auto">
          <a:xfrm>
            <a:off x="0" y="69009"/>
            <a:ext cx="9061128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Prenxe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lakuna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iha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– Lista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mestre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37686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DDAB2101-64EF-3C60-49FF-148E537F9112}"/>
              </a:ext>
            </a:extLst>
          </p:cNvPr>
          <p:cNvSpPr txBox="1">
            <a:spLocks/>
          </p:cNvSpPr>
          <p:nvPr/>
        </p:nvSpPr>
        <p:spPr bwMode="auto">
          <a:xfrm>
            <a:off x="0" y="785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Prenxe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lakuna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iha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Halibur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koordenada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jeográfika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  <p:pic>
        <p:nvPicPr>
          <p:cNvPr id="3" name="Picture 2" descr="A close-up of a hand holding a device&#10;&#10;Description automatically generated">
            <a:extLst>
              <a:ext uri="{FF2B5EF4-FFF2-40B4-BE49-F238E27FC236}">
                <a16:creationId xmlns:a16="http://schemas.microsoft.com/office/drawing/2014/main" id="{D2B72FCF-870E-50A7-9E1D-8E46F273BA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44011" y="4404685"/>
            <a:ext cx="1863812" cy="13198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506C3F-3F8A-502F-B255-FCDE9366B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38" y="745655"/>
            <a:ext cx="9325161" cy="865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dirty="0" err="1"/>
              <a:t>Métodu</a:t>
            </a:r>
            <a:r>
              <a:rPr lang="en-US" sz="2400" dirty="0"/>
              <a:t> </a:t>
            </a:r>
            <a:r>
              <a:rPr lang="en-US" sz="2400" dirty="0" err="1"/>
              <a:t>sanulu</a:t>
            </a:r>
            <a:r>
              <a:rPr lang="en-US" sz="2400" dirty="0"/>
              <a:t>-resin-</a:t>
            </a:r>
            <a:r>
              <a:rPr lang="en-US" sz="2400" dirty="0" err="1"/>
              <a:t>rua</a:t>
            </a:r>
            <a:r>
              <a:rPr lang="en-US" sz="2400" dirty="0"/>
              <a:t> (12)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halibur</a:t>
            </a:r>
            <a:r>
              <a:rPr lang="en-US" sz="2400" dirty="0"/>
              <a:t> </a:t>
            </a:r>
            <a:r>
              <a:rPr lang="en-US" sz="2400" dirty="0" err="1"/>
              <a:t>koordenada</a:t>
            </a:r>
            <a:r>
              <a:rPr lang="en-US" sz="2400" dirty="0"/>
              <a:t> </a:t>
            </a:r>
            <a:r>
              <a:rPr lang="en-US" sz="2400" dirty="0" err="1"/>
              <a:t>jeográfika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identifika</a:t>
            </a:r>
            <a:r>
              <a:rPr lang="en-US" sz="2400" dirty="0"/>
              <a:t> no </a:t>
            </a:r>
            <a:r>
              <a:rPr lang="en-US" sz="2400" dirty="0" err="1"/>
              <a:t>dokumenta</a:t>
            </a:r>
            <a:r>
              <a:rPr lang="en-US" sz="2400" dirty="0"/>
              <a:t> </a:t>
            </a:r>
            <a:r>
              <a:rPr lang="en-US" sz="2400" dirty="0" err="1"/>
              <a:t>ona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Health GeoLab (</a:t>
            </a:r>
            <a:r>
              <a:rPr lang="en-US" sz="2400" dirty="0" err="1"/>
              <a:t>orientasaun</a:t>
            </a:r>
            <a:r>
              <a:rPr lang="en-US" sz="2400" dirty="0"/>
              <a:t> 2.4.2):</a:t>
            </a:r>
            <a:endParaRPr lang="fr-CH" sz="2400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0A4E3EC-51DB-4D98-6316-27364E763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6504" y="1988488"/>
            <a:ext cx="2575372" cy="221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000" dirty="0" err="1"/>
              <a:t>Tabela</a:t>
            </a:r>
            <a:r>
              <a:rPr lang="en-US" sz="2000" dirty="0"/>
              <a:t> </a:t>
            </a:r>
            <a:r>
              <a:rPr lang="en-US" sz="2000" dirty="0" err="1"/>
              <a:t>ida-ne'e</a:t>
            </a:r>
            <a:r>
              <a:rPr lang="en-US" sz="2000" dirty="0"/>
              <a:t> </a:t>
            </a:r>
            <a:r>
              <a:rPr lang="en-US" sz="2000" dirty="0" err="1"/>
              <a:t>bele</a:t>
            </a:r>
            <a:r>
              <a:rPr lang="en-US" sz="2000" dirty="0"/>
              <a:t> </a:t>
            </a:r>
            <a:r>
              <a:rPr lang="en-US" sz="2000" dirty="0" err="1"/>
              <a:t>uza</a:t>
            </a:r>
            <a:r>
              <a:rPr lang="en-US" sz="2000" dirty="0"/>
              <a:t> </a:t>
            </a:r>
            <a:r>
              <a:rPr lang="en-US" sz="2000" dirty="0" err="1"/>
              <a:t>atu</a:t>
            </a:r>
            <a:r>
              <a:rPr lang="en-US" sz="2000" dirty="0"/>
              <a:t> </a:t>
            </a:r>
            <a:r>
              <a:rPr lang="en-US" sz="2000" dirty="0" err="1"/>
              <a:t>determina</a:t>
            </a:r>
            <a:r>
              <a:rPr lang="en-US" sz="2000" dirty="0"/>
              <a:t> </a:t>
            </a:r>
            <a:r>
              <a:rPr lang="en-US" sz="2000" dirty="0" err="1"/>
              <a:t>métodu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apropriadu</a:t>
            </a:r>
            <a:r>
              <a:rPr lang="en-US" sz="2000" dirty="0"/>
              <a:t> </a:t>
            </a:r>
            <a:r>
              <a:rPr lang="en-US" sz="2000" dirty="0" err="1"/>
              <a:t>liu</a:t>
            </a:r>
            <a:r>
              <a:rPr lang="en-US" sz="2000" dirty="0"/>
              <a:t> </a:t>
            </a:r>
            <a:r>
              <a:rPr lang="en-US" sz="2000" dirty="0" err="1"/>
              <a:t>bazeia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</a:t>
            </a:r>
            <a:r>
              <a:rPr lang="en-US" sz="2000" dirty="0" err="1"/>
              <a:t>nesesidade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</a:t>
            </a:r>
            <a:r>
              <a:rPr lang="en-US" sz="2000" dirty="0" err="1"/>
              <a:t>eskalabilidade</a:t>
            </a:r>
            <a:r>
              <a:rPr lang="en-US" sz="2000" dirty="0"/>
              <a:t> no </a:t>
            </a:r>
            <a:r>
              <a:rPr lang="en-US" sz="2000" dirty="0" err="1"/>
              <a:t>utilizasaun</a:t>
            </a:r>
            <a:r>
              <a:rPr lang="en-US" sz="2000" dirty="0"/>
              <a:t> </a:t>
            </a:r>
            <a:r>
              <a:rPr lang="en-US" sz="2000" dirty="0" err="1"/>
              <a:t>dadus</a:t>
            </a:r>
            <a:r>
              <a:rPr lang="en-US" sz="2000" dirty="0"/>
              <a:t> </a:t>
            </a:r>
            <a:r>
              <a:rPr lang="en-US" sz="2000" dirty="0" err="1"/>
              <a:t>prinsipál</a:t>
            </a:r>
            <a:endParaRPr lang="en-PH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F54091-DBB6-5399-9A5C-6CAC14D965DD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0037" y="1700808"/>
            <a:ext cx="7347613" cy="454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10">
            <a:extLst>
              <a:ext uri="{FF2B5EF4-FFF2-40B4-BE49-F238E27FC236}">
                <a16:creationId xmlns:a16="http://schemas.microsoft.com/office/drawing/2014/main" id="{000E5E31-75F4-6A5A-DB0E-587AB768BB0F}"/>
              </a:ext>
            </a:extLst>
          </p:cNvPr>
          <p:cNvSpPr/>
          <p:nvPr/>
        </p:nvSpPr>
        <p:spPr>
          <a:xfrm>
            <a:off x="657038" y="1918206"/>
            <a:ext cx="476182" cy="457798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B7387D-BC58-D595-5D18-91C37DCAA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244" y="569800"/>
            <a:ext cx="1933532" cy="10409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DB02E0-3FD2-D9FE-16E8-E19AC6C76345}"/>
              </a:ext>
            </a:extLst>
          </p:cNvPr>
          <p:cNvSpPr/>
          <p:nvPr/>
        </p:nvSpPr>
        <p:spPr>
          <a:xfrm>
            <a:off x="11447463" y="919407"/>
            <a:ext cx="249237" cy="1307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97A8A9A-8D3A-E9F2-C601-A01BFF7F6CA0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63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3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hand holding a device&#10;&#10;Description automatically generated">
            <a:extLst>
              <a:ext uri="{FF2B5EF4-FFF2-40B4-BE49-F238E27FC236}">
                <a16:creationId xmlns:a16="http://schemas.microsoft.com/office/drawing/2014/main" id="{D2B72FCF-870E-50A7-9E1D-8E46F273BA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24323" y="893509"/>
            <a:ext cx="1017727" cy="720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F79A4535-B3D7-0902-AE18-04C40973B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" y="745008"/>
            <a:ext cx="10412599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>
              <a:spcAft>
                <a:spcPts val="1200"/>
              </a:spcAft>
            </a:pPr>
            <a:r>
              <a:rPr lang="en-US" sz="2400" dirty="0" err="1"/>
              <a:t>Bainhira</a:t>
            </a:r>
            <a:r>
              <a:rPr lang="en-US" sz="2400" dirty="0"/>
              <a:t> </a:t>
            </a:r>
            <a:r>
              <a:rPr lang="en-US" sz="2400" dirty="0" err="1"/>
              <a:t>hili</a:t>
            </a:r>
            <a:r>
              <a:rPr lang="en-US" sz="2400" dirty="0"/>
              <a:t> </a:t>
            </a:r>
            <a:r>
              <a:rPr lang="en-US" sz="2400" dirty="0" err="1"/>
              <a:t>métodu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tabela</a:t>
            </a:r>
            <a:r>
              <a:rPr lang="en-US" sz="2400" dirty="0"/>
              <a:t> </a:t>
            </a:r>
            <a:r>
              <a:rPr lang="en-US" sz="2400" dirty="0" err="1"/>
              <a:t>ida-ne'e</a:t>
            </a:r>
            <a:r>
              <a:rPr lang="en-US" sz="2400" dirty="0"/>
              <a:t>, </a:t>
            </a:r>
            <a:r>
              <a:rPr lang="en-US" sz="2400" dirty="0" err="1"/>
              <a:t>importante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hanoin</a:t>
            </a:r>
            <a:r>
              <a:rPr lang="en-US" sz="2400" dirty="0"/>
              <a:t> </a:t>
            </a:r>
            <a:r>
              <a:rPr lang="en-US" sz="2400" dirty="0" err="1"/>
              <a:t>katak</a:t>
            </a:r>
            <a:r>
              <a:rPr lang="en-US" sz="2400" dirty="0"/>
              <a:t>:</a:t>
            </a:r>
            <a:endParaRPr lang="en-GB" sz="24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169F119-E5B6-1966-8F26-640C7BD0D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1258691"/>
            <a:ext cx="10571162" cy="492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2438" indent="-425450">
              <a:spcAft>
                <a:spcPts val="600"/>
              </a:spcAft>
              <a:buAutoNum type="arabicPeriod"/>
              <a:defRPr/>
            </a:pPr>
            <a:r>
              <a:rPr lang="en-US" altLang="en-US" sz="2300" dirty="0" err="1"/>
              <a:t>Métodu</a:t>
            </a:r>
            <a:r>
              <a:rPr lang="en-US" altLang="en-US" sz="2300" dirty="0"/>
              <a:t> </a:t>
            </a:r>
            <a:r>
              <a:rPr lang="en-US" altLang="en-US" sz="2300" dirty="0" err="1"/>
              <a:t>sira-ne'e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konsidera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katak</a:t>
            </a:r>
            <a:r>
              <a:rPr lang="en-US" altLang="en-US" sz="2300" dirty="0"/>
              <a:t> </a:t>
            </a:r>
            <a:r>
              <a:rPr lang="en-US" altLang="en-US" sz="2300" dirty="0" err="1"/>
              <a:t>laiha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sistema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kolesaun</a:t>
            </a:r>
            <a:r>
              <a:rPr lang="en-US" altLang="en-US" sz="2300" dirty="0"/>
              <a:t> </a:t>
            </a:r>
            <a:r>
              <a:rPr lang="en-US" altLang="en-US" sz="2300" dirty="0" err="1"/>
              <a:t>dadus</a:t>
            </a:r>
            <a:r>
              <a:rPr lang="en-US" altLang="en-US" sz="2300" dirty="0"/>
              <a:t> </a:t>
            </a:r>
            <a:r>
              <a:rPr lang="en-US" altLang="en-US" sz="2300" dirty="0" err="1"/>
              <a:t>kampu</a:t>
            </a:r>
            <a:r>
              <a:rPr lang="en-US" altLang="en-US" sz="2300" dirty="0"/>
              <a:t> </a:t>
            </a:r>
            <a:r>
              <a:rPr lang="en-US" altLang="en-US" sz="2300" dirty="0" err="1"/>
              <a:t>eletróniku</a:t>
            </a:r>
            <a:r>
              <a:rPr lang="en-US" altLang="en-US" sz="2300" dirty="0"/>
              <a:t> </a:t>
            </a:r>
            <a:r>
              <a:rPr lang="en-US" altLang="en-US" sz="2300" dirty="0" err="1"/>
              <a:t>ne'ebé</a:t>
            </a:r>
            <a:r>
              <a:rPr lang="en-US" altLang="en-US" sz="2300" dirty="0"/>
              <a:t> </a:t>
            </a:r>
            <a:r>
              <a:rPr lang="en-US" altLang="en-US" sz="2300" dirty="0" err="1"/>
              <a:t>eziste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ona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iha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nasaun</a:t>
            </a:r>
            <a:r>
              <a:rPr lang="en-US" altLang="en-US" sz="2300" dirty="0"/>
              <a:t>. Se </a:t>
            </a:r>
            <a:r>
              <a:rPr lang="en-US" altLang="en-US" sz="2300" dirty="0" err="1"/>
              <a:t>sistema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ida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iha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ona</a:t>
            </a:r>
            <a:r>
              <a:rPr lang="en-US" altLang="en-US" sz="2300" dirty="0"/>
              <a:t>, no </a:t>
            </a:r>
            <a:r>
              <a:rPr lang="en-US" altLang="en-US" sz="2300" dirty="0" err="1"/>
              <a:t>nia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fornese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funsionalidade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nesesáriu</a:t>
            </a:r>
            <a:r>
              <a:rPr lang="en-US" altLang="en-US" sz="2300" dirty="0"/>
              <a:t> </a:t>
            </a:r>
            <a:r>
              <a:rPr lang="en-US" altLang="en-US" sz="2300" dirty="0" err="1"/>
              <a:t>sira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atu</a:t>
            </a:r>
            <a:r>
              <a:rPr lang="en-US" altLang="en-US" sz="2300" dirty="0"/>
              <a:t> </a:t>
            </a:r>
            <a:r>
              <a:rPr lang="en-US" altLang="en-US" sz="2300" dirty="0" err="1"/>
              <a:t>halibur</a:t>
            </a:r>
            <a:r>
              <a:rPr lang="en-US" altLang="en-US" sz="2300" dirty="0"/>
              <a:t> </a:t>
            </a:r>
            <a:r>
              <a:rPr lang="en-US" altLang="en-US" sz="2300" dirty="0" err="1"/>
              <a:t>dadus</a:t>
            </a:r>
            <a:r>
              <a:rPr lang="en-US" altLang="en-US" sz="2300" dirty="0"/>
              <a:t> ho </a:t>
            </a:r>
            <a:r>
              <a:rPr lang="en-US" altLang="en-US" sz="2300" dirty="0" err="1"/>
              <a:t>kualidade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entaun</a:t>
            </a:r>
            <a:r>
              <a:rPr lang="en-US" altLang="en-US" sz="2300" dirty="0"/>
              <a:t> </a:t>
            </a:r>
            <a:r>
              <a:rPr lang="en-US" altLang="en-US" sz="2300" dirty="0" err="1"/>
              <a:t>uza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ida-ne'e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tenke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konsidera</a:t>
            </a:r>
            <a:endParaRPr lang="en-US" altLang="en-US" sz="2300" dirty="0"/>
          </a:p>
          <a:p>
            <a:pPr marL="452438" indent="-425450">
              <a:spcAft>
                <a:spcPts val="600"/>
              </a:spcAft>
              <a:buAutoNum type="arabicPeriod"/>
              <a:defRPr/>
            </a:pPr>
            <a:r>
              <a:rPr lang="en-US" altLang="en-US" sz="2300" dirty="0"/>
              <a:t>Uza </a:t>
            </a:r>
            <a:r>
              <a:rPr lang="en-US" altLang="en-US" sz="2300" dirty="0" err="1"/>
              <a:t>formuláriu</a:t>
            </a:r>
            <a:r>
              <a:rPr lang="en-US" altLang="en-US" sz="2300" dirty="0"/>
              <a:t> </a:t>
            </a:r>
            <a:r>
              <a:rPr lang="en-US" altLang="en-US" sz="2300" dirty="0" err="1"/>
              <a:t>eletróniku</a:t>
            </a:r>
            <a:r>
              <a:rPr lang="en-US" altLang="en-US" sz="2300" dirty="0"/>
              <a:t>, ho </a:t>
            </a:r>
            <a:r>
              <a:rPr lang="en-US" altLang="en-US" sz="2300" dirty="0" err="1"/>
              <a:t>konteúdu</a:t>
            </a:r>
            <a:r>
              <a:rPr lang="en-US" altLang="en-US" sz="2300" dirty="0"/>
              <a:t> </a:t>
            </a:r>
            <a:r>
              <a:rPr lang="en-US" altLang="en-US" sz="2300" dirty="0" err="1"/>
              <a:t>ne'ebé</a:t>
            </a:r>
            <a:r>
              <a:rPr lang="en-US" altLang="en-US" sz="2300" dirty="0"/>
              <a:t> define </a:t>
            </a:r>
            <a:r>
              <a:rPr lang="en-US" altLang="en-US" sz="2300" dirty="0" err="1"/>
              <a:t>ona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bainhira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aplikavel</a:t>
            </a:r>
            <a:r>
              <a:rPr lang="en-US" altLang="en-US" sz="2300" dirty="0"/>
              <a:t>, </a:t>
            </a:r>
            <a:r>
              <a:rPr lang="en-US" altLang="en-US" sz="2300" dirty="0" err="1"/>
              <a:t>bele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hamenus</a:t>
            </a:r>
            <a:r>
              <a:rPr lang="en-US" altLang="en-US" sz="2300" dirty="0"/>
              <a:t> </a:t>
            </a:r>
            <a:r>
              <a:rPr lang="en-US" altLang="en-US" sz="2300" dirty="0" err="1"/>
              <a:t>konsideravelmente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tempu</a:t>
            </a:r>
            <a:r>
              <a:rPr lang="en-US" altLang="en-US" sz="2300" dirty="0"/>
              <a:t> </a:t>
            </a:r>
            <a:r>
              <a:rPr lang="en-US" altLang="en-US" sz="2300" dirty="0" err="1"/>
              <a:t>halibur</a:t>
            </a:r>
            <a:r>
              <a:rPr lang="en-US" altLang="en-US" sz="2300" dirty="0"/>
              <a:t> </a:t>
            </a:r>
            <a:r>
              <a:rPr lang="en-US" altLang="en-US" sz="2300" dirty="0" err="1"/>
              <a:t>dadus</a:t>
            </a:r>
            <a:r>
              <a:rPr lang="en-US" altLang="en-US" sz="2300" dirty="0"/>
              <a:t> no </a:t>
            </a:r>
            <a:r>
              <a:rPr lang="en-US" altLang="en-US" sz="2300" dirty="0" err="1"/>
              <a:t>mós</a:t>
            </a:r>
            <a:r>
              <a:rPr lang="en-US" altLang="en-US" sz="2300" dirty="0"/>
              <a:t> </a:t>
            </a:r>
            <a:r>
              <a:rPr lang="en-US" altLang="en-US" sz="2300" dirty="0" err="1"/>
              <a:t>erru</a:t>
            </a:r>
            <a:r>
              <a:rPr lang="en-US" altLang="en-US" sz="2300" dirty="0"/>
              <a:t> </a:t>
            </a:r>
            <a:r>
              <a:rPr lang="en-US" altLang="en-US" sz="2300" dirty="0" err="1"/>
              <a:t>sira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hatama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dadus</a:t>
            </a:r>
            <a:r>
              <a:rPr lang="en-US" altLang="en-US" sz="2300" dirty="0"/>
              <a:t> </a:t>
            </a:r>
            <a:r>
              <a:rPr lang="en-US" altLang="en-US" sz="2300" dirty="0" err="1"/>
              <a:t>nian</a:t>
            </a:r>
            <a:r>
              <a:rPr lang="en-US" altLang="en-US" sz="2300" dirty="0"/>
              <a:t>. </a:t>
            </a:r>
            <a:r>
              <a:rPr lang="en-US" altLang="en-US" sz="2300" dirty="0" err="1"/>
              <a:t>Tanba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ne'e</a:t>
            </a:r>
            <a:r>
              <a:rPr lang="en-US" altLang="en-US" sz="2300" dirty="0"/>
              <a:t>, </a:t>
            </a:r>
            <a:r>
              <a:rPr lang="en-US" altLang="en-US" sz="2300" dirty="0" err="1"/>
              <a:t>uza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formuláriu</a:t>
            </a:r>
            <a:r>
              <a:rPr lang="en-US" altLang="en-US" sz="2300" dirty="0"/>
              <a:t> </a:t>
            </a:r>
            <a:r>
              <a:rPr lang="en-US" altLang="en-US" sz="2300" dirty="0" err="1"/>
              <a:t>hanesan</a:t>
            </a:r>
            <a:r>
              <a:rPr lang="en-US" altLang="en-US" sz="2300" dirty="0"/>
              <a:t> </a:t>
            </a:r>
            <a:r>
              <a:rPr lang="en-US" altLang="en-US" sz="2300" dirty="0" err="1"/>
              <a:t>ne'e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tenke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prefere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liu</a:t>
            </a:r>
            <a:r>
              <a:rPr lang="en-US" altLang="en-US" sz="2300" dirty="0"/>
              <a:t> </a:t>
            </a:r>
            <a:r>
              <a:rPr lang="en-US" altLang="en-US" sz="2300" dirty="0" err="1"/>
              <a:t>fali</a:t>
            </a:r>
            <a:r>
              <a:rPr lang="en-US" altLang="en-US" sz="2300" dirty="0"/>
              <a:t> </a:t>
            </a:r>
            <a:r>
              <a:rPr lang="en-US" altLang="en-US" sz="2300" dirty="0" err="1"/>
              <a:t>sira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ne'ebé</a:t>
            </a:r>
            <a:r>
              <a:rPr lang="en-US" altLang="en-US" sz="2300" dirty="0"/>
              <a:t> </a:t>
            </a:r>
            <a:r>
              <a:rPr lang="en-US" altLang="en-US" sz="2300" dirty="0" err="1"/>
              <a:t>iha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surat-tahan</a:t>
            </a:r>
            <a:endParaRPr lang="en-US" altLang="en-US" sz="2300" dirty="0"/>
          </a:p>
          <a:p>
            <a:pPr marL="452438" indent="-425450">
              <a:spcAft>
                <a:spcPts val="600"/>
              </a:spcAft>
              <a:buAutoNum type="arabicPeriod"/>
              <a:defRPr/>
            </a:pPr>
            <a:r>
              <a:rPr lang="en-US" altLang="en-US" sz="2300" dirty="0" err="1"/>
              <a:t>Akurasi</a:t>
            </a:r>
            <a:r>
              <a:rPr lang="en-US" altLang="en-US" sz="2300" dirty="0"/>
              <a:t> no </a:t>
            </a:r>
            <a:r>
              <a:rPr lang="en-US" altLang="en-US" sz="2300" dirty="0" err="1"/>
              <a:t>presizaun</a:t>
            </a:r>
            <a:r>
              <a:rPr lang="en-US" altLang="en-US" sz="2300" dirty="0"/>
              <a:t> </a:t>
            </a:r>
            <a:r>
              <a:rPr lang="en-US" altLang="en-US" sz="2300" dirty="0" err="1"/>
              <a:t>pozisionál</a:t>
            </a:r>
            <a:r>
              <a:rPr lang="en-US" altLang="en-US" sz="2300" dirty="0"/>
              <a:t> </a:t>
            </a:r>
            <a:r>
              <a:rPr lang="en-US" altLang="en-US" sz="2300" dirty="0" err="1"/>
              <a:t>ne'ebé</a:t>
            </a:r>
            <a:r>
              <a:rPr lang="en-US" altLang="en-US" sz="2300" dirty="0"/>
              <a:t> </a:t>
            </a:r>
            <a:r>
              <a:rPr lang="en-US" altLang="en-US" sz="2300" dirty="0" err="1"/>
              <a:t>aas</a:t>
            </a:r>
            <a:r>
              <a:rPr lang="en-US" altLang="en-US" sz="2300" dirty="0"/>
              <a:t> </a:t>
            </a:r>
            <a:r>
              <a:rPr lang="en-US" altLang="en-US" sz="2300" dirty="0" err="1"/>
              <a:t>liu</a:t>
            </a:r>
            <a:r>
              <a:rPr lang="en-US" altLang="en-US" sz="2300" dirty="0"/>
              <a:t> </a:t>
            </a:r>
            <a:r>
              <a:rPr lang="en-US" altLang="en-US" sz="2300" dirty="0" err="1"/>
              <a:t>husi</a:t>
            </a:r>
            <a:r>
              <a:rPr lang="en-US" altLang="en-US" sz="2300" dirty="0"/>
              <a:t> </a:t>
            </a:r>
            <a:r>
              <a:rPr lang="en-US" altLang="en-US" sz="2300" dirty="0" err="1"/>
              <a:t>koordenada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sira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ne'ebé</a:t>
            </a:r>
            <a:r>
              <a:rPr lang="en-US" altLang="en-US" sz="2300" dirty="0"/>
              <a:t> </a:t>
            </a:r>
            <a:r>
              <a:rPr lang="en-US" altLang="en-US" sz="2300" dirty="0" err="1"/>
              <a:t>halibur</a:t>
            </a:r>
            <a:r>
              <a:rPr lang="en-US" altLang="en-US" sz="2300" dirty="0"/>
              <a:t>, </a:t>
            </a:r>
            <a:r>
              <a:rPr lang="en-US" altLang="en-US" sz="2300" dirty="0" err="1"/>
              <a:t>númeru</a:t>
            </a:r>
            <a:r>
              <a:rPr lang="en-US" altLang="en-US" sz="2300" dirty="0"/>
              <a:t> </a:t>
            </a:r>
            <a:r>
              <a:rPr lang="en-US" altLang="en-US" sz="2300" dirty="0" err="1"/>
              <a:t>kazu</a:t>
            </a:r>
            <a:r>
              <a:rPr lang="en-US" altLang="en-US" sz="2300" dirty="0"/>
              <a:t> </a:t>
            </a:r>
            <a:r>
              <a:rPr lang="en-US" altLang="en-US" sz="2300" dirty="0" err="1"/>
              <a:t>sira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ne'ebé</a:t>
            </a:r>
            <a:r>
              <a:rPr lang="en-US" altLang="en-US" sz="2300" dirty="0"/>
              <a:t> </a:t>
            </a:r>
            <a:r>
              <a:rPr lang="en-US" altLang="en-US" sz="2300" dirty="0" err="1"/>
              <a:t>uza</a:t>
            </a:r>
            <a:r>
              <a:rPr lang="en-US" altLang="en-US" sz="2300" dirty="0"/>
              <a:t> boot </a:t>
            </a:r>
            <a:r>
              <a:rPr lang="en-US" altLang="en-US" sz="2300" dirty="0" err="1"/>
              <a:t>liu</a:t>
            </a:r>
            <a:r>
              <a:rPr lang="en-US" altLang="en-US" sz="2300" dirty="0"/>
              <a:t>. </a:t>
            </a:r>
            <a:r>
              <a:rPr lang="en-US" altLang="en-US" sz="2300" dirty="0" err="1"/>
              <a:t>Tanba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ne'e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rekomenda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atu</a:t>
            </a:r>
            <a:r>
              <a:rPr lang="en-US" altLang="en-US" sz="2300" dirty="0"/>
              <a:t> sempre </a:t>
            </a:r>
            <a:r>
              <a:rPr lang="en-US" altLang="en-US" sz="2300" dirty="0" err="1"/>
              <a:t>buka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atu</a:t>
            </a:r>
            <a:r>
              <a:rPr lang="en-US" altLang="en-US" sz="2300" dirty="0"/>
              <a:t> </a:t>
            </a:r>
            <a:r>
              <a:rPr lang="en-US" altLang="en-US" sz="2300" dirty="0" err="1"/>
              <a:t>atinji</a:t>
            </a:r>
            <a:r>
              <a:rPr lang="en-US" altLang="en-US" sz="2300" dirty="0"/>
              <a:t> </a:t>
            </a:r>
            <a:r>
              <a:rPr lang="en-US" altLang="en-US" sz="2300" dirty="0" err="1"/>
              <a:t>nivel</a:t>
            </a:r>
            <a:r>
              <a:rPr lang="en-US" altLang="en-US" sz="2300" dirty="0"/>
              <a:t> </a:t>
            </a:r>
            <a:r>
              <a:rPr lang="en-US" altLang="en-US" sz="2300" dirty="0" err="1"/>
              <a:t>aas</a:t>
            </a:r>
            <a:r>
              <a:rPr lang="en-US" altLang="en-US" sz="2300" dirty="0"/>
              <a:t> </a:t>
            </a:r>
            <a:r>
              <a:rPr lang="en-US" altLang="en-US" sz="2300" dirty="0" err="1"/>
              <a:t>liu</a:t>
            </a:r>
            <a:r>
              <a:rPr lang="en-US" altLang="en-US" sz="2300" dirty="0"/>
              <a:t> </a:t>
            </a:r>
            <a:r>
              <a:rPr lang="en-US" altLang="en-US" sz="2300" dirty="0" err="1"/>
              <a:t>posivel</a:t>
            </a:r>
            <a:r>
              <a:rPr lang="en-US" altLang="en-US" sz="2300" dirty="0"/>
              <a:t> </a:t>
            </a:r>
            <a:r>
              <a:rPr lang="en-US" altLang="en-US" sz="2300" dirty="0" err="1"/>
              <a:t>hosi</a:t>
            </a:r>
            <a:r>
              <a:rPr lang="en-US" altLang="en-US" sz="2300" dirty="0"/>
              <a:t> </a:t>
            </a:r>
            <a:r>
              <a:rPr lang="en-US" altLang="en-US" sz="2300" dirty="0" err="1"/>
              <a:t>akurasi</a:t>
            </a:r>
            <a:r>
              <a:rPr lang="en-US" altLang="en-US" sz="2300" dirty="0"/>
              <a:t> no </a:t>
            </a:r>
            <a:r>
              <a:rPr lang="en-US" altLang="en-US" sz="2300" dirty="0" err="1"/>
              <a:t>presizaun</a:t>
            </a:r>
            <a:r>
              <a:rPr lang="en-US" altLang="en-US" sz="2300" dirty="0"/>
              <a:t> </a:t>
            </a:r>
            <a:r>
              <a:rPr lang="en-US" altLang="en-US" sz="2300" dirty="0" err="1"/>
              <a:t>pozisionál</a:t>
            </a:r>
            <a:endParaRPr lang="en-US" altLang="en-US" sz="2300" dirty="0"/>
          </a:p>
          <a:p>
            <a:pPr marL="452438" indent="-425450">
              <a:spcAft>
                <a:spcPts val="600"/>
              </a:spcAft>
              <a:buAutoNum type="arabicPeriod"/>
              <a:defRPr/>
            </a:pPr>
            <a:r>
              <a:rPr lang="en-US" altLang="en-US" sz="2300" dirty="0" err="1"/>
              <a:t>Halibur</a:t>
            </a:r>
            <a:r>
              <a:rPr lang="en-US" altLang="en-US" sz="2300" dirty="0"/>
              <a:t> </a:t>
            </a:r>
            <a:r>
              <a:rPr lang="en-US" altLang="en-US" sz="2300" dirty="0" err="1"/>
              <a:t>koordenada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jeográfika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sira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liuhosi</a:t>
            </a:r>
            <a:r>
              <a:rPr lang="en-US" altLang="en-US" sz="2300" dirty="0"/>
              <a:t> </a:t>
            </a:r>
            <a:r>
              <a:rPr lang="en-US" altLang="en-US" sz="2300" dirty="0" err="1"/>
              <a:t>uza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de'it</a:t>
            </a:r>
            <a:r>
              <a:rPr lang="en-US" altLang="en-US" sz="2300" dirty="0"/>
              <a:t> </a:t>
            </a:r>
            <a:r>
              <a:rPr lang="en-US" altLang="en-US" sz="2300" dirty="0" err="1"/>
              <a:t>aplikasaun</a:t>
            </a:r>
            <a:r>
              <a:rPr lang="en-US" altLang="en-US" sz="2300" dirty="0"/>
              <a:t> </a:t>
            </a:r>
            <a:r>
              <a:rPr lang="en-US" altLang="en-US" sz="2300" dirty="0" err="1"/>
              <a:t>mapa</a:t>
            </a:r>
            <a:r>
              <a:rPr lang="en-US" altLang="en-US" sz="2300" dirty="0"/>
              <a:t> offline (</a:t>
            </a:r>
            <a:r>
              <a:rPr lang="en-US" altLang="en-US" sz="2300" dirty="0" err="1"/>
              <a:t>métodu</a:t>
            </a:r>
            <a:r>
              <a:rPr lang="en-US" altLang="en-US" sz="2300" dirty="0"/>
              <a:t> 1-3) </a:t>
            </a:r>
            <a:r>
              <a:rPr lang="en-US" altLang="en-US" sz="2300" dirty="0" err="1"/>
              <a:t>ezije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katak</a:t>
            </a:r>
            <a:r>
              <a:rPr lang="en-US" altLang="en-US" sz="2300" dirty="0"/>
              <a:t> </a:t>
            </a:r>
            <a:r>
              <a:rPr lang="en-US" altLang="en-US" sz="2300" dirty="0" err="1"/>
              <a:t>halibur</a:t>
            </a:r>
            <a:r>
              <a:rPr lang="en-US" altLang="en-US" sz="2300" dirty="0"/>
              <a:t> </a:t>
            </a:r>
            <a:r>
              <a:rPr lang="en-US" altLang="en-US" sz="2300" dirty="0" err="1"/>
              <a:t>dadus</a:t>
            </a:r>
            <a:r>
              <a:rPr lang="en-US" altLang="en-US" sz="2300" dirty="0"/>
              <a:t> </a:t>
            </a:r>
            <a:r>
              <a:rPr lang="en-US" altLang="en-US" sz="2300" dirty="0" err="1"/>
              <a:t>sira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hatene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oinsá</a:t>
            </a:r>
            <a:r>
              <a:rPr lang="en-US" altLang="en-US" sz="2300" dirty="0"/>
              <a:t> </a:t>
            </a:r>
            <a:r>
              <a:rPr lang="en-US" altLang="en-US" sz="2300" dirty="0" err="1"/>
              <a:t>atu</a:t>
            </a:r>
            <a:r>
              <a:rPr lang="en-US" altLang="en-US" sz="2300" dirty="0"/>
              <a:t> </a:t>
            </a:r>
            <a:r>
              <a:rPr lang="en-US" altLang="en-US" sz="2300" dirty="0" err="1"/>
              <a:t>navega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iha</a:t>
            </a:r>
            <a:r>
              <a:rPr lang="en-US" altLang="en-US" sz="2300" dirty="0"/>
              <a:t> </a:t>
            </a:r>
            <a:r>
              <a:rPr lang="en-US" altLang="en-US" sz="2300" dirty="0" err="1"/>
              <a:t>mapa</a:t>
            </a:r>
            <a:r>
              <a:rPr lang="en-US" altLang="en-US" sz="2300" dirty="0"/>
              <a:t> ka </a:t>
            </a:r>
            <a:r>
              <a:rPr lang="en-US" altLang="en-US" sz="2300" dirty="0" err="1"/>
              <a:t>imajen</a:t>
            </a:r>
            <a:r>
              <a:rPr lang="en-US" altLang="en-US" sz="2300" dirty="0"/>
              <a:t> </a:t>
            </a:r>
            <a:r>
              <a:rPr lang="en-US" altLang="en-US" sz="2300" dirty="0" err="1"/>
              <a:t>sira</a:t>
            </a:r>
            <a:r>
              <a:rPr lang="en-US" altLang="en-US" sz="2300" dirty="0"/>
              <a:t> no </a:t>
            </a:r>
            <a:r>
              <a:rPr lang="en-US" altLang="en-US" sz="2300" dirty="0" err="1"/>
              <a:t>atu</a:t>
            </a:r>
            <a:r>
              <a:rPr lang="en-US" altLang="en-US" sz="2300" dirty="0"/>
              <a:t> </a:t>
            </a:r>
            <a:r>
              <a:rPr lang="en-US" altLang="en-US" sz="2300" dirty="0" err="1"/>
              <a:t>rekoñese</a:t>
            </a:r>
            <a:r>
              <a:rPr lang="en-US" altLang="en-US" sz="2300" dirty="0"/>
              <a:t> </a:t>
            </a:r>
            <a:r>
              <a:rPr lang="en-US" altLang="en-US" sz="2300" dirty="0" err="1"/>
              <a:t>terrenu</a:t>
            </a:r>
            <a:r>
              <a:rPr lang="en-US" altLang="en-US" sz="2300" dirty="0"/>
              <a:t> </a:t>
            </a:r>
            <a:r>
              <a:rPr lang="en-US" altLang="en-US" sz="2300" dirty="0" err="1"/>
              <a:t>hosi</a:t>
            </a:r>
            <a:r>
              <a:rPr lang="en-US" altLang="en-US" sz="2300" dirty="0"/>
              <a:t> vista </a:t>
            </a:r>
            <a:r>
              <a:rPr lang="en-US" altLang="en-US" sz="2300" dirty="0" err="1"/>
              <a:t>aérea</a:t>
            </a:r>
            <a:endParaRPr lang="en-PH" altLang="en-US" sz="2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CEED3-0FBB-CEA0-C31F-3541BDA1A4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520" t="38265" r="10441" b="47050"/>
          <a:stretch/>
        </p:blipFill>
        <p:spPr>
          <a:xfrm>
            <a:off x="11741377" y="1623488"/>
            <a:ext cx="277179" cy="249797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78CAEA8-36EC-CDD9-FF26-B289C0559FD8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64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45E263C-E4D2-0F24-0BB8-3726876CFB77}"/>
              </a:ext>
            </a:extLst>
          </p:cNvPr>
          <p:cNvSpPr txBox="1">
            <a:spLocks/>
          </p:cNvSpPr>
          <p:nvPr/>
        </p:nvSpPr>
        <p:spPr bwMode="auto">
          <a:xfrm>
            <a:off x="0" y="785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Prenxe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lakuna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iha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Halibur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koordenada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jeográfika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01373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117C0A7-A5EB-F098-944B-C1A9FD448A2F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91671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65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D12C20-3618-4BFE-5EA7-68ED29203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47" y="761465"/>
            <a:ext cx="8429427" cy="184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2300" dirty="0"/>
              <a:t>Item </a:t>
            </a:r>
            <a:r>
              <a:rPr lang="en-US" sz="2300" dirty="0" err="1"/>
              <a:t>sira</a:t>
            </a:r>
            <a:r>
              <a:rPr lang="en-US" sz="2300" dirty="0"/>
              <a:t> </a:t>
            </a:r>
            <a:r>
              <a:rPr lang="en-US" sz="2300" dirty="0" err="1"/>
              <a:t>tuirmai</a:t>
            </a:r>
            <a:r>
              <a:rPr lang="en-US" sz="2300" dirty="0"/>
              <a:t> </a:t>
            </a:r>
            <a:r>
              <a:rPr lang="en-US" sz="2300" dirty="0" err="1"/>
              <a:t>ne'e</a:t>
            </a:r>
            <a:r>
              <a:rPr lang="en-US" sz="2300" dirty="0"/>
              <a:t> </a:t>
            </a:r>
            <a:r>
              <a:rPr lang="en-US" sz="2300" dirty="0" err="1"/>
              <a:t>maka</a:t>
            </a:r>
            <a:r>
              <a:rPr lang="en-US" sz="2300" dirty="0"/>
              <a:t> </a:t>
            </a:r>
            <a:r>
              <a:rPr lang="en-US" sz="2300" dirty="0" err="1"/>
              <a:t>presiza</a:t>
            </a:r>
            <a:r>
              <a:rPr lang="en-US" sz="2300" dirty="0"/>
              <a:t> </a:t>
            </a:r>
            <a:r>
              <a:rPr lang="en-US" sz="2300" dirty="0" err="1"/>
              <a:t>ba</a:t>
            </a:r>
            <a:r>
              <a:rPr lang="en-US" sz="2300" dirty="0"/>
              <a:t> </a:t>
            </a:r>
            <a:r>
              <a:rPr lang="en-US" sz="2300" dirty="0" err="1"/>
              <a:t>métodu</a:t>
            </a:r>
            <a:r>
              <a:rPr lang="en-US" sz="2300" dirty="0"/>
              <a:t> </a:t>
            </a:r>
            <a:r>
              <a:rPr lang="en-US" sz="2300" dirty="0" err="1"/>
              <a:t>sira-ne'e</a:t>
            </a:r>
            <a:r>
              <a:rPr lang="en-US" sz="2300" dirty="0"/>
              <a:t> </a:t>
            </a:r>
            <a:r>
              <a:rPr lang="en-US" sz="2300" dirty="0" err="1"/>
              <a:t>ida-idak</a:t>
            </a:r>
            <a:r>
              <a:rPr lang="en-US" sz="2300" dirty="0"/>
              <a:t> </a:t>
            </a:r>
            <a:r>
              <a:rPr lang="fr-CH" sz="2300" dirty="0"/>
              <a:t>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300" dirty="0" err="1"/>
              <a:t>Formuláriu</a:t>
            </a:r>
            <a:r>
              <a:rPr lang="en-US" sz="2300" dirty="0"/>
              <a:t> </a:t>
            </a:r>
            <a:r>
              <a:rPr lang="en-US" sz="2300" dirty="0" err="1"/>
              <a:t>halibur</a:t>
            </a:r>
            <a:r>
              <a:rPr lang="en-US" sz="2300" dirty="0"/>
              <a:t> </a:t>
            </a:r>
            <a:r>
              <a:rPr lang="en-US" sz="2300" dirty="0" err="1"/>
              <a:t>dadus</a:t>
            </a:r>
            <a:endParaRPr lang="en-US" sz="2300" dirty="0"/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300" dirty="0"/>
              <a:t>Prosedimentu </a:t>
            </a:r>
            <a:r>
              <a:rPr lang="en-US" sz="2300" dirty="0" err="1"/>
              <a:t>operasionál</a:t>
            </a:r>
            <a:r>
              <a:rPr lang="en-US" sz="2300" dirty="0"/>
              <a:t> </a:t>
            </a:r>
            <a:r>
              <a:rPr lang="en-US" sz="2300" dirty="0" err="1"/>
              <a:t>padraun</a:t>
            </a:r>
            <a:r>
              <a:rPr lang="en-US" sz="2300" dirty="0"/>
              <a:t> </a:t>
            </a:r>
            <a:r>
              <a:rPr lang="en-US" sz="2300" dirty="0" err="1"/>
              <a:t>ida</a:t>
            </a:r>
            <a:r>
              <a:rPr lang="en-US" sz="2300" dirty="0"/>
              <a:t> (SOP)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300" dirty="0"/>
              <a:t>Lista </a:t>
            </a:r>
            <a:r>
              <a:rPr lang="en-US" sz="2300" dirty="0" err="1"/>
              <a:t>mestre</a:t>
            </a:r>
            <a:r>
              <a:rPr lang="en-US" sz="2300" dirty="0"/>
              <a:t> </a:t>
            </a:r>
            <a:r>
              <a:rPr lang="en-US" sz="2300" dirty="0" err="1"/>
              <a:t>hosi</a:t>
            </a:r>
            <a:r>
              <a:rPr lang="en-US" sz="2300" dirty="0"/>
              <a:t> </a:t>
            </a:r>
            <a:r>
              <a:rPr lang="en-US" sz="2300" dirty="0" err="1"/>
              <a:t>karakterístika</a:t>
            </a:r>
            <a:r>
              <a:rPr lang="en-US" sz="2300" dirty="0"/>
              <a:t> </a:t>
            </a:r>
            <a:r>
              <a:rPr lang="en-US" sz="2300" dirty="0" err="1"/>
              <a:t>jeográfika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r>
              <a:rPr lang="en-US" sz="2300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maka</a:t>
            </a:r>
            <a:r>
              <a:rPr lang="en-US" sz="2300" dirty="0"/>
              <a:t> </a:t>
            </a:r>
            <a:r>
              <a:rPr lang="en-US" sz="2300" dirty="0" err="1"/>
              <a:t>atu</a:t>
            </a:r>
            <a:r>
              <a:rPr lang="en-US" sz="2300" dirty="0"/>
              <a:t> </a:t>
            </a:r>
            <a:r>
              <a:rPr lang="en-US" sz="2300" dirty="0" err="1"/>
              <a:t>halibur</a:t>
            </a:r>
            <a:r>
              <a:rPr lang="en-US" sz="2300" dirty="0"/>
              <a:t> </a:t>
            </a:r>
            <a:r>
              <a:rPr lang="en-US" sz="2300" dirty="0" err="1"/>
              <a:t>koordenada</a:t>
            </a:r>
            <a:r>
              <a:rPr lang="en-US" sz="2300" dirty="0"/>
              <a:t> </a:t>
            </a:r>
            <a:r>
              <a:rPr lang="en-US" sz="2300" dirty="0" err="1"/>
              <a:t>jeográfika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endParaRPr lang="fr-CH" sz="23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239215-ADA9-A20C-A194-D9A033700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514" y="3633067"/>
            <a:ext cx="3243262" cy="2251117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5AEE75B1-AB2F-5D06-85F3-7B833357F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3098959"/>
            <a:ext cx="8037512" cy="3583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000" dirty="0" err="1"/>
              <a:t>Formuláriu</a:t>
            </a:r>
            <a:r>
              <a:rPr lang="en-US" sz="2000" dirty="0"/>
              <a:t> </a:t>
            </a:r>
            <a:r>
              <a:rPr lang="en-US" sz="2000" dirty="0" err="1"/>
              <a:t>kolesaun</a:t>
            </a:r>
            <a:r>
              <a:rPr lang="en-US" sz="2000" dirty="0"/>
              <a:t> </a:t>
            </a:r>
            <a:r>
              <a:rPr lang="en-US" sz="2000" dirty="0" err="1"/>
              <a:t>ida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loloos</a:t>
            </a:r>
            <a:r>
              <a:rPr lang="en-US" sz="2000" dirty="0"/>
              <a:t> </a:t>
            </a:r>
            <a:r>
              <a:rPr lang="en-US" sz="2000" dirty="0" err="1"/>
              <a:t>tenke</a:t>
            </a:r>
            <a:r>
              <a:rPr lang="en-US" sz="2000" dirty="0"/>
              <a:t> </a:t>
            </a:r>
            <a:r>
              <a:rPr lang="en-US" sz="2000" dirty="0" err="1"/>
              <a:t>inklui</a:t>
            </a:r>
            <a:r>
              <a:rPr lang="en-US" sz="2000" dirty="0"/>
              <a:t> </a:t>
            </a:r>
            <a:r>
              <a:rPr lang="en-US" sz="2000" dirty="0" err="1"/>
              <a:t>kampu</a:t>
            </a:r>
            <a:r>
              <a:rPr lang="en-US" sz="2000" dirty="0"/>
              <a:t> </a:t>
            </a:r>
            <a:r>
              <a:rPr lang="en-US" sz="2000" dirty="0" err="1"/>
              <a:t>sira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permite</a:t>
            </a:r>
            <a:r>
              <a:rPr lang="en-US" sz="2000" dirty="0"/>
              <a:t> </a:t>
            </a:r>
            <a:r>
              <a:rPr lang="en-US" sz="2000" dirty="0" err="1"/>
              <a:t>atu</a:t>
            </a:r>
            <a:r>
              <a:rPr lang="en-US" sz="2000" dirty="0"/>
              <a:t> </a:t>
            </a:r>
            <a:r>
              <a:rPr lang="en-US" sz="2000" dirty="0" err="1"/>
              <a:t>kaptura</a:t>
            </a:r>
            <a:r>
              <a:rPr lang="en-US" sz="2000" dirty="0"/>
              <a:t> 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Naran </a:t>
            </a:r>
            <a:r>
              <a:rPr lang="en-US" sz="2000" dirty="0" err="1"/>
              <a:t>ofisiál</a:t>
            </a:r>
            <a:r>
              <a:rPr lang="en-US" sz="2000" dirty="0"/>
              <a:t> no </a:t>
            </a:r>
            <a:r>
              <a:rPr lang="en-US" sz="2000" dirty="0" err="1"/>
              <a:t>identifikadór</a:t>
            </a:r>
            <a:r>
              <a:rPr lang="en-US" sz="2000" dirty="0"/>
              <a:t> </a:t>
            </a:r>
            <a:r>
              <a:rPr lang="en-US" sz="2000" dirty="0" err="1"/>
              <a:t>úniku</a:t>
            </a:r>
            <a:r>
              <a:rPr lang="en-US" sz="2000" dirty="0"/>
              <a:t> </a:t>
            </a:r>
            <a:r>
              <a:rPr lang="en-US" sz="2000" dirty="0" err="1"/>
              <a:t>hosi</a:t>
            </a:r>
            <a:r>
              <a:rPr lang="en-US" sz="2000" dirty="0"/>
              <a:t> </a:t>
            </a:r>
            <a:r>
              <a:rPr lang="en-US" sz="2000" dirty="0" err="1"/>
              <a:t>karakterístika</a:t>
            </a:r>
            <a:r>
              <a:rPr lang="en-US" sz="2000" dirty="0"/>
              <a:t> </a:t>
            </a:r>
            <a:r>
              <a:rPr lang="en-US" sz="2000" dirty="0" err="1"/>
              <a:t>jeográfika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foti</a:t>
            </a:r>
            <a:r>
              <a:rPr lang="en-US" sz="2000" dirty="0"/>
              <a:t> </a:t>
            </a:r>
            <a:r>
              <a:rPr lang="en-US" sz="2000" dirty="0" err="1"/>
              <a:t>hosi</a:t>
            </a:r>
            <a:r>
              <a:rPr lang="en-US" sz="2000" dirty="0"/>
              <a:t> </a:t>
            </a:r>
            <a:r>
              <a:rPr lang="en-US" sz="2000" dirty="0" err="1"/>
              <a:t>lista</a:t>
            </a:r>
            <a:r>
              <a:rPr lang="en-US" sz="2000" dirty="0"/>
              <a:t> </a:t>
            </a:r>
            <a:r>
              <a:rPr lang="en-US" sz="2000" dirty="0" err="1"/>
              <a:t>mestre</a:t>
            </a: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Enderesu</a:t>
            </a:r>
            <a:r>
              <a:rPr lang="en-US" sz="2000" dirty="0"/>
              <a:t> no </a:t>
            </a:r>
            <a:r>
              <a:rPr lang="en-US" sz="2000" dirty="0" err="1"/>
              <a:t>fatin</a:t>
            </a:r>
            <a:r>
              <a:rPr lang="en-US" sz="2000" dirty="0"/>
              <a:t> </a:t>
            </a:r>
            <a:r>
              <a:rPr lang="en-US" sz="2000" dirty="0" err="1"/>
              <a:t>iha</a:t>
            </a:r>
            <a:r>
              <a:rPr lang="en-US" sz="2000" dirty="0"/>
              <a:t> </a:t>
            </a:r>
            <a:r>
              <a:rPr lang="en-US" sz="2000" dirty="0" err="1"/>
              <a:t>estrutura</a:t>
            </a:r>
            <a:r>
              <a:rPr lang="en-US" sz="2000" dirty="0"/>
              <a:t> </a:t>
            </a:r>
            <a:r>
              <a:rPr lang="en-US" sz="2000" dirty="0" err="1"/>
              <a:t>administrativa</a:t>
            </a:r>
            <a:r>
              <a:rPr lang="en-US" sz="2000" dirty="0"/>
              <a:t> (</a:t>
            </a:r>
            <a:r>
              <a:rPr lang="en-US" sz="2000" dirty="0" err="1"/>
              <a:t>naran</a:t>
            </a:r>
            <a:r>
              <a:rPr lang="en-US" sz="2000" dirty="0"/>
              <a:t> </a:t>
            </a:r>
            <a:r>
              <a:rPr lang="en-US" sz="2000" dirty="0" err="1"/>
              <a:t>ofisiál</a:t>
            </a:r>
            <a:r>
              <a:rPr lang="en-US" sz="2000" dirty="0"/>
              <a:t> no </a:t>
            </a:r>
            <a:r>
              <a:rPr lang="en-US" sz="2000" dirty="0" err="1"/>
              <a:t>identifikadór</a:t>
            </a:r>
            <a:r>
              <a:rPr lang="en-US" sz="2000" dirty="0"/>
              <a:t> </a:t>
            </a:r>
            <a:r>
              <a:rPr lang="en-US" sz="2000" dirty="0" err="1"/>
              <a:t>úniku</a:t>
            </a:r>
            <a:r>
              <a:rPr lang="en-US" sz="2000" dirty="0"/>
              <a:t> </a:t>
            </a:r>
            <a:r>
              <a:rPr lang="en-US" sz="2000" dirty="0" err="1"/>
              <a:t>hosi</a:t>
            </a:r>
            <a:r>
              <a:rPr lang="en-US" sz="2000" dirty="0"/>
              <a:t> </a:t>
            </a:r>
            <a:r>
              <a:rPr lang="en-US" sz="2000" dirty="0" err="1"/>
              <a:t>unidade</a:t>
            </a:r>
            <a:r>
              <a:rPr lang="en-US" sz="2000" dirty="0"/>
              <a:t> </a:t>
            </a:r>
            <a:r>
              <a:rPr lang="en-US" sz="2000" dirty="0" err="1"/>
              <a:t>administrativa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maka</a:t>
            </a:r>
            <a:r>
              <a:rPr lang="en-US" sz="2000" dirty="0"/>
              <a:t> </a:t>
            </a:r>
            <a:r>
              <a:rPr lang="en-US" sz="2000" dirty="0" err="1"/>
              <a:t>karakterístika</a:t>
            </a:r>
            <a:r>
              <a:rPr lang="en-US" sz="2000" dirty="0"/>
              <a:t> </a:t>
            </a:r>
            <a:r>
              <a:rPr lang="en-US" sz="2000" dirty="0" err="1"/>
              <a:t>jeográfika</a:t>
            </a:r>
            <a:r>
              <a:rPr lang="en-US" sz="2000" dirty="0"/>
              <a:t> </a:t>
            </a:r>
            <a:r>
              <a:rPr lang="en-US" sz="2000" dirty="0" err="1"/>
              <a:t>lokaliza</a:t>
            </a:r>
            <a:r>
              <a:rPr lang="en-US" sz="2000" dirty="0"/>
              <a:t>) </a:t>
            </a:r>
            <a:r>
              <a:rPr lang="en-US" sz="2000" dirty="0" err="1"/>
              <a:t>hosi</a:t>
            </a:r>
            <a:r>
              <a:rPr lang="en-US" sz="2000" dirty="0"/>
              <a:t> </a:t>
            </a:r>
            <a:r>
              <a:rPr lang="en-US" sz="2000" dirty="0" err="1"/>
              <a:t>karakterístika</a:t>
            </a: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Koordenada</a:t>
            </a:r>
            <a:r>
              <a:rPr lang="en-US" sz="2000" dirty="0"/>
              <a:t> </a:t>
            </a:r>
            <a:r>
              <a:rPr lang="en-US" sz="2000" dirty="0" err="1"/>
              <a:t>jeográfika</a:t>
            </a:r>
            <a:r>
              <a:rPr lang="en-US" sz="2000" dirty="0"/>
              <a:t> </a:t>
            </a:r>
            <a:r>
              <a:rPr lang="en-US" sz="2000" dirty="0" err="1"/>
              <a:t>sira</a:t>
            </a:r>
            <a:r>
              <a:rPr lang="en-US" sz="2000" dirty="0"/>
              <a:t> </a:t>
            </a:r>
            <a:r>
              <a:rPr lang="en-US" sz="2000" dirty="0" err="1"/>
              <a:t>hosi</a:t>
            </a:r>
            <a:r>
              <a:rPr lang="en-US" sz="2000" dirty="0"/>
              <a:t> </a:t>
            </a:r>
            <a:r>
              <a:rPr lang="en-US" sz="2000" dirty="0" err="1"/>
              <a:t>karakterístika</a:t>
            </a:r>
            <a:r>
              <a:rPr lang="en-US" sz="2000" dirty="0"/>
              <a:t> </a:t>
            </a:r>
            <a:r>
              <a:rPr lang="en-US" sz="2000" dirty="0" err="1"/>
              <a:t>jeográfika</a:t>
            </a:r>
            <a:r>
              <a:rPr lang="en-US" sz="2000" dirty="0"/>
              <a:t> no </a:t>
            </a:r>
            <a:r>
              <a:rPr lang="en-US" sz="2000" dirty="0" err="1"/>
              <a:t>mós</a:t>
            </a:r>
            <a:r>
              <a:rPr lang="en-US" sz="2000" dirty="0"/>
              <a:t> </a:t>
            </a:r>
            <a:r>
              <a:rPr lang="en-US" sz="2000" dirty="0" err="1"/>
              <a:t>kampu</a:t>
            </a:r>
            <a:r>
              <a:rPr lang="en-US" sz="2000" dirty="0"/>
              <a:t> </a:t>
            </a:r>
            <a:r>
              <a:rPr lang="en-US" sz="2000" dirty="0" err="1"/>
              <a:t>sira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uza</a:t>
            </a:r>
            <a:r>
              <a:rPr lang="en-US" sz="2000" dirty="0"/>
              <a:t> </a:t>
            </a:r>
            <a:r>
              <a:rPr lang="en-US" sz="2000" dirty="0" err="1"/>
              <a:t>hodi</a:t>
            </a:r>
            <a:r>
              <a:rPr lang="en-US" sz="2000" dirty="0"/>
              <a:t> </a:t>
            </a:r>
            <a:r>
              <a:rPr lang="en-US" sz="2000" dirty="0" err="1"/>
              <a:t>avalia</a:t>
            </a:r>
            <a:r>
              <a:rPr lang="en-US" sz="2000" dirty="0"/>
              <a:t> </a:t>
            </a:r>
            <a:r>
              <a:rPr lang="en-US" sz="2000" dirty="0" err="1"/>
              <a:t>kualidade</a:t>
            </a:r>
            <a:r>
              <a:rPr lang="en-US" sz="2000" dirty="0"/>
              <a:t> </a:t>
            </a:r>
            <a:r>
              <a:rPr lang="en-US" sz="2000" dirty="0" err="1"/>
              <a:t>hosi</a:t>
            </a:r>
            <a:r>
              <a:rPr lang="en-US" sz="2000" dirty="0"/>
              <a:t> </a:t>
            </a:r>
            <a:r>
              <a:rPr lang="en-US" sz="2000" dirty="0" err="1"/>
              <a:t>Koordenada</a:t>
            </a:r>
            <a:r>
              <a:rPr lang="en-US" sz="2000" dirty="0"/>
              <a:t> </a:t>
            </a:r>
            <a:r>
              <a:rPr lang="en-US" sz="2000" dirty="0" err="1"/>
              <a:t>sira-ne'e</a:t>
            </a:r>
            <a:r>
              <a:rPr lang="en-US" sz="2000" dirty="0"/>
              <a:t> (</a:t>
            </a:r>
            <a:r>
              <a:rPr lang="en-US" sz="2000" dirty="0" err="1"/>
              <a:t>númeru</a:t>
            </a:r>
            <a:r>
              <a:rPr lang="en-US" sz="2000" dirty="0"/>
              <a:t> </a:t>
            </a:r>
            <a:r>
              <a:rPr lang="en-US" sz="2000" dirty="0" err="1"/>
              <a:t>sinál</a:t>
            </a:r>
            <a:r>
              <a:rPr lang="en-US" sz="2000" dirty="0"/>
              <a:t> </a:t>
            </a:r>
            <a:r>
              <a:rPr lang="en-US" sz="2000" dirty="0" err="1"/>
              <a:t>sira</a:t>
            </a:r>
            <a:r>
              <a:rPr lang="en-US" sz="2000" dirty="0"/>
              <a:t>, </a:t>
            </a:r>
            <a:r>
              <a:rPr lang="en-US" sz="2000" dirty="0" err="1"/>
              <a:t>akurasi</a:t>
            </a:r>
            <a:r>
              <a:rPr lang="en-US" sz="2000" dirty="0"/>
              <a:t> </a:t>
            </a:r>
            <a:r>
              <a:rPr lang="en-US" sz="2000" dirty="0" err="1"/>
              <a:t>instrumentál</a:t>
            </a:r>
            <a:r>
              <a:rPr lang="en-US" sz="2000" dirty="0"/>
              <a:t>).</a:t>
            </a:r>
            <a:endParaRPr lang="en-GB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DB0515-89A7-2018-A134-AB6FC8189C0E}"/>
              </a:ext>
            </a:extLst>
          </p:cNvPr>
          <p:cNvSpPr txBox="1"/>
          <p:nvPr/>
        </p:nvSpPr>
        <p:spPr>
          <a:xfrm>
            <a:off x="554831" y="2705488"/>
            <a:ext cx="3815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Formuláriu</a:t>
            </a:r>
            <a:r>
              <a:rPr lang="en-US" sz="2000" b="1" dirty="0"/>
              <a:t> </a:t>
            </a:r>
            <a:r>
              <a:rPr lang="en-US" sz="2000" b="1" dirty="0" err="1"/>
              <a:t>halibur</a:t>
            </a:r>
            <a:r>
              <a:rPr lang="en-US" sz="2000" b="1" dirty="0"/>
              <a:t> </a:t>
            </a:r>
            <a:r>
              <a:rPr lang="en-US" sz="2000" b="1" dirty="0" err="1"/>
              <a:t>dadus</a:t>
            </a:r>
            <a:endParaRPr lang="en-GB" sz="2000" b="1" dirty="0"/>
          </a:p>
        </p:txBody>
      </p:sp>
      <p:pic>
        <p:nvPicPr>
          <p:cNvPr id="7" name="Picture 6" descr="A close-up of a hand holding a device&#10;&#10;Description automatically generated">
            <a:extLst>
              <a:ext uri="{FF2B5EF4-FFF2-40B4-BE49-F238E27FC236}">
                <a16:creationId xmlns:a16="http://schemas.microsoft.com/office/drawing/2014/main" id="{28776B80-77BF-BD36-425C-353A21AB6B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24323" y="893509"/>
            <a:ext cx="1017727" cy="720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182F9E-ECDE-A400-5CB0-2F5C3733E4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520" t="38265" r="10441" b="47050"/>
          <a:stretch/>
        </p:blipFill>
        <p:spPr>
          <a:xfrm>
            <a:off x="11741377" y="1623488"/>
            <a:ext cx="277179" cy="24979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662B3BC-C28F-A460-C215-23D659A45C59}"/>
              </a:ext>
            </a:extLst>
          </p:cNvPr>
          <p:cNvSpPr txBox="1">
            <a:spLocks/>
          </p:cNvSpPr>
          <p:nvPr/>
        </p:nvSpPr>
        <p:spPr bwMode="auto">
          <a:xfrm>
            <a:off x="0" y="785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Prenxe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lakuna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iha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Halibur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koordenada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jeográfika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37981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117C0A7-A5EB-F098-944B-C1A9FD448A2F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618565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66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8A26305-C804-5808-518B-EC8EA008F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5634" y="2016667"/>
            <a:ext cx="3951919" cy="3057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256F9D8-FA5D-A43C-7D5C-026803BED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3" y="1378893"/>
            <a:ext cx="6729225" cy="3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dirty="0"/>
              <a:t>SOP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dokumentu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PH" sz="2400" dirty="0"/>
              <a:t>:</a:t>
            </a:r>
          </a:p>
          <a:p>
            <a:pPr marL="628650" lvl="0" indent="-361950">
              <a:buFont typeface="Arial" pitchFamily="34" charset="0"/>
              <a:buChar char="•"/>
            </a:pPr>
            <a:r>
              <a:rPr lang="en-US" sz="2400" dirty="0" err="1"/>
              <a:t>Kontein</a:t>
            </a:r>
            <a:r>
              <a:rPr lang="en-US" sz="2400" dirty="0"/>
              <a:t> </a:t>
            </a:r>
            <a:r>
              <a:rPr lang="en-US" sz="2400" dirty="0" err="1"/>
              <a:t>detallu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kona-ba</a:t>
            </a:r>
            <a:r>
              <a:rPr lang="en-US" sz="2400" dirty="0"/>
              <a:t> </a:t>
            </a:r>
            <a:r>
              <a:rPr lang="en-US" sz="2400" dirty="0" err="1"/>
              <a:t>etapa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tuir</a:t>
            </a:r>
            <a:r>
              <a:rPr lang="en-US" sz="2400" dirty="0"/>
              <a:t> </a:t>
            </a:r>
            <a:r>
              <a:rPr lang="en-US" sz="2400" dirty="0" err="1"/>
              <a:t>hodi</a:t>
            </a:r>
            <a:r>
              <a:rPr lang="en-US" sz="2400" dirty="0"/>
              <a:t> </a:t>
            </a:r>
            <a:r>
              <a:rPr lang="en-US" sz="2400" dirty="0" err="1"/>
              <a:t>halibur</a:t>
            </a:r>
            <a:r>
              <a:rPr lang="en-US" sz="2400" dirty="0"/>
              <a:t> no </a:t>
            </a:r>
            <a:r>
              <a:rPr lang="en-US" sz="2400" dirty="0" err="1"/>
              <a:t>verifika</a:t>
            </a:r>
            <a:r>
              <a:rPr lang="en-US" sz="2400" dirty="0"/>
              <a:t> </a:t>
            </a:r>
            <a:r>
              <a:rPr lang="en-US" sz="2400" dirty="0" err="1"/>
              <a:t>kualidade</a:t>
            </a:r>
            <a:r>
              <a:rPr lang="en-US" sz="2400" dirty="0"/>
              <a:t> </a:t>
            </a:r>
            <a:r>
              <a:rPr lang="en-US" sz="2400" dirty="0" err="1"/>
              <a:t>koordenada</a:t>
            </a:r>
            <a:r>
              <a:rPr lang="en-US" sz="2400" dirty="0"/>
              <a:t> </a:t>
            </a:r>
            <a:r>
              <a:rPr lang="en-US" sz="2400" dirty="0" err="1"/>
              <a:t>jeográfika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endParaRPr lang="en-US" sz="2400" dirty="0"/>
          </a:p>
          <a:p>
            <a:pPr marL="628650" lvl="0" indent="-361950">
              <a:buFont typeface="Arial" pitchFamily="34" charset="0"/>
              <a:buChar char="•"/>
            </a:pPr>
            <a:r>
              <a:rPr lang="en-US" sz="2400" dirty="0"/>
              <a:t>Tenke </a:t>
            </a:r>
            <a:r>
              <a:rPr lang="en-US" sz="2400" dirty="0" err="1"/>
              <a:t>uza</a:t>
            </a:r>
            <a:r>
              <a:rPr lang="en-US" sz="2400" dirty="0"/>
              <a:t> </a:t>
            </a:r>
            <a:r>
              <a:rPr lang="en-US" sz="2400" dirty="0" err="1"/>
              <a:t>durante</a:t>
            </a:r>
            <a:r>
              <a:rPr lang="en-US" sz="2400" dirty="0"/>
              <a:t> </a:t>
            </a:r>
            <a:r>
              <a:rPr lang="en-US" sz="2400" dirty="0" err="1"/>
              <a:t>treinamentu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kolektór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no </a:t>
            </a:r>
            <a:r>
              <a:rPr lang="en-US" sz="2400" dirty="0" err="1"/>
              <a:t>supervizór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no </a:t>
            </a:r>
            <a:r>
              <a:rPr lang="en-US" sz="2400" dirty="0" err="1"/>
              <a:t>mós</a:t>
            </a:r>
            <a:r>
              <a:rPr lang="en-US" sz="2400" dirty="0"/>
              <a:t> </a:t>
            </a:r>
            <a:r>
              <a:rPr lang="en-US" sz="2400" dirty="0" err="1"/>
              <a:t>durante</a:t>
            </a:r>
            <a:r>
              <a:rPr lang="en-US" sz="2400" dirty="0"/>
              <a:t> </a:t>
            </a:r>
            <a:r>
              <a:rPr lang="en-US" sz="2400" dirty="0" err="1"/>
              <a:t>ezersísiu</a:t>
            </a:r>
            <a:r>
              <a:rPr lang="en-US" sz="2400" dirty="0"/>
              <a:t> </a:t>
            </a:r>
            <a:r>
              <a:rPr lang="en-US" sz="2400" dirty="0" err="1"/>
              <a:t>halibur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.</a:t>
            </a:r>
          </a:p>
          <a:p>
            <a:pPr marL="628650" lvl="0" indent="-361950">
              <a:buFont typeface="Arial" pitchFamily="34" charset="0"/>
              <a:buChar char="•"/>
            </a:pPr>
            <a:r>
              <a:rPr lang="en-US" sz="2400" dirty="0"/>
              <a:t>Foka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fornese</a:t>
            </a:r>
            <a:r>
              <a:rPr lang="en-US" sz="2400" dirty="0"/>
              <a:t> </a:t>
            </a:r>
            <a:r>
              <a:rPr lang="en-US" sz="2400" dirty="0" err="1"/>
              <a:t>de'it</a:t>
            </a:r>
            <a:r>
              <a:rPr lang="en-US" sz="2400" dirty="0"/>
              <a:t> </a:t>
            </a:r>
            <a:r>
              <a:rPr lang="en-US" sz="2400" dirty="0" err="1"/>
              <a:t>informasaun</a:t>
            </a:r>
            <a:r>
              <a:rPr lang="en-US" sz="2400" dirty="0"/>
              <a:t> </a:t>
            </a:r>
            <a:r>
              <a:rPr lang="en-US" sz="2400" dirty="0" err="1"/>
              <a:t>esensiál</a:t>
            </a:r>
            <a:r>
              <a:rPr lang="en-US" sz="2400" dirty="0"/>
              <a:t>, </a:t>
            </a:r>
            <a:r>
              <a:rPr lang="en-US" sz="2400" dirty="0" err="1"/>
              <a:t>sai</a:t>
            </a:r>
            <a:r>
              <a:rPr lang="en-US" sz="2400" dirty="0"/>
              <a:t> </a:t>
            </a:r>
            <a:r>
              <a:rPr lang="en-US" sz="2400" dirty="0" err="1"/>
              <a:t>klaru</a:t>
            </a:r>
            <a:r>
              <a:rPr lang="en-US" sz="2400" dirty="0"/>
              <a:t> no simples </a:t>
            </a:r>
            <a:r>
              <a:rPr lang="en-US" sz="2400" dirty="0" err="1"/>
              <a:t>liután</a:t>
            </a:r>
            <a:r>
              <a:rPr lang="en-US" sz="2400" dirty="0"/>
              <a:t>, </a:t>
            </a:r>
            <a:r>
              <a:rPr lang="en-US" sz="2400" dirty="0" err="1"/>
              <a:t>kobre</a:t>
            </a:r>
            <a:r>
              <a:rPr lang="en-US" sz="2400" dirty="0"/>
              <a:t> </a:t>
            </a:r>
            <a:r>
              <a:rPr lang="en-US" sz="2400" dirty="0" err="1"/>
              <a:t>kampu</a:t>
            </a:r>
            <a:r>
              <a:rPr lang="en-US" sz="2400" dirty="0"/>
              <a:t> </a:t>
            </a:r>
            <a:r>
              <a:rPr lang="en-US" sz="2400" dirty="0" err="1"/>
              <a:t>hotu-hotu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formuláriu</a:t>
            </a:r>
            <a:r>
              <a:rPr lang="en-US" sz="2400" dirty="0"/>
              <a:t>, no </a:t>
            </a:r>
            <a:r>
              <a:rPr lang="en-US" sz="2400" dirty="0" err="1"/>
              <a:t>inklui</a:t>
            </a:r>
            <a:r>
              <a:rPr lang="en-US" sz="2400" dirty="0"/>
              <a:t> </a:t>
            </a:r>
            <a:r>
              <a:rPr lang="en-US" sz="2400" dirty="0" err="1"/>
              <a:t>ilustrasaun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sei </a:t>
            </a:r>
            <a:r>
              <a:rPr lang="en-US" sz="2400" dirty="0" err="1"/>
              <a:t>ajuda</a:t>
            </a:r>
            <a:r>
              <a:rPr lang="en-US" sz="2400" dirty="0"/>
              <a:t> </a:t>
            </a:r>
            <a:r>
              <a:rPr lang="en-US" sz="2400" dirty="0" err="1"/>
              <a:t>halibur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kompleta</a:t>
            </a:r>
            <a:r>
              <a:rPr lang="en-US" sz="2400" dirty="0"/>
              <a:t> </a:t>
            </a:r>
            <a:r>
              <a:rPr lang="en-US" sz="2400" dirty="0" err="1"/>
              <a:t>etapa</a:t>
            </a:r>
            <a:r>
              <a:rPr lang="en-US" sz="2400" dirty="0"/>
              <a:t> </a:t>
            </a:r>
            <a:r>
              <a:rPr lang="en-US" sz="2400" dirty="0" err="1"/>
              <a:t>ida-idak</a:t>
            </a:r>
            <a:endParaRPr lang="en-GB" sz="24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3BE5662-7EE6-B81C-BEA0-FC06C5F67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3" y="744606"/>
            <a:ext cx="6051982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fr-CH" sz="2400" b="1" dirty="0" err="1"/>
              <a:t>Padraun</a:t>
            </a:r>
            <a:r>
              <a:rPr lang="fr-CH" sz="2400" b="1" dirty="0"/>
              <a:t> </a:t>
            </a:r>
            <a:r>
              <a:rPr lang="fr-CH" sz="2400" b="1" dirty="0" err="1"/>
              <a:t>Prosedimentu</a:t>
            </a:r>
            <a:r>
              <a:rPr lang="fr-CH" sz="2400" b="1" dirty="0"/>
              <a:t> </a:t>
            </a:r>
            <a:r>
              <a:rPr lang="fr-CH" sz="2400" b="1" dirty="0" err="1"/>
              <a:t>Operasionál</a:t>
            </a:r>
            <a:r>
              <a:rPr lang="fr-CH" sz="2400" b="1" dirty="0"/>
              <a:t> (SOP)</a:t>
            </a:r>
          </a:p>
        </p:txBody>
      </p:sp>
      <p:pic>
        <p:nvPicPr>
          <p:cNvPr id="9" name="Picture 8" descr="A close-up of a hand holding a device&#10;&#10;Description automatically generated">
            <a:extLst>
              <a:ext uri="{FF2B5EF4-FFF2-40B4-BE49-F238E27FC236}">
                <a16:creationId xmlns:a16="http://schemas.microsoft.com/office/drawing/2014/main" id="{72B1CD83-B3D8-1275-45E2-11AA6593E8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24323" y="893509"/>
            <a:ext cx="1017727" cy="720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154FC-4612-46CD-ACA4-C49AB43911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520" t="38265" r="10441" b="47050"/>
          <a:stretch/>
        </p:blipFill>
        <p:spPr>
          <a:xfrm>
            <a:off x="11741377" y="1623488"/>
            <a:ext cx="277179" cy="24979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22472A8-EF2D-B87B-0E76-AD538B028690}"/>
              </a:ext>
            </a:extLst>
          </p:cNvPr>
          <p:cNvSpPr txBox="1">
            <a:spLocks/>
          </p:cNvSpPr>
          <p:nvPr/>
        </p:nvSpPr>
        <p:spPr bwMode="auto">
          <a:xfrm>
            <a:off x="0" y="785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Prenxe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lakuna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iha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Halibur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koordenada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jeográfika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9833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117C0A7-A5EB-F098-944B-C1A9FD448A2F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636494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67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902363F-51BF-989D-8D54-B08C7E703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731188"/>
            <a:ext cx="2664296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b="1" dirty="0"/>
              <a:t>Lista Mestre </a:t>
            </a:r>
            <a:r>
              <a:rPr lang="en-US" sz="2400" b="1" dirty="0" err="1"/>
              <a:t>sira</a:t>
            </a:r>
            <a:endParaRPr lang="en-GB" sz="24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30E734-F271-5468-9D3F-F2F5F168E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" y="1170875"/>
            <a:ext cx="9551987" cy="2141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000" dirty="0" err="1"/>
              <a:t>Ezersísiu</a:t>
            </a:r>
            <a:r>
              <a:rPr lang="en-US" sz="2000" dirty="0"/>
              <a:t> </a:t>
            </a:r>
            <a:r>
              <a:rPr lang="en-US" sz="2000" dirty="0" err="1"/>
              <a:t>halibur</a:t>
            </a:r>
            <a:r>
              <a:rPr lang="en-US" sz="2000" dirty="0"/>
              <a:t> </a:t>
            </a:r>
            <a:r>
              <a:rPr lang="en-US" sz="2000" dirty="0" err="1"/>
              <a:t>dadus</a:t>
            </a:r>
            <a:r>
              <a:rPr lang="en-US" sz="2000" dirty="0"/>
              <a:t> </a:t>
            </a:r>
            <a:r>
              <a:rPr lang="en-US" sz="2000" dirty="0" err="1"/>
              <a:t>bazeia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</a:t>
            </a:r>
            <a:r>
              <a:rPr lang="en-US" sz="2000" dirty="0" err="1"/>
              <a:t>utilizasaun</a:t>
            </a:r>
            <a:r>
              <a:rPr lang="en-US" sz="2000" dirty="0"/>
              <a:t> </a:t>
            </a:r>
            <a:r>
              <a:rPr lang="en-US" sz="2000" dirty="0" err="1"/>
              <a:t>lista</a:t>
            </a:r>
            <a:r>
              <a:rPr lang="en-US" sz="2000" dirty="0"/>
              <a:t> </a:t>
            </a:r>
            <a:r>
              <a:rPr lang="en-US" sz="2000" dirty="0" err="1"/>
              <a:t>mestre</a:t>
            </a:r>
            <a:r>
              <a:rPr lang="en-US" sz="2000" dirty="0"/>
              <a:t> </a:t>
            </a:r>
            <a:r>
              <a:rPr lang="en-US" sz="2000" dirty="0" err="1"/>
              <a:t>husi</a:t>
            </a:r>
            <a:r>
              <a:rPr lang="en-US" sz="2000" dirty="0"/>
              <a:t> </a:t>
            </a:r>
            <a:r>
              <a:rPr lang="fr-FR" sz="2000" dirty="0"/>
              <a:t>:</a:t>
            </a:r>
          </a:p>
          <a:p>
            <a:pPr lvl="0"/>
            <a:endParaRPr lang="en-GB" sz="1050" dirty="0"/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b="1" dirty="0" err="1"/>
              <a:t>Karakterístika</a:t>
            </a:r>
            <a:r>
              <a:rPr lang="en-US" sz="2000" b="1" dirty="0"/>
              <a:t> </a:t>
            </a:r>
            <a:r>
              <a:rPr lang="en-US" sz="2000" b="1" dirty="0" err="1"/>
              <a:t>jeográfika</a:t>
            </a:r>
            <a:r>
              <a:rPr lang="en-US" sz="2000" b="1" dirty="0"/>
              <a:t> </a:t>
            </a:r>
            <a:r>
              <a:rPr lang="en-US" sz="2000" dirty="0" err="1"/>
              <a:t>sira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presiza</a:t>
            </a:r>
            <a:r>
              <a:rPr lang="en-US" sz="2000" dirty="0"/>
              <a:t> </a:t>
            </a:r>
            <a:r>
              <a:rPr lang="en-US" sz="2000" dirty="0" err="1"/>
              <a:t>atu</a:t>
            </a:r>
            <a:r>
              <a:rPr lang="en-US" sz="2000" dirty="0"/>
              <a:t> </a:t>
            </a:r>
            <a:r>
              <a:rPr lang="en-US" sz="2000" dirty="0" err="1"/>
              <a:t>lokaliza</a:t>
            </a:r>
            <a:r>
              <a:rPr lang="en-US" sz="2000" dirty="0"/>
              <a:t>: </a:t>
            </a:r>
            <a:r>
              <a:rPr lang="en-US" sz="2000" dirty="0" err="1"/>
              <a:t>normalmente</a:t>
            </a:r>
            <a:r>
              <a:rPr lang="en-US" sz="2000" dirty="0"/>
              <a:t>, </a:t>
            </a:r>
            <a:r>
              <a:rPr lang="en-US" sz="2000" dirty="0" err="1"/>
              <a:t>infraestrutura</a:t>
            </a:r>
            <a:r>
              <a:rPr lang="en-US" sz="2000" dirty="0"/>
              <a:t> (</a:t>
            </a:r>
            <a:r>
              <a:rPr lang="en-US" sz="2000" dirty="0" err="1"/>
              <a:t>ezemplu</a:t>
            </a:r>
            <a:r>
              <a:rPr lang="en-US" sz="2000" dirty="0"/>
              <a:t>, </a:t>
            </a:r>
            <a:r>
              <a:rPr lang="en-US" sz="2000" dirty="0" err="1"/>
              <a:t>fasilidade</a:t>
            </a:r>
            <a:r>
              <a:rPr lang="en-US" sz="2000" dirty="0"/>
              <a:t> </a:t>
            </a:r>
            <a:r>
              <a:rPr lang="en-US" sz="2000" dirty="0" err="1"/>
              <a:t>saúde</a:t>
            </a:r>
            <a:r>
              <a:rPr lang="en-US" sz="2000" dirty="0"/>
              <a:t>, </a:t>
            </a:r>
            <a:r>
              <a:rPr lang="en-US" sz="2000" dirty="0" err="1"/>
              <a:t>eskola</a:t>
            </a:r>
            <a:r>
              <a:rPr lang="en-US" sz="2000" dirty="0"/>
              <a:t>, </a:t>
            </a:r>
            <a:r>
              <a:rPr lang="en-US" sz="2000" dirty="0" err="1"/>
              <a:t>uma-kain</a:t>
            </a:r>
            <a:r>
              <a:rPr lang="en-US" sz="2000" dirty="0"/>
              <a:t>) ka </a:t>
            </a:r>
            <a:r>
              <a:rPr lang="en-US" sz="2000" dirty="0" err="1"/>
              <a:t>fatin</a:t>
            </a:r>
            <a:r>
              <a:rPr lang="en-US" sz="2000" dirty="0"/>
              <a:t> (</a:t>
            </a:r>
            <a:r>
              <a:rPr lang="en-US" sz="2000" dirty="0" err="1"/>
              <a:t>ezemplu</a:t>
            </a:r>
            <a:r>
              <a:rPr lang="en-US" sz="2000" dirty="0"/>
              <a:t>, aldeia)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000" b="1" dirty="0" err="1"/>
              <a:t>Unidade</a:t>
            </a:r>
            <a:r>
              <a:rPr lang="en-US" sz="2000" b="1" dirty="0"/>
              <a:t> </a:t>
            </a:r>
            <a:r>
              <a:rPr lang="en-US" sz="2000" b="1" dirty="0" err="1"/>
              <a:t>administrativa</a:t>
            </a:r>
            <a:r>
              <a:rPr lang="en-US" sz="2000" b="1" dirty="0"/>
              <a:t> </a:t>
            </a:r>
            <a:r>
              <a:rPr lang="en-US" sz="2000" dirty="0" err="1"/>
              <a:t>sira</a:t>
            </a:r>
            <a:r>
              <a:rPr lang="en-US" sz="2000" dirty="0"/>
              <a:t>: Ba </a:t>
            </a:r>
            <a:r>
              <a:rPr lang="en-US" sz="2000" dirty="0" err="1"/>
              <a:t>área</a:t>
            </a:r>
            <a:r>
              <a:rPr lang="en-US" sz="2000" dirty="0"/>
              <a:t> </a:t>
            </a:r>
            <a:r>
              <a:rPr lang="en-US" sz="2000" dirty="0" err="1"/>
              <a:t>ne’ebé</a:t>
            </a:r>
            <a:r>
              <a:rPr lang="en-US" sz="2000" dirty="0"/>
              <a:t> </a:t>
            </a:r>
            <a:r>
              <a:rPr lang="en-US" sz="2000" dirty="0" err="1"/>
              <a:t>kobre</a:t>
            </a:r>
            <a:r>
              <a:rPr lang="en-US" sz="2000" dirty="0"/>
              <a:t> </a:t>
            </a:r>
            <a:r>
              <a:rPr lang="en-US" sz="2000" dirty="0" err="1"/>
              <a:t>husi</a:t>
            </a:r>
            <a:r>
              <a:rPr lang="en-US" sz="2000" dirty="0"/>
              <a:t> </a:t>
            </a:r>
            <a:r>
              <a:rPr lang="en-US" sz="2000" dirty="0" err="1"/>
              <a:t>ezersísiu</a:t>
            </a:r>
            <a:r>
              <a:rPr lang="en-US" sz="2000" dirty="0"/>
              <a:t> </a:t>
            </a:r>
            <a:r>
              <a:rPr lang="en-US" sz="2000" dirty="0" err="1"/>
              <a:t>halibur</a:t>
            </a:r>
            <a:r>
              <a:rPr lang="en-US" sz="2000" dirty="0"/>
              <a:t> </a:t>
            </a:r>
            <a:r>
              <a:rPr lang="en-US" sz="2000" dirty="0" err="1"/>
              <a:t>dadus</a:t>
            </a:r>
            <a:r>
              <a:rPr lang="en-US" sz="2000" dirty="0"/>
              <a:t> (</a:t>
            </a:r>
            <a:r>
              <a:rPr lang="en-US" sz="2000" dirty="0" err="1"/>
              <a:t>totál</a:t>
            </a:r>
            <a:r>
              <a:rPr lang="en-US" sz="2000" dirty="0"/>
              <a:t> ka </a:t>
            </a:r>
            <a:r>
              <a:rPr lang="en-US" sz="2000" dirty="0" err="1"/>
              <a:t>parte</a:t>
            </a:r>
            <a:r>
              <a:rPr lang="en-US" sz="2000" dirty="0"/>
              <a:t> </a:t>
            </a:r>
            <a:r>
              <a:rPr lang="en-US" sz="2000" dirty="0" err="1"/>
              <a:t>ida</a:t>
            </a:r>
            <a:r>
              <a:rPr lang="en-US" sz="2000" dirty="0"/>
              <a:t> </a:t>
            </a:r>
            <a:r>
              <a:rPr lang="en-US" sz="2000" dirty="0" err="1"/>
              <a:t>husi</a:t>
            </a:r>
            <a:r>
              <a:rPr lang="en-US" sz="2000" dirty="0"/>
              <a:t> </a:t>
            </a:r>
            <a:r>
              <a:rPr lang="en-US" sz="2000" dirty="0" err="1"/>
              <a:t>nasaun</a:t>
            </a:r>
            <a:r>
              <a:rPr lang="en-US" sz="2000" dirty="0"/>
              <a:t>)</a:t>
            </a:r>
            <a:endParaRPr lang="en-GB" sz="20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4247238-D481-B25C-F07F-455AE958F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" y="3329753"/>
            <a:ext cx="10580688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000" dirty="0"/>
              <a:t>Item </a:t>
            </a:r>
            <a:r>
              <a:rPr lang="en-US" sz="2000" dirty="0" err="1"/>
              <a:t>sira</a:t>
            </a:r>
            <a:r>
              <a:rPr lang="en-US" sz="2000" dirty="0"/>
              <a:t> </a:t>
            </a:r>
            <a:r>
              <a:rPr lang="en-US" sz="2000" dirty="0" err="1"/>
              <a:t>tuirmai</a:t>
            </a:r>
            <a:r>
              <a:rPr lang="en-US" sz="2000" dirty="0"/>
              <a:t> </a:t>
            </a:r>
            <a:r>
              <a:rPr lang="en-US" sz="2000" dirty="0" err="1"/>
              <a:t>ne'e</a:t>
            </a:r>
            <a:r>
              <a:rPr lang="en-US" sz="2000" dirty="0"/>
              <a:t> </a:t>
            </a:r>
            <a:r>
              <a:rPr lang="en-US" sz="2000" dirty="0" err="1"/>
              <a:t>mós</a:t>
            </a:r>
            <a:r>
              <a:rPr lang="en-US" sz="2000" dirty="0"/>
              <a:t> </a:t>
            </a:r>
            <a:r>
              <a:rPr lang="en-US" sz="2000" dirty="0" err="1"/>
              <a:t>presiza</a:t>
            </a:r>
            <a:r>
              <a:rPr lang="en-US" sz="2000" dirty="0"/>
              <a:t> </a:t>
            </a:r>
            <a:r>
              <a:rPr lang="en-US" sz="2000" dirty="0" err="1"/>
              <a:t>atu</a:t>
            </a:r>
            <a:r>
              <a:rPr lang="en-US" sz="2000" dirty="0"/>
              <a:t> </a:t>
            </a:r>
            <a:r>
              <a:rPr lang="en-US" sz="2000" dirty="0" err="1"/>
              <a:t>implementa</a:t>
            </a:r>
            <a:r>
              <a:rPr lang="en-US" sz="2000" dirty="0"/>
              <a:t> </a:t>
            </a:r>
            <a:r>
              <a:rPr lang="en-US" sz="2000" dirty="0" err="1"/>
              <a:t>métodu</a:t>
            </a:r>
            <a:r>
              <a:rPr lang="en-US" sz="2000" dirty="0"/>
              <a:t> balun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uza</a:t>
            </a:r>
            <a:r>
              <a:rPr lang="en-US" sz="2000" dirty="0"/>
              <a:t> </a:t>
            </a:r>
            <a:r>
              <a:rPr lang="en-US" sz="2000" dirty="0" err="1"/>
              <a:t>daudaun</a:t>
            </a:r>
            <a:r>
              <a:rPr lang="en-US" sz="2000" dirty="0"/>
              <a:t>: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98539AE-1F18-A3B9-12E3-0036458AB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773" y="3769440"/>
            <a:ext cx="10025304" cy="2141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lvl="0" indent="-457200">
              <a:buFont typeface="Arial" pitchFamily="34" charset="0"/>
              <a:buChar char="•"/>
            </a:pPr>
            <a:r>
              <a:rPr lang="en-US" sz="2000" dirty="0" err="1"/>
              <a:t>Dadus</a:t>
            </a:r>
            <a:r>
              <a:rPr lang="en-US" sz="2000" dirty="0"/>
              <a:t> </a:t>
            </a:r>
            <a:r>
              <a:rPr lang="en-US" sz="2000" dirty="0" err="1"/>
              <a:t>jeoespasiál</a:t>
            </a:r>
            <a:r>
              <a:rPr lang="en-US" sz="2000" dirty="0"/>
              <a:t> </a:t>
            </a:r>
            <a:r>
              <a:rPr lang="en-US" sz="2000" dirty="0" err="1"/>
              <a:t>sira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kontein</a:t>
            </a:r>
            <a:r>
              <a:rPr lang="en-US" sz="2000" dirty="0"/>
              <a:t> </a:t>
            </a:r>
            <a:r>
              <a:rPr lang="en-US" sz="2000" dirty="0" err="1"/>
              <a:t>baliza</a:t>
            </a:r>
            <a:r>
              <a:rPr lang="en-US" sz="2000" dirty="0"/>
              <a:t> </a:t>
            </a:r>
            <a:r>
              <a:rPr lang="en-US" sz="2000" dirty="0" err="1"/>
              <a:t>sira</a:t>
            </a:r>
            <a:r>
              <a:rPr lang="en-US" sz="2000" dirty="0"/>
              <a:t> </a:t>
            </a:r>
            <a:r>
              <a:rPr lang="en-US" sz="2000" dirty="0" err="1"/>
              <a:t>hosi</a:t>
            </a:r>
            <a:r>
              <a:rPr lang="en-US" sz="2000" dirty="0"/>
              <a:t> </a:t>
            </a:r>
            <a:r>
              <a:rPr lang="en-US" sz="2000" dirty="0" err="1"/>
              <a:t>unidade</a:t>
            </a:r>
            <a:r>
              <a:rPr lang="en-US" sz="2000" dirty="0"/>
              <a:t> </a:t>
            </a:r>
            <a:r>
              <a:rPr lang="en-US" sz="2000" dirty="0" err="1"/>
              <a:t>administrativa</a:t>
            </a:r>
            <a:r>
              <a:rPr lang="en-US" sz="2000" dirty="0"/>
              <a:t> </a:t>
            </a:r>
            <a:r>
              <a:rPr lang="en-US" sz="2000" dirty="0" err="1"/>
              <a:t>sira</a:t>
            </a:r>
            <a:endParaRPr lang="en-US" sz="2000" dirty="0"/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000" dirty="0"/>
              <a:t>Software ida </a:t>
            </a:r>
            <a:r>
              <a:rPr lang="en-US" sz="2000" dirty="0" err="1"/>
              <a:t>ba</a:t>
            </a:r>
            <a:r>
              <a:rPr lang="en-US" sz="2000" dirty="0"/>
              <a:t> Sistema </a:t>
            </a:r>
            <a:r>
              <a:rPr lang="en-US" sz="2000" dirty="0" err="1"/>
              <a:t>Informasaun</a:t>
            </a:r>
            <a:r>
              <a:rPr lang="en-US" sz="2000" dirty="0"/>
              <a:t> </a:t>
            </a:r>
            <a:r>
              <a:rPr lang="en-US" sz="2000" dirty="0" err="1"/>
              <a:t>Geográfika</a:t>
            </a:r>
            <a:r>
              <a:rPr lang="en-US" sz="2000" dirty="0"/>
              <a:t> (SIG)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000" dirty="0" err="1"/>
              <a:t>Dispozitivu</a:t>
            </a:r>
            <a:r>
              <a:rPr lang="en-US" sz="2000" dirty="0"/>
              <a:t> </a:t>
            </a:r>
            <a:r>
              <a:rPr lang="en-US" sz="2000" dirty="0" err="1"/>
              <a:t>sira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ativa</a:t>
            </a:r>
            <a:r>
              <a:rPr lang="en-US" sz="2000" dirty="0"/>
              <a:t> GNSS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000" dirty="0" err="1"/>
              <a:t>Aplikasaun</a:t>
            </a:r>
            <a:r>
              <a:rPr lang="en-US" sz="2000" dirty="0"/>
              <a:t> </a:t>
            </a:r>
            <a:r>
              <a:rPr lang="en-US" sz="2000" dirty="0" err="1"/>
              <a:t>mapa</a:t>
            </a:r>
            <a:r>
              <a:rPr lang="en-US" sz="2000" dirty="0"/>
              <a:t> Offline </a:t>
            </a:r>
            <a:r>
              <a:rPr lang="en-US" sz="2000" dirty="0" err="1"/>
              <a:t>ida</a:t>
            </a:r>
            <a:endParaRPr lang="en-US" sz="2000" dirty="0"/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000" dirty="0" err="1"/>
              <a:t>Valór</a:t>
            </a:r>
            <a:r>
              <a:rPr lang="en-US" sz="2000" dirty="0"/>
              <a:t> </a:t>
            </a:r>
            <a:r>
              <a:rPr lang="en-US" sz="2000" dirty="0" err="1"/>
              <a:t>mínimu</a:t>
            </a:r>
            <a:r>
              <a:rPr lang="en-US" sz="2000" dirty="0"/>
              <a:t>/</a:t>
            </a:r>
            <a:r>
              <a:rPr lang="en-US" sz="2000" dirty="0" err="1"/>
              <a:t>másimu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antisipa</a:t>
            </a:r>
            <a:r>
              <a:rPr lang="en-US" sz="2000" dirty="0"/>
              <a:t> </a:t>
            </a:r>
            <a:r>
              <a:rPr lang="en-US" sz="2000" dirty="0" err="1"/>
              <a:t>ona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</a:t>
            </a:r>
            <a:r>
              <a:rPr lang="en-US" sz="2000" dirty="0" err="1"/>
              <a:t>Koordenada</a:t>
            </a:r>
            <a:r>
              <a:rPr lang="en-US" sz="2000" dirty="0"/>
              <a:t> </a:t>
            </a:r>
            <a:r>
              <a:rPr lang="en-US" sz="2000" dirty="0" err="1"/>
              <a:t>jeográfika</a:t>
            </a:r>
            <a:r>
              <a:rPr lang="en-US" sz="2000" dirty="0"/>
              <a:t> </a:t>
            </a:r>
            <a:r>
              <a:rPr lang="en-US" sz="2000" dirty="0" err="1"/>
              <a:t>sira</a:t>
            </a:r>
            <a:endParaRPr lang="en-US" sz="2000" dirty="0"/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000" dirty="0" err="1"/>
              <a:t>Aplikasaun</a:t>
            </a:r>
            <a:r>
              <a:rPr lang="en-US" sz="2000" dirty="0"/>
              <a:t> </a:t>
            </a:r>
            <a:r>
              <a:rPr lang="en-US" sz="2000" dirty="0" err="1"/>
              <a:t>halibur</a:t>
            </a:r>
            <a:r>
              <a:rPr lang="en-US" sz="2000" dirty="0"/>
              <a:t> </a:t>
            </a:r>
            <a:r>
              <a:rPr lang="en-US" sz="2000" dirty="0" err="1"/>
              <a:t>dadus</a:t>
            </a:r>
            <a:r>
              <a:rPr lang="en-US" sz="2000" dirty="0"/>
              <a:t> </a:t>
            </a:r>
            <a:r>
              <a:rPr lang="en-US" sz="2000" dirty="0" err="1"/>
              <a:t>ne'ebé</a:t>
            </a:r>
            <a:r>
              <a:rPr lang="en-US" sz="2000" dirty="0"/>
              <a:t> </a:t>
            </a:r>
            <a:r>
              <a:rPr lang="en-US" sz="2000" dirty="0" err="1"/>
              <a:t>dezeña</a:t>
            </a:r>
            <a:r>
              <a:rPr lang="en-US" sz="2000" dirty="0"/>
              <a:t> ho </a:t>
            </a:r>
            <a:r>
              <a:rPr lang="en-US" sz="2000" dirty="0" err="1"/>
              <a:t>objetivu</a:t>
            </a:r>
            <a:endParaRPr lang="en-US" sz="2000" dirty="0"/>
          </a:p>
        </p:txBody>
      </p:sp>
      <p:pic>
        <p:nvPicPr>
          <p:cNvPr id="10" name="Picture 9" descr="A close-up of a hand holding a device&#10;&#10;Description automatically generated">
            <a:extLst>
              <a:ext uri="{FF2B5EF4-FFF2-40B4-BE49-F238E27FC236}">
                <a16:creationId xmlns:a16="http://schemas.microsoft.com/office/drawing/2014/main" id="{0F1D921F-22EE-D955-FFF6-1BC8D89AA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24323" y="893509"/>
            <a:ext cx="1017727" cy="720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AA3DF4-3376-0590-5A9C-19D442AE4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520" t="38265" r="10441" b="47050"/>
          <a:stretch/>
        </p:blipFill>
        <p:spPr>
          <a:xfrm>
            <a:off x="11741377" y="1623488"/>
            <a:ext cx="277179" cy="24979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6C5EAFA-2440-4BC2-924E-84E10A24EB94}"/>
              </a:ext>
            </a:extLst>
          </p:cNvPr>
          <p:cNvSpPr txBox="1">
            <a:spLocks/>
          </p:cNvSpPr>
          <p:nvPr/>
        </p:nvSpPr>
        <p:spPr bwMode="auto">
          <a:xfrm>
            <a:off x="0" y="785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Prenxe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lakuna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iha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Halibur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koordenada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jeográfika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91915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117C0A7-A5EB-F098-944B-C1A9FD448A2F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600635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68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16B338-D81D-CDE8-BC06-B4344AF83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202" y="1345257"/>
            <a:ext cx="2134454" cy="25109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401E67D9-0F0C-9276-F33A-B32C5038D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557" y="745673"/>
            <a:ext cx="8568952" cy="6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pt-BR" sz="2400" dirty="0"/>
              <a:t>Etapa importante balun tenke implementa molok, durante no depois rekolla dadus.</a:t>
            </a:r>
            <a:endParaRPr lang="en-GB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567D23-75D4-EB66-A1B1-5AC90E2C4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610" y="2714079"/>
            <a:ext cx="2614968" cy="19639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A8EA5365-97DA-293C-DCBA-F98EE9972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644" y="1743458"/>
            <a:ext cx="410445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fr-FR" sz="2400" u="sng" dirty="0"/>
              <a:t>Molok </a:t>
            </a:r>
            <a:r>
              <a:rPr lang="fr-FR" sz="2400" u="sng" dirty="0" err="1"/>
              <a:t>halibur</a:t>
            </a:r>
            <a:r>
              <a:rPr lang="fr-FR" sz="2400" u="sng" dirty="0"/>
              <a:t> </a:t>
            </a:r>
            <a:r>
              <a:rPr lang="fr-FR" sz="2400" u="sng" dirty="0" err="1"/>
              <a:t>dadus</a:t>
            </a:r>
            <a:r>
              <a:rPr lang="fr-FR" sz="2400" u="sng" dirty="0"/>
              <a:t>:</a:t>
            </a:r>
            <a:endParaRPr lang="en-PH" sz="2400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20FC4C7-3725-4D48-992E-C207B8482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422" y="2175506"/>
            <a:ext cx="6330203" cy="304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lvl="0" indent="-276225">
              <a:buFont typeface="Arial" pitchFamily="34" charset="0"/>
              <a:buChar char="•"/>
            </a:pPr>
            <a:r>
              <a:rPr lang="en-US" sz="2400" dirty="0" err="1"/>
              <a:t>Prepara</a:t>
            </a:r>
            <a:r>
              <a:rPr lang="en-US" sz="2400" dirty="0"/>
              <a:t> </a:t>
            </a:r>
            <a:r>
              <a:rPr lang="en-US" sz="2400" dirty="0" err="1"/>
              <a:t>materiál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presiza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implementa</a:t>
            </a:r>
            <a:r>
              <a:rPr lang="en-US" sz="2400" dirty="0"/>
              <a:t> </a:t>
            </a:r>
            <a:r>
              <a:rPr lang="en-US" sz="2400" dirty="0" err="1"/>
              <a:t>métodu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hili</a:t>
            </a:r>
            <a:r>
              <a:rPr lang="en-US" sz="2400" dirty="0"/>
              <a:t> </a:t>
            </a:r>
            <a:r>
              <a:rPr lang="en-US" sz="2400" dirty="0" err="1"/>
              <a:t>ona</a:t>
            </a:r>
            <a:r>
              <a:rPr lang="en-US" sz="2400" dirty="0"/>
              <a:t> no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treinu</a:t>
            </a:r>
            <a:r>
              <a:rPr lang="en-US" sz="2400" dirty="0"/>
              <a:t> </a:t>
            </a:r>
            <a:r>
              <a:rPr lang="en-US" sz="2400" dirty="0" err="1"/>
              <a:t>kolektór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no </a:t>
            </a:r>
            <a:r>
              <a:rPr lang="en-US" sz="2400" dirty="0" err="1"/>
              <a:t>supervizór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.</a:t>
            </a:r>
          </a:p>
          <a:p>
            <a:pPr marL="457200" lvl="0" indent="-276225">
              <a:buFont typeface="Arial" pitchFamily="34" charset="0"/>
              <a:buChar char="•"/>
            </a:pPr>
            <a:r>
              <a:rPr lang="en-US" sz="2400" dirty="0" err="1"/>
              <a:t>Hili</a:t>
            </a:r>
            <a:r>
              <a:rPr lang="en-US" sz="2400" dirty="0"/>
              <a:t> </a:t>
            </a:r>
            <a:r>
              <a:rPr lang="en-US" sz="2400" dirty="0" err="1"/>
              <a:t>halibur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no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nia</a:t>
            </a:r>
            <a:r>
              <a:rPr lang="en-US" sz="2400" dirty="0"/>
              <a:t> </a:t>
            </a:r>
            <a:r>
              <a:rPr lang="en-US" sz="2400" dirty="0" err="1"/>
              <a:t>supervizór</a:t>
            </a:r>
            <a:r>
              <a:rPr lang="en-US" sz="2400" dirty="0"/>
              <a:t>(</a:t>
            </a:r>
            <a:r>
              <a:rPr lang="en-US" sz="2400" dirty="0" err="1"/>
              <a:t>sira</a:t>
            </a:r>
            <a:r>
              <a:rPr lang="en-US" sz="2400" dirty="0"/>
              <a:t>)</a:t>
            </a:r>
          </a:p>
          <a:p>
            <a:pPr marL="457200" lvl="0" indent="-276225">
              <a:buFont typeface="Arial" pitchFamily="34" charset="0"/>
              <a:buChar char="•"/>
            </a:pPr>
            <a:r>
              <a:rPr lang="en-US" sz="2400" dirty="0"/>
              <a:t>Treina </a:t>
            </a:r>
            <a:r>
              <a:rPr lang="en-US" sz="2400" dirty="0" err="1"/>
              <a:t>halibur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no </a:t>
            </a:r>
            <a:r>
              <a:rPr lang="en-US" sz="2400" dirty="0" err="1"/>
              <a:t>supervizór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nune'e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bele</a:t>
            </a:r>
            <a:r>
              <a:rPr lang="en-US" sz="2400" dirty="0"/>
              <a:t> </a:t>
            </a:r>
            <a:r>
              <a:rPr lang="en-US" sz="2400" dirty="0" err="1"/>
              <a:t>sai</a:t>
            </a:r>
            <a:r>
              <a:rPr lang="en-US" sz="2400" dirty="0"/>
              <a:t> </a:t>
            </a:r>
            <a:r>
              <a:rPr lang="en-US" sz="2400" dirty="0" err="1"/>
              <a:t>independente</a:t>
            </a:r>
            <a:r>
              <a:rPr lang="en-US" sz="2400" dirty="0"/>
              <a:t> </a:t>
            </a:r>
            <a:r>
              <a:rPr lang="en-US" sz="2400" dirty="0" err="1"/>
              <a:t>liután</a:t>
            </a:r>
            <a:r>
              <a:rPr lang="en-US" sz="2400" dirty="0"/>
              <a:t> </a:t>
            </a:r>
            <a:r>
              <a:rPr lang="en-US" sz="2400" dirty="0" err="1"/>
              <a:t>bainhira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kampu</a:t>
            </a:r>
            <a:endParaRPr lang="en-PH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FAE92D-E891-CB3C-C3BE-5C7274D062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8196" r="7127" b="10543"/>
          <a:stretch/>
        </p:blipFill>
        <p:spPr bwMode="auto">
          <a:xfrm>
            <a:off x="7560802" y="4386359"/>
            <a:ext cx="2625538" cy="16604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B1559987-16A4-5816-E8C0-882BC8538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1205" y="5237906"/>
            <a:ext cx="5795559" cy="51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dirty="0" err="1"/>
              <a:t>Treinamentu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di'ak</a:t>
            </a:r>
            <a:r>
              <a:rPr lang="en-US" sz="2400" dirty="0"/>
              <a:t> </a:t>
            </a:r>
            <a:r>
              <a:rPr lang="en-US" sz="2400" dirty="0" err="1"/>
              <a:t>inklui</a:t>
            </a:r>
            <a:r>
              <a:rPr lang="en-US" sz="2400" dirty="0"/>
              <a:t> </a:t>
            </a:r>
            <a:r>
              <a:rPr lang="en-US" sz="2400" dirty="0" err="1"/>
              <a:t>ezersísiu</a:t>
            </a:r>
            <a:r>
              <a:rPr lang="en-US" sz="2400" dirty="0"/>
              <a:t> </a:t>
            </a:r>
            <a:r>
              <a:rPr lang="en-US" sz="2400" dirty="0" err="1"/>
              <a:t>prátiku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xave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ezersísiu</a:t>
            </a:r>
            <a:r>
              <a:rPr lang="en-US" sz="2400" dirty="0"/>
              <a:t> </a:t>
            </a:r>
            <a:r>
              <a:rPr lang="en-US" sz="2400" dirty="0" err="1"/>
              <a:t>kolesaun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susesu</a:t>
            </a:r>
            <a:r>
              <a:rPr lang="en-US" sz="2400" dirty="0"/>
              <a:t>!</a:t>
            </a:r>
          </a:p>
        </p:txBody>
      </p:sp>
      <p:sp>
        <p:nvSpPr>
          <p:cNvPr id="17" name="Right Arrow 10">
            <a:extLst>
              <a:ext uri="{FF2B5EF4-FFF2-40B4-BE49-F238E27FC236}">
                <a16:creationId xmlns:a16="http://schemas.microsoft.com/office/drawing/2014/main" id="{5509B801-E7BD-06D0-DD2A-220D8F7300FD}"/>
              </a:ext>
            </a:extLst>
          </p:cNvPr>
          <p:cNvSpPr/>
          <p:nvPr/>
        </p:nvSpPr>
        <p:spPr>
          <a:xfrm>
            <a:off x="1037398" y="5190857"/>
            <a:ext cx="476182" cy="457798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A close-up of a hand holding a device&#10;&#10;Description automatically generated">
            <a:extLst>
              <a:ext uri="{FF2B5EF4-FFF2-40B4-BE49-F238E27FC236}">
                <a16:creationId xmlns:a16="http://schemas.microsoft.com/office/drawing/2014/main" id="{DD5EFF4A-297C-687B-9F86-680343737C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24323" y="893509"/>
            <a:ext cx="1017727" cy="720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171576-D019-8D9A-F98A-59826E5EDA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520" t="38265" r="10441" b="47050"/>
          <a:stretch/>
        </p:blipFill>
        <p:spPr>
          <a:xfrm>
            <a:off x="11741377" y="1623488"/>
            <a:ext cx="277179" cy="24979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A02B192-FC5F-B0C4-3D2C-A2D608AA3A78}"/>
              </a:ext>
            </a:extLst>
          </p:cNvPr>
          <p:cNvSpPr txBox="1">
            <a:spLocks/>
          </p:cNvSpPr>
          <p:nvPr/>
        </p:nvSpPr>
        <p:spPr bwMode="auto">
          <a:xfrm>
            <a:off x="0" y="785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Prenxe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lakuna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iha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Halibur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koordenada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jeográfika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19712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117C0A7-A5EB-F098-944B-C1A9FD448A2F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468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69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732701-7372-17FD-4B96-430EF4A18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241" y="2945986"/>
            <a:ext cx="7097469" cy="283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dirty="0" err="1"/>
              <a:t>Medida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tuirmai</a:t>
            </a:r>
            <a:r>
              <a:rPr lang="en-US" sz="2400" dirty="0"/>
              <a:t> </a:t>
            </a:r>
            <a:r>
              <a:rPr lang="en-US" sz="2400" dirty="0" err="1"/>
              <a:t>bele</a:t>
            </a:r>
            <a:r>
              <a:rPr lang="en-US" sz="2400" dirty="0"/>
              <a:t> </a:t>
            </a:r>
            <a:r>
              <a:rPr lang="en-US" sz="2400" dirty="0" err="1"/>
              <a:t>implementa</a:t>
            </a:r>
            <a:r>
              <a:rPr lang="en-US" sz="2400" dirty="0"/>
              <a:t> </a:t>
            </a:r>
            <a:r>
              <a:rPr lang="en-US" sz="2400" dirty="0" err="1"/>
              <a:t>depende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rekursu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no </a:t>
            </a:r>
            <a:r>
              <a:rPr lang="en-US" sz="2400" dirty="0" err="1"/>
              <a:t>extensaun</a:t>
            </a:r>
            <a:r>
              <a:rPr lang="en-US" sz="2400" dirty="0"/>
              <a:t> </a:t>
            </a:r>
            <a:r>
              <a:rPr lang="en-US" sz="2400" dirty="0" err="1"/>
              <a:t>jeográfika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área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kobre</a:t>
            </a:r>
            <a:r>
              <a:rPr lang="en-US" sz="2400" dirty="0"/>
              <a:t>:</a:t>
            </a:r>
          </a:p>
          <a:p>
            <a:pPr marL="628650" lvl="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Verifikasaun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fatin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akurasi</a:t>
            </a:r>
            <a:r>
              <a:rPr lang="en-US" sz="2400" dirty="0"/>
              <a:t> no </a:t>
            </a:r>
            <a:r>
              <a:rPr lang="en-US" sz="2400" dirty="0" err="1"/>
              <a:t>kompletu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hala'o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supervizór</a:t>
            </a:r>
            <a:r>
              <a:rPr lang="en-US" sz="2400" dirty="0"/>
              <a:t> </a:t>
            </a:r>
            <a:r>
              <a:rPr lang="en-US" sz="2400" dirty="0" err="1"/>
              <a:t>kolesaun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endParaRPr lang="en-US" sz="2400" dirty="0"/>
          </a:p>
          <a:p>
            <a:pPr marL="628650" lvl="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Verifikasaun</a:t>
            </a:r>
            <a:r>
              <a:rPr lang="en-US" sz="2400" dirty="0"/>
              <a:t> remota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halibur</a:t>
            </a:r>
            <a:r>
              <a:rPr lang="en-US" sz="2400" dirty="0"/>
              <a:t> </a:t>
            </a:r>
            <a:r>
              <a:rPr lang="en-US" sz="2400" dirty="0" err="1"/>
              <a:t>ona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hatama</a:t>
            </a:r>
            <a:r>
              <a:rPr lang="en-US" sz="2400" dirty="0"/>
              <a:t> </a:t>
            </a:r>
            <a:r>
              <a:rPr lang="en-US" sz="2400" dirty="0" err="1"/>
              <a:t>uza</a:t>
            </a:r>
            <a:r>
              <a:rPr lang="en-US" sz="2400" dirty="0"/>
              <a:t> spreadsheet Google </a:t>
            </a:r>
            <a:r>
              <a:rPr lang="en-US" sz="2400" dirty="0" err="1"/>
              <a:t>nian</a:t>
            </a:r>
            <a:r>
              <a:rPr lang="en-US" sz="2400" dirty="0"/>
              <a:t>, </a:t>
            </a:r>
            <a:r>
              <a:rPr lang="en-US" sz="2400" dirty="0" err="1"/>
              <a:t>porezemplu</a:t>
            </a:r>
            <a:endParaRPr lang="en-PH" sz="2400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01174A4-C6D3-7AA4-F786-DAD6A8A8E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241" y="1077250"/>
            <a:ext cx="1079128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dirty="0" err="1"/>
              <a:t>Importante</a:t>
            </a:r>
            <a:r>
              <a:rPr lang="en-US" sz="2400" dirty="0"/>
              <a:t> </a:t>
            </a:r>
            <a:r>
              <a:rPr lang="en-US" sz="2400" dirty="0" err="1"/>
              <a:t>liu</a:t>
            </a:r>
            <a:r>
              <a:rPr lang="en-US" sz="2400" dirty="0"/>
              <a:t>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asegura</a:t>
            </a:r>
            <a:r>
              <a:rPr lang="en-US" sz="2400" dirty="0"/>
              <a:t> </a:t>
            </a:r>
            <a:r>
              <a:rPr lang="en-US" sz="2400" dirty="0" err="1"/>
              <a:t>katak</a:t>
            </a:r>
            <a:r>
              <a:rPr lang="en-US" sz="2400" dirty="0"/>
              <a:t> </a:t>
            </a:r>
            <a:r>
              <a:rPr lang="en-US" sz="2400" dirty="0" err="1"/>
              <a:t>halibur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tuir</a:t>
            </a:r>
            <a:r>
              <a:rPr lang="en-US" sz="2400" dirty="0"/>
              <a:t> </a:t>
            </a:r>
            <a:r>
              <a:rPr lang="en-US" sz="2400" dirty="0" err="1"/>
              <a:t>prosedimentu</a:t>
            </a:r>
            <a:r>
              <a:rPr lang="en-US" sz="2400" dirty="0"/>
              <a:t> </a:t>
            </a:r>
            <a:r>
              <a:rPr lang="en-US" sz="2400" dirty="0" err="1"/>
              <a:t>operasionál</a:t>
            </a:r>
            <a:r>
              <a:rPr lang="en-US" sz="2400" dirty="0"/>
              <a:t> </a:t>
            </a:r>
            <a:r>
              <a:rPr lang="en-US" sz="2400" dirty="0" err="1"/>
              <a:t>padraun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hetan</a:t>
            </a:r>
            <a:r>
              <a:rPr lang="en-US" sz="2400" dirty="0"/>
              <a:t> </a:t>
            </a:r>
            <a:r>
              <a:rPr lang="en-US" sz="2400" dirty="0" err="1"/>
              <a:t>ona</a:t>
            </a:r>
            <a:r>
              <a:rPr lang="en-US" sz="2400" dirty="0"/>
              <a:t> </a:t>
            </a:r>
            <a:r>
              <a:rPr lang="en-US" sz="2400" dirty="0" err="1"/>
              <a:t>treinamentu</a:t>
            </a:r>
            <a:r>
              <a:rPr lang="en-US" sz="2400" dirty="0"/>
              <a:t>.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 err="1"/>
              <a:t>Importante</a:t>
            </a:r>
            <a:r>
              <a:rPr lang="en-US" sz="2400" dirty="0"/>
              <a:t> </a:t>
            </a:r>
            <a:r>
              <a:rPr lang="en-US" sz="2400" dirty="0" err="1"/>
              <a:t>mós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detekta</a:t>
            </a:r>
            <a:r>
              <a:rPr lang="en-US" sz="2400" dirty="0"/>
              <a:t> no </a:t>
            </a:r>
            <a:r>
              <a:rPr lang="en-US" sz="2400" dirty="0" err="1"/>
              <a:t>rezolve</a:t>
            </a:r>
            <a:r>
              <a:rPr lang="en-US" sz="2400" dirty="0"/>
              <a:t> </a:t>
            </a:r>
            <a:r>
              <a:rPr lang="en-US" sz="2400" dirty="0" err="1"/>
              <a:t>lalais</a:t>
            </a:r>
            <a:r>
              <a:rPr lang="en-US" sz="2400" dirty="0"/>
              <a:t> </a:t>
            </a:r>
            <a:r>
              <a:rPr lang="en-US" sz="2400" dirty="0" err="1"/>
              <a:t>kestaun</a:t>
            </a:r>
            <a:r>
              <a:rPr lang="en-US" sz="2400" dirty="0"/>
              <a:t> </a:t>
            </a:r>
            <a:r>
              <a:rPr lang="en-US" sz="2400" dirty="0" err="1"/>
              <a:t>ruma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la </a:t>
            </a:r>
            <a:r>
              <a:rPr lang="en-US" sz="2400" dirty="0" err="1"/>
              <a:t>espera</a:t>
            </a:r>
            <a:r>
              <a:rPr lang="en-US" sz="2400" dirty="0"/>
              <a:t> </a:t>
            </a:r>
            <a:r>
              <a:rPr lang="en-US" sz="2400" dirty="0" err="1"/>
              <a:t>enkuantu</a:t>
            </a:r>
            <a:r>
              <a:rPr lang="en-US" sz="2400" dirty="0"/>
              <a:t> </a:t>
            </a:r>
            <a:r>
              <a:rPr lang="en-US" sz="2400" dirty="0" err="1"/>
              <a:t>halibur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kampu</a:t>
            </a:r>
            <a:r>
              <a:rPr lang="en-US" sz="2400" dirty="0"/>
              <a:t>.</a:t>
            </a:r>
            <a:endParaRPr lang="en-GB" sz="2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E98E3C6-5B83-3511-A4E3-22351BC24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302" b="34959"/>
          <a:stretch>
            <a:fillRect/>
          </a:stretch>
        </p:blipFill>
        <p:spPr bwMode="auto">
          <a:xfrm>
            <a:off x="7865981" y="2680503"/>
            <a:ext cx="3270332" cy="1802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3" descr="D:\GAIA-GEOSYSTEMS\PROJECTS\ACCESS_WISAYAS\HH_SURVEY\FOLLOW_UP\Map_110114.jpg">
            <a:extLst>
              <a:ext uri="{FF2B5EF4-FFF2-40B4-BE49-F238E27FC236}">
                <a16:creationId xmlns:a16="http://schemas.microsoft.com/office/drawing/2014/main" id="{084890F6-6ABA-1FAF-E3F7-30955956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0431" y="3868743"/>
            <a:ext cx="1973539" cy="203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BC73A4D5-7BAE-18C0-BC8D-D2F5C51BE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655840"/>
            <a:ext cx="410445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fr-FR" sz="2400" u="sng" dirty="0"/>
              <a:t>Durante </a:t>
            </a:r>
            <a:r>
              <a:rPr lang="fr-FR" sz="2400" u="sng" dirty="0" err="1"/>
              <a:t>halibur</a:t>
            </a:r>
            <a:r>
              <a:rPr lang="fr-FR" sz="2400" u="sng" dirty="0"/>
              <a:t> </a:t>
            </a:r>
            <a:r>
              <a:rPr lang="fr-FR" sz="2400" u="sng" dirty="0" err="1"/>
              <a:t>dadus</a:t>
            </a:r>
            <a:r>
              <a:rPr lang="fr-FR" sz="2400" u="sng" dirty="0"/>
              <a:t>:</a:t>
            </a:r>
            <a:endParaRPr lang="en-PH" sz="2400" dirty="0"/>
          </a:p>
        </p:txBody>
      </p:sp>
      <p:pic>
        <p:nvPicPr>
          <p:cNvPr id="9" name="Picture 8" descr="A close-up of a hand holding a device&#10;&#10;Description automatically generated">
            <a:extLst>
              <a:ext uri="{FF2B5EF4-FFF2-40B4-BE49-F238E27FC236}">
                <a16:creationId xmlns:a16="http://schemas.microsoft.com/office/drawing/2014/main" id="{404EFFFF-664D-6D8D-3553-9F12FD4B49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24323" y="893509"/>
            <a:ext cx="1017727" cy="720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4308C9-34BC-02A2-9797-FE5DE06CA8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520" t="38265" r="10441" b="47050"/>
          <a:stretch/>
        </p:blipFill>
        <p:spPr>
          <a:xfrm>
            <a:off x="11741377" y="1623488"/>
            <a:ext cx="277179" cy="24979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ED8180A-C2FE-EDC0-7F02-884BCCA19F47}"/>
              </a:ext>
            </a:extLst>
          </p:cNvPr>
          <p:cNvSpPr txBox="1">
            <a:spLocks/>
          </p:cNvSpPr>
          <p:nvPr/>
        </p:nvSpPr>
        <p:spPr bwMode="auto">
          <a:xfrm>
            <a:off x="0" y="785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Prenxe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lakuna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iha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Halibur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koordenada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jeográfika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4264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5853" y="1103478"/>
            <a:ext cx="11311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cs typeface="Arial" charset="0"/>
              </a:rPr>
              <a:t>Sistema </a:t>
            </a:r>
            <a:r>
              <a:rPr lang="en-US" sz="2400" dirty="0" err="1">
                <a:cs typeface="Arial" charset="0"/>
              </a:rPr>
              <a:t>iha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ne'ebé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dadus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jeoespasiál</a:t>
            </a:r>
            <a:r>
              <a:rPr lang="en-US" sz="2400" dirty="0">
                <a:cs typeface="Arial" charset="0"/>
              </a:rPr>
              <a:t> define </a:t>
            </a:r>
            <a:r>
              <a:rPr lang="en-US" sz="2400" dirty="0" err="1">
                <a:cs typeface="Arial" charset="0"/>
              </a:rPr>
              <a:t>hosi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superfísie</a:t>
            </a:r>
            <a:r>
              <a:rPr lang="en-US" sz="2400" dirty="0">
                <a:cs typeface="Arial" charset="0"/>
              </a:rPr>
              <a:t> 3-D no </a:t>
            </a:r>
            <a:r>
              <a:rPr lang="en-US" sz="2400" dirty="0" err="1">
                <a:cs typeface="Arial" charset="0"/>
              </a:rPr>
              <a:t>sukat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iha</a:t>
            </a:r>
            <a:r>
              <a:rPr lang="en-US" sz="2400" dirty="0">
                <a:cs typeface="Arial" charset="0"/>
              </a:rPr>
              <a:t> latitude no longitude.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77024" y="696871"/>
            <a:ext cx="8361363" cy="4699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2600" b="1" dirty="0">
                <a:ea typeface="+mj-ea"/>
                <a:cs typeface="+mj-cs"/>
              </a:rPr>
              <a:t>V.1 Sistema </a:t>
            </a:r>
            <a:r>
              <a:rPr lang="en-US" sz="2600" b="1" dirty="0" err="1">
                <a:ea typeface="+mj-ea"/>
                <a:cs typeface="+mj-cs"/>
              </a:rPr>
              <a:t>Koordenada</a:t>
            </a:r>
            <a:r>
              <a:rPr lang="en-US" sz="2600" b="1" dirty="0">
                <a:ea typeface="+mj-ea"/>
                <a:cs typeface="+mj-cs"/>
              </a:rPr>
              <a:t> </a:t>
            </a:r>
            <a:r>
              <a:rPr lang="en-US" sz="2600" b="1" dirty="0" err="1">
                <a:ea typeface="+mj-ea"/>
                <a:cs typeface="+mj-cs"/>
              </a:rPr>
              <a:t>Jeográfika</a:t>
            </a:r>
            <a:endParaRPr lang="en-US" sz="2600" b="1" dirty="0">
              <a:ea typeface="+mj-ea"/>
              <a:cs typeface="+mj-cs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652656" y="2876958"/>
            <a:ext cx="6491396" cy="3140333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dirty="0" err="1"/>
              <a:t>Unidade</a:t>
            </a:r>
            <a:r>
              <a:rPr lang="en-US" sz="2400" dirty="0"/>
              <a:t> angular </a:t>
            </a:r>
            <a:r>
              <a:rPr lang="en-US" sz="2400" dirty="0" err="1"/>
              <a:t>sira</a:t>
            </a:r>
            <a:r>
              <a:rPr lang="en-US" sz="2400" dirty="0"/>
              <a:t>: </a:t>
            </a:r>
            <a:r>
              <a:rPr lang="en-US" sz="2400" dirty="0" err="1"/>
              <a:t>Unidade</a:t>
            </a:r>
            <a:r>
              <a:rPr lang="en-US" sz="2400" dirty="0"/>
              <a:t> </a:t>
            </a:r>
            <a:r>
              <a:rPr lang="en-US" sz="2400" dirty="0" err="1"/>
              <a:t>sasukat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esfera</a:t>
            </a:r>
            <a:r>
              <a:rPr lang="en-US" sz="2400" dirty="0"/>
              <a:t> ka </a:t>
            </a:r>
            <a:r>
              <a:rPr lang="en-US" sz="2400" dirty="0" err="1"/>
              <a:t>esferoide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, </a:t>
            </a:r>
            <a:r>
              <a:rPr lang="en-US" sz="2400" dirty="0" err="1"/>
              <a:t>normalmente</a:t>
            </a:r>
            <a:r>
              <a:rPr lang="en-US" sz="2400" dirty="0"/>
              <a:t> ho </a:t>
            </a:r>
            <a:r>
              <a:rPr lang="en-US" sz="2400" dirty="0" err="1"/>
              <a:t>grau</a:t>
            </a:r>
            <a:r>
              <a:rPr lang="en-US" sz="2400" dirty="0"/>
              <a:t>.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dirty="0" err="1"/>
              <a:t>Meridianu</a:t>
            </a:r>
            <a:r>
              <a:rPr lang="en-US" sz="2400" dirty="0"/>
              <a:t> </a:t>
            </a:r>
            <a:r>
              <a:rPr lang="en-US" sz="2400" dirty="0" err="1"/>
              <a:t>prinsipál</a:t>
            </a:r>
            <a:r>
              <a:rPr lang="en-US" sz="2400" dirty="0"/>
              <a:t>: </a:t>
            </a:r>
            <a:r>
              <a:rPr lang="en-US" sz="2400" dirty="0" err="1"/>
              <a:t>Meridianu</a:t>
            </a:r>
            <a:r>
              <a:rPr lang="en-US" sz="2400" dirty="0"/>
              <a:t> zero (0°)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uza</a:t>
            </a:r>
            <a:r>
              <a:rPr lang="en-US" sz="2400" dirty="0"/>
              <a:t> </a:t>
            </a:r>
            <a:r>
              <a:rPr lang="en-US" sz="2400" dirty="0" err="1"/>
              <a:t>hanesan</a:t>
            </a:r>
            <a:r>
              <a:rPr lang="en-US" sz="2400" dirty="0"/>
              <a:t> </a:t>
            </a:r>
            <a:r>
              <a:rPr lang="en-US" sz="2400" dirty="0" err="1"/>
              <a:t>referénsia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sukat</a:t>
            </a:r>
            <a:r>
              <a:rPr lang="en-US" sz="2400" dirty="0"/>
              <a:t> longitude </a:t>
            </a:r>
            <a:r>
              <a:rPr lang="en-US" sz="2400" dirty="0" err="1"/>
              <a:t>leste</a:t>
            </a:r>
            <a:r>
              <a:rPr lang="en-US" sz="2400" dirty="0"/>
              <a:t> no </a:t>
            </a:r>
            <a:r>
              <a:rPr lang="en-US" sz="2400" dirty="0" err="1"/>
              <a:t>oeste</a:t>
            </a:r>
            <a:r>
              <a:rPr lang="en-US" sz="2400" dirty="0"/>
              <a:t>.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Datum: Define </a:t>
            </a:r>
            <a:r>
              <a:rPr lang="en-US" sz="2400" dirty="0" err="1"/>
              <a:t>pozisaun</a:t>
            </a:r>
            <a:r>
              <a:rPr lang="en-US" sz="2400" dirty="0"/>
              <a:t> </a:t>
            </a:r>
            <a:r>
              <a:rPr lang="en-US" sz="2400" dirty="0" err="1"/>
              <a:t>esferóide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r>
              <a:rPr lang="en-US" sz="2400" dirty="0"/>
              <a:t> </a:t>
            </a:r>
            <a:r>
              <a:rPr lang="en-US" sz="2400" dirty="0" err="1"/>
              <a:t>relativamente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sentru</a:t>
            </a:r>
            <a:r>
              <a:rPr lang="en-US" sz="2400" dirty="0"/>
              <a:t> rai </a:t>
            </a:r>
            <a:r>
              <a:rPr lang="en-US" sz="2400" dirty="0" err="1"/>
              <a:t>nian</a:t>
            </a:r>
            <a:r>
              <a:rPr lang="en-US" sz="2400" dirty="0"/>
              <a:t>.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dirty="0" err="1"/>
              <a:t>Esferóide</a:t>
            </a:r>
            <a:r>
              <a:rPr lang="en-US" sz="2400" dirty="0"/>
              <a:t>: </a:t>
            </a:r>
            <a:r>
              <a:rPr lang="en-US" sz="2400" dirty="0" err="1"/>
              <a:t>Esferóide</a:t>
            </a:r>
            <a:r>
              <a:rPr lang="en-US" sz="2400" dirty="0"/>
              <a:t> </a:t>
            </a:r>
            <a:r>
              <a:rPr lang="en-US" sz="2400" dirty="0" err="1"/>
              <a:t>referénsia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transformasaun</a:t>
            </a:r>
            <a:r>
              <a:rPr lang="en-US" sz="2400" dirty="0"/>
              <a:t> </a:t>
            </a:r>
            <a:r>
              <a:rPr lang="en-US" sz="2400" dirty="0" err="1"/>
              <a:t>koordenada</a:t>
            </a:r>
            <a:r>
              <a:rPr lang="en-US" sz="2400" dirty="0"/>
              <a:t>.</a:t>
            </a:r>
            <a:endParaRPr lang="en-GB" sz="2400" dirty="0"/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lang="en-GB" sz="2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5886B-D9E4-5621-6C6B-04799D5F49F7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3944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7</a:t>
            </a:fld>
            <a:endParaRPr lang="en-GB" altLang="en-US" sz="1200">
              <a:solidFill>
                <a:schemeClr val="bg1"/>
              </a:solidFill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3DC4640-4238-F6CF-FB26-DCC560B05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450" y="4807995"/>
            <a:ext cx="38443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sz="1000" dirty="0"/>
              <a:t>Rai nia forma la'ós esfera perfeitu ida (diferensa 21,385 m entre semi-eixu rua)</a:t>
            </a:r>
            <a:endParaRPr lang="en-US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09715E-4C51-7829-A169-F59275677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27" y="2148430"/>
            <a:ext cx="4469006" cy="2507165"/>
          </a:xfrm>
          <a:prstGeom prst="rect">
            <a:avLst/>
          </a:prstGeom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92D3E6C6-A004-26B6-D741-FF7878B3C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6220" y="2073537"/>
            <a:ext cx="5557121" cy="114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dirty="0" err="1"/>
              <a:t>Modelu</a:t>
            </a:r>
            <a:r>
              <a:rPr lang="en-US" sz="2400" dirty="0"/>
              <a:t> </a:t>
            </a:r>
            <a:r>
              <a:rPr lang="en-US" sz="2400" dirty="0" err="1"/>
              <a:t>oioin</a:t>
            </a:r>
            <a:r>
              <a:rPr lang="en-US" sz="2400" dirty="0"/>
              <a:t> </a:t>
            </a:r>
            <a:r>
              <a:rPr lang="en-US" sz="2400" dirty="0" err="1"/>
              <a:t>eziste</a:t>
            </a:r>
            <a:r>
              <a:rPr lang="en-US" sz="2400" dirty="0"/>
              <a:t>, </a:t>
            </a:r>
            <a:r>
              <a:rPr lang="en-US" sz="2400" dirty="0" err="1"/>
              <a:t>ida-idak</a:t>
            </a:r>
            <a:r>
              <a:rPr lang="en-US" sz="2400" dirty="0"/>
              <a:t> </a:t>
            </a:r>
            <a:r>
              <a:rPr lang="en-US" sz="2400" dirty="0" err="1"/>
              <a:t>koko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reproduz</a:t>
            </a:r>
            <a:r>
              <a:rPr lang="en-US" sz="2400" dirty="0"/>
              <a:t> rai </a:t>
            </a:r>
            <a:r>
              <a:rPr lang="en-US" sz="2400" dirty="0" err="1"/>
              <a:t>nia</a:t>
            </a:r>
            <a:r>
              <a:rPr lang="en-US" sz="2400" dirty="0"/>
              <a:t> forma </a:t>
            </a:r>
            <a:r>
              <a:rPr lang="en-US" sz="2400" dirty="0" err="1"/>
              <a:t>bazeia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:</a:t>
            </a:r>
          </a:p>
        </p:txBody>
      </p:sp>
      <p:sp>
        <p:nvSpPr>
          <p:cNvPr id="22" name="Right Arrow 10">
            <a:extLst>
              <a:ext uri="{FF2B5EF4-FFF2-40B4-BE49-F238E27FC236}">
                <a16:creationId xmlns:a16="http://schemas.microsoft.com/office/drawing/2014/main" id="{35E2A74C-B821-D370-EEF6-1081C8208875}"/>
              </a:ext>
            </a:extLst>
          </p:cNvPr>
          <p:cNvSpPr/>
          <p:nvPr/>
        </p:nvSpPr>
        <p:spPr>
          <a:xfrm>
            <a:off x="5176281" y="1996030"/>
            <a:ext cx="656591" cy="506815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6F63BF-EBA1-16F6-98D3-43EEED7AE7FB}"/>
              </a:ext>
            </a:extLst>
          </p:cNvPr>
          <p:cNvSpPr txBox="1">
            <a:spLocks/>
          </p:cNvSpPr>
          <p:nvPr/>
        </p:nvSpPr>
        <p:spPr>
          <a:xfrm>
            <a:off x="1524000" y="26897"/>
            <a:ext cx="9144000" cy="607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s-ES" altLang="en-US" dirty="0"/>
              <a:t>Define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nia</a:t>
            </a:r>
            <a:r>
              <a:rPr lang="es-ES" altLang="en-US" dirty="0"/>
              <a:t> </a:t>
            </a:r>
            <a:r>
              <a:rPr lang="es-ES" altLang="en-US" dirty="0" err="1"/>
              <a:t>Espesifikasaun</a:t>
            </a:r>
            <a:r>
              <a:rPr lang="es-ES" altLang="en-US" dirty="0"/>
              <a:t> –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jeoespasiál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42939393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117C0A7-A5EB-F098-944B-C1A9FD448A2F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82706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70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355998-C1E8-FB5A-8C76-86EFCA407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689092"/>
            <a:ext cx="410445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fr-FR" sz="2400" u="sng" dirty="0" err="1"/>
              <a:t>Hafoin</a:t>
            </a:r>
            <a:r>
              <a:rPr lang="fr-FR" sz="2400" u="sng" dirty="0"/>
              <a:t> </a:t>
            </a:r>
            <a:r>
              <a:rPr lang="fr-FR" sz="2400" u="sng" dirty="0" err="1"/>
              <a:t>rekolla</a:t>
            </a:r>
            <a:r>
              <a:rPr lang="fr-FR" sz="2400" u="sng" dirty="0"/>
              <a:t> </a:t>
            </a:r>
            <a:r>
              <a:rPr lang="fr-FR" sz="2400" u="sng" dirty="0" err="1"/>
              <a:t>dadus</a:t>
            </a:r>
            <a:r>
              <a:rPr lang="fr-FR" sz="2400" u="sng" dirty="0"/>
              <a:t>:</a:t>
            </a:r>
            <a:endParaRPr lang="en-PH" sz="2400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B40A85D-3E73-9358-7C8A-8B3C6C0F4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1191666"/>
            <a:ext cx="1113874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200" dirty="0"/>
              <a:t>Se </a:t>
            </a:r>
            <a:r>
              <a:rPr lang="en-US" sz="2200" dirty="0" err="1"/>
              <a:t>ida-ne'e</a:t>
            </a:r>
            <a:r>
              <a:rPr lang="en-US" sz="2200" dirty="0"/>
              <a:t> </a:t>
            </a:r>
            <a:r>
              <a:rPr lang="en-US" sz="2200" dirty="0" err="1"/>
              <a:t>seidauk</a:t>
            </a:r>
            <a:r>
              <a:rPr lang="en-US" sz="2200" dirty="0"/>
              <a:t> halo </a:t>
            </a:r>
            <a:r>
              <a:rPr lang="en-US" sz="2200" dirty="0" err="1"/>
              <a:t>hanesan</a:t>
            </a:r>
            <a:r>
              <a:rPr lang="en-US" sz="2200" dirty="0"/>
              <a:t> </a:t>
            </a:r>
            <a:r>
              <a:rPr lang="en-US" sz="2200" dirty="0" err="1"/>
              <a:t>parte</a:t>
            </a:r>
            <a:r>
              <a:rPr lang="en-US" sz="2200" dirty="0"/>
              <a:t> </a:t>
            </a:r>
            <a:r>
              <a:rPr lang="en-US" sz="2200" dirty="0" err="1"/>
              <a:t>ida</a:t>
            </a:r>
            <a:r>
              <a:rPr lang="en-US" sz="2200" dirty="0"/>
              <a:t> </a:t>
            </a:r>
            <a:r>
              <a:rPr lang="en-US" sz="2200" dirty="0" err="1"/>
              <a:t>hosi</a:t>
            </a:r>
            <a:r>
              <a:rPr lang="en-US" sz="2200" dirty="0"/>
              <a:t> </a:t>
            </a:r>
            <a:r>
              <a:rPr lang="en-US" sz="2200" dirty="0" err="1"/>
              <a:t>prosesu</a:t>
            </a:r>
            <a:r>
              <a:rPr lang="en-US" sz="2200" dirty="0"/>
              <a:t> </a:t>
            </a:r>
            <a:r>
              <a:rPr lang="en-US" sz="2200" dirty="0" err="1"/>
              <a:t>verifikasaun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implementa</a:t>
            </a:r>
            <a:r>
              <a:rPr lang="en-US" sz="2200" dirty="0"/>
              <a:t> </a:t>
            </a:r>
            <a:r>
              <a:rPr lang="en-US" sz="2200" dirty="0" err="1"/>
              <a:t>durante</a:t>
            </a:r>
            <a:r>
              <a:rPr lang="en-US" sz="2200" dirty="0"/>
              <a:t> </a:t>
            </a:r>
            <a:r>
              <a:rPr lang="en-US" sz="2200" dirty="0" err="1"/>
              <a:t>rekolla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, </a:t>
            </a:r>
            <a:r>
              <a:rPr lang="en-US" sz="2200" dirty="0" err="1"/>
              <a:t>importante</a:t>
            </a:r>
            <a:r>
              <a:rPr lang="en-US" sz="2200" dirty="0"/>
              <a:t> </a:t>
            </a:r>
            <a:r>
              <a:rPr lang="en-US" sz="2200" dirty="0" err="1"/>
              <a:t>atu</a:t>
            </a:r>
            <a:r>
              <a:rPr lang="en-US" sz="2200" dirty="0"/>
              <a:t> </a:t>
            </a:r>
            <a:r>
              <a:rPr lang="en-US" sz="2200" dirty="0" err="1"/>
              <a:t>asegura</a:t>
            </a:r>
            <a:r>
              <a:rPr lang="en-US" sz="2200" dirty="0"/>
              <a:t> </a:t>
            </a:r>
            <a:r>
              <a:rPr lang="en-US" sz="2200" dirty="0" err="1"/>
              <a:t>katak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rekolla</a:t>
            </a:r>
            <a:r>
              <a:rPr lang="en-US" sz="2200" dirty="0"/>
              <a:t> </a:t>
            </a:r>
            <a:r>
              <a:rPr lang="en-US" sz="2200" dirty="0" err="1"/>
              <a:t>organiza</a:t>
            </a:r>
            <a:r>
              <a:rPr lang="en-US" sz="2200" dirty="0"/>
              <a:t> </a:t>
            </a:r>
            <a:r>
              <a:rPr lang="en-US" sz="2200" dirty="0" err="1"/>
              <a:t>iha</a:t>
            </a:r>
            <a:r>
              <a:rPr lang="en-US" sz="2200" dirty="0"/>
              <a:t> </a:t>
            </a:r>
            <a:r>
              <a:rPr lang="en-US" sz="2200" dirty="0" err="1"/>
              <a:t>tabela</a:t>
            </a:r>
            <a:r>
              <a:rPr lang="en-US" sz="2200" dirty="0"/>
              <a:t> </a:t>
            </a:r>
            <a:r>
              <a:rPr lang="en-US" sz="2200" dirty="0" err="1"/>
              <a:t>estruturadu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bele</a:t>
            </a:r>
            <a:r>
              <a:rPr lang="en-US" sz="2200" dirty="0"/>
              <a:t> rai ka </a:t>
            </a:r>
            <a:r>
              <a:rPr lang="en-US" sz="2200" dirty="0" err="1"/>
              <a:t>esporta</a:t>
            </a:r>
            <a:r>
              <a:rPr lang="en-US" sz="2200" dirty="0"/>
              <a:t> </a:t>
            </a:r>
            <a:r>
              <a:rPr lang="en-US" sz="2200" dirty="0" err="1"/>
              <a:t>iha</a:t>
            </a:r>
            <a:r>
              <a:rPr lang="en-US" sz="2200" dirty="0"/>
              <a:t> forma spreadsheet (</a:t>
            </a:r>
            <a:r>
              <a:rPr lang="en-US" sz="2200" dirty="0" err="1"/>
              <a:t>ezemplu</a:t>
            </a:r>
            <a:r>
              <a:rPr lang="en-US" sz="2200" dirty="0"/>
              <a:t>, </a:t>
            </a:r>
            <a:r>
              <a:rPr lang="en-US" sz="2200" dirty="0" err="1"/>
              <a:t>iha</a:t>
            </a:r>
            <a:r>
              <a:rPr lang="en-US" sz="2200" dirty="0"/>
              <a:t> Microsoft Excel).</a:t>
            </a:r>
          </a:p>
          <a:p>
            <a:pPr lvl="0"/>
            <a:endParaRPr lang="en-US" sz="2200" dirty="0"/>
          </a:p>
          <a:p>
            <a:pPr lvl="0"/>
            <a:r>
              <a:rPr lang="en-US" sz="2200" dirty="0"/>
              <a:t>Se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ne'e</a:t>
            </a:r>
            <a:r>
              <a:rPr lang="en-US" sz="2200" dirty="0"/>
              <a:t> </a:t>
            </a:r>
            <a:r>
              <a:rPr lang="en-US" sz="2200" dirty="0" err="1"/>
              <a:t>halibur</a:t>
            </a:r>
            <a:r>
              <a:rPr lang="en-US" sz="2200" dirty="0"/>
              <a:t> </a:t>
            </a:r>
            <a:r>
              <a:rPr lang="en-US" sz="2200" dirty="0" err="1"/>
              <a:t>iha</a:t>
            </a:r>
            <a:r>
              <a:rPr lang="en-US" sz="2200" dirty="0"/>
              <a:t> forma </a:t>
            </a:r>
            <a:r>
              <a:rPr lang="en-US" sz="2200" dirty="0" err="1"/>
              <a:t>eletróniku</a:t>
            </a:r>
            <a:r>
              <a:rPr lang="en-US" sz="2200" dirty="0"/>
              <a:t>, </a:t>
            </a:r>
            <a:r>
              <a:rPr lang="en-US" sz="2200" dirty="0" err="1"/>
              <a:t>tenke</a:t>
            </a:r>
            <a:r>
              <a:rPr lang="en-US" sz="2200" dirty="0"/>
              <a:t> </a:t>
            </a:r>
            <a:r>
              <a:rPr lang="en-US" sz="2200" dirty="0" err="1"/>
              <a:t>bele</a:t>
            </a:r>
            <a:r>
              <a:rPr lang="en-US" sz="2200" dirty="0"/>
              <a:t> </a:t>
            </a:r>
            <a:r>
              <a:rPr lang="en-US" sz="2200" dirty="0" err="1"/>
              <a:t>esporta</a:t>
            </a:r>
            <a:r>
              <a:rPr lang="en-US" sz="2200" dirty="0"/>
              <a:t> </a:t>
            </a:r>
            <a:r>
              <a:rPr lang="en-US" sz="2200" dirty="0" err="1"/>
              <a:t>iha</a:t>
            </a:r>
            <a:r>
              <a:rPr lang="en-US" sz="2200" dirty="0"/>
              <a:t> </a:t>
            </a:r>
            <a:r>
              <a:rPr lang="en-US" sz="2200" dirty="0" err="1"/>
              <a:t>estrutura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hanesan</a:t>
            </a:r>
            <a:r>
              <a:rPr lang="en-US" sz="2200" dirty="0"/>
              <a:t>. </a:t>
            </a:r>
            <a:r>
              <a:rPr lang="en-US" sz="2200" dirty="0" err="1"/>
              <a:t>Konjuntu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ida-ne'e</a:t>
            </a:r>
            <a:r>
              <a:rPr lang="en-US" sz="2200" dirty="0"/>
              <a:t> </a:t>
            </a:r>
            <a:r>
              <a:rPr lang="en-US" sz="2200" dirty="0" err="1"/>
              <a:t>tenke</a:t>
            </a:r>
            <a:r>
              <a:rPr lang="en-US" sz="2200" dirty="0"/>
              <a:t> </a:t>
            </a:r>
            <a:r>
              <a:rPr lang="en-US" sz="2200" dirty="0" err="1"/>
              <a:t>kontein</a:t>
            </a:r>
            <a:r>
              <a:rPr lang="en-US" sz="2200" dirty="0"/>
              <a:t> </a:t>
            </a:r>
            <a:r>
              <a:rPr lang="en-US" sz="2200" dirty="0" err="1"/>
              <a:t>kampu</a:t>
            </a:r>
            <a:r>
              <a:rPr lang="en-US" sz="2200" dirty="0"/>
              <a:t> </a:t>
            </a:r>
            <a:r>
              <a:rPr lang="en-US" sz="2200" dirty="0" err="1"/>
              <a:t>hotu-hotu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inklui</a:t>
            </a:r>
            <a:r>
              <a:rPr lang="en-US" sz="2200" dirty="0"/>
              <a:t> </a:t>
            </a:r>
            <a:r>
              <a:rPr lang="en-US" sz="2200" dirty="0" err="1"/>
              <a:t>iha</a:t>
            </a:r>
            <a:r>
              <a:rPr lang="en-US" sz="2200" dirty="0"/>
              <a:t> </a:t>
            </a:r>
            <a:r>
              <a:rPr lang="en-US" sz="2200" dirty="0" err="1"/>
              <a:t>formuláriu</a:t>
            </a:r>
            <a:r>
              <a:rPr lang="en-US" sz="2200" dirty="0"/>
              <a:t> </a:t>
            </a:r>
            <a:r>
              <a:rPr lang="en-US" sz="2200" dirty="0" err="1"/>
              <a:t>kolesaun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nian</a:t>
            </a:r>
            <a:r>
              <a:rPr lang="en-US" sz="2200" dirty="0"/>
              <a:t>.</a:t>
            </a:r>
            <a:endParaRPr lang="en-GB" sz="2200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68C8F1B-3241-FDCF-0CFA-36D94D7E8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3964258"/>
            <a:ext cx="6389688" cy="75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dirty="0" err="1"/>
              <a:t>Importante</a:t>
            </a:r>
            <a:r>
              <a:rPr lang="en-US" sz="2400" dirty="0"/>
              <a:t> </a:t>
            </a:r>
            <a:r>
              <a:rPr lang="en-US" sz="2400" dirty="0" err="1"/>
              <a:t>katak</a:t>
            </a:r>
            <a:r>
              <a:rPr lang="en-US" sz="2400" dirty="0"/>
              <a:t> </a:t>
            </a:r>
            <a:r>
              <a:rPr lang="en-US" sz="2400" dirty="0" err="1"/>
              <a:t>folha</a:t>
            </a:r>
            <a:r>
              <a:rPr lang="en-US" sz="2400" dirty="0"/>
              <a:t> </a:t>
            </a:r>
            <a:r>
              <a:rPr lang="en-US" sz="2400" dirty="0" err="1"/>
              <a:t>servisu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kontein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akompaña</a:t>
            </a:r>
            <a:r>
              <a:rPr lang="en-US" sz="2400" dirty="0"/>
              <a:t> ho </a:t>
            </a:r>
            <a:r>
              <a:rPr lang="en-US" sz="2400" dirty="0" err="1"/>
              <a:t>folha</a:t>
            </a:r>
            <a:r>
              <a:rPr lang="en-US" sz="2400" dirty="0"/>
              <a:t> </a:t>
            </a:r>
            <a:r>
              <a:rPr lang="en-US" sz="2400" dirty="0" err="1"/>
              <a:t>servisu</a:t>
            </a:r>
            <a:r>
              <a:rPr lang="en-US" sz="2400" dirty="0"/>
              <a:t> </a:t>
            </a:r>
            <a:r>
              <a:rPr lang="en-US" sz="2400" dirty="0" err="1"/>
              <a:t>adisionál</a:t>
            </a:r>
            <a:r>
              <a:rPr lang="en-US" sz="2400" dirty="0"/>
              <a:t> </a:t>
            </a:r>
            <a:r>
              <a:rPr lang="en-US" sz="2400" dirty="0" err="1"/>
              <a:t>rua</a:t>
            </a:r>
            <a:r>
              <a:rPr lang="en-US" sz="2400" dirty="0"/>
              <a:t> </a:t>
            </a:r>
            <a:r>
              <a:rPr lang="en-US" sz="2400" dirty="0" err="1"/>
              <a:t>tuirmai</a:t>
            </a:r>
            <a:r>
              <a:rPr lang="en-US" sz="2400" dirty="0"/>
              <a:t>:</a:t>
            </a:r>
            <a:endParaRPr lang="en-PH" sz="24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54D8A46-B07F-ACA5-CE53-CDC56B64D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2120" y="5123023"/>
            <a:ext cx="3739386" cy="103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lvl="0" indent="-276225">
              <a:buFont typeface="Arial" pitchFamily="34" charset="0"/>
              <a:buChar char="•"/>
            </a:pPr>
            <a:r>
              <a:rPr lang="en-US" sz="2400" dirty="0" err="1"/>
              <a:t>Katálogu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endParaRPr lang="en-US" sz="2400" dirty="0"/>
          </a:p>
          <a:p>
            <a:pPr marL="457200" lvl="0" indent="-276225">
              <a:buFont typeface="Arial" pitchFamily="34" charset="0"/>
              <a:buChar char="•"/>
            </a:pPr>
            <a:r>
              <a:rPr lang="en-US" sz="2400" dirty="0" err="1"/>
              <a:t>Metadadus</a:t>
            </a:r>
            <a:endParaRPr lang="en-PH" sz="24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92BC30C-CC84-663A-26D9-4FEDDA23D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59693"/>
            <a:ext cx="3290122" cy="109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70CC5-2378-8A54-3DE9-75E925545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7504" y="3998496"/>
            <a:ext cx="2537272" cy="226158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D40EEDB-3139-0242-8A74-9B7C955ADC69}"/>
              </a:ext>
            </a:extLst>
          </p:cNvPr>
          <p:cNvSpPr txBox="1">
            <a:spLocks/>
          </p:cNvSpPr>
          <p:nvPr/>
        </p:nvSpPr>
        <p:spPr bwMode="auto">
          <a:xfrm>
            <a:off x="0" y="785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Prenxe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lakuna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iha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Halibur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koordenada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jeográfika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305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117C0A7-A5EB-F098-944B-C1A9FD448A2F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64776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71</a:t>
            </a:fld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DAB2101-64EF-3C60-49FF-148E537F9112}"/>
              </a:ext>
            </a:extLst>
          </p:cNvPr>
          <p:cNvSpPr txBox="1">
            <a:spLocks/>
          </p:cNvSpPr>
          <p:nvPr/>
        </p:nvSpPr>
        <p:spPr bwMode="auto">
          <a:xfrm>
            <a:off x="0" y="78534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Prenxe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lakuna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iha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jeoespasiál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33F1C4-28FB-3D5D-3196-6A04657B6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1244" y="569800"/>
            <a:ext cx="1933532" cy="10409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147AFF-9B29-AC66-B6D1-ACA1F86CB93D}"/>
              </a:ext>
            </a:extLst>
          </p:cNvPr>
          <p:cNvSpPr/>
          <p:nvPr/>
        </p:nvSpPr>
        <p:spPr>
          <a:xfrm>
            <a:off x="11447463" y="919407"/>
            <a:ext cx="249237" cy="1307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D4A2E7B-090E-2377-DFA3-D3FBF3A42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27" y="1745201"/>
            <a:ext cx="838885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648000" lvl="1" indent="-360000">
              <a:lnSpc>
                <a:spcPct val="90000"/>
              </a:lnSpc>
              <a:spcBef>
                <a:spcPts val="400"/>
              </a:spcBef>
              <a:buFontTx/>
              <a:buAutoNum type="arabicPeriod"/>
              <a:defRPr/>
            </a:pPr>
            <a:r>
              <a:rPr lang="fr-CH" altLang="zh-CN" sz="2400" dirty="0" err="1">
                <a:latin typeface="+mn-lt"/>
              </a:rPr>
              <a:t>Formatu</a:t>
            </a:r>
            <a:r>
              <a:rPr lang="fr-CH" altLang="zh-CN" sz="2400" dirty="0">
                <a:latin typeface="+mn-lt"/>
              </a:rPr>
              <a:t> Raster:</a:t>
            </a:r>
          </a:p>
          <a:p>
            <a:pPr marL="1088100" lvl="2" indent="-34290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it-IT" altLang="zh-CN" sz="2400" dirty="0"/>
              <a:t>Uza sensor remotu sira ne'ebé tau iha satélite, aviaun ka drone (detesaun remota</a:t>
            </a:r>
            <a:r>
              <a:rPr lang="en-US" altLang="zh-CN" sz="2400" dirty="0">
                <a:latin typeface="+mn-lt"/>
              </a:rPr>
              <a:t>)</a:t>
            </a:r>
            <a:endParaRPr lang="fr-CH" altLang="zh-CN" sz="2400" dirty="0">
              <a:latin typeface="+mn-lt"/>
            </a:endParaRPr>
          </a:p>
          <a:p>
            <a:pPr marL="648000" lvl="1" indent="-360000">
              <a:lnSpc>
                <a:spcPct val="90000"/>
              </a:lnSpc>
              <a:spcBef>
                <a:spcPts val="400"/>
              </a:spcBef>
              <a:buFontTx/>
              <a:buAutoNum type="arabicPeriod"/>
              <a:defRPr/>
            </a:pPr>
            <a:r>
              <a:rPr lang="fr-CH" altLang="zh-CN" sz="2400" dirty="0">
                <a:latin typeface="+mn-lt"/>
              </a:rPr>
              <a:t>Raster ou </a:t>
            </a:r>
            <a:r>
              <a:rPr lang="fr-CH" altLang="zh-CN" sz="2400" dirty="0" err="1">
                <a:latin typeface="+mn-lt"/>
              </a:rPr>
              <a:t>Formatu</a:t>
            </a:r>
            <a:r>
              <a:rPr lang="fr-CH" altLang="zh-CN" sz="2400" dirty="0">
                <a:latin typeface="+mn-lt"/>
              </a:rPr>
              <a:t> Vektor:</a:t>
            </a:r>
          </a:p>
          <a:p>
            <a:pPr marL="1105200" lvl="2" indent="-36000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400" dirty="0" err="1"/>
              <a:t>Prosesamentu</a:t>
            </a:r>
            <a:r>
              <a:rPr lang="en-US" altLang="zh-CN" sz="2400" dirty="0"/>
              <a:t> </a:t>
            </a:r>
            <a:r>
              <a:rPr lang="en-US" altLang="zh-CN" sz="2400" dirty="0" err="1"/>
              <a:t>imajen</a:t>
            </a:r>
            <a:r>
              <a:rPr lang="en-US" altLang="zh-CN" sz="2400" dirty="0"/>
              <a:t> </a:t>
            </a:r>
            <a:r>
              <a:rPr lang="en-US" altLang="zh-CN" sz="2400" dirty="0" err="1"/>
              <a:t>sira</a:t>
            </a:r>
            <a:r>
              <a:rPr lang="en-US" altLang="zh-CN" sz="2400" dirty="0"/>
              <a:t> </a:t>
            </a:r>
            <a:r>
              <a:rPr lang="en-US" altLang="zh-CN" sz="2400" dirty="0" err="1"/>
              <a:t>husi</a:t>
            </a:r>
            <a:r>
              <a:rPr lang="en-US" altLang="zh-CN" sz="2400" dirty="0"/>
              <a:t> </a:t>
            </a:r>
            <a:r>
              <a:rPr lang="en-US" altLang="zh-CN" sz="2400" dirty="0" err="1"/>
              <a:t>sensasaun</a:t>
            </a:r>
            <a:r>
              <a:rPr lang="en-US" altLang="zh-CN" sz="2400" dirty="0"/>
              <a:t> remota (</a:t>
            </a:r>
            <a:r>
              <a:rPr lang="en-US" altLang="zh-CN" sz="2400" dirty="0" err="1"/>
              <a:t>prosesamentu</a:t>
            </a:r>
            <a:r>
              <a:rPr lang="en-US" altLang="zh-CN" sz="2400" dirty="0"/>
              <a:t> </a:t>
            </a:r>
            <a:r>
              <a:rPr lang="en-US" altLang="zh-CN" sz="2400" dirty="0" err="1"/>
              <a:t>imajen</a:t>
            </a:r>
            <a:r>
              <a:rPr lang="en-US" altLang="zh-CN" sz="2400" dirty="0">
                <a:latin typeface="+mn-lt"/>
              </a:rPr>
              <a:t>)</a:t>
            </a:r>
            <a:endParaRPr lang="fr-CH" altLang="zh-CN" sz="2400" dirty="0">
              <a:latin typeface="+mn-lt"/>
            </a:endParaRPr>
          </a:p>
          <a:p>
            <a:pPr marL="648000" lvl="1" indent="-360000">
              <a:lnSpc>
                <a:spcPct val="90000"/>
              </a:lnSpc>
              <a:spcBef>
                <a:spcPts val="400"/>
              </a:spcBef>
              <a:buFontTx/>
              <a:buAutoNum type="arabicPeriod"/>
              <a:defRPr/>
            </a:pPr>
            <a:r>
              <a:rPr lang="fr-CH" altLang="zh-CN" sz="2400" dirty="0" err="1">
                <a:latin typeface="+mn-lt"/>
              </a:rPr>
              <a:t>Formatu</a:t>
            </a:r>
            <a:r>
              <a:rPr lang="fr-CH" altLang="zh-CN" sz="2400" dirty="0">
                <a:latin typeface="+mn-lt"/>
              </a:rPr>
              <a:t> </a:t>
            </a:r>
            <a:r>
              <a:rPr lang="fr-CH" altLang="zh-CN" sz="2400" dirty="0" err="1">
                <a:latin typeface="+mn-lt"/>
              </a:rPr>
              <a:t>Vector</a:t>
            </a:r>
            <a:r>
              <a:rPr lang="fr-CH" altLang="zh-CN" sz="2400" dirty="0">
                <a:latin typeface="+mn-lt"/>
              </a:rPr>
              <a:t>:</a:t>
            </a:r>
          </a:p>
          <a:p>
            <a:pPr marL="1088100" lvl="2" indent="-34290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400" dirty="0" err="1"/>
              <a:t>Ajusta</a:t>
            </a:r>
            <a:r>
              <a:rPr lang="en-US" altLang="zh-CN" sz="2400" dirty="0"/>
              <a:t>, </a:t>
            </a:r>
            <a:r>
              <a:rPr lang="en-US" altLang="zh-CN" sz="2400" dirty="0" err="1"/>
              <a:t>kria</a:t>
            </a:r>
            <a:r>
              <a:rPr lang="en-US" altLang="zh-CN" sz="2400" dirty="0"/>
              <a:t> ka </a:t>
            </a:r>
            <a:r>
              <a:rPr lang="en-US" altLang="zh-CN" sz="2400" dirty="0" err="1"/>
              <a:t>hasai</a:t>
            </a:r>
            <a:r>
              <a:rPr lang="en-US" altLang="zh-CN" sz="2400" dirty="0"/>
              <a:t> </a:t>
            </a:r>
            <a:r>
              <a:rPr lang="en-US" altLang="zh-CN" sz="2400" dirty="0" err="1"/>
              <a:t>pontu</a:t>
            </a:r>
            <a:r>
              <a:rPr lang="en-US" altLang="zh-CN" sz="2400" dirty="0"/>
              <a:t>, </a:t>
            </a:r>
            <a:r>
              <a:rPr lang="en-US" altLang="zh-CN" sz="2400" dirty="0" err="1"/>
              <a:t>liña</a:t>
            </a:r>
            <a:r>
              <a:rPr lang="en-US" altLang="zh-CN" sz="2400" dirty="0"/>
              <a:t>, ka </a:t>
            </a:r>
            <a:r>
              <a:rPr lang="en-US" altLang="zh-CN" sz="2400" dirty="0" err="1"/>
              <a:t>polígonu</a:t>
            </a:r>
            <a:r>
              <a:rPr lang="en-US" altLang="zh-CN" sz="2400" dirty="0"/>
              <a:t> </a:t>
            </a:r>
            <a:r>
              <a:rPr lang="en-US" altLang="zh-CN" sz="2400" dirty="0" err="1"/>
              <a:t>tipu</a:t>
            </a:r>
            <a:r>
              <a:rPr lang="en-US" altLang="zh-CN" sz="2400" dirty="0"/>
              <a:t> </a:t>
            </a:r>
            <a:r>
              <a:rPr lang="en-US" altLang="zh-CN" sz="2400" dirty="0" err="1"/>
              <a:t>karakterístika</a:t>
            </a:r>
            <a:r>
              <a:rPr lang="en-US" altLang="zh-CN" sz="2400" dirty="0"/>
              <a:t> </a:t>
            </a:r>
            <a:r>
              <a:rPr lang="en-US" altLang="zh-CN" sz="2400" dirty="0" err="1"/>
              <a:t>jeográfika</a:t>
            </a:r>
            <a:r>
              <a:rPr lang="en-US" altLang="zh-CN" sz="2400" dirty="0"/>
              <a:t> </a:t>
            </a:r>
            <a:r>
              <a:rPr lang="en-US" altLang="zh-CN" sz="2400" dirty="0" err="1"/>
              <a:t>sira</a:t>
            </a:r>
            <a:r>
              <a:rPr lang="en-US" altLang="zh-CN" sz="2400" dirty="0"/>
              <a:t> </a:t>
            </a:r>
            <a:r>
              <a:rPr lang="en-US" altLang="zh-CN" sz="2400" dirty="0" err="1"/>
              <a:t>hosi</a:t>
            </a:r>
            <a:r>
              <a:rPr lang="en-US" altLang="zh-CN" sz="2400" dirty="0"/>
              <a:t> </a:t>
            </a:r>
            <a:r>
              <a:rPr lang="en-US" altLang="zh-CN" sz="2400" dirty="0" err="1"/>
              <a:t>mapa</a:t>
            </a:r>
            <a:r>
              <a:rPr lang="en-US" altLang="zh-CN" sz="2400" dirty="0"/>
              <a:t> </a:t>
            </a:r>
            <a:r>
              <a:rPr lang="en-US" altLang="zh-CN" sz="2400" dirty="0" err="1"/>
              <a:t>baze</a:t>
            </a:r>
            <a:r>
              <a:rPr lang="en-US" altLang="zh-CN" sz="2400" dirty="0"/>
              <a:t> </a:t>
            </a:r>
            <a:r>
              <a:rPr lang="en-US" altLang="zh-CN" sz="2400" dirty="0" err="1"/>
              <a:t>ida</a:t>
            </a:r>
            <a:endParaRPr lang="fr-CH" altLang="zh-CN" sz="2400" dirty="0">
              <a:latin typeface="+mn-lt"/>
            </a:endParaRPr>
          </a:p>
        </p:txBody>
      </p:sp>
      <p:sp>
        <p:nvSpPr>
          <p:cNvPr id="6" name="Right Arrow 21">
            <a:extLst>
              <a:ext uri="{FF2B5EF4-FFF2-40B4-BE49-F238E27FC236}">
                <a16:creationId xmlns:a16="http://schemas.microsoft.com/office/drawing/2014/main" id="{6040655B-E4A3-9F26-5471-B1785AC8CDD3}"/>
              </a:ext>
            </a:extLst>
          </p:cNvPr>
          <p:cNvSpPr/>
          <p:nvPr/>
        </p:nvSpPr>
        <p:spPr>
          <a:xfrm>
            <a:off x="1373555" y="5163050"/>
            <a:ext cx="443765" cy="3651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0D5A2D7-CD5C-6FDF-E133-FD0CE88DB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9139" y="5181038"/>
            <a:ext cx="7463625" cy="76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pt-BR" sz="2800" dirty="0">
                <a:solidFill>
                  <a:srgbClr val="FF0000"/>
                </a:solidFill>
              </a:rPr>
              <a:t>Métodu ne'ebé provavelmente ita-boot sei uza</a:t>
            </a:r>
            <a:endParaRPr lang="fr-CH" sz="2800" dirty="0">
              <a:solidFill>
                <a:srgbClr val="FF0000"/>
              </a:solidFill>
            </a:endParaRPr>
          </a:p>
        </p:txBody>
      </p:sp>
      <p:pic>
        <p:nvPicPr>
          <p:cNvPr id="8" name="Picture 7" descr="remote_Sensing.gif">
            <a:extLst>
              <a:ext uri="{FF2B5EF4-FFF2-40B4-BE49-F238E27FC236}">
                <a16:creationId xmlns:a16="http://schemas.microsoft.com/office/drawing/2014/main" id="{FBFB390B-6C7C-50B6-D7FE-5DCAD12FA57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14362" y="1704096"/>
            <a:ext cx="1833102" cy="1374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image_processing.jpg">
            <a:extLst>
              <a:ext uri="{FF2B5EF4-FFF2-40B4-BE49-F238E27FC236}">
                <a16:creationId xmlns:a16="http://schemas.microsoft.com/office/drawing/2014/main" id="{2D6F5F7C-2473-DD1F-7924-9AE2B0BEB61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614362" y="3257825"/>
            <a:ext cx="1833101" cy="1443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digitizing.jpg">
            <a:extLst>
              <a:ext uri="{FF2B5EF4-FFF2-40B4-BE49-F238E27FC236}">
                <a16:creationId xmlns:a16="http://schemas.microsoft.com/office/drawing/2014/main" id="{E773ACAF-4293-6F7A-8ED8-84D2E80A84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14362" y="4884855"/>
            <a:ext cx="1833101" cy="1370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80B4D2-10DD-E64C-DAAE-CD90A25A2601}"/>
              </a:ext>
            </a:extLst>
          </p:cNvPr>
          <p:cNvSpPr/>
          <p:nvPr/>
        </p:nvSpPr>
        <p:spPr>
          <a:xfrm>
            <a:off x="1470302" y="3920127"/>
            <a:ext cx="7394565" cy="10603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 dirty="0">
              <a:solidFill>
                <a:srgbClr val="346667"/>
              </a:solidFill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DBF3B0C-995E-EEFB-F830-1265FB7AB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175" y="740616"/>
            <a:ext cx="8640960" cy="93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dirty="0"/>
              <a:t>Prenxe </a:t>
            </a:r>
            <a:r>
              <a:rPr lang="en-US" sz="2400" dirty="0" err="1"/>
              <a:t>lakuna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jeoespasiál</a:t>
            </a:r>
            <a:r>
              <a:rPr lang="en-US" sz="2400" dirty="0"/>
              <a:t> </a:t>
            </a:r>
            <a:r>
              <a:rPr lang="en-US" sz="2400" dirty="0" err="1"/>
              <a:t>bele</a:t>
            </a:r>
            <a:r>
              <a:rPr lang="en-US" sz="2400" dirty="0"/>
              <a:t> halo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maneira</a:t>
            </a:r>
            <a:r>
              <a:rPr lang="en-US" sz="2400" dirty="0"/>
              <a:t> </a:t>
            </a:r>
            <a:r>
              <a:rPr lang="en-US" sz="2400" dirty="0" err="1"/>
              <a:t>oioin</a:t>
            </a:r>
            <a:r>
              <a:rPr lang="en-US" sz="2400" dirty="0"/>
              <a:t> </a:t>
            </a:r>
            <a:r>
              <a:rPr lang="en-US" sz="2400" dirty="0" err="1"/>
              <a:t>depende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formatu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hein</a:t>
            </a:r>
            <a:r>
              <a:rPr lang="en-US" sz="24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242211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117C0A7-A5EB-F098-944B-C1A9FD448A2F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582706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72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DAB2101-64EF-3C60-49FF-148E537F9112}"/>
              </a:ext>
            </a:extLst>
          </p:cNvPr>
          <p:cNvSpPr txBox="1">
            <a:spLocks/>
          </p:cNvSpPr>
          <p:nvPr/>
        </p:nvSpPr>
        <p:spPr bwMode="auto">
          <a:xfrm>
            <a:off x="1" y="66159"/>
            <a:ext cx="12192000" cy="947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Prenxe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lakuna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iha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-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Ajusta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,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kria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ka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hasai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pontu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,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liña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, ka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tipu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polígonu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karakterístika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jeográfika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hosi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mapa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baze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ida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F043BC5-F064-1075-0164-D2B31EEE5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12114" y="2956197"/>
            <a:ext cx="1506425" cy="10668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BF3898-F7D8-6D33-71E9-C020303B1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393" y="1125301"/>
            <a:ext cx="4417997" cy="40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 algn="ctr"/>
            <a:r>
              <a:rPr lang="pt-BR" sz="2000" dirty="0"/>
              <a:t>Ajusta dadus SIG iha formatu vetor (edita)</a:t>
            </a:r>
            <a:endParaRPr lang="en-US" sz="2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E2E46E-E885-2B55-E516-D380810D0F29}"/>
              </a:ext>
            </a:extLst>
          </p:cNvPr>
          <p:cNvCxnSpPr>
            <a:cxnSpLocks/>
          </p:cNvCxnSpPr>
          <p:nvPr/>
        </p:nvCxnSpPr>
        <p:spPr>
          <a:xfrm>
            <a:off x="6092789" y="1215155"/>
            <a:ext cx="0" cy="51323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>
            <a:extLst>
              <a:ext uri="{FF2B5EF4-FFF2-40B4-BE49-F238E27FC236}">
                <a16:creationId xmlns:a16="http://schemas.microsoft.com/office/drawing/2014/main" id="{F395A864-D9FB-57DD-FD3B-F4850BB14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0105" y="1125301"/>
            <a:ext cx="5429683" cy="36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 algn="ctr"/>
            <a:r>
              <a:rPr lang="en-US" sz="2000" dirty="0"/>
              <a:t>Kria/</a:t>
            </a:r>
            <a:r>
              <a:rPr lang="en-US" sz="2000" dirty="0" err="1"/>
              <a:t>estrai</a:t>
            </a:r>
            <a:r>
              <a:rPr lang="en-US" sz="2000" dirty="0"/>
              <a:t> </a:t>
            </a:r>
            <a:r>
              <a:rPr lang="en-US" sz="2000" dirty="0" err="1"/>
              <a:t>dadus</a:t>
            </a:r>
            <a:r>
              <a:rPr lang="en-US" sz="2000" dirty="0"/>
              <a:t> </a:t>
            </a:r>
            <a:r>
              <a:rPr lang="en-US" sz="2000" dirty="0" err="1"/>
              <a:t>iha</a:t>
            </a:r>
            <a:r>
              <a:rPr lang="en-US" sz="2000" dirty="0"/>
              <a:t> </a:t>
            </a:r>
            <a:r>
              <a:rPr lang="en-US" sz="2000" dirty="0" err="1"/>
              <a:t>formatu</a:t>
            </a:r>
            <a:r>
              <a:rPr lang="en-US" sz="2000" dirty="0"/>
              <a:t> </a:t>
            </a:r>
            <a:r>
              <a:rPr lang="en-US" sz="2000" dirty="0" err="1"/>
              <a:t>vetor</a:t>
            </a:r>
            <a:r>
              <a:rPr lang="en-US" sz="2000" dirty="0"/>
              <a:t> (</a:t>
            </a:r>
            <a:r>
              <a:rPr lang="en-US" sz="2000" dirty="0" err="1"/>
              <a:t>dijitalizasaun</a:t>
            </a:r>
            <a:r>
              <a:rPr lang="en-US" sz="2000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8F636D-FEF9-28FC-4606-733F7A590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958" y="1665807"/>
            <a:ext cx="3018496" cy="22680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833646-E52C-F940-1878-C724609BB56C}"/>
              </a:ext>
            </a:extLst>
          </p:cNvPr>
          <p:cNvSpPr txBox="1"/>
          <p:nvPr/>
        </p:nvSpPr>
        <p:spPr>
          <a:xfrm>
            <a:off x="766888" y="1630119"/>
            <a:ext cx="98956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ea typeface="+mj-ea"/>
                <a:cs typeface="Calibri" pitchFamily="34" charset="0"/>
              </a:rPr>
              <a:t>Data specifications</a:t>
            </a:r>
            <a:endParaRPr lang="en-US" sz="105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DA91C9-E598-ED4C-F5D3-3F400A04189A}"/>
              </a:ext>
            </a:extLst>
          </p:cNvPr>
          <p:cNvCxnSpPr>
            <a:cxnSpLocks/>
          </p:cNvCxnSpPr>
          <p:nvPr/>
        </p:nvCxnSpPr>
        <p:spPr>
          <a:xfrm flipV="1">
            <a:off x="3788533" y="3308375"/>
            <a:ext cx="119119" cy="574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89248A-734F-8A2F-85C6-0F2A9F406FCF}"/>
              </a:ext>
            </a:extLst>
          </p:cNvPr>
          <p:cNvSpPr txBox="1"/>
          <p:nvPr/>
        </p:nvSpPr>
        <p:spPr>
          <a:xfrm>
            <a:off x="4001458" y="2899327"/>
            <a:ext cx="68513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ea typeface="+mj-ea"/>
                <a:cs typeface="Calibri" pitchFamily="34" charset="0"/>
              </a:rPr>
              <a:t>300 m!!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68B28D-C31F-11AF-9562-773D885C4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2338" y="4327235"/>
            <a:ext cx="2965878" cy="1947407"/>
          </a:xfrm>
          <a:prstGeom prst="rect">
            <a:avLst/>
          </a:prstGeom>
        </p:spPr>
      </p:pic>
      <p:sp>
        <p:nvSpPr>
          <p:cNvPr id="13" name="Right Arrow 8">
            <a:extLst>
              <a:ext uri="{FF2B5EF4-FFF2-40B4-BE49-F238E27FC236}">
                <a16:creationId xmlns:a16="http://schemas.microsoft.com/office/drawing/2014/main" id="{DB59F9B7-82F1-6A88-F8F9-18694433460A}"/>
              </a:ext>
            </a:extLst>
          </p:cNvPr>
          <p:cNvSpPr/>
          <p:nvPr/>
        </p:nvSpPr>
        <p:spPr>
          <a:xfrm rot="1787195">
            <a:off x="2558143" y="4860747"/>
            <a:ext cx="1152697" cy="36897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2C8E08-E3D9-D076-FF2C-F3A32F3C6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0248" y="1598448"/>
            <a:ext cx="2807942" cy="2093362"/>
          </a:xfrm>
          <a:prstGeom prst="rect">
            <a:avLst/>
          </a:prstGeom>
        </p:spPr>
      </p:pic>
      <p:sp>
        <p:nvSpPr>
          <p:cNvPr id="15" name="Right Arrow 21">
            <a:extLst>
              <a:ext uri="{FF2B5EF4-FFF2-40B4-BE49-F238E27FC236}">
                <a16:creationId xmlns:a16="http://schemas.microsoft.com/office/drawing/2014/main" id="{7E58F33B-2AFD-69A9-6307-41D15DAAE946}"/>
              </a:ext>
            </a:extLst>
          </p:cNvPr>
          <p:cNvSpPr/>
          <p:nvPr/>
        </p:nvSpPr>
        <p:spPr>
          <a:xfrm rot="7523434">
            <a:off x="7803095" y="2267229"/>
            <a:ext cx="443765" cy="3651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C71692-0B60-522B-1180-54EF150523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1053" y="4005705"/>
            <a:ext cx="2827137" cy="2079053"/>
          </a:xfrm>
          <a:prstGeom prst="rect">
            <a:avLst/>
          </a:prstGeom>
        </p:spPr>
      </p:pic>
      <p:sp>
        <p:nvSpPr>
          <p:cNvPr id="18" name="Right Arrow 8">
            <a:extLst>
              <a:ext uri="{FF2B5EF4-FFF2-40B4-BE49-F238E27FC236}">
                <a16:creationId xmlns:a16="http://schemas.microsoft.com/office/drawing/2014/main" id="{1BEBC8E6-D8DB-7D10-C308-7ED4590B4807}"/>
              </a:ext>
            </a:extLst>
          </p:cNvPr>
          <p:cNvSpPr/>
          <p:nvPr/>
        </p:nvSpPr>
        <p:spPr>
          <a:xfrm rot="5400000">
            <a:off x="7831206" y="3644990"/>
            <a:ext cx="573218" cy="36897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E4A0232-64E9-489F-4358-9941D669D9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789" y="3916415"/>
            <a:ext cx="2730843" cy="73540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279BD3-4D77-BDC5-EC1D-71802D827AD5}"/>
              </a:ext>
            </a:extLst>
          </p:cNvPr>
          <p:cNvCxnSpPr>
            <a:cxnSpLocks/>
          </p:cNvCxnSpPr>
          <p:nvPr/>
        </p:nvCxnSpPr>
        <p:spPr>
          <a:xfrm>
            <a:off x="639563" y="4506655"/>
            <a:ext cx="2355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9196CF03-EEA5-007F-C90F-F9E6FC917C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261" y="2023180"/>
            <a:ext cx="989565" cy="1538772"/>
          </a:xfrm>
          <a:prstGeom prst="rect">
            <a:avLst/>
          </a:prstGeom>
        </p:spPr>
      </p:pic>
      <p:pic>
        <p:nvPicPr>
          <p:cNvPr id="23" name="Picture 2" descr="D:\Izay_Pantanilla\Health_GeoLab\PROJECTS\HIS_GEO_ENABLING\MODULE_3\FIGURES\Paper_map.png">
            <a:extLst>
              <a:ext uri="{FF2B5EF4-FFF2-40B4-BE49-F238E27FC236}">
                <a16:creationId xmlns:a16="http://schemas.microsoft.com/office/drawing/2014/main" id="{63030046-178A-E08E-C9DA-408069E0D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748" y="4635760"/>
            <a:ext cx="2445420" cy="171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0A94E1-BBCA-1327-1BF3-59BE247A478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0520" t="38265" r="10441" b="47050"/>
          <a:stretch/>
        </p:blipFill>
        <p:spPr>
          <a:xfrm>
            <a:off x="11520374" y="4111408"/>
            <a:ext cx="277179" cy="24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713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117C0A7-A5EB-F098-944B-C1A9FD448A2F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618565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73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DAB2101-64EF-3C60-49FF-148E537F9112}"/>
              </a:ext>
            </a:extLst>
          </p:cNvPr>
          <p:cNvSpPr txBox="1">
            <a:spLocks/>
          </p:cNvSpPr>
          <p:nvPr/>
        </p:nvSpPr>
        <p:spPr bwMode="auto">
          <a:xfrm>
            <a:off x="1" y="70037"/>
            <a:ext cx="12192000" cy="962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Prenxe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lakuna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iha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-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Ajusta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,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kria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ka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hasai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pontu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,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liña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, ka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tipu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polígonu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karakterístika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jeográfika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hosi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mapa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baze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ida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397479D-9047-FE87-90BF-B60A93323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673" y="1064473"/>
            <a:ext cx="11036002" cy="53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dirty="0" err="1"/>
              <a:t>Bainhira</a:t>
            </a:r>
            <a:r>
              <a:rPr lang="en-US" sz="2400" dirty="0"/>
              <a:t> </a:t>
            </a:r>
            <a:r>
              <a:rPr lang="en-US" sz="2400" dirty="0" err="1"/>
              <a:t>edita</a:t>
            </a:r>
            <a:r>
              <a:rPr lang="en-US" sz="2400" dirty="0"/>
              <a:t> no/ka </a:t>
            </a:r>
            <a:r>
              <a:rPr lang="en-US" sz="2400" dirty="0" err="1"/>
              <a:t>hasai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vetor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mapa</a:t>
            </a:r>
            <a:r>
              <a:rPr lang="en-US" sz="2400" dirty="0"/>
              <a:t> </a:t>
            </a:r>
            <a:r>
              <a:rPr lang="en-US" sz="2400" dirty="0" err="1"/>
              <a:t>baze</a:t>
            </a:r>
            <a:r>
              <a:rPr lang="en-US" sz="2400" dirty="0"/>
              <a:t>, </a:t>
            </a:r>
            <a:r>
              <a:rPr lang="en-US" sz="2400" dirty="0" err="1"/>
              <a:t>importante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hili</a:t>
            </a:r>
            <a:endParaRPr lang="en-PH" sz="2400" dirty="0"/>
          </a:p>
        </p:txBody>
      </p:sp>
      <p:pic>
        <p:nvPicPr>
          <p:cNvPr id="22" name="image185.png">
            <a:extLst>
              <a:ext uri="{FF2B5EF4-FFF2-40B4-BE49-F238E27FC236}">
                <a16:creationId xmlns:a16="http://schemas.microsoft.com/office/drawing/2014/main" id="{39E8D847-D984-18AA-10B5-D7020008A5B0}"/>
              </a:ext>
            </a:extLst>
          </p:cNvPr>
          <p:cNvPicPr/>
          <p:nvPr/>
        </p:nvPicPr>
        <p:blipFill rotWithShape="1">
          <a:blip r:embed="rId3"/>
          <a:srcRect l="32998" t="38417" r="30432" b="7727"/>
          <a:stretch/>
        </p:blipFill>
        <p:spPr>
          <a:xfrm>
            <a:off x="8979197" y="3861833"/>
            <a:ext cx="1503272" cy="1023458"/>
          </a:xfrm>
          <a:prstGeom prst="rect">
            <a:avLst/>
          </a:prstGeom>
          <a:ln/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2FC688E2-5158-E8AA-C45C-7400D3ADD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1708456"/>
            <a:ext cx="6922394" cy="439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636588" lvl="1" indent="-457200">
              <a:buAutoNum type="arabicPeriod"/>
            </a:pPr>
            <a:r>
              <a:rPr lang="en-US" sz="2400" dirty="0"/>
              <a:t>Mapa </a:t>
            </a:r>
            <a:r>
              <a:rPr lang="en-US" sz="2400" dirty="0" err="1"/>
              <a:t>baze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apropriadu</a:t>
            </a:r>
            <a:endParaRPr lang="en-US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Respeita</a:t>
            </a:r>
            <a:r>
              <a:rPr lang="en-US" sz="2400" dirty="0"/>
              <a:t> </a:t>
            </a:r>
            <a:r>
              <a:rPr lang="en-US" sz="2400" dirty="0" err="1"/>
              <a:t>espesifikasaun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ne’ebé</a:t>
            </a:r>
            <a:r>
              <a:rPr lang="en-US" sz="2400" dirty="0"/>
              <a:t> define </a:t>
            </a:r>
            <a:r>
              <a:rPr lang="en-US" sz="2400" dirty="0" err="1"/>
              <a:t>ona</a:t>
            </a:r>
            <a:r>
              <a:rPr lang="en-US" sz="2400" dirty="0"/>
              <a:t>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Imajen: </a:t>
            </a:r>
            <a:r>
              <a:rPr lang="en-US" sz="2400" dirty="0" err="1"/>
              <a:t>validade</a:t>
            </a:r>
            <a:r>
              <a:rPr lang="en-US" sz="2400" dirty="0"/>
              <a:t> </a:t>
            </a:r>
            <a:r>
              <a:rPr lang="en-US" sz="2400" dirty="0" err="1"/>
              <a:t>temporál</a:t>
            </a:r>
            <a:r>
              <a:rPr lang="en-US" sz="2400" dirty="0"/>
              <a:t>, </a:t>
            </a:r>
            <a:r>
              <a:rPr lang="en-US" sz="2400" dirty="0" err="1"/>
              <a:t>rezolusaun</a:t>
            </a:r>
            <a:r>
              <a:rPr lang="en-US" sz="2400" dirty="0"/>
              <a:t>, </a:t>
            </a:r>
            <a:r>
              <a:rPr lang="en-US" sz="2400" dirty="0" err="1"/>
              <a:t>akurasi</a:t>
            </a:r>
            <a:r>
              <a:rPr lang="en-US" sz="2400" dirty="0"/>
              <a:t> no </a:t>
            </a:r>
            <a:r>
              <a:rPr lang="en-US" sz="2400" dirty="0" err="1"/>
              <a:t>pozisaun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endParaRPr lang="en-US" sz="2400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Mapa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eskaneadu</a:t>
            </a:r>
            <a:r>
              <a:rPr lang="en-US" sz="2400" dirty="0"/>
              <a:t>: </a:t>
            </a:r>
            <a:r>
              <a:rPr lang="en-US" sz="2400" dirty="0" err="1"/>
              <a:t>validade</a:t>
            </a:r>
            <a:r>
              <a:rPr lang="en-US" sz="2400" dirty="0"/>
              <a:t> </a:t>
            </a:r>
            <a:r>
              <a:rPr lang="en-US" sz="2400" dirty="0" err="1"/>
              <a:t>temporál</a:t>
            </a:r>
            <a:r>
              <a:rPr lang="en-US" sz="2400" dirty="0"/>
              <a:t>, </a:t>
            </a:r>
            <a:r>
              <a:rPr lang="en-US" sz="2400" dirty="0" err="1"/>
              <a:t>eskala</a:t>
            </a:r>
            <a:r>
              <a:rPr lang="en-US" sz="2400" dirty="0"/>
              <a:t>, </a:t>
            </a:r>
            <a:r>
              <a:rPr lang="en-US" sz="2400" dirty="0" err="1"/>
              <a:t>rezolusaun</a:t>
            </a:r>
            <a:endParaRPr lang="en-US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Imajen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tenke</a:t>
            </a:r>
            <a:r>
              <a:rPr lang="en-US" sz="2400" dirty="0"/>
              <a:t> livre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kalohan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bainhira</a:t>
            </a:r>
            <a:r>
              <a:rPr lang="en-US" sz="2400" dirty="0"/>
              <a:t> </a:t>
            </a:r>
            <a:r>
              <a:rPr lang="en-US" sz="2400" dirty="0" err="1"/>
              <a:t>de'it</a:t>
            </a:r>
            <a:r>
              <a:rPr lang="en-US" sz="2400" dirty="0"/>
              <a:t> </a:t>
            </a:r>
            <a:r>
              <a:rPr lang="en-US" sz="2400" dirty="0" err="1"/>
              <a:t>posivel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asegura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ne’e</a:t>
            </a:r>
            <a:r>
              <a:rPr lang="en-US" sz="2400" dirty="0"/>
              <a:t> </a:t>
            </a:r>
            <a:r>
              <a:rPr lang="en-US" sz="2400" dirty="0" err="1"/>
              <a:t>kompletu</a:t>
            </a:r>
            <a:r>
              <a:rPr lang="en-US" sz="2400" dirty="0"/>
              <a:t>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Imajen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tenke</a:t>
            </a:r>
            <a:r>
              <a:rPr lang="en-US" sz="2400" dirty="0"/>
              <a:t> </a:t>
            </a:r>
            <a:r>
              <a:rPr lang="en-US" sz="2400" dirty="0" err="1"/>
              <a:t>ortoretifikadu</a:t>
            </a:r>
            <a:r>
              <a:rPr lang="en-US" sz="2400" dirty="0"/>
              <a:t> ho </a:t>
            </a:r>
            <a:r>
              <a:rPr lang="en-US" sz="2400" dirty="0" err="1"/>
              <a:t>di'ak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evita</a:t>
            </a:r>
            <a:r>
              <a:rPr lang="en-US" sz="2400" dirty="0"/>
              <a:t> "</a:t>
            </a:r>
            <a:r>
              <a:rPr lang="en-US" sz="2400" dirty="0" err="1"/>
              <a:t>duplikadu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"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fronteira</a:t>
            </a:r>
            <a:r>
              <a:rPr lang="en-US" sz="2400" dirty="0"/>
              <a:t> entre </a:t>
            </a:r>
            <a:r>
              <a:rPr lang="en-US" sz="2400" dirty="0" err="1"/>
              <a:t>senáriu</a:t>
            </a:r>
            <a:r>
              <a:rPr lang="en-US" sz="2400" dirty="0"/>
              <a:t> </a:t>
            </a:r>
            <a:r>
              <a:rPr lang="en-US" sz="2400" dirty="0" err="1"/>
              <a:t>rua</a:t>
            </a:r>
            <a:r>
              <a:rPr lang="en-US" sz="2400" dirty="0"/>
              <a:t>.</a:t>
            </a:r>
          </a:p>
        </p:txBody>
      </p:sp>
      <p:pic>
        <p:nvPicPr>
          <p:cNvPr id="25" name="image189.png">
            <a:extLst>
              <a:ext uri="{FF2B5EF4-FFF2-40B4-BE49-F238E27FC236}">
                <a16:creationId xmlns:a16="http://schemas.microsoft.com/office/drawing/2014/main" id="{DDFA87E3-3FF8-8DE5-2BA2-CCC34C6910FD}"/>
              </a:ext>
            </a:extLst>
          </p:cNvPr>
          <p:cNvPicPr/>
          <p:nvPr/>
        </p:nvPicPr>
        <p:blipFill>
          <a:blip r:embed="rId4"/>
          <a:srcRect l="37810" t="42894" r="35621" b="28214"/>
          <a:stretch>
            <a:fillRect/>
          </a:stretch>
        </p:blipFill>
        <p:spPr>
          <a:xfrm>
            <a:off x="8700623" y="1569031"/>
            <a:ext cx="2060421" cy="1154915"/>
          </a:xfrm>
          <a:prstGeom prst="rect">
            <a:avLst/>
          </a:prstGeom>
          <a:ln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40C212-7E05-7CFF-57A1-75946CB54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494" y="4977734"/>
            <a:ext cx="2188677" cy="1279719"/>
          </a:xfrm>
          <a:prstGeom prst="rect">
            <a:avLst/>
          </a:prstGeom>
        </p:spPr>
      </p:pic>
      <p:pic>
        <p:nvPicPr>
          <p:cNvPr id="27" name="image172.jpg">
            <a:extLst>
              <a:ext uri="{FF2B5EF4-FFF2-40B4-BE49-F238E27FC236}">
                <a16:creationId xmlns:a16="http://schemas.microsoft.com/office/drawing/2014/main" id="{B4C1FD6D-C9D6-2190-9E70-A881CB17C8BD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9816960" y="2816389"/>
            <a:ext cx="944084" cy="942564"/>
          </a:xfrm>
          <a:prstGeom prst="rect">
            <a:avLst/>
          </a:prstGeom>
          <a:ln/>
        </p:spPr>
      </p:pic>
      <p:pic>
        <p:nvPicPr>
          <p:cNvPr id="28" name="image178.jpg">
            <a:extLst>
              <a:ext uri="{FF2B5EF4-FFF2-40B4-BE49-F238E27FC236}">
                <a16:creationId xmlns:a16="http://schemas.microsoft.com/office/drawing/2014/main" id="{2BAA3E7F-55E6-5033-84BF-E0AF976DA516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8700623" y="2805953"/>
            <a:ext cx="1001458" cy="96343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1627049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117C0A7-A5EB-F098-944B-C1A9FD448A2F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663388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74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DAB2101-64EF-3C60-49FF-148E537F9112}"/>
              </a:ext>
            </a:extLst>
          </p:cNvPr>
          <p:cNvSpPr txBox="1">
            <a:spLocks/>
          </p:cNvSpPr>
          <p:nvPr/>
        </p:nvSpPr>
        <p:spPr bwMode="auto">
          <a:xfrm>
            <a:off x="1" y="60512"/>
            <a:ext cx="12192000" cy="962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Prenxe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lakuna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iha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-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Ajusta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,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kria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ka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hasai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pontu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,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liña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, ka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tipu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polígonu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karakterístika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jeográfika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hosi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mapa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baze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ida</a:t>
            </a:r>
            <a:endParaRPr 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A349C17-DA82-AEFA-134B-388A34122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673" y="1064473"/>
            <a:ext cx="11036002" cy="53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dirty="0" err="1"/>
              <a:t>Bainhira</a:t>
            </a:r>
            <a:r>
              <a:rPr lang="en-US" sz="2400" dirty="0"/>
              <a:t> </a:t>
            </a:r>
            <a:r>
              <a:rPr lang="en-US" sz="2400" dirty="0" err="1"/>
              <a:t>edita</a:t>
            </a:r>
            <a:r>
              <a:rPr lang="en-US" sz="2400" dirty="0"/>
              <a:t> no/ka </a:t>
            </a:r>
            <a:r>
              <a:rPr lang="en-US" sz="2400" dirty="0" err="1"/>
              <a:t>hasai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vetor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mapa</a:t>
            </a:r>
            <a:r>
              <a:rPr lang="en-US" sz="2400" dirty="0"/>
              <a:t> </a:t>
            </a:r>
            <a:r>
              <a:rPr lang="en-US" sz="2400" dirty="0" err="1"/>
              <a:t>baze</a:t>
            </a:r>
            <a:r>
              <a:rPr lang="en-US" sz="2400" dirty="0"/>
              <a:t>, </a:t>
            </a:r>
            <a:r>
              <a:rPr lang="en-US" sz="2400" dirty="0" err="1"/>
              <a:t>importante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hili</a:t>
            </a:r>
            <a:endParaRPr lang="en-PH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033829-CBC5-CC53-9ADA-6EDA68BFA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24" y="1591671"/>
            <a:ext cx="6949937" cy="4597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79388" lvl="1"/>
            <a:r>
              <a:rPr lang="fr-CH" sz="2200" u="sng" dirty="0"/>
              <a:t>2. Métodu </a:t>
            </a:r>
            <a:r>
              <a:rPr lang="fr-CH" sz="2200" u="sng" dirty="0" err="1"/>
              <a:t>ne'ebé</a:t>
            </a:r>
            <a:r>
              <a:rPr lang="fr-CH" sz="2200" u="sng" dirty="0"/>
              <a:t> </a:t>
            </a:r>
            <a:r>
              <a:rPr lang="fr-CH" sz="2200" u="sng" dirty="0" err="1"/>
              <a:t>apropriadu</a:t>
            </a:r>
            <a:r>
              <a:rPr lang="fr-CH" sz="2200" u="sng" dirty="0"/>
              <a:t> </a:t>
            </a:r>
            <a:r>
              <a:rPr lang="fr-CH" sz="2200" u="sng" dirty="0" err="1"/>
              <a:t>liu</a:t>
            </a:r>
            <a:r>
              <a:rPr lang="fr-CH" sz="2200" u="sng" dirty="0"/>
              <a:t>:</a:t>
            </a:r>
          </a:p>
          <a:p>
            <a:pPr marL="717550" lvl="1" indent="-260350">
              <a:buFont typeface="Arial" panose="020B0604020202020204" pitchFamily="34" charset="0"/>
              <a:buChar char="•"/>
            </a:pPr>
            <a:r>
              <a:rPr lang="en-US" sz="2200" u="sng" dirty="0" err="1"/>
              <a:t>Estrasaun</a:t>
            </a:r>
            <a:r>
              <a:rPr lang="en-US" sz="2200" u="sng" dirty="0"/>
              <a:t> </a:t>
            </a:r>
            <a:r>
              <a:rPr lang="en-US" sz="2200" u="sng" dirty="0" err="1"/>
              <a:t>Manuál</a:t>
            </a:r>
            <a:r>
              <a:rPr lang="en-US" sz="2200" dirty="0"/>
              <a:t>: </a:t>
            </a:r>
            <a:r>
              <a:rPr lang="en-US" sz="2200" dirty="0" err="1"/>
              <a:t>dijitalizasaun</a:t>
            </a:r>
            <a:r>
              <a:rPr lang="en-US" sz="2200" dirty="0"/>
              <a:t> </a:t>
            </a:r>
            <a:r>
              <a:rPr lang="en-US" sz="2200" dirty="0" err="1"/>
              <a:t>orientadu</a:t>
            </a:r>
            <a:r>
              <a:rPr lang="en-US" sz="2200" dirty="0"/>
              <a:t> </a:t>
            </a:r>
            <a:r>
              <a:rPr lang="en-US" sz="2200" dirty="0" err="1"/>
              <a:t>hosi</a:t>
            </a:r>
            <a:r>
              <a:rPr lang="en-US" sz="2200" dirty="0"/>
              <a:t> ema </a:t>
            </a:r>
            <a:r>
              <a:rPr lang="en-US" sz="2200" dirty="0" err="1"/>
              <a:t>ba</a:t>
            </a:r>
            <a:r>
              <a:rPr lang="en-US" sz="2200" dirty="0"/>
              <a:t> </a:t>
            </a:r>
            <a:r>
              <a:rPr lang="en-US" sz="2200" dirty="0" err="1"/>
              <a:t>karakterístika</a:t>
            </a:r>
            <a:r>
              <a:rPr lang="en-US" sz="2200" dirty="0"/>
              <a:t> </a:t>
            </a:r>
            <a:r>
              <a:rPr lang="en-US" sz="2200" dirty="0" err="1"/>
              <a:t>jeográfika</a:t>
            </a:r>
            <a:r>
              <a:rPr lang="en-US" sz="2200" dirty="0"/>
              <a:t> </a:t>
            </a:r>
            <a:r>
              <a:rPr lang="en-US" sz="2200" dirty="0" err="1"/>
              <a:t>sira</a:t>
            </a:r>
            <a:r>
              <a:rPr lang="en-US" sz="2200" dirty="0"/>
              <a:t> </a:t>
            </a:r>
            <a:r>
              <a:rPr lang="en-US" sz="2200" dirty="0" err="1"/>
              <a:t>hosi</a:t>
            </a:r>
            <a:r>
              <a:rPr lang="en-US" sz="2200" dirty="0"/>
              <a:t> </a:t>
            </a:r>
            <a:r>
              <a:rPr lang="en-US" sz="2200" dirty="0" err="1"/>
              <a:t>mapa</a:t>
            </a:r>
            <a:r>
              <a:rPr lang="en-US" sz="2200" dirty="0"/>
              <a:t> </a:t>
            </a:r>
            <a:r>
              <a:rPr lang="en-US" sz="2200" dirty="0" err="1"/>
              <a:t>baze</a:t>
            </a:r>
            <a:r>
              <a:rPr lang="en-US" sz="2200" dirty="0"/>
              <a:t> (</a:t>
            </a:r>
            <a:r>
              <a:rPr lang="en-US" sz="2200" dirty="0" err="1"/>
              <a:t>normalmente</a:t>
            </a:r>
            <a:r>
              <a:rPr lang="en-US" sz="2200" dirty="0"/>
              <a:t> halo </a:t>
            </a:r>
            <a:r>
              <a:rPr lang="en-US" sz="2200" dirty="0" err="1"/>
              <a:t>iha</a:t>
            </a:r>
            <a:r>
              <a:rPr lang="en-US" sz="2200" dirty="0"/>
              <a:t> </a:t>
            </a:r>
            <a:r>
              <a:rPr lang="en-US" sz="2200" dirty="0" err="1"/>
              <a:t>ekran</a:t>
            </a:r>
            <a:r>
              <a:rPr lang="en-US" sz="2200" dirty="0"/>
              <a:t> </a:t>
            </a:r>
            <a:r>
              <a:rPr lang="en-US" sz="2200" dirty="0" err="1"/>
              <a:t>ohin</a:t>
            </a:r>
            <a:r>
              <a:rPr lang="en-US" sz="2200" dirty="0"/>
              <a:t> </a:t>
            </a:r>
            <a:r>
              <a:rPr lang="en-US" sz="2200" dirty="0" err="1"/>
              <a:t>loron</a:t>
            </a:r>
            <a:r>
              <a:rPr lang="en-US" sz="2200" dirty="0"/>
              <a:t>)</a:t>
            </a:r>
          </a:p>
          <a:p>
            <a:pPr marL="717550" lvl="1" indent="-260350">
              <a:buFont typeface="Arial" panose="020B0604020202020204" pitchFamily="34" charset="0"/>
              <a:buChar char="•"/>
            </a:pPr>
            <a:r>
              <a:rPr lang="en-US" sz="2200" u="sng" dirty="0" err="1"/>
              <a:t>Estrasaun</a:t>
            </a:r>
            <a:r>
              <a:rPr lang="en-US" sz="2200" u="sng" dirty="0"/>
              <a:t> </a:t>
            </a:r>
            <a:r>
              <a:rPr lang="en-US" sz="2200" u="sng" dirty="0" err="1"/>
              <a:t>interativu</a:t>
            </a:r>
            <a:r>
              <a:rPr lang="en-US" sz="2200" dirty="0"/>
              <a:t>: </a:t>
            </a:r>
            <a:r>
              <a:rPr lang="en-US" sz="2200" dirty="0" err="1"/>
              <a:t>estrasaun</a:t>
            </a:r>
            <a:r>
              <a:rPr lang="en-US" sz="2200" dirty="0"/>
              <a:t> </a:t>
            </a:r>
            <a:r>
              <a:rPr lang="en-US" sz="2200" dirty="0" err="1"/>
              <a:t>manuál</a:t>
            </a:r>
            <a:r>
              <a:rPr lang="en-US" sz="2200" dirty="0"/>
              <a:t> ba </a:t>
            </a:r>
            <a:r>
              <a:rPr lang="en-US" sz="2200" dirty="0" err="1"/>
              <a:t>karakterístika</a:t>
            </a:r>
            <a:r>
              <a:rPr lang="en-US" sz="2200" dirty="0"/>
              <a:t> sira ne'ebé </a:t>
            </a:r>
            <a:r>
              <a:rPr lang="en-US" sz="2200" dirty="0" err="1"/>
              <a:t>hetan</a:t>
            </a:r>
            <a:r>
              <a:rPr lang="en-US" sz="2200" dirty="0"/>
              <a:t> </a:t>
            </a:r>
            <a:r>
              <a:rPr lang="en-US" sz="2200" dirty="0" err="1"/>
              <a:t>tulun</a:t>
            </a:r>
            <a:r>
              <a:rPr lang="en-US" sz="2200" dirty="0"/>
              <a:t> </a:t>
            </a:r>
            <a:r>
              <a:rPr lang="en-US" sz="2200" dirty="0" err="1"/>
              <a:t>hosi</a:t>
            </a:r>
            <a:r>
              <a:rPr lang="en-US" sz="2200" dirty="0"/>
              <a:t> </a:t>
            </a:r>
            <a:r>
              <a:rPr lang="en-US" sz="2200" dirty="0" err="1"/>
              <a:t>funsionalidade</a:t>
            </a:r>
            <a:r>
              <a:rPr lang="en-US" sz="2200" dirty="0"/>
              <a:t> sira </a:t>
            </a:r>
            <a:r>
              <a:rPr lang="en-US" sz="2200" dirty="0" err="1"/>
              <a:t>automátiku</a:t>
            </a:r>
            <a:r>
              <a:rPr lang="en-US" sz="2200" dirty="0"/>
              <a:t> ba </a:t>
            </a:r>
            <a:r>
              <a:rPr lang="en-US" sz="2200" dirty="0" err="1"/>
              <a:t>sélula</a:t>
            </a:r>
            <a:r>
              <a:rPr lang="en-US" sz="2200" dirty="0"/>
              <a:t> raster ne'ebé </a:t>
            </a:r>
            <a:r>
              <a:rPr lang="en-US" sz="2200" dirty="0" err="1"/>
              <a:t>fornese</a:t>
            </a:r>
            <a:r>
              <a:rPr lang="en-US" sz="2200" dirty="0"/>
              <a:t> </a:t>
            </a:r>
            <a:r>
              <a:rPr lang="en-US" sz="2200" dirty="0" err="1"/>
              <a:t>hosi</a:t>
            </a:r>
            <a:r>
              <a:rPr lang="en-US" sz="2200" dirty="0"/>
              <a:t> software ka </a:t>
            </a:r>
            <a:r>
              <a:rPr lang="en-US" sz="2200" dirty="0" err="1"/>
              <a:t>aplikasaun</a:t>
            </a:r>
            <a:r>
              <a:rPr lang="en-US" sz="2200" dirty="0"/>
              <a:t> SIG ne'ebé </a:t>
            </a:r>
            <a:r>
              <a:rPr lang="en-US" sz="2200" dirty="0" err="1"/>
              <a:t>uza</a:t>
            </a:r>
            <a:r>
              <a:rPr lang="en-US" sz="2200" dirty="0"/>
              <a:t> </a:t>
            </a:r>
            <a:r>
              <a:rPr lang="en-US" sz="2200" dirty="0" err="1"/>
              <a:t>hela</a:t>
            </a:r>
            <a:endParaRPr lang="en-US" sz="2200" dirty="0"/>
          </a:p>
          <a:p>
            <a:pPr marL="717550" lvl="1" indent="-260350">
              <a:buFont typeface="Arial" panose="020B0604020202020204" pitchFamily="34" charset="0"/>
              <a:buChar char="•"/>
            </a:pPr>
            <a:r>
              <a:rPr lang="en-US" sz="2200" u="sng" dirty="0" err="1"/>
              <a:t>Estrasaun</a:t>
            </a:r>
            <a:r>
              <a:rPr lang="en-US" sz="2200" u="sng" dirty="0"/>
              <a:t> </a:t>
            </a:r>
            <a:r>
              <a:rPr lang="en-US" sz="2200" u="sng" dirty="0" err="1"/>
              <a:t>Automátika</a:t>
            </a:r>
            <a:r>
              <a:rPr lang="en-US" sz="2200" dirty="0"/>
              <a:t>: </a:t>
            </a:r>
            <a:r>
              <a:rPr lang="en-US" sz="2200" dirty="0" err="1"/>
              <a:t>Métodu</a:t>
            </a:r>
            <a:r>
              <a:rPr lang="en-US" sz="2200" dirty="0"/>
              <a:t> </a:t>
            </a:r>
            <a:r>
              <a:rPr lang="en-US" sz="2200" dirty="0" err="1"/>
              <a:t>automátiku</a:t>
            </a:r>
            <a:r>
              <a:rPr lang="en-US" sz="2200" dirty="0"/>
              <a:t>, </a:t>
            </a:r>
            <a:r>
              <a:rPr lang="en-US" sz="2200" dirty="0" err="1"/>
              <a:t>orientadu</a:t>
            </a:r>
            <a:r>
              <a:rPr lang="en-US" sz="2200" dirty="0"/>
              <a:t> </a:t>
            </a:r>
            <a:r>
              <a:rPr lang="en-US" sz="2200" dirty="0" err="1"/>
              <a:t>hosi</a:t>
            </a:r>
            <a:r>
              <a:rPr lang="en-US" sz="2200" dirty="0"/>
              <a:t> </a:t>
            </a:r>
            <a:r>
              <a:rPr lang="en-US" sz="2200" dirty="0" err="1"/>
              <a:t>komputadór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konverte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raster </a:t>
            </a:r>
            <a:r>
              <a:rPr lang="en-US" sz="2200" dirty="0" err="1"/>
              <a:t>ba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vetor</a:t>
            </a:r>
            <a:r>
              <a:rPr lang="en-US" sz="2200" dirty="0"/>
              <a:t> </a:t>
            </a:r>
            <a:r>
              <a:rPr lang="en-US" sz="2200" dirty="0" err="1"/>
              <a:t>uza</a:t>
            </a:r>
            <a:r>
              <a:rPr lang="en-US" sz="2200" dirty="0"/>
              <a:t> software </a:t>
            </a:r>
            <a:r>
              <a:rPr lang="en-US" sz="2200" dirty="0" err="1"/>
              <a:t>prosesamentu</a:t>
            </a:r>
            <a:r>
              <a:rPr lang="en-US" sz="2200" dirty="0"/>
              <a:t> </a:t>
            </a:r>
            <a:r>
              <a:rPr lang="en-US" sz="2200" dirty="0" err="1"/>
              <a:t>imajen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uza</a:t>
            </a:r>
            <a:r>
              <a:rPr lang="en-US" sz="2200" dirty="0"/>
              <a:t> </a:t>
            </a:r>
            <a:r>
              <a:rPr lang="en-US" sz="2200" dirty="0" err="1"/>
              <a:t>teknolojia</a:t>
            </a:r>
            <a:r>
              <a:rPr lang="en-US" sz="2200" dirty="0"/>
              <a:t> </a:t>
            </a:r>
            <a:r>
              <a:rPr lang="en-US" sz="2200" dirty="0" err="1"/>
              <a:t>rekoñesimentu</a:t>
            </a:r>
            <a:r>
              <a:rPr lang="en-US" sz="2200" dirty="0"/>
              <a:t> </a:t>
            </a:r>
            <a:r>
              <a:rPr lang="en-US" sz="2200" dirty="0" err="1"/>
              <a:t>padraun</a:t>
            </a:r>
            <a:endParaRPr lang="fr-CH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255E4-3984-C9DC-A0FB-24F07EDAB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588" y="1852601"/>
            <a:ext cx="2834724" cy="1658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8BAC8F-B21C-D81A-418D-2AB4D9B45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589" y="3892234"/>
            <a:ext cx="2834723" cy="190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984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F2A4AE-1906-7BCD-5D93-ECCF8103A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287" y="1763104"/>
            <a:ext cx="7761828" cy="2931903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117C0A7-A5EB-F098-944B-C1A9FD448A2F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627529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75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DAB2101-64EF-3C60-49FF-148E537F9112}"/>
              </a:ext>
            </a:extLst>
          </p:cNvPr>
          <p:cNvSpPr txBox="1">
            <a:spLocks/>
          </p:cNvSpPr>
          <p:nvPr/>
        </p:nvSpPr>
        <p:spPr bwMode="auto">
          <a:xfrm>
            <a:off x="0" y="106466"/>
            <a:ext cx="12191999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147"/>
                </a:solidFill>
                <a:latin typeface="+mn-lt"/>
              </a:rPr>
              <a:t>Prenxe </a:t>
            </a:r>
            <a:r>
              <a:rPr lang="en-US" sz="2800" b="1" dirty="0" err="1">
                <a:solidFill>
                  <a:srgbClr val="002147"/>
                </a:solidFill>
                <a:latin typeface="+mn-lt"/>
              </a:rPr>
              <a:t>lakuna</a:t>
            </a:r>
            <a:r>
              <a:rPr lang="en-US" sz="28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28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2147"/>
                </a:solidFill>
                <a:latin typeface="+mn-lt"/>
              </a:rPr>
              <a:t>iha</a:t>
            </a:r>
            <a:r>
              <a:rPr lang="en-US" sz="28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sz="2800" b="1" dirty="0">
                <a:solidFill>
                  <a:srgbClr val="002147"/>
                </a:solidFill>
                <a:latin typeface="+mn-lt"/>
              </a:rPr>
              <a:t> – </a:t>
            </a:r>
            <a:r>
              <a:rPr lang="en-US" sz="2800" b="1" dirty="0" err="1">
                <a:solidFill>
                  <a:srgbClr val="002147"/>
                </a:solidFill>
                <a:latin typeface="+mn-lt"/>
              </a:rPr>
              <a:t>Estimativa</a:t>
            </a:r>
            <a:r>
              <a:rPr lang="en-US" sz="28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2147"/>
                </a:solidFill>
                <a:latin typeface="+mn-lt"/>
              </a:rPr>
              <a:t>populasaun</a:t>
            </a:r>
            <a:r>
              <a:rPr lang="en-US" sz="2800" b="1" dirty="0">
                <a:solidFill>
                  <a:srgbClr val="002147"/>
                </a:solidFill>
                <a:latin typeface="+mn-lt"/>
              </a:rPr>
              <a:t> no </a:t>
            </a:r>
            <a:r>
              <a:rPr lang="en-US" sz="2800" b="1" dirty="0" err="1">
                <a:solidFill>
                  <a:srgbClr val="002147"/>
                </a:solidFill>
                <a:latin typeface="+mn-lt"/>
              </a:rPr>
              <a:t>distribuisaun</a:t>
            </a:r>
            <a:r>
              <a:rPr lang="en-US" sz="28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002147"/>
                </a:solidFill>
                <a:latin typeface="+mn-lt"/>
              </a:rPr>
              <a:t>espasiál</a:t>
            </a:r>
            <a:endParaRPr lang="en-US" sz="28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A349C17-DA82-AEFA-134B-388A34122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" y="675936"/>
            <a:ext cx="10083862" cy="71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fi-FI" sz="2200" dirty="0"/>
              <a:t>Tipu lakuna oioin karik tenke prenxe</a:t>
            </a:r>
            <a:r>
              <a:rPr lang="en-US" sz="2200" dirty="0"/>
              <a:t>:</a:t>
            </a:r>
          </a:p>
          <a:p>
            <a:pPr marL="541338" lvl="0" indent="-363538">
              <a:buAutoNum type="arabicPeriod"/>
            </a:pPr>
            <a:r>
              <a:rPr lang="en-US" sz="2200" dirty="0" err="1"/>
              <a:t>Presiza</a:t>
            </a:r>
            <a:r>
              <a:rPr lang="en-US" sz="2200" dirty="0"/>
              <a:t> </a:t>
            </a:r>
            <a:r>
              <a:rPr lang="en-US" sz="2200" dirty="0" err="1"/>
              <a:t>habelar</a:t>
            </a:r>
            <a:r>
              <a:rPr lang="en-US" sz="2200" dirty="0"/>
              <a:t> </a:t>
            </a:r>
            <a:r>
              <a:rPr lang="en-US" sz="2200" dirty="0" err="1"/>
              <a:t>extensaun</a:t>
            </a:r>
            <a:r>
              <a:rPr lang="en-US" sz="2200" dirty="0"/>
              <a:t> </a:t>
            </a:r>
            <a:r>
              <a:rPr lang="en-US" sz="2200" dirty="0" err="1"/>
              <a:t>jeográfika</a:t>
            </a:r>
            <a:r>
              <a:rPr lang="en-US" sz="2200" dirty="0"/>
              <a:t> </a:t>
            </a:r>
            <a:r>
              <a:rPr lang="en-US" sz="2200" dirty="0" err="1"/>
              <a:t>hosi</a:t>
            </a:r>
            <a:r>
              <a:rPr lang="en-US" sz="2200" dirty="0"/>
              <a:t> </a:t>
            </a:r>
            <a:r>
              <a:rPr lang="en-US" sz="2200" dirty="0" err="1"/>
              <a:t>estimativa</a:t>
            </a:r>
            <a:r>
              <a:rPr lang="en-US" sz="2200" dirty="0"/>
              <a:t> </a:t>
            </a:r>
            <a:r>
              <a:rPr lang="en-US" sz="2200" dirty="0" err="1"/>
              <a:t>populasaun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disponivel</a:t>
            </a:r>
            <a:r>
              <a:rPr lang="en-US" sz="2200" dirty="0"/>
              <a:t> </a:t>
            </a:r>
            <a:r>
              <a:rPr lang="en-US" sz="2200" dirty="0" err="1"/>
              <a:t>atu</a:t>
            </a:r>
            <a:r>
              <a:rPr lang="en-US" sz="2200" dirty="0"/>
              <a:t> </a:t>
            </a:r>
            <a:r>
              <a:rPr lang="en-US" sz="2200" dirty="0" err="1"/>
              <a:t>hetan</a:t>
            </a:r>
            <a:r>
              <a:rPr lang="en-US" sz="2200" dirty="0"/>
              <a:t> </a:t>
            </a:r>
            <a:r>
              <a:rPr lang="en-US" sz="2200" dirty="0" err="1"/>
              <a:t>kobertura</a:t>
            </a:r>
            <a:r>
              <a:rPr lang="en-US" sz="2200" dirty="0"/>
              <a:t> </a:t>
            </a:r>
            <a:r>
              <a:rPr lang="en-US" sz="2200" dirty="0" err="1"/>
              <a:t>tomak</a:t>
            </a:r>
            <a:r>
              <a:rPr lang="en-US" sz="2200" dirty="0"/>
              <a:t>. </a:t>
            </a:r>
            <a:r>
              <a:rPr lang="en-US" sz="2200" dirty="0" err="1"/>
              <a:t>Métodu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uza</a:t>
            </a:r>
            <a:r>
              <a:rPr lang="en-US" sz="2200" dirty="0"/>
              <a:t> sei </a:t>
            </a:r>
            <a:r>
              <a:rPr lang="en-US" sz="2200" dirty="0" err="1"/>
              <a:t>depende</a:t>
            </a:r>
            <a:r>
              <a:rPr lang="en-US" sz="2200" dirty="0"/>
              <a:t> </a:t>
            </a:r>
            <a:r>
              <a:rPr lang="en-US" sz="2200" dirty="0" err="1"/>
              <a:t>ba</a:t>
            </a:r>
            <a:r>
              <a:rPr lang="en-US" sz="2200" dirty="0"/>
              <a:t> </a:t>
            </a:r>
            <a:r>
              <a:rPr lang="en-US" sz="2200" dirty="0" err="1"/>
              <a:t>dadus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iha</a:t>
            </a:r>
            <a:r>
              <a:rPr lang="en-US" sz="2200" dirty="0"/>
              <a:t>:</a:t>
            </a:r>
          </a:p>
          <a:p>
            <a:pPr lvl="0"/>
            <a:r>
              <a:rPr lang="en-US" sz="2200" dirty="0"/>
              <a:t>   </a:t>
            </a:r>
            <a:endParaRPr lang="en-PH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37773C-89D1-5C9C-196D-F92F00EA6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7413" y="664621"/>
            <a:ext cx="699625" cy="9903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CB995B00-DF06-EA4A-35DD-D250291C8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06" y="5094896"/>
            <a:ext cx="8787963" cy="71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47675" lvl="0" indent="-269875"/>
            <a:r>
              <a:rPr lang="en-US" sz="2200" dirty="0"/>
              <a:t>3. </a:t>
            </a:r>
            <a:r>
              <a:rPr lang="en-US" sz="2200" dirty="0" err="1"/>
              <a:t>Projeta</a:t>
            </a:r>
            <a:r>
              <a:rPr lang="en-US" sz="2200" dirty="0"/>
              <a:t> </a:t>
            </a:r>
            <a:r>
              <a:rPr lang="en-US" sz="2200" dirty="0" err="1"/>
              <a:t>estimativa</a:t>
            </a:r>
            <a:r>
              <a:rPr lang="en-US" sz="2200" dirty="0"/>
              <a:t> </a:t>
            </a:r>
            <a:r>
              <a:rPr lang="en-US" sz="2200" dirty="0" err="1"/>
              <a:t>populasaun</a:t>
            </a:r>
            <a:r>
              <a:rPr lang="en-US" sz="2200" dirty="0"/>
              <a:t> </a:t>
            </a:r>
            <a:r>
              <a:rPr lang="en-US" sz="2200" dirty="0" err="1"/>
              <a:t>nian</a:t>
            </a:r>
            <a:r>
              <a:rPr lang="en-US" sz="2200" dirty="0"/>
              <a:t> </a:t>
            </a:r>
            <a:r>
              <a:rPr lang="en-US" sz="2200" dirty="0" err="1"/>
              <a:t>atu</a:t>
            </a:r>
            <a:r>
              <a:rPr lang="en-US" sz="2200" dirty="0"/>
              <a:t> </a:t>
            </a:r>
            <a:r>
              <a:rPr lang="en-US" sz="2200" dirty="0" err="1"/>
              <a:t>sai</a:t>
            </a:r>
            <a:r>
              <a:rPr lang="en-US" sz="2200" dirty="0"/>
              <a:t> </a:t>
            </a:r>
            <a:r>
              <a:rPr lang="en-US" sz="2200" dirty="0" err="1"/>
              <a:t>reprezentativu</a:t>
            </a:r>
            <a:r>
              <a:rPr lang="en-US" sz="2200" dirty="0"/>
              <a:t> </a:t>
            </a:r>
            <a:r>
              <a:rPr lang="en-US" sz="2200" dirty="0" err="1"/>
              <a:t>ba</a:t>
            </a:r>
            <a:r>
              <a:rPr lang="en-US" sz="2200" dirty="0"/>
              <a:t> </a:t>
            </a:r>
            <a:r>
              <a:rPr lang="en-US" sz="2200" dirty="0" err="1"/>
              <a:t>pontu</a:t>
            </a:r>
            <a:r>
              <a:rPr lang="en-US" sz="2200" dirty="0"/>
              <a:t> </a:t>
            </a:r>
            <a:r>
              <a:rPr lang="en-US" sz="2200" dirty="0" err="1"/>
              <a:t>tempu</a:t>
            </a:r>
            <a:r>
              <a:rPr lang="en-US" sz="2200" dirty="0"/>
              <a:t> </a:t>
            </a:r>
            <a:r>
              <a:rPr lang="en-US" sz="2200" dirty="0" err="1"/>
              <a:t>ne'ebé</a:t>
            </a:r>
            <a:r>
              <a:rPr lang="en-US" sz="2200" dirty="0"/>
              <a:t> </a:t>
            </a:r>
            <a:r>
              <a:rPr lang="en-US" sz="2200" dirty="0" err="1"/>
              <a:t>maka</a:t>
            </a:r>
            <a:r>
              <a:rPr lang="en-US" sz="2200" dirty="0"/>
              <a:t> </a:t>
            </a:r>
            <a:r>
              <a:rPr lang="en-US" sz="2200" dirty="0" err="1"/>
              <a:t>presiza</a:t>
            </a:r>
            <a:endParaRPr lang="en-PH" sz="2200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66062AE-E387-86A9-1FEE-F4F1611A4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086" y="5791598"/>
            <a:ext cx="6517514" cy="43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47675" lvl="0" indent="-269875"/>
            <a:r>
              <a:rPr lang="en-US" sz="2200" dirty="0"/>
              <a:t>2015			2020		       2024</a:t>
            </a:r>
            <a:endParaRPr lang="en-PH" sz="2200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5FC80EEB-71A6-8819-319B-70CC8FC6773D}"/>
              </a:ext>
            </a:extLst>
          </p:cNvPr>
          <p:cNvSpPr/>
          <p:nvPr/>
        </p:nvSpPr>
        <p:spPr>
          <a:xfrm>
            <a:off x="5202394" y="5728402"/>
            <a:ext cx="996699" cy="457798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ight Arrow 10">
            <a:extLst>
              <a:ext uri="{FF2B5EF4-FFF2-40B4-BE49-F238E27FC236}">
                <a16:creationId xmlns:a16="http://schemas.microsoft.com/office/drawing/2014/main" id="{110406D1-EE21-49A4-8C8E-35FE1B0D3E1E}"/>
              </a:ext>
            </a:extLst>
          </p:cNvPr>
          <p:cNvSpPr/>
          <p:nvPr/>
        </p:nvSpPr>
        <p:spPr>
          <a:xfrm>
            <a:off x="7668029" y="5697494"/>
            <a:ext cx="996699" cy="457798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85768D6-1D13-6985-B22A-CDD93846C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575" y="4636390"/>
            <a:ext cx="10083862" cy="47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47675" lvl="0" indent="-269875"/>
            <a:r>
              <a:rPr lang="en-US" sz="2200" dirty="0"/>
              <a:t>2. </a:t>
            </a:r>
            <a:r>
              <a:rPr lang="en-US" sz="2200" dirty="0" err="1"/>
              <a:t>Presiza</a:t>
            </a:r>
            <a:r>
              <a:rPr lang="en-US" sz="2200" dirty="0"/>
              <a:t> </a:t>
            </a:r>
            <a:r>
              <a:rPr lang="en-US" sz="2200" dirty="0" err="1"/>
              <a:t>hasa’e</a:t>
            </a:r>
            <a:r>
              <a:rPr lang="en-US" sz="2200" dirty="0"/>
              <a:t> </a:t>
            </a:r>
            <a:r>
              <a:rPr lang="en-US" sz="2200" dirty="0" err="1"/>
              <a:t>rezolusaun</a:t>
            </a:r>
            <a:r>
              <a:rPr lang="en-US" sz="2200" dirty="0"/>
              <a:t> </a:t>
            </a:r>
            <a:r>
              <a:rPr lang="en-US" sz="2200" dirty="0" err="1"/>
              <a:t>husi</a:t>
            </a:r>
            <a:r>
              <a:rPr lang="en-US" sz="2200" dirty="0"/>
              <a:t> </a:t>
            </a:r>
            <a:r>
              <a:rPr lang="en-US" sz="2200" dirty="0" err="1"/>
              <a:t>estimasaun</a:t>
            </a:r>
            <a:r>
              <a:rPr lang="en-US" sz="2200" dirty="0"/>
              <a:t> </a:t>
            </a:r>
            <a:r>
              <a:rPr lang="en-US" sz="2200" dirty="0" err="1"/>
              <a:t>populasaun</a:t>
            </a:r>
            <a:r>
              <a:rPr lang="en-US" sz="2200" dirty="0"/>
              <a:t> (</a:t>
            </a:r>
            <a:r>
              <a:rPr lang="en-US" sz="2200" dirty="0" err="1"/>
              <a:t>dezagregasaun</a:t>
            </a:r>
            <a:r>
              <a:rPr lang="en-US" sz="2200" dirty="0"/>
              <a:t>)</a:t>
            </a:r>
            <a:endParaRPr lang="en-PH" sz="2200" dirty="0"/>
          </a:p>
        </p:txBody>
      </p:sp>
      <p:sp>
        <p:nvSpPr>
          <p:cNvPr id="4" name="Right Arrow 10">
            <a:extLst>
              <a:ext uri="{FF2B5EF4-FFF2-40B4-BE49-F238E27FC236}">
                <a16:creationId xmlns:a16="http://schemas.microsoft.com/office/drawing/2014/main" id="{2146E147-036B-7F4A-E768-85CCC8675A1E}"/>
              </a:ext>
            </a:extLst>
          </p:cNvPr>
          <p:cNvSpPr/>
          <p:nvPr/>
        </p:nvSpPr>
        <p:spPr>
          <a:xfrm>
            <a:off x="8639171" y="2618884"/>
            <a:ext cx="458178" cy="457798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2D05FD-1D99-C1FD-19F4-2E05AF121319}"/>
              </a:ext>
            </a:extLst>
          </p:cNvPr>
          <p:cNvSpPr txBox="1"/>
          <p:nvPr/>
        </p:nvSpPr>
        <p:spPr>
          <a:xfrm>
            <a:off x="9140890" y="2631739"/>
            <a:ext cx="23357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Estimasaun </a:t>
            </a:r>
            <a:r>
              <a:rPr lang="en-US" dirty="0" err="1"/>
              <a:t>husi</a:t>
            </a:r>
            <a:r>
              <a:rPr lang="en-US" dirty="0"/>
              <a:t> </a:t>
            </a:r>
            <a:r>
              <a:rPr lang="en-US" dirty="0" err="1"/>
              <a:t>kraik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leten</a:t>
            </a:r>
            <a:r>
              <a:rPr lang="en-US" dirty="0"/>
              <a:t> </a:t>
            </a:r>
            <a:r>
              <a:rPr lang="en-US" dirty="0" err="1"/>
              <a:t>atu</a:t>
            </a:r>
            <a:r>
              <a:rPr lang="en-US" dirty="0"/>
              <a:t> </a:t>
            </a:r>
            <a:r>
              <a:rPr lang="en-US" dirty="0" err="1"/>
              <a:t>prenxe</a:t>
            </a:r>
            <a:r>
              <a:rPr lang="en-US" dirty="0"/>
              <a:t> </a:t>
            </a:r>
            <a:r>
              <a:rPr lang="en-US" dirty="0" err="1"/>
              <a:t>lakuna</a:t>
            </a:r>
            <a:r>
              <a:rPr lang="en-US" dirty="0"/>
              <a:t> </a:t>
            </a:r>
            <a:r>
              <a:rPr lang="en-US" dirty="0" err="1"/>
              <a:t>sira</a:t>
            </a:r>
            <a:endParaRPr lang="en-GB" dirty="0"/>
          </a:p>
        </p:txBody>
      </p:sp>
      <p:sp>
        <p:nvSpPr>
          <p:cNvPr id="14" name="Right Arrow 10">
            <a:extLst>
              <a:ext uri="{FF2B5EF4-FFF2-40B4-BE49-F238E27FC236}">
                <a16:creationId xmlns:a16="http://schemas.microsoft.com/office/drawing/2014/main" id="{9169C93D-8A89-8CB5-8349-A1B81D8E0012}"/>
              </a:ext>
            </a:extLst>
          </p:cNvPr>
          <p:cNvSpPr/>
          <p:nvPr/>
        </p:nvSpPr>
        <p:spPr>
          <a:xfrm>
            <a:off x="9823120" y="4589182"/>
            <a:ext cx="458178" cy="457798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C89919-7F82-8335-F187-FD7E7D6D7D56}"/>
              </a:ext>
            </a:extLst>
          </p:cNvPr>
          <p:cNvSpPr txBox="1"/>
          <p:nvPr/>
        </p:nvSpPr>
        <p:spPr>
          <a:xfrm>
            <a:off x="10324840" y="4602037"/>
            <a:ext cx="19168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Estimasaun </a:t>
            </a:r>
            <a:r>
              <a:rPr lang="en-US" dirty="0" err="1"/>
              <a:t>husi</a:t>
            </a:r>
            <a:r>
              <a:rPr lang="en-US" dirty="0"/>
              <a:t> </a:t>
            </a:r>
            <a:r>
              <a:rPr lang="en-US" dirty="0" err="1"/>
              <a:t>leten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kraik</a:t>
            </a:r>
            <a:r>
              <a:rPr lang="en-US" dirty="0"/>
              <a:t> </a:t>
            </a:r>
            <a:r>
              <a:rPr lang="en-US" dirty="0" err="1"/>
              <a:t>atu</a:t>
            </a:r>
            <a:r>
              <a:rPr lang="en-US" dirty="0"/>
              <a:t> </a:t>
            </a:r>
            <a:r>
              <a:rPr lang="en-US" dirty="0" err="1"/>
              <a:t>prenxe</a:t>
            </a:r>
            <a:r>
              <a:rPr lang="en-US" dirty="0"/>
              <a:t> </a:t>
            </a:r>
            <a:r>
              <a:rPr lang="en-US" dirty="0" err="1"/>
              <a:t>lakuna</a:t>
            </a:r>
            <a:r>
              <a:rPr lang="en-US" dirty="0"/>
              <a:t> </a:t>
            </a:r>
            <a:r>
              <a:rPr lang="en-US" dirty="0" err="1"/>
              <a:t>sira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C2B433-61E7-D54A-A937-BEEF9F64CB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520" t="38265" r="10441" b="47050"/>
          <a:stretch/>
        </p:blipFill>
        <p:spPr>
          <a:xfrm>
            <a:off x="11704866" y="1529161"/>
            <a:ext cx="277179" cy="24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392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117C0A7-A5EB-F098-944B-C1A9FD448A2F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76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DAB2101-64EF-3C60-49FF-148E537F9112}"/>
              </a:ext>
            </a:extLst>
          </p:cNvPr>
          <p:cNvSpPr txBox="1">
            <a:spLocks/>
          </p:cNvSpPr>
          <p:nvPr/>
        </p:nvSpPr>
        <p:spPr bwMode="auto">
          <a:xfrm>
            <a:off x="0" y="79308"/>
            <a:ext cx="12192000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Prenxe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lakuna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sira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iha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dadus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 - ...no </a:t>
            </a:r>
            <a:r>
              <a:rPr lang="en-US" sz="3200" b="1" dirty="0" err="1">
                <a:solidFill>
                  <a:srgbClr val="002147"/>
                </a:solidFill>
                <a:latin typeface="+mn-lt"/>
              </a:rPr>
              <a:t>ikusmai</a:t>
            </a:r>
            <a:r>
              <a:rPr lang="en-US" sz="3200" b="1" dirty="0">
                <a:solidFill>
                  <a:srgbClr val="002147"/>
                </a:solidFill>
                <a:latin typeface="+mn-lt"/>
              </a:rPr>
              <a:t>...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F3ADA94-F1E3-9509-52BF-6715794EB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" y="737155"/>
            <a:ext cx="11442991" cy="50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dirty="0"/>
              <a:t>Bele </a:t>
            </a:r>
            <a:r>
              <a:rPr lang="en-US" sz="2400" dirty="0" err="1"/>
              <a:t>mós</a:t>
            </a:r>
            <a:r>
              <a:rPr lang="en-US" sz="2400" dirty="0"/>
              <a:t> </a:t>
            </a:r>
            <a:r>
              <a:rPr lang="en-US" sz="2400" dirty="0" err="1"/>
              <a:t>katak</a:t>
            </a:r>
            <a:r>
              <a:rPr lang="en-US" sz="2400" dirty="0"/>
              <a:t> </a:t>
            </a:r>
            <a:r>
              <a:rPr lang="en-US" sz="2400" dirty="0" err="1"/>
              <a:t>lakuna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balun </a:t>
            </a:r>
            <a:r>
              <a:rPr lang="en-US" sz="2400" dirty="0" err="1"/>
              <a:t>labele</a:t>
            </a:r>
            <a:r>
              <a:rPr lang="en-US" sz="2400" dirty="0"/>
              <a:t> </a:t>
            </a:r>
            <a:r>
              <a:rPr lang="en-US" sz="2400" dirty="0" err="1"/>
              <a:t>prenxe</a:t>
            </a:r>
            <a:r>
              <a:rPr lang="en-US" sz="2400" dirty="0"/>
              <a:t> </a:t>
            </a:r>
            <a:r>
              <a:rPr lang="en-US" sz="2400" dirty="0" err="1"/>
              <a:t>tanba</a:t>
            </a:r>
            <a:r>
              <a:rPr lang="en-US" sz="2400" dirty="0"/>
              <a:t> </a:t>
            </a:r>
            <a:r>
              <a:rPr lang="en-US" sz="2400" dirty="0" err="1"/>
              <a:t>falta</a:t>
            </a:r>
            <a:r>
              <a:rPr lang="en-US" sz="2400" dirty="0"/>
              <a:t> </a:t>
            </a:r>
            <a:r>
              <a:rPr lang="en-US" sz="2400" dirty="0" err="1"/>
              <a:t>tempu</a:t>
            </a:r>
            <a:r>
              <a:rPr lang="en-US" sz="2400" dirty="0"/>
              <a:t> no/ka </a:t>
            </a:r>
            <a:r>
              <a:rPr lang="en-US" sz="2400" dirty="0" err="1"/>
              <a:t>rekursu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endParaRPr lang="fr-CH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B09154-6175-BCED-33F1-D82312BF6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3" y="1267734"/>
            <a:ext cx="1113874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dirty="0"/>
              <a:t>Se ida-</a:t>
            </a:r>
            <a:r>
              <a:rPr lang="en-US" sz="2400" dirty="0" err="1"/>
              <a:t>ne'e</a:t>
            </a:r>
            <a:r>
              <a:rPr lang="en-US" sz="2400" dirty="0"/>
              <a:t>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kazu</a:t>
            </a:r>
            <a:r>
              <a:rPr lang="en-US" sz="2400" dirty="0"/>
              <a:t>, </a:t>
            </a:r>
            <a:r>
              <a:rPr lang="en-US" sz="2400" dirty="0" err="1"/>
              <a:t>desizaun</a:t>
            </a:r>
            <a:r>
              <a:rPr lang="en-US" sz="2400" dirty="0"/>
              <a:t> ida sei </a:t>
            </a:r>
            <a:r>
              <a:rPr lang="en-US" sz="2400" dirty="0" err="1"/>
              <a:t>tenke</a:t>
            </a:r>
            <a:r>
              <a:rPr lang="en-US" sz="2400" dirty="0"/>
              <a:t> </a:t>
            </a:r>
            <a:r>
              <a:rPr lang="en-US" sz="2400" dirty="0" err="1"/>
              <a:t>foti</a:t>
            </a:r>
            <a:r>
              <a:rPr lang="en-US" sz="2400" dirty="0"/>
              <a:t> </a:t>
            </a:r>
            <a:r>
              <a:rPr lang="en-US" sz="2400" dirty="0" err="1"/>
              <a:t>kona</a:t>
            </a:r>
            <a:r>
              <a:rPr lang="en-US" sz="2400" dirty="0"/>
              <a:t>-ba </a:t>
            </a:r>
            <a:r>
              <a:rPr lang="en-US" sz="2400" dirty="0" err="1"/>
              <a:t>kriasaun</a:t>
            </a:r>
            <a:r>
              <a:rPr lang="en-US" sz="2400" dirty="0"/>
              <a:t> </a:t>
            </a:r>
            <a:r>
              <a:rPr lang="en-US" sz="2400" dirty="0" err="1"/>
              <a:t>produtu</a:t>
            </a:r>
            <a:r>
              <a:rPr lang="en-US" sz="2400" dirty="0"/>
              <a:t> sira </a:t>
            </a:r>
            <a:r>
              <a:rPr lang="en-US" sz="2400" dirty="0" err="1"/>
              <a:t>bazeia</a:t>
            </a:r>
            <a:r>
              <a:rPr lang="en-US" sz="2400" dirty="0"/>
              <a:t> ba SIG:</a:t>
            </a:r>
            <a:endParaRPr lang="fr-CH" sz="2400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DD446CD-8782-C800-DE77-2A18AA2B1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542" y="2131830"/>
            <a:ext cx="10466916" cy="3689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u="sng" dirty="0" err="1"/>
              <a:t>Opsaun</a:t>
            </a:r>
            <a:r>
              <a:rPr lang="en-US" sz="2400" u="sng" dirty="0"/>
              <a:t> 1</a:t>
            </a:r>
            <a:r>
              <a:rPr lang="en-US" sz="2400" dirty="0"/>
              <a:t>: </a:t>
            </a:r>
            <a:r>
              <a:rPr lang="en-US" sz="2400" dirty="0" err="1"/>
              <a:t>Kualidade</a:t>
            </a:r>
            <a:r>
              <a:rPr lang="en-US" sz="2400" dirty="0"/>
              <a:t> dadus </a:t>
            </a:r>
            <a:r>
              <a:rPr lang="en-US" sz="2400" dirty="0" err="1"/>
              <a:t>nian</a:t>
            </a:r>
            <a:r>
              <a:rPr lang="en-US" sz="2400" dirty="0"/>
              <a:t> </a:t>
            </a:r>
            <a:r>
              <a:rPr lang="en-US" sz="2400" dirty="0" err="1"/>
              <a:t>sufisiente</a:t>
            </a:r>
            <a:r>
              <a:rPr lang="en-US" sz="2400" dirty="0"/>
              <a:t> </a:t>
            </a:r>
            <a:r>
              <a:rPr lang="en-US" sz="2400" dirty="0" err="1"/>
              <a:t>nafatin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hamosu</a:t>
            </a:r>
            <a:r>
              <a:rPr lang="en-US" sz="2400" dirty="0"/>
              <a:t> </a:t>
            </a:r>
            <a:r>
              <a:rPr lang="en-US" sz="2400" dirty="0" err="1"/>
              <a:t>produtu</a:t>
            </a:r>
            <a:r>
              <a:rPr lang="en-US" sz="2400" dirty="0"/>
              <a:t> sira </a:t>
            </a:r>
            <a:r>
              <a:rPr lang="en-US" sz="2400" dirty="0" err="1"/>
              <a:t>bazeia</a:t>
            </a:r>
            <a:r>
              <a:rPr lang="en-US" sz="2400" dirty="0"/>
              <a:t> ba SIG ho </a:t>
            </a:r>
            <a:r>
              <a:rPr lang="en-US" sz="2400" dirty="0" err="1"/>
              <a:t>kualidade</a:t>
            </a:r>
            <a:r>
              <a:rPr lang="en-US" sz="2400" dirty="0"/>
              <a:t> </a:t>
            </a:r>
            <a:r>
              <a:rPr lang="en-US" sz="2400" dirty="0" err="1"/>
              <a:t>di'ak</a:t>
            </a:r>
            <a:r>
              <a:rPr lang="en-US" sz="2400" dirty="0"/>
              <a:t> (! </a:t>
            </a:r>
            <a:r>
              <a:rPr lang="en-US" sz="2400" dirty="0" err="1"/>
              <a:t>Kuidadu</a:t>
            </a:r>
            <a:r>
              <a:rPr lang="en-US" sz="2400" dirty="0"/>
              <a:t> ho </a:t>
            </a:r>
            <a:r>
              <a:rPr lang="en-US" sz="2400" dirty="0" err="1"/>
              <a:t>impaktu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ida-ne'e</a:t>
            </a:r>
            <a:r>
              <a:rPr lang="en-US" sz="2400" dirty="0"/>
              <a:t> </a:t>
            </a:r>
            <a:r>
              <a:rPr lang="en-US" sz="2400" dirty="0" err="1"/>
              <a:t>bele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foti</a:t>
            </a:r>
            <a:r>
              <a:rPr lang="en-US" sz="2400" dirty="0"/>
              <a:t> </a:t>
            </a:r>
            <a:r>
              <a:rPr lang="en-US" sz="2400" dirty="0" err="1"/>
              <a:t>desizaun</a:t>
            </a:r>
            <a:r>
              <a:rPr lang="en-US" sz="2400" dirty="0"/>
              <a:t>!). Iha </a:t>
            </a:r>
            <a:r>
              <a:rPr lang="en-US" sz="2400" dirty="0" err="1"/>
              <a:t>kazu</a:t>
            </a:r>
            <a:r>
              <a:rPr lang="en-US" sz="2400" dirty="0"/>
              <a:t> ida-</a:t>
            </a:r>
            <a:r>
              <a:rPr lang="en-US" sz="2400" dirty="0" err="1"/>
              <a:t>ne'e</a:t>
            </a:r>
            <a:r>
              <a:rPr lang="en-US" sz="2400" dirty="0"/>
              <a:t>, </a:t>
            </a:r>
            <a:r>
              <a:rPr lang="en-US" sz="2400" dirty="0" err="1"/>
              <a:t>presiza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dokumenta</a:t>
            </a:r>
            <a:r>
              <a:rPr lang="en-US" sz="2400" dirty="0"/>
              <a:t> ho </a:t>
            </a:r>
            <a:r>
              <a:rPr lang="en-US" sz="2400" dirty="0" err="1"/>
              <a:t>loloos</a:t>
            </a:r>
            <a:r>
              <a:rPr lang="en-US" sz="2400" dirty="0"/>
              <a:t> </a:t>
            </a:r>
            <a:r>
              <a:rPr lang="en-US" sz="2400" dirty="0" err="1"/>
              <a:t>limitasaun</a:t>
            </a:r>
            <a:r>
              <a:rPr lang="en-US" sz="2400" dirty="0"/>
              <a:t> sira ne'ebé ida-</a:t>
            </a:r>
            <a:r>
              <a:rPr lang="en-US" sz="2400" dirty="0" err="1"/>
              <a:t>ne'e</a:t>
            </a:r>
            <a:r>
              <a:rPr lang="en-US" sz="2400" dirty="0"/>
              <a:t> </a:t>
            </a:r>
            <a:r>
              <a:rPr lang="en-US" sz="2400" dirty="0" err="1"/>
              <a:t>implika</a:t>
            </a:r>
            <a:r>
              <a:rPr lang="en-US" sz="2400" dirty="0"/>
              <a:t>, </a:t>
            </a:r>
            <a:r>
              <a:rPr lang="en-US" sz="2400" dirty="0" err="1"/>
              <a:t>inklui</a:t>
            </a:r>
            <a:r>
              <a:rPr lang="en-US" sz="2400" dirty="0"/>
              <a:t> ba </a:t>
            </a:r>
            <a:r>
              <a:rPr lang="en-US" sz="2400" dirty="0" err="1"/>
              <a:t>produtu</a:t>
            </a:r>
            <a:r>
              <a:rPr lang="en-US" sz="2400" dirty="0"/>
              <a:t> sira </a:t>
            </a:r>
            <a:r>
              <a:rPr lang="en-US" sz="2400" dirty="0" err="1"/>
              <a:t>bazeia</a:t>
            </a:r>
            <a:r>
              <a:rPr lang="en-US" sz="2400" dirty="0"/>
              <a:t> ba SIG ne'ebé sei </a:t>
            </a:r>
            <a:r>
              <a:rPr lang="en-US" sz="2400" dirty="0" err="1"/>
              <a:t>kria</a:t>
            </a:r>
            <a:r>
              <a:rPr lang="en-US" sz="2400" dirty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u="sng" dirty="0" err="1"/>
              <a:t>Opsaun</a:t>
            </a:r>
            <a:r>
              <a:rPr lang="en-US" sz="2400" u="sng" dirty="0"/>
              <a:t> 2</a:t>
            </a:r>
            <a:r>
              <a:rPr lang="en-US" sz="2400" dirty="0"/>
              <a:t>: </a:t>
            </a:r>
            <a:r>
              <a:rPr lang="en-US" sz="2400" dirty="0" err="1"/>
              <a:t>Kualidade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r>
              <a:rPr lang="en-US" sz="2400" dirty="0"/>
              <a:t> la </a:t>
            </a:r>
            <a:r>
              <a:rPr lang="en-US" sz="2400" dirty="0" err="1"/>
              <a:t>sufisiente</a:t>
            </a:r>
            <a:r>
              <a:rPr lang="en-US" sz="2400" dirty="0"/>
              <a:t>, no </a:t>
            </a:r>
            <a:r>
              <a:rPr lang="en-US" sz="2400" dirty="0" err="1"/>
              <a:t>ida-ne'e</a:t>
            </a:r>
            <a:r>
              <a:rPr lang="en-US" sz="2400" dirty="0"/>
              <a:t>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limitasaun</a:t>
            </a:r>
            <a:r>
              <a:rPr lang="en-US" sz="2400" dirty="0"/>
              <a:t> boot </a:t>
            </a:r>
            <a:r>
              <a:rPr lang="en-US" sz="2400" dirty="0" err="1"/>
              <a:t>ida</a:t>
            </a:r>
            <a:r>
              <a:rPr lang="en-US" sz="2400" dirty="0"/>
              <a:t>. Iha </a:t>
            </a:r>
            <a:r>
              <a:rPr lang="en-US" sz="2400" dirty="0" err="1"/>
              <a:t>kazu</a:t>
            </a:r>
            <a:r>
              <a:rPr lang="en-US" sz="2400" dirty="0"/>
              <a:t> ida-</a:t>
            </a:r>
            <a:r>
              <a:rPr lang="en-US" sz="2400" dirty="0" err="1"/>
              <a:t>ne'e</a:t>
            </a:r>
            <a:r>
              <a:rPr lang="en-US" sz="2400" dirty="0"/>
              <a:t>, </a:t>
            </a:r>
            <a:r>
              <a:rPr lang="en-US" sz="2400" dirty="0" err="1"/>
              <a:t>kriasaun</a:t>
            </a:r>
            <a:r>
              <a:rPr lang="en-US" sz="2400" dirty="0"/>
              <a:t> ba </a:t>
            </a:r>
            <a:r>
              <a:rPr lang="en-US" sz="2400" dirty="0" err="1"/>
              <a:t>produtu</a:t>
            </a:r>
            <a:r>
              <a:rPr lang="en-US" sz="2400" dirty="0"/>
              <a:t> sira </a:t>
            </a:r>
            <a:r>
              <a:rPr lang="en-US" sz="2400" dirty="0" err="1"/>
              <a:t>bazeia</a:t>
            </a:r>
            <a:r>
              <a:rPr lang="en-US" sz="2400" dirty="0"/>
              <a:t> ba SIG </a:t>
            </a:r>
            <a:r>
              <a:rPr lang="en-US" sz="2400" dirty="0" err="1"/>
              <a:t>bele</a:t>
            </a:r>
            <a:r>
              <a:rPr lang="en-US" sz="2400" dirty="0"/>
              <a:t> </a:t>
            </a:r>
            <a:r>
              <a:rPr lang="en-US" sz="2400" dirty="0" err="1"/>
              <a:t>presiza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adia</a:t>
            </a:r>
            <a:r>
              <a:rPr lang="en-US" sz="2400" dirty="0"/>
              <a:t> </a:t>
            </a:r>
            <a:r>
              <a:rPr lang="en-US" sz="2400" dirty="0" err="1"/>
              <a:t>to'o</a:t>
            </a:r>
            <a:r>
              <a:rPr lang="en-US" sz="2400" dirty="0"/>
              <a:t> </a:t>
            </a:r>
            <a:r>
              <a:rPr lang="en-US" sz="2400" dirty="0" err="1"/>
              <a:t>tempu</a:t>
            </a:r>
            <a:r>
              <a:rPr lang="en-US" sz="2400" dirty="0"/>
              <a:t> no/ka </a:t>
            </a:r>
            <a:r>
              <a:rPr lang="en-US" sz="2400" dirty="0" err="1"/>
              <a:t>rekursu</a:t>
            </a:r>
            <a:r>
              <a:rPr lang="en-US" sz="2400" dirty="0"/>
              <a:t> </a:t>
            </a:r>
            <a:r>
              <a:rPr lang="en-US" sz="2400" dirty="0" err="1"/>
              <a:t>nesesáriu</a:t>
            </a:r>
            <a:r>
              <a:rPr lang="en-US" sz="2400" dirty="0"/>
              <a:t> sira </a:t>
            </a:r>
            <a:r>
              <a:rPr lang="en-US" sz="2400" dirty="0" err="1"/>
              <a:t>disponivel</a:t>
            </a:r>
            <a:r>
              <a:rPr lang="en-US" sz="2400" dirty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u="sng" dirty="0" err="1"/>
              <a:t>Opsaun</a:t>
            </a:r>
            <a:r>
              <a:rPr lang="en-US" sz="2400" u="sng" dirty="0"/>
              <a:t> 3</a:t>
            </a:r>
            <a:r>
              <a:rPr lang="en-US" sz="2400" dirty="0"/>
              <a:t>: </a:t>
            </a:r>
            <a:r>
              <a:rPr lang="en-US" sz="2400" dirty="0" err="1"/>
              <a:t>Kualidade</a:t>
            </a:r>
            <a:r>
              <a:rPr lang="en-US" sz="2400" dirty="0"/>
              <a:t> la </a:t>
            </a:r>
            <a:r>
              <a:rPr lang="en-US" sz="2400" dirty="0" err="1"/>
              <a:t>sufisiente</a:t>
            </a:r>
            <a:r>
              <a:rPr lang="en-US" sz="2400" dirty="0"/>
              <a:t>, </a:t>
            </a:r>
            <a:r>
              <a:rPr lang="en-US" sz="2400" dirty="0" err="1"/>
              <a:t>maibé</a:t>
            </a:r>
            <a:r>
              <a:rPr lang="en-US" sz="2400" dirty="0"/>
              <a:t> </a:t>
            </a:r>
            <a:r>
              <a:rPr lang="en-US" sz="2400" dirty="0" err="1"/>
              <a:t>lakuna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bele</a:t>
            </a:r>
            <a:r>
              <a:rPr lang="en-US" sz="2400" dirty="0"/>
              <a:t> </a:t>
            </a:r>
            <a:r>
              <a:rPr lang="en-US" sz="2400" dirty="0" err="1"/>
              <a:t>rezolve</a:t>
            </a:r>
            <a:r>
              <a:rPr lang="en-US" sz="2400" dirty="0"/>
              <a:t> </a:t>
            </a:r>
            <a:r>
              <a:rPr lang="en-US" sz="2400" dirty="0" err="1"/>
              <a:t>hanesan</a:t>
            </a:r>
            <a:r>
              <a:rPr lang="en-US" sz="2400" dirty="0"/>
              <a:t> </a:t>
            </a:r>
            <a:r>
              <a:rPr lang="en-US" sz="2400" dirty="0" err="1"/>
              <a:t>parte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implementasaun</a:t>
            </a:r>
            <a:r>
              <a:rPr lang="en-US" sz="2400" dirty="0"/>
              <a:t> </a:t>
            </a:r>
            <a:r>
              <a:rPr lang="en-US" sz="2400" dirty="0" err="1"/>
              <a:t>planu</a:t>
            </a:r>
            <a:r>
              <a:rPr lang="en-US" sz="2400" dirty="0"/>
              <a:t> </a:t>
            </a:r>
            <a:r>
              <a:rPr lang="en-US" sz="2400" dirty="0" err="1"/>
              <a:t>asaun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r>
              <a:rPr lang="en-US" sz="2400" dirty="0"/>
              <a:t> ka </a:t>
            </a:r>
            <a:r>
              <a:rPr lang="en-US" sz="2400" dirty="0" err="1"/>
              <a:t>operasionalizasaun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mekanizmu</a:t>
            </a:r>
            <a:r>
              <a:rPr lang="en-US" sz="2400" dirty="0"/>
              <a:t> </a:t>
            </a:r>
            <a:r>
              <a:rPr lang="en-US" sz="2400" dirty="0" err="1"/>
              <a:t>atualizasaun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r>
              <a:rPr lang="en-US" sz="2400" dirty="0"/>
              <a:t> </a:t>
            </a:r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22882522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0CBC8D7-F7D5-641A-7655-78D002ECD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416" y="3610347"/>
            <a:ext cx="1859375" cy="25922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8B0292-E0FE-7650-CA7E-CB8D2BACC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393" y="1543726"/>
            <a:ext cx="3576126" cy="37705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129923" y="2183022"/>
            <a:ext cx="238125" cy="11877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9D1B68-82E8-7D06-6F53-A8D8CE6925FB}"/>
              </a:ext>
            </a:extLst>
          </p:cNvPr>
          <p:cNvSpPr txBox="1"/>
          <p:nvPr/>
        </p:nvSpPr>
        <p:spPr>
          <a:xfrm>
            <a:off x="860611" y="6124762"/>
            <a:ext cx="457778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5"/>
              </a:rPr>
              <a:t>https://www.healthgeolab.net/DOCUMENTS/Guide_HGLC_Part2_5_1.pdf</a:t>
            </a:r>
            <a:r>
              <a:rPr lang="en-US" sz="9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3B6B0-E334-7A62-4AD2-E2451A68CD30}"/>
              </a:ext>
            </a:extLst>
          </p:cNvPr>
          <p:cNvSpPr txBox="1"/>
          <p:nvPr/>
        </p:nvSpPr>
        <p:spPr>
          <a:xfrm>
            <a:off x="1816396" y="4044958"/>
            <a:ext cx="33737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Tópiku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dokumentu</a:t>
            </a:r>
            <a:r>
              <a:rPr lang="en-US" sz="2400" dirty="0"/>
              <a:t> </a:t>
            </a:r>
            <a:r>
              <a:rPr lang="en-US" sz="2400" dirty="0" err="1"/>
              <a:t>orientasaun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HGL (2.5.1)</a:t>
            </a:r>
            <a:endParaRPr lang="fr-CH" sz="2400" dirty="0"/>
          </a:p>
        </p:txBody>
      </p:sp>
      <p:sp>
        <p:nvSpPr>
          <p:cNvPr id="9" name="Right Arrow 10">
            <a:extLst>
              <a:ext uri="{FF2B5EF4-FFF2-40B4-BE49-F238E27FC236}">
                <a16:creationId xmlns:a16="http://schemas.microsoft.com/office/drawing/2014/main" id="{48E41CCA-84FA-7AB4-F944-A911AAFD5062}"/>
              </a:ext>
            </a:extLst>
          </p:cNvPr>
          <p:cNvSpPr/>
          <p:nvPr/>
        </p:nvSpPr>
        <p:spPr>
          <a:xfrm>
            <a:off x="1247203" y="4061945"/>
            <a:ext cx="553594" cy="461665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EA2CE2D-078D-E806-FC37-9A8A1E529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52" y="761617"/>
            <a:ext cx="7114943" cy="148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300" dirty="0" err="1"/>
              <a:t>Dokumentasaun</a:t>
            </a:r>
            <a:r>
              <a:rPr lang="en-US" sz="2300" dirty="0"/>
              <a:t> </a:t>
            </a:r>
            <a:r>
              <a:rPr lang="en-US" sz="2300" dirty="0" err="1"/>
              <a:t>maka</a:t>
            </a:r>
            <a:r>
              <a:rPr lang="en-US" sz="2300" dirty="0"/>
              <a:t> </a:t>
            </a:r>
            <a:r>
              <a:rPr lang="en-US" sz="2300" dirty="0" err="1"/>
              <a:t>atividade</a:t>
            </a:r>
            <a:r>
              <a:rPr lang="en-US" sz="2300" dirty="0"/>
              <a:t> </a:t>
            </a:r>
            <a:r>
              <a:rPr lang="en-US" sz="2300" dirty="0" err="1"/>
              <a:t>xave</a:t>
            </a:r>
            <a:r>
              <a:rPr lang="en-US" sz="2300" dirty="0"/>
              <a:t> </a:t>
            </a:r>
            <a:r>
              <a:rPr lang="en-US" sz="2300" dirty="0" err="1"/>
              <a:t>ida</a:t>
            </a:r>
            <a:r>
              <a:rPr lang="en-US" sz="2300" dirty="0"/>
              <a:t> </a:t>
            </a:r>
            <a:r>
              <a:rPr lang="en-US" sz="2300" dirty="0" err="1"/>
              <a:t>iha</a:t>
            </a:r>
            <a:r>
              <a:rPr lang="en-US" sz="2300" dirty="0"/>
              <a:t> </a:t>
            </a:r>
            <a:r>
              <a:rPr lang="en-US" sz="2300" dirty="0" err="1"/>
              <a:t>siklu</a:t>
            </a:r>
            <a:r>
              <a:rPr lang="en-US" sz="2300" dirty="0"/>
              <a:t> </a:t>
            </a:r>
            <a:r>
              <a:rPr lang="en-US" sz="2300" dirty="0" err="1"/>
              <a:t>jestaun</a:t>
            </a:r>
            <a:r>
              <a:rPr lang="en-US" sz="2300" dirty="0"/>
              <a:t> </a:t>
            </a:r>
            <a:r>
              <a:rPr lang="en-US" sz="2300" dirty="0" err="1"/>
              <a:t>dadus</a:t>
            </a:r>
            <a:r>
              <a:rPr lang="en-US" sz="2300" dirty="0"/>
              <a:t> </a:t>
            </a:r>
            <a:r>
              <a:rPr lang="en-US" sz="2300" dirty="0" err="1"/>
              <a:t>jeoespasiál</a:t>
            </a:r>
            <a:r>
              <a:rPr lang="en-US" sz="2300" dirty="0"/>
              <a:t>. Ida-</a:t>
            </a:r>
            <a:r>
              <a:rPr lang="en-US" sz="2300" dirty="0" err="1"/>
              <a:t>ne'e</a:t>
            </a:r>
            <a:r>
              <a:rPr lang="en-US" sz="2300" dirty="0"/>
              <a:t> </a:t>
            </a:r>
            <a:r>
              <a:rPr lang="en-US" sz="2300" dirty="0" err="1"/>
              <a:t>la'ós</a:t>
            </a:r>
            <a:r>
              <a:rPr lang="en-US" sz="2300" dirty="0"/>
              <a:t> </a:t>
            </a:r>
            <a:r>
              <a:rPr lang="en-US" sz="2300" dirty="0" err="1"/>
              <a:t>de'it</a:t>
            </a:r>
            <a:r>
              <a:rPr lang="en-US" sz="2300" dirty="0"/>
              <a:t> </a:t>
            </a:r>
            <a:r>
              <a:rPr lang="en-US" sz="2300" dirty="0" err="1"/>
              <a:t>aplika</a:t>
            </a:r>
            <a:r>
              <a:rPr lang="en-US" sz="2300" dirty="0"/>
              <a:t> </a:t>
            </a:r>
            <a:r>
              <a:rPr lang="en-US" sz="2300" dirty="0" err="1"/>
              <a:t>ba</a:t>
            </a:r>
            <a:r>
              <a:rPr lang="en-US" sz="2300" dirty="0"/>
              <a:t> </a:t>
            </a:r>
            <a:r>
              <a:rPr lang="en-US" sz="2300" dirty="0" err="1"/>
              <a:t>prosesu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r>
              <a:rPr lang="en-US" sz="2300" dirty="0"/>
              <a:t> (Etapa 2.1), </a:t>
            </a:r>
            <a:r>
              <a:rPr lang="en-US" sz="2300" dirty="0" err="1"/>
              <a:t>maibé</a:t>
            </a:r>
            <a:r>
              <a:rPr lang="en-US" sz="2300" dirty="0"/>
              <a:t> </a:t>
            </a:r>
            <a:r>
              <a:rPr lang="en-US" sz="2300" dirty="0" err="1"/>
              <a:t>mós</a:t>
            </a:r>
            <a:r>
              <a:rPr lang="en-US" sz="2300" dirty="0"/>
              <a:t> </a:t>
            </a:r>
            <a:r>
              <a:rPr lang="en-US" sz="2300" dirty="0" err="1"/>
              <a:t>ba</a:t>
            </a:r>
            <a:r>
              <a:rPr lang="en-US" sz="2300" dirty="0"/>
              <a:t> </a:t>
            </a:r>
            <a:r>
              <a:rPr lang="en-US" sz="2300" dirty="0" err="1"/>
              <a:t>dadus</a:t>
            </a:r>
            <a:r>
              <a:rPr lang="en-US" sz="2300" dirty="0"/>
              <a:t> </a:t>
            </a:r>
            <a:r>
              <a:rPr lang="en-US" sz="2300" dirty="0" err="1"/>
              <a:t>individuál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r>
              <a:rPr lang="en-US" sz="2300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maka</a:t>
            </a:r>
            <a:r>
              <a:rPr lang="en-US" sz="2300" dirty="0"/>
              <a:t> </a:t>
            </a:r>
            <a:r>
              <a:rPr lang="en-US" sz="2300" dirty="0" err="1"/>
              <a:t>kompila</a:t>
            </a:r>
            <a:r>
              <a:rPr lang="en-US" sz="2300" dirty="0"/>
              <a:t> no/ka </a:t>
            </a:r>
            <a:r>
              <a:rPr lang="en-US" sz="2300" dirty="0" err="1"/>
              <a:t>kria</a:t>
            </a:r>
            <a:r>
              <a:rPr lang="en-US" sz="2300" dirty="0"/>
              <a:t> </a:t>
            </a:r>
            <a:r>
              <a:rPr lang="en-US" sz="2300" dirty="0" err="1"/>
              <a:t>ona</a:t>
            </a:r>
            <a:r>
              <a:rPr lang="en-US" sz="2300" dirty="0"/>
              <a:t>.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2701B749-F93D-139D-47C4-CA2DEA9BD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960" y="2479543"/>
            <a:ext cx="5553831" cy="1045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300" dirty="0"/>
              <a:t>Lista </a:t>
            </a:r>
            <a:r>
              <a:rPr lang="en-US" sz="2300" dirty="0" err="1"/>
              <a:t>mestre</a:t>
            </a:r>
            <a:r>
              <a:rPr lang="en-US" sz="2300" dirty="0"/>
              <a:t> </a:t>
            </a:r>
            <a:r>
              <a:rPr lang="en-US" sz="2300" dirty="0" err="1"/>
              <a:t>jeoreferensiadu</a:t>
            </a:r>
            <a:r>
              <a:rPr lang="en-US" sz="2300" dirty="0"/>
              <a:t>, </a:t>
            </a:r>
            <a:r>
              <a:rPr lang="en-US" sz="2300" dirty="0" err="1"/>
              <a:t>dadus</a:t>
            </a:r>
            <a:r>
              <a:rPr lang="en-US" sz="2300" dirty="0"/>
              <a:t> </a:t>
            </a:r>
            <a:r>
              <a:rPr lang="en-US" sz="2300" dirty="0" err="1"/>
              <a:t>jeoespasiál</a:t>
            </a:r>
            <a:r>
              <a:rPr lang="en-US" sz="2300" dirty="0"/>
              <a:t> no </a:t>
            </a:r>
            <a:r>
              <a:rPr lang="en-US" sz="2300" dirty="0" err="1"/>
              <a:t>estatístiku</a:t>
            </a:r>
            <a:r>
              <a:rPr lang="en-US" sz="2300" dirty="0"/>
              <a:t> </a:t>
            </a:r>
            <a:r>
              <a:rPr lang="en-US" sz="2300" dirty="0" err="1"/>
              <a:t>tenke</a:t>
            </a:r>
            <a:r>
              <a:rPr lang="en-US" sz="2300" dirty="0"/>
              <a:t> </a:t>
            </a:r>
            <a:r>
              <a:rPr lang="en-US" sz="2300" dirty="0" err="1"/>
              <a:t>dokumenta</a:t>
            </a:r>
            <a:r>
              <a:rPr lang="en-US" sz="2300" dirty="0"/>
              <a:t> ho </a:t>
            </a:r>
            <a:r>
              <a:rPr lang="en-US" sz="2300" dirty="0" err="1"/>
              <a:t>loloos</a:t>
            </a:r>
            <a:r>
              <a:rPr lang="en-US" sz="2300" dirty="0"/>
              <a:t> </a:t>
            </a:r>
            <a:r>
              <a:rPr lang="en-US" sz="2300" dirty="0" err="1"/>
              <a:t>uza</a:t>
            </a:r>
            <a:r>
              <a:rPr lang="en-US" sz="2300" dirty="0"/>
              <a:t> </a:t>
            </a:r>
            <a:r>
              <a:rPr lang="en-US" sz="2300" dirty="0" err="1"/>
              <a:t>saida</a:t>
            </a:r>
            <a:r>
              <a:rPr lang="en-US" sz="2300" dirty="0"/>
              <a:t> </a:t>
            </a:r>
            <a:r>
              <a:rPr lang="en-US" sz="2300" dirty="0" err="1"/>
              <a:t>maka</a:t>
            </a:r>
            <a:r>
              <a:rPr lang="en-US" sz="2300" dirty="0"/>
              <a:t> </a:t>
            </a:r>
            <a:r>
              <a:rPr lang="en-US" sz="2300" dirty="0" err="1"/>
              <a:t>ita</a:t>
            </a:r>
            <a:r>
              <a:rPr lang="en-US" sz="2300" dirty="0"/>
              <a:t> </a:t>
            </a:r>
            <a:r>
              <a:rPr lang="en-US" sz="2300" dirty="0" err="1"/>
              <a:t>bolu</a:t>
            </a:r>
            <a:r>
              <a:rPr lang="en-US" sz="2300" dirty="0"/>
              <a:t> </a:t>
            </a:r>
            <a:r>
              <a:rPr lang="en-US" sz="2300" dirty="0" err="1"/>
              <a:t>metadadus</a:t>
            </a:r>
            <a:r>
              <a:rPr lang="en-US" sz="2300" dirty="0"/>
              <a:t>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68013F8-B0EF-03B9-E85D-E1351180D822}"/>
              </a:ext>
            </a:extLst>
          </p:cNvPr>
          <p:cNvSpPr txBox="1">
            <a:spLocks/>
          </p:cNvSpPr>
          <p:nvPr/>
        </p:nvSpPr>
        <p:spPr>
          <a:xfrm>
            <a:off x="1524000" y="2"/>
            <a:ext cx="9144000" cy="655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n-US" altLang="en-US" dirty="0"/>
              <a:t>Dokumenta </a:t>
            </a:r>
            <a:r>
              <a:rPr lang="en-US" altLang="en-US" dirty="0" err="1"/>
              <a:t>dadus</a:t>
            </a:r>
            <a:r>
              <a:rPr lang="en-US" altLang="en-US" dirty="0"/>
              <a:t> - Metadata</a:t>
            </a:r>
          </a:p>
        </p:txBody>
      </p:sp>
      <p:sp>
        <p:nvSpPr>
          <p:cNvPr id="17" name="Right Arrow 10">
            <a:extLst>
              <a:ext uri="{FF2B5EF4-FFF2-40B4-BE49-F238E27FC236}">
                <a16:creationId xmlns:a16="http://schemas.microsoft.com/office/drawing/2014/main" id="{4CB84DA6-82AC-BC0A-6A1D-ED3BCE7CA95A}"/>
              </a:ext>
            </a:extLst>
          </p:cNvPr>
          <p:cNvSpPr/>
          <p:nvPr/>
        </p:nvSpPr>
        <p:spPr>
          <a:xfrm>
            <a:off x="823952" y="2460793"/>
            <a:ext cx="553594" cy="461665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4DD9C1-313F-5ECB-5052-34B5DB1CF8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520" t="38265" r="10441" b="47050"/>
          <a:stretch/>
        </p:blipFill>
        <p:spPr>
          <a:xfrm>
            <a:off x="6898201" y="6029317"/>
            <a:ext cx="277179" cy="249797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9153A9F-45B9-DD7D-FB84-A22ABDC295E1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77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1444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5" descr="nutrition fact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17483" y="1303266"/>
            <a:ext cx="1911212" cy="3025031"/>
          </a:xfrm>
          <a:prstGeom prst="rect">
            <a:avLst/>
          </a:prstGeom>
          <a:solidFill>
            <a:srgbClr val="000000">
              <a:shade val="95000"/>
            </a:srgbClr>
          </a:solidFill>
          <a:ln w="3175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Rectangle 265">
            <a:extLst>
              <a:ext uri="{FF2B5EF4-FFF2-40B4-BE49-F238E27FC236}">
                <a16:creationId xmlns:a16="http://schemas.microsoft.com/office/drawing/2014/main" id="{3F788B67-CE62-6553-C4DE-0A9F45AA0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7940" y="1596793"/>
            <a:ext cx="7364722" cy="24165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kona-ba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endParaRPr lang="en-US" sz="2400" dirty="0"/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 err="1"/>
              <a:t>Permite</a:t>
            </a:r>
            <a:r>
              <a:rPr lang="en-US" sz="2400" dirty="0"/>
              <a:t> </a:t>
            </a:r>
            <a:r>
              <a:rPr lang="en-US" sz="2400" dirty="0" err="1"/>
              <a:t>utilizadór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hatene</a:t>
            </a:r>
            <a:r>
              <a:rPr lang="en-US" sz="2400" dirty="0"/>
              <a:t> se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ne'e</a:t>
            </a:r>
            <a:r>
              <a:rPr lang="en-US" sz="2400" dirty="0"/>
              <a:t> </a:t>
            </a:r>
            <a:r>
              <a:rPr lang="en-US" sz="2400" dirty="0" err="1"/>
              <a:t>apropriadu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nia</a:t>
            </a:r>
            <a:r>
              <a:rPr lang="en-US" sz="2400" dirty="0"/>
              <a:t> </a:t>
            </a:r>
            <a:r>
              <a:rPr lang="en-US" sz="2400" dirty="0" err="1"/>
              <a:t>objetivu</a:t>
            </a:r>
            <a:endParaRPr lang="en-US" sz="2400" dirty="0"/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 err="1"/>
              <a:t>Aplika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lista</a:t>
            </a:r>
            <a:r>
              <a:rPr lang="en-US" sz="2400" dirty="0"/>
              <a:t> </a:t>
            </a:r>
            <a:r>
              <a:rPr lang="en-US" sz="2400" dirty="0" err="1"/>
              <a:t>mestre</a:t>
            </a:r>
            <a:r>
              <a:rPr lang="en-US" sz="2400" dirty="0"/>
              <a:t> </a:t>
            </a:r>
            <a:r>
              <a:rPr lang="en-US" sz="2400" dirty="0" err="1"/>
              <a:t>jeoreferensiadu</a:t>
            </a:r>
            <a:r>
              <a:rPr lang="en-US" sz="2400" dirty="0"/>
              <a:t>,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jeoespasiál</a:t>
            </a:r>
            <a:r>
              <a:rPr lang="en-US" sz="2400" dirty="0"/>
              <a:t> no </a:t>
            </a:r>
            <a:r>
              <a:rPr lang="en-US" sz="2400" dirty="0" err="1"/>
              <a:t>estatístiku</a:t>
            </a:r>
            <a:endParaRPr lang="en-US" sz="2400" dirty="0"/>
          </a:p>
        </p:txBody>
      </p:sp>
      <p:sp>
        <p:nvSpPr>
          <p:cNvPr id="5" name="Rectangle 265">
            <a:extLst>
              <a:ext uri="{FF2B5EF4-FFF2-40B4-BE49-F238E27FC236}">
                <a16:creationId xmlns:a16="http://schemas.microsoft.com/office/drawing/2014/main" id="{2095DC1C-7127-084A-EF8C-3A6E2E289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04" y="4032814"/>
            <a:ext cx="8625300" cy="10869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 err="1"/>
              <a:t>Informasaun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kaptura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perfil</a:t>
            </a:r>
            <a:r>
              <a:rPr lang="en-US" sz="2400" dirty="0"/>
              <a:t> </a:t>
            </a:r>
            <a:r>
              <a:rPr lang="en-US" sz="2400" dirty="0" err="1"/>
              <a:t>metadadus</a:t>
            </a:r>
            <a:r>
              <a:rPr lang="en-US" sz="2400" dirty="0"/>
              <a:t> </a:t>
            </a:r>
            <a:r>
              <a:rPr lang="en-US" sz="2400" dirty="0" err="1"/>
              <a:t>tenke</a:t>
            </a:r>
            <a:r>
              <a:rPr lang="en-US" sz="2400" dirty="0"/>
              <a:t> </a:t>
            </a:r>
            <a:r>
              <a:rPr lang="en-US" sz="2400" dirty="0" err="1"/>
              <a:t>kaptura</a:t>
            </a:r>
            <a:r>
              <a:rPr lang="en-US" sz="2400" dirty="0"/>
              <a:t> </a:t>
            </a:r>
            <a:r>
              <a:rPr lang="en-US" sz="2400" dirty="0" err="1"/>
              <a:t>barak</a:t>
            </a:r>
            <a:r>
              <a:rPr lang="en-US" sz="2400" dirty="0"/>
              <a:t> </a:t>
            </a:r>
            <a:r>
              <a:rPr lang="en-US" sz="2400" dirty="0" err="1"/>
              <a:t>liután</a:t>
            </a:r>
            <a:r>
              <a:rPr lang="en-US" sz="2400" dirty="0"/>
              <a:t> </a:t>
            </a:r>
            <a:r>
              <a:rPr lang="en-US" sz="2400" dirty="0" err="1"/>
              <a:t>durante</a:t>
            </a:r>
            <a:r>
              <a:rPr lang="en-US" sz="2400" dirty="0"/>
              <a:t> </a:t>
            </a:r>
            <a:r>
              <a:rPr lang="en-US" sz="2400" dirty="0" err="1"/>
              <a:t>rekolla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no </a:t>
            </a:r>
            <a:r>
              <a:rPr lang="en-US" sz="2400" dirty="0" err="1"/>
              <a:t>kompleta</a:t>
            </a:r>
            <a:r>
              <a:rPr lang="en-US" sz="2400" dirty="0"/>
              <a:t> antes </a:t>
            </a:r>
            <a:r>
              <a:rPr lang="en-US" sz="2400" dirty="0" err="1"/>
              <a:t>divulgasaun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A2CC8A-4E8D-2583-3E10-D69178FE87AD}"/>
              </a:ext>
            </a:extLst>
          </p:cNvPr>
          <p:cNvSpPr txBox="1"/>
          <p:nvPr/>
        </p:nvSpPr>
        <p:spPr>
          <a:xfrm>
            <a:off x="610904" y="706229"/>
            <a:ext cx="87777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1F1F1F"/>
                </a:solidFill>
              </a:rPr>
              <a:t>Informasaun</a:t>
            </a:r>
            <a:r>
              <a:rPr lang="en-US" sz="2200" dirty="0">
                <a:solidFill>
                  <a:srgbClr val="1F1F1F"/>
                </a:solidFill>
              </a:rPr>
              <a:t> </a:t>
            </a:r>
            <a:r>
              <a:rPr lang="en-US" sz="2200" dirty="0" err="1">
                <a:solidFill>
                  <a:srgbClr val="1F1F1F"/>
                </a:solidFill>
              </a:rPr>
              <a:t>ne'ebé</a:t>
            </a:r>
            <a:r>
              <a:rPr lang="en-US" sz="2200" dirty="0">
                <a:solidFill>
                  <a:srgbClr val="1F1F1F"/>
                </a:solidFill>
              </a:rPr>
              <a:t> </a:t>
            </a:r>
            <a:r>
              <a:rPr lang="en-US" sz="2200" dirty="0" err="1">
                <a:solidFill>
                  <a:srgbClr val="1F1F1F"/>
                </a:solidFill>
              </a:rPr>
              <a:t>deskreve</a:t>
            </a:r>
            <a:r>
              <a:rPr lang="en-US" sz="2200" dirty="0">
                <a:solidFill>
                  <a:srgbClr val="1F1F1F"/>
                </a:solidFill>
              </a:rPr>
              <a:t> </a:t>
            </a:r>
            <a:r>
              <a:rPr lang="en-US" sz="2200" dirty="0" err="1">
                <a:solidFill>
                  <a:srgbClr val="1F1F1F"/>
                </a:solidFill>
              </a:rPr>
              <a:t>konteúdu</a:t>
            </a:r>
            <a:r>
              <a:rPr lang="en-US" sz="2200" dirty="0">
                <a:solidFill>
                  <a:srgbClr val="1F1F1F"/>
                </a:solidFill>
              </a:rPr>
              <a:t>, </a:t>
            </a:r>
            <a:r>
              <a:rPr lang="en-US" sz="2200" dirty="0" err="1">
                <a:solidFill>
                  <a:srgbClr val="1F1F1F"/>
                </a:solidFill>
              </a:rPr>
              <a:t>kualidade</a:t>
            </a:r>
            <a:r>
              <a:rPr lang="en-US" sz="2200" dirty="0">
                <a:solidFill>
                  <a:srgbClr val="1F1F1F"/>
                </a:solidFill>
              </a:rPr>
              <a:t>, </a:t>
            </a:r>
            <a:r>
              <a:rPr lang="en-US" sz="2200" dirty="0" err="1">
                <a:solidFill>
                  <a:srgbClr val="1F1F1F"/>
                </a:solidFill>
              </a:rPr>
              <a:t>kondisaun</a:t>
            </a:r>
            <a:r>
              <a:rPr lang="en-US" sz="2200" dirty="0">
                <a:solidFill>
                  <a:srgbClr val="1F1F1F"/>
                </a:solidFill>
              </a:rPr>
              <a:t>, </a:t>
            </a:r>
            <a:r>
              <a:rPr lang="en-US" sz="2200" dirty="0" err="1">
                <a:solidFill>
                  <a:srgbClr val="1F1F1F"/>
                </a:solidFill>
              </a:rPr>
              <a:t>orijen</a:t>
            </a:r>
            <a:r>
              <a:rPr lang="en-US" sz="2200" dirty="0">
                <a:solidFill>
                  <a:srgbClr val="1F1F1F"/>
                </a:solidFill>
              </a:rPr>
              <a:t>, no </a:t>
            </a:r>
            <a:r>
              <a:rPr lang="en-US" sz="2200" dirty="0" err="1">
                <a:solidFill>
                  <a:srgbClr val="1F1F1F"/>
                </a:solidFill>
              </a:rPr>
              <a:t>karakterístika</a:t>
            </a:r>
            <a:r>
              <a:rPr lang="en-US" sz="2200" dirty="0">
                <a:solidFill>
                  <a:srgbClr val="1F1F1F"/>
                </a:solidFill>
              </a:rPr>
              <a:t> </a:t>
            </a:r>
            <a:r>
              <a:rPr lang="en-US" sz="2200" dirty="0" err="1">
                <a:solidFill>
                  <a:srgbClr val="1F1F1F"/>
                </a:solidFill>
              </a:rPr>
              <a:t>sira</a:t>
            </a:r>
            <a:r>
              <a:rPr lang="en-US" sz="2200" dirty="0">
                <a:solidFill>
                  <a:srgbClr val="1F1F1F"/>
                </a:solidFill>
              </a:rPr>
              <a:t> </a:t>
            </a:r>
            <a:r>
              <a:rPr lang="en-US" sz="2200" dirty="0" err="1">
                <a:solidFill>
                  <a:srgbClr val="1F1F1F"/>
                </a:solidFill>
              </a:rPr>
              <a:t>seluk</a:t>
            </a:r>
            <a:r>
              <a:rPr lang="en-US" sz="2200" dirty="0">
                <a:solidFill>
                  <a:srgbClr val="1F1F1F"/>
                </a:solidFill>
              </a:rPr>
              <a:t> </a:t>
            </a:r>
            <a:r>
              <a:rPr lang="en-US" sz="2200" dirty="0" err="1">
                <a:solidFill>
                  <a:srgbClr val="1F1F1F"/>
                </a:solidFill>
              </a:rPr>
              <a:t>hosi</a:t>
            </a:r>
            <a:r>
              <a:rPr lang="en-US" sz="2200" dirty="0">
                <a:solidFill>
                  <a:srgbClr val="1F1F1F"/>
                </a:solidFill>
              </a:rPr>
              <a:t> </a:t>
            </a:r>
            <a:r>
              <a:rPr lang="en-US" sz="2200" dirty="0" err="1">
                <a:solidFill>
                  <a:srgbClr val="1F1F1F"/>
                </a:solidFill>
              </a:rPr>
              <a:t>dadus</a:t>
            </a:r>
            <a:r>
              <a:rPr lang="en-US" sz="2200" dirty="0">
                <a:solidFill>
                  <a:srgbClr val="1F1F1F"/>
                </a:solidFill>
              </a:rPr>
              <a:t> ka </a:t>
            </a:r>
            <a:r>
              <a:rPr lang="en-US" sz="2200" dirty="0" err="1">
                <a:solidFill>
                  <a:srgbClr val="1F1F1F"/>
                </a:solidFill>
              </a:rPr>
              <a:t>informasaun</a:t>
            </a:r>
            <a:r>
              <a:rPr lang="en-US" sz="2200" dirty="0">
                <a:solidFill>
                  <a:srgbClr val="1F1F1F"/>
                </a:solidFill>
              </a:rPr>
              <a:t> </a:t>
            </a:r>
            <a:r>
              <a:rPr lang="en-US" sz="2200" dirty="0" err="1">
                <a:solidFill>
                  <a:srgbClr val="1F1F1F"/>
                </a:solidFill>
              </a:rPr>
              <a:t>sira</a:t>
            </a:r>
            <a:r>
              <a:rPr lang="en-US" sz="2200" dirty="0">
                <a:solidFill>
                  <a:srgbClr val="1F1F1F"/>
                </a:solidFill>
              </a:rPr>
              <a:t> </a:t>
            </a:r>
            <a:r>
              <a:rPr lang="en-US" sz="2200" dirty="0" err="1">
                <a:solidFill>
                  <a:srgbClr val="1F1F1F"/>
                </a:solidFill>
              </a:rPr>
              <a:t>seluk</a:t>
            </a:r>
            <a:r>
              <a:rPr lang="en-US" sz="2200" dirty="0">
                <a:solidFill>
                  <a:srgbClr val="1F1F1F"/>
                </a:solidFill>
              </a:rPr>
              <a:t>.</a:t>
            </a:r>
            <a:endParaRPr lang="en-GB" sz="2200" dirty="0"/>
          </a:p>
        </p:txBody>
      </p:sp>
      <p:sp>
        <p:nvSpPr>
          <p:cNvPr id="19" name="Right Arrow 10">
            <a:extLst>
              <a:ext uri="{FF2B5EF4-FFF2-40B4-BE49-F238E27FC236}">
                <a16:creationId xmlns:a16="http://schemas.microsoft.com/office/drawing/2014/main" id="{20032E85-A237-C4AA-50D6-34825A7BC903}"/>
              </a:ext>
            </a:extLst>
          </p:cNvPr>
          <p:cNvSpPr/>
          <p:nvPr/>
        </p:nvSpPr>
        <p:spPr>
          <a:xfrm>
            <a:off x="1240060" y="1637060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ight Arrow 10">
            <a:extLst>
              <a:ext uri="{FF2B5EF4-FFF2-40B4-BE49-F238E27FC236}">
                <a16:creationId xmlns:a16="http://schemas.microsoft.com/office/drawing/2014/main" id="{8813D1D2-7961-5233-79D9-63A2C603954D}"/>
              </a:ext>
            </a:extLst>
          </p:cNvPr>
          <p:cNvSpPr/>
          <p:nvPr/>
        </p:nvSpPr>
        <p:spPr>
          <a:xfrm>
            <a:off x="1240060" y="2349640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ight Arrow 10">
            <a:extLst>
              <a:ext uri="{FF2B5EF4-FFF2-40B4-BE49-F238E27FC236}">
                <a16:creationId xmlns:a16="http://schemas.microsoft.com/office/drawing/2014/main" id="{91045626-9682-CA00-68D4-C411F29EA17F}"/>
              </a:ext>
            </a:extLst>
          </p:cNvPr>
          <p:cNvSpPr/>
          <p:nvPr/>
        </p:nvSpPr>
        <p:spPr>
          <a:xfrm>
            <a:off x="1217835" y="3321199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ight Arrow 10">
            <a:extLst>
              <a:ext uri="{FF2B5EF4-FFF2-40B4-BE49-F238E27FC236}">
                <a16:creationId xmlns:a16="http://schemas.microsoft.com/office/drawing/2014/main" id="{552B1A11-CCFB-1FAE-4375-CBBCDC78CC1B}"/>
              </a:ext>
            </a:extLst>
          </p:cNvPr>
          <p:cNvSpPr/>
          <p:nvPr/>
        </p:nvSpPr>
        <p:spPr>
          <a:xfrm>
            <a:off x="1240060" y="5151413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7D3309-0BD1-E0D8-A6C9-B6385BF860FD}"/>
              </a:ext>
            </a:extLst>
          </p:cNvPr>
          <p:cNvSpPr txBox="1"/>
          <p:nvPr/>
        </p:nvSpPr>
        <p:spPr>
          <a:xfrm>
            <a:off x="1859755" y="5111001"/>
            <a:ext cx="7808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Hahú</a:t>
            </a:r>
            <a:r>
              <a:rPr lang="en-US" sz="2400" dirty="0"/>
              <a:t> </a:t>
            </a:r>
            <a:r>
              <a:rPr lang="en-US" sz="2400" dirty="0" err="1"/>
              <a:t>kedas</a:t>
            </a:r>
            <a:r>
              <a:rPr lang="en-US" sz="2400" dirty="0"/>
              <a:t> </a:t>
            </a:r>
            <a:r>
              <a:rPr lang="en-US" sz="2400" dirty="0" err="1"/>
              <a:t>bainhira</a:t>
            </a:r>
            <a:r>
              <a:rPr lang="en-US" sz="2400" dirty="0"/>
              <a:t> </a:t>
            </a:r>
            <a:r>
              <a:rPr lang="en-US" sz="2400" dirty="0" err="1"/>
              <a:t>espesifikasaun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define </a:t>
            </a:r>
            <a:r>
              <a:rPr lang="en-US" sz="2400" dirty="0" err="1"/>
              <a:t>ona</a:t>
            </a:r>
            <a:r>
              <a:rPr lang="en-US" sz="2400" dirty="0"/>
              <a:t>.</a:t>
            </a:r>
            <a:endParaRPr lang="en-GB" sz="24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6F1DA40-3996-679D-404D-F45F1B599389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78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8248BB-2E70-4602-4EDF-331F58C72D37}"/>
              </a:ext>
            </a:extLst>
          </p:cNvPr>
          <p:cNvSpPr txBox="1">
            <a:spLocks/>
          </p:cNvSpPr>
          <p:nvPr/>
        </p:nvSpPr>
        <p:spPr>
          <a:xfrm>
            <a:off x="1524000" y="2"/>
            <a:ext cx="9144000" cy="655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n-US" altLang="en-US" dirty="0"/>
              <a:t>Dokumenta </a:t>
            </a:r>
            <a:r>
              <a:rPr lang="en-US" altLang="en-US" dirty="0" err="1"/>
              <a:t>dadus</a:t>
            </a:r>
            <a:r>
              <a:rPr lang="en-US" altLang="en-US" dirty="0"/>
              <a:t> - Metadata</a:t>
            </a:r>
          </a:p>
        </p:txBody>
      </p:sp>
    </p:spTree>
    <p:extLst>
      <p:ext uri="{BB962C8B-B14F-4D97-AF65-F5344CB8AC3E}">
        <p14:creationId xmlns:p14="http://schemas.microsoft.com/office/powerpoint/2010/main" val="37771904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749467" y="703102"/>
            <a:ext cx="8352969" cy="54483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z="2400" dirty="0" err="1"/>
              <a:t>Metadadus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di'ak</a:t>
            </a:r>
            <a:r>
              <a:rPr lang="en-US" sz="2400" dirty="0"/>
              <a:t> </a:t>
            </a:r>
            <a:r>
              <a:rPr lang="en-US" sz="2400" dirty="0" err="1"/>
              <a:t>tenke</a:t>
            </a:r>
            <a:r>
              <a:rPr lang="en-US" sz="2400" dirty="0"/>
              <a:t> </a:t>
            </a:r>
            <a:r>
              <a:rPr lang="en-US" sz="2400" dirty="0" err="1"/>
              <a:t>pelumenus</a:t>
            </a:r>
            <a:r>
              <a:rPr lang="en-US" sz="2400" dirty="0"/>
              <a:t> halo </a:t>
            </a:r>
            <a:r>
              <a:rPr lang="en-US" sz="2400" dirty="0" err="1"/>
              <a:t>posivel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hatán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pergunta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tuirmai</a:t>
            </a:r>
            <a:r>
              <a:rPr lang="en-GB" sz="2400" dirty="0"/>
              <a:t>:</a:t>
            </a:r>
          </a:p>
          <a:p>
            <a:pPr lvl="0"/>
            <a:endParaRPr lang="en-GB" sz="1400" dirty="0"/>
          </a:p>
          <a:p>
            <a:pPr marL="720000" lvl="1" indent="-457200">
              <a:buFont typeface="Arial" pitchFamily="34" charset="0"/>
              <a:buChar char="•"/>
            </a:pP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ne'e</a:t>
            </a:r>
            <a:r>
              <a:rPr lang="en-US" sz="2400" dirty="0"/>
              <a:t> </a:t>
            </a:r>
            <a:r>
              <a:rPr lang="en-US" sz="2400" dirty="0" err="1"/>
              <a:t>kona-ba</a:t>
            </a:r>
            <a:r>
              <a:rPr lang="en-US" sz="2400" dirty="0"/>
              <a:t> </a:t>
            </a:r>
            <a:r>
              <a:rPr lang="en-US" sz="2400" dirty="0" err="1"/>
              <a:t>saida</a:t>
            </a:r>
            <a:r>
              <a:rPr lang="en-US" sz="2400" dirty="0"/>
              <a:t>?</a:t>
            </a:r>
          </a:p>
          <a:p>
            <a:pPr marL="720000" lvl="1" indent="-457200">
              <a:buFont typeface="Arial" pitchFamily="34" charset="0"/>
              <a:buChar char="•"/>
            </a:pPr>
            <a:r>
              <a:rPr lang="en-US" sz="2400" dirty="0" err="1"/>
              <a:t>Sé</a:t>
            </a:r>
            <a:r>
              <a:rPr lang="en-US" sz="2400" dirty="0"/>
              <a:t>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kria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?</a:t>
            </a:r>
          </a:p>
          <a:p>
            <a:pPr marL="720000" lvl="1" indent="-457200">
              <a:buFont typeface="Arial" pitchFamily="34" charset="0"/>
              <a:buChar char="•"/>
            </a:pPr>
            <a:r>
              <a:rPr lang="en-US" sz="2400" dirty="0" err="1"/>
              <a:t>Bainhira</a:t>
            </a:r>
            <a:r>
              <a:rPr lang="en-US" sz="2400" dirty="0"/>
              <a:t>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kria</a:t>
            </a:r>
            <a:r>
              <a:rPr lang="en-US" sz="2400" dirty="0"/>
              <a:t>, </a:t>
            </a:r>
            <a:r>
              <a:rPr lang="en-US" sz="2400" dirty="0" err="1"/>
              <a:t>halibur</a:t>
            </a:r>
            <a:r>
              <a:rPr lang="en-US" sz="2400" dirty="0"/>
              <a:t>, </a:t>
            </a:r>
            <a:r>
              <a:rPr lang="en-US" sz="2400" dirty="0" err="1"/>
              <a:t>atualiza</a:t>
            </a:r>
            <a:r>
              <a:rPr lang="en-US" sz="2400" dirty="0"/>
              <a:t> </a:t>
            </a:r>
            <a:r>
              <a:rPr lang="en-US" sz="2400" dirty="0" err="1"/>
              <a:t>ikus</a:t>
            </a:r>
            <a:r>
              <a:rPr lang="en-US" sz="2400" dirty="0"/>
              <a:t> </a:t>
            </a:r>
            <a:r>
              <a:rPr lang="en-US" sz="2400" dirty="0" err="1"/>
              <a:t>liu</a:t>
            </a:r>
            <a:r>
              <a:rPr lang="en-US" sz="2400" dirty="0"/>
              <a:t> ka </a:t>
            </a:r>
            <a:r>
              <a:rPr lang="en-US" sz="2400" dirty="0" err="1"/>
              <a:t>fó</a:t>
            </a:r>
            <a:r>
              <a:rPr lang="en-US" sz="2400" dirty="0"/>
              <a:t> </a:t>
            </a:r>
            <a:r>
              <a:rPr lang="en-US" sz="2400" dirty="0" err="1"/>
              <a:t>sai</a:t>
            </a:r>
            <a:r>
              <a:rPr lang="en-US" sz="2400" dirty="0"/>
              <a:t>?</a:t>
            </a:r>
          </a:p>
          <a:p>
            <a:pPr marL="720000" lvl="1" indent="-457200">
              <a:buFont typeface="Arial" pitchFamily="34" charset="0"/>
              <a:buChar char="•"/>
            </a:pPr>
            <a:r>
              <a:rPr lang="en-US" sz="2400" dirty="0" err="1"/>
              <a:t>Oinsá</a:t>
            </a:r>
            <a:r>
              <a:rPr lang="en-US" sz="2400" dirty="0"/>
              <a:t>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kria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?</a:t>
            </a:r>
          </a:p>
          <a:p>
            <a:pPr marL="720000" lvl="1" indent="-457200">
              <a:buFont typeface="Arial" pitchFamily="34" charset="0"/>
              <a:buChar char="•"/>
            </a:pPr>
            <a:r>
              <a:rPr lang="en-US" sz="2400" dirty="0"/>
              <a:t>Saida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espesifikasaun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asosiadu</a:t>
            </a:r>
            <a:r>
              <a:rPr lang="en-US" sz="2400" dirty="0"/>
              <a:t> ho </a:t>
            </a:r>
            <a:r>
              <a:rPr lang="en-US" sz="2400" dirty="0" err="1"/>
              <a:t>dadus</a:t>
            </a:r>
            <a:r>
              <a:rPr lang="en-US" sz="2400" dirty="0"/>
              <a:t> (</a:t>
            </a:r>
            <a:r>
              <a:rPr lang="en-US" sz="2400" dirty="0" err="1"/>
              <a:t>sistema</a:t>
            </a:r>
            <a:r>
              <a:rPr lang="en-US" sz="2400" dirty="0"/>
              <a:t> </a:t>
            </a:r>
            <a:r>
              <a:rPr lang="en-US" sz="2400" dirty="0" err="1"/>
              <a:t>koordenada</a:t>
            </a:r>
            <a:r>
              <a:rPr lang="en-US" sz="2400" dirty="0"/>
              <a:t> </a:t>
            </a:r>
            <a:r>
              <a:rPr lang="en-US" sz="2400" dirty="0" err="1"/>
              <a:t>jeográfika</a:t>
            </a:r>
            <a:r>
              <a:rPr lang="en-US" sz="2400" dirty="0"/>
              <a:t>/</a:t>
            </a:r>
            <a:r>
              <a:rPr lang="en-US" sz="2400" dirty="0" err="1"/>
              <a:t>sistema</a:t>
            </a:r>
            <a:r>
              <a:rPr lang="en-US" sz="2400" dirty="0"/>
              <a:t> </a:t>
            </a:r>
            <a:r>
              <a:rPr lang="en-US" sz="2400" dirty="0" err="1"/>
              <a:t>projesaun</a:t>
            </a:r>
            <a:r>
              <a:rPr lang="en-US" sz="2400" dirty="0"/>
              <a:t>, </a:t>
            </a:r>
            <a:r>
              <a:rPr lang="en-US" sz="2400" dirty="0" err="1"/>
              <a:t>extensaun</a:t>
            </a:r>
            <a:r>
              <a:rPr lang="en-US" sz="2400" dirty="0"/>
              <a:t>, </a:t>
            </a:r>
            <a:r>
              <a:rPr lang="en-US" sz="2400" dirty="0" err="1"/>
              <a:t>eskala</a:t>
            </a:r>
            <a:r>
              <a:rPr lang="en-US" sz="2400" dirty="0"/>
              <a:t>, </a:t>
            </a:r>
            <a:r>
              <a:rPr lang="en-US" sz="2400" dirty="0" err="1"/>
              <a:t>akurasi</a:t>
            </a:r>
            <a:r>
              <a:rPr lang="en-US" sz="2400" dirty="0"/>
              <a:t>, </a:t>
            </a:r>
            <a:r>
              <a:rPr lang="en-US" sz="2400" dirty="0" err="1"/>
              <a:t>presizaun</a:t>
            </a:r>
            <a:r>
              <a:rPr lang="en-US" sz="2400" dirty="0"/>
              <a:t>, </a:t>
            </a:r>
            <a:r>
              <a:rPr lang="en-US" sz="2400" dirty="0" err="1"/>
              <a:t>linguajen</a:t>
            </a:r>
            <a:r>
              <a:rPr lang="en-US" sz="2400" dirty="0"/>
              <a:t>, </a:t>
            </a:r>
            <a:r>
              <a:rPr lang="en-US" sz="2400" dirty="0" err="1"/>
              <a:t>nst</a:t>
            </a:r>
            <a:r>
              <a:rPr lang="en-US" sz="2400" dirty="0"/>
              <a:t>.)</a:t>
            </a:r>
          </a:p>
          <a:p>
            <a:pPr marL="720000" lvl="1" indent="-457200">
              <a:buFont typeface="Arial" pitchFamily="34" charset="0"/>
              <a:buChar char="•"/>
            </a:pP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sujeita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restrisaun</a:t>
            </a:r>
            <a:r>
              <a:rPr lang="en-US" sz="2400" dirty="0"/>
              <a:t> </a:t>
            </a:r>
            <a:r>
              <a:rPr lang="en-US" sz="2400" dirty="0" err="1"/>
              <a:t>ruma</a:t>
            </a:r>
            <a:r>
              <a:rPr lang="en-US" sz="2400" dirty="0"/>
              <a:t> </a:t>
            </a:r>
            <a:r>
              <a:rPr lang="en-US" sz="2400" dirty="0" err="1"/>
              <a:t>kona-ba</a:t>
            </a:r>
            <a:r>
              <a:rPr lang="en-US" sz="2400" dirty="0"/>
              <a:t> </a:t>
            </a:r>
            <a:r>
              <a:rPr lang="en-US" sz="2400" dirty="0" err="1"/>
              <a:t>utilizasaun</a:t>
            </a:r>
            <a:r>
              <a:rPr lang="en-US" sz="2400" dirty="0"/>
              <a:t> ka </a:t>
            </a:r>
            <a:r>
              <a:rPr lang="en-US" sz="2400" dirty="0" err="1"/>
              <a:t>redistribuisaun</a:t>
            </a:r>
            <a:r>
              <a:rPr lang="en-US" sz="2400" dirty="0"/>
              <a:t>?</a:t>
            </a:r>
          </a:p>
          <a:p>
            <a:pPr marL="720000" lvl="1" indent="-457200">
              <a:buFont typeface="Arial" pitchFamily="34" charset="0"/>
              <a:buChar char="•"/>
            </a:pPr>
            <a:r>
              <a:rPr lang="en-US" sz="2400" dirty="0" err="1"/>
              <a:t>Sé</a:t>
            </a:r>
            <a:r>
              <a:rPr lang="en-US" sz="2400" dirty="0"/>
              <a:t>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ha'u</a:t>
            </a:r>
            <a:r>
              <a:rPr lang="en-US" sz="2400" dirty="0"/>
              <a:t> </a:t>
            </a:r>
            <a:r>
              <a:rPr lang="en-US" sz="2400" dirty="0" err="1"/>
              <a:t>bele</a:t>
            </a:r>
            <a:r>
              <a:rPr lang="en-US" sz="2400" dirty="0"/>
              <a:t> </a:t>
            </a:r>
            <a:r>
              <a:rPr lang="en-US" sz="2400" dirty="0" err="1"/>
              <a:t>kontaktu</a:t>
            </a:r>
            <a:r>
              <a:rPr lang="en-US" sz="2400" dirty="0"/>
              <a:t> se </a:t>
            </a:r>
            <a:r>
              <a:rPr lang="en-US" sz="2400" dirty="0" err="1"/>
              <a:t>ha'u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pergunta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kona-ba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?</a:t>
            </a:r>
            <a:endParaRPr lang="fr-CH" sz="2400" b="1" dirty="0">
              <a:latin typeface="+mj-lt"/>
            </a:endParaRPr>
          </a:p>
        </p:txBody>
      </p:sp>
      <p:pic>
        <p:nvPicPr>
          <p:cNvPr id="8" name="Picture 7" descr="A person holding a question mark&#10;&#10;Description automatically generated">
            <a:extLst>
              <a:ext uri="{FF2B5EF4-FFF2-40B4-BE49-F238E27FC236}">
                <a16:creationId xmlns:a16="http://schemas.microsoft.com/office/drawing/2014/main" id="{C01145A8-6517-5F3E-3015-335DB9655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420100" y="1695450"/>
            <a:ext cx="3609975" cy="36099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0726A-7DA3-6297-192D-53C6A6860415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79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75238F-EB2B-12AF-DC8B-629118B6221D}"/>
              </a:ext>
            </a:extLst>
          </p:cNvPr>
          <p:cNvSpPr txBox="1">
            <a:spLocks/>
          </p:cNvSpPr>
          <p:nvPr/>
        </p:nvSpPr>
        <p:spPr>
          <a:xfrm>
            <a:off x="1524000" y="2"/>
            <a:ext cx="9144000" cy="655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n-US" altLang="en-US" dirty="0"/>
              <a:t>Dokumenta </a:t>
            </a:r>
            <a:r>
              <a:rPr lang="en-US" altLang="en-US" dirty="0" err="1"/>
              <a:t>dadus</a:t>
            </a:r>
            <a:r>
              <a:rPr lang="en-US" altLang="en-US" dirty="0"/>
              <a:t> - Metadata</a:t>
            </a:r>
          </a:p>
        </p:txBody>
      </p:sp>
    </p:spTree>
    <p:extLst>
      <p:ext uri="{BB962C8B-B14F-4D97-AF65-F5344CB8AC3E}">
        <p14:creationId xmlns:p14="http://schemas.microsoft.com/office/powerpoint/2010/main" val="4120384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77026" y="696872"/>
            <a:ext cx="8361363" cy="4699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2600" b="1" dirty="0"/>
              <a:t>V.1 Sistema </a:t>
            </a:r>
            <a:r>
              <a:rPr lang="en-US" sz="2600" b="1" dirty="0" err="1"/>
              <a:t>Koordenada</a:t>
            </a:r>
            <a:r>
              <a:rPr lang="en-US" sz="2600" b="1" dirty="0"/>
              <a:t> </a:t>
            </a:r>
            <a:r>
              <a:rPr lang="en-US" sz="2600" b="1" dirty="0" err="1"/>
              <a:t>Jeográfika</a:t>
            </a:r>
            <a:endParaRPr lang="en-US" sz="2600" b="1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39108" y="1238729"/>
            <a:ext cx="1115844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IMPORTANTE: </a:t>
            </a:r>
            <a:r>
              <a:rPr lang="en-US" sz="2400" b="1" dirty="0" err="1"/>
              <a:t>Konjuntu</a:t>
            </a:r>
            <a:r>
              <a:rPr lang="en-US" sz="2400" b="1" dirty="0"/>
              <a:t> </a:t>
            </a:r>
            <a:r>
              <a:rPr lang="en-US" sz="2400" b="1" dirty="0" err="1"/>
              <a:t>dadus</a:t>
            </a:r>
            <a:r>
              <a:rPr lang="en-US" sz="2400" b="1" dirty="0"/>
              <a:t> </a:t>
            </a:r>
            <a:r>
              <a:rPr lang="en-US" sz="2400" b="1" dirty="0" err="1"/>
              <a:t>hotu-hotu</a:t>
            </a:r>
            <a:r>
              <a:rPr lang="en-US" sz="2400" b="1" dirty="0"/>
              <a:t> </a:t>
            </a:r>
            <a:r>
              <a:rPr lang="en-US" sz="2400" b="1" dirty="0" err="1"/>
              <a:t>ne'ebé</a:t>
            </a:r>
            <a:r>
              <a:rPr lang="en-US" sz="2400" b="1" dirty="0"/>
              <a:t> </a:t>
            </a:r>
            <a:r>
              <a:rPr lang="en-US" sz="2400" b="1" dirty="0" err="1"/>
              <a:t>kombina</a:t>
            </a:r>
            <a:r>
              <a:rPr lang="en-US" sz="2400" b="1" dirty="0"/>
              <a:t> </a:t>
            </a:r>
            <a:r>
              <a:rPr lang="en-US" sz="2400" b="1" dirty="0" err="1"/>
              <a:t>iha</a:t>
            </a:r>
            <a:r>
              <a:rPr lang="en-US" sz="2400" b="1" dirty="0"/>
              <a:t> </a:t>
            </a:r>
            <a:r>
              <a:rPr lang="en-US" sz="2400" b="1" dirty="0" err="1"/>
              <a:t>mapa</a:t>
            </a:r>
            <a:r>
              <a:rPr lang="en-US" sz="2400" b="1" dirty="0"/>
              <a:t> </a:t>
            </a:r>
            <a:r>
              <a:rPr lang="en-US" sz="2400" b="1" dirty="0" err="1"/>
              <a:t>ida</a:t>
            </a:r>
            <a:r>
              <a:rPr lang="en-US" sz="2400" b="1" dirty="0"/>
              <a:t> </a:t>
            </a:r>
            <a:r>
              <a:rPr lang="en-US" sz="2400" b="1" dirty="0" err="1"/>
              <a:t>tenke</a:t>
            </a:r>
            <a:r>
              <a:rPr lang="en-US" sz="2400" b="1" dirty="0"/>
              <a:t> </a:t>
            </a:r>
            <a:r>
              <a:rPr lang="en-US" sz="2400" b="1" dirty="0" err="1"/>
              <a:t>aprezenta</a:t>
            </a:r>
            <a:r>
              <a:rPr lang="en-US" sz="2400" b="1" dirty="0"/>
              <a:t> Sistema </a:t>
            </a:r>
            <a:r>
              <a:rPr lang="en-US" sz="2400" b="1" dirty="0" err="1"/>
              <a:t>Koordenada</a:t>
            </a:r>
            <a:r>
              <a:rPr lang="en-US" sz="2400" b="1" dirty="0"/>
              <a:t> </a:t>
            </a:r>
            <a:r>
              <a:rPr lang="en-US" sz="2400" b="1" dirty="0" err="1"/>
              <a:t>Jeográfika</a:t>
            </a:r>
            <a:r>
              <a:rPr lang="en-US" sz="2400" b="1" dirty="0"/>
              <a:t> </a:t>
            </a:r>
            <a:r>
              <a:rPr lang="en-US" sz="2400" b="1" dirty="0" err="1"/>
              <a:t>ne'ebé</a:t>
            </a:r>
            <a:r>
              <a:rPr lang="en-US" sz="2400" b="1" dirty="0"/>
              <a:t> </a:t>
            </a:r>
            <a:r>
              <a:rPr lang="en-US" sz="2400" b="1" dirty="0" err="1"/>
              <a:t>hanesan</a:t>
            </a:r>
            <a:endParaRPr lang="en-US" sz="2400" b="1" dirty="0"/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0"/>
          <a:stretch>
            <a:fillRect/>
          </a:stretch>
        </p:blipFill>
        <p:spPr bwMode="auto">
          <a:xfrm>
            <a:off x="5144634" y="2366004"/>
            <a:ext cx="59563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F26FB-FCE3-FB55-B1E5-65E6DBAAEFBC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3944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8</a:t>
            </a:fld>
            <a:endParaRPr lang="en-GB" altLang="en-US" sz="120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FF9A19-EEAC-E403-3876-5EC57322A912}"/>
              </a:ext>
            </a:extLst>
          </p:cNvPr>
          <p:cNvSpPr/>
          <p:nvPr/>
        </p:nvSpPr>
        <p:spPr>
          <a:xfrm>
            <a:off x="5066347" y="2366003"/>
            <a:ext cx="1130158" cy="13253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084ED3-6575-28D5-C0E9-F9C08F1A795C}"/>
              </a:ext>
            </a:extLst>
          </p:cNvPr>
          <p:cNvSpPr txBox="1"/>
          <p:nvPr/>
        </p:nvSpPr>
        <p:spPr>
          <a:xfrm>
            <a:off x="3643019" y="2407764"/>
            <a:ext cx="133838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 err="1">
                <a:solidFill>
                  <a:srgbClr val="FF0000"/>
                </a:solidFill>
              </a:rPr>
              <a:t>Impaktu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husi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uza</a:t>
            </a:r>
            <a:r>
              <a:rPr lang="en-GB" dirty="0">
                <a:solidFill>
                  <a:srgbClr val="FF0000"/>
                </a:solidFill>
              </a:rPr>
              <a:t> datum </a:t>
            </a:r>
            <a:r>
              <a:rPr lang="en-GB" dirty="0" err="1">
                <a:solidFill>
                  <a:srgbClr val="FF0000"/>
                </a:solidFill>
              </a:rPr>
              <a:t>ne'ebé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diferente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5F120AC-53EC-5DFF-3453-3A5920A421D9}"/>
              </a:ext>
            </a:extLst>
          </p:cNvPr>
          <p:cNvSpPr/>
          <p:nvPr/>
        </p:nvSpPr>
        <p:spPr>
          <a:xfrm>
            <a:off x="9360944" y="4431099"/>
            <a:ext cx="976046" cy="10026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670DDC-E7E4-29E3-8E9A-E8BF78A83DF7}"/>
              </a:ext>
            </a:extLst>
          </p:cNvPr>
          <p:cNvSpPr txBox="1"/>
          <p:nvPr/>
        </p:nvSpPr>
        <p:spPr>
          <a:xfrm>
            <a:off x="10431740" y="4671460"/>
            <a:ext cx="13383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 err="1">
                <a:solidFill>
                  <a:srgbClr val="FF0000"/>
                </a:solidFill>
              </a:rPr>
              <a:t>Diferensa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liu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metru</a:t>
            </a:r>
            <a:r>
              <a:rPr lang="en-GB" dirty="0">
                <a:solidFill>
                  <a:srgbClr val="FF0000"/>
                </a:solidFill>
              </a:rPr>
              <a:t> 36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D05959-F4CA-F516-3C96-62E746F1EAF7}"/>
              </a:ext>
            </a:extLst>
          </p:cNvPr>
          <p:cNvSpPr txBox="1"/>
          <p:nvPr/>
        </p:nvSpPr>
        <p:spPr>
          <a:xfrm>
            <a:off x="4089910" y="4510433"/>
            <a:ext cx="13383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rgbClr val="FF0000"/>
                </a:solidFill>
              </a:rPr>
              <a:t>Datum </a:t>
            </a:r>
            <a:r>
              <a:rPr lang="en-GB" dirty="0" err="1">
                <a:solidFill>
                  <a:srgbClr val="FF0000"/>
                </a:solidFill>
              </a:rPr>
              <a:t>ne'ebé</a:t>
            </a:r>
            <a:r>
              <a:rPr lang="en-GB" dirty="0">
                <a:solidFill>
                  <a:srgbClr val="FF0000"/>
                </a:solidFill>
              </a:rPr>
              <a:t> loos</a:t>
            </a:r>
          </a:p>
        </p:txBody>
      </p:sp>
      <p:pic>
        <p:nvPicPr>
          <p:cNvPr id="20" name="Picture 19" descr="A diagram of a circle with arrows and lines&#10;&#10;Description automatically generated">
            <a:extLst>
              <a:ext uri="{FF2B5EF4-FFF2-40B4-BE49-F238E27FC236}">
                <a16:creationId xmlns:a16="http://schemas.microsoft.com/office/drawing/2014/main" id="{FEF49BAF-63F7-5062-988D-8A7C4E51C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87" y="2896839"/>
            <a:ext cx="2880440" cy="1325356"/>
          </a:xfrm>
          <a:prstGeom prst="rect">
            <a:avLst/>
          </a:prstGeom>
        </p:spPr>
      </p:pic>
      <p:sp>
        <p:nvSpPr>
          <p:cNvPr id="21" name="Right Arrow 10">
            <a:extLst>
              <a:ext uri="{FF2B5EF4-FFF2-40B4-BE49-F238E27FC236}">
                <a16:creationId xmlns:a16="http://schemas.microsoft.com/office/drawing/2014/main" id="{94506D0A-1480-541D-833D-9E743B41C085}"/>
              </a:ext>
            </a:extLst>
          </p:cNvPr>
          <p:cNvSpPr/>
          <p:nvPr/>
        </p:nvSpPr>
        <p:spPr>
          <a:xfrm>
            <a:off x="3309494" y="3184543"/>
            <a:ext cx="656591" cy="506815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004215-8C11-26AD-4932-4A212A367757}"/>
              </a:ext>
            </a:extLst>
          </p:cNvPr>
          <p:cNvSpPr txBox="1">
            <a:spLocks/>
          </p:cNvSpPr>
          <p:nvPr/>
        </p:nvSpPr>
        <p:spPr>
          <a:xfrm>
            <a:off x="1524000" y="26897"/>
            <a:ext cx="9144000" cy="607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s-ES" altLang="en-US" dirty="0"/>
              <a:t>Define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nia</a:t>
            </a:r>
            <a:r>
              <a:rPr lang="es-ES" altLang="en-US" dirty="0"/>
              <a:t> </a:t>
            </a:r>
            <a:r>
              <a:rPr lang="es-ES" altLang="en-US" dirty="0" err="1"/>
              <a:t>Espesifikasaun</a:t>
            </a:r>
            <a:r>
              <a:rPr lang="es-ES" altLang="en-US" dirty="0"/>
              <a:t> –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jeoespasiál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3044090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52596CC9-488F-70FF-618F-569882F97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778534"/>
            <a:ext cx="10909897" cy="835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300" dirty="0" err="1"/>
              <a:t>Informasaun</a:t>
            </a:r>
            <a:r>
              <a:rPr lang="en-US" sz="2300" dirty="0"/>
              <a:t> </a:t>
            </a:r>
            <a:r>
              <a:rPr lang="en-US" sz="2300" dirty="0" err="1"/>
              <a:t>tenke</a:t>
            </a:r>
            <a:r>
              <a:rPr lang="en-US" sz="2300" dirty="0"/>
              <a:t> </a:t>
            </a:r>
            <a:r>
              <a:rPr lang="en-US" sz="2300" dirty="0" err="1"/>
              <a:t>kaptura</a:t>
            </a:r>
            <a:r>
              <a:rPr lang="en-US" sz="2300" dirty="0"/>
              <a:t> </a:t>
            </a:r>
            <a:r>
              <a:rPr lang="en-US" sz="2300" dirty="0" err="1"/>
              <a:t>iha</a:t>
            </a:r>
            <a:r>
              <a:rPr lang="en-US" sz="2300" dirty="0"/>
              <a:t> </a:t>
            </a:r>
            <a:r>
              <a:rPr lang="en-US" sz="2300" dirty="0" err="1"/>
              <a:t>rejistu</a:t>
            </a:r>
            <a:r>
              <a:rPr lang="en-US" sz="2300" dirty="0"/>
              <a:t> </a:t>
            </a:r>
            <a:r>
              <a:rPr lang="en-US" sz="2300" dirty="0" err="1"/>
              <a:t>metadadus</a:t>
            </a:r>
            <a:r>
              <a:rPr lang="en-US" sz="2300" dirty="0"/>
              <a:t> </a:t>
            </a:r>
            <a:r>
              <a:rPr lang="en-US" sz="2300" dirty="0" err="1"/>
              <a:t>ida</a:t>
            </a:r>
            <a:r>
              <a:rPr lang="en-US" sz="2300" dirty="0"/>
              <a:t> </a:t>
            </a:r>
            <a:r>
              <a:rPr lang="en-US" sz="2300" dirty="0" err="1"/>
              <a:t>bazeia</a:t>
            </a:r>
            <a:r>
              <a:rPr lang="en-US" sz="2300" dirty="0"/>
              <a:t> </a:t>
            </a:r>
            <a:r>
              <a:rPr lang="en-US" sz="2300" dirty="0" err="1"/>
              <a:t>ba</a:t>
            </a:r>
            <a:r>
              <a:rPr lang="en-US" sz="2300" dirty="0"/>
              <a:t> </a:t>
            </a:r>
            <a:r>
              <a:rPr lang="en-US" sz="2300" b="1" dirty="0" err="1"/>
              <a:t>perfil</a:t>
            </a:r>
            <a:r>
              <a:rPr lang="en-US" sz="2300" b="1" dirty="0"/>
              <a:t> </a:t>
            </a:r>
            <a:r>
              <a:rPr lang="en-US" sz="2300" b="1" dirty="0" err="1"/>
              <a:t>metadadus</a:t>
            </a:r>
            <a:r>
              <a:rPr lang="en-US" sz="2300" b="1" dirty="0"/>
              <a:t> </a:t>
            </a:r>
            <a:r>
              <a:rPr lang="en-US" sz="2300" dirty="0" err="1"/>
              <a:t>ida</a:t>
            </a:r>
            <a:r>
              <a:rPr lang="en-US" sz="2300" dirty="0"/>
              <a:t> (</a:t>
            </a:r>
            <a:r>
              <a:rPr lang="en-US" sz="2300" dirty="0" err="1"/>
              <a:t>kontestualizasaun</a:t>
            </a:r>
            <a:r>
              <a:rPr lang="en-US" sz="2300" dirty="0"/>
              <a:t> </a:t>
            </a:r>
            <a:r>
              <a:rPr lang="en-US" sz="2300" dirty="0" err="1"/>
              <a:t>ba</a:t>
            </a:r>
            <a:r>
              <a:rPr lang="en-US" sz="2300" dirty="0"/>
              <a:t> </a:t>
            </a:r>
            <a:r>
              <a:rPr lang="en-US" sz="2300" dirty="0" err="1"/>
              <a:t>padraun</a:t>
            </a:r>
            <a:r>
              <a:rPr lang="en-US" sz="2300" dirty="0"/>
              <a:t> </a:t>
            </a:r>
            <a:r>
              <a:rPr lang="en-US" sz="2300" dirty="0" err="1"/>
              <a:t>metadadus</a:t>
            </a:r>
            <a:r>
              <a:rPr lang="en-US" sz="2300" dirty="0"/>
              <a:t> </a:t>
            </a:r>
            <a:r>
              <a:rPr lang="en-US" sz="2300" dirty="0" err="1"/>
              <a:t>ida</a:t>
            </a:r>
            <a:r>
              <a:rPr lang="en-US" sz="2300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eziste</a:t>
            </a:r>
            <a:r>
              <a:rPr lang="en-US" sz="2300" dirty="0"/>
              <a:t>).</a:t>
            </a:r>
            <a:endParaRPr lang="en-GB" sz="23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C28CAC-9156-6659-0B4C-4778DCD2C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808317"/>
            <a:ext cx="10531846" cy="1180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2400" b="1" dirty="0" err="1"/>
              <a:t>Padraun</a:t>
            </a:r>
            <a:r>
              <a:rPr lang="en-US" sz="2400" b="1" dirty="0"/>
              <a:t> </a:t>
            </a:r>
            <a:r>
              <a:rPr lang="en-US" sz="2400" b="1" dirty="0" err="1"/>
              <a:t>metadadus</a:t>
            </a:r>
            <a:r>
              <a:rPr lang="en-US" sz="2400" b="1" dirty="0"/>
              <a:t> </a:t>
            </a:r>
            <a:r>
              <a:rPr lang="en-US" sz="2400" dirty="0" err="1"/>
              <a:t>nian</a:t>
            </a:r>
            <a:r>
              <a:rPr lang="en-US" sz="2400" dirty="0"/>
              <a:t>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ezijénsia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estabelese</a:t>
            </a:r>
            <a:r>
              <a:rPr lang="en-US" sz="2400" dirty="0"/>
              <a:t> </a:t>
            </a:r>
            <a:r>
              <a:rPr lang="en-US" sz="2400" dirty="0" err="1"/>
              <a:t>komprensaun</a:t>
            </a:r>
            <a:r>
              <a:rPr lang="en-US" sz="2400" dirty="0"/>
              <a:t> </a:t>
            </a:r>
            <a:r>
              <a:rPr lang="en-US" sz="2400" dirty="0" err="1"/>
              <a:t>komún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kona-ba</a:t>
            </a:r>
            <a:r>
              <a:rPr lang="en-US" sz="2400" dirty="0"/>
              <a:t> </a:t>
            </a:r>
            <a:r>
              <a:rPr lang="en-US" sz="2400" dirty="0" err="1"/>
              <a:t>signifikadu</a:t>
            </a:r>
            <a:r>
              <a:rPr lang="en-US" sz="2400" dirty="0"/>
              <a:t> ka </a:t>
            </a:r>
            <a:r>
              <a:rPr lang="en-US" sz="2400" dirty="0" err="1"/>
              <a:t>semántika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r>
              <a:rPr lang="en-US" sz="2400" dirty="0"/>
              <a:t>, no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asegura</a:t>
            </a:r>
            <a:r>
              <a:rPr lang="en-US" sz="2400" dirty="0"/>
              <a:t> </a:t>
            </a:r>
            <a:r>
              <a:rPr lang="en-US" sz="2400" dirty="0" err="1"/>
              <a:t>uzu</a:t>
            </a:r>
            <a:r>
              <a:rPr lang="en-US" sz="2400" dirty="0"/>
              <a:t> no </a:t>
            </a:r>
            <a:r>
              <a:rPr lang="en-US" sz="2400" dirty="0" err="1"/>
              <a:t>interpretasaun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nian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loos no </a:t>
            </a:r>
            <a:r>
              <a:rPr lang="en-US" sz="2400" dirty="0" err="1"/>
              <a:t>adekuadu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nia</a:t>
            </a:r>
            <a:r>
              <a:rPr lang="en-US" sz="2400" dirty="0"/>
              <a:t> </a:t>
            </a:r>
            <a:r>
              <a:rPr lang="en-US" sz="2400" dirty="0" err="1"/>
              <a:t>na'in</a:t>
            </a:r>
            <a:r>
              <a:rPr lang="en-US" sz="2400" dirty="0"/>
              <a:t> no </a:t>
            </a:r>
            <a:r>
              <a:rPr lang="en-US" sz="2400" dirty="0" err="1"/>
              <a:t>utilizadór</a:t>
            </a:r>
            <a:r>
              <a:rPr lang="en-US" sz="2400" dirty="0"/>
              <a:t> sira.</a:t>
            </a:r>
            <a:r>
              <a:rPr lang="en-US" sz="2400" baseline="30000" dirty="0"/>
              <a:t>1</a:t>
            </a:r>
            <a:endParaRPr lang="en-GB" sz="2400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40F81FC-89FF-327D-231B-E3D165B92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29" y="6122119"/>
            <a:ext cx="9982806" cy="25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1100" baseline="30000" dirty="0"/>
              <a:t>1 </a:t>
            </a:r>
            <a:r>
              <a:rPr lang="en-US" sz="1100" dirty="0"/>
              <a:t>https://en.wikipedia.org/wiki/Metadata_standard		</a:t>
            </a:r>
            <a:r>
              <a:rPr lang="en-US" sz="1100" baseline="30000" dirty="0"/>
              <a:t>2</a:t>
            </a:r>
            <a:r>
              <a:rPr lang="en-US" sz="1100" dirty="0"/>
              <a:t> https://www.fgdc.gov/metadata/selecting-a-geospatial-metadata-standard </a:t>
            </a:r>
            <a:endParaRPr lang="en-GB" sz="11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F9AE6B-36E9-9C69-D04E-8CB105CB0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3200354"/>
            <a:ext cx="9038381" cy="37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dirty="0" err="1"/>
              <a:t>Padraun</a:t>
            </a:r>
            <a:r>
              <a:rPr lang="en-US" sz="2400" dirty="0"/>
              <a:t> </a:t>
            </a:r>
            <a:r>
              <a:rPr lang="en-US" sz="2400" dirty="0" err="1"/>
              <a:t>metadadus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uza</a:t>
            </a:r>
            <a:r>
              <a:rPr lang="en-US" sz="2400" dirty="0"/>
              <a:t> </a:t>
            </a:r>
            <a:r>
              <a:rPr lang="en-US" sz="2400" dirty="0" err="1"/>
              <a:t>barak</a:t>
            </a:r>
            <a:r>
              <a:rPr lang="en-US" sz="2400" dirty="0"/>
              <a:t> </a:t>
            </a:r>
            <a:r>
              <a:rPr lang="en-US" sz="2400" dirty="0" err="1"/>
              <a:t>liu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jeoespasiál</a:t>
            </a:r>
            <a:r>
              <a:rPr lang="en-US" sz="2400" dirty="0"/>
              <a:t>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produz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:</a:t>
            </a:r>
            <a:endParaRPr lang="en-US" sz="2400" u="none" strike="noStrike" dirty="0">
              <a:effectLst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47338F5-D55D-61BD-FD3C-8833E5E48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947" y="5019306"/>
            <a:ext cx="10928899" cy="106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300" dirty="0" err="1"/>
              <a:t>Padraun</a:t>
            </a:r>
            <a:r>
              <a:rPr lang="en-US" sz="2300" dirty="0"/>
              <a:t> ISO </a:t>
            </a:r>
            <a:r>
              <a:rPr lang="en-US" sz="2300" dirty="0" err="1"/>
              <a:t>hetan</a:t>
            </a:r>
            <a:r>
              <a:rPr lang="en-US" sz="2300" dirty="0"/>
              <a:t> </a:t>
            </a:r>
            <a:r>
              <a:rPr lang="en-US" sz="2300" dirty="0" err="1"/>
              <a:t>hosi</a:t>
            </a:r>
            <a:r>
              <a:rPr lang="en-US" sz="2300" dirty="0"/>
              <a:t> </a:t>
            </a:r>
            <a:r>
              <a:rPr lang="en-US" sz="2300" dirty="0" err="1"/>
              <a:t>konsensu</a:t>
            </a:r>
            <a:r>
              <a:rPr lang="en-US" sz="2300" dirty="0"/>
              <a:t> </a:t>
            </a:r>
            <a:r>
              <a:rPr lang="en-US" sz="2300" dirty="0" err="1"/>
              <a:t>internasionál</a:t>
            </a:r>
            <a:r>
              <a:rPr lang="en-US" sz="2300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promove</a:t>
            </a:r>
            <a:r>
              <a:rPr lang="en-US" sz="2300" dirty="0"/>
              <a:t> </a:t>
            </a:r>
            <a:r>
              <a:rPr lang="en-US" sz="2300" dirty="0" err="1"/>
              <a:t>uzu</a:t>
            </a:r>
            <a:r>
              <a:rPr lang="en-US" sz="2300" dirty="0"/>
              <a:t> </a:t>
            </a:r>
            <a:r>
              <a:rPr lang="en-US" sz="2300" dirty="0" err="1"/>
              <a:t>ida</a:t>
            </a:r>
            <a:r>
              <a:rPr lang="en-US" sz="2300" dirty="0"/>
              <a:t> </a:t>
            </a:r>
            <a:r>
              <a:rPr lang="en-US" sz="2300" dirty="0" err="1"/>
              <a:t>ne'ebé</a:t>
            </a:r>
            <a:r>
              <a:rPr lang="en-US" sz="2300" dirty="0"/>
              <a:t> </a:t>
            </a:r>
            <a:r>
              <a:rPr lang="en-US" sz="2300" dirty="0" err="1"/>
              <a:t>luan</a:t>
            </a:r>
            <a:r>
              <a:rPr lang="en-US" sz="2300" dirty="0"/>
              <a:t> </a:t>
            </a:r>
            <a:r>
              <a:rPr lang="en-US" sz="2300" dirty="0" err="1"/>
              <a:t>liu</a:t>
            </a:r>
            <a:endParaRPr lang="en-US" sz="2300" dirty="0"/>
          </a:p>
          <a:p>
            <a:pPr lvl="0"/>
            <a:endParaRPr lang="en-US" sz="2300" dirty="0"/>
          </a:p>
          <a:p>
            <a:pPr lvl="0"/>
            <a:r>
              <a:rPr lang="en-US" sz="2300" dirty="0"/>
              <a:t>FGDC </a:t>
            </a:r>
            <a:r>
              <a:rPr lang="en-US" sz="2300" dirty="0" err="1"/>
              <a:t>enkoraja</a:t>
            </a:r>
            <a:r>
              <a:rPr lang="en-US" sz="2300" dirty="0"/>
              <a:t> </a:t>
            </a:r>
            <a:r>
              <a:rPr lang="en-US" sz="2300" dirty="0" err="1"/>
              <a:t>hela</a:t>
            </a:r>
            <a:r>
              <a:rPr lang="en-US" sz="2300" dirty="0"/>
              <a:t> </a:t>
            </a:r>
            <a:r>
              <a:rPr lang="en-US" sz="2300" dirty="0" err="1"/>
              <a:t>ajénsia</a:t>
            </a:r>
            <a:r>
              <a:rPr lang="en-US" sz="2300" dirty="0"/>
              <a:t> </a:t>
            </a:r>
            <a:r>
              <a:rPr lang="en-US" sz="2300" dirty="0" err="1"/>
              <a:t>federais</a:t>
            </a:r>
            <a:r>
              <a:rPr lang="en-US" sz="2300" dirty="0"/>
              <a:t> </a:t>
            </a:r>
            <a:r>
              <a:rPr lang="en-US" sz="2300" dirty="0" err="1"/>
              <a:t>sira</a:t>
            </a:r>
            <a:r>
              <a:rPr lang="en-US" sz="2300" dirty="0"/>
              <a:t> </a:t>
            </a:r>
            <a:r>
              <a:rPr lang="en-US" sz="2300" dirty="0" err="1"/>
              <a:t>atu</a:t>
            </a:r>
            <a:r>
              <a:rPr lang="en-US" sz="2300" dirty="0"/>
              <a:t> halo </a:t>
            </a:r>
            <a:r>
              <a:rPr lang="en-US" sz="2300" dirty="0" err="1"/>
              <a:t>tranzisaun</a:t>
            </a:r>
            <a:r>
              <a:rPr lang="en-US" sz="2300" dirty="0"/>
              <a:t> </a:t>
            </a:r>
            <a:r>
              <a:rPr lang="en-US" sz="2300" dirty="0" err="1"/>
              <a:t>ba</a:t>
            </a:r>
            <a:r>
              <a:rPr lang="en-US" sz="2300" dirty="0"/>
              <a:t> </a:t>
            </a:r>
            <a:r>
              <a:rPr lang="en-US" sz="2300" dirty="0" err="1"/>
              <a:t>padraun</a:t>
            </a:r>
            <a:r>
              <a:rPr lang="en-US" sz="2300" dirty="0"/>
              <a:t> </a:t>
            </a:r>
            <a:r>
              <a:rPr lang="en-US" sz="2300" dirty="0" err="1"/>
              <a:t>metadadus</a:t>
            </a:r>
            <a:r>
              <a:rPr lang="en-US" sz="2300" dirty="0"/>
              <a:t> ISO 2</a:t>
            </a:r>
            <a:endParaRPr lang="en-US" sz="2300" u="none" strike="noStrike" baseline="30000" dirty="0"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A94369-E83C-640D-FB16-0961952F187F}"/>
              </a:ext>
            </a:extLst>
          </p:cNvPr>
          <p:cNvSpPr txBox="1"/>
          <p:nvPr/>
        </p:nvSpPr>
        <p:spPr>
          <a:xfrm>
            <a:off x="840355" y="4112421"/>
            <a:ext cx="82638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0" lvl="1" indent="-457200">
              <a:buFont typeface="Arial" pitchFamily="34" charset="0"/>
              <a:buChar char="•"/>
            </a:pPr>
            <a:r>
              <a:rPr lang="en-US" sz="2400" dirty="0" err="1"/>
              <a:t>Organizasaun</a:t>
            </a:r>
            <a:r>
              <a:rPr lang="en-US" sz="2400" dirty="0"/>
              <a:t> </a:t>
            </a:r>
            <a:r>
              <a:rPr lang="en-US" sz="2400" dirty="0" err="1"/>
              <a:t>Internasionál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Padraun</a:t>
            </a:r>
            <a:r>
              <a:rPr lang="en-US" sz="2400" dirty="0"/>
              <a:t> (ISO)</a:t>
            </a:r>
          </a:p>
          <a:p>
            <a:pPr marL="720000" lvl="1" indent="-457200">
              <a:buFont typeface="Arial" pitchFamily="34" charset="0"/>
              <a:buChar char="•"/>
            </a:pPr>
            <a:r>
              <a:rPr lang="en-US" sz="2400" dirty="0" err="1"/>
              <a:t>Komité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Jeográfiku</a:t>
            </a:r>
            <a:r>
              <a:rPr lang="en-US" sz="2400" dirty="0"/>
              <a:t> </a:t>
            </a:r>
            <a:r>
              <a:rPr lang="en-US" sz="2400" dirty="0" err="1"/>
              <a:t>Federál</a:t>
            </a:r>
            <a:r>
              <a:rPr lang="en-US" sz="2400" dirty="0"/>
              <a:t> (FGDC)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D7DD04-E99E-4FAB-6E17-BD6AEC25F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1400" y="4222987"/>
            <a:ext cx="1325628" cy="9698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F3CB26-9FA6-C01D-B921-68A3BC420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294" y="3378806"/>
            <a:ext cx="973189" cy="969890"/>
          </a:xfrm>
          <a:prstGeom prst="rect">
            <a:avLst/>
          </a:prstGeom>
        </p:spPr>
      </p:pic>
      <p:sp>
        <p:nvSpPr>
          <p:cNvPr id="13" name="Right Arrow 10">
            <a:extLst>
              <a:ext uri="{FF2B5EF4-FFF2-40B4-BE49-F238E27FC236}">
                <a16:creationId xmlns:a16="http://schemas.microsoft.com/office/drawing/2014/main" id="{FD1548E4-C443-CE6E-C4C9-BBBD844FD51E}"/>
              </a:ext>
            </a:extLst>
          </p:cNvPr>
          <p:cNvSpPr/>
          <p:nvPr/>
        </p:nvSpPr>
        <p:spPr>
          <a:xfrm>
            <a:off x="466433" y="4979974"/>
            <a:ext cx="473645" cy="427587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ight Arrow 10">
            <a:extLst>
              <a:ext uri="{FF2B5EF4-FFF2-40B4-BE49-F238E27FC236}">
                <a16:creationId xmlns:a16="http://schemas.microsoft.com/office/drawing/2014/main" id="{6B1865EF-F406-BF95-8FC9-C4659CC5A990}"/>
              </a:ext>
            </a:extLst>
          </p:cNvPr>
          <p:cNvSpPr/>
          <p:nvPr/>
        </p:nvSpPr>
        <p:spPr>
          <a:xfrm>
            <a:off x="466433" y="5686219"/>
            <a:ext cx="473645" cy="427587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DE42C6AB-88A6-6A93-E06F-20C29E08E64C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80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6D1B6-4C0B-A81A-9EDB-112684AD1575}"/>
              </a:ext>
            </a:extLst>
          </p:cNvPr>
          <p:cNvSpPr txBox="1">
            <a:spLocks/>
          </p:cNvSpPr>
          <p:nvPr/>
        </p:nvSpPr>
        <p:spPr>
          <a:xfrm>
            <a:off x="1524000" y="2"/>
            <a:ext cx="9144000" cy="655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n-US" altLang="en-US" dirty="0"/>
              <a:t>Dokumenta </a:t>
            </a:r>
            <a:r>
              <a:rPr lang="en-US" altLang="en-US" dirty="0" err="1"/>
              <a:t>dadus</a:t>
            </a:r>
            <a:r>
              <a:rPr lang="en-US" altLang="en-US" dirty="0"/>
              <a:t> - Metadata</a:t>
            </a:r>
          </a:p>
        </p:txBody>
      </p:sp>
    </p:spTree>
    <p:extLst>
      <p:ext uri="{BB962C8B-B14F-4D97-AF65-F5344CB8AC3E}">
        <p14:creationId xmlns:p14="http://schemas.microsoft.com/office/powerpoint/2010/main" val="5890560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D92DF69-4D14-9657-15B3-5CC638757092}"/>
              </a:ext>
            </a:extLst>
          </p:cNvPr>
          <p:cNvSpPr txBox="1">
            <a:spLocks/>
          </p:cNvSpPr>
          <p:nvPr/>
        </p:nvSpPr>
        <p:spPr>
          <a:xfrm>
            <a:off x="1524000" y="38101"/>
            <a:ext cx="9144000" cy="590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pt-BR" altLang="en-US" dirty="0"/>
              <a:t>Dokumenta dadus – Metadata ba dadus jeoespasiál</a:t>
            </a:r>
            <a:endParaRPr lang="en-US" altLang="en-US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D86FC442-24CA-E2AD-8B2C-C75DAEBFC8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01327" y="616385"/>
            <a:ext cx="1197880" cy="8477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F004D9EF-186B-0E01-3052-1AF73D1D0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020" y="741202"/>
            <a:ext cx="9785879" cy="93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dirty="0" err="1"/>
              <a:t>Perfil</a:t>
            </a:r>
            <a:r>
              <a:rPr lang="en-US" sz="2400" dirty="0"/>
              <a:t> </a:t>
            </a:r>
            <a:r>
              <a:rPr lang="en-US" sz="2400" dirty="0" err="1"/>
              <a:t>metadadus</a:t>
            </a:r>
            <a:r>
              <a:rPr lang="en-US" sz="2400" dirty="0"/>
              <a:t> </a:t>
            </a:r>
            <a:r>
              <a:rPr lang="en-US" sz="2400" dirty="0" err="1"/>
              <a:t>mínimu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jeoespasiál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rekomenda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HGL </a:t>
            </a:r>
            <a:r>
              <a:rPr lang="en-US" sz="2400" dirty="0" err="1"/>
              <a:t>bazeia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padraun</a:t>
            </a:r>
            <a:r>
              <a:rPr lang="en-US" sz="2400" dirty="0"/>
              <a:t> </a:t>
            </a:r>
            <a:r>
              <a:rPr lang="en-US" sz="2400" dirty="0" err="1"/>
              <a:t>metadadus</a:t>
            </a:r>
            <a:r>
              <a:rPr lang="en-US" sz="2400" dirty="0"/>
              <a:t> ISO 19115.</a:t>
            </a:r>
            <a:endParaRPr lang="en-US" sz="2400" u="none" strike="noStrike" dirty="0">
              <a:effectLst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3B0EAB7-011D-AC85-3CD4-611728638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6" y="1519676"/>
            <a:ext cx="6696743" cy="31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25A1D56-0362-FCED-8DD0-99B8CD3D1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602" y="2329634"/>
            <a:ext cx="5454118" cy="3074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7B9E6B-ABD8-2154-632E-9AF5782E8FA8}"/>
              </a:ext>
            </a:extLst>
          </p:cNvPr>
          <p:cNvSpPr txBox="1"/>
          <p:nvPr/>
        </p:nvSpPr>
        <p:spPr>
          <a:xfrm>
            <a:off x="1663171" y="5415413"/>
            <a:ext cx="44328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Field 30 </a:t>
            </a:r>
            <a:r>
              <a:rPr lang="en-US" dirty="0" err="1"/>
              <a:t>atu</a:t>
            </a:r>
            <a:r>
              <a:rPr lang="en-US" dirty="0"/>
              <a:t> </a:t>
            </a:r>
            <a:r>
              <a:rPr lang="en-US" dirty="0" err="1"/>
              <a:t>prenxe</a:t>
            </a:r>
            <a:r>
              <a:rPr lang="en-US" dirty="0"/>
              <a:t> </a:t>
            </a:r>
            <a:r>
              <a:rPr lang="en-US" dirty="0" err="1"/>
              <a:t>hodi</a:t>
            </a:r>
            <a:r>
              <a:rPr lang="en-US" dirty="0"/>
              <a:t> </a:t>
            </a:r>
            <a:r>
              <a:rPr lang="en-US" dirty="0" err="1"/>
              <a:t>kobre</a:t>
            </a:r>
            <a:r>
              <a:rPr lang="en-US" dirty="0"/>
              <a:t> </a:t>
            </a:r>
            <a:r>
              <a:rPr lang="en-US" dirty="0" err="1"/>
              <a:t>pergunta</a:t>
            </a:r>
            <a:r>
              <a:rPr lang="en-US" dirty="0"/>
              <a:t> </a:t>
            </a:r>
            <a:r>
              <a:rPr lang="en-US" dirty="0" err="1"/>
              <a:t>xave</a:t>
            </a:r>
            <a:r>
              <a:rPr lang="en-US" dirty="0"/>
              <a:t> </a:t>
            </a:r>
            <a:r>
              <a:rPr lang="en-US" dirty="0" err="1"/>
              <a:t>sira</a:t>
            </a:r>
            <a:r>
              <a:rPr lang="en-US" dirty="0"/>
              <a:t> </a:t>
            </a:r>
            <a:r>
              <a:rPr lang="en-US" dirty="0" err="1"/>
              <a:t>ne'ebé</a:t>
            </a:r>
            <a:r>
              <a:rPr lang="en-US" dirty="0"/>
              <a:t> </a:t>
            </a:r>
            <a:r>
              <a:rPr lang="en-US" dirty="0" err="1"/>
              <a:t>temi</a:t>
            </a:r>
            <a:r>
              <a:rPr lang="en-US" dirty="0"/>
              <a:t> </a:t>
            </a:r>
            <a:r>
              <a:rPr lang="en-US" dirty="0" err="1"/>
              <a:t>ona</a:t>
            </a:r>
            <a:r>
              <a:rPr lang="en-US" dirty="0"/>
              <a:t> antes</a:t>
            </a:r>
            <a:endParaRPr lang="en-PH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C54DB95-EB52-92FD-0C93-76ABCB52A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321" y="2971781"/>
            <a:ext cx="5600826" cy="318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BF617-2447-5FC8-8FC8-38F78474CB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520" t="38265" r="10441" b="47050"/>
          <a:stretch/>
        </p:blipFill>
        <p:spPr>
          <a:xfrm>
            <a:off x="11658963" y="1514306"/>
            <a:ext cx="277179" cy="249797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F7D1227-DD1A-7498-3238-9A7BA886F480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81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269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D92DF69-4D14-9657-15B3-5CC638757092}"/>
              </a:ext>
            </a:extLst>
          </p:cNvPr>
          <p:cNvSpPr txBox="1">
            <a:spLocks/>
          </p:cNvSpPr>
          <p:nvPr/>
        </p:nvSpPr>
        <p:spPr>
          <a:xfrm>
            <a:off x="0" y="-19049"/>
            <a:ext cx="12192000" cy="703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pt-BR" altLang="en-US" dirty="0"/>
              <a:t>Dokumenta dadus – Metadadus ba lista mestre jeoreferensiadu</a:t>
            </a:r>
            <a:endParaRPr lang="en-US" altLang="en-US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D86FC442-24CA-E2AD-8B2C-C75DAEBFC8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26015" y="878163"/>
            <a:ext cx="1197880" cy="8477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39788" y="746742"/>
            <a:ext cx="9513887" cy="49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dirty="0"/>
              <a:t>Laiha </a:t>
            </a:r>
            <a:r>
              <a:rPr lang="en-US" sz="2400" dirty="0" err="1"/>
              <a:t>padraun</a:t>
            </a:r>
            <a:r>
              <a:rPr lang="en-US" sz="2400" dirty="0"/>
              <a:t> </a:t>
            </a:r>
            <a:r>
              <a:rPr lang="en-US" sz="2400" dirty="0" err="1"/>
              <a:t>metadadus</a:t>
            </a:r>
            <a:r>
              <a:rPr lang="en-US" sz="2400" dirty="0"/>
              <a:t> </a:t>
            </a:r>
            <a:r>
              <a:rPr lang="en-US" sz="2400" dirty="0" err="1"/>
              <a:t>espesífiku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lista</a:t>
            </a:r>
            <a:r>
              <a:rPr lang="en-US" sz="2400" dirty="0"/>
              <a:t> </a:t>
            </a:r>
            <a:r>
              <a:rPr lang="en-US" sz="2400" dirty="0" err="1"/>
              <a:t>mestre</a:t>
            </a:r>
            <a:r>
              <a:rPr lang="en-US" sz="2400" dirty="0"/>
              <a:t> </a:t>
            </a:r>
            <a:r>
              <a:rPr lang="en-US" sz="2400" dirty="0" err="1"/>
              <a:t>jeoreferensiadu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.</a:t>
            </a:r>
            <a:endParaRPr lang="en-US" sz="2400" u="none" strike="noStrike" dirty="0">
              <a:effectLst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555467" y="1446537"/>
            <a:ext cx="9179208" cy="108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dirty="0" err="1"/>
              <a:t>Maneira</a:t>
            </a:r>
            <a:r>
              <a:rPr lang="en-US" sz="2400" dirty="0"/>
              <a:t> simples no </a:t>
            </a:r>
            <a:r>
              <a:rPr lang="en-US" sz="2400" dirty="0" err="1"/>
              <a:t>efetivu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aumenta</a:t>
            </a:r>
            <a:r>
              <a:rPr lang="en-US" sz="2400" dirty="0"/>
              <a:t> "</a:t>
            </a:r>
            <a:r>
              <a:rPr lang="en-US" sz="2400" dirty="0" err="1"/>
              <a:t>katálogu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" no </a:t>
            </a:r>
            <a:r>
              <a:rPr lang="en-US" sz="2400" dirty="0" err="1"/>
              <a:t>folha</a:t>
            </a:r>
            <a:r>
              <a:rPr lang="en-US" sz="2400" dirty="0"/>
              <a:t> </a:t>
            </a:r>
            <a:r>
              <a:rPr lang="en-US" sz="2400" dirty="0" err="1"/>
              <a:t>serbisu</a:t>
            </a:r>
            <a:r>
              <a:rPr lang="en-US" sz="2400" dirty="0"/>
              <a:t> "metadata"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arkivu</a:t>
            </a:r>
            <a:r>
              <a:rPr lang="en-US" sz="2400" dirty="0"/>
              <a:t> Excel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kontein</a:t>
            </a:r>
            <a:r>
              <a:rPr lang="en-US" sz="2400" dirty="0"/>
              <a:t> </a:t>
            </a:r>
            <a:r>
              <a:rPr lang="en-US" sz="2400" dirty="0" err="1"/>
              <a:t>lista</a:t>
            </a:r>
            <a:r>
              <a:rPr lang="en-US" sz="2400" dirty="0"/>
              <a:t> </a:t>
            </a:r>
            <a:r>
              <a:rPr lang="en-US" sz="2400" dirty="0" err="1"/>
              <a:t>mestre</a:t>
            </a:r>
            <a:r>
              <a:rPr lang="en-US" sz="2400" dirty="0"/>
              <a:t> </a:t>
            </a:r>
            <a:r>
              <a:rPr lang="en-US" sz="2400" dirty="0" err="1"/>
              <a:t>jeoreferensiadu</a:t>
            </a:r>
            <a:r>
              <a:rPr lang="en-US" sz="2400" dirty="0"/>
              <a:t> </a:t>
            </a:r>
            <a:r>
              <a:rPr lang="en-US" sz="2400" dirty="0" err="1"/>
              <a:t>bainhira</a:t>
            </a:r>
            <a:r>
              <a:rPr lang="en-US" sz="2400" dirty="0"/>
              <a:t> </a:t>
            </a:r>
            <a:r>
              <a:rPr lang="en-US" sz="2400" dirty="0" err="1"/>
              <a:t>fahe</a:t>
            </a:r>
            <a:r>
              <a:rPr lang="en-US" sz="2400" dirty="0"/>
              <a:t> </a:t>
            </a:r>
            <a:r>
              <a:rPr lang="en-US" sz="2400" dirty="0" err="1"/>
              <a:t>ida-ne'e</a:t>
            </a:r>
            <a:r>
              <a:rPr lang="en-US" sz="2400" dirty="0"/>
              <a:t>.</a:t>
            </a:r>
            <a:endParaRPr lang="en-US" sz="2400" u="none" strike="noStrike" dirty="0">
              <a:effectLst/>
            </a:endParaRPr>
          </a:p>
        </p:txBody>
      </p:sp>
      <p:sp>
        <p:nvSpPr>
          <p:cNvPr id="10" name="Right Arrow 10">
            <a:extLst>
              <a:ext uri="{FF2B5EF4-FFF2-40B4-BE49-F238E27FC236}">
                <a16:creationId xmlns:a16="http://schemas.microsoft.com/office/drawing/2014/main" id="{010C44B4-DEDB-2513-3AF7-9A0BA2A4940D}"/>
              </a:ext>
            </a:extLst>
          </p:cNvPr>
          <p:cNvSpPr/>
          <p:nvPr/>
        </p:nvSpPr>
        <p:spPr>
          <a:xfrm>
            <a:off x="839788" y="1446537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DC850A-FD40-FA77-1F84-3CF38C580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438" y="2734628"/>
            <a:ext cx="3496241" cy="1594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728E26-1BFC-AA40-EA1F-69C2B8BD2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851" y="2734628"/>
            <a:ext cx="3702646" cy="33003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3F5D3E-FE5A-1616-DEB6-09B3FD1EE9D8}"/>
              </a:ext>
            </a:extLst>
          </p:cNvPr>
          <p:cNvSpPr txBox="1"/>
          <p:nvPr/>
        </p:nvSpPr>
        <p:spPr>
          <a:xfrm>
            <a:off x="2270125" y="4329113"/>
            <a:ext cx="172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Dadus</a:t>
            </a:r>
            <a:r>
              <a:rPr lang="en-US" sz="1800" dirty="0"/>
              <a:t> </a:t>
            </a:r>
            <a:r>
              <a:rPr lang="en-US" sz="1800" dirty="0" err="1"/>
              <a:t>Katalogu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D581EF-E005-F52D-A1EE-EFB69F00F114}"/>
              </a:ext>
            </a:extLst>
          </p:cNvPr>
          <p:cNvSpPr txBox="1"/>
          <p:nvPr/>
        </p:nvSpPr>
        <p:spPr>
          <a:xfrm>
            <a:off x="5298054" y="5411463"/>
            <a:ext cx="1111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Metadata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1AA536-8E40-AC47-CFC9-5BF9058AD0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520" t="38265" r="10441" b="47050"/>
          <a:stretch/>
        </p:blipFill>
        <p:spPr>
          <a:xfrm>
            <a:off x="11681935" y="1776084"/>
            <a:ext cx="277179" cy="249797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9691240-0D53-570C-115A-9C13D6E476BF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82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1710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D92DF69-4D14-9657-15B3-5CC638757092}"/>
              </a:ext>
            </a:extLst>
          </p:cNvPr>
          <p:cNvSpPr txBox="1">
            <a:spLocks/>
          </p:cNvSpPr>
          <p:nvPr/>
        </p:nvSpPr>
        <p:spPr>
          <a:xfrm>
            <a:off x="1524000" y="19051"/>
            <a:ext cx="9144000" cy="621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pt-BR" altLang="en-US" dirty="0"/>
              <a:t>Dokumenta dadus – Metadadus ba dadus estatístiku</a:t>
            </a:r>
            <a:endParaRPr lang="en-US" altLang="en-US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D86FC442-24CA-E2AD-8B2C-C75DAEBFC8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01327" y="616385"/>
            <a:ext cx="1197880" cy="8477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39788" y="746742"/>
            <a:ext cx="9513887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dirty="0"/>
              <a:t>Iha </a:t>
            </a:r>
            <a:r>
              <a:rPr lang="en-US" sz="2400" dirty="0" err="1"/>
              <a:t>padraun</a:t>
            </a:r>
            <a:r>
              <a:rPr lang="en-US" sz="2400" dirty="0"/>
              <a:t> </a:t>
            </a:r>
            <a:r>
              <a:rPr lang="en-US" sz="2400" dirty="0" err="1"/>
              <a:t>metadadus</a:t>
            </a:r>
            <a:r>
              <a:rPr lang="en-US" sz="2400" dirty="0"/>
              <a:t> </a:t>
            </a:r>
            <a:r>
              <a:rPr lang="en-US" sz="2400" dirty="0" err="1"/>
              <a:t>oioin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estatístiku</a:t>
            </a:r>
            <a:r>
              <a:rPr lang="en-US" sz="2400" dirty="0"/>
              <a:t>, </a:t>
            </a:r>
            <a:r>
              <a:rPr lang="en-US" sz="2400" dirty="0" err="1"/>
              <a:t>inklui</a:t>
            </a:r>
            <a:r>
              <a:rPr lang="en-US" sz="2400" dirty="0"/>
              <a:t> </a:t>
            </a:r>
            <a:r>
              <a:rPr lang="en-US" sz="2400" dirty="0" err="1"/>
              <a:t>inisiativa</a:t>
            </a:r>
            <a:r>
              <a:rPr lang="en-US" sz="2400" dirty="0"/>
              <a:t> EDSM (Troka </a:t>
            </a:r>
            <a:r>
              <a:rPr lang="en-US" sz="2400" dirty="0" err="1"/>
              <a:t>Dadus</a:t>
            </a:r>
            <a:r>
              <a:rPr lang="en-US" sz="2400" dirty="0"/>
              <a:t> no </a:t>
            </a:r>
            <a:r>
              <a:rPr lang="en-US" sz="2400" dirty="0" err="1"/>
              <a:t>Metadadus</a:t>
            </a:r>
            <a:r>
              <a:rPr lang="en-US" sz="2400" dirty="0"/>
              <a:t> </a:t>
            </a:r>
            <a:r>
              <a:rPr lang="en-US" sz="2400" dirty="0" err="1"/>
              <a:t>Estatístiku</a:t>
            </a:r>
            <a:r>
              <a:rPr lang="en-US" sz="2400" dirty="0"/>
              <a:t>). </a:t>
            </a:r>
            <a:r>
              <a:rPr lang="en-US" sz="2400" dirty="0" err="1"/>
              <a:t>Maibé</a:t>
            </a:r>
            <a:r>
              <a:rPr lang="en-US" sz="2400" dirty="0"/>
              <a:t>, </a:t>
            </a:r>
            <a:r>
              <a:rPr lang="en-US" sz="2400" dirty="0" err="1"/>
              <a:t>padraun</a:t>
            </a:r>
            <a:r>
              <a:rPr lang="en-US" sz="2400" dirty="0"/>
              <a:t> </a:t>
            </a:r>
            <a:r>
              <a:rPr lang="en-US" sz="2400" dirty="0" err="1"/>
              <a:t>sira-ne'e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tendénsia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sai</a:t>
            </a:r>
            <a:r>
              <a:rPr lang="en-US" sz="2400" dirty="0"/>
              <a:t> </a:t>
            </a:r>
            <a:r>
              <a:rPr lang="en-US" sz="2400" dirty="0" err="1"/>
              <a:t>difisil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profisionál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la'ós</a:t>
            </a:r>
            <a:r>
              <a:rPr lang="en-US" sz="2400" dirty="0"/>
              <a:t> IT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komprende</a:t>
            </a:r>
            <a:r>
              <a:rPr lang="en-US" sz="2400" dirty="0"/>
              <a:t> no </a:t>
            </a:r>
            <a:r>
              <a:rPr lang="en-US" sz="2400" dirty="0" err="1"/>
              <a:t>foka</a:t>
            </a:r>
            <a:r>
              <a:rPr lang="en-US" sz="2400" dirty="0"/>
              <a:t> </a:t>
            </a:r>
            <a:r>
              <a:rPr lang="en-US" sz="2400" dirty="0" err="1"/>
              <a:t>liu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oinsá</a:t>
            </a:r>
            <a:r>
              <a:rPr lang="en-US" sz="2400" dirty="0"/>
              <a:t> </a:t>
            </a:r>
            <a:r>
              <a:rPr lang="en-US" sz="2400" dirty="0" err="1"/>
              <a:t>troka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no </a:t>
            </a:r>
            <a:r>
              <a:rPr lang="en-US" sz="2400" dirty="0" err="1"/>
              <a:t>metadadus</a:t>
            </a:r>
            <a:r>
              <a:rPr lang="en-US" sz="2400" dirty="0"/>
              <a:t>.</a:t>
            </a:r>
            <a:endParaRPr lang="en-US" sz="2400" u="none" strike="noStrike" dirty="0">
              <a:effectLst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555466" y="2305675"/>
            <a:ext cx="5683533" cy="108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dirty="0" err="1"/>
              <a:t>Aprosimasaun</a:t>
            </a:r>
            <a:r>
              <a:rPr lang="en-US" sz="2400" dirty="0"/>
              <a:t> </a:t>
            </a:r>
            <a:r>
              <a:rPr lang="en-US" sz="2400" dirty="0" err="1"/>
              <a:t>hanesan</a:t>
            </a:r>
            <a:r>
              <a:rPr lang="en-US" sz="2400" dirty="0"/>
              <a:t> ho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uza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lista</a:t>
            </a:r>
            <a:r>
              <a:rPr lang="en-US" sz="2400" dirty="0"/>
              <a:t> </a:t>
            </a:r>
            <a:r>
              <a:rPr lang="en-US" sz="2400" dirty="0" err="1"/>
              <a:t>mestre</a:t>
            </a:r>
            <a:r>
              <a:rPr lang="en-US" sz="2400" dirty="0"/>
              <a:t> </a:t>
            </a:r>
            <a:r>
              <a:rPr lang="en-US" sz="2400" dirty="0" err="1"/>
              <a:t>jeoreferensiadu</a:t>
            </a:r>
            <a:r>
              <a:rPr lang="en-US" sz="2400" dirty="0"/>
              <a:t> </a:t>
            </a:r>
            <a:r>
              <a:rPr lang="en-US" sz="2400" dirty="0" err="1"/>
              <a:t>bele</a:t>
            </a:r>
            <a:r>
              <a:rPr lang="en-US" sz="2400" dirty="0"/>
              <a:t> </a:t>
            </a:r>
            <a:r>
              <a:rPr lang="en-US" sz="2400" dirty="0" err="1"/>
              <a:t>mós</a:t>
            </a:r>
            <a:r>
              <a:rPr lang="en-US" sz="2400" dirty="0"/>
              <a:t> </a:t>
            </a:r>
            <a:r>
              <a:rPr lang="en-US" sz="2400" dirty="0" err="1"/>
              <a:t>aplika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arkivu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kontein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estatístiku</a:t>
            </a:r>
            <a:endParaRPr lang="en-US" sz="2400" dirty="0"/>
          </a:p>
        </p:txBody>
      </p:sp>
      <p:sp>
        <p:nvSpPr>
          <p:cNvPr id="10" name="Right Arrow 10">
            <a:extLst>
              <a:ext uri="{FF2B5EF4-FFF2-40B4-BE49-F238E27FC236}">
                <a16:creationId xmlns:a16="http://schemas.microsoft.com/office/drawing/2014/main" id="{010C44B4-DEDB-2513-3AF7-9A0BA2A4940D}"/>
              </a:ext>
            </a:extLst>
          </p:cNvPr>
          <p:cNvSpPr/>
          <p:nvPr/>
        </p:nvSpPr>
        <p:spPr>
          <a:xfrm>
            <a:off x="839788" y="2438678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F174E3E3-646A-01BD-53FB-40FD12AA84F0}"/>
              </a:ext>
            </a:extLst>
          </p:cNvPr>
          <p:cNvSpPr/>
          <p:nvPr/>
        </p:nvSpPr>
        <p:spPr>
          <a:xfrm>
            <a:off x="839788" y="4039015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E64E3931-9439-5022-77BD-17CEADB3E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467" y="3911552"/>
            <a:ext cx="5140608" cy="108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dirty="0"/>
              <a:t>"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Katálogu</a:t>
            </a:r>
            <a:r>
              <a:rPr lang="en-US" sz="2400" dirty="0"/>
              <a:t>" no "metadata" </a:t>
            </a:r>
            <a:r>
              <a:rPr lang="en-US" sz="2400" dirty="0" err="1"/>
              <a:t>folha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inklui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arkivu</a:t>
            </a:r>
            <a:r>
              <a:rPr lang="en-US" sz="2400" dirty="0"/>
              <a:t> Excel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kontein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estatístiku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.</a:t>
            </a:r>
            <a:endParaRPr lang="en-US" sz="2400" u="none" strike="noStrike" dirty="0">
              <a:effectLst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52D003-477E-D2C9-2F08-818787D91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125" y="2362478"/>
            <a:ext cx="3237600" cy="7324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0AC5E2-B67B-321C-F831-773B9A870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125" y="3261482"/>
            <a:ext cx="3237600" cy="29750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BAB40D-ACA4-9825-C67C-9EBEE67B04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520" t="38265" r="10441" b="47050"/>
          <a:stretch/>
        </p:blipFill>
        <p:spPr>
          <a:xfrm>
            <a:off x="11658963" y="1514306"/>
            <a:ext cx="277179" cy="249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11F380-9089-82CA-F278-250F85474B61}"/>
              </a:ext>
            </a:extLst>
          </p:cNvPr>
          <p:cNvSpPr txBox="1"/>
          <p:nvPr/>
        </p:nvSpPr>
        <p:spPr>
          <a:xfrm>
            <a:off x="10786608" y="2389021"/>
            <a:ext cx="1131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Data catalogue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42DE86-2C51-A3B4-D879-C2BA0192AAFD}"/>
              </a:ext>
            </a:extLst>
          </p:cNvPr>
          <p:cNvSpPr txBox="1"/>
          <p:nvPr/>
        </p:nvSpPr>
        <p:spPr>
          <a:xfrm>
            <a:off x="10754065" y="3261482"/>
            <a:ext cx="1111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Metadata</a:t>
            </a:r>
            <a:endParaRPr lang="en-GB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570052F-354F-E4C7-0664-CD7659393F5D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83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250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D92DF69-4D14-9657-15B3-5CC638757092}"/>
              </a:ext>
            </a:extLst>
          </p:cNvPr>
          <p:cNvSpPr txBox="1">
            <a:spLocks/>
          </p:cNvSpPr>
          <p:nvPr/>
        </p:nvSpPr>
        <p:spPr>
          <a:xfrm>
            <a:off x="0" y="114301"/>
            <a:ext cx="12192000" cy="895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pt-BR" altLang="en-US" dirty="0"/>
              <a:t>Dokumenta dadus – Metadadus ba jeoreferénsia</a:t>
            </a:r>
          </a:p>
          <a:p>
            <a:r>
              <a:rPr lang="pt-BR" altLang="en-US" dirty="0"/>
              <a:t>lista mestre no dadus estatístiku</a:t>
            </a:r>
            <a:endParaRPr lang="en-US" altLang="en-US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D86FC442-24CA-E2AD-8B2C-C75DAEBFC8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01327" y="778310"/>
            <a:ext cx="1197880" cy="8477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6238CC-9AF7-4273-08F0-400E132003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5" r="1" b="45396"/>
          <a:stretch/>
        </p:blipFill>
        <p:spPr>
          <a:xfrm>
            <a:off x="1200772" y="5225435"/>
            <a:ext cx="4622726" cy="320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86EE0FA0-B71C-EFCC-0183-78DB07305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3" y="1153783"/>
            <a:ext cx="9713912" cy="50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dirty="0"/>
              <a:t>Microsoft Excel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formatu</a:t>
            </a:r>
            <a:r>
              <a:rPr lang="en-US" sz="2400" dirty="0"/>
              <a:t> </a:t>
            </a:r>
            <a:r>
              <a:rPr lang="en-US" sz="2400" dirty="0" err="1"/>
              <a:t>arkivu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rekomenda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</a:t>
            </a:r>
            <a:r>
              <a:rPr lang="en-US" sz="2400" dirty="0" err="1"/>
              <a:t>troka</a:t>
            </a:r>
            <a:r>
              <a:rPr lang="en-US" sz="2400" dirty="0"/>
              <a:t> </a:t>
            </a:r>
            <a:r>
              <a:rPr lang="en-US" sz="2400" dirty="0" err="1"/>
              <a:t>lista</a:t>
            </a:r>
            <a:r>
              <a:rPr lang="en-US" sz="2400" dirty="0"/>
              <a:t> </a:t>
            </a:r>
            <a:r>
              <a:rPr lang="en-US" sz="2400" dirty="0" err="1"/>
              <a:t>mestre</a:t>
            </a:r>
            <a:r>
              <a:rPr lang="en-US" sz="2400" dirty="0"/>
              <a:t> </a:t>
            </a:r>
            <a:r>
              <a:rPr lang="en-US" sz="2400" dirty="0" err="1"/>
              <a:t>jeoreferensiadu</a:t>
            </a:r>
            <a:r>
              <a:rPr lang="en-US" sz="2400" dirty="0"/>
              <a:t> no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estatístiku</a:t>
            </a:r>
            <a:r>
              <a:rPr lang="en-US" sz="2400" dirty="0"/>
              <a:t> </a:t>
            </a:r>
            <a:r>
              <a:rPr lang="en-US" sz="2400" dirty="0" err="1"/>
              <a:t>tanba</a:t>
            </a:r>
            <a:r>
              <a:rPr lang="en-US" sz="2400" dirty="0"/>
              <a:t>:</a:t>
            </a:r>
            <a:endParaRPr lang="en-US" sz="2400" u="none" strike="noStrike" dirty="0">
              <a:effectLst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BE2E0A84-68BA-BB11-AE84-92BAC6676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7689" y="1976309"/>
            <a:ext cx="864096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540000" lvl="1" indent="-360000">
              <a:buFont typeface="Arial" pitchFamily="34" charset="0"/>
              <a:buChar char="•"/>
            </a:pPr>
            <a:r>
              <a:rPr lang="en-US" sz="2400" dirty="0"/>
              <a:t>Ida-</a:t>
            </a:r>
            <a:r>
              <a:rPr lang="en-US" sz="2400" dirty="0" err="1"/>
              <a:t>ne'e</a:t>
            </a:r>
            <a:r>
              <a:rPr lang="en-US" sz="2400" dirty="0"/>
              <a:t> </a:t>
            </a:r>
            <a:r>
              <a:rPr lang="en-US" sz="2400" dirty="0" err="1"/>
              <a:t>uza</a:t>
            </a:r>
            <a:r>
              <a:rPr lang="en-US" sz="2400" dirty="0"/>
              <a:t> </a:t>
            </a:r>
            <a:r>
              <a:rPr lang="en-US" sz="2400" dirty="0" err="1"/>
              <a:t>barak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nasaun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endParaRPr lang="en-US" sz="2400" dirty="0"/>
          </a:p>
          <a:p>
            <a:pPr marL="540000" lvl="1" indent="-360000">
              <a:buFont typeface="Arial" pitchFamily="34" charset="0"/>
              <a:buChar char="•"/>
            </a:pPr>
            <a:r>
              <a:rPr lang="en-US" sz="2400" dirty="0"/>
              <a:t>Ida-</a:t>
            </a:r>
            <a:r>
              <a:rPr lang="en-US" sz="2400" dirty="0" err="1"/>
              <a:t>ne'e</a:t>
            </a:r>
            <a:r>
              <a:rPr lang="en-US" sz="2400" dirty="0"/>
              <a:t> </a:t>
            </a:r>
            <a:r>
              <a:rPr lang="en-US" sz="2400" dirty="0" err="1"/>
              <a:t>permite</a:t>
            </a:r>
            <a:r>
              <a:rPr lang="en-US" sz="2400" dirty="0"/>
              <a:t> </a:t>
            </a:r>
            <a:r>
              <a:rPr lang="en-US" sz="2400" dirty="0" err="1"/>
              <a:t>armazenamentu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no </a:t>
            </a:r>
            <a:r>
              <a:rPr lang="en-US" sz="2400" dirty="0" err="1"/>
              <a:t>informasaun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folha</a:t>
            </a:r>
            <a:r>
              <a:rPr lang="en-US" sz="2400" dirty="0"/>
              <a:t> </a:t>
            </a:r>
            <a:r>
              <a:rPr lang="en-US" sz="2400" dirty="0" err="1"/>
              <a:t>servisu</a:t>
            </a:r>
            <a:r>
              <a:rPr lang="en-US" sz="2400" dirty="0"/>
              <a:t> </a:t>
            </a:r>
            <a:r>
              <a:rPr lang="en-US" sz="2400" dirty="0" err="1"/>
              <a:t>oioin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arkivu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de'it</a:t>
            </a:r>
            <a:r>
              <a:rPr lang="en-US" sz="2400" dirty="0"/>
              <a:t>,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la'ós</a:t>
            </a:r>
            <a:r>
              <a:rPr lang="en-US" sz="2400" dirty="0"/>
              <a:t> </a:t>
            </a:r>
            <a:r>
              <a:rPr lang="en-US" sz="2400" dirty="0" err="1"/>
              <a:t>kazu</a:t>
            </a:r>
            <a:r>
              <a:rPr lang="en-US" sz="2400" dirty="0"/>
              <a:t> ho </a:t>
            </a:r>
            <a:r>
              <a:rPr lang="en-US" sz="2400" dirty="0" err="1"/>
              <a:t>formatu</a:t>
            </a:r>
            <a:r>
              <a:rPr lang="en-US" sz="2400" dirty="0"/>
              <a:t> </a:t>
            </a:r>
            <a:r>
              <a:rPr lang="en-US" sz="2400" dirty="0" err="1"/>
              <a:t>arkivu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seluk</a:t>
            </a:r>
            <a:r>
              <a:rPr lang="en-US" sz="2400" dirty="0"/>
              <a:t> </a:t>
            </a:r>
            <a:r>
              <a:rPr lang="en-US" sz="2400" dirty="0" err="1"/>
              <a:t>hanesan</a:t>
            </a:r>
            <a:r>
              <a:rPr lang="en-US" sz="2400" dirty="0"/>
              <a:t> </a:t>
            </a:r>
            <a:r>
              <a:rPr lang="en-US" sz="2400" dirty="0" err="1"/>
              <a:t>arkivu</a:t>
            </a:r>
            <a:r>
              <a:rPr lang="en-US" sz="2400" dirty="0"/>
              <a:t> .csv.</a:t>
            </a:r>
            <a:endParaRPr lang="en-US" sz="2400" u="none" strike="noStrike" dirty="0">
              <a:effectLst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63E48D1D-2D1E-466E-19DF-AE9BE88E1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3673417"/>
            <a:ext cx="971391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lvl="0"/>
            <a:r>
              <a:rPr lang="en-US" sz="2400" dirty="0"/>
              <a:t>Ida-</a:t>
            </a:r>
            <a:r>
              <a:rPr lang="en-US" sz="2400" dirty="0" err="1"/>
              <a:t>ne'e</a:t>
            </a:r>
            <a:r>
              <a:rPr lang="en-US" sz="2400" dirty="0"/>
              <a:t> </a:t>
            </a:r>
            <a:r>
              <a:rPr lang="en-US" sz="2400" dirty="0" err="1"/>
              <a:t>permite</a:t>
            </a:r>
            <a:r>
              <a:rPr lang="en-US" sz="2400" dirty="0"/>
              <a:t> </a:t>
            </a:r>
            <a:r>
              <a:rPr lang="en-US" sz="2400" dirty="0" err="1"/>
              <a:t>lista</a:t>
            </a:r>
            <a:r>
              <a:rPr lang="en-US" sz="2400" dirty="0"/>
              <a:t> </a:t>
            </a:r>
            <a:r>
              <a:rPr lang="en-US" sz="2400" dirty="0" err="1"/>
              <a:t>mestre</a:t>
            </a:r>
            <a:r>
              <a:rPr lang="en-US" sz="2400" dirty="0"/>
              <a:t> </a:t>
            </a:r>
            <a:r>
              <a:rPr lang="en-US" sz="2400" dirty="0" err="1"/>
              <a:t>jeoreferensiadu</a:t>
            </a:r>
            <a:r>
              <a:rPr lang="en-US" sz="2400" dirty="0"/>
              <a:t> ka </a:t>
            </a:r>
            <a:r>
              <a:rPr lang="en-US" sz="2400" dirty="0" err="1"/>
              <a:t>konjuntu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estatístiku</a:t>
            </a:r>
            <a:r>
              <a:rPr lang="en-US" sz="2400" dirty="0"/>
              <a:t> no </a:t>
            </a:r>
            <a:r>
              <a:rPr lang="en-US" sz="2400" dirty="0" err="1"/>
              <a:t>mós</a:t>
            </a:r>
            <a:r>
              <a:rPr lang="en-US" sz="2400" dirty="0"/>
              <a:t> </a:t>
            </a:r>
            <a:r>
              <a:rPr lang="en-US" sz="2400" dirty="0" err="1"/>
              <a:t>katálgu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no </a:t>
            </a:r>
            <a:r>
              <a:rPr lang="en-US" sz="2400" dirty="0" err="1"/>
              <a:t>metadadus</a:t>
            </a:r>
            <a:r>
              <a:rPr lang="en-US" sz="2400" dirty="0"/>
              <a:t> </a:t>
            </a:r>
            <a:r>
              <a:rPr lang="en-US" sz="2400" dirty="0" err="1"/>
              <a:t>atu</a:t>
            </a:r>
            <a:r>
              <a:rPr lang="en-US" sz="2400" dirty="0"/>
              <a:t> rai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arkivu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de'it</a:t>
            </a:r>
            <a:r>
              <a:rPr lang="en-US" sz="2400" dirty="0"/>
              <a:t>, </a:t>
            </a:r>
            <a:r>
              <a:rPr lang="en-US" sz="2400" dirty="0" err="1"/>
              <a:t>hodi</a:t>
            </a:r>
            <a:r>
              <a:rPr lang="en-US" sz="2400" dirty="0"/>
              <a:t> </a:t>
            </a:r>
            <a:r>
              <a:rPr lang="en-US" sz="2400" dirty="0" err="1"/>
              <a:t>garante</a:t>
            </a:r>
            <a:r>
              <a:rPr lang="en-US" sz="2400" dirty="0"/>
              <a:t> </a:t>
            </a:r>
            <a:r>
              <a:rPr lang="en-US" sz="2400" dirty="0" err="1"/>
              <a:t>katak</a:t>
            </a:r>
            <a:r>
              <a:rPr lang="en-US" sz="2400" dirty="0"/>
              <a:t> </a:t>
            </a:r>
            <a:r>
              <a:rPr lang="en-US" sz="2400" dirty="0" err="1"/>
              <a:t>laiha</a:t>
            </a:r>
            <a:r>
              <a:rPr lang="en-US" sz="2400" dirty="0"/>
              <a:t> </a:t>
            </a:r>
            <a:r>
              <a:rPr lang="en-US" sz="2400" dirty="0" err="1"/>
              <a:t>informasaun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lakon</a:t>
            </a:r>
            <a:r>
              <a:rPr lang="en-US" sz="2400" dirty="0"/>
              <a:t> </a:t>
            </a:r>
            <a:r>
              <a:rPr lang="en-US" sz="2400" dirty="0" err="1"/>
              <a:t>bainhira</a:t>
            </a:r>
            <a:r>
              <a:rPr lang="en-US" sz="2400" dirty="0"/>
              <a:t> </a:t>
            </a:r>
            <a:r>
              <a:rPr lang="en-US" sz="2400" dirty="0" err="1"/>
              <a:t>fahe</a:t>
            </a:r>
            <a:r>
              <a:rPr lang="en-US" sz="2400" dirty="0"/>
              <a:t>.</a:t>
            </a:r>
            <a:endParaRPr lang="en-US" sz="2400" u="none" strike="noStrike" dirty="0">
              <a:effectLst/>
            </a:endParaRPr>
          </a:p>
        </p:txBody>
      </p:sp>
      <p:sp>
        <p:nvSpPr>
          <p:cNvPr id="26" name="Right Arrow 10">
            <a:extLst>
              <a:ext uri="{FF2B5EF4-FFF2-40B4-BE49-F238E27FC236}">
                <a16:creationId xmlns:a16="http://schemas.microsoft.com/office/drawing/2014/main" id="{1D6C0DD0-5EF1-9DF3-A799-CB940D3298D2}"/>
              </a:ext>
            </a:extLst>
          </p:cNvPr>
          <p:cNvSpPr/>
          <p:nvPr/>
        </p:nvSpPr>
        <p:spPr>
          <a:xfrm>
            <a:off x="839788" y="3673417"/>
            <a:ext cx="567880" cy="381000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DE9600-CD7F-1942-BDA7-A6FD3C9A3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503" y="5225435"/>
            <a:ext cx="4750751" cy="320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077FE8-7F0C-6023-C108-3E3876FD04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520" t="38265" r="10441" b="47050"/>
          <a:stretch/>
        </p:blipFill>
        <p:spPr>
          <a:xfrm>
            <a:off x="11658963" y="1676231"/>
            <a:ext cx="277179" cy="249797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0F500A1-B431-CA44-16A8-B628A97F17D1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762000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US" altLang="en-US" sz="1200" smtClean="0">
                <a:solidFill>
                  <a:schemeClr val="bg1"/>
                </a:solidFill>
              </a:rPr>
              <a:pPr/>
              <a:t>84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86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85100" y="688368"/>
            <a:ext cx="8361363" cy="4699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2600" b="1" dirty="0">
                <a:ea typeface="+mj-ea"/>
                <a:cs typeface="+mj-cs"/>
              </a:rPr>
              <a:t>V.1 Sistema </a:t>
            </a:r>
            <a:r>
              <a:rPr lang="en-US" sz="2600" b="1" dirty="0" err="1">
                <a:ea typeface="+mj-ea"/>
                <a:cs typeface="+mj-cs"/>
              </a:rPr>
              <a:t>Koordenada</a:t>
            </a:r>
            <a:r>
              <a:rPr lang="en-US" sz="2600" b="1" dirty="0">
                <a:ea typeface="+mj-ea"/>
                <a:cs typeface="+mj-cs"/>
              </a:rPr>
              <a:t> </a:t>
            </a:r>
            <a:r>
              <a:rPr lang="en-US" sz="2600" b="1" dirty="0" err="1">
                <a:ea typeface="+mj-ea"/>
                <a:cs typeface="+mj-cs"/>
              </a:rPr>
              <a:t>Projetadu</a:t>
            </a:r>
            <a:endParaRPr lang="en-US" sz="2600" b="1" dirty="0"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45050" y="2175579"/>
            <a:ext cx="8534400" cy="6858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fr-CH" sz="2400" b="1" dirty="0" err="1">
                <a:ea typeface="+mj-ea"/>
                <a:cs typeface="+mj-cs"/>
              </a:rPr>
              <a:t>Projesaun</a:t>
            </a:r>
            <a:r>
              <a:rPr lang="fr-CH" sz="2400" b="1" dirty="0">
                <a:ea typeface="+mj-ea"/>
                <a:cs typeface="+mj-cs"/>
              </a:rPr>
              <a:t> mapa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00463" y="3762359"/>
            <a:ext cx="7530985" cy="1922765"/>
          </a:xfrm>
          <a:prstGeom prst="rect">
            <a:avLst/>
          </a:prstGeom>
        </p:spPr>
        <p:txBody>
          <a:bodyPr/>
          <a:lstStyle/>
          <a:p>
            <a:pPr marL="230188" indent="-230188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dirty="0" err="1"/>
              <a:t>Transformasaun</a:t>
            </a:r>
            <a:r>
              <a:rPr lang="en-US" sz="2400" dirty="0"/>
              <a:t> </a:t>
            </a:r>
            <a:r>
              <a:rPr lang="en-US" sz="2400" dirty="0" err="1"/>
              <a:t>sistemátiku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pontu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Rai </a:t>
            </a:r>
            <a:r>
              <a:rPr lang="en-US" sz="2400" dirty="0" err="1"/>
              <a:t>nia</a:t>
            </a:r>
            <a:r>
              <a:rPr lang="en-US" sz="2400" dirty="0"/>
              <a:t> </a:t>
            </a:r>
            <a:r>
              <a:rPr lang="en-US" sz="2400" dirty="0" err="1"/>
              <a:t>superfísie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pontu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korresponde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superfísie</a:t>
            </a:r>
            <a:r>
              <a:rPr lang="en-US" sz="2400" dirty="0"/>
              <a:t> </a:t>
            </a:r>
            <a:r>
              <a:rPr lang="en-US" sz="2400" dirty="0" err="1"/>
              <a:t>planu</a:t>
            </a:r>
            <a:r>
              <a:rPr lang="en-US" sz="2400" dirty="0"/>
              <a:t> (</a:t>
            </a:r>
            <a:r>
              <a:rPr lang="en-US" sz="2400" dirty="0" err="1"/>
              <a:t>planu</a:t>
            </a:r>
            <a:r>
              <a:rPr lang="en-US" sz="2400" dirty="0"/>
              <a:t>)</a:t>
            </a:r>
          </a:p>
          <a:p>
            <a:pPr marL="230188" indent="-230188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Rai </a:t>
            </a:r>
            <a:r>
              <a:rPr lang="en-US" sz="2400" dirty="0" err="1"/>
              <a:t>ne'e</a:t>
            </a:r>
            <a:r>
              <a:rPr lang="en-US" sz="2400" dirty="0"/>
              <a:t> 3D </a:t>
            </a:r>
            <a:r>
              <a:rPr lang="en-US" sz="2400" dirty="0" err="1"/>
              <a:t>maibé</a:t>
            </a:r>
            <a:r>
              <a:rPr lang="en-US" sz="2400" dirty="0"/>
              <a:t> </a:t>
            </a:r>
            <a:r>
              <a:rPr lang="en-US" sz="2400" dirty="0" err="1"/>
              <a:t>mapa</a:t>
            </a:r>
            <a:r>
              <a:rPr lang="en-US" sz="2400" dirty="0"/>
              <a:t> </a:t>
            </a:r>
            <a:r>
              <a:rPr lang="en-US" sz="2400" dirty="0" err="1"/>
              <a:t>sira</a:t>
            </a:r>
            <a:r>
              <a:rPr lang="en-US" sz="2400" dirty="0"/>
              <a:t> </a:t>
            </a:r>
            <a:r>
              <a:rPr lang="en-US" sz="2400" dirty="0" err="1"/>
              <a:t>presiza</a:t>
            </a:r>
            <a:r>
              <a:rPr lang="en-US" sz="2400" dirty="0"/>
              <a:t> forma ho </a:t>
            </a:r>
            <a:r>
              <a:rPr lang="en-US" sz="2400" dirty="0" err="1"/>
              <a:t>latan</a:t>
            </a:r>
            <a:r>
              <a:rPr lang="en-US" sz="2400" dirty="0"/>
              <a:t>!</a:t>
            </a:r>
          </a:p>
          <a:p>
            <a:pPr marL="230188" indent="-230188">
              <a:lnSpc>
                <a:spcPct val="900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Ida-</a:t>
            </a:r>
            <a:r>
              <a:rPr lang="en-US" sz="2400" dirty="0" err="1"/>
              <a:t>ne'e</a:t>
            </a:r>
            <a:r>
              <a:rPr lang="en-US" sz="2400" dirty="0"/>
              <a:t> </a:t>
            </a:r>
            <a:r>
              <a:rPr lang="en-US" sz="2400" dirty="0" err="1"/>
              <a:t>presiza</a:t>
            </a:r>
            <a:r>
              <a:rPr lang="en-US" sz="2400" dirty="0"/>
              <a:t> </a:t>
            </a:r>
            <a:r>
              <a:rPr lang="en-US" sz="2400" dirty="0" err="1"/>
              <a:t>distorsaun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parte</a:t>
            </a:r>
            <a:r>
              <a:rPr lang="en-US" sz="2400" dirty="0"/>
              <a:t> </a:t>
            </a:r>
            <a:r>
              <a:rPr lang="en-US" sz="2400" dirty="0" err="1"/>
              <a:t>balu</a:t>
            </a:r>
            <a:r>
              <a:rPr lang="en-US" sz="2400" dirty="0"/>
              <a:t>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mapa</a:t>
            </a:r>
            <a:r>
              <a:rPr lang="en-US" sz="2400" dirty="0"/>
              <a:t>.</a:t>
            </a:r>
            <a:endParaRPr lang="en-GB" sz="2400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45050" y="2856268"/>
            <a:ext cx="84248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/>
              <a:t>Métodu</a:t>
            </a:r>
            <a:r>
              <a:rPr lang="en-US" sz="2400" dirty="0"/>
              <a:t> </a:t>
            </a:r>
            <a:r>
              <a:rPr lang="en-US" sz="2400" dirty="0" err="1"/>
              <a:t>ida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maka</a:t>
            </a:r>
            <a:r>
              <a:rPr lang="en-US" sz="2400" dirty="0"/>
              <a:t> rai </a:t>
            </a:r>
            <a:r>
              <a:rPr lang="en-US" sz="2400" dirty="0" err="1"/>
              <a:t>nia</a:t>
            </a:r>
            <a:r>
              <a:rPr lang="en-US" sz="2400" dirty="0"/>
              <a:t> </a:t>
            </a:r>
            <a:r>
              <a:rPr lang="en-US" sz="2400" dirty="0" err="1"/>
              <a:t>superfísie</a:t>
            </a:r>
            <a:r>
              <a:rPr lang="en-US" sz="2400" dirty="0"/>
              <a:t> </a:t>
            </a:r>
            <a:r>
              <a:rPr lang="en-US" sz="2400" dirty="0" err="1"/>
              <a:t>kurvadu</a:t>
            </a:r>
            <a:r>
              <a:rPr lang="en-US" sz="2400" dirty="0"/>
              <a:t> </a:t>
            </a:r>
            <a:r>
              <a:rPr lang="en-US" sz="2400" dirty="0" err="1"/>
              <a:t>reprezenta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superfísie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latan</a:t>
            </a:r>
            <a:endParaRPr lang="en-US" sz="2400" dirty="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29116" y="1172876"/>
            <a:ext cx="97229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/>
              <a:t>Sistema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dadus</a:t>
            </a:r>
            <a:r>
              <a:rPr lang="en-US" sz="2400" dirty="0"/>
              <a:t> </a:t>
            </a:r>
            <a:r>
              <a:rPr lang="en-US" sz="2400" dirty="0" err="1"/>
              <a:t>jeoespasiál</a:t>
            </a:r>
            <a:r>
              <a:rPr lang="en-US" sz="2400" dirty="0"/>
              <a:t> define </a:t>
            </a:r>
            <a:r>
              <a:rPr lang="en-US" sz="2400" dirty="0" err="1"/>
              <a:t>hosi</a:t>
            </a:r>
            <a:r>
              <a:rPr lang="en-US" sz="2400" dirty="0"/>
              <a:t> </a:t>
            </a:r>
            <a:r>
              <a:rPr lang="en-US" sz="2400" dirty="0" err="1"/>
              <a:t>superfísie</a:t>
            </a:r>
            <a:r>
              <a:rPr lang="en-US" sz="2400" dirty="0"/>
              <a:t> 2-D </a:t>
            </a:r>
            <a:r>
              <a:rPr lang="en-US" sz="2400" dirty="0" err="1"/>
              <a:t>ne'ebé</a:t>
            </a:r>
            <a:r>
              <a:rPr lang="en-US" sz="2400" dirty="0"/>
              <a:t> </a:t>
            </a:r>
            <a:r>
              <a:rPr lang="en-US" sz="2400" dirty="0" err="1"/>
              <a:t>latan</a:t>
            </a:r>
            <a:r>
              <a:rPr lang="en-US" sz="2400" dirty="0"/>
              <a:t> no </a:t>
            </a:r>
            <a:r>
              <a:rPr lang="en-US" sz="2400" dirty="0" err="1"/>
              <a:t>bele</a:t>
            </a:r>
            <a:r>
              <a:rPr lang="en-US" sz="2400" dirty="0"/>
              <a:t> </a:t>
            </a:r>
            <a:r>
              <a:rPr lang="en-US" sz="2400" dirty="0" err="1"/>
              <a:t>sukat</a:t>
            </a:r>
            <a:r>
              <a:rPr lang="en-US" sz="2400" dirty="0"/>
              <a:t> </a:t>
            </a:r>
            <a:r>
              <a:rPr lang="en-US" sz="2400" dirty="0" err="1"/>
              <a:t>iha</a:t>
            </a:r>
            <a:r>
              <a:rPr lang="en-US" sz="2400" dirty="0"/>
              <a:t> </a:t>
            </a:r>
            <a:r>
              <a:rPr lang="en-US" sz="2400" dirty="0" err="1"/>
              <a:t>unidade</a:t>
            </a:r>
            <a:r>
              <a:rPr lang="en-US" sz="2400" dirty="0"/>
              <a:t> </a:t>
            </a:r>
            <a:r>
              <a:rPr lang="en-US" sz="2400" dirty="0" err="1"/>
              <a:t>metru</a:t>
            </a:r>
            <a:r>
              <a:rPr lang="en-US" sz="2400" dirty="0"/>
              <a:t> no </a:t>
            </a:r>
            <a:r>
              <a:rPr lang="en-US" sz="2400" dirty="0" err="1"/>
              <a:t>ain</a:t>
            </a:r>
            <a:r>
              <a:rPr lang="en-US" sz="2400" dirty="0"/>
              <a:t>.</a:t>
            </a:r>
          </a:p>
        </p:txBody>
      </p:sp>
      <p:pic>
        <p:nvPicPr>
          <p:cNvPr id="15" name="Picture 11" descr="map_projection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856" y="3291486"/>
            <a:ext cx="29241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85100" y="5664160"/>
            <a:ext cx="108119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/>
              <a:t>Nota: </a:t>
            </a:r>
            <a:r>
              <a:rPr lang="en-US" sz="1600" dirty="0" err="1"/>
              <a:t>Bainhira</a:t>
            </a:r>
            <a:r>
              <a:rPr lang="en-US" sz="1600" dirty="0"/>
              <a:t> </a:t>
            </a:r>
            <a:r>
              <a:rPr lang="en-US" sz="1600" dirty="0" err="1"/>
              <a:t>ita</a:t>
            </a:r>
            <a:r>
              <a:rPr lang="en-US" sz="1600" dirty="0"/>
              <a:t> la </a:t>
            </a:r>
            <a:r>
              <a:rPr lang="en-US" sz="1600" dirty="0" err="1"/>
              <a:t>uza</a:t>
            </a:r>
            <a:r>
              <a:rPr lang="en-US" sz="1600" dirty="0"/>
              <a:t> </a:t>
            </a:r>
            <a:r>
              <a:rPr lang="en-US" sz="1600" dirty="0" err="1"/>
              <a:t>projesaun</a:t>
            </a:r>
            <a:r>
              <a:rPr lang="en-US" sz="1600" dirty="0"/>
              <a:t> </a:t>
            </a:r>
            <a:r>
              <a:rPr lang="en-US" sz="1600" dirty="0" err="1"/>
              <a:t>mapa</a:t>
            </a:r>
            <a:r>
              <a:rPr lang="en-US" sz="1600" dirty="0"/>
              <a:t>, </a:t>
            </a:r>
            <a:r>
              <a:rPr lang="en-US" sz="1600" dirty="0" err="1"/>
              <a:t>dadus</a:t>
            </a:r>
            <a:r>
              <a:rPr lang="en-US" sz="1600" dirty="0"/>
              <a:t> la </a:t>
            </a:r>
            <a:r>
              <a:rPr lang="en-US" sz="1600" dirty="0" err="1"/>
              <a:t>projeta</a:t>
            </a:r>
            <a:r>
              <a:rPr lang="en-US" sz="1600" dirty="0"/>
              <a:t>. Iha </a:t>
            </a:r>
            <a:r>
              <a:rPr lang="en-US" sz="1600" dirty="0" err="1"/>
              <a:t>kazu</a:t>
            </a:r>
            <a:r>
              <a:rPr lang="en-US" sz="1600" dirty="0"/>
              <a:t> ida-</a:t>
            </a:r>
            <a:r>
              <a:rPr lang="en-US" sz="1600" dirty="0" err="1"/>
              <a:t>ne'e</a:t>
            </a:r>
            <a:r>
              <a:rPr lang="en-US" sz="1600" dirty="0"/>
              <a:t>, software SIG </a:t>
            </a:r>
            <a:r>
              <a:rPr lang="en-US" sz="1600" dirty="0" err="1"/>
              <a:t>trata</a:t>
            </a:r>
            <a:r>
              <a:rPr lang="en-US" sz="1600" dirty="0"/>
              <a:t> </a:t>
            </a:r>
            <a:r>
              <a:rPr lang="en-US" sz="1600" dirty="0" err="1"/>
              <a:t>valór</a:t>
            </a:r>
            <a:r>
              <a:rPr lang="en-US" sz="1600" dirty="0"/>
              <a:t> </a:t>
            </a:r>
            <a:r>
              <a:rPr lang="en-US" sz="1600" dirty="0" err="1"/>
              <a:t>Koordenada</a:t>
            </a:r>
            <a:r>
              <a:rPr lang="en-US" sz="1600" dirty="0"/>
              <a:t> sira </a:t>
            </a:r>
            <a:r>
              <a:rPr lang="en-US" sz="1600" dirty="0" err="1"/>
              <a:t>hanesan</a:t>
            </a:r>
            <a:r>
              <a:rPr lang="en-US" sz="1600" dirty="0"/>
              <a:t> </a:t>
            </a:r>
            <a:r>
              <a:rPr lang="en-US" sz="1600" dirty="0" err="1"/>
              <a:t>valór</a:t>
            </a:r>
            <a:r>
              <a:rPr lang="en-US" sz="1600" dirty="0"/>
              <a:t> </a:t>
            </a:r>
            <a:r>
              <a:rPr lang="en-US" sz="1600" dirty="0" err="1"/>
              <a:t>lineár</a:t>
            </a:r>
            <a:r>
              <a:rPr lang="en-US" sz="1600" dirty="0"/>
              <a:t> sira </a:t>
            </a:r>
            <a:r>
              <a:rPr lang="en-US" sz="1600" dirty="0" err="1"/>
              <a:t>hodi</a:t>
            </a:r>
            <a:r>
              <a:rPr lang="en-US" sz="1600" dirty="0"/>
              <a:t> </a:t>
            </a:r>
            <a:r>
              <a:rPr lang="en-US" sz="1600" dirty="0" err="1"/>
              <a:t>hatudu</a:t>
            </a:r>
            <a:r>
              <a:rPr lang="en-US" sz="1600" dirty="0"/>
              <a:t> dadus (</a:t>
            </a:r>
            <a:r>
              <a:rPr lang="en-US" sz="1600" dirty="0" err="1"/>
              <a:t>Hanesan</a:t>
            </a:r>
            <a:r>
              <a:rPr lang="en-US" sz="1600" dirty="0"/>
              <a:t> </a:t>
            </a:r>
            <a:r>
              <a:rPr lang="en-US" sz="1600" dirty="0" err="1"/>
              <a:t>valór</a:t>
            </a:r>
            <a:r>
              <a:rPr lang="en-US" sz="1600" dirty="0"/>
              <a:t> X no Y iha </a:t>
            </a:r>
            <a:r>
              <a:rPr lang="en-US" sz="1600" dirty="0" err="1"/>
              <a:t>gráfiku</a:t>
            </a:r>
            <a:r>
              <a:rPr lang="en-US" sz="1600" dirty="0"/>
              <a:t> ida).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B06DD-FAA1-5689-86BC-26B2F0074319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3944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9</a:t>
            </a:fld>
            <a:endParaRPr lang="en-GB" altLang="en-US" sz="1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883A93-F3BA-E5B3-AFBF-8F81948238FD}"/>
              </a:ext>
            </a:extLst>
          </p:cNvPr>
          <p:cNvSpPr txBox="1"/>
          <p:nvPr/>
        </p:nvSpPr>
        <p:spPr>
          <a:xfrm>
            <a:off x="6313113" y="1886526"/>
            <a:ext cx="58122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ea typeface="+mj-ea"/>
                <a:cs typeface="+mj-cs"/>
              </a:rPr>
              <a:t>Sistema </a:t>
            </a:r>
            <a:r>
              <a:rPr lang="en-US" sz="2000" b="1" dirty="0" err="1">
                <a:ea typeface="+mj-ea"/>
                <a:cs typeface="+mj-cs"/>
              </a:rPr>
              <a:t>Koordenada</a:t>
            </a:r>
            <a:r>
              <a:rPr lang="en-US" sz="2000" b="1" dirty="0">
                <a:ea typeface="+mj-ea"/>
                <a:cs typeface="+mj-cs"/>
              </a:rPr>
              <a:t> </a:t>
            </a:r>
            <a:r>
              <a:rPr lang="en-US" sz="2000" b="1" dirty="0" err="1">
                <a:ea typeface="+mj-ea"/>
                <a:cs typeface="+mj-cs"/>
              </a:rPr>
              <a:t>Jeográfika</a:t>
            </a:r>
            <a:r>
              <a:rPr lang="en-US" sz="2000" b="1" dirty="0">
                <a:ea typeface="+mj-ea"/>
                <a:cs typeface="+mj-cs"/>
              </a:rPr>
              <a:t> + </a:t>
            </a:r>
            <a:r>
              <a:rPr lang="en-US" sz="2000" b="1" dirty="0" err="1">
                <a:ea typeface="+mj-ea"/>
                <a:cs typeface="+mj-cs"/>
              </a:rPr>
              <a:t>Projesaun</a:t>
            </a:r>
            <a:r>
              <a:rPr lang="en-US" sz="2000" b="1" dirty="0">
                <a:ea typeface="+mj-ea"/>
                <a:cs typeface="+mj-cs"/>
              </a:rPr>
              <a:t> Mapa</a:t>
            </a:r>
            <a:endParaRPr lang="en-GB" sz="2000" dirty="0"/>
          </a:p>
        </p:txBody>
      </p:sp>
      <p:sp>
        <p:nvSpPr>
          <p:cNvPr id="6" name="Right Arrow 10">
            <a:extLst>
              <a:ext uri="{FF2B5EF4-FFF2-40B4-BE49-F238E27FC236}">
                <a16:creationId xmlns:a16="http://schemas.microsoft.com/office/drawing/2014/main" id="{8DF72413-2E54-395E-482F-A0028385649C}"/>
              </a:ext>
            </a:extLst>
          </p:cNvPr>
          <p:cNvSpPr/>
          <p:nvPr/>
        </p:nvSpPr>
        <p:spPr>
          <a:xfrm>
            <a:off x="5717884" y="1897154"/>
            <a:ext cx="595229" cy="400111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F446FD-2BA7-790E-95E1-974A4A5E8E83}"/>
              </a:ext>
            </a:extLst>
          </p:cNvPr>
          <p:cNvSpPr txBox="1">
            <a:spLocks/>
          </p:cNvSpPr>
          <p:nvPr/>
        </p:nvSpPr>
        <p:spPr>
          <a:xfrm>
            <a:off x="1524000" y="26897"/>
            <a:ext cx="9144000" cy="607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2147"/>
                </a:solidFill>
                <a:ea typeface="+mj-ea"/>
                <a:cs typeface="+mj-cs"/>
              </a:defRPr>
            </a:lvl1pPr>
            <a:lvl2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2pPr>
            <a:lvl3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3pPr>
            <a:lvl4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4pPr>
            <a:lvl5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latin typeface="Calibri Light" pitchFamily="34" charset="0"/>
              </a:defRPr>
            </a:lvl9pPr>
          </a:lstStyle>
          <a:p>
            <a:r>
              <a:rPr lang="es-ES" altLang="en-US" dirty="0"/>
              <a:t>Define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nia</a:t>
            </a:r>
            <a:r>
              <a:rPr lang="es-ES" altLang="en-US" dirty="0"/>
              <a:t> </a:t>
            </a:r>
            <a:r>
              <a:rPr lang="es-ES" altLang="en-US" dirty="0" err="1"/>
              <a:t>Espesifikasaun</a:t>
            </a:r>
            <a:r>
              <a:rPr lang="es-ES" altLang="en-US" dirty="0"/>
              <a:t> – </a:t>
            </a:r>
            <a:r>
              <a:rPr lang="es-ES" altLang="en-US" dirty="0" err="1"/>
              <a:t>Dadus</a:t>
            </a:r>
            <a:r>
              <a:rPr lang="es-ES" altLang="en-US" dirty="0"/>
              <a:t> </a:t>
            </a:r>
            <a:r>
              <a:rPr lang="es-ES" altLang="en-US" dirty="0" err="1"/>
              <a:t>jeoespasiál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7494800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5d77ab39-99b3-4b56-8024-34505d31c567"/>
</p:tagLst>
</file>

<file path=ppt/theme/theme1.xml><?xml version="1.0" encoding="utf-8"?>
<a:theme xmlns:a="http://schemas.openxmlformats.org/drawingml/2006/main" name="MORU Epi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RU Epi NEW 4_3 191018.potx" id="{98E674E4-836A-45AF-B6ED-DC325EA403FB}" vid="{9AECCC77-F4DD-49CF-91A4-43ED9B9F4A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GF_IDN_MORU-HGL_ve1</Template>
  <TotalTime>5342</TotalTime>
  <Words>8008</Words>
  <Application>Microsoft Office PowerPoint</Application>
  <PresentationFormat>Widescreen</PresentationFormat>
  <Paragraphs>898</Paragraphs>
  <Slides>84</Slides>
  <Notes>84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3" baseType="lpstr">
      <vt:lpstr>SimSun</vt:lpstr>
      <vt:lpstr>Arial</vt:lpstr>
      <vt:lpstr>Calibri</vt:lpstr>
      <vt:lpstr>Calibri Light</vt:lpstr>
      <vt:lpstr>Google Sans</vt:lpstr>
      <vt:lpstr>Helvetica Neue</vt:lpstr>
      <vt:lpstr>Open Sans</vt:lpstr>
      <vt:lpstr>Times New Roman</vt:lpstr>
      <vt:lpstr>MORU Epi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Izay Pantanilla</dc:creator>
  <cp:lastModifiedBy>Izay Pantanilla</cp:lastModifiedBy>
  <cp:revision>333</cp:revision>
  <dcterms:created xsi:type="dcterms:W3CDTF">2021-09-02T13:03:17Z</dcterms:created>
  <dcterms:modified xsi:type="dcterms:W3CDTF">2026-06-18T14:22:06Z</dcterms:modified>
</cp:coreProperties>
</file>