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78" r:id="rId2"/>
    <p:sldId id="296" r:id="rId3"/>
    <p:sldId id="791" r:id="rId4"/>
    <p:sldId id="817" r:id="rId5"/>
    <p:sldId id="818" r:id="rId6"/>
    <p:sldId id="819" r:id="rId7"/>
    <p:sldId id="821" r:id="rId8"/>
    <p:sldId id="820" r:id="rId9"/>
    <p:sldId id="763" r:id="rId10"/>
    <p:sldId id="362" r:id="rId11"/>
    <p:sldId id="314" r:id="rId12"/>
    <p:sldId id="304" r:id="rId13"/>
    <p:sldId id="786"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25" userDrawn="1">
          <p15:clr>
            <a:srgbClr val="A4A3A4"/>
          </p15:clr>
        </p15:guide>
        <p15:guide id="3" orient="horz" pos="300" userDrawn="1">
          <p15:clr>
            <a:srgbClr val="A4A3A4"/>
          </p15:clr>
        </p15:guide>
        <p15:guide id="4" pos="3500" userDrawn="1">
          <p15:clr>
            <a:srgbClr val="A4A3A4"/>
          </p15:clr>
        </p15:guide>
        <p15:guide id="5" orient="horz" pos="3430" userDrawn="1">
          <p15:clr>
            <a:srgbClr val="A4A3A4"/>
          </p15:clr>
        </p15:guide>
        <p15:guide id="7" pos="7355" userDrawn="1">
          <p15:clr>
            <a:srgbClr val="A4A3A4"/>
          </p15:clr>
        </p15:guide>
        <p15:guide id="8" orient="horz" pos="247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0FF"/>
    <a:srgbClr val="1F83C5"/>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4650" autoAdjust="0"/>
    <p:restoredTop sz="94660"/>
  </p:normalViewPr>
  <p:slideViewPr>
    <p:cSldViewPr snapToGrid="0">
      <p:cViewPr varScale="1">
        <p:scale>
          <a:sx n="79" d="100"/>
          <a:sy n="79" d="100"/>
        </p:scale>
        <p:origin x="1349" y="67"/>
      </p:cViewPr>
      <p:guideLst>
        <p:guide orient="horz" pos="1480"/>
        <p:guide pos="325"/>
        <p:guide orient="horz" pos="300"/>
        <p:guide pos="3500"/>
        <p:guide orient="horz" pos="3430"/>
        <p:guide pos="7355"/>
        <p:guide orient="horz" pos="2478"/>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18/06/2026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2034803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201030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4078983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dirty="0"/>
          </a:p>
        </p:txBody>
      </p:sp>
    </p:spTree>
    <p:extLst>
      <p:ext uri="{BB962C8B-B14F-4D97-AF65-F5344CB8AC3E}">
        <p14:creationId xmlns:p14="http://schemas.microsoft.com/office/powerpoint/2010/main" val="235386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141882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540611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3825509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287658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2582474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A35FFAE-FD5C-4660-8FE7-A3AC433FDEFA}" type="slidenum">
              <a:rPr lang="en-US" smtClean="0"/>
              <a:t>10</a:t>
            </a:fld>
            <a:endParaRPr lang="en-US"/>
          </a:p>
        </p:txBody>
      </p:sp>
    </p:spTree>
    <p:extLst>
      <p:ext uri="{BB962C8B-B14F-4D97-AF65-F5344CB8AC3E}">
        <p14:creationId xmlns:p14="http://schemas.microsoft.com/office/powerpoint/2010/main" val="2599116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9947564" y="6372237"/>
            <a:ext cx="2244436" cy="365125"/>
          </a:xfrm>
        </p:spPr>
        <p:txBody>
          <a:bodyPr/>
          <a:lstStyle>
            <a:lvl1pPr>
              <a:defRPr>
                <a:solidFill>
                  <a:schemeClr val="tx1"/>
                </a:solidFill>
              </a:defRPr>
            </a:lvl1pPr>
          </a:lstStyle>
          <a:p>
            <a:fld id="{52CF7BD0-B8B5-4FD1-B667-C9EC0A5E21A2}" type="slidenum">
              <a:rPr lang="en-US" smtClean="0"/>
              <a:pPr/>
              <a:t>‹#›</a:t>
            </a:fld>
            <a:endParaRPr lang="en-US"/>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251154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115054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AF2E54-F30D-4F16-80BD-0575CE8B7D6F}"/>
              </a:ext>
            </a:extLst>
          </p:cNvPr>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20403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1511537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3927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a:pPr>
                <a:defRPr/>
              </a:pPr>
              <a:t>‹#›</a:t>
            </a:fld>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Tree>
    <p:extLst>
      <p:ext uri="{BB962C8B-B14F-4D97-AF65-F5344CB8AC3E}">
        <p14:creationId xmlns:p14="http://schemas.microsoft.com/office/powerpoint/2010/main" val="262453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2138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386843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13767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68989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0653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06183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55156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6/18/2026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3506250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jpeg"/><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06314" y="6419850"/>
            <a:ext cx="621728"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CF7BD0-B8B5-4FD1-B667-C9EC0A5E21A2}" type="slidenum">
              <a:rPr lang="en-US" smtClean="0"/>
              <a:t>‹#›</a:t>
            </a:fld>
            <a:endParaRPr lang="en-US"/>
          </a:p>
        </p:txBody>
      </p:sp>
      <p:sp>
        <p:nvSpPr>
          <p:cNvPr id="19" name="Google Shape;17;p25">
            <a:extLst>
              <a:ext uri="{FF2B5EF4-FFF2-40B4-BE49-F238E27FC236}">
                <a16:creationId xmlns:a16="http://schemas.microsoft.com/office/drawing/2014/main" id="{631B12C8-40DA-D8E5-BDDD-729AFF29CE2B}"/>
              </a:ext>
            </a:extLst>
          </p:cNvPr>
          <p:cNvSpPr/>
          <p:nvPr/>
        </p:nvSpPr>
        <p:spPr>
          <a:xfrm>
            <a:off x="7684606" y="6428557"/>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3" name="Group 12">
            <a:extLst>
              <a:ext uri="{FF2B5EF4-FFF2-40B4-BE49-F238E27FC236}">
                <a16:creationId xmlns:a16="http://schemas.microsoft.com/office/drawing/2014/main" id="{8584D217-1732-2173-7C8E-310B3A940ADF}"/>
              </a:ext>
            </a:extLst>
          </p:cNvPr>
          <p:cNvGrpSpPr/>
          <p:nvPr userDrawn="1"/>
        </p:nvGrpSpPr>
        <p:grpSpPr>
          <a:xfrm>
            <a:off x="1753476" y="6396842"/>
            <a:ext cx="8692977" cy="440669"/>
            <a:chOff x="1724901" y="6396842"/>
            <a:chExt cx="8692977" cy="440669"/>
          </a:xfrm>
        </p:grpSpPr>
        <p:pic>
          <p:nvPicPr>
            <p:cNvPr id="22" name="Google Shape;20;p25">
              <a:extLst>
                <a:ext uri="{FF2B5EF4-FFF2-40B4-BE49-F238E27FC236}">
                  <a16:creationId xmlns:a16="http://schemas.microsoft.com/office/drawing/2014/main" id="{64F20500-7B52-0D1E-C489-DC9B3C3B6E1C}"/>
                </a:ext>
              </a:extLst>
            </p:cNvPr>
            <p:cNvPicPr preferRelativeResize="0"/>
            <p:nvPr/>
          </p:nvPicPr>
          <p:blipFill rotWithShape="1">
            <a:blip r:embed="rId17">
              <a:alphaModFix/>
            </a:blip>
            <a:srcRect/>
            <a:stretch/>
          </p:blipFill>
          <p:spPr>
            <a:xfrm>
              <a:off x="8724773" y="6396842"/>
              <a:ext cx="438912" cy="438912"/>
            </a:xfrm>
            <a:prstGeom prst="rect">
              <a:avLst/>
            </a:prstGeom>
            <a:noFill/>
            <a:ln>
              <a:noFill/>
            </a:ln>
          </p:spPr>
        </p:pic>
        <p:pic>
          <p:nvPicPr>
            <p:cNvPr id="17" name="Google Shape;15;p25">
              <a:extLst>
                <a:ext uri="{FF2B5EF4-FFF2-40B4-BE49-F238E27FC236}">
                  <a16:creationId xmlns:a16="http://schemas.microsoft.com/office/drawing/2014/main" id="{E6DA330A-3F2F-6139-D9CD-D45D697DE8DD}"/>
                </a:ext>
              </a:extLst>
            </p:cNvPr>
            <p:cNvPicPr preferRelativeResize="0"/>
            <p:nvPr/>
          </p:nvPicPr>
          <p:blipFill rotWithShape="1">
            <a:blip r:embed="rId18">
              <a:alphaModFix/>
            </a:blip>
            <a:srcRect/>
            <a:stretch/>
          </p:blipFill>
          <p:spPr>
            <a:xfrm>
              <a:off x="6060264" y="6396842"/>
              <a:ext cx="1315116" cy="438912"/>
            </a:xfrm>
            <a:prstGeom prst="rect">
              <a:avLst/>
            </a:prstGeom>
            <a:noFill/>
            <a:ln>
              <a:noFill/>
            </a:ln>
          </p:spPr>
        </p:pic>
        <p:pic>
          <p:nvPicPr>
            <p:cNvPr id="18" name="Google Shape;16;p25">
              <a:extLst>
                <a:ext uri="{FF2B5EF4-FFF2-40B4-BE49-F238E27FC236}">
                  <a16:creationId xmlns:a16="http://schemas.microsoft.com/office/drawing/2014/main" id="{C9C7F4A1-A620-C01E-F543-5F08F00E4F12}"/>
                </a:ext>
              </a:extLst>
            </p:cNvPr>
            <p:cNvPicPr preferRelativeResize="0"/>
            <p:nvPr/>
          </p:nvPicPr>
          <p:blipFill rotWithShape="1">
            <a:blip r:embed="rId19">
              <a:alphaModFix/>
            </a:blip>
            <a:srcRect/>
            <a:stretch/>
          </p:blipFill>
          <p:spPr>
            <a:xfrm>
              <a:off x="4765575" y="6396844"/>
              <a:ext cx="1145263" cy="440667"/>
            </a:xfrm>
            <a:prstGeom prst="rect">
              <a:avLst/>
            </a:prstGeom>
            <a:noFill/>
            <a:ln>
              <a:noFill/>
            </a:ln>
          </p:spPr>
        </p:pic>
        <p:pic>
          <p:nvPicPr>
            <p:cNvPr id="20" name="Google Shape;18;p25">
              <a:extLst>
                <a:ext uri="{FF2B5EF4-FFF2-40B4-BE49-F238E27FC236}">
                  <a16:creationId xmlns:a16="http://schemas.microsoft.com/office/drawing/2014/main" id="{574C1756-06E0-046E-EA1E-3FA8DC640D45}"/>
                </a:ext>
              </a:extLst>
            </p:cNvPr>
            <p:cNvPicPr preferRelativeResize="0"/>
            <p:nvPr/>
          </p:nvPicPr>
          <p:blipFill rotWithShape="1">
            <a:blip r:embed="rId20">
              <a:alphaModFix/>
            </a:blip>
            <a:srcRect/>
            <a:stretch/>
          </p:blipFill>
          <p:spPr>
            <a:xfrm>
              <a:off x="7628636" y="6396842"/>
              <a:ext cx="438912" cy="438912"/>
            </a:xfrm>
            <a:prstGeom prst="rect">
              <a:avLst/>
            </a:prstGeom>
            <a:noFill/>
            <a:ln>
              <a:noFill/>
            </a:ln>
          </p:spPr>
        </p:pic>
        <p:pic>
          <p:nvPicPr>
            <p:cNvPr id="21" name="Google Shape;19;p25">
              <a:extLst>
                <a:ext uri="{FF2B5EF4-FFF2-40B4-BE49-F238E27FC236}">
                  <a16:creationId xmlns:a16="http://schemas.microsoft.com/office/drawing/2014/main" id="{CB77B44F-CBB9-C210-6409-4471D64B8067}"/>
                </a:ext>
              </a:extLst>
            </p:cNvPr>
            <p:cNvPicPr preferRelativeResize="0"/>
            <p:nvPr/>
          </p:nvPicPr>
          <p:blipFill rotWithShape="1">
            <a:blip r:embed="rId21">
              <a:alphaModFix/>
            </a:blip>
            <a:srcRect/>
            <a:stretch/>
          </p:blipFill>
          <p:spPr>
            <a:xfrm>
              <a:off x="8190992" y="6396842"/>
              <a:ext cx="438912" cy="438912"/>
            </a:xfrm>
            <a:prstGeom prst="rect">
              <a:avLst/>
            </a:prstGeom>
            <a:noFill/>
            <a:ln>
              <a:noFill/>
            </a:ln>
          </p:spPr>
        </p:pic>
        <p:pic>
          <p:nvPicPr>
            <p:cNvPr id="23" name="Google Shape;21;p25">
              <a:extLst>
                <a:ext uri="{FF2B5EF4-FFF2-40B4-BE49-F238E27FC236}">
                  <a16:creationId xmlns:a16="http://schemas.microsoft.com/office/drawing/2014/main" id="{CDE0E9B6-B19F-0BA2-5C72-9877ED6506CA}"/>
                </a:ext>
              </a:extLst>
            </p:cNvPr>
            <p:cNvPicPr preferRelativeResize="0"/>
            <p:nvPr/>
          </p:nvPicPr>
          <p:blipFill rotWithShape="1">
            <a:blip r:embed="rId22">
              <a:alphaModFix/>
            </a:blip>
            <a:srcRect l="54857" t="50670" r="16315" b="29323"/>
            <a:stretch/>
          </p:blipFill>
          <p:spPr>
            <a:xfrm>
              <a:off x="9272056" y="6398345"/>
              <a:ext cx="1145822" cy="437409"/>
            </a:xfrm>
            <a:prstGeom prst="rect">
              <a:avLst/>
            </a:prstGeom>
            <a:noFill/>
            <a:ln>
              <a:noFill/>
            </a:ln>
          </p:spPr>
        </p:pic>
        <p:pic>
          <p:nvPicPr>
            <p:cNvPr id="11" name="Picture 10">
              <a:extLst>
                <a:ext uri="{FF2B5EF4-FFF2-40B4-BE49-F238E27FC236}">
                  <a16:creationId xmlns:a16="http://schemas.microsoft.com/office/drawing/2014/main" id="{89C95186-E479-BFCF-D2C8-3041AE03217F}"/>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l="6044" t="23927" r="5849" b="24356"/>
            <a:stretch>
              <a:fillRect/>
            </a:stretch>
          </p:blipFill>
          <p:spPr>
            <a:xfrm>
              <a:off x="1724901" y="6396842"/>
              <a:ext cx="2936089" cy="439200"/>
            </a:xfrm>
            <a:prstGeom prst="rect">
              <a:avLst/>
            </a:prstGeom>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90" r:id="rId13"/>
    <p:sldLayoutId id="2147483691" r:id="rId14"/>
    <p:sldLayoutId id="2147483692"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support.esri.com/en-us/gis-dictionary/geospatial-technolog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3.jpe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6"/>
          <p:cNvSpPr txBox="1">
            <a:spLocks noChangeArrowheads="1"/>
          </p:cNvSpPr>
          <p:nvPr/>
        </p:nvSpPr>
        <p:spPr bwMode="auto">
          <a:xfrm>
            <a:off x="788894" y="4349146"/>
            <a:ext cx="106948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latin typeface="+mn-lt"/>
                <a:ea typeface="Century Gothic" charset="0"/>
                <a:cs typeface="Century Gothic" charset="0"/>
              </a:rPr>
              <a:t>Session 8: Introduction to geospatial technologies</a:t>
            </a:r>
            <a:endParaRPr lang="en-US" altLang="en-US" sz="3200" dirty="0">
              <a:latin typeface="+mn-lt"/>
              <a:ea typeface="Century Gothic" charset="0"/>
              <a:cs typeface="Century Gothic" charset="0"/>
            </a:endParaRPr>
          </a:p>
        </p:txBody>
      </p:sp>
      <p:sp>
        <p:nvSpPr>
          <p:cNvPr id="2" name="TextBox 6">
            <a:extLst>
              <a:ext uri="{FF2B5EF4-FFF2-40B4-BE49-F238E27FC236}">
                <a16:creationId xmlns:a16="http://schemas.microsoft.com/office/drawing/2014/main" id="{124B0B26-B98A-8C35-EA7B-910EA10DB240}"/>
              </a:ext>
            </a:extLst>
          </p:cNvPr>
          <p:cNvSpPr txBox="1">
            <a:spLocks noChangeArrowheads="1"/>
          </p:cNvSpPr>
          <p:nvPr/>
        </p:nvSpPr>
        <p:spPr bwMode="auto">
          <a:xfrm>
            <a:off x="0" y="1789731"/>
            <a:ext cx="1219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4400" dirty="0">
                <a:latin typeface="+mn-lt"/>
                <a:ea typeface="Century Gothic" charset="0"/>
                <a:cs typeface="Century Gothic" charset="0"/>
              </a:rPr>
              <a:t>Introduction to geospatial data management</a:t>
            </a:r>
          </a:p>
          <a:p>
            <a:pPr algn="ctr"/>
            <a:r>
              <a:rPr lang="en-US" sz="4400" dirty="0">
                <a:latin typeface="+mn-lt"/>
                <a:ea typeface="Century Gothic" charset="0"/>
                <a:cs typeface="Century Gothic" charset="0"/>
              </a:rPr>
              <a:t>and technologies for Health Programs training workshop - Timor Leste</a:t>
            </a:r>
          </a:p>
        </p:txBody>
      </p:sp>
      <p:pic>
        <p:nvPicPr>
          <p:cNvPr id="5" name="Picture 4">
            <a:extLst>
              <a:ext uri="{FF2B5EF4-FFF2-40B4-BE49-F238E27FC236}">
                <a16:creationId xmlns:a16="http://schemas.microsoft.com/office/drawing/2014/main" id="{776D2AF1-ED0D-97E9-B237-22F1A4B7F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967" y="110464"/>
            <a:ext cx="1420066" cy="14650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a:extLst>
              <a:ext uri="{FF2B5EF4-FFF2-40B4-BE49-F238E27FC236}">
                <a16:creationId xmlns:a16="http://schemas.microsoft.com/office/drawing/2014/main" id="{34481B1E-319A-1C50-A9AE-A0C51FB275CB}"/>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10</a:t>
            </a:fld>
            <a:endParaRPr lang="en-GB" altLang="en-US" sz="1200">
              <a:solidFill>
                <a:schemeClr val="bg1"/>
              </a:solidFill>
            </a:endParaRPr>
          </a:p>
        </p:txBody>
      </p:sp>
      <p:sp>
        <p:nvSpPr>
          <p:cNvPr id="19" name="Title 1">
            <a:extLst>
              <a:ext uri="{FF2B5EF4-FFF2-40B4-BE49-F238E27FC236}">
                <a16:creationId xmlns:a16="http://schemas.microsoft.com/office/drawing/2014/main" id="{D5484D20-3C41-DB07-47B8-9EDA03895C93}"/>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Geospatial Technologies – Global Navigation Satellite Systems (GNSS)</a:t>
            </a:r>
            <a:endParaRPr lang="en-US" altLang="en-US" dirty="0"/>
          </a:p>
        </p:txBody>
      </p:sp>
      <p:sp>
        <p:nvSpPr>
          <p:cNvPr id="4" name="TextBox 3">
            <a:extLst>
              <a:ext uri="{FF2B5EF4-FFF2-40B4-BE49-F238E27FC236}">
                <a16:creationId xmlns:a16="http://schemas.microsoft.com/office/drawing/2014/main" id="{45771855-9D60-442D-2971-7503BA9007B7}"/>
              </a:ext>
            </a:extLst>
          </p:cNvPr>
          <p:cNvSpPr txBox="1"/>
          <p:nvPr/>
        </p:nvSpPr>
        <p:spPr>
          <a:xfrm>
            <a:off x="695325" y="691204"/>
            <a:ext cx="10801350" cy="1200329"/>
          </a:xfrm>
          <a:prstGeom prst="rect">
            <a:avLst/>
          </a:prstGeom>
          <a:noFill/>
        </p:spPr>
        <p:txBody>
          <a:bodyPr wrap="square">
            <a:spAutoFit/>
          </a:bodyPr>
          <a:lstStyle/>
          <a:p>
            <a:pPr algn="ctr"/>
            <a:r>
              <a:rPr lang="en-US" sz="2400" noProof="0" dirty="0">
                <a:effectLst/>
              </a:rPr>
              <a:t>Use of a </a:t>
            </a:r>
            <a:r>
              <a:rPr lang="en-US" sz="2400" b="0" i="0" dirty="0">
                <a:solidFill>
                  <a:srgbClr val="1F1F1F"/>
                </a:solidFill>
                <a:effectLst/>
                <a:latin typeface="Google Sans"/>
              </a:rPr>
              <a:t>Global Navigation Satellite System (GNSS) enabled device to get to a particular location (navigate), track movements or collect geographic coordinates (latitude, longitudes) in the field</a:t>
            </a:r>
            <a:r>
              <a:rPr lang="en-US" sz="2400" noProof="0" dirty="0">
                <a:effectLst/>
              </a:rPr>
              <a:t> </a:t>
            </a:r>
            <a:endParaRPr lang="en-US" sz="2400" noProof="0" dirty="0">
              <a:effectLst/>
              <a:ea typeface="Times New Roman" panose="02020603050405020304" pitchFamily="18" charset="0"/>
            </a:endParaRPr>
          </a:p>
        </p:txBody>
      </p:sp>
      <p:pic>
        <p:nvPicPr>
          <p:cNvPr id="11" name="Picture 10">
            <a:extLst>
              <a:ext uri="{FF2B5EF4-FFF2-40B4-BE49-F238E27FC236}">
                <a16:creationId xmlns:a16="http://schemas.microsoft.com/office/drawing/2014/main" id="{5F7318FC-5583-0BB0-FC2E-814265DE41E0}"/>
              </a:ext>
            </a:extLst>
          </p:cNvPr>
          <p:cNvPicPr>
            <a:picLocks noChangeAspect="1"/>
          </p:cNvPicPr>
          <p:nvPr/>
        </p:nvPicPr>
        <p:blipFill>
          <a:blip r:embed="rId3"/>
          <a:stretch>
            <a:fillRect/>
          </a:stretch>
        </p:blipFill>
        <p:spPr>
          <a:xfrm>
            <a:off x="294154" y="2863680"/>
            <a:ext cx="2964328" cy="2223246"/>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D54B563C-5B96-DCCB-DD2A-EBC23FFF82FD}"/>
              </a:ext>
            </a:extLst>
          </p:cNvPr>
          <p:cNvPicPr>
            <a:picLocks noChangeAspect="1"/>
          </p:cNvPicPr>
          <p:nvPr/>
        </p:nvPicPr>
        <p:blipFill>
          <a:blip r:embed="rId4"/>
          <a:stretch>
            <a:fillRect/>
          </a:stretch>
        </p:blipFill>
        <p:spPr>
          <a:xfrm>
            <a:off x="3917535" y="1953999"/>
            <a:ext cx="1070686" cy="1775084"/>
          </a:xfrm>
          <a:prstGeom prst="rect">
            <a:avLst/>
          </a:prstGeom>
        </p:spPr>
      </p:pic>
      <p:pic>
        <p:nvPicPr>
          <p:cNvPr id="17" name="Picture 16">
            <a:extLst>
              <a:ext uri="{FF2B5EF4-FFF2-40B4-BE49-F238E27FC236}">
                <a16:creationId xmlns:a16="http://schemas.microsoft.com/office/drawing/2014/main" id="{23225D50-6097-2B65-8A34-4E45BF231C69}"/>
              </a:ext>
            </a:extLst>
          </p:cNvPr>
          <p:cNvPicPr>
            <a:picLocks noChangeAspect="1"/>
          </p:cNvPicPr>
          <p:nvPr/>
        </p:nvPicPr>
        <p:blipFill>
          <a:blip r:embed="rId5"/>
          <a:stretch>
            <a:fillRect/>
          </a:stretch>
        </p:blipFill>
        <p:spPr>
          <a:xfrm>
            <a:off x="5486812" y="2167110"/>
            <a:ext cx="3136909" cy="2829545"/>
          </a:xfrm>
          <a:prstGeom prst="rect">
            <a:avLst/>
          </a:prstGeom>
        </p:spPr>
      </p:pic>
      <p:sp>
        <p:nvSpPr>
          <p:cNvPr id="22" name="TextBox 21">
            <a:extLst>
              <a:ext uri="{FF2B5EF4-FFF2-40B4-BE49-F238E27FC236}">
                <a16:creationId xmlns:a16="http://schemas.microsoft.com/office/drawing/2014/main" id="{5287194F-4D8E-B377-CE9B-95B4A1F1C6B6}"/>
              </a:ext>
            </a:extLst>
          </p:cNvPr>
          <p:cNvSpPr txBox="1"/>
          <p:nvPr/>
        </p:nvSpPr>
        <p:spPr>
          <a:xfrm>
            <a:off x="8623721" y="2146091"/>
            <a:ext cx="2339243" cy="584775"/>
          </a:xfrm>
          <a:prstGeom prst="rect">
            <a:avLst/>
          </a:prstGeom>
          <a:noFill/>
        </p:spPr>
        <p:txBody>
          <a:bodyPr wrap="square">
            <a:spAutoFit/>
          </a:bodyPr>
          <a:lstStyle/>
          <a:p>
            <a:r>
              <a:rPr lang="en-US" sz="1600" b="0" i="0" dirty="0">
                <a:solidFill>
                  <a:srgbClr val="1F1F1F"/>
                </a:solidFill>
                <a:effectLst/>
              </a:rPr>
              <a:t>Tracking to support Polio eradication in Nigeria</a:t>
            </a:r>
            <a:endParaRPr lang="en-US" sz="1600" baseline="30000" dirty="0"/>
          </a:p>
        </p:txBody>
      </p:sp>
      <p:sp>
        <p:nvSpPr>
          <p:cNvPr id="23" name="TextBox 22">
            <a:extLst>
              <a:ext uri="{FF2B5EF4-FFF2-40B4-BE49-F238E27FC236}">
                <a16:creationId xmlns:a16="http://schemas.microsoft.com/office/drawing/2014/main" id="{C7A1FF2D-E2EA-3EEF-C4F6-12D6673622B2}"/>
              </a:ext>
            </a:extLst>
          </p:cNvPr>
          <p:cNvSpPr txBox="1"/>
          <p:nvPr/>
        </p:nvSpPr>
        <p:spPr>
          <a:xfrm>
            <a:off x="3757073" y="3776917"/>
            <a:ext cx="1315875" cy="338554"/>
          </a:xfrm>
          <a:prstGeom prst="rect">
            <a:avLst/>
          </a:prstGeom>
          <a:noFill/>
        </p:spPr>
        <p:txBody>
          <a:bodyPr wrap="square">
            <a:spAutoFit/>
          </a:bodyPr>
          <a:lstStyle/>
          <a:p>
            <a:pPr algn="ctr"/>
            <a:r>
              <a:rPr lang="en-US" sz="1600" b="0" i="0" dirty="0">
                <a:solidFill>
                  <a:srgbClr val="1F1F1F"/>
                </a:solidFill>
                <a:effectLst/>
              </a:rPr>
              <a:t>Navigation</a:t>
            </a:r>
            <a:endParaRPr lang="en-US" sz="1600" baseline="30000" dirty="0"/>
          </a:p>
        </p:txBody>
      </p:sp>
      <p:pic>
        <p:nvPicPr>
          <p:cNvPr id="24" name="Picture 23">
            <a:extLst>
              <a:ext uri="{FF2B5EF4-FFF2-40B4-BE49-F238E27FC236}">
                <a16:creationId xmlns:a16="http://schemas.microsoft.com/office/drawing/2014/main" id="{2DE9C399-97D5-9A38-AC4D-70D26D0A1E58}"/>
              </a:ext>
            </a:extLst>
          </p:cNvPr>
          <p:cNvPicPr>
            <a:picLocks noChangeAspect="1"/>
          </p:cNvPicPr>
          <p:nvPr/>
        </p:nvPicPr>
        <p:blipFill>
          <a:blip r:embed="rId6" cstate="print"/>
          <a:srcRect l="3084" t="8646" r="24352" b="13789"/>
          <a:stretch>
            <a:fillRect/>
          </a:stretch>
        </p:blipFill>
        <p:spPr bwMode="auto">
          <a:xfrm>
            <a:off x="8792696" y="4313857"/>
            <a:ext cx="3105150" cy="1876425"/>
          </a:xfrm>
          <a:prstGeom prst="rect">
            <a:avLst/>
          </a:prstGeom>
          <a:noFill/>
          <a:ln w="9525">
            <a:noFill/>
            <a:miter lim="800000"/>
            <a:headEnd/>
            <a:tailEnd/>
          </a:ln>
        </p:spPr>
      </p:pic>
      <p:sp>
        <p:nvSpPr>
          <p:cNvPr id="25" name="TextBox 24">
            <a:extLst>
              <a:ext uri="{FF2B5EF4-FFF2-40B4-BE49-F238E27FC236}">
                <a16:creationId xmlns:a16="http://schemas.microsoft.com/office/drawing/2014/main" id="{6C8FEB30-C14A-51E4-D835-D90F593B5093}"/>
              </a:ext>
            </a:extLst>
          </p:cNvPr>
          <p:cNvSpPr txBox="1"/>
          <p:nvPr/>
        </p:nvSpPr>
        <p:spPr>
          <a:xfrm>
            <a:off x="385482" y="5162123"/>
            <a:ext cx="2707342" cy="646331"/>
          </a:xfrm>
          <a:prstGeom prst="rect">
            <a:avLst/>
          </a:prstGeom>
          <a:noFill/>
        </p:spPr>
        <p:txBody>
          <a:bodyPr wrap="square">
            <a:spAutoFit/>
          </a:bodyPr>
          <a:lstStyle/>
          <a:p>
            <a:pPr algn="ctr"/>
            <a:r>
              <a:rPr lang="en-US" sz="1800" b="0" i="0" dirty="0">
                <a:solidFill>
                  <a:srgbClr val="1F1F1F"/>
                </a:solidFill>
                <a:effectLst/>
                <a:latin typeface="Google Sans"/>
              </a:rPr>
              <a:t>Global Navigation Satellite System (GNSS) </a:t>
            </a:r>
            <a:endParaRPr lang="en-US" dirty="0"/>
          </a:p>
        </p:txBody>
      </p:sp>
      <p:sp>
        <p:nvSpPr>
          <p:cNvPr id="26" name="TextBox 25">
            <a:extLst>
              <a:ext uri="{FF2B5EF4-FFF2-40B4-BE49-F238E27FC236}">
                <a16:creationId xmlns:a16="http://schemas.microsoft.com/office/drawing/2014/main" id="{FFBE4AD2-C09D-E1DD-E660-54CD4055117B}"/>
              </a:ext>
            </a:extLst>
          </p:cNvPr>
          <p:cNvSpPr txBox="1"/>
          <p:nvPr/>
        </p:nvSpPr>
        <p:spPr>
          <a:xfrm>
            <a:off x="8792696" y="3729082"/>
            <a:ext cx="3136909" cy="584775"/>
          </a:xfrm>
          <a:prstGeom prst="rect">
            <a:avLst/>
          </a:prstGeom>
          <a:noFill/>
        </p:spPr>
        <p:txBody>
          <a:bodyPr wrap="square">
            <a:spAutoFit/>
          </a:bodyPr>
          <a:lstStyle/>
          <a:p>
            <a:pPr algn="ctr"/>
            <a:r>
              <a:rPr lang="en-US" sz="1600" b="0" i="0" dirty="0">
                <a:solidFill>
                  <a:srgbClr val="1F1F1F"/>
                </a:solidFill>
                <a:effectLst/>
              </a:rPr>
              <a:t>Collection of geographic coordinates in the field</a:t>
            </a:r>
            <a:endParaRPr lang="en-US" sz="1600" baseline="30000" dirty="0"/>
          </a:p>
        </p:txBody>
      </p:sp>
      <p:sp>
        <p:nvSpPr>
          <p:cNvPr id="27" name="Right Arrow 65">
            <a:extLst>
              <a:ext uri="{FF2B5EF4-FFF2-40B4-BE49-F238E27FC236}">
                <a16:creationId xmlns:a16="http://schemas.microsoft.com/office/drawing/2014/main" id="{A99F7F65-DFF8-0A77-4319-7F27EEBC4D43}"/>
              </a:ext>
            </a:extLst>
          </p:cNvPr>
          <p:cNvSpPr/>
          <p:nvPr/>
        </p:nvSpPr>
        <p:spPr>
          <a:xfrm>
            <a:off x="3386808" y="2863679"/>
            <a:ext cx="323795" cy="372579"/>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Right Arrow 65">
            <a:extLst>
              <a:ext uri="{FF2B5EF4-FFF2-40B4-BE49-F238E27FC236}">
                <a16:creationId xmlns:a16="http://schemas.microsoft.com/office/drawing/2014/main" id="{1A31EA0E-FA6F-C128-BC5B-C6CC127774E3}"/>
              </a:ext>
            </a:extLst>
          </p:cNvPr>
          <p:cNvSpPr/>
          <p:nvPr/>
        </p:nvSpPr>
        <p:spPr>
          <a:xfrm>
            <a:off x="3426111" y="4303170"/>
            <a:ext cx="1809277" cy="372579"/>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Right Arrow 65">
            <a:extLst>
              <a:ext uri="{FF2B5EF4-FFF2-40B4-BE49-F238E27FC236}">
                <a16:creationId xmlns:a16="http://schemas.microsoft.com/office/drawing/2014/main" id="{7007B50D-345A-CA0A-9497-4A589B150FDC}"/>
              </a:ext>
            </a:extLst>
          </p:cNvPr>
          <p:cNvSpPr/>
          <p:nvPr/>
        </p:nvSpPr>
        <p:spPr>
          <a:xfrm>
            <a:off x="3426111" y="5369658"/>
            <a:ext cx="5000713" cy="372579"/>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ectangle 29">
            <a:extLst>
              <a:ext uri="{FF2B5EF4-FFF2-40B4-BE49-F238E27FC236}">
                <a16:creationId xmlns:a16="http://schemas.microsoft.com/office/drawing/2014/main" id="{7B1CC824-3027-3F6A-987F-DB1FDC56AF17}"/>
              </a:ext>
            </a:extLst>
          </p:cNvPr>
          <p:cNvSpPr>
            <a:spLocks noChangeArrowheads="1"/>
          </p:cNvSpPr>
          <p:nvPr/>
        </p:nvSpPr>
        <p:spPr bwMode="auto">
          <a:xfrm>
            <a:off x="1471235" y="5808454"/>
            <a:ext cx="5862852" cy="461665"/>
          </a:xfrm>
          <a:prstGeom prst="rect">
            <a:avLst/>
          </a:prstGeom>
          <a:noFill/>
          <a:ln w="9525">
            <a:noFill/>
            <a:miter lim="800000"/>
            <a:headEnd/>
            <a:tailEnd/>
          </a:ln>
        </p:spPr>
        <p:txBody>
          <a:bodyPr wrap="square">
            <a:spAutoFit/>
          </a:bodyPr>
          <a:lstStyle/>
          <a:p>
            <a:r>
              <a:rPr lang="en-US" sz="2400" dirty="0">
                <a:ea typeface="SimSun" pitchFamily="2" charset="-122"/>
              </a:rPr>
              <a:t>Covered in more details in Session 9</a:t>
            </a:r>
            <a:endParaRPr lang="en-US" sz="2400" b="1" dirty="0">
              <a:ea typeface="SimSun" pitchFamily="2" charset="-122"/>
            </a:endParaRPr>
          </a:p>
        </p:txBody>
      </p:sp>
      <p:sp>
        <p:nvSpPr>
          <p:cNvPr id="31" name="AutoShape 32">
            <a:extLst>
              <a:ext uri="{FF2B5EF4-FFF2-40B4-BE49-F238E27FC236}">
                <a16:creationId xmlns:a16="http://schemas.microsoft.com/office/drawing/2014/main" id="{2E1F62D8-4079-6EF9-15E5-54A535F36374}"/>
              </a:ext>
            </a:extLst>
          </p:cNvPr>
          <p:cNvSpPr>
            <a:spLocks noChangeArrowheads="1"/>
          </p:cNvSpPr>
          <p:nvPr/>
        </p:nvSpPr>
        <p:spPr bwMode="auto">
          <a:xfrm>
            <a:off x="1080795" y="5888636"/>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sz="2000" dirty="0">
              <a:solidFill>
                <a:srgbClr val="346667"/>
              </a:solidFill>
            </a:endParaRPr>
          </a:p>
        </p:txBody>
      </p:sp>
    </p:spTree>
    <p:extLst>
      <p:ext uri="{BB962C8B-B14F-4D97-AF65-F5344CB8AC3E}">
        <p14:creationId xmlns:p14="http://schemas.microsoft.com/office/powerpoint/2010/main" val="2741578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4B5A1F3-95BD-E778-4DA8-366ECD93201D}"/>
              </a:ext>
            </a:extLst>
          </p:cNvPr>
          <p:cNvSpPr txBox="1"/>
          <p:nvPr/>
        </p:nvSpPr>
        <p:spPr>
          <a:xfrm>
            <a:off x="515938" y="3285901"/>
            <a:ext cx="6892784" cy="707886"/>
          </a:xfrm>
          <a:prstGeom prst="rect">
            <a:avLst/>
          </a:prstGeom>
          <a:noFill/>
        </p:spPr>
        <p:txBody>
          <a:bodyPr wrap="square">
            <a:spAutoFit/>
          </a:bodyPr>
          <a:lstStyle/>
          <a:p>
            <a:pPr algn="ctr"/>
            <a:r>
              <a:rPr lang="en-US" sz="2000" dirty="0"/>
              <a:t>“</a:t>
            </a:r>
            <a:r>
              <a:rPr lang="en-US" sz="2000" b="1" dirty="0"/>
              <a:t>Information system </a:t>
            </a:r>
            <a:r>
              <a:rPr lang="en-US" sz="2000" dirty="0"/>
              <a:t>designed to collect, store, process, analyze, manage, and present all types of spatial and geographic data”</a:t>
            </a:r>
          </a:p>
        </p:txBody>
      </p:sp>
      <p:sp>
        <p:nvSpPr>
          <p:cNvPr id="14" name="TextBox 13">
            <a:extLst>
              <a:ext uri="{FF2B5EF4-FFF2-40B4-BE49-F238E27FC236}">
                <a16:creationId xmlns:a16="http://schemas.microsoft.com/office/drawing/2014/main" id="{63DBE796-E01E-7FC8-0807-E71CE1B5F2C5}"/>
              </a:ext>
            </a:extLst>
          </p:cNvPr>
          <p:cNvSpPr txBox="1"/>
          <p:nvPr/>
        </p:nvSpPr>
        <p:spPr>
          <a:xfrm>
            <a:off x="3798625" y="2081957"/>
            <a:ext cx="7704856" cy="707886"/>
          </a:xfrm>
          <a:prstGeom prst="rect">
            <a:avLst/>
          </a:prstGeom>
          <a:noFill/>
        </p:spPr>
        <p:txBody>
          <a:bodyPr wrap="square">
            <a:spAutoFit/>
          </a:bodyPr>
          <a:lstStyle/>
          <a:p>
            <a:pPr algn="ctr"/>
            <a:r>
              <a:rPr lang="en-US" sz="2000"/>
              <a:t>“</a:t>
            </a:r>
            <a:r>
              <a:rPr lang="en-US" sz="2000" b="1"/>
              <a:t>Computer </a:t>
            </a:r>
            <a:r>
              <a:rPr lang="en-US" sz="2000" b="1" dirty="0"/>
              <a:t>tool </a:t>
            </a:r>
            <a:r>
              <a:rPr lang="en-US" sz="2000" dirty="0"/>
              <a:t>for representing and analyzing all the things that exist on earth as well as all the events that </a:t>
            </a:r>
            <a:r>
              <a:rPr lang="en-US" sz="2000"/>
              <a:t>occur there“</a:t>
            </a:r>
            <a:endParaRPr lang="en-US" sz="2000" dirty="0"/>
          </a:p>
        </p:txBody>
      </p:sp>
      <p:sp>
        <p:nvSpPr>
          <p:cNvPr id="16" name="TextBox 15">
            <a:extLst>
              <a:ext uri="{FF2B5EF4-FFF2-40B4-BE49-F238E27FC236}">
                <a16:creationId xmlns:a16="http://schemas.microsoft.com/office/drawing/2014/main" id="{B7EB0BD1-2B8C-5448-FCA0-9691EC1DD93C}"/>
              </a:ext>
            </a:extLst>
          </p:cNvPr>
          <p:cNvSpPr txBox="1"/>
          <p:nvPr/>
        </p:nvSpPr>
        <p:spPr>
          <a:xfrm>
            <a:off x="3676536" y="3990428"/>
            <a:ext cx="7147932" cy="1015663"/>
          </a:xfrm>
          <a:prstGeom prst="rect">
            <a:avLst/>
          </a:prstGeom>
          <a:noFill/>
        </p:spPr>
        <p:txBody>
          <a:bodyPr wrap="square">
            <a:spAutoFit/>
          </a:bodyPr>
          <a:lstStyle/>
          <a:p>
            <a:pPr algn="ctr"/>
            <a:r>
              <a:rPr lang="en-US" sz="2000"/>
              <a:t>“</a:t>
            </a:r>
            <a:r>
              <a:rPr lang="en-US" sz="2000" b="1"/>
              <a:t>Information </a:t>
            </a:r>
            <a:r>
              <a:rPr lang="en-US" sz="2000" b="1" dirty="0"/>
              <a:t>system </a:t>
            </a:r>
            <a:r>
              <a:rPr lang="en-US" sz="2000" dirty="0"/>
              <a:t>set up by an organization to describe the spatial objects, phenomena, and processes that are necessary for </a:t>
            </a:r>
            <a:r>
              <a:rPr lang="en-US" sz="2000"/>
              <a:t>its action “</a:t>
            </a:r>
            <a:r>
              <a:rPr lang="en-US" sz="2000">
                <a:solidFill>
                  <a:srgbClr val="000000"/>
                </a:solidFill>
              </a:rPr>
              <a:t> </a:t>
            </a:r>
            <a:endParaRPr lang="en-US" sz="2000" baseline="30000" dirty="0"/>
          </a:p>
        </p:txBody>
      </p:sp>
      <p:sp>
        <p:nvSpPr>
          <p:cNvPr id="19" name="Rectangle 18">
            <a:extLst>
              <a:ext uri="{FF2B5EF4-FFF2-40B4-BE49-F238E27FC236}">
                <a16:creationId xmlns:a16="http://schemas.microsoft.com/office/drawing/2014/main" id="{89721859-B2DC-3448-8FAF-BCDE3C710734}"/>
              </a:ext>
            </a:extLst>
          </p:cNvPr>
          <p:cNvSpPr>
            <a:spLocks noChangeArrowheads="1"/>
          </p:cNvSpPr>
          <p:nvPr/>
        </p:nvSpPr>
        <p:spPr bwMode="auto">
          <a:xfrm>
            <a:off x="441942" y="762492"/>
            <a:ext cx="4052443" cy="461665"/>
          </a:xfrm>
          <a:prstGeom prst="rect">
            <a:avLst/>
          </a:prstGeom>
          <a:noFill/>
          <a:ln w="9525">
            <a:noFill/>
            <a:miter lim="800000"/>
            <a:headEnd/>
            <a:tailEnd/>
          </a:ln>
        </p:spPr>
        <p:txBody>
          <a:bodyPr wrap="square">
            <a:spAutoFit/>
          </a:bodyPr>
          <a:lstStyle/>
          <a:p>
            <a:r>
              <a:rPr lang="en-US" sz="2400">
                <a:solidFill>
                  <a:srgbClr val="1F1F1F"/>
                </a:solidFill>
                <a:latin typeface="Google Sans"/>
              </a:rPr>
              <a:t>Two types of definitions</a:t>
            </a:r>
            <a:endParaRPr lang="en-US" sz="2400" b="1" dirty="0">
              <a:ea typeface="SimSun" pitchFamily="2" charset="-122"/>
            </a:endParaRPr>
          </a:p>
        </p:txBody>
      </p:sp>
      <p:sp>
        <p:nvSpPr>
          <p:cNvPr id="20" name="Rectangle 19">
            <a:extLst>
              <a:ext uri="{FF2B5EF4-FFF2-40B4-BE49-F238E27FC236}">
                <a16:creationId xmlns:a16="http://schemas.microsoft.com/office/drawing/2014/main" id="{28FC7A95-257F-EC00-B68D-AFBC7B4CC4DD}"/>
              </a:ext>
            </a:extLst>
          </p:cNvPr>
          <p:cNvSpPr>
            <a:spLocks noChangeArrowheads="1"/>
          </p:cNvSpPr>
          <p:nvPr/>
        </p:nvSpPr>
        <p:spPr bwMode="auto">
          <a:xfrm>
            <a:off x="2011317" y="2744211"/>
            <a:ext cx="8357347" cy="461665"/>
          </a:xfrm>
          <a:prstGeom prst="rect">
            <a:avLst/>
          </a:prstGeom>
          <a:noFill/>
          <a:ln w="9525">
            <a:noFill/>
            <a:miter lim="800000"/>
            <a:headEnd/>
            <a:tailEnd/>
          </a:ln>
        </p:spPr>
        <p:txBody>
          <a:bodyPr wrap="square">
            <a:spAutoFit/>
          </a:bodyPr>
          <a:lstStyle/>
          <a:p>
            <a:r>
              <a:rPr lang="en-US" sz="2400" dirty="0">
                <a:ea typeface="SimSun" pitchFamily="2" charset="-122"/>
              </a:rPr>
              <a:t>GIS as a geospatial technology </a:t>
            </a:r>
            <a:r>
              <a:rPr lang="en-US" sz="2400">
                <a:ea typeface="SimSun" pitchFamily="2" charset="-122"/>
              </a:rPr>
              <a:t>- software</a:t>
            </a:r>
            <a:endParaRPr lang="en-US" sz="2400" b="1" dirty="0">
              <a:ea typeface="SimSun" pitchFamily="2" charset="-122"/>
            </a:endParaRPr>
          </a:p>
        </p:txBody>
      </p:sp>
      <p:sp>
        <p:nvSpPr>
          <p:cNvPr id="21" name="AutoShape 32">
            <a:extLst>
              <a:ext uri="{FF2B5EF4-FFF2-40B4-BE49-F238E27FC236}">
                <a16:creationId xmlns:a16="http://schemas.microsoft.com/office/drawing/2014/main" id="{BB25B49B-9FE4-1E0D-F21B-2694EB109E87}"/>
              </a:ext>
            </a:extLst>
          </p:cNvPr>
          <p:cNvSpPr>
            <a:spLocks noChangeArrowheads="1"/>
          </p:cNvSpPr>
          <p:nvPr/>
        </p:nvSpPr>
        <p:spPr bwMode="auto">
          <a:xfrm>
            <a:off x="1633274" y="2796477"/>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sz="2000" dirty="0">
              <a:solidFill>
                <a:srgbClr val="346667"/>
              </a:solidFill>
            </a:endParaRPr>
          </a:p>
        </p:txBody>
      </p:sp>
      <p:sp>
        <p:nvSpPr>
          <p:cNvPr id="22" name="Rectangle 21">
            <a:extLst>
              <a:ext uri="{FF2B5EF4-FFF2-40B4-BE49-F238E27FC236}">
                <a16:creationId xmlns:a16="http://schemas.microsoft.com/office/drawing/2014/main" id="{F15EC8BE-5133-D472-0739-1B6356DE0E36}"/>
              </a:ext>
            </a:extLst>
          </p:cNvPr>
          <p:cNvSpPr>
            <a:spLocks noChangeArrowheads="1"/>
          </p:cNvSpPr>
          <p:nvPr/>
        </p:nvSpPr>
        <p:spPr bwMode="auto">
          <a:xfrm>
            <a:off x="2127858" y="4889329"/>
            <a:ext cx="8357347" cy="461665"/>
          </a:xfrm>
          <a:prstGeom prst="rect">
            <a:avLst/>
          </a:prstGeom>
          <a:noFill/>
          <a:ln w="9525">
            <a:noFill/>
            <a:miter lim="800000"/>
            <a:headEnd/>
            <a:tailEnd/>
          </a:ln>
        </p:spPr>
        <p:txBody>
          <a:bodyPr wrap="square">
            <a:spAutoFit/>
          </a:bodyPr>
          <a:lstStyle/>
          <a:p>
            <a:r>
              <a:rPr lang="en-US" sz="2400" dirty="0">
                <a:ea typeface="SimSun" pitchFamily="2" charset="-122"/>
              </a:rPr>
              <a:t>GIS as an </a:t>
            </a:r>
            <a:r>
              <a:rPr lang="en-US" sz="2400">
                <a:ea typeface="SimSun" pitchFamily="2" charset="-122"/>
              </a:rPr>
              <a:t>information system</a:t>
            </a:r>
            <a:endParaRPr lang="en-US" sz="2400" b="1" dirty="0">
              <a:ea typeface="SimSun" pitchFamily="2" charset="-122"/>
            </a:endParaRPr>
          </a:p>
        </p:txBody>
      </p:sp>
      <p:sp>
        <p:nvSpPr>
          <p:cNvPr id="23" name="AutoShape 32">
            <a:extLst>
              <a:ext uri="{FF2B5EF4-FFF2-40B4-BE49-F238E27FC236}">
                <a16:creationId xmlns:a16="http://schemas.microsoft.com/office/drawing/2014/main" id="{95238F9F-BF10-7B00-DD9A-40876FE1F66C}"/>
              </a:ext>
            </a:extLst>
          </p:cNvPr>
          <p:cNvSpPr>
            <a:spLocks noChangeArrowheads="1"/>
          </p:cNvSpPr>
          <p:nvPr/>
        </p:nvSpPr>
        <p:spPr bwMode="auto">
          <a:xfrm>
            <a:off x="1749815" y="4941595"/>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sz="2000" dirty="0">
              <a:solidFill>
                <a:srgbClr val="346667"/>
              </a:solidFill>
            </a:endParaRPr>
          </a:p>
        </p:txBody>
      </p:sp>
      <p:sp>
        <p:nvSpPr>
          <p:cNvPr id="24" name="Rectangle 23">
            <a:extLst>
              <a:ext uri="{FF2B5EF4-FFF2-40B4-BE49-F238E27FC236}">
                <a16:creationId xmlns:a16="http://schemas.microsoft.com/office/drawing/2014/main" id="{B4F29DB4-EC6C-651E-D3A1-A8C483A1F226}"/>
              </a:ext>
            </a:extLst>
          </p:cNvPr>
          <p:cNvSpPr>
            <a:spLocks noChangeArrowheads="1"/>
          </p:cNvSpPr>
          <p:nvPr/>
        </p:nvSpPr>
        <p:spPr bwMode="auto">
          <a:xfrm>
            <a:off x="3811023" y="5433328"/>
            <a:ext cx="5862852" cy="461665"/>
          </a:xfrm>
          <a:prstGeom prst="rect">
            <a:avLst/>
          </a:prstGeom>
          <a:noFill/>
          <a:ln w="9525">
            <a:noFill/>
            <a:miter lim="800000"/>
            <a:headEnd/>
            <a:tailEnd/>
          </a:ln>
        </p:spPr>
        <p:txBody>
          <a:bodyPr wrap="square">
            <a:spAutoFit/>
          </a:bodyPr>
          <a:lstStyle/>
          <a:p>
            <a:r>
              <a:rPr lang="en-US" sz="2400" dirty="0">
                <a:ea typeface="SimSun" pitchFamily="2" charset="-122"/>
              </a:rPr>
              <a:t>Often a source </a:t>
            </a:r>
            <a:r>
              <a:rPr lang="en-US" sz="2400">
                <a:ea typeface="SimSun" pitchFamily="2" charset="-122"/>
              </a:rPr>
              <a:t>of confusion</a:t>
            </a:r>
            <a:endParaRPr lang="en-US" sz="2400" b="1" dirty="0">
              <a:ea typeface="SimSun" pitchFamily="2" charset="-122"/>
            </a:endParaRPr>
          </a:p>
        </p:txBody>
      </p:sp>
      <p:sp>
        <p:nvSpPr>
          <p:cNvPr id="25" name="AutoShape 32">
            <a:extLst>
              <a:ext uri="{FF2B5EF4-FFF2-40B4-BE49-F238E27FC236}">
                <a16:creationId xmlns:a16="http://schemas.microsoft.com/office/drawing/2014/main" id="{E40522EC-9469-B4F2-0339-0B3FCA4DA9BF}"/>
              </a:ext>
            </a:extLst>
          </p:cNvPr>
          <p:cNvSpPr>
            <a:spLocks noChangeArrowheads="1"/>
          </p:cNvSpPr>
          <p:nvPr/>
        </p:nvSpPr>
        <p:spPr bwMode="auto">
          <a:xfrm>
            <a:off x="3420583" y="5513510"/>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sz="2000" dirty="0">
              <a:solidFill>
                <a:srgbClr val="346667"/>
              </a:solidFill>
            </a:endParaRPr>
          </a:p>
        </p:txBody>
      </p:sp>
      <p:sp>
        <p:nvSpPr>
          <p:cNvPr id="3" name="Slide Number Placeholder 3">
            <a:extLst>
              <a:ext uri="{FF2B5EF4-FFF2-40B4-BE49-F238E27FC236}">
                <a16:creationId xmlns:a16="http://schemas.microsoft.com/office/drawing/2014/main" id="{387BC903-3A05-AF5E-C1AC-2560D810C917}"/>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11</a:t>
            </a:fld>
            <a:endParaRPr lang="en-GB" altLang="en-US" sz="1200">
              <a:solidFill>
                <a:schemeClr val="bg1"/>
              </a:solidFill>
            </a:endParaRPr>
          </a:p>
        </p:txBody>
      </p:sp>
      <p:sp>
        <p:nvSpPr>
          <p:cNvPr id="4" name="Title 1">
            <a:extLst>
              <a:ext uri="{FF2B5EF4-FFF2-40B4-BE49-F238E27FC236}">
                <a16:creationId xmlns:a16="http://schemas.microsoft.com/office/drawing/2014/main" id="{06157443-E66C-04C3-2102-842C60D3798F}"/>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a:t>Geospatial Technologies – Geographic Information Systems (GIS)</a:t>
            </a:r>
            <a:endParaRPr lang="en-US" altLang="en-US" dirty="0"/>
          </a:p>
        </p:txBody>
      </p:sp>
      <p:sp>
        <p:nvSpPr>
          <p:cNvPr id="5" name="Rectangle 4">
            <a:extLst>
              <a:ext uri="{FF2B5EF4-FFF2-40B4-BE49-F238E27FC236}">
                <a16:creationId xmlns:a16="http://schemas.microsoft.com/office/drawing/2014/main" id="{DC0FAECE-AD40-9488-1DAC-7F1900806EAD}"/>
              </a:ext>
            </a:extLst>
          </p:cNvPr>
          <p:cNvSpPr>
            <a:spLocks noChangeArrowheads="1"/>
          </p:cNvSpPr>
          <p:nvPr/>
        </p:nvSpPr>
        <p:spPr bwMode="auto">
          <a:xfrm>
            <a:off x="5756283" y="5872601"/>
            <a:ext cx="5862852" cy="461665"/>
          </a:xfrm>
          <a:prstGeom prst="rect">
            <a:avLst/>
          </a:prstGeom>
          <a:noFill/>
          <a:ln w="9525">
            <a:noFill/>
            <a:miter lim="800000"/>
            <a:headEnd/>
            <a:tailEnd/>
          </a:ln>
        </p:spPr>
        <p:txBody>
          <a:bodyPr wrap="square">
            <a:spAutoFit/>
          </a:bodyPr>
          <a:lstStyle/>
          <a:p>
            <a:r>
              <a:rPr lang="en-US" sz="2400" dirty="0">
                <a:ea typeface="SimSun" pitchFamily="2" charset="-122"/>
              </a:rPr>
              <a:t>Both covered in more details in Session 10</a:t>
            </a:r>
            <a:endParaRPr lang="en-US" sz="2400" b="1" dirty="0">
              <a:ea typeface="SimSun" pitchFamily="2" charset="-122"/>
            </a:endParaRPr>
          </a:p>
        </p:txBody>
      </p:sp>
      <p:sp>
        <p:nvSpPr>
          <p:cNvPr id="6" name="AutoShape 32">
            <a:extLst>
              <a:ext uri="{FF2B5EF4-FFF2-40B4-BE49-F238E27FC236}">
                <a16:creationId xmlns:a16="http://schemas.microsoft.com/office/drawing/2014/main" id="{5FFAE17F-1F42-61BA-3D3B-05C6E11A3146}"/>
              </a:ext>
            </a:extLst>
          </p:cNvPr>
          <p:cNvSpPr>
            <a:spLocks noChangeArrowheads="1"/>
          </p:cNvSpPr>
          <p:nvPr/>
        </p:nvSpPr>
        <p:spPr bwMode="auto">
          <a:xfrm>
            <a:off x="5365843" y="5952783"/>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sz="2000" dirty="0">
              <a:solidFill>
                <a:srgbClr val="346667"/>
              </a:solidFill>
            </a:endParaRPr>
          </a:p>
        </p:txBody>
      </p:sp>
      <p:sp>
        <p:nvSpPr>
          <p:cNvPr id="7" name="TextBox 6">
            <a:extLst>
              <a:ext uri="{FF2B5EF4-FFF2-40B4-BE49-F238E27FC236}">
                <a16:creationId xmlns:a16="http://schemas.microsoft.com/office/drawing/2014/main" id="{7549701D-7492-F37C-655E-6A79D52618E9}"/>
              </a:ext>
            </a:extLst>
          </p:cNvPr>
          <p:cNvSpPr txBox="1"/>
          <p:nvPr/>
        </p:nvSpPr>
        <p:spPr>
          <a:xfrm>
            <a:off x="654999" y="1322265"/>
            <a:ext cx="7147932" cy="707886"/>
          </a:xfrm>
          <a:prstGeom prst="rect">
            <a:avLst/>
          </a:prstGeom>
          <a:noFill/>
        </p:spPr>
        <p:txBody>
          <a:bodyPr wrap="square">
            <a:spAutoFit/>
          </a:bodyPr>
          <a:lstStyle/>
          <a:p>
            <a:pPr algn="ctr"/>
            <a:r>
              <a:rPr lang="en-US" sz="2000"/>
              <a:t>“A </a:t>
            </a:r>
            <a:r>
              <a:rPr lang="en-US" sz="2000" b="1" dirty="0"/>
              <a:t>computer system </a:t>
            </a:r>
            <a:r>
              <a:rPr lang="en-US" sz="2000" dirty="0"/>
              <a:t>that analyzes and displays geographically </a:t>
            </a:r>
            <a:r>
              <a:rPr lang="en-US" sz="2000"/>
              <a:t>referenced information”</a:t>
            </a:r>
            <a:endParaRPr lang="en-US" sz="2000" dirty="0"/>
          </a:p>
        </p:txBody>
      </p:sp>
    </p:spTree>
    <p:extLst>
      <p:ext uri="{BB962C8B-B14F-4D97-AF65-F5344CB8AC3E}">
        <p14:creationId xmlns:p14="http://schemas.microsoft.com/office/powerpoint/2010/main" val="1534258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14998C8-B9CB-5914-C622-DE9A7907F79C}"/>
              </a:ext>
            </a:extLst>
          </p:cNvPr>
          <p:cNvPicPr>
            <a:picLocks noChangeAspect="1"/>
          </p:cNvPicPr>
          <p:nvPr/>
        </p:nvPicPr>
        <p:blipFill>
          <a:blip r:embed="rId2"/>
          <a:stretch>
            <a:fillRect/>
          </a:stretch>
        </p:blipFill>
        <p:spPr>
          <a:xfrm>
            <a:off x="8862347" y="4413488"/>
            <a:ext cx="2350938" cy="1319825"/>
          </a:xfrm>
          <a:prstGeom prst="rect">
            <a:avLst/>
          </a:prstGeom>
        </p:spPr>
      </p:pic>
      <p:sp>
        <p:nvSpPr>
          <p:cNvPr id="7" name="Rectangle 6">
            <a:extLst>
              <a:ext uri="{FF2B5EF4-FFF2-40B4-BE49-F238E27FC236}">
                <a16:creationId xmlns:a16="http://schemas.microsoft.com/office/drawing/2014/main" id="{8B255FDF-9A96-DF61-91F9-1331A8EE8E74}"/>
              </a:ext>
            </a:extLst>
          </p:cNvPr>
          <p:cNvSpPr/>
          <p:nvPr/>
        </p:nvSpPr>
        <p:spPr>
          <a:xfrm>
            <a:off x="515938" y="2991560"/>
            <a:ext cx="11151644" cy="1421928"/>
          </a:xfrm>
          <a:prstGeom prst="rect">
            <a:avLst/>
          </a:prstGeom>
        </p:spPr>
        <p:txBody>
          <a:bodyPr wrap="square">
            <a:spAutoFit/>
          </a:bodyPr>
          <a:lstStyle/>
          <a:p>
            <a:pPr algn="ctr">
              <a:lnSpc>
                <a:spcPct val="90000"/>
              </a:lnSpc>
            </a:pPr>
            <a:r>
              <a:rPr lang="en-US" sz="2400" b="1" dirty="0">
                <a:ea typeface="Open Sans"/>
                <a:cs typeface="Open Sans"/>
                <a:sym typeface="Open Sans"/>
              </a:rPr>
              <a:t>Common Geo-Registry: </a:t>
            </a:r>
            <a:r>
              <a:rPr lang="en-US" sz="2400" dirty="0">
                <a:ea typeface="Open Sans"/>
                <a:cs typeface="Open Sans"/>
                <a:sym typeface="Open Sans"/>
              </a:rPr>
              <a:t>IT solution that allows the simultaneous hosting, management, regular update, and sharing of master lists as well as associated hierarchies and geospatial data for the geographical objects core to development in general and public health in particular</a:t>
            </a:r>
            <a:r>
              <a:rPr lang="fr-FR" sz="2400" dirty="0">
                <a:ea typeface="Open Sans"/>
                <a:cs typeface="Open Sans"/>
                <a:sym typeface="Open Sans"/>
              </a:rPr>
              <a:t>.</a:t>
            </a:r>
            <a:r>
              <a:rPr lang="fr-CH" sz="2400" dirty="0"/>
              <a:t> </a:t>
            </a:r>
          </a:p>
        </p:txBody>
      </p:sp>
      <p:sp>
        <p:nvSpPr>
          <p:cNvPr id="9" name="TextBox 8">
            <a:extLst>
              <a:ext uri="{FF2B5EF4-FFF2-40B4-BE49-F238E27FC236}">
                <a16:creationId xmlns:a16="http://schemas.microsoft.com/office/drawing/2014/main" id="{2CF04BD9-0403-6F91-94EC-367FE0F76C3B}"/>
              </a:ext>
            </a:extLst>
          </p:cNvPr>
          <p:cNvSpPr txBox="1"/>
          <p:nvPr/>
        </p:nvSpPr>
        <p:spPr>
          <a:xfrm>
            <a:off x="1412650" y="4569515"/>
            <a:ext cx="7005209" cy="1089529"/>
          </a:xfrm>
          <a:prstGeom prst="rect">
            <a:avLst/>
          </a:prstGeom>
          <a:noFill/>
        </p:spPr>
        <p:txBody>
          <a:bodyPr wrap="square">
            <a:spAutoFit/>
          </a:bodyPr>
          <a:lstStyle/>
          <a:p>
            <a:pPr>
              <a:lnSpc>
                <a:spcPct val="90000"/>
              </a:lnSpc>
              <a:buClr>
                <a:srgbClr val="000000"/>
              </a:buClr>
              <a:buSzPts val="1050"/>
            </a:pPr>
            <a:r>
              <a:rPr lang="en-US" sz="2400" dirty="0">
                <a:ea typeface="Open Sans"/>
                <a:cs typeface="Open Sans"/>
                <a:sym typeface="Open Sans"/>
              </a:rPr>
              <a:t>Container that simultaneously manages multiple master lists and their associated hierarchies and geospatial data</a:t>
            </a:r>
            <a:endParaRPr lang="en-US" sz="2000" dirty="0">
              <a:ea typeface="Arial"/>
              <a:cs typeface="Arial"/>
              <a:sym typeface="Arial"/>
            </a:endParaRPr>
          </a:p>
        </p:txBody>
      </p:sp>
      <p:sp>
        <p:nvSpPr>
          <p:cNvPr id="20" name="TextBox 19">
            <a:extLst>
              <a:ext uri="{FF2B5EF4-FFF2-40B4-BE49-F238E27FC236}">
                <a16:creationId xmlns:a16="http://schemas.microsoft.com/office/drawing/2014/main" id="{FC3B6D2D-CA1D-E3C9-A365-7E300955C4AF}"/>
              </a:ext>
            </a:extLst>
          </p:cNvPr>
          <p:cNvSpPr txBox="1"/>
          <p:nvPr/>
        </p:nvSpPr>
        <p:spPr>
          <a:xfrm>
            <a:off x="2321390" y="5887151"/>
            <a:ext cx="5316540" cy="424732"/>
          </a:xfrm>
          <a:prstGeom prst="rect">
            <a:avLst/>
          </a:prstGeom>
          <a:noFill/>
        </p:spPr>
        <p:txBody>
          <a:bodyPr wrap="square">
            <a:spAutoFit/>
          </a:bodyPr>
          <a:lstStyle/>
          <a:p>
            <a:pPr>
              <a:lnSpc>
                <a:spcPct val="90000"/>
              </a:lnSpc>
              <a:buClr>
                <a:srgbClr val="000000"/>
              </a:buClr>
              <a:buSzPts val="1050"/>
            </a:pPr>
            <a:r>
              <a:rPr lang="en-US" sz="2400" dirty="0">
                <a:ea typeface="Open Sans"/>
                <a:cs typeface="Open Sans"/>
                <a:sym typeface="Open Sans"/>
              </a:rPr>
              <a:t>Both covered in more detail in Session 11</a:t>
            </a:r>
            <a:endParaRPr lang="en-US" sz="2000" dirty="0">
              <a:ea typeface="Arial"/>
              <a:cs typeface="Arial"/>
              <a:sym typeface="Arial"/>
            </a:endParaRPr>
          </a:p>
        </p:txBody>
      </p:sp>
      <p:sp>
        <p:nvSpPr>
          <p:cNvPr id="2" name="Slide Number Placeholder 3">
            <a:extLst>
              <a:ext uri="{FF2B5EF4-FFF2-40B4-BE49-F238E27FC236}">
                <a16:creationId xmlns:a16="http://schemas.microsoft.com/office/drawing/2014/main" id="{BC7B1044-DCB0-9197-BC95-4D21AD8EE0EC}"/>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12</a:t>
            </a:fld>
            <a:endParaRPr lang="en-GB" altLang="en-US" sz="1200">
              <a:solidFill>
                <a:schemeClr val="bg1"/>
              </a:solidFill>
            </a:endParaRPr>
          </a:p>
        </p:txBody>
      </p:sp>
      <p:sp>
        <p:nvSpPr>
          <p:cNvPr id="8" name="Title 1">
            <a:extLst>
              <a:ext uri="{FF2B5EF4-FFF2-40B4-BE49-F238E27FC236}">
                <a16:creationId xmlns:a16="http://schemas.microsoft.com/office/drawing/2014/main" id="{B0A920E2-9A01-1F2D-9A09-5A18873222E8}"/>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Geospatial Technologies – Registries and Common Geo-Registry (CGR)</a:t>
            </a:r>
            <a:endParaRPr lang="en-US" altLang="en-US" dirty="0"/>
          </a:p>
        </p:txBody>
      </p:sp>
      <p:sp>
        <p:nvSpPr>
          <p:cNvPr id="14" name="AutoShape 32">
            <a:extLst>
              <a:ext uri="{FF2B5EF4-FFF2-40B4-BE49-F238E27FC236}">
                <a16:creationId xmlns:a16="http://schemas.microsoft.com/office/drawing/2014/main" id="{8BF9C8AC-9DFF-A6D4-6BEA-93DB6A1D7047}"/>
              </a:ext>
            </a:extLst>
          </p:cNvPr>
          <p:cNvSpPr>
            <a:spLocks noChangeArrowheads="1"/>
          </p:cNvSpPr>
          <p:nvPr/>
        </p:nvSpPr>
        <p:spPr bwMode="auto">
          <a:xfrm>
            <a:off x="978715" y="4649830"/>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15" name="AutoShape 32">
            <a:extLst>
              <a:ext uri="{FF2B5EF4-FFF2-40B4-BE49-F238E27FC236}">
                <a16:creationId xmlns:a16="http://schemas.microsoft.com/office/drawing/2014/main" id="{7659CE93-2504-5867-72DE-4B1F2D1E8B7A}"/>
              </a:ext>
            </a:extLst>
          </p:cNvPr>
          <p:cNvSpPr>
            <a:spLocks noChangeArrowheads="1"/>
          </p:cNvSpPr>
          <p:nvPr/>
        </p:nvSpPr>
        <p:spPr bwMode="auto">
          <a:xfrm>
            <a:off x="1939209" y="5914579"/>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4" name="Rectangle 3">
            <a:extLst>
              <a:ext uri="{FF2B5EF4-FFF2-40B4-BE49-F238E27FC236}">
                <a16:creationId xmlns:a16="http://schemas.microsoft.com/office/drawing/2014/main" id="{B00F6DDE-0A50-5399-4122-9C7739BFF751}"/>
              </a:ext>
            </a:extLst>
          </p:cNvPr>
          <p:cNvSpPr/>
          <p:nvPr/>
        </p:nvSpPr>
        <p:spPr>
          <a:xfrm>
            <a:off x="443736" y="783114"/>
            <a:ext cx="11151644" cy="757130"/>
          </a:xfrm>
          <a:prstGeom prst="rect">
            <a:avLst/>
          </a:prstGeom>
        </p:spPr>
        <p:txBody>
          <a:bodyPr wrap="square">
            <a:spAutoFit/>
          </a:bodyPr>
          <a:lstStyle/>
          <a:p>
            <a:pPr algn="ctr">
              <a:lnSpc>
                <a:spcPct val="90000"/>
              </a:lnSpc>
            </a:pPr>
            <a:r>
              <a:rPr lang="en-US" sz="2400" b="1" dirty="0">
                <a:ea typeface="Open Sans"/>
                <a:cs typeface="Open Sans"/>
                <a:sym typeface="Open Sans"/>
              </a:rPr>
              <a:t>Registry: </a:t>
            </a:r>
            <a:r>
              <a:rPr lang="en-US" sz="2400" dirty="0">
                <a:ea typeface="Open Sans"/>
                <a:cs typeface="Open Sans"/>
                <a:sym typeface="Open Sans"/>
              </a:rPr>
              <a:t>IT solution to store, maintain, validate, update and share a master list.</a:t>
            </a:r>
          </a:p>
          <a:p>
            <a:pPr algn="ctr">
              <a:lnSpc>
                <a:spcPct val="90000"/>
              </a:lnSpc>
            </a:pPr>
            <a:endParaRPr lang="fr-CH" sz="2400" dirty="0"/>
          </a:p>
        </p:txBody>
      </p:sp>
      <p:sp>
        <p:nvSpPr>
          <p:cNvPr id="6" name="TextBox 5">
            <a:extLst>
              <a:ext uri="{FF2B5EF4-FFF2-40B4-BE49-F238E27FC236}">
                <a16:creationId xmlns:a16="http://schemas.microsoft.com/office/drawing/2014/main" id="{D300280B-7885-DF26-3094-68B64A855528}"/>
              </a:ext>
            </a:extLst>
          </p:cNvPr>
          <p:cNvSpPr txBox="1"/>
          <p:nvPr/>
        </p:nvSpPr>
        <p:spPr>
          <a:xfrm>
            <a:off x="1305908" y="1452116"/>
            <a:ext cx="6982463" cy="1089529"/>
          </a:xfrm>
          <a:prstGeom prst="rect">
            <a:avLst/>
          </a:prstGeom>
          <a:noFill/>
        </p:spPr>
        <p:txBody>
          <a:bodyPr wrap="square">
            <a:spAutoFit/>
          </a:bodyPr>
          <a:lstStyle/>
          <a:p>
            <a:pPr>
              <a:lnSpc>
                <a:spcPct val="90000"/>
              </a:lnSpc>
              <a:buClr>
                <a:srgbClr val="000000"/>
              </a:buClr>
              <a:buSzPts val="1050"/>
            </a:pPr>
            <a:r>
              <a:rPr lang="en-US" sz="2400" dirty="0">
                <a:ea typeface="Open Sans"/>
                <a:cs typeface="Open Sans"/>
                <a:sym typeface="Open Sans"/>
              </a:rPr>
              <a:t>Container that manages only one master lists and potentially its associated hierarchies and geospatial data</a:t>
            </a:r>
            <a:endParaRPr lang="en-US" sz="2000" dirty="0">
              <a:ea typeface="Arial"/>
              <a:cs typeface="Arial"/>
              <a:sym typeface="Arial"/>
            </a:endParaRPr>
          </a:p>
        </p:txBody>
      </p:sp>
      <p:sp>
        <p:nvSpPr>
          <p:cNvPr id="11" name="AutoShape 32">
            <a:extLst>
              <a:ext uri="{FF2B5EF4-FFF2-40B4-BE49-F238E27FC236}">
                <a16:creationId xmlns:a16="http://schemas.microsoft.com/office/drawing/2014/main" id="{14B883FD-8C5C-1BB9-DA24-ED47045035A7}"/>
              </a:ext>
            </a:extLst>
          </p:cNvPr>
          <p:cNvSpPr>
            <a:spLocks noChangeArrowheads="1"/>
          </p:cNvSpPr>
          <p:nvPr/>
        </p:nvSpPr>
        <p:spPr bwMode="auto">
          <a:xfrm>
            <a:off x="937520" y="1491455"/>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pic>
        <p:nvPicPr>
          <p:cNvPr id="19" name="Picture 18">
            <a:extLst>
              <a:ext uri="{FF2B5EF4-FFF2-40B4-BE49-F238E27FC236}">
                <a16:creationId xmlns:a16="http://schemas.microsoft.com/office/drawing/2014/main" id="{3B8C7424-601A-84BF-98A0-7D0E59541F53}"/>
              </a:ext>
            </a:extLst>
          </p:cNvPr>
          <p:cNvPicPr>
            <a:picLocks noChangeAspect="1"/>
          </p:cNvPicPr>
          <p:nvPr/>
        </p:nvPicPr>
        <p:blipFill>
          <a:blip r:embed="rId3"/>
          <a:stretch>
            <a:fillRect/>
          </a:stretch>
        </p:blipFill>
        <p:spPr>
          <a:xfrm>
            <a:off x="8763501" y="1263939"/>
            <a:ext cx="2359816" cy="1571594"/>
          </a:xfrm>
          <a:prstGeom prst="rect">
            <a:avLst/>
          </a:prstGeom>
        </p:spPr>
      </p:pic>
    </p:spTree>
    <p:extLst>
      <p:ext uri="{BB962C8B-B14F-4D97-AF65-F5344CB8AC3E}">
        <p14:creationId xmlns:p14="http://schemas.microsoft.com/office/powerpoint/2010/main" val="3250204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789692" y="1051682"/>
            <a:ext cx="10468049" cy="3293209"/>
          </a:xfrm>
          <a:prstGeom prst="rect">
            <a:avLst/>
          </a:prstGeom>
          <a:noFill/>
          <a:ln w="9525">
            <a:noFill/>
            <a:miter lim="800000"/>
            <a:headEnd/>
            <a:tailEnd/>
          </a:ln>
        </p:spPr>
        <p:txBody>
          <a:bodyPr wrap="square">
            <a:spAutoFit/>
          </a:bodyPr>
          <a:lstStyle/>
          <a:p>
            <a:pPr lvl="0"/>
            <a:r>
              <a:rPr lang="en-US" sz="2600" dirty="0"/>
              <a:t>Please remember that:</a:t>
            </a:r>
          </a:p>
          <a:p>
            <a:pPr lvl="0"/>
            <a:endParaRPr lang="en-US" sz="2600" dirty="0"/>
          </a:p>
          <a:p>
            <a:pPr marL="457200" indent="-277813">
              <a:buFont typeface="Arial" panose="020B0604020202020204" pitchFamily="34" charset="0"/>
              <a:buChar char="•"/>
            </a:pPr>
            <a:r>
              <a:rPr lang="en-US" sz="2600" dirty="0"/>
              <a:t>Technology is not supposed to guide the process but to support it</a:t>
            </a:r>
          </a:p>
          <a:p>
            <a:pPr marL="457200" indent="-277813">
              <a:buFont typeface="Arial" panose="020B0604020202020204" pitchFamily="34" charset="0"/>
              <a:buChar char="•"/>
            </a:pPr>
            <a:r>
              <a:rPr lang="en-US" sz="2600" dirty="0"/>
              <a:t>The choice of technology(</a:t>
            </a:r>
            <a:r>
              <a:rPr lang="en-US" sz="2600" dirty="0" err="1"/>
              <a:t>ies</a:t>
            </a:r>
            <a:r>
              <a:rPr lang="en-US" sz="2600" dirty="0"/>
              <a:t>) must be based on clearly defined needs</a:t>
            </a:r>
          </a:p>
          <a:p>
            <a:pPr marL="457200" lvl="0" indent="-457200"/>
            <a:endParaRPr lang="en-US" sz="2600" dirty="0"/>
          </a:p>
          <a:p>
            <a:pPr marL="457200" lvl="0" indent="-457200"/>
            <a:endParaRPr lang="en-US" sz="2600" dirty="0"/>
          </a:p>
          <a:p>
            <a:pPr marL="457200" indent="-457200">
              <a:buFont typeface="Arial" panose="020B0604020202020204" pitchFamily="34" charset="0"/>
              <a:buChar char="•"/>
            </a:pPr>
            <a:endParaRPr lang="en-US" sz="2600" dirty="0"/>
          </a:p>
          <a:p>
            <a:pPr marL="457200" indent="-277813">
              <a:buFont typeface="Arial" panose="020B0604020202020204" pitchFamily="34" charset="0"/>
              <a:buChar char="•"/>
            </a:pPr>
            <a:r>
              <a:rPr lang="en-US" sz="2600" dirty="0"/>
              <a:t>And above all,...Garbage in – Garbage out!</a:t>
            </a:r>
          </a:p>
        </p:txBody>
      </p:sp>
      <p:sp>
        <p:nvSpPr>
          <p:cNvPr id="5" name="TextBox 4">
            <a:extLst>
              <a:ext uri="{FF2B5EF4-FFF2-40B4-BE49-F238E27FC236}">
                <a16:creationId xmlns:a16="http://schemas.microsoft.com/office/drawing/2014/main" id="{8938F0C9-D061-B850-8BA2-36F1CCE99032}"/>
              </a:ext>
            </a:extLst>
          </p:cNvPr>
          <p:cNvSpPr txBox="1"/>
          <p:nvPr/>
        </p:nvSpPr>
        <p:spPr>
          <a:xfrm>
            <a:off x="1921906" y="3022471"/>
            <a:ext cx="9335835" cy="492443"/>
          </a:xfrm>
          <a:prstGeom prst="rect">
            <a:avLst/>
          </a:prstGeom>
          <a:noFill/>
        </p:spPr>
        <p:txBody>
          <a:bodyPr wrap="square">
            <a:spAutoFit/>
          </a:bodyPr>
          <a:lstStyle/>
          <a:p>
            <a:r>
              <a:rPr lang="en-US" sz="2600" dirty="0"/>
              <a:t>Choosing the technology(</a:t>
            </a:r>
            <a:r>
              <a:rPr lang="en-US" sz="2600" dirty="0" err="1"/>
              <a:t>ies</a:t>
            </a:r>
            <a:r>
              <a:rPr lang="en-US" sz="2600" dirty="0"/>
              <a:t>) is not the starting point of the process</a:t>
            </a:r>
          </a:p>
        </p:txBody>
      </p:sp>
      <p:sp>
        <p:nvSpPr>
          <p:cNvPr id="6" name="AutoShape 32">
            <a:extLst>
              <a:ext uri="{FF2B5EF4-FFF2-40B4-BE49-F238E27FC236}">
                <a16:creationId xmlns:a16="http://schemas.microsoft.com/office/drawing/2014/main" id="{20A11931-ABFE-BF8F-7467-2F979178DFE5}"/>
              </a:ext>
            </a:extLst>
          </p:cNvPr>
          <p:cNvSpPr>
            <a:spLocks noChangeArrowheads="1"/>
          </p:cNvSpPr>
          <p:nvPr/>
        </p:nvSpPr>
        <p:spPr bwMode="auto">
          <a:xfrm>
            <a:off x="1543864" y="3108387"/>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dirty="0">
              <a:solidFill>
                <a:srgbClr val="346667"/>
              </a:solidFill>
            </a:endParaRPr>
          </a:p>
        </p:txBody>
      </p:sp>
      <p:sp>
        <p:nvSpPr>
          <p:cNvPr id="2" name="Slide Number Placeholder 3">
            <a:extLst>
              <a:ext uri="{FF2B5EF4-FFF2-40B4-BE49-F238E27FC236}">
                <a16:creationId xmlns:a16="http://schemas.microsoft.com/office/drawing/2014/main" id="{BF284889-9A56-0E8A-B934-1B62D8124B03}"/>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13</a:t>
            </a:fld>
            <a:endParaRPr lang="en-GB" altLang="en-US" sz="1200">
              <a:solidFill>
                <a:schemeClr val="bg1"/>
              </a:solidFill>
            </a:endParaRPr>
          </a:p>
        </p:txBody>
      </p:sp>
      <p:sp>
        <p:nvSpPr>
          <p:cNvPr id="7" name="Title 1">
            <a:extLst>
              <a:ext uri="{FF2B5EF4-FFF2-40B4-BE49-F238E27FC236}">
                <a16:creationId xmlns:a16="http://schemas.microsoft.com/office/drawing/2014/main" id="{7E4C5D76-7B4B-8723-F399-E6531013A10B}"/>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…and in the end</a:t>
            </a:r>
          </a:p>
        </p:txBody>
      </p:sp>
    </p:spTree>
    <p:extLst>
      <p:ext uri="{BB962C8B-B14F-4D97-AF65-F5344CB8AC3E}">
        <p14:creationId xmlns:p14="http://schemas.microsoft.com/office/powerpoint/2010/main" val="3483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660838" y="1423138"/>
            <a:ext cx="8870324" cy="1815882"/>
          </a:xfrm>
          <a:prstGeom prst="rect">
            <a:avLst/>
          </a:prstGeom>
          <a:noFill/>
          <a:ln w="9525">
            <a:noFill/>
            <a:miter lim="800000"/>
            <a:headEnd/>
            <a:tailEnd/>
          </a:ln>
        </p:spPr>
        <p:txBody>
          <a:bodyPr wrap="square">
            <a:spAutoFit/>
          </a:bodyPr>
          <a:lstStyle/>
          <a:p>
            <a:pPr algn="ctr"/>
            <a:r>
              <a:rPr lang="en-US" sz="2800" dirty="0">
                <a:solidFill>
                  <a:srgbClr val="151515"/>
                </a:solidFill>
                <a:latin typeface="Avenir Next"/>
              </a:rPr>
              <a:t>Set of technologies such as Geographic Information Systems (GIS), Global Navigation Satellite Systems (GNSS), photogrammetry, and remote sensing (RS), for acquiring and manipulating geographic data</a:t>
            </a:r>
            <a:r>
              <a:rPr lang="fr-FR" sz="2800" dirty="0">
                <a:solidFill>
                  <a:srgbClr val="151515"/>
                </a:solidFill>
                <a:latin typeface="Avenir Next"/>
              </a:rPr>
              <a:t>.</a:t>
            </a:r>
            <a:r>
              <a:rPr lang="fr-FR" sz="2800" baseline="30000" dirty="0">
                <a:solidFill>
                  <a:srgbClr val="151515"/>
                </a:solidFill>
                <a:latin typeface="Avenir Next"/>
              </a:rPr>
              <a:t>1</a:t>
            </a:r>
            <a:endParaRPr lang="fr-CH" sz="2800" baseline="30000" dirty="0">
              <a:ea typeface="SimSun" pitchFamily="2" charset="-122"/>
            </a:endParaRPr>
          </a:p>
        </p:txBody>
      </p:sp>
      <p:sp>
        <p:nvSpPr>
          <p:cNvPr id="7" name="Rectangle 11"/>
          <p:cNvSpPr>
            <a:spLocks noChangeArrowheads="1"/>
          </p:cNvSpPr>
          <p:nvPr/>
        </p:nvSpPr>
        <p:spPr bwMode="auto">
          <a:xfrm>
            <a:off x="4914" y="6109629"/>
            <a:ext cx="49280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baseline="30000" dirty="0"/>
              <a:t>1 </a:t>
            </a:r>
            <a:r>
              <a:rPr lang="en-US" sz="1000" dirty="0"/>
              <a:t>Modified from: </a:t>
            </a:r>
            <a:r>
              <a:rPr lang="en-US" sz="1000" dirty="0">
                <a:hlinkClick r:id="rId3"/>
              </a:rPr>
              <a:t>https://support.esri.com/en-us/gis-dictionary/geospatial-technology</a:t>
            </a:r>
            <a:endParaRPr lang="en-US" sz="1000" dirty="0"/>
          </a:p>
        </p:txBody>
      </p:sp>
      <p:sp>
        <p:nvSpPr>
          <p:cNvPr id="2" name="TextBox 1">
            <a:extLst>
              <a:ext uri="{FF2B5EF4-FFF2-40B4-BE49-F238E27FC236}">
                <a16:creationId xmlns:a16="http://schemas.microsoft.com/office/drawing/2014/main" id="{76E50042-FB23-0B13-B98C-3DD5D09025A3}"/>
              </a:ext>
            </a:extLst>
          </p:cNvPr>
          <p:cNvSpPr txBox="1"/>
          <p:nvPr/>
        </p:nvSpPr>
        <p:spPr>
          <a:xfrm>
            <a:off x="2501421" y="4279007"/>
            <a:ext cx="7189158" cy="830997"/>
          </a:xfrm>
          <a:prstGeom prst="rect">
            <a:avLst/>
          </a:prstGeom>
          <a:noFill/>
        </p:spPr>
        <p:txBody>
          <a:bodyPr wrap="square">
            <a:spAutoFit/>
          </a:bodyPr>
          <a:lstStyle/>
          <a:p>
            <a:pPr algn="ctr"/>
            <a:r>
              <a:rPr lang="en-US" sz="2400" dirty="0"/>
              <a:t>This also includes new technologies starting to be deployed (e.g., Common Geo-Registry (CGR))</a:t>
            </a:r>
            <a:endParaRPr lang="fr-CH" sz="2400" dirty="0"/>
          </a:p>
        </p:txBody>
      </p:sp>
      <p:sp>
        <p:nvSpPr>
          <p:cNvPr id="5" name="Title 1">
            <a:extLst>
              <a:ext uri="{FF2B5EF4-FFF2-40B4-BE49-F238E27FC236}">
                <a16:creationId xmlns:a16="http://schemas.microsoft.com/office/drawing/2014/main" id="{13E0E810-E240-594F-25E4-3B721ABF5937}"/>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fr-CH" dirty="0" err="1"/>
              <a:t>Geospatial</a:t>
            </a:r>
            <a:r>
              <a:rPr lang="fr-CH" dirty="0"/>
              <a:t> </a:t>
            </a:r>
            <a:r>
              <a:rPr lang="fr-CH" dirty="0" err="1"/>
              <a:t>Technology</a:t>
            </a:r>
            <a:r>
              <a:rPr lang="fr-CH" dirty="0"/>
              <a:t> – </a:t>
            </a:r>
            <a:r>
              <a:rPr lang="fr-CH" dirty="0" err="1"/>
              <a:t>Definition</a:t>
            </a:r>
            <a:r>
              <a:rPr lang="fr-CH" dirty="0"/>
              <a:t> </a:t>
            </a:r>
            <a:endParaRPr lang="fr-CH" altLang="en-US" dirty="0"/>
          </a:p>
        </p:txBody>
      </p:sp>
      <p:sp>
        <p:nvSpPr>
          <p:cNvPr id="8" name="Slide Number Placeholder 3">
            <a:extLst>
              <a:ext uri="{FF2B5EF4-FFF2-40B4-BE49-F238E27FC236}">
                <a16:creationId xmlns:a16="http://schemas.microsoft.com/office/drawing/2014/main" id="{A496EDA0-45EA-9B40-D72E-01FB93E22F8C}"/>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2</a:t>
            </a:fld>
            <a:endParaRPr lang="en-GB" altLang="en-US" sz="1200">
              <a:solidFill>
                <a:schemeClr val="bg1"/>
              </a:solidFill>
            </a:endParaRPr>
          </a:p>
        </p:txBody>
      </p:sp>
    </p:spTree>
    <p:extLst>
      <p:ext uri="{BB962C8B-B14F-4D97-AF65-F5344CB8AC3E}">
        <p14:creationId xmlns:p14="http://schemas.microsoft.com/office/powerpoint/2010/main" val="50878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E1573B-2AB7-4BB3-90B1-7EEE851D6349}"/>
              </a:ext>
            </a:extLst>
          </p:cNvPr>
          <p:cNvPicPr>
            <a:picLocks noChangeAspect="1"/>
          </p:cNvPicPr>
          <p:nvPr/>
        </p:nvPicPr>
        <p:blipFill>
          <a:blip r:embed="rId3"/>
          <a:stretch>
            <a:fillRect/>
          </a:stretch>
        </p:blipFill>
        <p:spPr>
          <a:xfrm>
            <a:off x="30307" y="1089025"/>
            <a:ext cx="7383506" cy="4142967"/>
          </a:xfrm>
          <a:prstGeom prst="rect">
            <a:avLst/>
          </a:prstGeom>
        </p:spPr>
      </p:pic>
      <p:sp>
        <p:nvSpPr>
          <p:cNvPr id="2" name="Title 1"/>
          <p:cNvSpPr txBox="1">
            <a:spLocks/>
          </p:cNvSpPr>
          <p:nvPr/>
        </p:nvSpPr>
        <p:spPr>
          <a:xfrm>
            <a:off x="0" y="249498"/>
            <a:ext cx="12192000" cy="476249"/>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US" altLang="en-US" sz="3200" b="1">
                <a:solidFill>
                  <a:srgbClr val="002147"/>
                </a:solidFill>
                <a:latin typeface="+mn-lt"/>
              </a:rPr>
              <a:t>Place of Geospatial technologies in the HIS geo-enabling framework and geospatial data management cycle</a:t>
            </a:r>
          </a:p>
        </p:txBody>
      </p:sp>
      <p:sp>
        <p:nvSpPr>
          <p:cNvPr id="4" name="Slide Number Placeholder 3">
            <a:extLst>
              <a:ext uri="{FF2B5EF4-FFF2-40B4-BE49-F238E27FC236}">
                <a16:creationId xmlns:a16="http://schemas.microsoft.com/office/drawing/2014/main" id="{40455CB3-BB97-5587-DF46-04CE60F44322}"/>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a:t>
            </a:fld>
            <a:endParaRPr lang="en-GB" altLang="en-US" sz="1200" dirty="0">
              <a:solidFill>
                <a:schemeClr val="bg1"/>
              </a:solidFill>
            </a:endParaRPr>
          </a:p>
        </p:txBody>
      </p:sp>
      <p:sp>
        <p:nvSpPr>
          <p:cNvPr id="7" name="Rectangle 6">
            <a:extLst>
              <a:ext uri="{FF2B5EF4-FFF2-40B4-BE49-F238E27FC236}">
                <a16:creationId xmlns:a16="http://schemas.microsoft.com/office/drawing/2014/main" id="{541B6C48-F260-D67E-B6AB-CD5FF86A81BC}"/>
              </a:ext>
            </a:extLst>
          </p:cNvPr>
          <p:cNvSpPr/>
          <p:nvPr/>
        </p:nvSpPr>
        <p:spPr>
          <a:xfrm>
            <a:off x="5307104" y="3402106"/>
            <a:ext cx="1266541" cy="90433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FA7AF24-3D1B-D189-C7C3-550AE23F2D57}"/>
              </a:ext>
            </a:extLst>
          </p:cNvPr>
          <p:cNvSpPr/>
          <p:nvPr/>
        </p:nvSpPr>
        <p:spPr>
          <a:xfrm>
            <a:off x="3791918" y="2932022"/>
            <a:ext cx="1802058" cy="28501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459;p44">
            <a:extLst>
              <a:ext uri="{FF2B5EF4-FFF2-40B4-BE49-F238E27FC236}">
                <a16:creationId xmlns:a16="http://schemas.microsoft.com/office/drawing/2014/main" id="{A6583776-D3F8-6344-EAE5-A7FCFF904755}"/>
              </a:ext>
            </a:extLst>
          </p:cNvPr>
          <p:cNvSpPr txBox="1">
            <a:spLocks/>
          </p:cNvSpPr>
          <p:nvPr/>
        </p:nvSpPr>
        <p:spPr>
          <a:xfrm>
            <a:off x="1844619" y="5604832"/>
            <a:ext cx="9146109" cy="610172"/>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Technology supporting content and use cases, not driving them!</a:t>
            </a:r>
            <a:endParaRPr lang="en-PH" sz="2400" dirty="0"/>
          </a:p>
        </p:txBody>
      </p:sp>
      <p:sp>
        <p:nvSpPr>
          <p:cNvPr id="12" name="Right Arrow 26">
            <a:extLst>
              <a:ext uri="{FF2B5EF4-FFF2-40B4-BE49-F238E27FC236}">
                <a16:creationId xmlns:a16="http://schemas.microsoft.com/office/drawing/2014/main" id="{BA6DAFC6-5EFE-90C7-EC78-5E672194BB34}"/>
              </a:ext>
            </a:extLst>
          </p:cNvPr>
          <p:cNvSpPr/>
          <p:nvPr/>
        </p:nvSpPr>
        <p:spPr>
          <a:xfrm>
            <a:off x="1844619" y="5768975"/>
            <a:ext cx="531028" cy="378980"/>
          </a:xfrm>
          <a:prstGeom prst="rightArrow">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AF4F6D68-A5AE-9496-AAB6-2BF96F6335B2}"/>
              </a:ext>
            </a:extLst>
          </p:cNvPr>
          <p:cNvPicPr>
            <a:picLocks noChangeAspect="1"/>
          </p:cNvPicPr>
          <p:nvPr/>
        </p:nvPicPr>
        <p:blipFill>
          <a:blip r:embed="rId4"/>
          <a:stretch>
            <a:fillRect/>
          </a:stretch>
        </p:blipFill>
        <p:spPr>
          <a:xfrm>
            <a:off x="7529013" y="1098587"/>
            <a:ext cx="4147050" cy="4372511"/>
          </a:xfrm>
          <a:prstGeom prst="rect">
            <a:avLst/>
          </a:prstGeom>
        </p:spPr>
      </p:pic>
      <p:sp>
        <p:nvSpPr>
          <p:cNvPr id="14" name="Rectangle 13">
            <a:extLst>
              <a:ext uri="{FF2B5EF4-FFF2-40B4-BE49-F238E27FC236}">
                <a16:creationId xmlns:a16="http://schemas.microsoft.com/office/drawing/2014/main" id="{9FA61FB2-ECA6-4052-B039-1F7210CA4672}"/>
              </a:ext>
            </a:extLst>
          </p:cNvPr>
          <p:cNvSpPr/>
          <p:nvPr/>
        </p:nvSpPr>
        <p:spPr>
          <a:xfrm>
            <a:off x="7655857" y="1192306"/>
            <a:ext cx="2545978" cy="14253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3811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4D82A84-C03A-6F63-9ECA-0B97F39C6BB3}"/>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a:t>
            </a:fld>
            <a:endParaRPr lang="en-GB" altLang="en-US" sz="1200" dirty="0">
              <a:solidFill>
                <a:schemeClr val="bg1"/>
              </a:solidFill>
            </a:endParaRPr>
          </a:p>
        </p:txBody>
      </p:sp>
      <p:sp>
        <p:nvSpPr>
          <p:cNvPr id="2" name="Rectangle 1"/>
          <p:cNvSpPr>
            <a:spLocks noChangeArrowheads="1"/>
          </p:cNvSpPr>
          <p:nvPr/>
        </p:nvSpPr>
        <p:spPr bwMode="auto">
          <a:xfrm>
            <a:off x="1673905" y="691687"/>
            <a:ext cx="8880050" cy="461665"/>
          </a:xfrm>
          <a:prstGeom prst="rect">
            <a:avLst/>
          </a:prstGeom>
          <a:noFill/>
          <a:ln w="9525">
            <a:noFill/>
            <a:miter lim="800000"/>
            <a:headEnd/>
            <a:tailEnd/>
          </a:ln>
        </p:spPr>
        <p:txBody>
          <a:bodyPr wrap="square">
            <a:spAutoFit/>
          </a:bodyPr>
          <a:lstStyle/>
          <a:p>
            <a:pPr lvl="0"/>
            <a:r>
              <a:rPr lang="en-US" sz="2400" dirty="0"/>
              <a:t>These technologies have evolved enormously over the last 50 years</a:t>
            </a:r>
          </a:p>
        </p:txBody>
      </p:sp>
      <p:pic>
        <p:nvPicPr>
          <p:cNvPr id="10" name="Picture 2" descr="D:\GAIA-GEOSYSTEMS\DROPBOX\Dropbox (Personal)\HEALTH_GEOLAB\MEETINGS\RMTF_workshop_Dec_2017\BEST_PRACTICE_WORKSHOP\GIS_60s.png"/>
          <p:cNvPicPr>
            <a:picLocks noChangeAspect="1" noChangeArrowheads="1"/>
          </p:cNvPicPr>
          <p:nvPr/>
        </p:nvPicPr>
        <p:blipFill>
          <a:blip r:embed="rId3" cstate="print"/>
          <a:srcRect l="7601" r="3534"/>
          <a:stretch>
            <a:fillRect/>
          </a:stretch>
        </p:blipFill>
        <p:spPr bwMode="auto">
          <a:xfrm>
            <a:off x="2189439" y="1755258"/>
            <a:ext cx="2417731" cy="2160146"/>
          </a:xfrm>
          <a:prstGeom prst="rect">
            <a:avLst/>
          </a:prstGeom>
          <a:noFill/>
        </p:spPr>
      </p:pic>
      <p:sp>
        <p:nvSpPr>
          <p:cNvPr id="11" name="Title 1"/>
          <p:cNvSpPr txBox="1">
            <a:spLocks/>
          </p:cNvSpPr>
          <p:nvPr/>
        </p:nvSpPr>
        <p:spPr>
          <a:xfrm>
            <a:off x="1221619" y="2390104"/>
            <a:ext cx="883789" cy="326941"/>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1970s</a:t>
            </a:r>
          </a:p>
        </p:txBody>
      </p:sp>
      <p:pic>
        <p:nvPicPr>
          <p:cNvPr id="12" name="Picture 3" descr="D:\GAIA-GEOSYSTEMS\DROPBOX\Dropbox (Personal)\HEALTH_GEOLAB\MEETINGS\RMTF_workshop_Dec_2017\BEST_PRACTICE_WORKSHOP\69297_EsriRoadMapforUtilitiesandTelecom1.jpg"/>
          <p:cNvPicPr>
            <a:picLocks noChangeAspect="1" noChangeArrowheads="1"/>
          </p:cNvPicPr>
          <p:nvPr/>
        </p:nvPicPr>
        <p:blipFill>
          <a:blip r:embed="rId4" cstate="print"/>
          <a:srcRect/>
          <a:stretch>
            <a:fillRect/>
          </a:stretch>
        </p:blipFill>
        <p:spPr bwMode="auto">
          <a:xfrm>
            <a:off x="2173488" y="4064100"/>
            <a:ext cx="2417731" cy="2160146"/>
          </a:xfrm>
          <a:prstGeom prst="rect">
            <a:avLst/>
          </a:prstGeom>
          <a:noFill/>
        </p:spPr>
      </p:pic>
      <p:sp>
        <p:nvSpPr>
          <p:cNvPr id="13" name="Title 1"/>
          <p:cNvSpPr txBox="1">
            <a:spLocks/>
          </p:cNvSpPr>
          <p:nvPr/>
        </p:nvSpPr>
        <p:spPr>
          <a:xfrm>
            <a:off x="1371000" y="4600023"/>
            <a:ext cx="718457" cy="326941"/>
          </a:xfrm>
          <a:prstGeom prst="rect">
            <a:avLst/>
          </a:prstGeom>
        </p:spPr>
        <p:txBody>
          <a:bodyPr vert="horz" lIns="68580" tIns="34290" rIns="68580" bIns="34290" rtlCol="0" anchor="b">
            <a:noAutofit/>
          </a:bodyPr>
          <a:lstStyle/>
          <a:p>
            <a:pPr>
              <a:lnSpc>
                <a:spcPct val="90000"/>
              </a:lnSpc>
              <a:spcBef>
                <a:spcPct val="0"/>
              </a:spcBef>
              <a:defRPr/>
            </a:pPr>
            <a:r>
              <a:rPr lang="en-US" dirty="0">
                <a:latin typeface="Arial" charset="0"/>
                <a:ea typeface="Arial" charset="0"/>
              </a:rPr>
              <a:t>2026</a:t>
            </a:r>
          </a:p>
        </p:txBody>
      </p:sp>
      <p:sp>
        <p:nvSpPr>
          <p:cNvPr id="14" name="Title 1"/>
          <p:cNvSpPr txBox="1">
            <a:spLocks/>
          </p:cNvSpPr>
          <p:nvPr/>
        </p:nvSpPr>
        <p:spPr>
          <a:xfrm>
            <a:off x="3061016" y="1340864"/>
            <a:ext cx="718457" cy="326941"/>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GIS</a:t>
            </a:r>
          </a:p>
        </p:txBody>
      </p:sp>
      <p:sp>
        <p:nvSpPr>
          <p:cNvPr id="15" name="Title 1"/>
          <p:cNvSpPr txBox="1">
            <a:spLocks/>
          </p:cNvSpPr>
          <p:nvPr/>
        </p:nvSpPr>
        <p:spPr>
          <a:xfrm>
            <a:off x="5762208" y="1339707"/>
            <a:ext cx="797004" cy="329256"/>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GNSS</a:t>
            </a:r>
          </a:p>
        </p:txBody>
      </p:sp>
      <p:sp>
        <p:nvSpPr>
          <p:cNvPr id="16" name="Title 1"/>
          <p:cNvSpPr txBox="1">
            <a:spLocks/>
          </p:cNvSpPr>
          <p:nvPr/>
        </p:nvSpPr>
        <p:spPr>
          <a:xfrm>
            <a:off x="8032398" y="1362540"/>
            <a:ext cx="2199363" cy="326941"/>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Remote sensing</a:t>
            </a:r>
          </a:p>
        </p:txBody>
      </p:sp>
      <p:pic>
        <p:nvPicPr>
          <p:cNvPr id="17" name="Picture 5"/>
          <p:cNvPicPr>
            <a:picLocks noChangeAspect="1" noChangeArrowheads="1"/>
          </p:cNvPicPr>
          <p:nvPr/>
        </p:nvPicPr>
        <p:blipFill>
          <a:blip r:embed="rId5" cstate="print"/>
          <a:srcRect l="2757" t="19481" r="47111" b="10121"/>
          <a:stretch>
            <a:fillRect/>
          </a:stretch>
        </p:blipFill>
        <p:spPr bwMode="auto">
          <a:xfrm>
            <a:off x="8113650" y="1898669"/>
            <a:ext cx="2003949" cy="2016736"/>
          </a:xfrm>
          <a:prstGeom prst="rect">
            <a:avLst/>
          </a:prstGeom>
          <a:noFill/>
          <a:ln w="9525">
            <a:noFill/>
            <a:miter lim="800000"/>
            <a:headEnd/>
            <a:tailEnd/>
          </a:ln>
        </p:spPr>
      </p:pic>
      <p:pic>
        <p:nvPicPr>
          <p:cNvPr id="18" name="Picture 6"/>
          <p:cNvPicPr>
            <a:picLocks noChangeAspect="1" noChangeArrowheads="1"/>
          </p:cNvPicPr>
          <p:nvPr/>
        </p:nvPicPr>
        <p:blipFill>
          <a:blip r:embed="rId6" cstate="print"/>
          <a:srcRect l="60603" t="50266" r="7786" b="5615"/>
          <a:stretch>
            <a:fillRect/>
          </a:stretch>
        </p:blipFill>
        <p:spPr bwMode="auto">
          <a:xfrm>
            <a:off x="8130106" y="4128238"/>
            <a:ext cx="2003949" cy="2004438"/>
          </a:xfrm>
          <a:prstGeom prst="rect">
            <a:avLst/>
          </a:prstGeom>
          <a:noFill/>
          <a:ln w="9525">
            <a:noFill/>
            <a:miter lim="800000"/>
            <a:headEnd/>
            <a:tailEnd/>
          </a:ln>
        </p:spPr>
      </p:pic>
      <p:pic>
        <p:nvPicPr>
          <p:cNvPr id="19" name="Picture 7" descr="D:\GPS.gif"/>
          <p:cNvPicPr>
            <a:picLocks noChangeAspect="1" noChangeArrowheads="1"/>
          </p:cNvPicPr>
          <p:nvPr/>
        </p:nvPicPr>
        <p:blipFill>
          <a:blip r:embed="rId7" cstate="print"/>
          <a:srcRect/>
          <a:stretch>
            <a:fillRect/>
          </a:stretch>
        </p:blipFill>
        <p:spPr bwMode="auto">
          <a:xfrm>
            <a:off x="5212654" y="4684816"/>
            <a:ext cx="525870" cy="682869"/>
          </a:xfrm>
          <a:prstGeom prst="rect">
            <a:avLst/>
          </a:prstGeom>
          <a:noFill/>
        </p:spPr>
      </p:pic>
      <p:pic>
        <p:nvPicPr>
          <p:cNvPr id="20" name="Picture 19" descr="Galileo_logo.svg.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55523" y="4351545"/>
            <a:ext cx="497799" cy="663732"/>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71542" y="4713706"/>
            <a:ext cx="490485" cy="653980"/>
          </a:xfrm>
          <a:prstGeom prst="rect">
            <a:avLst/>
          </a:prstGeom>
        </p:spPr>
      </p:pic>
      <p:pic>
        <p:nvPicPr>
          <p:cNvPr id="22" name="Picture 7" descr="D:\GPS.gif"/>
          <p:cNvPicPr>
            <a:picLocks noChangeAspect="1" noChangeArrowheads="1"/>
          </p:cNvPicPr>
          <p:nvPr/>
        </p:nvPicPr>
        <p:blipFill>
          <a:blip r:embed="rId7" cstate="print"/>
          <a:srcRect/>
          <a:stretch>
            <a:fillRect/>
          </a:stretch>
        </p:blipFill>
        <p:spPr bwMode="auto">
          <a:xfrm>
            <a:off x="5826338" y="2326489"/>
            <a:ext cx="668745" cy="868400"/>
          </a:xfrm>
          <a:prstGeom prst="rect">
            <a:avLst/>
          </a:prstGeom>
          <a:noFill/>
        </p:spPr>
      </p:pic>
      <p:pic>
        <p:nvPicPr>
          <p:cNvPr id="23" name="Picture 8" descr="D:\GLONASS.jpg"/>
          <p:cNvPicPr>
            <a:picLocks noChangeAspect="1" noChangeArrowheads="1"/>
          </p:cNvPicPr>
          <p:nvPr/>
        </p:nvPicPr>
        <p:blipFill>
          <a:blip r:embed="rId10" cstate="print"/>
          <a:srcRect/>
          <a:stretch>
            <a:fillRect/>
          </a:stretch>
        </p:blipFill>
        <p:spPr bwMode="auto">
          <a:xfrm>
            <a:off x="5774538" y="5214409"/>
            <a:ext cx="678784" cy="607767"/>
          </a:xfrm>
          <a:prstGeom prst="rect">
            <a:avLst/>
          </a:prstGeom>
          <a:noFill/>
        </p:spPr>
      </p:pic>
      <p:sp>
        <p:nvSpPr>
          <p:cNvPr id="4" name="Title 1">
            <a:extLst>
              <a:ext uri="{FF2B5EF4-FFF2-40B4-BE49-F238E27FC236}">
                <a16:creationId xmlns:a16="http://schemas.microsoft.com/office/drawing/2014/main" id="{0DF62B65-352A-AEA7-FEF1-6F4872D2A998}"/>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Evolution of </a:t>
            </a:r>
            <a:r>
              <a:rPr lang="fr-FR" sz="3200" b="1" dirty="0" err="1">
                <a:solidFill>
                  <a:srgbClr val="002147"/>
                </a:solidFill>
                <a:latin typeface="+mn-lt"/>
              </a:rPr>
              <a:t>geospatial</a:t>
            </a:r>
            <a:r>
              <a:rPr lang="fr-FR" sz="3200" b="1" dirty="0">
                <a:solidFill>
                  <a:srgbClr val="002147"/>
                </a:solidFill>
                <a:latin typeface="+mn-lt"/>
              </a:rPr>
              <a:t> technologies</a:t>
            </a:r>
            <a:endParaRPr lang="en-US" sz="3200" b="1" dirty="0">
              <a:solidFill>
                <a:srgbClr val="002147"/>
              </a:solidFill>
              <a:latin typeface="+mn-lt"/>
            </a:endParaRPr>
          </a:p>
        </p:txBody>
      </p:sp>
    </p:spTree>
    <p:extLst>
      <p:ext uri="{BB962C8B-B14F-4D97-AF65-F5344CB8AC3E}">
        <p14:creationId xmlns:p14="http://schemas.microsoft.com/office/powerpoint/2010/main" val="672306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4D82A84-C03A-6F63-9ECA-0B97F39C6BB3}"/>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a:t>
            </a:fld>
            <a:endParaRPr lang="en-GB" altLang="en-US" sz="1200" dirty="0">
              <a:solidFill>
                <a:schemeClr val="bg1"/>
              </a:solidFill>
            </a:endParaRPr>
          </a:p>
        </p:txBody>
      </p:sp>
      <p:sp>
        <p:nvSpPr>
          <p:cNvPr id="2" name="TextBox 1">
            <a:extLst>
              <a:ext uri="{FF2B5EF4-FFF2-40B4-BE49-F238E27FC236}">
                <a16:creationId xmlns:a16="http://schemas.microsoft.com/office/drawing/2014/main" id="{E074C00A-79C1-2D07-C6DD-16AF3097791F}"/>
              </a:ext>
            </a:extLst>
          </p:cNvPr>
          <p:cNvSpPr txBox="1"/>
          <p:nvPr/>
        </p:nvSpPr>
        <p:spPr>
          <a:xfrm>
            <a:off x="2523683" y="2414680"/>
            <a:ext cx="3068260" cy="1323439"/>
          </a:xfrm>
          <a:prstGeom prst="rect">
            <a:avLst/>
          </a:prstGeom>
          <a:noFill/>
        </p:spPr>
        <p:txBody>
          <a:bodyPr wrap="square">
            <a:spAutoFit/>
          </a:bodyPr>
          <a:lstStyle/>
          <a:p>
            <a:r>
              <a:rPr lang="en-US" sz="2000" dirty="0">
                <a:solidFill>
                  <a:srgbClr val="1F1F1F"/>
                </a:solidFill>
              </a:rPr>
              <a:t>A censor attached to a flying object (satellite, plane, drone) captures the radiation in question</a:t>
            </a:r>
            <a:endParaRPr lang="en-PH" sz="2000" dirty="0"/>
          </a:p>
        </p:txBody>
      </p:sp>
      <p:pic>
        <p:nvPicPr>
          <p:cNvPr id="13" name="Picture 12">
            <a:extLst>
              <a:ext uri="{FF2B5EF4-FFF2-40B4-BE49-F238E27FC236}">
                <a16:creationId xmlns:a16="http://schemas.microsoft.com/office/drawing/2014/main" id="{2A499F20-3E58-7F7A-B31F-5B2E92A67F14}"/>
              </a:ext>
            </a:extLst>
          </p:cNvPr>
          <p:cNvPicPr>
            <a:picLocks noChangeAspect="1"/>
          </p:cNvPicPr>
          <p:nvPr/>
        </p:nvPicPr>
        <p:blipFill rotWithShape="1">
          <a:blip r:embed="rId3"/>
          <a:srcRect l="21418" t="30616" r="41778" b="33527"/>
          <a:stretch/>
        </p:blipFill>
        <p:spPr>
          <a:xfrm>
            <a:off x="5924308" y="2343850"/>
            <a:ext cx="3744009" cy="1960601"/>
          </a:xfrm>
          <a:prstGeom prst="rect">
            <a:avLst/>
          </a:prstGeom>
        </p:spPr>
      </p:pic>
      <p:pic>
        <p:nvPicPr>
          <p:cNvPr id="1026" name="Picture 2" descr="Satellite image over Hawaii">
            <a:extLst>
              <a:ext uri="{FF2B5EF4-FFF2-40B4-BE49-F238E27FC236}">
                <a16:creationId xmlns:a16="http://schemas.microsoft.com/office/drawing/2014/main" id="{1DBE6E3F-6E34-3C20-9C5E-00C90BE3948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605"/>
          <a:stretch/>
        </p:blipFill>
        <p:spPr bwMode="auto">
          <a:xfrm>
            <a:off x="5423773" y="4636047"/>
            <a:ext cx="1462954" cy="1327046"/>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32">
            <a:extLst>
              <a:ext uri="{FF2B5EF4-FFF2-40B4-BE49-F238E27FC236}">
                <a16:creationId xmlns:a16="http://schemas.microsoft.com/office/drawing/2014/main" id="{6BD83AF3-CDC9-A718-F798-298AE1864AA9}"/>
              </a:ext>
            </a:extLst>
          </p:cNvPr>
          <p:cNvSpPr>
            <a:spLocks noChangeArrowheads="1"/>
          </p:cNvSpPr>
          <p:nvPr/>
        </p:nvSpPr>
        <p:spPr bwMode="auto">
          <a:xfrm>
            <a:off x="2145642" y="2500478"/>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pic>
        <p:nvPicPr>
          <p:cNvPr id="17" name="Picture 16">
            <a:extLst>
              <a:ext uri="{FF2B5EF4-FFF2-40B4-BE49-F238E27FC236}">
                <a16:creationId xmlns:a16="http://schemas.microsoft.com/office/drawing/2014/main" id="{66435B3B-D0EE-82C7-D7EA-CDADD63ADDA6}"/>
              </a:ext>
            </a:extLst>
          </p:cNvPr>
          <p:cNvPicPr>
            <a:picLocks noChangeAspect="1"/>
          </p:cNvPicPr>
          <p:nvPr/>
        </p:nvPicPr>
        <p:blipFill rotWithShape="1">
          <a:blip r:embed="rId5"/>
          <a:srcRect l="23892" t="26876" r="50000" b="29062"/>
          <a:stretch/>
        </p:blipFill>
        <p:spPr>
          <a:xfrm>
            <a:off x="7127811" y="4636048"/>
            <a:ext cx="1462954" cy="1327045"/>
          </a:xfrm>
          <a:prstGeom prst="rect">
            <a:avLst/>
          </a:prstGeom>
        </p:spPr>
      </p:pic>
      <p:sp>
        <p:nvSpPr>
          <p:cNvPr id="19" name="TextBox 18">
            <a:extLst>
              <a:ext uri="{FF2B5EF4-FFF2-40B4-BE49-F238E27FC236}">
                <a16:creationId xmlns:a16="http://schemas.microsoft.com/office/drawing/2014/main" id="{C680271A-6B50-3179-9424-C66A84534F6C}"/>
              </a:ext>
            </a:extLst>
          </p:cNvPr>
          <p:cNvSpPr txBox="1"/>
          <p:nvPr/>
        </p:nvSpPr>
        <p:spPr>
          <a:xfrm>
            <a:off x="3719737" y="5946777"/>
            <a:ext cx="6768752" cy="300082"/>
          </a:xfrm>
          <a:prstGeom prst="rect">
            <a:avLst/>
          </a:prstGeom>
          <a:noFill/>
        </p:spPr>
        <p:txBody>
          <a:bodyPr wrap="square">
            <a:spAutoFit/>
          </a:bodyPr>
          <a:lstStyle/>
          <a:p>
            <a:pPr marL="216694"/>
            <a:r>
              <a:rPr lang="fr-CH" sz="1350" dirty="0">
                <a:solidFill>
                  <a:srgbClr val="1F1F1F"/>
                </a:solidFill>
              </a:rPr>
              <a:t>Altitude                                  Images	                          Land cover                  </a:t>
            </a:r>
            <a:r>
              <a:rPr lang="fr-CH" sz="1350" dirty="0" err="1">
                <a:solidFill>
                  <a:srgbClr val="1F1F1F"/>
                </a:solidFill>
              </a:rPr>
              <a:t>Temperature</a:t>
            </a:r>
            <a:endParaRPr lang="fr-CH" sz="1350" dirty="0"/>
          </a:p>
        </p:txBody>
      </p:sp>
      <p:sp>
        <p:nvSpPr>
          <p:cNvPr id="20" name="AutoShape 32">
            <a:extLst>
              <a:ext uri="{FF2B5EF4-FFF2-40B4-BE49-F238E27FC236}">
                <a16:creationId xmlns:a16="http://schemas.microsoft.com/office/drawing/2014/main" id="{C52ADA64-BEBA-11A3-2912-DCA74F939575}"/>
              </a:ext>
            </a:extLst>
          </p:cNvPr>
          <p:cNvSpPr>
            <a:spLocks noChangeArrowheads="1"/>
          </p:cNvSpPr>
          <p:nvPr/>
        </p:nvSpPr>
        <p:spPr bwMode="auto">
          <a:xfrm>
            <a:off x="1775520" y="4878708"/>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21" name="TextBox 20">
            <a:extLst>
              <a:ext uri="{FF2B5EF4-FFF2-40B4-BE49-F238E27FC236}">
                <a16:creationId xmlns:a16="http://schemas.microsoft.com/office/drawing/2014/main" id="{3E03295D-9C23-E351-FFDC-2CA552BCCAD4}"/>
              </a:ext>
            </a:extLst>
          </p:cNvPr>
          <p:cNvSpPr txBox="1"/>
          <p:nvPr/>
        </p:nvSpPr>
        <p:spPr>
          <a:xfrm>
            <a:off x="2188087" y="4853066"/>
            <a:ext cx="1647546" cy="707886"/>
          </a:xfrm>
          <a:prstGeom prst="rect">
            <a:avLst/>
          </a:prstGeom>
          <a:noFill/>
        </p:spPr>
        <p:txBody>
          <a:bodyPr wrap="square">
            <a:spAutoFit/>
          </a:bodyPr>
          <a:lstStyle/>
          <a:p>
            <a:r>
              <a:rPr lang="fr-CH" sz="2000" dirty="0" err="1">
                <a:solidFill>
                  <a:srgbClr val="1F1F1F"/>
                </a:solidFill>
              </a:rPr>
              <a:t>Examples</a:t>
            </a:r>
            <a:r>
              <a:rPr lang="fr-CH" sz="2000" dirty="0">
                <a:solidFill>
                  <a:srgbClr val="1F1F1F"/>
                </a:solidFill>
              </a:rPr>
              <a:t> of </a:t>
            </a:r>
            <a:r>
              <a:rPr lang="fr-CH" sz="2000" dirty="0" err="1">
                <a:solidFill>
                  <a:srgbClr val="1F1F1F"/>
                </a:solidFill>
              </a:rPr>
              <a:t>derived</a:t>
            </a:r>
            <a:r>
              <a:rPr lang="fr-CH" sz="2000" dirty="0">
                <a:solidFill>
                  <a:srgbClr val="1F1F1F"/>
                </a:solidFill>
              </a:rPr>
              <a:t> data</a:t>
            </a:r>
            <a:endParaRPr lang="fr-CH" sz="2000" dirty="0"/>
          </a:p>
        </p:txBody>
      </p:sp>
      <p:sp>
        <p:nvSpPr>
          <p:cNvPr id="22" name="AutoShape 32">
            <a:extLst>
              <a:ext uri="{FF2B5EF4-FFF2-40B4-BE49-F238E27FC236}">
                <a16:creationId xmlns:a16="http://schemas.microsoft.com/office/drawing/2014/main" id="{0DCF069C-1FD1-669D-5CB5-BC3E0930A4EB}"/>
              </a:ext>
            </a:extLst>
          </p:cNvPr>
          <p:cNvSpPr>
            <a:spLocks noChangeArrowheads="1"/>
          </p:cNvSpPr>
          <p:nvPr/>
        </p:nvSpPr>
        <p:spPr bwMode="auto">
          <a:xfrm rot="7768954">
            <a:off x="6142796" y="4266328"/>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23" name="AutoShape 32">
            <a:extLst>
              <a:ext uri="{FF2B5EF4-FFF2-40B4-BE49-F238E27FC236}">
                <a16:creationId xmlns:a16="http://schemas.microsoft.com/office/drawing/2014/main" id="{F7463748-6D86-4276-F18B-27984EA1371F}"/>
              </a:ext>
            </a:extLst>
          </p:cNvPr>
          <p:cNvSpPr>
            <a:spLocks noChangeArrowheads="1"/>
          </p:cNvSpPr>
          <p:nvPr/>
        </p:nvSpPr>
        <p:spPr bwMode="auto">
          <a:xfrm rot="5400000">
            <a:off x="7461659" y="4323029"/>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24" name="AutoShape 32">
            <a:extLst>
              <a:ext uri="{FF2B5EF4-FFF2-40B4-BE49-F238E27FC236}">
                <a16:creationId xmlns:a16="http://schemas.microsoft.com/office/drawing/2014/main" id="{7C7C2FC7-97DC-19F4-2C67-8DBC0DF9E20E}"/>
              </a:ext>
            </a:extLst>
          </p:cNvPr>
          <p:cNvSpPr>
            <a:spLocks noChangeArrowheads="1"/>
          </p:cNvSpPr>
          <p:nvPr/>
        </p:nvSpPr>
        <p:spPr bwMode="auto">
          <a:xfrm rot="2738152">
            <a:off x="8897244" y="4301130"/>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pic>
        <p:nvPicPr>
          <p:cNvPr id="8" name="Picture 7">
            <a:extLst>
              <a:ext uri="{FF2B5EF4-FFF2-40B4-BE49-F238E27FC236}">
                <a16:creationId xmlns:a16="http://schemas.microsoft.com/office/drawing/2014/main" id="{4187C122-D2B7-6C36-B18D-462D0EFA22DC}"/>
              </a:ext>
            </a:extLst>
          </p:cNvPr>
          <p:cNvPicPr>
            <a:picLocks noChangeAspect="1"/>
          </p:cNvPicPr>
          <p:nvPr/>
        </p:nvPicPr>
        <p:blipFill rotWithShape="1">
          <a:blip r:embed="rId6"/>
          <a:srcRect b="4817"/>
          <a:stretch/>
        </p:blipFill>
        <p:spPr>
          <a:xfrm>
            <a:off x="8846107" y="4638116"/>
            <a:ext cx="1434818" cy="1338606"/>
          </a:xfrm>
          <a:prstGeom prst="rect">
            <a:avLst/>
          </a:prstGeom>
        </p:spPr>
      </p:pic>
      <p:pic>
        <p:nvPicPr>
          <p:cNvPr id="10" name="Picture 14">
            <a:extLst>
              <a:ext uri="{FF2B5EF4-FFF2-40B4-BE49-F238E27FC236}">
                <a16:creationId xmlns:a16="http://schemas.microsoft.com/office/drawing/2014/main" id="{624E3440-AA45-5298-448F-39BBC665AB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9736" y="4636047"/>
            <a:ext cx="1462954" cy="132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32">
            <a:extLst>
              <a:ext uri="{FF2B5EF4-FFF2-40B4-BE49-F238E27FC236}">
                <a16:creationId xmlns:a16="http://schemas.microsoft.com/office/drawing/2014/main" id="{78602BC0-B7E9-A309-3FF5-E18787299195}"/>
              </a:ext>
            </a:extLst>
          </p:cNvPr>
          <p:cNvSpPr>
            <a:spLocks noChangeArrowheads="1"/>
          </p:cNvSpPr>
          <p:nvPr/>
        </p:nvSpPr>
        <p:spPr bwMode="auto">
          <a:xfrm rot="8822458">
            <a:off x="4746308" y="4093674"/>
            <a:ext cx="1003031"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7" name="TextBox 6">
            <a:extLst>
              <a:ext uri="{FF2B5EF4-FFF2-40B4-BE49-F238E27FC236}">
                <a16:creationId xmlns:a16="http://schemas.microsoft.com/office/drawing/2014/main" id="{08173D08-26F5-0520-35D3-EAB3A06019B2}"/>
              </a:ext>
            </a:extLst>
          </p:cNvPr>
          <p:cNvSpPr txBox="1"/>
          <p:nvPr/>
        </p:nvSpPr>
        <p:spPr>
          <a:xfrm>
            <a:off x="1616543" y="757696"/>
            <a:ext cx="8958914" cy="1200329"/>
          </a:xfrm>
          <a:prstGeom prst="rect">
            <a:avLst/>
          </a:prstGeom>
          <a:noFill/>
        </p:spPr>
        <p:txBody>
          <a:bodyPr wrap="square">
            <a:spAutoFit/>
          </a:bodyPr>
          <a:lstStyle/>
          <a:p>
            <a:pPr algn="ctr"/>
            <a:r>
              <a:rPr lang="en-US" sz="2400" b="1" dirty="0">
                <a:solidFill>
                  <a:srgbClr val="040C28"/>
                </a:solidFill>
              </a:rPr>
              <a:t>Remote sensing</a:t>
            </a:r>
            <a:r>
              <a:rPr lang="en-US" sz="2400" dirty="0">
                <a:solidFill>
                  <a:srgbClr val="040C28"/>
                </a:solidFill>
              </a:rPr>
              <a:t>: Process of detecting and monitoring the physical characteristics of an area by measuring its reflected and emitted radiation at a distance (typically from satellite or aircraft)</a:t>
            </a:r>
            <a:endParaRPr lang="en-PH" sz="2400" dirty="0"/>
          </a:p>
        </p:txBody>
      </p:sp>
      <p:sp>
        <p:nvSpPr>
          <p:cNvPr id="3" name="Title 1">
            <a:extLst>
              <a:ext uri="{FF2B5EF4-FFF2-40B4-BE49-F238E27FC236}">
                <a16:creationId xmlns:a16="http://schemas.microsoft.com/office/drawing/2014/main" id="{78F52623-12DD-D7F6-1730-A3B31CC3ACA6}"/>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Geospatial Technologies – Remote Sensing (RS)</a:t>
            </a:r>
          </a:p>
        </p:txBody>
      </p:sp>
    </p:spTree>
    <p:extLst>
      <p:ext uri="{BB962C8B-B14F-4D97-AF65-F5344CB8AC3E}">
        <p14:creationId xmlns:p14="http://schemas.microsoft.com/office/powerpoint/2010/main" val="2587742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4D82A84-C03A-6F63-9ECA-0B97F39C6BB3}"/>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a:t>
            </a:fld>
            <a:endParaRPr lang="en-GB" altLang="en-US" sz="1200" dirty="0">
              <a:solidFill>
                <a:schemeClr val="bg1"/>
              </a:solidFill>
            </a:endParaRPr>
          </a:p>
        </p:txBody>
      </p:sp>
      <p:pic>
        <p:nvPicPr>
          <p:cNvPr id="10" name="Picture 9">
            <a:extLst>
              <a:ext uri="{FF2B5EF4-FFF2-40B4-BE49-F238E27FC236}">
                <a16:creationId xmlns:a16="http://schemas.microsoft.com/office/drawing/2014/main" id="{08696A10-D204-B052-FE42-845FE3FC90E7}"/>
              </a:ext>
            </a:extLst>
          </p:cNvPr>
          <p:cNvPicPr>
            <a:picLocks noChangeAspect="1"/>
          </p:cNvPicPr>
          <p:nvPr/>
        </p:nvPicPr>
        <p:blipFill>
          <a:blip r:embed="rId3"/>
          <a:stretch>
            <a:fillRect/>
          </a:stretch>
        </p:blipFill>
        <p:spPr>
          <a:xfrm>
            <a:off x="5757309" y="662834"/>
            <a:ext cx="5329100" cy="3004936"/>
          </a:xfrm>
          <a:prstGeom prst="rect">
            <a:avLst/>
          </a:prstGeom>
        </p:spPr>
      </p:pic>
      <p:pic>
        <p:nvPicPr>
          <p:cNvPr id="12" name="Picture 11">
            <a:extLst>
              <a:ext uri="{FF2B5EF4-FFF2-40B4-BE49-F238E27FC236}">
                <a16:creationId xmlns:a16="http://schemas.microsoft.com/office/drawing/2014/main" id="{793CCCB8-AACE-A475-4818-9EBBFDFF1BED}"/>
              </a:ext>
            </a:extLst>
          </p:cNvPr>
          <p:cNvPicPr>
            <a:picLocks noChangeAspect="1"/>
          </p:cNvPicPr>
          <p:nvPr/>
        </p:nvPicPr>
        <p:blipFill>
          <a:blip r:embed="rId4"/>
          <a:stretch>
            <a:fillRect/>
          </a:stretch>
        </p:blipFill>
        <p:spPr>
          <a:xfrm>
            <a:off x="1285193" y="3276615"/>
            <a:ext cx="6911752" cy="3004936"/>
          </a:xfrm>
          <a:prstGeom prst="rect">
            <a:avLst/>
          </a:prstGeom>
        </p:spPr>
      </p:pic>
      <p:sp>
        <p:nvSpPr>
          <p:cNvPr id="14" name="TextBox 13">
            <a:extLst>
              <a:ext uri="{FF2B5EF4-FFF2-40B4-BE49-F238E27FC236}">
                <a16:creationId xmlns:a16="http://schemas.microsoft.com/office/drawing/2014/main" id="{45BC5AD5-0B22-F9C5-0CAC-3716CCE4DEF2}"/>
              </a:ext>
            </a:extLst>
          </p:cNvPr>
          <p:cNvSpPr txBox="1"/>
          <p:nvPr/>
        </p:nvSpPr>
        <p:spPr>
          <a:xfrm>
            <a:off x="1558925" y="901760"/>
            <a:ext cx="2952328" cy="707886"/>
          </a:xfrm>
          <a:prstGeom prst="rect">
            <a:avLst/>
          </a:prstGeom>
          <a:noFill/>
        </p:spPr>
        <p:txBody>
          <a:bodyPr wrap="square">
            <a:spAutoFit/>
          </a:bodyPr>
          <a:lstStyle/>
          <a:p>
            <a:r>
              <a:rPr lang="en-US" sz="2000" dirty="0">
                <a:solidFill>
                  <a:srgbClr val="040C28"/>
                </a:solidFill>
              </a:rPr>
              <a:t>…. and there are plenty of satellites!</a:t>
            </a:r>
            <a:endParaRPr lang="en-US" sz="2000" dirty="0"/>
          </a:p>
        </p:txBody>
      </p:sp>
      <p:pic>
        <p:nvPicPr>
          <p:cNvPr id="16" name="Picture 15">
            <a:extLst>
              <a:ext uri="{FF2B5EF4-FFF2-40B4-BE49-F238E27FC236}">
                <a16:creationId xmlns:a16="http://schemas.microsoft.com/office/drawing/2014/main" id="{91FE3D4B-01AF-5348-A5D1-0F2B7EC8708A}"/>
              </a:ext>
            </a:extLst>
          </p:cNvPr>
          <p:cNvPicPr>
            <a:picLocks noChangeAspect="1"/>
          </p:cNvPicPr>
          <p:nvPr/>
        </p:nvPicPr>
        <p:blipFill>
          <a:blip r:embed="rId5"/>
          <a:stretch>
            <a:fillRect/>
          </a:stretch>
        </p:blipFill>
        <p:spPr>
          <a:xfrm>
            <a:off x="6983941" y="3522598"/>
            <a:ext cx="921530" cy="389878"/>
          </a:xfrm>
          <a:prstGeom prst="rect">
            <a:avLst/>
          </a:prstGeom>
        </p:spPr>
      </p:pic>
      <p:sp>
        <p:nvSpPr>
          <p:cNvPr id="2" name="Title 1">
            <a:extLst>
              <a:ext uri="{FF2B5EF4-FFF2-40B4-BE49-F238E27FC236}">
                <a16:creationId xmlns:a16="http://schemas.microsoft.com/office/drawing/2014/main" id="{755186C4-5C7A-2F2C-C639-B6A7F92FB9E4}"/>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Geospatial Technologies – Remote Sensing (RS)</a:t>
            </a:r>
          </a:p>
        </p:txBody>
      </p:sp>
      <p:sp>
        <p:nvSpPr>
          <p:cNvPr id="3" name="TextBox 2">
            <a:extLst>
              <a:ext uri="{FF2B5EF4-FFF2-40B4-BE49-F238E27FC236}">
                <a16:creationId xmlns:a16="http://schemas.microsoft.com/office/drawing/2014/main" id="{C65A0BA9-E625-1E6D-3320-674874925EAE}"/>
              </a:ext>
            </a:extLst>
          </p:cNvPr>
          <p:cNvSpPr txBox="1"/>
          <p:nvPr/>
        </p:nvSpPr>
        <p:spPr>
          <a:xfrm>
            <a:off x="794134" y="2079608"/>
            <a:ext cx="4844665" cy="1015663"/>
          </a:xfrm>
          <a:prstGeom prst="rect">
            <a:avLst/>
          </a:prstGeom>
          <a:noFill/>
        </p:spPr>
        <p:txBody>
          <a:bodyPr wrap="square">
            <a:spAutoFit/>
          </a:bodyPr>
          <a:lstStyle/>
          <a:p>
            <a:r>
              <a:rPr lang="en-US" sz="2000" dirty="0">
                <a:solidFill>
                  <a:srgbClr val="040C28"/>
                </a:solidFill>
              </a:rPr>
              <a:t>Only those from the National Aeronautics and Space Administration (NASA) and European Space Agency (ESA) shown here</a:t>
            </a:r>
            <a:endParaRPr lang="en-PH" sz="2000" dirty="0"/>
          </a:p>
        </p:txBody>
      </p:sp>
    </p:spTree>
    <p:extLst>
      <p:ext uri="{BB962C8B-B14F-4D97-AF65-F5344CB8AC3E}">
        <p14:creationId xmlns:p14="http://schemas.microsoft.com/office/powerpoint/2010/main" val="3834072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65D180-C28B-C235-7346-EC1F6994BEE3}"/>
              </a:ext>
            </a:extLst>
          </p:cNvPr>
          <p:cNvPicPr>
            <a:picLocks noChangeAspect="1"/>
          </p:cNvPicPr>
          <p:nvPr/>
        </p:nvPicPr>
        <p:blipFill>
          <a:blip r:embed="rId3"/>
          <a:stretch>
            <a:fillRect/>
          </a:stretch>
        </p:blipFill>
        <p:spPr>
          <a:xfrm>
            <a:off x="3157004" y="1553991"/>
            <a:ext cx="2880000" cy="4076065"/>
          </a:xfrm>
          <a:prstGeom prst="rect">
            <a:avLst/>
          </a:prstGeom>
          <a:ln>
            <a:solidFill>
              <a:schemeClr val="tx1"/>
            </a:solidFill>
          </a:ln>
        </p:spPr>
      </p:pic>
      <p:pic>
        <p:nvPicPr>
          <p:cNvPr id="7" name="Picture 6">
            <a:extLst>
              <a:ext uri="{FF2B5EF4-FFF2-40B4-BE49-F238E27FC236}">
                <a16:creationId xmlns:a16="http://schemas.microsoft.com/office/drawing/2014/main" id="{63AD4BB7-F881-F4F9-D8D5-0CF4AB9325CA}"/>
              </a:ext>
            </a:extLst>
          </p:cNvPr>
          <p:cNvPicPr>
            <a:picLocks noChangeAspect="1"/>
          </p:cNvPicPr>
          <p:nvPr/>
        </p:nvPicPr>
        <p:blipFill>
          <a:blip r:embed="rId4"/>
          <a:stretch>
            <a:fillRect/>
          </a:stretch>
        </p:blipFill>
        <p:spPr>
          <a:xfrm>
            <a:off x="9125842" y="2490320"/>
            <a:ext cx="2880000" cy="3822934"/>
          </a:xfrm>
          <a:prstGeom prst="rect">
            <a:avLst/>
          </a:prstGeom>
          <a:ln>
            <a:solidFill>
              <a:schemeClr val="tx1"/>
            </a:solidFill>
          </a:ln>
        </p:spPr>
      </p:pic>
      <p:sp>
        <p:nvSpPr>
          <p:cNvPr id="5" name="Slide Number Placeholder 3">
            <a:extLst>
              <a:ext uri="{FF2B5EF4-FFF2-40B4-BE49-F238E27FC236}">
                <a16:creationId xmlns:a16="http://schemas.microsoft.com/office/drawing/2014/main" id="{B4D82A84-C03A-6F63-9ECA-0B97F39C6BB3}"/>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7</a:t>
            </a:fld>
            <a:endParaRPr lang="en-GB" altLang="en-US" sz="1200" dirty="0">
              <a:solidFill>
                <a:schemeClr val="bg1"/>
              </a:solidFill>
            </a:endParaRPr>
          </a:p>
        </p:txBody>
      </p:sp>
      <p:sp>
        <p:nvSpPr>
          <p:cNvPr id="2" name="TextBox 1">
            <a:extLst>
              <a:ext uri="{FF2B5EF4-FFF2-40B4-BE49-F238E27FC236}">
                <a16:creationId xmlns:a16="http://schemas.microsoft.com/office/drawing/2014/main" id="{575AFA0A-2929-F578-33F8-603DC0B0B41D}"/>
              </a:ext>
            </a:extLst>
          </p:cNvPr>
          <p:cNvSpPr txBox="1"/>
          <p:nvPr/>
        </p:nvSpPr>
        <p:spPr>
          <a:xfrm>
            <a:off x="3612776" y="744162"/>
            <a:ext cx="8122947" cy="646331"/>
          </a:xfrm>
          <a:prstGeom prst="rect">
            <a:avLst/>
          </a:prstGeom>
          <a:noFill/>
        </p:spPr>
        <p:txBody>
          <a:bodyPr wrap="square">
            <a:spAutoFit/>
          </a:bodyPr>
          <a:lstStyle/>
          <a:p>
            <a:r>
              <a:rPr lang="en-US" dirty="0">
                <a:solidFill>
                  <a:srgbClr val="151515"/>
                </a:solidFill>
                <a:latin typeface="Avenir Next"/>
              </a:rPr>
              <a:t>A use which began a long time ago and which continues to support programs to combat vector-borne diseases in particular (example for Malaria presented here)</a:t>
            </a:r>
            <a:endParaRPr lang="en-PH" dirty="0"/>
          </a:p>
        </p:txBody>
      </p:sp>
      <p:pic>
        <p:nvPicPr>
          <p:cNvPr id="4" name="Picture 3">
            <a:extLst>
              <a:ext uri="{FF2B5EF4-FFF2-40B4-BE49-F238E27FC236}">
                <a16:creationId xmlns:a16="http://schemas.microsoft.com/office/drawing/2014/main" id="{A2506679-408A-37C7-EE3A-6ECC9E2A1004}"/>
              </a:ext>
            </a:extLst>
          </p:cNvPr>
          <p:cNvPicPr>
            <a:picLocks noChangeAspect="1"/>
          </p:cNvPicPr>
          <p:nvPr/>
        </p:nvPicPr>
        <p:blipFill rotWithShape="1">
          <a:blip r:embed="rId5"/>
          <a:srcRect l="4648" t="975" r="2925" b="6614"/>
          <a:stretch/>
        </p:blipFill>
        <p:spPr>
          <a:xfrm>
            <a:off x="215153" y="1246094"/>
            <a:ext cx="2880000" cy="4091572"/>
          </a:xfrm>
          <a:prstGeom prst="rect">
            <a:avLst/>
          </a:prstGeom>
          <a:ln>
            <a:solidFill>
              <a:schemeClr val="tx1"/>
            </a:solidFill>
          </a:ln>
        </p:spPr>
      </p:pic>
      <p:sp>
        <p:nvSpPr>
          <p:cNvPr id="10" name="TextBox 9">
            <a:extLst>
              <a:ext uri="{FF2B5EF4-FFF2-40B4-BE49-F238E27FC236}">
                <a16:creationId xmlns:a16="http://schemas.microsoft.com/office/drawing/2014/main" id="{7EDECDEC-2DC4-E9DB-1177-5ADE0DE5250F}"/>
              </a:ext>
            </a:extLst>
          </p:cNvPr>
          <p:cNvSpPr txBox="1"/>
          <p:nvPr/>
        </p:nvSpPr>
        <p:spPr>
          <a:xfrm>
            <a:off x="1413257" y="1250559"/>
            <a:ext cx="849015" cy="369332"/>
          </a:xfrm>
          <a:prstGeom prst="rect">
            <a:avLst/>
          </a:prstGeom>
          <a:noFill/>
        </p:spPr>
        <p:txBody>
          <a:bodyPr wrap="square">
            <a:spAutoFit/>
          </a:bodyPr>
          <a:lstStyle/>
          <a:p>
            <a:r>
              <a:rPr lang="fr-FR" b="1" dirty="0">
                <a:solidFill>
                  <a:srgbClr val="FF0000"/>
                </a:solidFill>
              </a:rPr>
              <a:t>1994</a:t>
            </a:r>
            <a:endParaRPr lang="en-PH" b="1" dirty="0">
              <a:solidFill>
                <a:srgbClr val="FF0000"/>
              </a:solidFill>
            </a:endParaRPr>
          </a:p>
        </p:txBody>
      </p:sp>
      <p:sp>
        <p:nvSpPr>
          <p:cNvPr id="15" name="TextBox 14">
            <a:extLst>
              <a:ext uri="{FF2B5EF4-FFF2-40B4-BE49-F238E27FC236}">
                <a16:creationId xmlns:a16="http://schemas.microsoft.com/office/drawing/2014/main" id="{149C8D33-9F13-3823-2D66-1F9F53573E36}"/>
              </a:ext>
            </a:extLst>
          </p:cNvPr>
          <p:cNvSpPr txBox="1"/>
          <p:nvPr/>
        </p:nvSpPr>
        <p:spPr>
          <a:xfrm>
            <a:off x="4251835" y="1553991"/>
            <a:ext cx="849015" cy="369332"/>
          </a:xfrm>
          <a:prstGeom prst="rect">
            <a:avLst/>
          </a:prstGeom>
          <a:noFill/>
        </p:spPr>
        <p:txBody>
          <a:bodyPr wrap="square">
            <a:spAutoFit/>
          </a:bodyPr>
          <a:lstStyle/>
          <a:p>
            <a:r>
              <a:rPr lang="fr-FR" b="1" dirty="0">
                <a:solidFill>
                  <a:srgbClr val="FF0000"/>
                </a:solidFill>
              </a:rPr>
              <a:t>2005</a:t>
            </a:r>
            <a:endParaRPr lang="en-PH" b="1" dirty="0">
              <a:solidFill>
                <a:srgbClr val="FF0000"/>
              </a:solidFill>
            </a:endParaRPr>
          </a:p>
        </p:txBody>
      </p:sp>
      <p:sp>
        <p:nvSpPr>
          <p:cNvPr id="18" name="TextBox 17">
            <a:extLst>
              <a:ext uri="{FF2B5EF4-FFF2-40B4-BE49-F238E27FC236}">
                <a16:creationId xmlns:a16="http://schemas.microsoft.com/office/drawing/2014/main" id="{4A5D0163-931E-0680-6372-62452C0BE3BA}"/>
              </a:ext>
            </a:extLst>
          </p:cNvPr>
          <p:cNvSpPr txBox="1"/>
          <p:nvPr/>
        </p:nvSpPr>
        <p:spPr>
          <a:xfrm>
            <a:off x="10237067" y="2499988"/>
            <a:ext cx="849015" cy="369332"/>
          </a:xfrm>
          <a:prstGeom prst="rect">
            <a:avLst/>
          </a:prstGeom>
          <a:noFill/>
        </p:spPr>
        <p:txBody>
          <a:bodyPr wrap="square">
            <a:spAutoFit/>
          </a:bodyPr>
          <a:lstStyle/>
          <a:p>
            <a:r>
              <a:rPr lang="fr-FR" b="1" dirty="0">
                <a:solidFill>
                  <a:srgbClr val="FF0000"/>
                </a:solidFill>
              </a:rPr>
              <a:t>2021</a:t>
            </a:r>
            <a:endParaRPr lang="en-PH" b="1" dirty="0">
              <a:solidFill>
                <a:srgbClr val="FF0000"/>
              </a:solidFill>
            </a:endParaRPr>
          </a:p>
        </p:txBody>
      </p:sp>
      <p:sp>
        <p:nvSpPr>
          <p:cNvPr id="3" name="Title 1">
            <a:extLst>
              <a:ext uri="{FF2B5EF4-FFF2-40B4-BE49-F238E27FC236}">
                <a16:creationId xmlns:a16="http://schemas.microsoft.com/office/drawing/2014/main" id="{2158975A-4AAA-D1C9-D71E-11E7A3668719}"/>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Geospatial Technologies – Remote sensing to combat malaria</a:t>
            </a:r>
          </a:p>
        </p:txBody>
      </p:sp>
      <p:pic>
        <p:nvPicPr>
          <p:cNvPr id="9" name="Picture 8">
            <a:extLst>
              <a:ext uri="{FF2B5EF4-FFF2-40B4-BE49-F238E27FC236}">
                <a16:creationId xmlns:a16="http://schemas.microsoft.com/office/drawing/2014/main" id="{C6F6EEC7-7EC7-A955-1EAB-3B7C50878681}"/>
              </a:ext>
            </a:extLst>
          </p:cNvPr>
          <p:cNvPicPr>
            <a:picLocks noChangeAspect="1"/>
          </p:cNvPicPr>
          <p:nvPr/>
        </p:nvPicPr>
        <p:blipFill>
          <a:blip r:embed="rId6"/>
          <a:stretch>
            <a:fillRect/>
          </a:stretch>
        </p:blipFill>
        <p:spPr>
          <a:xfrm>
            <a:off x="6116628" y="2011360"/>
            <a:ext cx="2880000" cy="4102478"/>
          </a:xfrm>
          <a:prstGeom prst="rect">
            <a:avLst/>
          </a:prstGeom>
          <a:ln>
            <a:solidFill>
              <a:schemeClr val="tx1"/>
            </a:solidFill>
          </a:ln>
        </p:spPr>
      </p:pic>
      <p:sp>
        <p:nvSpPr>
          <p:cNvPr id="11" name="TextBox 10">
            <a:extLst>
              <a:ext uri="{FF2B5EF4-FFF2-40B4-BE49-F238E27FC236}">
                <a16:creationId xmlns:a16="http://schemas.microsoft.com/office/drawing/2014/main" id="{AC7A3E39-0031-9E83-207B-4AD86BA1D2BC}"/>
              </a:ext>
            </a:extLst>
          </p:cNvPr>
          <p:cNvSpPr txBox="1"/>
          <p:nvPr/>
        </p:nvSpPr>
        <p:spPr>
          <a:xfrm>
            <a:off x="7255051" y="1995056"/>
            <a:ext cx="849015" cy="369332"/>
          </a:xfrm>
          <a:prstGeom prst="rect">
            <a:avLst/>
          </a:prstGeom>
          <a:noFill/>
        </p:spPr>
        <p:txBody>
          <a:bodyPr wrap="square">
            <a:spAutoFit/>
          </a:bodyPr>
          <a:lstStyle/>
          <a:p>
            <a:r>
              <a:rPr lang="fr-FR" b="1" dirty="0">
                <a:solidFill>
                  <a:srgbClr val="FF0000"/>
                </a:solidFill>
              </a:rPr>
              <a:t>2017</a:t>
            </a:r>
            <a:endParaRPr lang="en-PH" b="1" dirty="0">
              <a:solidFill>
                <a:srgbClr val="FF0000"/>
              </a:solidFill>
            </a:endParaRPr>
          </a:p>
        </p:txBody>
      </p:sp>
    </p:spTree>
    <p:extLst>
      <p:ext uri="{BB962C8B-B14F-4D97-AF65-F5344CB8AC3E}">
        <p14:creationId xmlns:p14="http://schemas.microsoft.com/office/powerpoint/2010/main" val="115155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4D82A84-C03A-6F63-9ECA-0B97F39C6BB3}"/>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8</a:t>
            </a:fld>
            <a:endParaRPr lang="en-GB" altLang="en-US" sz="1200" dirty="0">
              <a:solidFill>
                <a:schemeClr val="bg1"/>
              </a:solidFill>
            </a:endParaRPr>
          </a:p>
        </p:txBody>
      </p:sp>
      <p:sp>
        <p:nvSpPr>
          <p:cNvPr id="2" name="TextBox 1">
            <a:extLst>
              <a:ext uri="{FF2B5EF4-FFF2-40B4-BE49-F238E27FC236}">
                <a16:creationId xmlns:a16="http://schemas.microsoft.com/office/drawing/2014/main" id="{E074C00A-79C1-2D07-C6DD-16AF3097791F}"/>
              </a:ext>
            </a:extLst>
          </p:cNvPr>
          <p:cNvSpPr txBox="1"/>
          <p:nvPr/>
        </p:nvSpPr>
        <p:spPr>
          <a:xfrm>
            <a:off x="1951880" y="2162000"/>
            <a:ext cx="3428300" cy="707886"/>
          </a:xfrm>
          <a:prstGeom prst="rect">
            <a:avLst/>
          </a:prstGeom>
          <a:noFill/>
        </p:spPr>
        <p:txBody>
          <a:bodyPr wrap="square">
            <a:spAutoFit/>
          </a:bodyPr>
          <a:lstStyle/>
          <a:p>
            <a:r>
              <a:rPr lang="en-US" sz="2000" dirty="0">
                <a:solidFill>
                  <a:srgbClr val="1F1F1F"/>
                </a:solidFill>
              </a:rPr>
              <a:t>A camera is attached to a flying object or to the ground</a:t>
            </a:r>
            <a:endParaRPr lang="en-US" sz="2000" dirty="0"/>
          </a:p>
        </p:txBody>
      </p:sp>
      <p:sp>
        <p:nvSpPr>
          <p:cNvPr id="7" name="TextBox 6">
            <a:extLst>
              <a:ext uri="{FF2B5EF4-FFF2-40B4-BE49-F238E27FC236}">
                <a16:creationId xmlns:a16="http://schemas.microsoft.com/office/drawing/2014/main" id="{08173D08-26F5-0520-35D3-EAB3A06019B2}"/>
              </a:ext>
            </a:extLst>
          </p:cNvPr>
          <p:cNvSpPr txBox="1"/>
          <p:nvPr/>
        </p:nvSpPr>
        <p:spPr>
          <a:xfrm>
            <a:off x="1125070" y="777054"/>
            <a:ext cx="9941859" cy="830997"/>
          </a:xfrm>
          <a:prstGeom prst="rect">
            <a:avLst/>
          </a:prstGeom>
          <a:noFill/>
        </p:spPr>
        <p:txBody>
          <a:bodyPr wrap="square">
            <a:spAutoFit/>
          </a:bodyPr>
          <a:lstStyle/>
          <a:p>
            <a:pPr algn="ctr"/>
            <a:r>
              <a:rPr lang="en-US" sz="2400" b="1" dirty="0">
                <a:solidFill>
                  <a:srgbClr val="040C28"/>
                </a:solidFill>
              </a:rPr>
              <a:t>Photogrammetry</a:t>
            </a:r>
            <a:r>
              <a:rPr lang="en-US" sz="2400" dirty="0">
                <a:solidFill>
                  <a:srgbClr val="040C28"/>
                </a:solidFill>
              </a:rPr>
              <a:t>: Determination of the dimension of objects, by means of measurements made on photographic perspectives of these objects.</a:t>
            </a:r>
            <a:endParaRPr lang="en-PH" sz="2400" dirty="0"/>
          </a:p>
        </p:txBody>
      </p:sp>
      <p:sp>
        <p:nvSpPr>
          <p:cNvPr id="15" name="AutoShape 32">
            <a:extLst>
              <a:ext uri="{FF2B5EF4-FFF2-40B4-BE49-F238E27FC236}">
                <a16:creationId xmlns:a16="http://schemas.microsoft.com/office/drawing/2014/main" id="{6BD83AF3-CDC9-A718-F798-298AE1864AA9}"/>
              </a:ext>
            </a:extLst>
          </p:cNvPr>
          <p:cNvSpPr>
            <a:spLocks noChangeArrowheads="1"/>
          </p:cNvSpPr>
          <p:nvPr/>
        </p:nvSpPr>
        <p:spPr bwMode="auto">
          <a:xfrm>
            <a:off x="1573838" y="2162001"/>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19" name="TextBox 18">
            <a:extLst>
              <a:ext uri="{FF2B5EF4-FFF2-40B4-BE49-F238E27FC236}">
                <a16:creationId xmlns:a16="http://schemas.microsoft.com/office/drawing/2014/main" id="{C680271A-6B50-3179-9424-C66A84534F6C}"/>
              </a:ext>
            </a:extLst>
          </p:cNvPr>
          <p:cNvSpPr txBox="1"/>
          <p:nvPr/>
        </p:nvSpPr>
        <p:spPr>
          <a:xfrm>
            <a:off x="5798847" y="5856111"/>
            <a:ext cx="3222819" cy="300082"/>
          </a:xfrm>
          <a:prstGeom prst="rect">
            <a:avLst/>
          </a:prstGeom>
          <a:noFill/>
        </p:spPr>
        <p:txBody>
          <a:bodyPr wrap="square">
            <a:spAutoFit/>
          </a:bodyPr>
          <a:lstStyle/>
          <a:p>
            <a:pPr marL="216694"/>
            <a:r>
              <a:rPr lang="fr-CH" sz="1350" dirty="0" err="1">
                <a:solidFill>
                  <a:srgbClr val="1F1F1F"/>
                </a:solidFill>
              </a:rPr>
              <a:t>Topography</a:t>
            </a:r>
            <a:r>
              <a:rPr lang="fr-CH" sz="1350" dirty="0">
                <a:solidFill>
                  <a:srgbClr val="1F1F1F"/>
                </a:solidFill>
              </a:rPr>
              <a:t>                          3D </a:t>
            </a:r>
            <a:r>
              <a:rPr lang="fr-CH" sz="1350" dirty="0" err="1">
                <a:solidFill>
                  <a:srgbClr val="1F1F1F"/>
                </a:solidFill>
              </a:rPr>
              <a:t>views</a:t>
            </a:r>
            <a:endParaRPr lang="fr-CH" sz="1350" dirty="0"/>
          </a:p>
        </p:txBody>
      </p:sp>
      <p:sp>
        <p:nvSpPr>
          <p:cNvPr id="20" name="AutoShape 32">
            <a:extLst>
              <a:ext uri="{FF2B5EF4-FFF2-40B4-BE49-F238E27FC236}">
                <a16:creationId xmlns:a16="http://schemas.microsoft.com/office/drawing/2014/main" id="{C52ADA64-BEBA-11A3-2912-DCA74F939575}"/>
              </a:ext>
            </a:extLst>
          </p:cNvPr>
          <p:cNvSpPr>
            <a:spLocks noChangeArrowheads="1"/>
          </p:cNvSpPr>
          <p:nvPr/>
        </p:nvSpPr>
        <p:spPr bwMode="auto">
          <a:xfrm>
            <a:off x="3683579" y="4749963"/>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21" name="TextBox 20">
            <a:extLst>
              <a:ext uri="{FF2B5EF4-FFF2-40B4-BE49-F238E27FC236}">
                <a16:creationId xmlns:a16="http://schemas.microsoft.com/office/drawing/2014/main" id="{3E03295D-9C23-E351-FFDC-2CA552BCCAD4}"/>
              </a:ext>
            </a:extLst>
          </p:cNvPr>
          <p:cNvSpPr txBox="1"/>
          <p:nvPr/>
        </p:nvSpPr>
        <p:spPr>
          <a:xfrm>
            <a:off x="4096146" y="4724321"/>
            <a:ext cx="1647546" cy="707886"/>
          </a:xfrm>
          <a:prstGeom prst="rect">
            <a:avLst/>
          </a:prstGeom>
          <a:noFill/>
        </p:spPr>
        <p:txBody>
          <a:bodyPr wrap="square">
            <a:spAutoFit/>
          </a:bodyPr>
          <a:lstStyle/>
          <a:p>
            <a:r>
              <a:rPr lang="en-US" sz="2000" dirty="0">
                <a:solidFill>
                  <a:srgbClr val="1F1F1F"/>
                </a:solidFill>
              </a:rPr>
              <a:t>Examples of derived data</a:t>
            </a:r>
            <a:endParaRPr lang="en-US" sz="2000" dirty="0"/>
          </a:p>
        </p:txBody>
      </p:sp>
      <p:sp>
        <p:nvSpPr>
          <p:cNvPr id="23" name="AutoShape 32">
            <a:extLst>
              <a:ext uri="{FF2B5EF4-FFF2-40B4-BE49-F238E27FC236}">
                <a16:creationId xmlns:a16="http://schemas.microsoft.com/office/drawing/2014/main" id="{F7463748-6D86-4276-F18B-27984EA1371F}"/>
              </a:ext>
            </a:extLst>
          </p:cNvPr>
          <p:cNvSpPr>
            <a:spLocks noChangeArrowheads="1"/>
          </p:cNvSpPr>
          <p:nvPr/>
        </p:nvSpPr>
        <p:spPr bwMode="auto">
          <a:xfrm rot="7839709">
            <a:off x="6482599" y="3868410"/>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24" name="AutoShape 32">
            <a:extLst>
              <a:ext uri="{FF2B5EF4-FFF2-40B4-BE49-F238E27FC236}">
                <a16:creationId xmlns:a16="http://schemas.microsoft.com/office/drawing/2014/main" id="{7C7C2FC7-97DC-19F4-2C67-8DBC0DF9E20E}"/>
              </a:ext>
            </a:extLst>
          </p:cNvPr>
          <p:cNvSpPr>
            <a:spLocks noChangeArrowheads="1"/>
          </p:cNvSpPr>
          <p:nvPr/>
        </p:nvSpPr>
        <p:spPr bwMode="auto">
          <a:xfrm rot="2738152">
            <a:off x="8319672" y="4050116"/>
            <a:ext cx="378042"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pic>
        <p:nvPicPr>
          <p:cNvPr id="4" name="Picture 3">
            <a:extLst>
              <a:ext uri="{FF2B5EF4-FFF2-40B4-BE49-F238E27FC236}">
                <a16:creationId xmlns:a16="http://schemas.microsoft.com/office/drawing/2014/main" id="{97F06ADE-B1D0-74A6-926F-BA0FC11BB645}"/>
              </a:ext>
            </a:extLst>
          </p:cNvPr>
          <p:cNvPicPr>
            <a:picLocks noChangeAspect="1"/>
          </p:cNvPicPr>
          <p:nvPr/>
        </p:nvPicPr>
        <p:blipFill>
          <a:blip r:embed="rId3"/>
          <a:stretch>
            <a:fillRect/>
          </a:stretch>
        </p:blipFill>
        <p:spPr>
          <a:xfrm>
            <a:off x="7502177" y="4421342"/>
            <a:ext cx="1519489" cy="1374776"/>
          </a:xfrm>
          <a:prstGeom prst="rect">
            <a:avLst/>
          </a:prstGeom>
        </p:spPr>
      </p:pic>
      <p:pic>
        <p:nvPicPr>
          <p:cNvPr id="12" name="Picture 11">
            <a:extLst>
              <a:ext uri="{FF2B5EF4-FFF2-40B4-BE49-F238E27FC236}">
                <a16:creationId xmlns:a16="http://schemas.microsoft.com/office/drawing/2014/main" id="{76244965-9393-9266-DE7E-A197197CEDD9}"/>
              </a:ext>
            </a:extLst>
          </p:cNvPr>
          <p:cNvPicPr>
            <a:picLocks noChangeAspect="1"/>
          </p:cNvPicPr>
          <p:nvPr/>
        </p:nvPicPr>
        <p:blipFill>
          <a:blip r:embed="rId4"/>
          <a:stretch>
            <a:fillRect/>
          </a:stretch>
        </p:blipFill>
        <p:spPr>
          <a:xfrm>
            <a:off x="5459166" y="1958404"/>
            <a:ext cx="3000394" cy="1661022"/>
          </a:xfrm>
          <a:prstGeom prst="rect">
            <a:avLst/>
          </a:prstGeom>
        </p:spPr>
      </p:pic>
      <p:pic>
        <p:nvPicPr>
          <p:cNvPr id="18" name="Picture 17">
            <a:extLst>
              <a:ext uri="{FF2B5EF4-FFF2-40B4-BE49-F238E27FC236}">
                <a16:creationId xmlns:a16="http://schemas.microsoft.com/office/drawing/2014/main" id="{6AF4BF66-0428-035C-5721-6B2C98B80380}"/>
              </a:ext>
            </a:extLst>
          </p:cNvPr>
          <p:cNvPicPr>
            <a:picLocks noChangeAspect="1"/>
          </p:cNvPicPr>
          <p:nvPr/>
        </p:nvPicPr>
        <p:blipFill>
          <a:blip r:embed="rId5"/>
          <a:stretch>
            <a:fillRect/>
          </a:stretch>
        </p:blipFill>
        <p:spPr>
          <a:xfrm>
            <a:off x="7633390" y="2383645"/>
            <a:ext cx="2244151" cy="1579555"/>
          </a:xfrm>
          <a:prstGeom prst="rect">
            <a:avLst/>
          </a:prstGeom>
        </p:spPr>
      </p:pic>
      <p:pic>
        <p:nvPicPr>
          <p:cNvPr id="26" name="Picture 25">
            <a:extLst>
              <a:ext uri="{FF2B5EF4-FFF2-40B4-BE49-F238E27FC236}">
                <a16:creationId xmlns:a16="http://schemas.microsoft.com/office/drawing/2014/main" id="{79A3A6C4-9854-04B5-8CC3-27D4558D94B8}"/>
              </a:ext>
            </a:extLst>
          </p:cNvPr>
          <p:cNvPicPr>
            <a:picLocks noChangeAspect="1"/>
          </p:cNvPicPr>
          <p:nvPr/>
        </p:nvPicPr>
        <p:blipFill>
          <a:blip r:embed="rId6"/>
          <a:stretch>
            <a:fillRect/>
          </a:stretch>
        </p:blipFill>
        <p:spPr>
          <a:xfrm>
            <a:off x="5739998" y="4403775"/>
            <a:ext cx="1519489" cy="1409910"/>
          </a:xfrm>
          <a:prstGeom prst="rect">
            <a:avLst/>
          </a:prstGeom>
        </p:spPr>
      </p:pic>
      <p:sp>
        <p:nvSpPr>
          <p:cNvPr id="3" name="Title 1">
            <a:extLst>
              <a:ext uri="{FF2B5EF4-FFF2-40B4-BE49-F238E27FC236}">
                <a16:creationId xmlns:a16="http://schemas.microsoft.com/office/drawing/2014/main" id="{1970F689-E89A-A350-92FF-8F204D3B7A94}"/>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Geospatial Technologies – Photogrammetry</a:t>
            </a:r>
          </a:p>
        </p:txBody>
      </p:sp>
    </p:spTree>
    <p:extLst>
      <p:ext uri="{BB962C8B-B14F-4D97-AF65-F5344CB8AC3E}">
        <p14:creationId xmlns:p14="http://schemas.microsoft.com/office/powerpoint/2010/main" val="46620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75C61F-8BEC-10A4-D629-4DB2217FFE33}"/>
              </a:ext>
            </a:extLst>
          </p:cNvPr>
          <p:cNvPicPr>
            <a:picLocks noChangeAspect="1"/>
          </p:cNvPicPr>
          <p:nvPr/>
        </p:nvPicPr>
        <p:blipFill>
          <a:blip r:embed="rId2"/>
          <a:stretch>
            <a:fillRect/>
          </a:stretch>
        </p:blipFill>
        <p:spPr>
          <a:xfrm>
            <a:off x="6404802" y="1909148"/>
            <a:ext cx="2242826" cy="1685200"/>
          </a:xfrm>
          <a:prstGeom prst="rect">
            <a:avLst/>
          </a:prstGeom>
        </p:spPr>
      </p:pic>
      <p:pic>
        <p:nvPicPr>
          <p:cNvPr id="5" name="Picture 4">
            <a:extLst>
              <a:ext uri="{FF2B5EF4-FFF2-40B4-BE49-F238E27FC236}">
                <a16:creationId xmlns:a16="http://schemas.microsoft.com/office/drawing/2014/main" id="{900D6ED6-14F8-37AC-2196-AF9805AF67EB}"/>
              </a:ext>
            </a:extLst>
          </p:cNvPr>
          <p:cNvPicPr>
            <a:picLocks noChangeAspect="1"/>
          </p:cNvPicPr>
          <p:nvPr/>
        </p:nvPicPr>
        <p:blipFill>
          <a:blip r:embed="rId3"/>
          <a:stretch>
            <a:fillRect/>
          </a:stretch>
        </p:blipFill>
        <p:spPr>
          <a:xfrm>
            <a:off x="8009848" y="2398528"/>
            <a:ext cx="2743357" cy="1801299"/>
          </a:xfrm>
          <a:prstGeom prst="rect">
            <a:avLst/>
          </a:prstGeom>
        </p:spPr>
      </p:pic>
      <p:sp>
        <p:nvSpPr>
          <p:cNvPr id="7" name="TextBox 6">
            <a:extLst>
              <a:ext uri="{FF2B5EF4-FFF2-40B4-BE49-F238E27FC236}">
                <a16:creationId xmlns:a16="http://schemas.microsoft.com/office/drawing/2014/main" id="{F9604D39-D001-4DDA-F1D7-ACCDA32C7E83}"/>
              </a:ext>
            </a:extLst>
          </p:cNvPr>
          <p:cNvSpPr txBox="1"/>
          <p:nvPr/>
        </p:nvSpPr>
        <p:spPr>
          <a:xfrm>
            <a:off x="935682" y="2482962"/>
            <a:ext cx="5377570" cy="1015663"/>
          </a:xfrm>
          <a:prstGeom prst="rect">
            <a:avLst/>
          </a:prstGeom>
          <a:noFill/>
        </p:spPr>
        <p:txBody>
          <a:bodyPr wrap="square">
            <a:spAutoFit/>
          </a:bodyPr>
          <a:lstStyle/>
          <a:p>
            <a:pPr algn="r"/>
            <a:r>
              <a:rPr lang="en-US" sz="2000" dirty="0">
                <a:solidFill>
                  <a:srgbClr val="1F1F1F"/>
                </a:solidFill>
              </a:rPr>
              <a:t>Using satellite (or other) imagery as a ground reference to assess and improve the quality of geospatial data (Session 6)</a:t>
            </a:r>
            <a:endParaRPr lang="en-PH" sz="2000" dirty="0"/>
          </a:p>
        </p:txBody>
      </p:sp>
      <p:sp>
        <p:nvSpPr>
          <p:cNvPr id="8" name="TextBox 7">
            <a:extLst>
              <a:ext uri="{FF2B5EF4-FFF2-40B4-BE49-F238E27FC236}">
                <a16:creationId xmlns:a16="http://schemas.microsoft.com/office/drawing/2014/main" id="{E0B9DDAF-0E47-A601-48BE-31D14FE3A189}"/>
              </a:ext>
            </a:extLst>
          </p:cNvPr>
          <p:cNvSpPr txBox="1"/>
          <p:nvPr/>
        </p:nvSpPr>
        <p:spPr>
          <a:xfrm>
            <a:off x="5763068" y="4421646"/>
            <a:ext cx="5377570" cy="707886"/>
          </a:xfrm>
          <a:prstGeom prst="rect">
            <a:avLst/>
          </a:prstGeom>
          <a:noFill/>
        </p:spPr>
        <p:txBody>
          <a:bodyPr wrap="square">
            <a:spAutoFit/>
          </a:bodyPr>
          <a:lstStyle/>
          <a:p>
            <a:r>
              <a:rPr lang="en-US" sz="2000" dirty="0">
                <a:solidFill>
                  <a:srgbClr val="1F1F1F"/>
                </a:solidFill>
              </a:rPr>
              <a:t>Use of the digital elevation model and land cover to analyze accessibility to care</a:t>
            </a:r>
            <a:endParaRPr lang="en-PH" sz="2000" dirty="0"/>
          </a:p>
        </p:txBody>
      </p:sp>
      <p:sp>
        <p:nvSpPr>
          <p:cNvPr id="9" name="TextBox 8">
            <a:extLst>
              <a:ext uri="{FF2B5EF4-FFF2-40B4-BE49-F238E27FC236}">
                <a16:creationId xmlns:a16="http://schemas.microsoft.com/office/drawing/2014/main" id="{B6FF3E78-EF53-BBAC-DEDA-96506377CD33}"/>
              </a:ext>
            </a:extLst>
          </p:cNvPr>
          <p:cNvSpPr txBox="1"/>
          <p:nvPr/>
        </p:nvSpPr>
        <p:spPr>
          <a:xfrm>
            <a:off x="3748130" y="818023"/>
            <a:ext cx="7927933" cy="1015663"/>
          </a:xfrm>
          <a:prstGeom prst="rect">
            <a:avLst/>
          </a:prstGeom>
          <a:noFill/>
        </p:spPr>
        <p:txBody>
          <a:bodyPr wrap="square">
            <a:spAutoFit/>
          </a:bodyPr>
          <a:lstStyle/>
          <a:p>
            <a:r>
              <a:rPr lang="en-US" sz="2000" dirty="0">
                <a:solidFill>
                  <a:srgbClr val="1F1F1F"/>
                </a:solidFill>
              </a:rPr>
              <a:t>Automatic, or semi-automatic, extraction of geographic features visible on satellite (or other) imagery including building footprints which are core to population estimation and spatial distribution  (Session 6)</a:t>
            </a:r>
            <a:endParaRPr lang="en-PH" sz="2000" dirty="0"/>
          </a:p>
        </p:txBody>
      </p:sp>
      <p:pic>
        <p:nvPicPr>
          <p:cNvPr id="11" name="Picture 10">
            <a:extLst>
              <a:ext uri="{FF2B5EF4-FFF2-40B4-BE49-F238E27FC236}">
                <a16:creationId xmlns:a16="http://schemas.microsoft.com/office/drawing/2014/main" id="{B6CDD416-DBF9-E1F6-3F3F-43122E45D6C7}"/>
              </a:ext>
            </a:extLst>
          </p:cNvPr>
          <p:cNvPicPr>
            <a:picLocks noChangeAspect="1"/>
          </p:cNvPicPr>
          <p:nvPr/>
        </p:nvPicPr>
        <p:blipFill>
          <a:blip r:embed="rId4"/>
          <a:stretch>
            <a:fillRect/>
          </a:stretch>
        </p:blipFill>
        <p:spPr>
          <a:xfrm>
            <a:off x="1231344" y="681081"/>
            <a:ext cx="2310859" cy="1549930"/>
          </a:xfrm>
          <a:prstGeom prst="rect">
            <a:avLst/>
          </a:prstGeom>
        </p:spPr>
      </p:pic>
      <p:pic>
        <p:nvPicPr>
          <p:cNvPr id="21" name="Picture 20">
            <a:extLst>
              <a:ext uri="{FF2B5EF4-FFF2-40B4-BE49-F238E27FC236}">
                <a16:creationId xmlns:a16="http://schemas.microsoft.com/office/drawing/2014/main" id="{6EB609F3-A41D-E7DA-C635-42F526987324}"/>
              </a:ext>
            </a:extLst>
          </p:cNvPr>
          <p:cNvPicPr>
            <a:picLocks noChangeAspect="1"/>
          </p:cNvPicPr>
          <p:nvPr/>
        </p:nvPicPr>
        <p:blipFill>
          <a:blip r:embed="rId5"/>
          <a:stretch>
            <a:fillRect/>
          </a:stretch>
        </p:blipFill>
        <p:spPr>
          <a:xfrm>
            <a:off x="2262578" y="4201356"/>
            <a:ext cx="1357552" cy="1327046"/>
          </a:xfrm>
          <a:prstGeom prst="rect">
            <a:avLst/>
          </a:prstGeom>
        </p:spPr>
      </p:pic>
      <p:pic>
        <p:nvPicPr>
          <p:cNvPr id="23" name="Picture 22">
            <a:extLst>
              <a:ext uri="{FF2B5EF4-FFF2-40B4-BE49-F238E27FC236}">
                <a16:creationId xmlns:a16="http://schemas.microsoft.com/office/drawing/2014/main" id="{9316C9C9-F91F-7E06-2942-9C3AF49CAEB8}"/>
              </a:ext>
            </a:extLst>
          </p:cNvPr>
          <p:cNvPicPr>
            <a:picLocks noChangeAspect="1"/>
          </p:cNvPicPr>
          <p:nvPr/>
        </p:nvPicPr>
        <p:blipFill>
          <a:blip r:embed="rId6"/>
          <a:stretch>
            <a:fillRect/>
          </a:stretch>
        </p:blipFill>
        <p:spPr>
          <a:xfrm>
            <a:off x="4063750" y="4172781"/>
            <a:ext cx="1397821" cy="1327046"/>
          </a:xfrm>
          <a:prstGeom prst="rect">
            <a:avLst/>
          </a:prstGeom>
        </p:spPr>
      </p:pic>
      <p:pic>
        <p:nvPicPr>
          <p:cNvPr id="24" name="Picture 14">
            <a:extLst>
              <a:ext uri="{FF2B5EF4-FFF2-40B4-BE49-F238E27FC236}">
                <a16:creationId xmlns:a16="http://schemas.microsoft.com/office/drawing/2014/main" id="{9CE8174F-551A-21E8-777C-D8B99B3A97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001"/>
          <a:stretch/>
        </p:blipFill>
        <p:spPr bwMode="auto">
          <a:xfrm>
            <a:off x="1504046" y="3696687"/>
            <a:ext cx="1375181" cy="132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32">
            <a:extLst>
              <a:ext uri="{FF2B5EF4-FFF2-40B4-BE49-F238E27FC236}">
                <a16:creationId xmlns:a16="http://schemas.microsoft.com/office/drawing/2014/main" id="{AD24BA85-E499-F763-692E-6412BA0E76FD}"/>
              </a:ext>
            </a:extLst>
          </p:cNvPr>
          <p:cNvSpPr>
            <a:spLocks noChangeArrowheads="1"/>
          </p:cNvSpPr>
          <p:nvPr/>
        </p:nvSpPr>
        <p:spPr bwMode="auto">
          <a:xfrm>
            <a:off x="515938" y="5719364"/>
            <a:ext cx="419744"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26" name="TextBox 25">
            <a:extLst>
              <a:ext uri="{FF2B5EF4-FFF2-40B4-BE49-F238E27FC236}">
                <a16:creationId xmlns:a16="http://schemas.microsoft.com/office/drawing/2014/main" id="{8994393C-1EA0-2B64-2E04-EF14F35AEFD9}"/>
              </a:ext>
            </a:extLst>
          </p:cNvPr>
          <p:cNvSpPr txBox="1"/>
          <p:nvPr/>
        </p:nvSpPr>
        <p:spPr>
          <a:xfrm>
            <a:off x="1060850" y="5669658"/>
            <a:ext cx="10786504" cy="707886"/>
          </a:xfrm>
          <a:prstGeom prst="rect">
            <a:avLst/>
          </a:prstGeom>
          <a:noFill/>
        </p:spPr>
        <p:txBody>
          <a:bodyPr wrap="square">
            <a:spAutoFit/>
          </a:bodyPr>
          <a:lstStyle/>
          <a:p>
            <a:r>
              <a:rPr lang="en-US" sz="2000" dirty="0">
                <a:solidFill>
                  <a:srgbClr val="1F1F1F"/>
                </a:solidFill>
              </a:rPr>
              <a:t>Remote sensing and photogrammetry generates key geospatial data needed to operationalize several of the applications of geospatial data and technologies</a:t>
            </a:r>
            <a:endParaRPr lang="fr-CH" sz="2000" dirty="0"/>
          </a:p>
        </p:txBody>
      </p:sp>
      <p:sp>
        <p:nvSpPr>
          <p:cNvPr id="6" name="AutoShape 32">
            <a:extLst>
              <a:ext uri="{FF2B5EF4-FFF2-40B4-BE49-F238E27FC236}">
                <a16:creationId xmlns:a16="http://schemas.microsoft.com/office/drawing/2014/main" id="{5B9DED81-FEFD-3311-256F-D08B6A67686D}"/>
              </a:ext>
            </a:extLst>
          </p:cNvPr>
          <p:cNvSpPr>
            <a:spLocks noChangeArrowheads="1"/>
          </p:cNvSpPr>
          <p:nvPr/>
        </p:nvSpPr>
        <p:spPr bwMode="auto">
          <a:xfrm>
            <a:off x="3559701" y="4704573"/>
            <a:ext cx="419744" cy="320613"/>
          </a:xfrm>
          <a:prstGeom prst="rightArrow">
            <a:avLst>
              <a:gd name="adj1" fmla="val 50000"/>
              <a:gd name="adj2" fmla="val 53571"/>
            </a:avLst>
          </a:prstGeom>
          <a:solidFill>
            <a:srgbClr val="1F83C5"/>
          </a:solidFill>
          <a:ln w="3175" algn="ctr">
            <a:solidFill>
              <a:srgbClr val="4D4D4D"/>
            </a:solidFill>
            <a:round/>
            <a:headEnd/>
            <a:tailEnd/>
          </a:ln>
        </p:spPr>
        <p:txBody>
          <a:bodyPr wrap="none" anchor="ctr"/>
          <a:lstStyle/>
          <a:p>
            <a:endParaRPr lang="en-US">
              <a:solidFill>
                <a:srgbClr val="346667"/>
              </a:solidFill>
            </a:endParaRPr>
          </a:p>
        </p:txBody>
      </p:sp>
      <p:sp>
        <p:nvSpPr>
          <p:cNvPr id="3" name="Slide Number Placeholder 3">
            <a:extLst>
              <a:ext uri="{FF2B5EF4-FFF2-40B4-BE49-F238E27FC236}">
                <a16:creationId xmlns:a16="http://schemas.microsoft.com/office/drawing/2014/main" id="{706C1E6B-AC6D-77AB-011C-BEEC359BCA81}"/>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9</a:t>
            </a:fld>
            <a:endParaRPr lang="en-GB" altLang="en-US" sz="1200">
              <a:solidFill>
                <a:schemeClr val="bg1"/>
              </a:solidFill>
            </a:endParaRPr>
          </a:p>
        </p:txBody>
      </p:sp>
      <p:sp>
        <p:nvSpPr>
          <p:cNvPr id="12" name="Title 1">
            <a:extLst>
              <a:ext uri="{FF2B5EF4-FFF2-40B4-BE49-F238E27FC236}">
                <a16:creationId xmlns:a16="http://schemas.microsoft.com/office/drawing/2014/main" id="{CD756951-C12A-8856-B80C-973414281255}"/>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Use of remote sensing and photogrammetry for other applications</a:t>
            </a:r>
            <a:endParaRPr lang="fr-CH" altLang="en-US" dirty="0"/>
          </a:p>
        </p:txBody>
      </p:sp>
    </p:spTree>
    <p:extLst>
      <p:ext uri="{BB962C8B-B14F-4D97-AF65-F5344CB8AC3E}">
        <p14:creationId xmlns:p14="http://schemas.microsoft.com/office/powerpoint/2010/main" val="21763786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5018</TotalTime>
  <Words>819</Words>
  <Application>Microsoft Office PowerPoint</Application>
  <PresentationFormat>Widescreen</PresentationFormat>
  <Paragraphs>96</Paragraphs>
  <Slides>13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SimSun</vt:lpstr>
      <vt:lpstr>Arial</vt:lpstr>
      <vt:lpstr>Avenir Next</vt:lpstr>
      <vt:lpstr>Calibri</vt:lpstr>
      <vt:lpstr>Calibri Light</vt:lpstr>
      <vt:lpstr>Google Sans</vt:lpstr>
      <vt:lpstr>Open Sans</vt:lpstr>
      <vt:lpstr>Times New Roman</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Izay Pantanilla</cp:lastModifiedBy>
  <cp:revision>315</cp:revision>
  <dcterms:created xsi:type="dcterms:W3CDTF">2021-09-02T13:03:17Z</dcterms:created>
  <dcterms:modified xsi:type="dcterms:W3CDTF">2026-06-18T08:57:34Z</dcterms:modified>
</cp:coreProperties>
</file>