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sldIdLst>
    <p:sldId id="278" r:id="rId2"/>
    <p:sldId id="296" r:id="rId3"/>
    <p:sldId id="791" r:id="rId4"/>
    <p:sldId id="817" r:id="rId5"/>
    <p:sldId id="818" r:id="rId6"/>
    <p:sldId id="819" r:id="rId7"/>
    <p:sldId id="821" r:id="rId8"/>
    <p:sldId id="820" r:id="rId9"/>
    <p:sldId id="763" r:id="rId10"/>
    <p:sldId id="362" r:id="rId11"/>
    <p:sldId id="314" r:id="rId12"/>
    <p:sldId id="304" r:id="rId13"/>
    <p:sldId id="786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D9FFF40-DDF4-4382-A1DA-2DFBB80B25A7}">
          <p14:sldIdLst>
            <p14:sldId id="278"/>
            <p14:sldId id="296"/>
            <p14:sldId id="791"/>
            <p14:sldId id="817"/>
            <p14:sldId id="818"/>
            <p14:sldId id="819"/>
            <p14:sldId id="821"/>
            <p14:sldId id="820"/>
            <p14:sldId id="763"/>
            <p14:sldId id="362"/>
            <p14:sldId id="314"/>
            <p14:sldId id="304"/>
            <p14:sldId id="7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480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orient="horz" pos="300" userDrawn="1">
          <p15:clr>
            <a:srgbClr val="A4A3A4"/>
          </p15:clr>
        </p15:guide>
        <p15:guide id="4" pos="3500" userDrawn="1">
          <p15:clr>
            <a:srgbClr val="A4A3A4"/>
          </p15:clr>
        </p15:guide>
        <p15:guide id="5" orient="horz" pos="3430" userDrawn="1">
          <p15:clr>
            <a:srgbClr val="A4A3A4"/>
          </p15:clr>
        </p15:guide>
        <p15:guide id="7" pos="7355" userDrawn="1">
          <p15:clr>
            <a:srgbClr val="A4A3A4"/>
          </p15:clr>
        </p15:guide>
        <p15:guide id="8" orient="horz" pos="247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F0FF"/>
    <a:srgbClr val="1F83C5"/>
    <a:srgbClr val="002147"/>
    <a:srgbClr val="7F6000"/>
    <a:srgbClr val="FE7F00"/>
    <a:srgbClr val="FF9933"/>
    <a:srgbClr val="3466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465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14" y="114"/>
      </p:cViewPr>
      <p:guideLst>
        <p:guide orient="horz" pos="1480"/>
        <p:guide pos="325"/>
        <p:guide orient="horz" pos="300"/>
        <p:guide pos="3500"/>
        <p:guide orient="horz" pos="3430"/>
        <p:guide pos="7355"/>
        <p:guide orient="horz" pos="247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81" d="100"/>
          <a:sy n="81" d="100"/>
        </p:scale>
        <p:origin x="3894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625442-F05A-4FC3-9A08-3A325D2C6ED9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D482C6-7221-442F-AC9E-4AD7982D5D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50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1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1259420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11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20348030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13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2010303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2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4078983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eaLnBrk="1" hangingPunct="1">
              <a:defRPr/>
            </a:pPr>
            <a:endParaRPr lang="en-PH" altLang="en-US" sz="12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3</a:t>
            </a:fld>
            <a:endParaRPr lang="en-PH" altLang="en-US" dirty="0"/>
          </a:p>
        </p:txBody>
      </p:sp>
    </p:spTree>
    <p:extLst>
      <p:ext uri="{BB962C8B-B14F-4D97-AF65-F5344CB8AC3E}">
        <p14:creationId xmlns:p14="http://schemas.microsoft.com/office/powerpoint/2010/main" val="2353869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4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1418825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5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540611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6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3825509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7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2876580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8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25824749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5FFAE-FD5C-4660-8FE7-A3AC433FDEF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116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7564" y="6372237"/>
            <a:ext cx="2244436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2CF7BD0-B8B5-4FD1-B667-C9EC0A5E21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686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549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4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30AEC5-3548-4E72-9F65-B464DE7E9D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4B33C8-A600-459B-8D12-DF5499B24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45100" y="644762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AF2E54-F30D-4F16-80BD-0575CE8B7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3107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and Content">
  <p:cSld name="8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4255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6012390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0" y="1124744"/>
            <a:ext cx="11617291" cy="54726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490D6-8476-4F9A-9D29-0EC3740DF8C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22" name="Title 1"/>
          <p:cNvSpPr txBox="1">
            <a:spLocks/>
          </p:cNvSpPr>
          <p:nvPr userDrawn="1"/>
        </p:nvSpPr>
        <p:spPr bwMode="auto">
          <a:xfrm>
            <a:off x="838200" y="142975"/>
            <a:ext cx="105156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>
              <a:defRPr/>
            </a:pPr>
            <a:endParaRPr lang="en-PH" altLang="en-US" sz="32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2446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7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435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78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899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305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835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564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250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7.jpe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354001"/>
            <a:ext cx="12192000" cy="503999"/>
          </a:xfrm>
          <a:prstGeom prst="rect">
            <a:avLst/>
          </a:prstGeom>
          <a:solidFill>
            <a:srgbClr val="1F8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06314" y="6419850"/>
            <a:ext cx="621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Google Shape;17;p25">
            <a:extLst>
              <a:ext uri="{FF2B5EF4-FFF2-40B4-BE49-F238E27FC236}">
                <a16:creationId xmlns:a16="http://schemas.microsoft.com/office/drawing/2014/main" id="{631B12C8-40DA-D8E5-BDDD-729AFF29CE2B}"/>
              </a:ext>
            </a:extLst>
          </p:cNvPr>
          <p:cNvSpPr/>
          <p:nvPr/>
        </p:nvSpPr>
        <p:spPr>
          <a:xfrm>
            <a:off x="7684606" y="6428557"/>
            <a:ext cx="359569" cy="37623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584D217-1732-2173-7C8E-310B3A940ADF}"/>
              </a:ext>
            </a:extLst>
          </p:cNvPr>
          <p:cNvGrpSpPr/>
          <p:nvPr userDrawn="1"/>
        </p:nvGrpSpPr>
        <p:grpSpPr>
          <a:xfrm>
            <a:off x="1753476" y="6396842"/>
            <a:ext cx="8692977" cy="440669"/>
            <a:chOff x="1724901" y="6396842"/>
            <a:chExt cx="8692977" cy="440669"/>
          </a:xfrm>
        </p:grpSpPr>
        <p:pic>
          <p:nvPicPr>
            <p:cNvPr id="22" name="Google Shape;20;p25">
              <a:extLst>
                <a:ext uri="{FF2B5EF4-FFF2-40B4-BE49-F238E27FC236}">
                  <a16:creationId xmlns:a16="http://schemas.microsoft.com/office/drawing/2014/main" id="{64F20500-7B52-0D1E-C489-DC9B3C3B6E1C}"/>
                </a:ext>
              </a:extLst>
            </p:cNvPr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8724773" y="6396842"/>
              <a:ext cx="438912" cy="4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5;p25">
              <a:extLst>
                <a:ext uri="{FF2B5EF4-FFF2-40B4-BE49-F238E27FC236}">
                  <a16:creationId xmlns:a16="http://schemas.microsoft.com/office/drawing/2014/main" id="{E6DA330A-3F2F-6139-D9CD-D45D697DE8DD}"/>
                </a:ext>
              </a:extLst>
            </p:cNvPr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6060264" y="6396842"/>
              <a:ext cx="1315116" cy="4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16;p25">
              <a:extLst>
                <a:ext uri="{FF2B5EF4-FFF2-40B4-BE49-F238E27FC236}">
                  <a16:creationId xmlns:a16="http://schemas.microsoft.com/office/drawing/2014/main" id="{C9C7F4A1-A620-C01E-F543-5F08F00E4F12}"/>
                </a:ext>
              </a:extLst>
            </p:cNvPr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4765575" y="6396844"/>
              <a:ext cx="1145263" cy="4406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18;p25">
              <a:extLst>
                <a:ext uri="{FF2B5EF4-FFF2-40B4-BE49-F238E27FC236}">
                  <a16:creationId xmlns:a16="http://schemas.microsoft.com/office/drawing/2014/main" id="{574C1756-06E0-046E-EA1E-3FA8DC640D45}"/>
                </a:ext>
              </a:extLst>
            </p:cNvPr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7628636" y="6396842"/>
              <a:ext cx="438912" cy="4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19;p25">
              <a:extLst>
                <a:ext uri="{FF2B5EF4-FFF2-40B4-BE49-F238E27FC236}">
                  <a16:creationId xmlns:a16="http://schemas.microsoft.com/office/drawing/2014/main" id="{CB77B44F-CBB9-C210-6409-4471D64B8067}"/>
                </a:ext>
              </a:extLst>
            </p:cNvPr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8190992" y="6396842"/>
              <a:ext cx="438912" cy="4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21;p25">
              <a:extLst>
                <a:ext uri="{FF2B5EF4-FFF2-40B4-BE49-F238E27FC236}">
                  <a16:creationId xmlns:a16="http://schemas.microsoft.com/office/drawing/2014/main" id="{CDE0E9B6-B19F-0BA2-5C72-9877ED6506CA}"/>
                </a:ext>
              </a:extLst>
            </p:cNvPr>
            <p:cNvPicPr preferRelativeResize="0"/>
            <p:nvPr/>
          </p:nvPicPr>
          <p:blipFill rotWithShape="1">
            <a:blip r:embed="rId22">
              <a:alphaModFix/>
            </a:blip>
            <a:srcRect l="54857" t="50670" r="16315" b="29323"/>
            <a:stretch/>
          </p:blipFill>
          <p:spPr>
            <a:xfrm>
              <a:off x="9272056" y="6398345"/>
              <a:ext cx="1145822" cy="4374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9C95186-E479-BFCF-D2C8-3041AE0321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4" t="23927" r="5849" b="24356"/>
            <a:stretch>
              <a:fillRect/>
            </a:stretch>
          </p:blipFill>
          <p:spPr>
            <a:xfrm>
              <a:off x="1724901" y="6396842"/>
              <a:ext cx="2936089" cy="439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9911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94" r:id="rId13"/>
    <p:sldLayoutId id="2147483695" r:id="rId14"/>
    <p:sldLayoutId id="2147483696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esri.com/en-us/gis-dictionary/geospatial-technology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3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6"/>
          <p:cNvSpPr txBox="1">
            <a:spLocks noChangeArrowheads="1"/>
          </p:cNvSpPr>
          <p:nvPr/>
        </p:nvSpPr>
        <p:spPr bwMode="auto">
          <a:xfrm>
            <a:off x="788894" y="4349146"/>
            <a:ext cx="106948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3200" dirty="0" err="1">
                <a:latin typeface="+mn-lt"/>
                <a:ea typeface="Century Gothic" charset="0"/>
                <a:cs typeface="Century Gothic" charset="0"/>
              </a:rPr>
              <a:t>Sesaun</a:t>
            </a:r>
            <a:r>
              <a:rPr lang="en-US" sz="3200" dirty="0">
                <a:latin typeface="+mn-lt"/>
                <a:ea typeface="Century Gothic" charset="0"/>
                <a:cs typeface="Century Gothic" charset="0"/>
              </a:rPr>
              <a:t> 8: </a:t>
            </a:r>
            <a:r>
              <a:rPr lang="en-US" sz="3200" dirty="0" err="1">
                <a:latin typeface="+mn-lt"/>
                <a:ea typeface="Century Gothic" charset="0"/>
                <a:cs typeface="Century Gothic" charset="0"/>
              </a:rPr>
              <a:t>Introdusaun</a:t>
            </a:r>
            <a:r>
              <a:rPr lang="en-US" sz="32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3200" dirty="0" err="1">
                <a:latin typeface="+mn-lt"/>
                <a:ea typeface="Century Gothic" charset="0"/>
                <a:cs typeface="Century Gothic" charset="0"/>
              </a:rPr>
              <a:t>ba</a:t>
            </a:r>
            <a:r>
              <a:rPr lang="en-US" sz="32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3200" dirty="0" err="1">
                <a:latin typeface="+mn-lt"/>
                <a:ea typeface="Century Gothic" charset="0"/>
                <a:cs typeface="Century Gothic" charset="0"/>
              </a:rPr>
              <a:t>teknolojia</a:t>
            </a:r>
            <a:r>
              <a:rPr lang="en-US" sz="32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3200" dirty="0" err="1">
                <a:latin typeface="+mn-lt"/>
                <a:ea typeface="Century Gothic" charset="0"/>
                <a:cs typeface="Century Gothic" charset="0"/>
              </a:rPr>
              <a:t>jeoespasiál</a:t>
            </a:r>
            <a:r>
              <a:rPr lang="en-US" sz="3200" dirty="0">
                <a:latin typeface="+mn-lt"/>
                <a:ea typeface="Century Gothic" charset="0"/>
                <a:cs typeface="Century Gothic" charset="0"/>
              </a:rPr>
              <a:t>.</a:t>
            </a:r>
            <a:endParaRPr lang="en-US" altLang="en-US" sz="3200" dirty="0">
              <a:latin typeface="+mn-lt"/>
              <a:ea typeface="Century Gothic" charset="0"/>
              <a:cs typeface="Century Gothic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6D2AF1-ED0D-97E9-B237-22F1A4B7FE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967" y="110464"/>
            <a:ext cx="1420066" cy="1465045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51947242-E809-129B-8D86-0730F95E2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89731"/>
            <a:ext cx="121920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4300" dirty="0">
                <a:latin typeface="+mn-lt"/>
                <a:ea typeface="Century Gothic" charset="0"/>
                <a:cs typeface="Century Gothic" charset="0"/>
              </a:rPr>
              <a:t>Workshop </a:t>
            </a:r>
            <a:r>
              <a:rPr lang="en-US" sz="4300" dirty="0" err="1">
                <a:latin typeface="+mn-lt"/>
                <a:ea typeface="Century Gothic" charset="0"/>
                <a:cs typeface="Century Gothic" charset="0"/>
              </a:rPr>
              <a:t>Formasaun</a:t>
            </a:r>
            <a:r>
              <a:rPr lang="en-US" sz="43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4300" dirty="0" err="1">
                <a:latin typeface="+mn-lt"/>
                <a:ea typeface="Century Gothic" charset="0"/>
                <a:cs typeface="Century Gothic" charset="0"/>
              </a:rPr>
              <a:t>Tekniku</a:t>
            </a:r>
            <a:r>
              <a:rPr lang="en-US" sz="43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4300" dirty="0" err="1">
                <a:latin typeface="+mn-lt"/>
                <a:ea typeface="Century Gothic" charset="0"/>
                <a:cs typeface="Century Gothic" charset="0"/>
              </a:rPr>
              <a:t>kona</a:t>
            </a:r>
            <a:r>
              <a:rPr lang="en-US" sz="43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4300" dirty="0" err="1">
                <a:latin typeface="+mn-lt"/>
                <a:ea typeface="Century Gothic" charset="0"/>
                <a:cs typeface="Century Gothic" charset="0"/>
              </a:rPr>
              <a:t>ba</a:t>
            </a:r>
            <a:r>
              <a:rPr lang="en-US" sz="43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4300" dirty="0" err="1">
                <a:latin typeface="+mn-lt"/>
                <a:ea typeface="Century Gothic" charset="0"/>
                <a:cs typeface="Century Gothic" charset="0"/>
              </a:rPr>
              <a:t>Jestaun</a:t>
            </a:r>
            <a:r>
              <a:rPr lang="en-US" sz="43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4300" dirty="0" err="1">
                <a:latin typeface="+mn-lt"/>
                <a:ea typeface="Century Gothic" charset="0"/>
                <a:cs typeface="Century Gothic" charset="0"/>
              </a:rPr>
              <a:t>Dadus</a:t>
            </a:r>
            <a:r>
              <a:rPr lang="en-US" sz="43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4300" dirty="0" err="1">
                <a:latin typeface="+mn-lt"/>
                <a:ea typeface="Century Gothic" charset="0"/>
                <a:cs typeface="Century Gothic" charset="0"/>
              </a:rPr>
              <a:t>Jeospasial</a:t>
            </a:r>
            <a:r>
              <a:rPr lang="en-US" sz="4300" dirty="0">
                <a:latin typeface="+mn-lt"/>
                <a:ea typeface="Century Gothic" charset="0"/>
                <a:cs typeface="Century Gothic" charset="0"/>
              </a:rPr>
              <a:t> no </a:t>
            </a:r>
            <a:r>
              <a:rPr lang="en-US" sz="4300" dirty="0" err="1">
                <a:latin typeface="+mn-lt"/>
                <a:ea typeface="Century Gothic" charset="0"/>
                <a:cs typeface="Century Gothic" charset="0"/>
              </a:rPr>
              <a:t>Teknolojia</a:t>
            </a:r>
            <a:r>
              <a:rPr lang="en-US" sz="43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4300" dirty="0" err="1">
                <a:latin typeface="+mn-lt"/>
                <a:ea typeface="Century Gothic" charset="0"/>
                <a:cs typeface="Century Gothic" charset="0"/>
              </a:rPr>
              <a:t>ba</a:t>
            </a:r>
            <a:r>
              <a:rPr lang="en-US" sz="43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4300" dirty="0" err="1">
                <a:latin typeface="+mn-lt"/>
                <a:ea typeface="Century Gothic" charset="0"/>
                <a:cs typeface="Century Gothic" charset="0"/>
              </a:rPr>
              <a:t>Programa</a:t>
            </a:r>
            <a:r>
              <a:rPr lang="en-US" sz="4300" dirty="0">
                <a:latin typeface="+mn-lt"/>
                <a:ea typeface="Century Gothic" charset="0"/>
                <a:cs typeface="Century Gothic" charset="0"/>
              </a:rPr>
              <a:t> Saude </a:t>
            </a:r>
            <a:r>
              <a:rPr lang="en-US" sz="4300" dirty="0" err="1">
                <a:latin typeface="+mn-lt"/>
                <a:ea typeface="Century Gothic" charset="0"/>
                <a:cs typeface="Century Gothic" charset="0"/>
              </a:rPr>
              <a:t>iha</a:t>
            </a:r>
            <a:r>
              <a:rPr lang="en-US" sz="4300" dirty="0">
                <a:latin typeface="+mn-lt"/>
                <a:ea typeface="Century Gothic" charset="0"/>
                <a:cs typeface="Century Gothic" charset="0"/>
              </a:rPr>
              <a:t> </a:t>
            </a:r>
          </a:p>
          <a:p>
            <a:pPr algn="ctr"/>
            <a:r>
              <a:rPr lang="en-US" sz="4300" dirty="0">
                <a:latin typeface="+mn-lt"/>
                <a:ea typeface="Century Gothic" charset="0"/>
                <a:cs typeface="Century Gothic" charset="0"/>
              </a:rPr>
              <a:t>Timor-Leste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34481B1E-319A-1C50-A9AE-A0C51FB275CB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394447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GB" altLang="en-US" sz="1200" smtClean="0">
                <a:solidFill>
                  <a:schemeClr val="bg1"/>
                </a:solidFill>
              </a:rPr>
              <a:pPr/>
              <a:t>10</a:t>
            </a:fld>
            <a:endParaRPr lang="en-GB" altLang="en-US" sz="1200">
              <a:solidFill>
                <a:schemeClr val="bg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5484D20-3C41-DB07-47B8-9EDA03895C93}"/>
              </a:ext>
            </a:extLst>
          </p:cNvPr>
          <p:cNvSpPr txBox="1">
            <a:spLocks/>
          </p:cNvSpPr>
          <p:nvPr/>
        </p:nvSpPr>
        <p:spPr bwMode="auto">
          <a:xfrm>
            <a:off x="0" y="17466"/>
            <a:ext cx="12192000" cy="693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02147"/>
                </a:solidFill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r>
              <a:rPr lang="en-US" dirty="0" err="1"/>
              <a:t>Teknolojia</a:t>
            </a:r>
            <a:r>
              <a:rPr lang="en-US" dirty="0"/>
              <a:t> </a:t>
            </a:r>
            <a:r>
              <a:rPr lang="en-US" dirty="0" err="1"/>
              <a:t>Jeoespasiál</a:t>
            </a:r>
            <a:r>
              <a:rPr lang="en-US" dirty="0"/>
              <a:t> – Sistema </a:t>
            </a:r>
            <a:r>
              <a:rPr lang="en-US" dirty="0" err="1"/>
              <a:t>Satélite</a:t>
            </a:r>
            <a:r>
              <a:rPr lang="en-US" dirty="0"/>
              <a:t> </a:t>
            </a:r>
            <a:r>
              <a:rPr lang="en-US" dirty="0" err="1"/>
              <a:t>Navegasaun</a:t>
            </a:r>
            <a:r>
              <a:rPr lang="en-US" dirty="0"/>
              <a:t> </a:t>
            </a:r>
            <a:r>
              <a:rPr lang="en-US" dirty="0" err="1"/>
              <a:t>Globál</a:t>
            </a:r>
            <a:r>
              <a:rPr lang="en-US" dirty="0"/>
              <a:t> (GNSS)</a:t>
            </a:r>
            <a:endParaRPr lang="en-US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771855-9D60-442D-2971-7503BA9007B7}"/>
              </a:ext>
            </a:extLst>
          </p:cNvPr>
          <p:cNvSpPr txBox="1"/>
          <p:nvPr/>
        </p:nvSpPr>
        <p:spPr>
          <a:xfrm>
            <a:off x="695325" y="691204"/>
            <a:ext cx="108013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Uza Sistema </a:t>
            </a:r>
            <a:r>
              <a:rPr lang="en-US" sz="2400" dirty="0" err="1"/>
              <a:t>Satélite</a:t>
            </a:r>
            <a:r>
              <a:rPr lang="en-US" sz="2400" dirty="0"/>
              <a:t> </a:t>
            </a:r>
            <a:r>
              <a:rPr lang="en-US" sz="2400" dirty="0" err="1"/>
              <a:t>Navegasaun</a:t>
            </a:r>
            <a:r>
              <a:rPr lang="en-US" sz="2400" dirty="0"/>
              <a:t> </a:t>
            </a:r>
            <a:r>
              <a:rPr lang="en-US" sz="2400" dirty="0" err="1"/>
              <a:t>Globál</a:t>
            </a:r>
            <a:r>
              <a:rPr lang="en-US" sz="2400" dirty="0"/>
              <a:t> (GNSS)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ativa</a:t>
            </a:r>
            <a:r>
              <a:rPr lang="en-US" sz="2400" dirty="0"/>
              <a:t> </a:t>
            </a:r>
            <a:r>
              <a:rPr lang="en-US" sz="2400" dirty="0" err="1"/>
              <a:t>dispozitivu</a:t>
            </a:r>
            <a:r>
              <a:rPr lang="en-US" sz="2400" dirty="0"/>
              <a:t> </a:t>
            </a:r>
            <a:r>
              <a:rPr lang="en-US" sz="2400" dirty="0" err="1"/>
              <a:t>ida</a:t>
            </a:r>
            <a:r>
              <a:rPr lang="en-US" sz="2400" dirty="0"/>
              <a:t> </a:t>
            </a:r>
            <a:r>
              <a:rPr lang="en-US" sz="2400" dirty="0" err="1"/>
              <a:t>atu</a:t>
            </a:r>
            <a:r>
              <a:rPr lang="en-US" sz="2400" dirty="0"/>
              <a:t> </a:t>
            </a:r>
            <a:r>
              <a:rPr lang="en-US" sz="2400" dirty="0" err="1"/>
              <a:t>to'o</a:t>
            </a:r>
            <a:r>
              <a:rPr lang="en-US" sz="2400" dirty="0"/>
              <a:t> </a:t>
            </a:r>
            <a:r>
              <a:rPr lang="en-US" sz="2400" dirty="0" err="1"/>
              <a:t>iha</a:t>
            </a:r>
            <a:r>
              <a:rPr lang="en-US" sz="2400" dirty="0"/>
              <a:t> </a:t>
            </a:r>
            <a:r>
              <a:rPr lang="en-US" sz="2400" dirty="0" err="1"/>
              <a:t>fatin</a:t>
            </a:r>
            <a:r>
              <a:rPr lang="en-US" sz="2400" dirty="0"/>
              <a:t> </a:t>
            </a:r>
            <a:r>
              <a:rPr lang="en-US" sz="2400" dirty="0" err="1"/>
              <a:t>partikulár</a:t>
            </a:r>
            <a:r>
              <a:rPr lang="en-US" sz="2400" dirty="0"/>
              <a:t> </a:t>
            </a:r>
            <a:r>
              <a:rPr lang="en-US" sz="2400" dirty="0" err="1"/>
              <a:t>ida</a:t>
            </a:r>
            <a:r>
              <a:rPr lang="en-US" sz="2400" dirty="0"/>
              <a:t> (</a:t>
            </a:r>
            <a:r>
              <a:rPr lang="en-US" sz="2400" dirty="0" err="1"/>
              <a:t>navega</a:t>
            </a:r>
            <a:r>
              <a:rPr lang="en-US" sz="2400" dirty="0"/>
              <a:t>), </a:t>
            </a:r>
            <a:r>
              <a:rPr lang="en-US" sz="2400" dirty="0" err="1"/>
              <a:t>akompaña</a:t>
            </a:r>
            <a:r>
              <a:rPr lang="en-US" sz="2400" dirty="0"/>
              <a:t> </a:t>
            </a:r>
            <a:r>
              <a:rPr lang="en-US" sz="2400" dirty="0" err="1"/>
              <a:t>movimentu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ka </a:t>
            </a:r>
            <a:r>
              <a:rPr lang="en-US" sz="2400" dirty="0" err="1"/>
              <a:t>halibur</a:t>
            </a:r>
            <a:r>
              <a:rPr lang="en-US" sz="2400" dirty="0"/>
              <a:t> </a:t>
            </a:r>
            <a:r>
              <a:rPr lang="en-US" sz="2400" dirty="0" err="1"/>
              <a:t>koordenada</a:t>
            </a:r>
            <a:r>
              <a:rPr lang="en-US" sz="2400" dirty="0"/>
              <a:t> </a:t>
            </a:r>
            <a:r>
              <a:rPr lang="en-US" sz="2400" dirty="0" err="1"/>
              <a:t>jeográfika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(latitude, longitude) </a:t>
            </a:r>
            <a:r>
              <a:rPr lang="en-US" sz="2400" dirty="0" err="1"/>
              <a:t>iha</a:t>
            </a:r>
            <a:r>
              <a:rPr lang="en-US" sz="2400" dirty="0"/>
              <a:t> </a:t>
            </a:r>
            <a:r>
              <a:rPr lang="en-US" sz="2400" dirty="0" err="1"/>
              <a:t>kampu</a:t>
            </a:r>
            <a:endParaRPr lang="en-US" sz="2400" noProof="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7318FC-5583-0BB0-FC2E-814265DE4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54" y="2863680"/>
            <a:ext cx="2964328" cy="22232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4B563C-5B96-DCCB-DD2A-EBC23FFF8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7535" y="1953999"/>
            <a:ext cx="1070686" cy="17750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225D50-6097-2B65-8A34-4E45BF231C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812" y="2167110"/>
            <a:ext cx="3136909" cy="282954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287194F-4D8E-B377-CE9B-95B4A1F1C6B6}"/>
              </a:ext>
            </a:extLst>
          </p:cNvPr>
          <p:cNvSpPr txBox="1"/>
          <p:nvPr/>
        </p:nvSpPr>
        <p:spPr>
          <a:xfrm>
            <a:off x="8623721" y="2146091"/>
            <a:ext cx="23392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1F1F1F"/>
                </a:solidFill>
              </a:rPr>
              <a:t>Akompañamentu</a:t>
            </a:r>
            <a:r>
              <a:rPr lang="en-US" sz="1600" dirty="0">
                <a:solidFill>
                  <a:srgbClr val="1F1F1F"/>
                </a:solidFill>
              </a:rPr>
              <a:t> </a:t>
            </a:r>
            <a:r>
              <a:rPr lang="en-US" sz="1600" dirty="0" err="1">
                <a:solidFill>
                  <a:srgbClr val="1F1F1F"/>
                </a:solidFill>
              </a:rPr>
              <a:t>hodi</a:t>
            </a:r>
            <a:r>
              <a:rPr lang="en-US" sz="1600" dirty="0">
                <a:solidFill>
                  <a:srgbClr val="1F1F1F"/>
                </a:solidFill>
              </a:rPr>
              <a:t> </a:t>
            </a:r>
            <a:r>
              <a:rPr lang="en-US" sz="1600" dirty="0" err="1">
                <a:solidFill>
                  <a:srgbClr val="1F1F1F"/>
                </a:solidFill>
              </a:rPr>
              <a:t>apoia</a:t>
            </a:r>
            <a:r>
              <a:rPr lang="en-US" sz="1600" dirty="0">
                <a:solidFill>
                  <a:srgbClr val="1F1F1F"/>
                </a:solidFill>
              </a:rPr>
              <a:t> </a:t>
            </a:r>
            <a:r>
              <a:rPr lang="en-US" sz="1600" dirty="0" err="1">
                <a:solidFill>
                  <a:srgbClr val="1F1F1F"/>
                </a:solidFill>
              </a:rPr>
              <a:t>eradikasaun</a:t>
            </a:r>
            <a:r>
              <a:rPr lang="en-US" sz="1600" dirty="0">
                <a:solidFill>
                  <a:srgbClr val="1F1F1F"/>
                </a:solidFill>
              </a:rPr>
              <a:t> Polio </a:t>
            </a:r>
            <a:r>
              <a:rPr lang="en-US" sz="1600" dirty="0" err="1">
                <a:solidFill>
                  <a:srgbClr val="1F1F1F"/>
                </a:solidFill>
              </a:rPr>
              <a:t>iha</a:t>
            </a:r>
            <a:r>
              <a:rPr lang="en-US" sz="1600" dirty="0">
                <a:solidFill>
                  <a:srgbClr val="1F1F1F"/>
                </a:solidFill>
              </a:rPr>
              <a:t> </a:t>
            </a:r>
            <a:r>
              <a:rPr lang="en-US" sz="1600" dirty="0" err="1">
                <a:solidFill>
                  <a:srgbClr val="1F1F1F"/>
                </a:solidFill>
              </a:rPr>
              <a:t>Nijéria</a:t>
            </a:r>
            <a:endParaRPr lang="en-US" sz="1600" baseline="30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A1FF2D-E2EA-3EEF-C4F6-12D6673622B2}"/>
              </a:ext>
            </a:extLst>
          </p:cNvPr>
          <p:cNvSpPr txBox="1"/>
          <p:nvPr/>
        </p:nvSpPr>
        <p:spPr>
          <a:xfrm>
            <a:off x="3757073" y="3776917"/>
            <a:ext cx="13158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i="0" dirty="0" err="1">
                <a:solidFill>
                  <a:srgbClr val="1F1F1F"/>
                </a:solidFill>
                <a:effectLst/>
              </a:rPr>
              <a:t>Navigasaun</a:t>
            </a:r>
            <a:endParaRPr lang="en-US" sz="1600" baseline="300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DE9C399-97D5-9A38-AC4D-70D26D0A1E5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3084" t="8646" r="24352" b="13789"/>
          <a:stretch>
            <a:fillRect/>
          </a:stretch>
        </p:blipFill>
        <p:spPr bwMode="auto">
          <a:xfrm>
            <a:off x="8792696" y="4313857"/>
            <a:ext cx="310515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C8FEB30-C14A-51E4-D835-D90F593B5093}"/>
              </a:ext>
            </a:extLst>
          </p:cNvPr>
          <p:cNvSpPr txBox="1"/>
          <p:nvPr/>
        </p:nvSpPr>
        <p:spPr>
          <a:xfrm>
            <a:off x="385482" y="5162123"/>
            <a:ext cx="27073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1F1F1F"/>
                </a:solidFill>
                <a:latin typeface="Google Sans"/>
              </a:rPr>
              <a:t>Sistema </a:t>
            </a:r>
            <a:r>
              <a:rPr lang="en-US" dirty="0" err="1">
                <a:solidFill>
                  <a:srgbClr val="1F1F1F"/>
                </a:solidFill>
                <a:latin typeface="Google Sans"/>
              </a:rPr>
              <a:t>Satélite</a:t>
            </a:r>
            <a:r>
              <a:rPr lang="en-US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dirty="0" err="1">
                <a:solidFill>
                  <a:srgbClr val="1F1F1F"/>
                </a:solidFill>
                <a:latin typeface="Google Sans"/>
              </a:rPr>
              <a:t>Navegasaun</a:t>
            </a:r>
            <a:r>
              <a:rPr lang="en-US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dirty="0" err="1">
                <a:solidFill>
                  <a:srgbClr val="1F1F1F"/>
                </a:solidFill>
                <a:latin typeface="Google Sans"/>
              </a:rPr>
              <a:t>Globál</a:t>
            </a:r>
            <a:r>
              <a:rPr lang="en-US" dirty="0">
                <a:solidFill>
                  <a:srgbClr val="1F1F1F"/>
                </a:solidFill>
                <a:latin typeface="Google Sans"/>
              </a:rPr>
              <a:t> (GNSS)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FBE4AD2-C09D-E1DD-E660-54CD4055117B}"/>
              </a:ext>
            </a:extLst>
          </p:cNvPr>
          <p:cNvSpPr txBox="1"/>
          <p:nvPr/>
        </p:nvSpPr>
        <p:spPr>
          <a:xfrm>
            <a:off x="8792696" y="3729082"/>
            <a:ext cx="31369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1600" dirty="0">
                <a:solidFill>
                  <a:srgbClr val="1F1F1F"/>
                </a:solidFill>
              </a:rPr>
              <a:t>Kolesaun koordenada jeográfika iha kampu</a:t>
            </a:r>
            <a:endParaRPr lang="en-US" sz="1600" baseline="30000" dirty="0"/>
          </a:p>
        </p:txBody>
      </p:sp>
      <p:sp>
        <p:nvSpPr>
          <p:cNvPr id="27" name="Right Arrow 65">
            <a:extLst>
              <a:ext uri="{FF2B5EF4-FFF2-40B4-BE49-F238E27FC236}">
                <a16:creationId xmlns:a16="http://schemas.microsoft.com/office/drawing/2014/main" id="{A99F7F65-DFF8-0A77-4319-7F27EEBC4D43}"/>
              </a:ext>
            </a:extLst>
          </p:cNvPr>
          <p:cNvSpPr/>
          <p:nvPr/>
        </p:nvSpPr>
        <p:spPr>
          <a:xfrm>
            <a:off x="3386808" y="2863679"/>
            <a:ext cx="323795" cy="372579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ight Arrow 65">
            <a:extLst>
              <a:ext uri="{FF2B5EF4-FFF2-40B4-BE49-F238E27FC236}">
                <a16:creationId xmlns:a16="http://schemas.microsoft.com/office/drawing/2014/main" id="{1A31EA0E-FA6F-C128-BC5B-C6CC127774E3}"/>
              </a:ext>
            </a:extLst>
          </p:cNvPr>
          <p:cNvSpPr/>
          <p:nvPr/>
        </p:nvSpPr>
        <p:spPr>
          <a:xfrm>
            <a:off x="3426111" y="4303170"/>
            <a:ext cx="1809277" cy="372579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ight Arrow 65">
            <a:extLst>
              <a:ext uri="{FF2B5EF4-FFF2-40B4-BE49-F238E27FC236}">
                <a16:creationId xmlns:a16="http://schemas.microsoft.com/office/drawing/2014/main" id="{7007B50D-345A-CA0A-9497-4A589B150FDC}"/>
              </a:ext>
            </a:extLst>
          </p:cNvPr>
          <p:cNvSpPr/>
          <p:nvPr/>
        </p:nvSpPr>
        <p:spPr>
          <a:xfrm>
            <a:off x="3426111" y="5369658"/>
            <a:ext cx="5000713" cy="372579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B1CC824-3027-3F6A-987F-DB1FDC56AF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1235" y="5808454"/>
            <a:ext cx="58628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400" dirty="0">
                <a:ea typeface="SimSun" pitchFamily="2" charset="-122"/>
              </a:rPr>
              <a:t>Kobre ho detalle liután iha Sesaun 9</a:t>
            </a:r>
            <a:endParaRPr lang="en-US" sz="2400" b="1" dirty="0">
              <a:ea typeface="SimSun" pitchFamily="2" charset="-122"/>
            </a:endParaRPr>
          </a:p>
        </p:txBody>
      </p:sp>
      <p:sp>
        <p:nvSpPr>
          <p:cNvPr id="31" name="AutoShape 32">
            <a:extLst>
              <a:ext uri="{FF2B5EF4-FFF2-40B4-BE49-F238E27FC236}">
                <a16:creationId xmlns:a16="http://schemas.microsoft.com/office/drawing/2014/main" id="{2E1F62D8-4079-6EF9-15E5-54A535F36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0795" y="5888636"/>
            <a:ext cx="378042" cy="320613"/>
          </a:xfrm>
          <a:prstGeom prst="rightArrow">
            <a:avLst>
              <a:gd name="adj1" fmla="val 50000"/>
              <a:gd name="adj2" fmla="val 53571"/>
            </a:avLst>
          </a:prstGeom>
          <a:solidFill>
            <a:srgbClr val="1F83C5"/>
          </a:solidFill>
          <a:ln w="3175" algn="ctr">
            <a:solidFill>
              <a:srgbClr val="4D4D4D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000" dirty="0">
              <a:solidFill>
                <a:srgbClr val="3466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578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4B5A1F3-95BD-E778-4DA8-366ECD93201D}"/>
              </a:ext>
            </a:extLst>
          </p:cNvPr>
          <p:cNvSpPr txBox="1"/>
          <p:nvPr/>
        </p:nvSpPr>
        <p:spPr>
          <a:xfrm>
            <a:off x="515937" y="3285901"/>
            <a:ext cx="76797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“Sistema </a:t>
            </a:r>
            <a:r>
              <a:rPr lang="en-US" sz="2000" dirty="0" err="1"/>
              <a:t>informasaun</a:t>
            </a:r>
            <a:r>
              <a:rPr lang="en-US" sz="2000" dirty="0"/>
              <a:t> </a:t>
            </a:r>
            <a:r>
              <a:rPr lang="en-US" sz="2000" dirty="0" err="1"/>
              <a:t>ne'ebé</a:t>
            </a:r>
            <a:r>
              <a:rPr lang="en-US" sz="2000" dirty="0"/>
              <a:t> </a:t>
            </a:r>
            <a:r>
              <a:rPr lang="en-US" sz="2000" dirty="0" err="1"/>
              <a:t>dezeña</a:t>
            </a:r>
            <a:r>
              <a:rPr lang="en-US" sz="2000" dirty="0"/>
              <a:t> </a:t>
            </a:r>
            <a:r>
              <a:rPr lang="en-US" sz="2000" dirty="0" err="1"/>
              <a:t>atu</a:t>
            </a:r>
            <a:r>
              <a:rPr lang="en-US" sz="2000" dirty="0"/>
              <a:t> </a:t>
            </a:r>
            <a:r>
              <a:rPr lang="en-US" sz="2000" dirty="0" err="1"/>
              <a:t>halibur</a:t>
            </a:r>
            <a:r>
              <a:rPr lang="en-US" sz="2000" dirty="0"/>
              <a:t>, rai, </a:t>
            </a:r>
            <a:r>
              <a:rPr lang="en-US" sz="2000" dirty="0" err="1"/>
              <a:t>prosesa</a:t>
            </a:r>
            <a:r>
              <a:rPr lang="en-US" sz="2000" dirty="0"/>
              <a:t>, </a:t>
            </a:r>
            <a:r>
              <a:rPr lang="en-US" sz="2000" dirty="0" err="1"/>
              <a:t>analiza</a:t>
            </a:r>
            <a:r>
              <a:rPr lang="en-US" sz="2000" dirty="0"/>
              <a:t>, </a:t>
            </a:r>
            <a:r>
              <a:rPr lang="en-US" sz="2000" dirty="0" err="1"/>
              <a:t>jere</a:t>
            </a:r>
            <a:r>
              <a:rPr lang="en-US" sz="2000" dirty="0"/>
              <a:t>, no </a:t>
            </a:r>
            <a:r>
              <a:rPr lang="en-US" sz="2000" dirty="0" err="1"/>
              <a:t>aprezenta</a:t>
            </a:r>
            <a:r>
              <a:rPr lang="en-US" sz="2000" dirty="0"/>
              <a:t> </a:t>
            </a:r>
            <a:r>
              <a:rPr lang="en-US" sz="2000" dirty="0" err="1"/>
              <a:t>tipu</a:t>
            </a:r>
            <a:r>
              <a:rPr lang="en-US" sz="2000" dirty="0"/>
              <a:t> </a:t>
            </a:r>
            <a:r>
              <a:rPr lang="en-US" sz="2000" dirty="0" err="1"/>
              <a:t>hotu-hotu</a:t>
            </a:r>
            <a:r>
              <a:rPr lang="en-US" sz="2000" dirty="0"/>
              <a:t> </a:t>
            </a:r>
            <a:r>
              <a:rPr lang="en-US" sz="2000" dirty="0" err="1"/>
              <a:t>dadus</a:t>
            </a:r>
            <a:r>
              <a:rPr lang="en-US" sz="2000" dirty="0"/>
              <a:t> </a:t>
            </a:r>
            <a:r>
              <a:rPr lang="en-US" sz="2000" dirty="0" err="1"/>
              <a:t>espasiál</a:t>
            </a:r>
            <a:r>
              <a:rPr lang="en-US" sz="2000" dirty="0"/>
              <a:t> no </a:t>
            </a:r>
            <a:r>
              <a:rPr lang="en-US" sz="2000" dirty="0" err="1"/>
              <a:t>jeográfiku</a:t>
            </a:r>
            <a:r>
              <a:rPr lang="en-US" sz="2000" dirty="0"/>
              <a:t> </a:t>
            </a:r>
            <a:r>
              <a:rPr lang="en-US" sz="2000" dirty="0" err="1"/>
              <a:t>nian</a:t>
            </a:r>
            <a:r>
              <a:rPr lang="en-US" sz="2000" dirty="0"/>
              <a:t>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DBE796-E01E-7FC8-0807-E71CE1B5F2C5}"/>
              </a:ext>
            </a:extLst>
          </p:cNvPr>
          <p:cNvSpPr txBox="1"/>
          <p:nvPr/>
        </p:nvSpPr>
        <p:spPr>
          <a:xfrm>
            <a:off x="3798625" y="1811025"/>
            <a:ext cx="77048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“</a:t>
            </a:r>
            <a:r>
              <a:rPr lang="en-US" sz="2000" b="1" dirty="0"/>
              <a:t>Computer tool </a:t>
            </a:r>
            <a:r>
              <a:rPr lang="en-US" sz="2000" dirty="0"/>
              <a:t>ka </a:t>
            </a:r>
            <a:r>
              <a:rPr lang="en-US" sz="2000" dirty="0" err="1"/>
              <a:t>Instrumentu</a:t>
            </a:r>
            <a:r>
              <a:rPr lang="en-US" sz="2000" dirty="0"/>
              <a:t> </a:t>
            </a:r>
            <a:r>
              <a:rPr lang="en-US" sz="2000" dirty="0" err="1"/>
              <a:t>komputadór</a:t>
            </a:r>
            <a:r>
              <a:rPr lang="en-US" sz="2000" dirty="0"/>
              <a:t> </a:t>
            </a:r>
            <a:r>
              <a:rPr lang="en-US" sz="2000" dirty="0" err="1"/>
              <a:t>hodi</a:t>
            </a:r>
            <a:r>
              <a:rPr lang="en-US" sz="2000" dirty="0"/>
              <a:t> </a:t>
            </a:r>
            <a:r>
              <a:rPr lang="en-US" sz="2000" dirty="0" err="1"/>
              <a:t>reprezenta</a:t>
            </a:r>
            <a:r>
              <a:rPr lang="en-US" sz="2000" dirty="0"/>
              <a:t> no </a:t>
            </a:r>
            <a:r>
              <a:rPr lang="en-US" sz="2000" dirty="0" err="1"/>
              <a:t>analiza</a:t>
            </a:r>
            <a:r>
              <a:rPr lang="en-US" sz="2000" dirty="0"/>
              <a:t> </a:t>
            </a:r>
            <a:r>
              <a:rPr lang="en-US" sz="2000" dirty="0" err="1"/>
              <a:t>buat</a:t>
            </a:r>
            <a:r>
              <a:rPr lang="en-US" sz="2000" dirty="0"/>
              <a:t> </a:t>
            </a:r>
            <a:r>
              <a:rPr lang="en-US" sz="2000" dirty="0" err="1"/>
              <a:t>hotu-hotu</a:t>
            </a:r>
            <a:r>
              <a:rPr lang="en-US" sz="2000" dirty="0"/>
              <a:t> </a:t>
            </a:r>
            <a:r>
              <a:rPr lang="en-US" sz="2000" dirty="0" err="1"/>
              <a:t>ne'ebé</a:t>
            </a:r>
            <a:r>
              <a:rPr lang="en-US" sz="2000" dirty="0"/>
              <a:t> </a:t>
            </a:r>
            <a:r>
              <a:rPr lang="en-US" sz="2000" dirty="0" err="1"/>
              <a:t>eziste</a:t>
            </a:r>
            <a:r>
              <a:rPr lang="en-US" sz="2000" dirty="0"/>
              <a:t> </a:t>
            </a:r>
            <a:r>
              <a:rPr lang="en-US" sz="2000" dirty="0" err="1"/>
              <a:t>iha</a:t>
            </a:r>
            <a:r>
              <a:rPr lang="en-US" sz="2000" dirty="0"/>
              <a:t> rai no </a:t>
            </a:r>
            <a:r>
              <a:rPr lang="en-US" sz="2000" dirty="0" err="1"/>
              <a:t>mós</a:t>
            </a:r>
            <a:r>
              <a:rPr lang="en-US" sz="2000" dirty="0"/>
              <a:t> </a:t>
            </a:r>
            <a:r>
              <a:rPr lang="en-US" sz="2000" dirty="0" err="1"/>
              <a:t>eventu</a:t>
            </a:r>
            <a:r>
              <a:rPr lang="en-US" sz="2000" dirty="0"/>
              <a:t> </a:t>
            </a:r>
            <a:r>
              <a:rPr lang="en-US" sz="2000" dirty="0" err="1"/>
              <a:t>hotu-hotu</a:t>
            </a:r>
            <a:r>
              <a:rPr lang="en-US" sz="2000" dirty="0"/>
              <a:t> </a:t>
            </a:r>
            <a:r>
              <a:rPr lang="en-US" sz="2000" dirty="0" err="1"/>
              <a:t>ne'ebé</a:t>
            </a:r>
            <a:r>
              <a:rPr lang="en-US" sz="2000" dirty="0"/>
              <a:t> </a:t>
            </a:r>
            <a:r>
              <a:rPr lang="en-US" sz="2000" dirty="0" err="1"/>
              <a:t>akontese</a:t>
            </a:r>
            <a:r>
              <a:rPr lang="en-US" sz="2000" dirty="0"/>
              <a:t> </a:t>
            </a:r>
            <a:r>
              <a:rPr lang="en-US" sz="2000" dirty="0" err="1"/>
              <a:t>iha</a:t>
            </a:r>
            <a:r>
              <a:rPr lang="en-US" sz="2000" dirty="0"/>
              <a:t> </a:t>
            </a:r>
            <a:r>
              <a:rPr lang="en-US" sz="2000" dirty="0" err="1"/>
              <a:t>ne'ebá</a:t>
            </a:r>
            <a:endParaRPr lang="en-US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EB0BD1-2B8C-5448-FCA0-9691EC1DD93C}"/>
              </a:ext>
            </a:extLst>
          </p:cNvPr>
          <p:cNvSpPr txBox="1"/>
          <p:nvPr/>
        </p:nvSpPr>
        <p:spPr>
          <a:xfrm>
            <a:off x="3676536" y="4075094"/>
            <a:ext cx="71479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“Sistema </a:t>
            </a:r>
            <a:r>
              <a:rPr lang="en-US" sz="2000" b="1" dirty="0" err="1"/>
              <a:t>informasaun</a:t>
            </a:r>
            <a:r>
              <a:rPr lang="en-US" sz="2000" b="1" dirty="0"/>
              <a:t> </a:t>
            </a:r>
            <a:r>
              <a:rPr lang="en-US" sz="2000" dirty="0" err="1"/>
              <a:t>ne'ebé</a:t>
            </a:r>
            <a:r>
              <a:rPr lang="en-US" sz="2000" dirty="0"/>
              <a:t> </a:t>
            </a:r>
            <a:r>
              <a:rPr lang="en-US" sz="2000" dirty="0" err="1"/>
              <a:t>organizasaun</a:t>
            </a:r>
            <a:r>
              <a:rPr lang="en-US" sz="2000" dirty="0"/>
              <a:t> </a:t>
            </a:r>
            <a:r>
              <a:rPr lang="en-US" sz="2000" dirty="0" err="1"/>
              <a:t>ida</a:t>
            </a:r>
            <a:r>
              <a:rPr lang="en-US" sz="2000" dirty="0"/>
              <a:t> </a:t>
            </a:r>
            <a:r>
              <a:rPr lang="en-US" sz="2000" dirty="0" err="1"/>
              <a:t>harii</a:t>
            </a:r>
            <a:r>
              <a:rPr lang="en-US" sz="2000" dirty="0"/>
              <a:t> </a:t>
            </a:r>
            <a:r>
              <a:rPr lang="en-US" sz="2000" dirty="0" err="1"/>
              <a:t>atu</a:t>
            </a:r>
            <a:r>
              <a:rPr lang="en-US" sz="2000" dirty="0"/>
              <a:t> </a:t>
            </a:r>
            <a:r>
              <a:rPr lang="en-US" sz="2000" dirty="0" err="1"/>
              <a:t>deskreve</a:t>
            </a:r>
            <a:r>
              <a:rPr lang="en-US" sz="2000" dirty="0"/>
              <a:t> </a:t>
            </a:r>
            <a:r>
              <a:rPr lang="en-US" sz="2000" dirty="0" err="1"/>
              <a:t>objetu</a:t>
            </a:r>
            <a:r>
              <a:rPr lang="en-US" sz="2000" dirty="0"/>
              <a:t> </a:t>
            </a:r>
            <a:r>
              <a:rPr lang="en-US" sz="2000" dirty="0" err="1"/>
              <a:t>espasiál</a:t>
            </a:r>
            <a:r>
              <a:rPr lang="en-US" sz="2000" dirty="0"/>
              <a:t> </a:t>
            </a:r>
            <a:r>
              <a:rPr lang="en-US" sz="2000" dirty="0" err="1"/>
              <a:t>sira</a:t>
            </a:r>
            <a:r>
              <a:rPr lang="en-US" sz="2000" dirty="0"/>
              <a:t>, </a:t>
            </a:r>
            <a:r>
              <a:rPr lang="en-US" sz="2000" dirty="0" err="1"/>
              <a:t>fenómenu</a:t>
            </a:r>
            <a:r>
              <a:rPr lang="en-US" sz="2000" dirty="0"/>
              <a:t> </a:t>
            </a:r>
            <a:r>
              <a:rPr lang="en-US" sz="2000" dirty="0" err="1"/>
              <a:t>sira</a:t>
            </a:r>
            <a:r>
              <a:rPr lang="en-US" sz="2000" dirty="0"/>
              <a:t>, no </a:t>
            </a:r>
            <a:r>
              <a:rPr lang="en-US" sz="2000" dirty="0" err="1"/>
              <a:t>prosesu</a:t>
            </a:r>
            <a:r>
              <a:rPr lang="en-US" sz="2000" dirty="0"/>
              <a:t> </a:t>
            </a:r>
            <a:r>
              <a:rPr lang="en-US" sz="2000" dirty="0" err="1"/>
              <a:t>sira</a:t>
            </a:r>
            <a:r>
              <a:rPr lang="en-US" sz="2000" dirty="0"/>
              <a:t> </a:t>
            </a:r>
            <a:r>
              <a:rPr lang="en-US" sz="2000" dirty="0" err="1"/>
              <a:t>ne'ebé</a:t>
            </a:r>
            <a:r>
              <a:rPr lang="en-US" sz="2000" dirty="0"/>
              <a:t> </a:t>
            </a:r>
            <a:r>
              <a:rPr lang="en-US" sz="2000" dirty="0" err="1"/>
              <a:t>nesesáriu</a:t>
            </a:r>
            <a:r>
              <a:rPr lang="en-US" sz="2000" dirty="0"/>
              <a:t> </a:t>
            </a:r>
            <a:r>
              <a:rPr lang="en-US" sz="2000" dirty="0" err="1"/>
              <a:t>ba</a:t>
            </a:r>
            <a:r>
              <a:rPr lang="en-US" sz="2000" dirty="0"/>
              <a:t> </a:t>
            </a:r>
            <a:r>
              <a:rPr lang="en-US" sz="2000" dirty="0" err="1"/>
              <a:t>nia</a:t>
            </a:r>
            <a:r>
              <a:rPr lang="en-US" sz="2000" dirty="0"/>
              <a:t> </a:t>
            </a:r>
            <a:r>
              <a:rPr lang="en-US" sz="2000" dirty="0" err="1"/>
              <a:t>asaun</a:t>
            </a:r>
            <a:r>
              <a:rPr lang="en-US" sz="2000" dirty="0"/>
              <a:t> “</a:t>
            </a:r>
            <a:endParaRPr lang="en-US" sz="2000" baseline="300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721859-B2DC-3448-8FAF-BCDE3C710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42" y="762492"/>
            <a:ext cx="40524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F1F1F"/>
                </a:solidFill>
                <a:latin typeface="Google Sans"/>
              </a:rPr>
              <a:t>Tipu 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rua</a:t>
            </a:r>
            <a:r>
              <a:rPr lang="en-US" sz="24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hosi</a:t>
            </a:r>
            <a:r>
              <a:rPr lang="en-US" sz="24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definisaun</a:t>
            </a:r>
            <a:r>
              <a:rPr lang="en-US" sz="24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sira</a:t>
            </a:r>
            <a:endParaRPr lang="en-US" sz="2400" b="1" dirty="0">
              <a:ea typeface="SimSun" pitchFamily="2" charset="-122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8FC7A95-257F-EC00-B68D-AFBC7B4CC4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1317" y="2744211"/>
            <a:ext cx="83573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ea typeface="SimSun" pitchFamily="2" charset="-122"/>
              </a:rPr>
              <a:t>SIG </a:t>
            </a:r>
            <a:r>
              <a:rPr lang="en-US" sz="2400" dirty="0" err="1">
                <a:ea typeface="SimSun" pitchFamily="2" charset="-122"/>
              </a:rPr>
              <a:t>hanesan</a:t>
            </a:r>
            <a:r>
              <a:rPr lang="en-US" sz="2400" dirty="0">
                <a:ea typeface="SimSun" pitchFamily="2" charset="-122"/>
              </a:rPr>
              <a:t> </a:t>
            </a:r>
            <a:r>
              <a:rPr lang="en-US" sz="2400" dirty="0" err="1">
                <a:ea typeface="SimSun" pitchFamily="2" charset="-122"/>
              </a:rPr>
              <a:t>teknolojia</a:t>
            </a:r>
            <a:r>
              <a:rPr lang="en-US" sz="2400" dirty="0">
                <a:ea typeface="SimSun" pitchFamily="2" charset="-122"/>
              </a:rPr>
              <a:t> jeoespasiál - software</a:t>
            </a:r>
            <a:endParaRPr lang="en-US" sz="2400" b="1" dirty="0">
              <a:ea typeface="SimSun" pitchFamily="2" charset="-122"/>
            </a:endParaRPr>
          </a:p>
        </p:txBody>
      </p:sp>
      <p:sp>
        <p:nvSpPr>
          <p:cNvPr id="21" name="AutoShape 32">
            <a:extLst>
              <a:ext uri="{FF2B5EF4-FFF2-40B4-BE49-F238E27FC236}">
                <a16:creationId xmlns:a16="http://schemas.microsoft.com/office/drawing/2014/main" id="{BB25B49B-9FE4-1E0D-F21B-2694EB109E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3274" y="2796477"/>
            <a:ext cx="378042" cy="320613"/>
          </a:xfrm>
          <a:prstGeom prst="rightArrow">
            <a:avLst>
              <a:gd name="adj1" fmla="val 50000"/>
              <a:gd name="adj2" fmla="val 53571"/>
            </a:avLst>
          </a:prstGeom>
          <a:solidFill>
            <a:srgbClr val="1F83C5"/>
          </a:solidFill>
          <a:ln w="3175" algn="ctr">
            <a:solidFill>
              <a:srgbClr val="4D4D4D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000" dirty="0">
              <a:solidFill>
                <a:srgbClr val="346667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15EC8BE-5133-D472-0739-1B6356DE0E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858" y="4889329"/>
            <a:ext cx="83573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ea typeface="SimSun" pitchFamily="2" charset="-122"/>
              </a:rPr>
              <a:t>SIG </a:t>
            </a:r>
            <a:r>
              <a:rPr lang="en-US" sz="2400" dirty="0" err="1">
                <a:ea typeface="SimSun" pitchFamily="2" charset="-122"/>
              </a:rPr>
              <a:t>hanesan</a:t>
            </a:r>
            <a:r>
              <a:rPr lang="en-US" sz="2400" dirty="0">
                <a:ea typeface="SimSun" pitchFamily="2" charset="-122"/>
              </a:rPr>
              <a:t> </a:t>
            </a:r>
            <a:r>
              <a:rPr lang="en-US" sz="2400" dirty="0" err="1">
                <a:ea typeface="SimSun" pitchFamily="2" charset="-122"/>
              </a:rPr>
              <a:t>sistema</a:t>
            </a:r>
            <a:r>
              <a:rPr lang="en-US" sz="2400" dirty="0">
                <a:ea typeface="SimSun" pitchFamily="2" charset="-122"/>
              </a:rPr>
              <a:t> </a:t>
            </a:r>
            <a:r>
              <a:rPr lang="en-US" sz="2400" dirty="0" err="1">
                <a:ea typeface="SimSun" pitchFamily="2" charset="-122"/>
              </a:rPr>
              <a:t>informasaun</a:t>
            </a:r>
            <a:endParaRPr lang="en-US" sz="2400" b="1" dirty="0">
              <a:ea typeface="SimSun" pitchFamily="2" charset="-122"/>
            </a:endParaRPr>
          </a:p>
        </p:txBody>
      </p:sp>
      <p:sp>
        <p:nvSpPr>
          <p:cNvPr id="23" name="AutoShape 32">
            <a:extLst>
              <a:ext uri="{FF2B5EF4-FFF2-40B4-BE49-F238E27FC236}">
                <a16:creationId xmlns:a16="http://schemas.microsoft.com/office/drawing/2014/main" id="{95238F9F-BF10-7B00-DD9A-40876FE1F6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9815" y="4941595"/>
            <a:ext cx="378042" cy="320613"/>
          </a:xfrm>
          <a:prstGeom prst="rightArrow">
            <a:avLst>
              <a:gd name="adj1" fmla="val 50000"/>
              <a:gd name="adj2" fmla="val 53571"/>
            </a:avLst>
          </a:prstGeom>
          <a:solidFill>
            <a:srgbClr val="1F83C5"/>
          </a:solidFill>
          <a:ln w="3175" algn="ctr">
            <a:solidFill>
              <a:srgbClr val="4D4D4D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000" dirty="0">
              <a:solidFill>
                <a:srgbClr val="346667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4F29DB4-EC6C-651E-D3A1-A8C483A1F2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1023" y="5433328"/>
            <a:ext cx="58628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ea typeface="SimSun" pitchFamily="2" charset="-122"/>
              </a:rPr>
              <a:t>Dala </a:t>
            </a:r>
            <a:r>
              <a:rPr lang="en-US" sz="2400" dirty="0" err="1">
                <a:ea typeface="SimSun" pitchFamily="2" charset="-122"/>
              </a:rPr>
              <a:t>barak</a:t>
            </a:r>
            <a:r>
              <a:rPr lang="en-US" sz="2400" dirty="0">
                <a:ea typeface="SimSun" pitchFamily="2" charset="-122"/>
              </a:rPr>
              <a:t> </a:t>
            </a:r>
            <a:r>
              <a:rPr lang="en-US" sz="2400" dirty="0" err="1">
                <a:ea typeface="SimSun" pitchFamily="2" charset="-122"/>
              </a:rPr>
              <a:t>sai</a:t>
            </a:r>
            <a:r>
              <a:rPr lang="en-US" sz="2400" dirty="0">
                <a:ea typeface="SimSun" pitchFamily="2" charset="-122"/>
              </a:rPr>
              <a:t> </a:t>
            </a:r>
            <a:r>
              <a:rPr lang="en-US" sz="2400" dirty="0" err="1">
                <a:ea typeface="SimSun" pitchFamily="2" charset="-122"/>
              </a:rPr>
              <a:t>fonte</a:t>
            </a:r>
            <a:r>
              <a:rPr lang="en-US" sz="2400" dirty="0">
                <a:ea typeface="SimSun" pitchFamily="2" charset="-122"/>
              </a:rPr>
              <a:t> </a:t>
            </a:r>
            <a:r>
              <a:rPr lang="en-US" sz="2400" dirty="0" err="1">
                <a:ea typeface="SimSun" pitchFamily="2" charset="-122"/>
              </a:rPr>
              <a:t>ba</a:t>
            </a:r>
            <a:r>
              <a:rPr lang="en-US" sz="2400" dirty="0">
                <a:ea typeface="SimSun" pitchFamily="2" charset="-122"/>
              </a:rPr>
              <a:t> </a:t>
            </a:r>
            <a:r>
              <a:rPr lang="en-US" sz="2400" dirty="0" err="1">
                <a:ea typeface="SimSun" pitchFamily="2" charset="-122"/>
              </a:rPr>
              <a:t>konfuzaun</a:t>
            </a:r>
            <a:endParaRPr lang="en-US" sz="2400" b="1" dirty="0">
              <a:ea typeface="SimSun" pitchFamily="2" charset="-122"/>
            </a:endParaRPr>
          </a:p>
        </p:txBody>
      </p:sp>
      <p:sp>
        <p:nvSpPr>
          <p:cNvPr id="25" name="AutoShape 32">
            <a:extLst>
              <a:ext uri="{FF2B5EF4-FFF2-40B4-BE49-F238E27FC236}">
                <a16:creationId xmlns:a16="http://schemas.microsoft.com/office/drawing/2014/main" id="{E40522EC-9469-B4F2-0339-0B3FCA4DA9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0583" y="5513510"/>
            <a:ext cx="378042" cy="320613"/>
          </a:xfrm>
          <a:prstGeom prst="rightArrow">
            <a:avLst>
              <a:gd name="adj1" fmla="val 50000"/>
              <a:gd name="adj2" fmla="val 53571"/>
            </a:avLst>
          </a:prstGeom>
          <a:solidFill>
            <a:srgbClr val="1F83C5"/>
          </a:solidFill>
          <a:ln w="3175" algn="ctr">
            <a:solidFill>
              <a:srgbClr val="4D4D4D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000" dirty="0">
              <a:solidFill>
                <a:srgbClr val="346667"/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387BC903-3A05-AF5E-C1AC-2560D810C917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394447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GB" altLang="en-US" sz="1200" smtClean="0">
                <a:solidFill>
                  <a:schemeClr val="bg1"/>
                </a:solidFill>
              </a:rPr>
              <a:pPr/>
              <a:t>11</a:t>
            </a:fld>
            <a:endParaRPr lang="en-GB" altLang="en-US" sz="120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6157443-E66C-04C3-2102-842C60D3798F}"/>
              </a:ext>
            </a:extLst>
          </p:cNvPr>
          <p:cNvSpPr txBox="1">
            <a:spLocks/>
          </p:cNvSpPr>
          <p:nvPr/>
        </p:nvSpPr>
        <p:spPr bwMode="auto">
          <a:xfrm>
            <a:off x="0" y="17466"/>
            <a:ext cx="12192000" cy="693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02147"/>
                </a:solidFill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r>
              <a:rPr lang="en-US" dirty="0"/>
              <a:t>Teknolojia Jeoespasiál – Sistema </a:t>
            </a:r>
            <a:r>
              <a:rPr lang="en-US" dirty="0" err="1"/>
              <a:t>Informasaun</a:t>
            </a:r>
            <a:r>
              <a:rPr lang="en-US" dirty="0"/>
              <a:t> </a:t>
            </a:r>
            <a:r>
              <a:rPr lang="en-US" dirty="0" err="1"/>
              <a:t>Geográfika</a:t>
            </a:r>
            <a:r>
              <a:rPr lang="en-US" dirty="0"/>
              <a:t> (SIG)</a:t>
            </a:r>
            <a:endParaRPr lang="en-US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0FAECE-AD40-9488-1DAC-7F1900806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6282" y="5872601"/>
            <a:ext cx="64357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ea typeface="SimSun" pitchFamily="2" charset="-122"/>
              </a:rPr>
              <a:t>Rua </a:t>
            </a:r>
            <a:r>
              <a:rPr lang="en-US" sz="2400" dirty="0" err="1">
                <a:ea typeface="SimSun" pitchFamily="2" charset="-122"/>
              </a:rPr>
              <a:t>ne'e</a:t>
            </a:r>
            <a:r>
              <a:rPr lang="en-US" sz="2400" dirty="0">
                <a:ea typeface="SimSun" pitchFamily="2" charset="-122"/>
              </a:rPr>
              <a:t> </a:t>
            </a:r>
            <a:r>
              <a:rPr lang="en-US" sz="2400" dirty="0" err="1">
                <a:ea typeface="SimSun" pitchFamily="2" charset="-122"/>
              </a:rPr>
              <a:t>kobre</a:t>
            </a:r>
            <a:r>
              <a:rPr lang="en-US" sz="2400" dirty="0">
                <a:ea typeface="SimSun" pitchFamily="2" charset="-122"/>
              </a:rPr>
              <a:t> ho </a:t>
            </a:r>
            <a:r>
              <a:rPr lang="en-US" sz="2400" dirty="0" err="1">
                <a:ea typeface="SimSun" pitchFamily="2" charset="-122"/>
              </a:rPr>
              <a:t>detalle</a:t>
            </a:r>
            <a:r>
              <a:rPr lang="en-US" sz="2400" dirty="0">
                <a:ea typeface="SimSun" pitchFamily="2" charset="-122"/>
              </a:rPr>
              <a:t> </a:t>
            </a:r>
            <a:r>
              <a:rPr lang="en-US" sz="2400" dirty="0" err="1">
                <a:ea typeface="SimSun" pitchFamily="2" charset="-122"/>
              </a:rPr>
              <a:t>liután</a:t>
            </a:r>
            <a:r>
              <a:rPr lang="en-US" sz="2400" dirty="0">
                <a:ea typeface="SimSun" pitchFamily="2" charset="-122"/>
              </a:rPr>
              <a:t> </a:t>
            </a:r>
            <a:r>
              <a:rPr lang="en-US" sz="2400" dirty="0" err="1">
                <a:ea typeface="SimSun" pitchFamily="2" charset="-122"/>
              </a:rPr>
              <a:t>iha</a:t>
            </a:r>
            <a:r>
              <a:rPr lang="en-US" sz="2400" dirty="0">
                <a:ea typeface="SimSun" pitchFamily="2" charset="-122"/>
              </a:rPr>
              <a:t> </a:t>
            </a:r>
            <a:r>
              <a:rPr lang="en-US" sz="2400" dirty="0" err="1">
                <a:ea typeface="SimSun" pitchFamily="2" charset="-122"/>
              </a:rPr>
              <a:t>Sesaun</a:t>
            </a:r>
            <a:r>
              <a:rPr lang="en-US" sz="2400" dirty="0">
                <a:ea typeface="SimSun" pitchFamily="2" charset="-122"/>
              </a:rPr>
              <a:t> 10</a:t>
            </a:r>
          </a:p>
        </p:txBody>
      </p:sp>
      <p:sp>
        <p:nvSpPr>
          <p:cNvPr id="6" name="AutoShape 32">
            <a:extLst>
              <a:ext uri="{FF2B5EF4-FFF2-40B4-BE49-F238E27FC236}">
                <a16:creationId xmlns:a16="http://schemas.microsoft.com/office/drawing/2014/main" id="{5FFAE17F-1F42-61BA-3D3B-05C6E11A3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5843" y="5952783"/>
            <a:ext cx="378042" cy="320613"/>
          </a:xfrm>
          <a:prstGeom prst="rightArrow">
            <a:avLst>
              <a:gd name="adj1" fmla="val 50000"/>
              <a:gd name="adj2" fmla="val 53571"/>
            </a:avLst>
          </a:prstGeom>
          <a:solidFill>
            <a:srgbClr val="1F83C5"/>
          </a:solidFill>
          <a:ln w="3175" algn="ctr">
            <a:solidFill>
              <a:srgbClr val="4D4D4D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000" dirty="0">
              <a:solidFill>
                <a:srgbClr val="346667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49701D-7492-F37C-655E-6A79D52618E9}"/>
              </a:ext>
            </a:extLst>
          </p:cNvPr>
          <p:cNvSpPr txBox="1"/>
          <p:nvPr/>
        </p:nvSpPr>
        <p:spPr>
          <a:xfrm>
            <a:off x="654999" y="1169868"/>
            <a:ext cx="71479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"Sistema </a:t>
            </a:r>
            <a:r>
              <a:rPr lang="en-US" sz="2000" dirty="0" err="1"/>
              <a:t>komputadór</a:t>
            </a:r>
            <a:r>
              <a:rPr lang="en-US" sz="2000" dirty="0"/>
              <a:t> </a:t>
            </a:r>
            <a:r>
              <a:rPr lang="en-US" sz="2000" dirty="0" err="1"/>
              <a:t>ida</a:t>
            </a:r>
            <a:r>
              <a:rPr lang="en-US" sz="2000" dirty="0"/>
              <a:t> </a:t>
            </a:r>
            <a:r>
              <a:rPr lang="en-US" sz="2000" dirty="0" err="1"/>
              <a:t>ne'ebé</a:t>
            </a:r>
            <a:r>
              <a:rPr lang="en-US" sz="2000" dirty="0"/>
              <a:t> </a:t>
            </a:r>
            <a:r>
              <a:rPr lang="en-US" sz="2000" dirty="0" err="1"/>
              <a:t>analiza</a:t>
            </a:r>
            <a:r>
              <a:rPr lang="en-US" sz="2000" dirty="0"/>
              <a:t> no </a:t>
            </a:r>
            <a:r>
              <a:rPr lang="en-US" sz="2000" dirty="0" err="1"/>
              <a:t>hatudu</a:t>
            </a:r>
            <a:r>
              <a:rPr lang="en-US" sz="2000" dirty="0"/>
              <a:t> </a:t>
            </a:r>
            <a:r>
              <a:rPr lang="en-US" sz="2000" dirty="0" err="1"/>
              <a:t>informasaun</a:t>
            </a:r>
            <a:r>
              <a:rPr lang="en-US" sz="2000" dirty="0"/>
              <a:t> </a:t>
            </a:r>
            <a:r>
              <a:rPr lang="en-US" sz="2000" dirty="0" err="1"/>
              <a:t>ne'ebé</a:t>
            </a:r>
            <a:r>
              <a:rPr lang="en-US" sz="2000" dirty="0"/>
              <a:t> </a:t>
            </a:r>
            <a:r>
              <a:rPr lang="en-US" sz="2000" dirty="0" err="1"/>
              <a:t>iha</a:t>
            </a:r>
            <a:r>
              <a:rPr lang="en-US" sz="2000" dirty="0"/>
              <a:t> </a:t>
            </a:r>
            <a:r>
              <a:rPr lang="en-US" sz="2000" dirty="0" err="1"/>
              <a:t>referénsia</a:t>
            </a:r>
            <a:r>
              <a:rPr lang="en-US" sz="2000" dirty="0"/>
              <a:t> </a:t>
            </a:r>
            <a:r>
              <a:rPr lang="en-US" sz="2000" dirty="0" err="1"/>
              <a:t>jeográfika</a:t>
            </a:r>
            <a:r>
              <a:rPr lang="en-US" sz="2000" dirty="0"/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1534258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14998C8-B9CB-5914-C622-DE9A7907F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2347" y="4413488"/>
            <a:ext cx="2350938" cy="13198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255FDF-9A96-DF61-91F9-1331A8EE8E74}"/>
              </a:ext>
            </a:extLst>
          </p:cNvPr>
          <p:cNvSpPr/>
          <p:nvPr/>
        </p:nvSpPr>
        <p:spPr>
          <a:xfrm>
            <a:off x="515938" y="2991560"/>
            <a:ext cx="11151644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ea typeface="Open Sans"/>
                <a:cs typeface="Open Sans"/>
                <a:sym typeface="Open Sans"/>
              </a:rPr>
              <a:t>Geo-Registry </a:t>
            </a:r>
            <a:r>
              <a:rPr lang="en-US" sz="2400" b="1" dirty="0" err="1">
                <a:ea typeface="Open Sans"/>
                <a:cs typeface="Open Sans"/>
                <a:sym typeface="Open Sans"/>
              </a:rPr>
              <a:t>Komun</a:t>
            </a:r>
            <a:r>
              <a:rPr lang="en-US" sz="2400" b="1" dirty="0">
                <a:ea typeface="Open Sans"/>
                <a:cs typeface="Open Sans"/>
                <a:sym typeface="Open Sans"/>
              </a:rPr>
              <a:t> : </a:t>
            </a:r>
            <a:r>
              <a:rPr lang="en-US" sz="2400" dirty="0" err="1">
                <a:ea typeface="Open Sans"/>
                <a:cs typeface="Open Sans"/>
                <a:sym typeface="Open Sans"/>
              </a:rPr>
              <a:t>Solusaun</a:t>
            </a:r>
            <a:r>
              <a:rPr lang="en-US" sz="2400" dirty="0">
                <a:ea typeface="Open Sans"/>
                <a:cs typeface="Open Sans"/>
                <a:sym typeface="Open Sans"/>
              </a:rPr>
              <a:t> IT </a:t>
            </a:r>
            <a:r>
              <a:rPr lang="en-US" sz="2400" dirty="0" err="1">
                <a:ea typeface="Open Sans"/>
                <a:cs typeface="Open Sans"/>
                <a:sym typeface="Open Sans"/>
              </a:rPr>
              <a:t>ne'ebé</a:t>
            </a:r>
            <a:r>
              <a:rPr lang="en-US" sz="2400" dirty="0"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ea typeface="Open Sans"/>
                <a:cs typeface="Open Sans"/>
                <a:sym typeface="Open Sans"/>
              </a:rPr>
              <a:t>permite</a:t>
            </a:r>
            <a:r>
              <a:rPr lang="en-US" sz="2400" dirty="0">
                <a:ea typeface="Open Sans"/>
                <a:cs typeface="Open Sans"/>
                <a:sym typeface="Open Sans"/>
              </a:rPr>
              <a:t> hosting </a:t>
            </a:r>
            <a:r>
              <a:rPr lang="en-US" sz="2400" dirty="0" err="1">
                <a:ea typeface="Open Sans"/>
                <a:cs typeface="Open Sans"/>
                <a:sym typeface="Open Sans"/>
              </a:rPr>
              <a:t>simultáneu</a:t>
            </a:r>
            <a:r>
              <a:rPr lang="en-US" sz="2400" dirty="0">
                <a:ea typeface="Open Sans"/>
                <a:cs typeface="Open Sans"/>
                <a:sym typeface="Open Sans"/>
              </a:rPr>
              <a:t>, </a:t>
            </a:r>
            <a:r>
              <a:rPr lang="en-US" sz="2400" dirty="0" err="1">
                <a:ea typeface="Open Sans"/>
                <a:cs typeface="Open Sans"/>
                <a:sym typeface="Open Sans"/>
              </a:rPr>
              <a:t>jestaun</a:t>
            </a:r>
            <a:r>
              <a:rPr lang="en-US" sz="2400" dirty="0">
                <a:ea typeface="Open Sans"/>
                <a:cs typeface="Open Sans"/>
                <a:sym typeface="Open Sans"/>
              </a:rPr>
              <a:t>, </a:t>
            </a:r>
            <a:r>
              <a:rPr lang="en-US" sz="2400" dirty="0" err="1">
                <a:ea typeface="Open Sans"/>
                <a:cs typeface="Open Sans"/>
                <a:sym typeface="Open Sans"/>
              </a:rPr>
              <a:t>atualizasaun</a:t>
            </a:r>
            <a:r>
              <a:rPr lang="en-US" sz="2400" dirty="0"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ea typeface="Open Sans"/>
                <a:cs typeface="Open Sans"/>
                <a:sym typeface="Open Sans"/>
              </a:rPr>
              <a:t>regulár</a:t>
            </a:r>
            <a:r>
              <a:rPr lang="en-US" sz="2400" dirty="0">
                <a:ea typeface="Open Sans"/>
                <a:cs typeface="Open Sans"/>
                <a:sym typeface="Open Sans"/>
              </a:rPr>
              <a:t>, no </a:t>
            </a:r>
            <a:r>
              <a:rPr lang="en-US" sz="2400" dirty="0" err="1">
                <a:ea typeface="Open Sans"/>
                <a:cs typeface="Open Sans"/>
                <a:sym typeface="Open Sans"/>
              </a:rPr>
              <a:t>fahe</a:t>
            </a:r>
            <a:r>
              <a:rPr lang="en-US" sz="2400" dirty="0"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ea typeface="Open Sans"/>
                <a:cs typeface="Open Sans"/>
                <a:sym typeface="Open Sans"/>
              </a:rPr>
              <a:t>lista</a:t>
            </a:r>
            <a:r>
              <a:rPr lang="en-US" sz="2400" dirty="0"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ea typeface="Open Sans"/>
                <a:cs typeface="Open Sans"/>
                <a:sym typeface="Open Sans"/>
              </a:rPr>
              <a:t>mestre</a:t>
            </a:r>
            <a:r>
              <a:rPr lang="en-US" sz="2400" dirty="0"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ea typeface="Open Sans"/>
                <a:cs typeface="Open Sans"/>
                <a:sym typeface="Open Sans"/>
              </a:rPr>
              <a:t>sira</a:t>
            </a:r>
            <a:r>
              <a:rPr lang="en-US" sz="2400" dirty="0">
                <a:ea typeface="Open Sans"/>
                <a:cs typeface="Open Sans"/>
                <a:sym typeface="Open Sans"/>
              </a:rPr>
              <a:t> no </a:t>
            </a:r>
            <a:r>
              <a:rPr lang="en-US" sz="2400" dirty="0" err="1">
                <a:ea typeface="Open Sans"/>
                <a:cs typeface="Open Sans"/>
                <a:sym typeface="Open Sans"/>
              </a:rPr>
              <a:t>mós</a:t>
            </a:r>
            <a:r>
              <a:rPr lang="en-US" sz="2400" dirty="0"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ea typeface="Open Sans"/>
                <a:cs typeface="Open Sans"/>
                <a:sym typeface="Open Sans"/>
              </a:rPr>
              <a:t>ierarkia</a:t>
            </a:r>
            <a:r>
              <a:rPr lang="en-US" sz="2400" dirty="0"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ea typeface="Open Sans"/>
                <a:cs typeface="Open Sans"/>
                <a:sym typeface="Open Sans"/>
              </a:rPr>
              <a:t>asosiadu</a:t>
            </a:r>
            <a:r>
              <a:rPr lang="en-US" sz="2400" dirty="0"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ea typeface="Open Sans"/>
                <a:cs typeface="Open Sans"/>
                <a:sym typeface="Open Sans"/>
              </a:rPr>
              <a:t>sira</a:t>
            </a:r>
            <a:r>
              <a:rPr lang="en-US" sz="2400" dirty="0">
                <a:ea typeface="Open Sans"/>
                <a:cs typeface="Open Sans"/>
                <a:sym typeface="Open Sans"/>
              </a:rPr>
              <a:t> no </a:t>
            </a:r>
            <a:r>
              <a:rPr lang="en-US" sz="2400" dirty="0" err="1">
                <a:ea typeface="Open Sans"/>
                <a:cs typeface="Open Sans"/>
                <a:sym typeface="Open Sans"/>
              </a:rPr>
              <a:t>dadus</a:t>
            </a:r>
            <a:r>
              <a:rPr lang="en-US" sz="2400" dirty="0"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ea typeface="Open Sans"/>
                <a:cs typeface="Open Sans"/>
                <a:sym typeface="Open Sans"/>
              </a:rPr>
              <a:t>jeoespasiál</a:t>
            </a:r>
            <a:r>
              <a:rPr lang="en-US" sz="2400" dirty="0"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ea typeface="Open Sans"/>
                <a:cs typeface="Open Sans"/>
                <a:sym typeface="Open Sans"/>
              </a:rPr>
              <a:t>ba</a:t>
            </a:r>
            <a:r>
              <a:rPr lang="en-US" sz="2400" dirty="0"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ea typeface="Open Sans"/>
                <a:cs typeface="Open Sans"/>
                <a:sym typeface="Open Sans"/>
              </a:rPr>
              <a:t>objetu</a:t>
            </a:r>
            <a:r>
              <a:rPr lang="en-US" sz="2400" dirty="0"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ea typeface="Open Sans"/>
                <a:cs typeface="Open Sans"/>
                <a:sym typeface="Open Sans"/>
              </a:rPr>
              <a:t>jeográfiku</a:t>
            </a:r>
            <a:r>
              <a:rPr lang="en-US" sz="2400" dirty="0"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ea typeface="Open Sans"/>
                <a:cs typeface="Open Sans"/>
                <a:sym typeface="Open Sans"/>
              </a:rPr>
              <a:t>sira</a:t>
            </a:r>
            <a:r>
              <a:rPr lang="en-US" sz="2400" dirty="0"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ea typeface="Open Sans"/>
                <a:cs typeface="Open Sans"/>
                <a:sym typeface="Open Sans"/>
              </a:rPr>
              <a:t>núkleu</a:t>
            </a:r>
            <a:r>
              <a:rPr lang="en-US" sz="2400" dirty="0"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ea typeface="Open Sans"/>
                <a:cs typeface="Open Sans"/>
                <a:sym typeface="Open Sans"/>
              </a:rPr>
              <a:t>ba</a:t>
            </a:r>
            <a:r>
              <a:rPr lang="en-US" sz="2400" dirty="0"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ea typeface="Open Sans"/>
                <a:cs typeface="Open Sans"/>
                <a:sym typeface="Open Sans"/>
              </a:rPr>
              <a:t>dezenvolvimentu</a:t>
            </a:r>
            <a:r>
              <a:rPr lang="en-US" sz="2400" dirty="0"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ea typeface="Open Sans"/>
                <a:cs typeface="Open Sans"/>
                <a:sym typeface="Open Sans"/>
              </a:rPr>
              <a:t>iha</a:t>
            </a:r>
            <a:r>
              <a:rPr lang="en-US" sz="2400" dirty="0"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ea typeface="Open Sans"/>
                <a:cs typeface="Open Sans"/>
                <a:sym typeface="Open Sans"/>
              </a:rPr>
              <a:t>jerál</a:t>
            </a:r>
            <a:r>
              <a:rPr lang="en-US" sz="2400" dirty="0">
                <a:ea typeface="Open Sans"/>
                <a:cs typeface="Open Sans"/>
                <a:sym typeface="Open Sans"/>
              </a:rPr>
              <a:t> no </a:t>
            </a:r>
            <a:r>
              <a:rPr lang="en-US" sz="2400" dirty="0" err="1">
                <a:ea typeface="Open Sans"/>
                <a:cs typeface="Open Sans"/>
                <a:sym typeface="Open Sans"/>
              </a:rPr>
              <a:t>saúde</a:t>
            </a:r>
            <a:r>
              <a:rPr lang="en-US" sz="2400" dirty="0"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ea typeface="Open Sans"/>
                <a:cs typeface="Open Sans"/>
                <a:sym typeface="Open Sans"/>
              </a:rPr>
              <a:t>públika</a:t>
            </a:r>
            <a:r>
              <a:rPr lang="en-US" sz="2400" dirty="0"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ea typeface="Open Sans"/>
                <a:cs typeface="Open Sans"/>
                <a:sym typeface="Open Sans"/>
              </a:rPr>
              <a:t>iha</a:t>
            </a:r>
            <a:r>
              <a:rPr lang="en-US" sz="2400" dirty="0"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ea typeface="Open Sans"/>
                <a:cs typeface="Open Sans"/>
                <a:sym typeface="Open Sans"/>
              </a:rPr>
              <a:t>partikulár</a:t>
            </a:r>
            <a:r>
              <a:rPr lang="en-US" sz="2400" dirty="0">
                <a:ea typeface="Open Sans"/>
                <a:cs typeface="Open Sans"/>
                <a:sym typeface="Open Sans"/>
              </a:rPr>
              <a:t>.</a:t>
            </a:r>
            <a:endParaRPr lang="fr-CH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F04BD9-0403-6F91-94EC-367FE0F76C3B}"/>
              </a:ext>
            </a:extLst>
          </p:cNvPr>
          <p:cNvSpPr txBox="1"/>
          <p:nvPr/>
        </p:nvSpPr>
        <p:spPr>
          <a:xfrm>
            <a:off x="1412650" y="4569515"/>
            <a:ext cx="7005209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Pts val="1050"/>
            </a:pPr>
            <a:r>
              <a:rPr lang="en-US" sz="2400" dirty="0">
                <a:ea typeface="Open Sans"/>
                <a:cs typeface="Open Sans"/>
                <a:sym typeface="Open Sans"/>
              </a:rPr>
              <a:t>Kontentór </a:t>
            </a:r>
            <a:r>
              <a:rPr lang="en-US" sz="2400" dirty="0" err="1">
                <a:ea typeface="Open Sans"/>
                <a:cs typeface="Open Sans"/>
                <a:sym typeface="Open Sans"/>
              </a:rPr>
              <a:t>ne'ebé</a:t>
            </a:r>
            <a:r>
              <a:rPr lang="en-US" sz="2400" dirty="0"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ea typeface="Open Sans"/>
                <a:cs typeface="Open Sans"/>
                <a:sym typeface="Open Sans"/>
              </a:rPr>
              <a:t>jere</a:t>
            </a:r>
            <a:r>
              <a:rPr lang="en-US" sz="2400" dirty="0"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ea typeface="Open Sans"/>
                <a:cs typeface="Open Sans"/>
                <a:sym typeface="Open Sans"/>
              </a:rPr>
              <a:t>simultaneamente</a:t>
            </a:r>
            <a:r>
              <a:rPr lang="en-US" sz="2400" dirty="0"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ea typeface="Open Sans"/>
                <a:cs typeface="Open Sans"/>
                <a:sym typeface="Open Sans"/>
              </a:rPr>
              <a:t>lista</a:t>
            </a:r>
            <a:r>
              <a:rPr lang="en-US" sz="2400" dirty="0"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ea typeface="Open Sans"/>
                <a:cs typeface="Open Sans"/>
                <a:sym typeface="Open Sans"/>
              </a:rPr>
              <a:t>mestre</a:t>
            </a:r>
            <a:r>
              <a:rPr lang="en-US" sz="2400" dirty="0"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ea typeface="Open Sans"/>
                <a:cs typeface="Open Sans"/>
                <a:sym typeface="Open Sans"/>
              </a:rPr>
              <a:t>oioin</a:t>
            </a:r>
            <a:r>
              <a:rPr lang="en-US" sz="2400" dirty="0">
                <a:ea typeface="Open Sans"/>
                <a:cs typeface="Open Sans"/>
                <a:sym typeface="Open Sans"/>
              </a:rPr>
              <a:t> no </a:t>
            </a:r>
            <a:r>
              <a:rPr lang="en-US" sz="2400" dirty="0" err="1">
                <a:ea typeface="Open Sans"/>
                <a:cs typeface="Open Sans"/>
                <a:sym typeface="Open Sans"/>
              </a:rPr>
              <a:t>sira</a:t>
            </a:r>
            <a:r>
              <a:rPr lang="en-US" sz="2400" dirty="0"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ea typeface="Open Sans"/>
                <a:cs typeface="Open Sans"/>
                <a:sym typeface="Open Sans"/>
              </a:rPr>
              <a:t>nia</a:t>
            </a:r>
            <a:r>
              <a:rPr lang="en-US" sz="2400" dirty="0"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ea typeface="Open Sans"/>
                <a:cs typeface="Open Sans"/>
                <a:sym typeface="Open Sans"/>
              </a:rPr>
              <a:t>irarkia</a:t>
            </a:r>
            <a:r>
              <a:rPr lang="en-US" sz="2400" dirty="0"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ea typeface="Open Sans"/>
                <a:cs typeface="Open Sans"/>
                <a:sym typeface="Open Sans"/>
              </a:rPr>
              <a:t>asosiadu</a:t>
            </a:r>
            <a:r>
              <a:rPr lang="en-US" sz="2400" dirty="0">
                <a:ea typeface="Open Sans"/>
                <a:cs typeface="Open Sans"/>
                <a:sym typeface="Open Sans"/>
              </a:rPr>
              <a:t> no </a:t>
            </a:r>
            <a:r>
              <a:rPr lang="en-US" sz="2400" dirty="0" err="1">
                <a:ea typeface="Open Sans"/>
                <a:cs typeface="Open Sans"/>
                <a:sym typeface="Open Sans"/>
              </a:rPr>
              <a:t>dadus</a:t>
            </a:r>
            <a:r>
              <a:rPr lang="en-US" sz="2400" dirty="0"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ea typeface="Open Sans"/>
                <a:cs typeface="Open Sans"/>
                <a:sym typeface="Open Sans"/>
              </a:rPr>
              <a:t>jeoespasiál</a:t>
            </a:r>
            <a:endParaRPr lang="en-US" sz="2000" dirty="0">
              <a:ea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3B6D2D-CA1D-E3C9-A365-7E300955C4AF}"/>
              </a:ext>
            </a:extLst>
          </p:cNvPr>
          <p:cNvSpPr txBox="1"/>
          <p:nvPr/>
        </p:nvSpPr>
        <p:spPr>
          <a:xfrm>
            <a:off x="2321389" y="5887151"/>
            <a:ext cx="6096469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Pts val="1050"/>
            </a:pPr>
            <a:r>
              <a:rPr lang="en-US" sz="2400" dirty="0">
                <a:ea typeface="Open Sans"/>
                <a:cs typeface="Open Sans"/>
                <a:sym typeface="Open Sans"/>
              </a:rPr>
              <a:t>Rua </a:t>
            </a:r>
            <a:r>
              <a:rPr lang="en-US" sz="2400" dirty="0" err="1">
                <a:ea typeface="Open Sans"/>
                <a:cs typeface="Open Sans"/>
                <a:sym typeface="Open Sans"/>
              </a:rPr>
              <a:t>ne'e</a:t>
            </a:r>
            <a:r>
              <a:rPr lang="en-US" sz="2400" dirty="0"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ea typeface="Open Sans"/>
                <a:cs typeface="Open Sans"/>
                <a:sym typeface="Open Sans"/>
              </a:rPr>
              <a:t>kobre</a:t>
            </a:r>
            <a:r>
              <a:rPr lang="en-US" sz="2400" dirty="0">
                <a:ea typeface="Open Sans"/>
                <a:cs typeface="Open Sans"/>
                <a:sym typeface="Open Sans"/>
              </a:rPr>
              <a:t> ho </a:t>
            </a:r>
            <a:r>
              <a:rPr lang="en-US" sz="2400" dirty="0" err="1">
                <a:ea typeface="Open Sans"/>
                <a:cs typeface="Open Sans"/>
                <a:sym typeface="Open Sans"/>
              </a:rPr>
              <a:t>detalle</a:t>
            </a:r>
            <a:r>
              <a:rPr lang="en-US" sz="2400" dirty="0"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ea typeface="Open Sans"/>
                <a:cs typeface="Open Sans"/>
                <a:sym typeface="Open Sans"/>
              </a:rPr>
              <a:t>liután</a:t>
            </a:r>
            <a:r>
              <a:rPr lang="en-US" sz="2400" dirty="0"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ea typeface="Open Sans"/>
                <a:cs typeface="Open Sans"/>
                <a:sym typeface="Open Sans"/>
              </a:rPr>
              <a:t>iha</a:t>
            </a:r>
            <a:r>
              <a:rPr lang="en-US" sz="2400" dirty="0"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ea typeface="Open Sans"/>
                <a:cs typeface="Open Sans"/>
                <a:sym typeface="Open Sans"/>
              </a:rPr>
              <a:t>Sesaun</a:t>
            </a:r>
            <a:r>
              <a:rPr lang="en-US" sz="2400" dirty="0">
                <a:ea typeface="Open Sans"/>
                <a:cs typeface="Open Sans"/>
                <a:sym typeface="Open Sans"/>
              </a:rPr>
              <a:t> 11</a:t>
            </a:r>
            <a:endParaRPr lang="en-US" sz="2000" dirty="0">
              <a:ea typeface="Arial"/>
              <a:cs typeface="Arial"/>
              <a:sym typeface="Arial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BC7B1044-DCB0-9197-BC95-4D21AD8EE0EC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394447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GB" altLang="en-US" sz="1200" smtClean="0">
                <a:solidFill>
                  <a:schemeClr val="bg1"/>
                </a:solidFill>
              </a:rPr>
              <a:pPr/>
              <a:t>12</a:t>
            </a:fld>
            <a:endParaRPr lang="en-GB" altLang="en-US" sz="1200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0A920E2-9A01-1F2D-9A09-5A18873222E8}"/>
              </a:ext>
            </a:extLst>
          </p:cNvPr>
          <p:cNvSpPr txBox="1">
            <a:spLocks/>
          </p:cNvSpPr>
          <p:nvPr/>
        </p:nvSpPr>
        <p:spPr bwMode="auto">
          <a:xfrm>
            <a:off x="0" y="17466"/>
            <a:ext cx="12192000" cy="693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02147"/>
                </a:solidFill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r>
              <a:rPr lang="en-US" dirty="0" err="1"/>
              <a:t>Teknolojia</a:t>
            </a:r>
            <a:r>
              <a:rPr lang="en-US" dirty="0"/>
              <a:t> </a:t>
            </a:r>
            <a:r>
              <a:rPr lang="en-US" dirty="0" err="1"/>
              <a:t>Jeoespasiál</a:t>
            </a:r>
            <a:r>
              <a:rPr lang="en-US" dirty="0"/>
              <a:t> </a:t>
            </a:r>
            <a:r>
              <a:rPr lang="en-US" dirty="0" err="1"/>
              <a:t>sira</a:t>
            </a:r>
            <a:r>
              <a:rPr lang="en-US" dirty="0"/>
              <a:t> – </a:t>
            </a:r>
            <a:r>
              <a:rPr lang="en-US" dirty="0" err="1"/>
              <a:t>Rejistu</a:t>
            </a:r>
            <a:r>
              <a:rPr lang="en-US" dirty="0"/>
              <a:t> </a:t>
            </a:r>
            <a:r>
              <a:rPr lang="en-US" dirty="0" err="1"/>
              <a:t>sira</a:t>
            </a:r>
            <a:r>
              <a:rPr lang="en-US" dirty="0"/>
              <a:t> no Geo-Registry </a:t>
            </a:r>
            <a:r>
              <a:rPr lang="en-US" dirty="0" err="1"/>
              <a:t>Komún</a:t>
            </a:r>
            <a:r>
              <a:rPr lang="en-US" dirty="0"/>
              <a:t> (CGR)</a:t>
            </a:r>
            <a:endParaRPr lang="en-US" altLang="en-US" dirty="0"/>
          </a:p>
        </p:txBody>
      </p:sp>
      <p:sp>
        <p:nvSpPr>
          <p:cNvPr id="14" name="AutoShape 32">
            <a:extLst>
              <a:ext uri="{FF2B5EF4-FFF2-40B4-BE49-F238E27FC236}">
                <a16:creationId xmlns:a16="http://schemas.microsoft.com/office/drawing/2014/main" id="{8BF9C8AC-9DFF-A6D4-6BEA-93DB6A1D7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715" y="4649830"/>
            <a:ext cx="378042" cy="320613"/>
          </a:xfrm>
          <a:prstGeom prst="rightArrow">
            <a:avLst>
              <a:gd name="adj1" fmla="val 50000"/>
              <a:gd name="adj2" fmla="val 53571"/>
            </a:avLst>
          </a:prstGeom>
          <a:solidFill>
            <a:srgbClr val="1F83C5"/>
          </a:solidFill>
          <a:ln w="3175" algn="ctr">
            <a:solidFill>
              <a:srgbClr val="4D4D4D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346667"/>
              </a:solidFill>
            </a:endParaRPr>
          </a:p>
        </p:txBody>
      </p:sp>
      <p:sp>
        <p:nvSpPr>
          <p:cNvPr id="15" name="AutoShape 32">
            <a:extLst>
              <a:ext uri="{FF2B5EF4-FFF2-40B4-BE49-F238E27FC236}">
                <a16:creationId xmlns:a16="http://schemas.microsoft.com/office/drawing/2014/main" id="{7659CE93-2504-5867-72DE-4B1F2D1E8B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9209" y="5914579"/>
            <a:ext cx="378042" cy="320613"/>
          </a:xfrm>
          <a:prstGeom prst="rightArrow">
            <a:avLst>
              <a:gd name="adj1" fmla="val 50000"/>
              <a:gd name="adj2" fmla="val 53571"/>
            </a:avLst>
          </a:prstGeom>
          <a:solidFill>
            <a:srgbClr val="1F83C5"/>
          </a:solidFill>
          <a:ln w="3175" algn="ctr">
            <a:solidFill>
              <a:srgbClr val="4D4D4D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346667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0F6DDE-0A50-5399-4122-9C7739BFF751}"/>
              </a:ext>
            </a:extLst>
          </p:cNvPr>
          <p:cNvSpPr/>
          <p:nvPr/>
        </p:nvSpPr>
        <p:spPr>
          <a:xfrm>
            <a:off x="443736" y="783114"/>
            <a:ext cx="1115164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ea typeface="Open Sans"/>
                <a:cs typeface="Open Sans"/>
                <a:sym typeface="Open Sans"/>
              </a:rPr>
              <a:t>Registry: </a:t>
            </a:r>
            <a:r>
              <a:rPr lang="pt-BR" sz="2400" dirty="0">
                <a:ea typeface="Open Sans"/>
                <a:cs typeface="Open Sans"/>
                <a:sym typeface="Open Sans"/>
              </a:rPr>
              <a:t>Solusaun IT atu rai, mantein, valida, atualiza no fahe lista mestre ida.</a:t>
            </a:r>
            <a:endParaRPr lang="fr-CH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00280B-7885-DF26-3094-68B64A855528}"/>
              </a:ext>
            </a:extLst>
          </p:cNvPr>
          <p:cNvSpPr txBox="1"/>
          <p:nvPr/>
        </p:nvSpPr>
        <p:spPr>
          <a:xfrm>
            <a:off x="1305908" y="1452116"/>
            <a:ext cx="6982463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Pts val="1050"/>
            </a:pPr>
            <a:r>
              <a:rPr lang="en-US" sz="2400" dirty="0">
                <a:ea typeface="Open Sans"/>
                <a:cs typeface="Open Sans"/>
                <a:sym typeface="Open Sans"/>
              </a:rPr>
              <a:t>Kontentór </a:t>
            </a:r>
            <a:r>
              <a:rPr lang="en-US" sz="2400" dirty="0" err="1">
                <a:ea typeface="Open Sans"/>
                <a:cs typeface="Open Sans"/>
                <a:sym typeface="Open Sans"/>
              </a:rPr>
              <a:t>ne'ebé</a:t>
            </a:r>
            <a:r>
              <a:rPr lang="en-US" sz="2400" dirty="0"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ea typeface="Open Sans"/>
                <a:cs typeface="Open Sans"/>
                <a:sym typeface="Open Sans"/>
              </a:rPr>
              <a:t>jere</a:t>
            </a:r>
            <a:r>
              <a:rPr lang="en-US" sz="2400" dirty="0"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ea typeface="Open Sans"/>
                <a:cs typeface="Open Sans"/>
                <a:sym typeface="Open Sans"/>
              </a:rPr>
              <a:t>de'it</a:t>
            </a:r>
            <a:r>
              <a:rPr lang="en-US" sz="2400" dirty="0"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ea typeface="Open Sans"/>
                <a:cs typeface="Open Sans"/>
                <a:sym typeface="Open Sans"/>
              </a:rPr>
              <a:t>lista</a:t>
            </a:r>
            <a:r>
              <a:rPr lang="en-US" sz="2400" dirty="0"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ea typeface="Open Sans"/>
                <a:cs typeface="Open Sans"/>
                <a:sym typeface="Open Sans"/>
              </a:rPr>
              <a:t>mestre</a:t>
            </a:r>
            <a:r>
              <a:rPr lang="en-US" sz="2400" dirty="0"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ea typeface="Open Sans"/>
                <a:cs typeface="Open Sans"/>
                <a:sym typeface="Open Sans"/>
              </a:rPr>
              <a:t>ida</a:t>
            </a:r>
            <a:r>
              <a:rPr lang="en-US" sz="2400" dirty="0">
                <a:ea typeface="Open Sans"/>
                <a:cs typeface="Open Sans"/>
                <a:sym typeface="Open Sans"/>
              </a:rPr>
              <a:t> no </a:t>
            </a:r>
            <a:r>
              <a:rPr lang="en-US" sz="2400" dirty="0" err="1">
                <a:ea typeface="Open Sans"/>
                <a:cs typeface="Open Sans"/>
                <a:sym typeface="Open Sans"/>
              </a:rPr>
              <a:t>potensialmente</a:t>
            </a:r>
            <a:r>
              <a:rPr lang="en-US" sz="2400" dirty="0"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ea typeface="Open Sans"/>
                <a:cs typeface="Open Sans"/>
                <a:sym typeface="Open Sans"/>
              </a:rPr>
              <a:t>ninia</a:t>
            </a:r>
            <a:r>
              <a:rPr lang="en-US" sz="2400" dirty="0"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ea typeface="Open Sans"/>
                <a:cs typeface="Open Sans"/>
                <a:sym typeface="Open Sans"/>
              </a:rPr>
              <a:t>ierarkia</a:t>
            </a:r>
            <a:r>
              <a:rPr lang="en-US" sz="2400" dirty="0"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ea typeface="Open Sans"/>
                <a:cs typeface="Open Sans"/>
                <a:sym typeface="Open Sans"/>
              </a:rPr>
              <a:t>asosiadu</a:t>
            </a:r>
            <a:r>
              <a:rPr lang="en-US" sz="2400" dirty="0"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ea typeface="Open Sans"/>
                <a:cs typeface="Open Sans"/>
                <a:sym typeface="Open Sans"/>
              </a:rPr>
              <a:t>sira</a:t>
            </a:r>
            <a:r>
              <a:rPr lang="en-US" sz="2400" dirty="0">
                <a:ea typeface="Open Sans"/>
                <a:cs typeface="Open Sans"/>
                <a:sym typeface="Open Sans"/>
              </a:rPr>
              <a:t> no </a:t>
            </a:r>
            <a:r>
              <a:rPr lang="en-US" sz="2400" dirty="0" err="1">
                <a:ea typeface="Open Sans"/>
                <a:cs typeface="Open Sans"/>
                <a:sym typeface="Open Sans"/>
              </a:rPr>
              <a:t>dadus</a:t>
            </a:r>
            <a:r>
              <a:rPr lang="en-US" sz="2400" dirty="0"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ea typeface="Open Sans"/>
                <a:cs typeface="Open Sans"/>
                <a:sym typeface="Open Sans"/>
              </a:rPr>
              <a:t>jeoespasiál</a:t>
            </a:r>
            <a:endParaRPr lang="en-US" sz="2000" dirty="0">
              <a:ea typeface="Arial"/>
              <a:cs typeface="Arial"/>
              <a:sym typeface="Arial"/>
            </a:endParaRPr>
          </a:p>
        </p:txBody>
      </p:sp>
      <p:sp>
        <p:nvSpPr>
          <p:cNvPr id="11" name="AutoShape 32">
            <a:extLst>
              <a:ext uri="{FF2B5EF4-FFF2-40B4-BE49-F238E27FC236}">
                <a16:creationId xmlns:a16="http://schemas.microsoft.com/office/drawing/2014/main" id="{14B883FD-8C5C-1BB9-DA24-ED4704503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520" y="1491455"/>
            <a:ext cx="378042" cy="320613"/>
          </a:xfrm>
          <a:prstGeom prst="rightArrow">
            <a:avLst>
              <a:gd name="adj1" fmla="val 50000"/>
              <a:gd name="adj2" fmla="val 53571"/>
            </a:avLst>
          </a:prstGeom>
          <a:solidFill>
            <a:srgbClr val="1F83C5"/>
          </a:solidFill>
          <a:ln w="3175" algn="ctr">
            <a:solidFill>
              <a:srgbClr val="4D4D4D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346667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B8C7424-601A-84BF-98A0-7D0E59541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501" y="1263939"/>
            <a:ext cx="2359816" cy="157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204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789692" y="1051682"/>
            <a:ext cx="10468049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n-US" sz="2600" dirty="0"/>
              <a:t>Favor </a:t>
            </a:r>
            <a:r>
              <a:rPr lang="en-US" sz="2600" dirty="0" err="1"/>
              <a:t>ida</a:t>
            </a:r>
            <a:r>
              <a:rPr lang="en-US" sz="2600" dirty="0"/>
              <a:t> </a:t>
            </a:r>
            <a:r>
              <a:rPr lang="en-US" sz="2600" dirty="0" err="1"/>
              <a:t>hanoin</a:t>
            </a:r>
            <a:r>
              <a:rPr lang="en-US" sz="2600" dirty="0"/>
              <a:t> </a:t>
            </a:r>
            <a:r>
              <a:rPr lang="en-US" sz="2600" dirty="0" err="1"/>
              <a:t>katak</a:t>
            </a:r>
            <a:r>
              <a:rPr lang="en-US" sz="2600" dirty="0"/>
              <a:t>:</a:t>
            </a:r>
          </a:p>
          <a:p>
            <a:pPr lvl="0"/>
            <a:endParaRPr lang="en-US" sz="2600" dirty="0"/>
          </a:p>
          <a:p>
            <a:pPr lvl="0"/>
            <a:r>
              <a:rPr lang="en-US" sz="2600" dirty="0" err="1"/>
              <a:t>Teknolojia</a:t>
            </a:r>
            <a:r>
              <a:rPr lang="en-US" sz="2600" dirty="0"/>
              <a:t> </a:t>
            </a:r>
            <a:r>
              <a:rPr lang="en-US" sz="2600" dirty="0" err="1"/>
              <a:t>la'ós</a:t>
            </a:r>
            <a:r>
              <a:rPr lang="en-US" sz="2600" dirty="0"/>
              <a:t> </a:t>
            </a:r>
            <a:r>
              <a:rPr lang="en-US" sz="2600" dirty="0" err="1"/>
              <a:t>atu</a:t>
            </a:r>
            <a:r>
              <a:rPr lang="en-US" sz="2600" dirty="0"/>
              <a:t> </a:t>
            </a:r>
            <a:r>
              <a:rPr lang="en-US" sz="2600" dirty="0" err="1"/>
              <a:t>orienta</a:t>
            </a:r>
            <a:r>
              <a:rPr lang="en-US" sz="2600" dirty="0"/>
              <a:t> </a:t>
            </a:r>
            <a:r>
              <a:rPr lang="en-US" sz="2600" dirty="0" err="1"/>
              <a:t>prosesu</a:t>
            </a:r>
            <a:r>
              <a:rPr lang="en-US" sz="2600" dirty="0"/>
              <a:t> </a:t>
            </a:r>
            <a:r>
              <a:rPr lang="en-US" sz="2600" dirty="0" err="1"/>
              <a:t>maibé</a:t>
            </a:r>
            <a:r>
              <a:rPr lang="en-US" sz="2600" dirty="0"/>
              <a:t> </a:t>
            </a:r>
            <a:r>
              <a:rPr lang="en-US" sz="2600" dirty="0" err="1"/>
              <a:t>atu</a:t>
            </a:r>
            <a:r>
              <a:rPr lang="en-US" sz="2600" dirty="0"/>
              <a:t> </a:t>
            </a:r>
            <a:r>
              <a:rPr lang="en-US" sz="2600" dirty="0" err="1"/>
              <a:t>apoia</a:t>
            </a:r>
            <a:r>
              <a:rPr lang="en-US" sz="2600" dirty="0"/>
              <a:t> </a:t>
            </a:r>
            <a:r>
              <a:rPr lang="en-US" sz="2600" dirty="0" err="1"/>
              <a:t>ita</a:t>
            </a:r>
            <a:r>
              <a:rPr lang="en-US" sz="2600" dirty="0"/>
              <a:t> </a:t>
            </a:r>
            <a:r>
              <a:rPr lang="en-US" sz="2600" dirty="0" err="1"/>
              <a:t>deit</a:t>
            </a:r>
            <a:r>
              <a:rPr lang="en-US" sz="2600" dirty="0"/>
              <a:t>.</a:t>
            </a:r>
          </a:p>
          <a:p>
            <a:pPr lvl="0"/>
            <a:r>
              <a:rPr lang="en-US" sz="2600" dirty="0" err="1"/>
              <a:t>Hili</a:t>
            </a:r>
            <a:r>
              <a:rPr lang="en-US" sz="2600" dirty="0"/>
              <a:t> </a:t>
            </a:r>
            <a:r>
              <a:rPr lang="en-US" sz="2600" dirty="0" err="1"/>
              <a:t>teknolojia</a:t>
            </a:r>
            <a:r>
              <a:rPr lang="en-US" sz="2600" dirty="0"/>
              <a:t>(</a:t>
            </a:r>
            <a:r>
              <a:rPr lang="en-US" sz="2600" dirty="0" err="1"/>
              <a:t>sira</a:t>
            </a:r>
            <a:r>
              <a:rPr lang="en-US" sz="2600" dirty="0"/>
              <a:t>) </a:t>
            </a:r>
            <a:r>
              <a:rPr lang="en-US" sz="2600" dirty="0" err="1"/>
              <a:t>tenke</a:t>
            </a:r>
            <a:r>
              <a:rPr lang="en-US" sz="2600" dirty="0"/>
              <a:t> </a:t>
            </a:r>
            <a:r>
              <a:rPr lang="en-US" sz="2600" dirty="0" err="1"/>
              <a:t>bazeia</a:t>
            </a:r>
            <a:r>
              <a:rPr lang="en-US" sz="2600" dirty="0"/>
              <a:t> </a:t>
            </a:r>
            <a:r>
              <a:rPr lang="en-US" sz="2600" dirty="0" err="1"/>
              <a:t>ba</a:t>
            </a:r>
            <a:r>
              <a:rPr lang="en-US" sz="2600" dirty="0"/>
              <a:t> </a:t>
            </a:r>
            <a:r>
              <a:rPr lang="en-US" sz="2600" dirty="0" err="1"/>
              <a:t>nesesidade</a:t>
            </a:r>
            <a:r>
              <a:rPr lang="en-US" sz="2600" dirty="0"/>
              <a:t> </a:t>
            </a:r>
            <a:r>
              <a:rPr lang="en-US" sz="2600" dirty="0" err="1"/>
              <a:t>sira</a:t>
            </a:r>
            <a:r>
              <a:rPr lang="en-US" sz="2600" dirty="0"/>
              <a:t> </a:t>
            </a:r>
            <a:r>
              <a:rPr lang="en-US" sz="2600" dirty="0" err="1"/>
              <a:t>ne'ebé</a:t>
            </a:r>
            <a:r>
              <a:rPr lang="en-US" sz="2600" dirty="0"/>
              <a:t> define ho </a:t>
            </a:r>
            <a:r>
              <a:rPr lang="en-US" sz="2600" dirty="0" err="1"/>
              <a:t>klaru</a:t>
            </a:r>
            <a:r>
              <a:rPr lang="en-US" sz="2600" dirty="0"/>
              <a:t>.</a:t>
            </a:r>
          </a:p>
          <a:p>
            <a:pPr lvl="0"/>
            <a:endParaRPr lang="en-US" sz="2600" dirty="0"/>
          </a:p>
          <a:p>
            <a:pPr lvl="0"/>
            <a:endParaRPr lang="en-US" sz="2600" dirty="0"/>
          </a:p>
          <a:p>
            <a:pPr lvl="0"/>
            <a:endParaRPr lang="en-US" sz="2600" dirty="0"/>
          </a:p>
          <a:p>
            <a:pPr lvl="0"/>
            <a:r>
              <a:rPr lang="en-US" sz="2600" dirty="0"/>
              <a:t>No </a:t>
            </a:r>
            <a:r>
              <a:rPr lang="en-US" sz="2600" dirty="0" err="1"/>
              <a:t>liuliu</a:t>
            </a:r>
            <a:r>
              <a:rPr lang="en-US" sz="2600" dirty="0"/>
              <a:t>,...</a:t>
            </a:r>
            <a:r>
              <a:rPr lang="en-US" sz="2600" dirty="0" err="1"/>
              <a:t>Lixu</a:t>
            </a:r>
            <a:r>
              <a:rPr lang="en-US" sz="2600" dirty="0"/>
              <a:t> </a:t>
            </a:r>
            <a:r>
              <a:rPr lang="en-US" sz="2600" dirty="0" err="1"/>
              <a:t>tama</a:t>
            </a:r>
            <a:r>
              <a:rPr lang="en-US" sz="2600" dirty="0"/>
              <a:t> – </a:t>
            </a:r>
            <a:r>
              <a:rPr lang="en-US" sz="2600" dirty="0" err="1"/>
              <a:t>Lixu</a:t>
            </a:r>
            <a:r>
              <a:rPr lang="en-US" sz="2600" dirty="0"/>
              <a:t> </a:t>
            </a:r>
            <a:r>
              <a:rPr lang="en-US" sz="2600" dirty="0" err="1"/>
              <a:t>sai</a:t>
            </a:r>
            <a:r>
              <a:rPr lang="en-US" sz="2600" dirty="0"/>
              <a:t>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38F0C9-D061-B850-8BA2-36F1CCE99032}"/>
              </a:ext>
            </a:extLst>
          </p:cNvPr>
          <p:cNvSpPr txBox="1"/>
          <p:nvPr/>
        </p:nvSpPr>
        <p:spPr>
          <a:xfrm>
            <a:off x="1921906" y="3022471"/>
            <a:ext cx="933583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/>
              <a:t>Hili</a:t>
            </a:r>
            <a:r>
              <a:rPr lang="en-US" sz="2600" dirty="0"/>
              <a:t> </a:t>
            </a:r>
            <a:r>
              <a:rPr lang="en-US" sz="2600" dirty="0" err="1"/>
              <a:t>teknolojia</a:t>
            </a:r>
            <a:r>
              <a:rPr lang="en-US" sz="2600" dirty="0"/>
              <a:t>(</a:t>
            </a:r>
            <a:r>
              <a:rPr lang="en-US" sz="2600" dirty="0" err="1"/>
              <a:t>sira</a:t>
            </a:r>
            <a:r>
              <a:rPr lang="en-US" sz="2600" dirty="0"/>
              <a:t>) </a:t>
            </a:r>
            <a:r>
              <a:rPr lang="en-US" sz="2600" dirty="0" err="1"/>
              <a:t>la'ós</a:t>
            </a:r>
            <a:r>
              <a:rPr lang="en-US" sz="2600" dirty="0"/>
              <a:t> </a:t>
            </a:r>
            <a:r>
              <a:rPr lang="en-US" sz="2600" dirty="0" err="1"/>
              <a:t>pontu</a:t>
            </a:r>
            <a:r>
              <a:rPr lang="en-US" sz="2600" dirty="0"/>
              <a:t> </a:t>
            </a:r>
            <a:r>
              <a:rPr lang="en-US" sz="2600" dirty="0" err="1"/>
              <a:t>partida</a:t>
            </a:r>
            <a:r>
              <a:rPr lang="en-US" sz="2600" dirty="0"/>
              <a:t> </a:t>
            </a:r>
            <a:r>
              <a:rPr lang="en-US" sz="2600" dirty="0" err="1"/>
              <a:t>ba</a:t>
            </a:r>
            <a:r>
              <a:rPr lang="en-US" sz="2600" dirty="0"/>
              <a:t> </a:t>
            </a:r>
            <a:r>
              <a:rPr lang="en-US" sz="2600" dirty="0" err="1"/>
              <a:t>prosesu</a:t>
            </a:r>
            <a:endParaRPr lang="en-US" sz="2600" dirty="0"/>
          </a:p>
        </p:txBody>
      </p:sp>
      <p:sp>
        <p:nvSpPr>
          <p:cNvPr id="6" name="AutoShape 32">
            <a:extLst>
              <a:ext uri="{FF2B5EF4-FFF2-40B4-BE49-F238E27FC236}">
                <a16:creationId xmlns:a16="http://schemas.microsoft.com/office/drawing/2014/main" id="{20A11931-ABFE-BF8F-7467-2F979178DF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864" y="3108387"/>
            <a:ext cx="378042" cy="320613"/>
          </a:xfrm>
          <a:prstGeom prst="rightArrow">
            <a:avLst>
              <a:gd name="adj1" fmla="val 50000"/>
              <a:gd name="adj2" fmla="val 53571"/>
            </a:avLst>
          </a:prstGeom>
          <a:solidFill>
            <a:srgbClr val="1F83C5"/>
          </a:solidFill>
          <a:ln w="3175" algn="ctr">
            <a:solidFill>
              <a:srgbClr val="4D4D4D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346667"/>
              </a:solidFill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BF284889-9A56-0E8A-B934-1B62D8124B03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394447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GB" altLang="en-US" sz="1200" smtClean="0">
                <a:solidFill>
                  <a:schemeClr val="bg1"/>
                </a:solidFill>
              </a:rPr>
              <a:pPr/>
              <a:t>13</a:t>
            </a:fld>
            <a:endParaRPr lang="en-GB" altLang="en-US" sz="1200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E4C5D76-7B4B-8723-F399-E6531013A10B}"/>
              </a:ext>
            </a:extLst>
          </p:cNvPr>
          <p:cNvSpPr txBox="1">
            <a:spLocks/>
          </p:cNvSpPr>
          <p:nvPr/>
        </p:nvSpPr>
        <p:spPr bwMode="auto">
          <a:xfrm>
            <a:off x="0" y="17466"/>
            <a:ext cx="12192000" cy="693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02147"/>
                </a:solidFill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r>
              <a:rPr lang="en-US" dirty="0"/>
              <a:t>...no </a:t>
            </a:r>
            <a:r>
              <a:rPr lang="en-US" dirty="0" err="1"/>
              <a:t>iha</a:t>
            </a:r>
            <a:r>
              <a:rPr lang="en-US" dirty="0"/>
              <a:t> </a:t>
            </a:r>
            <a:r>
              <a:rPr lang="en-US" dirty="0" err="1"/>
              <a:t>rohan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8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660838" y="1423138"/>
            <a:ext cx="887032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151515"/>
                </a:solidFill>
                <a:latin typeface="Avenir Next"/>
              </a:rPr>
              <a:t>Konjuntu</a:t>
            </a:r>
            <a:r>
              <a:rPr lang="en-US" sz="2800" dirty="0">
                <a:solidFill>
                  <a:srgbClr val="151515"/>
                </a:solidFill>
                <a:latin typeface="Avenir Next"/>
              </a:rPr>
              <a:t> </a:t>
            </a:r>
            <a:r>
              <a:rPr lang="en-US" sz="2800" dirty="0" err="1">
                <a:solidFill>
                  <a:srgbClr val="151515"/>
                </a:solidFill>
                <a:latin typeface="Avenir Next"/>
              </a:rPr>
              <a:t>teknolojia</a:t>
            </a:r>
            <a:r>
              <a:rPr lang="en-US" sz="2800" dirty="0">
                <a:solidFill>
                  <a:srgbClr val="151515"/>
                </a:solidFill>
                <a:latin typeface="Avenir Next"/>
              </a:rPr>
              <a:t> sira </a:t>
            </a:r>
            <a:r>
              <a:rPr lang="en-US" sz="2800" dirty="0" err="1">
                <a:solidFill>
                  <a:srgbClr val="151515"/>
                </a:solidFill>
                <a:latin typeface="Avenir Next"/>
              </a:rPr>
              <a:t>hanesan</a:t>
            </a:r>
            <a:r>
              <a:rPr lang="en-US" sz="2800" dirty="0">
                <a:solidFill>
                  <a:srgbClr val="151515"/>
                </a:solidFill>
                <a:latin typeface="Avenir Next"/>
              </a:rPr>
              <a:t> Sistema </a:t>
            </a:r>
            <a:r>
              <a:rPr lang="en-US" sz="2800" dirty="0" err="1">
                <a:solidFill>
                  <a:srgbClr val="151515"/>
                </a:solidFill>
                <a:latin typeface="Avenir Next"/>
              </a:rPr>
              <a:t>Informasaun</a:t>
            </a:r>
            <a:r>
              <a:rPr lang="en-US" sz="2800" dirty="0">
                <a:solidFill>
                  <a:srgbClr val="151515"/>
                </a:solidFill>
                <a:latin typeface="Avenir Next"/>
              </a:rPr>
              <a:t> </a:t>
            </a:r>
            <a:r>
              <a:rPr lang="en-US" sz="2800" dirty="0" err="1">
                <a:solidFill>
                  <a:srgbClr val="151515"/>
                </a:solidFill>
                <a:latin typeface="Avenir Next"/>
              </a:rPr>
              <a:t>Geográfika</a:t>
            </a:r>
            <a:r>
              <a:rPr lang="en-US" sz="2800" dirty="0">
                <a:solidFill>
                  <a:srgbClr val="151515"/>
                </a:solidFill>
                <a:latin typeface="Avenir Next"/>
              </a:rPr>
              <a:t> (SIG), Sistema </a:t>
            </a:r>
            <a:r>
              <a:rPr lang="en-US" sz="2800" dirty="0" err="1">
                <a:solidFill>
                  <a:srgbClr val="151515"/>
                </a:solidFill>
                <a:latin typeface="Avenir Next"/>
              </a:rPr>
              <a:t>Satélite</a:t>
            </a:r>
            <a:r>
              <a:rPr lang="en-US" sz="2800" dirty="0">
                <a:solidFill>
                  <a:srgbClr val="151515"/>
                </a:solidFill>
                <a:latin typeface="Avenir Next"/>
              </a:rPr>
              <a:t> </a:t>
            </a:r>
            <a:r>
              <a:rPr lang="en-US" sz="2800" dirty="0" err="1">
                <a:solidFill>
                  <a:srgbClr val="151515"/>
                </a:solidFill>
                <a:latin typeface="Avenir Next"/>
              </a:rPr>
              <a:t>Navegasaun</a:t>
            </a:r>
            <a:r>
              <a:rPr lang="en-US" sz="2800" dirty="0">
                <a:solidFill>
                  <a:srgbClr val="151515"/>
                </a:solidFill>
                <a:latin typeface="Avenir Next"/>
              </a:rPr>
              <a:t> </a:t>
            </a:r>
            <a:r>
              <a:rPr lang="en-US" sz="2800" dirty="0" err="1">
                <a:solidFill>
                  <a:srgbClr val="151515"/>
                </a:solidFill>
                <a:latin typeface="Avenir Next"/>
              </a:rPr>
              <a:t>Globál</a:t>
            </a:r>
            <a:r>
              <a:rPr lang="en-US" sz="2800" dirty="0">
                <a:solidFill>
                  <a:srgbClr val="151515"/>
                </a:solidFill>
                <a:latin typeface="Avenir Next"/>
              </a:rPr>
              <a:t> (GNSS), </a:t>
            </a:r>
            <a:r>
              <a:rPr lang="en-US" sz="2800" dirty="0" err="1">
                <a:solidFill>
                  <a:srgbClr val="151515"/>
                </a:solidFill>
                <a:latin typeface="Avenir Next"/>
              </a:rPr>
              <a:t>fotogrametria</a:t>
            </a:r>
            <a:r>
              <a:rPr lang="en-US" sz="2800" dirty="0">
                <a:solidFill>
                  <a:srgbClr val="151515"/>
                </a:solidFill>
                <a:latin typeface="Avenir Next"/>
              </a:rPr>
              <a:t>, no </a:t>
            </a:r>
            <a:r>
              <a:rPr lang="en-US" sz="2800" dirty="0" err="1">
                <a:solidFill>
                  <a:srgbClr val="151515"/>
                </a:solidFill>
                <a:latin typeface="Avenir Next"/>
              </a:rPr>
              <a:t>sensasaun</a:t>
            </a:r>
            <a:r>
              <a:rPr lang="en-US" sz="2800" dirty="0">
                <a:solidFill>
                  <a:srgbClr val="151515"/>
                </a:solidFill>
                <a:latin typeface="Avenir Next"/>
              </a:rPr>
              <a:t> remota (RS), </a:t>
            </a:r>
            <a:r>
              <a:rPr lang="en-US" sz="2800" dirty="0" err="1">
                <a:solidFill>
                  <a:srgbClr val="151515"/>
                </a:solidFill>
                <a:latin typeface="Avenir Next"/>
              </a:rPr>
              <a:t>hodi</a:t>
            </a:r>
            <a:r>
              <a:rPr lang="en-US" sz="2800" dirty="0">
                <a:solidFill>
                  <a:srgbClr val="151515"/>
                </a:solidFill>
                <a:latin typeface="Avenir Next"/>
              </a:rPr>
              <a:t> </a:t>
            </a:r>
            <a:r>
              <a:rPr lang="en-US" sz="2800" dirty="0" err="1">
                <a:solidFill>
                  <a:srgbClr val="151515"/>
                </a:solidFill>
                <a:latin typeface="Avenir Next"/>
              </a:rPr>
              <a:t>hetan</a:t>
            </a:r>
            <a:r>
              <a:rPr lang="en-US" sz="2800" dirty="0">
                <a:solidFill>
                  <a:srgbClr val="151515"/>
                </a:solidFill>
                <a:latin typeface="Avenir Next"/>
              </a:rPr>
              <a:t> no </a:t>
            </a:r>
            <a:r>
              <a:rPr lang="en-US" sz="2800" dirty="0" err="1">
                <a:solidFill>
                  <a:srgbClr val="151515"/>
                </a:solidFill>
                <a:latin typeface="Avenir Next"/>
              </a:rPr>
              <a:t>manipula</a:t>
            </a:r>
            <a:r>
              <a:rPr lang="en-US" sz="2800" dirty="0">
                <a:solidFill>
                  <a:srgbClr val="151515"/>
                </a:solidFill>
                <a:latin typeface="Avenir Next"/>
              </a:rPr>
              <a:t> dadus </a:t>
            </a:r>
            <a:r>
              <a:rPr lang="en-US" sz="2800" dirty="0" err="1">
                <a:solidFill>
                  <a:srgbClr val="151515"/>
                </a:solidFill>
                <a:latin typeface="Avenir Next"/>
              </a:rPr>
              <a:t>jeográfiku</a:t>
            </a:r>
            <a:r>
              <a:rPr lang="en-US" sz="2800" dirty="0">
                <a:solidFill>
                  <a:srgbClr val="151515"/>
                </a:solidFill>
                <a:latin typeface="Avenir Next"/>
              </a:rPr>
              <a:t>.</a:t>
            </a:r>
            <a:r>
              <a:rPr lang="fr-FR" sz="2800" baseline="30000" dirty="0">
                <a:solidFill>
                  <a:srgbClr val="151515"/>
                </a:solidFill>
                <a:latin typeface="Avenir Next"/>
              </a:rPr>
              <a:t>1</a:t>
            </a:r>
            <a:endParaRPr lang="fr-CH" sz="2800" baseline="30000" dirty="0">
              <a:ea typeface="SimSun" pitchFamily="2" charset="-122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4914" y="6109629"/>
            <a:ext cx="492803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000" baseline="30000" dirty="0"/>
              <a:t>1 </a:t>
            </a:r>
            <a:r>
              <a:rPr lang="en-US" sz="1000" dirty="0"/>
              <a:t>Modified from: </a:t>
            </a:r>
            <a:r>
              <a:rPr lang="en-US" sz="1000" dirty="0">
                <a:hlinkClick r:id="rId3"/>
              </a:rPr>
              <a:t>https://support.esri.com/en-us/gis-dictionary/geospatial-technology</a:t>
            </a:r>
            <a:endParaRPr lang="en-US" sz="1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E50042-FB23-0B13-B98C-3DD5D09025A3}"/>
              </a:ext>
            </a:extLst>
          </p:cNvPr>
          <p:cNvSpPr txBox="1"/>
          <p:nvPr/>
        </p:nvSpPr>
        <p:spPr>
          <a:xfrm>
            <a:off x="2501421" y="4279007"/>
            <a:ext cx="71891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Ida-</a:t>
            </a:r>
            <a:r>
              <a:rPr lang="en-US" sz="2400" dirty="0" err="1"/>
              <a:t>ne'e</a:t>
            </a:r>
            <a:r>
              <a:rPr lang="en-US" sz="2400" dirty="0"/>
              <a:t> </a:t>
            </a:r>
            <a:r>
              <a:rPr lang="en-US" sz="2400" dirty="0" err="1"/>
              <a:t>mós</a:t>
            </a:r>
            <a:r>
              <a:rPr lang="en-US" sz="2400" dirty="0"/>
              <a:t> </a:t>
            </a:r>
            <a:r>
              <a:rPr lang="en-US" sz="2400" dirty="0" err="1"/>
              <a:t>inklui</a:t>
            </a:r>
            <a:r>
              <a:rPr lang="en-US" sz="2400" dirty="0"/>
              <a:t> </a:t>
            </a:r>
            <a:r>
              <a:rPr lang="en-US" sz="2400" dirty="0" err="1"/>
              <a:t>teknolojia</a:t>
            </a:r>
            <a:r>
              <a:rPr lang="en-US" sz="2400" dirty="0"/>
              <a:t> </a:t>
            </a:r>
            <a:r>
              <a:rPr lang="en-US" sz="2400" dirty="0" err="1"/>
              <a:t>foun</a:t>
            </a:r>
            <a:r>
              <a:rPr lang="en-US" sz="2400" dirty="0"/>
              <a:t> sira ne'ebé </a:t>
            </a:r>
            <a:r>
              <a:rPr lang="en-US" sz="2400" dirty="0" err="1"/>
              <a:t>hahú</a:t>
            </a:r>
            <a:r>
              <a:rPr lang="en-US" sz="2400" dirty="0"/>
              <a:t> </a:t>
            </a:r>
            <a:r>
              <a:rPr lang="en-US" sz="2400" dirty="0" err="1"/>
              <a:t>atu</a:t>
            </a:r>
            <a:r>
              <a:rPr lang="en-US" sz="2400" dirty="0"/>
              <a:t> </a:t>
            </a:r>
            <a:r>
              <a:rPr lang="en-US" sz="2400" dirty="0" err="1"/>
              <a:t>implementa</a:t>
            </a:r>
            <a:r>
              <a:rPr lang="en-US" sz="2400" dirty="0"/>
              <a:t> (</a:t>
            </a:r>
            <a:r>
              <a:rPr lang="en-US" sz="2400" dirty="0" err="1"/>
              <a:t>ezemplu</a:t>
            </a:r>
            <a:r>
              <a:rPr lang="en-US" sz="2400" dirty="0"/>
              <a:t>, Geo-Registry Komún/Common Geo-Registry (CGR))</a:t>
            </a:r>
            <a:endParaRPr lang="fr-CH" sz="24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E0E810-E240-594F-25E4-3B721ABF5937}"/>
              </a:ext>
            </a:extLst>
          </p:cNvPr>
          <p:cNvSpPr txBox="1">
            <a:spLocks/>
          </p:cNvSpPr>
          <p:nvPr/>
        </p:nvSpPr>
        <p:spPr bwMode="auto">
          <a:xfrm>
            <a:off x="0" y="17466"/>
            <a:ext cx="12192000" cy="693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02147"/>
                </a:solidFill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r>
              <a:rPr lang="fr-CH" dirty="0" err="1"/>
              <a:t>Teknolojia</a:t>
            </a:r>
            <a:r>
              <a:rPr lang="fr-CH" dirty="0"/>
              <a:t> </a:t>
            </a:r>
            <a:r>
              <a:rPr lang="fr-CH" dirty="0" err="1"/>
              <a:t>Jeoespasiál</a:t>
            </a:r>
            <a:r>
              <a:rPr lang="fr-CH" dirty="0"/>
              <a:t> – Definisaun</a:t>
            </a:r>
            <a:endParaRPr lang="fr-CH" altLang="en-US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496EDA0-45EA-9B40-D72E-01FB93E22F8C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394447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GB" altLang="en-US" sz="1200" smtClean="0">
                <a:solidFill>
                  <a:schemeClr val="bg1"/>
                </a:solidFill>
              </a:rPr>
              <a:pPr/>
              <a:t>2</a:t>
            </a:fld>
            <a:endParaRPr lang="en-GB" alt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782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B4AB7FB-4201-A669-4811-5D5A386D4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344" y="1193313"/>
            <a:ext cx="7193717" cy="4372511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0" y="357076"/>
            <a:ext cx="12192000" cy="476249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Fatin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husi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teknolojia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Jeoespasiál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sira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iha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HIS geo-enabling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ba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enkuadramentu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no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siklu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jestaun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dadus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jeoespasiál</a:t>
            </a:r>
            <a:endParaRPr lang="en-US" altLang="en-US" sz="3200" b="1" dirty="0">
              <a:solidFill>
                <a:srgbClr val="002147"/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455CB3-BB97-5587-DF46-04CE60F44322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394447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GB" altLang="en-US" sz="1200" smtClean="0">
                <a:solidFill>
                  <a:schemeClr val="bg1"/>
                </a:solidFill>
              </a:rPr>
              <a:pPr/>
              <a:t>3</a:t>
            </a:fld>
            <a:endParaRPr lang="en-GB" altLang="en-US" sz="120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1B6C48-F260-D67E-B6AB-CD5FF86A81BC}"/>
              </a:ext>
            </a:extLst>
          </p:cNvPr>
          <p:cNvSpPr/>
          <p:nvPr/>
        </p:nvSpPr>
        <p:spPr>
          <a:xfrm>
            <a:off x="5513292" y="3599335"/>
            <a:ext cx="1266541" cy="9043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Google Shape;459;p44">
            <a:extLst>
              <a:ext uri="{FF2B5EF4-FFF2-40B4-BE49-F238E27FC236}">
                <a16:creationId xmlns:a16="http://schemas.microsoft.com/office/drawing/2014/main" id="{A6583776-D3F8-6344-EAE5-A7FCFF904755}"/>
              </a:ext>
            </a:extLst>
          </p:cNvPr>
          <p:cNvSpPr txBox="1">
            <a:spLocks/>
          </p:cNvSpPr>
          <p:nvPr/>
        </p:nvSpPr>
        <p:spPr>
          <a:xfrm>
            <a:off x="1844619" y="5604832"/>
            <a:ext cx="9146109" cy="610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err="1"/>
              <a:t>Teknolojia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suporta</a:t>
            </a:r>
            <a:r>
              <a:rPr lang="en-US" sz="2400" dirty="0"/>
              <a:t> </a:t>
            </a:r>
            <a:r>
              <a:rPr lang="en-US" sz="2400" dirty="0" err="1"/>
              <a:t>konteúdu</a:t>
            </a:r>
            <a:r>
              <a:rPr lang="en-US" sz="2400" dirty="0"/>
              <a:t> no </a:t>
            </a:r>
            <a:r>
              <a:rPr lang="en-US" sz="2400" dirty="0" err="1"/>
              <a:t>kazu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uza</a:t>
            </a:r>
            <a:r>
              <a:rPr lang="en-US" sz="2400" dirty="0"/>
              <a:t> </a:t>
            </a:r>
            <a:r>
              <a:rPr lang="en-US" sz="2400" dirty="0" err="1"/>
              <a:t>nian</a:t>
            </a:r>
            <a:r>
              <a:rPr lang="en-US" sz="2400" dirty="0"/>
              <a:t>, </a:t>
            </a:r>
            <a:r>
              <a:rPr lang="en-US" sz="2400" dirty="0" err="1"/>
              <a:t>la'ós</a:t>
            </a:r>
            <a:r>
              <a:rPr lang="en-US" sz="2400" dirty="0"/>
              <a:t> </a:t>
            </a:r>
            <a:r>
              <a:rPr lang="en-US" sz="2400" dirty="0" err="1"/>
              <a:t>lori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!</a:t>
            </a:r>
            <a:endParaRPr lang="en-PH" sz="2400" dirty="0"/>
          </a:p>
        </p:txBody>
      </p:sp>
      <p:sp>
        <p:nvSpPr>
          <p:cNvPr id="12" name="Right Arrow 26">
            <a:extLst>
              <a:ext uri="{FF2B5EF4-FFF2-40B4-BE49-F238E27FC236}">
                <a16:creationId xmlns:a16="http://schemas.microsoft.com/office/drawing/2014/main" id="{BA6DAFC6-5EFE-90C7-EC78-5E672194BB34}"/>
              </a:ext>
            </a:extLst>
          </p:cNvPr>
          <p:cNvSpPr/>
          <p:nvPr/>
        </p:nvSpPr>
        <p:spPr>
          <a:xfrm>
            <a:off x="1319687" y="5768975"/>
            <a:ext cx="531028" cy="378980"/>
          </a:xfrm>
          <a:prstGeom prst="rightArrow">
            <a:avLst/>
          </a:prstGeom>
          <a:solidFill>
            <a:srgbClr val="1F83C5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4F6D68-A5AE-9496-AAB6-2BF96F6335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5201" y="1295816"/>
            <a:ext cx="4147050" cy="437251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FA61FB2-ECA6-4052-B039-1F7210CA4672}"/>
              </a:ext>
            </a:extLst>
          </p:cNvPr>
          <p:cNvSpPr/>
          <p:nvPr/>
        </p:nvSpPr>
        <p:spPr>
          <a:xfrm>
            <a:off x="7862045" y="1389535"/>
            <a:ext cx="2545978" cy="14253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-form: Shape 7">
            <a:extLst>
              <a:ext uri="{FF2B5EF4-FFF2-40B4-BE49-F238E27FC236}">
                <a16:creationId xmlns:a16="http://schemas.microsoft.com/office/drawing/2014/main" id="{D037A01B-56FE-7AEE-BA10-EE2021EEA096}"/>
              </a:ext>
            </a:extLst>
          </p:cNvPr>
          <p:cNvSpPr/>
          <p:nvPr/>
        </p:nvSpPr>
        <p:spPr>
          <a:xfrm>
            <a:off x="4061013" y="3021696"/>
            <a:ext cx="1819834" cy="460375"/>
          </a:xfrm>
          <a:custGeom>
            <a:avLst/>
            <a:gdLst>
              <a:gd name="csX0" fmla="*/ 615950 w 1504950"/>
              <a:gd name="csY0" fmla="*/ 6350 h 460375"/>
              <a:gd name="csX1" fmla="*/ 619125 w 1504950"/>
              <a:gd name="csY1" fmla="*/ 244475 h 460375"/>
              <a:gd name="csX2" fmla="*/ 0 w 1504950"/>
              <a:gd name="csY2" fmla="*/ 250825 h 460375"/>
              <a:gd name="csX3" fmla="*/ 3175 w 1504950"/>
              <a:gd name="csY3" fmla="*/ 460375 h 460375"/>
              <a:gd name="csX4" fmla="*/ 1504950 w 1504950"/>
              <a:gd name="csY4" fmla="*/ 457200 h 460375"/>
              <a:gd name="csX5" fmla="*/ 1492250 w 1504950"/>
              <a:gd name="csY5" fmla="*/ 0 h 460375"/>
              <a:gd name="csX6" fmla="*/ 615950 w 1504950"/>
              <a:gd name="csY6" fmla="*/ 6350 h 46037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1504950" h="460375">
                <a:moveTo>
                  <a:pt x="615950" y="6350"/>
                </a:moveTo>
                <a:cubicBezTo>
                  <a:pt x="617008" y="85725"/>
                  <a:pt x="618067" y="165100"/>
                  <a:pt x="619125" y="244475"/>
                </a:cubicBezTo>
                <a:lnTo>
                  <a:pt x="0" y="250825"/>
                </a:lnTo>
                <a:cubicBezTo>
                  <a:pt x="1058" y="320675"/>
                  <a:pt x="2117" y="390525"/>
                  <a:pt x="3175" y="460375"/>
                </a:cubicBezTo>
                <a:lnTo>
                  <a:pt x="1504950" y="457200"/>
                </a:lnTo>
                <a:lnTo>
                  <a:pt x="1492250" y="0"/>
                </a:lnTo>
                <a:lnTo>
                  <a:pt x="615950" y="635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3811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4D82A84-C03A-6F63-9ECA-0B97F39C6BB3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394447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GB" altLang="en-US" sz="1200" smtClean="0">
                <a:solidFill>
                  <a:schemeClr val="bg1"/>
                </a:solidFill>
              </a:rPr>
              <a:pPr/>
              <a:t>4</a:t>
            </a:fld>
            <a:endParaRPr lang="en-GB" altLang="en-US" sz="12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673905" y="691687"/>
            <a:ext cx="88800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n-US" sz="2400" dirty="0" err="1"/>
              <a:t>Teknolojia</a:t>
            </a:r>
            <a:r>
              <a:rPr lang="en-US" sz="2400" dirty="0"/>
              <a:t> </a:t>
            </a:r>
            <a:r>
              <a:rPr lang="en-US" sz="2400" dirty="0" err="1"/>
              <a:t>sira-ne'e</a:t>
            </a:r>
            <a:r>
              <a:rPr lang="en-US" sz="2400" dirty="0"/>
              <a:t> </a:t>
            </a:r>
            <a:r>
              <a:rPr lang="en-US" sz="2400" dirty="0" err="1"/>
              <a:t>evolui</a:t>
            </a:r>
            <a:r>
              <a:rPr lang="en-US" sz="2400" dirty="0"/>
              <a:t> </a:t>
            </a:r>
            <a:r>
              <a:rPr lang="en-US" sz="2400" dirty="0" err="1"/>
              <a:t>maka'as</a:t>
            </a:r>
            <a:r>
              <a:rPr lang="en-US" sz="2400" dirty="0"/>
              <a:t> </a:t>
            </a:r>
            <a:r>
              <a:rPr lang="en-US" sz="2400" dirty="0" err="1"/>
              <a:t>tebes</a:t>
            </a:r>
            <a:r>
              <a:rPr lang="en-US" sz="2400" dirty="0"/>
              <a:t> </a:t>
            </a:r>
            <a:r>
              <a:rPr lang="en-US" sz="2400" dirty="0" err="1"/>
              <a:t>iha</a:t>
            </a:r>
            <a:r>
              <a:rPr lang="en-US" sz="2400" dirty="0"/>
              <a:t> </a:t>
            </a:r>
            <a:r>
              <a:rPr lang="en-US" sz="2400" dirty="0" err="1"/>
              <a:t>tinan</a:t>
            </a:r>
            <a:r>
              <a:rPr lang="en-US" sz="2400" dirty="0"/>
              <a:t> 50 </a:t>
            </a:r>
            <a:r>
              <a:rPr lang="en-US" sz="2400" dirty="0" err="1"/>
              <a:t>ikus</a:t>
            </a:r>
            <a:r>
              <a:rPr lang="en-US" sz="2400" dirty="0"/>
              <a:t> </a:t>
            </a:r>
            <a:r>
              <a:rPr lang="en-US" sz="2400" dirty="0" err="1"/>
              <a:t>ne'e</a:t>
            </a:r>
            <a:endParaRPr lang="en-US" sz="2400" dirty="0"/>
          </a:p>
        </p:txBody>
      </p:sp>
      <p:pic>
        <p:nvPicPr>
          <p:cNvPr id="10" name="Picture 2" descr="D:\GAIA-GEOSYSTEMS\DROPBOX\Dropbox (Personal)\HEALTH_GEOLAB\MEETINGS\RMTF_workshop_Dec_2017\BEST_PRACTICE_WORKSHOP\GIS_60s.png"/>
          <p:cNvPicPr>
            <a:picLocks noChangeAspect="1" noChangeArrowheads="1"/>
          </p:cNvPicPr>
          <p:nvPr/>
        </p:nvPicPr>
        <p:blipFill>
          <a:blip r:embed="rId3" cstate="print"/>
          <a:srcRect l="7601" r="3534"/>
          <a:stretch>
            <a:fillRect/>
          </a:stretch>
        </p:blipFill>
        <p:spPr bwMode="auto">
          <a:xfrm>
            <a:off x="2189439" y="1755258"/>
            <a:ext cx="2417731" cy="2160146"/>
          </a:xfrm>
          <a:prstGeom prst="rect">
            <a:avLst/>
          </a:prstGeom>
          <a:noFill/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221619" y="2390104"/>
            <a:ext cx="883789" cy="326941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US" dirty="0">
                <a:latin typeface="Arial" charset="0"/>
                <a:ea typeface="Arial" charset="0"/>
              </a:rPr>
              <a:t>1970</a:t>
            </a:r>
          </a:p>
        </p:txBody>
      </p:sp>
      <p:pic>
        <p:nvPicPr>
          <p:cNvPr id="12" name="Picture 3" descr="D:\GAIA-GEOSYSTEMS\DROPBOX\Dropbox (Personal)\HEALTH_GEOLAB\MEETINGS\RMTF_workshop_Dec_2017\BEST_PRACTICE_WORKSHOP\69297_EsriRoadMapforUtilitiesandTelecom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73488" y="4064100"/>
            <a:ext cx="2417731" cy="2160146"/>
          </a:xfrm>
          <a:prstGeom prst="rect">
            <a:avLst/>
          </a:prstGeom>
          <a:noFill/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371000" y="4600023"/>
            <a:ext cx="718457" cy="326941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dirty="0">
                <a:latin typeface="Arial" charset="0"/>
                <a:ea typeface="Arial" charset="0"/>
              </a:rPr>
              <a:t>2026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061016" y="1340864"/>
            <a:ext cx="718457" cy="326941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US" dirty="0">
                <a:latin typeface="Arial" charset="0"/>
                <a:ea typeface="Arial" charset="0"/>
              </a:rPr>
              <a:t>SIG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762208" y="1339707"/>
            <a:ext cx="797004" cy="32925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US" dirty="0">
                <a:latin typeface="Arial" charset="0"/>
                <a:ea typeface="Arial" charset="0"/>
              </a:rPr>
              <a:t>GNSS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032398" y="1362540"/>
            <a:ext cx="2199363" cy="326941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US" dirty="0">
                <a:latin typeface="Arial" charset="0"/>
                <a:ea typeface="Arial" charset="0"/>
              </a:rPr>
              <a:t>Remote sensing</a:t>
            </a: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5" cstate="print"/>
          <a:srcRect l="2757" t="19481" r="47111" b="10121"/>
          <a:stretch>
            <a:fillRect/>
          </a:stretch>
        </p:blipFill>
        <p:spPr bwMode="auto">
          <a:xfrm>
            <a:off x="8113650" y="1898669"/>
            <a:ext cx="2003949" cy="2016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6" cstate="print"/>
          <a:srcRect l="60603" t="50266" r="7786" b="5615"/>
          <a:stretch>
            <a:fillRect/>
          </a:stretch>
        </p:blipFill>
        <p:spPr bwMode="auto">
          <a:xfrm>
            <a:off x="8130106" y="4128238"/>
            <a:ext cx="2003949" cy="200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7" descr="D:\GPS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12654" y="4684816"/>
            <a:ext cx="525870" cy="682869"/>
          </a:xfrm>
          <a:prstGeom prst="rect">
            <a:avLst/>
          </a:prstGeom>
          <a:noFill/>
        </p:spPr>
      </p:pic>
      <p:pic>
        <p:nvPicPr>
          <p:cNvPr id="20" name="Picture 19" descr="Galileo_logo.svg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5523" y="4351545"/>
            <a:ext cx="497799" cy="66373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1542" y="4713706"/>
            <a:ext cx="490485" cy="653980"/>
          </a:xfrm>
          <a:prstGeom prst="rect">
            <a:avLst/>
          </a:prstGeom>
        </p:spPr>
      </p:pic>
      <p:pic>
        <p:nvPicPr>
          <p:cNvPr id="22" name="Picture 7" descr="D:\GPS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26338" y="2326489"/>
            <a:ext cx="668745" cy="868400"/>
          </a:xfrm>
          <a:prstGeom prst="rect">
            <a:avLst/>
          </a:prstGeom>
          <a:noFill/>
        </p:spPr>
      </p:pic>
      <p:pic>
        <p:nvPicPr>
          <p:cNvPr id="23" name="Picture 8" descr="D:\GLONASS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74538" y="5214409"/>
            <a:ext cx="678784" cy="607767"/>
          </a:xfrm>
          <a:prstGeom prst="rect">
            <a:avLst/>
          </a:prstGeom>
          <a:noFill/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DF62B65-352A-AEA7-FEF1-6F4872D2A998}"/>
              </a:ext>
            </a:extLst>
          </p:cNvPr>
          <p:cNvSpPr txBox="1">
            <a:spLocks/>
          </p:cNvSpPr>
          <p:nvPr/>
        </p:nvSpPr>
        <p:spPr bwMode="auto">
          <a:xfrm>
            <a:off x="0" y="116634"/>
            <a:ext cx="12192000" cy="50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sz="3200" b="1" dirty="0" err="1">
                <a:solidFill>
                  <a:srgbClr val="002147"/>
                </a:solidFill>
                <a:latin typeface="+mn-lt"/>
              </a:rPr>
              <a:t>Evolusaun</a:t>
            </a:r>
            <a:r>
              <a:rPr lang="fr-FR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fr-FR" sz="3200" b="1" dirty="0" err="1">
                <a:solidFill>
                  <a:srgbClr val="002147"/>
                </a:solidFill>
                <a:latin typeface="+mn-lt"/>
              </a:rPr>
              <a:t>husi</a:t>
            </a:r>
            <a:r>
              <a:rPr lang="fr-FR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fr-FR" sz="3200" b="1" dirty="0" err="1">
                <a:solidFill>
                  <a:srgbClr val="002147"/>
                </a:solidFill>
                <a:latin typeface="+mn-lt"/>
              </a:rPr>
              <a:t>teknolojia</a:t>
            </a:r>
            <a:r>
              <a:rPr lang="fr-FR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fr-FR" sz="3200" b="1" dirty="0" err="1">
                <a:solidFill>
                  <a:srgbClr val="002147"/>
                </a:solidFill>
                <a:latin typeface="+mn-lt"/>
              </a:rPr>
              <a:t>jeoespasiál</a:t>
            </a:r>
            <a:r>
              <a:rPr lang="fr-FR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fr-FR" sz="3200" b="1" dirty="0" err="1">
                <a:solidFill>
                  <a:srgbClr val="002147"/>
                </a:solidFill>
                <a:latin typeface="+mn-lt"/>
              </a:rPr>
              <a:t>sira</a:t>
            </a:r>
            <a:endParaRPr lang="en-US" sz="3200" b="1" dirty="0">
              <a:solidFill>
                <a:srgbClr val="002147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72306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4D82A84-C03A-6F63-9ECA-0B97F39C6BB3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394447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GB" altLang="en-US" sz="1200" smtClean="0">
                <a:solidFill>
                  <a:schemeClr val="bg1"/>
                </a:solidFill>
              </a:rPr>
              <a:pPr/>
              <a:t>5</a:t>
            </a:fld>
            <a:endParaRPr lang="en-GB" altLang="en-US" sz="12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74C00A-79C1-2D07-C6DD-16AF3097791F}"/>
              </a:ext>
            </a:extLst>
          </p:cNvPr>
          <p:cNvSpPr txBox="1"/>
          <p:nvPr/>
        </p:nvSpPr>
        <p:spPr>
          <a:xfrm>
            <a:off x="2523683" y="2414680"/>
            <a:ext cx="306826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1F1F1F"/>
                </a:solidFill>
              </a:rPr>
              <a:t>Sensor </a:t>
            </a:r>
            <a:r>
              <a:rPr lang="en-US" sz="2000" dirty="0" err="1">
                <a:solidFill>
                  <a:srgbClr val="1F1F1F"/>
                </a:solidFill>
              </a:rPr>
              <a:t>ida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ne'ebé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liga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ba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objetu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ne'ebé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semo</a:t>
            </a:r>
            <a:r>
              <a:rPr lang="en-US" sz="2000" dirty="0">
                <a:solidFill>
                  <a:srgbClr val="1F1F1F"/>
                </a:solidFill>
              </a:rPr>
              <a:t> (</a:t>
            </a:r>
            <a:r>
              <a:rPr lang="en-US" sz="2000" dirty="0" err="1">
                <a:solidFill>
                  <a:srgbClr val="1F1F1F"/>
                </a:solidFill>
              </a:rPr>
              <a:t>satélite</a:t>
            </a:r>
            <a:r>
              <a:rPr lang="en-US" sz="2000" dirty="0">
                <a:solidFill>
                  <a:srgbClr val="1F1F1F"/>
                </a:solidFill>
              </a:rPr>
              <a:t>, </a:t>
            </a:r>
            <a:r>
              <a:rPr lang="en-US" sz="2000" dirty="0" err="1">
                <a:solidFill>
                  <a:srgbClr val="1F1F1F"/>
                </a:solidFill>
              </a:rPr>
              <a:t>aviaun</a:t>
            </a:r>
            <a:r>
              <a:rPr lang="en-US" sz="2000" dirty="0">
                <a:solidFill>
                  <a:srgbClr val="1F1F1F"/>
                </a:solidFill>
              </a:rPr>
              <a:t>, drone) </a:t>
            </a:r>
            <a:r>
              <a:rPr lang="en-US" sz="2000" dirty="0" err="1">
                <a:solidFill>
                  <a:srgbClr val="1F1F1F"/>
                </a:solidFill>
              </a:rPr>
              <a:t>kaptura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radiasaun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ne'ebé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iha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kestaun</a:t>
            </a:r>
            <a:endParaRPr lang="en-PH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A499F20-3E58-7F7A-B31F-5B2E92A67F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18" t="30616" r="41778" b="33527"/>
          <a:stretch/>
        </p:blipFill>
        <p:spPr>
          <a:xfrm>
            <a:off x="5924308" y="2343850"/>
            <a:ext cx="3744009" cy="1960601"/>
          </a:xfrm>
          <a:prstGeom prst="rect">
            <a:avLst/>
          </a:prstGeom>
        </p:spPr>
      </p:pic>
      <p:pic>
        <p:nvPicPr>
          <p:cNvPr id="1026" name="Picture 2" descr="Satellite image over Hawaii">
            <a:extLst>
              <a:ext uri="{FF2B5EF4-FFF2-40B4-BE49-F238E27FC236}">
                <a16:creationId xmlns:a16="http://schemas.microsoft.com/office/drawing/2014/main" id="{1DBE6E3F-6E34-3C20-9C5E-00C90BE394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5"/>
          <a:stretch/>
        </p:blipFill>
        <p:spPr bwMode="auto">
          <a:xfrm>
            <a:off x="5423773" y="4636047"/>
            <a:ext cx="1462954" cy="132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utoShape 32">
            <a:extLst>
              <a:ext uri="{FF2B5EF4-FFF2-40B4-BE49-F238E27FC236}">
                <a16:creationId xmlns:a16="http://schemas.microsoft.com/office/drawing/2014/main" id="{6BD83AF3-CDC9-A718-F798-298AE1864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5642" y="2500478"/>
            <a:ext cx="378042" cy="320613"/>
          </a:xfrm>
          <a:prstGeom prst="rightArrow">
            <a:avLst>
              <a:gd name="adj1" fmla="val 50000"/>
              <a:gd name="adj2" fmla="val 53571"/>
            </a:avLst>
          </a:prstGeom>
          <a:solidFill>
            <a:srgbClr val="1F83C5"/>
          </a:solidFill>
          <a:ln w="3175" algn="ctr">
            <a:solidFill>
              <a:srgbClr val="4D4D4D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346667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6435B3B-D0EE-82C7-D7EA-CDADD63ADD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892" t="26876" r="50000" b="29062"/>
          <a:stretch/>
        </p:blipFill>
        <p:spPr>
          <a:xfrm>
            <a:off x="7127811" y="4636048"/>
            <a:ext cx="1462954" cy="132704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680271A-6B50-3179-9424-C66A84534F6C}"/>
              </a:ext>
            </a:extLst>
          </p:cNvPr>
          <p:cNvSpPr txBox="1"/>
          <p:nvPr/>
        </p:nvSpPr>
        <p:spPr>
          <a:xfrm>
            <a:off x="3719737" y="5946777"/>
            <a:ext cx="6768752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6694"/>
            <a:r>
              <a:rPr lang="fr-CH" sz="1350" dirty="0">
                <a:solidFill>
                  <a:srgbClr val="1F1F1F"/>
                </a:solidFill>
              </a:rPr>
              <a:t>Altitude                                  Images	                          Land cover                  </a:t>
            </a:r>
            <a:r>
              <a:rPr lang="fr-CH" sz="1350" dirty="0" err="1">
                <a:solidFill>
                  <a:srgbClr val="1F1F1F"/>
                </a:solidFill>
              </a:rPr>
              <a:t>Temperature</a:t>
            </a:r>
            <a:endParaRPr lang="fr-CH" sz="1350" dirty="0"/>
          </a:p>
        </p:txBody>
      </p:sp>
      <p:sp>
        <p:nvSpPr>
          <p:cNvPr id="20" name="AutoShape 32">
            <a:extLst>
              <a:ext uri="{FF2B5EF4-FFF2-40B4-BE49-F238E27FC236}">
                <a16:creationId xmlns:a16="http://schemas.microsoft.com/office/drawing/2014/main" id="{C52ADA64-BEBA-11A3-2912-DCA74F939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4878708"/>
            <a:ext cx="378042" cy="320613"/>
          </a:xfrm>
          <a:prstGeom prst="rightArrow">
            <a:avLst>
              <a:gd name="adj1" fmla="val 50000"/>
              <a:gd name="adj2" fmla="val 53571"/>
            </a:avLst>
          </a:prstGeom>
          <a:solidFill>
            <a:srgbClr val="1F83C5"/>
          </a:solidFill>
          <a:ln w="3175" algn="ctr">
            <a:solidFill>
              <a:srgbClr val="4D4D4D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346667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03295D-9C23-E351-FFDC-2CA552BCCAD4}"/>
              </a:ext>
            </a:extLst>
          </p:cNvPr>
          <p:cNvSpPr txBox="1"/>
          <p:nvPr/>
        </p:nvSpPr>
        <p:spPr>
          <a:xfrm>
            <a:off x="2188087" y="4853066"/>
            <a:ext cx="16475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2000" dirty="0" err="1">
                <a:solidFill>
                  <a:srgbClr val="1F1F1F"/>
                </a:solidFill>
              </a:rPr>
              <a:t>Ezemplu</a:t>
            </a:r>
            <a:r>
              <a:rPr lang="fr-CH" sz="2000" dirty="0">
                <a:solidFill>
                  <a:srgbClr val="1F1F1F"/>
                </a:solidFill>
              </a:rPr>
              <a:t> </a:t>
            </a:r>
            <a:r>
              <a:rPr lang="fr-CH" sz="2000" dirty="0" err="1">
                <a:solidFill>
                  <a:srgbClr val="1F1F1F"/>
                </a:solidFill>
              </a:rPr>
              <a:t>sira</a:t>
            </a:r>
            <a:r>
              <a:rPr lang="fr-CH" sz="2000" dirty="0">
                <a:solidFill>
                  <a:srgbClr val="1F1F1F"/>
                </a:solidFill>
              </a:rPr>
              <a:t> </a:t>
            </a:r>
            <a:r>
              <a:rPr lang="fr-CH" sz="2000" dirty="0" err="1">
                <a:solidFill>
                  <a:srgbClr val="1F1F1F"/>
                </a:solidFill>
              </a:rPr>
              <a:t>hosi</a:t>
            </a:r>
            <a:r>
              <a:rPr lang="fr-CH" sz="2000" dirty="0">
                <a:solidFill>
                  <a:srgbClr val="1F1F1F"/>
                </a:solidFill>
              </a:rPr>
              <a:t> </a:t>
            </a:r>
            <a:r>
              <a:rPr lang="fr-CH" sz="2000" dirty="0" err="1">
                <a:solidFill>
                  <a:srgbClr val="1F1F1F"/>
                </a:solidFill>
              </a:rPr>
              <a:t>dadus</a:t>
            </a:r>
            <a:r>
              <a:rPr lang="fr-CH" sz="2000" dirty="0">
                <a:solidFill>
                  <a:srgbClr val="1F1F1F"/>
                </a:solidFill>
              </a:rPr>
              <a:t> </a:t>
            </a:r>
            <a:r>
              <a:rPr lang="fr-CH" sz="2000" dirty="0" err="1">
                <a:solidFill>
                  <a:srgbClr val="1F1F1F"/>
                </a:solidFill>
              </a:rPr>
              <a:t>ne'ebé</a:t>
            </a:r>
            <a:r>
              <a:rPr lang="fr-CH" sz="2000" dirty="0">
                <a:solidFill>
                  <a:srgbClr val="1F1F1F"/>
                </a:solidFill>
              </a:rPr>
              <a:t> </a:t>
            </a:r>
            <a:r>
              <a:rPr lang="fr-CH" sz="2000" dirty="0" err="1">
                <a:solidFill>
                  <a:srgbClr val="1F1F1F"/>
                </a:solidFill>
              </a:rPr>
              <a:t>hetan</a:t>
            </a:r>
            <a:endParaRPr lang="fr-CH" sz="2000" dirty="0"/>
          </a:p>
        </p:txBody>
      </p:sp>
      <p:sp>
        <p:nvSpPr>
          <p:cNvPr id="22" name="AutoShape 32">
            <a:extLst>
              <a:ext uri="{FF2B5EF4-FFF2-40B4-BE49-F238E27FC236}">
                <a16:creationId xmlns:a16="http://schemas.microsoft.com/office/drawing/2014/main" id="{0DCF069C-1FD1-669D-5CB5-BC3E0930A4EB}"/>
              </a:ext>
            </a:extLst>
          </p:cNvPr>
          <p:cNvSpPr>
            <a:spLocks noChangeArrowheads="1"/>
          </p:cNvSpPr>
          <p:nvPr/>
        </p:nvSpPr>
        <p:spPr bwMode="auto">
          <a:xfrm rot="7768954">
            <a:off x="6142796" y="4266328"/>
            <a:ext cx="378042" cy="320613"/>
          </a:xfrm>
          <a:prstGeom prst="rightArrow">
            <a:avLst>
              <a:gd name="adj1" fmla="val 50000"/>
              <a:gd name="adj2" fmla="val 53571"/>
            </a:avLst>
          </a:prstGeom>
          <a:solidFill>
            <a:srgbClr val="1F83C5"/>
          </a:solidFill>
          <a:ln w="3175" algn="ctr">
            <a:solidFill>
              <a:srgbClr val="4D4D4D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346667"/>
              </a:solidFill>
            </a:endParaRPr>
          </a:p>
        </p:txBody>
      </p:sp>
      <p:sp>
        <p:nvSpPr>
          <p:cNvPr id="23" name="AutoShape 32">
            <a:extLst>
              <a:ext uri="{FF2B5EF4-FFF2-40B4-BE49-F238E27FC236}">
                <a16:creationId xmlns:a16="http://schemas.microsoft.com/office/drawing/2014/main" id="{F7463748-6D86-4276-F18B-27984EA1371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461659" y="4323029"/>
            <a:ext cx="378042" cy="320613"/>
          </a:xfrm>
          <a:prstGeom prst="rightArrow">
            <a:avLst>
              <a:gd name="adj1" fmla="val 50000"/>
              <a:gd name="adj2" fmla="val 53571"/>
            </a:avLst>
          </a:prstGeom>
          <a:solidFill>
            <a:srgbClr val="1F83C5"/>
          </a:solidFill>
          <a:ln w="3175" algn="ctr">
            <a:solidFill>
              <a:srgbClr val="4D4D4D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346667"/>
              </a:solidFill>
            </a:endParaRPr>
          </a:p>
        </p:txBody>
      </p:sp>
      <p:sp>
        <p:nvSpPr>
          <p:cNvPr id="24" name="AutoShape 32">
            <a:extLst>
              <a:ext uri="{FF2B5EF4-FFF2-40B4-BE49-F238E27FC236}">
                <a16:creationId xmlns:a16="http://schemas.microsoft.com/office/drawing/2014/main" id="{7C7C2FC7-97DC-19F4-2C67-8DBC0DF9E20E}"/>
              </a:ext>
            </a:extLst>
          </p:cNvPr>
          <p:cNvSpPr>
            <a:spLocks noChangeArrowheads="1"/>
          </p:cNvSpPr>
          <p:nvPr/>
        </p:nvSpPr>
        <p:spPr bwMode="auto">
          <a:xfrm rot="2738152">
            <a:off x="8897244" y="4301130"/>
            <a:ext cx="378042" cy="320613"/>
          </a:xfrm>
          <a:prstGeom prst="rightArrow">
            <a:avLst>
              <a:gd name="adj1" fmla="val 50000"/>
              <a:gd name="adj2" fmla="val 53571"/>
            </a:avLst>
          </a:prstGeom>
          <a:solidFill>
            <a:srgbClr val="1F83C5"/>
          </a:solidFill>
          <a:ln w="3175" algn="ctr">
            <a:solidFill>
              <a:srgbClr val="4D4D4D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346667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87C122-D2B7-6C36-B18D-462D0EFA22D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817"/>
          <a:stretch/>
        </p:blipFill>
        <p:spPr>
          <a:xfrm>
            <a:off x="8846107" y="4638116"/>
            <a:ext cx="1434818" cy="1338606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624E3440-AA45-5298-448F-39BBC665AB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6" y="4636047"/>
            <a:ext cx="1462954" cy="132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32">
            <a:extLst>
              <a:ext uri="{FF2B5EF4-FFF2-40B4-BE49-F238E27FC236}">
                <a16:creationId xmlns:a16="http://schemas.microsoft.com/office/drawing/2014/main" id="{78602BC0-B7E9-A309-3FF5-E18787299195}"/>
              </a:ext>
            </a:extLst>
          </p:cNvPr>
          <p:cNvSpPr>
            <a:spLocks noChangeArrowheads="1"/>
          </p:cNvSpPr>
          <p:nvPr/>
        </p:nvSpPr>
        <p:spPr bwMode="auto">
          <a:xfrm rot="8822458">
            <a:off x="4746308" y="4093674"/>
            <a:ext cx="1003031" cy="320613"/>
          </a:xfrm>
          <a:prstGeom prst="rightArrow">
            <a:avLst>
              <a:gd name="adj1" fmla="val 50000"/>
              <a:gd name="adj2" fmla="val 53571"/>
            </a:avLst>
          </a:prstGeom>
          <a:solidFill>
            <a:srgbClr val="1F83C5"/>
          </a:solidFill>
          <a:ln w="3175" algn="ctr">
            <a:solidFill>
              <a:srgbClr val="4D4D4D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346667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173D08-26F5-0520-35D3-EAB3A06019B2}"/>
              </a:ext>
            </a:extLst>
          </p:cNvPr>
          <p:cNvSpPr txBox="1"/>
          <p:nvPr/>
        </p:nvSpPr>
        <p:spPr>
          <a:xfrm>
            <a:off x="1616543" y="757696"/>
            <a:ext cx="89589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40C28"/>
                </a:solidFill>
              </a:rPr>
              <a:t>Remote sensing</a:t>
            </a:r>
            <a:r>
              <a:rPr lang="en-US" sz="2400" dirty="0">
                <a:solidFill>
                  <a:srgbClr val="040C28"/>
                </a:solidFill>
              </a:rPr>
              <a:t>: </a:t>
            </a:r>
            <a:r>
              <a:rPr lang="en-US" sz="2400" dirty="0" err="1">
                <a:solidFill>
                  <a:srgbClr val="040C28"/>
                </a:solidFill>
              </a:rPr>
              <a:t>Prosesu</a:t>
            </a:r>
            <a:r>
              <a:rPr lang="en-US" sz="2400" dirty="0">
                <a:solidFill>
                  <a:srgbClr val="040C28"/>
                </a:solidFill>
              </a:rPr>
              <a:t> </a:t>
            </a:r>
            <a:r>
              <a:rPr lang="en-US" sz="2400" dirty="0" err="1">
                <a:solidFill>
                  <a:srgbClr val="040C28"/>
                </a:solidFill>
              </a:rPr>
              <a:t>atu</a:t>
            </a:r>
            <a:r>
              <a:rPr lang="en-US" sz="2400" dirty="0">
                <a:solidFill>
                  <a:srgbClr val="040C28"/>
                </a:solidFill>
              </a:rPr>
              <a:t> </a:t>
            </a:r>
            <a:r>
              <a:rPr lang="en-US" sz="2400" dirty="0" err="1">
                <a:solidFill>
                  <a:srgbClr val="040C28"/>
                </a:solidFill>
              </a:rPr>
              <a:t>detekta</a:t>
            </a:r>
            <a:r>
              <a:rPr lang="en-US" sz="2400" dirty="0">
                <a:solidFill>
                  <a:srgbClr val="040C28"/>
                </a:solidFill>
              </a:rPr>
              <a:t> no </a:t>
            </a:r>
            <a:r>
              <a:rPr lang="en-US" sz="2400" dirty="0" err="1">
                <a:solidFill>
                  <a:srgbClr val="040C28"/>
                </a:solidFill>
              </a:rPr>
              <a:t>monitoriza</a:t>
            </a:r>
            <a:r>
              <a:rPr lang="en-US" sz="2400" dirty="0">
                <a:solidFill>
                  <a:srgbClr val="040C28"/>
                </a:solidFill>
              </a:rPr>
              <a:t> </a:t>
            </a:r>
            <a:r>
              <a:rPr lang="en-US" sz="2400" dirty="0" err="1">
                <a:solidFill>
                  <a:srgbClr val="040C28"/>
                </a:solidFill>
              </a:rPr>
              <a:t>karakterístika</a:t>
            </a:r>
            <a:r>
              <a:rPr lang="en-US" sz="2400" dirty="0">
                <a:solidFill>
                  <a:srgbClr val="040C28"/>
                </a:solidFill>
              </a:rPr>
              <a:t> </a:t>
            </a:r>
            <a:r>
              <a:rPr lang="en-US" sz="2400" dirty="0" err="1">
                <a:solidFill>
                  <a:srgbClr val="040C28"/>
                </a:solidFill>
              </a:rPr>
              <a:t>fíziku</a:t>
            </a:r>
            <a:r>
              <a:rPr lang="en-US" sz="2400" dirty="0">
                <a:solidFill>
                  <a:srgbClr val="040C28"/>
                </a:solidFill>
              </a:rPr>
              <a:t> </a:t>
            </a:r>
            <a:r>
              <a:rPr lang="en-US" sz="2400" dirty="0" err="1">
                <a:solidFill>
                  <a:srgbClr val="040C28"/>
                </a:solidFill>
              </a:rPr>
              <a:t>sira</a:t>
            </a:r>
            <a:r>
              <a:rPr lang="en-US" sz="2400" dirty="0">
                <a:solidFill>
                  <a:srgbClr val="040C28"/>
                </a:solidFill>
              </a:rPr>
              <a:t> </a:t>
            </a:r>
            <a:r>
              <a:rPr lang="en-US" sz="2400" dirty="0" err="1">
                <a:solidFill>
                  <a:srgbClr val="040C28"/>
                </a:solidFill>
              </a:rPr>
              <a:t>área</a:t>
            </a:r>
            <a:r>
              <a:rPr lang="en-US" sz="2400" dirty="0">
                <a:solidFill>
                  <a:srgbClr val="040C28"/>
                </a:solidFill>
              </a:rPr>
              <a:t> </a:t>
            </a:r>
            <a:r>
              <a:rPr lang="en-US" sz="2400" dirty="0" err="1">
                <a:solidFill>
                  <a:srgbClr val="040C28"/>
                </a:solidFill>
              </a:rPr>
              <a:t>ida</a:t>
            </a:r>
            <a:r>
              <a:rPr lang="en-US" sz="2400" dirty="0">
                <a:solidFill>
                  <a:srgbClr val="040C28"/>
                </a:solidFill>
              </a:rPr>
              <a:t> </a:t>
            </a:r>
            <a:r>
              <a:rPr lang="en-US" sz="2400" dirty="0" err="1">
                <a:solidFill>
                  <a:srgbClr val="040C28"/>
                </a:solidFill>
              </a:rPr>
              <a:t>nian</a:t>
            </a:r>
            <a:r>
              <a:rPr lang="en-US" sz="2400" dirty="0">
                <a:solidFill>
                  <a:srgbClr val="040C28"/>
                </a:solidFill>
              </a:rPr>
              <a:t> </a:t>
            </a:r>
            <a:r>
              <a:rPr lang="en-US" sz="2400" dirty="0" err="1">
                <a:solidFill>
                  <a:srgbClr val="040C28"/>
                </a:solidFill>
              </a:rPr>
              <a:t>liuhosi</a:t>
            </a:r>
            <a:r>
              <a:rPr lang="en-US" sz="2400" dirty="0">
                <a:solidFill>
                  <a:srgbClr val="040C28"/>
                </a:solidFill>
              </a:rPr>
              <a:t> </a:t>
            </a:r>
            <a:r>
              <a:rPr lang="en-US" sz="2400" dirty="0" err="1">
                <a:solidFill>
                  <a:srgbClr val="040C28"/>
                </a:solidFill>
              </a:rPr>
              <a:t>sukat</a:t>
            </a:r>
            <a:r>
              <a:rPr lang="en-US" sz="2400" dirty="0">
                <a:solidFill>
                  <a:srgbClr val="040C28"/>
                </a:solidFill>
              </a:rPr>
              <a:t> </a:t>
            </a:r>
            <a:r>
              <a:rPr lang="en-US" sz="2400" dirty="0" err="1">
                <a:solidFill>
                  <a:srgbClr val="040C28"/>
                </a:solidFill>
              </a:rPr>
              <a:t>nia</a:t>
            </a:r>
            <a:r>
              <a:rPr lang="en-US" sz="2400" dirty="0">
                <a:solidFill>
                  <a:srgbClr val="040C28"/>
                </a:solidFill>
              </a:rPr>
              <a:t> </a:t>
            </a:r>
            <a:r>
              <a:rPr lang="en-US" sz="2400" dirty="0" err="1">
                <a:solidFill>
                  <a:srgbClr val="040C28"/>
                </a:solidFill>
              </a:rPr>
              <a:t>radiasaun</a:t>
            </a:r>
            <a:r>
              <a:rPr lang="en-US" sz="2400" dirty="0">
                <a:solidFill>
                  <a:srgbClr val="040C28"/>
                </a:solidFill>
              </a:rPr>
              <a:t> </a:t>
            </a:r>
            <a:r>
              <a:rPr lang="en-US" sz="2400" dirty="0" err="1">
                <a:solidFill>
                  <a:srgbClr val="040C28"/>
                </a:solidFill>
              </a:rPr>
              <a:t>ne'ebé</a:t>
            </a:r>
            <a:r>
              <a:rPr lang="en-US" sz="2400" dirty="0">
                <a:solidFill>
                  <a:srgbClr val="040C28"/>
                </a:solidFill>
              </a:rPr>
              <a:t> </a:t>
            </a:r>
            <a:r>
              <a:rPr lang="en-US" sz="2400" dirty="0" err="1">
                <a:solidFill>
                  <a:srgbClr val="040C28"/>
                </a:solidFill>
              </a:rPr>
              <a:t>reflete</a:t>
            </a:r>
            <a:r>
              <a:rPr lang="en-US" sz="2400" dirty="0">
                <a:solidFill>
                  <a:srgbClr val="040C28"/>
                </a:solidFill>
              </a:rPr>
              <a:t> no </a:t>
            </a:r>
            <a:r>
              <a:rPr lang="en-US" sz="2400" dirty="0" err="1">
                <a:solidFill>
                  <a:srgbClr val="040C28"/>
                </a:solidFill>
              </a:rPr>
              <a:t>hasai</a:t>
            </a:r>
            <a:r>
              <a:rPr lang="en-US" sz="2400" dirty="0">
                <a:solidFill>
                  <a:srgbClr val="040C28"/>
                </a:solidFill>
              </a:rPr>
              <a:t> </a:t>
            </a:r>
            <a:r>
              <a:rPr lang="en-US" sz="2400" dirty="0" err="1">
                <a:solidFill>
                  <a:srgbClr val="040C28"/>
                </a:solidFill>
              </a:rPr>
              <a:t>iha</a:t>
            </a:r>
            <a:r>
              <a:rPr lang="en-US" sz="2400" dirty="0">
                <a:solidFill>
                  <a:srgbClr val="040C28"/>
                </a:solidFill>
              </a:rPr>
              <a:t> </a:t>
            </a:r>
            <a:r>
              <a:rPr lang="en-US" sz="2400" dirty="0" err="1">
                <a:solidFill>
                  <a:srgbClr val="040C28"/>
                </a:solidFill>
              </a:rPr>
              <a:t>distánsia</a:t>
            </a:r>
            <a:r>
              <a:rPr lang="en-US" sz="2400" dirty="0">
                <a:solidFill>
                  <a:srgbClr val="040C28"/>
                </a:solidFill>
              </a:rPr>
              <a:t> (</a:t>
            </a:r>
            <a:r>
              <a:rPr lang="en-US" sz="2400" dirty="0" err="1">
                <a:solidFill>
                  <a:srgbClr val="040C28"/>
                </a:solidFill>
              </a:rPr>
              <a:t>normalmente</a:t>
            </a:r>
            <a:r>
              <a:rPr lang="en-US" sz="2400" dirty="0">
                <a:solidFill>
                  <a:srgbClr val="040C28"/>
                </a:solidFill>
              </a:rPr>
              <a:t> </a:t>
            </a:r>
            <a:r>
              <a:rPr lang="en-US" sz="2400" dirty="0" err="1">
                <a:solidFill>
                  <a:srgbClr val="040C28"/>
                </a:solidFill>
              </a:rPr>
              <a:t>hosi</a:t>
            </a:r>
            <a:r>
              <a:rPr lang="en-US" sz="2400" dirty="0">
                <a:solidFill>
                  <a:srgbClr val="040C28"/>
                </a:solidFill>
              </a:rPr>
              <a:t> </a:t>
            </a:r>
            <a:r>
              <a:rPr lang="en-US" sz="2400" dirty="0" err="1">
                <a:solidFill>
                  <a:srgbClr val="040C28"/>
                </a:solidFill>
              </a:rPr>
              <a:t>satélite</a:t>
            </a:r>
            <a:r>
              <a:rPr lang="en-US" sz="2400" dirty="0">
                <a:solidFill>
                  <a:srgbClr val="040C28"/>
                </a:solidFill>
              </a:rPr>
              <a:t> ka </a:t>
            </a:r>
            <a:r>
              <a:rPr lang="en-US" sz="2400" dirty="0" err="1">
                <a:solidFill>
                  <a:srgbClr val="040C28"/>
                </a:solidFill>
              </a:rPr>
              <a:t>aviaun</a:t>
            </a:r>
            <a:r>
              <a:rPr lang="en-US" sz="2400" dirty="0">
                <a:solidFill>
                  <a:srgbClr val="040C28"/>
                </a:solidFill>
              </a:rPr>
              <a:t>)</a:t>
            </a:r>
            <a:endParaRPr lang="en-PH" sz="24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8F52623-12DD-D7F6-1730-A3B31CC3ACA6}"/>
              </a:ext>
            </a:extLst>
          </p:cNvPr>
          <p:cNvSpPr txBox="1">
            <a:spLocks/>
          </p:cNvSpPr>
          <p:nvPr/>
        </p:nvSpPr>
        <p:spPr bwMode="auto">
          <a:xfrm>
            <a:off x="0" y="116634"/>
            <a:ext cx="12192000" cy="50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Teknolojia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Jeoespasiál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sira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–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Sensasaun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Remota/Remote Sensing (RS)</a:t>
            </a:r>
          </a:p>
        </p:txBody>
      </p:sp>
    </p:spTree>
    <p:extLst>
      <p:ext uri="{BB962C8B-B14F-4D97-AF65-F5344CB8AC3E}">
        <p14:creationId xmlns:p14="http://schemas.microsoft.com/office/powerpoint/2010/main" val="2587742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4D82A84-C03A-6F63-9ECA-0B97F39C6BB3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394447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GB" altLang="en-US" sz="1200" smtClean="0">
                <a:solidFill>
                  <a:schemeClr val="bg1"/>
                </a:solidFill>
              </a:rPr>
              <a:pPr/>
              <a:t>6</a:t>
            </a:fld>
            <a:endParaRPr lang="en-GB" altLang="en-US" sz="12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696A10-D204-B052-FE42-845FE3FC9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7309" y="662834"/>
            <a:ext cx="5329100" cy="30049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3CCCB8-AACE-A475-4818-9EBBFDFF1B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193" y="3276615"/>
            <a:ext cx="6911752" cy="300493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5BC5AD5-0B22-F9C5-0CAC-3716CCE4DEF2}"/>
              </a:ext>
            </a:extLst>
          </p:cNvPr>
          <p:cNvSpPr txBox="1"/>
          <p:nvPr/>
        </p:nvSpPr>
        <p:spPr>
          <a:xfrm>
            <a:off x="1558925" y="901760"/>
            <a:ext cx="29523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…. no iha </a:t>
            </a:r>
            <a:r>
              <a:rPr lang="en-GB" dirty="0" err="1"/>
              <a:t>satélite</a:t>
            </a:r>
            <a:r>
              <a:rPr lang="en-GB" dirty="0"/>
              <a:t> </a:t>
            </a:r>
            <a:r>
              <a:rPr lang="en-GB" dirty="0" err="1"/>
              <a:t>barak</a:t>
            </a:r>
            <a:r>
              <a:rPr lang="en-GB" dirty="0"/>
              <a:t>!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FE3D4B-01AF-5348-A5D1-0F2B7EC870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3941" y="3522598"/>
            <a:ext cx="921530" cy="3898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5A0BA9-E625-1E6D-3320-674874925EAE}"/>
              </a:ext>
            </a:extLst>
          </p:cNvPr>
          <p:cNvSpPr txBox="1"/>
          <p:nvPr/>
        </p:nvSpPr>
        <p:spPr>
          <a:xfrm>
            <a:off x="794134" y="1927208"/>
            <a:ext cx="484466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Só </a:t>
            </a:r>
            <a:r>
              <a:rPr lang="en-GB" dirty="0" err="1"/>
              <a:t>sira</a:t>
            </a:r>
            <a:r>
              <a:rPr lang="en-GB" dirty="0"/>
              <a:t> </a:t>
            </a:r>
            <a:r>
              <a:rPr lang="en-GB" dirty="0" err="1"/>
              <a:t>ne'ebé</a:t>
            </a:r>
            <a:r>
              <a:rPr lang="en-GB" dirty="0"/>
              <a:t> </a:t>
            </a:r>
            <a:r>
              <a:rPr lang="en-GB" dirty="0" err="1"/>
              <a:t>mai</a:t>
            </a:r>
            <a:r>
              <a:rPr lang="en-GB" dirty="0"/>
              <a:t> </a:t>
            </a:r>
            <a:r>
              <a:rPr lang="en-GB" dirty="0" err="1"/>
              <a:t>hosi</a:t>
            </a:r>
            <a:r>
              <a:rPr lang="en-GB" dirty="0"/>
              <a:t> </a:t>
            </a:r>
            <a:r>
              <a:rPr lang="en-US" sz="2000" dirty="0">
                <a:solidFill>
                  <a:srgbClr val="040C28"/>
                </a:solidFill>
              </a:rPr>
              <a:t>National Aeronautics and Space Administration (NASA) no European Space Agency (ESA) </a:t>
            </a:r>
            <a:r>
              <a:rPr lang="en-US" sz="2000" dirty="0" err="1">
                <a:solidFill>
                  <a:srgbClr val="040C28"/>
                </a:solidFill>
              </a:rPr>
              <a:t>hatudu</a:t>
            </a:r>
            <a:r>
              <a:rPr lang="en-US" sz="2000" dirty="0">
                <a:solidFill>
                  <a:srgbClr val="040C28"/>
                </a:solidFill>
              </a:rPr>
              <a:t> </a:t>
            </a:r>
            <a:r>
              <a:rPr lang="en-US" sz="2000" dirty="0" err="1">
                <a:solidFill>
                  <a:srgbClr val="040C28"/>
                </a:solidFill>
              </a:rPr>
              <a:t>iha</a:t>
            </a:r>
            <a:r>
              <a:rPr lang="en-US" sz="2000" dirty="0">
                <a:solidFill>
                  <a:srgbClr val="040C28"/>
                </a:solidFill>
              </a:rPr>
              <a:t> </a:t>
            </a:r>
            <a:r>
              <a:rPr lang="en-US" sz="2000" dirty="0" err="1">
                <a:solidFill>
                  <a:srgbClr val="040C28"/>
                </a:solidFill>
              </a:rPr>
              <a:t>ne’e</a:t>
            </a:r>
            <a:r>
              <a:rPr lang="en-US" sz="2000" dirty="0">
                <a:solidFill>
                  <a:srgbClr val="040C28"/>
                </a:solidFill>
              </a:rPr>
              <a:t>:</a:t>
            </a:r>
            <a:endParaRPr lang="en-PH" sz="20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133C156-5D77-ADD6-FC93-6E8EF005E915}"/>
              </a:ext>
            </a:extLst>
          </p:cNvPr>
          <p:cNvSpPr txBox="1">
            <a:spLocks/>
          </p:cNvSpPr>
          <p:nvPr/>
        </p:nvSpPr>
        <p:spPr bwMode="auto">
          <a:xfrm>
            <a:off x="0" y="116634"/>
            <a:ext cx="12192000" cy="50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Teknolojia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Jeoespasiál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sira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–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Sensasaun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Remota/Remote Sensing (RS)</a:t>
            </a:r>
          </a:p>
        </p:txBody>
      </p:sp>
    </p:spTree>
    <p:extLst>
      <p:ext uri="{BB962C8B-B14F-4D97-AF65-F5344CB8AC3E}">
        <p14:creationId xmlns:p14="http://schemas.microsoft.com/office/powerpoint/2010/main" val="3834072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165D180-C28B-C235-7346-EC1F6994B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004" y="1553991"/>
            <a:ext cx="2880000" cy="40760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AD4BB7-F881-F4F9-D8D5-0CF4AB9325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5842" y="2490320"/>
            <a:ext cx="2880000" cy="38229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4D82A84-C03A-6F63-9ECA-0B97F39C6BB3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394447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GB" altLang="en-US" sz="1200" smtClean="0">
                <a:solidFill>
                  <a:schemeClr val="bg1"/>
                </a:solidFill>
              </a:rPr>
              <a:pPr/>
              <a:t>7</a:t>
            </a:fld>
            <a:endParaRPr lang="en-GB" altLang="en-US" sz="12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5AFA0A-2929-F578-33F8-603DC0B0B41D}"/>
              </a:ext>
            </a:extLst>
          </p:cNvPr>
          <p:cNvSpPr txBox="1"/>
          <p:nvPr/>
        </p:nvSpPr>
        <p:spPr>
          <a:xfrm>
            <a:off x="3612776" y="676430"/>
            <a:ext cx="81229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151515"/>
                </a:solidFill>
                <a:latin typeface="Avenir Next"/>
              </a:rPr>
              <a:t>Uzu</a:t>
            </a:r>
            <a:r>
              <a:rPr lang="en-US" dirty="0">
                <a:solidFill>
                  <a:srgbClr val="151515"/>
                </a:solidFill>
                <a:latin typeface="Avenir Next"/>
              </a:rPr>
              <a:t> </a:t>
            </a:r>
            <a:r>
              <a:rPr lang="en-US" dirty="0" err="1">
                <a:solidFill>
                  <a:srgbClr val="151515"/>
                </a:solidFill>
                <a:latin typeface="Avenir Next"/>
              </a:rPr>
              <a:t>ida</a:t>
            </a:r>
            <a:r>
              <a:rPr lang="en-US" dirty="0">
                <a:solidFill>
                  <a:srgbClr val="151515"/>
                </a:solidFill>
                <a:latin typeface="Avenir Next"/>
              </a:rPr>
              <a:t> </a:t>
            </a:r>
            <a:r>
              <a:rPr lang="en-US" dirty="0" err="1">
                <a:solidFill>
                  <a:srgbClr val="151515"/>
                </a:solidFill>
                <a:latin typeface="Avenir Next"/>
              </a:rPr>
              <a:t>ne'ebé</a:t>
            </a:r>
            <a:r>
              <a:rPr lang="en-US" dirty="0">
                <a:solidFill>
                  <a:srgbClr val="151515"/>
                </a:solidFill>
                <a:latin typeface="Avenir Next"/>
              </a:rPr>
              <a:t> </a:t>
            </a:r>
            <a:r>
              <a:rPr lang="en-US" dirty="0" err="1">
                <a:solidFill>
                  <a:srgbClr val="151515"/>
                </a:solidFill>
                <a:latin typeface="Avenir Next"/>
              </a:rPr>
              <a:t>hahú</a:t>
            </a:r>
            <a:r>
              <a:rPr lang="en-US" dirty="0">
                <a:solidFill>
                  <a:srgbClr val="151515"/>
                </a:solidFill>
                <a:latin typeface="Avenir Next"/>
              </a:rPr>
              <a:t> </a:t>
            </a:r>
            <a:r>
              <a:rPr lang="en-US" dirty="0" err="1">
                <a:solidFill>
                  <a:srgbClr val="151515"/>
                </a:solidFill>
                <a:latin typeface="Avenir Next"/>
              </a:rPr>
              <a:t>iha</a:t>
            </a:r>
            <a:r>
              <a:rPr lang="en-US" dirty="0">
                <a:solidFill>
                  <a:srgbClr val="151515"/>
                </a:solidFill>
                <a:latin typeface="Avenir Next"/>
              </a:rPr>
              <a:t> </a:t>
            </a:r>
            <a:r>
              <a:rPr lang="en-US" dirty="0" err="1">
                <a:solidFill>
                  <a:srgbClr val="151515"/>
                </a:solidFill>
                <a:latin typeface="Avenir Next"/>
              </a:rPr>
              <a:t>tempu</a:t>
            </a:r>
            <a:r>
              <a:rPr lang="en-US" dirty="0">
                <a:solidFill>
                  <a:srgbClr val="151515"/>
                </a:solidFill>
                <a:latin typeface="Avenir Next"/>
              </a:rPr>
              <a:t> </a:t>
            </a:r>
            <a:r>
              <a:rPr lang="en-US" dirty="0" err="1">
                <a:solidFill>
                  <a:srgbClr val="151515"/>
                </a:solidFill>
                <a:latin typeface="Avenir Next"/>
              </a:rPr>
              <a:t>naruk</a:t>
            </a:r>
            <a:r>
              <a:rPr lang="en-US" dirty="0">
                <a:solidFill>
                  <a:srgbClr val="151515"/>
                </a:solidFill>
                <a:latin typeface="Avenir Next"/>
              </a:rPr>
              <a:t> </a:t>
            </a:r>
            <a:r>
              <a:rPr lang="en-US" dirty="0" err="1">
                <a:solidFill>
                  <a:srgbClr val="151515"/>
                </a:solidFill>
                <a:latin typeface="Avenir Next"/>
              </a:rPr>
              <a:t>liubá</a:t>
            </a:r>
            <a:r>
              <a:rPr lang="en-US" dirty="0">
                <a:solidFill>
                  <a:srgbClr val="151515"/>
                </a:solidFill>
                <a:latin typeface="Avenir Next"/>
              </a:rPr>
              <a:t> no </a:t>
            </a:r>
            <a:r>
              <a:rPr lang="en-US" dirty="0" err="1">
                <a:solidFill>
                  <a:srgbClr val="151515"/>
                </a:solidFill>
                <a:latin typeface="Avenir Next"/>
              </a:rPr>
              <a:t>ne'ebé</a:t>
            </a:r>
            <a:r>
              <a:rPr lang="en-US" dirty="0">
                <a:solidFill>
                  <a:srgbClr val="151515"/>
                </a:solidFill>
                <a:latin typeface="Avenir Next"/>
              </a:rPr>
              <a:t> </a:t>
            </a:r>
            <a:r>
              <a:rPr lang="en-US" dirty="0" err="1">
                <a:solidFill>
                  <a:srgbClr val="151515"/>
                </a:solidFill>
                <a:latin typeface="Avenir Next"/>
              </a:rPr>
              <a:t>kontinua</a:t>
            </a:r>
            <a:r>
              <a:rPr lang="en-US" dirty="0">
                <a:solidFill>
                  <a:srgbClr val="151515"/>
                </a:solidFill>
                <a:latin typeface="Avenir Next"/>
              </a:rPr>
              <a:t> </a:t>
            </a:r>
            <a:r>
              <a:rPr lang="en-US" dirty="0" err="1">
                <a:solidFill>
                  <a:srgbClr val="151515"/>
                </a:solidFill>
                <a:latin typeface="Avenir Next"/>
              </a:rPr>
              <a:t>atu</a:t>
            </a:r>
            <a:r>
              <a:rPr lang="en-US" dirty="0">
                <a:solidFill>
                  <a:srgbClr val="151515"/>
                </a:solidFill>
                <a:latin typeface="Avenir Next"/>
              </a:rPr>
              <a:t> </a:t>
            </a:r>
            <a:r>
              <a:rPr lang="en-US" dirty="0" err="1">
                <a:solidFill>
                  <a:srgbClr val="151515"/>
                </a:solidFill>
                <a:latin typeface="Avenir Next"/>
              </a:rPr>
              <a:t>apoia</a:t>
            </a:r>
            <a:r>
              <a:rPr lang="en-US" dirty="0">
                <a:solidFill>
                  <a:srgbClr val="151515"/>
                </a:solidFill>
                <a:latin typeface="Avenir Next"/>
              </a:rPr>
              <a:t> </a:t>
            </a:r>
            <a:r>
              <a:rPr lang="en-US" dirty="0" err="1">
                <a:solidFill>
                  <a:srgbClr val="151515"/>
                </a:solidFill>
                <a:latin typeface="Avenir Next"/>
              </a:rPr>
              <a:t>programa</a:t>
            </a:r>
            <a:r>
              <a:rPr lang="en-US" dirty="0">
                <a:solidFill>
                  <a:srgbClr val="151515"/>
                </a:solidFill>
                <a:latin typeface="Avenir Next"/>
              </a:rPr>
              <a:t> </a:t>
            </a:r>
            <a:r>
              <a:rPr lang="en-US" dirty="0" err="1">
                <a:solidFill>
                  <a:srgbClr val="151515"/>
                </a:solidFill>
                <a:latin typeface="Avenir Next"/>
              </a:rPr>
              <a:t>sira</a:t>
            </a:r>
            <a:r>
              <a:rPr lang="en-US" dirty="0">
                <a:solidFill>
                  <a:srgbClr val="151515"/>
                </a:solidFill>
                <a:latin typeface="Avenir Next"/>
              </a:rPr>
              <a:t> </a:t>
            </a:r>
            <a:r>
              <a:rPr lang="en-US" dirty="0" err="1">
                <a:solidFill>
                  <a:srgbClr val="151515"/>
                </a:solidFill>
                <a:latin typeface="Avenir Next"/>
              </a:rPr>
              <a:t>hodi</a:t>
            </a:r>
            <a:r>
              <a:rPr lang="en-US" dirty="0">
                <a:solidFill>
                  <a:srgbClr val="151515"/>
                </a:solidFill>
                <a:latin typeface="Avenir Next"/>
              </a:rPr>
              <a:t> </a:t>
            </a:r>
            <a:r>
              <a:rPr lang="en-US" dirty="0" err="1">
                <a:solidFill>
                  <a:srgbClr val="151515"/>
                </a:solidFill>
                <a:latin typeface="Avenir Next"/>
              </a:rPr>
              <a:t>kombate</a:t>
            </a:r>
            <a:r>
              <a:rPr lang="en-US" dirty="0">
                <a:solidFill>
                  <a:srgbClr val="151515"/>
                </a:solidFill>
                <a:latin typeface="Avenir Next"/>
              </a:rPr>
              <a:t> moras </a:t>
            </a:r>
            <a:r>
              <a:rPr lang="en-US" dirty="0" err="1">
                <a:solidFill>
                  <a:srgbClr val="151515"/>
                </a:solidFill>
                <a:latin typeface="Avenir Next"/>
              </a:rPr>
              <a:t>sira</a:t>
            </a:r>
            <a:r>
              <a:rPr lang="en-US" dirty="0">
                <a:solidFill>
                  <a:srgbClr val="151515"/>
                </a:solidFill>
                <a:latin typeface="Avenir Next"/>
              </a:rPr>
              <a:t> </a:t>
            </a:r>
            <a:r>
              <a:rPr lang="en-US" dirty="0" err="1">
                <a:solidFill>
                  <a:srgbClr val="151515"/>
                </a:solidFill>
                <a:latin typeface="Avenir Next"/>
              </a:rPr>
              <a:t>ne'ebé</a:t>
            </a:r>
            <a:r>
              <a:rPr lang="en-US" dirty="0">
                <a:solidFill>
                  <a:srgbClr val="151515"/>
                </a:solidFill>
                <a:latin typeface="Avenir Next"/>
              </a:rPr>
              <a:t> </a:t>
            </a:r>
            <a:r>
              <a:rPr lang="en-US" dirty="0" err="1">
                <a:solidFill>
                  <a:srgbClr val="151515"/>
                </a:solidFill>
                <a:latin typeface="Avenir Next"/>
              </a:rPr>
              <a:t>hada'et</a:t>
            </a:r>
            <a:r>
              <a:rPr lang="en-US" dirty="0">
                <a:solidFill>
                  <a:srgbClr val="151515"/>
                </a:solidFill>
                <a:latin typeface="Avenir Next"/>
              </a:rPr>
              <a:t> </a:t>
            </a:r>
            <a:r>
              <a:rPr lang="en-US" dirty="0" err="1">
                <a:solidFill>
                  <a:srgbClr val="151515"/>
                </a:solidFill>
                <a:latin typeface="Avenir Next"/>
              </a:rPr>
              <a:t>hosi</a:t>
            </a:r>
            <a:r>
              <a:rPr lang="en-US" dirty="0">
                <a:solidFill>
                  <a:srgbClr val="151515"/>
                </a:solidFill>
                <a:latin typeface="Avenir Next"/>
              </a:rPr>
              <a:t> </a:t>
            </a:r>
            <a:r>
              <a:rPr lang="en-US" dirty="0" err="1">
                <a:solidFill>
                  <a:srgbClr val="151515"/>
                </a:solidFill>
                <a:latin typeface="Avenir Next"/>
              </a:rPr>
              <a:t>vetor</a:t>
            </a:r>
            <a:r>
              <a:rPr lang="en-US" dirty="0">
                <a:solidFill>
                  <a:srgbClr val="151515"/>
                </a:solidFill>
                <a:latin typeface="Avenir Next"/>
              </a:rPr>
              <a:t> </a:t>
            </a:r>
            <a:r>
              <a:rPr lang="en-US" dirty="0" err="1">
                <a:solidFill>
                  <a:srgbClr val="151515"/>
                </a:solidFill>
                <a:latin typeface="Avenir Next"/>
              </a:rPr>
              <a:t>sira</a:t>
            </a:r>
            <a:r>
              <a:rPr lang="en-US" dirty="0">
                <a:solidFill>
                  <a:srgbClr val="151515"/>
                </a:solidFill>
                <a:latin typeface="Avenir Next"/>
              </a:rPr>
              <a:t> </a:t>
            </a:r>
            <a:r>
              <a:rPr lang="en-US" dirty="0" err="1">
                <a:solidFill>
                  <a:srgbClr val="151515"/>
                </a:solidFill>
                <a:latin typeface="Avenir Next"/>
              </a:rPr>
              <a:t>liuliu</a:t>
            </a:r>
            <a:r>
              <a:rPr lang="en-US" dirty="0">
                <a:solidFill>
                  <a:srgbClr val="151515"/>
                </a:solidFill>
                <a:latin typeface="Avenir Next"/>
              </a:rPr>
              <a:t> (</a:t>
            </a:r>
            <a:r>
              <a:rPr lang="en-US" dirty="0" err="1">
                <a:solidFill>
                  <a:srgbClr val="151515"/>
                </a:solidFill>
                <a:latin typeface="Avenir Next"/>
              </a:rPr>
              <a:t>ezemplu</a:t>
            </a:r>
            <a:r>
              <a:rPr lang="en-US" dirty="0">
                <a:solidFill>
                  <a:srgbClr val="151515"/>
                </a:solidFill>
                <a:latin typeface="Avenir Next"/>
              </a:rPr>
              <a:t> </a:t>
            </a:r>
            <a:r>
              <a:rPr lang="en-US" dirty="0" err="1">
                <a:solidFill>
                  <a:srgbClr val="151515"/>
                </a:solidFill>
                <a:latin typeface="Avenir Next"/>
              </a:rPr>
              <a:t>ba</a:t>
            </a:r>
            <a:r>
              <a:rPr lang="en-US" dirty="0">
                <a:solidFill>
                  <a:srgbClr val="151515"/>
                </a:solidFill>
                <a:latin typeface="Avenir Next"/>
              </a:rPr>
              <a:t> </a:t>
            </a:r>
            <a:r>
              <a:rPr lang="en-US" dirty="0" err="1">
                <a:solidFill>
                  <a:srgbClr val="151515"/>
                </a:solidFill>
                <a:latin typeface="Avenir Next"/>
              </a:rPr>
              <a:t>Malária</a:t>
            </a:r>
            <a:r>
              <a:rPr lang="en-US" dirty="0">
                <a:solidFill>
                  <a:srgbClr val="151515"/>
                </a:solidFill>
                <a:latin typeface="Avenir Next"/>
              </a:rPr>
              <a:t> </a:t>
            </a:r>
            <a:r>
              <a:rPr lang="en-US" dirty="0" err="1">
                <a:solidFill>
                  <a:srgbClr val="151515"/>
                </a:solidFill>
                <a:latin typeface="Avenir Next"/>
              </a:rPr>
              <a:t>ne'ebé</a:t>
            </a:r>
            <a:r>
              <a:rPr lang="en-US" dirty="0">
                <a:solidFill>
                  <a:srgbClr val="151515"/>
                </a:solidFill>
                <a:latin typeface="Avenir Next"/>
              </a:rPr>
              <a:t> </a:t>
            </a:r>
            <a:r>
              <a:rPr lang="en-US" dirty="0" err="1">
                <a:solidFill>
                  <a:srgbClr val="151515"/>
                </a:solidFill>
                <a:latin typeface="Avenir Next"/>
              </a:rPr>
              <a:t>aprezenta</a:t>
            </a:r>
            <a:r>
              <a:rPr lang="en-US" dirty="0">
                <a:solidFill>
                  <a:srgbClr val="151515"/>
                </a:solidFill>
                <a:latin typeface="Avenir Next"/>
              </a:rPr>
              <a:t> </a:t>
            </a:r>
            <a:r>
              <a:rPr lang="en-US" dirty="0" err="1">
                <a:solidFill>
                  <a:srgbClr val="151515"/>
                </a:solidFill>
                <a:latin typeface="Avenir Next"/>
              </a:rPr>
              <a:t>iha</a:t>
            </a:r>
            <a:r>
              <a:rPr lang="en-US" dirty="0">
                <a:solidFill>
                  <a:srgbClr val="151515"/>
                </a:solidFill>
                <a:latin typeface="Avenir Next"/>
              </a:rPr>
              <a:t> </a:t>
            </a:r>
            <a:r>
              <a:rPr lang="en-US" dirty="0" err="1">
                <a:solidFill>
                  <a:srgbClr val="151515"/>
                </a:solidFill>
                <a:latin typeface="Avenir Next"/>
              </a:rPr>
              <a:t>ne'e</a:t>
            </a:r>
            <a:r>
              <a:rPr lang="en-US" dirty="0">
                <a:solidFill>
                  <a:srgbClr val="151515"/>
                </a:solidFill>
                <a:latin typeface="Avenir Next"/>
              </a:rPr>
              <a:t>)</a:t>
            </a:r>
            <a:endParaRPr lang="en-P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506679-408A-37C7-EE3A-6ECC9E2A10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48" t="975" r="2925" b="6614"/>
          <a:stretch/>
        </p:blipFill>
        <p:spPr>
          <a:xfrm>
            <a:off x="215153" y="1246094"/>
            <a:ext cx="2880000" cy="40915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DECDEC-2DC4-E9DB-1177-5ADE0DE5250F}"/>
              </a:ext>
            </a:extLst>
          </p:cNvPr>
          <p:cNvSpPr txBox="1"/>
          <p:nvPr/>
        </p:nvSpPr>
        <p:spPr>
          <a:xfrm>
            <a:off x="1413257" y="1250559"/>
            <a:ext cx="8490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1994</a:t>
            </a:r>
            <a:endParaRPr lang="en-PH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9C8D33-9F13-3823-2D66-1F9F53573E36}"/>
              </a:ext>
            </a:extLst>
          </p:cNvPr>
          <p:cNvSpPr txBox="1"/>
          <p:nvPr/>
        </p:nvSpPr>
        <p:spPr>
          <a:xfrm>
            <a:off x="4251835" y="1553991"/>
            <a:ext cx="8490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2005</a:t>
            </a:r>
            <a:endParaRPr lang="en-PH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5D0163-931E-0680-6372-62452C0BE3BA}"/>
              </a:ext>
            </a:extLst>
          </p:cNvPr>
          <p:cNvSpPr txBox="1"/>
          <p:nvPr/>
        </p:nvSpPr>
        <p:spPr>
          <a:xfrm>
            <a:off x="10237067" y="2499988"/>
            <a:ext cx="8490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2021</a:t>
            </a:r>
            <a:endParaRPr lang="en-PH" b="1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F6EEC7-7EC7-A955-1EAB-3B7C508786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6628" y="2011360"/>
            <a:ext cx="2880000" cy="41024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7A3E39-0031-9E83-207B-4AD86BA1D2BC}"/>
              </a:ext>
            </a:extLst>
          </p:cNvPr>
          <p:cNvSpPr txBox="1"/>
          <p:nvPr/>
        </p:nvSpPr>
        <p:spPr>
          <a:xfrm>
            <a:off x="7255051" y="1995056"/>
            <a:ext cx="8490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2017</a:t>
            </a:r>
            <a:endParaRPr lang="en-PH" b="1" dirty="0">
              <a:solidFill>
                <a:srgbClr val="FF0000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2DDECD1-9D82-EE2A-A41E-86AA4C062439}"/>
              </a:ext>
            </a:extLst>
          </p:cNvPr>
          <p:cNvSpPr txBox="1">
            <a:spLocks/>
          </p:cNvSpPr>
          <p:nvPr/>
        </p:nvSpPr>
        <p:spPr bwMode="auto">
          <a:xfrm>
            <a:off x="0" y="116634"/>
            <a:ext cx="12192000" cy="50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Teknolojia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Jeoespasiál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sira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–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Sensasaun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Remota/Remote Sensing (RS)</a:t>
            </a:r>
          </a:p>
        </p:txBody>
      </p:sp>
    </p:spTree>
    <p:extLst>
      <p:ext uri="{BB962C8B-B14F-4D97-AF65-F5344CB8AC3E}">
        <p14:creationId xmlns:p14="http://schemas.microsoft.com/office/powerpoint/2010/main" val="115155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4D82A84-C03A-6F63-9ECA-0B97F39C6BB3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394447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GB" altLang="en-US" sz="1200" smtClean="0">
                <a:solidFill>
                  <a:schemeClr val="bg1"/>
                </a:solidFill>
              </a:rPr>
              <a:pPr/>
              <a:t>8</a:t>
            </a:fld>
            <a:endParaRPr lang="en-GB" altLang="en-US" sz="12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74C00A-79C1-2D07-C6DD-16AF3097791F}"/>
              </a:ext>
            </a:extLst>
          </p:cNvPr>
          <p:cNvSpPr txBox="1"/>
          <p:nvPr/>
        </p:nvSpPr>
        <p:spPr>
          <a:xfrm>
            <a:off x="1951880" y="2162000"/>
            <a:ext cx="34283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1F1F1F"/>
                </a:solidFill>
              </a:rPr>
              <a:t>Kámara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ida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ne'ebé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kesi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ba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objetu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ne'ebé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semo</a:t>
            </a:r>
            <a:r>
              <a:rPr lang="en-US" sz="2000" dirty="0">
                <a:solidFill>
                  <a:srgbClr val="1F1F1F"/>
                </a:solidFill>
              </a:rPr>
              <a:t> ka </a:t>
            </a:r>
            <a:r>
              <a:rPr lang="en-US" sz="2000" dirty="0" err="1">
                <a:solidFill>
                  <a:srgbClr val="1F1F1F"/>
                </a:solidFill>
              </a:rPr>
              <a:t>ba</a:t>
            </a:r>
            <a:r>
              <a:rPr lang="en-US" sz="2000" dirty="0">
                <a:solidFill>
                  <a:srgbClr val="1F1F1F"/>
                </a:solidFill>
              </a:rPr>
              <a:t> rai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173D08-26F5-0520-35D3-EAB3A06019B2}"/>
              </a:ext>
            </a:extLst>
          </p:cNvPr>
          <p:cNvSpPr txBox="1"/>
          <p:nvPr/>
        </p:nvSpPr>
        <p:spPr>
          <a:xfrm>
            <a:off x="1125070" y="777054"/>
            <a:ext cx="99418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40C28"/>
                </a:solidFill>
              </a:rPr>
              <a:t>Fotogrametria: </a:t>
            </a:r>
            <a:r>
              <a:rPr lang="en-US" sz="2400" dirty="0" err="1">
                <a:solidFill>
                  <a:srgbClr val="040C28"/>
                </a:solidFill>
              </a:rPr>
              <a:t>Determinasaun</a:t>
            </a:r>
            <a:r>
              <a:rPr lang="en-US" sz="2400" dirty="0">
                <a:solidFill>
                  <a:srgbClr val="040C28"/>
                </a:solidFill>
              </a:rPr>
              <a:t> </a:t>
            </a:r>
            <a:r>
              <a:rPr lang="en-US" sz="2400" dirty="0" err="1">
                <a:solidFill>
                  <a:srgbClr val="040C28"/>
                </a:solidFill>
              </a:rPr>
              <a:t>ba</a:t>
            </a:r>
            <a:r>
              <a:rPr lang="en-US" sz="2400" dirty="0">
                <a:solidFill>
                  <a:srgbClr val="040C28"/>
                </a:solidFill>
              </a:rPr>
              <a:t> </a:t>
            </a:r>
            <a:r>
              <a:rPr lang="en-US" sz="2400" dirty="0" err="1">
                <a:solidFill>
                  <a:srgbClr val="040C28"/>
                </a:solidFill>
              </a:rPr>
              <a:t>dimensaun</a:t>
            </a:r>
            <a:r>
              <a:rPr lang="en-US" sz="2400" dirty="0">
                <a:solidFill>
                  <a:srgbClr val="040C28"/>
                </a:solidFill>
              </a:rPr>
              <a:t> </a:t>
            </a:r>
            <a:r>
              <a:rPr lang="en-US" sz="2400" dirty="0" err="1">
                <a:solidFill>
                  <a:srgbClr val="040C28"/>
                </a:solidFill>
              </a:rPr>
              <a:t>objetu</a:t>
            </a:r>
            <a:r>
              <a:rPr lang="en-US" sz="2400" dirty="0">
                <a:solidFill>
                  <a:srgbClr val="040C28"/>
                </a:solidFill>
              </a:rPr>
              <a:t> </a:t>
            </a:r>
            <a:r>
              <a:rPr lang="en-US" sz="2400" dirty="0" err="1">
                <a:solidFill>
                  <a:srgbClr val="040C28"/>
                </a:solidFill>
              </a:rPr>
              <a:t>sira-nian</a:t>
            </a:r>
            <a:r>
              <a:rPr lang="en-US" sz="2400" dirty="0">
                <a:solidFill>
                  <a:srgbClr val="040C28"/>
                </a:solidFill>
              </a:rPr>
              <a:t>, </a:t>
            </a:r>
            <a:r>
              <a:rPr lang="en-US" sz="2400" dirty="0" err="1">
                <a:solidFill>
                  <a:srgbClr val="040C28"/>
                </a:solidFill>
              </a:rPr>
              <a:t>liuhosi</a:t>
            </a:r>
            <a:r>
              <a:rPr lang="en-US" sz="2400" dirty="0">
                <a:solidFill>
                  <a:srgbClr val="040C28"/>
                </a:solidFill>
              </a:rPr>
              <a:t> </a:t>
            </a:r>
            <a:r>
              <a:rPr lang="en-US" sz="2400" dirty="0" err="1">
                <a:solidFill>
                  <a:srgbClr val="040C28"/>
                </a:solidFill>
              </a:rPr>
              <a:t>medida</a:t>
            </a:r>
            <a:r>
              <a:rPr lang="en-US" sz="2400" dirty="0">
                <a:solidFill>
                  <a:srgbClr val="040C28"/>
                </a:solidFill>
              </a:rPr>
              <a:t> </a:t>
            </a:r>
            <a:r>
              <a:rPr lang="en-US" sz="2400" dirty="0" err="1">
                <a:solidFill>
                  <a:srgbClr val="040C28"/>
                </a:solidFill>
              </a:rPr>
              <a:t>sira</a:t>
            </a:r>
            <a:r>
              <a:rPr lang="en-US" sz="2400" dirty="0">
                <a:solidFill>
                  <a:srgbClr val="040C28"/>
                </a:solidFill>
              </a:rPr>
              <a:t> </a:t>
            </a:r>
            <a:r>
              <a:rPr lang="en-US" sz="2400" dirty="0" err="1">
                <a:solidFill>
                  <a:srgbClr val="040C28"/>
                </a:solidFill>
              </a:rPr>
              <a:t>ne'ebé</a:t>
            </a:r>
            <a:r>
              <a:rPr lang="en-US" sz="2400" dirty="0">
                <a:solidFill>
                  <a:srgbClr val="040C28"/>
                </a:solidFill>
              </a:rPr>
              <a:t> halo </a:t>
            </a:r>
            <a:r>
              <a:rPr lang="en-US" sz="2400" dirty="0" err="1">
                <a:solidFill>
                  <a:srgbClr val="040C28"/>
                </a:solidFill>
              </a:rPr>
              <a:t>iha</a:t>
            </a:r>
            <a:r>
              <a:rPr lang="en-US" sz="2400" dirty="0">
                <a:solidFill>
                  <a:srgbClr val="040C28"/>
                </a:solidFill>
              </a:rPr>
              <a:t> </a:t>
            </a:r>
            <a:r>
              <a:rPr lang="en-US" sz="2400" dirty="0" err="1">
                <a:solidFill>
                  <a:srgbClr val="040C28"/>
                </a:solidFill>
              </a:rPr>
              <a:t>perspetiva</a:t>
            </a:r>
            <a:r>
              <a:rPr lang="en-US" sz="2400" dirty="0">
                <a:solidFill>
                  <a:srgbClr val="040C28"/>
                </a:solidFill>
              </a:rPr>
              <a:t> </a:t>
            </a:r>
            <a:r>
              <a:rPr lang="en-US" sz="2400" dirty="0" err="1">
                <a:solidFill>
                  <a:srgbClr val="040C28"/>
                </a:solidFill>
              </a:rPr>
              <a:t>fotográfika</a:t>
            </a:r>
            <a:r>
              <a:rPr lang="en-US" sz="2400" dirty="0">
                <a:solidFill>
                  <a:srgbClr val="040C28"/>
                </a:solidFill>
              </a:rPr>
              <a:t> </a:t>
            </a:r>
            <a:r>
              <a:rPr lang="en-US" sz="2400" dirty="0" err="1">
                <a:solidFill>
                  <a:srgbClr val="040C28"/>
                </a:solidFill>
              </a:rPr>
              <a:t>sira</a:t>
            </a:r>
            <a:r>
              <a:rPr lang="en-US" sz="2400" dirty="0">
                <a:solidFill>
                  <a:srgbClr val="040C28"/>
                </a:solidFill>
              </a:rPr>
              <a:t> </a:t>
            </a:r>
            <a:r>
              <a:rPr lang="en-US" sz="2400" dirty="0" err="1">
                <a:solidFill>
                  <a:srgbClr val="040C28"/>
                </a:solidFill>
              </a:rPr>
              <a:t>objetu</a:t>
            </a:r>
            <a:r>
              <a:rPr lang="en-US" sz="2400" dirty="0">
                <a:solidFill>
                  <a:srgbClr val="040C28"/>
                </a:solidFill>
              </a:rPr>
              <a:t> </a:t>
            </a:r>
            <a:r>
              <a:rPr lang="en-US" sz="2400" dirty="0" err="1">
                <a:solidFill>
                  <a:srgbClr val="040C28"/>
                </a:solidFill>
              </a:rPr>
              <a:t>sira-ne'e</a:t>
            </a:r>
            <a:r>
              <a:rPr lang="en-US" sz="2400" dirty="0">
                <a:solidFill>
                  <a:srgbClr val="040C28"/>
                </a:solidFill>
              </a:rPr>
              <a:t> </a:t>
            </a:r>
            <a:r>
              <a:rPr lang="en-US" sz="2400" dirty="0" err="1">
                <a:solidFill>
                  <a:srgbClr val="040C28"/>
                </a:solidFill>
              </a:rPr>
              <a:t>nian</a:t>
            </a:r>
            <a:r>
              <a:rPr lang="en-US" sz="2400" dirty="0">
                <a:solidFill>
                  <a:srgbClr val="040C28"/>
                </a:solidFill>
              </a:rPr>
              <a:t>.</a:t>
            </a:r>
            <a:endParaRPr lang="en-PH" sz="2400" dirty="0"/>
          </a:p>
        </p:txBody>
      </p:sp>
      <p:sp>
        <p:nvSpPr>
          <p:cNvPr id="15" name="AutoShape 32">
            <a:extLst>
              <a:ext uri="{FF2B5EF4-FFF2-40B4-BE49-F238E27FC236}">
                <a16:creationId xmlns:a16="http://schemas.microsoft.com/office/drawing/2014/main" id="{6BD83AF3-CDC9-A718-F798-298AE1864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838" y="2162001"/>
            <a:ext cx="378042" cy="320613"/>
          </a:xfrm>
          <a:prstGeom prst="rightArrow">
            <a:avLst>
              <a:gd name="adj1" fmla="val 50000"/>
              <a:gd name="adj2" fmla="val 53571"/>
            </a:avLst>
          </a:prstGeom>
          <a:solidFill>
            <a:srgbClr val="1F83C5"/>
          </a:solidFill>
          <a:ln w="3175" algn="ctr">
            <a:solidFill>
              <a:srgbClr val="4D4D4D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346667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80271A-6B50-3179-9424-C66A84534F6C}"/>
              </a:ext>
            </a:extLst>
          </p:cNvPr>
          <p:cNvSpPr txBox="1"/>
          <p:nvPr/>
        </p:nvSpPr>
        <p:spPr>
          <a:xfrm>
            <a:off x="5798847" y="5856111"/>
            <a:ext cx="3222819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6694"/>
            <a:r>
              <a:rPr lang="fr-CH" sz="1350" dirty="0" err="1">
                <a:solidFill>
                  <a:srgbClr val="1F1F1F"/>
                </a:solidFill>
              </a:rPr>
              <a:t>Topografia</a:t>
            </a:r>
            <a:r>
              <a:rPr lang="fr-CH" sz="1350" dirty="0">
                <a:solidFill>
                  <a:srgbClr val="1F1F1F"/>
                </a:solidFill>
              </a:rPr>
              <a:t>	     Imajen 3D</a:t>
            </a:r>
            <a:endParaRPr lang="fr-CH" sz="1350" dirty="0"/>
          </a:p>
        </p:txBody>
      </p:sp>
      <p:sp>
        <p:nvSpPr>
          <p:cNvPr id="20" name="AutoShape 32">
            <a:extLst>
              <a:ext uri="{FF2B5EF4-FFF2-40B4-BE49-F238E27FC236}">
                <a16:creationId xmlns:a16="http://schemas.microsoft.com/office/drawing/2014/main" id="{C52ADA64-BEBA-11A3-2912-DCA74F939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579" y="4749963"/>
            <a:ext cx="378042" cy="320613"/>
          </a:xfrm>
          <a:prstGeom prst="rightArrow">
            <a:avLst>
              <a:gd name="adj1" fmla="val 50000"/>
              <a:gd name="adj2" fmla="val 53571"/>
            </a:avLst>
          </a:prstGeom>
          <a:solidFill>
            <a:srgbClr val="1F83C5"/>
          </a:solidFill>
          <a:ln w="3175" algn="ctr">
            <a:solidFill>
              <a:srgbClr val="4D4D4D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346667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03295D-9C23-E351-FFDC-2CA552BCCAD4}"/>
              </a:ext>
            </a:extLst>
          </p:cNvPr>
          <p:cNvSpPr txBox="1"/>
          <p:nvPr/>
        </p:nvSpPr>
        <p:spPr>
          <a:xfrm>
            <a:off x="4096146" y="4724321"/>
            <a:ext cx="16475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1F1F1F"/>
                </a:solidFill>
              </a:rPr>
              <a:t>Ezemplu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sira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hosi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dadus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ne'ebé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hetan</a:t>
            </a:r>
            <a:endParaRPr lang="en-US" sz="2000" dirty="0"/>
          </a:p>
        </p:txBody>
      </p:sp>
      <p:sp>
        <p:nvSpPr>
          <p:cNvPr id="23" name="AutoShape 32">
            <a:extLst>
              <a:ext uri="{FF2B5EF4-FFF2-40B4-BE49-F238E27FC236}">
                <a16:creationId xmlns:a16="http://schemas.microsoft.com/office/drawing/2014/main" id="{F7463748-6D86-4276-F18B-27984EA1371F}"/>
              </a:ext>
            </a:extLst>
          </p:cNvPr>
          <p:cNvSpPr>
            <a:spLocks noChangeArrowheads="1"/>
          </p:cNvSpPr>
          <p:nvPr/>
        </p:nvSpPr>
        <p:spPr bwMode="auto">
          <a:xfrm rot="7839709">
            <a:off x="6482599" y="3868410"/>
            <a:ext cx="378042" cy="320613"/>
          </a:xfrm>
          <a:prstGeom prst="rightArrow">
            <a:avLst>
              <a:gd name="adj1" fmla="val 50000"/>
              <a:gd name="adj2" fmla="val 53571"/>
            </a:avLst>
          </a:prstGeom>
          <a:solidFill>
            <a:srgbClr val="1F83C5"/>
          </a:solidFill>
          <a:ln w="3175" algn="ctr">
            <a:solidFill>
              <a:srgbClr val="4D4D4D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346667"/>
              </a:solidFill>
            </a:endParaRPr>
          </a:p>
        </p:txBody>
      </p:sp>
      <p:sp>
        <p:nvSpPr>
          <p:cNvPr id="24" name="AutoShape 32">
            <a:extLst>
              <a:ext uri="{FF2B5EF4-FFF2-40B4-BE49-F238E27FC236}">
                <a16:creationId xmlns:a16="http://schemas.microsoft.com/office/drawing/2014/main" id="{7C7C2FC7-97DC-19F4-2C67-8DBC0DF9E20E}"/>
              </a:ext>
            </a:extLst>
          </p:cNvPr>
          <p:cNvSpPr>
            <a:spLocks noChangeArrowheads="1"/>
          </p:cNvSpPr>
          <p:nvPr/>
        </p:nvSpPr>
        <p:spPr bwMode="auto">
          <a:xfrm rot="2738152">
            <a:off x="8319672" y="4050116"/>
            <a:ext cx="378042" cy="320613"/>
          </a:xfrm>
          <a:prstGeom prst="rightArrow">
            <a:avLst>
              <a:gd name="adj1" fmla="val 50000"/>
              <a:gd name="adj2" fmla="val 53571"/>
            </a:avLst>
          </a:prstGeom>
          <a:solidFill>
            <a:srgbClr val="1F83C5"/>
          </a:solidFill>
          <a:ln w="3175" algn="ctr">
            <a:solidFill>
              <a:srgbClr val="4D4D4D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346667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F06ADE-B1D0-74A6-926F-BA0FC11BB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2177" y="4421342"/>
            <a:ext cx="1519489" cy="13747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244965-9393-9266-DE7E-A197197CED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9166" y="1958404"/>
            <a:ext cx="3000394" cy="16610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AF4BF66-0428-035C-5721-6B2C98B803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3390" y="2383645"/>
            <a:ext cx="2244151" cy="157955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9A3A6C4-9854-04B5-8CC3-27D4558D94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9998" y="4403775"/>
            <a:ext cx="1519489" cy="140991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970F689-E89A-A350-92FF-8F204D3B7A94}"/>
              </a:ext>
            </a:extLst>
          </p:cNvPr>
          <p:cNvSpPr txBox="1">
            <a:spLocks/>
          </p:cNvSpPr>
          <p:nvPr/>
        </p:nvSpPr>
        <p:spPr bwMode="auto">
          <a:xfrm>
            <a:off x="0" y="116634"/>
            <a:ext cx="12192000" cy="50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Teknolojia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Jeoespasiál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– Fotogrametria</a:t>
            </a:r>
          </a:p>
        </p:txBody>
      </p:sp>
    </p:spTree>
    <p:extLst>
      <p:ext uri="{BB962C8B-B14F-4D97-AF65-F5344CB8AC3E}">
        <p14:creationId xmlns:p14="http://schemas.microsoft.com/office/powerpoint/2010/main" val="46620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75C61F-8BEC-10A4-D629-4DB2217FF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4802" y="1909148"/>
            <a:ext cx="2242826" cy="1685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0D6ED6-14F8-37AC-2196-AF9805AF6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848" y="2398528"/>
            <a:ext cx="2743357" cy="18012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604D39-D001-4DDA-F1D7-ACCDA32C7E83}"/>
              </a:ext>
            </a:extLst>
          </p:cNvPr>
          <p:cNvSpPr txBox="1"/>
          <p:nvPr/>
        </p:nvSpPr>
        <p:spPr>
          <a:xfrm>
            <a:off x="935682" y="2482962"/>
            <a:ext cx="53775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2000" dirty="0">
                <a:solidFill>
                  <a:srgbClr val="1F1F1F"/>
                </a:solidFill>
              </a:rPr>
              <a:t>Uza </a:t>
            </a:r>
            <a:r>
              <a:rPr lang="es-ES" sz="2000" dirty="0" err="1">
                <a:solidFill>
                  <a:srgbClr val="1F1F1F"/>
                </a:solidFill>
              </a:rPr>
              <a:t>imajen</a:t>
            </a:r>
            <a:r>
              <a:rPr lang="es-ES" sz="2000" dirty="0">
                <a:solidFill>
                  <a:srgbClr val="1F1F1F"/>
                </a:solidFill>
              </a:rPr>
              <a:t> satélite (</a:t>
            </a:r>
            <a:r>
              <a:rPr lang="es-ES" sz="2000" dirty="0" err="1">
                <a:solidFill>
                  <a:srgbClr val="1F1F1F"/>
                </a:solidFill>
              </a:rPr>
              <a:t>ka</a:t>
            </a:r>
            <a:r>
              <a:rPr lang="es-ES" sz="2000" dirty="0">
                <a:solidFill>
                  <a:srgbClr val="1F1F1F"/>
                </a:solidFill>
              </a:rPr>
              <a:t> </a:t>
            </a:r>
            <a:r>
              <a:rPr lang="es-ES" sz="2000" dirty="0" err="1">
                <a:solidFill>
                  <a:srgbClr val="1F1F1F"/>
                </a:solidFill>
              </a:rPr>
              <a:t>seluk</a:t>
            </a:r>
            <a:r>
              <a:rPr lang="es-ES" sz="2000" dirty="0">
                <a:solidFill>
                  <a:srgbClr val="1F1F1F"/>
                </a:solidFill>
              </a:rPr>
              <a:t>) </a:t>
            </a:r>
            <a:r>
              <a:rPr lang="es-ES" sz="2000" dirty="0" err="1">
                <a:solidFill>
                  <a:srgbClr val="1F1F1F"/>
                </a:solidFill>
              </a:rPr>
              <a:t>hanesan</a:t>
            </a:r>
            <a:r>
              <a:rPr lang="es-ES" sz="2000" dirty="0">
                <a:solidFill>
                  <a:srgbClr val="1F1F1F"/>
                </a:solidFill>
              </a:rPr>
              <a:t> </a:t>
            </a:r>
            <a:r>
              <a:rPr lang="es-ES" sz="2000" dirty="0" err="1">
                <a:solidFill>
                  <a:srgbClr val="1F1F1F"/>
                </a:solidFill>
              </a:rPr>
              <a:t>referénsia</a:t>
            </a:r>
            <a:r>
              <a:rPr lang="es-ES" sz="2000" dirty="0">
                <a:solidFill>
                  <a:srgbClr val="1F1F1F"/>
                </a:solidFill>
              </a:rPr>
              <a:t> rai </a:t>
            </a:r>
            <a:r>
              <a:rPr lang="es-ES" sz="2000" dirty="0" err="1">
                <a:solidFill>
                  <a:srgbClr val="1F1F1F"/>
                </a:solidFill>
              </a:rPr>
              <a:t>nian</a:t>
            </a:r>
            <a:r>
              <a:rPr lang="es-ES" sz="2000" dirty="0">
                <a:solidFill>
                  <a:srgbClr val="1F1F1F"/>
                </a:solidFill>
              </a:rPr>
              <a:t> </a:t>
            </a:r>
            <a:r>
              <a:rPr lang="es-ES" sz="2000" dirty="0" err="1">
                <a:solidFill>
                  <a:srgbClr val="1F1F1F"/>
                </a:solidFill>
              </a:rPr>
              <a:t>hodi</a:t>
            </a:r>
            <a:r>
              <a:rPr lang="es-ES" sz="2000" dirty="0">
                <a:solidFill>
                  <a:srgbClr val="1F1F1F"/>
                </a:solidFill>
              </a:rPr>
              <a:t> </a:t>
            </a:r>
            <a:r>
              <a:rPr lang="es-ES" sz="2000" dirty="0" err="1">
                <a:solidFill>
                  <a:srgbClr val="1F1F1F"/>
                </a:solidFill>
              </a:rPr>
              <a:t>avalia</a:t>
            </a:r>
            <a:r>
              <a:rPr lang="es-ES" sz="2000" dirty="0">
                <a:solidFill>
                  <a:srgbClr val="1F1F1F"/>
                </a:solidFill>
              </a:rPr>
              <a:t> no </a:t>
            </a:r>
            <a:r>
              <a:rPr lang="es-ES" sz="2000" dirty="0" err="1">
                <a:solidFill>
                  <a:srgbClr val="1F1F1F"/>
                </a:solidFill>
              </a:rPr>
              <a:t>hadi'a</a:t>
            </a:r>
            <a:r>
              <a:rPr lang="es-ES" sz="2000" dirty="0">
                <a:solidFill>
                  <a:srgbClr val="1F1F1F"/>
                </a:solidFill>
              </a:rPr>
              <a:t> </a:t>
            </a:r>
            <a:r>
              <a:rPr lang="es-ES" sz="2000" dirty="0" err="1">
                <a:solidFill>
                  <a:srgbClr val="1F1F1F"/>
                </a:solidFill>
              </a:rPr>
              <a:t>kualidade</a:t>
            </a:r>
            <a:r>
              <a:rPr lang="es-ES" sz="2000" dirty="0">
                <a:solidFill>
                  <a:srgbClr val="1F1F1F"/>
                </a:solidFill>
              </a:rPr>
              <a:t> </a:t>
            </a:r>
            <a:r>
              <a:rPr lang="es-ES" sz="2000" dirty="0" err="1">
                <a:solidFill>
                  <a:srgbClr val="1F1F1F"/>
                </a:solidFill>
              </a:rPr>
              <a:t>dadus</a:t>
            </a:r>
            <a:r>
              <a:rPr lang="es-ES" sz="2000" dirty="0">
                <a:solidFill>
                  <a:srgbClr val="1F1F1F"/>
                </a:solidFill>
              </a:rPr>
              <a:t> </a:t>
            </a:r>
            <a:r>
              <a:rPr lang="es-ES" sz="2000" dirty="0" err="1">
                <a:solidFill>
                  <a:srgbClr val="1F1F1F"/>
                </a:solidFill>
              </a:rPr>
              <a:t>jeoespasiál</a:t>
            </a:r>
            <a:r>
              <a:rPr lang="es-ES" sz="2000" dirty="0">
                <a:solidFill>
                  <a:srgbClr val="1F1F1F"/>
                </a:solidFill>
              </a:rPr>
              <a:t> </a:t>
            </a:r>
            <a:r>
              <a:rPr lang="es-ES" sz="2000" dirty="0" err="1">
                <a:solidFill>
                  <a:srgbClr val="1F1F1F"/>
                </a:solidFill>
              </a:rPr>
              <a:t>nian</a:t>
            </a:r>
            <a:r>
              <a:rPr lang="es-ES" sz="2000" dirty="0">
                <a:solidFill>
                  <a:srgbClr val="1F1F1F"/>
                </a:solidFill>
              </a:rPr>
              <a:t> (</a:t>
            </a:r>
            <a:r>
              <a:rPr lang="es-ES" sz="2000" dirty="0" err="1">
                <a:solidFill>
                  <a:srgbClr val="1F1F1F"/>
                </a:solidFill>
              </a:rPr>
              <a:t>Sesaun</a:t>
            </a:r>
            <a:r>
              <a:rPr lang="es-ES" sz="2000" dirty="0">
                <a:solidFill>
                  <a:srgbClr val="1F1F1F"/>
                </a:solidFill>
              </a:rPr>
              <a:t> 6)</a:t>
            </a:r>
            <a:endParaRPr lang="en-PH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9DDAF-0E47-A601-48BE-31D14FE3A189}"/>
              </a:ext>
            </a:extLst>
          </p:cNvPr>
          <p:cNvSpPr txBox="1"/>
          <p:nvPr/>
        </p:nvSpPr>
        <p:spPr>
          <a:xfrm>
            <a:off x="5763068" y="4421646"/>
            <a:ext cx="53775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1F1F1F"/>
                </a:solidFill>
              </a:rPr>
              <a:t>Uza </a:t>
            </a:r>
            <a:r>
              <a:rPr lang="en-US" sz="2000" dirty="0" err="1">
                <a:solidFill>
                  <a:srgbClr val="1F1F1F"/>
                </a:solidFill>
              </a:rPr>
              <a:t>modelu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elevasaun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dijitál</a:t>
            </a:r>
            <a:r>
              <a:rPr lang="en-US" sz="2000" dirty="0">
                <a:solidFill>
                  <a:srgbClr val="1F1F1F"/>
                </a:solidFill>
              </a:rPr>
              <a:t> no </a:t>
            </a:r>
            <a:r>
              <a:rPr lang="en-US" sz="2000" dirty="0" err="1">
                <a:solidFill>
                  <a:srgbClr val="1F1F1F"/>
                </a:solidFill>
              </a:rPr>
              <a:t>kobertura</a:t>
            </a:r>
            <a:r>
              <a:rPr lang="en-US" sz="2000" dirty="0">
                <a:solidFill>
                  <a:srgbClr val="1F1F1F"/>
                </a:solidFill>
              </a:rPr>
              <a:t> rai </a:t>
            </a:r>
            <a:r>
              <a:rPr lang="en-US" sz="2000" dirty="0" err="1">
                <a:solidFill>
                  <a:srgbClr val="1F1F1F"/>
                </a:solidFill>
              </a:rPr>
              <a:t>nian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hodi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analiza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asesibilidade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ba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kuidadu</a:t>
            </a:r>
            <a:endParaRPr lang="en-PH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FF3E78-EF53-BBAC-DEDA-96506377CD33}"/>
              </a:ext>
            </a:extLst>
          </p:cNvPr>
          <p:cNvSpPr txBox="1"/>
          <p:nvPr/>
        </p:nvSpPr>
        <p:spPr>
          <a:xfrm>
            <a:off x="3748130" y="614827"/>
            <a:ext cx="792793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1F1F1F"/>
                </a:solidFill>
              </a:rPr>
              <a:t>Estrasaun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automátika</a:t>
            </a:r>
            <a:r>
              <a:rPr lang="en-US" sz="2000" dirty="0">
                <a:solidFill>
                  <a:srgbClr val="1F1F1F"/>
                </a:solidFill>
              </a:rPr>
              <a:t>, ka semi-</a:t>
            </a:r>
            <a:r>
              <a:rPr lang="en-US" sz="2000" dirty="0" err="1">
                <a:solidFill>
                  <a:srgbClr val="1F1F1F"/>
                </a:solidFill>
              </a:rPr>
              <a:t>automátika</a:t>
            </a:r>
            <a:r>
              <a:rPr lang="en-US" sz="2000" dirty="0">
                <a:solidFill>
                  <a:srgbClr val="1F1F1F"/>
                </a:solidFill>
              </a:rPr>
              <a:t>, </a:t>
            </a:r>
            <a:r>
              <a:rPr lang="en-US" sz="2000" dirty="0" err="1">
                <a:solidFill>
                  <a:srgbClr val="1F1F1F"/>
                </a:solidFill>
              </a:rPr>
              <a:t>ba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karakterístika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jeográfika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sira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ne'ebé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vizivel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iha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imajen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satélite</a:t>
            </a:r>
            <a:r>
              <a:rPr lang="en-US" sz="2000" dirty="0">
                <a:solidFill>
                  <a:srgbClr val="1F1F1F"/>
                </a:solidFill>
              </a:rPr>
              <a:t> (ka </a:t>
            </a:r>
            <a:r>
              <a:rPr lang="en-US" sz="2000" dirty="0" err="1">
                <a:solidFill>
                  <a:srgbClr val="1F1F1F"/>
                </a:solidFill>
              </a:rPr>
              <a:t>seluk</a:t>
            </a:r>
            <a:r>
              <a:rPr lang="en-US" sz="2000" dirty="0">
                <a:solidFill>
                  <a:srgbClr val="1F1F1F"/>
                </a:solidFill>
              </a:rPr>
              <a:t>) </a:t>
            </a:r>
            <a:r>
              <a:rPr lang="en-US" sz="2000" dirty="0" err="1">
                <a:solidFill>
                  <a:srgbClr val="1F1F1F"/>
                </a:solidFill>
              </a:rPr>
              <a:t>inklui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ain-fatin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edifísiu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nian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ne'ebé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maka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sai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hanesan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núkleu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ba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estimasaun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populasaun</a:t>
            </a:r>
            <a:r>
              <a:rPr lang="en-US" sz="2000" dirty="0">
                <a:solidFill>
                  <a:srgbClr val="1F1F1F"/>
                </a:solidFill>
              </a:rPr>
              <a:t> no </a:t>
            </a:r>
            <a:r>
              <a:rPr lang="en-US" sz="2000" dirty="0" err="1">
                <a:solidFill>
                  <a:srgbClr val="1F1F1F"/>
                </a:solidFill>
              </a:rPr>
              <a:t>distribuisaun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espasiál</a:t>
            </a:r>
            <a:r>
              <a:rPr lang="en-US" sz="2000" dirty="0">
                <a:solidFill>
                  <a:srgbClr val="1F1F1F"/>
                </a:solidFill>
              </a:rPr>
              <a:t> (</a:t>
            </a:r>
            <a:r>
              <a:rPr lang="en-US" sz="2000" dirty="0" err="1">
                <a:solidFill>
                  <a:srgbClr val="1F1F1F"/>
                </a:solidFill>
              </a:rPr>
              <a:t>Sesaun</a:t>
            </a:r>
            <a:r>
              <a:rPr lang="en-US" sz="2000" dirty="0">
                <a:solidFill>
                  <a:srgbClr val="1F1F1F"/>
                </a:solidFill>
              </a:rPr>
              <a:t> 6)</a:t>
            </a:r>
            <a:endParaRPr lang="en-PH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CDD416-DBF9-E1F6-3F3F-43122E45D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344" y="681081"/>
            <a:ext cx="2310859" cy="154993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EB609F3-A41D-E7DA-C635-42F5269873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2578" y="4201356"/>
            <a:ext cx="1357552" cy="13270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316C9C9-F91F-7E06-2942-9C3AF49CAE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3750" y="4172781"/>
            <a:ext cx="1397821" cy="1327046"/>
          </a:xfrm>
          <a:prstGeom prst="rect">
            <a:avLst/>
          </a:prstGeom>
        </p:spPr>
      </p:pic>
      <p:pic>
        <p:nvPicPr>
          <p:cNvPr id="24" name="Picture 14">
            <a:extLst>
              <a:ext uri="{FF2B5EF4-FFF2-40B4-BE49-F238E27FC236}">
                <a16:creationId xmlns:a16="http://schemas.microsoft.com/office/drawing/2014/main" id="{9CE8174F-551A-21E8-777C-D8B99B3A97B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1"/>
          <a:stretch/>
        </p:blipFill>
        <p:spPr bwMode="auto">
          <a:xfrm>
            <a:off x="1504046" y="3696687"/>
            <a:ext cx="1375181" cy="132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AutoShape 32">
            <a:extLst>
              <a:ext uri="{FF2B5EF4-FFF2-40B4-BE49-F238E27FC236}">
                <a16:creationId xmlns:a16="http://schemas.microsoft.com/office/drawing/2014/main" id="{AD24BA85-E499-F763-692E-6412BA0E7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5719364"/>
            <a:ext cx="419744" cy="320613"/>
          </a:xfrm>
          <a:prstGeom prst="rightArrow">
            <a:avLst>
              <a:gd name="adj1" fmla="val 50000"/>
              <a:gd name="adj2" fmla="val 53571"/>
            </a:avLst>
          </a:prstGeom>
          <a:solidFill>
            <a:srgbClr val="1F83C5"/>
          </a:solidFill>
          <a:ln w="3175" algn="ctr">
            <a:solidFill>
              <a:srgbClr val="4D4D4D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346667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994393C-1EA0-2B64-2E04-EF14F35AEFD9}"/>
              </a:ext>
            </a:extLst>
          </p:cNvPr>
          <p:cNvSpPr txBox="1"/>
          <p:nvPr/>
        </p:nvSpPr>
        <p:spPr>
          <a:xfrm>
            <a:off x="1060850" y="5669658"/>
            <a:ext cx="107865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1F1F1F"/>
                </a:solidFill>
              </a:rPr>
              <a:t>Sensasaun</a:t>
            </a:r>
            <a:r>
              <a:rPr lang="en-US" sz="2000" dirty="0">
                <a:solidFill>
                  <a:srgbClr val="1F1F1F"/>
                </a:solidFill>
              </a:rPr>
              <a:t> remota/Remote sensing no </a:t>
            </a:r>
            <a:r>
              <a:rPr lang="en-US" sz="2000" dirty="0" err="1">
                <a:solidFill>
                  <a:srgbClr val="1F1F1F"/>
                </a:solidFill>
              </a:rPr>
              <a:t>fotogrametria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hamosu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dadus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jeoespasiál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xave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ne'ebé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presiza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atu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operasionaliza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aplikasaun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oioin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hosi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dadus</a:t>
            </a:r>
            <a:r>
              <a:rPr lang="en-US" sz="2000" dirty="0">
                <a:solidFill>
                  <a:srgbClr val="1F1F1F"/>
                </a:solidFill>
              </a:rPr>
              <a:t> no </a:t>
            </a:r>
            <a:r>
              <a:rPr lang="en-US" sz="2000" dirty="0" err="1">
                <a:solidFill>
                  <a:srgbClr val="1F1F1F"/>
                </a:solidFill>
              </a:rPr>
              <a:t>teknolojia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jeoespasiál</a:t>
            </a:r>
            <a:r>
              <a:rPr lang="en-US" sz="2000" dirty="0">
                <a:solidFill>
                  <a:srgbClr val="1F1F1F"/>
                </a:solidFill>
              </a:rPr>
              <a:t> </a:t>
            </a:r>
            <a:r>
              <a:rPr lang="en-US" sz="2000" dirty="0" err="1">
                <a:solidFill>
                  <a:srgbClr val="1F1F1F"/>
                </a:solidFill>
              </a:rPr>
              <a:t>sira</a:t>
            </a:r>
            <a:endParaRPr lang="fr-CH" sz="2000" dirty="0"/>
          </a:p>
        </p:txBody>
      </p:sp>
      <p:sp>
        <p:nvSpPr>
          <p:cNvPr id="6" name="AutoShape 32">
            <a:extLst>
              <a:ext uri="{FF2B5EF4-FFF2-40B4-BE49-F238E27FC236}">
                <a16:creationId xmlns:a16="http://schemas.microsoft.com/office/drawing/2014/main" id="{5B9DED81-FEFD-3311-256F-D08B6A6768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9701" y="4704573"/>
            <a:ext cx="419744" cy="320613"/>
          </a:xfrm>
          <a:prstGeom prst="rightArrow">
            <a:avLst>
              <a:gd name="adj1" fmla="val 50000"/>
              <a:gd name="adj2" fmla="val 53571"/>
            </a:avLst>
          </a:prstGeom>
          <a:solidFill>
            <a:srgbClr val="1F83C5"/>
          </a:solidFill>
          <a:ln w="3175" algn="ctr">
            <a:solidFill>
              <a:srgbClr val="4D4D4D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346667"/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706C1E6B-AC6D-77AB-011C-BEEC359BCA81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394447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GB" altLang="en-US" sz="1200" smtClean="0">
                <a:solidFill>
                  <a:schemeClr val="bg1"/>
                </a:solidFill>
              </a:rPr>
              <a:pPr/>
              <a:t>9</a:t>
            </a:fld>
            <a:endParaRPr lang="en-GB" altLang="en-US" sz="1200">
              <a:solidFill>
                <a:schemeClr val="bg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D756951-C12A-8856-B80C-973414281255}"/>
              </a:ext>
            </a:extLst>
          </p:cNvPr>
          <p:cNvSpPr txBox="1">
            <a:spLocks/>
          </p:cNvSpPr>
          <p:nvPr/>
        </p:nvSpPr>
        <p:spPr bwMode="auto">
          <a:xfrm>
            <a:off x="0" y="17466"/>
            <a:ext cx="12192000" cy="693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02147"/>
                </a:solidFill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r>
              <a:rPr lang="en-US" dirty="0"/>
              <a:t>Uza Remote Sensing no Fotogrametria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aplikasaun</a:t>
            </a:r>
            <a:r>
              <a:rPr lang="en-US" dirty="0"/>
              <a:t> </a:t>
            </a:r>
            <a:r>
              <a:rPr lang="en-US" dirty="0" err="1"/>
              <a:t>sira</a:t>
            </a:r>
            <a:r>
              <a:rPr lang="en-US" dirty="0"/>
              <a:t> </a:t>
            </a:r>
            <a:r>
              <a:rPr lang="en-US" dirty="0" err="1"/>
              <a:t>seluk</a:t>
            </a:r>
            <a:endParaRPr lang="fr-CH" altLang="en-US" dirty="0"/>
          </a:p>
        </p:txBody>
      </p:sp>
    </p:spTree>
    <p:extLst>
      <p:ext uri="{BB962C8B-B14F-4D97-AF65-F5344CB8AC3E}">
        <p14:creationId xmlns:p14="http://schemas.microsoft.com/office/powerpoint/2010/main" val="217637868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5d77ab39-99b3-4b56-8024-34505d31c567"/>
</p:tagLst>
</file>

<file path=ppt/theme/theme1.xml><?xml version="1.0" encoding="utf-8"?>
<a:theme xmlns:a="http://schemas.openxmlformats.org/drawingml/2006/main" name="MORU Epi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RU Epi NEW 4_3 191018.potx" id="{98E674E4-836A-45AF-B6ED-DC325EA403FB}" vid="{9AECCC77-F4DD-49CF-91A4-43ED9B9F4A4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GF_IDN_MORU-HGL_ve1</Template>
  <TotalTime>5344</TotalTime>
  <Words>860</Words>
  <Application>Microsoft Office PowerPoint</Application>
  <PresentationFormat>Widescreen</PresentationFormat>
  <Paragraphs>96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SimSun</vt:lpstr>
      <vt:lpstr>Arial</vt:lpstr>
      <vt:lpstr>Avenir Next</vt:lpstr>
      <vt:lpstr>Calibri</vt:lpstr>
      <vt:lpstr>Calibri Light</vt:lpstr>
      <vt:lpstr>Google Sans</vt:lpstr>
      <vt:lpstr>Open Sans</vt:lpstr>
      <vt:lpstr>Times New Roman</vt:lpstr>
      <vt:lpstr>MORU Epi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Izay Pantanilla</dc:creator>
  <cp:lastModifiedBy>Izay Pantanilla</cp:lastModifiedBy>
  <cp:revision>335</cp:revision>
  <dcterms:created xsi:type="dcterms:W3CDTF">2021-09-02T13:03:17Z</dcterms:created>
  <dcterms:modified xsi:type="dcterms:W3CDTF">2026-06-18T14:23:50Z</dcterms:modified>
</cp:coreProperties>
</file>