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903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5" r:id="rId10"/>
    <p:sldId id="316" r:id="rId11"/>
    <p:sldId id="317" r:id="rId12"/>
    <p:sldId id="325" r:id="rId13"/>
    <p:sldId id="318" r:id="rId14"/>
    <p:sldId id="319" r:id="rId15"/>
    <p:sldId id="320" r:id="rId16"/>
    <p:sldId id="321" r:id="rId17"/>
    <p:sldId id="322" r:id="rId18"/>
    <p:sldId id="873" r:id="rId19"/>
    <p:sldId id="793" r:id="rId20"/>
    <p:sldId id="795" r:id="rId21"/>
    <p:sldId id="794" r:id="rId22"/>
    <p:sldId id="796" r:id="rId23"/>
    <p:sldId id="797" r:id="rId24"/>
    <p:sldId id="78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903"/>
            <p14:sldId id="307"/>
            <p14:sldId id="308"/>
            <p14:sldId id="309"/>
            <p14:sldId id="310"/>
            <p14:sldId id="311"/>
            <p14:sldId id="312"/>
            <p14:sldId id="313"/>
            <p14:sldId id="315"/>
            <p14:sldId id="316"/>
            <p14:sldId id="317"/>
            <p14:sldId id="325"/>
            <p14:sldId id="318"/>
            <p14:sldId id="319"/>
            <p14:sldId id="320"/>
            <p14:sldId id="321"/>
            <p14:sldId id="322"/>
            <p14:sldId id="873"/>
            <p14:sldId id="793"/>
            <p14:sldId id="795"/>
            <p14:sldId id="794"/>
            <p14:sldId id="796"/>
            <p14:sldId id="797"/>
            <p14:sldId id="7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14" y="114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82304-0049-C901-93F4-ADABA3581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82F30-DC13-9A38-B592-2725B7276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F7DFB-4483-BD30-A49D-4538B90D8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01969-5687-2382-4236-F3D798D77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09612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37249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02842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2460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34290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16430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78452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988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72241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849596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50424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657068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688025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39274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750376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800279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70440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65706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5176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06405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920815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50080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4992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3296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12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4" r:id="rId13"/>
    <p:sldLayoutId id="214748369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pen-png/" TargetMode="External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jp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mmons.wikimedia.org/wiki/File:Satellite_of_GDAL.sv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freestockphotos.biz/stockphoto/1689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B8123-AE19-8956-7EC5-33B2B801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177757B2-AB69-42CE-5DF6-7CA2167B8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94" y="4349146"/>
            <a:ext cx="10694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Sesaun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9: </a:t>
            </a:r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Introdusaun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Sistema Satélite </a:t>
            </a:r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Navegasaun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s-ES" sz="3200" dirty="0" err="1">
                <a:latin typeface="+mn-lt"/>
                <a:ea typeface="Century Gothic" charset="0"/>
                <a:cs typeface="Century Gothic" charset="0"/>
              </a:rPr>
              <a:t>Globál</a:t>
            </a:r>
            <a:r>
              <a:rPr lang="es-ES" sz="3200" dirty="0">
                <a:latin typeface="+mn-lt"/>
                <a:ea typeface="Century Gothic" charset="0"/>
                <a:cs typeface="Century Gothic" charset="0"/>
              </a:rPr>
              <a:t> (GNSS)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4F9D7-6BF0-4F76-AFC7-39E32F75D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704325A-FF1F-FF69-C143-EBDF1F96F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  <p:extLst>
      <p:ext uri="{BB962C8B-B14F-4D97-AF65-F5344CB8AC3E}">
        <p14:creationId xmlns:p14="http://schemas.microsoft.com/office/powerpoint/2010/main" val="4722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112956" y="721383"/>
            <a:ext cx="3303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800">
                <a:latin typeface="Calibri" pitchFamily="34" charset="0"/>
                <a:ea typeface="SimSun" pitchFamily="2" charset="-122"/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sz="2400" dirty="0" err="1"/>
              <a:t>Sinál</a:t>
            </a:r>
            <a:r>
              <a:rPr lang="en-US" sz="2400" dirty="0"/>
              <a:t> multipath</a:t>
            </a:r>
            <a:endParaRPr lang="en-GB" sz="2400" dirty="0"/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6327701" y="1988742"/>
            <a:ext cx="3817938" cy="2592387"/>
            <a:chOff x="3264" y="1487"/>
            <a:chExt cx="2405" cy="1633"/>
          </a:xfrm>
        </p:grpSpPr>
        <p:pic>
          <p:nvPicPr>
            <p:cNvPr id="16" name="Picture 14" descr="mountain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1583"/>
              <a:ext cx="2405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5" descr="eTrexBi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" y="2687"/>
              <a:ext cx="12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4396" y="2255"/>
              <a:ext cx="24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000078"/>
                </a:solidFill>
              </a:endParaRPr>
            </a:p>
          </p:txBody>
        </p: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3928" y="1535"/>
              <a:ext cx="400" cy="1152"/>
              <a:chOff x="3680" y="1440"/>
              <a:chExt cx="400" cy="1152"/>
            </a:xfrm>
          </p:grpSpPr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3744" y="1440"/>
                <a:ext cx="336" cy="115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>
                  <a:solidFill>
                    <a:srgbClr val="000078"/>
                  </a:solidFill>
                </a:endParaRP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3680" y="1632"/>
                <a:ext cx="160" cy="1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000" b="1">
                    <a:solidFill>
                      <a:srgbClr val="000078"/>
                    </a:solidFill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20" name="Group 33"/>
            <p:cNvGrpSpPr>
              <a:grpSpLocks/>
            </p:cNvGrpSpPr>
            <p:nvPr/>
          </p:nvGrpSpPr>
          <p:grpSpPr bwMode="auto">
            <a:xfrm>
              <a:off x="4060" y="1487"/>
              <a:ext cx="576" cy="768"/>
              <a:chOff x="3812" y="1392"/>
              <a:chExt cx="576" cy="768"/>
            </a:xfrm>
          </p:grpSpPr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3812" y="1392"/>
                <a:ext cx="576" cy="76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>
                  <a:solidFill>
                    <a:srgbClr val="000078"/>
                  </a:solidFill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4016" y="1584"/>
                <a:ext cx="160" cy="1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000" b="1">
                    <a:solidFill>
                      <a:srgbClr val="000078"/>
                    </a:solidFill>
                    <a:latin typeface="Arial" charset="0"/>
                  </a:rPr>
                  <a:t>2</a:t>
                </a:r>
              </a:p>
            </p:txBody>
          </p:sp>
        </p:grpSp>
      </p:grp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2279577" y="2141141"/>
            <a:ext cx="3819525" cy="2438400"/>
            <a:chOff x="714" y="1583"/>
            <a:chExt cx="2406" cy="1536"/>
          </a:xfrm>
        </p:grpSpPr>
        <p:pic>
          <p:nvPicPr>
            <p:cNvPr id="26" name="Picture 13" descr="building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" y="1583"/>
              <a:ext cx="2406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1" descr="eTrexBi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" y="2639"/>
              <a:ext cx="12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H="1">
              <a:off x="1598" y="2111"/>
              <a:ext cx="624" cy="3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000078"/>
                </a:solidFill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1598" y="2447"/>
              <a:ext cx="240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000078"/>
                </a:solidFill>
              </a:endParaRPr>
            </a:p>
          </p:txBody>
        </p:sp>
        <p:grpSp>
          <p:nvGrpSpPr>
            <p:cNvPr id="30" name="Group 30"/>
            <p:cNvGrpSpPr>
              <a:grpSpLocks/>
            </p:cNvGrpSpPr>
            <p:nvPr/>
          </p:nvGrpSpPr>
          <p:grpSpPr bwMode="auto">
            <a:xfrm>
              <a:off x="1434" y="1583"/>
              <a:ext cx="384" cy="1056"/>
              <a:chOff x="1008" y="1488"/>
              <a:chExt cx="384" cy="1056"/>
            </a:xfrm>
          </p:grpSpPr>
          <p:sp>
            <p:nvSpPr>
              <p:cNvPr id="34" name="Line 24"/>
              <p:cNvSpPr>
                <a:spLocks noChangeShapeType="1"/>
              </p:cNvSpPr>
              <p:nvPr/>
            </p:nvSpPr>
            <p:spPr bwMode="auto">
              <a:xfrm>
                <a:off x="1104" y="1488"/>
                <a:ext cx="288" cy="105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>
                  <a:solidFill>
                    <a:srgbClr val="000078"/>
                  </a:solidFill>
                </a:endParaRPr>
              </a:p>
            </p:txBody>
          </p:sp>
          <p:sp>
            <p:nvSpPr>
              <p:cNvPr id="35" name="Text Box 28"/>
              <p:cNvSpPr txBox="1">
                <a:spLocks noChangeArrowheads="1"/>
              </p:cNvSpPr>
              <p:nvPr/>
            </p:nvSpPr>
            <p:spPr bwMode="auto">
              <a:xfrm>
                <a:off x="1008" y="1632"/>
                <a:ext cx="160" cy="1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000" b="1">
                    <a:solidFill>
                      <a:srgbClr val="000078"/>
                    </a:solidFill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31" name="Group 31"/>
            <p:cNvGrpSpPr>
              <a:grpSpLocks/>
            </p:cNvGrpSpPr>
            <p:nvPr/>
          </p:nvGrpSpPr>
          <p:grpSpPr bwMode="auto">
            <a:xfrm>
              <a:off x="1454" y="1631"/>
              <a:ext cx="768" cy="480"/>
              <a:chOff x="1028" y="1536"/>
              <a:chExt cx="768" cy="480"/>
            </a:xfrm>
          </p:grpSpPr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1028" y="1536"/>
                <a:ext cx="768" cy="48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CH">
                  <a:solidFill>
                    <a:srgbClr val="000078"/>
                  </a:solidFill>
                </a:endParaRP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1344" y="1584"/>
                <a:ext cx="160" cy="1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000" b="1">
                    <a:solidFill>
                      <a:srgbClr val="000078"/>
                    </a:solidFill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A2C929F-0A59-44E7-C2BF-48812C202C91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10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Text Box 18">
            <a:extLst>
              <a:ext uri="{FF2B5EF4-FFF2-40B4-BE49-F238E27FC236}">
                <a16:creationId xmlns:a16="http://schemas.microsoft.com/office/drawing/2014/main" id="{CD35E3E3-4B8F-41E7-D281-C6DA9361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904" y="5280776"/>
            <a:ext cx="971983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 err="1"/>
              <a:t>Importante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espasu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nakloke</a:t>
            </a:r>
            <a:r>
              <a:rPr lang="en-US" sz="2400" dirty="0"/>
              <a:t> </a:t>
            </a:r>
            <a:r>
              <a:rPr lang="en-US" sz="2400" dirty="0" err="1"/>
              <a:t>liu</a:t>
            </a:r>
            <a:r>
              <a:rPr lang="en-US" sz="2400" dirty="0"/>
              <a:t> </a:t>
            </a:r>
            <a:r>
              <a:rPr lang="en-US" sz="2400" dirty="0" err="1"/>
              <a:t>bainhira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koordenada</a:t>
            </a:r>
            <a:r>
              <a:rPr lang="en-US" sz="2400" dirty="0"/>
              <a:t> </a:t>
            </a:r>
            <a:r>
              <a:rPr lang="en-US" sz="2400" dirty="0" err="1"/>
              <a:t>jeográfika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endParaRPr lang="en-GB" sz="2400" dirty="0"/>
          </a:p>
        </p:txBody>
      </p:sp>
      <p:sp>
        <p:nvSpPr>
          <p:cNvPr id="3" name="Right Arrow 13">
            <a:extLst>
              <a:ext uri="{FF2B5EF4-FFF2-40B4-BE49-F238E27FC236}">
                <a16:creationId xmlns:a16="http://schemas.microsoft.com/office/drawing/2014/main" id="{FCA255C9-8B9C-BBA5-282F-F3F93052D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5280776"/>
            <a:ext cx="441735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6631E0-2B66-F9E8-7412-451B0CD75E80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dirty="0"/>
              <a:t>GNSS - Fonte husi sinál erru nian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15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65"/>
          <p:cNvSpPr>
            <a:spLocks noChangeArrowheads="1"/>
          </p:cNvSpPr>
          <p:nvPr/>
        </p:nvSpPr>
        <p:spPr bwMode="auto">
          <a:xfrm>
            <a:off x="5568761" y="1337250"/>
            <a:ext cx="4343400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err="1"/>
              <a:t>Rekizitu</a:t>
            </a:r>
            <a:r>
              <a:rPr lang="en-US" sz="2400" dirty="0"/>
              <a:t> </a:t>
            </a:r>
            <a:r>
              <a:rPr lang="en-US" sz="2400" dirty="0" err="1"/>
              <a:t>mínimu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:</a:t>
            </a:r>
          </a:p>
        </p:txBody>
      </p:sp>
      <p:sp>
        <p:nvSpPr>
          <p:cNvPr id="39" name="Rectangle 265"/>
          <p:cNvSpPr>
            <a:spLocks noChangeArrowheads="1"/>
          </p:cNvSpPr>
          <p:nvPr/>
        </p:nvSpPr>
        <p:spPr bwMode="auto">
          <a:xfrm>
            <a:off x="5738792" y="1807243"/>
            <a:ext cx="6283443" cy="3760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000" dirty="0"/>
              <a:t>1.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atu</a:t>
            </a:r>
            <a:r>
              <a:rPr lang="en-US" sz="2000" dirty="0"/>
              <a:t> </a:t>
            </a:r>
            <a:r>
              <a:rPr lang="en-US" sz="2000" dirty="0" err="1"/>
              <a:t>konfigura</a:t>
            </a:r>
            <a:r>
              <a:rPr lang="en-US" sz="2000" dirty="0"/>
              <a:t> </a:t>
            </a:r>
            <a:r>
              <a:rPr lang="en-US" sz="2000" dirty="0" err="1"/>
              <a:t>hanesan</a:t>
            </a:r>
            <a:r>
              <a:rPr lang="en-US" sz="2000" dirty="0"/>
              <a:t> </a:t>
            </a:r>
            <a:r>
              <a:rPr lang="en-US" sz="2000" dirty="0" err="1"/>
              <a:t>tuirmai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000" dirty="0" err="1"/>
              <a:t>ida</a:t>
            </a:r>
            <a:r>
              <a:rPr lang="en-US" sz="2000" dirty="0"/>
              <a:t>. </a:t>
            </a:r>
            <a:r>
              <a:rPr lang="en-US" sz="2000" dirty="0" err="1"/>
              <a:t>Formatu</a:t>
            </a:r>
            <a:r>
              <a:rPr lang="en-US" sz="2000" dirty="0"/>
              <a:t> </a:t>
            </a:r>
            <a:r>
              <a:rPr lang="en-US" sz="2000" dirty="0" err="1"/>
              <a:t>pozisaun</a:t>
            </a:r>
            <a:r>
              <a:rPr lang="en-US" sz="2000" dirty="0"/>
              <a:t> (</a:t>
            </a:r>
            <a:r>
              <a:rPr lang="en-US" sz="2000" dirty="0" err="1"/>
              <a:t>grau</a:t>
            </a:r>
            <a:r>
              <a:rPr lang="en-US" sz="2000" dirty="0"/>
              <a:t> </a:t>
            </a:r>
            <a:r>
              <a:rPr lang="en-US" sz="2000" dirty="0" err="1"/>
              <a:t>desimal</a:t>
            </a:r>
            <a:r>
              <a:rPr lang="en-US" sz="2000" dirty="0"/>
              <a:t>: </a:t>
            </a:r>
            <a:r>
              <a:rPr lang="en-US" sz="2000" dirty="0" err="1"/>
              <a:t>hddd.ddddd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000" dirty="0"/>
              <a:t>b. Mapa datum/Sistema </a:t>
            </a:r>
            <a:r>
              <a:rPr lang="en-US" sz="2000" dirty="0" err="1"/>
              <a:t>referénsia</a:t>
            </a:r>
            <a:r>
              <a:rPr lang="en-US" sz="2000" dirty="0"/>
              <a:t> </a:t>
            </a:r>
            <a:r>
              <a:rPr lang="en-US" sz="2000" dirty="0" err="1"/>
              <a:t>kartográfiku</a:t>
            </a:r>
            <a:r>
              <a:rPr lang="en-US" sz="2000" dirty="0"/>
              <a:t>: WGS84</a:t>
            </a: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000" dirty="0"/>
              <a:t>c. Mapa </a:t>
            </a:r>
            <a:r>
              <a:rPr lang="en-US" sz="2000" dirty="0" err="1"/>
              <a:t>esferoide</a:t>
            </a:r>
            <a:r>
              <a:rPr lang="en-US" sz="2000" dirty="0"/>
              <a:t>: WGS84</a:t>
            </a: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000" dirty="0"/>
              <a:t>d. </a:t>
            </a:r>
            <a:r>
              <a:rPr lang="en-US" sz="2000" dirty="0" err="1"/>
              <a:t>Distánsia</a:t>
            </a:r>
            <a:r>
              <a:rPr lang="en-US" sz="2000" dirty="0"/>
              <a:t> no </a:t>
            </a:r>
            <a:r>
              <a:rPr lang="en-US" sz="2000" dirty="0" err="1"/>
              <a:t>velosidade</a:t>
            </a:r>
            <a:r>
              <a:rPr lang="en-US" sz="2000" dirty="0"/>
              <a:t>: </a:t>
            </a:r>
            <a:r>
              <a:rPr lang="en-US" sz="2000" dirty="0" err="1"/>
              <a:t>Metru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000" dirty="0"/>
              <a:t>2. </a:t>
            </a:r>
            <a:r>
              <a:rPr lang="en-US" sz="2000" dirty="0" err="1"/>
              <a:t>Fornese</a:t>
            </a:r>
            <a:r>
              <a:rPr lang="en-US" sz="2000" dirty="0"/>
              <a:t> </a:t>
            </a:r>
            <a:r>
              <a:rPr lang="en-US" sz="2000" dirty="0" err="1"/>
              <a:t>leitura</a:t>
            </a:r>
            <a:r>
              <a:rPr lang="en-US" sz="2000" dirty="0"/>
              <a:t> </a:t>
            </a:r>
            <a:r>
              <a:rPr lang="en-US" sz="2000" dirty="0" err="1"/>
              <a:t>ida</a:t>
            </a:r>
            <a:r>
              <a:rPr lang="en-US" sz="2000" dirty="0"/>
              <a:t> ho </a:t>
            </a:r>
            <a:r>
              <a:rPr lang="en-US" sz="2000" dirty="0" err="1"/>
              <a:t>pelumenus</a:t>
            </a:r>
            <a:r>
              <a:rPr lang="en-US" sz="2000" dirty="0"/>
              <a:t> </a:t>
            </a:r>
            <a:r>
              <a:rPr lang="en-US" sz="2000" dirty="0" err="1"/>
              <a:t>fatin</a:t>
            </a:r>
            <a:r>
              <a:rPr lang="en-US" sz="2000" dirty="0"/>
              <a:t> </a:t>
            </a:r>
            <a:r>
              <a:rPr lang="en-US" sz="2000" dirty="0" err="1"/>
              <a:t>desimal</a:t>
            </a:r>
            <a:r>
              <a:rPr lang="en-US" sz="2000" dirty="0"/>
              <a:t> 5 </a:t>
            </a:r>
            <a:r>
              <a:rPr lang="en-US" sz="2000" dirty="0" err="1"/>
              <a:t>atu</a:t>
            </a:r>
            <a:r>
              <a:rPr lang="en-US" sz="2000" dirty="0"/>
              <a:t> </a:t>
            </a:r>
            <a:r>
              <a:rPr lang="en-US" sz="2000" dirty="0" err="1"/>
              <a:t>atinji</a:t>
            </a:r>
            <a:r>
              <a:rPr lang="en-US" sz="2000" dirty="0"/>
              <a:t> </a:t>
            </a: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dirty="0" err="1"/>
              <a:t>presizaun</a:t>
            </a:r>
            <a:r>
              <a:rPr lang="en-US" sz="2000" dirty="0"/>
              <a:t> </a:t>
            </a:r>
            <a:r>
              <a:rPr lang="en-US" sz="2000" dirty="0" err="1"/>
              <a:t>ida</a:t>
            </a:r>
            <a:r>
              <a:rPr lang="en-US" sz="2000" dirty="0"/>
              <a:t> tun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metru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000" dirty="0"/>
              <a:t>3. </a:t>
            </a:r>
            <a:r>
              <a:rPr lang="en-US" sz="2000" dirty="0" err="1"/>
              <a:t>Hatudu</a:t>
            </a:r>
            <a:r>
              <a:rPr lang="en-US" sz="2000" dirty="0"/>
              <a:t> </a:t>
            </a:r>
            <a:r>
              <a:rPr lang="en-US" sz="2000" dirty="0" err="1"/>
              <a:t>informasaun</a:t>
            </a:r>
            <a:r>
              <a:rPr lang="en-US" sz="2000" dirty="0"/>
              <a:t> </a:t>
            </a:r>
            <a:r>
              <a:rPr lang="en-US" sz="2000" dirty="0" err="1"/>
              <a:t>tuirmai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000" dirty="0" err="1"/>
              <a:t>ida</a:t>
            </a:r>
            <a:r>
              <a:rPr lang="en-US" sz="2000" dirty="0"/>
              <a:t>. </a:t>
            </a:r>
            <a:r>
              <a:rPr lang="en-US" sz="2000" dirty="0" err="1"/>
              <a:t>Númeru</a:t>
            </a:r>
            <a:r>
              <a:rPr lang="en-US" sz="2000" dirty="0"/>
              <a:t> </a:t>
            </a:r>
            <a:r>
              <a:rPr lang="en-US" sz="2000" dirty="0" err="1"/>
              <a:t>sinál</a:t>
            </a:r>
            <a:r>
              <a:rPr lang="en-US" sz="2000" dirty="0"/>
              <a:t> </a:t>
            </a:r>
            <a:r>
              <a:rPr lang="en-US" sz="2000" dirty="0" err="1"/>
              <a:t>satélite</a:t>
            </a:r>
            <a:r>
              <a:rPr lang="en-US" sz="2000" dirty="0"/>
              <a:t> </a:t>
            </a:r>
            <a:r>
              <a:rPr lang="en-US" sz="2000" dirty="0" err="1"/>
              <a:t>nian</a:t>
            </a:r>
            <a:r>
              <a:rPr lang="en-US" sz="2000" dirty="0"/>
              <a:t> </a:t>
            </a:r>
            <a:r>
              <a:rPr lang="en-US" sz="2000" dirty="0" err="1"/>
              <a:t>ne'ebé</a:t>
            </a:r>
            <a:r>
              <a:rPr lang="en-US" sz="2000" dirty="0"/>
              <a:t> </a:t>
            </a:r>
            <a:r>
              <a:rPr lang="en-US" sz="2000" dirty="0" err="1"/>
              <a:t>simu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000" dirty="0"/>
              <a:t>b. </a:t>
            </a:r>
            <a:r>
              <a:rPr lang="en-US" sz="2000" dirty="0" err="1"/>
              <a:t>Sasukat</a:t>
            </a:r>
            <a:r>
              <a:rPr lang="en-US" sz="2000" dirty="0"/>
              <a:t> </a:t>
            </a:r>
            <a:r>
              <a:rPr lang="en-US" sz="2000" dirty="0" err="1"/>
              <a:t>akurasi</a:t>
            </a:r>
            <a:r>
              <a:rPr lang="en-US" sz="2000" dirty="0"/>
              <a:t> </a:t>
            </a:r>
            <a:r>
              <a:rPr lang="en-US" sz="2000" dirty="0" err="1"/>
              <a:t>nian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000" dirty="0"/>
              <a:t>4. Iha </a:t>
            </a:r>
            <a:r>
              <a:rPr lang="en-US" sz="2000" dirty="0" err="1"/>
              <a:t>asesu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konstelasaun</a:t>
            </a:r>
            <a:r>
              <a:rPr lang="en-US" sz="2000" dirty="0"/>
              <a:t> GPS no GLONASS (Iha </a:t>
            </a:r>
            <a:r>
              <a:rPr lang="en-US" sz="2000" dirty="0" err="1"/>
              <a:t>mós</a:t>
            </a:r>
            <a:r>
              <a:rPr lang="en-US" sz="2000" dirty="0"/>
              <a:t> </a:t>
            </a:r>
            <a:r>
              <a:rPr lang="en-US" sz="2000" dirty="0" err="1"/>
              <a:t>asesu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Galileo no Bei Dou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vantajen</a:t>
            </a:r>
            <a:r>
              <a:rPr lang="en-US" sz="2000" dirty="0"/>
              <a:t> boot </a:t>
            </a:r>
            <a:r>
              <a:rPr lang="en-US" sz="2000" dirty="0" err="1"/>
              <a:t>ida</a:t>
            </a:r>
            <a:r>
              <a:rPr lang="en-US" sz="2000" dirty="0"/>
              <a:t>)</a:t>
            </a: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570" y="974538"/>
            <a:ext cx="1089446" cy="262890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45" y="2784288"/>
            <a:ext cx="12024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65"/>
          <p:cNvSpPr>
            <a:spLocks noChangeArrowheads="1"/>
          </p:cNvSpPr>
          <p:nvPr/>
        </p:nvSpPr>
        <p:spPr bwMode="auto">
          <a:xfrm>
            <a:off x="5577653" y="890576"/>
            <a:ext cx="5686029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err="1"/>
              <a:t>Selesaun</a:t>
            </a:r>
            <a:r>
              <a:rPr lang="en-US" sz="2400" dirty="0"/>
              <a:t> </a:t>
            </a:r>
            <a:r>
              <a:rPr lang="en-US" sz="2400" dirty="0" err="1"/>
              <a:t>barak</a:t>
            </a:r>
            <a:r>
              <a:rPr lang="en-US" sz="2400" dirty="0"/>
              <a:t> / </a:t>
            </a:r>
            <a:r>
              <a:rPr lang="en-US" sz="2400" dirty="0" err="1"/>
              <a:t>folin</a:t>
            </a:r>
            <a:r>
              <a:rPr lang="en-US" sz="2400" dirty="0"/>
              <a:t> </a:t>
            </a:r>
            <a:r>
              <a:rPr lang="en-US" sz="2400" dirty="0" err="1"/>
              <a:t>oioin</a:t>
            </a:r>
            <a:r>
              <a:rPr lang="en-US" sz="2400" dirty="0"/>
              <a:t>!</a:t>
            </a:r>
          </a:p>
        </p:txBody>
      </p:sp>
      <p:pic>
        <p:nvPicPr>
          <p:cNvPr id="43" name="Picture 7" descr="D:\GAIA-GEOSYSTEMS\PROJECTS\ADB\MEETINGS\DATA_MANAGERS_NOV_2015\PRESENTATION\GPS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83" y="831663"/>
            <a:ext cx="1025859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D:\GAIA-GEOSYSTEMS\PROJECTS\ADB\MEETINGS\DATA_MANAGERS_NOV_2015\PRESENTATION\GPS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68" y="758638"/>
            <a:ext cx="108944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 descr="D:\GAIA-GEOSYSTEMS\PROJECTS\ADB\MEETINGS\DATA_MANAGERS_NOV_2015\PRESENTATION\GPS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76" y="2792225"/>
            <a:ext cx="115303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 descr="D:\GAIA-GEOSYSTEMS\PROJECTS\ADB\MEETINGS\DATA_MANAGERS_NOV_2015\PRESENTATION\GPS_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82" y="1190438"/>
            <a:ext cx="115303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D:\GAIA-GEOSYSTEMS\PROJECTS\ADB\MEETINGS\DATA_MANAGERS_NOV_2015\PRESENTATION\IPho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45" y="2182626"/>
            <a:ext cx="1025859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8" descr="table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70" y="4219389"/>
            <a:ext cx="1899111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 descr="D:\GAIA-GEOSYSTEMS\PROJECTS\ADB\MEETINGS\DATA_MANAGERS_NOV_2015\PRESENTATION\GPS_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94" y="3208150"/>
            <a:ext cx="1169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ight Arrow 13"/>
          <p:cNvSpPr>
            <a:spLocks noChangeArrowheads="1"/>
          </p:cNvSpPr>
          <p:nvPr/>
        </p:nvSpPr>
        <p:spPr bwMode="auto">
          <a:xfrm>
            <a:off x="5124565" y="896728"/>
            <a:ext cx="451048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70BF7-C6D1-C6FB-49C2-0A56A6366C3A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11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AE41F-199D-19F9-C032-FFC9610AEE3B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GB" dirty="0"/>
              <a:t>GNSS - </a:t>
            </a:r>
            <a:r>
              <a:rPr lang="en-GB" dirty="0" err="1"/>
              <a:t>Dispozitivu</a:t>
            </a:r>
            <a:r>
              <a:rPr lang="en-GB" dirty="0"/>
              <a:t> </a:t>
            </a:r>
            <a:r>
              <a:rPr lang="en-GB" dirty="0" err="1"/>
              <a:t>sira</a:t>
            </a:r>
            <a:endParaRPr lang="en-GB" dirty="0"/>
          </a:p>
        </p:txBody>
      </p:sp>
      <p:sp>
        <p:nvSpPr>
          <p:cNvPr id="3" name="Rectangle 265">
            <a:extLst>
              <a:ext uri="{FF2B5EF4-FFF2-40B4-BE49-F238E27FC236}">
                <a16:creationId xmlns:a16="http://schemas.microsoft.com/office/drawing/2014/main" id="{65EE0605-A5A9-B1CE-9C8A-F19525600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142" y="5644638"/>
            <a:ext cx="10872093" cy="754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err="1"/>
              <a:t>Telemovel</a:t>
            </a:r>
            <a:r>
              <a:rPr lang="en-US" sz="2400" dirty="0"/>
              <a:t> </a:t>
            </a:r>
            <a:r>
              <a:rPr lang="en-US" sz="2400" dirty="0" err="1"/>
              <a:t>intelijente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ho </a:t>
            </a:r>
            <a:r>
              <a:rPr lang="en-US" sz="2400" dirty="0" err="1"/>
              <a:t>simu-na'in</a:t>
            </a:r>
            <a:r>
              <a:rPr lang="en-US" sz="2400" dirty="0"/>
              <a:t> GNSS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di'ak</a:t>
            </a:r>
            <a:r>
              <a:rPr lang="en-US" sz="2400" dirty="0"/>
              <a:t> no </a:t>
            </a:r>
            <a:r>
              <a:rPr lang="en-US" sz="2400" dirty="0" err="1"/>
              <a:t>aplikasaun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opsaun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beibeik</a:t>
            </a:r>
            <a:r>
              <a:rPr lang="en-US" sz="2400" dirty="0"/>
              <a:t> </a:t>
            </a:r>
            <a:r>
              <a:rPr lang="en-US" sz="2400" dirty="0" err="1"/>
              <a:t>liu</a:t>
            </a:r>
            <a:r>
              <a:rPr lang="en-US" sz="2400" dirty="0"/>
              <a:t> </a:t>
            </a:r>
            <a:r>
              <a:rPr lang="en-US" sz="2400" dirty="0" err="1"/>
              <a:t>ohin</a:t>
            </a:r>
            <a:r>
              <a:rPr lang="en-US" sz="2400" dirty="0"/>
              <a:t> </a:t>
            </a:r>
            <a:r>
              <a:rPr lang="en-US" sz="2400" dirty="0" err="1"/>
              <a:t>loron</a:t>
            </a:r>
            <a:endParaRPr lang="en-US" sz="2400" dirty="0"/>
          </a:p>
        </p:txBody>
      </p:sp>
      <p:sp>
        <p:nvSpPr>
          <p:cNvPr id="5" name="Right Arrow 13">
            <a:extLst>
              <a:ext uri="{FF2B5EF4-FFF2-40B4-BE49-F238E27FC236}">
                <a16:creationId xmlns:a16="http://schemas.microsoft.com/office/drawing/2014/main" id="{B1A19E09-C7D5-F0EF-44F7-7F53998C1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4" y="5602821"/>
            <a:ext cx="451048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0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954802" y="804636"/>
            <a:ext cx="7205148" cy="35366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cs typeface="Calibri" pitchFamily="34" charset="0"/>
              </a:rPr>
              <a:t>Android</a:t>
            </a:r>
          </a:p>
          <a:p>
            <a:pPr marL="0" indent="0">
              <a:buNone/>
            </a:pPr>
            <a:endParaRPr lang="en-US" sz="100" dirty="0"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Calibri" pitchFamily="34" charset="0"/>
              </a:rPr>
              <a:t>GPS Essentials </a:t>
            </a:r>
            <a:r>
              <a:rPr lang="en-US" sz="2400" dirty="0" err="1">
                <a:cs typeface="Calibri" pitchFamily="34" charset="0"/>
              </a:rPr>
              <a:t>maka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aplikasaun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gratuita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ida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ne'ebé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disponivel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ba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dispozitivu</a:t>
            </a:r>
            <a:r>
              <a:rPr lang="en-US" sz="2400" dirty="0">
                <a:cs typeface="Calibri" pitchFamily="34" charset="0"/>
              </a:rPr>
              <a:t> Android ho </a:t>
            </a:r>
            <a:r>
              <a:rPr lang="en-US" sz="2400" dirty="0" err="1">
                <a:cs typeface="Calibri" pitchFamily="34" charset="0"/>
              </a:rPr>
              <a:t>simu</a:t>
            </a:r>
            <a:r>
              <a:rPr lang="en-US" sz="2400" dirty="0">
                <a:cs typeface="Calibri" pitchFamily="34" charset="0"/>
              </a:rPr>
              <a:t> GNSS </a:t>
            </a:r>
            <a:r>
              <a:rPr lang="en-US" sz="2400" dirty="0" err="1">
                <a:cs typeface="Calibri" pitchFamily="34" charset="0"/>
              </a:rPr>
              <a:t>ne'ebé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inkorporadu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ne'ebé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kumpre</a:t>
            </a:r>
            <a:r>
              <a:rPr lang="en-US" sz="2400" dirty="0">
                <a:cs typeface="Calibri" pitchFamily="34" charset="0"/>
              </a:rPr>
              <a:t> ho </a:t>
            </a:r>
            <a:r>
              <a:rPr lang="en-US" sz="2400" dirty="0" err="1">
                <a:cs typeface="Calibri" pitchFamily="34" charset="0"/>
              </a:rPr>
              <a:t>rekizitu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sira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hotu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ne'ebé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rekomenda</a:t>
            </a:r>
            <a:endParaRPr lang="en-US" sz="1200" dirty="0">
              <a:cs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6615" y="804636"/>
            <a:ext cx="1084944" cy="19281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13153C-F36C-B085-38B7-02CD625E66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24271" r="9523" b="53348"/>
          <a:stretch/>
        </p:blipFill>
        <p:spPr>
          <a:xfrm>
            <a:off x="8225854" y="3318560"/>
            <a:ext cx="1886465" cy="1111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CDE14E-2EA5-F48B-C517-1F547433AADC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 err="1"/>
              <a:t>Aplikasaun</a:t>
            </a:r>
            <a:r>
              <a:rPr lang="fr-FR" dirty="0"/>
              <a:t> GNSS </a:t>
            </a:r>
            <a:r>
              <a:rPr lang="fr-FR" dirty="0" err="1"/>
              <a:t>ba</a:t>
            </a:r>
            <a:r>
              <a:rPr lang="fr-FR" dirty="0"/>
              <a:t> </a:t>
            </a:r>
            <a:r>
              <a:rPr lang="fr-FR" dirty="0" err="1"/>
              <a:t>telemovel</a:t>
            </a:r>
            <a:r>
              <a:rPr lang="fr-FR" dirty="0"/>
              <a:t> </a:t>
            </a:r>
            <a:r>
              <a:rPr lang="fr-FR" dirty="0" err="1"/>
              <a:t>intelijente</a:t>
            </a:r>
            <a:r>
              <a:rPr lang="fr-FR" dirty="0"/>
              <a:t> </a:t>
            </a:r>
            <a:r>
              <a:rPr lang="fr-FR" dirty="0" err="1"/>
              <a:t>sira</a:t>
            </a:r>
            <a:r>
              <a:rPr lang="fr-FR" dirty="0"/>
              <a:t> (Android, iPhone)</a:t>
            </a:r>
            <a:endParaRPr lang="en-PH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FEEBD-3EAD-A8D6-B29D-0658A6425822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12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C5486-A429-ACA0-94DB-333C327819EF}"/>
              </a:ext>
            </a:extLst>
          </p:cNvPr>
          <p:cNvSpPr txBox="1"/>
          <p:nvPr/>
        </p:nvSpPr>
        <p:spPr>
          <a:xfrm>
            <a:off x="954802" y="2732781"/>
            <a:ext cx="62056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cs typeface="Calibri" pitchFamily="34" charset="0"/>
              </a:rPr>
              <a:t>iOS Phone</a:t>
            </a:r>
          </a:p>
          <a:p>
            <a:endParaRPr lang="en-US" sz="2400" dirty="0">
              <a:cs typeface="Calibri" pitchFamily="34" charset="0"/>
            </a:endParaRPr>
          </a:p>
          <a:p>
            <a:r>
              <a:rPr lang="en-US" sz="2400" dirty="0">
                <a:cs typeface="Calibri" pitchFamily="34" charset="0"/>
              </a:rPr>
              <a:t>“My GPS coordinates’’ </a:t>
            </a:r>
            <a:r>
              <a:rPr lang="en-GB" sz="2400" dirty="0" err="1"/>
              <a:t>maka</a:t>
            </a:r>
            <a:r>
              <a:rPr lang="en-GB" sz="2400" dirty="0"/>
              <a:t> </a:t>
            </a:r>
            <a:r>
              <a:rPr lang="en-GB" sz="2400" dirty="0" err="1"/>
              <a:t>aplikasaun</a:t>
            </a:r>
            <a:r>
              <a:rPr lang="en-GB" sz="2400" dirty="0"/>
              <a:t> </a:t>
            </a:r>
            <a:r>
              <a:rPr lang="en-GB" sz="2400" dirty="0" err="1"/>
              <a:t>gratuita</a:t>
            </a:r>
            <a:r>
              <a:rPr lang="en-GB" sz="2400" dirty="0"/>
              <a:t> </a:t>
            </a:r>
            <a:r>
              <a:rPr lang="en-GB" sz="2400" dirty="0" err="1"/>
              <a:t>ida</a:t>
            </a:r>
            <a:r>
              <a:rPr lang="en-GB" sz="2400" dirty="0"/>
              <a:t> </a:t>
            </a:r>
            <a:r>
              <a:rPr lang="en-GB" sz="2400" dirty="0" err="1"/>
              <a:t>ne'ebé</a:t>
            </a:r>
            <a:r>
              <a:rPr lang="en-GB" sz="2400" dirty="0"/>
              <a:t> </a:t>
            </a:r>
            <a:r>
              <a:rPr lang="en-GB" sz="2400" dirty="0" err="1"/>
              <a:t>disponivel</a:t>
            </a:r>
            <a:r>
              <a:rPr lang="en-GB" sz="2400" dirty="0"/>
              <a:t> </a:t>
            </a:r>
            <a:r>
              <a:rPr lang="en-GB" sz="2400" dirty="0" err="1"/>
              <a:t>ba</a:t>
            </a:r>
            <a:r>
              <a:rPr lang="en-GB" sz="2400" dirty="0"/>
              <a:t> </a:t>
            </a:r>
            <a:r>
              <a:rPr lang="en-GB" sz="2400" dirty="0" err="1"/>
              <a:t>dispozitivu</a:t>
            </a:r>
            <a:r>
              <a:rPr lang="en-GB" sz="2400" dirty="0"/>
              <a:t> Apple nian (iPhone/iPad)</a:t>
            </a:r>
          </a:p>
          <a:p>
            <a:endParaRPr lang="en-PH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1CA0BC-C245-69EB-D39F-64C27B1D0252}"/>
              </a:ext>
            </a:extLst>
          </p:cNvPr>
          <p:cNvSpPr txBox="1"/>
          <p:nvPr/>
        </p:nvSpPr>
        <p:spPr>
          <a:xfrm>
            <a:off x="1316420" y="4927093"/>
            <a:ext cx="10213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cs typeface="Calibri" pitchFamily="34" charset="0"/>
              </a:rPr>
              <a:t>Aplikasaun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sira-ne'e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bele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uza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hanesan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alternativa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ida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ba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dispozitivu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sira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ne'ebé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dedikadu</a:t>
            </a:r>
            <a:r>
              <a:rPr lang="en-US" sz="2400" dirty="0">
                <a:cs typeface="Calibri" pitchFamily="34" charset="0"/>
              </a:rPr>
              <a:t> ho GNSS </a:t>
            </a:r>
            <a:r>
              <a:rPr lang="en-US" sz="2400" dirty="0" err="1">
                <a:cs typeface="Calibri" pitchFamily="34" charset="0"/>
              </a:rPr>
              <a:t>bainhira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halibur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koordenada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jeográfika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sira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tanba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kombinasaun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ne'e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kumpre</a:t>
            </a:r>
            <a:r>
              <a:rPr lang="en-US" sz="2400" dirty="0">
                <a:cs typeface="Calibri" pitchFamily="34" charset="0"/>
              </a:rPr>
              <a:t> ho </a:t>
            </a:r>
            <a:r>
              <a:rPr lang="en-US" sz="2400" dirty="0" err="1">
                <a:cs typeface="Calibri" pitchFamily="34" charset="0"/>
              </a:rPr>
              <a:t>espesifikasaun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sira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ne'ebé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temi</a:t>
            </a:r>
            <a:r>
              <a:rPr lang="en-US" sz="2400" dirty="0">
                <a:cs typeface="Calibri" pitchFamily="34" charset="0"/>
              </a:rPr>
              <a:t> </a:t>
            </a:r>
            <a:r>
              <a:rPr lang="en-US" sz="2400" dirty="0" err="1">
                <a:cs typeface="Calibri" pitchFamily="34" charset="0"/>
              </a:rPr>
              <a:t>iha</a:t>
            </a:r>
            <a:r>
              <a:rPr lang="en-US" sz="2400" dirty="0">
                <a:cs typeface="Calibri" pitchFamily="34" charset="0"/>
              </a:rPr>
              <a:t> slide </a:t>
            </a:r>
            <a:r>
              <a:rPr lang="en-US" sz="2400" dirty="0" err="1">
                <a:cs typeface="Calibri" pitchFamily="34" charset="0"/>
              </a:rPr>
              <a:t>anteriór</a:t>
            </a:r>
            <a:endParaRPr lang="en-US" sz="2400" dirty="0">
              <a:cs typeface="Calibri" pitchFamily="34" charset="0"/>
            </a:endParaRPr>
          </a:p>
        </p:txBody>
      </p:sp>
      <p:sp>
        <p:nvSpPr>
          <p:cNvPr id="11" name="Right Arrow 13">
            <a:extLst>
              <a:ext uri="{FF2B5EF4-FFF2-40B4-BE49-F238E27FC236}">
                <a16:creationId xmlns:a16="http://schemas.microsoft.com/office/drawing/2014/main" id="{C566866E-B2FB-A55D-7227-359BB99B3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02" y="4927093"/>
            <a:ext cx="451048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58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98951"/>
            <a:ext cx="27241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951"/>
            <a:ext cx="28194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65"/>
          <p:cNvSpPr>
            <a:spLocks noChangeArrowheads="1"/>
          </p:cNvSpPr>
          <p:nvPr/>
        </p:nvSpPr>
        <p:spPr bwMode="auto">
          <a:xfrm>
            <a:off x="7975345" y="1739452"/>
            <a:ext cx="2667000" cy="1086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400" dirty="0" err="1">
                <a:solidFill>
                  <a:srgbClr val="FF0000"/>
                </a:solidFill>
              </a:rPr>
              <a:t>Tenke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koresponde</a:t>
            </a:r>
            <a:r>
              <a:rPr lang="fr-FR" sz="2400" dirty="0">
                <a:solidFill>
                  <a:srgbClr val="FF0000"/>
                </a:solidFill>
              </a:rPr>
              <a:t> ho </a:t>
            </a:r>
            <a:r>
              <a:rPr lang="fr-FR" sz="2400" dirty="0" err="1">
                <a:solidFill>
                  <a:srgbClr val="FF0000"/>
                </a:solidFill>
              </a:rPr>
              <a:t>espesifikasaun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dadus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nian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7518145" y="1739452"/>
            <a:ext cx="457200" cy="419100"/>
          </a:xfrm>
          <a:prstGeom prst="rightArrow">
            <a:avLst/>
          </a:prstGeom>
          <a:solidFill>
            <a:srgbClr val="FF0000"/>
          </a:solidFill>
          <a:ln w="317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265"/>
          <p:cNvSpPr>
            <a:spLocks noChangeArrowheads="1"/>
          </p:cNvSpPr>
          <p:nvPr/>
        </p:nvSpPr>
        <p:spPr bwMode="auto">
          <a:xfrm>
            <a:off x="866775" y="2737388"/>
            <a:ext cx="5562600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Halo </a:t>
            </a:r>
            <a:r>
              <a:rPr lang="en-US" sz="2400" dirty="0" err="1"/>
              <a:t>leitura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endParaRPr lang="en-US" sz="2400" dirty="0"/>
          </a:p>
        </p:txBody>
      </p:sp>
      <p:pic>
        <p:nvPicPr>
          <p:cNvPr id="21" name="Picture 3" descr="garmin_etrex10_page-satelliten_f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101975"/>
            <a:ext cx="22733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1390650" y="3745419"/>
            <a:ext cx="272415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600" b="1" dirty="0" err="1"/>
              <a:t>Ativasaun</a:t>
            </a:r>
            <a:r>
              <a:rPr lang="en-US" sz="1600" b="1" dirty="0"/>
              <a:t> </a:t>
            </a:r>
            <a:r>
              <a:rPr lang="en-US" sz="1600" b="1" dirty="0" err="1"/>
              <a:t>ba</a:t>
            </a:r>
            <a:r>
              <a:rPr lang="en-US" sz="1600" b="1" dirty="0"/>
              <a:t> GPS no GLONASS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1905000" y="4468814"/>
            <a:ext cx="220980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b="1" dirty="0" err="1"/>
              <a:t>Valór</a:t>
            </a:r>
            <a:r>
              <a:rPr lang="en-US" sz="1600" b="1" dirty="0"/>
              <a:t> </a:t>
            </a:r>
            <a:r>
              <a:rPr lang="en-US" sz="1600" b="1" dirty="0" err="1"/>
              <a:t>ezatidaun</a:t>
            </a:r>
            <a:r>
              <a:rPr lang="en-US" sz="1600" b="1" dirty="0"/>
              <a:t>/</a:t>
            </a:r>
            <a:r>
              <a:rPr lang="en-US" sz="1600" b="1" dirty="0" err="1"/>
              <a:t>akurasi</a:t>
            </a:r>
            <a:endParaRPr lang="en-US" sz="1600" b="1" dirty="0"/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828800" y="5116514"/>
            <a:ext cx="2209800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b="1" dirty="0" err="1"/>
              <a:t>Númeru</a:t>
            </a:r>
            <a:r>
              <a:rPr lang="en-US" sz="1600" b="1" dirty="0"/>
              <a:t> </a:t>
            </a:r>
            <a:r>
              <a:rPr lang="en-US" sz="1600" b="1" dirty="0" err="1"/>
              <a:t>sinál</a:t>
            </a:r>
            <a:r>
              <a:rPr lang="en-US" sz="1600" b="1" dirty="0"/>
              <a:t> </a:t>
            </a:r>
            <a:r>
              <a:rPr lang="en-US" sz="1600" b="1" dirty="0" err="1"/>
              <a:t>satélite</a:t>
            </a:r>
            <a:r>
              <a:rPr lang="en-US" sz="1600" b="1" dirty="0"/>
              <a:t> </a:t>
            </a:r>
            <a:r>
              <a:rPr lang="en-US" sz="1600" b="1" dirty="0" err="1"/>
              <a:t>nian</a:t>
            </a:r>
            <a:r>
              <a:rPr lang="en-US" sz="1600" b="1" dirty="0"/>
              <a:t> </a:t>
            </a:r>
            <a:r>
              <a:rPr lang="en-US" sz="1600" b="1" dirty="0" err="1"/>
              <a:t>ne'ebé</a:t>
            </a:r>
            <a:r>
              <a:rPr lang="en-US" sz="1600" b="1" dirty="0"/>
              <a:t> </a:t>
            </a:r>
            <a:r>
              <a:rPr lang="en-US" sz="1600" b="1" dirty="0" err="1"/>
              <a:t>simu</a:t>
            </a:r>
            <a:endParaRPr lang="en-US" sz="1600" b="1" dirty="0"/>
          </a:p>
        </p:txBody>
      </p:sp>
      <p:cxnSp>
        <p:nvCxnSpPr>
          <p:cNvPr id="25" name="Straight Connector 24"/>
          <p:cNvCxnSpPr>
            <a:cxnSpLocks/>
            <a:stCxn id="22" idx="3"/>
          </p:cNvCxnSpPr>
          <p:nvPr/>
        </p:nvCxnSpPr>
        <p:spPr>
          <a:xfrm flipV="1">
            <a:off x="4114800" y="3949700"/>
            <a:ext cx="457200" cy="881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86200" y="4232275"/>
            <a:ext cx="609600" cy="317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962400" y="5040313"/>
            <a:ext cx="609600" cy="317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2057400" y="3335339"/>
            <a:ext cx="220980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b="1" dirty="0" err="1"/>
              <a:t>Koordenada</a:t>
            </a:r>
            <a:r>
              <a:rPr lang="en-US" sz="1600" b="1" dirty="0"/>
              <a:t> </a:t>
            </a:r>
            <a:r>
              <a:rPr lang="en-US" sz="1600" b="1" dirty="0" err="1"/>
              <a:t>sira</a:t>
            </a:r>
            <a:endParaRPr lang="en-US" sz="1600" b="1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114800" y="3363913"/>
            <a:ext cx="457200" cy="88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6816726" y="4292601"/>
            <a:ext cx="498474" cy="2571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2" r="33847" b="7744"/>
          <a:stretch>
            <a:fillRect/>
          </a:stretch>
        </p:blipFill>
        <p:spPr bwMode="auto">
          <a:xfrm>
            <a:off x="7822945" y="2723410"/>
            <a:ext cx="26638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5204760" y="5949950"/>
            <a:ext cx="1792940" cy="38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ea typeface="SimSun" pitchFamily="2" charset="-122"/>
              </a:rPr>
              <a:t>Dispozitivu</a:t>
            </a:r>
            <a:r>
              <a:rPr lang="en-US" dirty="0">
                <a:ea typeface="SimSun" pitchFamily="2" charset="-122"/>
              </a:rPr>
              <a:t> GNSS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8399205" y="5788342"/>
            <a:ext cx="2663825" cy="5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ea typeface="SimSun" pitchFamily="2" charset="-122"/>
              </a:rPr>
              <a:t>Telemovel</a:t>
            </a:r>
            <a:r>
              <a:rPr lang="en-US" dirty="0">
                <a:ea typeface="SimSun" pitchFamily="2" charset="-122"/>
              </a:rPr>
              <a:t> + </a:t>
            </a:r>
            <a:r>
              <a:rPr lang="en-US" dirty="0" err="1">
                <a:ea typeface="SimSun" pitchFamily="2" charset="-122"/>
              </a:rPr>
              <a:t>aplikasaun</a:t>
            </a:r>
            <a:endParaRPr lang="en-US" dirty="0">
              <a:ea typeface="SimSun" pitchFamily="2" charset="-122"/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6781843" y="4506225"/>
            <a:ext cx="22098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b="1" dirty="0" err="1"/>
              <a:t>Pozisaun</a:t>
            </a:r>
            <a:r>
              <a:rPr lang="en-US" sz="1600" b="1" dirty="0"/>
              <a:t> </a:t>
            </a:r>
            <a:r>
              <a:rPr lang="en-US" sz="1600" b="1" dirty="0" err="1"/>
              <a:t>husi</a:t>
            </a:r>
            <a:endParaRPr lang="en-US" sz="1600" b="1" dirty="0"/>
          </a:p>
          <a:p>
            <a:pPr algn="ctr">
              <a:defRPr/>
            </a:pPr>
            <a:r>
              <a:rPr lang="en-US" sz="1600" b="1" dirty="0" err="1"/>
              <a:t>satélite</a:t>
            </a:r>
            <a:endParaRPr lang="en-US" sz="16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8399206" y="4925272"/>
            <a:ext cx="431800" cy="144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AF0501-C7E5-48ED-82A3-74FD4EF3A7EC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- </a:t>
            </a:r>
            <a:r>
              <a:rPr lang="en-US" dirty="0" err="1"/>
              <a:t>Konfigurasaun</a:t>
            </a:r>
            <a:r>
              <a:rPr lang="en-US" dirty="0"/>
              <a:t> </a:t>
            </a:r>
            <a:r>
              <a:rPr lang="en-US" dirty="0" err="1"/>
              <a:t>unidade</a:t>
            </a:r>
            <a:r>
              <a:rPr lang="en-US" dirty="0"/>
              <a:t> </a:t>
            </a:r>
            <a:r>
              <a:rPr lang="en-US" dirty="0" err="1"/>
              <a:t>nian</a:t>
            </a:r>
            <a:endParaRPr lang="en-PH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F6562-95FE-F8DB-0BC2-676A4E00339D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13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7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807708" y="1124744"/>
            <a:ext cx="5707392" cy="46085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err="1"/>
              <a:t>Métodu</a:t>
            </a:r>
            <a:r>
              <a:rPr lang="en-US" dirty="0"/>
              <a:t> </a:t>
            </a:r>
            <a:r>
              <a:rPr lang="en-US" dirty="0" err="1"/>
              <a:t>jeoreferénsia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fasil </a:t>
            </a:r>
            <a:r>
              <a:rPr lang="en-US" dirty="0" err="1"/>
              <a:t>liu</a:t>
            </a:r>
            <a:r>
              <a:rPr lang="en-US" dirty="0"/>
              <a:t> </a:t>
            </a:r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uza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err="1"/>
              <a:t>Padronizadu</a:t>
            </a:r>
            <a:r>
              <a:rPr lang="en-US" dirty="0"/>
              <a:t>, </a:t>
            </a:r>
            <a:r>
              <a:rPr lang="en-US" dirty="0" err="1"/>
              <a:t>estavel</a:t>
            </a:r>
            <a:r>
              <a:rPr lang="en-US" dirty="0"/>
              <a:t>, </a:t>
            </a:r>
            <a:r>
              <a:rPr lang="en-US" dirty="0" err="1"/>
              <a:t>úniku</a:t>
            </a:r>
            <a:r>
              <a:rPr lang="en-US" dirty="0"/>
              <a:t>, </a:t>
            </a:r>
            <a:r>
              <a:rPr lang="en-US" dirty="0" err="1"/>
              <a:t>rezolusaun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</a:t>
            </a:r>
            <a:r>
              <a:rPr lang="en-US" dirty="0" err="1"/>
              <a:t>di'ak</a:t>
            </a:r>
            <a:r>
              <a:rPr lang="en-US" dirty="0"/>
              <a:t> </a:t>
            </a:r>
            <a:r>
              <a:rPr lang="en-US" dirty="0" err="1"/>
              <a:t>tebes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Uza </a:t>
            </a:r>
            <a:r>
              <a:rPr lang="en-US" dirty="0" err="1"/>
              <a:t>kuadru</a:t>
            </a:r>
            <a:r>
              <a:rPr lang="en-US" dirty="0"/>
              <a:t> </a:t>
            </a:r>
            <a:r>
              <a:rPr lang="en-US" dirty="0" err="1"/>
              <a:t>referénsia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define ho </a:t>
            </a:r>
            <a:r>
              <a:rPr lang="en-US" dirty="0" err="1"/>
              <a:t>di'ak</a:t>
            </a:r>
            <a:r>
              <a:rPr lang="en-US" dirty="0"/>
              <a:t> no </a:t>
            </a:r>
            <a:r>
              <a:rPr lang="en-US" dirty="0" err="1"/>
              <a:t>metin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err="1"/>
              <a:t>Bazeia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Greenwich (Prime) </a:t>
            </a:r>
            <a:r>
              <a:rPr lang="en-US" dirty="0" err="1"/>
              <a:t>Meridianu</a:t>
            </a:r>
            <a:r>
              <a:rPr lang="en-US" dirty="0"/>
              <a:t> no </a:t>
            </a:r>
            <a:r>
              <a:rPr lang="en-US" dirty="0" err="1"/>
              <a:t>Ekuadór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Uza </a:t>
            </a:r>
            <a:r>
              <a:rPr lang="en-US" dirty="0" err="1"/>
              <a:t>barak</a:t>
            </a:r>
            <a:r>
              <a:rPr lang="en-US" dirty="0"/>
              <a:t> </a:t>
            </a:r>
            <a:r>
              <a:rPr lang="en-US" dirty="0" err="1"/>
              <a:t>liu</a:t>
            </a:r>
            <a:r>
              <a:rPr lang="en-US" dirty="0"/>
              <a:t> </a:t>
            </a:r>
            <a:r>
              <a:rPr lang="en-US" dirty="0" err="1"/>
              <a:t>iha</a:t>
            </a:r>
            <a:r>
              <a:rPr lang="en-US" dirty="0"/>
              <a:t> </a:t>
            </a:r>
            <a:r>
              <a:rPr lang="en-US" dirty="0" err="1"/>
              <a:t>teknolojia</a:t>
            </a:r>
            <a:r>
              <a:rPr lang="en-US" dirty="0"/>
              <a:t> </a:t>
            </a:r>
            <a:r>
              <a:rPr lang="en-US" dirty="0" err="1"/>
              <a:t>jeoespasiál</a:t>
            </a:r>
            <a:r>
              <a:rPr lang="en-US" dirty="0"/>
              <a:t> </a:t>
            </a:r>
            <a:r>
              <a:rPr lang="en-US" dirty="0" err="1"/>
              <a:t>sira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sz="2000" dirty="0"/>
              <a:t>Bele </a:t>
            </a:r>
            <a:r>
              <a:rPr lang="en-US" sz="2000" dirty="0" err="1"/>
              <a:t>projeta</a:t>
            </a:r>
            <a:r>
              <a:rPr lang="en-US" sz="2000" dirty="0"/>
              <a:t> ho fasil se </a:t>
            </a:r>
            <a:r>
              <a:rPr lang="en-US" sz="2000" dirty="0" err="1"/>
              <a:t>presiza</a:t>
            </a:r>
            <a:endParaRPr lang="en-GB" sz="2000" dirty="0"/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6580"/>
          <a:stretch>
            <a:fillRect/>
          </a:stretch>
        </p:blipFill>
        <p:spPr bwMode="auto">
          <a:xfrm>
            <a:off x="6684650" y="1170643"/>
            <a:ext cx="4141664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59" y="3942418"/>
            <a:ext cx="2787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112349" y="4383743"/>
            <a:ext cx="152400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CB8F1-A593-34FF-A3F6-EB05311F02BB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dirty="0"/>
              <a:t>GNSS - Tanba saida maka uza grau desimal (latitude no longitude)?</a:t>
            </a:r>
            <a:endParaRPr lang="en-PH" alt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0534F30-67E1-8948-D9F9-6121F01B6A51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14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5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F77301D5-7257-2D6C-7F1D-39517FEC1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77" y="3687787"/>
            <a:ext cx="8610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257208" y="2634144"/>
            <a:ext cx="2239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b="1" dirty="0" err="1">
                <a:solidFill>
                  <a:srgbClr val="FF0000"/>
                </a:solidFill>
                <a:latin typeface="Arial" charset="0"/>
              </a:rPr>
              <a:t>Rekomendasaun</a:t>
            </a:r>
            <a:endParaRPr lang="en-GB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1890923" y="5723144"/>
            <a:ext cx="8305699" cy="333259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261753" y="1561510"/>
            <a:ext cx="558800" cy="4191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46667"/>
              </a:solidFill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873033" y="1585323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15 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84A6C8-D9B9-EDEB-FCD4-68B3303F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77" y="1089025"/>
            <a:ext cx="5190203" cy="21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B84842-9FF8-F867-C134-482713B9D753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- </a:t>
            </a:r>
            <a:r>
              <a:rPr lang="en-US" dirty="0" err="1"/>
              <a:t>Eskala</a:t>
            </a:r>
            <a:r>
              <a:rPr lang="en-US" dirty="0"/>
              <a:t>, </a:t>
            </a:r>
            <a:r>
              <a:rPr lang="en-US" dirty="0" err="1"/>
              <a:t>akurasi</a:t>
            </a:r>
            <a:r>
              <a:rPr lang="en-US" dirty="0"/>
              <a:t> no </a:t>
            </a:r>
            <a:r>
              <a:rPr lang="en-US" dirty="0" err="1"/>
              <a:t>presizaun</a:t>
            </a:r>
            <a:endParaRPr lang="en-PH" alt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F9BDDDE-755F-7B54-7355-9E3BA702E545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15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643D29-A551-F67D-0BDF-142C3181FCF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1091789"/>
            <a:ext cx="8092189" cy="48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3246678" y="1832442"/>
            <a:ext cx="1659607" cy="2697028"/>
          </a:xfrm>
          <a:prstGeom prst="rect">
            <a:avLst/>
          </a:prstGeom>
          <a:noFill/>
          <a:ln w="5715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346667"/>
              </a:solidFill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9975581" y="4136323"/>
            <a:ext cx="18678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t-IT" sz="1400" b="1" dirty="0">
                <a:solidFill>
                  <a:srgbClr val="CC0099"/>
                </a:solidFill>
                <a:latin typeface="Arial" charset="0"/>
              </a:rPr>
              <a:t>Ho dispozitivu ne'ebé ativadu ho GNSS</a:t>
            </a:r>
            <a:endParaRPr lang="en-US" sz="1400" b="1" dirty="0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127054" y="2442292"/>
            <a:ext cx="164777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La ho dispozitivu ne'ebé ativadu ho GNSS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Rectangle 50"/>
          <p:cNvSpPr>
            <a:spLocks noChangeArrowheads="1"/>
          </p:cNvSpPr>
          <p:nvPr/>
        </p:nvSpPr>
        <p:spPr bwMode="auto">
          <a:xfrm>
            <a:off x="4906284" y="2380196"/>
            <a:ext cx="4960729" cy="3512255"/>
          </a:xfrm>
          <a:prstGeom prst="rect">
            <a:avLst/>
          </a:prstGeom>
          <a:noFill/>
          <a:ln w="57150" algn="ctr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4666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E01B9-0CCF-1740-2B96-F5974151EFEF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CH" dirty="0"/>
              <a:t>GNSS - </a:t>
            </a:r>
            <a:r>
              <a:rPr lang="es-ES" dirty="0" err="1"/>
              <a:t>Métodu</a:t>
            </a:r>
            <a:r>
              <a:rPr lang="es-ES" dirty="0"/>
              <a:t> sira </a:t>
            </a:r>
            <a:r>
              <a:rPr lang="es-ES" dirty="0" err="1"/>
              <a:t>halibur</a:t>
            </a:r>
            <a:r>
              <a:rPr lang="es-ES" dirty="0"/>
              <a:t> </a:t>
            </a:r>
            <a:r>
              <a:rPr lang="es-ES" dirty="0" err="1"/>
              <a:t>dadus</a:t>
            </a:r>
            <a:r>
              <a:rPr lang="es-ES" dirty="0"/>
              <a:t> </a:t>
            </a:r>
            <a:r>
              <a:rPr lang="es-ES" dirty="0" err="1"/>
              <a:t>nian</a:t>
            </a:r>
            <a:endParaRPr lang="fr-CH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DA267EA-7D61-C5C6-C3B2-717BF4C9424C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16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1F1BB-C6CF-F43A-145A-0C32ED6AF427}"/>
              </a:ext>
            </a:extLst>
          </p:cNvPr>
          <p:cNvSpPr txBox="1"/>
          <p:nvPr/>
        </p:nvSpPr>
        <p:spPr>
          <a:xfrm>
            <a:off x="-1182" y="6113150"/>
            <a:ext cx="48857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/>
              <a:t>https://www.healthgeolab.net/DOCUMENTS/Guide_HGLC_Part2_4_2.pdf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938EDB-D17B-FE61-FB85-53D52E0538B2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1774824" y="2811624"/>
            <a:ext cx="147185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-up of a hand holding a device&#10;&#10;Description automatically generated">
            <a:extLst>
              <a:ext uri="{FF2B5EF4-FFF2-40B4-BE49-F238E27FC236}">
                <a16:creationId xmlns:a16="http://schemas.microsoft.com/office/drawing/2014/main" id="{CA1C170A-7DBE-86B8-92ED-3C7029981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78197" y="407798"/>
            <a:ext cx="1013082" cy="71743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A5829-FF85-E407-2E2E-B56C16C140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20" t="38265" r="10441" b="47050"/>
          <a:stretch/>
        </p:blipFill>
        <p:spPr>
          <a:xfrm>
            <a:off x="11704866" y="1148161"/>
            <a:ext cx="277179" cy="2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6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65"/>
          <p:cNvSpPr>
            <a:spLocks noChangeArrowheads="1"/>
          </p:cNvSpPr>
          <p:nvPr/>
        </p:nvSpPr>
        <p:spPr bwMode="auto">
          <a:xfrm>
            <a:off x="139181" y="1736897"/>
            <a:ext cx="4885764" cy="4410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err="1"/>
              <a:t>Deskrisaun</a:t>
            </a:r>
            <a:r>
              <a:rPr lang="en-US" sz="2400" dirty="0"/>
              <a:t> </a:t>
            </a:r>
            <a:r>
              <a:rPr lang="en-US" sz="2400" dirty="0" err="1"/>
              <a:t>kona-ba</a:t>
            </a:r>
            <a:r>
              <a:rPr lang="en-US" sz="2400" dirty="0"/>
              <a:t> </a:t>
            </a:r>
            <a:r>
              <a:rPr lang="en-US" sz="2400" dirty="0" err="1"/>
              <a:t>dispozitivu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hela</a:t>
            </a:r>
            <a:endParaRPr lang="en-US" sz="2400" dirty="0"/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err="1"/>
              <a:t>Manuál</a:t>
            </a:r>
            <a:r>
              <a:rPr lang="en-US" sz="2400" dirty="0"/>
              <a:t> </a:t>
            </a:r>
            <a:r>
              <a:rPr lang="en-US" sz="2400" dirty="0" err="1"/>
              <a:t>utilizadór</a:t>
            </a:r>
            <a:r>
              <a:rPr lang="en-US" sz="2400" dirty="0"/>
              <a:t> </a:t>
            </a:r>
            <a:r>
              <a:rPr lang="en-US" sz="2400" dirty="0" err="1"/>
              <a:t>dispozitivu</a:t>
            </a:r>
            <a:r>
              <a:rPr lang="en-US" sz="2400" dirty="0"/>
              <a:t> no/ka </a:t>
            </a:r>
            <a:r>
              <a:rPr lang="en-US" sz="2400" dirty="0" err="1"/>
              <a:t>aplikasaun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r>
              <a:rPr lang="en-US" sz="2400" dirty="0"/>
              <a:t> (</a:t>
            </a:r>
            <a:r>
              <a:rPr lang="en-US" sz="2400" dirty="0" err="1"/>
              <a:t>botaun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, </a:t>
            </a:r>
            <a:r>
              <a:rPr lang="en-US" sz="2400" dirty="0" err="1"/>
              <a:t>funsaun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, </a:t>
            </a:r>
            <a:r>
              <a:rPr lang="en-US" sz="2400" dirty="0" err="1"/>
              <a:t>nst</a:t>
            </a:r>
            <a:r>
              <a:rPr lang="en-US" sz="2400" dirty="0"/>
              <a:t>.)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err="1"/>
              <a:t>Oinsá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konfigura</a:t>
            </a:r>
            <a:r>
              <a:rPr lang="en-US" sz="2400" dirty="0"/>
              <a:t> </a:t>
            </a:r>
            <a:r>
              <a:rPr lang="en-US" sz="2400" dirty="0" err="1"/>
              <a:t>dispozitivu</a:t>
            </a:r>
            <a:r>
              <a:rPr lang="en-US" sz="2400" dirty="0"/>
              <a:t> no/ka </a:t>
            </a:r>
            <a:r>
              <a:rPr lang="en-US" sz="2400" dirty="0" err="1"/>
              <a:t>aplikasaun</a:t>
            </a:r>
            <a:endParaRPr lang="en-US" sz="2400" dirty="0"/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err="1"/>
              <a:t>Materiál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adisionál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dispozitivu</a:t>
            </a:r>
            <a:r>
              <a:rPr lang="en-US" sz="2400" dirty="0"/>
              <a:t> no/ka </a:t>
            </a:r>
            <a:r>
              <a:rPr lang="en-US" sz="2400" dirty="0" err="1"/>
              <a:t>aplikasaun</a:t>
            </a:r>
            <a:r>
              <a:rPr lang="en-US" sz="2400" dirty="0"/>
              <a:t> (</a:t>
            </a:r>
            <a:r>
              <a:rPr lang="en-US" sz="2400" dirty="0" err="1"/>
              <a:t>ezemplu</a:t>
            </a:r>
            <a:r>
              <a:rPr lang="en-US" sz="2400" dirty="0"/>
              <a:t>, </a:t>
            </a:r>
            <a:r>
              <a:rPr lang="en-US" sz="2400" dirty="0" err="1"/>
              <a:t>formuláriu</a:t>
            </a:r>
            <a:r>
              <a:rPr lang="en-US" sz="2400" dirty="0"/>
              <a:t>, </a:t>
            </a:r>
            <a:r>
              <a:rPr lang="en-US" sz="2400" dirty="0" err="1"/>
              <a:t>dokumentu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seluk</a:t>
            </a:r>
            <a:r>
              <a:rPr lang="en-US" sz="2400" dirty="0"/>
              <a:t>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err="1"/>
              <a:t>Prosesu</a:t>
            </a:r>
            <a:r>
              <a:rPr lang="en-US" sz="2400" dirty="0"/>
              <a:t> </a:t>
            </a:r>
            <a:r>
              <a:rPr lang="en-US" sz="2400" dirty="0" err="1"/>
              <a:t>etapa-ba-etapa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kolektór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endParaRPr lang="en-US" sz="2400" dirty="0"/>
          </a:p>
        </p:txBody>
      </p:sp>
      <p:sp>
        <p:nvSpPr>
          <p:cNvPr id="21" name="Rectangle 265"/>
          <p:cNvSpPr>
            <a:spLocks noChangeArrowheads="1"/>
          </p:cNvSpPr>
          <p:nvPr/>
        </p:nvSpPr>
        <p:spPr bwMode="auto">
          <a:xfrm>
            <a:off x="439738" y="806087"/>
            <a:ext cx="11139718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err="1"/>
              <a:t>Importante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no </a:t>
            </a:r>
            <a:r>
              <a:rPr lang="en-US" sz="2400" dirty="0" err="1"/>
              <a:t>tuir</a:t>
            </a:r>
            <a:r>
              <a:rPr lang="en-US" sz="2400" dirty="0"/>
              <a:t> Prosedimentu </a:t>
            </a:r>
            <a:r>
              <a:rPr lang="en-US" sz="2400" dirty="0" err="1"/>
              <a:t>Padraun</a:t>
            </a:r>
            <a:r>
              <a:rPr lang="en-US" sz="2400" dirty="0"/>
              <a:t> </a:t>
            </a:r>
            <a:r>
              <a:rPr lang="en-US" sz="2400" dirty="0" err="1"/>
              <a:t>Operasionál</a:t>
            </a:r>
            <a:r>
              <a:rPr lang="en-US" sz="2400" dirty="0"/>
              <a:t> (SOP)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8C9519-6E5C-DEE5-C3C9-63E1F58B99DA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it-IT" dirty="0"/>
              <a:t>GNSS - Prosedimentu Padraun Operasionál (SOP)</a:t>
            </a:r>
            <a:endParaRPr lang="en-PH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FE8A0A-4181-EAC5-C491-1802442FA98E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17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265">
            <a:extLst>
              <a:ext uri="{FF2B5EF4-FFF2-40B4-BE49-F238E27FC236}">
                <a16:creationId xmlns:a16="http://schemas.microsoft.com/office/drawing/2014/main" id="{4EB839CF-4663-719F-C543-9A8CD2DD2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1314730"/>
            <a:ext cx="4460595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SOP </a:t>
            </a:r>
            <a:r>
              <a:rPr lang="en-US" sz="2400" dirty="0" err="1"/>
              <a:t>tenke</a:t>
            </a:r>
            <a:r>
              <a:rPr lang="en-US" sz="2400" dirty="0"/>
              <a:t> </a:t>
            </a:r>
            <a:r>
              <a:rPr lang="en-US" sz="2400" dirty="0" err="1"/>
              <a:t>kobre</a:t>
            </a:r>
            <a:r>
              <a:rPr lang="en-US" sz="2400" dirty="0"/>
              <a:t> </a:t>
            </a:r>
            <a:r>
              <a:rPr lang="en-US" sz="2400" dirty="0" err="1"/>
              <a:t>pelumenus</a:t>
            </a:r>
            <a:r>
              <a:rPr lang="en-US" sz="2400" dirty="0"/>
              <a:t>: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E0D0519-2607-7785-4CF5-C6BA91AB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141" y="1323138"/>
            <a:ext cx="2057860" cy="17813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AE9EE-F639-3249-D366-44CFDE98F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015" y="1728805"/>
            <a:ext cx="1913972" cy="27513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82C8A6-FA5C-1864-BAEF-604023122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058" y="3104472"/>
            <a:ext cx="3104607" cy="1666234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24611" y="3689101"/>
            <a:ext cx="2917825" cy="2257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73ED97-4231-28EA-9BBC-F5C6BAFA748F}"/>
              </a:ext>
            </a:extLst>
          </p:cNvPr>
          <p:cNvSpPr txBox="1"/>
          <p:nvPr/>
        </p:nvSpPr>
        <p:spPr>
          <a:xfrm>
            <a:off x="-1182" y="6113150"/>
            <a:ext cx="48857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/>
              <a:t>https://www.healthgeolab.net/DOCUMENTS/Guide_HGLC_Part2_4_2.pdf</a:t>
            </a:r>
          </a:p>
        </p:txBody>
      </p:sp>
      <p:sp>
        <p:nvSpPr>
          <p:cNvPr id="6" name="Rectangle 265">
            <a:extLst>
              <a:ext uri="{FF2B5EF4-FFF2-40B4-BE49-F238E27FC236}">
                <a16:creationId xmlns:a16="http://schemas.microsoft.com/office/drawing/2014/main" id="{E0F21941-D86D-F888-C44D-16B19E71B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692" y="4804066"/>
            <a:ext cx="3104607" cy="1086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err="1"/>
              <a:t>Importante</a:t>
            </a:r>
            <a:r>
              <a:rPr lang="en-US" sz="2400" dirty="0"/>
              <a:t> </a:t>
            </a:r>
            <a:r>
              <a:rPr lang="en-US" sz="2400" dirty="0" err="1"/>
              <a:t>mós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SOP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supervizór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endParaRPr lang="en-US" sz="2400" dirty="0"/>
          </a:p>
        </p:txBody>
      </p:sp>
      <p:pic>
        <p:nvPicPr>
          <p:cNvPr id="8" name="Picture 1" descr="C:\Users\Samsung\AppData\Local\Microsoft\Windows\INetCache\IE\3LEF0BVK\556px-Mauritius_Road_Signs_-_Warning_Sign_-_Other_dangers.svg[1].png">
            <a:extLst>
              <a:ext uri="{FF2B5EF4-FFF2-40B4-BE49-F238E27FC236}">
                <a16:creationId xmlns:a16="http://schemas.microsoft.com/office/drawing/2014/main" id="{39B69D3D-49A0-A500-4C8A-5D38C9E01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00" y="5313917"/>
            <a:ext cx="943450" cy="8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close-up of a hand holding a device&#10;&#10;Description automatically generated">
            <a:extLst>
              <a:ext uri="{FF2B5EF4-FFF2-40B4-BE49-F238E27FC236}">
                <a16:creationId xmlns:a16="http://schemas.microsoft.com/office/drawing/2014/main" id="{F08E97B9-AEC4-0990-F1A7-DB2BC25B75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78197" y="407798"/>
            <a:ext cx="1013082" cy="71743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7BC744-950F-0020-44B5-806631DC971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520" t="38265" r="10441" b="47050"/>
          <a:stretch/>
        </p:blipFill>
        <p:spPr>
          <a:xfrm>
            <a:off x="11704866" y="1148161"/>
            <a:ext cx="277179" cy="2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46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65"/>
          <p:cNvSpPr>
            <a:spLocks noChangeArrowheads="1"/>
          </p:cNvSpPr>
          <p:nvPr/>
        </p:nvSpPr>
        <p:spPr bwMode="auto">
          <a:xfrm>
            <a:off x="420688" y="806087"/>
            <a:ext cx="11139718" cy="754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Faze </a:t>
            </a:r>
            <a:r>
              <a:rPr lang="en-US" sz="2400" dirty="0" err="1"/>
              <a:t>ida-ne'e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krítiku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kolektór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 </a:t>
            </a:r>
            <a:r>
              <a:rPr lang="en-US" sz="2400" dirty="0" err="1"/>
              <a:t>independente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kampu</a:t>
            </a:r>
            <a:r>
              <a:rPr lang="en-US" sz="2400" dirty="0"/>
              <a:t> no </a:t>
            </a:r>
            <a:r>
              <a:rPr lang="en-US" sz="2400" dirty="0" err="1"/>
              <a:t>bele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koordenada</a:t>
            </a:r>
            <a:r>
              <a:rPr lang="en-US" sz="2400" dirty="0"/>
              <a:t> </a:t>
            </a:r>
            <a:r>
              <a:rPr lang="en-US" sz="2400" dirty="0" err="1"/>
              <a:t>jeográfika</a:t>
            </a:r>
            <a:r>
              <a:rPr lang="en-US" sz="2400" dirty="0"/>
              <a:t> ho </a:t>
            </a:r>
            <a:r>
              <a:rPr lang="en-US" sz="2400" dirty="0" err="1"/>
              <a:t>kualidade</a:t>
            </a:r>
            <a:r>
              <a:rPr lang="en-US" sz="2400" dirty="0"/>
              <a:t> </a:t>
            </a:r>
            <a:r>
              <a:rPr lang="en-US" sz="2400" dirty="0" err="1"/>
              <a:t>aas</a:t>
            </a:r>
            <a:r>
              <a:rPr lang="en-US" sz="2400" dirty="0"/>
              <a:t> ho </a:t>
            </a:r>
            <a:r>
              <a:rPr lang="en-US" sz="2400" dirty="0" err="1"/>
              <a:t>supervizaun</a:t>
            </a:r>
            <a:r>
              <a:rPr lang="en-US" sz="2400" dirty="0"/>
              <a:t> </a:t>
            </a:r>
            <a:r>
              <a:rPr lang="en-US" sz="2400" dirty="0" err="1"/>
              <a:t>mínimu</a:t>
            </a:r>
            <a:endParaRPr 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8C9519-6E5C-DEE5-C3C9-63E1F58B99DA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– </a:t>
            </a:r>
            <a:r>
              <a:rPr lang="en-US" dirty="0" err="1"/>
              <a:t>Molok</a:t>
            </a:r>
            <a:r>
              <a:rPr lang="en-US" dirty="0"/>
              <a:t> </a:t>
            </a:r>
            <a:r>
              <a:rPr lang="en-US" dirty="0" err="1"/>
              <a:t>foti</a:t>
            </a:r>
            <a:r>
              <a:rPr lang="en-US" dirty="0"/>
              <a:t> </a:t>
            </a:r>
            <a:r>
              <a:rPr lang="en-US" dirty="0" err="1"/>
              <a:t>dadus</a:t>
            </a:r>
            <a:endParaRPr lang="en-PH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FE8A0A-4181-EAC5-C491-1802442FA98E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18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265">
            <a:extLst>
              <a:ext uri="{FF2B5EF4-FFF2-40B4-BE49-F238E27FC236}">
                <a16:creationId xmlns:a16="http://schemas.microsoft.com/office/drawing/2014/main" id="{8BF78F3A-D66D-0635-EA98-08BECF40F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" y="1825947"/>
            <a:ext cx="11376865" cy="1086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Asaun </a:t>
            </a:r>
            <a:r>
              <a:rPr lang="en-US" sz="2400" dirty="0" err="1"/>
              <a:t>prinsipál</a:t>
            </a:r>
            <a:r>
              <a:rPr lang="en-US" sz="2400" dirty="0"/>
              <a:t> </a:t>
            </a:r>
            <a:r>
              <a:rPr lang="en-US" sz="2400" dirty="0" err="1"/>
              <a:t>rua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1. </a:t>
            </a:r>
            <a:r>
              <a:rPr lang="en-US" sz="2400" dirty="0" err="1"/>
              <a:t>Prepara</a:t>
            </a:r>
            <a:r>
              <a:rPr lang="en-US" sz="2400" dirty="0"/>
              <a:t> </a:t>
            </a:r>
            <a:r>
              <a:rPr lang="en-US" sz="2400" dirty="0" err="1"/>
              <a:t>materiál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presiza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implementa</a:t>
            </a:r>
            <a:r>
              <a:rPr lang="en-US" sz="2400" dirty="0"/>
              <a:t> </a:t>
            </a:r>
            <a:r>
              <a:rPr lang="en-US" sz="2400" dirty="0" err="1"/>
              <a:t>métodu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hili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2. </a:t>
            </a:r>
            <a:r>
              <a:rPr lang="en-US" sz="2400" dirty="0" err="1"/>
              <a:t>Hili</a:t>
            </a:r>
            <a:r>
              <a:rPr lang="en-US" sz="2400" dirty="0"/>
              <a:t> no </a:t>
            </a:r>
            <a:r>
              <a:rPr lang="en-US" sz="2400" dirty="0" err="1"/>
              <a:t>treinu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no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nia</a:t>
            </a:r>
            <a:r>
              <a:rPr lang="en-US" sz="2400" dirty="0"/>
              <a:t> </a:t>
            </a:r>
            <a:r>
              <a:rPr lang="en-US" sz="2400" dirty="0" err="1"/>
              <a:t>supervizór</a:t>
            </a:r>
            <a:r>
              <a:rPr lang="en-US" sz="2400" dirty="0"/>
              <a:t>(</a:t>
            </a:r>
            <a:r>
              <a:rPr lang="en-US" sz="2400" dirty="0" err="1"/>
              <a:t>sira</a:t>
            </a:r>
            <a:r>
              <a:rPr lang="en-US" sz="2400" dirty="0"/>
              <a:t>)</a:t>
            </a:r>
          </a:p>
        </p:txBody>
      </p:sp>
      <p:pic>
        <p:nvPicPr>
          <p:cNvPr id="12" name="Picture 11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8FE4CE11-E079-2121-6B8B-E9B915AE5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21465" r="12265" b="3311"/>
          <a:stretch/>
        </p:blipFill>
        <p:spPr>
          <a:xfrm>
            <a:off x="6208943" y="3230616"/>
            <a:ext cx="3428319" cy="1746321"/>
          </a:xfrm>
          <a:prstGeom prst="rect">
            <a:avLst/>
          </a:prstGeom>
        </p:spPr>
      </p:pic>
      <p:pic>
        <p:nvPicPr>
          <p:cNvPr id="10" name="Picture 9" descr="A group of women standing outside&#10;&#10;Description automatically generated">
            <a:extLst>
              <a:ext uri="{FF2B5EF4-FFF2-40B4-BE49-F238E27FC236}">
                <a16:creationId xmlns:a16="http://schemas.microsoft.com/office/drawing/2014/main" id="{27DB9398-3124-7A97-E597-E35F61E96E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3" y="4337976"/>
            <a:ext cx="4030663" cy="1858136"/>
          </a:xfrm>
          <a:prstGeom prst="rect">
            <a:avLst/>
          </a:prstGeom>
        </p:spPr>
      </p:pic>
      <p:pic>
        <p:nvPicPr>
          <p:cNvPr id="16" name="Picture 15" descr="A close-up of a gps device&#10;&#10;Description automatically generated">
            <a:extLst>
              <a:ext uri="{FF2B5EF4-FFF2-40B4-BE49-F238E27FC236}">
                <a16:creationId xmlns:a16="http://schemas.microsoft.com/office/drawing/2014/main" id="{7A8CBA44-4EC7-7515-D251-C6EB65100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3041739"/>
            <a:ext cx="867615" cy="15493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227D5F-C53D-DF71-0E62-D53DFABFA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223" y="3537037"/>
            <a:ext cx="1902462" cy="2514875"/>
          </a:xfrm>
          <a:prstGeom prst="rect">
            <a:avLst/>
          </a:prstGeom>
        </p:spPr>
      </p:pic>
      <p:pic>
        <p:nvPicPr>
          <p:cNvPr id="22" name="Picture 21" descr="A black and yellow pen&#10;&#10;Description automatically generated">
            <a:extLst>
              <a:ext uri="{FF2B5EF4-FFF2-40B4-BE49-F238E27FC236}">
                <a16:creationId xmlns:a16="http://schemas.microsoft.com/office/drawing/2014/main" id="{499764A2-F0A3-55A8-185B-C6E9FF606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0291112">
            <a:off x="3419995" y="3946533"/>
            <a:ext cx="1289035" cy="12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8C9519-6E5C-DEE5-C3C9-63E1F58B99DA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– </a:t>
            </a:r>
            <a:r>
              <a:rPr lang="en-US" dirty="0" err="1"/>
              <a:t>Molok</a:t>
            </a:r>
            <a:r>
              <a:rPr lang="en-US" dirty="0"/>
              <a:t> </a:t>
            </a:r>
            <a:r>
              <a:rPr lang="en-US" dirty="0" err="1"/>
              <a:t>foti</a:t>
            </a:r>
            <a:r>
              <a:rPr lang="en-US" dirty="0"/>
              <a:t> </a:t>
            </a:r>
            <a:r>
              <a:rPr lang="en-US" dirty="0" err="1"/>
              <a:t>dadus</a:t>
            </a:r>
            <a:r>
              <a:rPr lang="en-US" dirty="0"/>
              <a:t> (</a:t>
            </a:r>
            <a:r>
              <a:rPr lang="en-US" dirty="0" err="1"/>
              <a:t>preparasaun</a:t>
            </a:r>
            <a:r>
              <a:rPr lang="en-US" dirty="0"/>
              <a:t> </a:t>
            </a:r>
            <a:r>
              <a:rPr lang="en-US" dirty="0" err="1"/>
              <a:t>materiál</a:t>
            </a:r>
            <a:r>
              <a:rPr lang="en-US" dirty="0"/>
              <a:t>)</a:t>
            </a:r>
            <a:endParaRPr lang="en-PH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FE8A0A-4181-EAC5-C491-1802442FA98E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19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265">
            <a:extLst>
              <a:ext uri="{FF2B5EF4-FFF2-40B4-BE49-F238E27FC236}">
                <a16:creationId xmlns:a16="http://schemas.microsoft.com/office/drawing/2014/main" id="{8BF78F3A-D66D-0635-EA98-08BECF40F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92" y="678716"/>
            <a:ext cx="6840958" cy="57405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ES" sz="2400" dirty="0" err="1"/>
              <a:t>Preparasaun</a:t>
            </a:r>
            <a:r>
              <a:rPr lang="es-ES" sz="2400" dirty="0"/>
              <a:t> </a:t>
            </a:r>
            <a:r>
              <a:rPr lang="es-ES" sz="2400" dirty="0" err="1"/>
              <a:t>ba</a:t>
            </a:r>
            <a:r>
              <a:rPr lang="es-ES" sz="2400" dirty="0"/>
              <a:t> </a:t>
            </a:r>
            <a:r>
              <a:rPr lang="es-ES" sz="2400" dirty="0" err="1"/>
              <a:t>materiál</a:t>
            </a:r>
            <a:r>
              <a:rPr lang="es-ES" sz="2400" dirty="0"/>
              <a:t> </a:t>
            </a:r>
            <a:r>
              <a:rPr lang="es-ES" sz="2400" dirty="0" err="1"/>
              <a:t>tenke</a:t>
            </a:r>
            <a:r>
              <a:rPr lang="es-ES" sz="2400" dirty="0"/>
              <a:t> </a:t>
            </a:r>
            <a:r>
              <a:rPr lang="es-ES" sz="2400" dirty="0" err="1"/>
              <a:t>kobre</a:t>
            </a:r>
            <a:r>
              <a:rPr lang="en-US" sz="2400" dirty="0"/>
              <a:t>:</a:t>
            </a:r>
          </a:p>
          <a:p>
            <a:pPr marL="89535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/>
              <a:t>Selesaun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métodu</a:t>
            </a:r>
            <a:r>
              <a:rPr lang="en-US" sz="2400" dirty="0"/>
              <a:t> </a:t>
            </a:r>
            <a:r>
              <a:rPr lang="en-US" sz="2400" dirty="0" err="1"/>
              <a:t>kolesaun</a:t>
            </a:r>
            <a:r>
              <a:rPr lang="en-US" sz="2400" dirty="0"/>
              <a:t> </a:t>
            </a:r>
            <a:r>
              <a:rPr lang="en-US" sz="2400" dirty="0" err="1"/>
              <a:t>ne’ebé</a:t>
            </a:r>
            <a:r>
              <a:rPr lang="en-US" sz="2400" dirty="0"/>
              <a:t> sei </a:t>
            </a:r>
            <a:r>
              <a:rPr lang="en-US" sz="2400" dirty="0" err="1"/>
              <a:t>implementa</a:t>
            </a:r>
            <a:r>
              <a:rPr lang="en-US" sz="2400" dirty="0"/>
              <a:t> </a:t>
            </a:r>
          </a:p>
          <a:p>
            <a:pPr marL="89535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/>
              <a:t>Ajustamentu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formuláriu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koresponde</a:t>
            </a:r>
            <a:r>
              <a:rPr lang="en-US" sz="2400" dirty="0"/>
              <a:t> ho </a:t>
            </a:r>
            <a:r>
              <a:rPr lang="en-US" sz="2400" dirty="0" err="1"/>
              <a:t>métodu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hili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endParaRPr lang="en-US" sz="2400" dirty="0"/>
          </a:p>
          <a:p>
            <a:pPr marL="89535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/>
              <a:t>Kriasaun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formuláriu</a:t>
            </a:r>
            <a:r>
              <a:rPr lang="en-US" sz="2400" dirty="0"/>
              <a:t> </a:t>
            </a:r>
            <a:r>
              <a:rPr lang="en-US" sz="2400" dirty="0" err="1"/>
              <a:t>eletróniku</a:t>
            </a:r>
            <a:r>
              <a:rPr lang="en-US" sz="2400" dirty="0"/>
              <a:t>, se </a:t>
            </a:r>
            <a:r>
              <a:rPr lang="en-US" sz="2400" dirty="0" err="1"/>
              <a:t>presiza</a:t>
            </a:r>
            <a:endParaRPr lang="en-US" sz="2400" dirty="0"/>
          </a:p>
          <a:p>
            <a:pPr marL="89535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/>
              <a:t>Preparasaun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dokumentu</a:t>
            </a:r>
            <a:r>
              <a:rPr lang="en-US" sz="2400" dirty="0"/>
              <a:t> no </a:t>
            </a:r>
            <a:r>
              <a:rPr lang="en-US" sz="2400" dirty="0" err="1"/>
              <a:t>materiál</a:t>
            </a:r>
            <a:r>
              <a:rPr lang="en-US" sz="2400" dirty="0"/>
              <a:t> </a:t>
            </a:r>
            <a:r>
              <a:rPr lang="en-US" sz="2400" dirty="0" err="1"/>
              <a:t>asosiadu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endParaRPr lang="en-US" sz="2400" dirty="0"/>
          </a:p>
          <a:p>
            <a:pPr marL="89535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/>
              <a:t>Dezenvolvimentu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SOP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implementa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terenu</a:t>
            </a:r>
            <a:endParaRPr lang="en-US" sz="2400" dirty="0"/>
          </a:p>
          <a:p>
            <a:pPr marL="89535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/>
              <a:t>Instalasaun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aplikasaun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dispozitivu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se </a:t>
            </a:r>
            <a:r>
              <a:rPr lang="en-US" sz="2400" dirty="0" err="1"/>
              <a:t>presiza</a:t>
            </a:r>
            <a:endParaRPr lang="en-US" sz="2400" dirty="0"/>
          </a:p>
          <a:p>
            <a:pPr marL="89535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/>
              <a:t>Konfigurasaun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dispozitivu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no/ka </a:t>
            </a:r>
            <a:r>
              <a:rPr lang="en-US" sz="2400" dirty="0" err="1"/>
              <a:t>aplikasaun</a:t>
            </a:r>
            <a:r>
              <a:rPr lang="en-US" sz="2400" dirty="0"/>
              <a:t> no </a:t>
            </a:r>
            <a:r>
              <a:rPr lang="en-US" sz="2400" dirty="0" err="1"/>
              <a:t>verifikasaun</a:t>
            </a:r>
            <a:r>
              <a:rPr lang="en-US" sz="2400" dirty="0"/>
              <a:t> </a:t>
            </a:r>
            <a:r>
              <a:rPr lang="en-US" sz="2400" dirty="0" err="1"/>
              <a:t>katak</a:t>
            </a:r>
            <a:r>
              <a:rPr lang="en-US" sz="2400" dirty="0"/>
              <a:t> </a:t>
            </a:r>
            <a:r>
              <a:rPr lang="en-US" sz="2400" dirty="0" err="1"/>
              <a:t>simu-na'in</a:t>
            </a:r>
            <a:r>
              <a:rPr lang="en-US" sz="2400" dirty="0"/>
              <a:t> GNSS </a:t>
            </a:r>
            <a:r>
              <a:rPr lang="en-US" sz="2400" dirty="0" err="1"/>
              <a:t>funsiona</a:t>
            </a:r>
            <a:r>
              <a:rPr lang="en-US" sz="2400" dirty="0"/>
              <a:t> ho </a:t>
            </a:r>
            <a:r>
              <a:rPr lang="en-US" sz="2400" dirty="0" err="1"/>
              <a:t>loloos</a:t>
            </a:r>
            <a:endParaRPr lang="en-US" sz="2400" dirty="0"/>
          </a:p>
          <a:p>
            <a:pPr marL="89535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/>
              <a:t>Preparasaun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matéria</a:t>
            </a:r>
            <a:r>
              <a:rPr lang="en-US" sz="2400" dirty="0"/>
              <a:t> </a:t>
            </a:r>
            <a:r>
              <a:rPr lang="en-US" sz="2400" dirty="0" err="1"/>
              <a:t>formasaun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976E4-28D9-8309-9D1A-63217747AC49}"/>
              </a:ext>
            </a:extLst>
          </p:cNvPr>
          <p:cNvSpPr/>
          <p:nvPr/>
        </p:nvSpPr>
        <p:spPr>
          <a:xfrm>
            <a:off x="1352326" y="4990601"/>
            <a:ext cx="5768134" cy="992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2BE8B-A9E5-F60C-12E0-58E0A36AC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707" y="1284042"/>
            <a:ext cx="4149630" cy="2084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7F1EF-6D77-4D12-780D-272DEAFFE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707" y="3941491"/>
            <a:ext cx="4149630" cy="2084609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32163C3-BDA4-439E-29C5-8C7A2A8E828E}"/>
              </a:ext>
            </a:extLst>
          </p:cNvPr>
          <p:cNvSpPr/>
          <p:nvPr/>
        </p:nvSpPr>
        <p:spPr>
          <a:xfrm>
            <a:off x="10603230" y="2120600"/>
            <a:ext cx="95250" cy="907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4E998C33-B136-A6EA-570B-B430CBC6FA93}"/>
              </a:ext>
            </a:extLst>
          </p:cNvPr>
          <p:cNvSpPr/>
          <p:nvPr/>
        </p:nvSpPr>
        <p:spPr>
          <a:xfrm>
            <a:off x="10683240" y="2260007"/>
            <a:ext cx="95250" cy="907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2190080-F324-F515-28C9-03D7ECCC0CCD}"/>
              </a:ext>
            </a:extLst>
          </p:cNvPr>
          <p:cNvSpPr/>
          <p:nvPr/>
        </p:nvSpPr>
        <p:spPr>
          <a:xfrm>
            <a:off x="10603230" y="2384509"/>
            <a:ext cx="95250" cy="907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CD880C8-69FC-3731-8877-0F9F8AE37CAD}"/>
              </a:ext>
            </a:extLst>
          </p:cNvPr>
          <p:cNvSpPr/>
          <p:nvPr/>
        </p:nvSpPr>
        <p:spPr>
          <a:xfrm>
            <a:off x="10728960" y="2090120"/>
            <a:ext cx="95250" cy="907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A73CAF0-B45C-0BF6-034C-B675A8960B8E}"/>
              </a:ext>
            </a:extLst>
          </p:cNvPr>
          <p:cNvSpPr/>
          <p:nvPr/>
        </p:nvSpPr>
        <p:spPr>
          <a:xfrm>
            <a:off x="10816144" y="2260007"/>
            <a:ext cx="95250" cy="907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473D233-1E1E-CDE8-D2EB-FBCB1FE34D74}"/>
              </a:ext>
            </a:extLst>
          </p:cNvPr>
          <p:cNvSpPr/>
          <p:nvPr/>
        </p:nvSpPr>
        <p:spPr>
          <a:xfrm>
            <a:off x="10744424" y="4110292"/>
            <a:ext cx="95250" cy="907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215E2CB-848C-9E67-53CA-A92AE4D1F23E}"/>
              </a:ext>
            </a:extLst>
          </p:cNvPr>
          <p:cNvSpPr/>
          <p:nvPr/>
        </p:nvSpPr>
        <p:spPr>
          <a:xfrm>
            <a:off x="11312898" y="5234826"/>
            <a:ext cx="95250" cy="907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555135E-63F2-9E62-0A6E-572DA8B024B8}"/>
              </a:ext>
            </a:extLst>
          </p:cNvPr>
          <p:cNvSpPr/>
          <p:nvPr/>
        </p:nvSpPr>
        <p:spPr>
          <a:xfrm>
            <a:off x="7871123" y="4679702"/>
            <a:ext cx="95250" cy="907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58FDF0E-3376-2542-CF70-89332E0D2BC0}"/>
              </a:ext>
            </a:extLst>
          </p:cNvPr>
          <p:cNvSpPr/>
          <p:nvPr/>
        </p:nvSpPr>
        <p:spPr>
          <a:xfrm>
            <a:off x="10744424" y="4893025"/>
            <a:ext cx="95250" cy="907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C39E8DB7-A40F-CEE2-2663-2B9F6D8F3DED}"/>
              </a:ext>
            </a:extLst>
          </p:cNvPr>
          <p:cNvSpPr/>
          <p:nvPr/>
        </p:nvSpPr>
        <p:spPr>
          <a:xfrm>
            <a:off x="10316249" y="5325596"/>
            <a:ext cx="95250" cy="907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F843E0B5-B529-A14E-C283-3C73DE6870D5}"/>
              </a:ext>
            </a:extLst>
          </p:cNvPr>
          <p:cNvSpPr/>
          <p:nvPr/>
        </p:nvSpPr>
        <p:spPr>
          <a:xfrm>
            <a:off x="9799096" y="4471704"/>
            <a:ext cx="95250" cy="907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147FF81F-CF41-5100-258F-9B23BFFABEA4}"/>
              </a:ext>
            </a:extLst>
          </p:cNvPr>
          <p:cNvSpPr/>
          <p:nvPr/>
        </p:nvSpPr>
        <p:spPr>
          <a:xfrm>
            <a:off x="10776585" y="2428808"/>
            <a:ext cx="95250" cy="907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8FF374-4B9A-D565-192E-3F7639053CED}"/>
              </a:ext>
            </a:extLst>
          </p:cNvPr>
          <p:cNvSpPr txBox="1"/>
          <p:nvPr/>
        </p:nvSpPr>
        <p:spPr>
          <a:xfrm>
            <a:off x="7411182" y="3365550"/>
            <a:ext cx="4149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GNSS receiver working correctly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75752C-85EE-C6E4-1A73-BD76F247C2A9}"/>
              </a:ext>
            </a:extLst>
          </p:cNvPr>
          <p:cNvSpPr txBox="1"/>
          <p:nvPr/>
        </p:nvSpPr>
        <p:spPr>
          <a:xfrm>
            <a:off x="7531660" y="6002749"/>
            <a:ext cx="3867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Potential issues with the GNSS receiver</a:t>
            </a:r>
            <a:endParaRPr lang="en-GB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D0567DF-EF83-4B8C-500F-B6752B8BB2BF}"/>
              </a:ext>
            </a:extLst>
          </p:cNvPr>
          <p:cNvSpPr/>
          <p:nvPr/>
        </p:nvSpPr>
        <p:spPr>
          <a:xfrm>
            <a:off x="10213601" y="1105594"/>
            <a:ext cx="389629" cy="10150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8544A-7A54-6184-22B1-6E04D8EA3D4D}"/>
              </a:ext>
            </a:extLst>
          </p:cNvPr>
          <p:cNvSpPr txBox="1"/>
          <p:nvPr/>
        </p:nvSpPr>
        <p:spPr>
          <a:xfrm>
            <a:off x="9248127" y="603906"/>
            <a:ext cx="22314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Landmark visible on satellite images</a:t>
            </a:r>
            <a:endParaRPr lang="en-GB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374F52-EEA4-8EAF-4474-2EBFC3BB54C8}"/>
              </a:ext>
            </a:extLst>
          </p:cNvPr>
          <p:cNvSpPr/>
          <p:nvPr/>
        </p:nvSpPr>
        <p:spPr>
          <a:xfrm>
            <a:off x="11312898" y="991493"/>
            <a:ext cx="87111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845F80-8F5A-2822-01E8-02F739946D80}"/>
              </a:ext>
            </a:extLst>
          </p:cNvPr>
          <p:cNvSpPr txBox="1"/>
          <p:nvPr/>
        </p:nvSpPr>
        <p:spPr>
          <a:xfrm>
            <a:off x="11196901" y="1231747"/>
            <a:ext cx="1092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Device</a:t>
            </a:r>
          </a:p>
          <a:p>
            <a:pPr algn="ctr"/>
            <a:r>
              <a:rPr lang="en-US" sz="1400" dirty="0"/>
              <a:t>readings</a:t>
            </a:r>
            <a:endParaRPr lang="en-GB" sz="1400" dirty="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1DC71A3-660D-D6C4-80A4-4C8EB1BB7A8C}"/>
              </a:ext>
            </a:extLst>
          </p:cNvPr>
          <p:cNvSpPr/>
          <p:nvPr/>
        </p:nvSpPr>
        <p:spPr>
          <a:xfrm rot="3123950">
            <a:off x="11144959" y="1612613"/>
            <a:ext cx="179467" cy="68707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7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A6F2CAB-A2F5-4458-A153-7FAA50929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05536" y="3396903"/>
            <a:ext cx="2780928" cy="278092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F3EC7D-4A54-4922-B935-12F4F7CA4ACB}"/>
              </a:ext>
            </a:extLst>
          </p:cNvPr>
          <p:cNvCxnSpPr>
            <a:cxnSpLocks/>
          </p:cNvCxnSpPr>
          <p:nvPr/>
        </p:nvCxnSpPr>
        <p:spPr>
          <a:xfrm>
            <a:off x="3431704" y="4605727"/>
            <a:ext cx="2664296" cy="27176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8D170E6-A025-4A18-9BF7-28AF36ECDF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755386">
            <a:off x="8476235" y="3592012"/>
            <a:ext cx="1559822" cy="127332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6F7D28D-A78A-4684-A01D-ADE0F2A78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7922659">
            <a:off x="3662959" y="2138553"/>
            <a:ext cx="1559822" cy="1273324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A7CBFB95-9BCA-49C3-A5D3-077E95A68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98577">
            <a:off x="6923028" y="2053580"/>
            <a:ext cx="1559822" cy="127332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3EC7D-4A54-4922-B935-12F4F7CA4ACB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4763852" y="3392158"/>
            <a:ext cx="1044436" cy="143361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9084FF-0904-4678-8DE2-E7B4579C7ABB}"/>
              </a:ext>
            </a:extLst>
          </p:cNvPr>
          <p:cNvCxnSpPr>
            <a:cxnSpLocks/>
          </p:cNvCxnSpPr>
          <p:nvPr/>
        </p:nvCxnSpPr>
        <p:spPr>
          <a:xfrm flipH="1">
            <a:off x="6122842" y="3225503"/>
            <a:ext cx="1266368" cy="16519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E1A16C-EA6B-4693-AE72-14F0711362FB}"/>
              </a:ext>
            </a:extLst>
          </p:cNvPr>
          <p:cNvCxnSpPr>
            <a:cxnSpLocks/>
          </p:cNvCxnSpPr>
          <p:nvPr/>
        </p:nvCxnSpPr>
        <p:spPr>
          <a:xfrm flipH="1">
            <a:off x="6189204" y="4385679"/>
            <a:ext cx="2400012" cy="4400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79372622-122B-4D6D-858B-3DBE90A5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88" y="4335450"/>
            <a:ext cx="575424" cy="98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41F07D5-D3ED-41CF-A070-93DD04402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34" y="842569"/>
            <a:ext cx="112816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ea typeface="SimSun" pitchFamily="2" charset="-122"/>
              </a:rPr>
              <a:t>Konstelasaun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satélite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sira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ne'ebé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fornese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sinál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sira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hosi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espasu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ne'ebé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transmite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dadus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pozisionamentu</a:t>
            </a:r>
            <a:r>
              <a:rPr lang="en-US" sz="2400" dirty="0">
                <a:ea typeface="SimSun" pitchFamily="2" charset="-122"/>
              </a:rPr>
              <a:t> no </a:t>
            </a:r>
            <a:r>
              <a:rPr lang="en-US" sz="2400" dirty="0" err="1">
                <a:ea typeface="SimSun" pitchFamily="2" charset="-122"/>
              </a:rPr>
              <a:t>tempu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nian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ba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simu-na'in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sira</a:t>
            </a:r>
            <a:r>
              <a:rPr lang="en-US" sz="2400" dirty="0">
                <a:ea typeface="SimSun" pitchFamily="2" charset="-122"/>
              </a:rPr>
              <a:t> GNSS </a:t>
            </a:r>
            <a:r>
              <a:rPr lang="en-US" sz="2400" dirty="0" err="1">
                <a:ea typeface="SimSun" pitchFamily="2" charset="-122"/>
              </a:rPr>
              <a:t>nian</a:t>
            </a:r>
            <a:r>
              <a:rPr lang="en-US" sz="2400" dirty="0">
                <a:ea typeface="SimSun" pitchFamily="2" charset="-122"/>
              </a:rPr>
              <a:t>. </a:t>
            </a:r>
            <a:r>
              <a:rPr lang="en-US" sz="2400" dirty="0" err="1">
                <a:ea typeface="SimSun" pitchFamily="2" charset="-122"/>
              </a:rPr>
              <a:t>Depois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simu-na'in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sira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uza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dadus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ida-ne'e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hodi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determina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nia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lokalizasaun</a:t>
            </a:r>
            <a:r>
              <a:rPr lang="en-US" sz="2400" dirty="0">
                <a:ea typeface="SimSun" pitchFamily="2" charset="-122"/>
              </a:rPr>
              <a:t>.</a:t>
            </a:r>
            <a:endParaRPr lang="en-US" sz="2400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06F7D28D-A78A-4684-A01D-ADE0F2A78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5364051">
            <a:off x="2043056" y="3778398"/>
            <a:ext cx="1559822" cy="12733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0C79D86-8F88-C80C-D074-C8EF12D80C80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 err="1"/>
              <a:t>Sistema</a:t>
            </a:r>
            <a:r>
              <a:rPr lang="fr-FR" dirty="0"/>
              <a:t> </a:t>
            </a:r>
            <a:r>
              <a:rPr lang="fr-FR" dirty="0" err="1"/>
              <a:t>Satélite</a:t>
            </a:r>
            <a:r>
              <a:rPr lang="fr-FR" dirty="0"/>
              <a:t> </a:t>
            </a:r>
            <a:r>
              <a:rPr lang="fr-FR" dirty="0" err="1"/>
              <a:t>Navegasaun</a:t>
            </a:r>
            <a:r>
              <a:rPr lang="fr-FR" dirty="0"/>
              <a:t> </a:t>
            </a:r>
            <a:r>
              <a:rPr lang="fr-FR" dirty="0" err="1"/>
              <a:t>Globál</a:t>
            </a:r>
            <a:r>
              <a:rPr lang="fr-FR" dirty="0"/>
              <a:t> (GNSS)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E891A11-3C88-BE87-77F3-874EB2BCEF85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7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8C9519-6E5C-DEE5-C3C9-63E1F58B99DA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– </a:t>
            </a:r>
            <a:r>
              <a:rPr lang="en-US" dirty="0" err="1"/>
              <a:t>Molok</a:t>
            </a:r>
            <a:r>
              <a:rPr lang="en-US" dirty="0"/>
              <a:t> </a:t>
            </a:r>
            <a:r>
              <a:rPr lang="en-US" dirty="0" err="1"/>
              <a:t>foti</a:t>
            </a:r>
            <a:r>
              <a:rPr lang="en-US" dirty="0"/>
              <a:t> </a:t>
            </a:r>
            <a:r>
              <a:rPr lang="en-US" dirty="0" err="1"/>
              <a:t>dadus</a:t>
            </a:r>
            <a:r>
              <a:rPr lang="en-US" dirty="0"/>
              <a:t> (</a:t>
            </a:r>
            <a:r>
              <a:rPr lang="en-US" dirty="0" err="1"/>
              <a:t>selesaun</a:t>
            </a:r>
            <a:r>
              <a:rPr lang="en-US" dirty="0"/>
              <a:t> no </a:t>
            </a:r>
            <a:r>
              <a:rPr lang="en-US" dirty="0" err="1"/>
              <a:t>formasaun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kolektór</a:t>
            </a:r>
            <a:r>
              <a:rPr lang="en-US" dirty="0"/>
              <a:t> </a:t>
            </a:r>
            <a:r>
              <a:rPr lang="en-US" dirty="0" err="1"/>
              <a:t>sira</a:t>
            </a:r>
            <a:r>
              <a:rPr lang="en-US" dirty="0"/>
              <a:t>)</a:t>
            </a:r>
            <a:endParaRPr lang="en-US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FE8A0A-4181-EAC5-C491-1802442FA98E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20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265">
            <a:extLst>
              <a:ext uri="{FF2B5EF4-FFF2-40B4-BE49-F238E27FC236}">
                <a16:creationId xmlns:a16="http://schemas.microsoft.com/office/drawing/2014/main" id="{8BF78F3A-D66D-0635-EA98-08BECF40F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92" y="689667"/>
            <a:ext cx="11224046" cy="2638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err="1"/>
              <a:t>Koñesimentu</a:t>
            </a:r>
            <a:r>
              <a:rPr lang="en-US" sz="2400" dirty="0"/>
              <a:t> no </a:t>
            </a:r>
            <a:r>
              <a:rPr lang="en-US" sz="2400" dirty="0" err="1"/>
              <a:t>esperiénsia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dispozitivu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ativadu</a:t>
            </a:r>
            <a:r>
              <a:rPr lang="en-US" sz="2400" dirty="0"/>
              <a:t> ho GNSS </a:t>
            </a:r>
            <a:r>
              <a:rPr lang="en-US" sz="2400" dirty="0" err="1"/>
              <a:t>tenke</a:t>
            </a:r>
            <a:r>
              <a:rPr lang="en-US" sz="2400" dirty="0"/>
              <a:t> </a:t>
            </a:r>
            <a:r>
              <a:rPr lang="en-US" sz="2400" dirty="0" err="1"/>
              <a:t>konsidera</a:t>
            </a:r>
            <a:r>
              <a:rPr lang="en-US" sz="2400" dirty="0"/>
              <a:t> </a:t>
            </a:r>
            <a:r>
              <a:rPr lang="en-US" sz="2400" dirty="0" err="1"/>
              <a:t>bainhira</a:t>
            </a:r>
            <a:r>
              <a:rPr lang="en-US" sz="2400" dirty="0"/>
              <a:t> </a:t>
            </a:r>
            <a:r>
              <a:rPr lang="en-US" sz="2400" dirty="0" err="1"/>
              <a:t>hili</a:t>
            </a:r>
            <a:r>
              <a:rPr lang="en-US" sz="2400" dirty="0"/>
              <a:t> </a:t>
            </a:r>
            <a:r>
              <a:rPr lang="en-US" sz="2400" dirty="0" err="1"/>
              <a:t>kolektór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no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nia</a:t>
            </a:r>
            <a:r>
              <a:rPr lang="en-US" sz="2400" dirty="0"/>
              <a:t> </a:t>
            </a:r>
            <a:r>
              <a:rPr lang="en-US" sz="2400" dirty="0" err="1"/>
              <a:t>supervizór</a:t>
            </a:r>
            <a:r>
              <a:rPr lang="en-US" sz="2400" dirty="0"/>
              <a:t>(</a:t>
            </a:r>
            <a:r>
              <a:rPr lang="en-US" sz="2400" dirty="0" err="1"/>
              <a:t>sira</a:t>
            </a:r>
            <a:r>
              <a:rPr lang="en-US" sz="2400" dirty="0"/>
              <a:t>).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400" dirty="0" err="1"/>
              <a:t>Aleinde</a:t>
            </a:r>
            <a:r>
              <a:rPr lang="en-US" sz="2400" dirty="0"/>
              <a:t> </a:t>
            </a:r>
            <a:r>
              <a:rPr lang="en-US" sz="2400" dirty="0" err="1"/>
              <a:t>hili</a:t>
            </a:r>
            <a:r>
              <a:rPr lang="en-US" sz="2400" dirty="0"/>
              <a:t> </a:t>
            </a:r>
            <a:r>
              <a:rPr lang="en-US" sz="2400" dirty="0" err="1"/>
              <a:t>kolektór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kualifikadu</a:t>
            </a:r>
            <a:r>
              <a:rPr lang="en-US" sz="2400" dirty="0"/>
              <a:t>, </a:t>
            </a:r>
            <a:r>
              <a:rPr lang="en-US" sz="2400" dirty="0" err="1"/>
              <a:t>treinamentu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kolektór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no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nia</a:t>
            </a:r>
            <a:r>
              <a:rPr lang="en-US" sz="2400" dirty="0"/>
              <a:t> </a:t>
            </a:r>
            <a:r>
              <a:rPr lang="en-US" sz="2400" dirty="0" err="1"/>
              <a:t>supervizór</a:t>
            </a:r>
            <a:r>
              <a:rPr lang="en-US" sz="2400" dirty="0"/>
              <a:t>(</a:t>
            </a:r>
            <a:r>
              <a:rPr lang="en-US" sz="2400" dirty="0" err="1"/>
              <a:t>sira</a:t>
            </a:r>
            <a:r>
              <a:rPr lang="en-US" sz="2400" dirty="0"/>
              <a:t>)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pasu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, se </a:t>
            </a:r>
            <a:r>
              <a:rPr lang="en-US" sz="2400" dirty="0" err="1"/>
              <a:t>la'ós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</a:t>
            </a:r>
            <a:r>
              <a:rPr lang="en-US" sz="2400" dirty="0" err="1"/>
              <a:t>liu</a:t>
            </a:r>
            <a:r>
              <a:rPr lang="en-US" sz="2400" dirty="0"/>
              <a:t>,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prosesu</a:t>
            </a:r>
            <a:r>
              <a:rPr lang="en-US" sz="2400" dirty="0"/>
              <a:t> </a:t>
            </a:r>
            <a:r>
              <a:rPr lang="en-US" sz="2400" dirty="0" err="1"/>
              <a:t>pré-levantamentu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Ida-</a:t>
            </a:r>
            <a:r>
              <a:rPr lang="en-US" sz="2400" dirty="0" err="1"/>
              <a:t>ne'e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sei halo </a:t>
            </a:r>
            <a:r>
              <a:rPr lang="en-US" sz="2400" dirty="0" err="1"/>
              <a:t>diferensa</a:t>
            </a:r>
            <a:r>
              <a:rPr lang="en-US" sz="2400" dirty="0"/>
              <a:t> entre...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667C47-978A-C103-3B2F-F2C45D3C8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45" y="3449917"/>
            <a:ext cx="3550023" cy="25417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79BC259-B6D2-F839-C39A-ACEE7526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851" y="3449917"/>
            <a:ext cx="3550023" cy="2541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E094ACD-167F-0F8A-7344-4A53A195B0FC}"/>
              </a:ext>
            </a:extLst>
          </p:cNvPr>
          <p:cNvSpPr txBox="1"/>
          <p:nvPr/>
        </p:nvSpPr>
        <p:spPr>
          <a:xfrm>
            <a:off x="2602005" y="5991649"/>
            <a:ext cx="7501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...</a:t>
            </a:r>
            <a:r>
              <a:rPr lang="en-US" dirty="0" err="1"/>
              <a:t>ida-ne'e</a:t>
            </a:r>
            <a:r>
              <a:rPr lang="en-US" dirty="0"/>
              <a:t>...					 ..no </a:t>
            </a:r>
            <a:r>
              <a:rPr lang="en-US" dirty="0" err="1"/>
              <a:t>ida-ne'e</a:t>
            </a:r>
            <a:endParaRPr lang="en-GB" dirty="0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8CC0B45F-7EBD-EB16-918E-A36761861228}"/>
              </a:ext>
            </a:extLst>
          </p:cNvPr>
          <p:cNvSpPr/>
          <p:nvPr/>
        </p:nvSpPr>
        <p:spPr>
          <a:xfrm>
            <a:off x="2884618" y="4200409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4D64AC4-BF3B-E67D-8658-9D70914A32CA}"/>
              </a:ext>
            </a:extLst>
          </p:cNvPr>
          <p:cNvSpPr/>
          <p:nvPr/>
        </p:nvSpPr>
        <p:spPr>
          <a:xfrm>
            <a:off x="2974472" y="4385123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E1A4872E-A61A-8A83-FDD5-D89126E1D0B0}"/>
              </a:ext>
            </a:extLst>
          </p:cNvPr>
          <p:cNvSpPr/>
          <p:nvPr/>
        </p:nvSpPr>
        <p:spPr>
          <a:xfrm>
            <a:off x="2794261" y="4552845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F37B698E-2990-2E16-0AA8-E8F728A97162}"/>
              </a:ext>
            </a:extLst>
          </p:cNvPr>
          <p:cNvSpPr/>
          <p:nvPr/>
        </p:nvSpPr>
        <p:spPr>
          <a:xfrm>
            <a:off x="3010348" y="4169929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116D0B07-1B87-F5B0-9547-A263AD67B147}"/>
              </a:ext>
            </a:extLst>
          </p:cNvPr>
          <p:cNvSpPr/>
          <p:nvPr/>
        </p:nvSpPr>
        <p:spPr>
          <a:xfrm>
            <a:off x="3249932" y="4177191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0DD562E1-E535-3F03-5F58-3E30926DA6A7}"/>
              </a:ext>
            </a:extLst>
          </p:cNvPr>
          <p:cNvSpPr/>
          <p:nvPr/>
        </p:nvSpPr>
        <p:spPr>
          <a:xfrm>
            <a:off x="3036231" y="4587840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FCDC7BFE-C313-7C48-569A-95303A69B0F0}"/>
              </a:ext>
            </a:extLst>
          </p:cNvPr>
          <p:cNvSpPr/>
          <p:nvPr/>
        </p:nvSpPr>
        <p:spPr>
          <a:xfrm>
            <a:off x="3249932" y="4492216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5955FA2C-F754-16C3-0C36-7736F88F645E}"/>
              </a:ext>
            </a:extLst>
          </p:cNvPr>
          <p:cNvSpPr/>
          <p:nvPr/>
        </p:nvSpPr>
        <p:spPr>
          <a:xfrm>
            <a:off x="3453132" y="4314381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6F86E6CA-1DC2-B618-7F1B-A00E89475807}"/>
              </a:ext>
            </a:extLst>
          </p:cNvPr>
          <p:cNvSpPr/>
          <p:nvPr/>
        </p:nvSpPr>
        <p:spPr>
          <a:xfrm>
            <a:off x="3910795" y="4463232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3006821E-E06C-B183-36E7-19225F2928A2}"/>
              </a:ext>
            </a:extLst>
          </p:cNvPr>
          <p:cNvSpPr/>
          <p:nvPr/>
        </p:nvSpPr>
        <p:spPr>
          <a:xfrm>
            <a:off x="8880222" y="3565599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D88D9640-4087-8E72-7C58-094973501FCA}"/>
              </a:ext>
            </a:extLst>
          </p:cNvPr>
          <p:cNvSpPr/>
          <p:nvPr/>
        </p:nvSpPr>
        <p:spPr>
          <a:xfrm>
            <a:off x="8072143" y="3415298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AAE4A93A-9C20-393C-3FF2-E3B630CD7387}"/>
              </a:ext>
            </a:extLst>
          </p:cNvPr>
          <p:cNvSpPr/>
          <p:nvPr/>
        </p:nvSpPr>
        <p:spPr>
          <a:xfrm>
            <a:off x="7765786" y="4546202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6719F46E-0C98-2BFA-8B36-35ABD46D1E26}"/>
              </a:ext>
            </a:extLst>
          </p:cNvPr>
          <p:cNvSpPr/>
          <p:nvPr/>
        </p:nvSpPr>
        <p:spPr>
          <a:xfrm>
            <a:off x="9060519" y="4162129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07BA9C8D-8373-FC74-4BE0-4857FC2225C9}"/>
              </a:ext>
            </a:extLst>
          </p:cNvPr>
          <p:cNvSpPr/>
          <p:nvPr/>
        </p:nvSpPr>
        <p:spPr>
          <a:xfrm>
            <a:off x="9300103" y="4169391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04960AE3-B091-A0B6-C1B2-42A848644FF2}"/>
              </a:ext>
            </a:extLst>
          </p:cNvPr>
          <p:cNvSpPr/>
          <p:nvPr/>
        </p:nvSpPr>
        <p:spPr>
          <a:xfrm>
            <a:off x="8839878" y="5034832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6F05FA04-3039-4249-73A2-E86D081B4823}"/>
              </a:ext>
            </a:extLst>
          </p:cNvPr>
          <p:cNvSpPr/>
          <p:nvPr/>
        </p:nvSpPr>
        <p:spPr>
          <a:xfrm>
            <a:off x="9865716" y="3724568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F740C185-E117-1758-2CB8-D7189A36554E}"/>
              </a:ext>
            </a:extLst>
          </p:cNvPr>
          <p:cNvSpPr/>
          <p:nvPr/>
        </p:nvSpPr>
        <p:spPr>
          <a:xfrm>
            <a:off x="9770466" y="4828303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BA511F1D-A72C-9E1A-5529-AC2CC5D34A94}"/>
              </a:ext>
            </a:extLst>
          </p:cNvPr>
          <p:cNvSpPr/>
          <p:nvPr/>
        </p:nvSpPr>
        <p:spPr>
          <a:xfrm>
            <a:off x="10408641" y="4232661"/>
            <a:ext cx="95250" cy="9077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32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8C9519-6E5C-DEE5-C3C9-63E1F58B99DA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– </a:t>
            </a:r>
            <a:r>
              <a:rPr lang="en-US" dirty="0" err="1"/>
              <a:t>Molok</a:t>
            </a:r>
            <a:r>
              <a:rPr lang="en-US" dirty="0"/>
              <a:t> </a:t>
            </a:r>
            <a:r>
              <a:rPr lang="en-US" dirty="0" err="1"/>
              <a:t>halibur</a:t>
            </a:r>
            <a:r>
              <a:rPr lang="en-US" dirty="0"/>
              <a:t> </a:t>
            </a:r>
            <a:r>
              <a:rPr lang="en-US" dirty="0" err="1"/>
              <a:t>dadus</a:t>
            </a:r>
            <a:r>
              <a:rPr lang="en-US" dirty="0"/>
              <a:t> (</a:t>
            </a:r>
            <a:r>
              <a:rPr lang="en-US" dirty="0" err="1"/>
              <a:t>treinamentu</a:t>
            </a:r>
            <a:r>
              <a:rPr lang="en-US" dirty="0"/>
              <a:t>)</a:t>
            </a:r>
            <a:endParaRPr lang="en-PH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FE8A0A-4181-EAC5-C491-1802442FA98E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21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265">
            <a:extLst>
              <a:ext uri="{FF2B5EF4-FFF2-40B4-BE49-F238E27FC236}">
                <a16:creationId xmlns:a16="http://schemas.microsoft.com/office/drawing/2014/main" id="{8BF78F3A-D66D-0635-EA98-08BECF40F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73" y="709084"/>
            <a:ext cx="11195471" cy="5460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200" dirty="0" err="1"/>
              <a:t>Formasaun</a:t>
            </a:r>
            <a:r>
              <a:rPr lang="en-US" sz="2200" dirty="0"/>
              <a:t> </a:t>
            </a:r>
            <a:r>
              <a:rPr lang="en-US" sz="2200" dirty="0" err="1"/>
              <a:t>ne'e</a:t>
            </a:r>
            <a:r>
              <a:rPr lang="en-US" sz="2200" dirty="0"/>
              <a:t> </a:t>
            </a:r>
            <a:r>
              <a:rPr lang="en-US" sz="2200" dirty="0" err="1"/>
              <a:t>tenke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objetivu</a:t>
            </a:r>
            <a:r>
              <a:rPr lang="en-US" sz="2200" dirty="0"/>
              <a:t> </a:t>
            </a:r>
            <a:r>
              <a:rPr lang="en-US" sz="2200" dirty="0" err="1"/>
              <a:t>atu</a:t>
            </a:r>
            <a:r>
              <a:rPr lang="en-US" sz="2200" dirty="0"/>
              <a:t> </a:t>
            </a:r>
            <a:r>
              <a:rPr lang="en-US" sz="2200" dirty="0" err="1"/>
              <a:t>fornese</a:t>
            </a:r>
            <a:r>
              <a:rPr lang="en-US" sz="2200" dirty="0"/>
              <a:t> </a:t>
            </a:r>
            <a:r>
              <a:rPr lang="en-US" sz="2200" dirty="0" err="1"/>
              <a:t>komprensaun</a:t>
            </a:r>
            <a:r>
              <a:rPr lang="en-US" sz="2200" dirty="0"/>
              <a:t> </a:t>
            </a:r>
            <a:r>
              <a:rPr lang="en-US" sz="2200" dirty="0" err="1"/>
              <a:t>di'ak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</a:t>
            </a:r>
            <a:r>
              <a:rPr lang="en-US" sz="2200" dirty="0" err="1"/>
              <a:t>kona-ba</a:t>
            </a:r>
            <a:r>
              <a:rPr lang="en-US" sz="2200" dirty="0"/>
              <a:t> </a:t>
            </a:r>
            <a:r>
              <a:rPr lang="en-US" sz="2200" dirty="0" err="1"/>
              <a:t>konseitu</a:t>
            </a:r>
            <a:r>
              <a:rPr lang="en-US" sz="2200" dirty="0"/>
              <a:t> no </a:t>
            </a:r>
            <a:r>
              <a:rPr lang="en-US" sz="2200" dirty="0" err="1"/>
              <a:t>prosesu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kotuk</a:t>
            </a:r>
            <a:r>
              <a:rPr lang="en-US" sz="2200" dirty="0"/>
              <a:t> </a:t>
            </a:r>
            <a:r>
              <a:rPr lang="en-US" sz="2200" dirty="0" err="1"/>
              <a:t>hodi</a:t>
            </a:r>
            <a:r>
              <a:rPr lang="en-US" sz="2200" dirty="0"/>
              <a:t> </a:t>
            </a:r>
            <a:r>
              <a:rPr lang="en-US" sz="2200" dirty="0" err="1"/>
              <a:t>halibur</a:t>
            </a:r>
            <a:r>
              <a:rPr lang="en-US" sz="2200" dirty="0"/>
              <a:t> </a:t>
            </a:r>
            <a:r>
              <a:rPr lang="en-US" sz="2200" dirty="0" err="1"/>
              <a:t>koordenada</a:t>
            </a:r>
            <a:r>
              <a:rPr lang="en-US" sz="2200" dirty="0"/>
              <a:t> </a:t>
            </a:r>
            <a:r>
              <a:rPr lang="en-US" sz="2200" dirty="0" err="1"/>
              <a:t>jeográfika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loos, </a:t>
            </a:r>
            <a:r>
              <a:rPr lang="en-US" sz="2200" dirty="0" err="1"/>
              <a:t>ekipamentu</a:t>
            </a:r>
            <a:r>
              <a:rPr lang="en-US" sz="2200" dirty="0"/>
              <a:t> </a:t>
            </a:r>
            <a:r>
              <a:rPr lang="en-US" sz="2200" dirty="0" err="1"/>
              <a:t>halibur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, no SOP </a:t>
            </a:r>
            <a:r>
              <a:rPr lang="en-US" sz="2200" dirty="0" err="1"/>
              <a:t>sira</a:t>
            </a:r>
            <a:r>
              <a:rPr lang="en-US" sz="2200" dirty="0"/>
              <a:t>. </a:t>
            </a:r>
            <a:r>
              <a:rPr lang="en-US" sz="2200" dirty="0" err="1"/>
              <a:t>Treinamentu</a:t>
            </a:r>
            <a:r>
              <a:rPr lang="en-US" sz="2200" dirty="0"/>
              <a:t> </a:t>
            </a:r>
            <a:r>
              <a:rPr lang="en-US" sz="2200" dirty="0" err="1"/>
              <a:t>ne'e</a:t>
            </a:r>
            <a:r>
              <a:rPr lang="en-US" sz="2200" dirty="0"/>
              <a:t> </a:t>
            </a:r>
            <a:r>
              <a:rPr lang="en-US" sz="2200" dirty="0" err="1"/>
              <a:t>mós</a:t>
            </a:r>
            <a:r>
              <a:rPr lang="en-US" sz="2200" dirty="0"/>
              <a:t> </a:t>
            </a:r>
            <a:r>
              <a:rPr lang="en-US" sz="2200" dirty="0" err="1"/>
              <a:t>tenke</a:t>
            </a:r>
            <a:r>
              <a:rPr lang="en-US" sz="2200" dirty="0"/>
              <a:t> </a:t>
            </a:r>
            <a:r>
              <a:rPr lang="en-US" sz="2200" dirty="0" err="1"/>
              <a:t>kobre</a:t>
            </a:r>
            <a:r>
              <a:rPr lang="en-US" sz="2200" dirty="0"/>
              <a:t> </a:t>
            </a:r>
            <a:r>
              <a:rPr lang="en-US" sz="2200" dirty="0" err="1"/>
              <a:t>métodu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rezolusaun</a:t>
            </a:r>
            <a:r>
              <a:rPr lang="en-US" sz="2200" dirty="0"/>
              <a:t> </a:t>
            </a:r>
            <a:r>
              <a:rPr lang="en-US" sz="2200" dirty="0" err="1"/>
              <a:t>problema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apropriadu</a:t>
            </a:r>
            <a:r>
              <a:rPr lang="en-US" sz="2200" dirty="0"/>
              <a:t> </a:t>
            </a:r>
            <a:r>
              <a:rPr lang="en-US" sz="2200" dirty="0" err="1"/>
              <a:t>kona-ba</a:t>
            </a:r>
            <a:r>
              <a:rPr lang="en-US" sz="2200" dirty="0"/>
              <a:t> </a:t>
            </a:r>
            <a:r>
              <a:rPr lang="en-US" sz="2200" dirty="0" err="1"/>
              <a:t>kestaun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baibain</a:t>
            </a:r>
            <a:r>
              <a:rPr lang="en-US" sz="2200" dirty="0"/>
              <a:t> </a:t>
            </a:r>
            <a:r>
              <a:rPr lang="en-US" sz="2200" dirty="0" err="1"/>
              <a:t>hasoru</a:t>
            </a:r>
            <a:r>
              <a:rPr lang="en-US" sz="2200" dirty="0"/>
              <a:t> </a:t>
            </a:r>
            <a:r>
              <a:rPr lang="en-US" sz="2200" dirty="0" err="1"/>
              <a:t>bainhira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kampu</a:t>
            </a:r>
            <a:r>
              <a:rPr lang="en-US" sz="2200" dirty="0"/>
              <a:t>.</a:t>
            </a:r>
            <a:endParaRPr lang="en-US" sz="1200" dirty="0"/>
          </a:p>
          <a:p>
            <a:pPr>
              <a:lnSpc>
                <a:spcPct val="90000"/>
              </a:lnSpc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Atu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atinji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objetivu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sira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ne’e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formasaun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ne’e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pelumenus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tenke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kobre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tópiku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sira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tuir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mai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ne’e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895350" indent="-457200"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Vizaun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jerál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kona-ba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GNSS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eziste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no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uza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dispozitivu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hili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ona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ho GNSS </a:t>
            </a:r>
          </a:p>
          <a:p>
            <a:pPr marL="895350" indent="-457200"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Introdusaun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dispozitivu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ativadu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ho GNSS</a:t>
            </a:r>
          </a:p>
          <a:p>
            <a:pPr marL="895350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SOP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hodi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kompleta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instrumentu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halibur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dadus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95350" indent="-457200"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Sesaun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prátika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prátika</a:t>
            </a:r>
            <a:endParaRPr lang="en-US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Importante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895350" indent="-5334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Aloka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tempu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sufisiente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sesaun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temi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iha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leten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895350" indent="-5334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Asegura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katak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partisipante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sira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bele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husu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pergunta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895350" indent="-5334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Fó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kópia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husi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dokumentu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oioin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partisipante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hotu-hotu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895350" indent="-5334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Asegura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katak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partisipante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hotu-hotu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iha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oportunidade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prátika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prátika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uza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dispozitivu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ida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ativadu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ho GNSS.</a:t>
            </a:r>
          </a:p>
          <a:p>
            <a:pPr marL="895350" indent="-5334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Verifika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dispozitivu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hotu-hotu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ne'ebé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ativadu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GNSS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atu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uza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iha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kampu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se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seidauk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halo</a:t>
            </a:r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51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8C9519-6E5C-DEE5-C3C9-63E1F58B99DA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– Durante </a:t>
            </a:r>
            <a:r>
              <a:rPr lang="en-US" dirty="0" err="1"/>
              <a:t>foti</a:t>
            </a:r>
            <a:r>
              <a:rPr lang="en-US" dirty="0"/>
              <a:t> </a:t>
            </a:r>
            <a:r>
              <a:rPr lang="en-US" dirty="0" err="1"/>
              <a:t>dadus</a:t>
            </a:r>
            <a:endParaRPr lang="en-PH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FE8A0A-4181-EAC5-C491-1802442FA98E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22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265">
            <a:extLst>
              <a:ext uri="{FF2B5EF4-FFF2-40B4-BE49-F238E27FC236}">
                <a16:creationId xmlns:a16="http://schemas.microsoft.com/office/drawing/2014/main" id="{8BF78F3A-D66D-0635-EA98-08BECF40F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37" y="714141"/>
            <a:ext cx="11195471" cy="5574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200" dirty="0"/>
              <a:t>Durante </a:t>
            </a:r>
            <a:r>
              <a:rPr lang="en-US" sz="2200" dirty="0" err="1"/>
              <a:t>ezersísiu</a:t>
            </a:r>
            <a:r>
              <a:rPr lang="en-US" sz="2200" dirty="0"/>
              <a:t> </a:t>
            </a:r>
            <a:r>
              <a:rPr lang="en-US" sz="2200" dirty="0" err="1"/>
              <a:t>halibur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kampu</a:t>
            </a:r>
            <a:r>
              <a:rPr lang="en-US" sz="2200" dirty="0"/>
              <a:t>, </a:t>
            </a:r>
            <a:r>
              <a:rPr lang="en-US" sz="2200" dirty="0" err="1"/>
              <a:t>halibur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tenke</a:t>
            </a:r>
            <a:r>
              <a:rPr lang="en-US" sz="2200" dirty="0"/>
              <a:t> </a:t>
            </a:r>
            <a:r>
              <a:rPr lang="en-US" sz="2200" dirty="0" err="1"/>
              <a:t>tuir</a:t>
            </a:r>
            <a:r>
              <a:rPr lang="en-US" sz="2200" dirty="0"/>
              <a:t> SOP </a:t>
            </a:r>
            <a:r>
              <a:rPr lang="en-US" sz="2200" dirty="0" err="1"/>
              <a:t>uza</a:t>
            </a:r>
            <a:r>
              <a:rPr lang="en-US" sz="2200" dirty="0"/>
              <a:t> </a:t>
            </a:r>
            <a:r>
              <a:rPr lang="en-US" sz="2200" dirty="0" err="1"/>
              <a:t>dokumentu</a:t>
            </a:r>
            <a:r>
              <a:rPr lang="en-US" sz="2200" dirty="0"/>
              <a:t> </a:t>
            </a:r>
            <a:r>
              <a:rPr lang="en-US" sz="2200" dirty="0" err="1"/>
              <a:t>asosiadu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fornese</a:t>
            </a:r>
            <a:r>
              <a:rPr lang="en-US" sz="2200" dirty="0"/>
              <a:t> </a:t>
            </a:r>
            <a:r>
              <a:rPr lang="en-US" sz="2200" dirty="0" err="1"/>
              <a:t>ona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.</a:t>
            </a:r>
          </a:p>
          <a:p>
            <a:pPr algn="just">
              <a:lnSpc>
                <a:spcPct val="90000"/>
              </a:lnSpc>
              <a:defRPr/>
            </a:pPr>
            <a:endParaRPr lang="en-US" sz="2000" dirty="0"/>
          </a:p>
          <a:p>
            <a:pPr algn="just">
              <a:lnSpc>
                <a:spcPct val="90000"/>
              </a:lnSpc>
              <a:defRPr/>
            </a:pPr>
            <a:r>
              <a:rPr lang="en-US" sz="2200" dirty="0"/>
              <a:t>Maski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sesaun</a:t>
            </a:r>
            <a:r>
              <a:rPr lang="en-US" sz="2200" dirty="0"/>
              <a:t> </a:t>
            </a:r>
            <a:r>
              <a:rPr lang="en-US" sz="2200" dirty="0" err="1"/>
              <a:t>formasaun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ho </a:t>
            </a:r>
            <a:r>
              <a:rPr lang="en-US" sz="2200" dirty="0" err="1"/>
              <a:t>kualidade</a:t>
            </a:r>
            <a:r>
              <a:rPr lang="en-US" sz="2200" dirty="0"/>
              <a:t> </a:t>
            </a:r>
            <a:r>
              <a:rPr lang="en-US" sz="2200" dirty="0" err="1"/>
              <a:t>aas</a:t>
            </a:r>
            <a:r>
              <a:rPr lang="en-US" sz="2200" dirty="0"/>
              <a:t>, </a:t>
            </a:r>
            <a:r>
              <a:rPr lang="en-US" sz="2200" dirty="0" err="1"/>
              <a:t>importante</a:t>
            </a:r>
            <a:r>
              <a:rPr lang="en-US" sz="2200" dirty="0"/>
              <a:t> </a:t>
            </a:r>
            <a:r>
              <a:rPr lang="en-US" sz="2200" dirty="0" err="1"/>
              <a:t>nafatin</a:t>
            </a:r>
            <a:r>
              <a:rPr lang="en-US" sz="2200" dirty="0"/>
              <a:t> </a:t>
            </a:r>
            <a:r>
              <a:rPr lang="en-US" sz="2200" dirty="0" err="1"/>
              <a:t>atu</a:t>
            </a:r>
            <a:r>
              <a:rPr lang="en-US" sz="2200" dirty="0"/>
              <a:t> </a:t>
            </a:r>
            <a:r>
              <a:rPr lang="en-US" sz="2200" dirty="0" err="1"/>
              <a:t>verifika</a:t>
            </a:r>
            <a:r>
              <a:rPr lang="en-US" sz="2200" dirty="0"/>
              <a:t> </a:t>
            </a:r>
            <a:r>
              <a:rPr lang="en-US" sz="2200" dirty="0" err="1"/>
              <a:t>métodu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uza</a:t>
            </a:r>
            <a:r>
              <a:rPr lang="en-US" sz="2200" dirty="0"/>
              <a:t> </a:t>
            </a:r>
            <a:r>
              <a:rPr lang="en-US" sz="2200" dirty="0" err="1"/>
              <a:t>hodi</a:t>
            </a:r>
            <a:r>
              <a:rPr lang="en-US" sz="2200" dirty="0"/>
              <a:t> </a:t>
            </a:r>
            <a:r>
              <a:rPr lang="en-US" sz="2200" dirty="0" err="1"/>
              <a:t>halibur</a:t>
            </a:r>
            <a:r>
              <a:rPr lang="en-US" sz="2200" dirty="0"/>
              <a:t> </a:t>
            </a:r>
            <a:r>
              <a:rPr lang="en-US" sz="2200" dirty="0" err="1"/>
              <a:t>informasaun</a:t>
            </a:r>
            <a:r>
              <a:rPr lang="en-US" sz="2200" dirty="0"/>
              <a:t> </a:t>
            </a:r>
            <a:r>
              <a:rPr lang="en-US" sz="2200" dirty="0" err="1"/>
              <a:t>lokalizasaun</a:t>
            </a:r>
            <a:r>
              <a:rPr lang="en-US" sz="2200" dirty="0"/>
              <a:t> </a:t>
            </a:r>
            <a:r>
              <a:rPr lang="en-US" sz="2200" dirty="0" err="1"/>
              <a:t>jeográfika</a:t>
            </a:r>
            <a:r>
              <a:rPr lang="en-US" sz="2200" dirty="0"/>
              <a:t> no </a:t>
            </a:r>
            <a:r>
              <a:rPr lang="en-US" sz="2200" dirty="0" err="1"/>
              <a:t>rezolve</a:t>
            </a:r>
            <a:r>
              <a:rPr lang="en-US" sz="2200" dirty="0"/>
              <a:t> </a:t>
            </a:r>
            <a:r>
              <a:rPr lang="en-US" sz="2200" dirty="0" err="1"/>
              <a:t>kestaun</a:t>
            </a:r>
            <a:r>
              <a:rPr lang="en-US" sz="2200" dirty="0"/>
              <a:t> </a:t>
            </a:r>
            <a:r>
              <a:rPr lang="en-US" sz="2200" dirty="0" err="1"/>
              <a:t>ruma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la </a:t>
            </a:r>
            <a:r>
              <a:rPr lang="en-US" sz="2200" dirty="0" err="1"/>
              <a:t>espera</a:t>
            </a:r>
            <a:r>
              <a:rPr lang="en-US" sz="2200" dirty="0"/>
              <a:t> </a:t>
            </a:r>
            <a:r>
              <a:rPr lang="en-US" sz="2200" dirty="0" err="1"/>
              <a:t>enkuantu</a:t>
            </a:r>
            <a:r>
              <a:rPr lang="en-US" sz="2200" dirty="0"/>
              <a:t> </a:t>
            </a:r>
            <a:r>
              <a:rPr lang="en-US" sz="2200" dirty="0" err="1"/>
              <a:t>halibur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kampu</a:t>
            </a:r>
            <a:r>
              <a:rPr lang="en-US" sz="2200" dirty="0"/>
              <a:t>.</a:t>
            </a:r>
          </a:p>
          <a:p>
            <a:pPr algn="just">
              <a:lnSpc>
                <a:spcPct val="90000"/>
              </a:lnSpc>
              <a:defRPr/>
            </a:pPr>
            <a:endParaRPr lang="en-US" sz="2000" dirty="0"/>
          </a:p>
          <a:p>
            <a:pPr algn="just">
              <a:lnSpc>
                <a:spcPct val="90000"/>
              </a:lnSpc>
              <a:defRPr/>
            </a:pPr>
            <a:r>
              <a:rPr lang="en-US" sz="2200" dirty="0"/>
              <a:t>Etapa </a:t>
            </a:r>
            <a:r>
              <a:rPr lang="en-US" sz="2200" dirty="0" err="1"/>
              <a:t>verifikasaun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tuirmai</a:t>
            </a:r>
            <a:r>
              <a:rPr lang="en-US" sz="2200" dirty="0"/>
              <a:t> </a:t>
            </a:r>
            <a:r>
              <a:rPr lang="en-US" sz="2200" dirty="0" err="1"/>
              <a:t>tenke</a:t>
            </a:r>
            <a:r>
              <a:rPr lang="en-US" sz="2200" dirty="0"/>
              <a:t> </a:t>
            </a:r>
            <a:r>
              <a:rPr lang="en-US" sz="2200" dirty="0" err="1"/>
              <a:t>tuir</a:t>
            </a:r>
            <a:r>
              <a:rPr lang="en-US" sz="2200" dirty="0"/>
              <a:t> </a:t>
            </a:r>
            <a:r>
              <a:rPr lang="en-US" sz="2200" dirty="0" err="1"/>
              <a:t>depende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rekursu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disponivel</a:t>
            </a:r>
            <a:r>
              <a:rPr lang="en-US" sz="2200" dirty="0"/>
              <a:t> no </a:t>
            </a:r>
            <a:r>
              <a:rPr lang="en-US" sz="2200" dirty="0" err="1"/>
              <a:t>extensaun</a:t>
            </a:r>
            <a:r>
              <a:rPr lang="en-US" sz="2200" dirty="0"/>
              <a:t> </a:t>
            </a:r>
            <a:r>
              <a:rPr lang="en-US" sz="2200" dirty="0" err="1"/>
              <a:t>área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halo </a:t>
            </a:r>
            <a:r>
              <a:rPr lang="en-US" sz="2200" dirty="0" err="1"/>
              <a:t>levantamentu</a:t>
            </a:r>
            <a:r>
              <a:rPr lang="en-US" sz="2200" dirty="0"/>
              <a:t> :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200" dirty="0" err="1"/>
              <a:t>Verifikasaun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fatin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akurasi</a:t>
            </a:r>
            <a:r>
              <a:rPr lang="en-US" sz="2200" dirty="0"/>
              <a:t> no </a:t>
            </a:r>
            <a:r>
              <a:rPr lang="en-US" sz="2200" dirty="0" err="1"/>
              <a:t>kompletu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hala'o</a:t>
            </a:r>
            <a:r>
              <a:rPr lang="en-US" sz="2200" dirty="0"/>
              <a:t> </a:t>
            </a:r>
            <a:r>
              <a:rPr lang="en-US" sz="2200" dirty="0" err="1"/>
              <a:t>hosi</a:t>
            </a:r>
            <a:r>
              <a:rPr lang="en-US" sz="2200" dirty="0"/>
              <a:t> </a:t>
            </a:r>
            <a:r>
              <a:rPr lang="en-US" sz="2200" dirty="0" err="1"/>
              <a:t>supervizór</a:t>
            </a:r>
            <a:r>
              <a:rPr lang="en-US" sz="2200" dirty="0"/>
              <a:t> </a:t>
            </a:r>
            <a:r>
              <a:rPr lang="en-US" sz="2200" dirty="0" err="1"/>
              <a:t>kolesaun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. </a:t>
            </a:r>
            <a:r>
              <a:rPr lang="en-US" sz="2200" dirty="0" err="1"/>
              <a:t>Parte</a:t>
            </a:r>
            <a:r>
              <a:rPr lang="en-US" sz="2200" dirty="0"/>
              <a:t> </a:t>
            </a:r>
            <a:r>
              <a:rPr lang="en-US" sz="2200" dirty="0" err="1"/>
              <a:t>ida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 </a:t>
            </a:r>
            <a:r>
              <a:rPr lang="en-US" sz="2200" dirty="0" err="1"/>
              <a:t>verifikasaun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akurasi</a:t>
            </a:r>
            <a:r>
              <a:rPr lang="en-US" sz="2200" dirty="0"/>
              <a:t> </a:t>
            </a:r>
            <a:r>
              <a:rPr lang="en-US" sz="2200" dirty="0" err="1"/>
              <a:t>bele</a:t>
            </a:r>
            <a:r>
              <a:rPr lang="en-US" sz="2200" dirty="0"/>
              <a:t> </a:t>
            </a:r>
            <a:r>
              <a:rPr lang="en-US" sz="2200" dirty="0" err="1"/>
              <a:t>hala'o</a:t>
            </a:r>
            <a:r>
              <a:rPr lang="en-US" sz="2200" dirty="0"/>
              <a:t> </a:t>
            </a:r>
            <a:r>
              <a:rPr lang="en-US" sz="2200" dirty="0" err="1"/>
              <a:t>uza</a:t>
            </a:r>
            <a:r>
              <a:rPr lang="en-US" sz="2200" dirty="0"/>
              <a:t> Survey123 </a:t>
            </a:r>
            <a:r>
              <a:rPr lang="en-US" sz="2200" dirty="0" err="1"/>
              <a:t>ba</a:t>
            </a:r>
            <a:r>
              <a:rPr lang="en-US" sz="2200" dirty="0"/>
              <a:t> ArcGIS, </a:t>
            </a:r>
            <a:r>
              <a:rPr lang="en-US" sz="2200" dirty="0" err="1"/>
              <a:t>Maps.Me</a:t>
            </a:r>
            <a:r>
              <a:rPr lang="en-US" sz="2200" dirty="0"/>
              <a:t>, ka Google Maps </a:t>
            </a:r>
            <a:r>
              <a:rPr lang="en-US" sz="2200" dirty="0" err="1"/>
              <a:t>hanesan</a:t>
            </a:r>
            <a:r>
              <a:rPr lang="en-US" sz="2200" dirty="0"/>
              <a:t> </a:t>
            </a:r>
            <a:r>
              <a:rPr lang="en-US" sz="2200" dirty="0" err="1"/>
              <a:t>dalan</a:t>
            </a:r>
            <a:r>
              <a:rPr lang="en-US" sz="2200" dirty="0"/>
              <a:t> </a:t>
            </a:r>
            <a:r>
              <a:rPr lang="en-US" sz="2200" dirty="0" err="1"/>
              <a:t>atu</a:t>
            </a:r>
            <a:r>
              <a:rPr lang="en-US" sz="2200" dirty="0"/>
              <a:t> </a:t>
            </a:r>
            <a:r>
              <a:rPr lang="en-US" sz="2200" dirty="0" err="1"/>
              <a:t>asegura</a:t>
            </a:r>
            <a:r>
              <a:rPr lang="en-US" sz="2200" dirty="0"/>
              <a:t> </a:t>
            </a:r>
            <a:r>
              <a:rPr lang="en-US" sz="2200" dirty="0" err="1"/>
              <a:t>katak</a:t>
            </a:r>
            <a:r>
              <a:rPr lang="en-US" sz="2200" dirty="0"/>
              <a:t> </a:t>
            </a:r>
            <a:r>
              <a:rPr lang="en-US" sz="2200" dirty="0" err="1"/>
              <a:t>pontu</a:t>
            </a:r>
            <a:r>
              <a:rPr lang="en-US" sz="2200" dirty="0"/>
              <a:t> </a:t>
            </a:r>
            <a:r>
              <a:rPr lang="en-US" sz="2200" dirty="0" err="1"/>
              <a:t>ne'e</a:t>
            </a:r>
            <a:r>
              <a:rPr lang="en-US" sz="2200" dirty="0"/>
              <a:t> </a:t>
            </a:r>
            <a:r>
              <a:rPr lang="en-US" sz="2200" dirty="0" err="1"/>
              <a:t>monu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área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hein</a:t>
            </a:r>
            <a:r>
              <a:rPr lang="en-US" sz="2200" dirty="0"/>
              <a:t>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200" dirty="0" err="1"/>
              <a:t>Verifikasaun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ho remota </a:t>
            </a:r>
            <a:r>
              <a:rPr lang="en-US" sz="2200" dirty="0" err="1"/>
              <a:t>liuhosi</a:t>
            </a:r>
            <a:r>
              <a:rPr lang="en-US" sz="2200" dirty="0"/>
              <a:t> </a:t>
            </a:r>
            <a:r>
              <a:rPr lang="en-US" sz="2200" dirty="0" err="1"/>
              <a:t>submisaun</a:t>
            </a:r>
            <a:r>
              <a:rPr lang="en-US" sz="2200" dirty="0"/>
              <a:t> </a:t>
            </a:r>
            <a:r>
              <a:rPr lang="en-US" sz="2200" dirty="0" err="1"/>
              <a:t>periódika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hosi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halibur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folha</a:t>
            </a:r>
            <a:r>
              <a:rPr lang="en-US" sz="2200" dirty="0"/>
              <a:t> de </a:t>
            </a:r>
            <a:r>
              <a:rPr lang="en-US" sz="2200" dirty="0" err="1"/>
              <a:t>cálculo</a:t>
            </a:r>
            <a:r>
              <a:rPr lang="en-US" sz="2200" dirty="0"/>
              <a:t>, </a:t>
            </a:r>
            <a:r>
              <a:rPr lang="en-US" sz="2200" dirty="0" err="1"/>
              <a:t>uza</a:t>
            </a:r>
            <a:r>
              <a:rPr lang="en-US" sz="2200" dirty="0"/>
              <a:t> Google Sheets online ka </a:t>
            </a:r>
            <a:r>
              <a:rPr lang="en-US" sz="2200" dirty="0" err="1"/>
              <a:t>haruka</a:t>
            </a:r>
            <a:r>
              <a:rPr lang="en-US" sz="2200" dirty="0"/>
              <a:t> email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folha</a:t>
            </a:r>
            <a:r>
              <a:rPr lang="en-US" sz="2200" dirty="0"/>
              <a:t> de </a:t>
            </a:r>
            <a:r>
              <a:rPr lang="en-US" sz="2200" dirty="0" err="1"/>
              <a:t>cálculo</a:t>
            </a:r>
            <a:r>
              <a:rPr lang="en-US" sz="2200" dirty="0"/>
              <a:t> Microsoft Excel </a:t>
            </a:r>
            <a:r>
              <a:rPr lang="en-US" sz="2200" dirty="0" err="1"/>
              <a:t>nian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supervizór</a:t>
            </a:r>
            <a:r>
              <a:rPr lang="en-US" sz="2200" dirty="0"/>
              <a:t> </a:t>
            </a:r>
            <a:r>
              <a:rPr lang="en-US" sz="2200" dirty="0" err="1"/>
              <a:t>rekolla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r>
              <a:rPr lang="en-US" sz="2200" dirty="0"/>
              <a:t>. Ba </a:t>
            </a:r>
            <a:r>
              <a:rPr lang="en-US" sz="2200" dirty="0" err="1"/>
              <a:t>aplikasaun</a:t>
            </a:r>
            <a:r>
              <a:rPr lang="en-US" sz="2200" dirty="0"/>
              <a:t> </a:t>
            </a:r>
            <a:r>
              <a:rPr lang="en-US" sz="2200" dirty="0" err="1"/>
              <a:t>balu</a:t>
            </a:r>
            <a:r>
              <a:rPr lang="en-US" sz="2200" dirty="0"/>
              <a:t>, </a:t>
            </a:r>
            <a:r>
              <a:rPr lang="en-US" sz="2200" dirty="0" err="1"/>
              <a:t>sistema</a:t>
            </a:r>
            <a:r>
              <a:rPr lang="en-US" sz="2200" dirty="0"/>
              <a:t> </a:t>
            </a:r>
            <a:r>
              <a:rPr lang="en-US" sz="2200" dirty="0" err="1"/>
              <a:t>baze-dadus</a:t>
            </a:r>
            <a:r>
              <a:rPr lang="en-US" sz="2200" dirty="0"/>
              <a:t> online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dezeña</a:t>
            </a:r>
            <a:r>
              <a:rPr lang="en-US" sz="2200" dirty="0"/>
              <a:t> ho </a:t>
            </a:r>
            <a:r>
              <a:rPr lang="en-US" sz="2200" dirty="0" err="1"/>
              <a:t>objetivu</a:t>
            </a:r>
            <a:r>
              <a:rPr lang="en-US" sz="2200" dirty="0"/>
              <a:t> </a:t>
            </a:r>
            <a:r>
              <a:rPr lang="en-US" sz="2200" dirty="0" err="1"/>
              <a:t>bele</a:t>
            </a:r>
            <a:r>
              <a:rPr lang="en-US" sz="2200" dirty="0"/>
              <a:t> </a:t>
            </a:r>
            <a:r>
              <a:rPr lang="en-US" sz="2200" dirty="0" err="1"/>
              <a:t>mós</a:t>
            </a:r>
            <a:r>
              <a:rPr lang="en-US" sz="2200" dirty="0"/>
              <a:t> </a:t>
            </a:r>
            <a:r>
              <a:rPr lang="en-US" sz="2200" dirty="0" err="1"/>
              <a:t>uza</a:t>
            </a:r>
            <a:r>
              <a:rPr lang="en-US" sz="2200" dirty="0"/>
              <a:t>. </a:t>
            </a:r>
            <a:r>
              <a:rPr lang="en-US" sz="2200" dirty="0" err="1"/>
              <a:t>Maibé</a:t>
            </a:r>
            <a:r>
              <a:rPr lang="en-US" sz="2200" dirty="0"/>
              <a:t>, </a:t>
            </a:r>
            <a:r>
              <a:rPr lang="en-US" sz="2200" dirty="0" err="1"/>
              <a:t>solusaun</a:t>
            </a:r>
            <a:r>
              <a:rPr lang="en-US" sz="2200" dirty="0"/>
              <a:t> </a:t>
            </a:r>
            <a:r>
              <a:rPr lang="en-US" sz="2200" dirty="0" err="1"/>
              <a:t>sira-ne'e</a:t>
            </a:r>
            <a:r>
              <a:rPr lang="en-US" sz="2200" dirty="0"/>
              <a:t> </a:t>
            </a:r>
            <a:r>
              <a:rPr lang="en-US" sz="2200" dirty="0" err="1"/>
              <a:t>normalmente</a:t>
            </a:r>
            <a:r>
              <a:rPr lang="en-US" sz="2200" dirty="0"/>
              <a:t> </a:t>
            </a:r>
            <a:r>
              <a:rPr lang="en-US" sz="2200" dirty="0" err="1"/>
              <a:t>presiza</a:t>
            </a:r>
            <a:r>
              <a:rPr lang="en-US" sz="2200" dirty="0"/>
              <a:t> </a:t>
            </a:r>
            <a:r>
              <a:rPr lang="en-US" sz="2200" dirty="0" err="1"/>
              <a:t>asesu</a:t>
            </a:r>
            <a:r>
              <a:rPr lang="en-US" sz="2200" dirty="0"/>
              <a:t> </a:t>
            </a:r>
            <a:r>
              <a:rPr lang="en-US" sz="2200" dirty="0" err="1"/>
              <a:t>regulár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375815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8C9519-6E5C-DEE5-C3C9-63E1F58B99DA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– </a:t>
            </a:r>
            <a:r>
              <a:rPr lang="en-US" dirty="0" err="1"/>
              <a:t>Depois</a:t>
            </a:r>
            <a:r>
              <a:rPr lang="en-US" dirty="0"/>
              <a:t> </a:t>
            </a:r>
            <a:r>
              <a:rPr lang="en-US" dirty="0" err="1"/>
              <a:t>foti</a:t>
            </a:r>
            <a:r>
              <a:rPr lang="en-US" dirty="0"/>
              <a:t> </a:t>
            </a:r>
            <a:r>
              <a:rPr lang="en-US" dirty="0" err="1"/>
              <a:t>dadus</a:t>
            </a:r>
            <a:endParaRPr lang="en-PH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FE8A0A-4181-EAC5-C491-1802442FA98E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23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265">
            <a:extLst>
              <a:ext uri="{FF2B5EF4-FFF2-40B4-BE49-F238E27FC236}">
                <a16:creationId xmlns:a16="http://schemas.microsoft.com/office/drawing/2014/main" id="{8BF78F3A-D66D-0635-EA98-08BECF40F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67" y="812755"/>
            <a:ext cx="11630071" cy="10038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dirty="0" err="1"/>
              <a:t>Asegura</a:t>
            </a:r>
            <a:r>
              <a:rPr lang="en-US" sz="2200" dirty="0"/>
              <a:t> </a:t>
            </a:r>
            <a:r>
              <a:rPr lang="en-US" sz="2200" dirty="0" err="1"/>
              <a:t>katak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halibur</a:t>
            </a:r>
            <a:r>
              <a:rPr lang="en-US" sz="2200" dirty="0"/>
              <a:t> </a:t>
            </a:r>
            <a:r>
              <a:rPr lang="en-US" sz="2200" dirty="0" err="1"/>
              <a:t>organiza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tabela</a:t>
            </a:r>
            <a:r>
              <a:rPr lang="en-US" sz="2200" dirty="0"/>
              <a:t> </a:t>
            </a:r>
            <a:r>
              <a:rPr lang="en-US" sz="2200" dirty="0" err="1"/>
              <a:t>estruturadu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bele</a:t>
            </a:r>
            <a:r>
              <a:rPr lang="en-US" sz="2200" dirty="0"/>
              <a:t> rai </a:t>
            </a:r>
            <a:r>
              <a:rPr lang="en-US" sz="2200" dirty="0" err="1"/>
              <a:t>hanesan</a:t>
            </a:r>
            <a:r>
              <a:rPr lang="en-US" sz="2200" dirty="0"/>
              <a:t> spreadsheet (</a:t>
            </a:r>
            <a:r>
              <a:rPr lang="en-US" sz="2200" dirty="0" err="1"/>
              <a:t>ezemplu</a:t>
            </a:r>
            <a:r>
              <a:rPr lang="en-US" sz="2200" dirty="0"/>
              <a:t>, </a:t>
            </a:r>
            <a:r>
              <a:rPr lang="en-US" sz="2200" dirty="0" err="1"/>
              <a:t>iha</a:t>
            </a:r>
            <a:r>
              <a:rPr lang="en-US" sz="2200" dirty="0"/>
              <a:t> Microsoft Excel) no </a:t>
            </a:r>
            <a:r>
              <a:rPr lang="en-US" sz="2200" dirty="0" err="1"/>
              <a:t>tenke</a:t>
            </a:r>
            <a:r>
              <a:rPr lang="en-US" sz="2200" dirty="0"/>
              <a:t> </a:t>
            </a:r>
            <a:r>
              <a:rPr lang="en-US" sz="2200" dirty="0" err="1"/>
              <a:t>kontein</a:t>
            </a:r>
            <a:r>
              <a:rPr lang="en-US" sz="2200" dirty="0"/>
              <a:t> </a:t>
            </a:r>
            <a:r>
              <a:rPr lang="en-US" sz="2200" dirty="0" err="1"/>
              <a:t>kampu</a:t>
            </a:r>
            <a:r>
              <a:rPr lang="en-US" sz="2200" dirty="0"/>
              <a:t> </a:t>
            </a:r>
            <a:r>
              <a:rPr lang="en-US" sz="2200" dirty="0" err="1"/>
              <a:t>hotu-hotu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formuláriu</a:t>
            </a:r>
            <a:r>
              <a:rPr lang="en-US" sz="2200" dirty="0"/>
              <a:t> </a:t>
            </a:r>
            <a:r>
              <a:rPr lang="en-US" sz="2200" dirty="0" err="1"/>
              <a:t>halibur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23EE60-E4BD-AC02-9B92-AAB71AD612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460" y="1861242"/>
            <a:ext cx="10363743" cy="343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65">
            <a:extLst>
              <a:ext uri="{FF2B5EF4-FFF2-40B4-BE49-F238E27FC236}">
                <a16:creationId xmlns:a16="http://schemas.microsoft.com/office/drawing/2014/main" id="{598869D4-B649-1C2D-2446-6B5D4E94B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217" y="5483300"/>
            <a:ext cx="10580921" cy="3944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dirty="0"/>
              <a:t>Keta </a:t>
            </a:r>
            <a:r>
              <a:rPr lang="en-US" sz="2200" dirty="0" err="1"/>
              <a:t>haluha</a:t>
            </a:r>
            <a:r>
              <a:rPr lang="en-US" sz="2200" dirty="0"/>
              <a:t> </a:t>
            </a:r>
            <a:r>
              <a:rPr lang="en-US" sz="2200" dirty="0" err="1"/>
              <a:t>kona-ba</a:t>
            </a:r>
            <a:r>
              <a:rPr lang="en-US" sz="2200" dirty="0"/>
              <a:t> </a:t>
            </a:r>
            <a:r>
              <a:rPr lang="en-US" sz="2200" dirty="0" err="1"/>
              <a:t>katalogu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no </a:t>
            </a:r>
            <a:r>
              <a:rPr lang="en-US" sz="2200" dirty="0" err="1"/>
              <a:t>folha</a:t>
            </a:r>
            <a:r>
              <a:rPr lang="en-US" sz="2200" dirty="0"/>
              <a:t> </a:t>
            </a:r>
            <a:r>
              <a:rPr lang="en-US" sz="2200" dirty="0" err="1"/>
              <a:t>servisu</a:t>
            </a:r>
            <a:r>
              <a:rPr lang="en-US" sz="2200" dirty="0"/>
              <a:t> </a:t>
            </a:r>
            <a:r>
              <a:rPr lang="en-US" sz="2200" dirty="0" err="1"/>
              <a:t>metadadus</a:t>
            </a:r>
            <a:r>
              <a:rPr lang="en-US" sz="2200" dirty="0"/>
              <a:t> </a:t>
            </a:r>
            <a:r>
              <a:rPr lang="en-US" sz="2200" dirty="0" err="1"/>
              <a:t>nian</a:t>
            </a:r>
            <a:endParaRPr lang="en-US" sz="2200" dirty="0"/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id="{18FD67D1-B53E-2E47-7632-F671F0693413}"/>
              </a:ext>
            </a:extLst>
          </p:cNvPr>
          <p:cNvSpPr/>
          <p:nvPr/>
        </p:nvSpPr>
        <p:spPr>
          <a:xfrm>
            <a:off x="586722" y="5474335"/>
            <a:ext cx="403315" cy="385540"/>
          </a:xfrm>
          <a:prstGeom prst="rightArrow">
            <a:avLst/>
          </a:prstGeom>
          <a:solidFill>
            <a:srgbClr val="1F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11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6745" y="693274"/>
            <a:ext cx="11470808" cy="5778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/>
            <a:r>
              <a:rPr lang="en-US" sz="2400" dirty="0" err="1"/>
              <a:t>Hili</a:t>
            </a:r>
            <a:r>
              <a:rPr lang="en-US" sz="2400" dirty="0"/>
              <a:t> </a:t>
            </a:r>
            <a:r>
              <a:rPr lang="en-US" sz="2400" dirty="0" err="1"/>
              <a:t>dispozitivu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apropriadu</a:t>
            </a:r>
            <a:r>
              <a:rPr lang="en-US" sz="2400" dirty="0"/>
              <a:t> ho GNSS (</a:t>
            </a:r>
            <a:r>
              <a:rPr lang="en-US" sz="2400" dirty="0" err="1"/>
              <a:t>verifika</a:t>
            </a:r>
            <a:r>
              <a:rPr lang="en-US" sz="2400" dirty="0"/>
              <a:t> </a:t>
            </a:r>
            <a:r>
              <a:rPr lang="en-US" sz="2400" dirty="0" err="1"/>
              <a:t>kualidade</a:t>
            </a:r>
            <a:r>
              <a:rPr lang="en-US" sz="2400" dirty="0"/>
              <a:t> </a:t>
            </a:r>
            <a:r>
              <a:rPr lang="en-US" sz="2400" dirty="0" err="1"/>
              <a:t>simu-na'in</a:t>
            </a:r>
            <a:r>
              <a:rPr lang="en-US" sz="2400" dirty="0"/>
              <a:t> GNSS </a:t>
            </a:r>
            <a:r>
              <a:rPr lang="en-US" sz="2400" dirty="0" err="1"/>
              <a:t>nian</a:t>
            </a:r>
            <a:r>
              <a:rPr lang="en-US" sz="2400" dirty="0"/>
              <a:t>) no </a:t>
            </a:r>
            <a:r>
              <a:rPr lang="en-US" sz="2400" dirty="0" err="1"/>
              <a:t>métodu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endParaRPr lang="en-US" sz="2400" dirty="0"/>
          </a:p>
          <a:p>
            <a:pPr marL="361950"/>
            <a:r>
              <a:rPr lang="en-US" sz="2400" dirty="0"/>
              <a:t>Uza Prosedimentu </a:t>
            </a:r>
            <a:r>
              <a:rPr lang="en-US" sz="2400" dirty="0" err="1"/>
              <a:t>Operasionál</a:t>
            </a:r>
            <a:r>
              <a:rPr lang="en-US" sz="2400" dirty="0"/>
              <a:t> </a:t>
            </a:r>
            <a:r>
              <a:rPr lang="en-US" sz="2400" dirty="0" err="1"/>
              <a:t>Padraun</a:t>
            </a:r>
            <a:r>
              <a:rPr lang="en-US" sz="2400" dirty="0"/>
              <a:t> (SOP)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estabelese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inklui</a:t>
            </a:r>
            <a:r>
              <a:rPr lang="en-US" sz="2400" dirty="0"/>
              <a:t> </a:t>
            </a:r>
            <a:r>
              <a:rPr lang="en-US" sz="2400" dirty="0" err="1"/>
              <a:t>informasaun</a:t>
            </a:r>
            <a:r>
              <a:rPr lang="en-US" sz="2400" dirty="0"/>
              <a:t> </a:t>
            </a:r>
            <a:r>
              <a:rPr lang="en-US" sz="2400" dirty="0" err="1"/>
              <a:t>nesesáriu</a:t>
            </a:r>
            <a:r>
              <a:rPr lang="en-US" sz="2400" dirty="0"/>
              <a:t> </a:t>
            </a:r>
            <a:r>
              <a:rPr lang="en-US" sz="2400" dirty="0" err="1"/>
              <a:t>hotu-hotu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kolektór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 ho </a:t>
            </a:r>
            <a:r>
              <a:rPr lang="en-US" sz="2400" dirty="0" err="1"/>
              <a:t>loloos</a:t>
            </a:r>
            <a:r>
              <a:rPr lang="en-US" sz="2400" dirty="0"/>
              <a:t> </a:t>
            </a:r>
            <a:r>
              <a:rPr lang="en-US" sz="2400" dirty="0" err="1"/>
              <a:t>koordenada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kampu</a:t>
            </a:r>
            <a:r>
              <a:rPr lang="en-US" sz="2400" dirty="0"/>
              <a:t> (</a:t>
            </a:r>
            <a:r>
              <a:rPr lang="en-US" sz="2400" dirty="0" err="1"/>
              <a:t>ezemplu</a:t>
            </a:r>
            <a:r>
              <a:rPr lang="en-US" sz="2400" dirty="0"/>
              <a:t>, </a:t>
            </a:r>
            <a:r>
              <a:rPr lang="en-US" sz="2400" dirty="0" err="1"/>
              <a:t>fonte</a:t>
            </a:r>
            <a:r>
              <a:rPr lang="en-US" sz="2400" dirty="0"/>
              <a:t> </a:t>
            </a:r>
            <a:r>
              <a:rPr lang="en-US" sz="2400" dirty="0" err="1"/>
              <a:t>sinál</a:t>
            </a:r>
            <a:r>
              <a:rPr lang="en-US" sz="2400" dirty="0"/>
              <a:t> </a:t>
            </a:r>
            <a:r>
              <a:rPr lang="en-US" sz="2400" dirty="0" err="1"/>
              <a:t>erru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r>
              <a:rPr lang="en-US" sz="2400" dirty="0"/>
              <a:t>) no </a:t>
            </a:r>
            <a:r>
              <a:rPr lang="en-US" sz="2400" dirty="0" err="1"/>
              <a:t>mós</a:t>
            </a:r>
            <a:r>
              <a:rPr lang="en-US" sz="2400" dirty="0"/>
              <a:t> SOP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supervizór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endParaRPr lang="en-US" sz="2400" dirty="0"/>
          </a:p>
          <a:p>
            <a:pPr marL="361950"/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koordenada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ho </a:t>
            </a:r>
            <a:r>
              <a:rPr lang="en-US" sz="2400" dirty="0" err="1"/>
              <a:t>akurasi</a:t>
            </a:r>
            <a:r>
              <a:rPr lang="en-US" sz="2400" dirty="0"/>
              <a:t> </a:t>
            </a:r>
            <a:r>
              <a:rPr lang="en-US" sz="2400" dirty="0" err="1"/>
              <a:t>aas</a:t>
            </a:r>
            <a:r>
              <a:rPr lang="en-US" sz="2400" dirty="0"/>
              <a:t> (</a:t>
            </a:r>
            <a:r>
              <a:rPr lang="en-US" sz="2400" dirty="0" err="1"/>
              <a:t>ezrasi</a:t>
            </a:r>
            <a:r>
              <a:rPr lang="en-US" sz="2400" dirty="0"/>
              <a:t> </a:t>
            </a:r>
            <a:r>
              <a:rPr lang="en-US" sz="2400" dirty="0" err="1"/>
              <a:t>instrumentál</a:t>
            </a:r>
            <a:r>
              <a:rPr lang="en-US" sz="2400" dirty="0"/>
              <a:t> menus </a:t>
            </a:r>
            <a:r>
              <a:rPr lang="en-US" sz="2400" dirty="0" err="1"/>
              <a:t>hosi</a:t>
            </a:r>
            <a:r>
              <a:rPr lang="en-US" sz="2400" dirty="0"/>
              <a:t> </a:t>
            </a:r>
            <a:r>
              <a:rPr lang="en-US" sz="2400" dirty="0" err="1"/>
              <a:t>metru</a:t>
            </a:r>
            <a:r>
              <a:rPr lang="en-US" sz="2400" dirty="0"/>
              <a:t> 15) no ho </a:t>
            </a:r>
            <a:r>
              <a:rPr lang="en-US" sz="2400" dirty="0" err="1"/>
              <a:t>akurasi</a:t>
            </a:r>
            <a:r>
              <a:rPr lang="en-US" sz="2400" dirty="0"/>
              <a:t> </a:t>
            </a:r>
            <a:r>
              <a:rPr lang="en-US" sz="2400" dirty="0" err="1"/>
              <a:t>aas</a:t>
            </a:r>
            <a:r>
              <a:rPr lang="en-US" sz="2400" dirty="0"/>
              <a:t> (</a:t>
            </a:r>
            <a:r>
              <a:rPr lang="en-US" sz="2400" dirty="0" err="1"/>
              <a:t>díjitu</a:t>
            </a:r>
            <a:r>
              <a:rPr lang="en-US" sz="2400" dirty="0"/>
              <a:t> 5 </a:t>
            </a:r>
            <a:r>
              <a:rPr lang="en-US" sz="2400" dirty="0" err="1"/>
              <a:t>hafoin</a:t>
            </a:r>
            <a:r>
              <a:rPr lang="en-US" sz="2400" dirty="0"/>
              <a:t> </a:t>
            </a:r>
            <a:r>
              <a:rPr lang="en-US" sz="2400" dirty="0" err="1"/>
              <a:t>pontu</a:t>
            </a:r>
            <a:r>
              <a:rPr lang="en-US" sz="2400" dirty="0"/>
              <a:t> </a:t>
            </a:r>
            <a:r>
              <a:rPr lang="en-US" sz="2400" dirty="0" err="1"/>
              <a:t>desimal</a:t>
            </a:r>
            <a:r>
              <a:rPr lang="en-US" sz="2400" dirty="0"/>
              <a:t>) </a:t>
            </a:r>
          </a:p>
          <a:p>
            <a:pPr marL="361950"/>
            <a:r>
              <a:rPr lang="en-US" sz="2400" dirty="0" err="1"/>
              <a:t>Investe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formasaun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di'ak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kolektór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no </a:t>
            </a:r>
            <a:r>
              <a:rPr lang="en-US" sz="2400" dirty="0" err="1"/>
              <a:t>supervizór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</a:p>
          <a:p>
            <a:pPr marL="361950"/>
            <a:r>
              <a:rPr lang="en-US" sz="2400" dirty="0" err="1"/>
              <a:t>Estabelese</a:t>
            </a:r>
            <a:r>
              <a:rPr lang="en-US" sz="2400" dirty="0"/>
              <a:t> </a:t>
            </a:r>
            <a:r>
              <a:rPr lang="en-US" sz="2400" dirty="0" err="1"/>
              <a:t>prosesu</a:t>
            </a:r>
            <a:r>
              <a:rPr lang="en-US" sz="2400" dirty="0"/>
              <a:t> </a:t>
            </a:r>
            <a:r>
              <a:rPr lang="en-US" sz="2400" dirty="0" err="1"/>
              <a:t>monitorizasaun</a:t>
            </a:r>
            <a:r>
              <a:rPr lang="en-US" sz="2400" dirty="0"/>
              <a:t> </a:t>
            </a:r>
            <a:r>
              <a:rPr lang="en-US" sz="2400" dirty="0" err="1"/>
              <a:t>ne’ebé</a:t>
            </a:r>
            <a:r>
              <a:rPr lang="en-US" sz="2400" dirty="0"/>
              <a:t> </a:t>
            </a:r>
            <a:r>
              <a:rPr lang="en-US" sz="2400" dirty="0" err="1"/>
              <a:t>di’ak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endParaRPr lang="en-US" sz="2400" dirty="0"/>
          </a:p>
          <a:p>
            <a:pPr marL="361950"/>
            <a:r>
              <a:rPr lang="en-US" sz="2400" dirty="0" err="1"/>
              <a:t>Armazena</a:t>
            </a:r>
            <a:r>
              <a:rPr lang="en-US" sz="2400" dirty="0"/>
              <a:t> no </a:t>
            </a:r>
            <a:r>
              <a:rPr lang="en-US" sz="2400" dirty="0" err="1"/>
              <a:t>dokumenta</a:t>
            </a:r>
            <a:r>
              <a:rPr lang="en-US" sz="2400" dirty="0"/>
              <a:t> ho </a:t>
            </a:r>
            <a:r>
              <a:rPr lang="en-US" sz="2400" dirty="0" err="1"/>
              <a:t>loloos</a:t>
            </a:r>
            <a:r>
              <a:rPr lang="en-US" sz="2400" dirty="0"/>
              <a:t> </a:t>
            </a:r>
            <a:r>
              <a:rPr lang="en-US" sz="2400" dirty="0" err="1"/>
              <a:t>koordenada</a:t>
            </a:r>
            <a:r>
              <a:rPr lang="en-US" sz="2400" dirty="0"/>
              <a:t> </a:t>
            </a:r>
            <a:r>
              <a:rPr lang="en-US" sz="2400" dirty="0" err="1"/>
              <a:t>jeográfika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rezulta</a:t>
            </a:r>
            <a:r>
              <a:rPr lang="en-US" sz="2400" dirty="0"/>
              <a:t> </a:t>
            </a:r>
            <a:r>
              <a:rPr lang="en-US" sz="2400" dirty="0" err="1"/>
              <a:t>hosi</a:t>
            </a:r>
            <a:r>
              <a:rPr lang="en-US" sz="2400" dirty="0"/>
              <a:t> </a:t>
            </a:r>
            <a:r>
              <a:rPr lang="en-US" sz="2400" dirty="0" err="1"/>
              <a:t>ezersísiu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endParaRPr lang="en-US" sz="2400" dirty="0"/>
          </a:p>
          <a:p>
            <a:pPr marL="133350" indent="0">
              <a:buNone/>
            </a:pPr>
            <a:endParaRPr lang="en-US" sz="200" dirty="0"/>
          </a:p>
          <a:p>
            <a:pPr marL="133350" indent="0">
              <a:buNone/>
            </a:pPr>
            <a:r>
              <a:rPr lang="en-US" sz="2400" dirty="0"/>
              <a:t>Nota: </a:t>
            </a:r>
            <a:r>
              <a:rPr lang="en-US" sz="2400" dirty="0" err="1"/>
              <a:t>Fó</a:t>
            </a:r>
            <a:r>
              <a:rPr lang="en-US" sz="2400" dirty="0"/>
              <a:t> </a:t>
            </a:r>
            <a:r>
              <a:rPr lang="en-US" sz="2400" dirty="0" err="1"/>
              <a:t>atensaun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kestaun</a:t>
            </a:r>
            <a:r>
              <a:rPr lang="en-US" sz="2400" dirty="0"/>
              <a:t> </a:t>
            </a:r>
            <a:r>
              <a:rPr lang="en-US" sz="2400" dirty="0" err="1"/>
              <a:t>étika</a:t>
            </a:r>
            <a:r>
              <a:rPr lang="en-US" sz="2400" dirty="0"/>
              <a:t> </a:t>
            </a:r>
            <a:r>
              <a:rPr lang="en-US" sz="2400" dirty="0" err="1"/>
              <a:t>potensiál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bainhira</a:t>
            </a:r>
            <a:r>
              <a:rPr lang="en-US" sz="2400" dirty="0"/>
              <a:t> </a:t>
            </a:r>
            <a:r>
              <a:rPr lang="en-US" sz="2400" dirty="0" err="1"/>
              <a:t>lokaliza</a:t>
            </a:r>
            <a:r>
              <a:rPr lang="en-US" sz="2400" dirty="0"/>
              <a:t> ka </a:t>
            </a:r>
            <a:r>
              <a:rPr lang="en-US" sz="2400" dirty="0" err="1"/>
              <a:t>buka</a:t>
            </a:r>
            <a:r>
              <a:rPr lang="en-US" sz="2400" dirty="0"/>
              <a:t> </a:t>
            </a:r>
            <a:r>
              <a:rPr lang="en-US" sz="2400" dirty="0" err="1"/>
              <a:t>tuir</a:t>
            </a:r>
            <a:r>
              <a:rPr lang="en-US" sz="2400" dirty="0"/>
              <a:t> </a:t>
            </a:r>
            <a:r>
              <a:rPr lang="en-US" sz="2400" dirty="0" err="1"/>
              <a:t>indivíduu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ho </a:t>
            </a:r>
            <a:r>
              <a:rPr lang="en-US" sz="2400" dirty="0" err="1"/>
              <a:t>akurasi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aas</a:t>
            </a:r>
            <a:r>
              <a:rPr lang="en-US" sz="2400" dirty="0"/>
              <a:t> !!!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64263-3604-EE2A-F19B-0184D1D6B3BD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- </a:t>
            </a:r>
            <a:r>
              <a:rPr lang="en-US" dirty="0" err="1"/>
              <a:t>Sumáriu</a:t>
            </a:r>
            <a:endParaRPr lang="en-PH" alt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CE0CB05-4F1B-7E74-49F2-3EDF73171563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24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3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8804" y="745714"/>
            <a:ext cx="1114725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ea typeface="SimSun" pitchFamily="2" charset="-122"/>
              </a:rPr>
              <a:t>Agora </a:t>
            </a:r>
            <a:r>
              <a:rPr lang="en-US" sz="2600" dirty="0" err="1">
                <a:ea typeface="SimSun" pitchFamily="2" charset="-122"/>
              </a:rPr>
              <a:t>daudaun</a:t>
            </a:r>
            <a:r>
              <a:rPr lang="en-US" sz="2600" dirty="0">
                <a:ea typeface="SimSun" pitchFamily="2" charset="-122"/>
              </a:rPr>
              <a:t> </a:t>
            </a:r>
            <a:r>
              <a:rPr lang="en-US" sz="2600" dirty="0" err="1">
                <a:ea typeface="SimSun" pitchFamily="2" charset="-122"/>
              </a:rPr>
              <a:t>iha</a:t>
            </a:r>
            <a:r>
              <a:rPr lang="en-US" sz="2600" dirty="0">
                <a:ea typeface="SimSun" pitchFamily="2" charset="-122"/>
              </a:rPr>
              <a:t> </a:t>
            </a:r>
            <a:r>
              <a:rPr lang="en-US" sz="2600" dirty="0" err="1">
                <a:ea typeface="SimSun" pitchFamily="2" charset="-122"/>
              </a:rPr>
              <a:t>sistema</a:t>
            </a:r>
            <a:r>
              <a:rPr lang="en-US" sz="2600" dirty="0">
                <a:ea typeface="SimSun" pitchFamily="2" charset="-122"/>
              </a:rPr>
              <a:t> </a:t>
            </a:r>
            <a:r>
              <a:rPr lang="en-US" sz="2600" dirty="0" err="1">
                <a:ea typeface="SimSun" pitchFamily="2" charset="-122"/>
              </a:rPr>
              <a:t>navegasaun</a:t>
            </a:r>
            <a:r>
              <a:rPr lang="en-US" sz="2600" dirty="0">
                <a:ea typeface="SimSun" pitchFamily="2" charset="-122"/>
              </a:rPr>
              <a:t> </a:t>
            </a:r>
            <a:r>
              <a:rPr lang="en-US" sz="2600" dirty="0" err="1">
                <a:ea typeface="SimSun" pitchFamily="2" charset="-122"/>
              </a:rPr>
              <a:t>satélite</a:t>
            </a:r>
            <a:r>
              <a:rPr lang="en-US" sz="2600" dirty="0">
                <a:ea typeface="SimSun" pitchFamily="2" charset="-122"/>
              </a:rPr>
              <a:t> </a:t>
            </a:r>
            <a:r>
              <a:rPr lang="en-US" sz="2600" dirty="0" err="1">
                <a:ea typeface="SimSun" pitchFamily="2" charset="-122"/>
              </a:rPr>
              <a:t>haat</a:t>
            </a:r>
            <a:r>
              <a:rPr lang="en-US" sz="2600" dirty="0">
                <a:ea typeface="SimSun" pitchFamily="2" charset="-122"/>
              </a:rPr>
              <a:t> </a:t>
            </a:r>
            <a:r>
              <a:rPr lang="en-US" sz="2600" dirty="0" err="1">
                <a:ea typeface="SimSun" pitchFamily="2" charset="-122"/>
              </a:rPr>
              <a:t>ne'ebé</a:t>
            </a:r>
            <a:r>
              <a:rPr lang="en-US" sz="2600" dirty="0">
                <a:ea typeface="SimSun" pitchFamily="2" charset="-122"/>
              </a:rPr>
              <a:t> </a:t>
            </a:r>
            <a:r>
              <a:rPr lang="en-US" sz="2600" dirty="0" err="1">
                <a:ea typeface="SimSun" pitchFamily="2" charset="-122"/>
              </a:rPr>
              <a:t>fornese</a:t>
            </a:r>
            <a:r>
              <a:rPr lang="en-US" sz="2600" dirty="0">
                <a:ea typeface="SimSun" pitchFamily="2" charset="-122"/>
              </a:rPr>
              <a:t> </a:t>
            </a:r>
            <a:r>
              <a:rPr lang="en-US" sz="2600" dirty="0" err="1">
                <a:ea typeface="SimSun" pitchFamily="2" charset="-122"/>
              </a:rPr>
              <a:t>pozisionamentu</a:t>
            </a:r>
            <a:r>
              <a:rPr lang="en-US" sz="2600" dirty="0">
                <a:ea typeface="SimSun" pitchFamily="2" charset="-122"/>
              </a:rPr>
              <a:t> </a:t>
            </a:r>
            <a:r>
              <a:rPr lang="en-US" sz="2600" dirty="0" err="1">
                <a:ea typeface="SimSun" pitchFamily="2" charset="-122"/>
              </a:rPr>
              <a:t>jeoespasiál</a:t>
            </a:r>
            <a:r>
              <a:rPr lang="en-US" sz="2600" dirty="0">
                <a:ea typeface="SimSun" pitchFamily="2" charset="-122"/>
              </a:rPr>
              <a:t> </a:t>
            </a:r>
            <a:r>
              <a:rPr lang="en-US" sz="2600" dirty="0" err="1">
                <a:ea typeface="SimSun" pitchFamily="2" charset="-122"/>
              </a:rPr>
              <a:t>autónomu</a:t>
            </a:r>
            <a:r>
              <a:rPr lang="en-US" sz="2600" dirty="0">
                <a:ea typeface="SimSun" pitchFamily="2" charset="-122"/>
              </a:rPr>
              <a:t>: </a:t>
            </a:r>
          </a:p>
          <a:p>
            <a:pPr algn="ctr"/>
            <a:r>
              <a:rPr lang="en-US" sz="2600" dirty="0">
                <a:ea typeface="SimSun" pitchFamily="2" charset="-122"/>
              </a:rPr>
              <a:t>GPS (EUA), GLONASS (</a:t>
            </a:r>
            <a:r>
              <a:rPr lang="en-US" sz="2600" dirty="0" err="1">
                <a:ea typeface="SimSun" pitchFamily="2" charset="-122"/>
              </a:rPr>
              <a:t>Rúsia</a:t>
            </a:r>
            <a:r>
              <a:rPr lang="en-US" sz="2600" dirty="0">
                <a:ea typeface="SimSun" pitchFamily="2" charset="-122"/>
              </a:rPr>
              <a:t>), BeiDou (Xina), no Galileo (UE).</a:t>
            </a:r>
            <a:endParaRPr lang="en-US" sz="2600" b="1" dirty="0">
              <a:ea typeface="SimSun" pitchFamily="2" charset="-122"/>
            </a:endParaRPr>
          </a:p>
        </p:txBody>
      </p:sp>
      <p:pic>
        <p:nvPicPr>
          <p:cNvPr id="6" name="Picture 5" descr="GPS-glon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584" y="3533280"/>
            <a:ext cx="3543914" cy="2657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7" descr="D:\GPS.gif">
            <a:extLst>
              <a:ext uri="{FF2B5EF4-FFF2-40B4-BE49-F238E27FC236}">
                <a16:creationId xmlns:a16="http://schemas.microsoft.com/office/drawing/2014/main" id="{63D3606D-9050-64C7-87E7-52CCAD961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7109" y="2285537"/>
            <a:ext cx="712030" cy="924607"/>
          </a:xfrm>
          <a:prstGeom prst="rect">
            <a:avLst/>
          </a:prstGeom>
          <a:noFill/>
        </p:spPr>
      </p:pic>
      <p:pic>
        <p:nvPicPr>
          <p:cNvPr id="10" name="Picture 9" descr="Galileo_logo.svg.png">
            <a:extLst>
              <a:ext uri="{FF2B5EF4-FFF2-40B4-BE49-F238E27FC236}">
                <a16:creationId xmlns:a16="http://schemas.microsoft.com/office/drawing/2014/main" id="{8498DC42-A88A-4B84-EEE5-257A71A1E3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764" y="2306496"/>
            <a:ext cx="617190" cy="822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9251A4-C03A-BF65-4D59-895B021311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749" y="2285536"/>
            <a:ext cx="664119" cy="822920"/>
          </a:xfrm>
          <a:prstGeom prst="rect">
            <a:avLst/>
          </a:prstGeom>
        </p:spPr>
      </p:pic>
      <p:pic>
        <p:nvPicPr>
          <p:cNvPr id="12" name="Picture 8" descr="D:\GLONASS.jpg">
            <a:extLst>
              <a:ext uri="{FF2B5EF4-FFF2-40B4-BE49-F238E27FC236}">
                <a16:creationId xmlns:a16="http://schemas.microsoft.com/office/drawing/2014/main" id="{49231591-9DDC-8AFD-1165-67C11C55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7517" y="2285536"/>
            <a:ext cx="919077" cy="82292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41A03-BACC-65C8-D298-721AE0EFAC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696" y="3701012"/>
            <a:ext cx="5076056" cy="2252746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ADA8FBC-8230-EE79-1BFB-FF23576B0477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3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26B84-0E52-386E-BA65-2F2006B83938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Sistema </a:t>
            </a:r>
            <a:r>
              <a:rPr lang="en-US" dirty="0" err="1"/>
              <a:t>Satélite</a:t>
            </a:r>
            <a:r>
              <a:rPr lang="en-US" dirty="0"/>
              <a:t> </a:t>
            </a:r>
            <a:r>
              <a:rPr lang="en-US" dirty="0" err="1"/>
              <a:t>Navegasaun</a:t>
            </a:r>
            <a:r>
              <a:rPr lang="en-US" dirty="0"/>
              <a:t> </a:t>
            </a:r>
            <a:r>
              <a:rPr lang="en-US" dirty="0" err="1"/>
              <a:t>Globál</a:t>
            </a:r>
            <a:r>
              <a:rPr lang="en-US" dirty="0"/>
              <a:t> (GNSS)</a:t>
            </a:r>
          </a:p>
        </p:txBody>
      </p:sp>
    </p:spTree>
    <p:extLst>
      <p:ext uri="{BB962C8B-B14F-4D97-AF65-F5344CB8AC3E}">
        <p14:creationId xmlns:p14="http://schemas.microsoft.com/office/powerpoint/2010/main" val="223730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1" descr="radio_sig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18" y="1308803"/>
            <a:ext cx="525780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8189020" y="3974879"/>
            <a:ext cx="3625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CH" dirty="0">
                <a:latin typeface="Arial" charset="0"/>
              </a:rPr>
              <a:t>1. </a:t>
            </a:r>
            <a:r>
              <a:rPr lang="fr-CH" dirty="0" err="1">
                <a:latin typeface="Arial" charset="0"/>
              </a:rPr>
              <a:t>Identifikadór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úniku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satélite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nian</a:t>
            </a:r>
            <a:endParaRPr lang="fr-CH" dirty="0">
              <a:latin typeface="Arial" charset="0"/>
            </a:endParaRPr>
          </a:p>
        </p:txBody>
      </p:sp>
      <p:sp>
        <p:nvSpPr>
          <p:cNvPr id="14" name="Freeform 37"/>
          <p:cNvSpPr>
            <a:spLocks/>
          </p:cNvSpPr>
          <p:nvPr/>
        </p:nvSpPr>
        <p:spPr bwMode="auto">
          <a:xfrm>
            <a:off x="6076619" y="2760547"/>
            <a:ext cx="1092200" cy="996949"/>
          </a:xfrm>
          <a:custGeom>
            <a:avLst/>
            <a:gdLst>
              <a:gd name="T0" fmla="*/ 0 w 576"/>
              <a:gd name="T1" fmla="*/ 135763 h 528"/>
              <a:gd name="T2" fmla="*/ 70960 w 576"/>
              <a:gd name="T3" fmla="*/ 74192 h 528"/>
              <a:gd name="T4" fmla="*/ 70960 w 576"/>
              <a:gd name="T5" fmla="*/ 86493 h 528"/>
              <a:gd name="T6" fmla="*/ 155656 w 576"/>
              <a:gd name="T7" fmla="*/ 12441 h 528"/>
              <a:gd name="T8" fmla="*/ 169677 w 576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528"/>
              <a:gd name="T17" fmla="*/ 576 w 576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528">
                <a:moveTo>
                  <a:pt x="0" y="528"/>
                </a:moveTo>
                <a:lnTo>
                  <a:pt x="240" y="288"/>
                </a:lnTo>
                <a:lnTo>
                  <a:pt x="240" y="336"/>
                </a:lnTo>
                <a:lnTo>
                  <a:pt x="528" y="48"/>
                </a:lnTo>
                <a:lnTo>
                  <a:pt x="576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 sz="2000" dirty="0"/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8203998" y="4376759"/>
            <a:ext cx="382663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182563" indent="-182563">
              <a:defRPr/>
            </a:pPr>
            <a:r>
              <a:rPr lang="fr-CH" dirty="0">
                <a:latin typeface="Arial" charset="0"/>
              </a:rPr>
              <a:t>2. </a:t>
            </a:r>
            <a:r>
              <a:rPr lang="fr-CH" dirty="0" err="1">
                <a:latin typeface="Arial" charset="0"/>
              </a:rPr>
              <a:t>Dadus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Almanak</a:t>
            </a:r>
            <a:r>
              <a:rPr lang="fr-CH" dirty="0">
                <a:latin typeface="Arial" charset="0"/>
              </a:rPr>
              <a:t> (</a:t>
            </a:r>
            <a:r>
              <a:rPr lang="fr-CH" dirty="0" err="1">
                <a:latin typeface="Arial" charset="0"/>
              </a:rPr>
              <a:t>informasaun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estadu</a:t>
            </a:r>
            <a:r>
              <a:rPr lang="fr-CH" dirty="0">
                <a:latin typeface="Arial" charset="0"/>
              </a:rPr>
              <a:t> no </a:t>
            </a:r>
            <a:r>
              <a:rPr lang="fr-CH" dirty="0" err="1">
                <a:latin typeface="Arial" charset="0"/>
              </a:rPr>
              <a:t>orbitál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hodi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kalkula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satélite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ne'ebé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maka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vizivel</a:t>
            </a:r>
            <a:r>
              <a:rPr lang="fr-CH" dirty="0">
                <a:latin typeface="Arial" charset="0"/>
              </a:rPr>
              <a:t>)</a:t>
            </a:r>
            <a:endParaRPr lang="fr-CH" sz="1200" dirty="0">
              <a:latin typeface="Arial" charset="0"/>
            </a:endParaRPr>
          </a:p>
        </p:txBody>
      </p:sp>
      <p:sp>
        <p:nvSpPr>
          <p:cNvPr id="17" name="Freeform 38"/>
          <p:cNvSpPr>
            <a:spLocks/>
          </p:cNvSpPr>
          <p:nvPr/>
        </p:nvSpPr>
        <p:spPr bwMode="auto">
          <a:xfrm>
            <a:off x="6289344" y="3141552"/>
            <a:ext cx="1090612" cy="996951"/>
          </a:xfrm>
          <a:custGeom>
            <a:avLst/>
            <a:gdLst>
              <a:gd name="T0" fmla="*/ 0 w 576"/>
              <a:gd name="T1" fmla="*/ 135763 h 528"/>
              <a:gd name="T2" fmla="*/ 67294 w 576"/>
              <a:gd name="T3" fmla="*/ 74192 h 528"/>
              <a:gd name="T4" fmla="*/ 67294 w 576"/>
              <a:gd name="T5" fmla="*/ 86493 h 528"/>
              <a:gd name="T6" fmla="*/ 148578 w 576"/>
              <a:gd name="T7" fmla="*/ 12441 h 528"/>
              <a:gd name="T8" fmla="*/ 162034 w 576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528"/>
              <a:gd name="T17" fmla="*/ 576 w 576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528">
                <a:moveTo>
                  <a:pt x="0" y="528"/>
                </a:moveTo>
                <a:lnTo>
                  <a:pt x="240" y="288"/>
                </a:lnTo>
                <a:lnTo>
                  <a:pt x="240" y="336"/>
                </a:lnTo>
                <a:lnTo>
                  <a:pt x="528" y="48"/>
                </a:lnTo>
                <a:lnTo>
                  <a:pt x="576" y="0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 sz="2000" dirty="0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8203998" y="5212212"/>
            <a:ext cx="3890605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63525" indent="-263525">
              <a:defRPr/>
            </a:pPr>
            <a:r>
              <a:rPr lang="fr-CH" sz="2000" dirty="0">
                <a:latin typeface="Arial" charset="0"/>
              </a:rPr>
              <a:t>3. </a:t>
            </a:r>
            <a:r>
              <a:rPr lang="fr-CH" sz="2000" dirty="0" err="1">
                <a:latin typeface="Arial" charset="0"/>
              </a:rPr>
              <a:t>Dadus</a:t>
            </a:r>
            <a:r>
              <a:rPr lang="fr-CH" sz="2000" dirty="0">
                <a:latin typeface="Arial" charset="0"/>
              </a:rPr>
              <a:t> </a:t>
            </a:r>
            <a:r>
              <a:rPr lang="fr-CH" sz="2000" dirty="0" err="1">
                <a:latin typeface="Arial" charset="0"/>
              </a:rPr>
              <a:t>Efemeris</a:t>
            </a:r>
            <a:r>
              <a:rPr lang="fr-CH" sz="2000" dirty="0">
                <a:latin typeface="Arial" charset="0"/>
              </a:rPr>
              <a:t> (</a:t>
            </a:r>
            <a:r>
              <a:rPr lang="fr-CH" sz="2000" dirty="0" err="1">
                <a:latin typeface="Arial" charset="0"/>
              </a:rPr>
              <a:t>informasaun</a:t>
            </a:r>
            <a:r>
              <a:rPr lang="fr-CH" sz="2000" dirty="0">
                <a:latin typeface="Arial" charset="0"/>
              </a:rPr>
              <a:t> </a:t>
            </a:r>
            <a:r>
              <a:rPr lang="fr-CH" sz="2000" dirty="0" err="1">
                <a:latin typeface="Arial" charset="0"/>
              </a:rPr>
              <a:t>orbitál</a:t>
            </a:r>
            <a:r>
              <a:rPr lang="fr-CH" sz="2000" dirty="0">
                <a:latin typeface="Arial" charset="0"/>
              </a:rPr>
              <a:t> </a:t>
            </a:r>
            <a:r>
              <a:rPr lang="fr-CH" sz="2000" dirty="0" err="1">
                <a:latin typeface="Arial" charset="0"/>
              </a:rPr>
              <a:t>ne'ebé</a:t>
            </a:r>
            <a:r>
              <a:rPr lang="fr-CH" sz="2000" dirty="0">
                <a:latin typeface="Arial" charset="0"/>
              </a:rPr>
              <a:t> </a:t>
            </a:r>
            <a:r>
              <a:rPr lang="fr-CH" sz="2000" dirty="0" err="1">
                <a:latin typeface="Arial" charset="0"/>
              </a:rPr>
              <a:t>loos</a:t>
            </a:r>
            <a:r>
              <a:rPr lang="fr-CH" sz="2000" dirty="0">
                <a:latin typeface="Arial" charset="0"/>
              </a:rPr>
              <a:t> </a:t>
            </a:r>
            <a:r>
              <a:rPr lang="fr-CH" sz="2000" dirty="0" err="1">
                <a:latin typeface="Arial" charset="0"/>
              </a:rPr>
              <a:t>atu</a:t>
            </a:r>
            <a:r>
              <a:rPr lang="fr-CH" sz="2000" dirty="0">
                <a:latin typeface="Arial" charset="0"/>
              </a:rPr>
              <a:t> </a:t>
            </a:r>
            <a:r>
              <a:rPr lang="fr-CH" sz="2000" dirty="0" err="1">
                <a:latin typeface="Arial" charset="0"/>
              </a:rPr>
              <a:t>kalkula</a:t>
            </a:r>
            <a:r>
              <a:rPr lang="fr-CH" sz="2000" dirty="0">
                <a:latin typeface="Arial" charset="0"/>
              </a:rPr>
              <a:t> </a:t>
            </a:r>
            <a:r>
              <a:rPr lang="fr-CH" sz="2000" dirty="0" err="1">
                <a:latin typeface="Arial" charset="0"/>
              </a:rPr>
              <a:t>lokalizasaun</a:t>
            </a:r>
            <a:r>
              <a:rPr lang="fr-CH" sz="2000" dirty="0">
                <a:latin typeface="Arial" charset="0"/>
              </a:rPr>
              <a:t> </a:t>
            </a:r>
            <a:r>
              <a:rPr lang="fr-CH" sz="2000" dirty="0" err="1">
                <a:latin typeface="Arial" charset="0"/>
              </a:rPr>
              <a:t>satélite</a:t>
            </a:r>
            <a:r>
              <a:rPr lang="fr-CH" sz="2000" dirty="0">
                <a:latin typeface="Arial" charset="0"/>
              </a:rPr>
              <a:t> </a:t>
            </a:r>
            <a:r>
              <a:rPr lang="fr-CH" sz="2000" dirty="0" err="1">
                <a:latin typeface="Arial" charset="0"/>
              </a:rPr>
              <a:t>nian</a:t>
            </a:r>
            <a:r>
              <a:rPr lang="fr-CH" sz="2000" dirty="0">
                <a:latin typeface="Arial" charset="0"/>
              </a:rPr>
              <a:t>)</a:t>
            </a:r>
            <a:endParaRPr lang="fr-CH" sz="1400" dirty="0">
              <a:latin typeface="Arial" charset="0"/>
            </a:endParaRPr>
          </a:p>
        </p:txBody>
      </p:sp>
      <p:sp>
        <p:nvSpPr>
          <p:cNvPr id="20" name="Freeform 39"/>
          <p:cNvSpPr>
            <a:spLocks/>
          </p:cNvSpPr>
          <p:nvPr/>
        </p:nvSpPr>
        <p:spPr bwMode="auto">
          <a:xfrm>
            <a:off x="6457619" y="3522541"/>
            <a:ext cx="1092200" cy="996948"/>
          </a:xfrm>
          <a:custGeom>
            <a:avLst/>
            <a:gdLst>
              <a:gd name="T0" fmla="*/ 0 w 576"/>
              <a:gd name="T1" fmla="*/ 135763 h 528"/>
              <a:gd name="T2" fmla="*/ 70960 w 576"/>
              <a:gd name="T3" fmla="*/ 74192 h 528"/>
              <a:gd name="T4" fmla="*/ 70960 w 576"/>
              <a:gd name="T5" fmla="*/ 86493 h 528"/>
              <a:gd name="T6" fmla="*/ 155656 w 576"/>
              <a:gd name="T7" fmla="*/ 12441 h 528"/>
              <a:gd name="T8" fmla="*/ 169677 w 576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528"/>
              <a:gd name="T17" fmla="*/ 576 w 576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528">
                <a:moveTo>
                  <a:pt x="0" y="528"/>
                </a:moveTo>
                <a:lnTo>
                  <a:pt x="240" y="288"/>
                </a:lnTo>
                <a:lnTo>
                  <a:pt x="240" y="336"/>
                </a:lnTo>
                <a:lnTo>
                  <a:pt x="528" y="48"/>
                </a:lnTo>
                <a:lnTo>
                  <a:pt x="576" y="0"/>
                </a:ln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 sz="2000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8" y="1089025"/>
            <a:ext cx="3931808" cy="246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88" y="4461941"/>
            <a:ext cx="7651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4" y="2760547"/>
            <a:ext cx="359740" cy="61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 bwMode="auto">
          <a:xfrm rot="20558010">
            <a:off x="65897" y="4400155"/>
            <a:ext cx="2952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CH" sz="2800" dirty="0">
                <a:solidFill>
                  <a:srgbClr val="FF0000"/>
                </a:solidFill>
                <a:ea typeface="SimSun" pitchFamily="2" charset="-122"/>
              </a:rPr>
              <a:t>La </a:t>
            </a:r>
            <a:r>
              <a:rPr lang="fr-CH" sz="2800" dirty="0" err="1">
                <a:solidFill>
                  <a:srgbClr val="FF0000"/>
                </a:solidFill>
                <a:ea typeface="SimSun" pitchFamily="2" charset="-122"/>
              </a:rPr>
              <a:t>presiza</a:t>
            </a:r>
            <a:r>
              <a:rPr lang="fr-CH" sz="2800" dirty="0">
                <a:solidFill>
                  <a:srgbClr val="FF0000"/>
                </a:solidFill>
                <a:ea typeface="SimSun" pitchFamily="2" charset="-122"/>
              </a:rPr>
              <a:t> internet!!!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7DEED-728D-FE42-E704-3B7C282E5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6073" y="4507245"/>
            <a:ext cx="637422" cy="1270371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45477F1-BF42-2DCC-2D7F-65301DCF4526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4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A1770-7459-31DE-55C7-D65F907C15D1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– </a:t>
            </a:r>
            <a:r>
              <a:rPr lang="en-US" dirty="0" err="1"/>
              <a:t>Oinsá</a:t>
            </a:r>
            <a:r>
              <a:rPr lang="en-US" dirty="0"/>
              <a:t> </a:t>
            </a:r>
            <a:r>
              <a:rPr lang="en-US" dirty="0" err="1"/>
              <a:t>ida-ne'e</a:t>
            </a:r>
            <a:r>
              <a:rPr lang="en-US" dirty="0"/>
              <a:t> </a:t>
            </a:r>
            <a:r>
              <a:rPr lang="en-US" dirty="0" err="1"/>
              <a:t>funsiona</a:t>
            </a:r>
            <a:endParaRPr lang="en-US" dirty="0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010584CF-97F3-29EF-96B4-7D6C61AAB76B}"/>
              </a:ext>
            </a:extLst>
          </p:cNvPr>
          <p:cNvSpPr/>
          <p:nvPr/>
        </p:nvSpPr>
        <p:spPr>
          <a:xfrm>
            <a:off x="6157861" y="2662174"/>
            <a:ext cx="1407459" cy="1339745"/>
          </a:xfrm>
          <a:custGeom>
            <a:avLst/>
            <a:gdLst>
              <a:gd name="connsiteX0" fmla="*/ 1102659 w 1174377"/>
              <a:gd name="connsiteY0" fmla="*/ 0 h 1183341"/>
              <a:gd name="connsiteX1" fmla="*/ 1102659 w 1174377"/>
              <a:gd name="connsiteY1" fmla="*/ 0 h 1183341"/>
              <a:gd name="connsiteX2" fmla="*/ 645459 w 1174377"/>
              <a:gd name="connsiteY2" fmla="*/ 367553 h 1183341"/>
              <a:gd name="connsiteX3" fmla="*/ 582706 w 1174377"/>
              <a:gd name="connsiteY3" fmla="*/ 466165 h 1183341"/>
              <a:gd name="connsiteX4" fmla="*/ 573742 w 1174377"/>
              <a:gd name="connsiteY4" fmla="*/ 493059 h 1183341"/>
              <a:gd name="connsiteX5" fmla="*/ 564777 w 1174377"/>
              <a:gd name="connsiteY5" fmla="*/ 537882 h 1183341"/>
              <a:gd name="connsiteX6" fmla="*/ 537883 w 1174377"/>
              <a:gd name="connsiteY6" fmla="*/ 555812 h 1183341"/>
              <a:gd name="connsiteX7" fmla="*/ 475130 w 1174377"/>
              <a:gd name="connsiteY7" fmla="*/ 591670 h 1183341"/>
              <a:gd name="connsiteX8" fmla="*/ 448236 w 1174377"/>
              <a:gd name="connsiteY8" fmla="*/ 618565 h 1183341"/>
              <a:gd name="connsiteX9" fmla="*/ 412377 w 1174377"/>
              <a:gd name="connsiteY9" fmla="*/ 645459 h 1183341"/>
              <a:gd name="connsiteX10" fmla="*/ 367553 w 1174377"/>
              <a:gd name="connsiteY10" fmla="*/ 690282 h 1183341"/>
              <a:gd name="connsiteX11" fmla="*/ 304800 w 1174377"/>
              <a:gd name="connsiteY11" fmla="*/ 726141 h 1183341"/>
              <a:gd name="connsiteX12" fmla="*/ 188259 w 1174377"/>
              <a:gd name="connsiteY12" fmla="*/ 842682 h 1183341"/>
              <a:gd name="connsiteX13" fmla="*/ 152400 w 1174377"/>
              <a:gd name="connsiteY13" fmla="*/ 878541 h 1183341"/>
              <a:gd name="connsiteX14" fmla="*/ 116542 w 1174377"/>
              <a:gd name="connsiteY14" fmla="*/ 905435 h 1183341"/>
              <a:gd name="connsiteX15" fmla="*/ 44824 w 1174377"/>
              <a:gd name="connsiteY15" fmla="*/ 968188 h 1183341"/>
              <a:gd name="connsiteX16" fmla="*/ 0 w 1174377"/>
              <a:gd name="connsiteY16" fmla="*/ 1057835 h 1183341"/>
              <a:gd name="connsiteX17" fmla="*/ 17930 w 1174377"/>
              <a:gd name="connsiteY17" fmla="*/ 1183341 h 1183341"/>
              <a:gd name="connsiteX18" fmla="*/ 134471 w 1174377"/>
              <a:gd name="connsiteY18" fmla="*/ 1165412 h 1183341"/>
              <a:gd name="connsiteX19" fmla="*/ 367553 w 1174377"/>
              <a:gd name="connsiteY19" fmla="*/ 968188 h 1183341"/>
              <a:gd name="connsiteX20" fmla="*/ 493059 w 1174377"/>
              <a:gd name="connsiteY20" fmla="*/ 878541 h 1183341"/>
              <a:gd name="connsiteX21" fmla="*/ 528918 w 1174377"/>
              <a:gd name="connsiteY21" fmla="*/ 833717 h 1183341"/>
              <a:gd name="connsiteX22" fmla="*/ 564777 w 1174377"/>
              <a:gd name="connsiteY22" fmla="*/ 779929 h 1183341"/>
              <a:gd name="connsiteX23" fmla="*/ 627530 w 1174377"/>
              <a:gd name="connsiteY23" fmla="*/ 726141 h 1183341"/>
              <a:gd name="connsiteX24" fmla="*/ 654424 w 1174377"/>
              <a:gd name="connsiteY24" fmla="*/ 690282 h 1183341"/>
              <a:gd name="connsiteX25" fmla="*/ 699247 w 1174377"/>
              <a:gd name="connsiteY25" fmla="*/ 663388 h 1183341"/>
              <a:gd name="connsiteX26" fmla="*/ 806824 w 1174377"/>
              <a:gd name="connsiteY26" fmla="*/ 609600 h 1183341"/>
              <a:gd name="connsiteX27" fmla="*/ 869577 w 1174377"/>
              <a:gd name="connsiteY27" fmla="*/ 564776 h 1183341"/>
              <a:gd name="connsiteX28" fmla="*/ 968189 w 1174377"/>
              <a:gd name="connsiteY28" fmla="*/ 448235 h 1183341"/>
              <a:gd name="connsiteX29" fmla="*/ 995083 w 1174377"/>
              <a:gd name="connsiteY29" fmla="*/ 412376 h 1183341"/>
              <a:gd name="connsiteX30" fmla="*/ 1039906 w 1174377"/>
              <a:gd name="connsiteY30" fmla="*/ 367553 h 1183341"/>
              <a:gd name="connsiteX31" fmla="*/ 1075765 w 1174377"/>
              <a:gd name="connsiteY31" fmla="*/ 340659 h 1183341"/>
              <a:gd name="connsiteX32" fmla="*/ 1138518 w 1174377"/>
              <a:gd name="connsiteY32" fmla="*/ 259976 h 1183341"/>
              <a:gd name="connsiteX33" fmla="*/ 1147483 w 1174377"/>
              <a:gd name="connsiteY33" fmla="*/ 206188 h 1183341"/>
              <a:gd name="connsiteX34" fmla="*/ 1174377 w 1174377"/>
              <a:gd name="connsiteY34" fmla="*/ 116541 h 1183341"/>
              <a:gd name="connsiteX35" fmla="*/ 1102659 w 1174377"/>
              <a:gd name="connsiteY35" fmla="*/ 0 h 11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74377" h="1183341">
                <a:moveTo>
                  <a:pt x="1102659" y="0"/>
                </a:moveTo>
                <a:lnTo>
                  <a:pt x="1102659" y="0"/>
                </a:lnTo>
                <a:cubicBezTo>
                  <a:pt x="909686" y="143492"/>
                  <a:pt x="786818" y="208525"/>
                  <a:pt x="645459" y="367553"/>
                </a:cubicBezTo>
                <a:cubicBezTo>
                  <a:pt x="637337" y="376690"/>
                  <a:pt x="590442" y="450692"/>
                  <a:pt x="582706" y="466165"/>
                </a:cubicBezTo>
                <a:cubicBezTo>
                  <a:pt x="578480" y="474617"/>
                  <a:pt x="576034" y="483892"/>
                  <a:pt x="573742" y="493059"/>
                </a:cubicBezTo>
                <a:cubicBezTo>
                  <a:pt x="570047" y="507841"/>
                  <a:pt x="572337" y="524653"/>
                  <a:pt x="564777" y="537882"/>
                </a:cubicBezTo>
                <a:cubicBezTo>
                  <a:pt x="559431" y="547237"/>
                  <a:pt x="547122" y="550269"/>
                  <a:pt x="537883" y="555812"/>
                </a:cubicBezTo>
                <a:cubicBezTo>
                  <a:pt x="517224" y="568207"/>
                  <a:pt x="494867" y="577854"/>
                  <a:pt x="475130" y="591670"/>
                </a:cubicBezTo>
                <a:cubicBezTo>
                  <a:pt x="464744" y="598940"/>
                  <a:pt x="457862" y="610314"/>
                  <a:pt x="448236" y="618565"/>
                </a:cubicBezTo>
                <a:cubicBezTo>
                  <a:pt x="436892" y="628289"/>
                  <a:pt x="423544" y="635533"/>
                  <a:pt x="412377" y="645459"/>
                </a:cubicBezTo>
                <a:cubicBezTo>
                  <a:pt x="396584" y="659497"/>
                  <a:pt x="385134" y="678561"/>
                  <a:pt x="367553" y="690282"/>
                </a:cubicBezTo>
                <a:cubicBezTo>
                  <a:pt x="329540" y="715625"/>
                  <a:pt x="350296" y="703394"/>
                  <a:pt x="304800" y="726141"/>
                </a:cubicBezTo>
                <a:lnTo>
                  <a:pt x="188259" y="842682"/>
                </a:lnTo>
                <a:cubicBezTo>
                  <a:pt x="176306" y="854635"/>
                  <a:pt x="165923" y="868398"/>
                  <a:pt x="152400" y="878541"/>
                </a:cubicBezTo>
                <a:cubicBezTo>
                  <a:pt x="140447" y="887506"/>
                  <a:pt x="127786" y="895596"/>
                  <a:pt x="116542" y="905435"/>
                </a:cubicBezTo>
                <a:cubicBezTo>
                  <a:pt x="23703" y="986670"/>
                  <a:pt x="135232" y="900383"/>
                  <a:pt x="44824" y="968188"/>
                </a:cubicBezTo>
                <a:cubicBezTo>
                  <a:pt x="36073" y="982774"/>
                  <a:pt x="0" y="1037504"/>
                  <a:pt x="0" y="1057835"/>
                </a:cubicBezTo>
                <a:cubicBezTo>
                  <a:pt x="0" y="1100095"/>
                  <a:pt x="11953" y="1141506"/>
                  <a:pt x="17930" y="1183341"/>
                </a:cubicBezTo>
                <a:cubicBezTo>
                  <a:pt x="56777" y="1177365"/>
                  <a:pt x="99316" y="1182989"/>
                  <a:pt x="134471" y="1165412"/>
                </a:cubicBezTo>
                <a:cubicBezTo>
                  <a:pt x="450454" y="1007420"/>
                  <a:pt x="162331" y="1105001"/>
                  <a:pt x="367553" y="968188"/>
                </a:cubicBezTo>
                <a:cubicBezTo>
                  <a:pt x="391222" y="952409"/>
                  <a:pt x="480350" y="894428"/>
                  <a:pt x="493059" y="878541"/>
                </a:cubicBezTo>
                <a:cubicBezTo>
                  <a:pt x="505012" y="863600"/>
                  <a:pt x="517664" y="849192"/>
                  <a:pt x="528918" y="833717"/>
                </a:cubicBezTo>
                <a:cubicBezTo>
                  <a:pt x="541592" y="816290"/>
                  <a:pt x="551547" y="796938"/>
                  <a:pt x="564777" y="779929"/>
                </a:cubicBezTo>
                <a:cubicBezTo>
                  <a:pt x="598933" y="736015"/>
                  <a:pt x="585421" y="768250"/>
                  <a:pt x="627530" y="726141"/>
                </a:cubicBezTo>
                <a:cubicBezTo>
                  <a:pt x="638095" y="715576"/>
                  <a:pt x="643180" y="700121"/>
                  <a:pt x="654424" y="690282"/>
                </a:cubicBezTo>
                <a:cubicBezTo>
                  <a:pt x="667537" y="678808"/>
                  <a:pt x="683848" y="671540"/>
                  <a:pt x="699247" y="663388"/>
                </a:cubicBezTo>
                <a:cubicBezTo>
                  <a:pt x="734679" y="644630"/>
                  <a:pt x="772128" y="629687"/>
                  <a:pt x="806824" y="609600"/>
                </a:cubicBezTo>
                <a:cubicBezTo>
                  <a:pt x="829071" y="596720"/>
                  <a:pt x="849682" y="581054"/>
                  <a:pt x="869577" y="564776"/>
                </a:cubicBezTo>
                <a:cubicBezTo>
                  <a:pt x="905829" y="535115"/>
                  <a:pt x="942824" y="481209"/>
                  <a:pt x="968189" y="448235"/>
                </a:cubicBezTo>
                <a:cubicBezTo>
                  <a:pt x="977299" y="436392"/>
                  <a:pt x="984518" y="422941"/>
                  <a:pt x="995083" y="412376"/>
                </a:cubicBezTo>
                <a:cubicBezTo>
                  <a:pt x="1010024" y="397435"/>
                  <a:pt x="1024113" y="381591"/>
                  <a:pt x="1039906" y="367553"/>
                </a:cubicBezTo>
                <a:cubicBezTo>
                  <a:pt x="1051073" y="357627"/>
                  <a:pt x="1065669" y="351673"/>
                  <a:pt x="1075765" y="340659"/>
                </a:cubicBezTo>
                <a:cubicBezTo>
                  <a:pt x="1098788" y="315543"/>
                  <a:pt x="1117600" y="286870"/>
                  <a:pt x="1138518" y="259976"/>
                </a:cubicBezTo>
                <a:cubicBezTo>
                  <a:pt x="1141506" y="242047"/>
                  <a:pt x="1142700" y="223724"/>
                  <a:pt x="1147483" y="206188"/>
                </a:cubicBezTo>
                <a:cubicBezTo>
                  <a:pt x="1191711" y="44019"/>
                  <a:pt x="1142712" y="274862"/>
                  <a:pt x="1174377" y="116541"/>
                </a:cubicBezTo>
                <a:cubicBezTo>
                  <a:pt x="1141193" y="-5135"/>
                  <a:pt x="1114612" y="19423"/>
                  <a:pt x="110265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FA426A-F8EF-C094-411F-93AA4A72D593}"/>
              </a:ext>
            </a:extLst>
          </p:cNvPr>
          <p:cNvSpPr/>
          <p:nvPr/>
        </p:nvSpPr>
        <p:spPr>
          <a:xfrm rot="19130637">
            <a:off x="6275409" y="3541766"/>
            <a:ext cx="1675142" cy="22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8ADE64-B943-6C1B-71EA-60600EC587CD}"/>
              </a:ext>
            </a:extLst>
          </p:cNvPr>
          <p:cNvSpPr/>
          <p:nvPr/>
        </p:nvSpPr>
        <p:spPr>
          <a:xfrm rot="19130637">
            <a:off x="6445971" y="3937939"/>
            <a:ext cx="1675142" cy="22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E443B59F-24A8-B7EE-1200-E4604AE32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784" y="3445565"/>
            <a:ext cx="3625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latin typeface="Arial" charset="0"/>
              </a:rPr>
              <a:t>Sinál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ne'ebé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simu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hosi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satélite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ida-idak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kontein</a:t>
            </a:r>
            <a:r>
              <a:rPr lang="en-US" dirty="0">
                <a:latin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7156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762500" y="3838575"/>
            <a:ext cx="838200" cy="12192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>
              <a:solidFill>
                <a:srgbClr val="000078"/>
              </a:solidFill>
            </a:endParaRPr>
          </a:p>
        </p:txBody>
      </p:sp>
      <p:pic>
        <p:nvPicPr>
          <p:cNvPr id="25" name="Picture 10" descr="eTrex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00" y="4829175"/>
            <a:ext cx="26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5132388" y="3281364"/>
          <a:ext cx="11541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487863" imgH="3116263" progId="">
                  <p:embed/>
                </p:oleObj>
              </mc:Choice>
              <mc:Fallback>
                <p:oleObj name="Clip" r:id="rId4" imgW="4487863" imgH="3116263" progId="">
                  <p:embed/>
                  <p:pic>
                    <p:nvPicPr>
                      <p:cNvPr id="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3281364"/>
                        <a:ext cx="1154112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3924301" y="1781175"/>
          <a:ext cx="38449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2265870" imgH="2423029" progId="Word.Document.8">
                  <p:embed/>
                </p:oleObj>
              </mc:Choice>
              <mc:Fallback>
                <p:oleObj name="Document" r:id="rId6" imgW="2265870" imgH="2423029" progId="Word.Document.8">
                  <p:embed/>
                  <p:pic>
                    <p:nvPicPr>
                      <p:cNvPr id="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1" y="1781175"/>
                        <a:ext cx="38449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0" descr="eTrex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4905375"/>
            <a:ext cx="26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7" descr="eTrex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100" y="2619375"/>
            <a:ext cx="26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eTrex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300" y="4676775"/>
            <a:ext cx="26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2" descr="eTrex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700" y="1933575"/>
            <a:ext cx="26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3" descr="eTrexB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3609975"/>
            <a:ext cx="26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5"/>
          <p:cNvGrpSpPr>
            <a:grpSpLocks/>
          </p:cNvGrpSpPr>
          <p:nvPr/>
        </p:nvGrpSpPr>
        <p:grpSpPr bwMode="auto">
          <a:xfrm>
            <a:off x="6694489" y="3457575"/>
            <a:ext cx="377825" cy="571500"/>
            <a:chOff x="3569" y="2256"/>
            <a:chExt cx="238" cy="360"/>
          </a:xfrm>
        </p:grpSpPr>
        <p:pic>
          <p:nvPicPr>
            <p:cNvPr id="34" name="Picture 31" descr="eTrexBi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256"/>
              <a:ext cx="1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569" y="2457"/>
              <a:ext cx="238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19" y="36"/>
                </a:cxn>
                <a:cxn ang="0">
                  <a:pos x="207" y="16"/>
                </a:cxn>
                <a:cxn ang="0">
                  <a:pos x="238" y="0"/>
                </a:cxn>
              </a:cxnLst>
              <a:rect l="0" t="0" r="r" b="b"/>
              <a:pathLst>
                <a:path w="238" h="62">
                  <a:moveTo>
                    <a:pt x="0" y="62"/>
                  </a:moveTo>
                  <a:cubicBezTo>
                    <a:pt x="30" y="52"/>
                    <a:pt x="86" y="41"/>
                    <a:pt x="119" y="36"/>
                  </a:cubicBezTo>
                  <a:cubicBezTo>
                    <a:pt x="148" y="26"/>
                    <a:pt x="178" y="26"/>
                    <a:pt x="207" y="16"/>
                  </a:cubicBezTo>
                  <a:cubicBezTo>
                    <a:pt x="218" y="12"/>
                    <a:pt x="238" y="0"/>
                    <a:pt x="238" y="0"/>
                  </a:cubicBezTo>
                </a:path>
              </a:pathLst>
            </a:custGeom>
            <a:noFill/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000078"/>
                </a:solidFill>
              </a:endParaRPr>
            </a:p>
          </p:txBody>
        </p:sp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4879975" y="2381251"/>
            <a:ext cx="344488" cy="581025"/>
            <a:chOff x="2426" y="1578"/>
            <a:chExt cx="217" cy="366"/>
          </a:xfrm>
        </p:grpSpPr>
        <p:pic>
          <p:nvPicPr>
            <p:cNvPr id="37" name="Picture 28" descr="eTrexBi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584"/>
              <a:ext cx="16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441" y="1578"/>
              <a:ext cx="197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0"/>
                </a:cxn>
                <a:cxn ang="0">
                  <a:pos x="197" y="31"/>
                </a:cxn>
              </a:cxnLst>
              <a:rect l="0" t="0" r="r" b="b"/>
              <a:pathLst>
                <a:path w="197" h="31">
                  <a:moveTo>
                    <a:pt x="0" y="0"/>
                  </a:moveTo>
                  <a:cubicBezTo>
                    <a:pt x="31" y="4"/>
                    <a:pt x="62" y="4"/>
                    <a:pt x="93" y="10"/>
                  </a:cubicBezTo>
                  <a:cubicBezTo>
                    <a:pt x="129" y="17"/>
                    <a:pt x="160" y="31"/>
                    <a:pt x="197" y="31"/>
                  </a:cubicBezTo>
                </a:path>
              </a:pathLst>
            </a:custGeom>
            <a:noFill/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000078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426" y="1878"/>
              <a:ext cx="217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26"/>
                </a:cxn>
                <a:cxn ang="0">
                  <a:pos x="217" y="36"/>
                </a:cxn>
              </a:cxnLst>
              <a:rect l="0" t="0" r="r" b="b"/>
              <a:pathLst>
                <a:path w="217" h="36">
                  <a:moveTo>
                    <a:pt x="0" y="0"/>
                  </a:moveTo>
                  <a:cubicBezTo>
                    <a:pt x="52" y="8"/>
                    <a:pt x="96" y="21"/>
                    <a:pt x="150" y="26"/>
                  </a:cubicBezTo>
                  <a:cubicBezTo>
                    <a:pt x="171" y="33"/>
                    <a:pt x="217" y="36"/>
                    <a:pt x="217" y="36"/>
                  </a:cubicBezTo>
                </a:path>
              </a:pathLst>
            </a:custGeom>
            <a:noFill/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000078"/>
                </a:solidFill>
              </a:endParaRPr>
            </a:p>
          </p:txBody>
        </p:sp>
      </p:grpSp>
      <p:grpSp>
        <p:nvGrpSpPr>
          <p:cNvPr id="40" name="Group 48"/>
          <p:cNvGrpSpPr>
            <a:grpSpLocks/>
          </p:cNvGrpSpPr>
          <p:nvPr/>
        </p:nvGrpSpPr>
        <p:grpSpPr bwMode="auto">
          <a:xfrm>
            <a:off x="4152901" y="1600201"/>
            <a:ext cx="3605213" cy="3381375"/>
            <a:chOff x="1968" y="1086"/>
            <a:chExt cx="2271" cy="2130"/>
          </a:xfrm>
        </p:grpSpPr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2463" y="2966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3600" y="2832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1968" y="2160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2322" y="1359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3244" y="1086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479" y="2036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7" name="Text Box 47"/>
            <p:cNvSpPr txBox="1">
              <a:spLocks noChangeArrowheads="1"/>
            </p:cNvSpPr>
            <p:nvPr/>
          </p:nvSpPr>
          <p:spPr bwMode="auto">
            <a:xfrm>
              <a:off x="3807" y="1521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 bwMode="auto">
          <a:xfrm>
            <a:off x="1114426" y="658021"/>
            <a:ext cx="7886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ea typeface="SimSun" pitchFamily="2" charset="-122"/>
              </a:rPr>
              <a:t>Bainhira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simu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sinál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husi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satélite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ida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de'it</a:t>
            </a:r>
            <a:endParaRPr lang="en-PH" sz="2400" dirty="0">
              <a:ea typeface="SimSun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9876B-349E-6A0E-0AD4-8CEF6D781442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5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B663A-A12C-6D2E-D4A6-AC76214DA1B9}"/>
              </a:ext>
            </a:extLst>
          </p:cNvPr>
          <p:cNvSpPr txBox="1"/>
          <p:nvPr/>
        </p:nvSpPr>
        <p:spPr>
          <a:xfrm>
            <a:off x="5727045" y="3898385"/>
            <a:ext cx="368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a typeface="SimSun" pitchFamily="2" charset="-122"/>
              </a:rPr>
              <a:t>1</a:t>
            </a:r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DFC5F3-0535-62AB-C6E5-C417003BD364}"/>
              </a:ext>
            </a:extLst>
          </p:cNvPr>
          <p:cNvSpPr/>
          <p:nvPr/>
        </p:nvSpPr>
        <p:spPr>
          <a:xfrm>
            <a:off x="4648200" y="5558118"/>
            <a:ext cx="2781301" cy="366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EAA6C-EBA3-E6AE-C89B-B5F95C17584B}"/>
              </a:ext>
            </a:extLst>
          </p:cNvPr>
          <p:cNvSpPr txBox="1"/>
          <p:nvPr/>
        </p:nvSpPr>
        <p:spPr>
          <a:xfrm>
            <a:off x="4564157" y="5527439"/>
            <a:ext cx="2653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ea typeface="SimSun" pitchFamily="2" charset="-122"/>
              </a:rPr>
              <a:t>Satélite</a:t>
            </a:r>
            <a:r>
              <a:rPr lang="en-US" b="1" dirty="0">
                <a:ea typeface="SimSun" pitchFamily="2" charset="-122"/>
              </a:rPr>
              <a:t> 1: 17,000 km</a:t>
            </a:r>
            <a:endParaRPr lang="en-GB" b="1" dirty="0"/>
          </a:p>
        </p:txBody>
      </p:sp>
      <p:sp>
        <p:nvSpPr>
          <p:cNvPr id="2" name="Text Box 18">
            <a:extLst>
              <a:ext uri="{FF2B5EF4-FFF2-40B4-BE49-F238E27FC236}">
                <a16:creationId xmlns:a16="http://schemas.microsoft.com/office/drawing/2014/main" id="{5A23BC51-B8B8-B588-ACED-215F90489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894" y="2527101"/>
            <a:ext cx="3096659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000" dirty="0" err="1"/>
              <a:t>Dispozitivu</a:t>
            </a:r>
            <a:r>
              <a:rPr lang="en-US" sz="2000" dirty="0"/>
              <a:t> </a:t>
            </a:r>
            <a:r>
              <a:rPr lang="en-US" sz="2000" dirty="0" err="1"/>
              <a:t>ne'e</a:t>
            </a:r>
            <a:r>
              <a:rPr lang="en-US" sz="2000" dirty="0"/>
              <a:t> </a:t>
            </a:r>
            <a:r>
              <a:rPr lang="en-US" sz="2000" dirty="0" err="1"/>
              <a:t>bele</a:t>
            </a:r>
            <a:r>
              <a:rPr lang="en-US" sz="2000" dirty="0"/>
              <a:t> </a:t>
            </a:r>
            <a:r>
              <a:rPr lang="en-US" sz="2000" dirty="0" err="1"/>
              <a:t>iha</a:t>
            </a:r>
            <a:r>
              <a:rPr lang="en-US" sz="2000" dirty="0"/>
              <a:t> </a:t>
            </a:r>
            <a:r>
              <a:rPr lang="en-US" sz="2000" dirty="0" err="1"/>
              <a:t>fatin</a:t>
            </a:r>
            <a:r>
              <a:rPr lang="en-US" sz="2000" dirty="0"/>
              <a:t> </a:t>
            </a:r>
            <a:r>
              <a:rPr lang="en-US" sz="2000" dirty="0" err="1"/>
              <a:t>ne'ebé</a:t>
            </a:r>
            <a:r>
              <a:rPr lang="en-US" sz="2000" dirty="0"/>
              <a:t> </a:t>
            </a:r>
            <a:r>
              <a:rPr lang="en-US" sz="2000" dirty="0" err="1"/>
              <a:t>de'it</a:t>
            </a:r>
            <a:r>
              <a:rPr lang="en-US" sz="2000" dirty="0"/>
              <a:t> </a:t>
            </a:r>
            <a:r>
              <a:rPr lang="en-US" sz="2000" dirty="0" err="1"/>
              <a:t>hosi</a:t>
            </a:r>
            <a:r>
              <a:rPr lang="en-US" sz="2000" dirty="0"/>
              <a:t> </a:t>
            </a:r>
            <a:r>
              <a:rPr lang="en-US" sz="2000" dirty="0" err="1"/>
              <a:t>esfera</a:t>
            </a:r>
            <a:r>
              <a:rPr lang="en-US" sz="2000" dirty="0"/>
              <a:t> </a:t>
            </a:r>
            <a:r>
              <a:rPr lang="en-US" sz="2000" dirty="0" err="1"/>
              <a:t>ida</a:t>
            </a:r>
            <a:r>
              <a:rPr lang="en-US" sz="2000" dirty="0"/>
              <a:t> ho </a:t>
            </a:r>
            <a:r>
              <a:rPr lang="en-US" sz="2000" dirty="0" err="1"/>
              <a:t>raiu</a:t>
            </a:r>
            <a:r>
              <a:rPr lang="en-US" sz="2000" dirty="0"/>
              <a:t> </a:t>
            </a:r>
            <a:r>
              <a:rPr lang="en-US" sz="2000" dirty="0" err="1"/>
              <a:t>hanesan</a:t>
            </a:r>
            <a:r>
              <a:rPr lang="en-US" sz="2000" dirty="0"/>
              <a:t> ho </a:t>
            </a:r>
            <a:r>
              <a:rPr lang="en-US" sz="2000" dirty="0" err="1"/>
              <a:t>distánsia</a:t>
            </a:r>
            <a:r>
              <a:rPr lang="en-US" sz="2000" dirty="0"/>
              <a:t> </a:t>
            </a:r>
            <a:r>
              <a:rPr lang="en-US" sz="2000" dirty="0" err="1"/>
              <a:t>ne'ebé</a:t>
            </a:r>
            <a:r>
              <a:rPr lang="en-US" sz="2000" dirty="0"/>
              <a:t> </a:t>
            </a:r>
            <a:r>
              <a:rPr lang="en-US" sz="2000" dirty="0" err="1"/>
              <a:t>sukat</a:t>
            </a:r>
            <a:r>
              <a:rPr lang="en-US" sz="2000" dirty="0"/>
              <a:t> entre </a:t>
            </a:r>
            <a:r>
              <a:rPr lang="en-US" sz="2000" dirty="0" err="1"/>
              <a:t>satélite</a:t>
            </a:r>
            <a:r>
              <a:rPr lang="en-US" sz="2000" dirty="0"/>
              <a:t> no </a:t>
            </a:r>
            <a:r>
              <a:rPr lang="en-US" sz="2000" dirty="0" err="1"/>
              <a:t>dispozitivu</a:t>
            </a:r>
            <a:endParaRPr lang="en-GB" sz="2000" dirty="0"/>
          </a:p>
        </p:txBody>
      </p:sp>
      <p:sp>
        <p:nvSpPr>
          <p:cNvPr id="5" name="Right Arrow 13">
            <a:extLst>
              <a:ext uri="{FF2B5EF4-FFF2-40B4-BE49-F238E27FC236}">
                <a16:creationId xmlns:a16="http://schemas.microsoft.com/office/drawing/2014/main" id="{D663EB7E-408B-27F0-95DE-ED6C4F423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140" y="2220914"/>
            <a:ext cx="441735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09BD7F-A6E2-6752-B438-80A33D398ED9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– </a:t>
            </a:r>
            <a:r>
              <a:rPr lang="en-US" dirty="0" err="1"/>
              <a:t>Oinsá</a:t>
            </a:r>
            <a:r>
              <a:rPr lang="en-US" dirty="0"/>
              <a:t> </a:t>
            </a:r>
            <a:r>
              <a:rPr lang="en-US" dirty="0" err="1"/>
              <a:t>ida-ne'e</a:t>
            </a:r>
            <a:r>
              <a:rPr lang="en-US" dirty="0"/>
              <a:t> </a:t>
            </a:r>
            <a:r>
              <a:rPr lang="en-US" dirty="0" err="1"/>
              <a:t>funsiona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0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2895600" y="1905000"/>
          <a:ext cx="61722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01566" imgH="2496671" progId="Word.Document.8">
                  <p:embed/>
                </p:oleObj>
              </mc:Choice>
              <mc:Fallback>
                <p:oleObj name="Document" r:id="rId3" imgW="3501566" imgH="2496671" progId="Word.Document.8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05000"/>
                        <a:ext cx="6172200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0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4" y="34480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1" y="30670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1" y="28384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1" y="29908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4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33718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589" y="3789363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6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41338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7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1" y="41338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8" descr="eTrex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689" y="3829050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5181601" y="2624138"/>
            <a:ext cx="963613" cy="1631950"/>
            <a:chOff x="2304" y="1737"/>
            <a:chExt cx="607" cy="1028"/>
          </a:xfrm>
        </p:grpSpPr>
        <p:sp>
          <p:nvSpPr>
            <p:cNvPr id="38" name="Text Box 21"/>
            <p:cNvSpPr txBox="1">
              <a:spLocks noChangeArrowheads="1"/>
            </p:cNvSpPr>
            <p:nvPr/>
          </p:nvSpPr>
          <p:spPr bwMode="auto">
            <a:xfrm>
              <a:off x="2640" y="1824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2400" y="1872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496" y="1737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2736" y="2112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2304" y="2160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2736" y="2352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2440" y="2392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2513" y="2592"/>
              <a:ext cx="17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200" b="1">
                  <a:solidFill>
                    <a:srgbClr val="000078"/>
                  </a:solidFill>
                  <a:latin typeface="Arial" charset="0"/>
                </a:rPr>
                <a:t>?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9588A-C49E-CC9C-A911-77366F0F2074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6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07B2DE-7B1A-9971-D863-66DDD3563163}"/>
              </a:ext>
            </a:extLst>
          </p:cNvPr>
          <p:cNvSpPr txBox="1">
            <a:spLocks/>
          </p:cNvSpPr>
          <p:nvPr/>
        </p:nvSpPr>
        <p:spPr bwMode="auto">
          <a:xfrm>
            <a:off x="1114426" y="658021"/>
            <a:ext cx="7886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dirty="0">
                <a:ea typeface="SimSun" pitchFamily="2" charset="-122"/>
              </a:rPr>
              <a:t>Bainhira simu sinál husi satélite rua de'it</a:t>
            </a:r>
            <a:endParaRPr lang="en-PH" sz="2400" dirty="0">
              <a:ea typeface="SimSun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613AE-B802-23DE-F8E9-D6DFD28C17BC}"/>
              </a:ext>
            </a:extLst>
          </p:cNvPr>
          <p:cNvSpPr txBox="1"/>
          <p:nvPr/>
        </p:nvSpPr>
        <p:spPr>
          <a:xfrm>
            <a:off x="1891552" y="5054832"/>
            <a:ext cx="2653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ea typeface="SimSun" pitchFamily="2" charset="-122"/>
              </a:rPr>
              <a:t>Satélite</a:t>
            </a:r>
            <a:r>
              <a:rPr lang="en-US" sz="1800" b="1" dirty="0">
                <a:ea typeface="SimSun" pitchFamily="2" charset="-122"/>
              </a:rPr>
              <a:t> 1: 17,000 km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971C7-6E81-381E-8BC2-437FB8751336}"/>
              </a:ext>
            </a:extLst>
          </p:cNvPr>
          <p:cNvSpPr txBox="1"/>
          <p:nvPr/>
        </p:nvSpPr>
        <p:spPr>
          <a:xfrm>
            <a:off x="8554480" y="4558008"/>
            <a:ext cx="2653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ea typeface="SimSun" pitchFamily="2" charset="-122"/>
              </a:rPr>
              <a:t>Satélite</a:t>
            </a:r>
            <a:r>
              <a:rPr lang="en-US" b="1" dirty="0">
                <a:ea typeface="SimSun" pitchFamily="2" charset="-122"/>
              </a:rPr>
              <a:t> 2: 20,000 km</a:t>
            </a:r>
            <a:endParaRPr lang="en-GB" b="1" dirty="0"/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B9679700-DB78-58C0-FA27-F3C897067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9254" y="2213927"/>
            <a:ext cx="2421131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000" dirty="0" err="1"/>
              <a:t>Dispozitivu</a:t>
            </a:r>
            <a:r>
              <a:rPr lang="en-US" sz="2000" dirty="0"/>
              <a:t> </a:t>
            </a:r>
            <a:r>
              <a:rPr lang="en-US" sz="2000" dirty="0" err="1"/>
              <a:t>ne'e</a:t>
            </a:r>
            <a:r>
              <a:rPr lang="en-US" sz="2000" dirty="0"/>
              <a:t> </a:t>
            </a:r>
            <a:r>
              <a:rPr lang="en-US" sz="2000" dirty="0" err="1"/>
              <a:t>bele</a:t>
            </a:r>
            <a:r>
              <a:rPr lang="en-US" sz="2000" dirty="0"/>
              <a:t> </a:t>
            </a:r>
            <a:r>
              <a:rPr lang="en-US" sz="2000" dirty="0" err="1"/>
              <a:t>iha</a:t>
            </a:r>
            <a:r>
              <a:rPr lang="en-US" sz="2000" dirty="0"/>
              <a:t> </a:t>
            </a:r>
            <a:r>
              <a:rPr lang="en-US" sz="2000" dirty="0" err="1"/>
              <a:t>fatin</a:t>
            </a:r>
            <a:r>
              <a:rPr lang="en-US" sz="2000" dirty="0"/>
              <a:t> </a:t>
            </a:r>
            <a:r>
              <a:rPr lang="en-US" sz="2000" dirty="0" err="1"/>
              <a:t>ne'ebé</a:t>
            </a:r>
            <a:r>
              <a:rPr lang="en-US" sz="2000" dirty="0"/>
              <a:t> </a:t>
            </a:r>
            <a:r>
              <a:rPr lang="en-US" sz="2000" dirty="0" err="1"/>
              <a:t>de'it</a:t>
            </a:r>
            <a:r>
              <a:rPr lang="en-US" sz="2000" dirty="0"/>
              <a:t> </a:t>
            </a:r>
            <a:r>
              <a:rPr lang="en-US" sz="2000" dirty="0" err="1"/>
              <a:t>tuir</a:t>
            </a:r>
            <a:r>
              <a:rPr lang="en-US" sz="2000" dirty="0"/>
              <a:t> </a:t>
            </a:r>
            <a:r>
              <a:rPr lang="en-US" sz="2000" dirty="0" err="1"/>
              <a:t>sírkulu</a:t>
            </a:r>
            <a:r>
              <a:rPr lang="en-US" sz="2000" dirty="0"/>
              <a:t> </a:t>
            </a:r>
            <a:r>
              <a:rPr lang="en-US" sz="2000" dirty="0" err="1"/>
              <a:t>ne'ebé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hamosu</a:t>
            </a:r>
            <a:r>
              <a:rPr lang="en-US" sz="2000" dirty="0"/>
              <a:t> </a:t>
            </a:r>
            <a:r>
              <a:rPr lang="en-US" sz="2000" dirty="0" err="1"/>
              <a:t>hosi</a:t>
            </a:r>
            <a:r>
              <a:rPr lang="en-US" sz="2000" dirty="0"/>
              <a:t> </a:t>
            </a:r>
            <a:r>
              <a:rPr lang="en-US" sz="2000" dirty="0" err="1"/>
              <a:t>intersesaun</a:t>
            </a:r>
            <a:r>
              <a:rPr lang="en-US" sz="2000" dirty="0"/>
              <a:t> </a:t>
            </a:r>
            <a:r>
              <a:rPr lang="en-US" sz="2000" dirty="0" err="1"/>
              <a:t>esfera</a:t>
            </a:r>
            <a:r>
              <a:rPr lang="en-US" sz="2000" dirty="0"/>
              <a:t> </a:t>
            </a:r>
            <a:r>
              <a:rPr lang="en-US" sz="2000" dirty="0" err="1"/>
              <a:t>hosi</a:t>
            </a:r>
            <a:r>
              <a:rPr lang="en-US" sz="2000" dirty="0"/>
              <a:t> </a:t>
            </a:r>
            <a:r>
              <a:rPr lang="en-US" sz="2000" dirty="0" err="1"/>
              <a:t>satélite</a:t>
            </a:r>
            <a:r>
              <a:rPr lang="en-US" sz="2000" dirty="0"/>
              <a:t> </a:t>
            </a:r>
            <a:r>
              <a:rPr lang="en-US" sz="2000" dirty="0" err="1"/>
              <a:t>ida-idak</a:t>
            </a:r>
            <a:endParaRPr lang="en-GB" sz="2000" dirty="0"/>
          </a:p>
        </p:txBody>
      </p:sp>
      <p:sp>
        <p:nvSpPr>
          <p:cNvPr id="8" name="Right Arrow 13">
            <a:extLst>
              <a:ext uri="{FF2B5EF4-FFF2-40B4-BE49-F238E27FC236}">
                <a16:creationId xmlns:a16="http://schemas.microsoft.com/office/drawing/2014/main" id="{A5FA2EA5-2445-B143-7173-D39456AF7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2192321"/>
            <a:ext cx="441735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13992F-136A-BAEF-F83E-0BB9E27DDB1F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– </a:t>
            </a:r>
            <a:r>
              <a:rPr lang="en-US" dirty="0" err="1"/>
              <a:t>Oinsá</a:t>
            </a:r>
            <a:r>
              <a:rPr lang="en-US" dirty="0"/>
              <a:t> </a:t>
            </a:r>
            <a:r>
              <a:rPr lang="en-US" dirty="0" err="1"/>
              <a:t>ida-ne'e</a:t>
            </a:r>
            <a:r>
              <a:rPr lang="en-US" dirty="0"/>
              <a:t> </a:t>
            </a:r>
            <a:r>
              <a:rPr lang="en-US" dirty="0" err="1"/>
              <a:t>funsiona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5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3870325" y="1213173"/>
          <a:ext cx="4459288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039362" imgH="3603498" progId="Word.Document.8">
                  <p:embed/>
                </p:oleObj>
              </mc:Choice>
              <mc:Fallback>
                <p:oleObj name="Document" r:id="rId3" imgW="4039362" imgH="3603498" progId="Word.Document.8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1213173"/>
                        <a:ext cx="4459288" cy="397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5943601" y="2574255"/>
            <a:ext cx="276225" cy="876300"/>
            <a:chOff x="2784" y="2016"/>
            <a:chExt cx="174" cy="552"/>
          </a:xfrm>
        </p:grpSpPr>
        <p:pic>
          <p:nvPicPr>
            <p:cNvPr id="26" name="Picture 9" descr="eTrexBi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00"/>
              <a:ext cx="7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eTrexBi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016"/>
              <a:ext cx="7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15"/>
          <p:cNvGrpSpPr>
            <a:grpSpLocks/>
          </p:cNvGrpSpPr>
          <p:nvPr/>
        </p:nvGrpSpPr>
        <p:grpSpPr bwMode="auto">
          <a:xfrm>
            <a:off x="6003926" y="3099719"/>
            <a:ext cx="1387475" cy="846137"/>
            <a:chOff x="2822" y="2347"/>
            <a:chExt cx="874" cy="533"/>
          </a:xfrm>
        </p:grpSpPr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2822" y="2347"/>
              <a:ext cx="192" cy="28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  <p:sp>
          <p:nvSpPr>
            <p:cNvPr id="49" name="AutoShape 14"/>
            <p:cNvSpPr>
              <a:spLocks noChangeArrowheads="1"/>
            </p:cNvSpPr>
            <p:nvPr/>
          </p:nvSpPr>
          <p:spPr bwMode="auto">
            <a:xfrm rot="1847419">
              <a:off x="3024" y="2688"/>
              <a:ext cx="672" cy="192"/>
            </a:xfrm>
            <a:prstGeom prst="leftArrow">
              <a:avLst>
                <a:gd name="adj1" fmla="val 50000"/>
                <a:gd name="adj2" fmla="val 8750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rgbClr val="346667"/>
                </a:solidFill>
              </a:endParaRPr>
            </a:p>
          </p:txBody>
        </p:sp>
      </p:grp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874560" y="4881968"/>
            <a:ext cx="1131744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 err="1"/>
              <a:t>Razaun</a:t>
            </a:r>
            <a:r>
              <a:rPr lang="en-US" sz="2400" dirty="0"/>
              <a:t> </a:t>
            </a:r>
            <a:r>
              <a:rPr lang="en-US" sz="2400" dirty="0" err="1"/>
              <a:t>tanba</a:t>
            </a:r>
            <a:r>
              <a:rPr lang="en-US" sz="2400" dirty="0"/>
              <a:t> </a:t>
            </a:r>
            <a:r>
              <a:rPr lang="en-US" sz="2400" dirty="0" err="1"/>
              <a:t>saida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ita</a:t>
            </a:r>
            <a:r>
              <a:rPr lang="en-US" sz="2400" dirty="0"/>
              <a:t>-boot </a:t>
            </a:r>
            <a:r>
              <a:rPr lang="en-US" sz="2400" dirty="0" err="1"/>
              <a:t>presiza</a:t>
            </a:r>
            <a:r>
              <a:rPr lang="en-US" sz="2400" dirty="0"/>
              <a:t> </a:t>
            </a:r>
            <a:r>
              <a:rPr lang="en-US" sz="2400" dirty="0" err="1"/>
              <a:t>pelumenus</a:t>
            </a:r>
            <a:r>
              <a:rPr lang="en-US" sz="2400" dirty="0"/>
              <a:t> </a:t>
            </a:r>
            <a:r>
              <a:rPr lang="en-US" sz="2400" dirty="0" err="1"/>
              <a:t>sinál</a:t>
            </a:r>
            <a:r>
              <a:rPr lang="en-US" sz="2400" dirty="0"/>
              <a:t> </a:t>
            </a:r>
            <a:r>
              <a:rPr lang="en-US" sz="2400" dirty="0" err="1"/>
              <a:t>satélite</a:t>
            </a:r>
            <a:r>
              <a:rPr lang="en-US" sz="2400" dirty="0"/>
              <a:t> 4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hetan</a:t>
            </a:r>
            <a:r>
              <a:rPr lang="en-US" sz="2400" dirty="0"/>
              <a:t> </a:t>
            </a:r>
            <a:r>
              <a:rPr lang="en-US" sz="2400" dirty="0" err="1"/>
              <a:t>leitura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di'ak</a:t>
            </a:r>
            <a:endParaRPr lang="en-GB" sz="2400" dirty="0"/>
          </a:p>
        </p:txBody>
      </p:sp>
      <p:sp>
        <p:nvSpPr>
          <p:cNvPr id="52" name="Title 1"/>
          <p:cNvSpPr txBox="1">
            <a:spLocks/>
          </p:cNvSpPr>
          <p:nvPr/>
        </p:nvSpPr>
        <p:spPr bwMode="auto">
          <a:xfrm>
            <a:off x="1104407" y="674396"/>
            <a:ext cx="819457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ea typeface="SimSun" pitchFamily="2" charset="-122"/>
              </a:rPr>
              <a:t>Bainhira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ita</a:t>
            </a:r>
            <a:r>
              <a:rPr lang="en-US" sz="2400" dirty="0">
                <a:ea typeface="SimSun" pitchFamily="2" charset="-122"/>
              </a:rPr>
              <a:t>-boot </a:t>
            </a:r>
            <a:r>
              <a:rPr lang="en-US" sz="2400" dirty="0" err="1">
                <a:ea typeface="SimSun" pitchFamily="2" charset="-122"/>
              </a:rPr>
              <a:t>simu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sinál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husi</a:t>
            </a:r>
            <a:r>
              <a:rPr lang="en-US" sz="2400" dirty="0">
                <a:ea typeface="SimSun" pitchFamily="2" charset="-122"/>
              </a:rPr>
              <a:t> </a:t>
            </a:r>
            <a:r>
              <a:rPr lang="en-US" sz="2400" dirty="0" err="1">
                <a:ea typeface="SimSun" pitchFamily="2" charset="-122"/>
              </a:rPr>
              <a:t>satélite</a:t>
            </a:r>
            <a:r>
              <a:rPr lang="en-US" sz="2400" dirty="0">
                <a:ea typeface="SimSun" pitchFamily="2" charset="-122"/>
              </a:rPr>
              <a:t> 3...</a:t>
            </a:r>
            <a:endParaRPr lang="en-PH" sz="2400" dirty="0">
              <a:ea typeface="SimSun" pitchFamily="2" charset="-122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7464426" y="3707764"/>
            <a:ext cx="35615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ea typeface="SimSun" pitchFamily="2" charset="-122"/>
              </a:rPr>
              <a:t>…no ho </a:t>
            </a:r>
            <a:r>
              <a:rPr lang="en-US" sz="2400" dirty="0" err="1">
                <a:ea typeface="SimSun" pitchFamily="2" charset="-122"/>
              </a:rPr>
              <a:t>sinál</a:t>
            </a:r>
            <a:r>
              <a:rPr lang="en-US" sz="2400" dirty="0">
                <a:ea typeface="SimSun" pitchFamily="2" charset="-122"/>
              </a:rPr>
              <a:t> 4</a:t>
            </a:r>
            <a:endParaRPr lang="en-PH" sz="2400" dirty="0">
              <a:ea typeface="SimSun" pitchFamily="2" charset="-122"/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1553DC6C-9341-C8D3-35C3-AA5FDA93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56" y="5621931"/>
            <a:ext cx="1162224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 err="1"/>
              <a:t>Fasilita</a:t>
            </a:r>
            <a:r>
              <a:rPr lang="en-US" sz="2400" dirty="0"/>
              <a:t> </a:t>
            </a:r>
            <a:r>
              <a:rPr lang="en-US" sz="2400" dirty="0" err="1"/>
              <a:t>husi</a:t>
            </a:r>
            <a:r>
              <a:rPr lang="en-US" sz="2400" dirty="0"/>
              <a:t> </a:t>
            </a:r>
            <a:r>
              <a:rPr lang="en-US" sz="2400" dirty="0" err="1"/>
              <a:t>ezisténsia</a:t>
            </a:r>
            <a:r>
              <a:rPr lang="en-US" sz="2400" dirty="0"/>
              <a:t> </a:t>
            </a:r>
            <a:r>
              <a:rPr lang="en-US" sz="2400" dirty="0" err="1"/>
              <a:t>husi</a:t>
            </a:r>
            <a:r>
              <a:rPr lang="en-US" sz="2400" dirty="0"/>
              <a:t> </a:t>
            </a:r>
            <a:r>
              <a:rPr lang="en-US" sz="2400" dirty="0" err="1"/>
              <a:t>konstelasaun</a:t>
            </a:r>
            <a:r>
              <a:rPr lang="en-US" sz="2400" dirty="0"/>
              <a:t> 4 (se </a:t>
            </a:r>
            <a:r>
              <a:rPr lang="en-US" sz="2400" dirty="0" err="1"/>
              <a:t>ita</a:t>
            </a:r>
            <a:r>
              <a:rPr lang="en-US" sz="2400" dirty="0"/>
              <a:t>-boot </a:t>
            </a:r>
            <a:r>
              <a:rPr lang="en-US" sz="2400" dirty="0" err="1"/>
              <a:t>nia</a:t>
            </a:r>
            <a:r>
              <a:rPr lang="en-US" sz="2400" dirty="0"/>
              <a:t> </a:t>
            </a:r>
            <a:r>
              <a:rPr lang="en-US" sz="2400" dirty="0" err="1"/>
              <a:t>dispozitivu</a:t>
            </a:r>
            <a:r>
              <a:rPr lang="en-US" sz="2400" dirty="0"/>
              <a:t> </a:t>
            </a:r>
            <a:r>
              <a:rPr lang="en-US" sz="2400" dirty="0" err="1"/>
              <a:t>bele</a:t>
            </a:r>
            <a:r>
              <a:rPr lang="en-US" sz="2400" dirty="0"/>
              <a:t> </a:t>
            </a:r>
            <a:r>
              <a:rPr lang="en-US" sz="2400" dirty="0" err="1"/>
              <a:t>simu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nia</a:t>
            </a:r>
            <a:r>
              <a:rPr lang="en-US" sz="2400" dirty="0"/>
              <a:t> </a:t>
            </a:r>
            <a:r>
              <a:rPr lang="en-US" sz="2400" dirty="0" err="1"/>
              <a:t>sinál</a:t>
            </a:r>
            <a:r>
              <a:rPr lang="en-US" sz="2400" dirty="0"/>
              <a:t>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EE2D83F-8D2C-16E0-1B93-BF07CC1C4192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7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D2EDB8A6-E30B-A5E0-4292-E61D8EFC8EBF}"/>
              </a:ext>
            </a:extLst>
          </p:cNvPr>
          <p:cNvSpPr/>
          <p:nvPr/>
        </p:nvSpPr>
        <p:spPr>
          <a:xfrm>
            <a:off x="471243" y="5084441"/>
            <a:ext cx="403315" cy="385540"/>
          </a:xfrm>
          <a:prstGeom prst="rightArrow">
            <a:avLst/>
          </a:prstGeom>
          <a:solidFill>
            <a:srgbClr val="1F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725D834A-CA9E-DC4C-395B-8037139A925B}"/>
              </a:ext>
            </a:extLst>
          </p:cNvPr>
          <p:cNvSpPr/>
          <p:nvPr/>
        </p:nvSpPr>
        <p:spPr>
          <a:xfrm>
            <a:off x="471243" y="5739739"/>
            <a:ext cx="403315" cy="385540"/>
          </a:xfrm>
          <a:prstGeom prst="rightArrow">
            <a:avLst/>
          </a:prstGeom>
          <a:solidFill>
            <a:srgbClr val="1F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E9F99E7E-170B-C408-B360-D10CBF76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932207"/>
            <a:ext cx="2421131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000" dirty="0" err="1"/>
              <a:t>Intersesaun</a:t>
            </a:r>
            <a:r>
              <a:rPr lang="en-US" sz="2000" dirty="0"/>
              <a:t> entre </a:t>
            </a:r>
            <a:r>
              <a:rPr lang="en-US" sz="2000" dirty="0" err="1"/>
              <a:t>sírkulu</a:t>
            </a:r>
            <a:r>
              <a:rPr lang="en-US" sz="2000" dirty="0"/>
              <a:t> no </a:t>
            </a:r>
            <a:r>
              <a:rPr lang="en-US" sz="2000" dirty="0" err="1"/>
              <a:t>esfera</a:t>
            </a:r>
            <a:r>
              <a:rPr lang="en-US" sz="2000" dirty="0"/>
              <a:t> </a:t>
            </a:r>
            <a:r>
              <a:rPr lang="en-US" sz="2000" dirty="0" err="1"/>
              <a:t>ida</a:t>
            </a:r>
            <a:r>
              <a:rPr lang="en-US" sz="2000" dirty="0"/>
              <a:t> tan =&gt; </a:t>
            </a:r>
            <a:r>
              <a:rPr lang="en-US" sz="2000" dirty="0" err="1"/>
              <a:t>pontu</a:t>
            </a:r>
            <a:r>
              <a:rPr lang="en-US" sz="2000" dirty="0"/>
              <a:t> 2</a:t>
            </a:r>
            <a:endParaRPr lang="en-GB" sz="2000" dirty="0"/>
          </a:p>
        </p:txBody>
      </p:sp>
      <p:sp>
        <p:nvSpPr>
          <p:cNvPr id="5" name="Right Arrow 13">
            <a:extLst>
              <a:ext uri="{FF2B5EF4-FFF2-40B4-BE49-F238E27FC236}">
                <a16:creationId xmlns:a16="http://schemas.microsoft.com/office/drawing/2014/main" id="{DF2F668A-D19D-26C1-6CEC-422EE760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878" y="781685"/>
            <a:ext cx="441735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8601BE9E-A67A-DADB-1B12-59066A7BF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4668" y="3785311"/>
            <a:ext cx="193213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v-SE" sz="2000" dirty="0"/>
              <a:t>Pontu 1 de'it maka posivel</a:t>
            </a:r>
            <a:endParaRPr lang="en-GB" sz="2000" dirty="0"/>
          </a:p>
        </p:txBody>
      </p:sp>
      <p:sp>
        <p:nvSpPr>
          <p:cNvPr id="10" name="Right Arrow 13">
            <a:extLst>
              <a:ext uri="{FF2B5EF4-FFF2-40B4-BE49-F238E27FC236}">
                <a16:creationId xmlns:a16="http://schemas.microsoft.com/office/drawing/2014/main" id="{986E6F6C-E611-B93D-C450-51B36F9A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2933" y="3804064"/>
            <a:ext cx="441735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C1319D-4D33-F0D3-6500-F7FB0D4AE120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GNSS – </a:t>
            </a:r>
            <a:r>
              <a:rPr lang="en-US" dirty="0" err="1"/>
              <a:t>Oinsá</a:t>
            </a:r>
            <a:r>
              <a:rPr lang="en-US" dirty="0"/>
              <a:t> </a:t>
            </a:r>
            <a:r>
              <a:rPr lang="en-US" dirty="0" err="1"/>
              <a:t>ida-ne'e</a:t>
            </a:r>
            <a:r>
              <a:rPr lang="en-US" dirty="0"/>
              <a:t> </a:t>
            </a:r>
            <a:r>
              <a:rPr lang="en-US" dirty="0" err="1"/>
              <a:t>funsiona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0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1783808" y="3429000"/>
            <a:ext cx="18437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b="1" dirty="0">
                <a:latin typeface="+mj-lt"/>
              </a:rPr>
              <a:t>PDOP </a:t>
            </a:r>
            <a:r>
              <a:rPr lang="en-GB" b="1" dirty="0" err="1">
                <a:latin typeface="+mj-lt"/>
              </a:rPr>
              <a:t>ne'ebé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di'ak</a:t>
            </a:r>
            <a:endParaRPr lang="en-GB" b="1" dirty="0">
              <a:latin typeface="+mj-lt"/>
            </a:endParaRP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4262233" y="1385243"/>
            <a:ext cx="3991734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Diluisaun</a:t>
            </a:r>
            <a:r>
              <a:rPr lang="en-US" dirty="0"/>
              <a:t> </a:t>
            </a:r>
            <a:r>
              <a:rPr lang="en-US" dirty="0" err="1"/>
              <a:t>Pozisionál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Presizaun</a:t>
            </a:r>
            <a:r>
              <a:rPr lang="en-US" dirty="0"/>
              <a:t> (PDOP)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BE673119-E9A1-843C-CCD8-CDE8E6798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461" y="726467"/>
            <a:ext cx="1037294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 err="1"/>
              <a:t>Dezafiu</a:t>
            </a:r>
            <a:r>
              <a:rPr lang="en-US" sz="2400" dirty="0"/>
              <a:t> </a:t>
            </a:r>
            <a:r>
              <a:rPr lang="en-US" sz="2400" dirty="0" err="1"/>
              <a:t>seluk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hasoru</a:t>
            </a:r>
            <a:r>
              <a:rPr lang="en-US" sz="2400" dirty="0"/>
              <a:t> </a:t>
            </a:r>
            <a:r>
              <a:rPr lang="en-US" sz="2400" dirty="0" err="1"/>
              <a:t>hosi</a:t>
            </a:r>
            <a:r>
              <a:rPr lang="en-US" sz="2400" dirty="0"/>
              <a:t> </a:t>
            </a:r>
            <a:r>
              <a:rPr lang="en-US" sz="2400" dirty="0" err="1"/>
              <a:t>ezisténsia</a:t>
            </a:r>
            <a:r>
              <a:rPr lang="en-US" sz="2400" dirty="0"/>
              <a:t> </a:t>
            </a:r>
            <a:r>
              <a:rPr lang="en-US" sz="2400" dirty="0" err="1"/>
              <a:t>hosi</a:t>
            </a:r>
            <a:r>
              <a:rPr lang="en-US" sz="2400" dirty="0"/>
              <a:t> </a:t>
            </a:r>
            <a:r>
              <a:rPr lang="en-US" sz="2400" dirty="0" err="1"/>
              <a:t>konstelasaun</a:t>
            </a:r>
            <a:r>
              <a:rPr lang="en-US" sz="2400" dirty="0"/>
              <a:t> 4</a:t>
            </a:r>
            <a:endParaRPr lang="en-GB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46BDBE-567B-B954-5AC4-3AF828D191B7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dirty="0"/>
              <a:t>GNSS - Fonte husi sinál erru nian</a:t>
            </a:r>
            <a:endParaRPr lang="fr-FR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2D8A41E-E5E5-E689-B844-87140F053C5E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8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17B69-A0D3-17FE-874B-B75EEF1EF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03" y="1344572"/>
            <a:ext cx="2854471" cy="2171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E713F-E33C-A48A-81EF-F28777319E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27"/>
          <a:stretch/>
        </p:blipFill>
        <p:spPr>
          <a:xfrm>
            <a:off x="5814614" y="1951687"/>
            <a:ext cx="5396283" cy="3089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C24B4B-5F94-0B42-D5BA-4C61E2E8F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103" y="3964281"/>
            <a:ext cx="2530608" cy="2011142"/>
          </a:xfrm>
          <a:prstGeom prst="rect">
            <a:avLst/>
          </a:prstGeom>
        </p:spPr>
      </p:pic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1731438" y="5873825"/>
            <a:ext cx="270509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PDOP </a:t>
            </a:r>
            <a:r>
              <a:rPr lang="en-GB" b="1" dirty="0" err="1"/>
              <a:t>ne’ebé</a:t>
            </a:r>
            <a:r>
              <a:rPr lang="en-GB" b="1" dirty="0"/>
              <a:t> la </a:t>
            </a:r>
            <a:r>
              <a:rPr lang="en-GB" b="1" dirty="0" err="1"/>
              <a:t>di'ak</a:t>
            </a:r>
            <a:endParaRPr lang="en-GB" b="1" dirty="0">
              <a:latin typeface="+mj-lt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5793433" y="5276581"/>
            <a:ext cx="539628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 err="1"/>
              <a:t>Prefere</a:t>
            </a:r>
            <a:r>
              <a:rPr lang="en-US" dirty="0"/>
              <a:t> </a:t>
            </a:r>
            <a:r>
              <a:rPr lang="en-US" dirty="0" err="1"/>
              <a:t>liu</a:t>
            </a:r>
            <a:r>
              <a:rPr lang="en-US" dirty="0"/>
              <a:t> </a:t>
            </a:r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iha</a:t>
            </a:r>
            <a:r>
              <a:rPr lang="en-US" dirty="0"/>
              <a:t> </a:t>
            </a:r>
            <a:r>
              <a:rPr lang="en-US" dirty="0" err="1"/>
              <a:t>dispersaun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</a:t>
            </a:r>
            <a:r>
              <a:rPr lang="en-US" dirty="0" err="1"/>
              <a:t>di'ak</a:t>
            </a:r>
            <a:r>
              <a:rPr lang="en-US" dirty="0"/>
              <a:t> no </a:t>
            </a:r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haree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medida</a:t>
            </a:r>
            <a:r>
              <a:rPr lang="en-US" dirty="0"/>
              <a:t> </a:t>
            </a:r>
            <a:r>
              <a:rPr lang="en-US" dirty="0" err="1"/>
              <a:t>akurasu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</a:t>
            </a:r>
            <a:r>
              <a:rPr lang="en-US" dirty="0" err="1"/>
              <a:t>fó</a:t>
            </a:r>
            <a:r>
              <a:rPr lang="en-US" dirty="0"/>
              <a:t> </a:t>
            </a:r>
            <a:r>
              <a:rPr lang="en-US" dirty="0" err="1"/>
              <a:t>hosi</a:t>
            </a:r>
            <a:r>
              <a:rPr lang="en-US" dirty="0"/>
              <a:t> devices </a:t>
            </a:r>
            <a:r>
              <a:rPr lang="en-US" dirty="0" err="1"/>
              <a:t>ne’e</a:t>
            </a:r>
            <a:endParaRPr lang="en-GB" dirty="0"/>
          </a:p>
        </p:txBody>
      </p:sp>
      <p:sp>
        <p:nvSpPr>
          <p:cNvPr id="13" name="Right Arrow 13">
            <a:extLst>
              <a:ext uri="{FF2B5EF4-FFF2-40B4-BE49-F238E27FC236}">
                <a16:creationId xmlns:a16="http://schemas.microsoft.com/office/drawing/2014/main" id="{F8C1D10F-356D-8CCB-6319-54D5EF2BD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74" y="3260429"/>
            <a:ext cx="1071178" cy="51029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6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" descr="montain_buid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157592"/>
            <a:ext cx="72390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2" descr="eTrexBi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12" y="4398266"/>
            <a:ext cx="196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8" name="Object 14"/>
          <p:cNvGraphicFramePr>
            <a:graphicFrameLocks noChangeAspect="1"/>
          </p:cNvGraphicFramePr>
          <p:nvPr/>
        </p:nvGraphicFramePr>
        <p:xfrm>
          <a:off x="8777225" y="2794892"/>
          <a:ext cx="4429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487863" imgH="3116263" progId="">
                  <p:embed/>
                </p:oleObj>
              </mc:Choice>
              <mc:Fallback>
                <p:oleObj name="Clip" r:id="rId5" imgW="4487863" imgH="3116263" progId="">
                  <p:embed/>
                  <p:pic>
                    <p:nvPicPr>
                      <p:cNvPr id="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225" y="2794892"/>
                        <a:ext cx="442913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5"/>
          <p:cNvGraphicFramePr>
            <a:graphicFrameLocks noChangeAspect="1"/>
          </p:cNvGraphicFramePr>
          <p:nvPr/>
        </p:nvGraphicFramePr>
        <p:xfrm>
          <a:off x="4267137" y="1883666"/>
          <a:ext cx="889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487863" imgH="3116263" progId="">
                  <p:embed/>
                </p:oleObj>
              </mc:Choice>
              <mc:Fallback>
                <p:oleObj name="Clip" r:id="rId5" imgW="4487863" imgH="3116263" progId="">
                  <p:embed/>
                  <p:pic>
                    <p:nvPicPr>
                      <p:cNvPr id="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37" y="1883666"/>
                        <a:ext cx="8890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6"/>
          <p:cNvGraphicFramePr>
            <a:graphicFrameLocks noChangeAspect="1"/>
          </p:cNvGraphicFramePr>
          <p:nvPr/>
        </p:nvGraphicFramePr>
        <p:xfrm>
          <a:off x="6095937" y="1959867"/>
          <a:ext cx="7556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487863" imgH="3116263" progId="">
                  <p:embed/>
                </p:oleObj>
              </mc:Choice>
              <mc:Fallback>
                <p:oleObj name="Clip" r:id="rId7" imgW="4487863" imgH="3116263" progId="">
                  <p:embed/>
                  <p:pic>
                    <p:nvPicPr>
                      <p:cNvPr id="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37" y="1959867"/>
                        <a:ext cx="7556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7"/>
          <p:cNvGraphicFramePr>
            <a:graphicFrameLocks noChangeAspect="1"/>
          </p:cNvGraphicFramePr>
          <p:nvPr/>
        </p:nvGraphicFramePr>
        <p:xfrm>
          <a:off x="3124137" y="2950467"/>
          <a:ext cx="4429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487863" imgH="3116263" progId="">
                  <p:embed/>
                </p:oleObj>
              </mc:Choice>
              <mc:Fallback>
                <p:oleObj name="Clip" r:id="rId7" imgW="4487863" imgH="3116263" progId="">
                  <p:embed/>
                  <p:pic>
                    <p:nvPicPr>
                      <p:cNvPr id="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137" y="2950467"/>
                        <a:ext cx="44291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Line 18"/>
          <p:cNvSpPr>
            <a:spLocks noChangeShapeType="1"/>
          </p:cNvSpPr>
          <p:nvPr/>
        </p:nvSpPr>
        <p:spPr bwMode="auto">
          <a:xfrm>
            <a:off x="3352737" y="3179066"/>
            <a:ext cx="609600" cy="45720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>
              <a:solidFill>
                <a:srgbClr val="000078"/>
              </a:solidFill>
            </a:endParaRPr>
          </a:p>
        </p:txBody>
      </p:sp>
      <p:sp>
        <p:nvSpPr>
          <p:cNvPr id="123" name="Line 21"/>
          <p:cNvSpPr>
            <a:spLocks noChangeShapeType="1"/>
          </p:cNvSpPr>
          <p:nvPr/>
        </p:nvSpPr>
        <p:spPr bwMode="auto">
          <a:xfrm flipH="1">
            <a:off x="8229537" y="3026666"/>
            <a:ext cx="609600" cy="30480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>
              <a:solidFill>
                <a:srgbClr val="000078"/>
              </a:solidFill>
            </a:endParaRPr>
          </a:p>
        </p:txBody>
      </p:sp>
      <p:sp>
        <p:nvSpPr>
          <p:cNvPr id="124" name="Freeform 24"/>
          <p:cNvSpPr>
            <a:spLocks/>
          </p:cNvSpPr>
          <p:nvPr/>
        </p:nvSpPr>
        <p:spPr bwMode="auto">
          <a:xfrm>
            <a:off x="4800537" y="2417066"/>
            <a:ext cx="914400" cy="1828800"/>
          </a:xfrm>
          <a:custGeom>
            <a:avLst/>
            <a:gdLst>
              <a:gd name="T0" fmla="*/ 0 w 576"/>
              <a:gd name="T1" fmla="*/ 0 h 1152"/>
              <a:gd name="T2" fmla="*/ 2147483647 w 576"/>
              <a:gd name="T3" fmla="*/ 2147483647 h 1152"/>
              <a:gd name="T4" fmla="*/ 2147483647 w 576"/>
              <a:gd name="T5" fmla="*/ 2147483647 h 1152"/>
              <a:gd name="T6" fmla="*/ 2147483647 w 576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52"/>
              <a:gd name="T14" fmla="*/ 576 w 576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52">
                <a:moveTo>
                  <a:pt x="0" y="0"/>
                </a:moveTo>
                <a:lnTo>
                  <a:pt x="192" y="432"/>
                </a:lnTo>
                <a:lnTo>
                  <a:pt x="192" y="336"/>
                </a:lnTo>
                <a:lnTo>
                  <a:pt x="576" y="1152"/>
                </a:lnTo>
              </a:path>
            </a:pathLst>
          </a:custGeom>
          <a:noFill/>
          <a:ln w="12700" cap="flat" cmpd="sng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78"/>
              </a:solidFill>
            </a:endParaRPr>
          </a:p>
        </p:txBody>
      </p:sp>
      <p:sp>
        <p:nvSpPr>
          <p:cNvPr id="125" name="Freeform 25"/>
          <p:cNvSpPr>
            <a:spLocks/>
          </p:cNvSpPr>
          <p:nvPr/>
        </p:nvSpPr>
        <p:spPr bwMode="auto">
          <a:xfrm rot="2183567">
            <a:off x="5805424" y="2447229"/>
            <a:ext cx="762000" cy="1828800"/>
          </a:xfrm>
          <a:custGeom>
            <a:avLst/>
            <a:gdLst>
              <a:gd name="T0" fmla="*/ 0 w 576"/>
              <a:gd name="T1" fmla="*/ 0 h 1152"/>
              <a:gd name="T2" fmla="*/ 2147483647 w 576"/>
              <a:gd name="T3" fmla="*/ 2147483647 h 1152"/>
              <a:gd name="T4" fmla="*/ 2147483647 w 576"/>
              <a:gd name="T5" fmla="*/ 2147483647 h 1152"/>
              <a:gd name="T6" fmla="*/ 2147483647 w 576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52"/>
              <a:gd name="T14" fmla="*/ 576 w 576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52">
                <a:moveTo>
                  <a:pt x="0" y="0"/>
                </a:moveTo>
                <a:lnTo>
                  <a:pt x="192" y="432"/>
                </a:lnTo>
                <a:lnTo>
                  <a:pt x="192" y="336"/>
                </a:lnTo>
                <a:lnTo>
                  <a:pt x="576" y="1152"/>
                </a:lnTo>
              </a:path>
            </a:pathLst>
          </a:custGeom>
          <a:noFill/>
          <a:ln w="12700" cap="flat" cmpd="sng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7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64A9D-539D-FE4F-445A-F8C190AE3526}"/>
              </a:ext>
            </a:extLst>
          </p:cNvPr>
          <p:cNvSpPr txBox="1">
            <a:spLocks/>
          </p:cNvSpPr>
          <p:nvPr/>
        </p:nvSpPr>
        <p:spPr bwMode="auto">
          <a:xfrm>
            <a:off x="1105547" y="688279"/>
            <a:ext cx="60919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dirty="0">
                <a:ea typeface="SimSun" pitchFamily="2" charset="-122"/>
              </a:rPr>
              <a:t>Barreira naturál no artifisiál sira</a:t>
            </a:r>
            <a:endParaRPr lang="fr-CH" sz="2400" dirty="0">
              <a:ea typeface="SimSun" pitchFamily="2" charset="-122"/>
            </a:endParaRP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AE7E80A8-3A0D-3157-813B-672EB00F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904" y="5280776"/>
            <a:ext cx="971983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 err="1"/>
              <a:t>Importante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espasu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nakloke</a:t>
            </a:r>
            <a:r>
              <a:rPr lang="en-US" sz="2400" dirty="0"/>
              <a:t> </a:t>
            </a:r>
            <a:r>
              <a:rPr lang="en-US" sz="2400" dirty="0" err="1"/>
              <a:t>liu</a:t>
            </a:r>
            <a:r>
              <a:rPr lang="en-US" sz="2400" dirty="0"/>
              <a:t> </a:t>
            </a:r>
            <a:r>
              <a:rPr lang="en-US" sz="2400" dirty="0" err="1"/>
              <a:t>bainhira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koordenada</a:t>
            </a:r>
            <a:r>
              <a:rPr lang="en-US" sz="2400" dirty="0"/>
              <a:t> </a:t>
            </a:r>
            <a:r>
              <a:rPr lang="en-US" sz="2400" dirty="0" err="1"/>
              <a:t>jeográfika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endParaRPr lang="en-GB" sz="2400" dirty="0"/>
          </a:p>
        </p:txBody>
      </p:sp>
      <p:sp>
        <p:nvSpPr>
          <p:cNvPr id="4" name="Right Arrow 13">
            <a:extLst>
              <a:ext uri="{FF2B5EF4-FFF2-40B4-BE49-F238E27FC236}">
                <a16:creationId xmlns:a16="http://schemas.microsoft.com/office/drawing/2014/main" id="{1230C7B1-A98C-24F5-1326-32124CF9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5280776"/>
            <a:ext cx="441735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7D4C1C-9D21-DF61-4661-8D5CCAA6A1A4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9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97B2E0-FD1E-44AF-FF36-F8810C1C4A1A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dirty="0"/>
              <a:t>GNSS - Fonte husi sinál erru nian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646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5495</TotalTime>
  <Words>1758</Words>
  <Application>Microsoft Office PowerPoint</Application>
  <PresentationFormat>Widescreen</PresentationFormat>
  <Paragraphs>226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SimSun</vt:lpstr>
      <vt:lpstr>Arial</vt:lpstr>
      <vt:lpstr>Calibri</vt:lpstr>
      <vt:lpstr>Calibri Light</vt:lpstr>
      <vt:lpstr>MORU Epi</vt:lpstr>
      <vt:lpstr>Clip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336</cp:revision>
  <dcterms:created xsi:type="dcterms:W3CDTF">2021-09-02T13:03:17Z</dcterms:created>
  <dcterms:modified xsi:type="dcterms:W3CDTF">2026-06-18T16:54:58Z</dcterms:modified>
</cp:coreProperties>
</file>